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51"/>
  </p:notesMasterIdLst>
  <p:sldIdLst>
    <p:sldId id="256" r:id="rId3"/>
    <p:sldId id="257"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03" r:id="rId25"/>
    <p:sldId id="280" r:id="rId26"/>
    <p:sldId id="309" r:id="rId27"/>
    <p:sldId id="306" r:id="rId28"/>
    <p:sldId id="281" r:id="rId29"/>
    <p:sldId id="283" r:id="rId30"/>
    <p:sldId id="313" r:id="rId31"/>
    <p:sldId id="314" r:id="rId32"/>
    <p:sldId id="315"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0" r:id="rId48"/>
    <p:sldId id="301" r:id="rId49"/>
    <p:sldId id="302" r:id="rId50"/>
  </p:sldIdLst>
  <p:sldSz cx="12192000" cy="6858000"/>
  <p:notesSz cx="6877050" cy="10002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v499fUzLfGILFfXfG4GJ78L+m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ulas-Oberna Sára" initials="NYOS" lastIdx="1" clrIdx="0">
    <p:extLst>
      <p:ext uri="{19B8F6BF-5375-455C-9EA6-DF929625EA0E}">
        <p15:presenceInfo xmlns:p15="http://schemas.microsoft.com/office/powerpoint/2012/main" userId="Nyulas-Oberna Sá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4B5033-44CB-49D8-A6BE-E499E7EAC33C}">
  <a:tblStyle styleId="{014B5033-44CB-49D8-A6BE-E499E7EAC33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1"/>
          </a:solidFill>
        </a:fill>
      </a:tcStyle>
    </a:wholeTbl>
    <a:band1H>
      <a:tcTxStyle/>
      <a:tcStyle>
        <a:tcBdr/>
        <a:fill>
          <a:solidFill>
            <a:srgbClr val="CBD0E1"/>
          </a:solidFill>
        </a:fill>
      </a:tcStyle>
    </a:band1H>
    <a:band2H>
      <a:tcTxStyle/>
      <a:tcStyle>
        <a:tcBdr/>
      </a:tcStyle>
    </a:band2H>
    <a:band1V>
      <a:tcTxStyle/>
      <a:tcStyle>
        <a:tcBdr/>
        <a:fill>
          <a:solidFill>
            <a:srgbClr val="CBD0E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9793" cy="584418"/>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90846" y="0"/>
            <a:ext cx="3289793" cy="584418"/>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1111420"/>
            <a:ext cx="3289793" cy="584418"/>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hu-HU" sz="1500" b="0" i="0" u="none" strike="noStrike" cap="none">
                <a:solidFill>
                  <a:schemeClr val="dk1"/>
                </a:solidFill>
                <a:latin typeface="Times New Roman"/>
                <a:ea typeface="Times New Roman"/>
                <a:cs typeface="Times New Roman"/>
                <a:sym typeface="Times New Roman"/>
              </a:rPr>
              <a:t>‹#›</a:t>
            </a:fld>
            <a:endParaRPr sz="15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xels.com/photo/person-holding-drone-remote-controller-221813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ur.nl/nl/Onderzoek-Resultaten/Leerstoelgroepen/Sociale-Wetenschappen/Toegepaste-Informatiekund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ublicdomainpictures.net/hu/view-image.php?image=208971&amp;picture=biztonsagos-elektronik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pixabay.com/photo/2018/03/13/14/44/eu-3222692_960_720.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1: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hu-HU"/>
              <a:t>Szöveg: </a:t>
            </a:r>
            <a:r>
              <a:rPr lang="hu-HU" i="1" u="none"/>
              <a:t>ennél a diánál nem releváns</a:t>
            </a:r>
            <a:endParaRPr i="1" u="none"/>
          </a:p>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a:latin typeface="Times New Roman"/>
                <a:ea typeface="Times New Roman"/>
                <a:cs typeface="Times New Roman"/>
                <a:sym typeface="Times New Roman"/>
              </a:rPr>
              <a:t>1</a:t>
            </a:fld>
            <a:endParaRPr sz="1500">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9" name="Google Shape;219;p19: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2: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hu-HU"/>
              <a:t>Szöveg: </a:t>
            </a:r>
            <a:r>
              <a:rPr lang="hu-HU" i="1"/>
              <a:t>ennél a diánál nem releváns</a:t>
            </a:r>
            <a:endParaRPr i="1"/>
          </a:p>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a:latin typeface="Times New Roman"/>
                <a:ea typeface="Times New Roman"/>
                <a:cs typeface="Times New Roman"/>
                <a:sym typeface="Times New Roman"/>
              </a:rPr>
              <a:t>2</a:t>
            </a:fld>
            <a:endParaRPr sz="15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hu-HU" dirty="0"/>
              <a:t>Elektronikus kereskedelemről szóló 2000/31/EK irányelv  14. cikke (mentesülési rendelkezés) kimondja, hogy azon digitális platform, amelynek nincs tudomása arról, hogy a rajta tárolt tartalom jogellenes, és a tudomásszerzést követően ezt a tartalmat eltávolítja, mentesül a felelősségre vonás alól.</a:t>
            </a:r>
            <a:endParaRPr dirty="0"/>
          </a:p>
        </p:txBody>
      </p:sp>
      <p:sp>
        <p:nvSpPr>
          <p:cNvPr id="256" name="Google Shape;256;p23: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hu-HU"/>
              <a:t>Kép forrása: </a:t>
            </a:r>
            <a:r>
              <a:rPr lang="hu-HU" sz="1100" u="sng">
                <a:solidFill>
                  <a:schemeClr val="hlink"/>
                </a:solidFill>
                <a:hlinkClick r:id="rId3"/>
              </a:rPr>
              <a:t>https://www.pexels.com/photo/person-holding-drone-remote-controller-2218139/</a:t>
            </a:r>
            <a:endParaRPr/>
          </a:p>
        </p:txBody>
      </p:sp>
      <p:sp>
        <p:nvSpPr>
          <p:cNvPr id="262" name="Google Shape;262;p24: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sz="2200" b="1" dirty="0"/>
              <a:t>A pilóta nélküli légijárművekről (magyar jogi szóhasználat) szóló szabályok:</a:t>
            </a:r>
          </a:p>
          <a:p>
            <a:pPr marL="571500" indent="-342900" algn="just">
              <a:buFont typeface="Arial" panose="020B0604020202020204" pitchFamily="34" charset="0"/>
              <a:buChar char="•"/>
            </a:pPr>
            <a:r>
              <a:rPr lang="hu-HU" sz="2000" dirty="0"/>
              <a:t>légiközlekedésről szóló 1995. évi XCVII. Törvény,</a:t>
            </a:r>
          </a:p>
          <a:p>
            <a:pPr marL="571500" indent="-342900" algn="just">
              <a:buFont typeface="Arial" panose="020B0604020202020204" pitchFamily="34" charset="0"/>
              <a:buChar char="•"/>
            </a:pPr>
            <a:r>
              <a:rPr lang="hu-HU" sz="2000" dirty="0"/>
              <a:t>38/2021. (II. 2.) Korm. Rendelet a pilóta nélküli állami légijárművek repüléséről,</a:t>
            </a:r>
          </a:p>
          <a:p>
            <a:pPr marL="571500" indent="-342900" algn="just">
              <a:buFont typeface="Arial" panose="020B0604020202020204" pitchFamily="34" charset="0"/>
              <a:buChar char="•"/>
            </a:pPr>
            <a:r>
              <a:rPr lang="hu-HU" sz="2000" dirty="0"/>
              <a:t>26/2007. (III. 1.) GKM-HM-</a:t>
            </a:r>
            <a:r>
              <a:rPr lang="hu-HU" sz="2000" dirty="0" err="1"/>
              <a:t>KvVM</a:t>
            </a:r>
            <a:r>
              <a:rPr lang="hu-HU" sz="2000" dirty="0"/>
              <a:t> együttes rendelet a magyar légtér légiközlekedés céljára történő kijelöléséről</a:t>
            </a:r>
          </a:p>
          <a:p>
            <a:pPr marL="571500" indent="-342900" algn="just">
              <a:buFont typeface="Arial" panose="020B0604020202020204" pitchFamily="34" charset="0"/>
              <a:buChar char="•"/>
            </a:pPr>
            <a:r>
              <a:rPr lang="hu-HU" sz="2000" dirty="0"/>
              <a:t>39/2021. (II. 2.) Korm. Rendelet az egyes légiközlekedési tárgyú kormányrendeletek módosításáról,</a:t>
            </a:r>
          </a:p>
          <a:p>
            <a:pPr marL="1028700" lvl="1" indent="-342900" algn="just">
              <a:buFont typeface="Arial" panose="020B0604020202020204" pitchFamily="34" charset="0"/>
              <a:buChar char="•"/>
            </a:pPr>
            <a:r>
              <a:rPr lang="hu-HU" sz="1800" dirty="0"/>
              <a:t>A légiközlekedésről szóló 1995. évi XCVII. törvény végrehajtásáról szóló 141/1995. (XI. 30.) Korm. Rendelet,</a:t>
            </a:r>
          </a:p>
          <a:p>
            <a:pPr marL="1028700" lvl="1" indent="-342900" algn="just">
              <a:buFont typeface="Arial" panose="020B0604020202020204" pitchFamily="34" charset="0"/>
              <a:buChar char="•"/>
            </a:pPr>
            <a:r>
              <a:rPr lang="hu-HU" sz="1800" dirty="0"/>
              <a:t>A magyar légtér igénybevételéről szóló 4/1998. (I. 16.) Korm. Rendelet,</a:t>
            </a:r>
          </a:p>
          <a:p>
            <a:pPr marL="1028700" lvl="1" indent="-342900" algn="just">
              <a:buFont typeface="Arial" panose="020B0604020202020204" pitchFamily="34" charset="0"/>
              <a:buChar char="•"/>
            </a:pPr>
            <a:r>
              <a:rPr lang="hu-HU" sz="1800" dirty="0"/>
              <a:t>A légiközlekedési kötelező felelősségbiztosításról szóló 39/2001. (III. 5.) Korm. Rendelet,</a:t>
            </a:r>
          </a:p>
          <a:p>
            <a:pPr marL="1028700" lvl="1" indent="-342900" algn="just">
              <a:buFont typeface="Arial" panose="020B0604020202020204" pitchFamily="34" charset="0"/>
              <a:buChar char="•"/>
            </a:pPr>
            <a:r>
              <a:rPr lang="hu-HU" sz="1800" dirty="0"/>
              <a:t>A légiközlekedési hatóság kiegészítő eljárásjogi szabályairól szóló 532/2017. (XII. 29.) Korm. Rendelet,</a:t>
            </a:r>
          </a:p>
          <a:p>
            <a:pPr marL="571500" lvl="1" indent="-342900" algn="just">
              <a:spcBef>
                <a:spcPts val="1000"/>
              </a:spcBef>
              <a:buSzPts val="1600"/>
              <a:buFont typeface="Arial" panose="020B0604020202020204" pitchFamily="34" charset="0"/>
              <a:buChar char="•"/>
            </a:pPr>
            <a:r>
              <a:rPr lang="hu-HU" sz="2000" dirty="0"/>
              <a:t>6/2021. (II. 5.) ITM rendelet: a távoli pilóták képzésének és vizsgáltatásának részletszabályai</a:t>
            </a:r>
            <a:endParaRPr lang="hu-HU" dirty="0"/>
          </a:p>
        </p:txBody>
      </p:sp>
      <p:sp>
        <p:nvSpPr>
          <p:cNvPr id="4" name="Dia számának hely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u-HU" sz="1500" b="0" i="0" u="none" strike="noStrike" cap="none" smtClean="0">
                <a:solidFill>
                  <a:schemeClr val="dk1"/>
                </a:solidFill>
                <a:latin typeface="Times New Roman"/>
                <a:ea typeface="Times New Roman"/>
                <a:cs typeface="Times New Roman"/>
                <a:sym typeface="Times New Roman"/>
              </a:rPr>
              <a:t>23</a:t>
            </a:fld>
            <a:endParaRPr lang="hu-HU" sz="15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1942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u="sng" dirty="0"/>
              <a:t>KIVÉVE: ha játéknak minősül: 12</a:t>
            </a:r>
            <a:r>
              <a:rPr lang="hu-HU" sz="1200" dirty="0"/>
              <a:t>0 g maximális felszálló tömeget el nem érő, adatrögzítő eszközzel fel nem szerelt pilóta nélküli légijármű, amely a távoli pilótától 100 méternél nagyobb távolságra eltávolodni nem képes</a:t>
            </a:r>
            <a:endParaRPr lang="hu-HU" sz="1200" u="sng" dirty="0"/>
          </a:p>
          <a:p>
            <a:pPr marL="0" lvl="0" indent="0" algn="l" rtl="0">
              <a:spcBef>
                <a:spcPts val="0"/>
              </a:spcBef>
              <a:spcAft>
                <a:spcPts val="0"/>
              </a:spcAft>
              <a:buNone/>
            </a:pPr>
            <a:endParaRPr dirty="0"/>
          </a:p>
        </p:txBody>
      </p:sp>
      <p:sp>
        <p:nvSpPr>
          <p:cNvPr id="269" name="Google Shape;269;p25: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hu-HU" dirty="0"/>
              <a:t>A műveleti kategóriákra vonatkozó szabályokat a Bizottság (EU) 2019/945 rendelete és annak (EU) 2019/947 végrehajtási rendelete tartalmazza.</a:t>
            </a:r>
            <a:endParaRPr dirty="0"/>
          </a:p>
        </p:txBody>
      </p:sp>
      <p:sp>
        <p:nvSpPr>
          <p:cNvPr id="275" name="Google Shape;275;p2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845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7" name="Google Shape;287;p28: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9" name="Google Shape;299;p30: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5" name="Google Shape;305;p31: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3: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chemeClr val="dk1"/>
              </a:buClr>
              <a:buSzPts val="1200"/>
              <a:buFont typeface="Arial"/>
              <a:buNone/>
            </a:pPr>
            <a:r>
              <a:rPr lang="hu-HU" sz="1200" b="0" i="0" dirty="0">
                <a:solidFill>
                  <a:schemeClr val="dk1"/>
                </a:solidFill>
                <a:latin typeface="Arial"/>
                <a:ea typeface="Arial"/>
                <a:cs typeface="Arial"/>
                <a:sym typeface="Arial"/>
              </a:rPr>
              <a:t>A Nemzeti Infokommunikációs Stratégia (NIS) 2016. évi monitoring jelentéséről, a Digitális Jólét Program 2.0-ról, azaz a Digitális Jólét Program kibővítéséről, annak 2017-2018. évi Munkaterve elfogadásáról (továbbiakban: DJP 2.0), a digitális infrastruktúra, kompetenciák, gazdaság és közigazgatás további fejlesztéseiről szóló 1456/2017. (VII. 19.) Korm. Határozat 1. melléklet 7.b pont szerint ki kell dolgozni a Digitális Agrárakadémia (DAA) létrehozására, működésére vonatkozó javaslatot;</a:t>
            </a:r>
          </a:p>
          <a:p>
            <a:pPr marL="0" marR="0" lvl="0" indent="0" algn="just" rtl="0">
              <a:lnSpc>
                <a:spcPct val="100000"/>
              </a:lnSpc>
              <a:spcBef>
                <a:spcPts val="0"/>
              </a:spcBef>
              <a:spcAft>
                <a:spcPts val="0"/>
              </a:spcAft>
              <a:buClr>
                <a:schemeClr val="dk1"/>
              </a:buClr>
              <a:buSzPts val="1200"/>
              <a:buFont typeface="Arial"/>
              <a:buNone/>
            </a:pPr>
            <a:r>
              <a:rPr lang="hu-HU" sz="1800" dirty="0">
                <a:effectLst/>
                <a:latin typeface="Calibri" panose="020F0502020204030204" pitchFamily="34" charset="0"/>
                <a:ea typeface="Calibri" panose="020F0502020204030204" pitchFamily="34" charset="0"/>
              </a:rPr>
              <a:t>A DAA továbbvitelének érdekében, a </a:t>
            </a:r>
            <a:r>
              <a:rPr lang="hu-HU" sz="1800" b="1" dirty="0">
                <a:effectLst/>
                <a:latin typeface="Calibri" panose="020F0502020204030204" pitchFamily="34" charset="0"/>
                <a:ea typeface="Calibri" panose="020F0502020204030204" pitchFamily="34" charset="0"/>
              </a:rPr>
              <a:t>Magyarország Digitális Agrár Stratégiájáról</a:t>
            </a:r>
            <a:r>
              <a:rPr lang="hu-HU" sz="1800" dirty="0">
                <a:effectLst/>
                <a:latin typeface="Calibri" panose="020F0502020204030204" pitchFamily="34" charset="0"/>
                <a:ea typeface="Calibri" panose="020F0502020204030204" pitchFamily="34" charset="0"/>
              </a:rPr>
              <a:t> (DAS) szóló 1470/2019. (VIII. 1.) Korm. határozat 3. a) alpontja szerint, a DAS intézkedési tervében kidolgozásra került a DAA működési modellje és feladatai. </a:t>
            </a:r>
            <a:endParaRPr dirty="0"/>
          </a:p>
          <a:p>
            <a:pPr marL="0" lvl="0" indent="0" algn="l" rtl="0">
              <a:spcBef>
                <a:spcPts val="0"/>
              </a:spcBef>
              <a:spcAft>
                <a:spcPts val="0"/>
              </a:spcAft>
              <a:buNone/>
            </a:pPr>
            <a:endParaRPr sz="1200" b="0" i="1"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3</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2: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1" name="Google Shape;311;p32: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33: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8" name="Google Shape;318;p33: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35</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4: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4" name="Google Shape;324;p34: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5: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0" name="Google Shape;330;p35: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6: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6" name="Google Shape;336;p3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7: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2" name="Google Shape;342;p37: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8: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8" name="Google Shape;348;p38: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9: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4" name="Google Shape;354;p39: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0: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0" name="Google Shape;360;p40: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1: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6" name="Google Shape;366;p41: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6: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hu-HU"/>
              <a:t>Kép forrása: </a:t>
            </a:r>
            <a:r>
              <a:rPr lang="hu-HU" sz="1100" u="sng">
                <a:solidFill>
                  <a:schemeClr val="hlink"/>
                </a:solidFill>
                <a:hlinkClick r:id="rId3"/>
              </a:rPr>
              <a:t>https://www.wur.nl/nl/Onderzoek-Resultaten/Leerstoelgroepen/Sociale-Wetenschappen/Toegepaste-Informatiekunde.htm</a:t>
            </a:r>
            <a:endParaRPr/>
          </a:p>
        </p:txBody>
      </p:sp>
      <p:sp>
        <p:nvSpPr>
          <p:cNvPr id="135" name="Google Shape;135;p6: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4</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2: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p42: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hu-HU"/>
              <a:t>Forrás: AKI (2018)</a:t>
            </a:r>
            <a:endParaRPr/>
          </a:p>
        </p:txBody>
      </p:sp>
      <p:sp>
        <p:nvSpPr>
          <p:cNvPr id="373" name="Google Shape;373;p42: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44</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9" name="Google Shape;379;p43: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5: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1" name="Google Shape;391;p45: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7" name="Google Shape;397;p46: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7: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hu-HU" dirty="0"/>
              <a:t>Az adaptív szabályozás sem biztosíthatja azt, hogy mindenféle technológiai kockázat megelőzhető és szabályozással kiküszöbölhető legyen.</a:t>
            </a:r>
            <a:endParaRPr dirty="0"/>
          </a:p>
          <a:p>
            <a:pPr marL="0" lvl="0" indent="0" algn="l" rtl="0">
              <a:spcBef>
                <a:spcPts val="0"/>
              </a:spcBef>
              <a:spcAft>
                <a:spcPts val="0"/>
              </a:spcAft>
              <a:buNone/>
            </a:pPr>
            <a:r>
              <a:rPr lang="hu-HU" dirty="0"/>
              <a:t>Hazánkban az Alaptörvény biztosítja a tudomány szabadságát, de egyúttal garanciákat is tartalmaz annak érdekében, hogy a technológiai fejlődés ne forduljon az ember ellen pl. GMO mentesség rögzítése az Alaptörvény XX. Cikk (2) bekezdésben.</a:t>
            </a:r>
            <a:endParaRPr dirty="0"/>
          </a:p>
          <a:p>
            <a:pPr marL="0" lvl="0" indent="0" algn="l" rtl="0">
              <a:spcBef>
                <a:spcPts val="0"/>
              </a:spcBef>
              <a:spcAft>
                <a:spcPts val="0"/>
              </a:spcAft>
              <a:buNone/>
            </a:pPr>
            <a:r>
              <a:rPr lang="hu-HU" dirty="0"/>
              <a:t>A technológia szabályozás szükségszerűen követő, vagyis nem biztosítható, hogy a jogi szabályozás a technológiai kockázatokat teljes körűen felmérje, megelőzze.</a:t>
            </a:r>
            <a:endParaRPr dirty="0"/>
          </a:p>
          <a:p>
            <a:pPr marL="0" lvl="0" indent="0" algn="l" rtl="0">
              <a:spcBef>
                <a:spcPts val="0"/>
              </a:spcBef>
              <a:spcAft>
                <a:spcPts val="0"/>
              </a:spcAft>
              <a:buNone/>
            </a:pPr>
            <a:r>
              <a:rPr lang="hu-HU" dirty="0"/>
              <a:t>Romboló technológiáknak nevezzük, amikor valamely hagyományos szolgáltatási piacon jelenik meg egy innovatív megoldás, míg az ismeretlen technológiák alatt az új, szabályozatlan megoldásokat értjük.</a:t>
            </a:r>
            <a:endParaRPr dirty="0"/>
          </a:p>
        </p:txBody>
      </p:sp>
      <p:sp>
        <p:nvSpPr>
          <p:cNvPr id="143" name="Google Shape;143;p7: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5</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9: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hu-HU" sz="1200" b="0" i="0" dirty="0">
                <a:solidFill>
                  <a:schemeClr val="dk1"/>
                </a:solidFill>
                <a:latin typeface="Arial"/>
                <a:ea typeface="Arial"/>
                <a:cs typeface="Arial"/>
                <a:sym typeface="Arial"/>
              </a:rPr>
              <a:t>Az információs önrendelkezési jogról és az információszabadságról szóló 2011. évi CXII. Törvény (</a:t>
            </a:r>
            <a:r>
              <a:rPr lang="hu-HU" sz="1200" b="0" i="0" dirty="0" err="1">
                <a:solidFill>
                  <a:schemeClr val="dk1"/>
                </a:solidFill>
                <a:latin typeface="Arial"/>
                <a:ea typeface="Arial"/>
                <a:cs typeface="Arial"/>
                <a:sym typeface="Arial"/>
              </a:rPr>
              <a:t>Infotv</a:t>
            </a:r>
            <a:r>
              <a:rPr lang="hu-HU" sz="1200" b="0" i="0" dirty="0">
                <a:solidFill>
                  <a:schemeClr val="dk1"/>
                </a:solidFill>
                <a:latin typeface="Arial"/>
                <a:ea typeface="Arial"/>
                <a:cs typeface="Arial"/>
                <a:sym typeface="Arial"/>
              </a:rPr>
              <a:t>.) szerinti fogalmak.</a:t>
            </a:r>
            <a:endParaRPr sz="12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1" i="1" dirty="0"/>
          </a:p>
          <a:p>
            <a:pPr marL="0" marR="0" lvl="0" indent="0" algn="l" rtl="0">
              <a:lnSpc>
                <a:spcPct val="100000"/>
              </a:lnSpc>
              <a:spcBef>
                <a:spcPts val="0"/>
              </a:spcBef>
              <a:spcAft>
                <a:spcPts val="0"/>
              </a:spcAft>
              <a:buClr>
                <a:schemeClr val="dk1"/>
              </a:buClr>
              <a:buSzPts val="1200"/>
              <a:buFont typeface="Arial"/>
              <a:buNone/>
            </a:pPr>
            <a:r>
              <a:rPr lang="hu-HU" b="1" i="1" dirty="0"/>
              <a:t>Kép </a:t>
            </a:r>
            <a:r>
              <a:rPr lang="hu-HU" b="1" i="1" dirty="0" err="1"/>
              <a:t>forrása:</a:t>
            </a:r>
            <a:r>
              <a:rPr lang="hu-HU" sz="1100" u="sng" dirty="0" err="1">
                <a:solidFill>
                  <a:schemeClr val="hlink"/>
                </a:solidFill>
                <a:hlinkClick r:id="rId3"/>
              </a:rPr>
              <a:t>https</a:t>
            </a:r>
            <a:r>
              <a:rPr lang="hu-HU" sz="1100" u="sng" dirty="0">
                <a:solidFill>
                  <a:schemeClr val="hlink"/>
                </a:solidFill>
                <a:hlinkClick r:id="rId3"/>
              </a:rPr>
              <a:t>://www.publicdomainpictures.net/hu/view-image.php?image=208971&amp;picture=biztonsagos-elektronikus</a:t>
            </a:r>
            <a:endParaRPr b="1" i="1" dirty="0"/>
          </a:p>
          <a:p>
            <a:pPr marL="0" lvl="0" indent="0" algn="l" rtl="0">
              <a:spcBef>
                <a:spcPts val="0"/>
              </a:spcBef>
              <a:spcAft>
                <a:spcPts val="0"/>
              </a:spcAft>
              <a:buNone/>
            </a:pPr>
            <a:endParaRPr sz="1200" b="0" i="1"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156" name="Google Shape;156;p9: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7</a:t>
            </a:fld>
            <a:endParaRPr sz="1500" b="0" strike="noStrike">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758100" y="5555513"/>
            <a:ext cx="6064439" cy="5262911"/>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06363" y="889000"/>
            <a:ext cx="7793038" cy="4384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758100" y="5555513"/>
            <a:ext cx="6064439" cy="52629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hu-HU"/>
              <a:t>Kép forrása: </a:t>
            </a:r>
            <a:r>
              <a:rPr lang="hu-HU" sz="1100" u="sng">
                <a:solidFill>
                  <a:schemeClr val="hlink"/>
                </a:solidFill>
                <a:hlinkClick r:id="rId3"/>
              </a:rPr>
              <a:t>https://cdn.pixabay.com/photo/2018/03/13/14/44/eu-3222692_960_720.jpg</a:t>
            </a:r>
            <a:endParaRPr/>
          </a:p>
        </p:txBody>
      </p:sp>
      <p:sp>
        <p:nvSpPr>
          <p:cNvPr id="170" name="Google Shape;170;p11:notes"/>
          <p:cNvSpPr txBox="1">
            <a:spLocks noGrp="1"/>
          </p:cNvSpPr>
          <p:nvPr>
            <p:ph type="sldNum" idx="12"/>
          </p:nvPr>
        </p:nvSpPr>
        <p:spPr>
          <a:xfrm>
            <a:off x="4290846" y="11111420"/>
            <a:ext cx="3289793" cy="584418"/>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hu-HU" sz="1500" b="0" strike="noStrike">
                <a:latin typeface="Times New Roman"/>
                <a:ea typeface="Times New Roman"/>
                <a:cs typeface="Times New Roman"/>
                <a:sym typeface="Times New Roman"/>
              </a:rPr>
              <a:t>9</a:t>
            </a:fld>
            <a:endParaRPr sz="1500" b="0" strike="noStrik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rító"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975559" y="3723014"/>
            <a:ext cx="9144000" cy="11722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3600" b="1">
                <a:solidFill>
                  <a:srgbClr val="1859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975559" y="5036175"/>
            <a:ext cx="9144000" cy="654533"/>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dk1"/>
              </a:buClr>
              <a:buSzPts val="2400"/>
              <a:buFont typeface="Arial"/>
              <a:buNone/>
              <a:defRPr sz="2400">
                <a:solidFill>
                  <a:srgbClr val="1859A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solidFill>
                <a:srgbClr val="909090"/>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5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8"/>
        <p:cNvGrpSpPr/>
        <p:nvPr/>
      </p:nvGrpSpPr>
      <p:grpSpPr>
        <a:xfrm>
          <a:off x="0" y="0"/>
          <a:ext cx="0" cy="0"/>
          <a:chOff x="0" y="0"/>
          <a:chExt cx="0" cy="0"/>
        </a:xfrm>
      </p:grpSpPr>
      <p:sp>
        <p:nvSpPr>
          <p:cNvPr id="59" name="Google Shape;59;p60"/>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60"/>
        <p:cNvGrpSpPr/>
        <p:nvPr/>
      </p:nvGrpSpPr>
      <p:grpSpPr>
        <a:xfrm>
          <a:off x="0" y="0"/>
          <a:ext cx="0" cy="0"/>
          <a:chOff x="0" y="0"/>
          <a:chExt cx="0" cy="0"/>
        </a:xfrm>
      </p:grpSpPr>
      <p:sp>
        <p:nvSpPr>
          <p:cNvPr id="61" name="Google Shape;61;p6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1"/>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2"/>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2"/>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70"/>
        <p:cNvGrpSpPr/>
        <p:nvPr/>
      </p:nvGrpSpPr>
      <p:grpSpPr>
        <a:xfrm>
          <a:off x="0" y="0"/>
          <a:ext cx="0" cy="0"/>
          <a:chOff x="0" y="0"/>
          <a:chExt cx="0" cy="0"/>
        </a:xfrm>
      </p:grpSpPr>
      <p:sp>
        <p:nvSpPr>
          <p:cNvPr id="71" name="Google Shape;71;p6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3"/>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3"/>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63"/>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75"/>
        <p:cNvGrpSpPr/>
        <p:nvPr/>
      </p:nvGrpSpPr>
      <p:grpSpPr>
        <a:xfrm>
          <a:off x="0" y="0"/>
          <a:ext cx="0" cy="0"/>
          <a:chOff x="0" y="0"/>
          <a:chExt cx="0" cy="0"/>
        </a:xfrm>
      </p:grpSpPr>
      <p:sp>
        <p:nvSpPr>
          <p:cNvPr id="76" name="Google Shape;76;p6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4"/>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64"/>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79"/>
        <p:cNvGrpSpPr/>
        <p:nvPr/>
      </p:nvGrpSpPr>
      <p:grpSpPr>
        <a:xfrm>
          <a:off x="0" y="0"/>
          <a:ext cx="0" cy="0"/>
          <a:chOff x="0" y="0"/>
          <a:chExt cx="0" cy="0"/>
        </a:xfrm>
      </p:grpSpPr>
      <p:sp>
        <p:nvSpPr>
          <p:cNvPr id="80" name="Google Shape;80;p6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5"/>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5"/>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5"/>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65"/>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5"/>
        <p:cNvGrpSpPr/>
        <p:nvPr/>
      </p:nvGrpSpPr>
      <p:grpSpPr>
        <a:xfrm>
          <a:off x="0" y="0"/>
          <a:ext cx="0" cy="0"/>
          <a:chOff x="0" y="0"/>
          <a:chExt cx="0" cy="0"/>
        </a:xfrm>
      </p:grpSpPr>
      <p:sp>
        <p:nvSpPr>
          <p:cNvPr id="86" name="Google Shape;86;p6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6"/>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6"/>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66"/>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6"/>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6"/>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66"/>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Calibri"/>
              <a:buNone/>
              <a:defRPr sz="3600">
                <a:solidFill>
                  <a:srgbClr val="1859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solidFill>
                <a:srgbClr val="909090"/>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rító">
  <p:cSld name="1_Borító">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1"/>
          <p:cNvSpPr txBox="1">
            <a:spLocks noGrp="1"/>
          </p:cNvSpPr>
          <p:nvPr>
            <p:ph type="ctrTitle"/>
          </p:nvPr>
        </p:nvSpPr>
        <p:spPr>
          <a:xfrm>
            <a:off x="3802510" y="2256745"/>
            <a:ext cx="6416274" cy="11722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3600" b="1">
                <a:solidFill>
                  <a:srgbClr val="1859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ubTitle" idx="1"/>
          </p:nvPr>
        </p:nvSpPr>
        <p:spPr>
          <a:xfrm>
            <a:off x="3802510" y="3569906"/>
            <a:ext cx="6416274" cy="654533"/>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dk1"/>
              </a:buClr>
              <a:buSzPts val="2400"/>
              <a:buFont typeface="Arial"/>
              <a:buNone/>
              <a:defRPr sz="2400">
                <a:solidFill>
                  <a:srgbClr val="1859A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rtalomjegyzék">
  <p:cSld name="Tartalomjegyzék">
    <p:spTree>
      <p:nvGrpSpPr>
        <p:cNvPr id="1" name="Shape 30"/>
        <p:cNvGrpSpPr/>
        <p:nvPr/>
      </p:nvGrpSpPr>
      <p:grpSpPr>
        <a:xfrm>
          <a:off x="0" y="0"/>
          <a:ext cx="0" cy="0"/>
          <a:chOff x="0" y="0"/>
          <a:chExt cx="0" cy="0"/>
        </a:xfrm>
      </p:grpSpPr>
      <p:sp>
        <p:nvSpPr>
          <p:cNvPr id="31" name="Google Shape;31;p52"/>
          <p:cNvSpPr txBox="1">
            <a:spLocks noGrp="1"/>
          </p:cNvSpPr>
          <p:nvPr>
            <p:ph type="title"/>
          </p:nvPr>
        </p:nvSpPr>
        <p:spPr>
          <a:xfrm>
            <a:off x="753190" y="292977"/>
            <a:ext cx="9219787" cy="9624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body" idx="1"/>
          </p:nvPr>
        </p:nvSpPr>
        <p:spPr>
          <a:xfrm>
            <a:off x="753190" y="1358082"/>
            <a:ext cx="10514012" cy="431209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solidFill>
                <a:srgbClr val="909090"/>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6"/>
        <p:cNvGrpSpPr/>
        <p:nvPr/>
      </p:nvGrpSpPr>
      <p:grpSpPr>
        <a:xfrm>
          <a:off x="0" y="0"/>
          <a:ext cx="0" cy="0"/>
          <a:chOff x="0" y="0"/>
          <a:chExt cx="0" cy="0"/>
        </a:xfrm>
      </p:grpSpPr>
      <p:sp>
        <p:nvSpPr>
          <p:cNvPr id="37" name="Google Shape;37;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lstStyle>
            <a:lvl1pPr lvl="0" algn="l">
              <a:lnSpc>
                <a:spcPct val="90000"/>
              </a:lnSpc>
              <a:spcBef>
                <a:spcPts val="1000"/>
              </a:spcBef>
              <a:spcAft>
                <a:spcPts val="0"/>
              </a:spcAft>
              <a:buSzPts val="2800"/>
              <a:buChar char="•"/>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6"/>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7"/>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2"/>
        <p:cNvGrpSpPr/>
        <p:nvPr/>
      </p:nvGrpSpPr>
      <p:grpSpPr>
        <a:xfrm>
          <a:off x="0" y="0"/>
          <a:ext cx="0" cy="0"/>
          <a:chOff x="0" y="0"/>
          <a:chExt cx="0" cy="0"/>
        </a:xfrm>
      </p:grpSpPr>
      <p:sp>
        <p:nvSpPr>
          <p:cNvPr id="53" name="Google Shape;53;p5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292975"/>
            <a:ext cx="9149209" cy="123663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solidFill>
                <a:srgbClr val="90909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9"/>
        <p:cNvGrpSpPr/>
        <p:nvPr/>
      </p:nvGrpSpPr>
      <p:grpSpPr>
        <a:xfrm>
          <a:off x="0" y="0"/>
          <a:ext cx="0" cy="0"/>
          <a:chOff x="0" y="0"/>
          <a:chExt cx="0" cy="0"/>
        </a:xfrm>
      </p:grpSpPr>
      <p:sp>
        <p:nvSpPr>
          <p:cNvPr id="40" name="Google Shape;40;p54"/>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4"/>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54"/>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54"/>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54"/>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strike="noStrike">
                <a:solidFill>
                  <a:srgbClr val="929292"/>
                </a:solidFill>
                <a:latin typeface="Calibri"/>
                <a:ea typeface="Calibri"/>
                <a:cs typeface="Calibri"/>
                <a:sym typeface="Calibri"/>
              </a:defRPr>
            </a:lvl1pPr>
            <a:lvl2pPr marL="0" marR="0" lvl="1" indent="0" algn="r" rtl="0">
              <a:lnSpc>
                <a:spcPct val="100000"/>
              </a:lnSpc>
              <a:spcBef>
                <a:spcPts val="0"/>
              </a:spcBef>
              <a:buNone/>
              <a:defRPr sz="1200" b="0" strike="noStrike">
                <a:solidFill>
                  <a:srgbClr val="929292"/>
                </a:solidFill>
                <a:latin typeface="Calibri"/>
                <a:ea typeface="Calibri"/>
                <a:cs typeface="Calibri"/>
                <a:sym typeface="Calibri"/>
              </a:defRPr>
            </a:lvl2pPr>
            <a:lvl3pPr marL="0" marR="0" lvl="2" indent="0" algn="r" rtl="0">
              <a:lnSpc>
                <a:spcPct val="100000"/>
              </a:lnSpc>
              <a:spcBef>
                <a:spcPts val="0"/>
              </a:spcBef>
              <a:buNone/>
              <a:defRPr sz="1200" b="0" strike="noStrike">
                <a:solidFill>
                  <a:srgbClr val="929292"/>
                </a:solidFill>
                <a:latin typeface="Calibri"/>
                <a:ea typeface="Calibri"/>
                <a:cs typeface="Calibri"/>
                <a:sym typeface="Calibri"/>
              </a:defRPr>
            </a:lvl3pPr>
            <a:lvl4pPr marL="0" marR="0" lvl="3" indent="0" algn="r" rtl="0">
              <a:lnSpc>
                <a:spcPct val="100000"/>
              </a:lnSpc>
              <a:spcBef>
                <a:spcPts val="0"/>
              </a:spcBef>
              <a:buNone/>
              <a:defRPr sz="1200" b="0" strike="noStrike">
                <a:solidFill>
                  <a:srgbClr val="929292"/>
                </a:solidFill>
                <a:latin typeface="Calibri"/>
                <a:ea typeface="Calibri"/>
                <a:cs typeface="Calibri"/>
                <a:sym typeface="Calibri"/>
              </a:defRPr>
            </a:lvl4pPr>
            <a:lvl5pPr marL="0" marR="0" lvl="4" indent="0" algn="r" rtl="0">
              <a:lnSpc>
                <a:spcPct val="100000"/>
              </a:lnSpc>
              <a:spcBef>
                <a:spcPts val="0"/>
              </a:spcBef>
              <a:buNone/>
              <a:defRPr sz="1200" b="0" strike="noStrike">
                <a:solidFill>
                  <a:srgbClr val="929292"/>
                </a:solidFill>
                <a:latin typeface="Calibri"/>
                <a:ea typeface="Calibri"/>
                <a:cs typeface="Calibri"/>
                <a:sym typeface="Calibri"/>
              </a:defRPr>
            </a:lvl5pPr>
            <a:lvl6pPr marL="0" marR="0" lvl="5" indent="0" algn="r" rtl="0">
              <a:lnSpc>
                <a:spcPct val="100000"/>
              </a:lnSpc>
              <a:spcBef>
                <a:spcPts val="0"/>
              </a:spcBef>
              <a:buNone/>
              <a:defRPr sz="1200" b="0" strike="noStrike">
                <a:solidFill>
                  <a:srgbClr val="929292"/>
                </a:solidFill>
                <a:latin typeface="Calibri"/>
                <a:ea typeface="Calibri"/>
                <a:cs typeface="Calibri"/>
                <a:sym typeface="Calibri"/>
              </a:defRPr>
            </a:lvl6pPr>
            <a:lvl7pPr marL="0" marR="0" lvl="6" indent="0" algn="r" rtl="0">
              <a:lnSpc>
                <a:spcPct val="100000"/>
              </a:lnSpc>
              <a:spcBef>
                <a:spcPts val="0"/>
              </a:spcBef>
              <a:buNone/>
              <a:defRPr sz="1200" b="0" strike="noStrike">
                <a:solidFill>
                  <a:srgbClr val="929292"/>
                </a:solidFill>
                <a:latin typeface="Calibri"/>
                <a:ea typeface="Calibri"/>
                <a:cs typeface="Calibri"/>
                <a:sym typeface="Calibri"/>
              </a:defRPr>
            </a:lvl7pPr>
            <a:lvl8pPr marL="0" marR="0" lvl="7" indent="0" algn="r" rtl="0">
              <a:lnSpc>
                <a:spcPct val="100000"/>
              </a:lnSpc>
              <a:spcBef>
                <a:spcPts val="0"/>
              </a:spcBef>
              <a:buNone/>
              <a:defRPr sz="1200" b="0" strike="noStrike">
                <a:solidFill>
                  <a:srgbClr val="929292"/>
                </a:solidFill>
                <a:latin typeface="Calibri"/>
                <a:ea typeface="Calibri"/>
                <a:cs typeface="Calibri"/>
                <a:sym typeface="Calibri"/>
              </a:defRPr>
            </a:lvl8pPr>
            <a:lvl9pPr marL="0" marR="0" lvl="8" indent="0" algn="r" rtl="0">
              <a:lnSpc>
                <a:spcPct val="100000"/>
              </a:lnSpc>
              <a:spcBef>
                <a:spcPts val="0"/>
              </a:spcBef>
              <a:buNone/>
              <a:defRPr sz="1200" b="0" strike="noStrik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gyasztovedelem.kormany.hu/#/elektronikus_kereskedelem_tartalom_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lex.europa.eu/legal-content/HU/TXT/PDF/?uri=CELEX:32019R0945&amp;rid=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ur-lex.europa.eu/legal-content/HU/TXT/PDF/?uri=CELEX:32019R0947&amp;from=E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975559" y="3723014"/>
            <a:ext cx="9144000" cy="117225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hu-HU"/>
              <a:t>Digitális technológia és jog</a:t>
            </a:r>
            <a:endParaRPr/>
          </a:p>
        </p:txBody>
      </p:sp>
      <p:sp>
        <p:nvSpPr>
          <p:cNvPr id="99" name="Google Shape;99;p1"/>
          <p:cNvSpPr txBox="1">
            <a:spLocks noGrp="1"/>
          </p:cNvSpPr>
          <p:nvPr>
            <p:ph type="subTitle" idx="1"/>
          </p:nvPr>
        </p:nvSpPr>
        <p:spPr>
          <a:xfrm>
            <a:off x="975559" y="5036175"/>
            <a:ext cx="9144000" cy="654533"/>
          </a:xfrm>
          <a:prstGeom prst="rect">
            <a:avLst/>
          </a:prstGeom>
          <a:noFill/>
          <a:ln>
            <a:noFill/>
          </a:ln>
        </p:spPr>
        <p:txBody>
          <a:bodyPr spcFirstLastPara="1" wrap="square" lIns="91425" tIns="45700" rIns="91425" bIns="45700" anchor="t" anchorCtr="0">
            <a:noAutofit/>
          </a:bodyPr>
          <a:lstStyle/>
          <a:p>
            <a:pPr marL="11113" lvl="0" indent="-11113" algn="l" rtl="0">
              <a:lnSpc>
                <a:spcPct val="90000"/>
              </a:lnSpc>
              <a:spcBef>
                <a:spcPts val="1000"/>
              </a:spcBef>
              <a:spcAft>
                <a:spcPts val="0"/>
              </a:spcAft>
              <a:buClr>
                <a:schemeClr val="dk1"/>
              </a:buClr>
              <a:buSzPts val="2400"/>
              <a:buFont typeface="Arial"/>
              <a:buNone/>
            </a:pPr>
            <a:r>
              <a:rPr lang="hu-HU" dirty="0"/>
              <a:t>Dr. Czermann János LL.M.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180" name="Google Shape;180;p12"/>
          <p:cNvSpPr txBox="1">
            <a:spLocks noGrp="1"/>
          </p:cNvSpPr>
          <p:nvPr>
            <p:ph type="body" idx="1"/>
          </p:nvPr>
        </p:nvSpPr>
        <p:spPr>
          <a:xfrm>
            <a:off x="751602" y="1453335"/>
            <a:ext cx="10515600" cy="4351338"/>
          </a:xfrm>
          <a:prstGeom prst="rect">
            <a:avLst/>
          </a:prstGeom>
          <a:noFill/>
          <a:ln>
            <a:noFill/>
          </a:ln>
        </p:spPr>
        <p:txBody>
          <a:bodyPr spcFirstLastPara="1" wrap="square" lIns="91425" tIns="45700" rIns="91425" bIns="45700" anchor="t" anchorCtr="0">
            <a:noAutofit/>
          </a:bodyPr>
          <a:lstStyle/>
          <a:p>
            <a:pPr marL="11113" lvl="0" indent="-11113" algn="l" rtl="0">
              <a:lnSpc>
                <a:spcPct val="90000"/>
              </a:lnSpc>
              <a:spcBef>
                <a:spcPts val="1000"/>
              </a:spcBef>
              <a:spcAft>
                <a:spcPts val="0"/>
              </a:spcAft>
              <a:buClr>
                <a:schemeClr val="dk1"/>
              </a:buClr>
              <a:buSzPts val="1600"/>
              <a:buNone/>
            </a:pPr>
            <a:r>
              <a:rPr lang="hu-HU" sz="2000" b="1" dirty="0">
                <a:solidFill>
                  <a:schemeClr val="dk2"/>
                </a:solidFill>
              </a:rPr>
              <a:t>Internetes kommunikáció</a:t>
            </a:r>
            <a:endParaRPr dirty="0"/>
          </a:p>
          <a:p>
            <a:pPr marL="11113" lvl="0" indent="-11113" algn="l" rtl="0">
              <a:lnSpc>
                <a:spcPct val="90000"/>
              </a:lnSpc>
              <a:spcBef>
                <a:spcPts val="1000"/>
              </a:spcBef>
              <a:spcAft>
                <a:spcPts val="0"/>
              </a:spcAft>
              <a:buClr>
                <a:schemeClr val="dk1"/>
              </a:buClr>
              <a:buSzPts val="1600"/>
              <a:buNone/>
            </a:pPr>
            <a:endParaRPr sz="2000" dirty="0"/>
          </a:p>
          <a:p>
            <a:pPr marL="285750" lvl="0" indent="-285750" algn="just" rtl="0">
              <a:lnSpc>
                <a:spcPct val="90000"/>
              </a:lnSpc>
              <a:spcBef>
                <a:spcPts val="1000"/>
              </a:spcBef>
              <a:spcAft>
                <a:spcPts val="0"/>
              </a:spcAft>
              <a:buSzPts val="1600"/>
              <a:buFont typeface="Arial"/>
              <a:buChar char="•"/>
            </a:pPr>
            <a:r>
              <a:rPr lang="hu-HU" sz="2000" dirty="0"/>
              <a:t>165/2011. (XII. 20.) AB határozat: „Az internet nem jogmentes terület, az internetes kommunikációban tanúsított emberi magatartások és formák a jogi szabályozás tárgyát képezhetik… az új technológiák által nyújtott tereken és felületeken, valamint kommunikációs csatornákon érvényesítendők az Alaptörvényben rögzített alapvető jogok és kötelezettségek… a blog és a komment is közlésnek minősül, s mint ilyen az Alaptörvény IX. cikk védelmi körébe esik.”</a:t>
            </a:r>
          </a:p>
          <a:p>
            <a:pPr marL="285750" lvl="0" indent="-285750" algn="just" rtl="0">
              <a:lnSpc>
                <a:spcPct val="90000"/>
              </a:lnSpc>
              <a:spcBef>
                <a:spcPts val="1000"/>
              </a:spcBef>
              <a:spcAft>
                <a:spcPts val="0"/>
              </a:spcAft>
              <a:buSzPts val="1600"/>
              <a:buFont typeface="Arial"/>
              <a:buChar char="•"/>
            </a:pPr>
            <a:r>
              <a:rPr lang="de-DE" sz="2000" dirty="0"/>
              <a:t>19/2014. (v. 30.) AB </a:t>
            </a:r>
            <a:r>
              <a:rPr lang="de-DE" sz="2000" dirty="0" err="1"/>
              <a:t>határozat</a:t>
            </a:r>
            <a:r>
              <a:rPr lang="hu-HU" sz="2000" dirty="0"/>
              <a:t>: „…a kommentek semmiképp sem minősülhetnek magánjellegű megnyilvánulásnak. A magánközléseket, amelyek csak meghatározott személyeknek szólnak, az Alaptörvény VI. cikke védi, amely a magánélet védelmét biztosítja…..a komment nem tekinthető magánközlésnek, hanem a nyilvánosságnak szánt véleménynek, így a IX. cikk, a véleménynyilvánítási szabadság védelmi körébe tartozik…..annak következtében, hogy a hozzászóló személye nem azonosítható be, az oldal működtetőjét terheli a felelősség…”</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 </a:t>
            </a:r>
            <a:endParaRPr/>
          </a:p>
        </p:txBody>
      </p:sp>
      <p:sp>
        <p:nvSpPr>
          <p:cNvPr id="186" name="Google Shape;186;p13"/>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000" b="1" dirty="0">
                <a:solidFill>
                  <a:srgbClr val="1859A9"/>
                </a:solidFill>
              </a:rPr>
              <a:t>Az IoT </a:t>
            </a:r>
            <a:endParaRPr dirty="0"/>
          </a:p>
          <a:p>
            <a:pPr marL="0" lvl="0" indent="0" algn="ctr" rtl="0">
              <a:lnSpc>
                <a:spcPct val="90000"/>
              </a:lnSpc>
              <a:spcBef>
                <a:spcPts val="1000"/>
              </a:spcBef>
              <a:spcAft>
                <a:spcPts val="0"/>
              </a:spcAft>
              <a:buSzPts val="1600"/>
              <a:buNone/>
            </a:pPr>
            <a:r>
              <a:rPr lang="hu-HU" sz="2000" b="1" dirty="0">
                <a:solidFill>
                  <a:srgbClr val="1859A9"/>
                </a:solidFill>
              </a:rPr>
              <a:t>(Internet of </a:t>
            </a:r>
            <a:r>
              <a:rPr lang="hu-HU" sz="2000" b="1" dirty="0" err="1">
                <a:solidFill>
                  <a:srgbClr val="1859A9"/>
                </a:solidFill>
              </a:rPr>
              <a:t>things</a:t>
            </a:r>
            <a:r>
              <a:rPr lang="hu-HU" sz="2000" b="1" dirty="0">
                <a:solidFill>
                  <a:srgbClr val="1859A9"/>
                </a:solidFill>
              </a:rPr>
              <a:t> – a dolgok internete)</a:t>
            </a:r>
            <a:endParaRPr dirty="0"/>
          </a:p>
          <a:p>
            <a:pPr marL="0" lvl="0" indent="0" algn="l" rtl="0">
              <a:lnSpc>
                <a:spcPct val="90000"/>
              </a:lnSpc>
              <a:spcBef>
                <a:spcPts val="1000"/>
              </a:spcBef>
              <a:spcAft>
                <a:spcPts val="0"/>
              </a:spcAft>
              <a:buSzPts val="1600"/>
              <a:buNone/>
            </a:pPr>
            <a:endParaRPr sz="2000" dirty="0"/>
          </a:p>
          <a:p>
            <a:pPr marL="571500" lvl="0" indent="-571500" algn="just" rtl="0">
              <a:lnSpc>
                <a:spcPct val="90000"/>
              </a:lnSpc>
              <a:spcBef>
                <a:spcPts val="1000"/>
              </a:spcBef>
              <a:spcAft>
                <a:spcPts val="0"/>
              </a:spcAft>
              <a:buSzPts val="1600"/>
              <a:buFont typeface="Courier New"/>
              <a:buChar char="o"/>
            </a:pPr>
            <a:r>
              <a:rPr lang="hu-HU" sz="2000" dirty="0"/>
              <a:t>Az </a:t>
            </a:r>
            <a:r>
              <a:rPr lang="hu-HU" sz="2000" b="1" dirty="0"/>
              <a:t>IoT olyan infrastruktúra</a:t>
            </a:r>
            <a:r>
              <a:rPr lang="hu-HU" sz="2000" dirty="0"/>
              <a:t>, ami napi használatra szánt eszközökbe beépített szenzorokon keresztül tárol, feldolgoz, továbbít adatokat;</a:t>
            </a:r>
            <a:endParaRPr dirty="0"/>
          </a:p>
          <a:p>
            <a:pPr marL="571500" lvl="0" indent="-571500" algn="just" rtl="0">
              <a:lnSpc>
                <a:spcPct val="90000"/>
              </a:lnSpc>
              <a:spcBef>
                <a:spcPts val="1000"/>
              </a:spcBef>
              <a:spcAft>
                <a:spcPts val="0"/>
              </a:spcAft>
              <a:buSzPts val="1600"/>
              <a:buFont typeface="Courier New"/>
              <a:buChar char="o"/>
            </a:pPr>
            <a:r>
              <a:rPr lang="hu-HU" sz="2000" dirty="0"/>
              <a:t>Emberi közrehatás nélküli </a:t>
            </a:r>
            <a:r>
              <a:rPr lang="hu-HU" sz="2000" b="1" dirty="0"/>
              <a:t>eszköz – eszköz kommunikáció</a:t>
            </a:r>
            <a:r>
              <a:rPr lang="hu-HU" sz="2000" dirty="0"/>
              <a:t>, mely során követhetetlené válhat az adatok útja az adatalany számára;</a:t>
            </a:r>
            <a:endParaRPr dirty="0"/>
          </a:p>
          <a:p>
            <a:pPr marL="571500" lvl="0" indent="-571500" algn="just" rtl="0">
              <a:lnSpc>
                <a:spcPct val="90000"/>
              </a:lnSpc>
              <a:spcBef>
                <a:spcPts val="1000"/>
              </a:spcBef>
              <a:spcAft>
                <a:spcPts val="0"/>
              </a:spcAft>
              <a:buSzPts val="1600"/>
              <a:buFont typeface="Courier New"/>
              <a:buChar char="o"/>
            </a:pPr>
            <a:r>
              <a:rPr lang="hu-HU" sz="2000" dirty="0"/>
              <a:t>Az eszközök ugyanis sok esetben a </a:t>
            </a:r>
            <a:r>
              <a:rPr lang="hu-HU" sz="2000" b="1" dirty="0"/>
              <a:t>gyártóik, fejlesztőik részére is továbbítanak adatot,</a:t>
            </a:r>
            <a:r>
              <a:rPr lang="hu-HU" sz="2000" dirty="0"/>
              <a:t> mellyel az egyén kiszolgáltatottá válik, akaratán kívül kerülhet sor szokásainak feldolgozására, </a:t>
            </a:r>
            <a:r>
              <a:rPr lang="hu-HU" sz="2000" b="1" dirty="0"/>
              <a:t>profilírozás</a:t>
            </a:r>
            <a:r>
              <a:rPr lang="hu-HU" sz="2000" dirty="0"/>
              <a:t>ra, stb.;</a:t>
            </a:r>
            <a:endParaRPr dirty="0"/>
          </a:p>
          <a:p>
            <a:pPr marL="571500" lvl="0" indent="-571500" algn="just" rtl="0">
              <a:lnSpc>
                <a:spcPct val="90000"/>
              </a:lnSpc>
              <a:spcBef>
                <a:spcPts val="1000"/>
              </a:spcBef>
              <a:spcAft>
                <a:spcPts val="0"/>
              </a:spcAft>
              <a:buSzPts val="1600"/>
              <a:buFont typeface="Courier New"/>
              <a:buChar char="o"/>
            </a:pPr>
            <a:r>
              <a:rPr lang="hu-HU" sz="2000" dirty="0"/>
              <a:t>Ilyen különösen a helymeghatározó alkalmazás, a különböző mérő alkalmazások (lépésszámláló, várnyomás stb.);</a:t>
            </a:r>
            <a:endParaRPr dirty="0"/>
          </a:p>
          <a:p>
            <a:pPr marL="571500" lvl="0" indent="-571500" algn="just" rtl="0">
              <a:lnSpc>
                <a:spcPct val="90000"/>
              </a:lnSpc>
              <a:spcBef>
                <a:spcPts val="1000"/>
              </a:spcBef>
              <a:spcAft>
                <a:spcPts val="0"/>
              </a:spcAft>
              <a:buSzPts val="1600"/>
              <a:buFont typeface="Courier New"/>
              <a:buChar char="o"/>
            </a:pPr>
            <a:r>
              <a:rPr lang="hu-HU" sz="2000" dirty="0"/>
              <a:t>A </a:t>
            </a:r>
            <a:r>
              <a:rPr lang="hu-HU" sz="2000" b="1" dirty="0"/>
              <a:t>helymeghatározás</a:t>
            </a:r>
            <a:r>
              <a:rPr lang="hu-HU" sz="2000" dirty="0"/>
              <a:t> egyes szolgáltatásoknál (pl. autóbérlés), vagy foglalkoztatási jogviszonyokhoz kapocslódóan megfelelhet a szükségesség – arányosság követelményének;</a:t>
            </a:r>
            <a:endParaRPr dirty="0"/>
          </a:p>
          <a:p>
            <a:pPr marL="0" lvl="0" indent="0" algn="l" rtl="0">
              <a:lnSpc>
                <a:spcPct val="90000"/>
              </a:lnSpc>
              <a:spcBef>
                <a:spcPts val="1000"/>
              </a:spcBef>
              <a:spcAft>
                <a:spcPts val="0"/>
              </a:spcAft>
              <a:buSzPts val="1600"/>
              <a:buNone/>
            </a:pPr>
            <a:endParaRPr sz="2000" dirty="0"/>
          </a:p>
          <a:p>
            <a:pPr marL="0" lvl="0" indent="0" algn="l" rtl="0">
              <a:lnSpc>
                <a:spcPct val="90000"/>
              </a:lnSpc>
              <a:spcBef>
                <a:spcPts val="1000"/>
              </a:spcBef>
              <a:spcAft>
                <a:spcPts val="0"/>
              </a:spcAft>
              <a:buSzPts val="1600"/>
              <a:buNone/>
            </a:pPr>
            <a:endParaRPr sz="2000" dirty="0"/>
          </a:p>
          <a:p>
            <a:pPr marL="0" lvl="0" indent="0" algn="l" rtl="0">
              <a:lnSpc>
                <a:spcPct val="90000"/>
              </a:lnSpc>
              <a:spcBef>
                <a:spcPts val="1000"/>
              </a:spcBef>
              <a:spcAft>
                <a:spcPts val="0"/>
              </a:spcAft>
              <a:buSzPts val="1600"/>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192" name="Google Shape;192;p14"/>
          <p:cNvSpPr txBox="1">
            <a:spLocks noGrp="1"/>
          </p:cNvSpPr>
          <p:nvPr>
            <p:ph type="body" idx="1"/>
          </p:nvPr>
        </p:nvSpPr>
        <p:spPr>
          <a:xfrm>
            <a:off x="751601" y="903382"/>
            <a:ext cx="6842378"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endParaRPr sz="2400" dirty="0"/>
          </a:p>
          <a:p>
            <a:pPr marL="0" lvl="0" indent="0" algn="ctr" rtl="0">
              <a:lnSpc>
                <a:spcPct val="90000"/>
              </a:lnSpc>
              <a:spcBef>
                <a:spcPts val="1000"/>
              </a:spcBef>
              <a:spcAft>
                <a:spcPts val="0"/>
              </a:spcAft>
              <a:buSzPts val="1600"/>
              <a:buNone/>
            </a:pPr>
            <a:r>
              <a:rPr lang="hu-HU" sz="2000" b="1" dirty="0">
                <a:solidFill>
                  <a:srgbClr val="1859A9"/>
                </a:solidFill>
              </a:rPr>
              <a:t>Közösségi oldalak I.</a:t>
            </a:r>
            <a:endParaRPr sz="2000" dirty="0"/>
          </a:p>
          <a:p>
            <a:pPr marL="0" lvl="0" indent="0" algn="ctr" rtl="0">
              <a:lnSpc>
                <a:spcPct val="90000"/>
              </a:lnSpc>
              <a:spcBef>
                <a:spcPts val="1000"/>
              </a:spcBef>
              <a:spcAft>
                <a:spcPts val="0"/>
              </a:spcAft>
              <a:buSzPts val="1600"/>
              <a:buNone/>
            </a:pPr>
            <a:endParaRPr sz="2000" b="1" dirty="0"/>
          </a:p>
          <a:p>
            <a:pPr marL="457200" lvl="0" indent="-457200" algn="just" rtl="0">
              <a:lnSpc>
                <a:spcPct val="90000"/>
              </a:lnSpc>
              <a:spcBef>
                <a:spcPts val="1000"/>
              </a:spcBef>
              <a:spcAft>
                <a:spcPts val="0"/>
              </a:spcAft>
              <a:buSzPts val="1600"/>
              <a:buFont typeface="Courier New"/>
              <a:buChar char="o"/>
            </a:pPr>
            <a:r>
              <a:rPr lang="hu-HU" sz="2000" dirty="0"/>
              <a:t>A közösségi oldalakon adataink megosztására van lehetőségünk személyes profilunkon keresztül </a:t>
            </a:r>
            <a:r>
              <a:rPr lang="hu-HU" sz="2000" b="1" dirty="0"/>
              <a:t>– GDPR HATÁLYA ALÁ TARTOZÓ </a:t>
            </a:r>
            <a:r>
              <a:rPr lang="hu-HU" sz="2000" dirty="0"/>
              <a:t>ADATKEZELÉS;</a:t>
            </a:r>
            <a:endParaRPr sz="2000" dirty="0"/>
          </a:p>
          <a:p>
            <a:pPr marL="457200" lvl="0" indent="-457200" algn="just" rtl="0">
              <a:lnSpc>
                <a:spcPct val="90000"/>
              </a:lnSpc>
              <a:spcBef>
                <a:spcPts val="1000"/>
              </a:spcBef>
              <a:spcAft>
                <a:spcPts val="0"/>
              </a:spcAft>
              <a:buSzPts val="1600"/>
              <a:buFont typeface="Courier New"/>
              <a:buChar char="o"/>
            </a:pPr>
            <a:r>
              <a:rPr lang="hu-HU" sz="2000" dirty="0"/>
              <a:t>A közösségi oldalak esetén az adatkezelés jogalapja az egyén és az oldal üzemeltetője között online létrejött szerződés;</a:t>
            </a:r>
            <a:endParaRPr sz="2000" dirty="0"/>
          </a:p>
          <a:p>
            <a:pPr marL="457200" lvl="0" indent="-457200" algn="just" rtl="0">
              <a:lnSpc>
                <a:spcPct val="90000"/>
              </a:lnSpc>
              <a:spcBef>
                <a:spcPts val="1000"/>
              </a:spcBef>
              <a:spcAft>
                <a:spcPts val="0"/>
              </a:spcAft>
              <a:buSzPts val="1600"/>
              <a:buFont typeface="Courier New"/>
              <a:buChar char="o"/>
            </a:pPr>
            <a:r>
              <a:rPr lang="hu-HU" sz="2000" dirty="0"/>
              <a:t>Többségében ingyenesek, DE VALÓJÁBAN </a:t>
            </a:r>
            <a:r>
              <a:rPr lang="hu-HU" sz="2000" b="1" dirty="0"/>
              <a:t>ADATAINKKAL FIZETÜNK</a:t>
            </a:r>
            <a:r>
              <a:rPr lang="hu-HU" sz="2000" dirty="0"/>
              <a:t>;</a:t>
            </a:r>
            <a:endParaRPr sz="2000" dirty="0"/>
          </a:p>
          <a:p>
            <a:pPr marL="457200" lvl="0" indent="-457200" algn="just" rtl="0">
              <a:lnSpc>
                <a:spcPct val="90000"/>
              </a:lnSpc>
              <a:spcBef>
                <a:spcPts val="1000"/>
              </a:spcBef>
              <a:spcAft>
                <a:spcPts val="0"/>
              </a:spcAft>
              <a:buSzPts val="1600"/>
              <a:buFont typeface="Courier New"/>
              <a:buChar char="o"/>
            </a:pPr>
            <a:r>
              <a:rPr lang="hu-HU" sz="2000" dirty="0"/>
              <a:t>Regisztráláskor számos személyes adatot megadunk, de aktivitásunkkal további – akár különleges adatokat (pl. képek, élmények, helyek) – adathalmazt teszünk közzé magunkról;</a:t>
            </a:r>
            <a:endParaRPr sz="2000" dirty="0"/>
          </a:p>
          <a:p>
            <a:pPr marL="0" lvl="0" indent="0" algn="l" rtl="0">
              <a:lnSpc>
                <a:spcPct val="90000"/>
              </a:lnSpc>
              <a:spcBef>
                <a:spcPts val="1000"/>
              </a:spcBef>
              <a:spcAft>
                <a:spcPts val="0"/>
              </a:spcAft>
              <a:buSzPts val="1600"/>
              <a:buNone/>
            </a:pPr>
            <a:endParaRPr sz="2400" dirty="0"/>
          </a:p>
          <a:p>
            <a:pPr marL="0" lvl="0" indent="0" algn="l" rtl="0">
              <a:lnSpc>
                <a:spcPct val="90000"/>
              </a:lnSpc>
              <a:spcBef>
                <a:spcPts val="1000"/>
              </a:spcBef>
              <a:spcAft>
                <a:spcPts val="0"/>
              </a:spcAft>
              <a:buSzPts val="1600"/>
              <a:buNone/>
            </a:pPr>
            <a:endParaRPr sz="2400" dirty="0"/>
          </a:p>
        </p:txBody>
      </p:sp>
      <p:pic>
        <p:nvPicPr>
          <p:cNvPr id="5122" name="Picture 2" descr="A közösségi oldalak veszélyei | Melano.hu">
            <a:extLst>
              <a:ext uri="{FF2B5EF4-FFF2-40B4-BE49-F238E27FC236}">
                <a16:creationId xmlns:a16="http://schemas.microsoft.com/office/drawing/2014/main" id="{47110622-6F54-4B23-B47F-92B3BDDF7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094" y="2152186"/>
            <a:ext cx="4196655" cy="2943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a:t>
            </a:r>
            <a:br>
              <a:rPr lang="hu-HU" sz="3200"/>
            </a:br>
            <a:r>
              <a:rPr lang="hu-HU" sz="3200"/>
              <a:t>adatvédelmi megítélése</a:t>
            </a:r>
            <a:endParaRPr/>
          </a:p>
        </p:txBody>
      </p:sp>
      <p:sp>
        <p:nvSpPr>
          <p:cNvPr id="198" name="Google Shape;198;p15"/>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Közösségi oldalak II.</a:t>
            </a:r>
            <a:endParaRPr dirty="0"/>
          </a:p>
          <a:p>
            <a:pPr marL="0" lvl="0" indent="0" algn="ctr" rtl="0">
              <a:lnSpc>
                <a:spcPct val="90000"/>
              </a:lnSpc>
              <a:spcBef>
                <a:spcPts val="1000"/>
              </a:spcBef>
              <a:spcAft>
                <a:spcPts val="0"/>
              </a:spcAft>
              <a:buSzPts val="1600"/>
              <a:buNone/>
            </a:pPr>
            <a:endParaRPr sz="2400" b="1" dirty="0"/>
          </a:p>
          <a:p>
            <a:pPr marL="457200" lvl="0" indent="-457200" algn="just" rtl="0">
              <a:lnSpc>
                <a:spcPct val="90000"/>
              </a:lnSpc>
              <a:spcBef>
                <a:spcPts val="1000"/>
              </a:spcBef>
              <a:spcAft>
                <a:spcPts val="0"/>
              </a:spcAft>
              <a:buSzPts val="1600"/>
              <a:buFont typeface="Courier New"/>
              <a:buChar char="o"/>
            </a:pPr>
            <a:r>
              <a:rPr lang="hu-HU" sz="2400" dirty="0"/>
              <a:t>A </a:t>
            </a:r>
            <a:r>
              <a:rPr lang="hu-HU" sz="2400" b="1" dirty="0"/>
              <a:t>nagy mennyiségű és jól strukturált adat </a:t>
            </a:r>
            <a:r>
              <a:rPr lang="hu-HU" sz="2400" dirty="0"/>
              <a:t>a reklámpiacon, a bűnüldöző, nemzetbiztosági szervek, kutató, vagy politikai szervezetek számára FELBECSÜLHETETLEN érték, FOLYAMATOS KOCKÁZAT adataink jogosulatlan, vagy akár – tudunk nélkül – jogszerű felhasználása, feldolgozása, értékesítése stb. (lásd: Cambridge </a:t>
            </a:r>
            <a:r>
              <a:rPr lang="hu-HU" sz="2400" dirty="0" err="1"/>
              <a:t>Analytica</a:t>
            </a:r>
            <a:r>
              <a:rPr lang="hu-HU" sz="2400" dirty="0"/>
              <a:t> botrány 2018);</a:t>
            </a:r>
            <a:endParaRPr dirty="0"/>
          </a:p>
          <a:p>
            <a:pPr marL="457200" lvl="0" indent="-457200" algn="just" rtl="0">
              <a:lnSpc>
                <a:spcPct val="90000"/>
              </a:lnSpc>
              <a:spcBef>
                <a:spcPts val="1000"/>
              </a:spcBef>
              <a:spcAft>
                <a:spcPts val="0"/>
              </a:spcAft>
              <a:buSzPts val="1600"/>
              <a:buFont typeface="Courier New"/>
              <a:buChar char="o"/>
            </a:pPr>
            <a:r>
              <a:rPr lang="hu-HU" sz="2400" dirty="0"/>
              <a:t>LEGSZIGORÚBB ADATVÉDELMI BEÁLLÍTÁSOK – </a:t>
            </a:r>
            <a:r>
              <a:rPr lang="hu-HU" sz="2400" b="1" dirty="0"/>
              <a:t>LEGKEVESEBB ADAT elve</a:t>
            </a:r>
            <a:r>
              <a:rPr lang="hu-HU" sz="2400" dirty="0"/>
              <a:t>!!!</a:t>
            </a:r>
            <a:endParaRPr dirty="0"/>
          </a:p>
          <a:p>
            <a:pPr marL="457200" lvl="0" indent="-457200" algn="just" rtl="0">
              <a:lnSpc>
                <a:spcPct val="90000"/>
              </a:lnSpc>
              <a:spcBef>
                <a:spcPts val="1000"/>
              </a:spcBef>
              <a:spcAft>
                <a:spcPts val="0"/>
              </a:spcAft>
              <a:buSzPts val="1600"/>
              <a:buFont typeface="Courier New"/>
              <a:buChar char="o"/>
            </a:pPr>
            <a:r>
              <a:rPr lang="hu-HU" sz="2400" dirty="0"/>
              <a:t>Főszabály szerint az adatkezelői felelősséget az üzemeltető viseli, egyes esetekben ez a felelősség megosztott – pl. rajongói oldalak esetén a közösségi és a rajongói oldal üzemeltetői egyetemlegesen felelnek; </a:t>
            </a:r>
            <a:endParaRPr dirty="0"/>
          </a:p>
          <a:p>
            <a:pPr marL="0" lvl="0" indent="0" algn="l" rtl="0">
              <a:lnSpc>
                <a:spcPct val="90000"/>
              </a:lnSpc>
              <a:spcBef>
                <a:spcPts val="1000"/>
              </a:spcBef>
              <a:spcAft>
                <a:spcPts val="0"/>
              </a:spcAft>
              <a:buSzPts val="1600"/>
              <a:buNone/>
            </a:pPr>
            <a:endParaRPr sz="2400" dirty="0"/>
          </a:p>
          <a:p>
            <a:pPr marL="0" lvl="0" indent="0" algn="l" rtl="0">
              <a:lnSpc>
                <a:spcPct val="90000"/>
              </a:lnSpc>
              <a:spcBef>
                <a:spcPts val="1000"/>
              </a:spcBef>
              <a:spcAft>
                <a:spcPts val="0"/>
              </a:spcAft>
              <a:buSzPts val="1600"/>
              <a:buNone/>
            </a:pP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a:t>
            </a:r>
            <a:br>
              <a:rPr lang="hu-HU" sz="3200"/>
            </a:br>
            <a:r>
              <a:rPr lang="hu-HU" sz="3200"/>
              <a:t>adatvédelmi megítélése</a:t>
            </a:r>
            <a:endParaRPr/>
          </a:p>
        </p:txBody>
      </p:sp>
      <p:sp>
        <p:nvSpPr>
          <p:cNvPr id="204" name="Google Shape;204;p16"/>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Közösségi oldalak III.</a:t>
            </a:r>
            <a:endParaRPr dirty="0"/>
          </a:p>
          <a:p>
            <a:pPr marL="0" lvl="0" indent="0" algn="ctr" rtl="0">
              <a:lnSpc>
                <a:spcPct val="90000"/>
              </a:lnSpc>
              <a:spcBef>
                <a:spcPts val="1000"/>
              </a:spcBef>
              <a:spcAft>
                <a:spcPts val="0"/>
              </a:spcAft>
              <a:buSzPts val="1600"/>
              <a:buNone/>
            </a:pPr>
            <a:endParaRPr sz="2400" b="1" dirty="0"/>
          </a:p>
          <a:p>
            <a:pPr marL="457200" lvl="0" indent="-457200" algn="just" rtl="0">
              <a:lnSpc>
                <a:spcPct val="90000"/>
              </a:lnSpc>
              <a:spcBef>
                <a:spcPts val="1000"/>
              </a:spcBef>
              <a:spcAft>
                <a:spcPts val="0"/>
              </a:spcAft>
              <a:buSzPts val="1600"/>
              <a:buFont typeface="Courier New"/>
              <a:buChar char="o"/>
            </a:pPr>
            <a:r>
              <a:rPr lang="hu-HU" sz="2400" dirty="0"/>
              <a:t>A regisztráció során csak az üzemetető által meghatározott, </a:t>
            </a:r>
            <a:r>
              <a:rPr lang="hu-HU" sz="2400" b="1" dirty="0"/>
              <a:t>egyoldalúan megállapított szerződéses feltételek </a:t>
            </a:r>
            <a:r>
              <a:rPr lang="hu-HU" sz="2400" dirty="0"/>
              <a:t>elfogadására van lehetőség, ellenkező esetben nem tudunk regisztrálni;</a:t>
            </a:r>
            <a:endParaRPr dirty="0"/>
          </a:p>
          <a:p>
            <a:pPr marL="457200" lvl="0" indent="-457200" algn="just" rtl="0">
              <a:lnSpc>
                <a:spcPct val="90000"/>
              </a:lnSpc>
              <a:spcBef>
                <a:spcPts val="1000"/>
              </a:spcBef>
              <a:spcAft>
                <a:spcPts val="0"/>
              </a:spcAft>
              <a:buSzPts val="1600"/>
              <a:buFont typeface="Courier New"/>
              <a:buChar char="o"/>
            </a:pPr>
            <a:r>
              <a:rPr lang="hu-HU" sz="2400" dirty="0"/>
              <a:t>A közösségi oldallal kötött szerződés </a:t>
            </a:r>
            <a:r>
              <a:rPr lang="hu-HU" sz="2400" b="1" dirty="0"/>
              <a:t>ún. fogyasztói szerződés</a:t>
            </a:r>
            <a:r>
              <a:rPr lang="hu-HU" sz="2400" dirty="0"/>
              <a:t>, vagyis a fogyasztókat (értsd: nem üzletszerűen szerződést kötő fél) fokozottan védő követelményeknek is meg kellene felelnie;</a:t>
            </a:r>
            <a:endParaRPr dirty="0"/>
          </a:p>
          <a:p>
            <a:pPr marL="457200" lvl="0" indent="-457200" algn="just" rtl="0">
              <a:lnSpc>
                <a:spcPct val="90000"/>
              </a:lnSpc>
              <a:spcBef>
                <a:spcPts val="1000"/>
              </a:spcBef>
              <a:spcAft>
                <a:spcPts val="0"/>
              </a:spcAft>
              <a:buSzPts val="1600"/>
              <a:buFont typeface="Courier New"/>
              <a:buChar char="o"/>
            </a:pPr>
            <a:r>
              <a:rPr lang="hu-HU" sz="2400" dirty="0"/>
              <a:t>A szerződésekben </a:t>
            </a:r>
            <a:r>
              <a:rPr lang="hu-HU" sz="2400" b="1" dirty="0"/>
              <a:t>elégtelen</a:t>
            </a:r>
            <a:r>
              <a:rPr lang="hu-HU" sz="2400" dirty="0"/>
              <a:t> az arra vonatkozó </a:t>
            </a:r>
            <a:r>
              <a:rPr lang="hu-HU" sz="2400" b="1" dirty="0"/>
              <a:t>szabályozás</a:t>
            </a:r>
            <a:r>
              <a:rPr lang="hu-HU" sz="2400" dirty="0"/>
              <a:t>, hogy az üzemeltető, vagy harmadik felek, meg nem nevezett partnerek miképpen jogosultak adataink felhasználásra;</a:t>
            </a:r>
            <a:endParaRPr dirty="0"/>
          </a:p>
          <a:p>
            <a:pPr marL="457200" lvl="0" indent="-457200" algn="just" rtl="0">
              <a:lnSpc>
                <a:spcPct val="90000"/>
              </a:lnSpc>
              <a:spcBef>
                <a:spcPts val="1000"/>
              </a:spcBef>
              <a:spcAft>
                <a:spcPts val="0"/>
              </a:spcAft>
              <a:buSzPts val="1600"/>
              <a:buFont typeface="Courier New"/>
              <a:buChar char="o"/>
            </a:pPr>
            <a:r>
              <a:rPr lang="hu-HU" sz="2400" dirty="0"/>
              <a:t>Ezzel ellentétben a szerződéses feltételek </a:t>
            </a:r>
            <a:r>
              <a:rPr lang="hu-HU" sz="2400" b="1" dirty="0"/>
              <a:t>szinte minden európai állam jogába ütköznek </a:t>
            </a:r>
            <a:r>
              <a:rPr lang="hu-HU" sz="2400" dirty="0"/>
              <a:t>több ponton;</a:t>
            </a:r>
            <a:endParaRPr dirty="0"/>
          </a:p>
          <a:p>
            <a:pPr marL="0" lvl="0" indent="0" algn="l" rtl="0">
              <a:lnSpc>
                <a:spcPct val="90000"/>
              </a:lnSpc>
              <a:spcBef>
                <a:spcPts val="1000"/>
              </a:spcBef>
              <a:spcAft>
                <a:spcPts val="0"/>
              </a:spcAft>
              <a:buSzPts val="1600"/>
              <a:buNone/>
            </a:pPr>
            <a:r>
              <a:rPr lang="hu-HU" sz="2400" dirty="0"/>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a:t>
            </a:r>
            <a:br>
              <a:rPr lang="hu-HU" sz="3200"/>
            </a:br>
            <a:r>
              <a:rPr lang="hu-HU" sz="3200"/>
              <a:t>adatvédelmi megítélése</a:t>
            </a:r>
            <a:endParaRPr/>
          </a:p>
        </p:txBody>
      </p:sp>
      <p:sp>
        <p:nvSpPr>
          <p:cNvPr id="210" name="Google Shape;210;p17"/>
          <p:cNvSpPr txBox="1">
            <a:spLocks noGrp="1"/>
          </p:cNvSpPr>
          <p:nvPr>
            <p:ph type="body" idx="1"/>
          </p:nvPr>
        </p:nvSpPr>
        <p:spPr>
          <a:xfrm>
            <a:off x="751601" y="1349430"/>
            <a:ext cx="10515601"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Közösségi oldalak IV.</a:t>
            </a:r>
            <a:endParaRPr dirty="0"/>
          </a:p>
          <a:p>
            <a:pPr marL="0" lvl="0" indent="0" algn="ctr" rtl="0">
              <a:lnSpc>
                <a:spcPct val="90000"/>
              </a:lnSpc>
              <a:spcBef>
                <a:spcPts val="1000"/>
              </a:spcBef>
              <a:spcAft>
                <a:spcPts val="0"/>
              </a:spcAft>
              <a:buSzPts val="1600"/>
              <a:buNone/>
            </a:pPr>
            <a:endParaRPr sz="2400" b="1" dirty="0"/>
          </a:p>
          <a:p>
            <a:pPr marL="0" lvl="0" indent="0" algn="just" rtl="0">
              <a:lnSpc>
                <a:spcPct val="90000"/>
              </a:lnSpc>
              <a:spcBef>
                <a:spcPts val="1000"/>
              </a:spcBef>
              <a:spcAft>
                <a:spcPts val="0"/>
              </a:spcAft>
              <a:buSzPts val="1600"/>
              <a:buNone/>
            </a:pPr>
            <a:r>
              <a:rPr lang="hu-HU" sz="2400" dirty="0"/>
              <a:t>Példák a közösségi odalakkal kötendő szerződés jogellenes kikötéseire:</a:t>
            </a:r>
            <a:endParaRPr dirty="0"/>
          </a:p>
          <a:p>
            <a:pPr marL="514350" lvl="0" indent="-514350" algn="just" rtl="0">
              <a:lnSpc>
                <a:spcPct val="90000"/>
              </a:lnSpc>
              <a:spcBef>
                <a:spcPts val="1000"/>
              </a:spcBef>
              <a:spcAft>
                <a:spcPts val="0"/>
              </a:spcAft>
              <a:buSzPts val="1600"/>
              <a:buFont typeface="Arial"/>
              <a:buAutoNum type="arabicPeriod"/>
            </a:pPr>
            <a:r>
              <a:rPr lang="hu-HU" sz="2400" b="1" dirty="0"/>
              <a:t>Anyanyelv</a:t>
            </a:r>
            <a:r>
              <a:rPr lang="hu-HU" sz="2400" dirty="0"/>
              <a:t>en csak részben elérhető szerződéses feltételek</a:t>
            </a:r>
            <a:endParaRPr dirty="0"/>
          </a:p>
          <a:p>
            <a:pPr marL="514350" lvl="0" indent="-514350" algn="just" rtl="0">
              <a:lnSpc>
                <a:spcPct val="90000"/>
              </a:lnSpc>
              <a:spcBef>
                <a:spcPts val="1000"/>
              </a:spcBef>
              <a:spcAft>
                <a:spcPts val="0"/>
              </a:spcAft>
              <a:buSzPts val="1600"/>
              <a:buFont typeface="Arial"/>
              <a:buAutoNum type="arabicPeriod"/>
            </a:pPr>
            <a:r>
              <a:rPr lang="hu-HU" sz="2400" dirty="0"/>
              <a:t>A főbb szerződéses feltételek </a:t>
            </a:r>
            <a:r>
              <a:rPr lang="hu-HU" sz="2400" b="1" dirty="0"/>
              <a:t>kitárgyalás</a:t>
            </a:r>
            <a:r>
              <a:rPr lang="hu-HU" sz="2400" dirty="0"/>
              <a:t>a sem lehetséges a gyakorlatban</a:t>
            </a:r>
            <a:endParaRPr dirty="0"/>
          </a:p>
          <a:p>
            <a:pPr marL="514350" lvl="0" indent="-514350" algn="just" rtl="0">
              <a:lnSpc>
                <a:spcPct val="90000"/>
              </a:lnSpc>
              <a:spcBef>
                <a:spcPts val="1000"/>
              </a:spcBef>
              <a:spcAft>
                <a:spcPts val="0"/>
              </a:spcAft>
              <a:buSzPts val="1600"/>
              <a:buFont typeface="Arial"/>
              <a:buAutoNum type="arabicPeriod"/>
            </a:pPr>
            <a:r>
              <a:rPr lang="hu-HU" sz="2400" b="1" dirty="0"/>
              <a:t>Elégtelen</a:t>
            </a:r>
            <a:r>
              <a:rPr lang="hu-HU" sz="2400" dirty="0"/>
              <a:t> szabályozás pl. a felhasználók nyomon követése az alkalmazás elhagyását követően (ugyan leállítható, de sokan nem tudják)</a:t>
            </a:r>
            <a:endParaRPr dirty="0"/>
          </a:p>
          <a:p>
            <a:pPr marL="514350" lvl="0" indent="-514350" algn="just" rtl="0">
              <a:lnSpc>
                <a:spcPct val="90000"/>
              </a:lnSpc>
              <a:spcBef>
                <a:spcPts val="1000"/>
              </a:spcBef>
              <a:spcAft>
                <a:spcPts val="0"/>
              </a:spcAft>
              <a:buSzPts val="1600"/>
              <a:buFont typeface="Arial"/>
              <a:buAutoNum type="arabicPeriod"/>
            </a:pPr>
            <a:r>
              <a:rPr lang="hu-HU" sz="2400" dirty="0"/>
              <a:t>Aránytalanul alacsony </a:t>
            </a:r>
            <a:r>
              <a:rPr lang="hu-HU" sz="2400" b="1" dirty="0"/>
              <a:t>kártérítési limit </a:t>
            </a:r>
            <a:r>
              <a:rPr lang="hu-HU" sz="2400" dirty="0"/>
              <a:t>kikötése</a:t>
            </a:r>
            <a:endParaRPr dirty="0"/>
          </a:p>
          <a:p>
            <a:pPr marL="514350" lvl="0" indent="-514350" algn="just" rtl="0">
              <a:lnSpc>
                <a:spcPct val="90000"/>
              </a:lnSpc>
              <a:spcBef>
                <a:spcPts val="1000"/>
              </a:spcBef>
              <a:spcAft>
                <a:spcPts val="0"/>
              </a:spcAft>
              <a:buSzPts val="1600"/>
              <a:buFont typeface="Arial"/>
              <a:buAutoNum type="arabicPeriod"/>
            </a:pPr>
            <a:r>
              <a:rPr lang="hu-HU" sz="2400" dirty="0"/>
              <a:t>Az üzemeltető illetőségéhez igazodó </a:t>
            </a:r>
            <a:r>
              <a:rPr lang="hu-HU" sz="2400" b="1" dirty="0"/>
              <a:t>bírósági joghatóság </a:t>
            </a:r>
            <a:r>
              <a:rPr lang="hu-HU" sz="2400" dirty="0"/>
              <a:t>kikötése (a fogyasztó – jelen esetben felhasználó – lakhelyéhez kellene igazodnia)</a:t>
            </a:r>
            <a:endParaRPr dirty="0"/>
          </a:p>
          <a:p>
            <a:pPr marL="514350" lvl="0" indent="-412750" algn="l" rtl="0">
              <a:lnSpc>
                <a:spcPct val="90000"/>
              </a:lnSpc>
              <a:spcBef>
                <a:spcPts val="1000"/>
              </a:spcBef>
              <a:spcAft>
                <a:spcPts val="0"/>
              </a:spcAft>
              <a:buSzPts val="1600"/>
              <a:buFont typeface="Arial"/>
              <a:buNone/>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216" name="Google Shape;216;p18"/>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Felhőszolgáltatások I.</a:t>
            </a:r>
            <a:endParaRPr dirty="0"/>
          </a:p>
          <a:p>
            <a:pPr marL="0" lvl="0" indent="0" algn="ctr" rtl="0">
              <a:lnSpc>
                <a:spcPct val="90000"/>
              </a:lnSpc>
              <a:spcBef>
                <a:spcPts val="1000"/>
              </a:spcBef>
              <a:spcAft>
                <a:spcPts val="0"/>
              </a:spcAft>
              <a:buSzPts val="1600"/>
              <a:buNone/>
            </a:pPr>
            <a:endParaRPr sz="2400" b="1" dirty="0"/>
          </a:p>
          <a:p>
            <a:pPr marL="0" lvl="0" indent="0" algn="just" rtl="0">
              <a:lnSpc>
                <a:spcPct val="90000"/>
              </a:lnSpc>
              <a:spcBef>
                <a:spcPts val="1000"/>
              </a:spcBef>
              <a:spcAft>
                <a:spcPts val="0"/>
              </a:spcAft>
              <a:buSzPts val="1600"/>
              <a:buNone/>
            </a:pPr>
            <a:r>
              <a:rPr lang="hu-HU" sz="2400" dirty="0"/>
              <a:t>Nemzeti Szabványügyi és Technológiai Intézet </a:t>
            </a:r>
            <a:r>
              <a:rPr lang="hu-HU" sz="2400" b="1" dirty="0"/>
              <a:t>definíció</a:t>
            </a:r>
            <a:r>
              <a:rPr lang="hu-HU" sz="2400" dirty="0"/>
              <a:t>ja: </a:t>
            </a:r>
          </a:p>
          <a:p>
            <a:pPr marL="0" lvl="0" indent="0" algn="just" rtl="0">
              <a:lnSpc>
                <a:spcPct val="90000"/>
              </a:lnSpc>
              <a:spcBef>
                <a:spcPts val="1000"/>
              </a:spcBef>
              <a:spcAft>
                <a:spcPts val="0"/>
              </a:spcAft>
              <a:buSzPts val="1600"/>
              <a:buNone/>
            </a:pPr>
            <a:r>
              <a:rPr lang="hu-HU" sz="2400" dirty="0"/>
              <a:t>„A felhőalapú számítástechnika egy olyan modell, amely igény szerint rendelkezésre álló hálózati hozzáférést kínál konfigurálható számítástechnikai erőforrásokhoz, melyek gyorsan és minimális kezelési ráfordítással és minimális, a szolgáltatóval folytatott interakcióval igénybe vehetők, és nyilvánosan rendelkezésre állhatnak.”</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9"/>
          <p:cNvGrpSpPr/>
          <p:nvPr/>
        </p:nvGrpSpPr>
        <p:grpSpPr>
          <a:xfrm>
            <a:off x="1908476" y="2435453"/>
            <a:ext cx="8932530" cy="3395454"/>
            <a:chOff x="1782970" y="2288496"/>
            <a:chExt cx="8932530" cy="3395454"/>
          </a:xfrm>
        </p:grpSpPr>
        <p:sp>
          <p:nvSpPr>
            <p:cNvPr id="222" name="Google Shape;222;p19"/>
            <p:cNvSpPr/>
            <p:nvPr/>
          </p:nvSpPr>
          <p:spPr>
            <a:xfrm>
              <a:off x="6175562" y="2288496"/>
              <a:ext cx="3382960" cy="985826"/>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txBox="1"/>
            <p:nvPr/>
          </p:nvSpPr>
          <p:spPr>
            <a:xfrm>
              <a:off x="6204436" y="2317370"/>
              <a:ext cx="3325212" cy="92807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hu-HU" sz="2800" b="0" i="0" u="none" strike="noStrike" cap="none">
                  <a:solidFill>
                    <a:schemeClr val="lt1"/>
                  </a:solidFill>
                  <a:latin typeface="Arial"/>
                  <a:ea typeface="Arial"/>
                  <a:cs typeface="Arial"/>
                  <a:sym typeface="Arial"/>
                </a:rPr>
                <a:t>Érintett/Jogosult</a:t>
              </a:r>
              <a:endParaRPr/>
            </a:p>
          </p:txBody>
        </p:sp>
        <p:sp>
          <p:nvSpPr>
            <p:cNvPr id="224" name="Google Shape;224;p19"/>
            <p:cNvSpPr/>
            <p:nvPr/>
          </p:nvSpPr>
          <p:spPr>
            <a:xfrm rot="3801966">
              <a:off x="7623996" y="3849238"/>
              <a:ext cx="1862109" cy="608127"/>
            </a:xfrm>
            <a:prstGeom prst="lef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txBox="1"/>
            <p:nvPr/>
          </p:nvSpPr>
          <p:spPr>
            <a:xfrm rot="3801966">
              <a:off x="7806434" y="3970863"/>
              <a:ext cx="1497233" cy="3648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Arial"/>
                <a:ea typeface="Arial"/>
                <a:cs typeface="Arial"/>
                <a:sym typeface="Arial"/>
              </a:endParaRPr>
            </a:p>
          </p:txBody>
        </p:sp>
        <p:sp>
          <p:nvSpPr>
            <p:cNvPr id="226" name="Google Shape;226;p19"/>
            <p:cNvSpPr/>
            <p:nvPr/>
          </p:nvSpPr>
          <p:spPr>
            <a:xfrm>
              <a:off x="7603035" y="5032281"/>
              <a:ext cx="3112465" cy="651669"/>
            </a:xfrm>
            <a:prstGeom prst="roundRect">
              <a:avLst>
                <a:gd name="adj" fmla="val 10000"/>
              </a:avLst>
            </a:prstGeom>
            <a:solidFill>
              <a:srgbClr val="21E1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txBox="1"/>
            <p:nvPr/>
          </p:nvSpPr>
          <p:spPr>
            <a:xfrm>
              <a:off x="7622122" y="5051368"/>
              <a:ext cx="3074291" cy="61349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hu-HU" sz="2800" b="0" i="0" u="none" strike="noStrike" cap="none">
                  <a:solidFill>
                    <a:schemeClr val="lt1"/>
                  </a:solidFill>
                  <a:latin typeface="Arial"/>
                  <a:ea typeface="Arial"/>
                  <a:cs typeface="Arial"/>
                  <a:sym typeface="Arial"/>
                </a:rPr>
                <a:t>Felhőszolgáltató</a:t>
              </a:r>
              <a:endParaRPr/>
            </a:p>
          </p:txBody>
        </p:sp>
        <p:sp>
          <p:nvSpPr>
            <p:cNvPr id="228" name="Google Shape;228;p19"/>
            <p:cNvSpPr/>
            <p:nvPr/>
          </p:nvSpPr>
          <p:spPr>
            <a:xfrm rot="-10312955">
              <a:off x="5200693" y="4660220"/>
              <a:ext cx="2394754" cy="608127"/>
            </a:xfrm>
            <a:prstGeom prst="leftRightArrow">
              <a:avLst>
                <a:gd name="adj1" fmla="val 60000"/>
                <a:gd name="adj2" fmla="val 50000"/>
              </a:avLst>
            </a:prstGeom>
            <a:solidFill>
              <a:srgbClr val="21E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txBox="1"/>
            <p:nvPr/>
          </p:nvSpPr>
          <p:spPr>
            <a:xfrm rot="487045">
              <a:off x="5383131" y="4781845"/>
              <a:ext cx="2029878" cy="3648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Arial"/>
                <a:ea typeface="Arial"/>
                <a:cs typeface="Arial"/>
                <a:sym typeface="Arial"/>
              </a:endParaRPr>
            </a:p>
          </p:txBody>
        </p:sp>
        <p:sp>
          <p:nvSpPr>
            <p:cNvPr id="230" name="Google Shape;230;p19"/>
            <p:cNvSpPr/>
            <p:nvPr/>
          </p:nvSpPr>
          <p:spPr>
            <a:xfrm>
              <a:off x="1782970" y="4152549"/>
              <a:ext cx="3410135" cy="793345"/>
            </a:xfrm>
            <a:prstGeom prst="roundRect">
              <a:avLst>
                <a:gd name="adj" fmla="val 10000"/>
              </a:avLst>
            </a:prstGeom>
            <a:solidFill>
              <a:srgbClr val="4371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txBox="1"/>
            <p:nvPr/>
          </p:nvSpPr>
          <p:spPr>
            <a:xfrm>
              <a:off x="1806206" y="4175785"/>
              <a:ext cx="3363663" cy="7468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hu-HU" sz="2800" b="0" i="0" u="none" strike="noStrike" cap="none">
                  <a:solidFill>
                    <a:schemeClr val="lt1"/>
                  </a:solidFill>
                  <a:latin typeface="Arial"/>
                  <a:ea typeface="Arial"/>
                  <a:cs typeface="Arial"/>
                  <a:sym typeface="Arial"/>
                </a:rPr>
                <a:t>Adatkezelő</a:t>
              </a:r>
              <a:endParaRPr/>
            </a:p>
          </p:txBody>
        </p:sp>
        <p:sp>
          <p:nvSpPr>
            <p:cNvPr id="232" name="Google Shape;232;p19"/>
            <p:cNvSpPr/>
            <p:nvPr/>
          </p:nvSpPr>
          <p:spPr>
            <a:xfrm rot="-1319041">
              <a:off x="4868115" y="3409372"/>
              <a:ext cx="1380455" cy="608127"/>
            </a:xfrm>
            <a:prstGeom prst="leftRightArrow">
              <a:avLst>
                <a:gd name="adj1" fmla="val 60000"/>
                <a:gd name="adj2" fmla="val 50000"/>
              </a:avLst>
            </a:prstGeom>
            <a:solidFill>
              <a:srgbClr val="437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txBox="1"/>
            <p:nvPr/>
          </p:nvSpPr>
          <p:spPr>
            <a:xfrm rot="-1319041">
              <a:off x="5050553" y="3530997"/>
              <a:ext cx="1015579" cy="3648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Arial"/>
                <a:ea typeface="Arial"/>
                <a:cs typeface="Arial"/>
                <a:sym typeface="Arial"/>
              </a:endParaRPr>
            </a:p>
          </p:txBody>
        </p:sp>
      </p:grpSp>
      <p:sp>
        <p:nvSpPr>
          <p:cNvPr id="234" name="Google Shape;234;p19"/>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a:t>
            </a:r>
            <a:br>
              <a:rPr lang="hu-HU" sz="3200" dirty="0"/>
            </a:br>
            <a:r>
              <a:rPr lang="hu-HU" sz="3200" dirty="0"/>
              <a:t>adatvédelmi megítélése</a:t>
            </a:r>
            <a:endParaRPr dirty="0"/>
          </a:p>
        </p:txBody>
      </p:sp>
      <p:sp>
        <p:nvSpPr>
          <p:cNvPr id="235" name="Google Shape;235;p19"/>
          <p:cNvSpPr txBox="1">
            <a:spLocks noGrp="1"/>
          </p:cNvSpPr>
          <p:nvPr>
            <p:ph type="body" idx="1"/>
          </p:nvPr>
        </p:nvSpPr>
        <p:spPr>
          <a:xfrm>
            <a:off x="751602" y="1626216"/>
            <a:ext cx="10515600" cy="40745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latin typeface="Calibri"/>
                <a:ea typeface="Calibri"/>
                <a:cs typeface="Calibri"/>
                <a:sym typeface="Calibri"/>
              </a:rPr>
              <a:t>Felhőszolgáltatások II.</a:t>
            </a:r>
            <a:endParaRPr dirty="0"/>
          </a:p>
          <a:p>
            <a:pPr marL="0" lvl="0" indent="0" algn="l" rtl="0">
              <a:lnSpc>
                <a:spcPct val="90000"/>
              </a:lnSpc>
              <a:spcBef>
                <a:spcPts val="1000"/>
              </a:spcBef>
              <a:spcAft>
                <a:spcPts val="0"/>
              </a:spcAft>
              <a:buSzPts val="1600"/>
              <a:buNone/>
            </a:pPr>
            <a:r>
              <a:rPr lang="hu-HU" sz="2000" b="1" dirty="0">
                <a:latin typeface="Calibri"/>
                <a:ea typeface="Calibri"/>
                <a:cs typeface="Calibri"/>
                <a:sym typeface="Calibri"/>
              </a:rPr>
              <a:t>A felhőjogviszony alanyai </a:t>
            </a:r>
            <a:endParaRPr sz="2000" b="1" dirty="0"/>
          </a:p>
          <a:p>
            <a:pPr marL="0" lvl="0" indent="0" algn="l" rtl="0">
              <a:lnSpc>
                <a:spcPct val="90000"/>
              </a:lnSpc>
              <a:spcBef>
                <a:spcPts val="1000"/>
              </a:spcBef>
              <a:spcAft>
                <a:spcPts val="0"/>
              </a:spcAft>
              <a:buSzPts val="1600"/>
              <a:buNone/>
            </a:pPr>
            <a:endParaRPr dirty="0">
              <a:latin typeface="Calibri"/>
              <a:ea typeface="Calibri"/>
              <a:cs typeface="Calibri"/>
              <a:sym typeface="Calibri"/>
            </a:endParaRPr>
          </a:p>
          <a:p>
            <a:pPr marL="0" lvl="0" indent="0" algn="l" rtl="0">
              <a:lnSpc>
                <a:spcPct val="90000"/>
              </a:lnSpc>
              <a:spcBef>
                <a:spcPts val="1000"/>
              </a:spcBef>
              <a:spcAft>
                <a:spcPts val="0"/>
              </a:spcAft>
              <a:buSzPts val="1600"/>
              <a:buNone/>
            </a:pPr>
            <a:endParaRPr dirty="0">
              <a:latin typeface="Calibri"/>
              <a:ea typeface="Calibri"/>
              <a:cs typeface="Calibri"/>
              <a:sym typeface="Calibri"/>
            </a:endParaRPr>
          </a:p>
          <a:p>
            <a:pPr marL="0" lvl="0" indent="0" algn="l" rtl="0">
              <a:lnSpc>
                <a:spcPct val="90000"/>
              </a:lnSpc>
              <a:spcBef>
                <a:spcPts val="1000"/>
              </a:spcBef>
              <a:spcAft>
                <a:spcPts val="0"/>
              </a:spcAft>
              <a:buSzPts val="1600"/>
              <a:buNone/>
            </a:pPr>
            <a:endParaRPr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241" name="Google Shape;241;p20"/>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Felhőszolgáltatások III.</a:t>
            </a:r>
            <a:endParaRPr dirty="0"/>
          </a:p>
          <a:p>
            <a:pPr marL="0" lvl="0" indent="0" algn="ctr" rtl="0">
              <a:lnSpc>
                <a:spcPct val="90000"/>
              </a:lnSpc>
              <a:spcBef>
                <a:spcPts val="1000"/>
              </a:spcBef>
              <a:spcAft>
                <a:spcPts val="0"/>
              </a:spcAft>
              <a:buSzPts val="1600"/>
              <a:buNone/>
            </a:pPr>
            <a:endParaRPr sz="2400" b="1" dirty="0"/>
          </a:p>
          <a:p>
            <a:pPr marL="514350" lvl="0" indent="-514350" algn="just" rtl="0">
              <a:lnSpc>
                <a:spcPct val="90000"/>
              </a:lnSpc>
              <a:spcBef>
                <a:spcPts val="1000"/>
              </a:spcBef>
              <a:spcAft>
                <a:spcPts val="0"/>
              </a:spcAft>
              <a:buSzPts val="1600"/>
              <a:buFont typeface="Arial"/>
              <a:buAutoNum type="arabicPeriod"/>
            </a:pPr>
            <a:r>
              <a:rPr lang="hu-HU" sz="2400" b="1" u="sng" dirty="0"/>
              <a:t>Érintett/</a:t>
            </a:r>
            <a:r>
              <a:rPr lang="hu-HU" sz="2400" b="1" u="sng" dirty="0" err="1"/>
              <a:t>Igénybevevő</a:t>
            </a:r>
            <a:r>
              <a:rPr lang="hu-HU" sz="2400" dirty="0"/>
              <a:t>: Aki igénybe veszi a felhő alapú szolgáltatást, egyúttal adatokat bocsát rendelkezésre;</a:t>
            </a:r>
            <a:endParaRPr dirty="0"/>
          </a:p>
          <a:p>
            <a:pPr marL="514350" lvl="0" indent="-514350" algn="just" rtl="0">
              <a:lnSpc>
                <a:spcPct val="90000"/>
              </a:lnSpc>
              <a:spcBef>
                <a:spcPts val="1000"/>
              </a:spcBef>
              <a:spcAft>
                <a:spcPts val="0"/>
              </a:spcAft>
              <a:buSzPts val="1600"/>
              <a:buFont typeface="Arial"/>
              <a:buAutoNum type="arabicPeriod"/>
            </a:pPr>
            <a:r>
              <a:rPr lang="hu-HU" sz="2400" b="1" u="sng" dirty="0"/>
              <a:t>Adatkezelő/Szolgáltató</a:t>
            </a:r>
            <a:r>
              <a:rPr lang="hu-HU" sz="2400" dirty="0"/>
              <a:t>: A felhő alapú szolgáltatást üzletszerűen nyújtó vállalkozás, aki az igénybe vevő adatai tekintetében adatkezelőnek minősül, vagyis meghatározza az adatkezelés célját és eszközeit;</a:t>
            </a:r>
            <a:endParaRPr dirty="0"/>
          </a:p>
          <a:p>
            <a:pPr marL="514350" lvl="0" indent="-514350" algn="just" rtl="0">
              <a:lnSpc>
                <a:spcPct val="90000"/>
              </a:lnSpc>
              <a:spcBef>
                <a:spcPts val="1000"/>
              </a:spcBef>
              <a:spcAft>
                <a:spcPts val="0"/>
              </a:spcAft>
              <a:buSzPts val="1600"/>
              <a:buFont typeface="Arial"/>
              <a:buAutoNum type="arabicPeriod"/>
            </a:pPr>
            <a:r>
              <a:rPr lang="hu-HU" sz="2400" b="1" u="sng" dirty="0"/>
              <a:t>Adatfeldolgozó/Felhőszolgáltató</a:t>
            </a:r>
            <a:r>
              <a:rPr lang="hu-HU" sz="2400" dirty="0"/>
              <a:t>: a technológiai lebonyolításba bevont szolgáltató, aki adatvédelmi szempontból adatfeldolgozó, az adatkezelő nevében kezeli a személyes adatokat;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247" name="Google Shape;247;p21"/>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Felhőszolgáltatások IV.</a:t>
            </a:r>
            <a:endParaRPr dirty="0"/>
          </a:p>
          <a:p>
            <a:pPr marL="0" lvl="0" indent="0" algn="ctr" rtl="0">
              <a:lnSpc>
                <a:spcPct val="90000"/>
              </a:lnSpc>
              <a:spcBef>
                <a:spcPts val="1000"/>
              </a:spcBef>
              <a:spcAft>
                <a:spcPts val="0"/>
              </a:spcAft>
              <a:buSzPts val="1600"/>
              <a:buNone/>
            </a:pPr>
            <a:endParaRPr sz="2400" b="1" dirty="0"/>
          </a:p>
          <a:p>
            <a:pPr marL="0" lvl="0" indent="0" algn="l" rtl="0">
              <a:lnSpc>
                <a:spcPct val="90000"/>
              </a:lnSpc>
              <a:spcBef>
                <a:spcPts val="1000"/>
              </a:spcBef>
              <a:spcAft>
                <a:spcPts val="0"/>
              </a:spcAft>
              <a:buSzPts val="1600"/>
              <a:buNone/>
            </a:pPr>
            <a:r>
              <a:rPr lang="hu-HU" sz="2400" dirty="0"/>
              <a:t>A szolgáltatásokkal kapcsolatos fő kockázatok</a:t>
            </a:r>
            <a:endParaRPr dirty="0"/>
          </a:p>
          <a:p>
            <a:pPr marL="514350" lvl="0" indent="-514350" algn="just" rtl="0">
              <a:lnSpc>
                <a:spcPct val="90000"/>
              </a:lnSpc>
              <a:spcBef>
                <a:spcPts val="1000"/>
              </a:spcBef>
              <a:spcAft>
                <a:spcPts val="0"/>
              </a:spcAft>
              <a:buSzPts val="1600"/>
              <a:buFont typeface="Arial"/>
              <a:buAutoNum type="arabicPeriod"/>
            </a:pPr>
            <a:r>
              <a:rPr lang="hu-HU" sz="2400" dirty="0"/>
              <a:t>Az </a:t>
            </a:r>
            <a:r>
              <a:rPr lang="hu-HU" sz="2400" b="1" dirty="0"/>
              <a:t>adatkezelés ellenőrzésének sérelme </a:t>
            </a:r>
            <a:r>
              <a:rPr lang="hu-HU" sz="2400" dirty="0"/>
              <a:t>– az ellenőrzés lehetősége (az érintett ellenőrzési jogának gyakorlása) bizonyos esetekben lehetetlenül;</a:t>
            </a:r>
            <a:endParaRPr dirty="0"/>
          </a:p>
          <a:p>
            <a:pPr marL="514350" lvl="0" indent="-514350" algn="just" rtl="0">
              <a:lnSpc>
                <a:spcPct val="90000"/>
              </a:lnSpc>
              <a:spcBef>
                <a:spcPts val="1000"/>
              </a:spcBef>
              <a:spcAft>
                <a:spcPts val="0"/>
              </a:spcAft>
              <a:buSzPts val="1600"/>
              <a:buFont typeface="Arial"/>
              <a:buAutoNum type="arabicPeriod"/>
            </a:pPr>
            <a:r>
              <a:rPr lang="hu-HU" sz="2400" dirty="0"/>
              <a:t>A felhőalapú rendszerek közötti </a:t>
            </a:r>
            <a:r>
              <a:rPr lang="hu-HU" sz="2400" b="1" dirty="0"/>
              <a:t>átjárhatóság hiánya </a:t>
            </a:r>
            <a:r>
              <a:rPr lang="hu-HU" sz="2400" dirty="0"/>
              <a:t>– eltérő technológia háttér;</a:t>
            </a:r>
            <a:endParaRPr dirty="0"/>
          </a:p>
          <a:p>
            <a:pPr marL="514350" lvl="0" indent="-514350" algn="just" rtl="0">
              <a:lnSpc>
                <a:spcPct val="90000"/>
              </a:lnSpc>
              <a:spcBef>
                <a:spcPts val="1000"/>
              </a:spcBef>
              <a:spcAft>
                <a:spcPts val="0"/>
              </a:spcAft>
              <a:buSzPts val="1600"/>
              <a:buFont typeface="Arial"/>
              <a:buAutoNum type="arabicPeriod"/>
            </a:pPr>
            <a:r>
              <a:rPr lang="hu-HU" sz="2400" b="1" dirty="0"/>
              <a:t>Adatsérelem kockázata </a:t>
            </a:r>
            <a:r>
              <a:rPr lang="hu-HU" sz="2400" dirty="0"/>
              <a:t>– a felhő mint tárhely eltérő technológiák összessége, illetve az adatkezelés során konkuráló érdekek is megjelenhetnek;</a:t>
            </a:r>
            <a:endParaRPr dirty="0"/>
          </a:p>
          <a:p>
            <a:pPr marL="514350" lvl="0" indent="-514350" algn="just" rtl="0">
              <a:lnSpc>
                <a:spcPct val="90000"/>
              </a:lnSpc>
              <a:spcBef>
                <a:spcPts val="1000"/>
              </a:spcBef>
              <a:spcAft>
                <a:spcPts val="0"/>
              </a:spcAft>
              <a:buSzPts val="1600"/>
              <a:buFont typeface="Arial"/>
              <a:buAutoNum type="arabicPeriod"/>
            </a:pPr>
            <a:r>
              <a:rPr lang="hu-HU" sz="2400" b="1" dirty="0"/>
              <a:t>Adattovábbítás kockázata</a:t>
            </a:r>
            <a:r>
              <a:rPr lang="hu-HU" sz="2400" dirty="0"/>
              <a:t>: a felhőben megjelenő eltérő technológiák sokszor eltérő illetőséget is hordoznak, tehát előfordulhat hogy olyan nemzeti jog alatt történik az adattovábbítás, melyre a GDPR nem vonatkozik;</a:t>
            </a:r>
            <a:endParaRPr dirty="0"/>
          </a:p>
          <a:p>
            <a:pPr marL="514350" lvl="0" indent="-412750" algn="just" rtl="0">
              <a:lnSpc>
                <a:spcPct val="90000"/>
              </a:lnSpc>
              <a:spcBef>
                <a:spcPts val="1000"/>
              </a:spcBef>
              <a:spcAft>
                <a:spcPts val="0"/>
              </a:spcAft>
              <a:buSzPts val="1600"/>
              <a:buFont typeface="Arial"/>
              <a:buNone/>
            </a:pPr>
            <a:endParaRPr sz="2400" dirty="0"/>
          </a:p>
          <a:p>
            <a:pPr marL="514350" lvl="0" indent="-412750" algn="l" rtl="0">
              <a:lnSpc>
                <a:spcPct val="90000"/>
              </a:lnSpc>
              <a:spcBef>
                <a:spcPts val="1000"/>
              </a:spcBef>
              <a:spcAft>
                <a:spcPts val="0"/>
              </a:spcAft>
              <a:buSzPts val="1600"/>
              <a:buFont typeface="Arial"/>
              <a:buNone/>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p:nvPr/>
        </p:nvSpPr>
        <p:spPr>
          <a:xfrm>
            <a:off x="791900" y="931106"/>
            <a:ext cx="10515240" cy="5737411"/>
          </a:xfrm>
          <a:prstGeom prst="rect">
            <a:avLst/>
          </a:prstGeom>
          <a:noFill/>
          <a:ln>
            <a:noFill/>
          </a:ln>
        </p:spPr>
        <p:txBody>
          <a:bodyPr spcFirstLastPara="1" wrap="square" lIns="91425" tIns="45700" rIns="91425" bIns="45700" anchor="t" anchorCtr="0">
            <a:noAutofit/>
          </a:bodyPr>
          <a:lstStyle/>
          <a:p>
            <a:pPr marL="342900" marR="0" lvl="0" indent="-254000" algn="l" rtl="0">
              <a:lnSpc>
                <a:spcPct val="7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Tartalomjegyzék									2.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Általános ismertetés								3.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Technológia és jog									4.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Technológia és adatvédelem								6.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Egyes digitális technológiák jogi és adatvédelmi megítélése 					10.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Internetes kommunikáció							10.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IoT									11.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Közösségi oldalak								12.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Felhőszolgáltatás								19.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E-Kereskedelem								20.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Drónok									22.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Blokklánc technológia							29. dia</a:t>
            </a:r>
          </a:p>
          <a:p>
            <a:pPr marL="1257300" marR="0" lvl="2" indent="-342900" algn="l" rtl="0">
              <a:lnSpc>
                <a:spcPct val="70000"/>
              </a:lnSpc>
              <a:spcBef>
                <a:spcPts val="1001"/>
              </a:spcBef>
              <a:spcAft>
                <a:spcPts val="0"/>
              </a:spcAft>
              <a:buClr>
                <a:schemeClr val="dk1"/>
              </a:buClr>
              <a:buSzPts val="1400"/>
              <a:buFont typeface="Arial"/>
              <a:buAutoNum type="alphaLcPeriod"/>
            </a:pPr>
            <a:r>
              <a:rPr lang="hu-HU" dirty="0">
                <a:solidFill>
                  <a:schemeClr val="dk1"/>
                </a:solidFill>
                <a:latin typeface="Calibri"/>
                <a:ea typeface="Calibri"/>
                <a:cs typeface="Calibri"/>
                <a:sym typeface="Calibri"/>
              </a:rPr>
              <a:t>Mesterséges intelligencia							31. dia</a:t>
            </a:r>
            <a:endParaRPr lang="hu-HU" sz="1400" b="0" i="0" u="none" strike="noStrike" cap="none" dirty="0">
              <a:solidFill>
                <a:schemeClr val="dk1"/>
              </a:solidFill>
              <a:latin typeface="Calibri"/>
              <a:ea typeface="Calibri"/>
              <a:cs typeface="Calibri"/>
              <a:sym typeface="Calibri"/>
            </a:endParaRPr>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Robotok								32. dia</a:t>
            </a:r>
            <a:endParaRPr dirty="0"/>
          </a:p>
          <a:p>
            <a:pPr marL="1257300" marR="0" lvl="2" indent="-342900" algn="l" rtl="0">
              <a:lnSpc>
                <a:spcPct val="70000"/>
              </a:lnSpc>
              <a:spcBef>
                <a:spcPts val="1001"/>
              </a:spcBef>
              <a:spcAft>
                <a:spcPts val="0"/>
              </a:spcAft>
              <a:buClr>
                <a:schemeClr val="dk1"/>
              </a:buClr>
              <a:buSzPts val="1400"/>
              <a:buFont typeface="Arial"/>
              <a:buAutoNum type="alphaLcPeriod"/>
            </a:pPr>
            <a:r>
              <a:rPr lang="hu-HU" sz="1400" b="0" i="0" u="none" strike="noStrike" cap="none" dirty="0">
                <a:solidFill>
                  <a:schemeClr val="dk1"/>
                </a:solidFill>
                <a:latin typeface="Calibri"/>
                <a:ea typeface="Calibri"/>
                <a:cs typeface="Calibri"/>
                <a:sym typeface="Calibri"/>
              </a:rPr>
              <a:t>Önvezető járművek								35.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Digitális fejlődés és fogyasztóvédelem							39.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Adatvagyon									</a:t>
            </a:r>
            <a:r>
              <a:rPr lang="hu-HU" dirty="0">
                <a:solidFill>
                  <a:schemeClr val="dk1"/>
                </a:solidFill>
                <a:latin typeface="Calibri"/>
                <a:ea typeface="Calibri"/>
                <a:cs typeface="Calibri"/>
                <a:sym typeface="Calibri"/>
              </a:rPr>
              <a:t>40</a:t>
            </a:r>
            <a:r>
              <a:rPr lang="hu-HU" sz="1400" b="0" i="0" u="none" strike="noStrike" cap="none" dirty="0">
                <a:solidFill>
                  <a:schemeClr val="dk1"/>
                </a:solidFill>
                <a:latin typeface="Calibri"/>
                <a:ea typeface="Calibri"/>
                <a:cs typeface="Calibri"/>
                <a:sym typeface="Calibri"/>
              </a:rPr>
              <a:t>. dia</a:t>
            </a:r>
          </a:p>
          <a:p>
            <a:pPr marL="1252538" lvl="1" indent="-342900">
              <a:lnSpc>
                <a:spcPct val="70000"/>
              </a:lnSpc>
              <a:spcBef>
                <a:spcPts val="1001"/>
              </a:spcBef>
              <a:buClr>
                <a:schemeClr val="dk1"/>
              </a:buClr>
              <a:buSzPts val="1400"/>
              <a:buFont typeface="+mj-lt"/>
              <a:buAutoNum type="alphaLcParenR"/>
            </a:pPr>
            <a:r>
              <a:rPr lang="hu-HU" dirty="0">
                <a:solidFill>
                  <a:schemeClr val="dk1"/>
                </a:solidFill>
                <a:latin typeface="Calibri"/>
                <a:ea typeface="Calibri"/>
                <a:cs typeface="Calibri"/>
                <a:sym typeface="Calibri"/>
              </a:rPr>
              <a:t>Agrár(köz)adatok</a:t>
            </a:r>
            <a:r>
              <a:rPr lang="hu-HU" b="0" i="0" u="none" strike="noStrike" cap="none" dirty="0">
                <a:solidFill>
                  <a:schemeClr val="dk1"/>
                </a:solidFill>
                <a:latin typeface="Calibri"/>
                <a:ea typeface="Calibri"/>
                <a:cs typeface="Calibri"/>
                <a:sym typeface="Calibri"/>
              </a:rPr>
              <a:t>								43.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Gyakorlati kérdések									46. dia</a:t>
            </a:r>
            <a:endParaRPr dirty="0"/>
          </a:p>
          <a:p>
            <a:pPr marL="342900" marR="0" lvl="0" indent="-342900" algn="l" rtl="0">
              <a:lnSpc>
                <a:spcPct val="70000"/>
              </a:lnSpc>
              <a:spcBef>
                <a:spcPts val="1001"/>
              </a:spcBef>
              <a:spcAft>
                <a:spcPts val="0"/>
              </a:spcAft>
              <a:buClr>
                <a:schemeClr val="dk1"/>
              </a:buClr>
              <a:buSzPts val="1400"/>
              <a:buFont typeface="Arial"/>
              <a:buAutoNum type="arabicPeriod"/>
            </a:pPr>
            <a:r>
              <a:rPr lang="hu-HU" sz="1400" b="0" i="0" u="none" strike="noStrike" cap="none" dirty="0">
                <a:solidFill>
                  <a:schemeClr val="dk1"/>
                </a:solidFill>
                <a:latin typeface="Calibri"/>
                <a:ea typeface="Calibri"/>
                <a:cs typeface="Calibri"/>
                <a:sym typeface="Calibri"/>
              </a:rPr>
              <a:t>Felhasznált irodalom								48. dia</a:t>
            </a: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1"/>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1"/>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106" name="Google Shape;106;p2"/>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Tartalomjegyzék</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253" name="Google Shape;253;p22"/>
          <p:cNvSpPr txBox="1">
            <a:spLocks noGrp="1"/>
          </p:cNvSpPr>
          <p:nvPr>
            <p:ph type="body" idx="1"/>
          </p:nvPr>
        </p:nvSpPr>
        <p:spPr>
          <a:xfrm>
            <a:off x="751601" y="1253331"/>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E-Kereskedelmi szolgáltatás I.</a:t>
            </a:r>
            <a:endParaRPr sz="2400" b="1" dirty="0"/>
          </a:p>
          <a:p>
            <a:pPr marL="0" lvl="0" indent="0" algn="just" rtl="0">
              <a:lnSpc>
                <a:spcPct val="90000"/>
              </a:lnSpc>
              <a:spcBef>
                <a:spcPts val="1000"/>
              </a:spcBef>
              <a:spcAft>
                <a:spcPts val="0"/>
              </a:spcAft>
              <a:buSzPts val="1600"/>
              <a:buNone/>
            </a:pPr>
            <a:r>
              <a:rPr lang="hu-HU" sz="2400" dirty="0"/>
              <a:t>Az elektronikus kereskedelmi szolgáltatás olyan </a:t>
            </a:r>
            <a:r>
              <a:rPr lang="hu-HU" sz="2400" b="1" dirty="0"/>
              <a:t>információs társadalommal összefüggő szolgáltatás</a:t>
            </a:r>
            <a:r>
              <a:rPr lang="hu-HU" sz="2400" dirty="0"/>
              <a:t>, amelynek célja valamely birtokba vehető forgalomképes ingó dolog, szolgáltatás, ingatlan, vagyoni értékű jog;</a:t>
            </a:r>
            <a:endParaRPr dirty="0"/>
          </a:p>
          <a:p>
            <a:pPr marL="0" lvl="0" indent="0" algn="just" rtl="0">
              <a:lnSpc>
                <a:spcPct val="90000"/>
              </a:lnSpc>
              <a:spcBef>
                <a:spcPts val="1000"/>
              </a:spcBef>
              <a:spcAft>
                <a:spcPts val="0"/>
              </a:spcAft>
              <a:buSzPts val="1600"/>
              <a:buNone/>
            </a:pPr>
            <a:r>
              <a:rPr lang="hu-HU" sz="2400" b="1" dirty="0"/>
              <a:t>Hatósági engedélyhez </a:t>
            </a:r>
            <a:r>
              <a:rPr lang="hu-HU" sz="2400" dirty="0"/>
              <a:t>kötött tevékenység – EGT tagállamok kölcsönös elismerése mellett;</a:t>
            </a:r>
            <a:endParaRPr dirty="0"/>
          </a:p>
          <a:p>
            <a:pPr marL="0" lvl="0" indent="0" algn="just" rtl="0">
              <a:lnSpc>
                <a:spcPct val="90000"/>
              </a:lnSpc>
              <a:spcBef>
                <a:spcPts val="1000"/>
              </a:spcBef>
              <a:spcAft>
                <a:spcPts val="0"/>
              </a:spcAft>
              <a:buSzPts val="1600"/>
              <a:buNone/>
            </a:pPr>
            <a:r>
              <a:rPr lang="hu-HU" sz="2400" b="1" dirty="0"/>
              <a:t>Elektronikus úton történő szerződéskötés </a:t>
            </a:r>
            <a:r>
              <a:rPr lang="hu-HU" sz="2400" dirty="0"/>
              <a:t>lehetősége mellett a Ptk. fogyasztóvédelmi kógens (eltérést  nem engedő) szabályai is érvényesülnek;</a:t>
            </a:r>
            <a:endParaRPr dirty="0"/>
          </a:p>
          <a:p>
            <a:pPr marL="0" lvl="0" indent="0" algn="just" rtl="0">
              <a:lnSpc>
                <a:spcPct val="90000"/>
              </a:lnSpc>
              <a:spcBef>
                <a:spcPts val="1000"/>
              </a:spcBef>
              <a:spcAft>
                <a:spcPts val="0"/>
              </a:spcAft>
              <a:buSzPts val="1600"/>
              <a:buNone/>
            </a:pPr>
            <a:r>
              <a:rPr lang="hu-HU" sz="2400" dirty="0"/>
              <a:t>A szolgáltatót széles körű tájékoztatási kötelezettség terheli;</a:t>
            </a:r>
          </a:p>
          <a:p>
            <a:pPr marL="0" lvl="0" indent="0" algn="just" rtl="0">
              <a:lnSpc>
                <a:spcPct val="90000"/>
              </a:lnSpc>
              <a:spcBef>
                <a:spcPts val="1000"/>
              </a:spcBef>
              <a:spcAft>
                <a:spcPts val="0"/>
              </a:spcAft>
              <a:buSzPts val="1600"/>
              <a:buNone/>
            </a:pPr>
            <a:r>
              <a:rPr lang="hu-HU" sz="2400" dirty="0"/>
              <a:t>A COVID19 járvány hatásaként az e-kereskedelmi szolgáltatók ismételt jogsértéseinek aránya a korábbi 54%-</a:t>
            </a:r>
            <a:r>
              <a:rPr lang="hu-HU" sz="2400" dirty="0" err="1"/>
              <a:t>ról</a:t>
            </a:r>
            <a:r>
              <a:rPr lang="hu-HU" sz="2400" dirty="0"/>
              <a:t> 15%-</a:t>
            </a:r>
            <a:r>
              <a:rPr lang="hu-HU" sz="2400" dirty="0" err="1"/>
              <a:t>ra</a:t>
            </a:r>
            <a:r>
              <a:rPr lang="hu-HU" sz="2400" dirty="0"/>
              <a:t> csökkent;</a:t>
            </a:r>
          </a:p>
          <a:p>
            <a:pPr marL="0" lvl="0" indent="0" algn="just" rtl="0">
              <a:lnSpc>
                <a:spcPct val="90000"/>
              </a:lnSpc>
              <a:spcBef>
                <a:spcPts val="1000"/>
              </a:spcBef>
              <a:spcAft>
                <a:spcPts val="0"/>
              </a:spcAft>
              <a:buSzPts val="1600"/>
              <a:buNone/>
            </a:pPr>
            <a:r>
              <a:rPr lang="hu-HU" sz="2400" dirty="0">
                <a:hlinkClick r:id="rId3"/>
              </a:rPr>
              <a:t>https://www.fogyasztovedelem.kormany.hu/#/elektronikus_kereskedelem_tartalom_2</a:t>
            </a:r>
            <a:endParaRPr lang="hu-HU" sz="2400" dirty="0"/>
          </a:p>
          <a:p>
            <a:pPr marL="0" lvl="0" indent="0" algn="just" rtl="0">
              <a:lnSpc>
                <a:spcPct val="90000"/>
              </a:lnSpc>
              <a:spcBef>
                <a:spcPts val="1000"/>
              </a:spcBef>
              <a:spcAft>
                <a:spcPts val="0"/>
              </a:spcAft>
              <a:buSzPts val="1600"/>
              <a:buNone/>
            </a:pP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751601" y="92255"/>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259" name="Google Shape;259;p23"/>
          <p:cNvSpPr txBox="1">
            <a:spLocks noGrp="1"/>
          </p:cNvSpPr>
          <p:nvPr>
            <p:ph type="body" idx="1"/>
          </p:nvPr>
        </p:nvSpPr>
        <p:spPr>
          <a:xfrm>
            <a:off x="751602" y="1349430"/>
            <a:ext cx="5344398" cy="48283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E-Kereskedelmi szolgáltatás II.</a:t>
            </a:r>
            <a:endParaRPr dirty="0"/>
          </a:p>
          <a:p>
            <a:pPr marL="0" lvl="0" indent="0" algn="ctr" rtl="0">
              <a:lnSpc>
                <a:spcPct val="90000"/>
              </a:lnSpc>
              <a:spcBef>
                <a:spcPts val="1000"/>
              </a:spcBef>
              <a:spcAft>
                <a:spcPts val="0"/>
              </a:spcAft>
              <a:buSzPts val="1600"/>
              <a:buNone/>
            </a:pPr>
            <a:endParaRPr sz="2400" b="1" dirty="0"/>
          </a:p>
          <a:p>
            <a:pPr marL="0" lvl="0" indent="0" algn="just" rtl="0">
              <a:lnSpc>
                <a:spcPct val="90000"/>
              </a:lnSpc>
              <a:spcBef>
                <a:spcPts val="1000"/>
              </a:spcBef>
              <a:spcAft>
                <a:spcPts val="0"/>
              </a:spcAft>
              <a:buSzPts val="1600"/>
              <a:buNone/>
            </a:pPr>
            <a:r>
              <a:rPr lang="hu-HU" sz="2000" dirty="0"/>
              <a:t>A szolgáltató főszabály szerint </a:t>
            </a:r>
            <a:r>
              <a:rPr lang="hu-HU" sz="2000" b="1" dirty="0"/>
              <a:t>felelős a szolgáltatásán keresztül elérhető jogellenes tartalomért</a:t>
            </a:r>
            <a:r>
              <a:rPr lang="hu-HU" sz="2000" dirty="0"/>
              <a:t>, de differenciált kimentési szabályokat alkalmaz;</a:t>
            </a:r>
          </a:p>
          <a:p>
            <a:pPr marL="0" lvl="0" indent="0" algn="just" rtl="0">
              <a:lnSpc>
                <a:spcPct val="90000"/>
              </a:lnSpc>
              <a:spcBef>
                <a:spcPts val="1000"/>
              </a:spcBef>
              <a:spcAft>
                <a:spcPts val="0"/>
              </a:spcAft>
              <a:buSzPts val="1600"/>
              <a:buNone/>
            </a:pPr>
            <a:endParaRPr lang="hu-HU" sz="2000" dirty="0"/>
          </a:p>
          <a:p>
            <a:pPr marL="0" lvl="0" indent="0" algn="just" rtl="0">
              <a:lnSpc>
                <a:spcPct val="90000"/>
              </a:lnSpc>
              <a:spcBef>
                <a:spcPts val="1000"/>
              </a:spcBef>
              <a:spcAft>
                <a:spcPts val="0"/>
              </a:spcAft>
              <a:buSzPts val="1600"/>
              <a:buNone/>
            </a:pPr>
            <a:r>
              <a:rPr lang="hu-HU" sz="2000" b="1" dirty="0" err="1"/>
              <a:t>Sharing</a:t>
            </a:r>
            <a:r>
              <a:rPr lang="hu-HU" sz="2000" b="1" dirty="0"/>
              <a:t> </a:t>
            </a:r>
            <a:r>
              <a:rPr lang="hu-HU" sz="2000" b="1" dirty="0" err="1"/>
              <a:t>economy</a:t>
            </a:r>
            <a:r>
              <a:rPr lang="hu-HU" sz="2000" b="1" dirty="0"/>
              <a:t> </a:t>
            </a:r>
            <a:r>
              <a:rPr lang="hu-HU" sz="2000" dirty="0"/>
              <a:t>megoldáson keresztül közvetített szolgáltatás esetén  a közvetített tartalomért az </a:t>
            </a:r>
            <a:r>
              <a:rPr lang="hu-HU" sz="2000" b="1" dirty="0"/>
              <a:t>együttműködő platform akkor nem felelős</a:t>
            </a:r>
            <a:r>
              <a:rPr lang="hu-HU" sz="2000" dirty="0"/>
              <a:t>, ha ún. tárhely szolgáltatónak minősül, vagyis tevékenysége technikai jellegű, a tartalomra nincs ráhatása, ellenőrizni azt nem jogosult. </a:t>
            </a:r>
          </a:p>
        </p:txBody>
      </p:sp>
      <p:pic>
        <p:nvPicPr>
          <p:cNvPr id="1028" name="Picture 4" descr="Nő az elektronikus kereskedelem | TTG Hungary">
            <a:extLst>
              <a:ext uri="{FF2B5EF4-FFF2-40B4-BE49-F238E27FC236}">
                <a16:creationId xmlns:a16="http://schemas.microsoft.com/office/drawing/2014/main" id="{AB4B9B26-D535-47AB-B7AA-4545F715F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83" y="1895707"/>
            <a:ext cx="5217996" cy="3746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265" name="Google Shape;265;p24"/>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Drónok I.</a:t>
            </a:r>
            <a:endParaRPr dirty="0"/>
          </a:p>
          <a:p>
            <a:pPr marL="0" lvl="0" indent="0" algn="ctr" rtl="0">
              <a:lnSpc>
                <a:spcPct val="90000"/>
              </a:lnSpc>
              <a:spcBef>
                <a:spcPts val="1000"/>
              </a:spcBef>
              <a:spcAft>
                <a:spcPts val="0"/>
              </a:spcAft>
              <a:buSzPts val="1600"/>
              <a:buNone/>
            </a:pPr>
            <a:endParaRPr sz="2400" b="1" dirty="0"/>
          </a:p>
          <a:p>
            <a:pPr marL="0" lvl="0" indent="0" algn="just" rtl="0">
              <a:lnSpc>
                <a:spcPct val="90000"/>
              </a:lnSpc>
              <a:spcBef>
                <a:spcPts val="1000"/>
              </a:spcBef>
              <a:spcAft>
                <a:spcPts val="0"/>
              </a:spcAft>
              <a:buSzPts val="1600"/>
              <a:buNone/>
            </a:pPr>
            <a:r>
              <a:rPr lang="hu-HU" sz="2400" dirty="0"/>
              <a:t>Jogi szabályozás kialakítására volt szükség az alábbi okokból:</a:t>
            </a:r>
            <a:endParaRPr dirty="0"/>
          </a:p>
          <a:p>
            <a:pPr marL="457200" lvl="0" indent="-457200" algn="just" rtl="0">
              <a:lnSpc>
                <a:spcPct val="90000"/>
              </a:lnSpc>
              <a:spcBef>
                <a:spcPts val="1000"/>
              </a:spcBef>
              <a:spcAft>
                <a:spcPts val="0"/>
              </a:spcAft>
              <a:buSzPts val="2400"/>
              <a:buFont typeface="Arial"/>
              <a:buAutoNum type="arabicPeriod"/>
            </a:pPr>
            <a:r>
              <a:rPr lang="hu-HU" sz="2400" dirty="0"/>
              <a:t>Drónok egyre </a:t>
            </a:r>
            <a:r>
              <a:rPr lang="hu-HU" sz="2400" u="sng" dirty="0"/>
              <a:t>szélesebb körű használata </a:t>
            </a:r>
            <a:br>
              <a:rPr lang="hu-HU" sz="2400" u="sng" dirty="0"/>
            </a:br>
            <a:r>
              <a:rPr lang="hu-HU" sz="2400" dirty="0"/>
              <a:t>(széles kereskedelmi kínálat, elérhetőbb árak, iparági felhasználás igénye);</a:t>
            </a:r>
            <a:endParaRPr dirty="0"/>
          </a:p>
          <a:p>
            <a:pPr marL="457200" lvl="0" indent="-457200" algn="just" rtl="0">
              <a:lnSpc>
                <a:spcPct val="90000"/>
              </a:lnSpc>
              <a:spcBef>
                <a:spcPts val="1000"/>
              </a:spcBef>
              <a:spcAft>
                <a:spcPts val="0"/>
              </a:spcAft>
              <a:buSzPts val="2400"/>
              <a:buFont typeface="Arial"/>
              <a:buAutoNum type="arabicPeriod"/>
            </a:pPr>
            <a:r>
              <a:rPr lang="hu-HU" sz="2400" u="sng" dirty="0"/>
              <a:t>Légi közlekedés biztonsága </a:t>
            </a:r>
            <a:r>
              <a:rPr lang="hu-HU" sz="2400" dirty="0"/>
              <a:t>(pl. a légiközlekedésben nem jártas felhasználók száma növekedik, egyes üzembentartók nem gondoskodnak az eseti légtér kijelöléséről, így a légiforgalmi szolgálat és a légtér más felhasználói nem értesülnek a repülésről.);</a:t>
            </a:r>
            <a:endParaRPr dirty="0"/>
          </a:p>
          <a:p>
            <a:pPr marL="457200" lvl="0" indent="-457200" algn="just" rtl="0">
              <a:lnSpc>
                <a:spcPct val="90000"/>
              </a:lnSpc>
              <a:spcBef>
                <a:spcPts val="1000"/>
              </a:spcBef>
              <a:spcAft>
                <a:spcPts val="0"/>
              </a:spcAft>
              <a:buSzPts val="2400"/>
              <a:buFont typeface="Arial"/>
              <a:buAutoNum type="arabicPeriod"/>
            </a:pPr>
            <a:r>
              <a:rPr lang="hu-HU" sz="2400" u="sng" dirty="0"/>
              <a:t>Adatvédelmi problémák, biztonsági </a:t>
            </a:r>
            <a:r>
              <a:rPr lang="hu-HU" sz="2400" dirty="0"/>
              <a:t>(</a:t>
            </a:r>
            <a:r>
              <a:rPr lang="hu-HU" sz="2400" dirty="0" err="1"/>
              <a:t>cyber-security</a:t>
            </a:r>
            <a:r>
              <a:rPr lang="hu-HU" sz="2400" dirty="0"/>
              <a:t>) </a:t>
            </a:r>
            <a:r>
              <a:rPr lang="hu-HU" sz="2400" u="sng" dirty="0"/>
              <a:t>kérdések </a:t>
            </a:r>
            <a:r>
              <a:rPr lang="hu-HU" sz="2400" u="sng" dirty="0" err="1"/>
              <a:t>kezeletlensége</a:t>
            </a:r>
            <a:r>
              <a:rPr lang="hu-HU" sz="2400" u="sng" dirty="0"/>
              <a:t>;</a:t>
            </a:r>
            <a:endParaRPr dirty="0"/>
          </a:p>
          <a:p>
            <a:pPr marL="457200" lvl="0" indent="-457200" algn="just" rtl="0">
              <a:lnSpc>
                <a:spcPct val="90000"/>
              </a:lnSpc>
              <a:spcBef>
                <a:spcPts val="1000"/>
              </a:spcBef>
              <a:spcAft>
                <a:spcPts val="0"/>
              </a:spcAft>
              <a:buSzPts val="2400"/>
              <a:buFont typeface="Arial"/>
              <a:buAutoNum type="arabicPeriod"/>
            </a:pPr>
            <a:r>
              <a:rPr lang="hu-HU" sz="2400" dirty="0"/>
              <a:t>Egységes nemzetközi szabályozás nem volt;</a:t>
            </a:r>
            <a:endParaRPr lang="hu-HU" dirty="0"/>
          </a:p>
          <a:p>
            <a:pPr marL="0" lvl="0" indent="0" algn="l" rtl="0">
              <a:lnSpc>
                <a:spcPct val="90000"/>
              </a:lnSpc>
              <a:spcBef>
                <a:spcPts val="1000"/>
              </a:spcBef>
              <a:spcAft>
                <a:spcPts val="0"/>
              </a:spcAft>
              <a:buSzPts val="1600"/>
              <a:buNone/>
            </a:pPr>
            <a:endParaRPr sz="2400" dirty="0"/>
          </a:p>
        </p:txBody>
      </p:sp>
      <p:pic>
        <p:nvPicPr>
          <p:cNvPr id="266" name="Google Shape;266;p24"/>
          <p:cNvPicPr preferRelativeResize="0"/>
          <p:nvPr/>
        </p:nvPicPr>
        <p:blipFill rotWithShape="1">
          <a:blip r:embed="rId3">
            <a:alphaModFix/>
          </a:blip>
          <a:srcRect t="17852" b="17859"/>
          <a:stretch/>
        </p:blipFill>
        <p:spPr>
          <a:xfrm>
            <a:off x="7734918" y="281813"/>
            <a:ext cx="4202785" cy="20268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F14E4F52-39A9-448E-A9F3-3A5EE063E8AF}"/>
              </a:ext>
            </a:extLst>
          </p:cNvPr>
          <p:cNvSpPr>
            <a:spLocks noGrp="1"/>
          </p:cNvSpPr>
          <p:nvPr>
            <p:ph type="body" idx="1"/>
          </p:nvPr>
        </p:nvSpPr>
        <p:spPr>
          <a:xfrm>
            <a:off x="750888" y="767556"/>
            <a:ext cx="10820626" cy="6090444"/>
          </a:xfrm>
        </p:spPr>
        <p:txBody>
          <a:bodyPr/>
          <a:lstStyle/>
          <a:p>
            <a:pPr algn="ctr">
              <a:spcAft>
                <a:spcPts val="600"/>
              </a:spcAft>
            </a:pPr>
            <a:r>
              <a:rPr lang="hu-HU" sz="2400" b="1" dirty="0">
                <a:solidFill>
                  <a:srgbClr val="1859A9"/>
                </a:solidFill>
              </a:rPr>
              <a:t>Drónok II.</a:t>
            </a:r>
            <a:endParaRPr lang="hu-HU" sz="2400" dirty="0"/>
          </a:p>
          <a:p>
            <a:pPr algn="just">
              <a:spcAft>
                <a:spcPts val="600"/>
              </a:spcAft>
            </a:pPr>
            <a:r>
              <a:rPr lang="hu-HU" sz="2400" dirty="0"/>
              <a:t>Az Európai Unió 2019-ben egységes szabályrendszert vezetett be:</a:t>
            </a:r>
          </a:p>
          <a:p>
            <a:pPr marL="571500" indent="-342900" algn="just">
              <a:spcAft>
                <a:spcPts val="600"/>
              </a:spcAft>
              <a:buFont typeface="Arial" panose="020B0604020202020204" pitchFamily="34" charset="0"/>
              <a:buChar char="•"/>
            </a:pPr>
            <a:r>
              <a:rPr lang="hu-HU" sz="2000" dirty="0"/>
              <a:t>a Bizottság (EU) </a:t>
            </a:r>
            <a:r>
              <a:rPr lang="hu-HU" sz="2000" dirty="0">
                <a:hlinkClick r:id="rId3">
                  <a:extLst>
                    <a:ext uri="{A12FA001-AC4F-418D-AE19-62706E023703}">
                      <ahyp:hlinkClr xmlns:ahyp="http://schemas.microsoft.com/office/drawing/2018/hyperlinkcolor" val="tx"/>
                    </a:ext>
                  </a:extLst>
                </a:hlinkClick>
              </a:rPr>
              <a:t>2019/945 felhatalmazáson alapuló rendelete</a:t>
            </a:r>
            <a:r>
              <a:rPr lang="hu-HU" sz="2000" dirty="0"/>
              <a:t> a légijármű-rendszerekről és a pilóta nélküli légijármű-rendszerek harmadik országbeli üzembentartóiról </a:t>
            </a:r>
          </a:p>
          <a:p>
            <a:pPr marL="571500" indent="-342900" algn="just">
              <a:spcAft>
                <a:spcPts val="600"/>
              </a:spcAft>
              <a:buFont typeface="Arial" panose="020B0604020202020204" pitchFamily="34" charset="0"/>
              <a:buChar char="•"/>
            </a:pPr>
            <a:r>
              <a:rPr lang="hu-HU" sz="2000" dirty="0"/>
              <a:t>a Bizottság (EU) </a:t>
            </a:r>
            <a:r>
              <a:rPr lang="hu-HU" sz="2000" dirty="0">
                <a:hlinkClick r:id="rId4">
                  <a:extLst>
                    <a:ext uri="{A12FA001-AC4F-418D-AE19-62706E023703}">
                      <ahyp:hlinkClr xmlns:ahyp="http://schemas.microsoft.com/office/drawing/2018/hyperlinkcolor" val="tx"/>
                    </a:ext>
                  </a:extLst>
                </a:hlinkClick>
              </a:rPr>
              <a:t>2019/947 végrehajtási rendelete</a:t>
            </a:r>
            <a:r>
              <a:rPr lang="hu-HU" sz="2000" dirty="0"/>
              <a:t> a pilóta nélküli légi járművekkel végzett műveletekre vonatkozó szabályokról és eljárásokról.</a:t>
            </a:r>
          </a:p>
          <a:p>
            <a:pPr algn="just"/>
            <a:r>
              <a:rPr lang="hu-HU" sz="2400" dirty="0"/>
              <a:t>2021. Január 1 óta tagállamok nemzeti szabályait az uniós rendeletekben foglaltakkal összhangban kell alkalmazni, bizonyos esetekben a rendeletek kifejezett felhatalmazást adtak 1-1 meghatározott területen </a:t>
            </a:r>
          </a:p>
          <a:p>
            <a:pPr marL="804863" indent="-342900" algn="just">
              <a:buFont typeface="Arial" panose="020B0604020202020204" pitchFamily="34" charset="0"/>
              <a:buChar char="•"/>
            </a:pPr>
            <a:r>
              <a:rPr lang="hu-HU" sz="2000" dirty="0"/>
              <a:t>a nemzeti szabályozás megalkotására (pl. a drónok által használható, nem használható (NO DRONE ZONE) repülési zónák kijelölésére) </a:t>
            </a:r>
          </a:p>
          <a:p>
            <a:pPr marL="804863" indent="-342900" algn="just">
              <a:buFont typeface="Arial" panose="020B0604020202020204" pitchFamily="34" charset="0"/>
              <a:buChar char="•"/>
            </a:pPr>
            <a:r>
              <a:rPr lang="hu-HU" sz="2000" dirty="0"/>
              <a:t>vagy a rendeletnél szigorúbb nemzeti szabályok elfogadására.</a:t>
            </a:r>
          </a:p>
          <a:p>
            <a:pPr marL="228600" indent="0" algn="ctr"/>
            <a:r>
              <a:rPr lang="hu-HU" sz="2800" b="1" dirty="0">
                <a:solidFill>
                  <a:schemeClr val="accent6"/>
                </a:solidFill>
              </a:rPr>
              <a:t>Bár a köznyelv így hivatkozik rá, hazánkban nincs külön „dróntörvény”, a légiközlekedési szabályok kerültek módosításra!</a:t>
            </a:r>
          </a:p>
          <a:p>
            <a:pPr marL="571500" indent="-342900">
              <a:buFontTx/>
              <a:buChar char="-"/>
            </a:pPr>
            <a:endParaRPr lang="hu-HU" sz="2000" dirty="0"/>
          </a:p>
          <a:p>
            <a:endParaRPr lang="hu-HU" dirty="0"/>
          </a:p>
        </p:txBody>
      </p:sp>
      <p:sp>
        <p:nvSpPr>
          <p:cNvPr id="4" name="Google Shape;264;p24">
            <a:extLst>
              <a:ext uri="{FF2B5EF4-FFF2-40B4-BE49-F238E27FC236}">
                <a16:creationId xmlns:a16="http://schemas.microsoft.com/office/drawing/2014/main" id="{3D7C3356-AFA5-4A98-B27B-CB7BB8709A85}"/>
              </a:ext>
            </a:extLst>
          </p:cNvPr>
          <p:cNvSpPr txBox="1">
            <a:spLocks noGrp="1"/>
          </p:cNvSpPr>
          <p:nvPr>
            <p:ph type="title"/>
          </p:nvPr>
        </p:nvSpPr>
        <p:spPr>
          <a:xfrm>
            <a:off x="750888" y="293688"/>
            <a:ext cx="9221787"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Tree>
    <p:extLst>
      <p:ext uri="{BB962C8B-B14F-4D97-AF65-F5344CB8AC3E}">
        <p14:creationId xmlns:p14="http://schemas.microsoft.com/office/powerpoint/2010/main" val="114319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272" name="Google Shape;272;p25"/>
          <p:cNvSpPr txBox="1">
            <a:spLocks noGrp="1"/>
          </p:cNvSpPr>
          <p:nvPr>
            <p:ph type="body" idx="1"/>
          </p:nvPr>
        </p:nvSpPr>
        <p:spPr>
          <a:xfrm>
            <a:off x="838200" y="875849"/>
            <a:ext cx="10515600" cy="550857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r>
              <a:rPr lang="hu-HU" sz="2400" b="1" dirty="0">
                <a:solidFill>
                  <a:srgbClr val="1859A9"/>
                </a:solidFill>
              </a:rPr>
              <a:t>Drónok III.</a:t>
            </a:r>
          </a:p>
          <a:p>
            <a:pPr marL="0" lvl="0" indent="0" algn="ctr" rtl="0">
              <a:lnSpc>
                <a:spcPct val="100000"/>
              </a:lnSpc>
              <a:spcBef>
                <a:spcPts val="0"/>
              </a:spcBef>
              <a:spcAft>
                <a:spcPts val="0"/>
              </a:spcAft>
              <a:buSzPts val="1600"/>
              <a:buNone/>
            </a:pPr>
            <a:endParaRPr sz="2400" dirty="0"/>
          </a:p>
          <a:p>
            <a:pPr marL="11113" lvl="0" indent="-11113" algn="just" rtl="0">
              <a:lnSpc>
                <a:spcPct val="100000"/>
              </a:lnSpc>
              <a:spcBef>
                <a:spcPts val="0"/>
              </a:spcBef>
              <a:spcAft>
                <a:spcPts val="0"/>
              </a:spcAft>
              <a:buSzPts val="1600"/>
              <a:buNone/>
            </a:pPr>
            <a:r>
              <a:rPr lang="hu-HU" sz="2400" b="1" dirty="0"/>
              <a:t>Drónok jogszerű használatához szükséges teendők – felszállás előtt: 	</a:t>
            </a:r>
          </a:p>
          <a:p>
            <a:pPr marL="342900" lvl="0" indent="-342900" algn="just" rtl="0">
              <a:lnSpc>
                <a:spcPct val="100000"/>
              </a:lnSpc>
              <a:spcBef>
                <a:spcPts val="0"/>
              </a:spcBef>
              <a:spcAft>
                <a:spcPts val="0"/>
              </a:spcAft>
              <a:buSzPts val="1600"/>
              <a:buFont typeface="Wingdings" panose="05000000000000000000" pitchFamily="2" charset="2"/>
              <a:buChar char="ü"/>
            </a:pPr>
            <a:r>
              <a:rPr lang="hu-HU" sz="2400" u="sng" dirty="0"/>
              <a:t>Drón hatósági nyilvántartásba vétele </a:t>
            </a:r>
            <a:r>
              <a:rPr lang="hu-HU" sz="2400" dirty="0"/>
              <a:t>– több drón, külön kérelem</a:t>
            </a:r>
          </a:p>
          <a:p>
            <a:pPr marL="342900" lvl="0" indent="-342900" algn="just" rtl="0">
              <a:lnSpc>
                <a:spcPct val="100000"/>
              </a:lnSpc>
              <a:spcBef>
                <a:spcPts val="0"/>
              </a:spcBef>
              <a:spcAft>
                <a:spcPts val="0"/>
              </a:spcAft>
              <a:buSzPts val="1600"/>
              <a:buFont typeface="Wingdings" panose="05000000000000000000" pitchFamily="2" charset="2"/>
              <a:buChar char="ü"/>
            </a:pPr>
            <a:r>
              <a:rPr lang="hu-HU" sz="2400" dirty="0"/>
              <a:t>Pilóta nélküli légijármű-rendszer </a:t>
            </a:r>
            <a:r>
              <a:rPr lang="hu-HU" sz="2400" u="sng" dirty="0"/>
              <a:t>üzembentartó nyilvántartásba </a:t>
            </a:r>
            <a:r>
              <a:rPr lang="hu-HU" sz="2400" dirty="0"/>
              <a:t>vétele </a:t>
            </a:r>
            <a:r>
              <a:rPr lang="hu-HU" sz="2200" dirty="0"/>
              <a:t>- adatlap a légiközlekedési hatóság (ITM) honlapján;</a:t>
            </a:r>
          </a:p>
          <a:p>
            <a:pPr marL="342900" indent="-342900" algn="just">
              <a:lnSpc>
                <a:spcPct val="100000"/>
              </a:lnSpc>
              <a:spcBef>
                <a:spcPts val="0"/>
              </a:spcBef>
              <a:buFont typeface="Wingdings" panose="05000000000000000000" pitchFamily="2" charset="2"/>
              <a:buChar char="ü"/>
            </a:pPr>
            <a:r>
              <a:rPr lang="hu-HU" sz="2400" dirty="0"/>
              <a:t>Távpilóta online képzés és vizsga sikeres teljesítése - </a:t>
            </a:r>
            <a:r>
              <a:rPr lang="hu-HU" sz="2000" dirty="0"/>
              <a:t>Közlekedési Alkalmassági és Vizsgaközpont Nonprofit Kft.; </a:t>
            </a:r>
          </a:p>
          <a:p>
            <a:pPr marL="342900" indent="-342900" algn="just">
              <a:lnSpc>
                <a:spcPct val="100000"/>
              </a:lnSpc>
              <a:spcBef>
                <a:spcPts val="0"/>
              </a:spcBef>
              <a:buFont typeface="Wingdings" panose="05000000000000000000" pitchFamily="2" charset="2"/>
              <a:buChar char="ü"/>
            </a:pPr>
            <a:r>
              <a:rPr lang="hu-HU" sz="2400" dirty="0"/>
              <a:t>Drónon a szükséges </a:t>
            </a:r>
            <a:r>
              <a:rPr lang="hu-HU" sz="2400" u="sng" dirty="0"/>
              <a:t>azonosítók elhelyezése;</a:t>
            </a:r>
          </a:p>
          <a:p>
            <a:pPr marL="342900" indent="-342900" algn="just">
              <a:lnSpc>
                <a:spcPct val="100000"/>
              </a:lnSpc>
              <a:spcBef>
                <a:spcPts val="0"/>
              </a:spcBef>
              <a:buFont typeface="Wingdings" panose="05000000000000000000" pitchFamily="2" charset="2"/>
              <a:buChar char="ü"/>
            </a:pPr>
            <a:r>
              <a:rPr lang="hu-HU" sz="2400" dirty="0"/>
              <a:t>Drónra vonatkozó érvényes </a:t>
            </a:r>
            <a:r>
              <a:rPr lang="hu-HU" sz="2400" u="sng" dirty="0"/>
              <a:t>felelősségbiztosítás</a:t>
            </a:r>
            <a:r>
              <a:rPr lang="hu-HU" sz="2400" dirty="0"/>
              <a:t>; </a:t>
            </a:r>
          </a:p>
          <a:p>
            <a:pPr marL="342900" lvl="0" indent="-342900" algn="just">
              <a:lnSpc>
                <a:spcPct val="100000"/>
              </a:lnSpc>
              <a:spcBef>
                <a:spcPts val="0"/>
              </a:spcBef>
              <a:buFont typeface="Wingdings" panose="05000000000000000000" pitchFamily="2" charset="2"/>
              <a:buChar char="ü"/>
            </a:pPr>
            <a:r>
              <a:rPr lang="hu-HU" sz="2400" dirty="0"/>
              <a:t>Végezni kívánt tevékenység </a:t>
            </a:r>
            <a:r>
              <a:rPr lang="hu-HU" sz="2400" u="sng" dirty="0"/>
              <a:t>műveleti kategóriájának meghatározása </a:t>
            </a:r>
            <a:r>
              <a:rPr lang="hu-HU" sz="2400" dirty="0"/>
              <a:t>(nyílt, speciális, engedélyköteles);  </a:t>
            </a:r>
          </a:p>
          <a:p>
            <a:pPr marL="800100" lvl="1" indent="-342900" algn="just">
              <a:lnSpc>
                <a:spcPct val="100000"/>
              </a:lnSpc>
              <a:spcBef>
                <a:spcPts val="0"/>
              </a:spcBef>
              <a:buSzPts val="1600"/>
              <a:buFont typeface="Arial" panose="020B0604020202020204" pitchFamily="34" charset="0"/>
              <a:buChar char="•"/>
            </a:pPr>
            <a:r>
              <a:rPr lang="hu-HU" sz="2000" dirty="0"/>
              <a:t>a szabadon használhatók (</a:t>
            </a:r>
            <a:r>
              <a:rPr lang="hu-HU" sz="2000" b="1" dirty="0"/>
              <a:t>nyílt</a:t>
            </a:r>
            <a:r>
              <a:rPr lang="hu-HU" sz="2000" dirty="0"/>
              <a:t>) mellett lesznek engedélyhez kötött (</a:t>
            </a:r>
            <a:r>
              <a:rPr lang="hu-HU" sz="2000" b="1" dirty="0"/>
              <a:t>speciális</a:t>
            </a:r>
            <a:r>
              <a:rPr lang="hu-HU" sz="2000" dirty="0"/>
              <a:t>/különleges) és hatósági ellenőrzés mellett működtethető (</a:t>
            </a:r>
            <a:r>
              <a:rPr lang="hu-HU" sz="2000" b="1" dirty="0"/>
              <a:t>engedélyköteles</a:t>
            </a:r>
            <a:r>
              <a:rPr lang="hu-HU" sz="2000" dirty="0"/>
              <a:t>/tanúsított) drónok is. </a:t>
            </a:r>
          </a:p>
          <a:p>
            <a:pPr marL="800100" lvl="1" indent="-342900" algn="just">
              <a:lnSpc>
                <a:spcPct val="100000"/>
              </a:lnSpc>
              <a:spcBef>
                <a:spcPts val="0"/>
              </a:spcBef>
              <a:buSzPts val="1600"/>
              <a:buFont typeface="Arial" panose="020B0604020202020204" pitchFamily="34" charset="0"/>
              <a:buChar char="•"/>
            </a:pPr>
            <a:r>
              <a:rPr lang="hu-HU" sz="2000" dirty="0"/>
              <a:t>Minél nagyobb a művelet földi és légi kockázata, annál szigorúbb előírásoknak kell a megfelelnie az UAS-</a:t>
            </a:r>
            <a:r>
              <a:rPr lang="hu-HU" sz="2000" dirty="0" err="1"/>
              <a:t>nak</a:t>
            </a:r>
            <a:r>
              <a:rPr lang="hu-HU" sz="2000" dirty="0"/>
              <a:t> és a távpilótának.</a:t>
            </a:r>
          </a:p>
          <a:p>
            <a:pPr marL="342900" indent="-342900" algn="just">
              <a:lnSpc>
                <a:spcPct val="100000"/>
              </a:lnSpc>
              <a:spcBef>
                <a:spcPts val="0"/>
              </a:spcBef>
              <a:buFont typeface="Wingdings" panose="05000000000000000000" pitchFamily="2" charset="2"/>
              <a:buChar char="ü"/>
            </a:pPr>
            <a:endParaRPr lang="hu-HU" sz="2400" dirty="0"/>
          </a:p>
          <a:p>
            <a:pPr marL="342900" indent="-342900" algn="just">
              <a:lnSpc>
                <a:spcPct val="100000"/>
              </a:lnSpc>
              <a:spcBef>
                <a:spcPts val="0"/>
              </a:spcBef>
              <a:buFont typeface="Arial" panose="020B0604020202020204" pitchFamily="34" charset="0"/>
              <a:buChar char="•"/>
            </a:pPr>
            <a:endParaRPr lang="hu-HU" sz="2000" u="sng" dirty="0"/>
          </a:p>
          <a:p>
            <a:pPr marL="342900" indent="-342900" algn="just">
              <a:lnSpc>
                <a:spcPct val="100000"/>
              </a:lnSpc>
              <a:spcBef>
                <a:spcPts val="0"/>
              </a:spcBef>
              <a:buFont typeface="Arial" panose="020B0604020202020204" pitchFamily="34" charset="0"/>
              <a:buChar char="•"/>
            </a:pPr>
            <a:endParaRPr lang="hu-HU" sz="2400" u="sng" dirty="0"/>
          </a:p>
          <a:p>
            <a:pPr marL="11113" lvl="0" indent="-11113" algn="just" rtl="0">
              <a:lnSpc>
                <a:spcPct val="100000"/>
              </a:lnSpc>
              <a:spcBef>
                <a:spcPts val="0"/>
              </a:spcBef>
              <a:spcAft>
                <a:spcPts val="0"/>
              </a:spcAft>
              <a:buSzPts val="1600"/>
              <a:buNone/>
            </a:pPr>
            <a:endParaRPr lang="hu-HU" sz="2400" dirty="0"/>
          </a:p>
          <a:p>
            <a:pPr marL="11113" lvl="0" indent="-11113" algn="just" rtl="0">
              <a:lnSpc>
                <a:spcPct val="100000"/>
              </a:lnSpc>
              <a:spcBef>
                <a:spcPts val="0"/>
              </a:spcBef>
              <a:spcAft>
                <a:spcPts val="0"/>
              </a:spcAft>
              <a:buSzPts val="1600"/>
              <a:buNone/>
            </a:pPr>
            <a:endParaRPr lang="hu-HU" sz="2400" dirty="0"/>
          </a:p>
          <a:p>
            <a:pPr marL="11113" lvl="0" indent="-11113" algn="just" rtl="0">
              <a:lnSpc>
                <a:spcPct val="100000"/>
              </a:lnSpc>
              <a:spcBef>
                <a:spcPts val="0"/>
              </a:spcBef>
              <a:spcAft>
                <a:spcPts val="0"/>
              </a:spcAft>
              <a:buSzPts val="1600"/>
              <a:buNone/>
            </a:pPr>
            <a:endParaRPr lang="hu-HU" sz="2400" dirty="0"/>
          </a:p>
          <a:p>
            <a:pPr marL="0" lvl="0" indent="0" algn="just" rtl="0">
              <a:lnSpc>
                <a:spcPct val="100000"/>
              </a:lnSpc>
              <a:spcBef>
                <a:spcPts val="0"/>
              </a:spcBef>
              <a:spcAft>
                <a:spcPts val="0"/>
              </a:spcAft>
              <a:buSzPts val="1600"/>
              <a:buNone/>
            </a:pPr>
            <a:endParaRPr sz="2400" dirty="0"/>
          </a:p>
          <a:p>
            <a:pPr marL="0" lvl="0" indent="0" algn="l" rtl="0">
              <a:lnSpc>
                <a:spcPct val="90000"/>
              </a:lnSpc>
              <a:spcBef>
                <a:spcPts val="1000"/>
              </a:spcBef>
              <a:spcAft>
                <a:spcPts val="0"/>
              </a:spcAft>
              <a:buSzPts val="1600"/>
              <a:buNone/>
            </a:pPr>
            <a:endParaRPr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751601" y="293692"/>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278" name="Google Shape;278;p26"/>
          <p:cNvSpPr txBox="1">
            <a:spLocks noGrp="1"/>
          </p:cNvSpPr>
          <p:nvPr>
            <p:ph type="body" idx="1"/>
          </p:nvPr>
        </p:nvSpPr>
        <p:spPr>
          <a:xfrm>
            <a:off x="381487" y="1376628"/>
            <a:ext cx="3548256" cy="507792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1000"/>
              </a:spcBef>
              <a:spcAft>
                <a:spcPts val="0"/>
              </a:spcAft>
              <a:buSzPts val="1600"/>
              <a:buNone/>
            </a:pPr>
            <a:r>
              <a:rPr lang="hu-HU" sz="2400" b="1" u="sng" dirty="0">
                <a:solidFill>
                  <a:schemeClr val="accent2"/>
                </a:solidFill>
                <a:latin typeface="Calibri" panose="020F0502020204030204" pitchFamily="34" charset="0"/>
                <a:cs typeface="Calibri" panose="020F0502020204030204" pitchFamily="34" charset="0"/>
              </a:rPr>
              <a:t>Nyílt műveleti kategória:</a:t>
            </a:r>
            <a:endParaRPr lang="hu-HU" sz="2400" u="sng" dirty="0">
              <a:solidFill>
                <a:schemeClr val="accent2"/>
              </a:solidFill>
              <a:latin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SzPts val="1600"/>
              <a:buNone/>
            </a:pPr>
            <a:r>
              <a:rPr lang="hu-HU" sz="1800" dirty="0">
                <a:latin typeface="Calibri" panose="020F0502020204030204" pitchFamily="34" charset="0"/>
                <a:cs typeface="Calibri" panose="020F0502020204030204" pitchFamily="34" charset="0"/>
              </a:rPr>
              <a:t>A nyílt kategóriába tartoznak a maximum 25kg felszállótömegű drónokkal végzett, legkisebb kockázatú műveletek, amennyiben a drón:</a:t>
            </a:r>
          </a:p>
          <a:p>
            <a:pPr marL="342900" lvl="0" indent="-342900" algn="just" rtl="0">
              <a:lnSpc>
                <a:spcPct val="90000"/>
              </a:lnSpc>
              <a:spcBef>
                <a:spcPts val="1000"/>
              </a:spcBef>
              <a:spcAft>
                <a:spcPts val="0"/>
              </a:spcAft>
              <a:buSzPts val="1600"/>
              <a:buFont typeface="Arial" panose="020B0604020202020204" pitchFamily="34" charset="0"/>
              <a:buChar char="•"/>
            </a:pPr>
            <a:r>
              <a:rPr lang="hu-HU" sz="1800" dirty="0">
                <a:latin typeface="Calibri" panose="020F0502020204030204" pitchFamily="34" charset="0"/>
                <a:cs typeface="Calibri" panose="020F0502020204030204" pitchFamily="34" charset="0"/>
              </a:rPr>
              <a:t>maximális felszállómagasság 120 m,</a:t>
            </a:r>
          </a:p>
          <a:p>
            <a:pPr marL="342900" lvl="0" indent="-342900" algn="just" rtl="0">
              <a:lnSpc>
                <a:spcPct val="90000"/>
              </a:lnSpc>
              <a:spcBef>
                <a:spcPts val="1000"/>
              </a:spcBef>
              <a:spcAft>
                <a:spcPts val="0"/>
              </a:spcAft>
              <a:buSzPts val="1600"/>
              <a:buFont typeface="Arial" panose="020B0604020202020204" pitchFamily="34" charset="0"/>
              <a:buChar char="•"/>
            </a:pPr>
            <a:r>
              <a:rPr lang="hu-HU" sz="1800" dirty="0">
                <a:latin typeface="Calibri" panose="020F0502020204030204" pitchFamily="34" charset="0"/>
                <a:cs typeface="Calibri" panose="020F0502020204030204" pitchFamily="34" charset="0"/>
              </a:rPr>
              <a:t>nem hordoz veszélyes szállítmányt,</a:t>
            </a:r>
          </a:p>
          <a:p>
            <a:pPr marL="342900" lvl="0" indent="-342900" algn="just" rtl="0">
              <a:lnSpc>
                <a:spcPct val="90000"/>
              </a:lnSpc>
              <a:spcBef>
                <a:spcPts val="1000"/>
              </a:spcBef>
              <a:spcAft>
                <a:spcPts val="0"/>
              </a:spcAft>
              <a:buSzPts val="1600"/>
              <a:buFont typeface="Arial" panose="020B0604020202020204" pitchFamily="34" charset="0"/>
              <a:buChar char="•"/>
            </a:pPr>
            <a:r>
              <a:rPr lang="hu-HU" sz="1800" dirty="0">
                <a:latin typeface="Calibri" panose="020F0502020204030204" pitchFamily="34" charset="0"/>
                <a:cs typeface="Calibri" panose="020F0502020204030204" pitchFamily="34" charset="0"/>
              </a:rPr>
              <a:t>nem szór le semmilyen anyagot,</a:t>
            </a:r>
          </a:p>
          <a:p>
            <a:pPr marL="342900" lvl="0" indent="-342900" algn="just" rtl="0">
              <a:lnSpc>
                <a:spcPct val="90000"/>
              </a:lnSpc>
              <a:spcBef>
                <a:spcPts val="1000"/>
              </a:spcBef>
              <a:spcAft>
                <a:spcPts val="0"/>
              </a:spcAft>
              <a:buSzPts val="1600"/>
              <a:buFont typeface="Arial" panose="020B0604020202020204" pitchFamily="34" charset="0"/>
              <a:buChar char="•"/>
            </a:pPr>
            <a:r>
              <a:rPr lang="hu-HU" sz="1800" dirty="0">
                <a:latin typeface="Calibri" panose="020F0502020204030204" pitchFamily="34" charset="0"/>
                <a:cs typeface="Calibri" panose="020F0502020204030204" pitchFamily="34" charset="0"/>
              </a:rPr>
              <a:t>látótávolságon belüli használják (VLOS)</a:t>
            </a:r>
          </a:p>
        </p:txBody>
      </p:sp>
      <p:sp>
        <p:nvSpPr>
          <p:cNvPr id="4" name="Google Shape;278;p26">
            <a:extLst>
              <a:ext uri="{FF2B5EF4-FFF2-40B4-BE49-F238E27FC236}">
                <a16:creationId xmlns:a16="http://schemas.microsoft.com/office/drawing/2014/main" id="{77BAB3A9-A825-48DC-9A1C-020905DEA178}"/>
              </a:ext>
            </a:extLst>
          </p:cNvPr>
          <p:cNvSpPr txBox="1">
            <a:spLocks/>
          </p:cNvSpPr>
          <p:nvPr/>
        </p:nvSpPr>
        <p:spPr>
          <a:xfrm>
            <a:off x="3853543" y="1202492"/>
            <a:ext cx="4735286" cy="450165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Clr>
                <a:schemeClr val="accent2"/>
              </a:buClr>
              <a:buSzPct val="130000"/>
              <a:buFont typeface="Wingdings" pitchFamily="2" charset="2"/>
              <a:buChar char="§"/>
              <a:defRPr sz="2800" kern="1200" baseline="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Clr>
                <a:schemeClr val="accent2"/>
              </a:buClr>
              <a:buSzPct val="130000"/>
              <a:buFont typeface="Wingdings" pitchFamily="2" charset="2"/>
              <a:buChar char="§"/>
              <a:defRPr sz="2400" kern="1200" baseline="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Clr>
                <a:schemeClr val="accent2"/>
              </a:buClr>
              <a:buSzPct val="130000"/>
              <a:buFont typeface="Wingdings" pitchFamily="2" charset="2"/>
              <a:buChar char="§"/>
              <a:defRPr sz="2000" kern="1200" baseline="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chemeClr val="accent2"/>
              </a:buClr>
              <a:buSzPct val="130000"/>
              <a:buFont typeface="Wingdings" pitchFamily="2" charset="2"/>
              <a:buChar char="§"/>
              <a:defRPr sz="1800" kern="1200" baseline="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Clr>
                <a:schemeClr val="accent2"/>
              </a:buClr>
              <a:buSzPct val="130000"/>
              <a:buFont typeface="Wingdings" pitchFamily="2" charset="2"/>
              <a:buChar char="§"/>
              <a:defRPr sz="1800" kern="1200" baseline="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1600"/>
              <a:buFont typeface="Wingdings" pitchFamily="2" charset="2"/>
              <a:buNone/>
            </a:pPr>
            <a:r>
              <a:rPr lang="hu-HU" sz="2400" b="1" u="sng" dirty="0">
                <a:solidFill>
                  <a:schemeClr val="accent3"/>
                </a:solidFill>
                <a:latin typeface="Calibri" panose="020F0502020204030204" pitchFamily="34" charset="0"/>
                <a:cs typeface="Calibri" panose="020F0502020204030204" pitchFamily="34" charset="0"/>
              </a:rPr>
              <a:t>Speciális műveleti kategória:</a:t>
            </a:r>
          </a:p>
          <a:p>
            <a:pPr marL="0" indent="0">
              <a:buSzPts val="1600"/>
              <a:buNone/>
            </a:pPr>
            <a:r>
              <a:rPr lang="hu-HU" sz="1800" dirty="0">
                <a:latin typeface="Calibri" panose="020F0502020204030204" pitchFamily="34" charset="0"/>
                <a:cs typeface="Calibri" panose="020F0502020204030204" pitchFamily="34" charset="0"/>
              </a:rPr>
              <a:t>Azon művelet, amely </a:t>
            </a:r>
            <a:r>
              <a:rPr lang="hu-HU" sz="1800" dirty="0">
                <a:latin typeface="Calibri" panose="020F0502020204030204" pitchFamily="34" charset="0"/>
                <a:ea typeface="Calibri" panose="020F0502020204030204" pitchFamily="34" charset="0"/>
                <a:cs typeface="Calibri" panose="020F0502020204030204" pitchFamily="34" charset="0"/>
              </a:rPr>
              <a:t>nem felel meg a nyílt műveleti kategória valamelyik feltételének.</a:t>
            </a:r>
            <a:r>
              <a:rPr lang="hu-HU" sz="1800" dirty="0">
                <a:latin typeface="Calibri" panose="020F0502020204030204" pitchFamily="34" charset="0"/>
                <a:cs typeface="Calibri" panose="020F0502020204030204" pitchFamily="34" charset="0"/>
              </a:rPr>
              <a:t> (Például: </a:t>
            </a:r>
            <a:r>
              <a:rPr lang="hu-HU" sz="1800" b="1" dirty="0">
                <a:latin typeface="Calibri" panose="020F0502020204030204" pitchFamily="34" charset="0"/>
                <a:cs typeface="Calibri" panose="020F0502020204030204" pitchFamily="34" charset="0"/>
              </a:rPr>
              <a:t>mezőgazdasági permeteződrón használat</a:t>
            </a:r>
            <a:r>
              <a:rPr lang="hu-HU" sz="1800" dirty="0">
                <a:latin typeface="Calibri" panose="020F0502020204030204" pitchFamily="34" charset="0"/>
                <a:cs typeface="Calibri" panose="020F0502020204030204" pitchFamily="34" charset="0"/>
              </a:rPr>
              <a:t>, csomagszállítás)</a:t>
            </a:r>
            <a:endParaRPr lang="hu-HU" sz="1800" dirty="0">
              <a:latin typeface="Calibri" panose="020F0502020204030204" pitchFamily="34" charset="0"/>
              <a:ea typeface="Calibri" panose="020F0502020204030204" pitchFamily="34" charset="0"/>
              <a:cs typeface="Calibri" panose="020F0502020204030204" pitchFamily="34" charset="0"/>
            </a:endParaRPr>
          </a:p>
          <a:p>
            <a:pPr marL="0" indent="0">
              <a:buSzPts val="1600"/>
              <a:buNone/>
            </a:pPr>
            <a:r>
              <a:rPr lang="hu-HU" sz="1800" dirty="0">
                <a:latin typeface="Calibri" panose="020F0502020204030204" pitchFamily="34" charset="0"/>
                <a:ea typeface="Calibri" panose="020F0502020204030204" pitchFamily="34" charset="0"/>
                <a:cs typeface="Calibri" panose="020F0502020204030204" pitchFamily="34" charset="0"/>
              </a:rPr>
              <a:t>Szükséges:</a:t>
            </a:r>
          </a:p>
          <a:p>
            <a:pPr marL="285750" indent="-285750">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műveleti engedély, </a:t>
            </a:r>
          </a:p>
          <a:p>
            <a:pPr marL="742950" lvl="1" indent="-285750">
              <a:spcBef>
                <a:spcPts val="1000"/>
              </a:spcBef>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művelet részletes leírása,</a:t>
            </a:r>
          </a:p>
          <a:p>
            <a:pPr marL="742950" lvl="1" indent="-285750">
              <a:spcBef>
                <a:spcPts val="1000"/>
              </a:spcBef>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kockázatelemzés és a kockázatcsökkentő intézkedések leírása,</a:t>
            </a:r>
          </a:p>
          <a:p>
            <a:pPr marL="742950" lvl="1" indent="-285750">
              <a:spcBef>
                <a:spcPts val="1000"/>
              </a:spcBef>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üzembentartó és a távpilóta kompetenciái, üzemben tartási háttérinformációk,</a:t>
            </a:r>
          </a:p>
          <a:p>
            <a:pPr marL="285750" indent="-285750">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vagy könnyű UAS-üzembentartói tanúsítvány szükséges (jogi személyek igényelhetik)</a:t>
            </a:r>
          </a:p>
          <a:p>
            <a:pPr marL="742950" lvl="1" indent="-285750">
              <a:spcBef>
                <a:spcPts val="1000"/>
              </a:spcBef>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ismétlődő jelleggel végrehajtott műveletekhez kapcsolódó adminisztratív terhek alól mentesülhet.</a:t>
            </a:r>
          </a:p>
        </p:txBody>
      </p:sp>
      <p:sp>
        <p:nvSpPr>
          <p:cNvPr id="5" name="Google Shape;278;p26">
            <a:extLst>
              <a:ext uri="{FF2B5EF4-FFF2-40B4-BE49-F238E27FC236}">
                <a16:creationId xmlns:a16="http://schemas.microsoft.com/office/drawing/2014/main" id="{65DC6D49-3734-46AF-B24E-C527D20C5CC1}"/>
              </a:ext>
            </a:extLst>
          </p:cNvPr>
          <p:cNvSpPr txBox="1">
            <a:spLocks/>
          </p:cNvSpPr>
          <p:nvPr/>
        </p:nvSpPr>
        <p:spPr>
          <a:xfrm>
            <a:off x="8262259" y="1376628"/>
            <a:ext cx="3959431" cy="300445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Clr>
                <a:schemeClr val="accent2"/>
              </a:buClr>
              <a:buSzPct val="130000"/>
              <a:buFont typeface="Wingdings" pitchFamily="2" charset="2"/>
              <a:buChar char="§"/>
              <a:defRPr sz="2800" kern="1200" baseline="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Clr>
                <a:schemeClr val="accent2"/>
              </a:buClr>
              <a:buSzPct val="130000"/>
              <a:buFont typeface="Wingdings" pitchFamily="2" charset="2"/>
              <a:buChar char="§"/>
              <a:defRPr sz="2400" kern="1200" baseline="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Clr>
                <a:schemeClr val="accent2"/>
              </a:buClr>
              <a:buSzPct val="130000"/>
              <a:buFont typeface="Wingdings" pitchFamily="2" charset="2"/>
              <a:buChar char="§"/>
              <a:defRPr sz="2000" kern="1200" baseline="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chemeClr val="accent2"/>
              </a:buClr>
              <a:buSzPct val="130000"/>
              <a:buFont typeface="Wingdings" pitchFamily="2" charset="2"/>
              <a:buChar char="§"/>
              <a:defRPr sz="1800" kern="1200" baseline="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Clr>
                <a:schemeClr val="accent2"/>
              </a:buClr>
              <a:buSzPct val="130000"/>
              <a:buFont typeface="Wingdings" pitchFamily="2" charset="2"/>
              <a:buChar char="§"/>
              <a:defRPr sz="1800" kern="1200" baseline="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1600"/>
              <a:buFont typeface="Wingdings" pitchFamily="2" charset="2"/>
              <a:buNone/>
            </a:pPr>
            <a:r>
              <a:rPr lang="hu-HU" sz="2400" b="1" u="sng" dirty="0">
                <a:solidFill>
                  <a:schemeClr val="accent1"/>
                </a:solidFill>
                <a:latin typeface="Calibri" panose="020F0502020204030204" pitchFamily="34" charset="0"/>
                <a:cs typeface="Calibri" panose="020F0502020204030204" pitchFamily="34" charset="0"/>
              </a:rPr>
              <a:t>Engedélyköteles műveleti kategória:</a:t>
            </a:r>
          </a:p>
          <a:p>
            <a:pPr marL="285750" indent="-285750" algn="just">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Ha embertömeg felett repül;</a:t>
            </a:r>
          </a:p>
          <a:p>
            <a:pPr marL="285750" indent="-285750" algn="just">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 vagy  a művelet személyek szállítását is magában foglalja; </a:t>
            </a:r>
          </a:p>
          <a:p>
            <a:pPr marL="285750" indent="-285750" algn="just">
              <a:buSzPts val="1600"/>
              <a:buFont typeface="Arial" panose="020B0604020202020204" pitchFamily="34" charset="0"/>
              <a:buChar char="•"/>
            </a:pPr>
            <a:r>
              <a:rPr lang="hu-HU" sz="1800" dirty="0">
                <a:latin typeface="Calibri" panose="020F0502020204030204" pitchFamily="34" charset="0"/>
                <a:ea typeface="Calibri" panose="020F0502020204030204" pitchFamily="34" charset="0"/>
                <a:cs typeface="Calibri" panose="020F0502020204030204" pitchFamily="34" charset="0"/>
              </a:rPr>
              <a:t>vagy a művelet veszélyes áruk szállítását is magában foglalja, ami baleset esetén nagy fokú kockázatot jelenthet harmadik felek számára.</a:t>
            </a:r>
          </a:p>
          <a:p>
            <a:pPr marL="285750" indent="-285750" algn="just">
              <a:buSzPts val="1600"/>
              <a:buFont typeface="Arial" panose="020B0604020202020204" pitchFamily="34" charset="0"/>
              <a:buChar char="•"/>
            </a:pPr>
            <a:r>
              <a:rPr lang="hu-HU" sz="1800" dirty="0">
                <a:latin typeface="Calibri" panose="020F0502020204030204" pitchFamily="34" charset="0"/>
                <a:cs typeface="Calibri" panose="020F0502020204030204" pitchFamily="34" charset="0"/>
              </a:rPr>
              <a:t>A drónt, a távpilótát, valamint az üzembentartót is tanúsítani kell a művelet megkezdése előtt.</a:t>
            </a:r>
          </a:p>
          <a:p>
            <a:pPr marL="0" indent="0" algn="ctr">
              <a:buSzPts val="1600"/>
              <a:buNone/>
            </a:pPr>
            <a:r>
              <a:rPr lang="hu-HU" sz="18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 szükséges engedélyeket a légiközlekedési hatóság adja ki.</a:t>
            </a:r>
          </a:p>
          <a:p>
            <a:pPr marL="0" indent="0">
              <a:buSzPts val="1600"/>
              <a:buFont typeface="Wingdings" pitchFamily="2" charset="2"/>
              <a:buNone/>
            </a:pPr>
            <a:endParaRPr lang="hu-HU" sz="2400" u="sng" dirty="0">
              <a:latin typeface="Calibri" panose="020F0502020204030204" pitchFamily="34" charset="0"/>
              <a:cs typeface="Calibri" panose="020F0502020204030204" pitchFamily="34" charset="0"/>
            </a:endParaRPr>
          </a:p>
        </p:txBody>
      </p:sp>
      <p:sp>
        <p:nvSpPr>
          <p:cNvPr id="2" name="Szövegdoboz 1">
            <a:extLst>
              <a:ext uri="{FF2B5EF4-FFF2-40B4-BE49-F238E27FC236}">
                <a16:creationId xmlns:a16="http://schemas.microsoft.com/office/drawing/2014/main" id="{96D0D6A5-E58A-43B5-B7FF-21076DAA60B6}"/>
              </a:ext>
            </a:extLst>
          </p:cNvPr>
          <p:cNvSpPr txBox="1"/>
          <p:nvPr/>
        </p:nvSpPr>
        <p:spPr>
          <a:xfrm>
            <a:off x="5105400" y="884086"/>
            <a:ext cx="2231571" cy="424732"/>
          </a:xfrm>
          <a:prstGeom prst="rect">
            <a:avLst/>
          </a:prstGeom>
          <a:noFill/>
        </p:spPr>
        <p:txBody>
          <a:bodyPr wrap="square" rtlCol="0">
            <a:spAutoFit/>
          </a:bodyPr>
          <a:lstStyle/>
          <a:p>
            <a:pPr marL="0" lvl="0" indent="0" algn="ctr" rtl="0">
              <a:lnSpc>
                <a:spcPct val="90000"/>
              </a:lnSpc>
              <a:spcBef>
                <a:spcPts val="1000"/>
              </a:spcBef>
              <a:spcAft>
                <a:spcPts val="0"/>
              </a:spcAft>
              <a:buSzPts val="1600"/>
              <a:buNone/>
            </a:pPr>
            <a:r>
              <a:rPr lang="hu-HU" sz="2400" b="1" dirty="0">
                <a:solidFill>
                  <a:srgbClr val="1859A9"/>
                </a:solidFill>
                <a:latin typeface="Calibri" panose="020F0502020204030204" pitchFamily="34" charset="0"/>
                <a:cs typeface="Calibri" panose="020F0502020204030204" pitchFamily="34" charset="0"/>
              </a:rPr>
              <a:t>Drónok IV.</a:t>
            </a:r>
          </a:p>
        </p:txBody>
      </p:sp>
    </p:spTree>
    <p:extLst>
      <p:ext uri="{BB962C8B-B14F-4D97-AF65-F5344CB8AC3E}">
        <p14:creationId xmlns:p14="http://schemas.microsoft.com/office/powerpoint/2010/main" val="159220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8D66342F-BA1D-4092-B791-2F2E7F938F3E}"/>
              </a:ext>
            </a:extLst>
          </p:cNvPr>
          <p:cNvSpPr>
            <a:spLocks noGrp="1"/>
          </p:cNvSpPr>
          <p:nvPr>
            <p:ph type="body" idx="1"/>
          </p:nvPr>
        </p:nvSpPr>
        <p:spPr>
          <a:xfrm>
            <a:off x="837713" y="813846"/>
            <a:ext cx="10515600" cy="4351338"/>
          </a:xfrm>
        </p:spPr>
        <p:txBody>
          <a:bodyPr/>
          <a:lstStyle/>
          <a:p>
            <a:pPr marL="358775" lvl="0" indent="-357188" algn="ctr" rtl="0">
              <a:lnSpc>
                <a:spcPct val="100000"/>
              </a:lnSpc>
              <a:spcBef>
                <a:spcPts val="0"/>
              </a:spcBef>
              <a:spcAft>
                <a:spcPts val="0"/>
              </a:spcAft>
              <a:buSzPts val="1600"/>
              <a:buNone/>
            </a:pPr>
            <a:r>
              <a:rPr lang="hu-HU" sz="2400" b="1" dirty="0">
                <a:solidFill>
                  <a:srgbClr val="1859A9"/>
                </a:solidFill>
              </a:rPr>
              <a:t>Drónok V.</a:t>
            </a:r>
            <a:endParaRPr lang="hu-HU" sz="2400" b="1" dirty="0"/>
          </a:p>
          <a:p>
            <a:pPr marL="358775" lvl="0" indent="-357188" algn="just" rtl="0">
              <a:lnSpc>
                <a:spcPct val="100000"/>
              </a:lnSpc>
              <a:spcBef>
                <a:spcPts val="0"/>
              </a:spcBef>
              <a:spcAft>
                <a:spcPts val="0"/>
              </a:spcAft>
              <a:buSzPts val="1600"/>
              <a:buNone/>
            </a:pPr>
            <a:r>
              <a:rPr lang="hu-HU" sz="2400" b="1" dirty="0"/>
              <a:t>Drónok jogszerű használatához szükséges teendők – légtér kijelölés és bejelentés:</a:t>
            </a:r>
          </a:p>
          <a:p>
            <a:pPr marL="358775" lvl="0" indent="-357188" algn="just" rtl="0">
              <a:lnSpc>
                <a:spcPct val="100000"/>
              </a:lnSpc>
              <a:spcBef>
                <a:spcPts val="0"/>
              </a:spcBef>
              <a:spcAft>
                <a:spcPts val="0"/>
              </a:spcAft>
              <a:buSzPts val="1600"/>
              <a:buNone/>
            </a:pPr>
            <a:endParaRPr lang="hu-HU" sz="2400" b="1" dirty="0"/>
          </a:p>
          <a:p>
            <a:pPr marL="358775" lvl="0" indent="-357188" algn="just" rtl="0">
              <a:lnSpc>
                <a:spcPct val="100000"/>
              </a:lnSpc>
              <a:spcBef>
                <a:spcPts val="0"/>
              </a:spcBef>
              <a:spcAft>
                <a:spcPts val="0"/>
              </a:spcAft>
              <a:buSzPts val="1600"/>
              <a:buFont typeface="Wingdings" panose="05000000000000000000" pitchFamily="2" charset="2"/>
              <a:buChar char="ü"/>
            </a:pPr>
            <a:r>
              <a:rPr lang="hu-HU" sz="2400" dirty="0"/>
              <a:t>Lakott területen belül </a:t>
            </a:r>
            <a:r>
              <a:rPr lang="hu-HU" sz="2400" u="sng" dirty="0"/>
              <a:t>eseti légtér kijelöltetés szükséges </a:t>
            </a:r>
            <a:r>
              <a:rPr lang="hu-HU" sz="2400" dirty="0"/>
              <a:t>- </a:t>
            </a:r>
            <a:r>
              <a:rPr lang="hu-HU" sz="2000" dirty="0"/>
              <a:t>katonai légügyi hatóság (Honvédelmi Minisztérium Állami Légügyi Főosztály); </a:t>
            </a:r>
          </a:p>
          <a:p>
            <a:pPr marL="815975" lvl="1" indent="-357188" algn="just">
              <a:lnSpc>
                <a:spcPct val="100000"/>
              </a:lnSpc>
              <a:spcBef>
                <a:spcPts val="0"/>
              </a:spcBef>
              <a:buSzPts val="1600"/>
              <a:buFont typeface="Arial" panose="020B0604020202020204" pitchFamily="34" charset="0"/>
              <a:buChar char="•"/>
            </a:pPr>
            <a:r>
              <a:rPr lang="hu-HU" sz="2000" dirty="0"/>
              <a:t>120 méter alatti repülések esetén is szükséges,</a:t>
            </a:r>
          </a:p>
          <a:p>
            <a:pPr marL="815975" lvl="1" indent="-357188" algn="just">
              <a:lnSpc>
                <a:spcPct val="100000"/>
              </a:lnSpc>
              <a:spcBef>
                <a:spcPts val="0"/>
              </a:spcBef>
              <a:buSzPts val="1600"/>
              <a:buFont typeface="Arial" panose="020B0604020202020204" pitchFamily="34" charset="0"/>
              <a:buChar char="•"/>
            </a:pPr>
            <a:r>
              <a:rPr lang="hu-HU" sz="2000" dirty="0"/>
              <a:t>főszabályként</a:t>
            </a:r>
            <a:r>
              <a:rPr lang="hu-HU" sz="2000" i="1" dirty="0"/>
              <a:t> </a:t>
            </a:r>
            <a:r>
              <a:rPr lang="hu-HU" sz="2000" b="1" i="1" dirty="0"/>
              <a:t>30 nappal </a:t>
            </a:r>
            <a:r>
              <a:rPr lang="hu-HU" sz="2000" i="1" dirty="0"/>
              <a:t>korábban,</a:t>
            </a:r>
          </a:p>
          <a:p>
            <a:pPr marL="815975" lvl="1" indent="-357188" algn="just">
              <a:lnSpc>
                <a:spcPct val="100000"/>
              </a:lnSpc>
              <a:spcBef>
                <a:spcPts val="0"/>
              </a:spcBef>
              <a:buSzPts val="1600"/>
              <a:buFont typeface="Arial" panose="020B0604020202020204" pitchFamily="34" charset="0"/>
              <a:buChar char="•"/>
            </a:pPr>
            <a:r>
              <a:rPr lang="hu-HU" sz="2000" b="1" i="1" dirty="0"/>
              <a:t>5 munkanappal </a:t>
            </a:r>
            <a:r>
              <a:rPr lang="hu-HU" sz="2000" dirty="0"/>
              <a:t>a tervezett igénybevétel előtt, ha (ügyintézési határideje három munkanap, ha nem jó a kérelem, visszautasítják),</a:t>
            </a:r>
          </a:p>
          <a:p>
            <a:pPr marL="1273175" lvl="2" indent="-357188" algn="just">
              <a:lnSpc>
                <a:spcPct val="100000"/>
              </a:lnSpc>
              <a:spcBef>
                <a:spcPts val="0"/>
              </a:spcBef>
              <a:buSzPts val="1600"/>
              <a:buFont typeface="Arial" panose="020B0604020202020204" pitchFamily="34" charset="0"/>
              <a:buChar char="•"/>
            </a:pPr>
            <a:r>
              <a:rPr lang="hu-HU" dirty="0"/>
              <a:t>állami szerv feladatának végrehajtása érdekében végzett művelet,</a:t>
            </a:r>
          </a:p>
          <a:p>
            <a:pPr marL="1273175" lvl="2" indent="-357188" algn="just">
              <a:lnSpc>
                <a:spcPct val="100000"/>
              </a:lnSpc>
              <a:spcBef>
                <a:spcPts val="0"/>
              </a:spcBef>
              <a:buSzPts val="1600"/>
              <a:buFont typeface="Arial" panose="020B0604020202020204" pitchFamily="34" charset="0"/>
              <a:buChar char="•"/>
            </a:pPr>
            <a:r>
              <a:rPr lang="hu-HU" dirty="0"/>
              <a:t>vagy a kérelmezett eseti légtér felső határa nem haladja meg a földfelszíntől számított 120 métert, </a:t>
            </a:r>
          </a:p>
          <a:p>
            <a:pPr marL="1273175" lvl="2" indent="-357188" algn="just">
              <a:lnSpc>
                <a:spcPct val="100000"/>
              </a:lnSpc>
              <a:spcBef>
                <a:spcPts val="0"/>
              </a:spcBef>
              <a:buSzPts val="1600"/>
              <a:buFont typeface="Arial" panose="020B0604020202020204" pitchFamily="34" charset="0"/>
              <a:buChar char="•"/>
            </a:pPr>
            <a:r>
              <a:rPr lang="hu-HU" dirty="0"/>
              <a:t>és a kérelmezett eseti légtér nem lapol át védett területtel,</a:t>
            </a:r>
          </a:p>
          <a:p>
            <a:pPr marL="1273175" lvl="2" indent="-357188" algn="just">
              <a:lnSpc>
                <a:spcPct val="100000"/>
              </a:lnSpc>
              <a:spcBef>
                <a:spcPts val="0"/>
              </a:spcBef>
              <a:buSzPts val="1600"/>
              <a:buFont typeface="Arial" panose="020B0604020202020204" pitchFamily="34" charset="0"/>
              <a:buChar char="•"/>
            </a:pPr>
            <a:endParaRPr lang="hu-HU" dirty="0"/>
          </a:p>
          <a:p>
            <a:pPr marL="358775" lvl="0" indent="-357188" algn="just" rtl="0">
              <a:lnSpc>
                <a:spcPct val="100000"/>
              </a:lnSpc>
              <a:spcBef>
                <a:spcPts val="0"/>
              </a:spcBef>
              <a:spcAft>
                <a:spcPts val="0"/>
              </a:spcAft>
              <a:buSzPts val="1600"/>
              <a:buFont typeface="Wingdings" panose="05000000000000000000" pitchFamily="2" charset="2"/>
              <a:buChar char="ü"/>
            </a:pPr>
            <a:r>
              <a:rPr lang="hu-HU" sz="2400" u="sng" dirty="0"/>
              <a:t>Bejelentési kötelezettség </a:t>
            </a:r>
            <a:r>
              <a:rPr lang="hu-HU" sz="2400" dirty="0"/>
              <a:t>a tevékenység végzéséről- légiközlekedési hatóság;</a:t>
            </a:r>
          </a:p>
          <a:p>
            <a:pPr marL="815975" lvl="1" indent="-357188" algn="just">
              <a:lnSpc>
                <a:spcPct val="100000"/>
              </a:lnSpc>
              <a:spcBef>
                <a:spcPts val="0"/>
              </a:spcBef>
              <a:buSzPts val="1600"/>
              <a:buFont typeface="Arial" panose="020B0604020202020204" pitchFamily="34" charset="0"/>
              <a:buChar char="•"/>
            </a:pPr>
            <a:r>
              <a:rPr lang="hu-HU" sz="2000" b="1" i="1" dirty="0"/>
              <a:t>3 munkanappal</a:t>
            </a:r>
            <a:r>
              <a:rPr lang="hu-HU" sz="2000" i="1" dirty="0"/>
              <a:t> </a:t>
            </a:r>
            <a:r>
              <a:rPr lang="hu-HU" sz="2000" dirty="0"/>
              <a:t>korábban,</a:t>
            </a:r>
          </a:p>
          <a:p>
            <a:pPr marL="815975" lvl="1" indent="-357188" algn="just">
              <a:lnSpc>
                <a:spcPct val="100000"/>
              </a:lnSpc>
              <a:spcBef>
                <a:spcPts val="0"/>
              </a:spcBef>
              <a:buSzPts val="1600"/>
              <a:buFont typeface="Arial" panose="020B0604020202020204" pitchFamily="34" charset="0"/>
              <a:buChar char="•"/>
            </a:pPr>
            <a:r>
              <a:rPr lang="hu-HU" sz="2000" b="1" dirty="0"/>
              <a:t>Mentesül</a:t>
            </a:r>
            <a:r>
              <a:rPr lang="hu-HU" sz="2000" dirty="0"/>
              <a:t>: sport- és magáncélú felhasználás (megj.: </a:t>
            </a:r>
            <a:r>
              <a:rPr lang="hu-HU" sz="2000" u="sng" dirty="0"/>
              <a:t>csak a bejelentés alól </a:t>
            </a:r>
            <a:r>
              <a:rPr lang="hu-HU" sz="2000" dirty="0"/>
              <a:t>mentesülnek, továbbra is kötelező a megfelelő légtér engedély(</a:t>
            </a:r>
            <a:r>
              <a:rPr lang="hu-HU" sz="2000" dirty="0" err="1"/>
              <a:t>ek</a:t>
            </a:r>
            <a:r>
              <a:rPr lang="hu-HU" sz="2000" dirty="0"/>
              <a:t>) megszerzése),</a:t>
            </a:r>
          </a:p>
          <a:p>
            <a:endParaRPr lang="hu-HU" dirty="0"/>
          </a:p>
        </p:txBody>
      </p:sp>
      <p:sp>
        <p:nvSpPr>
          <p:cNvPr id="4" name="Google Shape;271;p25">
            <a:extLst>
              <a:ext uri="{FF2B5EF4-FFF2-40B4-BE49-F238E27FC236}">
                <a16:creationId xmlns:a16="http://schemas.microsoft.com/office/drawing/2014/main" id="{8DE51204-9992-4865-B4A8-6B56BDC370E2}"/>
              </a:ext>
            </a:extLst>
          </p:cNvPr>
          <p:cNvSpPr txBox="1">
            <a:spLocks/>
          </p:cNvSpPr>
          <p:nvPr/>
        </p:nvSpPr>
        <p:spPr>
          <a:xfrm>
            <a:off x="838687" y="20920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Egyes digitális technológiák jogi és </a:t>
            </a:r>
            <a:br>
              <a:rPr lang="hu-HU" sz="3200" dirty="0"/>
            </a:br>
            <a:r>
              <a:rPr lang="hu-HU" sz="3200" dirty="0"/>
              <a:t>adatvédelmi megítélése</a:t>
            </a:r>
            <a:endParaRPr lang="hu-HU" dirty="0"/>
          </a:p>
        </p:txBody>
      </p:sp>
    </p:spTree>
    <p:extLst>
      <p:ext uri="{BB962C8B-B14F-4D97-AF65-F5344CB8AC3E}">
        <p14:creationId xmlns:p14="http://schemas.microsoft.com/office/powerpoint/2010/main" val="413459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838200" y="259523"/>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278" name="Google Shape;278;p26"/>
          <p:cNvSpPr txBox="1">
            <a:spLocks noGrp="1"/>
          </p:cNvSpPr>
          <p:nvPr>
            <p:ph type="body" idx="1"/>
          </p:nvPr>
        </p:nvSpPr>
        <p:spPr>
          <a:xfrm>
            <a:off x="838200" y="652745"/>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Drónok VI</a:t>
            </a:r>
            <a:r>
              <a:rPr lang="hu-HU" sz="2400" dirty="0">
                <a:solidFill>
                  <a:srgbClr val="1859A9"/>
                </a:solidFill>
              </a:rPr>
              <a:t>.</a:t>
            </a:r>
          </a:p>
          <a:p>
            <a:pPr marL="0" lvl="0" indent="0" rtl="0">
              <a:lnSpc>
                <a:spcPct val="90000"/>
              </a:lnSpc>
              <a:spcBef>
                <a:spcPts val="1000"/>
              </a:spcBef>
              <a:spcAft>
                <a:spcPts val="0"/>
              </a:spcAft>
              <a:buSzPts val="1600"/>
              <a:buNone/>
            </a:pPr>
            <a:r>
              <a:rPr lang="hu-HU" sz="2400" b="1" dirty="0"/>
              <a:t>Drónok jogszerű használatához szükséges teendők – légtéraktiválás:</a:t>
            </a:r>
            <a:endParaRPr sz="2400" b="1" dirty="0"/>
          </a:p>
          <a:p>
            <a:pPr marL="342900" lvl="0" indent="-342900" algn="just" rtl="0">
              <a:lnSpc>
                <a:spcPct val="90000"/>
              </a:lnSpc>
              <a:spcBef>
                <a:spcPts val="1000"/>
              </a:spcBef>
              <a:spcAft>
                <a:spcPts val="0"/>
              </a:spcAft>
              <a:buSzPts val="1600"/>
              <a:buFont typeface="Wingdings" panose="05000000000000000000" pitchFamily="2" charset="2"/>
              <a:buChar char="ü"/>
            </a:pPr>
            <a:r>
              <a:rPr lang="hu-HU" sz="2400" dirty="0"/>
              <a:t>A légteret </a:t>
            </a:r>
            <a:r>
              <a:rPr lang="hu-HU" sz="2400" u="sng" dirty="0"/>
              <a:t>30 perccel </a:t>
            </a:r>
            <a:r>
              <a:rPr lang="hu-HU" sz="2400" dirty="0"/>
              <a:t>a repülés végrehajtása előtt </a:t>
            </a:r>
            <a:r>
              <a:rPr lang="hu-HU" sz="2400" u="sng" dirty="0"/>
              <a:t>aktiválni szükséges</a:t>
            </a:r>
            <a:r>
              <a:rPr lang="hu-HU" sz="2400" dirty="0"/>
              <a:t>,</a:t>
            </a:r>
            <a:br>
              <a:rPr lang="hu-HU" sz="2400" dirty="0"/>
            </a:br>
            <a:r>
              <a:rPr lang="hu-HU" sz="2400" dirty="0"/>
              <a:t> a repülés befejeztével pedig </a:t>
            </a:r>
            <a:r>
              <a:rPr lang="hu-HU" sz="2400" u="sng" dirty="0"/>
              <a:t>lemondási kötelezettségünk </a:t>
            </a:r>
            <a:r>
              <a:rPr lang="hu-HU" sz="2400" dirty="0"/>
              <a:t>van- </a:t>
            </a:r>
            <a:r>
              <a:rPr lang="hu-HU" sz="2000" dirty="0"/>
              <a:t>Budapest ATS Központ;</a:t>
            </a:r>
            <a:endParaRPr sz="2000" dirty="0"/>
          </a:p>
          <a:p>
            <a:pPr marL="800100" lvl="1" indent="-342900" algn="just">
              <a:spcBef>
                <a:spcPts val="1000"/>
              </a:spcBef>
              <a:buSzPts val="1600"/>
              <a:buFont typeface="Arial" panose="020B0604020202020204" pitchFamily="34" charset="0"/>
              <a:buChar char="•"/>
            </a:pPr>
            <a:r>
              <a:rPr lang="hu-HU" sz="2000" dirty="0"/>
              <a:t>Az aktiválás során meg kell adni</a:t>
            </a:r>
            <a:endParaRPr sz="2000" dirty="0"/>
          </a:p>
          <a:p>
            <a:pPr marL="1439863" lvl="1" indent="-447675" algn="just">
              <a:spcBef>
                <a:spcPts val="1000"/>
              </a:spcBef>
              <a:buFont typeface="Arial" panose="020B0604020202020204" pitchFamily="34" charset="0"/>
              <a:buChar char="•"/>
            </a:pPr>
            <a:r>
              <a:rPr lang="hu-HU" sz="2000" dirty="0"/>
              <a:t>a várható kezdési és befejezési időpontot, </a:t>
            </a:r>
            <a:endParaRPr sz="2000" dirty="0"/>
          </a:p>
          <a:p>
            <a:pPr marL="1439863" lvl="1" indent="-447675" algn="just">
              <a:spcBef>
                <a:spcPts val="1000"/>
              </a:spcBef>
              <a:buFont typeface="Arial" panose="020B0604020202020204" pitchFamily="34" charset="0"/>
              <a:buChar char="•"/>
            </a:pPr>
            <a:r>
              <a:rPr lang="hu-HU" sz="2000" dirty="0"/>
              <a:t>valamint a várható repülési magasságot,</a:t>
            </a:r>
            <a:endParaRPr sz="2000" dirty="0"/>
          </a:p>
          <a:p>
            <a:pPr marL="800100" lvl="1" indent="-342900" algn="just">
              <a:spcBef>
                <a:spcPts val="1000"/>
              </a:spcBef>
              <a:buSzPts val="1600"/>
              <a:buFont typeface="Arial" panose="020B0604020202020204" pitchFamily="34" charset="0"/>
              <a:buChar char="•"/>
            </a:pPr>
            <a:r>
              <a:rPr lang="hu-HU" sz="2000" dirty="0"/>
              <a:t>Ezen kívül azt is jelezni kell, ha 30 percig szünetel a repülés;</a:t>
            </a:r>
            <a:br>
              <a:rPr lang="hu-HU" sz="2000" dirty="0"/>
            </a:br>
            <a:r>
              <a:rPr lang="hu-HU" sz="2000" dirty="0"/>
              <a:t>A napi légtérfelhasználási terv elérhető aznapra és másnapra a </a:t>
            </a:r>
            <a:r>
              <a:rPr lang="hu-HU" sz="2000" dirty="0" err="1"/>
              <a:t>HungaroControl</a:t>
            </a:r>
            <a:r>
              <a:rPr lang="hu-HU" sz="2000" dirty="0"/>
              <a:t> weboldalán;</a:t>
            </a:r>
          </a:p>
          <a:p>
            <a:pPr marL="342900" indent="-342900" algn="just">
              <a:buFont typeface="Wingdings" panose="05000000000000000000" pitchFamily="2" charset="2"/>
              <a:buChar char="ü"/>
            </a:pPr>
            <a:r>
              <a:rPr lang="hu-HU" sz="2400" dirty="0"/>
              <a:t>A pilóta nélküli légijárművek használatát támogató, az aktuális légtér információkat és egyéb korlátozásokat tartalmazó </a:t>
            </a:r>
            <a:r>
              <a:rPr lang="hu-HU" sz="2400" u="sng" dirty="0"/>
              <a:t>honlap és mobilalkalmazás használata:</a:t>
            </a:r>
            <a:r>
              <a:rPr lang="hu-HU" sz="2400" dirty="0"/>
              <a:t>	műveletről információk biztosítása a </a:t>
            </a:r>
            <a:r>
              <a:rPr lang="hu-HU" sz="2400" dirty="0" err="1"/>
              <a:t>mydronespace</a:t>
            </a:r>
            <a:r>
              <a:rPr lang="hu-HU" sz="2400" dirty="0"/>
              <a:t> alkalmazáson keresztül;</a:t>
            </a:r>
          </a:p>
        </p:txBody>
      </p:sp>
      <p:sp>
        <p:nvSpPr>
          <p:cNvPr id="2" name="Szövegdoboz 1">
            <a:extLst>
              <a:ext uri="{FF2B5EF4-FFF2-40B4-BE49-F238E27FC236}">
                <a16:creationId xmlns:a16="http://schemas.microsoft.com/office/drawing/2014/main" id="{9E1FA2E0-A51A-4894-B0D1-A8B199608975}"/>
              </a:ext>
            </a:extLst>
          </p:cNvPr>
          <p:cNvSpPr txBox="1"/>
          <p:nvPr/>
        </p:nvSpPr>
        <p:spPr>
          <a:xfrm>
            <a:off x="2710543" y="5769428"/>
            <a:ext cx="7151914" cy="1231106"/>
          </a:xfrm>
          <a:prstGeom prst="rect">
            <a:avLst/>
          </a:prstGeom>
          <a:noFill/>
        </p:spPr>
        <p:txBody>
          <a:bodyPr wrap="square" rtlCol="0">
            <a:spAutoFit/>
          </a:bodyPr>
          <a:lstStyle/>
          <a:p>
            <a:pPr marL="0" indent="0" algn="ctr"/>
            <a:r>
              <a:rPr lang="hu-HU" sz="2000" b="1" dirty="0">
                <a:solidFill>
                  <a:schemeClr val="accent2"/>
                </a:solidFill>
              </a:rPr>
              <a:t>A vezető nélküli légijármű tekintetében </a:t>
            </a:r>
            <a:endParaRPr lang="hu-HU" sz="2000" dirty="0"/>
          </a:p>
          <a:p>
            <a:pPr marL="0" lvl="0" indent="0" algn="ctr" rtl="0">
              <a:lnSpc>
                <a:spcPct val="100000"/>
              </a:lnSpc>
              <a:spcBef>
                <a:spcPts val="0"/>
              </a:spcBef>
              <a:spcAft>
                <a:spcPts val="0"/>
              </a:spcAft>
              <a:buSzPts val="1600"/>
              <a:buNone/>
            </a:pPr>
            <a:r>
              <a:rPr lang="hu-HU" sz="2000" b="1" dirty="0">
                <a:solidFill>
                  <a:schemeClr val="accent2"/>
                </a:solidFill>
              </a:rPr>
              <a:t>a kezelő személy a KAPITÁNY, </a:t>
            </a:r>
            <a:endParaRPr lang="hu-HU" sz="2000" dirty="0"/>
          </a:p>
          <a:p>
            <a:pPr marL="0" lvl="0" indent="0" algn="ctr" rtl="0">
              <a:lnSpc>
                <a:spcPct val="100000"/>
              </a:lnSpc>
              <a:spcBef>
                <a:spcPts val="0"/>
              </a:spcBef>
              <a:spcAft>
                <a:spcPts val="0"/>
              </a:spcAft>
              <a:buSzPts val="1600"/>
              <a:buNone/>
            </a:pPr>
            <a:r>
              <a:rPr lang="hu-HU" sz="2000" b="1" dirty="0">
                <a:solidFill>
                  <a:schemeClr val="accent2"/>
                </a:solidFill>
              </a:rPr>
              <a:t>és viseli az ebből fakadó felelősséget!!!</a:t>
            </a:r>
            <a:endParaRPr lang="hu-HU" sz="2000" dirty="0"/>
          </a:p>
          <a:p>
            <a:endParaRPr lang="hu-H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a:t>
            </a:r>
            <a:br>
              <a:rPr lang="hu-HU" sz="3200" dirty="0"/>
            </a:br>
            <a:r>
              <a:rPr lang="hu-HU" sz="3200" dirty="0"/>
              <a:t>adatvédelmi megítélése</a:t>
            </a:r>
            <a:endParaRPr dirty="0"/>
          </a:p>
        </p:txBody>
      </p:sp>
      <p:sp>
        <p:nvSpPr>
          <p:cNvPr id="290" name="Google Shape;290;p28"/>
          <p:cNvSpPr txBox="1">
            <a:spLocks noGrp="1"/>
          </p:cNvSpPr>
          <p:nvPr>
            <p:ph type="body" idx="1"/>
          </p:nvPr>
        </p:nvSpPr>
        <p:spPr>
          <a:xfrm>
            <a:off x="751601" y="889656"/>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Drónok VII.</a:t>
            </a:r>
          </a:p>
          <a:p>
            <a:pPr marL="0" lvl="0" indent="0" algn="ctr" rtl="0">
              <a:lnSpc>
                <a:spcPct val="90000"/>
              </a:lnSpc>
              <a:spcBef>
                <a:spcPts val="1000"/>
              </a:spcBef>
              <a:spcAft>
                <a:spcPts val="0"/>
              </a:spcAft>
              <a:buSzPts val="1600"/>
              <a:buNone/>
            </a:pPr>
            <a:endParaRPr dirty="0"/>
          </a:p>
          <a:p>
            <a:pPr marL="0" lvl="0" indent="0" algn="l" rtl="0">
              <a:lnSpc>
                <a:spcPct val="90000"/>
              </a:lnSpc>
              <a:spcBef>
                <a:spcPts val="1000"/>
              </a:spcBef>
              <a:spcAft>
                <a:spcPts val="0"/>
              </a:spcAft>
              <a:buSzPts val="1600"/>
              <a:buNone/>
            </a:pPr>
            <a:r>
              <a:rPr lang="hu-HU" sz="2400" b="1" dirty="0"/>
              <a:t>Alkalmazásra vonatkozó általános előírás:</a:t>
            </a:r>
            <a:endParaRPr dirty="0"/>
          </a:p>
          <a:p>
            <a:pPr indent="-457200">
              <a:buFont typeface="Noto Sans Symbols"/>
              <a:buChar char="✔"/>
            </a:pPr>
            <a:r>
              <a:rPr lang="hu-HU" sz="2400" b="1" dirty="0">
                <a:solidFill>
                  <a:schemeClr val="accent2"/>
                </a:solidFill>
                <a:latin typeface="Calibri" panose="020F0502020204030204" pitchFamily="34" charset="0"/>
              </a:rPr>
              <a:t>A biztonság, a védelem, valamint a magánélet és a személyes adatok védelme alapelveinek tiszteletben tartása mellett lehet repülni!</a:t>
            </a:r>
            <a:endParaRPr lang="hu-HU" sz="2400" dirty="0"/>
          </a:p>
          <a:p>
            <a:pPr marL="457200" lvl="0" indent="-457200" algn="l" rtl="0">
              <a:lnSpc>
                <a:spcPct val="90000"/>
              </a:lnSpc>
              <a:spcBef>
                <a:spcPts val="1000"/>
              </a:spcBef>
              <a:spcAft>
                <a:spcPts val="0"/>
              </a:spcAft>
              <a:buSzPts val="1600"/>
              <a:buFont typeface="Noto Sans Symbols"/>
              <a:buChar char="✔"/>
            </a:pPr>
            <a:r>
              <a:rPr lang="hu-HU" sz="2400" dirty="0"/>
              <a:t>Csak úgy szabad drónt reptetni, hogy azzal a felhasználó nem veszélyeztet más légijárműveket, személyeket, illetve vagyontárgyakat;</a:t>
            </a:r>
            <a:endParaRPr dirty="0"/>
          </a:p>
          <a:p>
            <a:pPr marL="457200" lvl="0" indent="-457200" algn="l" rtl="0">
              <a:lnSpc>
                <a:spcPct val="90000"/>
              </a:lnSpc>
              <a:spcBef>
                <a:spcPts val="1000"/>
              </a:spcBef>
              <a:spcAft>
                <a:spcPts val="0"/>
              </a:spcAft>
              <a:buSzPts val="1600"/>
              <a:buFont typeface="Noto Sans Symbols"/>
              <a:buChar char="✔"/>
            </a:pPr>
            <a:r>
              <a:rPr lang="hu-HU" sz="2400" dirty="0"/>
              <a:t>Tilos tiltott, veszélyes, korlátozott, vagy időszakosan korlátozott légtérben, NO DRONE ZONE-ban repülni;</a:t>
            </a:r>
            <a:endParaRPr dirty="0"/>
          </a:p>
          <a:p>
            <a:pPr marL="457200" lvl="0" indent="-457200" algn="l" rtl="0">
              <a:lnSpc>
                <a:spcPct val="90000"/>
              </a:lnSpc>
              <a:spcBef>
                <a:spcPts val="1000"/>
              </a:spcBef>
              <a:spcAft>
                <a:spcPts val="0"/>
              </a:spcAft>
              <a:buSzPts val="1600"/>
              <a:buFont typeface="Noto Sans Symbols"/>
              <a:buChar char="✔"/>
            </a:pPr>
            <a:r>
              <a:rPr lang="hu-HU" sz="2400" dirty="0"/>
              <a:t>Tiszteletben kell tartania a személyiségi jogokat, beleegyezés nélkül nem készíthet fényképet vagy videófelvételt más emberekről;</a:t>
            </a:r>
          </a:p>
          <a:p>
            <a:pPr indent="-457200">
              <a:buFont typeface="Noto Sans Symbols"/>
              <a:buChar char="✔"/>
            </a:pPr>
            <a:r>
              <a:rPr lang="hu-HU" sz="2400" dirty="0"/>
              <a:t>Magyar szabályozás differenciál a szabadidős, gazdasági célú és állami szerv feladatának végrehajtása érdekében végzett műveletek között;</a:t>
            </a:r>
          </a:p>
          <a:p>
            <a:pPr marL="457200" lvl="0" indent="-457200" algn="l" rtl="0">
              <a:lnSpc>
                <a:spcPct val="90000"/>
              </a:lnSpc>
              <a:spcBef>
                <a:spcPts val="1000"/>
              </a:spcBef>
              <a:spcAft>
                <a:spcPts val="0"/>
              </a:spcAft>
              <a:buSzPts val="1600"/>
              <a:buFont typeface="Noto Sans Symbols"/>
              <a:buChar char="✔"/>
            </a:pPr>
            <a:endParaRPr lang="hu-HU" sz="2400" dirty="0"/>
          </a:p>
          <a:p>
            <a:pPr marL="457200" lvl="0" indent="-457200" algn="l" rtl="0">
              <a:lnSpc>
                <a:spcPct val="90000"/>
              </a:lnSpc>
              <a:spcBef>
                <a:spcPts val="1000"/>
              </a:spcBef>
              <a:spcAft>
                <a:spcPts val="0"/>
              </a:spcAft>
              <a:buSzPts val="1600"/>
              <a:buFont typeface="Noto Sans Symbols"/>
              <a:buChar char="✔"/>
            </a:pPr>
            <a:endParaRPr lang="hu-HU" sz="2400" dirty="0"/>
          </a:p>
          <a:p>
            <a:pPr marL="457200" lvl="0" indent="-457200" algn="l" rtl="0">
              <a:lnSpc>
                <a:spcPct val="90000"/>
              </a:lnSpc>
              <a:spcBef>
                <a:spcPts val="1000"/>
              </a:spcBef>
              <a:spcAft>
                <a:spcPts val="0"/>
              </a:spcAft>
              <a:buSzPts val="1600"/>
              <a:buFont typeface="Noto Sans Symbols"/>
              <a:buChar char="✔"/>
            </a:pPr>
            <a:endParaRPr lang="hu-HU" sz="2400" dirty="0"/>
          </a:p>
          <a:p>
            <a:pPr marL="0" lvl="0" indent="0" algn="ctr" rtl="0">
              <a:lnSpc>
                <a:spcPct val="90000"/>
              </a:lnSpc>
              <a:spcBef>
                <a:spcPts val="1000"/>
              </a:spcBef>
              <a:spcAft>
                <a:spcPts val="0"/>
              </a:spcAft>
              <a:buSzPts val="1600"/>
              <a:buNone/>
            </a:pP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B6E4E0-AEB0-42D8-8052-EA86A7319B92}"/>
              </a:ext>
            </a:extLst>
          </p:cNvPr>
          <p:cNvSpPr>
            <a:spLocks noGrp="1"/>
          </p:cNvSpPr>
          <p:nvPr>
            <p:ph type="title"/>
          </p:nvPr>
        </p:nvSpPr>
        <p:spPr/>
        <p:txBody>
          <a:bodyPr/>
          <a:lstStyle/>
          <a:p>
            <a:r>
              <a:rPr lang="hu-HU" sz="3200" dirty="0"/>
              <a:t>Egyes digitális technológiák jogi és adatvédelmi megítélése</a:t>
            </a:r>
          </a:p>
        </p:txBody>
      </p:sp>
      <p:sp>
        <p:nvSpPr>
          <p:cNvPr id="3" name="Szöveg helye 2">
            <a:extLst>
              <a:ext uri="{FF2B5EF4-FFF2-40B4-BE49-F238E27FC236}">
                <a16:creationId xmlns:a16="http://schemas.microsoft.com/office/drawing/2014/main" id="{2B2F1112-D5FE-4055-B508-562AB6DACB93}"/>
              </a:ext>
            </a:extLst>
          </p:cNvPr>
          <p:cNvSpPr>
            <a:spLocks noGrp="1"/>
          </p:cNvSpPr>
          <p:nvPr>
            <p:ph type="body" idx="1"/>
          </p:nvPr>
        </p:nvSpPr>
        <p:spPr/>
        <p:txBody>
          <a:bodyPr/>
          <a:lstStyle/>
          <a:p>
            <a:pPr algn="ctr"/>
            <a:r>
              <a:rPr lang="hu-HU" sz="2400" b="1" dirty="0" err="1">
                <a:solidFill>
                  <a:srgbClr val="1859A9"/>
                </a:solidFill>
              </a:rPr>
              <a:t>Blocklánc</a:t>
            </a:r>
            <a:r>
              <a:rPr lang="hu-HU" sz="2400" b="1" dirty="0">
                <a:solidFill>
                  <a:srgbClr val="1859A9"/>
                </a:solidFill>
              </a:rPr>
              <a:t> technológiák I.</a:t>
            </a:r>
          </a:p>
          <a:p>
            <a:pPr algn="just"/>
            <a:endParaRPr lang="hu-HU" sz="2400" b="1" dirty="0">
              <a:solidFill>
                <a:schemeClr val="accent1">
                  <a:lumMod val="75000"/>
                </a:schemeClr>
              </a:solidFill>
            </a:endParaRPr>
          </a:p>
          <a:p>
            <a:pPr marL="0" indent="0" algn="just">
              <a:buNone/>
            </a:pPr>
            <a:r>
              <a:rPr lang="hu-HU" sz="2400" dirty="0"/>
              <a:t>„A blokkláncnak egy olyan </a:t>
            </a:r>
            <a:r>
              <a:rPr lang="hu-HU" sz="2400" b="1" dirty="0"/>
              <a:t>adatbázist</a:t>
            </a:r>
            <a:r>
              <a:rPr lang="hu-HU" sz="2400" dirty="0"/>
              <a:t> nevezünk, amely a kezdetektől fogva, </a:t>
            </a:r>
            <a:r>
              <a:rPr lang="hu-HU" sz="2400" b="1" dirty="0"/>
              <a:t>egymáshoz fűzött sorrendben </a:t>
            </a:r>
            <a:r>
              <a:rPr lang="hu-HU" sz="2400" dirty="0"/>
              <a:t>tartalmaz minden benne lezajlott </a:t>
            </a:r>
            <a:r>
              <a:rPr lang="hu-HU" sz="2400" b="1" dirty="0"/>
              <a:t>tranzakciót</a:t>
            </a:r>
            <a:r>
              <a:rPr lang="hu-HU" sz="2400" dirty="0"/>
              <a:t>.</a:t>
            </a:r>
          </a:p>
          <a:p>
            <a:pPr marL="0" indent="0" algn="just">
              <a:buNone/>
            </a:pPr>
            <a:r>
              <a:rPr lang="hu-HU" sz="2400" dirty="0"/>
              <a:t>Mivel az összes tranzakciót tartalmazó főkönyvet </a:t>
            </a:r>
            <a:r>
              <a:rPr lang="hu-HU" sz="2400" b="1" dirty="0"/>
              <a:t>mindegyik, a hálózatba csatlakozott számítógép tartalmazza</a:t>
            </a:r>
            <a:r>
              <a:rPr lang="hu-HU" sz="2400" dirty="0"/>
              <a:t>, így azok </a:t>
            </a:r>
            <a:r>
              <a:rPr lang="hu-HU" sz="2400" b="1" dirty="0"/>
              <a:t>nyilvánosak</a:t>
            </a:r>
            <a:r>
              <a:rPr lang="hu-HU" sz="2400" dirty="0"/>
              <a:t> és </a:t>
            </a:r>
            <a:r>
              <a:rPr lang="hu-HU" sz="2400" b="1" dirty="0"/>
              <a:t>visszakövethetőek</a:t>
            </a:r>
            <a:r>
              <a:rPr lang="hu-HU" sz="2400" dirty="0"/>
              <a:t>.</a:t>
            </a:r>
          </a:p>
          <a:p>
            <a:pPr marL="0" indent="0" algn="just">
              <a:buNone/>
            </a:pPr>
            <a:r>
              <a:rPr lang="hu-HU" sz="2400" dirty="0"/>
              <a:t>Ezen okból a blokkláncban lévő adatok nem változtathatóak meg, így a technológia legnagyobb előnye a </a:t>
            </a:r>
            <a:r>
              <a:rPr lang="hu-HU" sz="2400" b="1" dirty="0"/>
              <a:t>biztonság</a:t>
            </a:r>
            <a:r>
              <a:rPr lang="hu-HU" sz="2400" dirty="0"/>
              <a:t>.”</a:t>
            </a:r>
          </a:p>
          <a:p>
            <a:pPr marL="0" indent="0">
              <a:buNone/>
            </a:pPr>
            <a:endParaRPr lang="hu-HU" sz="2400" dirty="0"/>
          </a:p>
          <a:p>
            <a:pPr marL="0" indent="0">
              <a:buNone/>
            </a:pPr>
            <a:r>
              <a:rPr lang="hu-HU" sz="1800" b="0" i="1" dirty="0">
                <a:solidFill>
                  <a:schemeClr val="tx1"/>
                </a:solidFill>
                <a:effectLst/>
                <a:latin typeface="Arial" panose="020B0604020202020204" pitchFamily="34" charset="0"/>
              </a:rPr>
              <a:t>(Magyarország Digitális Logisztikai Akcióterve, Digitális Jólét Program, 2021.)</a:t>
            </a:r>
            <a:endParaRPr lang="hu-HU" sz="2400" i="1" dirty="0">
              <a:solidFill>
                <a:schemeClr val="tx1"/>
              </a:solidFill>
            </a:endParaRPr>
          </a:p>
          <a:p>
            <a:endParaRPr lang="hu-HU" sz="2400" b="1" dirty="0">
              <a:solidFill>
                <a:schemeClr val="accent1">
                  <a:lumMod val="75000"/>
                </a:schemeClr>
              </a:solidFill>
            </a:endParaRPr>
          </a:p>
        </p:txBody>
      </p:sp>
    </p:spTree>
    <p:extLst>
      <p:ext uri="{BB962C8B-B14F-4D97-AF65-F5344CB8AC3E}">
        <p14:creationId xmlns:p14="http://schemas.microsoft.com/office/powerpoint/2010/main" val="315868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Általános ismertetés</a:t>
            </a:r>
            <a:endParaRPr sz="3200" dirty="0"/>
          </a:p>
        </p:txBody>
      </p:sp>
      <p:sp>
        <p:nvSpPr>
          <p:cNvPr id="113" name="Google Shape;113;p3"/>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1600"/>
              <a:buFont typeface="Noto Sans Symbols"/>
              <a:buChar char="✔"/>
            </a:pPr>
            <a:r>
              <a:rPr lang="hu-HU" sz="2000" dirty="0"/>
              <a:t>Jelen tananyag a Digitális Jólét Program keretében megvalósuló Digitális Agrárakadémia projekt keretében, annak tananyagaként készült.</a:t>
            </a:r>
            <a:endParaRPr dirty="0"/>
          </a:p>
          <a:p>
            <a:pPr marL="285750" lvl="0" indent="-184150" algn="l" rtl="0">
              <a:lnSpc>
                <a:spcPct val="90000"/>
              </a:lnSpc>
              <a:spcBef>
                <a:spcPts val="1000"/>
              </a:spcBef>
              <a:spcAft>
                <a:spcPts val="0"/>
              </a:spcAft>
              <a:buSzPts val="1600"/>
              <a:buFont typeface="Noto Sans Symbols"/>
              <a:buNone/>
            </a:pPr>
            <a:endParaRPr sz="2000" dirty="0"/>
          </a:p>
          <a:p>
            <a:pPr marL="285750" lvl="0" indent="-285750" algn="l" rtl="0">
              <a:lnSpc>
                <a:spcPct val="90000"/>
              </a:lnSpc>
              <a:spcBef>
                <a:spcPts val="1000"/>
              </a:spcBef>
              <a:spcAft>
                <a:spcPts val="0"/>
              </a:spcAft>
              <a:buSzPts val="1600"/>
              <a:buFont typeface="Noto Sans Symbols"/>
              <a:buChar char="✔"/>
            </a:pPr>
            <a:r>
              <a:rPr lang="hu-HU" sz="2000" dirty="0"/>
              <a:t>A digitális technológiák jogi összefüggései egy friss, ennél fogva sok esetben kiforratlan jogterület, mely a napjainkat átszövő digitális és technológiai jelenségek értelmezésével, szabályozásával foglalkozik.</a:t>
            </a:r>
            <a:endParaRPr dirty="0"/>
          </a:p>
          <a:p>
            <a:pPr marL="285750" lvl="0" indent="-184150" algn="l" rtl="0">
              <a:lnSpc>
                <a:spcPct val="90000"/>
              </a:lnSpc>
              <a:spcBef>
                <a:spcPts val="1000"/>
              </a:spcBef>
              <a:spcAft>
                <a:spcPts val="0"/>
              </a:spcAft>
              <a:buSzPts val="1600"/>
              <a:buFont typeface="Noto Sans Symbols"/>
              <a:buNone/>
            </a:pPr>
            <a:endParaRPr sz="2000" dirty="0"/>
          </a:p>
          <a:p>
            <a:pPr marL="285750" lvl="0" indent="-285750" algn="l" rtl="0">
              <a:lnSpc>
                <a:spcPct val="90000"/>
              </a:lnSpc>
              <a:spcBef>
                <a:spcPts val="1000"/>
              </a:spcBef>
              <a:spcAft>
                <a:spcPts val="0"/>
              </a:spcAft>
              <a:buSzPts val="1600"/>
              <a:buFont typeface="Noto Sans Symbols"/>
              <a:buChar char="✔"/>
            </a:pPr>
            <a:r>
              <a:rPr lang="hu-HU" sz="2000" dirty="0"/>
              <a:t>A digitális technológiák szabályozásának részben ösztönöznie kell a fejlődést, részben garanciákat kell nyújtania az egyénnek a technológiákkal szemben, vagyis biztosítania kell, hogy a technológia minden esetben saját megalkotója, az Ember javát szolgálja.</a:t>
            </a:r>
            <a:endParaRPr dirty="0"/>
          </a:p>
          <a:p>
            <a:pPr marL="285750" lvl="0" indent="-184150" algn="l" rtl="0">
              <a:lnSpc>
                <a:spcPct val="90000"/>
              </a:lnSpc>
              <a:spcBef>
                <a:spcPts val="1000"/>
              </a:spcBef>
              <a:spcAft>
                <a:spcPts val="0"/>
              </a:spcAft>
              <a:buSzPts val="1600"/>
              <a:buFont typeface="Noto Sans Symbols"/>
              <a:buNone/>
            </a:pPr>
            <a:endParaRPr sz="2000" dirty="0"/>
          </a:p>
          <a:p>
            <a:pPr marL="285750" lvl="0" indent="-285750" algn="l" rtl="0">
              <a:lnSpc>
                <a:spcPct val="90000"/>
              </a:lnSpc>
              <a:spcBef>
                <a:spcPts val="1000"/>
              </a:spcBef>
              <a:spcAft>
                <a:spcPts val="0"/>
              </a:spcAft>
              <a:buSzPts val="1600"/>
              <a:buFont typeface="Noto Sans Symbols"/>
              <a:buChar char="✔"/>
            </a:pPr>
            <a:r>
              <a:rPr lang="hu-HU" sz="2000" dirty="0"/>
              <a:t>A tananyag keretében a legfontosabb technológiai területek (közösségi portálok, drónok, robotok, adatvagyon stb.) jogi kérdéseivel foglalkozunk, és megkíséreljük a maga komplexitását megtartva könnyen befogadhatóvá tenni.</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B6E4E0-AEB0-42D8-8052-EA86A7319B92}"/>
              </a:ext>
            </a:extLst>
          </p:cNvPr>
          <p:cNvSpPr>
            <a:spLocks noGrp="1"/>
          </p:cNvSpPr>
          <p:nvPr>
            <p:ph type="title"/>
          </p:nvPr>
        </p:nvSpPr>
        <p:spPr/>
        <p:txBody>
          <a:bodyPr/>
          <a:lstStyle/>
          <a:p>
            <a:r>
              <a:rPr lang="hu-HU" sz="3200" dirty="0"/>
              <a:t>Egyes digitális technológiák jogi és adatvédelmi megítélése</a:t>
            </a:r>
          </a:p>
        </p:txBody>
      </p:sp>
      <p:sp>
        <p:nvSpPr>
          <p:cNvPr id="3" name="Szöveg helye 2">
            <a:extLst>
              <a:ext uri="{FF2B5EF4-FFF2-40B4-BE49-F238E27FC236}">
                <a16:creationId xmlns:a16="http://schemas.microsoft.com/office/drawing/2014/main" id="{2B2F1112-D5FE-4055-B508-562AB6DACB93}"/>
              </a:ext>
            </a:extLst>
          </p:cNvPr>
          <p:cNvSpPr>
            <a:spLocks noGrp="1"/>
          </p:cNvSpPr>
          <p:nvPr>
            <p:ph type="body" idx="1"/>
          </p:nvPr>
        </p:nvSpPr>
        <p:spPr>
          <a:xfrm>
            <a:off x="751601" y="1011973"/>
            <a:ext cx="10515600" cy="4351338"/>
          </a:xfrm>
        </p:spPr>
        <p:txBody>
          <a:bodyPr/>
          <a:lstStyle/>
          <a:p>
            <a:pPr algn="ctr"/>
            <a:r>
              <a:rPr lang="hu-HU" sz="2400" b="1" dirty="0" err="1">
                <a:solidFill>
                  <a:srgbClr val="1859A9"/>
                </a:solidFill>
              </a:rPr>
              <a:t>Blocklánc</a:t>
            </a:r>
            <a:r>
              <a:rPr lang="hu-HU" sz="2400" b="1" dirty="0">
                <a:solidFill>
                  <a:srgbClr val="1859A9"/>
                </a:solidFill>
              </a:rPr>
              <a:t> technológiák II.</a:t>
            </a:r>
          </a:p>
          <a:p>
            <a:pPr algn="ctr"/>
            <a:endParaRPr lang="hu-HU" sz="2400" b="1" dirty="0">
              <a:solidFill>
                <a:srgbClr val="1859A9"/>
              </a:solidFill>
            </a:endParaRPr>
          </a:p>
          <a:p>
            <a:pPr algn="ctr"/>
            <a:endParaRPr lang="hu-HU" sz="2400" b="1" dirty="0">
              <a:solidFill>
                <a:schemeClr val="accent1">
                  <a:lumMod val="75000"/>
                </a:schemeClr>
              </a:solidFill>
            </a:endParaRPr>
          </a:p>
          <a:p>
            <a:endParaRPr lang="hu-HU" sz="2400" b="1" dirty="0">
              <a:solidFill>
                <a:schemeClr val="accent1">
                  <a:lumMod val="75000"/>
                </a:schemeClr>
              </a:solidFill>
            </a:endParaRPr>
          </a:p>
        </p:txBody>
      </p:sp>
      <p:sp>
        <p:nvSpPr>
          <p:cNvPr id="4" name="Content Placeholder 2">
            <a:extLst>
              <a:ext uri="{FF2B5EF4-FFF2-40B4-BE49-F238E27FC236}">
                <a16:creationId xmlns:a16="http://schemas.microsoft.com/office/drawing/2014/main" id="{33A601A8-000E-47B5-BDA3-ECFDE86DF6AD}"/>
              </a:ext>
            </a:extLst>
          </p:cNvPr>
          <p:cNvSpPr txBox="1">
            <a:spLocks/>
          </p:cNvSpPr>
          <p:nvPr/>
        </p:nvSpPr>
        <p:spPr>
          <a:xfrm>
            <a:off x="340955" y="1684515"/>
            <a:ext cx="6498771" cy="488050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4400" dirty="0">
                <a:solidFill>
                  <a:schemeClr val="bg2">
                    <a:lumMod val="50000"/>
                  </a:schemeClr>
                </a:solidFill>
              </a:rPr>
              <a:t>Block</a:t>
            </a:r>
            <a:r>
              <a:rPr lang="hu-HU" sz="4400" dirty="0">
                <a:solidFill>
                  <a:schemeClr val="bg2">
                    <a:lumMod val="50000"/>
                  </a:schemeClr>
                </a:solidFill>
              </a:rPr>
              <a:t>lánc/blockchain</a:t>
            </a:r>
            <a:r>
              <a:rPr lang="en-US" sz="4400" dirty="0">
                <a:solidFill>
                  <a:schemeClr val="bg2">
                    <a:lumMod val="50000"/>
                  </a:schemeClr>
                </a:solidFill>
              </a:rPr>
              <a:t> </a:t>
            </a:r>
            <a:r>
              <a:rPr lang="hu-HU" sz="4400" dirty="0">
                <a:solidFill>
                  <a:schemeClr val="bg2">
                    <a:lumMod val="50000"/>
                  </a:schemeClr>
                </a:solidFill>
              </a:rPr>
              <a:t>használata</a:t>
            </a:r>
          </a:p>
          <a:p>
            <a:r>
              <a:rPr lang="hu-HU" sz="2400" dirty="0">
                <a:solidFill>
                  <a:schemeClr val="tx1"/>
                </a:solidFill>
                <a:latin typeface="Calibri" panose="020F0502020204030204" pitchFamily="34" charset="0"/>
                <a:cs typeface="Calibri" panose="020F0502020204030204" pitchFamily="34" charset="0"/>
              </a:rPr>
              <a:t>a szereplők</a:t>
            </a:r>
          </a:p>
          <a:p>
            <a:pPr marL="715963" lvl="1" indent="-258763">
              <a:buFont typeface="+mj-lt"/>
              <a:buAutoNum type="arabicPeriod"/>
            </a:pPr>
            <a:r>
              <a:rPr lang="hu-HU" sz="2000" dirty="0">
                <a:solidFill>
                  <a:schemeClr val="tx1"/>
                </a:solidFill>
                <a:latin typeface="Calibri" panose="020F0502020204030204" pitchFamily="34" charset="0"/>
                <a:cs typeface="Calibri" panose="020F0502020204030204" pitchFamily="34" charset="0"/>
              </a:rPr>
              <a:t>eseményeket rögzítenek egy szolgáltatásban</a:t>
            </a:r>
          </a:p>
          <a:p>
            <a:pPr marL="1428750" lvl="2" indent="-285750">
              <a:buFont typeface="Arial" panose="020B0604020202020204" pitchFamily="34" charset="0"/>
              <a:buChar char="•"/>
            </a:pPr>
            <a:r>
              <a:rPr lang="hu-HU" sz="1600" dirty="0">
                <a:solidFill>
                  <a:schemeClr val="tx1"/>
                </a:solidFill>
                <a:latin typeface="Calibri" panose="020F0502020204030204" pitchFamily="34" charset="0"/>
                <a:cs typeface="Calibri" panose="020F0502020204030204" pitchFamily="34" charset="0"/>
              </a:rPr>
              <a:t>vetőmag műbizonylat</a:t>
            </a:r>
          </a:p>
          <a:p>
            <a:pPr marL="1428750" lvl="2" indent="-285750">
              <a:buFont typeface="Arial" panose="020B0604020202020204" pitchFamily="34" charset="0"/>
              <a:buChar char="•"/>
            </a:pPr>
            <a:r>
              <a:rPr lang="hu-HU" sz="1600" dirty="0">
                <a:solidFill>
                  <a:schemeClr val="tx1"/>
                </a:solidFill>
                <a:latin typeface="Calibri" panose="020F0502020204030204" pitchFamily="34" charset="0"/>
                <a:cs typeface="Calibri" panose="020F0502020204030204" pitchFamily="34" charset="0"/>
              </a:rPr>
              <a:t>ültetés időpontja,</a:t>
            </a:r>
          </a:p>
          <a:p>
            <a:pPr marL="1428750" lvl="2" indent="-285750">
              <a:buFont typeface="Arial" panose="020B0604020202020204" pitchFamily="34" charset="0"/>
              <a:buChar char="•"/>
            </a:pPr>
            <a:r>
              <a:rPr lang="hu-HU" sz="1600" dirty="0">
                <a:solidFill>
                  <a:schemeClr val="tx1"/>
                </a:solidFill>
                <a:latin typeface="Calibri" panose="020F0502020204030204" pitchFamily="34" charset="0"/>
                <a:cs typeface="Calibri" panose="020F0502020204030204" pitchFamily="34" charset="0"/>
              </a:rPr>
              <a:t>permetezési napló,</a:t>
            </a:r>
          </a:p>
          <a:p>
            <a:pPr marL="1428750" lvl="2" indent="-285750">
              <a:buFont typeface="Arial" panose="020B0604020202020204" pitchFamily="34" charset="0"/>
              <a:buChar char="•"/>
            </a:pPr>
            <a:r>
              <a:rPr lang="hu-HU" sz="1600" dirty="0">
                <a:solidFill>
                  <a:schemeClr val="tx1"/>
                </a:solidFill>
                <a:latin typeface="Calibri" panose="020F0502020204030204" pitchFamily="34" charset="0"/>
                <a:cs typeface="Calibri" panose="020F0502020204030204" pitchFamily="34" charset="0"/>
              </a:rPr>
              <a:t>tárolás hőmérséklete</a:t>
            </a:r>
          </a:p>
          <a:p>
            <a:pPr marL="1428750" lvl="2" indent="-285750">
              <a:buFont typeface="Arial" panose="020B0604020202020204" pitchFamily="34" charset="0"/>
              <a:buChar char="•"/>
            </a:pPr>
            <a:r>
              <a:rPr lang="hu-HU" sz="1600" dirty="0">
                <a:solidFill>
                  <a:schemeClr val="tx1"/>
                </a:solidFill>
                <a:latin typeface="Calibri" panose="020F0502020204030204" pitchFamily="34" charset="0"/>
                <a:cs typeface="Calibri" panose="020F0502020204030204" pitchFamily="34" charset="0"/>
              </a:rPr>
              <a:t>stb.</a:t>
            </a:r>
          </a:p>
          <a:p>
            <a:pPr lvl="2"/>
            <a:endParaRPr lang="hu-HU" sz="1600" dirty="0">
              <a:solidFill>
                <a:schemeClr val="tx1"/>
              </a:solidFill>
              <a:latin typeface="Calibri" panose="020F0502020204030204" pitchFamily="34" charset="0"/>
              <a:cs typeface="Calibri" panose="020F0502020204030204" pitchFamily="34" charset="0"/>
            </a:endParaRPr>
          </a:p>
          <a:p>
            <a:pPr marL="715963" lvl="1" indent="-258763">
              <a:buFont typeface="+mj-lt"/>
              <a:buAutoNum type="arabicPeriod"/>
            </a:pPr>
            <a:r>
              <a:rPr lang="hu-HU" sz="2000" dirty="0">
                <a:solidFill>
                  <a:schemeClr val="tx1"/>
                </a:solidFill>
                <a:latin typeface="Calibri" panose="020F0502020204030204" pitchFamily="34" charset="0"/>
                <a:cs typeface="Calibri" panose="020F0502020204030204" pitchFamily="34" charset="0"/>
              </a:rPr>
              <a:t>belerögzítik a címzettet a tartalomba és a csomagot átadják a szolgáltatásnak</a:t>
            </a:r>
          </a:p>
          <a:p>
            <a:pPr marL="715963" lvl="1" indent="-258763">
              <a:buFont typeface="+mj-lt"/>
              <a:buAutoNum type="arabicPeriod"/>
            </a:pPr>
            <a:endParaRPr lang="hu-HU" sz="2000" dirty="0">
              <a:solidFill>
                <a:schemeClr val="tx1"/>
              </a:solidFill>
              <a:latin typeface="Calibri" panose="020F0502020204030204" pitchFamily="34" charset="0"/>
              <a:cs typeface="Calibri" panose="020F0502020204030204" pitchFamily="34" charset="0"/>
            </a:endParaRPr>
          </a:p>
          <a:p>
            <a:pPr marL="715963" lvl="1" indent="-258763">
              <a:buFont typeface="+mj-lt"/>
              <a:buAutoNum type="arabicPeriod"/>
            </a:pPr>
            <a:r>
              <a:rPr lang="hu-HU" sz="2000" dirty="0">
                <a:solidFill>
                  <a:schemeClr val="tx1"/>
                </a:solidFill>
                <a:latin typeface="Calibri" panose="020F0502020204030204" pitchFamily="34" charset="0"/>
                <a:cs typeface="Calibri" panose="020F0502020204030204" pitchFamily="34" charset="0"/>
              </a:rPr>
              <a:t>a szolgáltatás felveszi a csomagot, </a:t>
            </a:r>
            <a:r>
              <a:rPr lang="hu-HU" sz="2000" dirty="0" err="1">
                <a:solidFill>
                  <a:schemeClr val="tx1"/>
                </a:solidFill>
                <a:latin typeface="Calibri" panose="020F0502020204030204" pitchFamily="34" charset="0"/>
                <a:cs typeface="Calibri" panose="020F0502020204030204" pitchFamily="34" charset="0"/>
              </a:rPr>
              <a:t>validálja</a:t>
            </a:r>
            <a:r>
              <a:rPr lang="hu-HU" sz="2000" dirty="0">
                <a:solidFill>
                  <a:schemeClr val="tx1"/>
                </a:solidFill>
                <a:latin typeface="Calibri" panose="020F0502020204030204" pitchFamily="34" charset="0"/>
                <a:cs typeface="Calibri" panose="020F0502020204030204" pitchFamily="34" charset="0"/>
              </a:rPr>
              <a:t>, hozzáfűzi a lánchoz és a címzett rendelkezésére bocsátja</a:t>
            </a:r>
          </a:p>
          <a:p>
            <a:pPr marL="715963" lvl="1" indent="-258763">
              <a:buFont typeface="+mj-lt"/>
              <a:buAutoNum type="arabicPeriod"/>
            </a:pPr>
            <a:endParaRPr lang="hu-HU" sz="2000" dirty="0">
              <a:solidFill>
                <a:schemeClr val="tx1"/>
              </a:solidFill>
              <a:latin typeface="Calibri" panose="020F0502020204030204" pitchFamily="34" charset="0"/>
              <a:cs typeface="Calibri" panose="020F0502020204030204" pitchFamily="34" charset="0"/>
            </a:endParaRPr>
          </a:p>
          <a:p>
            <a:pPr marL="715963" lvl="1" indent="-258763">
              <a:buFont typeface="+mj-lt"/>
              <a:buAutoNum type="arabicPeriod"/>
            </a:pPr>
            <a:r>
              <a:rPr lang="hu-HU" sz="2000" dirty="0">
                <a:solidFill>
                  <a:schemeClr val="tx1"/>
                </a:solidFill>
                <a:latin typeface="Calibri" panose="020F0502020204030204" pitchFamily="34" charset="0"/>
                <a:cs typeface="Calibri" panose="020F0502020204030204" pitchFamily="34" charset="0"/>
              </a:rPr>
              <a:t>végül a fogyasztóhoz jut a nyomon követési adat, aki ellenőrizheti a hitelességét</a:t>
            </a:r>
          </a:p>
          <a:p>
            <a:pPr lvl="1"/>
            <a:endParaRPr lang="hu-HU" sz="2000" dirty="0">
              <a:solidFill>
                <a:schemeClr val="bg2">
                  <a:lumMod val="50000"/>
                </a:schemeClr>
              </a:solidFill>
            </a:endParaRPr>
          </a:p>
          <a:p>
            <a:endParaRPr lang="hu-HU" sz="3600" dirty="0">
              <a:solidFill>
                <a:schemeClr val="bg2">
                  <a:lumMod val="50000"/>
                </a:schemeClr>
              </a:solidFill>
            </a:endParaRPr>
          </a:p>
          <a:p>
            <a:pPr marL="0" indent="0"/>
            <a:endParaRPr lang="hu-HU" sz="2000" dirty="0">
              <a:solidFill>
                <a:schemeClr val="bg2">
                  <a:lumMod val="50000"/>
                </a:schemeClr>
              </a:solidFill>
            </a:endParaRPr>
          </a:p>
        </p:txBody>
      </p:sp>
      <p:pic>
        <p:nvPicPr>
          <p:cNvPr id="5" name="Picture 11">
            <a:extLst>
              <a:ext uri="{FF2B5EF4-FFF2-40B4-BE49-F238E27FC236}">
                <a16:creationId xmlns:a16="http://schemas.microsoft.com/office/drawing/2014/main" id="{CACE4B53-6E6F-4ACB-9E87-9206BF5EB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079" y="2746203"/>
            <a:ext cx="5293724" cy="3223475"/>
          </a:xfrm>
          <a:prstGeom prst="rect">
            <a:avLst/>
          </a:prstGeom>
        </p:spPr>
      </p:pic>
    </p:spTree>
    <p:extLst>
      <p:ext uri="{BB962C8B-B14F-4D97-AF65-F5344CB8AC3E}">
        <p14:creationId xmlns:p14="http://schemas.microsoft.com/office/powerpoint/2010/main" val="581610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B6E4E0-AEB0-42D8-8052-EA86A7319B92}"/>
              </a:ext>
            </a:extLst>
          </p:cNvPr>
          <p:cNvSpPr>
            <a:spLocks noGrp="1"/>
          </p:cNvSpPr>
          <p:nvPr>
            <p:ph type="title"/>
          </p:nvPr>
        </p:nvSpPr>
        <p:spPr/>
        <p:txBody>
          <a:bodyPr/>
          <a:lstStyle/>
          <a:p>
            <a:r>
              <a:rPr lang="hu-HU" sz="3200" dirty="0"/>
              <a:t>Egyes digitális technológiák jogi és adatvédelmi megítélése</a:t>
            </a:r>
          </a:p>
        </p:txBody>
      </p:sp>
      <p:sp>
        <p:nvSpPr>
          <p:cNvPr id="3" name="Szöveg helye 2">
            <a:extLst>
              <a:ext uri="{FF2B5EF4-FFF2-40B4-BE49-F238E27FC236}">
                <a16:creationId xmlns:a16="http://schemas.microsoft.com/office/drawing/2014/main" id="{2B2F1112-D5FE-4055-B508-562AB6DACB93}"/>
              </a:ext>
            </a:extLst>
          </p:cNvPr>
          <p:cNvSpPr>
            <a:spLocks noGrp="1"/>
          </p:cNvSpPr>
          <p:nvPr>
            <p:ph type="body" idx="1"/>
          </p:nvPr>
        </p:nvSpPr>
        <p:spPr/>
        <p:txBody>
          <a:bodyPr/>
          <a:lstStyle/>
          <a:p>
            <a:pPr algn="ctr"/>
            <a:r>
              <a:rPr lang="hu-HU" sz="2400" b="1" dirty="0">
                <a:solidFill>
                  <a:srgbClr val="1859A9"/>
                </a:solidFill>
              </a:rPr>
              <a:t>Mesterséges intelligencia I.</a:t>
            </a:r>
          </a:p>
          <a:p>
            <a:pPr algn="ctr"/>
            <a:endParaRPr lang="hu-HU" sz="2400" b="1" dirty="0">
              <a:solidFill>
                <a:schemeClr val="accent1">
                  <a:lumMod val="75000"/>
                </a:schemeClr>
              </a:solidFill>
            </a:endParaRPr>
          </a:p>
          <a:p>
            <a:pPr marL="0" indent="0" algn="just">
              <a:buNone/>
            </a:pPr>
            <a:r>
              <a:rPr lang="hu-HU" sz="2400" dirty="0"/>
              <a:t>„</a:t>
            </a:r>
            <a:r>
              <a:rPr lang="hu-HU" sz="2800" dirty="0"/>
              <a:t>A mesterséges intelligencia az emberi intelligencia valamely részének leképezésére alkalmas szoftver, amely képes támogatni vagy autonóm módon ellátni észlelési, értelmezési, döntési vagy cselekvési folyamatokat. Egy technológia, amely speciális képességekkel rendelkezik, mégis kiemelt figyelem kíséri mind gazdasági, mind társadalmi szinten.”</a:t>
            </a:r>
          </a:p>
          <a:p>
            <a:pPr marL="0" indent="0" algn="just">
              <a:buNone/>
            </a:pPr>
            <a:r>
              <a:rPr lang="hu-HU" sz="2800" dirty="0"/>
              <a:t> </a:t>
            </a:r>
            <a:endParaRPr lang="hu-HU" sz="2400" dirty="0"/>
          </a:p>
          <a:p>
            <a:pPr marL="0" indent="0">
              <a:buNone/>
            </a:pPr>
            <a:r>
              <a:rPr lang="hu-HU" sz="1800" b="0" i="1" dirty="0">
                <a:solidFill>
                  <a:schemeClr val="tx1"/>
                </a:solidFill>
                <a:effectLst/>
                <a:latin typeface="Arial" panose="020B0604020202020204" pitchFamily="34" charset="0"/>
              </a:rPr>
              <a:t>(Magyarország Mesterséges Intelligencia Stratégiája, Digitális Jólét Program, 2020)</a:t>
            </a:r>
            <a:endParaRPr lang="hu-HU" sz="2400" i="1" dirty="0">
              <a:solidFill>
                <a:schemeClr val="tx1"/>
              </a:solidFill>
            </a:endParaRPr>
          </a:p>
          <a:p>
            <a:endParaRPr lang="hu-HU" sz="2400" b="1" dirty="0">
              <a:solidFill>
                <a:schemeClr val="accent1">
                  <a:lumMod val="75000"/>
                </a:schemeClr>
              </a:solidFill>
            </a:endParaRPr>
          </a:p>
        </p:txBody>
      </p:sp>
    </p:spTree>
    <p:extLst>
      <p:ext uri="{BB962C8B-B14F-4D97-AF65-F5344CB8AC3E}">
        <p14:creationId xmlns:p14="http://schemas.microsoft.com/office/powerpoint/2010/main" val="350433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302" name="Google Shape;302;p30"/>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Robotok I.</a:t>
            </a:r>
            <a:endParaRPr dirty="0"/>
          </a:p>
          <a:p>
            <a:pPr marL="457200" lvl="0" indent="-457200" algn="just" rtl="0">
              <a:lnSpc>
                <a:spcPct val="90000"/>
              </a:lnSpc>
              <a:spcBef>
                <a:spcPts val="1000"/>
              </a:spcBef>
              <a:spcAft>
                <a:spcPts val="0"/>
              </a:spcAft>
              <a:buSzPts val="1600"/>
              <a:buFont typeface="Courier New"/>
              <a:buChar char="o"/>
            </a:pPr>
            <a:r>
              <a:rPr lang="hu-HU" sz="2400" dirty="0"/>
              <a:t>A robotjog bár elfogadott elnevezés a mai jogtudományban, ugyanakkor meglehetősen kiforratlan terület;</a:t>
            </a:r>
            <a:endParaRPr dirty="0"/>
          </a:p>
          <a:p>
            <a:pPr marL="457200" lvl="0" indent="-457200" algn="just" rtl="0">
              <a:lnSpc>
                <a:spcPct val="90000"/>
              </a:lnSpc>
              <a:spcBef>
                <a:spcPts val="1000"/>
              </a:spcBef>
              <a:spcAft>
                <a:spcPts val="0"/>
              </a:spcAft>
              <a:buSzPts val="1600"/>
              <a:buFont typeface="Courier New"/>
              <a:buChar char="o"/>
            </a:pPr>
            <a:r>
              <a:rPr lang="hu-HU" sz="2400" b="1" dirty="0"/>
              <a:t>Nincs egységes robot fogalom:</a:t>
            </a:r>
            <a:r>
              <a:rPr lang="hu-HU" sz="2400" dirty="0"/>
              <a:t> bár definíciós próbálkozások vannak (pl. EU, Japán, Dél-Korea), viszont vitán felül a robot fogalmi eleme a mesterséges intelligencia bizonyos foka;</a:t>
            </a:r>
            <a:endParaRPr dirty="0"/>
          </a:p>
          <a:p>
            <a:pPr marL="457200" lvl="0" indent="-457200" algn="just" rtl="0">
              <a:lnSpc>
                <a:spcPct val="90000"/>
              </a:lnSpc>
              <a:spcBef>
                <a:spcPts val="1000"/>
              </a:spcBef>
              <a:spcAft>
                <a:spcPts val="0"/>
              </a:spcAft>
              <a:buSzPts val="1600"/>
              <a:buFont typeface="Courier New"/>
              <a:buChar char="o"/>
            </a:pPr>
            <a:r>
              <a:rPr lang="hu-HU" sz="2400" b="1" dirty="0"/>
              <a:t>Mesterséges intelligenciának tekinthető </a:t>
            </a:r>
            <a:r>
              <a:rPr lang="hu-HU" sz="2400" dirty="0"/>
              <a:t>az „</a:t>
            </a:r>
            <a:r>
              <a:rPr lang="hu-HU" sz="2400" i="1" dirty="0"/>
              <a:t>olyan mesterségesen létrehozott  gépi rendszeren futó program keretei között érvényesülő, nem emberi tudat által megnyilvánuló intelligencia, melynek célja, hogy olyan rendszereket működtessen, amelyek önálló, emberi közrehatástól független döntésre képesek, és ezáltal képesek kiváltani az egyes munkafolyamatok emberi elemeit</a:t>
            </a:r>
            <a:r>
              <a:rPr lang="hu-HU" sz="2400" dirty="0"/>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308" name="Google Shape;308;p31"/>
          <p:cNvSpPr txBox="1">
            <a:spLocks noGrp="1"/>
          </p:cNvSpPr>
          <p:nvPr>
            <p:ph type="body" idx="1"/>
          </p:nvPr>
        </p:nvSpPr>
        <p:spPr>
          <a:xfrm>
            <a:off x="751602" y="1349430"/>
            <a:ext cx="5099072" cy="45070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Robotok II.</a:t>
            </a:r>
            <a:endParaRPr dirty="0"/>
          </a:p>
          <a:p>
            <a:pPr marL="0" lvl="0" indent="0" algn="ctr" rtl="0">
              <a:lnSpc>
                <a:spcPct val="90000"/>
              </a:lnSpc>
              <a:spcBef>
                <a:spcPts val="1000"/>
              </a:spcBef>
              <a:spcAft>
                <a:spcPts val="0"/>
              </a:spcAft>
              <a:buSzPts val="1600"/>
              <a:buNone/>
            </a:pPr>
            <a:endParaRPr sz="2400" b="1" dirty="0"/>
          </a:p>
          <a:p>
            <a:pPr marL="11112" lvl="0" indent="-11112" algn="l" rtl="0">
              <a:lnSpc>
                <a:spcPct val="90000"/>
              </a:lnSpc>
              <a:spcBef>
                <a:spcPts val="1000"/>
              </a:spcBef>
              <a:spcAft>
                <a:spcPts val="0"/>
              </a:spcAft>
              <a:buClr>
                <a:schemeClr val="dk1"/>
              </a:buClr>
              <a:buSzPts val="1600"/>
              <a:buNone/>
            </a:pPr>
            <a:r>
              <a:rPr lang="hu-HU" sz="2400" dirty="0"/>
              <a:t>A </a:t>
            </a:r>
            <a:r>
              <a:rPr lang="hu-HU" sz="2400" b="1" dirty="0"/>
              <a:t>robotetika</a:t>
            </a:r>
            <a:r>
              <a:rPr lang="hu-HU" sz="2400" dirty="0"/>
              <a:t> a robotok gyártóira, fejlesztőire vonatkozó, </a:t>
            </a:r>
          </a:p>
          <a:p>
            <a:pPr marL="11112" lvl="0" indent="-11112" algn="l" rtl="0">
              <a:lnSpc>
                <a:spcPct val="90000"/>
              </a:lnSpc>
              <a:spcBef>
                <a:spcPts val="1000"/>
              </a:spcBef>
              <a:spcAft>
                <a:spcPts val="0"/>
              </a:spcAft>
              <a:buClr>
                <a:schemeClr val="dk1"/>
              </a:buClr>
              <a:buSzPts val="1600"/>
              <a:buNone/>
            </a:pPr>
            <a:r>
              <a:rPr lang="hu-HU" sz="2400" dirty="0"/>
              <a:t>a </a:t>
            </a:r>
            <a:r>
              <a:rPr lang="hu-HU" sz="2400" b="1" dirty="0"/>
              <a:t>robotjog</a:t>
            </a:r>
            <a:r>
              <a:rPr lang="hu-HU" sz="2400" dirty="0"/>
              <a:t>, vagyis a gépek etikája pedig a gépekkel szembeni követelményrendszert foglalja össze;</a:t>
            </a:r>
            <a:endParaRPr dirty="0"/>
          </a:p>
          <a:p>
            <a:pPr marL="11113" lvl="0" indent="-11113" algn="l" rtl="0">
              <a:lnSpc>
                <a:spcPct val="90000"/>
              </a:lnSpc>
              <a:spcBef>
                <a:spcPts val="1000"/>
              </a:spcBef>
              <a:spcAft>
                <a:spcPts val="0"/>
              </a:spcAft>
              <a:buClr>
                <a:schemeClr val="dk1"/>
              </a:buClr>
              <a:buSzPts val="1600"/>
              <a:buNone/>
            </a:pPr>
            <a:endParaRPr sz="2400" dirty="0"/>
          </a:p>
          <a:p>
            <a:pPr marL="11112" lvl="0" indent="-11112" algn="l" rtl="0">
              <a:lnSpc>
                <a:spcPct val="90000"/>
              </a:lnSpc>
              <a:spcBef>
                <a:spcPts val="1000"/>
              </a:spcBef>
              <a:spcAft>
                <a:spcPts val="0"/>
              </a:spcAft>
              <a:buClr>
                <a:schemeClr val="dk1"/>
              </a:buClr>
              <a:buSzPts val="1600"/>
              <a:buNone/>
            </a:pPr>
            <a:r>
              <a:rPr lang="hu-HU" sz="2400" dirty="0"/>
              <a:t>A jövőbeni szabályozásnak mindkét vetületre ki kell terjednie;</a:t>
            </a:r>
            <a:endParaRPr dirty="0"/>
          </a:p>
          <a:p>
            <a:pPr marL="11113" lvl="0" indent="-11113" algn="l" rtl="0">
              <a:lnSpc>
                <a:spcPct val="90000"/>
              </a:lnSpc>
              <a:spcBef>
                <a:spcPts val="1000"/>
              </a:spcBef>
              <a:spcAft>
                <a:spcPts val="0"/>
              </a:spcAft>
              <a:buClr>
                <a:schemeClr val="dk1"/>
              </a:buClr>
              <a:buSzPts val="1600"/>
              <a:buNone/>
            </a:pPr>
            <a:endParaRPr sz="2400" dirty="0"/>
          </a:p>
        </p:txBody>
      </p:sp>
      <p:pic>
        <p:nvPicPr>
          <p:cNvPr id="2050" name="Picture 2" descr="Jönnek a robotok - Computerworld">
            <a:extLst>
              <a:ext uri="{FF2B5EF4-FFF2-40B4-BE49-F238E27FC236}">
                <a16:creationId xmlns:a16="http://schemas.microsoft.com/office/drawing/2014/main" id="{760BC2BF-F2F2-4D13-8157-1829A6CA3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674" y="2244352"/>
            <a:ext cx="5828962" cy="3264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2"/>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314" name="Google Shape;314;p32"/>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Robotok III.</a:t>
            </a:r>
            <a:endParaRPr dirty="0"/>
          </a:p>
          <a:p>
            <a:pPr marL="571500" lvl="0" indent="-571500" algn="just" rtl="0">
              <a:lnSpc>
                <a:spcPct val="90000"/>
              </a:lnSpc>
              <a:spcBef>
                <a:spcPts val="1000"/>
              </a:spcBef>
              <a:spcAft>
                <a:spcPts val="0"/>
              </a:spcAft>
              <a:buSzPts val="1600"/>
              <a:buFont typeface="Courier New"/>
              <a:buChar char="o"/>
            </a:pPr>
            <a:r>
              <a:rPr lang="hu-HU" sz="2400" dirty="0"/>
              <a:t>Robotról akkor beszélünk, ha autonóm döntésre képes, mindeddig egy birtokba vehető dolog, egy végrehajtó technikai eszköz;</a:t>
            </a:r>
            <a:endParaRPr dirty="0"/>
          </a:p>
          <a:p>
            <a:pPr marL="571500" lvl="0" indent="-571500" algn="just" rtl="0">
              <a:lnSpc>
                <a:spcPct val="90000"/>
              </a:lnSpc>
              <a:spcBef>
                <a:spcPts val="1000"/>
              </a:spcBef>
              <a:spcAft>
                <a:spcPts val="0"/>
              </a:spcAft>
              <a:buSzPts val="1600"/>
              <a:buFont typeface="Courier New"/>
              <a:buChar char="o"/>
            </a:pPr>
            <a:r>
              <a:rPr lang="hu-HU" sz="2400" dirty="0"/>
              <a:t>A </a:t>
            </a:r>
            <a:r>
              <a:rPr lang="hu-HU" sz="2400" b="1" dirty="0"/>
              <a:t>döntés önállósága számos kérdést felvet</a:t>
            </a:r>
            <a:r>
              <a:rPr lang="hu-HU" sz="2400" dirty="0"/>
              <a:t>: döntés hozható egy előre betáplált algoritmus alapján, vagy oly módon is, hogy azt felülírhatja, továbbfejlesztheti, annak alkalmazását kizárhatja – utóbbi esetében merülhet csak fel az önálló identitás kérdése;</a:t>
            </a:r>
            <a:endParaRPr dirty="0"/>
          </a:p>
          <a:p>
            <a:pPr marL="571500" lvl="0" indent="-571500" algn="just" rtl="0">
              <a:lnSpc>
                <a:spcPct val="90000"/>
              </a:lnSpc>
              <a:spcBef>
                <a:spcPts val="1000"/>
              </a:spcBef>
              <a:spcAft>
                <a:spcPts val="0"/>
              </a:spcAft>
              <a:buSzPts val="1600"/>
              <a:buFont typeface="Courier New"/>
              <a:buChar char="o"/>
            </a:pPr>
            <a:r>
              <a:rPr lang="hu-HU" sz="2400" dirty="0"/>
              <a:t>A jelenlegi műszaki ismeretek alapján a robotok utóbbi kategóriába nem tartozhatnak, vagyis a betáplált szabályrendszer felülírására nem képesek, így pl. kárfelelősség szempontjából a háziállat által okozott kárral egyenértékű lehet egy ilyen „gép” által okozott kár, vagyis a tulajdonos, üzembentartó felelősségét alapozza meg. </a:t>
            </a:r>
            <a:endParaRPr dirty="0"/>
          </a:p>
          <a:p>
            <a:pPr marL="571500" lvl="0" indent="-571500" algn="just" rtl="0">
              <a:lnSpc>
                <a:spcPct val="90000"/>
              </a:lnSpc>
              <a:spcBef>
                <a:spcPts val="1000"/>
              </a:spcBef>
              <a:spcAft>
                <a:spcPts val="0"/>
              </a:spcAft>
              <a:buSzPts val="1600"/>
              <a:buFont typeface="Courier New"/>
              <a:buChar char="o"/>
            </a:pPr>
            <a:r>
              <a:rPr lang="hu-HU" sz="2400" dirty="0"/>
              <a:t>A </a:t>
            </a:r>
            <a:r>
              <a:rPr lang="hu-HU" sz="2400" b="1" dirty="0"/>
              <a:t>technológia további fejlődése esetén sem indokolható jogilag a robotok – emberrel egyező – jogalanyiságának bevezetése </a:t>
            </a:r>
            <a:r>
              <a:rPr lang="hu-HU" sz="2400" dirty="0"/>
              <a:t>(antropológiai megközelítés). </a:t>
            </a:r>
            <a:endParaRPr dirty="0"/>
          </a:p>
          <a:p>
            <a:pPr marL="0" lvl="0" indent="0" algn="ctr" rtl="0">
              <a:lnSpc>
                <a:spcPct val="90000"/>
              </a:lnSpc>
              <a:spcBef>
                <a:spcPts val="1000"/>
              </a:spcBef>
              <a:spcAft>
                <a:spcPts val="0"/>
              </a:spcAft>
              <a:buSzPts val="1600"/>
              <a:buNone/>
            </a:pPr>
            <a:endParaRP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321" name="Google Shape;321;p33"/>
          <p:cNvSpPr txBox="1">
            <a:spLocks noGrp="1"/>
          </p:cNvSpPr>
          <p:nvPr>
            <p:ph type="body" idx="1"/>
          </p:nvPr>
        </p:nvSpPr>
        <p:spPr>
          <a:xfrm>
            <a:off x="751602" y="2073734"/>
            <a:ext cx="5344398" cy="4185552"/>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1000"/>
              </a:spcBef>
              <a:spcAft>
                <a:spcPts val="0"/>
              </a:spcAft>
              <a:buSzPts val="1600"/>
              <a:buFont typeface="Arial" panose="020B0604020202020204" pitchFamily="34" charset="0"/>
              <a:buChar char="•"/>
            </a:pPr>
            <a:r>
              <a:rPr lang="hu-HU" sz="2000" dirty="0">
                <a:latin typeface="Calibri" panose="020F0502020204030204" pitchFamily="34" charset="0"/>
                <a:cs typeface="Calibri" panose="020F0502020204030204" pitchFamily="34" charset="0"/>
              </a:rPr>
              <a:t>Közúti, vasúti, vízi, és légi közlekedési eszközök egyaránt;</a:t>
            </a:r>
            <a:endParaRPr sz="2000" dirty="0">
              <a:latin typeface="Calibri" panose="020F0502020204030204" pitchFamily="34" charset="0"/>
              <a:cs typeface="Calibri" panose="020F0502020204030204" pitchFamily="34" charset="0"/>
            </a:endParaRPr>
          </a:p>
          <a:p>
            <a:pPr marL="342900" lvl="0" indent="-342900" algn="just" rtl="0">
              <a:lnSpc>
                <a:spcPct val="90000"/>
              </a:lnSpc>
              <a:spcBef>
                <a:spcPts val="1000"/>
              </a:spcBef>
              <a:spcAft>
                <a:spcPts val="0"/>
              </a:spcAft>
              <a:buSzPts val="1600"/>
              <a:buFont typeface="Arial" panose="020B0604020202020204" pitchFamily="34" charset="0"/>
              <a:buChar char="•"/>
            </a:pPr>
            <a:r>
              <a:rPr lang="hu-HU" sz="2000" dirty="0">
                <a:latin typeface="Calibri" panose="020F0502020204030204" pitchFamily="34" charset="0"/>
                <a:cs typeface="Calibri" panose="020F0502020204030204" pitchFamily="34" charset="0"/>
              </a:rPr>
              <a:t>Szabályozatlan terület</a:t>
            </a:r>
            <a:endParaRPr sz="2000" dirty="0">
              <a:latin typeface="Calibri" panose="020F0502020204030204" pitchFamily="34" charset="0"/>
              <a:cs typeface="Calibri" panose="020F0502020204030204" pitchFamily="34" charset="0"/>
            </a:endParaRPr>
          </a:p>
          <a:p>
            <a:pPr marL="342900" lvl="0" indent="-342900" algn="just" rtl="0">
              <a:lnSpc>
                <a:spcPct val="90000"/>
              </a:lnSpc>
              <a:spcBef>
                <a:spcPts val="1000"/>
              </a:spcBef>
              <a:spcAft>
                <a:spcPts val="0"/>
              </a:spcAft>
              <a:buSzPts val="1600"/>
              <a:buFont typeface="Arial" panose="020B0604020202020204" pitchFamily="34" charset="0"/>
              <a:buChar char="•"/>
            </a:pPr>
            <a:r>
              <a:rPr lang="hu-HU" sz="2000" dirty="0">
                <a:latin typeface="Calibri" panose="020F0502020204030204" pitchFamily="34" charset="0"/>
                <a:cs typeface="Calibri" panose="020F0502020204030204" pitchFamily="34" charset="0"/>
              </a:rPr>
              <a:t>Az EU szerint önvezető járművek kapcsán a főbb szabályozandó kérdések:</a:t>
            </a:r>
            <a:endParaRPr sz="2000" dirty="0">
              <a:latin typeface="Calibri" panose="020F0502020204030204" pitchFamily="34" charset="0"/>
              <a:cs typeface="Calibri" panose="020F0502020204030204" pitchFamily="34" charset="0"/>
            </a:endParaRPr>
          </a:p>
          <a:p>
            <a:pPr marL="914400" lvl="1" indent="-457200" algn="just" rtl="0">
              <a:lnSpc>
                <a:spcPct val="90000"/>
              </a:lnSpc>
              <a:spcBef>
                <a:spcPts val="500"/>
              </a:spcBef>
              <a:spcAft>
                <a:spcPts val="0"/>
              </a:spcAft>
              <a:buSzPts val="2400"/>
              <a:buFont typeface="Arial"/>
              <a:buAutoNum type="arabicPeriod"/>
            </a:pPr>
            <a:r>
              <a:rPr lang="hu-HU" sz="2000" dirty="0">
                <a:latin typeface="Calibri" panose="020F0502020204030204" pitchFamily="34" charset="0"/>
                <a:cs typeface="Calibri" panose="020F0502020204030204" pitchFamily="34" charset="0"/>
              </a:rPr>
              <a:t>Polgári jogi felelősség</a:t>
            </a:r>
            <a:endParaRPr sz="2000" dirty="0">
              <a:latin typeface="Calibri" panose="020F0502020204030204" pitchFamily="34" charset="0"/>
              <a:cs typeface="Calibri" panose="020F0502020204030204" pitchFamily="34" charset="0"/>
            </a:endParaRPr>
          </a:p>
          <a:p>
            <a:pPr marL="914400" lvl="1" indent="-457200" algn="just" rtl="0">
              <a:lnSpc>
                <a:spcPct val="90000"/>
              </a:lnSpc>
              <a:spcBef>
                <a:spcPts val="500"/>
              </a:spcBef>
              <a:spcAft>
                <a:spcPts val="0"/>
              </a:spcAft>
              <a:buSzPts val="2400"/>
              <a:buFont typeface="Arial"/>
              <a:buAutoNum type="arabicPeriod"/>
            </a:pPr>
            <a:r>
              <a:rPr lang="hu-HU" sz="2000" dirty="0">
                <a:latin typeface="Calibri" panose="020F0502020204030204" pitchFamily="34" charset="0"/>
                <a:cs typeface="Calibri" panose="020F0502020204030204" pitchFamily="34" charset="0"/>
              </a:rPr>
              <a:t>Közúti biztonság, környezeti kérdések</a:t>
            </a:r>
            <a:endParaRPr sz="2000" dirty="0">
              <a:latin typeface="Calibri" panose="020F0502020204030204" pitchFamily="34" charset="0"/>
              <a:cs typeface="Calibri" panose="020F0502020204030204" pitchFamily="34" charset="0"/>
            </a:endParaRPr>
          </a:p>
          <a:p>
            <a:pPr marL="914400" lvl="1" indent="-457200" algn="just" rtl="0">
              <a:lnSpc>
                <a:spcPct val="90000"/>
              </a:lnSpc>
              <a:spcBef>
                <a:spcPts val="500"/>
              </a:spcBef>
              <a:spcAft>
                <a:spcPts val="0"/>
              </a:spcAft>
              <a:buSzPts val="2400"/>
              <a:buFont typeface="Arial"/>
              <a:buAutoNum type="arabicPeriod"/>
            </a:pPr>
            <a:r>
              <a:rPr lang="hu-HU" sz="2000" dirty="0">
                <a:latin typeface="Calibri" panose="020F0502020204030204" pitchFamily="34" charset="0"/>
                <a:cs typeface="Calibri" panose="020F0502020204030204" pitchFamily="34" charset="0"/>
              </a:rPr>
              <a:t>Adatokkal kapcsolatos kérdések</a:t>
            </a:r>
            <a:endParaRPr sz="2000" dirty="0">
              <a:latin typeface="Calibri" panose="020F0502020204030204" pitchFamily="34" charset="0"/>
              <a:cs typeface="Calibri" panose="020F0502020204030204" pitchFamily="34" charset="0"/>
            </a:endParaRPr>
          </a:p>
          <a:p>
            <a:pPr marL="914400" lvl="1" indent="-457200" algn="just" rtl="0">
              <a:lnSpc>
                <a:spcPct val="90000"/>
              </a:lnSpc>
              <a:spcBef>
                <a:spcPts val="500"/>
              </a:spcBef>
              <a:spcAft>
                <a:spcPts val="0"/>
              </a:spcAft>
              <a:buSzPts val="2400"/>
              <a:buFont typeface="Arial"/>
              <a:buAutoNum type="arabicPeriod"/>
            </a:pPr>
            <a:r>
              <a:rPr lang="hu-HU" sz="2000" dirty="0">
                <a:latin typeface="Calibri" panose="020F0502020204030204" pitchFamily="34" charset="0"/>
                <a:cs typeface="Calibri" panose="020F0502020204030204" pitchFamily="34" charset="0"/>
              </a:rPr>
              <a:t>IKT-infrastruktúra</a:t>
            </a:r>
            <a:endParaRPr sz="2000" dirty="0">
              <a:latin typeface="Calibri" panose="020F0502020204030204" pitchFamily="34" charset="0"/>
              <a:cs typeface="Calibri" panose="020F0502020204030204" pitchFamily="34" charset="0"/>
            </a:endParaRPr>
          </a:p>
          <a:p>
            <a:pPr marL="914400" lvl="1" indent="-457200" algn="just" rtl="0">
              <a:lnSpc>
                <a:spcPct val="90000"/>
              </a:lnSpc>
              <a:spcBef>
                <a:spcPts val="500"/>
              </a:spcBef>
              <a:spcAft>
                <a:spcPts val="0"/>
              </a:spcAft>
              <a:buSzPts val="2400"/>
              <a:buFont typeface="Arial"/>
              <a:buAutoNum type="arabicPeriod"/>
            </a:pPr>
            <a:r>
              <a:rPr lang="hu-HU" sz="2000" dirty="0">
                <a:latin typeface="Calibri" panose="020F0502020204030204" pitchFamily="34" charset="0"/>
                <a:cs typeface="Calibri" panose="020F0502020204030204" pitchFamily="34" charset="0"/>
              </a:rPr>
              <a:t>Foglalkoztatási kérdések</a:t>
            </a:r>
            <a:endParaRPr sz="2000" dirty="0">
              <a:latin typeface="Calibri" panose="020F0502020204030204" pitchFamily="34" charset="0"/>
              <a:cs typeface="Calibri" panose="020F0502020204030204" pitchFamily="34" charset="0"/>
            </a:endParaRPr>
          </a:p>
        </p:txBody>
      </p:sp>
      <p:pic>
        <p:nvPicPr>
          <p:cNvPr id="3074" name="Picture 2" descr="A közlekedés forradalma – itt vannak az önvezető autók">
            <a:extLst>
              <a:ext uri="{FF2B5EF4-FFF2-40B4-BE49-F238E27FC236}">
                <a16:creationId xmlns:a16="http://schemas.microsoft.com/office/drawing/2014/main" id="{D76A0A58-C667-44CC-A7A6-BC2671A5F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2" y="2333230"/>
            <a:ext cx="5657850"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a:extLst>
              <a:ext uri="{FF2B5EF4-FFF2-40B4-BE49-F238E27FC236}">
                <a16:creationId xmlns:a16="http://schemas.microsoft.com/office/drawing/2014/main" id="{681CBC82-2293-4B14-8557-F12B2A0706AD}"/>
              </a:ext>
            </a:extLst>
          </p:cNvPr>
          <p:cNvSpPr txBox="1"/>
          <p:nvPr/>
        </p:nvSpPr>
        <p:spPr>
          <a:xfrm>
            <a:off x="4844142" y="1242652"/>
            <a:ext cx="3374572" cy="677108"/>
          </a:xfrm>
          <a:prstGeom prst="rect">
            <a:avLst/>
          </a:prstGeom>
          <a:noFill/>
        </p:spPr>
        <p:txBody>
          <a:bodyPr wrap="square" rtlCol="0">
            <a:spAutoFit/>
          </a:bodyPr>
          <a:lstStyle/>
          <a:p>
            <a:r>
              <a:rPr lang="hu-HU" sz="2400" b="1" dirty="0">
                <a:solidFill>
                  <a:srgbClr val="1859A9"/>
                </a:solidFill>
                <a:latin typeface="Calibri" panose="020F0502020204030204" pitchFamily="34" charset="0"/>
                <a:cs typeface="Calibri" panose="020F0502020204030204" pitchFamily="34" charset="0"/>
                <a:sym typeface="Calibri"/>
              </a:rPr>
              <a:t>Önvezető</a:t>
            </a:r>
            <a:r>
              <a:rPr lang="hu-HU" sz="2400" b="1" dirty="0">
                <a:solidFill>
                  <a:srgbClr val="1859A9"/>
                </a:solidFill>
                <a:latin typeface="Calibri" panose="020F0502020204030204" pitchFamily="34" charset="0"/>
                <a:cs typeface="Calibri" panose="020F0502020204030204" pitchFamily="34" charset="0"/>
              </a:rPr>
              <a:t> járművek I.</a:t>
            </a:r>
            <a:endParaRPr lang="hu-HU" sz="2400" dirty="0">
              <a:latin typeface="Calibri" panose="020F0502020204030204" pitchFamily="34" charset="0"/>
              <a:cs typeface="Calibri" panose="020F0502020204030204" pitchFamily="34" charset="0"/>
            </a:endParaRPr>
          </a:p>
          <a:p>
            <a:endParaRPr lang="hu-H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327" name="Google Shape;327;p34"/>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600"/>
              <a:buNone/>
            </a:pPr>
            <a:r>
              <a:rPr lang="hu-HU" sz="2400" b="1" dirty="0">
                <a:solidFill>
                  <a:srgbClr val="1859A9"/>
                </a:solidFill>
              </a:rPr>
              <a:t>Önvezető járművek II.</a:t>
            </a:r>
            <a:endParaRPr dirty="0"/>
          </a:p>
          <a:p>
            <a:pPr marL="0" lvl="0" indent="0" algn="just" rtl="0">
              <a:lnSpc>
                <a:spcPct val="90000"/>
              </a:lnSpc>
              <a:spcBef>
                <a:spcPts val="1000"/>
              </a:spcBef>
              <a:spcAft>
                <a:spcPts val="0"/>
              </a:spcAft>
              <a:buSzPts val="1600"/>
              <a:buNone/>
            </a:pPr>
            <a:r>
              <a:rPr lang="hu-HU" sz="2400" dirty="0"/>
              <a:t>A </a:t>
            </a:r>
            <a:r>
              <a:rPr lang="hu-HU" sz="2400" b="1" dirty="0"/>
              <a:t>magyar jogi szabályozás </a:t>
            </a:r>
            <a:r>
              <a:rPr lang="hu-HU" sz="2400" dirty="0"/>
              <a:t>2017 óta meghatározza az egyes </a:t>
            </a:r>
            <a:r>
              <a:rPr lang="hu-HU" sz="2400" b="1" dirty="0"/>
              <a:t>autonómia-szinteket</a:t>
            </a:r>
            <a:r>
              <a:rPr lang="hu-HU" sz="2400" dirty="0"/>
              <a:t>: </a:t>
            </a:r>
            <a:endParaRPr dirty="0"/>
          </a:p>
          <a:p>
            <a:pPr marL="514350" lvl="0" indent="-514350" algn="l" rtl="0">
              <a:lnSpc>
                <a:spcPct val="90000"/>
              </a:lnSpc>
              <a:spcBef>
                <a:spcPts val="1000"/>
              </a:spcBef>
              <a:spcAft>
                <a:spcPts val="0"/>
              </a:spcAft>
              <a:buSzPts val="1600"/>
              <a:buFont typeface="Arial"/>
              <a:buAutoNum type="arabicPeriod"/>
            </a:pPr>
            <a:r>
              <a:rPr lang="hu-HU" sz="2400" dirty="0"/>
              <a:t>nem automatizált (0-szint), </a:t>
            </a:r>
            <a:endParaRPr dirty="0"/>
          </a:p>
          <a:p>
            <a:pPr marL="514350" lvl="0" indent="-514350" algn="l" rtl="0">
              <a:lnSpc>
                <a:spcPct val="90000"/>
              </a:lnSpc>
              <a:spcBef>
                <a:spcPts val="1000"/>
              </a:spcBef>
              <a:spcAft>
                <a:spcPts val="0"/>
              </a:spcAft>
              <a:buSzPts val="1600"/>
              <a:buFont typeface="Arial"/>
              <a:buAutoNum type="arabicPeriod"/>
            </a:pPr>
            <a:r>
              <a:rPr lang="hu-HU" sz="2400" dirty="0"/>
              <a:t>vezetőt segítő rendszer(</a:t>
            </a:r>
            <a:r>
              <a:rPr lang="hu-HU" sz="2400" dirty="0" err="1"/>
              <a:t>ek</a:t>
            </a:r>
            <a:r>
              <a:rPr lang="hu-HU" sz="2400" dirty="0"/>
              <a:t>) (1-szint), </a:t>
            </a:r>
            <a:endParaRPr dirty="0"/>
          </a:p>
          <a:p>
            <a:pPr marL="514350" lvl="0" indent="-514350" algn="l" rtl="0">
              <a:lnSpc>
                <a:spcPct val="90000"/>
              </a:lnSpc>
              <a:spcBef>
                <a:spcPts val="1000"/>
              </a:spcBef>
              <a:spcAft>
                <a:spcPts val="0"/>
              </a:spcAft>
              <a:buSzPts val="1600"/>
              <a:buFont typeface="Arial"/>
              <a:buAutoNum type="arabicPeriod"/>
            </a:pPr>
            <a:r>
              <a:rPr lang="hu-HU" sz="2400" dirty="0"/>
              <a:t>részleges automatizálás (2-szint), </a:t>
            </a:r>
            <a:endParaRPr dirty="0"/>
          </a:p>
          <a:p>
            <a:pPr marL="514350" lvl="0" indent="-514350" algn="l" rtl="0">
              <a:lnSpc>
                <a:spcPct val="90000"/>
              </a:lnSpc>
              <a:spcBef>
                <a:spcPts val="1000"/>
              </a:spcBef>
              <a:spcAft>
                <a:spcPts val="0"/>
              </a:spcAft>
              <a:buSzPts val="1600"/>
              <a:buFont typeface="Arial"/>
              <a:buAutoNum type="arabicPeriod"/>
            </a:pPr>
            <a:r>
              <a:rPr lang="hu-HU" sz="2400" dirty="0"/>
              <a:t>feltételes automatizálás (3-szint), </a:t>
            </a:r>
            <a:endParaRPr dirty="0"/>
          </a:p>
          <a:p>
            <a:pPr marL="514350" lvl="0" indent="-514350" algn="l" rtl="0">
              <a:lnSpc>
                <a:spcPct val="90000"/>
              </a:lnSpc>
              <a:spcBef>
                <a:spcPts val="1000"/>
              </a:spcBef>
              <a:spcAft>
                <a:spcPts val="0"/>
              </a:spcAft>
              <a:buSzPts val="1600"/>
              <a:buFont typeface="Arial"/>
              <a:buAutoNum type="arabicPeriod"/>
            </a:pPr>
            <a:r>
              <a:rPr lang="hu-HU" sz="2400" dirty="0"/>
              <a:t>magasszintű automatizálás (4-szint) és a </a:t>
            </a:r>
            <a:endParaRPr dirty="0"/>
          </a:p>
          <a:p>
            <a:pPr marL="514350" lvl="0" indent="-514350" algn="l" rtl="0">
              <a:lnSpc>
                <a:spcPct val="90000"/>
              </a:lnSpc>
              <a:spcBef>
                <a:spcPts val="1000"/>
              </a:spcBef>
              <a:spcAft>
                <a:spcPts val="0"/>
              </a:spcAft>
              <a:buSzPts val="1600"/>
              <a:buFont typeface="Arial"/>
              <a:buAutoNum type="arabicPeriod"/>
            </a:pPr>
            <a:r>
              <a:rPr lang="hu-HU" sz="2400" dirty="0"/>
              <a:t>teljes automatizálás (5-szint);</a:t>
            </a:r>
            <a:endParaRPr dirty="0"/>
          </a:p>
          <a:p>
            <a:pPr marL="0" lvl="0" indent="0" algn="just" rtl="0">
              <a:lnSpc>
                <a:spcPct val="90000"/>
              </a:lnSpc>
              <a:spcBef>
                <a:spcPts val="1000"/>
              </a:spcBef>
              <a:spcAft>
                <a:spcPts val="0"/>
              </a:spcAft>
              <a:buSzPts val="1600"/>
              <a:buNone/>
            </a:pPr>
            <a:r>
              <a:rPr lang="hu-HU" sz="2400" dirty="0"/>
              <a:t>Ez megfelel a nemzetközileg elfogadott kategóriáknak és követi az SAE (Society of Automotive </a:t>
            </a:r>
            <a:r>
              <a:rPr lang="hu-HU" sz="2400" dirty="0" err="1"/>
              <a:t>Engineers</a:t>
            </a:r>
            <a:r>
              <a:rPr lang="hu-HU" sz="2400" dirty="0"/>
              <a:t>) International által meghatározott felosztást;</a:t>
            </a:r>
            <a:endParaRPr dirty="0"/>
          </a:p>
          <a:p>
            <a:pPr marL="0" lvl="0" indent="0" algn="just" rtl="0">
              <a:lnSpc>
                <a:spcPct val="90000"/>
              </a:lnSpc>
              <a:spcBef>
                <a:spcPts val="1000"/>
              </a:spcBef>
              <a:spcAft>
                <a:spcPts val="0"/>
              </a:spcAft>
              <a:buSzPts val="1600"/>
              <a:buNone/>
            </a:pPr>
            <a:r>
              <a:rPr lang="hu-HU" sz="2400" dirty="0"/>
              <a:t>A magyar szabályozás hiánya, hogy csak a fejlesztési célú nem autonóm jármű fogalmát tartalmazza, a fejlesztési célú autonóm jármű megnevezést nem;</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a:t>Egyes digitális technológiák jogi és </a:t>
            </a:r>
            <a:br>
              <a:rPr lang="hu-HU" sz="3200"/>
            </a:br>
            <a:r>
              <a:rPr lang="hu-HU" sz="3200"/>
              <a:t>adatvédelmi megítélése</a:t>
            </a:r>
            <a:endParaRPr/>
          </a:p>
        </p:txBody>
      </p:sp>
      <p:sp>
        <p:nvSpPr>
          <p:cNvPr id="333" name="Google Shape;333;p35"/>
          <p:cNvSpPr/>
          <p:nvPr/>
        </p:nvSpPr>
        <p:spPr>
          <a:xfrm>
            <a:off x="743132" y="1584793"/>
            <a:ext cx="10515240" cy="41549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400" b="1" i="0" u="none" strike="noStrike" cap="none">
                <a:solidFill>
                  <a:srgbClr val="1859A9"/>
                </a:solidFill>
                <a:latin typeface="Calibri"/>
                <a:ea typeface="Calibri"/>
                <a:cs typeface="Calibri"/>
                <a:sym typeface="Calibri"/>
              </a:rPr>
              <a:t>Önvezető járművek III.</a:t>
            </a:r>
            <a:endParaRPr/>
          </a:p>
          <a:p>
            <a:pPr marL="0" marR="0" lvl="0" indent="0" algn="ctr" rtl="0">
              <a:spcBef>
                <a:spcPts val="0"/>
              </a:spcBef>
              <a:spcAft>
                <a:spcPts val="0"/>
              </a:spcAft>
              <a:buNone/>
            </a:pPr>
            <a:endParaRPr sz="2400" b="1" i="0" u="none" strike="noStrike" cap="none">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Courier New"/>
              <a:buChar char="o"/>
            </a:pPr>
            <a:r>
              <a:rPr lang="hu-HU" sz="2400" b="0" i="0" u="none" strike="noStrike" cap="none">
                <a:solidFill>
                  <a:schemeClr val="dk1"/>
                </a:solidFill>
                <a:latin typeface="Calibri"/>
                <a:ea typeface="Calibri"/>
                <a:cs typeface="Calibri"/>
                <a:sym typeface="Calibri"/>
              </a:rPr>
              <a:t>A jelenleg ismert </a:t>
            </a:r>
            <a:r>
              <a:rPr lang="hu-HU" sz="2400" b="1" i="0" u="none" strike="noStrike" cap="none">
                <a:solidFill>
                  <a:schemeClr val="dk1"/>
                </a:solidFill>
                <a:latin typeface="Calibri"/>
                <a:ea typeface="Calibri"/>
                <a:cs typeface="Calibri"/>
                <a:sym typeface="Calibri"/>
              </a:rPr>
              <a:t>vezetéstámogató rendszerek </a:t>
            </a:r>
            <a:r>
              <a:rPr lang="hu-HU" sz="2400" b="0" i="0" u="none" strike="noStrike" cap="none">
                <a:solidFill>
                  <a:schemeClr val="dk1"/>
                </a:solidFill>
                <a:latin typeface="Calibri"/>
                <a:ea typeface="Calibri"/>
                <a:cs typeface="Calibri"/>
                <a:sym typeface="Calibri"/>
              </a:rPr>
              <a:t>(sávtartó, parkolássegítő, fékező stb automatika) a járművezető polgári jogi és büntetőjogi felelősségét nem érintik;</a:t>
            </a:r>
            <a:endParaRPr/>
          </a:p>
          <a:p>
            <a:pPr marL="457200" marR="0" lvl="0" indent="-457200" algn="just" rtl="0">
              <a:spcBef>
                <a:spcPts val="0"/>
              </a:spcBef>
              <a:spcAft>
                <a:spcPts val="0"/>
              </a:spcAft>
              <a:buClr>
                <a:schemeClr val="dk1"/>
              </a:buClr>
              <a:buSzPts val="2400"/>
              <a:buFont typeface="Courier New"/>
              <a:buChar char="o"/>
            </a:pPr>
            <a:r>
              <a:rPr lang="hu-HU" sz="2400" b="0" i="0" u="none" strike="noStrike" cap="none">
                <a:solidFill>
                  <a:schemeClr val="dk1"/>
                </a:solidFill>
                <a:latin typeface="Calibri"/>
                <a:ea typeface="Calibri"/>
                <a:cs typeface="Calibri"/>
                <a:sym typeface="Calibri"/>
              </a:rPr>
              <a:t>A teljesen </a:t>
            </a:r>
            <a:r>
              <a:rPr lang="hu-HU" sz="2400" b="1" i="0" u="none" strike="noStrike" cap="none">
                <a:solidFill>
                  <a:schemeClr val="dk1"/>
                </a:solidFill>
                <a:latin typeface="Calibri"/>
                <a:ea typeface="Calibri"/>
                <a:cs typeface="Calibri"/>
                <a:sym typeface="Calibri"/>
              </a:rPr>
              <a:t>autonóm jármű</a:t>
            </a:r>
            <a:r>
              <a:rPr lang="hu-HU" sz="2400" b="0" i="0" u="none" strike="noStrike" cap="none">
                <a:solidFill>
                  <a:schemeClr val="dk1"/>
                </a:solidFill>
                <a:latin typeface="Calibri"/>
                <a:ea typeface="Calibri"/>
                <a:cs typeface="Calibri"/>
                <a:sym typeface="Calibri"/>
              </a:rPr>
              <a:t> esetén a járműben tartózkodó személyek nem sofőrök, hanem utasok, a járműveket mesterséges intelligencia vezeti (lásd USA szabályozás);</a:t>
            </a:r>
            <a:endParaRPr/>
          </a:p>
          <a:p>
            <a:pPr marL="457200" marR="0" lvl="0" indent="-457200" algn="just" rtl="0">
              <a:spcBef>
                <a:spcPts val="0"/>
              </a:spcBef>
              <a:spcAft>
                <a:spcPts val="0"/>
              </a:spcAft>
              <a:buClr>
                <a:schemeClr val="dk1"/>
              </a:buClr>
              <a:buSzPts val="2400"/>
              <a:buFont typeface="Courier New"/>
              <a:buChar char="o"/>
            </a:pPr>
            <a:r>
              <a:rPr lang="hu-HU" sz="2400" b="0" i="0" u="none" strike="noStrike" cap="none">
                <a:solidFill>
                  <a:schemeClr val="dk1"/>
                </a:solidFill>
                <a:latin typeface="Calibri"/>
                <a:ea typeface="Calibri"/>
                <a:cs typeface="Calibri"/>
                <a:sym typeface="Calibri"/>
              </a:rPr>
              <a:t>Tekintve, hogy a mesterséges intelligencia jogalanyiságának elismerése nem elérendő cél, a felelősség telepítés kérdésében négy megoldás körvonalazódik jelenleg a jogirodalomban;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Egyes digitális technológiák jogi és </a:t>
            </a:r>
            <a:br>
              <a:rPr lang="hu-HU" sz="3200" dirty="0"/>
            </a:br>
            <a:r>
              <a:rPr lang="hu-HU" sz="3200" dirty="0"/>
              <a:t>adatvédelmi megítélése</a:t>
            </a:r>
            <a:endParaRPr dirty="0"/>
          </a:p>
        </p:txBody>
      </p:sp>
      <p:sp>
        <p:nvSpPr>
          <p:cNvPr id="339" name="Google Shape;339;p36"/>
          <p:cNvSpPr/>
          <p:nvPr/>
        </p:nvSpPr>
        <p:spPr>
          <a:xfrm>
            <a:off x="743132" y="1905506"/>
            <a:ext cx="10515240"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400" b="1" i="0" u="none" strike="noStrike" cap="none" dirty="0">
                <a:solidFill>
                  <a:srgbClr val="1859A9"/>
                </a:solidFill>
                <a:latin typeface="Calibri"/>
                <a:ea typeface="Calibri"/>
                <a:cs typeface="Calibri"/>
                <a:sym typeface="Calibri"/>
              </a:rPr>
              <a:t>Önvezető járművek IV.</a:t>
            </a:r>
            <a:endParaRPr dirty="0"/>
          </a:p>
          <a:p>
            <a:pPr marL="0" marR="0" lvl="0" indent="0" algn="ctr" rtl="0">
              <a:spcBef>
                <a:spcPts val="0"/>
              </a:spcBef>
              <a:spcAft>
                <a:spcPts val="0"/>
              </a:spcAft>
              <a:buNone/>
            </a:pPr>
            <a:endParaRPr sz="24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hu-HU" sz="2400" b="1" i="0" u="none" strike="noStrike" cap="none" dirty="0">
                <a:solidFill>
                  <a:schemeClr val="dk1"/>
                </a:solidFill>
                <a:latin typeface="Calibri"/>
                <a:ea typeface="Calibri"/>
                <a:cs typeface="Calibri"/>
                <a:sym typeface="Calibri"/>
              </a:rPr>
              <a:t>Felelősség telepítés alternatívái </a:t>
            </a:r>
            <a:r>
              <a:rPr lang="hu-HU" sz="2400" b="0" i="0" u="none" strike="noStrike" cap="none" dirty="0">
                <a:solidFill>
                  <a:schemeClr val="dk1"/>
                </a:solidFill>
                <a:latin typeface="Calibri"/>
                <a:ea typeface="Calibri"/>
                <a:cs typeface="Calibri"/>
                <a:sym typeface="Calibri"/>
              </a:rPr>
              <a:t>a lehetséges szabályozás számára:</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400"/>
              <a:buFont typeface="Arial"/>
              <a:buAutoNum type="arabicPeriod"/>
            </a:pPr>
            <a:r>
              <a:rPr lang="hu-HU" sz="2400" b="1" dirty="0">
                <a:solidFill>
                  <a:schemeClr val="dk1"/>
                </a:solidFill>
                <a:latin typeface="Calibri"/>
                <a:ea typeface="Calibri"/>
                <a:cs typeface="Calibri"/>
                <a:sym typeface="Calibri"/>
              </a:rPr>
              <a:t>Gépjárműben utazó személy felelőssége</a:t>
            </a:r>
            <a:endParaRPr dirty="0"/>
          </a:p>
          <a:p>
            <a:pPr marL="514350" marR="0" lvl="0" indent="-514350" algn="l" rtl="0">
              <a:spcBef>
                <a:spcPts val="0"/>
              </a:spcBef>
              <a:spcAft>
                <a:spcPts val="0"/>
              </a:spcAft>
              <a:buClr>
                <a:schemeClr val="dk1"/>
              </a:buClr>
              <a:buSzPts val="2400"/>
              <a:buFont typeface="Arial"/>
              <a:buAutoNum type="arabicPeriod"/>
            </a:pPr>
            <a:r>
              <a:rPr lang="hu-HU" sz="2400" b="1" dirty="0">
                <a:solidFill>
                  <a:schemeClr val="dk1"/>
                </a:solidFill>
                <a:latin typeface="Calibri"/>
                <a:ea typeface="Calibri"/>
                <a:cs typeface="Calibri"/>
                <a:sym typeface="Calibri"/>
              </a:rPr>
              <a:t>Üzembentartó felelőssége</a:t>
            </a:r>
            <a:endParaRPr dirty="0"/>
          </a:p>
          <a:p>
            <a:pPr marL="514350" marR="0" lvl="0" indent="-514350" algn="l" rtl="0">
              <a:spcBef>
                <a:spcPts val="0"/>
              </a:spcBef>
              <a:spcAft>
                <a:spcPts val="0"/>
              </a:spcAft>
              <a:buClr>
                <a:schemeClr val="dk1"/>
              </a:buClr>
              <a:buSzPts val="2400"/>
              <a:buFont typeface="Arial"/>
              <a:buAutoNum type="arabicPeriod"/>
            </a:pPr>
            <a:r>
              <a:rPr lang="hu-HU" sz="2400" b="1" dirty="0">
                <a:solidFill>
                  <a:schemeClr val="dk1"/>
                </a:solidFill>
                <a:latin typeface="Calibri"/>
                <a:ea typeface="Calibri"/>
                <a:cs typeface="Calibri"/>
                <a:sym typeface="Calibri"/>
              </a:rPr>
              <a:t>Gyártó, forgalmazó felelőssége</a:t>
            </a:r>
            <a:endParaRPr dirty="0"/>
          </a:p>
          <a:p>
            <a:pPr marL="514350" marR="0" lvl="0" indent="-514350" algn="l" rtl="0">
              <a:spcBef>
                <a:spcPts val="0"/>
              </a:spcBef>
              <a:spcAft>
                <a:spcPts val="0"/>
              </a:spcAft>
              <a:buClr>
                <a:schemeClr val="dk1"/>
              </a:buClr>
              <a:buSzPts val="2400"/>
              <a:buFont typeface="Arial"/>
              <a:buAutoNum type="arabicPeriod"/>
            </a:pPr>
            <a:r>
              <a:rPr lang="hu-HU" sz="2400" b="1" dirty="0">
                <a:solidFill>
                  <a:schemeClr val="dk1"/>
                </a:solidFill>
                <a:latin typeface="Calibri"/>
                <a:ea typeface="Calibri"/>
                <a:cs typeface="Calibri"/>
                <a:sym typeface="Calibri"/>
              </a:rPr>
              <a:t>Programozó, karbantartó felelőssége</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37"/>
          <p:cNvSpPr txBox="1">
            <a:spLocks noGrp="1"/>
          </p:cNvSpPr>
          <p:nvPr>
            <p:ph type="body" idx="1"/>
          </p:nvPr>
        </p:nvSpPr>
        <p:spPr>
          <a:xfrm>
            <a:off x="332560" y="1159328"/>
            <a:ext cx="8895553" cy="453934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600"/>
              <a:buNone/>
            </a:pPr>
            <a:endParaRPr sz="2200" dirty="0"/>
          </a:p>
          <a:p>
            <a:pPr marL="571500" lvl="0" indent="-571500" algn="just" rtl="0">
              <a:lnSpc>
                <a:spcPct val="90000"/>
              </a:lnSpc>
              <a:spcBef>
                <a:spcPts val="1000"/>
              </a:spcBef>
              <a:spcAft>
                <a:spcPts val="0"/>
              </a:spcAft>
              <a:buSzPts val="1600"/>
              <a:buFont typeface="Courier New"/>
              <a:buChar char="o"/>
            </a:pPr>
            <a:r>
              <a:rPr lang="hu-HU" sz="2200" dirty="0"/>
              <a:t>A digitális technológiák </a:t>
            </a:r>
            <a:r>
              <a:rPr lang="hu-HU" sz="2200" b="1" dirty="0"/>
              <a:t>növelhetik az egyén kiszolgáltatottságát</a:t>
            </a:r>
            <a:r>
              <a:rPr lang="hu-HU" sz="2200" dirty="0"/>
              <a:t>, ezért a garanciák fokozására van szükség, ennek eszköze egyebek között az adatvédelmi és a fogyasztóvédelmi szabályozás fejlesztése;</a:t>
            </a:r>
            <a:endParaRPr sz="2200" dirty="0"/>
          </a:p>
          <a:p>
            <a:pPr marL="571500" lvl="0" indent="-571500" algn="just" rtl="0">
              <a:lnSpc>
                <a:spcPct val="90000"/>
              </a:lnSpc>
              <a:spcBef>
                <a:spcPts val="1000"/>
              </a:spcBef>
              <a:spcAft>
                <a:spcPts val="0"/>
              </a:spcAft>
              <a:buSzPts val="1600"/>
              <a:buFont typeface="Courier New"/>
              <a:buChar char="o"/>
            </a:pPr>
            <a:r>
              <a:rPr lang="hu-HU" sz="2200" dirty="0"/>
              <a:t>Az információs aszimmetria miatt a </a:t>
            </a:r>
            <a:r>
              <a:rPr lang="hu-HU" sz="2200" b="1" dirty="0"/>
              <a:t>lakosság bizalmatlan </a:t>
            </a:r>
            <a:r>
              <a:rPr lang="hu-HU" sz="2200" dirty="0"/>
              <a:t>az online platformokkal szemben; </a:t>
            </a:r>
            <a:endParaRPr sz="2200" dirty="0"/>
          </a:p>
          <a:p>
            <a:pPr marL="571500" lvl="0" indent="-571500" algn="just" rtl="0">
              <a:lnSpc>
                <a:spcPct val="90000"/>
              </a:lnSpc>
              <a:spcBef>
                <a:spcPts val="1000"/>
              </a:spcBef>
              <a:spcAft>
                <a:spcPts val="0"/>
              </a:spcAft>
              <a:buSzPts val="1600"/>
              <a:buFont typeface="Courier New"/>
              <a:buChar char="o"/>
            </a:pPr>
            <a:r>
              <a:rPr lang="hu-HU" sz="2200" dirty="0"/>
              <a:t>Az elektronikus kereskedelmi szolgáltatásokra is érvényesek az </a:t>
            </a:r>
            <a:r>
              <a:rPr lang="hu-HU" sz="2200" b="1" dirty="0"/>
              <a:t>Európai Unió és a magyar jogszabályok fogyasztókat védő rendelkezései</a:t>
            </a:r>
            <a:r>
              <a:rPr lang="hu-HU" sz="2200" dirty="0"/>
              <a:t>, melyek az egyes hatósági  döntések (Airbnb, FAANG) hatására folyamatosan fejlődnek;</a:t>
            </a:r>
            <a:endParaRPr sz="2200" dirty="0"/>
          </a:p>
          <a:p>
            <a:pPr marL="571500" lvl="0" indent="-571500" algn="just" rtl="0">
              <a:lnSpc>
                <a:spcPct val="90000"/>
              </a:lnSpc>
              <a:spcBef>
                <a:spcPts val="1000"/>
              </a:spcBef>
              <a:spcAft>
                <a:spcPts val="0"/>
              </a:spcAft>
              <a:buSzPts val="1600"/>
              <a:buFont typeface="Courier New"/>
              <a:buChar char="o"/>
            </a:pPr>
            <a:r>
              <a:rPr lang="hu-HU" sz="2200" dirty="0"/>
              <a:t>Az Európai Bizottság 2018-as javaslata tovább erősíti a szolgáltatók felelősségét, és a </a:t>
            </a:r>
            <a:r>
              <a:rPr lang="hu-HU" sz="2200" b="1" dirty="0"/>
              <a:t>fogyasztóvédelmi hatóságok munkájának nemzetközi összehangolását</a:t>
            </a:r>
            <a:r>
              <a:rPr lang="hu-HU" sz="2200" dirty="0"/>
              <a:t>; </a:t>
            </a:r>
          </a:p>
          <a:p>
            <a:pPr marL="571500" lvl="0" indent="-571500" algn="just" rtl="0">
              <a:lnSpc>
                <a:spcPct val="90000"/>
              </a:lnSpc>
              <a:spcBef>
                <a:spcPts val="1000"/>
              </a:spcBef>
              <a:spcAft>
                <a:spcPts val="0"/>
              </a:spcAft>
              <a:buSzPts val="1600"/>
              <a:buFont typeface="Courier New"/>
              <a:buChar char="o"/>
            </a:pPr>
            <a:r>
              <a:rPr lang="hu-HU" sz="2200" dirty="0"/>
              <a:t>A </a:t>
            </a:r>
            <a:r>
              <a:rPr lang="hu-HU" sz="2200" b="1" dirty="0"/>
              <a:t>COVID19 járvány alatt tovább fokozódott </a:t>
            </a:r>
            <a:r>
              <a:rPr lang="hu-HU" sz="2200" dirty="0"/>
              <a:t>a tagállami hatóságok együttműködése, több alkalommal a Bizottsággal együttesen léptek fel;</a:t>
            </a:r>
            <a:endParaRPr sz="2200" dirty="0"/>
          </a:p>
          <a:p>
            <a:pPr marL="0" lvl="0" indent="0" algn="just" rtl="0">
              <a:lnSpc>
                <a:spcPct val="90000"/>
              </a:lnSpc>
              <a:spcBef>
                <a:spcPts val="1000"/>
              </a:spcBef>
              <a:spcAft>
                <a:spcPts val="0"/>
              </a:spcAft>
              <a:buSzPts val="1600"/>
              <a:buNone/>
            </a:pPr>
            <a:endParaRPr sz="2200" dirty="0"/>
          </a:p>
          <a:p>
            <a:pPr marL="0" lvl="0" indent="0" algn="l" rtl="0">
              <a:lnSpc>
                <a:spcPct val="90000"/>
              </a:lnSpc>
              <a:spcBef>
                <a:spcPts val="1000"/>
              </a:spcBef>
              <a:spcAft>
                <a:spcPts val="0"/>
              </a:spcAft>
              <a:buSzPts val="1600"/>
              <a:buNone/>
            </a:pPr>
            <a:endParaRPr sz="2200" dirty="0"/>
          </a:p>
        </p:txBody>
      </p:sp>
      <p:pic>
        <p:nvPicPr>
          <p:cNvPr id="4098" name="Picture 2" descr="Rossz hír a trükköző webáruházaknak - E-kereskedelem - DigitalHungary –  Minden, ami digitális. A virtuális tér magazinja.">
            <a:extLst>
              <a:ext uri="{FF2B5EF4-FFF2-40B4-BE49-F238E27FC236}">
                <a16:creationId xmlns:a16="http://schemas.microsoft.com/office/drawing/2014/main" id="{AFF42F6D-F883-4B25-95BE-E75044688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8113" y="2662179"/>
            <a:ext cx="2963887" cy="228309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38;p36">
            <a:extLst>
              <a:ext uri="{FF2B5EF4-FFF2-40B4-BE49-F238E27FC236}">
                <a16:creationId xmlns:a16="http://schemas.microsoft.com/office/drawing/2014/main" id="{08269941-3F16-41BB-9F21-A8FE04801C32}"/>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Digitális fejlődés és </a:t>
            </a:r>
            <a:r>
              <a:rPr lang="hu-HU" sz="3200" dirty="0">
                <a:sym typeface="Arial"/>
              </a:rPr>
              <a:t>fogyasztóvédelem</a:t>
            </a:r>
            <a:r>
              <a:rPr lang="hu-HU" sz="3200" dirty="0"/>
              <a:t>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jog I.</a:t>
            </a:r>
            <a:endParaRPr sz="3200" dirty="0"/>
          </a:p>
        </p:txBody>
      </p:sp>
      <p:sp>
        <p:nvSpPr>
          <p:cNvPr id="138" name="Google Shape;138;p6"/>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11113" lvl="0" indent="-11113" algn="just" rtl="0">
              <a:lnSpc>
                <a:spcPct val="90000"/>
              </a:lnSpc>
              <a:spcBef>
                <a:spcPts val="1000"/>
              </a:spcBef>
              <a:spcAft>
                <a:spcPts val="0"/>
              </a:spcAft>
              <a:buSzPts val="1600"/>
              <a:buNone/>
            </a:pPr>
            <a:r>
              <a:rPr lang="hu-HU" sz="2400"/>
              <a:t>A technológiai változások mögött </a:t>
            </a:r>
            <a:r>
              <a:rPr lang="hu-HU" sz="2400" b="1"/>
              <a:t>társadalmi változások </a:t>
            </a:r>
            <a:r>
              <a:rPr lang="hu-HU" sz="2400"/>
              <a:t>húzódnak meg: a gyorsabb, hatékonyabb, eredményes megoldások iránti fogyasztói, gazdasági szükségletek iránti igény</a:t>
            </a:r>
            <a:endParaRPr/>
          </a:p>
          <a:p>
            <a:pPr marL="0" lvl="0" indent="0" algn="just" rtl="0">
              <a:lnSpc>
                <a:spcPct val="90000"/>
              </a:lnSpc>
              <a:spcBef>
                <a:spcPts val="1000"/>
              </a:spcBef>
              <a:spcAft>
                <a:spcPts val="0"/>
              </a:spcAft>
              <a:buSzPts val="1600"/>
              <a:buNone/>
            </a:pPr>
            <a:endParaRPr sz="2400"/>
          </a:p>
          <a:p>
            <a:pPr marL="11113" lvl="0" indent="-11113" algn="l" rtl="0">
              <a:lnSpc>
                <a:spcPct val="90000"/>
              </a:lnSpc>
              <a:spcBef>
                <a:spcPts val="1000"/>
              </a:spcBef>
              <a:spcAft>
                <a:spcPts val="0"/>
              </a:spcAft>
              <a:buClr>
                <a:schemeClr val="dk1"/>
              </a:buClr>
              <a:buSzPts val="1600"/>
              <a:buNone/>
            </a:pPr>
            <a:r>
              <a:rPr lang="hu-HU" sz="2400"/>
              <a:t>A jog szerepe kettős:</a:t>
            </a:r>
            <a:endParaRPr/>
          </a:p>
          <a:p>
            <a:pPr marL="717550" lvl="2" indent="-358775" algn="l" rtl="0">
              <a:lnSpc>
                <a:spcPct val="90000"/>
              </a:lnSpc>
              <a:spcBef>
                <a:spcPts val="500"/>
              </a:spcBef>
              <a:spcAft>
                <a:spcPts val="0"/>
              </a:spcAft>
              <a:buSzPts val="2000"/>
              <a:buFont typeface="Arial"/>
              <a:buAutoNum type="arabicPeriod"/>
            </a:pPr>
            <a:r>
              <a:rPr lang="hu-HU" sz="2400" b="1"/>
              <a:t>Szabadságjogok védelme </a:t>
            </a:r>
            <a:endParaRPr/>
          </a:p>
          <a:p>
            <a:pPr marL="358775" lvl="2" indent="0" algn="l" rtl="0">
              <a:lnSpc>
                <a:spcPct val="90000"/>
              </a:lnSpc>
              <a:spcBef>
                <a:spcPts val="500"/>
              </a:spcBef>
              <a:spcAft>
                <a:spcPts val="0"/>
              </a:spcAft>
              <a:buSzPts val="2000"/>
              <a:buNone/>
            </a:pPr>
            <a:r>
              <a:rPr lang="hu-HU" sz="2400"/>
              <a:t>a technológiákkal szemben</a:t>
            </a:r>
            <a:endParaRPr/>
          </a:p>
          <a:p>
            <a:pPr marL="358775" lvl="2" indent="0" algn="l" rtl="0">
              <a:lnSpc>
                <a:spcPct val="90000"/>
              </a:lnSpc>
              <a:spcBef>
                <a:spcPts val="500"/>
              </a:spcBef>
              <a:spcAft>
                <a:spcPts val="0"/>
              </a:spcAft>
              <a:buSzPts val="2000"/>
              <a:buNone/>
            </a:pPr>
            <a:endParaRPr sz="2400"/>
          </a:p>
          <a:p>
            <a:pPr marL="358775" lvl="2" indent="0" algn="l" rtl="0">
              <a:lnSpc>
                <a:spcPct val="90000"/>
              </a:lnSpc>
              <a:spcBef>
                <a:spcPts val="500"/>
              </a:spcBef>
              <a:spcAft>
                <a:spcPts val="0"/>
              </a:spcAft>
              <a:buSzPts val="2000"/>
              <a:buNone/>
            </a:pPr>
            <a:r>
              <a:rPr lang="hu-HU" sz="2400"/>
              <a:t>2. </a:t>
            </a:r>
            <a:r>
              <a:rPr lang="hu-HU" sz="2400" b="1"/>
              <a:t>Technológiák ösztönzése</a:t>
            </a:r>
            <a:r>
              <a:rPr lang="hu-HU" sz="2400"/>
              <a:t>, </a:t>
            </a:r>
            <a:endParaRPr/>
          </a:p>
          <a:p>
            <a:pPr marL="358775" lvl="2" indent="0" algn="l" rtl="0">
              <a:lnSpc>
                <a:spcPct val="90000"/>
              </a:lnSpc>
              <a:spcBef>
                <a:spcPts val="500"/>
              </a:spcBef>
              <a:spcAft>
                <a:spcPts val="0"/>
              </a:spcAft>
              <a:buSzPts val="2000"/>
              <a:buNone/>
            </a:pPr>
            <a:r>
              <a:rPr lang="hu-HU" sz="2400"/>
              <a:t>megfelelő versenyfeltételek </a:t>
            </a:r>
            <a:endParaRPr/>
          </a:p>
          <a:p>
            <a:pPr marL="358775" lvl="2" indent="0" algn="l" rtl="0">
              <a:lnSpc>
                <a:spcPct val="90000"/>
              </a:lnSpc>
              <a:spcBef>
                <a:spcPts val="500"/>
              </a:spcBef>
              <a:spcAft>
                <a:spcPts val="0"/>
              </a:spcAft>
              <a:buSzPts val="2000"/>
              <a:buNone/>
            </a:pPr>
            <a:r>
              <a:rPr lang="hu-HU" sz="2400"/>
              <a:t>biztosítása</a:t>
            </a:r>
            <a:endParaRPr/>
          </a:p>
        </p:txBody>
      </p:sp>
      <p:pic>
        <p:nvPicPr>
          <p:cNvPr id="139" name="Google Shape;139;p6"/>
          <p:cNvPicPr preferRelativeResize="0"/>
          <p:nvPr/>
        </p:nvPicPr>
        <p:blipFill rotWithShape="1">
          <a:blip r:embed="rId3">
            <a:alphaModFix/>
          </a:blip>
          <a:srcRect l="13376" r="13368"/>
          <a:stretch/>
        </p:blipFill>
        <p:spPr>
          <a:xfrm>
            <a:off x="6224420" y="2677773"/>
            <a:ext cx="5268334" cy="349874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8"/>
          <p:cNvSpPr/>
          <p:nvPr/>
        </p:nvSpPr>
        <p:spPr>
          <a:xfrm>
            <a:off x="732246" y="826655"/>
            <a:ext cx="10363320" cy="4722278"/>
          </a:xfrm>
          <a:prstGeom prst="rect">
            <a:avLst/>
          </a:prstGeom>
          <a:noFill/>
          <a:ln>
            <a:noFill/>
          </a:ln>
        </p:spPr>
        <p:txBody>
          <a:bodyPr spcFirstLastPara="1" wrap="square" lIns="91425" tIns="45700" rIns="91425" bIns="45700" anchor="t" anchorCtr="0">
            <a:spAutoFit/>
          </a:bodyPr>
          <a:lstStyle/>
          <a:p>
            <a:pPr algn="ctr">
              <a:lnSpc>
                <a:spcPct val="90000"/>
              </a:lnSpc>
              <a:spcBef>
                <a:spcPts val="1000"/>
              </a:spcBef>
              <a:buClr>
                <a:schemeClr val="dk1"/>
              </a:buClr>
              <a:buSzPts val="1600"/>
            </a:pPr>
            <a:endParaRPr lang="hu-HU" sz="2400" b="1" dirty="0">
              <a:solidFill>
                <a:srgbClr val="1859A9"/>
              </a:solidFill>
              <a:latin typeface="Calibri"/>
              <a:cs typeface="Calibri"/>
              <a:sym typeface="Calibri"/>
            </a:endParaRPr>
          </a:p>
          <a:p>
            <a:pPr marL="571500" indent="-571500" algn="just">
              <a:lnSpc>
                <a:spcPct val="90000"/>
              </a:lnSpc>
              <a:spcBef>
                <a:spcPts val="1000"/>
              </a:spcBef>
              <a:buClr>
                <a:schemeClr val="dk1"/>
              </a:buClr>
              <a:buSzPts val="1600"/>
              <a:buFont typeface="Courier New"/>
              <a:buChar char="o"/>
            </a:pPr>
            <a:r>
              <a:rPr lang="hu-HU" sz="2200" dirty="0">
                <a:solidFill>
                  <a:schemeClr val="dk1"/>
                </a:solidFill>
                <a:latin typeface="Calibri"/>
                <a:cs typeface="Calibri"/>
                <a:sym typeface="Calibri"/>
              </a:rPr>
              <a:t>A közeljövőben az </a:t>
            </a:r>
            <a:r>
              <a:rPr lang="hu-HU" sz="2200" b="1" dirty="0">
                <a:solidFill>
                  <a:schemeClr val="dk1"/>
                </a:solidFill>
                <a:latin typeface="Calibri"/>
                <a:cs typeface="Calibri"/>
                <a:sym typeface="Calibri"/>
              </a:rPr>
              <a:t>adat</a:t>
            </a:r>
            <a:r>
              <a:rPr lang="hu-HU" sz="2200" dirty="0">
                <a:solidFill>
                  <a:schemeClr val="dk1"/>
                </a:solidFill>
                <a:latin typeface="Calibri"/>
                <a:cs typeface="Calibri"/>
                <a:sym typeface="Calibri"/>
              </a:rPr>
              <a:t> a vállalkozások és a közszféra számára egyaránt azt a </a:t>
            </a:r>
            <a:r>
              <a:rPr lang="hu-HU" sz="2200" b="1" dirty="0">
                <a:solidFill>
                  <a:schemeClr val="dk1"/>
                </a:solidFill>
                <a:latin typeface="Calibri"/>
                <a:cs typeface="Calibri"/>
                <a:sym typeface="Calibri"/>
              </a:rPr>
              <a:t>stratégiai erőforrást </a:t>
            </a:r>
            <a:r>
              <a:rPr lang="hu-HU" sz="2200" dirty="0">
                <a:solidFill>
                  <a:schemeClr val="dk1"/>
                </a:solidFill>
                <a:latin typeface="Calibri"/>
                <a:cs typeface="Calibri"/>
                <a:sym typeface="Calibri"/>
              </a:rPr>
              <a:t>jelentheti, amely segítségével hatékonyságnövelés érhető el, és új innovatív megoldások születhetnek;</a:t>
            </a:r>
            <a:endParaRPr sz="2200" dirty="0">
              <a:solidFill>
                <a:schemeClr val="dk1"/>
              </a:solidFill>
              <a:latin typeface="Calibri"/>
              <a:cs typeface="Calibri"/>
              <a:sym typeface="Calibri"/>
            </a:endParaRPr>
          </a:p>
          <a:p>
            <a:pPr marL="571500" lvl="0" indent="-571500" algn="just">
              <a:lnSpc>
                <a:spcPct val="90000"/>
              </a:lnSpc>
              <a:spcBef>
                <a:spcPts val="1000"/>
              </a:spcBef>
              <a:buClr>
                <a:schemeClr val="dk1"/>
              </a:buClr>
              <a:buSzPts val="1600"/>
              <a:buFont typeface="Courier New"/>
              <a:buChar char="o"/>
            </a:pPr>
            <a:r>
              <a:rPr lang="hu-HU" sz="2200" b="1" dirty="0">
                <a:solidFill>
                  <a:schemeClr val="dk1"/>
                </a:solidFill>
                <a:latin typeface="Calibri"/>
                <a:cs typeface="Calibri"/>
                <a:sym typeface="Calibri"/>
              </a:rPr>
              <a:t>Az adat az információ hordozója</a:t>
            </a:r>
            <a:r>
              <a:rPr lang="hu-HU" sz="2200" dirty="0">
                <a:solidFill>
                  <a:schemeClr val="dk1"/>
                </a:solidFill>
                <a:latin typeface="Calibri"/>
                <a:cs typeface="Calibri"/>
                <a:sym typeface="Calibri"/>
              </a:rPr>
              <a:t>, a tények, fogalmak, összefüggések vagy utasítások formalizált, megjelenítésre alkalmas ábrázolása, amely az emberek és gépi eszközök számára értelmezhető és feldolgozható;</a:t>
            </a:r>
            <a:endParaRPr sz="2200" dirty="0">
              <a:solidFill>
                <a:schemeClr val="dk1"/>
              </a:solidFill>
              <a:latin typeface="Calibri"/>
              <a:cs typeface="Calibri"/>
            </a:endParaRPr>
          </a:p>
          <a:p>
            <a:pPr marL="571500" indent="-571500" algn="just">
              <a:lnSpc>
                <a:spcPct val="90000"/>
              </a:lnSpc>
              <a:spcBef>
                <a:spcPts val="1000"/>
              </a:spcBef>
              <a:buClr>
                <a:schemeClr val="dk1"/>
              </a:buClr>
              <a:buSzPts val="1600"/>
              <a:buFont typeface="Courier New"/>
              <a:buChar char="o"/>
            </a:pPr>
            <a:r>
              <a:rPr lang="hu-HU" sz="2200" dirty="0">
                <a:solidFill>
                  <a:schemeClr val="dk1"/>
                </a:solidFill>
                <a:latin typeface="Calibri"/>
                <a:cs typeface="Calibri"/>
                <a:sym typeface="Calibri"/>
              </a:rPr>
              <a:t>Az </a:t>
            </a:r>
            <a:r>
              <a:rPr lang="hu-HU" sz="2200" b="1" dirty="0">
                <a:solidFill>
                  <a:schemeClr val="dk1"/>
                </a:solidFill>
                <a:latin typeface="Calibri"/>
                <a:cs typeface="Calibri"/>
                <a:sym typeface="Calibri"/>
              </a:rPr>
              <a:t>adatpolitika</a:t>
            </a:r>
            <a:r>
              <a:rPr lang="hu-HU" sz="2200" dirty="0">
                <a:solidFill>
                  <a:schemeClr val="dk1"/>
                </a:solidFill>
                <a:latin typeface="Calibri"/>
                <a:cs typeface="Calibri"/>
                <a:sym typeface="Calibri"/>
              </a:rPr>
              <a:t> azon döntések és intézkedések összessége, amelyek célja megteremteni az országban az információk kezelésének és felhasználásának koherens környezetét;</a:t>
            </a:r>
          </a:p>
          <a:p>
            <a:pPr marL="571500" lvl="0" indent="-571500" algn="just">
              <a:lnSpc>
                <a:spcPct val="90000"/>
              </a:lnSpc>
              <a:spcBef>
                <a:spcPts val="1000"/>
              </a:spcBef>
              <a:buClr>
                <a:schemeClr val="dk1"/>
              </a:buClr>
              <a:buSzPts val="1600"/>
              <a:buFont typeface="Courier New"/>
              <a:buChar char="o"/>
            </a:pPr>
            <a:r>
              <a:rPr lang="hu-HU" sz="2200" dirty="0">
                <a:solidFill>
                  <a:schemeClr val="dk1"/>
                </a:solidFill>
                <a:latin typeface="Calibri"/>
                <a:cs typeface="Calibri"/>
                <a:sym typeface="Calibri"/>
              </a:rPr>
              <a:t>2020-ben létrejött a </a:t>
            </a:r>
            <a:r>
              <a:rPr lang="hu-HU" sz="2200" b="1" dirty="0">
                <a:solidFill>
                  <a:schemeClr val="dk1"/>
                </a:solidFill>
                <a:latin typeface="Calibri"/>
                <a:cs typeface="Calibri"/>
                <a:sym typeface="Calibri"/>
              </a:rPr>
              <a:t>Nemzeti Adatvagyon Ügynökség</a:t>
            </a:r>
            <a:r>
              <a:rPr lang="hu-HU" sz="2200" dirty="0">
                <a:solidFill>
                  <a:schemeClr val="dk1"/>
                </a:solidFill>
                <a:latin typeface="Calibri"/>
                <a:cs typeface="Calibri"/>
                <a:sym typeface="Calibri"/>
              </a:rPr>
              <a:t>, és elfogadás alatt áll a nemzeti adatvagyonról szólótörvény, melynek célja az </a:t>
            </a:r>
            <a:r>
              <a:rPr lang="hu-HU" sz="2200" b="1" dirty="0">
                <a:solidFill>
                  <a:schemeClr val="dk1"/>
                </a:solidFill>
                <a:latin typeface="Calibri"/>
                <a:cs typeface="Calibri"/>
                <a:sym typeface="Calibri"/>
              </a:rPr>
              <a:t>adatgazdaság beindítása</a:t>
            </a:r>
            <a:r>
              <a:rPr lang="hu-HU" sz="2200" dirty="0">
                <a:solidFill>
                  <a:schemeClr val="dk1"/>
                </a:solidFill>
                <a:latin typeface="Calibri"/>
                <a:cs typeface="Calibri"/>
                <a:sym typeface="Calibri"/>
              </a:rPr>
              <a:t>, dinamizálása;</a:t>
            </a:r>
            <a:endParaRPr sz="2200" dirty="0">
              <a:solidFill>
                <a:schemeClr val="dk1"/>
              </a:solidFill>
              <a:latin typeface="Calibri"/>
              <a:cs typeface="Calibri"/>
            </a:endParaRPr>
          </a:p>
        </p:txBody>
      </p:sp>
      <p:sp>
        <p:nvSpPr>
          <p:cNvPr id="5" name="Google Shape;338;p36">
            <a:extLst>
              <a:ext uri="{FF2B5EF4-FFF2-40B4-BE49-F238E27FC236}">
                <a16:creationId xmlns:a16="http://schemas.microsoft.com/office/drawing/2014/main" id="{6B2D201E-5031-4C6D-AC14-5811296BECF4}"/>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Adatvagyon 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39"/>
          <p:cNvSpPr/>
          <p:nvPr/>
        </p:nvSpPr>
        <p:spPr>
          <a:xfrm>
            <a:off x="743131" y="1570435"/>
            <a:ext cx="10515240"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hu-HU"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hu-HU" sz="2400" dirty="0">
                <a:solidFill>
                  <a:schemeClr val="dk1"/>
                </a:solidFill>
                <a:latin typeface="Calibri"/>
                <a:ea typeface="Calibri"/>
                <a:cs typeface="Calibri"/>
                <a:sym typeface="Calibri"/>
              </a:rPr>
              <a:t>A </a:t>
            </a:r>
            <a:r>
              <a:rPr lang="hu-HU" sz="2400" b="1" dirty="0">
                <a:solidFill>
                  <a:schemeClr val="dk1"/>
                </a:solidFill>
                <a:latin typeface="Calibri"/>
                <a:ea typeface="Calibri"/>
                <a:cs typeface="Calibri"/>
                <a:sym typeface="Calibri"/>
              </a:rPr>
              <a:t>nemzeti adatvagyon – ami a közfeladatot ellátó szervek által kezelt közérdekű adatok, személyes adatok, magánadatok és közérdekből nyilvános adatok összessége –</a:t>
            </a:r>
            <a:r>
              <a:rPr lang="hu-HU" sz="2400" dirty="0">
                <a:solidFill>
                  <a:schemeClr val="dk1"/>
                </a:solidFill>
                <a:latin typeface="Calibri"/>
                <a:ea typeface="Calibri"/>
                <a:cs typeface="Calibri"/>
                <a:sym typeface="Calibri"/>
              </a:rPr>
              <a:t>, újrahasznosítása kulcsfontosságú egy digitális gazdaságban;</a:t>
            </a:r>
            <a:endParaRPr sz="2400" dirty="0"/>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hu-HU" sz="2400" b="1" dirty="0">
                <a:solidFill>
                  <a:schemeClr val="dk1"/>
                </a:solidFill>
                <a:latin typeface="Calibri"/>
                <a:ea typeface="Calibri"/>
                <a:cs typeface="Calibri"/>
                <a:sym typeface="Calibri"/>
              </a:rPr>
              <a:t>Az újrahasznosítás</a:t>
            </a:r>
            <a:r>
              <a:rPr lang="hu-HU" sz="2400" dirty="0">
                <a:solidFill>
                  <a:schemeClr val="dk1"/>
                </a:solidFill>
                <a:latin typeface="Calibri"/>
                <a:ea typeface="Calibri"/>
                <a:cs typeface="Calibri"/>
                <a:sym typeface="Calibri"/>
              </a:rPr>
              <a:t> </a:t>
            </a:r>
            <a:r>
              <a:rPr lang="hu-HU" sz="2400" b="1" dirty="0">
                <a:solidFill>
                  <a:schemeClr val="dk1"/>
                </a:solidFill>
                <a:latin typeface="Calibri"/>
                <a:ea typeface="Calibri"/>
                <a:cs typeface="Calibri"/>
                <a:sym typeface="Calibri"/>
              </a:rPr>
              <a:t>a közadat felhasználása olyan kereskedelmi vagy nem kereskedelmi célra, amely kívül esik a közfeladat ellátását előíró jogszabályból eredő célkitűzésen, amire az adatot eredetileg előállították;</a:t>
            </a:r>
            <a:endParaRPr sz="2400" dirty="0">
              <a:solidFill>
                <a:schemeClr val="dk1"/>
              </a:solidFill>
              <a:latin typeface="Calibri"/>
              <a:ea typeface="Calibri"/>
              <a:cs typeface="Calibri"/>
              <a:sym typeface="Calibri"/>
            </a:endParaRPr>
          </a:p>
        </p:txBody>
      </p:sp>
      <p:sp>
        <p:nvSpPr>
          <p:cNvPr id="4" name="Google Shape;338;p36">
            <a:extLst>
              <a:ext uri="{FF2B5EF4-FFF2-40B4-BE49-F238E27FC236}">
                <a16:creationId xmlns:a16="http://schemas.microsoft.com/office/drawing/2014/main" id="{22D7D4DF-4561-4EC5-954D-5F07343872D0}"/>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Adatvagyon II.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3" name="Google Shape;363;p40"/>
          <p:cNvPicPr preferRelativeResize="0"/>
          <p:nvPr/>
        </p:nvPicPr>
        <p:blipFill rotWithShape="1">
          <a:blip r:embed="rId3">
            <a:alphaModFix/>
          </a:blip>
          <a:srcRect/>
          <a:stretch/>
        </p:blipFill>
        <p:spPr>
          <a:xfrm>
            <a:off x="810695" y="1099257"/>
            <a:ext cx="10237694" cy="5381562"/>
          </a:xfrm>
          <a:prstGeom prst="rect">
            <a:avLst/>
          </a:prstGeom>
          <a:noFill/>
          <a:ln>
            <a:noFill/>
          </a:ln>
        </p:spPr>
      </p:pic>
      <p:sp>
        <p:nvSpPr>
          <p:cNvPr id="4" name="Google Shape;338;p36">
            <a:extLst>
              <a:ext uri="{FF2B5EF4-FFF2-40B4-BE49-F238E27FC236}">
                <a16:creationId xmlns:a16="http://schemas.microsoft.com/office/drawing/2014/main" id="{DA4266DF-6C39-44D6-8DEB-12F56EDEB932}"/>
              </a:ext>
            </a:extLst>
          </p:cNvPr>
          <p:cNvSpPr txBox="1">
            <a:spLocks/>
          </p:cNvSpPr>
          <p:nvPr/>
        </p:nvSpPr>
        <p:spPr>
          <a:xfrm>
            <a:off x="477047" y="151227"/>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Adatvagyon III.</a:t>
            </a:r>
            <a:endParaRPr lang="hu-H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41"/>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0" indent="0" algn="ctr"/>
            <a:r>
              <a:rPr lang="hu-HU" sz="2400" dirty="0"/>
              <a:t>Agrár(köz)adatok I.</a:t>
            </a:r>
          </a:p>
          <a:p>
            <a:pPr marL="0" lvl="0" indent="0" algn="ctr" rtl="0">
              <a:lnSpc>
                <a:spcPct val="90000"/>
              </a:lnSpc>
              <a:spcBef>
                <a:spcPts val="1000"/>
              </a:spcBef>
              <a:spcAft>
                <a:spcPts val="0"/>
              </a:spcAft>
              <a:buSzPts val="1600"/>
            </a:pPr>
            <a:endParaRPr lang="hu-HU" sz="2400" b="1" dirty="0">
              <a:solidFill>
                <a:srgbClr val="1859A9"/>
              </a:solidFill>
            </a:endParaRPr>
          </a:p>
          <a:p>
            <a:pPr marL="457200" lvl="0" indent="-457200" algn="just" rtl="0">
              <a:lnSpc>
                <a:spcPct val="90000"/>
              </a:lnSpc>
              <a:spcBef>
                <a:spcPts val="1000"/>
              </a:spcBef>
              <a:spcAft>
                <a:spcPts val="0"/>
              </a:spcAft>
              <a:buSzPts val="1600"/>
              <a:buFont typeface="Courier New"/>
              <a:buChar char="o"/>
            </a:pPr>
            <a:r>
              <a:rPr lang="hu-HU" sz="2400" dirty="0"/>
              <a:t>A </a:t>
            </a:r>
            <a:r>
              <a:rPr lang="hu-HU" sz="2400" b="1" dirty="0"/>
              <a:t>hazai mezőgazdaság adatvagyona </a:t>
            </a:r>
            <a:r>
              <a:rPr lang="hu-HU" sz="2400" dirty="0"/>
              <a:t>alapvetően két fő részre tagolódik: a mezőgazdasági termelők birtokában levő </a:t>
            </a:r>
            <a:r>
              <a:rPr lang="hu-HU" sz="2400" b="1" dirty="0"/>
              <a:t>magánhasználatra szánt adat</a:t>
            </a:r>
            <a:r>
              <a:rPr lang="hu-HU" sz="2400" dirty="0"/>
              <a:t>ok, információk összessége, valamint az </a:t>
            </a:r>
            <a:r>
              <a:rPr lang="hu-HU" sz="2400" b="1" dirty="0"/>
              <a:t>állami adatrendszerek</a:t>
            </a:r>
            <a:r>
              <a:rPr lang="hu-HU" sz="2400" dirty="0"/>
              <a:t>ben a mezőgazdasági termelőkről, azok tevékenységéről, valamint a természeti környezet állapotáról szóló adatrendszerek;</a:t>
            </a:r>
            <a:endParaRPr sz="2400" dirty="0"/>
          </a:p>
          <a:p>
            <a:pPr marL="457200" lvl="0" indent="-457200" algn="just" rtl="0">
              <a:lnSpc>
                <a:spcPct val="90000"/>
              </a:lnSpc>
              <a:spcBef>
                <a:spcPts val="1000"/>
              </a:spcBef>
              <a:spcAft>
                <a:spcPts val="0"/>
              </a:spcAft>
              <a:buSzPts val="1600"/>
              <a:buFont typeface="Courier New"/>
              <a:buChar char="o"/>
            </a:pPr>
            <a:r>
              <a:rPr lang="hu-HU" sz="2400" dirty="0"/>
              <a:t>A magán- és az állami adatrendszerek viszonylatában az </a:t>
            </a:r>
            <a:r>
              <a:rPr lang="hu-HU" sz="2400" b="1" dirty="0"/>
              <a:t>agráradatok integrációjá</a:t>
            </a:r>
            <a:r>
              <a:rPr lang="hu-HU" sz="2400" dirty="0"/>
              <a:t>nak lehetőségét biztosítani kell;</a:t>
            </a:r>
            <a:endParaRPr sz="2400" dirty="0"/>
          </a:p>
          <a:p>
            <a:pPr marL="0" lvl="0" indent="0" algn="just" rtl="0">
              <a:lnSpc>
                <a:spcPct val="90000"/>
              </a:lnSpc>
              <a:spcBef>
                <a:spcPts val="1000"/>
              </a:spcBef>
              <a:spcAft>
                <a:spcPts val="0"/>
              </a:spcAft>
              <a:buSzPts val="1600"/>
              <a:buNone/>
            </a:pPr>
            <a:endParaRPr sz="2000" dirty="0"/>
          </a:p>
        </p:txBody>
      </p:sp>
      <p:sp>
        <p:nvSpPr>
          <p:cNvPr id="4" name="Google Shape;338;p36">
            <a:extLst>
              <a:ext uri="{FF2B5EF4-FFF2-40B4-BE49-F238E27FC236}">
                <a16:creationId xmlns:a16="http://schemas.microsoft.com/office/drawing/2014/main" id="{6977D3F3-B5EE-479E-A7D8-0E287B196AD8}"/>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Agrár(köz)adatok 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p42"/>
          <p:cNvPicPr preferRelativeResize="0"/>
          <p:nvPr/>
        </p:nvPicPr>
        <p:blipFill rotWithShape="1">
          <a:blip r:embed="rId3">
            <a:alphaModFix/>
          </a:blip>
          <a:srcRect/>
          <a:stretch/>
        </p:blipFill>
        <p:spPr>
          <a:xfrm>
            <a:off x="2225155" y="1526895"/>
            <a:ext cx="7741690" cy="5331105"/>
          </a:xfrm>
          <a:prstGeom prst="rect">
            <a:avLst/>
          </a:prstGeom>
          <a:noFill/>
          <a:ln>
            <a:noFill/>
          </a:ln>
        </p:spPr>
      </p:pic>
      <p:sp>
        <p:nvSpPr>
          <p:cNvPr id="4" name="Google Shape;338;p36">
            <a:extLst>
              <a:ext uri="{FF2B5EF4-FFF2-40B4-BE49-F238E27FC236}">
                <a16:creationId xmlns:a16="http://schemas.microsoft.com/office/drawing/2014/main" id="{60A07413-5563-402D-A8F1-D86D5EDD1714}"/>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Agrár(köz)adatok II. – agráradatok keletkezése</a:t>
            </a:r>
            <a:endParaRPr lang="hu-H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43"/>
          <p:cNvSpPr txBox="1">
            <a:spLocks noGrp="1"/>
          </p:cNvSpPr>
          <p:nvPr>
            <p:ph type="body" idx="1"/>
          </p:nvPr>
        </p:nvSpPr>
        <p:spPr>
          <a:xfrm>
            <a:off x="838200" y="1631247"/>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SzPts val="1600"/>
              <a:buNone/>
            </a:pPr>
            <a:r>
              <a:rPr lang="hu-HU" sz="2000" dirty="0"/>
              <a:t>Az </a:t>
            </a:r>
            <a:r>
              <a:rPr lang="hu-HU" sz="2000" b="1" dirty="0"/>
              <a:t>agráradatok integrációjának </a:t>
            </a:r>
            <a:r>
              <a:rPr lang="hu-HU" sz="2000" dirty="0"/>
              <a:t>három összetevője:</a:t>
            </a:r>
            <a:endParaRPr dirty="0"/>
          </a:p>
          <a:p>
            <a:pPr marL="742950" lvl="0" indent="-742950" algn="just" rtl="0">
              <a:lnSpc>
                <a:spcPct val="90000"/>
              </a:lnSpc>
              <a:spcBef>
                <a:spcPts val="1000"/>
              </a:spcBef>
              <a:spcAft>
                <a:spcPts val="0"/>
              </a:spcAft>
              <a:buSzPts val="1600"/>
              <a:buFont typeface="Arial"/>
              <a:buAutoNum type="arabicPeriod"/>
            </a:pPr>
            <a:r>
              <a:rPr lang="hu-HU" sz="2000" u="sng" dirty="0"/>
              <a:t>közadatok nyilvánossá tétele és magáncélú használata </a:t>
            </a:r>
            <a:r>
              <a:rPr lang="hu-HU" sz="2000" dirty="0"/>
              <a:t>– ebben az esetben az állami adatbázisok adattartalma válik nyilvánosan és ingyenesen elérhetővé, ezzel elősegítve a termelők gazdasági tevékenységét (Digitális Agrár Rezsicsökkentés pilotok);</a:t>
            </a:r>
            <a:endParaRPr dirty="0"/>
          </a:p>
          <a:p>
            <a:pPr marL="742950" lvl="0" indent="-742950" algn="just" rtl="0">
              <a:lnSpc>
                <a:spcPct val="90000"/>
              </a:lnSpc>
              <a:spcBef>
                <a:spcPts val="1000"/>
              </a:spcBef>
              <a:spcAft>
                <a:spcPts val="0"/>
              </a:spcAft>
              <a:buSzPts val="1600"/>
              <a:buFont typeface="Arial"/>
              <a:buAutoNum type="arabicPeriod"/>
            </a:pPr>
            <a:r>
              <a:rPr lang="hu-HU" sz="2000" u="sng" dirty="0"/>
              <a:t>magánadatok közcélú felhasználása </a:t>
            </a:r>
            <a:r>
              <a:rPr lang="hu-HU" sz="2000" dirty="0"/>
              <a:t>– ebben az esetben a most kiépülő magáncélú adatrendszerek állami, illetve közcélú adattá történő konvertálása történik meg úgy, hogy ezzel csökken a termelők adatszolgáltatási terhe (mivel már meglevő adatrendszerből történik adatátadás, és nem kell egy állami rendszerbe felvinni az adatokat) (Okos Tesztüzemi Rendszer pilot);</a:t>
            </a:r>
            <a:endParaRPr dirty="0"/>
          </a:p>
          <a:p>
            <a:pPr marL="742950" lvl="0" indent="-742950" algn="just" rtl="0">
              <a:lnSpc>
                <a:spcPct val="90000"/>
              </a:lnSpc>
              <a:spcBef>
                <a:spcPts val="1000"/>
              </a:spcBef>
              <a:spcAft>
                <a:spcPts val="0"/>
              </a:spcAft>
              <a:buSzPts val="1600"/>
              <a:buFont typeface="Arial"/>
              <a:buAutoNum type="arabicPeriod"/>
            </a:pPr>
            <a:r>
              <a:rPr lang="hu-HU" sz="2000" u="sng" dirty="0"/>
              <a:t>közadatok harmonizálása és az adatszolgáltatói teher csökkentése </a:t>
            </a:r>
            <a:r>
              <a:rPr lang="hu-HU" sz="2000" dirty="0"/>
              <a:t>– ebben az esetben az állami adatgyűjtések redundáns elemeinek kiszűrésével megvalósul az egy adat lehetőség szerint csak egyszeri begyűjtése a termelőktől.</a:t>
            </a:r>
            <a:endParaRPr dirty="0"/>
          </a:p>
          <a:p>
            <a:pPr marL="11113" lvl="0" indent="-11113" algn="l" rtl="0">
              <a:lnSpc>
                <a:spcPct val="90000"/>
              </a:lnSpc>
              <a:spcBef>
                <a:spcPts val="1000"/>
              </a:spcBef>
              <a:spcAft>
                <a:spcPts val="0"/>
              </a:spcAft>
              <a:buClr>
                <a:schemeClr val="dk1"/>
              </a:buClr>
              <a:buSzPts val="1600"/>
              <a:buNone/>
            </a:pPr>
            <a:endParaRPr sz="2000" dirty="0"/>
          </a:p>
        </p:txBody>
      </p:sp>
      <p:sp>
        <p:nvSpPr>
          <p:cNvPr id="4" name="Google Shape;338;p36">
            <a:extLst>
              <a:ext uri="{FF2B5EF4-FFF2-40B4-BE49-F238E27FC236}">
                <a16:creationId xmlns:a16="http://schemas.microsoft.com/office/drawing/2014/main" id="{A0263DB6-3EE9-411F-B322-31595F84DDF4}"/>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Agrár(köz)adatok III.</a:t>
            </a:r>
            <a:endParaRPr lang="hu-H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45"/>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000"/>
            </a:pPr>
            <a:endParaRPr lang="hu-HU" sz="2400" b="1" dirty="0">
              <a:solidFill>
                <a:srgbClr val="1859A9"/>
              </a:solidFill>
            </a:endParaRPr>
          </a:p>
          <a:p>
            <a:pPr marL="514350" lvl="0" indent="-514350" algn="just" rtl="0">
              <a:lnSpc>
                <a:spcPct val="90000"/>
              </a:lnSpc>
              <a:spcBef>
                <a:spcPts val="1000"/>
              </a:spcBef>
              <a:spcAft>
                <a:spcPts val="0"/>
              </a:spcAft>
              <a:buSzPts val="2000"/>
              <a:buFont typeface="Arial"/>
              <a:buAutoNum type="arabicPeriod"/>
            </a:pPr>
            <a:r>
              <a:rPr lang="hu-HU" sz="2000" dirty="0"/>
              <a:t>A technológia szabályozás ……  fejlődést, egyben …… az egyének szabadságjogait;</a:t>
            </a:r>
            <a:endParaRPr dirty="0"/>
          </a:p>
          <a:p>
            <a:pPr marL="514350" lvl="0" indent="-514350" algn="just" rtl="0">
              <a:lnSpc>
                <a:spcPct val="90000"/>
              </a:lnSpc>
              <a:spcBef>
                <a:spcPts val="1000"/>
              </a:spcBef>
              <a:spcAft>
                <a:spcPts val="0"/>
              </a:spcAft>
              <a:buSzPts val="2000"/>
              <a:buFont typeface="Arial"/>
              <a:buAutoNum type="arabicPeriod"/>
            </a:pPr>
            <a:r>
              <a:rPr lang="hu-HU" sz="2000" dirty="0"/>
              <a:t>A ………….. dilemma szerint a technológia korai szakaszában való leszabályozása a technológiai ismeretének hiányában korlátozó lehet, ha viszont a megvárjuk, amíg egy adott technológia kibontakozik, könnyen elveszíthetjük felette a kontrollt;</a:t>
            </a:r>
            <a:endParaRPr dirty="0"/>
          </a:p>
          <a:p>
            <a:pPr marL="514350" lvl="0" indent="-514350" algn="just" rtl="0">
              <a:lnSpc>
                <a:spcPct val="90000"/>
              </a:lnSpc>
              <a:spcBef>
                <a:spcPts val="1000"/>
              </a:spcBef>
              <a:spcAft>
                <a:spcPts val="0"/>
              </a:spcAft>
              <a:buSzPts val="2000"/>
              <a:buFont typeface="Arial"/>
              <a:buAutoNum type="arabicPeriod"/>
            </a:pPr>
            <a:r>
              <a:rPr lang="hu-HU" sz="2000" dirty="0"/>
              <a:t> Az internet nem ………….. terület, az internetes kommunikációban tanúsított emberi magatartások és formák a jogi szabályozás ………. Képezhetik;</a:t>
            </a:r>
            <a:endParaRPr dirty="0"/>
          </a:p>
          <a:p>
            <a:pPr marL="514350" lvl="0" indent="-514350" algn="just" rtl="0">
              <a:lnSpc>
                <a:spcPct val="90000"/>
              </a:lnSpc>
              <a:spcBef>
                <a:spcPts val="1000"/>
              </a:spcBef>
              <a:spcAft>
                <a:spcPts val="0"/>
              </a:spcAft>
              <a:buSzPts val="2000"/>
              <a:buFont typeface="Arial"/>
              <a:buAutoNum type="arabicPeriod"/>
            </a:pPr>
            <a:r>
              <a:rPr lang="hu-HU" sz="2000" dirty="0"/>
              <a:t>A fogyasztóvédelmi szabályok ………., vagyis azoktól a fogyasztó hátrányára eltérni nem lehet;</a:t>
            </a:r>
            <a:endParaRPr dirty="0"/>
          </a:p>
          <a:p>
            <a:pPr marL="514350" lvl="0" indent="-387350" algn="just" rtl="0">
              <a:lnSpc>
                <a:spcPct val="90000"/>
              </a:lnSpc>
              <a:spcBef>
                <a:spcPts val="1000"/>
              </a:spcBef>
              <a:spcAft>
                <a:spcPts val="0"/>
              </a:spcAft>
              <a:buSzPts val="2000"/>
              <a:buFont typeface="Arial"/>
              <a:buNone/>
            </a:pPr>
            <a:endParaRPr sz="2000" dirty="0"/>
          </a:p>
          <a:p>
            <a:pPr marL="514350" lvl="0" indent="-387350" algn="just" rtl="0">
              <a:lnSpc>
                <a:spcPct val="90000"/>
              </a:lnSpc>
              <a:spcBef>
                <a:spcPts val="1000"/>
              </a:spcBef>
              <a:spcAft>
                <a:spcPts val="0"/>
              </a:spcAft>
              <a:buSzPts val="2000"/>
              <a:buFont typeface="Arial"/>
              <a:buNone/>
            </a:pPr>
            <a:endParaRPr sz="2000" dirty="0"/>
          </a:p>
        </p:txBody>
      </p:sp>
      <p:sp>
        <p:nvSpPr>
          <p:cNvPr id="4" name="Google Shape;338;p36">
            <a:extLst>
              <a:ext uri="{FF2B5EF4-FFF2-40B4-BE49-F238E27FC236}">
                <a16:creationId xmlns:a16="http://schemas.microsoft.com/office/drawing/2014/main" id="{920EFB2C-FD6C-4904-98FD-68B2377E87A5}"/>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Gyakorlati kérdések 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46"/>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rmAutofit lnSpcReduction="10000"/>
          </a:bodyPr>
          <a:lstStyle/>
          <a:p>
            <a:pPr marL="514350" lvl="0" indent="-514350" algn="just" rtl="0">
              <a:lnSpc>
                <a:spcPct val="90000"/>
              </a:lnSpc>
              <a:spcBef>
                <a:spcPts val="1000"/>
              </a:spcBef>
              <a:spcAft>
                <a:spcPts val="0"/>
              </a:spcAft>
              <a:buSzPts val="1600"/>
              <a:buFont typeface="Arial"/>
              <a:buAutoNum type="arabicPeriod"/>
            </a:pPr>
            <a:endParaRPr lang="hu-HU" sz="2000" dirty="0"/>
          </a:p>
          <a:p>
            <a:pPr marL="514350" lvl="0" indent="-514350" algn="just" rtl="0">
              <a:lnSpc>
                <a:spcPct val="90000"/>
              </a:lnSpc>
              <a:spcBef>
                <a:spcPts val="1000"/>
              </a:spcBef>
              <a:spcAft>
                <a:spcPts val="0"/>
              </a:spcAft>
              <a:buSzPts val="1600"/>
              <a:buFont typeface="Arial"/>
              <a:buAutoNum type="arabicPeriod"/>
            </a:pPr>
            <a:r>
              <a:rPr lang="hu-HU" sz="2000" dirty="0"/>
              <a:t>A drónok ……….. nélküli légi járművek, használatukhoz ……….. engedély szükséges.</a:t>
            </a:r>
          </a:p>
          <a:p>
            <a:pPr marL="514350" lvl="0" indent="-514350" algn="just" rtl="0">
              <a:lnSpc>
                <a:spcPct val="90000"/>
              </a:lnSpc>
              <a:spcBef>
                <a:spcPts val="1000"/>
              </a:spcBef>
              <a:spcAft>
                <a:spcPts val="0"/>
              </a:spcAft>
              <a:buSzPts val="1600"/>
              <a:buFont typeface="Arial"/>
              <a:buAutoNum type="arabicPeriod"/>
            </a:pPr>
            <a:r>
              <a:rPr lang="hu-HU" sz="2000" dirty="0"/>
              <a:t>A drónok használatát szabályozó uniós jog megkülönböztet nyílt, …………….  és engedélyköteles műveleti kategóriát.</a:t>
            </a:r>
            <a:endParaRPr dirty="0"/>
          </a:p>
          <a:p>
            <a:pPr marL="514350" lvl="0" indent="-514350" algn="just" rtl="0">
              <a:lnSpc>
                <a:spcPct val="90000"/>
              </a:lnSpc>
              <a:spcBef>
                <a:spcPts val="1000"/>
              </a:spcBef>
              <a:spcAft>
                <a:spcPts val="0"/>
              </a:spcAft>
              <a:buSzPts val="1600"/>
              <a:buFont typeface="Arial"/>
              <a:buAutoNum type="arabicPeriod"/>
            </a:pPr>
            <a:r>
              <a:rPr lang="hu-HU" sz="2000" dirty="0"/>
              <a:t>A </a:t>
            </a:r>
            <a:r>
              <a:rPr lang="hu-HU" sz="2000" b="1" dirty="0"/>
              <a:t>……….. </a:t>
            </a:r>
            <a:r>
              <a:rPr lang="hu-HU" sz="2000" dirty="0"/>
              <a:t>a robotok gyártóira, fejlesztőire vonatkozó, a </a:t>
            </a:r>
            <a:r>
              <a:rPr lang="hu-HU" sz="2000" b="1" dirty="0"/>
              <a:t>…………….</a:t>
            </a:r>
            <a:r>
              <a:rPr lang="hu-HU" sz="2000" dirty="0"/>
              <a:t>, vagyis a gépek etikája pedig a gépekkel szembeni követelményrendszert foglalja össze</a:t>
            </a:r>
            <a:endParaRPr dirty="0"/>
          </a:p>
          <a:p>
            <a:pPr marL="514350" lvl="0" indent="-514350" algn="just" rtl="0">
              <a:lnSpc>
                <a:spcPct val="90000"/>
              </a:lnSpc>
              <a:spcBef>
                <a:spcPts val="1000"/>
              </a:spcBef>
              <a:spcAft>
                <a:spcPts val="0"/>
              </a:spcAft>
              <a:buSzPts val="1600"/>
              <a:buFont typeface="Arial"/>
              <a:buAutoNum type="arabicPeriod"/>
            </a:pPr>
            <a:r>
              <a:rPr lang="hu-HU" sz="2000" dirty="0"/>
              <a:t>Az autonóm járművek tekintetében a magyar szabályozás …. kategóriát különböztet meg.</a:t>
            </a:r>
            <a:endParaRPr dirty="0"/>
          </a:p>
          <a:p>
            <a:pPr marL="514350" lvl="0" indent="-514350" algn="just" rtl="0">
              <a:lnSpc>
                <a:spcPct val="90000"/>
              </a:lnSpc>
              <a:spcBef>
                <a:spcPts val="1000"/>
              </a:spcBef>
              <a:spcAft>
                <a:spcPts val="0"/>
              </a:spcAft>
              <a:buSzPts val="1600"/>
              <a:buFont typeface="Arial"/>
              <a:buAutoNum type="arabicPeriod"/>
            </a:pPr>
            <a:r>
              <a:rPr lang="hu-HU" sz="2000" dirty="0"/>
              <a:t>A nemzeti adatvagyon a ……………… által kezelt közérdekű adatok, személyes adatok, magánadatok és közérdekből nyilvános adatok összessége;</a:t>
            </a:r>
            <a:endParaRPr dirty="0"/>
          </a:p>
          <a:p>
            <a:pPr marL="514350" lvl="0" indent="-514350" algn="just" rtl="0">
              <a:lnSpc>
                <a:spcPct val="90000"/>
              </a:lnSpc>
              <a:spcBef>
                <a:spcPts val="1000"/>
              </a:spcBef>
              <a:spcAft>
                <a:spcPts val="0"/>
              </a:spcAft>
              <a:buSzPts val="1600"/>
              <a:buFont typeface="Arial"/>
              <a:buAutoNum type="arabicPeriod"/>
            </a:pPr>
            <a:r>
              <a:rPr lang="hu-HU" sz="2000" dirty="0"/>
              <a:t>A hazai mezőgazdaság adatvagyona alapvetően két fő részre tagolódik: a ………….. birtokában levő magánhasználatra szánt adatok, információk összessége, valamint az …………… adatrendszerekben a mezőgazdasági termelőkről, azok tevékenységéről, valamint a természeti környezet állapotáról szóló adatrendszerek;</a:t>
            </a:r>
            <a:endParaRPr dirty="0"/>
          </a:p>
          <a:p>
            <a:pPr marL="514350" lvl="0" indent="-412750" algn="just" rtl="0">
              <a:lnSpc>
                <a:spcPct val="90000"/>
              </a:lnSpc>
              <a:spcBef>
                <a:spcPts val="1000"/>
              </a:spcBef>
              <a:spcAft>
                <a:spcPts val="0"/>
              </a:spcAft>
              <a:buSzPts val="1600"/>
              <a:buFont typeface="Arial"/>
              <a:buNone/>
            </a:pPr>
            <a:endParaRPr sz="2000" dirty="0"/>
          </a:p>
          <a:p>
            <a:pPr marL="514350" lvl="0" indent="-412750" algn="just" rtl="0">
              <a:lnSpc>
                <a:spcPct val="90000"/>
              </a:lnSpc>
              <a:spcBef>
                <a:spcPts val="1000"/>
              </a:spcBef>
              <a:spcAft>
                <a:spcPts val="0"/>
              </a:spcAft>
              <a:buSzPts val="1600"/>
              <a:buFont typeface="Arial"/>
              <a:buNone/>
            </a:pPr>
            <a:endParaRPr sz="2000" dirty="0"/>
          </a:p>
        </p:txBody>
      </p:sp>
      <p:sp>
        <p:nvSpPr>
          <p:cNvPr id="4" name="Google Shape;338;p36">
            <a:extLst>
              <a:ext uri="{FF2B5EF4-FFF2-40B4-BE49-F238E27FC236}">
                <a16:creationId xmlns:a16="http://schemas.microsoft.com/office/drawing/2014/main" id="{71F0A96E-68C6-49A3-A265-4F193606558E}"/>
              </a:ext>
            </a:extLst>
          </p:cNvPr>
          <p:cNvSpPr txBox="1">
            <a:spLocks/>
          </p:cNvSpPr>
          <p:nvPr/>
        </p:nvSpPr>
        <p:spPr>
          <a:xfrm>
            <a:off x="411733" y="133772"/>
            <a:ext cx="9221375" cy="9480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600" b="0" i="0" u="none" strike="noStrike" cap="none">
                <a:solidFill>
                  <a:srgbClr val="1859A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u-HU" sz="3200" dirty="0"/>
              <a:t>Gyakorlati kérdések II.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Felhasznált irodalom</a:t>
            </a:r>
            <a:endParaRPr sz="3200" dirty="0"/>
          </a:p>
        </p:txBody>
      </p:sp>
      <p:sp>
        <p:nvSpPr>
          <p:cNvPr id="406" name="Google Shape;406;p47"/>
          <p:cNvSpPr/>
          <p:nvPr/>
        </p:nvSpPr>
        <p:spPr>
          <a:xfrm>
            <a:off x="747720" y="1353202"/>
            <a:ext cx="11005769" cy="2862322"/>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chemeClr val="dk1"/>
              </a:buClr>
              <a:buSzPts val="2000"/>
              <a:buFont typeface="Arial"/>
              <a:buAutoNum type="arabicPeriod"/>
            </a:pPr>
            <a:r>
              <a:rPr lang="hu-HU" sz="2000" dirty="0">
                <a:solidFill>
                  <a:schemeClr val="dk1"/>
                </a:solidFill>
                <a:latin typeface="Calibri"/>
                <a:ea typeface="Calibri"/>
                <a:cs typeface="Calibri"/>
                <a:sym typeface="Calibri"/>
              </a:rPr>
              <a:t>Agrárgazdasági Kutatóintézet: Az agráradat-integrációs program előzetes megvalósíthatósági tanulmánya, Budapest, 2019.;</a:t>
            </a:r>
            <a:endParaRPr dirty="0"/>
          </a:p>
          <a:p>
            <a:pPr marL="514350" marR="0" lvl="0" indent="-514350" algn="just" rtl="0">
              <a:spcBef>
                <a:spcPts val="0"/>
              </a:spcBef>
              <a:spcAft>
                <a:spcPts val="0"/>
              </a:spcAft>
              <a:buClr>
                <a:schemeClr val="dk1"/>
              </a:buClr>
              <a:buSzPts val="2000"/>
              <a:buFont typeface="Arial"/>
              <a:buAutoNum type="arabicPeriod"/>
            </a:pPr>
            <a:r>
              <a:rPr lang="hu-HU" sz="2000" dirty="0">
                <a:solidFill>
                  <a:schemeClr val="dk1"/>
                </a:solidFill>
                <a:latin typeface="Calibri"/>
                <a:ea typeface="Calibri"/>
                <a:cs typeface="Calibri"/>
                <a:sym typeface="Calibri"/>
              </a:rPr>
              <a:t>Digitális Jólét Program: Magyarország Digitális Agrár Stratégiája 2019-2022 stratégiai tanulmány, Budapest, 2019.;</a:t>
            </a:r>
            <a:endParaRPr sz="2000" dirty="0">
              <a:solidFill>
                <a:schemeClr val="dk1"/>
              </a:solidFill>
              <a:latin typeface="Calibri"/>
              <a:ea typeface="Calibri"/>
              <a:cs typeface="Calibri"/>
              <a:sym typeface="Calibri"/>
            </a:endParaRPr>
          </a:p>
          <a:p>
            <a:pPr marL="514350" marR="0" lvl="0" indent="-514350" algn="just" rtl="0">
              <a:spcBef>
                <a:spcPts val="0"/>
              </a:spcBef>
              <a:spcAft>
                <a:spcPts val="0"/>
              </a:spcAft>
              <a:buClr>
                <a:schemeClr val="dk1"/>
              </a:buClr>
              <a:buSzPts val="2000"/>
              <a:buFont typeface="Arial"/>
              <a:buAutoNum type="arabicPeriod"/>
            </a:pPr>
            <a:r>
              <a:rPr lang="hu-HU" sz="2000" dirty="0">
                <a:solidFill>
                  <a:schemeClr val="dk1"/>
                </a:solidFill>
                <a:latin typeface="Calibri"/>
                <a:ea typeface="Calibri"/>
                <a:cs typeface="Calibri"/>
                <a:sym typeface="Calibri"/>
              </a:rPr>
              <a:t>Klein Tamás-Tóth András (szerk.): Technológia jog – Robotjog – </a:t>
            </a:r>
            <a:r>
              <a:rPr lang="hu-HU" sz="2000" dirty="0" err="1">
                <a:solidFill>
                  <a:schemeClr val="dk1"/>
                </a:solidFill>
                <a:latin typeface="Calibri"/>
                <a:ea typeface="Calibri"/>
                <a:cs typeface="Calibri"/>
                <a:sym typeface="Calibri"/>
              </a:rPr>
              <a:t>Cyberjog</a:t>
            </a:r>
            <a:r>
              <a:rPr lang="hu-HU" sz="2000" dirty="0">
                <a:solidFill>
                  <a:schemeClr val="dk1"/>
                </a:solidFill>
                <a:latin typeface="Calibri"/>
                <a:ea typeface="Calibri"/>
                <a:cs typeface="Calibri"/>
                <a:sym typeface="Calibri"/>
              </a:rPr>
              <a:t>, </a:t>
            </a:r>
            <a:r>
              <a:rPr lang="hu-HU" sz="2000" dirty="0" err="1">
                <a:solidFill>
                  <a:schemeClr val="dk1"/>
                </a:solidFill>
                <a:latin typeface="Calibri"/>
                <a:ea typeface="Calibri"/>
                <a:cs typeface="Calibri"/>
                <a:sym typeface="Calibri"/>
              </a:rPr>
              <a:t>Wolters</a:t>
            </a:r>
            <a:r>
              <a:rPr lang="hu-HU" sz="2000" dirty="0">
                <a:solidFill>
                  <a:schemeClr val="dk1"/>
                </a:solidFill>
                <a:latin typeface="Calibri"/>
                <a:ea typeface="Calibri"/>
                <a:cs typeface="Calibri"/>
                <a:sym typeface="Calibri"/>
              </a:rPr>
              <a:t> </a:t>
            </a:r>
            <a:r>
              <a:rPr lang="hu-HU" sz="2000" dirty="0" err="1">
                <a:solidFill>
                  <a:schemeClr val="dk1"/>
                </a:solidFill>
                <a:latin typeface="Calibri"/>
                <a:ea typeface="Calibri"/>
                <a:cs typeface="Calibri"/>
                <a:sym typeface="Calibri"/>
              </a:rPr>
              <a:t>Kluwer</a:t>
            </a:r>
            <a:r>
              <a:rPr lang="hu-HU" sz="2000" dirty="0">
                <a:solidFill>
                  <a:schemeClr val="dk1"/>
                </a:solidFill>
                <a:latin typeface="Calibri"/>
                <a:ea typeface="Calibri"/>
                <a:cs typeface="Calibri"/>
                <a:sym typeface="Calibri"/>
              </a:rPr>
              <a:t> Hungary Kiadó, Budapest, 2018.;</a:t>
            </a:r>
            <a:endParaRPr dirty="0"/>
          </a:p>
          <a:p>
            <a:pPr marL="514350" marR="0" lvl="0" indent="-514350" algn="just" rtl="0">
              <a:spcBef>
                <a:spcPts val="0"/>
              </a:spcBef>
              <a:spcAft>
                <a:spcPts val="0"/>
              </a:spcAft>
              <a:buClr>
                <a:schemeClr val="dk1"/>
              </a:buClr>
              <a:buSzPts val="2000"/>
              <a:buFont typeface="Arial"/>
              <a:buAutoNum type="arabicPeriod"/>
            </a:pPr>
            <a:r>
              <a:rPr lang="hu-HU" sz="2000" dirty="0">
                <a:solidFill>
                  <a:schemeClr val="dk1"/>
                </a:solidFill>
                <a:latin typeface="Calibri"/>
                <a:ea typeface="Calibri"/>
                <a:cs typeface="Calibri"/>
                <a:sym typeface="Calibri"/>
              </a:rPr>
              <a:t>Nemzeti Közszolgálati Egyetem – Budapesti Műszaki és Gazdaságtudományi Egyetem: A (köz)adat felhasználásának adatpolitikai alapjai, Budapest, 2019.;</a:t>
            </a:r>
            <a:endParaRPr dirty="0"/>
          </a:p>
          <a:p>
            <a:pPr marL="514350" marR="0" lvl="0" indent="-514350" algn="just" rtl="0">
              <a:spcBef>
                <a:spcPts val="0"/>
              </a:spcBef>
              <a:spcAft>
                <a:spcPts val="0"/>
              </a:spcAft>
              <a:buClr>
                <a:schemeClr val="dk1"/>
              </a:buClr>
              <a:buSzPts val="2000"/>
              <a:buFont typeface="Arial"/>
              <a:buAutoNum type="arabicPeriod"/>
            </a:pPr>
            <a:r>
              <a:rPr lang="hu-HU" sz="2000" dirty="0">
                <a:solidFill>
                  <a:schemeClr val="dk1"/>
                </a:solidFill>
                <a:latin typeface="Calibri"/>
                <a:ea typeface="Calibri"/>
                <a:cs typeface="Calibri"/>
                <a:sym typeface="Calibri"/>
              </a:rPr>
              <a:t>Tóth András (szerk.): Technológia jog. KRE ÁJK, Budapest, 2016.;</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jog II.</a:t>
            </a:r>
            <a:endParaRPr sz="3200" dirty="0"/>
          </a:p>
        </p:txBody>
      </p:sp>
      <p:sp>
        <p:nvSpPr>
          <p:cNvPr id="146" name="Google Shape;146;p7"/>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rmAutofit/>
          </a:bodyPr>
          <a:lstStyle/>
          <a:p>
            <a:pPr marL="268288" lvl="2" indent="-268288" algn="just" rtl="0">
              <a:lnSpc>
                <a:spcPct val="80000"/>
              </a:lnSpc>
              <a:spcBef>
                <a:spcPts val="500"/>
              </a:spcBef>
              <a:spcAft>
                <a:spcPts val="0"/>
              </a:spcAft>
              <a:buSzPts val="2000"/>
              <a:buNone/>
            </a:pPr>
            <a:r>
              <a:rPr lang="hu-HU" sz="2800" dirty="0"/>
              <a:t>A </a:t>
            </a:r>
            <a:r>
              <a:rPr lang="hu-HU" sz="2800" b="1" dirty="0"/>
              <a:t>technológia szabályozás</a:t>
            </a:r>
            <a:r>
              <a:rPr lang="hu-HU" sz="2800" dirty="0"/>
              <a:t>:</a:t>
            </a:r>
            <a:endParaRPr dirty="0"/>
          </a:p>
          <a:p>
            <a:pPr marL="1069975" lvl="4" indent="-514350" algn="just" rtl="0">
              <a:lnSpc>
                <a:spcPct val="80000"/>
              </a:lnSpc>
              <a:spcBef>
                <a:spcPts val="500"/>
              </a:spcBef>
              <a:spcAft>
                <a:spcPts val="0"/>
              </a:spcAft>
              <a:buSzPts val="1800"/>
              <a:buFont typeface="Arial"/>
              <a:buAutoNum type="arabicPeriod"/>
            </a:pPr>
            <a:r>
              <a:rPr lang="hu-HU" sz="2800" dirty="0"/>
              <a:t>A megfelelő szabályozás </a:t>
            </a:r>
            <a:r>
              <a:rPr lang="hu-HU" sz="2800" b="1" dirty="0"/>
              <a:t>adaptív</a:t>
            </a:r>
            <a:r>
              <a:rPr lang="hu-HU" sz="2800" dirty="0"/>
              <a:t>: biztosítja a folyamatos </a:t>
            </a:r>
            <a:r>
              <a:rPr lang="hu-HU" sz="2800" dirty="0" err="1"/>
              <a:t>nyomonkövetést</a:t>
            </a:r>
            <a:r>
              <a:rPr lang="hu-HU" sz="2800" dirty="0"/>
              <a:t>, a konzekvenciák levonását</a:t>
            </a:r>
            <a:endParaRPr dirty="0"/>
          </a:p>
          <a:p>
            <a:pPr marL="1069975" lvl="4" indent="-514350" algn="just" rtl="0">
              <a:lnSpc>
                <a:spcPct val="80000"/>
              </a:lnSpc>
              <a:spcBef>
                <a:spcPts val="500"/>
              </a:spcBef>
              <a:spcAft>
                <a:spcPts val="0"/>
              </a:spcAft>
              <a:buSzPts val="1800"/>
              <a:buFont typeface="Arial"/>
              <a:buAutoNum type="arabicPeriod"/>
            </a:pPr>
            <a:r>
              <a:rPr lang="hu-HU" sz="2800" dirty="0"/>
              <a:t>A technológia globális, a szabályozás jellemzően </a:t>
            </a:r>
            <a:r>
              <a:rPr lang="hu-HU" sz="2800" b="1" dirty="0"/>
              <a:t>nemzeti</a:t>
            </a:r>
            <a:r>
              <a:rPr lang="hu-HU" sz="2800" dirty="0"/>
              <a:t>, területi</a:t>
            </a:r>
            <a:endParaRPr dirty="0"/>
          </a:p>
          <a:p>
            <a:pPr marL="1069975" lvl="4" indent="-514350" algn="just" rtl="0">
              <a:lnSpc>
                <a:spcPct val="80000"/>
              </a:lnSpc>
              <a:spcBef>
                <a:spcPts val="500"/>
              </a:spcBef>
              <a:spcAft>
                <a:spcPts val="0"/>
              </a:spcAft>
              <a:buSzPts val="1800"/>
              <a:buFont typeface="Arial"/>
              <a:buAutoNum type="arabicPeriod"/>
            </a:pPr>
            <a:r>
              <a:rPr lang="hu-HU" sz="2800" b="1" dirty="0" err="1"/>
              <a:t>Collingridge</a:t>
            </a:r>
            <a:r>
              <a:rPr lang="hu-HU" sz="2800" b="1" dirty="0"/>
              <a:t> dilemma</a:t>
            </a:r>
            <a:r>
              <a:rPr lang="hu-HU" sz="2800" dirty="0"/>
              <a:t>: a technológia korai szakaszában való leszabályozása a technológiai ismeretének hiányában korlátozó lehet, ha viszont megvárjuk, amíg egy adott technológia kibontakozik, könnyen elveszíthetjük felette a kontrollt</a:t>
            </a:r>
            <a:endParaRPr dirty="0"/>
          </a:p>
          <a:p>
            <a:pPr marL="1974850" lvl="6" indent="-514350" algn="just" rtl="0">
              <a:lnSpc>
                <a:spcPct val="80000"/>
              </a:lnSpc>
              <a:spcBef>
                <a:spcPts val="500"/>
              </a:spcBef>
              <a:spcAft>
                <a:spcPts val="0"/>
              </a:spcAft>
              <a:buSzPts val="1800"/>
              <a:buChar char="•"/>
            </a:pPr>
            <a:r>
              <a:rPr lang="hu-HU" sz="2800" dirty="0"/>
              <a:t>„Romboló technológiák”</a:t>
            </a:r>
            <a:endParaRPr dirty="0"/>
          </a:p>
          <a:p>
            <a:pPr marL="1974850" lvl="6" indent="-514350" algn="just" rtl="0">
              <a:lnSpc>
                <a:spcPct val="80000"/>
              </a:lnSpc>
              <a:spcBef>
                <a:spcPts val="500"/>
              </a:spcBef>
              <a:spcAft>
                <a:spcPts val="0"/>
              </a:spcAft>
              <a:buSzPts val="1800"/>
              <a:buChar char="•"/>
            </a:pPr>
            <a:r>
              <a:rPr lang="hu-HU" sz="2800" dirty="0"/>
              <a:t>„Ismeretlen technológiák”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adatvédelem I.</a:t>
            </a:r>
            <a:endParaRPr sz="3200" dirty="0"/>
          </a:p>
        </p:txBody>
      </p:sp>
      <p:sp>
        <p:nvSpPr>
          <p:cNvPr id="152" name="Google Shape;152;p8"/>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SzPts val="1600"/>
              <a:buFont typeface="Courier New"/>
              <a:buChar char="o"/>
            </a:pPr>
            <a:r>
              <a:rPr lang="hu-HU" sz="2200" dirty="0"/>
              <a:t>Az adatvédelem jogszabályi kereteit az Európai Unió </a:t>
            </a:r>
            <a:r>
              <a:rPr lang="hu-HU" sz="2200" b="1" dirty="0"/>
              <a:t>általános adatvédelmi rendelete (GDPR) és a magyar </a:t>
            </a:r>
            <a:r>
              <a:rPr lang="hu-HU" sz="2200" b="1" dirty="0" err="1"/>
              <a:t>Infotv</a:t>
            </a:r>
            <a:r>
              <a:rPr lang="hu-HU" sz="2200" b="1" dirty="0"/>
              <a:t>.</a:t>
            </a:r>
            <a:r>
              <a:rPr lang="hu-HU" sz="2200" dirty="0"/>
              <a:t> adja meg</a:t>
            </a:r>
            <a:endParaRPr dirty="0"/>
          </a:p>
          <a:p>
            <a:pPr marL="457200" lvl="0" indent="-457200" algn="just" rtl="0">
              <a:lnSpc>
                <a:spcPct val="90000"/>
              </a:lnSpc>
              <a:spcBef>
                <a:spcPts val="1000"/>
              </a:spcBef>
              <a:spcAft>
                <a:spcPts val="0"/>
              </a:spcAft>
              <a:buSzPts val="1600"/>
              <a:buFont typeface="Courier New"/>
              <a:buChar char="o"/>
            </a:pPr>
            <a:r>
              <a:rPr lang="hu-HU" sz="2200" dirty="0"/>
              <a:t>Az </a:t>
            </a:r>
            <a:r>
              <a:rPr lang="hu-HU" sz="2200" b="1" dirty="0"/>
              <a:t>adatvédelem</a:t>
            </a:r>
            <a:r>
              <a:rPr lang="hu-HU" sz="2200" dirty="0"/>
              <a:t> a személyes adatok védelmét, és a közérdekű, vagy közérdekből nyilvános adatok nyilvánosságát biztosítja</a:t>
            </a:r>
            <a:endParaRPr dirty="0"/>
          </a:p>
          <a:p>
            <a:pPr marL="457200" lvl="0" indent="-457200" algn="just" rtl="0">
              <a:lnSpc>
                <a:spcPct val="90000"/>
              </a:lnSpc>
              <a:spcBef>
                <a:spcPts val="1000"/>
              </a:spcBef>
              <a:spcAft>
                <a:spcPts val="0"/>
              </a:spcAft>
              <a:buSzPts val="1600"/>
              <a:buFont typeface="Courier New"/>
              <a:buChar char="o"/>
            </a:pPr>
            <a:r>
              <a:rPr lang="hu-HU" sz="2200" dirty="0"/>
              <a:t>Az </a:t>
            </a:r>
            <a:r>
              <a:rPr lang="hu-HU" sz="2200" b="1" dirty="0"/>
              <a:t>adatvédelem jogosultja </a:t>
            </a:r>
            <a:r>
              <a:rPr lang="hu-HU" sz="2200" dirty="0"/>
              <a:t>az, akinek személyes adatait kezelik, kötelezettje pedig az, aki az adatokat kezeli </a:t>
            </a:r>
            <a:endParaRPr dirty="0"/>
          </a:p>
          <a:p>
            <a:pPr marL="457200" lvl="0" indent="-457200" algn="just" rtl="0">
              <a:lnSpc>
                <a:spcPct val="90000"/>
              </a:lnSpc>
              <a:spcBef>
                <a:spcPts val="1000"/>
              </a:spcBef>
              <a:spcAft>
                <a:spcPts val="0"/>
              </a:spcAft>
              <a:buSzPts val="1600"/>
              <a:buFont typeface="Courier New"/>
              <a:buChar char="o"/>
            </a:pPr>
            <a:r>
              <a:rPr lang="hu-HU" sz="2200" dirty="0"/>
              <a:t>Az </a:t>
            </a:r>
            <a:r>
              <a:rPr lang="hu-HU" sz="2200" b="1" dirty="0"/>
              <a:t>adatkezelés</a:t>
            </a:r>
            <a:r>
              <a:rPr lang="hu-HU" sz="2200" dirty="0"/>
              <a:t> (adatfeldolgozás, adattovábbítás) minden esetben </a:t>
            </a:r>
            <a:r>
              <a:rPr lang="hu-HU" sz="2200" u="sng" dirty="0"/>
              <a:t>célhoz kötött</a:t>
            </a:r>
            <a:r>
              <a:rPr lang="hu-HU" sz="2200" dirty="0"/>
              <a:t>, a jogszabály meghatározza tételesen az </a:t>
            </a:r>
            <a:r>
              <a:rPr lang="hu-HU" sz="2200" u="sng" dirty="0"/>
              <a:t>adatkezelés lehetséges jogalapjait</a:t>
            </a:r>
            <a:endParaRPr dirty="0"/>
          </a:p>
          <a:p>
            <a:pPr marL="457200" lvl="0" indent="-457200" algn="just" rtl="0">
              <a:lnSpc>
                <a:spcPct val="90000"/>
              </a:lnSpc>
              <a:spcBef>
                <a:spcPts val="1000"/>
              </a:spcBef>
              <a:spcAft>
                <a:spcPts val="0"/>
              </a:spcAft>
              <a:buSzPts val="1600"/>
              <a:buFont typeface="Courier New"/>
              <a:buChar char="o"/>
            </a:pPr>
            <a:r>
              <a:rPr lang="hu-HU" sz="2200" dirty="0"/>
              <a:t>Fontosabb adatkezelési jogalapok:</a:t>
            </a:r>
            <a:endParaRPr dirty="0"/>
          </a:p>
          <a:p>
            <a:pPr marL="914400" lvl="1" indent="-457200" algn="just" rtl="0">
              <a:lnSpc>
                <a:spcPct val="90000"/>
              </a:lnSpc>
              <a:spcBef>
                <a:spcPts val="500"/>
              </a:spcBef>
              <a:spcAft>
                <a:spcPts val="0"/>
              </a:spcAft>
              <a:buSzPts val="2400"/>
              <a:buFont typeface="Arial"/>
              <a:buAutoNum type="arabicPeriod"/>
            </a:pPr>
            <a:r>
              <a:rPr lang="hu-HU" sz="1800" dirty="0"/>
              <a:t>Jogszabály alapján kezeli a munkáltató a munkavállalók személyes adatait (Munka törvénykönyve), ugyanígy a sportrendezvény szervezője a résztvevők belépéshez szükséges adatait (Sporttörvény)</a:t>
            </a:r>
            <a:endParaRPr dirty="0"/>
          </a:p>
          <a:p>
            <a:pPr marL="914400" lvl="1" indent="-457200" algn="just" rtl="0">
              <a:lnSpc>
                <a:spcPct val="90000"/>
              </a:lnSpc>
              <a:spcBef>
                <a:spcPts val="500"/>
              </a:spcBef>
              <a:spcAft>
                <a:spcPts val="0"/>
              </a:spcAft>
              <a:buSzPts val="2400"/>
              <a:buFont typeface="Arial"/>
              <a:buAutoNum type="arabicPeriod"/>
            </a:pPr>
            <a:r>
              <a:rPr lang="hu-HU" sz="1800" dirty="0"/>
              <a:t>Polgárjogi foglalkoztatási jogviszonyban a megbízó a </a:t>
            </a:r>
            <a:r>
              <a:rPr lang="hu-HU" sz="1800" b="1" dirty="0"/>
              <a:t>szerződés teljesítése érdekében </a:t>
            </a:r>
            <a:r>
              <a:rPr lang="hu-HU" sz="1800" dirty="0"/>
              <a:t>kezeli a megbízottja adatait</a:t>
            </a:r>
            <a:endParaRPr dirty="0"/>
          </a:p>
          <a:p>
            <a:pPr marL="914400" lvl="1" indent="-457200" algn="just" rtl="0">
              <a:lnSpc>
                <a:spcPct val="90000"/>
              </a:lnSpc>
              <a:spcBef>
                <a:spcPts val="500"/>
              </a:spcBef>
              <a:spcAft>
                <a:spcPts val="0"/>
              </a:spcAft>
              <a:buSzPts val="2400"/>
              <a:buFont typeface="Arial"/>
              <a:buAutoNum type="arabicPeriod"/>
            </a:pPr>
            <a:r>
              <a:rPr lang="hu-HU" sz="1800" dirty="0"/>
              <a:t>A szálláshely a szolgáltatás </a:t>
            </a:r>
            <a:r>
              <a:rPr lang="hu-HU" sz="1800" dirty="0" err="1"/>
              <a:t>igénybevevőjének</a:t>
            </a:r>
            <a:r>
              <a:rPr lang="hu-HU" sz="1800" dirty="0"/>
              <a:t>, </a:t>
            </a:r>
            <a:r>
              <a:rPr lang="hu-HU" sz="1800" b="1" dirty="0"/>
              <a:t>jogosultjának önkéntes hozzájárulása </a:t>
            </a:r>
            <a:r>
              <a:rPr lang="hu-HU" sz="1800" dirty="0"/>
              <a:t>alapján kezeli a szolgáltatás nyújtásához szükséges személyes adatokat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9"/>
          <p:cNvPicPr preferRelativeResize="0"/>
          <p:nvPr/>
        </p:nvPicPr>
        <p:blipFill rotWithShape="1">
          <a:blip r:embed="rId3">
            <a:alphaModFix/>
          </a:blip>
          <a:srcRect l="10196" r="10204"/>
          <a:stretch/>
        </p:blipFill>
        <p:spPr>
          <a:xfrm>
            <a:off x="7459073" y="3012306"/>
            <a:ext cx="4589491" cy="3659788"/>
          </a:xfrm>
          <a:prstGeom prst="rect">
            <a:avLst/>
          </a:prstGeom>
          <a:noFill/>
          <a:ln>
            <a:noFill/>
          </a:ln>
        </p:spPr>
      </p:pic>
      <p:sp>
        <p:nvSpPr>
          <p:cNvPr id="159" name="Google Shape;159;p9"/>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adatvédelem II.</a:t>
            </a:r>
            <a:endParaRPr sz="3200" dirty="0"/>
          </a:p>
        </p:txBody>
      </p:sp>
      <p:sp>
        <p:nvSpPr>
          <p:cNvPr id="160" name="Google Shape;160;p9"/>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endParaRPr b="1" i="1" dirty="0"/>
          </a:p>
          <a:p>
            <a:pPr marL="0" lvl="1" indent="0" algn="just" rtl="0">
              <a:lnSpc>
                <a:spcPct val="90000"/>
              </a:lnSpc>
              <a:spcBef>
                <a:spcPts val="500"/>
              </a:spcBef>
              <a:spcAft>
                <a:spcPts val="0"/>
              </a:spcAft>
              <a:buSzPts val="2400"/>
              <a:buNone/>
            </a:pPr>
            <a:r>
              <a:rPr lang="hu-HU" b="1" u="sng" dirty="0"/>
              <a:t>Személyes adat</a:t>
            </a:r>
            <a:r>
              <a:rPr lang="hu-HU" b="1" dirty="0"/>
              <a:t>: </a:t>
            </a:r>
            <a:r>
              <a:rPr lang="hu-HU" dirty="0"/>
              <a:t>az érintettre vonatkozó bármely információ</a:t>
            </a:r>
            <a:endParaRPr dirty="0"/>
          </a:p>
          <a:p>
            <a:pPr marL="0" lvl="1" indent="0" algn="just" rtl="0">
              <a:lnSpc>
                <a:spcPct val="90000"/>
              </a:lnSpc>
              <a:spcBef>
                <a:spcPts val="500"/>
              </a:spcBef>
              <a:spcAft>
                <a:spcPts val="0"/>
              </a:spcAft>
              <a:buSzPts val="2400"/>
              <a:buNone/>
            </a:pPr>
            <a:r>
              <a:rPr lang="hu-HU" b="1" u="sng" dirty="0"/>
              <a:t>Különleges adat</a:t>
            </a:r>
            <a:r>
              <a:rPr lang="hu-HU" dirty="0"/>
              <a:t>: a személyes adatok azon köre, melyek különösen a faji, etnikai hovatartozásra, vallási, politikai meggyőződésre, szexuális beállítottságra vonatkoznak, a genetikai adat, biometrikus adat stb.</a:t>
            </a:r>
            <a:endParaRPr dirty="0"/>
          </a:p>
          <a:p>
            <a:pPr marL="0" lvl="1" indent="0" algn="l" rtl="0">
              <a:lnSpc>
                <a:spcPct val="90000"/>
              </a:lnSpc>
              <a:spcBef>
                <a:spcPts val="500"/>
              </a:spcBef>
              <a:spcAft>
                <a:spcPts val="0"/>
              </a:spcAft>
              <a:buSzPts val="2400"/>
              <a:buNone/>
            </a:pPr>
            <a:r>
              <a:rPr lang="hu-HU" b="1" u="sng" dirty="0"/>
              <a:t>Közérdekű adat</a:t>
            </a:r>
            <a:r>
              <a:rPr lang="hu-HU" u="sng" dirty="0"/>
              <a:t>:</a:t>
            </a:r>
            <a:r>
              <a:rPr lang="hu-HU" dirty="0"/>
              <a:t> közfeladat ellátásához </a:t>
            </a:r>
            <a:endParaRPr dirty="0"/>
          </a:p>
          <a:p>
            <a:pPr marL="0" lvl="1" indent="0" algn="l" rtl="0">
              <a:lnSpc>
                <a:spcPct val="90000"/>
              </a:lnSpc>
              <a:spcBef>
                <a:spcPts val="500"/>
              </a:spcBef>
              <a:spcAft>
                <a:spcPts val="0"/>
              </a:spcAft>
              <a:buSzPts val="2400"/>
              <a:buNone/>
            </a:pPr>
            <a:r>
              <a:rPr lang="hu-HU" dirty="0"/>
              <a:t>kapcsolódóan felmerülő adat vagy ismeret</a:t>
            </a:r>
            <a:endParaRPr dirty="0"/>
          </a:p>
          <a:p>
            <a:pPr marL="0" lvl="1" indent="0" algn="l" rtl="0">
              <a:lnSpc>
                <a:spcPct val="90000"/>
              </a:lnSpc>
              <a:spcBef>
                <a:spcPts val="500"/>
              </a:spcBef>
              <a:spcAft>
                <a:spcPts val="0"/>
              </a:spcAft>
              <a:buSzPts val="2400"/>
              <a:buNone/>
            </a:pPr>
            <a:r>
              <a:rPr lang="hu-HU" b="1" u="sng" dirty="0"/>
              <a:t>Közérdekből nyilvános adat</a:t>
            </a:r>
            <a:r>
              <a:rPr lang="hu-HU" dirty="0"/>
              <a:t>: a közérdekű </a:t>
            </a:r>
            <a:endParaRPr dirty="0"/>
          </a:p>
          <a:p>
            <a:pPr marL="0" lvl="1" indent="0" algn="l" rtl="0">
              <a:lnSpc>
                <a:spcPct val="90000"/>
              </a:lnSpc>
              <a:spcBef>
                <a:spcPts val="500"/>
              </a:spcBef>
              <a:spcAft>
                <a:spcPts val="0"/>
              </a:spcAft>
              <a:buSzPts val="2400"/>
              <a:buNone/>
            </a:pPr>
            <a:r>
              <a:rPr lang="hu-HU" dirty="0"/>
              <a:t>adaton kívül minden olyan adat, melynek </a:t>
            </a:r>
            <a:endParaRPr dirty="0"/>
          </a:p>
          <a:p>
            <a:pPr marL="0" lvl="1" indent="0" algn="l" rtl="0">
              <a:lnSpc>
                <a:spcPct val="90000"/>
              </a:lnSpc>
              <a:spcBef>
                <a:spcPts val="500"/>
              </a:spcBef>
              <a:spcAft>
                <a:spcPts val="0"/>
              </a:spcAft>
              <a:buSzPts val="2400"/>
              <a:buNone/>
            </a:pPr>
            <a:r>
              <a:rPr lang="hu-HU" dirty="0"/>
              <a:t>nyilvánosságra hozatalát jogszabály írja elő</a:t>
            </a:r>
            <a:endParaRPr dirty="0"/>
          </a:p>
          <a:p>
            <a:pPr marL="457200" lvl="1" indent="0" algn="l" rtl="0">
              <a:lnSpc>
                <a:spcPct val="90000"/>
              </a:lnSpc>
              <a:spcBef>
                <a:spcPts val="500"/>
              </a:spcBef>
              <a:spcAft>
                <a:spcPts val="0"/>
              </a:spcAft>
              <a:buSzPts val="2400"/>
              <a:buNone/>
            </a:pPr>
            <a:endParaRPr sz="2800" dirty="0"/>
          </a:p>
          <a:p>
            <a:pPr marL="457200" lvl="1" indent="0" algn="l" rtl="0">
              <a:lnSpc>
                <a:spcPct val="90000"/>
              </a:lnSpc>
              <a:spcBef>
                <a:spcPts val="500"/>
              </a:spcBef>
              <a:spcAft>
                <a:spcPts val="0"/>
              </a:spcAft>
              <a:buSzPts val="2400"/>
              <a:buNone/>
            </a:pPr>
            <a:endParaRPr sz="2800" dirty="0"/>
          </a:p>
          <a:p>
            <a:pPr marL="11113" lvl="0" indent="-11113" algn="l" rtl="0">
              <a:lnSpc>
                <a:spcPct val="90000"/>
              </a:lnSpc>
              <a:spcBef>
                <a:spcPts val="1000"/>
              </a:spcBef>
              <a:spcAft>
                <a:spcPts val="0"/>
              </a:spcAft>
              <a:buClr>
                <a:schemeClr val="dk1"/>
              </a:buClr>
              <a:buSzPts val="16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adatvédelem III.</a:t>
            </a:r>
            <a:endParaRPr sz="3200" dirty="0"/>
          </a:p>
        </p:txBody>
      </p:sp>
      <p:sp>
        <p:nvSpPr>
          <p:cNvPr id="166" name="Google Shape;166;p10"/>
          <p:cNvSpPr txBox="1">
            <a:spLocks noGrp="1"/>
          </p:cNvSpPr>
          <p:nvPr>
            <p:ph type="body" idx="1"/>
          </p:nvPr>
        </p:nvSpPr>
        <p:spPr>
          <a:xfrm>
            <a:off x="751600" y="1349425"/>
            <a:ext cx="10006500" cy="4351500"/>
          </a:xfrm>
          <a:prstGeom prst="rect">
            <a:avLst/>
          </a:prstGeom>
          <a:noFill/>
          <a:ln>
            <a:noFill/>
          </a:ln>
        </p:spPr>
        <p:txBody>
          <a:bodyPr spcFirstLastPara="1" wrap="square" lIns="91425" tIns="45700" rIns="91425" bIns="45700" anchor="t" anchorCtr="0">
            <a:noAutofit/>
          </a:bodyPr>
          <a:lstStyle/>
          <a:p>
            <a:pPr marL="11113" lvl="0" indent="-11113" algn="l" rtl="0">
              <a:lnSpc>
                <a:spcPct val="90000"/>
              </a:lnSpc>
              <a:spcBef>
                <a:spcPts val="1000"/>
              </a:spcBef>
              <a:spcAft>
                <a:spcPts val="0"/>
              </a:spcAft>
              <a:buClr>
                <a:schemeClr val="dk1"/>
              </a:buClr>
              <a:buSzPts val="1600"/>
              <a:buNone/>
            </a:pPr>
            <a:r>
              <a:rPr lang="hu-HU" sz="2400"/>
              <a:t>Az érintett fő adatvédelmi jogosultságai</a:t>
            </a:r>
            <a:endParaRPr/>
          </a:p>
          <a:p>
            <a:pPr marL="342900" lvl="0" indent="-342900" algn="l" rtl="0">
              <a:lnSpc>
                <a:spcPct val="90000"/>
              </a:lnSpc>
              <a:spcBef>
                <a:spcPts val="1000"/>
              </a:spcBef>
              <a:spcAft>
                <a:spcPts val="0"/>
              </a:spcAft>
              <a:buSzPts val="1600"/>
              <a:buFont typeface="Arial"/>
              <a:buAutoNum type="arabicPeriod"/>
            </a:pPr>
            <a:r>
              <a:rPr lang="hu-HU" sz="2400"/>
              <a:t>előzetes tájékozódáshoz való jog</a:t>
            </a:r>
            <a:endParaRPr/>
          </a:p>
          <a:p>
            <a:pPr marL="342900" lvl="0" indent="-342900" algn="l" rtl="0">
              <a:lnSpc>
                <a:spcPct val="90000"/>
              </a:lnSpc>
              <a:spcBef>
                <a:spcPts val="1000"/>
              </a:spcBef>
              <a:spcAft>
                <a:spcPts val="0"/>
              </a:spcAft>
              <a:buSzPts val="1600"/>
              <a:buFont typeface="Arial"/>
              <a:buAutoNum type="arabicPeriod"/>
            </a:pPr>
            <a:r>
              <a:rPr lang="hu-HU" sz="2400"/>
              <a:t>hozzáféréshez való jog</a:t>
            </a:r>
            <a:endParaRPr/>
          </a:p>
          <a:p>
            <a:pPr marL="342900" lvl="0" indent="-342900" algn="l" rtl="0">
              <a:lnSpc>
                <a:spcPct val="90000"/>
              </a:lnSpc>
              <a:spcBef>
                <a:spcPts val="1000"/>
              </a:spcBef>
              <a:spcAft>
                <a:spcPts val="0"/>
              </a:spcAft>
              <a:buSzPts val="1600"/>
              <a:buFont typeface="Arial"/>
              <a:buAutoNum type="arabicPeriod"/>
            </a:pPr>
            <a:r>
              <a:rPr lang="hu-HU" sz="2400"/>
              <a:t>helyesbítéshez való jog</a:t>
            </a:r>
            <a:endParaRPr/>
          </a:p>
          <a:p>
            <a:pPr marL="342900" lvl="0" indent="-342900" algn="l" rtl="0">
              <a:lnSpc>
                <a:spcPct val="90000"/>
              </a:lnSpc>
              <a:spcBef>
                <a:spcPts val="1000"/>
              </a:spcBef>
              <a:spcAft>
                <a:spcPts val="0"/>
              </a:spcAft>
              <a:buSzPts val="1600"/>
              <a:buFont typeface="Arial"/>
              <a:buAutoNum type="arabicPeriod"/>
            </a:pPr>
            <a:r>
              <a:rPr lang="hu-HU" sz="2400"/>
              <a:t>az adatkezelés korlátozásához való jog</a:t>
            </a:r>
            <a:endParaRPr/>
          </a:p>
          <a:p>
            <a:pPr marL="342900" lvl="0" indent="-342900" algn="l" rtl="0">
              <a:lnSpc>
                <a:spcPct val="90000"/>
              </a:lnSpc>
              <a:spcBef>
                <a:spcPts val="1000"/>
              </a:spcBef>
              <a:spcAft>
                <a:spcPts val="0"/>
              </a:spcAft>
              <a:buSzPts val="1600"/>
              <a:buFont typeface="Arial"/>
              <a:buAutoNum type="arabicPeriod"/>
            </a:pPr>
            <a:r>
              <a:rPr lang="hu-HU" sz="2400"/>
              <a:t>az adatok törléséhez való jog</a:t>
            </a:r>
            <a:endParaRPr/>
          </a:p>
          <a:p>
            <a:pPr marL="342900" lvl="0" indent="-342900" algn="l" rtl="0">
              <a:lnSpc>
                <a:spcPct val="90000"/>
              </a:lnSpc>
              <a:spcBef>
                <a:spcPts val="1000"/>
              </a:spcBef>
              <a:spcAft>
                <a:spcPts val="0"/>
              </a:spcAft>
              <a:buSzPts val="1600"/>
              <a:buFont typeface="Arial"/>
              <a:buAutoNum type="arabicPeriod"/>
            </a:pPr>
            <a:r>
              <a:rPr lang="hu-HU" sz="2400"/>
              <a:t>Nemzeti adatvédelmi és Információszabadság Hatósághoz és rendes bírósághoz fordulás lehetősége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751601" y="292977"/>
            <a:ext cx="9221375" cy="948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sz="3200" dirty="0"/>
              <a:t>Technológia és adatvédelem IV.</a:t>
            </a:r>
            <a:endParaRPr sz="3200" dirty="0"/>
          </a:p>
        </p:txBody>
      </p:sp>
      <p:pic>
        <p:nvPicPr>
          <p:cNvPr id="173" name="Google Shape;173;p11"/>
          <p:cNvPicPr preferRelativeResize="0"/>
          <p:nvPr/>
        </p:nvPicPr>
        <p:blipFill rotWithShape="1">
          <a:blip r:embed="rId3">
            <a:alphaModFix/>
          </a:blip>
          <a:srcRect l="1709" r="1709"/>
          <a:stretch/>
        </p:blipFill>
        <p:spPr>
          <a:xfrm>
            <a:off x="8495820" y="4124577"/>
            <a:ext cx="2857500" cy="1895475"/>
          </a:xfrm>
          <a:prstGeom prst="rect">
            <a:avLst/>
          </a:prstGeom>
          <a:noFill/>
          <a:ln>
            <a:noFill/>
          </a:ln>
        </p:spPr>
      </p:pic>
      <p:sp>
        <p:nvSpPr>
          <p:cNvPr id="174" name="Google Shape;174;p11"/>
          <p:cNvSpPr txBox="1">
            <a:spLocks noGrp="1"/>
          </p:cNvSpPr>
          <p:nvPr>
            <p:ph type="body" idx="1"/>
          </p:nvPr>
        </p:nvSpPr>
        <p:spPr>
          <a:xfrm>
            <a:off x="751602" y="1349430"/>
            <a:ext cx="10515600" cy="4351338"/>
          </a:xfrm>
          <a:prstGeom prst="rect">
            <a:avLst/>
          </a:prstGeom>
          <a:noFill/>
          <a:ln>
            <a:noFill/>
          </a:ln>
        </p:spPr>
        <p:txBody>
          <a:bodyPr spcFirstLastPara="1" wrap="square" lIns="91425" tIns="45700" rIns="91425" bIns="45700" anchor="t" anchorCtr="0">
            <a:noAutofit/>
          </a:bodyPr>
          <a:lstStyle/>
          <a:p>
            <a:pPr marL="11113" lvl="0" indent="-11113" algn="l" rtl="0">
              <a:lnSpc>
                <a:spcPct val="90000"/>
              </a:lnSpc>
              <a:spcBef>
                <a:spcPts val="1000"/>
              </a:spcBef>
              <a:spcAft>
                <a:spcPts val="0"/>
              </a:spcAft>
              <a:buClr>
                <a:schemeClr val="dk1"/>
              </a:buClr>
              <a:buSzPts val="1600"/>
              <a:buNone/>
            </a:pPr>
            <a:r>
              <a:rPr lang="hu-HU" sz="2400"/>
              <a:t>Az adatkezelő fő kötelezettségei</a:t>
            </a:r>
            <a:endParaRPr/>
          </a:p>
          <a:p>
            <a:pPr marL="342900" lvl="0" indent="-342900" algn="l" rtl="0">
              <a:lnSpc>
                <a:spcPct val="90000"/>
              </a:lnSpc>
              <a:spcBef>
                <a:spcPts val="1000"/>
              </a:spcBef>
              <a:spcAft>
                <a:spcPts val="0"/>
              </a:spcAft>
              <a:buSzPts val="1600"/>
              <a:buFont typeface="Arial"/>
              <a:buAutoNum type="arabicPeriod"/>
            </a:pPr>
            <a:r>
              <a:rPr lang="hu-HU" sz="2400"/>
              <a:t>Az érintettek alapvető jogainak érvényesülését biztosítja</a:t>
            </a:r>
            <a:endParaRPr/>
          </a:p>
          <a:p>
            <a:pPr marL="342900" lvl="0" indent="-342900" algn="l" rtl="0">
              <a:lnSpc>
                <a:spcPct val="90000"/>
              </a:lnSpc>
              <a:spcBef>
                <a:spcPts val="1000"/>
              </a:spcBef>
              <a:spcAft>
                <a:spcPts val="0"/>
              </a:spcAft>
              <a:buSzPts val="1600"/>
              <a:buFont typeface="Arial"/>
              <a:buAutoNum type="arabicPeriod"/>
            </a:pPr>
            <a:r>
              <a:rPr lang="hu-HU" sz="2400"/>
              <a:t>Szükséges és arányos adatkezelés</a:t>
            </a:r>
            <a:endParaRPr/>
          </a:p>
          <a:p>
            <a:pPr marL="342900" lvl="0" indent="-342900" algn="l" rtl="0">
              <a:lnSpc>
                <a:spcPct val="90000"/>
              </a:lnSpc>
              <a:spcBef>
                <a:spcPts val="1000"/>
              </a:spcBef>
              <a:spcAft>
                <a:spcPts val="0"/>
              </a:spcAft>
              <a:buSzPts val="1600"/>
              <a:buFont typeface="Arial"/>
              <a:buAutoNum type="arabicPeriod"/>
            </a:pPr>
            <a:r>
              <a:rPr lang="hu-HU" sz="2400"/>
              <a:t>Kockázatok elhárításához szükséges műszaki és szervezési képesség</a:t>
            </a:r>
            <a:endParaRPr/>
          </a:p>
          <a:p>
            <a:pPr marL="342900" lvl="0" indent="-342900" algn="l" rtl="0">
              <a:lnSpc>
                <a:spcPct val="90000"/>
              </a:lnSpc>
              <a:spcBef>
                <a:spcPts val="1000"/>
              </a:spcBef>
              <a:spcAft>
                <a:spcPts val="0"/>
              </a:spcAft>
              <a:buSzPts val="1600"/>
              <a:buFont typeface="Arial"/>
              <a:buAutoNum type="arabicPeriod"/>
            </a:pPr>
            <a:r>
              <a:rPr lang="hu-HU" sz="2400"/>
              <a:t>Adatvédelmi nyilvántartás vezetése</a:t>
            </a:r>
            <a:endParaRPr/>
          </a:p>
          <a:p>
            <a:pPr marL="342900" lvl="0" indent="-342900" algn="l" rtl="0">
              <a:lnSpc>
                <a:spcPct val="90000"/>
              </a:lnSpc>
              <a:spcBef>
                <a:spcPts val="1000"/>
              </a:spcBef>
              <a:spcAft>
                <a:spcPts val="0"/>
              </a:spcAft>
              <a:buSzPts val="1600"/>
              <a:buFont typeface="Arial"/>
              <a:buAutoNum type="arabicPeriod"/>
            </a:pPr>
            <a:r>
              <a:rPr lang="hu-HU" sz="2400"/>
              <a:t>Adatvédelmi hatásvizsgálat lefolytatása</a:t>
            </a:r>
            <a:endParaRPr/>
          </a:p>
          <a:p>
            <a:pPr marL="342900" lvl="0" indent="-342900" algn="l" rtl="0">
              <a:lnSpc>
                <a:spcPct val="90000"/>
              </a:lnSpc>
              <a:spcBef>
                <a:spcPts val="1000"/>
              </a:spcBef>
              <a:spcAft>
                <a:spcPts val="0"/>
              </a:spcAft>
              <a:buSzPts val="1600"/>
              <a:buFont typeface="Arial"/>
              <a:buAutoNum type="arabicPeriod"/>
            </a:pPr>
            <a:r>
              <a:rPr lang="hu-HU" sz="2400"/>
              <a:t>Adatvédelmi incidens-kezelés</a:t>
            </a:r>
            <a:endParaRPr/>
          </a:p>
          <a:p>
            <a:pPr marL="342900" lvl="0" indent="-342900" algn="l" rtl="0">
              <a:lnSpc>
                <a:spcPct val="90000"/>
              </a:lnSpc>
              <a:spcBef>
                <a:spcPts val="1000"/>
              </a:spcBef>
              <a:spcAft>
                <a:spcPts val="0"/>
              </a:spcAft>
              <a:buSzPts val="1600"/>
              <a:buFont typeface="Arial"/>
              <a:buAutoNum type="arabicPeriod"/>
            </a:pPr>
            <a:r>
              <a:rPr lang="hu-HU" sz="2400"/>
              <a:t>Adatvédelmi tisztviselő foglalkoztatása (ha szükséges)</a:t>
            </a:r>
            <a:endParaRPr/>
          </a:p>
        </p:txBody>
      </p:sp>
    </p:spTree>
  </p:cSld>
  <p:clrMapOvr>
    <a:masterClrMapping/>
  </p:clrMapOvr>
</p:sld>
</file>

<file path=ppt/theme/theme1.xml><?xml version="1.0" encoding="utf-8"?>
<a:theme xmlns:a="http://schemas.openxmlformats.org/drawingml/2006/main" name="NAK_digit">
  <a:themeElements>
    <a:clrScheme name="Custom 31">
      <a:dk1>
        <a:srgbClr val="3F3F3F"/>
      </a:dk1>
      <a:lt1>
        <a:srgbClr val="FFFFFF"/>
      </a:lt1>
      <a:dk2>
        <a:srgbClr val="1859A9"/>
      </a:dk2>
      <a:lt2>
        <a:srgbClr val="E7E6E6"/>
      </a:lt2>
      <a:accent1>
        <a:srgbClr val="1859A9"/>
      </a:accent1>
      <a:accent2>
        <a:srgbClr val="369828"/>
      </a:accent2>
      <a:accent3>
        <a:srgbClr val="92C1EB"/>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3F3F3F"/>
      </a:dk2>
      <a:lt2>
        <a:srgbClr val="E7E6E6"/>
      </a:lt2>
      <a:accent1>
        <a:srgbClr val="358B1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3F3F3F"/>
      </a:dk2>
      <a:lt2>
        <a:srgbClr val="E7E6E6"/>
      </a:lt2>
      <a:accent1>
        <a:srgbClr val="358B1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6190</TotalTime>
  <Words>5075</Words>
  <Application>Microsoft Office PowerPoint</Application>
  <PresentationFormat>Szélesvásznú</PresentationFormat>
  <Paragraphs>441</Paragraphs>
  <Slides>48</Slides>
  <Notes>44</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48</vt:i4>
      </vt:variant>
    </vt:vector>
  </HeadingPairs>
  <TitlesOfParts>
    <vt:vector size="56" baseType="lpstr">
      <vt:lpstr>Arial</vt:lpstr>
      <vt:lpstr>Calibri</vt:lpstr>
      <vt:lpstr>Courier New</vt:lpstr>
      <vt:lpstr>Noto Sans Symbols</vt:lpstr>
      <vt:lpstr>Times New Roman</vt:lpstr>
      <vt:lpstr>Wingdings</vt:lpstr>
      <vt:lpstr>NAK_digit</vt:lpstr>
      <vt:lpstr>Office Theme</vt:lpstr>
      <vt:lpstr>Digitális technológia és jog</vt:lpstr>
      <vt:lpstr>Tartalomjegyzék</vt:lpstr>
      <vt:lpstr>Általános ismertetés</vt:lpstr>
      <vt:lpstr>Technológia és jog I.</vt:lpstr>
      <vt:lpstr>Technológia és jog II.</vt:lpstr>
      <vt:lpstr>Technológia és adatvédelem I.</vt:lpstr>
      <vt:lpstr>Technológia és adatvédelem II.</vt:lpstr>
      <vt:lpstr>Technológia és adatvédelem III.</vt:lpstr>
      <vt:lpstr>Technológia és adatvédelem IV.</vt:lpstr>
      <vt:lpstr>Egyes digitális technológiák jogi és  adatvédelmi megítélése</vt:lpstr>
      <vt:lpstr>Egyes digitális technológiák jogi és  adatvédelmi megítélése </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PowerPoint-bemutató</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Egyes digitális technológiák jogi és  adatvédelmi megítélése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Felhasznált irodalom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Digitális technológia és jog</dc:title>
  <dc:creator>Balazs</dc:creator>
  <cp:lastModifiedBy>Czermann János</cp:lastModifiedBy>
  <cp:revision>95</cp:revision>
  <dcterms:created xsi:type="dcterms:W3CDTF">2019-03-19T06:04:50Z</dcterms:created>
  <dcterms:modified xsi:type="dcterms:W3CDTF">2021-07-01T20:05:08Z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23</vt:i4>
  </property>
  <property fmtid="{D5CDD505-2E9C-101B-9397-08002B2CF9AE}" pid="8" name="PresentationFormat">
    <vt:lpwstr>Szélesvásznú</vt:lpwstr>
  </property>
  <property fmtid="{D5CDD505-2E9C-101B-9397-08002B2CF9AE}" pid="9" name="ScaleCrop">
    <vt:bool>false</vt:bool>
  </property>
  <property fmtid="{D5CDD505-2E9C-101B-9397-08002B2CF9AE}" pid="10" name="ShareDoc">
    <vt:bool>false</vt:bool>
  </property>
  <property fmtid="{D5CDD505-2E9C-101B-9397-08002B2CF9AE}" pid="11" name="Slides">
    <vt:i4>39</vt:i4>
  </property>
</Properties>
</file>