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702"/>
  </p:normalViewPr>
  <p:slideViewPr>
    <p:cSldViewPr snapToGrid="0">
      <p:cViewPr varScale="1">
        <p:scale>
          <a:sx n="91" d="100"/>
          <a:sy n="91" d="100"/>
        </p:scale>
        <p:origin x="2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customschemas.google.com/relationships/presentationmetadata" Target="metadata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526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689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494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93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2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52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1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40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85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95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/>
              <a:t>Forrás</a:t>
            </a:r>
            <a:r>
              <a:rPr lang="en-US" sz="1200" dirty="0" smtClean="0"/>
              <a:t>: </a:t>
            </a:r>
            <a:r>
              <a:rPr lang="en-US" sz="1200" dirty="0" err="1" smtClean="0"/>
              <a:t>AgroVIR</a:t>
            </a:r>
            <a:r>
              <a:rPr lang="en-US" sz="1200" dirty="0" smtClean="0"/>
              <a:t>, 2019.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következő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gyakorlat</a:t>
            </a:r>
            <a:r>
              <a:rPr lang="en-US" sz="7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 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2019.)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bemutatja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miként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valósult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meg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erdélyi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családi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modern,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vállalattá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történő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transzformációja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szintén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előzőekben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ismertetett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erdélyi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családi</a:t>
            </a:r>
            <a:r>
              <a:rPr lang="en-US" sz="7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 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transzformációjának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megalapozása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modern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mezőgazdasági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vállalattá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bevezetésén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keresztül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Régió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Erdély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 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Probléma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 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mezőgazdálkodási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egyetlen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embernél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összpontosult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kitettség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kockázata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belüli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standardizálatlansága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nehéz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visszanyerhetősége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nem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adatalapú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döntéshozatal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belüli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felelősségek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szerepkörök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halmozódása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nem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hatékony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Technológia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Folyamatelemzés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ügyviteli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77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/>
              <a:t>Forrás</a:t>
            </a:r>
            <a:r>
              <a:rPr lang="en-US" sz="1200" dirty="0" smtClean="0"/>
              <a:t>: </a:t>
            </a:r>
            <a:r>
              <a:rPr lang="en-US" sz="1200" dirty="0" err="1" smtClean="0"/>
              <a:t>AgroVIR</a:t>
            </a:r>
            <a:r>
              <a:rPr lang="en-US" sz="1200" dirty="0" smtClean="0"/>
              <a:t>, 2019.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Megvalósítás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  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bevezetését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megelőzte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folyamatfelmérés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amiben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tisztázódtak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szerepek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felelősségi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körök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által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egyéni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szervezeti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tudássá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kezdett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átalakulni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a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termesztési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technológiák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parcellák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kultúrák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áttekinthetőek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profitabilitásuk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egyértelműsíthető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személyzet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teljesítménye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visszakövethetőek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bevezetését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követően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adatok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elemzése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szervezetfejlesztési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javaslatok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tétele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Eredmények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 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Egyetlen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ember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helyett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most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már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minden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felelős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személy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átlátja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teendőit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hivatalos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jelentések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elkészítése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hetek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helyett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órák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kérdése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költségek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normálhektár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alapú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kimutatása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helyett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reálköltség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alapúak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 </a:t>
            </a:r>
          </a:p>
          <a:p>
            <a:pPr marL="44958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6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Szöveg</a:t>
            </a:r>
            <a:r>
              <a:rPr lang="en-US" dirty="0" smtClean="0"/>
              <a:t>: </a:t>
            </a:r>
            <a:r>
              <a:rPr lang="en-US" i="1" dirty="0" err="1" smtClean="0"/>
              <a:t>ennél</a:t>
            </a:r>
            <a:r>
              <a:rPr lang="en-US" i="1" dirty="0" smtClean="0"/>
              <a:t> a </a:t>
            </a:r>
            <a:r>
              <a:rPr lang="en-US" i="1" dirty="0" err="1" smtClean="0"/>
              <a:t>diánál</a:t>
            </a:r>
            <a:r>
              <a:rPr lang="en-US" i="1" dirty="0" smtClean="0"/>
              <a:t> </a:t>
            </a:r>
            <a:r>
              <a:rPr lang="en-US" i="1" dirty="0" err="1" smtClean="0"/>
              <a:t>nem</a:t>
            </a:r>
            <a:r>
              <a:rPr lang="en-US" i="1" dirty="0" smtClean="0"/>
              <a:t> </a:t>
            </a:r>
            <a:r>
              <a:rPr lang="en-US" i="1" dirty="0" err="1" smtClean="0"/>
              <a:t>releváns</a:t>
            </a:r>
            <a:endParaRPr lang="en-US" i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7879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/>
              <a:t>Forrás</a:t>
            </a:r>
            <a:r>
              <a:rPr lang="en-US" sz="1200" dirty="0" smtClean="0"/>
              <a:t>: </a:t>
            </a:r>
            <a:r>
              <a:rPr lang="en-US" sz="1200" dirty="0" err="1" smtClean="0"/>
              <a:t>AgroVIR</a:t>
            </a:r>
            <a:r>
              <a:rPr lang="en-US" sz="1200" dirty="0" smtClean="0"/>
              <a:t>, 2019.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következő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gyakorlat</a:t>
            </a:r>
            <a:r>
              <a:rPr lang="en-US" sz="7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 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2019.)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bemutatja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miként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valósult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meg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erdélyi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családi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modern,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vállalattá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történő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transzformációja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szintén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előzőekben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ismertetett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erdélyi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családi</a:t>
            </a:r>
            <a:r>
              <a:rPr lang="en-US" sz="7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 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transzformációjának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megalapozása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modern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mezőgazdasági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vállalattá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bevezetésén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keresztül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Régió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Erdély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 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Probléma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 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mezőgazdálkodási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egyetlen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embernél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összpontosult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kitettség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kockázata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belüli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standardizálatlansága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nehéz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visszanyerhetősége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nem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adatalapú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döntéshozatal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belüli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felelősségek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szerepkörök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halmozódása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nem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hatékony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Technológia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Folyamatelemzés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ügyviteli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26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/>
              <a:t>Forrás</a:t>
            </a:r>
            <a:r>
              <a:rPr lang="en-US" sz="1200" dirty="0" smtClean="0"/>
              <a:t>: </a:t>
            </a:r>
            <a:r>
              <a:rPr lang="en-US" sz="1200" dirty="0" err="1" smtClean="0"/>
              <a:t>AgroVIR</a:t>
            </a:r>
            <a:r>
              <a:rPr lang="en-US" sz="1200" dirty="0" smtClean="0"/>
              <a:t>, 2019.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Megvalósítás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  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bevezetését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megelőzte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folyamatfelmérés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amiben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tisztázódtak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szerepek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felelősségi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körök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által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egyéni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szervezeti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tudássá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kezdett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átalakulni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a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termesztési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technológiák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parcellák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kultúrák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áttekinthetőek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profitabilitásuk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egyértelműsíthető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személyzet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teljesítménye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visszakövethetőek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bevezetését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követően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adatok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elemzése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szervezetfejlesztési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javaslatok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tétele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Eredmények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 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Egyetlen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ember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helyett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most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már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minden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felelős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személy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átlátja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teendőit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hivatalos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jelentések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elkészítése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hetek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helyett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órák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kérdése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költségek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normálhektár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alapú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kimutatása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helyett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reálköltség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alapúak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 </a:t>
            </a:r>
          </a:p>
          <a:p>
            <a:pPr marL="44958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1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/>
              <a:t>Forrás</a:t>
            </a:r>
            <a:r>
              <a:rPr lang="en-US" sz="1200" dirty="0" smtClean="0"/>
              <a:t>: </a:t>
            </a:r>
            <a:r>
              <a:rPr lang="en-US" sz="1200" dirty="0" err="1" smtClean="0"/>
              <a:t>AgroVIR</a:t>
            </a:r>
            <a:r>
              <a:rPr lang="en-US" sz="1200" dirty="0" smtClean="0"/>
              <a:t>, 2019.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következő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gyakorlat</a:t>
            </a:r>
            <a:r>
              <a:rPr lang="en-US" sz="7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 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2019.)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bemutatja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miként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valósult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meg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erdélyi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családi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modern,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vállalattá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történő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transzformációja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szintén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előzőekben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ismertetett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erdélyi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családi</a:t>
            </a:r>
            <a:r>
              <a:rPr lang="en-US" sz="7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 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transzformációjának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megalapozása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modern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mezőgazdasági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vállalattá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bevezetésén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keresztül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Régió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Erdély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 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Probléma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 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mezőgazdálkodási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egyetlen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embernél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összpontosult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kitettség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kockázata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belüli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standardizálatlansága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nehéz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visszanyerhetősége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nem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adatalapú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döntéshozatal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vállalkozáson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belüli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felelősségek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szerepkörök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halmozódása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nem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hatékony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) 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Technológia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Folyamatelemzés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ügyviteli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7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/>
              <a:t>Forrás</a:t>
            </a:r>
            <a:r>
              <a:rPr lang="en-US" sz="1200" dirty="0" smtClean="0"/>
              <a:t>: </a:t>
            </a:r>
            <a:r>
              <a:rPr lang="en-US" sz="1200" dirty="0" err="1" smtClean="0"/>
              <a:t>AgroVIR</a:t>
            </a:r>
            <a:r>
              <a:rPr lang="en-US" sz="1200" dirty="0" smtClean="0"/>
              <a:t>, 2019.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Megvalósítás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  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bevezetését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megelőzte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folyamatfelmérés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amiben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tisztázódtak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szerepek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felelősségi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körök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által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egyéni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szervezeti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tudássá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kezdett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átalakulni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a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termesztési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technológiák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parcellák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kultúrák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áttekinthetőek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profitabilitásuk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egyértelműsíthető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személyzet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teljesítménye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visszakövethetőek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AgroVIR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 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bevezetését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követően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adatok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elemzése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szervezetfejlesztési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javaslatok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tétele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Eredmények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 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Egyetlen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ember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helyett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most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már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minden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felelős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személy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átlátja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teendőit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hivatalos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jelentések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elkészítése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hetek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helyett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órák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kérdése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4572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költségek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normálhektár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alapú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kimutatása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helyett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reálköltség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alapúak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 </a:t>
            </a:r>
          </a:p>
          <a:p>
            <a:pPr marL="44958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017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Arial"/>
                <a:ea typeface="Arial"/>
                <a:cs typeface="Arial"/>
                <a:sym typeface="Arial"/>
              </a:rPr>
              <a:t>Forrás</a:t>
            </a:r>
            <a:r>
              <a:rPr lang="en-US" sz="1100" dirty="0" smtClean="0">
                <a:latin typeface="Arial"/>
                <a:ea typeface="Arial"/>
                <a:cs typeface="Arial"/>
                <a:sym typeface="Arial"/>
              </a:rPr>
              <a:t>: 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Arial"/>
                <a:ea typeface="Arial"/>
                <a:cs typeface="Arial"/>
                <a:sym typeface="Arial"/>
              </a:rPr>
              <a:t>AgroVIR</a:t>
            </a:r>
            <a:r>
              <a:rPr lang="en-US" sz="1100" dirty="0" smtClean="0">
                <a:latin typeface="Arial"/>
                <a:ea typeface="Arial"/>
                <a:cs typeface="Arial"/>
                <a:sym typeface="Arial"/>
              </a:rPr>
              <a:t>, 2019.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Arial"/>
                <a:ea typeface="Arial"/>
                <a:cs typeface="Arial"/>
                <a:sym typeface="Arial"/>
              </a:rPr>
              <a:t>Smart-</a:t>
            </a:r>
            <a:r>
              <a:rPr lang="en-US" sz="1100" dirty="0" err="1" smtClean="0">
                <a:latin typeface="Arial"/>
                <a:ea typeface="Arial"/>
                <a:cs typeface="Arial"/>
                <a:sym typeface="Arial"/>
              </a:rPr>
              <a:t>farming.hu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Arial"/>
                <a:ea typeface="Arial"/>
                <a:cs typeface="Arial"/>
                <a:sym typeface="Arial"/>
              </a:rPr>
              <a:t>Wageningen</a:t>
            </a:r>
            <a:r>
              <a:rPr lang="en-US" sz="11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latin typeface="Arial"/>
                <a:ea typeface="Arial"/>
                <a:cs typeface="Arial"/>
                <a:sym typeface="Arial"/>
              </a:rPr>
              <a:t>Uniwersity</a:t>
            </a:r>
            <a:r>
              <a:rPr lang="en-US" sz="1100" dirty="0" smtClean="0">
                <a:latin typeface="Arial"/>
                <a:ea typeface="Arial"/>
                <a:cs typeface="Arial"/>
                <a:sym typeface="Arial"/>
              </a:rPr>
              <a:t> &amp; Research – </a:t>
            </a:r>
            <a:r>
              <a:rPr lang="en-US" sz="1100" dirty="0" err="1" smtClean="0">
                <a:latin typeface="Arial"/>
                <a:ea typeface="Arial"/>
                <a:cs typeface="Arial"/>
                <a:sym typeface="Arial"/>
              </a:rPr>
              <a:t>www.wur.nl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latin typeface="Arial"/>
                <a:ea typeface="Arial"/>
                <a:cs typeface="Arial"/>
                <a:sym typeface="Arial"/>
              </a:rPr>
              <a:t>www.met.hu</a:t>
            </a:r>
            <a:r>
              <a:rPr lang="en-US" sz="1100" dirty="0" smtClean="0">
                <a:latin typeface="Arial"/>
                <a:ea typeface="Arial"/>
                <a:cs typeface="Arial"/>
                <a:sym typeface="Arial"/>
              </a:rPr>
              <a:t> – NDVI </a:t>
            </a:r>
            <a:r>
              <a:rPr lang="en-US" sz="1100" dirty="0" err="1" smtClean="0">
                <a:latin typeface="Arial"/>
                <a:ea typeface="Arial"/>
                <a:cs typeface="Arial"/>
                <a:sym typeface="Arial"/>
              </a:rPr>
              <a:t>ismertető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Szöveg</a:t>
            </a:r>
            <a:r>
              <a:rPr lang="en-US" sz="1100" dirty="0" smtClean="0"/>
              <a:t>:</a:t>
            </a:r>
            <a:endParaRPr lang="en-US" dirty="0" smtClean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err="1" smtClean="0"/>
              <a:t>Vállalatirányítási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rendszer</a:t>
            </a:r>
            <a:r>
              <a:rPr lang="en-US" sz="1100" b="1" dirty="0" smtClean="0"/>
              <a:t> (VIR): </a:t>
            </a:r>
            <a:r>
              <a:rPr lang="en-US" sz="1100" dirty="0" smtClean="0"/>
              <a:t>A </a:t>
            </a:r>
            <a:r>
              <a:rPr lang="en-US" sz="1100" dirty="0" err="1" smtClean="0"/>
              <a:t>vállalatirányítási</a:t>
            </a:r>
            <a:r>
              <a:rPr lang="en-US" sz="1100" dirty="0" smtClean="0"/>
              <a:t> </a:t>
            </a:r>
            <a:r>
              <a:rPr lang="en-US" sz="1100" dirty="0" err="1" smtClean="0"/>
              <a:t>rendszer</a:t>
            </a:r>
            <a:r>
              <a:rPr lang="en-US" sz="1100" dirty="0" smtClean="0"/>
              <a:t> </a:t>
            </a:r>
            <a:r>
              <a:rPr lang="en-US" sz="1100" dirty="0" err="1" smtClean="0"/>
              <a:t>egy</a:t>
            </a:r>
            <a:r>
              <a:rPr lang="en-US" sz="1100" dirty="0" smtClean="0"/>
              <a:t> </a:t>
            </a:r>
            <a:r>
              <a:rPr lang="en-US" sz="1100" dirty="0" err="1" smtClean="0"/>
              <a:t>szervezet</a:t>
            </a:r>
            <a:r>
              <a:rPr lang="en-US" sz="1100" dirty="0" smtClean="0"/>
              <a:t> </a:t>
            </a:r>
            <a:r>
              <a:rPr lang="en-US" sz="1100" dirty="0" err="1" smtClean="0"/>
              <a:t>adat</a:t>
            </a:r>
            <a:r>
              <a:rPr lang="en-US" sz="1100" dirty="0" smtClean="0"/>
              <a:t>-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információ</a:t>
            </a:r>
            <a:r>
              <a:rPr lang="en-US" sz="1100" dirty="0" smtClean="0"/>
              <a:t> </a:t>
            </a:r>
            <a:r>
              <a:rPr lang="en-US" sz="1100" dirty="0" err="1" smtClean="0"/>
              <a:t>feldolgozását</a:t>
            </a:r>
            <a:r>
              <a:rPr lang="en-US" sz="1100" dirty="0" smtClean="0"/>
              <a:t> </a:t>
            </a:r>
            <a:r>
              <a:rPr lang="en-US" sz="1100" dirty="0" err="1" smtClean="0"/>
              <a:t>végző</a:t>
            </a:r>
            <a:r>
              <a:rPr lang="en-US" sz="1100" dirty="0" smtClean="0"/>
              <a:t> </a:t>
            </a:r>
            <a:r>
              <a:rPr lang="en-US" sz="1100" dirty="0" err="1" smtClean="0"/>
              <a:t>informatikai</a:t>
            </a:r>
            <a:r>
              <a:rPr lang="en-US" sz="1100" dirty="0" smtClean="0"/>
              <a:t> </a:t>
            </a:r>
            <a:r>
              <a:rPr lang="en-US" sz="1100" dirty="0" err="1" smtClean="0"/>
              <a:t>megoldás</a:t>
            </a:r>
            <a:r>
              <a:rPr lang="en-US" sz="1100" dirty="0" smtClean="0"/>
              <a:t>, </a:t>
            </a:r>
            <a:r>
              <a:rPr lang="en-US" sz="1100" dirty="0" err="1" smtClean="0"/>
              <a:t>amely</a:t>
            </a:r>
            <a:r>
              <a:rPr lang="en-US" sz="1100" dirty="0" smtClean="0"/>
              <a:t> a </a:t>
            </a:r>
            <a:r>
              <a:rPr lang="en-US" sz="1100" dirty="0" err="1" smtClean="0"/>
              <a:t>folyamatok</a:t>
            </a:r>
            <a:r>
              <a:rPr lang="en-US" sz="1100" dirty="0" smtClean="0"/>
              <a:t> </a:t>
            </a:r>
            <a:r>
              <a:rPr lang="en-US" sz="1100" dirty="0" err="1" smtClean="0"/>
              <a:t>egységes</a:t>
            </a:r>
            <a:r>
              <a:rPr lang="en-US" sz="1100" dirty="0" smtClean="0"/>
              <a:t>, </a:t>
            </a:r>
            <a:r>
              <a:rPr lang="en-US" sz="1100" dirty="0" err="1" smtClean="0"/>
              <a:t>integrált</a:t>
            </a:r>
            <a:r>
              <a:rPr lang="en-US" sz="1100" dirty="0" smtClean="0"/>
              <a:t> </a:t>
            </a:r>
            <a:r>
              <a:rPr lang="en-US" sz="1100" dirty="0" err="1" smtClean="0"/>
              <a:t>számítástechnikai</a:t>
            </a:r>
            <a:r>
              <a:rPr lang="en-US" sz="1100" dirty="0" smtClean="0"/>
              <a:t> </a:t>
            </a:r>
            <a:r>
              <a:rPr lang="en-US" sz="1100" dirty="0" err="1" smtClean="0"/>
              <a:t>kezelését</a:t>
            </a:r>
            <a:r>
              <a:rPr lang="en-US" sz="1100" dirty="0" smtClean="0"/>
              <a:t> </a:t>
            </a:r>
            <a:r>
              <a:rPr lang="en-US" sz="1100" dirty="0" err="1" smtClean="0"/>
              <a:t>megvalósítja</a:t>
            </a:r>
            <a:r>
              <a:rPr lang="en-US" sz="1100" dirty="0" smtClean="0"/>
              <a:t>. A </a:t>
            </a:r>
            <a:r>
              <a:rPr lang="en-US" sz="1100" dirty="0" err="1" smtClean="0"/>
              <a:t>vállalatirányítási</a:t>
            </a:r>
            <a:r>
              <a:rPr lang="en-US" sz="1100" dirty="0" smtClean="0"/>
              <a:t> </a:t>
            </a:r>
            <a:r>
              <a:rPr lang="en-US" sz="1100" dirty="0" err="1" smtClean="0"/>
              <a:t>rendszerekben</a:t>
            </a:r>
            <a:r>
              <a:rPr lang="en-US" sz="1100" dirty="0" smtClean="0"/>
              <a:t> a </a:t>
            </a:r>
            <a:r>
              <a:rPr lang="en-US" sz="1100" dirty="0" err="1" smtClean="0"/>
              <a:t>szervezeti</a:t>
            </a:r>
            <a:r>
              <a:rPr lang="en-US" sz="1100" dirty="0" smtClean="0"/>
              <a:t> </a:t>
            </a:r>
            <a:r>
              <a:rPr lang="en-US" sz="1100" dirty="0" err="1" smtClean="0"/>
              <a:t>folyamatok</a:t>
            </a:r>
            <a:r>
              <a:rPr lang="en-US" sz="1100" dirty="0" smtClean="0"/>
              <a:t> </a:t>
            </a:r>
            <a:r>
              <a:rPr lang="en-US" sz="1100" dirty="0" err="1" smtClean="0"/>
              <a:t>nyomon</a:t>
            </a:r>
            <a:r>
              <a:rPr lang="en-US" sz="1100" dirty="0" smtClean="0"/>
              <a:t> </a:t>
            </a:r>
            <a:r>
              <a:rPr lang="en-US" sz="1100" dirty="0" err="1" smtClean="0"/>
              <a:t>követése</a:t>
            </a:r>
            <a:r>
              <a:rPr lang="en-US" sz="1100" dirty="0" smtClean="0"/>
              <a:t>, a </a:t>
            </a:r>
            <a:r>
              <a:rPr lang="en-US" sz="1100" dirty="0" err="1" smtClean="0"/>
              <a:t>szervezet</a:t>
            </a:r>
            <a:r>
              <a:rPr lang="en-US" sz="1100" dirty="0" smtClean="0"/>
              <a:t> </a:t>
            </a:r>
            <a:r>
              <a:rPr lang="en-US" sz="1100" dirty="0" err="1" smtClean="0"/>
              <a:t>rendelkezésére</a:t>
            </a:r>
            <a:r>
              <a:rPr lang="en-US" sz="1100" dirty="0" smtClean="0"/>
              <a:t> </a:t>
            </a:r>
            <a:r>
              <a:rPr lang="en-US" sz="1100" dirty="0" err="1" smtClean="0"/>
              <a:t>álló</a:t>
            </a:r>
            <a:r>
              <a:rPr lang="en-US" sz="1100" dirty="0" smtClean="0"/>
              <a:t> </a:t>
            </a:r>
            <a:r>
              <a:rPr lang="en-US" sz="1100" dirty="0" err="1" smtClean="0"/>
              <a:t>erőforrások</a:t>
            </a:r>
            <a:r>
              <a:rPr lang="en-US" sz="1100" dirty="0" smtClean="0"/>
              <a:t> </a:t>
            </a:r>
            <a:r>
              <a:rPr lang="en-US" sz="1100" dirty="0" err="1" smtClean="0"/>
              <a:t>menedzselése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a </a:t>
            </a:r>
            <a:r>
              <a:rPr lang="en-US" sz="1100" dirty="0" err="1" smtClean="0"/>
              <a:t>szervezet</a:t>
            </a:r>
            <a:r>
              <a:rPr lang="en-US" sz="1100" dirty="0" smtClean="0"/>
              <a:t> </a:t>
            </a:r>
            <a:r>
              <a:rPr lang="en-US" sz="1100" dirty="0" err="1" smtClean="0"/>
              <a:t>adatainak</a:t>
            </a:r>
            <a:r>
              <a:rPr lang="en-US" sz="1100" dirty="0" smtClean="0"/>
              <a:t> </a:t>
            </a:r>
            <a:r>
              <a:rPr lang="en-US" sz="1100" dirty="0" err="1" smtClean="0"/>
              <a:t>kezelése</a:t>
            </a:r>
            <a:r>
              <a:rPr lang="en-US" sz="1100" dirty="0" smtClean="0"/>
              <a:t> </a:t>
            </a:r>
            <a:r>
              <a:rPr lang="en-US" sz="1100" dirty="0" err="1" smtClean="0"/>
              <a:t>történik</a:t>
            </a:r>
            <a:r>
              <a:rPr lang="en-US" sz="1100" dirty="0" smtClean="0"/>
              <a:t>. </a:t>
            </a:r>
            <a:r>
              <a:rPr lang="en-US" sz="1100" dirty="0" err="1" smtClean="0"/>
              <a:t>Nem</a:t>
            </a:r>
            <a:r>
              <a:rPr lang="en-US" sz="1100" dirty="0" smtClean="0"/>
              <a:t> </a:t>
            </a:r>
            <a:r>
              <a:rPr lang="en-US" sz="1100" dirty="0" err="1" smtClean="0"/>
              <a:t>csak</a:t>
            </a:r>
            <a:r>
              <a:rPr lang="en-US" sz="1100" dirty="0" smtClean="0"/>
              <a:t> </a:t>
            </a:r>
            <a:r>
              <a:rPr lang="en-US" sz="1100" dirty="0" err="1" smtClean="0"/>
              <a:t>vállalatok</a:t>
            </a:r>
            <a:r>
              <a:rPr lang="en-US" sz="1100" dirty="0" smtClean="0"/>
              <a:t>, </a:t>
            </a:r>
            <a:r>
              <a:rPr lang="en-US" sz="1100" dirty="0" err="1" smtClean="0"/>
              <a:t>hanem</a:t>
            </a:r>
            <a:r>
              <a:rPr lang="en-US" sz="1100" dirty="0" smtClean="0"/>
              <a:t> </a:t>
            </a:r>
            <a:r>
              <a:rPr lang="en-US" sz="1100" dirty="0" err="1" smtClean="0"/>
              <a:t>minden</a:t>
            </a:r>
            <a:r>
              <a:rPr lang="en-US" sz="1100" dirty="0" smtClean="0"/>
              <a:t> </a:t>
            </a:r>
            <a:r>
              <a:rPr lang="en-US" sz="1100" dirty="0" err="1" smtClean="0"/>
              <a:t>típusú</a:t>
            </a:r>
            <a:r>
              <a:rPr lang="en-US" sz="1100" dirty="0" smtClean="0"/>
              <a:t> </a:t>
            </a:r>
            <a:r>
              <a:rPr lang="en-US" sz="1100" dirty="0" err="1" smtClean="0"/>
              <a:t>szervezet</a:t>
            </a:r>
            <a:r>
              <a:rPr lang="en-US" sz="1100" dirty="0" smtClean="0"/>
              <a:t> </a:t>
            </a:r>
            <a:r>
              <a:rPr lang="en-US" sz="1100" dirty="0" err="1" smtClean="0"/>
              <a:t>számára</a:t>
            </a:r>
            <a:r>
              <a:rPr lang="en-US" sz="1100" dirty="0" smtClean="0"/>
              <a:t> </a:t>
            </a:r>
            <a:r>
              <a:rPr lang="en-US" sz="1100" dirty="0" err="1" smtClean="0"/>
              <a:t>léteznek</a:t>
            </a:r>
            <a:r>
              <a:rPr lang="en-US" sz="1100" dirty="0" smtClean="0"/>
              <a:t> </a:t>
            </a:r>
            <a:r>
              <a:rPr lang="en-US" sz="1100" dirty="0" err="1" smtClean="0"/>
              <a:t>már</a:t>
            </a:r>
            <a:r>
              <a:rPr lang="en-US" sz="1100" dirty="0" smtClean="0"/>
              <a:t> „</a:t>
            </a:r>
            <a:r>
              <a:rPr lang="en-US" sz="1100" dirty="0" err="1" smtClean="0"/>
              <a:t>vállalat</a:t>
            </a:r>
            <a:r>
              <a:rPr lang="en-US" sz="1100" dirty="0" smtClean="0"/>
              <a:t>”-</a:t>
            </a:r>
            <a:r>
              <a:rPr lang="en-US" sz="1100" dirty="0" err="1" smtClean="0"/>
              <a:t>irányítási</a:t>
            </a:r>
            <a:r>
              <a:rPr lang="en-US" sz="1100" dirty="0" smtClean="0"/>
              <a:t> </a:t>
            </a:r>
            <a:r>
              <a:rPr lang="en-US" sz="1100" dirty="0" err="1" smtClean="0"/>
              <a:t>rendszerek</a:t>
            </a:r>
            <a:r>
              <a:rPr lang="en-US" sz="1100" dirty="0" smtClean="0"/>
              <a:t>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err="1" smtClean="0"/>
              <a:t>AgroVIR</a:t>
            </a:r>
            <a:r>
              <a:rPr lang="en-US" sz="1100" b="1" dirty="0" smtClean="0"/>
              <a:t>: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AgroVIR</a:t>
            </a:r>
            <a:r>
              <a:rPr lang="en-US" sz="1100" dirty="0" smtClean="0"/>
              <a:t> </a:t>
            </a:r>
            <a:r>
              <a:rPr lang="en-US" sz="1100" dirty="0" err="1" smtClean="0"/>
              <a:t>egy</a:t>
            </a:r>
            <a:r>
              <a:rPr lang="en-US" sz="1100" dirty="0" smtClean="0"/>
              <a:t> </a:t>
            </a:r>
            <a:r>
              <a:rPr lang="en-US" sz="1100" dirty="0" err="1" smtClean="0"/>
              <a:t>innovatív</a:t>
            </a:r>
            <a:r>
              <a:rPr lang="en-US" sz="1100" dirty="0" smtClean="0"/>
              <a:t> </a:t>
            </a:r>
            <a:r>
              <a:rPr lang="en-US" sz="1100" dirty="0" err="1" smtClean="0"/>
              <a:t>vezetői</a:t>
            </a:r>
            <a:r>
              <a:rPr lang="en-US" sz="1100" dirty="0" smtClean="0"/>
              <a:t> </a:t>
            </a:r>
            <a:r>
              <a:rPr lang="en-US" sz="1100" dirty="0" err="1" smtClean="0"/>
              <a:t>információs</a:t>
            </a:r>
            <a:r>
              <a:rPr lang="en-US" sz="1100" dirty="0" smtClean="0"/>
              <a:t> </a:t>
            </a:r>
            <a:r>
              <a:rPr lang="en-US" sz="1100" dirty="0" err="1" smtClean="0"/>
              <a:t>szoftver</a:t>
            </a:r>
            <a:r>
              <a:rPr lang="en-US" sz="1100" dirty="0" smtClean="0"/>
              <a:t>, </a:t>
            </a:r>
            <a:r>
              <a:rPr lang="en-US" sz="1100" dirty="0" err="1" smtClean="0"/>
              <a:t>amely</a:t>
            </a:r>
            <a:r>
              <a:rPr lang="en-US" sz="1100" dirty="0" smtClean="0"/>
              <a:t> </a:t>
            </a:r>
            <a:r>
              <a:rPr lang="en-US" sz="1100" dirty="0" err="1" smtClean="0"/>
              <a:t>komplex</a:t>
            </a:r>
            <a:r>
              <a:rPr lang="en-US" sz="1100" dirty="0" smtClean="0"/>
              <a:t> </a:t>
            </a:r>
            <a:r>
              <a:rPr lang="en-US" sz="1100" dirty="0" err="1" smtClean="0"/>
              <a:t>szemléletváltással</a:t>
            </a:r>
            <a:r>
              <a:rPr lang="en-US" sz="1100" dirty="0" smtClean="0"/>
              <a:t> </a:t>
            </a:r>
            <a:r>
              <a:rPr lang="en-US" sz="1100" dirty="0" err="1" smtClean="0"/>
              <a:t>segít</a:t>
            </a:r>
            <a:r>
              <a:rPr lang="en-US" sz="1100" dirty="0" smtClean="0"/>
              <a:t> a </a:t>
            </a:r>
            <a:r>
              <a:rPr lang="en-US" sz="1100" dirty="0" err="1" smtClean="0"/>
              <a:t>döntéshozatalban</a:t>
            </a:r>
            <a:r>
              <a:rPr lang="en-US" sz="1100" dirty="0" smtClean="0"/>
              <a:t>, </a:t>
            </a:r>
            <a:r>
              <a:rPr lang="en-US" sz="1100" dirty="0" err="1" smtClean="0"/>
              <a:t>hogy</a:t>
            </a:r>
            <a:r>
              <a:rPr lang="en-US" sz="1100" dirty="0" smtClean="0"/>
              <a:t> </a:t>
            </a:r>
            <a:r>
              <a:rPr lang="en-US" sz="1100" dirty="0" err="1" smtClean="0"/>
              <a:t>megbízhatóan</a:t>
            </a:r>
            <a:r>
              <a:rPr lang="en-US" sz="1100" dirty="0" smtClean="0"/>
              <a:t>, </a:t>
            </a:r>
            <a:r>
              <a:rPr lang="en-US" sz="1100" dirty="0" err="1" smtClean="0"/>
              <a:t>folyamatos</a:t>
            </a:r>
            <a:r>
              <a:rPr lang="en-US" sz="1100" dirty="0" smtClean="0"/>
              <a:t> </a:t>
            </a:r>
            <a:r>
              <a:rPr lang="en-US" sz="1100" dirty="0" err="1" smtClean="0"/>
              <a:t>szakmai</a:t>
            </a:r>
            <a:r>
              <a:rPr lang="en-US" sz="1100" dirty="0" smtClean="0"/>
              <a:t> </a:t>
            </a:r>
            <a:r>
              <a:rPr lang="en-US" sz="1100" dirty="0" err="1" smtClean="0"/>
              <a:t>alapokon</a:t>
            </a:r>
            <a:r>
              <a:rPr lang="en-US" sz="1100" dirty="0" smtClean="0"/>
              <a:t> </a:t>
            </a:r>
            <a:r>
              <a:rPr lang="en-US" sz="1100" dirty="0" err="1" smtClean="0"/>
              <a:t>nyugvó</a:t>
            </a:r>
            <a:r>
              <a:rPr lang="en-US" sz="1100" dirty="0" smtClean="0"/>
              <a:t> </a:t>
            </a:r>
            <a:r>
              <a:rPr lang="en-US" sz="1100" dirty="0" err="1" smtClean="0"/>
              <a:t>fejlődéssel</a:t>
            </a:r>
            <a:r>
              <a:rPr lang="en-US" sz="1100" dirty="0" smtClean="0"/>
              <a:t>, a </a:t>
            </a:r>
            <a:r>
              <a:rPr lang="en-US" sz="1100" dirty="0" err="1" smtClean="0"/>
              <a:t>legkevesebb</a:t>
            </a:r>
            <a:r>
              <a:rPr lang="en-US" sz="1100" dirty="0" smtClean="0"/>
              <a:t> </a:t>
            </a:r>
            <a:r>
              <a:rPr lang="en-US" sz="1100" dirty="0" err="1" smtClean="0"/>
              <a:t>idő</a:t>
            </a:r>
            <a:r>
              <a:rPr lang="en-US" sz="1100" dirty="0" smtClean="0"/>
              <a:t>-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energiaráfordítással</a:t>
            </a:r>
            <a:r>
              <a:rPr lang="en-US" sz="1100" dirty="0" smtClean="0"/>
              <a:t> </a:t>
            </a:r>
            <a:r>
              <a:rPr lang="en-US" sz="1100" dirty="0" err="1" smtClean="0"/>
              <a:t>tudjak</a:t>
            </a:r>
            <a:r>
              <a:rPr lang="en-US" sz="1100" dirty="0" smtClean="0"/>
              <a:t> </a:t>
            </a:r>
            <a:r>
              <a:rPr lang="en-US" sz="1100" dirty="0" err="1" smtClean="0"/>
              <a:t>hatékonyan</a:t>
            </a:r>
            <a:r>
              <a:rPr lang="en-US" sz="1100" dirty="0" smtClean="0"/>
              <a:t>, </a:t>
            </a:r>
            <a:r>
              <a:rPr lang="en-US" sz="1100" dirty="0" err="1" smtClean="0"/>
              <a:t>fenntarthatóan</a:t>
            </a:r>
            <a:r>
              <a:rPr lang="en-US" sz="1100" dirty="0" smtClean="0"/>
              <a:t> </a:t>
            </a:r>
            <a:r>
              <a:rPr lang="en-US" sz="1100" dirty="0" err="1" smtClean="0"/>
              <a:t>gazdálkodni</a:t>
            </a:r>
            <a:r>
              <a:rPr lang="en-US" sz="11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26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Forrás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AgroVIR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2019.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Smart-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farming.hu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Wageningen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Uniwersity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&amp; Research –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www.wur.nl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www.met.hu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NDVI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ismertető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Szöveg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endParaRPr lang="en-US" sz="1100" b="1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Smart farming (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intelligens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precíziós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szinonimájaként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értelmezhető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legújabb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pontosan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meghatározhatókká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növények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állatok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igényei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végrehajtható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kívánt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kezelés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segítenek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szintjén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történő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stratégiai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döntéshozatalban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üzemszerű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operatív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intézkedések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végrehajtásában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segítve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termelés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optimalizálását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fenntartható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termelés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alapját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képezi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hagyományos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mezőgazdálkodáshoz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képest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lehetővé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helyspecifikus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egyedspecifikus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döntések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hozzájuk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kapcsolódó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munkafolyamatok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végrehajtása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mezőgazdaság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digitalizációja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révén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lehetőség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nyílik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irányításának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digitalizálására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Adat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alapú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döntéshozatalra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épülő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mezőgazdasági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vállalatirányítási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rendszer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Térinformatika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térinformatika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térbeli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objektumok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jelenségek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kapcsolatrendszerének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feltárásával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elemzésével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foglalkozó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tudomány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módszer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térinformatika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magába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foglalja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térbeli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gyűjtésének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előállításnak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integrálásának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elemzésnek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illetve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elemzések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megjelenítését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21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Forrás</a:t>
            </a:r>
            <a:r>
              <a:rPr lang="en-US" sz="1100" dirty="0" smtClean="0"/>
              <a:t>: 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ÁNYK XML: https://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www.nav.gov.hu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/data/cms150790/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nyomtatvanyok_xml_szerkezete.pdf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Tábla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karton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Agrovir.hu</a:t>
            </a:r>
            <a:endParaRPr lang="en-US" sz="1100" b="0" i="0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b="0" i="0" dirty="0" err="1" smtClean="0"/>
              <a:t>Térinformatika</a:t>
            </a:r>
            <a:r>
              <a:rPr lang="en-US" sz="1100" b="0" i="0" dirty="0" smtClean="0"/>
              <a:t> </a:t>
            </a:r>
            <a:r>
              <a:rPr lang="en-US" sz="1100" b="0" i="0" dirty="0" err="1" smtClean="0"/>
              <a:t>fogalma</a:t>
            </a:r>
            <a:r>
              <a:rPr lang="en-US" sz="1100" b="0" i="0" dirty="0" smtClean="0"/>
              <a:t>: https://</a:t>
            </a:r>
            <a:r>
              <a:rPr lang="en-US" sz="1100" b="0" i="0" dirty="0" err="1" smtClean="0"/>
              <a:t>www.tankonyvtar.hu</a:t>
            </a:r>
            <a:r>
              <a:rPr lang="en-US" sz="1100" b="0" i="0" dirty="0" smtClean="0"/>
              <a:t>/</a:t>
            </a:r>
            <a:r>
              <a:rPr lang="en-US" sz="1100" b="0" i="0" dirty="0" err="1" smtClean="0"/>
              <a:t>hu</a:t>
            </a:r>
            <a:r>
              <a:rPr lang="en-US" sz="1100" b="0" i="0" dirty="0" smtClean="0"/>
              <a:t>/</a:t>
            </a:r>
            <a:r>
              <a:rPr lang="en-US" sz="1100" b="0" i="0" dirty="0" err="1" smtClean="0"/>
              <a:t>tartalom</a:t>
            </a:r>
            <a:r>
              <a:rPr lang="en-US" sz="1100" b="0" i="0" dirty="0" smtClean="0"/>
              <a:t>/tamop425/0032_kornyezetgazdalkodas1/ch10.html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Vállalatirányítási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rendszer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https://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www.vallalatiranyitasi-rendszer.hu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erp-definicio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vallalatiranyitasi-rendszer-jelentese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BIG </a:t>
            </a:r>
            <a:r>
              <a:rPr lang="en-US" sz="1100" b="0" strike="noStrike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data:https</a:t>
            </a: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://</a:t>
            </a:r>
            <a:r>
              <a:rPr lang="en-US" sz="1100" b="0" strike="noStrike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www.it-services.hu</a:t>
            </a: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100" b="0" strike="noStrike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hirek</a:t>
            </a: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/mi-</a:t>
            </a:r>
            <a:r>
              <a:rPr lang="en-US" sz="1100" b="0" strike="noStrike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az</a:t>
            </a: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-a-big-data/</a:t>
            </a:r>
            <a:endParaRPr lang="en-US" sz="1100" b="0" i="0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US" sz="1100" b="0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Szöveg</a:t>
            </a:r>
            <a:r>
              <a:rPr lang="en-US" sz="1100" dirty="0" smtClean="0"/>
              <a:t>:</a:t>
            </a:r>
            <a:endParaRPr lang="en-US" dirty="0" smtClean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smtClean="0"/>
              <a:t>ÁNYK XML</a:t>
            </a:r>
            <a:r>
              <a:rPr lang="en-US" sz="1100" dirty="0" smtClean="0"/>
              <a:t>: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Általános</a:t>
            </a:r>
            <a:r>
              <a:rPr lang="en-US" sz="1100" dirty="0" smtClean="0"/>
              <a:t> </a:t>
            </a:r>
            <a:r>
              <a:rPr lang="en-US" sz="1100" dirty="0" err="1" smtClean="0"/>
              <a:t>Nyomtatványkitöltő</a:t>
            </a:r>
            <a:r>
              <a:rPr lang="en-US" sz="1100" dirty="0" smtClean="0"/>
              <a:t> (ÁNYK) program </a:t>
            </a:r>
            <a:r>
              <a:rPr lang="en-US" sz="1100" dirty="0" err="1" smtClean="0"/>
              <a:t>által</a:t>
            </a:r>
            <a:r>
              <a:rPr lang="en-US" sz="1100" dirty="0" smtClean="0"/>
              <a:t> is </a:t>
            </a:r>
            <a:r>
              <a:rPr lang="en-US" sz="1100" dirty="0" err="1" smtClean="0"/>
              <a:t>kezelhető</a:t>
            </a:r>
            <a:r>
              <a:rPr lang="en-US" sz="1100" dirty="0" smtClean="0"/>
              <a:t> </a:t>
            </a:r>
            <a:r>
              <a:rPr lang="en-US" sz="1100" dirty="0" err="1" smtClean="0"/>
              <a:t>állomány</a:t>
            </a:r>
            <a:r>
              <a:rPr lang="en-US" sz="1100" dirty="0" smtClean="0"/>
              <a:t>. </a:t>
            </a:r>
            <a:r>
              <a:rPr lang="en-US" sz="1100" i="1" dirty="0" smtClean="0"/>
              <a:t>A </a:t>
            </a:r>
            <a:r>
              <a:rPr lang="en-US" sz="1100" i="1" dirty="0" err="1" smtClean="0"/>
              <a:t>gazdálkodásban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használatos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programok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egy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része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ilyen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formátumú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állományokkal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dolgozik</a:t>
            </a:r>
            <a:r>
              <a:rPr lang="en-US" sz="1100" i="1" dirty="0" smtClean="0"/>
              <a:t>, </a:t>
            </a:r>
            <a:r>
              <a:rPr lang="en-US" sz="1100" i="1" dirty="0" err="1" smtClean="0"/>
              <a:t>így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nagy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segítséget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jelent</a:t>
            </a:r>
            <a:r>
              <a:rPr lang="en-US" sz="1100" i="1" dirty="0" smtClean="0"/>
              <a:t>, </a:t>
            </a:r>
            <a:r>
              <a:rPr lang="en-US" sz="1100" i="1" dirty="0" err="1" smtClean="0"/>
              <a:t>hogy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az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AgroVIR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digitális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farmmenedzsment-rendszer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egyes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kimutatásokat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ilyen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formátumban</a:t>
            </a:r>
            <a:r>
              <a:rPr lang="en-US" sz="1100" i="1" dirty="0" smtClean="0"/>
              <a:t> is </a:t>
            </a:r>
            <a:r>
              <a:rPr lang="en-US" sz="1100" i="1" dirty="0" err="1" smtClean="0"/>
              <a:t>letölthetővé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tesz</a:t>
            </a:r>
            <a:r>
              <a:rPr lang="en-US" sz="1100" i="1" dirty="0" smtClean="0"/>
              <a:t>.</a:t>
            </a:r>
            <a:endParaRPr lang="en-US" sz="1100" dirty="0" smtClean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smtClean="0"/>
              <a:t>NDVI</a:t>
            </a:r>
            <a:r>
              <a:rPr lang="en-US" sz="1100" dirty="0" smtClean="0"/>
              <a:t>: A </a:t>
            </a:r>
            <a:r>
              <a:rPr lang="en-US" sz="1100" dirty="0" err="1" smtClean="0"/>
              <a:t>legelterjedtebb</a:t>
            </a:r>
            <a:r>
              <a:rPr lang="en-US" sz="1100" dirty="0" smtClean="0"/>
              <a:t> </a:t>
            </a:r>
            <a:r>
              <a:rPr lang="en-US" sz="1100" dirty="0" err="1" smtClean="0"/>
              <a:t>műholdas</a:t>
            </a:r>
            <a:r>
              <a:rPr lang="en-US" sz="1100" dirty="0" smtClean="0"/>
              <a:t> </a:t>
            </a:r>
            <a:r>
              <a:rPr lang="en-US" sz="1100" dirty="0" err="1" smtClean="0"/>
              <a:t>vegetációs</a:t>
            </a:r>
            <a:r>
              <a:rPr lang="en-US" sz="1100" dirty="0" smtClean="0"/>
              <a:t> index, </a:t>
            </a:r>
            <a:r>
              <a:rPr lang="en-US" sz="1100" dirty="0" err="1" smtClean="0"/>
              <a:t>amely</a:t>
            </a:r>
            <a:r>
              <a:rPr lang="en-US" sz="1100" dirty="0" smtClean="0"/>
              <a:t> a </a:t>
            </a:r>
            <a:r>
              <a:rPr lang="en-US" sz="1100" dirty="0" err="1" smtClean="0"/>
              <a:t>felszín</a:t>
            </a:r>
            <a:r>
              <a:rPr lang="en-US" sz="1100" dirty="0" smtClean="0"/>
              <a:t> </a:t>
            </a:r>
            <a:r>
              <a:rPr lang="en-US" sz="1100" dirty="0" err="1" smtClean="0"/>
              <a:t>növényborítottságát</a:t>
            </a:r>
            <a:r>
              <a:rPr lang="en-US" sz="1100" dirty="0" smtClean="0"/>
              <a:t> </a:t>
            </a:r>
            <a:r>
              <a:rPr lang="en-US" sz="1100" dirty="0" err="1" smtClean="0"/>
              <a:t>vizsgálja</a:t>
            </a:r>
            <a:r>
              <a:rPr lang="en-US" sz="1100" dirty="0" smtClean="0"/>
              <a:t>, a </a:t>
            </a:r>
            <a:r>
              <a:rPr lang="en-US" sz="1100" dirty="0" err="1" smtClean="0"/>
              <a:t>felszín</a:t>
            </a:r>
            <a:r>
              <a:rPr lang="en-US" sz="1100" dirty="0" smtClean="0"/>
              <a:t> „</a:t>
            </a:r>
            <a:r>
              <a:rPr lang="en-US" sz="1100" dirty="0" err="1" smtClean="0"/>
              <a:t>zöldességével</a:t>
            </a:r>
            <a:r>
              <a:rPr lang="en-US" sz="1100" dirty="0" smtClean="0"/>
              <a:t>”, </a:t>
            </a:r>
            <a:r>
              <a:rPr lang="en-US" sz="1100" dirty="0" err="1" smtClean="0"/>
              <a:t>fotoszintetikus</a:t>
            </a:r>
            <a:r>
              <a:rPr lang="en-US" sz="1100" dirty="0" smtClean="0"/>
              <a:t> </a:t>
            </a:r>
            <a:r>
              <a:rPr lang="en-US" sz="1100" dirty="0" err="1" smtClean="0"/>
              <a:t>aktivitásával</a:t>
            </a:r>
            <a:r>
              <a:rPr lang="en-US" sz="1100" dirty="0" smtClean="0"/>
              <a:t> </a:t>
            </a:r>
            <a:r>
              <a:rPr lang="en-US" sz="1100" dirty="0" err="1" smtClean="0"/>
              <a:t>áll</a:t>
            </a:r>
            <a:r>
              <a:rPr lang="en-US" sz="1100" dirty="0" smtClean="0"/>
              <a:t> </a:t>
            </a:r>
            <a:r>
              <a:rPr lang="en-US" sz="1100" dirty="0" err="1" smtClean="0"/>
              <a:t>összefüggésben</a:t>
            </a:r>
            <a:r>
              <a:rPr lang="en-US" sz="1100" dirty="0" smtClean="0"/>
              <a:t>. A </a:t>
            </a:r>
            <a:r>
              <a:rPr lang="en-US" sz="1100" dirty="0" err="1" smtClean="0"/>
              <a:t>növény</a:t>
            </a:r>
            <a:r>
              <a:rPr lang="en-US" sz="1100" dirty="0" smtClean="0"/>
              <a:t> </a:t>
            </a:r>
            <a:r>
              <a:rPr lang="en-US" sz="1100" dirty="0" err="1" smtClean="0"/>
              <a:t>klorofiltartalmával</a:t>
            </a:r>
            <a:r>
              <a:rPr lang="en-US" sz="1100" dirty="0" smtClean="0"/>
              <a:t> </a:t>
            </a:r>
            <a:r>
              <a:rPr lang="en-US" sz="1100" dirty="0" err="1" smtClean="0"/>
              <a:t>összefüggésben</a:t>
            </a:r>
            <a:r>
              <a:rPr lang="en-US" sz="1100" dirty="0" smtClean="0"/>
              <a:t> </a:t>
            </a:r>
            <a:r>
              <a:rPr lang="en-US" sz="1100" dirty="0" err="1" smtClean="0"/>
              <a:t>változik</a:t>
            </a:r>
            <a:r>
              <a:rPr lang="en-US" sz="1100" dirty="0" smtClean="0"/>
              <a:t> </a:t>
            </a:r>
            <a:r>
              <a:rPr lang="en-US" sz="1100" dirty="0" err="1" smtClean="0"/>
              <a:t>az</a:t>
            </a:r>
            <a:r>
              <a:rPr lang="en-US" sz="1100" dirty="0" smtClean="0"/>
              <a:t> NDVI </a:t>
            </a:r>
            <a:r>
              <a:rPr lang="en-US" sz="1100" dirty="0" err="1" smtClean="0"/>
              <a:t>érték</a:t>
            </a:r>
            <a:r>
              <a:rPr lang="en-US" sz="1100" dirty="0" smtClean="0"/>
              <a:t> (</a:t>
            </a:r>
            <a:r>
              <a:rPr lang="en-US" sz="1100" dirty="0" err="1" smtClean="0"/>
              <a:t>szín</a:t>
            </a:r>
            <a:r>
              <a:rPr lang="en-US" sz="1100" dirty="0" smtClean="0"/>
              <a:t> a </a:t>
            </a:r>
            <a:r>
              <a:rPr lang="en-US" sz="1100" dirty="0" err="1" smtClean="0"/>
              <a:t>térképen</a:t>
            </a:r>
            <a:r>
              <a:rPr lang="en-US" sz="1100" dirty="0" smtClean="0"/>
              <a:t>).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err="1" smtClean="0"/>
              <a:t>Táblakarton</a:t>
            </a:r>
            <a:r>
              <a:rPr lang="en-US" sz="1100" b="1" dirty="0" smtClean="0"/>
              <a:t>: </a:t>
            </a:r>
            <a:r>
              <a:rPr lang="en-US" sz="1100" dirty="0" smtClean="0"/>
              <a:t>„</a:t>
            </a:r>
            <a:r>
              <a:rPr lang="en-US" sz="1100" dirty="0" err="1" smtClean="0"/>
              <a:t>sok</a:t>
            </a:r>
            <a:r>
              <a:rPr lang="en-US" sz="1100" dirty="0" smtClean="0"/>
              <a:t> </a:t>
            </a:r>
            <a:r>
              <a:rPr lang="en-US" sz="1100" dirty="0" err="1" smtClean="0"/>
              <a:t>információ</a:t>
            </a:r>
            <a:r>
              <a:rPr lang="en-US" sz="1100" dirty="0" smtClean="0"/>
              <a:t> </a:t>
            </a:r>
            <a:r>
              <a:rPr lang="en-US" sz="1100" dirty="0" err="1" smtClean="0"/>
              <a:t>kis</a:t>
            </a:r>
            <a:r>
              <a:rPr lang="en-US" sz="1100" dirty="0" smtClean="0"/>
              <a:t> </a:t>
            </a:r>
            <a:r>
              <a:rPr lang="en-US" sz="1100" dirty="0" err="1" smtClean="0"/>
              <a:t>helyen</a:t>
            </a:r>
            <a:r>
              <a:rPr lang="en-US" sz="1100" dirty="0" smtClean="0"/>
              <a:t>”. A </a:t>
            </a:r>
            <a:r>
              <a:rPr lang="en-US" sz="1100" dirty="0" err="1" smtClean="0"/>
              <a:t>terület</a:t>
            </a:r>
            <a:r>
              <a:rPr lang="en-US" sz="1100" dirty="0" smtClean="0"/>
              <a:t> </a:t>
            </a:r>
            <a:r>
              <a:rPr lang="en-US" sz="1100" dirty="0" err="1" smtClean="0"/>
              <a:t>alapadatai</a:t>
            </a:r>
            <a:r>
              <a:rPr lang="en-US" sz="1100" dirty="0" smtClean="0"/>
              <a:t> </a:t>
            </a:r>
            <a:r>
              <a:rPr lang="en-US" sz="1100" dirty="0" err="1" smtClean="0"/>
              <a:t>mellett</a:t>
            </a:r>
            <a:r>
              <a:rPr lang="en-US" sz="1100" dirty="0" smtClean="0"/>
              <a:t> </a:t>
            </a:r>
            <a:r>
              <a:rPr lang="en-US" sz="1100" dirty="0" err="1" smtClean="0"/>
              <a:t>kisebb</a:t>
            </a:r>
            <a:r>
              <a:rPr lang="en-US" sz="1100" dirty="0" smtClean="0"/>
              <a:t> </a:t>
            </a:r>
            <a:r>
              <a:rPr lang="en-US" sz="1100" dirty="0" err="1" smtClean="0"/>
              <a:t>táblázatokban</a:t>
            </a:r>
            <a:r>
              <a:rPr lang="en-US" sz="1100" dirty="0" smtClean="0"/>
              <a:t> </a:t>
            </a:r>
            <a:r>
              <a:rPr lang="en-US" sz="1100" dirty="0" err="1" smtClean="0"/>
              <a:t>tartalmazza</a:t>
            </a:r>
            <a:r>
              <a:rPr lang="en-US" sz="1100" dirty="0" smtClean="0"/>
              <a:t> a </a:t>
            </a:r>
            <a:r>
              <a:rPr lang="en-US" sz="1100" dirty="0" err="1" smtClean="0"/>
              <a:t>növényvédelem</a:t>
            </a:r>
            <a:r>
              <a:rPr lang="en-US" sz="1100" dirty="0" smtClean="0"/>
              <a:t>, a </a:t>
            </a:r>
            <a:r>
              <a:rPr lang="en-US" sz="1100" dirty="0" err="1" smtClean="0"/>
              <a:t>tápanyag-gazdálkodás</a:t>
            </a:r>
            <a:r>
              <a:rPr lang="en-US" sz="1100" dirty="0" smtClean="0"/>
              <a:t> </a:t>
            </a:r>
            <a:r>
              <a:rPr lang="en-US" sz="1100" dirty="0" err="1" smtClean="0"/>
              <a:t>által</a:t>
            </a:r>
            <a:r>
              <a:rPr lang="en-US" sz="1100" dirty="0" smtClean="0"/>
              <a:t> </a:t>
            </a:r>
            <a:r>
              <a:rPr lang="en-US" sz="1100" dirty="0" err="1" smtClean="0"/>
              <a:t>kijuttatott</a:t>
            </a:r>
            <a:r>
              <a:rPr lang="en-US" sz="1100" dirty="0" smtClean="0"/>
              <a:t> </a:t>
            </a:r>
            <a:r>
              <a:rPr lang="en-US" sz="1100" dirty="0" err="1" smtClean="0"/>
              <a:t>anyagokat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költségeiket</a:t>
            </a:r>
            <a:r>
              <a:rPr lang="en-US" sz="1100" dirty="0" smtClean="0"/>
              <a:t>, a </a:t>
            </a:r>
            <a:r>
              <a:rPr lang="en-US" sz="1100" dirty="0" err="1" smtClean="0"/>
              <a:t>gépek</a:t>
            </a:r>
            <a:r>
              <a:rPr lang="en-US" sz="1100" dirty="0" smtClean="0"/>
              <a:t> </a:t>
            </a:r>
            <a:r>
              <a:rPr lang="en-US" sz="1100" dirty="0" err="1" smtClean="0"/>
              <a:t>által</a:t>
            </a:r>
            <a:r>
              <a:rPr lang="en-US" sz="1100" dirty="0" smtClean="0"/>
              <a:t> </a:t>
            </a:r>
            <a:r>
              <a:rPr lang="en-US" sz="1100" dirty="0" err="1" smtClean="0"/>
              <a:t>végzett</a:t>
            </a:r>
            <a:r>
              <a:rPr lang="en-US" sz="1100" dirty="0" smtClean="0"/>
              <a:t> </a:t>
            </a:r>
            <a:r>
              <a:rPr lang="en-US" sz="1100" dirty="0" err="1" smtClean="0"/>
              <a:t>munkákat</a:t>
            </a:r>
            <a:r>
              <a:rPr lang="en-US" sz="1100" dirty="0" smtClean="0"/>
              <a:t> </a:t>
            </a:r>
            <a:r>
              <a:rPr lang="en-US" sz="1100" dirty="0" err="1" smtClean="0"/>
              <a:t>teljesítményekkel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terület</a:t>
            </a:r>
            <a:r>
              <a:rPr lang="en-US" sz="1100" dirty="0" smtClean="0"/>
              <a:t> </a:t>
            </a:r>
            <a:r>
              <a:rPr lang="en-US" sz="1100" dirty="0" err="1" smtClean="0"/>
              <a:t>költségekkel</a:t>
            </a:r>
            <a:r>
              <a:rPr lang="en-US" sz="1100" dirty="0" smtClean="0"/>
              <a:t>, </a:t>
            </a:r>
            <a:r>
              <a:rPr lang="en-US" sz="1100" dirty="0" err="1" smtClean="0"/>
              <a:t>egy</a:t>
            </a:r>
            <a:r>
              <a:rPr lang="en-US" sz="1100" dirty="0" smtClean="0"/>
              <a:t> </a:t>
            </a:r>
            <a:r>
              <a:rPr lang="en-US" sz="1100" dirty="0" err="1" smtClean="0"/>
              <a:t>egyszerűbb</a:t>
            </a:r>
            <a:r>
              <a:rPr lang="en-US" sz="1100" dirty="0" smtClean="0"/>
              <a:t> </a:t>
            </a:r>
            <a:r>
              <a:rPr lang="en-US" sz="1100" dirty="0" err="1" smtClean="0"/>
              <a:t>költségmérleget</a:t>
            </a:r>
            <a:r>
              <a:rPr lang="en-US" sz="1100" dirty="0" smtClean="0"/>
              <a:t> </a:t>
            </a:r>
            <a:r>
              <a:rPr lang="en-US" sz="1100" dirty="0" err="1" smtClean="0"/>
              <a:t>területarányosan</a:t>
            </a:r>
            <a:r>
              <a:rPr lang="en-US" sz="1100" dirty="0" smtClean="0"/>
              <a:t>, a </a:t>
            </a:r>
            <a:r>
              <a:rPr lang="en-US" sz="1100" dirty="0" err="1" smtClean="0"/>
              <a:t>kijuttatott</a:t>
            </a:r>
            <a:r>
              <a:rPr lang="en-US" sz="1100" dirty="0" smtClean="0"/>
              <a:t> </a:t>
            </a:r>
            <a:r>
              <a:rPr lang="en-US" sz="1100" dirty="0" err="1" smtClean="0"/>
              <a:t>tápanyag-hatóanyagokat</a:t>
            </a:r>
            <a:r>
              <a:rPr lang="en-US" sz="1100" dirty="0" smtClean="0"/>
              <a:t>, </a:t>
            </a:r>
            <a:r>
              <a:rPr lang="en-US" sz="1100" dirty="0" err="1" smtClean="0"/>
              <a:t>valamint</a:t>
            </a:r>
            <a:r>
              <a:rPr lang="en-US" sz="1100" dirty="0" smtClean="0"/>
              <a:t> </a:t>
            </a:r>
            <a:r>
              <a:rPr lang="en-US" sz="1100" dirty="0" err="1" smtClean="0"/>
              <a:t>egy</a:t>
            </a:r>
            <a:r>
              <a:rPr lang="en-US" sz="1100" dirty="0" smtClean="0"/>
              <a:t> </a:t>
            </a:r>
            <a:r>
              <a:rPr lang="en-US" sz="1100" dirty="0" err="1" smtClean="0"/>
              <a:t>megjegyzés</a:t>
            </a:r>
            <a:r>
              <a:rPr lang="en-US" sz="1100" dirty="0" smtClean="0"/>
              <a:t> </a:t>
            </a:r>
            <a:r>
              <a:rPr lang="en-US" sz="1100" dirty="0" err="1" smtClean="0"/>
              <a:t>mezőt</a:t>
            </a:r>
            <a:r>
              <a:rPr lang="en-US" sz="1100" dirty="0" smtClean="0"/>
              <a:t> is. PDF </a:t>
            </a:r>
            <a:r>
              <a:rPr lang="en-US" sz="1100" dirty="0" err="1" smtClean="0"/>
              <a:t>formátumban</a:t>
            </a:r>
            <a:r>
              <a:rPr lang="en-US" sz="1100" dirty="0" smtClean="0"/>
              <a:t> is </a:t>
            </a:r>
            <a:r>
              <a:rPr lang="en-US" sz="1100" dirty="0" err="1" smtClean="0"/>
              <a:t>kinyerhető</a:t>
            </a:r>
            <a:r>
              <a:rPr lang="en-US" sz="1100" dirty="0" smtClean="0"/>
              <a:t> a </a:t>
            </a:r>
            <a:r>
              <a:rPr lang="en-US" sz="1100" dirty="0" err="1" smtClean="0"/>
              <a:t>termesztési</a:t>
            </a:r>
            <a:r>
              <a:rPr lang="en-US" sz="1100" dirty="0" smtClean="0"/>
              <a:t> </a:t>
            </a:r>
            <a:r>
              <a:rPr lang="en-US" sz="1100" dirty="0" err="1" smtClean="0"/>
              <a:t>időszakok</a:t>
            </a:r>
            <a:r>
              <a:rPr lang="en-US" sz="1100" dirty="0" smtClean="0"/>
              <a:t> </a:t>
            </a:r>
            <a:r>
              <a:rPr lang="en-US" sz="1100" dirty="0" err="1" smtClean="0"/>
              <a:t>költségei</a:t>
            </a:r>
            <a:r>
              <a:rPr lang="en-US" sz="1100" dirty="0" smtClean="0"/>
              <a:t> </a:t>
            </a:r>
            <a:r>
              <a:rPr lang="en-US" sz="1100" dirty="0" err="1" smtClean="0"/>
              <a:t>menüpontban</a:t>
            </a:r>
            <a:r>
              <a:rPr lang="en-US" sz="1100" dirty="0" smtClean="0"/>
              <a:t>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smtClean="0"/>
              <a:t>BIG data: </a:t>
            </a:r>
            <a:r>
              <a:rPr lang="en-US" sz="1100" dirty="0" smtClean="0"/>
              <a:t>a </a:t>
            </a:r>
            <a:r>
              <a:rPr lang="en-US" sz="1100" dirty="0" err="1" smtClean="0"/>
              <a:t>cégek</a:t>
            </a:r>
            <a:r>
              <a:rPr lang="en-US" sz="1100" dirty="0" smtClean="0"/>
              <a:t>,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intelligens</a:t>
            </a:r>
            <a:r>
              <a:rPr lang="en-US" sz="1100" dirty="0" smtClean="0"/>
              <a:t> </a:t>
            </a:r>
            <a:r>
              <a:rPr lang="en-US" sz="1100" dirty="0" err="1" smtClean="0"/>
              <a:t>hálózatok</a:t>
            </a:r>
            <a:r>
              <a:rPr lang="en-US" sz="1100" dirty="0" smtClean="0"/>
              <a:t>, a </a:t>
            </a:r>
            <a:r>
              <a:rPr lang="en-US" sz="1100" dirty="0" err="1" smtClean="0"/>
              <a:t>magánszektor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egyéni</a:t>
            </a:r>
            <a:r>
              <a:rPr lang="en-US" sz="1100" dirty="0" smtClean="0"/>
              <a:t> </a:t>
            </a:r>
            <a:r>
              <a:rPr lang="en-US" sz="1100" dirty="0" err="1" smtClean="0"/>
              <a:t>felhasználók</a:t>
            </a:r>
            <a:r>
              <a:rPr lang="en-US" sz="1100" dirty="0" smtClean="0"/>
              <a:t> </a:t>
            </a:r>
            <a:r>
              <a:rPr lang="en-US" sz="1100" dirty="0" err="1" smtClean="0"/>
              <a:t>által</a:t>
            </a:r>
            <a:r>
              <a:rPr lang="en-US" sz="1100" dirty="0" smtClean="0"/>
              <a:t> </a:t>
            </a:r>
            <a:r>
              <a:rPr lang="en-US" sz="1100" dirty="0" err="1" smtClean="0"/>
              <a:t>világszerte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napi</a:t>
            </a:r>
            <a:r>
              <a:rPr lang="en-US" sz="1100" dirty="0" smtClean="0"/>
              <a:t> </a:t>
            </a:r>
            <a:r>
              <a:rPr lang="en-US" sz="1100" dirty="0" err="1" smtClean="0"/>
              <a:t>szinten</a:t>
            </a:r>
            <a:r>
              <a:rPr lang="en-US" sz="1100" dirty="0" smtClean="0"/>
              <a:t> </a:t>
            </a:r>
            <a:r>
              <a:rPr lang="en-US" sz="1100" dirty="0" err="1" smtClean="0"/>
              <a:t>előállított</a:t>
            </a:r>
            <a:r>
              <a:rPr lang="en-US" sz="1100" dirty="0" smtClean="0"/>
              <a:t> </a:t>
            </a:r>
            <a:r>
              <a:rPr lang="en-US" sz="1100" dirty="0" err="1" smtClean="0"/>
              <a:t>óriási</a:t>
            </a:r>
            <a:r>
              <a:rPr lang="en-US" sz="1100" dirty="0" smtClean="0"/>
              <a:t> </a:t>
            </a:r>
            <a:r>
              <a:rPr lang="en-US" sz="1100" dirty="0" err="1" smtClean="0"/>
              <a:t>adatmennyiséget</a:t>
            </a:r>
            <a:r>
              <a:rPr lang="en-US" sz="1100" dirty="0" smtClean="0"/>
              <a:t> </a:t>
            </a:r>
            <a:r>
              <a:rPr lang="en-US" sz="1100" dirty="0" err="1" smtClean="0"/>
              <a:t>jelenti</a:t>
            </a:r>
            <a:r>
              <a:rPr lang="en-US" sz="1100" dirty="0" smtClean="0"/>
              <a:t>. </a:t>
            </a:r>
            <a:r>
              <a:rPr lang="en-US" sz="1100" dirty="0" err="1" smtClean="0"/>
              <a:t>Strukturáltan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kielemezve</a:t>
            </a:r>
            <a:r>
              <a:rPr lang="en-US" sz="1100" dirty="0" smtClean="0"/>
              <a:t> </a:t>
            </a:r>
            <a:r>
              <a:rPr lang="en-US" sz="1100" dirty="0" err="1" smtClean="0"/>
              <a:t>ez</a:t>
            </a:r>
            <a:r>
              <a:rPr lang="en-US" sz="1100" dirty="0" smtClean="0"/>
              <a:t> a </a:t>
            </a:r>
            <a:r>
              <a:rPr lang="en-US" sz="1100" dirty="0" err="1" smtClean="0"/>
              <a:t>rengeteg</a:t>
            </a:r>
            <a:r>
              <a:rPr lang="en-US" sz="1100" dirty="0" smtClean="0"/>
              <a:t> </a:t>
            </a:r>
            <a:r>
              <a:rPr lang="en-US" sz="1100" dirty="0" err="1" smtClean="0"/>
              <a:t>információ</a:t>
            </a:r>
            <a:r>
              <a:rPr lang="en-US" sz="1100" dirty="0" smtClean="0"/>
              <a:t> </a:t>
            </a:r>
            <a:r>
              <a:rPr lang="en-US" sz="1100" dirty="0" err="1" smtClean="0"/>
              <a:t>nagy</a:t>
            </a:r>
            <a:r>
              <a:rPr lang="en-US" sz="1100" dirty="0" smtClean="0"/>
              <a:t> </a:t>
            </a:r>
            <a:r>
              <a:rPr lang="en-US" sz="1100" dirty="0" err="1" smtClean="0"/>
              <a:t>hasznot</a:t>
            </a:r>
            <a:r>
              <a:rPr lang="en-US" sz="1100" dirty="0" smtClean="0"/>
              <a:t> </a:t>
            </a:r>
            <a:r>
              <a:rPr lang="en-US" sz="1100" dirty="0" err="1" smtClean="0"/>
              <a:t>hozhat</a:t>
            </a:r>
            <a:r>
              <a:rPr lang="en-US" sz="1100" dirty="0" smtClean="0"/>
              <a:t> a </a:t>
            </a:r>
            <a:r>
              <a:rPr lang="en-US" sz="1100" dirty="0" err="1" smtClean="0"/>
              <a:t>cégek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ügyfelek</a:t>
            </a:r>
            <a:r>
              <a:rPr lang="en-US" sz="1100" dirty="0" smtClean="0"/>
              <a:t> </a:t>
            </a:r>
            <a:r>
              <a:rPr lang="en-US" sz="1100" dirty="0" err="1" smtClean="0"/>
              <a:t>számára</a:t>
            </a:r>
            <a:r>
              <a:rPr lang="en-US" sz="1100" dirty="0" smtClean="0"/>
              <a:t>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9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Benchmark: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olyan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vonatkoztatási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pontot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jelent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amelyhez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más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dolgokat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hasonlítani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vagy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amihez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képest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más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dolgokat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mérni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tudunk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Jelen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esetben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összehasonlíthatóvá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válik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versenytársakkal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főbb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értékek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alapján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így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képet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kapunk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gazdaságunk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teljesítményéről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versenytársak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eredményei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tükrében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11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63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Forrás</a:t>
            </a:r>
            <a:r>
              <a:rPr lang="en-US" sz="1100" dirty="0" smtClean="0"/>
              <a:t>: 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ÁNYK XML: https://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www.nav.gov.hu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/data/cms150790/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nyomtatvanyok_xml_szerkezete.pdf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Tábla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karton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Agrovir.hu</a:t>
            </a:r>
            <a:endParaRPr lang="en-US" sz="1100" b="0" i="0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b="0" i="0" dirty="0" err="1" smtClean="0"/>
              <a:t>Térinformatika</a:t>
            </a:r>
            <a:r>
              <a:rPr lang="en-US" sz="1100" b="0" i="0" dirty="0" smtClean="0"/>
              <a:t> </a:t>
            </a:r>
            <a:r>
              <a:rPr lang="en-US" sz="1100" b="0" i="0" dirty="0" err="1" smtClean="0"/>
              <a:t>fogalma</a:t>
            </a:r>
            <a:r>
              <a:rPr lang="en-US" sz="1100" b="0" i="0" dirty="0" smtClean="0"/>
              <a:t>: https://</a:t>
            </a:r>
            <a:r>
              <a:rPr lang="en-US" sz="1100" b="0" i="0" dirty="0" err="1" smtClean="0"/>
              <a:t>www.tankonyvtar.hu</a:t>
            </a:r>
            <a:r>
              <a:rPr lang="en-US" sz="1100" b="0" i="0" dirty="0" smtClean="0"/>
              <a:t>/</a:t>
            </a:r>
            <a:r>
              <a:rPr lang="en-US" sz="1100" b="0" i="0" dirty="0" err="1" smtClean="0"/>
              <a:t>hu</a:t>
            </a:r>
            <a:r>
              <a:rPr lang="en-US" sz="1100" b="0" i="0" dirty="0" smtClean="0"/>
              <a:t>/</a:t>
            </a:r>
            <a:r>
              <a:rPr lang="en-US" sz="1100" b="0" i="0" dirty="0" err="1" smtClean="0"/>
              <a:t>tartalom</a:t>
            </a:r>
            <a:r>
              <a:rPr lang="en-US" sz="1100" b="0" i="0" dirty="0" smtClean="0"/>
              <a:t>/tamop425/0032_kornyezetgazdalkodas1/ch10.html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Vállalatirányítási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rendszer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https://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www.vallalatiranyitasi-rendszer.hu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erp-definicio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vallalatiranyitasi-rendszer-jelentese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BIG </a:t>
            </a:r>
            <a:r>
              <a:rPr lang="en-US" sz="1100" b="0" strike="noStrike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data:https</a:t>
            </a: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://</a:t>
            </a:r>
            <a:r>
              <a:rPr lang="en-US" sz="1100" b="0" strike="noStrike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www.it-services.hu</a:t>
            </a: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100" b="0" strike="noStrike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hirek</a:t>
            </a: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/mi-</a:t>
            </a:r>
            <a:r>
              <a:rPr lang="en-US" sz="1100" b="0" strike="noStrike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az</a:t>
            </a:r>
            <a:r>
              <a:rPr lang="en-US" sz="1100" b="0" strike="noStrik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-a-big-data/</a:t>
            </a:r>
            <a:endParaRPr lang="en-US" sz="1100" b="0" i="0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US" sz="1100" b="0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Szöveg</a:t>
            </a:r>
            <a:r>
              <a:rPr lang="en-US" sz="1100" dirty="0" smtClean="0"/>
              <a:t>:</a:t>
            </a:r>
            <a:endParaRPr lang="en-US" dirty="0" smtClean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smtClean="0"/>
              <a:t>ÁNYK XML</a:t>
            </a:r>
            <a:r>
              <a:rPr lang="en-US" sz="1100" dirty="0" smtClean="0"/>
              <a:t>: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Általános</a:t>
            </a:r>
            <a:r>
              <a:rPr lang="en-US" sz="1100" dirty="0" smtClean="0"/>
              <a:t> </a:t>
            </a:r>
            <a:r>
              <a:rPr lang="en-US" sz="1100" dirty="0" err="1" smtClean="0"/>
              <a:t>Nyomtatványkitöltő</a:t>
            </a:r>
            <a:r>
              <a:rPr lang="en-US" sz="1100" dirty="0" smtClean="0"/>
              <a:t> (ÁNYK) program </a:t>
            </a:r>
            <a:r>
              <a:rPr lang="en-US" sz="1100" dirty="0" err="1" smtClean="0"/>
              <a:t>által</a:t>
            </a:r>
            <a:r>
              <a:rPr lang="en-US" sz="1100" dirty="0" smtClean="0"/>
              <a:t> is </a:t>
            </a:r>
            <a:r>
              <a:rPr lang="en-US" sz="1100" dirty="0" err="1" smtClean="0"/>
              <a:t>kezelhető</a:t>
            </a:r>
            <a:r>
              <a:rPr lang="en-US" sz="1100" dirty="0" smtClean="0"/>
              <a:t> </a:t>
            </a:r>
            <a:r>
              <a:rPr lang="en-US" sz="1100" dirty="0" err="1" smtClean="0"/>
              <a:t>állomány</a:t>
            </a:r>
            <a:r>
              <a:rPr lang="en-US" sz="1100" dirty="0" smtClean="0"/>
              <a:t>. </a:t>
            </a:r>
            <a:r>
              <a:rPr lang="en-US" sz="1100" i="1" dirty="0" smtClean="0"/>
              <a:t>A </a:t>
            </a:r>
            <a:r>
              <a:rPr lang="en-US" sz="1100" i="1" dirty="0" err="1" smtClean="0"/>
              <a:t>gazdálkodásban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használatos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programok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egy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része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ilyen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formátumú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állományokkal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dolgozik</a:t>
            </a:r>
            <a:r>
              <a:rPr lang="en-US" sz="1100" i="1" dirty="0" smtClean="0"/>
              <a:t>, </a:t>
            </a:r>
            <a:r>
              <a:rPr lang="en-US" sz="1100" i="1" dirty="0" err="1" smtClean="0"/>
              <a:t>így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nagy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segítséget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jelent</a:t>
            </a:r>
            <a:r>
              <a:rPr lang="en-US" sz="1100" i="1" dirty="0" smtClean="0"/>
              <a:t>, </a:t>
            </a:r>
            <a:r>
              <a:rPr lang="en-US" sz="1100" i="1" dirty="0" err="1" smtClean="0"/>
              <a:t>hogy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az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AgroVIR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digitális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farmmenedzsment-rendszer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egyes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kimutatásokat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ilyen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formátumban</a:t>
            </a:r>
            <a:r>
              <a:rPr lang="en-US" sz="1100" i="1" dirty="0" smtClean="0"/>
              <a:t> is </a:t>
            </a:r>
            <a:r>
              <a:rPr lang="en-US" sz="1100" i="1" dirty="0" err="1" smtClean="0"/>
              <a:t>letölthetővé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tesz</a:t>
            </a:r>
            <a:r>
              <a:rPr lang="en-US" sz="1100" i="1" dirty="0" smtClean="0"/>
              <a:t>.</a:t>
            </a:r>
            <a:endParaRPr lang="en-US" sz="1100" dirty="0" smtClean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smtClean="0"/>
              <a:t>NDVI</a:t>
            </a:r>
            <a:r>
              <a:rPr lang="en-US" sz="1100" dirty="0" smtClean="0"/>
              <a:t>: A </a:t>
            </a:r>
            <a:r>
              <a:rPr lang="en-US" sz="1100" dirty="0" err="1" smtClean="0"/>
              <a:t>legelterjedtebb</a:t>
            </a:r>
            <a:r>
              <a:rPr lang="en-US" sz="1100" dirty="0" smtClean="0"/>
              <a:t> </a:t>
            </a:r>
            <a:r>
              <a:rPr lang="en-US" sz="1100" dirty="0" err="1" smtClean="0"/>
              <a:t>műholdas</a:t>
            </a:r>
            <a:r>
              <a:rPr lang="en-US" sz="1100" dirty="0" smtClean="0"/>
              <a:t> </a:t>
            </a:r>
            <a:r>
              <a:rPr lang="en-US" sz="1100" dirty="0" err="1" smtClean="0"/>
              <a:t>vegetációs</a:t>
            </a:r>
            <a:r>
              <a:rPr lang="en-US" sz="1100" dirty="0" smtClean="0"/>
              <a:t> index, </a:t>
            </a:r>
            <a:r>
              <a:rPr lang="en-US" sz="1100" dirty="0" err="1" smtClean="0"/>
              <a:t>amely</a:t>
            </a:r>
            <a:r>
              <a:rPr lang="en-US" sz="1100" dirty="0" smtClean="0"/>
              <a:t> a </a:t>
            </a:r>
            <a:r>
              <a:rPr lang="en-US" sz="1100" dirty="0" err="1" smtClean="0"/>
              <a:t>felszín</a:t>
            </a:r>
            <a:r>
              <a:rPr lang="en-US" sz="1100" dirty="0" smtClean="0"/>
              <a:t> </a:t>
            </a:r>
            <a:r>
              <a:rPr lang="en-US" sz="1100" dirty="0" err="1" smtClean="0"/>
              <a:t>növényborítottságát</a:t>
            </a:r>
            <a:r>
              <a:rPr lang="en-US" sz="1100" dirty="0" smtClean="0"/>
              <a:t> </a:t>
            </a:r>
            <a:r>
              <a:rPr lang="en-US" sz="1100" dirty="0" err="1" smtClean="0"/>
              <a:t>vizsgálja</a:t>
            </a:r>
            <a:r>
              <a:rPr lang="en-US" sz="1100" dirty="0" smtClean="0"/>
              <a:t>, a </a:t>
            </a:r>
            <a:r>
              <a:rPr lang="en-US" sz="1100" dirty="0" err="1" smtClean="0"/>
              <a:t>felszín</a:t>
            </a:r>
            <a:r>
              <a:rPr lang="en-US" sz="1100" dirty="0" smtClean="0"/>
              <a:t> „</a:t>
            </a:r>
            <a:r>
              <a:rPr lang="en-US" sz="1100" dirty="0" err="1" smtClean="0"/>
              <a:t>zöldességével</a:t>
            </a:r>
            <a:r>
              <a:rPr lang="en-US" sz="1100" dirty="0" smtClean="0"/>
              <a:t>”, </a:t>
            </a:r>
            <a:r>
              <a:rPr lang="en-US" sz="1100" dirty="0" err="1" smtClean="0"/>
              <a:t>fotoszintetikus</a:t>
            </a:r>
            <a:r>
              <a:rPr lang="en-US" sz="1100" dirty="0" smtClean="0"/>
              <a:t> </a:t>
            </a:r>
            <a:r>
              <a:rPr lang="en-US" sz="1100" dirty="0" err="1" smtClean="0"/>
              <a:t>aktivitásával</a:t>
            </a:r>
            <a:r>
              <a:rPr lang="en-US" sz="1100" dirty="0" smtClean="0"/>
              <a:t> </a:t>
            </a:r>
            <a:r>
              <a:rPr lang="en-US" sz="1100" dirty="0" err="1" smtClean="0"/>
              <a:t>áll</a:t>
            </a:r>
            <a:r>
              <a:rPr lang="en-US" sz="1100" dirty="0" smtClean="0"/>
              <a:t> </a:t>
            </a:r>
            <a:r>
              <a:rPr lang="en-US" sz="1100" dirty="0" err="1" smtClean="0"/>
              <a:t>összefüggésben</a:t>
            </a:r>
            <a:r>
              <a:rPr lang="en-US" sz="1100" dirty="0" smtClean="0"/>
              <a:t>. A </a:t>
            </a:r>
            <a:r>
              <a:rPr lang="en-US" sz="1100" dirty="0" err="1" smtClean="0"/>
              <a:t>növény</a:t>
            </a:r>
            <a:r>
              <a:rPr lang="en-US" sz="1100" dirty="0" smtClean="0"/>
              <a:t> </a:t>
            </a:r>
            <a:r>
              <a:rPr lang="en-US" sz="1100" dirty="0" err="1" smtClean="0"/>
              <a:t>klorofiltartalmával</a:t>
            </a:r>
            <a:r>
              <a:rPr lang="en-US" sz="1100" dirty="0" smtClean="0"/>
              <a:t> </a:t>
            </a:r>
            <a:r>
              <a:rPr lang="en-US" sz="1100" dirty="0" err="1" smtClean="0"/>
              <a:t>összefüggésben</a:t>
            </a:r>
            <a:r>
              <a:rPr lang="en-US" sz="1100" dirty="0" smtClean="0"/>
              <a:t> </a:t>
            </a:r>
            <a:r>
              <a:rPr lang="en-US" sz="1100" dirty="0" err="1" smtClean="0"/>
              <a:t>változik</a:t>
            </a:r>
            <a:r>
              <a:rPr lang="en-US" sz="1100" dirty="0" smtClean="0"/>
              <a:t> </a:t>
            </a:r>
            <a:r>
              <a:rPr lang="en-US" sz="1100" dirty="0" err="1" smtClean="0"/>
              <a:t>az</a:t>
            </a:r>
            <a:r>
              <a:rPr lang="en-US" sz="1100" dirty="0" smtClean="0"/>
              <a:t> NDVI </a:t>
            </a:r>
            <a:r>
              <a:rPr lang="en-US" sz="1100" dirty="0" err="1" smtClean="0"/>
              <a:t>érték</a:t>
            </a:r>
            <a:r>
              <a:rPr lang="en-US" sz="1100" dirty="0" smtClean="0"/>
              <a:t> (</a:t>
            </a:r>
            <a:r>
              <a:rPr lang="en-US" sz="1100" dirty="0" err="1" smtClean="0"/>
              <a:t>szín</a:t>
            </a:r>
            <a:r>
              <a:rPr lang="en-US" sz="1100" dirty="0" smtClean="0"/>
              <a:t> a </a:t>
            </a:r>
            <a:r>
              <a:rPr lang="en-US" sz="1100" dirty="0" err="1" smtClean="0"/>
              <a:t>térképen</a:t>
            </a:r>
            <a:r>
              <a:rPr lang="en-US" sz="1100" dirty="0" smtClean="0"/>
              <a:t>).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err="1" smtClean="0"/>
              <a:t>Táblakarton</a:t>
            </a:r>
            <a:r>
              <a:rPr lang="en-US" sz="1100" b="1" dirty="0" smtClean="0"/>
              <a:t>: </a:t>
            </a:r>
            <a:r>
              <a:rPr lang="en-US" sz="1100" dirty="0" smtClean="0"/>
              <a:t>„</a:t>
            </a:r>
            <a:r>
              <a:rPr lang="en-US" sz="1100" dirty="0" err="1" smtClean="0"/>
              <a:t>sok</a:t>
            </a:r>
            <a:r>
              <a:rPr lang="en-US" sz="1100" dirty="0" smtClean="0"/>
              <a:t> </a:t>
            </a:r>
            <a:r>
              <a:rPr lang="en-US" sz="1100" dirty="0" err="1" smtClean="0"/>
              <a:t>információ</a:t>
            </a:r>
            <a:r>
              <a:rPr lang="en-US" sz="1100" dirty="0" smtClean="0"/>
              <a:t> </a:t>
            </a:r>
            <a:r>
              <a:rPr lang="en-US" sz="1100" dirty="0" err="1" smtClean="0"/>
              <a:t>kis</a:t>
            </a:r>
            <a:r>
              <a:rPr lang="en-US" sz="1100" dirty="0" smtClean="0"/>
              <a:t> </a:t>
            </a:r>
            <a:r>
              <a:rPr lang="en-US" sz="1100" dirty="0" err="1" smtClean="0"/>
              <a:t>helyen</a:t>
            </a:r>
            <a:r>
              <a:rPr lang="en-US" sz="1100" dirty="0" smtClean="0"/>
              <a:t>”. A </a:t>
            </a:r>
            <a:r>
              <a:rPr lang="en-US" sz="1100" dirty="0" err="1" smtClean="0"/>
              <a:t>terület</a:t>
            </a:r>
            <a:r>
              <a:rPr lang="en-US" sz="1100" dirty="0" smtClean="0"/>
              <a:t> </a:t>
            </a:r>
            <a:r>
              <a:rPr lang="en-US" sz="1100" dirty="0" err="1" smtClean="0"/>
              <a:t>alapadatai</a:t>
            </a:r>
            <a:r>
              <a:rPr lang="en-US" sz="1100" dirty="0" smtClean="0"/>
              <a:t> </a:t>
            </a:r>
            <a:r>
              <a:rPr lang="en-US" sz="1100" dirty="0" err="1" smtClean="0"/>
              <a:t>mellett</a:t>
            </a:r>
            <a:r>
              <a:rPr lang="en-US" sz="1100" dirty="0" smtClean="0"/>
              <a:t> </a:t>
            </a:r>
            <a:r>
              <a:rPr lang="en-US" sz="1100" dirty="0" err="1" smtClean="0"/>
              <a:t>kisebb</a:t>
            </a:r>
            <a:r>
              <a:rPr lang="en-US" sz="1100" dirty="0" smtClean="0"/>
              <a:t> </a:t>
            </a:r>
            <a:r>
              <a:rPr lang="en-US" sz="1100" dirty="0" err="1" smtClean="0"/>
              <a:t>táblázatokban</a:t>
            </a:r>
            <a:r>
              <a:rPr lang="en-US" sz="1100" dirty="0" smtClean="0"/>
              <a:t> </a:t>
            </a:r>
            <a:r>
              <a:rPr lang="en-US" sz="1100" dirty="0" err="1" smtClean="0"/>
              <a:t>tartalmazza</a:t>
            </a:r>
            <a:r>
              <a:rPr lang="en-US" sz="1100" dirty="0" smtClean="0"/>
              <a:t> a </a:t>
            </a:r>
            <a:r>
              <a:rPr lang="en-US" sz="1100" dirty="0" err="1" smtClean="0"/>
              <a:t>növényvédelem</a:t>
            </a:r>
            <a:r>
              <a:rPr lang="en-US" sz="1100" dirty="0" smtClean="0"/>
              <a:t>, a </a:t>
            </a:r>
            <a:r>
              <a:rPr lang="en-US" sz="1100" dirty="0" err="1" smtClean="0"/>
              <a:t>tápanyag-gazdálkodás</a:t>
            </a:r>
            <a:r>
              <a:rPr lang="en-US" sz="1100" dirty="0" smtClean="0"/>
              <a:t> </a:t>
            </a:r>
            <a:r>
              <a:rPr lang="en-US" sz="1100" dirty="0" err="1" smtClean="0"/>
              <a:t>által</a:t>
            </a:r>
            <a:r>
              <a:rPr lang="en-US" sz="1100" dirty="0" smtClean="0"/>
              <a:t> </a:t>
            </a:r>
            <a:r>
              <a:rPr lang="en-US" sz="1100" dirty="0" err="1" smtClean="0"/>
              <a:t>kijuttatott</a:t>
            </a:r>
            <a:r>
              <a:rPr lang="en-US" sz="1100" dirty="0" smtClean="0"/>
              <a:t> </a:t>
            </a:r>
            <a:r>
              <a:rPr lang="en-US" sz="1100" dirty="0" err="1" smtClean="0"/>
              <a:t>anyagokat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költségeiket</a:t>
            </a:r>
            <a:r>
              <a:rPr lang="en-US" sz="1100" dirty="0" smtClean="0"/>
              <a:t>, a </a:t>
            </a:r>
            <a:r>
              <a:rPr lang="en-US" sz="1100" dirty="0" err="1" smtClean="0"/>
              <a:t>gépek</a:t>
            </a:r>
            <a:r>
              <a:rPr lang="en-US" sz="1100" dirty="0" smtClean="0"/>
              <a:t> </a:t>
            </a:r>
            <a:r>
              <a:rPr lang="en-US" sz="1100" dirty="0" err="1" smtClean="0"/>
              <a:t>által</a:t>
            </a:r>
            <a:r>
              <a:rPr lang="en-US" sz="1100" dirty="0" smtClean="0"/>
              <a:t> </a:t>
            </a:r>
            <a:r>
              <a:rPr lang="en-US" sz="1100" dirty="0" err="1" smtClean="0"/>
              <a:t>végzett</a:t>
            </a:r>
            <a:r>
              <a:rPr lang="en-US" sz="1100" dirty="0" smtClean="0"/>
              <a:t> </a:t>
            </a:r>
            <a:r>
              <a:rPr lang="en-US" sz="1100" dirty="0" err="1" smtClean="0"/>
              <a:t>munkákat</a:t>
            </a:r>
            <a:r>
              <a:rPr lang="en-US" sz="1100" dirty="0" smtClean="0"/>
              <a:t> </a:t>
            </a:r>
            <a:r>
              <a:rPr lang="en-US" sz="1100" dirty="0" err="1" smtClean="0"/>
              <a:t>teljesítményekkel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terület</a:t>
            </a:r>
            <a:r>
              <a:rPr lang="en-US" sz="1100" dirty="0" smtClean="0"/>
              <a:t> </a:t>
            </a:r>
            <a:r>
              <a:rPr lang="en-US" sz="1100" dirty="0" err="1" smtClean="0"/>
              <a:t>költségekkel</a:t>
            </a:r>
            <a:r>
              <a:rPr lang="en-US" sz="1100" dirty="0" smtClean="0"/>
              <a:t>, </a:t>
            </a:r>
            <a:r>
              <a:rPr lang="en-US" sz="1100" dirty="0" err="1" smtClean="0"/>
              <a:t>egy</a:t>
            </a:r>
            <a:r>
              <a:rPr lang="en-US" sz="1100" dirty="0" smtClean="0"/>
              <a:t> </a:t>
            </a:r>
            <a:r>
              <a:rPr lang="en-US" sz="1100" dirty="0" err="1" smtClean="0"/>
              <a:t>egyszerűbb</a:t>
            </a:r>
            <a:r>
              <a:rPr lang="en-US" sz="1100" dirty="0" smtClean="0"/>
              <a:t> </a:t>
            </a:r>
            <a:r>
              <a:rPr lang="en-US" sz="1100" dirty="0" err="1" smtClean="0"/>
              <a:t>költségmérleget</a:t>
            </a:r>
            <a:r>
              <a:rPr lang="en-US" sz="1100" dirty="0" smtClean="0"/>
              <a:t> </a:t>
            </a:r>
            <a:r>
              <a:rPr lang="en-US" sz="1100" dirty="0" err="1" smtClean="0"/>
              <a:t>területarányosan</a:t>
            </a:r>
            <a:r>
              <a:rPr lang="en-US" sz="1100" dirty="0" smtClean="0"/>
              <a:t>, a </a:t>
            </a:r>
            <a:r>
              <a:rPr lang="en-US" sz="1100" dirty="0" err="1" smtClean="0"/>
              <a:t>kijuttatott</a:t>
            </a:r>
            <a:r>
              <a:rPr lang="en-US" sz="1100" dirty="0" smtClean="0"/>
              <a:t> </a:t>
            </a:r>
            <a:r>
              <a:rPr lang="en-US" sz="1100" dirty="0" err="1" smtClean="0"/>
              <a:t>tápanyag-hatóanyagokat</a:t>
            </a:r>
            <a:r>
              <a:rPr lang="en-US" sz="1100" dirty="0" smtClean="0"/>
              <a:t>, </a:t>
            </a:r>
            <a:r>
              <a:rPr lang="en-US" sz="1100" dirty="0" err="1" smtClean="0"/>
              <a:t>valamint</a:t>
            </a:r>
            <a:r>
              <a:rPr lang="en-US" sz="1100" dirty="0" smtClean="0"/>
              <a:t> </a:t>
            </a:r>
            <a:r>
              <a:rPr lang="en-US" sz="1100" dirty="0" err="1" smtClean="0"/>
              <a:t>egy</a:t>
            </a:r>
            <a:r>
              <a:rPr lang="en-US" sz="1100" dirty="0" smtClean="0"/>
              <a:t> </a:t>
            </a:r>
            <a:r>
              <a:rPr lang="en-US" sz="1100" dirty="0" err="1" smtClean="0"/>
              <a:t>megjegyzés</a:t>
            </a:r>
            <a:r>
              <a:rPr lang="en-US" sz="1100" dirty="0" smtClean="0"/>
              <a:t> </a:t>
            </a:r>
            <a:r>
              <a:rPr lang="en-US" sz="1100" dirty="0" err="1" smtClean="0"/>
              <a:t>mezőt</a:t>
            </a:r>
            <a:r>
              <a:rPr lang="en-US" sz="1100" dirty="0" smtClean="0"/>
              <a:t> is. PDF </a:t>
            </a:r>
            <a:r>
              <a:rPr lang="en-US" sz="1100" dirty="0" err="1" smtClean="0"/>
              <a:t>formátumban</a:t>
            </a:r>
            <a:r>
              <a:rPr lang="en-US" sz="1100" dirty="0" smtClean="0"/>
              <a:t> is </a:t>
            </a:r>
            <a:r>
              <a:rPr lang="en-US" sz="1100" dirty="0" err="1" smtClean="0"/>
              <a:t>kinyerhető</a:t>
            </a:r>
            <a:r>
              <a:rPr lang="en-US" sz="1100" dirty="0" smtClean="0"/>
              <a:t> a </a:t>
            </a:r>
            <a:r>
              <a:rPr lang="en-US" sz="1100" dirty="0" err="1" smtClean="0"/>
              <a:t>termesztési</a:t>
            </a:r>
            <a:r>
              <a:rPr lang="en-US" sz="1100" dirty="0" smtClean="0"/>
              <a:t> </a:t>
            </a:r>
            <a:r>
              <a:rPr lang="en-US" sz="1100" dirty="0" err="1" smtClean="0"/>
              <a:t>időszakok</a:t>
            </a:r>
            <a:r>
              <a:rPr lang="en-US" sz="1100" dirty="0" smtClean="0"/>
              <a:t> </a:t>
            </a:r>
            <a:r>
              <a:rPr lang="en-US" sz="1100" dirty="0" err="1" smtClean="0"/>
              <a:t>költségei</a:t>
            </a:r>
            <a:r>
              <a:rPr lang="en-US" sz="1100" dirty="0" smtClean="0"/>
              <a:t> </a:t>
            </a:r>
            <a:r>
              <a:rPr lang="en-US" sz="1100" dirty="0" err="1" smtClean="0"/>
              <a:t>menüpontban</a:t>
            </a:r>
            <a:r>
              <a:rPr lang="en-US" sz="1100" dirty="0" smtClean="0"/>
              <a:t>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100" b="1" dirty="0" smtClean="0"/>
              <a:t>BIG data: </a:t>
            </a:r>
            <a:r>
              <a:rPr lang="en-US" sz="1100" dirty="0" smtClean="0"/>
              <a:t>a </a:t>
            </a:r>
            <a:r>
              <a:rPr lang="en-US" sz="1100" dirty="0" err="1" smtClean="0"/>
              <a:t>cégek</a:t>
            </a:r>
            <a:r>
              <a:rPr lang="en-US" sz="1100" dirty="0" smtClean="0"/>
              <a:t>,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intelligens</a:t>
            </a:r>
            <a:r>
              <a:rPr lang="en-US" sz="1100" dirty="0" smtClean="0"/>
              <a:t> </a:t>
            </a:r>
            <a:r>
              <a:rPr lang="en-US" sz="1100" dirty="0" err="1" smtClean="0"/>
              <a:t>hálózatok</a:t>
            </a:r>
            <a:r>
              <a:rPr lang="en-US" sz="1100" dirty="0" smtClean="0"/>
              <a:t>, a </a:t>
            </a:r>
            <a:r>
              <a:rPr lang="en-US" sz="1100" dirty="0" err="1" smtClean="0"/>
              <a:t>magánszektor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egyéni</a:t>
            </a:r>
            <a:r>
              <a:rPr lang="en-US" sz="1100" dirty="0" smtClean="0"/>
              <a:t> </a:t>
            </a:r>
            <a:r>
              <a:rPr lang="en-US" sz="1100" dirty="0" err="1" smtClean="0"/>
              <a:t>felhasználók</a:t>
            </a:r>
            <a:r>
              <a:rPr lang="en-US" sz="1100" dirty="0" smtClean="0"/>
              <a:t> </a:t>
            </a:r>
            <a:r>
              <a:rPr lang="en-US" sz="1100" dirty="0" err="1" smtClean="0"/>
              <a:t>által</a:t>
            </a:r>
            <a:r>
              <a:rPr lang="en-US" sz="1100" dirty="0" smtClean="0"/>
              <a:t> </a:t>
            </a:r>
            <a:r>
              <a:rPr lang="en-US" sz="1100" dirty="0" err="1" smtClean="0"/>
              <a:t>világszerte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napi</a:t>
            </a:r>
            <a:r>
              <a:rPr lang="en-US" sz="1100" dirty="0" smtClean="0"/>
              <a:t> </a:t>
            </a:r>
            <a:r>
              <a:rPr lang="en-US" sz="1100" dirty="0" err="1" smtClean="0"/>
              <a:t>szinten</a:t>
            </a:r>
            <a:r>
              <a:rPr lang="en-US" sz="1100" dirty="0" smtClean="0"/>
              <a:t> </a:t>
            </a:r>
            <a:r>
              <a:rPr lang="en-US" sz="1100" dirty="0" err="1" smtClean="0"/>
              <a:t>előállított</a:t>
            </a:r>
            <a:r>
              <a:rPr lang="en-US" sz="1100" dirty="0" smtClean="0"/>
              <a:t> </a:t>
            </a:r>
            <a:r>
              <a:rPr lang="en-US" sz="1100" dirty="0" err="1" smtClean="0"/>
              <a:t>óriási</a:t>
            </a:r>
            <a:r>
              <a:rPr lang="en-US" sz="1100" dirty="0" smtClean="0"/>
              <a:t> </a:t>
            </a:r>
            <a:r>
              <a:rPr lang="en-US" sz="1100" dirty="0" err="1" smtClean="0"/>
              <a:t>adatmennyiséget</a:t>
            </a:r>
            <a:r>
              <a:rPr lang="en-US" sz="1100" dirty="0" smtClean="0"/>
              <a:t> </a:t>
            </a:r>
            <a:r>
              <a:rPr lang="en-US" sz="1100" dirty="0" err="1" smtClean="0"/>
              <a:t>jelenti</a:t>
            </a:r>
            <a:r>
              <a:rPr lang="en-US" sz="1100" dirty="0" smtClean="0"/>
              <a:t>. </a:t>
            </a:r>
            <a:r>
              <a:rPr lang="en-US" sz="1100" dirty="0" err="1" smtClean="0"/>
              <a:t>Strukturáltan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kielemezve</a:t>
            </a:r>
            <a:r>
              <a:rPr lang="en-US" sz="1100" dirty="0" smtClean="0"/>
              <a:t> </a:t>
            </a:r>
            <a:r>
              <a:rPr lang="en-US" sz="1100" dirty="0" err="1" smtClean="0"/>
              <a:t>ez</a:t>
            </a:r>
            <a:r>
              <a:rPr lang="en-US" sz="1100" dirty="0" smtClean="0"/>
              <a:t> a </a:t>
            </a:r>
            <a:r>
              <a:rPr lang="en-US" sz="1100" dirty="0" err="1" smtClean="0"/>
              <a:t>rengeteg</a:t>
            </a:r>
            <a:r>
              <a:rPr lang="en-US" sz="1100" dirty="0" smtClean="0"/>
              <a:t> </a:t>
            </a:r>
            <a:r>
              <a:rPr lang="en-US" sz="1100" dirty="0" err="1" smtClean="0"/>
              <a:t>információ</a:t>
            </a:r>
            <a:r>
              <a:rPr lang="en-US" sz="1100" dirty="0" smtClean="0"/>
              <a:t> </a:t>
            </a:r>
            <a:r>
              <a:rPr lang="en-US" sz="1100" dirty="0" err="1" smtClean="0"/>
              <a:t>nagy</a:t>
            </a:r>
            <a:r>
              <a:rPr lang="en-US" sz="1100" dirty="0" smtClean="0"/>
              <a:t> </a:t>
            </a:r>
            <a:r>
              <a:rPr lang="en-US" sz="1100" dirty="0" err="1" smtClean="0"/>
              <a:t>hasznot</a:t>
            </a:r>
            <a:r>
              <a:rPr lang="en-US" sz="1100" dirty="0" smtClean="0"/>
              <a:t> </a:t>
            </a:r>
            <a:r>
              <a:rPr lang="en-US" sz="1100" dirty="0" err="1" smtClean="0"/>
              <a:t>hozhat</a:t>
            </a:r>
            <a:r>
              <a:rPr lang="en-US" sz="1100" dirty="0" smtClean="0"/>
              <a:t> a </a:t>
            </a:r>
            <a:r>
              <a:rPr lang="en-US" sz="1100" dirty="0" err="1" smtClean="0"/>
              <a:t>cégek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ügyfelek</a:t>
            </a:r>
            <a:r>
              <a:rPr lang="en-US" sz="1100" dirty="0" smtClean="0"/>
              <a:t> </a:t>
            </a:r>
            <a:r>
              <a:rPr lang="en-US" sz="1100" dirty="0" err="1" smtClean="0"/>
              <a:t>számára</a:t>
            </a:r>
            <a:r>
              <a:rPr lang="en-US" sz="1100" dirty="0" smtClean="0"/>
              <a:t>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9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Benchmark: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olyan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vonatkoztatási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pontot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jelent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amelyhez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más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dolgokat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hasonlítani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vagy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amihez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képest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más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dolgokat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mérni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tudunk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Jelen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esetben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összehasonlíthatóvá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válik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versenytársakkal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főbb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értékek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alapján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így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képet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kapunk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gazdaságunk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teljesítményéről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versenytársak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eredményei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tükrében</a:t>
            </a:r>
            <a:r>
              <a:rPr lang="en-US" sz="9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11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48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Forrás</a:t>
            </a:r>
            <a:r>
              <a:rPr lang="en-US" sz="1100" dirty="0" smtClean="0"/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/>
              <a:t>GRIVI: </a:t>
            </a:r>
            <a:r>
              <a:rPr lang="en-US" sz="1100" dirty="0" err="1" smtClean="0"/>
              <a:t>Agrivi.com</a:t>
            </a:r>
            <a:r>
              <a:rPr lang="en-US" sz="1100" dirty="0" smtClean="0"/>
              <a:t>, 2019 (https://</a:t>
            </a:r>
            <a:r>
              <a:rPr lang="en-US" sz="1100" dirty="0" err="1" smtClean="0"/>
              <a:t>www.agrivi.com</a:t>
            </a:r>
            <a:r>
              <a:rPr lang="en-US" sz="1100" dirty="0" smtClean="0"/>
              <a:t>/</a:t>
            </a:r>
            <a:r>
              <a:rPr lang="en-US" sz="1100" dirty="0" err="1" smtClean="0"/>
              <a:t>hu-hu</a:t>
            </a:r>
            <a:r>
              <a:rPr lang="en-US" sz="1100" dirty="0" smtClean="0"/>
              <a:t>/farmgazd%C3%A1lkod%C3%A1si-menedzsment)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/>
              <a:t>CONNECTED FARM FIELD: https://</a:t>
            </a:r>
            <a:r>
              <a:rPr lang="en-US" sz="1100" dirty="0" err="1" smtClean="0"/>
              <a:t>www.thedigitalfarmer.com.au</a:t>
            </a:r>
            <a:r>
              <a:rPr lang="en-US" sz="1100" dirty="0" smtClean="0"/>
              <a:t>/product/connected-farm-field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FarmIQ</a:t>
            </a:r>
            <a:r>
              <a:rPr lang="en-US" sz="1100" dirty="0" smtClean="0"/>
              <a:t>: https://</a:t>
            </a:r>
            <a:r>
              <a:rPr lang="en-US" sz="1100" dirty="0" err="1" smtClean="0"/>
              <a:t>www.thedigitalfarmer.com.au</a:t>
            </a:r>
            <a:r>
              <a:rPr lang="en-US" sz="1100" dirty="0" smtClean="0"/>
              <a:t>/product/</a:t>
            </a:r>
            <a:r>
              <a:rPr lang="en-US" sz="1100" dirty="0" err="1" smtClean="0"/>
              <a:t>farmiq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Táblatörzskönyv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készlet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nyilvántartás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gépek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gépkapcsolatok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munkaműveletek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térképmodul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100" b="0" dirty="0" err="1" smtClean="0"/>
              <a:t>AgroVIR</a:t>
            </a:r>
            <a:r>
              <a:rPr lang="en-US" sz="1100" b="0" dirty="0" smtClean="0"/>
              <a:t>, 2019; 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Agrovir.hu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US" sz="1100" b="0" i="0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Szöveg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AGRVI: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Agrivi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farmgazdálkodási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menedzsment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gazdaságával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kapcsolatos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tevékenységet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könnyen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megtervezhet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monitorozhat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analizálhat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CONNECTED FARM FIELD: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Olyan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alkalmazás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amivel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gazdálkodók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okostelefonon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illetve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táblagépen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részletes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terepi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feljegyzéseket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tehetnek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folyamatról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különböző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folyamtokhoz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költségek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egyéb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egyaránt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rendelhetőek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FarmIQ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állattenyésztésben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földhasználatnál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gazdaságban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folytatott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üzleti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tevékenységre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vonatkozó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gyűjthető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tervezési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eszközök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lehetővé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teszik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különféle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munkaművelete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mindig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megfelel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időben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munkaerővel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valósuljanak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meg.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Nyomon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lehet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követni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aktuális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keletkezett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megoszthatóak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naplózhatóak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könnyedén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jelentések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generálhatóak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belőlük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Táblatörzskönyv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Tartalmazza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táblákkal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parcellákkal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kapcsolatos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lényeges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adatot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hivatalos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beszámolásokhoz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kimutatásokhoz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termesztési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folyamatok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átláthatóságához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szükséges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Készlet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nyilvántartás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Olyan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komplex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készletgazdálkodási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modul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amely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rögzíti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vásárlást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értékesítést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felhasználást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készletváltozást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automatikusan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előállítja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hozzájuk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kapcsolódó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bizonylatokat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Gépek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gépkapcsolatok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menüpont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rendszerezhetjük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által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használt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gépeket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segítségükkel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kialakíthatjuk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gépkapcsolatokat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melyek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jellemzőek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tevékenységünk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során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Munkaműveletek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menüpont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létre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tudunk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hozni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kiválasztott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termelési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időszakhoz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kapcsolódó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munkálatokat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Térképmodul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táblákkal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kapcsolatos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térképi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megjelenítése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érhető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el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ennek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modulnak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US" sz="1100" b="0" i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0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Forrás</a:t>
            </a:r>
            <a:r>
              <a:rPr lang="en-US" sz="1100" dirty="0" smtClean="0"/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/>
              <a:t>GRIVI: </a:t>
            </a:r>
            <a:r>
              <a:rPr lang="en-US" sz="1100" dirty="0" err="1" smtClean="0"/>
              <a:t>Agrivi.com</a:t>
            </a:r>
            <a:r>
              <a:rPr lang="en-US" sz="1100" dirty="0" smtClean="0"/>
              <a:t>, 2019 (https://</a:t>
            </a:r>
            <a:r>
              <a:rPr lang="en-US" sz="1100" dirty="0" err="1" smtClean="0"/>
              <a:t>www.agrivi.com</a:t>
            </a:r>
            <a:r>
              <a:rPr lang="en-US" sz="1100" dirty="0" smtClean="0"/>
              <a:t>/</a:t>
            </a:r>
            <a:r>
              <a:rPr lang="en-US" sz="1100" dirty="0" err="1" smtClean="0"/>
              <a:t>hu-hu</a:t>
            </a:r>
            <a:r>
              <a:rPr lang="en-US" sz="1100" dirty="0" smtClean="0"/>
              <a:t>/farmgazd%C3%A1lkod%C3%A1si-menedzsment)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/>
              <a:t>CONNECTED FARM FIELD: https://</a:t>
            </a:r>
            <a:r>
              <a:rPr lang="en-US" sz="1100" dirty="0" err="1" smtClean="0"/>
              <a:t>www.thedigitalfarmer.com.au</a:t>
            </a:r>
            <a:r>
              <a:rPr lang="en-US" sz="1100" dirty="0" smtClean="0"/>
              <a:t>/product/connected-farm-field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FarmIQ</a:t>
            </a:r>
            <a:r>
              <a:rPr lang="en-US" sz="1100" dirty="0" smtClean="0"/>
              <a:t>: https://</a:t>
            </a:r>
            <a:r>
              <a:rPr lang="en-US" sz="1100" dirty="0" err="1" smtClean="0"/>
              <a:t>www.thedigitalfarmer.com.au</a:t>
            </a:r>
            <a:r>
              <a:rPr lang="en-US" sz="1100" dirty="0" smtClean="0"/>
              <a:t>/product/</a:t>
            </a:r>
            <a:r>
              <a:rPr lang="en-US" sz="1100" dirty="0" err="1" smtClean="0"/>
              <a:t>farmiq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Táblatörzskönyv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készlet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nyilvántartás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gépek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gépkapcsolatok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munkaműveletek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térképmodul</a:t>
            </a:r>
            <a:r>
              <a:rPr lang="en-US" sz="1100" b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100" b="0" dirty="0" err="1" smtClean="0"/>
              <a:t>AgroVIR</a:t>
            </a:r>
            <a:r>
              <a:rPr lang="en-US" sz="1100" b="0" dirty="0" smtClean="0"/>
              <a:t>, 2019; </a:t>
            </a: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Agrovir.hu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US" sz="1100" b="0" i="0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 sz="1100" b="0" i="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Szöveg</a:t>
            </a:r>
            <a:r>
              <a:rPr lang="en-US" sz="1100" b="0" i="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AGRVI: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Agrivi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farmgazdálkodási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menedzsment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gazdaságával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kapcsolatos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tevékenységet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könnyen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megtervezhet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monitorozhat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analizálhat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CONNECTED FARM FIELD: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Olyan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alkalmazás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amivel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gazdálkodók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okostelefonon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illetve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táblagépen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részletes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terepi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feljegyzéseket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tehetnek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folyamatról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különböző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folyamtokhoz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költségek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egyéb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egyaránt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rendelhetőek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FarmIQ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állattenyésztésben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földhasználatnál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gazdaságban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folytatott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üzleti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tevékenységre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vonatkozó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gyűjthető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tervezési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eszközök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lehetővé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teszik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hogy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különféle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munkaművelete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mindig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megfelel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időben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munkaerővel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valósuljanak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meg.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Nyomon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lehet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követni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aktuális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keletkezett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megoszthatóak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naplózhatóak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könnyedén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jelentések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generálhatóak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belőlük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Táblatörzskönyv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Tartalmazza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táblákkal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parcellákkal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kapcsolatos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lényeges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adatot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hivatalos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beszámolásokhoz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kimutatásokhoz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termesztési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folyamatok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átláthatóságához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szükséges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Készlet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nyilvántartás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Olyan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komplex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készletgazdálkodási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modul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amely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rögzíti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összes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vásárlást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értékesítést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felhasználást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készletváltozást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automatikusan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előállítja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hozzájuk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kapcsolódó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bizonylatokat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Gépek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gépkapcsolatok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menüpont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rendszerezhetjük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gazdaság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által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használt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gépeket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segítségükkel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kialakíthatjuk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azokat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gépkapcsolatokat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melyek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jellemzőek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gazdálkodási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tevékenységünk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során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Munkaműveletek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menüpont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létre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tudunk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hozni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kiválasztott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termelési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időszakhoz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kapcsolódó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munkálatokat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1100" b="1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Térképmodul</a:t>
            </a:r>
            <a:r>
              <a:rPr lang="en-US" sz="11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táblákkal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kapcsolatos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információk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térképi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megjelenítése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érhető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el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ennek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modulnak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segítségével</a:t>
            </a:r>
            <a:r>
              <a:rPr lang="en-US" sz="11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US" sz="1100" b="0" i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2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4907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 smtClean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i="1" dirty="0" err="1" smtClean="0">
                <a:latin typeface="Arial"/>
                <a:ea typeface="Arial"/>
                <a:cs typeface="Arial"/>
                <a:sym typeface="Arial"/>
              </a:rPr>
              <a:t>témához</a:t>
            </a:r>
            <a:r>
              <a:rPr lang="en-US" sz="1100" i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latin typeface="Arial"/>
                <a:ea typeface="Arial"/>
                <a:cs typeface="Arial"/>
                <a:sym typeface="Arial"/>
              </a:rPr>
              <a:t>kapcsolódó</a:t>
            </a:r>
            <a:r>
              <a:rPr lang="en-US" sz="1100" i="1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i="1" dirty="0" err="1" smtClean="0">
                <a:latin typeface="Arial"/>
                <a:ea typeface="Arial"/>
                <a:cs typeface="Arial"/>
                <a:sym typeface="Arial"/>
              </a:rPr>
              <a:t>előforduló</a:t>
            </a:r>
            <a:r>
              <a:rPr lang="en-US" sz="1100" i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i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latin typeface="Arial"/>
                <a:ea typeface="Arial"/>
                <a:cs typeface="Arial"/>
                <a:sym typeface="Arial"/>
              </a:rPr>
              <a:t>kulcsszavak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i="1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100" dirty="0" err="1" smtClean="0"/>
              <a:t>Szöveg</a:t>
            </a:r>
            <a:r>
              <a:rPr lang="en-US" sz="1100" dirty="0" smtClean="0"/>
              <a:t>: </a:t>
            </a:r>
            <a:r>
              <a:rPr lang="en-US" sz="1100" dirty="0" err="1" smtClean="0"/>
              <a:t>e</a:t>
            </a:r>
            <a:r>
              <a:rPr lang="en-US" sz="1100" i="1" dirty="0" err="1" smtClean="0"/>
              <a:t>nnél</a:t>
            </a:r>
            <a:r>
              <a:rPr lang="en-US" sz="1100" i="1" dirty="0" smtClean="0"/>
              <a:t> a </a:t>
            </a:r>
            <a:r>
              <a:rPr lang="en-US" sz="1100" i="1" dirty="0" err="1" smtClean="0"/>
              <a:t>diánál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nem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releváns</a:t>
            </a:r>
            <a:endParaRPr lang="en-US" sz="1100" i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i="1" dirty="0" smtClean="0"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87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4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80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88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6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9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Kép</a:t>
            </a:r>
            <a:r>
              <a:rPr lang="en-US" dirty="0" smtClean="0"/>
              <a:t>: Digital Twins in Farm Management (2017). https://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CorVerdouw</a:t>
            </a:r>
            <a:r>
              <a:rPr lang="en-US" dirty="0" smtClean="0"/>
              <a:t>/digital-twins-in-farm-management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 smtClean="0"/>
              <a:t>Szöveg</a:t>
            </a:r>
            <a:r>
              <a:rPr lang="en-US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alábbiakban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áttekintjük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változásokat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agráriumba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megjelenése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túl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többletet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jelentenek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hogyan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befolyásolják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életüket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rendszerek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vezetési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szervezési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készségeket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igényli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átszőve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nyitottsággal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digitalizáció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csakúgy,a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mint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iparágakban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agrárium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területén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robbanásszerű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indított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megszokott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elterjedt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technológiák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hatékonyabb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megoldások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kerülnek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amelyekkel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lépést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tartanunk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versenyben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akarunk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maradni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digitális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megtapasztalt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kényelmi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funkciókon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felül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versenyelőnyt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számára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fennmaradás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prosperálás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zálogaként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definiálhatók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Jelen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tanagyag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összefoglalja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Farmmenedzsmenttel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kapcsolatos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főbb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ismereteket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hozzájárulnak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 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hatékonyságnöveléséhez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téve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fenntarthatóbbá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Áttekintünk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olyan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költségmegtakarítási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hatékonyságnövelési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adminisztrációcsökkentési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lehetőséget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amely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beépíthető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életébe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következetes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használatával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folyamatát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csupán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költségcsökkentést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hanem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gazdálkodás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folyamatainak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egésze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átláthatóvá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igény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szerint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feltárhatóvá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legapróbb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részletekig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valamint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folyamatok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összefüggésükben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megfigyelhető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vé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válnak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megszerzett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tudás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segítik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gazdasági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döntéshozó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rövid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közép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távú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döntéseinek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hatékony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előkészítését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naprakész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rálátást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biztosítva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gazdaság</a:t>
            </a:r>
            <a:r>
              <a:rPr lang="en-U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egészére</a:t>
            </a: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1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zekelytermek.ro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hu-HU" dirty="0"/>
              <a:t>Digitális farmmenedzsment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hu-HU" dirty="0"/>
              <a:t>Erdélyi kiegészítő anyag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II.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hu-HU" sz="2000" dirty="0"/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000" b="1" dirty="0"/>
              <a:t>(3) Környezeti hatások csökkentése</a:t>
            </a:r>
            <a:r>
              <a:rPr lang="hu-HU" sz="2000" dirty="0"/>
              <a:t>: a technológia segít mérések, elemzések által csökkenteni a felhasznált vegyszer és műtrágya mennyiséget.  A technológia segíteni tud a talaj minőségének megtartásában, kevesebb műtrágya és vegyszer használatában, ami sokrétű előnyt ad. Megfelelő talajvizsgálatokkal csökkenteni lehet a műtrágya használatát, szakszerű, jól időzített permetezésekkel a vegyszer mennyiségét lehet csökkenteni. Ezek mind oda vezetnek, hogy javul a termék minősége, csökken a talajba bevitt vegyszer, ami azt is jelenti, hogy pl. a vizeink minősége javul (vagy nem romlik) és ez egy kritikus szempont lehet turizmusban, borvizek fenntartható managementjében.</a:t>
            </a:r>
            <a:endParaRPr lang="ro-RO" sz="2000" dirty="0"/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endParaRPr lang="en-US" sz="2000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5502" y="5348853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9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III.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hu-HU" dirty="0"/>
              <a:t>A farm management terén a </a:t>
            </a:r>
            <a:r>
              <a:rPr lang="hu-HU" dirty="0" err="1"/>
              <a:t>digitalizáció</a:t>
            </a:r>
            <a:r>
              <a:rPr lang="hu-HU" dirty="0"/>
              <a:t> a következő területek tudja segíteni a gazdálkodókat</a:t>
            </a:r>
            <a:r>
              <a:rPr lang="hu-HU" dirty="0" smtClean="0"/>
              <a:t>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o-RO" dirty="0"/>
          </a:p>
          <a:p>
            <a:pPr marL="342900" lvl="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dirty="0"/>
              <a:t>Parcellák több rétegű digitalizálása (telekönyv, APIA, reális megművelt terület)</a:t>
            </a:r>
            <a:endParaRPr lang="ro-RO" dirty="0"/>
          </a:p>
          <a:p>
            <a:pPr marL="342900" lvl="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dirty="0"/>
              <a:t>Management képesség fejlesztése a gazdaságokban, költségekre való odafigyelés, IT rendszerek, amiben tudják követni a kiadásokat</a:t>
            </a:r>
            <a:endParaRPr lang="ro-RO" dirty="0"/>
          </a:p>
          <a:p>
            <a:pPr marL="342900" lvl="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dirty="0"/>
              <a:t>Döntéstámogató IT rendszer megvalósítása, valamint egy tudásközpont létrehozása, melyek segítségével a gazdák költséghatékonyan növelhetik meg terményhozamukat Permetezések optimalizálása a meteorológiai adatok és a növény pontosabb vizsgálata alapján</a:t>
            </a:r>
            <a:endParaRPr lang="ro-RO" dirty="0"/>
          </a:p>
          <a:p>
            <a:pPr marL="342900" lvl="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dirty="0"/>
              <a:t>IT rendszerekkel támogatni az egészséges termékek </a:t>
            </a:r>
            <a:r>
              <a:rPr lang="hu-HU" dirty="0" err="1"/>
              <a:t>promoválását</a:t>
            </a:r>
            <a:r>
              <a:rPr lang="hu-HU" dirty="0"/>
              <a:t>, előkészítéséről minél több ellenőrizhető információt adni a fogyasztónak</a:t>
            </a:r>
            <a:endParaRPr lang="ro-RO" dirty="0"/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dirty="0"/>
          </a:p>
          <a:p>
            <a:endParaRPr lang="en-US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5502" y="5477298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249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IV.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Változó standardok: NEM ELFOGADOTT MŰVELÉS</a:t>
            </a:r>
            <a:endParaRPr lang="ro-RO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39337F-B613-48EF-930B-F04632BC1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28" y="2475914"/>
            <a:ext cx="2730504" cy="3835986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xmlns="" id="{CF77E6DE-0B36-438E-AD56-FDE967FB46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1" t="9913" r="26051" b="23008"/>
          <a:stretch/>
        </p:blipFill>
        <p:spPr>
          <a:xfrm>
            <a:off x="5430624" y="2475914"/>
            <a:ext cx="2922365" cy="38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02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IV.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Változó standardok: AZ ÚJ ELVÁRÁS, AZ ÚJ STANDARD</a:t>
            </a:r>
            <a:endParaRPr lang="ro-RO" dirty="0"/>
          </a:p>
          <a:p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xmlns="" id="{FC37FBFD-6FB4-482F-9923-4FCA526F5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68" y="2883877"/>
            <a:ext cx="4169735" cy="3033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BBBD53-DBF9-4CCE-B38A-571B32422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069" y="2504049"/>
            <a:ext cx="3919532" cy="4060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529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IV.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hu-HU" sz="2000" dirty="0"/>
              <a:t>A farm management terén fejlesztési akciók meghatározása: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pPr marL="342900" lvl="0" algn="just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dirty="0"/>
              <a:t>A management kompetenciák fejlesztésében szükség van képzési és továbbképzési programokra amelyben a Székelyföldi Falugazdász Hálózat szakemberei tudnak segítséget nyújtani</a:t>
            </a:r>
            <a:endParaRPr lang="ro-RO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9322C1-D4AB-46F7-BAC8-B9454E65D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15" y="3235570"/>
            <a:ext cx="9355016" cy="2291954"/>
          </a:xfrm>
          <a:prstGeom prst="rect">
            <a:avLst/>
          </a:prstGeom>
        </p:spPr>
      </p:pic>
      <p:pic>
        <p:nvPicPr>
          <p:cNvPr id="5" name="Google Shape;16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5502" y="5477298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988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IV.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hu-HU" sz="2000" dirty="0"/>
              <a:t>A termékek értékesítése terén nyújt segítséget az online értékesítés amelyet a Hargita Megye Tanácsa támogat az erre létrehozott </a:t>
            </a:r>
            <a:r>
              <a:rPr lang="hu-HU" sz="2000" dirty="0">
                <a:hlinkClick r:id="rId3"/>
              </a:rPr>
              <a:t>http://szekelytermek.ro/</a:t>
            </a:r>
            <a:r>
              <a:rPr lang="hu-HU" sz="2000" dirty="0"/>
              <a:t> honlap és webshop.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D4C684-BE27-4694-9615-E85DAF911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889" y="2520454"/>
            <a:ext cx="6880199" cy="3400013"/>
          </a:xfrm>
          <a:prstGeom prst="rect">
            <a:avLst/>
          </a:prstGeom>
        </p:spPr>
      </p:pic>
      <p:pic>
        <p:nvPicPr>
          <p:cNvPr id="5" name="Google Shape;16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4087" y="5477298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79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VI.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hu-HU" sz="2000" dirty="0"/>
              <a:t>A farm management terén fejlesztési akciók meghatározása: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pPr marL="342900" lvl="0" algn="just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dirty="0"/>
              <a:t>A management kompetenciák fejlesztésében, továbbképzési programokkal a Pro </a:t>
            </a:r>
            <a:r>
              <a:rPr lang="hu-HU" sz="2000" dirty="0" err="1"/>
              <a:t>Agricultura</a:t>
            </a:r>
            <a:r>
              <a:rPr lang="hu-HU" sz="2000" dirty="0"/>
              <a:t> </a:t>
            </a:r>
            <a:r>
              <a:rPr lang="hu-HU" sz="2000" dirty="0" err="1"/>
              <a:t>Hargitae</a:t>
            </a:r>
            <a:r>
              <a:rPr lang="hu-HU" sz="2000" dirty="0"/>
              <a:t> </a:t>
            </a:r>
            <a:r>
              <a:rPr lang="hu-HU" sz="2000" dirty="0" err="1"/>
              <a:t>Universitas</a:t>
            </a:r>
            <a:r>
              <a:rPr lang="hu-HU" sz="2000" dirty="0"/>
              <a:t> Alapítvány tud segítséget nyújtani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373B8C-85B4-475B-A80C-A915B8E06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424" y="3174235"/>
            <a:ext cx="5462585" cy="3296519"/>
          </a:xfrm>
          <a:prstGeom prst="rect">
            <a:avLst/>
          </a:prstGeom>
        </p:spPr>
      </p:pic>
      <p:pic>
        <p:nvPicPr>
          <p:cNvPr id="5" name="Google Shape;16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462" y="5278515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65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VII.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pPr marL="342900" lvl="0" algn="just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dirty="0"/>
              <a:t>A </a:t>
            </a:r>
            <a:r>
              <a:rPr lang="hu-HU" sz="2000" dirty="0" err="1"/>
              <a:t>digitalizáció</a:t>
            </a:r>
            <a:r>
              <a:rPr lang="hu-HU" sz="2000" dirty="0"/>
              <a:t> fontosságának felismerése létkérdés hosszú távon az erdélyi gazdáknak, profitabilitásuk és egyben megmaradásuk múlhat azon, hogy mennyire képesek felismerni az átalakulás jelentőségét és milyen gyorsan képesek a folyamatot a saját stratégiájuk szolgálatába állítani. </a:t>
            </a:r>
          </a:p>
          <a:p>
            <a:pPr marL="342900" lvl="0" algn="just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hu-HU" sz="2000" dirty="0"/>
          </a:p>
          <a:p>
            <a:pPr marL="342900" lvl="0" algn="just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dirty="0"/>
              <a:t>Jelenleg a mezőgazdasági vállalatokban rengeteg adat keletkezik (traktorok, szenzorok, készletkezelő megoldások stb.), amelyek azonban nincsenek központosítva és ezért nem alapozzák meg a vezetők döntéseit. Ugyan a mezőgazdasági vállalatok elkezdtek informatikai rendszereket használni, ezek komplexitása és fejlettségi színvonala alulmarad az igazi testreszabott megoldásétól. 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endParaRPr lang="en-US" sz="2000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62" y="5278515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911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47" y="238515"/>
            <a:ext cx="11555605" cy="1325563"/>
          </a:xfrm>
        </p:spPr>
        <p:txBody>
          <a:bodyPr/>
          <a:lstStyle/>
          <a:p>
            <a:r>
              <a:rPr lang="hu-HU" dirty="0"/>
              <a:t>Erdélyben jelenlevő megoldások - kiegészítés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547" y="1564078"/>
            <a:ext cx="11555605" cy="418960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b="1" dirty="0"/>
              <a:t>AGROVIR: </a:t>
            </a:r>
          </a:p>
          <a:p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AgroVIR</a:t>
            </a:r>
            <a:r>
              <a:rPr lang="en-US" sz="1800" dirty="0"/>
              <a:t> </a:t>
            </a:r>
            <a:r>
              <a:rPr lang="en-US" sz="1800" dirty="0" err="1"/>
              <a:t>Erdélyben</a:t>
            </a:r>
            <a:r>
              <a:rPr lang="en-US" sz="1800" dirty="0"/>
              <a:t> is </a:t>
            </a:r>
            <a:r>
              <a:rPr lang="en-US" sz="1800" dirty="0" err="1"/>
              <a:t>jelen</a:t>
            </a:r>
            <a:r>
              <a:rPr lang="en-US" sz="1800" dirty="0"/>
              <a:t> </a:t>
            </a:r>
            <a:r>
              <a:rPr lang="en-US" sz="1800" dirty="0" err="1"/>
              <a:t>levő</a:t>
            </a:r>
            <a:r>
              <a:rPr lang="en-US" sz="1800" dirty="0"/>
              <a:t> </a:t>
            </a:r>
            <a:r>
              <a:rPr lang="en-US" sz="1800" dirty="0" err="1"/>
              <a:t>felhő</a:t>
            </a:r>
            <a:r>
              <a:rPr lang="en-US" sz="1800" dirty="0"/>
              <a:t> </a:t>
            </a:r>
            <a:r>
              <a:rPr lang="en-US" sz="1800" dirty="0" err="1"/>
              <a:t>alapú</a:t>
            </a:r>
            <a:r>
              <a:rPr lang="en-US" sz="1800" dirty="0"/>
              <a:t> </a:t>
            </a:r>
            <a:r>
              <a:rPr lang="en-US" sz="1800" dirty="0" err="1"/>
              <a:t>vállalatirányítási</a:t>
            </a:r>
            <a:r>
              <a:rPr lang="en-US" sz="1800" dirty="0"/>
              <a:t>, </a:t>
            </a:r>
            <a:r>
              <a:rPr lang="en-US" sz="1800" dirty="0" err="1"/>
              <a:t>termelésirányítási</a:t>
            </a:r>
            <a:r>
              <a:rPr lang="en-US" sz="1800" dirty="0"/>
              <a:t>,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döntéstámogató</a:t>
            </a:r>
            <a:r>
              <a:rPr lang="en-US" sz="1800" dirty="0"/>
              <a:t> </a:t>
            </a:r>
            <a:r>
              <a:rPr lang="en-US" sz="1800" dirty="0" err="1"/>
              <a:t>rendszer</a:t>
            </a:r>
            <a:r>
              <a:rPr lang="en-US" sz="1800" dirty="0"/>
              <a:t>, </a:t>
            </a:r>
            <a:r>
              <a:rPr lang="en-US" sz="1800" dirty="0" err="1"/>
              <a:t>mely</a:t>
            </a:r>
            <a:r>
              <a:rPr lang="en-US" sz="1800" dirty="0"/>
              <a:t> a </a:t>
            </a:r>
            <a:r>
              <a:rPr lang="en-US" sz="1800" dirty="0" err="1"/>
              <a:t>mezőgazdaság</a:t>
            </a:r>
            <a:r>
              <a:rPr lang="en-US" sz="1800" dirty="0"/>
              <a:t> </a:t>
            </a:r>
            <a:r>
              <a:rPr lang="en-US" sz="1800" dirty="0" err="1"/>
              <a:t>vállalkozások</a:t>
            </a:r>
            <a:r>
              <a:rPr lang="en-US" sz="1800" dirty="0"/>
              <a:t> </a:t>
            </a:r>
            <a:r>
              <a:rPr lang="en-US" sz="1800" dirty="0" err="1"/>
              <a:t>termelési</a:t>
            </a:r>
            <a:r>
              <a:rPr lang="en-US" sz="1800" dirty="0"/>
              <a:t> </a:t>
            </a:r>
            <a:r>
              <a:rPr lang="en-US" sz="1800" dirty="0" err="1"/>
              <a:t>folyamatainak</a:t>
            </a:r>
            <a:r>
              <a:rPr lang="en-US" sz="1800" dirty="0"/>
              <a:t> </a:t>
            </a:r>
            <a:r>
              <a:rPr lang="en-US" sz="1800" dirty="0" err="1"/>
              <a:t>ellenőrzésére</a:t>
            </a:r>
            <a:r>
              <a:rPr lang="en-US" sz="1800" dirty="0"/>
              <a:t>, </a:t>
            </a:r>
            <a:r>
              <a:rPr lang="en-US" sz="1800" dirty="0" err="1"/>
              <a:t>tervezésére</a:t>
            </a:r>
            <a:r>
              <a:rPr lang="en-US" sz="1800" dirty="0"/>
              <a:t> </a:t>
            </a:r>
            <a:r>
              <a:rPr lang="en-US" sz="1800" dirty="0" err="1"/>
              <a:t>készült</a:t>
            </a:r>
            <a:endParaRPr lang="en-US" sz="1800" dirty="0"/>
          </a:p>
          <a:p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AgroVIR</a:t>
            </a:r>
            <a:r>
              <a:rPr lang="en-US" sz="1800" dirty="0"/>
              <a:t> a </a:t>
            </a:r>
            <a:r>
              <a:rPr lang="en-US" sz="1800" dirty="0" err="1"/>
              <a:t>román</a:t>
            </a:r>
            <a:r>
              <a:rPr lang="en-US" sz="1800" dirty="0"/>
              <a:t> </a:t>
            </a:r>
            <a:r>
              <a:rPr lang="en-US" sz="1800" dirty="0" err="1"/>
              <a:t>törvényes</a:t>
            </a:r>
            <a:r>
              <a:rPr lang="en-US" sz="1800" dirty="0"/>
              <a:t> </a:t>
            </a:r>
            <a:r>
              <a:rPr lang="en-US" sz="1800" dirty="0" err="1"/>
              <a:t>követelményeknek</a:t>
            </a:r>
            <a:r>
              <a:rPr lang="en-US" sz="1800" dirty="0"/>
              <a:t> </a:t>
            </a:r>
            <a:r>
              <a:rPr lang="en-US" sz="1800" dirty="0" err="1"/>
              <a:t>megfelel</a:t>
            </a:r>
            <a:r>
              <a:rPr lang="en-US" sz="1800" dirty="0"/>
              <a:t>, a </a:t>
            </a:r>
            <a:r>
              <a:rPr lang="en-US" sz="1800" dirty="0" err="1"/>
              <a:t>rendszer</a:t>
            </a:r>
            <a:r>
              <a:rPr lang="en-US" sz="1800" dirty="0"/>
              <a:t> </a:t>
            </a:r>
            <a:r>
              <a:rPr lang="en-US" sz="1800" dirty="0" err="1"/>
              <a:t>által</a:t>
            </a:r>
            <a:r>
              <a:rPr lang="en-US" sz="1800" dirty="0"/>
              <a:t> </a:t>
            </a:r>
            <a:r>
              <a:rPr lang="en-US" sz="1800" dirty="0" err="1"/>
              <a:t>generált</a:t>
            </a:r>
            <a:r>
              <a:rPr lang="en-US" sz="1800" dirty="0"/>
              <a:t> </a:t>
            </a:r>
            <a:r>
              <a:rPr lang="en-US" sz="1800" dirty="0" err="1"/>
              <a:t>bizonylatok</a:t>
            </a:r>
            <a:r>
              <a:rPr lang="en-US" sz="1800" dirty="0"/>
              <a:t> </a:t>
            </a:r>
            <a:r>
              <a:rPr lang="en-US" sz="1800" dirty="0" err="1"/>
              <a:t>megfelelnek</a:t>
            </a:r>
            <a:r>
              <a:rPr lang="en-US" sz="1800" dirty="0"/>
              <a:t> a </a:t>
            </a:r>
            <a:r>
              <a:rPr lang="en-US" sz="1800" dirty="0" err="1"/>
              <a:t>románt</a:t>
            </a:r>
            <a:r>
              <a:rPr lang="en-US" sz="1800" dirty="0"/>
              <a:t> </a:t>
            </a:r>
            <a:r>
              <a:rPr lang="en-US" sz="1800" dirty="0" err="1"/>
              <a:t>törvényeknek</a:t>
            </a:r>
            <a:r>
              <a:rPr lang="en-US" sz="1800" dirty="0"/>
              <a:t> a </a:t>
            </a:r>
            <a:r>
              <a:rPr lang="en-US" sz="1800" dirty="0" err="1"/>
              <a:t>készletgazdálkodás</a:t>
            </a:r>
            <a:r>
              <a:rPr lang="en-US" sz="1800" dirty="0"/>
              <a:t>, </a:t>
            </a:r>
            <a:r>
              <a:rPr lang="en-US" sz="1800" dirty="0" err="1"/>
              <a:t>mérlegjegyek</a:t>
            </a:r>
            <a:r>
              <a:rPr lang="en-US" sz="1800" dirty="0"/>
              <a:t> </a:t>
            </a:r>
            <a:r>
              <a:rPr lang="en-US" sz="1800" dirty="0" err="1"/>
              <a:t>illetve</a:t>
            </a:r>
            <a:r>
              <a:rPr lang="en-US" sz="1800" dirty="0"/>
              <a:t> a </a:t>
            </a:r>
            <a:r>
              <a:rPr lang="en-US" sz="1800" dirty="0" err="1"/>
              <a:t>szállítólevelek</a:t>
            </a:r>
            <a:r>
              <a:rPr lang="en-US" sz="1800" dirty="0"/>
              <a:t> </a:t>
            </a:r>
            <a:r>
              <a:rPr lang="en-US" sz="1800" dirty="0" err="1"/>
              <a:t>terén</a:t>
            </a:r>
            <a:r>
              <a:rPr lang="en-US" sz="1800" dirty="0"/>
              <a:t>. </a:t>
            </a:r>
            <a:r>
              <a:rPr lang="en-US" sz="1800" dirty="0" err="1"/>
              <a:t>Ugyanakkor</a:t>
            </a:r>
            <a:r>
              <a:rPr lang="en-US" sz="1800" dirty="0"/>
              <a:t> a </a:t>
            </a:r>
            <a:r>
              <a:rPr lang="en-US" sz="1800" dirty="0" err="1"/>
              <a:t>rendszer</a:t>
            </a:r>
            <a:r>
              <a:rPr lang="en-US" sz="1800" dirty="0"/>
              <a:t> a </a:t>
            </a:r>
            <a:r>
              <a:rPr lang="en-US" sz="1800" dirty="0" err="1"/>
              <a:t>helyi</a:t>
            </a:r>
            <a:r>
              <a:rPr lang="en-US" sz="1800" dirty="0"/>
              <a:t> </a:t>
            </a:r>
            <a:r>
              <a:rPr lang="en-US" sz="1800" dirty="0" err="1"/>
              <a:t>igényeknek</a:t>
            </a:r>
            <a:r>
              <a:rPr lang="en-US" sz="1800" dirty="0"/>
              <a:t> </a:t>
            </a:r>
            <a:r>
              <a:rPr lang="en-US" sz="1800" dirty="0" err="1"/>
              <a:t>megfelelően</a:t>
            </a:r>
            <a:r>
              <a:rPr lang="en-US" sz="1800" dirty="0"/>
              <a:t> </a:t>
            </a:r>
            <a:r>
              <a:rPr lang="en-US" sz="1800" dirty="0" err="1"/>
              <a:t>módosítva</a:t>
            </a:r>
            <a:r>
              <a:rPr lang="en-US" sz="1800" dirty="0"/>
              <a:t> </a:t>
            </a:r>
            <a:r>
              <a:rPr lang="en-US" sz="1800" dirty="0" err="1"/>
              <a:t>lett</a:t>
            </a:r>
            <a:r>
              <a:rPr lang="en-US" sz="1800" dirty="0"/>
              <a:t> a </a:t>
            </a:r>
            <a:r>
              <a:rPr lang="en-US" sz="1800" dirty="0" err="1"/>
              <a:t>földbérleti</a:t>
            </a:r>
            <a:r>
              <a:rPr lang="en-US" sz="1800" dirty="0"/>
              <a:t> </a:t>
            </a:r>
            <a:r>
              <a:rPr lang="en-US" sz="1800" dirty="0" err="1"/>
              <a:t>szerződések</a:t>
            </a:r>
            <a:r>
              <a:rPr lang="en-US" sz="1800" dirty="0"/>
              <a:t> </a:t>
            </a:r>
            <a:r>
              <a:rPr lang="en-US" sz="1800" dirty="0" err="1"/>
              <a:t>terén</a:t>
            </a:r>
            <a:r>
              <a:rPr lang="en-US" sz="1800" dirty="0"/>
              <a:t> is.</a:t>
            </a:r>
          </a:p>
          <a:p>
            <a:r>
              <a:rPr lang="en-US" sz="1800" dirty="0" err="1"/>
              <a:t>Fontos</a:t>
            </a:r>
            <a:r>
              <a:rPr lang="en-US" sz="1800" dirty="0"/>
              <a:t> </a:t>
            </a:r>
            <a:r>
              <a:rPr lang="en-US" sz="1800" dirty="0" err="1"/>
              <a:t>megemlíteni</a:t>
            </a:r>
            <a:r>
              <a:rPr lang="en-US" sz="1800" dirty="0"/>
              <a:t>, </a:t>
            </a:r>
            <a:r>
              <a:rPr lang="en-US" sz="1800" dirty="0" err="1"/>
              <a:t>hogy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AgroVIR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egyedüli</a:t>
            </a:r>
            <a:r>
              <a:rPr lang="en-US" sz="1800" dirty="0"/>
              <a:t> Software </a:t>
            </a:r>
            <a:r>
              <a:rPr lang="en-US" sz="1800" dirty="0" err="1"/>
              <a:t>megoldás</a:t>
            </a:r>
            <a:r>
              <a:rPr lang="en-US" sz="1800" dirty="0"/>
              <a:t> </a:t>
            </a:r>
            <a:r>
              <a:rPr lang="en-US" sz="1800" dirty="0" err="1"/>
              <a:t>amely</a:t>
            </a:r>
            <a:r>
              <a:rPr lang="en-US" sz="1800" dirty="0"/>
              <a:t> </a:t>
            </a:r>
            <a:r>
              <a:rPr lang="en-US" sz="1800" dirty="0" err="1"/>
              <a:t>többnyelven</a:t>
            </a:r>
            <a:r>
              <a:rPr lang="en-US" sz="1800" dirty="0"/>
              <a:t> </a:t>
            </a:r>
            <a:r>
              <a:rPr lang="en-US" sz="1800" dirty="0" err="1"/>
              <a:t>használható</a:t>
            </a:r>
            <a:r>
              <a:rPr lang="en-US" sz="1800" dirty="0"/>
              <a:t> (</a:t>
            </a:r>
            <a:r>
              <a:rPr lang="en-US" sz="1800" dirty="0" err="1"/>
              <a:t>itt</a:t>
            </a:r>
            <a:r>
              <a:rPr lang="en-US" sz="1800" dirty="0"/>
              <a:t> </a:t>
            </a:r>
            <a:r>
              <a:rPr lang="en-US" sz="1800" dirty="0" err="1"/>
              <a:t>kiemelném</a:t>
            </a:r>
            <a:r>
              <a:rPr lang="en-US" sz="1800" dirty="0"/>
              <a:t> a </a:t>
            </a:r>
            <a:r>
              <a:rPr lang="en-US" sz="1800" dirty="0" err="1"/>
              <a:t>magyar</a:t>
            </a:r>
            <a:r>
              <a:rPr lang="en-US" sz="1800" dirty="0"/>
              <a:t>, </a:t>
            </a:r>
            <a:r>
              <a:rPr lang="en-US" sz="1800" dirty="0" err="1"/>
              <a:t>román</a:t>
            </a:r>
            <a:r>
              <a:rPr lang="en-US" sz="1800" dirty="0"/>
              <a:t>, </a:t>
            </a:r>
            <a:r>
              <a:rPr lang="en-US" sz="1800" dirty="0" err="1"/>
              <a:t>angol</a:t>
            </a:r>
            <a:r>
              <a:rPr lang="en-US" sz="1800" dirty="0"/>
              <a:t>) </a:t>
            </a:r>
            <a:r>
              <a:rPr lang="en-US" sz="1800" dirty="0" err="1"/>
              <a:t>illetve</a:t>
            </a:r>
            <a:r>
              <a:rPr lang="en-US" sz="1800" dirty="0"/>
              <a:t> </a:t>
            </a:r>
            <a:r>
              <a:rPr lang="en-US" sz="1800" dirty="0" err="1"/>
              <a:t>magyar</a:t>
            </a:r>
            <a:r>
              <a:rPr lang="en-US" sz="1800" dirty="0"/>
              <a:t>, </a:t>
            </a:r>
            <a:r>
              <a:rPr lang="en-US" sz="1800" dirty="0" err="1"/>
              <a:t>román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angol</a:t>
            </a:r>
            <a:r>
              <a:rPr lang="en-US" sz="1800" dirty="0"/>
              <a:t> </a:t>
            </a:r>
            <a:r>
              <a:rPr lang="en-US" sz="1800" dirty="0" err="1"/>
              <a:t>nyelven</a:t>
            </a:r>
            <a:r>
              <a:rPr lang="en-US" sz="1800" dirty="0"/>
              <a:t> </a:t>
            </a:r>
            <a:r>
              <a:rPr lang="en-US" sz="1800" dirty="0" err="1"/>
              <a:t>elérhető</a:t>
            </a:r>
            <a:r>
              <a:rPr lang="en-US" sz="1800" dirty="0"/>
              <a:t> a </a:t>
            </a:r>
            <a:r>
              <a:rPr lang="en-US" sz="1800" dirty="0" err="1"/>
              <a:t>bevezetési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a </a:t>
            </a:r>
            <a:r>
              <a:rPr lang="en-US" sz="1800" dirty="0" err="1"/>
              <a:t>terméktámogatás</a:t>
            </a:r>
            <a:r>
              <a:rPr lang="en-US" sz="1800" dirty="0"/>
              <a:t> </a:t>
            </a:r>
            <a:r>
              <a:rPr lang="en-US" sz="1800" dirty="0" err="1"/>
              <a:t>szolgáltatás</a:t>
            </a:r>
            <a:r>
              <a:rPr lang="en-US" sz="1800" dirty="0"/>
              <a:t> is </a:t>
            </a:r>
            <a:r>
              <a:rPr lang="en-US" sz="1800" dirty="0" err="1"/>
              <a:t>helyi</a:t>
            </a:r>
            <a:r>
              <a:rPr lang="en-US" sz="1800" dirty="0"/>
              <a:t> </a:t>
            </a:r>
            <a:r>
              <a:rPr lang="en-US" sz="1800" dirty="0" err="1"/>
              <a:t>csapat</a:t>
            </a:r>
            <a:r>
              <a:rPr lang="en-US" sz="1800" dirty="0"/>
              <a:t> </a:t>
            </a:r>
            <a:r>
              <a:rPr lang="en-US" sz="1800" dirty="0" err="1"/>
              <a:t>részéről</a:t>
            </a:r>
            <a:r>
              <a:rPr lang="en-US" sz="1800" dirty="0"/>
              <a:t>.</a:t>
            </a:r>
          </a:p>
          <a:p>
            <a:pPr marL="114300" indent="0">
              <a:buNone/>
            </a:pPr>
            <a:r>
              <a:rPr lang="en-US" sz="1800" b="1" dirty="0"/>
              <a:t>GEOFOLIA</a:t>
            </a:r>
          </a:p>
          <a:p>
            <a:r>
              <a:rPr lang="en-US" sz="1800" dirty="0" err="1"/>
              <a:t>Felhő</a:t>
            </a:r>
            <a:r>
              <a:rPr lang="en-US" sz="1800" dirty="0"/>
              <a:t> </a:t>
            </a:r>
            <a:r>
              <a:rPr lang="en-US" sz="1800" dirty="0" err="1"/>
              <a:t>alapú</a:t>
            </a:r>
            <a:r>
              <a:rPr lang="en-US" sz="1800" dirty="0"/>
              <a:t> </a:t>
            </a:r>
            <a:r>
              <a:rPr lang="en-US" sz="1800" dirty="0" err="1"/>
              <a:t>francia</a:t>
            </a:r>
            <a:r>
              <a:rPr lang="en-US" sz="1800" dirty="0"/>
              <a:t> farm management </a:t>
            </a:r>
            <a:r>
              <a:rPr lang="en-US" sz="1800" dirty="0" err="1"/>
              <a:t>megoldás</a:t>
            </a:r>
            <a:endParaRPr lang="en-US" sz="1800" dirty="0"/>
          </a:p>
          <a:p>
            <a:r>
              <a:rPr lang="en-US" sz="1800" dirty="0" err="1"/>
              <a:t>Térinformatikai</a:t>
            </a:r>
            <a:r>
              <a:rPr lang="en-US" sz="1800" dirty="0"/>
              <a:t> </a:t>
            </a:r>
            <a:r>
              <a:rPr lang="en-US" sz="1800" dirty="0" err="1"/>
              <a:t>modulja</a:t>
            </a:r>
            <a:r>
              <a:rPr lang="en-US" sz="1800" dirty="0"/>
              <a:t> </a:t>
            </a:r>
            <a:r>
              <a:rPr lang="en-US" sz="1800" dirty="0" err="1"/>
              <a:t>segíti</a:t>
            </a:r>
            <a:r>
              <a:rPr lang="en-US" sz="1800" dirty="0"/>
              <a:t> a </a:t>
            </a:r>
            <a:r>
              <a:rPr lang="en-US" sz="1800" dirty="0" err="1"/>
              <a:t>gazdálkodókat</a:t>
            </a:r>
            <a:r>
              <a:rPr lang="en-US" sz="1800" dirty="0"/>
              <a:t> a </a:t>
            </a:r>
            <a:r>
              <a:rPr lang="en-US" sz="1800" dirty="0" err="1"/>
              <a:t>földek</a:t>
            </a:r>
            <a:r>
              <a:rPr lang="en-US" sz="1800" dirty="0"/>
              <a:t> </a:t>
            </a:r>
            <a:r>
              <a:rPr lang="en-US" sz="1800" dirty="0" err="1"/>
              <a:t>térképen</a:t>
            </a:r>
            <a:r>
              <a:rPr lang="en-US" sz="1800" dirty="0"/>
              <a:t> </a:t>
            </a:r>
            <a:r>
              <a:rPr lang="en-US" sz="1800" dirty="0" err="1"/>
              <a:t>való</a:t>
            </a:r>
            <a:r>
              <a:rPr lang="en-US" sz="1800" dirty="0"/>
              <a:t> </a:t>
            </a:r>
            <a:r>
              <a:rPr lang="en-US" sz="1800" dirty="0" err="1"/>
              <a:t>megjelenítésében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350" y="5486612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061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Erdélyben jelenlevő megoldások - kiegészítés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AGROMONITORING: </a:t>
            </a:r>
            <a:endParaRPr lang="hu-HU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Egy </a:t>
            </a:r>
            <a:r>
              <a:rPr lang="hu-HU" sz="2000" dirty="0"/>
              <a:t>felhő alapú mezőgazdasági </a:t>
            </a:r>
            <a:r>
              <a:rPr lang="hu-HU" sz="2000" b="1" dirty="0"/>
              <a:t>járműflotta-követési, optimalizálási és adatgyűjtési és kontroll megoldás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/>
              <a:t>A rendszer segítségével </a:t>
            </a:r>
            <a:r>
              <a:rPr lang="hu-HU" sz="2000" dirty="0"/>
              <a:t>bárhonnan követhető a mezőgazdasági járművek mozgásai, üzemanyag fogyasztása és a hatékonyság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Objektív (traktorból jövő) jelentési lehetőséget ad a megmunkált területekről, a munka minőségéről, a hasznos és inaktív időről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Lehetőséget ad a vezetőségnek, hogy adatok alapján hozza meg a döntéseket</a:t>
            </a:r>
          </a:p>
          <a:p>
            <a:pPr marL="0" indent="0"/>
            <a:endParaRPr lang="hu-HU" sz="2000" b="1" dirty="0"/>
          </a:p>
          <a:p>
            <a:endParaRPr lang="en-US" sz="2000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62" y="5278515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82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Tartalomjegyzék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en-US" dirty="0" err="1" smtClean="0"/>
              <a:t>Kiegészítés</a:t>
            </a:r>
            <a:r>
              <a:rPr lang="en-US" dirty="0" smtClean="0"/>
              <a:t> </a:t>
            </a:r>
            <a:r>
              <a:rPr lang="en-US" dirty="0" err="1"/>
              <a:t>indokoltsága</a:t>
            </a:r>
            <a:r>
              <a:rPr lang="en-US" dirty="0"/>
              <a:t>								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 err="1" smtClean="0"/>
              <a:t>Eltérések</a:t>
            </a:r>
            <a:r>
              <a:rPr lang="en-US" dirty="0" smtClean="0"/>
              <a:t> </a:t>
            </a:r>
            <a:r>
              <a:rPr lang="en-US" dirty="0" err="1"/>
              <a:t>rövid</a:t>
            </a:r>
            <a:r>
              <a:rPr lang="en-US" dirty="0"/>
              <a:t> </a:t>
            </a:r>
            <a:r>
              <a:rPr lang="en-US" dirty="0" err="1"/>
              <a:t>bemutatása</a:t>
            </a:r>
            <a:r>
              <a:rPr lang="en-US" dirty="0"/>
              <a:t> 								</a:t>
            </a:r>
          </a:p>
          <a:p>
            <a:pPr marL="0" indent="0">
              <a:buNone/>
            </a:pPr>
            <a:r>
              <a:rPr lang="en-US" dirty="0" smtClean="0"/>
              <a:t>3. </a:t>
            </a:r>
            <a:r>
              <a:rPr lang="en-US" dirty="0" err="1" smtClean="0"/>
              <a:t>Szakmai</a:t>
            </a:r>
            <a:r>
              <a:rPr lang="en-US" dirty="0" smtClean="0"/>
              <a:t> </a:t>
            </a:r>
            <a:r>
              <a:rPr lang="en-US" dirty="0" err="1"/>
              <a:t>kiegészítés</a:t>
            </a:r>
            <a:r>
              <a:rPr lang="en-US" dirty="0"/>
              <a:t>								</a:t>
            </a:r>
          </a:p>
          <a:p>
            <a:pPr marL="0" indent="0">
              <a:buNone/>
            </a:pPr>
            <a:r>
              <a:rPr lang="en-US" dirty="0" smtClean="0"/>
              <a:t>4. </a:t>
            </a:r>
            <a:r>
              <a:rPr lang="en-US" dirty="0" err="1" smtClean="0"/>
              <a:t>Erdélyben</a:t>
            </a:r>
            <a:r>
              <a:rPr lang="en-US" dirty="0" smtClean="0"/>
              <a:t> </a:t>
            </a:r>
            <a:r>
              <a:rPr lang="en-US" dirty="0" err="1"/>
              <a:t>jelenlevő</a:t>
            </a:r>
            <a:r>
              <a:rPr lang="en-US" dirty="0"/>
              <a:t> </a:t>
            </a:r>
            <a:r>
              <a:rPr lang="en-US" dirty="0" err="1"/>
              <a:t>megoldások</a:t>
            </a:r>
            <a:r>
              <a:rPr lang="en-US" dirty="0"/>
              <a:t> - </a:t>
            </a:r>
            <a:r>
              <a:rPr lang="en-US" dirty="0" err="1"/>
              <a:t>kiegészítés</a:t>
            </a:r>
            <a:r>
              <a:rPr lang="en-US" dirty="0"/>
              <a:t>				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5. </a:t>
            </a:r>
            <a:r>
              <a:rPr lang="en-US" dirty="0" err="1" smtClean="0"/>
              <a:t>Jó</a:t>
            </a:r>
            <a:r>
              <a:rPr lang="en-US" dirty="0" smtClean="0"/>
              <a:t> </a:t>
            </a:r>
            <a:r>
              <a:rPr lang="en-US" dirty="0" err="1"/>
              <a:t>gyakorlatok</a:t>
            </a:r>
            <a:r>
              <a:rPr lang="en-US" dirty="0"/>
              <a:t> / </a:t>
            </a:r>
            <a:r>
              <a:rPr lang="en-US" dirty="0" err="1"/>
              <a:t>esettanulmányok</a:t>
            </a:r>
            <a:r>
              <a:rPr lang="en-US" dirty="0"/>
              <a:t> 							</a:t>
            </a:r>
          </a:p>
          <a:p>
            <a:pPr marL="0" indent="0">
              <a:buNone/>
            </a:pPr>
            <a:r>
              <a:rPr lang="en-US" dirty="0" smtClean="0"/>
              <a:t>6. </a:t>
            </a:r>
            <a:r>
              <a:rPr lang="en-US" dirty="0" err="1" smtClean="0"/>
              <a:t>Fogalomtár</a:t>
            </a:r>
            <a:r>
              <a:rPr lang="en-US" dirty="0" smtClean="0"/>
              <a:t> </a:t>
            </a:r>
            <a:r>
              <a:rPr lang="en-US" dirty="0"/>
              <a:t>									</a:t>
            </a:r>
          </a:p>
          <a:p>
            <a:pPr marL="0" indent="0">
              <a:buNone/>
            </a:pPr>
            <a:r>
              <a:rPr lang="en-US" dirty="0" smtClean="0"/>
              <a:t>7. TAG-</a:t>
            </a:r>
            <a:r>
              <a:rPr lang="en-US" dirty="0" err="1" smtClean="0"/>
              <a:t>ek</a:t>
            </a:r>
            <a:r>
              <a:rPr lang="en-US" dirty="0"/>
              <a:t>																				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hu-HU" dirty="0" smtClean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Agrovir</a:t>
            </a:r>
            <a:r>
              <a:rPr lang="hu-HU" dirty="0"/>
              <a:t> lokalizált moduljai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hu-HU" dirty="0"/>
              <a:t>Bérleti szerződések managementje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hu-HU" dirty="0"/>
              <a:t>Készletgazdálkodás, hivatalos dokumentumok nyomtatása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hu-HU" dirty="0"/>
              <a:t>Hivatalos (APIA) jelentések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o-RO" dirty="0" err="1"/>
              <a:t>Mérlegjegyek</a:t>
            </a:r>
            <a:r>
              <a:rPr lang="ro-RO" dirty="0"/>
              <a:t> a </a:t>
            </a:r>
            <a:r>
              <a:rPr lang="ro-RO" dirty="0" err="1"/>
              <a:t>román</a:t>
            </a:r>
            <a:r>
              <a:rPr lang="ro-RO" dirty="0"/>
              <a:t> </a:t>
            </a:r>
            <a:r>
              <a:rPr lang="ro-RO" dirty="0" err="1"/>
              <a:t>törvényeknek</a:t>
            </a:r>
            <a:r>
              <a:rPr lang="ro-RO" dirty="0"/>
              <a:t> </a:t>
            </a:r>
            <a:r>
              <a:rPr lang="ro-RO" dirty="0" err="1"/>
              <a:t>megfelelően</a:t>
            </a:r>
            <a:endParaRPr lang="ro-RO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ro-R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49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Agrovir</a:t>
            </a:r>
            <a:r>
              <a:rPr lang="hu-HU" dirty="0"/>
              <a:t> lokalizált moduljai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hu-HU" dirty="0"/>
              <a:t>Bérleti szerződések managementje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ro-RO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AA7181-283A-4772-9264-8709F0F3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877" y="2455478"/>
            <a:ext cx="6580634" cy="42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98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Agrovir</a:t>
            </a:r>
            <a:r>
              <a:rPr lang="hu-HU" dirty="0"/>
              <a:t> lokalizált moduljai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Bérleti szerződések managementje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0EF050-DDB8-4B65-953B-4FE6E225E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87" y="2562053"/>
            <a:ext cx="10426045" cy="31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68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Agrovir</a:t>
            </a:r>
            <a:r>
              <a:rPr lang="hu-HU" dirty="0"/>
              <a:t> lokalizált moduljai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Készletgazdálkodás, hivatalos dokumentumok nyomtatása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373FBA-0BEC-4B2B-8DDA-065C9756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83" y="2633795"/>
            <a:ext cx="10558526" cy="273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28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Agrovir</a:t>
            </a:r>
            <a:r>
              <a:rPr lang="hu-HU" dirty="0"/>
              <a:t> lokalizált moduljai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Hivatalos (APIA) jelentések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BBEA04-5C09-477D-B882-07041E7DE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471" y="2491340"/>
            <a:ext cx="6102288" cy="426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99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Agrovir</a:t>
            </a:r>
            <a:r>
              <a:rPr lang="hu-HU" dirty="0"/>
              <a:t> lokalizált moduljai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err="1"/>
              <a:t>Mérlegjegyek</a:t>
            </a:r>
            <a:r>
              <a:rPr lang="ro-RO" dirty="0"/>
              <a:t> a </a:t>
            </a:r>
            <a:r>
              <a:rPr lang="ro-RO" dirty="0" err="1"/>
              <a:t>román</a:t>
            </a:r>
            <a:r>
              <a:rPr lang="ro-RO" dirty="0"/>
              <a:t> </a:t>
            </a:r>
            <a:r>
              <a:rPr lang="ro-RO" dirty="0" err="1"/>
              <a:t>törvényeknek</a:t>
            </a:r>
            <a:r>
              <a:rPr lang="ro-RO" dirty="0"/>
              <a:t> </a:t>
            </a:r>
            <a:r>
              <a:rPr lang="ro-RO" dirty="0" err="1"/>
              <a:t>megfelelően</a:t>
            </a:r>
            <a:endParaRPr lang="ro-RO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B83D9A-F160-4BB8-95DF-76E6FE3CE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78" y="2652758"/>
            <a:ext cx="10515741" cy="26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47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Adatalap</a:t>
            </a:r>
            <a:r>
              <a:rPr lang="hu-HU" dirty="0" err="1"/>
              <a:t>ú</a:t>
            </a:r>
            <a:r>
              <a:rPr lang="hu-HU" dirty="0"/>
              <a:t> döntéshozatal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0"/>
            <a:r>
              <a:rPr lang="hu-HU" sz="2000" b="1" dirty="0" smtClean="0"/>
              <a:t>Döntéseinket a döntés meghozatala pillanatban rendelkezésre álló információk alapján hozzuk meg</a:t>
            </a:r>
          </a:p>
          <a:p>
            <a:pPr marL="228600" indent="0"/>
            <a:r>
              <a:rPr lang="hu-HU" sz="2000" dirty="0" smtClean="0"/>
              <a:t>A mezőgazdasági év különböző szakaszaiban adatok keletkeznek amelyek egy informatikai rendszerben gyűjtve értéket jelentenek a gazdálkodók számára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698" y="2961942"/>
            <a:ext cx="9697997" cy="354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66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Adatalap</a:t>
            </a:r>
            <a:r>
              <a:rPr lang="hu-HU" dirty="0" err="1"/>
              <a:t>ú</a:t>
            </a:r>
            <a:r>
              <a:rPr lang="hu-HU" dirty="0"/>
              <a:t> döntéshozatal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>
              <a:buFont typeface="Arial" panose="020B0604020202020204" pitchFamily="34" charset="0"/>
              <a:buChar char="•"/>
            </a:pPr>
            <a:r>
              <a:rPr lang="hu-HU" dirty="0"/>
              <a:t>A digitális farm menedzsment segítségével könnyedén elérhető az </a:t>
            </a:r>
            <a:r>
              <a:rPr lang="hu-HU" b="1" dirty="0"/>
              <a:t>átláthatóság </a:t>
            </a:r>
            <a:r>
              <a:rPr lang="hu-HU" b="1" dirty="0" err="1"/>
              <a:t>sé</a:t>
            </a:r>
            <a:r>
              <a:rPr lang="hu-HU" b="1" dirty="0"/>
              <a:t> kontroll</a:t>
            </a:r>
            <a:r>
              <a:rPr lang="hu-HU" dirty="0"/>
              <a:t>. A </a:t>
            </a:r>
            <a:r>
              <a:rPr lang="hu-HU" b="1" dirty="0"/>
              <a:t>hatékonyabb munkafolyamatok</a:t>
            </a:r>
            <a:r>
              <a:rPr lang="hu-HU" dirty="0"/>
              <a:t>, a jobb kommunikáció és az </a:t>
            </a:r>
            <a:r>
              <a:rPr lang="hu-HU" b="1" dirty="0"/>
              <a:t>automatizált folyamatok</a:t>
            </a:r>
            <a:r>
              <a:rPr lang="hu-HU" dirty="0"/>
              <a:t> révén </a:t>
            </a:r>
            <a:r>
              <a:rPr lang="hu-HU" b="1" dirty="0"/>
              <a:t>időt takaríthat meg a farmvezető</a:t>
            </a:r>
            <a:r>
              <a:rPr lang="hu-HU" dirty="0"/>
              <a:t>.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hu-HU" dirty="0"/>
              <a:t>Az adatok rendszerekből való, emberi beavatkozás nélkül, történő összegyűjtése minimalizálja a tévedéseket, illetve hatékonyabbá teszi a működést. </a:t>
            </a:r>
          </a:p>
          <a:p>
            <a:pPr marL="228600" indent="0"/>
            <a:endParaRPr lang="hu-HU" dirty="0"/>
          </a:p>
          <a:p>
            <a:pPr marL="228600" indent="0"/>
            <a:endParaRPr lang="hu-HU" sz="2400" dirty="0"/>
          </a:p>
          <a:p>
            <a:pPr marL="228600" indent="0"/>
            <a:endParaRPr lang="hu-HU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2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Jó gyakorlatok / esettanulmányok </a:t>
            </a:r>
            <a:r>
              <a:rPr lang="hu-HU" dirty="0" err="1"/>
              <a:t>I.a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b="1" i="1" dirty="0" err="1"/>
              <a:t>Családi</a:t>
            </a:r>
            <a:r>
              <a:rPr lang="en-US" sz="2000" b="1" i="1" dirty="0"/>
              <a:t> </a:t>
            </a:r>
            <a:r>
              <a:rPr lang="en-US" sz="2000" b="1" i="1" dirty="0" err="1"/>
              <a:t>vállalkozás</a:t>
            </a:r>
            <a:r>
              <a:rPr lang="en-US" sz="2000" b="1" i="1" dirty="0"/>
              <a:t> </a:t>
            </a:r>
            <a:r>
              <a:rPr lang="en-US" sz="2000" b="1" i="1" dirty="0" err="1"/>
              <a:t>transzformációjának</a:t>
            </a:r>
            <a:r>
              <a:rPr lang="en-US" sz="2000" b="1" i="1" dirty="0"/>
              <a:t> </a:t>
            </a:r>
            <a:r>
              <a:rPr lang="en-US" sz="2000" b="1" i="1" dirty="0" err="1"/>
              <a:t>megalapozása</a:t>
            </a:r>
            <a:r>
              <a:rPr lang="en-US" sz="2000" b="1" i="1" dirty="0"/>
              <a:t> modern </a:t>
            </a:r>
            <a:r>
              <a:rPr lang="en-US" sz="2000" b="1" i="1" dirty="0" err="1"/>
              <a:t>mezőgazdasági</a:t>
            </a:r>
            <a:r>
              <a:rPr lang="en-US" sz="2000" b="1" i="1" dirty="0"/>
              <a:t> </a:t>
            </a:r>
            <a:r>
              <a:rPr lang="en-US" sz="2000" b="1" i="1" dirty="0" err="1"/>
              <a:t>vállalattá</a:t>
            </a:r>
            <a:r>
              <a:rPr lang="en-US" sz="2000" b="1" i="1" dirty="0"/>
              <a:t>, </a:t>
            </a:r>
            <a:r>
              <a:rPr lang="en-US" sz="2000" b="1" i="1" dirty="0" err="1"/>
              <a:t>az</a:t>
            </a:r>
            <a:r>
              <a:rPr lang="en-US" sz="2000" b="1" i="1" dirty="0"/>
              <a:t> </a:t>
            </a:r>
            <a:r>
              <a:rPr lang="en-US" sz="2000" b="1" i="1" dirty="0" err="1"/>
              <a:t>AgroVIR</a:t>
            </a:r>
            <a:r>
              <a:rPr lang="en-US" sz="2000" b="1" i="1" dirty="0"/>
              <a:t> </a:t>
            </a:r>
            <a:r>
              <a:rPr lang="en-US" sz="2000" b="1" i="1" dirty="0" err="1"/>
              <a:t>bevezetésén</a:t>
            </a:r>
            <a:r>
              <a:rPr lang="en-US" sz="2000" b="1" i="1" dirty="0"/>
              <a:t> </a:t>
            </a:r>
            <a:r>
              <a:rPr lang="en-US" sz="2000" b="1" i="1" dirty="0" err="1"/>
              <a:t>keresztül</a:t>
            </a:r>
            <a:endParaRPr lang="en-US" sz="2000" b="1" i="1" dirty="0"/>
          </a:p>
          <a:p>
            <a:pPr marL="114300" indent="0">
              <a:buNone/>
            </a:pPr>
            <a:r>
              <a:rPr lang="en-US" sz="2000" dirty="0" err="1"/>
              <a:t>Régió</a:t>
            </a:r>
            <a:r>
              <a:rPr lang="en-US" sz="2000" dirty="0"/>
              <a:t>: </a:t>
            </a:r>
            <a:r>
              <a:rPr lang="en-US" sz="2000" dirty="0" err="1"/>
              <a:t>Erdély</a:t>
            </a:r>
            <a:r>
              <a:rPr lang="en-US" sz="2000" dirty="0"/>
              <a:t>  </a:t>
            </a:r>
          </a:p>
          <a:p>
            <a:pPr marL="114300" indent="0">
              <a:buNone/>
            </a:pPr>
            <a:r>
              <a:rPr lang="en-US" sz="2000" dirty="0" err="1"/>
              <a:t>Probléma</a:t>
            </a:r>
            <a:r>
              <a:rPr lang="en-US" sz="2000" dirty="0"/>
              <a:t>:   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mezőgazdálkodási</a:t>
            </a:r>
            <a:r>
              <a:rPr lang="en-US" sz="2000" dirty="0"/>
              <a:t> </a:t>
            </a:r>
            <a:r>
              <a:rPr lang="en-US" sz="2000" dirty="0" err="1"/>
              <a:t>tudás</a:t>
            </a:r>
            <a:r>
              <a:rPr lang="en-US" sz="2000" dirty="0"/>
              <a:t> </a:t>
            </a:r>
            <a:r>
              <a:rPr lang="en-US" sz="2000" dirty="0" err="1"/>
              <a:t>egyetlen</a:t>
            </a:r>
            <a:r>
              <a:rPr lang="en-US" sz="2000" dirty="0"/>
              <a:t> </a:t>
            </a:r>
            <a:r>
              <a:rPr lang="en-US" sz="2000" dirty="0" err="1"/>
              <a:t>embernél</a:t>
            </a:r>
            <a:r>
              <a:rPr lang="en-US" sz="2000" dirty="0"/>
              <a:t> </a:t>
            </a:r>
            <a:r>
              <a:rPr lang="en-US" sz="2000" dirty="0" err="1"/>
              <a:t>összpontosult</a:t>
            </a:r>
            <a:r>
              <a:rPr lang="en-US" sz="2000" dirty="0"/>
              <a:t> (</a:t>
            </a:r>
            <a:r>
              <a:rPr lang="en-US" sz="2000" dirty="0" err="1"/>
              <a:t>kitettség</a:t>
            </a:r>
            <a:r>
              <a:rPr lang="en-US" sz="2000" dirty="0"/>
              <a:t> </a:t>
            </a:r>
            <a:r>
              <a:rPr lang="en-US" sz="2000" dirty="0" err="1"/>
              <a:t>kockázata</a:t>
            </a:r>
            <a:r>
              <a:rPr lang="en-US" sz="2000" dirty="0"/>
              <a:t>) 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vállalkozáson</a:t>
            </a:r>
            <a:r>
              <a:rPr lang="en-US" sz="2000" dirty="0"/>
              <a:t> </a:t>
            </a:r>
            <a:r>
              <a:rPr lang="en-US" sz="2000" dirty="0" err="1"/>
              <a:t>belüli</a:t>
            </a:r>
            <a:r>
              <a:rPr lang="en-US" sz="2000" dirty="0"/>
              <a:t> </a:t>
            </a:r>
            <a:r>
              <a:rPr lang="en-US" sz="2000" dirty="0" err="1"/>
              <a:t>információk</a:t>
            </a:r>
            <a:r>
              <a:rPr lang="en-US" sz="2000" dirty="0"/>
              <a:t> </a:t>
            </a:r>
            <a:r>
              <a:rPr lang="en-US" sz="2000" dirty="0" err="1"/>
              <a:t>standardizálatlansága</a:t>
            </a:r>
            <a:r>
              <a:rPr lang="en-US" sz="2000" dirty="0"/>
              <a:t>, </a:t>
            </a:r>
            <a:r>
              <a:rPr lang="en-US" sz="2000" dirty="0" err="1"/>
              <a:t>nehéz</a:t>
            </a:r>
            <a:r>
              <a:rPr lang="en-US" sz="2000" dirty="0"/>
              <a:t> </a:t>
            </a:r>
            <a:r>
              <a:rPr lang="en-US" sz="2000" dirty="0" err="1"/>
              <a:t>visszanyerhetősége</a:t>
            </a:r>
            <a:r>
              <a:rPr lang="en-US" sz="2000" dirty="0"/>
              <a:t> (</a:t>
            </a:r>
            <a:r>
              <a:rPr lang="en-US" sz="2000" dirty="0" err="1"/>
              <a:t>nem</a:t>
            </a:r>
            <a:r>
              <a:rPr lang="en-US" sz="2000" dirty="0"/>
              <a:t> </a:t>
            </a:r>
            <a:r>
              <a:rPr lang="en-US" sz="2000" dirty="0" err="1"/>
              <a:t>adatalapú</a:t>
            </a:r>
            <a:r>
              <a:rPr lang="en-US" sz="2000" dirty="0"/>
              <a:t> </a:t>
            </a:r>
            <a:r>
              <a:rPr lang="en-US" sz="2000" dirty="0" err="1"/>
              <a:t>döntéshozatal</a:t>
            </a:r>
            <a:r>
              <a:rPr lang="en-US" sz="2000" dirty="0"/>
              <a:t>) 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vállalkozáson</a:t>
            </a:r>
            <a:r>
              <a:rPr lang="en-US" sz="2000" dirty="0"/>
              <a:t> </a:t>
            </a:r>
            <a:r>
              <a:rPr lang="en-US" sz="2000" dirty="0" err="1"/>
              <a:t>belüli</a:t>
            </a:r>
            <a:r>
              <a:rPr lang="en-US" sz="2000" dirty="0"/>
              <a:t> </a:t>
            </a:r>
            <a:r>
              <a:rPr lang="en-US" sz="2000" dirty="0" err="1"/>
              <a:t>felelősségek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szerepkörök</a:t>
            </a:r>
            <a:r>
              <a:rPr lang="en-US" sz="2000" dirty="0"/>
              <a:t> </a:t>
            </a:r>
            <a:r>
              <a:rPr lang="en-US" sz="2000" dirty="0" err="1"/>
              <a:t>halmozódása</a:t>
            </a:r>
            <a:r>
              <a:rPr lang="en-US" sz="2000" dirty="0"/>
              <a:t> (</a:t>
            </a:r>
            <a:r>
              <a:rPr lang="en-US" sz="2000" dirty="0" err="1"/>
              <a:t>nem</a:t>
            </a:r>
            <a:r>
              <a:rPr lang="en-US" sz="2000" dirty="0"/>
              <a:t> </a:t>
            </a:r>
            <a:r>
              <a:rPr lang="en-US" sz="2000" dirty="0" err="1"/>
              <a:t>hatékony</a:t>
            </a:r>
            <a:r>
              <a:rPr lang="en-US" sz="2000" dirty="0"/>
              <a:t>) </a:t>
            </a:r>
          </a:p>
          <a:p>
            <a:pPr marL="114300" indent="0">
              <a:buNone/>
            </a:pPr>
            <a:r>
              <a:rPr lang="en-US" sz="2000" dirty="0" err="1"/>
              <a:t>Technológia</a:t>
            </a:r>
            <a:r>
              <a:rPr lang="en-US" sz="2000" dirty="0"/>
              <a:t>: </a:t>
            </a:r>
          </a:p>
          <a:p>
            <a:r>
              <a:rPr lang="en-US" sz="2000" dirty="0" err="1"/>
              <a:t>Folyamatelemzés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 </a:t>
            </a:r>
            <a:r>
              <a:rPr lang="en-US" sz="2000" dirty="0" err="1"/>
              <a:t>AgroVIR</a:t>
            </a:r>
            <a:r>
              <a:rPr lang="en-US" sz="2000" dirty="0"/>
              <a:t> </a:t>
            </a:r>
            <a:r>
              <a:rPr lang="en-US" sz="2000" dirty="0" err="1"/>
              <a:t>ügyviteli</a:t>
            </a:r>
            <a:r>
              <a:rPr lang="en-US" sz="2000" dirty="0"/>
              <a:t> </a:t>
            </a:r>
            <a:r>
              <a:rPr lang="en-US" sz="2000" dirty="0" err="1"/>
              <a:t>rendszer</a:t>
            </a:r>
            <a:r>
              <a:rPr lang="en-US" sz="2000" dirty="0"/>
              <a:t> </a:t>
            </a:r>
            <a:r>
              <a:rPr lang="en-US" sz="2000" dirty="0" err="1"/>
              <a:t>bevezetése</a:t>
            </a:r>
            <a:r>
              <a:rPr lang="en-US" sz="2000" dirty="0"/>
              <a:t>  </a:t>
            </a:r>
          </a:p>
          <a:p>
            <a:endParaRPr lang="en-US" sz="2000" dirty="0"/>
          </a:p>
        </p:txBody>
      </p:sp>
      <p:pic>
        <p:nvPicPr>
          <p:cNvPr id="4" name="Google Shape;167;p3">
            <a:extLst>
              <a:ext uri="{FF2B5EF4-FFF2-40B4-BE49-F238E27FC236}">
                <a16:creationId xmlns:a16="http://schemas.microsoft.com/office/drawing/2014/main" xmlns="" id="{CA9558EB-FF4D-4007-AE80-FCDED3D20E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883" y="5334786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716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Jó gyakorlatok / esettanulmányok </a:t>
            </a:r>
            <a:r>
              <a:rPr lang="hu-HU" dirty="0" err="1"/>
              <a:t>I.b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en-US" b="1" i="1" dirty="0" err="1"/>
              <a:t>Családi</a:t>
            </a:r>
            <a:r>
              <a:rPr lang="en-US" b="1" i="1" dirty="0"/>
              <a:t> </a:t>
            </a:r>
            <a:r>
              <a:rPr lang="en-US" b="1" i="1" dirty="0" err="1"/>
              <a:t>vállalkozás</a:t>
            </a:r>
            <a:r>
              <a:rPr lang="en-US" b="1" i="1" dirty="0"/>
              <a:t> </a:t>
            </a:r>
            <a:r>
              <a:rPr lang="en-US" b="1" i="1" dirty="0" err="1"/>
              <a:t>transzformációjának</a:t>
            </a:r>
            <a:r>
              <a:rPr lang="en-US" b="1" i="1" dirty="0"/>
              <a:t> </a:t>
            </a:r>
            <a:r>
              <a:rPr lang="en-US" b="1" i="1" dirty="0" err="1"/>
              <a:t>megalapozása</a:t>
            </a:r>
            <a:r>
              <a:rPr lang="en-US" b="1" i="1" dirty="0"/>
              <a:t> modern </a:t>
            </a:r>
            <a:r>
              <a:rPr lang="en-US" b="1" i="1" dirty="0" err="1"/>
              <a:t>mezőgazdasági</a:t>
            </a:r>
            <a:r>
              <a:rPr lang="en-US" b="1" i="1" dirty="0"/>
              <a:t> </a:t>
            </a:r>
            <a:r>
              <a:rPr lang="en-US" b="1" i="1" dirty="0" err="1"/>
              <a:t>vállalattá</a:t>
            </a:r>
            <a:r>
              <a:rPr lang="en-US" b="1" i="1" dirty="0"/>
              <a:t>, </a:t>
            </a:r>
            <a:r>
              <a:rPr lang="en-US" b="1" i="1" dirty="0" err="1"/>
              <a:t>az</a:t>
            </a:r>
            <a:r>
              <a:rPr lang="en-US" b="1" i="1" dirty="0"/>
              <a:t> </a:t>
            </a:r>
            <a:r>
              <a:rPr lang="en-US" b="1" i="1" dirty="0" err="1"/>
              <a:t>AgroVIR</a:t>
            </a:r>
            <a:r>
              <a:rPr lang="en-US" b="1" i="1" dirty="0"/>
              <a:t> </a:t>
            </a:r>
            <a:r>
              <a:rPr lang="en-US" b="1" i="1" dirty="0" err="1"/>
              <a:t>bevezetésén</a:t>
            </a:r>
            <a:r>
              <a:rPr lang="en-US" b="1" i="1" dirty="0"/>
              <a:t> </a:t>
            </a:r>
            <a:r>
              <a:rPr lang="en-US" b="1" i="1" dirty="0" err="1"/>
              <a:t>keresztül</a:t>
            </a:r>
            <a:endParaRPr lang="en-US" b="1" i="1" dirty="0"/>
          </a:p>
          <a:p>
            <a:pPr marL="114300" indent="0">
              <a:buNone/>
            </a:pPr>
            <a:r>
              <a:rPr lang="en-US" b="1" dirty="0" err="1"/>
              <a:t>Megvalósítás</a:t>
            </a:r>
            <a:r>
              <a:rPr lang="en-US" b="1" dirty="0"/>
              <a:t>:  </a:t>
            </a:r>
            <a:r>
              <a:rPr lang="en-US" dirty="0"/>
              <a:t>  </a:t>
            </a:r>
          </a:p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AgroVIR</a:t>
            </a:r>
            <a:r>
              <a:rPr lang="en-US" dirty="0"/>
              <a:t> </a:t>
            </a:r>
            <a:r>
              <a:rPr lang="en-US" dirty="0" err="1"/>
              <a:t>rendszerbevezetését</a:t>
            </a:r>
            <a:r>
              <a:rPr lang="en-US" dirty="0"/>
              <a:t> </a:t>
            </a:r>
            <a:r>
              <a:rPr lang="en-US" dirty="0" err="1"/>
              <a:t>megelőzte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folyamatfelmérés</a:t>
            </a:r>
            <a:r>
              <a:rPr lang="en-US" dirty="0"/>
              <a:t>, </a:t>
            </a:r>
            <a:r>
              <a:rPr lang="en-US" dirty="0" err="1"/>
              <a:t>amiben</a:t>
            </a:r>
            <a:r>
              <a:rPr lang="en-US" dirty="0"/>
              <a:t> </a:t>
            </a:r>
            <a:r>
              <a:rPr lang="en-US" dirty="0" err="1"/>
              <a:t>tisztázódtak</a:t>
            </a:r>
            <a:r>
              <a:rPr lang="en-US" dirty="0"/>
              <a:t> a </a:t>
            </a:r>
            <a:r>
              <a:rPr lang="en-US" dirty="0" err="1"/>
              <a:t>szerepek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felelősségi</a:t>
            </a:r>
            <a:r>
              <a:rPr lang="en-US" dirty="0"/>
              <a:t> </a:t>
            </a:r>
            <a:r>
              <a:rPr lang="en-US" dirty="0" err="1"/>
              <a:t>körök</a:t>
            </a:r>
            <a:r>
              <a:rPr lang="en-US" dirty="0"/>
              <a:t> </a:t>
            </a:r>
          </a:p>
          <a:p>
            <a:r>
              <a:rPr lang="en-US" dirty="0" err="1"/>
              <a:t>Az</a:t>
            </a:r>
            <a:r>
              <a:rPr lang="en-US" dirty="0"/>
              <a:t> </a:t>
            </a:r>
            <a:r>
              <a:rPr lang="en-US" dirty="0" err="1"/>
              <a:t>AgroVIR</a:t>
            </a:r>
            <a:r>
              <a:rPr lang="en-US" dirty="0"/>
              <a:t> </a:t>
            </a:r>
            <a:r>
              <a:rPr lang="en-US" dirty="0" err="1"/>
              <a:t>rendszer</a:t>
            </a:r>
            <a:r>
              <a:rPr lang="en-US" dirty="0"/>
              <a:t> </a:t>
            </a:r>
            <a:r>
              <a:rPr lang="en-US" dirty="0" err="1"/>
              <a:t>bevezetése</a:t>
            </a:r>
            <a:r>
              <a:rPr lang="en-US" dirty="0"/>
              <a:t> </a:t>
            </a:r>
            <a:r>
              <a:rPr lang="en-US" dirty="0" err="1"/>
              <a:t>által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egyéni</a:t>
            </a:r>
            <a:r>
              <a:rPr lang="en-US" dirty="0"/>
              <a:t> </a:t>
            </a:r>
            <a:r>
              <a:rPr lang="en-US" dirty="0" err="1"/>
              <a:t>tudás</a:t>
            </a:r>
            <a:r>
              <a:rPr lang="en-US" dirty="0"/>
              <a:t>, </a:t>
            </a:r>
            <a:r>
              <a:rPr lang="en-US" dirty="0" err="1"/>
              <a:t>szervezeti</a:t>
            </a:r>
            <a:r>
              <a:rPr lang="en-US" dirty="0"/>
              <a:t> </a:t>
            </a:r>
            <a:r>
              <a:rPr lang="en-US" dirty="0" err="1"/>
              <a:t>tudássá</a:t>
            </a:r>
            <a:r>
              <a:rPr lang="en-US" dirty="0"/>
              <a:t> </a:t>
            </a:r>
            <a:r>
              <a:rPr lang="en-US" dirty="0" err="1"/>
              <a:t>kezdett</a:t>
            </a:r>
            <a:r>
              <a:rPr lang="en-US" dirty="0"/>
              <a:t> </a:t>
            </a:r>
            <a:r>
              <a:rPr lang="en-US" dirty="0" err="1"/>
              <a:t>átalakulni</a:t>
            </a:r>
            <a:r>
              <a:rPr lang="en-US" dirty="0"/>
              <a:t>: 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termesztési</a:t>
            </a:r>
            <a:r>
              <a:rPr lang="en-US" dirty="0" smtClean="0"/>
              <a:t> </a:t>
            </a:r>
            <a:r>
              <a:rPr lang="en-US" dirty="0" err="1"/>
              <a:t>technológiák</a:t>
            </a:r>
            <a:r>
              <a:rPr lang="en-US" dirty="0"/>
              <a:t>, a </a:t>
            </a:r>
            <a:r>
              <a:rPr lang="en-US" dirty="0" err="1"/>
              <a:t>parcellák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kultúrák</a:t>
            </a:r>
            <a:r>
              <a:rPr lang="en-US" dirty="0"/>
              <a:t> </a:t>
            </a:r>
            <a:r>
              <a:rPr lang="en-US" dirty="0" err="1"/>
              <a:t>áttekinthetőek</a:t>
            </a:r>
            <a:r>
              <a:rPr lang="en-US" dirty="0"/>
              <a:t>, </a:t>
            </a:r>
            <a:r>
              <a:rPr lang="en-US" dirty="0" err="1"/>
              <a:t>profitabilitásuk</a:t>
            </a:r>
            <a:r>
              <a:rPr lang="en-US" dirty="0"/>
              <a:t> </a:t>
            </a:r>
            <a:r>
              <a:rPr lang="en-US" dirty="0" err="1"/>
              <a:t>egyértelműsíthető</a:t>
            </a:r>
            <a:r>
              <a:rPr lang="en-US" dirty="0"/>
              <a:t>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személyzet</a:t>
            </a:r>
            <a:r>
              <a:rPr lang="en-US" dirty="0" smtClean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gépek</a:t>
            </a:r>
            <a:r>
              <a:rPr lang="en-US" dirty="0"/>
              <a:t> </a:t>
            </a:r>
            <a:r>
              <a:rPr lang="en-US" dirty="0" err="1"/>
              <a:t>teljesítménye</a:t>
            </a:r>
            <a:r>
              <a:rPr lang="en-US" dirty="0"/>
              <a:t> </a:t>
            </a:r>
            <a:r>
              <a:rPr lang="en-US" dirty="0" err="1"/>
              <a:t>visszakövethetőek</a:t>
            </a:r>
            <a:r>
              <a:rPr lang="en-US" dirty="0"/>
              <a:t> </a:t>
            </a:r>
          </a:p>
          <a:p>
            <a:r>
              <a:rPr lang="en-US" dirty="0" err="1" smtClean="0"/>
              <a:t>Az</a:t>
            </a:r>
            <a:r>
              <a:rPr lang="en-US" dirty="0"/>
              <a:t> </a:t>
            </a:r>
            <a:r>
              <a:rPr lang="en-US" dirty="0" err="1"/>
              <a:t>AgroVIR</a:t>
            </a:r>
            <a:r>
              <a:rPr lang="en-US" dirty="0"/>
              <a:t> </a:t>
            </a:r>
            <a:r>
              <a:rPr lang="en-US" dirty="0" err="1"/>
              <a:t>rendszer</a:t>
            </a:r>
            <a:r>
              <a:rPr lang="en-US" dirty="0"/>
              <a:t> </a:t>
            </a:r>
            <a:r>
              <a:rPr lang="en-US" dirty="0" err="1"/>
              <a:t>bevezetését</a:t>
            </a:r>
            <a:r>
              <a:rPr lang="en-US" dirty="0"/>
              <a:t> </a:t>
            </a:r>
            <a:r>
              <a:rPr lang="en-US" dirty="0" err="1"/>
              <a:t>követően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adatok</a:t>
            </a:r>
            <a:r>
              <a:rPr lang="en-US" dirty="0"/>
              <a:t> </a:t>
            </a:r>
            <a:r>
              <a:rPr lang="en-US" dirty="0" err="1"/>
              <a:t>folyamatos</a:t>
            </a:r>
            <a:r>
              <a:rPr lang="en-US" dirty="0"/>
              <a:t> </a:t>
            </a:r>
            <a:r>
              <a:rPr lang="en-US" dirty="0" err="1"/>
              <a:t>elemzése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szervezetfejlesztési</a:t>
            </a:r>
            <a:r>
              <a:rPr lang="en-US" dirty="0"/>
              <a:t> </a:t>
            </a:r>
            <a:r>
              <a:rPr lang="en-US" dirty="0" err="1"/>
              <a:t>javaslatok</a:t>
            </a:r>
            <a:r>
              <a:rPr lang="en-US" dirty="0"/>
              <a:t> </a:t>
            </a:r>
            <a:r>
              <a:rPr lang="en-US" dirty="0" err="1"/>
              <a:t>tétele</a:t>
            </a:r>
            <a:r>
              <a:rPr lang="en-US" dirty="0"/>
              <a:t> </a:t>
            </a:r>
          </a:p>
          <a:p>
            <a:pPr marL="114300" indent="0">
              <a:buNone/>
            </a:pPr>
            <a:r>
              <a:rPr lang="en-US" b="1" dirty="0" err="1"/>
              <a:t>Eredmények</a:t>
            </a:r>
            <a:r>
              <a:rPr lang="en-US" b="1" dirty="0"/>
              <a:t>: </a:t>
            </a:r>
            <a:r>
              <a:rPr lang="en-US" dirty="0"/>
              <a:t>  </a:t>
            </a:r>
          </a:p>
          <a:p>
            <a:r>
              <a:rPr lang="en-US" dirty="0" err="1"/>
              <a:t>Egyetlen</a:t>
            </a:r>
            <a:r>
              <a:rPr lang="en-US" dirty="0"/>
              <a:t> ember </a:t>
            </a:r>
            <a:r>
              <a:rPr lang="en-US" dirty="0" err="1"/>
              <a:t>helyett</a:t>
            </a:r>
            <a:r>
              <a:rPr lang="en-US" dirty="0"/>
              <a:t>, most </a:t>
            </a:r>
            <a:r>
              <a:rPr lang="en-US" dirty="0" err="1"/>
              <a:t>már</a:t>
            </a:r>
            <a:r>
              <a:rPr lang="en-US" dirty="0"/>
              <a:t> </a:t>
            </a:r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felelős</a:t>
            </a:r>
            <a:r>
              <a:rPr lang="en-US" dirty="0"/>
              <a:t> </a:t>
            </a:r>
            <a:r>
              <a:rPr lang="en-US" dirty="0" err="1"/>
              <a:t>személy</a:t>
            </a:r>
            <a:r>
              <a:rPr lang="en-US" dirty="0"/>
              <a:t> </a:t>
            </a:r>
            <a:r>
              <a:rPr lang="en-US" dirty="0" err="1"/>
              <a:t>átlátja</a:t>
            </a:r>
            <a:r>
              <a:rPr lang="en-US" dirty="0"/>
              <a:t> a </a:t>
            </a:r>
            <a:r>
              <a:rPr lang="en-US" dirty="0" err="1"/>
              <a:t>teendőit</a:t>
            </a:r>
            <a:r>
              <a:rPr lang="en-US" dirty="0"/>
              <a:t> </a:t>
            </a:r>
          </a:p>
          <a:p>
            <a:r>
              <a:rPr lang="en-US" dirty="0"/>
              <a:t>A </a:t>
            </a:r>
            <a:r>
              <a:rPr lang="en-US" dirty="0" err="1"/>
              <a:t>hivatalos</a:t>
            </a:r>
            <a:r>
              <a:rPr lang="en-US" dirty="0"/>
              <a:t> </a:t>
            </a:r>
            <a:r>
              <a:rPr lang="en-US" dirty="0" err="1"/>
              <a:t>jelentések</a:t>
            </a:r>
            <a:r>
              <a:rPr lang="en-US" dirty="0"/>
              <a:t> </a:t>
            </a:r>
            <a:r>
              <a:rPr lang="en-US" dirty="0" err="1"/>
              <a:t>elkészítése</a:t>
            </a:r>
            <a:r>
              <a:rPr lang="en-US" dirty="0"/>
              <a:t> </a:t>
            </a:r>
            <a:r>
              <a:rPr lang="en-US" dirty="0" err="1"/>
              <a:t>hetek</a:t>
            </a:r>
            <a:r>
              <a:rPr lang="en-US" dirty="0"/>
              <a:t> </a:t>
            </a:r>
            <a:r>
              <a:rPr lang="en-US" dirty="0" err="1"/>
              <a:t>helyett</a:t>
            </a:r>
            <a:r>
              <a:rPr lang="en-US" dirty="0"/>
              <a:t>, </a:t>
            </a:r>
            <a:r>
              <a:rPr lang="en-US" dirty="0" err="1"/>
              <a:t>órák</a:t>
            </a:r>
            <a:r>
              <a:rPr lang="en-US" dirty="0"/>
              <a:t> </a:t>
            </a:r>
            <a:r>
              <a:rPr lang="en-US" dirty="0" err="1"/>
              <a:t>kérdése</a:t>
            </a:r>
            <a:r>
              <a:rPr lang="en-US" dirty="0"/>
              <a:t> </a:t>
            </a:r>
          </a:p>
          <a:p>
            <a:r>
              <a:rPr lang="en-US" dirty="0"/>
              <a:t>A </a:t>
            </a:r>
            <a:r>
              <a:rPr lang="en-US" dirty="0" err="1"/>
              <a:t>költségek</a:t>
            </a:r>
            <a:r>
              <a:rPr lang="en-US" dirty="0"/>
              <a:t> </a:t>
            </a:r>
            <a:r>
              <a:rPr lang="en-US" dirty="0" err="1"/>
              <a:t>normálhektár</a:t>
            </a:r>
            <a:r>
              <a:rPr lang="en-US" dirty="0"/>
              <a:t> </a:t>
            </a:r>
            <a:r>
              <a:rPr lang="en-US" dirty="0" err="1"/>
              <a:t>alapú</a:t>
            </a:r>
            <a:r>
              <a:rPr lang="en-US" dirty="0"/>
              <a:t> </a:t>
            </a:r>
            <a:r>
              <a:rPr lang="en-US" dirty="0" err="1"/>
              <a:t>kimutatása</a:t>
            </a:r>
            <a:r>
              <a:rPr lang="en-US" dirty="0"/>
              <a:t> </a:t>
            </a:r>
            <a:r>
              <a:rPr lang="en-US" dirty="0" err="1"/>
              <a:t>helyett</a:t>
            </a:r>
            <a:r>
              <a:rPr lang="en-US" dirty="0"/>
              <a:t> </a:t>
            </a:r>
            <a:r>
              <a:rPr lang="en-US" dirty="0" err="1"/>
              <a:t>reálköltség</a:t>
            </a:r>
            <a:r>
              <a:rPr lang="en-US" dirty="0"/>
              <a:t> </a:t>
            </a:r>
            <a:r>
              <a:rPr lang="en-US" dirty="0" err="1"/>
              <a:t>alapúak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Google Shape;167;p3">
            <a:extLst>
              <a:ext uri="{FF2B5EF4-FFF2-40B4-BE49-F238E27FC236}">
                <a16:creationId xmlns:a16="http://schemas.microsoft.com/office/drawing/2014/main" xmlns="" id="{CA9558EB-FF4D-4007-AE80-FCDED3D20E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883" y="5334786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327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Kiegészítés indokoltsága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hu-HU" dirty="0"/>
              <a:t>Az agrár </a:t>
            </a:r>
            <a:r>
              <a:rPr lang="hu-HU" dirty="0" err="1"/>
              <a:t>digitalizáció</a:t>
            </a:r>
            <a:r>
              <a:rPr lang="hu-HU" dirty="0"/>
              <a:t> és a hatékonyság növelése világszinten egyre fontosabb és egyre gyorsabb fejlődési pályán van. A digitális eszközök segítségével a gazdálkodók hatékonyabban tudnak működni, ezáltal versenyképesebb termékeket, versenyképesebb gazdaságokat képesek kialakítani. 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hu-HU" dirty="0"/>
              <a:t>A digitális átalakulás olyan átfogó társadalmi jelenség, amely megváltoztatja a gazdaságok működését, erre a változásra a erdélyi/romániai mezőgazdasági gazdálkodók is fel kell készüljenek, bekell építsék a mindennapi működésükbe különben versenyhátrányba kerülhetnek más gazdálkodókkal szemben.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hu-HU" dirty="0"/>
              <a:t>A világszinten folyó fejlesztések nem minden esetben megfelelőek az erdélyi gazdáknak, ezért szükség van ezek testre szabására a helyi speciális </a:t>
            </a:r>
            <a:r>
              <a:rPr lang="hu-HU" dirty="0" smtClean="0"/>
              <a:t> adottságoknak </a:t>
            </a:r>
            <a:r>
              <a:rPr lang="hu-HU" dirty="0"/>
              <a:t>megfelelően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62" y="5278515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Jó gyakorlatok / esettanulmányok </a:t>
            </a:r>
            <a:r>
              <a:rPr lang="hu-HU" dirty="0" err="1"/>
              <a:t>II.a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b="1" i="1" dirty="0" err="1"/>
              <a:t>Hogyan</a:t>
            </a:r>
            <a:r>
              <a:rPr lang="en-US" sz="2000" b="1" i="1" dirty="0"/>
              <a:t> </a:t>
            </a:r>
            <a:r>
              <a:rPr lang="en-US" sz="2000" b="1" i="1" dirty="0" err="1"/>
              <a:t>segíti</a:t>
            </a:r>
            <a:r>
              <a:rPr lang="en-US" sz="2000" b="1" i="1" dirty="0"/>
              <a:t> a </a:t>
            </a:r>
            <a:r>
              <a:rPr lang="en-US" sz="2000" b="1" i="1" dirty="0" err="1"/>
              <a:t>generációváltást</a:t>
            </a:r>
            <a:r>
              <a:rPr lang="en-US" sz="2000" b="1" i="1" dirty="0"/>
              <a:t> </a:t>
            </a:r>
            <a:r>
              <a:rPr lang="en-US" sz="2000" b="1" i="1" dirty="0" err="1"/>
              <a:t>az</a:t>
            </a:r>
            <a:r>
              <a:rPr lang="en-US" sz="2000" b="1" i="1" dirty="0"/>
              <a:t> </a:t>
            </a:r>
            <a:r>
              <a:rPr lang="en-US" sz="2000" b="1" i="1" dirty="0" err="1"/>
              <a:t>AgroVIR</a:t>
            </a:r>
            <a:r>
              <a:rPr lang="en-US" sz="2000" b="1" i="1" dirty="0"/>
              <a:t> </a:t>
            </a:r>
            <a:r>
              <a:rPr lang="en-US" sz="2000" b="1" i="1" dirty="0" err="1"/>
              <a:t>rendszer</a:t>
            </a:r>
            <a:r>
              <a:rPr lang="en-US" sz="2000" b="1" i="1" dirty="0"/>
              <a:t> </a:t>
            </a:r>
            <a:r>
              <a:rPr lang="en-US" sz="2000" b="1" i="1" dirty="0" err="1"/>
              <a:t>bevezetése</a:t>
            </a:r>
            <a:r>
              <a:rPr lang="en-US" sz="2000" b="1" i="1" dirty="0"/>
              <a:t>?</a:t>
            </a:r>
          </a:p>
          <a:p>
            <a:pPr marL="114300" indent="0">
              <a:buNone/>
            </a:pPr>
            <a:r>
              <a:rPr lang="en-US" sz="2000" dirty="0" err="1"/>
              <a:t>Régió</a:t>
            </a:r>
            <a:r>
              <a:rPr lang="en-US" sz="2000" dirty="0"/>
              <a:t>: </a:t>
            </a:r>
            <a:r>
              <a:rPr lang="en-US" sz="2000" dirty="0" err="1"/>
              <a:t>Erdély</a:t>
            </a:r>
            <a:r>
              <a:rPr lang="en-US" sz="2000" dirty="0"/>
              <a:t>  </a:t>
            </a:r>
          </a:p>
          <a:p>
            <a:pPr marL="114300" indent="0">
              <a:buNone/>
            </a:pPr>
            <a:r>
              <a:rPr lang="en-US" sz="2000" dirty="0" err="1"/>
              <a:t>Probléma</a:t>
            </a:r>
            <a:r>
              <a:rPr lang="en-US" sz="2000" dirty="0"/>
              <a:t>:   </a:t>
            </a:r>
          </a:p>
          <a:p>
            <a:pPr marL="114300" indent="0">
              <a:buNone/>
            </a:pPr>
            <a:r>
              <a:rPr lang="en-US" sz="2000" dirty="0" smtClean="0"/>
              <a:t>	</a:t>
            </a:r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/>
              <a:t>idősödő</a:t>
            </a:r>
            <a:r>
              <a:rPr lang="en-US" sz="2000" dirty="0"/>
              <a:t> </a:t>
            </a:r>
            <a:r>
              <a:rPr lang="en-US" sz="2000" dirty="0" err="1"/>
              <a:t>gazda</a:t>
            </a:r>
            <a:r>
              <a:rPr lang="en-US" sz="2000" dirty="0"/>
              <a:t> </a:t>
            </a:r>
            <a:r>
              <a:rPr lang="en-US" sz="2000" dirty="0" err="1"/>
              <a:t>átadná</a:t>
            </a:r>
            <a:r>
              <a:rPr lang="en-US" sz="2000" dirty="0"/>
              <a:t> a </a:t>
            </a:r>
            <a:r>
              <a:rPr lang="en-US" sz="2000" dirty="0" err="1"/>
              <a:t>lányának</a:t>
            </a:r>
            <a:r>
              <a:rPr lang="en-US" sz="2000" dirty="0"/>
              <a:t> a farm </a:t>
            </a:r>
            <a:r>
              <a:rPr lang="en-US" sz="2000" dirty="0" err="1"/>
              <a:t>vezetését</a:t>
            </a:r>
            <a:endParaRPr lang="en-US" sz="2000" dirty="0"/>
          </a:p>
          <a:p>
            <a:pPr marL="114300" indent="0">
              <a:buNone/>
            </a:pPr>
            <a:r>
              <a:rPr lang="en-US" sz="2000" dirty="0" smtClean="0"/>
              <a:t>	A </a:t>
            </a:r>
            <a:r>
              <a:rPr lang="en-US" sz="2000" dirty="0" err="1"/>
              <a:t>lány</a:t>
            </a:r>
            <a:r>
              <a:rPr lang="en-US" sz="2000" dirty="0"/>
              <a:t> </a:t>
            </a:r>
            <a:r>
              <a:rPr lang="en-US" sz="2000" dirty="0" err="1"/>
              <a:t>kevesebbet</a:t>
            </a:r>
            <a:r>
              <a:rPr lang="en-US" sz="2000" dirty="0"/>
              <a:t> </a:t>
            </a:r>
            <a:r>
              <a:rPr lang="en-US" sz="2000" dirty="0" err="1"/>
              <a:t>jár</a:t>
            </a:r>
            <a:r>
              <a:rPr lang="en-US" sz="2000" dirty="0"/>
              <a:t> a </a:t>
            </a:r>
            <a:r>
              <a:rPr lang="en-US" sz="2000" dirty="0" err="1"/>
              <a:t>mezőre</a:t>
            </a:r>
            <a:r>
              <a:rPr lang="en-US" sz="2000" dirty="0"/>
              <a:t>, </a:t>
            </a:r>
            <a:r>
              <a:rPr lang="en-US" sz="2000" dirty="0" err="1"/>
              <a:t>inkább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adminisztratív</a:t>
            </a:r>
            <a:r>
              <a:rPr lang="en-US" sz="2000" dirty="0"/>
              <a:t> </a:t>
            </a:r>
            <a:r>
              <a:rPr lang="en-US" sz="2000" dirty="0" err="1"/>
              <a:t>feladatokkal</a:t>
            </a:r>
            <a:r>
              <a:rPr lang="en-US" sz="2000" dirty="0"/>
              <a:t> </a:t>
            </a:r>
            <a:r>
              <a:rPr lang="en-US" sz="2000" dirty="0" smtClean="0"/>
              <a:t>	</a:t>
            </a:r>
            <a:r>
              <a:rPr lang="en-US" sz="2000" dirty="0" err="1" smtClean="0"/>
              <a:t>foglalkozik</a:t>
            </a:r>
            <a:r>
              <a:rPr lang="en-US" sz="2000" dirty="0"/>
              <a:t>, </a:t>
            </a:r>
            <a:r>
              <a:rPr lang="en-US" sz="2000" dirty="0" err="1"/>
              <a:t>ezért</a:t>
            </a:r>
            <a:r>
              <a:rPr lang="en-US" sz="2000" dirty="0"/>
              <a:t> </a:t>
            </a:r>
            <a:r>
              <a:rPr lang="en-US" sz="2000" dirty="0" err="1"/>
              <a:t>szükség</a:t>
            </a:r>
            <a:r>
              <a:rPr lang="en-US" sz="2000" dirty="0"/>
              <a:t> van </a:t>
            </a:r>
            <a:r>
              <a:rPr lang="en-US" sz="2000" dirty="0" smtClean="0"/>
              <a:t>	</a:t>
            </a:r>
            <a:r>
              <a:rPr lang="en-US" sz="2000" dirty="0" err="1" smtClean="0"/>
              <a:t>egy</a:t>
            </a:r>
            <a:r>
              <a:rPr lang="en-US" sz="2000" dirty="0" smtClean="0"/>
              <a:t> </a:t>
            </a:r>
            <a:r>
              <a:rPr lang="en-US" sz="2000" dirty="0" err="1"/>
              <a:t>olyan</a:t>
            </a:r>
            <a:r>
              <a:rPr lang="en-US" sz="2000" dirty="0"/>
              <a:t> </a:t>
            </a:r>
            <a:r>
              <a:rPr lang="en-US" sz="2000" dirty="0" err="1"/>
              <a:t>rendszerre</a:t>
            </a:r>
            <a:r>
              <a:rPr lang="en-US" sz="2000" dirty="0"/>
              <a:t> </a:t>
            </a:r>
            <a:r>
              <a:rPr lang="en-US" sz="2000" dirty="0" err="1"/>
              <a:t>ami</a:t>
            </a:r>
            <a:r>
              <a:rPr lang="en-US" sz="2000" dirty="0"/>
              <a:t> </a:t>
            </a:r>
            <a:r>
              <a:rPr lang="en-US" sz="2000" dirty="0" err="1"/>
              <a:t>által</a:t>
            </a:r>
            <a:r>
              <a:rPr lang="en-US" sz="2000" dirty="0"/>
              <a:t> </a:t>
            </a:r>
            <a:r>
              <a:rPr lang="en-US" sz="2000" dirty="0" err="1"/>
              <a:t>össze</a:t>
            </a:r>
            <a:r>
              <a:rPr lang="en-US" sz="2000" dirty="0"/>
              <a:t> </a:t>
            </a:r>
            <a:r>
              <a:rPr lang="en-US" sz="2000" dirty="0" err="1"/>
              <a:t>tudják</a:t>
            </a:r>
            <a:r>
              <a:rPr lang="en-US" sz="2000" dirty="0"/>
              <a:t> </a:t>
            </a:r>
            <a:r>
              <a:rPr lang="en-US" sz="2000" dirty="0" smtClean="0"/>
              <a:t>	</a:t>
            </a:r>
            <a:r>
              <a:rPr lang="en-US" sz="2000" dirty="0" err="1" smtClean="0"/>
              <a:t>gyűjteni</a:t>
            </a:r>
            <a:r>
              <a:rPr lang="en-US" sz="2000" dirty="0" smtClean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adatokat</a:t>
            </a:r>
            <a:r>
              <a:rPr lang="en-US" sz="2000" dirty="0"/>
              <a:t> a </a:t>
            </a:r>
            <a:r>
              <a:rPr lang="en-US" sz="2000" dirty="0" err="1"/>
              <a:t>földekről</a:t>
            </a:r>
            <a:r>
              <a:rPr lang="en-US" sz="2000" dirty="0"/>
              <a:t> </a:t>
            </a:r>
          </a:p>
          <a:p>
            <a:pPr marL="114300" indent="0">
              <a:buNone/>
            </a:pPr>
            <a:r>
              <a:rPr lang="en-US" sz="2000" dirty="0" smtClean="0"/>
              <a:t>	A </a:t>
            </a:r>
            <a:r>
              <a:rPr lang="en-US" sz="2000" dirty="0" err="1"/>
              <a:t>mezőgazdálkodási</a:t>
            </a:r>
            <a:r>
              <a:rPr lang="en-US" sz="2000" dirty="0"/>
              <a:t> </a:t>
            </a:r>
            <a:r>
              <a:rPr lang="en-US" sz="2000" dirty="0" err="1"/>
              <a:t>tudást</a:t>
            </a:r>
            <a:r>
              <a:rPr lang="en-US" sz="2000" dirty="0"/>
              <a:t> </a:t>
            </a:r>
            <a:r>
              <a:rPr lang="en-US" sz="2000" dirty="0" err="1"/>
              <a:t>át</a:t>
            </a:r>
            <a:r>
              <a:rPr lang="en-US" sz="2000" dirty="0"/>
              <a:t> </a:t>
            </a:r>
            <a:r>
              <a:rPr lang="en-US" sz="2000" dirty="0" err="1"/>
              <a:t>kell</a:t>
            </a:r>
            <a:r>
              <a:rPr lang="en-US" sz="2000" dirty="0"/>
              <a:t> </a:t>
            </a:r>
            <a:r>
              <a:rPr lang="en-US" sz="2000" dirty="0" err="1"/>
              <a:t>menteni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új</a:t>
            </a:r>
            <a:r>
              <a:rPr lang="en-US" sz="2000" dirty="0"/>
              <a:t> </a:t>
            </a:r>
            <a:r>
              <a:rPr lang="en-US" sz="2000" dirty="0" err="1"/>
              <a:t>generációra</a:t>
            </a:r>
            <a:endParaRPr lang="en-US" sz="2000" dirty="0"/>
          </a:p>
          <a:p>
            <a:pPr marL="114300" indent="0">
              <a:buNone/>
            </a:pPr>
            <a:r>
              <a:rPr lang="en-US" sz="2000" dirty="0" err="1"/>
              <a:t>Technológia</a:t>
            </a:r>
            <a:r>
              <a:rPr lang="en-US" sz="2000" dirty="0"/>
              <a:t>: </a:t>
            </a:r>
          </a:p>
          <a:p>
            <a:pPr marL="114300" indent="0">
              <a:buNone/>
            </a:pPr>
            <a:r>
              <a:rPr lang="en-US" sz="2000" dirty="0" smtClean="0"/>
              <a:t>	</a:t>
            </a:r>
            <a:r>
              <a:rPr lang="en-US" sz="2000" dirty="0" err="1" smtClean="0"/>
              <a:t>Folyamatelemzés</a:t>
            </a:r>
            <a:r>
              <a:rPr lang="en-US" sz="2000" dirty="0" smtClean="0"/>
              <a:t> </a:t>
            </a:r>
            <a:r>
              <a:rPr lang="en-US" sz="2000" dirty="0" err="1"/>
              <a:t>és</a:t>
            </a:r>
            <a:r>
              <a:rPr lang="en-US" sz="2000" dirty="0"/>
              <a:t> </a:t>
            </a:r>
            <a:r>
              <a:rPr lang="en-US" sz="2000" dirty="0" err="1"/>
              <a:t>AgroVIR</a:t>
            </a:r>
            <a:r>
              <a:rPr lang="en-US" sz="2000" dirty="0"/>
              <a:t> </a:t>
            </a:r>
            <a:r>
              <a:rPr lang="en-US" sz="2000" dirty="0" err="1"/>
              <a:t>ügyviteli</a:t>
            </a:r>
            <a:r>
              <a:rPr lang="en-US" sz="2000" dirty="0"/>
              <a:t> </a:t>
            </a:r>
            <a:r>
              <a:rPr lang="en-US" sz="2000" dirty="0" err="1"/>
              <a:t>rendszer</a:t>
            </a:r>
            <a:r>
              <a:rPr lang="en-US" sz="2000" dirty="0"/>
              <a:t> </a:t>
            </a:r>
            <a:r>
              <a:rPr lang="en-US" sz="2000" dirty="0" err="1"/>
              <a:t>bevezetése</a:t>
            </a:r>
            <a:r>
              <a:rPr lang="en-US" sz="2000" dirty="0"/>
              <a:t>  </a:t>
            </a:r>
          </a:p>
          <a:p>
            <a:pPr marL="114300" indent="0">
              <a:buNone/>
            </a:pPr>
            <a:endParaRPr lang="en-US" sz="2000" b="1" i="1" dirty="0"/>
          </a:p>
        </p:txBody>
      </p:sp>
      <p:pic>
        <p:nvPicPr>
          <p:cNvPr id="4" name="Google Shape;167;p3">
            <a:extLst>
              <a:ext uri="{FF2B5EF4-FFF2-40B4-BE49-F238E27FC236}">
                <a16:creationId xmlns:a16="http://schemas.microsoft.com/office/drawing/2014/main" xmlns="" id="{248BA4C6-B4A7-43D6-BE26-1B2F52F187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62" y="5278515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498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47" y="81231"/>
            <a:ext cx="11555605" cy="1325563"/>
          </a:xfrm>
        </p:spPr>
        <p:txBody>
          <a:bodyPr/>
          <a:lstStyle/>
          <a:p>
            <a:r>
              <a:rPr lang="hu-HU" dirty="0"/>
              <a:t>Jó gyakorlatok / esettanulmányok </a:t>
            </a:r>
            <a:r>
              <a:rPr lang="hu-HU" dirty="0" err="1"/>
              <a:t>II.b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547" y="1360144"/>
            <a:ext cx="11555605" cy="435133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000" b="1" i="1" dirty="0" err="1"/>
              <a:t>Hogyan</a:t>
            </a:r>
            <a:r>
              <a:rPr lang="en-US" sz="2000" b="1" i="1" dirty="0"/>
              <a:t> </a:t>
            </a:r>
            <a:r>
              <a:rPr lang="en-US" sz="2000" b="1" i="1" dirty="0" err="1"/>
              <a:t>segíti</a:t>
            </a:r>
            <a:r>
              <a:rPr lang="en-US" sz="2000" b="1" i="1" dirty="0"/>
              <a:t> a </a:t>
            </a:r>
            <a:r>
              <a:rPr lang="en-US" sz="2000" b="1" i="1" dirty="0" err="1"/>
              <a:t>generációváltást</a:t>
            </a:r>
            <a:r>
              <a:rPr lang="en-US" sz="2000" b="1" i="1" dirty="0"/>
              <a:t> </a:t>
            </a:r>
            <a:r>
              <a:rPr lang="en-US" sz="2000" b="1" i="1" dirty="0" err="1"/>
              <a:t>az</a:t>
            </a:r>
            <a:r>
              <a:rPr lang="en-US" sz="2000" b="1" i="1" dirty="0"/>
              <a:t> </a:t>
            </a:r>
            <a:r>
              <a:rPr lang="en-US" sz="2000" b="1" i="1" dirty="0" err="1"/>
              <a:t>AgroVIR</a:t>
            </a:r>
            <a:r>
              <a:rPr lang="en-US" sz="2000" b="1" i="1" dirty="0"/>
              <a:t> </a:t>
            </a:r>
            <a:r>
              <a:rPr lang="en-US" sz="2000" b="1" i="1" dirty="0" err="1"/>
              <a:t>rendszer</a:t>
            </a:r>
            <a:r>
              <a:rPr lang="en-US" sz="2000" b="1" i="1" dirty="0"/>
              <a:t> </a:t>
            </a:r>
            <a:r>
              <a:rPr lang="en-US" sz="2000" b="1" i="1" dirty="0" err="1"/>
              <a:t>bevezetése</a:t>
            </a:r>
            <a:r>
              <a:rPr lang="en-US" sz="2000" b="1" i="1" dirty="0"/>
              <a:t>?</a:t>
            </a:r>
          </a:p>
          <a:p>
            <a:pPr marL="114300" indent="0">
              <a:buNone/>
            </a:pPr>
            <a:r>
              <a:rPr lang="en-US" sz="2000" b="1" dirty="0" err="1"/>
              <a:t>Megvalósítás</a:t>
            </a:r>
            <a:r>
              <a:rPr lang="en-US" sz="2000" b="1" dirty="0"/>
              <a:t>:    </a:t>
            </a:r>
          </a:p>
          <a:p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AgroVIR</a:t>
            </a:r>
            <a:r>
              <a:rPr lang="en-US" sz="2000" dirty="0"/>
              <a:t> </a:t>
            </a:r>
            <a:r>
              <a:rPr lang="en-US" sz="2000" dirty="0" err="1"/>
              <a:t>rendszerbevezetését</a:t>
            </a:r>
            <a:r>
              <a:rPr lang="en-US" sz="2000" dirty="0"/>
              <a:t> </a:t>
            </a:r>
            <a:r>
              <a:rPr lang="en-US" sz="2000" dirty="0" err="1"/>
              <a:t>megelőzte</a:t>
            </a:r>
            <a:r>
              <a:rPr lang="en-US" sz="2000" dirty="0"/>
              <a:t> </a:t>
            </a:r>
            <a:r>
              <a:rPr lang="en-US" sz="2000" dirty="0" err="1"/>
              <a:t>egy</a:t>
            </a:r>
            <a:r>
              <a:rPr lang="en-US" sz="2000" dirty="0"/>
              <a:t> </a:t>
            </a:r>
            <a:r>
              <a:rPr lang="en-US" sz="2000" dirty="0" err="1"/>
              <a:t>folyamatfelmérés</a:t>
            </a:r>
            <a:r>
              <a:rPr lang="en-US" sz="2000" dirty="0"/>
              <a:t>, </a:t>
            </a:r>
            <a:r>
              <a:rPr lang="en-US" sz="2000" dirty="0" err="1"/>
              <a:t>amiben</a:t>
            </a:r>
            <a:r>
              <a:rPr lang="en-US" sz="2000" dirty="0"/>
              <a:t> </a:t>
            </a:r>
            <a:r>
              <a:rPr lang="en-US" sz="2000" dirty="0" err="1"/>
              <a:t>tisztázódtak</a:t>
            </a:r>
            <a:r>
              <a:rPr lang="en-US" sz="2000" dirty="0"/>
              <a:t> a </a:t>
            </a:r>
            <a:r>
              <a:rPr lang="en-US" sz="2000" dirty="0" err="1"/>
              <a:t>szerepek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a </a:t>
            </a:r>
            <a:r>
              <a:rPr lang="en-US" sz="2000" dirty="0" err="1"/>
              <a:t>felelősségi</a:t>
            </a:r>
            <a:r>
              <a:rPr lang="en-US" sz="2000" dirty="0"/>
              <a:t> </a:t>
            </a:r>
            <a:r>
              <a:rPr lang="en-US" sz="2000" dirty="0" err="1"/>
              <a:t>körök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Az</a:t>
            </a:r>
            <a:r>
              <a:rPr lang="en-US" sz="2000" dirty="0"/>
              <a:t> </a:t>
            </a:r>
            <a:r>
              <a:rPr lang="en-US" sz="2000" dirty="0" err="1"/>
              <a:t>AgroVIR</a:t>
            </a:r>
            <a:r>
              <a:rPr lang="en-US" sz="2000" dirty="0"/>
              <a:t> </a:t>
            </a:r>
            <a:r>
              <a:rPr lang="en-US" sz="2000" dirty="0" err="1"/>
              <a:t>rendszer</a:t>
            </a:r>
            <a:r>
              <a:rPr lang="en-US" sz="2000" dirty="0"/>
              <a:t> </a:t>
            </a:r>
            <a:r>
              <a:rPr lang="en-US" sz="2000" dirty="0" err="1"/>
              <a:t>bevezetése</a:t>
            </a:r>
            <a:r>
              <a:rPr lang="en-US" sz="2000" dirty="0"/>
              <a:t> </a:t>
            </a:r>
            <a:r>
              <a:rPr lang="en-US" sz="2000" dirty="0" err="1"/>
              <a:t>által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egyéni</a:t>
            </a:r>
            <a:r>
              <a:rPr lang="en-US" sz="2000" dirty="0"/>
              <a:t> </a:t>
            </a:r>
            <a:r>
              <a:rPr lang="en-US" sz="2000" dirty="0" err="1"/>
              <a:t>tudás</a:t>
            </a:r>
            <a:r>
              <a:rPr lang="en-US" sz="2000" dirty="0"/>
              <a:t>, </a:t>
            </a:r>
            <a:r>
              <a:rPr lang="en-US" sz="2000" dirty="0" err="1"/>
              <a:t>szervezeti</a:t>
            </a:r>
            <a:r>
              <a:rPr lang="en-US" sz="2000" dirty="0"/>
              <a:t> </a:t>
            </a:r>
            <a:r>
              <a:rPr lang="en-US" sz="2000" dirty="0" err="1"/>
              <a:t>tudássá</a:t>
            </a:r>
            <a:r>
              <a:rPr lang="en-US" sz="2000" dirty="0"/>
              <a:t> </a:t>
            </a:r>
            <a:r>
              <a:rPr lang="en-US" sz="2000" dirty="0" err="1"/>
              <a:t>kezdett</a:t>
            </a:r>
            <a:r>
              <a:rPr lang="en-US" sz="2000" dirty="0"/>
              <a:t> </a:t>
            </a:r>
            <a:r>
              <a:rPr lang="en-US" sz="2000" dirty="0" err="1"/>
              <a:t>átalakulni</a:t>
            </a:r>
            <a:r>
              <a:rPr lang="en-US" sz="2000" dirty="0"/>
              <a:t>:  </a:t>
            </a:r>
          </a:p>
          <a:p>
            <a:r>
              <a:rPr lang="en-US" sz="2000" dirty="0"/>
              <a:t>a </a:t>
            </a:r>
            <a:r>
              <a:rPr lang="en-US" sz="2000" dirty="0" err="1"/>
              <a:t>termesztési</a:t>
            </a:r>
            <a:r>
              <a:rPr lang="en-US" sz="2000" dirty="0"/>
              <a:t> </a:t>
            </a:r>
            <a:r>
              <a:rPr lang="en-US" sz="2000" dirty="0" err="1"/>
              <a:t>technológiák</a:t>
            </a:r>
            <a:r>
              <a:rPr lang="en-US" sz="2000" dirty="0"/>
              <a:t>, a </a:t>
            </a:r>
            <a:r>
              <a:rPr lang="en-US" sz="2000" dirty="0" err="1"/>
              <a:t>parcellák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kultúrák</a:t>
            </a:r>
            <a:r>
              <a:rPr lang="en-US" sz="2000" dirty="0"/>
              <a:t> </a:t>
            </a:r>
            <a:r>
              <a:rPr lang="en-US" sz="2000" dirty="0" err="1"/>
              <a:t>áttekinthetőek</a:t>
            </a:r>
            <a:r>
              <a:rPr lang="en-US" sz="2000" dirty="0"/>
              <a:t>, </a:t>
            </a:r>
            <a:r>
              <a:rPr lang="en-US" sz="2000" dirty="0" err="1"/>
              <a:t>profitabilitásuk</a:t>
            </a:r>
            <a:r>
              <a:rPr lang="en-US" sz="2000" dirty="0"/>
              <a:t> </a:t>
            </a:r>
            <a:r>
              <a:rPr lang="en-US" sz="2000" dirty="0" err="1"/>
              <a:t>egyértelműsíthető</a:t>
            </a:r>
            <a:r>
              <a:rPr lang="en-US" sz="2000" dirty="0"/>
              <a:t> </a:t>
            </a:r>
          </a:p>
          <a:p>
            <a:r>
              <a:rPr lang="en-US" sz="2000" dirty="0" smtClean="0"/>
              <a:t>A </a:t>
            </a:r>
            <a:r>
              <a:rPr lang="en-US" sz="2000" dirty="0" err="1" smtClean="0"/>
              <a:t>személyzet</a:t>
            </a:r>
            <a:r>
              <a:rPr lang="en-US" sz="2000" dirty="0" smtClean="0"/>
              <a:t> </a:t>
            </a:r>
            <a:r>
              <a:rPr lang="en-US" sz="2000" dirty="0" err="1"/>
              <a:t>és</a:t>
            </a:r>
            <a:r>
              <a:rPr lang="en-US" sz="2000" dirty="0"/>
              <a:t> a </a:t>
            </a:r>
            <a:r>
              <a:rPr lang="en-US" sz="2000" dirty="0" err="1"/>
              <a:t>gépek</a:t>
            </a:r>
            <a:r>
              <a:rPr lang="en-US" sz="2000" dirty="0"/>
              <a:t> </a:t>
            </a:r>
            <a:r>
              <a:rPr lang="en-US" sz="2000" dirty="0" err="1"/>
              <a:t>teljesítménye</a:t>
            </a:r>
            <a:r>
              <a:rPr lang="en-US" sz="2000" dirty="0"/>
              <a:t> </a:t>
            </a:r>
            <a:r>
              <a:rPr lang="en-US" sz="2000" dirty="0" err="1"/>
              <a:t>visszakövethetőek</a:t>
            </a:r>
            <a:r>
              <a:rPr lang="en-US" sz="2000" dirty="0"/>
              <a:t> </a:t>
            </a:r>
          </a:p>
          <a:p>
            <a:r>
              <a:rPr lang="en-US" sz="2000" dirty="0"/>
              <a:t> </a:t>
            </a:r>
            <a:r>
              <a:rPr lang="en-US" sz="2000" dirty="0" err="1"/>
              <a:t>Az</a:t>
            </a:r>
            <a:r>
              <a:rPr lang="en-US" sz="2000" dirty="0"/>
              <a:t> </a:t>
            </a:r>
            <a:r>
              <a:rPr lang="en-US" sz="2000" dirty="0" err="1"/>
              <a:t>AgroVIR</a:t>
            </a:r>
            <a:r>
              <a:rPr lang="en-US" sz="2000" dirty="0"/>
              <a:t> </a:t>
            </a:r>
            <a:r>
              <a:rPr lang="en-US" sz="2000" dirty="0" err="1"/>
              <a:t>rendszer</a:t>
            </a:r>
            <a:r>
              <a:rPr lang="en-US" sz="2000" dirty="0"/>
              <a:t> </a:t>
            </a:r>
            <a:r>
              <a:rPr lang="en-US" sz="2000" dirty="0" err="1"/>
              <a:t>bevezetését</a:t>
            </a:r>
            <a:r>
              <a:rPr lang="en-US" sz="2000" dirty="0"/>
              <a:t> </a:t>
            </a:r>
            <a:r>
              <a:rPr lang="en-US" sz="2000" dirty="0" err="1"/>
              <a:t>követően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adatok</a:t>
            </a:r>
            <a:r>
              <a:rPr lang="en-US" sz="2000" dirty="0"/>
              <a:t> </a:t>
            </a:r>
            <a:r>
              <a:rPr lang="en-US" sz="2000" dirty="0" err="1"/>
              <a:t>folyamatos</a:t>
            </a:r>
            <a:r>
              <a:rPr lang="en-US" sz="2000" dirty="0"/>
              <a:t> </a:t>
            </a:r>
            <a:r>
              <a:rPr lang="en-US" sz="2000" dirty="0" err="1"/>
              <a:t>elemzése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szervezetfejlesztési</a:t>
            </a:r>
            <a:r>
              <a:rPr lang="en-US" sz="2000" dirty="0"/>
              <a:t> </a:t>
            </a:r>
            <a:r>
              <a:rPr lang="en-US" sz="2000" dirty="0" err="1"/>
              <a:t>javaslatok</a:t>
            </a:r>
            <a:r>
              <a:rPr lang="en-US" sz="2000" dirty="0"/>
              <a:t> </a:t>
            </a:r>
            <a:r>
              <a:rPr lang="en-US" sz="2000" dirty="0" err="1"/>
              <a:t>tétele</a:t>
            </a:r>
            <a:r>
              <a:rPr lang="en-US" sz="2000" dirty="0"/>
              <a:t> </a:t>
            </a:r>
          </a:p>
          <a:p>
            <a:pPr marL="114300" indent="0">
              <a:buNone/>
            </a:pPr>
            <a:r>
              <a:rPr lang="en-US" sz="2000" b="1" dirty="0" err="1"/>
              <a:t>Eredmények</a:t>
            </a:r>
            <a:r>
              <a:rPr lang="en-US" sz="2000" b="1" dirty="0"/>
              <a:t>:   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földeken</a:t>
            </a:r>
            <a:r>
              <a:rPr lang="en-US" sz="2000" dirty="0"/>
              <a:t> </a:t>
            </a:r>
            <a:r>
              <a:rPr lang="en-US" sz="2000" dirty="0" err="1"/>
              <a:t>történő</a:t>
            </a:r>
            <a:r>
              <a:rPr lang="en-US" sz="2000" dirty="0"/>
              <a:t> </a:t>
            </a:r>
            <a:r>
              <a:rPr lang="en-US" sz="2000" dirty="0" err="1"/>
              <a:t>információk</a:t>
            </a:r>
            <a:r>
              <a:rPr lang="en-US" sz="2000" dirty="0"/>
              <a:t> </a:t>
            </a:r>
            <a:r>
              <a:rPr lang="en-US" sz="2000" dirty="0" err="1"/>
              <a:t>egy</a:t>
            </a:r>
            <a:r>
              <a:rPr lang="en-US" sz="2000" dirty="0"/>
              <a:t> </a:t>
            </a:r>
            <a:r>
              <a:rPr lang="en-US" sz="2000" dirty="0" err="1"/>
              <a:t>rendszerben</a:t>
            </a:r>
            <a:r>
              <a:rPr lang="en-US" sz="2000" dirty="0"/>
              <a:t> </a:t>
            </a:r>
            <a:r>
              <a:rPr lang="en-US" sz="2000" dirty="0" err="1"/>
              <a:t>jutnak</a:t>
            </a:r>
            <a:r>
              <a:rPr lang="en-US" sz="2000" dirty="0"/>
              <a:t> el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irodába</a:t>
            </a:r>
            <a:r>
              <a:rPr lang="en-US" sz="2000" dirty="0"/>
              <a:t>, </a:t>
            </a:r>
            <a:r>
              <a:rPr lang="en-US" sz="2000" dirty="0" err="1"/>
              <a:t>ezáltal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adminisztráció</a:t>
            </a:r>
            <a:r>
              <a:rPr lang="en-US" sz="2000" dirty="0"/>
              <a:t> </a:t>
            </a:r>
            <a:r>
              <a:rPr lang="en-US" sz="2000" dirty="0" err="1"/>
              <a:t>nagyban</a:t>
            </a:r>
            <a:r>
              <a:rPr lang="en-US" sz="2000" dirty="0"/>
              <a:t> </a:t>
            </a:r>
            <a:r>
              <a:rPr lang="en-US" sz="2000" dirty="0" err="1"/>
              <a:t>leegyszerűsödik</a:t>
            </a:r>
            <a:endParaRPr lang="en-US" sz="2000" dirty="0"/>
          </a:p>
          <a:p>
            <a:endParaRPr lang="en-US" sz="2000" b="1" i="1" dirty="0"/>
          </a:p>
        </p:txBody>
      </p:sp>
      <p:pic>
        <p:nvPicPr>
          <p:cNvPr id="4" name="Google Shape;167;p3">
            <a:extLst>
              <a:ext uri="{FF2B5EF4-FFF2-40B4-BE49-F238E27FC236}">
                <a16:creationId xmlns:a16="http://schemas.microsoft.com/office/drawing/2014/main" xmlns="" id="{990D907C-C4B2-409A-8973-834DEDD3DE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871" y="5711482"/>
            <a:ext cx="3480520" cy="1060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048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Jó gyakorlatok / esettanulmányok </a:t>
            </a:r>
            <a:r>
              <a:rPr lang="hu-HU" dirty="0" err="1"/>
              <a:t>III.a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b="1" i="1" dirty="0" err="1"/>
              <a:t>Adatgyűjtés</a:t>
            </a:r>
            <a:r>
              <a:rPr lang="en-US" b="1" i="1" dirty="0"/>
              <a:t>, </a:t>
            </a:r>
            <a:r>
              <a:rPr lang="en-US" b="1" i="1" dirty="0" err="1"/>
              <a:t>jelentési</a:t>
            </a:r>
            <a:r>
              <a:rPr lang="en-US" b="1" i="1" dirty="0"/>
              <a:t> </a:t>
            </a:r>
            <a:r>
              <a:rPr lang="en-US" b="1" i="1" dirty="0" err="1"/>
              <a:t>rendszer</a:t>
            </a:r>
            <a:r>
              <a:rPr lang="en-US" b="1" i="1" dirty="0"/>
              <a:t> </a:t>
            </a:r>
            <a:r>
              <a:rPr lang="en-US" b="1" i="1" dirty="0" err="1"/>
              <a:t>felépítése</a:t>
            </a:r>
            <a:r>
              <a:rPr lang="en-US" b="1" i="1" dirty="0"/>
              <a:t> a </a:t>
            </a:r>
            <a:r>
              <a:rPr lang="en-US" b="1" i="1" dirty="0" err="1"/>
              <a:t>kézi</a:t>
            </a:r>
            <a:r>
              <a:rPr lang="en-US" b="1" i="1" dirty="0"/>
              <a:t> </a:t>
            </a:r>
            <a:r>
              <a:rPr lang="en-US" b="1" i="1" dirty="0" err="1"/>
              <a:t>adatgyűjtés</a:t>
            </a:r>
            <a:r>
              <a:rPr lang="en-US" b="1" i="1" dirty="0"/>
              <a:t> </a:t>
            </a:r>
            <a:r>
              <a:rPr lang="en-US" b="1" i="1" dirty="0" err="1"/>
              <a:t>kiiktatása</a:t>
            </a:r>
            <a:r>
              <a:rPr lang="en-US" b="1" i="1" dirty="0"/>
              <a:t> </a:t>
            </a:r>
            <a:r>
              <a:rPr lang="en-US" b="1" i="1" dirty="0" err="1"/>
              <a:t>céljából</a:t>
            </a:r>
            <a:r>
              <a:rPr lang="en-US" b="1" i="1" dirty="0"/>
              <a:t> </a:t>
            </a:r>
          </a:p>
          <a:p>
            <a:pPr marL="114300" indent="0">
              <a:buNone/>
            </a:pPr>
            <a:r>
              <a:rPr lang="en-US" dirty="0" err="1"/>
              <a:t>Régió</a:t>
            </a:r>
            <a:r>
              <a:rPr lang="en-US" dirty="0"/>
              <a:t>: </a:t>
            </a:r>
            <a:r>
              <a:rPr lang="en-US" dirty="0" err="1"/>
              <a:t>Erdély</a:t>
            </a:r>
            <a:r>
              <a:rPr lang="en-US" dirty="0"/>
              <a:t>  </a:t>
            </a:r>
          </a:p>
          <a:p>
            <a:pPr marL="114300" indent="0">
              <a:buNone/>
            </a:pPr>
            <a:r>
              <a:rPr lang="en-US" dirty="0" err="1"/>
              <a:t>Probléma</a:t>
            </a:r>
            <a:r>
              <a:rPr lang="en-US" dirty="0"/>
              <a:t>:   </a:t>
            </a:r>
          </a:p>
          <a:p>
            <a:r>
              <a:rPr lang="en-US" dirty="0"/>
              <a:t>A </a:t>
            </a:r>
            <a:r>
              <a:rPr lang="en-US" dirty="0" err="1"/>
              <a:t>mezőgazdasági</a:t>
            </a:r>
            <a:r>
              <a:rPr lang="en-US" dirty="0"/>
              <a:t> </a:t>
            </a:r>
            <a:r>
              <a:rPr lang="en-US" dirty="0" err="1"/>
              <a:t>gépészek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szívesen</a:t>
            </a:r>
            <a:r>
              <a:rPr lang="en-US" dirty="0"/>
              <a:t> </a:t>
            </a:r>
            <a:r>
              <a:rPr lang="en-US" dirty="0" err="1"/>
              <a:t>jelentik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elvégzett</a:t>
            </a:r>
            <a:r>
              <a:rPr lang="en-US" dirty="0"/>
              <a:t> </a:t>
            </a:r>
            <a:r>
              <a:rPr lang="en-US" dirty="0" err="1"/>
              <a:t>munkát</a:t>
            </a:r>
            <a:r>
              <a:rPr lang="en-US" dirty="0"/>
              <a:t>, </a:t>
            </a:r>
            <a:r>
              <a:rPr lang="en-US" dirty="0" err="1"/>
              <a:t>megmunkált</a:t>
            </a:r>
            <a:r>
              <a:rPr lang="en-US" dirty="0"/>
              <a:t> </a:t>
            </a:r>
            <a:r>
              <a:rPr lang="en-US" dirty="0" err="1"/>
              <a:t>területek</a:t>
            </a:r>
            <a:r>
              <a:rPr lang="en-US" dirty="0"/>
              <a:t> </a:t>
            </a:r>
            <a:r>
              <a:rPr lang="en-US" dirty="0" err="1"/>
              <a:t>nagyságát</a:t>
            </a:r>
            <a:r>
              <a:rPr lang="en-US" dirty="0"/>
              <a:t>, </a:t>
            </a:r>
            <a:r>
              <a:rPr lang="en-US" dirty="0" err="1"/>
              <a:t>effektív</a:t>
            </a:r>
            <a:r>
              <a:rPr lang="en-US" dirty="0"/>
              <a:t> </a:t>
            </a:r>
            <a:r>
              <a:rPr lang="en-US" dirty="0" err="1"/>
              <a:t>időt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parcella</a:t>
            </a:r>
            <a:r>
              <a:rPr lang="en-US" dirty="0"/>
              <a:t> </a:t>
            </a:r>
            <a:r>
              <a:rPr lang="en-US" dirty="0" err="1"/>
              <a:t>színtű</a:t>
            </a:r>
            <a:r>
              <a:rPr lang="en-US" dirty="0"/>
              <a:t> </a:t>
            </a:r>
            <a:r>
              <a:rPr lang="en-US" dirty="0" err="1"/>
              <a:t>adatgyűjtés</a:t>
            </a:r>
            <a:r>
              <a:rPr lang="en-US" dirty="0"/>
              <a:t> </a:t>
            </a:r>
            <a:r>
              <a:rPr lang="en-US" dirty="0" err="1"/>
              <a:t>lehetetlen</a:t>
            </a:r>
            <a:r>
              <a:rPr lang="en-US" dirty="0"/>
              <a:t> a </a:t>
            </a:r>
            <a:r>
              <a:rPr lang="en-US" dirty="0" err="1"/>
              <a:t>sok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parcella</a:t>
            </a:r>
            <a:r>
              <a:rPr lang="en-US" dirty="0"/>
              <a:t> </a:t>
            </a:r>
            <a:r>
              <a:rPr lang="en-US" dirty="0" err="1"/>
              <a:t>miatt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teljesítmény</a:t>
            </a:r>
            <a:r>
              <a:rPr lang="en-US" dirty="0"/>
              <a:t> </a:t>
            </a:r>
            <a:r>
              <a:rPr lang="en-US" dirty="0" err="1"/>
              <a:t>adatok</a:t>
            </a:r>
            <a:r>
              <a:rPr lang="en-US" dirty="0"/>
              <a:t> </a:t>
            </a:r>
            <a:r>
              <a:rPr lang="en-US" dirty="0" err="1"/>
              <a:t>nehezen</a:t>
            </a:r>
            <a:r>
              <a:rPr lang="en-US" dirty="0"/>
              <a:t> </a:t>
            </a:r>
            <a:r>
              <a:rPr lang="en-US" dirty="0" err="1"/>
              <a:t>összeszedhetőek</a:t>
            </a:r>
            <a:r>
              <a:rPr lang="en-US" dirty="0"/>
              <a:t> a management </a:t>
            </a:r>
            <a:r>
              <a:rPr lang="en-US" dirty="0" err="1"/>
              <a:t>által</a:t>
            </a:r>
            <a:endParaRPr lang="en-US" dirty="0"/>
          </a:p>
          <a:p>
            <a:pPr marL="114300" indent="0">
              <a:buNone/>
            </a:pPr>
            <a:r>
              <a:rPr lang="en-US" dirty="0" err="1"/>
              <a:t>Technológia</a:t>
            </a:r>
            <a:r>
              <a:rPr lang="en-US" dirty="0"/>
              <a:t>: </a:t>
            </a:r>
          </a:p>
          <a:p>
            <a:r>
              <a:rPr lang="en-US" dirty="0" err="1"/>
              <a:t>Agromonitoring</a:t>
            </a:r>
            <a:r>
              <a:rPr lang="en-US" dirty="0"/>
              <a:t> </a:t>
            </a:r>
            <a:r>
              <a:rPr lang="en-US" dirty="0" err="1"/>
              <a:t>rendszer</a:t>
            </a:r>
            <a:r>
              <a:rPr lang="en-US" dirty="0"/>
              <a:t> </a:t>
            </a:r>
            <a:r>
              <a:rPr lang="en-US" dirty="0" err="1"/>
              <a:t>bevezetése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Google Shape;167;p3">
            <a:extLst>
              <a:ext uri="{FF2B5EF4-FFF2-40B4-BE49-F238E27FC236}">
                <a16:creationId xmlns:a16="http://schemas.microsoft.com/office/drawing/2014/main" xmlns="" id="{B4176D74-F3EF-40CF-B81D-D683D2D32C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62" y="5278515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46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Jó gyakorlatok / esettanulmányok </a:t>
            </a:r>
            <a:r>
              <a:rPr lang="hu-HU" dirty="0" err="1"/>
              <a:t>III.b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b="1" i="1" dirty="0" err="1"/>
              <a:t>Adatgyűjtés</a:t>
            </a:r>
            <a:r>
              <a:rPr lang="en-US" sz="2000" b="1" i="1" dirty="0"/>
              <a:t>, </a:t>
            </a:r>
            <a:r>
              <a:rPr lang="en-US" sz="2000" b="1" i="1" dirty="0" err="1"/>
              <a:t>jelentési</a:t>
            </a:r>
            <a:r>
              <a:rPr lang="en-US" sz="2000" b="1" i="1" dirty="0"/>
              <a:t> </a:t>
            </a:r>
            <a:r>
              <a:rPr lang="en-US" sz="2000" b="1" i="1" dirty="0" err="1"/>
              <a:t>rendszer</a:t>
            </a:r>
            <a:r>
              <a:rPr lang="en-US" sz="2000" b="1" i="1" dirty="0"/>
              <a:t> </a:t>
            </a:r>
            <a:r>
              <a:rPr lang="en-US" sz="2000" b="1" i="1" dirty="0" err="1"/>
              <a:t>felépítése</a:t>
            </a:r>
            <a:r>
              <a:rPr lang="en-US" sz="2000" b="1" i="1" dirty="0"/>
              <a:t> a </a:t>
            </a:r>
            <a:r>
              <a:rPr lang="en-US" sz="2000" b="1" i="1" dirty="0" err="1"/>
              <a:t>kézi</a:t>
            </a:r>
            <a:r>
              <a:rPr lang="en-US" sz="2000" b="1" i="1" dirty="0"/>
              <a:t> </a:t>
            </a:r>
            <a:r>
              <a:rPr lang="en-US" sz="2000" b="1" i="1" dirty="0" err="1"/>
              <a:t>adatgyűjtés</a:t>
            </a:r>
            <a:r>
              <a:rPr lang="en-US" sz="2000" b="1" i="1" dirty="0"/>
              <a:t> </a:t>
            </a:r>
            <a:r>
              <a:rPr lang="en-US" sz="2000" b="1" i="1" dirty="0" err="1"/>
              <a:t>kiiktatása</a:t>
            </a:r>
            <a:r>
              <a:rPr lang="en-US" sz="2000" b="1" i="1" dirty="0"/>
              <a:t> </a:t>
            </a:r>
            <a:r>
              <a:rPr lang="en-US" sz="2000" b="1" i="1" dirty="0" err="1"/>
              <a:t>céljából</a:t>
            </a:r>
            <a:r>
              <a:rPr lang="en-US" sz="2000" b="1" i="1" dirty="0"/>
              <a:t> </a:t>
            </a:r>
          </a:p>
          <a:p>
            <a:pPr marL="114300" indent="0">
              <a:buNone/>
            </a:pPr>
            <a:r>
              <a:rPr lang="en-US" sz="2000" dirty="0" err="1"/>
              <a:t>Megvalósítás</a:t>
            </a:r>
            <a:r>
              <a:rPr lang="en-US" sz="2000" dirty="0"/>
              <a:t>:    </a:t>
            </a:r>
          </a:p>
          <a:p>
            <a:r>
              <a:rPr lang="en-US" sz="2000" dirty="0" err="1"/>
              <a:t>Agromonitoring</a:t>
            </a:r>
            <a:r>
              <a:rPr lang="en-US" sz="2000" dirty="0"/>
              <a:t> </a:t>
            </a:r>
            <a:r>
              <a:rPr lang="en-US" sz="2000" dirty="0" err="1"/>
              <a:t>eszközök</a:t>
            </a:r>
            <a:r>
              <a:rPr lang="en-US" sz="2000" dirty="0"/>
              <a:t> </a:t>
            </a:r>
            <a:r>
              <a:rPr lang="en-US" sz="2000" dirty="0" err="1"/>
              <a:t>telepítése</a:t>
            </a:r>
            <a:r>
              <a:rPr lang="en-US" sz="2000" dirty="0"/>
              <a:t> </a:t>
            </a:r>
            <a:r>
              <a:rPr lang="en-US" sz="2000" dirty="0" err="1"/>
              <a:t>traktorokra</a:t>
            </a:r>
            <a:r>
              <a:rPr lang="en-US" sz="2000" dirty="0"/>
              <a:t>, </a:t>
            </a:r>
            <a:r>
              <a:rPr lang="en-US" sz="2000" dirty="0" err="1"/>
              <a:t>gépekre</a:t>
            </a:r>
            <a:endParaRPr lang="en-US" sz="2000" dirty="0"/>
          </a:p>
          <a:p>
            <a:endParaRPr lang="en-US" sz="2000" dirty="0"/>
          </a:p>
          <a:p>
            <a:pPr marL="114300" indent="0">
              <a:buNone/>
            </a:pPr>
            <a:r>
              <a:rPr lang="en-US" sz="2000" dirty="0" err="1"/>
              <a:t>Eredmények</a:t>
            </a:r>
            <a:r>
              <a:rPr lang="en-US" sz="2000" dirty="0"/>
              <a:t>:   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földeken</a:t>
            </a:r>
            <a:r>
              <a:rPr lang="en-US" sz="2000" dirty="0"/>
              <a:t>/</a:t>
            </a:r>
            <a:r>
              <a:rPr lang="en-US" sz="2000" dirty="0" err="1"/>
              <a:t>traktorokban</a:t>
            </a:r>
            <a:r>
              <a:rPr lang="en-US" sz="2000" dirty="0"/>
              <a:t> </a:t>
            </a:r>
            <a:r>
              <a:rPr lang="en-US" sz="2000" dirty="0" err="1"/>
              <a:t>történő</a:t>
            </a:r>
            <a:r>
              <a:rPr lang="en-US" sz="2000" dirty="0"/>
              <a:t> </a:t>
            </a:r>
            <a:r>
              <a:rPr lang="en-US" sz="2000" dirty="0" err="1"/>
              <a:t>adatok</a:t>
            </a:r>
            <a:r>
              <a:rPr lang="en-US" sz="2000" dirty="0"/>
              <a:t> </a:t>
            </a:r>
            <a:r>
              <a:rPr lang="en-US" sz="2000" dirty="0" err="1"/>
              <a:t>egy</a:t>
            </a:r>
            <a:r>
              <a:rPr lang="en-US" sz="2000" dirty="0"/>
              <a:t> </a:t>
            </a:r>
            <a:r>
              <a:rPr lang="en-US" sz="2000" dirty="0" err="1"/>
              <a:t>rendszerben</a:t>
            </a:r>
            <a:r>
              <a:rPr lang="en-US" sz="2000" dirty="0"/>
              <a:t> </a:t>
            </a:r>
            <a:r>
              <a:rPr lang="en-US" sz="2000" dirty="0" err="1"/>
              <a:t>jutnak</a:t>
            </a:r>
            <a:r>
              <a:rPr lang="en-US" sz="2000" dirty="0"/>
              <a:t> el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irodába</a:t>
            </a:r>
            <a:r>
              <a:rPr lang="en-US" sz="2000" dirty="0"/>
              <a:t>, </a:t>
            </a:r>
            <a:r>
              <a:rPr lang="en-US" sz="2000" dirty="0" err="1"/>
              <a:t>ezáltal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adminisztráció</a:t>
            </a:r>
            <a:r>
              <a:rPr lang="en-US" sz="2000" dirty="0"/>
              <a:t>/</a:t>
            </a:r>
            <a:r>
              <a:rPr lang="en-US" sz="2000" dirty="0" err="1"/>
              <a:t>adatgyűjtés</a:t>
            </a:r>
            <a:r>
              <a:rPr lang="en-US" sz="2000" dirty="0"/>
              <a:t> </a:t>
            </a:r>
            <a:r>
              <a:rPr lang="en-US" sz="2000" dirty="0" err="1"/>
              <a:t>nagyban</a:t>
            </a:r>
            <a:r>
              <a:rPr lang="en-US" sz="2000" dirty="0"/>
              <a:t> </a:t>
            </a:r>
            <a:r>
              <a:rPr lang="en-US" sz="2000" dirty="0" err="1"/>
              <a:t>leegyszerűsödik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Google Shape;167;p3">
            <a:extLst>
              <a:ext uri="{FF2B5EF4-FFF2-40B4-BE49-F238E27FC236}">
                <a16:creationId xmlns:a16="http://schemas.microsoft.com/office/drawing/2014/main" xmlns="" id="{3BDDBB7E-72DF-455B-8A1C-7A9B5F157B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62" y="5278515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684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Fogalomtár 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85840" lvl="0" indent="-285480" algn="just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Vállalatirányítási</a:t>
            </a:r>
            <a:r>
              <a:rPr lang="en-US" b="1" dirty="0">
                <a:solidFill>
                  <a:srgbClr val="3F3F3F"/>
                </a:solidFill>
              </a:rPr>
              <a:t> </a:t>
            </a:r>
            <a:r>
              <a:rPr lang="en-US" b="1" dirty="0" err="1">
                <a:solidFill>
                  <a:srgbClr val="3F3F3F"/>
                </a:solidFill>
              </a:rPr>
              <a:t>rendszer</a:t>
            </a:r>
            <a:r>
              <a:rPr lang="en-US" b="1" dirty="0">
                <a:solidFill>
                  <a:srgbClr val="3F3F3F"/>
                </a:solidFill>
              </a:rPr>
              <a:t> (VIR): </a:t>
            </a:r>
            <a:r>
              <a:rPr lang="en-US" dirty="0">
                <a:solidFill>
                  <a:srgbClr val="3F3F3F"/>
                </a:solidFill>
              </a:rPr>
              <a:t>A </a:t>
            </a:r>
            <a:r>
              <a:rPr lang="en-US" dirty="0" err="1">
                <a:solidFill>
                  <a:srgbClr val="3F3F3F"/>
                </a:solidFill>
              </a:rPr>
              <a:t>vállalatirányítási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rendszer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egy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szervezet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adat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információ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feldolgozását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végző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informatikai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megoldás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amely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folyamatok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egységes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integrált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számítástechnikai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kezelését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megvalósítja</a:t>
            </a:r>
            <a:r>
              <a:rPr lang="en-US" dirty="0">
                <a:solidFill>
                  <a:srgbClr val="3F3F3F"/>
                </a:solidFill>
              </a:rPr>
              <a:t>. A </a:t>
            </a:r>
            <a:r>
              <a:rPr lang="en-US" dirty="0" err="1">
                <a:solidFill>
                  <a:srgbClr val="3F3F3F"/>
                </a:solidFill>
              </a:rPr>
              <a:t>vállalatirányítási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rendszerekben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szervezeti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folyamatok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nyomon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követése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szervezet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rendelkezésére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álló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erőforrások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menedzselése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szervezet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adatainak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kezelése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történik</a:t>
            </a:r>
            <a:r>
              <a:rPr lang="en-US" dirty="0">
                <a:solidFill>
                  <a:srgbClr val="3F3F3F"/>
                </a:solidFill>
              </a:rPr>
              <a:t>. </a:t>
            </a:r>
            <a:r>
              <a:rPr lang="en-US" dirty="0" err="1">
                <a:solidFill>
                  <a:srgbClr val="3F3F3F"/>
                </a:solidFill>
              </a:rPr>
              <a:t>Nem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csak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vállalatok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hanem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minden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típusú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szervezet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számára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léteznek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már</a:t>
            </a:r>
            <a:r>
              <a:rPr lang="en-US" dirty="0">
                <a:solidFill>
                  <a:srgbClr val="3F3F3F"/>
                </a:solidFill>
              </a:rPr>
              <a:t> “</a:t>
            </a:r>
            <a:r>
              <a:rPr lang="en-US" dirty="0" err="1">
                <a:solidFill>
                  <a:srgbClr val="3F3F3F"/>
                </a:solidFill>
              </a:rPr>
              <a:t>vállalat</a:t>
            </a:r>
            <a:r>
              <a:rPr lang="en-US" dirty="0">
                <a:solidFill>
                  <a:srgbClr val="3F3F3F"/>
                </a:solidFill>
              </a:rPr>
              <a:t>” </a:t>
            </a:r>
            <a:r>
              <a:rPr lang="en-US" dirty="0" err="1">
                <a:solidFill>
                  <a:srgbClr val="3F3F3F"/>
                </a:solidFill>
              </a:rPr>
              <a:t>irányítási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rendszerek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 smtClean="0">
                <a:solidFill>
                  <a:srgbClr val="3F3F3F"/>
                </a:solidFill>
              </a:rPr>
              <a:t>AgroVIR</a:t>
            </a:r>
            <a:r>
              <a:rPr lang="en-US" b="1" dirty="0" smtClean="0">
                <a:solidFill>
                  <a:srgbClr val="3F3F3F"/>
                </a:solidFill>
              </a:rPr>
              <a:t>: </a:t>
            </a:r>
            <a:r>
              <a:rPr lang="en-US" dirty="0" err="1" smtClean="0">
                <a:solidFill>
                  <a:srgbClr val="3F3F3F"/>
                </a:solidFill>
              </a:rPr>
              <a:t>Az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AgroVIR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egy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innovatív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vezetői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információs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szoftver</a:t>
            </a:r>
            <a:r>
              <a:rPr lang="en-US" dirty="0" smtClean="0">
                <a:solidFill>
                  <a:srgbClr val="3F3F3F"/>
                </a:solidFill>
              </a:rPr>
              <a:t>, </a:t>
            </a:r>
            <a:r>
              <a:rPr lang="en-US" dirty="0" err="1" smtClean="0">
                <a:solidFill>
                  <a:srgbClr val="3F3F3F"/>
                </a:solidFill>
              </a:rPr>
              <a:t>amely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komplex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szemléletváltással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segít</a:t>
            </a:r>
            <a:r>
              <a:rPr lang="en-US" dirty="0" smtClean="0">
                <a:solidFill>
                  <a:srgbClr val="3F3F3F"/>
                </a:solidFill>
              </a:rPr>
              <a:t> a </a:t>
            </a:r>
            <a:r>
              <a:rPr lang="en-US" dirty="0" err="1" smtClean="0">
                <a:solidFill>
                  <a:srgbClr val="3F3F3F"/>
                </a:solidFill>
              </a:rPr>
              <a:t>döntéshozatalban</a:t>
            </a:r>
            <a:r>
              <a:rPr lang="en-US" dirty="0" smtClean="0">
                <a:solidFill>
                  <a:srgbClr val="3F3F3F"/>
                </a:solidFill>
              </a:rPr>
              <a:t>, </a:t>
            </a:r>
            <a:r>
              <a:rPr lang="en-US" dirty="0" err="1" smtClean="0">
                <a:solidFill>
                  <a:srgbClr val="3F3F3F"/>
                </a:solidFill>
              </a:rPr>
              <a:t>hogy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megbízhatóan</a:t>
            </a:r>
            <a:r>
              <a:rPr lang="en-US" dirty="0" smtClean="0">
                <a:solidFill>
                  <a:srgbClr val="3F3F3F"/>
                </a:solidFill>
              </a:rPr>
              <a:t>, </a:t>
            </a:r>
            <a:r>
              <a:rPr lang="en-US" dirty="0" err="1" smtClean="0">
                <a:solidFill>
                  <a:srgbClr val="3F3F3F"/>
                </a:solidFill>
              </a:rPr>
              <a:t>folyamatos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szakmai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alapokon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nyugvó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fejlődéssel</a:t>
            </a:r>
            <a:r>
              <a:rPr lang="en-US" dirty="0" smtClean="0">
                <a:solidFill>
                  <a:srgbClr val="3F3F3F"/>
                </a:solidFill>
              </a:rPr>
              <a:t>, a </a:t>
            </a:r>
            <a:r>
              <a:rPr lang="en-US" dirty="0" err="1" smtClean="0">
                <a:solidFill>
                  <a:srgbClr val="3F3F3F"/>
                </a:solidFill>
              </a:rPr>
              <a:t>legkevesebb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idő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és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energia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ráfordítással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tudjak</a:t>
            </a:r>
            <a:r>
              <a:rPr lang="en-US" dirty="0" smtClean="0">
                <a:solidFill>
                  <a:srgbClr val="3F3F3F"/>
                </a:solidFill>
              </a:rPr>
              <a:t>  </a:t>
            </a:r>
            <a:r>
              <a:rPr lang="en-US" dirty="0" err="1" smtClean="0">
                <a:solidFill>
                  <a:srgbClr val="3F3F3F"/>
                </a:solidFill>
              </a:rPr>
              <a:t>hatékonyan</a:t>
            </a:r>
            <a:r>
              <a:rPr lang="en-US" dirty="0" smtClean="0">
                <a:solidFill>
                  <a:srgbClr val="3F3F3F"/>
                </a:solidFill>
              </a:rPr>
              <a:t>, </a:t>
            </a:r>
            <a:r>
              <a:rPr lang="en-US" dirty="0" err="1" smtClean="0">
                <a:solidFill>
                  <a:srgbClr val="3F3F3F"/>
                </a:solidFill>
              </a:rPr>
              <a:t>fenntarthatóan</a:t>
            </a:r>
            <a:r>
              <a:rPr lang="en-US" dirty="0" smtClean="0">
                <a:solidFill>
                  <a:srgbClr val="3F3F3F"/>
                </a:solidFill>
              </a:rPr>
              <a:t> </a:t>
            </a:r>
            <a:r>
              <a:rPr lang="en-US" dirty="0" err="1" smtClean="0">
                <a:solidFill>
                  <a:srgbClr val="3F3F3F"/>
                </a:solidFill>
              </a:rPr>
              <a:t>gazdálkodni</a:t>
            </a:r>
            <a:r>
              <a:rPr lang="en-US" dirty="0" smtClean="0">
                <a:solidFill>
                  <a:srgbClr val="3F3F3F"/>
                </a:solidFill>
              </a:rPr>
              <a:t>.</a:t>
            </a:r>
            <a:endParaRPr lang="en-US" dirty="0" smtClean="0"/>
          </a:p>
          <a:p>
            <a:pPr marL="285840" lvl="0" indent="-183880" algn="just"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 smtClean="0">
              <a:solidFill>
                <a:srgbClr val="3F3F3F"/>
              </a:solidFill>
            </a:endParaRPr>
          </a:p>
          <a:p>
            <a:pPr marL="285840" lvl="0" indent="-183880" algn="just"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 smtClean="0">
              <a:solidFill>
                <a:srgbClr val="3F3F3F"/>
              </a:solidFill>
            </a:endParaRPr>
          </a:p>
          <a:p>
            <a:pPr marL="0" lvl="0" indent="0">
              <a:spcBef>
                <a:spcPts val="1001"/>
              </a:spcBef>
              <a:buNone/>
            </a:pPr>
            <a:endParaRPr lang="en-US" dirty="0" smtClean="0">
              <a:solidFill>
                <a:srgbClr val="3F3F3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83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Fogalomtár 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>
                <a:solidFill>
                  <a:schemeClr val="dk1"/>
                </a:solidFill>
              </a:rPr>
              <a:t>Smart farming (</a:t>
            </a:r>
            <a:r>
              <a:rPr lang="en-US" b="1" dirty="0" err="1">
                <a:solidFill>
                  <a:schemeClr val="dk1"/>
                </a:solidFill>
              </a:rPr>
              <a:t>intelligens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gazdálkodás</a:t>
            </a:r>
            <a:r>
              <a:rPr lang="en-US" b="1" dirty="0">
                <a:solidFill>
                  <a:schemeClr val="dk1"/>
                </a:solidFill>
              </a:rPr>
              <a:t>): </a:t>
            </a:r>
            <a:r>
              <a:rPr lang="en-US" dirty="0">
                <a:solidFill>
                  <a:schemeClr val="dk1"/>
                </a:solidFill>
              </a:rPr>
              <a:t>A </a:t>
            </a:r>
            <a:r>
              <a:rPr lang="en-US" dirty="0" err="1">
                <a:solidFill>
                  <a:schemeClr val="dk1"/>
                </a:solidFill>
              </a:rPr>
              <a:t>precíziós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gazdálkodás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szinonimájaként</a:t>
            </a:r>
            <a:r>
              <a:rPr lang="en-US" dirty="0">
                <a:solidFill>
                  <a:schemeClr val="dk1"/>
                </a:solidFill>
              </a:rPr>
              <a:t> is </a:t>
            </a:r>
            <a:r>
              <a:rPr lang="en-US" dirty="0" err="1">
                <a:solidFill>
                  <a:schemeClr val="dk1"/>
                </a:solidFill>
              </a:rPr>
              <a:t>értelmezhető</a:t>
            </a:r>
            <a:r>
              <a:rPr lang="en-US" dirty="0">
                <a:solidFill>
                  <a:schemeClr val="dk1"/>
                </a:solidFill>
              </a:rPr>
              <a:t>. </a:t>
            </a:r>
            <a:r>
              <a:rPr lang="en-US" dirty="0">
                <a:solidFill>
                  <a:srgbClr val="3F3F3F"/>
                </a:solidFill>
              </a:rPr>
              <a:t>A </a:t>
            </a:r>
            <a:r>
              <a:rPr lang="en-US" dirty="0" err="1">
                <a:solidFill>
                  <a:srgbClr val="3F3F3F"/>
                </a:solidFill>
              </a:rPr>
              <a:t>legújabb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technológiák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használatával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pontosan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meghatározhatókká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válnak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növények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állatok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igényei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így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végrehajtható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kívánt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kezelés</a:t>
            </a:r>
            <a:r>
              <a:rPr lang="en-US" dirty="0">
                <a:solidFill>
                  <a:srgbClr val="3F3F3F"/>
                </a:solidFill>
              </a:rPr>
              <a:t>.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új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technológiák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segítenek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gazdaságok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szintjén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történő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stratégiai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döntéshozatalban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valamint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üzemszerű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operatív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intézkedések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végrehajtásában</a:t>
            </a:r>
            <a:r>
              <a:rPr lang="en-US" dirty="0">
                <a:solidFill>
                  <a:srgbClr val="3F3F3F"/>
                </a:solidFill>
              </a:rPr>
              <a:t> is. </a:t>
            </a:r>
            <a:r>
              <a:rPr lang="en-US" dirty="0" err="1">
                <a:solidFill>
                  <a:srgbClr val="3F3F3F"/>
                </a:solidFill>
              </a:rPr>
              <a:t>Így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segítve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termelés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optimalizálását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amely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fenntartható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termelés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alapját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képezi</a:t>
            </a:r>
            <a:r>
              <a:rPr lang="en-US" dirty="0">
                <a:solidFill>
                  <a:srgbClr val="3F3F3F"/>
                </a:solidFill>
              </a:rPr>
              <a:t>. A </a:t>
            </a:r>
            <a:r>
              <a:rPr lang="en-US" dirty="0" err="1">
                <a:solidFill>
                  <a:srgbClr val="3F3F3F"/>
                </a:solidFill>
              </a:rPr>
              <a:t>hagyományos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mezőgazdálkodáshoz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képest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lehetővé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válik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helyspecifikus</a:t>
            </a:r>
            <a:r>
              <a:rPr lang="en-US" dirty="0">
                <a:solidFill>
                  <a:srgbClr val="3F3F3F"/>
                </a:solidFill>
              </a:rPr>
              <a:t>/</a:t>
            </a:r>
            <a:r>
              <a:rPr lang="en-US" dirty="0" err="1">
                <a:solidFill>
                  <a:srgbClr val="3F3F3F"/>
                </a:solidFill>
              </a:rPr>
              <a:t>egyedspecifikus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döntések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hozzájuk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kapcsolódó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munkafolyamatok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végrehajtása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Digitális</a:t>
            </a:r>
            <a:r>
              <a:rPr lang="en-US" b="1" dirty="0">
                <a:solidFill>
                  <a:srgbClr val="3F3F3F"/>
                </a:solidFill>
              </a:rPr>
              <a:t> </a:t>
            </a:r>
            <a:r>
              <a:rPr lang="en-US" b="1" dirty="0" err="1">
                <a:solidFill>
                  <a:srgbClr val="3F3F3F"/>
                </a:solidFill>
              </a:rPr>
              <a:t>farmmenedzsment</a:t>
            </a:r>
            <a:r>
              <a:rPr lang="en-US" b="1" dirty="0">
                <a:solidFill>
                  <a:srgbClr val="3F3F3F"/>
                </a:solidFill>
              </a:rPr>
              <a:t>: </a:t>
            </a:r>
            <a:r>
              <a:rPr lang="en-US" dirty="0">
                <a:solidFill>
                  <a:schemeClr val="dk1"/>
                </a:solidFill>
              </a:rPr>
              <a:t>A </a:t>
            </a:r>
            <a:r>
              <a:rPr lang="en-US" dirty="0" err="1">
                <a:solidFill>
                  <a:schemeClr val="dk1"/>
                </a:solidFill>
              </a:rPr>
              <a:t>mezőgazdaság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digitalizációja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révén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lehetőség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nyílik</a:t>
            </a:r>
            <a:r>
              <a:rPr lang="en-US" dirty="0">
                <a:solidFill>
                  <a:schemeClr val="dk1"/>
                </a:solidFill>
              </a:rPr>
              <a:t> a </a:t>
            </a:r>
            <a:r>
              <a:rPr lang="en-US" dirty="0" err="1">
                <a:solidFill>
                  <a:schemeClr val="dk1"/>
                </a:solidFill>
              </a:rPr>
              <a:t>gazdálkodás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irányításának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digitalizálására</a:t>
            </a:r>
            <a:r>
              <a:rPr lang="en-US" dirty="0">
                <a:solidFill>
                  <a:schemeClr val="dk1"/>
                </a:solidFill>
              </a:rPr>
              <a:t> is. </a:t>
            </a:r>
            <a:r>
              <a:rPr lang="en-US" dirty="0" err="1">
                <a:solidFill>
                  <a:schemeClr val="dk1"/>
                </a:solidFill>
              </a:rPr>
              <a:t>Adat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alapú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döntéshozatalra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épülő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mezőgazdasági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vállalatirányítási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rendszer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Térinformatika</a:t>
            </a:r>
            <a:r>
              <a:rPr lang="en-US" b="1" dirty="0">
                <a:solidFill>
                  <a:srgbClr val="3F3F3F"/>
                </a:solidFill>
              </a:rPr>
              <a:t>: </a:t>
            </a:r>
            <a:r>
              <a:rPr lang="en-US" dirty="0">
                <a:solidFill>
                  <a:srgbClr val="3F3F3F"/>
                </a:solidFill>
              </a:rPr>
              <a:t>A </a:t>
            </a:r>
            <a:r>
              <a:rPr lang="en-US" dirty="0" err="1">
                <a:solidFill>
                  <a:srgbClr val="3F3F3F"/>
                </a:solidFill>
              </a:rPr>
              <a:t>térinformatika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térbeli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objektumok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jelenségek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kapcsolatrendszerének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feltárásával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elemzésével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foglalkozó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tudomány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módszer</a:t>
            </a:r>
            <a:r>
              <a:rPr lang="en-US" dirty="0">
                <a:solidFill>
                  <a:srgbClr val="3F3F3F"/>
                </a:solidFill>
              </a:rPr>
              <a:t>. A </a:t>
            </a:r>
            <a:r>
              <a:rPr lang="en-US" dirty="0" err="1">
                <a:solidFill>
                  <a:srgbClr val="3F3F3F"/>
                </a:solidFill>
              </a:rPr>
              <a:t>térinformatika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magába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foglalja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térbeli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adatok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gyűjtésének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adatok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digitális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előállításnak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integrálásának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elemzésnek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folyamatát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illetve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elemzések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megjelenítését</a:t>
            </a:r>
            <a:r>
              <a:rPr lang="en-US" dirty="0">
                <a:solidFill>
                  <a:srgbClr val="3F3F3F"/>
                </a:solidFill>
              </a:rPr>
              <a:t>. </a:t>
            </a:r>
            <a:endParaRPr lang="en-US" b="1" dirty="0">
              <a:solidFill>
                <a:schemeClr val="dk1"/>
              </a:solidFill>
            </a:endParaRPr>
          </a:p>
          <a:p>
            <a:pPr marL="285840" lvl="0" indent="-183880" algn="just"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>
              <a:solidFill>
                <a:srgbClr val="3F3F3F"/>
              </a:solidFill>
            </a:endParaRPr>
          </a:p>
          <a:p>
            <a:pPr marL="285840" lvl="0" indent="-183880" algn="just"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>
              <a:solidFill>
                <a:srgbClr val="3F3F3F"/>
              </a:solidFill>
            </a:endParaRPr>
          </a:p>
          <a:p>
            <a:pPr marL="0" lvl="0" indent="0">
              <a:spcBef>
                <a:spcPts val="1001"/>
              </a:spcBef>
              <a:buNone/>
            </a:pPr>
            <a:endParaRPr lang="en-US" dirty="0">
              <a:solidFill>
                <a:srgbClr val="3F3F3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1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Fogalomtár II.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285840" lvl="0" indent="-285480" algn="just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600"/>
            </a:pPr>
            <a:r>
              <a:rPr lang="en-US" b="1" dirty="0">
                <a:solidFill>
                  <a:srgbClr val="3F3F3F"/>
                </a:solidFill>
              </a:rPr>
              <a:t>ÁNYK XML</a:t>
            </a:r>
            <a:r>
              <a:rPr lang="en-US" dirty="0">
                <a:solidFill>
                  <a:srgbClr val="3F3F3F"/>
                </a:solidFill>
              </a:rPr>
              <a:t>: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Általános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Nyomtatványkitöltő</a:t>
            </a:r>
            <a:r>
              <a:rPr lang="en-US" dirty="0">
                <a:solidFill>
                  <a:srgbClr val="3F3F3F"/>
                </a:solidFill>
              </a:rPr>
              <a:t> (ÁNYK) program </a:t>
            </a:r>
            <a:r>
              <a:rPr lang="en-US" dirty="0" err="1">
                <a:solidFill>
                  <a:srgbClr val="3F3F3F"/>
                </a:solidFill>
              </a:rPr>
              <a:t>által</a:t>
            </a:r>
            <a:r>
              <a:rPr lang="en-US" dirty="0">
                <a:solidFill>
                  <a:srgbClr val="3F3F3F"/>
                </a:solidFill>
              </a:rPr>
              <a:t> is </a:t>
            </a:r>
            <a:r>
              <a:rPr lang="en-US" dirty="0" err="1">
                <a:solidFill>
                  <a:srgbClr val="3F3F3F"/>
                </a:solidFill>
              </a:rPr>
              <a:t>kezelhető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állomány</a:t>
            </a:r>
            <a:r>
              <a:rPr lang="en-US" dirty="0">
                <a:solidFill>
                  <a:srgbClr val="3F3F3F"/>
                </a:solidFill>
              </a:rPr>
              <a:t>. </a:t>
            </a:r>
            <a:r>
              <a:rPr lang="en-US" i="1" dirty="0">
                <a:solidFill>
                  <a:srgbClr val="3F3F3F"/>
                </a:solidFill>
              </a:rPr>
              <a:t>A </a:t>
            </a:r>
            <a:r>
              <a:rPr lang="en-US" i="1" dirty="0" err="1">
                <a:solidFill>
                  <a:srgbClr val="3F3F3F"/>
                </a:solidFill>
              </a:rPr>
              <a:t>gazdálkodásban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használatos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programok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egy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része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ilyen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formátumú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állományokkal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dolgozik</a:t>
            </a:r>
            <a:r>
              <a:rPr lang="en-US" i="1" dirty="0">
                <a:solidFill>
                  <a:srgbClr val="3F3F3F"/>
                </a:solidFill>
              </a:rPr>
              <a:t>, </a:t>
            </a:r>
            <a:r>
              <a:rPr lang="en-US" i="1" dirty="0" err="1">
                <a:solidFill>
                  <a:srgbClr val="3F3F3F"/>
                </a:solidFill>
              </a:rPr>
              <a:t>így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nagy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segítséget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jelent</a:t>
            </a:r>
            <a:r>
              <a:rPr lang="en-US" i="1" dirty="0">
                <a:solidFill>
                  <a:srgbClr val="3F3F3F"/>
                </a:solidFill>
              </a:rPr>
              <a:t>, </a:t>
            </a:r>
            <a:r>
              <a:rPr lang="en-US" i="1" dirty="0" err="1">
                <a:solidFill>
                  <a:srgbClr val="3F3F3F"/>
                </a:solidFill>
              </a:rPr>
              <a:t>hogy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az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AgroVIR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digitális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farmmenedzsment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rendszer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egyes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kimutatásokat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ilyen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formátumban</a:t>
            </a:r>
            <a:r>
              <a:rPr lang="en-US" i="1" dirty="0">
                <a:solidFill>
                  <a:srgbClr val="3F3F3F"/>
                </a:solidFill>
              </a:rPr>
              <a:t> is </a:t>
            </a:r>
            <a:r>
              <a:rPr lang="en-US" i="1" dirty="0" err="1">
                <a:solidFill>
                  <a:srgbClr val="3F3F3F"/>
                </a:solidFill>
              </a:rPr>
              <a:t>letölthetővé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tesz</a:t>
            </a:r>
            <a:r>
              <a:rPr lang="en-US" i="1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>
                <a:solidFill>
                  <a:srgbClr val="3F3F3F"/>
                </a:solidFill>
              </a:rPr>
              <a:t>NDVI</a:t>
            </a:r>
            <a:r>
              <a:rPr lang="en-US" dirty="0">
                <a:solidFill>
                  <a:srgbClr val="3F3F3F"/>
                </a:solidFill>
              </a:rPr>
              <a:t>: A </a:t>
            </a:r>
            <a:r>
              <a:rPr lang="en-US" dirty="0" err="1">
                <a:solidFill>
                  <a:srgbClr val="3F3F3F"/>
                </a:solidFill>
              </a:rPr>
              <a:t>legelterjedtebb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műholdas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vegetációs</a:t>
            </a:r>
            <a:r>
              <a:rPr lang="en-US" dirty="0">
                <a:solidFill>
                  <a:srgbClr val="3F3F3F"/>
                </a:solidFill>
              </a:rPr>
              <a:t> index, </a:t>
            </a:r>
            <a:r>
              <a:rPr lang="en-US" dirty="0" err="1">
                <a:solidFill>
                  <a:srgbClr val="3F3F3F"/>
                </a:solidFill>
              </a:rPr>
              <a:t>mely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felszín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növényborítottságát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vizsgálja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felszín</a:t>
            </a:r>
            <a:r>
              <a:rPr lang="en-US" dirty="0">
                <a:solidFill>
                  <a:srgbClr val="3F3F3F"/>
                </a:solidFill>
              </a:rPr>
              <a:t> „</a:t>
            </a:r>
            <a:r>
              <a:rPr lang="en-US" dirty="0" err="1">
                <a:solidFill>
                  <a:srgbClr val="3F3F3F"/>
                </a:solidFill>
              </a:rPr>
              <a:t>zöldességével</a:t>
            </a:r>
            <a:r>
              <a:rPr lang="en-US" dirty="0">
                <a:solidFill>
                  <a:srgbClr val="3F3F3F"/>
                </a:solidFill>
              </a:rPr>
              <a:t>”, </a:t>
            </a:r>
            <a:r>
              <a:rPr lang="en-US" dirty="0" err="1">
                <a:solidFill>
                  <a:srgbClr val="3F3F3F"/>
                </a:solidFill>
              </a:rPr>
              <a:t>fotoszintetikus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aktivitásával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összefüggésben</a:t>
            </a:r>
            <a:r>
              <a:rPr lang="en-US" dirty="0">
                <a:solidFill>
                  <a:srgbClr val="3F3F3F"/>
                </a:solidFill>
              </a:rPr>
              <a:t>. A </a:t>
            </a:r>
            <a:r>
              <a:rPr lang="en-US" dirty="0" err="1">
                <a:solidFill>
                  <a:srgbClr val="3F3F3F"/>
                </a:solidFill>
              </a:rPr>
              <a:t>növény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klorofiltartalmával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összefüggésben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változik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NDVI </a:t>
            </a:r>
            <a:r>
              <a:rPr lang="en-US" dirty="0" err="1">
                <a:solidFill>
                  <a:srgbClr val="3F3F3F"/>
                </a:solidFill>
              </a:rPr>
              <a:t>érték</a:t>
            </a:r>
            <a:r>
              <a:rPr lang="en-US" dirty="0">
                <a:solidFill>
                  <a:srgbClr val="3F3F3F"/>
                </a:solidFill>
              </a:rPr>
              <a:t> (</a:t>
            </a:r>
            <a:r>
              <a:rPr lang="en-US" dirty="0" err="1">
                <a:solidFill>
                  <a:srgbClr val="3F3F3F"/>
                </a:solidFill>
              </a:rPr>
              <a:t>szín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térképen</a:t>
            </a:r>
            <a:r>
              <a:rPr lang="en-US" dirty="0">
                <a:solidFill>
                  <a:srgbClr val="3F3F3F"/>
                </a:solidFill>
              </a:rPr>
              <a:t>).</a:t>
            </a:r>
            <a:endParaRPr lang="en-US" i="1" dirty="0">
              <a:solidFill>
                <a:srgbClr val="3F3F3F"/>
              </a:solidFill>
            </a:endParaRPr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Tábla</a:t>
            </a:r>
            <a:r>
              <a:rPr lang="en-US" b="1" dirty="0">
                <a:solidFill>
                  <a:srgbClr val="3F3F3F"/>
                </a:solidFill>
              </a:rPr>
              <a:t> </a:t>
            </a:r>
            <a:r>
              <a:rPr lang="en-US" b="1" dirty="0" err="1">
                <a:solidFill>
                  <a:srgbClr val="3F3F3F"/>
                </a:solidFill>
              </a:rPr>
              <a:t>karton</a:t>
            </a:r>
            <a:r>
              <a:rPr lang="en-US" b="1" dirty="0">
                <a:solidFill>
                  <a:srgbClr val="3F3F3F"/>
                </a:solidFill>
              </a:rPr>
              <a:t>: </a:t>
            </a:r>
            <a:r>
              <a:rPr lang="en-US" dirty="0">
                <a:solidFill>
                  <a:srgbClr val="3F3F3F"/>
                </a:solidFill>
              </a:rPr>
              <a:t>„</a:t>
            </a:r>
            <a:r>
              <a:rPr lang="en-US" dirty="0" err="1">
                <a:solidFill>
                  <a:srgbClr val="3F3F3F"/>
                </a:solidFill>
              </a:rPr>
              <a:t>sok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információ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kis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helyen</a:t>
            </a:r>
            <a:r>
              <a:rPr lang="en-US" dirty="0">
                <a:solidFill>
                  <a:srgbClr val="3F3F3F"/>
                </a:solidFill>
              </a:rPr>
              <a:t>”. A </a:t>
            </a:r>
            <a:r>
              <a:rPr lang="en-US" dirty="0" err="1">
                <a:solidFill>
                  <a:srgbClr val="3F3F3F"/>
                </a:solidFill>
              </a:rPr>
              <a:t>terület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alapadatai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mellett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kisebb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táblázatokban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tartalmazza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növényvédelem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tápanyag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gazdálkodás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által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kijuttatott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anyagokat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költségeiket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gépek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által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végzett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munkákat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teljesítményekkel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terület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költségekkel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egy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egyszerűbb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költség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mérleget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területarányosan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kijuttatott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tápanyag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hatóanyagokat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valamint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egy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megjegyzés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mezőt</a:t>
            </a:r>
            <a:r>
              <a:rPr lang="en-US" dirty="0">
                <a:solidFill>
                  <a:srgbClr val="3F3F3F"/>
                </a:solidFill>
              </a:rPr>
              <a:t> is. PDF </a:t>
            </a:r>
            <a:r>
              <a:rPr lang="en-US" dirty="0" err="1">
                <a:solidFill>
                  <a:srgbClr val="3F3F3F"/>
                </a:solidFill>
              </a:rPr>
              <a:t>formátumban</a:t>
            </a:r>
            <a:r>
              <a:rPr lang="en-US" dirty="0">
                <a:solidFill>
                  <a:srgbClr val="3F3F3F"/>
                </a:solidFill>
              </a:rPr>
              <a:t> is </a:t>
            </a:r>
            <a:r>
              <a:rPr lang="en-US" dirty="0" err="1">
                <a:solidFill>
                  <a:srgbClr val="3F3F3F"/>
                </a:solidFill>
              </a:rPr>
              <a:t>kinyerhető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termesztési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időszakok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költségei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menüpontban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1838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>
              <a:solidFill>
                <a:srgbClr val="3F3F3F"/>
              </a:solidFill>
            </a:endParaRPr>
          </a:p>
          <a:p>
            <a:pPr marL="285840" lvl="0" indent="-183880" algn="just"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>
              <a:solidFill>
                <a:srgbClr val="3F3F3F"/>
              </a:solidFill>
            </a:endParaRPr>
          </a:p>
          <a:p>
            <a:pPr marL="285840" lvl="0" indent="-183880" algn="just"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>
              <a:solidFill>
                <a:srgbClr val="3F3F3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4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Fogalomtár III.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>
                <a:solidFill>
                  <a:srgbClr val="3F3F3F"/>
                </a:solidFill>
              </a:rPr>
              <a:t>BIG data: </a:t>
            </a:r>
            <a:r>
              <a:rPr lang="en-US" dirty="0">
                <a:solidFill>
                  <a:srgbClr val="3F3F3F"/>
                </a:solidFill>
              </a:rPr>
              <a:t>a </a:t>
            </a:r>
            <a:r>
              <a:rPr lang="en-US" dirty="0" err="1">
                <a:solidFill>
                  <a:srgbClr val="3F3F3F"/>
                </a:solidFill>
              </a:rPr>
              <a:t>cégek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intelligens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hálózatok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magánszektor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egyéni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felhasználók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által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világszerte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napi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szinten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előállított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óriási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adatmennyiséget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jelenti</a:t>
            </a:r>
            <a:r>
              <a:rPr lang="en-US" dirty="0">
                <a:solidFill>
                  <a:srgbClr val="3F3F3F"/>
                </a:solidFill>
              </a:rPr>
              <a:t>. </a:t>
            </a:r>
            <a:r>
              <a:rPr lang="en-US" dirty="0" err="1">
                <a:solidFill>
                  <a:srgbClr val="3F3F3F"/>
                </a:solidFill>
              </a:rPr>
              <a:t>Strukturáltan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kielemezve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ez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rengeteg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információ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nagy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hasznot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hozhat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cégek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ügyfelek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számára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>
                <a:solidFill>
                  <a:srgbClr val="3F3F3F"/>
                </a:solidFill>
              </a:rPr>
              <a:t>Benchmark: </a:t>
            </a:r>
            <a:r>
              <a:rPr lang="en-US" dirty="0" err="1">
                <a:solidFill>
                  <a:srgbClr val="3F3F3F"/>
                </a:solidFill>
              </a:rPr>
              <a:t>olyan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vonatkoztatási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pontot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jelent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amelyhez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más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dolgokat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hasonlítani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vagy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amihez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képest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más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dolgokat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mérni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tudunk</a:t>
            </a:r>
            <a:r>
              <a:rPr lang="en-US" dirty="0">
                <a:solidFill>
                  <a:srgbClr val="3F3F3F"/>
                </a:solidFill>
              </a:rPr>
              <a:t>. </a:t>
            </a:r>
            <a:r>
              <a:rPr lang="en-US" dirty="0" err="1">
                <a:solidFill>
                  <a:srgbClr val="3F3F3F"/>
                </a:solidFill>
              </a:rPr>
              <a:t>Jelen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esetben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gazdaság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összehasonlíthatóvá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válik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versenytársakkal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főbb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értékek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alapján</a:t>
            </a:r>
            <a:r>
              <a:rPr lang="en-US" dirty="0">
                <a:solidFill>
                  <a:srgbClr val="3F3F3F"/>
                </a:solidFill>
              </a:rPr>
              <a:t> – </a:t>
            </a:r>
            <a:r>
              <a:rPr lang="en-US" dirty="0" err="1">
                <a:solidFill>
                  <a:srgbClr val="3F3F3F"/>
                </a:solidFill>
              </a:rPr>
              <a:t>így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képet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kapunk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gazdaságunk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teljesítményéről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versenytársak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eredményei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tükrében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360" lvl="0" indent="0" algn="just">
              <a:spcBef>
                <a:spcPts val="1001"/>
              </a:spcBef>
              <a:buNone/>
            </a:pPr>
            <a:r>
              <a:rPr lang="en-US" b="1" dirty="0">
                <a:solidFill>
                  <a:srgbClr val="3F3F3F"/>
                </a:solidFill>
              </a:rPr>
              <a:t>	</a:t>
            </a:r>
            <a:endParaRPr lang="en-US" dirty="0"/>
          </a:p>
          <a:p>
            <a:pPr marL="285840" lvl="0" indent="-183880" algn="just"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>
              <a:solidFill>
                <a:srgbClr val="3F3F3F"/>
              </a:solidFill>
            </a:endParaRPr>
          </a:p>
          <a:p>
            <a:pPr marL="285840" lvl="0" indent="-183880" algn="just"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>
              <a:solidFill>
                <a:srgbClr val="3F3F3F"/>
              </a:solidFill>
            </a:endParaRPr>
          </a:p>
          <a:p>
            <a:pPr marL="285840" lvl="0" indent="-183880" algn="just">
              <a:spcBef>
                <a:spcPts val="1001"/>
              </a:spcBef>
              <a:buClr>
                <a:srgbClr val="3F3F3F"/>
              </a:buClr>
              <a:buSzPts val="1600"/>
              <a:buNone/>
            </a:pPr>
            <a:endParaRPr lang="en-US" dirty="0">
              <a:solidFill>
                <a:srgbClr val="3F3F3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02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Fogalomtár III.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285840" lvl="0" indent="-285480" algn="just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600"/>
            </a:pPr>
            <a:r>
              <a:rPr lang="en-US" b="1" dirty="0">
                <a:solidFill>
                  <a:srgbClr val="3F3F3F"/>
                </a:solidFill>
              </a:rPr>
              <a:t>AGRVI</a:t>
            </a:r>
            <a:r>
              <a:rPr lang="en-US" dirty="0">
                <a:solidFill>
                  <a:srgbClr val="3F3F3F"/>
                </a:solidFill>
              </a:rPr>
              <a:t>: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Agrivi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farmgazdálkodási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menedzsment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segítségével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gazdaságával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kapcsolatos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összes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tevékenységet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könnyen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megtervezhet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monitorozhat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analizálhat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>
                <a:solidFill>
                  <a:srgbClr val="3F3F3F"/>
                </a:solidFill>
              </a:rPr>
              <a:t>CONNECTED FARM FIELD:  </a:t>
            </a:r>
            <a:r>
              <a:rPr lang="en-US" dirty="0" err="1">
                <a:solidFill>
                  <a:srgbClr val="3F3F3F"/>
                </a:solidFill>
              </a:rPr>
              <a:t>Olyan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alkalmazás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amivel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gazdálkodók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okostelefonon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illetve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táblagépen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részletes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terepi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feljegyzéseket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tehetnek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gazdálkodási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folyamatról</a:t>
            </a:r>
            <a:r>
              <a:rPr lang="en-US" dirty="0">
                <a:solidFill>
                  <a:srgbClr val="3F3F3F"/>
                </a:solidFill>
              </a:rPr>
              <a:t>. A </a:t>
            </a:r>
            <a:r>
              <a:rPr lang="en-US" dirty="0" err="1">
                <a:solidFill>
                  <a:srgbClr val="3F3F3F"/>
                </a:solidFill>
              </a:rPr>
              <a:t>különböző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folyamtokhoz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költségek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egyéb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információk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egyaránt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rendelhetőek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FarmIQ</a:t>
            </a:r>
            <a:r>
              <a:rPr lang="en-US" b="1" dirty="0">
                <a:solidFill>
                  <a:srgbClr val="3F3F3F"/>
                </a:solidFill>
              </a:rPr>
              <a:t>: </a:t>
            </a:r>
            <a:r>
              <a:rPr lang="en-US" dirty="0">
                <a:solidFill>
                  <a:srgbClr val="3F3F3F"/>
                </a:solidFill>
              </a:rPr>
              <a:t>A </a:t>
            </a:r>
            <a:r>
              <a:rPr lang="en-US" dirty="0" err="1">
                <a:solidFill>
                  <a:srgbClr val="3F3F3F"/>
                </a:solidFill>
              </a:rPr>
              <a:t>rendszer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segítségével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állattenyésztésben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földhasználatnál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gazdaságban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folytatott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üzleti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tevékenységre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vonatkozó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összes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információ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egyben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gyűjthető</a:t>
            </a:r>
            <a:r>
              <a:rPr lang="en-US" dirty="0">
                <a:solidFill>
                  <a:srgbClr val="3F3F3F"/>
                </a:solidFill>
              </a:rPr>
              <a:t>. A </a:t>
            </a:r>
            <a:r>
              <a:rPr lang="en-US" dirty="0" err="1">
                <a:solidFill>
                  <a:srgbClr val="3F3F3F"/>
                </a:solidFill>
              </a:rPr>
              <a:t>tervezési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eszközök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lehetővé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teszik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hogy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különféle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munkaművelete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mindig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megfelel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időben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munkaerővel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valósuljanak</a:t>
            </a:r>
            <a:r>
              <a:rPr lang="en-US" dirty="0">
                <a:solidFill>
                  <a:srgbClr val="3F3F3F"/>
                </a:solidFill>
              </a:rPr>
              <a:t> meg. </a:t>
            </a:r>
            <a:r>
              <a:rPr lang="en-US" dirty="0" err="1">
                <a:solidFill>
                  <a:srgbClr val="3F3F3F"/>
                </a:solidFill>
              </a:rPr>
              <a:t>Nyomon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lehet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követni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aktuális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folyamatokat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keletkezett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információk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megoszthatóak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naplózhatóak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könnyedén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gazdasági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jelentések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generálhatóak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belőlük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Táblatörzskönyv</a:t>
            </a:r>
            <a:r>
              <a:rPr lang="en-US" b="1" dirty="0">
                <a:solidFill>
                  <a:srgbClr val="3F3F3F"/>
                </a:solidFill>
              </a:rPr>
              <a:t>: </a:t>
            </a:r>
            <a:r>
              <a:rPr lang="en-US" dirty="0" err="1">
                <a:solidFill>
                  <a:srgbClr val="3F3F3F"/>
                </a:solidFill>
              </a:rPr>
              <a:t>Tartalmazza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táblákkal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parcellákkal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kapcsolatos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összes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lényeges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adatot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információt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ami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hivatalos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beszámolásokhoz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kimutatásokhoz</a:t>
            </a:r>
            <a:r>
              <a:rPr lang="en-US" dirty="0">
                <a:solidFill>
                  <a:srgbClr val="3F3F3F"/>
                </a:solidFill>
              </a:rPr>
              <a:t>, a </a:t>
            </a:r>
            <a:r>
              <a:rPr lang="en-US" dirty="0" err="1">
                <a:solidFill>
                  <a:srgbClr val="3F3F3F"/>
                </a:solidFill>
              </a:rPr>
              <a:t>termesztési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folyamatok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átláthatóságához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szükséges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lvl="0" indent="0" algn="just">
              <a:spcBef>
                <a:spcPts val="0"/>
              </a:spcBef>
              <a:buNone/>
            </a:pPr>
            <a:endParaRPr lang="en-US" dirty="0">
              <a:solidFill>
                <a:schemeClr val="dk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12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Fogalomtár III.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Készlet</a:t>
            </a:r>
            <a:r>
              <a:rPr lang="en-US" b="1" dirty="0">
                <a:solidFill>
                  <a:srgbClr val="3F3F3F"/>
                </a:solidFill>
              </a:rPr>
              <a:t> </a:t>
            </a:r>
            <a:r>
              <a:rPr lang="en-US" b="1" dirty="0" err="1">
                <a:solidFill>
                  <a:srgbClr val="3F3F3F"/>
                </a:solidFill>
              </a:rPr>
              <a:t>nyilvántartás</a:t>
            </a:r>
            <a:r>
              <a:rPr lang="en-US" dirty="0">
                <a:solidFill>
                  <a:srgbClr val="3F3F3F"/>
                </a:solidFill>
              </a:rPr>
              <a:t>: </a:t>
            </a:r>
            <a:r>
              <a:rPr lang="en-US" dirty="0" err="1">
                <a:solidFill>
                  <a:srgbClr val="3F3F3F"/>
                </a:solidFill>
              </a:rPr>
              <a:t>Olyan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komplex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készletgazdálkodási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modul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amely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rögzíti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összes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vásárlást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értékesítést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felhasználást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készletváltozást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automatikusan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előállítja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hozzájuk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kapcsolódó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bizonylatokat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Gépek</a:t>
            </a:r>
            <a:r>
              <a:rPr lang="en-US" b="1" dirty="0">
                <a:solidFill>
                  <a:srgbClr val="3F3F3F"/>
                </a:solidFill>
              </a:rPr>
              <a:t>, </a:t>
            </a:r>
            <a:r>
              <a:rPr lang="en-US" b="1" dirty="0" err="1">
                <a:solidFill>
                  <a:srgbClr val="3F3F3F"/>
                </a:solidFill>
              </a:rPr>
              <a:t>gépkapcsolatok</a:t>
            </a:r>
            <a:r>
              <a:rPr lang="en-US" b="1" dirty="0">
                <a:solidFill>
                  <a:srgbClr val="3F3F3F"/>
                </a:solidFill>
              </a:rPr>
              <a:t>: </a:t>
            </a:r>
            <a:r>
              <a:rPr lang="en-US" dirty="0">
                <a:solidFill>
                  <a:srgbClr val="3F3F3F"/>
                </a:solidFill>
              </a:rPr>
              <a:t>A </a:t>
            </a:r>
            <a:r>
              <a:rPr lang="en-US" dirty="0" err="1">
                <a:solidFill>
                  <a:srgbClr val="3F3F3F"/>
                </a:solidFill>
              </a:rPr>
              <a:t>menüpont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segítségével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rendszerezhetjük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gazdaság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által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használt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gépeket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segítségükkel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kialakíthatjuk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azokat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gépkapcsolatokat</a:t>
            </a:r>
            <a:r>
              <a:rPr lang="en-US" dirty="0">
                <a:solidFill>
                  <a:srgbClr val="3F3F3F"/>
                </a:solidFill>
              </a:rPr>
              <a:t>, </a:t>
            </a:r>
            <a:r>
              <a:rPr lang="en-US" dirty="0" err="1">
                <a:solidFill>
                  <a:srgbClr val="3F3F3F"/>
                </a:solidFill>
              </a:rPr>
              <a:t>melyek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jellemzőek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gazdálkodási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tevékenységünk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során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Munkaműveletek</a:t>
            </a:r>
            <a:r>
              <a:rPr lang="en-US" b="1" dirty="0">
                <a:solidFill>
                  <a:srgbClr val="3F3F3F"/>
                </a:solidFill>
              </a:rPr>
              <a:t>: </a:t>
            </a:r>
            <a:r>
              <a:rPr lang="en-US" dirty="0">
                <a:solidFill>
                  <a:srgbClr val="3F3F3F"/>
                </a:solidFill>
              </a:rPr>
              <a:t>A </a:t>
            </a:r>
            <a:r>
              <a:rPr lang="en-US" dirty="0" err="1">
                <a:solidFill>
                  <a:srgbClr val="3F3F3F"/>
                </a:solidFill>
              </a:rPr>
              <a:t>menüpont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segítségével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létre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tudunk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hozni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kiválasztott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termelési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időszakhoz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kapcsolódó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munkálatokat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marL="285840" lvl="0" indent="-285480" algn="just">
              <a:lnSpc>
                <a:spcPct val="150000"/>
              </a:lnSpc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b="1" dirty="0" err="1">
                <a:solidFill>
                  <a:srgbClr val="3F3F3F"/>
                </a:solidFill>
              </a:rPr>
              <a:t>Térképmodul</a:t>
            </a:r>
            <a:r>
              <a:rPr lang="en-US" b="1" dirty="0">
                <a:solidFill>
                  <a:srgbClr val="3F3F3F"/>
                </a:solidFill>
              </a:rPr>
              <a:t>: </a:t>
            </a:r>
            <a:r>
              <a:rPr lang="en-US" dirty="0">
                <a:solidFill>
                  <a:srgbClr val="3F3F3F"/>
                </a:solidFill>
              </a:rPr>
              <a:t>A </a:t>
            </a:r>
            <a:r>
              <a:rPr lang="en-US" dirty="0" err="1">
                <a:solidFill>
                  <a:srgbClr val="3F3F3F"/>
                </a:solidFill>
              </a:rPr>
              <a:t>táblákkal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kapcsolatos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információk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térképi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megjelenítése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érhető</a:t>
            </a:r>
            <a:r>
              <a:rPr lang="en-US" dirty="0">
                <a:solidFill>
                  <a:srgbClr val="3F3F3F"/>
                </a:solidFill>
              </a:rPr>
              <a:t> el </a:t>
            </a:r>
            <a:r>
              <a:rPr lang="en-US" dirty="0" err="1">
                <a:solidFill>
                  <a:srgbClr val="3F3F3F"/>
                </a:solidFill>
              </a:rPr>
              <a:t>ennek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modulnak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segítségével</a:t>
            </a:r>
            <a:r>
              <a:rPr lang="en-US" dirty="0">
                <a:solidFill>
                  <a:srgbClr val="3F3F3F"/>
                </a:solidFill>
              </a:rPr>
              <a:t>.</a:t>
            </a:r>
            <a:endParaRPr lang="en-US" dirty="0"/>
          </a:p>
          <a:p>
            <a:pPr lvl="0" indent="0" algn="just">
              <a:spcBef>
                <a:spcPts val="0"/>
              </a:spcBef>
              <a:buNone/>
            </a:pPr>
            <a:endParaRPr lang="en-US" dirty="0">
              <a:solidFill>
                <a:schemeClr val="dk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0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Eltérések rövid bemutatása (I.)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547" y="1547446"/>
            <a:ext cx="11555605" cy="462951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Románia 10 millió hektár szántófölddel rendelkezik.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Ebből körülbelül 2 millió hektár az 1000 ha feletti farm. A nagy termőterületek a pirossal jelzett részeken tömörülnek.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504ABD-664B-4C0D-9804-0B008F5005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2" y="2873009"/>
            <a:ext cx="4730667" cy="3095857"/>
          </a:xfrm>
          <a:prstGeom prst="rect">
            <a:avLst/>
          </a:prstGeom>
        </p:spPr>
      </p:pic>
      <p:pic>
        <p:nvPicPr>
          <p:cNvPr id="5" name="Google Shape;16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462" y="5278515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66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TAG-</a:t>
            </a:r>
            <a:r>
              <a:rPr lang="hu-HU" dirty="0" err="1"/>
              <a:t>ek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85840" lvl="0" indent="-285480">
              <a:spcBef>
                <a:spcPts val="0"/>
              </a:spcBef>
              <a:buClr>
                <a:srgbClr val="3F3F3F"/>
              </a:buClr>
              <a:buSzPts val="1600"/>
            </a:pPr>
            <a:r>
              <a:rPr lang="en-US" dirty="0" err="1">
                <a:solidFill>
                  <a:srgbClr val="3F3F3F"/>
                </a:solidFill>
              </a:rPr>
              <a:t>Digitális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farmmenedzsment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 err="1">
                <a:solidFill>
                  <a:srgbClr val="3F3F3F"/>
                </a:solidFill>
              </a:rPr>
              <a:t>Vállalatirányítási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rendszer</a:t>
            </a:r>
            <a:r>
              <a:rPr lang="en-US" dirty="0">
                <a:solidFill>
                  <a:srgbClr val="3F3F3F"/>
                </a:solidFill>
              </a:rPr>
              <a:t> (VIR)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>
                <a:solidFill>
                  <a:srgbClr val="3F3F3F"/>
                </a:solidFill>
              </a:rPr>
              <a:t>BIG data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 err="1">
                <a:solidFill>
                  <a:srgbClr val="3F3F3F"/>
                </a:solidFill>
              </a:rPr>
              <a:t>Digitális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agrárium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>
                <a:solidFill>
                  <a:srgbClr val="3F3F3F"/>
                </a:solidFill>
              </a:rPr>
              <a:t>Smart farming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>
                <a:solidFill>
                  <a:srgbClr val="3F3F3F"/>
                </a:solidFill>
              </a:rPr>
              <a:t>Benchmark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 err="1">
                <a:solidFill>
                  <a:srgbClr val="3F3F3F"/>
                </a:solidFill>
              </a:rPr>
              <a:t>Hatékony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és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fenntartható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gazdálkodás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 err="1">
                <a:solidFill>
                  <a:srgbClr val="3F3F3F"/>
                </a:solidFill>
              </a:rPr>
              <a:t>Költségek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nyomon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követése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>
                <a:solidFill>
                  <a:srgbClr val="3F3F3F"/>
                </a:solidFill>
              </a:rPr>
              <a:t>NDVI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 err="1">
                <a:solidFill>
                  <a:srgbClr val="3F3F3F"/>
                </a:solidFill>
              </a:rPr>
              <a:t>Térinformatika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 err="1">
                <a:solidFill>
                  <a:srgbClr val="3F3F3F"/>
                </a:solidFill>
              </a:rPr>
              <a:t>Döntéstámogatás</a:t>
            </a:r>
            <a:r>
              <a:rPr lang="en-US" dirty="0">
                <a:solidFill>
                  <a:srgbClr val="3F3F3F"/>
                </a:solidFill>
              </a:rPr>
              <a:t> a </a:t>
            </a:r>
            <a:r>
              <a:rPr lang="en-US" dirty="0" err="1">
                <a:solidFill>
                  <a:srgbClr val="3F3F3F"/>
                </a:solidFill>
              </a:rPr>
              <a:t>mezőgazdaságban</a:t>
            </a:r>
            <a:endParaRPr lang="en-US" dirty="0"/>
          </a:p>
          <a:p>
            <a:pPr marL="285840" lvl="0" indent="-285480">
              <a:spcBef>
                <a:spcPts val="1001"/>
              </a:spcBef>
              <a:buClr>
                <a:srgbClr val="3F3F3F"/>
              </a:buClr>
              <a:buSzPts val="1600"/>
            </a:pPr>
            <a:r>
              <a:rPr lang="en-US" dirty="0" err="1">
                <a:solidFill>
                  <a:srgbClr val="3F3F3F"/>
                </a:solidFill>
              </a:rPr>
              <a:t>Digitális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 err="1">
                <a:solidFill>
                  <a:srgbClr val="3F3F3F"/>
                </a:solidFill>
              </a:rPr>
              <a:t>adatkezelés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3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Eltérések rövid bemutatása (II.)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400" dirty="0"/>
              <a:t>Az </a:t>
            </a:r>
            <a:r>
              <a:rPr lang="hu-HU" sz="2400" b="1" dirty="0"/>
              <a:t>erdélyi gazdaságok</a:t>
            </a:r>
            <a:r>
              <a:rPr lang="hu-HU" sz="2400" dirty="0"/>
              <a:t> nagy többsége kis gazdaság, családi gazdaságok, őstermelők, fiatal gazdák és  egy szűkebb kör egyéni vállalkozó és még kevesebben vannak KFT-</a:t>
            </a:r>
            <a:r>
              <a:rPr lang="hu-HU" sz="2400" dirty="0" err="1"/>
              <a:t>ben</a:t>
            </a:r>
            <a:r>
              <a:rPr lang="hu-HU" sz="2400" dirty="0"/>
              <a:t> szerveződő cégszerű működésben dolgoznak.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400" dirty="0"/>
              <a:t>Pár reprezentatív szám: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/>
              <a:t>Hargita megyében 25 860 gazda nyújtott be 2021-ben földalapú mezőgazdasági támogatásra kérést összesen 181.526 HA-</a:t>
            </a:r>
            <a:r>
              <a:rPr lang="hu-HU" sz="2400" dirty="0" err="1"/>
              <a:t>ra</a:t>
            </a:r>
            <a:r>
              <a:rPr lang="hu-HU" sz="2400" dirty="0"/>
              <a:t>. Ezt a két számot összevetve az látszik, hogy </a:t>
            </a:r>
            <a:r>
              <a:rPr lang="en-US" sz="2400" dirty="0"/>
              <a:t>kb. 7 HA a </a:t>
            </a:r>
            <a:r>
              <a:rPr lang="hu-HU" sz="2400" dirty="0"/>
              <a:t>Hargita</a:t>
            </a:r>
            <a:r>
              <a:rPr lang="en-US" sz="2400" dirty="0"/>
              <a:t> </a:t>
            </a:r>
            <a:r>
              <a:rPr lang="hu-HU" sz="2400" dirty="0"/>
              <a:t>megyei</a:t>
            </a:r>
            <a:r>
              <a:rPr lang="en-US" sz="2400" dirty="0"/>
              <a:t> </a:t>
            </a:r>
            <a:r>
              <a:rPr lang="hu-HU" sz="2400" dirty="0"/>
              <a:t>átlag mezőgazdasági gazdálkodó</a:t>
            </a:r>
            <a:r>
              <a:rPr lang="en-US" sz="2400" dirty="0"/>
              <a:t> (</a:t>
            </a:r>
            <a:r>
              <a:rPr lang="hu-HU" sz="2400" dirty="0"/>
              <a:t>ez tartalmazza a szántó és kaszálós illetve levelős területeket is</a:t>
            </a:r>
            <a:r>
              <a:rPr lang="en-US" sz="2400" dirty="0"/>
              <a:t>)</a:t>
            </a:r>
            <a:r>
              <a:rPr lang="hu-HU" sz="2400" dirty="0"/>
              <a:t>.</a:t>
            </a:r>
          </a:p>
          <a:p>
            <a:pPr marL="11113" indent="-11113"/>
            <a:endParaRPr lang="hu-HU" dirty="0"/>
          </a:p>
          <a:p>
            <a:endParaRPr lang="en-US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62" y="5477298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92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Eltérések rövid bemutatása (III.)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Hargita megyében a leadott támogatási kérések 0.7%-a 100 HA-</a:t>
            </a:r>
            <a:r>
              <a:rPr lang="hu-HU" sz="2000" dirty="0" err="1"/>
              <a:t>nál</a:t>
            </a:r>
            <a:r>
              <a:rPr lang="hu-HU" sz="2000" dirty="0"/>
              <a:t> nagyobb gazdaság.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hu-HU" sz="2000" dirty="0"/>
              <a:t>mezőgazdaság fontosságát a régióban jelzi, hogy a lakosság jelentős része dolgozik ebben a szektorban</a:t>
            </a:r>
            <a:r>
              <a:rPr lang="en-US" sz="2000" dirty="0"/>
              <a:t> </a:t>
            </a:r>
            <a:r>
              <a:rPr lang="hu-HU" sz="2000" dirty="0"/>
              <a:t>(Romániai átlag feletti arány)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Romániában 2020-ban a mezőgazdasági támogatásra leadott kérések számai alapján az átlag gazdaság 11.89 HA. </a:t>
            </a:r>
          </a:p>
          <a:p>
            <a:pPr marL="11113" indent="-11113"/>
            <a:endParaRPr lang="hu-HU" dirty="0"/>
          </a:p>
          <a:p>
            <a:endParaRPr lang="en-US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62" y="5278515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43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Eltérések rövid bemutatása (IV.)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A 10 hektár alatti átlag gazdasági méret egyértelműen jelzi, hogy ezen a szinten a cégszerű működés nehezen kivitelezhető, a gazdaságok egyénenként </a:t>
            </a:r>
            <a:r>
              <a:rPr lang="hu-HU" sz="2000" b="1" dirty="0"/>
              <a:t>limitált a gazdasági, adminisztrációs és management</a:t>
            </a:r>
            <a:r>
              <a:rPr lang="hu-HU" sz="2000" dirty="0"/>
              <a:t> (tervezés, szervezés, kontroll, elemzés) </a:t>
            </a:r>
            <a:r>
              <a:rPr lang="hu-HU" sz="2000" b="1" dirty="0"/>
              <a:t>kapacitással rendelkeznek</a:t>
            </a:r>
            <a:r>
              <a:rPr lang="hu-HU" sz="2000" dirty="0"/>
              <a:t>. 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000" dirty="0"/>
              <a:t>A tudástranszfer megvalósulása a globális frissülő tudás erdélyi adaptációja szükségszerű segítve ezáltal a versenyképesség növelését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hu-HU" sz="2000" b="1" dirty="0"/>
              <a:t>Az adminisztrációs teher enyhítése és a szakmai támogatás management területen elengedhetetlen, hogy fenntartható és versenyképes gazdaságok épüljenek Erdélyben</a:t>
            </a:r>
          </a:p>
          <a:p>
            <a:pPr marL="11113" lvl="0" indent="-11113">
              <a:lnSpc>
                <a:spcPct val="150000"/>
              </a:lnSpc>
              <a:buClr>
                <a:schemeClr val="dk1"/>
              </a:buClr>
              <a:buSzPts val="1600"/>
              <a:buNone/>
            </a:pPr>
            <a:endParaRPr lang="hu-HU" sz="2000" dirty="0"/>
          </a:p>
          <a:p>
            <a:endParaRPr lang="en-US" sz="2000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62" y="5376989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494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algn="just">
              <a:lnSpc>
                <a:spcPct val="150000"/>
              </a:lnSpc>
              <a:spcBef>
                <a:spcPts val="0"/>
              </a:spcBef>
            </a:pPr>
            <a:r>
              <a:rPr lang="hu-HU" dirty="0"/>
              <a:t>Az informatika, mint minden ágazatban, a tevékenység hatékonyabbá tételében, dokumentálásában, kontrolálásában és az adatok feldolgozásával a professzionálisabb döntéshozatalban tud segítséget nyújtani.</a:t>
            </a:r>
            <a:endParaRPr lang="ro-RO" dirty="0"/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endParaRPr lang="hu-HU" dirty="0"/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r>
              <a:rPr lang="hu-HU" dirty="0"/>
              <a:t>Nagyon egyszerűen fogalmazva, (1) több profitot, (2) egészségesebb terméket tudunk előállítani miközben (3) csökkenteni tudjuk a környezeti szennyeződést (vegyszer és műtrágya kijuttatások optimalizálásával). 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endParaRPr lang="hu-HU" dirty="0"/>
          </a:p>
          <a:p>
            <a:pPr marL="342900" lvl="0" algn="just">
              <a:lnSpc>
                <a:spcPct val="150000"/>
              </a:lnSpc>
              <a:spcBef>
                <a:spcPts val="0"/>
              </a:spcBef>
              <a:buAutoNum type="arabicParenBoth"/>
            </a:pPr>
            <a:r>
              <a:rPr lang="hu-HU" b="1" dirty="0"/>
              <a:t>Profit</a:t>
            </a:r>
            <a:r>
              <a:rPr lang="hu-HU" dirty="0"/>
              <a:t>: a mezőgazdaság alapjában véve egy költség management üzletág, ugyanis az árat szintem minden esetben a piac diktálja. A gazdának egyedüli lehetősége a magasabb profit elérése érdekében, ha minél jobban </a:t>
            </a:r>
            <a:r>
              <a:rPr lang="hu-HU" b="1" dirty="0"/>
              <a:t>kontrolálja a költségeket</a:t>
            </a:r>
            <a:r>
              <a:rPr lang="hu-HU" dirty="0"/>
              <a:t>. Ehhez pedig elengedhetetlen az adatok pontos dokumentálása, döntések meghozatala adatok alapján és nem „hallás” után.</a:t>
            </a:r>
          </a:p>
          <a:p>
            <a:pPr marL="0" lvl="0" indent="0" algn="just">
              <a:lnSpc>
                <a:spcPct val="107000"/>
              </a:lnSpc>
              <a:spcBef>
                <a:spcPts val="0"/>
              </a:spcBef>
            </a:pPr>
            <a:endParaRPr lang="ro-RO" dirty="0"/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dirty="0"/>
          </a:p>
          <a:p>
            <a:endParaRPr lang="en-US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6382" y="5444197"/>
            <a:ext cx="3900770" cy="1299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72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Szakmai kiegészítés I.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000" b="1" dirty="0" smtClean="0"/>
              <a:t>(</a:t>
            </a:r>
            <a:r>
              <a:rPr lang="hu-HU" sz="2000" b="1" dirty="0"/>
              <a:t>2) Egészségesebb</a:t>
            </a:r>
            <a:r>
              <a:rPr lang="hu-HU" sz="2000" dirty="0"/>
              <a:t> </a:t>
            </a:r>
            <a:r>
              <a:rPr lang="hu-HU" sz="2000" b="1" dirty="0"/>
              <a:t>termék</a:t>
            </a:r>
            <a:r>
              <a:rPr lang="hu-HU" sz="2000" dirty="0"/>
              <a:t>: a jó minőségű terméket megfelelő szakszerűséggel elő kell tudni állítani, ugyanakkor legalább annyira fontos, hogy el kell mondani, transzparensé kell tenni, megmutatni a fogyasztónak. Minél több információt adunk a felhasználónak, annál nagyobb bizalommal vásárolja a terméket. Tudjuk, hogy van olyan vásárló, aki nem érti, hogy mi az, amikor a tehén szénát eszik. Mi az a széna és mi az, amikor nem széna. Ezért meg kell mutatni majd a gyógynövényekkel teli erdei kaszálót, megszáradt füvet stb. A termék előállításának teljes ciklusát meg kell tudni mutatni a fogyasztónak, helyet, ahonnan a termék származik és a technológiát, amivel elő van állítva. Minél több az információ, annál nagyobb értéke van egy terméknek.</a:t>
            </a:r>
            <a:endParaRPr lang="ro-RO" sz="2000" dirty="0"/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o-RO" sz="2000" dirty="0"/>
          </a:p>
          <a:p>
            <a:endParaRPr lang="en-US" sz="2000" dirty="0"/>
          </a:p>
        </p:txBody>
      </p:sp>
      <p:pic>
        <p:nvPicPr>
          <p:cNvPr id="4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5502" y="5348853"/>
            <a:ext cx="3971650" cy="138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03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07163C1C645B94D8E521A1898767248" ma:contentTypeVersion="11" ma:contentTypeDescription="Új dokumentum létrehozása." ma:contentTypeScope="" ma:versionID="523d133b0b592fcd2819b0ba439e566f">
  <xsd:schema xmlns:xsd="http://www.w3.org/2001/XMLSchema" xmlns:xs="http://www.w3.org/2001/XMLSchema" xmlns:p="http://schemas.microsoft.com/office/2006/metadata/properties" xmlns:ns2="e6853852-eb57-441c-843a-3a7fdc021782" targetNamespace="http://schemas.microsoft.com/office/2006/metadata/properties" ma:root="true" ma:fieldsID="21fa4be1042ec3cb8adf42c5af74b258" ns2:_="">
    <xsd:import namespace="e6853852-eb57-441c-843a-3a7fdc0217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53852-eb57-441c-843a-3a7fdc021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CA60C9-A035-4AD5-A455-114E98934C0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6853852-eb57-441c-843a-3a7fdc02178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F27FE5-5B88-4515-8879-426D48B646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89701E-4C9A-481F-B435-D887CDC9AF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853852-eb57-441c-843a-3a7fdc0217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4448</Words>
  <Application>Microsoft Macintosh PowerPoint</Application>
  <PresentationFormat>Widescreen</PresentationFormat>
  <Paragraphs>455</Paragraphs>
  <Slides>40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Calibri</vt:lpstr>
      <vt:lpstr>Noto Sans Symbols</vt:lpstr>
      <vt:lpstr>Times New Roman</vt:lpstr>
      <vt:lpstr>Arial</vt:lpstr>
      <vt:lpstr>Office-téma</vt:lpstr>
      <vt:lpstr>Digitális farmmenedzsment</vt:lpstr>
      <vt:lpstr>Tartalomjegyzék</vt:lpstr>
      <vt:lpstr>Kiegészítés indokoltsága</vt:lpstr>
      <vt:lpstr>Eltérések rövid bemutatása (I.)</vt:lpstr>
      <vt:lpstr>Eltérések rövid bemutatása (II.)</vt:lpstr>
      <vt:lpstr>Eltérések rövid bemutatása (III.)</vt:lpstr>
      <vt:lpstr>Eltérések rövid bemutatása (IV.)</vt:lpstr>
      <vt:lpstr>Szakmai kiegészítés I.</vt:lpstr>
      <vt:lpstr>Szakmai kiegészítés I.</vt:lpstr>
      <vt:lpstr>Szakmai kiegészítés II.</vt:lpstr>
      <vt:lpstr>Szakmai kiegészítés III.</vt:lpstr>
      <vt:lpstr>Szakmai kiegészítés IV.</vt:lpstr>
      <vt:lpstr>Szakmai kiegészítés IV.</vt:lpstr>
      <vt:lpstr>Szakmai kiegészítés IV.</vt:lpstr>
      <vt:lpstr>Szakmai kiegészítés IV.</vt:lpstr>
      <vt:lpstr>Szakmai kiegészítés VI.</vt:lpstr>
      <vt:lpstr>Szakmai kiegészítés VII.</vt:lpstr>
      <vt:lpstr>Erdélyben jelenlevő megoldások - kiegészítés</vt:lpstr>
      <vt:lpstr>Erdélyben jelenlevő megoldások - kiegészítés</vt:lpstr>
      <vt:lpstr>Az Agrovir lokalizált moduljai</vt:lpstr>
      <vt:lpstr>Az Agrovir lokalizált moduljai</vt:lpstr>
      <vt:lpstr>Az Agrovir lokalizált moduljai</vt:lpstr>
      <vt:lpstr>Az Agrovir lokalizált moduljai</vt:lpstr>
      <vt:lpstr>Az Agrovir lokalizált moduljai</vt:lpstr>
      <vt:lpstr>Az Agrovir lokalizált moduljai</vt:lpstr>
      <vt:lpstr>Adatalapú döntéshozatal</vt:lpstr>
      <vt:lpstr>Adatalapú döntéshozatal</vt:lpstr>
      <vt:lpstr>Jó gyakorlatok / esettanulmányok I.a.</vt:lpstr>
      <vt:lpstr>Jó gyakorlatok / esettanulmányok I.b</vt:lpstr>
      <vt:lpstr>Jó gyakorlatok / esettanulmányok II.a.</vt:lpstr>
      <vt:lpstr>Jó gyakorlatok / esettanulmányok II.b.</vt:lpstr>
      <vt:lpstr>Jó gyakorlatok / esettanulmányok III.a.</vt:lpstr>
      <vt:lpstr>Jó gyakorlatok / esettanulmányok III.b.</vt:lpstr>
      <vt:lpstr>Fogalomtár I.</vt:lpstr>
      <vt:lpstr>Fogalomtár I.</vt:lpstr>
      <vt:lpstr>Fogalomtár II.</vt:lpstr>
      <vt:lpstr>Fogalomtár III.</vt:lpstr>
      <vt:lpstr>Fogalomtár III.</vt:lpstr>
      <vt:lpstr>Fogalomtár III.</vt:lpstr>
      <vt:lpstr>TAG-ek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Péter Varga</dc:creator>
  <cp:lastModifiedBy>Microsoft Office User</cp:lastModifiedBy>
  <cp:revision>8</cp:revision>
  <dcterms:created xsi:type="dcterms:W3CDTF">2021-04-21T15:27:09Z</dcterms:created>
  <dcterms:modified xsi:type="dcterms:W3CDTF">2022-04-26T07:02:59Z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0x010100007163C1C645B94D8E521A1898767248</vt:lpwstr>
  </property>
</Properties>
</file>