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6" r:id="rId12"/>
    <p:sldId id="267" r:id="rId13"/>
    <p:sldId id="268" r:id="rId14"/>
    <p:sldId id="276" r:id="rId15"/>
    <p:sldId id="275" r:id="rId16"/>
    <p:sldId id="274" r:id="rId17"/>
    <p:sldId id="297" r:id="rId18"/>
    <p:sldId id="273" r:id="rId19"/>
    <p:sldId id="272" r:id="rId20"/>
    <p:sldId id="271" r:id="rId21"/>
    <p:sldId id="285" r:id="rId22"/>
    <p:sldId id="288" r:id="rId23"/>
    <p:sldId id="287" r:id="rId24"/>
    <p:sldId id="286" r:id="rId25"/>
    <p:sldId id="280" r:id="rId26"/>
    <p:sldId id="284" r:id="rId27"/>
    <p:sldId id="283" r:id="rId28"/>
    <p:sldId id="282" r:id="rId29"/>
    <p:sldId id="281" r:id="rId30"/>
    <p:sldId id="270" r:id="rId31"/>
    <p:sldId id="279" r:id="rId32"/>
    <p:sldId id="278" r:id="rId33"/>
    <p:sldId id="294" r:id="rId34"/>
    <p:sldId id="293" r:id="rId35"/>
    <p:sldId id="292" r:id="rId36"/>
    <p:sldId id="291" r:id="rId37"/>
    <p:sldId id="290" r:id="rId38"/>
    <p:sldId id="269" r:id="rId39"/>
    <p:sldId id="289" r:id="rId40"/>
    <p:sldId id="296" r:id="rId41"/>
    <p:sldId id="299" r:id="rId42"/>
    <p:sldId id="298" r:id="rId43"/>
    <p:sldId id="300" r:id="rId44"/>
    <p:sldId id="301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éter Varga" userId="e91e233f76b5be9a" providerId="LiveId" clId="{7999050E-677E-4EE7-97E0-96F6ECDD509F}"/>
    <pc:docChg chg="delSld">
      <pc:chgData name="Péter Varga" userId="e91e233f76b5be9a" providerId="LiveId" clId="{7999050E-677E-4EE7-97E0-96F6ECDD509F}" dt="2023-10-20T09:47:21.600" v="0" actId="47"/>
      <pc:docMkLst>
        <pc:docMk/>
      </pc:docMkLst>
      <pc:sldChg chg="del">
        <pc:chgData name="Péter Varga" userId="e91e233f76b5be9a" providerId="LiveId" clId="{7999050E-677E-4EE7-97E0-96F6ECDD509F}" dt="2023-10-20T09:47:21.600" v="0" actId="47"/>
        <pc:sldMkLst>
          <pc:docMk/>
          <pc:sldMk cId="496271211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328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lang="hu-HU" dirty="0"/>
              <a:t>Digitális megoldások a vidékfejlesztésben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 dirty="0"/>
              <a:t>Székelyföldi szempontok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Vidékfejlesztés – Okos Falu 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vidékfejlesztésen belül a digitális megoldások több területen is alkalmazhatók.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Közösségfejlesztés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– A területen belül a legfontosabb a helyi lakosság, vállalkozások, szervezetek közötti kommunikáció fejlesztése. A kommunikáció erősíti a helyi identitást, a bizalmat, megalapozza a helyi véleménye, igények  összegyűjtését, ezzel csökkentik a fejlesztések kockázatát. Az identitás erősítése kapcsán a belső kommunikáció mellett a térség, település online láthatósága is kiemelt terület.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Jövedelemszerzés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– A digitális megoldások egyrészt a meglévő ágazatok hatékonyságának növelését támogatják (például: agrártermelés, turizmus, ipar, szolgáltatások), másrészt új jövedelmi források elérését teszik lehetővé (például: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sharing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economy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távmunka). A térségben élők jövedelméhez a piac bővítéséhez, illetve a befektetők vonzásához közvetlenül járul hozzá a térség, település online láthatósága, marketingje.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Szolgáltatások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– A települési, térségi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szolgálatások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fejlesztése kapcsán számos terület (például: közlekedés, köz- és piaci szolgáltatások minősége és elérése, idősek ellátása, logisztika).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12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Digitális megoldások alkalmazási területei – Kapcsolat az okos város fejlesztéssel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Okos város fejlesztéshez a Lechner Tudásközpont állított össze módszertani útmutatót, amely részletesen tartalmazza az Okos város területeit, a tervezés lépéseit és a hozzá kapcsolódó tervezési eszközöket.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Okos város módszertan hat nagy csoportba sorolt a fejlesztési elemeket, amelyhez a Lechner Tudásközpont jó megoldás adatbázist is összeállított több mint 500 megoldás részletes ismertetésével.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Okos térség, falu fejlesztés a hazai vidék helyzetéből és a helyi igényekből kiindulva három területre fókuszál. Az egyes területeken belül is találhatunk fókusz eltéréseket az Okos város területei kapcsán megjelöltekkel kapcsolatban.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Okos térség, falu fókusza a Közösség fejlesztésen, az igények pontos megismerésén van. Ezt követik a Szolgáltatások  és a Jövedelem szerzés lehetőségei.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digitális agrárium a jövedelemszerzésbe tartozik, mint a meglévő gazdasági területek hatékonyságát javító digitális megoldások.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eltérést a települések gazdasági és társadalmi helyzetének jelentős eltérése okozza.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99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Digitális megoldások alkalmazási területei a vidékfejlesztésben - Közösségfejlesztés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közösségfejlesztés területén 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digitalizáció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lehetőség 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kommunikáció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erősítésére, amely a megalapozza a települési közösségek együttműködését, valamint a térségi együttműködéseket.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kétoldalú, irányított kommunikáció alkalmas 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vélemények összegyűjtésére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a megfelelő digitális megoldások alkalmazásával.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 identitás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a helyi történelem, népszokások, családi krónikák, kulturális erőforrások, a környezet ismeretén alapszik, fő eszköze lehet a „story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telling</a:t>
            </a:r>
            <a:r>
              <a:rPr lang="hu-HU" altLang="en-US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amely segít az adatok, információk, ismeretek terjesztésében, fennmaradásában.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szomszédi kapcsolatok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a kölcsönösségen alapuló kapcsolatok jelzik a közösség valódi működését a hétköznapok során.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település és térség online láthatósága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több célt is szolgál, egyrészt a helyi identitást erősíti, másrészt a térségi együttműködést, harmadrészt pedig a gazdasági befektetéseket.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33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Digitális megoldások alkalmazási területei a vidékfejlesztésben - Jövedelemszerzés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7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felmérések alapján a hazai mikro, kis és közép vállalkozások csak igen kis mértékben alkalmazzák azokat a technológiai megoldásokat amelyek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hozzájárulhatnánakhatékonyságuk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növelésében. 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Mezőgazdaság 4.0 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megoldásait az Ipar 4.0-hoz hasonlóan kevés vállalkozás alkalmazza. 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meglévő vállalkozások digitális fejlesztése mellett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új jövedelmei csatornák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is rendelkezésre állnak a vidék lakosainak megfelelő felkészültség mellett. 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„</a:t>
            </a:r>
            <a:r>
              <a:rPr lang="hu-HU" b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sharing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b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economy</a:t>
            </a:r>
            <a:r>
              <a:rPr lang="hu-HU" altLang="en-US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(közösségi gazdaság) a meglévő erőforrások megosztásán alapszik. 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turizmus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területén az utazók többsége már az internet segítségével, turisztikai portálok használatával állítja össze az utazási tervét.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34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Digitális megoldások alkalmazási területei a vidékfejlesztésben - Szolgáltatások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szolgáltatások közül kiemelkedik 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közösségi közlekedés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minőségének fejlesztése, a helyi igények alapján.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idősgondozásban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sok digitális eszköz érhető el, amelyek biztonságot, szükség esetén orvosi ellenőrzést, kényelmet tudnak nyújtani az otthonukban lévő idős embereknek.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e-közigazgatás 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területén a központi közigazgatás és az önkormányzatok ügyei is intézhetők online felületeken, továbbá az agrár ágazat támogatásokkal kapcsolatos ügyintézései is internetek intézhetők.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biztonság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területén a digitális megoldások több területen is lehetőséget kínálnak.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Sok kistelepülésen gond a kiskereskedelem hiánya. A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online kereskedelem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a működéshez szükséges 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logisztikai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szolgáltatások növelhetik a település komfortját.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83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A digitális megoldások alkalmazásának előnyei területenként </a:t>
            </a:r>
            <a:endParaRPr dirty="0"/>
          </a:p>
        </p:txBody>
      </p:sp>
      <p:sp>
        <p:nvSpPr>
          <p:cNvPr id="5" name="Téglalap 4"/>
          <p:cNvSpPr/>
          <p:nvPr/>
        </p:nvSpPr>
        <p:spPr>
          <a:xfrm>
            <a:off x="839788" y="1924050"/>
            <a:ext cx="3240087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b="1" dirty="0">
                <a:solidFill>
                  <a:srgbClr val="FFFFFF"/>
                </a:solidFill>
                <a:ea typeface="ヒラギノ角ゴ Pro W3" pitchFamily="126" charset="-128"/>
              </a:rPr>
              <a:t>Közösségfejlesztés</a:t>
            </a:r>
          </a:p>
        </p:txBody>
      </p:sp>
      <p:sp>
        <p:nvSpPr>
          <p:cNvPr id="6" name="Téglalap 5"/>
          <p:cNvSpPr/>
          <p:nvPr/>
        </p:nvSpPr>
        <p:spPr>
          <a:xfrm>
            <a:off x="4138613" y="1924050"/>
            <a:ext cx="3240087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b="1">
                <a:solidFill>
                  <a:srgbClr val="FFFFFF"/>
                </a:solidFill>
                <a:ea typeface="ヒラギノ角ゴ Pro W3" pitchFamily="126" charset="-128"/>
              </a:rPr>
              <a:t>Jövedelemszerzés</a:t>
            </a:r>
          </a:p>
        </p:txBody>
      </p:sp>
      <p:sp>
        <p:nvSpPr>
          <p:cNvPr id="7" name="Téglalap 6"/>
          <p:cNvSpPr/>
          <p:nvPr/>
        </p:nvSpPr>
        <p:spPr>
          <a:xfrm>
            <a:off x="7439025" y="1924050"/>
            <a:ext cx="3240088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b="1">
                <a:solidFill>
                  <a:srgbClr val="FFFFFF"/>
                </a:solidFill>
                <a:ea typeface="ヒラギノ角ゴ Pro W3" pitchFamily="126" charset="-128"/>
              </a:rPr>
              <a:t>Szolgáltatások</a:t>
            </a:r>
          </a:p>
        </p:txBody>
      </p:sp>
      <p:sp>
        <p:nvSpPr>
          <p:cNvPr id="8" name="Téglalap 7"/>
          <p:cNvSpPr/>
          <p:nvPr/>
        </p:nvSpPr>
        <p:spPr>
          <a:xfrm>
            <a:off x="839788" y="2514600"/>
            <a:ext cx="3240087" cy="389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Új kommunikációs csatornák létrejötte a közösségen belül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Közösségek belső információ cseréje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Személyes tájékoztatási lehetőség 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Vélemények összegyűjtése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Közös döntésbe való bevonás lehetősége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Közös emlékezet, identitás erősítés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Közösség, település, térség online láthatósága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FFFF"/>
              </a:solidFill>
              <a:ea typeface="ヒラギノ角ゴ Pro W3" pitchFamily="126" charset="-128"/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FFFF"/>
              </a:solidFill>
              <a:ea typeface="ヒラギノ角ゴ Pro W3" pitchFamily="126" charset="-128"/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FFFF"/>
              </a:solidFill>
              <a:ea typeface="ヒラギノ角ゴ Pro W3" pitchFamily="126" charset="-128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138613" y="2514600"/>
            <a:ext cx="3240087" cy="389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hu-HU">
                <a:solidFill>
                  <a:srgbClr val="FFFFFF"/>
                </a:solidFill>
                <a:ea typeface="ヒラギノ角ゴ Pro W3" pitchFamily="126" charset="-128"/>
              </a:rPr>
              <a:t>Meglévő vállalkozások hatékonyságának növelése a digitális megoldásokkal</a:t>
            </a:r>
          </a:p>
          <a:p>
            <a:pPr marL="285750" indent="-285750">
              <a:buFontTx/>
              <a:buChar char="-"/>
            </a:pPr>
            <a:r>
              <a:rPr lang="hu-HU">
                <a:solidFill>
                  <a:srgbClr val="FFFFFF"/>
                </a:solidFill>
                <a:ea typeface="ヒラギノ角ゴ Pro W3" pitchFamily="126" charset="-128"/>
              </a:rPr>
              <a:t>Térségi együttműködések létrehozása, hálózatos működés (integrációk)</a:t>
            </a:r>
          </a:p>
          <a:p>
            <a:pPr marL="285750" indent="-285750">
              <a:buFontTx/>
              <a:buChar char="-"/>
            </a:pPr>
            <a:r>
              <a:rPr lang="hu-HU">
                <a:solidFill>
                  <a:srgbClr val="FFFFFF"/>
                </a:solidFill>
                <a:ea typeface="ヒラギノ角ゴ Pro W3" pitchFamily="126" charset="-128"/>
              </a:rPr>
              <a:t>Új jövedelmi csatornák létrehozása (kereskedelem, távmunka)</a:t>
            </a:r>
          </a:p>
          <a:p>
            <a:pPr marL="285750" indent="-285750">
              <a:buFontTx/>
              <a:buChar char="-"/>
            </a:pPr>
            <a:r>
              <a:rPr lang="hu-HU">
                <a:solidFill>
                  <a:srgbClr val="FFFFFF"/>
                </a:solidFill>
                <a:ea typeface="ヒラギノ角ゴ Pro W3" pitchFamily="126" charset="-128"/>
              </a:rPr>
              <a:t>Térség láthatóvá tételével a helyi fogyasztói piac növelése </a:t>
            </a:r>
          </a:p>
          <a:p>
            <a:pPr marL="285750" indent="-285750">
              <a:buFontTx/>
              <a:buChar char="-"/>
            </a:pPr>
            <a:endParaRPr lang="hu-HU">
              <a:solidFill>
                <a:srgbClr val="FFFFFF"/>
              </a:solidFill>
              <a:ea typeface="ヒラギノ角ゴ Pro W3" pitchFamily="126" charset="-128"/>
            </a:endParaRPr>
          </a:p>
          <a:p>
            <a:pPr marL="285750" indent="-285750">
              <a:buFontTx/>
              <a:buChar char="-"/>
            </a:pPr>
            <a:endParaRPr lang="hu-HU">
              <a:solidFill>
                <a:srgbClr val="FFFFFF"/>
              </a:solidFill>
              <a:ea typeface="ヒラギノ角ゴ Pro W3" pitchFamily="126" charset="-128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439025" y="2514600"/>
            <a:ext cx="3240088" cy="389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Térség lakóhelyi komfortjának növelése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Biztonság megőrzése növelése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Idős lakosok otthoni ellátásának, gondozásának megkönnyítése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Helyi közlekedés szervezés a helyi igények alapján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Szolgáltatások elérésének megkönnyítése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FFFF"/>
                </a:solidFill>
                <a:ea typeface="ヒラギノ角ゴ Pro W3" pitchFamily="126" charset="-128"/>
              </a:rPr>
              <a:t>E-közigazgatás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FFFF"/>
              </a:solidFill>
              <a:ea typeface="ヒラギノ角ゴ Pro W3" pitchFamily="126" charset="-128"/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FFFF"/>
              </a:solidFill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39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A digitális megoldások megjelenése Székelyföldön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A digitális megoldások elsősorban szakmai fórumokon és rendezvényeken jelennek meg, mint lehetőség.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Vidéki térségekben lassabb, városi környezetben gyorsabb az elterjedésük – ebből kifolyólag ezek népszerűsítésében kulcsfontosságú szerepet kapnak a város-vidék kapcsolatok.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Az innovációra való hajlandóság nagymértékben befolyásolja az elterjedést, de ez elsősorban az individuális beállítódás eredménye (tudás, hajlandóság, stb.) és nem egy programszerűen végzett tevékenységé.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Az innovatív vállalkozások profilja.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92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A digitális megoldások használatának fontosabb jellemzői a székelyföldi térségben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Pontszerűség: nem koncentrált, egyénfüggő</a:t>
            </a:r>
          </a:p>
          <a:p>
            <a:r>
              <a:rPr lang="hu-HU" dirty="0"/>
              <a:t>Kirekesztettség: a társadalom nem értékként, hanem egyfajta különcségként értelmezi az újítókat</a:t>
            </a:r>
          </a:p>
          <a:p>
            <a:r>
              <a:rPr lang="hu-HU" dirty="0"/>
              <a:t>Egyéni igényekre alapoz: a digitális technológiából csak azokat az elemeket építi be, amelyikre szüksége van, azt is csak </a:t>
            </a:r>
            <a:r>
              <a:rPr lang="hu-HU" dirty="0" err="1"/>
              <a:t>ad-hoc</a:t>
            </a:r>
            <a:r>
              <a:rPr lang="hu-HU" dirty="0"/>
              <a:t> módon</a:t>
            </a:r>
          </a:p>
          <a:p>
            <a:r>
              <a:rPr lang="hu-HU" dirty="0"/>
              <a:t>A rendelkezésre álló technológiák kihasználtsága csak részleges</a:t>
            </a:r>
          </a:p>
          <a:p>
            <a:r>
              <a:rPr lang="hu-HU" dirty="0"/>
              <a:t>Térségi hálózati rendszerek hiánya</a:t>
            </a:r>
          </a:p>
          <a:p>
            <a:r>
              <a:rPr lang="hu-HU" dirty="0"/>
              <a:t>Kevés térségi tanulási lehetőség</a:t>
            </a:r>
          </a:p>
        </p:txBody>
      </p:sp>
    </p:spTree>
    <p:extLst>
      <p:ext uri="{BB962C8B-B14F-4D97-AF65-F5344CB8AC3E}">
        <p14:creationId xmlns:p14="http://schemas.microsoft.com/office/powerpoint/2010/main" val="410799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Kapcsolódó stratégiák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Országos stratégiai dokumentumok:  elsősorban az EU-s elvárásoknak való megfelelési szándék jellemzi a témához kapcsolódó passzusokat. Hiányzik a kifejezetten a </a:t>
            </a:r>
            <a:r>
              <a:rPr lang="hu-HU" dirty="0" err="1"/>
              <a:t>digitalizációra</a:t>
            </a:r>
            <a:r>
              <a:rPr lang="hu-HU" dirty="0"/>
              <a:t> fókuszáló stratégiai dokumentum, inkább az jellemző, hogy a </a:t>
            </a:r>
            <a:r>
              <a:rPr lang="hu-HU" dirty="0" err="1"/>
              <a:t>digitalizációhoz</a:t>
            </a:r>
            <a:r>
              <a:rPr lang="hu-HU" dirty="0"/>
              <a:t> kapcsolódó fejlesztési prioritások szét vannak szórva különböző szakterületek fejlesztéséért felelős stratégiai anyagokba.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Térségi vagy lokális fejlesztési stratégiák: egyre gyakrabban találunk konkrét fejlesztési javaslatokat a lokális és térségi fejlesztési anyagokba. Zömében azonban sablonszerű fejlesztési beavatkozásokat céloznak meg, hiányzik a közép- vagy </a:t>
            </a:r>
            <a:r>
              <a:rPr lang="hu-HU" dirty="0" err="1"/>
              <a:t>hosszútávú</a:t>
            </a:r>
            <a:r>
              <a:rPr lang="hu-HU" dirty="0"/>
              <a:t> fejlesztési  programok összehangolása és a digitális technikák ezen fejlesztési elképzelésekhez való integrálása.</a:t>
            </a:r>
          </a:p>
        </p:txBody>
      </p:sp>
    </p:spTree>
    <p:extLst>
      <p:ext uri="{BB962C8B-B14F-4D97-AF65-F5344CB8AC3E}">
        <p14:creationId xmlns:p14="http://schemas.microsoft.com/office/powerpoint/2010/main" val="301933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közösség erősítése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hiperlokális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 hírekkel 1.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Egyre jellemzőbb trend, hogy a települések saját weboldalt és ehhez hozzákapcsolt </a:t>
            </a:r>
            <a:r>
              <a:rPr lang="hu-HU" dirty="0" err="1"/>
              <a:t>Facebook</a:t>
            </a:r>
            <a:r>
              <a:rPr lang="hu-HU" dirty="0"/>
              <a:t> oldalt üzemeltetnek. Ezek gondozója zömében a helyi Polgármesteri Hivatal.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Publikált tartalmak: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Helyi döntéshozással kapcsolatos információk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Fejlesztési elképzelések és programtervek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Konkrét megvalósítások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Lokális kulturális események, sportrendezvények fényképes/kisfilmes beszámolói.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901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Tartalomjegyzék</a:t>
            </a:r>
            <a:endParaRPr dirty="0"/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fontAlgn="base"/>
            <a:r>
              <a:rPr lang="hu-HU" dirty="0"/>
              <a:t>Bevezetés, kiindulópontok								</a:t>
            </a:r>
            <a:endParaRPr lang="en-GB" dirty="0"/>
          </a:p>
          <a:p>
            <a:pPr fontAlgn="base"/>
            <a:r>
              <a:rPr lang="hu-HU" dirty="0"/>
              <a:t>Releváns kérdésfelvetések</a:t>
            </a:r>
            <a:endParaRPr lang="en-GB" dirty="0"/>
          </a:p>
          <a:p>
            <a:pPr fontAlgn="base"/>
            <a:r>
              <a:rPr lang="hu-HU" dirty="0"/>
              <a:t>Vidékfejlesztés – alapok</a:t>
            </a:r>
          </a:p>
          <a:p>
            <a:pPr fontAlgn="base"/>
            <a:r>
              <a:rPr lang="hu-HU" dirty="0"/>
              <a:t>Digitális megoldások alkalmazási területei a vidékfejlesztésben</a:t>
            </a:r>
            <a:endParaRPr lang="en-GB" dirty="0"/>
          </a:p>
          <a:p>
            <a:pPr fontAlgn="base"/>
            <a:r>
              <a:rPr lang="hu-HU" dirty="0"/>
              <a:t>A digitális megoldások alkalmazásnak előnyei területenként </a:t>
            </a:r>
            <a:endParaRPr lang="en-GB" dirty="0"/>
          </a:p>
          <a:p>
            <a:pPr fontAlgn="base"/>
            <a:r>
              <a:rPr lang="hu-HU" dirty="0"/>
              <a:t>Kapcsolódó jogszabályok</a:t>
            </a:r>
            <a:endParaRPr lang="en-GB" dirty="0"/>
          </a:p>
          <a:p>
            <a:pPr fontAlgn="base"/>
            <a:r>
              <a:rPr lang="hu-HU" dirty="0"/>
              <a:t>Jó gyakorlatok és esettanulmányok alkalmazási területenként </a:t>
            </a:r>
            <a:endParaRPr lang="en-GB" dirty="0"/>
          </a:p>
          <a:p>
            <a:pPr fontAlgn="base"/>
            <a:r>
              <a:rPr lang="hu-HU" dirty="0"/>
              <a:t>Közösségfejlesztése (kommunikáció, helyi identitás, bizalom erősítés, vélemény gyűjtés, digitális láthatóság) </a:t>
            </a:r>
            <a:endParaRPr lang="en-GB" dirty="0"/>
          </a:p>
          <a:p>
            <a:pPr fontAlgn="base"/>
            <a:r>
              <a:rPr lang="hu-HU" dirty="0"/>
              <a:t>Jövedelemszerzés támogatása (digitalizálás lehetősége a meglévő ágazatokban, új jövedelmi források)</a:t>
            </a:r>
            <a:endParaRPr lang="en-GB" dirty="0"/>
          </a:p>
          <a:p>
            <a:pPr fontAlgn="base"/>
            <a:r>
              <a:rPr lang="hu-HU" dirty="0"/>
              <a:t>Települési, térségi </a:t>
            </a:r>
            <a:r>
              <a:rPr lang="hu-HU" dirty="0" err="1"/>
              <a:t>szolgálatások</a:t>
            </a:r>
            <a:r>
              <a:rPr lang="hu-HU" dirty="0"/>
              <a:t> fejlesztése (lakhatás, közlekedés, közszolgáltatások, szolgáltatások elérése)</a:t>
            </a:r>
            <a:endParaRPr lang="en-GB" dirty="0"/>
          </a:p>
          <a:p>
            <a:pPr fontAlgn="base"/>
            <a:r>
              <a:rPr lang="hu-HU" dirty="0"/>
              <a:t>Gyakorlati jellegű kérdések</a:t>
            </a:r>
            <a:endParaRPr lang="en-GB" dirty="0"/>
          </a:p>
          <a:p>
            <a:pPr fontAlgn="base"/>
            <a:r>
              <a:rPr lang="hu-HU" dirty="0"/>
              <a:t>Felhasznált irodalmi hivatkozások jegyzéke</a:t>
            </a:r>
            <a:endParaRPr lang="en-GB" dirty="0"/>
          </a:p>
          <a:p>
            <a:pPr fontAlgn="base"/>
            <a:r>
              <a:rPr lang="hu-HU" dirty="0"/>
              <a:t>Fogalomtár</a:t>
            </a:r>
            <a:endParaRPr lang="en-GB" dirty="0"/>
          </a:p>
          <a:p>
            <a:pPr fontAlgn="base"/>
            <a:r>
              <a:rPr lang="hu-HU" dirty="0" err="1"/>
              <a:t>TAG-ek</a:t>
            </a:r>
            <a:endParaRPr lang="en-GB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közösség erősítése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hiperlokális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 hírekkel 2.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A települések weboldalai és </a:t>
            </a:r>
            <a:r>
              <a:rPr lang="hu-HU" dirty="0" err="1"/>
              <a:t>Facebookon</a:t>
            </a:r>
            <a:r>
              <a:rPr lang="hu-HU" dirty="0"/>
              <a:t> vagy más közösségi oldalakon működő internetes felületei mellett ma már egyre gyakrabban találkozunk olyan mobilalapú </a:t>
            </a:r>
            <a:r>
              <a:rPr lang="hu-HU" dirty="0" err="1"/>
              <a:t>aplikációkkal</a:t>
            </a:r>
            <a:r>
              <a:rPr lang="hu-HU" dirty="0"/>
              <a:t>, amelyek tartalmazzák a következőket: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hu-HU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Hírek és információk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Szolgáltatások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Vendéglátó ipari egységek kínálata, elérhetőségei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Rendezvények, események programfüzete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Helyi turisztikai látványosságok</a:t>
            </a:r>
          </a:p>
        </p:txBody>
      </p:sp>
    </p:spTree>
    <p:extLst>
      <p:ext uri="{BB962C8B-B14F-4D97-AF65-F5344CB8AC3E}">
        <p14:creationId xmlns:p14="http://schemas.microsoft.com/office/powerpoint/2010/main" val="394667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 : közösségi ételmegosztás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sz="16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Casserole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Club egy közösség szervezte ételfutár szolgálat. 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Segítségével az extra adagot főző városlakók eljuttathatják a felesleges ételt a közelükben lakó rászorulóknak vagy időhiányban szenvedő </a:t>
            </a:r>
            <a:r>
              <a:rPr lang="hu-HU" sz="16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szomszédaiknak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tagok megvendégelhetik egymást, több ember rávehető a főzésre, és több emberhez jut el friss, egészséges házi koszt, miközben erősödnek a szomszédsági kapcsolatok.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felhasználók „tányér megosztóként</a:t>
            </a:r>
            <a:r>
              <a:rPr lang="hu-HU" altLang="en-US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vagy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sz="16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Myfoodsharing.at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honlapon magánszemélyek, gyártók és kereskedők is közzétehetik felesleges, de még le nem járt szavatosságú élelmiszereiket. 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részvétel feltétele az, hogy az ételért nem szabad pénzt kérni.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honlapra felkerülhet az élelmiszer gyártási és lejárati dátuma, s az is, hogy honnan és mikor lehet elhozni.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851642"/>
            <a:ext cx="5802089" cy="16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4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 és esettanulmányok alkalmazási területenként  közösségfejlesztés: közösségi eszközmegosztás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35360" y="1772816"/>
            <a:ext cx="11555700" cy="20800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cél, hogy ideiglenesen vagy rövidebb időtartamra szükséges eszközöket kölcsönadhassanak egymásnak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regisztrált felhasználók.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Peerby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holland portál lehetővé teszi a közösségek tagjai közötti eszközmegosztást, ingyen és bérleti díj fejében.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 weben és mobil alkalmazáson keresztül is elérhető.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tervek szerint egy speciálisan az applikációhoz kifejlesztett nyomkövetővel a tulajdonosok követni tudják majd az ismerősöknek, szomszédoknak kölcsönadott tárgyaik helyzetét, illetve elektronikus készülékeik használatát is.</a:t>
            </a:r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852863"/>
            <a:ext cx="647223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6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miutcank.hu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 közösségépítő platform 1.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http://miutcank.hu - Lokális közösségépítő platform, ahol a szomszédok szívességeket kérhetnek és adhatnak, így pénzt és időt spórolhatnak.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miutcank.hu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egy olyan közösségi oldal és közösségépítő platform, amivel könnyedén megismerhetik egymást az egymás szomszédságában élők és felismerhetik a jó szomszédságban rejlő lehetőségeket.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Regisztrálást követően lehetővé válik a szomszédságon belül eszközök, alapanyagok kölcsönzése, egymás kölcsönös kisegítése különböző ház körüli munkákkal, könnyen szervezhetők az adott környéket érintő társadalmi munkák, események, közös programok.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Csatlakozás után azonnal látható, hogy kik élnek a környéken és felfedezhető a szomszédságban élő emberek és lehetőségek.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portálon lehet adni, kérni és szervezni, meg lehet ismerni a szomszédokat és ki lehet alakítani jószomszédi viszonyt a körülöttünk lakókkal.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793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miutcank.hu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 közösségépítő platform 2. 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Míg régen a falvakban a szomszédok jól ismerték egymást és mindenki kész volt a másik segítségére sietni, manapság ez gyökeresen megváltozott.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sz="16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miutcánk.hu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weboldalán a regisztrálók láthatják a többi, környéken élő lakost, akikkel azonnal felvehetik a kapcsolatot, és akár közös programokat is szervezhetnek a megadott érdeklődési köröknek megfelelően.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Lehet közösen futni, kertészkedni – vagy egyszerűen csak bevásárolni menni, de gyakran szerveznek közös pikniket, </a:t>
            </a:r>
            <a:r>
              <a:rPr lang="hu-HU" sz="16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miutcánk.hu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szomszédfesztivált is.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Felajánlhatjuk szakértelmünket, szolgáltatásainkat és akár eszközeinket is a környékünkön élőknek.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kezdeményezés eredményei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több mint 40.000 felhasználó, közel 500 településről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több ezer fúrót és létrát osztottak már meg a látogatók, és az adatbázisunkban megtalálható hozzávetőleg 50 000 eszköz 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cseh </a:t>
            </a:r>
            <a:r>
              <a:rPr lang="hu-HU" sz="16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irodalomszakértőre</a:t>
            </a: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pótnagymamára is találunk szívességi alapon 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93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közösségi részvétel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Bármely település lakó, akinek van egy jó ötlete, felteheti az adott weboldalra, ami közösségi segítséggel végül megvalósulhat.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oldalon keresztül jelentkeznek az adott ötlet megvalósításához partnerek – főként városlakók, de akár cégek is – akik anyagi vagy kétkezi segítséggel, alapanyaggal, eszközökkel vagy az ötlet továbbfejlesztésével segítenek.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így megvalósult ötletek végül a weboldalon kerülnek dokumentálásra.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kezdeményezés New Yorkból indult, ma már több településen működik.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338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Jó gyakorlatok : Somlói </a:t>
            </a:r>
            <a:r>
              <a:rPr lang="hu-HU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Okosutak</a:t>
            </a:r>
            <a:r>
              <a:rPr lang="hu-HU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– Virtuális borösvény 1.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Somló vulkánja Magyarország legkisebb borvidéke. A bor mellett a természeti és az épített környezet, a kilátás, a történelmi és kulturális emlékek is különleges értéket képviselnek. Ugyanakkor a szolgáltatások színvonala, elérhetősége általánosságban alacsony színvonalú volt, hiányzott az összefogás, a stratégiai gondolkodás, a turizmusban rengeteg lehetőség kihasználatlanul maradt.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</a:pPr>
            <a:r>
              <a:rPr lang="hu-H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Somlói </a:t>
            </a:r>
            <a:r>
              <a:rPr lang="hu-H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Okosutak</a:t>
            </a:r>
            <a:r>
              <a:rPr lang="hu-H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programot </a:t>
            </a: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Somlói Borút Egyesület hívta életre, az alábbi célokkal: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SzPct val="70000"/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Turisztikai értékek egységes rendszerbe foglalása - természeti-, kulturális- és épített örökség, szolgáltatások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SzPct val="70000"/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Interaktív, </a:t>
            </a:r>
            <a:r>
              <a:rPr lang="hu-HU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GPS-szel</a:t>
            </a: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is követhető túraútvonalak kialakítása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SzPct val="70000"/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„Láthatóvá</a:t>
            </a:r>
            <a:r>
              <a:rPr lang="hu-HU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elérhetővé tenni a térséget a turisták számára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SzPct val="70000"/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Közvetlen és közvetett bevétel generálása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SzPct val="70000"/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Fejleszteni a közösséget, helyi hálózatokat építeni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41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Somlói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Okosutak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 – Virtuális borösvény 2.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1500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Hogyan történik? – a projekt lépései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Tematikus fórumok a térség értékeinek feltárására a helyi érdekeltekkel, borászokkal, vendéglátósokkal, önkormányzatokkal, értékek. Ezeken a: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Courier New" pitchFamily="49" charset="0"/>
              <a:buChar char="o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látnivalók összegyűjtése, elhelyezése a térképen, túraútvonalak kijelölése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Courier New" pitchFamily="49" charset="0"/>
              <a:buChar char="o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kisfilmek témájának, forgatókönyvének megbeszélése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Courier New" pitchFamily="49" charset="0"/>
              <a:buChar char="o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szakértő/grafikus közreműködésével arculati elemek (</a:t>
            </a:r>
            <a:r>
              <a:rPr lang="hu-HU" sz="15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logo</a:t>
            </a: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stb.) meghatározása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Courier New" pitchFamily="49" charset="0"/>
              <a:buChar char="o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közösségi programok, rendezvények kitalálása, megtervezése.</a:t>
            </a:r>
            <a:endParaRPr lang="hu-HU" sz="2300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 túraútvonalak GPS-es bejárása, alaptérkép készítése, fotózás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Interjúk a szolgáltatókkal, borászokkal., egyes szolgáltatásokat bemutató anyagok elkészítése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Kisfilmek forgatása, szerkesztése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Térinformatikai rendszer elkészítése, adatokkal történő feltöltése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Telefonos applikációk elkészítése, tesztelése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3F3F3F"/>
              </a:buClr>
              <a:buFont typeface="Wingdings" pitchFamily="2" charset="2"/>
              <a:buChar char="v"/>
            </a:pPr>
            <a:r>
              <a:rPr lang="hu-HU" sz="16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Nyomtatott marketing anyagok, információs táblák elkészítése, kihelyezése</a:t>
            </a:r>
            <a:endParaRPr lang="hu-HU" sz="1500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57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YouTyúk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, friss, kapirgálós tojás rendelés 1.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Jelenlévő vásárlói igényre épült a szolgáltatás, szabadon kapirgáló, boldog tyúkok tojta tojást bizony szinte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lehetetlenség beszerezni a nagyvárosokban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2014 novemberben indult 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YouTyúk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nevű vállalkozás, amely a hagyományos termelésből származó tojást juttatja el fogyasztókhoz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tyúkok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örökbefogadhatók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így a fogyasztók tudhatják, melyik tyúktól származik a tojás, illetve a termelők is hozzájutnak a többlet költségek fedezéséhez.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 céljai: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minél több vidéki gazda/család számára legyen reális megélhetési lehetőség a becsületes munka, mellyel valóban egészséges, és magas minőségű élelmiszert állítanak elő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hogy a vásárlók már jelen lévő igényére magyar, és főként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háztáji élelmiszer tudjon lenni a válasz, mindez nyomon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követhetően, ellenőrizhetően, tisztán, és feddhetetlenül.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bizalom újraépítése, és közös felelősségvállalás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467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YouTyúk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, friss, kapirgálós tojás rendelés 2.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eddig nehéz értékesítési körülmények között termelő gazdák terméke (tojás) olyan vásárlókhoz jut el, ahova eddig nem volt lehetséges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Tyúkfoglalás folyamata a következő: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Szimpatikus gazda kiválasztása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Rendelni kívánt tojás mennyiség eldöntése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Átvevőponton kiválasztása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Tyúk örökbefogadás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Számlázás, fizetés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Tervezik, hogy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cukrászdákat és pékségeket is ellátnak a minőséget garantáló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YouTyúk-termékekkel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saját földdel nem rendelkező termelőknek ellátják takarmánnyal, a helyi szántóföldi növénytermelők bevonásával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 kiterjesztik friss vagy füstölt termelői húsárura és zöldség- és gyümölcsfélékre is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60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Bevezetés, kiindulópontok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agrárium és a vidék több kérdésben is szorosan érintkezik. A földrajzi érintettség mellett az agrárgazdasági termeléshez  szükséges munkaerő nagy része vidéken lakik, így az életkörülmények, a vidéki élet komfortossága meghatározzák a humánerőforrás rendelkezésre állását, ugyanakkor az agrárgazdaság pedig hozzájárul a vidék jövedelméhez. A mezőgazdasági termelés határozza meg a vidék arculatát, hozzájárul a turizmushoz, gondoskodik a természeti erőforrások nagy részének ésszerű felhasználásáról.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Székelyföldi viszonylatban 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digitalizáció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agrárgazdaságban történő elterjedésének legnagyobb gátja jelenleg a megfelelő humánerőforrás rendelkezésre állása, akik képesek kezelni az okos eszközöket, valamint részt tudnak venni az adatok kezelésében, feldolgozásában és értik az adat-alapú döntéshozás folyamatait, összefüggéseit. Vidéken nem áll rendelkezésre elegendő szakértelemmel, kompetenciával rendelkező munkavállaló, illetve a termelők többsége sem rendelkezik a megfelelő felkészültséggel. A megfelelő kompetenciák mellett fontosnak tartjuk megjegyezni, hogy a térségben csak nagyon kis mértékben találjuk meg a korszerű digitális technológiát.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közvetlenül hozzájárul a mezőgazdaság hatékonyságához, a szükséges humánerőforrás komfortos lakhelyének biztosításával, valamint az agrártermeléshez szükséges szolgáltatások jelenlétével.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vidéki települések, mint természet közeli lakóhelyek komfortja, az életminőség, a köz- és piaci szolgáltatások, a gazdasági környezet, a közlekedés minősége, a közigazgatási szolgáltatások elérhetőség és minősége, a helyi fogyasztói piac közvetlenül kapcsolódnak, támogatják, vagy gátolják az agrárgazdaság működését. A digitális megoldások integrálása az egyes terültek működésbe, a vidék fejlesztésébe, a települések és térségek menedzselésébe, így közvetve hozzájárulnak az agrár termelés hatékonyságához.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Csíkszereda környéki kistermelők terményeinek értékesítése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dirty="0"/>
              <a:t>- </a:t>
            </a:r>
            <a:r>
              <a:rPr lang="hu-HU" dirty="0" err="1"/>
              <a:t>Facebookon</a:t>
            </a:r>
            <a:r>
              <a:rPr lang="hu-HU" dirty="0"/>
              <a:t> kialakult közösség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dirty="0"/>
              <a:t>- Cél: a megtermelt, de fölösleges javak értékesítése (sok esetben mennyiségtől függetlenül)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dirty="0"/>
              <a:t>- Nem csak értékesítéssel kapcsolatos bejegyzések vannak, hanem sokszor a vásárlók teszik fel igényeiket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dirty="0"/>
              <a:t>- Fokozatosan bővülő csoport, fokozatosan növekvő népszerűséggel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dirty="0"/>
              <a:t>- Mára kialakult sok stabil, rendszeresen működő termelő-fogyasztó reláció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dirty="0"/>
              <a:t>- Kifejezetten érték a vegyszermentes termék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17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Szatyorbolt 1.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hu-HU" dirty="0"/>
              <a:t>A Szatyorbolt egy vásárlói közösség, ami egy kötöttségek nélküli csoportot jelent, aminek tagjai véleményeikkel, javaslataikkal alakíthatják az áruk kínálatát, visszajelzést adhatnak a termékekről a termelőknek és a szervezőknek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A vásárlónak, a termelőnek és a szervezőnek ugyanaz a célja: egészséges, fenntartható élet, termelés és fogyasztás. 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A szolgáltatás biztosítja, hogy aki a Szatyorból vásárol tisztában lehessen azzal, hogy az adott a terméket ki és hogyan termelte, csomagolta, szállította.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Vásárolni a szolgáltatás által fenntartott boltban, valamint a </a:t>
            </a:r>
            <a:r>
              <a:rPr lang="hu-HU" dirty="0" err="1"/>
              <a:t>webfelületen</a:t>
            </a:r>
            <a:r>
              <a:rPr lang="hu-HU" dirty="0"/>
              <a:t> lehet. A weben történő vásárlás esetén rendelkezésre áll a kiszállítás, valamint a átvételi pontokon való átvétel.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73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Szatyorbolt 2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None/>
            </a:pPr>
            <a:r>
              <a:rPr lang="hu-HU" dirty="0"/>
              <a:t>A Szatyor szolgáltatás a következőket biztosítja: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Közvetlenül a termelőtől szerezi be az árut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Idény zöldségeket és gyümölcsöket árul, lehetőleg azok szabadföldi változatát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Lehetőség szerint helyi termelőkkel áll kapcsolatban, a rövidebb szállítás érdekében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Minimális csomagolás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Hetente frissen érkezett termékeket kínál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Környezetkímélő szállítás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Képzéseket, bemutatókat, gyakorlati műhelymunkákat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Te szedd magad akciók szervezése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000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VeddEgyütt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! Portál 1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VeddEgyütt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! portál a közösségi vásárok platformja, amely a termelők és a vásárlói közösségek lehetőleg önszerveződő módon egymásra találhassanak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Működésének alapja a közösségek összefogása, a tudatos vásárlás, a hazai termelők támogatása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vásárok között böngészve megtalálható, hogy épp mikor, hol, melyik termelőtől lehet rendelni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közösségi vásárok adott vásárlói közösségekhez, előre meghatározott időpontokra (vásáralkalmakra) kerülnek meghirdetésre.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Egy-egy vásáralkalomhoz több termelő is csatlakozhat, rendelést leadni a termelők által ezen alkalmakra meghirdetett termékkínálatra lehet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rendeléseket termelőnként külön-külön kell megadni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termelők által meghirdetett kínálat és a termékek árai is változhatnak vásárról vásárra, igazodva a szezonalitáshoz és a szállítási költségekhez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039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</a:t>
            </a:r>
            <a:r>
              <a:rPr lang="hu-HU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VeddEgyütt</a:t>
            </a:r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! Portál 2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közösségi vásárok csak akkor valósulnak meg, ha összejön annyi rendelés, amiért a termelőnek már megéri helybe vinni a közösséghez a termékeit.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 mindenki számára nyitott, a vásárlók összefoghatnak, vagy saját maguknál létrehozhatnak átvételi pontot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 nyitott minden Termelő felé, aki saját, minőségi terméket tud hozni.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termelők is megszervezhetik a portálon saját vásárlói körüket, hogy egyszerűbben tarthassanak velük a kapcsolatot és csökkentsék a marketingköltségeket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vásárlók is meghívhatják az általuk ismert termelőket, hogy mások is hozzájuthassanak a termékekhez és csökkenjen a logisztikai költség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933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Zala-völgyi Nyitott Porták! 1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Zala-völgye gazdái, helyi termék előállítói,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agroturisztikai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szolgáltatói 2018-ban partnerségre léptek egymással és létrehozták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Nyitott Porta rövid élelmiszerlánc csoportot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együttműködő tagok célul tűzték ki, hogy minőségi, helyben előállított termékekkel, színvonalas szolgáltatásokkal lássák el a környékbeli lakosokat, az ide látogató vendégeket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együttműködő gazdák legfontosabb vállalása, hogy rendszeresen hirdetnek meg nyitott napokat és eseményeket az érdeklődők, vásárlók számára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meghirdetett időpontokról 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www.nyitottportak.hu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oldalon vagy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kapcsolódó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Android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mobil applikáción érhető ("Nyitott Porták - Zala-völgye") el aktuális információ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portákat csak a megadott nyitott nap időpontokban és az események alkalmával lehet felkeresni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nyitott napok időpontjaiban bejelentkezés nélkül is látogathatók a porták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689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Zala-völgyi Nyitott Porták! 2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egyes porta eseményeknél ugyanakkor a porták a látogatást előzetes bejelentkezéshez köthetik, amelyet </a:t>
            </a:r>
            <a:b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minden esetben jeleznek az esemény leírásánál!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Több gazda a megadott időpontokon túl is fogad vendéget külön bejelentkezés alapján, amelyről az érintett Nyitott Porta adatlapján olvasható információ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nyitott napok alkalmával a portákon az "állandó kínálatként" feltüntetett elemeket kínálják.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Jellemzően saját termékekből vásárlási-, kóstolási lehetőség; ismeretterjesztés; bemutató; étkezés; megtekintési lehetőség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Minden portán érhető el ún. "alkalmi kínálat" is, amelyek a porták által szervezett eseményekhez kötődnek vagy előzetes egyeztetés alapján igénybe vehetők (falusi vendégasztal, termék feldolgozás bemutató, borvacsora, gyalogtúra szervezés, csapatépítő tréning szervezése, zenés est, disznóvágás)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1004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Ceglédbercel, okos falu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négyezer lakosú Ceglédbercel számára fontos a régió híreinek, a lakosok számára érdekes és hasznos információk minél hatékonyabb célba juttatása, valamint a közbiztonság, és az itt élők komfortérzetének javítása, ezért több elemből álló Okos Falu programot indított: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nyolc egységből álló </a:t>
            </a:r>
            <a:r>
              <a:rPr lang="hu-HU" sz="15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Full</a:t>
            </a: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HD kamerarendszert épített ki a településen, amelyek a helyi rendőrség és polgárőrség ügyeleteihez továbbítják a frekventált közterületek képeit;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két leglátogatottabb helyszínen </a:t>
            </a:r>
            <a:r>
              <a:rPr lang="hu-HU" sz="15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WiFi</a:t>
            </a: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sz="15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hotspotot</a:t>
            </a: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is létesített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Ingyenes mobilalkalmazást fejlesztett ki a helyieknek, és az odalátogató turistáknak a szükséges információk megszerzéséhez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 vállalkozók szolgáltatásai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település programkínálata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lakossági vélemények begyűjtése, szavazás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közérdekű információk azonnali közlésére, akár riasztás jelleggel 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rászoruló, idős lakosok jelzést tudnak majd adni egészségügyi vagy biztonsági vészhelyzet esetén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közösségi tér funkció, amelynek segítségével időpontot lehet foglalni a helyi szolgáltató intézményekhez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Tervek között szerepel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környezeti szenzorok kihelyezése, amely segítségével energiahatékonyabbá válhat a közvilágítás, a gépjárműforgalom alakulásáról is hasznos adatokhoz lehet majd hozzájutni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5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töltők kihelyezése az egyre terjedő elektromos autók számára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542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közösségi házimunka közvetítő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ZAARLY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alkalmazás segítségével a felhasználók a ház körüli munkákat menedzselhetik.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rendszerben regisztrált helyi kis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szolgáltatócégekkel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az alkalmazás felületén keresztül lehet kapcsolatba lépni, az online naptár segítségével megszervezhető a ház körüli munka, a beépített csevegő alkalmazáson keresztül bonyolítható a kommunikáció, a felhasználói felületen keresztül pedig biztonságosan kiegyenlíthető a számla.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elvégzett szolgáltatás minősítésével a nem megfelelő szolgáltatást végző cégek és vállalkozók kiszűrhetők.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TASKRABBIT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 segítségével a felhasználók meghirdethetik a ház körüli munkáikat, és a munka elvégzésére szánt legmagasabb összeget, majd a munkát elvégezni szándékozó felhasználók licitálnak.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licit végén a munkát felajánló dönthet, kivel végezteti el a feladatot.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rendszerbe jelentkező munkavégzők tudását és hátterét ellenőrzik. Legnagyobb részük diákok, munkanélküliek, háztartásbeliek és nyugdíjasok köréből kerül ki.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szolgáltatáshoz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okostelefon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alkalmazás is készült.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749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beteglátogatás mobileszközzel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krónikus betegek mért adataikat (vérnyomás, pulzusszám, testsúly) továbbíthatják a kórház felé tv-készülékük segítségével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adatok egy biztonságos hálózaton keresztül jutnak el a kórházba, ahol a számítógép automatikusan rögzíti és kiértékeli azokat.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Amennyiben az adatok alapján szükséges, a rendszer azonnal kapcsolatba lép az egészségügyi személyzettel.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betegnek egy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set-top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boxra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internetkapcsolatra és megfelelő digitális mérőberendezésekre van szüksége a rendszer működtetéséhez.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biztosítótársaságokat külön szerződéssel vonták be a rendszerbe, amellyel az orvosok és kórházak költségeit fedezik – a megelőzés rendszere jóval költséghatékonyabb számukra, mint az akut kezelések finanszírozása.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20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Releváns kérdésfelvetések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Melyek a vidékfejlesztés főbb területei, határai?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Vidékfejlesztés főbb beavatkozási területeinek hatékonyságát hogyan érintik a digitális megoldások?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 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kapcsolat az agrár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digitalizáció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a vidék digitális fejlesztése között?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digitális megoldásai hogyan támogatják az agrárgazdaság digitális fejlesztését?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Melyek a konkrét digitális megoldások a vidékfejlesztés egyes területein?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egyes megoldások hogyan járulna hozzá a vidéki települések, a köz- és piaci szolgáltatások és a gazdasági környezet fejlesztéséhez, a szükséges munkaerő biztosításához?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digitalizálása hogyan támogatja a térségi együttműködéseket, térségi szolgáltatásfejlesztést?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Vidék jelenlegi helyzete hogyan befolyásolja az agrárgazdaság hatékonyságának fejlesztését, az agrárgazdaság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digitalizációját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?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digitális megoldások hogyan tudják segíteni az egyének és közösségek mindennapi problémáinak hatékony megoldását a vidéki térben?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986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Jó gyakorlatok: távegészségügyi szolgáltatás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helyi egészségügyi szolgáltató célja mobiltelefonokon elérhető applikáció segítségével megfigyelni a krónikus betegségben szenvedők állapotát (cukorbetegség, magas vérnyomás, időskori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demencia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stb.).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különböző kóros állapotok megfigyelését erre fejlesztett mérőeszközökkel végzik, ezek adatait rögzíti az applikáció.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feldolgozás minden esetben egészségügyi intézmény keretei között folyik, és ha szükséges, az egészségügyi személyzet értesítése is automatikusan megtörténik.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projektben több szolgáltató cég is szerződött az állami egészségügyi ellátóval, szolgáltatásaik általában a személyre szabott megfigyelésen kívül vészhívó/riasztó lehetőséget is biztosítanak közeli hozzátartozók részére. 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igénybevevők elsősorban idős, krónikus betegek vagy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demenciában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szenvedők, illetve hozzátartozóik, akiknek életkörülményei és személyes biztonsága, biztonságérzete jelentősen javul a szolgáltatásoknak köszönhetően.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5964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Gyakorlati jellegű kérdések 1.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Sorolja fel a vidékfejlesztés főbb területeit?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Hogyan változtatta meg a mezőgazdaság átalakulása a vidéki életkörülményeket?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 a vidékfejlesztés fogalmát? (legalább egyet)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Mutassa be a vidékfejlesztés három fő területét?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Milyen területek határozzák meg a lakosság életminőségét?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Mutassa be a lakhatás, a jövedelemszerzés, a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szolgálatások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a közösség kapcsolódását a vidék komfortosságához!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 az EU által elfogadott Okos falu meghatározást!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 az okos falu és a digitális megoldások kapcsolatát!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Mi határozza meg a digitális megoldások alkalmazását az okos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felvak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esetén?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Melyek a digitális megoldások fő alkalmazási területei a vidékfejlesztésben?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102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Gyakorlati jellegű kérdések 2.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Mutassa be a digitális megoldások alkalmazási lehetőségeit a közösségfejlesztésben!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Mutassa be a digitális megoldások alkalmazási lehetőségeit a jövedelemszerzésben!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Mutassa be a digitális megoldások alkalmazási lehetőségeit a szolgáltatásokban!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Melyek az okos város fejlesztési területei?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Hogyan kapcsolódnak az okos város fejlesztési területei az okos falu fejlesztés területeihez?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Sorolja fel a digitális megoldások előnyeit az egyes területeken!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 a kapcsolód jogszabályok főbb területeit!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Ismertessen legalább egy jó gyakorlatot a közösségfejlesztés digitális megoldásai közül!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Ismertessen legalább egy jó gyakorlatot a jövedelemszerzés digitális megoldásai közül!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Ismertessen legalább egy jó gyakorlatot a szolgáltatások digitális megoldásai közül!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691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Fogalomtár 1.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Vidékfejlesztés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Olyan tág fogalom, amely magában foglalja az összes fontos kérdést, ami a vidéki emberek és térségek kollektív vitalitására vonatkozik, úgy mint oktatás, egészségügy, lakáskérdés, közigazgatás és berendezkedés, a vezetésre és irányításra való képesség, valamint a kulturális örökség, csakúgy, mint a szektorokhoz kapcsolódó és az általános gazdaságügyi kérdések. </a:t>
            </a:r>
            <a:r>
              <a:rPr lang="hu-HU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</a:t>
            </a:r>
            <a:r>
              <a:rPr lang="en-US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Partnerships for Rural Development, OECD, Head of Publications Service, OECD 2, rue André- Pascal, 75775 Paris </a:t>
            </a:r>
            <a:r>
              <a:rPr lang="en-US" sz="24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Cedex</a:t>
            </a:r>
            <a:r>
              <a:rPr lang="en-US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16, </a:t>
            </a:r>
            <a:r>
              <a:rPr lang="en-US" sz="24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Preance</a:t>
            </a:r>
            <a:r>
              <a:rPr lang="en-US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1990</a:t>
            </a:r>
            <a:r>
              <a:rPr lang="hu-HU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Többdimenziós folyamat, aminek célja a fenntartható módon integrálni a gazdasági,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szocio-kulturális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környezeti célokat. (</a:t>
            </a:r>
            <a:r>
              <a:rPr lang="en-US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EU LEADER Initiative in Ireland: Evaluation and Recommendations </a:t>
            </a:r>
            <a:r>
              <a:rPr lang="hu-HU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</a:t>
            </a:r>
            <a:r>
              <a:rPr lang="en-US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Kearney, B.—Boyle, G.E.—Walsh, J.A. (1994), Dublin, Department of Agriculture, Agriculture House</a:t>
            </a:r>
            <a:r>
              <a:rPr lang="hu-HU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Fenntartott és fenntartható, gazdasági, szociális, kulturális és környezeti változás megtervezett folyamata az egész közösség hosszú távú jólétének növelésére. </a:t>
            </a:r>
            <a:r>
              <a:rPr lang="hu-HU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</a:t>
            </a:r>
            <a:r>
              <a:rPr lang="en-US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Local Partnerships for Rural Development The European Experience, Moseley, Malcolm J. (2003), CABI Publishing</a:t>
            </a:r>
            <a:r>
              <a:rPr lang="hu-HU" sz="24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Okos falu (EU)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„Az okos falvak olyan vidéki közösségek, amelyek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innovatív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megoldásokat dolgoznak ki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problémáik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kezelésére. Már meglévő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erősségekre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lehetőségekre építve kezdenek neki területük fenntartható fejlesztésének. A gazdasági, szociális és környezeti stratégiáik kidolgozásában és kivitelezésében részvételi megközelítést alkalmaznak, előmozdítják az innovációt, és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hasznosítják a digitális technológiákban rejlő lehetőségeket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. Az okos falvak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társulnak és együttműködnek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más vidéki vagy városi közösségekkel és szereplőkkel. Az okos falu stratégiák épülhetnek </a:t>
            </a:r>
            <a:r>
              <a:rPr lang="hu-HU" b="1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már meglévő kezdeményezésekre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és különböző köz- és magánforrásokból nyerhetnek támogatásokat.</a:t>
            </a:r>
            <a:r>
              <a:rPr lang="hu-HU" altLang="en-US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(Pilot Project SMART 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Eco-Social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Villages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21 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February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2019, 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Brussels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01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pitchFamily="34" charset="0"/>
                <a:cs typeface="Calibri" pitchFamily="34" charset="0"/>
                <a:sym typeface="Calibri" pitchFamily="34" charset="0"/>
              </a:rPr>
              <a:t>TAG-ek</a:t>
            </a:r>
            <a:endParaRPr lang="en-GB"/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/>
              <a:t>#</a:t>
            </a:r>
            <a:r>
              <a:rPr lang="hu-HU" dirty="0" err="1"/>
              <a:t>SmartGovernance</a:t>
            </a:r>
            <a:endParaRPr lang="hu-HU" dirty="0"/>
          </a:p>
          <a:p>
            <a:pPr>
              <a:buNone/>
            </a:pPr>
            <a:r>
              <a:rPr lang="hu-HU" dirty="0"/>
              <a:t>#</a:t>
            </a:r>
            <a:r>
              <a:rPr lang="hu-HU" dirty="0" err="1"/>
              <a:t>SmartEconomy</a:t>
            </a:r>
            <a:endParaRPr lang="hu-HU" dirty="0"/>
          </a:p>
          <a:p>
            <a:pPr>
              <a:buNone/>
            </a:pPr>
            <a:r>
              <a:rPr lang="hu-HU" dirty="0"/>
              <a:t>#</a:t>
            </a:r>
            <a:r>
              <a:rPr lang="hu-HU" dirty="0" err="1"/>
              <a:t>Sharingeconomy</a:t>
            </a:r>
            <a:endParaRPr lang="hu-HU" dirty="0"/>
          </a:p>
          <a:p>
            <a:pPr>
              <a:buNone/>
            </a:pPr>
            <a:r>
              <a:rPr lang="hu-HU" dirty="0"/>
              <a:t>#</a:t>
            </a:r>
            <a:r>
              <a:rPr lang="hu-HU" dirty="0" err="1"/>
              <a:t>közösségigazdaság</a:t>
            </a:r>
            <a:endParaRPr lang="hu-HU" dirty="0"/>
          </a:p>
          <a:p>
            <a:pPr>
              <a:buNone/>
            </a:pPr>
            <a:r>
              <a:rPr lang="hu-HU" dirty="0"/>
              <a:t>#Mezőgazdaság4.0</a:t>
            </a:r>
          </a:p>
          <a:p>
            <a:pPr>
              <a:buNone/>
            </a:pPr>
            <a:r>
              <a:rPr lang="hu-HU" dirty="0"/>
              <a:t>#ipar4.0</a:t>
            </a:r>
          </a:p>
          <a:p>
            <a:pPr>
              <a:buNone/>
            </a:pPr>
            <a:r>
              <a:rPr lang="hu-HU" dirty="0"/>
              <a:t>#turizmus</a:t>
            </a:r>
          </a:p>
          <a:p>
            <a:pPr>
              <a:buNone/>
            </a:pPr>
            <a:r>
              <a:rPr lang="hu-HU" dirty="0"/>
              <a:t>#e-közigazgatás</a:t>
            </a:r>
          </a:p>
          <a:p>
            <a:pPr>
              <a:buNone/>
            </a:pPr>
            <a:r>
              <a:rPr lang="hu-HU" dirty="0"/>
              <a:t>#</a:t>
            </a:r>
            <a:r>
              <a:rPr lang="hu-HU" dirty="0" err="1"/>
              <a:t>gdpr</a:t>
            </a:r>
            <a:endParaRPr lang="hu-HU" dirty="0"/>
          </a:p>
          <a:p>
            <a:endParaRPr lang="en-GB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4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#vidékfejlesztés</a:t>
            </a: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smartvillages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okosfalu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smartcity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okosváros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SmartMobility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SmartEnvironment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SmartPeople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14300" indent="0">
              <a:spcAft>
                <a:spcPct val="0"/>
              </a:spcAft>
              <a:buClr>
                <a:srgbClr val="3F3F3F"/>
              </a:buClr>
              <a:buNone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#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SmartLiving</a:t>
            </a: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29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Vidékfejlesztés - alapok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1547" y="1556792"/>
            <a:ext cx="6854573" cy="4824536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néhány meghatározása: 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Olyan tág fogalom, amely magában foglalja az összes fontos kérdést, ami a vidéki emberek és térségek kollektív vitalitására vonatkozik, úgy mint oktatás, egészségügy, lakáskérdés, közigazgatás és berendezkedés, a vezetésre és irányításra való képesség, valamint a kulturális örökség, csakúgy, mint a szektorokhoz kapcsolódó és az általános gazdaságügyi kérdések. (OECD), 1990)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Többdimenziós folyamat, aminek célja a fenntartható módon integrálni a gazdasági, </a:t>
            </a:r>
            <a:r>
              <a:rPr lang="hu-HU" sz="37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szocio-kulturális</a:t>
            </a: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környezeti célokat. (</a:t>
            </a:r>
            <a:r>
              <a:rPr lang="hu-HU" sz="37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Kearney</a:t>
            </a: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et </a:t>
            </a:r>
            <a:r>
              <a:rPr lang="hu-HU" sz="37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al</a:t>
            </a: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1994)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Fenntartott és fenntartható, gazdasági, szociális, kulturális és környezeti változás megtervezett folyamata az egész közösség hosszú távú jólétének növelésére. (</a:t>
            </a:r>
            <a:r>
              <a:rPr lang="hu-HU" sz="3700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Moseley</a:t>
            </a: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2003)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komplex terület, beletartozik 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vidéki társadalom, a helyi közösség, együttműködés, a lakhatás, a közszolgáltatások és szolgáltatások 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helyi gazdaság, a helyi lakosok több ágazatra alapozott jövedelemszerzési képessége és lehetősége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vidéki környezet a termőterületek, erdők, megújuló energia felhasználása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Clr>
                <a:srgbClr val="3F3F3F"/>
              </a:buClr>
            </a:pPr>
            <a:r>
              <a:rPr lang="hu-HU" sz="37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egyes területek szoros kapcsolatban állnak egymással. Az egyes területek elszigetelt fejlesztése kockázatos, torzulást, károkat okozhat. Komplex megközelítésre, organikus, a helyi körülményekhez és erőforrásokhoz igazodó integrált fejlesztésre van szükség.</a:t>
            </a:r>
            <a:r>
              <a:rPr lang="hu-HU" sz="3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8" name="Kép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988840"/>
            <a:ext cx="4400236" cy="37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Vidékfejlesztés - alapok (2)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mezőgazdaság technológiai és szerkezeti változása, valamint az ipar koncentrációja következtében az elmúlt évtizedekben a falvak helyzete és funkciója jelentősen megváltozott.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helyi mezőgazdasági funkciók mellett jelenleg a lakhatás, az életminőség biztosítása a helyi közösség, a társadalmi hálózatok és a térségi gazdaság fejlesztése kezdett előtérbe kerülni.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kialakult településszerkezet életben tartása csak akkor lehetséges, ha megtaláljuk falvaink új funkcióját, lehetőséget biztosítunk az ott élőknek, hogy lakóhelyük környékén munkát találjanak, a mai kornak megfelelő szolgáltatásokat könnyen elérjék.</a:t>
            </a:r>
            <a:r>
              <a:rPr lang="hu-HU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lakosság életminősége közvetlenül kapcsolódik az elérhető közszolgáltatásokhoz és azok minőségéhez.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lakossági és a vállalkozói visszajelzések alapján a helyi közszolgáltatásokra szükségszerű lakosságmegtartó és helyi gazdaságfejlesztést támogató eszközként tekinteni és mindezeken keresztül fontos tényező a helyi versenyképesség tekintetében.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Kultúragazdasági szempontok figyelembe vétele egyre hangsúlyosabb a helyi értékek megőrzése érdekében – helyi adottságok mint erőforrások.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/>
              <a:t>Vidékfejlesztés - alapok (3)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endParaRPr lang="hu-HU" sz="1800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8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különböző típusú együttműködéseknek jelentős szerepe van az egyes közszolgáltatások optimális feladatellátás-szervezési léptékének kialakításában, fenntartásában, illetve a megfelelő méretű szolgáltatási egységek működtetésében. Szükséges a térségi szintű együttműködés, a koordináció az érintett kormányzati szereplők és az önkormányzatok között. </a:t>
            </a: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endParaRPr lang="hu-HU" sz="1800" b="1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800" b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alapja a humán (egyéni és közösségi) erőforrások, cselekvőképesség, építő erő megléte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8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ahol ez megvan, ott kialakítja magának az életteret, a lehetőségeket (persze segítségre ott is szükség van azért) 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8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ahol nincsen, vagy nagyon gyenge, nincs biztosítva az alap, nem lesz tartós fejlődés</a:t>
            </a:r>
          </a:p>
          <a:p>
            <a:pPr marL="742950" lvl="1" indent="-285750">
              <a:spcAft>
                <a:spcPct val="0"/>
              </a:spcAft>
              <a:buClr>
                <a:srgbClr val="3F3F3F"/>
              </a:buClr>
              <a:buFont typeface="Arial" pitchFamily="34" charset="0"/>
              <a:buChar char="•"/>
            </a:pPr>
            <a:r>
              <a:rPr lang="hu-HU" sz="180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ezt a tényezőt a legnehezebb fejleszteni.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51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Vidékfejlesztés – Okos Falu 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 indent="-457200">
              <a:buFont typeface="Wingdings" pitchFamily="2" charset="2"/>
              <a:buChar char="Ø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vidékfejlesztés térben és szakmailag is szerteágazó területei között a digitális megoldások új kapcsolatok kialakítását teszik lehetővé.</a:t>
            </a:r>
          </a:p>
          <a:p>
            <a:pPr lvl="0" indent="-457200">
              <a:buFont typeface="Wingdings" pitchFamily="2" charset="2"/>
              <a:buChar char="Ø"/>
            </a:pP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lvl="0" indent="-457200">
              <a:buFont typeface="Wingdings" pitchFamily="2" charset="2"/>
              <a:buChar char="Ø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Megváltozott a kommunikáció, a szakmai együttműködés, a menedzsment lehetősége, csökkennek a távolságok, a gyorsult az információ áramlás, és több automatizálási lehetőség is rendelkezésre áll.</a:t>
            </a:r>
          </a:p>
          <a:p>
            <a:pPr lvl="0" indent="-457200">
              <a:buFont typeface="Wingdings" pitchFamily="2" charset="2"/>
              <a:buChar char="Ø"/>
            </a:pPr>
            <a:endParaRPr lang="hu-HU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lvl="0" indent="-457200">
              <a:buFont typeface="Wingdings" pitchFamily="2" charset="2"/>
              <a:buChar char="Ø"/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új technológiák sok adatot „termelnek</a:t>
            </a:r>
            <a:r>
              <a:rPr lang="hu-HU" altLang="en-US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amelyek összegyűjtésével, elemzésével lehetőség nyílik a helyi lakosok, vállalkozások, valamint a piaci, természeti körülmények pontosabb megismerésére, az igények azonosítására.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12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Calibri" pitchFamily="34" charset="0"/>
                <a:cs typeface="Calibri" pitchFamily="34" charset="0"/>
                <a:sym typeface="Calibri" pitchFamily="34" charset="0"/>
              </a:rPr>
              <a:t>Vidékfejlesztés – Okos Falu 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algn="just"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EU felismerte a digitális technológiák által kínált lehetőségeket új vidékfejlesztési módszertan kidolgozását kezdte meg, amely az „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smart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villages</a:t>
            </a:r>
            <a:r>
              <a:rPr lang="hu-HU" altLang="en-US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(okos falvak) elnevezést kapta. A módszertan által használt definíció a következő: </a:t>
            </a:r>
          </a:p>
          <a:p>
            <a:pPr algn="just">
              <a:spcAft>
                <a:spcPct val="0"/>
              </a:spcAft>
              <a:buClr>
                <a:srgbClr val="3F3F3F"/>
              </a:buClr>
            </a:pP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„Az okos falvak olyan vidéki közösségek, amelyek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innovatív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megoldásokat dolgoznak ki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problémáik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kezelésére. Már meglévő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helyi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erősségekre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és lehetőségekre építve kezdenek neki területük fenntartható fejlesztésének. A gazdasági, szociális és környezeti stratégiáik kidolgozásában és kivitelezésében részvételi megközelítést alkalmaznak, előmozdítják az innovációt, és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hasznosítják a digitális technológiákban rejlő lehetőségeket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. Az okos falvak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társulnak és együttműködnek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más vidéki vagy városi közösségekkel és szereplőkkel. Az okos falu stratégiák épülhetnek </a:t>
            </a:r>
            <a:r>
              <a:rPr lang="hu-HU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már meglévő kezdeményezésekre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és különböző köz- és magánforrásokból nyerhetnek támogatásokat.</a:t>
            </a:r>
            <a:r>
              <a:rPr lang="hu-HU" altLang="en-US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(</a:t>
            </a:r>
            <a:r>
              <a:rPr lang="da-DK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ilot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Project SMART</a:t>
            </a:r>
            <a:r>
              <a:rPr lang="da-DK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E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co</a:t>
            </a:r>
            <a:r>
              <a:rPr lang="da-DK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-S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ocial</a:t>
            </a:r>
            <a:r>
              <a:rPr lang="da-DK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V</a:t>
            </a:r>
            <a:r>
              <a:rPr lang="hu-HU" i="1" dirty="0" err="1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illages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da-DK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21 February 2019, Brussels</a:t>
            </a:r>
            <a:r>
              <a:rPr lang="hu-HU" i="1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da-DK" i="1" dirty="0">
              <a:solidFill>
                <a:srgbClr val="3F3F3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dirty="0">
                <a:solidFill>
                  <a:srgbClr val="3F3F3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Az okos falvak módszertan nem közvetlenül használja a technológiai, digitális megoldásokat, nem a technológiai fejlesztése a célja, hanem a helyi igények, szükségletek és lehetőségek feltárása alapján a technológia felhasználásával új szolgáltatások kidolgozása és megvalósítása.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092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5167</Words>
  <Application>Microsoft Office PowerPoint</Application>
  <PresentationFormat>Szélesvásznú</PresentationFormat>
  <Paragraphs>356</Paragraphs>
  <Slides>44</Slides>
  <Notes>41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Wingdings</vt:lpstr>
      <vt:lpstr>Office-téma</vt:lpstr>
      <vt:lpstr>Digitális megoldások a vidékfejlesztésben</vt:lpstr>
      <vt:lpstr>Tartalomjegyzék</vt:lpstr>
      <vt:lpstr>Bevezetés, kiindulópontok</vt:lpstr>
      <vt:lpstr>Releváns kérdésfelvetések</vt:lpstr>
      <vt:lpstr>Vidékfejlesztés - alapok</vt:lpstr>
      <vt:lpstr>Vidékfejlesztés - alapok (2)</vt:lpstr>
      <vt:lpstr>Vidékfejlesztés - alapok (3)</vt:lpstr>
      <vt:lpstr>Vidékfejlesztés – Okos Falu </vt:lpstr>
      <vt:lpstr>Vidékfejlesztés – Okos Falu </vt:lpstr>
      <vt:lpstr>Vidékfejlesztés – Okos Falu </vt:lpstr>
      <vt:lpstr>Digitális megoldások alkalmazási területei – Kapcsolat az okos város fejlesztéssel</vt:lpstr>
      <vt:lpstr>Digitális megoldások alkalmazási területei a vidékfejlesztésben - Közösségfejlesztés</vt:lpstr>
      <vt:lpstr>Digitális megoldások alkalmazási területei a vidékfejlesztésben - Jövedelemszerzés</vt:lpstr>
      <vt:lpstr>Digitális megoldások alkalmazási területei a vidékfejlesztésben - Szolgáltatások</vt:lpstr>
      <vt:lpstr>A digitális megoldások alkalmazásának előnyei területenként </vt:lpstr>
      <vt:lpstr>A digitális megoldások megjelenése Székelyföldön</vt:lpstr>
      <vt:lpstr>A digitális megoldások használatának fontosabb jellemzői a székelyföldi térségben</vt:lpstr>
      <vt:lpstr>Kapcsolódó stratégiák</vt:lpstr>
      <vt:lpstr>Jó gyakorlatok: közösség erősítése hiperlokális hírekkel 1.</vt:lpstr>
      <vt:lpstr>Jó gyakorlatok: közösség erősítése hiperlokális hírekkel 2.</vt:lpstr>
      <vt:lpstr>Jó gyakorlatok : közösségi ételmegosztás</vt:lpstr>
      <vt:lpstr>Jó gyakorlatok és esettanulmányok alkalmazási területenként  közösségfejlesztés: közösségi eszközmegosztás</vt:lpstr>
      <vt:lpstr>Jó gyakorlatok: miutcank.hu közösségépítő platform 1.</vt:lpstr>
      <vt:lpstr>Jó gyakorlatok: miutcank.hu közösségépítő platform 2. </vt:lpstr>
      <vt:lpstr>Jó gyakorlatok: közösségi részvétel</vt:lpstr>
      <vt:lpstr>Jó gyakorlatok : Somlói Okosutak – Virtuális borösvény 1.</vt:lpstr>
      <vt:lpstr>Jó gyakorlatok: Somlói Okosutak – Virtuális borösvény 2.</vt:lpstr>
      <vt:lpstr>Jó gyakorlatok: YouTyúk, friss, kapirgálós tojás rendelés 1.</vt:lpstr>
      <vt:lpstr>Jó gyakorlatok: YouTyúk, friss, kapirgálós tojás rendelés 2.</vt:lpstr>
      <vt:lpstr>Jó gyakorlatok: Csíkszereda környéki kistermelők terményeinek értékesítése</vt:lpstr>
      <vt:lpstr>Jó gyakorlatok: Szatyorbolt 1.</vt:lpstr>
      <vt:lpstr>Jó gyakorlatok: Szatyorbolt 2</vt:lpstr>
      <vt:lpstr>Jó gyakorlatok: VeddEgyütt! Portál 1</vt:lpstr>
      <vt:lpstr>Jó gyakorlatok: VeddEgyütt! Portál 2</vt:lpstr>
      <vt:lpstr>Jó gyakorlatok: Zala-völgyi Nyitott Porták! 1</vt:lpstr>
      <vt:lpstr>Jó gyakorlatok: Zala-völgyi Nyitott Porták! 2</vt:lpstr>
      <vt:lpstr>Jó gyakorlatok: Ceglédbercel, okos falu</vt:lpstr>
      <vt:lpstr>Jó gyakorlatok: közösségi házimunka közvetítő</vt:lpstr>
      <vt:lpstr>Jó gyakorlatok: beteglátogatás mobileszközzel</vt:lpstr>
      <vt:lpstr>Jó gyakorlatok: távegészségügyi szolgáltatás</vt:lpstr>
      <vt:lpstr>Gyakorlati jellegű kérdések 1.</vt:lpstr>
      <vt:lpstr>Gyakorlati jellegű kérdések 2.</vt:lpstr>
      <vt:lpstr>Fogalomtár 1.</vt:lpstr>
      <vt:lpstr>TAG-ek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megoldások a vidékfejlesztésben</dc:title>
  <dc:creator>Péter Varga</dc:creator>
  <cp:lastModifiedBy>Péter Varga</cp:lastModifiedBy>
  <cp:revision>11</cp:revision>
  <dcterms:created xsi:type="dcterms:W3CDTF">2021-04-21T15:27:09Z</dcterms:created>
  <dcterms:modified xsi:type="dcterms:W3CDTF">2023-10-20T09:47:23Z</dcterms:modified>
</cp:coreProperties>
</file>