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8" r:id="rId16"/>
    <p:sldId id="278" r:id="rId17"/>
    <p:sldId id="279" r:id="rId18"/>
    <p:sldId id="280" r:id="rId19"/>
    <p:sldId id="281" r:id="rId20"/>
    <p:sldId id="282" r:id="rId21"/>
    <p:sldId id="283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4" r:id="rId33"/>
    <p:sldId id="308" r:id="rId34"/>
    <p:sldId id="311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551" autoAdjust="0"/>
  </p:normalViewPr>
  <p:slideViewPr>
    <p:cSldViewPr snapToGrid="0">
      <p:cViewPr varScale="1">
        <p:scale>
          <a:sx n="48" d="100"/>
          <a:sy n="48" d="100"/>
        </p:scale>
        <p:origin x="19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006242462926E-2"/>
          <c:y val="5.2685785600329368E-2"/>
          <c:w val="0.90267299369035825"/>
          <c:h val="0.812509497168117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C8-4B0A-904C-B0E53DEAB26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C8-4B0A-904C-B0E53DEAB2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C8-4B0A-904C-B0E53DEAB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'össz támogatás'!$B$53:$B$55</c:f>
              <c:strCache>
                <c:ptCount val="3"/>
                <c:pt idx="0">
                  <c:v>2016-ban</c:v>
                </c:pt>
                <c:pt idx="1">
                  <c:v>2017-ben</c:v>
                </c:pt>
                <c:pt idx="2">
                  <c:v>2019-ben</c:v>
                </c:pt>
              </c:strCache>
            </c:strRef>
          </c:cat>
          <c:val>
            <c:numRef>
              <c:f>'össz támogatás'!$C$53:$C$55</c:f>
              <c:numCache>
                <c:formatCode>General</c:formatCode>
                <c:ptCount val="3"/>
                <c:pt idx="0">
                  <c:v>1088</c:v>
                </c:pt>
                <c:pt idx="1">
                  <c:v>4647</c:v>
                </c:pt>
                <c:pt idx="2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C8-4B0A-904C-B0E53DEAB2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597434800"/>
        <c:axId val="-1722486208"/>
      </c:barChart>
      <c:catAx>
        <c:axId val="-15974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722486208"/>
        <c:crosses val="autoZero"/>
        <c:auto val="1"/>
        <c:lblAlgn val="ctr"/>
        <c:lblOffset val="100"/>
        <c:noMultiLvlLbl val="0"/>
      </c:catAx>
      <c:valAx>
        <c:axId val="-1722486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9743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86393-72BC-44CF-870A-65EF9E5B0C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14E32F-9CD6-4E79-ACFE-541DDC86F4DD}">
      <dgm:prSet phldrT="[Szöveg]"/>
      <dgm:spPr/>
      <dgm:t>
        <a:bodyPr/>
        <a:lstStyle/>
        <a:p>
          <a:r>
            <a:rPr lang="hu-HU" b="1" dirty="0"/>
            <a:t>Falusi turizmus fejlesztése</a:t>
          </a:r>
        </a:p>
      </dgm:t>
    </dgm:pt>
    <dgm:pt modelId="{C2CFD5D2-C1D4-46C0-80EE-EC01375C1D65}" type="parTrans" cxnId="{4FD896F9-B606-4BE6-9B17-D84C14418AFB}">
      <dgm:prSet/>
      <dgm:spPr/>
      <dgm:t>
        <a:bodyPr/>
        <a:lstStyle/>
        <a:p>
          <a:endParaRPr lang="hu-HU"/>
        </a:p>
      </dgm:t>
    </dgm:pt>
    <dgm:pt modelId="{60DD99D3-5DD1-436D-BC30-D3FBEA16AAA2}" type="sibTrans" cxnId="{4FD896F9-B606-4BE6-9B17-D84C14418AFB}">
      <dgm:prSet/>
      <dgm:spPr/>
      <dgm:t>
        <a:bodyPr/>
        <a:lstStyle/>
        <a:p>
          <a:endParaRPr lang="hu-HU"/>
        </a:p>
      </dgm:t>
    </dgm:pt>
    <dgm:pt modelId="{7D1E996F-C19C-48BE-A0E3-F95FF2923F46}">
      <dgm:prSet phldrT="[Szöveg]"/>
      <dgm:spPr/>
      <dgm:t>
        <a:bodyPr/>
        <a:lstStyle/>
        <a:p>
          <a:r>
            <a:rPr lang="hu-HU" i="1" dirty="0"/>
            <a:t>Versenyképes turisztikai térség kialakítása</a:t>
          </a:r>
          <a:endParaRPr lang="hu-HU" dirty="0"/>
        </a:p>
      </dgm:t>
    </dgm:pt>
    <dgm:pt modelId="{0CB68944-F9B5-4510-92F6-EF44ED031307}" type="parTrans" cxnId="{BFC4B53B-C253-4657-9913-A953D289225A}">
      <dgm:prSet/>
      <dgm:spPr/>
      <dgm:t>
        <a:bodyPr/>
        <a:lstStyle/>
        <a:p>
          <a:endParaRPr lang="hu-HU"/>
        </a:p>
      </dgm:t>
    </dgm:pt>
    <dgm:pt modelId="{C78A520D-20AA-4CF7-9A24-391ED9C2287D}" type="sibTrans" cxnId="{BFC4B53B-C253-4657-9913-A953D289225A}">
      <dgm:prSet/>
      <dgm:spPr/>
      <dgm:t>
        <a:bodyPr/>
        <a:lstStyle/>
        <a:p>
          <a:endParaRPr lang="hu-HU"/>
        </a:p>
      </dgm:t>
    </dgm:pt>
    <dgm:pt modelId="{C1ECF128-3DD6-4A18-96B0-8F1D01010027}">
      <dgm:prSet phldrT="[Szöveg]"/>
      <dgm:spPr/>
      <dgm:t>
        <a:bodyPr/>
        <a:lstStyle/>
        <a:p>
          <a:r>
            <a:rPr lang="hu-HU" i="1" dirty="0"/>
            <a:t>Kiegészítő jövedelemforrás biztosítása a vidéki lakosságnak</a:t>
          </a:r>
          <a:endParaRPr lang="hu-HU" dirty="0"/>
        </a:p>
      </dgm:t>
    </dgm:pt>
    <dgm:pt modelId="{22E9226C-C89D-4EE5-AD87-EC7BBBC17DAB}" type="parTrans" cxnId="{2B3EFF39-51D9-4A2A-BFE7-BD9466DB7B4E}">
      <dgm:prSet/>
      <dgm:spPr/>
      <dgm:t>
        <a:bodyPr/>
        <a:lstStyle/>
        <a:p>
          <a:endParaRPr lang="hu-HU"/>
        </a:p>
      </dgm:t>
    </dgm:pt>
    <dgm:pt modelId="{F4370C90-913D-4D71-838A-F5BD08257945}" type="sibTrans" cxnId="{2B3EFF39-51D9-4A2A-BFE7-BD9466DB7B4E}">
      <dgm:prSet/>
      <dgm:spPr/>
      <dgm:t>
        <a:bodyPr/>
        <a:lstStyle/>
        <a:p>
          <a:endParaRPr lang="hu-HU"/>
        </a:p>
      </dgm:t>
    </dgm:pt>
    <dgm:pt modelId="{0201F6D4-D849-4B2C-BFFE-E689475B569B}">
      <dgm:prSet phldrT="[Szöveg]"/>
      <dgm:spPr/>
      <dgm:t>
        <a:bodyPr/>
        <a:lstStyle/>
        <a:p>
          <a:r>
            <a:rPr lang="hu-HU" b="1" dirty="0"/>
            <a:t>Aktív turizmus termékfejlesztése</a:t>
          </a:r>
        </a:p>
      </dgm:t>
    </dgm:pt>
    <dgm:pt modelId="{373AF039-05DE-4028-B254-04DE46F7736C}" type="parTrans" cxnId="{B593ABEA-978F-4F64-B1D4-0741AA3F2B69}">
      <dgm:prSet/>
      <dgm:spPr/>
      <dgm:t>
        <a:bodyPr/>
        <a:lstStyle/>
        <a:p>
          <a:endParaRPr lang="hu-HU"/>
        </a:p>
      </dgm:t>
    </dgm:pt>
    <dgm:pt modelId="{E298BB3B-A87C-4A21-9C0C-0424D74C50D7}" type="sibTrans" cxnId="{B593ABEA-978F-4F64-B1D4-0741AA3F2B69}">
      <dgm:prSet/>
      <dgm:spPr/>
      <dgm:t>
        <a:bodyPr/>
        <a:lstStyle/>
        <a:p>
          <a:endParaRPr lang="hu-HU"/>
        </a:p>
      </dgm:t>
    </dgm:pt>
    <dgm:pt modelId="{D3E1B0B0-3D41-441C-A6C6-6C941A1D83A2}">
      <dgm:prSet phldrT="[Szöveg]"/>
      <dgm:spPr/>
      <dgm:t>
        <a:bodyPr/>
        <a:lstStyle/>
        <a:p>
          <a:r>
            <a:rPr lang="hu-HU" i="1" dirty="0"/>
            <a:t>Versenyképes turisztikai térség kialakítása</a:t>
          </a:r>
          <a:endParaRPr lang="hu-HU" dirty="0"/>
        </a:p>
      </dgm:t>
    </dgm:pt>
    <dgm:pt modelId="{51B726A0-C0AD-442C-8D1C-5A941BC7BCCF}" type="parTrans" cxnId="{D55EC9E9-5C43-4F1D-BF7F-0F657C36AF7E}">
      <dgm:prSet/>
      <dgm:spPr/>
      <dgm:t>
        <a:bodyPr/>
        <a:lstStyle/>
        <a:p>
          <a:endParaRPr lang="hu-HU"/>
        </a:p>
      </dgm:t>
    </dgm:pt>
    <dgm:pt modelId="{C8296E03-358E-42AD-8908-C4E6E0004056}" type="sibTrans" cxnId="{D55EC9E9-5C43-4F1D-BF7F-0F657C36AF7E}">
      <dgm:prSet/>
      <dgm:spPr/>
      <dgm:t>
        <a:bodyPr/>
        <a:lstStyle/>
        <a:p>
          <a:endParaRPr lang="hu-HU"/>
        </a:p>
      </dgm:t>
    </dgm:pt>
    <dgm:pt modelId="{4EF34698-51B2-4EDE-88C1-950730E1F50C}">
      <dgm:prSet phldrT="[Szöveg]"/>
      <dgm:spPr/>
      <dgm:t>
        <a:bodyPr/>
        <a:lstStyle/>
        <a:p>
          <a:r>
            <a:rPr lang="hu-HU" i="1" dirty="0"/>
            <a:t>Az aktív turizmus termékfejlesztése</a:t>
          </a:r>
          <a:endParaRPr lang="hu-HU" dirty="0"/>
        </a:p>
      </dgm:t>
    </dgm:pt>
    <dgm:pt modelId="{022051D1-C7F0-43D1-9C46-E857D15B12C2}" type="parTrans" cxnId="{B59FEAF5-F659-4C5C-9FCA-3E9E869A861A}">
      <dgm:prSet/>
      <dgm:spPr/>
      <dgm:t>
        <a:bodyPr/>
        <a:lstStyle/>
        <a:p>
          <a:endParaRPr lang="hu-HU"/>
        </a:p>
      </dgm:t>
    </dgm:pt>
    <dgm:pt modelId="{CBD09C68-9A96-4E97-8478-821D433D1A3C}" type="sibTrans" cxnId="{B59FEAF5-F659-4C5C-9FCA-3E9E869A861A}">
      <dgm:prSet/>
      <dgm:spPr/>
      <dgm:t>
        <a:bodyPr/>
        <a:lstStyle/>
        <a:p>
          <a:endParaRPr lang="hu-HU"/>
        </a:p>
      </dgm:t>
    </dgm:pt>
    <dgm:pt modelId="{97DD2625-555F-491C-990A-6B6C8F505C4E}">
      <dgm:prSet phldrT="[Szöveg]"/>
      <dgm:spPr/>
      <dgm:t>
        <a:bodyPr/>
        <a:lstStyle/>
        <a:p>
          <a:r>
            <a:rPr lang="hu-HU" b="1" dirty="0"/>
            <a:t>Térség-specifikus turisztikai termékfejlesztés</a:t>
          </a:r>
        </a:p>
      </dgm:t>
    </dgm:pt>
    <dgm:pt modelId="{0049F43B-BF22-4C9F-AD59-83A95A8BD6CF}" type="parTrans" cxnId="{7059291E-A0E8-4C89-AD13-ECEB1EC64277}">
      <dgm:prSet/>
      <dgm:spPr/>
      <dgm:t>
        <a:bodyPr/>
        <a:lstStyle/>
        <a:p>
          <a:endParaRPr lang="hu-HU"/>
        </a:p>
      </dgm:t>
    </dgm:pt>
    <dgm:pt modelId="{4877946D-D701-4857-AAF1-33FC30F76245}" type="sibTrans" cxnId="{7059291E-A0E8-4C89-AD13-ECEB1EC64277}">
      <dgm:prSet/>
      <dgm:spPr/>
      <dgm:t>
        <a:bodyPr/>
        <a:lstStyle/>
        <a:p>
          <a:endParaRPr lang="hu-HU"/>
        </a:p>
      </dgm:t>
    </dgm:pt>
    <dgm:pt modelId="{3D3AC118-B391-4E74-9385-F32F74747F47}">
      <dgm:prSet phldrT="[Szöveg]"/>
      <dgm:spPr/>
      <dgm:t>
        <a:bodyPr/>
        <a:lstStyle/>
        <a:p>
          <a:r>
            <a:rPr lang="hu-HU" i="1" dirty="0"/>
            <a:t>Versenyképes turisztikai térség kialakítása</a:t>
          </a:r>
          <a:endParaRPr lang="hu-HU" dirty="0"/>
        </a:p>
      </dgm:t>
    </dgm:pt>
    <dgm:pt modelId="{60E08DBA-6728-4C3E-B6F9-2057B8D9D6B0}" type="parTrans" cxnId="{F11B5946-6690-4E07-9989-07D3EFE1BBDA}">
      <dgm:prSet/>
      <dgm:spPr/>
      <dgm:t>
        <a:bodyPr/>
        <a:lstStyle/>
        <a:p>
          <a:endParaRPr lang="hu-HU"/>
        </a:p>
      </dgm:t>
    </dgm:pt>
    <dgm:pt modelId="{48F69F55-1E3A-404E-914A-66897374779C}" type="sibTrans" cxnId="{F11B5946-6690-4E07-9989-07D3EFE1BBDA}">
      <dgm:prSet/>
      <dgm:spPr/>
      <dgm:t>
        <a:bodyPr/>
        <a:lstStyle/>
        <a:p>
          <a:endParaRPr lang="hu-HU"/>
        </a:p>
      </dgm:t>
    </dgm:pt>
    <dgm:pt modelId="{DCB9C6D2-5EBA-4790-93BB-C4BA17FCC266}">
      <dgm:prSet phldrT="[Szöveg]"/>
      <dgm:spPr/>
      <dgm:t>
        <a:bodyPr/>
        <a:lstStyle/>
        <a:p>
          <a:r>
            <a:rPr lang="hu-HU" i="1" dirty="0"/>
            <a:t>Térség-specifikus turisztikai termékek fejlesztése</a:t>
          </a:r>
          <a:endParaRPr lang="hu-HU" dirty="0"/>
        </a:p>
      </dgm:t>
    </dgm:pt>
    <dgm:pt modelId="{1FB3926B-6F22-44CE-BA95-E790631273D3}" type="parTrans" cxnId="{3DD12F1D-2ECD-4399-9892-EE4FECA237FC}">
      <dgm:prSet/>
      <dgm:spPr/>
      <dgm:t>
        <a:bodyPr/>
        <a:lstStyle/>
        <a:p>
          <a:endParaRPr lang="hu-HU"/>
        </a:p>
      </dgm:t>
    </dgm:pt>
    <dgm:pt modelId="{BA590643-C7BE-4FC8-8C9A-B3BF4372FE48}" type="sibTrans" cxnId="{3DD12F1D-2ECD-4399-9892-EE4FECA237FC}">
      <dgm:prSet/>
      <dgm:spPr/>
      <dgm:t>
        <a:bodyPr/>
        <a:lstStyle/>
        <a:p>
          <a:endParaRPr lang="hu-HU"/>
        </a:p>
      </dgm:t>
    </dgm:pt>
    <dgm:pt modelId="{63F7F8C7-87AC-4EAE-B572-F3D2BD52FE8B}">
      <dgm:prSet phldrT="[Szöveg]"/>
      <dgm:spPr/>
      <dgm:t>
        <a:bodyPr/>
        <a:lstStyle/>
        <a:p>
          <a:r>
            <a:rPr lang="hu-HU" dirty="0"/>
            <a:t>Rendezvény-, bor-, lovas-, helyszíni kiegészítő szolgáltatások</a:t>
          </a:r>
        </a:p>
      </dgm:t>
    </dgm:pt>
    <dgm:pt modelId="{AB6676C7-282A-4DE1-8D35-5C35626655A6}" type="parTrans" cxnId="{C4F96F68-948E-49F9-BE55-D0B3C1498EBF}">
      <dgm:prSet/>
      <dgm:spPr/>
      <dgm:t>
        <a:bodyPr/>
        <a:lstStyle/>
        <a:p>
          <a:endParaRPr lang="hu-HU"/>
        </a:p>
      </dgm:t>
    </dgm:pt>
    <dgm:pt modelId="{987D4CB5-4FB8-4307-A4F6-C543103624EA}" type="sibTrans" cxnId="{C4F96F68-948E-49F9-BE55-D0B3C1498EBF}">
      <dgm:prSet/>
      <dgm:spPr/>
      <dgm:t>
        <a:bodyPr/>
        <a:lstStyle/>
        <a:p>
          <a:endParaRPr lang="hu-HU"/>
        </a:p>
      </dgm:t>
    </dgm:pt>
    <dgm:pt modelId="{097F70CA-2FC1-476B-81A7-9328F7A0DA44}">
      <dgm:prSet custT="1"/>
      <dgm:spPr/>
      <dgm:t>
        <a:bodyPr/>
        <a:lstStyle/>
        <a:p>
          <a:pPr algn="l"/>
          <a:r>
            <a:rPr lang="hu-HU" sz="2000" b="1" dirty="0"/>
            <a:t>Együttműködéssel és korszerű ismeretekkel az új lehetőségekért</a:t>
          </a:r>
        </a:p>
        <a:p>
          <a:pPr algn="l"/>
          <a:r>
            <a:rPr lang="hu-HU" sz="1600" dirty="0"/>
            <a:t>- </a:t>
          </a:r>
          <a:r>
            <a:rPr lang="hu-HU" sz="1600" i="1" dirty="0"/>
            <a:t>A térség ismertségének és az ide érkező turisták számának növelése</a:t>
          </a:r>
        </a:p>
        <a:p>
          <a:pPr algn="l"/>
          <a:r>
            <a:rPr lang="hu-HU" sz="1600" i="1" dirty="0"/>
            <a:t>- Új turisztikai küldő területek feltárása, helyi DTM szervezet létrehozása, turisztikai marketing-terv, oktatás fejlesztés,  </a:t>
          </a:r>
          <a:endParaRPr lang="hu-HU" sz="1600" dirty="0"/>
        </a:p>
      </dgm:t>
    </dgm:pt>
    <dgm:pt modelId="{010AE013-E016-40B1-B5AF-8EAC111471DF}" type="parTrans" cxnId="{6DDF6EB2-F552-4E59-8E8F-C220C08DDBD5}">
      <dgm:prSet/>
      <dgm:spPr/>
      <dgm:t>
        <a:bodyPr/>
        <a:lstStyle/>
        <a:p>
          <a:endParaRPr lang="hu-HU"/>
        </a:p>
      </dgm:t>
    </dgm:pt>
    <dgm:pt modelId="{4B51EBE6-EC40-48BB-BEB3-BF5BC80F70F3}" type="sibTrans" cxnId="{6DDF6EB2-F552-4E59-8E8F-C220C08DDBD5}">
      <dgm:prSet/>
      <dgm:spPr/>
      <dgm:t>
        <a:bodyPr/>
        <a:lstStyle/>
        <a:p>
          <a:endParaRPr lang="hu-HU"/>
        </a:p>
      </dgm:t>
    </dgm:pt>
    <dgm:pt modelId="{2111C876-D726-4F71-A67F-C55DBC113A7B}">
      <dgm:prSet phldrT="[Szöveg]"/>
      <dgm:spPr/>
      <dgm:t>
        <a:bodyPr/>
        <a:lstStyle/>
        <a:p>
          <a:r>
            <a:rPr lang="hu-HU" dirty="0"/>
            <a:t>Cselekvések: hálózatfejlesztés, épített örökség és település arculat fejlesztés, szálláshely-felmérés, </a:t>
          </a:r>
        </a:p>
      </dgm:t>
    </dgm:pt>
    <dgm:pt modelId="{C1418D98-00E4-402A-981B-F76FC96C3928}" type="parTrans" cxnId="{A5AC3F60-C23F-4BC1-A8C9-1F22185FFC3B}">
      <dgm:prSet/>
      <dgm:spPr/>
      <dgm:t>
        <a:bodyPr/>
        <a:lstStyle/>
        <a:p>
          <a:endParaRPr lang="hu-HU"/>
        </a:p>
      </dgm:t>
    </dgm:pt>
    <dgm:pt modelId="{8DFB8DB9-C639-4F41-AE38-948C59FE631D}" type="sibTrans" cxnId="{A5AC3F60-C23F-4BC1-A8C9-1F22185FFC3B}">
      <dgm:prSet/>
      <dgm:spPr/>
      <dgm:t>
        <a:bodyPr/>
        <a:lstStyle/>
        <a:p>
          <a:endParaRPr lang="hu-HU"/>
        </a:p>
      </dgm:t>
    </dgm:pt>
    <dgm:pt modelId="{4A82A805-E20E-4FC1-A577-1F61BD8CA252}">
      <dgm:prSet phldrT="[Szöveg]"/>
      <dgm:spPr/>
      <dgm:t>
        <a:bodyPr/>
        <a:lstStyle/>
        <a:p>
          <a:r>
            <a:rPr lang="hu-HU" i="1" dirty="0"/>
            <a:t>Cselekvések: kerékpár-, vadász- és horgász-, vízi-, és ökoturizmus célzott fejlesztése</a:t>
          </a:r>
          <a:endParaRPr lang="hu-HU" dirty="0"/>
        </a:p>
      </dgm:t>
    </dgm:pt>
    <dgm:pt modelId="{B40BD638-ACFA-4AB8-A7EA-2770C436DF99}" type="parTrans" cxnId="{699C4FDE-1606-4921-B293-0E65B5223B93}">
      <dgm:prSet/>
      <dgm:spPr/>
      <dgm:t>
        <a:bodyPr/>
        <a:lstStyle/>
        <a:p>
          <a:endParaRPr lang="hu-HU"/>
        </a:p>
      </dgm:t>
    </dgm:pt>
    <dgm:pt modelId="{B327C1D2-C3E5-4430-9C33-64EE09BC9C8F}" type="sibTrans" cxnId="{699C4FDE-1606-4921-B293-0E65B5223B93}">
      <dgm:prSet/>
      <dgm:spPr/>
      <dgm:t>
        <a:bodyPr/>
        <a:lstStyle/>
        <a:p>
          <a:endParaRPr lang="hu-HU"/>
        </a:p>
      </dgm:t>
    </dgm:pt>
    <dgm:pt modelId="{B1235DAB-FF57-46C7-91E9-B5A51C4D975B}" type="pres">
      <dgm:prSet presAssocID="{BF386393-72BC-44CF-870A-65EF9E5B0C38}" presName="Name0" presStyleCnt="0">
        <dgm:presLayoutVars>
          <dgm:dir/>
          <dgm:resizeHandles val="exact"/>
        </dgm:presLayoutVars>
      </dgm:prSet>
      <dgm:spPr/>
    </dgm:pt>
    <dgm:pt modelId="{CB7B6E34-A64A-4A3C-AA0F-3269837CE57E}" type="pres">
      <dgm:prSet presAssocID="{F314E32F-9CD6-4E79-ACFE-541DDC86F4DD}" presName="node" presStyleLbl="node1" presStyleIdx="0" presStyleCnt="4">
        <dgm:presLayoutVars>
          <dgm:bulletEnabled val="1"/>
        </dgm:presLayoutVars>
      </dgm:prSet>
      <dgm:spPr/>
    </dgm:pt>
    <dgm:pt modelId="{2D807628-09BD-4F1E-B1F4-A9936DBB8911}" type="pres">
      <dgm:prSet presAssocID="{60DD99D3-5DD1-436D-BC30-D3FBEA16AAA2}" presName="sibTrans" presStyleCnt="0"/>
      <dgm:spPr/>
    </dgm:pt>
    <dgm:pt modelId="{760BE956-0282-454D-9748-F348913602CD}" type="pres">
      <dgm:prSet presAssocID="{0201F6D4-D849-4B2C-BFFE-E689475B569B}" presName="node" presStyleLbl="node1" presStyleIdx="1" presStyleCnt="4">
        <dgm:presLayoutVars>
          <dgm:bulletEnabled val="1"/>
        </dgm:presLayoutVars>
      </dgm:prSet>
      <dgm:spPr/>
    </dgm:pt>
    <dgm:pt modelId="{E5297E6B-87EF-4351-B997-5202B1D82ED1}" type="pres">
      <dgm:prSet presAssocID="{E298BB3B-A87C-4A21-9C0C-0424D74C50D7}" presName="sibTrans" presStyleCnt="0"/>
      <dgm:spPr/>
    </dgm:pt>
    <dgm:pt modelId="{16C9751F-2D6F-4186-A66E-008E9AECA742}" type="pres">
      <dgm:prSet presAssocID="{97DD2625-555F-491C-990A-6B6C8F505C4E}" presName="node" presStyleLbl="node1" presStyleIdx="2" presStyleCnt="4">
        <dgm:presLayoutVars>
          <dgm:bulletEnabled val="1"/>
        </dgm:presLayoutVars>
      </dgm:prSet>
      <dgm:spPr/>
    </dgm:pt>
    <dgm:pt modelId="{C6688FAD-B4AF-4990-B580-BE25E69DF45A}" type="pres">
      <dgm:prSet presAssocID="{4877946D-D701-4857-AAF1-33FC30F76245}" presName="sibTrans" presStyleCnt="0"/>
      <dgm:spPr/>
    </dgm:pt>
    <dgm:pt modelId="{74CC0E04-4218-4B9A-9035-7B83F14B39EF}" type="pres">
      <dgm:prSet presAssocID="{097F70CA-2FC1-476B-81A7-9328F7A0DA44}" presName="node" presStyleLbl="node1" presStyleIdx="3" presStyleCnt="4">
        <dgm:presLayoutVars>
          <dgm:bulletEnabled val="1"/>
        </dgm:presLayoutVars>
      </dgm:prSet>
      <dgm:spPr/>
    </dgm:pt>
  </dgm:ptLst>
  <dgm:cxnLst>
    <dgm:cxn modelId="{FFC42201-8E6E-47BC-AA75-1F39438EF018}" type="presOf" srcId="{C1ECF128-3DD6-4A18-96B0-8F1D01010027}" destId="{CB7B6E34-A64A-4A3C-AA0F-3269837CE57E}" srcOrd="0" destOrd="2" presId="urn:microsoft.com/office/officeart/2005/8/layout/hList6"/>
    <dgm:cxn modelId="{231E070F-4A39-4DF3-BB80-C3F71EEE9DC1}" type="presOf" srcId="{2111C876-D726-4F71-A67F-C55DBC113A7B}" destId="{CB7B6E34-A64A-4A3C-AA0F-3269837CE57E}" srcOrd="0" destOrd="3" presId="urn:microsoft.com/office/officeart/2005/8/layout/hList6"/>
    <dgm:cxn modelId="{3DD12F1D-2ECD-4399-9892-EE4FECA237FC}" srcId="{97DD2625-555F-491C-990A-6B6C8F505C4E}" destId="{DCB9C6D2-5EBA-4790-93BB-C4BA17FCC266}" srcOrd="1" destOrd="0" parTransId="{1FB3926B-6F22-44CE-BA95-E790631273D3}" sibTransId="{BA590643-C7BE-4FC8-8C9A-B3BF4372FE48}"/>
    <dgm:cxn modelId="{7059291E-A0E8-4C89-AD13-ECEB1EC64277}" srcId="{BF386393-72BC-44CF-870A-65EF9E5B0C38}" destId="{97DD2625-555F-491C-990A-6B6C8F505C4E}" srcOrd="2" destOrd="0" parTransId="{0049F43B-BF22-4C9F-AD59-83A95A8BD6CF}" sibTransId="{4877946D-D701-4857-AAF1-33FC30F76245}"/>
    <dgm:cxn modelId="{E58FFA20-70C5-4419-9492-1D2484B610B3}" type="presOf" srcId="{097F70CA-2FC1-476B-81A7-9328F7A0DA44}" destId="{74CC0E04-4218-4B9A-9035-7B83F14B39EF}" srcOrd="0" destOrd="0" presId="urn:microsoft.com/office/officeart/2005/8/layout/hList6"/>
    <dgm:cxn modelId="{2B3EFF39-51D9-4A2A-BFE7-BD9466DB7B4E}" srcId="{F314E32F-9CD6-4E79-ACFE-541DDC86F4DD}" destId="{C1ECF128-3DD6-4A18-96B0-8F1D01010027}" srcOrd="1" destOrd="0" parTransId="{22E9226C-C89D-4EE5-AD87-EC7BBBC17DAB}" sibTransId="{F4370C90-913D-4D71-838A-F5BD08257945}"/>
    <dgm:cxn modelId="{BFC4B53B-C253-4657-9913-A953D289225A}" srcId="{F314E32F-9CD6-4E79-ACFE-541DDC86F4DD}" destId="{7D1E996F-C19C-48BE-A0E3-F95FF2923F46}" srcOrd="0" destOrd="0" parTransId="{0CB68944-F9B5-4510-92F6-EF44ED031307}" sibTransId="{C78A520D-20AA-4CF7-9A24-391ED9C2287D}"/>
    <dgm:cxn modelId="{EBE2653E-02A5-4096-9708-45871D062997}" type="presOf" srcId="{0201F6D4-D849-4B2C-BFFE-E689475B569B}" destId="{760BE956-0282-454D-9748-F348913602CD}" srcOrd="0" destOrd="0" presId="urn:microsoft.com/office/officeart/2005/8/layout/hList6"/>
    <dgm:cxn modelId="{222AA95C-C55C-4E92-AF9C-122232C980BB}" type="presOf" srcId="{4EF34698-51B2-4EDE-88C1-950730E1F50C}" destId="{760BE956-0282-454D-9748-F348913602CD}" srcOrd="0" destOrd="2" presId="urn:microsoft.com/office/officeart/2005/8/layout/hList6"/>
    <dgm:cxn modelId="{A5AC3F60-C23F-4BC1-A8C9-1F22185FFC3B}" srcId="{F314E32F-9CD6-4E79-ACFE-541DDC86F4DD}" destId="{2111C876-D726-4F71-A67F-C55DBC113A7B}" srcOrd="2" destOrd="0" parTransId="{C1418D98-00E4-402A-981B-F76FC96C3928}" sibTransId="{8DFB8DB9-C639-4F41-AE38-948C59FE631D}"/>
    <dgm:cxn modelId="{F11B5946-6690-4E07-9989-07D3EFE1BBDA}" srcId="{97DD2625-555F-491C-990A-6B6C8F505C4E}" destId="{3D3AC118-B391-4E74-9385-F32F74747F47}" srcOrd="0" destOrd="0" parTransId="{60E08DBA-6728-4C3E-B6F9-2057B8D9D6B0}" sibTransId="{48F69F55-1E3A-404E-914A-66897374779C}"/>
    <dgm:cxn modelId="{C4F96F68-948E-49F9-BE55-D0B3C1498EBF}" srcId="{97DD2625-555F-491C-990A-6B6C8F505C4E}" destId="{63F7F8C7-87AC-4EAE-B572-F3D2BD52FE8B}" srcOrd="2" destOrd="0" parTransId="{AB6676C7-282A-4DE1-8D35-5C35626655A6}" sibTransId="{987D4CB5-4FB8-4307-A4F6-C543103624EA}"/>
    <dgm:cxn modelId="{6065DC7E-4F4D-4405-A4AC-59F6BCF55AB4}" type="presOf" srcId="{97DD2625-555F-491C-990A-6B6C8F505C4E}" destId="{16C9751F-2D6F-4186-A66E-008E9AECA742}" srcOrd="0" destOrd="0" presId="urn:microsoft.com/office/officeart/2005/8/layout/hList6"/>
    <dgm:cxn modelId="{8C9A7182-1FC1-4A20-B07D-3C50FC436BC6}" type="presOf" srcId="{3D3AC118-B391-4E74-9385-F32F74747F47}" destId="{16C9751F-2D6F-4186-A66E-008E9AECA742}" srcOrd="0" destOrd="1" presId="urn:microsoft.com/office/officeart/2005/8/layout/hList6"/>
    <dgm:cxn modelId="{2E70FD88-A47E-42F4-B149-ED79DEC41E10}" type="presOf" srcId="{F314E32F-9CD6-4E79-ACFE-541DDC86F4DD}" destId="{CB7B6E34-A64A-4A3C-AA0F-3269837CE57E}" srcOrd="0" destOrd="0" presId="urn:microsoft.com/office/officeart/2005/8/layout/hList6"/>
    <dgm:cxn modelId="{BA8C2CA0-0FAD-4A81-ABF6-057C363FB1CF}" type="presOf" srcId="{D3E1B0B0-3D41-441C-A6C6-6C941A1D83A2}" destId="{760BE956-0282-454D-9748-F348913602CD}" srcOrd="0" destOrd="1" presId="urn:microsoft.com/office/officeart/2005/8/layout/hList6"/>
    <dgm:cxn modelId="{DD574BA2-C0F5-4D90-A680-9B2408FA42E7}" type="presOf" srcId="{DCB9C6D2-5EBA-4790-93BB-C4BA17FCC266}" destId="{16C9751F-2D6F-4186-A66E-008E9AECA742}" srcOrd="0" destOrd="2" presId="urn:microsoft.com/office/officeart/2005/8/layout/hList6"/>
    <dgm:cxn modelId="{846BF6AA-F321-49F9-9C8C-E290E41DF3F6}" type="presOf" srcId="{7D1E996F-C19C-48BE-A0E3-F95FF2923F46}" destId="{CB7B6E34-A64A-4A3C-AA0F-3269837CE57E}" srcOrd="0" destOrd="1" presId="urn:microsoft.com/office/officeart/2005/8/layout/hList6"/>
    <dgm:cxn modelId="{6DDF6EB2-F552-4E59-8E8F-C220C08DDBD5}" srcId="{BF386393-72BC-44CF-870A-65EF9E5B0C38}" destId="{097F70CA-2FC1-476B-81A7-9328F7A0DA44}" srcOrd="3" destOrd="0" parTransId="{010AE013-E016-40B1-B5AF-8EAC111471DF}" sibTransId="{4B51EBE6-EC40-48BB-BEB3-BF5BC80F70F3}"/>
    <dgm:cxn modelId="{B197E2B3-CFC3-4673-A636-3D6B69580162}" type="presOf" srcId="{4A82A805-E20E-4FC1-A577-1F61BD8CA252}" destId="{760BE956-0282-454D-9748-F348913602CD}" srcOrd="0" destOrd="3" presId="urn:microsoft.com/office/officeart/2005/8/layout/hList6"/>
    <dgm:cxn modelId="{46FE02C2-588F-47A0-BEDD-677E0366D3CA}" type="presOf" srcId="{63F7F8C7-87AC-4EAE-B572-F3D2BD52FE8B}" destId="{16C9751F-2D6F-4186-A66E-008E9AECA742}" srcOrd="0" destOrd="3" presId="urn:microsoft.com/office/officeart/2005/8/layout/hList6"/>
    <dgm:cxn modelId="{699C4FDE-1606-4921-B293-0E65B5223B93}" srcId="{0201F6D4-D849-4B2C-BFFE-E689475B569B}" destId="{4A82A805-E20E-4FC1-A577-1F61BD8CA252}" srcOrd="2" destOrd="0" parTransId="{B40BD638-ACFA-4AB8-A7EA-2770C436DF99}" sibTransId="{B327C1D2-C3E5-4430-9C33-64EE09BC9C8F}"/>
    <dgm:cxn modelId="{D55EC9E9-5C43-4F1D-BF7F-0F657C36AF7E}" srcId="{0201F6D4-D849-4B2C-BFFE-E689475B569B}" destId="{D3E1B0B0-3D41-441C-A6C6-6C941A1D83A2}" srcOrd="0" destOrd="0" parTransId="{51B726A0-C0AD-442C-8D1C-5A941BC7BCCF}" sibTransId="{C8296E03-358E-42AD-8908-C4E6E0004056}"/>
    <dgm:cxn modelId="{B593ABEA-978F-4F64-B1D4-0741AA3F2B69}" srcId="{BF386393-72BC-44CF-870A-65EF9E5B0C38}" destId="{0201F6D4-D849-4B2C-BFFE-E689475B569B}" srcOrd="1" destOrd="0" parTransId="{373AF039-05DE-4028-B254-04DE46F7736C}" sibTransId="{E298BB3B-A87C-4A21-9C0C-0424D74C50D7}"/>
    <dgm:cxn modelId="{B59FEAF5-F659-4C5C-9FCA-3E9E869A861A}" srcId="{0201F6D4-D849-4B2C-BFFE-E689475B569B}" destId="{4EF34698-51B2-4EDE-88C1-950730E1F50C}" srcOrd="1" destOrd="0" parTransId="{022051D1-C7F0-43D1-9C46-E857D15B12C2}" sibTransId="{CBD09C68-9A96-4E97-8478-821D433D1A3C}"/>
    <dgm:cxn modelId="{52AF90F6-D31E-4350-A328-1D877D1D3D72}" type="presOf" srcId="{BF386393-72BC-44CF-870A-65EF9E5B0C38}" destId="{B1235DAB-FF57-46C7-91E9-B5A51C4D975B}" srcOrd="0" destOrd="0" presId="urn:microsoft.com/office/officeart/2005/8/layout/hList6"/>
    <dgm:cxn modelId="{4FD896F9-B606-4BE6-9B17-D84C14418AFB}" srcId="{BF386393-72BC-44CF-870A-65EF9E5B0C38}" destId="{F314E32F-9CD6-4E79-ACFE-541DDC86F4DD}" srcOrd="0" destOrd="0" parTransId="{C2CFD5D2-C1D4-46C0-80EE-EC01375C1D65}" sibTransId="{60DD99D3-5DD1-436D-BC30-D3FBEA16AAA2}"/>
    <dgm:cxn modelId="{DD0D3961-DAE9-4D3A-B3A3-5DAE911BDCD0}" type="presParOf" srcId="{B1235DAB-FF57-46C7-91E9-B5A51C4D975B}" destId="{CB7B6E34-A64A-4A3C-AA0F-3269837CE57E}" srcOrd="0" destOrd="0" presId="urn:microsoft.com/office/officeart/2005/8/layout/hList6"/>
    <dgm:cxn modelId="{471D28A8-7910-4FA7-9EDE-334CC0F3093F}" type="presParOf" srcId="{B1235DAB-FF57-46C7-91E9-B5A51C4D975B}" destId="{2D807628-09BD-4F1E-B1F4-A9936DBB8911}" srcOrd="1" destOrd="0" presId="urn:microsoft.com/office/officeart/2005/8/layout/hList6"/>
    <dgm:cxn modelId="{E5FC5B02-38C2-4C9A-A618-3E8AEAA79325}" type="presParOf" srcId="{B1235DAB-FF57-46C7-91E9-B5A51C4D975B}" destId="{760BE956-0282-454D-9748-F348913602CD}" srcOrd="2" destOrd="0" presId="urn:microsoft.com/office/officeart/2005/8/layout/hList6"/>
    <dgm:cxn modelId="{4448A31B-AE9D-45F5-A48B-EA55A945C1B7}" type="presParOf" srcId="{B1235DAB-FF57-46C7-91E9-B5A51C4D975B}" destId="{E5297E6B-87EF-4351-B997-5202B1D82ED1}" srcOrd="3" destOrd="0" presId="urn:microsoft.com/office/officeart/2005/8/layout/hList6"/>
    <dgm:cxn modelId="{44FB8351-C46F-454F-A53A-4BE6835DA8A0}" type="presParOf" srcId="{B1235DAB-FF57-46C7-91E9-B5A51C4D975B}" destId="{16C9751F-2D6F-4186-A66E-008E9AECA742}" srcOrd="4" destOrd="0" presId="urn:microsoft.com/office/officeart/2005/8/layout/hList6"/>
    <dgm:cxn modelId="{0EE9130A-CBA9-439A-91F9-6C66D22487D9}" type="presParOf" srcId="{B1235DAB-FF57-46C7-91E9-B5A51C4D975B}" destId="{C6688FAD-B4AF-4990-B580-BE25E69DF45A}" srcOrd="5" destOrd="0" presId="urn:microsoft.com/office/officeart/2005/8/layout/hList6"/>
    <dgm:cxn modelId="{86156593-7AFC-46CA-9B7C-53B2B749DA9F}" type="presParOf" srcId="{B1235DAB-FF57-46C7-91E9-B5A51C4D975B}" destId="{74CC0E04-4218-4B9A-9035-7B83F14B39E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B6E34-A64A-4A3C-AA0F-3269837CE57E}">
      <dsp:nvSpPr>
        <dsp:cNvPr id="0" name=""/>
        <dsp:cNvSpPr/>
      </dsp:nvSpPr>
      <dsp:spPr>
        <a:xfrm rot="16200000">
          <a:off x="-1403467" y="1406123"/>
          <a:ext cx="5418667" cy="26064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Falusi turizmus fejlesztése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Versenyképes turisztikai térség kialakítása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Kiegészítő jövedelemforrás biztosítása a vidéki lakosságnak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Cselekvések: hálózatfejlesztés, épített örökség és település arculat fejlesztés, szálláshely-felmérés, </a:t>
          </a:r>
        </a:p>
      </dsp:txBody>
      <dsp:txXfrm rot="5400000">
        <a:off x="2657" y="1083732"/>
        <a:ext cx="2606419" cy="3251201"/>
      </dsp:txXfrm>
    </dsp:sp>
    <dsp:sp modelId="{760BE956-0282-454D-9748-F348913602CD}">
      <dsp:nvSpPr>
        <dsp:cNvPr id="0" name=""/>
        <dsp:cNvSpPr/>
      </dsp:nvSpPr>
      <dsp:spPr>
        <a:xfrm rot="16200000">
          <a:off x="1398433" y="1406123"/>
          <a:ext cx="5418667" cy="26064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Aktív turizmus termékfejlesztése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Versenyképes turisztikai térség kialakítása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Az aktív turizmus termékfejlesztése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Cselekvések: kerékpár-, vadász- és horgász-, vízi-, és ökoturizmus célzott fejlesztése</a:t>
          </a:r>
          <a:endParaRPr lang="hu-HU" sz="1600" kern="1200" dirty="0"/>
        </a:p>
      </dsp:txBody>
      <dsp:txXfrm rot="5400000">
        <a:off x="2804557" y="1083732"/>
        <a:ext cx="2606419" cy="3251201"/>
      </dsp:txXfrm>
    </dsp:sp>
    <dsp:sp modelId="{16C9751F-2D6F-4186-A66E-008E9AECA742}">
      <dsp:nvSpPr>
        <dsp:cNvPr id="0" name=""/>
        <dsp:cNvSpPr/>
      </dsp:nvSpPr>
      <dsp:spPr>
        <a:xfrm rot="16200000">
          <a:off x="4200334" y="1406123"/>
          <a:ext cx="5418667" cy="26064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6977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Térség-specifikus turisztikai termékfejlesztés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Versenyképes turisztikai térség kialakítása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i="1" kern="1200" dirty="0"/>
            <a:t>Térség-specifikus turisztikai termékek fejlesztése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Rendezvény-, bor-, lovas-, helyszíni kiegészítő szolgáltatások</a:t>
          </a:r>
        </a:p>
      </dsp:txBody>
      <dsp:txXfrm rot="5400000">
        <a:off x="5606458" y="1083732"/>
        <a:ext cx="2606419" cy="3251201"/>
      </dsp:txXfrm>
    </dsp:sp>
    <dsp:sp modelId="{74CC0E04-4218-4B9A-9035-7B83F14B39EF}">
      <dsp:nvSpPr>
        <dsp:cNvPr id="0" name=""/>
        <dsp:cNvSpPr/>
      </dsp:nvSpPr>
      <dsp:spPr>
        <a:xfrm rot="16200000">
          <a:off x="7002235" y="1406123"/>
          <a:ext cx="5418667" cy="26064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Együttműködéssel és korszerű ismeretekkel az új lehetőségekért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- </a:t>
          </a:r>
          <a:r>
            <a:rPr lang="hu-HU" sz="1600" i="1" kern="1200" dirty="0"/>
            <a:t>A térség ismertségének és az ide érkező turisták számának növelése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/>
            <a:t>- Új turisztikai küldő területek feltárása, helyi DTM szervezet létrehozása, turisztikai marketing-terv, oktatás fejlesztés,  </a:t>
          </a:r>
          <a:endParaRPr lang="hu-HU" sz="1600" kern="1200" dirty="0"/>
        </a:p>
      </dsp:txBody>
      <dsp:txXfrm rot="5400000">
        <a:off x="8408359" y="1083732"/>
        <a:ext cx="2606419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mtt.info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digitális megoldások a vidékfejlesztésben egy olyan komplex ismeretanyag, melynek a célja, hogy feltárjuk a vidékfejlesztés digitalizálásában rejlő potenciált. Az ágazat igen dinamikusan fejlődik, folyamatos innovatív ötletekkel jelennek meg a vállalkozások és a non-profit szféra egyaránt.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magyarországi jó gyakorlatok sok kreatív ötletet mutatnak, melyek egy-egy település, térség fejlődése kapcsán tesznek előremutató tevékenységeket.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Jelen előadásanyag kiegészítést ad arra vonatkozóan, hogy Kárpátalján a vidékfejlesztésben milyen eredmények születtek az elmúlt években, mely területeken fontos átvenni az anyaországi újító ötleteket. </a:t>
            </a: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lehetőségek pont feltárja azokat az erőforrásokat, melyek potenciálisan megvannak Kárpátaljának és így lehet rá építkezni a vidékfejlesztésben. Azonban ezeket még nem, vagy csak részben hasznosítottuk. </a:t>
            </a:r>
          </a:p>
          <a:p>
            <a:r>
              <a:rPr lang="hu-HU" dirty="0"/>
              <a:t>A termálvíz adottságát a mezőgazdaságban akkor lehet majd effektíven felhasználni, amikor több helyen feltárják a kutakat, elindul a turizmusban a hasznosulás, s kvázi ment egy melléktermék hasznosulhat a gazdálkodásban. </a:t>
            </a:r>
          </a:p>
        </p:txBody>
      </p:sp>
    </p:spTree>
    <p:extLst>
      <p:ext uri="{BB962C8B-B14F-4D97-AF65-F5344CB8AC3E}">
        <p14:creationId xmlns:p14="http://schemas.microsoft.com/office/powerpoint/2010/main" val="72081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Ezek a tényezők az utóbb 5 évben igen felerősödtek. Főleg a politikai és gazdasági veszélyek nőttek radikálisan. </a:t>
            </a:r>
          </a:p>
          <a:p>
            <a:r>
              <a:rPr lang="hu-HU" dirty="0"/>
              <a:t>A negatív hatások az erőforrásokhoz való hozzájutásban és megdrágulásában is veszélyt hordoznak, főleg az egyes energiahordozók vonatkozásában. </a:t>
            </a:r>
          </a:p>
          <a:p>
            <a:r>
              <a:rPr lang="hu-HU" dirty="0"/>
              <a:t>Következő nagy veszély a termőföldek agro-holdingok általi kivásárlása, mely folytán a helyi kisgazdák föld nélkül maradnak, ami tovább erősíti a helyi magyarság elvándorlását.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829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tanulmány írásakor még sok minden teljesen másképp volt, mint 2022-ben. </a:t>
            </a:r>
          </a:p>
          <a:p>
            <a:pPr lvl="1"/>
            <a:r>
              <a:rPr lang="hu-HU" dirty="0"/>
              <a:t>Nem indult el az orosz-ukrán konfliktus;</a:t>
            </a:r>
          </a:p>
          <a:p>
            <a:pPr lvl="1"/>
            <a:r>
              <a:rPr lang="hu-HU" dirty="0"/>
              <a:t>Nem volt ilyen erős a kivándorlás;</a:t>
            </a:r>
          </a:p>
          <a:p>
            <a:pPr lvl="1"/>
            <a:r>
              <a:rPr lang="hu-HU" dirty="0"/>
              <a:t>Bár sok korrupciós tényezők hátráltatták a gazdaság fejlődését, de volt egyfajta kiszámíthatóság.</a:t>
            </a:r>
          </a:p>
          <a:p>
            <a:pPr lvl="1"/>
            <a:r>
              <a:rPr lang="hu-HU" dirty="0"/>
              <a:t>Ekkor </a:t>
            </a:r>
            <a:r>
              <a:rPr lang="hu-HU" dirty="0" err="1"/>
              <a:t>fogalmazódtak</a:t>
            </a:r>
            <a:r>
              <a:rPr lang="hu-HU" dirty="0"/>
              <a:t> meg a Magyar Kormány gazdaságélénkítő kezdeményezései. </a:t>
            </a:r>
          </a:p>
          <a:p>
            <a:pPr lvl="0"/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tanulmány jövőkép-egységében fogalmaztuk meg, hogy e jelen terv célja egy </a:t>
            </a: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gyarapodó kárpátaljai magyar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közösség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irányába ható koncepció felvázolása.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Egán Ede terv a fenti megállapításoknak megfelelően a következő elemekből áll össze:</a:t>
            </a:r>
          </a:p>
          <a:p>
            <a:pPr marL="342900" lvl="0" indent="-342900" algn="just">
              <a:buFont typeface="+mj-lt"/>
              <a:buAutoNum type="romanUcPeriod"/>
              <a:tabLst>
                <a:tab pos="6858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Helyzetelemzés</a:t>
            </a:r>
          </a:p>
          <a:p>
            <a:pPr marL="342900" lvl="0" indent="-342900" algn="just">
              <a:buFont typeface="+mj-lt"/>
              <a:buAutoNum type="romanUcPeriod"/>
              <a:tabLst>
                <a:tab pos="6858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Jövőkép</a:t>
            </a:r>
          </a:p>
          <a:p>
            <a:pPr marL="342900" lvl="0" indent="-342900" algn="just">
              <a:buFont typeface="+mj-lt"/>
              <a:buAutoNum type="romanUcPeriod"/>
              <a:tabLst>
                <a:tab pos="6858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Célrendszer</a:t>
            </a:r>
          </a:p>
          <a:p>
            <a:pPr marL="342900" lvl="0" indent="-342900" algn="just">
              <a:buFont typeface="+mj-lt"/>
              <a:buAutoNum type="romanUcPeriod"/>
              <a:tabLst>
                <a:tab pos="6858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Kitörési pontok</a:t>
            </a:r>
          </a:p>
          <a:p>
            <a:pPr marL="342900" lvl="0" indent="-342900" algn="just">
              <a:buFont typeface="+mj-lt"/>
              <a:buAutoNum type="romanUcPeriod"/>
              <a:tabLst>
                <a:tab pos="685800" algn="l"/>
              </a:tabLst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Eszközrendszer, végrehajtás keretei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1601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magyarság akkor tud gazdasági előnyre szert tenni, ha megtalálja azokat a versenyelőnyöket, amelyek megkülönböztethetik – elsősorban nem a nemzetiségi, hanem a gazdasági minőség szempontrendszere alapján. – fogalmaz a terv. 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</a:rPr>
              <a:t>A terv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jövőképe 6 fő stratégiai pillérje 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következő:</a:t>
            </a: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A kárpátaljai magyarság gazdasági közösségének megteremtése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Az emberi erőforrásaink megtartása, minőségük javítása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A magyarlakta térség gazdasági versenyképességének növelése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Széleskörű integrálódás a kárpát-medencei gazdasági térbe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Híd szerep kialakítása az anyaországi gazdasági szereplők és az ukrán vállalkozói, fogyasztói szféra között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/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A magyarlakta vidék termőföldjeinek helyben lakó gazdálkodók kezén tartása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„Víziónk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tehát az, hogy megerősítsük a családi gazdaságokat, valamint a mikro-, kis- és közepes vállalatok versenypozícióját, továbbá fejlesszük a munkaerő-piaci igényeknek megfelelő szakismereti bázist, s elősegítsük a helyi üzleti közösségek, valamint a határon átívelő gazdasági kapcsolatok fejlesztését” (Egán Ede terv, 2014)</a:t>
            </a:r>
          </a:p>
          <a:p>
            <a:r>
              <a:rPr lang="hu-HU" sz="1800" b="1" i="1" dirty="0">
                <a:effectLst/>
                <a:latin typeface="Times New Roman" panose="02020603050405020304" pitchFamily="18" charset="0"/>
              </a:rPr>
              <a:t>Kitörési pontok: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agrárfejlesztés;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turisztika-fejlesztés;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vállalkozás-fejlesztés;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238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Agrárium jövőképének filozófiája:</a:t>
            </a:r>
          </a:p>
          <a:p>
            <a:pPr lvl="1"/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magyar megmaradást és fejlődést szavatoló nemzetmegtartó erőt jelenthet az, ha a magyar falvak bel- és külterületein </a:t>
            </a: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minden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arra alkalmas földterületen a helyi családok által folytatott intenzív és jövedelmező gazdálkodás valósul meg, a jelenleginél sokkal több családnak nyújtva biztos és kárpátaljai viszonylatban magas jövedelemforrást. (EE terv, 2014)</a:t>
            </a:r>
          </a:p>
          <a:p>
            <a:pPr algn="just"/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Elérendő célállapot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Családi gazdaságokon alapuló agrárium. A megerősödő, árutermeléssel foglalkozó 12000-15000 családi gazdaság mintegy 50.000-60.000 kárpátaljai magyar lakosnak biztosítja közvetlenül a megélhetést, míg további 4000-5000 család (15-20 ezer fő) önellátás céljából, a fő jövedelemforrás mellett foglalkozik mezőgazdasági termeléssel.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magyarlakta települések termőföldjeinek döntő többsége a helybéli magyar gazdák tulajdonában és használatában marad, miközben kialakul az adott mezőgazdasági tevékenység szempontjából optimális birtokszerkezet.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tervezési időszak végére a családi gazdaságok jövedelmezőségének, a benne résztvevők életszínvonalának a megyei átlag fölé kell emelkednie.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családi gazdaságok legalább 25%-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ában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legyen szakirányú végzettséggel rendelkező személy.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kell épülnie egy teljes vertikumú magyar nyelvű szakképzési rendszernek.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kell épülnie egy egységes falugazdász-szaktanácsadói rendszernek, teljes körű ágazati és területi lefedettséggel.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szakmai színvonal emelkedésével párhuzamosan meghatározó jelentőségűvé kell válnia a korszerű, intenzív termesztési technológiákat alkalmazó ágazatoknak. Az elkövetkező 10 évben az intenzív zöldség- és gyümölcstermesztési felületnek a duplájára kell növekednie.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Létre kell jönniük a termelői beszerzési-értékesítési csoportoknak. A családi gazdaságok áruforgalmának 40-50%-a ezeken keresztül bonyolódik le.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piacra kerülő áruk feldolgozottság-arányának el kell érnie az 50%-ot. Ebbe beletartozik a frisspiaci termékek korszerű csomagolása is.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b="1" dirty="0">
                <a:effectLst/>
                <a:latin typeface="Times New Roman" panose="02020603050405020304" pitchFamily="18" charset="0"/>
              </a:rPr>
              <a:t>Ágazati célok:</a:t>
            </a:r>
          </a:p>
          <a:p>
            <a:pPr lvl="1"/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agrárium népességmegtartó képességének növelése</a:t>
            </a:r>
          </a:p>
          <a:p>
            <a:pPr lvl="1"/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termőföld helyben lakó magyar gazdák tulajdonában és használatában történő megtartása.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800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turizmus kapcsán négy fő </a:t>
            </a:r>
            <a:r>
              <a:rPr lang="hu-HU" dirty="0" err="1"/>
              <a:t>bevatkozási</a:t>
            </a:r>
            <a:r>
              <a:rPr lang="hu-HU" dirty="0"/>
              <a:t> területet különít el a terv:</a:t>
            </a:r>
          </a:p>
          <a:p>
            <a:pPr marL="958850" lvl="1" indent="-342900">
              <a:buFont typeface="+mj-lt"/>
              <a:buAutoNum type="arabicPeriod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Falusi turizmus fejlesztése:</a:t>
            </a: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Stratégiai cél: Versenyképes turisztikai térség kialakítása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Specifikus cél: Kiegészítő jövedelemforrás biztosítása a vidéki lakosságnak</a:t>
            </a:r>
          </a:p>
          <a:p>
            <a:pPr indent="270510" algn="just">
              <a:spcBef>
                <a:spcPts val="480"/>
              </a:spcBef>
            </a:pPr>
            <a:r>
              <a:rPr lang="en-US" sz="18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Indikátorok</a:t>
            </a:r>
            <a:r>
              <a:rPr lang="en-US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szakmai érdekvédelmi szervezet megalakítása;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működő és a lehetséges falusi szálláshelyek száma;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felújított és turisztikailag hasznosított létesítmények száma;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falusi programok száma;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falusi vendégéjszakák száma;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település-arculatot fejlesztő programok száma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lakosság jövedelem-szintjének emelkedése.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</a:pPr>
            <a:r>
              <a:rPr lang="hu-HU" sz="1800" b="0" i="0" u="none" strike="noStrike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2. „Jól érzem magam” – aktív turizmus termékfejlesztése</a:t>
            </a: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Stratégiai cél: Versenyképes turisztikai térség kialakítása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Specifikus cél: Az aktív turizmus termékfejlesztése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Bef>
                <a:spcPts val="480"/>
              </a:spcBef>
            </a:pPr>
            <a:r>
              <a:rPr lang="en-US" sz="18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Indikátorok</a:t>
            </a:r>
            <a:r>
              <a:rPr lang="en-US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tematikus programok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kidolgozott túraútvonalak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megszervezésre kerülő túrák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aktív turizmusban résztvevő turisták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túrák alatti többletköltés;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vendégéjszakák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turisztikai szezon idejének meghosszabbodása;</a:t>
            </a: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lakosság jövedelem-szintjének emelkedése.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hu-HU" sz="1800" b="1" dirty="0">
                <a:effectLst/>
                <a:latin typeface="Times New Roman" panose="02020603050405020304" pitchFamily="18" charset="0"/>
              </a:rPr>
              <a:t>3. „Jól érzem magam” – Térség-specifikus turisztikai termékfejlesztés </a:t>
            </a:r>
            <a:endParaRPr lang="hu-HU" sz="1800" b="1" dirty="0">
              <a:effectLst/>
              <a:latin typeface="Arial" panose="020B0604020202020204" pitchFamily="34" charset="0"/>
            </a:endParaRP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Stratégiai cél: Versenyképes turisztikai térség kialakítása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Specifikus cél: Térség-specifikus turisztikai termékek fejlesztése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Bef>
                <a:spcPts val="480"/>
              </a:spcBef>
            </a:pPr>
            <a:r>
              <a:rPr lang="en-US" sz="18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Indikátorok</a:t>
            </a:r>
            <a:r>
              <a:rPr lang="en-US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tematikus programok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kidolgozott túraútvonalak és rendezvények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megszervezésre kerülő túrák és rendezvények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térség-specifikus turisztikai termékek fogyasztóinak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túrák alatti többletbevétel;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vendégéjszakák száma;</a:t>
            </a:r>
          </a:p>
          <a:p>
            <a:pPr marL="342900" lvl="0" indent="-342900" algn="just"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turisztikai szezon idejének meghosszabbodása;</a:t>
            </a: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lakosság jövedelem-szintjének emelkedése.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sz="1800" b="1" dirty="0">
                <a:effectLst/>
                <a:latin typeface="Times New Roman" panose="02020603050405020304" pitchFamily="18" charset="0"/>
              </a:rPr>
              <a:t>4. Együttműködéssel és korszerű ismeretekkel az új lehetőségekért</a:t>
            </a:r>
            <a:endParaRPr lang="hu-HU" sz="1800" b="1" dirty="0">
              <a:effectLst/>
              <a:latin typeface="Arial" panose="020B0604020202020204" pitchFamily="34" charset="0"/>
            </a:endParaRPr>
          </a:p>
          <a:p>
            <a:pPr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Stratégiai cél: Versenyképes turisztikai térség kialakítása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480"/>
              </a:spcBef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Specifikus cél: A térség ismertségének és az ide érkező turisták számának növelése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Bef>
                <a:spcPts val="480"/>
              </a:spcBef>
            </a:pPr>
            <a:r>
              <a:rPr lang="en-US" sz="1800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Indikátorok</a:t>
            </a:r>
            <a:r>
              <a:rPr lang="en-US" sz="18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helyi desztinációs menedzsment-szervezet megalakulása;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térségi turisztikai marketing-terv létrehozása;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térségi marketing- és tematikus kiadványok száma;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szakirányú képzések száma;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szakirányú képzésben résztvevők száma;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vendégéjszakák száma;</a:t>
            </a:r>
          </a:p>
          <a:p>
            <a:pPr marL="342900" lvl="0" indent="-342900" algn="just">
              <a:spcBef>
                <a:spcPts val="480"/>
              </a:spcBef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belföldi turisták által eltöltött vendégéjszakák száma;</a:t>
            </a:r>
          </a:p>
          <a:p>
            <a:pPr marL="342900" lvl="0" indent="-342900">
              <a:lnSpc>
                <a:spcPct val="107000"/>
              </a:lnSpc>
              <a:spcBef>
                <a:spcPts val="48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dirty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a lakosság jövedelem-szintjének emelkedése.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hu-HU" sz="1800" b="0" i="0" u="none" strike="noStrike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958850" lvl="1" indent="-34290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796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kárpátaljai magyarság gazdasági erejének és önfenntartásának megteremtéséhez megkerülhetetlen feltételek a következők: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hu-H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Pénzügyi háttér biztosítása (FINANSZÍROZÁSI SZFÉRA).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Stratégia iránya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Pénzügyi Alap létrehozása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Pénzügyi monitoring és ellenőrző rendszer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hu-H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Megvalósítási stratégia folyamata (REÁLGAZDASÁGI SZFÉRA)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Beavatkozási területek meghatározása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Lokális térségek kijelölése és prioritások meghatározása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Helyhez kötött beruházási tervek kidolgozása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Inkubátor-ház létrehozásának célja és haszna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megvalósításra alkalmas, cselekvőképes vállalkozások megtalálása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célhoz kijelölt vállalkozások alkalmassági átvilágítása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projekt megvalósulása térségre gyakorolt várható hatásának megállapítása.</a:t>
            </a:r>
            <a:endParaRPr lang="hu-H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/>
            <a:r>
              <a:rPr lang="hu-H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Általános vállalkozási projektötletek: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kézműves kisipar önálló és szervezett rendszerének kialakítása (összekapcsolja a turisztikai és agrárvállalkozásokat);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kiskereskedelmi hálózat kialakítása (kapcsolódás az agrárszektorhoz);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kiskereskedelmi üzletek megerősítése („ABC”-üzletek marketingjének növelése);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szolgáltató vállalatok megerősítése és célzott alapítása (pl. szakszolgáltatások: fodrászat, utazási irodák, fuvarozó cégek, pályázatíró irodák);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nagyobb és több kisteljesítményű konzervüzem telepítése zöldség és gyümölcstermesztési centrumok közelébe;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húsfeldolgozó üzem a Bereg- és a Felső-Tisza-vidéken;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félkész-termékeket gyártó, ún. bérmunka-konstrukcióban működő magyar érdekeltségű vállalatok feltőkésítése profilváltás céljából, magasabb hozzáadott értéket képviselő késztermékgyártáshoz;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takarmánykeverő üzemek létesítése;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ásványvíz-palackozó üzem bővítése;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vendéglátóipari vállalkozások létrehozása a főbb turisztikai központoknál;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69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főbb következtetések megtalálhatók a dián. </a:t>
            </a:r>
          </a:p>
          <a:p>
            <a:r>
              <a:rPr lang="hu-HU" dirty="0"/>
              <a:t>A logikai struktúra bemutatja az Egán Ede program gyakorlati megvalósulását, valamint főbb időpontjait.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3857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Egán Edén kívül a szakterületekért felelős kárpátaljai magyar érdekvédelmi szerveknek is volt különálló és a tervhez szorosan kapcsolódó programjai. </a:t>
            </a:r>
          </a:p>
          <a:p>
            <a:r>
              <a:rPr lang="hu-HU" dirty="0"/>
              <a:t>Ez a dia a három fő érdekvédelmi szervezet munkáját mutatja be:</a:t>
            </a:r>
          </a:p>
          <a:p>
            <a:pPr lvl="1"/>
            <a:r>
              <a:rPr lang="hu-HU" dirty="0"/>
              <a:t>KMVSZ</a:t>
            </a:r>
          </a:p>
          <a:p>
            <a:pPr lvl="1"/>
            <a:r>
              <a:rPr lang="hu-HU" dirty="0"/>
              <a:t>Por </a:t>
            </a:r>
            <a:r>
              <a:rPr lang="hu-HU" dirty="0" err="1"/>
              <a:t>Agricultura</a:t>
            </a:r>
            <a:r>
              <a:rPr lang="hu-HU" dirty="0"/>
              <a:t> </a:t>
            </a:r>
            <a:r>
              <a:rPr lang="hu-HU" dirty="0" err="1"/>
              <a:t>Carpatika</a:t>
            </a:r>
            <a:endParaRPr lang="hu-HU" dirty="0"/>
          </a:p>
          <a:p>
            <a:pPr lvl="1"/>
            <a:r>
              <a:rPr lang="hu-HU" dirty="0"/>
              <a:t>KMTT</a:t>
            </a:r>
          </a:p>
          <a:p>
            <a:r>
              <a:rPr lang="hu-HU" dirty="0"/>
              <a:t>KMVSZ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Kárpátaljai Magyar Vállalkozók Szövetsége (KMVSZ), a Kárpátalján élő magyar vállalkozók gazdasági és szociális érdekeit képviselő társadalmi szervezet.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Szövetség célja, a kárpátaljai magyarság gazdasági életének fellendítése, Ukrajna gazdaságába történő integrálása, megőrizve annak sajátosságait. Jogot formál gazdasági kapcsolatok létesítésére, hozzá hasonló belföldi és külföldi szervezetekkel.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szervezet falugazdászprogramot végez, emellett szakfolyóiratban tájékoztatja a helyi gazdákat és vállalkozókat a térség híreiről, vetőmagprogramján keresztül konkrét materiális támogatást is nyújt, illetve rendezvényein értékesítési platformot kínál a megtermelt áru bemutatására. 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Turul Expo Nemzetközi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Termékkiálítás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Vállalkozók Szövetsége által 2014-től évente megrendezett kárpát-medencei eseménysorozat. Amelyen a mezőgazdasággal foglalkozók és vidéki termelők, kézművesek mutathatják be termékeiket a nagyközönségnek. 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Kárpátaljai Magyar Vállalkozók Szövetségének „Vetőmagot a gazdának programja” keretében kukorica, búza és egyéb szántóföldi kultúrák vetőmagjához juttatják a gazdákat. Az elmúlt négy évben a program keretében a kárpátaljai gazdák magyarországi vetőmaghoz juthattak hozzá a KMVSZ közreműködésének köszönhetően. </a:t>
            </a:r>
          </a:p>
          <a:p>
            <a:pPr marL="457200" indent="-298450"/>
            <a:r>
              <a:rPr lang="hu-HU" dirty="0"/>
              <a:t>KMTT: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Kárpátaljai Magyar Turisztikai Tanács a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magyaroszági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támogatásoknak köszönhetően évente képviseli Kárpátalját a budapesti Utazás Kiállításon, 2018-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falusi vendéglátó tanfolyamot szervezett Beregszászban, részt vett a Kárpátaljai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Gasztrokalauz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című kiadvány elkészítésében, illetve kidolgozta a kárpátaljai falusi vendégfogadók minősítő rendszerét, amelyet egyre szélesebb körben alkalmaznak Kárpátalja magyarlakta településein. (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Berghauer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Sass 2019)</a:t>
            </a:r>
          </a:p>
          <a:p>
            <a:pPr indent="449580" algn="just" hangingPunct="0">
              <a:lnSpc>
                <a:spcPct val="150000"/>
              </a:lnSpc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KMTT 2018-ban elindította a „Kárpátaljai falusi vendégház” és a „Kárpátaljai vendégház” minősítő védjegyet Kárpátalja magyarok által lakott vidékén. A minősítés kérelmezése ingyenes és önkéntes alapon történik. 2019-ben Beregszász városból és 8 járás 39 településéről több mint 170 vendégházat minősítettek a napraforgó-rendszer kritériumai alapján (</a:t>
            </a:r>
            <a:r>
              <a:rPr lang="hu-HU" sz="1800" u="none" strike="noStrike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http://kmtt.info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minősített vendégházaknak 2019-ben volt lehetőségük eszközbeszerzési és beruházási projektek támogatására pályázni az Egán Ede Gazdaságfejlesztési Központ Turisztika alkategóriában meghirdetett pályázati kiírásában. </a:t>
            </a:r>
            <a:endParaRPr lang="hu-HU" dirty="0"/>
          </a:p>
          <a:p>
            <a:pPr marL="457200" indent="-298450"/>
            <a:r>
              <a:rPr lang="hu-HU" dirty="0"/>
              <a:t>PAC:</a:t>
            </a:r>
          </a:p>
          <a:p>
            <a:pPr marL="914400" lvl="1" indent="-298450"/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Agricultura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Carpatika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Megyei Jótékonysági Alapítvány 2012-es alakulása óta folyamatosan kárpátaljai magyar gazdáknak segít képzéseivel, szaktanácsaival. Szoros kapcsolatot ápol Magyarország Földművelésügyi Minisztériumával és a Nemzeti Agrárgazdasági Kamarával is. Ezen intézmények és a Bethlen Gábor Alapkezelő Zrt. biztosítják a megyei szinten működő szervezet számára szükséges anyagi forrásokat.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Pro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Agricultura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Carpatika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Alapítvány kiemelt programjai: 1. Első lépés szociális program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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Falugazdász hálózat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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Szakismeret mindenkinek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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Élő példa innovációs program. (</a:t>
            </a:r>
            <a:r>
              <a:rPr lang="hu-HU" sz="1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Gabóda</a:t>
            </a:r>
            <a:r>
              <a:rPr lang="hu-HU" sz="1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2020)</a:t>
            </a:r>
          </a:p>
          <a:p>
            <a:pPr marL="914400" lvl="1" indent="-29845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3986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Átvizsgálva a magyarországi jó gyakorlatokat a felsorolásnak megfelelő példákat látjuk megfelelőnek Kárpátalja vonatkozásban. </a:t>
            </a:r>
          </a:p>
        </p:txBody>
      </p:sp>
    </p:spTree>
    <p:extLst>
      <p:ext uri="{BB962C8B-B14F-4D97-AF65-F5344CB8AC3E}">
        <p14:creationId xmlns:p14="http://schemas.microsoft.com/office/powerpoint/2010/main" val="42387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előadás három fő részre bontható: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Kárpátalja agrár és vidékadottságinak megismerése;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A 2014-ben létrejött Egán Ede gazdaságfejlesztési program ismertetésé;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Annak megvizsgálása, hogy mely magyarországi példákat lenne érdemes adaptálni Kárpátaljára. 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dia baloldalán található a modell, amit átlehetne venni. A jobb oldalán pedig a helyi viszonyok leírása. </a:t>
            </a:r>
          </a:p>
        </p:txBody>
      </p:sp>
    </p:spTree>
    <p:extLst>
      <p:ext uri="{BB962C8B-B14F-4D97-AF65-F5344CB8AC3E}">
        <p14:creationId xmlns:p14="http://schemas.microsoft.com/office/powerpoint/2010/main" val="2213174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2582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92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702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2911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24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0669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dirty="0"/>
              <a:t>A dia baloldalán található a modell, amit átlehetne venni. A jobb oldalán pedig a helyi viszonyok leírása.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843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utolsó példa már csak helyi, amit jelenleg a kárpátaljai magyarság vonatkozásában mintának be tudunk mutatni.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0589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0" name="Google Shape;7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1" name="Google Shape;791;p6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szükséges információkat tartalmazza a dia szöveges leírása.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Kárpátalja egyike Ukrajna 24 megyéjének. Ez az ország egyik legkisebb területű megyéje, így is magyarországi méretekhez mérve nagynak minősül. A lakosságszám alapján a megyék rangsorának szintén a második felében foglal helyet: 2013 elején 1 254 400 volt a jelenlévő népesség száma, azaz Ukrajna lakosainak 2,7%-a volt kárpátaljai. </a:t>
            </a:r>
          </a:p>
          <a:p>
            <a:pPr marL="15875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földrajzi fekvés sajátossága, hogy a megye négy országgal határos: északon Lengyelországgal (a határszakasz hossza 33 km), nyugaton Szlovákiával (98 km), délnyugaton Magyarországgal (135 km), délen Romániával (190 km). Északkelet felől a Kárpátok gerincén túl Ukrajna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Lvivi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(85 km-es szakaszon) és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Ivano-Frankivszki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megyéivel (180 km) szomszédos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Zasztavecka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1996). </a:t>
            </a:r>
          </a:p>
          <a:p>
            <a:pPr marL="158750" indent="0">
              <a:buNone/>
            </a:pPr>
            <a:r>
              <a:rPr lang="hu-HU" sz="18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Talajviszonyok</a:t>
            </a:r>
            <a:r>
              <a:rPr lang="hu-H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Vidékünkön főleg a barnaföldek különböző típusai fordulnak elő. A síkvidék legelterjedtebb talajtípusa a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podzolos réti barnaföld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Szelvényében a humuszos szint mélysége 10–15 cm, szántott talajoknál 25–30 cm, fizikai típusa többnyire vályog. Az agyag frakció nagy holtvíztartalma miatt e talajok aszályérzékenyek, és a növények még rövid ideig tartó szárazság idején is vízhiánytól szenvednek. A podzolos réti barnaföldek szántott rétegében a humusztartalom átlagosan 2,6%, amely a mélységgel erősen csökken.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Kémhatásúk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erősen savanyú, pH-értékük 4,0–4,7 közötti, így a meszezés, mint talajjavító eljárás kulcsfontosságú az optimális talajhasznosítás szempontjából. (Csoma, 2009).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Megyénk, főleg a magyarlakta térség, történelmileg sajátosan agrárvidéknek mondható. Mind a településszerkezet, mind az iparosodás szintje, mind a családok önfenntartásában játszott szerepe alapján elmondható, hogy a mezőgazdaságnak jelentős súlya volt . Területi elrendeződés szempontjából a megye két fő zónára tagolódik: hegyvidéki (80%) és síkvidéki rész (20%)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Barkaszi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2013). A mezőgazdasági területek tulajdon-szerkezetére jellemző az erős széttagoltság. Családi gazdaságok szintjén művelik (vagy hagyják parlagon) a területek 88%-át, míg a vállalatok és farmergazdaságok a maradék 12%-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folytatnak agrártermelést. 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felaprózottságot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jól szemlélteti, hogy a gazdaságok száma meghaladja a 322 ezret, és az átlagos birtokméret alig nagyobb, mint 1 hektár. (Somi, 2008).</a:t>
            </a:r>
          </a:p>
          <a:p>
            <a:pPr marL="15875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0817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mezőgazdaság nehéziparának, az állattenyésztésnek a teljesítménye vidékünkön jelentősen visszaesett. A nagy állattartó telepek megszűntek, a jószágtartás gyakorlatilag a háztájiba vonult vissza. A tej, hús felvásárlása szünetel, a családi gazdaságok jószerivel csak saját fogyasztásra, esetleg a közeli városok piacaira termelnek. Az értékesítési gondok miatt a jószágtartási kedv lanyha, ráadásul a fiatalabb gazdageneráció 1-2 tehénnel nem szívesen foglalkozik. 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sertésállomány szintén nem megy túl a helyi ellátás szintjén.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állattenyésztés helyzetét taglalva üdítő kivételként említhető a baromfitenyésztés a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péterfalvi</a:t>
            </a: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régióban, azon belül is a naposcsibe-keltetés és -tenyésztés. Számos családi gazdaság rendezkedett be erre a nem csekély befektetést igénylő tevékenységre.</a:t>
            </a:r>
          </a:p>
          <a:p>
            <a:pPr algn="just"/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hús- és tejtermelést jelentősen korlátozza a feldolgozóipar szinte teljes hiánya, a helyi közintézmények ellátására kiírt pályázatok korrupciós összetevője, az ismeretlen származású élelmiszerek ellenőrizetlen, tömeges importja.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3053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független Ukrajna három évtizede folyamatos kihívásokat jelentett. Az utóbbi évtizedről pedig a kumuláció (halmozódás) hatása érvényesül, ami kezdődött a világgazdasági krízissel, folytatódott belpolitikai válsággal (Majdan), eljutottunk a 2014 óta tartó orosz-ukrán konfliktusig, melybe közbeékelődött egy újabb COVID-19 járvány okozta társadalmi-gazdasági sokkhatás. </a:t>
            </a:r>
          </a:p>
          <a:p>
            <a:r>
              <a:rPr lang="hu-HU" dirty="0"/>
              <a:t>Látható az ábrán, hogy a 2014-es események, majd a pandémia milyen jelentős csökkenést idézett elő az ország teljesítményében. A háborús hatás még a prezentáció készítésekor nem látszik, de össze sem </a:t>
            </a:r>
            <a:r>
              <a:rPr lang="hu-HU" dirty="0" err="1"/>
              <a:t>lehetlesz</a:t>
            </a:r>
            <a:r>
              <a:rPr lang="hu-HU" dirty="0"/>
              <a:t> hasonlítani a háborús (gazdasági) károkat a korábbiakhoz. </a:t>
            </a:r>
          </a:p>
          <a:p>
            <a:r>
              <a:rPr lang="hu-HU" dirty="0"/>
              <a:t>Ezek mind jelentősen hatnak a demográfiára. A lakosság 2014 óta folyamatos növekvő migrációt mutat, mely hatványozottan fokozódott 2022 tavaszán. </a:t>
            </a:r>
          </a:p>
          <a:p>
            <a:r>
              <a:rPr lang="hu-HU" dirty="0"/>
              <a:t>Fontos változás a 2021-ben életbe lévő földprivatizációs reform is, mely végül az operatív hatásait azért nem érzékeltette, mert a háborús helyzet felülírt minden másat. </a:t>
            </a:r>
          </a:p>
        </p:txBody>
      </p:sp>
    </p:spTree>
    <p:extLst>
      <p:ext uri="{BB962C8B-B14F-4D97-AF65-F5344CB8AC3E}">
        <p14:creationId xmlns:p14="http://schemas.microsoft.com/office/powerpoint/2010/main" val="271322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i="0" dirty="0">
                <a:solidFill>
                  <a:srgbClr val="5D6769"/>
                </a:solidFill>
                <a:effectLst/>
                <a:latin typeface="Raleway" panose="020B0604020202020204" pitchFamily="2" charset="-18"/>
              </a:rPr>
              <a:t>A SWOT elemzés az egyik leggyakrabban használt üzleti elemzési módszer, ami iránytűként szolgál a vállalatvezetésben.</a:t>
            </a:r>
          </a:p>
          <a:p>
            <a:r>
              <a:rPr lang="hu-HU" b="1" i="0" dirty="0">
                <a:solidFill>
                  <a:srgbClr val="5D6769"/>
                </a:solidFill>
                <a:effectLst/>
                <a:latin typeface="Raleway" panose="020B0604020202020204" pitchFamily="2" charset="-18"/>
              </a:rPr>
              <a:t>Viszont gyakran alkalmazzák vidékfejlesztés folyamatában, mint egy helyzetelemző eszközt. </a:t>
            </a:r>
          </a:p>
          <a:p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Az egész </a:t>
            </a: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swot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elemzés lényege, hogy egy komplex, átfogó, </a:t>
            </a: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big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</a:t>
            </a: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picture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szemléletet vezet le nagyon egyszerűen, átláthatóan.</a:t>
            </a:r>
          </a:p>
          <a:p>
            <a:pPr algn="l"/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A SWOT jelentése egy angol mozaikszó: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Strengths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(erősségek)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Weaknesses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(gyengeségek)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Opportunities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(lehetőségek)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hu-HU" b="0" i="0" dirty="0" err="1">
                <a:solidFill>
                  <a:srgbClr val="5D6769"/>
                </a:solidFill>
                <a:effectLst/>
                <a:latin typeface="Raleway" pitchFamily="2" charset="-18"/>
              </a:rPr>
              <a:t>Threats</a:t>
            </a:r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 (fenyegetések)</a:t>
            </a:r>
          </a:p>
          <a:p>
            <a:r>
              <a:rPr lang="hu-HU" b="0" i="0" dirty="0">
                <a:solidFill>
                  <a:srgbClr val="5D6769"/>
                </a:solidFill>
                <a:effectLst/>
                <a:latin typeface="Raleway" pitchFamily="2" charset="-18"/>
              </a:rPr>
              <a:t>Ezekből indulunk el, és a pozitívumokra próbálunk tudatosan támaszkodni, a negatívumokon pedig javítani.</a:t>
            </a:r>
            <a:endParaRPr lang="hu-HU" b="1" i="0" dirty="0">
              <a:solidFill>
                <a:srgbClr val="5D6769"/>
              </a:solidFill>
              <a:effectLst/>
              <a:latin typeface="Raleway" panose="020B06040202020202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743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erősségek tekintetében a természeti adottságokat kell leginkább kiemelni, amit nem tudott befolyásolni az elmúlt 10 év politikai-gazdasági viszonyai Ukrajnában. </a:t>
            </a:r>
          </a:p>
          <a:p>
            <a:r>
              <a:rPr lang="hu-HU" dirty="0"/>
              <a:t>Sajnos az az előny, hogy olcsó energia, bőséges és olcsó humánerőforrás ma már nem aktuális, mert az üzemanyagárak, gáz, villany sajnos közelíti a magyarországi árakat. Másik oldalról pedig a sok kivándorlás csökkenti a munkaképes korban lévő potenciális munkavállalók számát. </a:t>
            </a:r>
          </a:p>
        </p:txBody>
      </p:sp>
    </p:spTree>
    <p:extLst>
      <p:ext uri="{BB962C8B-B14F-4D97-AF65-F5344CB8AC3E}">
        <p14:creationId xmlns:p14="http://schemas.microsoft.com/office/powerpoint/2010/main" val="157934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Mivel nagy az erdős rész Kárpátalján, így viszonylag alacsony a termőterületek aránya. Természetesen ez a szántőföldi növénytermesztés esetében reális (összehasonlítva a belső ukrajnai adottságokkal), azonban az intenzív zöldség és gyümölcstermesztés tekintetében nem releváns probléma. </a:t>
            </a:r>
          </a:p>
          <a:p>
            <a:r>
              <a:rPr lang="hu-HU" dirty="0"/>
              <a:t>A többi tényező evidens problémákat ír le.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07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 dirty="0"/>
              <a:t>Digitális megoldások a vidékfejlesztésben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 dirty="0"/>
              <a:t>Kárpátaljai kiegészítés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319B3D-E1CD-44E9-9037-6D72E758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LEHETŐSÉGEK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C5BC8E8-2F51-4D08-9E8C-FFD33690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11555605" cy="4667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800" dirty="0"/>
              <a:t>A biomassza hasznosítására alapozott intenzív primőr zöldség előállítás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Termálvizes fűtésre alapozott zöldség-előállítás 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Magas hozzáadott érték tartalmú feldolgozott zöldség készítmény (konzerv, savanyúság) előállítás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Műtrágya és vegyszermentes </a:t>
            </a:r>
            <a:r>
              <a:rPr lang="hu-HU" altLang="hu-HU" sz="2800" dirty="0" err="1"/>
              <a:t>biozöldség</a:t>
            </a:r>
            <a:r>
              <a:rPr lang="hu-HU" altLang="hu-HU" sz="2800" dirty="0"/>
              <a:t> előállítás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Biogyümölcs előállítás, feldolgozás kézműves termékkészítés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Extenzív haszonállattartás és feldolgozás. Kézműves hús és tejtermékelőállítás</a:t>
            </a:r>
          </a:p>
          <a:p>
            <a:pPr>
              <a:lnSpc>
                <a:spcPct val="80000"/>
              </a:lnSpc>
            </a:pPr>
            <a:r>
              <a:rPr lang="hu-HU" altLang="hu-HU" sz="2800" dirty="0"/>
              <a:t>Komplex, alacsony energiaigényű, extenzív növénytermesztés és állattartás, termékfeldolgozás.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93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CD446E-F016-4776-BFAA-0FEC0F18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>
                <a:solidFill>
                  <a:srgbClr val="C00000"/>
                </a:solidFill>
              </a:rPr>
              <a:t>VESZÉLYEK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985C90-3F9C-43B1-BA53-B97BEAB6B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Politikai és gazdasági depresszió hosszú távú megmaradása (háború)</a:t>
            </a:r>
          </a:p>
          <a:p>
            <a:r>
              <a:rPr lang="hu-HU" dirty="0">
                <a:solidFill>
                  <a:srgbClr val="FF0000"/>
                </a:solidFill>
              </a:rPr>
              <a:t>Dráguló energiaárak és energiahiány</a:t>
            </a:r>
          </a:p>
          <a:p>
            <a:r>
              <a:rPr lang="hu-HU" dirty="0">
                <a:solidFill>
                  <a:srgbClr val="FF0000"/>
                </a:solidFill>
              </a:rPr>
              <a:t>Negatív migrációs folyamatok folytatása, felerősödése (fiatalság elvándorlása)</a:t>
            </a:r>
          </a:p>
          <a:p>
            <a:r>
              <a:rPr lang="hu-HU" altLang="hu-HU" sz="2800" dirty="0">
                <a:solidFill>
                  <a:srgbClr val="FF0000"/>
                </a:solidFill>
                <a:latin typeface="Arial CE" panose="020B0604020202020204" pitchFamily="34" charset="0"/>
              </a:rPr>
              <a:t>Vásárlói szokások megváltozása</a:t>
            </a:r>
            <a:endParaRPr lang="en-US" altLang="hu-HU" sz="2800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Termőföld kivásárlása</a:t>
            </a:r>
          </a:p>
          <a:p>
            <a:r>
              <a:rPr lang="hu-HU" dirty="0">
                <a:solidFill>
                  <a:srgbClr val="FF0000"/>
                </a:solidFill>
              </a:rPr>
              <a:t>Belső és külső konkurencia erősödése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23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9514AF-CA90-462C-817A-6DAC11A158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dirty="0"/>
              <a:t>Vidékfejlesztési stratégia = Egán Ede terv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A942A-2F8F-4EC2-844F-B3356879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8609093" cy="4351338"/>
          </a:xfrm>
        </p:spPr>
        <p:txBody>
          <a:bodyPr>
            <a:normAutofit fontScale="92500"/>
          </a:bodyPr>
          <a:lstStyle/>
          <a:p>
            <a:r>
              <a:rPr lang="hu-HU" dirty="0"/>
              <a:t>Kárpátalja esetében a vidékfejlesztési stratégiát az Egán Edéről elnevezett gazdaságfejlesztési stratégia jelentette.</a:t>
            </a:r>
          </a:p>
          <a:p>
            <a:r>
              <a:rPr lang="hu-HU" dirty="0"/>
              <a:t>Készítésének ideje: 2014</a:t>
            </a:r>
          </a:p>
          <a:p>
            <a:r>
              <a:rPr lang="hu-HU" dirty="0"/>
              <a:t>Időszak: 2015-2020.</a:t>
            </a:r>
          </a:p>
          <a:p>
            <a:r>
              <a:rPr lang="hu-HU" dirty="0"/>
              <a:t>Célterület: Kárpátalja magyarlakta térsége. </a:t>
            </a:r>
          </a:p>
          <a:p>
            <a:r>
              <a:rPr lang="hu-HU" dirty="0"/>
              <a:t>Készítői:</a:t>
            </a:r>
          </a:p>
          <a:p>
            <a:pPr lvl="1"/>
            <a:r>
              <a:rPr lang="hu-HU" dirty="0"/>
              <a:t>Kárpátaljai Magyar Kulturális Szövetség</a:t>
            </a:r>
          </a:p>
          <a:p>
            <a:pPr lvl="1"/>
            <a:r>
              <a:rPr lang="hu-HU" dirty="0"/>
              <a:t>Kárpátaljai Magyar Vállalkozók Szövetsége</a:t>
            </a:r>
          </a:p>
          <a:p>
            <a:pPr lvl="1"/>
            <a:r>
              <a:rPr lang="hu-HU" dirty="0"/>
              <a:t>Pro </a:t>
            </a:r>
            <a:r>
              <a:rPr lang="hu-HU" dirty="0" err="1"/>
              <a:t>Agricultura</a:t>
            </a:r>
            <a:r>
              <a:rPr lang="hu-HU" dirty="0"/>
              <a:t> </a:t>
            </a:r>
            <a:r>
              <a:rPr lang="hu-HU" dirty="0" err="1"/>
              <a:t>Subcarpathica</a:t>
            </a:r>
            <a:endParaRPr lang="hu-HU" dirty="0"/>
          </a:p>
          <a:p>
            <a:pPr lvl="1"/>
            <a:r>
              <a:rPr lang="hu-HU" dirty="0"/>
              <a:t>II. Rákóczi Ferenc Kárpátaljai Magyar Főiskola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1D4D40-2E3B-4E6C-832A-352DFA6F0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7" t="14370" r="36167" b="14074"/>
          <a:stretch/>
        </p:blipFill>
        <p:spPr>
          <a:xfrm>
            <a:off x="8930640" y="2068542"/>
            <a:ext cx="2926080" cy="410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82ED197-91E4-4946-BE83-978E142C146B}"/>
              </a:ext>
            </a:extLst>
          </p:cNvPr>
          <p:cNvSpPr txBox="1"/>
          <p:nvPr/>
        </p:nvSpPr>
        <p:spPr>
          <a:xfrm>
            <a:off x="8548997" y="6362070"/>
            <a:ext cx="34692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/>
              <a:t>Egán Ede terv borítója. Forrás: Egán Ede terv, 2014.</a:t>
            </a:r>
          </a:p>
        </p:txBody>
      </p:sp>
    </p:spTree>
    <p:extLst>
      <p:ext uri="{BB962C8B-B14F-4D97-AF65-F5344CB8AC3E}">
        <p14:creationId xmlns:p14="http://schemas.microsoft.com/office/powerpoint/2010/main" val="215049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3B9883-241D-461E-80EB-1B4CB530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7" y="0"/>
            <a:ext cx="11555605" cy="1325563"/>
          </a:xfrm>
        </p:spPr>
        <p:txBody>
          <a:bodyPr/>
          <a:lstStyle/>
          <a:p>
            <a:r>
              <a:rPr lang="hu-HU" dirty="0"/>
              <a:t>Egán Ede gazdaságfejlesztési terv célrendszere</a:t>
            </a:r>
          </a:p>
        </p:txBody>
      </p:sp>
      <p:pic>
        <p:nvPicPr>
          <p:cNvPr id="4" name="Picture 2" descr="F:\EEterv\Osszes abra\Dia3.JPG">
            <a:extLst>
              <a:ext uri="{FF2B5EF4-FFF2-40B4-BE49-F238E27FC236}">
                <a16:creationId xmlns:a16="http://schemas.microsoft.com/office/drawing/2014/main" id="{7AF73F2E-BD28-40E6-A3DE-1750A866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4" y="1071563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8985484-B4F1-46B6-A948-E2567AD839FE}"/>
              </a:ext>
            </a:extLst>
          </p:cNvPr>
          <p:cNvSpPr txBox="1"/>
          <p:nvPr/>
        </p:nvSpPr>
        <p:spPr>
          <a:xfrm>
            <a:off x="146677" y="5589910"/>
            <a:ext cx="1991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/>
              <a:t>Egán Ede terv: célstruktúra. </a:t>
            </a:r>
          </a:p>
          <a:p>
            <a:r>
              <a:rPr lang="hu-HU" sz="1100" i="1" dirty="0"/>
              <a:t>Forrás: Egán Ede terv, 2014.</a:t>
            </a:r>
          </a:p>
        </p:txBody>
      </p:sp>
    </p:spTree>
    <p:extLst>
      <p:ext uri="{BB962C8B-B14F-4D97-AF65-F5344CB8AC3E}">
        <p14:creationId xmlns:p14="http://schemas.microsoft.com/office/powerpoint/2010/main" val="69321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79FFE7-5BDE-4204-9A84-8727FF44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EE terv: Agrárium jövőképe és célrendszere</a:t>
            </a:r>
          </a:p>
        </p:txBody>
      </p:sp>
      <p:pic>
        <p:nvPicPr>
          <p:cNvPr id="3074" name="Kép 4">
            <a:extLst>
              <a:ext uri="{FF2B5EF4-FFF2-40B4-BE49-F238E27FC236}">
                <a16:creationId xmlns:a16="http://schemas.microsoft.com/office/drawing/2014/main" id="{C18D484D-EE7F-48C5-9D7E-EC9A18FB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6004" r="5479" b="12456"/>
          <a:stretch>
            <a:fillRect/>
          </a:stretch>
        </p:blipFill>
        <p:spPr bwMode="auto">
          <a:xfrm>
            <a:off x="314849" y="1442721"/>
            <a:ext cx="5417680" cy="38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ép 1">
            <a:extLst>
              <a:ext uri="{FF2B5EF4-FFF2-40B4-BE49-F238E27FC236}">
                <a16:creationId xmlns:a16="http://schemas.microsoft.com/office/drawing/2014/main" id="{D57550A3-E877-4AD3-8DD5-DEF8EED5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3926" r="1990" b="3886"/>
          <a:stretch>
            <a:fillRect/>
          </a:stretch>
        </p:blipFill>
        <p:spPr bwMode="auto">
          <a:xfrm>
            <a:off x="5899638" y="1273176"/>
            <a:ext cx="6142843" cy="49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3716ADE-0BFA-4EBD-9700-506174999717}"/>
              </a:ext>
            </a:extLst>
          </p:cNvPr>
          <p:cNvSpPr txBox="1"/>
          <p:nvPr/>
        </p:nvSpPr>
        <p:spPr>
          <a:xfrm>
            <a:off x="481957" y="5488310"/>
            <a:ext cx="5417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Egán Ede terv: Családi gazdaságok erősítését célzó fejlesztési koncepció. </a:t>
            </a:r>
            <a:br>
              <a:rPr lang="hu-HU" sz="1100" i="1" dirty="0"/>
            </a:br>
            <a:r>
              <a:rPr lang="hu-HU" sz="1100" i="1" dirty="0"/>
              <a:t>Forrás: Egán Ede terv, 2014.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4BC0A87-539F-4A04-BA0B-9EC51A9FD05D}"/>
              </a:ext>
            </a:extLst>
          </p:cNvPr>
          <p:cNvSpPr txBox="1"/>
          <p:nvPr/>
        </p:nvSpPr>
        <p:spPr>
          <a:xfrm>
            <a:off x="6770997" y="6362070"/>
            <a:ext cx="3961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/>
              <a:t>Egán Ede terv: Agrárstratégia.. Forrás: Egán Ede terv, 2014.</a:t>
            </a:r>
          </a:p>
        </p:txBody>
      </p:sp>
    </p:spTree>
    <p:extLst>
      <p:ext uri="{BB962C8B-B14F-4D97-AF65-F5344CB8AC3E}">
        <p14:creationId xmlns:p14="http://schemas.microsoft.com/office/powerpoint/2010/main" val="252918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BEB520-FF34-4000-8CBD-341D784D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8" y="6866"/>
            <a:ext cx="11555605" cy="1325563"/>
          </a:xfrm>
        </p:spPr>
        <p:txBody>
          <a:bodyPr/>
          <a:lstStyle/>
          <a:p>
            <a:r>
              <a:rPr lang="hu-HU" dirty="0"/>
              <a:t>EE terv: A turizmus fejlesztési stratégiája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7FE92D-4678-4F47-B489-E95716959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175407"/>
              </p:ext>
            </p:extLst>
          </p:nvPr>
        </p:nvGraphicFramePr>
        <p:xfrm>
          <a:off x="587282" y="1108909"/>
          <a:ext cx="110174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01C4AB93-77E1-4765-A8BA-C94F2A598428}"/>
              </a:ext>
            </a:extLst>
          </p:cNvPr>
          <p:cNvSpPr txBox="1"/>
          <p:nvPr/>
        </p:nvSpPr>
        <p:spPr>
          <a:xfrm>
            <a:off x="6649077" y="6527576"/>
            <a:ext cx="4196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/>
              <a:t>Egán Ede terv: Turizmus stratégia. Forrás: Egán Ede terv, 2014.</a:t>
            </a:r>
          </a:p>
        </p:txBody>
      </p:sp>
    </p:spTree>
    <p:extLst>
      <p:ext uri="{BB962C8B-B14F-4D97-AF65-F5344CB8AC3E}">
        <p14:creationId xmlns:p14="http://schemas.microsoft.com/office/powerpoint/2010/main" val="192257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F70829-8B5A-4C9E-B6B8-DC614ED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365125"/>
            <a:ext cx="5540773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EE terv: A vállalkozói szféra és könnyűipar fejlesztési stratégiája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641621E-BEF8-4312-9BE0-8D0864D6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3671333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Stratégia kidolgozásért felelt: Kárpátaljai Magyar Vállalkozók Szövetsége.</a:t>
            </a:r>
          </a:p>
          <a:p>
            <a:r>
              <a:rPr lang="hu-HU" dirty="0"/>
              <a:t>Az Egán Ede terv három pillére közül a nem mezőgazdasági és turisztika vállalkozások gyűjtőtégelye. </a:t>
            </a:r>
          </a:p>
        </p:txBody>
      </p:sp>
      <p:pic>
        <p:nvPicPr>
          <p:cNvPr id="4098" name="Kép 1">
            <a:extLst>
              <a:ext uri="{FF2B5EF4-FFF2-40B4-BE49-F238E27FC236}">
                <a16:creationId xmlns:a16="http://schemas.microsoft.com/office/drawing/2014/main" id="{E8CB593D-6DC4-4907-9AA5-4C1C9DB7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15703" r="12729" b="7259"/>
          <a:stretch>
            <a:fillRect/>
          </a:stretch>
        </p:blipFill>
        <p:spPr bwMode="auto">
          <a:xfrm>
            <a:off x="4704080" y="869354"/>
            <a:ext cx="7166373" cy="560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8392A90-7743-4FE4-91D7-E33FAD14A9A6}"/>
              </a:ext>
            </a:extLst>
          </p:cNvPr>
          <p:cNvSpPr txBox="1"/>
          <p:nvPr/>
        </p:nvSpPr>
        <p:spPr>
          <a:xfrm>
            <a:off x="5744743" y="6362070"/>
            <a:ext cx="5085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/>
              <a:t>Egán Ede terv: Reálgazdasági szféra stratégiája. Forrás: Egán Ede terv, 2014.</a:t>
            </a:r>
          </a:p>
        </p:txBody>
      </p:sp>
    </p:spTree>
    <p:extLst>
      <p:ext uri="{BB962C8B-B14F-4D97-AF65-F5344CB8AC3E}">
        <p14:creationId xmlns:p14="http://schemas.microsoft.com/office/powerpoint/2010/main" val="349857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C89ED-0522-468A-8D02-07EC2A0A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365125"/>
            <a:ext cx="5972249" cy="1325563"/>
          </a:xfrm>
        </p:spPr>
        <p:txBody>
          <a:bodyPr/>
          <a:lstStyle/>
          <a:p>
            <a:r>
              <a:rPr lang="hu-HU" dirty="0"/>
              <a:t>Egán Ede terv megvalósulásának értékelése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1659D5C-1947-45B2-A7CF-0C713BEB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8" y="1825625"/>
            <a:ext cx="5865244" cy="435133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5 éves működés mérlege:</a:t>
            </a:r>
          </a:p>
          <a:p>
            <a:pPr lvl="1"/>
            <a:r>
              <a:rPr lang="hu-HU" dirty="0"/>
              <a:t>5700 kisösszegű (</a:t>
            </a:r>
            <a:r>
              <a:rPr lang="hu-HU" dirty="0" err="1"/>
              <a:t>max</a:t>
            </a:r>
            <a:r>
              <a:rPr lang="hu-HU" dirty="0"/>
              <a:t>. 3 </a:t>
            </a:r>
            <a:r>
              <a:rPr lang="hu-HU" dirty="0" err="1"/>
              <a:t>mFt</a:t>
            </a:r>
            <a:r>
              <a:rPr lang="hu-HU" dirty="0"/>
              <a:t>) sikeres pályázat;</a:t>
            </a:r>
          </a:p>
          <a:p>
            <a:pPr lvl="1"/>
            <a:r>
              <a:rPr lang="hu-HU" dirty="0"/>
              <a:t>18000 földprivatizációs pályázat;</a:t>
            </a:r>
          </a:p>
          <a:p>
            <a:r>
              <a:rPr lang="hu-HU" dirty="0"/>
              <a:t>Nem valósult meg, vagy szünetelt:</a:t>
            </a:r>
          </a:p>
          <a:p>
            <a:pPr lvl="1"/>
            <a:r>
              <a:rPr lang="hu-HU" dirty="0"/>
              <a:t>Közepes és nagyberuházások támogatása;</a:t>
            </a:r>
          </a:p>
          <a:p>
            <a:pPr lvl="1"/>
            <a:r>
              <a:rPr lang="hu-HU" dirty="0"/>
              <a:t>Turisztikai pályázatok 2016 után szüneteltek 2019-ig.</a:t>
            </a:r>
          </a:p>
          <a:p>
            <a:pPr lvl="1"/>
            <a:r>
              <a:rPr lang="hu-HU" dirty="0"/>
              <a:t>Az utolsó pályázati kör csak részlegesen lett elbírálva, kifizetve. </a:t>
            </a:r>
          </a:p>
          <a:p>
            <a:r>
              <a:rPr lang="hu-HU" dirty="0"/>
              <a:t>Konklúzió:</a:t>
            </a:r>
          </a:p>
          <a:p>
            <a:pPr lvl="1"/>
            <a:r>
              <a:rPr lang="hu-HU" dirty="0"/>
              <a:t>Hiánypótló, nagyon fontos program;</a:t>
            </a:r>
          </a:p>
          <a:p>
            <a:pPr lvl="1"/>
            <a:r>
              <a:rPr lang="hu-HU" dirty="0"/>
              <a:t>Hatékonyságnövelés fokozása (integrátor cégek kellenek);</a:t>
            </a:r>
          </a:p>
          <a:p>
            <a:pPr lvl="1"/>
            <a:r>
              <a:rPr lang="hu-HU" dirty="0"/>
              <a:t>Külső nem várt körülmények hátráltatása (hatósági vegzálások, orosz-ukrán konfliktus, majd háború). 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0FB76B-169E-4A24-BE0D-A99390831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9" y="342495"/>
            <a:ext cx="5561330" cy="3161665"/>
          </a:xfrm>
          <a:prstGeom prst="rect">
            <a:avLst/>
          </a:prstGeom>
        </p:spPr>
      </p:pic>
      <p:sp>
        <p:nvSpPr>
          <p:cNvPr id="5" name="Szövegdoboz 70">
            <a:extLst>
              <a:ext uri="{FF2B5EF4-FFF2-40B4-BE49-F238E27FC236}">
                <a16:creationId xmlns:a16="http://schemas.microsoft.com/office/drawing/2014/main" id="{CE4327CB-6186-433D-8EE7-45904DCE6AB8}"/>
              </a:ext>
            </a:extLst>
          </p:cNvPr>
          <p:cNvSpPr txBox="1"/>
          <p:nvPr/>
        </p:nvSpPr>
        <p:spPr>
          <a:xfrm>
            <a:off x="6096000" y="3639097"/>
            <a:ext cx="5561330" cy="13849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49580" algn="ctr" hangingPunct="0">
              <a:spcAft>
                <a:spcPts val="1000"/>
              </a:spcAft>
            </a:pPr>
            <a:r>
              <a:rPr lang="hu-HU" sz="900" i="1" u="sng" dirty="0">
                <a:solidFill>
                  <a:srgbClr val="44546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Bíró (2022): </a:t>
            </a:r>
            <a:r>
              <a:rPr lang="hu-HU" sz="900" i="1" dirty="0">
                <a:solidFill>
                  <a:srgbClr val="44546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Egán Ede Gazdaságfejlesztési Központ 2016-2020 között folytatott tevékenysége.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446882-7784-4091-8DE6-CB8415B17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484390"/>
              </p:ext>
            </p:extLst>
          </p:nvPr>
        </p:nvGraphicFramePr>
        <p:xfrm>
          <a:off x="6700737" y="4200038"/>
          <a:ext cx="4524982" cy="215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C4D11F26-9D55-4E32-9362-18E75975450E}"/>
              </a:ext>
            </a:extLst>
          </p:cNvPr>
          <p:cNvSpPr txBox="1"/>
          <p:nvPr/>
        </p:nvSpPr>
        <p:spPr>
          <a:xfrm>
            <a:off x="6545099" y="6384700"/>
            <a:ext cx="5112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Egán Ede Kárpátaljai Gazdaságfejlesztési Központ adatai. Forrás: </a:t>
            </a:r>
            <a:r>
              <a:rPr lang="hu-HU" sz="1100" i="1" dirty="0" err="1"/>
              <a:t>Berki</a:t>
            </a:r>
            <a:r>
              <a:rPr lang="hu-HU" sz="1100" i="1" dirty="0"/>
              <a:t> Marianna EE igazgató, 2020.</a:t>
            </a:r>
          </a:p>
        </p:txBody>
      </p:sp>
    </p:spTree>
    <p:extLst>
      <p:ext uri="{BB962C8B-B14F-4D97-AF65-F5344CB8AC3E}">
        <p14:creationId xmlns:p14="http://schemas.microsoft.com/office/powerpoint/2010/main" val="128000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485E72-0BE5-4F70-9E7F-D1246EEB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365125"/>
            <a:ext cx="5774453" cy="1325563"/>
          </a:xfrm>
        </p:spPr>
        <p:txBody>
          <a:bodyPr/>
          <a:lstStyle/>
          <a:p>
            <a:r>
              <a:rPr lang="hu-HU" dirty="0"/>
              <a:t>Egyéb támogatási programok Kárpátalján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27D8212-0018-4B6F-A0A7-4464B7B52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53" y="3935789"/>
            <a:ext cx="4717381" cy="240983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25B1B13-2632-4E02-BF28-0CF9B400500F}"/>
              </a:ext>
            </a:extLst>
          </p:cNvPr>
          <p:cNvSpPr txBox="1"/>
          <p:nvPr/>
        </p:nvSpPr>
        <p:spPr>
          <a:xfrm>
            <a:off x="5982512" y="6345628"/>
            <a:ext cx="5894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spcAft>
                <a:spcPts val="1000"/>
              </a:spcAft>
            </a:pPr>
            <a:r>
              <a:rPr lang="hu-HU" sz="1100" i="1" dirty="0">
                <a:solidFill>
                  <a:srgbClr val="44546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Kárpátaljai Magyar Vállalkozók Szövetsége kárpátaljai magyar agrárium fejlesztésére irányuló programjai</a:t>
            </a:r>
            <a:r>
              <a:rPr lang="hu-HU" sz="1100" i="1" dirty="0">
                <a:solidFill>
                  <a:srgbClr val="44546A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hu-HU" sz="1100" i="1" dirty="0">
                <a:solidFill>
                  <a:srgbClr val="44546A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szövetség által szolgáltatott adatok alapján). Forrás: Bíró (2022).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5F0634-5897-48A9-87CB-5A64F8B5A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1" y="2510089"/>
            <a:ext cx="4717381" cy="375090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D845B23-E903-4F5B-AF18-DEC4605F0B09}"/>
              </a:ext>
            </a:extLst>
          </p:cNvPr>
          <p:cNvSpPr txBox="1"/>
          <p:nvPr/>
        </p:nvSpPr>
        <p:spPr>
          <a:xfrm>
            <a:off x="2211740" y="6260990"/>
            <a:ext cx="30801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Kárpátaljai Magyar Turisztikai Tanács kárpátaljai magyarlakta vidék fejlesztésével kapcsolatos programjai. Forrás: Bíró (2022):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DB4263D-11B2-4FF3-8822-3DCC7DFC5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25" y="464601"/>
            <a:ext cx="5049436" cy="327157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1CCB73AC-7925-49A2-B05B-207B1D123E53}"/>
              </a:ext>
            </a:extLst>
          </p:cNvPr>
          <p:cNvSpPr txBox="1"/>
          <p:nvPr/>
        </p:nvSpPr>
        <p:spPr>
          <a:xfrm>
            <a:off x="6175625" y="33714"/>
            <a:ext cx="48834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 </a:t>
            </a:r>
            <a:r>
              <a:rPr lang="hu-HU" sz="1100" i="1" dirty="0" err="1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Agricultura</a:t>
            </a:r>
            <a:r>
              <a:rPr lang="hu-HU" sz="1100" i="1" dirty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u-HU" sz="1100" i="1" dirty="0" err="1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Carpatika</a:t>
            </a:r>
            <a:r>
              <a:rPr lang="hu-HU" sz="1100" i="1" dirty="0">
                <a:solidFill>
                  <a:srgbClr val="44546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Megyei JA kárpátaljai magyar agrárium fejlesztésére irányuló programjai. Forrás: Bíró (2022). </a:t>
            </a:r>
          </a:p>
        </p:txBody>
      </p:sp>
    </p:spTree>
    <p:extLst>
      <p:ext uri="{BB962C8B-B14F-4D97-AF65-F5344CB8AC3E}">
        <p14:creationId xmlns:p14="http://schemas.microsoft.com/office/powerpoint/2010/main" val="157061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715B6-B3DE-4FBE-976C-4C81671BD5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dirty="0"/>
              <a:t>Jó gyakorlatok adaptálása Kárpátalja vonatkozásában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67AB4E-B819-4EDF-8087-4FE0E2387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Calibri"/>
                <a:ea typeface="Calibri"/>
                <a:cs typeface="Calibri"/>
                <a:sym typeface="Calibri"/>
              </a:rPr>
              <a:t>Digitális megoldások a vidékfejlesztésben tananyag igen sok hasznos gyakorlatot mutat be, melyek közül az alábbiakat tartjuk beépíthetőnek Kárpátalja vidékfejlesztésében: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közösség erősítése </a:t>
            </a:r>
            <a:r>
              <a:rPr lang="hu-HU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hiperlokális</a:t>
            </a:r>
            <a:r>
              <a:rPr lang="hu-H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hírekkel;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közösségi ételmegosztás</a:t>
            </a:r>
            <a:r>
              <a:rPr lang="hu-HU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miutcank.hu közösségépítő platform;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szatyorbolt;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nyitott porták program;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okos falu projekt;</a:t>
            </a:r>
          </a:p>
          <a:p>
            <a:pPr lvl="1"/>
            <a:r>
              <a:rPr lang="hu-H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távegészségügyi szolgáltatás;</a:t>
            </a:r>
          </a:p>
          <a:p>
            <a:pPr lvl="1"/>
            <a:endParaRPr lang="hu-HU" dirty="0">
              <a:latin typeface="Calibri"/>
              <a:ea typeface="Calibri"/>
              <a:cs typeface="Calibri"/>
              <a:sym typeface="Calibri"/>
            </a:endParaRPr>
          </a:p>
          <a:p>
            <a:endParaRPr lang="hu-HU" dirty="0"/>
          </a:p>
        </p:txBody>
      </p:sp>
      <p:pic>
        <p:nvPicPr>
          <p:cNvPr id="3074" name="Picture 2" descr="2010-es évek közelebb hozta egymáshoz a Kárpát-medence térségeinek  gazdaságát - HÉTFA">
            <a:extLst>
              <a:ext uri="{FF2B5EF4-FFF2-40B4-BE49-F238E27FC236}">
                <a16:creationId xmlns:a16="http://schemas.microsoft.com/office/drawing/2014/main" id="{3C279285-E238-4AE6-B99C-73956296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51" y="3245390"/>
            <a:ext cx="4150317" cy="29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CE1191D-1147-42DE-979D-3D9627AB5FCF}"/>
              </a:ext>
            </a:extLst>
          </p:cNvPr>
          <p:cNvSpPr txBox="1"/>
          <p:nvPr/>
        </p:nvSpPr>
        <p:spPr>
          <a:xfrm>
            <a:off x="7191946" y="6176963"/>
            <a:ext cx="4493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Illusztráció: Kárpát-medencei gazdasági tér jó gyakorlatok átvétele. Forrás: https://hetfa.hu/2021/06/03/2010-es-evek-kozelebb-hozta-egymashoz-a-karpat-medence-tersegeinek-gazdasagat/</a:t>
            </a:r>
          </a:p>
        </p:txBody>
      </p:sp>
    </p:spTree>
    <p:extLst>
      <p:ext uri="{BB962C8B-B14F-4D97-AF65-F5344CB8AC3E}">
        <p14:creationId xmlns:p14="http://schemas.microsoft.com/office/powerpoint/2010/main" val="209957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Tartalomjegyzék</a:t>
            </a:r>
            <a:endParaRPr dirty="0"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Bevezető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Kárpátalja agráradottságai.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Agrár SWOT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Vidékfejlesztési stratégia = Egán Ede terv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Jó gyakorlatok adaptálása</a:t>
            </a:r>
          </a:p>
          <a:p>
            <a:pPr marL="514350" lvl="0" indent="-514350" algn="l" rtl="0">
              <a:spcBef>
                <a:spcPts val="1000"/>
              </a:spcBef>
              <a:spcAft>
                <a:spcPts val="0"/>
              </a:spcAft>
              <a:buAutoNum type="arabicPeriod"/>
            </a:pPr>
            <a:r>
              <a:rPr lang="hu-HU" dirty="0"/>
              <a:t>Új lehetőségek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730567-4D5D-48DD-94D7-8E70A3DA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közösség erősítése </a:t>
            </a:r>
            <a:r>
              <a:rPr lang="hu-HU" sz="3600" dirty="0" err="1">
                <a:latin typeface="Calibri"/>
                <a:ea typeface="Calibri"/>
                <a:cs typeface="Calibri"/>
                <a:sym typeface="Calibri"/>
              </a:rPr>
              <a:t>hiperlokális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 hírekkel 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C0495B-288B-49E3-BB88-0F7A737C0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5774453" cy="4351338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Kesztölc település példája: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2700 fős kistelepülés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Növekvő lakosság (betelepülések)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Példa stratégiája: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támogatják a helyi munkahelyek kialakítását,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védik a környezetüket és a hagyományaikat,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valamint támogatják az új betelepülők integrálódását a közösségbe.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Beavatkozási területek: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összetartás erősítése,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turizmus támogatása, 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környezetük védelme és a szövetségek építése.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90BA5083-FDF0-4B8F-8B27-254C3D1CC38A}"/>
              </a:ext>
            </a:extLst>
          </p:cNvPr>
          <p:cNvSpPr txBox="1">
            <a:spLocks/>
          </p:cNvSpPr>
          <p:nvPr/>
        </p:nvSpPr>
        <p:spPr>
          <a:xfrm>
            <a:off x="6102699" y="1825625"/>
            <a:ext cx="5774453" cy="452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chemeClr val="tx1"/>
                </a:solidFill>
              </a:rPr>
              <a:t>Összehasonlítás kárpátaljai kistelepülésekkel: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helyi magyarság jellegzetesen ilyen kis településeken él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sajnos a népesség nem nő, hanem csökken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Viszont a háború után (alatt) várható ukrán népesség betelepülése.  </a:t>
            </a:r>
          </a:p>
          <a:p>
            <a:r>
              <a:rPr lang="hu-HU" dirty="0">
                <a:solidFill>
                  <a:schemeClr val="tx1"/>
                </a:solidFill>
              </a:rPr>
              <a:t>Helyi stratégia: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Vállalkozás-élénkítő program (Egán Ede) =&gt; Munkahely teremtés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Kulturális fesztiválok (piac is egyben)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Nemzetiségi ellentétek leküzdésére alkalmas közös programok, együttes támogatási rendszerek kialakítása („Gesztus politika”)</a:t>
            </a:r>
          </a:p>
          <a:p>
            <a:r>
              <a:rPr lang="hu-HU" dirty="0">
                <a:solidFill>
                  <a:schemeClr val="tx1"/>
                </a:solidFill>
              </a:rPr>
              <a:t>Beavatkozási területek: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Megegyezik a magyarországi példával</a:t>
            </a:r>
          </a:p>
          <a:p>
            <a:pPr lvl="1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56841B-0D7E-446C-A755-D13DB776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közösség erősítése </a:t>
            </a:r>
            <a:r>
              <a:rPr lang="hu-HU" sz="3600" dirty="0" err="1">
                <a:latin typeface="Calibri"/>
                <a:ea typeface="Calibri"/>
                <a:cs typeface="Calibri"/>
                <a:sym typeface="Calibri"/>
              </a:rPr>
              <a:t>hiperlokális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 hírekkel (folytatás)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A5057D0-B6D7-438C-81F0-3BB4036B5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744980"/>
            <a:ext cx="8090933" cy="4747895"/>
          </a:xfrm>
        </p:spPr>
        <p:txBody>
          <a:bodyPr>
            <a:normAutofit/>
          </a:bodyPr>
          <a:lstStyle/>
          <a:p>
            <a:r>
              <a:rPr lang="hu-HU" dirty="0"/>
              <a:t>Hírképzéssel kapcsolatos megoldási javaslatok: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Megalkotni a kis- és közepes falvaknak is egy településspecifikus, mégis közös elvek mentén működő </a:t>
            </a:r>
            <a:r>
              <a:rPr lang="hu-HU" dirty="0" err="1">
                <a:solidFill>
                  <a:schemeClr val="tx1"/>
                </a:solidFill>
              </a:rPr>
              <a:t>arculatát</a:t>
            </a:r>
            <a:r>
              <a:rPr lang="hu-HU" dirty="0">
                <a:solidFill>
                  <a:schemeClr val="tx1"/>
                </a:solidFill>
              </a:rPr>
              <a:t> (több nyelvű weboldalak).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településmarketinget átültetni a közösségi média felületére (facebook és </a:t>
            </a:r>
            <a:r>
              <a:rPr lang="hu-HU" dirty="0" err="1">
                <a:solidFill>
                  <a:schemeClr val="tx1"/>
                </a:solidFill>
              </a:rPr>
              <a:t>youtube</a:t>
            </a:r>
            <a:r>
              <a:rPr lang="hu-HU" dirty="0">
                <a:solidFill>
                  <a:schemeClr val="tx1"/>
                </a:solidFill>
              </a:rPr>
              <a:t> oldalak).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Hiperlokális</a:t>
            </a:r>
            <a:r>
              <a:rPr lang="hu-HU" dirty="0">
                <a:solidFill>
                  <a:schemeClr val="tx1"/>
                </a:solidFill>
              </a:rPr>
              <a:t> hírek generálása: Kárpátalja egyik nagyon fontos értéke az emberi tényező, melyet ki kellene emelni a </a:t>
            </a:r>
            <a:r>
              <a:rPr lang="hu-HU" dirty="0" err="1">
                <a:solidFill>
                  <a:schemeClr val="tx1"/>
                </a:solidFill>
              </a:rPr>
              <a:t>hiperlokális</a:t>
            </a:r>
            <a:r>
              <a:rPr lang="hu-HU" dirty="0">
                <a:solidFill>
                  <a:schemeClr val="tx1"/>
                </a:solidFill>
              </a:rPr>
              <a:t> terekben (</a:t>
            </a:r>
            <a:r>
              <a:rPr lang="hu-HU" sz="2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lehetne mutatni a helyi aktív embereket, művészeket, vállalkozókat, termelőket; híreket adni az iskola, az ovi és a művelődési ház életéből; bemutatni az önkéntes akciókat.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749DFE-9D4A-4B21-8B57-59D0B23BE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4" t="19556" r="20166" b="19259"/>
          <a:stretch/>
        </p:blipFill>
        <p:spPr>
          <a:xfrm>
            <a:off x="8568826" y="1835867"/>
            <a:ext cx="3308326" cy="186658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89CF56D-3F65-4427-A93F-7A9943A01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6" t="19851" r="21750" b="23260"/>
          <a:stretch/>
        </p:blipFill>
        <p:spPr>
          <a:xfrm>
            <a:off x="8567535" y="4395322"/>
            <a:ext cx="3302918" cy="177387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217527-8421-477F-9916-8A92F912F580}"/>
              </a:ext>
            </a:extLst>
          </p:cNvPr>
          <p:cNvSpPr txBox="1"/>
          <p:nvPr/>
        </p:nvSpPr>
        <p:spPr>
          <a:xfrm>
            <a:off x="8567535" y="3702450"/>
            <a:ext cx="3154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>
                <a:solidFill>
                  <a:schemeClr val="tx1"/>
                </a:solidFill>
              </a:rPr>
              <a:t>Kárpátaljai Nagydobrony község facebook oldala. Forrás: https://www.facebook.com/nagydobrony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B10EDDB-619F-45CD-922A-9F68BACE4B7C}"/>
              </a:ext>
            </a:extLst>
          </p:cNvPr>
          <p:cNvSpPr txBox="1"/>
          <p:nvPr/>
        </p:nvSpPr>
        <p:spPr>
          <a:xfrm>
            <a:off x="8476119" y="6281402"/>
            <a:ext cx="3541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>
                <a:solidFill>
                  <a:schemeClr val="tx1"/>
                </a:solidFill>
              </a:rPr>
              <a:t>Kárpátaljai Kaszonyi Kistérség facebook oldala. Forrás: https://www.facebook.com/kaszonyikisterseg</a:t>
            </a:r>
          </a:p>
        </p:txBody>
      </p:sp>
    </p:spTree>
    <p:extLst>
      <p:ext uri="{BB962C8B-B14F-4D97-AF65-F5344CB8AC3E}">
        <p14:creationId xmlns:p14="http://schemas.microsoft.com/office/powerpoint/2010/main" val="198023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554317-5DBB-4DCE-91F5-28128349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közösségi ételmegosztás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9460F9-E248-47D0-BD14-5855CE8A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5225813" cy="466725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Casserole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Club ételfutár:</a:t>
            </a:r>
          </a:p>
          <a:p>
            <a:pPr lvl="1"/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az extra adagot főző városlakók eljuttathatják a felesleges ételt a </a:t>
            </a:r>
            <a:r>
              <a:rPr lang="hu-HU" sz="2400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közelükben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lakó rászorulóknak vagy időhiányban szenvedő </a:t>
            </a:r>
            <a:r>
              <a:rPr lang="hu-HU" sz="2400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szomszédaiknak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tagok megvendégelhetik egymást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miközben erősödnek a szomszédsági kapcsolatok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Myfoodsharing.at honlap: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magánszemélyek, gyártók és kereskedők is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közzétehetik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felesleges, de még le nem járt szavatosságú élelmiszereiket.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CD4763B5-92FB-4D7C-A147-F45246BDB49B}"/>
              </a:ext>
            </a:extLst>
          </p:cNvPr>
          <p:cNvSpPr txBox="1">
            <a:spLocks/>
          </p:cNvSpPr>
          <p:nvPr/>
        </p:nvSpPr>
        <p:spPr>
          <a:xfrm>
            <a:off x="5868907" y="1825625"/>
            <a:ext cx="6001546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rgbClr val="3F3F3F"/>
                </a:solidFill>
              </a:rPr>
              <a:t>Jelenleg ilyen megoldás nincs Kárpátalján.</a:t>
            </a:r>
          </a:p>
          <a:p>
            <a:r>
              <a:rPr lang="hu-HU" dirty="0">
                <a:solidFill>
                  <a:srgbClr val="3F3F3F"/>
                </a:solidFill>
              </a:rPr>
              <a:t>Fontos lehet városokban és nagyközségekben ez a megoldás. </a:t>
            </a:r>
          </a:p>
          <a:p>
            <a:r>
              <a:rPr lang="hu-HU" dirty="0">
                <a:solidFill>
                  <a:srgbClr val="3F3F3F"/>
                </a:solidFill>
              </a:rPr>
              <a:t>A háború időszakában megszaporodtak az „</a:t>
            </a:r>
            <a:r>
              <a:rPr lang="hu-HU" dirty="0" err="1">
                <a:solidFill>
                  <a:srgbClr val="3F3F3F"/>
                </a:solidFill>
              </a:rPr>
              <a:t>ingyenkonyhák</a:t>
            </a:r>
            <a:r>
              <a:rPr lang="hu-HU" dirty="0">
                <a:solidFill>
                  <a:srgbClr val="3F3F3F"/>
                </a:solidFill>
              </a:rPr>
              <a:t>”, mely a menekültek mellett az otthon lévő idősek számára is nagy segítség. </a:t>
            </a:r>
          </a:p>
          <a:p>
            <a:r>
              <a:rPr lang="hu-HU" dirty="0">
                <a:solidFill>
                  <a:srgbClr val="3F3F3F"/>
                </a:solidFill>
              </a:rPr>
              <a:t>A felmerült gyors megoldásokat lehetne középtávon átmenteni hasonló digitális lehetőségekbe.</a:t>
            </a:r>
          </a:p>
          <a:p>
            <a:r>
              <a:rPr lang="hu-HU" dirty="0">
                <a:solidFill>
                  <a:srgbClr val="3F3F3F"/>
                </a:solidFill>
              </a:rPr>
              <a:t>A megoldást non profit szervezeteken (vállalkozói érdekvédelem, szociális érdekvédelem, egyház stb.) keresztül lehet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488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230AC5-3469-444E-88F6-31A2BC91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 miutcank.hu közösségépítő platform 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EE6586-5B49-4822-9FC4-78C28092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618" y="1828749"/>
            <a:ext cx="4555253" cy="4351338"/>
          </a:xfrm>
        </p:spPr>
        <p:txBody>
          <a:bodyPr>
            <a:normAutofit fontScale="92500"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http://miutcank.hu - Lokális közösségépítő platform, ahol a szomszédok szívességeket kérhetnek és adhatnak, így pénzt és időt spórolhatnak.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Csatlakozás után azonnal látható, hogy kik élnek a környéken és felfedezhető a szomszédságban élő emberek és lehetőségek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AACC52B4-2DD8-4D00-886D-B09B21921481}"/>
              </a:ext>
            </a:extLst>
          </p:cNvPr>
          <p:cNvSpPr txBox="1">
            <a:spLocks/>
          </p:cNvSpPr>
          <p:nvPr/>
        </p:nvSpPr>
        <p:spPr>
          <a:xfrm>
            <a:off x="6096000" y="1750509"/>
            <a:ext cx="58354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rgbClr val="3F3F3F"/>
                </a:solidFill>
              </a:rPr>
              <a:t>Kárpátalján:</a:t>
            </a:r>
          </a:p>
          <a:p>
            <a:pPr lvl="1"/>
            <a:r>
              <a:rPr lang="hu-HU" dirty="0">
                <a:solidFill>
                  <a:srgbClr val="3F3F3F"/>
                </a:solidFill>
              </a:rPr>
              <a:t>Főleg városokban, nagyközségekben, illetve olyan településeken lenne értelme, ahol jellemzően magas a népességváltozás dinamikája.</a:t>
            </a:r>
          </a:p>
          <a:p>
            <a:pPr lvl="1"/>
            <a:r>
              <a:rPr lang="hu-HU" dirty="0">
                <a:solidFill>
                  <a:srgbClr val="3F3F3F"/>
                </a:solidFill>
              </a:rPr>
              <a:t>Az alkalmazást több nyelvűre lehetne tenni, ahol akár a fordítóprogramok fejlődésével a vegyes lakosság is könnyebben megismerheti egymást.</a:t>
            </a:r>
          </a:p>
          <a:p>
            <a:pPr lvl="1"/>
            <a:r>
              <a:rPr lang="hu-HU" dirty="0">
                <a:solidFill>
                  <a:srgbClr val="3F3F3F"/>
                </a:solidFill>
              </a:rPr>
              <a:t>Kulturális programokkal inputokat adni, hogy ne halljon el a kezdeményezés.</a:t>
            </a:r>
          </a:p>
          <a:p>
            <a:pPr lvl="1"/>
            <a:r>
              <a:rPr lang="hu-HU" dirty="0">
                <a:solidFill>
                  <a:srgbClr val="3F3F3F"/>
                </a:solidFill>
              </a:rPr>
              <a:t>Össze lehet kapcsolni a közösségi részvétel funkcióval, ahol a lakosság a területfejlesztésre vonatkozó ötleteit, meglátásait könnyedén megtudja osztani.</a:t>
            </a:r>
          </a:p>
        </p:txBody>
      </p:sp>
      <p:pic>
        <p:nvPicPr>
          <p:cNvPr id="5" name="Google Shape;401;p38">
            <a:extLst>
              <a:ext uri="{FF2B5EF4-FFF2-40B4-BE49-F238E27FC236}">
                <a16:creationId xmlns:a16="http://schemas.microsoft.com/office/drawing/2014/main" id="{67F2D606-60E3-4B82-BB4F-9DC9C62102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508" y="6023607"/>
            <a:ext cx="2936477" cy="78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91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FEF66-6ADE-4904-B80C-13D63432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okosutak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91F3D08-9117-4116-A099-21892533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4981973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Somlói Okosutak:</a:t>
            </a:r>
          </a:p>
          <a:p>
            <a:pPr lvl="1"/>
            <a:r>
              <a:rPr lang="hu-HU" dirty="0"/>
              <a:t>Turisztikai értékek egységes rendszerbe foglalása</a:t>
            </a:r>
          </a:p>
          <a:p>
            <a:pPr lvl="1"/>
            <a:r>
              <a:rPr lang="hu-HU" dirty="0"/>
              <a:t>Interaktív, GPS-szel is követhető túraútvonalak kialakítása</a:t>
            </a:r>
          </a:p>
          <a:p>
            <a:pPr lvl="1"/>
            <a:r>
              <a:rPr lang="hu-HU" dirty="0"/>
              <a:t>„Láthatóvá”, elérhetővé tenni a térséget a turisták számára</a:t>
            </a:r>
          </a:p>
          <a:p>
            <a:pPr lvl="1"/>
            <a:r>
              <a:rPr lang="hu-HU" dirty="0"/>
              <a:t>Közvetlen és közvetett bevétel generálása</a:t>
            </a:r>
          </a:p>
          <a:p>
            <a:pPr lvl="1"/>
            <a:r>
              <a:rPr lang="hu-HU" dirty="0"/>
              <a:t>Fejleszteni a közösséget, helyi </a:t>
            </a:r>
            <a:r>
              <a:rPr lang="hu-HU" dirty="0" err="1"/>
              <a:t>hálózatokat</a:t>
            </a:r>
            <a:r>
              <a:rPr lang="hu-HU" dirty="0"/>
              <a:t> építeni</a:t>
            </a:r>
          </a:p>
          <a:p>
            <a:pPr lvl="1"/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F34CB720-D131-4B18-BD86-42820BB1AE62}"/>
              </a:ext>
            </a:extLst>
          </p:cNvPr>
          <p:cNvSpPr txBox="1">
            <a:spLocks/>
          </p:cNvSpPr>
          <p:nvPr/>
        </p:nvSpPr>
        <p:spPr>
          <a:xfrm>
            <a:off x="5868907" y="1825625"/>
            <a:ext cx="49819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chemeClr val="tx1"/>
                </a:solidFill>
              </a:rPr>
              <a:t>Kárpátalja: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térség fő vidékfejlesztési pillére a turizmus (termálvizes, szabadvizes, bakancsos, borösvény kulturális).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Sok kiaknázatlan terület van, amit egy </a:t>
            </a:r>
            <a:r>
              <a:rPr lang="hu-HU" dirty="0" err="1">
                <a:solidFill>
                  <a:schemeClr val="tx1"/>
                </a:solidFill>
              </a:rPr>
              <a:t>okosut</a:t>
            </a:r>
            <a:r>
              <a:rPr lang="hu-HU" dirty="0">
                <a:solidFill>
                  <a:schemeClr val="tx1"/>
                </a:solidFill>
              </a:rPr>
              <a:t> alkalmazás/honlap/tematikus kiadvány helyzetbe tudna hozni.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Szükséges civil háttér (pl. KMTT) és elhívatott emberek, akik ezt üzemeltetni fogják. 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62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33527F-7C99-4434-8425-199F113C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Szatyorbolt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0B3D21-DABC-4B1E-8934-737DDDB62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6130053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Szatyor szolgáltatás a következőket biztosítja:</a:t>
            </a:r>
          </a:p>
          <a:p>
            <a:pPr lvl="1"/>
            <a:r>
              <a:rPr lang="hu-HU" dirty="0"/>
              <a:t>Közvetlenül a termelőtől szerezi be az árut</a:t>
            </a:r>
          </a:p>
          <a:p>
            <a:pPr lvl="1"/>
            <a:r>
              <a:rPr lang="hu-HU" dirty="0"/>
              <a:t>Idény zöldségeket és gyümölcsöket árul, lehetőleg azok szabadföldi változatát</a:t>
            </a:r>
          </a:p>
          <a:p>
            <a:pPr lvl="1"/>
            <a:r>
              <a:rPr lang="hu-HU" dirty="0"/>
              <a:t>Lehetőség szerint helyi termelőkkel áll kapcsolatban, a rövidebb szállítás érdekében</a:t>
            </a:r>
          </a:p>
          <a:p>
            <a:pPr lvl="1"/>
            <a:r>
              <a:rPr lang="hu-HU" dirty="0"/>
              <a:t>Minimális csomagolás</a:t>
            </a:r>
          </a:p>
          <a:p>
            <a:pPr lvl="1"/>
            <a:r>
              <a:rPr lang="hu-HU" dirty="0"/>
              <a:t>Hetente frissen érkezett termékeket kínál</a:t>
            </a:r>
          </a:p>
          <a:p>
            <a:pPr lvl="1"/>
            <a:r>
              <a:rPr lang="hu-HU" dirty="0"/>
              <a:t>Környezetkímélő szállítás</a:t>
            </a:r>
          </a:p>
          <a:p>
            <a:pPr lvl="1"/>
            <a:r>
              <a:rPr lang="hu-HU" dirty="0"/>
              <a:t>Képzéseket, bemutatókat, gyakorlati műhelymunkákat</a:t>
            </a:r>
          </a:p>
          <a:p>
            <a:pPr lvl="1"/>
            <a:r>
              <a:rPr lang="hu-HU" dirty="0"/>
              <a:t>Te szedd magad akciók szervezése</a:t>
            </a:r>
          </a:p>
          <a:p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C3CFD3ED-5413-4F97-ADCC-A7BBB0F5D1C7}"/>
              </a:ext>
            </a:extLst>
          </p:cNvPr>
          <p:cNvSpPr txBox="1">
            <a:spLocks/>
          </p:cNvSpPr>
          <p:nvPr/>
        </p:nvSpPr>
        <p:spPr>
          <a:xfrm>
            <a:off x="6573952" y="1368425"/>
            <a:ext cx="5486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chemeClr val="tx1"/>
                </a:solidFill>
              </a:rPr>
              <a:t>Kárpátalja: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Erre már van kezdeményezés a Kárpátaljai Fiatal Magyar Vállalkozók részéről az Online Piactér elindításában.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funkciók bővítésével és a projekt hatékony elindulásával lehet hasonló megoldást generálni a térségben is. 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4D5608-AF85-427E-BF17-B7135FFCF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t="1692" r="2582" b="6307"/>
          <a:stretch/>
        </p:blipFill>
        <p:spPr>
          <a:xfrm>
            <a:off x="7503268" y="4777134"/>
            <a:ext cx="3027792" cy="159102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7DC2735-910E-4042-93CB-EDDB5FDBBE1F}"/>
              </a:ext>
            </a:extLst>
          </p:cNvPr>
          <p:cNvSpPr txBox="1"/>
          <p:nvPr/>
        </p:nvSpPr>
        <p:spPr>
          <a:xfrm>
            <a:off x="7315414" y="6368158"/>
            <a:ext cx="4662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Online piacteret hozott létre a Kárpátaljai Fiatal Magyar Vállalkozók Szövetsége. Forrás: TV21.</a:t>
            </a:r>
          </a:p>
        </p:txBody>
      </p:sp>
    </p:spTree>
    <p:extLst>
      <p:ext uri="{BB962C8B-B14F-4D97-AF65-F5344CB8AC3E}">
        <p14:creationId xmlns:p14="http://schemas.microsoft.com/office/powerpoint/2010/main" val="2758909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21ADFA-C0EB-4270-8363-28839A5F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Nyitott porták program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A94DE2-2E0B-4040-AD5C-D4B4F402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5357893" cy="435133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hu-HU" dirty="0"/>
              <a:t>A Zala-völgye gazdái, helyi termék előállítói, </a:t>
            </a:r>
            <a:r>
              <a:rPr lang="hu-HU" dirty="0" err="1"/>
              <a:t>agroturisztikai</a:t>
            </a:r>
            <a:r>
              <a:rPr lang="hu-HU" dirty="0"/>
              <a:t> szolgáltatói 2018-ban partnerségre léptek egymással és létrehozták </a:t>
            </a:r>
            <a:br>
              <a:rPr lang="hu-HU" dirty="0"/>
            </a:br>
            <a:r>
              <a:rPr lang="hu-HU" dirty="0"/>
              <a:t>a Nyitott Porta rövid élelmiszerlánc csoportot.</a:t>
            </a:r>
          </a:p>
          <a:p>
            <a:pPr>
              <a:lnSpc>
                <a:spcPct val="70000"/>
              </a:lnSpc>
            </a:pPr>
            <a:r>
              <a:rPr lang="hu-HU" dirty="0"/>
              <a:t>Az együttműködő gazdák legfontosabb vállalása, hogy rendszeresen hirdetnek meg nyitott napokat és eseményeket az érdeklődők, vásárlók számára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B41C44AF-B23C-4F52-9D81-378BF894C917}"/>
              </a:ext>
            </a:extLst>
          </p:cNvPr>
          <p:cNvSpPr txBox="1">
            <a:spLocks/>
          </p:cNvSpPr>
          <p:nvPr/>
        </p:nvSpPr>
        <p:spPr>
          <a:xfrm>
            <a:off x="5679440" y="1825625"/>
            <a:ext cx="53578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rgbClr val="3F3F3F"/>
                </a:solidFill>
              </a:rPr>
              <a:t>Lehetőség van a kárpátaljai falusi turizmus keretébe ágyazni a nyitott porták programokat. </a:t>
            </a:r>
          </a:p>
          <a:p>
            <a:r>
              <a:rPr lang="hu-HU" dirty="0">
                <a:solidFill>
                  <a:srgbClr val="3F3F3F"/>
                </a:solidFill>
              </a:rPr>
              <a:t>Létre kell hozni egy saját többnyelvű honlapot, azt folyamatosan friss információkkal kell ellátni és kapcsolatot teremteni a közösségi oldalakon keresztül is az érintettekkel. 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14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FA03EE-1901-4800-8898-BE8AC3E4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Okos falu projekt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566515-D9E8-4B57-8593-0890435A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4971813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Ceglédberce</a:t>
            </a:r>
            <a:r>
              <a:rPr lang="hu-HU" dirty="0"/>
              <a:t> példája:</a:t>
            </a:r>
          </a:p>
          <a:p>
            <a:pPr lvl="1"/>
            <a:r>
              <a:rPr lang="hu-HU" dirty="0"/>
              <a:t>nyolc egységből álló </a:t>
            </a:r>
            <a:r>
              <a:rPr lang="hu-HU" dirty="0" err="1"/>
              <a:t>Full</a:t>
            </a:r>
            <a:r>
              <a:rPr lang="hu-HU" dirty="0"/>
              <a:t> HD kamerarendszert épített ki a településen, amelyek a helyi rendőrség és polgárőrség ügyeleteihez továbbítják a frekventált közterületek képeit;</a:t>
            </a:r>
          </a:p>
          <a:p>
            <a:pPr lvl="1"/>
            <a:r>
              <a:rPr lang="hu-HU" dirty="0"/>
              <a:t>a két leglátogatottabb helyszínen WiFi </a:t>
            </a:r>
            <a:r>
              <a:rPr lang="hu-HU" dirty="0" err="1"/>
              <a:t>hotspotot</a:t>
            </a:r>
            <a:r>
              <a:rPr lang="hu-HU" dirty="0"/>
              <a:t> is létesített</a:t>
            </a:r>
          </a:p>
          <a:p>
            <a:pPr lvl="1"/>
            <a:r>
              <a:rPr lang="hu-HU" dirty="0"/>
              <a:t>Ingyenes mobilalkalmazást fejlesztett ki a helyieknek, és az odalátogató turistáknak a szükséges információk megszerzéséhez</a:t>
            </a:r>
          </a:p>
          <a:p>
            <a:pPr lvl="1"/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736DCCEF-39EB-43CF-BE4C-A40AA4ACA203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61848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>
                <a:solidFill>
                  <a:schemeClr val="tx1"/>
                </a:solidFill>
              </a:rPr>
              <a:t>Kárpátalja: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Sokkal távolabbról indulunk!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Viszont Ukrajnában is rohamosan fejlődött az okos technológia használata.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közigazgatási reform után kistérségi szinten lehet hasonló megoldásban gondolkodni.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Kamerarendszer már most is több településen működik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Költséghatékony lehet az energiatakarékos közvilágítás kialakításával.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Turisztikai potenciállal rendelkező települések esetében van létjogosultsága a mobilalkalmazásnak.</a:t>
            </a:r>
          </a:p>
          <a:p>
            <a:pPr lvl="1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71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35082C-820F-4E2F-AF2D-6EB2BC17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gyakorlat átvétel: </a:t>
            </a:r>
            <a:r>
              <a:rPr lang="hu-HU" sz="3600" dirty="0">
                <a:latin typeface="Calibri"/>
                <a:ea typeface="Calibri"/>
                <a:cs typeface="Calibri"/>
                <a:sym typeface="Calibri"/>
              </a:rPr>
              <a:t>távegészségügyi szolgáltatás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1CDAF2-28DB-4037-AD51-CC8AB88F9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5"/>
            <a:ext cx="5317253" cy="4351338"/>
          </a:xfrm>
        </p:spPr>
        <p:txBody>
          <a:bodyPr>
            <a:normAutofit fontScale="92500"/>
          </a:bodyPr>
          <a:lstStyle/>
          <a:p>
            <a:r>
              <a:rPr lang="hu-HU" dirty="0"/>
              <a:t>A helyi egészségügyi szolgáltató célja mobiltelefonokon elérhető applikáció segítségével megfigyelni a krónikus betegségben szenvedők állapotát.</a:t>
            </a:r>
          </a:p>
          <a:p>
            <a:r>
              <a:rPr lang="hu-HU" dirty="0"/>
              <a:t>A feldolgozás minden esetben egészségügyi intézmény keretei között folyik, és ha szükséges, az egészségügyi személyzet értesítése is automatikusan megtörténik. </a:t>
            </a:r>
          </a:p>
          <a:p>
            <a:endParaRPr lang="hu-HU" dirty="0"/>
          </a:p>
        </p:txBody>
      </p:sp>
      <p:sp>
        <p:nvSpPr>
          <p:cNvPr id="4" name="Szöveg helye 2">
            <a:extLst>
              <a:ext uri="{FF2B5EF4-FFF2-40B4-BE49-F238E27FC236}">
                <a16:creationId xmlns:a16="http://schemas.microsoft.com/office/drawing/2014/main" id="{9C40CC83-BD3E-486F-9B76-267541A96850}"/>
              </a:ext>
            </a:extLst>
          </p:cNvPr>
          <p:cNvSpPr txBox="1">
            <a:spLocks/>
          </p:cNvSpPr>
          <p:nvPr/>
        </p:nvSpPr>
        <p:spPr>
          <a:xfrm>
            <a:off x="5838427" y="1825625"/>
            <a:ext cx="5317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u-HU" dirty="0"/>
              <a:t>Kárpátalja esetében:</a:t>
            </a:r>
          </a:p>
          <a:p>
            <a:pPr lvl="1"/>
            <a:r>
              <a:rPr lang="hu-HU" dirty="0"/>
              <a:t>Ez akkor működhet, ha a nagyvárosokban a kórházi ellátás digitalizációja fejlődni fog.</a:t>
            </a:r>
          </a:p>
          <a:p>
            <a:pPr lvl="1"/>
            <a:r>
              <a:rPr lang="hu-HU" dirty="0"/>
              <a:t>Viszont ebben az esetben is a kistelepüléseken élők számára hosszabb távon sem lesz elérhető olyan sürgősségi ellátás, tanácsadás, ami egy nagyvárosban. Ebben jelenthet segítséget a távegészségügyi alkalmazás.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795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012E03-1636-49CA-BD00-60F167416B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hu-HU" dirty="0"/>
              <a:t>Helyi kezdeményezések és új lehetőségek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CA6A56-4298-4171-8F74-DEDBA90BD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előzőekben bemutatott esetleges adaptációk több esetben csak jövőbeli tervként lehet említeni (miután Ukrajnában normalizálódik a helyzet).</a:t>
            </a:r>
          </a:p>
          <a:p>
            <a:r>
              <a:rPr lang="hu-HU" dirty="0"/>
              <a:t>Viszont jelenleg is futnak olyan projektek, melyek a digitális vidékfejlesztéshez kapcsolódnak:</a:t>
            </a:r>
          </a:p>
          <a:p>
            <a:pPr lvl="1"/>
            <a:r>
              <a:rPr lang="hu-HU" dirty="0" err="1"/>
              <a:t>OptHOME</a:t>
            </a:r>
            <a:r>
              <a:rPr lang="hu-HU" dirty="0"/>
              <a:t> – online nagykereskedés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/>
              <a:t>KFMVSZ – online piactér (fejlesztés alatt)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CB3DFFD-D97A-4423-86D1-773C35F4D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t="1692" r="2582" b="6307"/>
          <a:stretch/>
        </p:blipFill>
        <p:spPr>
          <a:xfrm>
            <a:off x="6754454" y="5010714"/>
            <a:ext cx="3515472" cy="184728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F9CEA38-E9E4-4AEF-9FA1-BB2877557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" t="13629" r="5417" b="14371"/>
          <a:stretch/>
        </p:blipFill>
        <p:spPr>
          <a:xfrm>
            <a:off x="6754454" y="3328347"/>
            <a:ext cx="3473758" cy="154743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EC94B1F-B869-4FC0-9206-6CACD082B58E}"/>
              </a:ext>
            </a:extLst>
          </p:cNvPr>
          <p:cNvSpPr txBox="1"/>
          <p:nvPr/>
        </p:nvSpPr>
        <p:spPr>
          <a:xfrm>
            <a:off x="10269926" y="5578762"/>
            <a:ext cx="17077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Online piacteret hozott létre a Kárpátaljai Fiatal Magyar Vállalkozók Szövetsége. Forrás: TV21.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DEE7B23-5684-4EDB-9252-C36D86DE1D75}"/>
              </a:ext>
            </a:extLst>
          </p:cNvPr>
          <p:cNvSpPr txBox="1"/>
          <p:nvPr/>
        </p:nvSpPr>
        <p:spPr>
          <a:xfrm>
            <a:off x="10269926" y="3535167"/>
            <a:ext cx="17077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Online nagykereskedés magyar-ukrán nyelven. Forrás: https://www.optforhome.com/.</a:t>
            </a:r>
          </a:p>
        </p:txBody>
      </p:sp>
    </p:spTree>
    <p:extLst>
      <p:ext uri="{BB962C8B-B14F-4D97-AF65-F5344CB8AC3E}">
        <p14:creationId xmlns:p14="http://schemas.microsoft.com/office/powerpoint/2010/main" val="229795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Bevezető	</a:t>
            </a:r>
            <a:endParaRPr dirty="0"/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 vidékfejlesztés gondolatmenete Kárpátalján sem különíthető el az agráriumtól, sőt, a régió adottságból kifolyólag igen jelentős súlya van.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Az agrárium mellett, vagy talán az utóbbi években azt megelőzően nőtt meg a turizmus, mint szektor, jelentősége a vidékfejlesztésben. Ezek az ágazatok szoros szinergiában állnak egymással (egyik húzza a másikat).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Összehasonlítva a vidékfejlesztési gyakorlatot a magyarországival (vagy egyéb külhoni régiókkal), sajnos Kárpátalja fejlettségi szintje, az alkalmazott gyakorlatok jócskán szegényesebb. Ezért ebben a munkában elsősorban a helyi agráradottságok figyelembevételével arra próbálunk reflektálni, hogy mely „jó gyakorlatok” adaptálhatóak, milyen feltételek mentén.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4"/>
          <p:cNvSpPr txBox="1">
            <a:spLocks noGrp="1"/>
          </p:cNvSpPr>
          <p:nvPr>
            <p:ph type="title"/>
          </p:nvPr>
        </p:nvSpPr>
        <p:spPr>
          <a:xfrm>
            <a:off x="750888" y="154203"/>
            <a:ext cx="9221787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Felhasznált irodalmi hivatkozások jegyzéke</a:t>
            </a:r>
            <a:endParaRPr/>
          </a:p>
        </p:txBody>
      </p:sp>
      <p:sp>
        <p:nvSpPr>
          <p:cNvPr id="794" name="Google Shape;794;p64"/>
          <p:cNvSpPr txBox="1">
            <a:spLocks noGrp="1"/>
          </p:cNvSpPr>
          <p:nvPr>
            <p:ph type="body" idx="1"/>
          </p:nvPr>
        </p:nvSpPr>
        <p:spPr>
          <a:xfrm>
            <a:off x="750888" y="995012"/>
            <a:ext cx="11171237" cy="520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6286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+mj-lt"/>
              <a:buAutoNum type="arabicPeriod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Bíró É (2022): A magyarországi támogatások szerepe a kárpátaljai kertészeti vállalkozások és a vidék fejlesztésében. Szakdolgozat. MATE.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+mj-lt"/>
              <a:buAutoNum type="arabicPeriod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Egán Ede Gazdaságfejlesztési Terv. 2014.  // [Elektronikusan megtalálható: https://www.eganede.com/gyik-2017] 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+mj-lt"/>
              <a:buAutoNum type="arabicPeriod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Internetes források: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https://ungparty.net/karpatalja/karpatalja-terkepek.htm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https://karpataljalap.net/2022/03/06/karpataljai-markacsalad-bemutatasa-acs-bela-batatatermeszto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https://karpatalja.ma/karpatalja/gazdasag/mikent-lehet-talpon-maradni/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https://hu.tradingeconomics.com/ukraine/gdp-growth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https://thepitch.hu/swot-elemzes/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https://hetfa.hu/2021/06/03/2010-es-evek-kozelebb-hozta-egymashoz-a-karpat-medence-tersegeinek-gazdasagat/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https://www.facebook.com/nagydobrony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https://www.facebook.com/kaszonyikisterseg </a:t>
            </a:r>
          </a:p>
          <a:p>
            <a:pPr lvl="1">
              <a:lnSpc>
                <a:spcPct val="120000"/>
              </a:lnSpc>
              <a:buClr>
                <a:srgbClr val="3F3F3F"/>
              </a:buClr>
              <a:buSzPct val="116883"/>
            </a:pPr>
            <a:r>
              <a:rPr lang="hu-HU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https://www.optforhome.com/ 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+mj-lt"/>
              <a:buAutoNum type="arabicPeriod"/>
            </a:pPr>
            <a:endParaRPr lang="hu-HU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+mj-lt"/>
              <a:buAutoNum type="arabicPeriod"/>
            </a:pPr>
            <a:endParaRPr lang="hu-HU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16883"/>
              <a:buFont typeface="Arial"/>
              <a:buNone/>
            </a:pPr>
            <a:endParaRPr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7"/>
          <p:cNvSpPr txBox="1">
            <a:spLocks noGrp="1"/>
          </p:cNvSpPr>
          <p:nvPr>
            <p:ph type="title"/>
          </p:nvPr>
        </p:nvSpPr>
        <p:spPr>
          <a:xfrm>
            <a:off x="750888" y="293688"/>
            <a:ext cx="9221787" cy="94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TAG-ek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7688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#vidékfejlesztés</a:t>
            </a:r>
            <a:endParaRPr sz="40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#karpatalja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#EganEdeterv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#KMVSZ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#KFMVSZ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#ProAgriCultura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#KMTT</a:t>
            </a:r>
            <a:endParaRPr sz="3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67"/>
          <p:cNvSpPr txBox="1"/>
          <p:nvPr/>
        </p:nvSpPr>
        <p:spPr>
          <a:xfrm>
            <a:off x="6584950" y="1825625"/>
            <a:ext cx="47688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#okosfalu</a:t>
            </a:r>
            <a:endParaRPr lang="hu-HU" sz="4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#smartcity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#SmartMobility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800"/>
              <a:buFont typeface="Arial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cs typeface="Calibri"/>
              </a:rPr>
              <a:t>#Sharingeconomy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800"/>
              <a:buFont typeface="Arial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cs typeface="Calibri"/>
              </a:rPr>
              <a:t>#közösségigazdaság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800"/>
              <a:buFont typeface="Arial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cs typeface="Calibri"/>
              </a:rPr>
              <a:t>#Mezőgazdaság4.0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800"/>
              <a:buFont typeface="Arial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cs typeface="Calibri"/>
              </a:rPr>
              <a:t>#turizmus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rgbClr val="3F3F3F"/>
              </a:buClr>
              <a:buSzPts val="1800"/>
              <a:buFont typeface="Arial"/>
              <a:buChar char="•"/>
            </a:pPr>
            <a:r>
              <a:rPr lang="hu-HU" sz="2800" dirty="0">
                <a:solidFill>
                  <a:srgbClr val="3F3F3F"/>
                </a:solidFill>
                <a:latin typeface="Calibri"/>
                <a:cs typeface="Calibri"/>
              </a:rPr>
              <a:t>#e-közigazgatás</a:t>
            </a:r>
            <a:endParaRPr sz="28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73CB7B-FFD3-45D1-8CA2-59125519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Kárpátalja agráradottságai </a:t>
            </a:r>
            <a:r>
              <a:rPr lang="hu-HU" sz="2800" b="0" i="1" dirty="0"/>
              <a:t>(forrás: Egán Ede terv, 2014)</a:t>
            </a:r>
            <a:endParaRPr lang="hu-HU" b="0" i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398F51-8301-4953-8552-B63CB6D70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b="1" dirty="0">
                <a:solidFill>
                  <a:srgbClr val="0070C0"/>
                </a:solidFill>
              </a:rPr>
              <a:t>Összterület 12800 km2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	</a:t>
            </a:r>
            <a:r>
              <a:rPr lang="hu-HU" altLang="hu-HU" sz="2800" dirty="0"/>
              <a:t>Ebből 80% hegyvidék, 20% síkvidék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	</a:t>
            </a:r>
            <a:r>
              <a:rPr lang="hu-HU" altLang="hu-HU" sz="2800" dirty="0"/>
              <a:t>A </a:t>
            </a:r>
            <a:r>
              <a:rPr lang="hu-HU" altLang="hu-HU" sz="2800" dirty="0" err="1"/>
              <a:t>mezőgazdaságilag</a:t>
            </a:r>
            <a:r>
              <a:rPr lang="hu-HU" altLang="hu-HU" sz="2800" dirty="0"/>
              <a:t> művelhető terület 37%</a:t>
            </a:r>
            <a:endParaRPr lang="en-US" altLang="hu-HU" sz="2800" dirty="0"/>
          </a:p>
          <a:p>
            <a:r>
              <a:rPr lang="hu-HU" b="1" dirty="0">
                <a:solidFill>
                  <a:srgbClr val="0070C0"/>
                </a:solidFill>
              </a:rPr>
              <a:t>Népsűrűség 98 fő/km2</a:t>
            </a:r>
          </a:p>
          <a:p>
            <a:pPr marL="114300" indent="0">
              <a:buNone/>
            </a:pPr>
            <a:r>
              <a:rPr lang="hu-HU" dirty="0"/>
              <a:t>	Vidéki 67% </a:t>
            </a:r>
          </a:p>
          <a:p>
            <a:pPr>
              <a:buSzPct val="70000"/>
            </a:pPr>
            <a:r>
              <a:rPr lang="hu-HU" altLang="hu-HU" b="1" dirty="0">
                <a:solidFill>
                  <a:srgbClr val="0070C0"/>
                </a:solidFill>
              </a:rPr>
              <a:t>A mezőgazdasági területek művelése</a:t>
            </a:r>
          </a:p>
          <a:p>
            <a:pPr eaLnBrk="1" hangingPunct="1">
              <a:buSzPct val="70000"/>
              <a:buFontTx/>
              <a:buNone/>
            </a:pPr>
            <a:r>
              <a:rPr lang="hu-HU" altLang="hu-HU" sz="3200" dirty="0">
                <a:solidFill>
                  <a:schemeClr val="tx2"/>
                </a:solidFill>
                <a:latin typeface="Franklin Gothic Book" panose="020B0503020102020204" pitchFamily="34" charset="0"/>
              </a:rPr>
              <a:t>	</a:t>
            </a:r>
            <a:r>
              <a:rPr lang="hu-HU" altLang="hu-HU" dirty="0"/>
              <a:t>88% háztartások </a:t>
            </a:r>
          </a:p>
          <a:p>
            <a:pPr eaLnBrk="1" hangingPunct="1">
              <a:buSzPct val="70000"/>
              <a:buFontTx/>
              <a:buNone/>
            </a:pPr>
            <a:r>
              <a:rPr lang="hu-HU" altLang="hu-HU" dirty="0"/>
              <a:t>	12% vállalatok és farmergazdaságok</a:t>
            </a:r>
            <a:endParaRPr lang="hu-HU" dirty="0"/>
          </a:p>
        </p:txBody>
      </p:sp>
      <p:pic>
        <p:nvPicPr>
          <p:cNvPr id="1026" name="Picture 2" descr="Kárpátalja térkép - kárpátaljai magyar autós térképek. bdk-seo">
            <a:extLst>
              <a:ext uri="{FF2B5EF4-FFF2-40B4-BE49-F238E27FC236}">
                <a16:creationId xmlns:a16="http://schemas.microsoft.com/office/drawing/2014/main" id="{B15DABBE-ECC0-4D5E-B377-4120A2DF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76" y="2283301"/>
            <a:ext cx="4694084" cy="34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5399330-8E55-424F-909E-FFE0DE55BB30}"/>
              </a:ext>
            </a:extLst>
          </p:cNvPr>
          <p:cNvSpPr txBox="1"/>
          <p:nvPr/>
        </p:nvSpPr>
        <p:spPr>
          <a:xfrm>
            <a:off x="7317576" y="5807630"/>
            <a:ext cx="4145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Kárpátalja térképe. Forrás: https://ungparty.net/karpatalja/karpatalja-terkepek.htm</a:t>
            </a:r>
          </a:p>
        </p:txBody>
      </p:sp>
    </p:spTree>
    <p:extLst>
      <p:ext uri="{BB962C8B-B14F-4D97-AF65-F5344CB8AC3E}">
        <p14:creationId xmlns:p14="http://schemas.microsoft.com/office/powerpoint/2010/main" val="211457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73CB7B-FFD3-45D1-8CA2-59125519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Kárpátalja agráradottságai </a:t>
            </a:r>
            <a:r>
              <a:rPr lang="hu-HU" sz="3200" b="0" i="1" dirty="0"/>
              <a:t>(forrás: Egán Ede terv, 2014)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398F51-8301-4953-8552-B63CB6D70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sz="2800" b="1" dirty="0">
                <a:solidFill>
                  <a:srgbClr val="0070C0"/>
                </a:solidFill>
              </a:rPr>
              <a:t>Művelési ágak: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dirty="0"/>
              <a:t>	Szántó 46%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dirty="0"/>
              <a:t>	Rét és legelő 50%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2800" dirty="0"/>
              <a:t>	Ültetvény 4%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sz="2800" dirty="0"/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  <a:cs typeface="+mn-cs"/>
              </a:rPr>
              <a:t>II.</a:t>
            </a:r>
            <a:r>
              <a:rPr lang="hu-HU" sz="2800" b="1" dirty="0">
                <a:solidFill>
                  <a:srgbClr val="0070C0"/>
                </a:solidFill>
                <a:latin typeface="+mn-lt"/>
                <a:cs typeface="+mn-cs"/>
              </a:rPr>
              <a:t> Állatállomány:</a:t>
            </a:r>
          </a:p>
          <a:p>
            <a:pPr eaLnBrk="1" fontAlgn="auto" hangingPunct="1">
              <a:lnSpc>
                <a:spcPct val="100000"/>
              </a:lnSpc>
              <a:buNone/>
              <a:defRPr/>
            </a:pPr>
            <a:r>
              <a:rPr lang="hu-HU" dirty="0"/>
              <a:t>	Szarvasmarha 120-170 ezer egyed</a:t>
            </a:r>
          </a:p>
          <a:p>
            <a:pPr eaLnBrk="1" fontAlgn="auto" hangingPunct="1">
              <a:lnSpc>
                <a:spcPct val="100000"/>
              </a:lnSpc>
              <a:buNone/>
              <a:defRPr/>
            </a:pPr>
            <a:r>
              <a:rPr lang="hu-HU" dirty="0"/>
              <a:t>	Sertés 250 -280 ezer egyed</a:t>
            </a:r>
          </a:p>
          <a:p>
            <a:pPr eaLnBrk="1" fontAlgn="auto" hangingPunct="1">
              <a:lnSpc>
                <a:spcPct val="100000"/>
              </a:lnSpc>
              <a:buNone/>
              <a:defRPr/>
            </a:pPr>
            <a:r>
              <a:rPr lang="hu-HU" dirty="0"/>
              <a:t>	Juh és kecske 110 -140 ezeregyed</a:t>
            </a:r>
          </a:p>
          <a:p>
            <a:pPr eaLnBrk="1" fontAlgn="auto" hangingPunct="1">
              <a:lnSpc>
                <a:spcPct val="100000"/>
              </a:lnSpc>
              <a:buNone/>
              <a:defRPr/>
            </a:pPr>
            <a:r>
              <a:rPr lang="hu-HU" dirty="0"/>
              <a:t>	Baromfi 3-3,2 millió egyed</a:t>
            </a:r>
            <a:endParaRPr lang="en-US" dirty="0"/>
          </a:p>
          <a:p>
            <a:pPr>
              <a:buFont typeface="Wingdings" panose="05000000000000000000" pitchFamily="2" charset="2"/>
              <a:buNone/>
            </a:pPr>
            <a:endParaRPr lang="hu-HU" altLang="hu-HU" sz="2800" dirty="0"/>
          </a:p>
        </p:txBody>
      </p:sp>
      <p:pic>
        <p:nvPicPr>
          <p:cNvPr id="2050" name="Picture 2" descr="A Kárpátaljai márkacsalád bemutatása: Ács Béla batátatermesztő | Kárpátalja">
            <a:extLst>
              <a:ext uri="{FF2B5EF4-FFF2-40B4-BE49-F238E27FC236}">
                <a16:creationId xmlns:a16="http://schemas.microsoft.com/office/drawing/2014/main" id="{E4D8C4A0-E969-4A15-8192-56CE8E6DB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r="23500"/>
          <a:stretch/>
        </p:blipFill>
        <p:spPr bwMode="auto">
          <a:xfrm>
            <a:off x="6309361" y="1467135"/>
            <a:ext cx="2936240" cy="31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34ABED3-CE9A-44DB-881E-504E281EE46D}"/>
              </a:ext>
            </a:extLst>
          </p:cNvPr>
          <p:cNvSpPr txBox="1"/>
          <p:nvPr/>
        </p:nvSpPr>
        <p:spPr>
          <a:xfrm>
            <a:off x="9631679" y="1445545"/>
            <a:ext cx="2011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Példa az ültetvényre. Ács Béla batátatermesztő. </a:t>
            </a:r>
            <a:br>
              <a:rPr lang="hu-HU" sz="1200" dirty="0"/>
            </a:br>
            <a:r>
              <a:rPr lang="hu-HU" sz="1200" i="1" dirty="0"/>
              <a:t>Forrás: https://karpataljalap.net/2022/03/06/karpataljai-markacsalad-bemutatasa-acs-bela-batatatermeszto</a:t>
            </a:r>
          </a:p>
        </p:txBody>
      </p:sp>
      <p:pic>
        <p:nvPicPr>
          <p:cNvPr id="2052" name="Picture 4" descr="állattenyésztés Archives - Kárpátalja.ma">
            <a:extLst>
              <a:ext uri="{FF2B5EF4-FFF2-40B4-BE49-F238E27FC236}">
                <a16:creationId xmlns:a16="http://schemas.microsoft.com/office/drawing/2014/main" id="{27729520-9EEF-40C9-A28E-A85DBBDB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1" y="4717644"/>
            <a:ext cx="3413759" cy="18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0C5C852-A982-4968-AB9E-FBEA8F5FE282}"/>
              </a:ext>
            </a:extLst>
          </p:cNvPr>
          <p:cNvSpPr txBox="1"/>
          <p:nvPr/>
        </p:nvSpPr>
        <p:spPr>
          <a:xfrm>
            <a:off x="9794296" y="4713544"/>
            <a:ext cx="201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Példa az </a:t>
            </a:r>
            <a:r>
              <a:rPr lang="hu-HU" sz="1200" dirty="0" err="1"/>
              <a:t>állatartásra</a:t>
            </a:r>
            <a:r>
              <a:rPr lang="hu-HU" sz="1200" dirty="0"/>
              <a:t>. Miért lehet talpon maradni? </a:t>
            </a:r>
            <a:br>
              <a:rPr lang="hu-HU" sz="1200" dirty="0"/>
            </a:br>
            <a:r>
              <a:rPr lang="hu-HU" sz="1200" i="1" dirty="0"/>
              <a:t>Forrás: https://karpatalja.ma/karpatalja/gazdasag/mikent-lehet-talpon-maradni/</a:t>
            </a:r>
          </a:p>
        </p:txBody>
      </p:sp>
    </p:spTree>
    <p:extLst>
      <p:ext uri="{BB962C8B-B14F-4D97-AF65-F5344CB8AC3E}">
        <p14:creationId xmlns:p14="http://schemas.microsoft.com/office/powerpoint/2010/main" val="137760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raine GDP Growth Rate">
            <a:extLst>
              <a:ext uri="{FF2B5EF4-FFF2-40B4-BE49-F238E27FC236}">
                <a16:creationId xmlns:a16="http://schemas.microsoft.com/office/drawing/2014/main" id="{5D3B6A6E-25B6-4CA8-8820-5B7BD0EA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75" y="1761764"/>
            <a:ext cx="5860025" cy="27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626137B-70BF-4BF9-BA27-F818A66C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Változások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F8DBDC-CE32-4997-8BCE-79DA7CEF4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848" y="1381759"/>
            <a:ext cx="11159397" cy="5111115"/>
          </a:xfrm>
        </p:spPr>
        <p:txBody>
          <a:bodyPr>
            <a:normAutofit/>
          </a:bodyPr>
          <a:lstStyle/>
          <a:p>
            <a:r>
              <a:rPr lang="hu-HU" b="1" dirty="0"/>
              <a:t>Makrogazdasági változások</a:t>
            </a:r>
          </a:p>
          <a:p>
            <a:pPr lvl="1"/>
            <a:r>
              <a:rPr lang="hu-HU" dirty="0"/>
              <a:t>Halmozódó válsághatások Ukrajnában (2014- = Majdan, </a:t>
            </a:r>
            <a:r>
              <a:rPr lang="hu-HU" dirty="0" err="1"/>
              <a:t>Krim</a:t>
            </a:r>
            <a:r>
              <a:rPr lang="hu-HU" dirty="0"/>
              <a:t>; 2020-2022 = Pandémia; 2022-től totális orosz-ukrán háború)</a:t>
            </a:r>
          </a:p>
          <a:p>
            <a:pPr lvl="1"/>
            <a:r>
              <a:rPr lang="hu-HU" dirty="0"/>
              <a:t>GDP visszaesés, stagnálás váltakozása;</a:t>
            </a:r>
          </a:p>
          <a:p>
            <a:pPr lvl="1"/>
            <a:r>
              <a:rPr lang="hu-HU" dirty="0"/>
              <a:t>Erős inflációs nyomás, bizonytalanság;</a:t>
            </a:r>
          </a:p>
          <a:p>
            <a:pPr lvl="1"/>
            <a:endParaRPr lang="hu-HU" dirty="0"/>
          </a:p>
          <a:p>
            <a:r>
              <a:rPr lang="hu-HU" b="1" dirty="0"/>
              <a:t>Demográfiai változások</a:t>
            </a:r>
          </a:p>
          <a:p>
            <a:pPr lvl="1"/>
            <a:r>
              <a:rPr lang="hu-HU" dirty="0"/>
              <a:t>Mezőgazdasági aktív népesség csökkenése (elvándorlás)</a:t>
            </a:r>
          </a:p>
          <a:p>
            <a:pPr lvl="1"/>
            <a:r>
              <a:rPr lang="hu-HU" dirty="0"/>
              <a:t>Elöregedő falvak, fiatal lakosság nem lát perspektívát a mezőgazdaságban.</a:t>
            </a:r>
          </a:p>
          <a:p>
            <a:r>
              <a:rPr lang="hu-HU" b="1" dirty="0"/>
              <a:t>Szabályozási változások</a:t>
            </a:r>
          </a:p>
          <a:p>
            <a:pPr lvl="1"/>
            <a:r>
              <a:rPr lang="hu-HU" dirty="0"/>
              <a:t>Földreform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4F5CA0A-D40B-4F95-B994-F0C003FA0A1A}"/>
              </a:ext>
            </a:extLst>
          </p:cNvPr>
          <p:cNvSpPr txBox="1"/>
          <p:nvPr/>
        </p:nvSpPr>
        <p:spPr>
          <a:xfrm>
            <a:off x="8309815" y="4346723"/>
            <a:ext cx="3959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/>
              <a:t>Ukrajna GDP növekedési rátája az elmúlt 10 évben. </a:t>
            </a:r>
            <a:br>
              <a:rPr lang="hu-HU" sz="1100" i="1" dirty="0"/>
            </a:br>
            <a:r>
              <a:rPr lang="hu-HU" sz="1100" i="1" dirty="0"/>
              <a:t>Forrás: https://hu.tradingeconomics.com/ukraine/gdp-growth</a:t>
            </a:r>
          </a:p>
        </p:txBody>
      </p:sp>
    </p:spTree>
    <p:extLst>
      <p:ext uri="{BB962C8B-B14F-4D97-AF65-F5344CB8AC3E}">
        <p14:creationId xmlns:p14="http://schemas.microsoft.com/office/powerpoint/2010/main" val="133331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F84B3-A852-47F8-8E50-549A42AF67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/>
              <a:t>Agrár SWOT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BBF152-4E0D-48A0-959D-8D35F635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8" y="1825625"/>
            <a:ext cx="6728182" cy="4351338"/>
          </a:xfrm>
        </p:spPr>
        <p:txBody>
          <a:bodyPr/>
          <a:lstStyle/>
          <a:p>
            <a:r>
              <a:rPr lang="hu-HU" dirty="0"/>
              <a:t>Vizsgáljuk meg Kárpátalja agrárhelyzetét a SWOT elemzés segítségével!</a:t>
            </a:r>
          </a:p>
          <a:p>
            <a:pPr marL="273050" indent="-273050"/>
            <a:r>
              <a:rPr lang="hu-HU" altLang="hu-HU" sz="2800" b="1" dirty="0"/>
              <a:t>A </a:t>
            </a:r>
            <a:r>
              <a:rPr lang="hu-HU" altLang="hu-HU" sz="2800" b="1" i="1" dirty="0">
                <a:solidFill>
                  <a:srgbClr val="663300"/>
                </a:solidFill>
              </a:rPr>
              <a:t>SWOT elemzés</a:t>
            </a:r>
            <a:r>
              <a:rPr lang="hu-HU" altLang="hu-HU" sz="2800" dirty="0"/>
              <a:t> a régió belső (erősségek, </a:t>
            </a:r>
            <a:r>
              <a:rPr lang="hu-HU" altLang="hu-HU" sz="2800" dirty="0">
                <a:solidFill>
                  <a:srgbClr val="FF0000"/>
                </a:solidFill>
              </a:rPr>
              <a:t>gyengeségek</a:t>
            </a:r>
            <a:r>
              <a:rPr lang="hu-HU" altLang="hu-HU" sz="2800" dirty="0"/>
              <a:t>) valamint külső tényezőinek (</a:t>
            </a:r>
            <a:r>
              <a:rPr lang="hu-HU" altLang="hu-HU" sz="2800" dirty="0">
                <a:solidFill>
                  <a:srgbClr val="FF0000"/>
                </a:solidFill>
              </a:rPr>
              <a:t>fenyegetések</a:t>
            </a:r>
            <a:r>
              <a:rPr lang="hu-HU" altLang="hu-HU" sz="2800" dirty="0"/>
              <a:t> és lehetőségek) vizsgálatára alkalmas stratégiai elemző módszer.</a:t>
            </a:r>
            <a:endParaRPr lang="hu-HU" altLang="hu-HU" sz="2800" b="1" dirty="0"/>
          </a:p>
          <a:p>
            <a:pPr marL="273050" indent="-273050"/>
            <a:r>
              <a:rPr lang="hu-HU" altLang="hu-HU" sz="2800" dirty="0"/>
              <a:t>Belső és külső elemzés</a:t>
            </a:r>
          </a:p>
          <a:p>
            <a:pPr marL="273050" indent="-273050"/>
            <a:r>
              <a:rPr lang="hu-HU" altLang="hu-HU" sz="2800" dirty="0" err="1"/>
              <a:t>Strengths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Weaknesses</a:t>
            </a:r>
            <a:r>
              <a:rPr lang="hu-HU" altLang="hu-HU" sz="2800" dirty="0"/>
              <a:t>, </a:t>
            </a:r>
            <a:br>
              <a:rPr lang="hu-HU" altLang="hu-HU" sz="2800" dirty="0"/>
            </a:br>
            <a:r>
              <a:rPr lang="hu-HU" altLang="hu-HU" sz="2800" dirty="0"/>
              <a:t>		</a:t>
            </a:r>
            <a:r>
              <a:rPr lang="hu-HU" altLang="hu-HU" sz="2800" dirty="0" err="1"/>
              <a:t>Opportunities</a:t>
            </a:r>
            <a:r>
              <a:rPr lang="hu-HU" altLang="hu-HU" sz="2800" dirty="0"/>
              <a:t> and </a:t>
            </a:r>
            <a:r>
              <a:rPr lang="hu-HU" altLang="hu-HU" sz="2800" dirty="0" err="1"/>
              <a:t>Threats</a:t>
            </a:r>
            <a:endParaRPr lang="hu-HU" altLang="hu-HU" sz="2800" dirty="0"/>
          </a:p>
          <a:p>
            <a:endParaRPr lang="hu-HU" dirty="0"/>
          </a:p>
        </p:txBody>
      </p:sp>
      <p:pic>
        <p:nvPicPr>
          <p:cNvPr id="2050" name="Picture 2" descr="SWOT elemzés: Mi az és hogyan használd? | The Pitch">
            <a:extLst>
              <a:ext uri="{FF2B5EF4-FFF2-40B4-BE49-F238E27FC236}">
                <a16:creationId xmlns:a16="http://schemas.microsoft.com/office/drawing/2014/main" id="{F1022F31-5BC1-4CDE-982F-E0F860CB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97" y="1863162"/>
            <a:ext cx="4527755" cy="45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ED409CC-1224-4E73-95A2-BBD93B558509}"/>
              </a:ext>
            </a:extLst>
          </p:cNvPr>
          <p:cNvSpPr txBox="1"/>
          <p:nvPr/>
        </p:nvSpPr>
        <p:spPr>
          <a:xfrm>
            <a:off x="8067152" y="6492875"/>
            <a:ext cx="3810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/>
              <a:t>SWOT elemzés. Forrás: https://thepitch.hu/swot-elemzes/</a:t>
            </a:r>
          </a:p>
        </p:txBody>
      </p:sp>
    </p:spTree>
    <p:extLst>
      <p:ext uri="{BB962C8B-B14F-4D97-AF65-F5344CB8AC3E}">
        <p14:creationId xmlns:p14="http://schemas.microsoft.com/office/powerpoint/2010/main" val="227058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8898C9-B73E-4F2F-B142-D85FC21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/>
              <a:t>ERŐSSÉGEK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7A2C11-8383-4AEB-877F-5787BE692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825624"/>
            <a:ext cx="11555605" cy="5032375"/>
          </a:xfrm>
        </p:spPr>
        <p:txBody>
          <a:bodyPr numCol="1">
            <a:normAutofit/>
          </a:bodyPr>
          <a:lstStyle/>
          <a:p>
            <a:r>
              <a:rPr lang="hu-HU" altLang="hu-HU" sz="3600" dirty="0">
                <a:latin typeface="Arial CE" panose="020B0604020202020204" pitchFamily="34" charset="0"/>
              </a:rPr>
              <a:t>Kedvező klimatikus és talajadottságok</a:t>
            </a:r>
            <a:endParaRPr lang="en-US" altLang="hu-HU" sz="3600" dirty="0"/>
          </a:p>
          <a:p>
            <a:r>
              <a:rPr lang="hu-HU" sz="3600" dirty="0">
                <a:latin typeface="Arial CE" panose="020B0604020202020204" pitchFamily="34" charset="0"/>
              </a:rPr>
              <a:t>Bőséges vízkészlet</a:t>
            </a:r>
          </a:p>
          <a:p>
            <a:r>
              <a:rPr lang="hu-HU" sz="3600" dirty="0">
                <a:latin typeface="Arial CE" panose="020B0604020202020204" pitchFamily="34" charset="0"/>
              </a:rPr>
              <a:t>Fejlődő szakmai szervezeti háttér</a:t>
            </a:r>
          </a:p>
          <a:p>
            <a:r>
              <a:rPr lang="hu-HU" sz="3600" dirty="0">
                <a:latin typeface="Arial CE" panose="020B0604020202020204" pitchFamily="34" charset="0"/>
              </a:rPr>
              <a:t>Élő termesztési hagyományok</a:t>
            </a:r>
          </a:p>
          <a:p>
            <a:r>
              <a:rPr lang="hu-HU" sz="3600" dirty="0">
                <a:latin typeface="Arial CE" panose="020B0604020202020204" pitchFamily="34" charset="0"/>
              </a:rPr>
              <a:t>Elismert termékek és termőtájak</a:t>
            </a:r>
          </a:p>
          <a:p>
            <a:r>
              <a:rPr lang="hu-HU" sz="3600" dirty="0">
                <a:latin typeface="Arial CE" panose="020B0604020202020204" pitchFamily="34" charset="0"/>
              </a:rPr>
              <a:t>Széleskörű értékesítési lehetőségek</a:t>
            </a: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>
              <a:latin typeface="Arial CE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381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66A468-4FCE-424A-87D6-4993B766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>
                <a:solidFill>
                  <a:srgbClr val="C00000"/>
                </a:solidFill>
              </a:rPr>
              <a:t>GYENGESÉGEK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746027-28E4-4526-9C4C-DD0089F6F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Termőterületek szűkössége</a:t>
            </a:r>
            <a:endParaRPr lang="en-US" altLang="hu-HU" sz="3600" dirty="0">
              <a:solidFill>
                <a:srgbClr val="FF0000"/>
              </a:solidFill>
            </a:endParaRP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Technikai és technológiai elmaradottság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Alacsony feldolgozottsági szint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Szervezetlen termelés és értékesítés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Egységes árualap hiánya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Termelői összefogás hiánya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Alacsony hozzáadott érték előállítás</a:t>
            </a:r>
          </a:p>
          <a:p>
            <a:r>
              <a:rPr lang="hu-HU" sz="3600" dirty="0">
                <a:solidFill>
                  <a:srgbClr val="FF0000"/>
                </a:solidFill>
                <a:latin typeface="Arial CE" panose="020B0604020202020204" pitchFamily="34" charset="0"/>
              </a:rPr>
              <a:t>Kevés munkaerő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14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7163C1C645B94D8E521A1898767248" ma:contentTypeVersion="11" ma:contentTypeDescription="Új dokumentum létrehozása." ma:contentTypeScope="" ma:versionID="523d133b0b592fcd2819b0ba439e566f">
  <xsd:schema xmlns:xsd="http://www.w3.org/2001/XMLSchema" xmlns:xs="http://www.w3.org/2001/XMLSchema" xmlns:p="http://schemas.microsoft.com/office/2006/metadata/properties" xmlns:ns2="e6853852-eb57-441c-843a-3a7fdc021782" targetNamespace="http://schemas.microsoft.com/office/2006/metadata/properties" ma:root="true" ma:fieldsID="21fa4be1042ec3cb8adf42c5af74b258" ns2:_="">
    <xsd:import namespace="e6853852-eb57-441c-843a-3a7fdc0217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53852-eb57-441c-843a-3a7fdc021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89701E-4C9A-481F-B435-D887CDC9A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853852-eb57-441c-843a-3a7fdc021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CA60C9-A035-4AD5-A455-114E98934C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F27FE5-5B88-4515-8879-426D48B646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5170</Words>
  <Application>Microsoft Office PowerPoint</Application>
  <PresentationFormat>Szélesvásznú</PresentationFormat>
  <Paragraphs>482</Paragraphs>
  <Slides>31</Slides>
  <Notes>30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42" baseType="lpstr">
      <vt:lpstr>Arial</vt:lpstr>
      <vt:lpstr>Arial CE</vt:lpstr>
      <vt:lpstr>Arial Narrow</vt:lpstr>
      <vt:lpstr>Calibri</vt:lpstr>
      <vt:lpstr>Franklin Gothic Book</vt:lpstr>
      <vt:lpstr>Raleway</vt:lpstr>
      <vt:lpstr>Symbol</vt:lpstr>
      <vt:lpstr>Times New Roman</vt:lpstr>
      <vt:lpstr>TimesNewRomanPSMT</vt:lpstr>
      <vt:lpstr>Wingdings</vt:lpstr>
      <vt:lpstr>Office-téma</vt:lpstr>
      <vt:lpstr>Digitális megoldások a vidékfejlesztésben</vt:lpstr>
      <vt:lpstr>Tartalomjegyzék</vt:lpstr>
      <vt:lpstr>Bevezető </vt:lpstr>
      <vt:lpstr>Kárpátalja agráradottságai (forrás: Egán Ede terv, 2014)</vt:lpstr>
      <vt:lpstr>Kárpátalja agráradottságai (forrás: Egán Ede terv, 2014)</vt:lpstr>
      <vt:lpstr>Változások</vt:lpstr>
      <vt:lpstr>Agrár SWOT</vt:lpstr>
      <vt:lpstr>ERŐSSÉGEK</vt:lpstr>
      <vt:lpstr>GYENGESÉGEK</vt:lpstr>
      <vt:lpstr>LEHETŐSÉGEK</vt:lpstr>
      <vt:lpstr>VESZÉLYEK</vt:lpstr>
      <vt:lpstr>Vidékfejlesztési stratégia = Egán Ede terv</vt:lpstr>
      <vt:lpstr>Egán Ede gazdaságfejlesztési terv célrendszere</vt:lpstr>
      <vt:lpstr>EE terv: Agrárium jövőképe és célrendszere</vt:lpstr>
      <vt:lpstr>EE terv: A turizmus fejlesztési stratégiája </vt:lpstr>
      <vt:lpstr>EE terv: A vállalkozói szféra és könnyűipar fejlesztési stratégiája</vt:lpstr>
      <vt:lpstr>Egán Ede terv megvalósulásának értékelése</vt:lpstr>
      <vt:lpstr>Egyéb támogatási programok Kárpátalján</vt:lpstr>
      <vt:lpstr>Jó gyakorlatok adaptálása Kárpátalja vonatkozásában</vt:lpstr>
      <vt:lpstr>Jó gyakorlat átvétel: közösség erősítése hiperlokális hírekkel </vt:lpstr>
      <vt:lpstr>Jó gyakorlat átvétel: közösség erősítése hiperlokális hírekkel (folytatás)</vt:lpstr>
      <vt:lpstr>Jó gyakorlat átvétel: közösségi ételmegosztás</vt:lpstr>
      <vt:lpstr>Jó gyakorlat átvétel: miutcank.hu közösségépítő platform </vt:lpstr>
      <vt:lpstr>Jó gyakorlat átvétel: okosutak</vt:lpstr>
      <vt:lpstr>Jó gyakorlat átvétel: Szatyorbolt</vt:lpstr>
      <vt:lpstr>Jó gyakorlat átvétel: Nyitott porták program</vt:lpstr>
      <vt:lpstr>Jó gyakorlat átvétel: Okos falu projekt</vt:lpstr>
      <vt:lpstr>Jó gyakorlat átvétel: távegészségügyi szolgáltatás</vt:lpstr>
      <vt:lpstr>Helyi kezdeményezések és új lehetőségek</vt:lpstr>
      <vt:lpstr>Felhasznált irodalmi hivatkozások jegyzéke</vt:lpstr>
      <vt:lpstr>TAG-ek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megoldások a vidékfejlesztésben</dc:title>
  <dc:creator>Péter Varga</dc:creator>
  <cp:lastModifiedBy>Gábor Pataki</cp:lastModifiedBy>
  <cp:revision>3</cp:revision>
  <dcterms:created xsi:type="dcterms:W3CDTF">2021-04-21T15:27:09Z</dcterms:created>
  <dcterms:modified xsi:type="dcterms:W3CDTF">2022-04-28T09:09:42Z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0x010100007163C1C645B94D8E521A1898767248</vt:lpwstr>
  </property>
</Properties>
</file>