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335" r:id="rId3"/>
    <p:sldId id="291" r:id="rId4"/>
    <p:sldId id="292" r:id="rId5"/>
    <p:sldId id="293" r:id="rId6"/>
    <p:sldId id="310" r:id="rId7"/>
    <p:sldId id="311" r:id="rId8"/>
    <p:sldId id="322" r:id="rId9"/>
    <p:sldId id="312" r:id="rId10"/>
    <p:sldId id="313" r:id="rId11"/>
    <p:sldId id="259" r:id="rId12"/>
    <p:sldId id="323" r:id="rId13"/>
    <p:sldId id="316" r:id="rId14"/>
    <p:sldId id="260" r:id="rId15"/>
    <p:sldId id="314" r:id="rId16"/>
    <p:sldId id="324" r:id="rId17"/>
    <p:sldId id="261" r:id="rId18"/>
    <p:sldId id="304" r:id="rId19"/>
    <p:sldId id="288" r:id="rId20"/>
    <p:sldId id="305" r:id="rId21"/>
    <p:sldId id="301" r:id="rId22"/>
    <p:sldId id="302" r:id="rId23"/>
    <p:sldId id="307" r:id="rId24"/>
    <p:sldId id="318" r:id="rId25"/>
    <p:sldId id="274" r:id="rId26"/>
    <p:sldId id="300" r:id="rId27"/>
    <p:sldId id="320" r:id="rId28"/>
    <p:sldId id="319" r:id="rId29"/>
    <p:sldId id="326" r:id="rId30"/>
    <p:sldId id="277" r:id="rId31"/>
    <p:sldId id="282" r:id="rId32"/>
    <p:sldId id="331" r:id="rId33"/>
    <p:sldId id="280" r:id="rId34"/>
    <p:sldId id="294" r:id="rId35"/>
    <p:sldId id="309" r:id="rId36"/>
    <p:sldId id="297" r:id="rId37"/>
    <p:sldId id="332" r:id="rId38"/>
    <p:sldId id="296" r:id="rId39"/>
    <p:sldId id="303" r:id="rId40"/>
    <p:sldId id="327" r:id="rId41"/>
    <p:sldId id="328" r:id="rId42"/>
    <p:sldId id="329" r:id="rId43"/>
    <p:sldId id="333" r:id="rId44"/>
    <p:sldId id="273" r:id="rId4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6" roundtripDataSignature="AMtx7mj/YgChDxrHdlbjqiZlReiv6js5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56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2946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95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dia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1363227" y="1416819"/>
            <a:ext cx="9144000" cy="198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1363230" y="3491508"/>
            <a:ext cx="9144000" cy="5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14" name="Google Shape;14;p3" descr="A képen szöveg látható&#10;&#10;Automatikusan generált leírá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8" y="10049"/>
            <a:ext cx="3295859" cy="907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>
  <p:cSld name="Összehasonlítá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21548" y="365125"/>
            <a:ext cx="115235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172200" y="1909187"/>
            <a:ext cx="5672850" cy="58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6172200" y="2505075"/>
            <a:ext cx="567285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321548" y="1909187"/>
            <a:ext cx="5672852" cy="5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4"/>
          </p:nvPr>
        </p:nvSpPr>
        <p:spPr>
          <a:xfrm>
            <a:off x="321548" y="2505075"/>
            <a:ext cx="567285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 rot="5400000">
            <a:off x="3923681" y="-1776509"/>
            <a:ext cx="4351338" cy="11555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9" name="Google Shape;9;p2" descr="A képen szöveg látható&#10;&#10;Automatikusan generált leírá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9" y="6290227"/>
            <a:ext cx="2099090" cy="57782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ipard.rs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kanjiza.rs/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sentainfo.org/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entainfo.org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smart-village-network.e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krivajadoo.com/index.php/h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biosens.rs/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njiza.rs/" TargetMode="External"/><Relationship Id="rId3" Type="http://schemas.openxmlformats.org/officeDocument/2006/relationships/hyperlink" Target="https://ipard.co.rs/" TargetMode="External"/><Relationship Id="rId7" Type="http://schemas.openxmlformats.org/officeDocument/2006/relationships/hyperlink" Target="https://www.sentainfo.org/" TargetMode="External"/><Relationship Id="rId2" Type="http://schemas.openxmlformats.org/officeDocument/2006/relationships/hyperlink" Target="https://www.srbija.gov.rs/tekst/329847/digitalna-farma.php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mart-village-network.eu/" TargetMode="External"/><Relationship Id="rId5" Type="http://schemas.openxmlformats.org/officeDocument/2006/relationships/hyperlink" Target="https://www.krivajadoo.com/index.php/hu/" TargetMode="External"/><Relationship Id="rId10" Type="http://schemas.openxmlformats.org/officeDocument/2006/relationships/hyperlink" Target="https://www.startech.org.rs/" TargetMode="External"/><Relationship Id="rId4" Type="http://schemas.openxmlformats.org/officeDocument/2006/relationships/hyperlink" Target="https://ipard.rs/" TargetMode="External"/><Relationship Id="rId9" Type="http://schemas.openxmlformats.org/officeDocument/2006/relationships/hyperlink" Target="https://biosens.r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ctrTitle"/>
          </p:nvPr>
        </p:nvSpPr>
        <p:spPr>
          <a:xfrm>
            <a:off x="1402977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/>
            <a:r>
              <a:rPr lang="hu-HU" altLang="en-US" dirty="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Digitális megoldások a vidékfejlesztésben</a:t>
            </a:r>
            <a:br>
              <a:rPr lang="hu-HU" altLang="en-US" dirty="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hu-HU" altLang="en-US" dirty="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- Vajdasági helyzetkép -</a:t>
            </a:r>
            <a:endParaRPr dirty="0"/>
          </a:p>
        </p:txBody>
      </p:sp>
      <p:sp>
        <p:nvSpPr>
          <p:cNvPr id="63" name="Google Shape;63;p1"/>
          <p:cNvSpPr txBox="1">
            <a:spLocks noGrp="1"/>
          </p:cNvSpPr>
          <p:nvPr>
            <p:ph type="subTitle" idx="1"/>
          </p:nvPr>
        </p:nvSpPr>
        <p:spPr>
          <a:xfrm>
            <a:off x="1389530" y="3602038"/>
            <a:ext cx="9144000" cy="43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</a:pPr>
            <a:r>
              <a:rPr lang="hu-HU" dirty="0" smtClean="0"/>
              <a:t>Dr. Muhi B. Béla, egyetemi tanár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4720"/>
            <a:ext cx="121920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hu-HU" sz="2000" dirty="0" smtClean="0"/>
              <a:t>Több szakértő/szerző </a:t>
            </a:r>
            <a:r>
              <a:rPr lang="hu-HU" sz="2000" dirty="0"/>
              <a:t>a vidéki térségeket a gazdasági fejlettségük </a:t>
            </a:r>
            <a:r>
              <a:rPr lang="hu-HU" sz="2000" dirty="0" smtClean="0"/>
              <a:t>alapján </a:t>
            </a:r>
            <a:r>
              <a:rPr lang="hu-HU" sz="2000" dirty="0"/>
              <a:t>is </a:t>
            </a:r>
            <a:r>
              <a:rPr lang="hu-HU" sz="2000" dirty="0" smtClean="0"/>
              <a:t>kategorizált: </a:t>
            </a:r>
            <a:endParaRPr lang="en-US" sz="2000" dirty="0" smtClean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u-HU" sz="2000" u="sng" dirty="0" smtClean="0"/>
              <a:t>Dinamikusan fejlődő vidéki térségek</a:t>
            </a:r>
            <a:r>
              <a:rPr lang="hu-HU" sz="2000" dirty="0" smtClean="0"/>
              <a:t> azok</a:t>
            </a:r>
            <a:r>
              <a:rPr lang="hu-HU" sz="2000" dirty="0"/>
              <a:t>, amelyeknek a gazdasága fejlett és a népesség életszínvonala magas. Ezek </a:t>
            </a:r>
            <a:r>
              <a:rPr lang="hu-HU" sz="2000" dirty="0" smtClean="0"/>
              <a:t>lehetnek: </a:t>
            </a:r>
            <a:r>
              <a:rPr lang="hu-HU" sz="2000" dirty="0"/>
              <a:t>piacorientált korszerű, intenzív mezőgazdasággal rendelkező területek; </a:t>
            </a:r>
            <a:r>
              <a:rPr lang="hu-HU" sz="2000" dirty="0" smtClean="0"/>
              <a:t>periurbánus</a:t>
            </a:r>
            <a:r>
              <a:rPr lang="hu-HU" sz="2000" dirty="0"/>
              <a:t>, városkörnyéki területek, melyek a kedvező környezeti feltételek miatt vonzóak és az ingázók lakóhelyéül szolgálnak; </a:t>
            </a:r>
            <a:r>
              <a:rPr lang="hu-HU" sz="2000" dirty="0" smtClean="0"/>
              <a:t>magas </a:t>
            </a:r>
            <a:r>
              <a:rPr lang="hu-HU" sz="2000" dirty="0"/>
              <a:t>turisztikai vonzerőt jelentő vidéki térségek</a:t>
            </a:r>
            <a:r>
              <a:rPr lang="hu-HU" sz="2000" dirty="0" smtClean="0"/>
              <a:t>.</a:t>
            </a:r>
            <a:endParaRPr lang="en-US" sz="2000" dirty="0" smtClean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u-HU" sz="2000" u="sng" dirty="0" smtClean="0"/>
              <a:t>Elmaradott </a:t>
            </a:r>
            <a:r>
              <a:rPr lang="hu-HU" sz="2000" u="sng" dirty="0"/>
              <a:t>vidéki térségek</a:t>
            </a:r>
            <a:r>
              <a:rPr lang="hu-HU" sz="2000" dirty="0"/>
              <a:t>, amelyekben a gazdasági és társadalmi fejlettség alacsonyabb fokú, de a humán és területadottságai kedvezőek ahhoz, hogy a feltételek változása esetén fejlődésnek induljanak. Ezek lehetnek: </a:t>
            </a:r>
            <a:r>
              <a:rPr lang="hu-HU" sz="2000" dirty="0" smtClean="0"/>
              <a:t>azok </a:t>
            </a:r>
            <a:r>
              <a:rPr lang="hu-HU" sz="2000" dirty="0"/>
              <a:t>a területek, ahol a szolgáltatások színvonala, a népesség képzettsége nem kielégítő, </a:t>
            </a:r>
            <a:r>
              <a:rPr lang="hu-HU" sz="2000" dirty="0" smtClean="0"/>
              <a:t>azok </a:t>
            </a:r>
            <a:r>
              <a:rPr lang="hu-HU" sz="2000" dirty="0"/>
              <a:t>a periférikus, többnyire a városoktól távol eső térségek, ahol a közlekedési infrastruktúra fejletlensége, illetve a közlekedés magas költsége korlátozza a gazdasági fejlődést, a nyugdíjasok és a pihenni vágyók lakhelyéül szolgál. </a:t>
            </a:r>
            <a:endParaRPr lang="en-US" sz="2000" dirty="0" smtClean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u-HU" sz="2000" u="sng" dirty="0" smtClean="0"/>
              <a:t>Elnéptelenedő </a:t>
            </a:r>
            <a:r>
              <a:rPr lang="hu-HU" sz="2000" u="sng" dirty="0"/>
              <a:t>vidéki térségek</a:t>
            </a:r>
            <a:r>
              <a:rPr lang="hu-HU" sz="2000" dirty="0"/>
              <a:t>, amelyek kedvezőtlen gazdasági illetve éghajlati adottságaik miatt a népességüket elveszítették, népsűrűségük alacsony, a népesség kor szerinti összetétele, képzettsége kedvezőtlen. Sajátos környezeti értékeik lehetőséget nyújthatnak a fejlesztésre.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84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77803"/>
            <a:ext cx="12192000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sr-Latn-RS" sz="2000" b="1" u="sng" dirty="0">
                <a:latin typeface="+mn-lt"/>
              </a:rPr>
              <a:t>A vidékfejlesztés fogalma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sr-Latn-RS" sz="2000" u="sng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sr-Latn-RS" sz="2000" dirty="0">
                <a:latin typeface="+mn-lt"/>
              </a:rPr>
              <a:t>A vidékfejlesztés a vidéken élő emberek </a:t>
            </a:r>
            <a:r>
              <a:rPr lang="hu-HU" altLang="sr-Latn-RS" sz="2000" u="sng" dirty="0">
                <a:latin typeface="+mn-lt"/>
              </a:rPr>
              <a:t>életkörülményeinek és gazdasági lehetőségeinek</a:t>
            </a:r>
            <a:r>
              <a:rPr lang="hu-HU" altLang="sr-Latn-RS" sz="2000" dirty="0">
                <a:latin typeface="+mn-lt"/>
              </a:rPr>
              <a:t> fejlesztését megcélzó </a:t>
            </a:r>
            <a:r>
              <a:rPr lang="hu-HU" altLang="sr-Latn-RS" sz="2000" dirty="0" smtClean="0">
                <a:latin typeface="+mn-lt"/>
              </a:rPr>
              <a:t>koncepció, egyben </a:t>
            </a:r>
            <a:r>
              <a:rPr lang="hu-HU" altLang="sr-Latn-RS" sz="2000" u="sng" dirty="0" smtClean="0">
                <a:latin typeface="+mn-lt"/>
              </a:rPr>
              <a:t>népességmegtartó</a:t>
            </a:r>
            <a:r>
              <a:rPr lang="hu-HU" altLang="sr-Latn-RS" sz="2000" dirty="0" smtClean="0">
                <a:latin typeface="+mn-lt"/>
              </a:rPr>
              <a:t> stratégia.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sr-Latn-RS" sz="2000" dirty="0">
              <a:latin typeface="+mn-lt"/>
            </a:endParaRPr>
          </a:p>
          <a:p>
            <a:pPr>
              <a:buNone/>
            </a:pPr>
            <a:r>
              <a:rPr lang="en-US" sz="2000" dirty="0" err="1"/>
              <a:t>Jávor</a:t>
            </a:r>
            <a:r>
              <a:rPr lang="en-US" sz="2000" dirty="0"/>
              <a:t> (1998) a </a:t>
            </a:r>
            <a:r>
              <a:rPr lang="en-US" sz="2000" dirty="0" err="1"/>
              <a:t>vidéki</a:t>
            </a:r>
            <a:r>
              <a:rPr lang="en-US" sz="2000" dirty="0"/>
              <a:t> </a:t>
            </a:r>
            <a:r>
              <a:rPr lang="en-US" sz="2000" dirty="0" err="1"/>
              <a:t>területek</a:t>
            </a:r>
            <a:r>
              <a:rPr lang="en-US" sz="2000" dirty="0"/>
              <a:t> </a:t>
            </a:r>
            <a:r>
              <a:rPr lang="en-US" sz="2000" dirty="0" err="1"/>
              <a:t>szociális</a:t>
            </a:r>
            <a:r>
              <a:rPr lang="en-US" sz="2000" dirty="0"/>
              <a:t>, </a:t>
            </a:r>
            <a:r>
              <a:rPr lang="en-US" sz="2000" dirty="0" err="1"/>
              <a:t>ökológiai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gazdasági</a:t>
            </a:r>
            <a:r>
              <a:rPr lang="en-US" sz="2000" dirty="0"/>
              <a:t> </a:t>
            </a:r>
            <a:r>
              <a:rPr lang="en-US" sz="2000" dirty="0" err="1"/>
              <a:t>teljesítőképességének</a:t>
            </a:r>
            <a:r>
              <a:rPr lang="en-US" sz="2000" dirty="0"/>
              <a:t> </a:t>
            </a:r>
            <a:r>
              <a:rPr lang="en-US" sz="2000" dirty="0" err="1"/>
              <a:t>megtartására</a:t>
            </a:r>
            <a:r>
              <a:rPr lang="en-US" sz="2000" dirty="0"/>
              <a:t>, </a:t>
            </a:r>
            <a:r>
              <a:rPr lang="en-US" sz="2000" dirty="0" err="1"/>
              <a:t>fejlesztésére</a:t>
            </a:r>
            <a:r>
              <a:rPr lang="en-US" sz="2000" dirty="0"/>
              <a:t> </a:t>
            </a:r>
            <a:r>
              <a:rPr lang="en-US" sz="2000" dirty="0" err="1"/>
              <a:t>irányuló</a:t>
            </a:r>
            <a:r>
              <a:rPr lang="en-US" sz="2000" dirty="0"/>
              <a:t> </a:t>
            </a:r>
            <a:r>
              <a:rPr lang="en-US" sz="2000" dirty="0" err="1"/>
              <a:t>komplex</a:t>
            </a:r>
            <a:r>
              <a:rPr lang="en-US" sz="2000" dirty="0"/>
              <a:t> </a:t>
            </a:r>
            <a:r>
              <a:rPr lang="en-US" sz="2000" dirty="0" err="1"/>
              <a:t>stratégiák</a:t>
            </a:r>
            <a:r>
              <a:rPr lang="en-US" sz="2000" dirty="0"/>
              <a:t> </a:t>
            </a:r>
            <a:r>
              <a:rPr lang="en-US" sz="2000" dirty="0" err="1"/>
              <a:t>megvalósítását</a:t>
            </a:r>
            <a:r>
              <a:rPr lang="en-US" sz="2000" dirty="0"/>
              <a:t> </a:t>
            </a:r>
            <a:r>
              <a:rPr lang="en-US" sz="2000" dirty="0" err="1"/>
              <a:t>nevezi</a:t>
            </a:r>
            <a:r>
              <a:rPr lang="en-US" sz="2000" dirty="0"/>
              <a:t> </a:t>
            </a:r>
            <a:r>
              <a:rPr lang="en-US" sz="2000" dirty="0" err="1" smtClean="0"/>
              <a:t>vidékfejlesztésnek</a:t>
            </a:r>
            <a:r>
              <a:rPr lang="hu-HU" sz="2000" dirty="0" smtClean="0"/>
              <a:t>.</a:t>
            </a:r>
            <a:r>
              <a:rPr lang="en-US" sz="2000" dirty="0" smtClean="0"/>
              <a:t> </a:t>
            </a:r>
            <a:endParaRPr lang="hu-HU" sz="2000" dirty="0"/>
          </a:p>
          <a:p>
            <a:endParaRPr lang="hu-HU" sz="2000" dirty="0"/>
          </a:p>
          <a:p>
            <a:pPr>
              <a:buNone/>
            </a:pPr>
            <a:r>
              <a:rPr lang="hu-HU" sz="2000" dirty="0"/>
              <a:t>Oláh (2003) a vidékfejlesztés fogalmán mindazon tevékenységek összességét érti, amelyek a vidéki területeken élő lakosság gazdasági, ökológiai és társadalmi helyzetének javítására irányulnak. </a:t>
            </a:r>
            <a:r>
              <a:rPr lang="hu-HU" sz="2000" dirty="0" smtClean="0"/>
              <a:t>A </a:t>
            </a:r>
            <a:r>
              <a:rPr lang="hu-HU" sz="2000" dirty="0"/>
              <a:t>vidékfejlesztés legfontosabb feladata a hátrányos helyzetű, periférián elhelyezkedő </a:t>
            </a:r>
            <a:r>
              <a:rPr lang="hu-HU" sz="2000" u="sng" dirty="0"/>
              <a:t>vidéki térségek fejlesztése és fejlődésére való képességének növelése</a:t>
            </a:r>
            <a:r>
              <a:rPr lang="hu-HU" sz="2000" dirty="0"/>
              <a:t>, mely magában foglalja a helyi lakosságot, a vidéki életformát, a foglalkoztatási helyzetet, jövedelem-szerkezetet a lakhatási körülményeket, valamint a kulturális aspektusokat is. </a:t>
            </a:r>
          </a:p>
        </p:txBody>
      </p:sp>
      <p:pic>
        <p:nvPicPr>
          <p:cNvPr id="1026" name="Picture 2" descr="2,195 Rural area Vectors, Royalty-free Vector Rural area Images |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072" y="4445978"/>
            <a:ext cx="3324605" cy="221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51677" y="6262272"/>
            <a:ext cx="3635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Kép forrása: </a:t>
            </a:r>
            <a:r>
              <a:rPr lang="en-US" sz="1000" dirty="0" smtClean="0"/>
              <a:t>https</a:t>
            </a:r>
            <a:r>
              <a:rPr lang="en-US" sz="1000" dirty="0"/>
              <a:t>://depositphotos.com/vector-images/rural-area.html</a:t>
            </a:r>
          </a:p>
        </p:txBody>
      </p:sp>
    </p:spTree>
    <p:extLst>
      <p:ext uri="{BB962C8B-B14F-4D97-AF65-F5344CB8AC3E}">
        <p14:creationId xmlns:p14="http://schemas.microsoft.com/office/powerpoint/2010/main" val="37015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0734"/>
            <a:ext cx="1219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Buday-Sántha (2011) szerint vidékfejlesztésnek </a:t>
            </a:r>
            <a:r>
              <a:rPr lang="hu-HU" sz="2000" dirty="0"/>
              <a:t>tekintjük mindazokat a </a:t>
            </a:r>
            <a:r>
              <a:rPr lang="hu-HU" sz="2000" u="sng" dirty="0"/>
              <a:t>gazdasági, szociális, kulturális és ökológiai tényezőknek</a:t>
            </a:r>
            <a:r>
              <a:rPr lang="hu-HU" sz="2000" dirty="0"/>
              <a:t> a fejlesztését, amelyek az adott térség gazdasági és kulturális színvonalának emelésén, az ott élők életszínvonalának (életminőségének) a javításán keresztül az egész nemzet fejlődését szolgálják úgy, hogy egyidejűleg megőrzik és védik a természeti erőforrásokat, a környezetet, a tájat, valamint a helyi kulturális </a:t>
            </a:r>
            <a:r>
              <a:rPr lang="hu-HU" sz="2000" dirty="0" smtClean="0"/>
              <a:t>örökséget.</a:t>
            </a:r>
            <a:endParaRPr lang="hu-HU" sz="2000" dirty="0"/>
          </a:p>
          <a:p>
            <a:endParaRPr lang="hu-HU" sz="2000" dirty="0"/>
          </a:p>
          <a:p>
            <a:r>
              <a:rPr lang="hu-HU" sz="2000" dirty="0" smtClean="0"/>
              <a:t>G</a:t>
            </a:r>
            <a:r>
              <a:rPr lang="hu-HU" sz="2000" dirty="0"/>
              <a:t>. </a:t>
            </a:r>
            <a:r>
              <a:rPr lang="hu-HU" sz="2000" dirty="0" smtClean="0"/>
              <a:t>Fekete (2013) szerint a </a:t>
            </a:r>
            <a:r>
              <a:rPr lang="hu-HU" sz="2000" dirty="0"/>
              <a:t>vidékfejlesztés a vidéki térségek változásában jelentkező </a:t>
            </a:r>
            <a:r>
              <a:rPr lang="hu-HU" sz="2000" u="sng" dirty="0"/>
              <a:t>tudatos, tervezett beavatkozásként</a:t>
            </a:r>
            <a:r>
              <a:rPr lang="hu-HU" sz="2000" dirty="0"/>
              <a:t> értelmezhető. </a:t>
            </a:r>
            <a:r>
              <a:rPr lang="hu-HU" sz="2000" dirty="0" smtClean="0"/>
              <a:t>A </a:t>
            </a:r>
            <a:r>
              <a:rPr lang="hu-HU" sz="2000" dirty="0"/>
              <a:t>beavatkozás mögötti érdekek lehetnek lokálisak (helyiek), melynek értelmében az adott vidéki térségekben élők életlehetőségeinek javítása a cél. Lehetnek regionálisak, ha egy nagyobb térség erőforrásainak hatékonyabb hasznosítását tarja legfontosabb céljának és lehetnek globálisak, ha a globális környezeti egyensúly megőrzését tűzi ki kiemeltebb </a:t>
            </a:r>
            <a:r>
              <a:rPr lang="hu-HU" sz="2000" dirty="0" smtClean="0"/>
              <a:t>céljának.</a:t>
            </a:r>
            <a:endParaRPr lang="en-US" sz="2000" dirty="0"/>
          </a:p>
        </p:txBody>
      </p:sp>
      <p:pic>
        <p:nvPicPr>
          <p:cNvPr id="6146" name="Picture 2" descr="Farm cartoon illustration vect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52" y="3676849"/>
            <a:ext cx="3689177" cy="314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38829" y="6206875"/>
            <a:ext cx="4248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Kép forrása: </a:t>
            </a:r>
            <a:r>
              <a:rPr lang="en-US" sz="1000" dirty="0" smtClean="0"/>
              <a:t>https</a:t>
            </a:r>
            <a:r>
              <a:rPr lang="en-US" sz="1000" dirty="0"/>
              <a:t>://freedesignfile.com/upload/2019/08/Farm-cartoon-illustration-vector.jpg</a:t>
            </a:r>
          </a:p>
        </p:txBody>
      </p:sp>
    </p:spTree>
    <p:extLst>
      <p:ext uri="{BB962C8B-B14F-4D97-AF65-F5344CB8AC3E}">
        <p14:creationId xmlns:p14="http://schemas.microsoft.com/office/powerpoint/2010/main" val="1864136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546" t="23274" r="30035" b="9188"/>
          <a:stretch/>
        </p:blipFill>
        <p:spPr>
          <a:xfrm>
            <a:off x="1323833" y="232010"/>
            <a:ext cx="8961679" cy="56321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29804" y="5963725"/>
            <a:ext cx="6232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+mn-lt"/>
              </a:rPr>
              <a:t>Forrás</a:t>
            </a:r>
            <a:r>
              <a:rPr lang="en-US" sz="1200" dirty="0">
                <a:latin typeface="+mn-lt"/>
              </a:rPr>
              <a:t>: </a:t>
            </a:r>
            <a:r>
              <a:rPr lang="en-US" sz="1200" dirty="0" err="1">
                <a:latin typeface="+mn-lt"/>
              </a:rPr>
              <a:t>Halmai</a:t>
            </a:r>
            <a:r>
              <a:rPr lang="en-US" sz="1200" dirty="0">
                <a:latin typeface="+mn-lt"/>
              </a:rPr>
              <a:t> P. (2002): </a:t>
            </a:r>
            <a:r>
              <a:rPr lang="en-US" sz="1200" dirty="0" err="1">
                <a:latin typeface="+mn-lt"/>
              </a:rPr>
              <a:t>Az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Európai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Unió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agrárrendszere</a:t>
            </a:r>
            <a:r>
              <a:rPr lang="en-US" sz="1200" dirty="0">
                <a:latin typeface="+mn-lt"/>
              </a:rPr>
              <a:t>. </a:t>
            </a:r>
            <a:r>
              <a:rPr lang="en-US" sz="1200" dirty="0" err="1">
                <a:latin typeface="+mn-lt"/>
              </a:rPr>
              <a:t>Mezőgazda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Kiadó</a:t>
            </a:r>
            <a:r>
              <a:rPr lang="en-US" sz="1200" dirty="0">
                <a:latin typeface="+mn-lt"/>
              </a:rPr>
              <a:t>, Budapest </a:t>
            </a:r>
          </a:p>
        </p:txBody>
      </p:sp>
    </p:spTree>
    <p:extLst>
      <p:ext uri="{BB962C8B-B14F-4D97-AF65-F5344CB8AC3E}">
        <p14:creationId xmlns:p14="http://schemas.microsoft.com/office/powerpoint/2010/main" val="4675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80005"/>
            <a:ext cx="12192000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sr-Latn-RS" sz="2000" dirty="0"/>
              <a:t>A vidékfejlesztés magában </a:t>
            </a:r>
            <a:r>
              <a:rPr lang="hu-HU" altLang="sr-Latn-RS" sz="2000" dirty="0" smtClean="0"/>
              <a:t>foglalja tehát többek között a:</a:t>
            </a:r>
            <a:endParaRPr lang="hu-HU" altLang="sr-Latn-RS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sr-Latn-RS" sz="2000" dirty="0"/>
              <a:t>- a tanyák, falvak és kisvárosok fejlesztését</a:t>
            </a:r>
            <a:r>
              <a:rPr lang="sr-Latn-CS" altLang="sr-Latn-RS" sz="2000" dirty="0"/>
              <a:t>;</a:t>
            </a:r>
            <a:endParaRPr lang="hu-HU" altLang="sr-Latn-RS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sr-Latn-RS" sz="2000" dirty="0"/>
              <a:t>- a vidéki térségekben folytatott gazdasági tevékenységeket;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sr-Latn-RS" sz="2000" dirty="0"/>
              <a:t>- a foglalkoztatási viszonyok javítását;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sr-Latn-RS" sz="2000" dirty="0"/>
              <a:t>- az infrastruktúra fejlesztését;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sr-Latn-RS" sz="2000" dirty="0" smtClean="0"/>
              <a:t>- az </a:t>
            </a:r>
            <a:r>
              <a:rPr lang="hu-HU" altLang="sr-Latn-RS" sz="2000" dirty="0"/>
              <a:t>élő és épített környezet értékeinek </a:t>
            </a:r>
            <a:r>
              <a:rPr lang="hu-HU" altLang="sr-Latn-RS" sz="2000" dirty="0" smtClean="0"/>
              <a:t>megóvását stb.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sz="2000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sz="2000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sr-Latn-RS" sz="2000" dirty="0" smtClean="0"/>
              <a:t>Az utóbbi években egy új </a:t>
            </a:r>
            <a:r>
              <a:rPr lang="hu-HU" altLang="sr-Latn-RS" sz="2000" dirty="0"/>
              <a:t>vidékfejlesztési irányvonal bontakozott ki</a:t>
            </a:r>
            <a:r>
              <a:rPr lang="hu-HU" altLang="sr-Latn-RS" sz="2000" dirty="0" smtClean="0"/>
              <a:t>, mely keretében </a:t>
            </a:r>
            <a:r>
              <a:rPr lang="hu-HU" altLang="sr-Latn-RS" sz="2000" dirty="0"/>
              <a:t>a mezőgazdasági termelés mellett </a:t>
            </a:r>
            <a:r>
              <a:rPr lang="hu-HU" altLang="sr-Latn-RS" sz="2000" u="sng" dirty="0"/>
              <a:t>más vidéki gazdásági </a:t>
            </a:r>
            <a:r>
              <a:rPr lang="hu-HU" altLang="sr-Latn-RS" sz="2000" u="sng" dirty="0" smtClean="0"/>
              <a:t>lehetőségek</a:t>
            </a:r>
            <a:r>
              <a:rPr lang="hu-HU" altLang="sr-Latn-RS" sz="2000" dirty="0" smtClean="0"/>
              <a:t> is </a:t>
            </a:r>
            <a:r>
              <a:rPr lang="hu-HU" altLang="sr-Latn-RS" sz="2000" dirty="0"/>
              <a:t>erősödtek (turizmus, ipar, szolgáltatások stb).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sr-Latn-RS" sz="2000" dirty="0"/>
          </a:p>
          <a:p>
            <a:pPr>
              <a:spcBef>
                <a:spcPct val="0"/>
              </a:spcBef>
              <a:buNone/>
            </a:pPr>
            <a:r>
              <a:rPr lang="hu-HU" altLang="en-US" sz="2000" dirty="0">
                <a:cs typeface="Calibri" panose="020F0502020204030204" pitchFamily="34" charset="0"/>
                <a:sym typeface="Calibri" panose="020F0502020204030204" pitchFamily="34" charset="0"/>
              </a:rPr>
              <a:t>Manapság a vidéki lakosok több gazdasági ágazatra alapozott jövedelemszerzési lehetőséggel állnak szemben. </a:t>
            </a:r>
          </a:p>
        </p:txBody>
      </p:sp>
      <p:pic>
        <p:nvPicPr>
          <p:cNvPr id="7170" name="Picture 2" descr="Freebie: Farm Vector Background#background #farm #freebie #vector | Farm  vector, Vector background, Free vector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90" y="1010765"/>
            <a:ext cx="4796715" cy="27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62115" y="3711315"/>
            <a:ext cx="26833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sz="1000" dirty="0" smtClean="0"/>
              <a:t>Kép forrása: https://i.pinimg.com/originals/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16978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2016"/>
            <a:ext cx="12192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000" dirty="0"/>
              <a:t>A Cork-i nyilatkozat 1996-ban tíz pontban foglalta össze a vidékfejlesztés máig is </a:t>
            </a:r>
            <a:r>
              <a:rPr lang="hu-HU" sz="2000" u="sng" dirty="0"/>
              <a:t>legfontosabb elemeit</a:t>
            </a:r>
            <a:r>
              <a:rPr lang="hu-HU" sz="2000" dirty="0"/>
              <a:t>, összefüggéseit, melyek a következőek: </a:t>
            </a:r>
            <a:endParaRPr lang="hu-HU" sz="2000" dirty="0" smtClean="0"/>
          </a:p>
          <a:p>
            <a:pPr>
              <a:spcAft>
                <a:spcPts val="1200"/>
              </a:spcAft>
            </a:pPr>
            <a:r>
              <a:rPr lang="hu-HU" sz="2000" dirty="0" smtClean="0"/>
              <a:t>1. A </a:t>
            </a:r>
            <a:r>
              <a:rPr lang="hu-HU" sz="2000" dirty="0"/>
              <a:t>vidék előtérbe helyezése (életfeltételek javítása, elvándorlás visszaszorítása). </a:t>
            </a:r>
            <a:endParaRPr lang="hu-HU" sz="2000" dirty="0" smtClean="0"/>
          </a:p>
          <a:p>
            <a:pPr>
              <a:spcAft>
                <a:spcPts val="1200"/>
              </a:spcAft>
            </a:pPr>
            <a:r>
              <a:rPr lang="hu-HU" sz="2000" dirty="0" smtClean="0"/>
              <a:t>2</a:t>
            </a:r>
            <a:r>
              <a:rPr lang="hu-HU" sz="2000" dirty="0"/>
              <a:t>. A programokban integrált, multiszektorális megközelítése szükséges, a fejlesztési programok gazdasági és társadalmi komplexitásának biztosítása fontos (mezőgazdaság, kis-és közepes ipari vállalkozások, a szolgáltatások fejlesztése). </a:t>
            </a:r>
            <a:endParaRPr lang="hu-HU" sz="2000" dirty="0" smtClean="0"/>
          </a:p>
          <a:p>
            <a:pPr>
              <a:spcAft>
                <a:spcPts val="1200"/>
              </a:spcAft>
            </a:pPr>
            <a:r>
              <a:rPr lang="hu-HU" sz="2000" dirty="0" smtClean="0"/>
              <a:t>3</a:t>
            </a:r>
            <a:r>
              <a:rPr lang="hu-HU" sz="2000" dirty="0"/>
              <a:t>. A több lábon állás elvének követése a vidékfejlesztésben (magán és közösségi kezdeményezések, beruházások, technikai segítségnyújtás, üzleti szolgáltatások, megfelelő infrastruktúra, oktatás és képzés, az információs technológia eredményeinek integrálása, a kisvárosok szerepének a növelése, ezen kívül az életképes vidéki közösségek fejlesztése és a falvak megújítása). </a:t>
            </a:r>
            <a:endParaRPr lang="hu-HU" sz="2000" dirty="0" smtClean="0"/>
          </a:p>
          <a:p>
            <a:pPr>
              <a:spcAft>
                <a:spcPts val="1200"/>
              </a:spcAft>
            </a:pPr>
            <a:r>
              <a:rPr lang="hu-HU" sz="2000" dirty="0" smtClean="0"/>
              <a:t>4</a:t>
            </a:r>
            <a:r>
              <a:rPr lang="hu-HU" sz="2000" dirty="0"/>
              <a:t>. Fenntarthatóság követése. A vidékpolitikának támogatnia kell az európai vidék értékeinek (szépség, otthonosság, természeti erőforrások, biodiverzitás, kulturális sajátosságok) megőrzését, megtartását. </a:t>
            </a:r>
            <a:endParaRPr lang="hu-HU" sz="2000" dirty="0" smtClean="0"/>
          </a:p>
          <a:p>
            <a:pPr>
              <a:spcAft>
                <a:spcPts val="1200"/>
              </a:spcAft>
            </a:pPr>
            <a:r>
              <a:rPr lang="hu-HU" sz="2000" dirty="0" smtClean="0"/>
              <a:t>5</a:t>
            </a:r>
            <a:r>
              <a:rPr lang="hu-HU" sz="2000" dirty="0"/>
              <a:t>. Szubszidiaritás (Subsidiarity) elve: a döntéshozatal legyen annyira decentralizált amennyire csak lehetséges, (ott döntsenek, ahol a döntéshez a legtöbb információ áll rendelkezésre), érvényesüljön a partnerségi és együttműködési alapelv. </a:t>
            </a: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26270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7814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000" dirty="0"/>
              <a:t>6. Egyszerűsítés: a jogi szabályozás legyen egyszerűbb, könnyebben átlátható. </a:t>
            </a:r>
          </a:p>
          <a:p>
            <a:pPr>
              <a:spcAft>
                <a:spcPts val="1200"/>
              </a:spcAft>
            </a:pPr>
            <a:r>
              <a:rPr lang="hu-HU" sz="2000" dirty="0"/>
              <a:t>7. Programozás: a különböző programokat (vertikálisan és horizontálisan) össze kell hangolni, ezzel nagyobb hatást lehet elérni. </a:t>
            </a:r>
          </a:p>
          <a:p>
            <a:pPr>
              <a:spcAft>
                <a:spcPts val="1200"/>
              </a:spcAft>
            </a:pPr>
            <a:r>
              <a:rPr lang="hu-HU" sz="2000" dirty="0"/>
              <a:t>8. Finanszírozás: a finanszírozásban a különböző szektorok, a központi és a helyi források, valamint pénzügyi szolgáltatók közötti forráskoordináció megteremtése. </a:t>
            </a:r>
          </a:p>
          <a:p>
            <a:pPr>
              <a:spcAft>
                <a:spcPts val="1200"/>
              </a:spcAft>
            </a:pPr>
            <a:r>
              <a:rPr lang="hu-HU" sz="2000" dirty="0"/>
              <a:t>9. Irányítás: a regionális és helyi közigazgatás (hatalom) és irányítás hatékonysága technikai segítséggel, partnerséggel, tapasztalatcserékkel és más eszközökkel növelhető. </a:t>
            </a:r>
          </a:p>
          <a:p>
            <a:pPr>
              <a:spcAft>
                <a:spcPts val="1200"/>
              </a:spcAft>
            </a:pPr>
            <a:r>
              <a:rPr lang="hu-HU" sz="2000" dirty="0"/>
              <a:t>10. Értékelés, nyomon-követés: A vidékfejlesztési programoknál a célszerűségi és a hatékonysági követelmények érvényesítésében a monitoring megszervezését, valamint az értékelés és az elemzés társadalmi kontrollját meg kell teremteni.</a:t>
            </a:r>
            <a:endParaRPr lang="en-US" sz="2000" dirty="0"/>
          </a:p>
        </p:txBody>
      </p:sp>
      <p:pic>
        <p:nvPicPr>
          <p:cNvPr id="8194" name="Picture 2" descr="Farm landscape with field and red barn in summer season 1592203 Vector Art  at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72" y="3913466"/>
            <a:ext cx="7359210" cy="247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03694" y="6400798"/>
            <a:ext cx="44807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Kép forrása: </a:t>
            </a:r>
            <a:r>
              <a:rPr lang="en-US" sz="1000" dirty="0" smtClean="0"/>
              <a:t>https://static.vecteezy.com/system/resources/thumbnails</a:t>
            </a:r>
            <a:endParaRPr lang="hu-HU" sz="1000" dirty="0" smtClean="0"/>
          </a:p>
        </p:txBody>
      </p:sp>
    </p:spTree>
    <p:extLst>
      <p:ext uri="{BB962C8B-B14F-4D97-AF65-F5344CB8AC3E}">
        <p14:creationId xmlns:p14="http://schemas.microsoft.com/office/powerpoint/2010/main" val="782700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54592"/>
            <a:ext cx="121920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000" b="1" u="sng" dirty="0" err="1" smtClean="0"/>
              <a:t>Vidékfejlesztés</a:t>
            </a:r>
            <a:r>
              <a:rPr lang="hu-HU" sz="2000" b="1" u="sng" dirty="0" smtClean="0"/>
              <a:t> </a:t>
            </a:r>
            <a:r>
              <a:rPr lang="en-US" sz="2000" b="1" u="sng" dirty="0" err="1" smtClean="0"/>
              <a:t>Szerbiában</a:t>
            </a:r>
            <a:r>
              <a:rPr lang="hu-HU" sz="2000" b="1" u="sng" dirty="0" smtClean="0"/>
              <a:t>/Vajdaságban</a:t>
            </a:r>
            <a:endParaRPr lang="hu-HU" sz="2000" b="1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sr-Latn-RS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sr-Latn-RS" sz="2000" dirty="0" smtClean="0"/>
              <a:t>A </a:t>
            </a:r>
            <a:r>
              <a:rPr lang="hu-HU" altLang="sr-Latn-RS" sz="2000" dirty="0"/>
              <a:t>vidékfejlesztés lehetőségei az </a:t>
            </a:r>
            <a:r>
              <a:rPr lang="hu-HU" altLang="sr-Latn-RS" sz="2000" dirty="0" smtClean="0"/>
              <a:t>EU </a:t>
            </a:r>
            <a:r>
              <a:rPr lang="hu-HU" altLang="sr-Latn-RS" sz="2000" dirty="0"/>
              <a:t>és Szerbia jövője szempontjából is meghatározó jelentőségűek.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sr-Latn-RS" sz="2000" dirty="0"/>
          </a:p>
          <a:p>
            <a:pPr>
              <a:spcBef>
                <a:spcPct val="0"/>
              </a:spcBef>
              <a:buNone/>
            </a:pPr>
            <a:r>
              <a:rPr lang="hu-HU" sz="2000" dirty="0" smtClean="0"/>
              <a:t>Az </a:t>
            </a:r>
            <a:r>
              <a:rPr lang="hu-HU" sz="2000" dirty="0"/>
              <a:t>ország területének </a:t>
            </a:r>
            <a:r>
              <a:rPr lang="en-US" sz="2000" dirty="0"/>
              <a:t>85%-a </a:t>
            </a:r>
            <a:r>
              <a:rPr lang="en-US" sz="2000" dirty="0" err="1"/>
              <a:t>vidéki</a:t>
            </a:r>
            <a:r>
              <a:rPr lang="hu-HU" sz="2000" dirty="0"/>
              <a:t>nek</a:t>
            </a:r>
            <a:r>
              <a:rPr lang="en-US" sz="2000" dirty="0"/>
              <a:t> </a:t>
            </a:r>
            <a:r>
              <a:rPr lang="en-US" sz="2000" dirty="0" err="1"/>
              <a:t>számít</a:t>
            </a:r>
            <a:r>
              <a:rPr lang="en-US" sz="2000" dirty="0"/>
              <a:t>, a </a:t>
            </a:r>
            <a:r>
              <a:rPr lang="en-US" sz="2000" dirty="0" err="1"/>
              <a:t>népesség</a:t>
            </a:r>
            <a:r>
              <a:rPr lang="en-US" sz="2000" dirty="0"/>
              <a:t> 55%-a </a:t>
            </a:r>
            <a:r>
              <a:rPr lang="en-US" sz="2000" dirty="0" err="1"/>
              <a:t>él</a:t>
            </a:r>
            <a:r>
              <a:rPr lang="en-US" sz="2000" dirty="0"/>
              <a:t> </a:t>
            </a:r>
            <a:r>
              <a:rPr lang="en-US" sz="2000" dirty="0" err="1"/>
              <a:t>itt</a:t>
            </a:r>
            <a:r>
              <a:rPr lang="en-US" sz="2000" dirty="0"/>
              <a:t>, a </a:t>
            </a:r>
            <a:r>
              <a:rPr lang="en-US" sz="2000" dirty="0" err="1"/>
              <a:t>vidéki</a:t>
            </a:r>
            <a:r>
              <a:rPr lang="en-US" sz="2000" dirty="0"/>
              <a:t> </a:t>
            </a:r>
            <a:r>
              <a:rPr lang="en-US" sz="2000" dirty="0" err="1"/>
              <a:t>háztartások</a:t>
            </a:r>
            <a:r>
              <a:rPr lang="hu-HU" sz="2000" dirty="0"/>
              <a:t> </a:t>
            </a:r>
            <a:r>
              <a:rPr lang="en-US" sz="2000" dirty="0" err="1"/>
              <a:t>jövedelmének</a:t>
            </a:r>
            <a:r>
              <a:rPr lang="en-US" sz="2000" dirty="0"/>
              <a:t> 70%-a </a:t>
            </a:r>
            <a:r>
              <a:rPr lang="en-US" sz="2000" dirty="0" err="1"/>
              <a:t>a</a:t>
            </a:r>
            <a:r>
              <a:rPr lang="en-US" sz="2000" dirty="0"/>
              <a:t> </a:t>
            </a:r>
            <a:r>
              <a:rPr lang="en-US" sz="2000" dirty="0" err="1"/>
              <a:t>mezőgazdaság</a:t>
            </a:r>
            <a:r>
              <a:rPr lang="hu-HU" sz="2000" dirty="0"/>
              <a:t>ból</a:t>
            </a:r>
            <a:r>
              <a:rPr lang="en-US" sz="2000" dirty="0"/>
              <a:t> </a:t>
            </a:r>
            <a:r>
              <a:rPr lang="en-US" sz="2000" dirty="0" err="1"/>
              <a:t>származik</a:t>
            </a:r>
            <a:r>
              <a:rPr lang="en-US" sz="2000" dirty="0"/>
              <a:t>.</a:t>
            </a:r>
            <a:endParaRPr lang="hu-H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r-Latn-RS" sz="2000" dirty="0"/>
          </a:p>
          <a:p>
            <a:pPr>
              <a:buNone/>
            </a:pPr>
            <a:r>
              <a:rPr lang="hu-HU" sz="2000" dirty="0" smtClean="0"/>
              <a:t>Szerbiában a </a:t>
            </a:r>
            <a:r>
              <a:rPr lang="en-US" sz="2000" dirty="0" smtClean="0"/>
              <a:t>165</a:t>
            </a:r>
            <a:r>
              <a:rPr lang="hu-HU" sz="2000" dirty="0" smtClean="0"/>
              <a:t> községből </a:t>
            </a:r>
            <a:r>
              <a:rPr lang="hu-HU" sz="2000" dirty="0"/>
              <a:t>129 számít vidékinek az OECD népsűrűség alapú ruralitási kritériuma alapján. </a:t>
            </a:r>
            <a:endParaRPr lang="hu-HU" sz="2000" dirty="0" smtClean="0"/>
          </a:p>
        </p:txBody>
      </p:sp>
      <p:pic>
        <p:nvPicPr>
          <p:cNvPr id="9218" name="Picture 2" descr="88,933 Panorama landscape Vectors, Royalty-free Vector Panorama landscape  Images |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60" y="3397168"/>
            <a:ext cx="7203273" cy="278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02141" y="6182435"/>
            <a:ext cx="49498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Kép forrása: </a:t>
            </a:r>
            <a:r>
              <a:rPr lang="en-US" sz="1000" dirty="0"/>
              <a:t>https://depositphotos.com/vector-images/panorama-landscape.html</a:t>
            </a:r>
          </a:p>
        </p:txBody>
      </p:sp>
    </p:spTree>
    <p:extLst>
      <p:ext uri="{BB962C8B-B14F-4D97-AF65-F5344CB8AC3E}">
        <p14:creationId xmlns:p14="http://schemas.microsoft.com/office/powerpoint/2010/main" val="34438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564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chemeClr val="tx1"/>
                </a:solidFill>
              </a:rPr>
              <a:t>A </a:t>
            </a:r>
            <a:r>
              <a:rPr lang="hu-HU" sz="2000" u="sng" dirty="0">
                <a:solidFill>
                  <a:schemeClr val="tx1"/>
                </a:solidFill>
              </a:rPr>
              <a:t>kedvező területi adottságoknak</a:t>
            </a:r>
            <a:r>
              <a:rPr lang="hu-HU" sz="2000" dirty="0">
                <a:solidFill>
                  <a:schemeClr val="tx1"/>
                </a:solidFill>
              </a:rPr>
              <a:t> köszönhetően </a:t>
            </a:r>
            <a:r>
              <a:rPr lang="hu-HU" sz="2000" dirty="0" smtClean="0">
                <a:solidFill>
                  <a:schemeClr val="tx1"/>
                </a:solidFill>
              </a:rPr>
              <a:t>Vajdaságban a mezőgazdaság (a </a:t>
            </a:r>
            <a:r>
              <a:rPr lang="hu-HU" sz="2000" dirty="0">
                <a:solidFill>
                  <a:schemeClr val="tx1"/>
                </a:solidFill>
              </a:rPr>
              <a:t>földművelés és az állattenyésztés </a:t>
            </a:r>
            <a:r>
              <a:rPr lang="hu-HU" sz="2000" dirty="0" smtClean="0">
                <a:solidFill>
                  <a:schemeClr val="tx1"/>
                </a:solidFill>
              </a:rPr>
              <a:t>egyaránt) nagy </a:t>
            </a:r>
            <a:r>
              <a:rPr lang="hu-HU" sz="2000" dirty="0">
                <a:solidFill>
                  <a:schemeClr val="tx1"/>
                </a:solidFill>
              </a:rPr>
              <a:t>múltra tekint vissza. </a:t>
            </a:r>
            <a:endParaRPr lang="hu-HU" sz="2000" dirty="0" smtClean="0">
              <a:solidFill>
                <a:schemeClr val="tx1"/>
              </a:solidFill>
            </a:endParaRPr>
          </a:p>
          <a:p>
            <a:endParaRPr lang="hu-HU" sz="2000" dirty="0">
              <a:solidFill>
                <a:schemeClr val="tx1"/>
              </a:solidFill>
            </a:endParaRPr>
          </a:p>
          <a:p>
            <a:r>
              <a:rPr lang="hu-HU" sz="2000" dirty="0" smtClean="0">
                <a:solidFill>
                  <a:schemeClr val="tx1"/>
                </a:solidFill>
              </a:rPr>
              <a:t>A </a:t>
            </a:r>
            <a:r>
              <a:rPr lang="hu-HU" sz="2000" dirty="0">
                <a:solidFill>
                  <a:schemeClr val="tx1"/>
                </a:solidFill>
              </a:rPr>
              <a:t>tartomány lakosságának </a:t>
            </a:r>
            <a:r>
              <a:rPr lang="hu-HU" sz="2000" dirty="0" smtClean="0">
                <a:solidFill>
                  <a:schemeClr val="tx1"/>
                </a:solidFill>
              </a:rPr>
              <a:t>nagy része jelenleg is valamilyen </a:t>
            </a:r>
            <a:r>
              <a:rPr lang="hu-HU" sz="2000" dirty="0">
                <a:solidFill>
                  <a:schemeClr val="tx1"/>
                </a:solidFill>
              </a:rPr>
              <a:t>módon kapcsolatban áll a mezőgazdasági tevékenységgel. </a:t>
            </a:r>
            <a:endParaRPr lang="hu-HU" sz="2000" dirty="0" smtClean="0">
              <a:solidFill>
                <a:schemeClr val="tx1"/>
              </a:solidFill>
            </a:endParaRPr>
          </a:p>
          <a:p>
            <a:endParaRPr lang="hu-HU" sz="2000" dirty="0">
              <a:solidFill>
                <a:schemeClr val="tx1"/>
              </a:solidFill>
            </a:endParaRPr>
          </a:p>
          <a:p>
            <a:r>
              <a:rPr lang="en-US" sz="2000" dirty="0">
                <a:latin typeface="Adobe Garamond Pro"/>
              </a:rPr>
              <a:t>A </a:t>
            </a:r>
            <a:r>
              <a:rPr lang="en-US" sz="2000" dirty="0" err="1">
                <a:latin typeface="Adobe Garamond Pro"/>
              </a:rPr>
              <a:t>mezőgazdaságilag</a:t>
            </a:r>
            <a:r>
              <a:rPr lang="en-US" sz="2000" dirty="0">
                <a:latin typeface="Adobe Garamond Pro"/>
              </a:rPr>
              <a:t> </a:t>
            </a:r>
            <a:r>
              <a:rPr lang="en-US" sz="2000" dirty="0" err="1">
                <a:latin typeface="Adobe Garamond Pro"/>
              </a:rPr>
              <a:t>hasznosított</a:t>
            </a:r>
            <a:r>
              <a:rPr lang="en-US" sz="2000" dirty="0">
                <a:latin typeface="Adobe Garamond Pro"/>
              </a:rPr>
              <a:t> </a:t>
            </a:r>
            <a:r>
              <a:rPr lang="en-US" sz="2000" dirty="0" err="1">
                <a:latin typeface="Adobe Garamond Pro"/>
              </a:rPr>
              <a:t>területek</a:t>
            </a:r>
            <a:r>
              <a:rPr lang="en-US" sz="2000" dirty="0">
                <a:latin typeface="Adobe Garamond Pro"/>
              </a:rPr>
              <a:t> </a:t>
            </a:r>
            <a:r>
              <a:rPr lang="en-US" sz="2000" dirty="0" err="1">
                <a:latin typeface="Adobe Garamond Pro"/>
              </a:rPr>
              <a:t>méretét</a:t>
            </a:r>
            <a:r>
              <a:rPr lang="en-US" sz="2000" dirty="0">
                <a:latin typeface="Adobe Garamond Pro"/>
              </a:rPr>
              <a:t> </a:t>
            </a:r>
            <a:r>
              <a:rPr lang="en-US" sz="2000" dirty="0" err="1">
                <a:latin typeface="Adobe Garamond Pro"/>
              </a:rPr>
              <a:t>és</a:t>
            </a:r>
            <a:r>
              <a:rPr lang="en-US" sz="2000" dirty="0">
                <a:latin typeface="Adobe Garamond Pro"/>
              </a:rPr>
              <a:t> a </a:t>
            </a:r>
            <a:r>
              <a:rPr lang="en-US" sz="2000" dirty="0" err="1">
                <a:latin typeface="Adobe Garamond Pro"/>
              </a:rPr>
              <a:t>száz</a:t>
            </a:r>
            <a:r>
              <a:rPr lang="en-US" sz="2000" dirty="0">
                <a:latin typeface="Adobe Garamond Pro"/>
              </a:rPr>
              <a:t> </a:t>
            </a:r>
            <a:r>
              <a:rPr lang="en-US" sz="2000" dirty="0" err="1">
                <a:latin typeface="Adobe Garamond Pro"/>
              </a:rPr>
              <a:t>főre</a:t>
            </a:r>
            <a:r>
              <a:rPr lang="en-US" sz="2000" dirty="0">
                <a:latin typeface="Adobe Garamond Pro"/>
              </a:rPr>
              <a:t> </a:t>
            </a:r>
            <a:r>
              <a:rPr lang="en-US" sz="2000" dirty="0" err="1">
                <a:latin typeface="Adobe Garamond Pro"/>
              </a:rPr>
              <a:t>jutó</a:t>
            </a:r>
            <a:r>
              <a:rPr lang="en-US" sz="2000" dirty="0">
                <a:latin typeface="Adobe Garamond Pro"/>
              </a:rPr>
              <a:t> </a:t>
            </a:r>
            <a:r>
              <a:rPr lang="en-US" sz="2000" dirty="0" err="1">
                <a:latin typeface="Adobe Garamond Pro"/>
              </a:rPr>
              <a:t>területek</a:t>
            </a:r>
            <a:r>
              <a:rPr lang="en-US" sz="2000" dirty="0">
                <a:latin typeface="Adobe Garamond Pro"/>
              </a:rPr>
              <a:t> </a:t>
            </a:r>
            <a:r>
              <a:rPr lang="en-US" sz="2000" dirty="0" err="1">
                <a:latin typeface="Adobe Garamond Pro"/>
              </a:rPr>
              <a:t>nagyságát</a:t>
            </a:r>
            <a:r>
              <a:rPr lang="en-US" sz="2000" dirty="0">
                <a:latin typeface="Adobe Garamond Pro"/>
              </a:rPr>
              <a:t> </a:t>
            </a:r>
            <a:r>
              <a:rPr lang="en-US" sz="2000" dirty="0" err="1">
                <a:latin typeface="Adobe Garamond Pro"/>
              </a:rPr>
              <a:t>tekintve</a:t>
            </a:r>
            <a:r>
              <a:rPr lang="en-US" sz="2000" dirty="0">
                <a:latin typeface="Adobe Garamond Pro"/>
              </a:rPr>
              <a:t> a </a:t>
            </a:r>
            <a:r>
              <a:rPr lang="en-US" sz="2000" dirty="0" err="1">
                <a:latin typeface="Adobe Garamond Pro"/>
              </a:rPr>
              <a:t>tartomány</a:t>
            </a:r>
            <a:r>
              <a:rPr lang="en-US" sz="2000" dirty="0">
                <a:latin typeface="Adobe Garamond Pro"/>
              </a:rPr>
              <a:t> </a:t>
            </a:r>
            <a:r>
              <a:rPr lang="en-US" sz="2000" dirty="0" err="1">
                <a:latin typeface="Adobe Garamond Pro"/>
              </a:rPr>
              <a:t>meghaladja</a:t>
            </a:r>
            <a:r>
              <a:rPr lang="en-US" sz="2000" dirty="0">
                <a:latin typeface="Adobe Garamond Pro"/>
              </a:rPr>
              <a:t> </a:t>
            </a:r>
            <a:r>
              <a:rPr lang="en-US" sz="2000" dirty="0" err="1">
                <a:latin typeface="Adobe Garamond Pro"/>
              </a:rPr>
              <a:t>az</a:t>
            </a:r>
            <a:r>
              <a:rPr lang="en-US" sz="2000" dirty="0">
                <a:latin typeface="Adobe Garamond Pro"/>
              </a:rPr>
              <a:t> EU </a:t>
            </a:r>
            <a:r>
              <a:rPr lang="en-US" sz="2000" dirty="0" err="1" smtClean="0">
                <a:latin typeface="Adobe Garamond Pro"/>
              </a:rPr>
              <a:t>átlagát</a:t>
            </a:r>
            <a:r>
              <a:rPr lang="hu-HU" sz="2000" dirty="0" smtClean="0">
                <a:latin typeface="Adobe Garamond Pro"/>
              </a:rPr>
              <a:t>. </a:t>
            </a:r>
          </a:p>
          <a:p>
            <a:endParaRPr lang="hu-HU" sz="2000" dirty="0">
              <a:latin typeface="Adobe Garamond Pro"/>
            </a:endParaRPr>
          </a:p>
          <a:p>
            <a:r>
              <a:rPr lang="hu-HU" sz="2000" dirty="0" smtClean="0">
                <a:latin typeface="Adobe Garamond Pro"/>
              </a:rPr>
              <a:t>A</a:t>
            </a:r>
            <a:r>
              <a:rPr lang="en-US" sz="2000" dirty="0" smtClean="0">
                <a:latin typeface="Adobe Garamond Pro"/>
              </a:rPr>
              <a:t> </a:t>
            </a:r>
            <a:r>
              <a:rPr lang="en-US" sz="2000" dirty="0" err="1">
                <a:latin typeface="Adobe Garamond Pro"/>
              </a:rPr>
              <a:t>mezőgazdaságilag</a:t>
            </a:r>
            <a:r>
              <a:rPr lang="en-US" sz="2000" dirty="0">
                <a:latin typeface="Adobe Garamond Pro"/>
              </a:rPr>
              <a:t> </a:t>
            </a:r>
            <a:r>
              <a:rPr lang="en-US" sz="2000" dirty="0" err="1">
                <a:latin typeface="Adobe Garamond Pro"/>
              </a:rPr>
              <a:t>hasznosítható</a:t>
            </a:r>
            <a:r>
              <a:rPr lang="en-US" sz="2000" dirty="0">
                <a:latin typeface="Adobe Garamond Pro"/>
              </a:rPr>
              <a:t> </a:t>
            </a:r>
            <a:r>
              <a:rPr lang="en-US" sz="2000" dirty="0" err="1">
                <a:latin typeface="Adobe Garamond Pro"/>
              </a:rPr>
              <a:t>területek</a:t>
            </a:r>
            <a:r>
              <a:rPr lang="en-US" sz="2000" dirty="0">
                <a:latin typeface="Adobe Garamond Pro"/>
              </a:rPr>
              <a:t> </a:t>
            </a:r>
            <a:r>
              <a:rPr lang="en-US" sz="2000" dirty="0" err="1">
                <a:latin typeface="Adobe Garamond Pro"/>
              </a:rPr>
              <a:t>Vajdaság</a:t>
            </a:r>
            <a:r>
              <a:rPr lang="en-US" sz="2000" dirty="0">
                <a:latin typeface="Adobe Garamond Pro"/>
              </a:rPr>
              <a:t> </a:t>
            </a:r>
            <a:r>
              <a:rPr lang="en-US" sz="2000" dirty="0" err="1">
                <a:latin typeface="Adobe Garamond Pro"/>
              </a:rPr>
              <a:t>területének</a:t>
            </a:r>
            <a:r>
              <a:rPr lang="en-US" sz="2000" dirty="0">
                <a:latin typeface="Adobe Garamond Pro"/>
              </a:rPr>
              <a:t> </a:t>
            </a:r>
            <a:r>
              <a:rPr lang="hu-HU" sz="2000" dirty="0" smtClean="0">
                <a:latin typeface="Adobe Garamond Pro"/>
              </a:rPr>
              <a:t> </a:t>
            </a:r>
            <a:r>
              <a:rPr lang="en-US" sz="2000" dirty="0" smtClean="0">
                <a:latin typeface="Adobe Garamond Pro"/>
              </a:rPr>
              <a:t>74</a:t>
            </a:r>
            <a:r>
              <a:rPr lang="en-US" sz="2000" dirty="0">
                <a:latin typeface="Adobe Garamond Pro"/>
              </a:rPr>
              <a:t>%-</a:t>
            </a:r>
            <a:r>
              <a:rPr lang="en-US" sz="2000" dirty="0" err="1">
                <a:latin typeface="Adobe Garamond Pro"/>
              </a:rPr>
              <a:t>át</a:t>
            </a:r>
            <a:r>
              <a:rPr lang="en-US" sz="2000" dirty="0">
                <a:latin typeface="Adobe Garamond Pro"/>
              </a:rPr>
              <a:t> </a:t>
            </a:r>
            <a:r>
              <a:rPr lang="en-US" sz="2000" dirty="0" err="1">
                <a:latin typeface="Adobe Garamond Pro"/>
              </a:rPr>
              <a:t>teszik</a:t>
            </a:r>
            <a:r>
              <a:rPr lang="en-US" sz="2000" dirty="0">
                <a:latin typeface="Adobe Garamond Pro"/>
              </a:rPr>
              <a:t> </a:t>
            </a:r>
            <a:r>
              <a:rPr lang="en-US" sz="2000" dirty="0" err="1" smtClean="0">
                <a:latin typeface="Adobe Garamond Pro"/>
              </a:rPr>
              <a:t>ki</a:t>
            </a:r>
            <a:r>
              <a:rPr lang="hu-HU" sz="2000" dirty="0" smtClean="0">
                <a:latin typeface="Adobe Garamond Pro"/>
              </a:rPr>
              <a:t> (</a:t>
            </a:r>
            <a:r>
              <a:rPr lang="en-US" sz="2000" dirty="0" smtClean="0">
                <a:latin typeface="Adobe Garamond Pro"/>
              </a:rPr>
              <a:t>2010-ben </a:t>
            </a:r>
            <a:r>
              <a:rPr lang="en-US" sz="2000" dirty="0" err="1">
                <a:latin typeface="Adobe Garamond Pro"/>
              </a:rPr>
              <a:t>az</a:t>
            </a:r>
            <a:r>
              <a:rPr lang="en-US" sz="2000" dirty="0">
                <a:latin typeface="Adobe Garamond Pro"/>
              </a:rPr>
              <a:t> EU 15 </a:t>
            </a:r>
            <a:r>
              <a:rPr lang="en-US" sz="2000" dirty="0" err="1">
                <a:latin typeface="Adobe Garamond Pro"/>
              </a:rPr>
              <a:t>átlaga</a:t>
            </a:r>
            <a:r>
              <a:rPr lang="en-US" sz="2000" dirty="0">
                <a:latin typeface="Adobe Garamond Pro"/>
              </a:rPr>
              <a:t> 41,9%, a </a:t>
            </a:r>
            <a:r>
              <a:rPr lang="en-US" sz="2000" dirty="0" err="1">
                <a:latin typeface="Adobe Garamond Pro"/>
              </a:rPr>
              <a:t>később</a:t>
            </a:r>
            <a:r>
              <a:rPr lang="en-US" sz="2000" dirty="0">
                <a:latin typeface="Adobe Garamond Pro"/>
              </a:rPr>
              <a:t> </a:t>
            </a:r>
            <a:r>
              <a:rPr lang="en-US" sz="2000" dirty="0" err="1">
                <a:latin typeface="Adobe Garamond Pro"/>
              </a:rPr>
              <a:t>csatlakozottaké</a:t>
            </a:r>
            <a:r>
              <a:rPr lang="en-US" sz="2000" dirty="0">
                <a:latin typeface="Adobe Garamond Pro"/>
              </a:rPr>
              <a:t> 48,4%, </a:t>
            </a:r>
            <a:r>
              <a:rPr lang="en-US" sz="2000" dirty="0" err="1" smtClean="0"/>
              <a:t>Magyarországé</a:t>
            </a:r>
            <a:r>
              <a:rPr lang="en-US" sz="2000" dirty="0" smtClean="0"/>
              <a:t> </a:t>
            </a:r>
            <a:r>
              <a:rPr lang="en-US" sz="2000" dirty="0" err="1"/>
              <a:t>pedig</a:t>
            </a:r>
            <a:r>
              <a:rPr lang="en-US" sz="2000" dirty="0"/>
              <a:t> 62,2% </a:t>
            </a:r>
            <a:r>
              <a:rPr lang="en-US" sz="2000" dirty="0" smtClean="0"/>
              <a:t>volt</a:t>
            </a:r>
            <a:r>
              <a:rPr lang="hu-HU" sz="2000" dirty="0" smtClean="0"/>
              <a:t>)</a:t>
            </a:r>
            <a:r>
              <a:rPr lang="en-US" sz="2000" dirty="0" smtClean="0"/>
              <a:t>. </a:t>
            </a:r>
            <a:endParaRPr lang="hu-HU" sz="2000" dirty="0" smtClean="0"/>
          </a:p>
          <a:p>
            <a:endParaRPr lang="hu-HU" sz="2000" dirty="0"/>
          </a:p>
          <a:p>
            <a:r>
              <a:rPr lang="en-US" sz="2000" dirty="0" smtClean="0"/>
              <a:t>A </a:t>
            </a:r>
            <a:r>
              <a:rPr lang="hu-HU" sz="2000" dirty="0" smtClean="0"/>
              <a:t>Statisztikai Hivatal adatai szerint a </a:t>
            </a:r>
            <a:r>
              <a:rPr lang="en-US" sz="2000" dirty="0" err="1" smtClean="0"/>
              <a:t>száz</a:t>
            </a:r>
            <a:r>
              <a:rPr lang="en-US" sz="2000" dirty="0" smtClean="0"/>
              <a:t> </a:t>
            </a:r>
            <a:r>
              <a:rPr lang="en-US" sz="2000" dirty="0" err="1"/>
              <a:t>lakosra</a:t>
            </a:r>
            <a:r>
              <a:rPr lang="en-US" sz="2000" dirty="0"/>
              <a:t> </a:t>
            </a:r>
            <a:r>
              <a:rPr lang="en-US" sz="2000" dirty="0" err="1"/>
              <a:t>jutó</a:t>
            </a:r>
            <a:r>
              <a:rPr lang="en-US" sz="2000" dirty="0"/>
              <a:t> </a:t>
            </a:r>
            <a:r>
              <a:rPr lang="en-US" sz="2000" dirty="0" err="1"/>
              <a:t>mezőgazdasági</a:t>
            </a:r>
            <a:r>
              <a:rPr lang="en-US" sz="2000" dirty="0"/>
              <a:t> </a:t>
            </a:r>
            <a:r>
              <a:rPr lang="en-US" sz="2000" dirty="0" err="1"/>
              <a:t>terület</a:t>
            </a:r>
            <a:r>
              <a:rPr lang="en-US" sz="2000" dirty="0"/>
              <a:t> is </a:t>
            </a:r>
            <a:r>
              <a:rPr lang="en-US" sz="2000" dirty="0" err="1"/>
              <a:t>magas</a:t>
            </a:r>
            <a:r>
              <a:rPr lang="en-US" sz="2000" dirty="0"/>
              <a:t>, 82,3 </a:t>
            </a:r>
            <a:r>
              <a:rPr lang="en-US" sz="2000" dirty="0" err="1"/>
              <a:t>hektár</a:t>
            </a:r>
            <a:r>
              <a:rPr lang="en-US" sz="2000" dirty="0"/>
              <a:t>, </a:t>
            </a:r>
            <a:r>
              <a:rPr lang="en-US" sz="2000" dirty="0" err="1"/>
              <a:t>míg</a:t>
            </a:r>
            <a:r>
              <a:rPr lang="en-US" sz="2000" dirty="0"/>
              <a:t> </a:t>
            </a:r>
            <a:r>
              <a:rPr lang="en-US" sz="2000" dirty="0" err="1"/>
              <a:t>ez</a:t>
            </a:r>
            <a:r>
              <a:rPr lang="en-US" sz="2000" dirty="0"/>
              <a:t> a </a:t>
            </a:r>
            <a:r>
              <a:rPr lang="en-US" sz="2000" dirty="0" err="1"/>
              <a:t>terület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EU </a:t>
            </a:r>
            <a:r>
              <a:rPr lang="en-US" sz="2000" dirty="0" err="1" smtClean="0"/>
              <a:t>ország</a:t>
            </a:r>
            <a:r>
              <a:rPr lang="hu-HU" sz="2000" dirty="0" smtClean="0"/>
              <a:t>aira</a:t>
            </a:r>
            <a:r>
              <a:rPr lang="en-US" sz="2000" dirty="0" smtClean="0"/>
              <a:t> </a:t>
            </a:r>
            <a:r>
              <a:rPr lang="en-US" sz="2000" dirty="0" err="1"/>
              <a:t>nézve</a:t>
            </a:r>
            <a:r>
              <a:rPr lang="en-US" sz="2000" dirty="0"/>
              <a:t> 37,7 </a:t>
            </a:r>
            <a:r>
              <a:rPr lang="en-US" sz="2000" dirty="0" err="1" smtClean="0"/>
              <a:t>hektár</a:t>
            </a:r>
            <a:r>
              <a:rPr lang="hu-HU" sz="2000" dirty="0" smtClean="0"/>
              <a:t> (</a:t>
            </a:r>
            <a:r>
              <a:rPr lang="en-US" sz="2000" dirty="0" err="1" smtClean="0"/>
              <a:t>Magyarország</a:t>
            </a:r>
            <a:r>
              <a:rPr lang="en-US" sz="2000" dirty="0" smtClean="0"/>
              <a:t> </a:t>
            </a:r>
            <a:r>
              <a:rPr lang="hu-HU" sz="2000" dirty="0" smtClean="0"/>
              <a:t>esetében </a:t>
            </a:r>
            <a:r>
              <a:rPr lang="en-US" sz="2000" dirty="0" smtClean="0"/>
              <a:t>57,8 </a:t>
            </a:r>
            <a:r>
              <a:rPr lang="en-US" sz="2000" dirty="0" err="1" smtClean="0"/>
              <a:t>hektár</a:t>
            </a:r>
            <a:r>
              <a:rPr lang="hu-HU" sz="2000" dirty="0" smtClean="0"/>
              <a:t>). Mindez </a:t>
            </a:r>
            <a:r>
              <a:rPr lang="en-US" sz="2000" dirty="0" err="1" smtClean="0"/>
              <a:t>azt</a:t>
            </a:r>
            <a:r>
              <a:rPr lang="en-US" sz="2000" dirty="0" smtClean="0"/>
              <a:t> </a:t>
            </a:r>
            <a:r>
              <a:rPr lang="en-US" sz="2000" dirty="0" err="1"/>
              <a:t>eredményezi</a:t>
            </a:r>
            <a:r>
              <a:rPr lang="en-US" sz="2000" dirty="0"/>
              <a:t>, </a:t>
            </a:r>
            <a:r>
              <a:rPr lang="en-US" sz="2000" dirty="0" err="1"/>
              <a:t>hogy</a:t>
            </a:r>
            <a:r>
              <a:rPr lang="en-US" sz="2000" dirty="0"/>
              <a:t> a </a:t>
            </a:r>
            <a:r>
              <a:rPr lang="hu-HU" sz="2000" dirty="0" smtClean="0"/>
              <a:t>hazai </a:t>
            </a:r>
            <a:r>
              <a:rPr lang="en-US" sz="2000" dirty="0" err="1" smtClean="0"/>
              <a:t>fogyasztási</a:t>
            </a:r>
            <a:r>
              <a:rPr lang="en-US" sz="2000" dirty="0" smtClean="0"/>
              <a:t> </a:t>
            </a:r>
            <a:r>
              <a:rPr lang="en-US" sz="2000" dirty="0" err="1" smtClean="0"/>
              <a:t>igények</a:t>
            </a:r>
            <a:r>
              <a:rPr lang="en-US" sz="2000" dirty="0" smtClean="0"/>
              <a:t> </a:t>
            </a:r>
            <a:r>
              <a:rPr lang="en-US" sz="2000" dirty="0" err="1"/>
              <a:t>kielégítésén</a:t>
            </a:r>
            <a:r>
              <a:rPr lang="en-US" sz="2000" dirty="0"/>
              <a:t> </a:t>
            </a:r>
            <a:r>
              <a:rPr lang="en-US" sz="2000" dirty="0" err="1"/>
              <a:t>túl</a:t>
            </a:r>
            <a:r>
              <a:rPr lang="en-US" sz="2000" dirty="0"/>
              <a:t> </a:t>
            </a:r>
            <a:r>
              <a:rPr lang="hu-HU" sz="2000" dirty="0" smtClean="0"/>
              <a:t>a </a:t>
            </a:r>
            <a:r>
              <a:rPr lang="en-US" sz="2000" u="sng" dirty="0" err="1" smtClean="0"/>
              <a:t>kivitel</a:t>
            </a:r>
            <a:r>
              <a:rPr lang="hu-HU" sz="2000" u="sng" dirty="0" smtClean="0"/>
              <a:t>r</a:t>
            </a:r>
            <a:r>
              <a:rPr lang="en-US" sz="2000" u="sng" dirty="0" smtClean="0"/>
              <a:t>e </a:t>
            </a:r>
            <a:r>
              <a:rPr lang="hu-HU" sz="2000" u="sng" dirty="0" smtClean="0"/>
              <a:t>való termélés</a:t>
            </a:r>
            <a:r>
              <a:rPr lang="hu-HU" sz="2000" dirty="0" smtClean="0"/>
              <a:t> </a:t>
            </a:r>
            <a:r>
              <a:rPr lang="en-US" sz="2000" dirty="0" smtClean="0"/>
              <a:t>is</a:t>
            </a:r>
            <a:r>
              <a:rPr lang="hu-HU" sz="2000" dirty="0" smtClean="0"/>
              <a:t> megvalósul</a:t>
            </a:r>
            <a:r>
              <a:rPr lang="en-US" sz="2000" dirty="0" smtClean="0"/>
              <a:t>.</a:t>
            </a:r>
            <a:endParaRPr lang="hu-HU" sz="2000" dirty="0" smtClean="0"/>
          </a:p>
          <a:p>
            <a:endParaRPr lang="hu-HU" sz="2000" dirty="0"/>
          </a:p>
          <a:p>
            <a:r>
              <a:rPr lang="hu-HU" sz="2000" dirty="0"/>
              <a:t>Egyre jelentősebb </a:t>
            </a:r>
            <a:r>
              <a:rPr lang="hu-HU" sz="2000" dirty="0" smtClean="0"/>
              <a:t>továbbá a </a:t>
            </a:r>
            <a:r>
              <a:rPr lang="hu-HU" sz="2000" dirty="0"/>
              <a:t>nem mezőgazdasági jellegű foglalkoztatás és jövedelem szerepe a vidéki népesség megélhetésében.</a:t>
            </a:r>
          </a:p>
        </p:txBody>
      </p:sp>
    </p:spTree>
    <p:extLst>
      <p:ext uri="{BB962C8B-B14F-4D97-AF65-F5344CB8AC3E}">
        <p14:creationId xmlns:p14="http://schemas.microsoft.com/office/powerpoint/2010/main" val="26098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238"/>
            <a:ext cx="1219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A </a:t>
            </a:r>
            <a:r>
              <a:rPr lang="hu-HU" sz="2000" dirty="0" smtClean="0">
                <a:latin typeface="+mn-lt"/>
              </a:rPr>
              <a:t>hazai </a:t>
            </a:r>
            <a:r>
              <a:rPr lang="en-US" sz="2000" dirty="0" err="1" smtClean="0">
                <a:latin typeface="+mn-lt"/>
              </a:rPr>
              <a:t>vidékfejlesztési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politikának</a:t>
            </a:r>
            <a:r>
              <a:rPr lang="en-US" sz="2000" dirty="0">
                <a:latin typeface="+mn-lt"/>
              </a:rPr>
              <a:t> </a:t>
            </a:r>
            <a:r>
              <a:rPr lang="hu-HU" sz="2000" dirty="0" smtClean="0">
                <a:latin typeface="+mn-lt"/>
              </a:rPr>
              <a:t>számos </a:t>
            </a:r>
            <a:r>
              <a:rPr lang="en-US" sz="2000" dirty="0" err="1" smtClean="0">
                <a:latin typeface="+mn-lt"/>
              </a:rPr>
              <a:t>kihívás</a:t>
            </a:r>
            <a:r>
              <a:rPr lang="hu-HU" sz="2000" dirty="0" smtClean="0">
                <a:latin typeface="+mn-lt"/>
              </a:rPr>
              <a:t>sal </a:t>
            </a:r>
            <a:r>
              <a:rPr lang="en-US" sz="2000" dirty="0" err="1" smtClean="0">
                <a:latin typeface="+mn-lt"/>
              </a:rPr>
              <a:t>kell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szembenéznie</a:t>
            </a:r>
            <a:r>
              <a:rPr lang="en-US" sz="2000" dirty="0">
                <a:latin typeface="+mn-lt"/>
              </a:rPr>
              <a:t>. </a:t>
            </a:r>
            <a:endParaRPr lang="hu-HU" sz="2000" dirty="0" smtClean="0">
              <a:latin typeface="+mn-lt"/>
            </a:endParaRPr>
          </a:p>
          <a:p>
            <a:endParaRPr lang="hu-HU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A </a:t>
            </a:r>
            <a:r>
              <a:rPr lang="en-US" sz="2000" dirty="0">
                <a:latin typeface="+mn-lt"/>
              </a:rPr>
              <a:t>ma is </a:t>
            </a:r>
            <a:r>
              <a:rPr lang="en-US" sz="2000" dirty="0" err="1">
                <a:latin typeface="+mn-lt"/>
              </a:rPr>
              <a:t>megfigyelhető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belső</a:t>
            </a:r>
            <a:r>
              <a:rPr lang="hu-HU" sz="2000" dirty="0" smtClean="0">
                <a:latin typeface="+mn-lt"/>
              </a:rPr>
              <a:t> </a:t>
            </a:r>
            <a:r>
              <a:rPr lang="en-US" sz="2000" u="sng" dirty="0" err="1" smtClean="0">
                <a:latin typeface="+mn-lt"/>
              </a:rPr>
              <a:t>migrációs</a:t>
            </a:r>
            <a:r>
              <a:rPr lang="en-US" sz="2000" u="sng" dirty="0" smtClean="0">
                <a:latin typeface="+mn-lt"/>
              </a:rPr>
              <a:t> </a:t>
            </a:r>
            <a:r>
              <a:rPr lang="en-US" sz="2000" u="sng" dirty="0" err="1">
                <a:latin typeface="+mn-lt"/>
              </a:rPr>
              <a:t>folyamatok</a:t>
            </a:r>
            <a:r>
              <a:rPr lang="en-US" sz="2000" dirty="0">
                <a:latin typeface="+mn-lt"/>
              </a:rPr>
              <a:t> </a:t>
            </a:r>
            <a:r>
              <a:rPr lang="hu-HU" sz="2000" dirty="0" smtClean="0">
                <a:latin typeface="+mn-lt"/>
              </a:rPr>
              <a:t>(falvak-városok szinten) </a:t>
            </a:r>
            <a:r>
              <a:rPr lang="en-US" sz="2000" dirty="0" err="1" smtClean="0">
                <a:latin typeface="+mn-lt"/>
              </a:rPr>
              <a:t>már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az</a:t>
            </a:r>
            <a:r>
              <a:rPr lang="en-US" sz="2000" dirty="0">
                <a:latin typeface="+mn-lt"/>
              </a:rPr>
              <a:t> 1960-as </a:t>
            </a:r>
            <a:r>
              <a:rPr lang="en-US" sz="2000" dirty="0" err="1">
                <a:latin typeface="+mn-lt"/>
              </a:rPr>
              <a:t>években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megindultak</a:t>
            </a:r>
            <a:r>
              <a:rPr lang="hu-HU" sz="2000" dirty="0">
                <a:latin typeface="+mn-lt"/>
              </a:rPr>
              <a:t> </a:t>
            </a:r>
            <a:r>
              <a:rPr lang="hu-HU" sz="2000" dirty="0" smtClean="0">
                <a:latin typeface="+mn-lt"/>
              </a:rPr>
              <a:t>és</a:t>
            </a:r>
            <a:r>
              <a:rPr lang="en-US" sz="2000" dirty="0" smtClean="0">
                <a:latin typeface="+mn-lt"/>
              </a:rPr>
              <a:t> </a:t>
            </a:r>
            <a:r>
              <a:rPr lang="hu-HU" sz="2000" dirty="0" smtClean="0">
                <a:latin typeface="+mn-lt"/>
              </a:rPr>
              <a:t>a </a:t>
            </a:r>
            <a:r>
              <a:rPr lang="en-US" sz="2000" dirty="0" err="1" smtClean="0">
                <a:latin typeface="+mn-lt"/>
              </a:rPr>
              <a:t>vidéki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térségekből</a:t>
            </a:r>
            <a:r>
              <a:rPr lang="en-US" sz="2000" dirty="0">
                <a:latin typeface="+mn-lt"/>
              </a:rPr>
              <a:t> </a:t>
            </a:r>
            <a:r>
              <a:rPr lang="hu-HU" sz="2000" dirty="0" smtClean="0">
                <a:latin typeface="+mn-lt"/>
              </a:rPr>
              <a:t>a </a:t>
            </a:r>
            <a:r>
              <a:rPr lang="en-US" sz="2000" dirty="0" err="1" smtClean="0">
                <a:latin typeface="+mn-lt"/>
              </a:rPr>
              <a:t>nagyvárosok</a:t>
            </a:r>
            <a:r>
              <a:rPr lang="hu-HU" sz="2000" dirty="0" smtClean="0">
                <a:latin typeface="+mn-lt"/>
              </a:rPr>
              <a:t>, az utóbbi időben elsősorban Újvidék és Belgrád </a:t>
            </a:r>
            <a:r>
              <a:rPr lang="en-US" sz="2000" dirty="0" err="1" smtClean="0">
                <a:latin typeface="+mn-lt"/>
              </a:rPr>
              <a:t>felé</a:t>
            </a:r>
            <a:r>
              <a:rPr lang="hu-HU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vették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irányt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r>
              <a:rPr lang="hu-HU" sz="2000" dirty="0" smtClean="0">
                <a:latin typeface="+mn-lt"/>
              </a:rPr>
              <a:t>Az </a:t>
            </a:r>
            <a:r>
              <a:rPr lang="hu-HU" sz="2000" dirty="0">
                <a:latin typeface="+mn-lt"/>
              </a:rPr>
              <a:t>elmúlt </a:t>
            </a:r>
            <a:r>
              <a:rPr lang="hu-HU" sz="2000" dirty="0" smtClean="0">
                <a:latin typeface="+mn-lt"/>
              </a:rPr>
              <a:t>évtizedekben a </a:t>
            </a:r>
            <a:r>
              <a:rPr lang="hu-HU" sz="2000" dirty="0">
                <a:latin typeface="+mn-lt"/>
              </a:rPr>
              <a:t>mezőgazdasági termelők </a:t>
            </a:r>
            <a:r>
              <a:rPr lang="hu-HU" sz="2000" dirty="0" smtClean="0">
                <a:latin typeface="+mn-lt"/>
              </a:rPr>
              <a:t>nagy részének gépei </a:t>
            </a:r>
            <a:r>
              <a:rPr lang="hu-HU" sz="2000" dirty="0">
                <a:latin typeface="+mn-lt"/>
              </a:rPr>
              <a:t>és ők maguk is </a:t>
            </a:r>
            <a:r>
              <a:rPr lang="hu-HU" sz="2000" u="sng" dirty="0">
                <a:latin typeface="+mn-lt"/>
              </a:rPr>
              <a:t>elöregedtek</a:t>
            </a:r>
            <a:r>
              <a:rPr lang="hu-HU" sz="2000" dirty="0">
                <a:latin typeface="+mn-lt"/>
              </a:rPr>
              <a:t>, a </a:t>
            </a:r>
            <a:r>
              <a:rPr lang="hu-HU" sz="2000" dirty="0" smtClean="0">
                <a:latin typeface="+mn-lt"/>
              </a:rPr>
              <a:t>termesztés-technológiájuk elavult</a:t>
            </a:r>
            <a:r>
              <a:rPr lang="hu-HU" sz="2000" dirty="0">
                <a:latin typeface="+mn-lt"/>
              </a:rPr>
              <a:t>. </a:t>
            </a:r>
            <a:endParaRPr lang="hu-HU" sz="2000" dirty="0" smtClean="0">
              <a:latin typeface="+mn-lt"/>
            </a:endParaRPr>
          </a:p>
          <a:p>
            <a:endParaRPr lang="hu-HU" sz="2000" dirty="0">
              <a:latin typeface="+mn-lt"/>
            </a:endParaRPr>
          </a:p>
          <a:p>
            <a:r>
              <a:rPr lang="hu-HU" sz="2000" dirty="0" smtClean="0">
                <a:latin typeface="+mn-lt"/>
              </a:rPr>
              <a:t>Ezzel </a:t>
            </a:r>
            <a:r>
              <a:rPr lang="hu-HU" sz="2000" dirty="0">
                <a:latin typeface="+mn-lt"/>
              </a:rPr>
              <a:t>a folyamattal </a:t>
            </a:r>
            <a:r>
              <a:rPr lang="hu-HU" sz="2000" dirty="0" smtClean="0">
                <a:latin typeface="+mn-lt"/>
              </a:rPr>
              <a:t>egyidőben </a:t>
            </a:r>
            <a:r>
              <a:rPr lang="hu-HU" sz="2000" dirty="0">
                <a:latin typeface="+mn-lt"/>
              </a:rPr>
              <a:t>megjelentek a </a:t>
            </a:r>
            <a:r>
              <a:rPr lang="hu-HU" sz="2000" u="sng" dirty="0">
                <a:latin typeface="+mn-lt"/>
              </a:rPr>
              <a:t>magasan szakképzett</a:t>
            </a:r>
            <a:r>
              <a:rPr lang="hu-HU" sz="2000" dirty="0">
                <a:latin typeface="+mn-lt"/>
              </a:rPr>
              <a:t>, nagy termőterületeket megművelő </a:t>
            </a:r>
            <a:r>
              <a:rPr lang="hu-HU" sz="2000" u="sng" dirty="0">
                <a:latin typeface="+mn-lt"/>
              </a:rPr>
              <a:t>fiatal gazdák</a:t>
            </a:r>
            <a:r>
              <a:rPr lang="hu-HU" sz="2000" dirty="0">
                <a:latin typeface="+mn-lt"/>
              </a:rPr>
              <a:t> is. </a:t>
            </a:r>
            <a:endParaRPr lang="hu-HU" sz="2000" dirty="0" smtClean="0">
              <a:latin typeface="+mn-lt"/>
            </a:endParaRPr>
          </a:p>
          <a:p>
            <a:endParaRPr lang="hu-HU" sz="2000" dirty="0">
              <a:latin typeface="+mn-lt"/>
            </a:endParaRPr>
          </a:p>
          <a:p>
            <a:r>
              <a:rPr lang="hu-HU" sz="2000" dirty="0" smtClean="0">
                <a:latin typeface="+mn-lt"/>
              </a:rPr>
              <a:t>A </a:t>
            </a:r>
            <a:r>
              <a:rPr lang="hu-HU" sz="2000" dirty="0">
                <a:latin typeface="+mn-lt"/>
              </a:rPr>
              <a:t>változás során az a tendencia látszik kirajzolódni, hogy egyre kevesebben és egyre nagyobb földterületeken végzik a mezőgazdasági tevékenységet. </a:t>
            </a:r>
            <a:endParaRPr lang="hu-HU" sz="2000" dirty="0" smtClean="0">
              <a:latin typeface="+mn-lt"/>
            </a:endParaRPr>
          </a:p>
          <a:p>
            <a:endParaRPr lang="hu-HU" sz="2000" dirty="0">
              <a:latin typeface="+mn-lt"/>
            </a:endParaRPr>
          </a:p>
          <a:p>
            <a:r>
              <a:rPr lang="hu-HU" sz="2000" dirty="0" smtClean="0"/>
              <a:t>Ugyanakkor a </a:t>
            </a:r>
            <a:r>
              <a:rPr lang="hu-HU" sz="2000" u="sng" dirty="0" smtClean="0"/>
              <a:t>vidék</a:t>
            </a:r>
            <a:r>
              <a:rPr lang="en-US" sz="2000" u="sng" dirty="0" smtClean="0"/>
              <a:t> </a:t>
            </a:r>
            <a:r>
              <a:rPr lang="en-US" sz="2000" u="sng" dirty="0" err="1"/>
              <a:t>gazdasági</a:t>
            </a:r>
            <a:r>
              <a:rPr lang="hu-HU" sz="2000" u="sng" dirty="0"/>
              <a:t> </a:t>
            </a:r>
            <a:r>
              <a:rPr lang="en-US" sz="2000" u="sng" dirty="0" err="1" smtClean="0"/>
              <a:t>szerkezet</a:t>
            </a:r>
            <a:r>
              <a:rPr lang="hu-HU" sz="2000" u="sng" dirty="0" smtClean="0"/>
              <a:t>e is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diverzifikál</a:t>
            </a:r>
            <a:r>
              <a:rPr lang="hu-HU" sz="2000" u="sng" dirty="0" smtClean="0"/>
              <a:t>ódott</a:t>
            </a:r>
            <a:r>
              <a:rPr lang="en-US" sz="2000" dirty="0" smtClean="0"/>
              <a:t>, </a:t>
            </a:r>
            <a:r>
              <a:rPr lang="en-US" sz="2000" dirty="0"/>
              <a:t>a </a:t>
            </a:r>
            <a:r>
              <a:rPr lang="en-US" sz="2000" dirty="0" err="1"/>
              <a:t>mezőgazdasági</a:t>
            </a:r>
            <a:r>
              <a:rPr lang="en-US" sz="2000" dirty="0"/>
              <a:t> </a:t>
            </a:r>
            <a:r>
              <a:rPr lang="en-US" sz="2000" dirty="0" err="1"/>
              <a:t>termelés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feldolgozás</a:t>
            </a:r>
            <a:r>
              <a:rPr lang="en-US" sz="2000" dirty="0"/>
              <a:t> </a:t>
            </a:r>
            <a:r>
              <a:rPr lang="hu-HU" sz="2000" dirty="0" smtClean="0"/>
              <a:t>mellett, számos </a:t>
            </a:r>
            <a:r>
              <a:rPr lang="en-US" sz="2000" dirty="0" err="1" smtClean="0"/>
              <a:t>nem</a:t>
            </a:r>
            <a:r>
              <a:rPr lang="en-US" sz="2000" dirty="0" smtClean="0"/>
              <a:t> </a:t>
            </a:r>
            <a:r>
              <a:rPr lang="en-US" sz="2000" dirty="0" err="1"/>
              <a:t>mezőgazdasági</a:t>
            </a:r>
            <a:r>
              <a:rPr lang="hu-HU" sz="2000" dirty="0"/>
              <a:t> </a:t>
            </a:r>
            <a:r>
              <a:rPr lang="en-US" sz="2000" dirty="0" err="1" smtClean="0"/>
              <a:t>tevékenység</a:t>
            </a:r>
            <a:r>
              <a:rPr lang="hu-HU" sz="2000" dirty="0" smtClean="0"/>
              <a:t> indult be a vidéki térségekben.</a:t>
            </a:r>
            <a:endParaRPr lang="hu-HU" sz="2000" dirty="0" smtClean="0">
              <a:latin typeface="+mn-lt"/>
            </a:endParaRPr>
          </a:p>
          <a:p>
            <a:endParaRPr lang="hu-HU" sz="2000" dirty="0">
              <a:latin typeface="+mn-lt"/>
            </a:endParaRPr>
          </a:p>
          <a:p>
            <a:r>
              <a:rPr lang="hu-HU" sz="2000" dirty="0" smtClean="0">
                <a:latin typeface="+mn-lt"/>
              </a:rPr>
              <a:t>Mindez alapjában megváltoztatta a vidékfejlesztési politika irányvonalait is országunkban.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97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1463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u="sng" dirty="0" smtClean="0"/>
              <a:t>Tartalom:</a:t>
            </a:r>
          </a:p>
          <a:p>
            <a:endParaRPr lang="hu-HU" sz="2000" b="1" u="sng" dirty="0" smtClean="0"/>
          </a:p>
          <a:p>
            <a:pPr>
              <a:spcAft>
                <a:spcPts val="1200"/>
              </a:spcAft>
            </a:pPr>
            <a:r>
              <a:rPr lang="hu-HU" sz="2000" dirty="0" smtClean="0">
                <a:solidFill>
                  <a:schemeClr val="tx1"/>
                </a:solidFill>
              </a:rPr>
              <a:t>	Bevezető</a:t>
            </a:r>
          </a:p>
          <a:p>
            <a:pPr>
              <a:spcAft>
                <a:spcPts val="1200"/>
              </a:spcAft>
            </a:pPr>
            <a:r>
              <a:rPr lang="hu-HU" altLang="sr-Latn-RS" sz="2000" dirty="0" smtClean="0"/>
              <a:t>	A </a:t>
            </a:r>
            <a:r>
              <a:rPr lang="hu-HU" altLang="sr-Latn-RS" sz="2000" dirty="0"/>
              <a:t>vidék fogalma</a:t>
            </a:r>
          </a:p>
          <a:p>
            <a:pPr>
              <a:spcAft>
                <a:spcPts val="1200"/>
              </a:spcAft>
            </a:pPr>
            <a:r>
              <a:rPr lang="hu-HU" altLang="sr-Latn-RS" sz="2000" dirty="0" smtClean="0"/>
              <a:t>	A </a:t>
            </a:r>
            <a:r>
              <a:rPr lang="hu-HU" altLang="sr-Latn-RS" sz="2000" dirty="0"/>
              <a:t>vidékfejlesztés </a:t>
            </a:r>
            <a:r>
              <a:rPr lang="hu-HU" altLang="sr-Latn-RS" sz="2000" dirty="0" smtClean="0"/>
              <a:t>fogalma</a:t>
            </a:r>
          </a:p>
          <a:p>
            <a:pPr>
              <a:spcAft>
                <a:spcPts val="1200"/>
              </a:spcAft>
            </a:pPr>
            <a:r>
              <a:rPr lang="hu-HU" sz="2000" dirty="0" smtClean="0"/>
              <a:t>	</a:t>
            </a:r>
            <a:r>
              <a:rPr lang="en-US" sz="2000" dirty="0" err="1" smtClean="0"/>
              <a:t>Vidékfejlesztés</a:t>
            </a:r>
            <a:r>
              <a:rPr lang="hu-HU" sz="2000" dirty="0" smtClean="0"/>
              <a:t> </a:t>
            </a:r>
            <a:r>
              <a:rPr lang="en-US" sz="2000" dirty="0" err="1"/>
              <a:t>Szerbiában</a:t>
            </a:r>
            <a:r>
              <a:rPr lang="hu-HU" sz="2000" dirty="0"/>
              <a:t>/Vajdaságban</a:t>
            </a:r>
          </a:p>
          <a:p>
            <a:pPr>
              <a:spcAft>
                <a:spcPts val="1200"/>
              </a:spcAft>
            </a:pP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	Digitális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megoldások a vidékfejlesztésben</a:t>
            </a:r>
          </a:p>
          <a:p>
            <a:pPr>
              <a:spcAft>
                <a:spcPts val="1200"/>
              </a:spcAft>
            </a:pP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	Okos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vidék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és okos falvak</a:t>
            </a:r>
            <a:endParaRPr lang="hu-HU" altLang="en-US" sz="2000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	Digitális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jó gyakorlatok Vajdaságban</a:t>
            </a:r>
            <a:endParaRPr lang="en-US" altLang="en-US" sz="20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hu-HU" altLang="en-US" sz="2000" dirty="0" smtClean="0">
                <a:cs typeface="Calibri" panose="020F0502020204030204" pitchFamily="34" charset="0"/>
                <a:sym typeface="Calibri" panose="020F0502020204030204" pitchFamily="34" charset="0"/>
              </a:rPr>
              <a:t>	Felhasznált irodalom</a:t>
            </a:r>
            <a:endParaRPr lang="hu-HU" altLang="en-US" sz="2000" dirty="0"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026" name="Picture 2" descr="Digital farming market to soar by 2025 | Innovation News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01" y="3295472"/>
            <a:ext cx="5428613" cy="30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0" y="634906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000" dirty="0" smtClean="0"/>
              <a:t>Kép forrása: </a:t>
            </a:r>
            <a:r>
              <a:rPr lang="en-US" sz="1000" dirty="0" smtClean="0"/>
              <a:t>https</a:t>
            </a:r>
            <a:r>
              <a:rPr lang="en-US" sz="1000" dirty="0"/>
              <a:t>://www.innovationnewsnetwork.com/digital-farming-market-to-soar-by-2025/3444/</a:t>
            </a:r>
          </a:p>
        </p:txBody>
      </p:sp>
    </p:spTree>
    <p:extLst>
      <p:ext uri="{BB962C8B-B14F-4D97-AF65-F5344CB8AC3E}">
        <p14:creationId xmlns:p14="http://schemas.microsoft.com/office/powerpoint/2010/main" val="1829162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4816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 2008-ban </a:t>
            </a:r>
            <a:r>
              <a:rPr lang="hu-HU" sz="2000" dirty="0" smtClean="0"/>
              <a:t>kiadott </a:t>
            </a:r>
            <a:r>
              <a:rPr lang="en-US" sz="2000" dirty="0" err="1" smtClean="0"/>
              <a:t>és</a:t>
            </a:r>
            <a:r>
              <a:rPr lang="en-US" sz="2000" dirty="0" smtClean="0"/>
              <a:t> </a:t>
            </a:r>
            <a:r>
              <a:rPr lang="en-US" sz="2000" dirty="0"/>
              <a:t>a 2009-2013 </a:t>
            </a:r>
            <a:r>
              <a:rPr lang="en-US" sz="2000" dirty="0" err="1"/>
              <a:t>közötti</a:t>
            </a:r>
            <a:r>
              <a:rPr lang="en-US" sz="2000" dirty="0"/>
              <a:t> </a:t>
            </a:r>
            <a:r>
              <a:rPr lang="en-US" sz="2000" dirty="0" err="1"/>
              <a:t>időszakban</a:t>
            </a:r>
            <a:r>
              <a:rPr lang="en-US" sz="2000" dirty="0"/>
              <a:t> </a:t>
            </a:r>
            <a:r>
              <a:rPr lang="en-US" sz="2000" dirty="0" err="1"/>
              <a:t>érvényes</a:t>
            </a:r>
            <a:r>
              <a:rPr lang="en-US" sz="2000" dirty="0"/>
              <a:t> </a:t>
            </a:r>
            <a:r>
              <a:rPr lang="en-US" sz="2000" dirty="0" err="1"/>
              <a:t>Vidékfejlesztési</a:t>
            </a:r>
            <a:r>
              <a:rPr lang="en-US" sz="2000" dirty="0"/>
              <a:t> </a:t>
            </a:r>
            <a:r>
              <a:rPr lang="en-US" sz="2000" dirty="0" err="1"/>
              <a:t>Stratégia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első</a:t>
            </a:r>
            <a:r>
              <a:rPr lang="en-US" sz="2000" dirty="0"/>
              <a:t> </a:t>
            </a:r>
            <a:r>
              <a:rPr lang="en-US" sz="2000" dirty="0" err="1"/>
              <a:t>olyan</a:t>
            </a:r>
            <a:endParaRPr lang="en-US" sz="2000" dirty="0"/>
          </a:p>
          <a:p>
            <a:r>
              <a:rPr lang="hu-HU" sz="2000" dirty="0"/>
              <a:t>dokumentum, amely nagyobb időtávot </a:t>
            </a:r>
            <a:r>
              <a:rPr lang="hu-HU" sz="2000" dirty="0" smtClean="0"/>
              <a:t>felkarolva </a:t>
            </a:r>
            <a:r>
              <a:rPr lang="en-US" sz="2000" dirty="0" err="1" smtClean="0"/>
              <a:t>fogalmazt</a:t>
            </a:r>
            <a:r>
              <a:rPr lang="hu-HU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/>
              <a:t>meg </a:t>
            </a:r>
            <a:r>
              <a:rPr lang="hu-HU" sz="2000" dirty="0" smtClean="0"/>
              <a:t>a vidékfejlesztési </a:t>
            </a:r>
            <a:r>
              <a:rPr lang="en-US" sz="2000" dirty="0" err="1" smtClean="0"/>
              <a:t>célokat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>
              <a:spcAft>
                <a:spcPts val="1800"/>
              </a:spcAft>
            </a:pPr>
            <a:r>
              <a:rPr lang="hu-HU" sz="2000" dirty="0" smtClean="0"/>
              <a:t>A </a:t>
            </a:r>
            <a:r>
              <a:rPr lang="en-US" sz="2000" dirty="0" err="1" smtClean="0"/>
              <a:t>Vidékfejlesztési</a:t>
            </a:r>
            <a:r>
              <a:rPr lang="en-US" sz="2000" dirty="0" smtClean="0"/>
              <a:t> </a:t>
            </a:r>
            <a:r>
              <a:rPr lang="en-US" sz="2000" dirty="0" err="1"/>
              <a:t>Stratégia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öt</a:t>
            </a:r>
            <a:r>
              <a:rPr lang="en-US" sz="2000" dirty="0"/>
              <a:t> </a:t>
            </a:r>
            <a:r>
              <a:rPr lang="en-US" sz="2000" dirty="0" err="1"/>
              <a:t>naptári</a:t>
            </a:r>
            <a:r>
              <a:rPr lang="en-US" sz="2000" dirty="0"/>
              <a:t> </a:t>
            </a:r>
            <a:r>
              <a:rPr lang="en-US" sz="2000" dirty="0" err="1"/>
              <a:t>évet</a:t>
            </a:r>
            <a:r>
              <a:rPr lang="en-US" sz="2000" dirty="0"/>
              <a:t> </a:t>
            </a:r>
            <a:r>
              <a:rPr lang="en-US" sz="2000" dirty="0" err="1"/>
              <a:t>felölelő</a:t>
            </a:r>
            <a:r>
              <a:rPr lang="en-US" sz="2000" dirty="0"/>
              <a:t> </a:t>
            </a:r>
            <a:r>
              <a:rPr lang="en-US" sz="2000" dirty="0" err="1"/>
              <a:t>időszakra</a:t>
            </a:r>
            <a:r>
              <a:rPr lang="en-US" sz="2000" dirty="0"/>
              <a:t> </a:t>
            </a:r>
            <a:r>
              <a:rPr lang="en-US" sz="2000" dirty="0" smtClean="0"/>
              <a:t>a</a:t>
            </a:r>
            <a:r>
              <a:rPr lang="hu-HU" sz="2000" dirty="0" smtClean="0"/>
              <a:t> következő célkitűzéseket állította fel: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u-HU" sz="2000" dirty="0" smtClean="0"/>
              <a:t>Elsőként </a:t>
            </a:r>
            <a:r>
              <a:rPr lang="hu-HU" sz="2000" dirty="0"/>
              <a:t>a versenyképesség javítását </a:t>
            </a:r>
            <a:r>
              <a:rPr lang="hu-HU" sz="2000" dirty="0" smtClean="0"/>
              <a:t>célozta </a:t>
            </a:r>
            <a:r>
              <a:rPr lang="hu-HU" sz="2000" dirty="0"/>
              <a:t>meg, a </a:t>
            </a:r>
            <a:r>
              <a:rPr lang="hu-HU" sz="2000" dirty="0" smtClean="0"/>
              <a:t>mezőgazdasági, </a:t>
            </a:r>
            <a:r>
              <a:rPr lang="en-US" sz="2000" dirty="0" err="1" smtClean="0"/>
              <a:t>erdészeti</a:t>
            </a:r>
            <a:r>
              <a:rPr lang="en-US" sz="2000" dirty="0" smtClean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élelmiszer-ágazatban</a:t>
            </a:r>
            <a:r>
              <a:rPr lang="en-US" sz="2000" dirty="0"/>
              <a:t>. </a:t>
            </a:r>
            <a:endParaRPr lang="hu-HU" sz="2000" dirty="0" smtClean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en-US" sz="2000" dirty="0" err="1" smtClean="0"/>
              <a:t>Másodszor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err="1"/>
              <a:t>környezet</a:t>
            </a:r>
            <a:r>
              <a:rPr lang="en-US" sz="2000" dirty="0"/>
              <a:t> </a:t>
            </a:r>
            <a:r>
              <a:rPr lang="en-US" sz="2000" dirty="0" err="1"/>
              <a:t>védelmét</a:t>
            </a:r>
            <a:r>
              <a:rPr lang="en-US" sz="2000" dirty="0"/>
              <a:t>, </a:t>
            </a:r>
            <a:r>
              <a:rPr lang="en-US" sz="2000" dirty="0" err="1"/>
              <a:t>megőrzését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állapotának</a:t>
            </a:r>
            <a:r>
              <a:rPr lang="en-US" sz="2000" dirty="0"/>
              <a:t> </a:t>
            </a:r>
            <a:r>
              <a:rPr lang="en-US" sz="2000" dirty="0" err="1"/>
              <a:t>javítását</a:t>
            </a:r>
            <a:r>
              <a:rPr lang="en-US" sz="2000" dirty="0"/>
              <a:t>, </a:t>
            </a:r>
            <a:r>
              <a:rPr lang="en-US" sz="2000" dirty="0" smtClean="0"/>
              <a:t>a</a:t>
            </a:r>
            <a:r>
              <a:rPr lang="hu-HU" sz="2000" dirty="0" smtClean="0"/>
              <a:t> </a:t>
            </a:r>
            <a:r>
              <a:rPr lang="en-US" sz="2000" dirty="0" err="1" smtClean="0"/>
              <a:t>fenntartható</a:t>
            </a:r>
            <a:r>
              <a:rPr lang="en-US" sz="2000" dirty="0" smtClean="0"/>
              <a:t> </a:t>
            </a:r>
            <a:r>
              <a:rPr lang="en-US" sz="2000" dirty="0" err="1"/>
              <a:t>vidékfejlesztési</a:t>
            </a:r>
            <a:r>
              <a:rPr lang="en-US" sz="2000" dirty="0"/>
              <a:t> </a:t>
            </a:r>
            <a:r>
              <a:rPr lang="en-US" sz="2000" dirty="0" err="1"/>
              <a:t>politika</a:t>
            </a:r>
            <a:r>
              <a:rPr lang="en-US" sz="2000" dirty="0"/>
              <a:t> </a:t>
            </a:r>
            <a:r>
              <a:rPr lang="en-US" sz="2000" dirty="0" err="1"/>
              <a:t>alapjainak</a:t>
            </a:r>
            <a:r>
              <a:rPr lang="en-US" sz="2000" dirty="0"/>
              <a:t> </a:t>
            </a:r>
            <a:r>
              <a:rPr lang="en-US" sz="2000" dirty="0" err="1"/>
              <a:t>megteremtését</a:t>
            </a:r>
            <a:r>
              <a:rPr lang="en-US" sz="2000" dirty="0"/>
              <a:t>. </a:t>
            </a:r>
            <a:endParaRPr lang="hu-HU" sz="2000" dirty="0" smtClean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en-US" sz="2000" dirty="0" smtClean="0"/>
              <a:t>A </a:t>
            </a:r>
            <a:r>
              <a:rPr lang="en-US" sz="2000" dirty="0" err="1"/>
              <a:t>helyi</a:t>
            </a:r>
            <a:r>
              <a:rPr lang="en-US" sz="2000" dirty="0"/>
              <a:t> </a:t>
            </a:r>
            <a:r>
              <a:rPr lang="en-US" sz="2000" dirty="0" err="1"/>
              <a:t>vidékfejlesztési</a:t>
            </a:r>
            <a:r>
              <a:rPr lang="en-US" sz="2000" dirty="0"/>
              <a:t> </a:t>
            </a:r>
            <a:r>
              <a:rPr lang="en-US" sz="2000" dirty="0" err="1"/>
              <a:t>kezdeményezések</a:t>
            </a:r>
            <a:r>
              <a:rPr lang="en-US" sz="2000" dirty="0"/>
              <a:t> </a:t>
            </a:r>
            <a:r>
              <a:rPr lang="en-US" sz="2000" dirty="0" err="1" smtClean="0"/>
              <a:t>és</a:t>
            </a:r>
            <a:r>
              <a:rPr lang="hu-HU" sz="2000" dirty="0"/>
              <a:t> </a:t>
            </a:r>
            <a:r>
              <a:rPr lang="hu-HU" sz="2000" dirty="0" smtClean="0"/>
              <a:t>stratégiák </a:t>
            </a:r>
            <a:r>
              <a:rPr lang="hu-HU" sz="2000" dirty="0"/>
              <a:t>központi kormányzat általi támogatása került a harmadik helyre. </a:t>
            </a:r>
            <a:endParaRPr lang="hu-HU" sz="2000" dirty="0" smtClean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hu-HU" sz="2000" dirty="0" smtClean="0"/>
              <a:t>A </a:t>
            </a:r>
            <a:r>
              <a:rPr lang="hu-HU" sz="2000" dirty="0"/>
              <a:t>dokumentum negyedik </a:t>
            </a:r>
            <a:r>
              <a:rPr lang="hu-HU" sz="2000" dirty="0" smtClean="0"/>
              <a:t>célkitűzése </a:t>
            </a:r>
            <a:r>
              <a:rPr lang="en-US" sz="2000" dirty="0" smtClean="0"/>
              <a:t>volt </a:t>
            </a:r>
            <a:r>
              <a:rPr lang="en-US" sz="2000" dirty="0"/>
              <a:t>a </a:t>
            </a:r>
            <a:r>
              <a:rPr lang="en-US" sz="2000" dirty="0" err="1"/>
              <a:t>lakosság</a:t>
            </a:r>
            <a:r>
              <a:rPr lang="en-US" sz="2000" dirty="0"/>
              <a:t> </a:t>
            </a:r>
            <a:r>
              <a:rPr lang="en-US" sz="2000" dirty="0" err="1"/>
              <a:t>életminőségének</a:t>
            </a:r>
            <a:r>
              <a:rPr lang="en-US" sz="2000" dirty="0"/>
              <a:t> </a:t>
            </a:r>
            <a:r>
              <a:rPr lang="en-US" sz="2000" dirty="0" err="1"/>
              <a:t>javítása</a:t>
            </a:r>
            <a:r>
              <a:rPr lang="en-US" sz="2000" dirty="0"/>
              <a:t>, a </a:t>
            </a:r>
            <a:r>
              <a:rPr lang="en-US" sz="2000" dirty="0" err="1"/>
              <a:t>vidéki</a:t>
            </a:r>
            <a:r>
              <a:rPr lang="en-US" sz="2000" dirty="0"/>
              <a:t> </a:t>
            </a:r>
            <a:r>
              <a:rPr lang="en-US" sz="2000" dirty="0" err="1"/>
              <a:t>lakosság</a:t>
            </a:r>
            <a:r>
              <a:rPr lang="en-US" sz="2000" dirty="0"/>
              <a:t> </a:t>
            </a:r>
            <a:r>
              <a:rPr lang="en-US" sz="2000" dirty="0" err="1"/>
              <a:t>számára</a:t>
            </a:r>
            <a:r>
              <a:rPr lang="en-US" sz="2000" dirty="0"/>
              <a:t> </a:t>
            </a:r>
            <a:r>
              <a:rPr lang="en-US" sz="2000" dirty="0" err="1"/>
              <a:t>nyújtott</a:t>
            </a:r>
            <a:r>
              <a:rPr lang="en-US" sz="2000" dirty="0"/>
              <a:t> </a:t>
            </a:r>
            <a:r>
              <a:rPr lang="en-US" sz="2000" dirty="0" err="1"/>
              <a:t>gazdasági</a:t>
            </a:r>
            <a:r>
              <a:rPr lang="en-US" sz="2000" dirty="0"/>
              <a:t> </a:t>
            </a:r>
            <a:r>
              <a:rPr lang="en-US" sz="2000" dirty="0" err="1"/>
              <a:t>lehetőségekkel</a:t>
            </a:r>
            <a:r>
              <a:rPr lang="en-US" sz="2000" dirty="0"/>
              <a:t>, a </a:t>
            </a:r>
            <a:r>
              <a:rPr lang="en-US" sz="2000" dirty="0" err="1" smtClean="0"/>
              <a:t>gazdasági</a:t>
            </a:r>
            <a:r>
              <a:rPr lang="hu-HU" sz="2000" dirty="0" smtClean="0"/>
              <a:t> </a:t>
            </a:r>
            <a:r>
              <a:rPr lang="en-US" sz="2000" dirty="0" err="1" smtClean="0"/>
              <a:t>szerkezet</a:t>
            </a:r>
            <a:r>
              <a:rPr lang="en-US" sz="2000" dirty="0" smtClean="0"/>
              <a:t> </a:t>
            </a:r>
            <a:r>
              <a:rPr lang="en-US" sz="2000" dirty="0" err="1"/>
              <a:t>diverzifikálásával</a:t>
            </a:r>
            <a:r>
              <a:rPr lang="en-US" sz="2000" dirty="0"/>
              <a:t>, a </a:t>
            </a:r>
            <a:r>
              <a:rPr lang="en-US" sz="2000" dirty="0" err="1"/>
              <a:t>mezőgazdasági</a:t>
            </a:r>
            <a:r>
              <a:rPr lang="en-US" sz="2000" dirty="0"/>
              <a:t> </a:t>
            </a:r>
            <a:r>
              <a:rPr lang="en-US" sz="2000" dirty="0" err="1"/>
              <a:t>termelés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feldolgozás</a:t>
            </a:r>
            <a:r>
              <a:rPr lang="en-US" sz="2000" dirty="0"/>
              <a:t> </a:t>
            </a:r>
            <a:r>
              <a:rPr lang="en-US" sz="2000" dirty="0" err="1"/>
              <a:t>területén</a:t>
            </a:r>
            <a:r>
              <a:rPr lang="en-US" sz="2000" dirty="0"/>
              <a:t>, </a:t>
            </a:r>
            <a:r>
              <a:rPr lang="en-US" sz="2000" dirty="0" err="1"/>
              <a:t>valamint</a:t>
            </a:r>
            <a:r>
              <a:rPr lang="en-US" sz="2000" dirty="0"/>
              <a:t> a </a:t>
            </a:r>
            <a:r>
              <a:rPr lang="en-US" sz="2000" dirty="0" err="1"/>
              <a:t>nem</a:t>
            </a:r>
            <a:r>
              <a:rPr lang="en-US" sz="2000" dirty="0"/>
              <a:t> </a:t>
            </a:r>
            <a:r>
              <a:rPr lang="en-US" sz="2000" dirty="0" err="1" smtClean="0"/>
              <a:t>mezőgazdasági</a:t>
            </a:r>
            <a:r>
              <a:rPr lang="hu-HU" sz="2000" dirty="0" smtClean="0"/>
              <a:t> </a:t>
            </a:r>
            <a:r>
              <a:rPr lang="en-US" sz="2000" dirty="0" err="1" smtClean="0"/>
              <a:t>tevékenységek</a:t>
            </a:r>
            <a:r>
              <a:rPr lang="en-US" sz="2000" dirty="0" smtClean="0"/>
              <a:t> </a:t>
            </a:r>
            <a:r>
              <a:rPr lang="en-US" sz="2000" dirty="0" err="1" smtClean="0"/>
              <a:t>területén</a:t>
            </a:r>
            <a:r>
              <a:rPr lang="hu-HU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4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8326"/>
            <a:ext cx="1219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A </a:t>
            </a:r>
            <a:r>
              <a:rPr lang="en-US" sz="2000" dirty="0" err="1" smtClean="0"/>
              <a:t>Vidékfejlesztési</a:t>
            </a:r>
            <a:r>
              <a:rPr lang="en-US" sz="2000" dirty="0" smtClean="0"/>
              <a:t> </a:t>
            </a:r>
            <a:r>
              <a:rPr lang="en-US" sz="2000" dirty="0" err="1"/>
              <a:t>Stratégia</a:t>
            </a:r>
            <a:r>
              <a:rPr lang="en-US" sz="2000" dirty="0"/>
              <a:t> </a:t>
            </a:r>
            <a:r>
              <a:rPr lang="hu-HU" sz="2000" dirty="0" smtClean="0"/>
              <a:t>jelenleg aktuális irányvonala a </a:t>
            </a:r>
            <a:r>
              <a:rPr lang="en-US" sz="2000" u="sng" dirty="0" err="1" smtClean="0"/>
              <a:t>közösségen</a:t>
            </a:r>
            <a:r>
              <a:rPr lang="en-US" sz="2000" u="sng" dirty="0" smtClean="0"/>
              <a:t> </a:t>
            </a:r>
            <a:r>
              <a:rPr lang="en-US" sz="2000" u="sng" dirty="0" err="1"/>
              <a:t>alapuló</a:t>
            </a:r>
            <a:r>
              <a:rPr lang="en-US" sz="2000" u="sng" dirty="0"/>
              <a:t> </a:t>
            </a:r>
            <a:r>
              <a:rPr lang="en-US" sz="2000" u="sng" dirty="0" err="1"/>
              <a:t>integrált</a:t>
            </a:r>
            <a:r>
              <a:rPr lang="en-US" sz="2000" u="sng" dirty="0"/>
              <a:t> </a:t>
            </a:r>
            <a:r>
              <a:rPr lang="en-US" sz="2000" u="sng" dirty="0" err="1" smtClean="0"/>
              <a:t>vidékfejlesztés</a:t>
            </a:r>
            <a:r>
              <a:rPr lang="hu-HU" sz="2000" dirty="0" smtClean="0"/>
              <a:t>, mely </a:t>
            </a:r>
            <a:r>
              <a:rPr lang="en-US" sz="2000" dirty="0" smtClean="0">
                <a:latin typeface="+mn-lt"/>
              </a:rPr>
              <a:t>a </a:t>
            </a:r>
            <a:r>
              <a:rPr lang="hu-HU" sz="2000" dirty="0" smtClean="0">
                <a:latin typeface="+mn-lt"/>
              </a:rPr>
              <a:t>lakosság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a </a:t>
            </a:r>
            <a:r>
              <a:rPr lang="en-US" sz="2000" dirty="0" err="1">
                <a:latin typeface="+mn-lt"/>
              </a:rPr>
              <a:t>gazdaság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és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környezet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igényeit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egyszerre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és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azonos</a:t>
            </a:r>
            <a:r>
              <a:rPr lang="hu-HU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súllyal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veszi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számításba</a:t>
            </a:r>
            <a:r>
              <a:rPr lang="en-US" sz="2000" dirty="0">
                <a:latin typeface="+mn-lt"/>
              </a:rPr>
              <a:t>. </a:t>
            </a:r>
            <a:endParaRPr lang="hu-HU" sz="2000" dirty="0" smtClean="0">
              <a:latin typeface="+mn-lt"/>
            </a:endParaRPr>
          </a:p>
          <a:p>
            <a:endParaRPr lang="hu-HU" sz="2000" dirty="0">
              <a:latin typeface="+mn-lt"/>
            </a:endParaRPr>
          </a:p>
          <a:p>
            <a:r>
              <a:rPr lang="en-US" sz="2000" dirty="0"/>
              <a:t>A </a:t>
            </a:r>
            <a:r>
              <a:rPr lang="en-US" sz="2000" dirty="0" err="1"/>
              <a:t>közösségen</a:t>
            </a:r>
            <a:r>
              <a:rPr lang="en-US" sz="2000" dirty="0"/>
              <a:t> </a:t>
            </a:r>
            <a:r>
              <a:rPr lang="en-US" sz="2000" dirty="0" err="1"/>
              <a:t>alapuló</a:t>
            </a:r>
            <a:r>
              <a:rPr lang="en-US" sz="2000" dirty="0"/>
              <a:t> </a:t>
            </a:r>
            <a:r>
              <a:rPr lang="en-US" sz="2000" dirty="0" err="1"/>
              <a:t>integrált</a:t>
            </a:r>
            <a:r>
              <a:rPr lang="en-US" sz="2000" dirty="0"/>
              <a:t> </a:t>
            </a:r>
            <a:r>
              <a:rPr lang="en-US" sz="2000" dirty="0" err="1"/>
              <a:t>vidékfejlesztés</a:t>
            </a:r>
            <a:r>
              <a:rPr lang="en-US" sz="2000" dirty="0"/>
              <a:t> </a:t>
            </a:r>
            <a:r>
              <a:rPr lang="en-US" sz="2000" dirty="0" err="1"/>
              <a:t>akkor</a:t>
            </a:r>
            <a:r>
              <a:rPr lang="en-US" sz="2000" dirty="0"/>
              <a:t> </a:t>
            </a:r>
            <a:r>
              <a:rPr lang="en-US" sz="2000" dirty="0" err="1" smtClean="0"/>
              <a:t>lehet</a:t>
            </a:r>
            <a:r>
              <a:rPr lang="hu-HU" sz="2000" dirty="0"/>
              <a:t> </a:t>
            </a:r>
            <a:r>
              <a:rPr lang="hu-HU" sz="2000" dirty="0" smtClean="0"/>
              <a:t>sikeres</a:t>
            </a:r>
            <a:r>
              <a:rPr lang="hu-HU" sz="2000" dirty="0"/>
              <a:t>, ha a végrehajtásban </a:t>
            </a:r>
            <a:r>
              <a:rPr lang="hu-HU" sz="2000" u="sng" dirty="0" smtClean="0"/>
              <a:t>a helyi lakosság, a vállalkozások</a:t>
            </a:r>
            <a:r>
              <a:rPr lang="hu-HU" sz="2000" u="sng" dirty="0"/>
              <a:t>, a helyi civil szervezetek</a:t>
            </a:r>
            <a:r>
              <a:rPr lang="hu-HU" sz="2000" dirty="0"/>
              <a:t> </a:t>
            </a:r>
            <a:r>
              <a:rPr lang="hu-HU" sz="2000" dirty="0" smtClean="0"/>
              <a:t>is szerepet kapnak.</a:t>
            </a:r>
          </a:p>
          <a:p>
            <a:endParaRPr lang="hu-HU" sz="2000" dirty="0" smtClean="0">
              <a:latin typeface="+mn-lt"/>
            </a:endParaRPr>
          </a:p>
          <a:p>
            <a:r>
              <a:rPr lang="hu-HU" sz="2000" dirty="0" smtClean="0">
                <a:latin typeface="+mn-lt"/>
              </a:rPr>
              <a:t>A vidék</a:t>
            </a:r>
            <a:r>
              <a:rPr lang="en-US" sz="2000" dirty="0" err="1" smtClean="0">
                <a:latin typeface="+mn-lt"/>
              </a:rPr>
              <a:t>fejlesztésben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alulról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felfelé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irányuló</a:t>
            </a:r>
            <a:r>
              <a:rPr lang="en-US" sz="2000" dirty="0">
                <a:latin typeface="+mn-lt"/>
              </a:rPr>
              <a:t> </a:t>
            </a:r>
            <a:r>
              <a:rPr lang="hu-HU" sz="2000" dirty="0" smtClean="0">
                <a:latin typeface="+mn-lt"/>
              </a:rPr>
              <a:t>fejlődési modell</a:t>
            </a:r>
            <a:r>
              <a:rPr lang="en-US" sz="2000" dirty="0" smtClean="0">
                <a:latin typeface="+mn-lt"/>
              </a:rPr>
              <a:t> </a:t>
            </a:r>
            <a:r>
              <a:rPr lang="hu-HU" sz="2000" dirty="0" smtClean="0">
                <a:latin typeface="+mn-lt"/>
              </a:rPr>
              <a:t>(</a:t>
            </a:r>
            <a:r>
              <a:rPr lang="hu-HU" sz="2000" i="1" dirty="0" smtClean="0">
                <a:latin typeface="+mn-lt"/>
              </a:rPr>
              <a:t>bottom-up</a:t>
            </a:r>
            <a:r>
              <a:rPr lang="hu-HU" sz="2000" dirty="0" smtClean="0">
                <a:latin typeface="+mn-lt"/>
              </a:rPr>
              <a:t>) </a:t>
            </a:r>
            <a:r>
              <a:rPr lang="en-US" sz="2000" dirty="0" err="1" smtClean="0">
                <a:latin typeface="+mn-lt"/>
              </a:rPr>
              <a:t>érvényesül</a:t>
            </a:r>
            <a:r>
              <a:rPr lang="en-US" sz="2000" dirty="0">
                <a:latin typeface="+mn-lt"/>
              </a:rPr>
              <a:t>, </a:t>
            </a:r>
            <a:r>
              <a:rPr lang="hu-HU" sz="2000" dirty="0" smtClean="0">
                <a:latin typeface="+mn-lt"/>
              </a:rPr>
              <a:t>ez </a:t>
            </a:r>
            <a:r>
              <a:rPr lang="en-US" sz="2000" dirty="0" err="1" smtClean="0">
                <a:latin typeface="+mn-lt"/>
              </a:rPr>
              <a:t>mellett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viszont</a:t>
            </a:r>
            <a:r>
              <a:rPr lang="en-US" sz="2000" dirty="0">
                <a:latin typeface="+mn-lt"/>
              </a:rPr>
              <a:t> a</a:t>
            </a:r>
          </a:p>
          <a:p>
            <a:r>
              <a:rPr lang="en-US" sz="2000" dirty="0" err="1">
                <a:latin typeface="+mn-lt"/>
              </a:rPr>
              <a:t>központi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irányítási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struktúrák</a:t>
            </a:r>
            <a:r>
              <a:rPr lang="en-US" sz="2000" dirty="0">
                <a:latin typeface="+mn-lt"/>
              </a:rPr>
              <a:t> is </a:t>
            </a:r>
            <a:r>
              <a:rPr lang="en-US" sz="2000" dirty="0" err="1">
                <a:latin typeface="+mn-lt"/>
              </a:rPr>
              <a:t>szerepet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kapnak</a:t>
            </a:r>
            <a:r>
              <a:rPr lang="en-US" sz="2000" dirty="0">
                <a:latin typeface="+mn-lt"/>
              </a:rPr>
              <a:t> </a:t>
            </a:r>
            <a:r>
              <a:rPr lang="hu-HU" sz="2000" dirty="0" smtClean="0">
                <a:latin typeface="+mn-lt"/>
              </a:rPr>
              <a:t>(</a:t>
            </a:r>
            <a:r>
              <a:rPr lang="en-US" sz="2000" i="1" dirty="0" smtClean="0">
                <a:latin typeface="+mn-lt"/>
              </a:rPr>
              <a:t>top-down</a:t>
            </a:r>
            <a:r>
              <a:rPr lang="hu-HU" sz="2000" dirty="0" smtClean="0">
                <a:latin typeface="+mn-lt"/>
              </a:rPr>
              <a:t>),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hiszen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ezek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az</a:t>
            </a:r>
            <a:r>
              <a:rPr lang="hu-HU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intézmények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fogalmazzák</a:t>
            </a:r>
            <a:r>
              <a:rPr lang="en-US" sz="2000" dirty="0">
                <a:latin typeface="+mn-lt"/>
              </a:rPr>
              <a:t> meg a </a:t>
            </a:r>
            <a:r>
              <a:rPr lang="en-US" sz="2000" dirty="0" err="1">
                <a:latin typeface="+mn-lt"/>
              </a:rPr>
              <a:t>hosszabb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távú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fejlesztési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koncepciókat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ezekhez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pedig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kedvező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esetben</a:t>
            </a:r>
            <a:r>
              <a:rPr lang="hu-HU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pályázatok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útján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elnyerhető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pénzt</a:t>
            </a:r>
            <a:r>
              <a:rPr lang="en-US" sz="2000" dirty="0">
                <a:latin typeface="+mn-lt"/>
              </a:rPr>
              <a:t> is </a:t>
            </a:r>
            <a:r>
              <a:rPr lang="en-US" sz="2000" dirty="0" err="1">
                <a:latin typeface="+mn-lt"/>
              </a:rPr>
              <a:t>biztosítanak</a:t>
            </a:r>
            <a:r>
              <a:rPr lang="en-US" sz="2000" dirty="0" smtClean="0">
                <a:latin typeface="+mn-lt"/>
              </a:rPr>
              <a:t>.</a:t>
            </a:r>
            <a:endParaRPr lang="hu-HU" sz="2000" dirty="0" smtClean="0">
              <a:latin typeface="+mn-lt"/>
            </a:endParaRPr>
          </a:p>
          <a:p>
            <a:endParaRPr lang="hu-HU" sz="2000" dirty="0">
              <a:latin typeface="+mn-lt"/>
            </a:endParaRPr>
          </a:p>
          <a:p>
            <a:r>
              <a:rPr lang="hu-HU" sz="2000" dirty="0" smtClean="0">
                <a:latin typeface="+mn-lt"/>
              </a:rPr>
              <a:t>Ez az elv az EU </a:t>
            </a:r>
            <a:r>
              <a:rPr lang="hu-HU" altLang="sr-Latn-RS" sz="2000" dirty="0"/>
              <a:t>LEADER </a:t>
            </a:r>
            <a:r>
              <a:rPr lang="hu-HU" sz="2000" dirty="0" smtClean="0">
                <a:latin typeface="+mn-lt"/>
              </a:rPr>
              <a:t>prograimjainak alapja, mely </a:t>
            </a:r>
            <a:r>
              <a:rPr lang="hu-HU" altLang="sr-Latn-RS" sz="2000" dirty="0" smtClean="0"/>
              <a:t>a </a:t>
            </a:r>
            <a:r>
              <a:rPr lang="hu-HU" altLang="sr-Latn-RS" sz="2000" dirty="0"/>
              <a:t>vidéki területek </a:t>
            </a:r>
            <a:r>
              <a:rPr lang="hu-HU" altLang="sr-Latn-RS" sz="2000" dirty="0" smtClean="0"/>
              <a:t>fejlesztésében tág </a:t>
            </a:r>
            <a:r>
              <a:rPr lang="hu-HU" altLang="sr-Latn-RS" sz="2000" dirty="0"/>
              <a:t>teret nyit a helyi </a:t>
            </a:r>
            <a:r>
              <a:rPr lang="hu-HU" altLang="sr-Latn-RS" sz="2000" dirty="0" smtClean="0"/>
              <a:t>kezdeményezéseknek, így előtérbe került a </a:t>
            </a:r>
            <a:r>
              <a:rPr lang="hu-HU" altLang="sr-Latn-RS" sz="2000" dirty="0"/>
              <a:t>helyben élők találékonysága, innovatív </a:t>
            </a:r>
            <a:r>
              <a:rPr lang="hu-HU" altLang="sr-Latn-RS" sz="2000" dirty="0" smtClean="0"/>
              <a:t>elképzeléseik és aktív részvételük.</a:t>
            </a:r>
            <a:endParaRPr lang="hu-HU" altLang="sr-Latn-R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sr-Latn-RS" sz="2000" dirty="0"/>
          </a:p>
          <a:p>
            <a:pPr>
              <a:spcBef>
                <a:spcPct val="0"/>
              </a:spcBef>
            </a:pPr>
            <a:r>
              <a:rPr lang="hu-HU" altLang="sr-Latn-RS" sz="2000" dirty="0"/>
              <a:t>A program előírja az önkormányzati, vállalkozói és a civil-szféra együttműködését. </a:t>
            </a:r>
            <a:r>
              <a:rPr lang="hu-HU" altLang="sr-Latn-RS" sz="2000" dirty="0" smtClean="0"/>
              <a:t>Ezen felül együttműködés létrejöhet gazdasági </a:t>
            </a:r>
            <a:r>
              <a:rPr lang="hu-HU" altLang="sr-Latn-RS" sz="2000" dirty="0"/>
              <a:t>kamarákkal, </a:t>
            </a:r>
            <a:r>
              <a:rPr lang="hu-HU" altLang="sr-Latn-RS" sz="2000" dirty="0" smtClean="0"/>
              <a:t>kutatóintézetekkel</a:t>
            </a:r>
            <a:r>
              <a:rPr lang="hu-HU" altLang="sr-Latn-RS" sz="2000" dirty="0"/>
              <a:t>, </a:t>
            </a:r>
            <a:r>
              <a:rPr lang="hu-HU" altLang="sr-Latn-RS" sz="2000" dirty="0" smtClean="0"/>
              <a:t>egyetemekkel stb.</a:t>
            </a:r>
            <a:endParaRPr lang="hu-HU" altLang="sr-Latn-RS" sz="2000" dirty="0"/>
          </a:p>
        </p:txBody>
      </p:sp>
    </p:spTree>
    <p:extLst>
      <p:ext uri="{BB962C8B-B14F-4D97-AF65-F5344CB8AC3E}">
        <p14:creationId xmlns:p14="http://schemas.microsoft.com/office/powerpoint/2010/main" val="41982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296"/>
            <a:ext cx="1219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chemeClr val="tx1"/>
                </a:solidFill>
              </a:rPr>
              <a:t>Szerbia az EU-hoz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való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csatlakozási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folyamatá</a:t>
            </a:r>
            <a:r>
              <a:rPr lang="hu-HU" sz="2000" dirty="0" smtClean="0">
                <a:solidFill>
                  <a:schemeClr val="tx1"/>
                </a:solidFill>
              </a:rPr>
              <a:t>ban a </a:t>
            </a:r>
            <a:r>
              <a:rPr lang="en-US" sz="2000" dirty="0" err="1" smtClean="0">
                <a:solidFill>
                  <a:schemeClr val="tx1"/>
                </a:solidFill>
              </a:rPr>
              <a:t>vidékfejlesztés</a:t>
            </a:r>
            <a:r>
              <a:rPr lang="hu-HU" sz="2000" dirty="0" smtClean="0">
                <a:solidFill>
                  <a:schemeClr val="tx1"/>
                </a:solidFill>
              </a:rPr>
              <a:t> még nagyobb figyelmet kap.</a:t>
            </a:r>
          </a:p>
          <a:p>
            <a:endParaRPr lang="hu-HU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csatlakozási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folyamat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során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a 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pályázó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országok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reformjainak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támogatása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céljából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kialakított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Előcsatlakozási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Támogatási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Eszköz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(IPA)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részét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képe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zi 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vidékfejlesztés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i t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ámogatási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eszköz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(IPARD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endParaRPr lang="hu-HU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Az IPARD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támogatási rendszere 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vidéki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térsége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k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re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és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agrár-élelmiszeripari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ágazatra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összpontosít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hu-HU" sz="2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Az EU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ezen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eszköz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keretében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u="sng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pénzügyi</a:t>
            </a:r>
            <a:r>
              <a:rPr lang="en-US" sz="2000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Arial" panose="020B0604020202020204" pitchFamily="34" charset="0"/>
              </a:rPr>
              <a:t>és</a:t>
            </a:r>
            <a:r>
              <a:rPr lang="en-US" sz="2000" u="sng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Arial" panose="020B0604020202020204" pitchFamily="34" charset="0"/>
              </a:rPr>
              <a:t>technikai</a:t>
            </a:r>
            <a:r>
              <a:rPr lang="en-US" sz="2000" u="sng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Arial" panose="020B0604020202020204" pitchFamily="34" charset="0"/>
              </a:rPr>
              <a:t>segítséget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nyújt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mezőgazdasági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ágazat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és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vidéki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térségek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fenntartható fejlesztéséhez az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EU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közös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agrárpolitikáj</a:t>
            </a:r>
            <a:r>
              <a:rPr lang="hu-HU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ával összhangban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hu-HU" sz="2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hu-HU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2000" dirty="0"/>
              <a:t>Az EU </a:t>
            </a:r>
            <a:r>
              <a:rPr lang="en-US" sz="2000" dirty="0" err="1"/>
              <a:t>vidékfejlesztési</a:t>
            </a:r>
            <a:r>
              <a:rPr lang="en-US" sz="2000" dirty="0"/>
              <a:t> </a:t>
            </a:r>
            <a:r>
              <a:rPr lang="en-US" sz="2000" dirty="0" err="1"/>
              <a:t>programjai</a:t>
            </a:r>
            <a:r>
              <a:rPr lang="en-US" sz="2000" dirty="0"/>
              <a:t> a </a:t>
            </a:r>
            <a:r>
              <a:rPr lang="en-US" sz="2000" dirty="0" err="1"/>
              <a:t>vidékfejlesztés</a:t>
            </a:r>
            <a:r>
              <a:rPr lang="en-US" sz="2000" dirty="0"/>
              <a:t> </a:t>
            </a:r>
            <a:r>
              <a:rPr lang="en-US" sz="2000" dirty="0" err="1"/>
              <a:t>három</a:t>
            </a:r>
            <a:r>
              <a:rPr lang="en-US" sz="2000" dirty="0"/>
              <a:t> </a:t>
            </a:r>
            <a:r>
              <a:rPr lang="en-US" sz="2000" dirty="0" err="1"/>
              <a:t>kiemelt</a:t>
            </a:r>
            <a:r>
              <a:rPr lang="en-US" sz="2000" dirty="0"/>
              <a:t> </a:t>
            </a:r>
            <a:r>
              <a:rPr lang="en-US" sz="2000" dirty="0" err="1"/>
              <a:t>céljának</a:t>
            </a:r>
            <a:r>
              <a:rPr lang="en-US" sz="2000" dirty="0"/>
              <a:t> a </a:t>
            </a:r>
            <a:r>
              <a:rPr lang="en-US" sz="2000" dirty="0" err="1"/>
              <a:t>megvalósítását</a:t>
            </a:r>
            <a:r>
              <a:rPr lang="en-US" sz="2000" dirty="0"/>
              <a:t> </a:t>
            </a:r>
            <a:r>
              <a:rPr lang="en-US" sz="2000" dirty="0" err="1"/>
              <a:t>kívánják</a:t>
            </a:r>
            <a:r>
              <a:rPr lang="en-US" sz="2000" dirty="0"/>
              <a:t> </a:t>
            </a:r>
            <a:r>
              <a:rPr lang="en-US" sz="2000" dirty="0" err="1"/>
              <a:t>elősegíteni</a:t>
            </a:r>
            <a:r>
              <a:rPr lang="en-US" sz="2000" dirty="0"/>
              <a:t>, </a:t>
            </a:r>
            <a:r>
              <a:rPr lang="hu-HU" sz="2000" dirty="0" smtClean="0"/>
              <a:t>ezek </a:t>
            </a:r>
            <a:r>
              <a:rPr lang="en-US" sz="2000" dirty="0" smtClean="0"/>
              <a:t>a </a:t>
            </a:r>
            <a:r>
              <a:rPr lang="en-US" sz="2000" u="sng" dirty="0" err="1"/>
              <a:t>versenyképesség</a:t>
            </a:r>
            <a:r>
              <a:rPr lang="en-US" sz="2000" dirty="0"/>
              <a:t>, a </a:t>
            </a:r>
            <a:r>
              <a:rPr lang="en-US" sz="2000" u="sng" dirty="0" err="1"/>
              <a:t>fenntarthatóság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a </a:t>
            </a:r>
            <a:r>
              <a:rPr lang="en-US" sz="2000" u="sng" dirty="0" err="1"/>
              <a:t>kohéziós</a:t>
            </a:r>
            <a:r>
              <a:rPr lang="en-US" sz="2000" u="sng" dirty="0"/>
              <a:t> </a:t>
            </a:r>
            <a:r>
              <a:rPr lang="en-US" sz="2000" u="sng" dirty="0" err="1"/>
              <a:t>erő</a:t>
            </a:r>
            <a:r>
              <a:rPr lang="en-US" sz="2000" dirty="0"/>
              <a:t> (</a:t>
            </a:r>
            <a:r>
              <a:rPr lang="en-US" sz="2000" dirty="0" err="1"/>
              <a:t>az</a:t>
            </a:r>
            <a:r>
              <a:rPr lang="en-US" sz="2000" dirty="0"/>
              <a:t> EU </a:t>
            </a:r>
            <a:r>
              <a:rPr lang="en-US" sz="2000" dirty="0" err="1"/>
              <a:t>régiói</a:t>
            </a:r>
            <a:r>
              <a:rPr lang="en-US" sz="2000" dirty="0"/>
              <a:t>, </a:t>
            </a:r>
            <a:r>
              <a:rPr lang="en-US" sz="2000" dirty="0" err="1"/>
              <a:t>térségei</a:t>
            </a:r>
            <a:r>
              <a:rPr lang="en-US" sz="2000" dirty="0"/>
              <a:t> </a:t>
            </a:r>
            <a:r>
              <a:rPr lang="en-US" sz="2000" dirty="0" err="1"/>
              <a:t>közötti</a:t>
            </a:r>
            <a:r>
              <a:rPr lang="en-US" sz="2000" dirty="0"/>
              <a:t> </a:t>
            </a:r>
            <a:r>
              <a:rPr lang="en-US" sz="2000" dirty="0" err="1"/>
              <a:t>jövedelem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életszínvonalbeli</a:t>
            </a:r>
            <a:r>
              <a:rPr lang="en-US" sz="2000" dirty="0"/>
              <a:t> </a:t>
            </a:r>
            <a:r>
              <a:rPr lang="en-US" sz="2000" dirty="0" err="1"/>
              <a:t>különbségek</a:t>
            </a:r>
            <a:r>
              <a:rPr lang="en-US" sz="2000" dirty="0"/>
              <a:t> </a:t>
            </a:r>
            <a:r>
              <a:rPr lang="en-US" sz="2000" dirty="0" err="1"/>
              <a:t>kiegyenlítése</a:t>
            </a:r>
            <a:r>
              <a:rPr lang="en-US" sz="2000" dirty="0"/>
              <a:t>).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242" name="Picture 2" descr="Wheat field. Farm landscape. Vector background ⬇ Vector Image by © natis76  | Vector Stock 126104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59" y="4291904"/>
            <a:ext cx="4658222" cy="22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61361" y="6186754"/>
            <a:ext cx="3502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Kép forrása: </a:t>
            </a:r>
            <a:r>
              <a:rPr lang="en-US" sz="1000" dirty="0" smtClean="0"/>
              <a:t>https</a:t>
            </a:r>
            <a:r>
              <a:rPr lang="en-US" sz="1000" dirty="0"/>
              <a:t>://depositphotos.com/126104194/stock-illustration-wheat-field-farm-landscape-vector.html</a:t>
            </a:r>
          </a:p>
        </p:txBody>
      </p:sp>
    </p:spTree>
    <p:extLst>
      <p:ext uri="{BB962C8B-B14F-4D97-AF65-F5344CB8AC3E}">
        <p14:creationId xmlns:p14="http://schemas.microsoft.com/office/powerpoint/2010/main" val="30587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4605"/>
            <a:ext cx="12192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dirty="0"/>
              <a:t>Az IPARD-</a:t>
            </a:r>
            <a:r>
              <a:rPr lang="en-US" sz="2000" dirty="0" err="1"/>
              <a:t>programok</a:t>
            </a:r>
            <a:r>
              <a:rPr lang="en-US" sz="2000" dirty="0"/>
              <a:t> </a:t>
            </a:r>
            <a:r>
              <a:rPr lang="hu-HU" sz="2000" dirty="0"/>
              <a:t>különböző </a:t>
            </a:r>
            <a:r>
              <a:rPr lang="en-US" sz="2000" dirty="0" err="1"/>
              <a:t>intézkedésekre</a:t>
            </a:r>
            <a:r>
              <a:rPr lang="en-US" sz="2000" dirty="0"/>
              <a:t> </a:t>
            </a:r>
            <a:r>
              <a:rPr lang="en-US" sz="2000" dirty="0" err="1" smtClean="0"/>
              <a:t>épülnek</a:t>
            </a:r>
            <a:r>
              <a:rPr lang="hu-HU" sz="2000" dirty="0" smtClean="0"/>
              <a:t> (</a:t>
            </a:r>
            <a:r>
              <a:rPr lang="en-US" sz="2000" dirty="0">
                <a:solidFill>
                  <a:srgbClr val="404040"/>
                </a:solidFill>
                <a:latin typeface="Arial" panose="020B0604020202020204" pitchFamily="34" charset="0"/>
                <a:hlinkClick r:id="rId2"/>
              </a:rPr>
              <a:t>https://ipard.rs</a:t>
            </a:r>
            <a:r>
              <a:rPr lang="en-US" sz="2000" dirty="0" smtClean="0">
                <a:solidFill>
                  <a:srgbClr val="404040"/>
                </a:solidFill>
                <a:latin typeface="Arial" panose="020B0604020202020204" pitchFamily="34" charset="0"/>
                <a:hlinkClick r:id="rId2"/>
              </a:rPr>
              <a:t>/</a:t>
            </a:r>
            <a:r>
              <a:rPr lang="hu-HU" sz="2000" dirty="0" smtClean="0">
                <a:solidFill>
                  <a:srgbClr val="404040"/>
                </a:solidFill>
                <a:latin typeface="Arial" panose="020B0604020202020204" pitchFamily="34" charset="0"/>
              </a:rPr>
              <a:t>)</a:t>
            </a:r>
            <a:r>
              <a:rPr lang="en-US" sz="2000" dirty="0" smtClean="0"/>
              <a:t>:</a:t>
            </a:r>
            <a:endParaRPr lang="en-US" sz="2000" dirty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en-US" sz="2000" dirty="0" err="1" smtClean="0"/>
              <a:t>Beruházások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err="1"/>
              <a:t>mezőgazdasági</a:t>
            </a:r>
            <a:r>
              <a:rPr lang="en-US" sz="2000" dirty="0"/>
              <a:t> </a:t>
            </a:r>
            <a:r>
              <a:rPr lang="en-US" sz="2000" dirty="0" err="1"/>
              <a:t>üzemek</a:t>
            </a:r>
            <a:r>
              <a:rPr lang="en-US" sz="2000" dirty="0"/>
              <a:t> </a:t>
            </a:r>
            <a:r>
              <a:rPr lang="en-US" sz="2000" dirty="0" err="1"/>
              <a:t>tárgyi</a:t>
            </a:r>
            <a:r>
              <a:rPr lang="en-US" sz="2000" dirty="0"/>
              <a:t> </a:t>
            </a:r>
            <a:r>
              <a:rPr lang="en-US" sz="2000" dirty="0" err="1"/>
              <a:t>eszközeibe</a:t>
            </a:r>
            <a:r>
              <a:rPr lang="en-US" sz="2000" dirty="0"/>
              <a:t> – </a:t>
            </a:r>
            <a:r>
              <a:rPr lang="en-US" sz="2000" dirty="0" err="1"/>
              <a:t>elősegíti</a:t>
            </a:r>
            <a:r>
              <a:rPr lang="en-US" sz="2000" dirty="0"/>
              <a:t> a </a:t>
            </a:r>
            <a:r>
              <a:rPr lang="en-US" sz="2000" dirty="0" err="1"/>
              <a:t>mezőgazdasági</a:t>
            </a:r>
            <a:r>
              <a:rPr lang="en-US" sz="2000" dirty="0"/>
              <a:t> </a:t>
            </a:r>
            <a:r>
              <a:rPr lang="en-US" sz="2000" dirty="0" err="1"/>
              <a:t>üzemek</a:t>
            </a:r>
            <a:r>
              <a:rPr lang="en-US" sz="2000" dirty="0"/>
              <a:t> </a:t>
            </a:r>
            <a:r>
              <a:rPr lang="en-US" sz="2000" dirty="0" err="1"/>
              <a:t>épületekbe</a:t>
            </a:r>
            <a:r>
              <a:rPr lang="en-US" sz="2000" dirty="0"/>
              <a:t> </a:t>
            </a:r>
            <a:r>
              <a:rPr lang="en-US" sz="2000" dirty="0" err="1"/>
              <a:t>vagy</a:t>
            </a:r>
            <a:r>
              <a:rPr lang="en-US" sz="2000" dirty="0"/>
              <a:t> </a:t>
            </a:r>
            <a:r>
              <a:rPr lang="en-US" sz="2000" dirty="0" err="1"/>
              <a:t>technológiákba</a:t>
            </a:r>
            <a:r>
              <a:rPr lang="en-US" sz="2000" dirty="0"/>
              <a:t> </a:t>
            </a:r>
            <a:r>
              <a:rPr lang="en-US" sz="2000" dirty="0" err="1"/>
              <a:t>történő</a:t>
            </a:r>
            <a:r>
              <a:rPr lang="en-US" sz="2000" dirty="0"/>
              <a:t> </a:t>
            </a:r>
            <a:r>
              <a:rPr lang="en-US" sz="2000" dirty="0" err="1" smtClean="0"/>
              <a:t>beruházásait</a:t>
            </a:r>
            <a:r>
              <a:rPr lang="en-US" sz="2000" dirty="0" smtClean="0"/>
              <a:t>;</a:t>
            </a:r>
            <a:endParaRPr lang="hu-HU" sz="2000" dirty="0" smtClean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en-US" sz="2000" dirty="0" err="1" smtClean="0"/>
              <a:t>Beruházások</a:t>
            </a:r>
            <a:r>
              <a:rPr lang="en-US" sz="2000" dirty="0" smtClean="0"/>
              <a:t> </a:t>
            </a:r>
            <a:r>
              <a:rPr lang="en-US" sz="2000" dirty="0" err="1"/>
              <a:t>tárgyi</a:t>
            </a:r>
            <a:r>
              <a:rPr lang="en-US" sz="2000" dirty="0"/>
              <a:t> </a:t>
            </a:r>
            <a:r>
              <a:rPr lang="en-US" sz="2000" dirty="0" err="1"/>
              <a:t>eszközökbe</a:t>
            </a:r>
            <a:r>
              <a:rPr lang="en-US" sz="2000" dirty="0"/>
              <a:t> a </a:t>
            </a:r>
            <a:r>
              <a:rPr lang="en-US" sz="2000" dirty="0" err="1"/>
              <a:t>mezőgazdasági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halászati</a:t>
            </a:r>
            <a:r>
              <a:rPr lang="en-US" sz="2000" dirty="0"/>
              <a:t> </a:t>
            </a:r>
            <a:r>
              <a:rPr lang="en-US" sz="2000" dirty="0" err="1"/>
              <a:t>termékek</a:t>
            </a:r>
            <a:r>
              <a:rPr lang="en-US" sz="2000" dirty="0"/>
              <a:t> </a:t>
            </a:r>
            <a:r>
              <a:rPr lang="en-US" sz="2000" dirty="0" err="1"/>
              <a:t>feldolgozásához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forgalmazásához</a:t>
            </a:r>
            <a:r>
              <a:rPr lang="en-US" sz="2000" dirty="0"/>
              <a:t> </a:t>
            </a:r>
            <a:r>
              <a:rPr lang="en-US" sz="2000" dirty="0" err="1"/>
              <a:t>kapcsolódóan</a:t>
            </a:r>
            <a:r>
              <a:rPr lang="en-US" sz="2000" dirty="0"/>
              <a:t>” –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élelmiszer-feldolgozó</a:t>
            </a:r>
            <a:r>
              <a:rPr lang="en-US" sz="2000" dirty="0"/>
              <a:t> </a:t>
            </a:r>
            <a:r>
              <a:rPr lang="en-US" sz="2000" dirty="0" err="1"/>
              <a:t>vállalatok</a:t>
            </a:r>
            <a:r>
              <a:rPr lang="en-US" sz="2000" dirty="0"/>
              <a:t> </a:t>
            </a:r>
            <a:r>
              <a:rPr lang="en-US" sz="2000" dirty="0" err="1"/>
              <a:t>azon</a:t>
            </a:r>
            <a:r>
              <a:rPr lang="en-US" sz="2000" dirty="0"/>
              <a:t> </a:t>
            </a:r>
            <a:r>
              <a:rPr lang="en-US" sz="2000" dirty="0" err="1"/>
              <a:t>projektjeire</a:t>
            </a:r>
            <a:r>
              <a:rPr lang="en-US" sz="2000" dirty="0"/>
              <a:t> </a:t>
            </a:r>
            <a:r>
              <a:rPr lang="en-US" sz="2000" dirty="0" err="1"/>
              <a:t>irányul</a:t>
            </a:r>
            <a:r>
              <a:rPr lang="en-US" sz="2000" dirty="0"/>
              <a:t>, </a:t>
            </a:r>
            <a:r>
              <a:rPr lang="en-US" sz="2000" dirty="0" err="1"/>
              <a:t>amelyek</a:t>
            </a:r>
            <a:r>
              <a:rPr lang="en-US" sz="2000" dirty="0"/>
              <a:t> </a:t>
            </a:r>
            <a:r>
              <a:rPr lang="en-US" sz="2000" dirty="0" err="1"/>
              <a:t>célja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uniós</a:t>
            </a:r>
            <a:r>
              <a:rPr lang="en-US" sz="2000" dirty="0"/>
              <a:t> </a:t>
            </a:r>
            <a:r>
              <a:rPr lang="en-US" sz="2000" dirty="0" err="1"/>
              <a:t>biztonsági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környezetvédelmi</a:t>
            </a:r>
            <a:r>
              <a:rPr lang="en-US" sz="2000" dirty="0"/>
              <a:t> </a:t>
            </a:r>
            <a:r>
              <a:rPr lang="en-US" sz="2000" dirty="0" err="1"/>
              <a:t>előírások</a:t>
            </a:r>
            <a:r>
              <a:rPr lang="en-US" sz="2000" dirty="0"/>
              <a:t> </a:t>
            </a:r>
            <a:r>
              <a:rPr lang="en-US" sz="2000" dirty="0" err="1" smtClean="0"/>
              <a:t>betartása</a:t>
            </a:r>
            <a:r>
              <a:rPr lang="en-US" sz="2000" dirty="0" smtClean="0"/>
              <a:t>;</a:t>
            </a:r>
            <a:endParaRPr lang="hu-HU" sz="2000" dirty="0" smtClean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en-US" sz="2000" dirty="0" err="1" smtClean="0"/>
              <a:t>Agrár-környezetvédelmi</a:t>
            </a:r>
            <a:r>
              <a:rPr lang="en-US" sz="2000" dirty="0" smtClean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éghajlatváltozáshoz</a:t>
            </a:r>
            <a:r>
              <a:rPr lang="en-US" sz="2000" dirty="0"/>
              <a:t> </a:t>
            </a:r>
            <a:r>
              <a:rPr lang="en-US" sz="2000" dirty="0" err="1"/>
              <a:t>kapcsolódó</a:t>
            </a:r>
            <a:r>
              <a:rPr lang="en-US" sz="2000" dirty="0"/>
              <a:t> </a:t>
            </a:r>
            <a:r>
              <a:rPr lang="en-US" sz="2000" dirty="0" err="1"/>
              <a:t>intézkedések</a:t>
            </a:r>
            <a:r>
              <a:rPr lang="en-US" sz="2000" dirty="0"/>
              <a:t>, </a:t>
            </a:r>
            <a:r>
              <a:rPr lang="en-US" sz="2000" dirty="0" err="1"/>
              <a:t>ökológiai</a:t>
            </a:r>
            <a:r>
              <a:rPr lang="en-US" sz="2000" dirty="0"/>
              <a:t> </a:t>
            </a:r>
            <a:r>
              <a:rPr lang="en-US" sz="2000" dirty="0" err="1" smtClean="0"/>
              <a:t>gazdálkodás</a:t>
            </a:r>
            <a:r>
              <a:rPr lang="en-US" sz="2000" dirty="0" smtClean="0"/>
              <a:t>;</a:t>
            </a:r>
            <a:endParaRPr lang="hu-HU" sz="2000" dirty="0" smtClean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en-US" sz="2000" dirty="0" err="1" smtClean="0"/>
              <a:t>Helyi</a:t>
            </a:r>
            <a:r>
              <a:rPr lang="en-US" sz="2000" dirty="0" smtClean="0"/>
              <a:t> </a:t>
            </a:r>
            <a:r>
              <a:rPr lang="en-US" sz="2000" dirty="0" err="1"/>
              <a:t>fejlesztési</a:t>
            </a:r>
            <a:r>
              <a:rPr lang="en-US" sz="2000" dirty="0"/>
              <a:t> </a:t>
            </a:r>
            <a:r>
              <a:rPr lang="en-US" sz="2000" dirty="0" err="1"/>
              <a:t>stratégiák</a:t>
            </a:r>
            <a:r>
              <a:rPr lang="en-US" sz="2000" dirty="0"/>
              <a:t> </a:t>
            </a:r>
            <a:r>
              <a:rPr lang="en-US" sz="2000" dirty="0" err="1"/>
              <a:t>végrehajtása</a:t>
            </a:r>
            <a:r>
              <a:rPr lang="en-US" sz="2000" dirty="0"/>
              <a:t> – LEADER-</a:t>
            </a:r>
            <a:r>
              <a:rPr lang="en-US" sz="2000" dirty="0" err="1"/>
              <a:t>megközelítés</a:t>
            </a:r>
            <a:r>
              <a:rPr lang="en-US" sz="2000" dirty="0"/>
              <a:t> –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alulról</a:t>
            </a:r>
            <a:r>
              <a:rPr lang="en-US" sz="2000" dirty="0"/>
              <a:t> </a:t>
            </a:r>
            <a:r>
              <a:rPr lang="en-US" sz="2000" dirty="0" err="1"/>
              <a:t>építkező</a:t>
            </a:r>
            <a:r>
              <a:rPr lang="en-US" sz="2000" dirty="0"/>
              <a:t> </a:t>
            </a:r>
            <a:r>
              <a:rPr lang="en-US" sz="2000" dirty="0" err="1"/>
              <a:t>helyi</a:t>
            </a:r>
            <a:r>
              <a:rPr lang="en-US" sz="2000" dirty="0"/>
              <a:t> </a:t>
            </a:r>
            <a:r>
              <a:rPr lang="en-US" sz="2000" dirty="0" err="1" smtClean="0"/>
              <a:t>fejlesztési</a:t>
            </a:r>
            <a:r>
              <a:rPr lang="hu-HU" sz="2000" dirty="0" smtClean="0"/>
              <a:t> </a:t>
            </a:r>
            <a:r>
              <a:rPr lang="en-US" sz="2000" dirty="0" err="1" smtClean="0"/>
              <a:t>stratégiákat</a:t>
            </a:r>
            <a:r>
              <a:rPr lang="en-US" sz="2000" dirty="0" smtClean="0"/>
              <a:t> </a:t>
            </a:r>
            <a:r>
              <a:rPr lang="en-US" sz="2000" dirty="0" err="1"/>
              <a:t>végrehajtó</a:t>
            </a:r>
            <a:r>
              <a:rPr lang="en-US" sz="2000" dirty="0"/>
              <a:t> </a:t>
            </a:r>
            <a:r>
              <a:rPr lang="en-US" sz="2000" dirty="0" err="1"/>
              <a:t>helyi</a:t>
            </a:r>
            <a:r>
              <a:rPr lang="en-US" sz="2000" dirty="0"/>
              <a:t> </a:t>
            </a:r>
            <a:r>
              <a:rPr lang="en-US" sz="2000" dirty="0" err="1"/>
              <a:t>akciócsoportokat</a:t>
            </a:r>
            <a:r>
              <a:rPr lang="en-US" sz="2000" dirty="0"/>
              <a:t> </a:t>
            </a:r>
            <a:r>
              <a:rPr lang="en-US" sz="2000" dirty="0" err="1" smtClean="0"/>
              <a:t>finanszírozza</a:t>
            </a:r>
            <a:r>
              <a:rPr lang="en-US" sz="2000" dirty="0" smtClean="0"/>
              <a:t>;</a:t>
            </a:r>
            <a:endParaRPr lang="hu-HU" sz="2000" dirty="0" smtClean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en-US" sz="2000" dirty="0" smtClean="0"/>
              <a:t>A </a:t>
            </a:r>
            <a:r>
              <a:rPr lang="en-US" sz="2000" dirty="0" err="1"/>
              <a:t>mezőgazdasági</a:t>
            </a:r>
            <a:r>
              <a:rPr lang="en-US" sz="2000" dirty="0"/>
              <a:t> </a:t>
            </a:r>
            <a:r>
              <a:rPr lang="en-US" sz="2000" dirty="0" err="1"/>
              <a:t>üzemek</a:t>
            </a:r>
            <a:r>
              <a:rPr lang="en-US" sz="2000" dirty="0"/>
              <a:t> </a:t>
            </a:r>
            <a:r>
              <a:rPr lang="en-US" sz="2000" dirty="0" err="1"/>
              <a:t>diverzifikálása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a </a:t>
            </a:r>
            <a:r>
              <a:rPr lang="en-US" sz="2000" dirty="0" err="1"/>
              <a:t>vállalkozások</a:t>
            </a:r>
            <a:r>
              <a:rPr lang="en-US" sz="2000" dirty="0"/>
              <a:t> </a:t>
            </a:r>
            <a:r>
              <a:rPr lang="en-US" sz="2000" dirty="0" err="1"/>
              <a:t>fejlesztése</a:t>
            </a:r>
            <a:r>
              <a:rPr lang="en-US" sz="2000" dirty="0"/>
              <a:t> – a </a:t>
            </a:r>
            <a:r>
              <a:rPr lang="en-US" sz="2000" dirty="0" err="1"/>
              <a:t>nem</a:t>
            </a:r>
            <a:r>
              <a:rPr lang="en-US" sz="2000" dirty="0"/>
              <a:t> </a:t>
            </a:r>
            <a:r>
              <a:rPr lang="en-US" sz="2000" dirty="0" err="1"/>
              <a:t>mezőgazdasági</a:t>
            </a:r>
            <a:r>
              <a:rPr lang="en-US" sz="2000" dirty="0"/>
              <a:t> </a:t>
            </a:r>
            <a:r>
              <a:rPr lang="en-US" sz="2000" dirty="0" err="1"/>
              <a:t>tevékenységek</a:t>
            </a:r>
            <a:r>
              <a:rPr lang="en-US" sz="2000" dirty="0"/>
              <a:t> </a:t>
            </a:r>
            <a:r>
              <a:rPr lang="en-US" sz="2000" dirty="0" err="1"/>
              <a:t>fejlesztésére</a:t>
            </a:r>
            <a:r>
              <a:rPr lang="en-US" sz="2000" dirty="0"/>
              <a:t> </a:t>
            </a:r>
            <a:r>
              <a:rPr lang="en-US" sz="2000" dirty="0" err="1"/>
              <a:t>törekvő</a:t>
            </a:r>
            <a:r>
              <a:rPr lang="en-US" sz="2000" dirty="0"/>
              <a:t> </a:t>
            </a:r>
            <a:r>
              <a:rPr lang="en-US" sz="2000" dirty="0" err="1"/>
              <a:t>vidéki</a:t>
            </a:r>
            <a:r>
              <a:rPr lang="en-US" sz="2000" dirty="0"/>
              <a:t> </a:t>
            </a:r>
            <a:r>
              <a:rPr lang="en-US" sz="2000" dirty="0" err="1"/>
              <a:t>vállalkozások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gazdálkodó</a:t>
            </a:r>
            <a:r>
              <a:rPr lang="en-US" sz="2000" dirty="0"/>
              <a:t> </a:t>
            </a:r>
            <a:r>
              <a:rPr lang="en-US" sz="2000" dirty="0" err="1"/>
              <a:t>családok</a:t>
            </a:r>
            <a:r>
              <a:rPr lang="en-US" sz="2000" dirty="0"/>
              <a:t> </a:t>
            </a:r>
            <a:r>
              <a:rPr lang="en-US" sz="2000" dirty="0" err="1" smtClean="0"/>
              <a:t>számára</a:t>
            </a:r>
            <a:r>
              <a:rPr lang="en-US" sz="2000" dirty="0" smtClean="0"/>
              <a:t>;</a:t>
            </a:r>
            <a:endParaRPr lang="hu-HU" sz="2000" dirty="0" smtClean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en-US" sz="2000" dirty="0" err="1" smtClean="0"/>
              <a:t>Technikai</a:t>
            </a:r>
            <a:r>
              <a:rPr lang="en-US" sz="2000" dirty="0" smtClean="0"/>
              <a:t> </a:t>
            </a:r>
            <a:r>
              <a:rPr lang="en-US" sz="2000" dirty="0" err="1" smtClean="0"/>
              <a:t>segítségnyújtás</a:t>
            </a:r>
            <a:r>
              <a:rPr lang="en-US" sz="2000" dirty="0" smtClean="0"/>
              <a:t> </a:t>
            </a:r>
            <a:r>
              <a:rPr lang="en-US" sz="2000" dirty="0"/>
              <a:t>– a </a:t>
            </a:r>
            <a:r>
              <a:rPr lang="en-US" sz="2000" dirty="0" err="1"/>
              <a:t>helyi</a:t>
            </a:r>
            <a:r>
              <a:rPr lang="en-US" sz="2000" dirty="0"/>
              <a:t> </a:t>
            </a:r>
            <a:r>
              <a:rPr lang="en-US" sz="2000" dirty="0" err="1"/>
              <a:t>akciócsoportok</a:t>
            </a:r>
            <a:r>
              <a:rPr lang="en-US" sz="2000" dirty="0"/>
              <a:t> </a:t>
            </a:r>
            <a:r>
              <a:rPr lang="en-US" sz="2000" dirty="0" err="1"/>
              <a:t>képzését</a:t>
            </a:r>
            <a:r>
              <a:rPr lang="en-US" sz="2000" dirty="0"/>
              <a:t>, </a:t>
            </a:r>
            <a:r>
              <a:rPr lang="en-US" sz="2000" dirty="0" err="1"/>
              <a:t>elemzéseit</a:t>
            </a:r>
            <a:r>
              <a:rPr lang="en-US" sz="2000" dirty="0"/>
              <a:t>, </a:t>
            </a:r>
            <a:r>
              <a:rPr lang="en-US" sz="2000" dirty="0" err="1"/>
              <a:t>programmonitoringját</a:t>
            </a:r>
            <a:r>
              <a:rPr lang="en-US" sz="2000" dirty="0"/>
              <a:t>, </a:t>
            </a:r>
            <a:r>
              <a:rPr lang="en-US" sz="2000" dirty="0" err="1"/>
              <a:t>kapacitásépítését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felkészítését</a:t>
            </a:r>
            <a:r>
              <a:rPr lang="en-US" sz="2000" dirty="0"/>
              <a:t> </a:t>
            </a:r>
            <a:r>
              <a:rPr lang="en-US" sz="2000" dirty="0" err="1"/>
              <a:t>támogatja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11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3424"/>
            <a:ext cx="1219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+mn-lt"/>
              </a:rPr>
              <a:t>Az </a:t>
            </a:r>
            <a:r>
              <a:rPr lang="hu-HU" sz="2000" dirty="0">
                <a:latin typeface="+mn-lt"/>
              </a:rPr>
              <a:t>EU egyik fő célkitűzése gazdasági, társadalmi és területi kohézió erősítése. </a:t>
            </a:r>
            <a:endParaRPr lang="hu-HU" sz="2000" dirty="0" smtClean="0">
              <a:latin typeface="+mn-lt"/>
            </a:endParaRPr>
          </a:p>
          <a:p>
            <a:endParaRPr lang="hu-HU" sz="2000" dirty="0">
              <a:latin typeface="+mn-lt"/>
            </a:endParaRPr>
          </a:p>
          <a:p>
            <a:r>
              <a:rPr lang="hu-HU" sz="2000" dirty="0" smtClean="0">
                <a:latin typeface="+mn-lt"/>
              </a:rPr>
              <a:t>Az </a:t>
            </a:r>
            <a:r>
              <a:rPr lang="hu-HU" sz="2000" dirty="0">
                <a:latin typeface="+mn-lt"/>
              </a:rPr>
              <a:t>EU tevékenységeinek és költségvetésének jelentős részét a </a:t>
            </a:r>
            <a:r>
              <a:rPr lang="hu-HU" sz="2000" u="sng" dirty="0">
                <a:latin typeface="+mn-lt"/>
              </a:rPr>
              <a:t>régiók közötti különbségek csökkentésére </a:t>
            </a:r>
            <a:r>
              <a:rPr lang="hu-HU" sz="2000" dirty="0">
                <a:latin typeface="+mn-lt"/>
              </a:rPr>
              <a:t>fordítja, különös tekintettel a vidéki térségekre, az ipari átalakulás által érintett térségekre és a súlyos és állandó természeti vagy demográfiai </a:t>
            </a:r>
            <a:r>
              <a:rPr lang="hu-HU" sz="2000" dirty="0" smtClean="0">
                <a:latin typeface="+mn-lt"/>
              </a:rPr>
              <a:t>hátrányban </a:t>
            </a:r>
            <a:r>
              <a:rPr lang="hu-HU" sz="2000" dirty="0">
                <a:latin typeface="+mn-lt"/>
              </a:rPr>
              <a:t>lévő régiókra. </a:t>
            </a:r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hu-HU" sz="2000" dirty="0" smtClean="0">
                <a:latin typeface="+mn-lt"/>
              </a:rPr>
              <a:t>A </a:t>
            </a:r>
            <a:r>
              <a:rPr lang="hu-HU" sz="2000" dirty="0">
                <a:latin typeface="+mn-lt"/>
              </a:rPr>
              <a:t>célkitűzések megvalósítását napjainkban az európai strukturális és beruházási </a:t>
            </a:r>
            <a:r>
              <a:rPr lang="hu-HU" sz="2000" dirty="0" smtClean="0">
                <a:latin typeface="+mn-lt"/>
              </a:rPr>
              <a:t>alapok támogatják: Kohéziós </a:t>
            </a:r>
            <a:r>
              <a:rPr lang="hu-HU" sz="2000" dirty="0">
                <a:latin typeface="+mn-lt"/>
              </a:rPr>
              <a:t>Alap, Európai Mezőgazdasági Vidékfejlesztési </a:t>
            </a:r>
            <a:r>
              <a:rPr lang="hu-HU" sz="2000" dirty="0" smtClean="0">
                <a:latin typeface="+mn-lt"/>
              </a:rPr>
              <a:t>Alap stb. és </a:t>
            </a:r>
            <a:r>
              <a:rPr lang="hu-HU" sz="2000" dirty="0">
                <a:latin typeface="+mn-lt"/>
              </a:rPr>
              <a:t>egyéb források, például az Európai Beruházási </a:t>
            </a:r>
            <a:r>
              <a:rPr lang="hu-HU" sz="2000" dirty="0" smtClean="0">
                <a:latin typeface="+mn-lt"/>
              </a:rPr>
              <a:t>Bank. </a:t>
            </a:r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hu-HU" sz="2000" dirty="0" smtClean="0">
                <a:latin typeface="+mn-lt"/>
              </a:rPr>
              <a:t>Az </a:t>
            </a:r>
            <a:r>
              <a:rPr lang="hu-HU" sz="2000" u="sng" dirty="0">
                <a:latin typeface="+mn-lt"/>
              </a:rPr>
              <a:t>Európai Mezőgazdasági Vidékfejlesztési Alap</a:t>
            </a:r>
            <a:r>
              <a:rPr lang="hu-HU" sz="2000" dirty="0">
                <a:latin typeface="+mn-lt"/>
              </a:rPr>
              <a:t> az uniós kohéziós politika keretében támogatja a vidékfejlesztést és a mezőgazdasági infrastruktúra javítását</a:t>
            </a:r>
            <a:r>
              <a:rPr lang="hu-HU" sz="2000" dirty="0" smtClean="0">
                <a:latin typeface="+mn-lt"/>
              </a:rPr>
              <a:t>.</a:t>
            </a:r>
          </a:p>
          <a:p>
            <a:endParaRPr lang="hu-HU" sz="2000" dirty="0">
              <a:latin typeface="+mn-lt"/>
            </a:endParaRPr>
          </a:p>
          <a:p>
            <a:r>
              <a:rPr lang="hu-HU" sz="2000" dirty="0" smtClean="0">
                <a:latin typeface="+mn-lt"/>
              </a:rPr>
              <a:t>A </a:t>
            </a:r>
            <a:r>
              <a:rPr lang="hu-HU" sz="2000" dirty="0">
                <a:latin typeface="+mn-lt"/>
              </a:rPr>
              <a:t>vidékfejlesztési politikát az Európai Mezőgazdasági Vidékfejlesztési Alap és regionális vagy nemzeti források társfinanszírozással működtetik</a:t>
            </a:r>
            <a:r>
              <a:rPr lang="hu-HU" sz="2000" dirty="0" smtClean="0">
                <a:latin typeface="+mn-lt"/>
              </a:rPr>
              <a:t>.</a:t>
            </a:r>
          </a:p>
          <a:p>
            <a:endParaRPr lang="hu-HU" sz="2000" dirty="0">
              <a:latin typeface="+mn-lt"/>
            </a:endParaRPr>
          </a:p>
          <a:p>
            <a:r>
              <a:rPr lang="hu-HU" sz="2000" dirty="0" smtClean="0">
                <a:latin typeface="+mn-lt"/>
              </a:rPr>
              <a:t>Az alap célja, </a:t>
            </a:r>
            <a:r>
              <a:rPr lang="hu-HU" sz="2000" dirty="0">
                <a:latin typeface="+mn-lt"/>
              </a:rPr>
              <a:t>hogy hozzájáruljon az Európa 2020 stratégia (a növekedést és a munkahelyteremtést támogató uniós stratégia) megvalósításához azáltal, hogy a vidéki területeken </a:t>
            </a:r>
            <a:r>
              <a:rPr lang="hu-HU" sz="2000" dirty="0" smtClean="0">
                <a:latin typeface="+mn-lt"/>
              </a:rPr>
              <a:t>előmozdítsa </a:t>
            </a:r>
            <a:r>
              <a:rPr lang="hu-HU" sz="2000" dirty="0">
                <a:latin typeface="+mn-lt"/>
              </a:rPr>
              <a:t>a fenntartható vidékfejlesztést. </a:t>
            </a:r>
          </a:p>
        </p:txBody>
      </p:sp>
    </p:spTree>
    <p:extLst>
      <p:ext uri="{BB962C8B-B14F-4D97-AF65-F5344CB8AC3E}">
        <p14:creationId xmlns:p14="http://schemas.microsoft.com/office/powerpoint/2010/main" val="41288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156"/>
            <a:ext cx="1219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altLang="en-US" sz="2000" b="1" u="sng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Digitális megoldások a </a:t>
            </a:r>
            <a:r>
              <a:rPr lang="hu-HU" altLang="en-US" sz="2000" b="1" u="sng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vidékfejlesztésben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endParaRPr lang="hu-HU" altLang="en-US" sz="20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altLang="en-US" sz="20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A </a:t>
            </a:r>
            <a:r>
              <a:rPr lang="hu-HU" alt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mezőgazdaság technológiai és szerkezeti </a:t>
            </a:r>
            <a:r>
              <a:rPr lang="hu-HU" altLang="en-US" sz="20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változása következtében </a:t>
            </a:r>
            <a:r>
              <a:rPr lang="hu-HU" alt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az elmúlt </a:t>
            </a:r>
            <a:r>
              <a:rPr lang="hu-HU" altLang="en-US" sz="20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években a vidéki térségek helyzete </a:t>
            </a:r>
            <a:r>
              <a:rPr lang="hu-HU" alt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és funkciója jelentősen megváltozott. </a:t>
            </a:r>
            <a:endParaRPr lang="hu-HU" altLang="en-US" sz="20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Aft>
                <a:spcPct val="0"/>
              </a:spcAft>
              <a:buClr>
                <a:srgbClr val="3F3F3F"/>
              </a:buClr>
            </a:pPr>
            <a:endParaRPr lang="hu-HU" altLang="en-US" sz="2000" dirty="0" smtClean="0">
              <a:solidFill>
                <a:schemeClr val="tx1"/>
              </a:solidFill>
              <a:latin typeface="+mn-lt"/>
            </a:endParaRP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 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mezőgazdaságban és vidékfejlesztésben a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digitális megoldások új 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fejlesztési lehetőségeket nyitottak meg.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endParaRPr lang="hu-HU" altLang="en-US" sz="2000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Manapság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 digitális megoldások 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által nagyban megváltozott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 kommunikáció, 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az együttműködés és a kapcsolatrendszer, csökkentek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 távolságok, 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felgyorsult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az információ 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áramlása,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és több automatizálási lehetőség is rendelkezésre áll. </a:t>
            </a:r>
          </a:p>
        </p:txBody>
      </p:sp>
      <p:pic>
        <p:nvPicPr>
          <p:cNvPr id="2050" name="Picture 2" descr="CAC Exhib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77" y="3674589"/>
            <a:ext cx="48768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76077" y="5939992"/>
            <a:ext cx="29024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Kép forrása: </a:t>
            </a:r>
            <a:r>
              <a:rPr lang="en-US" sz="1000" dirty="0" smtClean="0"/>
              <a:t>http</a:t>
            </a:r>
            <a:r>
              <a:rPr lang="en-US" sz="1000" dirty="0"/>
              <a:t>://www.agrochemshow.com/index.php?s=/Home/Article/endetail/id/535.html</a:t>
            </a:r>
          </a:p>
        </p:txBody>
      </p:sp>
    </p:spTree>
    <p:extLst>
      <p:ext uri="{BB962C8B-B14F-4D97-AF65-F5344CB8AC3E}">
        <p14:creationId xmlns:p14="http://schemas.microsoft.com/office/powerpoint/2010/main" val="16233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25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 </a:t>
            </a:r>
            <a:r>
              <a:rPr lang="en-US" sz="2000" dirty="0" err="1"/>
              <a:t>mezőgazdaság</a:t>
            </a:r>
            <a:r>
              <a:rPr lang="en-US" sz="2000" dirty="0"/>
              <a:t> </a:t>
            </a:r>
            <a:r>
              <a:rPr lang="en-US" sz="2000" dirty="0" err="1"/>
              <a:t>változása</a:t>
            </a:r>
            <a:r>
              <a:rPr lang="en-US" sz="2000" dirty="0"/>
              <a:t> </a:t>
            </a:r>
            <a:r>
              <a:rPr lang="en-US" sz="2000" dirty="0" err="1" smtClean="0"/>
              <a:t>jelentősen</a:t>
            </a:r>
            <a:r>
              <a:rPr lang="en-US" sz="2000" dirty="0" smtClean="0"/>
              <a:t> </a:t>
            </a:r>
            <a:r>
              <a:rPr lang="en-US" sz="2000" dirty="0" err="1"/>
              <a:t>felgyorsult</a:t>
            </a:r>
            <a:r>
              <a:rPr lang="en-US" sz="2000" dirty="0"/>
              <a:t>, </a:t>
            </a:r>
            <a:r>
              <a:rPr lang="hu-HU" sz="2000" dirty="0" smtClean="0"/>
              <a:t>ami a vidéki térségekre nagy hatással van. </a:t>
            </a:r>
            <a:r>
              <a:rPr lang="hu-HU" sz="2000" dirty="0"/>
              <a:t>J</a:t>
            </a:r>
            <a:r>
              <a:rPr lang="en-US" sz="2000" dirty="0" err="1" smtClean="0"/>
              <a:t>elen</a:t>
            </a:r>
            <a:r>
              <a:rPr lang="en-US" sz="2000" dirty="0" smtClean="0"/>
              <a:t> </a:t>
            </a:r>
            <a:r>
              <a:rPr lang="en-US" sz="2000" dirty="0" err="1"/>
              <a:t>vannak</a:t>
            </a:r>
            <a:r>
              <a:rPr lang="en-US" sz="2000" dirty="0"/>
              <a:t> a </a:t>
            </a:r>
            <a:r>
              <a:rPr lang="en-US" sz="2000" dirty="0" err="1" smtClean="0"/>
              <a:t>mezőgazdaság</a:t>
            </a:r>
            <a:r>
              <a:rPr lang="hu-HU" sz="2000" dirty="0" smtClean="0"/>
              <a:t> 4.0, sőt az </a:t>
            </a:r>
            <a:r>
              <a:rPr lang="en-US" sz="2000" dirty="0" smtClean="0"/>
              <a:t> </a:t>
            </a:r>
            <a:r>
              <a:rPr lang="en-US" sz="2000" dirty="0"/>
              <a:t>5.0 </a:t>
            </a:r>
            <a:r>
              <a:rPr lang="en-US" sz="2000" dirty="0" err="1" smtClean="0"/>
              <a:t>elemei</a:t>
            </a:r>
            <a:r>
              <a:rPr lang="hu-HU" sz="2000" dirty="0" smtClean="0"/>
              <a:t> is</a:t>
            </a:r>
            <a:r>
              <a:rPr lang="en-US" sz="2000" dirty="0" smtClean="0"/>
              <a:t>, </a:t>
            </a:r>
            <a:r>
              <a:rPr lang="hu-HU" sz="2000" dirty="0" smtClean="0"/>
              <a:t>mint például </a:t>
            </a:r>
            <a:r>
              <a:rPr lang="en-US" sz="2000" dirty="0" smtClean="0"/>
              <a:t>a </a:t>
            </a:r>
            <a:r>
              <a:rPr lang="en-US" sz="2000" dirty="0" err="1"/>
              <a:t>robotika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a </a:t>
            </a:r>
            <a:r>
              <a:rPr lang="en-US" sz="2000" dirty="0" err="1"/>
              <a:t>mesterséges</a:t>
            </a:r>
            <a:r>
              <a:rPr lang="en-US" sz="2000" dirty="0"/>
              <a:t> </a:t>
            </a:r>
            <a:r>
              <a:rPr lang="en-US" sz="2000" dirty="0" err="1" smtClean="0"/>
              <a:t>intelligencia</a:t>
            </a:r>
            <a:r>
              <a:rPr lang="hu-HU" sz="2000" dirty="0" smtClean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266" t="26073" r="12938" b="15345"/>
          <a:stretch/>
        </p:blipFill>
        <p:spPr>
          <a:xfrm>
            <a:off x="524318" y="935911"/>
            <a:ext cx="10992542" cy="49735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36292" y="6031993"/>
            <a:ext cx="69194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Forrás: </a:t>
            </a:r>
            <a:r>
              <a:rPr lang="en-US" dirty="0" err="1"/>
              <a:t>Magyarország</a:t>
            </a:r>
            <a:r>
              <a:rPr lang="en-US" dirty="0"/>
              <a:t> </a:t>
            </a:r>
            <a:r>
              <a:rPr lang="en-US" dirty="0" err="1"/>
              <a:t>Digitális</a:t>
            </a:r>
            <a:r>
              <a:rPr lang="en-US" dirty="0"/>
              <a:t> </a:t>
            </a:r>
            <a:r>
              <a:rPr lang="en-US" dirty="0" err="1"/>
              <a:t>Agrár</a:t>
            </a:r>
            <a:r>
              <a:rPr lang="en-US" dirty="0"/>
              <a:t> </a:t>
            </a:r>
            <a:r>
              <a:rPr lang="en-US" dirty="0" err="1"/>
              <a:t>Stratégiája</a:t>
            </a:r>
            <a:r>
              <a:rPr lang="hu-HU" dirty="0"/>
              <a:t> 2019-2022, </a:t>
            </a:r>
            <a:r>
              <a:rPr lang="en-US" dirty="0" err="1"/>
              <a:t>Digitális</a:t>
            </a:r>
            <a:r>
              <a:rPr lang="en-US" dirty="0"/>
              <a:t> </a:t>
            </a:r>
            <a:r>
              <a:rPr lang="en-US" dirty="0" err="1"/>
              <a:t>Jólét</a:t>
            </a:r>
            <a:r>
              <a:rPr lang="en-US" dirty="0"/>
              <a:t> </a:t>
            </a:r>
            <a:r>
              <a:rPr lang="en-US" dirty="0" smtClean="0"/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0432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+mn-lt"/>
              </a:rPr>
              <a:t>A </a:t>
            </a:r>
            <a:r>
              <a:rPr lang="hu-HU" sz="2000" u="sng" dirty="0">
                <a:latin typeface="+mn-lt"/>
              </a:rPr>
              <a:t>„Mezőgazdaság 4.0”</a:t>
            </a:r>
            <a:r>
              <a:rPr lang="hu-HU" sz="2000" dirty="0">
                <a:latin typeface="+mn-lt"/>
              </a:rPr>
              <a:t> </a:t>
            </a:r>
            <a:r>
              <a:rPr lang="hu-HU" sz="2000" dirty="0" smtClean="0">
                <a:latin typeface="+mn-lt"/>
              </a:rPr>
              <a:t>(</a:t>
            </a:r>
            <a:r>
              <a:rPr lang="en-US" sz="2000" dirty="0" err="1" smtClean="0"/>
              <a:t>szinonimaként</a:t>
            </a:r>
            <a:r>
              <a:rPr lang="en-US" sz="2000" dirty="0" smtClean="0"/>
              <a:t> has</a:t>
            </a:r>
            <a:r>
              <a:rPr lang="hu-HU" sz="2000" dirty="0" smtClean="0"/>
              <a:t>ználatos </a:t>
            </a:r>
            <a:r>
              <a:rPr lang="en-US" sz="2000" dirty="0" smtClean="0"/>
              <a:t>a </a:t>
            </a:r>
            <a:r>
              <a:rPr lang="en-US" sz="2000" i="1" dirty="0" smtClean="0"/>
              <a:t>smart </a:t>
            </a:r>
            <a:r>
              <a:rPr lang="en-US" sz="2000" i="1" dirty="0"/>
              <a:t>agriculture, smart farming </a:t>
            </a:r>
            <a:r>
              <a:rPr lang="en-US" sz="2000" dirty="0" err="1"/>
              <a:t>vagy</a:t>
            </a:r>
            <a:r>
              <a:rPr lang="en-US" sz="2000" dirty="0"/>
              <a:t> </a:t>
            </a:r>
            <a:r>
              <a:rPr lang="en-US" sz="2000" i="1" dirty="0"/>
              <a:t>digital agriculture</a:t>
            </a:r>
            <a:r>
              <a:rPr lang="en-US" sz="2000" dirty="0"/>
              <a:t> </a:t>
            </a:r>
            <a:r>
              <a:rPr lang="en-US" sz="2000" dirty="0" err="1" smtClean="0"/>
              <a:t>kifejezések</a:t>
            </a:r>
            <a:r>
              <a:rPr lang="hu-HU" sz="2000" dirty="0" smtClean="0"/>
              <a:t>) </a:t>
            </a:r>
            <a:r>
              <a:rPr lang="hu-HU" sz="2000" dirty="0" smtClean="0">
                <a:latin typeface="+mn-lt"/>
              </a:rPr>
              <a:t>magában foglalja a </a:t>
            </a:r>
            <a:r>
              <a:rPr lang="hu-HU" sz="2000" dirty="0">
                <a:latin typeface="+mn-lt"/>
              </a:rPr>
              <a:t>digitális </a:t>
            </a:r>
            <a:r>
              <a:rPr lang="hu-HU" sz="2000" dirty="0" smtClean="0">
                <a:latin typeface="+mn-lt"/>
              </a:rPr>
              <a:t>agrárgazdaságot, a </a:t>
            </a:r>
            <a:r>
              <a:rPr lang="hu-HU" sz="2000" dirty="0">
                <a:latin typeface="+mn-lt"/>
              </a:rPr>
              <a:t>precíziós </a:t>
            </a:r>
            <a:r>
              <a:rPr lang="hu-HU" sz="2000" dirty="0" smtClean="0">
                <a:latin typeface="+mn-lt"/>
              </a:rPr>
              <a:t>mezőgazdaságot, </a:t>
            </a:r>
            <a:r>
              <a:rPr lang="hu-HU" sz="2000" dirty="0">
                <a:latin typeface="+mn-lt"/>
              </a:rPr>
              <a:t>az információs és kommunikációs </a:t>
            </a:r>
            <a:r>
              <a:rPr lang="hu-HU" sz="2000" dirty="0" smtClean="0">
                <a:latin typeface="+mn-lt"/>
              </a:rPr>
              <a:t>technológiákat, </a:t>
            </a:r>
            <a:r>
              <a:rPr lang="hu-HU" sz="2000" dirty="0">
                <a:latin typeface="+mn-lt"/>
              </a:rPr>
              <a:t>a nagytömegű adatok </a:t>
            </a:r>
            <a:r>
              <a:rPr lang="hu-HU" sz="2000" dirty="0" smtClean="0">
                <a:latin typeface="+mn-lt"/>
              </a:rPr>
              <a:t>begyűjtését és feldolgozását, illetve az erre </a:t>
            </a:r>
            <a:r>
              <a:rPr lang="hu-HU" sz="2000" dirty="0">
                <a:latin typeface="+mn-lt"/>
              </a:rPr>
              <a:t>alapuló </a:t>
            </a:r>
            <a:r>
              <a:rPr lang="hu-HU" sz="2000" dirty="0" smtClean="0">
                <a:latin typeface="+mn-lt"/>
              </a:rPr>
              <a:t>döntéstámogatást. </a:t>
            </a:r>
          </a:p>
          <a:p>
            <a:endParaRPr lang="hu-HU" sz="2000" dirty="0">
              <a:latin typeface="+mn-lt"/>
            </a:endParaRPr>
          </a:p>
          <a:p>
            <a:r>
              <a:rPr lang="hu-HU" sz="2000" dirty="0" smtClean="0">
                <a:latin typeface="+mn-lt"/>
              </a:rPr>
              <a:t>Ebben a rendszerben az automatizálás és a robotizáció egyre szorosabban összefonódik, továbbá a termelés, az üzemirányítás, a menedzsment, a termékpályák üzleti modelljei is megváltoznak.</a:t>
            </a:r>
          </a:p>
          <a:p>
            <a:endParaRPr lang="hu-HU" sz="2000" dirty="0">
              <a:latin typeface="+mn-lt"/>
            </a:endParaRPr>
          </a:p>
          <a:p>
            <a:r>
              <a:rPr lang="hu-HU" sz="2000" dirty="0"/>
              <a:t>A mezőgazdaság 4.0 az adatokról, az adatok összekapcsolásáról és az adatok alapján meghozott, részben automatizált döntésekről szól. </a:t>
            </a:r>
            <a:endParaRPr lang="hu-HU" sz="2000" dirty="0" smtClean="0"/>
          </a:p>
          <a:p>
            <a:endParaRPr lang="hu-HU" sz="2000" dirty="0"/>
          </a:p>
          <a:p>
            <a:r>
              <a:rPr lang="hu-HU" sz="2000" dirty="0" smtClean="0"/>
              <a:t>Az </a:t>
            </a:r>
            <a:r>
              <a:rPr lang="hu-HU" sz="2000" dirty="0"/>
              <a:t>adatok </a:t>
            </a:r>
            <a:r>
              <a:rPr lang="hu-HU" sz="2000" dirty="0" smtClean="0"/>
              <a:t>feldolgozásának, értelmezésének, összekapcsolásának </a:t>
            </a:r>
            <a:r>
              <a:rPr lang="hu-HU" sz="2000" dirty="0"/>
              <a:t>és az ezekből származó </a:t>
            </a:r>
            <a:r>
              <a:rPr lang="hu-HU" sz="2000" dirty="0" smtClean="0"/>
              <a:t>döntéseknek/megoldásoknak </a:t>
            </a:r>
            <a:r>
              <a:rPr lang="hu-HU" sz="2000" dirty="0"/>
              <a:t>számos előnye </a:t>
            </a:r>
            <a:r>
              <a:rPr lang="hu-HU" sz="2000" dirty="0" smtClean="0"/>
              <a:t>van: kevesebb </a:t>
            </a:r>
            <a:r>
              <a:rPr lang="hu-HU" sz="2000" dirty="0"/>
              <a:t>üzemanyagot, műtrágyát és növényvédő szert kell </a:t>
            </a:r>
            <a:r>
              <a:rPr lang="hu-HU" sz="2000" dirty="0" smtClean="0"/>
              <a:t>használni, ezáltal </a:t>
            </a:r>
            <a:r>
              <a:rPr lang="hu-HU" sz="2000" dirty="0"/>
              <a:t>a környezeti terhelés </a:t>
            </a:r>
            <a:r>
              <a:rPr lang="hu-HU" sz="2000" dirty="0" smtClean="0"/>
              <a:t>csökkenthető, továbbá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adminisztrációs</a:t>
            </a:r>
            <a:r>
              <a:rPr lang="en-US" sz="2000" dirty="0"/>
              <a:t> </a:t>
            </a:r>
            <a:r>
              <a:rPr lang="en-US" sz="2000" dirty="0" err="1"/>
              <a:t>feladatok</a:t>
            </a:r>
            <a:r>
              <a:rPr lang="en-US" sz="2000" dirty="0"/>
              <a:t> </a:t>
            </a:r>
            <a:r>
              <a:rPr lang="en-US" sz="2000" dirty="0" err="1"/>
              <a:t>elvégzése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a </a:t>
            </a:r>
            <a:r>
              <a:rPr lang="en-US" sz="2000" dirty="0" err="1"/>
              <a:t>munkafolyamatok</a:t>
            </a:r>
            <a:r>
              <a:rPr lang="en-US" sz="2000" dirty="0"/>
              <a:t> </a:t>
            </a:r>
            <a:r>
              <a:rPr lang="en-US" sz="2000" dirty="0" err="1"/>
              <a:t>szervezése</a:t>
            </a:r>
            <a:r>
              <a:rPr lang="en-US" sz="2000" dirty="0"/>
              <a:t> is </a:t>
            </a:r>
            <a:r>
              <a:rPr lang="en-US" sz="2000" dirty="0" err="1"/>
              <a:t>könnyebbé</a:t>
            </a:r>
            <a:r>
              <a:rPr lang="en-US" sz="2000" dirty="0"/>
              <a:t> </a:t>
            </a:r>
            <a:r>
              <a:rPr lang="en-US" sz="2000" dirty="0" err="1" smtClean="0"/>
              <a:t>válik</a:t>
            </a:r>
            <a:r>
              <a:rPr lang="hu-HU" sz="2000" dirty="0" smtClean="0"/>
              <a:t>.</a:t>
            </a:r>
            <a:r>
              <a:rPr lang="en-US" sz="2000" dirty="0" smtClean="0"/>
              <a:t> </a:t>
            </a:r>
            <a:r>
              <a:rPr lang="hu-HU" sz="2000" dirty="0"/>
              <a:t> </a:t>
            </a:r>
            <a:endParaRPr lang="hu-HU" sz="2000" dirty="0" smtClean="0"/>
          </a:p>
          <a:p>
            <a:endParaRPr lang="hu-HU" sz="2000" dirty="0">
              <a:latin typeface="+mn-lt"/>
            </a:endParaRPr>
          </a:p>
          <a:p>
            <a:r>
              <a:rPr lang="hu-HU" sz="2000" dirty="0" smtClean="0"/>
              <a:t>A mezőgazdaság </a:t>
            </a:r>
            <a:r>
              <a:rPr lang="hu-HU" sz="2000" dirty="0"/>
              <a:t>4.0 </a:t>
            </a:r>
            <a:r>
              <a:rPr lang="hu-HU" sz="2000" dirty="0" smtClean="0"/>
              <a:t>m</a:t>
            </a:r>
            <a:r>
              <a:rPr lang="en-US" sz="2000" dirty="0" err="1" smtClean="0"/>
              <a:t>egváltoztatt</a:t>
            </a:r>
            <a:r>
              <a:rPr lang="hu-HU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err="1"/>
              <a:t>technológiai</a:t>
            </a:r>
            <a:r>
              <a:rPr lang="en-US" sz="2000" dirty="0"/>
              <a:t> </a:t>
            </a:r>
            <a:r>
              <a:rPr lang="en-US" sz="2000" dirty="0" err="1"/>
              <a:t>folyamatokat</a:t>
            </a:r>
            <a:r>
              <a:rPr lang="en-US" sz="2000" dirty="0"/>
              <a:t>, a </a:t>
            </a:r>
            <a:r>
              <a:rPr lang="en-US" sz="2000" dirty="0" err="1"/>
              <a:t>kommunikációt</a:t>
            </a:r>
            <a:r>
              <a:rPr lang="en-US" sz="2000" dirty="0"/>
              <a:t>,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üzleti</a:t>
            </a:r>
            <a:r>
              <a:rPr lang="en-US" sz="2000" dirty="0"/>
              <a:t> </a:t>
            </a:r>
            <a:r>
              <a:rPr lang="en-US" sz="2000" dirty="0" err="1"/>
              <a:t>modelleket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adatgazdálkodást</a:t>
            </a:r>
            <a:r>
              <a:rPr lang="en-US" sz="2000" dirty="0"/>
              <a:t>, </a:t>
            </a:r>
            <a:r>
              <a:rPr lang="en-US" sz="2000" dirty="0" err="1"/>
              <a:t>illetve</a:t>
            </a:r>
            <a:r>
              <a:rPr lang="en-US" sz="2000" dirty="0"/>
              <a:t> </a:t>
            </a:r>
            <a:r>
              <a:rPr lang="en-US" sz="2000" dirty="0" err="1" smtClean="0"/>
              <a:t>átalakított</a:t>
            </a:r>
            <a:r>
              <a:rPr lang="hu-HU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err="1"/>
              <a:t>vezetői</a:t>
            </a:r>
            <a:r>
              <a:rPr lang="en-US" sz="2000" dirty="0"/>
              <a:t> </a:t>
            </a:r>
            <a:r>
              <a:rPr lang="en-US" sz="2000" dirty="0" err="1"/>
              <a:t>döntéseket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9670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4154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+mn-lt"/>
              </a:rPr>
              <a:t>Több</a:t>
            </a:r>
            <a:r>
              <a:rPr lang="en-US" sz="2000" dirty="0" smtClean="0">
                <a:latin typeface="+mn-lt"/>
              </a:rPr>
              <a:t> </a:t>
            </a:r>
            <a:r>
              <a:rPr lang="hu-HU" sz="2000" dirty="0" smtClean="0">
                <a:latin typeface="+mn-lt"/>
              </a:rPr>
              <a:t>környező </a:t>
            </a:r>
            <a:r>
              <a:rPr lang="en-US" sz="2000" dirty="0" err="1" smtClean="0">
                <a:latin typeface="+mn-lt"/>
              </a:rPr>
              <a:t>országban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/>
              <a:t>a </a:t>
            </a:r>
            <a:r>
              <a:rPr lang="en-US" sz="2000" dirty="0" err="1"/>
              <a:t>digitális</a:t>
            </a:r>
            <a:r>
              <a:rPr lang="en-US" sz="2000" dirty="0"/>
              <a:t> </a:t>
            </a:r>
            <a:r>
              <a:rPr lang="en-US" sz="2000" dirty="0" err="1"/>
              <a:t>technológiák</a:t>
            </a:r>
            <a:r>
              <a:rPr lang="en-US" sz="2000" dirty="0"/>
              <a:t> </a:t>
            </a:r>
            <a:r>
              <a:rPr lang="hu-HU" sz="2000" dirty="0" smtClean="0"/>
              <a:t>alkalmazása </a:t>
            </a:r>
            <a:r>
              <a:rPr lang="en-US" sz="2000" dirty="0" err="1" smtClean="0">
                <a:latin typeface="+mn-lt"/>
              </a:rPr>
              <a:t>az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agrárgazdaság</a:t>
            </a:r>
            <a:r>
              <a:rPr lang="en-US" sz="2000" dirty="0">
                <a:latin typeface="+mn-lt"/>
              </a:rPr>
              <a:t> </a:t>
            </a:r>
            <a:r>
              <a:rPr lang="hu-HU" sz="2000" dirty="0" smtClean="0">
                <a:latin typeface="+mn-lt"/>
              </a:rPr>
              <a:t>és a vidékfejlesztés terén előrébb van mint Szerbiában.</a:t>
            </a:r>
          </a:p>
          <a:p>
            <a:endParaRPr lang="hu-HU" sz="2000" dirty="0" smtClean="0">
              <a:latin typeface="+mn-lt"/>
            </a:endParaRPr>
          </a:p>
          <a:p>
            <a:r>
              <a:rPr lang="hu-HU" sz="2000" dirty="0"/>
              <a:t>A hazai agrárgazdaságban </a:t>
            </a:r>
            <a:r>
              <a:rPr lang="hu-HU" sz="2000" dirty="0" smtClean="0"/>
              <a:t>is akad példa, ahol a vállalkozások a </a:t>
            </a:r>
            <a:r>
              <a:rPr lang="hu-HU" sz="2000" dirty="0"/>
              <a:t>technológia </a:t>
            </a:r>
            <a:r>
              <a:rPr lang="hu-HU" sz="2000" dirty="0" smtClean="0"/>
              <a:t>előnyeit kihasználva megkezdték </a:t>
            </a:r>
            <a:r>
              <a:rPr lang="hu-HU" sz="2000" dirty="0"/>
              <a:t>a digitalizáció által kínált lehetőségek </a:t>
            </a:r>
            <a:r>
              <a:rPr lang="hu-HU" sz="2000" dirty="0" smtClean="0"/>
              <a:t>bevezetését. Elsősorban </a:t>
            </a:r>
            <a:r>
              <a:rPr lang="hu-HU" sz="2000" dirty="0"/>
              <a:t>a nagyobb, tőkeerősebb és innovatív </a:t>
            </a:r>
            <a:r>
              <a:rPr lang="hu-HU" sz="2000" dirty="0" smtClean="0"/>
              <a:t>agrárvállalkozásoknál </a:t>
            </a:r>
            <a:r>
              <a:rPr lang="hu-HU" sz="2000" dirty="0"/>
              <a:t>figyelhető </a:t>
            </a:r>
            <a:r>
              <a:rPr lang="hu-HU" sz="2000" dirty="0" smtClean="0"/>
              <a:t>meg ez a tendencia. </a:t>
            </a:r>
            <a:r>
              <a:rPr lang="hu-HU" sz="2000" dirty="0"/>
              <a:t>A kisebb gazdaságok digitalizációja lassabb </a:t>
            </a:r>
            <a:r>
              <a:rPr lang="hu-HU" sz="2000" dirty="0" smtClean="0"/>
              <a:t>folyamat. </a:t>
            </a:r>
          </a:p>
          <a:p>
            <a:endParaRPr lang="hu-HU" sz="2000" dirty="0"/>
          </a:p>
          <a:p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 digitalizáció 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elterjedésének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legnagyobb 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gátját a vidéken elők, azaz a humán erőforrás jelenti, akik jelenleg még nem igazán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képesek kezelni az okos eszközöket, 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nem egészen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értik az adat-alapú döntéshozás folyamatait, 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összefüggéseit. A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termelők többsége 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még nem rendelkezik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 megfelelő felkészültséggel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endParaRPr lang="hu-HU" altLang="en-US" sz="2000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" name="Picture 2" descr="IoT Zóna - agrár - Ipar 4.0 és mezőgazdaság: úton az okosfarmok fel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07" y="3939806"/>
            <a:ext cx="6187112" cy="245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18302" y="6467589"/>
            <a:ext cx="51979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Kép forrása: </a:t>
            </a:r>
            <a:r>
              <a:rPr lang="en-US" sz="1000" dirty="0" smtClean="0"/>
              <a:t>https</a:t>
            </a:r>
            <a:r>
              <a:rPr lang="en-US" sz="1000" dirty="0"/>
              <a:t>://iotzona.hu/agrar/ipar-40-es-mezogazdasag-uton-az-okosfarmok-fele</a:t>
            </a:r>
          </a:p>
        </p:txBody>
      </p:sp>
    </p:spTree>
    <p:extLst>
      <p:ext uri="{BB962C8B-B14F-4D97-AF65-F5344CB8AC3E}">
        <p14:creationId xmlns:p14="http://schemas.microsoft.com/office/powerpoint/2010/main" val="3158102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3136"/>
            <a:ext cx="1219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 </a:t>
            </a:r>
            <a:r>
              <a:rPr lang="en-US" sz="2000" dirty="0" err="1" smtClean="0"/>
              <a:t>vidéki</a:t>
            </a:r>
            <a:r>
              <a:rPr lang="hu-HU" sz="2000" dirty="0" smtClean="0"/>
              <a:t> térségek </a:t>
            </a:r>
            <a:r>
              <a:rPr lang="en-US" sz="2000" dirty="0" err="1" smtClean="0"/>
              <a:t>számára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err="1"/>
              <a:t>digitális</a:t>
            </a:r>
            <a:r>
              <a:rPr lang="en-US" sz="2000" dirty="0"/>
              <a:t> </a:t>
            </a:r>
            <a:r>
              <a:rPr lang="en-US" sz="2000" dirty="0" err="1" smtClean="0"/>
              <a:t>fejlődés</a:t>
            </a:r>
            <a:r>
              <a:rPr lang="en-US" sz="2000" dirty="0" smtClean="0"/>
              <a:t> </a:t>
            </a:r>
            <a:r>
              <a:rPr lang="en-US" sz="2000" dirty="0" err="1"/>
              <a:t>egy</a:t>
            </a:r>
            <a:r>
              <a:rPr lang="en-US" sz="2000" dirty="0"/>
              <a:t> </a:t>
            </a:r>
            <a:r>
              <a:rPr lang="en-US" sz="2000" dirty="0" err="1"/>
              <a:t>olyan</a:t>
            </a:r>
            <a:r>
              <a:rPr lang="en-US" sz="2000" dirty="0"/>
              <a:t> </a:t>
            </a:r>
            <a:r>
              <a:rPr lang="en-US" sz="2000" dirty="0" err="1"/>
              <a:t>lehetőség</a:t>
            </a:r>
            <a:r>
              <a:rPr lang="en-US" sz="2000" dirty="0"/>
              <a:t>, </a:t>
            </a:r>
            <a:r>
              <a:rPr lang="en-US" sz="2000" dirty="0" err="1"/>
              <a:t>amely</a:t>
            </a:r>
            <a:r>
              <a:rPr lang="en-US" sz="2000" dirty="0"/>
              <a:t> a </a:t>
            </a:r>
            <a:r>
              <a:rPr lang="en-US" sz="2000" dirty="0" err="1" smtClean="0"/>
              <a:t>jelenlegi</a:t>
            </a:r>
            <a:r>
              <a:rPr lang="hu-HU" sz="2000" dirty="0" smtClean="0"/>
              <a:t> elvándorlási és </a:t>
            </a:r>
            <a:r>
              <a:rPr lang="en-US" sz="2000" dirty="0" err="1" smtClean="0"/>
              <a:t>lakosságcsökkenési</a:t>
            </a:r>
            <a:r>
              <a:rPr lang="en-US" sz="2000" dirty="0" smtClean="0"/>
              <a:t> </a:t>
            </a:r>
            <a:r>
              <a:rPr lang="en-US" sz="2000" dirty="0" err="1"/>
              <a:t>folyamatokat</a:t>
            </a:r>
            <a:r>
              <a:rPr lang="en-US" sz="2000" dirty="0"/>
              <a:t> </a:t>
            </a:r>
            <a:r>
              <a:rPr lang="en-US" sz="2000" dirty="0" err="1"/>
              <a:t>lassíthatja</a:t>
            </a:r>
            <a:r>
              <a:rPr lang="en-US" sz="2000" dirty="0"/>
              <a:t>, </a:t>
            </a:r>
            <a:r>
              <a:rPr lang="en-US" sz="2000" u="sng" dirty="0" err="1" smtClean="0"/>
              <a:t>új</a:t>
            </a:r>
            <a:r>
              <a:rPr lang="hu-HU" sz="2000" u="sng" dirty="0" smtClean="0"/>
              <a:t>, innovatív</a:t>
            </a:r>
            <a:r>
              <a:rPr lang="en-US" sz="2000" u="sng" dirty="0" smtClean="0"/>
              <a:t> </a:t>
            </a:r>
            <a:r>
              <a:rPr lang="en-US" sz="2000" u="sng" dirty="0" err="1"/>
              <a:t>vállalkozások</a:t>
            </a:r>
            <a:r>
              <a:rPr lang="en-US" sz="2000" dirty="0"/>
              <a:t> </a:t>
            </a:r>
            <a:r>
              <a:rPr lang="en-US" sz="2000" dirty="0" err="1"/>
              <a:t>indítását</a:t>
            </a:r>
            <a:r>
              <a:rPr lang="en-US" sz="2000" dirty="0"/>
              <a:t> </a:t>
            </a:r>
            <a:r>
              <a:rPr lang="hu-HU" sz="2000" dirty="0" smtClean="0"/>
              <a:t>teheti lehetővé, </a:t>
            </a:r>
            <a:r>
              <a:rPr lang="en-US" sz="2000" dirty="0" err="1" smtClean="0"/>
              <a:t>új</a:t>
            </a:r>
            <a:r>
              <a:rPr lang="en-US" sz="2000" dirty="0" smtClean="0"/>
              <a:t> </a:t>
            </a:r>
            <a:r>
              <a:rPr lang="en-US" sz="2000" dirty="0" err="1"/>
              <a:t>ágazati</a:t>
            </a:r>
            <a:r>
              <a:rPr lang="en-US" sz="2000" dirty="0"/>
              <a:t> </a:t>
            </a:r>
            <a:r>
              <a:rPr lang="en-US" sz="2000" dirty="0" err="1" smtClean="0"/>
              <a:t>kapcsolatok</a:t>
            </a:r>
            <a:r>
              <a:rPr lang="hu-HU" sz="2000" dirty="0" smtClean="0"/>
              <a:t>, együttműködések jöhetnek lértre</a:t>
            </a:r>
            <a:r>
              <a:rPr lang="en-US" sz="2000" dirty="0" smtClean="0"/>
              <a:t>, </a:t>
            </a:r>
            <a:r>
              <a:rPr lang="hu-HU" sz="2000" dirty="0" smtClean="0"/>
              <a:t>erősítheti a </a:t>
            </a:r>
            <a:r>
              <a:rPr lang="en-US" sz="2000" dirty="0" err="1" smtClean="0"/>
              <a:t>vidék</a:t>
            </a:r>
            <a:r>
              <a:rPr lang="en-US" sz="2000" dirty="0" smtClean="0"/>
              <a:t> </a:t>
            </a:r>
            <a:r>
              <a:rPr lang="en-US" sz="2000" dirty="0" err="1"/>
              <a:t>és</a:t>
            </a:r>
            <a:r>
              <a:rPr lang="en-US" sz="2000" dirty="0"/>
              <a:t> a </a:t>
            </a:r>
            <a:r>
              <a:rPr lang="en-US" sz="2000" dirty="0" err="1"/>
              <a:t>városok</a:t>
            </a:r>
            <a:r>
              <a:rPr lang="en-US" sz="2000" dirty="0"/>
              <a:t> </a:t>
            </a:r>
            <a:r>
              <a:rPr lang="en-US" sz="2000" dirty="0" err="1" smtClean="0"/>
              <a:t>kapcsolatát</a:t>
            </a:r>
            <a:r>
              <a:rPr lang="hu-HU" sz="2000" dirty="0" smtClean="0"/>
              <a:t> stb</a:t>
            </a:r>
            <a:r>
              <a:rPr lang="en-US" sz="2000" dirty="0" smtClean="0"/>
              <a:t>. </a:t>
            </a:r>
            <a:endParaRPr lang="en-US" sz="2000" dirty="0"/>
          </a:p>
          <a:p>
            <a:endParaRPr lang="hu-HU" sz="2000" dirty="0" smtClean="0"/>
          </a:p>
          <a:p>
            <a:r>
              <a:rPr lang="hu-HU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 err="1"/>
              <a:t>digitális</a:t>
            </a:r>
            <a:r>
              <a:rPr lang="en-US" sz="2000" dirty="0"/>
              <a:t> </a:t>
            </a:r>
            <a:r>
              <a:rPr lang="en-US" sz="2000" dirty="0" err="1" smtClean="0"/>
              <a:t>megoldások</a:t>
            </a:r>
            <a:r>
              <a:rPr lang="en-US" sz="2000" dirty="0" smtClean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szolgáltatások</a:t>
            </a:r>
            <a:r>
              <a:rPr lang="en-US" sz="2000" dirty="0"/>
              <a:t> </a:t>
            </a:r>
            <a:r>
              <a:rPr lang="en-US" sz="2000" dirty="0" err="1" smtClean="0"/>
              <a:t>elterjedés</a:t>
            </a:r>
            <a:r>
              <a:rPr lang="hu-HU" sz="2000" dirty="0" smtClean="0"/>
              <a:t>e </a:t>
            </a:r>
            <a:r>
              <a:rPr lang="en-US" sz="2000" dirty="0" err="1" smtClean="0"/>
              <a:t>hozzájárul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u="sng" dirty="0" err="1"/>
              <a:t>vidéki</a:t>
            </a:r>
            <a:r>
              <a:rPr lang="en-US" sz="2000" u="sng" dirty="0"/>
              <a:t> </a:t>
            </a:r>
            <a:r>
              <a:rPr lang="en-US" sz="2000" u="sng" dirty="0" err="1"/>
              <a:t>életminőség</a:t>
            </a:r>
            <a:r>
              <a:rPr lang="en-US" sz="2000" dirty="0"/>
              <a:t> </a:t>
            </a:r>
            <a:r>
              <a:rPr lang="hu-HU" sz="2000" dirty="0" smtClean="0"/>
              <a:t>növeléséhez.</a:t>
            </a:r>
          </a:p>
          <a:p>
            <a:endParaRPr lang="hu-HU" sz="2000" dirty="0"/>
          </a:p>
          <a:p>
            <a:r>
              <a:rPr lang="en-US" sz="2000" dirty="0" smtClean="0"/>
              <a:t>A </a:t>
            </a:r>
            <a:r>
              <a:rPr lang="en-US" sz="2000" dirty="0" err="1"/>
              <a:t>digitális</a:t>
            </a:r>
            <a:r>
              <a:rPr lang="en-US" sz="2000" dirty="0"/>
              <a:t> </a:t>
            </a:r>
            <a:r>
              <a:rPr lang="en-US" sz="2000" dirty="0" err="1" smtClean="0"/>
              <a:t>technológi</a:t>
            </a:r>
            <a:r>
              <a:rPr lang="hu-HU" sz="2000" dirty="0" smtClean="0"/>
              <a:t>ák, az </a:t>
            </a:r>
            <a:r>
              <a:rPr lang="hu-HU" sz="2000" u="sng" dirty="0" smtClean="0"/>
              <a:t>e-kereskedelem és</a:t>
            </a:r>
            <a:r>
              <a:rPr lang="en-US" sz="2000" u="sng" dirty="0" smtClean="0"/>
              <a:t> </a:t>
            </a:r>
            <a:r>
              <a:rPr lang="en-US" sz="2000" u="sng" dirty="0" err="1"/>
              <a:t>az</a:t>
            </a:r>
            <a:r>
              <a:rPr lang="en-US" sz="2000" u="sng" dirty="0"/>
              <a:t> online </a:t>
            </a:r>
            <a:r>
              <a:rPr lang="en-US" sz="2000" u="sng" dirty="0" err="1"/>
              <a:t>értékesítés</a:t>
            </a:r>
            <a:r>
              <a:rPr lang="en-US" sz="2000" dirty="0"/>
              <a:t> </a:t>
            </a:r>
            <a:r>
              <a:rPr lang="en-US" sz="2000" dirty="0" err="1"/>
              <a:t>lehetőségével</a:t>
            </a:r>
            <a:r>
              <a:rPr lang="en-US" sz="2000" dirty="0"/>
              <a:t> </a:t>
            </a:r>
            <a:r>
              <a:rPr lang="en-US" sz="2000" dirty="0" err="1"/>
              <a:t>új</a:t>
            </a:r>
            <a:r>
              <a:rPr lang="en-US" sz="2000" dirty="0"/>
              <a:t> </a:t>
            </a:r>
            <a:r>
              <a:rPr lang="en-US" sz="2000" dirty="0" err="1" smtClean="0"/>
              <a:t>jövedelmi</a:t>
            </a:r>
            <a:r>
              <a:rPr lang="en-US" sz="2000" dirty="0" smtClean="0"/>
              <a:t> </a:t>
            </a:r>
            <a:r>
              <a:rPr lang="en-US" sz="2000" dirty="0" err="1" smtClean="0"/>
              <a:t>csatornák</a:t>
            </a:r>
            <a:r>
              <a:rPr lang="hu-HU" sz="2000" dirty="0" smtClean="0"/>
              <a:t> nyílnak a termelők és vállalkozók számára és egyre nagyobb vásárlói réteg érhető el</a:t>
            </a:r>
            <a:r>
              <a:rPr lang="en-US" sz="2000" dirty="0" smtClean="0"/>
              <a:t>. </a:t>
            </a:r>
            <a:endParaRPr lang="en-US" sz="2000" dirty="0"/>
          </a:p>
          <a:p>
            <a:endParaRPr lang="hu-HU" sz="2000" dirty="0"/>
          </a:p>
          <a:p>
            <a:r>
              <a:rPr lang="hu-HU" sz="2000" dirty="0" smtClean="0"/>
              <a:t>A </a:t>
            </a:r>
            <a:r>
              <a:rPr lang="en-US" sz="2000" dirty="0" err="1"/>
              <a:t>digitális</a:t>
            </a:r>
            <a:r>
              <a:rPr lang="en-US" sz="2000" dirty="0"/>
              <a:t> </a:t>
            </a:r>
            <a:r>
              <a:rPr lang="en-US" sz="2000" dirty="0" err="1"/>
              <a:t>technológi</a:t>
            </a:r>
            <a:r>
              <a:rPr lang="hu-HU" sz="2000" dirty="0"/>
              <a:t>ák </a:t>
            </a:r>
            <a:r>
              <a:rPr lang="hu-HU" sz="2000" dirty="0" smtClean="0"/>
              <a:t>térnyerésével egyre </a:t>
            </a:r>
            <a:r>
              <a:rPr lang="hu-HU" sz="2000" dirty="0"/>
              <a:t>több GPS-alapú traktor </a:t>
            </a:r>
            <a:r>
              <a:rPr lang="hu-HU" sz="2000" dirty="0" smtClean="0"/>
              <a:t>és drón dolgozik majd a </a:t>
            </a:r>
            <a:r>
              <a:rPr lang="hu-HU" sz="2000" dirty="0"/>
              <a:t>földeken, egyre több </a:t>
            </a:r>
            <a:r>
              <a:rPr lang="hu-HU" sz="2000" dirty="0" smtClean="0"/>
              <a:t>lokális meteorológiai </a:t>
            </a:r>
            <a:r>
              <a:rPr lang="hu-HU" sz="2000" dirty="0"/>
              <a:t>mérőállomások működik, </a:t>
            </a:r>
            <a:r>
              <a:rPr lang="hu-HU" sz="2000" dirty="0" smtClean="0"/>
              <a:t>az </a:t>
            </a:r>
            <a:r>
              <a:rPr lang="hu-HU" sz="2000" dirty="0"/>
              <a:t>állattartásban </a:t>
            </a:r>
            <a:r>
              <a:rPr lang="hu-HU" sz="2000" dirty="0" smtClean="0"/>
              <a:t>egyre inkább elterjednek a szenzorok és </a:t>
            </a:r>
            <a:r>
              <a:rPr lang="hu-HU" sz="2000" dirty="0"/>
              <a:t>automata </a:t>
            </a:r>
            <a:r>
              <a:rPr lang="hu-HU" sz="2000" dirty="0" smtClean="0"/>
              <a:t>etetők, egyre több online kereskedelmi tranzakció történik.</a:t>
            </a:r>
            <a:endParaRPr lang="hu-HU" sz="2000" dirty="0"/>
          </a:p>
          <a:p>
            <a:endParaRPr lang="hu-HU" sz="2000" dirty="0" smtClean="0"/>
          </a:p>
          <a:p>
            <a:r>
              <a:rPr lang="hu-HU" sz="2000" dirty="0" smtClean="0"/>
              <a:t>Mindez </a:t>
            </a:r>
            <a:r>
              <a:rPr lang="en-US" sz="2000" dirty="0" err="1" smtClean="0"/>
              <a:t>jelentősen</a:t>
            </a:r>
            <a:r>
              <a:rPr lang="en-US" sz="2000" dirty="0" smtClean="0"/>
              <a:t> </a:t>
            </a:r>
            <a:r>
              <a:rPr lang="en-US" sz="2000" dirty="0" err="1"/>
              <a:t>átalakítja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 smtClean="0"/>
              <a:t>agrárgazdaság</a:t>
            </a:r>
            <a:r>
              <a:rPr lang="hu-HU" sz="2000" dirty="0" smtClean="0"/>
              <a:t> és a vidéki térség</a:t>
            </a:r>
            <a:r>
              <a:rPr lang="en-US" sz="2000" dirty="0" smtClean="0"/>
              <a:t> </a:t>
            </a:r>
            <a:r>
              <a:rPr lang="en-US" sz="2000" dirty="0" err="1" smtClean="0"/>
              <a:t>humán</a:t>
            </a:r>
            <a:r>
              <a:rPr lang="hu-HU" sz="2000" dirty="0" smtClean="0"/>
              <a:t> </a:t>
            </a:r>
            <a:r>
              <a:rPr lang="en-US" sz="2000" dirty="0" err="1" smtClean="0"/>
              <a:t>erőforrás</a:t>
            </a:r>
            <a:r>
              <a:rPr lang="hu-HU" sz="2000" dirty="0" smtClean="0"/>
              <a:t> </a:t>
            </a:r>
            <a:r>
              <a:rPr lang="en-US" sz="2000" dirty="0" err="1" smtClean="0"/>
              <a:t>szükségletét</a:t>
            </a:r>
            <a:r>
              <a:rPr lang="en-US" sz="2000" dirty="0" smtClean="0"/>
              <a:t> </a:t>
            </a:r>
            <a:r>
              <a:rPr lang="en-US" sz="2000" dirty="0"/>
              <a:t>is. </a:t>
            </a:r>
            <a:endParaRPr lang="hu-HU" sz="2000" dirty="0" smtClean="0"/>
          </a:p>
          <a:p>
            <a:endParaRPr lang="hu-HU" sz="2000" dirty="0"/>
          </a:p>
          <a:p>
            <a:r>
              <a:rPr lang="en-US" sz="2000" dirty="0"/>
              <a:t>A </a:t>
            </a:r>
            <a:r>
              <a:rPr lang="en-US" sz="2000" dirty="0" err="1"/>
              <a:t>digitális</a:t>
            </a:r>
            <a:r>
              <a:rPr lang="en-US" sz="2000" dirty="0"/>
              <a:t> </a:t>
            </a:r>
            <a:r>
              <a:rPr lang="en-US" sz="2000" dirty="0" err="1"/>
              <a:t>megoldások</a:t>
            </a:r>
            <a:r>
              <a:rPr lang="en-US" sz="2000" dirty="0"/>
              <a:t> </a:t>
            </a:r>
            <a:r>
              <a:rPr lang="hu-HU" sz="2000" dirty="0" smtClean="0"/>
              <a:t>alkalmazása </a:t>
            </a:r>
            <a:r>
              <a:rPr lang="en-US" sz="2000" u="sng" dirty="0" err="1" smtClean="0"/>
              <a:t>növeli</a:t>
            </a:r>
            <a:r>
              <a:rPr lang="en-US" sz="2000" u="sng" dirty="0" smtClean="0"/>
              <a:t> </a:t>
            </a:r>
            <a:r>
              <a:rPr lang="en-US" sz="2000" u="sng" dirty="0"/>
              <a:t>a </a:t>
            </a:r>
            <a:r>
              <a:rPr lang="en-US" sz="2000" u="sng" dirty="0" err="1"/>
              <a:t>képzett</a:t>
            </a:r>
            <a:r>
              <a:rPr lang="en-US" sz="2000" u="sng" dirty="0"/>
              <a:t>, </a:t>
            </a:r>
            <a:r>
              <a:rPr lang="en-US" sz="2000" u="sng" dirty="0" err="1"/>
              <a:t>és</a:t>
            </a:r>
            <a:r>
              <a:rPr lang="en-US" sz="2000" u="sng" dirty="0"/>
              <a:t> </a:t>
            </a:r>
            <a:r>
              <a:rPr lang="en-US" sz="2000" u="sng" dirty="0" err="1" smtClean="0"/>
              <a:t>csökkenti</a:t>
            </a:r>
            <a:r>
              <a:rPr lang="en-US" sz="2000" u="sng" dirty="0" smtClean="0"/>
              <a:t> </a:t>
            </a:r>
            <a:r>
              <a:rPr lang="en-US" sz="2000" u="sng" dirty="0"/>
              <a:t>a </a:t>
            </a:r>
            <a:r>
              <a:rPr lang="en-US" sz="2000" u="sng" dirty="0" err="1"/>
              <a:t>betanított</a:t>
            </a:r>
            <a:r>
              <a:rPr lang="en-US" sz="2000" dirty="0"/>
              <a:t> </a:t>
            </a:r>
            <a:r>
              <a:rPr lang="en-US" sz="2000" dirty="0" err="1"/>
              <a:t>fizikai</a:t>
            </a:r>
            <a:r>
              <a:rPr lang="en-US" sz="2000" dirty="0"/>
              <a:t> </a:t>
            </a:r>
            <a:r>
              <a:rPr lang="en-US" sz="2000" dirty="0" err="1"/>
              <a:t>munkaerőigényt</a:t>
            </a:r>
            <a:r>
              <a:rPr lang="en-US" sz="2000" dirty="0"/>
              <a:t> </a:t>
            </a:r>
            <a:r>
              <a:rPr lang="en-US" sz="2000" dirty="0" smtClean="0"/>
              <a:t>a</a:t>
            </a:r>
            <a:r>
              <a:rPr lang="hu-HU" sz="2000" dirty="0" smtClean="0"/>
              <a:t> vidéki térségben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742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7587"/>
            <a:ext cx="1219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u="sng" dirty="0" smtClean="0">
                <a:solidFill>
                  <a:schemeClr val="tx1"/>
                </a:solidFill>
              </a:rPr>
              <a:t>Bevezető</a:t>
            </a:r>
          </a:p>
          <a:p>
            <a:endParaRPr lang="hu-HU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hu-HU" sz="2000" dirty="0" smtClean="0">
                <a:solidFill>
                  <a:schemeClr val="tx1"/>
                </a:solidFill>
              </a:rPr>
              <a:t>vidékfejlesztés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hu-HU" sz="2000" noProof="1" smtClean="0">
                <a:solidFill>
                  <a:schemeClr val="tx1"/>
                </a:solidFill>
              </a:rPr>
              <a:t>témaköre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különösen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hu-HU" sz="2000" dirty="0" smtClean="0">
                <a:solidFill>
                  <a:schemeClr val="tx1"/>
                </a:solidFill>
              </a:rPr>
              <a:t>Szerbia az </a:t>
            </a:r>
            <a:r>
              <a:rPr lang="en-US" sz="2000" dirty="0" err="1" smtClean="0">
                <a:solidFill>
                  <a:schemeClr val="tx1"/>
                </a:solidFill>
              </a:rPr>
              <a:t>Európai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Unióhoz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való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csatlakozási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folyamatának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előrehalad</a:t>
            </a:r>
            <a:r>
              <a:rPr lang="hu-HU" sz="2000" dirty="0" smtClean="0">
                <a:solidFill>
                  <a:schemeClr val="tx1"/>
                </a:solidFill>
              </a:rPr>
              <a:t>t</a:t>
            </a:r>
            <a:r>
              <a:rPr lang="en-US" sz="2000" dirty="0" err="1" smtClean="0">
                <a:solidFill>
                  <a:schemeClr val="tx1"/>
                </a:solidFill>
              </a:rPr>
              <a:t>ával</a:t>
            </a:r>
            <a:r>
              <a:rPr lang="hu-HU" sz="2000" dirty="0" smtClean="0">
                <a:solidFill>
                  <a:schemeClr val="tx1"/>
                </a:solidFill>
              </a:rPr>
              <a:t>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egyre </a:t>
            </a:r>
            <a:r>
              <a:rPr lang="hu-HU" sz="2000" dirty="0" smtClean="0">
                <a:solidFill>
                  <a:schemeClr val="tx1"/>
                </a:solidFill>
              </a:rPr>
              <a:t>inkább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hu-HU" sz="2000" dirty="0" smtClean="0">
                <a:solidFill>
                  <a:schemeClr val="tx1"/>
                </a:solidFill>
              </a:rPr>
              <a:t>az </a:t>
            </a:r>
            <a:r>
              <a:rPr lang="en-US" sz="2000" dirty="0" err="1" smtClean="0">
                <a:solidFill>
                  <a:schemeClr val="tx1"/>
                </a:solidFill>
              </a:rPr>
              <a:t>érdeklődés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középpontjába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kerül</a:t>
            </a:r>
            <a:r>
              <a:rPr lang="hu-HU" sz="2000" dirty="0" smtClean="0">
                <a:solidFill>
                  <a:schemeClr val="tx1"/>
                </a:solidFill>
              </a:rPr>
              <a:t>t országunkban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hu-HU" altLang="sr-Latn-RS" sz="2000" dirty="0" smtClean="0"/>
              <a:t>Szerbia területének </a:t>
            </a:r>
            <a:r>
              <a:rPr lang="hu-HU" altLang="sr-Latn-RS" sz="2000" dirty="0"/>
              <a:t>kétharmada vidéki térség, a lakosság több mint fele itt él (ezek az arányok jellemzőek az EU-ra is).</a:t>
            </a:r>
            <a:r>
              <a:rPr lang="hu-HU" sz="2000" dirty="0"/>
              <a:t> </a:t>
            </a:r>
            <a:endParaRPr lang="hu-HU" sz="2000" dirty="0" smtClean="0">
              <a:solidFill>
                <a:schemeClr val="tx1"/>
              </a:solidFill>
            </a:endParaRPr>
          </a:p>
          <a:p>
            <a:endParaRPr lang="hu-HU" sz="2000" dirty="0">
              <a:solidFill>
                <a:schemeClr val="tx1"/>
              </a:solidFill>
            </a:endParaRPr>
          </a:p>
          <a:p>
            <a:r>
              <a:rPr lang="hu-HU" sz="2000" dirty="0" smtClean="0">
                <a:solidFill>
                  <a:schemeClr val="tx1"/>
                </a:solidFill>
              </a:rPr>
              <a:t>Sokan 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vidékfejlesztést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hu-HU" sz="2000" dirty="0" smtClean="0">
                <a:solidFill>
                  <a:schemeClr val="tx1"/>
                </a:solidFill>
              </a:rPr>
              <a:t>és a vidékfejlesztési programokat/támogatásokat </a:t>
            </a:r>
            <a:r>
              <a:rPr lang="en-US" sz="2000" dirty="0" err="1" smtClean="0">
                <a:solidFill>
                  <a:schemeClr val="tx1"/>
                </a:solidFill>
              </a:rPr>
              <a:t>tekintik</a:t>
            </a:r>
            <a:r>
              <a:rPr lang="hu-HU" sz="2000" dirty="0" smtClean="0">
                <a:solidFill>
                  <a:schemeClr val="tx1"/>
                </a:solidFill>
              </a:rPr>
              <a:t> a megoldásnak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amelyek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segítségével</a:t>
            </a:r>
            <a:r>
              <a:rPr lang="hu-H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el </a:t>
            </a:r>
            <a:r>
              <a:rPr lang="en-US" sz="2000" dirty="0" err="1">
                <a:solidFill>
                  <a:schemeClr val="tx1"/>
                </a:solidFill>
              </a:rPr>
              <a:t>lehet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érni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hogy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smtClean="0">
                <a:solidFill>
                  <a:schemeClr val="tx1"/>
                </a:solidFill>
              </a:rPr>
              <a:t>v</a:t>
            </a:r>
            <a:r>
              <a:rPr lang="en-US" sz="2000" dirty="0" err="1" smtClean="0">
                <a:solidFill>
                  <a:schemeClr val="tx1"/>
                </a:solidFill>
              </a:rPr>
              <a:t>idék</a:t>
            </a:r>
            <a:r>
              <a:rPr lang="hu-HU" sz="2000" dirty="0" smtClean="0">
                <a:solidFill>
                  <a:schemeClr val="tx1"/>
                </a:solidFill>
              </a:rPr>
              <a:t>i térségek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megközelít</a:t>
            </a:r>
            <a:r>
              <a:rPr lang="hu-HU" sz="2000" dirty="0" smtClean="0">
                <a:solidFill>
                  <a:schemeClr val="tx1"/>
                </a:solidFill>
              </a:rPr>
              <a:t>hessék </a:t>
            </a: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 err="1" smtClean="0">
                <a:solidFill>
                  <a:schemeClr val="tx1"/>
                </a:solidFill>
              </a:rPr>
              <a:t>város</a:t>
            </a:r>
            <a:r>
              <a:rPr lang="hu-HU" sz="2000" dirty="0" smtClean="0">
                <a:solidFill>
                  <a:schemeClr val="tx1"/>
                </a:solidFill>
              </a:rPr>
              <a:t>ok fejlettségi szintjét.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hu-HU" sz="2000" dirty="0" smtClean="0">
                <a:solidFill>
                  <a:schemeClr val="tx1"/>
                </a:solidFill>
              </a:rPr>
              <a:t>Ehhez viszont </a:t>
            </a:r>
            <a:r>
              <a:rPr lang="en-US" sz="2000" u="sng" dirty="0" err="1">
                <a:solidFill>
                  <a:schemeClr val="tx1"/>
                </a:solidFill>
              </a:rPr>
              <a:t>innovatív</a:t>
            </a:r>
            <a:r>
              <a:rPr lang="en-US" sz="2000" u="sng" dirty="0">
                <a:solidFill>
                  <a:schemeClr val="tx1"/>
                </a:solidFill>
              </a:rPr>
              <a:t> </a:t>
            </a:r>
            <a:r>
              <a:rPr lang="en-US" sz="2000" u="sng" dirty="0" err="1">
                <a:solidFill>
                  <a:schemeClr val="tx1"/>
                </a:solidFill>
              </a:rPr>
              <a:t>és</a:t>
            </a:r>
            <a:r>
              <a:rPr lang="en-US" sz="2000" u="sng" dirty="0">
                <a:solidFill>
                  <a:schemeClr val="tx1"/>
                </a:solidFill>
              </a:rPr>
              <a:t> </a:t>
            </a:r>
            <a:r>
              <a:rPr lang="en-US" sz="2000" u="sng" dirty="0" err="1">
                <a:solidFill>
                  <a:schemeClr val="tx1"/>
                </a:solidFill>
              </a:rPr>
              <a:t>fenntartható</a:t>
            </a:r>
            <a:r>
              <a:rPr lang="en-US" sz="2000" u="sng" dirty="0">
                <a:solidFill>
                  <a:schemeClr val="tx1"/>
                </a:solidFill>
              </a:rPr>
              <a:t> </a:t>
            </a:r>
            <a:r>
              <a:rPr lang="en-US" sz="2000" u="sng" dirty="0" err="1" smtClean="0">
                <a:solidFill>
                  <a:schemeClr val="tx1"/>
                </a:solidFill>
              </a:rPr>
              <a:t>vidékfejlesztés</a:t>
            </a:r>
            <a:r>
              <a:rPr lang="hu-HU" sz="2000" dirty="0" smtClean="0">
                <a:solidFill>
                  <a:schemeClr val="tx1"/>
                </a:solidFill>
              </a:rPr>
              <a:t> szükséges, figyelembe véve</a:t>
            </a:r>
            <a:r>
              <a:rPr lang="hu-HU" sz="2000" dirty="0">
                <a:solidFill>
                  <a:schemeClr val="tx1"/>
                </a:solidFill>
              </a:rPr>
              <a:t> az EU vidékfejlesztési </a:t>
            </a:r>
            <a:r>
              <a:rPr lang="hu-HU" sz="2000" dirty="0" smtClean="0">
                <a:solidFill>
                  <a:schemeClr val="tx1"/>
                </a:solidFill>
              </a:rPr>
              <a:t>gyakorlatát és tapasztalatait, mely többek között a </a:t>
            </a:r>
            <a:r>
              <a:rPr lang="hu-HU" altLang="en-US" sz="2000" u="sng" dirty="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  <a:sym typeface="Arial" panose="020B0604020202020204" pitchFamily="34" charset="0"/>
              </a:rPr>
              <a:t>digitális </a:t>
            </a:r>
            <a:r>
              <a:rPr lang="hu-HU" altLang="en-US" sz="2000" u="sng" dirty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  <a:sym typeface="Arial" panose="020B0604020202020204" pitchFamily="34" charset="0"/>
              </a:rPr>
              <a:t>megoldások</a:t>
            </a:r>
            <a:r>
              <a:rPr lang="hu-HU" altLang="en-US" sz="2000" dirty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  <a:sym typeface="Arial" panose="020B0604020202020204" pitchFamily="34" charset="0"/>
              </a:rPr>
              <a:t> </a:t>
            </a:r>
            <a:r>
              <a:rPr lang="hu-HU" alt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6" charset="-128"/>
                <a:sym typeface="Arial" panose="020B0604020202020204" pitchFamily="34" charset="0"/>
              </a:rPr>
              <a:t>alkalmazását is szorgalmazza</a:t>
            </a:r>
            <a:r>
              <a:rPr lang="hu-HU" sz="20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 descr="Rural Development – Donate to Best 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23" y="3921255"/>
            <a:ext cx="6627362" cy="24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58673" y="6406516"/>
            <a:ext cx="3812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 smtClean="0"/>
              <a:t>Kép forrása: </a:t>
            </a:r>
            <a:r>
              <a:rPr lang="en-US" sz="1000" dirty="0" smtClean="0"/>
              <a:t>http</a:t>
            </a:r>
            <a:r>
              <a:rPr lang="en-US" sz="1000" dirty="0"/>
              <a:t>://adarshacharitabletrust.org/rural-development/</a:t>
            </a:r>
          </a:p>
        </p:txBody>
      </p:sp>
    </p:spTree>
    <p:extLst>
      <p:ext uri="{BB962C8B-B14F-4D97-AF65-F5344CB8AC3E}">
        <p14:creationId xmlns:p14="http://schemas.microsoft.com/office/powerpoint/2010/main" val="35713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133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sz="2000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digitális</a:t>
            </a:r>
            <a:r>
              <a:rPr lang="en-US" sz="2000" dirty="0"/>
              <a:t> </a:t>
            </a:r>
            <a:r>
              <a:rPr lang="en-US" sz="2000" dirty="0" err="1"/>
              <a:t>megoldások</a:t>
            </a:r>
            <a:r>
              <a:rPr lang="en-US" sz="2000" dirty="0"/>
              <a:t> </a:t>
            </a:r>
            <a:r>
              <a:rPr lang="hu-HU" sz="2000" dirty="0" smtClean="0"/>
              <a:t>lehetővé teszik a vidéki 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térség/település </a:t>
            </a:r>
            <a:r>
              <a:rPr lang="hu-HU" altLang="en-US" sz="2000" u="sng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online </a:t>
            </a:r>
            <a:r>
              <a:rPr lang="hu-HU" altLang="en-US" sz="2000" u="sng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láthatóságát és marketingjét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, amely a</a:t>
            </a:r>
            <a:r>
              <a:rPr lang="hu-HU" altLang="en-US" sz="20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partnerek, befektetők, turisták vonzásához </a:t>
            </a:r>
            <a:r>
              <a:rPr lang="hu-HU" alt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közvetlenül járul hozzá (a képen Magyarkanizsa háromnyelvű holnapja látható, </a:t>
            </a:r>
            <a:r>
              <a:rPr lang="hu-HU" alt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  <a:hlinkClick r:id="rId2"/>
              </a:rPr>
              <a:t>http://</a:t>
            </a:r>
            <a:r>
              <a:rPr lang="hu-HU" altLang="en-US" sz="20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  <a:hlinkClick r:id="rId2"/>
              </a:rPr>
              <a:t>www.kanjiza.rs/</a:t>
            </a:r>
            <a:r>
              <a:rPr lang="hu-HU" altLang="en-US" sz="20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). </a:t>
            </a:r>
            <a:r>
              <a:rPr lang="hu-HU" altLang="en-US" sz="2000" dirty="0"/>
              <a:t>Az online láthatóság továbbá kiterjed az internetes keresőkben, a közösségi médiában, a turisztikai portálokon és blogokon való jelenlétre is</a:t>
            </a:r>
            <a:r>
              <a:rPr lang="hu-HU" altLang="en-US" sz="2000" dirty="0" smtClean="0"/>
              <a:t>.</a:t>
            </a:r>
            <a:endParaRPr lang="hu-HU" alt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266" t="21409" r="13986" b="9934"/>
          <a:stretch/>
        </p:blipFill>
        <p:spPr>
          <a:xfrm>
            <a:off x="1840431" y="1576049"/>
            <a:ext cx="8511137" cy="457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979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alt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A </a:t>
            </a:r>
            <a:r>
              <a:rPr lang="en-US" sz="2000" dirty="0" err="1"/>
              <a:t>digitális</a:t>
            </a:r>
            <a:r>
              <a:rPr lang="en-US" sz="2000" dirty="0"/>
              <a:t> </a:t>
            </a:r>
            <a:r>
              <a:rPr lang="en-US" sz="2000" dirty="0" err="1"/>
              <a:t>megoldások</a:t>
            </a:r>
            <a:r>
              <a:rPr lang="en-US" sz="2000" dirty="0"/>
              <a:t> </a:t>
            </a:r>
            <a:r>
              <a:rPr lang="hu-HU" sz="2000" dirty="0" smtClean="0"/>
              <a:t>a </a:t>
            </a:r>
            <a:r>
              <a:rPr lang="hu-HU" altLang="en-US" sz="2000" u="sng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turizmus</a:t>
            </a:r>
            <a:r>
              <a:rPr lang="hu-HU" altLang="en-US" sz="20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területét különösen érintik, ugyanis a turisták többsége ma </a:t>
            </a:r>
            <a:r>
              <a:rPr lang="hu-HU" alt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már az internet segítségével, </a:t>
            </a:r>
            <a:r>
              <a:rPr lang="hu-HU" altLang="en-US" sz="20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illetve a turisztikai weboldalak és blogok használatával </a:t>
            </a:r>
            <a:r>
              <a:rPr lang="hu-HU" alt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állítja össze az utazási </a:t>
            </a:r>
            <a:r>
              <a:rPr lang="hu-HU" altLang="en-US" sz="20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tervét.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endParaRPr lang="hu-HU" altLang="en-US" sz="2000" dirty="0">
              <a:solidFill>
                <a:schemeClr val="tx1"/>
              </a:solidFill>
              <a:latin typeface="+mn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altLang="en-US" sz="2000" dirty="0" smtClean="0">
                <a:solidFill>
                  <a:schemeClr val="tx1"/>
                </a:solidFill>
                <a:latin typeface="+mn-lt"/>
              </a:rPr>
              <a:t>A vidéki turizmusban </a:t>
            </a:r>
            <a:r>
              <a:rPr lang="hu-HU" altLang="en-US" sz="2000" dirty="0">
                <a:solidFill>
                  <a:schemeClr val="tx1"/>
                </a:solidFill>
                <a:latin typeface="+mn-lt"/>
              </a:rPr>
              <a:t>érintett </a:t>
            </a:r>
            <a:r>
              <a:rPr lang="hu-HU" altLang="en-US" sz="2000" dirty="0" smtClean="0">
                <a:solidFill>
                  <a:schemeClr val="tx1"/>
                </a:solidFill>
                <a:latin typeface="+mn-lt"/>
              </a:rPr>
              <a:t>térségek és települések esetében fontos hogy kellőképpen legyenek bemutatva a turisztikai szolgáltatások, a szálláshelyek, a látnivalók, az események, rendezvények, sportolási-rekreációs lehetőségek stb. </a:t>
            </a:r>
            <a:r>
              <a:rPr lang="hu-HU" altLang="en-US" sz="2000" dirty="0">
                <a:solidFill>
                  <a:schemeClr val="tx1"/>
                </a:solidFill>
                <a:latin typeface="+mn-lt"/>
              </a:rPr>
              <a:t>(a képen Zenta község idegenforgalmi szervezetének honlapja látható, </a:t>
            </a:r>
            <a:r>
              <a:rPr lang="hu-HU" altLang="en-US" sz="2000" dirty="0">
                <a:solidFill>
                  <a:schemeClr val="tx1"/>
                </a:solidFill>
                <a:latin typeface="+mn-lt"/>
                <a:hlinkClick r:id="rId2"/>
              </a:rPr>
              <a:t>https://www.sentainfo.org</a:t>
            </a:r>
            <a:r>
              <a:rPr lang="hu-HU" altLang="en-US" sz="2000" dirty="0" smtClean="0">
                <a:solidFill>
                  <a:schemeClr val="tx1"/>
                </a:solidFill>
                <a:latin typeface="+mn-lt"/>
                <a:hlinkClick r:id="rId2"/>
              </a:rPr>
              <a:t>/</a:t>
            </a:r>
            <a:r>
              <a:rPr lang="hu-HU" altLang="en-US" sz="2000" dirty="0" smtClean="0">
                <a:solidFill>
                  <a:schemeClr val="tx1"/>
                </a:solidFill>
                <a:latin typeface="+mn-lt"/>
              </a:rPr>
              <a:t>) </a:t>
            </a:r>
            <a:endParaRPr lang="hu-HU" alt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589" t="13199" r="13777" b="10681"/>
          <a:stretch/>
        </p:blipFill>
        <p:spPr>
          <a:xfrm>
            <a:off x="2442950" y="2380748"/>
            <a:ext cx="6835272" cy="39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entainfo.org/sa_files/dokumenti/avatar/1581073896-QR-page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76" y="900609"/>
            <a:ext cx="3815923" cy="535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154" t="14505" r="44405" b="14040"/>
          <a:stretch/>
        </p:blipFill>
        <p:spPr>
          <a:xfrm>
            <a:off x="6551720" y="900609"/>
            <a:ext cx="3288315" cy="54052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459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altLang="en-US" sz="2000" dirty="0" smtClean="0">
                <a:solidFill>
                  <a:schemeClr val="tx1"/>
                </a:solidFill>
              </a:rPr>
              <a:t>Zenta </a:t>
            </a:r>
            <a:r>
              <a:rPr lang="hu-HU" altLang="en-US" sz="2000" dirty="0">
                <a:solidFill>
                  <a:schemeClr val="tx1"/>
                </a:solidFill>
              </a:rPr>
              <a:t>község idegenforgalmi </a:t>
            </a:r>
            <a:r>
              <a:rPr lang="hu-HU" altLang="en-US" sz="2000" dirty="0" smtClean="0">
                <a:solidFill>
                  <a:schemeClr val="tx1"/>
                </a:solidFill>
              </a:rPr>
              <a:t>szervezetének honlapján letölthető </a:t>
            </a:r>
            <a:r>
              <a:rPr lang="hu-HU" altLang="en-US" sz="2000" dirty="0">
                <a:solidFill>
                  <a:schemeClr val="tx1"/>
                </a:solidFill>
              </a:rPr>
              <a:t>mobiltelefon applikáció</a:t>
            </a:r>
            <a:r>
              <a:rPr lang="hu-HU" altLang="en-US" sz="2000" dirty="0" smtClean="0">
                <a:solidFill>
                  <a:schemeClr val="tx1"/>
                </a:solidFill>
              </a:rPr>
              <a:t> található, illetve online rendezvénynaptár látható, </a:t>
            </a:r>
            <a:r>
              <a:rPr lang="hu-HU" altLang="en-US" sz="2000" dirty="0">
                <a:solidFill>
                  <a:schemeClr val="tx1"/>
                </a:solidFill>
                <a:hlinkClick r:id="rId4"/>
              </a:rPr>
              <a:t>https://www.sentainfo.org/</a:t>
            </a:r>
            <a:r>
              <a:rPr lang="hu-HU" altLang="en-US" sz="2000" dirty="0">
                <a:solidFill>
                  <a:schemeClr val="tx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41237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803"/>
            <a:ext cx="1219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 </a:t>
            </a:r>
            <a:r>
              <a:rPr lang="en-US" sz="2000" dirty="0" err="1"/>
              <a:t>digitális</a:t>
            </a:r>
            <a:r>
              <a:rPr lang="en-US" sz="2000" dirty="0"/>
              <a:t> </a:t>
            </a:r>
            <a:r>
              <a:rPr lang="en-US" sz="2000" dirty="0" err="1"/>
              <a:t>megoldások</a:t>
            </a:r>
            <a:r>
              <a:rPr lang="en-US" sz="2000" dirty="0"/>
              <a:t> </a:t>
            </a:r>
            <a:r>
              <a:rPr lang="hu-HU" sz="2000" dirty="0"/>
              <a:t>által a vidéki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területen a helyi lakosság, 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 vállalkozások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 civil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szervezetek, 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és az önkormányzat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közötti </a:t>
            </a:r>
            <a:r>
              <a:rPr lang="hu-HU" altLang="en-US" sz="2000" u="sng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kommunikáció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magasabb szintre jut. </a:t>
            </a:r>
            <a:endParaRPr lang="hu-HU" altLang="en-US" sz="2000" dirty="0" smtClean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hu-HU" altLang="en-US" sz="2000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belső kommunikáció erősíti a </a:t>
            </a:r>
            <a:r>
              <a:rPr lang="hu-HU" altLang="en-US" sz="2000" u="sng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helyi identitást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és bizalmat, megalapozza a lakosság véleménykinyilvánítását, az igények összegyűjtését, ami a </a:t>
            </a:r>
            <a:r>
              <a:rPr lang="hu-HU" altLang="en-US" sz="2000" u="sng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közösségfejlesztés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egyik alappillére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endParaRPr lang="hu-HU" altLang="en-US" sz="2000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Az </a:t>
            </a:r>
            <a:r>
              <a:rPr lang="hu-HU" altLang="en-US" sz="2000" u="sng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e-közigazgatás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is egyre inkább alkalmazott terület, ami által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 központi közigazgatás és az önkormányzatok ügyei is intézhetők online 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felületen.</a:t>
            </a:r>
          </a:p>
          <a:p>
            <a:pPr>
              <a:spcBef>
                <a:spcPct val="0"/>
              </a:spcBef>
            </a:pPr>
            <a:endParaRPr lang="hu-HU" altLang="en-US" sz="2000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 </a:t>
            </a:r>
            <a:r>
              <a:rPr lang="hu-HU" altLang="en-US" sz="2000" u="sng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biztonság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területén a digitális 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megoldások számos lehetőséget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kínálnak. </a:t>
            </a:r>
            <a:endParaRPr lang="hu-HU" altLang="en-US" sz="2000" dirty="0" smtClean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Aft>
                <a:spcPct val="0"/>
              </a:spcAft>
              <a:buClr>
                <a:srgbClr val="3F3F3F"/>
              </a:buClr>
            </a:pPr>
            <a:endParaRPr lang="hu-HU" altLang="en-US" sz="2000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altLang="en-US" sz="2000" dirty="0" smtClean="0">
                <a:solidFill>
                  <a:schemeClr val="tx1"/>
                </a:solidFill>
              </a:rPr>
              <a:t>A kamerák, szenzorok, különböző </a:t>
            </a:r>
            <a:r>
              <a:rPr lang="hu-HU" altLang="en-US" sz="2000" dirty="0">
                <a:solidFill>
                  <a:schemeClr val="tx1"/>
                </a:solidFill>
              </a:rPr>
              <a:t>biztonsági </a:t>
            </a:r>
            <a:r>
              <a:rPr lang="hu-HU" altLang="en-US" sz="2000" dirty="0" smtClean="0">
                <a:solidFill>
                  <a:schemeClr val="tx1"/>
                </a:solidFill>
              </a:rPr>
              <a:t>berendezésk lehetővé teszik a </a:t>
            </a:r>
            <a:r>
              <a:rPr lang="hu-HU" altLang="en-US" sz="2000" dirty="0">
                <a:solidFill>
                  <a:schemeClr val="tx1"/>
                </a:solidFill>
              </a:rPr>
              <a:t>közösségi </a:t>
            </a:r>
            <a:r>
              <a:rPr lang="hu-HU" altLang="en-US" sz="2000" dirty="0" smtClean="0">
                <a:solidFill>
                  <a:schemeClr val="tx1"/>
                </a:solidFill>
              </a:rPr>
              <a:t>megfigyelést. 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endParaRPr lang="hu-HU" altLang="en-US" sz="2000" dirty="0">
              <a:solidFill>
                <a:schemeClr val="tx1"/>
              </a:solidFill>
            </a:endParaRP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altLang="en-US" sz="2000" dirty="0" smtClean="0">
                <a:solidFill>
                  <a:schemeClr val="tx1"/>
                </a:solidFill>
              </a:rPr>
              <a:t>Vajdaságban </a:t>
            </a:r>
            <a:r>
              <a:rPr lang="hu-HU" altLang="en-US" sz="2000" dirty="0">
                <a:solidFill>
                  <a:schemeClr val="tx1"/>
                </a:solidFill>
              </a:rPr>
              <a:t>s</a:t>
            </a:r>
            <a:r>
              <a:rPr lang="hu-HU" altLang="en-US" sz="2000" dirty="0" smtClean="0">
                <a:solidFill>
                  <a:schemeClr val="tx1"/>
                </a:solidFill>
              </a:rPr>
              <a:t>zámos vidéki településen vannak ilyen rendszerek felszerelve. 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endParaRPr lang="hu-HU" sz="2000" dirty="0">
              <a:solidFill>
                <a:schemeClr val="tx1"/>
              </a:solidFill>
            </a:endParaRP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sz="2000" dirty="0" smtClean="0"/>
              <a:t>Például </a:t>
            </a:r>
            <a:r>
              <a:rPr lang="en-US" sz="2000" dirty="0" err="1" smtClean="0"/>
              <a:t>Bácsgyulafalvá</a:t>
            </a:r>
            <a:r>
              <a:rPr lang="hu-HU" sz="2000" dirty="0" smtClean="0"/>
              <a:t>n </a:t>
            </a:r>
            <a:r>
              <a:rPr lang="en-US" sz="2000" dirty="0" smtClean="0"/>
              <a:t>(</a:t>
            </a:r>
            <a:r>
              <a:rPr lang="en-US" sz="2000" dirty="0" err="1" smtClean="0"/>
              <a:t>Telecsk</a:t>
            </a:r>
            <a:r>
              <a:rPr lang="hu-HU" sz="2000" dirty="0" smtClean="0"/>
              <a:t>a</a:t>
            </a:r>
            <a:r>
              <a:rPr lang="en-US" sz="2000" dirty="0" smtClean="0"/>
              <a:t>)</a:t>
            </a:r>
            <a:r>
              <a:rPr lang="hu-HU" sz="2000" dirty="0" smtClean="0"/>
              <a:t> a</a:t>
            </a:r>
            <a:r>
              <a:rPr lang="en-US" sz="2000" dirty="0" smtClean="0"/>
              <a:t> </a:t>
            </a:r>
            <a:r>
              <a:rPr lang="en-US" sz="2000" dirty="0" err="1"/>
              <a:t>közbiztonság</a:t>
            </a:r>
            <a:r>
              <a:rPr lang="en-US" sz="2000" dirty="0"/>
              <a:t> </a:t>
            </a:r>
            <a:r>
              <a:rPr lang="en-US" sz="2000" dirty="0" err="1"/>
              <a:t>javítása</a:t>
            </a:r>
            <a:r>
              <a:rPr lang="en-US" sz="2000" dirty="0"/>
              <a:t> </a:t>
            </a:r>
            <a:r>
              <a:rPr lang="en-US" sz="2000" dirty="0" err="1"/>
              <a:t>érdekében</a:t>
            </a:r>
            <a:r>
              <a:rPr lang="en-US" sz="2000" dirty="0"/>
              <a:t> </a:t>
            </a:r>
            <a:r>
              <a:rPr lang="en-US" sz="2000" dirty="0" err="1" smtClean="0"/>
              <a:t>négy</a:t>
            </a:r>
            <a:r>
              <a:rPr lang="en-US" sz="2000" dirty="0" smtClean="0"/>
              <a:t> </a:t>
            </a:r>
            <a:r>
              <a:rPr lang="en-US" sz="2000" dirty="0" err="1"/>
              <a:t>kamera</a:t>
            </a:r>
            <a:r>
              <a:rPr lang="en-US" sz="2000" dirty="0"/>
              <a:t> </a:t>
            </a:r>
            <a:r>
              <a:rPr lang="en-US" sz="2000" dirty="0" err="1"/>
              <a:t>felügyeli</a:t>
            </a:r>
            <a:r>
              <a:rPr lang="en-US" sz="2000" dirty="0"/>
              <a:t> a be-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kivezető</a:t>
            </a:r>
            <a:r>
              <a:rPr lang="en-US" sz="2000" dirty="0"/>
              <a:t> </a:t>
            </a:r>
            <a:r>
              <a:rPr lang="en-US" sz="2000" dirty="0" err="1" smtClean="0"/>
              <a:t>utakat</a:t>
            </a:r>
            <a:r>
              <a:rPr lang="hu-HU" sz="2000" dirty="0" smtClean="0"/>
              <a:t>, illetve </a:t>
            </a:r>
            <a:r>
              <a:rPr lang="en-US" sz="2000" dirty="0" smtClean="0"/>
              <a:t>a </a:t>
            </a:r>
            <a:r>
              <a:rPr lang="en-US" sz="2000" dirty="0" err="1" smtClean="0"/>
              <a:t>központot</a:t>
            </a:r>
            <a:r>
              <a:rPr lang="hu-HU" sz="2000" dirty="0" smtClean="0"/>
              <a:t> és</a:t>
            </a:r>
            <a:r>
              <a:rPr lang="en-US" sz="2000" dirty="0" smtClean="0"/>
              <a:t> </a:t>
            </a:r>
            <a:r>
              <a:rPr lang="hu-HU" sz="2000" dirty="0" smtClean="0"/>
              <a:t>további </a:t>
            </a:r>
            <a:r>
              <a:rPr lang="en-US" sz="2000" dirty="0" err="1" smtClean="0"/>
              <a:t>tizenk</a:t>
            </a:r>
            <a:r>
              <a:rPr lang="hu-HU" sz="2000" dirty="0" smtClean="0"/>
              <a:t>ét kamera</a:t>
            </a:r>
            <a:r>
              <a:rPr lang="en-US" sz="2000" dirty="0" smtClean="0"/>
              <a:t> f</a:t>
            </a:r>
            <a:r>
              <a:rPr lang="hu-HU" sz="2000" dirty="0" smtClean="0"/>
              <a:t>e</a:t>
            </a:r>
            <a:r>
              <a:rPr lang="en-US" sz="2000" dirty="0" err="1" smtClean="0"/>
              <a:t>lszerelését</a:t>
            </a:r>
            <a:r>
              <a:rPr lang="en-US" sz="2000" dirty="0" smtClean="0"/>
              <a:t> </a:t>
            </a:r>
            <a:r>
              <a:rPr lang="en-US" sz="2000" dirty="0" err="1" smtClean="0"/>
              <a:t>tervezik</a:t>
            </a:r>
            <a:r>
              <a:rPr lang="hu-HU" sz="2000" dirty="0" smtClean="0"/>
              <a:t>.</a:t>
            </a:r>
            <a:endParaRPr lang="hu-HU" alt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7860"/>
            <a:ext cx="1219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altLang="en-US" sz="2000" b="1" u="sng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O</a:t>
            </a:r>
            <a:r>
              <a:rPr lang="hu-HU" altLang="en-US" sz="2000" b="1" u="sng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kos vidék</a:t>
            </a:r>
            <a:r>
              <a:rPr lang="hu-HU" altLang="en-US" sz="2000" b="1" u="sng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és okos falvak</a:t>
            </a:r>
            <a:endParaRPr lang="hu-HU" altLang="en-US" sz="2000" b="1" u="sng" dirty="0" smtClean="0">
              <a:solidFill>
                <a:schemeClr val="tx1"/>
              </a:solidFill>
              <a:latin typeface="+mn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Aft>
                <a:spcPct val="0"/>
              </a:spcAft>
              <a:buClr>
                <a:srgbClr val="3F3F3F"/>
              </a:buClr>
            </a:pPr>
            <a:endParaRPr lang="hu-HU" altLang="en-US" sz="20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sz="2000" dirty="0" smtClean="0">
                <a:solidFill>
                  <a:schemeClr val="tx1"/>
                </a:solidFill>
              </a:rPr>
              <a:t>A digitális technológiákra épülő </a:t>
            </a:r>
            <a:r>
              <a:rPr lang="hu-HU" sz="2000" u="sng" dirty="0" smtClean="0">
                <a:solidFill>
                  <a:schemeClr val="tx1"/>
                </a:solidFill>
              </a:rPr>
              <a:t>okos város</a:t>
            </a:r>
            <a:r>
              <a:rPr lang="hu-HU" sz="2000" dirty="0" smtClean="0">
                <a:solidFill>
                  <a:schemeClr val="tx1"/>
                </a:solidFill>
              </a:rPr>
              <a:t> (</a:t>
            </a:r>
            <a:r>
              <a:rPr lang="hu-HU" sz="2000" i="1" dirty="0" smtClean="0">
                <a:solidFill>
                  <a:schemeClr val="tx1"/>
                </a:solidFill>
              </a:rPr>
              <a:t>smart city</a:t>
            </a:r>
            <a:r>
              <a:rPr lang="hu-HU" sz="2000" dirty="0" smtClean="0">
                <a:solidFill>
                  <a:schemeClr val="tx1"/>
                </a:solidFill>
              </a:rPr>
              <a:t>) fejlesztések </a:t>
            </a:r>
            <a:r>
              <a:rPr lang="sr-Latn-RS" sz="2000" dirty="0" smtClean="0">
                <a:solidFill>
                  <a:schemeClr val="tx1"/>
                </a:solidFill>
              </a:rPr>
              <a:t>világviszonylatban is az egyik leggyakrabban </a:t>
            </a:r>
            <a:r>
              <a:rPr lang="sr-Latn-RS" sz="2000" dirty="0">
                <a:solidFill>
                  <a:schemeClr val="tx1"/>
                </a:solidFill>
              </a:rPr>
              <a:t>felmerülő fejlesztési </a:t>
            </a:r>
            <a:r>
              <a:rPr lang="sr-Latn-RS" sz="2000" dirty="0" smtClean="0">
                <a:solidFill>
                  <a:schemeClr val="tx1"/>
                </a:solidFill>
              </a:rPr>
              <a:t>irányvonalat jelentik. 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endParaRPr lang="sr-Latn-RS" sz="2000" dirty="0">
              <a:solidFill>
                <a:schemeClr val="tx1"/>
              </a:solidFill>
            </a:endParaRP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sr-Latn-RS" sz="2000" dirty="0" smtClean="0">
                <a:solidFill>
                  <a:schemeClr val="tx1"/>
                </a:solidFill>
              </a:rPr>
              <a:t>Ide tartozik többek között a </a:t>
            </a:r>
            <a:r>
              <a:rPr lang="sr-Latn-RS" sz="2000" dirty="0">
                <a:solidFill>
                  <a:schemeClr val="tx1"/>
                </a:solidFill>
              </a:rPr>
              <a:t>közlekedés </a:t>
            </a:r>
            <a:r>
              <a:rPr lang="sr-Latn-RS" sz="2000" dirty="0" smtClean="0">
                <a:solidFill>
                  <a:schemeClr val="tx1"/>
                </a:solidFill>
              </a:rPr>
              <a:t>optimalizálása, a forgalmi dugók </a:t>
            </a:r>
            <a:r>
              <a:rPr lang="sr-Latn-RS" sz="2000" dirty="0">
                <a:solidFill>
                  <a:schemeClr val="tx1"/>
                </a:solidFill>
              </a:rPr>
              <a:t>elkerülése, a közbiztonság </a:t>
            </a:r>
            <a:r>
              <a:rPr lang="sr-Latn-RS" sz="2000" dirty="0" smtClean="0">
                <a:solidFill>
                  <a:schemeClr val="tx1"/>
                </a:solidFill>
              </a:rPr>
              <a:t>fenntartása, </a:t>
            </a:r>
            <a:r>
              <a:rPr lang="sr-Latn-RS" sz="2000" dirty="0">
                <a:solidFill>
                  <a:schemeClr val="tx1"/>
                </a:solidFill>
              </a:rPr>
              <a:t>az okos közvilágítás és </a:t>
            </a:r>
            <a:r>
              <a:rPr lang="sr-Latn-RS" sz="2000" dirty="0" smtClean="0">
                <a:solidFill>
                  <a:schemeClr val="tx1"/>
                </a:solidFill>
              </a:rPr>
              <a:t>energiahatékonyság, </a:t>
            </a:r>
            <a:r>
              <a:rPr lang="sr-Latn-RS" sz="2000" dirty="0">
                <a:solidFill>
                  <a:schemeClr val="tx1"/>
                </a:solidFill>
              </a:rPr>
              <a:t>továbbá a polgárok bevonása a döntéshozatalba és a keletkező adatvagyon nyilvános </a:t>
            </a:r>
            <a:r>
              <a:rPr lang="sr-Latn-RS" sz="2000" dirty="0" smtClean="0">
                <a:solidFill>
                  <a:schemeClr val="tx1"/>
                </a:solidFill>
              </a:rPr>
              <a:t>megosztása. Mindez </a:t>
            </a:r>
            <a:r>
              <a:rPr lang="hu-HU" sz="2000" dirty="0" smtClean="0">
                <a:solidFill>
                  <a:schemeClr val="tx1"/>
                </a:solidFill>
              </a:rPr>
              <a:t>a </a:t>
            </a:r>
            <a:r>
              <a:rPr lang="hu-HU" sz="2000" dirty="0">
                <a:solidFill>
                  <a:schemeClr val="tx1"/>
                </a:solidFill>
              </a:rPr>
              <a:t>városlakók </a:t>
            </a:r>
            <a:r>
              <a:rPr lang="hu-HU" sz="2000" dirty="0" smtClean="0">
                <a:solidFill>
                  <a:schemeClr val="tx1"/>
                </a:solidFill>
              </a:rPr>
              <a:t>életminőségét és életszínvonalát emeli. </a:t>
            </a:r>
            <a:endParaRPr lang="hu-HU" sz="2000" dirty="0">
              <a:solidFill>
                <a:schemeClr val="tx1"/>
              </a:solidFill>
            </a:endParaRPr>
          </a:p>
          <a:p>
            <a:pPr>
              <a:spcAft>
                <a:spcPct val="0"/>
              </a:spcAft>
              <a:buClr>
                <a:srgbClr val="3F3F3F"/>
              </a:buClr>
            </a:pPr>
            <a:endParaRPr lang="hu-HU" sz="2000" dirty="0">
              <a:solidFill>
                <a:schemeClr val="tx1"/>
              </a:solidFill>
            </a:endParaRP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sz="2000" dirty="0" smtClean="0">
                <a:solidFill>
                  <a:schemeClr val="tx1"/>
                </a:solidFill>
              </a:rPr>
              <a:t>Hasonlóan az okos város </a:t>
            </a:r>
            <a:r>
              <a:rPr lang="en-US" sz="2000" dirty="0" err="1" smtClean="0">
                <a:solidFill>
                  <a:schemeClr val="tx1"/>
                </a:solidFill>
              </a:rPr>
              <a:t>fejlesztése</a:t>
            </a:r>
            <a:r>
              <a:rPr lang="hu-HU" sz="2000" dirty="0" smtClean="0">
                <a:solidFill>
                  <a:schemeClr val="tx1"/>
                </a:solidFill>
              </a:rPr>
              <a:t>khez, az elmúlt években egyre inkább előtérbe kerültek azok a </a:t>
            </a:r>
            <a:r>
              <a:rPr lang="en-US" sz="2000" dirty="0" err="1" smtClean="0">
                <a:solidFill>
                  <a:schemeClr val="tx1"/>
                </a:solidFill>
              </a:rPr>
              <a:t>digitális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megoldások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melyek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jelentősen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javíthatják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vidéki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hu-HU" sz="2000" dirty="0" smtClean="0">
                <a:solidFill>
                  <a:schemeClr val="tx1"/>
                </a:solidFill>
              </a:rPr>
              <a:t>térségek élhetőségét és a vidéki </a:t>
            </a:r>
            <a:r>
              <a:rPr lang="en-US" sz="2000" dirty="0" err="1" smtClean="0">
                <a:solidFill>
                  <a:schemeClr val="tx1"/>
                </a:solidFill>
              </a:rPr>
              <a:t>lakosság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hu-HU" sz="2000" dirty="0" smtClean="0">
                <a:solidFill>
                  <a:schemeClr val="tx1"/>
                </a:solidFill>
              </a:rPr>
              <a:t>életminőségét. 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endParaRPr lang="hu-HU" sz="2000" dirty="0">
              <a:solidFill>
                <a:schemeClr val="tx1"/>
              </a:solidFill>
            </a:endParaRP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Az EU is felismerte a digitális technológiák által kínált lehetőségeket mint új vidékfejlesztési irányvonalat, ennek keretében pedig az </a:t>
            </a:r>
            <a:r>
              <a:rPr lang="hu-HU" altLang="en-US" sz="2000" u="sng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okos falvak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(</a:t>
            </a:r>
            <a:r>
              <a:rPr lang="hu-HU" altLang="en-US" sz="2000" i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smart villages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) is helyet kaptak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endParaRPr lang="hu-HU" altLang="en-US" sz="2000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Az okos falu stratégiák épülhetnek már meglévő kezdeményezésekre, és különböző köz- és magánforrásokból is nyerhetnek támogatásokat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endParaRPr lang="hu-HU" altLang="en-US" sz="2000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1671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3F3F3F"/>
              </a:buClr>
            </a:pPr>
            <a:r>
              <a:rPr lang="hu-HU" altLang="en-US" sz="20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Az EU meghatározása szerint az </a:t>
            </a:r>
            <a:r>
              <a:rPr lang="hu-HU" alt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okos falvak olyan vidéki közösségek, </a:t>
            </a:r>
            <a:r>
              <a:rPr lang="hu-HU" altLang="en-US" sz="20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amelyek:</a:t>
            </a:r>
          </a:p>
          <a:p>
            <a:pPr marL="342900" indent="-342900">
              <a:spcAft>
                <a:spcPts val="1200"/>
              </a:spcAft>
              <a:buClr>
                <a:srgbClr val="3F3F3F"/>
              </a:buClr>
              <a:buFontTx/>
              <a:buChar char="-"/>
            </a:pPr>
            <a:r>
              <a:rPr lang="hu-HU" altLang="en-US" sz="20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innovatív </a:t>
            </a:r>
            <a:r>
              <a:rPr lang="hu-HU" alt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megoldásokat dolgoznak ki helyi problémáik </a:t>
            </a:r>
            <a:r>
              <a:rPr lang="hu-HU" altLang="en-US" sz="20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kezelésére,</a:t>
            </a:r>
          </a:p>
          <a:p>
            <a:pPr marL="342900" indent="-342900">
              <a:spcAft>
                <a:spcPts val="1200"/>
              </a:spcAft>
              <a:buClr>
                <a:srgbClr val="3F3F3F"/>
              </a:buClr>
              <a:buFontTx/>
              <a:buChar char="-"/>
            </a:pPr>
            <a:r>
              <a:rPr lang="hu-HU" altLang="en-US" sz="20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már </a:t>
            </a:r>
            <a:r>
              <a:rPr lang="hu-HU" alt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meglévő helyi erősségekre és lehetőségekre építve kezdenek neki területük fenntartható </a:t>
            </a:r>
            <a:r>
              <a:rPr lang="hu-HU" altLang="en-US" sz="20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fejlesztésének,</a:t>
            </a:r>
          </a:p>
          <a:p>
            <a:pPr marL="342900" indent="-342900">
              <a:spcAft>
                <a:spcPts val="1200"/>
              </a:spcAft>
              <a:buClr>
                <a:srgbClr val="3F3F3F"/>
              </a:buClr>
              <a:buFontTx/>
              <a:buChar char="-"/>
            </a:pPr>
            <a:r>
              <a:rPr lang="hu-HU" alt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a</a:t>
            </a:r>
            <a:r>
              <a:rPr lang="hu-HU" altLang="en-US" sz="20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hu-HU" alt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gazdasági, szociális és környezeti stratégiáik kidolgozásában és kivitelezésében részvételi megközelítést alkalmaznak, előmozdítják az innovációt, és hasznosítják a digitális technológiákban rejlő </a:t>
            </a:r>
            <a:r>
              <a:rPr lang="hu-HU" altLang="en-US" sz="20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lehetőségeket.</a:t>
            </a:r>
          </a:p>
          <a:p>
            <a:pPr marL="342900" indent="-342900" algn="just">
              <a:spcAft>
                <a:spcPct val="0"/>
              </a:spcAft>
              <a:buClr>
                <a:srgbClr val="3F3F3F"/>
              </a:buClr>
              <a:buFontTx/>
              <a:buChar char="-"/>
            </a:pPr>
            <a:endParaRPr lang="hu-HU" altLang="en-US" sz="2000" dirty="0">
              <a:solidFill>
                <a:schemeClr val="tx1"/>
              </a:solidFill>
              <a:latin typeface="+mn-lt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01464" y="6018643"/>
            <a:ext cx="3770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Kép forrása: </a:t>
            </a:r>
            <a:r>
              <a:rPr lang="en-US" sz="1000" dirty="0" smtClean="0"/>
              <a:t>https</a:t>
            </a:r>
            <a:r>
              <a:rPr lang="en-US" sz="1000" dirty="0"/>
              <a:t>://www.archilovers.com/projects/122780/smart-village.html</a:t>
            </a:r>
          </a:p>
        </p:txBody>
      </p:sp>
      <p:pic>
        <p:nvPicPr>
          <p:cNvPr id="6148" name="Picture 4" descr="Smart Village | Erhan Ars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38" y="2928964"/>
            <a:ext cx="4936926" cy="348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2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941"/>
            <a:ext cx="3477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A</a:t>
            </a:r>
            <a:r>
              <a:rPr lang="hu-HU" sz="2000" dirty="0" smtClean="0"/>
              <a:t>z okos </a:t>
            </a:r>
            <a:r>
              <a:rPr lang="en-US" sz="2000" dirty="0" err="1" smtClean="0"/>
              <a:t>falu</a:t>
            </a:r>
            <a:r>
              <a:rPr lang="en-US" sz="2000" dirty="0" smtClean="0"/>
              <a:t> </a:t>
            </a:r>
            <a:r>
              <a:rPr lang="hu-HU" sz="2000" dirty="0" smtClean="0"/>
              <a:t>elemei </a:t>
            </a:r>
            <a:r>
              <a:rPr lang="en-US" sz="2000" dirty="0" err="1" smtClean="0"/>
              <a:t>és</a:t>
            </a:r>
            <a:r>
              <a:rPr lang="en-US" sz="2000" dirty="0" smtClean="0"/>
              <a:t> </a:t>
            </a:r>
            <a:r>
              <a:rPr lang="en-US" sz="2000" dirty="0" err="1" smtClean="0"/>
              <a:t>céljai</a:t>
            </a:r>
            <a:r>
              <a:rPr lang="hu-HU" sz="2000" dirty="0" smtClean="0"/>
              <a:t>: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749" t="26819" r="33391" b="16651"/>
          <a:stretch/>
        </p:blipFill>
        <p:spPr>
          <a:xfrm>
            <a:off x="1399693" y="605137"/>
            <a:ext cx="8613333" cy="4990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" y="5690805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 </a:t>
            </a:r>
            <a:r>
              <a:rPr lang="en-US" dirty="0" err="1" smtClean="0"/>
              <a:t>Káposzta</a:t>
            </a:r>
            <a:r>
              <a:rPr lang="hu-HU" dirty="0"/>
              <a:t>,</a:t>
            </a:r>
            <a:r>
              <a:rPr lang="en-US" dirty="0"/>
              <a:t> J</a:t>
            </a:r>
            <a:r>
              <a:rPr lang="hu-HU" dirty="0"/>
              <a:t>., </a:t>
            </a:r>
            <a:r>
              <a:rPr lang="en-US" dirty="0" err="1"/>
              <a:t>Honvári</a:t>
            </a:r>
            <a:r>
              <a:rPr lang="hu-HU" dirty="0"/>
              <a:t>,</a:t>
            </a:r>
            <a:r>
              <a:rPr lang="en-US" dirty="0"/>
              <a:t> P</a:t>
            </a:r>
            <a:r>
              <a:rPr lang="hu-HU" dirty="0"/>
              <a:t>. (2019): </a:t>
            </a:r>
            <a:r>
              <a:rPr lang="en-US" dirty="0"/>
              <a:t>A smart </a:t>
            </a:r>
            <a:r>
              <a:rPr lang="en-US" dirty="0" err="1"/>
              <a:t>falu</a:t>
            </a:r>
            <a:r>
              <a:rPr lang="en-US" dirty="0"/>
              <a:t> </a:t>
            </a:r>
            <a:r>
              <a:rPr lang="en-US" dirty="0" err="1"/>
              <a:t>koncepciójának</a:t>
            </a:r>
            <a:r>
              <a:rPr lang="en-US" dirty="0"/>
              <a:t> </a:t>
            </a:r>
            <a:r>
              <a:rPr lang="en-US" dirty="0" err="1"/>
              <a:t>főbb</a:t>
            </a:r>
            <a:r>
              <a:rPr lang="en-US" dirty="0"/>
              <a:t> </a:t>
            </a:r>
            <a:r>
              <a:rPr lang="en-US" dirty="0" err="1"/>
              <a:t>összefüggései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kapcsolódása</a:t>
            </a:r>
            <a:r>
              <a:rPr lang="en-US" dirty="0"/>
              <a:t> a </a:t>
            </a:r>
            <a:r>
              <a:rPr lang="en-US" dirty="0" err="1"/>
              <a:t>hazai</a:t>
            </a:r>
            <a:r>
              <a:rPr lang="en-US" dirty="0"/>
              <a:t> </a:t>
            </a:r>
            <a:r>
              <a:rPr lang="en-US" dirty="0" err="1"/>
              <a:t>vidékgazdaság</a:t>
            </a:r>
            <a:r>
              <a:rPr lang="en-US" dirty="0"/>
              <a:t> </a:t>
            </a:r>
            <a:r>
              <a:rPr lang="en-US" dirty="0" err="1"/>
              <a:t>fejlesztési</a:t>
            </a:r>
            <a:r>
              <a:rPr lang="en-US" dirty="0"/>
              <a:t> </a:t>
            </a:r>
            <a:r>
              <a:rPr lang="en-US" dirty="0" err="1"/>
              <a:t>stratégiájához</a:t>
            </a:r>
            <a:r>
              <a:rPr lang="hu-HU" dirty="0"/>
              <a:t>. </a:t>
            </a:r>
            <a:r>
              <a:rPr lang="en-US" dirty="0" err="1"/>
              <a:t>Tér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Társadalom</a:t>
            </a:r>
            <a:r>
              <a:rPr lang="en-US" dirty="0"/>
              <a:t> 33. </a:t>
            </a:r>
            <a:r>
              <a:rPr lang="en-US" dirty="0" err="1"/>
              <a:t>évf</a:t>
            </a:r>
            <a:r>
              <a:rPr lang="en-US" dirty="0"/>
              <a:t>., 1. </a:t>
            </a:r>
            <a:r>
              <a:rPr lang="en-US" dirty="0" err="1"/>
              <a:t>szám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750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Az okos falvak társulnak és együttműködnek más vidéki vagy városi közösségekkel és szereplőkkel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E célból az EU létrehozta az okos falvak európai hálozatát (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  <a:hlinkClick r:id="rId2"/>
              </a:rPr>
              <a:t>https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  <a:hlinkClick r:id="rId2"/>
              </a:rPr>
              <a:t>://www.smart-village-network.eu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  <a:hlinkClick r:id="rId2"/>
              </a:rPr>
              <a:t>/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).</a:t>
            </a:r>
          </a:p>
        </p:txBody>
      </p:sp>
      <p:pic>
        <p:nvPicPr>
          <p:cNvPr id="3" name="Picture 2" descr="Smart Village Network on Twitter: &amp;quot;Smart Village Network launched today to  provide a bottom-up platform of exchange for villages and make their voices  heard about #SmartVillages! Are you an interested #village 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1"/>
          <a:stretch/>
        </p:blipFill>
        <p:spPr bwMode="auto">
          <a:xfrm>
            <a:off x="558422" y="1939188"/>
            <a:ext cx="7331122" cy="345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mart Village Network (@smartvillagenet) |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659" y="2107317"/>
            <a:ext cx="3123045" cy="312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45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2701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Az </a:t>
            </a:r>
            <a:r>
              <a:rPr lang="en-US" sz="2000" dirty="0" err="1">
                <a:solidFill>
                  <a:schemeClr val="tx1"/>
                </a:solidFill>
              </a:rPr>
              <a:t>Európai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Bizottság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értelmezésében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</a:t>
            </a:r>
            <a:r>
              <a:rPr lang="hu-HU" sz="2000" dirty="0" smtClean="0">
                <a:solidFill>
                  <a:schemeClr val="tx1"/>
                </a:solidFill>
              </a:rPr>
              <a:t>z </a:t>
            </a:r>
            <a:r>
              <a:rPr lang="hu-HU" sz="2000" u="sng" dirty="0" smtClean="0">
                <a:solidFill>
                  <a:schemeClr val="tx1"/>
                </a:solidFill>
              </a:rPr>
              <a:t>okos vidék</a:t>
            </a:r>
            <a:r>
              <a:rPr lang="hu-HU" sz="2000" dirty="0" smtClean="0">
                <a:solidFill>
                  <a:schemeClr val="tx1"/>
                </a:solidFill>
              </a:rPr>
              <a:t> és okos falu </a:t>
            </a:r>
            <a:r>
              <a:rPr lang="en-US" sz="2000" dirty="0" err="1" smtClean="0">
                <a:solidFill>
                  <a:schemeClr val="tx1"/>
                </a:solidFill>
              </a:rPr>
              <a:t>olyan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vidéki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területeket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és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közösségeket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foglal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magában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amelyek</a:t>
            </a:r>
            <a:r>
              <a:rPr lang="hu-HU" sz="2000" dirty="0" smtClean="0">
                <a:solidFill>
                  <a:schemeClr val="tx1"/>
                </a:solidFill>
              </a:rPr>
              <a:t> 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meglévő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erősségeikre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építenek</a:t>
            </a:r>
            <a:r>
              <a:rPr lang="hu-HU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kihasználva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hu-HU" sz="2000" dirty="0" smtClean="0">
                <a:solidFill>
                  <a:schemeClr val="tx1"/>
                </a:solidFill>
              </a:rPr>
              <a:t>az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új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lehetőségeket</a:t>
            </a:r>
            <a:r>
              <a:rPr lang="en-US" sz="2000" dirty="0">
                <a:solidFill>
                  <a:schemeClr val="tx1"/>
                </a:solidFill>
              </a:rPr>
              <a:t> is. </a:t>
            </a:r>
            <a:endParaRPr lang="hu-HU" sz="2000" dirty="0" smtClean="0">
              <a:solidFill>
                <a:schemeClr val="tx1"/>
              </a:solidFill>
            </a:endParaRPr>
          </a:p>
          <a:p>
            <a:endParaRPr lang="hu-HU" sz="2000" dirty="0">
              <a:solidFill>
                <a:schemeClr val="tx1"/>
              </a:solidFill>
            </a:endParaRPr>
          </a:p>
          <a:p>
            <a:r>
              <a:rPr lang="hu-HU" sz="2000" dirty="0" smtClean="0">
                <a:solidFill>
                  <a:schemeClr val="tx1"/>
                </a:solidFill>
              </a:rPr>
              <a:t>Az okos vidék </a:t>
            </a:r>
            <a:r>
              <a:rPr lang="en-US" sz="2000" dirty="0" err="1" smtClean="0">
                <a:solidFill>
                  <a:schemeClr val="tx1"/>
                </a:solidFill>
              </a:rPr>
              <a:t>magasabb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életszínvonalat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jobb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közszolgáltatásokat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jobb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erőforrás-hatékonyságot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és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kevesebb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környezeti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terhelést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jelent</a:t>
            </a:r>
            <a:r>
              <a:rPr lang="hu-HU" sz="2000" dirty="0" smtClean="0">
                <a:solidFill>
                  <a:schemeClr val="tx1"/>
                </a:solidFill>
              </a:rPr>
              <a:t>ent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endParaRPr lang="hu-HU" sz="2000" dirty="0" smtClean="0">
              <a:solidFill>
                <a:schemeClr val="tx1"/>
              </a:solidFill>
            </a:endParaRPr>
          </a:p>
          <a:p>
            <a:endParaRPr lang="hu-HU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 err="1">
                <a:solidFill>
                  <a:schemeClr val="tx1"/>
                </a:solidFill>
              </a:rPr>
              <a:t>technológiák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mellett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fontos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befektetés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infrastruktúrába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az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üzletfejlesztésbe</a:t>
            </a:r>
            <a:r>
              <a:rPr lang="en-US" sz="2000" dirty="0">
                <a:solidFill>
                  <a:schemeClr val="tx1"/>
                </a:solidFill>
              </a:rPr>
              <a:t>, a </a:t>
            </a:r>
            <a:r>
              <a:rPr lang="en-US" sz="2000" dirty="0" err="1">
                <a:solidFill>
                  <a:schemeClr val="tx1"/>
                </a:solidFill>
              </a:rPr>
              <a:t>humán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tőkébe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és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közösségépítésbe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endParaRPr lang="hu-HU" sz="2000" dirty="0" smtClean="0">
              <a:solidFill>
                <a:schemeClr val="tx1"/>
              </a:solidFill>
            </a:endParaRPr>
          </a:p>
          <a:p>
            <a:endParaRPr lang="hu-HU" sz="2000" dirty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Ebben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értelmezésben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hu-HU" sz="2000" dirty="0" smtClean="0">
                <a:solidFill>
                  <a:schemeClr val="tx1"/>
                </a:solidFill>
              </a:rPr>
              <a:t>az okos megoldások </a:t>
            </a:r>
            <a:r>
              <a:rPr lang="en-US" sz="2000" dirty="0" err="1" smtClean="0">
                <a:solidFill>
                  <a:schemeClr val="tx1"/>
                </a:solidFill>
              </a:rPr>
              <a:t>középpontjában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áll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az</a:t>
            </a:r>
            <a:r>
              <a:rPr lang="en-US" sz="2000" dirty="0">
                <a:solidFill>
                  <a:schemeClr val="tx1"/>
                </a:solidFill>
              </a:rPr>
              <a:t> e-</a:t>
            </a:r>
            <a:r>
              <a:rPr lang="en-US" sz="2000" dirty="0" err="1">
                <a:solidFill>
                  <a:schemeClr val="tx1"/>
                </a:solidFill>
              </a:rPr>
              <a:t>írástudás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az</a:t>
            </a:r>
            <a:r>
              <a:rPr lang="en-US" sz="2000" dirty="0">
                <a:solidFill>
                  <a:schemeClr val="tx1"/>
                </a:solidFill>
              </a:rPr>
              <a:t> e-</a:t>
            </a:r>
            <a:r>
              <a:rPr lang="en-US" sz="2000" dirty="0" err="1">
                <a:solidFill>
                  <a:schemeClr val="tx1"/>
                </a:solidFill>
              </a:rPr>
              <a:t>egészségügyhöz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való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hozzáférés</a:t>
            </a:r>
            <a:r>
              <a:rPr lang="en-US" sz="2000" dirty="0">
                <a:solidFill>
                  <a:schemeClr val="tx1"/>
                </a:solidFill>
              </a:rPr>
              <a:t>, a </a:t>
            </a:r>
            <a:r>
              <a:rPr lang="en-US" sz="2000" dirty="0" err="1">
                <a:solidFill>
                  <a:schemeClr val="tx1"/>
                </a:solidFill>
              </a:rPr>
              <a:t>környezeti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gondok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innovatív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megoldása</a:t>
            </a:r>
            <a:r>
              <a:rPr lang="en-US" sz="2000" dirty="0">
                <a:solidFill>
                  <a:schemeClr val="tx1"/>
                </a:solidFill>
              </a:rPr>
              <a:t>, a </a:t>
            </a:r>
            <a:r>
              <a:rPr lang="hu-HU" sz="2000" dirty="0" smtClean="0">
                <a:solidFill>
                  <a:schemeClr val="tx1"/>
                </a:solidFill>
              </a:rPr>
              <a:t>cirkuláris </a:t>
            </a:r>
            <a:r>
              <a:rPr lang="en-US" sz="2000" dirty="0" err="1" smtClean="0">
                <a:solidFill>
                  <a:schemeClr val="tx1"/>
                </a:solidFill>
              </a:rPr>
              <a:t>gazdaság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elemeinek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figyelembevétele</a:t>
            </a:r>
            <a:r>
              <a:rPr lang="en-US" sz="2000" dirty="0">
                <a:solidFill>
                  <a:schemeClr val="tx1"/>
                </a:solidFill>
              </a:rPr>
              <a:t>, a </a:t>
            </a:r>
            <a:r>
              <a:rPr lang="en-US" sz="2000" dirty="0" err="1">
                <a:solidFill>
                  <a:schemeClr val="tx1"/>
                </a:solidFill>
              </a:rPr>
              <a:t>helyi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termékek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hu-HU" sz="2000" dirty="0" smtClean="0">
                <a:solidFill>
                  <a:schemeClr val="tx1"/>
                </a:solidFill>
              </a:rPr>
              <a:t>értékesítése </a:t>
            </a:r>
            <a:r>
              <a:rPr lang="en-US" sz="2000" dirty="0" smtClean="0">
                <a:solidFill>
                  <a:schemeClr val="tx1"/>
                </a:solidFill>
              </a:rPr>
              <a:t>IKT </a:t>
            </a:r>
            <a:r>
              <a:rPr lang="en-US" sz="2000" dirty="0" err="1">
                <a:solidFill>
                  <a:schemeClr val="tx1"/>
                </a:solidFill>
              </a:rPr>
              <a:t>eszközök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segítségével</a:t>
            </a:r>
            <a:r>
              <a:rPr lang="hu-HU" sz="2000" dirty="0" smtClean="0">
                <a:solidFill>
                  <a:schemeClr val="tx1"/>
                </a:solidFill>
              </a:rPr>
              <a:t> stb.</a:t>
            </a:r>
          </a:p>
          <a:p>
            <a:endParaRPr lang="hu-HU" sz="2000" dirty="0">
              <a:solidFill>
                <a:schemeClr val="tx1"/>
              </a:solidFill>
            </a:endParaRP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Nem magának a technológiának a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fejlesztése a 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cél,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hanem a helyi igények, szükségletek és lehetőségek feltárása 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alapján,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 </a:t>
            </a:r>
            <a:r>
              <a:rPr lang="hu-HU" altLang="en-US" sz="2000" dirty="0" smtClean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digitális technológia </a:t>
            </a:r>
            <a:r>
              <a:rPr lang="hu-HU" altLang="en-US" sz="20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felhasználásával új szolgáltatások kidolgozása és megvalósítása. </a:t>
            </a:r>
          </a:p>
          <a:p>
            <a:pPr>
              <a:spcAft>
                <a:spcPct val="0"/>
              </a:spcAft>
              <a:buClr>
                <a:srgbClr val="3F3F3F"/>
              </a:buClr>
            </a:pPr>
            <a:endParaRPr lang="hu-HU" altLang="en-US" sz="2000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Aft>
                <a:spcPct val="0"/>
              </a:spcAft>
              <a:buClr>
                <a:srgbClr val="3F3F3F"/>
              </a:buClr>
            </a:pPr>
            <a:r>
              <a:rPr lang="hu-HU" sz="2000" dirty="0" smtClean="0">
                <a:solidFill>
                  <a:schemeClr val="tx1"/>
                </a:solidFill>
              </a:rPr>
              <a:t>Ezen szolgáltatások és </a:t>
            </a:r>
            <a:r>
              <a:rPr lang="en-US" sz="2000" dirty="0" err="1" smtClean="0">
                <a:solidFill>
                  <a:schemeClr val="tx1"/>
                </a:solidFill>
              </a:rPr>
              <a:t>megoldások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beépítésével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jobbá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kényelmesebbé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élhetőbbé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és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vonzóbbá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hu-HU" sz="2000" dirty="0" smtClean="0">
                <a:solidFill>
                  <a:schemeClr val="tx1"/>
                </a:solidFill>
              </a:rPr>
              <a:t>lehet tenni </a:t>
            </a: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 err="1">
                <a:solidFill>
                  <a:schemeClr val="tx1"/>
                </a:solidFill>
              </a:rPr>
              <a:t>vidéki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életteret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hu-HU" altLang="en-US" sz="2000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3939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en-US" sz="2000" b="1" u="sng" dirty="0">
                <a:solidFill>
                  <a:schemeClr val="tx1"/>
                </a:solidFill>
                <a:cs typeface="Calibri" panose="020F0502020204030204" pitchFamily="34" charset="0"/>
              </a:rPr>
              <a:t>Digitális jó gyakorlatok Vajdaságban</a:t>
            </a:r>
            <a:endParaRPr lang="en-US" altLang="en-US" sz="2000" b="1" u="sng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endParaRPr lang="hu-HU" sz="2000" dirty="0" smtClean="0"/>
          </a:p>
          <a:p>
            <a:r>
              <a:rPr lang="en-US" sz="2000" dirty="0" err="1" smtClean="0"/>
              <a:t>Szerbia</a:t>
            </a:r>
            <a:r>
              <a:rPr lang="en-US" sz="2000" dirty="0" smtClean="0"/>
              <a:t> </a:t>
            </a:r>
            <a:r>
              <a:rPr lang="hu-HU" sz="2000" dirty="0" smtClean="0"/>
              <a:t>és Vajdaság </a:t>
            </a:r>
            <a:r>
              <a:rPr lang="en-US" sz="2000" dirty="0" err="1" smtClean="0"/>
              <a:t>első</a:t>
            </a:r>
            <a:r>
              <a:rPr lang="en-US" sz="2000" dirty="0" smtClean="0"/>
              <a:t> </a:t>
            </a:r>
            <a:r>
              <a:rPr lang="en-US" sz="2000" dirty="0" err="1"/>
              <a:t>digitális</a:t>
            </a:r>
            <a:r>
              <a:rPr lang="en-US" sz="2000" dirty="0"/>
              <a:t> </a:t>
            </a:r>
            <a:r>
              <a:rPr lang="en-US" sz="2000" dirty="0" err="1" smtClean="0"/>
              <a:t>farmj</a:t>
            </a:r>
            <a:r>
              <a:rPr lang="hu-HU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 err="1" smtClean="0"/>
              <a:t>Krivaján</a:t>
            </a:r>
            <a:r>
              <a:rPr lang="hu-HU" sz="2000" dirty="0" smtClean="0"/>
              <a:t> található, 2018-ban nyílt meg</a:t>
            </a:r>
            <a:r>
              <a:rPr lang="en-US" sz="2000" dirty="0" smtClean="0"/>
              <a:t>.</a:t>
            </a:r>
          </a:p>
          <a:p>
            <a:endParaRPr lang="hu-HU" sz="2000" dirty="0" smtClean="0"/>
          </a:p>
          <a:p>
            <a:r>
              <a:rPr lang="en-US" sz="2000" dirty="0" smtClean="0"/>
              <a:t>A </a:t>
            </a:r>
            <a:r>
              <a:rPr lang="en-US" sz="2000" u="sng" dirty="0" err="1"/>
              <a:t>Krivaja</a:t>
            </a:r>
            <a:r>
              <a:rPr lang="en-US" sz="2000" u="sng" dirty="0"/>
              <a:t> </a:t>
            </a:r>
            <a:r>
              <a:rPr lang="en-US" sz="2000" u="sng" dirty="0" err="1"/>
              <a:t>Kft</a:t>
            </a:r>
            <a:r>
              <a:rPr lang="en-US" sz="2000" u="sng" dirty="0"/>
              <a:t>.</a:t>
            </a:r>
            <a:r>
              <a:rPr lang="en-US" sz="2000" dirty="0"/>
              <a:t> </a:t>
            </a:r>
            <a:r>
              <a:rPr lang="hu-HU" sz="2000" dirty="0"/>
              <a:t>(</a:t>
            </a:r>
            <a:r>
              <a:rPr lang="hu-HU" sz="2000" dirty="0">
                <a:hlinkClick r:id="rId2"/>
              </a:rPr>
              <a:t>https://www.krivajadoo.com/index.php/hu</a:t>
            </a:r>
            <a:r>
              <a:rPr lang="hu-HU" sz="2000" dirty="0" smtClean="0">
                <a:hlinkClick r:id="rId2"/>
              </a:rPr>
              <a:t>/</a:t>
            </a:r>
            <a:r>
              <a:rPr lang="hu-HU" sz="2000" dirty="0" smtClean="0"/>
              <a:t>) </a:t>
            </a:r>
            <a:r>
              <a:rPr lang="en-US" sz="2000" dirty="0" err="1" smtClean="0"/>
              <a:t>több</a:t>
            </a:r>
            <a:r>
              <a:rPr lang="en-US" sz="2000" dirty="0" smtClean="0"/>
              <a:t> </a:t>
            </a:r>
            <a:r>
              <a:rPr lang="en-US" sz="2000" dirty="0"/>
              <a:t>mint </a:t>
            </a:r>
            <a:r>
              <a:rPr lang="en-US" sz="2000" dirty="0" err="1"/>
              <a:t>kétezer</a:t>
            </a:r>
            <a:r>
              <a:rPr lang="en-US" sz="2000" dirty="0"/>
              <a:t> </a:t>
            </a:r>
            <a:r>
              <a:rPr lang="en-US" sz="2000" dirty="0" err="1"/>
              <a:t>hektáron</a:t>
            </a:r>
            <a:r>
              <a:rPr lang="en-US" sz="2000" dirty="0"/>
              <a:t> </a:t>
            </a:r>
            <a:r>
              <a:rPr lang="en-US" sz="2000" dirty="0" err="1"/>
              <a:t>foglalkozik</a:t>
            </a:r>
            <a:r>
              <a:rPr lang="en-US" sz="2000" dirty="0"/>
              <a:t> </a:t>
            </a:r>
            <a:r>
              <a:rPr lang="en-US" sz="2000" dirty="0" err="1"/>
              <a:t>precíziós</a:t>
            </a:r>
            <a:r>
              <a:rPr lang="en-US" sz="2000" dirty="0"/>
              <a:t> </a:t>
            </a:r>
            <a:r>
              <a:rPr lang="en-US" sz="2000" dirty="0" err="1" smtClean="0"/>
              <a:t>gazdálkodással</a:t>
            </a:r>
            <a:r>
              <a:rPr lang="hu-HU" sz="2000" dirty="0" smtClean="0"/>
              <a:t>. Itt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/>
              <a:t>innovatív</a:t>
            </a:r>
            <a:r>
              <a:rPr lang="en-US" sz="2000" dirty="0"/>
              <a:t> </a:t>
            </a:r>
            <a:r>
              <a:rPr lang="en-US" sz="2000" dirty="0" err="1"/>
              <a:t>technológiák</a:t>
            </a:r>
            <a:r>
              <a:rPr lang="en-US" sz="2000" dirty="0"/>
              <a:t> a </a:t>
            </a:r>
            <a:r>
              <a:rPr lang="en-US" sz="2000" dirty="0" err="1"/>
              <a:t>gyakorlatban</a:t>
            </a:r>
            <a:r>
              <a:rPr lang="en-US" sz="2000" dirty="0"/>
              <a:t> is </a:t>
            </a:r>
            <a:r>
              <a:rPr lang="en-US" sz="2000" dirty="0" err="1"/>
              <a:t>alkalmazásba</a:t>
            </a:r>
            <a:r>
              <a:rPr lang="en-US" sz="2000" dirty="0"/>
              <a:t> </a:t>
            </a:r>
            <a:r>
              <a:rPr lang="en-US" sz="2000" dirty="0" err="1"/>
              <a:t>kerülnek</a:t>
            </a:r>
            <a:r>
              <a:rPr lang="en-US" sz="2000" dirty="0"/>
              <a:t> a </a:t>
            </a:r>
            <a:r>
              <a:rPr lang="en-US" sz="2000" dirty="0" err="1" smtClean="0"/>
              <a:t>termőterületeken</a:t>
            </a:r>
            <a:r>
              <a:rPr lang="hu-HU" sz="2000" dirty="0" smtClean="0"/>
              <a:t>, mint például</a:t>
            </a:r>
            <a:r>
              <a:rPr lang="en-US" sz="2000" dirty="0" smtClean="0"/>
              <a:t> a </a:t>
            </a:r>
            <a:r>
              <a:rPr lang="en-US" sz="2000" dirty="0" err="1"/>
              <a:t>pontos</a:t>
            </a:r>
            <a:r>
              <a:rPr lang="en-US" sz="2000" dirty="0"/>
              <a:t> </a:t>
            </a:r>
            <a:r>
              <a:rPr lang="en-US" sz="2000" dirty="0" err="1"/>
              <a:t>számításokon</a:t>
            </a:r>
            <a:r>
              <a:rPr lang="en-US" sz="2000" dirty="0"/>
              <a:t> </a:t>
            </a:r>
            <a:r>
              <a:rPr lang="en-US" sz="2000" dirty="0" err="1"/>
              <a:t>alapuló</a:t>
            </a:r>
            <a:r>
              <a:rPr lang="en-US" sz="2000" dirty="0"/>
              <a:t> </a:t>
            </a:r>
            <a:r>
              <a:rPr lang="en-US" sz="2000" dirty="0" err="1"/>
              <a:t>vetésforgó</a:t>
            </a:r>
            <a:r>
              <a:rPr lang="en-US" sz="2000" dirty="0"/>
              <a:t>, a </a:t>
            </a:r>
            <a:r>
              <a:rPr lang="en-US" sz="2000" dirty="0" err="1"/>
              <a:t>talaj</a:t>
            </a:r>
            <a:r>
              <a:rPr lang="en-US" sz="2000" dirty="0"/>
              <a:t> </a:t>
            </a:r>
            <a:r>
              <a:rPr lang="en-US" sz="2000" dirty="0" err="1"/>
              <a:t>optimális</a:t>
            </a:r>
            <a:r>
              <a:rPr lang="en-US" sz="2000" dirty="0"/>
              <a:t> </a:t>
            </a:r>
            <a:r>
              <a:rPr lang="en-US" sz="2000" dirty="0" err="1"/>
              <a:t>tápanyagellátása</a:t>
            </a:r>
            <a:r>
              <a:rPr lang="en-US" sz="2000" dirty="0"/>
              <a:t>,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okos</a:t>
            </a:r>
            <a:r>
              <a:rPr lang="en-US" sz="2000" dirty="0"/>
              <a:t> </a:t>
            </a:r>
            <a:r>
              <a:rPr lang="en-US" sz="2000" dirty="0" err="1"/>
              <a:t>betakarítás</a:t>
            </a:r>
            <a:r>
              <a:rPr lang="en-US" sz="2000" dirty="0"/>
              <a:t>, </a:t>
            </a:r>
            <a:r>
              <a:rPr lang="en-US" sz="2000" dirty="0" err="1"/>
              <a:t>valamint</a:t>
            </a:r>
            <a:r>
              <a:rPr lang="en-US" sz="2000" dirty="0"/>
              <a:t> a </a:t>
            </a:r>
            <a:r>
              <a:rPr lang="en-US" sz="2000" dirty="0" err="1"/>
              <a:t>drónok</a:t>
            </a:r>
            <a:r>
              <a:rPr lang="en-US" sz="2000" dirty="0"/>
              <a:t>, </a:t>
            </a:r>
            <a:r>
              <a:rPr lang="en-US" sz="2000" dirty="0" err="1"/>
              <a:t>robotok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különféle</a:t>
            </a:r>
            <a:r>
              <a:rPr lang="en-US" sz="2000" dirty="0"/>
              <a:t> </a:t>
            </a:r>
            <a:r>
              <a:rPr lang="en-US" sz="2000" dirty="0" err="1"/>
              <a:t>szenzorok</a:t>
            </a:r>
            <a:r>
              <a:rPr lang="en-US" sz="2000" dirty="0"/>
              <a:t> </a:t>
            </a:r>
            <a:r>
              <a:rPr lang="en-US" sz="2000" dirty="0" err="1" smtClean="0"/>
              <a:t>használata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r>
              <a:rPr lang="hu-HU" sz="2000" dirty="0"/>
              <a:t>A </a:t>
            </a:r>
            <a:r>
              <a:rPr lang="hu-HU" sz="2000" dirty="0" smtClean="0"/>
              <a:t>korszerű, </a:t>
            </a:r>
            <a:r>
              <a:rPr lang="hu-HU" sz="2000" dirty="0"/>
              <a:t>okos mezőgazdasági gépek és kapcsolható eszközök, a vetőgépek és műtrágyaszórók számítógépes vezérlés útján, az előre betáplált adatok alapján végzik a </a:t>
            </a:r>
            <a:r>
              <a:rPr lang="hu-HU" sz="2000" dirty="0" smtClean="0"/>
              <a:t>munkát. Az </a:t>
            </a:r>
            <a:r>
              <a:rPr lang="hu-HU" sz="2000" dirty="0"/>
              <a:t>ilyen módszerekkel akár </a:t>
            </a:r>
            <a:r>
              <a:rPr lang="hu-HU" sz="2000" dirty="0" smtClean="0"/>
              <a:t>20-25 </a:t>
            </a:r>
            <a:r>
              <a:rPr lang="hu-HU" sz="2000" dirty="0"/>
              <a:t>százalékkal is növelhető a hatékonyság</a:t>
            </a:r>
            <a:r>
              <a:rPr lang="hu-HU" sz="2000" dirty="0" smtClean="0"/>
              <a:t>.</a:t>
            </a:r>
            <a:endParaRPr lang="en-US" sz="2000" dirty="0" smtClean="0"/>
          </a:p>
        </p:txBody>
      </p:sp>
      <p:pic>
        <p:nvPicPr>
          <p:cNvPr id="8194" name="Picture 2" descr="Kezdől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115" y="4151716"/>
            <a:ext cx="15144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295" y="4056182"/>
            <a:ext cx="3538910" cy="251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3426"/>
            <a:ext cx="12192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000" dirty="0">
                <a:solidFill>
                  <a:schemeClr val="tx1"/>
                </a:solidFill>
                <a:latin typeface="+mn-lt"/>
              </a:rPr>
              <a:t>A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vidéki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területek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országunkban a következő általános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tulajdonsággal rendelkeznek: </a:t>
            </a:r>
            <a:endParaRPr lang="hu-HU" sz="20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jelentős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részükben alacsony szintű az infrastrukturális ellátottság, </a:t>
            </a:r>
            <a:endParaRPr lang="hu-HU" sz="20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alacsony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a szolgáltatások és közszolgáltatások színvonala, </a:t>
            </a:r>
            <a:endParaRPr lang="hu-HU" sz="20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magas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arányú a munkanélküliség, </a:t>
            </a:r>
            <a:endParaRPr lang="hu-HU" sz="20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szűkösek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a foglalkoztatási lehetőségek, </a:t>
            </a:r>
            <a:endParaRPr lang="hu-HU" sz="20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nagyarányú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a fiatal generáció elvándorlása, </a:t>
            </a:r>
            <a:endParaRPr lang="hu-HU" sz="20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kedvezőtlen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a korstruktúra. </a:t>
            </a:r>
            <a:endParaRPr lang="hu-HU" sz="2000" dirty="0" smtClean="0">
              <a:solidFill>
                <a:schemeClr val="tx1"/>
              </a:solidFill>
              <a:latin typeface="+mn-lt"/>
            </a:endParaRPr>
          </a:p>
          <a:p>
            <a:endParaRPr lang="hu-HU" sz="2000" dirty="0">
              <a:solidFill>
                <a:schemeClr val="tx1"/>
              </a:solidFill>
              <a:latin typeface="+mn-lt"/>
            </a:endParaRPr>
          </a:p>
          <a:p>
            <a:r>
              <a:rPr lang="hu-HU" sz="2000" dirty="0" smtClean="0">
                <a:solidFill>
                  <a:schemeClr val="tx1"/>
                </a:solidFill>
                <a:latin typeface="+mn-lt"/>
              </a:rPr>
              <a:t>E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tényezők együttesen vezetnek a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vidéki térségek hátrányos helyzetéhez. </a:t>
            </a:r>
          </a:p>
          <a:p>
            <a:endParaRPr lang="hu-HU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vidékfejlesztést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 és vidékfejlesztési programokat/projekteket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így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egyfajta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válasznak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, azaz megoldásnak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tekintik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mindezen problémákra.</a:t>
            </a:r>
          </a:p>
          <a:p>
            <a:endParaRPr lang="hu-HU" sz="2000" dirty="0">
              <a:solidFill>
                <a:schemeClr val="tx1"/>
              </a:solidFill>
              <a:latin typeface="+mn-lt"/>
            </a:endParaRPr>
          </a:p>
          <a:p>
            <a:r>
              <a:rPr lang="hu-HU" sz="2000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vidékfejlesztés</a:t>
            </a:r>
            <a:r>
              <a:rPr lang="en-US" sz="2000" dirty="0"/>
              <a:t> </a:t>
            </a:r>
            <a:r>
              <a:rPr lang="hu-HU" sz="2000" dirty="0" smtClean="0"/>
              <a:t>viszont </a:t>
            </a:r>
            <a:r>
              <a:rPr lang="en-US" sz="2000" dirty="0" err="1" smtClean="0"/>
              <a:t>csak</a:t>
            </a:r>
            <a:r>
              <a:rPr lang="en-US" sz="2000" dirty="0" smtClean="0"/>
              <a:t> </a:t>
            </a:r>
            <a:r>
              <a:rPr lang="en-US" sz="2000" dirty="0" err="1"/>
              <a:t>akkor</a:t>
            </a:r>
            <a:r>
              <a:rPr lang="en-US" sz="2000" dirty="0"/>
              <a:t> </a:t>
            </a:r>
            <a:r>
              <a:rPr lang="en-US" sz="2000" dirty="0" err="1"/>
              <a:t>lehet</a:t>
            </a:r>
            <a:r>
              <a:rPr lang="en-US" sz="2000" dirty="0"/>
              <a:t> </a:t>
            </a:r>
            <a:r>
              <a:rPr lang="hu-HU" sz="2000" dirty="0" smtClean="0"/>
              <a:t>eredményes és </a:t>
            </a:r>
            <a:r>
              <a:rPr lang="en-US" sz="2000" dirty="0" err="1" smtClean="0"/>
              <a:t>fenntartható</a:t>
            </a:r>
            <a:r>
              <a:rPr lang="en-US" sz="2000" dirty="0"/>
              <a:t>, ha </a:t>
            </a:r>
            <a:r>
              <a:rPr lang="en-US" sz="2000" dirty="0" err="1"/>
              <a:t>figyelembe</a:t>
            </a:r>
            <a:r>
              <a:rPr lang="en-US" sz="2000" dirty="0"/>
              <a:t> </a:t>
            </a:r>
            <a:r>
              <a:rPr lang="en-US" sz="2000" dirty="0" err="1"/>
              <a:t>veszi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megfelelően</a:t>
            </a:r>
            <a:r>
              <a:rPr lang="en-US" sz="2000" dirty="0"/>
              <a:t> </a:t>
            </a:r>
            <a:r>
              <a:rPr lang="en-US" sz="2000" dirty="0" err="1"/>
              <a:t>használja</a:t>
            </a:r>
            <a:r>
              <a:rPr lang="en-US" sz="2000" dirty="0"/>
              <a:t> a </a:t>
            </a:r>
            <a:r>
              <a:rPr lang="hu-HU" sz="2000" u="sng" dirty="0" smtClean="0"/>
              <a:t>térség </a:t>
            </a:r>
            <a:r>
              <a:rPr lang="en-US" sz="2000" u="sng" dirty="0" err="1" smtClean="0"/>
              <a:t>adottságait</a:t>
            </a:r>
            <a:r>
              <a:rPr lang="en-US" sz="2000" u="sng" dirty="0" smtClean="0"/>
              <a:t> </a:t>
            </a:r>
            <a:r>
              <a:rPr lang="en-US" sz="2000" u="sng" dirty="0" err="1"/>
              <a:t>és</a:t>
            </a:r>
            <a:r>
              <a:rPr lang="en-US" sz="2000" u="sng" dirty="0"/>
              <a:t> </a:t>
            </a:r>
            <a:r>
              <a:rPr lang="en-US" sz="2000" u="sng" dirty="0" err="1"/>
              <a:t>erőforrásait</a:t>
            </a:r>
            <a:r>
              <a:rPr lang="en-US" sz="2000" dirty="0" smtClean="0"/>
              <a:t>.</a:t>
            </a:r>
            <a:endParaRPr lang="hu-H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8104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Az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újvidéki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u="sng" dirty="0" err="1" smtClean="0">
                <a:solidFill>
                  <a:schemeClr val="tx1"/>
                </a:solidFill>
                <a:latin typeface="+mn-lt"/>
              </a:rPr>
              <a:t>BioSense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(</a:t>
            </a:r>
            <a:r>
              <a:rPr lang="hu-HU" sz="2000" dirty="0">
                <a:solidFill>
                  <a:schemeClr val="tx1"/>
                </a:solidFill>
                <a:latin typeface="+mn-lt"/>
                <a:hlinkClick r:id="rId2"/>
              </a:rPr>
              <a:t>https://biosens.rs</a:t>
            </a:r>
            <a:r>
              <a:rPr lang="hu-HU" sz="2000" dirty="0" smtClean="0">
                <a:solidFill>
                  <a:schemeClr val="tx1"/>
                </a:solidFill>
                <a:latin typeface="+mn-lt"/>
                <a:hlinkClick r:id="rId2"/>
              </a:rPr>
              <a:t>/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tudományos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és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technológiai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intéz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et elsősorban digitális mezőgazdasági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fejlesztéseken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dolgozik. </a:t>
            </a:r>
          </a:p>
          <a:p>
            <a:endParaRPr lang="hu-HU" sz="2000" dirty="0">
              <a:solidFill>
                <a:schemeClr val="tx1"/>
              </a:solidFill>
              <a:latin typeface="+mn-lt"/>
            </a:endParaRPr>
          </a:p>
          <a:p>
            <a:r>
              <a:rPr lang="hu-HU" sz="2000" dirty="0" smtClean="0">
                <a:solidFill>
                  <a:schemeClr val="tx1"/>
                </a:solidFill>
                <a:latin typeface="+mn-lt"/>
              </a:rPr>
              <a:t>Céljuk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, hogy megkönnyítsék és korszerűsítsék a termelők munkáját, különféle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digitális alkalmazásokkal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, drónok üzemeltetésével és digitális farmok létrehozásával. </a:t>
            </a:r>
            <a:endParaRPr lang="hu-HU" sz="2000" dirty="0" smtClean="0">
              <a:solidFill>
                <a:schemeClr val="tx1"/>
              </a:solidFill>
              <a:latin typeface="+mn-lt"/>
            </a:endParaRPr>
          </a:p>
          <a:p>
            <a:endParaRPr lang="hu-HU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+mn-lt"/>
              </a:rPr>
              <a:t>Az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ntézet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Antares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projektjének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köszönhetően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az országban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gazdaságok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mintegy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30-40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százaléka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már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alkalmaz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digitális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technológiát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  <a:endParaRPr lang="hu-HU" sz="2000" dirty="0" smtClean="0">
              <a:solidFill>
                <a:schemeClr val="tx1"/>
              </a:solidFill>
              <a:latin typeface="+mn-lt"/>
            </a:endParaRP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A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projektvezetők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kiemelték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leginkább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közepes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vállalkozások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hajlanak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az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újítások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felé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 és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az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új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technológiák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alkalmazásával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költséghatékonyabban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tudnak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termelni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a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hozamok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magasabbak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és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stabilabbak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tehát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klímaváltozás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hatásait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némileg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ellensúlyozhatják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  <a:endParaRPr lang="hu-H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218" name="Picture 2" descr="BioSense Institute — Design. Develop. Marke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094" y="4214594"/>
            <a:ext cx="4648437" cy="193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9958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889"/>
            <a:ext cx="12192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Az Intézetben arra törekszenek, hogy számos szolgáltatást ingyenessé tegyenek a termelőknek, ilyen például az AgroSens platform, amit vagy okostelefonra, vagy számítógépre telepíthetnek a gazdák. </a:t>
            </a:r>
          </a:p>
          <a:p>
            <a:endParaRPr lang="hu-HU" sz="2000" dirty="0"/>
          </a:p>
          <a:p>
            <a:r>
              <a:rPr lang="hu-HU" sz="2000" dirty="0"/>
              <a:t>Drón-, illetve műholdfelvételek és a meteorológiai állomásoktól begyűjtött adatok alapján figyelemmel kísérhetik a növényzet állapotát. Innovatív megoldás a Plat-O-Meter berendezés, amely a traktorra szerelhető, és a növényzet egészségi állapotát, illetve a tápanyagigényét méri.</a:t>
            </a:r>
            <a:endParaRPr lang="en-US" sz="2000" dirty="0">
              <a:solidFill>
                <a:srgbClr val="263238"/>
              </a:solidFill>
              <a:latin typeface="Roboto"/>
            </a:endParaRPr>
          </a:p>
        </p:txBody>
      </p:sp>
      <p:pic>
        <p:nvPicPr>
          <p:cNvPr id="10244" name="Picture 4" descr="AgroSens for Android - APK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22" y="2233724"/>
            <a:ext cx="2205487" cy="422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573" y="2190947"/>
            <a:ext cx="2267163" cy="43321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23564" y="6337797"/>
            <a:ext cx="21259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 smtClean="0">
                <a:solidFill>
                  <a:schemeClr val="tx1"/>
                </a:solidFill>
              </a:rPr>
              <a:t>Képek forrása: https</a:t>
            </a:r>
            <a:r>
              <a:rPr lang="hu-HU" sz="1000" dirty="0">
                <a:solidFill>
                  <a:schemeClr val="tx1"/>
                </a:solidFill>
              </a:rPr>
              <a:t>://biosens.rs</a:t>
            </a:r>
            <a:r>
              <a:rPr lang="hu-HU" sz="1000" dirty="0" smtClean="0">
                <a:solidFill>
                  <a:schemeClr val="tx1"/>
                </a:solidFill>
              </a:rPr>
              <a:t>/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987928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2196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chemeClr val="tx1"/>
                </a:solidFill>
                <a:latin typeface="+mn-lt"/>
              </a:rPr>
              <a:t>Nemrég egy m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ultifunkcionális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platformot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fejlesztett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ek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ki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biotermelők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részére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, a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szoftverrel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az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organikus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termelést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kísérhetik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 </a:t>
            </a:r>
            <a:endParaRPr lang="hu-HU" sz="2000" dirty="0" smtClean="0">
              <a:solidFill>
                <a:schemeClr val="tx1"/>
              </a:solidFill>
              <a:latin typeface="+mn-lt"/>
            </a:endParaRPr>
          </a:p>
          <a:p>
            <a:endParaRPr lang="hu-HU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bejegyzett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biogazdálkodók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ennek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segítségével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növénytermesztésben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esedékes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elváltozásokat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észlelhetik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valamint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gyorsabban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és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hatékonyabban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beavatkozhatnak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folyamatokba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a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fogyasztókkal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pedig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szorosabb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kapcsolatot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és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bizalmat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létesíthetnek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endParaRPr lang="hu-HU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+mn-lt"/>
              </a:rPr>
              <a:t>Az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újvidéki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BioSense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Intézet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az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első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helyet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szerezte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meg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az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agrárkihívások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témájú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kenyai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versenyen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Az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afrikai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éhínség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csökkentésére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kidolgozott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innovatív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megoldásokat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díjazták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</a:t>
            </a:r>
            <a:endParaRPr lang="hu-HU" sz="2000" dirty="0">
              <a:solidFill>
                <a:schemeClr val="tx1"/>
              </a:solidFill>
              <a:latin typeface="+mn-lt"/>
            </a:endParaRPr>
          </a:p>
          <a:p>
            <a:endParaRPr lang="hu-HU" sz="2000" dirty="0">
              <a:solidFill>
                <a:schemeClr val="tx1"/>
              </a:solidFill>
              <a:latin typeface="+mn-lt"/>
            </a:endParaRPr>
          </a:p>
          <a:p>
            <a:r>
              <a:rPr lang="hu-HU" sz="2000" dirty="0" smtClean="0">
                <a:solidFill>
                  <a:schemeClr val="tx1"/>
                </a:solidFill>
                <a:latin typeface="+mn-lt"/>
              </a:rPr>
              <a:t>Egy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olyan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vetőmagok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okos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kiválasztásához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kínál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módszereket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amelyekkel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jelentősen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növelni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lehet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az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élelmiszertermelést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kontinensen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  <a:endParaRPr lang="hu-HU" sz="2000" dirty="0" smtClean="0">
              <a:solidFill>
                <a:schemeClr val="tx1"/>
              </a:solidFill>
              <a:latin typeface="+mn-lt"/>
            </a:endParaRP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A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mesterséges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intelligencia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segítségével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választják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ki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megfelelő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vetőmagokat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amely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figyelembe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veszi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termőföld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sajátosságait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a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csapadék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mennyiségét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az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éghajlati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feltételeket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továbbá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az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adott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táj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hozamaira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vonatkozó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adatokat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39" y="5045193"/>
            <a:ext cx="2905125" cy="1571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76901" y="6370597"/>
            <a:ext cx="19912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 smtClean="0">
                <a:solidFill>
                  <a:schemeClr val="tx1"/>
                </a:solidFill>
              </a:rPr>
              <a:t>Kép forrása: https</a:t>
            </a:r>
            <a:r>
              <a:rPr lang="hu-HU" sz="1000" dirty="0">
                <a:solidFill>
                  <a:schemeClr val="tx1"/>
                </a:solidFill>
              </a:rPr>
              <a:t>://biosens.rs</a:t>
            </a:r>
            <a:r>
              <a:rPr lang="hu-HU" sz="1000" dirty="0" smtClean="0">
                <a:solidFill>
                  <a:schemeClr val="tx1"/>
                </a:solidFill>
              </a:rPr>
              <a:t>/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39446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561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chemeClr val="tx1"/>
                </a:solidFill>
                <a:latin typeface="Roboto"/>
              </a:rPr>
              <a:t>Az idén indult a </a:t>
            </a:r>
            <a:r>
              <a:rPr lang="hu-HU" sz="2000" u="sng" dirty="0" smtClean="0">
                <a:solidFill>
                  <a:schemeClr val="tx1"/>
                </a:solidFill>
                <a:latin typeface="Roboto"/>
              </a:rPr>
              <a:t>StarTech</a:t>
            </a:r>
            <a:r>
              <a:rPr lang="hu-HU" sz="2000" dirty="0" smtClean="0">
                <a:solidFill>
                  <a:schemeClr val="tx1"/>
                </a:solidFill>
                <a:latin typeface="Roboto"/>
              </a:rPr>
              <a:t> </a:t>
            </a:r>
            <a:r>
              <a:rPr lang="hu-HU" sz="2000" dirty="0">
                <a:solidFill>
                  <a:schemeClr val="tx1"/>
                </a:solidFill>
                <a:latin typeface="Roboto"/>
              </a:rPr>
              <a:t>elnevezésű </a:t>
            </a:r>
            <a:r>
              <a:rPr lang="hu-HU" sz="2000" dirty="0" smtClean="0">
                <a:solidFill>
                  <a:schemeClr val="tx1"/>
                </a:solidFill>
                <a:latin typeface="Roboto"/>
              </a:rPr>
              <a:t>program, mely által </a:t>
            </a:r>
            <a:r>
              <a:rPr lang="hu-HU" sz="2000" dirty="0">
                <a:solidFill>
                  <a:schemeClr val="tx1"/>
                </a:solidFill>
                <a:latin typeface="Roboto"/>
              </a:rPr>
              <a:t>a </a:t>
            </a:r>
            <a:r>
              <a:rPr lang="hu-HU" sz="2000" dirty="0" smtClean="0">
                <a:solidFill>
                  <a:schemeClr val="tx1"/>
                </a:solidFill>
                <a:latin typeface="Roboto"/>
              </a:rPr>
              <a:t>hazai kis- </a:t>
            </a:r>
            <a:r>
              <a:rPr lang="hu-HU" sz="2000" dirty="0">
                <a:solidFill>
                  <a:schemeClr val="tx1"/>
                </a:solidFill>
                <a:latin typeface="Roboto"/>
              </a:rPr>
              <a:t>és középvállalkozások digitális átállását támogatja a szerb </a:t>
            </a:r>
            <a:r>
              <a:rPr lang="hu-HU" sz="2000" dirty="0" smtClean="0">
                <a:solidFill>
                  <a:schemeClr val="tx1"/>
                </a:solidFill>
                <a:latin typeface="Roboto"/>
              </a:rPr>
              <a:t>kormány.</a:t>
            </a:r>
          </a:p>
          <a:p>
            <a:endParaRPr lang="hu-HU" sz="2000" dirty="0">
              <a:solidFill>
                <a:schemeClr val="tx1"/>
              </a:solidFill>
              <a:latin typeface="Roboto"/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 NALED (</a:t>
            </a:r>
            <a:r>
              <a:rPr lang="en-US" sz="2000" dirty="0" err="1">
                <a:solidFill>
                  <a:schemeClr val="tx1"/>
                </a:solidFill>
              </a:rPr>
              <a:t>Helyi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Nemzeti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Gazdaságfejlesztési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Szövetség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en-US" sz="2000" dirty="0" err="1">
                <a:solidFill>
                  <a:schemeClr val="tx1"/>
                </a:solidFill>
              </a:rPr>
              <a:t>által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koordinált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hároméves</a:t>
            </a:r>
            <a:r>
              <a:rPr lang="en-US" sz="2000" dirty="0">
                <a:solidFill>
                  <a:schemeClr val="tx1"/>
                </a:solidFill>
              </a:rPr>
              <a:t> program </a:t>
            </a:r>
            <a:r>
              <a:rPr lang="en-US" sz="2000" dirty="0" err="1">
                <a:solidFill>
                  <a:schemeClr val="tx1"/>
                </a:solidFill>
              </a:rPr>
              <a:t>célja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hogy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meggyorsítsa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hu-HU" sz="2000" dirty="0" smtClean="0">
                <a:solidFill>
                  <a:schemeClr val="tx1"/>
                </a:solidFill>
              </a:rPr>
              <a:t>hazai vállalatok </a:t>
            </a:r>
            <a:r>
              <a:rPr lang="en-US" sz="2000" dirty="0" err="1" smtClean="0">
                <a:solidFill>
                  <a:schemeClr val="tx1"/>
                </a:solidFill>
              </a:rPr>
              <a:t>fejlődését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és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átalakítsa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primáris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mezőgazdaságon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és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kisarányú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feldolgozáson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alapuló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hagyományos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gazdaságot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egy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digitális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alapokra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helyezett</a:t>
            </a:r>
            <a:r>
              <a:rPr lang="en-US" sz="2000" dirty="0">
                <a:solidFill>
                  <a:schemeClr val="tx1"/>
                </a:solidFill>
              </a:rPr>
              <a:t>, a </a:t>
            </a:r>
            <a:r>
              <a:rPr lang="en-US" sz="2000" dirty="0" err="1">
                <a:solidFill>
                  <a:schemeClr val="tx1"/>
                </a:solidFill>
              </a:rPr>
              <a:t>tudományos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újításokra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és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kivitelre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összpontosító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törekvéssé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hu-HU" sz="2000" dirty="0" smtClean="0">
              <a:solidFill>
                <a:schemeClr val="tx1"/>
              </a:solidFill>
            </a:endParaRPr>
          </a:p>
          <a:p>
            <a:endParaRPr lang="hu-HU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 </a:t>
            </a:r>
            <a:r>
              <a:rPr lang="en-US" sz="2000" dirty="0" err="1">
                <a:solidFill>
                  <a:schemeClr val="tx1"/>
                </a:solidFill>
              </a:rPr>
              <a:t>projektum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keretében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három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pályázat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kiírását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tervezik</a:t>
            </a:r>
            <a:r>
              <a:rPr lang="en-US" sz="2000" dirty="0">
                <a:solidFill>
                  <a:schemeClr val="tx1"/>
                </a:solidFill>
              </a:rPr>
              <a:t>. A </a:t>
            </a:r>
            <a:r>
              <a:rPr lang="en-US" sz="2000" dirty="0" err="1">
                <a:solidFill>
                  <a:schemeClr val="tx1"/>
                </a:solidFill>
              </a:rPr>
              <a:t>nyertesek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pénzbeli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támogatáson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kívül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szakmai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segítségnyújtásra</a:t>
            </a:r>
            <a:r>
              <a:rPr lang="en-US" sz="2000" dirty="0">
                <a:solidFill>
                  <a:schemeClr val="tx1"/>
                </a:solidFill>
              </a:rPr>
              <a:t> is </a:t>
            </a:r>
            <a:r>
              <a:rPr lang="en-US" sz="2000" dirty="0" err="1">
                <a:solidFill>
                  <a:schemeClr val="tx1"/>
                </a:solidFill>
              </a:rPr>
              <a:t>számíthatnak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1266" name="Picture 2" descr="Startech | Podrška inovacijama i digitalnoj transformaci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38" y="3460451"/>
            <a:ext cx="6610264" cy="292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22746" y="6140649"/>
            <a:ext cx="2460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 smtClean="0"/>
              <a:t>Kép forrása: </a:t>
            </a:r>
            <a:r>
              <a:rPr lang="en-US" sz="1000" dirty="0" smtClean="0"/>
              <a:t>https</a:t>
            </a:r>
            <a:r>
              <a:rPr lang="en-US" sz="1000" dirty="0"/>
              <a:t>://www.startech.org.rs/</a:t>
            </a:r>
          </a:p>
        </p:txBody>
      </p:sp>
    </p:spTree>
    <p:extLst>
      <p:ext uri="{BB962C8B-B14F-4D97-AF65-F5344CB8AC3E}">
        <p14:creationId xmlns:p14="http://schemas.microsoft.com/office/powerpoint/2010/main" val="20768270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324"/>
            <a:ext cx="121920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altLang="en-US" b="1" u="sng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Felhasznált </a:t>
            </a:r>
            <a:r>
              <a:rPr lang="hu-HU" altLang="en-US" b="1" u="sng" dirty="0" smtClean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irodalom</a:t>
            </a:r>
          </a:p>
          <a:p>
            <a:pPr>
              <a:spcAft>
                <a:spcPts val="600"/>
              </a:spcAft>
            </a:pPr>
            <a:r>
              <a:rPr lang="hu-HU" altLang="en-US" dirty="0" smtClean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Nemes, G.: Digitális </a:t>
            </a:r>
            <a:r>
              <a:rPr lang="hu-HU" altLang="en-US" dirty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megoldások a </a:t>
            </a:r>
            <a:r>
              <a:rPr lang="hu-HU" altLang="en-US" dirty="0" smtClean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vidékfejlesztésben, </a:t>
            </a:r>
            <a:r>
              <a:rPr lang="hu-HU" dirty="0" smtClean="0">
                <a:latin typeface="+mn-lt"/>
                <a:cs typeface="Calibri" panose="020F0502020204030204" pitchFamily="34" charset="0"/>
                <a:sym typeface="Calibri" panose="020F0502020204030204" pitchFamily="34" charset="0"/>
              </a:rPr>
              <a:t>NAK, Digitális agrárakadémia</a:t>
            </a:r>
            <a:endParaRPr lang="hu-HU" dirty="0">
              <a:latin typeface="+mn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err="1" smtClean="0">
                <a:latin typeface="+mn-lt"/>
              </a:rPr>
              <a:t>Káposzta</a:t>
            </a:r>
            <a:r>
              <a:rPr lang="hu-HU" dirty="0" smtClean="0">
                <a:latin typeface="+mn-lt"/>
              </a:rPr>
              <a:t>,</a:t>
            </a:r>
            <a:r>
              <a:rPr lang="en-US" dirty="0" smtClean="0">
                <a:latin typeface="+mn-lt"/>
              </a:rPr>
              <a:t> J</a:t>
            </a:r>
            <a:r>
              <a:rPr lang="hu-HU" dirty="0" smtClean="0">
                <a:latin typeface="+mn-lt"/>
              </a:rPr>
              <a:t>., </a:t>
            </a:r>
            <a:r>
              <a:rPr lang="en-US" dirty="0" err="1" smtClean="0">
                <a:latin typeface="+mn-lt"/>
              </a:rPr>
              <a:t>Honvári</a:t>
            </a:r>
            <a:r>
              <a:rPr lang="hu-HU" dirty="0" smtClean="0">
                <a:latin typeface="+mn-lt"/>
              </a:rPr>
              <a:t>,</a:t>
            </a:r>
            <a:r>
              <a:rPr lang="en-US" dirty="0" smtClean="0">
                <a:latin typeface="+mn-lt"/>
              </a:rPr>
              <a:t> P</a:t>
            </a:r>
            <a:r>
              <a:rPr lang="hu-HU" dirty="0" smtClean="0">
                <a:latin typeface="+mn-lt"/>
              </a:rPr>
              <a:t>. (2019): </a:t>
            </a:r>
            <a:r>
              <a:rPr lang="en-US" dirty="0" smtClean="0">
                <a:latin typeface="+mn-lt"/>
              </a:rPr>
              <a:t>A </a:t>
            </a:r>
            <a:r>
              <a:rPr lang="en-US" dirty="0">
                <a:latin typeface="+mn-lt"/>
              </a:rPr>
              <a:t>smart </a:t>
            </a:r>
            <a:r>
              <a:rPr lang="en-US" dirty="0" err="1">
                <a:latin typeface="+mn-lt"/>
              </a:rPr>
              <a:t>falu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koncepciójának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főbb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összefüggései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és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kapcsolódása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hazai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vidékgazdaság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fejlesztési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stratégiájához</a:t>
            </a:r>
            <a:r>
              <a:rPr lang="hu-HU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Tér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és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Társadalom</a:t>
            </a:r>
            <a:r>
              <a:rPr lang="en-US" dirty="0">
                <a:latin typeface="+mn-lt"/>
              </a:rPr>
              <a:t> 33. </a:t>
            </a:r>
            <a:r>
              <a:rPr lang="en-US" dirty="0" err="1">
                <a:latin typeface="+mn-lt"/>
              </a:rPr>
              <a:t>évf</a:t>
            </a:r>
            <a:r>
              <a:rPr lang="en-US" dirty="0">
                <a:latin typeface="+mn-lt"/>
              </a:rPr>
              <a:t>., 1. </a:t>
            </a:r>
            <a:r>
              <a:rPr lang="en-US" dirty="0" err="1" smtClean="0">
                <a:latin typeface="+mn-lt"/>
              </a:rPr>
              <a:t>szám</a:t>
            </a:r>
            <a:endParaRPr lang="en-US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dirty="0" err="1" smtClean="0">
                <a:latin typeface="+mn-lt"/>
              </a:rPr>
              <a:t>Magyarország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Digitális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Agrár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Stratégiája</a:t>
            </a:r>
            <a:r>
              <a:rPr lang="hu-HU" dirty="0" smtClean="0">
                <a:latin typeface="+mn-lt"/>
              </a:rPr>
              <a:t> 2019-2022, </a:t>
            </a:r>
            <a:r>
              <a:rPr lang="en-US" dirty="0" err="1" smtClean="0">
                <a:latin typeface="+mn-lt"/>
              </a:rPr>
              <a:t>Digitális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Jólét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Program</a:t>
            </a:r>
            <a:endParaRPr lang="en-US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dirty="0" err="1" smtClean="0">
                <a:latin typeface="+mn-lt"/>
              </a:rPr>
              <a:t>Pintér</a:t>
            </a:r>
            <a:r>
              <a:rPr lang="en-US" dirty="0">
                <a:latin typeface="+mn-lt"/>
              </a:rPr>
              <a:t>, </a:t>
            </a:r>
            <a:r>
              <a:rPr lang="en-US" dirty="0" smtClean="0">
                <a:latin typeface="+mn-lt"/>
              </a:rPr>
              <a:t>T</a:t>
            </a:r>
            <a:r>
              <a:rPr lang="hu-HU" dirty="0" smtClean="0">
                <a:latin typeface="+mn-lt"/>
              </a:rPr>
              <a:t>. (2014): </a:t>
            </a:r>
            <a:r>
              <a:rPr lang="en-US" dirty="0" err="1" smtClean="0">
                <a:latin typeface="+mn-lt"/>
              </a:rPr>
              <a:t>Szerbia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vidéki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térségeinek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fejlesztése</a:t>
            </a:r>
            <a:r>
              <a:rPr lang="hu-HU" dirty="0" smtClean="0">
                <a:latin typeface="+mn-lt"/>
              </a:rPr>
              <a:t>, </a:t>
            </a:r>
            <a:r>
              <a:rPr lang="en-US" dirty="0" smtClean="0">
                <a:latin typeface="+mn-lt"/>
              </a:rPr>
              <a:t>56</a:t>
            </a:r>
            <a:r>
              <a:rPr lang="en-US" baseline="30000" dirty="0" smtClean="0">
                <a:latin typeface="+mn-lt"/>
              </a:rPr>
              <a:t>th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Georgikon</a:t>
            </a:r>
            <a:r>
              <a:rPr lang="en-US" dirty="0" smtClean="0">
                <a:latin typeface="+mn-lt"/>
              </a:rPr>
              <a:t> Scientific Conference</a:t>
            </a:r>
            <a:endParaRPr lang="hu-HU" dirty="0" smtClean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dirty="0" err="1" smtClean="0">
                <a:latin typeface="+mn-lt"/>
              </a:rPr>
              <a:t>Buday-Sántha</a:t>
            </a:r>
            <a:r>
              <a:rPr lang="hu-HU" dirty="0" smtClean="0">
                <a:latin typeface="+mn-lt"/>
              </a:rPr>
              <a:t>,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A. (2011): </a:t>
            </a:r>
            <a:r>
              <a:rPr lang="en-US" dirty="0" err="1">
                <a:latin typeface="+mn-lt"/>
              </a:rPr>
              <a:t>Agrár</a:t>
            </a:r>
            <a:r>
              <a:rPr lang="en-US" dirty="0">
                <a:latin typeface="+mn-lt"/>
              </a:rPr>
              <a:t>- </a:t>
            </a:r>
            <a:r>
              <a:rPr lang="en-US" dirty="0" err="1">
                <a:latin typeface="+mn-lt"/>
              </a:rPr>
              <a:t>és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vidékpolitika</a:t>
            </a:r>
            <a:r>
              <a:rPr lang="en-US" dirty="0">
                <a:latin typeface="+mn-lt"/>
              </a:rPr>
              <a:t>. SALDO </a:t>
            </a:r>
            <a:r>
              <a:rPr lang="en-US" dirty="0" err="1">
                <a:latin typeface="+mn-lt"/>
              </a:rPr>
              <a:t>Zrt</a:t>
            </a:r>
            <a:r>
              <a:rPr lang="en-US" dirty="0">
                <a:latin typeface="+mn-lt"/>
              </a:rPr>
              <a:t>. </a:t>
            </a:r>
            <a:r>
              <a:rPr lang="en-US" dirty="0" smtClean="0">
                <a:latin typeface="+mn-lt"/>
              </a:rPr>
              <a:t>Budapest</a:t>
            </a:r>
            <a:endParaRPr lang="en-US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dirty="0" err="1" smtClean="0">
                <a:latin typeface="+mn-lt"/>
              </a:rPr>
              <a:t>Halmai</a:t>
            </a:r>
            <a:r>
              <a:rPr lang="hu-HU" dirty="0" smtClean="0">
                <a:latin typeface="+mn-lt"/>
              </a:rPr>
              <a:t>,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P. (2002): </a:t>
            </a:r>
            <a:r>
              <a:rPr lang="en-US" dirty="0" err="1">
                <a:latin typeface="+mn-lt"/>
              </a:rPr>
              <a:t>Az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Európai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Unió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agrárrendszere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Mezőgazda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Kiadó</a:t>
            </a:r>
            <a:r>
              <a:rPr lang="en-US" dirty="0">
                <a:latin typeface="+mn-lt"/>
              </a:rPr>
              <a:t>, </a:t>
            </a:r>
            <a:r>
              <a:rPr lang="en-US" dirty="0" smtClean="0">
                <a:latin typeface="+mn-lt"/>
              </a:rPr>
              <a:t>Budapest</a:t>
            </a:r>
            <a:endParaRPr lang="hu-HU" dirty="0" smtClean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dirty="0" err="1" smtClean="0">
                <a:latin typeface="+mn-lt"/>
              </a:rPr>
              <a:t>Jávor</a:t>
            </a:r>
            <a:r>
              <a:rPr lang="hu-HU" dirty="0" smtClean="0">
                <a:latin typeface="+mn-lt"/>
              </a:rPr>
              <a:t>,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K. (1997): </a:t>
            </a:r>
            <a:r>
              <a:rPr lang="en-US" dirty="0" err="1">
                <a:latin typeface="+mn-lt"/>
              </a:rPr>
              <a:t>Vidékfejelsztés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alulnézetből</a:t>
            </a:r>
            <a:r>
              <a:rPr lang="en-US" dirty="0">
                <a:latin typeface="+mn-lt"/>
              </a:rPr>
              <a:t>. A </a:t>
            </a:r>
            <a:r>
              <a:rPr lang="en-US" dirty="0" err="1">
                <a:latin typeface="+mn-lt"/>
              </a:rPr>
              <a:t>Falu</a:t>
            </a:r>
            <a:r>
              <a:rPr lang="en-US" dirty="0">
                <a:latin typeface="+mn-lt"/>
              </a:rPr>
              <a:t>. XIII. </a:t>
            </a:r>
            <a:r>
              <a:rPr lang="en-US" dirty="0" err="1">
                <a:latin typeface="+mn-lt"/>
              </a:rPr>
              <a:t>évf</a:t>
            </a:r>
            <a:r>
              <a:rPr lang="en-US" dirty="0">
                <a:latin typeface="+mn-lt"/>
              </a:rPr>
              <a:t>. 3. </a:t>
            </a:r>
            <a:r>
              <a:rPr lang="en-US" dirty="0" err="1">
                <a:latin typeface="+mn-lt"/>
              </a:rPr>
              <a:t>sz</a:t>
            </a:r>
            <a:r>
              <a:rPr lang="en-US" dirty="0" smtClean="0">
                <a:latin typeface="+mn-lt"/>
              </a:rPr>
              <a:t>..</a:t>
            </a:r>
            <a:endParaRPr lang="en-US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dirty="0" err="1">
                <a:latin typeface="+mn-lt"/>
              </a:rPr>
              <a:t>Oláh</a:t>
            </a:r>
            <a:r>
              <a:rPr lang="en-US" dirty="0">
                <a:latin typeface="+mn-lt"/>
              </a:rPr>
              <a:t> J. (2003): A </a:t>
            </a:r>
            <a:r>
              <a:rPr lang="en-US" dirty="0" err="1">
                <a:latin typeface="+mn-lt"/>
              </a:rPr>
              <a:t>nagykállói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statisztikai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körzet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településeinek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fejlődési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lehetőségei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vidékfejlesztés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keretében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Debreceni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Egyetem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Agrártudományi</a:t>
            </a:r>
            <a:r>
              <a:rPr lang="en-US" dirty="0">
                <a:latin typeface="+mn-lt"/>
              </a:rPr>
              <a:t> Centrum </a:t>
            </a:r>
            <a:r>
              <a:rPr lang="en-US" dirty="0" err="1">
                <a:latin typeface="+mn-lt"/>
              </a:rPr>
              <a:t>Agrárgazdasági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és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Vidékfejlesztési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Munkatudományi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Tanszék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Doktori</a:t>
            </a:r>
            <a:r>
              <a:rPr lang="en-US" dirty="0">
                <a:latin typeface="+mn-lt"/>
              </a:rPr>
              <a:t> (PhD) </a:t>
            </a:r>
            <a:r>
              <a:rPr lang="en-US" dirty="0" err="1" smtClean="0">
                <a:latin typeface="+mn-lt"/>
              </a:rPr>
              <a:t>értekezés</a:t>
            </a:r>
            <a:r>
              <a:rPr lang="en-US" dirty="0" smtClean="0">
                <a:latin typeface="+mn-lt"/>
              </a:rPr>
              <a:t>. </a:t>
            </a:r>
            <a:endParaRPr lang="en-US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+mn-lt"/>
              </a:rPr>
              <a:t>G. </a:t>
            </a:r>
            <a:r>
              <a:rPr lang="en-US" dirty="0" err="1">
                <a:latin typeface="+mn-lt"/>
              </a:rPr>
              <a:t>Fekete</a:t>
            </a:r>
            <a:r>
              <a:rPr lang="en-US" dirty="0">
                <a:latin typeface="+mn-lt"/>
              </a:rPr>
              <a:t> É. (2013): </a:t>
            </a:r>
            <a:r>
              <a:rPr lang="en-US" dirty="0" err="1">
                <a:latin typeface="+mn-lt"/>
              </a:rPr>
              <a:t>Integrált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vidékfejlesztés</a:t>
            </a:r>
            <a:r>
              <a:rPr lang="en-US" dirty="0">
                <a:latin typeface="+mn-lt"/>
              </a:rPr>
              <a:t>. Miskolc „Cross border training of economic experts in distance learning network” project (CROSSEDU) </a:t>
            </a:r>
            <a:r>
              <a:rPr lang="en-US" dirty="0" smtClean="0">
                <a:latin typeface="+mn-lt"/>
              </a:rPr>
              <a:t>HUSK/1101/1.6.1-0300 </a:t>
            </a:r>
            <a:endParaRPr lang="hu-HU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+mn-lt"/>
                <a:hlinkClick r:id="rId2"/>
              </a:rPr>
              <a:t>https://www.srbija.gov.rs/tekst/329847/digitalna-farma.php</a:t>
            </a:r>
            <a:endParaRPr lang="en-US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latin typeface="+mn-lt"/>
                <a:hlinkClick r:id="rId3"/>
              </a:rPr>
              <a:t>https://ipard.co.rs/</a:t>
            </a:r>
            <a:endParaRPr lang="en-US" dirty="0">
              <a:solidFill>
                <a:srgbClr val="404040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latin typeface="+mn-lt"/>
                <a:hlinkClick r:id="rId4"/>
              </a:rPr>
              <a:t>https://ipard.rs</a:t>
            </a:r>
            <a:r>
              <a:rPr lang="en-US" dirty="0" smtClean="0">
                <a:solidFill>
                  <a:srgbClr val="404040"/>
                </a:solidFill>
                <a:latin typeface="+mn-lt"/>
                <a:hlinkClick r:id="rId4"/>
              </a:rPr>
              <a:t>/</a:t>
            </a:r>
            <a:endParaRPr lang="hu-HU" dirty="0" smtClean="0">
              <a:solidFill>
                <a:srgbClr val="404040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404040"/>
                </a:solidFill>
                <a:latin typeface="+mn-lt"/>
                <a:hlinkClick r:id="rId5"/>
              </a:rPr>
              <a:t>https://www.krivajadoo.com/index.php/hu</a:t>
            </a:r>
            <a:r>
              <a:rPr lang="en-US" dirty="0" smtClean="0">
                <a:solidFill>
                  <a:srgbClr val="404040"/>
                </a:solidFill>
                <a:latin typeface="+mn-lt"/>
                <a:hlinkClick r:id="rId5"/>
              </a:rPr>
              <a:t>/</a:t>
            </a:r>
            <a:endParaRPr lang="hu-HU" dirty="0" smtClean="0">
              <a:solidFill>
                <a:srgbClr val="404040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hu-HU" altLang="en-US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  <a:hlinkClick r:id="rId6"/>
              </a:rPr>
              <a:t>https://www.smart-village-network.eu</a:t>
            </a:r>
            <a:r>
              <a:rPr lang="hu-HU" altLang="en-US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  <a:hlinkClick r:id="rId6"/>
              </a:rPr>
              <a:t>/</a:t>
            </a:r>
            <a:endParaRPr lang="hu-HU" altLang="en-US" dirty="0" smtClean="0">
              <a:solidFill>
                <a:schemeClr val="tx1"/>
              </a:solidFill>
              <a:latin typeface="+mn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altLang="en-US" dirty="0">
                <a:solidFill>
                  <a:schemeClr val="tx1"/>
                </a:solidFill>
                <a:latin typeface="+mn-lt"/>
                <a:hlinkClick r:id="rId7"/>
              </a:rPr>
              <a:t>https://www.sentainfo.org</a:t>
            </a:r>
            <a:r>
              <a:rPr lang="hu-HU" altLang="en-US" dirty="0" smtClean="0">
                <a:solidFill>
                  <a:schemeClr val="tx1"/>
                </a:solidFill>
                <a:latin typeface="+mn-lt"/>
                <a:hlinkClick r:id="rId7"/>
              </a:rPr>
              <a:t>/</a:t>
            </a:r>
            <a:endParaRPr lang="hu-HU" altLang="en-US" dirty="0" smtClean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hu-HU" altLang="en-US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  <a:hlinkClick r:id="rId8"/>
              </a:rPr>
              <a:t>http://www.kanjiza.rs</a:t>
            </a:r>
            <a:r>
              <a:rPr lang="hu-HU" altLang="en-US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  <a:hlinkClick r:id="rId8"/>
              </a:rPr>
              <a:t>/</a:t>
            </a:r>
            <a:endParaRPr lang="hu-HU" altLang="en-US" dirty="0" smtClean="0">
              <a:solidFill>
                <a:schemeClr val="tx1"/>
              </a:solidFill>
              <a:latin typeface="+mn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altLang="en-US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  <a:hlinkClick r:id="rId9"/>
              </a:rPr>
              <a:t>https://biosens.rs</a:t>
            </a:r>
            <a:r>
              <a:rPr lang="hu-HU" altLang="en-US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  <a:hlinkClick r:id="rId9"/>
              </a:rPr>
              <a:t>/</a:t>
            </a:r>
            <a:endParaRPr lang="hu-HU" altLang="en-US" dirty="0" smtClean="0">
              <a:solidFill>
                <a:schemeClr val="tx1"/>
              </a:solidFill>
              <a:latin typeface="+mn-lt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altLang="en-US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  <a:hlinkClick r:id="rId10"/>
              </a:rPr>
              <a:t>https://www.startech.org.rs</a:t>
            </a:r>
            <a:r>
              <a:rPr lang="hu-HU" altLang="en-US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  <a:hlinkClick r:id="rId10"/>
              </a:rPr>
              <a:t>/</a:t>
            </a:r>
            <a:endParaRPr lang="hu-HU" altLang="en-US" dirty="0" smtClean="0">
              <a:solidFill>
                <a:schemeClr val="tx1"/>
              </a:solidFill>
              <a:latin typeface="+mn-lt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804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chemeClr val="tx1"/>
                </a:solidFill>
                <a:latin typeface="+mn-lt"/>
              </a:rPr>
              <a:t>Szerbiában, így Vajdasában is a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z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agrár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és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élelmiszeripar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az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elmúlt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év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tizedekben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jelentősen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átalakult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. E változások a vidéki területeket és az itt élő lakosságot is nagyban érintették.</a:t>
            </a:r>
          </a:p>
          <a:p>
            <a:endParaRPr lang="hu-HU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hu-HU" sz="2000" dirty="0" smtClean="0">
                <a:solidFill>
                  <a:schemeClr val="tx1"/>
                </a:solidFill>
              </a:rPr>
              <a:t>F</a:t>
            </a:r>
            <a:r>
              <a:rPr lang="en-US" sz="2000" dirty="0" err="1" smtClean="0">
                <a:solidFill>
                  <a:schemeClr val="tx1"/>
                </a:solidFill>
              </a:rPr>
              <a:t>elgyorsul</a:t>
            </a:r>
            <a:r>
              <a:rPr lang="hu-HU" sz="2000" dirty="0" smtClean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hu-HU" sz="2000" dirty="0" smtClean="0">
                <a:solidFill>
                  <a:schemeClr val="tx1"/>
                </a:solidFill>
              </a:rPr>
              <a:t>az </a:t>
            </a:r>
            <a:r>
              <a:rPr lang="en-US" sz="2000" dirty="0" smtClean="0">
                <a:solidFill>
                  <a:schemeClr val="tx1"/>
                </a:solidFill>
              </a:rPr>
              <a:t>info</a:t>
            </a:r>
            <a:r>
              <a:rPr lang="hu-HU" sz="2000" dirty="0" smtClean="0">
                <a:solidFill>
                  <a:schemeClr val="tx1"/>
                </a:solidFill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</a:rPr>
              <a:t>kommunikációs</a:t>
            </a:r>
            <a:r>
              <a:rPr lang="hu-H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fejlődés</a:t>
            </a:r>
            <a:r>
              <a:rPr lang="en-US" sz="2000" dirty="0">
                <a:solidFill>
                  <a:schemeClr val="tx1"/>
                </a:solidFill>
              </a:rPr>
              <a:t>, a </a:t>
            </a:r>
            <a:r>
              <a:rPr lang="en-US" sz="2000" dirty="0" err="1">
                <a:solidFill>
                  <a:schemeClr val="tx1"/>
                </a:solidFill>
              </a:rPr>
              <a:t>gazdasági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tér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átalakul</a:t>
            </a:r>
            <a:r>
              <a:rPr lang="hu-HU" sz="2000" dirty="0" smtClean="0">
                <a:solidFill>
                  <a:schemeClr val="tx1"/>
                </a:solidFill>
              </a:rPr>
              <a:t>t (e-kereskedelem), a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munkaintenzív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ágazat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ban már megjelent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robotizáci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ó és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a precíziós gazdálkodás.</a:t>
            </a:r>
          </a:p>
          <a:p>
            <a:endParaRPr lang="hu-HU" sz="2000" dirty="0">
              <a:solidFill>
                <a:schemeClr val="tx1"/>
              </a:solidFill>
              <a:latin typeface="+mn-lt"/>
            </a:endParaRPr>
          </a:p>
          <a:p>
            <a:r>
              <a:rPr lang="hu-HU" sz="2000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mezőgazdaság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 országunkban is </a:t>
            </a:r>
            <a:r>
              <a:rPr lang="hu-HU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 err="1" smtClean="0">
                <a:solidFill>
                  <a:schemeClr val="tx1"/>
                </a:solidFill>
              </a:rPr>
              <a:t>digitális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„</a:t>
            </a:r>
            <a:r>
              <a:rPr lang="en-US" sz="2000" dirty="0" err="1">
                <a:solidFill>
                  <a:schemeClr val="tx1"/>
                </a:solidFill>
              </a:rPr>
              <a:t>robbanás</a:t>
            </a:r>
            <a:r>
              <a:rPr lang="en-US" sz="2000" dirty="0">
                <a:solidFill>
                  <a:schemeClr val="tx1"/>
                </a:solidFill>
              </a:rPr>
              <a:t>” </a:t>
            </a:r>
            <a:r>
              <a:rPr lang="en-US" sz="2000" dirty="0" err="1">
                <a:solidFill>
                  <a:schemeClr val="tx1"/>
                </a:solidFill>
              </a:rPr>
              <a:t>előtt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alatt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</a:rPr>
              <a:t>áll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 és ezáltal a vidéki térségek és a </a:t>
            </a:r>
            <a:r>
              <a:rPr lang="hu-HU" sz="2000" dirty="0" smtClean="0">
                <a:solidFill>
                  <a:schemeClr val="tx1"/>
                </a:solidFill>
              </a:rPr>
              <a:t>vidéken </a:t>
            </a:r>
            <a:r>
              <a:rPr lang="hu-HU" sz="2000" dirty="0">
                <a:solidFill>
                  <a:schemeClr val="tx1"/>
                </a:solidFill>
              </a:rPr>
              <a:t>élő gazdálkodók számos új </a:t>
            </a:r>
            <a:r>
              <a:rPr lang="hu-HU" sz="2000" dirty="0" smtClean="0">
                <a:solidFill>
                  <a:schemeClr val="tx1"/>
                </a:solidFill>
              </a:rPr>
              <a:t>lehetőséggel szembesülnek ami várhatóan a vidéki térségek fejlődéséhez is hozzá fog járulni</a:t>
            </a:r>
            <a:r>
              <a:rPr lang="hu-HU" sz="2000" dirty="0" smtClean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pic>
        <p:nvPicPr>
          <p:cNvPr id="2050" name="Picture 2" descr="https://monomousumi.com/wp-content/uploads/images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42" y="3030126"/>
            <a:ext cx="5098119" cy="339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17926" y="6428873"/>
            <a:ext cx="40719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 smtClean="0"/>
              <a:t>Kép forrása: </a:t>
            </a:r>
            <a:r>
              <a:rPr lang="en-US" sz="1000" dirty="0" smtClean="0"/>
              <a:t>https</a:t>
            </a:r>
            <a:r>
              <a:rPr lang="en-US" sz="1000" dirty="0"/>
              <a:t>://monomousumi.com/report-on-rural-development/</a:t>
            </a:r>
          </a:p>
        </p:txBody>
      </p:sp>
    </p:spTree>
    <p:extLst>
      <p:ext uri="{BB962C8B-B14F-4D97-AF65-F5344CB8AC3E}">
        <p14:creationId xmlns:p14="http://schemas.microsoft.com/office/powerpoint/2010/main" val="6675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7513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sr-Latn-RS" sz="2000" b="1" u="sng" dirty="0"/>
              <a:t>A </a:t>
            </a:r>
            <a:r>
              <a:rPr lang="hu-HU" altLang="sr-Latn-RS" sz="2000" b="1" u="sng" dirty="0" smtClean="0"/>
              <a:t>vidék fogalma</a:t>
            </a:r>
            <a:endParaRPr lang="hu-HU" altLang="sr-Latn-RS" sz="2000" b="1" u="sng" dirty="0"/>
          </a:p>
          <a:p>
            <a:endParaRPr lang="hu-HU" sz="2000" dirty="0" smtClean="0"/>
          </a:p>
          <a:p>
            <a:r>
              <a:rPr lang="en-US" sz="2000" dirty="0" smtClean="0"/>
              <a:t>Az </a:t>
            </a:r>
            <a:r>
              <a:rPr lang="en-US" sz="2000" dirty="0" err="1"/>
              <a:t>Európai</a:t>
            </a:r>
            <a:r>
              <a:rPr lang="en-US" sz="2000" dirty="0"/>
              <a:t> </a:t>
            </a:r>
            <a:r>
              <a:rPr lang="en-US" sz="2000" dirty="0" err="1"/>
              <a:t>Tanács</a:t>
            </a:r>
            <a:r>
              <a:rPr lang="en-US" sz="2000" dirty="0"/>
              <a:t> </a:t>
            </a:r>
            <a:r>
              <a:rPr lang="en-US" sz="2000" dirty="0" err="1"/>
              <a:t>Vidéki</a:t>
            </a:r>
            <a:r>
              <a:rPr lang="en-US" sz="2000" dirty="0"/>
              <a:t> </a:t>
            </a:r>
            <a:r>
              <a:rPr lang="en-US" sz="2000" dirty="0" err="1"/>
              <a:t>Térségek</a:t>
            </a:r>
            <a:r>
              <a:rPr lang="en-US" sz="2000" dirty="0"/>
              <a:t> </a:t>
            </a:r>
            <a:r>
              <a:rPr lang="en-US" sz="2000" dirty="0" err="1"/>
              <a:t>Európai</a:t>
            </a:r>
            <a:r>
              <a:rPr lang="en-US" sz="2000" dirty="0"/>
              <a:t> </a:t>
            </a:r>
            <a:r>
              <a:rPr lang="en-US" sz="2000" dirty="0" err="1"/>
              <a:t>Chartájának</a:t>
            </a:r>
            <a:r>
              <a:rPr lang="en-US" sz="2000" dirty="0"/>
              <a:t> (1996) </a:t>
            </a:r>
            <a:r>
              <a:rPr lang="en-US" sz="2000" dirty="0" err="1"/>
              <a:t>megfogalmazása</a:t>
            </a:r>
            <a:r>
              <a:rPr lang="en-US" sz="2000" dirty="0"/>
              <a:t> </a:t>
            </a:r>
            <a:r>
              <a:rPr lang="en-US" sz="2000" dirty="0" err="1"/>
              <a:t>szerint</a:t>
            </a:r>
            <a:r>
              <a:rPr lang="en-US" sz="2000" dirty="0"/>
              <a:t> a </a:t>
            </a:r>
            <a:r>
              <a:rPr lang="en-US" sz="2000" dirty="0" err="1"/>
              <a:t>vidéki</a:t>
            </a:r>
            <a:r>
              <a:rPr lang="en-US" sz="2000" dirty="0"/>
              <a:t> </a:t>
            </a:r>
            <a:r>
              <a:rPr lang="en-US" sz="2000" dirty="0" err="1"/>
              <a:t>térség</a:t>
            </a:r>
            <a:r>
              <a:rPr lang="en-US" sz="2000" dirty="0"/>
              <a:t> </a:t>
            </a:r>
            <a:r>
              <a:rPr lang="en-US" sz="2000" dirty="0" err="1"/>
              <a:t>olyan</a:t>
            </a:r>
            <a:r>
              <a:rPr lang="en-US" sz="2000" dirty="0"/>
              <a:t> </a:t>
            </a:r>
            <a:r>
              <a:rPr lang="en-US" sz="2000" dirty="0" err="1"/>
              <a:t>szárazföldet</a:t>
            </a:r>
            <a:r>
              <a:rPr lang="en-US" sz="2000" dirty="0"/>
              <a:t>, </a:t>
            </a:r>
            <a:r>
              <a:rPr lang="en-US" sz="2000" dirty="0" err="1"/>
              <a:t>belső</a:t>
            </a:r>
            <a:r>
              <a:rPr lang="en-US" sz="2000" dirty="0"/>
              <a:t> </a:t>
            </a:r>
            <a:r>
              <a:rPr lang="en-US" sz="2000" dirty="0" err="1"/>
              <a:t>vagy</a:t>
            </a:r>
            <a:r>
              <a:rPr lang="en-US" sz="2000" dirty="0"/>
              <a:t> </a:t>
            </a:r>
            <a:r>
              <a:rPr lang="en-US" sz="2000" dirty="0" err="1"/>
              <a:t>tengerparti</a:t>
            </a:r>
            <a:r>
              <a:rPr lang="en-US" sz="2000" dirty="0"/>
              <a:t> </a:t>
            </a:r>
            <a:r>
              <a:rPr lang="en-US" sz="2000" dirty="0" err="1"/>
              <a:t>területet</a:t>
            </a:r>
            <a:r>
              <a:rPr lang="en-US" sz="2000" dirty="0"/>
              <a:t> </a:t>
            </a:r>
            <a:r>
              <a:rPr lang="en-US" sz="2000" dirty="0" err="1"/>
              <a:t>jelent</a:t>
            </a:r>
            <a:r>
              <a:rPr lang="en-US" sz="2000" dirty="0"/>
              <a:t>, </a:t>
            </a:r>
            <a:r>
              <a:rPr lang="en-US" sz="2000" dirty="0" err="1"/>
              <a:t>amely</a:t>
            </a:r>
            <a:r>
              <a:rPr lang="en-US" sz="2000" dirty="0"/>
              <a:t> a </a:t>
            </a:r>
            <a:r>
              <a:rPr lang="en-US" sz="2000" u="sng" dirty="0" err="1"/>
              <a:t>kisvárosokat</a:t>
            </a:r>
            <a:r>
              <a:rPr lang="en-US" sz="2000" u="sng" dirty="0"/>
              <a:t> </a:t>
            </a:r>
            <a:r>
              <a:rPr lang="en-US" sz="2000" u="sng" dirty="0" err="1"/>
              <a:t>és</a:t>
            </a:r>
            <a:r>
              <a:rPr lang="en-US" sz="2000" u="sng" dirty="0"/>
              <a:t> </a:t>
            </a:r>
            <a:r>
              <a:rPr lang="en-US" sz="2000" u="sng" dirty="0" err="1"/>
              <a:t>falvakat</a:t>
            </a:r>
            <a:r>
              <a:rPr lang="en-US" sz="2000" dirty="0"/>
              <a:t> is </a:t>
            </a:r>
            <a:r>
              <a:rPr lang="en-US" sz="2000" dirty="0" err="1"/>
              <a:t>magába</a:t>
            </a:r>
            <a:r>
              <a:rPr lang="en-US" sz="2000" dirty="0"/>
              <a:t> </a:t>
            </a:r>
            <a:r>
              <a:rPr lang="en-US" sz="2000" dirty="0" err="1"/>
              <a:t>foglalja</a:t>
            </a:r>
            <a:r>
              <a:rPr lang="en-US" sz="2000" dirty="0"/>
              <a:t>, </a:t>
            </a:r>
            <a:r>
              <a:rPr lang="en-US" sz="2000" dirty="0" err="1"/>
              <a:t>gazdaságilag</a:t>
            </a:r>
            <a:r>
              <a:rPr lang="en-US" sz="2000" dirty="0"/>
              <a:t>, </a:t>
            </a:r>
            <a:r>
              <a:rPr lang="en-US" sz="2000" dirty="0" err="1"/>
              <a:t>szociálisan</a:t>
            </a:r>
            <a:r>
              <a:rPr lang="en-US" sz="2000" dirty="0"/>
              <a:t> </a:t>
            </a:r>
            <a:r>
              <a:rPr lang="en-US" sz="2000" dirty="0" err="1"/>
              <a:t>egységes</a:t>
            </a:r>
            <a:r>
              <a:rPr lang="en-US" sz="2000" dirty="0"/>
              <a:t> </a:t>
            </a:r>
            <a:r>
              <a:rPr lang="en-US" sz="2000" dirty="0" err="1"/>
              <a:t>egészet</a:t>
            </a:r>
            <a:r>
              <a:rPr lang="en-US" sz="2000" dirty="0"/>
              <a:t> </a:t>
            </a:r>
            <a:r>
              <a:rPr lang="en-US" sz="2000" dirty="0" err="1"/>
              <a:t>alkot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összehasonlítva</a:t>
            </a:r>
            <a:r>
              <a:rPr lang="en-US" sz="2000" dirty="0"/>
              <a:t> a </a:t>
            </a:r>
            <a:r>
              <a:rPr lang="en-US" sz="2000" dirty="0" err="1"/>
              <a:t>városi</a:t>
            </a:r>
            <a:r>
              <a:rPr lang="en-US" sz="2000" dirty="0"/>
              <a:t> </a:t>
            </a:r>
            <a:r>
              <a:rPr lang="en-US" sz="2000" dirty="0" err="1"/>
              <a:t>térségekkel</a:t>
            </a:r>
            <a:r>
              <a:rPr lang="en-US" sz="2000" dirty="0"/>
              <a:t> </a:t>
            </a:r>
            <a:r>
              <a:rPr lang="en-US" sz="2000" dirty="0" err="1"/>
              <a:t>számottevően</a:t>
            </a:r>
            <a:r>
              <a:rPr lang="en-US" sz="2000" dirty="0"/>
              <a:t> </a:t>
            </a:r>
            <a:r>
              <a:rPr lang="en-US" sz="2000" dirty="0" err="1"/>
              <a:t>alacsonyabb</a:t>
            </a:r>
            <a:r>
              <a:rPr lang="en-US" sz="2000" dirty="0"/>
              <a:t> a </a:t>
            </a:r>
            <a:r>
              <a:rPr lang="en-US" sz="2000" dirty="0" err="1"/>
              <a:t>lakosság</a:t>
            </a:r>
            <a:r>
              <a:rPr lang="en-US" sz="2000" dirty="0"/>
              <a:t>, a </a:t>
            </a:r>
            <a:r>
              <a:rPr lang="en-US" sz="2000" dirty="0" err="1"/>
              <a:t>gazdasági</a:t>
            </a:r>
            <a:r>
              <a:rPr lang="en-US" sz="2000" dirty="0"/>
              <a:t> </a:t>
            </a:r>
            <a:r>
              <a:rPr lang="en-US" sz="2000" dirty="0" err="1"/>
              <a:t>tevékenységek</a:t>
            </a:r>
            <a:r>
              <a:rPr lang="en-US" sz="2000" dirty="0"/>
              <a:t>, a </a:t>
            </a:r>
            <a:r>
              <a:rPr lang="en-US" sz="2000" dirty="0" err="1"/>
              <a:t>szociális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kulturális</a:t>
            </a:r>
            <a:r>
              <a:rPr lang="en-US" sz="2000" dirty="0"/>
              <a:t> </a:t>
            </a:r>
            <a:r>
              <a:rPr lang="en-US" sz="2000" dirty="0" err="1"/>
              <a:t>struktúrák</a:t>
            </a:r>
            <a:r>
              <a:rPr lang="en-US" sz="2000" dirty="0"/>
              <a:t> </a:t>
            </a:r>
            <a:r>
              <a:rPr lang="en-US" sz="2000" dirty="0" err="1"/>
              <a:t>koncentrációja</a:t>
            </a:r>
            <a:r>
              <a:rPr lang="en-US" sz="2000" dirty="0"/>
              <a:t>, </a:t>
            </a:r>
            <a:r>
              <a:rPr lang="en-US" sz="2000" u="sng" dirty="0"/>
              <a:t>a </a:t>
            </a:r>
            <a:r>
              <a:rPr lang="en-US" sz="2000" u="sng" dirty="0" err="1"/>
              <a:t>terület</a:t>
            </a:r>
            <a:r>
              <a:rPr lang="en-US" sz="2000" u="sng" dirty="0"/>
              <a:t> </a:t>
            </a:r>
            <a:r>
              <a:rPr lang="en-US" sz="2000" u="sng" dirty="0" err="1"/>
              <a:t>nagyobb</a:t>
            </a:r>
            <a:r>
              <a:rPr lang="en-US" sz="2000" u="sng" dirty="0"/>
              <a:t> </a:t>
            </a:r>
            <a:r>
              <a:rPr lang="en-US" sz="2000" u="sng" dirty="0" err="1"/>
              <a:t>részét</a:t>
            </a:r>
            <a:r>
              <a:rPr lang="en-US" sz="2000" u="sng" dirty="0"/>
              <a:t> </a:t>
            </a:r>
            <a:r>
              <a:rPr lang="en-US" sz="2000" u="sng" dirty="0" err="1"/>
              <a:t>mezőgazdasági</a:t>
            </a:r>
            <a:r>
              <a:rPr lang="en-US" sz="2000" u="sng" dirty="0"/>
              <a:t>, </a:t>
            </a:r>
            <a:r>
              <a:rPr lang="en-US" sz="2000" u="sng" dirty="0" err="1"/>
              <a:t>erdészeti</a:t>
            </a:r>
            <a:r>
              <a:rPr lang="en-US" sz="2000" u="sng" dirty="0"/>
              <a:t>, </a:t>
            </a:r>
            <a:r>
              <a:rPr lang="en-US" sz="2000" u="sng" dirty="0" err="1"/>
              <a:t>természetvédelmi</a:t>
            </a:r>
            <a:r>
              <a:rPr lang="en-US" sz="2000" u="sng" dirty="0"/>
              <a:t> </a:t>
            </a:r>
            <a:r>
              <a:rPr lang="en-US" sz="2000" u="sng" dirty="0" err="1"/>
              <a:t>és</a:t>
            </a:r>
            <a:r>
              <a:rPr lang="en-US" sz="2000" u="sng" dirty="0"/>
              <a:t> </a:t>
            </a:r>
            <a:r>
              <a:rPr lang="en-US" sz="2000" u="sng" dirty="0" err="1"/>
              <a:t>kikapcsolódási</a:t>
            </a:r>
            <a:r>
              <a:rPr lang="en-US" sz="2000" u="sng" dirty="0"/>
              <a:t> </a:t>
            </a:r>
            <a:r>
              <a:rPr lang="en-US" sz="2000" u="sng" dirty="0" err="1"/>
              <a:t>célokra</a:t>
            </a:r>
            <a:r>
              <a:rPr lang="en-US" sz="2000" u="sng" dirty="0"/>
              <a:t> </a:t>
            </a:r>
            <a:r>
              <a:rPr lang="en-US" sz="2000" u="sng" dirty="0" err="1"/>
              <a:t>használják</a:t>
            </a:r>
            <a:r>
              <a:rPr lang="en-US" sz="2000" u="sng" dirty="0"/>
              <a:t> </a:t>
            </a:r>
            <a:r>
              <a:rPr lang="en-US" sz="2000" u="sng" dirty="0" err="1"/>
              <a:t>fel</a:t>
            </a:r>
            <a:r>
              <a:rPr lang="en-US" sz="2000" dirty="0"/>
              <a:t>. </a:t>
            </a:r>
            <a:endParaRPr lang="hu-HU" sz="2000" dirty="0" smtClean="0"/>
          </a:p>
          <a:p>
            <a:endParaRPr lang="hu-HU" sz="2000" dirty="0"/>
          </a:p>
          <a:p>
            <a:endParaRPr lang="hu-HU" sz="2000" dirty="0" smtClean="0"/>
          </a:p>
          <a:p>
            <a:r>
              <a:rPr lang="en-US" sz="2000" dirty="0" smtClean="0"/>
              <a:t>Az </a:t>
            </a:r>
            <a:r>
              <a:rPr lang="en-US" sz="2000" dirty="0"/>
              <a:t>EU </a:t>
            </a:r>
            <a:r>
              <a:rPr lang="en-US" sz="2000" dirty="0" err="1" smtClean="0"/>
              <a:t>definíciója</a:t>
            </a:r>
            <a:r>
              <a:rPr lang="en-US" sz="2000" dirty="0" smtClean="0"/>
              <a:t> </a:t>
            </a:r>
            <a:r>
              <a:rPr lang="en-US" sz="2000" dirty="0" err="1"/>
              <a:t>szerint</a:t>
            </a:r>
            <a:r>
              <a:rPr lang="en-US" sz="2000" dirty="0"/>
              <a:t> </a:t>
            </a:r>
            <a:r>
              <a:rPr lang="en-US" sz="2000" dirty="0" smtClean="0"/>
              <a:t>a </a:t>
            </a:r>
            <a:r>
              <a:rPr lang="en-US" sz="2000" dirty="0" err="1"/>
              <a:t>községi</a:t>
            </a:r>
            <a:r>
              <a:rPr lang="en-US" sz="2000" dirty="0"/>
              <a:t> </a:t>
            </a:r>
            <a:r>
              <a:rPr lang="en-US" sz="2000" dirty="0" err="1"/>
              <a:t>jogállású</a:t>
            </a:r>
            <a:r>
              <a:rPr lang="en-US" sz="2000" dirty="0"/>
              <a:t> </a:t>
            </a:r>
            <a:r>
              <a:rPr lang="en-US" sz="2000" dirty="0" err="1"/>
              <a:t>települések</a:t>
            </a:r>
            <a:r>
              <a:rPr lang="en-US" sz="2000" dirty="0"/>
              <a:t> </a:t>
            </a:r>
            <a:r>
              <a:rPr lang="en-US" sz="2000" dirty="0" err="1"/>
              <a:t>mellett</a:t>
            </a:r>
            <a:r>
              <a:rPr lang="en-US" sz="2000" dirty="0"/>
              <a:t> a </a:t>
            </a:r>
            <a:r>
              <a:rPr lang="en-US" sz="2000" dirty="0" err="1"/>
              <a:t>tízezernél</a:t>
            </a:r>
            <a:r>
              <a:rPr lang="en-US" sz="2000" dirty="0"/>
              <a:t> </a:t>
            </a:r>
            <a:r>
              <a:rPr lang="en-US" sz="2000" dirty="0" err="1"/>
              <a:t>nem</a:t>
            </a:r>
            <a:r>
              <a:rPr lang="en-US" sz="2000" dirty="0"/>
              <a:t> </a:t>
            </a:r>
            <a:r>
              <a:rPr lang="en-US" sz="2000" dirty="0" err="1"/>
              <a:t>nagyobb</a:t>
            </a:r>
            <a:r>
              <a:rPr lang="en-US" sz="2000" dirty="0"/>
              <a:t> </a:t>
            </a:r>
            <a:r>
              <a:rPr lang="en-US" sz="2000" dirty="0" err="1"/>
              <a:t>lélekszámú</a:t>
            </a:r>
            <a:r>
              <a:rPr lang="en-US" sz="2000" dirty="0"/>
              <a:t> </a:t>
            </a:r>
            <a:r>
              <a:rPr lang="en-US" sz="2000" dirty="0" err="1"/>
              <a:t>városokat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azokat</a:t>
            </a:r>
            <a:r>
              <a:rPr lang="en-US" sz="2000" dirty="0"/>
              <a:t> a </a:t>
            </a:r>
            <a:r>
              <a:rPr lang="en-US" sz="2000" dirty="0" err="1"/>
              <a:t>térségeket</a:t>
            </a:r>
            <a:r>
              <a:rPr lang="en-US" sz="2000" dirty="0"/>
              <a:t> </a:t>
            </a:r>
            <a:r>
              <a:rPr lang="en-US" sz="2000" dirty="0" err="1"/>
              <a:t>tekintjük</a:t>
            </a:r>
            <a:r>
              <a:rPr lang="en-US" sz="2000" dirty="0"/>
              <a:t> </a:t>
            </a:r>
            <a:r>
              <a:rPr lang="en-US" sz="2000" dirty="0" err="1"/>
              <a:t>vidékinek</a:t>
            </a:r>
            <a:r>
              <a:rPr lang="en-US" sz="2000" dirty="0"/>
              <a:t>, </a:t>
            </a:r>
            <a:r>
              <a:rPr lang="en-US" sz="2000" dirty="0" err="1"/>
              <a:t>ahol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országos</a:t>
            </a:r>
            <a:r>
              <a:rPr lang="en-US" sz="2000" dirty="0"/>
              <a:t> </a:t>
            </a:r>
            <a:r>
              <a:rPr lang="en-US" sz="2000" dirty="0" err="1"/>
              <a:t>átlagnál</a:t>
            </a:r>
            <a:r>
              <a:rPr lang="en-US" sz="2000" dirty="0"/>
              <a:t> </a:t>
            </a:r>
            <a:r>
              <a:rPr lang="en-US" sz="2000" dirty="0" err="1"/>
              <a:t>nagyobb</a:t>
            </a:r>
            <a:r>
              <a:rPr lang="en-US" sz="2000" dirty="0"/>
              <a:t> a </a:t>
            </a:r>
            <a:r>
              <a:rPr lang="en-US" sz="2000" u="sng" dirty="0" err="1"/>
              <a:t>mezőgazdasági</a:t>
            </a:r>
            <a:r>
              <a:rPr lang="en-US" sz="2000" u="sng" dirty="0"/>
              <a:t> </a:t>
            </a:r>
            <a:r>
              <a:rPr lang="en-US" sz="2000" u="sng" dirty="0" err="1"/>
              <a:t>foglalkozásúak</a:t>
            </a:r>
            <a:r>
              <a:rPr lang="en-US" sz="2000" dirty="0"/>
              <a:t> </a:t>
            </a:r>
            <a:r>
              <a:rPr lang="en-US" sz="2000" dirty="0" err="1"/>
              <a:t>aránya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nagyobb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agrárgazdaság</a:t>
            </a:r>
            <a:r>
              <a:rPr lang="en-US" sz="2000" dirty="0"/>
              <a:t> </a:t>
            </a:r>
            <a:r>
              <a:rPr lang="en-US" sz="2000" dirty="0" err="1"/>
              <a:t>súlya</a:t>
            </a:r>
            <a:r>
              <a:rPr lang="en-US" sz="2000" dirty="0"/>
              <a:t>. </a:t>
            </a:r>
            <a:endParaRPr lang="hu-HU" sz="2000" dirty="0" smtClean="0"/>
          </a:p>
          <a:p>
            <a:endParaRPr lang="hu-HU" sz="2000" dirty="0" smtClean="0"/>
          </a:p>
          <a:p>
            <a:r>
              <a:rPr lang="en-US" sz="2000" dirty="0" err="1" smtClean="0"/>
              <a:t>Ezeken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err="1"/>
              <a:t>területeken</a:t>
            </a:r>
            <a:r>
              <a:rPr lang="en-US" sz="2000" dirty="0"/>
              <a:t> </a:t>
            </a:r>
            <a:r>
              <a:rPr lang="en-US" sz="2000" dirty="0" err="1"/>
              <a:t>kisebb</a:t>
            </a:r>
            <a:r>
              <a:rPr lang="en-US" sz="2000" dirty="0"/>
              <a:t> a </a:t>
            </a:r>
            <a:r>
              <a:rPr lang="hu-HU" sz="2000" dirty="0" smtClean="0"/>
              <a:t>népsűrűség</a:t>
            </a:r>
            <a:r>
              <a:rPr lang="en-US" sz="2000" dirty="0" smtClean="0"/>
              <a:t>, </a:t>
            </a:r>
            <a:r>
              <a:rPr lang="en-US" sz="2000" dirty="0"/>
              <a:t>a </a:t>
            </a:r>
            <a:r>
              <a:rPr lang="en-US" sz="2000" dirty="0" err="1"/>
              <a:t>gazdasági</a:t>
            </a:r>
            <a:r>
              <a:rPr lang="en-US" sz="2000" dirty="0"/>
              <a:t> </a:t>
            </a:r>
            <a:r>
              <a:rPr lang="en-US" sz="2000" dirty="0" err="1"/>
              <a:t>tevékenység</a:t>
            </a:r>
            <a:r>
              <a:rPr lang="en-US" sz="2000" dirty="0"/>
              <a:t> </a:t>
            </a:r>
            <a:r>
              <a:rPr lang="en-US" sz="2000" dirty="0" err="1"/>
              <a:t>szorosan</a:t>
            </a:r>
            <a:r>
              <a:rPr lang="en-US" sz="2000" dirty="0"/>
              <a:t> </a:t>
            </a:r>
            <a:r>
              <a:rPr lang="en-US" sz="2000" dirty="0" err="1"/>
              <a:t>kötődik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élő</a:t>
            </a:r>
            <a:r>
              <a:rPr lang="en-US" sz="2000" dirty="0"/>
              <a:t> </a:t>
            </a:r>
            <a:r>
              <a:rPr lang="en-US" sz="2000" dirty="0" err="1"/>
              <a:t>környezethez</a:t>
            </a:r>
            <a:r>
              <a:rPr lang="en-US" sz="2000" dirty="0"/>
              <a:t>, a </a:t>
            </a:r>
            <a:r>
              <a:rPr lang="en-US" sz="2000" dirty="0" err="1"/>
              <a:t>népesség</a:t>
            </a:r>
            <a:r>
              <a:rPr lang="en-US" sz="2000" dirty="0"/>
              <a:t> </a:t>
            </a:r>
            <a:r>
              <a:rPr lang="en-US" sz="2000" dirty="0" err="1"/>
              <a:t>foglalkoztatásában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a </a:t>
            </a:r>
            <a:r>
              <a:rPr lang="en-US" sz="2000" dirty="0" err="1"/>
              <a:t>gazdaságban</a:t>
            </a:r>
            <a:r>
              <a:rPr lang="en-US" sz="2000" dirty="0"/>
              <a:t> </a:t>
            </a:r>
            <a:r>
              <a:rPr lang="en-US" sz="2000" dirty="0" err="1"/>
              <a:t>jelentős</a:t>
            </a:r>
            <a:r>
              <a:rPr lang="en-US" sz="2000" dirty="0"/>
              <a:t> a </a:t>
            </a:r>
            <a:r>
              <a:rPr lang="en-US" sz="2000" dirty="0" err="1"/>
              <a:t>mezőgazdaság</a:t>
            </a:r>
            <a:r>
              <a:rPr lang="en-US" sz="2000" dirty="0"/>
              <a:t> </a:t>
            </a:r>
            <a:r>
              <a:rPr lang="en-US" sz="2000" dirty="0" err="1" smtClean="0"/>
              <a:t>szerepe</a:t>
            </a:r>
            <a:r>
              <a:rPr lang="hu-HU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40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6477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Az OECD besorolás alapján az EU területének 84%-a vidék és itt él a népesség 39,5%-</a:t>
            </a:r>
            <a:r>
              <a:rPr lang="hu-HU" sz="2000" dirty="0" smtClean="0"/>
              <a:t>a. Ez indokolja a </a:t>
            </a:r>
            <a:r>
              <a:rPr lang="hu-HU" sz="2000" dirty="0"/>
              <a:t>vidékfejlesztés </a:t>
            </a:r>
            <a:r>
              <a:rPr lang="hu-HU" sz="2000" dirty="0" smtClean="0"/>
              <a:t>kiemelt fontosságát. </a:t>
            </a:r>
            <a:endParaRPr lang="en-US" sz="2000" dirty="0" smtClean="0"/>
          </a:p>
          <a:p>
            <a:endParaRPr lang="en-US" sz="2000" dirty="0"/>
          </a:p>
          <a:p>
            <a:r>
              <a:rPr lang="hu-HU" sz="2000" dirty="0" smtClean="0"/>
              <a:t>A </a:t>
            </a:r>
            <a:r>
              <a:rPr lang="hu-HU" sz="2000" dirty="0"/>
              <a:t>vidéki térségek lehatárolásának alapja a </a:t>
            </a:r>
            <a:r>
              <a:rPr lang="hu-HU" sz="2000" u="sng" dirty="0"/>
              <a:t>terület </a:t>
            </a:r>
            <a:r>
              <a:rPr lang="hu-HU" sz="2000" u="sng" dirty="0" smtClean="0"/>
              <a:t>népsűrűsége</a:t>
            </a:r>
            <a:r>
              <a:rPr lang="hu-HU" sz="2000" dirty="0"/>
              <a:t>, valamint egy adott régión belül a </a:t>
            </a:r>
            <a:r>
              <a:rPr lang="hu-HU" sz="2000" dirty="0" smtClean="0"/>
              <a:t>vidéki besorolású </a:t>
            </a:r>
            <a:r>
              <a:rPr lang="hu-HU" sz="2000" dirty="0"/>
              <a:t>településen élők aránya. </a:t>
            </a:r>
            <a:endParaRPr lang="en-US" sz="2000" dirty="0" smtClean="0"/>
          </a:p>
          <a:p>
            <a:endParaRPr lang="en-US" sz="2000" dirty="0"/>
          </a:p>
          <a:p>
            <a:r>
              <a:rPr lang="hu-HU" sz="2000" dirty="0" smtClean="0"/>
              <a:t>Ennek </a:t>
            </a:r>
            <a:r>
              <a:rPr lang="hu-HU" sz="2000" dirty="0"/>
              <a:t>alapján </a:t>
            </a:r>
            <a:r>
              <a:rPr lang="hu-HU" sz="2000" dirty="0" smtClean="0"/>
              <a:t>a vidéki térség/település népsűrűsége </a:t>
            </a:r>
            <a:r>
              <a:rPr lang="hu-HU" sz="2000" dirty="0"/>
              <a:t>az OECD </a:t>
            </a:r>
            <a:r>
              <a:rPr lang="hu-HU" sz="2000" dirty="0" smtClean="0"/>
              <a:t>kategorizálása </a:t>
            </a:r>
            <a:r>
              <a:rPr lang="hu-HU" sz="2000" dirty="0"/>
              <a:t>szerint 150 </a:t>
            </a:r>
            <a:r>
              <a:rPr lang="hu-HU" sz="2000" dirty="0" smtClean="0"/>
              <a:t>fő/km2-nél kevesebb, </a:t>
            </a:r>
            <a:r>
              <a:rPr lang="hu-HU" sz="2000" dirty="0"/>
              <a:t>az EUROSTAT besorolása szerint 300 </a:t>
            </a:r>
            <a:r>
              <a:rPr lang="hu-HU" sz="2000" dirty="0" smtClean="0"/>
              <a:t>fő/km2-nél kevesebb, </a:t>
            </a:r>
            <a:r>
              <a:rPr lang="hu-HU" sz="2000" dirty="0"/>
              <a:t>a LEADER program előírása szerint </a:t>
            </a:r>
            <a:r>
              <a:rPr lang="hu-HU" sz="2000" dirty="0" smtClean="0"/>
              <a:t>pedig 120 fő/km2-nél kevesebb. </a:t>
            </a:r>
            <a:endParaRPr lang="en-US" sz="2000" dirty="0" smtClean="0"/>
          </a:p>
        </p:txBody>
      </p:sp>
      <p:pic>
        <p:nvPicPr>
          <p:cNvPr id="3074" name="Picture 2" descr="BMEL - Rural development support - Future prospects for rural areas: our  appro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74" y="3109613"/>
            <a:ext cx="5317178" cy="29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62568" y="6211340"/>
            <a:ext cx="7642746" cy="244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Kép forrása: </a:t>
            </a:r>
            <a:r>
              <a:rPr lang="en-US" sz="1000" dirty="0" smtClean="0"/>
              <a:t>https</a:t>
            </a:r>
            <a:r>
              <a:rPr lang="en-US" sz="1000" dirty="0"/>
              <a:t>://www.bmel.de/SharedDocs/Bilder/EN</a:t>
            </a:r>
            <a:r>
              <a:rPr lang="en-US" sz="1000" dirty="0" smtClean="0"/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518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9567"/>
            <a:ext cx="1219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000" dirty="0" smtClean="0"/>
              <a:t>Egy térség </a:t>
            </a:r>
            <a:r>
              <a:rPr lang="hu-HU" sz="2000" dirty="0"/>
              <a:t>jellege </a:t>
            </a:r>
            <a:r>
              <a:rPr lang="hu-HU" sz="2000" dirty="0" smtClean="0"/>
              <a:t>lehet</a:t>
            </a:r>
            <a:r>
              <a:rPr lang="hu-HU" sz="2000" dirty="0"/>
              <a:t>: 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hu-HU" sz="2000" u="sng" dirty="0" smtClean="0"/>
              <a:t>alapvetően vidéki</a:t>
            </a:r>
            <a:r>
              <a:rPr lang="hu-HU" sz="2000" dirty="0"/>
              <a:t>, ahol a vidéki területen élő népesség aránya, több mint 50%; </a:t>
            </a:r>
            <a:endParaRPr lang="en-US" sz="2000" dirty="0" smtClean="0"/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hu-HU" sz="2000" u="sng" dirty="0" smtClean="0"/>
              <a:t>jellemzően </a:t>
            </a:r>
            <a:r>
              <a:rPr lang="hu-HU" sz="2000" u="sng" dirty="0"/>
              <a:t>vidéki</a:t>
            </a:r>
            <a:r>
              <a:rPr lang="hu-HU" sz="2000" dirty="0"/>
              <a:t>, ahol a vidéken élő népesség aránya 15-50%; </a:t>
            </a:r>
            <a:endParaRPr lang="en-US" sz="2000" dirty="0" smtClean="0"/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hu-HU" sz="2000" u="sng" dirty="0" smtClean="0"/>
              <a:t>alapvetően </a:t>
            </a:r>
            <a:r>
              <a:rPr lang="hu-HU" sz="2000" u="sng" dirty="0"/>
              <a:t>városi</a:t>
            </a:r>
            <a:r>
              <a:rPr lang="hu-HU" sz="2000" dirty="0"/>
              <a:t>, ahol a vidéki településen élők aránya kevesebb, mint 15</a:t>
            </a:r>
            <a:r>
              <a:rPr lang="hu-HU" sz="2000" dirty="0" smtClean="0"/>
              <a:t>%</a:t>
            </a:r>
            <a:endParaRPr lang="en-US" sz="2000" dirty="0"/>
          </a:p>
        </p:txBody>
      </p:sp>
      <p:pic>
        <p:nvPicPr>
          <p:cNvPr id="4098" name="Picture 2" descr="RURAL DEVELOPMENT – Lucknow Institute of Tech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29" y="2518471"/>
            <a:ext cx="8992500" cy="29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25505" y="5623987"/>
            <a:ext cx="62825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Kép forrása: </a:t>
            </a:r>
            <a:r>
              <a:rPr lang="en-US" sz="1000" dirty="0" smtClean="0"/>
              <a:t>http</a:t>
            </a:r>
            <a:r>
              <a:rPr lang="en-US" sz="1000" dirty="0"/>
              <a:t>://</a:t>
            </a:r>
            <a:r>
              <a:rPr lang="en-US" sz="1000" dirty="0" smtClean="0"/>
              <a:t>www.litlucknow.ac.in/wp-content/uploads/2017/06/rural-development.jpg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0777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1888"/>
            <a:ext cx="12192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000" dirty="0"/>
              <a:t>Az OECD a vidéki térségeket a gazdaságföldrajzi helyzetük alapján is csoportosította: </a:t>
            </a: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hu-HU" sz="2000" dirty="0" smtClean="0"/>
              <a:t>1. </a:t>
            </a:r>
            <a:r>
              <a:rPr lang="hu-HU" sz="2000" u="sng" dirty="0" smtClean="0"/>
              <a:t>Gazdaságilag integrált vidéki térségek</a:t>
            </a:r>
            <a:r>
              <a:rPr lang="hu-HU" sz="2000" dirty="0"/>
              <a:t>: infrastrukúrával jól ellátott városközeli területek, ahol a mezőgazdasági foglalkoztatottak száma már alacsony, a kedvező piaci helyzet miatt a mezőgazdaság jövedelmező, de a népesség nagy része már nem abból él. </a:t>
            </a: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hu-HU" sz="2000" dirty="0" smtClean="0"/>
              <a:t>2</a:t>
            </a:r>
            <a:r>
              <a:rPr lang="hu-HU" sz="2000" dirty="0"/>
              <a:t>. </a:t>
            </a:r>
            <a:r>
              <a:rPr lang="hu-HU" sz="2000" u="sng" dirty="0"/>
              <a:t>Köztes, átmeneti </a:t>
            </a:r>
            <a:r>
              <a:rPr lang="hu-HU" sz="2000" u="sng" dirty="0" smtClean="0"/>
              <a:t>vidéki térségek</a:t>
            </a:r>
            <a:r>
              <a:rPr lang="hu-HU" sz="2000" dirty="0"/>
              <a:t>: a városoktól már távolabb fekszenek, de infrastruktúrális ellátottságuk jó. A mezőgazdasági gazdasági és foglalkoztatási szerepe jelentős, de más ágazatok és szolgáltatások is jelen vannak. </a:t>
            </a: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hu-HU" sz="2000" dirty="0" smtClean="0"/>
              <a:t>3</a:t>
            </a:r>
            <a:r>
              <a:rPr lang="hu-HU" sz="2000" dirty="0"/>
              <a:t>. </a:t>
            </a:r>
            <a:r>
              <a:rPr lang="hu-HU" sz="2000" u="sng" dirty="0"/>
              <a:t>Távoli vidéki területek</a:t>
            </a:r>
            <a:r>
              <a:rPr lang="hu-HU" sz="2000" dirty="0"/>
              <a:t>: városoktól távol eső, rossz infrastruktúrális ellátottsággal rendelkeznek, alacsony népsűrűség, elöregedő, alacsony képzettségű, fogyó </a:t>
            </a:r>
            <a:r>
              <a:rPr lang="hu-HU" sz="2000" dirty="0" smtClean="0"/>
              <a:t>népességű </a:t>
            </a:r>
            <a:r>
              <a:rPr lang="en-US" sz="2000" dirty="0" err="1"/>
              <a:t>területek</a:t>
            </a:r>
            <a:r>
              <a:rPr lang="en-US" sz="2000" dirty="0"/>
              <a:t>. A </a:t>
            </a:r>
            <a:r>
              <a:rPr lang="en-US" sz="2000" dirty="0" err="1"/>
              <a:t>mezőgazdasági</a:t>
            </a:r>
            <a:r>
              <a:rPr lang="en-US" sz="2000" dirty="0"/>
              <a:t> </a:t>
            </a:r>
            <a:r>
              <a:rPr lang="en-US" sz="2000" dirty="0" err="1"/>
              <a:t>hasznosítás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alacsony</a:t>
            </a:r>
            <a:r>
              <a:rPr lang="en-US" sz="2000" dirty="0"/>
              <a:t> </a:t>
            </a:r>
            <a:r>
              <a:rPr lang="en-US" sz="2000" dirty="0" err="1"/>
              <a:t>jövedelmezőség</a:t>
            </a:r>
            <a:r>
              <a:rPr lang="en-US" sz="2000" dirty="0"/>
              <a:t> </a:t>
            </a:r>
            <a:r>
              <a:rPr lang="en-US" sz="2000" dirty="0" err="1"/>
              <a:t>ellenére</a:t>
            </a:r>
            <a:r>
              <a:rPr lang="en-US" sz="2000" dirty="0"/>
              <a:t>,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ipar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a </a:t>
            </a:r>
            <a:r>
              <a:rPr lang="en-US" sz="2000" dirty="0" err="1"/>
              <a:t>szolgáltatások</a:t>
            </a:r>
            <a:r>
              <a:rPr lang="en-US" sz="2000" dirty="0"/>
              <a:t> </a:t>
            </a:r>
            <a:r>
              <a:rPr lang="en-US" sz="2000" dirty="0" err="1"/>
              <a:t>fejletlensége</a:t>
            </a:r>
            <a:r>
              <a:rPr lang="en-US" sz="2000" dirty="0"/>
              <a:t> </a:t>
            </a:r>
            <a:r>
              <a:rPr lang="en-US" sz="2000" dirty="0" err="1"/>
              <a:t>miatt</a:t>
            </a:r>
            <a:r>
              <a:rPr lang="en-US" sz="2000" dirty="0"/>
              <a:t> </a:t>
            </a:r>
            <a:r>
              <a:rPr lang="en-US" sz="2000" dirty="0" err="1"/>
              <a:t>kényszerként</a:t>
            </a:r>
            <a:r>
              <a:rPr lang="en-US" sz="2000" dirty="0"/>
              <a:t> van </a:t>
            </a:r>
            <a:r>
              <a:rPr lang="en-US" sz="2000" dirty="0" err="1"/>
              <a:t>jelen</a:t>
            </a:r>
            <a:r>
              <a:rPr lang="en-US" sz="2000" dirty="0"/>
              <a:t>. </a:t>
            </a:r>
          </a:p>
        </p:txBody>
      </p:sp>
      <p:pic>
        <p:nvPicPr>
          <p:cNvPr id="5122" name="Picture 2" descr="CARTOON FARM BACKGROUND - Wallpaper C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47" y="3807558"/>
            <a:ext cx="4113001" cy="27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17190" y="6545642"/>
            <a:ext cx="34852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 smtClean="0"/>
              <a:t>Kép forrása: </a:t>
            </a:r>
            <a:r>
              <a:rPr lang="en-US" sz="1000" dirty="0" smtClean="0"/>
              <a:t>https</a:t>
            </a:r>
            <a:r>
              <a:rPr lang="en-US" sz="1000" dirty="0"/>
              <a:t>://wallpapercave.com/wp/wp3228055.jpg</a:t>
            </a:r>
          </a:p>
        </p:txBody>
      </p:sp>
    </p:spTree>
    <p:extLst>
      <p:ext uri="{BB962C8B-B14F-4D97-AF65-F5344CB8AC3E}">
        <p14:creationId xmlns:p14="http://schemas.microsoft.com/office/powerpoint/2010/main" val="6123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4632</Words>
  <Application>Microsoft Office PowerPoint</Application>
  <PresentationFormat>Widescreen</PresentationFormat>
  <Paragraphs>322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Adobe Garamond Pro</vt:lpstr>
      <vt:lpstr>Arial</vt:lpstr>
      <vt:lpstr>Calibri</vt:lpstr>
      <vt:lpstr>Roboto</vt:lpstr>
      <vt:lpstr>ヒラギノ角ゴ Pro W3</vt:lpstr>
      <vt:lpstr>Office-téma</vt:lpstr>
      <vt:lpstr>Digitális megoldások a vidékfejlesztésben  - Vajdasági helyzetkép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Digitális megoldások a vidékfejlesztésben  - Vajdasági helyzetkép -</dc:title>
  <dc:creator>Péter Varga</dc:creator>
  <cp:lastModifiedBy>Windows User</cp:lastModifiedBy>
  <cp:revision>70</cp:revision>
  <dcterms:created xsi:type="dcterms:W3CDTF">2021-04-21T15:27:09Z</dcterms:created>
  <dcterms:modified xsi:type="dcterms:W3CDTF">2021-06-10T21:59:59Z</dcterms:modified>
</cp:coreProperties>
</file>