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6" roundtripDataSignature="AMtx7mgBlyqd6x0cgaJKOjAouMbUDhnX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32" Type="http://schemas.openxmlformats.org/officeDocument/2006/relationships/slide" Target="slides/slide28.xml"/><Relationship Id="rId76" Type="http://customschemas.google.com/relationships/presentationmetadata" Target="metadata"/><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just">
              <a:lnSpc>
                <a:spcPct val="100000"/>
              </a:lnSpc>
              <a:spcBef>
                <a:spcPts val="0"/>
              </a:spcBef>
              <a:spcAft>
                <a:spcPts val="0"/>
              </a:spcAft>
              <a:buClr>
                <a:srgbClr val="000000"/>
              </a:buClr>
              <a:buSzPts val="1100"/>
              <a:buFont typeface="Arial"/>
              <a:buNone/>
            </a:pPr>
            <a:r>
              <a:rPr lang="hu-HU"/>
              <a:t>A mezőgazdasági termék előállításnak és értékesítésnek más nemzetgazdasági ágazattól eltérő sajátossága a befektetett tőkéhez képest alacsony jövedelmezőség és a jövedelmek hullámzása. Az ipari termelés során a jövedelmek az egymást követő években nem változnak nagy mértékben, a mezőgazdaságban viszont évről évre változhat a megtermelt termék mennyisége, legyen az gabona, gyümölcs, tej vagy méz. A piacok megnyíltak, ennek következtében a világ termelése befolyásolja a hazai árakat és rajtuk keresztül az elérhető jövedelmet. A termékelőállítás „eszközei” biológiai szervezetek, a termelési folyamat, a várható termékmennyiség kevésbé precízen tervezhető. Hiába tervezzük meg a gabona hozamát, és hozzá a technológiát, juttatjuk ki a célhoz szükséges műtrágya mennyiséget, az időjárási tényezők befolyással lesznek a tervünkre, és egy aszályos évben elmarad a várt termésmennyiség. Az alkalmazott technológiát az adott természeti tényezők (pl. talajtípus, csapadékmennyisége), biológiai tényezők (fajta), és éghajlati tényezők (napsugárzás, domborzat) függvényében kell megválasztani (pl. intenzív gyümölcstermesztésre alkalmas technológiát hiába alkalmazunk egy gyenge talajadottságokkal rendelkező, fagyzugos területen, a termelés eleve sikertelenségre ítélt). A mezőgazdasági termelés során valamennyi ágazatról elmondható, hogy a ráfordítások folyamatosak (pl. állatokat folyamatosan kell takarmányozni), míg a hozamok (pl. tej, hús) csak szakaszosan jelentkezik. A termelés természeti környezetben folyik, ami kitettséget jelent. A szabad ég alatt folyó termelésre jelentős hatást gyakorol az adott év időjárása, amely alapvetően meghatározza a termés mennyiségét és minőségét. Megváltoztatni Az egyes környezeti hatásokat megváltoztatni nem tudjuk, de befolyásolni igen (pl. jégvédelemi rendszer alkalmazása szőlő- és gyümölcsültetvények esetében).</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hu-HU"/>
              <a:t>Forrás: https://ec.europa.eu/info/strategy/priorities-2019-2024/european-green-deal/actions-being-taken-eu/farm-fork_hu</a:t>
            </a:r>
            <a:endParaRPr/>
          </a:p>
          <a:p>
            <a:pPr indent="-228600" lvl="0" marL="457200" rtl="0" algn="l">
              <a:lnSpc>
                <a:spcPct val="100000"/>
              </a:lnSpc>
              <a:spcBef>
                <a:spcPts val="0"/>
              </a:spcBef>
              <a:spcAft>
                <a:spcPts val="0"/>
              </a:spcAft>
              <a:buSzPts val="1100"/>
              <a:buNone/>
            </a:pPr>
            <a:r>
              <a:t/>
            </a:r>
            <a:endParaRPr b="0"/>
          </a:p>
          <a:p>
            <a:pPr indent="-298450" lvl="0" marL="457200" rtl="0" algn="l">
              <a:lnSpc>
                <a:spcPct val="100000"/>
              </a:lnSpc>
              <a:spcBef>
                <a:spcPts val="0"/>
              </a:spcBef>
              <a:spcAft>
                <a:spcPts val="0"/>
              </a:spcAft>
              <a:buSzPts val="1100"/>
              <a:buChar char="●"/>
            </a:pPr>
            <a:r>
              <a:rPr b="0" lang="hu-HU"/>
              <a:t>A mezőgazdaságban alkalmazott növényvédő szerek használata hozzájárul a talaj-, a víz- és a légszennyezéshez.</a:t>
            </a:r>
            <a:br>
              <a:rPr b="0" lang="hu-HU"/>
            </a:br>
            <a:r>
              <a:rPr b="0" lang="hu-HU"/>
              <a:t>Az Európai Bizottság lépéseket fog tenni annak érdekében, hogy:2030-ra 50%-kal csökkentse a növényvédő vegyszerek használatát és a használatukból eredő kockázatokat;</a:t>
            </a:r>
            <a:endParaRPr/>
          </a:p>
          <a:p>
            <a:pPr indent="-298450" lvl="0" marL="457200" rtl="0" algn="l">
              <a:lnSpc>
                <a:spcPct val="100000"/>
              </a:lnSpc>
              <a:spcBef>
                <a:spcPts val="0"/>
              </a:spcBef>
              <a:spcAft>
                <a:spcPts val="0"/>
              </a:spcAft>
              <a:buSzPts val="1100"/>
              <a:buChar char="●"/>
            </a:pPr>
            <a:r>
              <a:rPr b="0" lang="hu-HU"/>
              <a:t>2030-ra 50%-kal csökkentse a fokozottan veszélyes növényvédő szerek használatát.</a:t>
            </a:r>
            <a:endParaRPr/>
          </a:p>
          <a:p>
            <a:pPr indent="-298450" lvl="0" marL="457200" rtl="0" algn="l">
              <a:lnSpc>
                <a:spcPct val="100000"/>
              </a:lnSpc>
              <a:spcBef>
                <a:spcPts val="0"/>
              </a:spcBef>
              <a:spcAft>
                <a:spcPts val="0"/>
              </a:spcAft>
              <a:buSzPts val="1100"/>
              <a:buChar char="●"/>
            </a:pPr>
            <a:r>
              <a:rPr b="0" lang="hu-HU"/>
              <a:t>Az a tény, hogy a környezetben túl nagy mértékben vannak jelen tápanyagok, nagyban felelős a lég-, talaj- és vízszennyezésért,</a:t>
            </a:r>
            <a:br>
              <a:rPr b="0" lang="hu-HU"/>
            </a:br>
            <a:r>
              <a:rPr b="0" lang="hu-HU"/>
              <a:t>és kedvezőtlen hatást fejt ki a biológiai sokféleségre, valamint az éghajlatra. A Bizottság lépéseket fog hozni annak érdekében, hogy:</a:t>
            </a:r>
            <a:endParaRPr/>
          </a:p>
          <a:p>
            <a:pPr indent="-298450" lvl="0" marL="457200" rtl="0" algn="l">
              <a:lnSpc>
                <a:spcPct val="100000"/>
              </a:lnSpc>
              <a:spcBef>
                <a:spcPts val="0"/>
              </a:spcBef>
              <a:spcAft>
                <a:spcPts val="0"/>
              </a:spcAft>
              <a:buSzPts val="1100"/>
              <a:buChar char="●"/>
            </a:pPr>
            <a:r>
              <a:rPr b="0" lang="hu-HU"/>
              <a:t>legalább 50%-kal csökkentse a tápanyagvesztést, egyidejűleg pedig biztosítsa, hogy a talaj nem veszt termőképességéből;</a:t>
            </a:r>
            <a:endParaRPr/>
          </a:p>
          <a:p>
            <a:pPr indent="-298450" lvl="0" marL="457200" rtl="0" algn="l">
              <a:lnSpc>
                <a:spcPct val="100000"/>
              </a:lnSpc>
              <a:spcBef>
                <a:spcPts val="0"/>
              </a:spcBef>
              <a:spcAft>
                <a:spcPts val="0"/>
              </a:spcAft>
              <a:buSzPts val="1100"/>
              <a:buChar char="●"/>
            </a:pPr>
            <a:r>
              <a:rPr b="0" lang="hu-HU"/>
              <a:t>2030-ra legalább 20%-kal csökkentse a műtrágyák használatát.</a:t>
            </a:r>
            <a:endParaRPr/>
          </a:p>
          <a:p>
            <a:pPr indent="-298450" lvl="0" marL="457200" rtl="0" algn="l">
              <a:lnSpc>
                <a:spcPct val="100000"/>
              </a:lnSpc>
              <a:spcBef>
                <a:spcPts val="0"/>
              </a:spcBef>
              <a:spcAft>
                <a:spcPts val="0"/>
              </a:spcAft>
              <a:buSzPts val="1100"/>
              <a:buChar char="●"/>
            </a:pPr>
            <a:r>
              <a:rPr b="0" lang="hu-HU"/>
              <a:t>Az emberek és állatok gyógyításához használt antimikrobiális szerek alkalmazásának hatására antimikrobiális rezisztencia alakulhat ki, amely</a:t>
            </a:r>
            <a:br>
              <a:rPr b="0" lang="hu-HU"/>
            </a:br>
            <a:r>
              <a:rPr b="0" lang="hu-HU"/>
              <a:t>becslések szerint évente 33 000 ember halálát okozza az Európai Unióban. A Bizottság 2030-ra 50%-kal fogja csökkenteni</a:t>
            </a:r>
            <a:br>
              <a:rPr b="0" lang="hu-HU"/>
            </a:br>
            <a:r>
              <a:rPr b="0" lang="hu-HU"/>
              <a:t>a haszonállat-tenyésztésben és az akvakultúra-ágazatban felhasznált antimikrobiális szerek értékesítését.</a:t>
            </a:r>
            <a:endParaRPr/>
          </a:p>
          <a:p>
            <a:pPr indent="-298450" lvl="0" marL="457200" rtl="0" algn="l">
              <a:lnSpc>
                <a:spcPct val="100000"/>
              </a:lnSpc>
              <a:spcBef>
                <a:spcPts val="0"/>
              </a:spcBef>
              <a:spcAft>
                <a:spcPts val="0"/>
              </a:spcAft>
              <a:buSzPts val="1100"/>
              <a:buChar char="●"/>
            </a:pPr>
            <a:r>
              <a:rPr b="0" lang="hu-HU"/>
              <a:t>A biogazdálkodás környezetbarát gazdálkodási módszer, melyet tovább kell fejleszteni.</a:t>
            </a:r>
            <a:br>
              <a:rPr b="0" lang="hu-HU"/>
            </a:br>
            <a:r>
              <a:rPr b="0" lang="hu-HU"/>
              <a:t>A Bizottság elő fogja segíteni, hogy az EU-ban nagyobb teret nyerjen az ökológiai gazdálkodás. A cél az, hogy</a:t>
            </a:r>
            <a:br>
              <a:rPr b="0" lang="hu-HU"/>
            </a:br>
            <a:r>
              <a:rPr b="0" lang="hu-HU"/>
              <a:t>2030-ra (a mezőgazdasági területek 25%-án) biogazdálkodás valósuljon meg.</a:t>
            </a:r>
            <a:endParaRPr/>
          </a:p>
          <a:p>
            <a:pPr indent="-228600" lvl="0" marL="457200" rtl="0" algn="l">
              <a:lnSpc>
                <a:spcPct val="100000"/>
              </a:lnSpc>
              <a:spcBef>
                <a:spcPts val="0"/>
              </a:spcBef>
              <a:spcAft>
                <a:spcPts val="0"/>
              </a:spcAft>
              <a:buSzPts val="1100"/>
              <a:buNone/>
            </a:pPr>
            <a:r>
              <a:t/>
            </a:r>
            <a:endParaRPr b="0"/>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hu-HU"/>
              <a:t>Forrás: https://eur-lex.europa.eu/legal-content/HU/ALL/?uri=COM%3A2017%3A0713%3AFIN</a:t>
            </a:r>
            <a:endParaRPr/>
          </a:p>
          <a:p>
            <a:pPr indent="-228600" lvl="0" marL="457200" rtl="0" algn="just">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KAP-nak e célokat a szakpolitikai célkitűzésein keresztül már elért előrelépésekre építve, egy új gazdasági, éghajlatváltozással kapcsolatos, környezetvédelmi, társadalmi, technológiai, ipari és politikai környezetben kell megvalósítania. Az alábbi rész a jövőbeli KAP legfőbb célkitűzéseit határozza meg:</a:t>
            </a:r>
            <a:endParaRPr/>
          </a:p>
          <a:p>
            <a:pPr indent="-298450" lvl="0" marL="457200" rtl="0" algn="just">
              <a:lnSpc>
                <a:spcPct val="100000"/>
              </a:lnSpc>
              <a:spcBef>
                <a:spcPts val="0"/>
              </a:spcBef>
              <a:spcAft>
                <a:spcPts val="0"/>
              </a:spcAft>
              <a:buSzPts val="1100"/>
              <a:buFont typeface="Arial"/>
              <a:buAutoNum type="arabicPeriod"/>
            </a:pPr>
            <a:r>
              <a:rPr b="0" i="0" lang="hu-HU" sz="1100" u="none" cap="none" strike="noStrike">
                <a:solidFill>
                  <a:srgbClr val="000000"/>
                </a:solidFill>
                <a:latin typeface="Arial"/>
                <a:ea typeface="Arial"/>
                <a:cs typeface="Arial"/>
                <a:sym typeface="Arial"/>
              </a:rPr>
              <a:t>·az intelligens és rugalmas mezőgazdasági szektor kialakításának elősegítése;</a:t>
            </a:r>
            <a:endParaRPr/>
          </a:p>
          <a:p>
            <a:pPr indent="-298450" lvl="0" marL="457200" rtl="0" algn="just">
              <a:lnSpc>
                <a:spcPct val="100000"/>
              </a:lnSpc>
              <a:spcBef>
                <a:spcPts val="0"/>
              </a:spcBef>
              <a:spcAft>
                <a:spcPts val="0"/>
              </a:spcAft>
              <a:buSzPts val="1100"/>
              <a:buFont typeface="Arial"/>
              <a:buAutoNum type="arabicPeriod"/>
            </a:pPr>
            <a:r>
              <a:rPr b="0" i="0" lang="hu-HU" sz="1100" u="none" cap="none" strike="noStrike">
                <a:solidFill>
                  <a:srgbClr val="000000"/>
                </a:solidFill>
                <a:latin typeface="Arial"/>
                <a:ea typeface="Arial"/>
                <a:cs typeface="Arial"/>
                <a:sym typeface="Arial"/>
              </a:rPr>
              <a:t>·a környezetvédelemmel és éghajlatváltozással kapcsolatos intézkedések ösztönzése, a környezetvédelmi és éghajlatváltozásra vonatkozó uniós célkitűzések eléréséhez való hozzájárulás;</a:t>
            </a:r>
            <a:endParaRPr/>
          </a:p>
          <a:p>
            <a:pPr indent="-298450" lvl="0" marL="457200" rtl="0" algn="just">
              <a:lnSpc>
                <a:spcPct val="100000"/>
              </a:lnSpc>
              <a:spcBef>
                <a:spcPts val="0"/>
              </a:spcBef>
              <a:spcAft>
                <a:spcPts val="0"/>
              </a:spcAft>
              <a:buSzPts val="1100"/>
              <a:buFont typeface="Arial"/>
              <a:buAutoNum type="arabicPeriod"/>
            </a:pPr>
            <a:r>
              <a:rPr b="0" i="0" lang="hu-HU" sz="1100" u="none" cap="none" strike="noStrike">
                <a:solidFill>
                  <a:srgbClr val="000000"/>
                </a:solidFill>
                <a:latin typeface="Arial"/>
                <a:ea typeface="Arial"/>
                <a:cs typeface="Arial"/>
                <a:sym typeface="Arial"/>
              </a:rPr>
              <a:t>·a vidéki térségek társadalmi-gazdasági felépítésének megerősítése.</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tudás, az innováció és a technológia támogatása alapvető fontosságú lesz a KAP időtállóságához. Azokat a programokat, amelyek célja a gazdasági, szociális vagy környezeti teljesítmény növelése, az éghajlatváltozáshoz való alkalmazkodás és az éghajlatváltozás mérséklése, össze fogja kapcsolni a tudást, tanácsadást, szakértelmet és innovációt nyújtó szolgáltatásokkal. A fogyasztók élelmiszerrel kapcsolatos döntéseit több tényező határozza meg, amelyek messze túllépik a KAP területét. A szakpolitika legfőbb szerepe ezért az, hogy segítséget nyújtson a mezőgazdasági termelőknek az étkezési szokásokkal kapcsolatos változásokra való felkészülésben és a termelés piaci jelzéseknek és fogyasztói igényeknek megfelelő alakításában. A mezőgazdaság területén a tudásháromszög megerősítése és a megfelelő kezdeményezésekkel – amilyen például az Európai Innovációs és Technológiai Intézet Élelmiszerpartnersége és az Uniós Élelmiszer 2030 kutatási stratégia – való jobb összekapcsolása szintén segítségül szolgálhat az élelmiszerrendszer időtállóvá tételéhez való KAP-hozzájárulás maximalizálásához. (Az élelmiszer-ágazat és a mezőgazdaság jövője, 2017)</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Font typeface="Noto Sans Symbols"/>
              <a:buNone/>
            </a:pPr>
            <a:r>
              <a:rPr b="0" lang="hu-HU"/>
              <a:t>Az adat termelési folyamat pontos megismerését lehetővé teszi. Minél nagyobb – tehát hosszabb időintervallumot felölelő – adatbázist építünk, annál pontosabb információk nyerhetők belőle. Az adatból nyert információ megvilágítja a gazdálkodás gyenge pontjait</a:t>
            </a:r>
            <a:endParaRPr/>
          </a:p>
          <a:p>
            <a:pPr indent="-298450" lvl="0" marL="457200" rtl="0" algn="l">
              <a:lnSpc>
                <a:spcPct val="100000"/>
              </a:lnSpc>
              <a:spcBef>
                <a:spcPts val="0"/>
              </a:spcBef>
              <a:spcAft>
                <a:spcPts val="0"/>
              </a:spcAft>
              <a:buSzPts val="1100"/>
              <a:buChar char="●"/>
            </a:pPr>
            <a:r>
              <a:rPr b="0" lang="hu-HU"/>
              <a:t>Hozzájárul a hatékonyság javításához. A profit növelésének lehetőségeit mutatja meg. Az adatgyűjtés, adatbázis építés és elemzés fő feladata: a vezetői döntéstámogatás. Az adat piaci értéket képvisel. A termőföld értékét növeli a hozzá kapcsolódó adatbázis</a:t>
            </a:r>
            <a:r>
              <a:rPr b="0" i="0" lang="hu-HU" sz="1100" u="none" cap="none" strike="noStrike">
                <a:solidFill>
                  <a:srgbClr val="000000"/>
                </a:solidFill>
                <a:latin typeface="Arial"/>
                <a:ea typeface="Arial"/>
                <a:cs typeface="Arial"/>
                <a:sym typeface="Arial"/>
              </a:rPr>
              <a:t>Az adat termelési folyamat pontos megismerését lehetővé teszi. Minél nagyobb – tehát hosszabb időintervallumot felölelő – adatbázist építünk, annál pontosabb információk nyerhetők belőle. Az adatból nyert információ megvilágítja a gazdálkodás gyenge pontjait. Hozzájárul a hatékonyság javításához. A profit növelésének lehetőségeit mutatja meg. Az adatgyűjtés, adatbázis építés és elemzés fő feladata: a vezetői döntéstámogatás. Az adat piaci értéket képvisel. A termőföld értékét növeli a hozzá kapcsolódó adatbázis. Az adat és adatgyűjtés versenyképesség és fenntarthatósági indikátor egyben. A „Farmtól az asztalig” program keretében a politikai az élelmiszeripari és fogyasztói részről egyaránt megjelent a nyomonkövethetőség igénye, amely csak a digitalizációval érhető el. Az Európai Unió és a Nemzeti Vidékstratégia 2020 az élelmiszerlánc egészének vizsgálatát javasolja a legmagasabb szintű élelmiszerbiztonság megvalósítása érdekében. Az új hivatal az élelmiszerellátás teljes útjának vizsgálatával biztosítja az ellenőrzött élelmiszereket. Az Új hivatal egységes adatgyűjtési, - nyilvántartási és -elemzési rendszer kialakításával, átfogó élelmiszerlánc-felügyeleti informatikai rendszer kiépítésével, egységes élelmiszerlánc-felügyeleti adatbázis kialakításával és a statisztikai adatszolgáltatás egységesítésével kívánja szolgálni a fogyasztókat, az élelmiszerbiztonságot (https://elelmiszerlanc.kormany.hu/a-termofoldtol-az-asztalig-felugyeli-az-elelmiszerlancot-az-uj-hivatal)</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hu-HU"/>
              <a:t>Forrás: https://piacesprofit.hu/gazdasag/a-mezogazdasag-az-eu-ra-szavaz/</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158750" marR="0" rtl="0" algn="l">
              <a:lnSpc>
                <a:spcPct val="100000"/>
              </a:lnSpc>
              <a:spcBef>
                <a:spcPts val="0"/>
              </a:spcBef>
              <a:spcAft>
                <a:spcPts val="0"/>
              </a:spcAft>
              <a:buClr>
                <a:srgbClr val="000000"/>
              </a:buClr>
              <a:buSzPts val="1100"/>
              <a:buFont typeface="Arial"/>
              <a:buNone/>
            </a:pPr>
            <a:r>
              <a:rPr lang="hu-HU"/>
              <a:t>A mezőgazdasági termelőnek számos új kihívással kell szembenéznie annak érdekében, hogy a termelés során költséghatékony gazdálkodás mellett profitot állítson elő oly módon, hogy a piaci versenyben a versenyképességét megőrizze, javítsa. Egyszerre kell értenie a mezőgazdasági termeléshez, környezetvédelemhez, vállalatirányításhoz, szakigazgatáshoz, gépüzemeltetéshez, munkaszervezéshez, piaci helyzetértékeléshez, mindeközben komoly gazdasági döntéseket kell meghoznia. Itt a „lét a tét”. A mezőgazdasági termelés alapvető feladata, hogy a világ lakosságát élelmiszerrel, ipari alapanyagokkal lássa el, valamint, nem is olyan régen a feladatok közé került, az energetikai célokra való alapanyag előállítása is. A termelési feltételekhez való alkalmazkodás elengedhetetlen, hiszen a mezőgazdasági termelés során számos tényezőre nincs hatásunk, alapvetően megváltoztatni sem tudjuk őket (talajadottságok, éghajlati adottságok). A rendelkezésre álló adottságokhoz (természeti és gazdasági) a termelőnek ki kell alakítania a megfelelő termelési szerkezetet, helyesen kell megválasztania a termelési intenzitást, törekedve a hatékony munkaszervezésre. A termelésben az előbbiekben már említett fenntartható gazdálkodás is kritériumként jelenik meg a megfelelő hozam, hozambiztonság és minőség mellett. A piaci tendenciákra való gyors reagálás csak megfelelő információellátottsággal érhető el. Egyre nagyobb teher a szakigazgatási feladatok ellátása és a törvényi kötelezettségeknek való megfelelés. Az Ipar4.0 A sokrétű feladatot azonban a hagyományos gazdálkodási szemlélettel nem lehet megoldani. A mezőgazdaságban a termelők paradigmaváltására van szükség, a termelés teljes szerkezetének, működtetésének az újragondolása elengedhetetlen. A sokrétű adat és információ gyűjtése digitalizáció nélkül megvalósíthatatlan. További érvek a digitális agráriumhoz való csatlakozás mellet, hogy a</a:t>
            </a:r>
            <a:r>
              <a:rPr b="0" i="0" lang="hu-HU" sz="1100" u="none" cap="none" strike="noStrike">
                <a:solidFill>
                  <a:srgbClr val="000000"/>
                </a:solidFill>
                <a:latin typeface="Arial"/>
                <a:ea typeface="Arial"/>
                <a:cs typeface="Arial"/>
                <a:sym typeface="Arial"/>
              </a:rPr>
              <a:t>z EU a támogatások ellenőrzésére a digitális megoldásokat a lehetőségek szerinti maximális mértékben szeretné alkalmazni az elkövetkező időkben. Az okos gazda program már ennek a folyamatnak az előhírnöke. A költséghatékonyság és fenntarthatóság csak a digitalizáció segítségével érhető el. Az élelmiszerek nyomonkövetése is a digitális eszközrendszert fogja igénybe venni. A szakigazgatásban egyre nagyobb arányban lesz az alapja a digitális felület és eszközrendszer az adatszolgáltatásnak. Az agrárpiacokon is megjelenik és egyre nagyobb szerepet kap az online kereskedelem. </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https://narciszkertesz.blog.hu/2017/05/14/a_jeghegy_csucsa_alatt</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gazdálkodók számára az adatgyűjtésre mindig volt igény, és a lehetőségeikhez mérten – amit alapvetően a technikai háttér befolyásolt – folyamatosan gyűjtötték az adatokat. A hagyományos adatgyűjtési módszerek azonban jelentős papírmunkát jelentettek. Az évek során keletkezett adatokat nehéz volt – sokszor idő hiányában egyszerűen kivitelezhetetlen – egységes rendszerbe rendezni és kiértékelni. A precíziós gazdálkodás alapját a GPS helymeghatározás technológiájának megalkotása tette lehetővé, amely segítségével az adatokat földrajzi helyhez kötjük. Más megfogalmazás szerint a precíziós gazdálkodás során a gazdálkodás minden szakaszában - adatgyűjtés, adatfeldolgozás, döntéshozatal, beavatkozás – kiemeleten szerepet kapnak az infokommunikációs technológiák, a pontos mérések, a szabályozás és a számítógépes vezérlés során. Figyelembe veszi az adott termelési egységen belüli eltérő körülményeket, és azok alapján változtatja a kezelések jellemzőit. Az adatgyűjtés és annak színvonala határozza meg a termelés elemzését, modellezését. Csak a megfelelő minőségű adatokból lehet jó elemzéseket készíteni. A rendszerben rejlő hiányosságok feltárása – nem hatékony anyag- és energiafelhasználás, szükségtelen környezetterhelés – alapvető feladata a fenntartható gazdálkodásnak. A digitális adatgyűjtés során egyre nagyobb arányban gép géppel kommunikál, amely azt jelenti, hogy emberi beavatkozás nélkül történik az adatgyűjtés, sokszor csak a héttérben. A felhasználó számára fontos adatok jelennek meg csupán a monitoron, de bármikor hosszabb időtávlatból is letölthetünk egy számunkra fontosnak ítélt adatsort, amelyből az összefüggések révén információt állíthatunk elő. Le kell szögeznünk, hogy az adat nem egyenlő az információval, de az információk „jó minőségű” adatokból képezhetők. A Big Data jelentése, hogy nagy mennyiségű és egymással nem összehasonlítható adatokkal dolgozunk, amely a mezőgazdasági termelésre különösen igaz. A Big Data nagyon nagy mennyiségű, nagyon nagy sebességgel változó, és nagyon változatos adatok feldolgozásáról szól. A „Big Data” nem egy konkrét technológia, hanem régi bevált, és új technológiák szintézise. Ezek a technológiák együttesen képesek biztosítani hatalmas mennyiségű, változatos adatnak elfogadható idő alatti feldolgozását és kezelését. A digitálisan gyűjtött adatok viszonylag könnyen megoszthatók, ez segíti a gazdálkodók munkáját.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lang="hu-HU" sz="1100"/>
              <a:t>A termelés alapja az adat, a digitalizáció az adat mennyiség gyűjtést tekintetében hozott robbanásszerű változást, hiszen nem kB (kilobyte), vagy GB (gigabyte) adatmennyiségről beszélünk, hanem TB (terrabyte) adatmennyiségekről, amit akár egy távérzékeléssel történő felvételezéskor is gyűjthetünk. </a:t>
            </a:r>
            <a:endParaRPr/>
          </a:p>
          <a:p>
            <a:pPr indent="-298450" lvl="0" marL="457200" rtl="0" algn="l">
              <a:lnSpc>
                <a:spcPct val="100000"/>
              </a:lnSpc>
              <a:spcBef>
                <a:spcPts val="0"/>
              </a:spcBef>
              <a:spcAft>
                <a:spcPts val="0"/>
              </a:spcAft>
              <a:buSzPts val="1100"/>
              <a:buChar char="●"/>
            </a:pPr>
            <a:r>
              <a:rPr b="0" lang="hu-HU" sz="1100"/>
              <a:t>Miért kell beszélni az adatról?  - Mert nagyon fontos az adat minősége! Az adatok valid, azaz ellenőrzött adatok legyenek.</a:t>
            </a:r>
            <a:endParaRPr/>
          </a:p>
          <a:p>
            <a:pPr indent="-298450" lvl="0" marL="457200" rtl="0" algn="just">
              <a:lnSpc>
                <a:spcPct val="100000"/>
              </a:lnSpc>
              <a:spcBef>
                <a:spcPts val="0"/>
              </a:spcBef>
              <a:spcAft>
                <a:spcPts val="0"/>
              </a:spcAft>
              <a:buSzPts val="1100"/>
              <a:buChar char="●"/>
            </a:pPr>
            <a:r>
              <a:rPr b="0" lang="hu-HU" sz="1100"/>
              <a:t>Miért kell a digitalizáció? – </a:t>
            </a:r>
            <a:r>
              <a:rPr b="0" lang="hu-HU" sz="1100">
                <a:solidFill>
                  <a:srgbClr val="FF0000"/>
                </a:solidFill>
              </a:rPr>
              <a:t>Az Európai Unió a támogatásokhoz kapcsolódóan, ahol lehet távellenőrzést fog alkalmazni, illetve a digitális eszközök használatát fogja ösztönözni, hogy  a termelők pontos adatot szolgáltassanak a művelt területről. </a:t>
            </a:r>
            <a:endParaRPr/>
          </a:p>
          <a:p>
            <a:pPr indent="-228600" lvl="0" marL="457200" rtl="0" algn="just">
              <a:lnSpc>
                <a:spcPct val="100000"/>
              </a:lnSpc>
              <a:spcBef>
                <a:spcPts val="0"/>
              </a:spcBef>
              <a:spcAft>
                <a:spcPts val="0"/>
              </a:spcAft>
              <a:buSzPts val="1100"/>
              <a:buNone/>
            </a:pPr>
            <a:r>
              <a:t/>
            </a:r>
            <a:endParaRPr b="0" sz="1100">
              <a:solidFill>
                <a:srgbClr val="FF0000"/>
              </a:solidFill>
            </a:endParaRPr>
          </a:p>
          <a:p>
            <a:pPr indent="0" lvl="0" marL="114300" rtl="0" algn="l">
              <a:lnSpc>
                <a:spcPct val="100000"/>
              </a:lnSpc>
              <a:spcBef>
                <a:spcPts val="0"/>
              </a:spcBef>
              <a:spcAft>
                <a:spcPts val="0"/>
              </a:spcAft>
              <a:buSzPts val="1100"/>
              <a:buNone/>
            </a:pPr>
            <a:r>
              <a:rPr b="0" lang="hu-HU" sz="1100"/>
              <a:t>Az adat lehet hatással a költségekre?</a:t>
            </a:r>
            <a:endParaRPr/>
          </a:p>
          <a:p>
            <a:pPr indent="-298450" lvl="0" marL="457200" rtl="0" algn="l">
              <a:lnSpc>
                <a:spcPct val="100000"/>
              </a:lnSpc>
              <a:spcBef>
                <a:spcPts val="0"/>
              </a:spcBef>
              <a:spcAft>
                <a:spcPts val="0"/>
              </a:spcAft>
              <a:buSzPts val="1100"/>
              <a:buChar char="●"/>
            </a:pPr>
            <a:r>
              <a:rPr b="0" lang="hu-HU" sz="1100"/>
              <a:t>Ha az adat nem pontos, akkor a belőle tervezett technológia elem sem. Például a  tápanyag-visszapótlás során kijuttatott műtrágya mennyisége sem lesz az. Ha adott helyre nagyobb mennyiségű műtrágyát használnak, mint ami hasznosulni fog, akkor nem csak a környezetetterhelés nő, hanem a költségek is, amit a hozamnövekedésben nem térül meg. Ha az optimálisnál kisebb adag műtrágyát juttatnak ki, akkor ez hozam és ezzel együtt profitvesztést jelent.  </a:t>
            </a:r>
            <a:endParaRPr/>
          </a:p>
          <a:p>
            <a:pPr indent="-228600" lvl="0" marL="457200" rtl="0" algn="l">
              <a:lnSpc>
                <a:spcPct val="100000"/>
              </a:lnSpc>
              <a:spcBef>
                <a:spcPts val="0"/>
              </a:spcBef>
              <a:spcAft>
                <a:spcPts val="0"/>
              </a:spcAft>
              <a:buSzPts val="1100"/>
              <a:buNone/>
            </a:pPr>
            <a:r>
              <a:t/>
            </a:r>
            <a:endParaRPr b="0" sz="1100"/>
          </a:p>
          <a:p>
            <a:pPr indent="0" lvl="0" marL="114300" rtl="0" algn="l">
              <a:lnSpc>
                <a:spcPct val="100000"/>
              </a:lnSpc>
              <a:spcBef>
                <a:spcPts val="0"/>
              </a:spcBef>
              <a:spcAft>
                <a:spcPts val="0"/>
              </a:spcAft>
              <a:buSzPts val="1100"/>
              <a:buNone/>
            </a:pPr>
            <a:r>
              <a:rPr b="0" lang="hu-HU" sz="1100"/>
              <a:t>Az adat átadás módjai:</a:t>
            </a:r>
            <a:endParaRPr/>
          </a:p>
          <a:p>
            <a:pPr indent="-298450" lvl="0" marL="457200" rtl="0" algn="l">
              <a:lnSpc>
                <a:spcPct val="100000"/>
              </a:lnSpc>
              <a:spcBef>
                <a:spcPts val="0"/>
              </a:spcBef>
              <a:spcAft>
                <a:spcPts val="0"/>
              </a:spcAft>
              <a:buSzPts val="1100"/>
              <a:buChar char="●"/>
            </a:pPr>
            <a:r>
              <a:rPr b="0" lang="hu-HU" sz="1100"/>
              <a:t>Külső meghajtón (pendrive-egyre ritkább)</a:t>
            </a:r>
            <a:endParaRPr/>
          </a:p>
          <a:p>
            <a:pPr indent="-298450" lvl="0" marL="457200" rtl="0" algn="l">
              <a:lnSpc>
                <a:spcPct val="100000"/>
              </a:lnSpc>
              <a:spcBef>
                <a:spcPts val="0"/>
              </a:spcBef>
              <a:spcAft>
                <a:spcPts val="0"/>
              </a:spcAft>
              <a:buSzPts val="1100"/>
              <a:buChar char="●"/>
            </a:pPr>
            <a:r>
              <a:rPr b="0" lang="hu-HU" sz="1100"/>
              <a:t>Speciális hardver kapcsolat – vezeték nélküli fel- és letöltés (pl. xiarvio connect) – a terminál oldallal lép kapcsolatba az eszköz, az eszközön keresztül történik az adatátadás, a gépkompatibilitás biztosított.</a:t>
            </a:r>
            <a:endParaRPr b="0" sz="1100"/>
          </a:p>
          <a:p>
            <a:pPr indent="-298450" lvl="0" marL="457200" rtl="0" algn="l">
              <a:lnSpc>
                <a:spcPct val="100000"/>
              </a:lnSpc>
              <a:spcBef>
                <a:spcPts val="0"/>
              </a:spcBef>
              <a:spcAft>
                <a:spcPts val="0"/>
              </a:spcAft>
              <a:buSzPts val="1100"/>
              <a:buChar char="●"/>
            </a:pPr>
            <a:r>
              <a:rPr b="0" lang="hu-HU" sz="1100"/>
              <a:t>Felhőn keresztüli le és feltöltés(JD, Amason) </a:t>
            </a:r>
            <a:endParaRPr/>
          </a:p>
          <a:p>
            <a:pPr indent="-228600" lvl="0" marL="457200" rtl="0" algn="l">
              <a:lnSpc>
                <a:spcPct val="100000"/>
              </a:lnSpc>
              <a:spcBef>
                <a:spcPts val="0"/>
              </a:spcBef>
              <a:spcAft>
                <a:spcPts val="0"/>
              </a:spcAft>
              <a:buSzPts val="1100"/>
              <a:buNone/>
            </a:pPr>
            <a:r>
              <a:t/>
            </a:r>
            <a:endParaRPr b="0" sz="1100"/>
          </a:p>
          <a:p>
            <a:pPr indent="-228600" lvl="0" marL="457200" rtl="0" algn="l">
              <a:lnSpc>
                <a:spcPct val="100000"/>
              </a:lnSpc>
              <a:spcBef>
                <a:spcPts val="0"/>
              </a:spcBef>
              <a:spcAft>
                <a:spcPts val="0"/>
              </a:spcAft>
              <a:buSzPts val="1100"/>
              <a:buNone/>
            </a:pPr>
            <a:r>
              <a:t/>
            </a:r>
            <a:endParaRPr b="0" sz="1100"/>
          </a:p>
          <a:p>
            <a:pPr indent="-228600" lvl="0" marL="457200" rtl="0" algn="l">
              <a:lnSpc>
                <a:spcPct val="100000"/>
              </a:lnSpc>
              <a:spcBef>
                <a:spcPts val="0"/>
              </a:spcBef>
              <a:spcAft>
                <a:spcPts val="0"/>
              </a:spcAft>
              <a:buSzPts val="1100"/>
              <a:buNone/>
            </a:pPr>
            <a:r>
              <a:t/>
            </a:r>
            <a:endParaRPr b="0" sz="1100"/>
          </a:p>
          <a:p>
            <a:pPr indent="0" lvl="0" marL="114300" rtl="0" algn="l">
              <a:lnSpc>
                <a:spcPct val="100000"/>
              </a:lnSpc>
              <a:spcBef>
                <a:spcPts val="0"/>
              </a:spcBef>
              <a:spcAft>
                <a:spcPts val="0"/>
              </a:spcAft>
              <a:buSzPts val="1100"/>
              <a:buNone/>
            </a:pPr>
            <a:r>
              <a:rPr b="0" lang="hu-HU" sz="1100"/>
              <a:t>Milyen adatot és hogy érdemes gyűjteni:</a:t>
            </a:r>
            <a:endParaRPr/>
          </a:p>
          <a:p>
            <a:pPr indent="-298450" lvl="0" marL="457200" rtl="0" algn="l">
              <a:lnSpc>
                <a:spcPct val="100000"/>
              </a:lnSpc>
              <a:spcBef>
                <a:spcPts val="0"/>
              </a:spcBef>
              <a:spcAft>
                <a:spcPts val="0"/>
              </a:spcAft>
              <a:buSzPts val="1100"/>
              <a:buChar char="●"/>
            </a:pPr>
            <a:r>
              <a:rPr b="0" lang="hu-HU" sz="1100"/>
              <a:t>Mindent érdemes gyűjteni – „valamire csak jó lesz” – mert így szükség esetén bevonható az elemzésbe</a:t>
            </a:r>
            <a:endParaRPr/>
          </a:p>
          <a:p>
            <a:pPr indent="-298450" lvl="0" marL="457200" rtl="0" algn="l">
              <a:lnSpc>
                <a:spcPct val="100000"/>
              </a:lnSpc>
              <a:spcBef>
                <a:spcPts val="0"/>
              </a:spcBef>
              <a:spcAft>
                <a:spcPts val="0"/>
              </a:spcAft>
              <a:buSzPts val="1100"/>
              <a:buChar char="●"/>
            </a:pPr>
            <a:r>
              <a:rPr b="0" lang="hu-HU" sz="1100"/>
              <a:t>Az adatgyűjtés és a rendszerek közötti adatforgalom, lehetőleg automatikusan történjen a rendszerek között.</a:t>
            </a:r>
            <a:endParaRPr/>
          </a:p>
          <a:p>
            <a:pPr indent="-298450" lvl="0" marL="457200" rtl="0" algn="l">
              <a:lnSpc>
                <a:spcPct val="100000"/>
              </a:lnSpc>
              <a:spcBef>
                <a:spcPts val="0"/>
              </a:spcBef>
              <a:spcAft>
                <a:spcPts val="0"/>
              </a:spcAft>
              <a:buSzPts val="1100"/>
              <a:buChar char="●"/>
            </a:pPr>
            <a:r>
              <a:rPr b="0" lang="hu-HU" sz="1100"/>
              <a:t>Ügyelni kell a megfelelő biztonsági feltételekre (pl. korlátozott  és biztonsági hozzáféréssel, jogosultsági szintek meghatározásával ).</a:t>
            </a:r>
            <a:endParaRPr/>
          </a:p>
          <a:p>
            <a:pPr indent="-228600" lvl="0" marL="457200" rtl="0" algn="l">
              <a:lnSpc>
                <a:spcPct val="100000"/>
              </a:lnSpc>
              <a:spcBef>
                <a:spcPts val="0"/>
              </a:spcBef>
              <a:spcAft>
                <a:spcPts val="0"/>
              </a:spcAft>
              <a:buSzPts val="1100"/>
              <a:buNone/>
            </a:pPr>
            <a:r>
              <a:t/>
            </a:r>
            <a:endParaRPr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None/>
            </a:pPr>
            <a:r>
              <a:rPr lang="hu-HU"/>
              <a:t>A precíziós gazdálkodás során a termelő olyan adatokhoz juthat hozzá, amely a technológia megjelenése előtt nem volt lehetséges. A gazdálkodás során a gyűjtött adatok mennyisége megnövekszik, mivel az adatgyűjtés helyhez kötötten történik. A térinformatika segíti az adatok térbeli megjelenítését és elemzését. Az adatok térbeli pontossága között azonban jelentős eltérés van (pl. vetésnél ±2 cm, míg a talajmintavételnél 3‒5 ha/minta). Az adatok csak akkor kezelhetők és elemezhetők együtt, hogy az eltérő struktúrában és eltérő geometriai felbontással keletkezett adatokat a térinformatika segítségével hasonló geometriai felbontásúvá alakítjuk. Az adatfelvételezés történhet online (elektromos vezetőképesség) és offline (tápanyag-mintavétel alapján tápanyagtérkép) módon. Ma már a helyhez kötött valamennyi gyűjtött adatot térképi megjelenítéssel tudjuk ábrázolni, megkönnyítve a terület térbeli változatosságának vizualizálását. Azonos területről keletkező, különböző térképek fedvényenként jeleníthetők meg, segítve a területen végbemenő folyamatok megértését. Az adatgyűjtés számos eszközzel végezhető. Az eszközöket két nagycsoportra oszthatjuk a szenzor elhelyezkedése szerint, földi munka és erőgépekre elhelyezett szenzorokra, valamint távérzékelésre használt légi (repülőgép, drón) és műholdakra helyezett szenzorokra. A földi szenzorokkal megvalósulhat hozammérés, NDVI- (normalizált differenciál vegetációs index) mérés, domborzatimodell-készítés, elektromos vezetőképesség-mérés, magágynedvesség-tartalom- és barázdaegyenleteség-mérés. A távérzékeléssel előállított adat lehet az NDVI, amely mérhető földi eszközzel is, de készülhet mikrodomborzati modell, lombsűrűségmérés, termésbecslés ‒ és a növényfajok elkülönítésére is alkalmas a technológia. </a:t>
            </a:r>
            <a:endParaRPr/>
          </a:p>
        </p:txBody>
      </p:sp>
      <p:sp>
        <p:nvSpPr>
          <p:cNvPr id="178" name="Google Shape;178;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hu-H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hu-HU"/>
              <a:t>Forrás: digitalisjoletprogram.hu/hu/kiadvanyaink/kategoriak/digitalis-kronika </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298450" lvl="0" marL="457200" marR="0" rtl="0" algn="just">
              <a:lnSpc>
                <a:spcPct val="100000"/>
              </a:lnSpc>
              <a:spcBef>
                <a:spcPts val="0"/>
              </a:spcBef>
              <a:spcAft>
                <a:spcPts val="0"/>
              </a:spcAft>
              <a:buClr>
                <a:srgbClr val="000000"/>
              </a:buClr>
              <a:buSzPts val="1100"/>
              <a:buFont typeface="Arial"/>
              <a:buChar char="●"/>
            </a:pPr>
            <a:r>
              <a:rPr b="0" lang="hu-HU"/>
              <a:t>Az Európai Bizottság digitális gazdaság és társadalom fejlettségét mérő mutató rendszere, a Digital Economy and Society Index (DESI) öt fő dimenzió mentén értékeli az egyes tagállamok digitális teljesítményét. Magyarország digitális fejlettsége európai összehasonlításban sem fest jobb képet, az összetett európai rangsor 20. helyén állunk. A DESI mutatói közül Magyarország a legrosszabb eredményt (26. hely) a digitális technológiák üzleti integráltsága terén érte el. A magyar versenyképességre egyre nagyobb veszélyt jelent a vállalkozások digitális fejlettségének alacsony szintje. A magyar nemzetgazdaság versenyképességét haladéktalanul javítani szükséges az egyes ágazatok digitalizációs felkészültségének mielőbbi javításával. Az ipari termelés területén zajló technológiai forradalmat (digitalizált termelési láncok, robotika, automatizáció, az ember és a gépek együttműködésére épülő „kiber-fizikai rendszerek”, stb.) szokás IPAR 4.0 elnevezéssel illetni. Ez arra utal, hogy várhatóan a korábbi ipari forradalmak hatásához fogható mértékben alakítja majd át az ipari termelést a most zajló digitális forradalom. A hazai agrárágazat digitális fejlesztéséből származó gazdasági előnyök jelenleg kihasználatlanok. Az ipar 4.0 megoldásainak alkalmazásával az élelmiszeriparban is gördülékenyebbé és kiszámíthatóbbá tehető az ellátási lánc, vagy előre diagnosztizálhatók a meghibásodások, így előre elkerülhetők a nem tervezett leállások. Továbbá növelhető az energiahatékonyság és garantálható az élelmiszerlánc biztonsági szabályozásnak való megfelelés (Zsigó R.)</a:t>
            </a:r>
            <a:endParaRPr/>
          </a:p>
          <a:p>
            <a:pPr indent="-298450" lvl="0" marL="457200" marR="0" rtl="0" algn="just">
              <a:lnSpc>
                <a:spcPct val="100000"/>
              </a:lnSpc>
              <a:spcBef>
                <a:spcPts val="0"/>
              </a:spcBef>
              <a:spcAft>
                <a:spcPts val="0"/>
              </a:spcAft>
              <a:buClr>
                <a:srgbClr val="000000"/>
              </a:buClr>
              <a:buSzPts val="1100"/>
              <a:buFont typeface="Arial"/>
              <a:buChar char="●"/>
            </a:pPr>
            <a:r>
              <a:rPr b="0" lang="hu-HU" sz="1100"/>
              <a:t>Az 1895/2020. (XII. 9.) Korm. határozat a DAS-ban priorizált  intézkedések megvalósításához biztosít költségvetési forrásokat. Az intézkedési terv elfogadásával megnyílt a lehetőség, hogy Magyarország agrárgazdasága újabb szintre lépjen és általánossá váljon a mezőgazdaság 4.0, azaz az adat alapú digitális agrárgazdaság.</a:t>
            </a:r>
            <a:endParaRPr b="0"/>
          </a:p>
          <a:p>
            <a:pPr indent="-228600" lvl="0" marL="457200" rtl="0" algn="just">
              <a:lnSpc>
                <a:spcPct val="100000"/>
              </a:lnSpc>
              <a:spcBef>
                <a:spcPts val="0"/>
              </a:spcBef>
              <a:spcAft>
                <a:spcPts val="0"/>
              </a:spcAft>
              <a:buSzPts val="1100"/>
              <a:buNone/>
            </a:pPr>
            <a:r>
              <a:t/>
            </a:r>
            <a:endParaRPr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Magyarország Mesterséges Intelligencia Stratégiája 2020-2030  Letöltés: https://digitalisjoletprogram.hu/hu/kiadvanyaink/kategoriak/kiemelt-publikaciok</a:t>
            </a:r>
            <a:endParaRPr/>
          </a:p>
          <a:p>
            <a:pPr indent="-228600" lvl="0" marL="457200" rtl="0" algn="l">
              <a:lnSpc>
                <a:spcPct val="100000"/>
              </a:lnSpc>
              <a:spcBef>
                <a:spcPts val="0"/>
              </a:spcBef>
              <a:spcAft>
                <a:spcPts val="0"/>
              </a:spcAft>
              <a:buSzPts val="1100"/>
              <a:buNone/>
            </a:pPr>
            <a:r>
              <a:t/>
            </a:r>
            <a:endParaRPr/>
          </a:p>
          <a:p>
            <a:pPr indent="-298450" lvl="0" marL="457200" rtl="0" algn="just">
              <a:lnSpc>
                <a:spcPct val="100000"/>
              </a:lnSpc>
              <a:spcBef>
                <a:spcPts val="0"/>
              </a:spcBef>
              <a:spcAft>
                <a:spcPts val="0"/>
              </a:spcAft>
              <a:buSzPts val="1100"/>
              <a:buChar char="●"/>
            </a:pPr>
            <a:r>
              <a:rPr lang="hu-HU"/>
              <a:t>Az Agrár Adat Keretrendszer a teljes termelői oldal lefedését lehetővé tevő felhő-alapú adatinformációs platform létrehozásával valósulhat meg, amely képes több forrásból az adatok rögzítésére, üzem-alapú strukturált tárolására és a tárolt adatok hozzáférhetővé tételére, a termelők által megadott jogosultságok alapján (adattárca szolgáltatás). Képes az agráriummal kapcsolatban létrejövő termelői (üzem szintű) és kormányzati adat (például: NAV, OMSZ, NÉBIH, MÁK, MePAR) keretrendszerbe rögzítésére, egységes, strukturált módon történő feldolgozására (pl. MI) és tárolásra.</a:t>
            </a:r>
            <a:endParaRPr/>
          </a:p>
          <a:p>
            <a:pPr indent="-298450" lvl="0" marL="457200" rtl="0" algn="just">
              <a:lnSpc>
                <a:spcPct val="100000"/>
              </a:lnSpc>
              <a:spcBef>
                <a:spcPts val="0"/>
              </a:spcBef>
              <a:spcAft>
                <a:spcPts val="0"/>
              </a:spcAft>
              <a:buSzPts val="1100"/>
              <a:buChar char="●"/>
            </a:pPr>
            <a:r>
              <a:rPr lang="hu-HU"/>
              <a:t>Megvalósulhat egy tesztkörnyezetek biztosítása, kiépítése, ahol az MI technológia felhasználására alapuló robotok innovációja és tesztelése megtörténhet (pl. Mezőhegyesi Ménesbirtok).</a:t>
            </a:r>
            <a:endParaRPr/>
          </a:p>
          <a:p>
            <a:pPr indent="-298450" lvl="0" marL="457200" rtl="0" algn="just">
              <a:lnSpc>
                <a:spcPct val="100000"/>
              </a:lnSpc>
              <a:spcBef>
                <a:spcPts val="0"/>
              </a:spcBef>
              <a:spcAft>
                <a:spcPts val="0"/>
              </a:spcAft>
              <a:buSzPts val="1100"/>
              <a:buChar char="●"/>
            </a:pPr>
            <a:r>
              <a:rPr lang="hu-HU"/>
              <a:t>Automatizáció és MI alkalmazás bevezetése, terjesztése Szükséges a drónokra és autonóm gépek használatára vonatkozó szabályozás módosítása, kialakítása, a precíziós és autonóm gépek helyes használatának ösztönzése, valamint a megfelelő alkalmazás előmozdítása érdekében Digitális Agrárakadémia létrehozása. MI alapú szolgáltatások kialakítása Tervezéskezelésen alapuló termésbecslés kialakítása, a növényvédelmi előrejelző szolgáltatás kiépítése, valamint a Nemzeti Élelmiszerlánc Adatszolgáltatási Központ létrehozása szükséges (Magyarország Mesterséges Intelligencia Stratégiája 2020-2030 ).</a:t>
            </a:r>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03d5b203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d03d5b203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just">
              <a:lnSpc>
                <a:spcPct val="100000"/>
              </a:lnSpc>
              <a:spcBef>
                <a:spcPts val="0"/>
              </a:spcBef>
              <a:spcAft>
                <a:spcPts val="0"/>
              </a:spcAft>
              <a:buClr>
                <a:srgbClr val="000000"/>
              </a:buClr>
              <a:buSzPts val="1100"/>
              <a:buFont typeface="Arial"/>
              <a:buNone/>
            </a:pPr>
            <a:r>
              <a:rPr lang="hu-HU"/>
              <a:t>Forrás: https://digitalisjoletprogram.hu/hu/kiadvanyaink/kategoriak/kiemelt-publikaciok</a:t>
            </a:r>
            <a:endParaRPr/>
          </a:p>
          <a:p>
            <a:pPr indent="0" lvl="0" marL="158750" marR="0" rtl="0" algn="just">
              <a:lnSpc>
                <a:spcPct val="100000"/>
              </a:lnSpc>
              <a:spcBef>
                <a:spcPts val="0"/>
              </a:spcBef>
              <a:spcAft>
                <a:spcPts val="0"/>
              </a:spcAft>
              <a:buClr>
                <a:srgbClr val="000000"/>
              </a:buClr>
              <a:buSzPts val="1100"/>
              <a:buFont typeface="Arial"/>
              <a:buNone/>
            </a:pPr>
            <a:r>
              <a:rPr lang="hu-HU"/>
              <a:t>Forrás: https://www.vg.hu/vallalatok/mezogazdasag/a-mezogazdasag-es-a-boragazat-keszul-az-eghajlatvaltozas-kihivasaira-3648190/</a:t>
            </a:r>
            <a:endParaRPr/>
          </a:p>
          <a:p>
            <a:pPr indent="0" lvl="0" marL="158750" marR="0" rtl="0" algn="just">
              <a:lnSpc>
                <a:spcPct val="100000"/>
              </a:lnSpc>
              <a:spcBef>
                <a:spcPts val="0"/>
              </a:spcBef>
              <a:spcAft>
                <a:spcPts val="0"/>
              </a:spcAft>
              <a:buClr>
                <a:srgbClr val="000000"/>
              </a:buClr>
              <a:buSzPts val="1100"/>
              <a:buFont typeface="Arial"/>
              <a:buNone/>
            </a:pPr>
            <a:r>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Magyarországon illeti, az éghajlatváltozás miatt egyes növények termesztése nehezebbé válik, míg más növényeknél – a vegetációs időszak kitolódásával – megfelelő feltételek mellett többlettermés betakarítására van lehetőség. Az erdeinken a klímaváltozás hatása már most látszik, elég a lucfenyő populációjának pusztulására gondolni. Az agrárium jövőjére nézve kiemelt fontosságú a klimatikus viszonyok változásához alkalmazkodó termelésszerkezet. Vizsgálni kell, hogy az élelmiszer-ellátás terén mely növénykultúrákra támaszkodhat jobban és melyekre kevésbé Magyarország.</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változó éghajlati viszonyok között a magyar mezőgazdaság versenyképességének megőrzéséhez a kulcs többek között az öntözéses gazdálkodás, az egészséges talaj biztosítása, a technológiai fejlesztések és a precíziós gazdálkodás (Feldman Zsolt).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éghajlatváltozás más ágazatoknál és régióknál erőteljesebben érinti a hazai agráriumot.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klímaváltozás hátrányos hatásaira történő felkészülés tekintetében a legfontosabb kárnemek – mint az aszálykár, jégeső és tavaszi fagykár –, valamint a víz- és levegőminőség nem kívánatos változása esetében különböző prediktív, MI alapú analitikai módszerekkel szükséges védekezni. Az állattartás esetében veszélyeket rejt a melegebb időszakokban megfigyelhető 10%-os tejtermelési visszaesés, valamint a 15-50%-os termékenyülési arányromlás is. A takarmánynövények esetében mind a vetés, mind a betakarítás ideje optimalizálható, mind a termésátlagok csökkenése előre jelezhető, továbbá a kártevők mutációja elleni védelem is hatékonyabb lehet mesterséges intelligencia támogatásával. Az állattartás növénytermesztés és erdőgazdálkodás adatalapú, MI felhasználású optimalizálásával nem csak a gazdálkodói jövedelmek emelkedhetnek, de visszaszorítható a káros légszennyező anyagok kibocsátása, illetve az élővilágot sújtó betegségek, kártevők okozta károk is.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Magyarországnak alkalmazkodnia kell a nemzetközi szabályozáshoz, hiszen az európai uniós irányelveknek megfelelően cél a magyar mezőgazdasághoz köthető ammónia-kibocsátás 32%-os csökkentése 2030-ig. A növénytermesztéssel és állattenyésztéssel kapcsolatos MI alapú, optimalizáló megoldások alkalmazásával csökkenthető az ehhez kapcsolható ökológiai lábnyom mérete, ezáltal a mezőgazdaság szektor károsanyag-kibocsátása is. A program emellett további klíma- és energiapolitikai dokumentumok (Nemzeti Energiastratéga, Nemzeti Energia és Klímaterv, I. Éghajlatváltozási Cselekvési Terv) célszámainak elérését is támogatni kívánja. A klímaváltozás hátrányos hatásaira történő felkészülés tekintetében a legfontosabb kárnemek – mint az aszálykár, jégeső és tavaszi fagykár –, valamint a víz- és levegőminőség nem kívánatos változása esetében különböző prediktív, MI alapú analitikai módszerekkel szükséges védekezni. Az állattartás esetében veszélyeket rejt a melegebb időszakokban megfigyelhető 10%-os tejtermelési visszaesés, valamint a 15-50%-os termékenyülési arányromlás is. A takarmánynövények esetében mind a vetés, mind a betakarítás ideje optimalizálható, mind a termésátlagok csökkenése előre jelezhető, továbbá a kártevők mutációja elleni védelem is hatékonyabb lehet mesterséges intelligencia támogatásával. Az állattartás növénytermesztés és erdőgazdálkodás adatalapú, MI felhasználású optimalizálásával nem csak a gazdálkodói jövedelmek emelkedhetnek, de visszaszorítható a káros légszennyező anyagok kibocsátása, illetve az élővilágot sújtó betegségek, kártevők okozta károk is.</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marR="0" rtl="0" algn="just">
              <a:lnSpc>
                <a:spcPct val="100000"/>
              </a:lnSpc>
              <a:spcBef>
                <a:spcPts val="0"/>
              </a:spcBef>
              <a:spcAft>
                <a:spcPts val="0"/>
              </a:spcAft>
              <a:buClr>
                <a:srgbClr val="000000"/>
              </a:buClr>
              <a:buSzPts val="1100"/>
              <a:buFont typeface="Arial"/>
              <a:buNone/>
            </a:pPr>
            <a:r>
              <a:rPr lang="hu-HU"/>
              <a:t>Forrás: https://www.vg.hu/vallalatok/mezogazdasag/a-mezogazdasag-es-a-boragazat-keszul-az-eghajlatvaltozas-kihivasaira-3648190/</a:t>
            </a:r>
            <a:endParaRPr/>
          </a:p>
          <a:p>
            <a:pPr indent="0" lvl="0" marL="114300" rtl="0" algn="just">
              <a:lnSpc>
                <a:spcPct val="100000"/>
              </a:lnSpc>
              <a:spcBef>
                <a:spcPts val="0"/>
              </a:spcBef>
              <a:spcAft>
                <a:spcPts val="0"/>
              </a:spcAft>
              <a:buSzPts val="1100"/>
              <a:buNone/>
            </a:pPr>
            <a:r>
              <a:t/>
            </a:r>
            <a:endParaRPr/>
          </a:p>
          <a:p>
            <a:pPr indent="0" lvl="0" marL="114300" rtl="0" algn="just">
              <a:lnSpc>
                <a:spcPct val="100000"/>
              </a:lnSpc>
              <a:spcBef>
                <a:spcPts val="0"/>
              </a:spcBef>
              <a:spcAft>
                <a:spcPts val="0"/>
              </a:spcAft>
              <a:buSzPts val="1100"/>
              <a:buNone/>
            </a:pPr>
            <a:r>
              <a:rPr lang="hu-HU"/>
              <a:t>A magyar gazdaság jövedelem teremtő folyamataiban, a nemzetközi kereskedelemben való aktív részvételében, a lakosság ellátásában, és a széleskörű foglalkoztatás biztosításában kiemelkedő szerepe van az élelmiszergazdaságnak. Az ország kedvező geográfiai helyzete és klímája kiváló minőségű termékek előállítására alkalmas. Ennek ellenére az élelmiszergazdaság számtalan olyan problémával küzd, amely a termékek gazdaságos, jövedelmező értékesítését megnehezítik. A piacok megnyitásával gyakran alacsonyabb színvonalú, olcsóbb, vagy a mienkhez hasonló színvonalú, de alacsonyabb áru termékek sikeresebben versenyeznek a vevőkért, mint a hazai termékek. A piacgazdaság kiépítésének folyamatában és a gazdaságosság és jövedelmezőség javításában egyre fontosabb szerepet játszik a logisztika. A magyar mezőgazdasági és élelmiszeripari vállalatok versenyképességének növelése érdekében a technikai és infrastrukturális feltételek javítása mellett az egyik legfontosabb feladat az értékesítési logisztika javítása A magyar élelmiszergazdaság termelési, tárolási és fuvarozási műveletei a külföldi versenytársakéhoz viszonyítva magas költséggel valósulnak meg. Az értékesítési logisztika szempontjából fontos lenne, hogy sorrendben ne a beszerzési és a termelési logisztika után, hanem vele egy időben kerüljön sor a megtervezésére. A termékek fuvarozásával kapcsolatos költségek mindenképpen megjelennek a termékek árában, akár úgy, hogy saját telephelyén adja el a termelő az áruját, és akkor alacsonyabb árat kap érte, akár úgy, hogy maga fuvaroztatja el az áruját a felhasználókhoz, kifizeti az ezzel kapcsolatos költségeket, és akkor magasabb árat kérhet a termékéért (Tátrai Anna, 2010).</a:t>
            </a:r>
            <a:endParaRPr/>
          </a:p>
          <a:p>
            <a:pPr indent="0" lvl="0" marL="114300" rtl="0" algn="just">
              <a:lnSpc>
                <a:spcPct val="100000"/>
              </a:lnSpc>
              <a:spcBef>
                <a:spcPts val="0"/>
              </a:spcBef>
              <a:spcAft>
                <a:spcPts val="0"/>
              </a:spcAft>
              <a:buSzPts val="1100"/>
              <a:buNone/>
            </a:pPr>
            <a:r>
              <a:t/>
            </a:r>
            <a:endParaRPr/>
          </a:p>
          <a:p>
            <a:pPr indent="0" lvl="0" marL="114300" rtl="0" algn="just">
              <a:lnSpc>
                <a:spcPct val="100000"/>
              </a:lnSpc>
              <a:spcBef>
                <a:spcPts val="0"/>
              </a:spcBef>
              <a:spcAft>
                <a:spcPts val="0"/>
              </a:spcAft>
              <a:buSzPts val="1100"/>
              <a:buNone/>
            </a:pPr>
            <a:r>
              <a:rPr lang="hu-HU"/>
              <a:t>A szakmai szervezetek bevonásával az ellátási láncoknál alkalmazott MI applikációk nyilvántartásának elkészítése, az MI megoldások nagyarányú terjedésének segítése a teljes ellátási láncban. </a:t>
            </a:r>
            <a:endParaRPr/>
          </a:p>
          <a:p>
            <a:pPr indent="0" lvl="0" marL="114300" rtl="0" algn="just">
              <a:lnSpc>
                <a:spcPct val="100000"/>
              </a:lnSpc>
              <a:spcBef>
                <a:spcPts val="0"/>
              </a:spcBef>
              <a:spcAft>
                <a:spcPts val="0"/>
              </a:spcAft>
              <a:buSzPts val="1100"/>
              <a:buNone/>
            </a:pPr>
            <a:r>
              <a:rPr lang="hu-HU"/>
              <a:t>• A termékek, áruk azonosítása egységesítésének megkezdése, a szabványosítás megkezdése </a:t>
            </a:r>
            <a:endParaRPr/>
          </a:p>
          <a:p>
            <a:pPr indent="0" lvl="0" marL="114300" rtl="0" algn="just">
              <a:lnSpc>
                <a:spcPct val="100000"/>
              </a:lnSpc>
              <a:spcBef>
                <a:spcPts val="0"/>
              </a:spcBef>
              <a:spcAft>
                <a:spcPts val="0"/>
              </a:spcAft>
              <a:buSzPts val="1100"/>
              <a:buNone/>
            </a:pPr>
            <a:r>
              <a:rPr lang="hu-HU"/>
              <a:t>• Az ellátási láncon/logisztikán keresztül az érintkező területek integrált fejlesztése (pl. fogyasztók ellátása, gyártási rendszerek, prediktív karbantartás) </a:t>
            </a:r>
            <a:endParaRPr/>
          </a:p>
          <a:p>
            <a:pPr indent="0" lvl="0" marL="114300" rtl="0" algn="just">
              <a:lnSpc>
                <a:spcPct val="100000"/>
              </a:lnSpc>
              <a:spcBef>
                <a:spcPts val="0"/>
              </a:spcBef>
              <a:spcAft>
                <a:spcPts val="0"/>
              </a:spcAft>
              <a:buSzPts val="1100"/>
              <a:buNone/>
            </a:pPr>
            <a:r>
              <a:rPr lang="hu-HU"/>
              <a:t>• MI alapú logisztikai optimalizálási szolgáltatások megteremtése</a:t>
            </a:r>
            <a:endParaRPr/>
          </a:p>
          <a:p>
            <a:pPr indent="0" lvl="0" marL="114300" rtl="0" algn="just">
              <a:lnSpc>
                <a:spcPct val="100000"/>
              </a:lnSpc>
              <a:spcBef>
                <a:spcPts val="0"/>
              </a:spcBef>
              <a:spcAft>
                <a:spcPts val="0"/>
              </a:spcAft>
              <a:buSzPts val="1100"/>
              <a:buNone/>
            </a:pPr>
            <a:r>
              <a:rPr b="0" lang="hu-HU"/>
              <a:t>Autonóm járművek – autonóm rendszerek</a:t>
            </a:r>
            <a:endParaRPr/>
          </a:p>
          <a:p>
            <a:pPr indent="0" lvl="0" marL="114300" rtl="0" algn="just">
              <a:lnSpc>
                <a:spcPct val="100000"/>
              </a:lnSpc>
              <a:spcBef>
                <a:spcPts val="0"/>
              </a:spcBef>
              <a:spcAft>
                <a:spcPts val="0"/>
              </a:spcAft>
              <a:buSzPts val="1100"/>
              <a:buNone/>
            </a:pPr>
            <a:r>
              <a:rPr b="0" lang="hu-HU"/>
              <a:t>Cél egy olyan támogató környezet kialakítása a szabályozás, K+F+I </a:t>
            </a:r>
            <a:r>
              <a:rPr lang="hu-HU"/>
              <a:t>és infrastruktúra területek együttes fejlesztésével, amely lehetővé teszi az önvezető ökoszisztéma különböző szakágainak együttes fejlődését.</a:t>
            </a:r>
            <a:endParaRPr/>
          </a:p>
          <a:p>
            <a:pPr indent="0" lvl="0" marL="1143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10000"/>
              </a:lnSpc>
              <a:spcBef>
                <a:spcPts val="0"/>
              </a:spcBef>
              <a:spcAft>
                <a:spcPts val="0"/>
              </a:spcAft>
              <a:buClr>
                <a:srgbClr val="000000"/>
              </a:buClr>
              <a:buSzPts val="1100"/>
              <a:buFont typeface="Arial"/>
              <a:buNone/>
            </a:pPr>
            <a:r>
              <a:rPr lang="hu-HU"/>
              <a:t>Az automatikus beavatkozások már valódi prognózisok alapján tudnak beavatkozni, nem csak a közvetlen környezetet érzékelő szenzorok alapján. A prognózisokban döntési szempontként jelentek meg a gazdasági, piaci hatások. A számítógép segítségével rendkívül rövid időn belül átláthatóvá válik a gazdálkodás szerteágazó folyamata a térképek, diagrammok </a:t>
            </a:r>
            <a:r>
              <a:rPr b="0" lang="hu-HU"/>
              <a:t>segítségével. </a:t>
            </a:r>
            <a:r>
              <a:rPr b="0" lang="hu-HU" sz="1100"/>
              <a:t>Hozzájárul az élelmiszerbiztonsághoz dokumentált módon.</a:t>
            </a:r>
            <a:endParaRPr/>
          </a:p>
          <a:p>
            <a:pPr indent="0" lvl="0" marL="158750" rtl="0" algn="l">
              <a:lnSpc>
                <a:spcPct val="110000"/>
              </a:lnSpc>
              <a:spcBef>
                <a:spcPts val="0"/>
              </a:spcBef>
              <a:spcAft>
                <a:spcPts val="0"/>
              </a:spcAft>
              <a:buSzPts val="1100"/>
              <a:buNone/>
            </a:pPr>
            <a:r>
              <a:rPr lang="hu-HU"/>
              <a:t>Döntéseinket adatok és azokból nyert információk alapján tudjuk meghozni. A döntéseket a termelők hozzák, a rendszerek csak támogatják ebben őket. A digitalizáció segítségével akár egy rendszerben is tudjuk gyűjteni és kezelni az adatokat. Az adatok összekapcsolásából információkat nyerhetünk, elemezhetjük a termelésünket. A modellezési lehetőségek segítségével számos technológiai, közgazdasági alternatíva hatását jeleníthetjük meg (például költségatékonyság), amelyek alapján lehetőségünk van dönteni, mindezt a hozambiztonság veszélyeztetése nélkül. A fenntarthatósági mutatók kiszámításához a folyamatos és több éves adatgyűjtéssel egyszerűen tudunk adatot szolgáltatni, a környezettudatosság fejlődése nyomon követhető. A gazdálkodási rendszer átláthatóvá válik, az informatika ‒ és ezen belül a térinformatika ‒ képes az emberi szem számára könnyen befogadható formába önteni a területtel, növényállománnyal, állatállománnyal, gépüzemeltetéssel, valamint a gazdasági kérdésekkel kapcsolatos adatokat, információkat, elemzéseket térképek, diagramok formájában. A gépkapacitások optimalizálásával a fajlagos beruházási igény is csökken, míg a munkahatékonyság és a munka minősége növekszik, így az élőmunkaigény csökken. Az adatok nyilvántartása több rendszerben is történhet, de a rendszerek közötti kommunikáció egyre jelentősebb, ami azt jelenti, hogy csökken az adatbevitel, tehát az adminisztrációs terhek is. A gazdák közötti információcsere és szerveződés lehetősége növekszik. Az adatmegosztás felhő alapú technológiákon alapszik, amely széles körben lehetővé teszi az adatokhoz való hozzáférést a gazdák és a szolgáltatók számára egyaránt. </a:t>
            </a:r>
            <a:r>
              <a:rPr lang="hu-HU" sz="1100"/>
              <a:t>A támogatások ellenőrzése távellenőzés formáját támogatja. A cél, hogy csökkentsék az adminisztrációs terheit a gazdáknak, pontos és hiteles legyen az ellenőrzés folyamata. A Farmtól az asztalig stratégia kiemelten kezeli az élelmiszerek nyomonkövethetőségét, az élelmiszerbiztonság érdekében. A fenntarthatósági szempontok tovább erősödnek a mezőgazdasági támogatási rendszerben. Éppen ezért fontos, hogy a digitalizáció által megvalósítható és kimutatható a termelés klímatudatossága. A szakigazgatási jelentési kötelezettségek digitális eszközök alkalmazásával pontos adatszolgáltatás, egyszerűbb és átláthatóbb adatszolgáltatási rendszer valósul meg, amelyet az EU </a:t>
            </a:r>
            <a:endParaRPr/>
          </a:p>
          <a:p>
            <a:pPr indent="0" lvl="0" marL="158750" rtl="0" algn="l">
              <a:lnSpc>
                <a:spcPct val="11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Új nyomonkövetési rendszer kerül kifejlesztésre, amely a mezőgazdasági tevékenységek rendszeres, egész éven át tartó távmegfigyelésén alapszik majd. Ez minden lehetséges esetben fel fogja váltani a hagyományos ellenőrzési módszereket, például a helyszíni ellenőrzéseket, jelentősen csökkentve ezáltal a felügyeleti terheket. Szintén ösztönözni fogják más digitális eszközök fokozott használatát, például a földrajzi térinformatikai alkalmazásokét, melyek műholdas technológia révén lehetővé teszik a mezőgazdasági termelőknek, hogy pontos adatokat szolgáltassanak az általuk művelt területekről, így a nyilatkozatok kevesebb hibát fognak tartalmazni és elkerülhetők lesznek a pontatlan adatszolgáltatás miatt kiszabott büntetések. A gazdák közvetlen támogatás iránti kérelmeit a tagállami hatóságok előre kitöltik a lehető legtöbb naprakész és megbízható adattal, s ehhez olyan meglévő eszközöket használnak, mint például a mezőgazdasági parcellaazonosító rendszer. Ez jelentős időmegtakarítást jelent majd a kérelmezőknek.</a:t>
            </a:r>
            <a:endParaRPr sz="1100"/>
          </a:p>
          <a:p>
            <a:pPr indent="0" lvl="0" marL="158750" marR="0" rtl="0" algn="l">
              <a:lnSpc>
                <a:spcPct val="100000"/>
              </a:lnSpc>
              <a:spcBef>
                <a:spcPts val="0"/>
              </a:spcBef>
              <a:spcAft>
                <a:spcPts val="0"/>
              </a:spcAft>
              <a:buClr>
                <a:srgbClr val="000000"/>
              </a:buClr>
              <a:buSzPts val="1100"/>
              <a:buFont typeface="Arial"/>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hu-HU"/>
              <a:t>Forrás: https: youtube.com/watch?v=LdVL0nmOTpQ</a:t>
            </a:r>
            <a:endParaRPr/>
          </a:p>
          <a:p>
            <a:pPr indent="-228600" lvl="0" marL="457200" rtl="0" algn="l">
              <a:lnSpc>
                <a:spcPct val="100000"/>
              </a:lnSpc>
              <a:spcBef>
                <a:spcPts val="0"/>
              </a:spcBef>
              <a:spcAft>
                <a:spcPts val="0"/>
              </a:spcAft>
              <a:buSzPts val="1100"/>
              <a:buNone/>
            </a:pPr>
            <a:r>
              <a:t/>
            </a:r>
            <a:endParaRPr b="0"/>
          </a:p>
          <a:p>
            <a:pPr indent="0" lvl="0" marL="158750" marR="0" rtl="0" algn="just">
              <a:lnSpc>
                <a:spcPct val="100000"/>
              </a:lnSpc>
              <a:spcBef>
                <a:spcPts val="0"/>
              </a:spcBef>
              <a:spcAft>
                <a:spcPts val="0"/>
              </a:spcAft>
              <a:buClr>
                <a:srgbClr val="000000"/>
              </a:buClr>
              <a:buSzPts val="1100"/>
              <a:buFont typeface="Arial"/>
              <a:buNone/>
            </a:pPr>
            <a:r>
              <a:rPr b="0" lang="hu-HU"/>
              <a:t>A köztudatban gyakran összemosódik a precíz gazdálkodás, a precíziós gazdálkodás, a smart farming és a robotika fogalma. A precíz gazdálkodás jelentése a (földrajzilag vagy időben) pontosan végzett munkafolyamat (pl. GPS vezérelt erőgépek). A p</a:t>
            </a:r>
            <a:r>
              <a:rPr b="0" i="0" lang="hu-HU" sz="1100" u="none" cap="none" strike="noStrike">
                <a:solidFill>
                  <a:srgbClr val="000000"/>
                </a:solidFill>
                <a:latin typeface="Arial"/>
                <a:ea typeface="Arial"/>
                <a:cs typeface="Arial"/>
                <a:sym typeface="Arial"/>
              </a:rPr>
              <a:t>recíziós gazdálkodás, azaz a helyspecifikus gazdálkodás során a termelés minden szakaszában  - adatgyűjtés, adatfeldolgozás, döntéshozatal, beavatkozás – kiemeleten szerepet kapnak az infokommunikációs technológiák, a pontos mérések, a szabályozás és a számítógépes vezérlés során. Figyelembe veszi az adott termelési egységen belüli eltérő körülményeket, és azok alapján változtatja a kezelések jellemzőit. A smart farming (intelligens gazdálkodás): 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 Így segítve a termelés optimalizálását, amely a fenntartható termelés alapját képezi. A hagyományos mezőgazdálkodáshoz képest lehetővé válik a helyspecifikus/egyedspecifikus döntések és hozzájuk kapcsolódó munkafolyamatok végrehajtása.</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https://www.vezess.hu/haszongepjarmu/2019/11/18/ez-a-robot-lehet-a-jovo-napszamosa/</a:t>
            </a:r>
            <a:endParaRPr/>
          </a:p>
          <a:p>
            <a:pPr indent="0" lvl="0" marL="158750" rtl="0" algn="l">
              <a:lnSpc>
                <a:spcPct val="100000"/>
              </a:lnSpc>
              <a:spcBef>
                <a:spcPts val="0"/>
              </a:spcBef>
              <a:spcAft>
                <a:spcPts val="0"/>
              </a:spcAft>
              <a:buSzPts val="1100"/>
              <a:buNone/>
            </a:pPr>
            <a:r>
              <a:rPr lang="hu-HU"/>
              <a:t>Forrás: https://www.agrarunio.hu/hirek/4625-mostantol-tobb-muhold-figyeli-a-case-ih-gepeket</a:t>
            </a:r>
            <a:endParaRPr/>
          </a:p>
          <a:p>
            <a:pPr indent="0" lvl="0" marL="158750" rtl="0" algn="l">
              <a:lnSpc>
                <a:spcPct val="100000"/>
              </a:lnSpc>
              <a:spcBef>
                <a:spcPts val="0"/>
              </a:spcBef>
              <a:spcAft>
                <a:spcPts val="0"/>
              </a:spcAft>
              <a:buSzPts val="1100"/>
              <a:buNone/>
            </a:pPr>
            <a:r>
              <a:rPr lang="hu-HU"/>
              <a:t>Forrás: https://www.openaccessgovernment.org/precision-farming-market-set-to-reach-4-billion-in-2018/43559/</a:t>
            </a:r>
            <a:endParaRPr/>
          </a:p>
          <a:p>
            <a:pPr indent="0" lvl="0" marL="158750" rtl="0" algn="l">
              <a:lnSpc>
                <a:spcPct val="100000"/>
              </a:lnSpc>
              <a:spcBef>
                <a:spcPts val="0"/>
              </a:spcBef>
              <a:spcAft>
                <a:spcPts val="0"/>
              </a:spcAft>
              <a:buSzPts val="1100"/>
              <a:buNone/>
            </a:pPr>
            <a:r>
              <a:t/>
            </a:r>
            <a:endParaRPr b="0"/>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Precíz gazdálkodás: (földrajzilag vagy időben) pontosan végzett munkafolyamat (pl. GPS vezérelt erőgépek) – a szántóföldön RTK használatával a traktor egyenesen meg, az előre kijelölt úton, az precíz gazdálkodás, tehát térben és időben precízen dolgozik.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Precíziós gazdálkodás: A gazdálkodás minden szakaszában - adatgyűjtés, adatfeldolgozás, döntéshozatal, beavatkozás – kiemeleten szerepet kapnak az infokommunikációs technológiák, a pontos mérések, a szabályozás és a számítógépes vezérlés során. Figyelembe veszi az adott termelési egységen belüli eltérő körülményeket, és azok alapján változtatja a kezelések jellemzőit.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Smart farming (intelligens gazdálkodás): 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 Így segítve a termelés optimalizálását, amely a fenntartható termelés alapját képezi. A hagyományos mezőgazdálkodáshoz képest lehetővé válik a helyspecifikus/egyedspecifikus döntések és hozzájuk kapcsolódó munkafolyamatok végrehajtása.</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Robotika: </a:t>
            </a:r>
            <a:r>
              <a:rPr lang="hu-HU"/>
              <a:t>t a robot ágens általános alapjellemzői: az érzékelés, a valamilyen szintű intelligens autonóm, adaptív viselkedés és működés, valamint a környezetbe beavatkozó cselekvés vagy akció. További fontos ágens tulajdonság a kommunikáció és a kooperációképesség. A mesterséges intelligencia, és ezen keresztül a gépi tanulás az alkalmazható megoldások kialakításánál elkerülhetetlen követelmény a mezőgazdaságra jellemző dinamikusan változó termelési, illetve robot környezet okán (Bártfai et al, 2018)</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None/>
            </a:pPr>
            <a:r>
              <a:rPr lang="hu-HU"/>
              <a:t>Egy 1981-ben íródott könyv szerint külföldön, és Magyarországon is a gazdaságirányítás, és a vállalatirányítás „automatizálásán" dolgoztak.</a:t>
            </a:r>
            <a:endParaRPr/>
          </a:p>
          <a:p>
            <a:pPr indent="0" lvl="0" marL="158750" rtl="0" algn="just">
              <a:lnSpc>
                <a:spcPct val="100000"/>
              </a:lnSpc>
              <a:spcBef>
                <a:spcPts val="0"/>
              </a:spcBef>
              <a:spcAft>
                <a:spcPts val="0"/>
              </a:spcAft>
              <a:buSzPts val="1100"/>
              <a:buNone/>
            </a:pPr>
            <a:r>
              <a:rPr lang="hu-HU"/>
              <a:t>„Automatizált irányítási Rendszer" (AIR), valamint az „Automatizált Vállalatirányítási Rendszer" (A VIR) kérdéseiről vagy azok egy-egy alrendszerének kifejlesztését már akkor megkezdték. De nyilvánvaló, hogy az igények a vállalatirányítási rendszer (amely magába foglalja a könyvelés, a nyilvántartás, a statisztika, a gazdasági elemzés, a tervezés és a döntésmegalapozás, valamint a szervezés területeit is) automatizálására, már akkor megvolta, de igazán az első megoldások a számítógép megjelenésével történtek. Addig az ember döntő szerepe továbbra is fennmaradt valamennyi folyamatban. </a:t>
            </a:r>
            <a:endParaRPr/>
          </a:p>
          <a:p>
            <a:pPr indent="0" lvl="0" marL="158750" rtl="0" algn="just">
              <a:lnSpc>
                <a:spcPct val="100000"/>
              </a:lnSpc>
              <a:spcBef>
                <a:spcPts val="0"/>
              </a:spcBef>
              <a:spcAft>
                <a:spcPts val="0"/>
              </a:spcAft>
              <a:buSzPts val="1100"/>
              <a:buNone/>
            </a:pPr>
            <a:r>
              <a:rPr lang="hu-HU"/>
              <a:t>A vállalatirányítási feladatok, az adatgyűjtés, nyilvántartás, statisztika, gazdasági elemzés, könyvelés, tervezés  alapvetően „kézi munkával„ valósult meg. Az elemzések tapasztalatokra, logikai megfontolásokra és egyszerű kalkulációs számításokra alapultak. Ezzel a technikával időigényes feladat volt tervezni, idő-, energia-, és emberi erőforrásige jelentős volt. A nagyüzemi technológiai korszerűsége mellett a tervezés, gazdasági elemzések és a hozzájuk kapcsolódó feladatok messze elmaradottak voltak. Az első lehetőséget a fejlődésre a számítógép alkalmazása jelentette. A tervezés és általában a közgazdasági tevékenység a mezőgazdasági vállalatoknál módszereiben és eszközeiben messze elmaradt a nagyüzemi méretek, a korszerű technika és technológia adta lehetőségektől és követelményektől. A tervezési munka gépesítése és megalapozottabbá tétele, gépesített tervezési rendszer kialakítása volt a cél, amely elősegíti a mezőgazdasági vállalatokban a közgazdasági munka színvonalának általános emelését.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regi.tankonyvtar.hu/hu/tartalom/tamop425/2011_0001_529_09_Mezogazdasagi_termeles_gyakorlata/ch03.html</a:t>
            </a:r>
            <a:endParaRPr/>
          </a:p>
          <a:p>
            <a:pPr indent="0" lvl="0" marL="158750" rtl="0" algn="l">
              <a:lnSpc>
                <a:spcPct val="100000"/>
              </a:lnSpc>
              <a:spcBef>
                <a:spcPts val="0"/>
              </a:spcBef>
              <a:spcAft>
                <a:spcPts val="0"/>
              </a:spcAft>
              <a:buSzPts val="1100"/>
              <a:buNone/>
            </a:pPr>
            <a:r>
              <a:rPr lang="hu-HU"/>
              <a:t>Forrás: agrovir.hu</a:t>
            </a:r>
            <a:endParaRPr/>
          </a:p>
          <a:p>
            <a:pPr indent="0" lvl="0" marL="158750" rtl="0" algn="l">
              <a:lnSpc>
                <a:spcPct val="100000"/>
              </a:lnSpc>
              <a:spcBef>
                <a:spcPts val="0"/>
              </a:spcBef>
              <a:spcAft>
                <a:spcPts val="0"/>
              </a:spcAft>
              <a:buSzPts val="1100"/>
              <a:buNone/>
            </a:pPr>
            <a:r>
              <a:rPr lang="hu-HU"/>
              <a:t>Forrás: https://www.vg.hu/kkv/kkv-hirek/harom-kulcstenyezo-a-hazai-vallalatok-sikeres-digitalis-atallasahoz-2-3519472/</a:t>
            </a:r>
            <a:endParaRPr/>
          </a:p>
          <a:p>
            <a:pPr indent="0" lvl="0" marL="158750" rtl="0" algn="l">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lang="hu-HU"/>
              <a:t>A döntéselőkészítésben kulcsszerepe van az adatoknak.</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adatok a trendek felismeréséhez, döntések előkészítéséhez - vagy adott esetben vezetői megérzéseink validálásához - amióta vezetőként dolgozom, mindig is elengedhetetlenül fontos volt. A technológia fejlődésével viszont exponenciálisan megnőtt az adatok mennyisége, ami rendelkezésünkre áll és az is lényegeset változott, hogy mennyi idő alatt mekora mennyiségű adatot tudunk feldolgozni (lásd Big Data, IBM Wattson és társai). Szintén jelentős az előrelépés az adatvizualizációs eszközök választékában és tudásában. Ami viszont nem változott, hogy az adatok feldolgozása és megjelenítése az üzleti összefüggések értésével kezdődik, ami alapján meghatározzuk, hogy mit is akarjunk megvizsgálni és megjeleníteni.</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digitális átalakulás egyik fontos területe az adatalapú vállalatirányítás, amelynek lényege, hogy a vállalatvezető nemcsak a saját megérzéseire építve hoz döntést, hanem adatokra, analitikára alapozva. Ennek megannyi formája lehet, például beszélhetünk egyszerű költségkimutatásról, algoritmusok alapján optimalizált készletekről vagy akár mesterséges intelligencia által előre jelzett megelőző karbantartásról.</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adatalapú működésnek számos előnye van: nagyobb mennyiségű adatot tudunk kezelni, gyorsabban és megalapozottabban tudunk döntést hozni, a vállalat teljesítménye pedig nem a hangadók véleményére és érzelmeire, hanem konkrét adatokra alapozva határozható meg.</a:t>
            </a:r>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bevezetési folyamat újfajta szemléletet követel</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Forrás. https://www.mixcloud.com/tilosradioszovegespodcast/a-megtervezett-val%C3%B3s%C3%A1g-smart-farming-mez%C5%91gazdas%C3%A1g-okosan/</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vállalatirányítás legfontosabb feladatai közé tartozik a jövőre vonatkozó elképzelések, alternatívák kidolgozása és ehhez a döntéshez szükséges információk megszerzése. A tervek kidolgozása – a múlt adatai és információi alapján, a terv megvalósulását befolyásoló ill. korlátozó feltételek feltárása. A piaci szereplők és tevékenységük meghatározása a megfelelő stratégia kidolgozásához. A mezőgazdaságban a biológiai szervezetekkel való munka megnehezíti a tervezést és a múlt adatainak is elemzését, mivel nagyon sok a változó, mint az időjárás-évjárat, vetésváltás miatt adott területen a kultúrák váltakoznak, az állatok életkora, genetikai adottságai. Ebből látszik, hogy a tervezéshez, a folyamatok költséghatékony és eredményes menedzseléséhez nagyon sok változó mellett rendkívül széles körben gyűjtött adatokra van szükség. A nagymennyiségű adat gyűjtése, tárolása, feldolgozása, elemzése és a megfelelő információk alapján a terv(ek) elkészítése nagyon időigényes folyamat. Az idő, mint szűk keresztmetszet korlátozza a több alternatíva kidolgozását, amelyek egyébként is jelentős leterheltséget jelent munkaerő szempontjából.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digitális farm menedzsment rendszerek a teljes termelési rendszert felölel(hetik). Mint azt tudjuk, a megfelelő tervezés alapja a megfelelő minőségű és mennyiségű adat. A digitalizáció megvalósította azt a fennálló igényt, hogy az adatok pontos helyhez legyenek kötve. Az adat GPS koordinátákhoz és azonos tulajdonsággal rendelkező térbeli objektum(ok)hoz rendelhető. A térinformatika segít az információ megérésben, az összefüggések feltárásában. Az elemzések gyorsak, pontosak és a használt algoritmusokkal már a döntés egy része is automatizálható, mint például a művelési zóna lehatárolás. Költséghatékony és fenntartható gazdálkodást biztosít. A dokumentáció jelentős része automatikusan történik, ezzel az adminisztrációs teher is csökken. A munkaerő hatékonysága nő, kisebb létszámmal is megoldható az adminisztrációs tevékenység, amely költségmegtakarítást jelent.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digitális farm menedzsment rendszerek esetében nem követelmény a helyspecifikus gazdálkodás, de a lehetőség erre adott. Miért lehet ez előny? Azért, mert a rendszer segítségével feltárhatjuk a gazdálkodás gyenge pontjait, mely területen pazarló a gazdálkodásunk. Ezek után a helyi adottságoknak megfelelően, célirányosan tudjuk a helyspecifikus gazdálkodás megfelelő elemeit, bevezetni, ami csökkenti a beruházás kockázatát.</a:t>
            </a:r>
            <a:endParaRPr/>
          </a:p>
          <a:p>
            <a:pPr indent="0" lvl="0" marL="158750" rtl="0" algn="just">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digitális szolgáltatások a mezőgazdasági szakigazgatás terén nagy jelentőséggel bírnak. </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Font typeface="Arial"/>
              <a:buNone/>
            </a:pPr>
            <a:r>
              <a:rPr lang="hu-HU"/>
              <a:t>Magyarország a Közös Agrárpolitika célkitűzéseit, és az elérésükhöz segítő forrásokhoz való hozzájutáshoz is jogosult, de természetesen számos területen ezért cserébe a kötelezettségeknek is eleget kell tenni.</a:t>
            </a:r>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közös agrárpolitika újabb reformja során, az agrárpolitika szereplőire vonatkozó keret egyszerűsítése történt meg, amelynek célja, hogy növekedjen a versenyképesség az uniós mezőgazdasági ágazatban. Az elnökség a 2021. április 26-i nem hivatalos videokonferencia során, a kompromisszum központi elemeként az ökorendszerek céljára elkülönített összegek megnövelését javasolta a Tanács általános megközelítéséhez képest (fokozatos növelés, amely 2023-ban 22%-ról indul és 2025-re eléri a 25%-ot), a pénzügyi rugalmasság (pl. kezdeti tanulási időszak a tagállamok számára) megtartása mellett.</a:t>
            </a:r>
            <a:endParaRPr/>
          </a:p>
          <a:p>
            <a:pPr indent="0" lvl="0" marL="158750" rtl="0" algn="just">
              <a:lnSpc>
                <a:spcPct val="100000"/>
              </a:lnSpc>
              <a:spcBef>
                <a:spcPts val="0"/>
              </a:spcBef>
              <a:spcAft>
                <a:spcPts val="0"/>
              </a:spcAft>
              <a:buSzPts val="1100"/>
              <a:buNone/>
            </a:pPr>
            <a:r>
              <a:rPr lang="hu-HU"/>
              <a:t>A közös agrárpolitikai stratégiai tervben az egyes tagállamok felvázolják, hogyan szándékoznak az ország igényeire szabva megvalósítani a KAP célkitűzéseit. Minden ország maga ismeri a sajátosságait, így a lehető leghatékonyabb szintre – ezt nevezik szubszidiaritás alapelvének - helyezték a KAP célkitűzések elérésének eszközeit. </a:t>
            </a:r>
            <a:endParaRPr/>
          </a:p>
          <a:p>
            <a:pPr indent="0" lvl="0" marL="158750" rtl="0" algn="just">
              <a:lnSpc>
                <a:spcPct val="100000"/>
              </a:lnSpc>
              <a:spcBef>
                <a:spcPts val="0"/>
              </a:spcBef>
              <a:spcAft>
                <a:spcPts val="0"/>
              </a:spcAft>
              <a:buSzPts val="1100"/>
              <a:buNone/>
            </a:pPr>
            <a:r>
              <a:rPr lang="hu-HU"/>
              <a:t>A tagországok stratégiát alakítanak ki, és ismertetik, hogy a két pillérhez tartozó tervezett intézkedések hogyan fognak hozzájárulni e célok eléréséhez.</a:t>
            </a:r>
            <a:endParaRPr/>
          </a:p>
          <a:p>
            <a:pPr indent="0" lvl="0" marL="158750" rtl="0" algn="just">
              <a:lnSpc>
                <a:spcPct val="100000"/>
              </a:lnSpc>
              <a:spcBef>
                <a:spcPts val="0"/>
              </a:spcBef>
              <a:spcAft>
                <a:spcPts val="0"/>
              </a:spcAft>
              <a:buSzPts val="1100"/>
              <a:buNone/>
            </a:pPr>
            <a:r>
              <a:rPr lang="hu-HU"/>
              <a:t>A tervek célértékeket is meg fognak határozni, melyeknek az elérése terén tett előmenetelt a tagállamok maguk mérik, a Bizottság pedig ellenőrzi egy új éves nyomonkövetési és felülvizsgálati eljárás keretében.</a:t>
            </a:r>
            <a:endParaRPr/>
          </a:p>
          <a:p>
            <a:pPr indent="0" lvl="0" marL="158750" rtl="0" algn="just">
              <a:lnSpc>
                <a:spcPct val="100000"/>
              </a:lnSpc>
              <a:spcBef>
                <a:spcPts val="0"/>
              </a:spcBef>
              <a:spcAft>
                <a:spcPts val="0"/>
              </a:spcAft>
              <a:buSzPts val="1100"/>
              <a:buNone/>
            </a:pPr>
            <a:r>
              <a:rPr lang="hu-HU"/>
              <a:t>A tagállamoknak életbe kell léptetniük egy rendszert, melynek keretében az illetékes szervek mezőgazdasági tanácsadási szolgáltatásokat nyújtanak a gazdáknak számos olyan témában, melyet maga a rendelet rögzít.</a:t>
            </a:r>
            <a:endParaRPr/>
          </a:p>
          <a:p>
            <a:pPr indent="0" lvl="0" marL="158750"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megújult KAP mind a gazdákat, mind a nemzeti hatóságokat arra fogja ösztönözni, hogy éljenek az új technológiák nyújtotta előnyökkel, ami egyszerűsíteni fogja a munkájukat. Például új nyomonkövetési rendszer kerül kifejlesztésre, amely a mezőgazdasági tevékenységek rendszeres, egész éven át tartó távmegfigyelésén alapszik majd. Ez minden lehetséges esetben fel fogja váltani a hagyományos ellenőrzési módszereket, például a helyszíni ellenőrzéseket, jelentősen csökkentve ezáltal a felügyeleti terheket. Szintén ösztönözni fogjuk más digitális eszközök fokozott használatát, például a földrajzi térinformatikai alkalmazásokét, melyek műholdas technológia révén lehetővé teszik a mezőgazdasági termelőknek, hogy pontos adatokat szolgáltassanak az általuk művelt területekről, így a nyilatkozatok kevesebb hibát fognak tartalmazni és elkerülhetők lesznek a pontatlan adatszolgáltatás miatt kiszabott büntetések. A gazdák közvetlen támogatás iránti kérelmeit a tagállami hatóságok előre kitöltik a lehető legtöbb naprakész és megbízható adattal, s ehhez olyan meglévő eszközöket használnak, mint például a mezőgazdasági parcellaazonosító rendszer. Ez jelentős időmegtakarítást jelent majd a kérelmezőknek.</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Az új KAP rendelkezéseinek megfelelően a tagállamoknak életbe kell léptetniük egy rendszert, melynek keretében az illetékes szervek mezőgazdasági tanácsadási szolgáltatásokat nyújtanak a gazdáknak számos olyan témában, melyet maga a rendelet rögzít.</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tanácsadásnak többek között a következőkre kell kiterjednie: hogyan tudják az egyes termelőüzemek teljesíteni az adott ország közös agrárpolitikai stratégiai tervében előírt összes követelményt és feltételt; hogyan lehet gondoskodni a vízre, a peszticidekre, a levegőre stb. vonatkozó környezetvédelmi előírásoknak való megfelelésről; kockázatkezelés; hozzáférés az innovatív megoldásokhoz és a technológiához. Ezek a tanácsadási szolgáltatások a mezőgazdasági ismereteket és innovációkat nyilvántartó – kutatók, termelői szervezetek és más fontos érdekeltek közreműködésével megvalósuló – tagállami rendszerek szerves részét fogják képezni.</a:t>
            </a:r>
            <a:endParaRPr/>
          </a:p>
          <a:p>
            <a:pPr indent="-298450" lvl="0" marL="457200" marR="0" rtl="0" algn="just">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 szakigazgatásban a KAP agrár és vidékfejlesztési forrásaival való gazdálkodásért és a támogatások felhasználásának ellenőrzéséért felelős szervezetként a Magyar Államkincstár </a:t>
            </a:r>
            <a:endParaRPr b="0"/>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Kincstár által üzemeltetett információs rendszerek bármilyen platformon (számítógép, laptop, tablet, mobiltelefon), egyszerű internet hozzáféréssel megtekinthetők.</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 A rendszerek között szerepelnek egyoldalú kommunikációra hivatottak, mint pl. a jelenleg elérhető nyilvános MePAR Portál, míg a mobilGAZDA alkalmazás már kétirányú kommunikációra is lehetőséget biztosít az ügyfelek és a Kincstár között.</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KAP agrár és vidékfejlesztési forrásaival való gazdálkodásért és a támogatások felhasználásának ellenőrzéséért felelős szervezetként a Magyar Államkincstár  (https://ec.europa.eu/commission/presscorner/detail/hu/MEMO_18_3974).</a:t>
            </a:r>
            <a:endParaRPr b="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megújult KAP mind a gazdákat, mind a nemzeti hatóságokat arra fogja ösztönözni, hogy éljenek az új technológiák nyújtotta előnyökkel, ami egyszerűsíteni fogja a munkájukat. Például új nyomonkövetési rendszer kerül kifejlesztésre, amely a mezőgazdasági tevékenységek rendszeres, egész éven át tartó távmegfigyelésén alapszik majd. Ez minden lehetséges esetben fel fogja váltani a hagyományos ellenőrzési módszereket, például a helyszíni ellenőrzéseket, jelentősen csökkentve ezáltal a felügyeleti terheket. Szintén ösztönözni fogjuk más digitális eszközök fokozott használatát, például a földrajzi térinformatikai alkalmazásokét, melyek műholdas technológia révén lehetővé teszik a mezőgazdasági termelőknek, hogy pontos adatokat szolgáltassanak az általuk művelt területekről, így a nyilatkozatok kevesebb hibát fognak tartalmazni és elkerülhetők lesznek a pontatlan adatszolgáltatás miatt kiszabott büntetések. A gazdák közvetlen támogatás iránti kérelmeit a tagállami hatóságok előre kitöltik a lehető legtöbb naprakész és megbízható adattal, s ehhez olyan meglévő eszközöket használnak, mint például a mezőgazdasági parcellaazonosító rendszer. Ez jelentős időmegtakarítást jelent majd a kérelmezőknek.</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Az új KAP rendelkezéseinek megfelelően a tagállamoknak életbe kell léptetniük egy rendszert, melynek keretében az illetékes szervek mezőgazdasági tanácsadási szolgáltatásokat nyújtanak a gazdáknak számos olyan témában, melyet maga a rendelet rögzít.</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tanácsadásnak többek között a következőkre kell kiterjednie: hogyan tudják az egyes termelőüzemek teljesíteni az adott ország közös agrárpolitikai stratégiai tervében előírt összes követelményt és feltételt; hogyan lehet gondoskodni a vízre, a peszticidekre, a levegőre stb. vonatkozó környezetvédelmi előírásoknak való megfelelésről; kockázatkezelés; hozzáférés az innovatív megoldásokhoz és a technológiához. Ezek a tanácsadási szolgáltatások a mezőgazdasági ismereteket és innovációkat nyilvántartó – kutatók, termelői szervezetek és más fontos érdekeltek közreműködésével megvalósuló – tagállami rendszerek szerves részét fogják képezni.</a:t>
            </a:r>
            <a:endParaRPr/>
          </a:p>
          <a:p>
            <a:pPr indent="-298450" lvl="0" marL="457200" marR="0" rtl="0" algn="just">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 szakigazgatásban a KAP agrár és vidékfejlesztési forrásaival való gazdálkodásért és a támogatások felhasználásának ellenőrzéséért felelős szervezetként a Magyar Államkincstár </a:t>
            </a:r>
            <a:endParaRPr b="0"/>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Kincstár által üzemeltetett információs rendszerek bármilyen platformon (számítógép, laptop, tablet, mobiltelefon), egyszerű internet hozzáféréssel megtekinthetők.</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 A rendszerek között szerepelnek egyoldalú kommunikációra hivatottak, mint pl. a jelenleg elérhető nyilvános MePAR Portál, míg a mobilGAZDA alkalmazás már kétirányú kommunikációra is lehetőséget biztosít az ügyfelek és a Kincstár között.</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KAP agrár és vidékfejlesztési forrásaival való gazdálkodásért és a támogatások felhasználásának ellenőrzéséért felelős szervezetként a Magyar Államkincstár  (https://ec.europa.eu/commission/presscorner/detail/hu/MEMO_18_3974).</a:t>
            </a:r>
            <a:endParaRPr b="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https://hitelsakkmatt.hu/tag/es-frisshitel-kisokos-e-book-tanacstalan-hiteleddel-informacio-aradat-miert-tesz-a-bankodtajekozottabbi-az-eletedet-erinti/</a:t>
            </a:r>
            <a:endParaRPr/>
          </a:p>
          <a:p>
            <a:pPr indent="0" lvl="0" marL="158750" rtl="0" algn="l">
              <a:lnSpc>
                <a:spcPct val="100000"/>
              </a:lnSpc>
              <a:spcBef>
                <a:spcPts val="0"/>
              </a:spcBef>
              <a:spcAft>
                <a:spcPts val="0"/>
              </a:spcAft>
              <a:buSzPts val="1100"/>
              <a:buNone/>
            </a:pPr>
            <a:r>
              <a:rPr lang="hu-HU"/>
              <a:t>Forrás: https://www.youtube.com/watch?v=nBIUihdJgd8</a:t>
            </a:r>
            <a:br>
              <a:rPr lang="hu-HU"/>
            </a:br>
            <a:endParaRPr/>
          </a:p>
          <a:p>
            <a:pPr indent="0" lvl="0" marL="0" rtl="0" algn="just">
              <a:lnSpc>
                <a:spcPct val="100000"/>
              </a:lnSpc>
              <a:spcBef>
                <a:spcPts val="0"/>
              </a:spcBef>
              <a:spcAft>
                <a:spcPts val="0"/>
              </a:spcAft>
              <a:buSzPts val="1100"/>
              <a:buNone/>
            </a:pPr>
            <a:r>
              <a:rPr lang="hu-HU"/>
              <a:t>A </a:t>
            </a:r>
            <a:r>
              <a:rPr b="0" lang="hu-HU"/>
              <a:t>mezőgazdaságban a digitalizáció elterjeséével hatalmas mennyiségű adat keletkezik. A jog feladata, hogy  biztosítsa az adatokat általában, de meg kell védeni az adatalanyokat, az érintetteket is, a visszaélések ellen. Elő kell elősegítsék az információs önrendelkezéshez való jog érvényesíthetőségét (Balogh et al., 2014). </a:t>
            </a:r>
            <a:r>
              <a:rPr b="0" lang="hu-HU" sz="1900"/>
              <a:t>A jog szerepe kettős:</a:t>
            </a:r>
            <a:endParaRPr/>
          </a:p>
          <a:p>
            <a:pPr indent="-358775" lvl="2" marL="717550" rtl="0" algn="just">
              <a:lnSpc>
                <a:spcPct val="100000"/>
              </a:lnSpc>
              <a:spcBef>
                <a:spcPts val="0"/>
              </a:spcBef>
              <a:spcAft>
                <a:spcPts val="0"/>
              </a:spcAft>
              <a:buSzPts val="1100"/>
              <a:buFont typeface="Arial"/>
              <a:buAutoNum type="arabicPeriod"/>
            </a:pPr>
            <a:r>
              <a:rPr b="0" lang="hu-HU" sz="1900"/>
              <a:t>Szabadságjogok védelme </a:t>
            </a:r>
            <a:endParaRPr/>
          </a:p>
          <a:p>
            <a:pPr indent="0" lvl="2" marL="358775" rtl="0" algn="just">
              <a:lnSpc>
                <a:spcPct val="100000"/>
              </a:lnSpc>
              <a:spcBef>
                <a:spcPts val="0"/>
              </a:spcBef>
              <a:spcAft>
                <a:spcPts val="0"/>
              </a:spcAft>
              <a:buSzPts val="1100"/>
              <a:buNone/>
            </a:pPr>
            <a:r>
              <a:rPr b="0" lang="hu-HU" sz="1900"/>
              <a:t>a technológiákkal szemben</a:t>
            </a:r>
            <a:endParaRPr/>
          </a:p>
          <a:p>
            <a:pPr indent="0" lvl="2" marL="358775" rtl="0" algn="just">
              <a:lnSpc>
                <a:spcPct val="100000"/>
              </a:lnSpc>
              <a:spcBef>
                <a:spcPts val="0"/>
              </a:spcBef>
              <a:spcAft>
                <a:spcPts val="0"/>
              </a:spcAft>
              <a:buSzPts val="1100"/>
              <a:buNone/>
            </a:pPr>
            <a:r>
              <a:rPr b="0" lang="hu-HU" sz="1900"/>
              <a:t>2. Technológiák ösztönzése, </a:t>
            </a:r>
            <a:endParaRPr/>
          </a:p>
          <a:p>
            <a:pPr indent="0" lvl="2" marL="358775" rtl="0" algn="just">
              <a:lnSpc>
                <a:spcPct val="100000"/>
              </a:lnSpc>
              <a:spcBef>
                <a:spcPts val="0"/>
              </a:spcBef>
              <a:spcAft>
                <a:spcPts val="0"/>
              </a:spcAft>
              <a:buSzPts val="1100"/>
              <a:buNone/>
            </a:pPr>
            <a:r>
              <a:rPr b="0" lang="hu-HU" sz="1900"/>
              <a:t>megfelelő versenyfeltételek </a:t>
            </a:r>
            <a:endParaRPr/>
          </a:p>
          <a:p>
            <a:pPr indent="0" lvl="2" marL="358775" rtl="0" algn="just">
              <a:lnSpc>
                <a:spcPct val="100000"/>
              </a:lnSpc>
              <a:spcBef>
                <a:spcPts val="0"/>
              </a:spcBef>
              <a:spcAft>
                <a:spcPts val="0"/>
              </a:spcAft>
              <a:buSzPts val="1100"/>
              <a:buNone/>
            </a:pPr>
            <a:r>
              <a:rPr b="0" lang="hu-HU" sz="1900"/>
              <a:t>Biztosítása</a:t>
            </a:r>
            <a:endParaRPr b="0"/>
          </a:p>
          <a:p>
            <a:pPr indent="-228600" lvl="0" marL="457200" rtl="0" algn="just">
              <a:lnSpc>
                <a:spcPct val="100000"/>
              </a:lnSpc>
              <a:spcBef>
                <a:spcPts val="0"/>
              </a:spcBef>
              <a:spcAft>
                <a:spcPts val="0"/>
              </a:spcAft>
              <a:buSzPts val="1100"/>
              <a:buNone/>
            </a:pPr>
            <a:r>
              <a:t/>
            </a:r>
            <a:endParaRPr b="0"/>
          </a:p>
          <a:p>
            <a:pPr indent="0" lvl="2" marL="358775" rtl="0" algn="just">
              <a:lnSpc>
                <a:spcPct val="100000"/>
              </a:lnSpc>
              <a:spcBef>
                <a:spcPts val="0"/>
              </a:spcBef>
              <a:spcAft>
                <a:spcPts val="0"/>
              </a:spcAft>
              <a:buSzPts val="1100"/>
              <a:buNone/>
            </a:pPr>
            <a:r>
              <a:rPr b="0" lang="hu-HU" sz="1900"/>
              <a:t>Technológia és adatvédelem </a:t>
            </a:r>
            <a:endParaRPr/>
          </a:p>
          <a:p>
            <a:pPr indent="0" lvl="2" marL="358775" rtl="0" algn="just">
              <a:lnSpc>
                <a:spcPct val="110000"/>
              </a:lnSpc>
              <a:spcBef>
                <a:spcPts val="0"/>
              </a:spcBef>
              <a:spcAft>
                <a:spcPts val="0"/>
              </a:spcAft>
              <a:buSzPts val="1100"/>
              <a:buNone/>
            </a:pPr>
            <a:r>
              <a:rPr b="0" lang="hu-HU" sz="1900"/>
              <a:t>Az adatvédelem jogszabályi kereteit az Európai Unió általános adatvédelmi rendelete (GDPR) és a magyar Infotv. adja meg. Az adatvédelem a személyes adatok védelmét, és a közérdekű, vagy közérdekből nyilvános adatok nyilvánosságát biztosítja.</a:t>
            </a:r>
            <a:endParaRPr b="1" sz="1900"/>
          </a:p>
          <a:p>
            <a:pPr indent="0" lvl="0" marL="158750" rtl="0" algn="just">
              <a:lnSpc>
                <a:spcPct val="100000"/>
              </a:lnSpc>
              <a:spcBef>
                <a:spcPts val="0"/>
              </a:spcBef>
              <a:spcAft>
                <a:spcPts val="0"/>
              </a:spcAft>
              <a:buSzPts val="1100"/>
              <a:buNone/>
            </a:pPr>
            <a:r>
              <a:rPr lang="hu-HU"/>
              <a:t>Az adatvédelem a magánszféra-védelem sajátos jogi szabályozásban megnyilvánuló módja. Az adatvédelmi jog rendelkezési jogot biztosít az érintettnek minden, személyével összefüggésbe hozható adat felett. Ezzel azt szolgálja, hogy a magánszféra megőrzésének lehetősége fennmaradjon abban a világban, ahol az adatok tömeges felvételének, tárolásának, egyeztetésének lehetősége széles körben rendelkezésre áll. Ebben a helyzetben korábban a jogi szabályozás szempontjából irrelevánsnak (a magántitok körébe nem tartozónak) tekintett tények, adatok jelentősége megnő: míg ezeknek az adatoknak nyilvánosságra kerülése, mások általi megismerése a fejlett adatfeldolgozási technológiák hiányában nem hordozott veszélyt, ma feldolgozásuk, egyeztetésük, társításuk, a felhasználásukkal új adatok előállítása nyomán a magánszféra sérülhet (Jóri, 2009)</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általános adatvédelmi rendelet részletes követelményeket rögzít a vállalkozások és szervezetek részére a személyes adatok gyűjtése, tárolása és kezelése tekintetében. Ezek a szabályok az EU területén személyes adatokat kezelő európai uniós székhelyű szervezetekre, továbbá azokra az EU-n kívüli szervezetekre vonatkoznak, amelyek európai uniós lakosok személyes adatait kezelik.</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rPr lang="hu-HU"/>
              <a:t>Az EU vidék-definíciója szerint a községi jogállású települések mellett a tízezernél nem nagyobb lélekszámú városokat és azokat a térségeket tekintjük vidékinek, ahol az országos átlagnál nagyobb a mezőgazdasági foglalkozásúak aránya és nagyobb az agrárgazdaság súlya. Ezeken a területeken kisebb a zsúfoltság, a gazdasági tevékenység szorosan kötődik az élő környezethez, a népesség foglalkoztatásában és a gazdaságban jelentős a mezőgazdaság szerepe. Hazánkban is teret nyert az a megközelítés, amely szerint a vidék fogalma a centrum és periféria viszonyrendszerében értelmezhető. A vidéket a centrumhoz viszonyított életminőségbeli elmaradottság és az önmeghatározó képesség hiánya jellemzi, a vidék a területi, közigazgatási és funkcionális centrumok vonzáskörzetét jelenti. </a:t>
            </a:r>
            <a:endParaRPr b="0"/>
          </a:p>
          <a:p>
            <a:pPr indent="0" lvl="0" marL="0" rtl="0" algn="just">
              <a:lnSpc>
                <a:spcPct val="100000"/>
              </a:lnSpc>
              <a:spcBef>
                <a:spcPts val="0"/>
              </a:spcBef>
              <a:spcAft>
                <a:spcPts val="0"/>
              </a:spcAft>
              <a:buSzPts val="1100"/>
              <a:buNone/>
            </a:pPr>
            <a:r>
              <a:rPr b="0" lang="hu-HU"/>
              <a:t>A vidékfejlesztés komplex terület, beletartozik a vidéki társadalom, a helyi közösség, együttműködés, a lakhatás, a közszolgáltatások és szolgálatások, a helyi gazdaság, a helyi lakosok több ágazatra alapozott jövedelemszerzési képessége és lehetősége, a vidéki környezet a termőterületek, erdők, megújuló energia felhasználása. </a:t>
            </a:r>
            <a:r>
              <a:rPr lang="hu-HU"/>
              <a:t>Dinamikusan fejlődő rurális térségek számának növelése a cél, amelyeknek a gazdasága fejlett és a népesség életszínvonala magas. Ezek lehetnek: piacorientált korszerű, intenzív mezőgazdasággal rendelkező területek;  periurbánus, városkörnyéki területek, melyek a kedvező környezeti feltételek miatt vonzóak és az ingázók lakóhelyéül szolgálnak;  magas turisztikai vonzerőt jelentő vidéki térségek.</a:t>
            </a:r>
            <a:endParaRPr b="0"/>
          </a:p>
          <a:p>
            <a:pPr indent="0" lvl="0" marL="0" rtl="0" algn="just">
              <a:lnSpc>
                <a:spcPct val="100000"/>
              </a:lnSpc>
              <a:spcBef>
                <a:spcPts val="0"/>
              </a:spcBef>
              <a:spcAft>
                <a:spcPts val="0"/>
              </a:spcAft>
              <a:buSzPts val="1100"/>
              <a:buNone/>
            </a:pPr>
            <a:r>
              <a:rPr b="0" lang="hu-HU"/>
              <a:t>A vidékfejlesztés térben és szakmailag is szerteágazó területei között a digitális megoldások új kapcsolatok kialakítását teszik lehetővé.</a:t>
            </a:r>
            <a:endParaRPr/>
          </a:p>
          <a:p>
            <a:pPr indent="0" lvl="0" marL="0" rtl="0" algn="just">
              <a:lnSpc>
                <a:spcPct val="100000"/>
              </a:lnSpc>
              <a:spcBef>
                <a:spcPts val="0"/>
              </a:spcBef>
              <a:spcAft>
                <a:spcPts val="0"/>
              </a:spcAft>
              <a:buSzPts val="1100"/>
              <a:buNone/>
            </a:pPr>
            <a:r>
              <a:rPr b="0" lang="hu-HU"/>
              <a:t>Az új technológiák sok adatot „termelnek” amelyek összegyűjtésével, elemzésével lehetőség nyílik a helyi lakosok, vállalkozások, valamint a piaci, természeti körülmények pontosabb megismerésére, az igények azonosítására.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600"/>
              <a:buNone/>
            </a:pPr>
            <a:r>
              <a:rPr b="0" lang="hu-HU"/>
              <a:t>A helyspecifikus növénytermesztés ismérvei:</a:t>
            </a:r>
            <a:endParaRPr/>
          </a:p>
          <a:p>
            <a:pPr indent="0" lvl="0" marL="158750" rtl="0" algn="l">
              <a:lnSpc>
                <a:spcPct val="100000"/>
              </a:lnSpc>
              <a:spcBef>
                <a:spcPts val="0"/>
              </a:spcBef>
              <a:spcAft>
                <a:spcPts val="0"/>
              </a:spcAft>
              <a:buClr>
                <a:schemeClr val="dk1"/>
              </a:buClr>
              <a:buSzPts val="1600"/>
              <a:buNone/>
            </a:pPr>
            <a:r>
              <a:rPr b="0" lang="hu-HU"/>
              <a:t>A táblán belüli termőhelyi változatosságok GPS koordináták alapján lehatárolásra kerülnek, zónákat határolnak le. A zónák lehatárolására többfajta stratégia létezik. A lehatároláshoz a múltbéli adatok gyűjtésére már felhasználják a műholdak által gyűjtött adatokat, ezzel is lerövidítve a zónák kialakításának idejét, amelyet csak megfelelő adatok birtokában lehet meghatározni. A zónák növényenként változnak, hiszen minden növény tápanyag-szükséglete, talaj és éghajlati, valamint technológiai igénye különböző. A zónák határai a gazdálkodás során változhatnak, az egyre nagyobb mennyiségű adat segítségével finomodik a lehatárolás. Ebből következik, hogy a zónákat egy folyamatosan tanuló rendszer kialakításával képezzük, tehát a zóna határai ettől függően rugalmasan változhatnak.</a:t>
            </a:r>
            <a:endParaRPr b="0"/>
          </a:p>
          <a:p>
            <a:pPr indent="0" lvl="0" marL="158750" rtl="0" algn="l">
              <a:lnSpc>
                <a:spcPct val="100000"/>
              </a:lnSpc>
              <a:spcBef>
                <a:spcPts val="0"/>
              </a:spcBef>
              <a:spcAft>
                <a:spcPts val="0"/>
              </a:spcAft>
              <a:buClr>
                <a:schemeClr val="dk1"/>
              </a:buClr>
              <a:buSzPts val="1600"/>
              <a:buNone/>
            </a:pPr>
            <a:r>
              <a:rPr b="0" lang="hu-HU"/>
              <a:t>A táblán belüli heterogenitás kezelése helyspecifikusan valósul meg, tehát a táblán belül változtatott kezelést (munkaművelet, vagy input kijuttatás) alkalmaznak. Különböző tulajdonságok alapján GPS koordináták segítségével lehatárolásra kerülnek azonos tulajdonságú területek, amelyeket a későbbiekben egységesen kezelnek. A megfelelő időben, a megfelelő helyen, a megfelelő a megfelelő kezelés (munkaművelet, vagy input kijuttatás) történik.  </a:t>
            </a:r>
            <a:endParaRPr/>
          </a:p>
          <a:p>
            <a:pPr indent="0" lvl="0" marL="158750" rtl="0" algn="l">
              <a:lnSpc>
                <a:spcPct val="90000"/>
              </a:lnSpc>
              <a:spcBef>
                <a:spcPts val="0"/>
              </a:spcBef>
              <a:spcAft>
                <a:spcPts val="0"/>
              </a:spcAft>
              <a:buSzPts val="1600"/>
              <a:buNone/>
            </a:pPr>
            <a:r>
              <a:rPr b="0" lang="hu-HU" sz="1100">
                <a:solidFill>
                  <a:srgbClr val="1C9E4A"/>
                </a:solidFill>
                <a:latin typeface="Calibri"/>
                <a:ea typeface="Calibri"/>
                <a:cs typeface="Calibri"/>
                <a:sym typeface="Calibri"/>
              </a:rPr>
              <a:t>A technológia eredményeként megvalósul az inputanyagok okszerű kijuttatása, felesleges input kijuttatás nélkül, valamint a hosszú távon is fenntartható, környezettudatos gazdálkodás megvalósítása. A technológia célja lehet: profit maximalizálás vagy hozam maximalizálás. A gyakorlatban általában a profitmaximalizálására törekednek a termelők. </a:t>
            </a:r>
            <a:endParaRPr b="0" sz="1100">
              <a:solidFill>
                <a:srgbClr val="1C9E4A"/>
              </a:solidFill>
              <a:latin typeface="Calibri"/>
              <a:ea typeface="Calibri"/>
              <a:cs typeface="Calibri"/>
              <a:sym typeface="Calibri"/>
            </a:endParaRPr>
          </a:p>
          <a:p>
            <a:pPr indent="0" lvl="0" marL="158750" rtl="0" algn="l">
              <a:lnSpc>
                <a:spcPct val="100000"/>
              </a:lnSpc>
              <a:spcBef>
                <a:spcPts val="0"/>
              </a:spcBef>
              <a:spcAft>
                <a:spcPts val="0"/>
              </a:spcAft>
              <a:buClr>
                <a:schemeClr val="dk1"/>
              </a:buClr>
              <a:buSzPts val="1600"/>
              <a:buNone/>
            </a:pPr>
            <a:r>
              <a:t/>
            </a:r>
            <a:endParaRPr b="0"/>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t/>
            </a:r>
            <a:endParaRPr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Forrás: </a:t>
            </a:r>
            <a:r>
              <a:rPr lang="hu-HU"/>
              <a:t>https://www.youtube.com/watch?v=nBIUihdJgd8</a:t>
            </a:r>
            <a:endParaRPr/>
          </a:p>
          <a:p>
            <a:pPr indent="0" lvl="0" marL="15875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Az élelmiszerbiztonság kiemelt figyelmet kap a EU-n belül, amely csak a termékpályák átláthatóságával valósulhat meg, tehát ez a fajta átláthatóság követelményként jelenik meg. A klímaváltozás elleni küzdelem jegyében a termelés során kibocsátott CO</a:t>
            </a:r>
            <a:r>
              <a:rPr b="0" baseline="-25000" i="0" lang="hu-HU" sz="1100" u="none" cap="none" strike="noStrike">
                <a:solidFill>
                  <a:srgbClr val="000000"/>
                </a:solidFill>
                <a:latin typeface="Arial"/>
                <a:ea typeface="Arial"/>
                <a:cs typeface="Arial"/>
                <a:sym typeface="Arial"/>
              </a:rPr>
              <a:t>2</a:t>
            </a:r>
            <a:r>
              <a:rPr b="0" i="0" lang="hu-HU" sz="1100" u="none" cap="none" strike="noStrike">
                <a:solidFill>
                  <a:srgbClr val="000000"/>
                </a:solidFill>
                <a:latin typeface="Arial"/>
                <a:ea typeface="Arial"/>
                <a:cs typeface="Arial"/>
                <a:sym typeface="Arial"/>
              </a:rPr>
              <a:t> mennyiséget jelentősen csökkenteni kell, ami azt jelenti a termelés során az okszerű inputanyag felhasználásnak (üzemanyag, műtrágya, növényvédőszer) soha nem látott jelentősége lesz, amely túlmutat a termelési szempontokon. Egy erős piaci versenyben a piacra jutás feltétele lehet. Az uniós mezőgazdasági versenyképesség növelése is megjelent a szakpolitika céljai között, amelyet a megfelelő és egységes minőségű termékkel lehet elérni, természetesen a megfelelő és nyomonkövethető élelmiszerbiztonság mellett. Az agrárágazat évek óta folyamatos munkaerőhiánnyal küzd, a képzettség tekintetében még nagyobb a probléma, hiszen a magas képzettséggel rendelkező munkaerő hiánya egyre égetőbb. A digitális technológiák gyakorlati alkalmazása elképzelhetetlen a magasan képzett gazdálkodók nélkül. A precíziós szántóföldi növénytermesztés esetébe a megtérülést az optimális üzemi méret és a gazdálkodás eredeti színvonala is befolyásolja. A megfelelő elemek kiválasztása gazdaságonként más lehet, így a szakértők bevonása a döntési folyamatba indokolt. A szántóföldi növénytermesztés a termelési méreteknél fogva a legalkalmasabb a precíziós technológia gazdaságos alkalmazására, ezért is jelent meg itt először. A technológiai elemek alkalmazását az adottságok és a termelő lehetőségei egyaránt befolyásolják, ezért országonként különböző lehet a precíziós technológia fókuszpontja. Míg Magyarországon a kukorica, repce, őszi búza, napraforgó és szója esetében a leggyakoribb az alkalmazása, és ezen növények esetében van a legnagyobb tapasztalat, addig a Románia területén elhelyezkedő Erdély esetében a burgonyatermesztésnél is jelentős tapasztalat gyűlt össze. A tapasztalatok megosztása hozzájárul a technológiai adaptáció sikeres megvalósításához.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2" name="Google Shape;38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Forrás: kite.hu/vetomag-palanta-oltvany/oszi-buza/aurelius-oszibuzafajta/26/140</a:t>
            </a:r>
            <a:endParaRPr/>
          </a:p>
          <a:p>
            <a:pPr indent="0" lvl="0" marL="158750" rtl="0" algn="l">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Forrás: genezispartner.hu/novenykulturak/szantofoldi-novenyek/kukorica-2/</a:t>
            </a:r>
            <a:endParaRPr/>
          </a:p>
          <a:p>
            <a:pPr indent="0" lvl="0" marL="158750" rtl="0" algn="l">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Forrás: agrarszektor.hu/kiskertblogger/kiskerti-szupertrukk-a-magyar-krumplivalsagra-vegtelenul-egyszeru-es-durvan-megeri.13935.html</a:t>
            </a:r>
            <a:endParaRPr/>
          </a:p>
          <a:p>
            <a:pPr indent="0" lvl="0" marL="158750" rtl="0" algn="l">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Forrás: agraragazat.hu/hir/tovabb-novelheto-a-napraforgo-termesatlaga/</a:t>
            </a:r>
            <a:endParaRPr/>
          </a:p>
          <a:p>
            <a:pPr indent="0" lvl="0" marL="158750" rtl="0" algn="l">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Forrás: agraragazat.hu/hir/szoja-cserebere/</a:t>
            </a:r>
            <a:endParaRPr/>
          </a:p>
          <a:p>
            <a:pPr indent="0" lvl="0" marL="158750" rtl="0" algn="l">
              <a:lnSpc>
                <a:spcPct val="100000"/>
              </a:lnSpc>
              <a:spcBef>
                <a:spcPts val="0"/>
              </a:spcBef>
              <a:spcAft>
                <a:spcPts val="0"/>
              </a:spcAft>
              <a:buSzPts val="1100"/>
              <a:buNone/>
            </a:pPr>
            <a:r>
              <a:t/>
            </a:r>
            <a:endParaRPr b="0" i="0" sz="1100" u="none" cap="none" strike="noStrike">
              <a:solidFill>
                <a:schemeClr val="dk1"/>
              </a:solidFill>
              <a:latin typeface="Arial"/>
              <a:ea typeface="Arial"/>
              <a:cs typeface="Arial"/>
              <a:sym typeface="Arial"/>
            </a:endParaRPr>
          </a:p>
          <a:p>
            <a:pPr indent="0" lvl="0" marL="158750" rtl="0" algn="l">
              <a:lnSpc>
                <a:spcPct val="100000"/>
              </a:lnSpc>
              <a:spcBef>
                <a:spcPts val="0"/>
              </a:spcBef>
              <a:spcAft>
                <a:spcPts val="0"/>
              </a:spcAft>
              <a:buSzPts val="1100"/>
              <a:buNone/>
            </a:pPr>
            <a:r>
              <a:t/>
            </a:r>
            <a:endParaRPr b="0" i="0" sz="1100" u="none" cap="none" strike="noStrike">
              <a:solidFill>
                <a:schemeClr val="dk1"/>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A precíziós - helyspecifikus - szántóföldi növénytermesztés  a hagyományos termesztés technológia egyes elemeit helyhez kötötten alkalmazza, figyelembe veszi a táblán belüli különbségeket (heterogenitást), és a termőhelyi adottságoknak megfelelően végzi el a beavatkozásokat. A hazánkban megtalálható talajok mozaikos elhelyezkedése miatt a legtöbb szántóföldi művelésbe vont területen egy-egy táblán belül is eltérő talajtulajdonságokkal rendelkező foltok lehetnek, amelyek befolyásolhatják a termőhelyek adottságait. </a:t>
            </a:r>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chemeClr val="dk1"/>
                </a:solidFill>
                <a:latin typeface="Arial"/>
                <a:ea typeface="Arial"/>
                <a:cs typeface="Arial"/>
                <a:sym typeface="Arial"/>
              </a:rPr>
              <a:t>A precíziós növénytermesztés (helyspecifikus növénytermesztés) megfelelő elemeinek kiválasztása alapvetően befolyásolja a technológiai sikeres adaptációját. A technológiai elemek köre: helyspecifikus vetés, helyspecifikus talajművelés, helyspecifikus növényvédelem, helyspecifikus tápanyag-visszapótlás. A technológiai elemek között a választás nagymértékben függ a termelt növények körétől is. </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Őszi kalászosok esetében a helyspecifikus termesztéstechnológia elsősorban a tápanyagpótlás technológiájában jelenik meg és a kalászosok gyomirtásában szintén indokolt a helyspecifikus gyomirtás megvalósítása. Vetéskor lehetőség van a csíraszám változtatására, amely még ebben az esetben még nem elterjedt.</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Őszi káposztarepce a helyspecifikus termesztéstechnológia elsősorban a tápanyagpótlás technológiájában valamint a növényvédelemben indokolt. </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Napraforgó a harmonikus tápanyagpótlás kiemelten fontos, hiszen ez hatással van a növényvédelmi feladatokra is. A vetéstechnológia során a tőszámszabályzás terjedőben van. A helyspecifikus növényvédelmének megvalósítására több technológia is rendelkezésre áll. </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Kukorica a legelterjedtebb precíziós (helyspecifikus) beavatkozás a differenciált tápanyagpótlás (VRA) és a tőszámszabályzás (VRS). A magas termésmennyiség eléréséhez intenzív tápanyagutánpótlás szükséges. Mivel a kukorica a termőképesség maximális kihasználására törekszik, eltérő teljesítőképességű területekre indokolt eltérő tőszámú vetés alkalmazása. A kukorica legjelentősebb növényvédelmi kezelése a gyomirtás, amely során a talaj herbicideket a talajtulajdonsághoz igazítva juttathatjuk ki.   </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Szója A precíziós (helyspecifikus) technológiák alkalmazásával - tőszámszabályzás és tápanyagpótlás - a jövedelmezőség jelentősen növelhető. </a:t>
            </a:r>
            <a:endParaRPr/>
          </a:p>
          <a:p>
            <a:pPr indent="0" lvl="0" marL="158750" rtl="0" algn="just">
              <a:lnSpc>
                <a:spcPct val="100000"/>
              </a:lnSpc>
              <a:spcBef>
                <a:spcPts val="0"/>
              </a:spcBef>
              <a:spcAft>
                <a:spcPts val="0"/>
              </a:spcAft>
              <a:buSzPts val="1100"/>
              <a:buNone/>
            </a:pPr>
            <a:r>
              <a:rPr b="0" i="0" lang="hu-HU" sz="1100" u="none" cap="none" strike="noStrike">
                <a:solidFill>
                  <a:schemeClr val="dk1"/>
                </a:solidFill>
                <a:latin typeface="Arial"/>
                <a:ea typeface="Arial"/>
                <a:cs typeface="Arial"/>
                <a:sym typeface="Arial"/>
              </a:rPr>
              <a:t>Burgonya esetében a helyspecifikus tápanyag-visszapótlásnak (on-line N kiadása), valamint helyspecifikus növényvédelem elterjedt. A növényvédelmen belül is a gyomirtásnak van nagy jelentősége. Erdélyi területeken a burgonya állomány betakarítás előtti a szártalanítás során a táblán belül változtatott dózisban kiadott Reglone-t alkalmazzák. </a:t>
            </a:r>
            <a:endParaRPr/>
          </a:p>
          <a:p>
            <a:pPr indent="-22860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28600" lvl="0" marL="457200" marR="0" rtl="0" algn="just">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www.youtube.com/watch?v=K8HZd-zhGFU&amp;t=83s</a:t>
            </a:r>
            <a:endParaRPr/>
          </a:p>
          <a:p>
            <a:pPr indent="0" lvl="0" marL="158750" rtl="0" algn="l">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termesztett növények természetes ellenségeiktől való védelmét szolgáló technológia meghatározását és megvalósítását jelenti. A beteg, rendellenesen fejlődő növények anyagcseréjébe, életfolyamataiba zavar áll be, amely folyamat jól látható, különféle elváltozást eredményezhetnek, amelyeket tüneteknek hívunk. Az állatok okozta tüneteket kárképnek, a mikroorganizmusok által előidézetteket pedig kórképnek nevezzük. A károsítók három nagy csoportba sorolhatók. A kórokozók (vírusok, baktériumok, gombák) járványos megbetegedéseket (epidémiát) okoznak. A kártevők az állatok csoportjába tartoznak, táplálkozásukkal vagy egyéb életfolyamataik során okoznak kárt vagy teljes egészében elpusztítják a kulúrfajokat. A gyomnövények (vagy térélősködők) pedig az életteret, a természeti erőforrásokat (napfény, víz, tápanyag stb.) vonják el a termesztett fajok elől. A környezetvédelem megjelenése a növényvédelemben nem mai keletű, hiszen az integrált növényvédelem már régóta alkalmazott technológia. Ebben az esetben több eljárás összekapcsolása valósul meg, a hatékonyság és a környezet védelmének érdekében.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növényvédelmi védekezésnek az optimális időpontválasztás az egyik kulcskérdése. Az optimális időpontra azonban számos tényező hatással van, köztük az időjárás (csapadék, hőmérséklet, szélsebesség, páratartalom). Az előbb említett tényezőkre nincs ráhatásunk, de szükségszerű az alkalmazkodás. A technológiai és szerhasználati változások (szerek visszavonása, használatuk korlátozása) a permetezések számának növekedésével, így a kapacitás szűkülésével járnak. A meteorológiai állomások adatai ebben nyújtanak segítséget.</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talajerő-gazdálkodás alatt a talajtermékenység növelésére irányuló emberi tevékenységet értjük, amely a talajművelés, trágyázás (szerves és szervetlen), talajjavítás, vízgazdálkodás, talajvédelem és talajjavítás olyan komplex egysége, amely a gazdaságos termelést és az ezzel megvalósítható, jövedelmező termés­eredmények elérését biztosítja.</a:t>
            </a:r>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világ élelmiszerrel való ellátása a hozamok és a termelékenység növelését követelték fel, amely az intenzív talajhasználatot eredményezte. A termelés során megnövekedett a növényvédő szerek, műtrágyák használata, valamint az intenzív és sokszor nem megfelelő agrotechnikai módszerek alkalmazása miatt bekövetkező talajdegradációs folyamatok (erózió, talajsavasodás, humusztartalom csökkenése stb.) egyre jellemzőek lettek a talajainkon. A tápanyag-utánpótlásban, a növényi kártevők, kórokozók, gyomnövények elleni védekezésben használt szerek mennyiségének növelése a jövőben nem tartható fenn ebben az ütemben, erre az Európai Unió is megfelelő intézkedési tervet készít. A felhasználható műtrágya és növényvédőszer mennyiség radikális csökkentése irányában várható a szabályozási rendszer. A termőtalajok pusztulása is súlyos problémát jelent globális szinten, amely további hozamkiesését és hozambiztonság vesztést eredményez a jövőben. A talajok tulajdonságai táblán belüli változatosságának feltárásával lehetőség nyílik a terület helyspecifikus kezelésére. A talajban végbemenő változások ismerete lehetővé teszi a műtrágya hasznosulásának korlátozó tényezőinek feltárását és környezetkímélő kezelését, amennyiben ez lehetséges. A talajtermékenység nem állandó tulajdonság. A talajok termékenysége alapvetően függ azok humusztartalmától. A humusz – bonyolult szerkezetű, stabilizálódott, humifikáción átesett szerves anyag – különlegesen összetett szerkezeténél fogva a talaj csaknem minden lényeges tulajdonságára hatással van. Az elkövetkező időkben a talajon szervesanyag tartalmának javítása központi kérdés lesz a tápanyag-visszapótlási rendszerek esetében. </a:t>
            </a:r>
            <a:r>
              <a:rPr lang="hu-HU"/>
              <a:t>A talajain megismerése az első lépés a fenntartható gazdálkodás felé. A digitalizáció lehetővé teszi a talajok térbeli és időbeli változásának feltérképezését</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állattenyésztés profitabilitását, hatékonyságát és természetesen a működés biztonságát nagymértékben befolyásolja a tartás körülményeiről rendelkezésre álló információ mennyisége. </a:t>
            </a:r>
            <a:r>
              <a:rPr lang="hu-HU" sz="1100"/>
              <a:t>Az állattenyésztés hatásfoka növelhető az egyedi azonosítással, amely lehetővé teszi azegyedi gondozást. </a:t>
            </a:r>
            <a:endParaRPr/>
          </a:p>
          <a:p>
            <a:pPr indent="0" lvl="0" marL="0" rtl="0" algn="just">
              <a:lnSpc>
                <a:spcPct val="100000"/>
              </a:lnSpc>
              <a:spcBef>
                <a:spcPts val="0"/>
              </a:spcBef>
              <a:spcAft>
                <a:spcPts val="0"/>
              </a:spcAft>
              <a:buSzPts val="1100"/>
              <a:buNone/>
            </a:pPr>
            <a:r>
              <a:rPr lang="hu-HU" sz="1100"/>
              <a:t>Az állatok komfortérzete nagymértékben kihat a teljesítményükre A hagyományos állattartás esetében erre volt törekvés, de megvalósítása korlátozott volt, mivel nem állt rendelkezésre megfelelő technikai háttér az állatok egyedi azonosítására és az (akár) egyedenként történő adatgyűjtésre,  és kezelésre. A nagymennyiségű adat iránt tehát az igény létezett, de technikai megoldások korlátozottak voltak. A precíziós állattartás az IT technológiák alkalmazásával olyan tartási, takarmányozási és management rendszert valósít meg, mely a nagy létszámú telepeken is lehetővé teszi az állatok „egyedi gondozását”, a problémák korai felismerését és hatékony megoldását. Halas (2018)</a:t>
            </a:r>
            <a:endParaRPr sz="1100"/>
          </a:p>
          <a:p>
            <a:pPr indent="0" lvl="0" marL="0" marR="0" rtl="0" algn="just">
              <a:lnSpc>
                <a:spcPct val="100000"/>
              </a:lnSpc>
              <a:spcBef>
                <a:spcPts val="0"/>
              </a:spcBef>
              <a:spcAft>
                <a:spcPts val="0"/>
              </a:spcAft>
              <a:buClr>
                <a:srgbClr val="000000"/>
              </a:buClr>
              <a:buSzPts val="1100"/>
              <a:buFont typeface="Arial"/>
              <a:buNone/>
            </a:pPr>
            <a:r>
              <a:rPr lang="hu-HU" sz="1100"/>
              <a:t>A hagyományos rendszerekhez képest lehetővé vált, hogy a technológiai fejlesztések során figyelembe vegyék az állatok (természetes) viselkedését, igényeit, és az etológiai kutatások eredményeit. A megfelelő komfortérzetű állat termelése magasabb színvonalú. Ennek elemei az állatok egyedi azonosítása – szarvasmarha és sertés esetében kivitelezhető, baromfi esetében ez még nem valósult meg. Az etetés, mérlegelés, ellés, szaporodás teljes egyedi kontroll alatt tartható. Ennek elemei az állatok egyedi azonosítása – szarvasmarha és sertés esetében kivitelezhető, baromfi esetében ez még nem valósult meg. </a:t>
            </a:r>
            <a:endParaRPr/>
          </a:p>
          <a:p>
            <a:pPr indent="0" lvl="0" marL="0" marR="0" rtl="0" algn="just">
              <a:lnSpc>
                <a:spcPct val="100000"/>
              </a:lnSpc>
              <a:spcBef>
                <a:spcPts val="0"/>
              </a:spcBef>
              <a:spcAft>
                <a:spcPts val="0"/>
              </a:spcAft>
              <a:buClr>
                <a:srgbClr val="000000"/>
              </a:buClr>
              <a:buSzPts val="1100"/>
              <a:buFont typeface="Arial"/>
              <a:buNone/>
            </a:pPr>
            <a:r>
              <a:t/>
            </a:r>
            <a:endParaRPr sz="1100"/>
          </a:p>
          <a:p>
            <a:pPr indent="0" lvl="0" marL="0" marR="0" rtl="0" algn="just">
              <a:lnSpc>
                <a:spcPct val="100000"/>
              </a:lnSpc>
              <a:spcBef>
                <a:spcPts val="0"/>
              </a:spcBef>
              <a:spcAft>
                <a:spcPts val="0"/>
              </a:spcAft>
              <a:buClr>
                <a:srgbClr val="000000"/>
              </a:buClr>
              <a:buSzPts val="1100"/>
              <a:buFont typeface="Arial"/>
              <a:buNone/>
            </a:pPr>
            <a:r>
              <a:t/>
            </a:r>
            <a:endParaRPr sz="1100"/>
          </a:p>
          <a:p>
            <a:pPr indent="0" lvl="0" marL="0" rtl="0" algn="just">
              <a:lnSpc>
                <a:spcPct val="100000"/>
              </a:lnSpc>
              <a:spcBef>
                <a:spcPts val="0"/>
              </a:spcBef>
              <a:spcAft>
                <a:spcPts val="0"/>
              </a:spcAft>
              <a:buSzPts val="1100"/>
              <a:buNone/>
            </a:pPr>
            <a:r>
              <a:t/>
            </a:r>
            <a:endParaRPr>
              <a:solidFill>
                <a:srgbClr val="3F3F3F"/>
              </a:solidFil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b="0" lang="hu-HU"/>
              <a:t>Az állattartó telepeken az állatok életteréből szükséges információk, amelyek befolyásolják a termelésüket a hőmérséklet, páratartalom, ammónia, CO, fénymennyiség érzékelés, akusztikus érzékelés (zaj, köhögés). </a:t>
            </a:r>
            <a:r>
              <a:rPr b="0" i="0" lang="hu-HU" sz="1100" u="none" cap="none" strike="noStrike">
                <a:solidFill>
                  <a:srgbClr val="000000"/>
                </a:solidFill>
                <a:latin typeface="Arial"/>
                <a:ea typeface="Arial"/>
                <a:cs typeface="Arial"/>
                <a:sym typeface="Arial"/>
              </a:rPr>
              <a:t>A mérési technikák (szenzorok alkalmazása), elterjedését nagymértékben gyorsíthatja a fajlagos költségek csökkenése. </a:t>
            </a:r>
            <a:r>
              <a:rPr b="0" lang="hu-HU"/>
              <a:t>A kontrolált elemek lehetnek: </a:t>
            </a:r>
            <a:endParaRPr/>
          </a:p>
          <a:p>
            <a:pPr indent="-298450" lvl="0" marL="457200" rtl="0" algn="just">
              <a:lnSpc>
                <a:spcPct val="100000"/>
              </a:lnSpc>
              <a:spcBef>
                <a:spcPts val="0"/>
              </a:spcBef>
              <a:spcAft>
                <a:spcPts val="0"/>
              </a:spcAft>
              <a:buSzPts val="1100"/>
              <a:buFont typeface="Noto Sans Symbols"/>
              <a:buChar char="✔"/>
            </a:pPr>
            <a:r>
              <a:rPr b="0" lang="hu-HU"/>
              <a:t>épületek (állatok élettere, kiszolgáló épületek, funkcionális épületek)</a:t>
            </a:r>
            <a:endParaRPr/>
          </a:p>
          <a:p>
            <a:pPr indent="-298450" lvl="0" marL="457200" rtl="0" algn="just">
              <a:lnSpc>
                <a:spcPct val="100000"/>
              </a:lnSpc>
              <a:spcBef>
                <a:spcPts val="0"/>
              </a:spcBef>
              <a:spcAft>
                <a:spcPts val="0"/>
              </a:spcAft>
              <a:buSzPts val="1100"/>
              <a:buFont typeface="Noto Sans Symbols"/>
              <a:buChar char="✔"/>
            </a:pPr>
            <a:r>
              <a:rPr b="0" lang="hu-HU"/>
              <a:t>technológia (gépek, berendezések, takarmányozó rendszer, itató berendezés, fűtés (hűtés),szellőztetés, világítás )</a:t>
            </a:r>
            <a:endParaRPr/>
          </a:p>
          <a:p>
            <a:pPr indent="-298450" lvl="0" marL="457200" rtl="0" algn="just">
              <a:lnSpc>
                <a:spcPct val="100000"/>
              </a:lnSpc>
              <a:spcBef>
                <a:spcPts val="0"/>
              </a:spcBef>
              <a:spcAft>
                <a:spcPts val="0"/>
              </a:spcAft>
              <a:buSzPts val="1100"/>
              <a:buFont typeface="Noto Sans Symbols"/>
              <a:buChar char="✔"/>
            </a:pPr>
            <a:r>
              <a:rPr b="0" lang="hu-HU"/>
              <a:t>dolgozók (jelenlét ellenőrzése, munkaképesség vizsgálata, higiéniai feltételek ellenőrzése, telepen belüli belépés szabályozása, munkavégzés – munkafolyamatokellenőrzése)</a:t>
            </a:r>
            <a:endParaRPr/>
          </a:p>
          <a:p>
            <a:pPr indent="-298450" lvl="0" marL="457200" rtl="0" algn="just">
              <a:lnSpc>
                <a:spcPct val="100000"/>
              </a:lnSpc>
              <a:spcBef>
                <a:spcPts val="0"/>
              </a:spcBef>
              <a:spcAft>
                <a:spcPts val="0"/>
              </a:spcAft>
              <a:buSzPts val="1100"/>
              <a:buFont typeface="Noto Sans Symbols"/>
              <a:buChar char="✔"/>
            </a:pPr>
            <a:r>
              <a:rPr b="0" lang="hu-HU"/>
              <a:t>állatállomány (környezeti adatok vizsgálata, állat jólléti információk, életfunkciók vizsgálat)</a:t>
            </a:r>
            <a:endParaRPr/>
          </a:p>
          <a:p>
            <a:pPr indent="-228600" lvl="0" marL="457200" rtl="0" algn="just">
              <a:lnSpc>
                <a:spcPct val="100000"/>
              </a:lnSpc>
              <a:spcBef>
                <a:spcPts val="0"/>
              </a:spcBef>
              <a:spcAft>
                <a:spcPts val="0"/>
              </a:spcAft>
              <a:buSzPts val="1100"/>
              <a:buFont typeface="Noto Sans Symbols"/>
              <a:buNone/>
            </a:pPr>
            <a:r>
              <a:t/>
            </a:r>
            <a:endParaRPr b="0"/>
          </a:p>
          <a:p>
            <a:pPr indent="0" lvl="0" marL="158750" rtl="0" algn="just">
              <a:lnSpc>
                <a:spcPct val="100000"/>
              </a:lnSpc>
              <a:spcBef>
                <a:spcPts val="0"/>
              </a:spcBef>
              <a:spcAft>
                <a:spcPts val="0"/>
              </a:spcAft>
              <a:buSzPts val="1100"/>
              <a:buNone/>
            </a:pPr>
            <a:r>
              <a:rPr b="0" lang="hu-HU"/>
              <a:t>A kontroll a folyamatok, és felügyeleti rendszerek tekintetében három szintre osztható, úgymint észlelés, beavatkozás.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lang="hu-HU"/>
              <a:t>A mezőgazdaságban, ahogy valamennyi ágazatban megjelent digitalizáció kifejezés és a termelők azt tapasztalják, hogy ma már minden régről ismert eszköz, vagy fogalom elé kerül a smart (farm), precíziós (növénytermesztés), e-(kereskedelem) szavak. Az értékesítők, termeltetési rendszerek, a kereskedők és a szakigazgatásban dolgozók is új kifejezésekkel bombázzák a partnereket, mint rendszerkompatibilitás, adatátvitel, felhőszolgáltatás, távfelügyeleti rendszerek, prediktív szervíz, N-szenzor, on-the-go eszköz. </a:t>
            </a:r>
            <a:endParaRPr/>
          </a:p>
          <a:p>
            <a:pPr indent="0" lvl="0" marL="114300" marR="0" rtl="0" algn="just">
              <a:lnSpc>
                <a:spcPct val="100000"/>
              </a:lnSpc>
              <a:spcBef>
                <a:spcPts val="0"/>
              </a:spcBef>
              <a:spcAft>
                <a:spcPts val="0"/>
              </a:spcAft>
              <a:buClr>
                <a:srgbClr val="000000"/>
              </a:buClr>
              <a:buSzPts val="1100"/>
              <a:buFont typeface="Arial"/>
              <a:buNone/>
            </a:pPr>
            <a:r>
              <a:rPr lang="hu-HU"/>
              <a:t>Az alapismereti modul célja, hogy bemutassa a mezőgazdaság stratégiai szerepét a nemzetgazdaságban, a termelési sajátosságokat, a piaci környezetet, a fogyasztói szokások változásának hatását és az agrárpolitikában megjelenő fenntarthatósági követelményeket, amelyek markáns célként megjelent az Európai Unió által megalkotott  Zöld Megállapodás valamennyi szegmenésében és a támogatáspolitikában. A termelés során tehát egyre több feltételrendszernek kell megfelelni, hatékonyan és gazdaságosan termelni egyre nehezebb és kiszámíthatatlan környezeti feltételek mellett. </a:t>
            </a:r>
            <a:endParaRPr/>
          </a:p>
          <a:p>
            <a:pPr indent="0" lvl="0" marL="114300" rtl="0" algn="just">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Forrás: https://www.agroinform.hu/allattenyesztes/meg-a-serteshizlalas-is-lehet-precizios-a-prega-konferencia-allattenyesztesi-szekciojanak-reszletes-programja-42696-001</a:t>
            </a:r>
            <a:endParaRPr/>
          </a:p>
          <a:p>
            <a:pPr indent="0" lvl="0" marL="158750" rtl="0" algn="just">
              <a:lnSpc>
                <a:spcPct val="150000"/>
              </a:lnSpc>
              <a:spcBef>
                <a:spcPts val="0"/>
              </a:spcBef>
              <a:spcAft>
                <a:spcPts val="0"/>
              </a:spcAft>
              <a:buSzPts val="1100"/>
              <a:buNone/>
            </a:pPr>
            <a:r>
              <a:t/>
            </a:r>
            <a:endParaRPr b="0" i="0" sz="1100" u="none" cap="none" strike="noStrike">
              <a:solidFill>
                <a:srgbClr val="000000"/>
              </a:solidFill>
              <a:latin typeface="Times New Roman"/>
              <a:ea typeface="Times New Roman"/>
              <a:cs typeface="Times New Roman"/>
              <a:sym typeface="Times New Roman"/>
            </a:endParaRPr>
          </a:p>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Különbséget jelent a hagyományos és precíziós sertéstartás között, ha az egy kutricában lévő állatok élősúlyát folyamatosan nyomon követjük, a takarmány ezen információ alapján kerül kiadagolásra, azonban az egyedeket nem tudjuk beazonosítani. A precíziós, egyedi etetők használata ma már egyre inkább terjedőben van, de elsősorban a kocaszállásokon találhatók meg nagyobb arányban. A precíziós etetők felismerik az állatokat és a napi adag felett nem engedik a vályúhoz a kocákat. Így a rangsor végén lévők is hozzáférnek a számukra megadott mennyiségű takarmányhoz és az etetőberendezésben nyugodtan, mások zavarása nélkül elfogyaszthatják azt.</a:t>
            </a:r>
            <a:endParaRPr sz="1050">
              <a:latin typeface="Calibri"/>
              <a:ea typeface="Calibri"/>
              <a:cs typeface="Calibri"/>
              <a:sym typeface="Calibri"/>
            </a:endParaRPr>
          </a:p>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Az úgynevezett intelligens egyedi etető berendezéssel nem csak a napi kiosztott adag mennyiségét, de annak összetételét is lehet módosítani. Ehhez a berendezés tartályában legalább két különböző összetételű abrakkeverék van, melyek közül az egyik a hízlalás elején, az induló testsúlynak, míg a tartályban lévő másik keverék a hízlalás végén mérhető testsúlynak megfelelő táplálóanyag tartalmú összetételnek felel meg. A hízlalás során az állatok aktuális testsúlya alapján az etetővel kommunikáló teljesítménymodell kiszámítja az adott sertés táplálóanyag szükségletét és azt, hogy az a két különböző takarmánykeverék milyen arányú kombinációjával illetve milyen mennyiség felvételével elégíthető ki (</a:t>
            </a:r>
            <a:r>
              <a:rPr b="0" i="1" lang="hu-HU" sz="1100" u="none" cap="none" strike="noStrike">
                <a:solidFill>
                  <a:srgbClr val="000000"/>
                </a:solidFill>
                <a:latin typeface="Times New Roman"/>
                <a:ea typeface="Times New Roman"/>
                <a:cs typeface="Times New Roman"/>
                <a:sym typeface="Times New Roman"/>
              </a:rPr>
              <a:t>Pomar és mtsai</a:t>
            </a:r>
            <a:r>
              <a:rPr b="0" i="0" lang="hu-HU" sz="1100" u="none" cap="none" strike="noStrike">
                <a:solidFill>
                  <a:srgbClr val="000000"/>
                </a:solidFill>
                <a:latin typeface="Times New Roman"/>
                <a:ea typeface="Times New Roman"/>
                <a:cs typeface="Times New Roman"/>
                <a:sym typeface="Times New Roman"/>
              </a:rPr>
              <a:t>., 2009). A berendezéssel a csoport homogenitása jelentősen javul a hagyományos rendszerhez képest. </a:t>
            </a:r>
            <a:endParaRPr sz="1050">
              <a:latin typeface="Calibri"/>
              <a:ea typeface="Calibri"/>
              <a:cs typeface="Calibri"/>
              <a:sym typeface="Calibri"/>
            </a:endParaRPr>
          </a:p>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Forrás: Halas (2017) PRECÍZIÓS ÁLLATTARTÁS ÉS TAKARMÁNYOZÁS, Állattenyésztés és Takarmányozás, 66 : 1 pp. 24-43.</a:t>
            </a:r>
            <a:endParaRPr sz="1050">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Video rendszer segítségével egy számítógépes program, a felvételek képeinek elemzésével, az állatok felülnézeti képén az egyes testátmérőkből, testhosszúságból nagy pontossággal képes becsülni az állatok élősúlyát (</a:t>
            </a:r>
            <a:r>
              <a:rPr b="0" i="1" lang="hu-HU" sz="1100" u="none" cap="none" strike="noStrike">
                <a:solidFill>
                  <a:srgbClr val="000000"/>
                </a:solidFill>
                <a:latin typeface="Times New Roman"/>
                <a:ea typeface="Times New Roman"/>
                <a:cs typeface="Times New Roman"/>
                <a:sym typeface="Times New Roman"/>
              </a:rPr>
              <a:t>Bánházi és mtsai</a:t>
            </a:r>
            <a:r>
              <a:rPr b="0" i="0" lang="hu-HU" sz="1100" u="none" cap="none" strike="noStrike">
                <a:solidFill>
                  <a:srgbClr val="000000"/>
                </a:solidFill>
                <a:latin typeface="Times New Roman"/>
                <a:ea typeface="Times New Roman"/>
                <a:cs typeface="Times New Roman"/>
                <a:sym typeface="Times New Roman"/>
              </a:rPr>
              <a:t>., 2009). Az istállóban elhelyezett mikrofonok segítségével a különböző zajok kiszűrhetők. A légzőszervi problémák kiszűrésére fejlesztett szoftver képes megkülönböztetni az állatok köhögését más zajoktól (pl. ajtócsapódás). Ráadásul a fejlesztés során az is kiderült, hogy a különböző kóroktanú köhögéseknek a hangfrekvenciás képe elkülöníthető egymástól. Ez alapján a szoftver arra is képes, hogy a köhögés alapján identifikálja a kórokozót, így célzottabb kezelést lehet alkalmazni a terápia során.</a:t>
            </a:r>
            <a:endParaRPr sz="1050">
              <a:latin typeface="Calibri"/>
              <a:ea typeface="Calibri"/>
              <a:cs typeface="Calibri"/>
              <a:sym typeface="Calibri"/>
            </a:endParaRPr>
          </a:p>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A legmodernebb multifunkciós, érintőképernyős baromfi számítógépek és azok új fejlesztésű érzékelőinek alkalmazásával, a számítógépes és internetes környezetben a felhasználó kezébe kerül a baromfi ól teljes termelési folyamatának irányítása. Feladatuk a géprendszerek – etető, takarmányszállító, szellőztető, fűtő és világító – berendezések összehangolt vezérlése, a naturális termelési adatok, többek között a takarmányfogyasztás, vízfogyasztás, hús vagy tojás termelés mennyiségének rögzítése és kijelzése táblázatos, valamint grafikonok formájában, fajlagos termelési értékek megjelenítése. A termelés automatizálása mellett a számítógépes rendszerek feladata az istállóklíma programozott értékeinek fenntartásával a tartásterek komfortjának megteremtése. A baromfi telepek méretének növekedésével a precíziós rendszerek alapfunkciójává vált az ólankénti riasztás és a telepi számítógépes kommunikáció is. Az adatkezelői programok révén a telepi baromfi számítógépek bármikor a teleptől távol is elérhetőek az internet alapú kommunikáción keresztül. </a:t>
            </a:r>
            <a:endParaRPr sz="1050">
              <a:latin typeface="Calibri"/>
              <a:ea typeface="Calibri"/>
              <a:cs typeface="Calibri"/>
              <a:sym typeface="Calibri"/>
            </a:endParaRPr>
          </a:p>
          <a:p>
            <a:pPr indent="0" lvl="0" marL="158750" rtl="0" algn="just">
              <a:lnSpc>
                <a:spcPct val="150000"/>
              </a:lnSpc>
              <a:spcBef>
                <a:spcPts val="0"/>
              </a:spcBef>
              <a:spcAft>
                <a:spcPts val="0"/>
              </a:spcAft>
              <a:buSzPts val="1100"/>
              <a:buNone/>
            </a:pPr>
            <a:r>
              <a:rPr b="0" i="0" lang="hu-HU" sz="1100" u="none" cap="none" strike="noStrike">
                <a:solidFill>
                  <a:srgbClr val="000000"/>
                </a:solidFill>
                <a:latin typeface="Times New Roman"/>
                <a:ea typeface="Times New Roman"/>
                <a:cs typeface="Times New Roman"/>
                <a:sym typeface="Times New Roman"/>
              </a:rPr>
              <a:t>Forrás: Hadfalvi (2018) Precíziós megoldások a baromfitartás napi gyakorlatában. PREGA Konferencia és Kiállítás, Budapest</a:t>
            </a:r>
            <a:endParaRPr sz="1050">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http://nol.hu/tud-tech/nyomkoveto-hatizsak-meheknek-1559103</a:t>
            </a:r>
            <a:endParaRPr/>
          </a:p>
          <a:p>
            <a:pPr indent="-228600" lvl="0" marL="457200" rtl="0" algn="l">
              <a:lnSpc>
                <a:spcPct val="100000"/>
              </a:lnSpc>
              <a:spcBef>
                <a:spcPts val="0"/>
              </a:spcBef>
              <a:spcAft>
                <a:spcPts val="0"/>
              </a:spcAft>
              <a:buSzPts val="1100"/>
              <a:buNone/>
            </a:pPr>
            <a:r>
              <a:t/>
            </a:r>
            <a:endParaRPr b="0"/>
          </a:p>
          <a:p>
            <a:pPr indent="0" lvl="0" marL="158750" marR="0" rtl="0" algn="just">
              <a:lnSpc>
                <a:spcPct val="100000"/>
              </a:lnSpc>
              <a:spcBef>
                <a:spcPts val="0"/>
              </a:spcBef>
              <a:spcAft>
                <a:spcPts val="0"/>
              </a:spcAft>
              <a:buClr>
                <a:srgbClr val="000000"/>
              </a:buClr>
              <a:buSzPts val="1100"/>
              <a:buFont typeface="Arial"/>
              <a:buNone/>
            </a:pPr>
            <a:r>
              <a:rPr b="0" lang="hu-HU"/>
              <a:t>A méhészet helyzetét befolyásoló tényező az erős piaci verseny. </a:t>
            </a:r>
            <a:r>
              <a:rPr b="0" i="0" lang="hu-HU" sz="1100" u="none" cap="none" strike="noStrike">
                <a:solidFill>
                  <a:srgbClr val="000000"/>
                </a:solidFill>
                <a:latin typeface="Arial"/>
                <a:ea typeface="Arial"/>
                <a:cs typeface="Arial"/>
                <a:sym typeface="Arial"/>
              </a:rPr>
              <a:t>A méz minőségét befolyásolják a környezeti tényezők, így a talaj összetétele, a csapadék, vagyis a víz mennyisége, valamint a mézelő növények fajtája és állapota. A környezetállapot fokozatos romlása következtében, amely eredeztethető a szintetikus növényvédelemből, klímaváltozásból és globalizmusból, valamint a behurcolt parazitákból, a vadméhcsaládok jelenléte az erdőben már a múlté, világviszonylatban jellemző, hogy egy éven belül elpusztulnak, éppen ezért ma már a beporzás 99%-át a mézelő méhek végzik.</a:t>
            </a:r>
            <a:endParaRPr b="0"/>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Az is ismert volt, hogy a növényvédő szerek, a légszennyező anyagok is kimutathatók a mézben. ajtos Zsófi, Dr. Baranyai Edina (Debreceni Egyetem Szervetlen és Analitikai Kémiai Tanszék) és Varga Tamás (Atommagkutató Intézet) kutatása szerint a méz úgynevezett elemanalitikai vizsgálata nem csupán az élelmiszerbiztonságot szolgálhatja. A Közös Agrárpolitika az</a:t>
            </a:r>
            <a:r>
              <a:rPr b="0" lang="hu-HU"/>
              <a:t> élelmiszerbiztonságra egyre nagyobb figyelmet fordít, ezért a termék nyomonkövethetőség megjelent a főbb célok között is. </a:t>
            </a:r>
            <a:endParaRPr/>
          </a:p>
          <a:p>
            <a:pPr indent="0" lvl="0" marL="158750" marR="0" rtl="0" algn="just">
              <a:lnSpc>
                <a:spcPct val="100000"/>
              </a:lnSpc>
              <a:spcBef>
                <a:spcPts val="0"/>
              </a:spcBef>
              <a:spcAft>
                <a:spcPts val="0"/>
              </a:spcAft>
              <a:buClr>
                <a:srgbClr val="000000"/>
              </a:buClr>
              <a:buSzPts val="1100"/>
              <a:buFont typeface="Arial"/>
              <a:buNone/>
            </a:pPr>
            <a:r>
              <a:rPr b="0" lang="hu-HU"/>
              <a:t>A piaci versenyben a jobb árat biztosító termelők tudnak versenyben maradni. Az adatalapú költséghatékony gazdálkodás lehet a megoldás. A termelés folyamatos elemzése, valid adatok alapján, valós időben, a szükséges beavatkozások a lehető leggyorsabban megtörténjenek. </a:t>
            </a:r>
            <a:endParaRPr/>
          </a:p>
          <a:p>
            <a:pPr indent="0" lvl="0" marL="158750" marR="0" rtl="0" algn="just">
              <a:lnSpc>
                <a:spcPct val="100000"/>
              </a:lnSpc>
              <a:spcBef>
                <a:spcPts val="0"/>
              </a:spcBef>
              <a:spcAft>
                <a:spcPts val="0"/>
              </a:spcAft>
              <a:buClr>
                <a:srgbClr val="000000"/>
              </a:buClr>
              <a:buSzPts val="1100"/>
              <a:buFont typeface="Arial"/>
              <a:buNone/>
            </a:pPr>
            <a:r>
              <a:rPr b="0" lang="hu-HU"/>
              <a:t>A méhészet szempontjából a főbb adatok, illetve információk a következők érdekében történnek:</a:t>
            </a:r>
            <a:endParaRPr/>
          </a:p>
          <a:p>
            <a:pPr indent="0" lvl="0" marL="158750" marR="0" rtl="0" algn="just">
              <a:lnSpc>
                <a:spcPct val="100000"/>
              </a:lnSpc>
              <a:spcBef>
                <a:spcPts val="0"/>
              </a:spcBef>
              <a:spcAft>
                <a:spcPts val="0"/>
              </a:spcAft>
              <a:buClr>
                <a:srgbClr val="000000"/>
              </a:buClr>
              <a:buSzPts val="1100"/>
              <a:buFont typeface="Arial"/>
              <a:buNone/>
            </a:pPr>
            <a:r>
              <a:rPr b="0" lang="hu-HU"/>
              <a:t>Piaci információkhoz való hozzájutás (árérzékenység miatt gyors reagálási igény)</a:t>
            </a:r>
            <a:endParaRPr/>
          </a:p>
          <a:p>
            <a:pPr indent="0" lvl="0" marL="158750" marR="0" rtl="0" algn="just">
              <a:lnSpc>
                <a:spcPct val="100000"/>
              </a:lnSpc>
              <a:spcBef>
                <a:spcPts val="0"/>
              </a:spcBef>
              <a:spcAft>
                <a:spcPts val="0"/>
              </a:spcAft>
              <a:buClr>
                <a:srgbClr val="000000"/>
              </a:buClr>
              <a:buSzPts val="1100"/>
              <a:buFont typeface="Arial"/>
              <a:buNone/>
            </a:pPr>
            <a:r>
              <a:rPr b="0" lang="hu-HU"/>
              <a:t>Környezetállapot minőségére vonatkozó adatok és információk, amelyek a méhlegelők minőségre vonatkoznak</a:t>
            </a:r>
            <a:endParaRPr/>
          </a:p>
          <a:p>
            <a:pPr indent="0" lvl="0" marL="158750" marR="0" rtl="0" algn="just">
              <a:lnSpc>
                <a:spcPct val="100000"/>
              </a:lnSpc>
              <a:spcBef>
                <a:spcPts val="0"/>
              </a:spcBef>
              <a:spcAft>
                <a:spcPts val="0"/>
              </a:spcAft>
              <a:buClr>
                <a:srgbClr val="000000"/>
              </a:buClr>
              <a:buSzPts val="1100"/>
              <a:buFont typeface="Arial"/>
              <a:buNone/>
            </a:pPr>
            <a:r>
              <a:rPr b="0" lang="hu-HU"/>
              <a:t>Időjárási körülmények (hideg időszak előrejelzése)</a:t>
            </a:r>
            <a:endParaRPr/>
          </a:p>
          <a:p>
            <a:pPr indent="0" lvl="0" marL="158750" marR="0" rtl="0" algn="just">
              <a:lnSpc>
                <a:spcPct val="100000"/>
              </a:lnSpc>
              <a:spcBef>
                <a:spcPts val="0"/>
              </a:spcBef>
              <a:spcAft>
                <a:spcPts val="0"/>
              </a:spcAft>
              <a:buClr>
                <a:srgbClr val="000000"/>
              </a:buClr>
              <a:buSzPts val="1100"/>
              <a:buFont typeface="Arial"/>
              <a:buNone/>
            </a:pPr>
            <a:r>
              <a:rPr b="0" lang="hu-HU"/>
              <a:t>Méhek egészségi állapotára vonatkozó adatok és információk, amelyek a betegségek megjelenésekor szinte azonnal rendelkezésre állnak, így a kár és a költségek nagysága csökkenthető </a:t>
            </a:r>
            <a:endParaRPr/>
          </a:p>
          <a:p>
            <a:pPr indent="-298450" lvl="0" marL="457200" marR="0" rtl="0" algn="just">
              <a:lnSpc>
                <a:spcPct val="100000"/>
              </a:lnSpc>
              <a:spcBef>
                <a:spcPts val="0"/>
              </a:spcBef>
              <a:spcAft>
                <a:spcPts val="0"/>
              </a:spcAft>
              <a:buClr>
                <a:srgbClr val="000000"/>
              </a:buClr>
              <a:buSzPts val="1100"/>
              <a:buChar char="●"/>
            </a:pPr>
            <a:r>
              <a:rPr b="0" lang="hu-HU"/>
              <a:t>Az anyaméh helyzetének ismerete – technológiai igény</a:t>
            </a:r>
            <a:endParaRPr/>
          </a:p>
          <a:p>
            <a:pPr indent="-298450" lvl="0" marL="457200" marR="0" rtl="0" algn="just">
              <a:lnSpc>
                <a:spcPct val="100000"/>
              </a:lnSpc>
              <a:spcBef>
                <a:spcPts val="0"/>
              </a:spcBef>
              <a:spcAft>
                <a:spcPts val="0"/>
              </a:spcAft>
              <a:buClr>
                <a:srgbClr val="000000"/>
              </a:buClr>
              <a:buSzPts val="1100"/>
              <a:buChar char="●"/>
            </a:pPr>
            <a:r>
              <a:rPr b="0" lang="hu-HU"/>
              <a:t>Kaptár aktivitás ismerete – technológiai igény</a:t>
            </a:r>
            <a:endParaRPr/>
          </a:p>
          <a:p>
            <a:pPr indent="-298450" lvl="0" marL="457200" marR="0" rtl="0" algn="just">
              <a:lnSpc>
                <a:spcPct val="100000"/>
              </a:lnSpc>
              <a:spcBef>
                <a:spcPts val="0"/>
              </a:spcBef>
              <a:spcAft>
                <a:spcPts val="0"/>
              </a:spcAft>
              <a:buClr>
                <a:srgbClr val="000000"/>
              </a:buClr>
              <a:buSzPts val="1100"/>
              <a:buChar char="●"/>
            </a:pPr>
            <a:r>
              <a:rPr b="0" lang="hu-HU"/>
              <a:t>Kaptár súly – technológiai igény</a:t>
            </a:r>
            <a:endParaRPr/>
          </a:p>
          <a:p>
            <a:pPr indent="-298450" lvl="0" marL="457200" marR="0" rtl="0" algn="just">
              <a:lnSpc>
                <a:spcPct val="100000"/>
              </a:lnSpc>
              <a:spcBef>
                <a:spcPts val="0"/>
              </a:spcBef>
              <a:spcAft>
                <a:spcPts val="0"/>
              </a:spcAft>
              <a:buClr>
                <a:srgbClr val="000000"/>
              </a:buClr>
              <a:buSzPts val="1100"/>
              <a:buChar char="●"/>
            </a:pPr>
            <a:r>
              <a:rPr b="0" lang="hu-HU"/>
              <a:t>Kaptár eltulajdonítás iránti védelem – vagyonvédelem.</a:t>
            </a:r>
            <a:endParaRPr/>
          </a:p>
          <a:p>
            <a:pPr indent="0" lvl="0" marL="158750" marR="0" rtl="0" algn="just">
              <a:lnSpc>
                <a:spcPct val="100000"/>
              </a:lnSpc>
              <a:spcBef>
                <a:spcPts val="0"/>
              </a:spcBef>
              <a:spcAft>
                <a:spcPts val="0"/>
              </a:spcAft>
              <a:buClr>
                <a:srgbClr val="000000"/>
              </a:buClr>
              <a:buSzPts val="1100"/>
              <a:buFont typeface="Arial"/>
              <a:buNone/>
            </a:pPr>
            <a:r>
              <a:t/>
            </a:r>
            <a:endParaRPr b="0"/>
          </a:p>
          <a:p>
            <a:pPr indent="-298450" lvl="0" marL="457200" rtl="0" algn="just">
              <a:lnSpc>
                <a:spcPct val="100000"/>
              </a:lnSpc>
              <a:spcBef>
                <a:spcPts val="0"/>
              </a:spcBef>
              <a:spcAft>
                <a:spcPts val="0"/>
              </a:spcAft>
              <a:buSzPts val="1100"/>
              <a:buChar char="●"/>
            </a:pPr>
            <a:r>
              <a:rPr b="0" lang="hu-HU"/>
              <a:t>A felsorolt célok elérésében segít a digitalizáció, adatbázisokhoz való hozzáféréssel pl. időjárásra vonatkozó információk, illetve a szenzoros adatgyűjtés pontos, folyamatos és megfelelő minőségű adataiból a rendszer információt szolgáltat.</a:t>
            </a:r>
            <a:r>
              <a:rPr lang="hu-HU"/>
              <a:t> A </a:t>
            </a:r>
            <a:r>
              <a:rPr b="0" lang="hu-HU"/>
              <a:t>méhészetben alkalmazott adatgyűjtésre alkalmazott szenzorok:</a:t>
            </a:r>
            <a:endParaRPr/>
          </a:p>
          <a:p>
            <a:pPr indent="-298450" lvl="1" marL="1028700" rtl="0" algn="just">
              <a:lnSpc>
                <a:spcPct val="100000"/>
              </a:lnSpc>
              <a:spcBef>
                <a:spcPts val="0"/>
              </a:spcBef>
              <a:spcAft>
                <a:spcPts val="0"/>
              </a:spcAft>
              <a:buSzPts val="2400"/>
              <a:buChar char="○"/>
            </a:pPr>
            <a:r>
              <a:rPr lang="hu-HU"/>
              <a:t>Méhanya detektálás</a:t>
            </a:r>
            <a:endParaRPr/>
          </a:p>
          <a:p>
            <a:pPr indent="-298450" lvl="1" marL="1028700" rtl="0" algn="just">
              <a:lnSpc>
                <a:spcPct val="100000"/>
              </a:lnSpc>
              <a:spcBef>
                <a:spcPts val="0"/>
              </a:spcBef>
              <a:spcAft>
                <a:spcPts val="0"/>
              </a:spcAft>
              <a:buSzPts val="2400"/>
              <a:buChar char="○"/>
            </a:pPr>
            <a:r>
              <a:rPr lang="hu-HU"/>
              <a:t>Méh számláló</a:t>
            </a:r>
            <a:endParaRPr/>
          </a:p>
          <a:p>
            <a:pPr indent="-298450" lvl="1" marL="1028700" rtl="0" algn="just">
              <a:lnSpc>
                <a:spcPct val="100000"/>
              </a:lnSpc>
              <a:spcBef>
                <a:spcPts val="0"/>
              </a:spcBef>
              <a:spcAft>
                <a:spcPts val="0"/>
              </a:spcAft>
              <a:buSzPts val="2400"/>
              <a:buChar char="○"/>
            </a:pPr>
            <a:r>
              <a:rPr lang="hu-HU"/>
              <a:t>Vagyonvédelem</a:t>
            </a:r>
            <a:endParaRPr/>
          </a:p>
          <a:p>
            <a:pPr indent="-298450" lvl="1" marL="1028700" rtl="0" algn="just">
              <a:lnSpc>
                <a:spcPct val="100000"/>
              </a:lnSpc>
              <a:spcBef>
                <a:spcPts val="0"/>
              </a:spcBef>
              <a:spcAft>
                <a:spcPts val="0"/>
              </a:spcAft>
              <a:buSzPts val="2400"/>
              <a:buChar char="○"/>
            </a:pPr>
            <a:r>
              <a:rPr lang="hu-HU"/>
              <a:t>Kaptár súlymérés </a:t>
            </a:r>
            <a:endParaRPr/>
          </a:p>
          <a:p>
            <a:pPr indent="-298450" lvl="1" marL="1028700" rtl="0" algn="just">
              <a:lnSpc>
                <a:spcPct val="100000"/>
              </a:lnSpc>
              <a:spcBef>
                <a:spcPts val="0"/>
              </a:spcBef>
              <a:spcAft>
                <a:spcPts val="0"/>
              </a:spcAft>
              <a:buSzPts val="2400"/>
              <a:buChar char="○"/>
            </a:pPr>
            <a:r>
              <a:rPr lang="hu-HU"/>
              <a:t>Kaptár állapotának nyomon követése</a:t>
            </a:r>
            <a:endParaRPr/>
          </a:p>
          <a:p>
            <a:pPr indent="0" lvl="1" marL="730250" rtl="0" algn="just">
              <a:lnSpc>
                <a:spcPct val="100000"/>
              </a:lnSpc>
              <a:spcBef>
                <a:spcPts val="0"/>
              </a:spcBef>
              <a:spcAft>
                <a:spcPts val="0"/>
              </a:spcAft>
              <a:buSzPts val="2400"/>
              <a:buNone/>
            </a:pPr>
            <a:r>
              <a:t/>
            </a:r>
            <a:endParaRPr/>
          </a:p>
          <a:p>
            <a:pPr indent="0" lvl="0" marL="0" rtl="0" algn="just">
              <a:lnSpc>
                <a:spcPct val="100000"/>
              </a:lnSpc>
              <a:spcBef>
                <a:spcPts val="0"/>
              </a:spcBef>
              <a:spcAft>
                <a:spcPts val="0"/>
              </a:spcAft>
              <a:buSzPts val="1100"/>
              <a:buNone/>
            </a:pPr>
            <a:r>
              <a:rPr b="0" lang="hu-HU"/>
              <a:t>Digitalizációs lehetőségek a méhészetben:</a:t>
            </a:r>
            <a:endParaRPr/>
          </a:p>
          <a:p>
            <a:pPr indent="-298450" lvl="0" marL="457200" rtl="0" algn="just">
              <a:lnSpc>
                <a:spcPct val="100000"/>
              </a:lnSpc>
              <a:spcBef>
                <a:spcPts val="0"/>
              </a:spcBef>
              <a:spcAft>
                <a:spcPts val="0"/>
              </a:spcAft>
              <a:buSzPts val="1100"/>
              <a:buChar char="●"/>
            </a:pPr>
            <a:r>
              <a:rPr lang="hu-HU"/>
              <a:t>Mérés, adatgyűjtés</a:t>
            </a:r>
            <a:endParaRPr/>
          </a:p>
          <a:p>
            <a:pPr indent="-298450" lvl="0" marL="457200" rtl="0" algn="just">
              <a:lnSpc>
                <a:spcPct val="100000"/>
              </a:lnSpc>
              <a:spcBef>
                <a:spcPts val="0"/>
              </a:spcBef>
              <a:spcAft>
                <a:spcPts val="0"/>
              </a:spcAft>
              <a:buSzPts val="1100"/>
              <a:buChar char="●"/>
            </a:pPr>
            <a:r>
              <a:rPr lang="hu-HU"/>
              <a:t>Adatelemzés, következtetések levonása, előrejelzés, riasztás</a:t>
            </a:r>
            <a:endParaRPr/>
          </a:p>
          <a:p>
            <a:pPr indent="-298450" lvl="0" marL="457200" rtl="0" algn="just">
              <a:lnSpc>
                <a:spcPct val="100000"/>
              </a:lnSpc>
              <a:spcBef>
                <a:spcPts val="0"/>
              </a:spcBef>
              <a:spcAft>
                <a:spcPts val="0"/>
              </a:spcAft>
              <a:buSzPts val="1100"/>
              <a:buChar char="●"/>
            </a:pPr>
            <a:r>
              <a:rPr lang="hu-HU"/>
              <a:t>Döntéstámogatás</a:t>
            </a:r>
            <a:endParaRPr/>
          </a:p>
          <a:p>
            <a:pPr indent="-298450" lvl="0" marL="457200" rtl="0" algn="just">
              <a:lnSpc>
                <a:spcPct val="100000"/>
              </a:lnSpc>
              <a:spcBef>
                <a:spcPts val="0"/>
              </a:spcBef>
              <a:spcAft>
                <a:spcPts val="0"/>
              </a:spcAft>
              <a:buSzPts val="1100"/>
              <a:buChar char="●"/>
            </a:pPr>
            <a:r>
              <a:rPr lang="hu-HU"/>
              <a:t>Kimutatások, riportok készítése</a:t>
            </a:r>
            <a:endParaRPr/>
          </a:p>
          <a:p>
            <a:pPr indent="0" lvl="1" marL="730250" rtl="0" algn="just">
              <a:lnSpc>
                <a:spcPct val="100000"/>
              </a:lnSpc>
              <a:spcBef>
                <a:spcPts val="0"/>
              </a:spcBef>
              <a:spcAft>
                <a:spcPts val="0"/>
              </a:spcAft>
              <a:buSzPts val="2400"/>
              <a:buNone/>
            </a:pPr>
            <a:r>
              <a:t/>
            </a:r>
            <a:endParaRPr/>
          </a:p>
          <a:p>
            <a:pPr indent="0" lvl="0" marL="158750" marR="0" rtl="0" algn="just">
              <a:lnSpc>
                <a:spcPct val="100000"/>
              </a:lnSpc>
              <a:spcBef>
                <a:spcPts val="0"/>
              </a:spcBef>
              <a:spcAft>
                <a:spcPts val="0"/>
              </a:spcAft>
              <a:buClr>
                <a:srgbClr val="000000"/>
              </a:buClr>
              <a:buSzPts val="1100"/>
              <a:buFont typeface="Arial"/>
              <a:buNone/>
            </a:pPr>
            <a:r>
              <a:t/>
            </a:r>
            <a:endParaRPr b="0"/>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70000"/>
              </a:lnSpc>
              <a:spcBef>
                <a:spcPts val="1001"/>
              </a:spcBef>
              <a:spcAft>
                <a:spcPts val="0"/>
              </a:spcAft>
              <a:buClr>
                <a:srgbClr val="000000"/>
              </a:buClr>
              <a:buSzPts val="1100"/>
              <a:buFont typeface="Arial"/>
              <a:buChar char="●"/>
            </a:pPr>
            <a:r>
              <a:rPr lang="hu-HU" sz="1100"/>
              <a:t>Precíziós akvakultúra: iparszerű rendszerekben tartott és tenyésztett halfajok termelés technológiája. Az iparszerű haltenyésztés kontrollálható elemei: medencék, mechanikai szűrés, biológiai szűrés, oxigénpótlás, vízmozgatás, mérés-, és vezérléstechnika.</a:t>
            </a:r>
            <a:endParaRPr sz="1100"/>
          </a:p>
          <a:p>
            <a:pPr indent="0" lvl="1" marL="0" rtl="0" algn="l">
              <a:lnSpc>
                <a:spcPct val="70000"/>
              </a:lnSpc>
              <a:spcBef>
                <a:spcPts val="1000"/>
              </a:spcBef>
              <a:spcAft>
                <a:spcPts val="0"/>
              </a:spcAft>
              <a:buSzPts val="1100"/>
              <a:buNone/>
            </a:pPr>
            <a:r>
              <a:rPr b="0" lang="hu-HU" sz="2600"/>
              <a:t>Mérés és szabályozás technika jelentősége, hogy a</a:t>
            </a:r>
            <a:r>
              <a:rPr lang="hu-HU" sz="2600"/>
              <a:t> növekvő munkaerő költség, a munkaerő hiány miatt és a termelésbiztonság megteremtése érdekében érdemes minél több ponton automatizálni a felügyeletet. Kritikus pontok: oxigén háztartás, pH, hőmérséklet, vízátfolyás, áramellátás, eszközök állapota, amelyekre kiemelt figyelem szükséges.</a:t>
            </a:r>
            <a:endParaRPr sz="1100"/>
          </a:p>
          <a:p>
            <a:pPr indent="0" lvl="0" marL="114300" rtl="0" algn="l">
              <a:lnSpc>
                <a:spcPct val="70000"/>
              </a:lnSpc>
              <a:spcBef>
                <a:spcPts val="1001"/>
              </a:spcBef>
              <a:spcAft>
                <a:spcPts val="0"/>
              </a:spcAft>
              <a:buSzPts val="1100"/>
              <a:buNone/>
            </a:pPr>
            <a:r>
              <a:rPr b="1" lang="hu-HU" sz="1100"/>
              <a:t>Jellemzői:</a:t>
            </a:r>
            <a:endParaRPr/>
          </a:p>
          <a:p>
            <a:pPr indent="-457200" lvl="0" marL="457200" rtl="0" algn="l">
              <a:lnSpc>
                <a:spcPct val="70000"/>
              </a:lnSpc>
              <a:spcBef>
                <a:spcPts val="1001"/>
              </a:spcBef>
              <a:spcAft>
                <a:spcPts val="0"/>
              </a:spcAft>
              <a:buSzPts val="1100"/>
              <a:buFont typeface="Noto Sans Symbols"/>
              <a:buChar char="✔"/>
            </a:pPr>
            <a:r>
              <a:rPr lang="hu-HU" sz="1100"/>
              <a:t>A nevelt halfajokat zárt térben, nagy sűrűségben mesterségesen előállított takarmányokon nevelik</a:t>
            </a:r>
            <a:endParaRPr/>
          </a:p>
          <a:p>
            <a:pPr indent="-457200" lvl="0" marL="457200" rtl="0" algn="l">
              <a:lnSpc>
                <a:spcPct val="70000"/>
              </a:lnSpc>
              <a:spcBef>
                <a:spcPts val="1001"/>
              </a:spcBef>
              <a:spcAft>
                <a:spcPts val="0"/>
              </a:spcAft>
              <a:buSzPts val="1100"/>
              <a:buFont typeface="Noto Sans Symbols"/>
              <a:buChar char="✔"/>
            </a:pPr>
            <a:r>
              <a:rPr lang="hu-HU" sz="1100"/>
              <a:t>A tartás körülményeket járulékos technikákkal javítják (pl. oxigénbefúvás), </a:t>
            </a:r>
            <a:endParaRPr/>
          </a:p>
          <a:p>
            <a:pPr indent="-457200" lvl="0" marL="457200" rtl="0" algn="l">
              <a:lnSpc>
                <a:spcPct val="70000"/>
              </a:lnSpc>
              <a:spcBef>
                <a:spcPts val="1001"/>
              </a:spcBef>
              <a:spcAft>
                <a:spcPts val="0"/>
              </a:spcAft>
              <a:buSzPts val="1100"/>
              <a:buFont typeface="Noto Sans Symbols"/>
              <a:buChar char="✔"/>
            </a:pPr>
            <a:r>
              <a:rPr lang="hu-HU" sz="1100"/>
              <a:t>teljes termelés folyamat kontrollált körülmények között folyik.</a:t>
            </a:r>
            <a:endParaRPr/>
          </a:p>
          <a:p>
            <a:pPr indent="-457200" lvl="0" marL="457200" rtl="0" algn="l">
              <a:lnSpc>
                <a:spcPct val="70000"/>
              </a:lnSpc>
              <a:spcBef>
                <a:spcPts val="1001"/>
              </a:spcBef>
              <a:spcAft>
                <a:spcPts val="0"/>
              </a:spcAft>
              <a:buSzPts val="1100"/>
              <a:buFont typeface="Noto Sans Symbols"/>
              <a:buChar char="✔"/>
            </a:pPr>
            <a:r>
              <a:rPr lang="hu-HU" sz="1100"/>
              <a:t>A nevelt halfajok jobb takarmányértékesítésük, gyorsabban növekednek és fejlődnek, mint a természetben nevelkedő fajtársaik.</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hu-HU"/>
              <a:t>A precíziós haltermelés olyan iparszerű tevékenység, amelyben minden paraméter teljes mértékben kontrollált és mesterségesen beállított, a természetes folyamatok nem meghatározóak a termelés során. Ez a kategória legfőképp az átfolyóvizes és a recirkulációs rendszerű medencés haltermelő rendszereket, valamint a ketreces haltermelést takarja. Emellett ide kell sorolni intenzitásánál fogva az átfolyóvizes rendszerű föld-, vagy betonmedrű tavakban történő pisztrángtermelést is. A medencékből elfolyó szerves anyagban gazdag víz kezelése a biofilterek mellett történhet halastavi környezetben is „wetland”-szerűen.</a:t>
            </a:r>
            <a:endParaRPr/>
          </a:p>
          <a:p>
            <a:pPr indent="-298450" lvl="0" marL="457200" rtl="0" algn="l">
              <a:lnSpc>
                <a:spcPct val="100000"/>
              </a:lnSpc>
              <a:spcBef>
                <a:spcPts val="0"/>
              </a:spcBef>
              <a:spcAft>
                <a:spcPts val="0"/>
              </a:spcAft>
              <a:buSzPts val="1100"/>
              <a:buChar char="●"/>
            </a:pPr>
            <a:r>
              <a:rPr lang="hu-HU"/>
              <a:t>Az intenzív rendszerekből származó magyarországi étkezési haltermelés elérte a teljes étkezési haltermelés 8 százalékát 2013-ban 2200 t volt (AKI, 2003.). Kifejezetten sikertörténetnek tekinthető a közel évi kétezer tonnás afrikai harcsa termelés, mellyel Magyarország Európában vezető szerepet tölt be. Az iparszerű termelési rendszerek esetében különösen a geotermikus, vagy egyéb megújuló energiára alapozott üzemek terjedését várják, hiszen az igen magas fosszilis energiaárak jelentősen megdrágítják a melegvíz-igényes fajok termelését, rontva ezzel a piacképességet(Nemzeti Akvakultúra Stratégiai Terv Multiannual National Strategy Plan on Aquaculture of Hungary)</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hu-HU"/>
              <a:t>Forrás: regi.tankonyvtar.hu/hu/tartalom/tamop425/2011_0001_521_A_takarmanyozas_alapjai/ch03.html</a:t>
            </a:r>
            <a:endParaRPr/>
          </a:p>
          <a:p>
            <a:pPr indent="-228600" lvl="0" marL="457200" rtl="0" algn="l">
              <a:lnSpc>
                <a:spcPct val="100000"/>
              </a:lnSpc>
              <a:spcBef>
                <a:spcPts val="0"/>
              </a:spcBef>
              <a:spcAft>
                <a:spcPts val="0"/>
              </a:spcAft>
              <a:buSzPts val="1100"/>
              <a:buNone/>
            </a:pPr>
            <a:r>
              <a:t/>
            </a:r>
            <a:endParaRPr/>
          </a:p>
          <a:p>
            <a:pPr indent="0" lvl="0" marL="114300" rtl="0" algn="just">
              <a:lnSpc>
                <a:spcPct val="100000"/>
              </a:lnSpc>
              <a:spcBef>
                <a:spcPts val="0"/>
              </a:spcBef>
              <a:spcAft>
                <a:spcPts val="0"/>
              </a:spcAft>
              <a:buSzPts val="1100"/>
              <a:buNone/>
            </a:pPr>
            <a:r>
              <a:rPr lang="hu-HU"/>
              <a:t>A takarmányoknak a táplálóanyagai nem hasznosulnak maradéktalanul az állati szervezetben. </a:t>
            </a:r>
            <a:endParaRPr/>
          </a:p>
          <a:p>
            <a:pPr indent="0" lvl="0" marL="114300" rtl="0" algn="just">
              <a:lnSpc>
                <a:spcPct val="100000"/>
              </a:lnSpc>
              <a:spcBef>
                <a:spcPts val="0"/>
              </a:spcBef>
              <a:spcAft>
                <a:spcPts val="0"/>
              </a:spcAft>
              <a:buSzPts val="1100"/>
              <a:buNone/>
            </a:pPr>
            <a:r>
              <a:rPr lang="hu-HU"/>
              <a:t>Csak a megemésztett, az emésztőcső falán felszívódott anyagok tudnak értékesülni.</a:t>
            </a:r>
            <a:endParaRPr/>
          </a:p>
          <a:p>
            <a:pPr indent="0" lvl="0" marL="114300" rtl="0" algn="just">
              <a:lnSpc>
                <a:spcPct val="100000"/>
              </a:lnSpc>
              <a:spcBef>
                <a:spcPts val="0"/>
              </a:spcBef>
              <a:spcAft>
                <a:spcPts val="0"/>
              </a:spcAft>
              <a:buSzPts val="1100"/>
              <a:buNone/>
            </a:pPr>
            <a:r>
              <a:rPr lang="hu-HU"/>
              <a:t> A meg nem emésztett takarmány költségnövekedést eredményez profitnövekedés nélkül. </a:t>
            </a:r>
            <a:endParaRPr/>
          </a:p>
          <a:p>
            <a:pPr indent="0" lvl="0" marL="114300" marR="0" rtl="0" algn="just">
              <a:lnSpc>
                <a:spcPct val="100000"/>
              </a:lnSpc>
              <a:spcBef>
                <a:spcPts val="0"/>
              </a:spcBef>
              <a:spcAft>
                <a:spcPts val="0"/>
              </a:spcAft>
              <a:buClr>
                <a:srgbClr val="000000"/>
              </a:buClr>
              <a:buSzPts val="1100"/>
              <a:buFont typeface="Arial"/>
              <a:buNone/>
            </a:pPr>
            <a:r>
              <a:rPr lang="hu-HU"/>
              <a:t>Az emészthetőséget befolyásoló tényezők az állat faja/fajtája, kora, egészségi állapota, egyede. Ezek közül alapvetően az állat fajtája határozza meg a takarmányozást. A takarmányok hasznosulása fontos a költséghatékony takarmányozás szempontjából is. </a:t>
            </a:r>
            <a:r>
              <a:rPr b="0" i="0" lang="hu-HU" sz="1100" u="none" cap="none" strike="noStrike">
                <a:solidFill>
                  <a:srgbClr val="000000"/>
                </a:solidFill>
                <a:latin typeface="Arial"/>
                <a:ea typeface="Arial"/>
                <a:cs typeface="Arial"/>
                <a:sym typeface="Arial"/>
              </a:rPr>
              <a:t>Hőközömbös környezetben az állatok életfenntartásukhoz és a termeléshez csak a takarmányok nettó energiáját tudják felhasználni. A takarmányok nettó energiatartalmát úgy tudjuk megállapítani, ha mérjük mindazon veszteségeket, amelyek a takarmány energiáját az állat szervezetében érik. Az energiafelvétel és energiaürítés mérése adatokat szolgáltat háziállataink energiamérlegéhez, valamint a takarmányok nettó energiatartalmának megállapításához. z energiamérleg arról tájékoztat, hogy az állatok milyen célra és milyen hatékonysággal használják fel a takarmányok energiatartalmát. Pozítív az energiamérleg, amikor a bélsárral, a vizelettel, a metánnal, a termékkel, valamint a hőveszteség útján kevesebb energia távozik el a szervezetből, mint amennyit az állat a takarmánnyal, illetve a környezetéből felvesz. A többletenergia ilyenkor a testtömeg-gyarapodás energiájaként épül be a szervezetbe. Pozitív energiamérleg általában a fiatal és a vemhes állatok esetében fordul elő. A negatív energiamérlegre az a jellemző, hogy a felsorolt ürítési lehetőségek útján több energia hagyja el a szervezetet, mint amennyihez az állat a környezetéből, illetve a takarmánnyal hozzájut. Ilyen esetben az állat az életfenntartás vagy a termelés energiaigényét kisebb-nagyobb részben saját testállományának lebontása útján fedezi. A tartósan negatív energiamérleg a testtömeg és a termelés csökkenéséhez, esetleg teljes megszűnéséhez vezet. Az energiamérleg akkor van egyensúlyban, ha a szervezetbe jutó és az onnan távozó energia mennyisége azonos. Ez az állapot a kifejlett állatokra jellemző. cél a termelés hatékonyságának növelése, ami gazdaságosabb termék-előállítást tesz lehetővé úgy, hogy közben a környezetet ért terhelés is csökken. A nagy termőképességű növények, mint takarmány alapanyagok illetve a nagy genetikai képességű állatfajok használata egyben azt is jelenti, hogy kisebb termőterületet terhel az állati termék-előállítás, ami jelentősen mérsékli az agrárium ökológiai lábnyomát. </a:t>
            </a:r>
            <a:r>
              <a:rPr lang="hu-HU" sz="1100">
                <a:solidFill>
                  <a:srgbClr val="1C9E4A"/>
                </a:solidFill>
                <a:latin typeface="Calibri"/>
                <a:ea typeface="Calibri"/>
                <a:cs typeface="Calibri"/>
                <a:sym typeface="Calibri"/>
              </a:rPr>
              <a:t>A takarmány alapanyag komponensei és a késztakarmányok táplálóanyag-tartalmának pontos ismerete alapfeltétele a precíziós takarmányozáshoz</a:t>
            </a:r>
            <a:r>
              <a:rPr lang="hu-HU" sz="1400">
                <a:solidFill>
                  <a:srgbClr val="1C9E4A"/>
                </a:solidFill>
                <a:latin typeface="Calibri"/>
                <a:ea typeface="Calibri"/>
                <a:cs typeface="Calibri"/>
                <a:sym typeface="Calibri"/>
              </a:rPr>
              <a:t>. </a:t>
            </a:r>
            <a:r>
              <a:rPr b="0" lang="hu-HU" sz="1400">
                <a:solidFill>
                  <a:srgbClr val="1C9E4A"/>
                </a:solidFill>
                <a:latin typeface="Calibri"/>
                <a:ea typeface="Calibri"/>
                <a:cs typeface="Calibri"/>
                <a:sym typeface="Calibri"/>
              </a:rPr>
              <a:t>Precíziós takarmányozás célja: ok-okozati viszonyok feltárása, hatékonyabb probléma megoldás. TMR összeállítása, NIR használata az </a:t>
            </a:r>
            <a:r>
              <a:rPr lang="hu-HU" sz="1400">
                <a:solidFill>
                  <a:srgbClr val="1C9E4A"/>
                </a:solidFill>
                <a:latin typeface="Calibri"/>
                <a:ea typeface="Calibri"/>
                <a:cs typeface="Calibri"/>
                <a:sym typeface="Calibri"/>
              </a:rPr>
              <a:t>összetevők táplálóanyag tartalmának becslésére.</a:t>
            </a:r>
            <a:endParaRPr/>
          </a:p>
          <a:p>
            <a:pPr indent="0" lvl="0" marL="114300" marR="0" rtl="0" algn="just">
              <a:lnSpc>
                <a:spcPct val="100000"/>
              </a:lnSpc>
              <a:spcBef>
                <a:spcPts val="0"/>
              </a:spcBef>
              <a:spcAft>
                <a:spcPts val="0"/>
              </a:spcAft>
              <a:buClr>
                <a:srgbClr val="000000"/>
              </a:buClr>
              <a:buSzPts val="1100"/>
              <a:buFont typeface="Arial"/>
              <a:buNone/>
            </a:pPr>
            <a:r>
              <a:t/>
            </a:r>
            <a:endParaRPr sz="1400">
              <a:solidFill>
                <a:srgbClr val="1C9E4A"/>
              </a:solidFill>
              <a:latin typeface="Calibri"/>
              <a:ea typeface="Calibri"/>
              <a:cs typeface="Calibri"/>
              <a:sym typeface="Calibri"/>
            </a:endParaRPr>
          </a:p>
          <a:p>
            <a:pPr indent="0" lvl="0" marL="114300" rtl="0" algn="just">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8" name="Google Shape;50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just">
              <a:lnSpc>
                <a:spcPct val="100000"/>
              </a:lnSpc>
              <a:spcBef>
                <a:spcPts val="0"/>
              </a:spcBef>
              <a:spcAft>
                <a:spcPts val="0"/>
              </a:spcAft>
              <a:buSzPts val="1100"/>
              <a:buNone/>
            </a:pPr>
            <a:r>
              <a:t/>
            </a:r>
            <a:endParaRPr/>
          </a:p>
          <a:p>
            <a:pPr indent="0" lvl="0" marL="158750" marR="0" rtl="0" algn="just">
              <a:lnSpc>
                <a:spcPct val="100000"/>
              </a:lnSpc>
              <a:spcBef>
                <a:spcPts val="0"/>
              </a:spcBef>
              <a:spcAft>
                <a:spcPts val="0"/>
              </a:spcAft>
              <a:buClr>
                <a:srgbClr val="000000"/>
              </a:buClr>
              <a:buSzPts val="1100"/>
              <a:buFont typeface="Arial"/>
              <a:buNone/>
            </a:pPr>
            <a:r>
              <a:rPr lang="hu-HU"/>
              <a:t>Forrás: </a:t>
            </a:r>
            <a:r>
              <a:rPr lang="hu-HU">
                <a:solidFill>
                  <a:schemeClr val="dk1"/>
                </a:solidFill>
              </a:rPr>
              <a:t>https://ww.youtube.com/watch?v=vUDnsD954eM</a:t>
            </a:r>
            <a:endParaRPr/>
          </a:p>
          <a:p>
            <a:pPr indent="0" lvl="0" marL="158750" rtl="0" algn="just">
              <a:lnSpc>
                <a:spcPct val="100000"/>
              </a:lnSpc>
              <a:spcBef>
                <a:spcPts val="0"/>
              </a:spcBef>
              <a:spcAft>
                <a:spcPts val="0"/>
              </a:spcAft>
              <a:buSzPts val="1100"/>
              <a:buNone/>
            </a:pPr>
            <a:r>
              <a:rPr lang="hu-HU"/>
              <a:t>Forrás: regi.tankonyvtar.hu/hu/tartalom/tamop425/2011_0001_521_A_takarmanyozas_alapjai/ch03.html</a:t>
            </a:r>
            <a:endParaRPr/>
          </a:p>
          <a:p>
            <a:pPr indent="0" lvl="0" marL="158750" rtl="0" algn="just">
              <a:lnSpc>
                <a:spcPct val="100000"/>
              </a:lnSpc>
              <a:spcBef>
                <a:spcPts val="0"/>
              </a:spcBef>
              <a:spcAft>
                <a:spcPts val="0"/>
              </a:spcAft>
              <a:buSzPts val="1100"/>
              <a:buNone/>
            </a:pPr>
            <a:r>
              <a:t/>
            </a:r>
            <a:endParaRPr/>
          </a:p>
          <a:p>
            <a:pPr indent="0" lvl="0" marL="114300" rtl="0" algn="just">
              <a:lnSpc>
                <a:spcPct val="100000"/>
              </a:lnSpc>
              <a:spcBef>
                <a:spcPts val="0"/>
              </a:spcBef>
              <a:spcAft>
                <a:spcPts val="0"/>
              </a:spcAft>
              <a:buSzPts val="1100"/>
              <a:buNone/>
            </a:pPr>
            <a:r>
              <a:rPr lang="hu-HU"/>
              <a:t>A takarmányoknak a táplálóanyagai nem hasznosulnak maradéktalanul az állati szervezetben. </a:t>
            </a:r>
            <a:endParaRPr/>
          </a:p>
          <a:p>
            <a:pPr indent="0" lvl="0" marL="114300" rtl="0" algn="just">
              <a:lnSpc>
                <a:spcPct val="100000"/>
              </a:lnSpc>
              <a:spcBef>
                <a:spcPts val="0"/>
              </a:spcBef>
              <a:spcAft>
                <a:spcPts val="0"/>
              </a:spcAft>
              <a:buSzPts val="1100"/>
              <a:buNone/>
            </a:pPr>
            <a:r>
              <a:rPr lang="hu-HU"/>
              <a:t>Csak a megemésztett, az emésztőcső falán felszívódott anyagok tudnak értékesülni.</a:t>
            </a:r>
            <a:endParaRPr/>
          </a:p>
          <a:p>
            <a:pPr indent="0" lvl="0" marL="114300" rtl="0" algn="just">
              <a:lnSpc>
                <a:spcPct val="100000"/>
              </a:lnSpc>
              <a:spcBef>
                <a:spcPts val="0"/>
              </a:spcBef>
              <a:spcAft>
                <a:spcPts val="0"/>
              </a:spcAft>
              <a:buSzPts val="1100"/>
              <a:buNone/>
            </a:pPr>
            <a:r>
              <a:rPr lang="hu-HU"/>
              <a:t> A meg nem emésztett takarmány költségnövekedést eredményez profitnövekedés nélkül. </a:t>
            </a:r>
            <a:endParaRPr/>
          </a:p>
          <a:p>
            <a:pPr indent="0" lvl="0" marL="114300" marR="0" rtl="0" algn="just">
              <a:lnSpc>
                <a:spcPct val="100000"/>
              </a:lnSpc>
              <a:spcBef>
                <a:spcPts val="0"/>
              </a:spcBef>
              <a:spcAft>
                <a:spcPts val="0"/>
              </a:spcAft>
              <a:buClr>
                <a:srgbClr val="000000"/>
              </a:buClr>
              <a:buSzPts val="1100"/>
              <a:buFont typeface="Arial"/>
              <a:buNone/>
            </a:pPr>
            <a:r>
              <a:rPr lang="hu-HU"/>
              <a:t>Az emészthetőséget befolyásoló tényezők az állat faja/fajtája, kora, egészségi állapota, egyede. Ezek közül alapvetően az állat fajtája határozza meg a takarmányozást. A takarmányok hasznosulása fontos a költséghatékony takarmányozás szempontjából is. </a:t>
            </a:r>
            <a:r>
              <a:rPr b="0" i="0" lang="hu-HU" sz="1100" u="none" cap="none" strike="noStrike">
                <a:solidFill>
                  <a:srgbClr val="000000"/>
                </a:solidFill>
                <a:latin typeface="Arial"/>
                <a:ea typeface="Arial"/>
                <a:cs typeface="Arial"/>
                <a:sym typeface="Arial"/>
              </a:rPr>
              <a:t>Hőközömbös környezetben az állatok életfenntartásukhoz és a termeléshez csak a takarmányok nettó energiáját tudják felhasználni. A takarmányok nettó energiatartalmát úgy tudjuk megállapítani, ha mérjük mindazon veszteségeket, amelyek a takarmány energiáját az állat szervezetében érik. Az energiafelvétel és energiaürítés mérése adatokat szolgáltat háziállataink energiamérlegéhez, valamint a takarmányok nettó energiatartalmának megállapításához. z energiamérleg arról tájékoztat, hogy az állatok milyen célra és milyen hatékonysággal használják fel a takarmányok energiatartalmát. Pozítív az energiamérleg, amikor a bélsárral, a vizelettel, a metánnal, a termékkel, valamint a hőveszteség útján kevesebb energia távozik el a szervezetből, mint amennyit az állat a takarmánnyal, illetve a környezetéből felvesz. A többletenergia ilyenkor a testtömeg-gyarapodás energiájaként épül be a szervezetbe. Pozitív energiamérleg általában a fiatal és a vemhes állatok esetében fordul elő. A negatív energiamérlegre az a jellemző, hogy a felsorolt ürítési lehetőségek útján több energia hagyja el a szervezetet, mint amennyihez az állat a környezetéből, illetve a takarmánnyal hozzájut. Ilyen esetben az állat az életfenntartás vagy a termelés energiaigényét kisebb-nagyobb részben saját testállományának lebontása útján fedezi. A tartósan negatív energiamérleg a testtömeg és a termelés csökkenéséhez, esetleg teljes megszűnéséhez vezet. Az energiamérleg akkor van egyensúlyban, ha a szervezetbe jutó és az onnan távozó energia mennyisége azonos. Ez az állapot a kifejlett állatokra jellemző. cél a termelés hatékonyságának növelése, ami gazdaságosabb termék-előállítást tesz lehetővé úgy, hogy közben a környezetet ért terhelés is csökken. A nagy termőképességű növények, mint takarmány alapanyagok illetve a nagy genetikai képességű állatfajok használata egyben azt is jelenti, hogy kisebb termőterületet terhel az állati termék-előállítás, ami jelentősen mérsékli az agrárium ökológiai lábnyomát. </a:t>
            </a:r>
            <a:r>
              <a:rPr lang="hu-HU" sz="1100">
                <a:solidFill>
                  <a:srgbClr val="1C9E4A"/>
                </a:solidFill>
                <a:latin typeface="Calibri"/>
                <a:ea typeface="Calibri"/>
                <a:cs typeface="Calibri"/>
                <a:sym typeface="Calibri"/>
              </a:rPr>
              <a:t>A takarmány alapanyag komponensei és a késztakarmányok táplálóanyag-tartalmának pontos ismerete alapfeltétele a precíziós takarmányozáshoz</a:t>
            </a:r>
            <a:r>
              <a:rPr lang="hu-HU" sz="1400">
                <a:solidFill>
                  <a:srgbClr val="1C9E4A"/>
                </a:solidFill>
                <a:latin typeface="Calibri"/>
                <a:ea typeface="Calibri"/>
                <a:cs typeface="Calibri"/>
                <a:sym typeface="Calibri"/>
              </a:rPr>
              <a:t>.</a:t>
            </a:r>
            <a:endParaRPr/>
          </a:p>
          <a:p>
            <a:pPr indent="0" lvl="0" marL="114300" rtl="0" algn="just">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kertészet élőmunka-igénye, beruházási igénye és bruttó termelési értéke lényegesen nagyobb, mint más növénytermesztési ágazatoké. </a:t>
            </a:r>
            <a:r>
              <a:rPr lang="hu-HU"/>
              <a:t>A kertészet egységnyi területre vetítve nagy termelési értéket állít elő. A szabadföldi termesztés esetén a hozam növelésnek, hozam biztonságnak a jövedelemre gyakorolt hatása nagyobb, mint a szántóföldi növényeknek. </a:t>
            </a:r>
            <a:endParaRPr/>
          </a:p>
          <a:p>
            <a:pPr indent="-228600" lvl="0" marL="457200" marR="0" rtl="0" algn="just">
              <a:lnSpc>
                <a:spcPct val="100000"/>
              </a:lnSpc>
              <a:spcBef>
                <a:spcPts val="0"/>
              </a:spcBef>
              <a:spcAft>
                <a:spcPts val="0"/>
              </a:spcAft>
              <a:buClr>
                <a:srgbClr val="000000"/>
              </a:buClr>
              <a:buSzPts val="1100"/>
              <a:buFont typeface="Arial"/>
              <a:buNone/>
            </a:pPr>
            <a:r>
              <a:t/>
            </a:r>
            <a:endParaRPr/>
          </a:p>
          <a:p>
            <a:pPr indent="0" lvl="0" marL="158750" marR="0" rtl="0" algn="just">
              <a:lnSpc>
                <a:spcPct val="100000"/>
              </a:lnSpc>
              <a:spcBef>
                <a:spcPts val="0"/>
              </a:spcBef>
              <a:spcAft>
                <a:spcPts val="0"/>
              </a:spcAft>
              <a:buClr>
                <a:srgbClr val="000000"/>
              </a:buClr>
              <a:buSzPts val="1100"/>
              <a:buFont typeface="Arial"/>
              <a:buNone/>
            </a:pPr>
            <a:r>
              <a:rPr lang="hu-HU"/>
              <a:t>Változatlan hozamok mellett a termelési érték növelhető :</a:t>
            </a:r>
            <a:endParaRPr/>
          </a:p>
          <a:p>
            <a:pPr indent="-298450" lvl="0" marL="457200" marR="0" rtl="0" algn="just">
              <a:lnSpc>
                <a:spcPct val="100000"/>
              </a:lnSpc>
              <a:spcBef>
                <a:spcPts val="0"/>
              </a:spcBef>
              <a:spcAft>
                <a:spcPts val="0"/>
              </a:spcAft>
              <a:buClr>
                <a:srgbClr val="000000"/>
              </a:buClr>
              <a:buSzPts val="1100"/>
              <a:buChar char="●"/>
            </a:pPr>
            <a:r>
              <a:rPr lang="hu-HU"/>
              <a:t>Az egyéb bevételek növelésével : olyan tényező, ami közvetlen hozamtartalomhoz nem köthető és növeli a termelési értéket (pl. árfolyam különbözetből származó bevétel). </a:t>
            </a:r>
            <a:endParaRPr/>
          </a:p>
          <a:p>
            <a:pPr indent="-298450" lvl="0" marL="457200" marR="0" rtl="0" algn="just">
              <a:lnSpc>
                <a:spcPct val="100000"/>
              </a:lnSpc>
              <a:spcBef>
                <a:spcPts val="0"/>
              </a:spcBef>
              <a:spcAft>
                <a:spcPts val="0"/>
              </a:spcAft>
              <a:buClr>
                <a:srgbClr val="000000"/>
              </a:buClr>
              <a:buSzPts val="1100"/>
              <a:buFont typeface="Arial"/>
              <a:buChar char="●"/>
            </a:pPr>
            <a:r>
              <a:rPr lang="hu-HU"/>
              <a:t>ha magasabb áron tudjuk értékesíteni termékeinket vagy szolgáltatásainkat. Magasabb árat a magasabb minőség, a sikeres értékesítés helye és ideje határozza meg. Ez utóbbit a megfelelő körülmények közötti kontrollált tárolással lehet „kivárni”. </a:t>
            </a:r>
            <a:endParaRPr/>
          </a:p>
          <a:p>
            <a:pPr indent="-298450" lvl="0" marL="457200" marR="0" rtl="0" algn="just">
              <a:lnSpc>
                <a:spcPct val="100000"/>
              </a:lnSpc>
              <a:spcBef>
                <a:spcPts val="0"/>
              </a:spcBef>
              <a:spcAft>
                <a:spcPts val="0"/>
              </a:spcAft>
              <a:buClr>
                <a:srgbClr val="000000"/>
              </a:buClr>
              <a:buSzPts val="1100"/>
              <a:buFont typeface="Arial"/>
              <a:buChar char="●"/>
            </a:pPr>
            <a:r>
              <a:rPr lang="hu-HU"/>
              <a:t>A kertészeti kultúrák esetében a költséghatékonyságnak nagy jelentősége van</a:t>
            </a:r>
            <a:endParaRPr/>
          </a:p>
          <a:p>
            <a:pPr indent="-228600" lvl="0" marL="457200" marR="0" rtl="0" algn="just">
              <a:lnSpc>
                <a:spcPct val="100000"/>
              </a:lnSpc>
              <a:spcBef>
                <a:spcPts val="0"/>
              </a:spcBef>
              <a:spcAft>
                <a:spcPts val="0"/>
              </a:spcAft>
              <a:buClr>
                <a:srgbClr val="000000"/>
              </a:buClr>
              <a:buSzPts val="1100"/>
              <a:buFont typeface="Arial"/>
              <a:buNone/>
            </a:pPr>
            <a:r>
              <a:t/>
            </a:r>
            <a:endParaRPr/>
          </a:p>
          <a:p>
            <a:pPr indent="-228600" lvl="0" marL="457200" marR="0" rtl="0" algn="just">
              <a:lnSpc>
                <a:spcPct val="100000"/>
              </a:lnSpc>
              <a:spcBef>
                <a:spcPts val="0"/>
              </a:spcBef>
              <a:spcAft>
                <a:spcPts val="0"/>
              </a:spcAft>
              <a:buClr>
                <a:srgbClr val="000000"/>
              </a:buClr>
              <a:buSzPts val="1100"/>
              <a:buFont typeface="Arial"/>
              <a:buNone/>
            </a:pPr>
            <a:r>
              <a:t/>
            </a:r>
            <a:endParaRPr/>
          </a:p>
          <a:p>
            <a:pPr indent="-298450" lvl="0" marL="457200" rtl="0" algn="just">
              <a:lnSpc>
                <a:spcPct val="100000"/>
              </a:lnSpc>
              <a:spcBef>
                <a:spcPts val="0"/>
              </a:spcBef>
              <a:spcAft>
                <a:spcPts val="0"/>
              </a:spcAft>
              <a:buSzPts val="1100"/>
              <a:buChar char="●"/>
            </a:pPr>
            <a:r>
              <a:rPr lang="hu-HU"/>
              <a:t>A hozamot befolyásoló tényezők:</a:t>
            </a:r>
            <a:endParaRPr/>
          </a:p>
          <a:p>
            <a:pPr indent="-298450" lvl="0" marL="457200" rtl="0" algn="just">
              <a:lnSpc>
                <a:spcPct val="100000"/>
              </a:lnSpc>
              <a:spcBef>
                <a:spcPts val="0"/>
              </a:spcBef>
              <a:spcAft>
                <a:spcPts val="0"/>
              </a:spcAft>
              <a:buSzPts val="1100"/>
              <a:buChar char="●"/>
            </a:pPr>
            <a:r>
              <a:rPr lang="hu-HU"/>
              <a:t>Biológiai alap (genotípus) </a:t>
            </a:r>
            <a:endParaRPr/>
          </a:p>
          <a:p>
            <a:pPr indent="-298450" lvl="0" marL="457200" marR="0" rtl="0" algn="just">
              <a:lnSpc>
                <a:spcPct val="100000"/>
              </a:lnSpc>
              <a:spcBef>
                <a:spcPts val="0"/>
              </a:spcBef>
              <a:spcAft>
                <a:spcPts val="0"/>
              </a:spcAft>
              <a:buClr>
                <a:srgbClr val="000000"/>
              </a:buClr>
              <a:buSzPts val="1100"/>
              <a:buFont typeface="Arial"/>
              <a:buChar char="●"/>
            </a:pPr>
            <a:r>
              <a:rPr lang="hu-HU"/>
              <a:t>Ökológiai adottságok (agroökológiai potenciál)</a:t>
            </a:r>
            <a:endParaRPr/>
          </a:p>
          <a:p>
            <a:pPr indent="-298450" lvl="0" marL="457200" rtl="0" algn="just">
              <a:lnSpc>
                <a:spcPct val="100000"/>
              </a:lnSpc>
              <a:spcBef>
                <a:spcPts val="0"/>
              </a:spcBef>
              <a:spcAft>
                <a:spcPts val="0"/>
              </a:spcAft>
              <a:buSzPts val="1100"/>
              <a:buChar char="●"/>
            </a:pPr>
            <a:r>
              <a:rPr lang="hu-HU"/>
              <a:t>Évjárat hatás </a:t>
            </a:r>
            <a:endParaRPr/>
          </a:p>
          <a:p>
            <a:pPr indent="-298450" lvl="0" marL="457200" rtl="0" algn="just">
              <a:lnSpc>
                <a:spcPct val="100000"/>
              </a:lnSpc>
              <a:spcBef>
                <a:spcPts val="0"/>
              </a:spcBef>
              <a:spcAft>
                <a:spcPts val="0"/>
              </a:spcAft>
              <a:buSzPts val="1100"/>
              <a:buChar char="●"/>
            </a:pPr>
            <a:r>
              <a:rPr lang="hu-HU"/>
              <a:t>Tápanyagellátás</a:t>
            </a:r>
            <a:endParaRPr/>
          </a:p>
          <a:p>
            <a:pPr indent="-298450" lvl="0" marL="457200" rtl="0" algn="just">
              <a:lnSpc>
                <a:spcPct val="100000"/>
              </a:lnSpc>
              <a:spcBef>
                <a:spcPts val="0"/>
              </a:spcBef>
              <a:spcAft>
                <a:spcPts val="0"/>
              </a:spcAft>
              <a:buSzPts val="1100"/>
              <a:buChar char="●"/>
            </a:pPr>
            <a:r>
              <a:rPr lang="hu-HU"/>
              <a:t>Termesztéstechnológia </a:t>
            </a:r>
            <a:endParaRPr/>
          </a:p>
          <a:p>
            <a:pPr indent="-298450" lvl="0" marL="457200" rtl="0" algn="just">
              <a:lnSpc>
                <a:spcPct val="100000"/>
              </a:lnSpc>
              <a:spcBef>
                <a:spcPts val="0"/>
              </a:spcBef>
              <a:spcAft>
                <a:spcPts val="0"/>
              </a:spcAft>
              <a:buSzPts val="1100"/>
              <a:buChar char="●"/>
            </a:pPr>
            <a:r>
              <a:rPr lang="hu-HU"/>
              <a:t>Növényegészségügyi helyzet (megelőzés, kezelés) </a:t>
            </a:r>
            <a:endParaRPr/>
          </a:p>
          <a:p>
            <a:pPr indent="-298450" lvl="0" marL="457200" rtl="0" algn="just">
              <a:lnSpc>
                <a:spcPct val="100000"/>
              </a:lnSpc>
              <a:spcBef>
                <a:spcPts val="0"/>
              </a:spcBef>
              <a:spcAft>
                <a:spcPts val="0"/>
              </a:spcAft>
              <a:buSzPts val="1100"/>
              <a:buChar char="●"/>
            </a:pPr>
            <a:r>
              <a:rPr lang="hu-HU"/>
              <a:t>Humán tényezők (szakértelem, gondosság)</a:t>
            </a:r>
            <a:endParaRPr/>
          </a:p>
          <a:p>
            <a:pPr indent="-298450" lvl="0" marL="457200" rtl="0" algn="just">
              <a:lnSpc>
                <a:spcPct val="100000"/>
              </a:lnSpc>
              <a:spcBef>
                <a:spcPts val="0"/>
              </a:spcBef>
              <a:spcAft>
                <a:spcPts val="0"/>
              </a:spcAft>
              <a:buSzPts val="1100"/>
              <a:buChar char="●"/>
            </a:pPr>
            <a:r>
              <a:rPr lang="hu-HU"/>
              <a:t>Menedzsment (szervezés, irányítás): feladata az erőforrások kombinálásával a hatékonyság fokozása a hozamok alakulásának elemzése, szükség szerinti beavatkozás</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kertészetekben a precíziós szemlélet már a vetés, telepítés, ültetés során jelen van, hiszen egy-egy ültetvény tervezésekor a sorok, az ültetés pontos helyei a legmegfelelőbb tájolás meghatározás során is segítségünkre vannak a legmodernebb számítógépes és okostelefonos, a műholdas GPS és nagy pontosságú RTK-t használó helymeghatározó alkalmazások. </a:t>
            </a:r>
            <a:endParaRPr/>
          </a:p>
          <a:p>
            <a:pPr indent="0" lvl="0" marL="158750" marR="0" rtl="0" algn="just">
              <a:lnSpc>
                <a:spcPct val="100000"/>
              </a:lnSpc>
              <a:spcBef>
                <a:spcPts val="0"/>
              </a:spcBef>
              <a:spcAft>
                <a:spcPts val="0"/>
              </a:spcAft>
              <a:buClr>
                <a:srgbClr val="000000"/>
              </a:buClr>
              <a:buSzPts val="1100"/>
              <a:buFont typeface="Arial"/>
              <a:buNone/>
            </a:pPr>
            <a:r>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5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Tápanyag menedzsment a precíziós kijuttató gépekkel ugyanúgy megoldható, mint a szántóföld esetében. Elvileg egyszerű az elvárás: tudjuk eltérően adagolni a tápanyagokat, a valós szükségletek szerint. A gond, hogy ilyen gép – még – nincs a gyümölcstermesztésben. Jelenleg fejlesztés, kialakítás alatt van egy ilyen rendszer. </a:t>
            </a:r>
            <a:endParaRPr sz="1100">
              <a:latin typeface="Calibri"/>
              <a:ea typeface="Calibri"/>
              <a:cs typeface="Calibri"/>
              <a:sym typeface="Calibri"/>
            </a:endParaRPr>
          </a:p>
          <a:p>
            <a:pPr indent="0" lvl="0" marL="158750" rtl="0" algn="just">
              <a:lnSpc>
                <a:spcPct val="15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Az elektrosztatikus permetező gép ma már olyan alacsony lé mennyiséggel működik, hogy a spórolás, környezetvédelem és az egészségesebb termék párhuzamos fogalmakká lettek! </a:t>
            </a:r>
            <a:endParaRPr sz="1100">
              <a:latin typeface="Calibri"/>
              <a:ea typeface="Calibri"/>
              <a:cs typeface="Calibri"/>
              <a:sym typeface="Calibri"/>
            </a:endParaRPr>
          </a:p>
          <a:p>
            <a:pPr indent="0" lvl="0" marL="158750" rtl="0" algn="just">
              <a:lnSpc>
                <a:spcPct val="15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sebesség, a nyomás, a lé mennyisége pontosan összehangolható, programozható, ellenőrizhető (utólag és folyamatában is) Fontos a lobfedettség, és a permetezett lé mennyiség koncentrációja is. A cseppméret és a szélviszonyok összehangolás szintén fontos feladat.</a:t>
            </a:r>
            <a:endParaRPr sz="1100">
              <a:latin typeface="Calibri"/>
              <a:ea typeface="Calibri"/>
              <a:cs typeface="Calibri"/>
              <a:sym typeface="Calibri"/>
            </a:endParaRPr>
          </a:p>
          <a:p>
            <a:pPr indent="0" lvl="0" marL="158750" rtl="0" algn="just">
              <a:lnSpc>
                <a:spcPct val="150000"/>
              </a:lnSpc>
              <a:spcBef>
                <a:spcPts val="0"/>
              </a:spcBef>
              <a:spcAft>
                <a:spcPts val="0"/>
              </a:spcAft>
              <a:buSzPts val="1100"/>
              <a:buNone/>
            </a:pPr>
            <a:r>
              <a:rPr lang="hu-HU" sz="1200">
                <a:solidFill>
                  <a:srgbClr val="000000"/>
                </a:solidFill>
                <a:latin typeface="Times New Roman"/>
                <a:ea typeface="Times New Roman"/>
                <a:cs typeface="Times New Roman"/>
                <a:sym typeface="Times New Roman"/>
              </a:rPr>
              <a:t>A rendszer képes megjegyezni, hol fejeztük be a munkát. A traktor képes esti-éjszakai munkavégzésre, ami az optimális körülmények miatt sokkal könnyebb, a növényvédőszer-használat is csökkenthető. Drónokkal kiegészítő megfigyelést. A fejlődés nyomon követése, a precíz mérési lehetőségek, az éves adatbázisok létrejötte és a beavatkozási pontok meghatározása együttesen segíti a termelést. A rovarcsapdák, növényvédelmi megfigyelések is folytathatók kamerarendszer segítségével. A go-pro kamera traktorra szerelése a gyümölcssűrűség vizsgálatot, azaz, a terület melyik részén mennyi termés várható és ezek szerint a rekeszkiosztást hogyan kell tervezni. Célja a hozamtérkép elkészítése, mely a statikus alapadatokból és az éves változó adatokból képes meghatározni a termés mennyiségét. </a:t>
            </a:r>
            <a:endParaRPr sz="1100">
              <a:latin typeface="Calibri"/>
              <a:ea typeface="Calibri"/>
              <a:cs typeface="Calibri"/>
              <a:sym typeface="Calibri"/>
            </a:endParaRPr>
          </a:p>
          <a:p>
            <a:pPr indent="0" lvl="0" marL="158750" rtl="0" algn="just">
              <a:lnSpc>
                <a:spcPct val="100000"/>
              </a:lnSpc>
              <a:spcBef>
                <a:spcPts val="0"/>
              </a:spcBef>
              <a:spcAft>
                <a:spcPts val="0"/>
              </a:spcAft>
              <a:buSzPts val="1100"/>
              <a:buNone/>
            </a:pPr>
            <a:r>
              <a:t/>
            </a:r>
            <a:endParaRPr/>
          </a:p>
        </p:txBody>
      </p:sp>
      <p:sp>
        <p:nvSpPr>
          <p:cNvPr id="527" name="Google Shape;527;p5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hu-H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Magyaroroszág 94 ezer hektár körüli gyümölcstermő-felülete 65%-a alma, 10%-a meggy, durván 5% termőfelülettel rendelkezik a folyamatos csökkenésben lévő szilva, és szintén ugyanennyivel az őszibarack. A  klímaváltozás hatása, a gyümölcs piac változások figyelemmel követése igazi kihívás a gyümölcstermesztők körében.  A változó világhoz való alkalmazkodás egy sok évre ültetett gyümölcs esetében sokkal nehezebb, mint egy szántóföldi növény esetében. A piaci változásokhoz való alkalmazkodás kevésbé rugalmas az ültetvények esetében, ezért megfontolt és megfelelő adatokon alapuló döntéseket kell hozni. Versenyképes az a gyümölcs, amire van fizetőképes fogyasztói, vevői igény, amit piacra tudnak juttatni, és aminek a termelése hatékony, gazdaságos. Az új technológiák alkalmazása nagy segítségre lehet ebben, valamint a költséghatékony, piacorientált gazdálkodás gyakorlatban történő megvalósítására egyaránt.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piaci igényeknek megfelelő minőségű, méretű és mennyiségű termék folyamatos biztosítása változó környezeti feltételek mellett igen nagy feladat, ahol az adatalapú információknak nagy jelentősége van.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folyamatos termelés egyik alapfeltétele a megfelelő gyümölcsterhelés és a megfelelő gyümölcsméret biztosítása. A termőegyensúly biztosítása az egyik legfontosabb technológiai elem, amely a jövedelemezőséget is erőteljesen érinti. A technológiai megvalósításhoz a távérzékelési eljárások hatékonyan hozzájárulhatnak, hiszen térbeli kép segítségével elvégezhető a termésbecslés, a termőegyensúly beállítás és a gyümölcsterhelés beállítása is. </a:t>
            </a:r>
            <a:endParaRPr/>
          </a:p>
          <a:p>
            <a:pPr indent="0" lvl="0" marL="158750" rtl="0" algn="just">
              <a:lnSpc>
                <a:spcPct val="100000"/>
              </a:lnSpc>
              <a:spcBef>
                <a:spcPts val="0"/>
              </a:spcBef>
              <a:spcAft>
                <a:spcPts val="0"/>
              </a:spcAft>
              <a:buSzPts val="1100"/>
              <a:buNone/>
            </a:pPr>
            <a:r>
              <a:rPr lang="hu-HU" sz="1100"/>
              <a:t>Az ültetvények tápanyag-visszapótlása és öntözési rendszer kialakítása kritikus elem</a:t>
            </a:r>
            <a:endParaRPr/>
          </a:p>
          <a:p>
            <a:pPr indent="0" lvl="0" marL="158750" rtl="0" algn="just">
              <a:lnSpc>
                <a:spcPct val="100000"/>
              </a:lnSpc>
              <a:spcBef>
                <a:spcPts val="0"/>
              </a:spcBef>
              <a:spcAft>
                <a:spcPts val="0"/>
              </a:spcAft>
              <a:buSzPts val="1100"/>
              <a:buNone/>
            </a:pPr>
            <a:r>
              <a:rPr lang="hu-HU" sz="1100"/>
              <a:t>A növényvédelem területén a növényvédőszer mennyiség csökkentésére fel kell készülni.</a:t>
            </a:r>
            <a:endParaRPr/>
          </a:p>
          <a:p>
            <a:pPr indent="0" lvl="0" marL="158750" rtl="0" algn="just">
              <a:lnSpc>
                <a:spcPct val="100000"/>
              </a:lnSpc>
              <a:spcBef>
                <a:spcPts val="0"/>
              </a:spcBef>
              <a:spcAft>
                <a:spcPts val="0"/>
              </a:spcAft>
              <a:buSzPts val="1100"/>
              <a:buNone/>
            </a:pPr>
            <a:r>
              <a:rPr lang="hu-HU" sz="1100"/>
              <a:t>A megfelelő döntést csak a megfelelő információ birtokában lehet meghozni. A digitális technológiák lehetővé teszik a helyspecifikus gazdálkodás hatékony alkalmazását, amely az ágazat jövedelemezőségéhez és piaci pozíciójának javításához járul hozzá. </a:t>
            </a:r>
            <a:endParaRPr sz="1100"/>
          </a:p>
          <a:p>
            <a:pPr indent="0" lvl="0" marL="158750" rtl="0" algn="just">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https://www.youtube.com/watch?v=bst843LNgAA</a:t>
            </a:r>
            <a:endParaRPr/>
          </a:p>
          <a:p>
            <a:pPr indent="0" lvl="0" marL="158750" rtl="0" algn="l">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lang="hu-HU"/>
              <a:t>Az időjárás az egymás után következő légköri állapotok sorozata, az éghajlat pedig a légköri állapotok összessége, melyet az átlagok és a szélsőértékek eloszlása, napi, havi, évszakos és éves együttese jellemez. A mezőgazdasági termelés kitettsége igen nagy mint az éghajlatnak, mint az időjárásnak, éppen ezért fontos információ az várható időjárás alakulása. Az időjárás előrejelzés elkészítéséhez a meteorológiai állomások adatait használják fel a meteorológiai szolgáltatást végző társaságok. </a:t>
            </a:r>
            <a:r>
              <a:rPr b="0" i="0" lang="hu-HU" sz="1100" u="none" cap="none" strike="noStrike">
                <a:solidFill>
                  <a:srgbClr val="000000"/>
                </a:solidFill>
                <a:latin typeface="Arial"/>
                <a:ea typeface="Arial"/>
                <a:cs typeface="Arial"/>
                <a:sym typeface="Arial"/>
              </a:rPr>
              <a:t>Az egyes meteorológiai állomások a megfigyelt és mért adatokat közlik egymással. A mérési eredmények kiértékelése után készül el az előrejelzés, melyből megtudható a másnapi (rövid távú), és a hétre szóló, 10 napos (hosszú távú) előrejelzés. A mérési eredményeket nemzetközileg elfogadott, egyezményes jelekkel, ún. időjárási térképeken ábrázolják. </a:t>
            </a:r>
            <a:r>
              <a:rPr lang="hu-HU"/>
              <a:t>Okszerű, precíz és célszerű kijuttatás. A környezetvédelem és a humán egészségügyi kockázatot csökkentjük, kisebb lesz a termelés. A visszamaradt hatóanyag mennyisége csökken mint a termékben, mint a környezetben. </a:t>
            </a:r>
            <a:endParaRPr/>
          </a:p>
          <a:p>
            <a:pPr indent="0" lvl="0" marL="158750" marR="0" rtl="0" algn="just">
              <a:lnSpc>
                <a:spcPct val="100000"/>
              </a:lnSpc>
              <a:spcBef>
                <a:spcPts val="0"/>
              </a:spcBef>
              <a:spcAft>
                <a:spcPts val="0"/>
              </a:spcAft>
              <a:buClr>
                <a:srgbClr val="000000"/>
              </a:buClr>
              <a:buSzPts val="1100"/>
              <a:buNone/>
            </a:pPr>
            <a:r>
              <a:rPr lang="hu-HU"/>
              <a:t>A növényvédelmi előrejelzéseket csoportosíthatjuk időbeliség és térbeliség alapján. Hosszú távú előrejelzés	</a:t>
            </a:r>
            <a:endParaRPr/>
          </a:p>
          <a:p>
            <a:pPr indent="0" lvl="0" marL="158750" marR="0" rtl="0" algn="just">
              <a:lnSpc>
                <a:spcPct val="100000"/>
              </a:lnSpc>
              <a:spcBef>
                <a:spcPts val="0"/>
              </a:spcBef>
              <a:spcAft>
                <a:spcPts val="0"/>
              </a:spcAft>
              <a:buClr>
                <a:srgbClr val="000000"/>
              </a:buClr>
              <a:buSzPts val="1100"/>
              <a:buNone/>
            </a:pPr>
            <a:r>
              <a:rPr lang="hu-HU"/>
              <a:t>10 naptól 6 hónapig terjedő időjárás-előrejelzés,  </a:t>
            </a:r>
            <a:r>
              <a:rPr b="0" i="0" lang="hu-HU" sz="1100" u="none" cap="none" strike="noStrike">
                <a:solidFill>
                  <a:srgbClr val="000000"/>
                </a:solidFill>
                <a:latin typeface="Arial"/>
                <a:ea typeface="Arial"/>
                <a:cs typeface="Arial"/>
                <a:sym typeface="Arial"/>
              </a:rPr>
              <a:t>a középtávú előrejelzés 3–10 napos időszakra vonatkozó időjárás-előrejelzés, Rövid távú előrejelzés 12–72 órás időszakra vonatkozó időjárás-előrejelzés.</a:t>
            </a:r>
            <a:endParaRPr b="0"/>
          </a:p>
          <a:p>
            <a:pPr indent="0" lvl="0" marL="158750" rtl="0" algn="just">
              <a:lnSpc>
                <a:spcPct val="100000"/>
              </a:lnSpc>
              <a:spcBef>
                <a:spcPts val="0"/>
              </a:spcBef>
              <a:spcAft>
                <a:spcPts val="0"/>
              </a:spcAft>
              <a:buSzPts val="1100"/>
              <a:buNone/>
            </a:pPr>
            <a:r>
              <a:rPr lang="hu-HU"/>
              <a:t>Az térbeli előrejelzések lehetnek nemzetközi-, országos-, tájegységi-, üzem szintű és tábla szintű előrejelzések, valamint a BIG DATA alapján készült igen pontos és részletes modellezés lehetővé tette a (nowcasting) ultra-rövidtávú előrejelzés megjelenését. </a:t>
            </a:r>
            <a:r>
              <a:rPr b="0" i="0" lang="hu-HU" sz="1100" u="none" cap="none" strike="noStrike">
                <a:solidFill>
                  <a:srgbClr val="000000"/>
                </a:solidFill>
                <a:latin typeface="Arial"/>
                <a:ea typeface="Arial"/>
                <a:cs typeface="Arial"/>
                <a:sym typeface="Arial"/>
              </a:rPr>
              <a:t>A műholdak alkalmazásának legfontosabb területe a meteorológián belül a nowcasting, vagyis az időjárás analízise és néhány órás előrejelzése. A gyorsan fejlődő, sokszor veszélyes időjárási képződmények jól megfigyelhetők az egyre jobb időbeli, térbeli és spektrális felbontású műholdképeken. Az Országos Meteorológiai Szolgálatnál (OMSZ) került kidolgozásra került az az automatikus ultrarövidtávú előrejelző és nowcasting rendszer (MEANDER) 3 órás előrejelzést készít. Indokolt esetben, riasztást is küld a szolgálatos meteorológusnak a veszélyes légköri folyamat megindulásáról. Az MSG holdak számos új lehetőséget kínálnak, például a szélmezők különböző magasságokban számítása terén, amelyhez a felhőzet, a vízgőz és az ózoneloszlás alakzatainak változását kell nyomon követni. Az alkalmazott modellek megbízhatóságát a mintavételi sűrűség pozitív irányban befolyásolja. </a:t>
            </a:r>
            <a:r>
              <a:rPr b="0" i="0" lang="hu-HU">
                <a:latin typeface="Arial"/>
                <a:ea typeface="Arial"/>
                <a:cs typeface="Arial"/>
                <a:sym typeface="Arial"/>
              </a:rPr>
              <a:t>A meteorológiai modellezés számításigényes folyamat, elengedhetetlen a szimulációs bizonytalanságok kezelése, számszerűsítése, amely költségesebbé teszi a modellezést. A rendszeres időjárás előrejelzésekben és már egy éghajlati szimulációban is rengeteg adat keletkezik. </a:t>
            </a:r>
            <a:r>
              <a:rPr b="0" i="0" lang="hu-HU" sz="1100" u="none" cap="none" strike="noStrike">
                <a:solidFill>
                  <a:srgbClr val="000000"/>
                </a:solidFill>
                <a:latin typeface="Arial"/>
                <a:ea typeface="Arial"/>
                <a:cs typeface="Arial"/>
                <a:sym typeface="Arial"/>
              </a:rPr>
              <a:t>BigData vonatkozásai, a számítási kapacitások megnövekednek, valamint a nagymennyiségű adat is tárolható. </a:t>
            </a:r>
            <a:endParaRPr/>
          </a:p>
          <a:p>
            <a:pPr indent="0" lvl="0" marL="158750" marR="0" rtl="0" algn="just">
              <a:lnSpc>
                <a:spcPct val="100000"/>
              </a:lnSpc>
              <a:spcBef>
                <a:spcPts val="0"/>
              </a:spcBef>
              <a:spcAft>
                <a:spcPts val="0"/>
              </a:spcAft>
              <a:buClr>
                <a:srgbClr val="000000"/>
              </a:buClr>
              <a:buSzPts val="1100"/>
              <a:buNone/>
            </a:pPr>
            <a:r>
              <a:rPr b="0" i="0" lang="hu-HU" sz="1100" u="none" cap="none" strike="noStrike">
                <a:solidFill>
                  <a:srgbClr val="000000"/>
                </a:solidFill>
                <a:latin typeface="Arial"/>
                <a:ea typeface="Arial"/>
                <a:cs typeface="Arial"/>
                <a:sym typeface="Arial"/>
              </a:rPr>
              <a:t>A termőhelyi adottságok országonként és területenként is változhat. Az automata meteorológia állomások és  növényvédelmi előrejelzések használata egyre elterjedtebb mind a szántóföldi növénytermesztés, mind a kertészet és szőlészet területén. A meteorológiai adatok ismeretében lehetővé válik a növényvédelmi munkák időzítése és tervezése, ezzel együtt az okszerű növényvédőszerhasználat. Az automata meteorológia állomások és  növényvédelmi előrejelzések használata egyre elterjedtebb mind a szántóföldi növénytermesztés, mind a kertészet és szőlészet területén. A meteorológiai adatok ismeretében lehetővé válik a növényvédelmi munkák időzítése.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None/>
            </a:pPr>
            <a:r>
              <a:rPr b="0" i="0" lang="hu-HU" sz="1100" u="none" cap="none" strike="noStrike">
                <a:solidFill>
                  <a:srgbClr val="000000"/>
                </a:solidFill>
                <a:latin typeface="Arial"/>
                <a:ea typeface="Arial"/>
                <a:cs typeface="Arial"/>
                <a:sym typeface="Arial"/>
              </a:rPr>
              <a:t>A szőlőtermesztés esetében Erdélyben, csakúgy mint a legtöbb magyar borvidéken, a talajadottságok változatosak, a gazdák célja a heterogenitás csökkentése a az egységes időben történő hatékony művelés, valamint az egységes minőségű szőlő érdekében. Kérdés ugyan, hogy amennyiben megoldható technikailag az egységes minőség, veszít-e a szőlő az évjáratra jellemző minőségi különlegességből. Erdélyben is megjelenik a biogazdálkodás, ahol a növényvédelemi beavatkozások korlátozott szerhasználat mellett valósulhatnak meg. Az ültetvényre vonatkozó adatok helyspecifikus gyűjtése és az adatok elemzése segítségével megvalósulhat a hatékony szőlőtermesztés és a borászat számára megfelelő minőségű alapanyag biztosítása, ami piaci szempontból is kedvező, hiszen így a piaci pozíció megőrzése és javítása megvalósulhat. A szőlőtermesztésben (a biogazdálkodás esetében is) rendkívül hatékonyan alkalmazható, az automata meteorológiai állomásokból származó adatok alapján készült, digitális növényvédelmi előrejelzési rendszer. A meteorológiai adatokra épül Magyaroroszágon a jégkárelhárítási rendszer is. </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lang="hu-HU"/>
              <a:t>A GPS alapú helymeghatározási rendszer és a térinformatika megjelenése elindított egy technológiai forradalmat, amely lehetővé tette az  eddig elképzelhetetlen mennyiségű adat gyűjtését, tárolását, elemzését. Az agrárdigitalizáció a gazdálkodók legnagyobb segítsége, hiszen általa a folyamatok modellezhetők, és a térinformatika által vizualizálhatóvá válna, amely megkönnyíti az adatalapú döntést. </a:t>
            </a:r>
            <a:endParaRPr/>
          </a:p>
          <a:p>
            <a:pPr indent="0" lvl="0" marL="114300" rtl="0" algn="just">
              <a:lnSpc>
                <a:spcPct val="100000"/>
              </a:lnSpc>
              <a:spcBef>
                <a:spcPts val="0"/>
              </a:spcBef>
              <a:spcAft>
                <a:spcPts val="0"/>
              </a:spcAft>
              <a:buSzPts val="1100"/>
              <a:buNone/>
            </a:pPr>
            <a:r>
              <a:rPr lang="hu-HU"/>
              <a:t>Magyarország Digitális Agrár Stratégiája</a:t>
            </a:r>
            <a:endParaRPr/>
          </a:p>
          <a:p>
            <a:pPr indent="0" lvl="0" marL="158750" marR="0" rtl="0" algn="l">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Az üzemszintű digitális fejlődés célja a vezetői döntések és a menedzsment támogatása, az erőforrások hatékony felhasználása, a technológiák kiválasztása, a gazdaság és humánerőforrás területén. A hatékony és kockázatcsökkentő döntéseket az üzem adatainak összegyűjtése, adatbázis építése, valamint az üzem természeti és gazdasági környezetéről szóló adatok elérése és az üzemi, illetve külső adatok, információk közös elemzése biztosítja. Az üzemszinten több területen, valamint különösen az egyes területek közötti együttműködésben is meghatározó szerepe van a digitális technológiák által biztosított lehetőségeknek. Tudatos vezetői döntést igényel, hogy a digitális eszközök feladatuk ellátásához gyűjtött és elemzett adatok üzemszinten összegyűjtésre kerüljenek, a hozzájuk tartozó helyspecifikus adatokkal együtt. Az adatgyűjtést sokszor a technológia szállítója végzi el és szolgáltatás keretében, feldolgozva, akár döntési javaslat formájában juttatja vissza a termelő részére. A precíziós termelésből származó adatok gyűjtése esetén a valódi értéket az adott területre vonatkozó több éves adatsorok jelentik. Tudatos, éveken átívelő adatgazdálkodás ma még csak kevés termelő esetében valósul meg Magyarországon (Digitális Agrárstratégia)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Forrás: awitc.com.au/wp-content/uploads/2016/07/113_Siebers.pdf</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Magyarországon a szőlőtermesztés (és rajta keresztül a bor ágazat) a mezőgazdasági ágazatokon belül talán az egyik legkritikusabb helyzetű ágazat. A termelők versenyhelyzete kedvezőtlenül alakul a rendszerváltás óta, amelynek alapvető okai, hogy a piac megosztásra került és a piaci megnövekedett kínálat adta intenzív verseny nehéz helyzetbe hozta a magyar szőlő-bor ágazatot.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rendszerváltás előtt 30 állami gazdaság és 50 termelőszövetkezet foglalkozott szőlészettel és borászattal. 2000-ben a közel 120 ezer szőlőtermesztő háromnegyede 0,5 ha alatti területen gazdálkodott. A szőlőtermesztők esetében nagy kihívást jelent a klimatikus tényezőkhöz való alkalmazkodás, amely kedvezőtlen hatással van a szőlő technológiai munkáira, növényvédelemre és rajtuk keresztül a munkaszervezésre egyaránt. Tovább súlyosbítja a helyzetet, hogy szőlőtermesztők, a borászatok és a kereskedelmi egységek közötti kiegyensúlyozatlan erőviszonyok lehetőséget teremtettek az egyes fázisok közötti profit aránytalan elosztására. A szőlő szinte önköltségi áron vagy az alatt kerül felvásárlásra. A versenyhelyzetet tovább rontja az egyre nyíló agrárolló, valamint az alacsony termelői ár és a jövedelem. A magyar borvertikum fázisainak együttműködése gyenge, ezért a termékpályán keletkező jövedelemből való részesedést a dominanciával rendelkező szereplők határozzák meg. A fogyasztói preferenciák változásával is lépést kell tartani, így a termelési alapok újragondolása, tervezése szükségszerű. A digitalizáció lehetőséget biztosít a termelési adatok elemzésére, az okszerű és költséghatékony termelés alapvető eszköze lehet. Az időjárási viszonyok monitorozásával az előrejelzések segítségével már a megfelelő időpont a növényvédelmi beavatkozásokra meghatározható, illetve már élvezik a gazdálkodók a jégkárelhárítás előnyét.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technológia során az élőmunkaigény nagy, amely több szempontból kedvezőtlenül érinti a termelőket. A szőlőtermesztésre is jellemző, hogy a technológia időablak egyre szűkebb, tehát egyre rövidebb idő alatt kell elvégezni az aktuális munkafolyamatokat. A megfelelő képzettségű munkaerőhiány egyre nagyobb az ágazatban és jelentős költségtételt jelent az egyébként is nagy önköltséggel rendelkező termelési folyamatban. Az okszerű és költséghatékony gazdálkodás tehát elengedhetetlen feltétele a jövő gazdálkodói számára. A VRT (helyspecifikusan változtatott technológia) alkalmazások egyik legfontosabb előnye, hogy a munkaerő szükséglet jelentősen csökken, míg a műveletek elvégzése rövidebb idő alatt, pontosabban és jobb hatékonysággal elvégezhető. </a:t>
            </a:r>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A termőhelyi adottságok országonként és területenként is változhat. Erdélyben, csakúgy mint a legtöbb magyar borvidéken, a talajadottságok változatosak, a gazdák célja a heterogenitás csökkentése a az egységes időben történő hatékony művelés, valamint az egységes minőségű szőlő érdekében. Kérdés ugyan, hogy amennyiben megoldható technikailag az egységes minőség, veszít-e a szőlő az évjáratra jellemző minőségi különlegességből. Erdélyben is megjelenik a biogazdálkodás, ahol a növényvédelemi beavatkozások korlátozott szerhasználat mellett valósulhatnak meg. Az ültetvényre vonatkozó adatok helyspecifikus gyűjtése és az adatok elemzése segítségével megvalósulhat a hatékony szőlőtermesztés és a borászat számára megfelelő minőségű alapanyag biztosítása, ami piaci szempontból is kedvező, hiszen így a piaci pozíció megőrzése és javítása megvalósulhat. Munkaszervezési szempontból és az információ áramlás elősegítésére a digitalizációs informatikai eszközök és programok használata egyértelműen a termelők érdekét szolgálja. VRT és robotika alkalmazások egyik legfontosabb előnye, hogy a munkaerő szükséglet jelentősen csökken, míg a műveletek elvégzése folyamatosabb, precízebb, időben jobban tervezhető. </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b="1" lang="hu-HU"/>
              <a:t>Az erdő legfontosabb hatásai:</a:t>
            </a:r>
            <a:endParaRPr/>
          </a:p>
          <a:p>
            <a:pPr indent="0" lvl="0" marL="114300" rtl="0" algn="just">
              <a:lnSpc>
                <a:spcPct val="100000"/>
              </a:lnSpc>
              <a:spcBef>
                <a:spcPts val="0"/>
              </a:spcBef>
              <a:spcAft>
                <a:spcPts val="0"/>
              </a:spcAft>
              <a:buSzPts val="1100"/>
              <a:buNone/>
            </a:pPr>
            <a:r>
              <a:rPr lang="hu-HU"/>
              <a:t>• a legnagyobb szén-dioxid-fogyasztó (szénmegkötés) és oxigéntermelő,</a:t>
            </a:r>
            <a:endParaRPr/>
          </a:p>
          <a:p>
            <a:pPr indent="0" lvl="0" marL="114300" rtl="0" algn="just">
              <a:lnSpc>
                <a:spcPct val="100000"/>
              </a:lnSpc>
              <a:spcBef>
                <a:spcPts val="0"/>
              </a:spcBef>
              <a:spcAft>
                <a:spcPts val="0"/>
              </a:spcAft>
              <a:buSzPts val="1100"/>
              <a:buNone/>
            </a:pPr>
            <a:r>
              <a:rPr lang="hu-HU"/>
              <a:t>• a legnagyobb szervesanyag-termelő, a fának, mint</a:t>
            </a:r>
            <a:endParaRPr/>
          </a:p>
          <a:p>
            <a:pPr indent="0" lvl="0" marL="114300" rtl="0" algn="just">
              <a:lnSpc>
                <a:spcPct val="100000"/>
              </a:lnSpc>
              <a:spcBef>
                <a:spcPts val="0"/>
              </a:spcBef>
              <a:spcAft>
                <a:spcPts val="0"/>
              </a:spcAft>
              <a:buSzPts val="1100"/>
              <a:buNone/>
            </a:pPr>
            <a:r>
              <a:rPr lang="hu-HU"/>
              <a:t>nyersanyagnak, újratermelhető energiahordozónak, és még sok egyéb, erdőből kikerülő terméknek a forrása,</a:t>
            </a:r>
            <a:endParaRPr/>
          </a:p>
          <a:p>
            <a:pPr indent="0" lvl="0" marL="114300" rtl="0" algn="just">
              <a:lnSpc>
                <a:spcPct val="100000"/>
              </a:lnSpc>
              <a:spcBef>
                <a:spcPts val="0"/>
              </a:spcBef>
              <a:spcAft>
                <a:spcPts val="0"/>
              </a:spcAft>
              <a:buSzPts val="1100"/>
              <a:buNone/>
            </a:pPr>
            <a:r>
              <a:rPr lang="hu-HU"/>
              <a:t>• a Föld vízháztartásának alapvető szabályozója,</a:t>
            </a:r>
            <a:endParaRPr/>
          </a:p>
          <a:p>
            <a:pPr indent="0" lvl="0" marL="114300" rtl="0" algn="just">
              <a:lnSpc>
                <a:spcPct val="100000"/>
              </a:lnSpc>
              <a:spcBef>
                <a:spcPts val="0"/>
              </a:spcBef>
              <a:spcAft>
                <a:spcPts val="0"/>
              </a:spcAft>
              <a:buSzPts val="1100"/>
              <a:buNone/>
            </a:pPr>
            <a:r>
              <a:rPr lang="hu-HU"/>
              <a:t>• a mező- és makroklíma befolyásolója,</a:t>
            </a:r>
            <a:endParaRPr/>
          </a:p>
          <a:p>
            <a:pPr indent="0" lvl="0" marL="114300" rtl="0" algn="just">
              <a:lnSpc>
                <a:spcPct val="100000"/>
              </a:lnSpc>
              <a:spcBef>
                <a:spcPts val="0"/>
              </a:spcBef>
              <a:spcAft>
                <a:spcPts val="0"/>
              </a:spcAft>
              <a:buSzPts val="1100"/>
              <a:buNone/>
            </a:pPr>
            <a:r>
              <a:rPr lang="hu-HU"/>
              <a:t>• a tápláléklánc megszakítás nélküli fenntartásának</a:t>
            </a:r>
            <a:endParaRPr/>
          </a:p>
          <a:p>
            <a:pPr indent="0" lvl="0" marL="114300" rtl="0" algn="just">
              <a:lnSpc>
                <a:spcPct val="100000"/>
              </a:lnSpc>
              <a:spcBef>
                <a:spcPts val="0"/>
              </a:spcBef>
              <a:spcAft>
                <a:spcPts val="0"/>
              </a:spcAft>
              <a:buSzPts val="1100"/>
              <a:buNone/>
            </a:pPr>
            <a:r>
              <a:rPr lang="hu-HU"/>
              <a:t>lassan már egyedüli helyszíne,</a:t>
            </a:r>
            <a:endParaRPr/>
          </a:p>
          <a:p>
            <a:pPr indent="0" lvl="0" marL="114300" rtl="0" algn="just">
              <a:lnSpc>
                <a:spcPct val="100000"/>
              </a:lnSpc>
              <a:spcBef>
                <a:spcPts val="0"/>
              </a:spcBef>
              <a:spcAft>
                <a:spcPts val="0"/>
              </a:spcAft>
              <a:buSzPts val="1100"/>
              <a:buNone/>
            </a:pPr>
            <a:r>
              <a:rPr lang="hu-HU"/>
              <a:t>• a környezet legjelentősebb védője,</a:t>
            </a:r>
            <a:endParaRPr/>
          </a:p>
          <a:p>
            <a:pPr indent="0" lvl="0" marL="114300" rtl="0" algn="just">
              <a:lnSpc>
                <a:spcPct val="100000"/>
              </a:lnSpc>
              <a:spcBef>
                <a:spcPts val="0"/>
              </a:spcBef>
              <a:spcAft>
                <a:spcPts val="0"/>
              </a:spcAft>
              <a:buSzPts val="1100"/>
              <a:buNone/>
            </a:pPr>
            <a:r>
              <a:rPr lang="hu-HU"/>
              <a:t>• egészségnevelő, regeneráló hatása egyedüli,</a:t>
            </a:r>
            <a:endParaRPr/>
          </a:p>
          <a:p>
            <a:pPr indent="0" lvl="0" marL="114300" rtl="0" algn="just">
              <a:lnSpc>
                <a:spcPct val="100000"/>
              </a:lnSpc>
              <a:spcBef>
                <a:spcPts val="0"/>
              </a:spcBef>
              <a:spcAft>
                <a:spcPts val="0"/>
              </a:spcAft>
              <a:buSzPts val="1100"/>
              <a:buNone/>
            </a:pPr>
            <a:r>
              <a:rPr lang="hu-HU"/>
              <a:t>• jóléti, kulturális, esztétikai hatása nélkülözhetetlen</a:t>
            </a:r>
            <a:endParaRPr/>
          </a:p>
          <a:p>
            <a:pPr indent="0" lvl="0" marL="114300" rtl="0" algn="just">
              <a:lnSpc>
                <a:spcPct val="100000"/>
              </a:lnSpc>
              <a:spcBef>
                <a:spcPts val="0"/>
              </a:spcBef>
              <a:spcAft>
                <a:spcPts val="0"/>
              </a:spcAft>
              <a:buSzPts val="1100"/>
              <a:buNone/>
            </a:pPr>
            <a:r>
              <a:t/>
            </a:r>
            <a:endParaRPr b="0"/>
          </a:p>
          <a:p>
            <a:pPr indent="0" lvl="0" marL="114300" rtl="0" algn="just">
              <a:lnSpc>
                <a:spcPct val="100000"/>
              </a:lnSpc>
              <a:spcBef>
                <a:spcPts val="0"/>
              </a:spcBef>
              <a:spcAft>
                <a:spcPts val="0"/>
              </a:spcAft>
              <a:buSzPts val="1100"/>
              <a:buNone/>
            </a:pPr>
            <a:r>
              <a:rPr b="0" lang="hu-HU"/>
              <a:t>Az erdőgazdálkodás során fontos információ az erő:</a:t>
            </a:r>
            <a:endParaRPr/>
          </a:p>
          <a:p>
            <a:pPr indent="-298450" lvl="0" marL="457200" rtl="0" algn="just">
              <a:lnSpc>
                <a:spcPct val="100000"/>
              </a:lnSpc>
              <a:spcBef>
                <a:spcPts val="0"/>
              </a:spcBef>
              <a:spcAft>
                <a:spcPts val="0"/>
              </a:spcAft>
              <a:buSzPts val="1100"/>
              <a:buChar char="●"/>
            </a:pPr>
            <a:r>
              <a:rPr b="0" lang="hu-HU"/>
              <a:t>fajgazdagsága,</a:t>
            </a:r>
            <a:endParaRPr/>
          </a:p>
          <a:p>
            <a:pPr indent="-298450" lvl="0" marL="457200" rtl="0" algn="just">
              <a:lnSpc>
                <a:spcPct val="100000"/>
              </a:lnSpc>
              <a:spcBef>
                <a:spcPts val="0"/>
              </a:spcBef>
              <a:spcAft>
                <a:spcPts val="0"/>
              </a:spcAft>
              <a:buSzPts val="1100"/>
              <a:buChar char="●"/>
            </a:pPr>
            <a:r>
              <a:rPr b="0" lang="hu-HU"/>
              <a:t>egészségi állapota, </a:t>
            </a:r>
            <a:endParaRPr/>
          </a:p>
          <a:p>
            <a:pPr indent="-298450" lvl="0" marL="457200" rtl="0" algn="just">
              <a:lnSpc>
                <a:spcPct val="100000"/>
              </a:lnSpc>
              <a:spcBef>
                <a:spcPts val="0"/>
              </a:spcBef>
              <a:spcAft>
                <a:spcPts val="0"/>
              </a:spcAft>
              <a:buSzPts val="1100"/>
              <a:buChar char="●"/>
            </a:pPr>
            <a:r>
              <a:rPr b="0" lang="hu-HU"/>
              <a:t>szolgáltatásaik minőségi és mennyiségi hozama.</a:t>
            </a:r>
            <a:endParaRPr/>
          </a:p>
          <a:p>
            <a:pPr indent="-228600" lvl="0" marL="457200" rtl="0" algn="just">
              <a:lnSpc>
                <a:spcPct val="100000"/>
              </a:lnSpc>
              <a:spcBef>
                <a:spcPts val="0"/>
              </a:spcBef>
              <a:spcAft>
                <a:spcPts val="0"/>
              </a:spcAft>
              <a:buSzPts val="1100"/>
              <a:buNone/>
            </a:pPr>
            <a:r>
              <a:t/>
            </a:r>
            <a:endParaRPr b="0"/>
          </a:p>
          <a:p>
            <a:pPr indent="0" lvl="0" marL="114300" rtl="0" algn="just">
              <a:lnSpc>
                <a:spcPct val="100000"/>
              </a:lnSpc>
              <a:spcBef>
                <a:spcPts val="0"/>
              </a:spcBef>
              <a:spcAft>
                <a:spcPts val="0"/>
              </a:spcAft>
              <a:buSzPts val="1100"/>
              <a:buNone/>
            </a:pPr>
            <a:r>
              <a:rPr b="0" lang="hu-HU"/>
              <a:t>Az erdőt számos stresszhatás éri, mint az:</a:t>
            </a:r>
            <a:endParaRPr/>
          </a:p>
          <a:p>
            <a:pPr indent="-298450" lvl="0" marL="457200" rtl="0" algn="just">
              <a:lnSpc>
                <a:spcPct val="100000"/>
              </a:lnSpc>
              <a:spcBef>
                <a:spcPts val="0"/>
              </a:spcBef>
              <a:spcAft>
                <a:spcPts val="0"/>
              </a:spcAft>
              <a:buSzPts val="1100"/>
              <a:buChar char="●"/>
            </a:pPr>
            <a:r>
              <a:rPr b="0" lang="hu-HU"/>
              <a:t>az emberek számára szükséges fa kitermelése (faigény),</a:t>
            </a:r>
            <a:endParaRPr/>
          </a:p>
          <a:p>
            <a:pPr indent="-298450" lvl="0" marL="457200" rtl="0" algn="just">
              <a:lnSpc>
                <a:spcPct val="100000"/>
              </a:lnSpc>
              <a:spcBef>
                <a:spcPts val="0"/>
              </a:spcBef>
              <a:spcAft>
                <a:spcPts val="0"/>
              </a:spcAft>
              <a:buSzPts val="1100"/>
              <a:buChar char="●"/>
            </a:pPr>
            <a:r>
              <a:rPr b="0" lang="hu-HU"/>
              <a:t>tömegturizmus, </a:t>
            </a:r>
            <a:endParaRPr/>
          </a:p>
          <a:p>
            <a:pPr indent="-298450" lvl="0" marL="457200" rtl="0" algn="just">
              <a:lnSpc>
                <a:spcPct val="100000"/>
              </a:lnSpc>
              <a:spcBef>
                <a:spcPts val="0"/>
              </a:spcBef>
              <a:spcAft>
                <a:spcPts val="0"/>
              </a:spcAft>
              <a:buSzPts val="1100"/>
              <a:buChar char="●"/>
            </a:pPr>
            <a:r>
              <a:rPr b="0" lang="hu-HU"/>
              <a:t>káros környezeti hatások, </a:t>
            </a:r>
            <a:endParaRPr/>
          </a:p>
          <a:p>
            <a:pPr indent="-298450" lvl="0" marL="457200" rtl="0" algn="just">
              <a:lnSpc>
                <a:spcPct val="100000"/>
              </a:lnSpc>
              <a:spcBef>
                <a:spcPts val="0"/>
              </a:spcBef>
              <a:spcAft>
                <a:spcPts val="0"/>
              </a:spcAft>
              <a:buSzPts val="1100"/>
              <a:buChar char="●"/>
            </a:pPr>
            <a:r>
              <a:rPr b="0" lang="hu-HU"/>
              <a:t>elszaporodott vadállomány </a:t>
            </a:r>
            <a:endParaRPr/>
          </a:p>
          <a:p>
            <a:pPr indent="-228600" lvl="0" marL="457200" rtl="0" algn="just">
              <a:lnSpc>
                <a:spcPct val="100000"/>
              </a:lnSpc>
              <a:spcBef>
                <a:spcPts val="0"/>
              </a:spcBef>
              <a:spcAft>
                <a:spcPts val="0"/>
              </a:spcAft>
              <a:buSzPts val="1100"/>
              <a:buNone/>
            </a:pPr>
            <a:r>
              <a:t/>
            </a:r>
            <a:endParaRPr b="0"/>
          </a:p>
          <a:p>
            <a:pPr indent="0" lvl="0" marL="158750" rtl="0" algn="just">
              <a:lnSpc>
                <a:spcPct val="100000"/>
              </a:lnSpc>
              <a:spcBef>
                <a:spcPts val="0"/>
              </a:spcBef>
              <a:spcAft>
                <a:spcPts val="0"/>
              </a:spcAft>
              <a:buSzPts val="1100"/>
              <a:buNone/>
            </a:pPr>
            <a:r>
              <a:rPr b="0" lang="hu-HU"/>
              <a:t>Az erdőállománynak a gazdálkodásban betöltött szerepét gazdasági rendeltetésnek nevezzük. </a:t>
            </a:r>
            <a:endParaRPr b="0"/>
          </a:p>
          <a:p>
            <a:pPr indent="-228600" lvl="0" marL="457200" rtl="0" algn="just">
              <a:lnSpc>
                <a:spcPct val="100000"/>
              </a:lnSpc>
              <a:spcBef>
                <a:spcPts val="0"/>
              </a:spcBef>
              <a:spcAft>
                <a:spcPts val="0"/>
              </a:spcAft>
              <a:buSzPts val="1100"/>
              <a:buNone/>
            </a:pPr>
            <a:r>
              <a:t/>
            </a:r>
            <a:endParaRPr b="0"/>
          </a:p>
          <a:p>
            <a:pPr indent="0" lvl="0" marL="114300" rtl="0" algn="just">
              <a:lnSpc>
                <a:spcPct val="100000"/>
              </a:lnSpc>
              <a:spcBef>
                <a:spcPts val="0"/>
              </a:spcBef>
              <a:spcAft>
                <a:spcPts val="0"/>
              </a:spcAft>
              <a:buSzPts val="1100"/>
              <a:buNone/>
            </a:pPr>
            <a:r>
              <a:rPr b="0" lang="hu-HU"/>
              <a:t>A termőhely-feltárás az erdőgazdálkodás legköltségesebb munkafolyamata.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Ma az erdőgazdálkodás a hangsúlyt már kevésbé helyezi a faanyagtermelésre, sokkal fontosabb az erdő szerepe a köz érdekének szolgálatában. A közjóléti feladatok közé tartozik az erdő üdülési igénybevételére történő felkészítése, az erdei idegenforgalom (a viszonylag kényelmes, veszélytelen, olcsó és a károsítások lehetőségét kiküszöbölő erdei turizmus) feltételeinek megteremtése és folyamatos fenntartása, de közjóléti feladatnak tekinthető a vidéki munkahelyteremtés (és -megtartás) is, mivel az erdőgazdálkodás közvetve ma Magyarországon több tízezer család megélhetését segíti elő.</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védelmi célok és feladatok között a legjelentősebbek a környezet védelme (a talaj, a vízbázisok, a levegő, a települések, stb. védelme), a természet védelme (védett fajok, ritka élőhelyek, értékes képződmények fenntartása, a biológiai sokféleség megőrzése). </a:t>
            </a:r>
            <a:r>
              <a:rPr lang="hu-HU"/>
              <a:t>A hazai erd</a:t>
            </a:r>
            <a:r>
              <a:rPr lang="hu-HU" sz="1050"/>
              <a:t>ő</a:t>
            </a:r>
            <a:r>
              <a:rPr lang="hu-HU"/>
              <a:t>k nem tekinthetők önfenntartó környezeti rendszereknek, mivel jelenlegi formájuk több évszázados emberi beavatkozás, gazdálkodás során alakult ki. Fenntartásuk csak szakszerű erdőgazdálkodás keretében lehetséges. A hazai erdőkből évente kitermelt 7-8 millió köb - méter fa nélkülözhetetlen és megújítható nyers - anyag- és energiaforrás. A termőhely-feltárás az erdőgazdálkodás legköltségesebb munkafolyamata. A jelenleg aktuális termőhelyi állapotok átnézetes térképi böngészésére és pontszerű termőhelyi adatok kigyűjtésre használható alkalmazás. A felhasználó a kigyűjtött adatokat tárolása és elemzése adja az erdőgazdálkodási terv alapját. </a:t>
            </a:r>
            <a:endParaRPr/>
          </a:p>
          <a:p>
            <a:pPr indent="0" lvl="0" marL="158750" rtl="0" algn="just">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b="0" lang="hu-HU"/>
              <a:t>Erdőállomány prognózis</a:t>
            </a:r>
            <a:r>
              <a:rPr b="0" lang="hu-HU">
                <a:solidFill>
                  <a:srgbClr val="3F3F3F"/>
                </a:solidFill>
              </a:rPr>
              <a:t>: </a:t>
            </a:r>
            <a:r>
              <a:rPr b="0" lang="hu-HU"/>
              <a:t>az erdőállomány </a:t>
            </a:r>
            <a:r>
              <a:rPr lang="hu-HU"/>
              <a:t>várható fejlődésének pontos tervezése. A prognózis a korosztályok előre tolódását modellezi. A folyamatot nagy adatigény és jelentős munka jellemezte a hagyományos erdészeti tevékenységben. </a:t>
            </a:r>
            <a:r>
              <a:rPr b="0" i="0" lang="hu-HU" sz="1100" u="none" cap="none" strike="noStrike">
                <a:solidFill>
                  <a:srgbClr val="000000"/>
                </a:solidFill>
                <a:latin typeface="Arial"/>
                <a:ea typeface="Arial"/>
                <a:cs typeface="Arial"/>
                <a:sym typeface="Arial"/>
              </a:rPr>
              <a:t>Az erdők fenntartásának harmadik, gazdasági szerepe teremti meg az erdők fenntartásának, kezelésének, védelmének anyagi feltételeit az erdő értékének, mennyiségének csökkentése nélkül kitermelhető (folyamatosan újratermelődő) faanyag értékesítése által.</a:t>
            </a:r>
            <a:endParaRPr/>
          </a:p>
          <a:p>
            <a:pPr indent="0" lvl="0" marL="158750" rtl="0" algn="just">
              <a:lnSpc>
                <a:spcPct val="100000"/>
              </a:lnSpc>
              <a:spcBef>
                <a:spcPts val="0"/>
              </a:spcBef>
              <a:spcAft>
                <a:spcPts val="0"/>
              </a:spcAft>
              <a:buSzPts val="1100"/>
              <a:buNone/>
            </a:pPr>
            <a:r>
              <a:rPr lang="hu-HU"/>
              <a:t>Pontos tervezés érhető el a nagyobb területek hasznosítási koncepciójának kialakításánál a digitalizációval.</a:t>
            </a:r>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hu-HU"/>
              <a:t>Forrás: https://youtube.com/watch?v=-MtLve3AbzY</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98450" lvl="0" marL="457200" marR="0" rtl="0" algn="just">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 mai mezőgazdaság elképzelhetetlen gépek nélkül, melyet a gazdálkodó hozzáértése mellett a gazdaságos gépüzemeltetés is meghatároz (szántóföldi körülmények között). A gépek megfelelő kihasználása, korszerűsítése, és gazdaságos üzemeltetése a hatékony termelés alapja. Az üzemeltetési költségek ismerete fontos a jó döntésekhez minden mezőgazdasággal foglalkozó számára. A különböző mezőgazdasági gépi munkák költségeinek megítélése a termelés gazdaságossági-jövedelmezőségi kérdéseinek elemzése alapján lehetséges. </a:t>
            </a:r>
            <a:r>
              <a:rPr lang="hu-HU"/>
              <a:t>Nagymennyiségű adat keletkezik (BigData) keletkezik, amit elemezni kell. A munkafolyamatok gazdasági és technológiai hatékonysága a jövedelmezőség alapja. A</a:t>
            </a:r>
            <a:r>
              <a:rPr b="0" i="0" lang="hu-HU" sz="1100" u="none" cap="none" strike="noStrike">
                <a:solidFill>
                  <a:srgbClr val="000000"/>
                </a:solidFill>
                <a:latin typeface="Arial"/>
                <a:ea typeface="Arial"/>
                <a:cs typeface="Arial"/>
                <a:sym typeface="Arial"/>
              </a:rPr>
              <a:t> mezőgazdasági gépi munkák és a gépüzemeltetés költségeinek alakulását folyamatosan figyelemmel kell követni, az adatok gyűjteni, elemezni kell, amelyek alapján modellek is készülhetnek. A hagyományos gazdálkodásban ez igen nagy erőforrásokat kötött le, de a digitalizáció segítségével a feladat pontosan és folyamatosan elvégezhető.</a:t>
            </a:r>
            <a:endParaRPr/>
          </a:p>
          <a:p>
            <a:pPr indent="-228600" lvl="0" marL="457200" marR="0" rtl="0" algn="just">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hőmérséklet és a csapadékváltozás befolyásolja a terméshozamot; a mezőgazdasági termelők és a mezőgazdasági munkások közvetlenül ki vannak téve az időjárási szélsőségek hatásainak, és az utóbbi években folyamatos a megfelelő képzettségű munkaerő, a munkaerőhiány általánossá vált. A klímaváltozás okozta hatásokhoz való alkalmazkodás további nehézséget jelent a munkaszervezésben, egyre nagyobb hatékonyságra van igény, egyre rövidebb idő alatt kell elvégezni egy-egy munkafolyamatot. A munkavállalók foglalkoztatása jelentős költségtételt képeznek és a munkavégzés helyének földrajzi elhelyezkedése igen változatos lehet, ami maga után vonja a logisztikai problémákat, főleg munkacsúcsok idején. </a:t>
            </a:r>
            <a:endParaRPr b="0"/>
          </a:p>
          <a:p>
            <a:pPr indent="0" lvl="0" marL="114300" rtl="0" algn="just">
              <a:lnSpc>
                <a:spcPct val="100000"/>
              </a:lnSpc>
              <a:spcBef>
                <a:spcPts val="0"/>
              </a:spcBef>
              <a:spcAft>
                <a:spcPts val="0"/>
              </a:spcAft>
              <a:buSzPts val="1100"/>
              <a:buNone/>
            </a:pPr>
            <a:r>
              <a:rPr b="0" lang="hu-HU"/>
              <a:t>A mezőgazdaság kihívásai</a:t>
            </a:r>
            <a:endParaRPr/>
          </a:p>
          <a:p>
            <a:pPr indent="-298450" lvl="0" marL="457200" rtl="0" algn="l">
              <a:lnSpc>
                <a:spcPct val="100000"/>
              </a:lnSpc>
              <a:spcBef>
                <a:spcPts val="0"/>
              </a:spcBef>
              <a:spcAft>
                <a:spcPts val="0"/>
              </a:spcAft>
              <a:buSzPts val="1100"/>
              <a:buChar char="●"/>
            </a:pPr>
            <a:r>
              <a:rPr lang="hu-HU"/>
              <a:t>Megfelelő mennyiségű és minőségű élelmiszer előállítása</a:t>
            </a:r>
            <a:endParaRPr/>
          </a:p>
          <a:p>
            <a:pPr indent="-298450" lvl="0" marL="457200" rtl="0" algn="l">
              <a:lnSpc>
                <a:spcPct val="100000"/>
              </a:lnSpc>
              <a:spcBef>
                <a:spcPts val="0"/>
              </a:spcBef>
              <a:spcAft>
                <a:spcPts val="0"/>
              </a:spcAft>
              <a:buSzPts val="1100"/>
              <a:buChar char="●"/>
            </a:pPr>
            <a:r>
              <a:rPr lang="hu-HU"/>
              <a:t>Munkaerőhiány </a:t>
            </a:r>
            <a:endParaRPr/>
          </a:p>
          <a:p>
            <a:pPr indent="-298450" lvl="0" marL="457200" rtl="0" algn="l">
              <a:lnSpc>
                <a:spcPct val="100000"/>
              </a:lnSpc>
              <a:spcBef>
                <a:spcPts val="0"/>
              </a:spcBef>
              <a:spcAft>
                <a:spcPts val="0"/>
              </a:spcAft>
              <a:buSzPts val="1100"/>
              <a:buChar char="●"/>
            </a:pPr>
            <a:r>
              <a:rPr lang="hu-HU"/>
              <a:t>Szezonalitás – munkacsúcsok</a:t>
            </a:r>
            <a:endParaRPr/>
          </a:p>
          <a:p>
            <a:pPr indent="-298450" lvl="0" marL="457200" rtl="0" algn="l">
              <a:lnSpc>
                <a:spcPct val="100000"/>
              </a:lnSpc>
              <a:spcBef>
                <a:spcPts val="0"/>
              </a:spcBef>
              <a:spcAft>
                <a:spcPts val="0"/>
              </a:spcAft>
              <a:buSzPts val="1100"/>
              <a:buChar char="●"/>
            </a:pPr>
            <a:r>
              <a:rPr lang="hu-HU"/>
              <a:t>A munka hatékonysága kézimunkaerő igény esetében a munkaerő képzettségétől és attitűdjétől is függ </a:t>
            </a:r>
            <a:endParaRPr/>
          </a:p>
          <a:p>
            <a:pPr indent="-298450" lvl="0" marL="457200" rtl="0" algn="l">
              <a:lnSpc>
                <a:spcPct val="100000"/>
              </a:lnSpc>
              <a:spcBef>
                <a:spcPts val="0"/>
              </a:spcBef>
              <a:spcAft>
                <a:spcPts val="0"/>
              </a:spcAft>
              <a:buSzPts val="1100"/>
              <a:buChar char="●"/>
            </a:pPr>
            <a:r>
              <a:rPr lang="hu-HU"/>
              <a:t>Kedvezőtlen viszonyokhoz (erős napsugárzás, forróság, hideg) alkalmazkodó folyamatos (nincs ünnepnap) munkavégzés.</a:t>
            </a:r>
            <a:endParaRPr/>
          </a:p>
          <a:p>
            <a:pPr indent="0" lvl="0" marL="0" rtl="0" algn="just">
              <a:lnSpc>
                <a:spcPct val="90000"/>
              </a:lnSpc>
              <a:spcBef>
                <a:spcPts val="1000"/>
              </a:spcBef>
              <a:spcAft>
                <a:spcPts val="0"/>
              </a:spcAft>
              <a:buClr>
                <a:srgbClr val="1C9E4A"/>
              </a:buClr>
              <a:buSzPts val="1800"/>
              <a:buNone/>
            </a:pPr>
            <a:r>
              <a:rPr b="1" lang="hu-HU" sz="1100">
                <a:solidFill>
                  <a:srgbClr val="1C9E4A"/>
                </a:solidFill>
                <a:latin typeface="Calibri"/>
                <a:ea typeface="Calibri"/>
                <a:cs typeface="Calibri"/>
                <a:sym typeface="Calibri"/>
              </a:rPr>
              <a:t>A robotika előnyei közé tartozik, hogy a m</a:t>
            </a:r>
            <a:r>
              <a:rPr lang="hu-HU" sz="1100">
                <a:solidFill>
                  <a:srgbClr val="1C9E4A"/>
                </a:solidFill>
                <a:latin typeface="Calibri"/>
                <a:ea typeface="Calibri"/>
                <a:cs typeface="Calibri"/>
                <a:sym typeface="Calibri"/>
              </a:rPr>
              <a:t>egfelelő mennyiségű és minőségű élelmiszer előállítása folyamán, az emberi tévedés kizárt. Munkaerőhiányra megoldás, folyamatos munkavégzésre alkalmasak a robotok, a monotonitás nem jelent problémát, tehát az ilyen jellegű munkák elvégzésére kitűnően alkalmasak. Nem befolyásolja a munkavégzés körülménye a teljesítményt (amennyiben alkalmas a munkavégzésre az idő).Szezonalitás – munkacsúcsok idején nagyobb termelékenység, akár éjszaka is dolgozik. A munka hatékonysága egyenletes. Egy gazdasági méret elérése után olcsóbb, mint az előmunka alkalmazása. </a:t>
            </a:r>
            <a:endParaRPr sz="1100">
              <a:solidFill>
                <a:srgbClr val="1C9E4A"/>
              </a:solidFill>
              <a:latin typeface="Calibri"/>
              <a:ea typeface="Calibri"/>
              <a:cs typeface="Calibri"/>
              <a:sym typeface="Calibri"/>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Karbantartás fogalma alatt azokat az előre megtervezett műveletek elvégzését értjük, amelyekkel a traktor idő előtt bekövetkező meghibásodásai, üzemzavarai megelőzhetők vagy megszüntethetők, és az erőgép számára kedvező üzemi feltételek teremthetők. </a:t>
            </a:r>
            <a:r>
              <a:rPr lang="hu-HU"/>
              <a:t>A gép karbantartás és szervizelés biztosítja a tevékenységünk során használt gépek megfelelő műszaki állapotát a munkavégzéshez. </a:t>
            </a:r>
            <a:endParaRPr/>
          </a:p>
          <a:p>
            <a:pPr indent="0" lvl="0" marL="114300" rtl="0" algn="just">
              <a:lnSpc>
                <a:spcPct val="100000"/>
              </a:lnSpc>
              <a:spcBef>
                <a:spcPts val="0"/>
              </a:spcBef>
              <a:spcAft>
                <a:spcPts val="0"/>
              </a:spcAft>
              <a:buSzPts val="1100"/>
              <a:buNone/>
            </a:pPr>
            <a:r>
              <a:rPr b="0" lang="hu-HU"/>
              <a:t>A rendszeres karbantartás eredménye: </a:t>
            </a:r>
            <a:endParaRPr/>
          </a:p>
          <a:p>
            <a:pPr indent="-298450" lvl="0" marL="457200" rtl="0" algn="just">
              <a:lnSpc>
                <a:spcPct val="100000"/>
              </a:lnSpc>
              <a:spcBef>
                <a:spcPts val="0"/>
              </a:spcBef>
              <a:spcAft>
                <a:spcPts val="0"/>
              </a:spcAft>
              <a:buSzPts val="1100"/>
              <a:buChar char="●"/>
            </a:pPr>
            <a:r>
              <a:rPr b="0" lang="hu-HU"/>
              <a:t>nő az üzembiztonság,</a:t>
            </a:r>
            <a:endParaRPr/>
          </a:p>
          <a:p>
            <a:pPr indent="-298450" lvl="0" marL="457200" rtl="0" algn="just">
              <a:lnSpc>
                <a:spcPct val="100000"/>
              </a:lnSpc>
              <a:spcBef>
                <a:spcPts val="0"/>
              </a:spcBef>
              <a:spcAft>
                <a:spcPts val="0"/>
              </a:spcAft>
              <a:buSzPts val="1100"/>
              <a:buChar char="●"/>
            </a:pPr>
            <a:r>
              <a:rPr lang="hu-HU"/>
              <a:t>csökken a javítási költség, </a:t>
            </a:r>
            <a:endParaRPr/>
          </a:p>
          <a:p>
            <a:pPr indent="-298450" lvl="0" marL="457200" rtl="0" algn="just">
              <a:lnSpc>
                <a:spcPct val="100000"/>
              </a:lnSpc>
              <a:spcBef>
                <a:spcPts val="0"/>
              </a:spcBef>
              <a:spcAft>
                <a:spcPts val="0"/>
              </a:spcAft>
              <a:buSzPts val="1100"/>
              <a:buChar char="●"/>
            </a:pPr>
            <a:r>
              <a:rPr lang="hu-HU"/>
              <a:t>csökken az üzem és kenőanyag fogyasztás, </a:t>
            </a:r>
            <a:endParaRPr/>
          </a:p>
          <a:p>
            <a:pPr indent="-298450" lvl="0" marL="457200" rtl="0" algn="just">
              <a:lnSpc>
                <a:spcPct val="100000"/>
              </a:lnSpc>
              <a:spcBef>
                <a:spcPts val="0"/>
              </a:spcBef>
              <a:spcAft>
                <a:spcPts val="0"/>
              </a:spcAft>
              <a:buSzPts val="1100"/>
              <a:buChar char="●"/>
            </a:pPr>
            <a:r>
              <a:rPr lang="hu-HU"/>
              <a:t>csökken az üzemeltetési költség.</a:t>
            </a:r>
            <a:endParaRPr/>
          </a:p>
          <a:p>
            <a:pPr indent="-228600" lvl="0" marL="457200" rtl="0" algn="just">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Karbantartási fokozat: a karbantartási műveletek elvégzésének gyakoriságát és munkaigényességét jelöli meg. </a:t>
            </a:r>
            <a:r>
              <a:rPr lang="hu-HU"/>
              <a:t>A karbantartási fokozatok meghatározása - üzemidő (óra, üzemóra), - végzett munka mennyisége (km, hektár), - elfogyasztott üzemanyag alapján történik. A folyamatos, hatékony, megelőző jellegű hibaelemzés elvégzésének feltétele a lehetséges </a:t>
            </a:r>
            <a:r>
              <a:rPr b="0" lang="hu-HU"/>
              <a:t>hibák, hibafajták</a:t>
            </a:r>
            <a:r>
              <a:rPr lang="hu-HU"/>
              <a:t>, hibacsoportok, hibahelyek, hibaokok stb. módszeres feltérképezése, ismerete.</a:t>
            </a:r>
            <a:endParaRPr/>
          </a:p>
          <a:p>
            <a:pPr indent="0" lvl="0" marL="158750" marR="0" rtl="0" algn="just">
              <a:lnSpc>
                <a:spcPct val="100000"/>
              </a:lnSpc>
              <a:spcBef>
                <a:spcPts val="0"/>
              </a:spcBef>
              <a:spcAft>
                <a:spcPts val="0"/>
              </a:spcAft>
              <a:buClr>
                <a:srgbClr val="000000"/>
              </a:buClr>
              <a:buSzPts val="1100"/>
              <a:buFont typeface="Arial"/>
              <a:buNone/>
            </a:pPr>
            <a:r>
              <a:rPr b="0" lang="hu-HU" sz="1100">
                <a:solidFill>
                  <a:srgbClr val="FFFF00"/>
                </a:solidFill>
              </a:rPr>
              <a:t>A digitalizáció lehetőséget ad a legtöbb műszaki paraméterrel kapcsolatos adatok gyűjtésére munkafolyamat közben, magas színtű elemzésre, preventív hibaelhárításra, költségcsökkentésre. A digitális adatgyűjtés és hiba előrejelzés, megelőzheti a gépben a nagyobb károk bekövetkeztét, így a munkaidő kiesés is alacsonyabb lesz, a szervízhez az alkatrész (és az adott hiba elhárításához értő szerelő) a lehető legrövidebb időn belül megérkezhet. A digitalizáció, így a megfelelő készletgazdálkodáshoz is hozzájárul.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https://www.youtube.com/watch?v=yd8szQd5ebA&amp;t=7s</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technológia fejlődés eredményeként a kamerákkal is felszerelt kisméretű drónok ma már nagy tömegben, akadálytalanul érhetőek el a felhasználók széles rétegei számára akár az internetről megrendelve, akár a nagyáruházak, vagy az erre szakosodott üzletek polcairól. Lehet egyszerű játékszer, vagy komoly munkaeszköz, egy dolog azonban mindenképpen közös bennük, az eszközökkel „új dimenzióba” lépnek a mindennapi alkalmazások során.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drónokat többféle kamerával és érzékelővel lehet felszerelni, munkavégzése rendkívül széles körű lehet. A költségeket nem csupán az eszköz beszerzési költségei jelenti, hanem a felvételek elemzése, amely szakértőt igényel. </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Miért hasznos a drón?</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terület valamennyi részéről képes felvételeket készíteni, minden időszakban, célirányosan, taposási kár nélkül. A nehezen megközelíthető helyek és a talajadottságok (pl. vízzel telített talaj) sem okoz problémát. Nem szükséges felhőmentes időszak a használatához, mint Jól használható más technológiával párhozamosan, csupán ellenőrzésre. Például a műholdképen látható változás okát lehet felmérni, a terület műholdképen lehatárolt részéről pontos felvételt lehet készíteni drónnal. </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https://hu.stockfresh.com/image/1859117/3d-white-people-leaning-back-against-a-question-mark</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https://koos.hu/2011/01/28/belviz-arviz-aszaly-losz/</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https://www.omvk.hu/fejer/hir/felhivas-a-vadkarok-megelozesere</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https://go2fly.hu/hokameras-dron-megoldasok-a-vadgazdalkodasban/</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mezőgazdasági tevékenység során a területek és a rajta lévő objektumok (pl. legelő állatok) folyamatos figyelemmel követése és ellenőrzése mindig is kihívás volt a gazdálkodók számára. A megfelelően végrehajtott technológia önmagában nem elegendő, a területen egyéb tényezőknek is folyamatosan ki van téve az állomány (pl. időjárási események, vad, mikorklíma, erózió), amely nagy hatással van a jövedelemre. Az ellenőrzés célja, hogy a bekövetkező változásokat minél előbb érzékeljük, hogy szükség esetén a lehető leghamarabb - az információ birtokában - a szükséges döntést meghozzuk. A digitális lehetőségek előtt a rendszeres határszemle volt szinte az egyetlen lehetőség, amikor a területen lévő növényállományt ellenőrizzék a munkaműveleteken kívül. A határszemle során megpróbálnak a terület állapotáról teljes képet kapni, de ezt számos tényező befolyásolja:</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tábla mérete</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gazdaság mérete - a rendelkezésre álló munkaerő és szakértelme</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táblák megközelíthetősége, domborzati viszonyai</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időjárás és hatásai (vízzel telített táblarészek)</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 növényvédelem esetében kritikusan rövid az idő a védekezésre, ezért szükséges a rendszeres ellenőrzés. A hozamra vonatkozó információk a fejlődés bizonyos szakaszában még lehetővé teszik a beavatkozást például egy nitrogén kijuttatással. A táblán belüli károsodás (belvíz, vadkár), technológiai hiba ismerete, mint információ támogatja a szakemberek döntését, és hozzájárul a költségek csökkentéséhez. Ha egy területen alacsonyabb a növényi biomassza tömege, és annak ok például vadkár, nem érdemes többlet tápanyagot kijuttatni erre a táblarészre, mert nyilvánvalóan a hozamot nem fogja növelni, csak a költségeket.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drónokat többféle kamerával és érzékelővel lehet felszerelni, munkavégzése rendkívül széles körű lehet. A költségeket nem csupán az eszköz beszerzési költségei jelenti, hanem a felvételek elemzése, amely szakértőt igényel.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Miért hasznos a drón?</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terület valamennyi részéről képes felvételeket készíteni, minden időszakban, célirányosan, taposási kár nélkül. A nehezen megközelíthető helyek és a talajadottságok (pl. vízzel telített talaj) sem okoz problémát. Nem szükséges felhőmentes időszak a használatához, mint Jól használható más technológiával párhozamosan, csupán ellenőrzésre. Például a műholdképen látható változás okát lehet felmérni, a terület műholdképen lehatárolt részéről pontos felvételt lehet készíteni drónnal. </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Forrás: https://www.youtube.com/watch?v=CebfVE6uAXE</a:t>
            </a:r>
            <a:endParaRPr/>
          </a:p>
          <a:p>
            <a:pPr indent="0" lvl="0" marL="158750" marR="0" rtl="0" algn="l">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Forrás: </a:t>
            </a:r>
            <a:r>
              <a:rPr lang="hu-HU">
                <a:solidFill>
                  <a:schemeClr val="dk1"/>
                </a:solidFill>
              </a:rPr>
              <a:t>https://www.youtube.com/watch?v=k7FL0wmyGEo</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158750" marR="0" rtl="0" algn="just">
              <a:lnSpc>
                <a:spcPct val="100000"/>
              </a:lnSpc>
              <a:spcBef>
                <a:spcPts val="0"/>
              </a:spcBef>
              <a:spcAft>
                <a:spcPts val="0"/>
              </a:spcAft>
              <a:buClr>
                <a:srgbClr val="000000"/>
              </a:buClr>
              <a:buSzPts val="1100"/>
              <a:buFont typeface="Arial"/>
              <a:buNone/>
            </a:pPr>
            <a:r>
              <a:rPr b="0" i="0" lang="hu-HU" sz="1100" u="none" cap="none" strike="noStrike">
                <a:solidFill>
                  <a:srgbClr val="000000"/>
                </a:solidFill>
                <a:latin typeface="Arial"/>
                <a:ea typeface="Arial"/>
                <a:cs typeface="Arial"/>
                <a:sym typeface="Arial"/>
              </a:rPr>
              <a:t>Nagy múltja van a légi növényvédelemnek Magyarországon. A légi növényvédelemmel oldották meg akkor a permetezést, amikor a növényállomány nagysága már nem tette lehetővé a területen a permetező mozgását. A kezelések hatékonysága a legtöbb esetben attól is függ, hogy a megfelelő időben megtörtént-e a permetezés. Az időben történő kezelésekkel csökkenthető a környezetterhelést, hiszen kevésbé agresszív vegyszerrel és kisebb felületen történik a védekezés, amennyiben a GPS koordináták alapján lehatárolható a fertőzött terület. A kezelés hatékonysága már az által is nő, hogy a megfelelő időben tudunk beavatkozni (pl. a gyomírtás esetében fontos a gyom megfelelő fejlődési fázisa). A vegyszerfelhasználás további csökkentésének lehetősége, ha a drón által gyűjtött adatok alapján lehatárolásra kerül a kezelést igénylő terület. Ezzel a módszerrel megvalósul a hatékony és környezetterhelést minimalizáló kezelés, hiszen csak oda került vegyszer, ahova szükséges. Az okszerű vegyszerfelhasználás a költségek csökkentésére is szolgál. További előnye, hogy csakúgy, mint a monitoring drónok esetében, itt sem korlátozó tényező a felhős időjárás. A permetezésnél a növényvédelem szempontjából kritikus időszakban sem lesz korlátozó tényező a talaj nedveségtartalma, a belvizese részek miatt elzárt terület kezelése. Ki kell azonban emelni, hogy a permetező drónok esetében a drónpilóta jogosítvány szükséges. Az ilyen típusú permetezés jelenleg Magyarországon csak kísérleti jelleggel valósulhat meg, köztermesztésben nem alkalmazható, a növényvédőszerek engedélyeztetésének hiánya miatt. A jövőben a prognózisok szerint a drónos permetezés térhódítása várható. Környezetvédelmi és költségcsökkentési okokból egyaránt kitűnő megoldás lehet.</a:t>
            </a:r>
            <a:endParaRPr/>
          </a:p>
          <a:p>
            <a:pPr indent="-298450" lvl="0" marL="457200" marR="0" rtl="0" algn="just">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Az Európai Unió egységes növényvédelmi keretszabályozása, a peszticidek fenntartható használatáról szóló 128/2009 irányelv tartalmazza a növényvédő szerek kijuttatásával kapcsolatos szabályozási elveket, amelyeket minden tagállamnak át kellett ültetnie a nemzeti jogszabályaiba. A rendelet értelmében „a tagállamok kötelesek gondoskodni a légi növényvédelem tiltásáról”. Ugyanakkor a direktíva lehetőséget ad arra is, hogy a tagállamok indokolt esetekben, egyedi elbírálás alapján engedélyezzék a légi növényvédelmet.  a mező- és erdőgazdasági légi munkavégzésről szóló rendelet (44/2005. (V. 6.) FVM-GKM-KvVM együttes rendelet) alapján lefolytatható az engedélyezési eljárás és elvégezhető légi úton is a növényvédelmi kezelés. </a:t>
            </a:r>
            <a:endParaRPr/>
          </a:p>
          <a:p>
            <a:pPr indent="-228600" lvl="0" marL="457200" rtl="0" algn="just">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hu-HU"/>
              <a:t>Forrás:  https://www.youtube.com/watch?v=-3m6owHoo4A&amp;t=78s</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hu-HU"/>
              <a:t>A mezőgazdaság számára a termelés sikeres tervezésének alapja a megfelelő információ a gazdálkodási térről, és annak környezetállapotáról. A technológia fejlődésével a műholdas távérzékelés mind nagyobb szerepet kap a gyakorlati életben. Az adat megfelelő minősége, kritikus pont a tervezés során. Az adatgyűjtés és az adatok megfelelő megjelenítése a (GPS) műholdas helymeghatározási technológia és a térinformatika és távérzékelés előtti időszakban hosszadalmas, és jelentős ráfordítást (emberi, időbeli) igénylő tevékenység volt. A szenzorok</a:t>
            </a:r>
            <a:endParaRPr/>
          </a:p>
          <a:p>
            <a:pPr indent="-298450" lvl="0" marL="457200" rtl="0" algn="l">
              <a:lnSpc>
                <a:spcPct val="100000"/>
              </a:lnSpc>
              <a:spcBef>
                <a:spcPts val="0"/>
              </a:spcBef>
              <a:spcAft>
                <a:spcPts val="0"/>
              </a:spcAft>
              <a:buSzPts val="1100"/>
              <a:buChar char="●"/>
            </a:pPr>
            <a:r>
              <a:rPr lang="hu-HU"/>
              <a:t>Az adatok nehezen befogadhatók voltak, hiszen a térképi megjelenítés nem minden folyamat – pl. táblán belüli hozam változatosság – esetében volt lehetséges, hiszen a különböző adatokat nem lehetett konkrét helyhez kötni, a hely csak viszonylagos volt (pl. a pataktól délre). </a:t>
            </a:r>
            <a:endParaRPr/>
          </a:p>
          <a:p>
            <a:pPr indent="-298450" lvl="0" marL="457200" rtl="0" algn="l">
              <a:lnSpc>
                <a:spcPct val="100000"/>
              </a:lnSpc>
              <a:spcBef>
                <a:spcPts val="0"/>
              </a:spcBef>
              <a:spcAft>
                <a:spcPts val="0"/>
              </a:spcAft>
              <a:buSzPts val="1100"/>
              <a:buChar char="●"/>
            </a:pPr>
            <a:r>
              <a:rPr lang="hu-HU"/>
              <a:t>Az adatgyűjtés során a közvetlen kontaktus jött létre az érzékelő és az érzékelni kívánt objektum között, például a hozambecslés estében a területet felosztották és mintavételi keret segítségével határozták meg a termést. Ez ilyen típusú mintavételek esetében a becslés minőségéről nincs igazán információ.</a:t>
            </a:r>
            <a:endParaRPr/>
          </a:p>
          <a:p>
            <a:pPr indent="-298450" lvl="0" marL="457200" rtl="0" algn="l">
              <a:lnSpc>
                <a:spcPct val="100000"/>
              </a:lnSpc>
              <a:spcBef>
                <a:spcPts val="0"/>
              </a:spcBef>
              <a:spcAft>
                <a:spcPts val="0"/>
              </a:spcAft>
              <a:buSzPts val="1100"/>
              <a:buChar char="●"/>
            </a:pPr>
            <a:r>
              <a:rPr lang="hu-HU"/>
              <a:t>Az igény megvolt már régen is, hogy a területről minél több és pontos adat kerüljön gyűjtésre, de ennek az előbb említett korlátozó tényezők miatt nem volt meg a reális lehetősége. A gazdálkodók számára a termelési folyamat során gyűjtött adatok esetében kiemelt jelentősége van, hiszen a biológiai folyamatokba való beavatkozási lehetőség korlátozott, illetve a hagyományos eljárással gyűjtött adatok a jelentős idő és erőforrás igény miatt, nem alkalmazhatók hatékonyan a termelés során. A hozambecslés egy 2500 ha-os gazdaságban pontos mintavétel mellett, nem valósítható meg. A hozambecslés alapján történő helyspecifikus nitrogén kijuttatásnak nem volt realitása. A környezetállapot folyamatos és pontos változáskövetése is a gazdálkodási kockázatokat csökkenthette volna, de kapacitás és megfelelő technológia hiányában ez sem valósulhatott meg. A hagyományos mérési módszerekkel az azonnali szükséges döntések meghozatalára és beavatkozásokra nem volt lehetőség.</a:t>
            </a:r>
            <a:endParaRPr/>
          </a:p>
          <a:p>
            <a:pPr indent="-298450" lvl="0" marL="457200" rtl="0" algn="l">
              <a:lnSpc>
                <a:spcPct val="100000"/>
              </a:lnSpc>
              <a:spcBef>
                <a:spcPts val="0"/>
              </a:spcBef>
              <a:spcAft>
                <a:spcPts val="0"/>
              </a:spcAft>
              <a:buSzPts val="1100"/>
              <a:buChar char="●"/>
            </a:pPr>
            <a:r>
              <a:rPr lang="hu-HU"/>
              <a:t>A megfelelő minőségű, gyors, folyamatos és nagy területről való adatgyűjtés a műholdas távérzékelési technológiákkal valósulhatott meg.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just">
              <a:lnSpc>
                <a:spcPct val="100000"/>
              </a:lnSpc>
              <a:spcBef>
                <a:spcPts val="0"/>
              </a:spcBef>
              <a:spcAft>
                <a:spcPts val="0"/>
              </a:spcAft>
              <a:buSzPts val="1100"/>
              <a:buNone/>
            </a:pPr>
            <a:r>
              <a:rPr lang="hu-HU"/>
              <a:t>A távérzékelés legfontosabb mezőgazdasági célú alkalmazásai a termésbecslésben és a precíziós mezőgazdaságban vannak. A precíziós mezőgazdaság lényege a területi változatossághoz igazodó növénytermesztés és növényvédelem. A tápanyaghiány, a túltrágyázás és a gyomok, kártevők megjelenése a haszonnövény életlehetőségeit rontja, így az károsodik (vagy legalább is a fejlődésben elmarad), ami a spektrális tulajdonságainak (fényvisszaverő képességének) változásával jár együtt. Ez alapján pedig a károsodott növényzet (táblarészlet) az egészségestől műholdképen is elkülöníthető, tehát a táblán belüli változatosság pontosan meghatározható. A változatosság okainak feltárása természetesen ez után történik, erre a műholdképek nem adnak magyarázatot. </a:t>
            </a:r>
            <a:endParaRPr/>
          </a:p>
          <a:p>
            <a:pPr indent="0" lvl="0" marL="114300" rtl="0" algn="just">
              <a:lnSpc>
                <a:spcPct val="100000"/>
              </a:lnSpc>
              <a:spcBef>
                <a:spcPts val="0"/>
              </a:spcBef>
              <a:spcAft>
                <a:spcPts val="0"/>
              </a:spcAft>
              <a:buSzPts val="1100"/>
              <a:buNone/>
            </a:pPr>
            <a:r>
              <a:t/>
            </a:r>
            <a:endParaRPr sz="1100"/>
          </a:p>
          <a:p>
            <a:pPr indent="0" lvl="0" marL="114300" rtl="0" algn="just">
              <a:lnSpc>
                <a:spcPct val="100000"/>
              </a:lnSpc>
              <a:spcBef>
                <a:spcPts val="0"/>
              </a:spcBef>
              <a:spcAft>
                <a:spcPts val="0"/>
              </a:spcAft>
              <a:buSzPts val="1100"/>
              <a:buNone/>
            </a:pPr>
            <a:r>
              <a:rPr lang="hu-HU" sz="1100"/>
              <a:t>Mit adhat a műholdas távérzékélés a gazdáknak?</a:t>
            </a:r>
            <a:endParaRPr/>
          </a:p>
          <a:p>
            <a:pPr indent="-298450" lvl="0" marL="457200" rtl="0" algn="just">
              <a:lnSpc>
                <a:spcPct val="100000"/>
              </a:lnSpc>
              <a:spcBef>
                <a:spcPts val="0"/>
              </a:spcBef>
              <a:spcAft>
                <a:spcPts val="0"/>
              </a:spcAft>
              <a:buSzPts val="1100"/>
              <a:buChar char="●"/>
            </a:pPr>
            <a:r>
              <a:rPr lang="hu-HU" sz="1100"/>
              <a:t>talajról</a:t>
            </a:r>
            <a:endParaRPr/>
          </a:p>
          <a:p>
            <a:pPr indent="-298450" lvl="0" marL="457200" rtl="0" algn="just">
              <a:lnSpc>
                <a:spcPct val="100000"/>
              </a:lnSpc>
              <a:spcBef>
                <a:spcPts val="0"/>
              </a:spcBef>
              <a:spcAft>
                <a:spcPts val="0"/>
              </a:spcAft>
              <a:buSzPts val="1100"/>
              <a:buChar char="●"/>
            </a:pPr>
            <a:r>
              <a:rPr lang="hu-HU" sz="1100"/>
              <a:t>növényállományról</a:t>
            </a:r>
            <a:endParaRPr/>
          </a:p>
          <a:p>
            <a:pPr indent="-298450" lvl="0" marL="457200" rtl="0" algn="just">
              <a:lnSpc>
                <a:spcPct val="100000"/>
              </a:lnSpc>
              <a:spcBef>
                <a:spcPts val="0"/>
              </a:spcBef>
              <a:spcAft>
                <a:spcPts val="0"/>
              </a:spcAft>
              <a:buSzPts val="1100"/>
              <a:buChar char="●"/>
            </a:pPr>
            <a:r>
              <a:rPr lang="hu-HU" sz="1100"/>
              <a:t>állatállományról </a:t>
            </a:r>
            <a:endParaRPr/>
          </a:p>
          <a:p>
            <a:pPr indent="0" lvl="0" marL="114300" rtl="0" algn="just">
              <a:lnSpc>
                <a:spcPct val="100000"/>
              </a:lnSpc>
              <a:spcBef>
                <a:spcPts val="0"/>
              </a:spcBef>
              <a:spcAft>
                <a:spcPts val="0"/>
              </a:spcAft>
              <a:buSzPts val="1100"/>
              <a:buNone/>
            </a:pPr>
            <a:r>
              <a:rPr b="0" lang="hu-HU" sz="1100"/>
              <a:t>Pontos és helyhez kapcsolt adatot, ami térinformatika segítségével megjeleníthető, így LÁTHATÓVÁ VÁLIK A TÉRBELI VÁLTOZATOSSÁG. </a:t>
            </a:r>
            <a:endParaRPr/>
          </a:p>
          <a:p>
            <a:pPr indent="0" lvl="0" marL="114300" rtl="0" algn="just">
              <a:lnSpc>
                <a:spcPct val="100000"/>
              </a:lnSpc>
              <a:spcBef>
                <a:spcPts val="0"/>
              </a:spcBef>
              <a:spcAft>
                <a:spcPts val="0"/>
              </a:spcAft>
              <a:buSzPts val="1100"/>
              <a:buNone/>
            </a:pPr>
            <a:r>
              <a:t/>
            </a:r>
            <a:endParaRPr sz="1100"/>
          </a:p>
          <a:p>
            <a:pPr indent="0" lvl="0" marL="114300" rtl="0" algn="just">
              <a:lnSpc>
                <a:spcPct val="100000"/>
              </a:lnSpc>
              <a:spcBef>
                <a:spcPts val="0"/>
              </a:spcBef>
              <a:spcAft>
                <a:spcPts val="0"/>
              </a:spcAft>
              <a:buSzPts val="1100"/>
              <a:buNone/>
            </a:pPr>
            <a:r>
              <a:rPr b="0" lang="hu-HU" sz="1100"/>
              <a:t>Mire lehet használni a műholdas távérzékelést? </a:t>
            </a:r>
            <a:endParaRPr/>
          </a:p>
          <a:p>
            <a:pPr indent="-298450" lvl="0" marL="457200" rtl="0" algn="just">
              <a:lnSpc>
                <a:spcPct val="100000"/>
              </a:lnSpc>
              <a:spcBef>
                <a:spcPts val="0"/>
              </a:spcBef>
              <a:spcAft>
                <a:spcPts val="0"/>
              </a:spcAft>
              <a:buSzPts val="1100"/>
              <a:buChar char="●"/>
            </a:pPr>
            <a:r>
              <a:rPr b="0" lang="hu-HU" sz="1100"/>
              <a:t>A talaj több tulajdonságának térbeli változatosságának  észlelésére pl. talajfoltok jól lehatárolhatók</a:t>
            </a:r>
            <a:endParaRPr/>
          </a:p>
          <a:p>
            <a:pPr indent="-298450" lvl="0" marL="457200" rtl="0" algn="just">
              <a:lnSpc>
                <a:spcPct val="100000"/>
              </a:lnSpc>
              <a:spcBef>
                <a:spcPts val="0"/>
              </a:spcBef>
              <a:spcAft>
                <a:spcPts val="0"/>
              </a:spcAft>
              <a:buSzPts val="1100"/>
              <a:buChar char="●"/>
            </a:pPr>
            <a:r>
              <a:rPr b="0" lang="hu-HU" sz="1100"/>
              <a:t>A terület domborzati modelljének megalkotására </a:t>
            </a:r>
            <a:endParaRPr/>
          </a:p>
          <a:p>
            <a:pPr indent="-298450" lvl="0" marL="457200" rtl="0" algn="just">
              <a:lnSpc>
                <a:spcPct val="100000"/>
              </a:lnSpc>
              <a:spcBef>
                <a:spcPts val="0"/>
              </a:spcBef>
              <a:spcAft>
                <a:spcPts val="0"/>
              </a:spcAft>
              <a:buSzPts val="1100"/>
              <a:buChar char="●"/>
            </a:pPr>
            <a:r>
              <a:rPr b="0" lang="hu-HU" sz="1100"/>
              <a:t>A növényállomány állapotfelmérésére – hozam(becslés) és egészségi állapot</a:t>
            </a:r>
            <a:endParaRPr/>
          </a:p>
          <a:p>
            <a:pPr indent="-298450" lvl="0" marL="457200" rtl="0" algn="just">
              <a:lnSpc>
                <a:spcPct val="100000"/>
              </a:lnSpc>
              <a:spcBef>
                <a:spcPts val="0"/>
              </a:spcBef>
              <a:spcAft>
                <a:spcPts val="0"/>
              </a:spcAft>
              <a:buSzPts val="1100"/>
              <a:buChar char="●"/>
            </a:pPr>
            <a:r>
              <a:rPr b="0" lang="hu-HU" sz="1100"/>
              <a:t>A növénykultúrák elkülönítésére pl. parlagfűvel fertőzött területek lehatárolása</a:t>
            </a:r>
            <a:endParaRPr/>
          </a:p>
          <a:p>
            <a:pPr indent="-298450" lvl="0" marL="457200" rtl="0" algn="just">
              <a:lnSpc>
                <a:spcPct val="100000"/>
              </a:lnSpc>
              <a:spcBef>
                <a:spcPts val="0"/>
              </a:spcBef>
              <a:spcAft>
                <a:spcPts val="0"/>
              </a:spcAft>
              <a:buSzPts val="1100"/>
              <a:buChar char="●"/>
            </a:pPr>
            <a:r>
              <a:rPr b="0" lang="hu-HU" sz="1100"/>
              <a:t>Környezetállapot felmérésre – pl. belvizes területek felmérése</a:t>
            </a:r>
            <a:endParaRPr/>
          </a:p>
          <a:p>
            <a:pPr indent="-298450" lvl="0" marL="457200" marR="0" rtl="0" algn="just">
              <a:lnSpc>
                <a:spcPct val="100000"/>
              </a:lnSpc>
              <a:spcBef>
                <a:spcPts val="0"/>
              </a:spcBef>
              <a:spcAft>
                <a:spcPts val="0"/>
              </a:spcAft>
              <a:buClr>
                <a:srgbClr val="000000"/>
              </a:buClr>
              <a:buSzPts val="1100"/>
              <a:buFont typeface="Arial"/>
              <a:buChar char="●"/>
            </a:pPr>
            <a:r>
              <a:rPr lang="hu-HU" sz="1100"/>
              <a:t>Támogatások ellenőrzésére (pl. területalapú támogatás)</a:t>
            </a:r>
            <a:endParaRPr/>
          </a:p>
          <a:p>
            <a:pPr indent="-228600" lvl="0" marL="457200" rtl="0" algn="just">
              <a:lnSpc>
                <a:spcPct val="100000"/>
              </a:lnSpc>
              <a:spcBef>
                <a:spcPts val="0"/>
              </a:spcBef>
              <a:spcAft>
                <a:spcPts val="0"/>
              </a:spcAft>
              <a:buSzPts val="1100"/>
              <a:buNone/>
            </a:pPr>
            <a:r>
              <a:t/>
            </a:r>
            <a:endParaRPr b="0" sz="1100"/>
          </a:p>
          <a:p>
            <a:pPr indent="-228600" lvl="0" marL="457200" rtl="0" algn="just">
              <a:lnSpc>
                <a:spcPct val="100000"/>
              </a:lnSpc>
              <a:spcBef>
                <a:spcPts val="0"/>
              </a:spcBef>
              <a:spcAft>
                <a:spcPts val="0"/>
              </a:spcAft>
              <a:buSzPts val="1100"/>
              <a:buNone/>
            </a:pPr>
            <a:r>
              <a:t/>
            </a:r>
            <a:endParaRPr b="0" sz="1100"/>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új képalkotó technológiák – például az Európai Unió tulajdonában lévő Kopernikusz Sentinel műholdak – korszakos változást jelenthetnek a közös agrárpolitika figyelemmel kísérése terén, miközben előnyökkel járhatnak a mezőgazdasági termelők és a környezet számára is. A közös agrárpolitika régóta használ műholdas és légi felvételeket a területalapú támogatások ellenőrzéséhez, amelyek manapság a mezőgazdaságnak és vidékfejlesztésnek nyújtott uniós finanszírozás csaknem 80%-át teszik ki. Minden egyes tagállam lépéseket tettek az új technológiák potenciális előnyeinek kiaknázása érdekében. a Kopernikusz Sentinel-adatoknak és más technológiáknak a területalapú támogatások ellenőrzésére való felhasználása jelentős előnyökkel járhat a mezőgazdasági termelők, a közigazgatási szervek és a környezet számára egyaránt. A Mezőgazdasági Parcella Azonosító Rendszer (MePAR) egyik nyilvánosan elérhető platformja, a sokak által ismert MePAR Böngésző weboldal 2021 elején átfogó átalakításon ment keresztül, melynek során funkcionalitásában is bővült, valamint új felhasználói felületet kapott. </a:t>
            </a:r>
            <a:endParaRPr/>
          </a:p>
          <a:p>
            <a:pPr indent="0" lvl="0" marL="158750" rtl="0" algn="just">
              <a:lnSpc>
                <a:spcPct val="100000"/>
              </a:lnSpc>
              <a:spcBef>
                <a:spcPts val="0"/>
              </a:spcBef>
              <a:spcAft>
                <a:spcPts val="0"/>
              </a:spcAft>
              <a:buSzPts val="1100"/>
              <a:buNone/>
            </a:pPr>
            <a:r>
              <a:t/>
            </a:r>
            <a:endParaRPr b="0" sz="1100"/>
          </a:p>
          <a:p>
            <a:pPr indent="0" lvl="0" marL="114300" rtl="0" algn="just">
              <a:lnSpc>
                <a:spcPct val="100000"/>
              </a:lnSpc>
              <a:spcBef>
                <a:spcPts val="0"/>
              </a:spcBef>
              <a:spcAft>
                <a:spcPts val="0"/>
              </a:spcAft>
              <a:buSzPts val="1100"/>
              <a:buNone/>
            </a:pPr>
            <a:r>
              <a:rPr b="0" lang="hu-HU" sz="1100"/>
              <a:t>Milyen előnyei vannak?</a:t>
            </a:r>
            <a:endParaRPr/>
          </a:p>
          <a:p>
            <a:pPr indent="-298450" lvl="0" marL="457200" rtl="0" algn="just">
              <a:lnSpc>
                <a:spcPct val="100000"/>
              </a:lnSpc>
              <a:spcBef>
                <a:spcPts val="0"/>
              </a:spcBef>
              <a:spcAft>
                <a:spcPts val="0"/>
              </a:spcAft>
              <a:buSzPts val="1100"/>
              <a:buChar char="●"/>
            </a:pPr>
            <a:r>
              <a:rPr b="0" lang="hu-HU" sz="1100"/>
              <a:t>Ingyenes és térítés ellenében is hozzáférés lehetősége</a:t>
            </a:r>
            <a:endParaRPr/>
          </a:p>
          <a:p>
            <a:pPr indent="-298450" lvl="0" marL="457200" rtl="0" algn="just">
              <a:lnSpc>
                <a:spcPct val="100000"/>
              </a:lnSpc>
              <a:spcBef>
                <a:spcPts val="0"/>
              </a:spcBef>
              <a:spcAft>
                <a:spcPts val="0"/>
              </a:spcAft>
              <a:buSzPts val="1100"/>
              <a:buChar char="●"/>
            </a:pPr>
            <a:r>
              <a:rPr b="0" lang="hu-HU" sz="1100"/>
              <a:t>a tervezés során felhasználható  információkat szolgáltat pl. tartósan alacsonyan termő részek </a:t>
            </a:r>
            <a:endParaRPr/>
          </a:p>
          <a:p>
            <a:pPr indent="-298450" lvl="0" marL="457200" rtl="0" algn="just">
              <a:lnSpc>
                <a:spcPct val="100000"/>
              </a:lnSpc>
              <a:spcBef>
                <a:spcPts val="0"/>
              </a:spcBef>
              <a:spcAft>
                <a:spcPts val="0"/>
              </a:spcAft>
              <a:buSzPts val="1100"/>
              <a:buChar char="●"/>
            </a:pPr>
            <a:r>
              <a:rPr b="0" lang="hu-HU" sz="1100"/>
              <a:t>folyamatos adatszolgáltatás</a:t>
            </a:r>
            <a:endParaRPr/>
          </a:p>
          <a:p>
            <a:pPr indent="-228600" lvl="0" marL="457200" rtl="0" algn="just">
              <a:lnSpc>
                <a:spcPct val="100000"/>
              </a:lnSpc>
              <a:spcBef>
                <a:spcPts val="0"/>
              </a:spcBef>
              <a:spcAft>
                <a:spcPts val="0"/>
              </a:spcAft>
              <a:buSzPts val="1100"/>
              <a:buNone/>
            </a:pPr>
            <a:r>
              <a:t/>
            </a:r>
            <a:endParaRPr b="0" sz="1100"/>
          </a:p>
          <a:p>
            <a:pPr indent="-298450" lvl="0" marL="457200" rtl="0" algn="just">
              <a:lnSpc>
                <a:spcPct val="100000"/>
              </a:lnSpc>
              <a:spcBef>
                <a:spcPts val="0"/>
              </a:spcBef>
              <a:spcAft>
                <a:spcPts val="0"/>
              </a:spcAft>
              <a:buSzPts val="1100"/>
              <a:buChar char="●"/>
            </a:pPr>
            <a:r>
              <a:rPr b="0" lang="hu-HU" sz="1100"/>
              <a:t>Milyen előnyei és nehézségei lehetnek használatának? </a:t>
            </a:r>
            <a:r>
              <a:rPr lang="hu-HU"/>
              <a:t>A műholdas távérzékelés az aktív távérzékelés csoportjába tartozik, amely azt jelenti, hogy a műholdon elhelyezett jeladó bocsátja ki a sugárzást. A sugárzás egy része a Föld felszínéről visszaverődve a műhold érzékelőjébe jut. Előnye, hogy nem függ napszaktól, mivel a műhold maga bocsát ki sugarakat (tehát ezért nevezzük aktív távérzékelési eljárásnak). Hátránya, hogy a sugárzás kibocsátása nagy energiát igényel, ezért nem képes folyamatos működésre, általában óránként 10 percet üzemel. </a:t>
            </a:r>
            <a:r>
              <a:rPr lang="hu-HU" sz="1100"/>
              <a:t>Az időjárási viszonyok befolyásolják a felvétel felhasználhatóságát – lehet a kritikus időpontban nincs megfelelő felvétel. A távérzékelt felvételek a változatosságot mutatják, de terepi adatgyűjtés nélkül felhasználásuk rejt veszélyeket, mivel a változás oka további vizsgálatokat igényel. Bizonyos esetekben nem megfelelő a terepi felbontás, így felhasználásuk korlátozott. </a:t>
            </a:r>
            <a:endParaRPr/>
          </a:p>
          <a:p>
            <a:pPr indent="-228600" lvl="0" marL="457200" rtl="0" algn="just">
              <a:lnSpc>
                <a:spcPct val="100000"/>
              </a:lnSpc>
              <a:spcBef>
                <a:spcPts val="0"/>
              </a:spcBef>
              <a:spcAft>
                <a:spcPts val="0"/>
              </a:spcAft>
              <a:buSzPts val="1100"/>
              <a:buNone/>
            </a:pPr>
            <a:r>
              <a:t/>
            </a:r>
            <a:endParaRPr b="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Hogyan változtak  meg a fogyasztó szokások?</a:t>
            </a:r>
            <a:endParaRPr/>
          </a:p>
          <a:p>
            <a:pPr indent="0" lvl="0" marL="158750" rtl="0" algn="l">
              <a:lnSpc>
                <a:spcPct val="100000"/>
              </a:lnSpc>
              <a:spcBef>
                <a:spcPts val="0"/>
              </a:spcBef>
              <a:spcAft>
                <a:spcPts val="0"/>
              </a:spcAft>
              <a:buSzPts val="1100"/>
              <a:buNone/>
            </a:pPr>
            <a:r>
              <a:rPr lang="hu-HU"/>
              <a:t> Milyen kapcsolatrendszere van a mezőgazdaságnak a nemzetgazdasági ágazotokkal?</a:t>
            </a:r>
            <a:endParaRPr/>
          </a:p>
          <a:p>
            <a:pPr indent="0" lvl="0" marL="158750" rtl="0" algn="l">
              <a:lnSpc>
                <a:spcPct val="100000"/>
              </a:lnSpc>
              <a:spcBef>
                <a:spcPts val="0"/>
              </a:spcBef>
              <a:spcAft>
                <a:spcPts val="0"/>
              </a:spcAft>
              <a:buSzPts val="1100"/>
              <a:buNone/>
            </a:pPr>
            <a:r>
              <a:rPr lang="hu-HU"/>
              <a:t>Miért fontos az EU-nak a vidék? Mi a cél?</a:t>
            </a:r>
            <a:endParaRPr/>
          </a:p>
          <a:p>
            <a:pPr indent="0" lvl="0" marL="158750" rtl="0" algn="l">
              <a:lnSpc>
                <a:spcPct val="100000"/>
              </a:lnSpc>
              <a:spcBef>
                <a:spcPts val="0"/>
              </a:spcBef>
              <a:spcAft>
                <a:spcPts val="0"/>
              </a:spcAft>
              <a:buSzPts val="1100"/>
              <a:buNone/>
            </a:pPr>
            <a:r>
              <a:rPr lang="hu-HU"/>
              <a:t>Milyen hatással van a Zöld Megállapodás az agrártermelésre?</a:t>
            </a:r>
            <a:endParaRPr/>
          </a:p>
          <a:p>
            <a:pPr indent="0" lvl="0" marL="158750" rtl="0" algn="l">
              <a:lnSpc>
                <a:spcPct val="100000"/>
              </a:lnSpc>
              <a:spcBef>
                <a:spcPts val="0"/>
              </a:spcBef>
              <a:spcAft>
                <a:spcPts val="0"/>
              </a:spcAft>
              <a:buSzPts val="1100"/>
              <a:buNone/>
            </a:pPr>
            <a:r>
              <a:rPr lang="hu-HU"/>
              <a:t>Miért fontos az adatbiztonság?</a:t>
            </a:r>
            <a:endParaRPr/>
          </a:p>
          <a:p>
            <a:pPr indent="0" lvl="0" marL="158750" rtl="0" algn="l">
              <a:lnSpc>
                <a:spcPct val="100000"/>
              </a:lnSpc>
              <a:spcBef>
                <a:spcPts val="0"/>
              </a:spcBef>
              <a:spcAft>
                <a:spcPts val="0"/>
              </a:spcAft>
              <a:buSzPts val="1100"/>
              <a:buNone/>
            </a:pPr>
            <a:r>
              <a:rPr lang="hu-HU"/>
              <a:t>Milyen irányban halad az Európai Unió agrárpolitikája és milyen hatással van ez a mezőgazdasági termelésre? Miért az egyetlen lehetőség a digitalizáció?</a:t>
            </a:r>
            <a:endParaRPr/>
          </a:p>
          <a:p>
            <a:pPr indent="0" lvl="0" marL="158750" rtl="0" algn="l">
              <a:lnSpc>
                <a:spcPct val="100000"/>
              </a:lnSpc>
              <a:spcBef>
                <a:spcPts val="0"/>
              </a:spcBef>
              <a:spcAft>
                <a:spcPts val="0"/>
              </a:spcAft>
              <a:buSzPts val="1100"/>
              <a:buNone/>
            </a:pPr>
            <a:r>
              <a:rPr lang="hu-HU"/>
              <a:t>Mi az adat, információ és hogyan változott meg a digitalizáció mennyiségüket és elemzési lehetőségüket? Hogy járul ez hozzá a környezetvédelemhez és a profit növeléséhez? </a:t>
            </a:r>
            <a:endParaRPr/>
          </a:p>
          <a:p>
            <a:pPr indent="0" lvl="0" marL="158750" rtl="0" algn="l">
              <a:lnSpc>
                <a:spcPct val="100000"/>
              </a:lnSpc>
              <a:spcBef>
                <a:spcPts val="0"/>
              </a:spcBef>
              <a:spcAft>
                <a:spcPts val="0"/>
              </a:spcAft>
              <a:buSzPts val="1100"/>
              <a:buNone/>
            </a:pPr>
            <a:r>
              <a:rPr lang="hu-HU"/>
              <a:t>Mit jelent az adatalapú döntéshozatal? </a:t>
            </a:r>
            <a:endParaRPr/>
          </a:p>
          <a:p>
            <a:pPr indent="0" lvl="0" marL="158750" rtl="0" algn="l">
              <a:lnSpc>
                <a:spcPct val="100000"/>
              </a:lnSpc>
              <a:spcBef>
                <a:spcPts val="0"/>
              </a:spcBef>
              <a:spcAft>
                <a:spcPts val="0"/>
              </a:spcAft>
              <a:buSzPts val="1100"/>
              <a:buNone/>
            </a:pPr>
            <a:r>
              <a:rPr lang="hu-HU"/>
              <a:t>Milyen módon segít az agrárdigitalizáció az egyes ágazatok jövedelmező és környezettudatos termelésében?</a:t>
            </a:r>
            <a:endParaRPr/>
          </a:p>
          <a:p>
            <a:pPr indent="0" lvl="0" marL="1143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hu-HU">
                <a:solidFill>
                  <a:srgbClr val="FFFF00"/>
                </a:solidFill>
              </a:rPr>
              <a:t>Forrás: https://www.erdekesvilag.hu/10-ceg-amely-uralja-a-vilag-elelmiszerpiacat/</a:t>
            </a:r>
            <a:endParaRPr/>
          </a:p>
          <a:p>
            <a:pPr indent="0" lvl="0" marL="158750" rtl="0" algn="l">
              <a:lnSpc>
                <a:spcPct val="100000"/>
              </a:lnSpc>
              <a:spcBef>
                <a:spcPts val="0"/>
              </a:spcBef>
              <a:spcAft>
                <a:spcPts val="0"/>
              </a:spcAft>
              <a:buSzPts val="1100"/>
              <a:buNone/>
            </a:pPr>
            <a:r>
              <a:rPr b="0" lang="hu-HU">
                <a:solidFill>
                  <a:srgbClr val="FFFF00"/>
                </a:solidFill>
              </a:rPr>
              <a:t>Forrás: https://www.agrotrend.hu/hireink/ellenorzik-az-ostermeloket-bacs-kiskun-megyeben</a:t>
            </a:r>
            <a:endParaRPr/>
          </a:p>
          <a:p>
            <a:pPr indent="-228600" lvl="0" marL="457200" rtl="0" algn="l">
              <a:lnSpc>
                <a:spcPct val="100000"/>
              </a:lnSpc>
              <a:spcBef>
                <a:spcPts val="0"/>
              </a:spcBef>
              <a:spcAft>
                <a:spcPts val="0"/>
              </a:spcAft>
              <a:buSzPts val="1100"/>
              <a:buNone/>
            </a:pPr>
            <a:r>
              <a:t/>
            </a:r>
            <a:endParaRPr/>
          </a:p>
          <a:p>
            <a:pPr indent="-298450" lvl="0" marL="457200" rtl="0" algn="just">
              <a:lnSpc>
                <a:spcPct val="100000"/>
              </a:lnSpc>
              <a:spcBef>
                <a:spcPts val="0"/>
              </a:spcBef>
              <a:spcAft>
                <a:spcPts val="0"/>
              </a:spcAft>
              <a:buSzPts val="1100"/>
              <a:buChar char="●"/>
            </a:pPr>
            <a:r>
              <a:rPr lang="hu-HU"/>
              <a:t>A koncentráció általános tendencia, amely a kereskedelem pozíciójának megerősödéséhez vezetett szinte mindenütt a fejlett világban. A korábbi időben az országon belüli kiskereskedelem átlépte az ország határoka. Nacionális és legiinkább multinacionális kereskedelmi láncok megjelentek az országokban, mindez egy időben történt. Hatása: globális élelmiszer kereskedelem.</a:t>
            </a:r>
            <a:endParaRPr/>
          </a:p>
          <a:p>
            <a:pPr indent="-298450" lvl="0" marL="457200" rtl="0" algn="just">
              <a:lnSpc>
                <a:spcPct val="100000"/>
              </a:lnSpc>
              <a:spcBef>
                <a:spcPts val="0"/>
              </a:spcBef>
              <a:spcAft>
                <a:spcPts val="0"/>
              </a:spcAft>
              <a:buSzPts val="1100"/>
              <a:buChar char="●"/>
            </a:pPr>
            <a:r>
              <a:rPr lang="hu-HU"/>
              <a:t>Ennek egyik következménye a nagyméretű kereskedelem és a kisárutermelés közötti, a méretek különbözőségéből eredő konfliktusok felerősödése a mennyiség, a választék, a minőség és az ár, továbbá a tőkeerő, a termékpálya szervezése, a logisztikai-informatikai rendszer és az innováció tekintetében. Az ellátási láncban a legkiszolgáltatottabb pozícióban kisárutermelők vannak, akik szinte súlytalanok a nagyméretű kereskedelmi láncokkal szemben. Az ágazatok közül különösen érintett a  zöldség-gyümölcs ágazat - döntően kis- és törpebirtokon gazdálkodók, önálló kisárutermelők jellemzők – az összefogás hiánya az érdekérvényesítést lehetetlenné teszi. További probléma, hogy az alkupozíciójuk a termelői réteg elaprózódottsága miatt rendkívül rossz (vagy nem létezik) és az általuk termelt áru gyorsan romlik.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just">
              <a:lnSpc>
                <a:spcPct val="100000"/>
              </a:lnSpc>
              <a:spcBef>
                <a:spcPts val="0"/>
              </a:spcBef>
              <a:spcAft>
                <a:spcPts val="0"/>
              </a:spcAft>
              <a:buClr>
                <a:srgbClr val="000000"/>
              </a:buClr>
              <a:buSzPts val="1100"/>
              <a:buFont typeface="Arial"/>
              <a:buChar char="●"/>
            </a:pPr>
            <a:r>
              <a:rPr lang="hu-HU"/>
              <a:t>Bármely termelőnek stratégiai célja kell, hogy legyen az ügyfelek elvárásait és az olyan fogyasztói trendeket, mint az ellátási lánc átláthatósága, a szezonális és regionális élelmiszerek előnyben részesítése, a házhoz szállítás, kisbolt érzet, az élelmiszer-hulladékkal kapcsolatos tudatosság, valamint a biogazdálkodás.</a:t>
            </a:r>
            <a:endParaRPr/>
          </a:p>
          <a:p>
            <a:pPr indent="-298450" lvl="0" marL="457200" rtl="0" algn="just">
              <a:lnSpc>
                <a:spcPct val="100000"/>
              </a:lnSpc>
              <a:spcBef>
                <a:spcPts val="0"/>
              </a:spcBef>
              <a:spcAft>
                <a:spcPts val="0"/>
              </a:spcAft>
              <a:buSzPts val="1100"/>
              <a:buChar char="●"/>
            </a:pPr>
            <a:r>
              <a:rPr lang="hu-HU"/>
              <a:t>A COVID járvány alatt megváltoztak a vásárlási szokásaink </a:t>
            </a:r>
            <a:r>
              <a:rPr b="0" lang="hu-HU"/>
              <a:t>Kevesebb időt töltenek a vásárlók az élelmiszerboltokban, és céltudatosabban vásárolnak. </a:t>
            </a:r>
            <a:endParaRPr/>
          </a:p>
          <a:p>
            <a:pPr indent="-298450" lvl="0" marL="457200" marR="0" rtl="0" algn="just">
              <a:lnSpc>
                <a:spcPct val="100000"/>
              </a:lnSpc>
              <a:spcBef>
                <a:spcPts val="0"/>
              </a:spcBef>
              <a:spcAft>
                <a:spcPts val="0"/>
              </a:spcAft>
              <a:buClr>
                <a:srgbClr val="000000"/>
              </a:buClr>
              <a:buSzPts val="1100"/>
              <a:buFont typeface="Arial"/>
              <a:buChar char="●"/>
            </a:pPr>
            <a:r>
              <a:rPr b="0" lang="hu-HU"/>
              <a:t>Az internet felhasználók többsége rendszeresen vásárol terméket vagy szolgáltatást az interneten, az értékesített termékek jelentős része élelmiszer. A vásárlás ezen formájának legnagyobb előnye a rugalmasság, hogy a szolgáltatások otthonról bármikor igénybe vehetők. </a:t>
            </a:r>
            <a:r>
              <a:rPr b="0" i="0" lang="hu-HU" sz="1100" u="none" cap="none" strike="noStrike">
                <a:solidFill>
                  <a:srgbClr val="000000"/>
                </a:solidFill>
                <a:latin typeface="Arial"/>
                <a:ea typeface="Arial"/>
                <a:cs typeface="Arial"/>
                <a:sym typeface="Arial"/>
              </a:rPr>
              <a:t>A Berlini Műszaki Egyetem „Az élelmiszer-logisztika jövőbeli trendjei” című tanulmánya szerint a teljes logisztikai lánc digitalizálódik, az omnicsatornás logisztika alapjául az informatika szolgál. A „click and collect” szolgáltatás esetében az ügyfél online adja le a rendelést, majd legtöbbször meghatározhatja, hogy melyik üzletben és milyen időszakban veszi át az árut. </a:t>
            </a:r>
            <a:r>
              <a:rPr b="0" lang="hu-HU"/>
              <a:t>Az online értékesítés folyamatosan fejlődik, egy vállalkozás sem engedheti meg magának, hogy ne használja ki ennek előnyét. </a:t>
            </a:r>
            <a:r>
              <a:rPr b="0" i="0" lang="hu-HU" sz="1100" u="none" cap="none" strike="noStrike">
                <a:solidFill>
                  <a:srgbClr val="000000"/>
                </a:solidFill>
                <a:latin typeface="Arial"/>
                <a:ea typeface="Arial"/>
                <a:cs typeface="Arial"/>
                <a:sym typeface="Arial"/>
              </a:rPr>
              <a:t>Tovább növekszik a jelentősége a digitális marketingnek, a közösségi médiának és a helyfüggő szolgáltatásoknak. Ez jobb kommunikációt tesz lehetővé az ügyfelekkel, az ügyfelek ötletei is figyelembe vehetők. Néhány hagyományos kiskereskedő kreatívvá válik, és kiegészítő vásárlási lehetőségeket kínál online. Tehát összemosódik az online és az offline értékesítés. Az ügyfélkapcsolatok kezelése kifinomultabbá válik. Ennek oka az óriási méretű adathalmazok elemzésében. A dinamikus árkezelés révén a hagyományos élelmiszer-kiskereskedők egyre inkább módosítják az áraikat, hogy az online árakkal összhangba hozzák azokat. Fokozott figyelem fordítanak a jövőben az élelmiszer-biztonságra és a nyomon-követés, az élelmiszerbiztonság tanúsításra. </a:t>
            </a:r>
            <a:endParaRPr/>
          </a:p>
          <a:p>
            <a:pPr indent="-298450" lvl="0" marL="457200" marR="0" rtl="0" algn="just">
              <a:lnSpc>
                <a:spcPct val="100000"/>
              </a:lnSpc>
              <a:spcBef>
                <a:spcPts val="0"/>
              </a:spcBef>
              <a:spcAft>
                <a:spcPts val="0"/>
              </a:spcAft>
              <a:buClr>
                <a:srgbClr val="000000"/>
              </a:buClr>
              <a:buSzPts val="1100"/>
              <a:buFont typeface="Arial"/>
              <a:buChar char="●"/>
            </a:pPr>
            <a:r>
              <a:rPr b="0" i="0" lang="hu-HU" sz="1100" u="none" cap="none" strike="noStrike">
                <a:solidFill>
                  <a:srgbClr val="000000"/>
                </a:solidFill>
                <a:latin typeface="Arial"/>
                <a:ea typeface="Arial"/>
                <a:cs typeface="Arial"/>
                <a:sym typeface="Arial"/>
              </a:rPr>
              <a:t>A koronavírus hatásaként prognosztizált jövőkép szerint a kiskereskedelmi forgalom növekedése rövid távon várhatóan visszaesik, addig az online kereskedelem, egyes ágai fellendülnek és várhatóan a korábbinál magasabb szinten is maradnak. Ezen ágazatok között van az élelmiszer is. </a:t>
            </a:r>
            <a:endParaRPr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hu-HU"/>
              <a:t>Forrás: Szöllősi Réka OMÉK, 2019. Felelős Élelmiszergyártók Szövetségehttps://elelmiszerlanc.kormany.hu/download/3/ed/72000/1%20globalis%20trendek.pdf</a:t>
            </a:r>
            <a:endParaRPr/>
          </a:p>
          <a:p>
            <a:pPr indent="-228600" lvl="0" marL="457200" rtl="0" algn="l">
              <a:lnSpc>
                <a:spcPct val="100000"/>
              </a:lnSpc>
              <a:spcBef>
                <a:spcPts val="0"/>
              </a:spcBef>
              <a:spcAft>
                <a:spcPts val="0"/>
              </a:spcAft>
              <a:buSzPts val="1100"/>
              <a:buNone/>
            </a:pPr>
            <a:r>
              <a:t/>
            </a:r>
            <a:endParaRPr/>
          </a:p>
          <a:p>
            <a:pPr indent="-298450" lvl="0" marL="457200" rtl="0" algn="just">
              <a:lnSpc>
                <a:spcPct val="100000"/>
              </a:lnSpc>
              <a:spcBef>
                <a:spcPts val="0"/>
              </a:spcBef>
              <a:spcAft>
                <a:spcPts val="0"/>
              </a:spcAft>
              <a:buSzPts val="1100"/>
              <a:buChar char="●"/>
            </a:pPr>
            <a:r>
              <a:rPr lang="hu-HU"/>
              <a:t>A mezőgazdasági termelés a környezeti erőforrásokat használja termelési eszközként. Ebből adódik, hogy a környezetet ért hatások a mezőgazdasági termelésre is befolyással bírnak. A környezeti feltételek legtöbbjét a termelő nem tudja megváltoztatni, ez alól a talaj kivétel, mert a talaj termőképességre, szerkezetére bizonyos mértékig hatást gyakorol.  érintő hatások. </a:t>
            </a:r>
            <a:r>
              <a:rPr b="0" i="0" lang="hu-HU" sz="1100" u="none" cap="none" strike="noStrike">
                <a:solidFill>
                  <a:srgbClr val="000000"/>
                </a:solidFill>
                <a:latin typeface="Arial"/>
                <a:ea typeface="Arial"/>
                <a:cs typeface="Arial"/>
                <a:sym typeface="Arial"/>
              </a:rPr>
              <a:t>A mezőgazdaságot általában és az élelmiszer-biztonságot jelentősen veszélyezteti a szélsőséges időjárási események gyakoribbá válása és az emberi tevékenység miatt erősödő klímaváltozás más következményei. A globális mezőgazdaság és élelmiszeripar egyre kevésbé teljesíti az emberiség igényeit, sőt mi több, hozzájárul a klímaváltozás erősödéséhez. </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Az utóbbi évtizedekben számos országban sikerült elérni a szó szoros értelmében vett éhezés visszaszorítását. Egyre nő a túlsúllyal, kövérséggel összefüggő megbetegedések száma, sőt, jelenleg több ember túlsúlyos, mint ahány kórosan sovány. Nagyon sok gyermek táplálkozik kalóriadús, de nyomelemhiányos módon.</a:t>
            </a:r>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Globális szinten új célokat fogalmaztak meg, mint:</a:t>
            </a:r>
            <a:endParaRPr/>
          </a:p>
          <a:p>
            <a:pPr indent="-298450" lvl="0" marL="457200" rtl="0" algn="just">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a:t>
            </a:r>
            <a:r>
              <a:rPr lang="hu-HU" sz="1100">
                <a:latin typeface="Calibri"/>
                <a:ea typeface="Calibri"/>
                <a:cs typeface="Calibri"/>
                <a:sym typeface="Calibri"/>
              </a:rPr>
              <a:t>enntartható élelmiszerellátás </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Fenntartható étrend </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Fenntartható növekedés</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Tudatos fogyasztás </a:t>
            </a:r>
            <a:endParaRPr/>
          </a:p>
          <a:p>
            <a:pPr indent="0" lvl="0" marL="158750" rtl="0" algn="just">
              <a:lnSpc>
                <a:spcPct val="100000"/>
              </a:lnSpc>
              <a:spcBef>
                <a:spcPts val="0"/>
              </a:spcBef>
              <a:spcAft>
                <a:spcPts val="0"/>
              </a:spcAft>
              <a:buSzPts val="1100"/>
              <a:buNone/>
            </a:pPr>
            <a:r>
              <a:rPr lang="hu-HU" sz="1100">
                <a:latin typeface="Calibri"/>
                <a:ea typeface="Calibri"/>
                <a:cs typeface="Calibri"/>
                <a:sym typeface="Calibri"/>
              </a:rPr>
              <a:t>Regionális/ nemzeti szinten:</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Élelmezésbiztonság </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Versenyképesség </a:t>
            </a:r>
            <a:endParaRPr/>
          </a:p>
          <a:p>
            <a:pPr indent="-228600" lvl="0" marL="457200" rtl="0" algn="just">
              <a:lnSpc>
                <a:spcPct val="100000"/>
              </a:lnSpc>
              <a:spcBef>
                <a:spcPts val="0"/>
              </a:spcBef>
              <a:spcAft>
                <a:spcPts val="0"/>
              </a:spcAft>
              <a:buSzPts val="1100"/>
              <a:buNone/>
            </a:pPr>
            <a:r>
              <a:t/>
            </a:r>
            <a:endParaRPr sz="1100">
              <a:latin typeface="Calibri"/>
              <a:ea typeface="Calibri"/>
              <a:cs typeface="Calibri"/>
              <a:sym typeface="Calibri"/>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Az élelmiszeripar céljait csak a mezőgazdaságon keresztül érheti el. A mezőgazdasági termelés fenntartható irányba való elmozdulása nélkül nem lehet se a céloknak, se az élelmiszeripair kihívásoknak megfelelni. Itt is egyértelműen látszik, hogy a fenntarthatóság mellett az élelmiszerek nyomonkövethetősége – származási hely megjelölés, a minőségi élelmiszer előállítás, minőség biztosítás, és ezen keresztül a termékekkel szembeni piaci bizalom helyreállítás a kihívások fő vonala. Az élelmiszeripar versenyképességének javítását ebben látja. A mezőgazdaság a legnagyobb százalékban az élelmiszeripar számára adja el a termékeit, tehát a mezőgazdasági termelők az eladók, az élelmiszeripari szereplők a vevők, tehát a feltételeket a termék iránt ők határozzák meg. Ez a fajta piaci nyomás talán igen erősen érződik és a folyamat nem fog megállni, csak fokozódni. </a:t>
            </a:r>
            <a:endParaRPr/>
          </a:p>
          <a:p>
            <a:pPr indent="-298450" lvl="0" marL="457200" rtl="0" algn="just">
              <a:lnSpc>
                <a:spcPct val="100000"/>
              </a:lnSpc>
              <a:spcBef>
                <a:spcPts val="0"/>
              </a:spcBef>
              <a:spcAft>
                <a:spcPts val="0"/>
              </a:spcAft>
              <a:buSzPts val="1100"/>
              <a:buChar char="●"/>
            </a:pPr>
            <a:r>
              <a:rPr lang="hu-HU" sz="1100">
                <a:latin typeface="Calibri"/>
                <a:ea typeface="Calibri"/>
                <a:cs typeface="Calibri"/>
                <a:sym typeface="Calibri"/>
              </a:rPr>
              <a:t>Az élelmiszeripari igényeknek való megfelelés egy módon érhető el. Ez a digitalizáció…</a:t>
            </a:r>
            <a:endParaRPr sz="1100">
              <a:latin typeface="Calibri"/>
              <a:ea typeface="Calibri"/>
              <a:cs typeface="Calibri"/>
              <a:sym typeface="Calibri"/>
            </a:endParaRPr>
          </a:p>
          <a:p>
            <a:pPr indent="0" lvl="0" marL="158750" rtl="0" algn="just">
              <a:lnSpc>
                <a:spcPct val="100000"/>
              </a:lnSpc>
              <a:spcBef>
                <a:spcPts val="0"/>
              </a:spcBef>
              <a:spcAft>
                <a:spcPts val="0"/>
              </a:spcAft>
              <a:buSzPts val="1100"/>
              <a:buNone/>
            </a:pPr>
            <a:r>
              <a:t/>
            </a:r>
            <a:endParaRPr sz="1100">
              <a:latin typeface="Calibri"/>
              <a:ea typeface="Calibri"/>
              <a:cs typeface="Calibri"/>
              <a:sym typeface="Calibri"/>
            </a:endParaRPr>
          </a:p>
          <a:p>
            <a:pPr indent="0" lvl="0" marL="158750" rtl="0" algn="just">
              <a:lnSpc>
                <a:spcPct val="100000"/>
              </a:lnSpc>
              <a:spcBef>
                <a:spcPts val="0"/>
              </a:spcBef>
              <a:spcAft>
                <a:spcPts val="0"/>
              </a:spcAft>
              <a:buSzPts val="1100"/>
              <a:buNone/>
            </a:pPr>
            <a:r>
              <a:rPr lang="hu-HU" sz="1100">
                <a:latin typeface="Calibri"/>
                <a:ea typeface="Calibri"/>
                <a:cs typeface="Calibri"/>
                <a:sym typeface="Calibri"/>
              </a:rPr>
              <a:t>Vállalatok számára: •Egyensúly megtalálása a gazdaságos működés, a környezet iránti felelős magatartás és a társadalmi elfogadottság között</a:t>
            </a:r>
            <a:endParaRPr/>
          </a:p>
          <a:p>
            <a:pPr indent="-228600" lvl="0" marL="45720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Forrás: https://gs1hu.org/rolunk/hirek-esemenyek/elelmiszer-nyomonkovetes-valtozasok-harom-mozgatorugoja-2020</a:t>
            </a:r>
            <a:endParaRPr/>
          </a:p>
          <a:p>
            <a:pPr indent="-228600" lvl="0" marL="45720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Szabályozási tevékenység: Az intelligensebb élelmiszer-biztonság és az FSMA új korszaka</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FDA széles körű kezdeményezését, az „Intelligensebb Élelmiszer-biztonság Új Korszakát” tavaly tavasszal mutatták be. A jelentés megújult energiákkal foglalkozik az élelmiszerek nyomon követhetőségével és számos támogató megjegyzést eredményezett a különböző élelmiszeripari szervezetektől a tavalyi hozzászólási időszak lezárulta előtt. Egy modern megközelítést vázol fel, amely az élelmiszer-biztonsági korszerűsítési törvényben (FSMA) 2011-ben meghatározottakra épül, ugyanakkor felismeri, hogy azóta hogyan változott az ellátási lánc.</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terv négy területen szólít fel együttműködésre és összpontosításra:</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műszakilag alkalmas nyomon követhetőség és élelmiszerrel terjedő járványkitörésre adott válasz:</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intelligensebb eszközök és megközelítések a megelőzéshez;</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új üzleti modellek és a kiskereskedelmi korszerűsítés;</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és az élelmiszer-biztonsági kultúra.</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projekt, minden egyes részében nyilvánvaló hasonlóságokkal, egyszerűen fogalmazva arra fókuszál, hogy kihasználjuk azt, ami már működik, az élelmiszerek nyomon követésére, iktassuk ki az elavult papír alapú folyamatokat, amelyek akadályozzák a nyomon követhetőséget, és derítsük fel, mi javíthatja az alap nyomon követhetőségi folyamatokat.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GS1 szabványok már most is jelentős szerepet játszanak a kezdőponttól végpontig terjedő nyomon követhetőség elősegítésében, mivel lehetővé teszik az ellátási lánc átláthatóságát. A rendszerezett, következetesen gyűjtött és megosztott adatok nagyobb valószínűséggel lesznek eredményesek a nyomonkövetési kihívások megoldásában, és alapvető fontosságúak ahhoz, hogy valamennyi ellátási lánc partnernél meg lehessen állapítani, hová került a termék, és folyamatosan kommunikálni lehessen a visszahívásban vagy visszavonásban használt kulcsfontosságú adatokat.</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Azok az élelmiszeriparban érdekelt felek, amelyek már a GS1 szabványokon alapuló rendszereket működtetik, valószínűleg a leginkább felkészültek a jövőbeli nyomonkövetési követelményekre. Az élelmiszer-biztonsági szakembereknek tisztában kell lenniük azzal, hogy ebben az évben szélesebb körű oktatásra van szükség a farmok szintjén történő nyomon követhetőség, valamint a digitális nyilvántartás tekintetében, ami a jövőbeli FSMA-szabályok várható követelménye. Az „egyet előre, egyet hátra” nyomon követhetőség már nem elég jó. Itt az ideje, hogy több automatizálást vezessünk be a nagyobb hatékonyság és a fogyasztóvédelem érdekében.</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Technológiai hatás: A blockchain jobb megértése</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blockchain támogatja az élelmiszer-biztonsági kezdeményezéseket, és döntő szerepet játszhat az ellátási lánc nagyobb átláthatóságának megteremtésében, a fogyasztói bizalom kiépítése érdekében. A blockchain használata nagyobb elszámoltathatósághoz vezethet az ellátási láncban azáltal, hogy a termék eseményekről és tranzakciókról megváltoztathatatlan főkönyvet vagy ellenőrzési útvonalat hoz létre.</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Sok iparági vezető stratégiai szinten tervezi a blockchain használatát ebben az évben, miután az elmúlt két év során zajlott kísérleti programokból tanult. Az ellátási láncokban tesztelteseteket aszerint értékelik, hogy mennyire játszott kritikus szerepet a blockchain egy adott kihívás megoldásában. Sokan azt kérdezik: „Adott nekünk a blockchain valami jobbat, mint amit ma használunk?” Bizonyos esetekben a válasz igen, és néhány esetben a válasz nem.</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Akárhogy is, a blockchain-t tesztelő vállalatok összességében többet tanulnak a rendszerük lehetőségeiről az adatok külső megosztásával, valamint kereskedelmi partnereik adatmegosztási képességeivel kapcsolatban. A blockchain programok felfedték az adatminőségi problémákat és ellentmondásokat, amelyeket meg kell oldani. Egy nemrégiben készült Gartner-tanulmány arra a következtetésre jutott, hogy 2020 és 2022 között az ellátási láncban induló, blockchain-el kapcsolatos kezdeményezések 80 %-a kísérleti szakaszban marad, ahelyett, hogy széles körű alkalmazásba kerülne. A kutatók rámutatnak arra a tényre, hogy az ellátási lánc számos gyakorlata  még mindig olyan eseményekre támaszkodik, amelyek az „analóg világban” ragadtak, mint például a fizikai termékekkel, a csomagolási rétegekkel és a szállítási eszközökkel kapcsolatban előforduló események és adatok.</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blockchain sok mindenre képes, de nem tudja varázslatos módon felkészíteni az adatokat egy szigorúbb, megváltoztathatatlan adatnyilvántartásra és kommunikációra, vagy azonnali ellátási lánc átláthatóságot biztosítani. Az idei évben egy jóval megfontoltabb megközelítést érdemes alkalmazni a blockchain bevezetési tervek kapcsán, amely a globális adatszabványokat és a szigorúbb adatirányítást is magában foglalja a bölcsebb beruházások érdekében.</a:t>
            </a:r>
            <a:endParaRPr/>
          </a:p>
          <a:p>
            <a:pPr indent="0" lvl="0" marL="158750" rtl="0" algn="just">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Deloitte egyik nemrégiben végzett tanulmánya megállapította, hogy az elmúlt két évben a fogyasztók több, mint 60 százaléka vásárol egyre több friss élelmiszert. A Center for Food Integrity kutatása pedig megállapította, hogy a fogyasztók 65 százaléka szeretne többet megtudni arról, hogy honnan származik az élelmiszer.</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Mivel a fogyasztók továbbra is diverzifikálják étrendjüket, egyre fontosabb lesz, hogy az élelmiszer-márkák és kiskereskedők megbízható és megnyugtató tájékoztatást nyújtsanak. Az élelmiszerek nyomon követhetésének előtérbe helyezésével az iparág együttműködhet annak érdekében, hogy megszüntesse a szakadékot a fogyasztók friss, egészséges élelmiszerek iránti kereslete és az iparág azon képessége között, hogy e keresletet biztonságosan tudja kielégíteni.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elkövetkező évben fontos lesz keresni a kereskedelmi partnerek közötti fokozott együttműködést annak érdekében, hogy könnyebben azonosítható legyen a termék betakarításának és előállításának helye. Ez elősegíti, hogy teljes képet biztosítsanak a fogyasztók számára a nyomon követhetőségéről. A kulcsfontosságú adatszabvány, amely segíthet a hatékonyság megteremtésében, a Globális szervezet- és helyazonosító szám (GLN), amely egyedülállóan azonosítja a vállalat fizikai helyét, például egy áruházat vagy egy raktárt. Ez a szám általánosan elfogadott a kereskedelmi partnerrendszerekben, és kulcsszerepet játszik a nyomonkövetési programokban, mivel lehetővé teszi az ellátási lánc eseményeinek pontosabb rögzítését és megosztását.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https://vitalitasportal.com/a-ferfi-egeszsege/a-helyes-taplalkozas-alapjai/</a:t>
            </a:r>
            <a:endParaRPr/>
          </a:p>
          <a:p>
            <a:pPr indent="-228600" lvl="0" marL="457200" rtl="0" algn="l">
              <a:lnSpc>
                <a:spcPct val="100000"/>
              </a:lnSpc>
              <a:spcBef>
                <a:spcPts val="0"/>
              </a:spcBef>
              <a:spcAft>
                <a:spcPts val="0"/>
              </a:spcAft>
              <a:buSzPts val="1100"/>
              <a:buNone/>
            </a:pPr>
            <a:r>
              <a:t/>
            </a:r>
            <a:endParaRPr/>
          </a:p>
          <a:p>
            <a:pPr indent="0" lvl="0" marL="158750" rtl="0" algn="just">
              <a:lnSpc>
                <a:spcPct val="100000"/>
              </a:lnSpc>
              <a:spcBef>
                <a:spcPts val="0"/>
              </a:spcBef>
              <a:spcAft>
                <a:spcPts val="0"/>
              </a:spcAft>
              <a:buSzPts val="1100"/>
              <a:buNone/>
            </a:pPr>
            <a:r>
              <a:rPr lang="hu-HU"/>
              <a:t>Magyarország közép- és hosszú távú élelmiszeripari fejlesztési stratégiája (2014-2020) célként megfogalmazza az egészséges életmódot támogató élelmiszer-előállítás előmozdítását, valamint a lakosság minél nagyobb hányadának magas tápértékű, kiváló minőségű, friss élelmiszerhez való jutását. A termelők feldolgozók és kereskedők ösztönzése, hogy minél nagyobb arányban az egészséges táplálkozás kialakításához és az egészséges életmód támogatásához hozzájáruló termékeket állítsanak elő és forgalmazzanak. Az élelmiszer előállítása és forgalmazása során szem előtt kell tartani azt a tényt, hogy egyre növekszik azon személyek száma, akik élelmiszerallergia vagy -intolerancia miatt speciális összetételű élelmiszer fogyasztására szorulnak. Elő kell segíteni a lakosság minőség- és egészségtudatos szemléletének, helyes táplálkozásának és életmódjának kialakulását egészségfejlesztési, oktatási, marketing és egyéb eszközökkel.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https://venturebeat.com/2015/11/19/google-fit-now-pulls-in-data-from-third-party-food-fitness-and-sleep-apps/</a:t>
            </a:r>
            <a:endParaRPr/>
          </a:p>
          <a:p>
            <a:pPr indent="0" lvl="0" marL="158750" rtl="0" algn="l">
              <a:lnSpc>
                <a:spcPct val="100000"/>
              </a:lnSpc>
              <a:spcBef>
                <a:spcPts val="0"/>
              </a:spcBef>
              <a:spcAft>
                <a:spcPts val="0"/>
              </a:spcAft>
              <a:buSzPts val="1100"/>
              <a:buNone/>
            </a:pPr>
            <a:r>
              <a:rPr lang="hu-HU"/>
              <a:t>Forrás: https://mdosz.hu/okostanyer-mobil-applikacio-2/</a:t>
            </a:r>
            <a:endParaRPr/>
          </a:p>
          <a:p>
            <a:pPr indent="0" lvl="0" marL="158750" rtl="0" algn="l">
              <a:lnSpc>
                <a:spcPct val="100000"/>
              </a:lnSpc>
              <a:spcBef>
                <a:spcPts val="0"/>
              </a:spcBef>
              <a:spcAft>
                <a:spcPts val="0"/>
              </a:spcAft>
              <a:buSzPts val="1100"/>
              <a:buNone/>
            </a:pPr>
            <a:r>
              <a:rPr lang="hu-HU"/>
              <a:t>Forrás: https://egy.hu/tech/heti-tech-teszt5-app-amivel-szorakozas-egeszsegesen-taplalkozni-106566</a:t>
            </a:r>
            <a:endParaRPr/>
          </a:p>
          <a:p>
            <a:pPr indent="0" lvl="0" marL="158750" rtl="0" algn="l">
              <a:lnSpc>
                <a:spcPct val="100000"/>
              </a:lnSpc>
              <a:spcBef>
                <a:spcPts val="0"/>
              </a:spcBef>
              <a:spcAft>
                <a:spcPts val="0"/>
              </a:spcAft>
              <a:buSzPts val="1100"/>
              <a:buNone/>
            </a:pPr>
            <a:r>
              <a:rPr lang="hu-HU"/>
              <a:t>Forrás: https://apps.apple.com/us/app/water-reminder-daily-tracker/id1221965482?l=hu</a:t>
            </a:r>
            <a:endParaRPr/>
          </a:p>
          <a:p>
            <a:pPr indent="-228600" lvl="0" marL="457200" rtl="0" algn="l">
              <a:lnSpc>
                <a:spcPct val="100000"/>
              </a:lnSpc>
              <a:spcBef>
                <a:spcPts val="0"/>
              </a:spcBef>
              <a:spcAft>
                <a:spcPts val="0"/>
              </a:spcAft>
              <a:buSzPts val="1100"/>
              <a:buNone/>
            </a:pPr>
            <a:r>
              <a:t/>
            </a:r>
            <a:endParaRPr/>
          </a:p>
          <a:p>
            <a:pPr indent="0" lvl="0" marL="114300" rtl="0" algn="just">
              <a:lnSpc>
                <a:spcPct val="100000"/>
              </a:lnSpc>
              <a:spcBef>
                <a:spcPts val="0"/>
              </a:spcBef>
              <a:spcAft>
                <a:spcPts val="0"/>
              </a:spcAft>
              <a:buSzPts val="1100"/>
              <a:buNone/>
            </a:pPr>
            <a:r>
              <a:rPr lang="hu-HU" sz="1100"/>
              <a:t>Magyarország közép- és hosszú távú élelmiszeripari fejlesztési stratégiája (2014-2020) célként megfogalmazza az egészséges életmódot támogató élelmiszer-előállítás előmozdítását, valamint a lakosság minél nagyobb hányadának magas tápértékű, kiváló minőségű, friss élelmiszerhez való jutását.</a:t>
            </a:r>
            <a:endParaRPr/>
          </a:p>
          <a:p>
            <a:pPr indent="0" lvl="0" marL="114300" rtl="0" algn="just">
              <a:lnSpc>
                <a:spcPct val="100000"/>
              </a:lnSpc>
              <a:spcBef>
                <a:spcPts val="0"/>
              </a:spcBef>
              <a:spcAft>
                <a:spcPts val="0"/>
              </a:spcAft>
              <a:buSzPts val="1100"/>
              <a:buNone/>
            </a:pPr>
            <a:r>
              <a:rPr lang="hu-HU" sz="1100"/>
              <a:t>Elő kell segíteni a lakosság minőség- és egészségtudatos szemléletének, helyes táplálkozásának és életmódjának kialakulását.</a:t>
            </a:r>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a:p>
            <a:pPr indent="-228600" lvl="0" marL="457200" rtl="0" algn="just">
              <a:lnSpc>
                <a:spcPct val="100000"/>
              </a:lnSpc>
              <a:spcBef>
                <a:spcPts val="0"/>
              </a:spcBef>
              <a:spcAft>
                <a:spcPts val="0"/>
              </a:spcAft>
              <a:buSzPts val="1100"/>
              <a:buNone/>
            </a:pPr>
            <a:r>
              <a:t/>
            </a:r>
            <a:endParaRPr/>
          </a:p>
          <a:p>
            <a:pPr indent="-298450" lvl="0" marL="457200" rtl="0" algn="just">
              <a:lnSpc>
                <a:spcPct val="100000"/>
              </a:lnSpc>
              <a:spcBef>
                <a:spcPts val="0"/>
              </a:spcBef>
              <a:spcAft>
                <a:spcPts val="0"/>
              </a:spcAft>
              <a:buSzPts val="1100"/>
              <a:buChar char="●"/>
            </a:pPr>
            <a:r>
              <a:rPr lang="hu-HU"/>
              <a:t>Magyarország közép- és hosszú távú élelmiszeripari fejlesztési stratégiája (2014-2020) célként megfogalmazza az egészséges életmódot támogató élelmiszer-előállítás előmozdítását, valamint a lakosság minél nagyobb hányadának magas tápértékű, kiváló minőségű, friss élelmiszerhez való jutását. A termelők feldolgozók és kereskedők ösztönzése, hogy minél nagyobb arányban az egészséges táplálkozás kialakításához és az egészséges életmód támogatásához hozzájáruló termékeket állítsanak elő és forgalmazzanak. Az élelmiszer előállítása és forgalmazása során szem előtt kell tartani azt a tényt, hogy egyre növekszik azon személyek száma, akik élelmiszerallergia vagy -intolerancia miatt speciális összetételű élelmiszer fogyasztására szorulnak. Elő kell segíteni a lakosság minőség- és egészségtudatos szemléletének, helyes táplálkozásának és életmódjának kialakulását egészségfejlesztési, oktatási, marketing és egyéb eszközökkel. </a:t>
            </a:r>
            <a:endParaRPr/>
          </a:p>
          <a:p>
            <a:pPr indent="-298450" lvl="0" marL="457200" rtl="0" algn="just">
              <a:lnSpc>
                <a:spcPct val="100000"/>
              </a:lnSpc>
              <a:spcBef>
                <a:spcPts val="0"/>
              </a:spcBef>
              <a:spcAft>
                <a:spcPts val="0"/>
              </a:spcAft>
              <a:buSzPts val="1100"/>
              <a:buChar char="●"/>
            </a:pPr>
            <a:r>
              <a:rPr lang="hu-HU"/>
              <a:t>A digitalizáció lehetővé tette az okos eszközök használatát. Az okos eszközökre fejlesztett applikációk segítenek a megfelelő mennyiségű, minőségű és összetételű étrend összeállításában, a megfelelő mennyiségű folyadék kiválasztásában, fogyasztásunk nyomonkövetésében, és különböző funkciók segítségével – pl. riasztás - tovább segítik a megfelelő életmód kialakítását.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1" name="Google Shape;801;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Az Európai Bizottság 2000. júliusában vitára bocsátotta az élelmiszer-biztonság magasabb szintű garantálása szempontjából alapvető fontosságúnak tartott új élelmiszer-higiéniai jogszabályok tervezetét, az ún „Higiénia csomagot”. Ez öt jogszabályt foglalt magába a következők szerint:</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általános élelmiszer-higiénia szabályok (H1)</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az állati eredetű élelmiszerekre vonatkozó speciális előírások (H2)</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az emberi fogyasztásra szánt állati eredetű termékek hatósági ellenőrzése (H3)</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az emberi fogyasztásra szánt állati eredetű termékekre vonatkozó állat-egészségügyi szabályok (H4)</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az új jogszabályok által hatályon kívül helyezett irányelvek (H5)</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rendelet alapvetően valamennyi élelmiszerre és élelmiszer-vállalkozásra vonatkozik, de bizonyos rugalmasságot enged meg a hagyományos termék-előállítási és forgalmazási módszerek tekintetében, valamint a földrajzilag nehezen megközelíthető üzemek, egységek esetében (Termékminősítés és termékhigiénia(Dr. Jávor András- Szigeti Jenő (2011): Debreceni Egyetem, Nyugat-Magyarországi Egyetem, Pannon Egyetem).</a:t>
            </a:r>
            <a:endParaRPr/>
          </a:p>
          <a:p>
            <a:pPr indent="0" lvl="0" marL="158750" rtl="0" algn="l">
              <a:lnSpc>
                <a:spcPct val="100000"/>
              </a:lnSpc>
              <a:spcBef>
                <a:spcPts val="0"/>
              </a:spcBef>
              <a:spcAft>
                <a:spcPts val="0"/>
              </a:spcAft>
              <a:buSzPts val="1100"/>
              <a:buNone/>
            </a:pPr>
            <a:r>
              <a:t/>
            </a:r>
            <a:endParaRPr b="0" i="0" sz="1100" u="none" cap="none" strike="noStrike">
              <a:solidFill>
                <a:srgbClr val="000000"/>
              </a:solidFill>
              <a:latin typeface="Arial"/>
              <a:ea typeface="Arial"/>
              <a:cs typeface="Arial"/>
              <a:sym typeface="Arial"/>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hu-HU"/>
              <a:t>Applikáció: </a:t>
            </a:r>
            <a:r>
              <a:rPr lang="hu-HU"/>
              <a:t>számítógépen/telefon/tableten futó alkalmazás/program</a:t>
            </a:r>
            <a:endParaRPr/>
          </a:p>
          <a:p>
            <a:pPr indent="-298450" lvl="0" marL="457200" rtl="0" algn="l">
              <a:lnSpc>
                <a:spcPct val="100000"/>
              </a:lnSpc>
              <a:spcBef>
                <a:spcPts val="0"/>
              </a:spcBef>
              <a:spcAft>
                <a:spcPts val="0"/>
              </a:spcAft>
              <a:buSzPts val="1100"/>
              <a:buChar char="●"/>
            </a:pPr>
            <a:r>
              <a:rPr b="1" lang="hu-HU"/>
              <a:t>Digitális farmmenedzsment:</a:t>
            </a:r>
            <a:r>
              <a:rPr lang="hu-HU"/>
              <a:t> A mezőgazdaság digitalizációja révén lehetőség nyílik a gazdálkodás irányításának digitalizálására is. Adat alapú döntéshozatalra épülő mezőgazdasági vállalatirányítási rendszer.</a:t>
            </a:r>
            <a:endParaRPr/>
          </a:p>
          <a:p>
            <a:pPr indent="-298450" lvl="0" marL="457200" rtl="0" algn="l">
              <a:lnSpc>
                <a:spcPct val="100000"/>
              </a:lnSpc>
              <a:spcBef>
                <a:spcPts val="0"/>
              </a:spcBef>
              <a:spcAft>
                <a:spcPts val="0"/>
              </a:spcAft>
              <a:buSzPts val="1100"/>
              <a:buChar char="●"/>
            </a:pPr>
            <a:r>
              <a:rPr b="1" lang="hu-HU"/>
              <a:t>GDPR:</a:t>
            </a:r>
            <a:r>
              <a:rPr lang="hu-HU"/>
              <a:t> z EU adatvédelmi rendelete, amely 2016. májusában lépett érvénybe, és a benne szereplő rendelkezések </a:t>
            </a:r>
            <a:r>
              <a:rPr b="1" lang="hu-HU"/>
              <a:t>2018. május 25-én válnak hatályossá</a:t>
            </a:r>
            <a:r>
              <a:rPr lang="hu-HU"/>
              <a:t>. Gyakorlatilag a hazánkban jelenleg irányadó a </a:t>
            </a:r>
            <a:r>
              <a:rPr b="1" lang="hu-HU"/>
              <a:t>2011-es Infótörvény </a:t>
            </a:r>
            <a:r>
              <a:rPr lang="hu-HU"/>
              <a:t>adatvédelemmel és adatkezeléssel kapcsolatos rendelkezéseinek egy részét váltja fel, egészíti ki.</a:t>
            </a:r>
            <a:endParaRPr/>
          </a:p>
          <a:p>
            <a:pPr indent="-298450" lvl="0" marL="457200" rtl="0" algn="l">
              <a:lnSpc>
                <a:spcPct val="100000"/>
              </a:lnSpc>
              <a:spcBef>
                <a:spcPts val="0"/>
              </a:spcBef>
              <a:spcAft>
                <a:spcPts val="0"/>
              </a:spcAft>
              <a:buSzPts val="1100"/>
              <a:buChar char="●"/>
            </a:pPr>
            <a:r>
              <a:rPr lang="hu-HU"/>
              <a:t> </a:t>
            </a:r>
            <a:r>
              <a:rPr b="1" lang="hu-HU"/>
              <a:t>Geostatisztika: </a:t>
            </a:r>
            <a:r>
              <a:rPr lang="hu-HU"/>
              <a:t>földrajzi, a geográfiai és a geológiai adatokhoz kapcsolt statisztikai elemzések</a:t>
            </a:r>
            <a:endParaRPr/>
          </a:p>
          <a:p>
            <a:pPr indent="-298450" lvl="0" marL="457200" rtl="0" algn="l">
              <a:lnSpc>
                <a:spcPct val="100000"/>
              </a:lnSpc>
              <a:spcBef>
                <a:spcPts val="0"/>
              </a:spcBef>
              <a:spcAft>
                <a:spcPts val="0"/>
              </a:spcAft>
              <a:buSzPts val="1100"/>
              <a:buChar char="●"/>
            </a:pPr>
            <a:r>
              <a:rPr b="1" lang="hu-HU"/>
              <a:t>Management zóna</a:t>
            </a:r>
            <a:r>
              <a:rPr lang="hu-HU" u="sng"/>
              <a:t>:</a:t>
            </a:r>
            <a:r>
              <a:rPr lang="hu-HU"/>
              <a:t> Olyan homogénnek tekinthető egység, melyen belül az agrotechnikai módszerek és az inputanyagfelhasználás egységes. Kialakítására nem vonatkoznak szabályok, sem méretét, sem alakját tekintve. A zónák létrehozásáre többféle bemeneti adat is használható.</a:t>
            </a:r>
            <a:endParaRPr/>
          </a:p>
          <a:p>
            <a:pPr indent="-298450" lvl="0" marL="457200" rtl="0" algn="l">
              <a:lnSpc>
                <a:spcPct val="100000"/>
              </a:lnSpc>
              <a:spcBef>
                <a:spcPts val="0"/>
              </a:spcBef>
              <a:spcAft>
                <a:spcPts val="0"/>
              </a:spcAft>
              <a:buSzPts val="1100"/>
              <a:buChar char="●"/>
            </a:pPr>
            <a:r>
              <a:rPr lang="hu-HU"/>
              <a:t> </a:t>
            </a:r>
            <a:r>
              <a:rPr b="1" lang="hu-HU"/>
              <a:t>Management zóna: </a:t>
            </a:r>
            <a:r>
              <a:rPr lang="hu-HU"/>
              <a:t>Olyan homogénnek tekinthető egység, melyen belül az agrotechnikai módszerek és az inputanyagfelhasználás egységes. Kialakítására nem vonatkoznak szabályok, sem méretét, sem alakját tekintve. A zónák létrehozásáre többféle bemeneti adat is használható.</a:t>
            </a:r>
            <a:endParaRPr/>
          </a:p>
          <a:p>
            <a:pPr indent="-298450" lvl="0" marL="457200" rtl="0" algn="l">
              <a:lnSpc>
                <a:spcPct val="100000"/>
              </a:lnSpc>
              <a:spcBef>
                <a:spcPts val="0"/>
              </a:spcBef>
              <a:spcAft>
                <a:spcPts val="0"/>
              </a:spcAft>
              <a:buSzPts val="1100"/>
              <a:buChar char="●"/>
            </a:pPr>
            <a:r>
              <a:rPr b="1" lang="hu-HU"/>
              <a:t>mobil app</a:t>
            </a:r>
            <a:r>
              <a:rPr lang="hu-HU"/>
              <a:t>: mobileszközökön futó számítógépes program/alkalmazás</a:t>
            </a:r>
            <a:endParaRPr/>
          </a:p>
          <a:p>
            <a:pPr indent="-298450" lvl="0" marL="457200" rtl="0" algn="l">
              <a:lnSpc>
                <a:spcPct val="100000"/>
              </a:lnSpc>
              <a:spcBef>
                <a:spcPts val="0"/>
              </a:spcBef>
              <a:spcAft>
                <a:spcPts val="0"/>
              </a:spcAft>
              <a:buSzPts val="1100"/>
              <a:buChar char="●"/>
            </a:pPr>
            <a:r>
              <a:rPr b="1" lang="hu-HU"/>
              <a:t>Műveleti ablak vagy idő ablak (time window): </a:t>
            </a:r>
            <a:r>
              <a:rPr lang="hu-HU"/>
              <a:t>az optimális időszak, adott technológiai művelet elvégzésére</a:t>
            </a:r>
            <a:endParaRPr/>
          </a:p>
          <a:p>
            <a:pPr indent="-298450" lvl="0" marL="457200" rtl="0" algn="l">
              <a:lnSpc>
                <a:spcPct val="100000"/>
              </a:lnSpc>
              <a:spcBef>
                <a:spcPts val="0"/>
              </a:spcBef>
              <a:spcAft>
                <a:spcPts val="0"/>
              </a:spcAft>
              <a:buSzPts val="1100"/>
              <a:buChar char="●"/>
            </a:pPr>
            <a:r>
              <a:rPr b="1" lang="hu-HU"/>
              <a:t>NDVI: </a:t>
            </a:r>
            <a:r>
              <a:rPr lang="hu-HU"/>
              <a:t>Normalizált Differenciált Vegetációs Index, széles körben alkalmazott távérzékelési mutató, mely az állomány biomasszatömegére utal. Dimnzió nélküli szám, értéke -1 és 1 között változik. Aszámításához közeli infravörös és vörös hullámhosszban készített adathalmaz szükséges</a:t>
            </a:r>
            <a:endParaRPr/>
          </a:p>
          <a:p>
            <a:pPr indent="-298450" lvl="0" marL="457200" rtl="0" algn="l">
              <a:lnSpc>
                <a:spcPct val="100000"/>
              </a:lnSpc>
              <a:spcBef>
                <a:spcPts val="0"/>
              </a:spcBef>
              <a:spcAft>
                <a:spcPts val="0"/>
              </a:spcAft>
              <a:buSzPts val="1100"/>
              <a:buChar char="●"/>
            </a:pPr>
            <a:r>
              <a:rPr b="1" lang="hu-HU"/>
              <a:t>Off-line munkaművelet: </a:t>
            </a:r>
            <a:r>
              <a:rPr lang="hu-HU"/>
              <a:t>adat gyűjtés – adatfeldolgozás – elemzés – helyspecifikus dózis javaslat meghatározása időben eltér a kijuttatástól</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3" name="Google Shape;813;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https://www.portfolio.hu/gazdasag/20200425/koronavirus-a-mezogazdasag-rovid-tavon-megussza-hosszabb-tavon-viszont-mar-baj-lehet-428190</a:t>
            </a:r>
            <a:endParaRPr/>
          </a:p>
          <a:p>
            <a:pPr indent="0" lvl="0" marL="158750" rtl="0" algn="l">
              <a:lnSpc>
                <a:spcPct val="100000"/>
              </a:lnSpc>
              <a:spcBef>
                <a:spcPts val="0"/>
              </a:spcBef>
              <a:spcAft>
                <a:spcPts val="0"/>
              </a:spcAft>
              <a:buSzPts val="1100"/>
              <a:buNone/>
            </a:pPr>
            <a:r>
              <a:rPr lang="hu-HU"/>
              <a:t>Forrás: https://pixnio.com/hu/novenyek/crops/fa-termeszet-mezogazdasag-videk-taj-mezogazdasag-kulteri-fu-eg</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modern árutermelő mezőgazdaság nem önellátásra rendezkedett be, mert a modern társadalmakban az emberek többsége már egyáltalán nem tevékenykedik a mezőgazdaságban, ezért annak kiszolgáló, élelmiszerellátó szerepe is van. A belterjes mezőgazdasági termelés a gazdaságilag fejlett országokra jellemző. Jellemző rá, hogy a termésátlagok kimagaslók, amit magas anyagi ráfordítással, gépesítéssel, növényvédőszerek alkalmazásával, takarmányozással érnek el. A belterjes mezőgazdasági termelés kihasználja a tudomány legújabb eredményeit a termésátlagok növelése, a tenyészidőszak meghosszabbításának és a növények, illetve állatok teherbíróképességének növelése érdekében.</a:t>
            </a:r>
            <a:br>
              <a:rPr lang="hu-HU"/>
            </a:br>
            <a:r>
              <a:rPr b="0" i="0" lang="hu-HU" sz="1100" u="none" cap="none" strike="noStrike">
                <a:solidFill>
                  <a:srgbClr val="000000"/>
                </a:solidFill>
                <a:latin typeface="Arial"/>
                <a:ea typeface="Arial"/>
                <a:cs typeface="Arial"/>
                <a:sym typeface="Arial"/>
              </a:rPr>
              <a:t>Legjellemzőbb formái Európában alakultak ki, ahol a belterjes vegyes mezőgazdasági termelés jellemző. A vegyes mezőgazdaságra az jellemző, hogy a növény- és állattenyésztés nagyjából egyensúlyban van. Megfigyelhető, hogy Európa északi részén (alkalmazkodva az éghajlati viszonyokhoz) inkább az állattenyésztés, míg délen a növénytermesztés van túlsúlyban. </a:t>
            </a:r>
            <a:endParaRPr/>
          </a:p>
          <a:p>
            <a:pPr indent="-298450" lvl="0" marL="457200" rtl="0" algn="l">
              <a:lnSpc>
                <a:spcPct val="100000"/>
              </a:lnSpc>
              <a:spcBef>
                <a:spcPts val="0"/>
              </a:spcBef>
              <a:spcAft>
                <a:spcPts val="0"/>
              </a:spcAft>
              <a:buSzPts val="1100"/>
              <a:buChar char="●"/>
            </a:pPr>
            <a:r>
              <a:rPr lang="hu-HU"/>
              <a:t>Élelmiszertermelés </a:t>
            </a:r>
            <a:endParaRPr/>
          </a:p>
          <a:p>
            <a:pPr indent="-298450" lvl="0" marL="457200" rtl="0" algn="l">
              <a:lnSpc>
                <a:spcPct val="100000"/>
              </a:lnSpc>
              <a:spcBef>
                <a:spcPts val="0"/>
              </a:spcBef>
              <a:spcAft>
                <a:spcPts val="0"/>
              </a:spcAft>
              <a:buSzPts val="1100"/>
              <a:buChar char="●"/>
            </a:pPr>
            <a:r>
              <a:rPr lang="hu-HU"/>
              <a:t>Alapanyag, frisstermék </a:t>
            </a:r>
            <a:endParaRPr/>
          </a:p>
          <a:p>
            <a:pPr indent="-298450" lvl="0" marL="457200" rtl="0" algn="l">
              <a:lnSpc>
                <a:spcPct val="100000"/>
              </a:lnSpc>
              <a:spcBef>
                <a:spcPts val="0"/>
              </a:spcBef>
              <a:spcAft>
                <a:spcPts val="0"/>
              </a:spcAft>
              <a:buSzPts val="1100"/>
              <a:buChar char="●"/>
            </a:pPr>
            <a:r>
              <a:rPr lang="hu-HU"/>
              <a:t>Takarmánytermelés </a:t>
            </a:r>
            <a:endParaRPr/>
          </a:p>
          <a:p>
            <a:pPr indent="-298450" lvl="0" marL="457200" rtl="0" algn="l">
              <a:lnSpc>
                <a:spcPct val="100000"/>
              </a:lnSpc>
              <a:spcBef>
                <a:spcPts val="0"/>
              </a:spcBef>
              <a:spcAft>
                <a:spcPts val="0"/>
              </a:spcAft>
              <a:buSzPts val="1100"/>
              <a:buChar char="●"/>
            </a:pPr>
            <a:r>
              <a:rPr lang="hu-HU"/>
              <a:t>Szálas- és abraktakarmányok </a:t>
            </a:r>
            <a:endParaRPr/>
          </a:p>
          <a:p>
            <a:pPr indent="-298450" lvl="0" marL="457200" rtl="0" algn="l">
              <a:lnSpc>
                <a:spcPct val="100000"/>
              </a:lnSpc>
              <a:spcBef>
                <a:spcPts val="0"/>
              </a:spcBef>
              <a:spcAft>
                <a:spcPts val="0"/>
              </a:spcAft>
              <a:buSzPts val="1100"/>
              <a:buChar char="●"/>
            </a:pPr>
            <a:r>
              <a:rPr lang="hu-HU"/>
              <a:t>Energiatermelés (biodízel, biogáz, bioetilén) </a:t>
            </a:r>
            <a:endParaRPr/>
          </a:p>
          <a:p>
            <a:pPr indent="-298450" lvl="0" marL="457200" rtl="0" algn="l">
              <a:lnSpc>
                <a:spcPct val="100000"/>
              </a:lnSpc>
              <a:spcBef>
                <a:spcPts val="0"/>
              </a:spcBef>
              <a:spcAft>
                <a:spcPts val="0"/>
              </a:spcAft>
              <a:buSzPts val="1100"/>
              <a:buChar char="●"/>
            </a:pPr>
            <a:r>
              <a:rPr lang="hu-HU"/>
              <a:t>Környezetvédelem, természetvédelem </a:t>
            </a:r>
            <a:endParaRPr/>
          </a:p>
          <a:p>
            <a:pPr indent="-298450" lvl="0" marL="457200" rtl="0" algn="l">
              <a:lnSpc>
                <a:spcPct val="100000"/>
              </a:lnSpc>
              <a:spcBef>
                <a:spcPts val="0"/>
              </a:spcBef>
              <a:spcAft>
                <a:spcPts val="0"/>
              </a:spcAft>
              <a:buSzPts val="1100"/>
              <a:buChar char="●"/>
            </a:pPr>
            <a:r>
              <a:rPr lang="hu-HU"/>
              <a:t>Hulladékhasznosítás (melléktermékek, trágy ) ázás </a:t>
            </a:r>
            <a:endParaRPr/>
          </a:p>
          <a:p>
            <a:pPr indent="-298450" lvl="0" marL="457200" rtl="0" algn="l">
              <a:lnSpc>
                <a:spcPct val="100000"/>
              </a:lnSpc>
              <a:spcBef>
                <a:spcPts val="0"/>
              </a:spcBef>
              <a:spcAft>
                <a:spcPts val="0"/>
              </a:spcAft>
              <a:buSzPts val="1100"/>
              <a:buChar char="●"/>
            </a:pPr>
            <a:r>
              <a:rPr lang="hu-HU"/>
              <a:t>Foglalkoztatás, népességmegtartás </a:t>
            </a:r>
            <a:endParaRPr/>
          </a:p>
          <a:p>
            <a:pPr indent="-298450" lvl="0" marL="457200" rtl="0" algn="l">
              <a:lnSpc>
                <a:spcPct val="100000"/>
              </a:lnSpc>
              <a:spcBef>
                <a:spcPts val="0"/>
              </a:spcBef>
              <a:spcAft>
                <a:spcPts val="0"/>
              </a:spcAft>
              <a:buSzPts val="1100"/>
              <a:buChar char="●"/>
            </a:pPr>
            <a:r>
              <a:rPr lang="hu-HU"/>
              <a:t>Regionális egyenlőtlenségek kompenzálása - vidékfejlesztés</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multifunkcionális mezőgazdaság koncepciója alapvetően nem más, mint a mezőgazdaság újra integrálása iránti igény megfogalmazása, hiszen a felsorolt feladatok eredetileg is a mezőgazdaság szerves részét képezték. Az EU ezt a folyamatot az "Integrált megközelítés" néven fogalmazta meg a vidékfejlesztési politika céljaiban. Ez a mezőgazdaság európai modellje. A mezőgazdaság feladata, az élelmiszerbiztonság garantálása, a megújítható nyersanyagok termelése az ipar és az energiaszektor számára, a táj megőrzése és gondozása, a vidéki értékek, életstílusok és kulturális értékek megőrzése, környezeti elemek (talaj, víz, levegő) egészséges állapotának megőrzése. A mezőgazdaság funkciói közé tartozik az élelmiszertermelés – a megfelelő minőségű, mennyiségű és biztonságos élelmiszer  előállítása, a változó piaci igényeknek való megfelelés, alapanyag, frisstermék előállítás,  takarmánytermelés (szálas- és abraktakarmányok előállítása), energiatermelés (biodízel, biogáz, bioetilén), környezetvédelem, természetvédelem – tájmegőrzés a vidéki táj funkcióinak megőrzésével. Nem szabad megfeledkezni a hulladékhasznosítás ill. a hulladék státusz megszüntetése feladatról, amely azt jelenti, hogy a hulladék addig tartozik a hulladékok körébe, amíg fel nem használjuk más tevékenység folyamán. A hígtrágya addig hulladék, amíg nem használjuk fel pl. biogáz előállításra, ettől a pillanattól már megszűnik a hulladék státusza, ami azt jelenti, hogy már alapanyaga lesz a biogáz termelésnek. -  A hulladék fogalma: az ember mindennapi élete, munkája, gazdasági tevékenysége során keletkező, a keletkezés helyén feleslegessé vált, ott közvetlenül fel nem használható, különböző minőségű és halmazállapotú anyag, termék, maradvány, tárgy, leválasztott szennyezőanyag, szennyezett kitermelt föld, amelyet tulajdonosuk sem közvetlenül felhasználni, sem értékesíteni nem tud és amelynek kezeléséről külön kell gondoskodni. A mezőgazdaságban a legtöbb hulladék szerves eredetű és csak akkor nevezhető hulladéknak, ha nem tudunk, vagy nem akarunk gondoskodni a megfelelő kezeléséről. A szerves trágya hulladék, ha nem használom fel és nem megfelelő körülmények között tárolom. Amennyiben gondoskodom a felhasználásról, akkor a hulladék státuszából kilép és melléktermék megnevezést használhatjuk rá. A mellékterméket pedig felhasználhatjuk - pl. tárgyát tápanyag-visszapótlásra – így pedig a hulladék mennyiségét tudjuk csökkenteni. </a:t>
            </a:r>
            <a:endParaRPr/>
          </a:p>
          <a:p>
            <a:pPr indent="0" lvl="0" marL="158750" rtl="0" algn="just">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Foglalkoztatás és népességmegtartás – az Európai Unió kiemelten foglalkozik a vidéki népesség helyben tartásával és a vidék népességmegőrző funkciójának megőrzésével, támogatásával. A regionális egyenlőtlenségek kompenzálása, azt jelent, hogy a vidéki életszínvonal javítása, mint cél jelenik meg az EU agrárpolitikájában. Ehhez hozzá tartozik az életszínvonal javítása. Ennek megfelelően védi a környezetet, ösztönözi a munkahelyteremtést, a vidéki életen könnyebbé próbálja tenni a megélhetést (élhető vidék), amely hozzájárul és csökkenti a regionális különbségek csökkentéséhez, illetve a határokon átnyúló infrastruktúrák fejlesztésével összekapcsolja az eddig elszigetelt térségeket.</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hu-HU"/>
              <a:t>Forrás: https://ec.europa.eu/commission/presscorner/detail/hu/MEMO_18_3974</a:t>
            </a:r>
            <a:endParaRPr/>
          </a:p>
          <a:p>
            <a:pPr indent="0" lvl="0" marL="158750" rtl="0" algn="l">
              <a:lnSpc>
                <a:spcPct val="100000"/>
              </a:lnSpc>
              <a:spcBef>
                <a:spcPts val="0"/>
              </a:spcBef>
              <a:spcAft>
                <a:spcPts val="0"/>
              </a:spcAft>
              <a:buSzPts val="1100"/>
              <a:buNone/>
            </a:pPr>
            <a:r>
              <a:rPr lang="hu-HU"/>
              <a:t>Forrás: https://ec.europa.eu/info/food-farming-fisheries/key-policies/common-agricultural-policy/cap-glance_hu</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hu-HU" sz="1100" u="none" cap="none" strike="noStrike">
                <a:solidFill>
                  <a:srgbClr val="000000"/>
                </a:solidFill>
                <a:latin typeface="Arial"/>
                <a:ea typeface="Arial"/>
                <a:cs typeface="Arial"/>
                <a:sym typeface="Arial"/>
              </a:rPr>
              <a:t>A gazdálkodás nem hasonlít a legtöbb más gazdasági ágazatban zajló tevékenységre, a következő egyedi jellemzők miatt:</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Az élelmiszer-termelés jelentősége ellenére a mezőgazdasági termelők jövedelme mintegy 40%-kal alacsonyabb a többi gazdasági ágazatban fizetett jövedelmeknél.</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mezőgazdaság jobban függ az időjárási és az éghajlati viszonyoktól, mint sok más gazdasági ágazat.</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 mezőgazdaságban szükségszerűen időigényes folyamat az, hogy a termelők a kínálatot a fogyasztói kereslethez igazítsák: nyilvánvaló, hogy időbe telik több búzát termeszteni vagy több tejet előállítani.</a:t>
            </a:r>
            <a:endParaRPr/>
          </a:p>
          <a:p>
            <a:pPr indent="-298450" lvl="0" marL="457200" rtl="0" algn="l">
              <a:lnSpc>
                <a:spcPct val="100000"/>
              </a:lnSpc>
              <a:spcBef>
                <a:spcPts val="0"/>
              </a:spcBef>
              <a:spcAft>
                <a:spcPts val="0"/>
              </a:spcAft>
              <a:buSzPts val="1100"/>
              <a:buChar char="●"/>
            </a:pPr>
            <a:r>
              <a:rPr b="0" i="0" lang="hu-HU" sz="1100" u="none" cap="none" strike="noStrike">
                <a:solidFill>
                  <a:srgbClr val="000000"/>
                </a:solidFill>
                <a:latin typeface="Arial"/>
                <a:ea typeface="Arial"/>
                <a:cs typeface="Arial"/>
                <a:sym typeface="Arial"/>
              </a:rPr>
              <a:t>Az agrárium szereplőinek nemcsak a költséghatékonyságról kell gondoskodniuk, hanem arról is, hogy fenntartható és környezetbarát módon termeljenek, és megóvják a talajt és a biológiai sokféleséget.</a:t>
            </a:r>
            <a:endParaRPr/>
          </a:p>
          <a:p>
            <a:pPr indent="-228600" lvl="0" marL="457200" rtl="0" algn="l">
              <a:lnSpc>
                <a:spcPct val="100000"/>
              </a:lnSpc>
              <a:spcBef>
                <a:spcPts val="0"/>
              </a:spcBef>
              <a:spcAft>
                <a:spcPts val="0"/>
              </a:spcAft>
              <a:buSzPts val="1100"/>
              <a:buNone/>
            </a:pPr>
            <a:r>
              <a:t/>
            </a:r>
            <a:endParaRPr/>
          </a:p>
          <a:p>
            <a:pPr indent="0" lvl="0" marL="114300" rtl="0" algn="l">
              <a:lnSpc>
                <a:spcPct val="100000"/>
              </a:lnSpc>
              <a:spcBef>
                <a:spcPts val="0"/>
              </a:spcBef>
              <a:spcAft>
                <a:spcPts val="0"/>
              </a:spcAft>
              <a:buSzPts val="1100"/>
              <a:buNone/>
            </a:pPr>
            <a:r>
              <a:rPr lang="hu-HU" sz="1100"/>
              <a:t>A jövőbeli KAP kilenc általános célkitűzést tartalmaz</a:t>
            </a:r>
            <a:endParaRPr/>
          </a:p>
          <a:p>
            <a:pPr indent="-298450" lvl="0" marL="457200" rtl="0" algn="l">
              <a:lnSpc>
                <a:spcPct val="100000"/>
              </a:lnSpc>
              <a:spcBef>
                <a:spcPts val="0"/>
              </a:spcBef>
              <a:spcAft>
                <a:spcPts val="0"/>
              </a:spcAft>
              <a:buSzPts val="1100"/>
              <a:buChar char="●"/>
            </a:pPr>
            <a:r>
              <a:rPr lang="hu-HU" sz="1100"/>
              <a:t>a mezőgazdasági üzemek fennmaradását biztosító jövedelemnek és az üzemek rezilienciájának támogatása EU-szerte az élelmezésbiztonság fokozása céljából;</a:t>
            </a:r>
            <a:endParaRPr/>
          </a:p>
          <a:p>
            <a:pPr indent="-298450" lvl="0" marL="457200" rtl="0" algn="l">
              <a:lnSpc>
                <a:spcPct val="100000"/>
              </a:lnSpc>
              <a:spcBef>
                <a:spcPts val="0"/>
              </a:spcBef>
              <a:spcAft>
                <a:spcPts val="0"/>
              </a:spcAft>
              <a:buSzPts val="1100"/>
              <a:buChar char="●"/>
            </a:pPr>
            <a:r>
              <a:rPr lang="hu-HU" sz="1100"/>
              <a:t>a piacorientáltság fokozása és a versenyképesség növelése, többek között a kutatás, a technológia és a digitalizáció fejlesztésének és terjesztésének előtérbe helyezése révén;</a:t>
            </a:r>
            <a:endParaRPr/>
          </a:p>
          <a:p>
            <a:pPr indent="-298450" lvl="0" marL="457200" rtl="0" algn="l">
              <a:lnSpc>
                <a:spcPct val="100000"/>
              </a:lnSpc>
              <a:spcBef>
                <a:spcPts val="0"/>
              </a:spcBef>
              <a:spcAft>
                <a:spcPts val="0"/>
              </a:spcAft>
              <a:buSzPts val="1100"/>
              <a:buChar char="●"/>
            </a:pPr>
            <a:r>
              <a:rPr lang="hu-HU" sz="1100"/>
              <a:t>a mezőgazdasági termelők helyzetének javítása az értékláncban;</a:t>
            </a:r>
            <a:endParaRPr/>
          </a:p>
          <a:p>
            <a:pPr indent="-298450" lvl="0" marL="457200" rtl="0" algn="l">
              <a:lnSpc>
                <a:spcPct val="100000"/>
              </a:lnSpc>
              <a:spcBef>
                <a:spcPts val="0"/>
              </a:spcBef>
              <a:spcAft>
                <a:spcPts val="0"/>
              </a:spcAft>
              <a:buSzPts val="1100"/>
              <a:buChar char="●"/>
            </a:pPr>
            <a:r>
              <a:rPr lang="hu-HU" sz="1100"/>
              <a:t>hozzájárulás az éghajlatváltozás mérsékléséhez és az ahhoz való alkalmazkodáshoz, valamint a fenntartható energia hasznosításának terjesztéséhez;</a:t>
            </a:r>
            <a:endParaRPr/>
          </a:p>
          <a:p>
            <a:pPr indent="-298450" lvl="0" marL="457200" rtl="0" algn="l">
              <a:lnSpc>
                <a:spcPct val="100000"/>
              </a:lnSpc>
              <a:spcBef>
                <a:spcPts val="0"/>
              </a:spcBef>
              <a:spcAft>
                <a:spcPts val="0"/>
              </a:spcAft>
              <a:buSzPts val="1100"/>
              <a:buChar char="●"/>
            </a:pPr>
            <a:r>
              <a:rPr lang="hu-HU" sz="1100"/>
              <a:t>a fenntartható fejlődés és a természeti erőforrásokkal – például a vízzel, a talajjal és a levegővel – való hatékony gazdálkodás támogatása;</a:t>
            </a:r>
            <a:endParaRPr/>
          </a:p>
          <a:p>
            <a:pPr indent="-298450" lvl="0" marL="457200" rtl="0" algn="l">
              <a:lnSpc>
                <a:spcPct val="100000"/>
              </a:lnSpc>
              <a:spcBef>
                <a:spcPts val="0"/>
              </a:spcBef>
              <a:spcAft>
                <a:spcPts val="0"/>
              </a:spcAft>
              <a:buSzPts val="1100"/>
              <a:buChar char="●"/>
            </a:pPr>
            <a:r>
              <a:rPr lang="hu-HU" sz="1100"/>
              <a:t>hozzájárulás a biológiai sokféleség védelméhez, az ökoszisztéma-szolgáltatások gyarapítása, valamint az élőhelyek és a tájak megőrzése;</a:t>
            </a:r>
            <a:endParaRPr/>
          </a:p>
          <a:p>
            <a:pPr indent="-298450" lvl="0" marL="457200" rtl="0" algn="l">
              <a:lnSpc>
                <a:spcPct val="100000"/>
              </a:lnSpc>
              <a:spcBef>
                <a:spcPts val="0"/>
              </a:spcBef>
              <a:spcAft>
                <a:spcPts val="0"/>
              </a:spcAft>
              <a:buSzPts val="1100"/>
              <a:buChar char="●"/>
            </a:pPr>
            <a:r>
              <a:rPr lang="hu-HU" sz="1100"/>
              <a:t>a mezőgazdasági pálya vonzóvá tétele a fiatal mezőgazdasági termelők számára, valamint a vállalkozásfejlesztés vidéki térségekben történő előmozdítása;</a:t>
            </a:r>
            <a:endParaRPr/>
          </a:p>
          <a:p>
            <a:pPr indent="-298450" lvl="0" marL="457200" rtl="0" algn="l">
              <a:lnSpc>
                <a:spcPct val="100000"/>
              </a:lnSpc>
              <a:spcBef>
                <a:spcPts val="0"/>
              </a:spcBef>
              <a:spcAft>
                <a:spcPts val="0"/>
              </a:spcAft>
              <a:buSzPts val="1100"/>
              <a:buChar char="●"/>
            </a:pPr>
            <a:r>
              <a:rPr lang="hu-HU" sz="1100"/>
              <a:t>a foglalkoztatás, a növekedés, a társadalmi befogadás és a helyi fejlesztés előmozdítása a vidéki térségekben, ideértve a biogazdaságot és a fenntartható erdőgazdálkodást is;</a:t>
            </a:r>
            <a:endParaRPr/>
          </a:p>
          <a:p>
            <a:pPr indent="-298450" lvl="0" marL="457200" rtl="0" algn="l">
              <a:lnSpc>
                <a:spcPct val="100000"/>
              </a:lnSpc>
              <a:spcBef>
                <a:spcPts val="0"/>
              </a:spcBef>
              <a:spcAft>
                <a:spcPts val="0"/>
              </a:spcAft>
              <a:buSzPts val="1100"/>
              <a:buChar char="●"/>
            </a:pPr>
            <a:r>
              <a:rPr lang="hu-HU" sz="1100"/>
              <a:t>az uniós mezőgazdaság által az élelmiszerekkel és az egészséggel kapcsolatos társadalmi igényekre adott válasz javítása, többek között a biztonságos, tápláló élelmiszerek fenntartható termelése és az állatjólét terén; </a:t>
            </a:r>
            <a:endParaRPr/>
          </a:p>
          <a:p>
            <a:pPr indent="-298450" lvl="0" marL="457200" rtl="0" algn="l">
              <a:lnSpc>
                <a:spcPct val="100000"/>
              </a:lnSpc>
              <a:spcBef>
                <a:spcPts val="0"/>
              </a:spcBef>
              <a:spcAft>
                <a:spcPts val="0"/>
              </a:spcAft>
              <a:buSzPts val="1100"/>
              <a:buChar char="●"/>
            </a:pPr>
            <a:r>
              <a:rPr lang="hu-HU" sz="1100"/>
              <a:t>az ismeretek gyarapításának, az innovációnak és a digitalizációnak a mezőgazdaságban és a vidéki térségekben történő előmozdítása.</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dia" showMasterSp="0"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
          <p:cNvSpPr txBox="1"/>
          <p:nvPr>
            <p:ph type="ctrTitle"/>
          </p:nvPr>
        </p:nvSpPr>
        <p:spPr>
          <a:xfrm>
            <a:off x="1363227" y="1416819"/>
            <a:ext cx="9144000" cy="198261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 name="Google Shape;12;p3"/>
          <p:cNvSpPr txBox="1"/>
          <p:nvPr>
            <p:ph idx="1" type="subTitle"/>
          </p:nvPr>
        </p:nvSpPr>
        <p:spPr>
          <a:xfrm>
            <a:off x="1363230" y="3491508"/>
            <a:ext cx="9144000" cy="53788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 name="Google Shape;13;p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14" name="Google Shape;14;p3"/>
          <p:cNvPicPr preferRelativeResize="0"/>
          <p:nvPr/>
        </p:nvPicPr>
        <p:blipFill rotWithShape="1">
          <a:blip r:embed="rId3">
            <a:alphaModFix/>
          </a:blip>
          <a:srcRect b="0" l="0" r="0" t="0"/>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ép képaláírással" type="picTx">
  <p:cSld name="PICTURE_WITH_CAPTION_TEXT">
    <p:spTree>
      <p:nvGrpSpPr>
        <p:cNvPr id="51" name="Shape 51"/>
        <p:cNvGrpSpPr/>
        <p:nvPr/>
      </p:nvGrpSpPr>
      <p:grpSpPr>
        <a:xfrm>
          <a:off x="0" y="0"/>
          <a:ext cx="0" cy="0"/>
          <a:chOff x="0" y="0"/>
          <a:chExt cx="0" cy="0"/>
        </a:xfrm>
      </p:grpSpPr>
      <p:sp>
        <p:nvSpPr>
          <p:cNvPr id="52" name="Google Shape;5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rgbClr val="1C9E4A"/>
              </a:buClr>
              <a:buSzPts val="3200"/>
              <a:buFont typeface="Arial"/>
              <a:buNone/>
              <a:defRPr b="0" i="0" sz="3200" u="none" cap="none" strike="noStrike">
                <a:solidFill>
                  <a:srgbClr val="1C9E4A"/>
                </a:solidFill>
                <a:latin typeface="Calibri"/>
                <a:ea typeface="Calibri"/>
                <a:cs typeface="Calibri"/>
                <a:sym typeface="Calibri"/>
              </a:defRPr>
            </a:lvl1pPr>
            <a:lvl2pPr lvl="1" marR="0" rtl="0" algn="l">
              <a:lnSpc>
                <a:spcPct val="90000"/>
              </a:lnSpc>
              <a:spcBef>
                <a:spcPts val="500"/>
              </a:spcBef>
              <a:spcAft>
                <a:spcPts val="0"/>
              </a:spcAft>
              <a:buClr>
                <a:srgbClr val="1C9E4A"/>
              </a:buClr>
              <a:buSzPts val="2800"/>
              <a:buFont typeface="Arial"/>
              <a:buNone/>
              <a:defRPr b="0" i="0" sz="2800" u="none" cap="none" strike="noStrike">
                <a:solidFill>
                  <a:srgbClr val="1C9E4A"/>
                </a:solidFill>
                <a:latin typeface="Calibri"/>
                <a:ea typeface="Calibri"/>
                <a:cs typeface="Calibri"/>
                <a:sym typeface="Calibri"/>
              </a:defRPr>
            </a:lvl2pPr>
            <a:lvl3pPr lvl="2" marR="0" rtl="0" algn="l">
              <a:lnSpc>
                <a:spcPct val="90000"/>
              </a:lnSpc>
              <a:spcBef>
                <a:spcPts val="500"/>
              </a:spcBef>
              <a:spcAft>
                <a:spcPts val="0"/>
              </a:spcAft>
              <a:buClr>
                <a:srgbClr val="1C9E4A"/>
              </a:buClr>
              <a:buSzPts val="2400"/>
              <a:buFont typeface="Arial"/>
              <a:buNone/>
              <a:defRPr b="0" i="0" sz="2400" u="none" cap="none" strike="noStrike">
                <a:solidFill>
                  <a:srgbClr val="1C9E4A"/>
                </a:solidFill>
                <a:latin typeface="Calibri"/>
                <a:ea typeface="Calibri"/>
                <a:cs typeface="Calibri"/>
                <a:sym typeface="Calibri"/>
              </a:defRPr>
            </a:lvl3pPr>
            <a:lvl4pPr lvl="3"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4pPr>
            <a:lvl5pPr lvl="4" marR="0" rtl="0" algn="l">
              <a:lnSpc>
                <a:spcPct val="90000"/>
              </a:lnSpc>
              <a:spcBef>
                <a:spcPts val="500"/>
              </a:spcBef>
              <a:spcAft>
                <a:spcPts val="0"/>
              </a:spcAft>
              <a:buClr>
                <a:srgbClr val="1C9E4A"/>
              </a:buClr>
              <a:buSzPts val="2000"/>
              <a:buFont typeface="Arial"/>
              <a:buNone/>
              <a:defRPr b="0" i="0" sz="2000" u="none" cap="none" strike="noStrike">
                <a:solidFill>
                  <a:srgbClr val="1C9E4A"/>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4" name="Google Shape;5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11"/>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függőleges szöveg" type="vertTx">
  <p:cSld name="VERTICAL_TEXT">
    <p:spTree>
      <p:nvGrpSpPr>
        <p:cNvPr id="56" name="Shape 56"/>
        <p:cNvGrpSpPr/>
        <p:nvPr/>
      </p:nvGrpSpPr>
      <p:grpSpPr>
        <a:xfrm>
          <a:off x="0" y="0"/>
          <a:ext cx="0" cy="0"/>
          <a:chOff x="0" y="0"/>
          <a:chExt cx="0" cy="0"/>
        </a:xfrm>
      </p:grpSpPr>
      <p:sp>
        <p:nvSpPr>
          <p:cNvPr id="57" name="Google Shape;57;p1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2"/>
          <p:cNvSpPr txBox="1"/>
          <p:nvPr>
            <p:ph idx="1" type="body"/>
          </p:nvPr>
        </p:nvSpPr>
        <p:spPr>
          <a:xfrm rot="5400000">
            <a:off x="3923681" y="-1776509"/>
            <a:ext cx="4351338" cy="1155560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1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üggőleges cím és szöveg" type="vertTitleAndTx">
  <p:cSld name="VERTICAL_TITLE_AND_VERTICAL_TEXT">
    <p:spTree>
      <p:nvGrpSpPr>
        <p:cNvPr id="60" name="Shape 60"/>
        <p:cNvGrpSpPr/>
        <p:nvPr/>
      </p:nvGrpSpPr>
      <p:grpSpPr>
        <a:xfrm>
          <a:off x="0" y="0"/>
          <a:ext cx="0" cy="0"/>
          <a:chOff x="0" y="0"/>
          <a:chExt cx="0" cy="0"/>
        </a:xfrm>
      </p:grpSpPr>
      <p:sp>
        <p:nvSpPr>
          <p:cNvPr id="61" name="Google Shape;61;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ím és tartalom"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4"/>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jegyzék">
  <p:cSld name="Tartalomjegyzék">
    <p:spTree>
      <p:nvGrpSpPr>
        <p:cNvPr id="19" name="Shape 19"/>
        <p:cNvGrpSpPr/>
        <p:nvPr/>
      </p:nvGrpSpPr>
      <p:grpSpPr>
        <a:xfrm>
          <a:off x="0" y="0"/>
          <a:ext cx="0" cy="0"/>
          <a:chOff x="0" y="0"/>
          <a:chExt cx="0" cy="0"/>
        </a:xfrm>
      </p:grpSpPr>
      <p:sp>
        <p:nvSpPr>
          <p:cNvPr id="20" name="Google Shape;20;p8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3"/>
          <p:cNvSpPr txBox="1"/>
          <p:nvPr>
            <p:ph idx="1" type="body"/>
          </p:nvPr>
        </p:nvSpPr>
        <p:spPr>
          <a:xfrm>
            <a:off x="839788" y="1877568"/>
            <a:ext cx="10514012" cy="431209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2" name="Google Shape;22;p8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8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 name="Google Shape;24;p83"/>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SzPts val="1200"/>
              <a:buNone/>
              <a:defRPr/>
            </a:lvl1pPr>
            <a:lvl2pPr indent="0" lvl="1" marL="0" marR="0" algn="r">
              <a:lnSpc>
                <a:spcPct val="100000"/>
              </a:lnSpc>
              <a:spcBef>
                <a:spcPts val="0"/>
              </a:spcBef>
              <a:spcAft>
                <a:spcPts val="0"/>
              </a:spcAft>
              <a:buSzPts val="1200"/>
              <a:buNone/>
              <a:defRPr/>
            </a:lvl2pPr>
            <a:lvl3pPr indent="0" lvl="2" marL="0" marR="0" algn="r">
              <a:lnSpc>
                <a:spcPct val="100000"/>
              </a:lnSpc>
              <a:spcBef>
                <a:spcPts val="0"/>
              </a:spcBef>
              <a:spcAft>
                <a:spcPts val="0"/>
              </a:spcAft>
              <a:buSzPts val="1200"/>
              <a:buNone/>
              <a:defRPr/>
            </a:lvl3pPr>
            <a:lvl4pPr indent="0" lvl="3" marL="0" marR="0" algn="r">
              <a:lnSpc>
                <a:spcPct val="100000"/>
              </a:lnSpc>
              <a:spcBef>
                <a:spcPts val="0"/>
              </a:spcBef>
              <a:spcAft>
                <a:spcPts val="0"/>
              </a:spcAft>
              <a:buSzPts val="1200"/>
              <a:buNone/>
              <a:defRPr/>
            </a:lvl4pPr>
            <a:lvl5pPr indent="0" lvl="4" marL="0" marR="0" algn="r">
              <a:lnSpc>
                <a:spcPct val="100000"/>
              </a:lnSpc>
              <a:spcBef>
                <a:spcPts val="0"/>
              </a:spcBef>
              <a:spcAft>
                <a:spcPts val="0"/>
              </a:spcAft>
              <a:buSzPts val="1200"/>
              <a:buNone/>
              <a:defRPr/>
            </a:lvl5pPr>
            <a:lvl6pPr indent="0" lvl="5" marL="0" marR="0" algn="r">
              <a:lnSpc>
                <a:spcPct val="100000"/>
              </a:lnSpc>
              <a:spcBef>
                <a:spcPts val="0"/>
              </a:spcBef>
              <a:spcAft>
                <a:spcPts val="0"/>
              </a:spcAft>
              <a:buSzPts val="1200"/>
              <a:buNone/>
              <a:defRPr/>
            </a:lvl6pPr>
            <a:lvl7pPr indent="0" lvl="6" marL="0" marR="0" algn="r">
              <a:lnSpc>
                <a:spcPct val="100000"/>
              </a:lnSpc>
              <a:spcBef>
                <a:spcPts val="0"/>
              </a:spcBef>
              <a:spcAft>
                <a:spcPts val="0"/>
              </a:spcAft>
              <a:buSzPts val="1200"/>
              <a:buNone/>
              <a:defRPr/>
            </a:lvl7pPr>
            <a:lvl8pPr indent="0" lvl="7" marL="0" marR="0" algn="r">
              <a:lnSpc>
                <a:spcPct val="100000"/>
              </a:lnSpc>
              <a:spcBef>
                <a:spcPts val="0"/>
              </a:spcBef>
              <a:spcAft>
                <a:spcPts val="0"/>
              </a:spcAft>
              <a:buSzPts val="1200"/>
              <a:buNone/>
              <a:defRPr/>
            </a:lvl8pPr>
            <a:lvl9pPr indent="0" lvl="8" marL="0" marR="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zakaszfejléc" type="secHead">
  <p:cSld name="SECTION_HEADER">
    <p:spTree>
      <p:nvGrpSpPr>
        <p:cNvPr id="25" name="Shape 25"/>
        <p:cNvGrpSpPr/>
        <p:nvPr/>
      </p:nvGrpSpPr>
      <p:grpSpPr>
        <a:xfrm>
          <a:off x="0" y="0"/>
          <a:ext cx="0" cy="0"/>
          <a:chOff x="0" y="0"/>
          <a:chExt cx="0" cy="0"/>
        </a:xfrm>
      </p:grpSpPr>
      <p:sp>
        <p:nvSpPr>
          <p:cNvPr id="26" name="Google Shape;26;p5"/>
          <p:cNvSpPr txBox="1"/>
          <p:nvPr>
            <p:ph type="title"/>
          </p:nvPr>
        </p:nvSpPr>
        <p:spPr>
          <a:xfrm>
            <a:off x="831850" y="996307"/>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831850" y="3876032"/>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5"/>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rtalomrész"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321547" y="1825625"/>
            <a:ext cx="5698253"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704952"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Összehasonlítás">
  <p:cSld name="Összehasonlítás">
    <p:spTree>
      <p:nvGrpSpPr>
        <p:cNvPr id="34" name="Shape 34"/>
        <p:cNvGrpSpPr/>
        <p:nvPr/>
      </p:nvGrpSpPr>
      <p:grpSpPr>
        <a:xfrm>
          <a:off x="0" y="0"/>
          <a:ext cx="0" cy="0"/>
          <a:chOff x="0" y="0"/>
          <a:chExt cx="0" cy="0"/>
        </a:xfrm>
      </p:grpSpPr>
      <p:sp>
        <p:nvSpPr>
          <p:cNvPr id="35" name="Google Shape;35;p7"/>
          <p:cNvSpPr txBox="1"/>
          <p:nvPr>
            <p:ph type="title"/>
          </p:nvPr>
        </p:nvSpPr>
        <p:spPr>
          <a:xfrm>
            <a:off x="321548" y="365125"/>
            <a:ext cx="11523502"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7"/>
          <p:cNvSpPr txBox="1"/>
          <p:nvPr>
            <p:ph idx="1" type="body"/>
          </p:nvPr>
        </p:nvSpPr>
        <p:spPr>
          <a:xfrm>
            <a:off x="6172200" y="1909187"/>
            <a:ext cx="5672850" cy="58584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7"/>
          <p:cNvSpPr txBox="1"/>
          <p:nvPr>
            <p:ph idx="2" type="body"/>
          </p:nvPr>
        </p:nvSpPr>
        <p:spPr>
          <a:xfrm>
            <a:off x="6172200" y="2505075"/>
            <a:ext cx="567285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
        <p:nvSpPr>
          <p:cNvPr id="39" name="Google Shape;39;p7"/>
          <p:cNvSpPr txBox="1"/>
          <p:nvPr>
            <p:ph idx="3" type="body"/>
          </p:nvPr>
        </p:nvSpPr>
        <p:spPr>
          <a:xfrm>
            <a:off x="321548" y="1909187"/>
            <a:ext cx="5672852" cy="59588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2400"/>
              <a:buNone/>
              <a:defRPr b="1" sz="2400"/>
            </a:lvl1pPr>
            <a:lvl2pPr indent="-228600" lvl="1" marL="914400" algn="l">
              <a:lnSpc>
                <a:spcPct val="90000"/>
              </a:lnSpc>
              <a:spcBef>
                <a:spcPts val="500"/>
              </a:spcBef>
              <a:spcAft>
                <a:spcPts val="0"/>
              </a:spcAft>
              <a:buClr>
                <a:srgbClr val="1C9E4A"/>
              </a:buClr>
              <a:buSzPts val="2000"/>
              <a:buNone/>
              <a:defRPr b="1" sz="2000"/>
            </a:lvl2pPr>
            <a:lvl3pPr indent="-228600" lvl="2" marL="1371600" algn="l">
              <a:lnSpc>
                <a:spcPct val="90000"/>
              </a:lnSpc>
              <a:spcBef>
                <a:spcPts val="500"/>
              </a:spcBef>
              <a:spcAft>
                <a:spcPts val="0"/>
              </a:spcAft>
              <a:buClr>
                <a:srgbClr val="1C9E4A"/>
              </a:buClr>
              <a:buSzPts val="1800"/>
              <a:buNone/>
              <a:defRPr b="1" sz="1800"/>
            </a:lvl3pPr>
            <a:lvl4pPr indent="-228600" lvl="3" marL="1828800" algn="l">
              <a:lnSpc>
                <a:spcPct val="90000"/>
              </a:lnSpc>
              <a:spcBef>
                <a:spcPts val="500"/>
              </a:spcBef>
              <a:spcAft>
                <a:spcPts val="0"/>
              </a:spcAft>
              <a:buClr>
                <a:srgbClr val="1C9E4A"/>
              </a:buClr>
              <a:buSzPts val="1600"/>
              <a:buNone/>
              <a:defRPr b="1" sz="1600"/>
            </a:lvl4pPr>
            <a:lvl5pPr indent="-228600" lvl="4" marL="2286000" algn="l">
              <a:lnSpc>
                <a:spcPct val="90000"/>
              </a:lnSpc>
              <a:spcBef>
                <a:spcPts val="500"/>
              </a:spcBef>
              <a:spcAft>
                <a:spcPts val="0"/>
              </a:spcAft>
              <a:buClr>
                <a:srgbClr val="1C9E4A"/>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7"/>
          <p:cNvSpPr txBox="1"/>
          <p:nvPr>
            <p:ph idx="4" type="body"/>
          </p:nvPr>
        </p:nvSpPr>
        <p:spPr>
          <a:xfrm>
            <a:off x="321548" y="2505075"/>
            <a:ext cx="567285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1C9E4A"/>
              </a:buClr>
              <a:buSzPts val="1800"/>
              <a:buChar char="•"/>
              <a:defRPr/>
            </a:lvl1pPr>
            <a:lvl2pPr indent="-342900" lvl="1" marL="914400" algn="l">
              <a:lnSpc>
                <a:spcPct val="90000"/>
              </a:lnSpc>
              <a:spcBef>
                <a:spcPts val="500"/>
              </a:spcBef>
              <a:spcAft>
                <a:spcPts val="0"/>
              </a:spcAft>
              <a:buClr>
                <a:srgbClr val="1C9E4A"/>
              </a:buClr>
              <a:buSzPts val="1800"/>
              <a:buChar char="•"/>
              <a:defRPr/>
            </a:lvl2pPr>
            <a:lvl3pPr indent="-342900" lvl="2" marL="1371600" algn="l">
              <a:lnSpc>
                <a:spcPct val="90000"/>
              </a:lnSpc>
              <a:spcBef>
                <a:spcPts val="500"/>
              </a:spcBef>
              <a:spcAft>
                <a:spcPts val="0"/>
              </a:spcAft>
              <a:buClr>
                <a:srgbClr val="1C9E4A"/>
              </a:buClr>
              <a:buSzPts val="1800"/>
              <a:buChar char="•"/>
              <a:defRPr/>
            </a:lvl3pPr>
            <a:lvl4pPr indent="-342900" lvl="3" marL="1828800" algn="l">
              <a:lnSpc>
                <a:spcPct val="90000"/>
              </a:lnSpc>
              <a:spcBef>
                <a:spcPts val="500"/>
              </a:spcBef>
              <a:spcAft>
                <a:spcPts val="0"/>
              </a:spcAft>
              <a:buClr>
                <a:srgbClr val="1C9E4A"/>
              </a:buClr>
              <a:buSzPts val="1800"/>
              <a:buChar char="•"/>
              <a:defRPr/>
            </a:lvl4pPr>
            <a:lvl5pPr indent="-342900" lvl="4" marL="2286000" algn="l">
              <a:lnSpc>
                <a:spcPct val="90000"/>
              </a:lnSpc>
              <a:spcBef>
                <a:spcPts val="500"/>
              </a:spcBef>
              <a:spcAft>
                <a:spcPts val="0"/>
              </a:spcAft>
              <a:buClr>
                <a:srgbClr val="1C9E4A"/>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sak cím" type="titleOnly">
  <p:cSld name="TITLE_ONLY">
    <p:spTree>
      <p:nvGrpSpPr>
        <p:cNvPr id="41" name="Shape 41"/>
        <p:cNvGrpSpPr/>
        <p:nvPr/>
      </p:nvGrpSpPr>
      <p:grpSpPr>
        <a:xfrm>
          <a:off x="0" y="0"/>
          <a:ext cx="0" cy="0"/>
          <a:chOff x="0" y="0"/>
          <a:chExt cx="0" cy="0"/>
        </a:xfrm>
      </p:grpSpPr>
      <p:sp>
        <p:nvSpPr>
          <p:cNvPr id="42" name="Google Shape;42;p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C9E4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Üres" type="blank">
  <p:cSld name="BLANK">
    <p:spTree>
      <p:nvGrpSpPr>
        <p:cNvPr id="44" name="Shape 44"/>
        <p:cNvGrpSpPr/>
        <p:nvPr/>
      </p:nvGrpSpPr>
      <p:grpSpPr>
        <a:xfrm>
          <a:off x="0" y="0"/>
          <a:ext cx="0" cy="0"/>
          <a:chOff x="0" y="0"/>
          <a:chExt cx="0" cy="0"/>
        </a:xfrm>
      </p:grpSpPr>
      <p:sp>
        <p:nvSpPr>
          <p:cNvPr id="45" name="Google Shape;45;p9"/>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talomrész képaláírással" type="objTx">
  <p:cSld name="OBJECT_WITH_CAPTION_TEXT">
    <p:spTree>
      <p:nvGrpSpPr>
        <p:cNvPr id="46" name="Shape 46"/>
        <p:cNvGrpSpPr/>
        <p:nvPr/>
      </p:nvGrpSpPr>
      <p:grpSpPr>
        <a:xfrm>
          <a:off x="0" y="0"/>
          <a:ext cx="0" cy="0"/>
          <a:chOff x="0" y="0"/>
          <a:chExt cx="0" cy="0"/>
        </a:xfrm>
      </p:grpSpPr>
      <p:sp>
        <p:nvSpPr>
          <p:cNvPr id="47" name="Google Shape;4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C9E4A"/>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1C9E4A"/>
              </a:buClr>
              <a:buSzPts val="3200"/>
              <a:buChar char="•"/>
              <a:defRPr sz="3200"/>
            </a:lvl1pPr>
            <a:lvl2pPr indent="-406400" lvl="1" marL="914400" algn="l">
              <a:lnSpc>
                <a:spcPct val="90000"/>
              </a:lnSpc>
              <a:spcBef>
                <a:spcPts val="500"/>
              </a:spcBef>
              <a:spcAft>
                <a:spcPts val="0"/>
              </a:spcAft>
              <a:buClr>
                <a:srgbClr val="1C9E4A"/>
              </a:buClr>
              <a:buSzPts val="2800"/>
              <a:buChar char="•"/>
              <a:defRPr sz="2800"/>
            </a:lvl2pPr>
            <a:lvl3pPr indent="-381000" lvl="2" marL="1371600" algn="l">
              <a:lnSpc>
                <a:spcPct val="90000"/>
              </a:lnSpc>
              <a:spcBef>
                <a:spcPts val="500"/>
              </a:spcBef>
              <a:spcAft>
                <a:spcPts val="0"/>
              </a:spcAft>
              <a:buClr>
                <a:srgbClr val="1C9E4A"/>
              </a:buClr>
              <a:buSzPts val="2400"/>
              <a:buChar char="•"/>
              <a:defRPr sz="2400"/>
            </a:lvl3pPr>
            <a:lvl4pPr indent="-355600" lvl="3" marL="1828800" algn="l">
              <a:lnSpc>
                <a:spcPct val="90000"/>
              </a:lnSpc>
              <a:spcBef>
                <a:spcPts val="500"/>
              </a:spcBef>
              <a:spcAft>
                <a:spcPts val="0"/>
              </a:spcAft>
              <a:buClr>
                <a:srgbClr val="1C9E4A"/>
              </a:buClr>
              <a:buSzPts val="2000"/>
              <a:buChar char="•"/>
              <a:defRPr sz="2000"/>
            </a:lvl4pPr>
            <a:lvl5pPr indent="-355600" lvl="4" marL="2286000" algn="l">
              <a:lnSpc>
                <a:spcPct val="90000"/>
              </a:lnSpc>
              <a:spcBef>
                <a:spcPts val="500"/>
              </a:spcBef>
              <a:spcAft>
                <a:spcPts val="0"/>
              </a:spcAft>
              <a:buClr>
                <a:srgbClr val="1C9E4A"/>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9" name="Google Shape;49;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1C9E4A"/>
              </a:buClr>
              <a:buSzPts val="1600"/>
              <a:buNone/>
              <a:defRPr sz="1600"/>
            </a:lvl1pPr>
            <a:lvl2pPr indent="-228600" lvl="1" marL="914400" algn="l">
              <a:lnSpc>
                <a:spcPct val="90000"/>
              </a:lnSpc>
              <a:spcBef>
                <a:spcPts val="500"/>
              </a:spcBef>
              <a:spcAft>
                <a:spcPts val="0"/>
              </a:spcAft>
              <a:buClr>
                <a:srgbClr val="1C9E4A"/>
              </a:buClr>
              <a:buSzPts val="1400"/>
              <a:buNone/>
              <a:defRPr sz="1400"/>
            </a:lvl2pPr>
            <a:lvl3pPr indent="-228600" lvl="2" marL="1371600" algn="l">
              <a:lnSpc>
                <a:spcPct val="90000"/>
              </a:lnSpc>
              <a:spcBef>
                <a:spcPts val="500"/>
              </a:spcBef>
              <a:spcAft>
                <a:spcPts val="0"/>
              </a:spcAft>
              <a:buClr>
                <a:srgbClr val="1C9E4A"/>
              </a:buClr>
              <a:buSzPts val="1200"/>
              <a:buNone/>
              <a:defRPr sz="1200"/>
            </a:lvl3pPr>
            <a:lvl4pPr indent="-228600" lvl="3" marL="1828800" algn="l">
              <a:lnSpc>
                <a:spcPct val="90000"/>
              </a:lnSpc>
              <a:spcBef>
                <a:spcPts val="500"/>
              </a:spcBef>
              <a:spcAft>
                <a:spcPts val="0"/>
              </a:spcAft>
              <a:buClr>
                <a:srgbClr val="1C9E4A"/>
              </a:buClr>
              <a:buSzPts val="1000"/>
              <a:buNone/>
              <a:defRPr sz="1000"/>
            </a:lvl4pPr>
            <a:lvl5pPr indent="-228600" lvl="4" marL="2286000" algn="l">
              <a:lnSpc>
                <a:spcPct val="90000"/>
              </a:lnSpc>
              <a:spcBef>
                <a:spcPts val="500"/>
              </a:spcBef>
              <a:spcAft>
                <a:spcPts val="0"/>
              </a:spcAft>
              <a:buClr>
                <a:srgbClr val="1C9E4A"/>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 name="Google Shape;50;p10"/>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C9E4A"/>
              </a:buClr>
              <a:buSzPts val="3600"/>
              <a:buFont typeface="Calibri"/>
              <a:buNone/>
              <a:defRPr b="1" i="0" sz="3600" u="none" cap="none" strike="noStrike">
                <a:solidFill>
                  <a:srgbClr val="1C9E4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1C9E4A"/>
              </a:buClr>
              <a:buSzPts val="2800"/>
              <a:buFont typeface="Arial"/>
              <a:buChar char="•"/>
              <a:defRPr b="0" i="0" sz="2800" u="none" cap="none" strike="noStrike">
                <a:solidFill>
                  <a:srgbClr val="1C9E4A"/>
                </a:solidFill>
                <a:latin typeface="Calibri"/>
                <a:ea typeface="Calibri"/>
                <a:cs typeface="Calibri"/>
                <a:sym typeface="Calibri"/>
              </a:defRPr>
            </a:lvl1pPr>
            <a:lvl2pPr indent="-381000" lvl="1" marL="914400" marR="0" rtl="0" algn="l">
              <a:lnSpc>
                <a:spcPct val="90000"/>
              </a:lnSpc>
              <a:spcBef>
                <a:spcPts val="500"/>
              </a:spcBef>
              <a:spcAft>
                <a:spcPts val="0"/>
              </a:spcAft>
              <a:buClr>
                <a:srgbClr val="1C9E4A"/>
              </a:buClr>
              <a:buSzPts val="2400"/>
              <a:buFont typeface="Arial"/>
              <a:buChar char="•"/>
              <a:defRPr b="0" i="0" sz="2400" u="none" cap="none" strike="noStrike">
                <a:solidFill>
                  <a:srgbClr val="1C9E4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1C9E4A"/>
              </a:buClr>
              <a:buSzPts val="2000"/>
              <a:buFont typeface="Arial"/>
              <a:buChar char="•"/>
              <a:defRPr b="0" i="0" sz="2000" u="none" cap="none" strike="noStrike">
                <a:solidFill>
                  <a:srgbClr val="1C9E4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C9E4A"/>
              </a:buClr>
              <a:buSzPts val="1800"/>
              <a:buFont typeface="Arial"/>
              <a:buChar char="•"/>
              <a:defRPr b="0" i="0" sz="1800" u="none" cap="none" strike="noStrike">
                <a:solidFill>
                  <a:srgbClr val="1C9E4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
          <p:cNvSpPr txBox="1"/>
          <p:nvPr>
            <p:ph idx="12" type="sldNum"/>
          </p:nvPr>
        </p:nvSpPr>
        <p:spPr>
          <a:xfrm>
            <a:off x="11686233" y="6486974"/>
            <a:ext cx="50751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rgbClr val="1C9E4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hu-HU"/>
              <a:t>‹#›</a:t>
            </a:fld>
            <a:endParaRPr/>
          </a:p>
        </p:txBody>
      </p:sp>
      <p:pic>
        <p:nvPicPr>
          <p:cNvPr descr="A képen szöveg látható&#10;&#10;Automatikusan generált leírás" id="9" name="Google Shape;9;p2"/>
          <p:cNvPicPr preferRelativeResize="0"/>
          <p:nvPr/>
        </p:nvPicPr>
        <p:blipFill rotWithShape="1">
          <a:blip r:embed="rId1">
            <a:alphaModFix/>
          </a:blip>
          <a:srcRect b="0" l="0" r="0" t="0"/>
          <a:stretch/>
        </p:blipFill>
        <p:spPr>
          <a:xfrm>
            <a:off x="1019" y="6290227"/>
            <a:ext cx="2099090" cy="5778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2.jp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36.png"/><Relationship Id="rId6" Type="http://schemas.openxmlformats.org/officeDocument/2006/relationships/image" Target="../media/image32.png"/><Relationship Id="rId7" Type="http://schemas.openxmlformats.org/officeDocument/2006/relationships/image" Target="../media/image39.png"/><Relationship Id="rId8"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7.jpg"/><Relationship Id="rId4" Type="http://schemas.openxmlformats.org/officeDocument/2006/relationships/image" Target="../media/image4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3.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7.png"/><Relationship Id="rId6"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1"/>
          <p:cNvSpPr txBox="1"/>
          <p:nvPr>
            <p:ph type="ctrTitle"/>
          </p:nvPr>
        </p:nvSpPr>
        <p:spPr>
          <a:xfrm>
            <a:off x="1402977"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6000"/>
              <a:buNone/>
            </a:pPr>
            <a:r>
              <a:rPr b="0" lang="hu-HU"/>
              <a:t>Agrárdigitális alapismeretek</a:t>
            </a:r>
            <a:endParaRPr/>
          </a:p>
        </p:txBody>
      </p:sp>
      <p:sp>
        <p:nvSpPr>
          <p:cNvPr id="69" name="Google Shape;69;p1"/>
          <p:cNvSpPr txBox="1"/>
          <p:nvPr>
            <p:ph idx="1" type="subTitle"/>
          </p:nvPr>
        </p:nvSpPr>
        <p:spPr>
          <a:xfrm>
            <a:off x="1389530" y="3602038"/>
            <a:ext cx="9144000" cy="43208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1C9E4A"/>
              </a:buClr>
              <a:buSzPts val="2400"/>
              <a:buNone/>
            </a:pPr>
            <a:r>
              <a:rPr lang="hu-HU"/>
              <a:t>Tananyag szerzője: Dr. Ambrus Andrea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mezőgazdasági termelés sajátosságai</a:t>
            </a:r>
            <a:endParaRPr/>
          </a:p>
        </p:txBody>
      </p:sp>
      <p:sp>
        <p:nvSpPr>
          <p:cNvPr id="125" name="Google Shape;125;p21"/>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90000"/>
              </a:lnSpc>
              <a:spcBef>
                <a:spcPts val="1000"/>
              </a:spcBef>
              <a:spcAft>
                <a:spcPts val="0"/>
              </a:spcAft>
              <a:buSzPct val="82949"/>
              <a:buFont typeface="Noto Sans Symbols"/>
              <a:buChar char="✔"/>
            </a:pPr>
            <a:r>
              <a:rPr b="1" lang="hu-HU"/>
              <a:t>Alacsony jövedelmezőség</a:t>
            </a:r>
            <a:endParaRPr/>
          </a:p>
          <a:p>
            <a:pPr indent="-342900" lvl="0" marL="342900" rtl="0" algn="l">
              <a:lnSpc>
                <a:spcPct val="90000"/>
              </a:lnSpc>
              <a:spcBef>
                <a:spcPts val="1000"/>
              </a:spcBef>
              <a:spcAft>
                <a:spcPts val="0"/>
              </a:spcAft>
              <a:buSzPct val="82949"/>
              <a:buFont typeface="Noto Sans Symbols"/>
              <a:buChar char="✔"/>
            </a:pPr>
            <a:r>
              <a:rPr b="1" lang="hu-HU"/>
              <a:t>Jövedelmek hullámzása</a:t>
            </a:r>
            <a:endParaRPr/>
          </a:p>
          <a:p>
            <a:pPr indent="-342900" lvl="0" marL="342900" rtl="0" algn="l">
              <a:lnSpc>
                <a:spcPct val="90000"/>
              </a:lnSpc>
              <a:spcBef>
                <a:spcPts val="1000"/>
              </a:spcBef>
              <a:spcAft>
                <a:spcPts val="0"/>
              </a:spcAft>
              <a:buSzPct val="82949"/>
              <a:buFont typeface="Noto Sans Symbols"/>
              <a:buChar char="✔"/>
            </a:pPr>
            <a:r>
              <a:rPr lang="hu-HU"/>
              <a:t>Biológiai szervezetekkel való termék-előállítás – </a:t>
            </a:r>
            <a:r>
              <a:rPr b="1" lang="hu-HU"/>
              <a:t>nehéz tervezhetőség</a:t>
            </a:r>
            <a:endParaRPr/>
          </a:p>
          <a:p>
            <a:pPr indent="-342900" lvl="0" marL="342900" rtl="0" algn="l">
              <a:lnSpc>
                <a:spcPct val="90000"/>
              </a:lnSpc>
              <a:spcBef>
                <a:spcPts val="1000"/>
              </a:spcBef>
              <a:spcAft>
                <a:spcPts val="0"/>
              </a:spcAft>
              <a:buSzPct val="82949"/>
              <a:buFont typeface="Noto Sans Symbols"/>
              <a:buChar char="✔"/>
            </a:pPr>
            <a:r>
              <a:rPr b="1" lang="hu-HU"/>
              <a:t>Folyamatos ráfordítások – hozamok szakaszosan jelentkeznek</a:t>
            </a:r>
            <a:endParaRPr/>
          </a:p>
          <a:p>
            <a:pPr indent="-342900" lvl="0" marL="342900" rtl="0" algn="l">
              <a:lnSpc>
                <a:spcPct val="90000"/>
              </a:lnSpc>
              <a:spcBef>
                <a:spcPts val="1000"/>
              </a:spcBef>
              <a:spcAft>
                <a:spcPts val="0"/>
              </a:spcAft>
              <a:buSzPct val="82949"/>
              <a:buFont typeface="Noto Sans Symbols"/>
              <a:buChar char="✔"/>
            </a:pPr>
            <a:r>
              <a:rPr lang="hu-HU"/>
              <a:t>Alkalmazott </a:t>
            </a:r>
            <a:r>
              <a:rPr b="1" lang="hu-HU"/>
              <a:t>technológia sikere</a:t>
            </a:r>
            <a:r>
              <a:rPr lang="hu-HU"/>
              <a:t> jelentősen </a:t>
            </a:r>
            <a:r>
              <a:rPr b="1" lang="hu-HU"/>
              <a:t>függ a természeti, biológiai és éghajlati tényezőktől</a:t>
            </a:r>
            <a:endParaRPr/>
          </a:p>
          <a:p>
            <a:pPr indent="-342900" lvl="0" marL="342900" rtl="0" algn="l">
              <a:lnSpc>
                <a:spcPct val="90000"/>
              </a:lnSpc>
              <a:spcBef>
                <a:spcPts val="1000"/>
              </a:spcBef>
              <a:spcAft>
                <a:spcPts val="0"/>
              </a:spcAft>
              <a:buSzPct val="82949"/>
              <a:buFont typeface="Noto Sans Symbols"/>
              <a:buChar char="✔"/>
            </a:pPr>
            <a:r>
              <a:rPr lang="hu-HU"/>
              <a:t>Jellemzőek a </a:t>
            </a:r>
            <a:r>
              <a:rPr b="1" lang="hu-HU"/>
              <a:t>kritikus időszakok </a:t>
            </a:r>
            <a:r>
              <a:rPr lang="hu-HU"/>
              <a:t>– a termés mennyisége, minősége éghajlati vagy biológiai tényezőktől függ</a:t>
            </a:r>
            <a:endParaRPr/>
          </a:p>
          <a:p>
            <a:pPr indent="-342900" lvl="0" marL="342900" rtl="0" algn="l">
              <a:lnSpc>
                <a:spcPct val="90000"/>
              </a:lnSpc>
              <a:spcBef>
                <a:spcPts val="1000"/>
              </a:spcBef>
              <a:spcAft>
                <a:spcPts val="0"/>
              </a:spcAft>
              <a:buSzPct val="82949"/>
              <a:buFont typeface="Noto Sans Symbols"/>
              <a:buChar char="✔"/>
            </a:pPr>
            <a:r>
              <a:rPr lang="hu-HU"/>
              <a:t>Egyes </a:t>
            </a:r>
            <a:r>
              <a:rPr b="1" lang="hu-HU"/>
              <a:t>munkafolyamatok meghatározott időszakban és meghatározott ideig végezhetők </a:t>
            </a:r>
            <a:r>
              <a:rPr lang="hu-HU"/>
              <a:t>– az optimális döntés sokszor csak a helyszínen határozhatók meg</a:t>
            </a:r>
            <a:endParaRPr/>
          </a:p>
          <a:p>
            <a:pPr indent="-342900" lvl="0" marL="342900" rtl="0" algn="l">
              <a:lnSpc>
                <a:spcPct val="90000"/>
              </a:lnSpc>
              <a:spcBef>
                <a:spcPts val="1000"/>
              </a:spcBef>
              <a:spcAft>
                <a:spcPts val="0"/>
              </a:spcAft>
              <a:buSzPct val="82949"/>
              <a:buFont typeface="Noto Sans Symbols"/>
              <a:buChar char="✔"/>
            </a:pPr>
            <a:r>
              <a:rPr lang="hu-HU"/>
              <a:t>A </a:t>
            </a:r>
            <a:r>
              <a:rPr b="1" lang="hu-HU"/>
              <a:t>természeti és biológiai tényezők növelik a termelési kockázatot</a:t>
            </a:r>
            <a:r>
              <a:rPr lang="hu-HU"/>
              <a:t>, ezekből adódóan jelentősek lehetnek a kibocsátás-és áringadozások</a:t>
            </a:r>
            <a:endParaRPr/>
          </a:p>
          <a:p>
            <a:pPr indent="-342900" lvl="0" marL="342900" rtl="0" algn="l">
              <a:lnSpc>
                <a:spcPct val="90000"/>
              </a:lnSpc>
              <a:spcBef>
                <a:spcPts val="1000"/>
              </a:spcBef>
              <a:spcAft>
                <a:spcPts val="0"/>
              </a:spcAft>
              <a:buSzPct val="82949"/>
              <a:buFont typeface="Noto Sans Symbols"/>
              <a:buChar char="✔"/>
            </a:pPr>
            <a:r>
              <a:rPr b="1" lang="hu-HU"/>
              <a:t>Alacsonyan képzett munkaerő, munkaerőhiány</a:t>
            </a:r>
            <a:endParaRPr/>
          </a:p>
          <a:p>
            <a:pPr indent="-228600" lvl="0" marL="457200" rtl="0" algn="l">
              <a:lnSpc>
                <a:spcPct val="90000"/>
              </a:lnSpc>
              <a:spcBef>
                <a:spcPts val="1000"/>
              </a:spcBef>
              <a:spcAft>
                <a:spcPts val="0"/>
              </a:spcAft>
              <a:buClr>
                <a:srgbClr val="1C9E4A"/>
              </a:buClr>
              <a:buSzPct val="82949"/>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Fenntarthatóság – agrárpolitika – lehetőségek</a:t>
            </a:r>
            <a:br>
              <a:rPr lang="hu-HU"/>
            </a:br>
            <a:endParaRPr/>
          </a:p>
        </p:txBody>
      </p:sp>
      <p:sp>
        <p:nvSpPr>
          <p:cNvPr id="131" name="Google Shape;131;p22"/>
          <p:cNvSpPr txBox="1"/>
          <p:nvPr>
            <p:ph idx="1" type="body"/>
          </p:nvPr>
        </p:nvSpPr>
        <p:spPr>
          <a:xfrm>
            <a:off x="321547" y="1143000"/>
            <a:ext cx="11555605" cy="5033963"/>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rgbClr val="1C9E4A"/>
              </a:buClr>
              <a:buSzPct val="69498"/>
              <a:buChar char="•"/>
            </a:pPr>
            <a:r>
              <a:rPr b="1" lang="hu-HU"/>
              <a:t>A mezőgazdaságban alkalmazott növényvédő szerek használata</a:t>
            </a:r>
            <a:r>
              <a:rPr lang="hu-HU"/>
              <a:t> hozzájárul a talaj-, a víz- és a légszennyezéshez.</a:t>
            </a:r>
            <a:br>
              <a:rPr lang="hu-HU"/>
            </a:br>
            <a:r>
              <a:rPr lang="hu-HU"/>
              <a:t>Az Európai Bizottság lépéseket fog tenni annak érdekében, hogy:</a:t>
            </a:r>
            <a:endParaRPr/>
          </a:p>
          <a:p>
            <a:pPr indent="-342900" lvl="0" marL="457200" rtl="0" algn="l">
              <a:lnSpc>
                <a:spcPct val="90000"/>
              </a:lnSpc>
              <a:spcBef>
                <a:spcPts val="1000"/>
              </a:spcBef>
              <a:spcAft>
                <a:spcPts val="0"/>
              </a:spcAft>
              <a:buClr>
                <a:srgbClr val="1C9E4A"/>
              </a:buClr>
              <a:buSzPct val="69498"/>
              <a:buChar char="•"/>
            </a:pPr>
            <a:r>
              <a:rPr lang="hu-HU"/>
              <a:t>2030-ra </a:t>
            </a:r>
            <a:r>
              <a:rPr b="1" lang="hu-HU"/>
              <a:t>50%-kal csökkentse</a:t>
            </a:r>
            <a:r>
              <a:rPr lang="hu-HU"/>
              <a:t> a növényvédő vegyszerek használatát és a használatukból eredő kockázatokat;</a:t>
            </a:r>
            <a:endParaRPr/>
          </a:p>
          <a:p>
            <a:pPr indent="-342900" lvl="0" marL="457200" rtl="0" algn="l">
              <a:lnSpc>
                <a:spcPct val="90000"/>
              </a:lnSpc>
              <a:spcBef>
                <a:spcPts val="1000"/>
              </a:spcBef>
              <a:spcAft>
                <a:spcPts val="0"/>
              </a:spcAft>
              <a:buClr>
                <a:srgbClr val="1C9E4A"/>
              </a:buClr>
              <a:buSzPct val="69498"/>
              <a:buChar char="•"/>
            </a:pPr>
            <a:r>
              <a:rPr lang="hu-HU"/>
              <a:t>2030-ra </a:t>
            </a:r>
            <a:r>
              <a:rPr b="1" lang="hu-HU"/>
              <a:t>50%-kal csökkentse</a:t>
            </a:r>
            <a:r>
              <a:rPr lang="hu-HU"/>
              <a:t> a fokozottan veszélyes növényvédő szerek használatát.</a:t>
            </a:r>
            <a:endParaRPr/>
          </a:p>
          <a:p>
            <a:pPr indent="-342900" lvl="0" marL="457200" rtl="0" algn="l">
              <a:lnSpc>
                <a:spcPct val="90000"/>
              </a:lnSpc>
              <a:spcBef>
                <a:spcPts val="1000"/>
              </a:spcBef>
              <a:spcAft>
                <a:spcPts val="0"/>
              </a:spcAft>
              <a:buClr>
                <a:srgbClr val="1C9E4A"/>
              </a:buClr>
              <a:buSzPct val="69498"/>
              <a:buChar char="•"/>
            </a:pPr>
            <a:r>
              <a:rPr b="1" lang="hu-HU"/>
              <a:t>legalább 50%-kal csökkentse a tápanyagvesztést</a:t>
            </a:r>
            <a:r>
              <a:rPr lang="hu-HU"/>
              <a:t>, egyidejűleg pedig biztosítsa, hogy a talaj nem veszt termőképességéből;</a:t>
            </a:r>
            <a:endParaRPr/>
          </a:p>
          <a:p>
            <a:pPr indent="-342900" lvl="0" marL="457200" rtl="0" algn="l">
              <a:lnSpc>
                <a:spcPct val="90000"/>
              </a:lnSpc>
              <a:spcBef>
                <a:spcPts val="1000"/>
              </a:spcBef>
              <a:spcAft>
                <a:spcPts val="0"/>
              </a:spcAft>
              <a:buClr>
                <a:srgbClr val="1C9E4A"/>
              </a:buClr>
              <a:buSzPct val="69498"/>
              <a:buChar char="•"/>
            </a:pPr>
            <a:r>
              <a:rPr lang="hu-HU"/>
              <a:t>2030-ra </a:t>
            </a:r>
            <a:r>
              <a:rPr b="1" lang="hu-HU"/>
              <a:t>legalább 20%-kal csökkentse a műtrágyák használatát</a:t>
            </a:r>
            <a:r>
              <a:rPr lang="hu-HU"/>
              <a:t>.</a:t>
            </a:r>
            <a:endParaRPr/>
          </a:p>
          <a:p>
            <a:pPr indent="-342900" lvl="0" marL="457200" rtl="0" algn="l">
              <a:lnSpc>
                <a:spcPct val="90000"/>
              </a:lnSpc>
              <a:spcBef>
                <a:spcPts val="1000"/>
              </a:spcBef>
              <a:spcAft>
                <a:spcPts val="0"/>
              </a:spcAft>
              <a:buClr>
                <a:srgbClr val="1C9E4A"/>
              </a:buClr>
              <a:buSzPct val="69498"/>
              <a:buChar char="•"/>
            </a:pPr>
            <a:r>
              <a:rPr b="1" lang="hu-HU"/>
              <a:t>2030-ra 50%-kal fogja csökkenteni</a:t>
            </a:r>
            <a:br>
              <a:rPr b="1" lang="hu-HU"/>
            </a:br>
            <a:r>
              <a:rPr b="1" lang="hu-HU"/>
              <a:t>a haszonállat-tenyésztésben és az akvakultúra-ágazatban felhasznált antimikrobiális szerek értékesítését.</a:t>
            </a:r>
            <a:endParaRPr/>
          </a:p>
          <a:p>
            <a:pPr indent="-342900" lvl="0" marL="457200" rtl="0" algn="l">
              <a:lnSpc>
                <a:spcPct val="90000"/>
              </a:lnSpc>
              <a:spcBef>
                <a:spcPts val="1000"/>
              </a:spcBef>
              <a:spcAft>
                <a:spcPts val="0"/>
              </a:spcAft>
              <a:buClr>
                <a:srgbClr val="1C9E4A"/>
              </a:buClr>
              <a:buSzPct val="69498"/>
              <a:buChar char="•"/>
            </a:pPr>
            <a:r>
              <a:rPr b="1" lang="hu-HU"/>
              <a:t>2030-ra (a mezőgazdasági területek 25%-án) biogazdálkodás valósuljon meg.</a:t>
            </a:r>
            <a:endParaRPr/>
          </a:p>
          <a:p>
            <a:pPr indent="-228600" lvl="0" marL="457200" rtl="0" algn="l">
              <a:lnSpc>
                <a:spcPct val="90000"/>
              </a:lnSpc>
              <a:spcBef>
                <a:spcPts val="1000"/>
              </a:spcBef>
              <a:spcAft>
                <a:spcPts val="0"/>
              </a:spcAft>
              <a:buClr>
                <a:srgbClr val="1C9E4A"/>
              </a:buClr>
              <a:buSzPct val="69498"/>
              <a:buNone/>
            </a:pPr>
            <a:r>
              <a:t/>
            </a:r>
            <a:endParaRPr/>
          </a:p>
          <a:p>
            <a:pPr indent="-228600" lvl="0" marL="457200" rtl="0" algn="l">
              <a:lnSpc>
                <a:spcPct val="90000"/>
              </a:lnSpc>
              <a:spcBef>
                <a:spcPts val="1000"/>
              </a:spcBef>
              <a:spcAft>
                <a:spcPts val="0"/>
              </a:spcAft>
              <a:buClr>
                <a:srgbClr val="1C9E4A"/>
              </a:buClr>
              <a:buSzPct val="69498"/>
              <a:buNone/>
            </a:pPr>
            <a:r>
              <a:t/>
            </a:r>
            <a:endParaRPr/>
          </a:p>
          <a:p>
            <a:pPr indent="-228600" lvl="0" marL="457200" rtl="0" algn="l">
              <a:lnSpc>
                <a:spcPct val="90000"/>
              </a:lnSpc>
              <a:spcBef>
                <a:spcPts val="1000"/>
              </a:spcBef>
              <a:spcAft>
                <a:spcPts val="0"/>
              </a:spcAft>
              <a:buClr>
                <a:srgbClr val="1C9E4A"/>
              </a:buClr>
              <a:buSzPct val="69498"/>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3"/>
          <p:cNvSpPr txBox="1"/>
          <p:nvPr>
            <p:ph type="title"/>
          </p:nvPr>
        </p:nvSpPr>
        <p:spPr>
          <a:xfrm>
            <a:off x="321547" y="-12636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Az intelligens mezőgazdaság előnyei</a:t>
            </a:r>
            <a:endParaRPr/>
          </a:p>
        </p:txBody>
      </p:sp>
      <p:sp>
        <p:nvSpPr>
          <p:cNvPr descr="data:image/jpeg;base64,/9j/4AAQSkZJRgABAQEAYABgAAD/2wBDAAgGBgcGBQgHBwcJCQgKDBQNDAsLDBkSEw8UHRofHh0aHBwgJC4nICIsIxwcKDcpLDAxNDQ0Hyc5PTgyPC4zNDL/2wBDAQkJCQwLDBgNDRgyIRwhMjIyMjIyMjIyMjIyMjIyMjIyMjIyMjIyMjIyMjIyMjIyMjIyMjIyMjIyMjIyMjIyMjL/wAARCAMgBJ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LT9Piu7dpJGcENt+Uj0HtVv+xbb+/L+Y/wAKNF/483/66H+QrSptiM3+xbb+/L+Y/wAKP7Ftv78v5j/CtKii4zMOh2x/5aTfmP8ACon8N2j/APLa4H0Zf8K2KKLgYR8K2R6z3P8A30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o8LWQ6T3P/AH0v/wATW5RRcLHnN2z297PCjsVjkZATjOAcUUal/wAhW8/67v8A+hGirIO00T/jyf8A66H+QrSrN0T/AI8n/wCuh/kK0qhlhRRRS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nUv+Qref8AXd//AEI0Ual/yFbz/ru//oRorQg7TRP+PJ/+uh/kK0qzdE/48n/66H+QrSqGW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dS/5Ct5/13f8A9CNFGpf8hW8/67v/AOhGitCDtNE/48n/AOuh/kK0qzdE/wCPJ/8Arof5CtKoZYUUUUgCiiigAooooAKKKKACiiigAorzf4ifFqDwHq1rpqaUdQuJYfOkH2jyhGpOF/hbOcN6YwPWvQbK8h1Cwt723cPBcRLLGwOQVYZB/I0AT0VR1nUf7I0O/wBS8h5/slvJP5SdX2qTgfXFeKf8NJf9Sn/5Uf8A7VQB7zRXg3/DSX/Up/8AlR/+1V6d8PvGZ8d+HZNW/s1rDZcNAI2l8wNgKdwbaOPmx06g0AdXRRWH4x8SJ4R8KX2uvbNci1CfuVfZvLOqDnBxyw7GgDcorybwT8bU8X+K7TQm0BrM3IfbMLvzMFUL8jYvZT3rrviF42TwF4ei1VrBr0y3K26xCXy+SrNktg9lPagDq6K808A/GPT/ABrq7aVPp50y8ZS0CtcCVZsckA7Vw2MnGOgNel0AFFeL6/8AH9NF8Q6jpSeGmnFlcyW/mtfbN5RipO3yzjkHvXUeLfihH4Y8IaH4gTSWul1VEdIGn8sxho9/J2tkjIHSgD0CivBv+Gkv+pT/APKj/wDaqP8AhpL/AKlP/wAqP/2qgD3mivLfAXxjHjfxKNHOhGyzC8ol+1+b93HGNi+vXNWPiJ8W08Ba5baWNFa/ea2FwX+0+UFBZlA+62fun07UAelUV4N/w0l/1Kf/AJUf/tVH/DSX/Up/+VH/AO1UAe80VhR+Jon8C/8ACUm2cRf2cb8wBgWwI9+3Pr2zXmmgfH9Na8Q6dpT+GmgF7cx2/mrfb9hdgoO3yxnkjvQB7RRRRQAUV5N42+NqeEPFd3oS6A14bYJumN35eSyB+Bsbsw713vg7xIni7wpY66ls1sLoP+5Z9+wq7IecDPKnsKANyiiuU+IXjZPAXh6LVWsGvTLcrbrEJfL5Ks2S2D2U9qAOrorzX4d/FtPHuuXOlnRWsHhtjcB/tPmhgGVSPurj7w9e9elUAFFFeFf8NIxfaNv/AAiz+Tuxv+3Ddtz12+XjOO2fxoA91oorm/F3jnQvBVms2rXJEsgPk20Q3SyY9B2HucD3oA6SivDbr9pC1SbFn4Zmlix96a8EbZ+gRv51t6T8f/C1/crBe299p+4482RA8Y+pU5/SgD1eiivF9f8Aj+mi+IdR0pPDTTiyuZLfzWvtm8oxUnb5ZxyD3oA9oorwb/hpL/qU/wDyo/8A2qr+iftBLq+u6fpreGTCLu4jg8wX2/YWYKDjyxnr60Ae1UVwnxI+JCfD2PTSdLa/e+MmB5/lBAm3PO1s/fHb1pPh58UNP8fG5txamw1CAbzbNKJN6dNynAzg4zxxkUAd5RRXhX/DSMX2jb/wiz+Tuxv+3Ddtz12+XjOO2fxoA91oprukcbSSMqooJZmOAAO5ryjXvj94b0y5lt9NtLnVHjyPMQiOJj7Mckj3249M0Aes0V4fZ/tH2TuRfeG7iFOxgullJ/Aqtel+DvHWi+OLOafSXmD2+0TwzJtePdnGeoOcHoT0oA6WiiigAorwyP8AaQtjdhZfDEq22/BkW8DPt9duwDPtu/GvbrW6gvbSG7tpVlgnRZI5FOQykZBH4UAS0UV494o+PdpoHiK80qz0Q6glq/lvcfbPLBcfeAGxuAeM57UAew0VS0bUk1jQ9P1SONo0vLaO4VGOSodQwB/OvFX/AGkUEjCPwqzICdpbUMEjtkeWcfnQB7vRXg3/AA0l/wBSn/5Uf/tVb3g343r4t8VWeht4eNobreBMLzzNpVS3TYP7vrQB63RXnnxH+KP/AAr++sbb+x/t/wBqjaTd9p8rbg4x9xs1xP8Aw0l/1Kf/AJUf/tVAHvNFeDf8NJf9Sn/5Uf8A7VXsnhnWh4j8NafrAgNv9shEvlb92zPbOBn8hQBn+MvHGj+CNMF1qcpaaTIt7aPmSYj09B6k8D64FeIeHfiP468TfESHUbGCa5tUOySwiO2CKE9dzHgHjO9u4x04r1T4rS+CF0a2XxgXYrJ5ltDbk+e5A5C4/hI4OSB05BxXA2/x40PQrdLDw/4N8uwQcKblYTnvkBGz9SaAH/En4271k0jwlORyVm1FR+Yj/wDivy9a9A+E954muvB0SeJrSeKaEhbee4P7yeLHBYdcjpk9Rj3NcJ8P/EnwsbxNJNBpL6ZqVzLuga+AaKNjn5YyDhPxA64B7V7tQAUVBeXltp9nLd3k8cFvCpeSWRtqqB3JryTWP2htBtJZI9K0y71DacLI7CBH+mQW/NRQB7FRXilj+0bpcg/4mHh+8gOf+XedZuPxCe9epeGfFOk+LtJ/tLR52lgDmNwyFWRwASpB74I/OgDZooryzx38aLbwb4jfRodIOoSxIrTP9q8oIzDIX7rZOCD260Aep0V5z8O/izbePdSutObTDp91DF5yL5/miRQQDztXBBI49/avRqACivPPiP8AFH/hX99Y239j/b/tUbSbvtPlbcHGPuNmuJ/4aS/6lP8A8qP/ANqoA95orwb/AIaS/wCpT/8AKj/9qr1ay8WR3Xw+/wCEse0aOMWD3rW4fcQFUsVDYGenXFAHR0V4N/w0l/1Kf/lR/wDtVTW37SFs8wF14Ylii7tFeiRvyKL/ADoA9zorlPCHxF8O+NFKaZdFLtV3PaTjbKB3IGcMPcE11dABRVbUL6DTNOub+5cJBbRNLIx7Koyf5V4i/wC0kodgnhQlM/KW1DBI9x5ZxQB7vRWP4W8RW3ivw1Za1aKUjuUJMbHJRgSrKfoQee9bFABRXA+MPi74b8IXrWEpmvr9P9ZBagHy/wDeYkAH2GT7VxKftIW5udsnhiVYMn51vQWx2+XYBn8aAPdKK4Hwf8XfDvjHUk0y3S6tb+QExw3CDEmAWOGUkcAE846V31AFTU9StNH0y51G/l8q1tkMkr7ScKPYcmvnbxx8a9X8RXB0vwus9jZu+xZY/wDj4uM8ADH3MnsOenPavXPiX49sfBGkQC608ajJfloltTIEDIB8xJweOQOnevNfhx8SPCdlr1lpNl4Ni0n7ZIIRe/avPk3McKGLIGwScdcCgD17wHqGs6l4OsJ9fsprXUgmyUTABpMdHI7EjqCBg5rpKKKACiuC8YfFzw34Pu2sZWlvtQT79vagHy/95icA+3J5HFcTH+0hbG62yeGJVt8n94t4C+O3y7APTv8AnQB7nRXBeEPi54c8Y6imm2wurS/kz5cNxGP3mBk4ZSR0B646V3tABRRRQAUUUUAFFFFABRRRQAUUUUAFFFFABRRRQAUUUUAFFFFABRRRQAUUUUAFFFFABRRRQAUUUUAFFFFABRRRQAUUUUAFFFFAHnOpf8hW8/67v/6EaKNS/wCQref9d3/9CNFaEHaaJ/x5P/10P8hWlWbon/Hk/wD10P8AIVpVDLCiiikAUUUUAFFFFABRRRQAUUVy3xF14+G/AOraijFZxCYoCoBIkf5VPPoTn8KAPL9G0dfiZ4p8f6u48y2aBrCwckOmR9x1+nlq3H9/8a7H4I64+rfD+KznLfadLla1cPwdo5Tj0AO3/gNWPgzoQ0T4b2LsgE1+TeSEEnO7Gz/xwL+tct4TP/CH/HvXdCbKWmtKbiDdzubmQYI6AZlXn0H4gHtNFFc9428V2vg3wvdatcFWkUbLeInHmyn7q/1PsDQBwXxW1y88QazZfDrQH3XV6ytfyIf9TH12n8PmI9MDvXpug6JZ+HdDtNJsIwlvbIEXjlj3Y+5OSfrXAfCDwrdW9rdeL9b3PrOskyDzBzHETkY7jdwcegUeteoUAFcF8Z/+STa3/wBsP/R8dd7XBfGf/kk2t/8AbD/0fHQB4P8ABj/krOif9t//AERJXrX7Q/8AyIFh/wBhSP8A9FS15L8GP+Ss6J/23/8AREletftD/wDIgWH/AGFI/wD0VLQB832d5cafew3lpM0NxA4kjkU8qw6GvsLwB4xt/G3heDUU2pdJ+7uoQfuSDr+B6j618teDvCVx4xudUs7Mn7ZbWD3cEYx+9ZXQbOfUMce+KufDzxlceBPFkd1IH+xynyL2E5HyZ+9j+8vUfiOM0AZvjj/kf/En/YUuf/RrV9Hx+BtL8dfDHwnaapNdxJb2FtKjWzqrZ8lRg7lIx+FfNfi+4hvPGuvXVtKssE2o3EkciHKupkYgg+hFfXfgf/kQPDf/AGC7b/0UtAHhXxU+Feh+B/C9tqemXeoyzS3q27LcyIy7SjtkbUBzlR39a5n4V+DNO8ceKLnTNTmuooYrJrhWtmVW3B0XB3KRjDHt6V69+0P/AMiBYf8AYUj/APRUtcH+zx/yP9//ANguT/0bFQB614R+EmgeDNcGraddalNcCJogtzKjKA2MnCoDnj1ryX9of/kf7D/sFx/+jZa+l6+aP2h/+R/sP+wXH/6NloAk+Ffwr0Pxx4XudT1O71GKaK9a3VbaRFXaERsnchOcse/pXcf8M8eEv+gjrf8A3/i/+N1896d4j1zSLdrfTNZ1GyhZ97R2108alsAZIUgZwBz7CtvQvGniuXxDpsb+JdZkV7qJSjX0rBgXHBBbke1AH014j06DR/hTrGm2u/7PaaLPDHvOW2rCwGT68V8q+B/+R/8ADf8A2FLb/wBGrX1t44/5EDxJ/wBgu5/9FNXyT4H/AOR/8N/9hS2/9GrQB9qUUUUAfJXxn/5Kzrf/AGw/9ER17x8GP+STaJ/23/8AR8leD/Gf/krOt/8AbD/0RHXvHwY/5JNon/bf/wBHyUAd7Xkn7Q//ACIFh/2FI/8A0VLXrdeSftD/APIgWH/YUj/9FS0AcH+zx/yP9/8A9guT/wBGxV9L180fs8f8j/f/APYLk/8ARsVfS9ABXwbX3lXwbQB94u6xozucKoyT6CvizxXr934x8W3epuJZHuZdtvFgkqmcIgHPOMcDuT619eeLbmSy8Ga7dRY8yHT7iRM9MiNiP5V8heClEnjzw6jfdbU7YH/v6tAHtOifs8aUdLhbXNTvzfMoMiWjIqIfQblJOPXitK2/Z/8ADdpqFtdRalqTiCVZPLmMbK+CDg4UcHGK6z4k+Kr3wd4Om1fT4beW4SWONVuASnzHByAQf1rxb/hofxb/ANA7RP8AvxL/APHKAPpevivxx/yP/iT/ALClz/6NavrDwD4iufFngnTdbu4Yobi5Em9Is7AVkZOMknnbnr3r5P8AHH/I/wDiT/sKXP8A6NagD2bw58CfC+r+F9J1O4v9YWa8sobiRY5ogoZ0DEDMZOMn1rf0v4EeFtJ1az1GG91eSW1mSaNZJo9pZTkZxGDjI9a+d4PGPii1t47e38SaxFDEgSOOO+lVUUDAAAbAAHavSPgp4m8Qar8QVttQ1vUry3+yysYri6eRcjGDhiRn3oA1v2kv+ZZ/7ev/AGjXjPh/XL3w3rlpq1hIUnt3DAdnHdT7EcV7N+0l/wAyz/29f+0a8r8P+D7rxH4Z17U7EPJcaT5LtAo+/G3mbyPcbAfpnvigD638M+IbPxT4ftNXsW/dTpkoTzG38Sn3Br4jr0j4P+Pf+ER8RfYb6ULpGoMFmZ2IWB/4ZPQDsfbB/hrzegD6q+OOq3GmfDadLfeDe3CWrsv8KEFjn2O3H414R8MfBtp448VSaXfXUtvBHbNcEw43thlXAyCP4s9O1fUXjHwzb+L/AAveaNcSGLzlBjlAz5bg5Vsd+eo7jNfLur/D7xr4N1ESiwvN0ZJjvdO3Oo45IZeV698HrQB7G37PHhTHy6lrQPvNEf8A2nXZ+BvAth4E025srC4nuBcTea0k+N33QAOAOOD+dfOOk/GHxvpJQDV2vI0GPLvEEmfq33v1r3n4bfE6z8eW8tvLCtpq0C7pLcNlXTpvTvjJ5HbI60Ad9RRRQB8G19KfAPxUdU8Mz6Dcy7rnTWzCCTkwN069drZHsCor5rrrfC2r3nw7+IcUt2jRtZztbXsY7x5w/wBfUfQUAfTHxI8Vjwh4KvNQjcLeSDyLUE8mRuh/AZb8K+O2ZnYszFmY5JJySa9N+NPjAeKPFsenafMJtP08bIzGdwllbBYjHXsv4H1rzm/sp9M1K6sLlQtxazPDKAc4ZSQf1FAH2Z4H/wCRA8N/9gu2/wDRS18V19qeB/8AkQPDf/YLtv8A0UtfFdAH0v8A8M8eEv8AoI63/wB/4v8A43Wv4Z+DPhzwrr9trNld6nLc2+7y1nlQpypU5CoD0J7183/8Jx4t/wChp1v/AMGEv/xVev8AwD1/WtY1fWU1PVr++jjgjKC6uHlCEsem4nFAHofjX4aaN47urS41S5v4XtkZEFrIiggnPO5Wrhdd+CfgTw5ol1q2oatrUdtbpuY+fFlj2Ufu+STgD617ZXy98ZfiCfE+tnR9OmJ0ixcqSvSeUcFvdR0H4nuKAOB0fRbvxJr0Ol6RAzS3Mm2NXbOxfVmAHAHU47dO1fZeg6VB4b8NWWmJKWhsrcRmR+pwOT/M1wPwZ+H48MaGNZ1CIf2tfoGAZcNBEeQnPQnqfwHau48YTyWvgjX7iFtssWnXDo2AcMI2IPNAHyP4n1298beMbm/Ikkku5hHbQnqqZwiAZwO34knvXtem/s76GNOi/tPVNSa9KAyfZ3jWMN3ABQnH414j4JUP498Oqwyp1O2BH/bVa+1aAPj34jeBJvAevpZ+ebmzuEMtvMV2kjOCpHqOPrkH2r3v4KeJLjxB4CSO8keW50+U2xkc5LIACn5A4/4DXGftJKN3hlsfMRdAn/v1/jU37N8kxtfEcTE+Qr27IMcbiJN3P0C0AVv2hvE032rT/DMDssPli7uQOA5JIRT64wTj3HpXNfC/4TDxvaT6pqd1Pa6ajmKMQgCSVhjJBYEBRnGcHnPpVH423Mk/xU1ON8bbeOCNMehiVufxY17l8FlC/CfRiOrGcn/v84/pQBgP+zv4WI/d6nrKn/aliP8A7TFd94O8KWngzw9Ho9lLJNGkjyGSQDcxY55x7YH4V4lqnx+8U2er3trDp+jmKGd403wylsBiBkiQc8eldf8ACr4q61448SXel6pZ2ESRWjXCPao6nIdFwdzNn7/t0oA9amlSCCSaRgscalmY9gOTXxq4vPiD8Q2EZKz6tenaWA/doT39lX+VfR/xk10aH8N9QVWAnv8AFlGCCc787/8AxwP+leRfAHRBqHjqXUpEzHptuzKc9JH+UfX5d9AHLeB9Vl8GfEmxmum8tbe6Nrd/PtUKSUck9wM7uf7or7Er5J+MWjf2N8S9SCoqw3m27jCj++PmP/fYevo74da8fEngHSNRkYtOYfKmLAZMiHYx49SM/jQBV8a/DTRvHd1aXGqXN/C9sjIgtZEUEE553K1cLrvwT8CeHNEutW1DVtajtrdNzHz4sseyj93yScAfWvbK+XvjL8QT4n1s6Pp0xOkWLlSV6Tyjgt7qOg/E9xQBwOj6Ld+JNeh0vSIGaW5k2xq7Z2L6swA4A6nHbp2r6u1fR4vD/wAH9U0iF2kS00S4iDt1bELZP4mue+DPw/HhjQxrOoRD+1r9AwDLhoIjyE56E9T+A7V2njj/AJEDxJ/2C7n/ANFNQB8feHNOh1fxRpOmXDOsN5ew28jRkBgruFJGQRnB9K98vv2dvD7Wkg0/VtTiudp2NcNHIme2QEU4/GvDvA//ACP/AIb/AOwpbf8Ao1a+1KAPiTOqeDvFR2sbfUtMuSMgnG5T+qn9QfevszQ9Uj1vQdP1WJSqXluk4U9V3KDj8M4r5X+MiqnxY1wKOMwn8TDGT+tfQHwglmm+FWhNOSXEcijIx8olcL/46BQBl/HLXTpHw9ltY2Im1KVbYYxwn3m/DC4/4FXzha+HL278Kah4hQAWllcRQPn+IvnkfQ7f++/avQfj/ro1Dxrb6VGwMemW4DDB4kkwzf8Ajvl/rXc+DvBYn+AF1p5hQ3WqwS3gDcgyHmI+3CR9KAM/9nbX/N0/VPD8snzQOLuAF8na3yuAOwBCn6v+fsOuXz6X4f1LUI0LyWtrLOqAZLFULAfpXyf8K9ePh/4i6VOWIguJPskwAHKyfKM+wba3/Aa+vJY0mieKRQ0bqVZT3B6igD4j0u2fxB4nsrW5uCr6heJHLO3JBkcAsfzzX0Gv7O/hTYA2payWxyRLEB+Xl15p41+DXiHw/fXE+lWkmp6WXJia3BeWNSeA6DkkZ6jI4ycdKxbL4ieOfDkxthrV/G0bDdBeDzCvtiQEge3FAH0B4O+EejeC9fOr2V7e3EnktEqXBQhdxHPCjnjH416DXjPw6+Np17VIdG8RQwW91OdlvdQ5VHc9FZTnBPY5wTxgV65qeoQaTpV3qNy22C1heaQ/7Kgk/wAqAPmT46a6dV+IMlijEwabEsAHbefmY/qB/wABrjfEGgah4S1W1guXKXD20N2jIcMm9Q2OO6tkZH93NWNAs5vGnxCtIblVd9Sv/MuQpKgqzF5Mdxxur1X9ovRgP7F1uNFA+e0lYDn+8g+n+soA9j8La2niPwtpmsR7f9Kt1dwrZCv0dc+zAj8Ko+P/ABC/hbwPqmrRf6+KPZDxnEjkKp+gJz+FcF+z3r32zwvfaJI37ywm8yMY/wCWcnP/AKEG/MVd/aBuZIPh3DGmNtxqEUb59Ajtx+KigD5+8M+H9Q8aeKLfS7eQm4unLyzyZbYOrOx7/wBSQO9e8R/s7+FxEBLqmsNJjllkiUE/TYf51wn7PShviDeE9V0yQj/v5EP616N8WPiXrHgTUNNttLtbGZbmJ5JDdI7EYIAxtZf60AaHg/4Q6N4M8QjWLK9vLiRYmjVLjYQu7HIIA5xkfjXodfNSftEeKhIpk03RmQEbgsUoJHfB8w4/KvpWgAooooAKKKKACiiigAooooAKKKKACiiigAooooAKKKKACiiigAooooAKKKKACiiigAooooAKKKKACiiigAooooAKKKKACiiigDznUv8AkK3n/Xd//QjRRqX/ACFbz/ru/wD6EaK0IO00T/jyf/rof5CtKs3RP+PJ/wDrof5CtKoZYUUUUgCiiigAooooAKKKKACvEvjrc3Otat4b8G2BRri6n85lOflYnZGTjoOZCeOgr22vLNK8Ia9f/Gy+8V61Y+Rp1sjJp5adGLYGxSFUkgEF25xy1AHLRfCv4rQQpFF42WONFCoiardAKBwABs4Fcz4p8MeM/AGqaP4r17Vk1SWG6RI5FvJZH+XL7CzqCFIDDHPU8V9RVyfxJ8NT+K/AmoaZaIGvCFlt1JAy6sDjJIAyMjJPGaAOmtbuC9soby3kV7eeNZY3B4ZWGQc/Q14lLu+MPxSEauz+FNDOSRgpcPn9d5GO/wAq9ia6K10XxqnwMfQVt2g8QRx/Zo08+PLQ+YOAwO0fuyV6549ea4Hw/wCGfjP4WsGsdFsVtLdnMjKGsmLMe5ZiSenrQB9HABVCqAABgAdqWvBv+MgP8/YK9N+Hv/CYf2BL/wAJrt/tH7Q3l48rPlYGM+X8vXdQB1lcF8Z/+STa3/2w/wDR8dd7XKfEvQ7/AMR/D7VdK0yJZbycRmONnC7tsqMRk8DhT1oA+dfgx/yVnRP+2/8A6Ikr1r9of/kQLD/sKR/+ipa5T4YfDDxf4f8AiDpuq6rpa2tnbCUvIbmJ/vRMoACsT1YV6J8Y/C2r+LfB1vY6LbLcXUV8k5jMiplQjqcFiB1Yd6APKv2eP+R/v/8AsFyf+jYqtfHLwB/Zeof8JTpsIFndvtu40TiOU/x+wbv/ALX+9W78Gfh74n8KeLLzUdb05bS3exaBD58blmLo3RGPZT19q9n1CwtdU0+4sL2FZra4QxyRt0YGgD4Wr7U8D/8AIgeG/wDsF23/AKKWvnjW/gd4ws9XuIdKsBf2IcmGcXESFl7bgzAg+vGK+kPDNhPpfhPR9OugouLSxgglCnIDKgU4PfkUAec/tD/8iBYf9hSP/wBFS1wf7PH/ACP9/wD9guT/ANGxV6r8Y/C2r+LfB1vY6LbLcXUV8k5jMiplQjqcFiB1Yd65H4M/D3xP4U8WXmo63py2lu9i0CHz43LMXRuiMeynr7UAe4V80ftD/wDI/wBh/wBguP8A9Gy19L14f8Zvh74n8V+LLPUdE05bu3SxWBz58aFWDu3R2HZh096AHfAnxHoekeCL231PWdOspm1J3WO5ukjYr5cQyAxBxkHn2Neof8Jx4S/6GnRP/BhF/wDFV80f8KY+IH/QA/8AJyD/AOLo/wCFMfED/oAf+TkH/wAXQB9JeMLiG7+G+v3FtNHNBLpNy8ckbBldTE2CCOCK+S/B08Nr430C4uJUihi1K3eSSRgqookUkkngADvX1NZ6BqI+D48PSQrHqTaM9p5bOCBIYiuCwyOp6189/wDCmPiB/wBAD/ycg/8Ai6APpf8A4Tjwl/0NOif+DCL/AOKq1p/iXQdWufs2m63pt5OFLeVbXSSNgdThSTjmvl7/AIUx8QP+gB/5OQf/ABdd18JPhx4r8M+OF1LWNLFraLbSJv8AtET/ADHGBhWJoA4X4z/8lZ1v/th/6Ijr2L4S+KvDum/DHR7S+17S7W5j87fDPeRo65mcjKk5HBB/GuM+J/ww8X+IPiDqWq6Vpa3VnciIpILmJPuxKpBDMD1U1yH/AApj4gf9AD/ycg/+LoA+l/8AhOPCX/Q06J/4MIv/AIquB/aFYN8PtPZSCp1SMgg8H91LXk3/AApj4gf9AD/ycg/+Lr2n4peENa8SfDrS9K0q2W4vbW4hkki81UyFidDgsQOrDvQB5R8CdV07SPG97canf2tlC2muiyXMyxqW8yI4BYgZwDx7GvoX/hOPCX/Q06J/4MIv/iq+aP8AhTHxA/6AH/k5B/8AF0f8KY+IH/QA/wDJyD/4ugD6p07V9N1iF5tM1G0vokbaz20yyKp64JUnmvhmvqX4LeEtb8JaHqUGuWYtZp7kPGnmo+VC4zlSR1rxr/hSnj77R5f9jJs3bfN+1w7cZ+997OO/TPtQB9V31st7YXNq2Ns8TRnPTDAj+tfEtjPceHfEltcSwH7Tp14rvCxx88bglSe3IxX3DXjHxR+Dc/iDUZde8OGMX0vzXNpI+0SsB95CeAxwMg4B65HOQD06zvNB8aaDHNGLTU9OuFD+XKiyLnrhlOcEHsehFfLfxasbTTfidrFpY2sFrbR+TshgjCIuYUJwo4HJJ/GqN58OfGdjII5vDOpsx7wW7TD80yK0rD4QeOb+VEGhyQKxwZLiREC+55z+QoA98+DH/JJtE/7b/wDo+Svmjxx/yP8A4k/7Clz/AOjWr6x8CeHZvCngnTNFuJUlntkbzGQ5Xczs5A4HALY/CvBfFvwj8b6h4x1q+s9HWe1ub6aeKRbqFdyu5YcM4I4PcUAeyeDvGPhe18EaBb3HiTR4potNt0kjkvolZGEagggtkEHtW9D4y8L3E8cEHiTR5ZpGCJGl9EzMxOAAA3JJr5l/4Ux8QP8AoAf+TkH/AMXWhoHwh8dWXiPS7u40PZBBdxSSP9rgO1VcEnAfPQdqAOs/aS/5ln/t6/8AaNH7NwBHicEZB+y5H/f6ug+NvgrX/F8ehtoVkt0bQziVfOSMjf5eD8xAP3D+lHwS8Fa/4Qj1xtdsltTdmARL5ySE7PMyflJA++P1oA8t+L/gH/hEPEP22xi26RfsWhCKQsD9Wj9Pce2R/DXnFfbniXw9ZeKdAutIv1zDOmAwHMbdmHuDzXzRP8EPHUV+8EWmRTQh9q3K3UQRh/ewW3Y/DNAH1Dqmq2Gi2El/qV1Ha2sZAeWQ4AycD9TWRH4/8HygFfE+kDP968Rf5mq/xD8Iz+NvCzaRb6gLJjMspZo96vtz8p7gZIOR6V4Le/AfxtaozQxWN4R0WC5AJ+m8LQB33xl13wVqfgq4FtfaVfawXQWj2rpLInzqX+Zc4BUN19vavPPgYl0/xQs2t2xElvM1wPVNhA/8fKVJpvwI8a3rD7VBaaeu7BM9wrHHqAm7+Y6V7j8Pfhxp/gGym8qZrvULkAT3LLt4HRVHZc8+p79gADtaKKKAPg2va/2gPCP2TVLbxRax/ubvEF1gdJAPlb8VGP8AgPvXKf8AClPH32jy/wCxk2btvm/a4duM/e+9nHfpn2r6rvLK01C1e2vbWG5t3+9FNGHRvqDwaAPl34J+FR4h8breXEW+y0tRcPnGDJn92p/EFv8AgFcp44/5H/xJ/wBhS5/9GtX2Tp+l6fpMBg02wtbKEncY7aFY1J9cKAK+bfFvwj8b6h4x1q+s9HWe1ub6aeKRbqFdyu5YcM4I4PcUAe/+B/8AkQPDf/YLtv8A0UtfFdfbvhmwn0vwno+nXQUXFpYwQShTkBlQKcHvyK+YH+C3j9JGVdDVwCQGW8gw3uMuD+dAH0t/wnHhL/oadE/8GEX/AMVU9n4r8Oajdx2llr+lXNzJnZDBeRu7YGTgA5PANfMP/CmPiB/0AP8Aycg/+Lrp/h38LvGWhePtJ1PUtH8izt5GaWT7VC20FGHRXJPJHQUAdp8bPiAfD+kf8I/pszLqd8mZZEODBDnB/FuQPbJ44ryz4R6LoN14g/tfxFq2nWlpYMGigurqOMzy9uGOdq8HpycD1rsvi38OPFfibxw+o6PpX2m0NtGnmfaIk+YZyMMwNcL/AMKY+IH/AEAP/JyD/wCLoA+l/wDhOPCX/Q06J/4MIv8A4qtIva6zpLm2uIp7W6iZVlicOjAgjII4NfK3/CmPiB/0AP8Aycg/+Lr6K+Gmh3/hz4faVpWpxLFeQCQyRq4bbuldgMjg8MOlAHyXE1z4Z8To0kam60y8BZM8b435H5rX1rpvxI8H6lp8V4viHTrfzEDGK5uUjkQ+hVjnNcx8SPg9beMbptW0u4jstWK4k3qTHPgYG7HKnoMgHjtXkV38EPHltP5cWlw3S4z5kN3GF/8AH2U/pQBZ+NPjTT/FniK0g0qYT2WnxsgnAIDyMfmxnqPlXnvzXp3wB0mew8Cz3s6bft900kWe6KAoP5hq5Hwv+z5qD38c3iW9t4rNGBa3tWLvL7FsAKOnIyevTrXv9rawWNpDaWsSQ28KCOONBgKoGABQB81/tA6bJa+O7e+8vEN5Zrh/V0JDD6gbfzFd38B/Fmn3PhJfD0s8cV/ZSOUiZsGWNm3bhn0LEEDOOD3rt/Hngmy8daAdPuXMNxE3mW1woyY3xjkd1Pcf1Ar5t1j4Q+NtHlkU6NJeRJyJbJhKHHso+b81BoA9P+Peg6Pp/g61vrLSbG2u5tUQSzw26JI+Y5ScsBk5IB57iuT/AGeP+R/v/wDsFyf+jYq46z+GvjS/H7nw1qK84/fxeT/6HivZfg58M9b8I6vdazrQhgaa0+zx26SB2GWViWxwPuDoT1NAHM/tD66bjXNN0KNzstYjcSgdN78L+IA/8erg9F+Gfi/xFpMOqaVo5uLKYsI5ftESbtpKnhmB6gjp2rrfGPwy8f8AiXxpqmq/2Ivl3NyfLf7XCB5Y+VCRvz90DtX0L4d0ldB8N6bpKHItLdIi394gcn8Tk0AfI/iH4e+KfCunrf6zpRtrVpBEJBPHJ8xBIBCMSOh5r1X9nbX8xar4elcZUi7gBPODhXwP++PzNen/ABC8OS+K/A+paTbgG6kQPBkgZdSGAyemcY/GvGfh38PPHvhTxzpupz6I0doH8q5Iu4DiJhgkgPk44bA54oA7P42fEA+H9I/4R/TZmXU75MyyIcGCHOD+Lcge2TxxXlnwj0XQbrxB/a/iLVtOtLSwYNFBdXUcZnl7cMc7V4PTk4HrXZfFv4ceK/E3jh9R0fSvtNobaNPM+0RJ8wzkYZga4X/hTHxA/wCgB/5OQf8AxdAH0v8A8Jx4S/6GnRP/AAYRf/FVD4uu7a++G3iC6tLiK4t5NKuWSWJw6MPKbkEcGvm7/hTHxA/6AH/k5B/8XXuvhvwrq1h8EpPDN1CkeqSWF3D5fmAgPKZCoLDj+MZoA+aPB08Nr430C4uJUihi1K3eSSRgqookUkkngADvX1fqHxG8HadZyXMniPTZgik+XbXKSu3sFUk5r5y/4Ux8QP8AoAf+TkH/AMXUtt8EvHk8wjk0mK2U/wDLSW7iKj/vlif0oA5fxRrc3ivxbf6t5RD3k+Y4wMkLwqL7nAAr668L2H/CN+BtMs7tlRrKyTzznhWC5f8ADOa89+HvwRh8O30Gr6/PFeX8Lb4YIcmGNh0YkgFmHUcAA+uAa7n4h2msaj4F1Sw0K2Fxf3UYgCF1X5GID8sQPu570AfJuqXd54v8YXFxEjy3ep3mIYyQCS7YRfTuBXSf8KY+IH/QA/8AJyD/AOLrsvhf8J/EukeOLTVde04WlrZq0iZnjkLuQQowrHpnP4V9B0AfD2saNqfhrV5NO1O3a1voNrMm8HGQGBDKSDwR0NfYng/Xk8ReDtM1guuZ7cGUg8K44cfgwNeY/GX4a654n8QWeraBZC6Y2/k3Cecke0qSVPzEZyGx+ArZ+FnhjxRpHgrWPD2uW76cZC32OcSxy7PMQhsBWP3SA2D13fWgDrIviJ4NmGU8TaWP9+5Vf54qnr/iv4fXukXCatrOh31tsJaITxzMcc/KoJJPpjvXjGofs++KreZhZXenXkOflbzGjY/VSMD8zWVafBDx3czbJdLhtVxnzJruMr9PkZj+nagDhtKS6l1eyjsW23bXCLAfRyw2/rivpv4567/ZPw+ks43Kz6lKtuNvXYPmf8MDH/Aqo/Dv4LQeFtRh1nWLtLzUYRmGKIERQsR97J5YjnHAA64zjGd8ZvBvjDxh4gsBpGlC5060tyFf7REh8xj83DMD0VO1AHivhvwb4g8XG5Ghaebv7MFM371I9u7O377DOdp6elbN58I/HOn2NxeXOhFYLeNpZGF1CxCqMk4DkngdAK99+EXg298HeEpINTiEWoXVwZpYw6tsGAqrleD0z1PWu8ljSaJ4pBuR1KsPUGgD5P8Ag1r/APYXxGslkcLb34NpJk4GW+5/48FH417p8Z9Nk1H4Yal5Ue+S2aO4AHUBWG4/gpY/hXitz8GfHen6xI2m6WZYoJy1tcLdwqWAOVbBYEHp2r6etRLeaRCNRthHNNAouLdiGCsV+ZSRweSRxxQB8p/CHxPZ+FvHsFzqDrFaXULWsszHAi3EEMfbcoB9Ac9q+pL3RtD19YZr/TdO1JUB8p54EmCg9dpIPXjpXz/40+BWtWGoS3PhmMX+nO2VgMgE0PXj5sBgOxBzz04zXCj4eeMTd/Zv+EZ1XzM4z9lbZ/33jb+tAHNV95V8qaH8EvGOp3ca3limnWu5d8txMuduecKuTnHqBX1XQAUUUUAFFFFABRRRQAUUUUAFFFFABRRRQAUUUUAFFFFABRRRQAUUUUAFFFFABRRRQAUUUUAFFFFABRRRQAUUUUAFFFFABRRRQB5zqX/IVvP+u7/+hGijUv8AkK3n/Xd//QjRWhB2mif8eT/9dD/IVpVmaH/x5P8A9dD/ACFadQywooopAFFFFABRRRQAUUUUAFFFeLfH/XtX0VfDy6Vql5YiY3Bl+yztEX2+VjJUjONx/OgD2mivBv8AhWHxa/6Hn/yrXX/xFXNJ+HHxStNZsbm88aebaw3Eck0f9qXL70DAsNpXByM8HigD22iuL+LOoXml/DLWLywuprW6jEISaFyjrmZFOCORwSPxo+E2oXmqfDLR7y/uprq6kEweaZy7tiZ1GSeTwAPwoA7SiiigDnvGOs6zo+jhtB0WXVNRnfyokUjZGSPvPyDt/wA5FcBDbfEbwq1xqk7XGvazrH7qOygwbSzYcqzkkEcZwFAXrliSKo6z8QvFnjfxPNoPw9CxWtsT51/hfnHI3bmyFUnpgbjj8KgHgP4x2LyXsPi+OeYgnyTfyuDnnAV02D9KAO/8B+GvE2kTX2peJtee+vL/AAXtUOYYcdNpPQ44wAB9cA121eTfDb4mapqWuzeEvF1uINaiyI5dgQyFRkqy9N2OQV4I9OM+geL7maz8Fa9dW0rRTw6dcSRyIcFGEbEEH1BFAGzRXhPwU+JV1eX0nhvXr6e5mmJks7m5lLsT3jLHk+o/Eele7UAFFeL/AB91/WND/wCEd/snVLux81rhpPs0zR79vlYzg8gZPB9a6v4sabrdz4UOpeH9TvrO+00mdktZ3Tzo/wCJSFOCRgEZB6Ed6AO9orlfh54sj8Y+D7TUiy/a1Hk3aDjbKo549Dww9jUnj3xZD4M8JXWqvtafHlW0ZI+eVug+g5J9gaAOmorgvhRpuuQeFv7U8Q6ne3l9qRE6x3MzsII/4QFJwpOSTgDqB2ryb/iufGPxQ8SaLoviq8tPstzcyKkl/NHGsaTbAqhM4+8OMdqAPpaivBv+FYfFr/oef/Ktdf8AxFdz8N/CvjDw5NqLeKNf/tRJ1jEC/a5Z9hG7cf3gGM5HTrj2oA9Aorxf4ia/rFh8bfCWnWeqXdvZTfZPNt4pmWOTfcMrblBwcgAc17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Opf8hW8/wCu7/8AoRoo1L/kK3n/AF3f/wBCNFaEHZ6H/wAeT/8AXQ/yFadZmh/8eT/9dD/IVp1DLCiiikAUUUUAFFFFABRRRQAV4N+0l/zLP/b1/wC0a95rwb9pL/mWf+3r/wBo0Aet/wDCceEv+hp0T/wYRf8AxVWrDxNoOq3P2bTtb028uNpbyre7jkbA6nCknFecf8M8eEv+gjrf/f8Ai/8AjdbPhb4OeHPCXiCDWrK51Ka6gVhGLiVCo3KVJwqDnBI696AJfjP/AMkm1v8A7Yf+j46Pgx/ySbRP+2//AKPko+M//JJtb/7Yf+j46Pgx/wAkm0T/ALb/APo+SgDva5r4hak2kfD7XL2OXypEtGRHzjDN8ox75YYrpa4j4vW0l38K9djjxuWOOQ59ElRj+imgDJ+BGlw2Xw3hvUTE1/PJJI3c7WKAfQbT+Zr02uB+CzhvhPowHVTOD/3+c/1rvqAPCvjNFDofxG8I+Ioz5MjyDzpAcAiKRDk/g5B9q9X8cf8AIgeJP+wXc/8Aopq8p/aGga+1HwlYxFRLM86Lu6AsYQM/jXq3jj/kQPEn/YLuf/RTUAfP/hLwZN4j+Ed1qmlhl1vSdWkntWQ4Z1EcJZR78Aj3GO5r2/4b+NYfG3haK8JVb+DEV5GBja+PvD2bqPxHauT/AGeP+RAv/wDsKSf+ioqzPFNrP8KviND4t0+JzoGqv5eoQoPljYnJIA/76HvuHANAFT9pL/mWf+3r/wBo17wQCCCMg9Qa8C/aIuoL208J3VrKk1vMlzJHIhyrqRCQQfTFe/UAeIaXn4U/F2XTJCU8O+ICDbH+GKQngeg2sSv+6yk0uqk/Fb4txaTES/hzw+266P8ADLIDgjHQ5Ybf90MQea6X45aXa3vwzvLyaPM9hLFLA/dS0ioR9CGP5D0o+Bul2tl8M7O8hjxPfyyyzv3YrIyAfQBR+Z9aAPSAAoAAAAGAB2r588A6rp2kfHfxhcanf2tlCz3qLJczLGpb7SpwCxAzgHj2NfQlfMmh+DNO8cfGfxbpmpzXUUMVxeXCtbMqtuFwFwdykYwx7elAHvv/AAnHhL/oadE/8GEX/wAVWrY6jY6pai60+8t7u3YkCW3lWRCR1GQSK8t/4Z48Jf8AQR1v/v8Axf8Axuu78H+D9N8EaK2l6W9w8LzNO73DhnZiAOwA6KBwO1AHk3xP/wCS/eDf+3L/ANKnr3mvBvif/wAl+8G/9uX/AKVPXv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6l/yFbz/ru//oRoo1L/AJCt5/13f/0I0VoQdnof/Hk//XQ/yFadZmh/8eT/APXQ/wAhWnUMsKKKKQBRRRQAUUUUAFFFFABXg37SX/Ms/wDb1/7Rr3muT8bfD3SPHq2I1We8hNmXMRtZFUnftzncrf3RQBe/4Tjwl/0NOif+DCL/AOKp0XjPwtPMkUXiXRpJHYKiJfREsTwABu5NcB/wzx4S/wCgjrf/AH/i/wDjdT2fwC8K2V7b3cd/rLPBIsihposEqcjP7vpxQBr/ABn/AOSTa3/2w/8AR8dZPwl8VeHdN+GOj2l9r2l2tzH52+Ge8jR1zM5GVJyOCD+Nd94l8P2firw9daLftMlrchQ7QsFcbWDDBII6qO1ec/8ADPHhL/oI63/3/i/+N0Ad7/wnHhL/AKGnRP8AwYRf/FVY1CCx8V+F7y0gu4p7PULaSFZ4JA64YFcqRkHB/lXnX/DPHhL/AKCOt/8Af+L/AON16J4Z8O2XhTw/baNp7TNbW+7a0zBnJZixyQAOpPagDxr4VeN4fBFzfeC/FbGxaC4YwzSjCIx6qTjgH7wboc/SvWZvH/g+CBpn8T6QVUZIS8R2/wC+VJJ/Kk8TeA/Dfi4q+saaks6DatwjFJAOeNw5I5PByK5G3+APg2G6aWR9TnQ5xDJcKEHP+yob9aAOStr6T4u/GKyvbSOVNC0QrIGbgkK24EjsXYAY/ujsa9h8cf8AIgeJP+wXc/8AopqvaNoemeHtOj0/SbOK1tk6Ig6n1J6sfc5NTanp8OraVeabc7vIu4Hgk2HB2upU4Prg0AeXfs8f8iBf/wDYUk/9FRV6Vr2iWXiPRLrSdQjD29wm08cqezD3BwR9Kz/B3g7TfA+jSaZpklzJDJO07NcuGYsQo7ADGFHauhoA+OfGqazoxtvCGrsZBo0sxtZSPvRS7CMf7PyZHXG4jtX2NXI+MvhxoXjmW0m1T7THNa5CyWzhWZT/AAtkHI/X3rrqAOC+M/8AySbW/wDth/6Pjo+DH/JJtE/7b/8Ao+Suo8S+H7PxV4eutFv2mS1uQodoWCuNrBhgkEdVHajw14fs/Cvh610WwaZ7W2DBGmYM53MWOSAB1Y9qANWvnvwDqunaR8d/GFxqd/a2ULPeoslzMsalvtKnALEDOAePY19CV5jq/wACvC+s6ze6nPe6vHNeTvPIsU0YUMxJOMxk4yT3oA7D/hOPCX/Q06J/4MIv/iqvabr2j6y0i6Xq1jfNGAXFrcpKVB6Z2k4rzT/hnjwl/wBBHW/+/wDF/wDG66nwV8NNG8CXV3caXc38z3KKji6kRgADnjaq0AecfE//AJL94N/7cv8A0qevea5TXPh9o/iDxdpfiW8lu1vdO8vykikURtscuu4FSepPQiur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nUv+Qref8AXd//AEI0Ual/yFbz/ru//oRorQg7PQ/+PJ/+uh/kK06zND/48n/66H+QrTqGW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dS/5Ct5/13f8A9CNFGpf8hW8/67v/AOhGitCDs9D/AOPJ/wDrof5CtOszQ/8Ajyf/AK6H+QrTqGWFFFFIAooooAKKKKACiiigAooooAKKKKACiis3WtYj0e1VzG01xK4jggT70jnt/wDXpNpK7FKSirs0qK5tPGNqLAvPbypfrL5DWKjdJ5noPUe9RSeINbtrmya70eC3trm4WAA3G6QbvYDFZ+2gZ+2gdTRRRWp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6l/wAhW8/67v8A+hGijUv+Qref9d3/APQjRWhB2eh/8eT/APXQ/wAhWnWZof8Ax5P/ANdD/IVp1DLCiiikAUUUUAFFFFABRRRQAUUUUAFFFVdSvo9N024vZclIIy5A747Um7K7E2krsg1rVU0fTJLtkMjZCRRjrI54CiuYszqcfjLT28QtCWe3f7IYxhFc4yv+8BxVO+sNSt7Wx8T6hcSzMk6XFxaZ+SNCfl2j1UH9al8WXY8TmysNDX7XMh895IzgRAjAy3Y/4VyVKjer6Wsu/wDX4HHUqN6vpay7/wBfgP1LUdPsfiKLryZZ2itdsvkR7yrnpkD/AGat2N//AMJdr0FxGnk2GmuXEchAkklIwCV7AVT0XVD4Qszaa3ps0EkjlhdRDzBMT6kHrV62trrW/EltrEdi+m29vnMkg2y3IPYr/d+tKLbfq7tCi236u7R19FFFdp3BRRRQAUUUUAFFFFABRRRQAUUUUAFFFFABRRRQAUUUUAFFFFABRRRQAUUUUAFFFFABRRRQAUUUUAFFFFABRRRQAUUUUAFFFFABRRRQAUUUUAFFFFABRRRQAUUUUAFFFFABRRRQAUUUyWVIYnlkYLGilmY9AB3oAfRXHt8RNL3tstb6SEHHmrFwf1qC/wDHsN5am10OC5m1Cb5IwY8bM96xeIp9zB4mlbc1NV8a6TpN61pIZppU/wBZ5KbhH9Tmtqwv7bUrOO6tJRLC44YfyPoax/DugW2iaYYrkxyXdwN1y7kHcT257fzrDdbjwNq0k8EMlxoV0dzLHyYW/wA/mPpU+0nH3p7fkT7SpH3p7fkd7RXHN8QrORttnpmoXJ/2Y8f41raF4mtddeaFIZre6h5eGYYIHrVxrQk7Jmka1OTsmbdFFFamoUUUUAFFFFABRRRQAUUUUAFFFFABRRRQAUUUUAFFFFABRRRQAUUUUAFFFFABRRRQAUUUUAFFFFABRRRQAUUUUAFFFFABRRRQAUUUUAFFFFABRRRQAUUUUAFFFFABRRRQAUUUUAFFFFABRRRQAUUUUAFFFFABRRRQAUUUUAFFFFABRRRQB5zqX/IVvP8Aru//AKEaKNS/5Ct5/wBd3/8AQjRWhB2ehf8AHk//AF0P8hWnWZoX/Hi//XQ/yFadQywooopAFFFFABRRRQAUUUUAFFFFABVHWdPGq6PdWO7Z50ZUN6Ht+tXqhu4pZ7SWKGYwSuhVZQMlD64pSV1YUldNHDXOrX2uaePC8dr5eqY8u7ZiNiIuMsD3zx+dSWWh634OgmurKW3v4CN09uQUPHdTWv8A8IbZJZQJbTTQX0LF1vkP7xnPUt6g+lI3hzUtQxFrGtPcWoPMEEQiEn+8RyfpXJ7Kd7yWvRnH7Kd7yWvR9ilBHqPjSzhmvDDaaO5D+TC26SbB6FscDI7V2KqFUKBgAYFMhgitoEhhjWONBtVFGABUldMIcur1Z1Qhy6vVhRRRVlhRRRQAUUUUAFFFFABRRRQAUUUUAFFFFABRRRQAUUUUAFFFFABRRRQAUUVlar4i0rRh/pt4iPjiMfMx/AUnJJXYnJRV2atFcM/xP0zz1SGyupEZgpc4XGfap9R+IVjpmr3FjLZXDCBtrSIR1+lZe3p73MvrFPe52VFc5a+ONAurWSZb0R+WpZo5F2t+A7/hXMw3/inxfezXOk3B0+wj+VNxwG/Tk/yolWircuvoEq8Vbl1b7HpNFcB/wj3jj/oYY/8Avs//ABNVXsPFMTskni+yR1OCrXGCP0pOs1vFkuu1vFnpNFZPhyO9i0dFv7+O+m3MfOjORjsM961q2i7q5vF3VwooopjCiiigAooooAKKKKACiiigAooooAKKKKACiiigAooooAKKKKACszxDE03h3UY0+8bd8flWnXL+J/E0NnG+l2aG61KdTGsMYzsyMZP+FZ1ZJRdzOrKMYPmF8KXtrb+BbS5mdY4Yo28xj0GGOayYrjW/FkztpeNK0vO3zwuJJfpj+n51QOmXDtovhB5MAA3V7tPTJJ2/gP1NejRLBaxJBF5cccahVQEAAVhTTqJReiX5nPTUqiUXol+ZyX/Cv9HVVN7fXcsrnG+SYLuPoKbJ4Nv9MzN4f1i4jcc+RO2Ub29PzFZnxAvZbrVLa0szv+xRG6cqfunPX8AP1ruNN1S3v9MtrsSxjzYwxBYDB7j86UY0pTcUrW6ijGjKbgla3UyfDviU31w+l6lbiz1SL70eMCT3H+FVNM/ffEzV5F4WK2VD7n5ad4108S6emt2LAXtgwcSIeqg8g/Tr+dZf2250jUh4pgtjcaZqUKNcKn3omwM/qKJScWoy6O9/IJSlFqM9bO9/I9Doqpp2pWmq2aXVnMJIm7jqD6EdjVuutNNXR2Jpq6CiiimMKKKKACiiigAooooAKKKKACiiigAooooAKKKKACiiigAooooAKKKKACiiigAooqnqmqWukWEl5dvsiT05LHsB70m0ldibSV2XKK42PV/FesqJdN023srVuUkumyzD1x/9apRYeN2GTq+nqfQQ/wD1qy9tfZNmXtr7RbOtorkTF46i6XOmT49VIz+go+0+ORwbDTD7+Yf8aPbf3X9we2/uv7jrqrXt/a6dbtPdzpDEP4nOPy9a5n7J42v/AJZr6xsEPXyV3N/n8akt/A1p5v2jUru41K5HIa4b5Af93/69HtJv4Y/eHtJv4Y/eb2marZaxam4sZxLGG2nAIIPoQau1wvgy6h0W7utF1FPs2oyTGQM3CTDtt/pXdVVKfPG73HRm5wu9wooorQ1CiiigAooooAKKKKACiiigAooooAKKKKACiiigAooooAKKKKACiiigAooooAKKKKACiiigAooooAKKKKAPOdS/5Ct5/wBd3/8AQjRRqX/IVvP+u7/+hGitCDs9C/48X/66H+QrTrM0L/jxf/rof5CtOoZYUUUUgCiiigAoormdf8YR6Pfiwgspby6KbyqdFz09zUznGCvIic4wV5HTUySRIo2kkdURRlmY4AHvXm8Ph7XtU0uXXZtQuotROZIYOV4HbHbPYfSr+tXt/qfw0+0SxvHcAqtwpUqSA2Ccfkax9u7NuPS5j9Ydm3G2l0XPEHjOGK2jt9Dniur6d/LTZ8wT39z6VmXb+LvDMMep3d8t7b7h58PULn8PwyK2fDGk+HZbKzv7K3ha5VFJfcSyvjnIzwc5rpbm3huraS3uI1khkG10boRUqE6i5nLXpbYlU51FzOWvS2xn6d4j0nUzGltewtM6giIthh7Y9a1a808SafpVjrmkW+hxJHfG4BcROTgZGM88d/wra8Trqmr67a6JZPNb2jJ5lxOikDvwT+HT1NONaSTUldrsONeSTUldrsdjRXnSz6t4H1R4Cl1qemSR70OD8p+vOMd67TRdYg1zTI723VlViVZG6qw6itKdVSfK9H2NKdZTfK9H2NGiiitTYKKKKACiiigAooooAKKKKACiiigAooooAKKKKACiiigAooooAKKKKACkPSlrjvHuuTWlpDpNiSb2+O35eoQ8fqePzqJzUI8zIqTUI8zKeueK77VNROieGQXlziW5Xt64PYD1/KrWj/D3T7bFxqjG/u25beTsB+nf8a1/C/h2Dw9piwqA1y4Bnkxyx9PoK3KzhS5veqav8jKFLm9+pq/yPO/iPa29ra6QlvBHEv2g8RoFHb0p+gRRzfEnXUljSRTGcqygjqtO+J/+o0j/AK+D/Sjw5/yUzXP+uZ/mtYSS9tbzX5GEkvb281+Rrax4C0bVEZoofsdweQ8IwM+69K5zSNb1HwjrUfh/USl1bFgsZi5ZNx4//Ua2/FXi82Mo0rSF8/VJTs+QbvLJ/m38q41BJpN39lsyb7xJcnEkw+YW5PUKe7+p7UVZRjO8N1/VgqyhGd6ejW/+R7HXI3Xw50O7u5rlzdB5XLsFk4yTk9qzfB2p3+l63P4c1iRmlPzwu7bucZIz3BHNegV0R5asbtHTHkrRu0Z+jaNa6Fp4srPf5QYtl2ySTWhRRWqSSsjVJJWQUUUUxhRRRQAUUUUAFFFFABRRRQAUUUUAFFFFABRRRQAUUUUAFFFFAEF4ZhZXH2fmfy28v/exx+tcb8PRpxtpnY51gu32jzf9YOe2e3r79a7muX8R+F4rwvqmnyG01OIFxLGcB8evv71jVi7qa1sYVYy5lNa26FWxwPijqXmfeNovl/TC1neK/BM73M2qaczT72Mk1uzfN77T/Sqp1S4I0jxeY8lCbW9CDqAcbvxB/PFdd4k1eO38I3N9bSB1liCxOvQ7uM/rXOlCcJKXr95zpU6kJKXr95leC9L0S606e9tLe4VpkNvMk77sDuAfQ8c1zNz4cttQ16XSNDtpk+zNi4uLiXIX6D0/nVzQvDWuappMKPdvp1nCC9uqghpHPO4jr+J/CnaVLq2k+PYRq0ZEt2vkPIg+WXjhs9zwM1m0pRipRsu/9bGTSlCClGy7/wBbHUpolroHhC+tEdpFMEjyO5+8xXrjt9Kj8GyRw+B7SS6ZEhVXLGQ/KF3Hrmq/jfU2a1j0Ky+e+vmCFR/Cmep+v8s1l/2W2r+IE8NvO0emaVAhdEODM2Bkn8TW0pKNS0FtodEpKNS0FsrfNlnwYI5fEur3OlxvHpDABQeFL+w/P8CK7qobW0gsrZLe2iWKFBhUUYAqauilDkjY6KUOSNmFFFFaGgUUUUAFFFFABRRRQAUUUUAFFFFABRRRQAUUUUAFFFFABRRRQAUUUUAFFFFABXHeLAt34l8PWE2DA8zSOh6MRjGf8967GvMvGmpPH4ytJYRn+zxGW+pbP8sVz4mSjDXujnxUlGnr3R6ZjFLSA5APrS10HQFFFFABRRWH4u1OTSfDlzcQNtnbEcZHUMxxn8s1MpKMXJkykoxcn0GeK9O06+0W4lvgFa3jLxzA4ZD2x9T2qTwlcXV14YsZrwlpmT7zdWGTgn8KyLP4f6dJawSX095LOyhpszcMepGK6+ONIYkijUKiAKqjoAOgrKEZOfO1YyhGTnztW0H0UUVubhRRRQAUUUUAFFFFABRRRQAUUUUAFFFFABRRRQAUUUUAFFFFABRRRQAUUUUAFFFFABRRRQAUUUUAFFFFAHnOpf8AIVvP+u7/APoRoo1L/kK3n/Xd/wD0I0VoQdnoX/Hi/wD10P8AIVp1maF/x4v/ANdD/IVp1DLCiiikAUUUUABrzbxXqI0nxpDqGmTpNeeX5c0G0tjtg49R268V2fiXVDo+gXV4pHmqu2PP948D/H8KyfBWgR2Wmx6lcJ5l/dDzGkfkqDyAPr1Nc1a85KnH1v2OatepJU4+t+xSg8VeKLgxhPDRw5ADNvAGe5z0FXvEviU6dHHpkNvHeancIFMIXcgz6jvnsK6a4mS3tpZ3OEjQu30AzXF+BbRtRub7xHdjdPPKUiJ/hHfH6D8KUlNNQUrt/giZKaagpXb/AARm6d8OLyUede3i2jNz5cAyR7ZzgfrWk/w3iKYXWbwNj+IZH861PFXiC90iWxtdOt457q6Y4R8ngY4A9TWLeePNSa032OjyRyQrvumuFO1Mdh0rNww8Lxa29TNww1O8WtvUzho2qeBr4aotvBf2q8PIFO5Ae/8Asn35rrrnX7q40OHVNCtUvVY4khOQ6/gO4PUVrWNzHqmlQXDIpS4iDMh5HI5Fch4cU+H/ABrf6ECfss6+bACencfpkfhVqPsrKL91/gy1H2VlB+7L8GUtX8Y+Io7GWKbRjZiRSplZGOAfTtXQ+A1tI/DMUdrcrM24tNjja57YrpWVXUqwDKRggjINcDdW6+EPGlncWv7vTtQPlyR/wqc/0JBH40OMqc1OTutvQHGVKaqSd1t6HoFFFFdZ2BRRRQAUUUUAFFFFABRRRQAUUUUAFFFFABRRRQAUUUUAFFFFABRRRQAV55o6/wBu/EzUL6T5orEFYwemR8o/qa9DrgPhwAbzXWP3zOM/m1YVdZxRhV1nCP8AWh39FFFbm5wHxP8A9RpH/Xwf6Vz95fajaeN9Yh0lC15dN5KlRkqDgkj06da6L4no/wBh02YIxjinJdgOF4GKzfF+rxCGC60iKOKHUY8T6gi/MccFCex9fWvPrfHJ32sedX+OTvtYy4I3s7g6Voh+16zcZW4vVORHnqqH+bV6F4X8K23h623cTXsg/ezkfoPb+dL4T0PTdJ0qN7F1uGnUM9yOsn09B7V0Fb0aKXvM6KFBR96W/wCRwHxFgaxutL12AYlglCOR37j+td5DKs0Ecq/ddQw+hFcp8SQp8IuW6iZCPrzXPR+C0TQ4dTu/EU9rA8SyNuBwmQOOvvScnCpLlVyXKUKsuVXvqen0V5D/AGVoP/Q7Sf8Aftv8a9Q0aJIdGtI4rpruNYhtnY5Lj1rSnVc3a34mtKq5uzX4pl6iiitjYKKKKACiiigAooooAKKKKACiiigAooooAKKKKACiiigAooooAKpatIYtGvpF+8tu5H/fJq7SOiujIwBVhgg9xSaurCaurHK+CrO3n8DwQTKksU2/zFPIOWPBrN/s7V/DM8iaO0eqaax3GydgXT6D/D8qZ4g8G6dpWk3t/Bd3cUaKWWASfJuPAH0yaj0/wPHceG7W+tp57fVWjEqOHIGeoHtxiuJqekOXVLe5wNT0hy6pb3NJfiFaRjbeaXqEEo6r5ef8Kim8V6tqq7NF0WRMf8vV2AFT354/WtHwx4kXUrV7XUSsOpWmVnSTC5x/F/jWRcPL451x7SGV00O0P7x0OPOb2/p7c96pyk4q0r38tS3ObirSvfyszU8NaHa2E8l/dX8V9qk3+smEgbbnsv8AjVW3ZY/inciJgyy2Y8zb2Ix1/IfnWL4p8LaZos2mTW6Sx20s/lXBEhJAOMEE9O9dpovhnTtBaR7RHaWQYaWVtzEen0ogpNqFrWd9whGTaha3K77mzRRRXYdoUUUUAFFFFABRRRQAUUUUAFFFFABRRRQAUUUUAFFFFABRRRQAUUUUAFFFFABRRRQBHNMlvBJNI22ONSzH0AryjypNTktL6YEf2vqnGf8Anmh4H6/pXqGpWEWp6dPZTM6xzLtYocED2rlvGNgml6DplxaIVTTJ4yo9F6fzxXLiItq/Rf1+Ry4mDkrvZf1+R2dZmpeIdL0iSOO9u0jeQ8LgsR7nHQVyPjtZLy+0h4ZpFhnhk8vYxALYBH58ViJp2nppPh/VAjO092I7syMWBOen04pVMRJScYrYmpiZKTjFbf8AA/zPTIdf0i4UGLU7Rs/9NQP51bhure4z5E8UuOuxw2PyrIm8G+Hp2JfS4QT/AHCV/kawm0y08O+O9Jj02Mww3UTpKgYkHH1/CtHOpG3MlY1c6kbcyVjqL7X9K012jvL+CKRRkoWyw/Ac1y8lzJ441m1jtoZF0ayl8yWVxjzXHQAf561n6dLaXnxL1CG8toZ0md0TzFB2sg4x+ANbngE+XZanaf8APC+cAen+cVkpurLle13+Biqjqy5Xtd/gddRRRXYdoUUUUAFFFFABRRRQAUUUUAFFFFABRRRQAUUUUAFFFFABRRRQAUUUUAFFFFABRRRQAUUUUAFFFFABRRRQAUUUUAec6l/yFbz/AK7v/wChGijUv+Qref8AXd//AEI0VoQdloX/AB4v/wBdD/IVqVl6F/x4v/10P8hWpUMsKKKKQBRRRQBxXxJkJ0iytgf9dcgH8Af8a7KGMRQxxqMBFCj8BXE+Lc6j4v0LSeiBvOY+vP8Agp/Ou5rCnrUm/RHPT1qzfojD8YTG38J6i4OCYtg/4EQP61S0WxuG+HsFtZSeTcy2xZH6YZiTTPiJcLF4WaLPzzyoqj1wc/0rT+wXLeEUsLaXybk2ixq5/hbaKT1qvyQnrVfkjgdKktdM0K4190mn1a2mNsonfciOf4h+Ge9a13d+INJS1k1ye3vtPv2EU0AUApuHbAH+RVO1tp9Lgh8M67ZQRWd8SUuYn+ZXH8RPTjiiKDSot11deI21aPTFMkNp0zjp1PPOOlckbpW2/DXrfvockbpWWn4a9brroT6TpbWnj5rLSbm5S0sxvuBLJkMCPugenIq94m/0Xx5oF2OPMPlsfxx/7NUGj6drmr+IrTxHNFb2cLrlvLY5kTHAI/LmrHxBzBLot/g7ILn5j6dD/wCymtLWpNpW1uaWtRbStrc7euM+JMX/ABILe4H3oblSD9Qa7JWDqGU5UjII71geNbP7b4UvVBAMSiUZ/wBk5/lmuqur05I6q65qUl5G3bS+daQy/wB9Fb8xUtY3hS8N94YsJm+8I9h/4Dx/Stmrg+aKZpCXNFMKKKKooKKKKACiiigAooooAKKKKACiiigAooooAKKKKACiiigAooooAK898MH+yPiDrGmSfKtwS8fvzuH6E16FXCePdNuLW5tPElgP31qwEuB2zwT/ACP1rCumkproYV00lNdDu6Kz9G1e31vTIr22b5XGGXujdwa0K2TTV0bJpq6Irm2hu7eS3uI1khkXayMOCK8v1fSZvCFxIrRNe+H7s4kjPVD257MOx716rUVzbQ3dvJb3EayRSDayMOCKzq0lNeZlVpKa8zy/SNXm8H3MTLK154fu2zHIOqHvx2Ydx3r0+2uYbu3juLeRZIZBuR1PBFeYavpE3hC4kR4mvPD92cSRnqh7c9mHY96NI1ebwfcxssrXvh+7OY5B1Q9+OzDuO9c1Oo6b5Zbfl/wDmpVXTfLLb8v+AbHxLuTLbadpMXMtzOG2j0HA/U/pXXvpdrcaSmm3USy26xqhQ9DgDH8q4jw9HL4s8Yza/OhFlanbbq3qOn5dT7mvRa2pLncpvZm9L33Kb2Zzn/CC+G/+gYn/AH23+Nb9vBFa28cEEYjijUKir0AFSUVtGEY7I2jCMdkFFFFUUFFFFABRRRQAUUUUAFFFFABRRRQAUUUUAFFFFABRRRQAUUUUAFFFFAHIfEKVm0i1sE+/eXKoB6gf/XxXVwxLBBHCn3Y1Cj6AYrkNZ/4mHxD0eyBylrGbhx6HqP5CuyrGnrOUvkYU9akpfI8/1PSbXxF8RJbORSsMFsGmaI4Zm7ZP4j8q0PADm3t9S0p+HtLph+B//VTfBf8Apur69qx5Etx5aH/ZGf8A61Fr/wASz4m3UPSPULcSL7sP/wBRrCCSaqd2/wATCCSaq92/x2NDxxZ/bPCd3gfNDiZfwPP6ZrS0K8/tDQrG6zkyQqW+uMH9RVy5gW5tZbd/uyoUP0IxXLfD6dv7FuLCQnzLK4aMj0HX+ea3elVea/I3fu1l5r8jrqKKK2NwooooAKKKKACiiigAooooAKKKKACiiigAooooAKKKKACiiigAooooAKKKKACiiigAqpqVjHqWm3FlL9yaMpn09D+Bq3XP+Ltfk8P6Uk8Co9xJIERX6Y6k/l/OonKMYty2IqSjGLctjkhBrV3Bpehy6XOLnT7oN9rP+r8sH1+n8qkvfDetxtcaNa2iyafLeC5huC4AiHcf59K9BsbtL6wt7uP7k0YcfiKsVgsNFrf/AIYwWGi1v/wwighQCckDrXJeKYby01/Stags5buG2V0kjiGWGehro9Uvk03S7m9fkQxl8Huew/Os3wprr6/owuZlRbhHKSKnTPUfoRWtTlk/Z313+40qcsn7O+u/3HG2+iavaC28RDT5HuftrzyWw+/5bdP6/nXTeDrO9iOqX13bNa/bbjzUhf7yjnr+f6V1NFTDDqDumTDDqEk0worl9O8VfbfGF5o5WMQxgiFx1Zl+9n9fyrqK1hNTV0awnGavEKKKKosKKKKACiiigAooooAKKKKACiiigAooooAKKKKACiiigAooooAKKKKACiiigAooooAKKKKACiiigAooooA851L/AJCt5/13f/0I0Ual/wAhW8/67v8A+hGitCDstC/48X/66H+QrUrL0L/jxf8A66H+QrUqGWFFFFIAooooA57xL4Z/ttoLq2uTa39v/q5R0x1wce/esfb4/sxsVrS8UdGO3J/lXc0VjKim+ZNp+RjKim+ZNp+Rwfjsuk2g3N2h+ypLmdQOh+Un9Aa7e3uYLuFZreVJY2GQyNkGmXtjbajava3cKywv1Vq5KX4dwRSmTTNUu7Mn+EHI/MYNS4zhNyir3JcZwm5RV0zd17w5ZeIYoUuzIphYlWjbB56iqV74F0O7t4YVt2t/KGA8LYZh/tE9frWb/wAIp4mj4j8US47bt3+NKfDPisj/AJGdvyapfvNt0/yIfvNuVPf0Oxt4I7W2it4l2xxIEUegAwK5X4hXtkvh2S0kkRrmR1MUYOWBB649MZqt/wAIZrlxxd+J7gqeoXd/8VWhpXgTStOuFuZTLeXCnIac8A+uP8c05OpOPKo2v3HJ1KkeRRtfuLKfENt4a0qPS4Y5LwRIs3m4+UbfcjmsqXQfF2uL5OrajDb2rH544gDkfQdfxNd5RVuipbt2NJUFLduxV0+xh0ywhs7cERQrtXJ5PuatUUVqkkrI1SSVkFFFFMYUUUUAFFFFABRRRQAUUUUAFFFFABRRRQAUUUUAFFFFABRRRQAUyWNJonikQPG4KspHBB7U+igDza90zVPAupSajpKtcaVIcywnJ2D3/o1dZoni3SdcjXybhYpyOYJThh9PX8K3CARgjIPUVy2r+ANH1N2miVrOcnO+HoT/ALv+GK5+SdN/u9uxz+znTf7vbt/kdVRXnw8H+KbH5bDxGTGOiuzD9OaP+EW8Y3S7LrxEEQ9Qjt/QCn7Wf8rH7af8jOp17VtGsbGWLVZojG64aA/Mzj6V5dpkepS/bV0jSZrzR52I8mcZHscjHzD1Fdtpvw50y2lE9/NLfzZz+8OFz9Op/OuwiijhiWOJFSNRhVUYAFQ6U6jvLQh0p1Xeeh53Y6r4u02zjtLPwvHFDGMKoRv8etWf+Ej8b/8AQup/3y3+Nd4y7kZckZGMjqK4V/hszOzf2/ecnPK//XolTqRsotsUqVSNlFt/cdD4cv8AWL+1mfWNPFnIr4QD+IY9M1t1keHtDOg2D2xvZrrc5fdJ246Ctet6aaiubc6KaaiubcKKKKssKKKKACiiigAooooAKKKKACiiigAooooAKKKKACiiigAooooAKKKKAPOYNesbHxfrmrXsmfLxbwRryz44OB/wH9a2bXxlFqOh6pM0DWt1aRMTEzZOCPlP51Y0nwTp2m3kl5MWvLhnLq0oGEyc8D196yfG/hi6vJl1DS42aaUeTcRocbx2b/H8K4rVoRb9dPU4bVoQcvXT1NfwJafZfCdqSPmnLSt+J4/QCqHjT/QNX0PWBwIbjypD/sn/ACa6uxthZ2FvbL0ijVB+AxWV4v0yXVfDlxBAhedSskajqSD/AIZrWcGqPKt1+htOm1R5Vuv0M/WPG0el6y1nFZvcwwKDcyRnmPP+e9Z/hfUrR/G+prZzB7a+jE6cYww5II9eTW14R0A6TpTPdruvbr55y3JHov8Anuakh8I6ba67HqtoHgkTdmKM/IxIxnHbr2qOWrJxm++3YjkrScZvvt2N+iiius6wooooAKKKKACiiigAooooAKKKKACiiigAooooAKKKKACiiigAooooAKKKKACiiigDlfFmsa7ozLcWFrDLYhf3jlSzI3uAeB71kWFnqPjG7s77U5bGXT4Vf5LdjkMwxgj16flXfSsiRO8mPLVSWz0x3ryzw7q18LnUV0LT1ku7ubzORiKGMZwMepzXHWtGa5ndPocVdKNRczbT6FiXUPEPhC1g0wXFjLhisMKgySkE8HHpXRm98WR+Ghdmztnv/M3NCFORHj0z97PbNc9pGrpJ8Qknu7I21xcR+TLHIOY5QOCuexwPzr0uihHmTtJ22ChHmTtJ22PM01DX/GlrJp/m2EUe8CaPJSUAHrg9qt6ha6l4Oub67024sYdPn2sqTkk7gOij1qrq2rR2/wAQ5J7Sy+0XMEfkxRxDHmSkclsemf0qr4h1a/8AtWnHXdOWO8tJvMBAzHNGcEjHqMVg5JJtt8y6mDkkm23zJ7nVeF9T8R6rBNdXsFuluYj9nyhQu/Y9fu+9YreK/FEep/2bcRafZ3J+6Z1Kq30OcHNehxOksKSRkFHUMpHoelcX8Sbi3XS7S2kRTJLNkNjLKg+9j8xXRVjKFO/M9PxOmrGUKXNzPT8SmvhDU9PsrLULea2TVYJ3mneR/kKt6n0H9TS6R4k8Uatqv2a2FlPDG4E06RnywO+Gz+VQ6hrmqz6HN9p0d49Dni8mJh/rEwPldvbpXQ+AruK58LQIiIrwMY5Aoxk+v4gis4KLmowbS/MygouoowbS/M6eiiiu89AKKKKACiiigAooooAKKKKACiiigAooooAKKKKACiiigAooooAKKKKACiiigAooooAKKKKACiiigAooooA851L/AJCt5/13f/0I0Ual/wAhW8/67v8A+hGitCDstC/48X/66H+QrUrL0L/jxf8A66H+QrUqGWFFFFIAooooAKKKKACiiigAooooAKKKKACiiigAooooAKKKKACiiigAooooAKKKKACiiigAooooAKKKKACis681U2erWNk8GY7vcBNu+6wGcYx3+tFvqn2nW7vT0h+W1RS8u/8AibkLjHp3zWnsp2vbS1/le35mTr01Llvre3ztf8jRoqC9ufsdjcXOzf5MbPtzjOBnGapvqFxLoMd9aW2+4miRo4jkgM2Op44GeTx0pRhKSuvQcqsYuz3tf5GnRTY9/lJ5u3zNo3beme+PakmZ0gkeKPzJFUlU3Y3HsMnpU21sXfS4+ioraSWW2jknh8iVly8W8NtPpkdaq6PqX9raal55XlbmZdm7d0YjrgelPkdm+xPtI3S6vX+vvL9FV7ya4hjRra1NyxcKy+YE2r3bJ9PSsjUtYvYrplsUtTbRlY5biZvljcnnJBGAB175IqoUpTehFWvCkm5X+436KB0orM2CiqF5qX2TUtPs/K3/AGtnXfuxs2rnpjmr9U4tJN9SYzjJtLoFFVbe/huru6tot2+1ZVkJHGSM8VZJwCfSk007MIyUleItFZ+i6n/a+lx3vk+VvZhs3bsYJHXA9Km1Ga5gsZHs4RNcHCxoemScZPsOp+lU4SU+R77ExqxlT9pHVWuWqKam7Yu8gvj5iowM+1OqDRBRRRQAUUUUAFFFFABRRRQAUUUUAFFFFABRRRQAUUUUAFFFFABRRRQAUUUUAFFFFABRRRQAUUUUAFFFFABRRRQAUUUUAFFFFABRRRQAUUUUAFFFFABRRRQAUUUUAFFFFABRRRQAUUUUARzwx3EEkMq7o5FKMPUEYNV9O0uz0m1FtZQLFGOSB1J9Se5q5RSsr3FZXuUbvR9Pv7qC6ubZHngYNHJ0II+nUVeoooSS2BJLVFC00XT7G8uLy3tlW4uGLSSHkknrjPQfSpb/AE201S1a2vYEmiPZh09wexq1RRyq1rC5Y2tbQjggjtreOCFdscahEX0A6VUvNF0/ULy3u7u2WWW3z5ZboPw6Gr9FDSasxuKasxrIrKVYAqRggjgiqmn6TY6UJhY26wiZ97hc4J/pV2iiyvcLK9wooopjCiiigAooooAKKKKACiiigAooooAKKKKACiiigAooooAKKKKACiiigAooooAKKKKACiiigAooooAKKKKAPOdS/wCQref9d3/9CNFGpf8AIVvP+u7/APoRorQg7LQf+PF/+up/kK1Ky9B/48X/AOup/kK1KhlhRRRSAK5nR9flm8Qatp95KNkLs0DEAYVTyM98cH866auJPh261KXU2Xfazfb3KSOpG+JhtfHHOR/KurDRpyUlU7b9tThxsq0XB0tddV3Vnp/l5lvQvFAuYtUvtQnEVnFKoi3LjapzgcDJJ49a2rbXdMvLKW8gvEa3h/1jkFdv1B5rj7/Rbsf2gLe1ulhhvoZFEKkO0aqRlPUjI6VYOkG68Pas9nDq5uZjHuGogb5Nhzx3PHHP0rqqUKEveTte3bTY4KOKxcPckr2Un1u2nLb7krHQ23inRbvzvIvQ3kxmV/3bjCjqeRz+FSWfiPSL+8W0tb1JJmXcqhWGRjPUjGcdutcre3cmq6tMsen3lvINJljWKaHazH/ZHcdq1EsrgN4WAtpF8mJhKfLP7smMD5vTn1rOeGpRWt02u67N9vI1p42vOVlZpPez11Xnpv57E0GswPrC2X/CQRvKLl8xC2wGUjiPf0yD3zk9K1f7a077BNem4xbwuY5G2NlWBxjGM5yR2rkbe1vv7NsdBOmXS3EF4JHuTH+62hiSwfvwavT6XdHxM1msDnTp7lL15Ap2gqDlSfdgvFVUoUm7N7emqXouvQmlisQo3Ub3/wAWjaemr6O17W36G1N4k0i3vxZS3qJcEgbSrYBPYnGB+Jqout/Zdb1hb+5CWdsIfLBT7pYc9Bk5P1rnpdHb+0r+1voNdaO4uzIn2LBgZWOQWzxkfpiptT0m/bxHf6lBBLIto0EscJjJW4wOcepAz09aqOHoLS+68u627dvIieMxTTfLtLZX7S377J+f3HTXniPSdPljiu7sRSSKHCNG2QD0yMfL+OKg1jxLpunQSxG+RbpoS8QVS/JHy9AR6da53UrKSTWry5uLfXPst7FGVFgvUbcFZFP8j71MlvcaPcarax6Zfzpd2saQSIgbAWMrhz0B+n+FTHDUUk7tu1915fl1LljsQ5Sikkr2vZ6b2dr63srbWv1NuDxHZ2Wi6dcareBJriFXzsJLHAycKOKiu/F1hb6rZW6zxtbzoXeUKxxn7oGB3P8AkVgT6bdwvpVzLBqyxDT0hb+zxiVHHJDD0q6tudGm0S5ttO1Oa1iimBTyg8qljkbgOB1qvq9C99279VbqZrF4rl5dkuXVpt7xu99d3f8Aq2tpnia21HWrvTw6gxtiEBWy+B8xJxgYP+TW9XOadJPaeKNSiksLvZdyI8c4izGAE7t29K6OuLERjGS5VpZfkeng5znCXO7tN9LddPw/D7wooorA6wooooAKKKKACiiigAooooAKKKKAMHxbGw0hL1BmSynS4Xn0PP6GsdbhYvCOratLD5v2+diEYlQULbFBIwcflXaSRpLG0ciK8bjDKwyCPQio/stv9l+y/Z4vs+NvlbBsx6Y6Yrqp4hRgotdfw7fecNbCSqVXUi7XVvnqk/ubPOdP2WV7qlsk1gEl02Q7bKdnjZh/vEksBn8Pxq2radfz6Xb6pcJ/Z6aYrJmbavmg4PIPUY6V266ZYJs22NsvlqVTES/KD1A44ByfzpG0rTngSBrC1aGMkpGYVKqT1wMcV0SxsZO9nfv17HFDK5wjy3Vu1tN07emjOLjgS/8ADujyaheW7RRmT/R7y5MImXJCkMOcjjt3rdsJ7a48ESvZ27W8H2eULGzl9uN2cE9RmtmfT7K5REuLO3lWMYRZIlYKPbI4qQxQRWpiMcaW6ptKYAQLjpjpjFY1MSpq1nvfy3f9XOmhgpUp8118Nttdkt+i02/U4OCPT7u70u31mVVsk0pHiWWUxqXzgnORzj+VUW3SaDolqHt1tJJpy32l2SIkMdu4qc+uK7ewuNG1lmW2toZksmCRu0A2r0+4cew6e3tV9tPsmthbNZ25twdwiMS7c+uMYroeM5JWknp07b/jrc5I5d7SDcZJ3Vr9/h0v20a9GcYLaW18M28b3drcR/2nGYvsspkSNcj5QTzwc1Wu7u2i8OeIbWSeNbh9QcrEWG5huXkD04NdRqOi3N1NZ2tqLO20uGVZnVEIfcCTgAfLg8VpyaZp8skkkljbPJIMSM0KkuOOpxz0H5UvrUFZy11v+KK+oVHeMdLLl181K9vS5n+I7pLTwvcSPEJVaNU2FioO4gckYOOfUVx2nO2mX2pxW1xZIz6c7ILGd3QuORgsSdwGenb8a9IkhimiaKWNHjYYKMoII9MVDHp1jE0bR2dujRAiMrEo2A9cccZyfzrGjiY06bg1e50YnAzrVY1FJLlt0189fNfl5nDabBpFvqXh2axeN7p0drnbKWbd5eeRk4Oc1nQ3EX9o6fqsZ0+1869BYR3LtMqljnzNzEAEdTx1r0mHTLC3ZWhsbaIoSylIlG0kYJGB1xTf7K07bIv9n2u2RgzjyVwxHc8cnk1ssdG7bTfTfzf+f4HK8pm4qKaVtdutkr/hr6+Rx8MFhY6p4hktykd/ErG0HmndzGS2ATzzTNGWxg1TRH02ffcXMLm+CylsnZn5hng7q7j7DafahdfZYPtA6TeWN/THXr0rN+16HpurpZQxW8d9cHBWCEbvX5iBx681KxLmmkm3b9Lfd19TSWBVOSlJxS5r/fJPTz+z6fccn4VydQ07+0UzbYlFhn7vmBssSP73p9BVzxaj3fiOC1mksltxbb0F7K8ce7dgkFSPmxiuwGn2QjjjFnb+XE2+NfKXCN6gY4PvTrmytb1VW6toZwpyoljDY+maTxidb2tu/wDw/wDmVHLZLDui5Xu0/uto/LTQ46405G0bSE1HVLC5SHfmOS8KRzjkAq45JXgdK6Lw1PbXGg2z2du1vB8wWNnL7cE5wT1GaiubrQH1G30eeK1lnAxHCYAwj46dMLwOlbMcaQxrHEipGowqqMAD0ArOvVcqajJPV38uvT9TXC4eMKrlBp2Vn1d0l13W236jqKKK4z0gooooAKKKKACiiigAooooAKKKKACiiigAooooAKw/F081t4auZYJZIpAyYeNipHzjuK3K5rxHFq+qxyaXb6YotpHT/S2uFwACCTs61vhknVi3smm7nLjpNYeaindppWTerTtt+Zav/E1nptw1u8N1O8SB5mgi3CIHuxzxWdd661t4qjkjS9vLSSwV1itVLjlvv7cjt3o1DTtXt9Q1VrGyS6i1KJULmZU8ohdvIPX14pv9m6vpGp2lxZWC3yx6etq2J1jwwOc89RXXThRSurXa7rt+Guh59WriZSaaaSfSL0s9LfzXWrtsJqHiEPqGhX1n9smtZlmLW8AJZyABgrnBIOa6HStVt9XtWmgWRCjmOSOVdrow6giuYi0TVtMj0W4hs1u5rYzNNEsypgydsn0rb8O2N3axXlxfRrFPd3DTGJW3bAegyOtTiI0fZ+69ttfN9PTqXhKmJdf309bN6O3wrVP10sbVFFFeeeuFFFFABRRRQAUUUUAFFFFABRRRQAUUUUAFFFFABRRRQAUUUUAFFFFABRRRQAUUUUAFFFFABVDXJHi0HUJI3ZJEt3KspwQdp5Bq/WF4hfVZraewsdL+0RzwlDObhU2E5B+U8nitaMeaov10/MxxE+SlJ6/JN/kNg1prLRtNaSz1G9eW2R2e3hMmDgfeOepqza+IbK7ksEiEuL5GaJmUAZXqp561gah4cvZLqwjlsU1G1hs1gANyYlikHV/Uj6U630bVofDNpEtoE1DT7kvCBKp8xSeeegyCeD6V2SpUHG99W+663/LTojy4V8XGXJyuyXZ9OW/S2qvbV69tntweJLO41CKzSKfdLLJEkhUbCYxlj1zj8KoaprP2o2wtHnhMOqpbS87d+Oo4PI+tQyaNqGnR6FPZWi3UtksnnReaqZZxycn3zVf+x9ZW0llNij3A1UXgiWZQGXHZj/Xn2pwp0FJSTX3ru/0sFStipRcJRfyT25U9+97rudrRSDJAJGD3FLXmntBRRRQAUUUUAFFFFABRRRQAUUUUAFFFFABRRRQAUUUUAFFFFABRRRQAUUUUAFFFFABRRRQAUUUUAFFFFABRRRQAUUUUAFFFFAHnOpf8hW8/67v/AOhGijUv+Qref9d3/wDQjRWhB2Wg/wDHi/8A11P8hWpWXoP/AB4v/wBdT/IVqVDLCiiikAVRbW9KRiranZKwOCDcKCD+dXq4DVNB01fHGn2gtv3FyjPKnmN8zfMc5zkdB0rpw1KFRtTbVlfTyOPG16tGClTSeqWvm7I7J9Z0uMgPqVmpIDANOo4IyD19KjvNQ0yS1MUmqwQCePKSJcqjYP8AEpz+tcDqttbw+L7q3XR5dRhihRUt4ncFQFUA5XJ46fjT9YSyj1jSBdabOLRbEM9ohYug+Y4ySDwev0rrjgoe603qr9O1+55s8zqrni0tHbr3t2tb8fI62wsNK0qT+1X1WS4MqeUlzd3QYbc5wp4HUfp9a2p7q3tYvNuJ4oY843yOFH5mvK5baWLwN5p4hnvg0K7gcDaR/TH4VHrWs3Oo6VY2UiuDZLtnJH8eSoz+A/U1o8A6s0+a+tn8v6sYxzaNCm0oW926823/AJa+h6jNq2m28pin1C0ikHVXmVSPwJp66hZPJFGl5bs8w3RKJQS49RzyOD0rzvV1jfxjdCTSZdTHkp+5idlI+Vfm+UE//rrTCJH4t8Nqls1qv2XIgYkmPIfgk88e9YPBQUU7vVX6dr+p1RzOo5yVlZNLrfdLtb8TrNV1SDSrRppWjMmP3cTSqhc+xY+9Q6TqoutK+03k9ksiczGCcMkfpk5wDj3rnPH4BudIDQNcAyNmFSQZOV+UY556VVk0WfU/DUkenaPLp0i3IZraWVszAL1BfHr+lFPDU3QjKTtd79tbd/0HWxtaOKnCCvyrbXXS/b9fRHdW19aXoY2t1BPsxu8qQNjPrip65Pwo+kx31xbQaXNp2oon72KR2fK57En6dh1711lclemqc+VX+f8AwD0MJWdalzytfyv+qTCiiisTpCiiigAooooAKKKKACiiigAooooAKKKKACiiigDnvFttL/ZM1/Df3tvJbx5VYJiityPvAda527+2WngqHU01bUWuLgpu33BIXk/d7j867DxBaz32g3ltbJvmkTCrkDJyO5rD1DRNRn8C2mmx2+67jK7o96jGM55zj9a9LC1YqEVJr4vLb/I8XHUJyqzlBP4Htffp87EOmXNjJaXclnr2p3V1HZO7RTSsVQ46jKjkHpzWDa6rfQ2umXVvrF1cX0s5SS1kn3gjOBlT0z7/AIdK7GGXWrnTpbC40T7OptWjWX7Uj5bbgDA9a56w8L6tpZ0zULe0P2yKVvtEXmrymeOd2OmRxXRSnTXNzteWqfR9V0OGvSrOMPZp6XvZSVtY6pPd/g9SSz8SSWHjXUIb67kNk0kigSOSsZByMDt0xx61hS+IdSvF1K4F7cxqzKURZmAQFugwfSugk8F3Gqatqst0DbLLLvt5sh8jJz8oPpjrVK88H6mkl/FZ2e6BtghPmINwGMnk/wA62pzwqle6vZenT+vkY16WPcWkny80rb31vb5aaepYS6sl0S8l07X9Tnu47Xc0ckr7U5UEj5Rzk+tN0S+1DxHc2tsL24htrKHdcMs5WSZvcg5I6D2/EVr3X9u3+hTabJofk5gCLJ9rRskY7e/1rOtvDWp6RLpd9YWpMwjKXsIlUZyeeScHIPr1ArFTp8kk2ua+mqfTyN3TrKcHFNwSXNZSV9V0d2/PurmEdb1SPQbWddRuvN+1yAsZmOQFQgHnkcnj3q1qviW5v76Oe0vZ4UayJeKOVlCyANnjP+eKsW/hTVxYWEM1iD5d60kqmRCNhCe/PQ8Uuo+DNQi1i6bT7YSWkiMY8Oq7SQflwT610+0wvNq1fXt/XocSo49QVlK3u3Wt/X/Mba6vbQaQLxNe1ObVEiLfZ5JWaPd05BXBAznrTp5dV0nRNN10atdzSTSZkhkkLRkHJAx9B+vGMV08Wiz3HgpNJnAiuDBtOTkKwOR0rAfRPEOo6bp+jXNlHBbW8mXuPOU7lGccA56E/p0rnhWpSk9Va+t7ba7aI7J4fEQpx0bbjpZPSWm+r183ZFG9v53vtdeTWry2a3bNtEtyVDHd93b349KdqHiLVLWbQ7yaeVS0CyTRK21ZBvIyV6crirN74Pvru71if7Nh2k32jeYvz/Mcjrxx61bv9A1LW9Q0qS/tCsa2/l3TeauVb5ueDz2PFWqmH927TXXb+Xp6/mZyo4z37Jpvbf8An3fay28ivdeI5L/xvYw2V3ILFXRCI3IWTPJJHf059Kg03xBdSeODK00v2G5naFVLHYccLjtn7v5+9Ou/Buo6ZLZvpcf2uSPczy7lj+Y9OC3akbwXqMOhWktuZm1GObzGtjKvlpz1HbPC96E8JypJqzXL59dX26Ckswc25Rd0+bTbRLRd92rI0Y3vPEPizULRtRu7S0swVVLWTYSc4yT371neINRvfDmuW8MGoXk0aWpI8+UtuYl8Fh0ODjqOwrVTTtZ0jxDc6lZWC3kN4m6SLzljMbHBIyffPTNVNY8P6t4g1iC5nsVtUa2KPmZXEbDftzjk/wAPQd6ypypqa5muS3lvbXzOitCs6cuVS9pzb2e19NdrWsUJf7R0bR9P8QJqVzJNcygzxO+UYEHHH0GPx4xivSVbcgb1Ga4F9E8Q6jpun6Nc2UcFtbyZe485TuUZxwDnoT+nSu+UBVCjoBiubGyi0tU3d7dumx25XCcXK6aVo73+K3vbi0UUV557AUUUUAFFFFABRRRQAUUUUAFFFFABRRRQAUUUUAFU5tVsoNSh0+WcLdTDdGhU8jnvjHY96uV534288eKbSS2z50Vv5q4/2Szf0rpwtFVqnI3bRnFj8TLDUfaRV3dfizuJdUsoNRh0+ScC6mG5I9pORz3xgdD1qr/wkukfYnvPtf8Ao6S+Sz+W/D4zjGM1xGl3k+p+O7PUZUKJcM5iBPRQrKP5VUb/AJEm8/7Cf/sldqy+CajJu+l/m2n+R5jzipJSlBKy5rXvsoprr1/I9Ml1WyhvbezecCe4G6JQpIYfUDFc5rHiea01qSCG9sY0hXasThmMjnj5mAwgH17c9eMDTproeKdJsLsfvrEtCG/vLglf0P5YpNLtbK48J65d3ccb3aucSPyyngjB7ZJP1qoYOnSd5a7fi7X+4ipmVauuWn7ru+/2YptP5/kdwupppGkQTa1qEDSOOZY14fPPygdfqBT4/EekzadNfx3ga3hIWRtjZUnpxjPf0rl4tCu9Z8NaHdQmF5rVT+5uM7JF3cA49gBio7nUoLvwlrFsumwWN1bMizpAF2sdwGRj3B9fqax+q05Pe75rO1lbW2x0LH1oJNq0XG6vdtvlvv8A56s2fD3iIapqNxHLfW7tJzDbRRP8ijqS5UZJ/wA46VefxXocd39lbUI/NDbThWK5/wB7GP1rnNFh1OLSpZpNHsbeEWDGG6iRRK528ZIbPI56Vk2cy6b4Vtr+302wumM7rPJcxByjcbQOQelaywlKc3bySs1vr/l63MIZhiKdGN93dttS202V/P0sepUUyFzJBG5xllBOPpT68h6H0Kd1dBRRRQMKKKKACiiigAooooAKKKKACiiigAooooAKKKKACiiigAooooAKKKKACobq6hsrWS5uHCQxjc7EE4H4VNXKeP737PoK2wbDXMgU/wC6OT/StaFP2tSMO5hiqyoUZVeyN621exu9OfUIJw9qgYs+0jGOvGM1Qh8X6FPPHDFfbpJGCKPJcZJOB/DWD4Au4oZNS09Z1kijbzo5MFQy9Ceen8NWNJB8S+J5tXkGbGyPl2qkcM397+v4j0rslhadOc1K9l19dlt/kebTx9arSpyp25pOzVr7bu99kvXodizBEZmIAAySe1c9oeuTal9tvpri0+wwjhIQ5ePHOWyozx6Cp/Ft79h8NXbg4eRfKXnu3B/TNcP4Yuo7VtTsknEsdxYswIBHzhMkYPplh+FLD4ZToTn/AF5lY3GuliqdFPR7/Pb8T0mw1C11O1FzZy+bCSQG2kcj2Ipmn6rZaqsjWU3miJtr/Iy4P4gVi+Av+RYT/rq/86qfD7/j21L/AK+P6VnUw8Y+1t9lq33mlHG1J+wul76d/kr6HRy61p0Gpx6bJchbuTG2Pa3OenOMfrVW78V6LZXUltcXuyaM4ZfKc4P1ArzjVtRE/iC61RJwJYrpfJjKk7lXPOenG0ce9dZ4zmS4j0OeM5SScOp9jgiun6jCMoKV/eX3O1+xx/2rUnGq4W9x6dbq9u+/9WNPU/FFrHoqXthcwESyeUkkyuFB7nAUk4q5b6vDAbGyv7uJtQuEDL5SNsfPcHGMfWuP8fXUdzrMFk84iSCFnLYJ+cjIGB64Az71V029+2614aJOXij8luf7pbH6YpxwUJUFPa93+DtrbyJqZnUhiZU7p2svK91fS/np6M9Cv9VstMaFbybyzO22P5GO48eg9xUl7f2um2zXN5MsUS8bm9fQDqT9K5Xx3/x86L/18H+a0ePPmm0eKT/j3a4O/PT+H+hNc1LDRn7PX4r3+R218dOl7ayXuctvn3N6z8SaRfrMba9V/JQyOCjKQo6nBGT+FWLTVrG+sHvre4V7ZM7nwRtx1yDzXG+I0SHxmnkgKXsJPMCjGfkcc/gB+Qrl7HUb630u40yGNzHfEbTyOhwcfXGD9K6YZfCpDmg7Xs9fx/zOOpm9ShU9nVSdm1pfok11e97Hp1z4jsxoU2qWk0ckatsVpA6jdkD0z39KZaa0tpoMOoave27LK3yy26OVIPQYxnPB7V539qjbw1p+nSTCKOS7eSV8E7FGADgdep/KrLXvn/D82pbLW14AP90hiP1zWjy+CVv71vlt+ZhHOKkpXdrqDdunNvtfax6Je+INL05YGuroIs674iEZtw9eAfUUj+ItJj02PUGvFFrK2xH2MSTzxjGe3pXnFnJd/wBtaNpl/Fg2s6qAxz8rFTj/AD61p6Xop/4TRtJklL2VjI1wiE8chcf+y5+hrOWAowXvSeiv6ry/A1hm2IqP3IqzajrfSTXXXbf7jvb7U7TTrMXd3KYoSQNxRjyenAGaqWPiXR9RnaG1vA7qhcgxsoCjqckAVm+P/wDkWT/12T+tVdQfXE8I3ZvDYi3Nqoj+z79/JUc54xtzXNSw8J0lJ7t239PLU76+Mq067gloo3ejffrfTbszYj8W6FNcrbx36tI7hFHlvgnOOuMfjWVe+Mbf+1oooNQtobOJv3zPFKzv6qBtwPrn/A1LLX28PeGtLMemia3mXmYTBf3hJyMYJ7dag8Kf2zu1H+zPsHl/aT5n2nfnPttrpWFpwUptaLRXa727afM4ZY+tV5KakuaVm7ReitddVe/dM6i68VaJZTmGe/VZAASFRmx9cA8+1Nm8X6FA4WS/AJUOMROeCMjoPQ1jXFnqfhW/1HWLdLa7tJ33yq7FZFUknjt1Pv24pNb1ptds9P0vTsrLqIDS9zGncH8j+A96yjhaUnFxu4vd3Wml3pbodE8dXgpqbSktlyt31srPm1vp6Gy3jDQUjjc6gu2QEriNyeDjkYyPxqDU/F2n2+nxzWd1C0s4JiMqyBcA4JOFJ4Pbis6bw9e+H9RfVdIW2mhjgCtDNkMAANxGOMnGck9z1rLvNXl1zXdEvLGKOK5IZVSckoGBPUjkitKeFoTalC7j11Xa9mrfiZVsdiqcZRq2jLorPXVK6d7ddvQ6vS/ENm2hfa7vUYZTD8k0yxsgLdcAEAn8B+FPh8WaHOsrR3wIiTzH/dOMLkDPI56jpXNeLzqBtNLi1Y2w3XJLC23bNuFxndznlqm8S+IJVS90OXTRADETHIJgQUHIO0DjOOmeKlYSFS0kvib2a0Sfpr8inj6lK8JNLlS3i7tu9uunq7nQWnirRb66jtra93zSHCr5TjP4kYrZrl/Cf9s/2bYeZ9g/s7y+Nu/zcc49utdRXHiacKdRxh087/oj0cFWqVqSqVN35W6erv6hRRRWB1hRRRQAUUUUAFFFFABRRRQAUUUUAec6l/yFbz/ru/8A6EaKNS/5Ct5/13f/ANCNFaEHZaD/AMeL/wDXU/yFalZeg/8AHi//AF1P8hWpUMsKKKKQBWRd6J9q8RWerfaNv2ZCvlbM7s57546+la9Q/a7b7abP7RF9qEfmmDeN+zON23rjPGauE5Qd4mdSlCpG01po/uehzupeErm81mbUrXWJbN5QFIijOcAAYyGHpUkHhV11Cxu7rUXumtoWifzIyTKG3dSWOOGx36V0lFa/W63Ko3022Xoc/wDZ+H53Pl1bvu9732vbdHI/8IS/9jNpn9p5h+0CdCYOV4II+99P8mr2r+E7TUbWaOBhayzyrLLKFL7yAe2Rjr2roKKbxdZvm5v6/pCWX4ZRceXRq3XbX7t3scrqHhC5utXl1C11mWzeRVUiKM5wAB1DD0pt14Ou7o2cv9uTLc20ZTz/ACyXbLE5zuyODjrXWUULGVkkk9vJf5CeW4ZuTcd99X3v37nJXHg27urW2jl12d57eVpFneMlhnbgD58jG3PXvUqeF9TFnLC3iW9MjOrLJ82VxnI+/wBDn1HQV0kdxDM8qRTRyPC2yRVYEo2AcH0OCDg9iKko+uVrWv8AgvXsCy3DKXNZ323l2t3MDQ/DI0m8mvbi9lvbyUbTLICMLx6k5PA5zW/VWPUrGUoI722cvK0KbZVO6Rc7kHPLDacjqMH0q1WNSpKpLmm7nTRoU6EeSmrIKKKjguIbmMyQTRyoGZC0bBhuUkMMjuCCD7ioNSSiikZgqlmICgZJJ4FAC0VFb3EF3bx3FtNHNBKoaOWNgyuD0II4IqRmCqWYgKBkkngUPQBaKjgnhureO4t5UmhlUPHJGwZXU8ggjgg+tSUAFFFRJc28hmCTxMYG2yhXB8s4Bw3ocEHnsRQBLRUVvcQXdvHcW00c0Eqho5Y2DK4PQgjgipGYKpZiAoGSSeBQ9AFoqK3uILu3juLaaOaCVQ0csbBlcHoQRwRUtABRRRQAUVz2q3Mmm+LdIuHnkWzu4prSSMsxQSAeajYzgHCSDOM8gVjWniO60rwpY6ndXWmeZqUkt0P7W1U2oVHYsiISjZwhUY4xSvpdhbWx3VFcBaeMmnu7jVIEkkju9P042lm8+EE00kq4zyBzjLAE4XocAU4eL38O2Q0++S3TUo7zyJpL/VW+z5aMyhzO0eQCMgLsGCMAAAGqatuH9fhc72isXWNTuLHwbfapIqpcQ2bzkWswcAhSfkdkwfYlPwrnPFXiLVJdJ1JNLhjS2sriC3nvTeNHMHLRswRFQgjDgEll6njHVW1sHS53tFcVafEOzvdej0+I2DRT3UlpH5eoK10rpu+Z4NvyoShwdxPKkgZ4zG8QPrnhueWaXUov7N0mLVXaC9EUlzvWQ+WzRouOIyMgD7wOAVFK+nN0HbW39dj0iiuY8TahdReG9Ou7ISiWS8s8RpLtLBpUyhY9iDg561CPF2oC6fTH0m1GsfaxbRwi+JgYGLzS/meXuAC5GNh5x2ORVt/J2/L/ADJTv91/z/yOtorjr7xlqFtoDanBpVnLJDO9pcWz37K/nq+wRxYibzNx6Z29RkDnFybxBq1v4k07SX0qyZbwFy0d+zSRRqoLuyeUBtDEKPm5JHvhLUb0OlorzlvF8z6lrEVvcabcag9hNJbrZa0biODysZDJ5Y2Md2c4YnBGQBVZ9XOi+GrDTbu8jtdQ1S3E7z3viOVV8tQmSs0qEo7bvuooA+YgjANJO6/rz/yHbW39dP8AM9Pork9P8YtqUtktjpwNrNYR38txNchRFGWKkcBizDbkY4POSOM4Nh8RrI3N/qbSRXKzWLXcFvbaoJzDHEAdskQUCFjuyTl+4Jwop/193/DCPSqKyNC1a41jTHvMaW6kkRNYagbmJ8er+WuDnjgGua03xHr1x4f037RFbtql7fSRW4jugqyLGzs3mMYTtUKhX5VJPHIJOALneUV53ba9rl34l0uKyiWe4js72K7tru9MUZkimiQvuSIhj/dOxeG7dKjs/F+r3Oq6pq1jYLcWcek211LZ3F60ZhIM28RqI2DMduOdudq/gdL/ANdf8g6tdv8Agf5npFFcNcfEvT49T8iI2LQLLDC6y36x3RaQKQY4Np3qN65O4HhsA45f4K8Q3F8Tpo33ksVzdvd3Es5Jt0+0SLEnOSxIU4HGFX6AuwX0udtRXE3XiCfTvHuo2Ee+7nntrNLOyaYohctOXfvtAVcsQD90Dk4FSWfiO+l1S3nZGbSby9mtLaT7QpJkUMBuQQgqmYnwd5PzDI5wqB6f15XOyoriJ/F2qEapZzafbwT28kFrFPZX3mqbmVgFj3SQAAgFWY7WwCOCeKivfEmvxQC3gt7calDq8Ntcxy3WY9km1lVHEIJUhgMlQwwfvdxa/wBen+YPQ7yiub0vUtauPGWr2NzDajT7eKBkKTkshYN0HljOcc5bjAxnJxX1zxomha1FZzNpDRvLDH5f9phbv94wXIgKcgE5+/0BPtR1S7h0udZRRRQAUUUUAFFFFABRRRQAVm3GiWtzrMGqSNIZoYzGEyNhBz1GM9z3rSqjqOsafpL2aX1ysLXtwttbgqTvkbOF4HHQ8niqjOUX7vXT7yJ04zVpK9tfu1IX0CyOqWl+gaJ7RCkcUW1Y8HPbHuelUj4O086XJp/nXXkyT+eW3Lu3Yxj7vSt2e4htYHnuJo4YUGWkkYKqj3J6VJWixFVbSMZYShK94rX/ACt+RlzaBZz6xbaofMW4t12jaRhuMfNxz1rOu/A2j3l8103nxl23NHG4CE9+2Rn2NdLRRHEVY/DJ9gngsPUTUoJ3d/mYmq+FtO1eG2il82FLZdsQhYDA9OQfQflTIfCOmQaPPpsfnBJyDJLuHmNg5HOMfpW9Wc2u6aulTambj/RIXeN3EbE7lcoVC4yTuBAAByemc0LEVVHl5nZag8HQc+dwV3p+Fvy/AzdL8F6bpN/HeQTXTyICAsjKVOQQc4UetQyeANGkuTMGuUUtu8pXG36dM4/GuoB3KCM4IzyMVCt9aPbS3KXMLwRFhJIrgqpUkMCR0IIOfTFV9crpuXM7mf8AZ2FcFD2ate/zJlUIiqowqjAFLWfpOs2et2xuLIXJh4Iae0lgDAjIK+Yq7hjuMirCX1tJqE1gkmbqGNJZE2nhXLBTnpyUb8qwd+p2K1tCxRRRSGFFFRzXENuEM00cYdxGpdgNzHgAZ6k+lAElFFVbDUbXVLU3NnL5sIkeLdtK/MjFGHIHRlI/CgC1RRRQAUVWi1C2nv7ixikLXFsFMwCNhN3IG7GM45xnOCD3FWaACiiigAooooAKKKKACiiigAooooAKKKKACszUNDttS1CzvJ3l32jbo0UjaTkHnjPYd606o6vrFhoWnPqGp3K29qjKrSFScFiFHABPUiqhOUHeL1IqU41I8s1df5alO68M2d1qVzfGa4jluYTDII2ABBGPTrwKhsvCUGnmL7PqmqrHG4YRC4AQ85wQB0PeugqOeaK2t5J53WOKJS7uxwFUDJJrT6zVUbc2hi8FQlLm5df8yjrOiW+uQRQ3Ukyxxvv2xsBuPvkGotR8OWep38d5JJNHLHEYh5RUAqQRzkH1NaNpdRXtpDdQb/KmQOm+NkODyMqwBH0IqakqtSGidrX/AB3Klh6VRtyje9vw2OdtPCEFiEW21XVo41bd5a3ACn6gLTIfBlrbeZ9m1TVYBIdzLFcBQT+C1pP4h0uNJXa5ISK7SyZvKfHnMwUKDjn5mAJGQDkEjBrTq/rVZ6825l9QwysuXYxIPCunwaHPpKtMYJm3s7Eb88d8Y7DtSz+GLO4srC1kmuSlicxHcuT9eP5Yq+2qWSXV1bPOFltYVuJgQQEjbdhs9P4G/KqVl4o0i/S0a3uZCLydreDfbyJvkVSzD5lGMBWznjII6jFT9Yq3vzef6F/U6Cjy8qta3y3t+pLb6HbW+s3Oqh5XuLhdjByCqjjgcewrITwDpkVx58N3fwyBtymOVVK/Q7eK6qinHE1Y7S8hTwWHn8UE9W/m92c7ceD7a6ijS41LU5jG5dHknDMp46Erx0pZPCFpc28kN3fajdq2Npnn3GM+q8cGthr+2XUY7AuxuXjMoRUYgKDjJIGF56ZIzg4zg1Zo+tVraSF9Rw99YmDaeErC1kuJTNdXE00RiMs8gZlUjBxx6euas2Ph7T7GxjtVj83y92yWVVZ03dcHHFatVX1G1TVItNaXF3LC86R7TyilQxzjHBZe/elKvVlo5f0i4YShDWMVp+v9IyNL8G6dpV/FeQzXUkkQOxZXUqMjHZR60258F6ddSXbtNdILqQSyKjKAGGeny+5ro6Kr61W5ubm1IWAwyhyKCt/wLfkZF14bsbvUrO/cyrPa7dpQgB9pyN3HP6VLBoltb65caujym4nTYykjaBx0GM/wjvV2W5ggeJJpo43mfZEruAXbBOFz1OATgehqWo9tUta/l8jT6tRvfl1un81omUNX0mDWrH7JcvIke4NmMgHI+oNVLTw5FbFg+oajdQtGYzBcT7oypGOmBW1VbUL+10rTri/vZfKtbeMySvtLbVHU4GSfwpRrTjHlT0HLDUpz9o46mD/wg2m4RDdX5t0k8xbczDywfpj8OufepIvB1tbvI1vqmq2/mMWYQ3AUE/gtdECCAR0PIpa0eLrdZGKy/C7qCOfuvCcN4HWfVdWaJzlojc5T8iKYfBdgt4bm2u7+0faEAt5gu1QAMA4z29a6F3WONpHOFUEk+gFQ2N7b6lp9vfWknmW1zGssT7SNysMg4PI4PehYqslZS/r+kOWAwzd3D+v6ZjyeFEljMcmta0yMMMrXeQw9ximyeDNNZbQQzXdsbVdqNBIFYknJYnB5+ldFRS+tVltIHgcO94GI/hi0n06Syu7q9u0dg6vcTbnjIGMqccdaqf8ACEae7s815qE7mLyg0swYqPb5f/rc101FCxNZbSCWBw8rXgtDDsPDMenSwtDqmqNHEflhe4zGfYqB0rcoorOdSVR3k7m1KjTorlpqyCiiioNQooooAKKKKACiiigAooooAKKKKAPOdS/5Ct5/13f/ANCNFGpf8hW8/wCu7/8AoRorQg7HQf8Ajxf/AK6n+QrVrK0D/jxf/rqf5CtWoZYUUUUgCvLotVh/4WQusBLvM2oPpJk+yyrD5ATav7wrsJ89DwGz81eo1mHw/pbaRHpZtj9jikWVE819yur+YG3Z3Z3c5zQt7/1/Vge1jG0qTU7nxpfpDrN3daTZKY50mjg2m4bDCNCkathFPOSeWA7GqWoa1qqS6vqsV/PHBpmow2i2CxRmOZD5W4sSu/cfMOMMAMLwec9BpfhfS9GuWnsBeRlmdzG1/O8RZzlj5bOVySSc4p9x4a0q51T+0ZYJTPvSRlFxIsTumNrNGG2MwwMEqT8o9BQtLX/rUH1OT07Vdbe3sNSn1uZ1utYnsGtTBCIxGJJUUqQm7eNqnJJBxyD1qpo32nT9C8O5vHujLqV3g3MMLGPbHcn5CEGCSuc9eSM4OK6Pw34Ng0oC4vTJPerd3FxHi7meFPMkcqVjY7Fba+CQvUnnnJ0Lfwpo9s6tHBOQkzToj3crpG7BwxVWYhQRI/AAHPsKTT5bLf8A4YenNfpr+v8AwDldMuvEF7NoEEviW7B1XSmvJnS2twYnURYEeYyAD5hzu3e2KoXHjDVbvwrDf2Nzq76ja6Qt7di0htPsysQxBk835udhyIznHQA4r0ODQ9OtZLGSG32tY25tbY72OyI7cryefuLycnisyTwJ4dkt1tzZzLAtutsYUvJlSSJc4V1DgPjcfvZ605deX+t/+AKOi97+trnN2N083iVWAjH2rXgWLRKxXOmhsqWB2nIHI57dCamt9Wv4bTVr+XXdWutMM8djpzxw2pnmn37WaPESptLfIN2R8rHgYrpYvCGiQy+YltNvyrZa7mb5hEYQ3Lfe8s7Sep4JyQDUUHgnQ7bTjp8Ud8LQBAkTalcsItjBlMeZP3ZBA5XBpu19NtA7f13OQ0u7vJdZ03SrpbqH+z9ZMUP2mO3WZEaxkcZ8nMZOWOMDpjPOa6f4fW0tv4Uj82+uLrfPOR5yxjZiVxgbFXr15zyew4q1b+C9CtbgXEVvcicXCXPmtezsxlVSoYkvkkqxBz94cHOBV/TNFstHEwsVnRJnLsj3MkiKSSTtVmIQEknCgCgHv/XmcZqWoTrD4kvttubqz1q0toJmtoyyR/uOMlecedJgnJG84xVXT7Wa41Dw60WoXNsBq+qZWJYyDiSY/wASN1HH0PGDzXYXng/RL69luri3nLzSpNKiXkyRPIm3azRq4QkbF5I7CnP4S0d1CiK5j23Ul2hivZoykj53lSrgqDk5UYXk8Ulsv66JBLX7/wDM5vRtY8Tazqcd3DDqK2El7PBKGFoLaKJGdAyfN53mAqudwIyW4xjGXZz6hY+D9J0uGfUb7+1r65hcRx2vmJGplZlTzFWP5tuTvzwWx2x3tt4b02y1Jr+1W6hleRpGjjvJhCWb7xMO/wAvJ6n5evPXmq//AAh2ifZ3g8m6EbT/AGhQL6cGGTJO6I78xZ3NnZtzkjpStpYOtzlrzU/FOmaXZS6jBrNrYReas82nQWktyihwImlTDoF2ZLeWDgjoBxXdyyJNozyxyGVHtyyyEfeBXg/jVG48LabdWkVrPJqUkMasu06pc/OGOSH/AHnzjt82eOOlWbLSjay6hvuHlgunXy7fkJAgRU2KMnA4J4wOenqSV4tDi7STPL/Dni3Uf+EHtWs2uYvs0NhpsNoIEWQmTYDcAyYBz8ypk7Mrk5zgdJcX2v2fh2+l1G61ezljuVTT9wsjdXZcALGwVXj++TyADgZPQ56CTwboEkEMLWHyQ2i2ceJpAREpBUZDZypAIb7wPIIpJvB2j3MNvFOdRk+zzGeGR9UujJG5XaSH8zcOMjGccn1NVJ3bff8Ar+vW2xMVa39f1/T3OWutR8XpdvpFvJf3mo6fp8MsktpHZrHPO+//AFolKny8oAPLAP3snOKr3mo38d7qemxW1w0uq6x5M6WohaQKLGN2VfOPl84x82eN2BnFdpN4T0qd4ZG+3LNFF5Ini1G4jldM5Ad1cM+CTjcTjJ9aW68KaPeTXE01vN5txKk7vHdSoyyIu0OhVhsbbwSuCRwc0u/n/mmP+vwOSvNT8U6ZpdlLqMGs2thF5qzzadBaS3KKHAiaVMOgXZkt5YOCOgHFbHi3VLj7BpFhYLdXKatIYne2WAyvH5TOdomxHlsDO4dN2BnFatx4W026tIrWeTUpIY1Zdp1S5+cMckP+8+cdvmzxx0q1qGiafqlpDa3MBEcDK8JhkaFoiBgFGQhl4yOCOCR0oeqswWj0OIvNT8U6ZpdlLqMGs2thF5qzzadBaS3KKHAiaVMOgXZkt5YOCOgHFehW8iTWsMschlR0DLIR94EcH8ayrjwtpt1aRWs8mpSQxqy7Tqlz84Y5If8AefOO3zZ446VsRokUaxxoqIgCqqjAAHQAU+guo6iiikMxfFXh8eJtCk04Xb2khdXjuEQMUIPPB65GR+NQaj4duZNUsb/Sr23s5bW1e0AntDMPLYoflw67WGzryPauhoot/X4fkBwll8PLiytIoBrETtDbW8cUhszlZIJWkic/vORhyrL36gr0rTPhrUjbX+++0qe61GUNeG50xpIHQIEVBF5wwABnlmySfw6is2317T7vVJ9Ot2uJJ4GKSstrL5SsACVMu3ZnBHG7NG+geZRHhdE8CyeGI7oqrWbWwnMY+XcCMhQRwM8DPTAzWfqXg29uxqFta6vBb2GoXEdzPE9kZJA67M7XEgAB8teCpPJ59OnsNQttUtFurOQyQMzBXKMobBIJGQMjjgjg9RkVZp9bh0scvbaffeFobhkv1n0ZZpZhaR6bJNcjzGLbVZHOQHbj93wOD0zWFpvgjVZfDMcUeoQ6fJf6LDYXsNxZmZ02q/3SJFCn94Qchulei0UraWf9f1cd3e6Mm+0X7bpdjZfaNn2We3m37M7vKZWxjPGdv4Z71n3vhSaXVptWtL+OG+N0lxA0tuZETEPlMrKHUsCCTwVwcdcc6t5runWGp2unXEzi7uv9TGkLvu+pUEDoTzjhWPQHGjTvfX+v60Fa2nl+Bxh8GanHc2Fzba1aeZbzTXUiXGns8clxKTmQKsqkbQSqglsA9SeatweG9XTXr/UZ9Ys5o75VikQ2DiSOJVICRv52FGSzcqeWPXiuknmitreSed1jiiUu7scBVAySabaXUV7aQ3UG/wAqZA6b42Q4PIyrAEfQipsrW/r+v+GC/U4228C6iiafFPrdq8FhYTWEUcOnmPMciBdxJlPzAqpz0PIwM5GrP4bvI59Lu9M1KG3vbG0NmzXFqZo5YztzlQ6kHKAg7uORg5ravdQttOSFrmQr50qwxhUZizt0ACgn39gCTwKs0763/rr/AJ/iHl/X9aGRHortqkl/eXMcsk1glnKkcRRSQzEsMscA7unOPU1V0fRtc0fTU06PWLGa2t4PJtDJp7+YmMBDIwmw+AMHAXPXjpXQ0Uf1+f8Amw/r+vuMLw54d/sJ9QmeS1ae+mEsi2dp9mhBAxkJuY7j1JLHJrOg8JajbW1skWrWnnWF1JcWMjWLHYJN+9ZB5vz5EnBUpggHnpXVT3ENrA89xNHDCgy0kjBVUe5PSpKAONg8GajYXltqGn6zbJqCpci5kuLFpElaeRZGKqJVK4KAAZbj161FH4Du7JZ4NN1pIba6sI7G58+0MkrBTIS6OJFCsfNbqrAHHHauvtr62u5rqGCTfJay+TMNpG19qtjnr8rKePWntdW6XUdq88S3Eqs0cRcB3C4yQOpAyM/UUdLB1uYFh4cvtF1CZtJ1K2j064lSWa2uLRpXBVFQ7HEi7cqg6q2Dk85xVbRfA8eg6nHqFldxpO81w16Rbgfa0kkLqG+bhkJADc8ZGOeOtop3d7hbSxyer+CItU1251tLpINRMVutncfZw7WrRMzEg5G4Nu2leMgdeeEj8H3cc1vGNVhGn2l1Le2sAsyHWZ95G59+GRWkYhdoPC5Jxz0llqFrqCzm1l8wQTPBJ8pG11OGHI7evSrNLoHX+vQ46y8G6lBoP9mXOsWczRzLdQ3KWDLJ9oEnmGSTMrB8t1A28E4I4xK/hG9lt7mZ9VgOrT38N61x9jPkgxBQiCLzM7cL/fzkk+1dZUc80VtbyTzuscUSl3djgKoGSTRe2v8AX9aILX0Mi00fULbxDNqZ1C1eK6hiS5h+yMGZ0DAMjeZ8oJboQ3TrWPqngq/vX1OO11i2trS/vI710exMkgkTy8Av5gBTMY42g84zXW2l1Fe2kN1Bv8qZA6b42Q4PIyrAEfQipqezBbAM45ooopAFFFFABRRRQAUUUUAFecePReapq09pZaZd3radpxnRoGiCw3LuDGzb3U8CI/dycN09fR6iS2gimmmjgjSWYgyuqAM+Bgbj3wOOaTv0Gjk/Fs8Gu/DC4vVaQQ3FpHcJ5crIedpHKkEjnpWXq9trd74kvNF0iV1Wx0+F7V5tZuIGR3Mn7xtquZ+VAIkJHH+0a7sabYDTjpwsrYWJQxm28pfKKnqu3GMe2KpTeFfDtxb29vNoGlyQWwIgjezjKxAnJ2gjC5PPFU7N6bCWiOQ1k3/2bxjdyapfJcWNuggWC5ZI4nNupZlUYySTnnIHUAHJqDW7SWzuPEsMOq6wqWOjLfwf8TKclZ/33zZ3ZI+Rfk+5/s16K9hZSJcI9pAy3IAnVowRKAMfNx83HHPaiWwspmmaW0gkaeLyZi8YJkj5+RuOV5PB45PrUu/QcbLf+tv6+Z57Zv4k8Q61fXNpKkb2d5Aiu+qTRiOPy43YG3WMxybgzfMxz83GNoqlbPqV7dWWjWiBoZZtUuCn9pzWO91uyAfMiVmO0MTt4Bzk9BXo0/h/Rbm9hvbjR9Plu4AoinktkZ49pyu1iMjB6Y6Uy48N6FdxSRXOi6dNHJMbh0ktUYNKRguQRyxHfrVO39f18/X7xK9rf11OMv4vEGiyabf68J9RsoooIbiWx1WS3NvJuIaRoxsEwYlBzzwfl9dW3aTUfh5rYup55D5moLv85gwVZpQoDA5AAAGM9BjpW+PDehC6t7oaLpwuLZVSCb7Km+JV+6FOMqB2x0q6lnbR2726W0KwSFi8YQBWLElsjockkn1yama5otd7ji7NP0/A4aysEeXw/oz3epRae+lPdkpqM6O8o8oY8wPu2qGJ25289OBWNY6hqM9lda20032y10jT7x2RiDOiSTlgwH3t6A8dMkHtXpV9oulanaxWt/plld28RBjint1kRMDAwCMDjimXuj21xFO9vBawXz2rWsd2bdXaND0XsSoPO3IFVKT1a/re36IUUrcr8v0ODTULrXJN8SXFwdQe5vrdzrVxYQw2sZSJCDEDndw+MY+Yn65drf6hqnhTUtWn1XURc2fh+2uofJvJI1E22bLkKQGJ2jIOQe4Nekr4X0VtM06xu9Ms7yPT4litzcwLIYwABkbgcH5R09Ksw6JpNvbTW0Gl2UUEybJYkt0VZFyThgBgjLNwf7x9aTSSaX9WuEXqm/67nC3l6+j6ne6eH1K+S9srJkifUpkPnyzOhIlyWiU8Z2YHHA7VnmGe+FxpmozXAWy8Q2kcaQ6vPOYw6IWXzjtduSTzypPHSvTLrR9MvkkW7060uFljWKQSwK4dFOVU5HIB5A7Gqw8L+H1tZbVdC0wW8oUSRC0j2OFOVyMYOCTj0o63/re//AF0t5fpb/gnJahPdo+s6kt3ere6dqlvaWkAvJBGYz5PytHu2uX8xuWBPPB4GMHRdUvBZ6zbzSXdjHbQ6pLppjm2LdSedL5j/KckplAFPTLNzwR6gNA0YXlveDSLAXVsgjgm+zJviUDAVWxlQATwKe+jaXJEkT6bZtGjO6I0CkKz53kDHBbc2T3yc9aTV42/ra1/1/q5Sevz/pfocdexyCDS9KgF/e3c1o99Nc3Gu3FmqgBAxLRA55YYUKFHJ4zzueFNTu734fabqMzGe7exWQsxz5jhepPuRWpe6HpOpiAX+l2V2Lf/AFInt0k8rp93I46Dp6CrFpZ2thbrb2dtDbQKSVihjCKCTk8Djkkn8actU7df+D/XyFHS1+h5z4fsPFmqaFFqdpfQwNqGmszTPqs9x5k7qpVxG0YWHB3DCHAzjBwK6DwjfGK01S3vNPvbK8sZM3EM+pvf5BXKsjuxOCvO3A+lbC+F/D6S3Mq6FpiyXSstwwtI8zBjlg5x8wJ5OetW7DTLDSrb7Np1jbWdvuLeVbxLGuT1OFAGaHrewLpc4Lw3qF6fFejt5cttZ6tp81ytvLrM16xAMZRmWQYjIDEfISDkjtXo9Zdn4a0HT50nstE022mRiyyQ2kaMpIwSCBwcEitSnpayAKKKKQBRRRQAUUUUAFFFFABRRRQAVxXjkNqV7peiLp11qEUizXNzBbNGDsVNi58x0H35Aev8NdrUX2aD7UbryY/tBTyzLsG/bnO3PXGecUmr7jTtsecPczeIfCfh6xjuL2DX7pDbM1vfTQ/Z/KOyeVxG4DbSuBuyNzAdCa3fGUl7Cug6VZEvHeXRgl8y+ktjIFidgpmRWdSSoORycYzya2Lrwr4dvn33eg6XcNuZ90tnG53McseR1J5PrV260zT76x+w3ljbXFngD7PNCrx4HT5SMcY4qm76vvcSVtuxxkOn6wmo6DpWrajcor/bHdLS/kbdGChjRpSFdioP3uG46nJzQ1GW5gHibxDo15fraabazQxeZfTTRzXHWSQI7MoWP7oAGM7vQV6BaaTpthHBHZ6faW6W4YQrDCqCMMcttAHGT1x1qva+GtBsbtru00TTbe5YENNFaIjkHrlgM896TGjzzW7LXdJ0P7U8SzWrXunvbWaatLetJMLhSSJJkXaGBUYzjIzxzTra91XWJtJsI5pp57mG6ub2KXVprIpdI6I0YaJWIWPJAQYBB3HJ5r0G08NaDYIyWeiabbK7o7CG0RAzIcoTgdVPIPY9Kdd+HdEv1kW80bT7hZJfOcTWqOGkxjecjlscZ64o8v62/r7lsL+v6/rucBdf2rZ3dxaajc77uW10m0vriCQj5XuJUchsKQSDjcADzkYNU/EF3qmk6zFa6PBc6i9hqjLYxzXBlcM9i7MpeRssFLbsFs84HavTToOjsu1tJsSBb/ZMG3T/AFH/ADy6fc/2elOtdG0qyigitNMs7eO3cyQpFAqCJiCCygDgkEgkepoet/67f18w6/12scxfTLJ4F0ZtO1a+kiubqzU3n2g+dIryrvy3YnJBA4HQAYxWLdifT/7bnh1LVD/ZWr2kNqj6hM4CSGAurbmPmA72+/uxnjFeipplhFbrbx2NskKy+cI1iUKJN27djGN27nPXPND6bYyCYSWVswnkWSUNEp8x1xtZuOSNq4J6YHpTTs7+f+X+T+8Vun9df8zz5dUu28TaTqdtDNa2d/qs1ofN1iaVplVZQf8ARmBjQbkyNpyOOmTXTeBYpD4Xs764vLy7ubqINI9zOz9CcAA8DA4yBk9yTzWiPDOgi8e8Giab9qeQTNN9kj3s4OQxbGd2ec9c1oQQQ2sCQW8UcMKDCxxqFVR7AdKS0VhvVnnK6rdv4m0fUraKa1s77VprQiXWJpWmVVlDf6MwMaDcgI2nIwOmTS/EDUL3TfFeny2cc+G0u5W5uICN9rB5sHmSgHqVUHGM8kHBxXajwzoIvGvBommi6eQTNP8AZI97ODkMWxndnnPXNXpLO2mnE8ttC8ojaISMgLBGxuXPocDI74FC0t5f5WG93/XW559cTzrDqmp299fNcafqVra2UYvpDG8JEOAybtshcSMdzAsd3B4GJvPeHStXvbiXUr64n1aSwt4BqMsCIGnCqAyH5ADzuwWAyBxxXXp4e0SO6t7pNH09bi2QRwTLaoHiUZwqnGVAyeB61PPpWnXNnNZz2FrLazsXlhkhVkkYnJLKRgnPOT3o/r8vzs/vF0/rz/I890XUNTh8SRaXPcSIkGt+SYl1GS7AU2TOUMkgDON3zYYcH6CtzxxHqsXkalBbz3umWsTm6tbXU5LGUcqfMDKRvCqG+UsOtdBaeH9FsJFks9IsLZ0IKtDbIhXAIGCB2DMPox9adf6HpGqzRTajpVjeSQ/6t7i3SQp34LA4/Ch62/roH9ficnGYdU8WR3um3eprY6fAtzfEX87JI7R5jh8svsyFw7cdSvqa4/XdQvf7HuH8qW2s9W0C7ult5NZmvWIAQozLIMRkBiPkJByR2r1j/hG9C/tP+0v7F077fv3/AGr7Knm7vXfjOffNQx+EfDUQIj8PaSgOchbKMZyMH+HuCQfY0f1/X9dBrR/1/X/DnGW2rXWo2xtrq1vm1u91EwNYNqstolmqRl0G+EkgGMBsgHczHsBilFca9P4dTUXS41HT9OuLyG5t7bW5YJQqTcOJhtMwRFYYcgnr16ekXvh/RdSZ2v8ASLC6Z9u4z2yOW2525yO2449Mn1qu3hHw05Uv4e0lirb1JsozhuOR8vXgfkKOv9f1/W4lorf1/X+WxzLxxa34k+0aXeailnZW3n3jG/nKSSPH+7h8suU4Uh247r6msPTLmPwx4Z8N3kc+ozQ3GhSS3dp9tmcOFijIKbmIiwxwCu3G72Fejnw3oR1I6kdE003xbebn7Knm7vXdjOffNFp4b0KwjuI7PRdNtkuU8udYbVEEq/3WAHzDk8H1o6Pz/wCD/n+AdV5f8D/I86mn1W01e40aa4uLNJG05zHBrU926eZcFH/eyBXXcuAVHHGR1rtfDUbWmr6/p63N1NbW9xF5Iubh52QNChIDuS2M5OCe9X7bwxoFmyNa6HpkDJ90xWkalfmDcYHHzAH6gGtFIIYpZZY4Y0klIMjqoBcgYGT344prb+vIXW5JRRRSGFFFFABRRRQAUUUUAFFFFABRRRQAUUUUAFFFFAHnOpf8hW8/67v/AOhGijUv+Qref9d3/wDQjRWhB2Ogf8eL/wDXU/yFatZWgf8AHi//AF1P8hWrUMsKKKKQBXPeH/GOla6z24u7OHUVnnhNiLpWmAjkZd23g8hd3TgH8a6GvMLO3vbrTrHRobC/i1C21q6umlltJY44kMkxDiRlCNkOuApJO760m7Dtp/XZndP4m0RIb+RdWsZf7PVmukjuEZocZyGGflOQRzjmoIfGPh2TSLPVJNa0+3tbtcxNPdRpk4BK53Y3DOCAeDXIeGNJLaZax3M+vNqtjpUlsLS6sBFBESqq6pKsKh+VGPnbI5561KmqaidM0G0ibXdPsY9PMdw1to7vMbhFjAjIkhYKuC3zYAJH3uDTel7a/wBP/IXb5/p/mdWniW0/tjULSZ4YbWztYLk3jzgIwlLgdeABs6553Vbh17R7nUn02DVrGW/TIe1juUaVcdcqDkY+leR6JpWu28un6lLp141nptlYfarCWycSXDRvMp29MtHu3gAHJCkdjW41zrN9rujT3p1uSWDWZDLbDSyttbxYljRlk8oM2QV53sPmJOMcN72QPS/9dP6+87i58RWflxjTrmxvZnmii2C8RQokPBJ57AkDGWxgetRWfjHQL0akV1S0jXTZTFctJcRgJjHzE7uFJOMnHIIrm7XSbiDwX4Tt49Pljli1K3mniWEhk+dizMMcdckmluL7UtOh1+3soNRgupNWWUzxadJLtt2MSs8Z2FHYDPyjcRgnHFJdf6/l/wA2D0/r1/yR0dh4q0y40Mavd3+m2to0rIsv2+N4xz8oL8KGI6qCcdMmr02r2iaZHqEEiXVtKyCOSGaPa4dgoIZmCkZI75PbJwK80itZpLnV7pr/AMS2l0t8lxp+ovobyu5NuIyXiSEKRwwwVUjA6Z56fV59Qufh7Yz6rEIr57myMy7NnP2mPnbk7SRg4zxnFNdPl+IdToB4j0Nr2azGs6cbqAM00Auk3xhfvFlzkY756UarrdtpunNcJNayTPEZLeKS5SITDjkMei/MuW5xkVwM8mr6jrmktqP9szPDrEgntP7LItYISJY0YSeVucEMvIdh8xJwOkDaHq7+HNbt57G6dtNt00uwBjLNNGs28yJ3IKeUM+qH0pLVX/rb/gr8Qlo/67/8Bs7k+MNJW/1LTzcQtf6dAJp4FuIgSNpJClmH3ccltoGRnGau/wDCQ6Ot/Fp8mq2MeoSBSto9ynmnIyBtzk8elcl4lkNtJ40jlt7oC70gGGUW0jRNsil3AyBdikZHBIPNZPiCfWrqK5gkbWmFveWj2tnaaZ5kDwIYnMjS+USWzv4VwcqBg85Fq7egPRff+h6XqGp2Gk232nUr62s4NwXzbmVY1yegyxAzSpf21xp3260miubcxmRJIpAyOB6MMg1i+LLzUbaPTRZzXtvay3BW7uLGzNzNGmxiMJsfqwUE7TjPvVDwVFdJ4U1OG4hvll+2XbL9rt/KkkV3ZlbAVQchgflGMkjjGBMm+WVuhStdeZsaH4o0vXLOB4r2zF49slzNZpcq8kAZQfmHUAZHJAqVPE/h+Wwlv49c0x7KFgklwt3GY0Y9AWzgE5HBrhdQ8P6hN4S8P2VlYSxzpoNxC6CLbsdo4so390sQwwcc5q7f6xew3epa5o+l6kVOnwWUSSabMjecXchzGU3lIw2SQpHOBk1c7KTS/rf/AIYiN3FN/wBbf8OdU/izw5HZxXj+INKW1lYpHM15GEdh1AbOCRkZqa58Q6JZyRx3WsafA8oUxrLcopfd93AJ5zg49a4zzZrC10qx0241+20swTtPcwaQ73Nxc7lP7xZYW2hiztuKgE9wBWPo+k6ifBGuJLpd4t23h2G0RZLVlkZ1E4KAY5OdvA65B7ik9m/66/18xrVpHpsWvaPPDdzQ6tYSRWeRculyhWDGc7yD8vQ9fSqcniiye50ZdPlt7+31O5e3FxbzqyIVjdycjIb7mMZHWuU1zTL7+3PPgsbg2cFnpskqxQFt4iuGZ0UAfMyrg7RzwOOlZ2uaPrXiHVTc6P8Aa7CK81MmKeezkQxqLJo3kZDtZAx+QMcHOCO2Tpf+tH+oL9P0v+B6HL4o8PwPCk2u6ZG0/wDqg93GDJ8xX5eefmBHHcYpLXxLpV54gvNDiu4jqFoqs8XmLk5BJwM544zxxketee6veaxqOgXenJZa1pdv/ZAhtdNstK3pJNh0dHdomCqNqgYZcqQQTkV0ui332LXb2a7tNRVbrT7SSNxp87A7EfeDhDtYf3ThsnGKdt/67/5C10/rt/mdnRSA7lBGcEZ5GKWkMKKKKAOW1i1OpeNLCxmu76K1OnzytHa3kkG5xJEASY2B4BPfvXE3Wr6jd+EGngN015pmjLcTX8usz2oDHfsIjQFZm+TnfjPAya9bNvCbhbgwxmdUKLIVG4KSCQD1wSBx7Cs6bwzoFw8Lz6Hpsrwp5cTPaRsY15+VcjgcngeppWdrL+t/8xp63f8AWxwZuLuaz1/WW1LURd2mp2yWqJdyCJdyW5KeUDsYMXIwQevGKJY5dH0PW7jTpbkTXOvC0czajMFWN5kU4YlthOcb1XcM57Cus0nwRo2l6reaj/Z9hJPLcLLbP9jRWtVWNECI3UAbCRjHXpW4+n2UltcWz2du0FwWM8TRKVlLddwxg575qna6a7f5f5O5K2t5/wCf+Zwg0rWbe+0nTdSvLi3srrUH8uC01aeV1jFs5KNOwSQjeu4DPHTOKpSa3e+GbR74Xd3cwi5vtNhinneXMgZmt8liSTlSmTkncATxXoNloWkaaiJYaVY2qxyGVFgt0QK5XaWGBwSOM+nFQaloMGoJaRIIoIIr5L2VFhH711O4c5GDv2knnOCO9Ld/h+X6XH0/rz/Wxi+I31HQvAtjbQ3Ly3RltbSa4luXRm3uquTLhmXOSNwBIzkdKz5dP12yhsbO9vprWG61eNYkttSluJEiMTbkM0iq5BYE85IzwRgY7y4toLy2ktrmGOeCVSskUqBlcHqCDwRVSz0LSNPhWGy0qxtokl85Uht0RRJjG8AD72OM9cUdbvvf8tPw/EOlvL/PU4i98+B9Y1KO5vlvtN1O2srSL7bIVaI+ThWQtiQv5jfMwLfN14GDydft9Xv9KuPtEeqahDcNp2pjVZXt3OSQptycRFVKjKqfUHPXuZdG0ufU49Tm02zkv4hiO6eBTKg54DkZHU9+9QR+GdAiN0Y9D01DdqVuCtpGPOBOSH4+YE880dP67f0/8wPPn1HUW+y6Amn3dldyal5F5Bc6/PIJB5LvHsuRvdA20HACnjB6mte2sdVbVtK0HXb+4SJoLu4VLTUJgz7ZIxGrTjY77Uc9evU5xmusXw7oa6Y2mLo2nDT3be1qLVPKLcclMYzwOcdqoat4VtrvTLbTrCx0GGzgdnFveaSLiJSe6IHQKeTk85zR/X4f0/8AIDgNGl8SeIoI7O2uWe4tdNikt5ptXnt2V2eUeawRG877ighzjj/aNbuq3Op2cXjDU/t9011pluht4lnYQxubdSzhOjcknDAjjIGc56Ox8FaHBoem6ZfabZakLCLy45Lq1RyM8sQCDtBPYe1bi2tujTMkEStNjzSEAL4GBu9eOOe1D62Gnqn/AF0Ob8K6brNldXEt26DT5oYzFF/as1+3mZOX3yopUEFeASOM8UzxXNJc6laaVbW0sk5t5bppP7Xn0+ONFKqctECWOWHBGBzzV9/B2gfY3tLXS7SxiklillFnbxxGQxuHUNhemR9eTgir+oaNperNC2pabZ3phJMRuYFk8snGdu4HHQdPSiWolocTdzya58EIrq9mmeaSwjkeRJmVnYY5JXGc/rUfjOea1g1ODS47tH0bTBO15NrtzBsLbymEG4TN8h/1nXgZ9O9XStOTTm05LC1WxcMGthCoiYMSWBXGOSTnjnNUz4U8ON5OfD+lHyE2Q5s4/wB2uScLxwMknA9TRLVtrQI6bnFx3sk8+oWkdrNcXepaugjCahLZKpFlE7FpYvmxgHgA5NZEmt6sfD8i/wBo3EckFtq8YaK8eXHlyxhCJCAXKgkBmGfzr0yTwt4emiaKXQdLeNtm5Gs4yDsXanGP4QSB6A4FUYvCFmmutdmHT108QSRJYw2Sxqxk8ve0hyQ5PlqB8owPWndc3lb9LAtl/X9f8A5bxFLe+H7+5stNvb14rmGyDi61GVtpkuGRiJG3tHkYXKjjqBkVb+xa1aXWnaTqlzJBYahqLBVt9VnmlRFgZvL+0MEk5dd3XpxnHFdzcafZXQlFxZ283nReTL5kStvj5+Q5HK8ng8c1TXwzoCac+nJoemrYyP5j2wtIxEzcfMVxgngc47Ulotf61/QP6/A83tdRn8JLf31rPPLavfahYpDLO8oa4B3QkliSWJVkyeTkVf0yy8TXep3dvbXhebSbuC2+0XGrzqdixxs+6AIySbwzncxz83BG0V6BDoulW9pHaQaZZRW0cglSFIFVFcHIYKBgEEDB68U250HR73UItQutJsZ72Lb5dzLbI0ibTkYYjIweRRHS3lb8P6YPW/z/AB/pHEeTr9vq9/pVx9oj1TUIbhtO1MarK9u5ySFNuTiIqpUZVT6g560H1HUW+y6Amn3dldyal5F5Bc6/PIJB5LvHsuRvdA20HACnjB6mvQY/DOgRG6Meh6ahu1K3BW0jHnAnJD8fMCeeacvh3Q10xtMXRtOGnu29rUWqeUW45KYxngc47Ult/XcH/X3HJ21jqratpWg67f3CRNBd3CpaahMGfbJGI1acbHfajnr16nOM1R8Kz32ofYpbjUdQm+zaOtwsP2pwJZRNIAXOctwoHJwe+eMdXq3hW2u9MttOsLHQYbOB2cW95pIuIlJ7ogdAp5OTznNXPD+gWnh/SbOyhVHktoFgM/lhWcAk446DJJA6DNFrr+vPX5XQf1+K/M5jwNDr92uma1cTobO7svMuM6pNcmaRgpVhE8YWHB3ZVDjnGDgVt+LLhvL0/TobWa4ub64KRBNQlslXajOS0sWWxhTwAcmp7jwjoU0GoJFpdnaS38Lw3FxbW0aSur/ey23nPXnPNXbvRtM1Cxisr/T7W8tYsFIrmJZVBAwDhgecd6b1BaGL4BvLm88OSfapfNkgvbm3DfaGn+VJWCjzGAZwBxuIycc11FVrLTrHTY3jsLK3tUdt7rBEqBmwBkgDk4AGfarNNgFFFFIAooooAKxJvEkMHi2HQGtrkvLbGcTLBIyAhgMEhdoH+0WwOB1IrbrmdWs74+KobiGxnntZ9Pks3mheMeQzOpDMGYHGAfuhjx0pNu6+f5P9Q6f13X6FuHxdolx55S7kCwwvcF3t5UWSNPvPGzKBIo45Td1HqKiPjbQdsJW4uZfPRpIRDYzyGVF25dAqEsvzL8wyOevBrltK8LXEXh2Wxn0PVU1WDSpbSO5n1PzrZ3KBCIlaZtgbAIyi4Axx0rpU0u9GuadcGH91DpEttI24cSFoiF6/7Lc9OKb0bt/W/wDkvvDp/Xl/m/uLFp4v0K9dlhvsKLdrkSyQyRxPEuNzq7KFYDIzgnHesaTxpMbWSWEwmU6lbQJbzWk0LpbyyrGHIkClifmIYDaDxzg5x7vwbrd54X0LTVhEM0Gh3NnOWmACSssW1SVOSCUPIz0qS/8ACs+q6O6Wmj65puoPcWYkuLzU1uHEaTBmMbNNJjZy3QZ4wD0p7S/ruH2fv/I6qXxnoUUvlfaZ5ZN0iqlvZzSlvLYK5UIh3BSQCRkZz6Gon8b6K9nczWt0JDFaPdo0sM0cUsagZZZNhDAZGdgYjPSsrw9omsWOpWsF1aYttOsLiwhuQ6YnQvGYm2g5BKqQcgcqfUVl3fhTXJPCmi2UdkTcW+gXdnMnnINsrpGFXOcHJU8jjjrQv6/H/JfeNays/wCtjsJPGGiwXj2ktxMJY5kglZbSZoopG27VaQJsXO9epHUVSi8Tyz+MW09bi1TTkLx7ntZt0kqLllWY4iJHzZAJI8tuOTtrXOhalJpOvQLbZkutUhuIRvX5o18jJ68fcbg88fSqsGh6nssdHm0yc2tjqU1694ZYjHPGxlZUUb9+4+YAQygcNz0yu39dvy1JW2v9b/mdHD4r0ieymvEkultolVvOksZ41kDHC+WWQCQk4wEznIx1FVdO8WWv9iC81K4UXAnMDwQWc4kVzysYiZfMZtuD90ZGWAArkX8KazJY3dvY2utQaXFJbTwadf6kjSBo5AWSCRJGMa7FwNzjDY6DmtYaLNbPYatp3h/VFnttQM1xa3t8k9xOphaLcrvO68bhwXHAPtkX9fgM3V8aaC8cDC6m3TySRRRG0mErPHjevl7N24Z6YzjJ6A1Zj8S6TLqn9nJcSeeZGiVjBIInkUEsiyldjMMHKhiRg8cGuS8I215e60NT+xyQwxajqQmWR03RszIADtYgnKsPlJHHWpvD3hprDU0h1HSNVmkgvZ7iG+GpFrQbmdlbyTNw2H2n931yenNC1tftf8gfX1f6nWT67ptt/aPnXOz+zoxLdAo37tCCwPT5sgHpnkY61Xi8VaPNfG0S4m8zcyhmtZVjZlBLKshXYzAA5UEkbTxwayPE3h2+1HxJp9xZxqbO5CQ6mxcAiOKQSocfxZIZMej+lUE0LVzBZ6MdPnWGy1Ge8+3maPy5UYysqgBt+4mQA5UDhuTxlNu1x2V/6/rc6Kw8YaLqbotpNcuZIGuIt1lOgmjGCTGWQeZ94cLk81V1Hxzptno2oX0MV5LLZIrPay2c8MmGOFO1o9204PzYxweax7zQfECeHtDj0+IxahZaNNbsyyIDHMY4woBJxnKkA9Aec1nSeHdYlfXTbaNqsUV3pUcMQ1DUluJHlSRmIJaZ9uQ3GDt4OdueaaXM1/XUlX5b9f8AhjqY/F8KazqEd2TDp8FraSxF7eRZmeZ5F2lCN2SVUBduck1oR+J9Jm1M6ek8xnDvGD9mlEbuoJZFk27GYYOVBJ+U8cGuQ1DQtevfFz+KrawuoHtYbZoNOmlgxcMrSrIrYZgGCOSp3Yy31xZttJ1iJNP006Xc+Xp+pTX/ANrM8WyZSZWVFG/dvJkCnKgDDcnjK/r+v61G99P60N6Pxnoj/agZbuF7WNZZUuLC4hfazbVwroCxZuAFBJPAqfQNZ/tPSXuriVPOidhOi28sJhP3grJIA+QpXkgZzkAAiuStNK1q60eee80O8h1p7+DUrgyTQFZzHICIYysrYCoMLu2jIycZNb+mWt5nxBql5aS2ZvyDHbTOjOipEFy2xmXJIPAJ4x9ApO0W/wCun9fK44q8kv6/r/hiey8Z6DqCB4bx1ja3a6SWe2lhR4lALMrOoDAAjOCcZ5pR4y0P7JLcvcXESxNGrJNZTRyZkOExGyBiGPAIGCQfSuG0/SNV8VeB9CtotPmsorbRGjSe4kj2zu8SKm3Y7MFOCSWAOMcem1e6VrGt6vHqraTcWIjeyjFvPNEWYR3HmSP8jsuAOnOTzx0zbVp8vn+v9fmSn7nN/XQ1L7x3pltaxTwQ3s+b2Ozli+xTpLEWwcmMx7uhBAx83QVpS+J9Jg1FbCSeZZiyIT9mlMaO+NqvJt2IxyMKxB+YccisDVtI1QX+o3sFhJcqdUsrqOOOSMNKkaoHxuYAEEHqR0qC60nV7hdT05dLuhFqt/Bei7aaHbbKPKLq437t6+WQNoYHK89cTHXf+tv+CN/1+P8AwDqrPX7DUL6S0tTcyPGWUy/Y5RCSpwwEpXYSDkcMeh9K064vRdIvrHxc89jaatp+kuspuLa8u4pLdnLZDQIruyEsWJ+6Mds12lHRB1YUUUUAFFFFABRRRQAVm32rw2GowW9xJBFFJbzXDySSMpVY9uT93bgbuSWGOwPONKuF8c6bNrerW+l2rqtzcaRfqm5iACTBjJHIBPGaX/B/JjSu9TTvPGNq9kJNNLGdbu1ikiu7WWFhHLKqbgrhWIwWw3TI74IrQXxNpL6mdPW4kM+9o1b7PJ5buoJZFk27GcYOVBJ4PHBrlJNCmk0yS5tfDutQ6ik9m7Lf6mty0yRzrIyxs07gYwx5K5zS6H4dl0282Xuh6vdT293cXNvdLqmbUlmdkPlNMNrYbaf3eMknpzVbL7/0F0NLUvHunwRYtWmSaKe2Fwl7YzwFIpZQm4B1XJ+9jGeR0Naa+LtGe0luBNcjyphbtA1lMs/mFdwUQlPMJK/NwvTJ6A1zFhpetXen777Q7u31a41O2vbyaWaAoQkqnYhWVjtRBgZAzgnqTTtd8M6lc+IZtTWzuri2S/jm8m0vfs80sf2byiUYOmCGPQsuQD1pdPn/AJf8EOvy/wAzdn8aacl5o8VvHc3MWpSSRiSO2mJiKA5DKEJDAjBDYK8k8A1XXxig1lI53tItNW1vZ5pgXJQwTJH1IX1bIweRwSOTWGlzaf8A2FeaboGpeXb3VxLcWst3HJcKZEZd7O8xDZJz98nnp2rBvPBGu3t1aTRh7Z7Q39xH+8jKSytdrNCkg5yjbQTjpgZweKOq+f5f16h0fyO/1PW7fT9HF985aZQLaJoZC8jkEqvlqpfPGSAuQASRwapW/izT00yxkubl7m5nRty2NhO7bkIV/wB0qs6AMcEN0PB5qj4m02/1m10G/wD7OvPMtZvNubG2vRDOA0bKQsiuoypYfxgEZ+lZWqeGydKtm0fQ/EljqY814riDU4vNidn3ETM87CRWYBiPn49DxRs2HRHbajq9jpNgt7fTGG3Z0QMY2J3OQFG0DOSSB0rNj8a6FJKsX2i5RzMsDCWxnTynYgKsm5B5ZbcMb8Zzxmna3p9/faPpsO1ZrqK8tJZyhAHySKzsM444JxWJqXh/VZoPEghtiWvNVs7m3xIo3xp5G5uvGNjcHB4+lNLXXv8A5f5v7g7f13Ojj8S6TLqn9nLcP55kaJWMEgid1BLIspXYzDByoYkYPHBqC28YaLeXQt7ea5d3R5ImFlPsmVPvGN9m2T/gJOe2a5vRfCz2121pqGk6rLJHd3E0N+NSLWi72dlbyTMMNh9pxH1yehzWPdQ+II08PaJBptxY6rZaTd28E4lhKTOsSLujIckZwMFwuNwqVt/XYfWx1+o+M7cWyHTd/wBpF7aQSw3tpNA6xzShNwVwrdN2DyMj8K0ZPFGlxwNOpvZ4lmeAva2E843ocNyiHgHjPTIIzkGvPb/wlreo304tNN1myt7hbJfPu9TS4njMVxvdwWlfaQrEqASPlPAJwdNNH8Q2sen6ZcafqlzpunRTW0f9naglqZ8FPJlcrKjY2bgR/eBODkU/s+ev9f5evkLr939f128zo9a8aabp+jyXVpLJdTPZNd24gtZZ1K4Oxn8tTsUkdWI6H0OGN4rCy6PHKTbi5WNrmaSxuDFl1G1ElA8sEswGSxx0wSeOU0rQvEekeHLqzfQrq5nvdHjscR3MBEMsYlX5i0g+Qh1IK7j1yAeKbf8Ah7xHLaSQSabq11cRTWj2zR6mkdskUYiLJ5XmgM+5X5ZcE4O7pTVuZrpp+b/4APZf12/4J22g+JI9SWSG6eOO8WS5IRUYKYop2i3ZPGeFzz36AEUsHjLQriW3jiupmE/l7JPskwjBkAKBn27UZsrgMQTuXjkZ4zWtI1aDQIIkgNpeSavdWYdnU+Zb3cj5ZNpJ4DI2Dg5jPGOa07jw9qEEepaFaadMbO+voLiK9SWMRwRqIsqwLB9w8o4wpByvI5wlrv8A1/Sa/EJaN28/u/pGnrvjiy06y1FLYXC6jb2008cd3YTxxuI/vHcyqrKMjkN3HrWjb+KtKulufJe7d7aNZJIxYz72RiQrIuzdIpIPKAjiuTudO1zVYPEz3fh68TUb+CS3tZWntzFHAv8Aq4wRKWBY5YnaBk4PAFaPifSdan1We702K5MT2trDJ9lnWKWRVnLSojFl2tsPXI9jml28wfXy/wCB/wAEvX/jnTbWyhuYIry4D3qWcsQs51lhZsH5o/L3g4IIBA3ZGKtTeJI4Y9SbyJJWtJFiRLeCeZyzRhxvRYiV+8Om4DuQeK5G20PWbf8AtGePQ9R8s6tZ30EE9/HPM8aKquN7yn5htzgtjBABPQOmi1PUNZ1WS0tdSe2GqxNfWtjdpBOV+xJhfMEijhyuQr/mKdrp/wBfy/5sOvy/z/4Bs2vjJftliLm7tGsm025uru5WGSLZJC8asNrncoG5sqw3ZArrIZkuII5kDhJFDLvQo2DzypAIPsRmvI4vA3iK6nhk+z3NgbNr24gE10k4ldp45oY5GLMzKSvzE85XOehPq0Ml1c6WsjQG0u5IcmKRlfynI6EqSDg+lDfuX/rr/X/Dh9q39dP6/wCGKEXinS5p5YB9uSeOJpfKl064jd1UgMUVkBkxkcLnqPWp9J16w1v7SLJrjdbOI5kntZYGRiAwBWRVPQg/iK8+s9N8U6feabqkOg6vdahbafPFcG+1WORZbh1QgqpmKom5T90KeR8vHHZeDrWax0UW1xp15a3IcyXEt20Ra5lbl5P3cj9T2JGBgDgU7d/61A6GiiikAUUUUAFFFFABRRRQAUUUUAFFFFABRRRQAUUUUAec6l/yFbz/AK7v/wChGijUv+Qref8AXd//AEI0VoQdjoH/AB4v/wBdT/IVq1laB/x4v/11P8hWrUMsKKKKQBRRRQAUUUUAFFFFABRRRQAVRv8ASLLVJrWS8jkk+yyCWJBM6pvBBBZAQrYIBG4HB6VeooAKKKKAKOq6RZ63ZfY79JJLctlo0meMP7NtI3LzypyD3FXhwMCiigAooooAKKKKACiiigAooooAKKKKACiiigAooooAytT8RabpF3DaXck5uZo2kjht7WWd2VSAxxGrHjcPzqGDxPY3DTSQP9otY7SG6VraOWWRlkLAfu1Qkj5T0JPXIGOcjXLyey+I2kyW+m3V+50u6XyrZolYDzIef3joMfjnnpWLD4Z8R6fp0yxRTeY9rYpMLK4WORws8rzRxuWXaQsgG7Iz2NC2T/rdob3fy/Q7D/hLtG+wtdGecKs4tjCbOYT+aRuCeTs8zO3n7vTnpST+L9GtVjaeS7j3x+aQ9hODEmSN8o2ZiXIPL7RwT0BrjbDQdcsdcfVY9Dvzbw6kt1HbXF/HPPJG1sYWw7yn51POGfG04BOMDW1K11mebWJ4NCvH/trT0tQjzwA2rr5i/vP3hG0hw2U3nrxnGR7af1oC3/rv/ka1h4ojfUtStb544/K1MWFosSMzS5hSTkDP95iTwABk+tTweLdIu7Br20e8urZWC+ZbWE8uSc8DahJxgg4+6eDg1ymleE9a0PxXPrUSy3UZultvs7SR7Wt2hiVp1ychw8YyCeVXp0zcbSNatvCfh2yFtfutu+NQtdPu1hmZdj7QJPMTgNtyAwzQ9lby/r+v0Eut/wCt/wCv+HOw07UrTVbJbyylMkLFlyyMjKVJBDKwBUgggggEViWfi+xnv79pb2GPT4YPOgZreZDKi/6yRXYBZFyQBs3djn5gKh8H6Tf2fhrULC+tZ7OSW7uWiEtyJ22SMWU79zEkbsEnnIPXqcXRPC0cOjJZ6v4Z1m4uLawa2d31QSwzcKrCFWuPk3YBGVTAHUcUf5fp+gf5/r+p3Onapb6rC8tvHdoqNtP2mzltyfoJFUke4qnF4p0uaeWAfbknjiaXypdOuI3dVIDFFZAZMZHC56j1rO8J2GsWNhqUVxJqKwtITYpqtwlxPHledzIWBXd0BYnA5rlrPTfFOn3mm6pDoOr3WoW2nzxXBvtVjkWW4dUIKqZiqJuU/dCnkfLxwPf+uwI9B0nXrDW/tIsmuN1s4jmSe1lgZGIDAFZFU9CD+IqhN4kRfES6eGaCPY6j7RYzp50wBIVJGURkBVJ4LFu2Mcng61msdFFtcadeWtyHMlxLdtEWuZW5eT93I/U9iRgYA4Fco+h+IJtX0+e407Vp7i31WWae6k1JTbmFvMVPLh83AAV1z8itgHqTypXvZAtrm9oHi64v4fPv4QIxpVnfMLS3kkffN5m4BV3MQNowACeuc1Pf+OdNtbKG5givLgPepZyxCznWWFmwfmj8veDgggEDdkYrlLXRPE1rpkMUemX8Df2bp9tP9nuoUkIglcSoriQbSyNlWBHGeVPFT22h6zb/ANozx6HqPlnVrO+ggnv455njRVVxveU/MNucFsYIAJ6C5W5tNr/qv0B9fT9P8zq9R8SR2mrWNpukgikkUTTXFhceWdwARFk2iNWLEDLNx0xk8UNN8Wzz38SX32WG18vUJJZMEbFt7hY1OSeBtJJ9/TpWDr+keIdTnvpDpOszzNeW9xaY1JI7eKFDExjMQmCtJlXHKkZ53dKbceF9cu4prT+zpYhJFqsAmM0W0GadZomOG3bWA2njIPUY5qV5+f5aD0/L9TsR4y0P7JLcyXM8KRNGrrPZzRPmQ7UIRkDEMeAQMZB9KbH410KSVYvtFyjmZYGEtjOnlOxAVZNyDyy24Y34znjNYV7pWsa3q8eqtpNxYiN7KMW880RZhHceZI/yOy4A6c5PPHTMmpeH9Vmg8SCG2Ja81WzubfEijfGnkbm68Y2NwcHj6U15/wBar/Nsn+vzNmTxLEniRLB3e3twjqTcWM6edKMnEcjKIyAqseCxbtjHLIvHXh6WISi7nWJoftCSSWU6JJGCuWRmQBgNy5xnAOTxXJ3GheIZ9Rs5ptN1a4uoNTllmuZNSX7O0LeYieVD5uBhXTOUU4B6k87lv4bu5rPw1aXlqPJt9Jls70F1OxnjjXbweejdM9KlX5b/ANdX/wAAp25kjc1HxRo2k3X2a9vPLm/d/KInbl92wZAIy2xsDqce4yk3ifTLe5hguPtsJmKBJJbCdIsvjaDIU2qSSBgkHJx14rjfC2kape6Xpuq3KrPePqqPcSKwx5MEbwKwz1BK7uP75pfEui6/fXupFdP1a8k+3QT2ckepLFbLAhjYr5XmgF8q/wB5OpB3Dimt/n+Gn+f4MX9fPX/L8T0DUNQtdLsZb29l8q3iALvtLbQTjPAJxzVK/wDEulaZctbXM8n2hQh8qG3klc7920KEUlidjHAycKT05q7f2UOp6bc2NwuYbmJopAfRhg/zrg9L0DX7KHT9Zv7J7rVIL0tPawTR7niWA26lSzBc8eZgsPvt34Itw6HUP4x0REtiJ7mVrlHeOKCynlkIRgr5RULKVY4IIBB60s/i7Rreyt71prlrOeETpcxWU8kQQ92dUKp77iMd6x/D2hala+IV1K6tmhjnjvZHRpFYwtLNGyIcE5O1STjIznk8Z5u68MeI30CTTJtP1OfdpK29qlrqSwQQzHzN/mhZV35ynZxjj1pN2in/AF1GleTX9dDpta8ciyj8Rw2dpIbrSrMXMcstvKYZCVJwW2hccDHzfNzjoa2Z/FGk2vnLLcSNJBIkMiQ28krGRl3BFCKSzbfmIXJA5OBXJappGuXOm69aR6NdPJqmkQwxyedBtjlWNwUfMmc5IGQCPen2ega5odxZotrc6pb6XevdRSiaETXKzRuHB3Mo3q7E5OAVPByMVTVnb+tyU20n6nTXPjDRrTTI9RlkvDZursZY7CeQRhDhvM2ofLIIIIbBGD6GorrxTarrVlZQ3CrG7KLh5LSZgpcDy494ASN23A/Oc9Bt+YEc1NpeubLW2uNBvLnTrm/n1K9t4J4C4JfdFA26RVI6M2CRkY5BJq5e6Pq0x1XTY9NuDDqmoQ3gvfOiCW6jyt6uN+7cPLIG0MDleeuEtbX/AK2/4Ovl5jfl/X9fr5Hd0UUUAFFFFABRRRQAUUVxmua7qGn+ILyCxWDzdunxI05kZB500iMSgcDgAHgAnuSMYOtg6N9js6K818Qy6zrAGiX0+lS+RrFtDIxsXMM6tGJFDRGXoD1G4g4HStE65eaTDdvZRaZBo2kXcVjLax2jIz58veyEPtQAycLtbO3rzwR1/r0/zQPT+vX/ACO5oriJvEniD7NdXUK6Ysa6sNNgR45CSDOI97HcMYBPygHJGcjpUUnibxDZtfvcS6XJDpmoW9pcbLWRDOspi5X94fLKiXvvzjtRHW39dv8ANA9Hb+uv+R3lFeeXHiaKHxpa3Rmt76Fp5bBZE0y4j+zgK7MFuGYxO2Y9rBQCcf7NWjq2uz+GtP1i9msRBfz2ZjtbeGWKSJZZowA0ol+fCtz8oBPUYyCR1t/W+wPR2O5orz19XuJ7uDX5o7JrS9mn0u3QQv58KgyANvLlfmaMZAQcFeTt5m+F+unWvDtlDaSW7WGnWNvayEZMrXAjUt3wFUEDpknPQDkjqn5f1/l94S0f9f13+47yquoaZYatbfZtSsba8g3BvKuYlkXI6HDAjNctL4vlt/GE+l3t5a6fHGWaC1nsZTJeRqgYvHNvEfUkbQCflP4Ztn4/1Q6dLqc2nvcWrafJeqi6dcWwgYAMsZmk+SXdnG5QPu5wQeEtVcezsd/aWdrYWsdrZ20NtbxjCRQoERR7AcCpq868Q61rNpZ6vpusf2XfINNjudsNtJCp3S7GRsysWGPQipdUvNX0+78ZSLeQtY2WnRyQWojlQofLcja6yjb05KgE8YIxy/MS1dkegUV5zoGulPHWs6BZSW/2ybUftVx5xJKW628AO0ZBLMxwOeAGJzgA6vjHxXcaC8/2K8gaW1tDcy2Z0u4uWIGcbpY2CxA7SAWHYnoKHZJPuC10R2NFYWvaxd2eh2l3p6QGe6uLeFROGKASuqk8YPAasCTxN4hs2v3uJdLkh0zULe0uNlrIhnWUxcr+8PllRL335x2p2d7f10/zQr6XX9f1Y7yiuF0zxlqeqazEtvbM9jNdy22waXcjyVQsola4P7pgSgyoAxuxkkcwzeIddeHVraafT7mD7RFpdvdQ2kkANxI2yTjzWLKgPYrlgRkYzS1e39f1dFbb/wBf1qegUjKGUqwBUjBBHBrz3Sru50Bz4V0y302G/OoCL7Slu4gCtCZt5jMm4nC7Au/AwOQBtqYeLtT+ytBLqFjFqUd5c2+2HRrm685IiBvEcchZByMkkjkUNr+vl/mLX+vn/kdzBBDa28dvbxJDDEoSOONQqoo4AAHAA9KkrhF8Ua5qFj4bu9Nk08S6wkbGyks5HZQOZpPM81dqqOmVPJA5zVTUNT1HV5dC1OS4so9LOu+XFALdhKAhlTc0hfHO0nGwYyBnjJb3s+9vxDpfy/z/AMj0aivO08dal9okjtfL1hZrGe5tDBpNza72j24Cl2YTAhv4PT3FTp4tXUPDckkfiXT5pprk2im30a68xW2ndH5Al83fwTnjAHTvU9NP61sB3tFefeHvEOoX9pp2j6PDYWEka3QeSWylEapBIIwFgLo6ltwOGb5cEHJPF/wZ4gu9evJJrtI1kOnW8reU0gTc0kynCFio+4Ogz6k4GKt2Dv5HZUUUUgCiiigAooooAKrR6dYw381/FZ26Xk6hZbhYlEkgHQM2MkD3qzXK+Nb1BaxaZ9shRrtXL2zaZcXzTIuM/LCysq8gEnIOcUm7ajSudVRXk39p/wBtGPUvJSH7TBoUhjT7qE3b5A9q6JvGFyPE1tZW97bXdpdXklmCmlXEYicK5/15YxyEMmCq4J56YNU1rbzt+X+Yv6/C529Fef6Hq+vR6DpNq9/Zz6hqV7PFFcTW0jLEiGRm3DzcufkwPmXAI645yL/xk9n4p0+4uvsv9prBe6XEOY4Zbj7RCqnkkqpHzHkkAEZJ6payt/X9dA6X/r+up6vRWD4j1q48P+HkuXCTXjyRW4ZIHdfMdgu4RqS5AyTtBycYzzmsW28U65ciGwW3jS8uL77NDe3OnT28TRiIys/kSMHJG0pjdjPOe1G+39f1cDuKK8wv/FN9qkMvh6+W3eYzXKXEsGlXNzHJHC6qF8mJywDFuSWIwMYO6tAeNL5L/Sba/wDs/h+O8hh2LfafM4mlbduiV9yLGQFGA4z8w49RapNdQel/I7+iuKvNe8SWusavBarZanDp9o0zxwWUiSLK3MUWfNbe235jhRxj+8KzpfGxvdDjhg1a1v5r66ezaW00m6VrYKjFw0CyGUtxgYK4zntyr6af10H11/rqejVnWGgaNpVxJcadpNhZzSjEklvbJGzjOcEqATzXK6PrOrzwaXounWdrpcqwzsZLmwlWPyoXVE2QMyOu7cDy3ABHzZzWHceMr3XrC0DWMc9xaQRX8kEemXVylxNufYg8okRD5Mgvu5IOPl5ei1/q39dBLXQ9Xorh5vE2vgajfxjT47Kxv4bZrWW3kMzq4iz8+8BWHmn+E9KrweMtR1O7YQ2ryWE089sY10y5Uwom9RKbg/umBKfdAGN2MkjlSdlccVdnoFFcH8L9dOteHbKG0kt2sNOsbe1kIyZWuBGpbvgKoIHTJOegHNh/E2tC2vbjGnov9pnTLNfKdiXMwQSOdw4AJyo64+8ucCpK0uX+t7fjdEp3jf8ArudfLbQTvE80McjwvviZ0BKNgjK56HBIyPU1LXEN4k14avHoKyaYdQF79nkujbSCLyzbmZWEfmZyCMEb+cZyM8Q2vijW5FsZbxtOa1udQn0yRIoHVy8Yl/eBi5ABMf3MHGfvVLdl/X9dirf1/XzO9orya41tbPwHocaz20/2LSbe+ksH0u4udxVMqXkiYLGpK8F1IBXPaultvGEs3i0aZdXtppscnzW1tc2Uu+7j2KxdJ96x9WI27SRtP4U1ZtC6XO0qtY6dY6XbfZ9Ps7e0g3FvKt4ljXJ6nAGM153b+IJrjV702l1azz6jps0sGoLpNzbBREF2hWkciRMOT8hAB55zXaeFGvZPCmly6hcpc3ElrG5lSNlyCoIzlmJb1OeTzgUlqr/11/yB6O39dP8AM2aKKKACiiigAooooAKKKKACiiigAooooAKKKKACiiigAooooAKKKKAPOdS/5Ct5/wBd3/8AQjRRqX/IVvP+u7/+hGitCDsdA/48H/66n+QrVrK0D/jwf/rqf5CtWoZYUUUUgCiiigAooooAKKKKACiiigAooooAKKKKACiiigAooooAKKKKACiiigAooooAKKKKACiiigAooooAiNtA10l0YIzcIhjWUoN6qSCVB64JA49hUtcz4l8RvoN5vWKWdYtNubwwrIqrIY2jABypOfn4IIHXIPGMbxN4i15dI1bTzYW9lfJbQzJLb6gx/dySFD83lAq4x2B65DZFHT+vMPU7+iuM/tm90GC5s7bTFuTp1qLzUPO1eaZow247Y3kQtIcIxw2wdPXiW98Z3ECaxcWukrcWWmQLM0zXWwyhohIoVdp55AOcDBByegAOuorjL3xjrFi+pRy6DaGTT7QX8wXUTjyDv6Hyv9Z8h+XG3/aqLX/FkNjrumiW6sBbiWIi3j1fy7p/Nwqs0Gz51G7ON+COewo6pAdxRXHXninU5ND1fVbbToo9MtEuQlwLzbcMYtylljMLIMspxknjkjtTb/xDN/aguxA7aTpVyltcyrfGNmlkCDcYgmHVfMHBYcknaSq0LUHodnRXlg8U3z+DNatbWSe4u7Vb+W4u/tJD2wE8qxKD1LHbwMjCrnPQHpZ/F99YTz2d/pEMd4Uga0SO83rKZZDGqu2wbCCMnAcYzgnHID0v5HXUVyk3irUINO1OWWw06G60t/8ATEm1BxEsZQOHVxCS2QcYKDkH2zvaRd3N/o9peXlmbK4niWR7YvvMRIztJwOfwFAF2iuT1zxomha1FZzNpDRvLDH5f9phbv8AeMFyICnIBOfv9AT7VAnjPVJWtGj0K38q9vJrK2LX5DGSMycsBGQqERk5BJH900LXUNjs6K4af4ixwQW8UsWmWuoPJcJLHfamIIE8mTy2xKUJYk4wNo4znGOY7Pxi02py6tGkr6bPZae5iebi3EssyM4AyDg7c4xkDOeKFqD0v5He0VmaTq39qzaiI4QsFpdNapJvz5pUDecY4wxK9T901gW/j2KWHV7147BbHTFmMyJf7rtdjFRvh2AJuKnGX9PwL/5hb/I7KkIBBBGQeoNcPa/EWK4iuo1g0+6vI/IEKabqIuYnaZ/LRWkCDYQ3X5TgcjPSnXfiS8uJzpuo2X2SeHVLS2k+w6gxDCQbwd/lq2PVcDI4zzRb+vwC52dvbw2lvHb20McMMahUjjUKqgdAAOAKkrh4fEOtrFqr3yRJFDrUNnA9tcAuFeSJdpDRYxh855JyRkYDVueJdfOgwQSiXR4xISP+JnqX2MHA6Kdjbj+VF/d5v66P9QtrY3KKoaHqsWuaFY6rChSO7hWVUJBK5GcZFX6bVnZgtQooopAFFFFABRRRQAUUUUAFFFFABRRRQAVjXvhqzv8AUpL6WWcSubYkKw2/uJGkTt3LHPt0xWzUf2iH7SLbzo/PKeYItw3Fc4zjrjJAzR1DpYypvDdnNqEl60s4kku4rsgMMb402KOnTHX+dRXXhS2utRluTe3kdvPPHcXFihj8maRNu1myhcfcTIDAHbyOTneooWm39f1ZAYx8NWZtGt/Nn2NqA1AncM+YJBJjp93I+uO9R3PhSxuo9SSSW5A1C7hu5drL8rx+XtC8dP3a5znqa3ar3t9bafCs11J5cbypCp2k5d2CqOPViBQtNF/W3+SDrc53/hBbXzrc/wBran9mtbxryC0zCIo3YsWH+r3FTvYfMSQDwQealt/BsNvZQ2B1fUpdPt3ie3tZDDth8qRXQBhGHIG0L8zHj35rSk8QaZFrB0lp3+2rGZWjWF2CqBkksBtGBjv/ABL/AHhm3Y3tvqWn299aSeZbXMayxPtI3KwyDg8jg96Fpt/X9WB+ZjL4QtFvBIb69a1SaS4isSY/JilcNuZfk3/xuQCxALcDgYk0fwrZaHPay2U1yvkWMdiyFl2zIn3GcBeXHPIx948dMbM1xDbhDNNHGHcRqXYDcx4AGepPpUlC02/r+rg9dzFuvDov9Sjub3U764t4pfOjsWESwqwBAOVQOcZJwWNVIfCcNlotzpjX2pX+lNavbppshh2qhGAqNsV8gfKCzn3Peukd1jRndgqqMszHAA9abFLHPEksTrJG6hkdDkMDyCD3FK2lh31ucBp/hS/1fUNQOsvrCWU1hFaI1/Ja+eSshc7fIBXaMDlskkmui1PwnBqd1qMr6jfQxaja/Zrq3i8rY6hWUNlkLAjcehA6ZBroKKYlo7o58+D7D7Y93HPdRXLX634lRlDK4jWMqPl+4yrgg56nkcYbrHhC31i6vZTqWoWiX9sttdw2xjCzIN2MlkLA4cj5SK2b3ULbTkha5kK+dKsMYVGYs7dAAoJ9/YAk8CktNRtb6a7ht5d8lpN5E42kbH2q2ORzwynj1o3Vv66L/INv6/rzK02iQXGl2VhNPO62kkMiyEqHdomDLuwMclRnAHtiqtz4UsbqPUkkluQNQu4buXay/K8fl7QvHT92uc56mtTUL+10rTri/vZfKtbeMySvtLbVHU4GSfwqxuG3dn5cZyad+v8AX9aBa39f13MO08M/2fPObLWdSt7SWSWU2a+SY1eTJYqTGXHzEtjdjPtxVSy8Ew2Wif2T/bGpzWqbWg8wQBoJFfeJFZYgS24ZJbdnnIOTXR21zBeW0dxazxzwSLuSWJwysPUEcEVT/t3Tft32L7T/AKR9p+ybNjf63y/N25xj7nOenbrxS8g8zC1LwytrYi4ibWdQ1QXguReW7Wy3IfZ5ef3gSLbs+Xbt75xnmqWgeC7wW5vrzUdTsNRknuWLI1uZWilcNtkwjIG+QH93jGTg13dFCB6/1/Xc5DTPAMOj3NvPY6/q8Zgt1tUVvs7gRBi2z5oSQMnkggnAySRmrD+CLSS4j36lqJsortryOw3ReSsjFi3Ozfgl24LY5+mOnrKj8SaRJe3toLwLJYqXuWeNkjiUdSZCAuOvf+Fv7pwbgZNt4GW0lsZY/EOseZYW7W1qx+znyo2UDAHlYP3VOSCeBkkcVI3guFpVuzrOp/2ms4n/ALQ/cebxGY9u3yvL27Sf4M9810wIZQykEEZBHekd1jjaRzhVBJPoBQ31YJdjiLnwmdEWGbS28Q3V5508n2m0kszIglKtIreeFUqzKG6EgjqBxWj4L8MvoOlW0l2z/wBoPZxQTruBVdjOwxgdcyEE9OBiugsb231LT7e+tJPMtrmNZYn2kblYZBweRwe9JcahbWt3a2kshE90WEKKjMW2jJJwOAPU4HIHUinqtA31/ruWaKKKQBRRRQAUUUUAFY+q+H11LUIL+LUb2wuYoXgL2vl5eNipKnejY5UYIwevNbFFAHHw/DuwtrRLaDVNTREhgiQ7oiR5MplibmM8qSRzwR1BPNTp4Ht47m1ddX1PyLO8a9t7bMIjjdmYsOI9xB3sPmJIB4IPNdTWbceINItrG4vJNRt2gtommlaJ/MKopILYXJwCpHA6gii+obmZH4OihtVgi1jUk8m5a5tHHk7rVmL7gn7v5gQ7Ah935jNJ/wAILpLri4e5uGa2uLeVpGXMvnuryOcKMPlRjGAOw6Y3LjUrS1uLOCaXbLeyGO3XaTvYKXI4HHyqTzjpVqiwXMm80GHUNBj0q6urqTyhGUui6+cHQgrJnG3cCAemD3FZur6JcrpcBa61vVL62uhPb3Fv9kS4hO0qcblSMrgsCGBPzfTHUVHFcQzmQQzRyGJzHIEYHYw5wcdDyOPejcNjitA8G3YtBfXl/qOn6qbq5lWdGt2m8qVgdkg2NESdqsdo4I4PWt2+8OPqSxRXmt6lLaqIxLbYgVJypByxEYYEkAnayj0Arcoo7LsBzmneE5NKN39l8Q6sFupJJnDLbNiRzkvkw5JHQZJGABjApjeC7eQm4k1XUn1L7QtwuokxCVGVCgAUR+XjaWGCnOT3wa6aqthqNrqlqbmzl82ESPFu2lfmRijDkDoykfhQBzutaRdxDT7i3k1691G3WWMXtkbJZdjkEq4lCxkEhcbVyNv1zW8PeCriw0jT5Dql9puqLaLBdG0MLiTDMwDeZGy5UuwyoHU9Riu1ooWgGNL4as5rbUIHluNt9dJdykMuQ67MAcdP3a+vU1HZ+GVsLib7LquoR2M0kkjWH7kwhpMlsExmQfMxbG/r7cVqJfW0moTWCSZuYY0lkTaflVywU56clG/Kiw1C21S0W6s5DJAzMFcoyhsEgkZAyOOCOD1GRRboGxl6P4VstDntZbKa5XyLGOxZCy7ZkT7jOAvLjnkY+8eOmJJPDVnJpl1Y+bcKJ7prwSqy74pS/mBl4xwwGAQfQ5rZqraaja3013Dby75LSbyJxtI2PtVscjnhlPHrRu7/ANb/AOYbL+u3+Rl2nhW2t7yC9lvLy6vI7lrlriYoGlYxGIBgqquAp4CgdM885E8JWCQ2sXm3JW31CTUFyy8yPvyDx93942O/A5reooeoHHD4eWiWD2MetaslvLZpYzojQgzRJuChj5WQQHK5UjIAznknQ/4RNJWtVvtY1G9tbbaY7WYQrHuVdoYlI1Y9ScbsZPTtV+48QaRa2VxeSajbmC2jeWUxv5hVEJVjhcnggg4HUY61ogggEdDyKHrqwOWtPAtvazWUkmsapcrZWz2kEczQhVhZQpXCxjPRTnrwOccVc0vRdR0iawtotXnudMtoHjdLlYvMY4QRgbI14UBuc5Oec9tW91C205IWuZCvnSrDGFRmLO3QAKCff2AJPAqzTv1/r+tQsFFFFIAoqtf39tpljLeXcnlwRDLMFLHrgAAAkkkgAAZJNWAdygjOCM8jFAC0VWuNQtrW7tbSWQie6LCFFRmLbRkk4HAHqcDkDqRUsVxDOZBDNHIYnMcgRgdjDnBx0PI496AJKKKKACiiigAooooAKKKKACiiigAooooAKKKKAPOdS/5Ct5/13f8A9CNFGpf8hW8/67v/AOhGitCDsdA/48H/AOup/kK1aytA/wCPB/8Arqf5CtWoZYUUUUgCiiigAooooAKKKKACiiigAooooAKKKKACiiigAooooAKKKKACiiigAooooAKKKKACiiigAooooA57xF4X/t+V3+2eRusJ7LHlbv8AWmM7uo6eX0756jFGseF/7Wubub7Z5X2i0itseVu27JTJu6jOc4xXQ0UdvL/g/wCYPX+v67HN6z4Zur+8vZrHUYrSPUbVbW9WS1MrMg3AFDvXa2HYZIYdOOOS48JRy6frlnFdeVHqkaRr+7z5IWIRjv8AN93Paukqjqur2OiWRvNRn8m3DBS2xm5PsoJ9ST2AJPAo2HuzL1Lwt/aNxrUv2zy/7T0wafjys+XjzPn68/6zpx0681k3XgS/kt720tdatoLS7uIbpw9gXk8yMR4BfzQCmYgcYB5xmu1hmW4gjmQOEkUMu9CjYPPKkAg+xGafRs/673/MV7r+vQ5FvCGojSNS0SHWLZdJvFuAqPYs00Rl3E4cSgEBmJA29OM96lufCM091dRpqEKaXeXMV1dWzWpaRnTZkLJvAVW8tcgqT97BGRjqarDULU6odNEv+liETmPafuE7c5xjqOmc0LdA/wCvmcW3w0jjtblLLUY7ae9+1Leyi1B+0JM5dQw3D5kJADZ6ZGBnja1jwr/auoPereCGYQwLATDvEckUpkVjyNwJOCvHGeR26Oq17f22nxJJcuyiSRYkCozszMcAAKCT/QAk8Cjt5bB38zlbzwZqd4DM2tWn2qa9S7us6exhm8tQI02CUMFUqG5c5PtxXQWLayNReG++yyWqW6ETxRGMyTFm3YUuxCgBevc9T206iguYLpGe3mjmRXZC0bhgGU4I47gggij+v0A5HVPBV/evqcdrrFtbWl/eR3ro9iZJBInl4BfzACmYxxtB5xmr8HhQwxaShvd39n6hNfZ8rHmeZ5vy/e4x5vXn7vTnjoIriGcyCGaOQxOY5AjA7GHODjoeRx71JQtEg3OQh8G3mn3/APaOmatDFe+fdOxuLQyxtHPIJChUSKcqQMNu9eOeJNX0CaSHWL27uRcJeaQLW4gtrRt7Om8ho/nJGd5+TDHOPm9eropW93lGnrf+u5jeFNNl0nwtp1ncEtdLEHuGbq0zfNIT9WLVj6l4HbXdQubrVruzJktZbVHsbHyZtr8DfIzvv29QMAZ59q6l762TUYrBpMXU0TzIm08opUMc9OC6/nWZD4u0S4ikliu3McdxHas5t5AvmuwVFBK85JHI4wQehBqn7zv3/wCG/wCAKPur0KGp6Xqknh6dNX1WGV4HhntprDS5d6SRuGBaNZHMgJAyF28Z+ox9E0XUdc1HUNQvpmjUana3MUp06W184QxgECKVi6jJxuJ5wcCvQqj+0Q/aRbedH55TzBFuG4rnGcdcZIGaXW/9f1oK2ljmpfCl3LPep/acAsrjUItQWP7IfMR0eNiu/wAzBB8vH3RjPfHNvV9CvbvW7XVdOv7e1uIbeS2bz7Uzgo7Kcrh12sNvU5HPSt6ijol/W1vyH/X6mV4a0d9A8O2Wkvci5NrH5YlEezcoJxkZPOMZ559ulatFFDd9QCiq1/f2ul2E19eyiK2gXfI+CcD6Dkn2HJosL+HUbYXECXCISRi4tpIG4/2ZFVvxxQBZoqvbX1tdzXUMEm+S1l8mYbSNr7VbHPX5WU8etD31smoxWDSYuponmRNp5RSoY56cF1/OgCxRWJD4u0S4ikliu3McdxHas5t5AvmuwVFBK85JHI4wQehBrRudRtbO6s7aeXZNeSGKBdpO9gpcjgcfKpPPpQBaooqtFqFtPf3FjFIWuLYKZgEbCbuQN2MZxzjOcEHuKALNFFFABRRRQAVx+o2aD4iJeoblp4tIlkRFuZFRmEigAoG2kc9CMHg9QK7Cqd1pOnX11b3V3p9rcXFsd0Es0Ku8R65UkZXoOnpSa1/rs0HS39b3POtJHiOTwrJ4ge6CW9xo000zrqs1w8kpjDK6xsgWEg7uEOBnHYVpjTXl1XS7KbVdXeKXSZrqbGoSo0su6EBiUYYxk8Lgcnjk11cPhzQ7a4uLiDRdOinuVZJ5EtUVpVY5YMQMsCeuetXfslsJUlFvF5iRmJG2DKocZUHsOBx7Cm9W7f1v/mvuDp/Xl/k/vPJn1jVNJ8OaXq9vqF7Ne33h+5uZzPcvInmIsRVwjZVSNzfdAz3zWrc6brNlYLLdug0+a904xRf2rNft5n2lMvvlRSoIK8AkcZ4r0BNNsIhAI7K2QW8ZihCxKPLQ4yq8cA4HA9BVOHwt4et7W4tYNB0uK3uNvnxJZxqku05XcAMNg8jPSqv71/P9bh0scUk1ysFpq4uLs6hfarc2lzAbpzF5a+cu0RZ2AqsanIAPy8nk55/RNc1QeDbZHa4s7tbfTbS3tnuzFGbSQopmDJuILtuXfjcgxjByT64miaTHqMmoppdkt9Ku2S5W3QSOMAYLYyRgD8qH0TSZIkifS7Jo0gNsiNboQsRxmMDHC8D5enAqY6fh+H9fiwer+/8Ar+uyOG1HQtRTTrSDWJZVhbWrY20UGrXEzxISAwMzBHbnJGc7c8EcV0niqYpDpumQWs9xcXs/lxBdRmswu1GYl5Y8vjCnjByfzrQTw1oMemyaamiaatjI/mSWy2iCJm4+YrjBPA5x2FTXWi6Vf2EVjeaZZXFnFjy7ea3V40wMDCkYGBxR0t5/ov8AIOt/L/P/ADOV8PTz6p8PdVhvZpHaKW8t96XjyEKjuFAm4dsAAbjgnHNZEUN+bfwroen+bJbzaQ12yy6zcWrPIBEOJUDvhQ5wnC8/7Ir0W00yw0+GSGysba2ikbc6QxKiscAZIA5OAB+FUj4U8OmxWxOgaWbNZPNFubOPyw+MbtuMZxxmjr935P8Azv8AIP8Ag/jb/Kxzdta6qdZjtdW1S5eez0aOWRba5ZI5Jg7jecBS3T0APcHjGdpFlLc3Hhm3n1XWHTUtGe5uz/aU4MkiiHaQQ3yY3n7m3PfNehw6fZW4UQWdvEFiEChIlXEY6IMD7oz06UsdhZxNA0dpAjW8ZihKxgGNDjKr6DgcDjgelHR/1/N/mvuB/wBfh/k/vPKdKuvEnimC2t7efdcwaPbTQzSarNalZX8wGUrGjCblBkPxx0+Y1PZalqFt401SzuRNDanUWk+0Qy7EubsWsRSA4IYLhWbGMMdo9QfQrnwzoF7Dbw3Wh6bPFbLtgSW0jZYh6KCPlHHarT6Vp0gcPYWrB5lncNCp3SLja545YbRg9RgelD3b73/P+vnYbt/XoeUXEOv3Xw6vtauJkNnd6JLJcZ1Sa5M8jKCrCJ4wsODuyqHHOMHArt/Bd9cajBqVxqBuINTFxsnsZZci1UDMaqASOUIYsPvEn0AGsnhnQI5bmWPQ9NSS6VkuHW0jBmVjlg5x8wJ5OetTXensUuZtNFpa6jMix/apLbzOAeAwDKWABOBu4z+FEndOwrbHmWmTeJPEUFtaWtyzXEGjWs8M0urT2xWSTfmVgiN53KjIfjjp8xq+z3EHiRpGCyXMevMSB0Zxpn8s119v4P0QaNpunahptnqQsIFhilvLZJG4ABIyDjOM8Vfk0PSJrprqXS7J7hpElMrW6Fy6DCNnGcqCcHt2pvd263/O479f62seaQ/8JK3gmbxB9tMMNxpDyyypq007ySsqsrrG0YWEg7uEOBnGDgVd1u0ls7jxLDDqusKljoy38H/EynJWf9982d2SPkX5Puf7NdzH4a0GGe4ni0TTUluVZZ5FtEDShjlgxx8wJ5OetXJbCymaZpbSCRp4vJmLxgmSPn5G45Xk8Hjk+tKWu2n9MI6b6/0jilEureKEu9OuL/Gn24uL4LfzmKWdo/kgEe7ywAMO2F7r6msK6ubvTfC9re2WoXzXGp6DdXl2zXkj7ZRGjCRATiMhnI+TaPm6cDHoqeGdAj1BdQTQ9NW9VtwuVtIxID67sZzUkXh/RYDdmHR9PjN4CLopbIPPBznfgfNnJ6+tO6/r5/5/gKOjTf8AX9fqcRei4MWu6oNS1Jbmz1e3igC3sqxoh+z5Xyw2xgdzZ3A9TTdJXxFq7y6x5iJEt5dx3JbVJm3RI0iCMWxj8tCMJ8wbPGSTuNegnT7Jo5Y2s7cpM4kkUxDDuMYY8ckbV5PoPSq58P6KdTbUzpFh/aDZzdfZk805G0/PjPTjr0qWrq3l+iCOn3/5nE/Cu+uL3T4I7/7RbT2+m2qWtm0o8trbYMTgA4JZgwyeVAUcZOZCniHWvFOrSWUkcbafqEUMbvqk0YjiCxuym3WMxybgzcsc89toruYtNsLeSCSGyto3t4vIhZIlBjj4+RSBwvA4HHAqG50HR73UItQutJsZ72Lb5dzLbI0ibTkYYjIweRVt3lzf1v8A197ElaNv62OX0U6jpvjJrLW7e6ea786S1vk1SSSCVQxbYbckLGVUqMhSPeu4qhZaHpGm3U11YaVY2txNnzZYLdEd8nJ3EDJ555q/UrZIfVhRRRQAUUUUAFctranUfGWl6RPdXcFm9ncXBS2uZLdpZFaNRl42DYAZjjOOc84rqap6jpGm6xCkOp6daX0SNuVLmFZFU9MgMDzR1DocXef2noHihJLy2vbyyuJPK0+5j1ebbEwjASKW3LAOSVY7/mJzk+3Oa5PNF4NikW/vLl9W8O3NzepNcvMu8JGQ6qzFYwGdlwoA+bGOBj1C28O6HZXq3tpo2nQXartE8VqiyAYxjcBnGOPpSx+HtEh+1+Vo+np9sBF1ttUHng8nfx83U9c9aFp/Xr/T/pjT1v8A1/XY8t1HWdZc6fqEVndTeIo9UmT+y5JVItv9Fl8oKN23GwhyQcscjPAA0I21XXbs2OhahLcxQaXBcWl1c6xNbv5khkzKyojCX5lAKN8q7cAAE16SdK05r9b9rC1N4uNtwYV8wYBAw2M8BmH0J9aqXHhfw9dpGlzoWmTJGzMiyWcbBSxyxGRwSeT6mglaf153/wCAcZdreCDW9Tl1PUBfWWrW8UQivZVhVSLfcvlghGU7m4ZT1oWyk0zTvE2q6fcXyz2WsG4dDdyuskaBGdSpYjlS/b09Bj0A6fZNHLG1nblJnEkimIYdxjDHjkjavJ9B6VGmj6XHfXF8mm2a3dwuyecQKJJV44ZsZYcDg+lC0d/L8dP8h20s+/4a/wCZ5z9t1fXtbt1tpZJrTUxd3cEZ1aeyUxxukUZR4lZsbfn2jAPmEnOBXU6hNf6V4ItINUV77UpTBaOba7eDfK7hQfNUBlGTksBn25xW1daDo99YwWN3pNjcWlvjyYJbZHjjwMDapGBgccVLLpWnT6YNNmsLWSwCqgtXhUxBVxgbCMYGBgY7UaWt/X9W0DW9zm/A9xefatf0+7fP2K8RI0+3yXnlhokYr5sgDtySeemcdq4Ww17UrDS9aObiz+xR6lPpmJAI7qT7RJ5rkDO4xgrhWH944PGPXLDR9L0rf/Z2m2dnvVVb7PAse4DOAdoHAycfU0v9k6biIf2fa4hd5Ix5K/I753MOOCdxyR1yfWh/p+gL9bnFC2vdG0jUbzWZZhpckERgt7XXLq5mln3HGyVlR135RdqnGe3Jqm1hr1rc6L4fkuJrqae0uLydZNaubY+ZvT5FmUPIyoHwFJwep5FdonhHw1HbS2yeHdJWCUq0kS2UYVyudpI24OMnHpk09vC/h57BLB9C0xrKNzIlubSMxqx6sFxgH3o6/wBf1/wy2D+v6/rqzgNSn1vSZLuK4uI5NSe00q1uZ0naNTvnmVj5gXK5BxuC5GcgA1pXGh+LrfSXSNBcQx3XmppsWuTiV4vLxsF0yq/3/mweO2ccV2Z0HR2Xa2k2JAt/smDbp/qP+eXT7n+z0qufCXhs2Ysz4e0n7KJDKIfsUewORgttxjOABmh63Drf+trHBx3ereKLtrfQ/Ogjg0yGW0FzrU8Lwu7SAu2xX8/DIB85I+X/AGjTtIvr1PiBfafeme3sZNV3tdQybEuLoW0O2E4IYLgO2MYYhR6g9/e+HdD1JIEvtG0+6S3XZCs9qjiJeOFyOBwOB6VYfStOkDh7C1YPMs7hoVO6RcbXPHLDaMHqMD0pp2d/63v/AF52E9Vb+trHM+OI9Vi8jUoLee90y1ic3Vra6nJYyjlT5gZSN4VQ3ylh1qkVTWfEwutJvdSjtbG2Fxdv/aE5R5Hj/dw+WX2DCkO3Gfu+prr7/Q9I1WaKbUdKsbySH/VvcW6SFO/BYHH4VH/wjehf2n/af9i6d9v37/tX2VPN3eu/Gc++am2lv6/r+tir63/r+v63PMPEOpXk3gHQxLeTyG58L3UtwGlJ81xFDhm5+Y5J5Pqa1Y38Qa3pV1dQx3T6lBen7dop1NrRliEZ8mOOSMkLkMjk5G85ycAAdtF4V8OwGUw6BpcZmVkkKWcY3q33gcDkHuD1qS+8OaFqkpl1DRdOu5CAC9xapISBnHJB6ZP5mqk73/rrcS0SXY8+S61XxTeNb6J5sMdvpkMtp9p1meF4ZHMgLtsV/PwyAfOSPl/2jVjWJL2W08QahcalepqGm31tbwpb3csMaIRCTmNWCvuLvywPBx2rub3w7oepJAl9o2n3SW67IVntUcRLxwuRwOBwPSsXxD4LXxDqaT3A0hYVaI+YdM3XaqjBtqzmT5QSCPucAn60Lf8AruJ7GNoKeJtZvf7WinjhAvrmKd31OZxsVnQR/ZSnlqQQhyGyduSTuNQWdv4g+z32hPBdQ65HHDO8r65NJFfQhxvMbZ3W5Yhhwgxng46d23h7RW1JtSbR9PN+2d10bZPNORtOXxnpx16cVEnhXw7FZy2cegaWlrMwaWBbOMI5HQlcYJHbNSlp/X9f59e5T1f9f1/l0OBiv9Q1m60zRrWyurbbFdNc2l1r86OLiN0UgXMe93C7iQMgc5x8oFWryLVZINVtNZ1W7F7pWhRzxmyvJYFaUiXdIShQycoo5GBzwMmu4m8O6HcafDp8+jadLZQHMNs9qjRxnnlVIwOp6etY/iXwZHr1pFZRRaJDaRW5gjFxpInkgBGP3Tb1EeBjHynBA+lEruNl/W4R0d3/AFsczpB8S+IL6a5tpkWayntoxLJqk0eyPyonYG3WMpJvDN8zHOW7bRXTeDtPhtb7xHNG9yzNqkikS3Mki42oeFZiAeTyBnGB0ArW/wCEZ0RpbSebSbKe5tERIbma3R5UCfdw5GRjrxUjaDoz3st62k2DXUxUyzm2Te5UgrlsZOCqkZ6YHpVtrmuv62/yISfKk/63/wAzRoooqSgooooAKKKKACiiigAooooAKKKKACiiigDznUv+Qref9d3/APQjRRqX/IVvP+u7/wDoRorQg7HQP+PB/wDrqf5CtWsrQP8Ajwf/AK6n+QrVqGWFFFFIAooooAKKKKACiiigAooooAKKKKACiiigAooooAKKKKACiiigAooooAKKKKACiiigAooooAKKKKAOT123a/8AF1nZSXl9Da/2bcTNFa3ckG51eIKSUIPGT371xj6xqmk+HNL1e31C9mvb7w/c3M5nuXkTzEWIq4RsqpG5vugZ75r1praB5xO0MZmCGMSFBuCnBK564JA49hUSabYRCAR2Vsgt4zFCFiUeWhxlV44BwOB6CktFb+uv+a+4d1zXf9bf5HEC2vdG0jUbzWZZhpckERgt7XXLq5mln3HGyVlR135RdqnGe3Jptno12t5o+h61qF+ytZ3N9I0eoTK3nb0AQSb95VFcgAtz1NdUnhHw1HbS2yeHdJWCUq0kS2UYVyudpI24OMnHpk09vC/h57BLB9C0xrKNzIlubSMxqx6sFxgH3pv+v6/rZbC/r+v66s8/t72+13Rb2bUNQv45rLw/HdWwt7uS3Lu3m5lYxsu/Plp1yB6c0l9rN/JbRatapPF9kurG1muZdYnTzXbyi4W2wY2BWTGSQep7V1/irwiPEsKW+3RkgWFoVa60v7RLFu4JifzFCHGMfKeQD7Vf/wCES8PPtafRNOuJREsLTT2sbyOqgKAzEZPAH5U09b/1u/6/qwP+vw/r+rnG6hJcRnxNr+j3t+tnp9tNDEZL+aWOa46ySBHYoFj+6MDGd3YCotSjtdA8Uzw2w1C9a7022hRZNVn3l5Ljap84szxrnk7ffg5ru7XwxoFlctc2mh6Zb3DhlaWK0jRmDdQSBnnvTYvCnhyC3mt4vD+lRwTgCWNLOMLIAQQGGMHkA8+lSunl/wAH/MHrf+u3+RwcCeJbqLV7G0V7oaZqKmSwj12cPIjW6ny1uyokyHbdhsDqM4HMWs62dS8P3F5o9tewf2bpQuTc3Ou3EJiY79o2rvWdgUPLnB4GTXfN4P8ADDx+W3hzSGjGPlNjGRxnHG3tk/manuPDmh3ksMtzounTyQRiKJ5bVGMaDoqkjgcngUO9tP60t/X5jW/9dzgtSu7q903XNWk1G/ivLG8tYreOC7lhSONlgbmNWCvuMj8sDnp0Fdn4RuJrnRZpJ5pJXF/eIGkYsdq3EgUZPYAAD2FZmteBLfWLyD91osFnD5Kx7NKH2mNI2DBEm34UcY4TgE/Wusgt4baMxwQxxIWZysahRuYkscDuSST7mquv6+RPS39dTzS4WXR9L8Qz6dLcCa51+O1dpb+ZVVHaIHDEt5ZO4jeo3AEY6DF6XT9dsobGzvb6a1hutXjWJLbUpbiRIjE25DNIquQWBPOSM8EYGOxfQdHkuLq4fSbBp7tPLuZGtkLTJx8rnGWHA4PpRZ6FpGnwrDZaVY20SS+cqQ26IokxjeAB97HGeuKS0SXa34W/y/Eb3fz/ABv/AJ/gcFqMVxDFq91FquqpJa61a2dv/p8pWOJvIVhtLYYkO3LAnJz1qG9utSttbn8OWM9zNavq6QqLnVZ422m0Evl/aAHkUFwTx6Y4BNelPp9lIsivZ27LJKJnDRKQ0gxhzxyw2rg9eB6VHdaPpd7FcRXem2dxHcsrzpLAriVlAClgR8xAAxnpgULa39dP8n94dX8/1POtTOu6CokuZlbULfR9SeFknacxJ5sJXMjqC5Ve7DJxzmofFAl0OQ6fpgvL62jfTbtIJrx5m877VgKryMdu8KOM4+XPHNekQ6Do9ulqkGk2MS2m/wCzhLdAId/39mB8u7vjrSWvh/RbG3NvaaPp9vAZFmMcNsiKXUgq2AMbgQMHqMU1uvL/ADb/AK8wezR53bXuq6xNpNhHNNPPcw3VzexS6tNZFLpHRGjDRKxCx5ICDAIO45PNbemaTcx+NdJfVrmabUodGbznhu5RG7iRRnaCqsOecrgnnGQK6i78O6JfrIt5o2n3CyS+c4mtUcNJjG85HLY4z1xTn0LSJGs2fSrFmsQBaFrdCbcDGNnHy9B0x0FC0af9bP8AK/4Ceqa/rdfnY4zx5f3RbVzp8U0c2lacLl7s6xPaIhbeU2xICspyh+/gHgZ9NfW2l1CbwtA13dwRXkzeeLadoWkH2d2wWUg4yAeMdK3L3QdH1K6S6v8ASbC6uEXYk09sjuq88AkZA5P51YSws4ktkjtIES1GLdVjAEPG35P7vBI47cUltZje+n9bHm1pcXtjBpmox32oz3H9tXVgI5r2R0eFBOEUqxIJGxfmILcdaisp/FEHg6TxPHdIkcmjyXEkh1Ka7MkpUMsgheMJFtO75UOOcYOBXpg02xURhbK2AjmM6ARL8shzlxxwx3Nz15PrVWPw9pVnNc3en6VptrfToytcLaLuYtyd+3BYE4JGeaXR/wBdP1Y9Oa/9b/otDz3xNp8cEmoafHf6nNZtplvc4l1KeTL/AGjbuBZzjI7DA6ccCtHVrXWrzxJe6JpErqtjYQvavPrVxCyO5k/eNhXM/KgYkJHGMfMa2NB8DWmlX93d3EGkN9ogSA29hpgtYdqsWyyF33NkjnPG0cVu6loWj6w0bappVjfNECIzdW6SlM9cbgcdBT7f13Euvy/Q8+u7jVE1e506Aqz32uiK4xeSWgcrYxttEsal1yy54GTjHQmk1M67oKiS5mVtQt9H1J4WSdpzEnmwlcyOoLlV7sMnHOa9CuNB0e8+0/adJsZ/tWz7R5tsjeds+7vyPmx2z0oh0HR7dLVINJsYltN/2cJboBDv+/swPl3d8daP6/CwzzrxHZpZXK6Hb3F7LpryaZM3mXssjxu11tyrliy7lHYjG3IxzS3lms3jWz0VrzUJbCDVx5ZN9MZYybKRmUTb/M64ON38WOhxXfx+GdAh0+awi0PTUspmDS262kYjkI6FlxgngdfShvDOgPp0enPoemtYxv5iWxtIzGrf3guMA8nn3p30/ry/Kwv8rfmZvhi5uF0LVAs0t2LO9uorZppGdmRGO1S7ElsHK5JJ461zPh+w8WapoUWp2l9DA2oaazNM+qz3HmTuqlXEbRhYcHcMIcDOMHAr0i2treyto7a1giggiXbHFEgVUHoAOAKz18L+H0luZV0LTFkulZbhhaR5mDHLBzj5gTyc9aX+X6fr/Vw/z/r7jL8F3LtHqFjc2F5Y31pMFniuNTe+BBGVZJHYnBHOMDHpXU1V0/TLDSbb7NptjbWcG4t5VtEsa5PU4UAZq1TYkFFFFIYViTeJIYfFsOgNbXJkltjOJlgkZAdwGCQu0Dn7xbA4HUituub1ODUovF1vfWlhNPDJYSWpmjaPEDl1YM4ZgSvB+6CeOlK9mvn+T/UOj/rqhi+MrKK+1Br2drSytbczqtxYXEMrKn+scF1AZRlRhQT3zyBV6DxTpVylyYWvGa2RZHi+wTiQoxIDIhTc6kg8qCOK8t17Rtbg8PyX15pmrq0Oi3cN/cXupLOGldFO5E81gqEofugdR8uBkdXqln4h1aeXUrXTdQsVWC3tjALiFLmePzt8ux0lKp8nAJZT16cGnbZf11/4APv/AF0OhPjPQxAkhnuQzzm3EH2KfzvMC79vlbN4O3n7vIqzp/iXSdUkEdrdMX8t5CkkLxlQjbHyHAwVbgg8jI45FcdoXh/V4PFQu30q9trH+0ftKm8vluJAhtWi+ZjI7FtwHGSACMEgHEPiLRNTg0tWhCwXd1rFxbA7gSbe6YqSMHqPlfHX5KOtl/T0X5sOl/6tq/0OwTxfozm1PmXaxXQjMM72E6wtvxs/eFNgzkDkjkgUr+LtFj1D7EZ7hpTMbcOlnM0RlAJKCQJsLcEYznII68Vxuu+HtbklvILfTNVuViu7Z7BotSWK1jt4vKOwReaAXyr/AHk64O4cVJNFf6XLoekXWlzJGviFpo71XiMUiu0sgGA+8Nhucrj5TzihWbXm/wA7f5g9E3/WzOn0nxjZ6noI1VrPUYk85ojGlhcSNkMQCAI8kYHJAwDwTkVOfF+hiG0l+1uftZkWCNbeQyOyHDrsC7gwPVSM8Hjg1zC6fr8ejWGntpOrLb2t/M10llexQvcxsZWQo6zKQoYoSCVPPQ81J4U0HV7LULGS70+e3igudQc+ddLMwSZkZPm3FmPUEnnIOeoJFqw6f15m9pvi61v/AO1ibS/jGnXBhbFlO5kAxyoEeScn7oyQOehqOXxdbTXWmLYtmKa9e2u1uLeSKWLbA8v3GCsp+VTyOQePWsi9sdfjg1uztNOv1W41NLoT2txFGZoCYg6Rt5gZH2huTt6cHJFZdr4f1uLVpLlNE1BLZtTW4RLm/jnlEbWjwkszSsSQxBI3HgjbnGArvlv5fjoNJXa9f1sdZH478PzJG8VxdyCWPzYdmn3DGZOMtGAmXAyM7c474o1bxZa22n2d3aTN9nuFSc3bWNxNAkB5LFkXCnH95lxnJ4GDS0nQ9Rtb3wtJNb7VsdGktbk71OyUiHC8Hn7jcjI4rlX8L+JT4Z/sq50/VJ2OjJa20dtqawQQTYcP5oWVd/VOzjHHrTlpt/W/+S+8UdVr/W35HfS+MNDhvZLV7mbfHMkEki2kzRRyNt2hpAuxc716kdRUk/ibT4rx7Em5iuvnWLz7KaOOR1UthZGUI3AJ4Y5AOK5yHQtXk8M6rBJZPHc3V/bXCRPKhbaqwbskMRkbH79uM5FZlxoXiGfUbOabTdWuLqDU5ZZrmTUl+ztC3mInlQ+bgYV0zlFOAepPKmrKy/rYcNdWdj4Z8Rxa1pmmmZ0GpXGnw3s8USNsjDj15Ayc4BOTg9cGobPxTH9v1S2v2jjMOpfYbRY0YtL+5STkDPTcxJwAAMnpmsj4e+H9Y8K28VhexyzQXNpDNLNJJGWt7hUVGh4+8u1V2kZxtPPSq6eGtbsPGepeIYIpZ0uL0wi0MsYU27wxK0yZPDB0GQSMqvTpmp/E7dn+a/r8diY/Dr5fl/X5bnQ2ni6yktWurmW2it0soLtmieRziUsFABjUtkrhcfMScbRxmaLxbpU8FxLENQf7PIsc0Q0y581CwyMx+XvwR3xj3rkIPCutw6Xbk2Iaa1sNJxCZU/eSW8jvJGDnAOCME8ZI564hP9r6r4l1iaHTNXigW/t/ttlbXcUNyyC2O394kwUDcUJAcHBH0ola7S/rYfX+ux2Vx4y0S20xNRklvDZsHLSx6fcSCLYcMJNqExkEHIbB4PpVPVPGC6ZFq96AtzbWMEDrbxQS+cWkyQWO0gKRjtxg5I4FcxaaT4ghs7fSrvw1qM2lDUbi9uI1vYJXlUvvijZpJgWXJyxJJJTHIOa2tW0TVLxPFskVk2dQtrYW0ZkQM7Ip3L97AIPHJx74pdLg97GrrPiiKwtLaaP7RAsu2WSe40y5aOGHPzF9qDYcDo5XGcngc318QadJqh06JrmadWCs0NpK8SEqGw0qqUU4IOC3cetcZ4o03X9f/tIf2RrJiutO8mzgTUo7eO3lPmBvOCTYfPyHo4xxxzUsOjawmt2d5pVjrGlzsAb8z3kLWc37sAsYlkc+ZlVAKqvQ5PeheYPy/r+v0Lur+NntLTXJ7bCSWdi9xaW95YXELylB87ZcKGUEqMLk988gVtWvirTLqK4ZPtolt41klgbT7hJtrEgMsZQOwyCMqD0rzm98LeJb+wjX+yNXa8bSLq1upb7VElEk8iKQUUzMqIWQjgL1XIAGR0Oq2HiHVLmfU7bTL6w2wW9q1utxCl1PGJt8ux0kKp8vAO8Hr04JOy/rr/wAff8Arp/wToT4z0MQJIZ7kM85txB9in87zAu/b5WzeDt5+7yK09M1Sz1izF3ZSM8W9ozvjaNlZSQysrAMpBB4IFcJoXh/V4PFQu30q9trH+0ftKm8vluJAhtWi+ZjI7FtwHGSACMEgHHXeHbG5sLe/W5j2NLqFxMg3A5RnJU8eop/5f5B/X5lceJ7eTxONPW6iS1VXjLvbygSTryUWUgR/KFbKgls56bTV/StdsdZ3Gy+1MgUMJJbOaJHB6FGdQrj3UmuQ0XwwbO8NvqeiatdNFd3E8V0upbrQhmdlPktMMNh9p/d4ySenNaHg/StQ0vUbxVg1az0YxIILPU7uOdonHGIijuVjCgcM3XoKUfMJb6HY0UUUAFFFFABXO+NNevdA0L7RplvFc6hJIEghkBIbALvwCDwiuevUCuirmtc0S+1rxHp7Jd3NjZWcErieAQsXmfChdsiv0Tfzt/i69aTv0GrdS5f+KdL0zToNQumuxaTQ+eJobKaZFTAOWMaMF4PfFWdQ1aKx0r7csVxMHXMSRWssrEkZGVRWYD1OOK4ZdL1+30fRdAutCvL7S7CV/tBgnt91wkTn7OpDyKNpG1m/wB0DGCa6TxTBqd5BpbWtvqMlsJ997a2N0tvOyeW2Bv8xOA+3ID8+4pys07f0hLTcy77xrd2+lrcWr2d066ReXcj+RJGPPhZF27GbcoyzAq3zcdq6K48R6dZXkVpdm6ikkZEErWc3k7nwFHm7fLGSQPvdTjrXnieFvEI028t/wCx7kGa21WCMSXkcpXz2SSLc7SEtnBUnk7uvHzVb1rSPEWpNdyNpOszTtd209qBqcccEUKeUxjMQm2tICrjJUjPO7pTVnb8fvB/5/ob8/j+2h0vXLwadesdLuDDsNtMBL053eXgdTxzgAE8EVr3nijTLCCKe6F/FDJH5vmHTbjbGvrIdmI8d92MdTXPXumavLpXivTU0m4LXk73NtN5sPly5WMBB8+4N8p+8AOOtUvFGm6/r/8AaQ/sjWTFdad5NnAmpR28dvKfMDecEmw+fkPRxjjjmpu1FPyX5f5jWsn6/r/kdXe+LNKtJb23SSW4u7SLzZYYLeSQqNm9clVIAI6HvyByMVUk8XLN4VttUtbW7Se7iDRK+m3UqxtgZLBI9xUZ4PAbHB71Ho+laitvrbXNq0L3sMIiWR1J3C3VCDtJHDAjr+dY/wBi16ay0OG40bW1tbSxNvNa2moxW7GcCMLIzxzglMBwACT6r0pvqv66/wDAEnon/XT/AIJ1CeKdKZrWKOea7kuIo5Vazs5pl2v91mKKwQHBxuI6H0q7qGoCxuLCIiL/AEu48gb3YHOxm+XCnJwp4JUe+cA+daf4a1q003Q1tdN1nT9btYoYZ7qK+h+yyKjEbZk8wl1CliMJu5HI6DrfFm9r7w3HC6rO2pHy888/Z5ucegpy/UEt/T9Cw3jLRIjMLia6tjEhkYXVjPDlQwUsu9BuALDJGcZyeKdq+vw2l3Dp9vdQR3rzQK3nQyOqrIxA+7xuOxgMkY6njrxmmeGdVvNR0wapper+W+nXFpqU99qSzhpJFXLInmsFTKn7oB5X5cDIuaf4b146XYzajArakdYtprgLKpCwwqIw2c85C78dfnPehLVJ+X52/LUT2bXn+WhoXPj2IW95JHbSQCy1SKyle5t5VRo2dFZgSqjdhjhQSeh5BFbMXirS5rSa5i+3uIJRDLEunXBmjYqGGYtm8DBBztxz1rAl0vVnub60GlT+W+uQagl15sXltEHiLcb9+QFY4KjpxnimaxpGtf25eXMFrfy6fPfRyTRafdrBNNGtvtGH8xCAJAMjcCfcUl8K7/8AAX/BG/if9dX/AMA15vGunLd6RFbxXVxFqUkkYkjtZiYmQHIZQhIO4YIOCvJPANTReJYLjxONNiuEEADxZa1m/ezrksiSkCP5QpyoLEnPTac8vo2k63pSabPJod7J9l1S8mMAu4pZPKmDbW3vIN2C2Dk7sgnnqbtlo2qpJpukyWE6W9hqst82oGWMxyoWkZQAG37j5gBBUDhuTxlrdf1/VhdH/X9XOl1TxHpejziG9nkV9nmP5dvJKIkzjfIUUiNeD8zYHB54NVrjxnoNrdTW8t5IGhlEMrrbStHG5AKhpAu0Ehlxk854rD17w9LN4pvby40rVdTsL60ih2adqX2coULhhIpmjDKQ4x97o3TPK3fhzUDpmqW1vacS61a3MC+YvMKGDJyT2EbcHnj3FKOr1/rVL8hy02/rQ3l8W6M9lJdCa4xHOLdoTZzCfzCu4KISnmE7Tu4Xpk9Aax9a8atBbvc6T5E8I0q8vAZo3DCWFo1CMpIK8swZSAcjtWbrPhjVJ/Ed3qYs7ue1XU47hYbS9+zyyxm1ETFGDpghuxZcgHrxlmq+GbySx2aTod9ClzpeoW7xXV2kkqTSlGUu7StncUPIZsZGcc4F3f8AWn+ZStdf11Owm8TaVbX62M9w6zlkRmEEjRRu+NqvIF2IxyMBmBO4eozjz+P7aHS9cvBp16x0u4MOw20wEvTnd5eB1PHOAATwRWZbeHZW1u8k1PQtZuIL67iukaHUwkUPyoNs0QnVWZGTPyq4IxgnGKtXumatLpXizTY9KnZryd7m2m82Ly5srGAg+fcG+U/eAHHWhefb/L/gka2/rz/4B1ralAumf2gY7rydofaLSUy4P/TILvz7bc03S9YstYilks3kPkv5cqTQvDJG2AcMjgMOCDyOQayvEH9ral4YU2Nnf2tw80RmtUnjjuDEJBvVXWTarFc8hx9QaqeC9NvtP1DXXudPvbS2up45rcXl6LmQgRqhDN5jndle5IwRgnHAt3/XYfRHXUUUUAFFFFABRRRQAUUUUAFFFFABRRRQAUUUUAFFFFABRRRQB5zqX/IVvP8Aru//AKEaKNS/5Ct5/wBd3/8AQjRWhB2Ph/8A48JP+up/kK1ayvD/APx4Sf8AXU/yFatQywooopAFFFFABRRRQAUUUUAFFFFABRRRQAUUUUAFFFFABRRRQAUUUUAFFFFABRRRQAUUUUAFFFFABRRRQBnanrdjpBhW7eYyTk+VFb28k8jY6kJGrNgZGTjAyPUVWtvFmiXmnXN/De5trWAXEztC6lYyCQcFQT90jAGcgjrxVXWYL+18TWGs2mmy6hFHaTWssUDxrIm9o2DDzHVSPkIPOeR1rhNN0ye/0vwZHEFW31OIwXyE/M0UUnnr06j5WX0/ee9C1/rbcHoej2/ifSbrURYRTzGZnaNWa2lWNnUEsiyFQhYYOVByNp44OII/GmhTWi3UFzPPE7iOMw2c0hkbBJCBUJYja24DO3HOKxLPRdVWTTdJksJ0t7DVJb5tQMsZjlQtIygANv3HzACCoHDcnjKS+Hpj4H0iwu9M1Z7+2UhZNJu4oZ7VyCCwdpFHQkYyw55FK+lx9bf11OivPFGmWEEU90L+KGSPzfMOm3G2NfWQ7MR477sY6msyz8bWv9sarY6iXiS2vktoJ47SYxFWjjK75QCiks5HJHbjnnmtV0LxXf6VcWmo2+p6hPNpSwQNbaksEMcx8wMZgsibzgpn5WU4I9ang0fXpLHVdKk0S4j/ALTvLe4F1JNAY4VWOAPuAkLFgY2HCkE45xzVR3d/61/yJey/rob/AId8aW+phbe+EkF7JeXFtH/okyQv5cjhQsrDYWKpnAbqDx2ra1TW7HSDCt007STbvLit7aSeRgMZOyNWbAyMnGBkeorkdL0jWdmn6XPpMtvHaazPfveSSxNG8ZlldQgVy+4716qMc/jt6vBf2niiy1i10641CFbOW1kht5I1dCzIwbEjKCPlIPOenFT0/rt/noN7v+uv+WpmWHj4Poun3l7HCJbi2+0S7En2wjzNu59sbiNMBjudhypHTJG3N4v0S3vpLSS5m8yKdbeV1tJmijkbbtVpAuxc716kdRXFaf4d8QaX4evLL+xpLifVNLW0IWeLZayAyj95lxlMSA5TceDx0zsnw5qUegazZLD5kk2o28sJ3qPMjQQAt14/1bcHnj6VS3f9df8AL7wfS39aGrY+MrC6XV3niubWPTbgwM8ltKBJ0A25QZYk4CLk9P7wpun+LrU6QlzqM5N007QtbW1jceaj4LBPKK+YSEwSdoBHOADWHquh6vd22s2SaZdENq0epQyx3SRLcIpjJjVlkDo+FbBIUZA+YU668O2s+kO0fh3xRBePcFxLFqsZvI28vb5gle5IxtO3G4+696lfDfyX6f8AB/4YOtvX9f6/4J0t14r0ixWJrmW5j8yITEGzmzFGTjdKNmYl4PL7RwfQ1W0/xTFLqOo2168SeXqYsbMRIzNLmFJOQM5+8xJ4AAyfWuWXw1q32r7Rr2narq/2zT4YJhp+piBldC+5ZQJYlcFXHIzyG7HmzY+F9X0jxpd69bQSy28l75C2Zlj2i1aGJWlXJyHDxrkE5Kr06ZpfFr/Wq/r8RPbT+tP6/I6nUvFejaTeS2t5cyrNDGsswjtpZBFG2cO5VSFX5TySAMc0kXi3RZYruQXUii1VGkEltKjFXJCFAygyBiMKVzk8DOaydf0PUb0eLfs9vv8At+lR29t86jzJAJcjk8ffXk4HNZ3iXwvq2o6jJcW9vI8UdnY4SO58ppXhnd3RWDAq208NkDJHIpLexXS/9dP8/wADqP8AhLNG+wtd/aJgqzC3MJtJRP5hGQnk7fMzj5sbenPTmss+PNPbWbaGJpns5YJyyrYzm4E0bopXygu/gMSfl7Z6VRGizWz2Grad4f1RZ7bUDNcWt7fJPcTqYWi3K7zuvG4cFxwD7Zr+Cba8uvEV3qrWckFv5+oROJHQsjtNGQp2sQT8rcgkcdaF8VvJ/l/mxS0jf0/P/gHTS+MtChgt5zeSPDPALlZIraWRUiPR5CqkRrweXx0PocTzeJtMt9Wh0yY3iXM8nlRFrGfy5G27sLJs2HgE8N2PpXF2ega7pej3doukzXMupaVHZkpPEFtpF8wfPucfLiQHKbjweOmdOzs9YTxOXutHu3js7YWWmXYkgaKMbRvmYGTfuYgDAUkKv+0aL/1/Xy++/QGv6+7/AIP3GzJ4v0xUugq3ouLeB5xBNYTxNIq9dgZAXwSM7c4yKLXxbZTaDY6rLa6kiXcYfZHp1xKUOATkLHnHPDEAHqK4/TNB146jps9zpmriVdOuLa9uL7U1mDTSIvzKnmsFQsp+6B1Hy4GRc+xa9NZaHDcaNra2tpYm3mtbTUYrdjOBGFkZ45wSmA4ABJ9V6UapPv8A8P8A8AO3z/T/AIJ0Nv4oin1O92Hz9Nisba7hktoJJZH81pBwqgkjCLwFz1z7ZR8cvCulNIBL9ov5La7ih0+486ACJ5EUREeYW4TJ24IJIAHTA07w/wCKbDSI7cadfRSfYLG3mNtdxLIywzyeaiP5gILI4IbI4yMqeKks9D1yx8QLqcfh/U3tY9TF2kMuoRTzlDaNCctJMcsGxkFuhGCccPS77f8ABB9f66f5ncHxVpX2CO9Q3s0Ejun7jT7iVkZDhg6KhZCD2YCoLjxv4ft13G8mlQW6XTPb2k0ypEwJV2KIQq/KeTjpXMnRddS5SefT9Tezupbu5kstO1BbZ4pXdPL811lTd8obO0sASeDwaTw54a1u08MapaXdi0VxLokVlGjTI2+RBMCAQx4+ZcE44PbnEtvluNL3rHo6OsiK6MGVhkEHgilqlpfnJZR281tJC0CJHucqQ/yjJXaTxnI5xyD2wau1Ukk7ImLbV2FFFFIYUUUUAFFFFABRRRQAUUVyGua5rsGoa1HpsmnRwaXYJd4ubd5GlJEhK5WRQo/djnB69KTaSuxpX2OquLeC7t5Le5hjmgkUrJHIoZXB6gg8EVKOBgV5/Nr99LNda5CY106yvLa3mtmebe5YJuYMJAiged90od2zk9Nrr3x5e2Gl75bWBr61e7N7EFYLsg4Gzkkbi8OCc4DHg03p/X9dxLXb+v6sd9UUttBO8TzQxyPC++JnQEo2CMrnocEjI9TXnd7rmp6lZi2voWeKO+06SO6Gl3FkpY3SAx7ZsliMA7ge/QY5fY+JLnUfFEeqQaY90rSTWKIum3IaGJGf5xcH9ydzIMgAdQMnbyef9dP1f6h/X9fL/I9GrOi0DRrfU21OHSbCO/cktdJbIJST1JcDPP1ribb4g3B0a6uJry0k1FJILd9PTS7iOazllYD50Ll5Quf4FXcVwCM8Z8L6g9z4dsbSKKzkt9XlEF3caZcQpPutZXZzDK4kJyWBO85POe1CQdD1eivPZPG+qi4TSiIY9QjkuVmuItLuLuNlidVUrDE25d24HJYgYxzkYkbxT4lurS+uYILGwNjpcV9Lb3lrK8jOwkJT76FB+76kE89KV1y83Qdne3U76iorWb7TZwz7dvmxq+3OcZGalqmmnZkp3V0FFFFIYUUUUAFFFFAEF3Z2uoWslre20NzbyDDxTIHRh15B4NM0/TLDSbb7NptjbWcG4t5VtEsa5PU4UAZq1RQAUUUUAFFFFABRRRQAUUUUAFFFFABRRRQAUUUUAFFFc9rniN9B1RRdxp/Zz2M84cA7xLEAxXOcYKZI4/hNJuw0rnQ0VwFn4h15Y3RorIalNqsNnKHaUxJutUkYqpc4wSeBgHHYktTb7V/EOi3fi2+e/s7lNP0+GaOA20irv2Ocj96doJByOp45GOat/XyT/US1aS6noNFcnq/iiaw1a9s3ubW0hi0+C4jnktpJz5skrJt2IwL52gBV5ye/SuZ0vURNe6XZCJFaw1mQGRbOa1MxezlkLtHKS4YljkknPXvU30v/AFvYFr/Xlc9Sorzmw8ZXcQ8P211d2ulwXtnbPHNeWk9wt1K4JZFmMgCEAD75YncOvfpPFfiCbRE0+C2GLi+nMSyfY5boRhUZyfKi+d/u4wCMZyTxVNW/IDoqK8i8Ualeapo9zcX9s8E66FqcZ3W8kHmBZIQHEcnzKGGDg5xnqetbh8eT3FhbXenvbta3941rYyR2c12ypGrF5HjiO5slcKoxgEMT2C6X/rewM9Bqs2nWL6imotZ27XyJ5aXJiUyKn90NjIHJ4rk7TxHr9/JpNpHbW1tcXbXSyy3dpNH8sRXbIsTFWAYH7rHjP3jjnNurnUXS6l0ua1sLhvEyW00vku5mUbAN+JFJGMAjOCBjjrQt0v63S/UHor/11f6Ho9Fed6j4gubnxSDFYm7/ALIvFtliXTLmTezqgklWZSYoyoc4DBjgHkbqmi8aajJc6xButzqVnFNJFoh0+ZLhlViEYSF8SggA/IvfGfU6XDqd9RXnq+PZJNMtjaarZ6hc3V61t5lto9zm22IWYPbh2kZvlx1XrnoObOjalear4s0i4vrZ4JxYX0Z3W8kHmBZoAHEcnzKGGDg5xnqetNK7t/W1w6XO5orhb7VtT0rWfFt5Pdxz6fZ2cUkdoI3VgxV8APvwvI5IXnjpjmObWtZ8NpqFnM1pe30dvazwOTMsbB5PJKsHkkYEYB3A87skE5ygO+orjXuNdtfGkAu9TtGtY9LknnhitZArYkH3cykBsEfMQeh4545608W6hHb6h4gh01JJbzTWuvNk0y6hWAooMcTSyfLKpDNym0ZBODuoWv8AXr/kHW39dP8AM9TorhNV17WrGa60e+l0+ae6it0tpoLeSIRtPK0R3DzGLbR82QVzjHHWtLwXBHpa6noS29pHJYXC7ntImjSUSIGB2szEEfdxuIwoxgYAFqr/ANeYM6miiigAooooAKKKKACiiigAooooAKKKKACiiigAooooAKKKKACiiigAooooA851L/kK3n/Xd/8A0I0Ual/yFbz/AK7v/wChGitCDsfD/wDx4Sf9dT/IVq1leH/+PCT/AK6n+QrVqGWFFFFIAooooAKKKKACiiigAooooAKKKKACiiigAooooAKKKKACiiigAooooAKKKKACiiigAooooAKKKKAKOpaLpWsrGuqaZZXyxklBdQLKFJ643A4qdLG0jkhkS1gV4IzFCyxgGNDjKr6DgcD0HpU9FABRRRQAUUUUAFFFFABRRRQAUUUUAFFFFABRRRQBV1DTLDVrb7NqVjbXkG4N5VzEsi5HQ4YEZqS0s7WwtY7Wztoba3jGEihQIij2A4FTUUAFFFFABRRRQAUUUUAFFFFABRRRQAUUUUAFFFFABRRRQAUUUUAFZVzoFrdTapI8kwbUrVbWbaw+VFDgFeOD85657Vq0UmrqzBOxzcngyykuA3229W0aWKaayVo/KmkjChWb5N2fkTIDAHaMjrmWbwdpFzqGsXk6SyNq1uLe5jL4ULjBK45BIC5Of4V9K36Kb1BabHPSeF5LjS3sbvX9VuV3wyRSyC3DwtG4dSu2IA8gZ3BulS2Phs6ZdSNZaxqMNpJJJKbLELRB3yWIJjLj5iWxuxn24rcooDpY5mbwXb3gnfUNV1K9upFjWO5lMSPBsfzFKCONVyHAPzKemOnFS3PhaS8iszP4g1V7qzuDcQXe23EiEoUK4EWwjDHqueetdDRQBzS+C7WH7NNZ6lqFpfQmUtexGJpZvNIaTeHRkOWCnhRjAxgcVcbw5byLqHn3V1NJf2aWc8rFAxVQ43DCgBjvOeMdMAVs0UPVWDrcrWdobOMxi4lljAUIsgX92AoGBgA9s85OSe2ALNFFNu4JWCiiikAUUUUAFFFFABRRRQAUUUUAFFFFABRRRQAUUUUAFFFFABRRRQAUUUUAFZOveHrHxHbW8F95my3uEuF8tsElc5U8fdIJBHcE1rVXa+tl1GPT2kxdSRNMqbTyikAnPTqw/OjqHQzj4as2vXuzLP5jX66gRuGPMWIRAdPu7Rn1z37VBqfhK21S61CWW+vY4dRthbXVtGY/LkADANkoWBG49GA4GQa6Cq9tfW13NdQwSb5LWXyZhtI2vtVsc9flZTx60eX9dv8AIL63Ock8CwXE0tzda1qlxeMsKpcv5AaLypDIhULEFzknqpyDSxeBreO+N82sapLdNdJdvJI0JLOsbRHgR4AZGwQAMYGMHr1VFHSwHOHwfEdPs9MOr6l/ZlrFFF9j/c7JRHjG5vL35OBnDD8K0NY0WLWEti1zcWtxaTedb3NuV3xtgqcBlZSCrEEEHrWnVdr62XUY9PaTF1JE0yptPKKQCc9OrD86HqwMLVPBkOs20cV/q2oyuLWe0km/cq00cuMhsRhRjauCoHTnPNLc+C7Ka+kvIL2+s52nS4ja3ZMQyqhjLqrIRlkO1gQQeuAea6So1uIXnkgSaNpogDJGGBZAemR2zg4+lAGfDooW6sLu5v7u7ubNJUWWYRguJMZ3BEUcbQBgD3zVSfwnay2lzBHeXkDz6gNRE0ZQvHKCCNu5SuPlHBBrWtb+2vJbmO3dnNtJ5Uh2MFDYyQCRhsZ5xnB461Zo8/67h5GDB4ZNpqUl7a61qUJndJLqJRAUuXVQpZt0ZKllUA7Co44ApW8NSSX/ANtm13U5Z0WRbZmWAC234yUAiAJwMfPu/Pmt2q0d/bS381jG7NPAqvIAjbVDdBuxjPGcZzjBxyKAMJvBdvITcSarqT6l9oW4XUSYhKjKhQAKI/LxtLDBTnJ74NX4tB26hp9/Nql7cXVnHLEZJBEPPSQqSHCoBwVXG0KeOc81r0UAYd54Xtr7Ub65lu7sQ39uLe6tF8vypVAYA5K7wRuP3WHQVXXwbbPHdG91LUL64uBCjXM5jDqkT70QbEVQN2SeMnPXpjctr62u5rqGCTfJay+TMNpG19qtjnr8rKePWnxXME0k0cU0ckkLbJVRwTG2AcMOxwQeexFAGffaEl5rFvqa3t1byxRNA8cQjKTRlgxVtyE4yOqlT71nw+DYotHn0Y6xqcmlyW5to7V/J2wIem1hHvOBwNzNx1zXS0ULQDF1PwzZ6pcy3Ms1xHM8McSvEygxGOQyI65B+YMe+RxgjrVnSdITSluGN1cXdzcyeZPc3Gze5ChRwiqoAAAAAH5kmtGihaAFFFFABRRRQAUUUUAFFFFABRRRQAUUUUAFFFFABRRRQAUUUUAFFFFABRRRQB5zqX/IVvP+u7/+hGijUv8AkK3n/Xd//QjRWhB2Ph//AI8JP+up/kK1ayvD/wDx4Sf9dT/IVq1DLCiiikAUUUUAFFFFABRRRQAUUUUAFFFFABRRRQAUUUUAFFFFABRRRQAUUUUAFFFFABRRRQAUUUUAFFFFABRRRQAUUUUAFFFFABRRRQAUUUUAFFFFABRRRQAUUUUAFFFFABRRRQAUUUUAFFFFABRRRQAUUUUAFFFFABRRRQAUUUUAFFFFABRRRQAUUUUAFFFFABRRRQAUUUUAFFFFABRRRQAUUUUAFFFFABRRRQAUUUUAFFFFABRRRQAUUUUAFFFFABRRRQAUUUUAFclrOnR6l480+Gae6ijGmXDEW1w8LN+8hwN6EMB9CPfiutqM28JuFuDDGZ1QoshUbgpIJAPXBIHHsKOt/X8mg6W/rc8n02fxL4iSKytrlnuLbSYJIZpdWmtWEjmQeayxowm5RQQ/HHT5jWo99Nod3q2t3Ny6RWWtRLfBGOx45LWFGJHQ7WKsCRwAfWu0uvDWg30UEd5omm3EduCsKzWqOIweoUEcD6VDrPhuz1XT7+2jit7aTUAiXc624LyxqR8pPBJ25UEk7c0a/wBet/8Ahx6f16f1Y88xqraLr+o32qapHe2+kR6lFEl9KiQSyGd8bQwBCgKu05X5elWtavtQ0W9urGxvLuRLu3095Dc38nyNLcNG5VzuMQYYGUHy9QBivSpNPsphOJbSCQXEYim3xg+YgzhWz1HJ4PqaSbTLC4EonsbaXzoRBJviVt8Yz8hyOV5PB45NGl9Nv60/L7hdNd/+G/4P3nDmz1uym07S9UvJLew1DUyqpb6nPPIsYgdvL+0MEkGZEz1zjjOOKztDsTqXi5rK5v8AUmgtv7QiQi+lEhRZ4dqmXd5mB/vfXI4rtb3wtY/2LJpmlabolpBJKJJIZ9MWWByO5jVkBbgc57UeGfC9p4csfKSO2a4MkshkhthCq+Y24oi5OxOF+XJ+6KFvfyf5JBLVWXl+bPPrrV9Ru/CDTwG6a80zRluJr+XWZ7UBjv2ERoCszfJzvxngZNbaS22n6l4p1+cX0rR6bbSvFHeSqG3RvkAbtqngYIHy8kY5rr5vDOgXDwvPoemyvCnlxM9pGxjXn5VyOByeB6mnN4c0JpEkbRdOLxwfZ0Y2qZWLBHlg44XBI29ME0dH/Xf/AIAdV/XY86nudX06XWtMNxNYsLaxmRYdXlvWhZ7gqxDzKGUkY+XleO+TWvrMLw3GvRf2jqUCaRpSXNkw1CUEu3mszv8AN+8+ZFGHyoAwBg11lv4Y0C0/49tD0yHjb+6tI143BscD+8AfqAe1T3ujaXqc8E9/ptndzW5zDJPArtGcg5UkccgdPSh7AtN/62ORi36n4rivIp9QhTToFudUVL6cxvM0fywCLfsGB87YH931NYtpPrV1qFrFpjNpza3pNxcW6z6zPeEH92Y3ZZF/dEBiPkJ6nrtFeh/8I3oX9p/2l/Yunfb9+/7V9lTzd3rvxnPvmoV8IeGUUqnh3SFU5yBZRgHIwf4e4JFH9f1/XQFp/X9f0zi0XW7zTLi0stLvor7TrvdfadJ4imZrlDGfL8q63FlByrbTt6c+9XWNcbUfD1zd6Nb30H9m6SLlri5124hMRO/aNq71nYFDy5weBk9vQG8K+HWsUsW0DSzaI5kWA2cflq5GCwXGAcd6kuPDmh3ksMtzounTyQRiKJ5bVGMaDoqkjgcngUnfp/WgLT+vMyfB0rT3fiCZvvSX0bH6m1gNY+pJr2oT64NOM14lnqoL2K6jJaNLH9ljIRJV5T523YyAecn17az0rTtOd3sbC1tndER2ghVCyoMIDgchRwB2FQ3ugaNqSst/pFhdBpPNYT2yPl8BdxyOuABn0AFVLV6drfl/kEdFqM8N3sGoeHbG6tknSGSIbVuJTLIuOCGckljkHnJzWpUENjaW0nmQWsET+WsW5Iwp2LnauR/CMnA6DNT0PViWwUUUUhhRRRQAUUUUAFFFFABRRRQAUUUUAFFFFABRRRQAUUUUAFFFFABRRRQAUUUUAec6l/yFbz/ru/8A6EaKNS/5Ct5/13f/ANCNFaEHYeH/APjwk/66n+QrWrJ8P/8AHhJ/11P8hWtUMsKKKKQBRRRQAUUUUAFFFFABRRRQAUUUUAFFFFABRRRQAUUUUAFFFFABRRRQAUUUUAFFFFABRRRQAUUUUAFFFFABRRRQAUUUUAFFFFABRRRQAUUUUAFFFFABRRRQAUUUUAFFFFABRRRQAUUUUAFFFFABRRRQAUUUUAFFFFABRRRQAUUUUAFFFFABRRRQAUUUUAFFFFABRRRQAUUU0uqkBmALHAyetADqKKKACiiigAooooAKKKKACiiigAooooAKKKKACiiigAooooAKKKKACiiigAooooAKKKKACiiigAooooAKKKKACiiigAooooAKKKKACiiigAooooAKKKKACiiigAooooAKKKKACiiigAooooAKKKKACiiigAooooAKKKKACiiigAooooA851L/AJCt5/13f/0I0Ual/wAhW8/67v8A+hGitCDsPD//AB4Sf9dT/IVrVk+H/wDjwk/66n+QrWqGWFFFFIAooooAKKKKACiiigAoorB8SeJI9Dt1iiXz9Qm4ggHJJ9T7fzqZSUVdkykoK7NSXUrOG9ispbqJLmUZjiZvmarVcHD4Fn1CwmvNUu3GszkSLIG4iI6D/PTtWj4c8RTm6bRNaHk6nDwrN0mHqD6/zrKNV3tNWvt/XcyjWd7TVr7f13Orooorc3CiiigAooooAKKKKACiiigAooooAKKKKACiiigAooooAKKKKACiiigAooooAKKKQkKCSQAOpNAATimxypKgeN1dT0ZTkVxF5qF/4y1CTTNJlaDSoji4ux/y09h7e350w6Zrfg66P9iRvqGnz8eQ/Jjf1OP5/nWDr63Suu5zuvrdK8e5peK9U1SDVNL03S7iOCS8LAu6A4xjFQf2D4vzu/4SVM+nl8fyosfD2uX+tWer65eQq1sS0dvEudvtn/8AXXZVMYOo3KV121FGDqNylddtTk/Cup6rNq+p6XqlxHPJZ7cOqBc5/wAiupklSJC8jqiDqzHAFcjqHh7W7PW7vWNDvIS9xgyW8q9cDpn/APVVMadrnjC6Ca1E+n6fBw0KcGV/UZ/n0ojOUFyNNv8ArqKM5wXI02+n/DneA5pa4S0vr/wXqEenapK1xpMx2290esfsfb2/Ku6VgyhlIIIyCO9awqKXk0bU6in5NC0UUVoaBRRRQAUUUUAFFFFABRRRQAUUUUAFFFFABRRRQAUUUUAFFFFABRRRQAUUUUAFFFFABRRRQAUUVBd3cFjayXNzIscMY3MzdqG7A3bcZf6hbaZZSXd3II4YxknufYeprhmsL3xZFNrmoXbadaRKWsVzjZj+NqdZyJ451Wa6vplj0my5S1L4Lf7Teg//AFetc+8n37dZ76XwrHdgM4X9M+n+etcFWrzav4f619Dz6tXn1fw/1q/I6/wl4xGoCOw1Jgl3jEUxGFnA9Pf+ddlXn/iF7LXZLHQtCghllQK4uE4W3T6j/P41p6Hrl5Z6kPD+uD/TAP8AR7gcide348VrSqtPkk7+f6G1Kq4vkk7+f6HW0UUV1HUFFFFABRRRQAUUUUAFFFFABRRRQAUUUUAFFFFABRRRQAUUUUAFFFFABRRRQAUUUUAFFIDnoc0tABRRRQAUUUUAFFFFABRRRQAUUUUAFFFFABRRRQAUUUUAFFFFABRRRQAUUUUAFFFFABRRRQAUUUUAFFFFABRRRQAUUUUAFFFFAHnOpf8AIVvP+u7/APoRoo1L/kK3n/Xd/wD0I0VoQdh4f/48JP8Arqf5Ctasnw9/x4Sf9dT/ACFa1QywooopAFFFFABRRRQAUUUUAZev6umh6NPeuAzKNsan+Jj0FY/hbw/IH/t3VmM2p3I3jf8A8slPQAdjj8ulQ+Ox5tzoNq/+plvBv9OMf4mug/tq0GvDRiJBdeV5o+X5Sv19a521Kr73Tb1OZtSq+90tb1ZpVh+JPDkGu2oIPk3sPME68EH0Pt/KtykraUVJWZvKKkrM53wjrU+pWc1pfjGoWT+VMD1b0P6V0dcbZAW/xRv0i4Wa0DyAevy12VRRbcbPpoZ0W3Gz6aBRRRWpsFFFFABRRRQAUUUUAFFFFABRRRQAUUUUAFFFFABRRRQAUUUUAFFFFABVDWrCTU9HurKKcwPMm0OO3sfY9Kv1yt14+0i1u5rYx3cjxOUYpFkZHHHNZ1JQirTe5nUlCKtN7lfwXqAtA/hy7tRa31tk4A4lH97Pr/MV17ukcbSSMERRlmY4AFcf4Lgk1C91LxDdIwluJTHCHHKoPT9B+FN8TTXGva/b+GbWRo4cCW8df7vXH8vxIrGnNxpJ/d+hjTqOFJPft+hJceM7m+untfDmmvfMhw078Rj/AD7kUmfH3+s26d/1y/8Ar/8A166mwsLbTbNLW0iWOJBgAd/c+pqzV+yk9ZSfyLVKT1lJ38jjoPGV1YXSW3iPTXsi5ws6fNGf8+xNddHIksayRurowyrKcgiob6xttRtHtbuJZYXGCpH6j0Ncn4bln8P+IZ/DNzI0luymWzdvT0/n+IPrQnKnJKTumCcqckpO6fUk8a6ktwi+HbS2F1fXWDtI4iH97610Gh6fJpWjW1lNOZ5IkwXP8h7DoK57xrbyWVzp3iC1RjNayhJQo5ZD6/qPxqe28f6Rc3UVv5d3G0rhFLxYAJ455qFKMarc3r09CFOMasnN69PQ6uiiiuo6gooooAKKKKACiiigAooooAKKKKACiiigAooooAKKKKACiiigAooooAKKKKACiiuW8Z63c6XaW9tafupLxvL+1PwkQ9c+vP8AOpnNQjzMic1CLkyDxBrdxf3raDo0gWXBN3dZwtunfn1qn4O1OS2lu7aS9E2ixP5dvdXB2FnP8K56jqf/ANdc7eXFtb2n9m2TTnSllUahfxrlp3PYH09B/k1DCx02FLvz5t4ZNMss4bDH/WMB29PU+1ec60ufm/r0/rdnnOvLn5v+G9P63Z7OHUsUDAsOSM8iuE8RSm/8X22may7WukDDRf3bhv8Aabtzx7fjUcHhPWtIs4tWs7x5NWQZmgY5WRP7me5H/wCqtYanovizw9cDUAITApM8bnDwMO4/z7V0yk6i5ZKz39TpnJ1I8slZ7+pzWr2A8R6zcjw3ahI7eIxzzI2xJj2Udj0/Grg8Q/atEg8PaRphi1CQGCSB0+WED7zHPX15rN0rxLf6FojWsFput53YWN1ImwZzglux/wA9qu6roUXh7R4dVbU5F1sybxKrbvOY9VA7j3/xrmTunKPz/wCAcyd05x+f/AAxXnw9uY/IeK9ivUCtERh/MA4I74ya6Lw5oE8M76zrDebqs/OD0hX+6PeovDuhXU93/b+ufPqEg/cxEcQL9Ox/l9a6yumjS6vbojqo0ftPbogooorqOoKKKKACiiigAooooAKKKKACiiigAooooAKKKKACiiigAooooAKKKKAIbm7trRN9zPFCvrI4X+dc9eePdDtm2QzSXcnZYEJ/U8Vl6zp9tqvxItLS9jMsBtCxTcRyMntXRaP/AGGJ7m20uCBJbVtkoSLBU89yOelc/POUmlZdDn55yk1Gy1sYn/CR+JtT40rQTAh6S3Rx/PH9aX/hGvEmp86tr7RRnrFajA/p/WuzqveXtrYW7XF3OkMS9Wc4puknrOTf4DdFPWcm/wADz+XRtI0/UZLSx8U3NjfR4DiV/lJIz14FaUc3jTT0DxtZaxbjoyEBj/L+tWVu/CHii5aFkt5LgnALoY3f6Hgmo5PAMNu/maRql5Yv2Afcv9DWKg96e3k/6Rgqb3p7eT/pAnj2O2fy9X0q8sX7sV3L/Styx8R6PqIH2XUIGY/wM21vyPNc88HjTT02N9j1e3HVXUBiP0/rWNeR6VrXhTU9SXR47K+s3CHy243ZGeBx3NP2tSO/4q35aD9tUjv+Kt+K0PT6KzfD5LeHdOLEkm3TJP0FaVdcXdXOyLukwooopjCiiigAooooAKKKKACiiigAooooAKKKKACiiigAooooAKKKKACiiigAooooAKKKKACiiigAooooAKKKKAPOdS/5Ct5/13f/ANCNFGpf8hW8/wCu7/8AoRorQg7Dw9/x4Sf9dT/IVrVk+Hv+PCT/AK6n+QrWqGWFFFFIAooooAKKKKACiiigDmvG2lzahoXm2wJubOQTx46nHXH4c/hWTciXxNZWPiLRHUarZjbJCT19V/nj1Bru65LUfCM8N+2p+Hrz7DdNy8R/1b/h2+mMVzVabvzLW+/+aOatTd+ZK99/80XdA8RyatcSWl1ptxZ3USbnDj5Tzjitm8vILC0kurmQRwxjLMa5QX/jmMeU2k2UrdPNDgD/ANCpkfhfV9buEn8S3ymFDlbOA4X8T/8ArPvRGpO1km35qwRqz5bJNvzVh/g2KbUtS1LxHOhQXTeXAp/uD/8AUB+BrsqxP+Ek8P2Eq2P9oW0Rj+QIp+VcdsjgVso6yIrowZWGQwOQRWlJRUeVO5pRUYx5U7vqOoozRWpqFFFFABRRRQAUUUUAFFFFABRRRQAUUUUAFFFFABRRRQAUUUUAFFFFABXOeE9EutIgvvtqx+bPctINrbvl7V0defWlvrXiDW9YWLXrm0jtbgoqLkjGTjHIx0rGq0pRdrswqtKUXa7PQK53RNFu7PxFrOpXYTF04EJVsnYPX07VzWsQXehSRR33jK+V5QWVUiZjj1PzVmf2uv8A0OWqf+A7f/FVjOuuZcy1XmjGeIXMuZarzX+Z63RXm2jxXeuzyQ2PjDUGeNd7b4WXjOP71bH/AAimvf8AQ2Xf/fJ/+KrSNaUldR/FGsa8pK8Y/iv8zsa5zXdFu73XtG1G0Cf6JKfOLNg7Mjp6965jWI7vQriOC+8Yagskib12Qs3Gcf3qzv7XX/octU/8B2/+KrOpXT92S/FGVTERfuyX4r/M9arnfFui3WsWdotksfnQ3KyEs23gZzXM6PDda7LJFY+Mr5pIwGZXiZTj1HzVPeW+teH9Z0cS6/c3aXNyEZGyBjIznk5605VeeGsdPVFSrc8NY6PzR6COlLRRXWdYUUUUAFFFFABRRRQAUUUUAFFFFABRRRQAUUUUAFFFFABRRRQAUUUUAFFFFABVa9sbfULSS1u4llhcYZW/z1qzRQ1fRiaTVmeb+L9PTRZdLW3iil09CRHYFjlpP7x7t2/l3rd8L+G5baVtY1Y+bqc/IB6Qj0Hocfl0q9r+gwa/bpJDP5V5bkmC4Q/db0OO2R+FVdA8RzSXR0bWkFvqkfAJ4WYeo965FTjGreW3Tt/XY5FTjGteW3Tt/XY6auV8S+FTeyNqWmBI78DDow+S4XurCuroronCM1ZnTOEZqzOW0q/0zxRpUmlXlosE8K7JrMjaUI4yvt/Ko9H8Fix1Fbm+vGvUthts436Rr7+9Y3jq9srfV7eTTyyaxAQ0s8XRF9H9T/Su+sbmO7sYJ45kmV0B8xOjepFYQUZz5ZauJzwUZz5ZauJYooorqOsKKKKACiiigAooooAKKKKACiiigAooooAKKKKACiiigAooooAKKKKACiiigDjrj/kqln/15N/Wjwh/yMfib/r6H82ouP8Akqln/wBeTf1o8If8jH4m/wCvr+rVxr+Iv8T/ACOKP8Rf4n+R02p6jBpWnTXtwcRxLnA6k9gPc1x2j6RN4umGt64++1LH7NaK3ygA9/8AOTVnxjnUtb0XQ8nyppTLMB3Uf/W3VWubK+8EXjX+mh7jRpGzPbZyYvcf4/nTqS5p6q8UOrLmn7yvFFDw94asNcstWjlXyporxhDMnBj9B7j2rb8Ma3dw6lN4d1eRXvIP9VMDnzF9D745rl9C1q/8u907RYGa8vrlpFlPSJD3+tXtb8NjwxpNnq0U7y38Fysk8xJ+fP8ATP8AOsKcrRU4LbcwpytFTgttz0qvL7X/AJEzxT/19H/0IV6bFIssKSr911DD8a8ytf8AkTPFX/X0f/QhXRiOno/yOjE7r0f5He+Hv+Rc03/r2T+QrTrM8Pf8i5pv/Xsn8hWnW8PhR0U/gQUUUVZYUUUUAFFFFABRRRQAUUUUAFFFFABRRRQAUUUUAFFFFABRRRQAUUUUAFFFFABRRRQAUUUUAFFFFABRRRQB5zqX/IVvP+u7/wDoRoo1L/kK3n/Xd/8A0I0VoQdh4e/48JP+up/kK1qyfD3/AB4Sf9dT/IVrVDLCiiikAUUUUAZOpeJdJ0i5FvfXYhlK7wpVjx+A9qqf8Jz4c/6CS/8Aftv8K17jTLC7kElzZwTOBgNJGGOPTmof7C0j/oGWf/flf8Kyaq30aMpKrfRqxnr438OswUaimSccow/pW/uG3dkYxnNcR4+0ywtPDYltrK3hk+0IN0cYU459K0Nc0rWtXFva2l7Hbaa8Sif++T3x7YxxmoVSabTV2rbEKpUTakrtW2IbzxnNLqMlnoWmtqRhH72RWwo+nr9aj/4SXxR/0Kr/APfz/wCtXQWOkQ6PpTWmmIkbBDtdxnc+OC3rXP8AlePv+fjTfy/+tUy9otW38kiJe0Wrb+SRFceLfENpbvcXHhoxQoMs7S8AflUfiHxU8+g2NvakW95qUYZ8vgQoepJ9/wCWai1XRPGmsWv2a8uLIw5yUjbbu+vFJZeA5Jrhr3xDdRhFAHlQthdoGAC3YAdhWTdZ3jG9n3Mm67vGN7PvoY0tnaalbRaN4b083MiMDcX7rjcfYnoKs6rpCeHrCM3XiG6/tIKBDb27HA9BjOQPfitibxA0r/2J4Os0Yrw1wq4jj9x6/U/rWroXhK30yX7beyG91JzuaeTkKf8AZz/OlGipP3dfPovTuKNFSfu6+fRencueGZ9TuNDhk1aLy7npyMFl7Ejsa2KKK7oqySO+K5UkFFFFUUFFFFABRRRQAUUUUAFFFFABRRRQAUUUUAFFFFABRRRQAUUUUAFebWeuHQLjxHdJB58j34jRCcDJ3da9JryHUkdo9edUZlj1VHfaM4Hz81y4mTjZrz/I5MVJxs15/kdloHh67fUJNb14pJfSrhIcZWJf8a6b7Jbf8+8P/fAqvperWesWYubKYSR9COhU+hHar1bU4xUfdN6cIqPu6laY22n281yyJHHGhdyqgcAZrirXxN4p1xpbjSNNtxaI20eaeT7ZJGT9K3fGdlLe+HLhYQpMQMpBLA4APTHU/XiuI8M2NveWKSPc6fH5cvzrPcSI+M5zgMB0rnrTl7RQWiOavOftFBaI9KsVmu7CCXUrSGO7K/vI8Bgp9AasfZLb/n3h/wC+BT4pY5olkidXjYZVlOQR9afXWkrHWkrHKa/4duhfRa1oJSK/hGGiwAsq+n1/nWBe642vy+Hbl4PIlj1AxOoORkbeRXe6nqtnpFm11ezCOMcDuWPoB3NeXacriLRJGRlWTVXdNwxkfJzXFXtGVo9d/vRxYi0ZWj13XzR69RRRXcd4UUUUAFFFFABRRRQAUUUUAFFFFABRRRQAUUUUAFFFFABRRRQAUUUUAFFFFABXJeIdcuLu/Xw9ojg30vE02eIV7/jj8vrTfF/iwaYP7NsZVF9LgPIT8sAPc+9YWsaRp2i6bp8dlPLNr0riSGaBstIT1J/2fT/9dctare8Y9N/8l5nJXrXvGPTf/JeY+d28A6tBFZ3bXkE6brm0b7wx1cemeas3so8d6nHDp8Qis7VdzX7IQ4cjIVfx7VD4e1HT9Gm1OfXhKmtAkymYZLr2CfX/ADxUGnx63pUc/iWytEhsJnLvp+T/AKr+97f57Vgnpb7Pbsc6elvs9V2X9f8AAOh0TxDc2t6ND8QAR3y8Qzn7s47c+v8AP61N4m8Qy2Tx6Vpa+dq1xwijnywf4j/n3qee20zxpoMUuDtcExSYw8TDr+tc3P4M1bTQ11Z6uGlmRkvJpBghOpZTyeg+tbSdRRtHVd+tjeTqqNo6rv1sYl5PHp1tPp1rI8zSMBquoqu48nlFPp1+pq5BrOp6Pa2t/aKsOlb/ACbawkPzzr3f6k9/es+0s9L2S6pN5iaPCwjjgL/vLyQDuO2c5PoK7Tw7odxd3i69rKAXBAFrbYwtunbj1/z1rmpxnJ+7p/X9epzUozlL3dP6/r1OrhcyQxyFGQsoYq3Vc9jT6KK9Q9UKKKKACiiigAooooAKKKKACiiigAooooAKKKKACiiigAooooAKKKKACiiigDjrnj4qWee9k2P/AB6jwj8viXxMp4b7SDj8Wpvis/2b4q0LVzxEHMEjegP/ANYn8qajjQ/iPKJPlt9ViBRj03jt+Y/UVx7T16P80cV+Wpr0l+aKfji1uJvFWj/Z5vIllQpFLnG1wcjn8RWx4f8AEzXkzaRrMQt9Uj+VlYYWb3Hv7flVjxfo0mr6Putc/bLV/OgI6kjqB9f5gVkxx2PjvR0kLC21i1GC44aNh/NSfyoalCq3Hr+P/BBqUKrcevTv/wAEh8G3VlpWm6zfXLJDGl2y7sc4HRR/hWH4m1LVNf046g6m20vzRHawk8zMc/N7/wAvSpvCXhxNVkuLjU7jdZ2k7b4S3yvIOrE+la6MPF/iqD7OuNG0s5BAwsj9se3A/Ae9YrmnSUdr/j/wDFKU6SjtfZd/P0R2tlGYbG3ib7yRqp/ACvNLZgPBPidv4WuyAfX5hXoOu6kmk6LdXjsAUQhB6seAPzrz24t5LPwHp+mkH7Zq10JNvfBIx/7L+dbYh2dl0T/HQ3xLV7dk/wAdD0LQFKeHtOU9RbR/+gitGoreEW9tFCv3Y0CD8Bipa64qySOuKskgooopjCiiigAooooAKKKKACiiigAooooAKKKKACiiigAooooAKKKKACiiigAooooAKKKKACiiigAooooAKKKKAPOdS/5Ct5/13f8A9CNFGpf8hW8/67v/AOhGitCDsPD3/HhJ/wBdT/IVrVk+Hv8AkHyf9dT/ACFa1QywooopAFFFFABRRRQByPxG/wCRXH/Xwn9a6qD/AI94v9wfyrlfiN/yK4/6+E/rVvVNI1fUHt5dP1p7GJYVVo1XOT61z3aqSaV9F+pz3aqyaV9F+p0dZOp+JNI0gH7XexiQf8s0O5/yH9awm8J69cDyrrxRcNC33wikEj8609M8G6LphDrbCeYc+bP85z9Og/Kq5qkto29f+APnqy2jb1/4BlHxVreskpoGjusZ4Fzc8L9fT+dKngy+1NxL4h1ia47+RCdqD/P0rswAAAAAB2FLR7G/xu/5B7Dm+N3/ACKmn6bZ6XarbWUCwxDsvUn1J7mrdFFapJKyNkklZBRRRTGFFFFABRRRQAUUUUAFFFFABRRRQAUUUUAFFFFABRRRQAUUUUAFFFFABXFeE5YY9b8SCWSNQ130dgM8t612teR3iab/AMJDq39qaXeTN9oPl/ZcgAZPJ+vFc2IlyuMjlxEuRxl/Wx0F7YXeh6+dR8NrbSw3CET2xmVUDeuMj9Pepf8AhIPFv/QI0/8A8CV/+LrmfL8Mf9ALWv8Avo0eX4Y/6AWtf99GuXnafuu3z/4By+0afuu3z/4B3Wi6vq11cTJrNrZ2sIT5GSZW3HPT7x7VVn8HeFZ7gzEImTkolxhfyzxXH+X4Y/6AWtf99Gjy/DH/AEAta/76NX7VNWkk/X/hivapq0kn6/8ADHaahe3+kJa2fh6ys57SOPB3zgbDnpywqj/wkHi3/oEaf/4Er/8AF1zPl+GP+gFrX/fRo8vwx/0Ata/76NJ1ZN6O3z/4AnVk3o7fP/7U6G0sLzXdfW/8SLbQ29umIbYTKys3rjJ/X2qfxbLDJrHhtYZI2C3fRGBxyvpXL+X4Y/6AWtf99Gi1TTP7f0n+y9LvYW+0rv8AtWSCMjp9KXP7vL3fz/IXP7vL3ffX8j12iiivSPUCiiigAooooAKKKKACiiigAooooAKKKKACiiigAooooAKKKKACiiigArL8QXN/aaJczabD5t0q/KOuB3IHcgdq1KKUldWFJXVjzSyvdCsvCskhX+0tU1AlJYpBmRpD2PcAHv3/AJR6baXXgi8t9Q1WzE1vPGEMqHc1sf7tb+u+GpbbUV1/Qo0F9Ed8kBXKy+uB2P8AnrWfp7P471Vpr8iHT7IjFiH+Zm7lvb/9XrXA4NSUftLbt6nnODUlF/Etu3qMOkXfjdptYu5BZWqoVshgZwD95j6VHYS6x4zSPTrmRU0+2bF1cQ/8vBB4A/z71XtNOuNR1S90LRb+b+wt4M8h5Ceqqe+f1r0awsbbTbKO0tYxHDGMKB/M+9VSpubu/n5/8AulTdR3fz8/+APtraGzto7e3jWOGNdqqo4AqbAIwaKK7jvtY5yLwVpMWt/2ksZ4O9bf/lmr/wB4D+ldHRRUxhGPwomMIx+FBRRRVFBRRRQAUUUUAFFFFABRRRQAUUUUAFFFFABRRRQAUUUUAFFFFABRRRQAUUUUAZfiDSE1zRp7JsB2G6Nj/C46H/PrXJWgXxTo7aFqLfZtc084idupx0Pv2z+Br0Gud8ReF49XdL20lNpqcPMc68Zx0Df41hVpt+8te67nPWpt+8lfuu6GeGNW1Kd5tL1azkS8tVG6fHyyDoDn1+nWma14SFze/wBqaRcmw1Icll+7J9RVK18X3ekTLY+J7R4JBwt1GuUf34/p+VdZZ31pfxCW0uIp4z3Rgf8A9VKHJUjyt3t94oclSPI3dr7zzTw1oOoa7DdwS6gYLBbk/aI4/vSP3/D/ADivQN2leGNJVS0draxDgE8sf5kmuD8Oy+IiuoW+ixQLE107SXMp+4fQf/qNOuYdG0+5+0a9qcmt6iPu20RygPp/n8q56UlCF0te7/r8jnpTUIXS17v+vyLks0ni66GoXwNp4csjvHmcecR/n+nU1a0GOXxN4jbX5ojHYWo8qyjYdff/AD3+lMg0fVvFcsUurp9g0mMgxWMfBYds+n+cAV28EEVtAkEEaxxRjaqKMACtadNyfNLb8/8AgGtKm5vmlt+f/AJKKKK6zsCiiigAooooAKKKKACiiigAooooAKKKKACiiigAooooAKKKKACiiigAooooAKKKKACiiigAooooAKKKKACiiigDznUv+Qref9d3/wDQjRRqX/IVvP8Aru//AKEaK0IOv8Pf8g+T/rqf5Ctesjw9/wAg+T/rqf5CteoZYUUUUgCiiigArlL3RvFM19PLa6/HDbu5McZjztXsOldXRUTgpLUicFNWZwl74R8SanALe+16KaDcGKmPuO9dyi7I1TrtAFOopQpxg7oUKUYNtBRRRWhoFFFFABRRRQAUUUUAFFFFABRRRQAUUUUAFFFFABRRRQAUUUUAFFFFABRRRQAUUUUAFFFFABXFP4U1231O+udM1mO2jupTIV8vJ/H867WionTU9yJ04ztc43+wfGH/AEMsf/fr/wCtR/YPjD/oZY/+/X/1q7Kio9hHu/vZn7CPd/ezjf7B8Yf9DLH/AN+v/rUf2D4w/wChlj/79f8A1q7Kij2Ee7+9h7CPd/ezjf7B8Yf9DLH/AN+v/rUf2D4w/wChlj/79f8A1q7Kij2Ee7+9h7CPd/ezjf7B8Yf9DLH/AN+v/rUxfCevXOpWNxqetRXMdrMJAvl4Pvj8q7Wij2EOt/vYfV4db/ewooorY3CiiigAooooAKKKKACiiigAooooAKKKKACiiigAooooAKKKKACiiigAooooAK5fXvB66nd/bLC6axupBsndAcSoeuQO9dRRUzhGatIicIzVpFLS9LtdIsI7O0TbGg5Pdj3J96u0UU0klZFJJKyCiiimMKKKKACiiigAooooAKKKKACiiigAooooAKKKKACiiigAooooAKKKKACiiigAooooAKKKKACiiigCK4toLuEw3EKSxt1V1BBrl7rwFYGYz6Zc3GnT9QYXJX8uv611tFROnGfxIidOE/iRwdn8PblVkivNamNu7l2igBXefU5PX8K6XSvDOk6PhrS0QSD/AJav8z/men4Vr0VMKFOGqREKFOGqQUUUVqbBRRRQAUUUUAFFFFABRRRQAUUUUAFFFFABRRRQAUUUUAFFFFABRRRQAUUUUAFFFFABRRRQAUUUUAFFFFABRRRQAUUUUAec6l/yFbz/AK7v/wChGijUv+Qref8AXd//AEI0VoQdf4e/5B8n/XU/yFa9ZHh7/kHyf9dT/IVr1DLCiiikAUVleI7yew8P3d1bSeXNGoKtgHHzAdDxVOx1K71fWAtrNssLRQLiQKD50pH3QSOAO+P8K2jRlKHP0/r/ADOapioQqKk07u343/K135HQ0VlxeI9Im1H7BHeo1zuK7cHBI7A4wfzqX+2tO+wTXpuMW8LmORtjZVgcYxjOckdql0qi3i/uLWIou9prTzXTf7i/RWVN4k0i3vxZS3qJcEgbSrYBPYnGB+JovvEmkadd/Zbu8WObAJXYzYz0yQMCmqNVtJRevkJ4mgk25rTR6rQ1aKzL/wAQ6VplwtveXixysMhdrNx74Bx+NZl94ki03xOsV3eBNPezEiYTcC5Y4OQCeg+lOGHqT2Xn6+hNXGUafxSWjSeq0v37HTUVys3iy1tvEEZlvgNLlsxJGRGWy5YjsM9AeK6S1uoL22jubaQSQyDKsO9KpQnTSclox0cVSrScYPVen3+hNRRRWR0BRRRQAUUUUAFFFFABRRRQAUUUUAFFFFABRRRQAUUUUAFMkljhiaSV1SNRlmY4AHuafXPeMJ0XSYrR5ViF5OkLOxwFXOWJPbgVpSh7Saj3Mq9X2VKVTsjbN3bLai6a4hFuQCJS42YPTnpU1cB9ojbwHqdnHIsi2dx5aMrbgyeYCpz+J/KtHxB4nudJvDBb3Gm/JEG8qVZWkJ9PlG0fQn+ddLwcnLlhvd/crf5nCsyhGHPU0Vk/m201+B11Fc02u6lf3dra6VBaLJJaLdSNdFiqhsYUbec1HNresLqpsc6TbPGkeftTuvnM3UxnuM8etZrCzemhs8fSSurtbbfM6miua1HXNUF9fw6bb2rR6fGrzmctubI3YXHt60069ql7qMFtpcFoBNYpdA3Jb5STyDjr6dBSWFqNX0/rUcsdSUnHXe22+ttPR6HT0VzNj4jup00ia4igjgvHkglIB+WQZ24Oehx0qvP4ou00lb4S6dAs1y6Qeesh3RrwDhcknPfgfnT+qVb2/rr/AJE/2hQ5ea/n8rJ/qvmdVLcQwbPOmjj8xgib2A3MegGep9qJ54baIyzyxxRjq8jBQPxNcJd6zda3pGmzqtuLqPVVjRhu8tyASpwfmA5HvUuu6nfXGiaxp+pR263Vs0LBrfOxlZh681qsDK6TfXX70v1MJZpDllKK0SuvWzdn9x3VFYGm6nqa6z/Zeqx2m57fzontd2MA4IO6t+uSpTcHZnfRrRqxuummoUUUVBsFFFFABRRRQAUUUUAFFFFABRRRQAUUUUAFFFFABRRRQAUUUUARXF1b2kfmXM8UMecbpHCjPpk0lvd215GZLW4inQHBaJwwB9MisHxqVGk2peMyqLyPKBclhzxjvmsyC5bSp9V1yDSprKyEKRR20sYiLyZAztHQDPX3+tddPDKdLmT1f/A0/E8+tjXSr8jXupXe+2t36Kx29Fcv/b2rWbXtvqMFp9ojsmu4Wg3bDjswJz19KLTXNZe600XUFisOoxExeWW3KwTdls8YPoPXrxzP1Wdr6ff8y1j6V0tb+m2ttfvR1FFcRpOq6jpei6pf3a28sSXDgBC24ylgOp/h/WtO31rVoLu4s9Rs7eS4W1NzCLQth8cbee+ac8JNN2adv6/C5NPMKckuZNX8ttWl99tDpKKwPD2q6hqZ33M+lvGYw2y1dvMQnswPTv8AjW/WFSm6cuVnVQrRrQU47BRRRUGoUUUUAFFFFABRRRQAUUUUAFFFFABRRRQAUUUUAFFFFABRRRQAUUUUAFFFFABRRRQAUUUUAFRvPDFJHHJLGkkhIjVmALkeg71JXH+N1uGutINr/wAfCSSSR+5UBv6VtQpKrUUG7f8ADHPiqzoUnUSva2nzOsknhhaNZZY0aRtqBmALH0HqaY95Al5HaNJ/pEil1QAn5R1J9OveuGutUbWfEmkXsXFnFLGg/wCujDc35cCpLHxj5+uRS+TZlbqQW+xVk89UydpJPy4yc4HrXT9Qny362u/LscLzalzWvZXST7rr/l+J3lFczFrOsz3eotDbWktrYyuhQbhLJgZAXqM0aXr17NZXF9eTaXLDFbmYx2jt5qHGcMD07j61g8NNK+nT8TqWOpOSjrrfp23N9byB7yS0WTM8aB3UA/KD0yenbpT4Z4bmISwSxyxngPGwYH8RXGaB4oa71gQPFZE3wZ3NusgdGC8by3B4GOOKTwhq00kVtpdoIgsIklunkBJA3nCqMjnnryBn8K1ngpwTb6W/W/4rQ56WZ06koqLupNr8rL7nd9juKjinhn3+VKkmxij7GB2sOoPoa4uy8czXOp26FbU288/lCFRJ5yAnAYkjae3T1qtetdrour/ZmjCnVmEm4nJGVxjHv19qawM1Llnpe35hLNaTi50veSvf5K56DRUNp9q+yx/bfJ+0Y+fyc7M+2eamrias7Hpxd0mFFFFIYUUUUAFFFFABRRRQAUUUUAFFFFABRRRQAUUUUAFFFFABRRRQAUUUUAFFFFABRRRQAUUUUAFFFFABRRRQB5zqX/IVvP8Aru//AKEaKNS/5Ct5/wBd3/8AQjRWhB1/h7/kHyf9dT/IVr1keHf+QfJ/11P8hWvUMsKKKKQGP4phluPDV7FBE8sjKNqIpYn5h0ArK07TJfD2rwR2sM72F7AElwpbypQPvN6A5/X2rqLi5gtIvNuZ44Y843yOFGfqaZNfWlvGkk91BFHJ9xnkChvoT1rpp1pxp+zSunf+vlucVbD05VVWcrSjb5a/rszhtG0do7m0s7+DXfOguN424+yggkhsn+nrWlPpd0fEzWawOdOnuUvXkCnaCoOVJ92C8Vqw63JJqt4ki2sGn2vySSyXC79+eOAflHXrj+lXY9Y0yZtsWo2jtgnCzqTgDJPX0roqV63NzNdPz1ucdHCYdQ5FLZ+jdtLea3Vzi5dHb+0r+1voNdaO4uzIn2LBgZWOQWzxkfpitPVZLiy1O5bR7LVFvZTGGdYFa3lI7sTkjgkZGP610MWsaZNKsUWo2kkjHCqk6kk+wzUkuo2ME4gmvLeOY4xG8qhjnpwTmpeJqOS5o9Nvu6fItYOkoycKlrvfS636/NnG6vp0y69fy3cGstb3caY/sz5lbC4ZXHpVuRZdE163nj03ULm1XTVt18qLzGBDdGxx0rrZJY4YmkldUjUZZmOAB7mq8eqafNFJLFfWzxxDMjrMpCD3OeKlYqcopON0lb9CngacZuSnZt3W3e7OI0eC+0C+t7q40q9mSSzZQlvFv2EyFgp9OP511PhWznsfD8EVxH5chLP5Z6oGJIFaJv7NbUXRu4BbHpMZBsPbr0omv7O3hjmnu4IopPuO8gVW78E9aVavOsrOOrf5X/zKw2Ep4dqSndJeXW2v4FiimSTRRQmaSVEiAyXZgFA9c1XTVdOkhkmS/tWijxvdZlKrnpk54rlUZPVI9BzinZst0VRXWtKckLqdkxAJOJ16Dr3oTWdLlkWOPUrN3Y4VVnUkn0AzT9nPsyPb0v5l95eorH1LVrmDVbTTrKGCSaX55DLMFwmecLnJPB7fnzi/c6hZWbKt1eW8DMMqJZQufzNN05JLzBVoNyV/h37Fmimo6yIrowZGAKspyCD3FOrM1TuFFFFABRRRQAUUUUAFFFFABRRRQAVl6hosWp6nZ3NyySQWwf8A0d49yuWGMnJ7fStSsjXdXvNIg+0Q6b9qt0XdLJ54TZz6EEn8K1o8/Panv/XcwxHs/Zt1VeK16vZ36f13Kdx4Tik/tJLadbaC9RB5UcI2oynORz+nHWmP4WunlumOsyBbyJUugtuuZCF25B/hHsPzqJ/F15Do39qTaLst2K+UftQO/OfRcjp3FXrfWdUeCW4utE+z26QNMJPtSvuwMgYAyM11v61Fatdvs+X+SPPj9RqSSinffRTW99fJO78tX0K6eGLy3+yy2ustDdwwfZ2l+zKwdAcqNpPBHTPPSn33h/U9Si+z3Wus1qwUSxC0QFsYzhu2SM1Rg8cOyWtxdaU0FlcSGNZ1nD4I6/Lgf59a09P8Sx33iC70loPKeAsEffnzMHB4xx69+9EliovmaWmu0X1/R/cTTll81yRk7OyteavdaaeaW/Ujv/DMtxd3Etnqclol1GsdxH5QfeAMcEnjirdroUdnq0V5FMfLis1tFiK84BznOf6ViXHj6OKW9ENh5sds4UP52N/OM/dOKuyeItUt9PlvrrQfJt0jDq32xW3ZIAGAMjrSlTxXKoy66dNf1ZUauA5243bWuik0rP7lr8mVNa0pdM8GfY/tDPMs4aB1XaTIz5AAz7mr83huQw6WbO/NpcWEZRX8oSA5AB4PGferB13Hhf8Atr7N/wAsvM8nf74xnH9KwtHvL9ZpNcubC6a2miLPPJeoypGMniMAf5/Gqi6zg3ezTfbVvpb7yaiwyqRSTalFWtzaRTve613t2tbVlxvCEwjkWPV3BN2LuJmgUlH5yTyN2cj0HHSpG8KNPY6hHd6i893elN1x5QXaFIIAUHHanaZ4j1LVRHPb6Exs3k2+cbpAQM4J2kCrej67/a1/qNt9m8r7HJ5e7fu38kZxgY6VM54qN22tN/h01XbztoVThgJtKKfvXSvzWej76bN6/cN03Q57bUm1C/1Fr648ryoz5QjCLnJ4Brarkv8AhOYRYXM72ZEsc/kxQiXJlPr04/XtTNY1m4lvdNs4re8XUyPNa2troIoB5w7FcHgdMAdeamWHr1J++rfd0X5GkMZhaNN+yd/vb1dt3d37Lf5HYUVw1n4sTStHnWSC8mu7efZLFd3O5hnPR9vIG3pjvXTX+pXltp0V3aad9q3JvkXzwmxcZzkjmsqmFqQlZ9fQ3o46jVjdPVK7Vm7dO3kadFcaPHU66cNQl0ZltWYxo4uVO5/TGMj61otr+p29hcXl5oRghii8xT9qVtxyOCAMjr6U5YOtHdLtuv8AMmGY4efwtvr8Mtu+2x0NFcd4fm1Ga+/tWawuWhuk5uJb1CscYyRhAo/z+NWrTxTf6oZZNL0J7m2R9gla5WPP4Ef1pywk02lZ231X+YqeYUpRUpJq+ys7td7W/wCB5nT0VzP/AAk9/Pq13YWOiG4e2OGJulTj8R/U08+K/s+ptZ39l9m8u38+VvODbTjO3AHJ7dan6rV7dL7r8rl/X8P3622dr7b2sdHRWVoOrT6zYm8ksvs0TNiLMm4uO56DArVrGcJQk4y3R0UqsasFOGzCiiipNAooooAKKKKACiiigAooooAz9X0v+1YII/O8ryp0mzt3Z29uoqTVNOi1XTZrKZmVZB95eoIOQfzFVPEOt/2Dp6XX2fz90gj279vUE5zg+lZ0fiu9Gn3l3daFcWy26BlErECTJAwCVHr711U6VeUYyjsnptucNWvhYVJU57ta6PbX5dyaPwzO4u5L7VGurme1NqkhhCiND7A8mra6HtbRz9o/5Bylfuf6zK7fXj171Omqb/D41XycZt/P8rd/s5xnH64rF0rxbe6pcQKug3CW8rY+0B2ZF987MfrVr6xNN9Fvsulvy7GT+pUnFdZbfE76p+fW25P/AMItI0N/ayak7WN0zSLCIVBRywYNu6nGOlTWegXcFxNeXGrPcXrQeRFN5CqIl6/d6E5puh+KYNYtryaSL7MbXl1L7vlx97oPQ1Vt/F095o8l/aaPNOyXHk+TG5Y4xndwpx/nmqaxWsWu19uv+fX8SIywHu1E97tfF0308unboX9O0O5t9VbUb/U2vZ/K8lMQrEFXOTwOtbVcfD43mkt7+STR3iNmgLq03O4sF2n5eDyT+FVvDuqywTXd9eabqCxzRGeW8mcspVRkBRtC9OlFTC15Jyn09P0CljsLBxp0m3zXu3zel22r76anc0Vy+leLLrVLyFF0O6S0lYgXIJZR7n5cfXmtrV9SXSNKnvnTeIgMJnG4k4Az+Nc08PUhNQktWdtLF0atN1IP3V1s/wBS9RWVoGtLrmntc+QYHSQxvGW3bSPwHrUGoeJI9O8QWmmSwfLcAHzt+NpJIHGPUevel7CpzunbVD+t0fZKtze6+vqblFYdx4kjh8TQaKkHmO65eTfjYcE4xjngfrWXZ+Nb2+lAt/D9xJF5mxpY5GZV+uEq44StJXS6X3RnPMMPCXK5a3ts3qvReZ2FFclqfjK80y4mWXQJ/ISQos7OVV/Qg7Mc/WqvibWBcy2FiLW9mmZFnnsrd9vbIViFLHGOgA9auGCqyautH6f5mdTM6EFKzu49LNbu3b8rnb0VyXhm/sU0i+1eSe6abdm6Mz7iCBwABxjsKl0zxbdaneQomhXYtJX2i5BJUDpk/Lj688e9TLCVE5JLSO/QqGYUXGLk7OWy1fXyWn6HUUVzuveK00PUIbU2pm3oHkcSbfLUnGcYOat63q93pawG00qbUPMzu8on5MYx0U9c/pULD1Hy6fFsavGUU5q/wWvo+v5/I16K45PHTtpE+oNpTKsUywhTP94kEnnb2wPzq9o3iwajqX9n3dhNY3RXdGkhzuGM9wCOOelXLB14ptx280ZQzLCzlGKlrLbR+nbyOjornbvxZHa+JU0g2pZWdEafzMBWYcDGP607XPE/9lX0NjbWEt7dyLv8uM4wOfQEk8HtUrDVW0kt1dehcsdh4qTcvhdnvv28/kdBRWFJrsi+F7jU7izns5UUjyZOGDZwMZHuOo/Cq/g+a3bRJroNOJDKxuTcSbyHA5OcDtjtQ8PJQc30dvmCxkJVYU4/aV+2n9eh0tFclD41mvLk/YtCvLm0Emzz0yfrwFxn2z+Va2l63/aWq6jZfZ/L+xOF3787+SOmOOnvTnhasFeS29Ap4/D1WlCV7u2z8/LyZr0Vxc32PWdT8QPNDcRvaW5gbZOMOoJPA2/Kfl9+tWLfxLcx6Bp89lolxdK6tHsRyxQJ8oyQvOfoKt4SdlbfTt1V+5mswp8z5tte72dnpbudZRXGr47kOlS3zaSyqkywhTP94kEnnb2wPzqyviy9XT7u7utBuLZbdVZRK5AfLAYBKD1zSeCrrdeW6/zCOZ4WW0ul9ntr5eTOporAm8VW0XhiPWRFu8zCrDv535wVzjtg847VTu/GU0D2McGkvcyXdus4SOU5Gc8YCnOMdamOErS2XddOm5c8ww0Fdy6J7PZ7dDq6K5aDxi/263tr7THsvNjeR2lkIKBQx6FRn7taWg6zLrdvLc/Yjb24fbE7PkyY6nGBj8z39KU8NVguaS0+Q6WOoVZKMJavyfZPt5o16z77S/tuo6fd+ds+xuzbdud+RjrnitCsfXdd/sVrMfZvO+0y+X9/bt6c9DnrUUVNztT3NcRKnGm5VfhX+fl5iTeHbYvZfZcW8dtcm4KBS28nqOvFR6boN7pcyR2+sP8A2ejlham3UnB5xv69aLHxGNR1W7gt7YGytQfMuzJxkegxz379BmuXm1ma4F3qMCay2mrcgtKl6FC+wXbwPm6Z9MkV206eIleEn23s99t+v4nmVq2DhapFa3e11tvt079DsbTSZLIakYrvEl5K0qv5Y/dEj0J5xVSDw3M93Pc6pqTXsktubYYhWLah69OtQ3nixo7uwgsNPN4b2ESx5mEZ5zxyCO3rVF/iDDHbxu2nuJPNMc0Zl5jx3Bxz39OlTGlinrFb+l/81sXUxGAi7Sltr9q2uvo979Ta0rSNQ04pHLrDXFpGmyOA26rgdst1OKq2XhQWH2F4LsLPbu5kkEOPORjypGfyOTTrrxOY9XjsLSzW58238+OTztoYbSwGNp64/Wqv/CbxPpdpcQ2ZkuriYwi2EvII98e69u9Chinqlv6ee/47idTAR91v4b/zO3wvR/8AgNrfIvaboN7pcyR2+sP/AGejlham3UnB5xv69ail8LyS2+pQDUSsd3OLhB5I/dPnJ7/NnA9OlV7HxVqmped9j0ATCF9jkXqrg/iop+q+JtS0iNprnQgLcPsWQ3i/N6cAE0+XE+0tpzesb9/v/EOfA+yv73Ir9J22afy/BG/Yw3EFokd3dfaphndL5YTdz6DgVYrk7TxbqV/dS21roBeaJQZFN2qlc/VRTtQ8VanpjQi70DZ5zbI/9MU5b04HvWTwlZzs0rvpeP5XN45hho0+ZN8q68sn+NjqqK5238SXR1210q80r7NNOhcn7QH2j5vQc/d9a1tWv/7M0u4vfK83yV3bN23PPrWMqM4yUWtXtsdMMTSnGUovSO+jVtL7PUuUVzdr4i1S5sxenQdlmY2k837Yp4AJ6Yz2xUMXjaGbw/camtp+9gkVHt/N9Twd2P6dq0+qVui8t1u/mY/2hh7JuVrpvVNXSV3a610Oqorl28WXUmoQ2VnpH2iaW3ScD7SEwGUHHI7ZpbnxRqFreWli+h/6ZcKWEX2teOT3xjoM0fVKu1vxX+Yf2jh7N3dl/dlv2231OnorlB46tRpMt1JaSJdRy+Sbbdn5ucfNjpwe1Xk1rVI7S5ub3Q2tooYGlBN0rbiBnaQBkflSeFqx+JW+a/Dv8hxx+Hn8Lv10T09dNNupu0Vyd143S20Sx1A2O57pnAh87G0KcE5289u1dNaXKXlnDcx/cmQOPoRmpqUKlNc0lpt9xdHF0a0uWnK7sn8nsTUVT1a//szS7i98rzfJXds3bc8+tcto95frNJrlzYXTW00RZ55L1GVIxk8RgD/P406eHlODn0Xpq+wq2LhSqRp2u35PRd9EztaK5zTPEepaqI57fQmNm8m3zjdICBnBO0gV0dRUpSpu0t/VP8jSjiIV481Pb0a+661+QUUUVmbBRRRQAUUUUAFFFFABRRRQAUUUUAFFFFABRRRQAUUUUAec6l/yFbz/AK7v/wChGijUv+Qref8AXd//AEI0VoQdf4d/5B8n/XU/yFa9ZHh3/kHyf9dT/IVr1DLCiiikBl+IrL+0PD95bgZYxlk4/iXkfyrjLK4/t668NWWdwtkLzDP904GfwUfnXo9c9ofhSLRNTubxbjzfNBVEMeNgJzjOTnoPSu7DV406UlLdar1aseXjsJUrVoSgtHpL0TT/AEa+Zk6Tb2l1rXiiK+UG1MgaTLFRgMx6j6VV0bSLaW31XW4bY29r5EqWcZYk42kFjkn/ADmtqfwi0o1fbqBT+0XVjiL7gDE4+9znPtUdj4RvbPMb69cS2/lPEICjBAGUgcb8cZz+FdDxFPlladr2016JX+/Y41hK3tI81K6Tk7+71k7edktbd/Q5/wAIQwvcWbNoE7uHZhqHmPsBGSOMbe2OtQ2OmW2qeHda1a73PeJIzK5bG0gZ6dOc4/lXoGh6X/Y2kxWPned5ZY79u3OST0yfWsG58CLJcz/ZtUnt7Odw0lsq5B5z6gfTIOKpY2nKrJ81trPV6J/hftsZ/wBmVYUKa5FJq917q1asvJ277mLqdxNe+GfDdtNIyxzvskOeoVgoP5Vq6KNMh8R3ukRaIbUmJ0aV52bzEyP4WHQ9a2dT8MWeo6NDpys0ItwPJkHJXjHPrmq+i+FpNM1R9QudTmvZjH5YLrjA9ySSelQ8TRlSkr23016u620+81jgsRCvCXKn8N3o7JKzWuuu+hy9rp93Pq0fhWck2ltctOzf3o8ZH55/Nqt+Obm2m1W2sJpRFDBbu/AJ+cg7Rge4H511MWieX4nm1n7RnzYvK8nZ06c5z7elQr4Zt31271K9MV2J1CrDJCCI8Y9SeePQULF0/aKcnsun8z3B5fVVGVKC+KSWv8i1Xy8t9TDmtrzxL4EsBZnfNCwEkZYLv25XqePQ1JosPh6db6xn0mWwuFi3XMU0rkbAc5DZ6dD2696uQ+Ebi10yWytdantw0/nI8SFSvGNpw3I/KoV8DE21552qzTXlyAjXDoThQQcY3ZOcDnNP21G0o89le6te+r+5/mSsLiFKE3SvJRs7uLTsnt1Tf3a6lPw14esdSnvNSazMVhJmK2hLtkr0LE5zz9fWm+GtE06TxNqytb5WynU243t8mGPvz0HXNbGjeGL3SbyGR9cuLi3iBAtirBMYIHG4jj6Vc0/Qm0/UNUvEutzXzbgPLx5Z59+evtU1cUrzUZ3ulbfv/luy6GAfLT56STUm38Pby6X2XkcHqmqwnxLc6mJj59veRiKMA/NGuQ3PTsPzrX1zSmTXp9XvdOk1LTJY1OYpSpiGBzgHJwAfbnrWrD4Js00OawkeOS5kYsLswDevTpznt69zUM3g7UJoVh/4SO5WIRCNowh2EAY+7vxjGP1rb6zQuuWVraddtNrbbHO8Dimpc8L8z5tGtHd730ej9LG/okllLo1s+nKUtCv7tTnK88g575zWhVTTNOg0rT4rK33eXGOCxySSckn8at15FRpzbjtc+hoKUaUVNJOyvbb5BRRRUGoUUUUAFFFFABRRRQAUUUUAFY3iv/kV9Q/65/1FbNMlhiniaKaNJI2GGR1BB+oNXTlyTUuzM6sOenKC6po4PVv+SZWH1T+taNnHYxaRdGDXZryZ7FwbeS7WQL8uThR0x0rpnsLOS1W1e0ga3X7sTRgoPoOlRxaTpsDFodPtI2ZSpKQqMg9R06V1vFRcHHXdv7zzo4CcakZ3TtFR69Op5fpiyMdFj1Jy2lSTt5argYbODk49cfge1SXtrqUniXVrvTFkaa3uGyIgS+GJGQAK9NOl6e0CQNYWphQ7ljMK7VPqBjFSxWltBLJLDbxRyScu6IAW+pHWuh5kuZyUe/pvf/hzkjkkuRQc+qd+uia/B6o8cltJLCLULaX/AFkYjDD0OQcV1d7HYxeFrswa7NeTPbKDbyXayBfmUnCjpjpXZyaXp8zyPLYWrtIcuzQqS3145pi6LpS7tumWY3DBxAvI9OlKeYRnZtPR3/L/ACHSyeVJyUWmmmuumr/zOUbUrH/hXX2X7bb/AGj7OF8rzV35z0xnNL4dh0n+y7ZrrXpG3wsstlLeqIwCCCNnUcc11P8AYWkf9Aqx/wDAdP8AClTRtLjYMmm2asOhWBQf5Vk8VT5ZRjdXd+hvHAVlOEpcr5Ul16dTi5p08O3tjHoOsNeQzSbHtDIsoHPbH3c5+vvWj4O/5DviL/r5/wDZnrpoNK062lEtvYWsUi9HjhVSPxAqWG0treSSSC3iieU5kZEClz6nHXqaVTFxlTcUtWt/nfUqjl9SFWM20kneyvZaNaX9TyS1iuLO6l1xI0lhtLwB0YZ6k8/0z6kV0pv7aD4gxahNKsdpd2ytFKxwuCvc9uRiuzXTrFIpYls7dY5TmRBEoD/UY5praZp726W72Ns0MZykZhUqp9hjArSePhN3lHo18n/wTCnlNSkvdkt1L5pv8GtDy3WXW8utYvoPmtmuFVZB0J56flmvQk1KxuNDeCC9tpZhaHMaSqzcJzwDWidNsDai1NlbG3B3CLyl2A+uMYzTYtJ023YtDp9rGxBUlIVBIPUcDpWdbFU6sVGzVtvuX+RvhsBVoVZVOZPm337t6fechoVnpl94Hjg1WdIITcMUkaQIQ3sTxnGazr3UbmL+1NJh1JtS08W5dZXYOU5B+8Ovp6c9q9C/s2w+y/ZfsVt9nzu8ryl2Z9cYxmkj0zT4oZIY7G2SKXHmIsKgPjpkY5qljYc8pNN3d7dv+CQ8sqezhCMkmlZvW7309Dj9DtrN9EiEeuTPdy2zoti14uzcVIxs696yrDWJ9O8JEWWopa3cE7B7do1LSBiMEbvTnoK9Di0jTIJVlh060jkU5V0gUEfQgUs2k6bcStLNp9pLI33neFST9SRT+u03J8yum79PPT8Sf7MqqEVCSTSa0v1S17p6eh57o3kXut3s1/rE1gzxo5kiuFhMjEAn6/So9f099U8SNBYzi42WiushfcZQq+o6k16LJo+lzSNJLptm7sclmgUk/jipItPsoJVlhs7eORV2q6RKCB6ZA6VX9oJT54rW1rdCP7IlKn7KbTTd29bvUzvC2qR6roUDqqpJEPKkRRgAgdh6EYNbVQW9la2jO1tbQwmQ5cxxhd31x1qevPqyjKblFWTPYw8JwpRhUd2uoUUUVmbBRRRQAUUUUAFFFFABRRRQByXxD/5AEPb/AEhf5NWKbi3bw7q8SeIJ9UkaFG2SxyL5YDjJG4n1Feg3NrbXcfl3UEU0YOdsqBgD64NZ1hBoF6lx9gtbGRA3lS+XCuD0ODxyOntxXoUcSo0lFp6O/TuvLy8jyMVgpVMR7RSS5lbW99ntZpPfqmYdnr+mT+E/7Njud12tgymPy2HKxnPOMdvWsfwncW8U1l5niCdWLFRp/lyFCTkAZzt7g9K76PR9LibdHptmjEFSVgUcEYI6elEejaXFIskem2aOpyrLAoIPqDin9apKMoxT9708/L/gkfUMRKVOUnG8NPtLTTs99PTyPL9L0vUbq3ZrAOY7uZrWcquQi5Vsn0H+e9amiav/AGF4Q1CROZmuzFDx/FtHP4YzXodva29ohS2t4oUJ3FY0Cgn14qE6Tppi8o6faGPdv2GFcbvXGOvvVzzCNS8Zx0uv6ZnSyedFqdOfvWfpr2/M4ZrnSV8D3tlZ3f2i7KrNcMUYEsXXJyR7gU7w7c6ckZS98QTXUL2jLJZSRSbIxtycHJHABHA+ldsuj6WiuqabZqrjawECjcM5weOeQKzWufDGnzz/ALmzhlt3WOQrbYKlgcDIXuM9KFiYzjKEVJ3d+nku35A8FOlOFSpKKUVbqlpd99Xa+9zmbDU4tN1qwtNB1S4vbKaQJJbSxk+WM8kEgY6k8Dtzmtbx3LLLDYaZbp5k1zNkJnG7HQH8T+ldLb6bYWknmW1jbQyEY3RRKpx6ZAqSS0tpZ455LeJ5o/uSMgLL9D1FZPFQ9rGolt33b87WOiGAqrDzouSXN2vZLra7e/3HH+EZ7u28RapYX8KwXEw+0GNMFQc84wT2Yd+1VPGNlJqHiu1t4SRKbQsmO7LvIH6V3f2S2N0Lo28X2gDAl2Dfj0z1oa1tnuUuWt4mnQYWUoCyj0B69zSWMSre1S1tb52sN5a5Yb6vKV1zX+V729dzzfSra9i8Yabc6gHW6u/MldHXaV4YDjt0qr4fuLe3kDz+IJ7EJcbjapHIyyAY6lTjnp0r1J7S2kuEuHt4mnQYSRkBZR7HqOtVv7D0nOf7Lss+v2dP8K3/ALQjJPmW6S0t0b737nK8nnFpwknZt636pdmnurnI32u6bfeLR/aNyYrHTifLTYzebKDyTgHgf09zQ2p2umePJNRu3ZbS6tVaKXYTkFVwcYz2Irr20XSndnfTLJmY5LGBSSfyqWbT7K4ijins7eWOMYRHiDBfoCOKyWKoqySdrW3X4edzd4HESbk5K/MpLR9Nk9drdjz/AE+2mvfC/iO5hR/LuJQ8a46hWLH9D+lVk1jcuhR2WpXETJshntULKvDfeJzg5zXp8UUcMSxRIscajCqgwAPYVXj0rTopxPHYWqTA5EiwqGz65xmrWOhduUet191tTOWVVOWKhPW1nv8Azc2ln3PO9X/tDV9W1y4s7VJ7eNfJkdiMxqpByuSOcpnvWnfeJ9vgywjjl2XN2nktJg/IF+Vm4/p612sNla26yLBbQxLIcuEjChvrjrUJ0bS2RUOm2ZRSSqmBcDPXHFL65SlyxlHSNrfdbUr+za8XOcKnvTTv2V3fT5XOH1u50l/BMdnpM/nR206B2KMpJIY5OQOpzVhL+21rxzp09gxeK2gPmy7SOAG9eccgfjXYDR9METRDTrQRsQWQQLgkdCRj3P51EG0fTrlLBEtbeW64EKRhd/B6gD69aFioOLUU29fxWtxPAVFKMpyio+6nZP7Ldkrv0R5rcHU7611DVorVDaPdiUzkjchUkKAM5x83pXS61daFefY76bU59P1JrZXjkgVs4Yd8D6jqK69LG0jtWtUtYFt26xCMBD+HSo30nTZERJNPtGSMYRWhUhR7ccUSx0JNOzVu3a3W9whldSEZe8pc2972ve91az6vrc89u9Z1HWvD1lZSr511cXZVCVC+aq4xnoOrY/Cr2htfC81/SruFYLu5haYRIRtDEdsE9dw79q7j7BZ74X+yQboRtibyxmMei+n4U77JbG6F0beL7QBgS7Bvx6Z60pY2Dg4RhZP873/QcMsqqpGpOpdqy+Vmn89XY8pGrGDwzb21tqFxaXtvM4eGPcvmBj1JHHHTBrqvB5LeINeJJJLoST9Wrp30rTpLj7Q9hatMTu8xoVLZ9c4zmpYrW3glklht4o5JTmR0QAufc96dbGwnTlFRtf8AzTDD5XVpVYzlNNRt32Sa776nBNqFvo+r+J4b1mjkuVPkjaTuyGx0/wB4U06pJo/gSxssmG4vd+HIPyRluW9ehH513lxp9leOr3NnbzsowrSxBiPpkUtzYWd6VN1aQTlfumWMNj6ZpfXKb5eaPZv5KyKeXVk5OE0t7abczu7/AKHAa7c6S3g6Cz0m482O2nQOxRlOSGOTkDrzTJbi3bw5qsSeIJ9UkaONtksci+WA4yRuJ9RXejR9LETRjTbMRsQxXyFwSOhxj3P50Lo+lorqmm2aq42sBAo3DOcHjnkCqWNppWs979PJ9vysZvLKzlzXivd5dL6brTXs+tzy+fSdRTSSH8z+z4oVu0cr8pZwoxn1/wAD61a1BlW70EvfvYr/AGcmbiNWJThuy889Pxr05rW3e2+zPBE1vgL5RQFcDoMdMVBJpOmzBBLp9pII1CJuhU7VHQDjgVSzJN+8u+3mjN5I4pqEt0t79Gn06fieZXtt/bOpWVnZam9/J5Dr9olVlLEFm2/Nz0wK7nwdqaahoccJUJPaYhkQDGMdDj3/AJg1qw6Vp1tKssFhaxSL910hVSPoQKkhs7W3lklgtoYpJDl3SMKWPuR1rLEYuFWnyW229ep04PLqmHre15lro1rtZW3u7ponriviHGZoNNiUgM8xUZ6cgV2tQXFra3IVrmCGURncplQNtPqM9K5cPV9lVU+x3Yyg8RQlSTtc4zw28lvZav4bmjRbyJJDGVGPMyMfj2x7H2rP0/VbKH4fXtlJMq3W5lELH5jkjBA9P8K7u0bStRmN/arbTyoxj+0KgLAjjG7r0/Q1I+ladJcfaHsLVpid3mNCpbPrnGc11vFQ5nzxerT+a/zPOjgKnJH2U00lJL/C/wBV+J5xPBqEN14eitD5V6LQtHuHQkuehB7VQMFvdaXYKrMLue8dLhm5IJ24OOOMH881629pbSXCXElvE88YwkjICy/Q9RUH9kaYJPM/s6037t27yFzn1zjrWscyS3jr/wAP+GphUySTvaWm2volf10+5nn/AIetrqx8d29ldMWa3WSNCf7u1iMe3NaGlaZbJ8Sb1FTCQKZkXsGIX/4o/pXbm0tmulujbxG4UYEpQbwPTPXvQtpbJcvcpbxLcOMNKEAZh7nr2H5VlPHc7bta8bfO+50UspVOKje6U+ZelrWPPPDsNlJJftda5Pp7C4O1I7tYg/uQetXbvULLXvF0aXN5bx6bp/I82UKJX9snnn9B711p0TSWYs2l2RJOSTbpz+lB0PSCcnS7Ik/9O6f4U5YynKbnZ3tZbaExy2tGn7NNWvd766t2Zw9oLG78V6vJLrMljEzbklguliEnPr3FaPi8xm30HyZ/PjE4Cyl9xfGBkkdT71050PSD10uy/wDAdP8ACpm0+yeOKNrO3aOE5jUxKQn0GOPwqXjIe0jNJ6enaxay6p7KpTbXvXd9erucvqBA+JunEnAFsck/SStPxHcwXXhK/ltpo5ozHjfG4YdR3FalzYW9wWl8iD7T5ZRJniDMoII+uOTxms2zsdM8PaLFp17cQvHIxBM4AErE/wB059qhVYy5Gt42Vu+rbNnQqU3UTtyzu2+2iS/U53SY7FPDwl/t2Zrg2kg+xNdqUBKkY2dfeuUewurbQYtQjkJtrpjHIoHAKnIz+Wa9bXRdKRtyaZZq3qIFH9Kl/s+y+y/Zfsdv9nznyfKXZnr0xiuiGYqEm0r3fl5nFUyaVSmoSaVk0rX301/DU88SOCTxLZrc6hJYx/2fF++jmERH7scbjUusrL/b+kpo+oG6nSBvKuJJBKWOWJycEE9unpXdSaRpkzBpdOtHIUKC0CnAHQdOlOj0vT4XjeKwtUeP7jLCoK/Tjip+vRunbZWtpYtZVPlcLrVp31v0/wAjywxxDQ7S/VHaVL1vthbk54K/hgH8c1t6prd3NqV5ZRarHeWE1pNIAkaAL8jELkc5GB3ruk06xjWZUs7dVm/1oWJQJP8Ae456nrTI9J02Hf5Wn2ib1KNthUblPUHjke1OWPpyd5Rvvbbr/l0JhlNamrQna9r79L/fdPW/U8psorjWja2VvaNdfZbaT5BIEwSx+bJ9Cy8d8V1fhf8AtLUvD8MVnqv2JrR2ikU26yFs8j73TGSK66206ys3Z7Wzt4GYYJiiVSR+Ap9vZ21pv+zW0MO85fy0C7j6nHWlXx6qRaUfNde999OpWEyiVGSlKd9LO11ppazVn07/AKmJrsNzB4MvY7u6+1TCM7pfLCZ+bjgcVkeHYdJ/su2a616Rt8LLLZS3qiMAggjZ1HHNdrLDFPE0U0aSRsMMjqCD9QaqJo2lxsGTTbNWHQrAoP8AKsKeJSpuD6u+ljrq4KUq0akbNJW1u+t/n8zi5p08O3tjHoOsNeQzSbHtDIsoHPbH3c5+vvXoVVINK062lEtvYWsUi9HjhVSPxAq3UYitGray1W76s0weGnQ5rvR2sley9L9wooormO0KKKKACiiigAooooAKKKKACiiigAooooAKKKKACiiigDznUv8AkK3n/Xd//QjRRqX/ACFbz/ru/wD6EaK0IOv8O/8AIPk/66n+QrXrI8O/8g+T/rqf5CteoZYUUUUgCobW7tr62S5s7iK4t5BlJYXDq3bgjg1keMdQfTPCWo3EW7z2j8mHYhc+ZIQiYUZJ+ZhwBWR8O5ba2ttU0S0juY7bT7nNslzA8LiGRQw+R1VgN3mDp2oWtweiR2lRyXEMMkUcs0aPM2yJWYAu2CcAdzgE8dga4GzmfRrTxNcy6tqrtNrH2eGO3itzJ5jeWF2bkC7jkD5vlAGeDk1UtNYvp9esbfVmuwdO1llDXqwiYIbGR/n8j92epxjtjPNC1V/K/wCX+YW3Xr+F/wDI9Noryq88Sak9ndZbVJ9Ov9FvLqA6vb2ZVtiKUKLEM7SG5WRecjjrXbeIL6507wLfXtlIsNzDZF4nCAhGC8Hb0/Cjpf8Arr/kHbz/AOB/mb9Feea1rWt+Hb24sU1K71Fp4rTymeG3EsTyztG2zCoh4xjfkZxkkZFTRX/ibzrPSbyXULEXt80cN7cJatc+UsJkIIj3RZ3rgHb93tnmhaq6A7iG5guQ5gmjlEbmN9jhtrDqpx0I9KlryvS9bvPCjalNcXUl3Ytdaiv71UDvcx/OpyqjllDjAAHAwKt2Oq+MLm+lhiGoXU2n3MNrMUSzW2k+SNpWk3EShvnYjYAMBeDzkjrb0TB6X9Wek0jMFUsxAUDJJPArz5dY8Rrf6pYynVI9aaGd7C2lgtxYzYY7PKlC7iwXaSHccnkY6U5fEd5d2EGkRN4hnu7y9e1uoL21s47qJBEz7UDKsLBgucndld2OcYXTQfXU9Jt7iC7t47i2mjmglUNHLGwZXB6EEcEVLXCWNz4iurvTdDvLq40mQwXM7Solsbh445ESIEAPEMq+W2jqBjA4qh4aub7Udc0fV7/V7nd/Yssk4EcQRwswBzhMjPBOCORxgZBel12f/B/yFrbz/wCG/wAz0qivMl8U6vG7Swz6w1neaTd3lrLqcNoPmjVWRoxCAwGG5Eg9PetG4stSn1jwhNc69dtPK8sjmOGBVBMJJVQUJC8EcknBPOcEC/r8f8gen9en+Z3ZIAJJwB1JpkE8NzBHPbypLDIodJI2DKynkEEcEV5/L4kvm12zltJtXm0q8v5bItdRWotjhJM+XtxNwycFuCAevFZen6nrMHg+SWz1aW1h0nw7Z3cMMcMTCSQxyEhyyk7TsHAwfQihaxb9B21t/XY9YqK3ure7Rntp4plR2jZo3DAMpwVOO4PBFcLca7faVe31jfavqNz51nazWzW8Fv5yTSyunlxgqEwSFxvzgZy3esgvqN5ZDSpbrUbA6drtpFF5kVoJgrqjDd5atHkFiRgemc80Le39bpCvpf5/hc9WqOeeG1t5J7iVIYY1LPJIwVVA6kk8AVz3im5axk0GTYk5W/OfMiRmOLeZvlJHysSo5XB6joa4yfU/EuqeCdQvryG+bT73RJ55WuRaiKNygZBD5TGTaQWH7zJwByDnItb+Q0tUn1/zsesA5GRVWLU7Ce+lsYr62ku4hmSBJVMidOq5yPvL+Y9a5a8utTXxbHDYaveSW1rb/a9QtjHAYkTaRHEp8vfucgty3AB9RVXwxJc2mp6NdS3BuG8QWT3U6m3iTyXG2QBWVQxX944w5Y8jnrkWv9ev+TJvp/X9dUd7RRRQMKKKKACsPxb4jHhbQn1L7I13IHVEgV9pfPLc4PRQzdP4a3K5TxHYanq/iPTLayaGCC0hmuJJrq0eaJnYeUqja6c7WkP3uOOKTv0GrdTYvPEeiabHbyX+sWFmtwm+E3NykfmLxyNxGeo/Op7zV9N06yS9vtQtLW1cgLPPMqI2eRhicHNed/ab5fDWi+GNUstWFvGXt9RuYdPnk8yGFiqoNiMf3oCnP93dzk11Xii9vre20r7BJfWtnNPi6nsrEzzxR+WxUCPy3xlgoJKHHtTdt13Er7M27fVNPvPJ+y31rP58Zlh8qZW8xAQCy4PIBIGRxyKz08XaHJrltpEepWz3NzB58JSdCsi5wAvOSTyRgdAfSuD8Mm70nWre+v7HWWt1/tKLzH02RpGMk8ciFljTjcuTkALnI4IxVzw1BeadB4ejuLO/t5ZdDe0DCzlbyZjIpAfap8v1y2BxR0T/AK2en4L7w7r+t1qdzF4h0WdrpYdY0+Q2eTchLlD5GDg78H5eQevpUX/CV+HNhf8A4SDStol8kt9sjx5n93r9726157fWN5qHhiysLbTL9J9N0Oe0u0kspEDuyxqI0JXEmWUn5Nw+XOeRnb1/SriW98VtDYSusvhxLe3KQkh3/ffIuByeV4HqKJafj+v+Q4q/9en+Z10mvaPDqi6ZLq1imoMQFtGuEEpyMjCZzyPaqFr4y0a+a8S0uYp5bO7W1ljW4iDbmZVDDLj5ctj1JBABPFcPrs+u3NvPb3H9tlre7s2t7K10svA8KGJ2kaTyiSwO/wCVXByuNvXOrcJcP/atgtjfGdvEFtdqfscuxovNgywfbtOACSAcjBz0ppe9Z/1qv839xN9L/wBbP/gHWx+JtAmuprWLXNNe4hDGWJbuMvGF+8WGcjHfPSsxfGdrPZz3lmbK8t0v4LNGtr5JSRJIqb22gheWJC5JIHbPGE2qX93da/q8NhqaavDby2+lW8+mzhI415LhigRndhuwCSQqD1rIuUv5daurrHiDUYNmnObi70po3byrvc4VEhQnarZwVyecZA4UdZRv1t/X3Dez/r+tz0bR/Eula7c31tYXcUs1jMYZkWRWPGPmwCTtzkZOOQfSrM2saZb6lFps2o2cd/MMx2rzqJXHPIUnJ6HoOxrH8NSmHVtes5be7jke/e4RntZFjeMpGAVkK7Cc54BzweK56XSnl8Tavaard67DDd6lDcwJaWAlt5VVY9haUQuUwyYOXXAAPAOaFrbzS/T+vkD6+p1OneJ4LxFaeIWyl7sF3nTaqwSFGY5IbBwDwpAzyRxl2leJ9P1WK9uYr3TjZ284iSaG+SUNnABbbwmScAZJPHTOK4Uy6pp8w+w2k66nbx620Mclu/zMZ43UqCP3gIYEbcg9KhurS91K+1ZWTW9UgurOzTzdQ0vyfMKXOXXaIk4CtnDDJBPUDgWtvP8A4P8AkOWl/X9bHeaj4v0izS0EGp6VNNdSKsSyahHGGXcVZgec4wRgA5PHHJGhJrekxaomlyapZJqD422jXCCVsjIwmcnj2rivHT6vcHWNLibVo7R9M22cGnacJkuZGDhlkkMbBAMKMbkODnPSorVdTh1iD+w7vVQuoYa/s7zSZI4o2MIBlWdkXaV2r8mWyTgAUr7g/wCv6+Z1OqeL9Ls9G1e9sbyz1GfS4XlmtYLpSylc/K2MleQRyKv3Ov6PY7he6rY2rIFLrNcohTIJGcnjIBP4GvM9Usb/AFDwjbWNnpmoJc6boNxa3SPZSJvkKRqI0JUCTLKT8m4fLnPIzq6Ppup2uu6XY6jZy3FzbanLdz6klqyxXAkt5Nrk8gFTiPGeAq44IqrdP63Jb0T/AK6HZzeJ/D9vZQXk+uaZFa3GfJne7jVJcddrE4OPaoU8S2n9sahaTPDDa2drBcm8ecBGEpcDrwANnXPO6uR36vYXkttu1ew0+e7v5mk0/TvPkkcyjYp3ROFUhmO4gA+tc5omla7by6fqUunXjWem2Vh9qsJbJxJcNG8ynb0y0e7eAAckKR2NKOqT72/H/Ib0uu3+f6nrGu6x/Ytnb3Hked513Bbbd+3HmyKm7oem7OO+O1Rap4o0nSYvNuLy28sStC7m7hjCSKu7YS7r8x6Y9xnA5rP8e2l9qPhuCHTA4ujf2jxuITJ5WJkO8r6L1OccDmue0f7Tod3p76lpl+Y9Ptrqwla3sZZvNmLo/nAKGJEoBYtyA2QTml0fz/Jfrp8w7f11f9fI7m41/SLKS2ivdUsrSa5UNDFPcoryZ6bRn5ueOM0yLxLolzdy2drq9hc3kQYvbQ3UbSDb94Fd3GO+enevP7Kx1jQbbRX06bUotYNtbQ3ennTnntpo1J2oZ9u2JlDnJ34+XpVm9+0+Jh4kkNnqcWoyWs1np1vPYTRosI+8fMZAm6Uj+90Cj1pvd/MF/kdhYeLNG1Cwlvkv7SO1iKK8zXkLIrMAdpZHYAgnHJ69MjBqG48ZaPH9gmt9QsbmxuZ5IZLyO7QxQbI2kJLDI/hA5I65rl9Rhn1zXPt9npl8tirabC4uLOWFnZLkux2OoO1FPLYxz14NXJdKuJPiEty9hK1uNUWbzTCSnFkVDZxjhsDPrxT8/wCugvLyOql8RaHBp0Woy6zp0djM22K5e6QROeeA2cE8HoexqJ/E+kR+IoNDa9hF7PB58amVPmGeABnJJHIAHQE1wradqFlr63srazY2RuNRTzdPsRcOGkmVlJQxSHa6qfmC9hzzWvbWaaPqek21mmpG1fRntLa4ezkYo5dCvmbUHlnHPzBQMdsVKeiff/J6fkN6Nrt/mja0bxQus65qVjCtibeyJUyxX6SSEg4+aNRlOQ3U+nckLeh8SaFcWUl5DrWnSWsThJJ0ukKIx6AsDgH2rzu703U9V8N2Om6bYX0F5p+h3FpciW1aENIyRr5au4CvuZScqSvGc8jN1tMj1BY72GXXr+6N1p8cyajpn2fZEk4fgCCMNty2TzgelVbVL8fna4m9G/69Dv8AT9U0/Vrc3Gm31rewBtpktplkUN6ZUkZ5FW6wtGtpYfEniOZ4XSOaeFkcoQJMQqCQe+CMfhW7SGc342v7mw0NWtpAhklEb7kDAqQcjBBrHtL7UtE0K+mS/wBMvEhRRHFZ7SIizY3MFUVq+OrW4u9EijtreWdxOpKxIWOMH0rM0i4ayt737N4Puod0QLpJI7CbBxt+ZfQk4HWvVoKP1ZaJ6+XddXqeBi5TWNfvNLl0+Lz2STT6bmj4Yl168ZLu71Oyu7N0+ZI8b0YgEA7VGCO4zUvi2bWrK0+3abeRQ28KZlVlBZiSAMZU+vqKx9Cs7yfxYl/Bo0mk2qxkTI24K+QegIHfHAGBjNdJ4phluPDV7FBE8sjKNqIpYn5h0AqKnLHEx0VnbSy0+7Q1w/PUwU1eV1ezu7uy3V7P5epy91qviWw8Nx6jPqMTG5eMwlI1yqlWJBG3Hp69KnOp63a6LqN3JrlhdvGieX9lKOYyWA5G0ds9adr1jeTeBdLt47SeSZPL3xLGSy4Q5yOorPEDyaLqdraeGLyxeSJGLFpJPMIccAMPcnj0rpiqc435V8XZbXX9aHBKVanNLnl8F95btPtpv3tYvaTreuwazptvqNzDcw38QkUKoBQEEg8Ac8e4qG2v5rnwnrOoTpbyXUdwAJGt488bcZG3BIyeTS6LpU+jeItOmXT5mgubVRI3lFvJkI5ycfLz16cE1Uez1mws9R0CLSZp1up9yXKg7QMjvjHYdSMU3Gk5+7bo+i2bv/we4ozrxp3qOT+JdXq4q33vbsbNvreovrPh+3a4zFd2gknXYvzttY56cdB0qbxhquoadNp0VhdpbfaHZXeRVKjpgkkHAGazNTtb/R9X0Se30+e++xWgjbyUYgnBHUA461F4gl1DXINOuZdBvAIpnElttcll+U9QoIzyOnas4UoSqwmkuXXt59PuNp4irChVpScuf3bb9o31+8viTxK+iz3EGu6fcPCxdpIdrjYFyV4TGapW+q+Jf+EauNZl1GJoSmIgI13K28DJG3HTPfvWnoo3aDqtvBoVxpo8tiscjO5lYqRxuAPYdPWqkdheD4ZtaG0n+05P7nyzv/1menXpReCfK4r4ktls/QfLUlGMozl8EnvLdbb2f4CaZqetyWk93NrlhcKLR5RBEUMiNtyCVC9j1qPS/EGs62bCwtLnbOA0l5c+WvC7jgAYx0x26ke9VdKheK3mgTwveW9xJZyRPdM0h3HYT90jHJA496ZpulajoS6Xq9tZ3TyOWju7cRMWC7j/AA4z0/UD1rWUKXvaK/Tbs+39bHNCriOWFpSa+1rK9rx7pa+nS9mdH4p1q50e80ry7jy7eSQ/aPkB3KCueo9CelP8P6hqWoJd6vey+Vp53G3g2rwo6sTjPb19faqvjDTpdUvtGjW3nkgMpEzRofkUlevHHGetZSrq+k6Rq2hrZXc6ZxayxwswKsfmGQMdDn65rnp0qc8PFK3M9/S/5/od1avVp4yUpX9mtrX35dPlv89y/wCFvEOpX+rmHUJd0VzC0tuNijGGIxwB6H8qo3OueIvterzW19ELXT5sNG8a5KliAB8vPT1FMj8P6nod9ot8slxeAMBJEsTHyFPUdTxy3YVPZeE49W17VpdRiu4Y1uC0RA2LICxzyRyOnT1rdrDRm6ity27edtvT/M5Iyxs6caL5ue/e2jjfddL9PkW9Q8SandppFppapDeX0YkZmAIT6ZzxwT34o1TUfEegaCz3lxbT3Ms4SOaNOI1IPXgDORxx60/xBpt3p2q6Xqul2TXEdonlGCMEkLyBjqehPPNTy67qF1pMks/hWeRfMCG3kOdw652lc8HHbv7VglBxg4RTj12vvtqdUnUU6katSSklpZPl+HV6LvfzLnh3+2WWSXUdRs723cfunt8HBB55CgY/PpWBp2rvN43aeSOE2tzLJbRSGJdwKAYw2M88d+/tTNEt9RtZ9X1K30qeyt2tysdoQxLScYwMZPOeccZwKz/+Ea1ay0ex1KN7mWZJhILLymJjOeuM9eBnitY0qanPma10XzXlppprsc869d0qfJGT5W5PV6pPzs7O703OguvE0+n+ODYXEo+wOFUAqBsYgYOevX19au+EtTvNThvmvJvMMVwUT5QML6cCse+0SXWfFOoF7aaOGazHlTPGQqvhCOfXI5H1q/4EsruysLyO8glikM+f3ikbuByM9frWNWFFYe6tzWj/AF/mdNCpiXjLSb5HKVt+23p2+Z1dFFFeWe8FFFFABRRRQAUUUUAFFFFABRRRQAVynji+uLW1s4IZkjjuZDHLvjVwV46hhXV1yXji1nuU00w2k1yscxaRYoy/HHUCurB8vt482xw5k5LCz5N/IfZ3A0TRb65j1e01GK3jykVvDHGqMScZ2Huf60uhL4g1K0ttRn1lI45G3/ZxaqQVz03cEZpGit9X0fUbCw0W402SSMEGa1EKyEHIGR1/+vXL3dhe3enafaf2JfrqFs/ktMYm8spk456dT1/Wu2EI1Oa9lJvqltbttv2PKq1ZUVFxTcUnZJyV3fa+r22T0N+HxJOmpa/BdX8Ua24cWqvsX5hnAH949PWqcnirUovBkN2bnN9NcGNZPLXhRyeMY9O3epbfR3m1TxLJdaazhlc27SwZyfm5QkdenSsfS9I1e8udNszb3NkluzyefLbkqrZz0OAegrWFPDvVpaWb27f1cxq1sWnZN68yW/WSS+5bHdeF9Uk1fQYLmZw04JSUgAfMD7e2D+Ncj/wlGs/8I9eXX2z99HeLEreUnCkHjGMdqt+H5r3wzNqFlcaZqN1D5uYpLa2JVuxP4jHSss6NqQ8IXGbG482a9V1hEZL7QCMkdRzU06NKNSTduVtW2LqYivKhCKbUoqXNvulZNnfXV+bTw89+5y6W/mZx1bbx+tc34T13Utcgv7Se+C3aqGhm8pSVHQ/KAAccfnUOt6he6n4fi0y10bVUkOxZGltiFwPcZ7gU6x0fUdC8X2bky3kEsIikmjg2qgAwAcccbV5NZQowjRkpW5ndr5f5m1XE1Z16bp3cFZS3+1p+H4DtNudfvNcv7Btcwtkclvskf7wZ9O361b8OazqF/wCFtQvbm48y4iMmx9ijGEBHAGOtGi2lzF4r1yaS3mSKX/VuyEK/PY96g8LWV3b+D9SgntZ4pnMm2N4yrNlABgHrRV9m4vRfZ6LruOgqsasdZb1N23ttu/uNbwjqF1qehLc3kvmzGRlLbQOB7AVzWs62i+PIUeKCS3gdIn8yFWPqSCRkEE9j2q34Z1OfRtHWzudF1dpA7NujtSV5+tY58O6tfaNqGoSLLHLJceb9ka3O9yD1B6j7zcAdq1pUqcK85TsovRfMwrV61TB06dO7mtX8lfW/d/0zc1bV9QXxY+nJrMenWoiDh5IkYA46fN6/WsCDxxrMN1btcTiW3VvnxEq+aueTnHB+mOlXis7+IYNQ1DQ726ha0RZIxaF/n24PDe9Zmm+HLu51yBbrS7qKwmdjhkYbF5xk9u3WtqVOhGFqiWi8t9b+dzmxFbFTqXoykry7y0WlvKx0B1rVtQ1jVrfTr793Dbia2Cxoc/dOORzkE1Bb+LNQ1OSxjtpTEIIGmv3EanIXrjIwMgdu7e1P8HaNe6R4lvo7iCURLCUSYoQj/MuMHp0qfQNIm+2eJI5bV4FuGaOF3jKgqS/3Tjp06e1YT9hDmSSdkrPTrp/wTqpfW6ji3JpylJNXeltdO21vQpDW/Ecmhya+t7EsCzYFr5CkbcgdevXjr+NWE8XXI8VWsckoXT7mOM+WVHyF0BBzjPU+tZ6x6vF4Yl8Pf2PeGdp8CUR5j25B+9069+nvSXPhO8vNZNmUkRYrONUuCh8suqqMFsdOta8mHvLnSS1ta22ln/Wpg6uLtH2Tk37t73+K7utendbGzYeJLrUPHEljFMPsCb1CBR8xUdc4z1967GuB0Lw9daN4ttVaGR41tyZJ1UmPeQeA2PoK76vNxsaanFUtrI9nK5V5Qm6+/M/lotF6BRRRXGemFFFFABRRRQAUUUUAFFFFABRRRQAUUUUAFFFFABRRRQAUUUUAFFFFAHnOpf8AIVvP+u7/APoRoo1L/kK3n/Xd/wD0I0VoQdf4d/5B8n/XU/yFa9ZHh3/kHyf9dT/IVr1DLCiiikBWu7C2v/I+0xl/ImWeMbiMOvQ8HnHoeKRNOtI9Ul1JIit3NEsMjhzhkUkqCM4yCzc4zzU1xcQ2tvJcXEqQwxKXkkkYKqqOpJPAFZOleJLK/wBEi1Se6sLeGV3VWS9SVOMnBcfLu2jJAJxzycZoD+v1EuPCWj3Mt3JJFdZu5FllCXs6L5ilSHVVcBGyi/MoB468moofBOgwTecltceaZ1uDI17OzNIqlQxJfJJVipz94cHOBVuPxP4fmvY7KLXdMe7kxsgW7jLtkZGFzk5BBHtWXf8AjW2tbfxBPbCzu10eDzGSK+QyO4BLKyqCUAIxk85zxxklugbv+upS1jwBZ/2W0Oi23+mGCSzjlvdSuWW3hkQo20EvkAYwnC8A5GBXV3OnW17pb6bdJ5ttJF5UiliNy4x1HI/Co59a0u0imku9Rs7dbcIZzLOqiLd93dk/LntnrVceILaXVrG0t2intruzlu0u45QybUaMcY4IPmZzntRf+v6+YLWzJL/w/peqNM15aiVpoVhdt7A7VYsuMH5SGOQwwQe9Qv4W0uSxW0l+3SIk3nxySajcNLG+MZWUvvXjIwGA5PqaxbPx59s017+O0spYPt9vZRm21FJyfNkVdzbVIUgMDtJySCOmGO/deJdBsS4u9b023KOUYTXSJtYYyDk9Rkce4otp/Xr+of1+n6EC+ENCXT0sTZGS3S7F6BLNJIxnB3byzMWJz1yeec9alk8OabJqzamFuobp2V5Db3k0KSlehdEYK5wAPmByAAeKmn17R7UWhuNWsYReAG28y5RfPzjGzJ+bqOnqKrWPiG3ubvUoLjyrUWd+tijSTD985jRxjOOTvwBz0pq9/wCvJf5B0/rzf+YDwtpf2iW4b7c80isgkk1G4Zow33vLJf8Ad5wOUxxx0qM+D9ENq0DW9wxaYTmdryY3AcDAYTF/MGBxw3QkdCam1vX7bRnsoZJrNbi7nWKOO5u0gyufmYbuWxxwASSQOM5FiTW9Ji1RNLk1SyTUHxttGuEErZGRhM5PHtSQGPrPhxpLSxhsLI3T2xfZNc63dW80YbqBMgeRge4JxwPQYNE8GWdhpWjxXjSy3unweV5sNzLGrZO5lYBhvXPZwc4rXvte0fTLqK2v9WsbS4lAMcVxcJG75OBgE5PPFWbu9tbC3M97cw20IIUyTSBFyTgDJ45NHmHkYUXgTw9CYytrct5cL26eZfzvsiZdrINznC47DgYBHIFaV9oOn6jFaRzpOv2M5gaC5khdPl2/eRgcY4wTzSL4i0NtMbU11nTjp6Nsa6F0nlBuOC+cZ5HGe9JceJNCtLaG5uda06G3nXfDLJdIqyL6qScEcjkUAU/+EK0H7XHcm2uDJFcG5iU3s5SOQkklU37VyScgAA5IPFS23hHRLXTrnT4rR/stzbC1lR7iRy0Q3YTLMSAN7AYPAOOwpR4r0U69baMuoW7XVzb/AGiHEyYkUkYC85JI5GByATVq313SLyS6jtdVsZ5LTJuFiuEYw4zneAfl6Hr6UdA6kF94Z0jUXeS5tnMjxRRGRJ5I2CxuXTBVgVIYk5GD71WXwToSQ3MS290PtMkc0r/bp/MaRPuvv37gw/vA5OBnOKsr4r8OtYtfLr+lm0RxG04vI/LVyMhS2cZx2qleeN9GsdW0+3n1Cwjsb61luIr+S8RYmKMi7VJ4bO4ng/w0dbf13/4IdP69CbUNIvLvVdFSMQjTNPk895JZ3eZ2EbxhcEHI+cEsWJOOnelh8IaNb21zaxw3X2S4heB7Zr6doQjdVWMvtT22gY7YqBvG2jweIZtLvL+wtEFtBcW8812ii4EhcYQHGcbRyCc7h+O3fXqWECzSKWDSpEAHReXYKOWIHU9M5PQAnAoC+vp/w5l2XhDSNOvmvLUX6TO4eTOpXLLIwUKC6mQq5wAPmB6VPpvhrStIujcWcEqybDGgkuJJFiQkErGrMRGuQOFAHA9BVXU/F+l2GrWWlRXdncahcXaW0lqt0oliDAncU5PGB2HXrVez8Yx3d9rMaRWT2umI7O8OoxNK20kEMhwI/uty7AdOeu0T6r+v6uFuh1FFYdx4nsItZsdKjurA3lwcyQS3saSRqVyMJklmORgDjGTn1tza/o1uZhPq1hEYVLS77lB5YDbSWyeAG4578UAaNFYVh4q0y40Mavd3+m2to0rIsv2+N4xz8oL8KGI6qCcdMmti2ube9to7m1ninglXdHLE4ZXHqCOCKAJaKKxNU1SSz1+ytlfCyWdzORJKqRZj8vG87Cw+/wBQRjnIbjACVzborhbX4jRyyzRvDptwsElv502m6mLqJI5XKbi2xTlWAyuOjA57Vq2Piw33iubR0sQIFWcx3XnZ8wwtGrjbt4+aRlzn+A+tH/B/AP6+86WiuP8ACWvTeINZuL1hJDBPpdnOlsZS6xszz5x0GTtGTgZwPSp/Fvi8eFh5kh0gxrCZjFdan9nuHAzkRxlDvPp8wyeKHpox21sdTRXNTeI9Qj8Sadpsem2c1vfAyJKl63mxwhQWkePytoGSF+/yWH4HifxfB4eu7Wy36ctzcRvKDqN+LSIIpAPzlWyxLDAx2JyMcj0EtTpaK5Sx8ZPqk9n9i04G2msEv5bia4CiKMswIwAdzDbkY4PPI4zgwaxqcS3mqMsyy6rp015piSam7xoqgNgx+XtjfYyHjePlPIySybsm+1/w/wCGY0ru3p/X4npNFcJoV7qem6fptjb2S3mrXtqbuUXetTyoI1CDdvdGKsxcfIqhevPAzp6f4tm1i+sYNP0wPFcWcd5JNLcBBCrMVZcBSWYFTjHBwckcZpqzt/XX/Jkp3VzqKK47/hK7658J/wBsPbabpcNwAsMl/qghAzkFt3lMAcgFRznuFxis/T/H0K6fpVpZiwaacTRLLqGsERSNFII8JPsYysxII4BI59qS1dhvQ7NNIsk1mTVhHI168flb3mdgicZCqTtTO0E7QM45q9XI+LPESxeHNZt7ddRgv4bSRhIlnOkasFz8sxQJ9CG5qX/hJ7+3lv7fULDT7Ka2tY7uN59SIhKMzLiR/L/dsNvYMOetAf1+R1NFefS+ONR1OwjfR49Me4h1aCznaDUPOgkVwrDbIIjkHdgnaCpBxnFO1fxvaQ+KIbeS4tkTT7lLee3XVRHNLLIFGVh25lRd/dl53HaSooWv9en+YP8Ar8f8jv6K880Hxm1ppF754kvvsEl7cXszz5aFBcSiKMZzuZtuAMgAL16A6d14w1HT3a0vdGtl1ItbeTDDfF43WaTywS5jUgq3UbTwRgnseQPS/kdhRXLWviu7/tZdO1LS4baQXgtJJILsyorNF5sZBKKSDypyBg465qjp/j9tV1aGxtLXTojN88X2zUTC88Rd1Vok8s7yVQsRkYyBk9aA6XO3oriLjxXDb+Obe0urqwZSz2qQWmr+ZJGdrPvlt9i84TGSzbcjHU1c0rxZfahqGkpPpMNvZ6tBJPaSi7LyhFAYeZH5YCkhhwGbFC1V0D0djq6K5PXPGiaFrUVnM2kNG8sMfl/2mFu/3jBciApyATn7/QE+1dZQtVcOtgooooAKKKKACiiigAooooAKKwvF9xPF4elt7SaSG7vZEs4JYzho2kYLuB9VBLf8BqHw3fz3fgpHuJWa9to5La4csd3mxEoxJPOSVz+NJuyb7f1/l940rtLv/X+f3HR0V594c8aTHwjpzpAb947Wzt3uJbnBmvJQg8snBPG4Mz84zgBjkDVk8X3kH+iSaRG2qLfpZPbw3mYxvjMiuHZFJXA5yoIwcA4GakrO39f1qSndXOsorh9f8UnTdd02K/m02Py5Yg9pb60VuGeTCZMPlgyIpYnlgCPmIyABT0XxJq9rpCm+t1ms7nUry0ivBeu86N5s2zchTAUbdow5wMcdhLdlcpLX+vM9EorzTTvF+r6d4G099Ttfnn0Rrm3vIL0yyyNHErEv5kWFYg5z84yDnPfrPF9zPa+BtWubeWVJ47N3SSNtrg46gjGD+VVJWbRKd0vP+v1N+iuRn8X31hPPZ3+kQx3hSBrRI7zesplkMaq7bBsIIycBxjOCccvm8VahBp2pyy2GnQ3Wlv8A6Yk2oOIljKBw6uISWyDjBQcg+2V0uNaux1dFcTqvjq40XR7S/wBQtNJtJJbT7TLZXereVcDuUjQxfOce688e9SXPja8iN3PBo0cthbXkVm0pvNsjtII9pVNhGMygHLDpkZo62/rsF9LnZUVyS+L74zyaY2lWo1oXotFtxfEwn9yJt/meXuA2/wCx1wPcZFx40ePxHZTSpIki2d3bPp0c+5ZbtZ4Y1VScBiSeGIGAxJxzQtWl/W1w6X/rc9EornYPEGoz6lqFodMtol09FNxcS32IwzRB8D5M4BOCSBxzyflEXhnxfH4g1G8sM6a8ttFHN5mm6gLuIqxYYLbFIYFemOhHNHkHS509FcxceMFtjeQvZgXdvqCWYiM2A6socSZ28Dy9zYwfuEZ71Ql8eXVrpg1C70eJIbmwkvrFY7zc8qoFba4KAIxVgeC4688ci1/ryuHWx21FcufE+oW0t/b6jYabZzW1ql0kkmpEQFGdl+eQxAoRt/usOetY0vjjUdTsI30ePTHuIdWgs52g1DzoJFcKw2yCI5B3YJ2gqQcZxQtXb+t7fmHS/wDW1z0GiuF0rxLPB4j1rTZM3Nx/aJdo3uDttLZbeEu+SD8u5sBQBksenJGhp/irUL5rRW0q2h/tK1e503N6T5gUKdsv7v8AdkqwPy7xwfQZOl/62uHWx1VFcRH4v1PUrOS2i022jvbm8ksLOSG/YxSFELSSCQw5AXay/cbLDHTmt/w1ei80ZV8t45bWR7WZJLhpyrxnaf3jcvnGdxwSDyAeKAf9f195sUVww+I1tBeXcF3/AGVL5FrNcj+zNTF0w8sgFHUomxjuGOvQ+lN/tzW7XxRfS6nHp1mkWkpMkD6q/wBmBMpBZ3MQCHtkKeg5ovt5/wDB/wAgf9fh/md3RXn0vjjUdTsI30ePTHuIdWgs52g1DzoJFcKw2yCI5B3YJ2gqQcZxWxc+Lbi3urpxp0DabZXMVpd3P2sh0kfZnYmzDKvmLkllPXA4GRa/16f5oL/19/8AkdTRXE+CvENxfE6aN95LFc3b3dxLOSbdPtEixJzksSFOBxhV+gPbUB1aCiiigAooooAKKKKACiiuU8eSajNpdvpWkXUttqF9KfLlhYqyLGpkPI5wSqqf9+k3bVjSudXRWBLrU174CfWtOEZml0/7REGcqFJTPXB5H06isPQr3U9N0/TbG3slvNWvbU3cou9anlQRqEG7e6MVZi4+RVC9eeBlvRtPp/wf8hX0T7/8D/M7uivPLHxo1z4lme1WW4fULKy+xafJPtCuxnMhPUKFC5ZgDnaBycCtq38W3E93budPgXS7u7ksra5+1EyNIu8ZaPZhVJjYAhienHJw2ugf1+p1NFcYPGeoxT6jBc6RZ+baywW0bW1+0kclxKwAiLNEu3AKsxAbAI4J4qPVPFGuCJLe1srODUrfVLe1uojeFo2STDLtfys4YHBO0EYOM8ZXb+u3+Ydzt6K5vS9S1q48ZavY3MNqNPt4oGQpOSyFg3QeWM5xzluMDGcnGfqPxDsrDXptPzp7Jb3MdrMr6gqXJd9vMcG351G8ZO4HhsA45Otg6XO0orkLrxXeyWGpNFpqwql22m20pugGlnMgjUgbDtXnJJ5GDhW4J5+5n1eDSYtDhM5vk1aKC8MutzFmR1DoEnEe8KRgHAUjafvZJKTv87fjb/NA9Plf8P8Ahj0+iuQXxJNpYlijsFk0vTriKzurmXUHkmWR9mdodSZFUyLlmcHrxwMum8YXkVhql+NF32tjdG0XF0A87iVY/lXbgDn+IjkY6fNT/r8v80B1tFcN4v8AE1xpFhA2otpdoUX7VLbLrhgnlCEnZGPKy+cDgFcn5enJv2njEX/iG5062jsPLteZVkvSLtl2K5dLdY2LL8wAO4Z59si1B6HVUVxmreIp7rU9C/sa3vmdrx43gu4ZrJJP3EhG4yICVBGeFbGBxnFPm8aTQaSt1PFotlOtzNayx6hq/kJvjbH7t/KO/PXkLihu24f1/X3HYUVxWn+K9Q1TXNMuIIbdNFutJN7IJJ/nT5lycBDkjOMbgCCTwRiuZv8Ax0moaTr1xZ3yLPeaVJcWgs9W857VY1GA8ahfJc7s5BY5BG75RTt+v4X/AMgWrt6fjb/M9bork18XzXHlLpthDc/abo2ljJLdeWlwUVmlckIxVFKlQcEsR0AwSyDxfqN9eQWFho9s98VuPtCzXxSOJoZFRgGEbFgdwIO0cdQKQk9LnX0VxsPj5W0e4vptOMUiWMN3BD52TMZCUCZ28ESALnn7ynvip9G8Xy61Lf8AlRaTHHZiUSI2pnz42Riv72Pyv3akqTkk8YOO1Azq6K890vxxEj6qA1rqN6ZIGiFjq32uBmmfykjDbF8oAgZwp4O7kmr/APwmWrjVjo7aHZ/2l9qW3CrqLGHBhaUMXMIPRcY20dAOzorj5vGk0GkrdTxaLZTrczWsseoav5Cb42x+7fyjvz15C4rK03xs954hkmtUknfUrCwax097jChnMxkbPIUBVyzAc7QOTgULX+u4PRf13sei0UUUAFFFFABRRRQAUUUUAFFFFABRRRQAUUUUAFFFFAHnOpf8hW8/67v/AOhGijUv+Qref9d3/wDQjRWhB1/hz/kHyf8AXU/yFa9ZHhz/AJB8n/XU/wAhWvUMsKKKKQHNeOrS8u/DgFn9oLRXdvNILZA8nlpKrMVUghiAMgYOcYwaw10e3umsbmFtW1Lz9binun1LTzCwKQsobZ5UY2jCfNt69816DRQtPvv+X+QPX7rfn/mcPdXUmreNJori21OCOwRodOzYTmKSd1IacyBNgAB2KS3dz3Fct/Yk1x4Gnt3fxDNrNlok1qllPpuyJGKqrIjrAok5UYw7ZHPPWvYaKFov68/8x31ueUNp2tWL2lvef2kJbLVGu7vU9OsPMadZYnCyKhSTcUJEZUAlVAIwMVJqWhym1WHSRq10L7TdSUTXVm0TmaSSNyrjy0Ee7a+NyqD+Nep0Uef9bWEtDy7xJbaj4guZL3RLW+tk/wCJdArz6fJGRItzv3+W4UssanJPTk89caPhSxu7fXdPt7rTZopNNsbq1muTAwjmkMsTearnr5gy55Jzuz0NegUULTT1/FWE1f8AD8DyCw0a5ggFvq0mvWNjeaRDbbLDTfPyFaQPG48mRk++CPu53HrjjR07StU0rx1danLbXFzpK6j5EUJtmZ42e3iX7UD/ABD5dhIHyhnOetenUU07O/8AW45a/wBeVjz3xJp0knirU/t91rdvpuoafFbq2m2AulkAMgdHxDIyffBH3c7j1xxNDDeaT4yii0S71Oa1uJx9vs7rTX8kfuwplS5KKAQEX5dzZJ4ArvKKS0B6nnnjuXWLp9Z01JNXS2k0zbZwafp4mS6lYOGWSQxsExhRjchwc56Vc8XTp/wg+kz3EUxUXunvJGYHL/66MkeXjdn/AGcZ7Yrt6q32nWupQxw3cXmRxzRzqNxGHRgyng9iAaFo/mn9zB6/c/xRwbrO/if/AISRbC/GlLqKMyfYZfObFq0fmeTt8zAZgudue/QZqx4Z067XxRFfy2c8dtLHqEsPmwFDEslxGyqQR8rMAW2nB5OR1rvqKFo7/wBaqwPVW/rQ850K3utNbQ4pbS9gaTRpLRHWzlYRSmRSA+1Ts45y2BxVaLT11PTNI0+6s9VtYNO0ea01JksZVYFljXbGdh807lLfIGHy+4z6fRQtrf11/wA2HW/9dP8AI81i1TxRHaxxT3+qyaf9v2HU4tEZLsw+WzAeQY24D7V3+WAfTvVDw1Jc6Rrlve6hYa20CjUo/MbS5WkYyTxSIWWKPA3Lk5AAzkcYxXrNFC0d/wCtrB0seSabZ3mjWOqWF7o+oNJf6HDb28MNpJKhfM/7tnVSqEeYgO4gDPpXaa3Y3f8AwimlWgiea4hurDzBGCx+SaMseOwAJJ9BXT0U76381+DB6/15JfoeYPFfNZaboq2WojUodclnln+xS+UFZ5SJfN27CPnXoxPPsarXkVxL4VghSyvLZtJ8O3lvfGe0eJd5iVdiswAfLIWypI+XOeRn1iqOq6RZ63ZfY79JJLctlo0meMP7NtI3LzypyD3FSlZNd/8AKxSfvKXb/O55x4gn1q6iuYJG1phb3lo9rZ2mmeZA8CGJzI0vlEls7+FcHKgYPOdny9S0nw5q0+n209tc3GtO0s0NmZJvJaYAyKm0lyE6cHjscV3g4GBRT63/AK6f5EJaW/rr/meSxWs0lzq901/4ltLpb5LjT9RfQ3ldybcRkvEkIUjhhgqpGB0zz3Gi6bNqFnp+rav9uh1Ty1aWKO8niiyOmYRJsGRglSD1wa6Kij+vuGFcX4l0tvE/iH+y1juYoU0y6gmumt3EStKYtgVjgSfdJIU9iCRXaUUdRp2OQPg69vLvUZ9V1W2nF9p32Bo7ayMIjAJKsuZGORuPXPOMYxRb+Dr3Tv7Ln0/V4VvbS2mgnmubMyrcGV1kd9qyLtYupPUjmumn1CytZRFcXlvDIV3hZJVU7dwXOCemSB9SBVmjp/Xn/mxf1+X+SOY8MeE5fDc0JXUEuIl0+GzdTblWZo2chwdxABEhBXB7c9qj13wleape6pLZ6pBaRapZLZ3IkszLIFXeMo28BchzwVPSuii1C2nv7ixikLXFsFMwCNhN3IG7GM45xnOCD3FWaH72402nc5TRvDWs6XrMl/NrNjdLMkULq2nurrFGuAiN5xCjJZuVPLHrxWhq2i3lzq9pq2mX8NpewQyW7faLYzxyRuVJBUOhyCoIO7145rXe4hjliikmjSSUkRozAFyBk4HfA5qSm3fUSVjIi0V21WTULy4jmeawS0mRIiisQzEsMsSAd3TJx6msi28G3KwRW95qkU8FnYy2NiEtCjRq6hd0h3newVQOAg68cjHXUVLSat/XX/Njvrf+v60OduPDt2jabc6ZqEFve2dobMyXFqZkkjO3Pyh1IOUBB3dzwe0mi+GItEuYZIbhnjisI7MKyYJKszFyc9SWPGK3qKb1d/66/wCbFayt/X9aHLHwlcQ6VoVvZ6jAl1o8heOa4tTJG+UZDlA6kHDcHdxj3qi3gjUpNDu9In1XS7q2vLia4mN1pJkYNIdxK/vgoIJYg4OOPTns/tEP2kW3nR+eU8wRbhuK5xnHXGSBmootQtp7+4sYpC1xbBTMAjYTdyBuxjOOcZzgg9xRb+v69B3/AK/r1Kep6It/4Xn0RLho1ktvs4mdd5AxjJHGT+VZuveEm1i+N5HepDMqW4jWSAyIGhmMgLAMu4HOMZHrmunqtFqFtPf3FjFIWuLYKZgEbCbuQN2MZxzjOcEHuKG7u/UVrK3Q5b/hDdUZ765k1u1e8ur23vVf7ARGkkQAxt83JUhV43Ajnk1oWWhatp2qXFza6rZiC9mS4u4ZLFmJk2qrmNhKNgYKOCHwc8muirOutc06y+3efOyiwh8+5YROVjTBPUDBOBnaOcYOORQtNv6/qwWv/X9dzlk+GtrFFOsN4sTXv2pb90twDcpM7OmeeGjJG1jngEY54vt4RvL26F7qmqQT3ivbbHt7MxII4ZfM27TIxyx6nOBgcevRWt/a3stzFby73tZBFMNpG1iqvjkc/Kynj1qV7iGOWKKSaNJJSRGjMAXIGTgd8DmhaW8tget/M4/xd4dml0TX5LWWd7zUJreS2EERLQypsVDkZ4yoJOBgZqzqfg5tRtdP00T2Eel2QiESNYGS4jKY5jlMmEJAAzsJ6108VxDOZBDNHIYnMcgRgdjDnBx0PI496koWgPU4pfA98r2cP9sW39n2moyX0cIsTvfeXLK7+bycSMAQB2JB6VneH7O/HifQ7aOa4utN0m2niSSfSJ7NkXCKgZ5DiViB1VR90nvXoS3ELzyQJNG00QBkjDAsgPTI7ZwcfSorW/tryW5jt3ZzbSeVIdjBQ2MkAkYbGecZweOtC00/rsD11/rucrqngq/vX1OO11i2trS/vI710exMkgkTy8Av5gBTMY42g84zXZjOOaR3WNGd2CqoyzMcAD1psUsc8SSxOskbqGR0OQwPIIPcULawD6KKzpte0mC0uLptQt2ht4nllMbhyqISGOFyeCCDx1GOtAGjRSAggEdDyKZFcQzmQQzRyGJykmxgdjDkg+h5HHvQBJRVaw1C21S0W6s5DJAzMFcoyhsEgkZAyOOCOD1GRVmgAooooAx9b8PW2v3On/2gkFxZWsrSvaTwiRJXKFVJzxxuJ6HnHTFR6R4bh0SHVLWzeKKxvJjLDbRQhFtsoFYDBwQSN3AHU9a3KKVtGu476p9jhLL4bR6XYQWunX8VuscFuXAtBtkuoWDLcEbhycEMM/MMcgjNasPhSY3SX15qEUt8b9L2aSG2MaMEjMaoql2KjBzksec/h01Uo9WsJJZoxcKphnFu5cFFMpAIVScBjyOmeeOtVe7/AB/Ff8D8ibWX9f1/VzmdU8FX96+px2usW1taX95Heuj2JkkEieXgF/MAKZjHG0HnGada+C7yMRWlzq8MumwXk17FDFaGOTzJGdgGcyEMoMh4CjOBz1z2NVotQtp7+4sYpC1xbBTMAjYTdyBuxjOOcZzgg9xU2Vrf1/WhVzj08A3k2hw6Xf61DLFaabJp9o0FkY9gdAhdwZG3kADptHJ9sdRrWlf2x4fvNK87yftMBh83Zu25GM4yM/nWjUc1xDbhDNNHGHcRqXYDcx4AGepPpVNti2+Rgax4V/tXUHvVvBDMIYFgJh3iOSKUyKx5G4EnBXjjPI7Z954M1O8BmbWrT7VNepd3WdPYwzeWoEabBKGCqVDcucn24rs6KS0/rzuH9focdqXhDVdRfUH/ALZs4X1OxWzvWXT2JIXeMx5l+QEP0O7pnNSx+DJP7GnsZdRVpJr63vGlS32gGLyvlC7j18r143d8c9HcahbWt3a2kshE90WEKKjMW2jJJwOAPU4HIHUiiLUrGZlWK9t5GeR4lCSqSzpnco56jByO2KFo7r+tb/mD13/roc/deEZm1i61e01COG+e8S6gMtsZEjxAIWVlDqWBGTwVwcdcc58/w2tL6SOa/ukmuBFckyrbhStxM6v50fzHYU24UcnHfrnuaKNv6+Q73OXk8JTXWka3aXupLNPq0KJJMlvsCssQTdt3HIJGcZHXHvU2laBqVp4il1i/1S1uWltFtTDBZGFVCMWUrmRj/E2Qc54xjGDsX2o2umwxzXcvlxyTRwKdpOXdgqjgdyQKtUdb/wBf1qLpb+v60Oeu/CkF54tj1uSdvLW3MT2m35XfDKsmc9Qkki9P4vasuTwJc3OmrYXmrxSQW1jJY2JSzKNErhV3SHed7BVA4CDk8cjHa0ULT+v67gcxr3hJtYvjeR3qQzKluI1kgMiBoZjICwDLuBzjGR65qp/whuqM99cya3aveXV7b3qv9gIjSSIAY2+bkqQq8bgRzya7Kihabf11A4xfASjVZ9YN5ANUuLsTS3CWmA8JiWOSAjeTsbBYc/KSOuOVXwbqa2ccA16JGsrJ7PTZo7Ih4AwVd7nzDvcKoAI2DknHTHQ3mu6dYana6dcTOLu6/wBTGkLvu+pUEDoTzjhWPQHGjRuvL+kGz8zk4PCuowabpsCajp0dzpTg2MkWnuI1XYUZXQzEtkMeQy84PPfW0rRRp+kz2k0/nTXMks1xMieWGeQksVGTtAzgDJ4A5PWtaih63v1BaWt0OCPw8vbi0sbK91u2e0srCWwjjt9PMZ8t1UbsmRvnBRTnGODxzmp73wTqmp3hvr/W7OS7RIFh8vTmWIGKUSguhmJbJyCAw7eldbZaha6gs5tZfMEEzwSfKRtdThhyO3r0qzTvqpfP+vvDpY43/hDdUZ765k1u1e8ur23vVf7ARGkkQAxt83JUhV43Ajnk1PN4Su55riN9StvsF7cRXV7Atmd0kqbM7H8z5EYxrkFWPX5ueOia/tl1GOwLsbl4zKEVGICg4ySBheemSM4OM4NSzzw2tvJcXEscMMal3kkYKqqOpJPAFJabf1/VvwDd/wBf11OW0XwPHoOpx6hZXcaTvNcNekW4H2tJJC6hvm4ZCQA3PGRjnjraaZEWIyl1EYXcXJ4x659KSKWOeJJYnWSN1DI6HIYHkEHuKOlg637j6KKKACiis6XXNOggv5pLghNPcR3OI2JRiqsAABliQ6/dz1x1oA0aKzLLxBpmoS2sVtcMz3cD3EAaJ13xqwUsMgcZZceoORkc1p0AFYep+F7DW9agvdVt7W+tre3eKK1ubdZFV2ZSz/NkZwoHTjnnmtyqr6japqkWmtLi7lhedI9p5RSoY5xjgsvfvR1DoZmneHP7O8MXOhJcgwP56QMItvkxyFiq4zzt3YHTgDgVFceHbtG0250zUILe9s7Q2ZkuLUzJJGduflDqQcoCDu7ng9tltQskufsz3lutxuVfKMqhssCVGM5yQrY9cH0qzR5/1/Wof1/X3HCj4aWsMq3NreCO+t7a2hsrprcM9u8TMzP1GQ+7DKMcZ/C9F4Ru4pYYhqkH9n2t1JeWsAszvSZ95G5/MwyK0jEAKDwATwc9PPcwWyo1xNHEruI1MjhdzE4CjPUk9BSwTw3UCT28sc0LjKyRsGVh7EdaNw/r9DkrLwbqUGg/2Zc6xZzNHMt1DcpYMsn2gSeYZJMysHy3UDbwTgjjE0vhO9mtp5n1S2/taa+hvGuBZkQgxbQq+X5mcYX+/nJJ9q6OO+tpb+exSTNzAiSSJtPyq+7ac9Dna3T0qxR/X9fcBiWmj6hbeIZtTOoWrxXUMSXMP2RgzOgYBkbzPlBLdCG6dajg0PUbDWry607UraOzvbhbi4trizaRt21VbY4kUKCFHVWwcnnpWx9ttfKuJRcRGO3JEzKwPlkDJDY6EDnFQaTrFlrdn9rsJJJINxTc8Lx8jqMOAeDwfQgjqDQt7oOhly+Ft+k3Vot4FmfUDqEExiyIpPM8xQVz8wBGDyMjPSo4vCszy/a7zUIpb59QivZpIbYxowjTYqKpdiBjuWPJP0HTUULS1un6W/yQPW/n+v8Aw5y954Tmuby7RL+GPS766ju7q1a1LSM6bMhZN4Cq3lrkFSfvYIyMTyeF/M0W9077Zj7VfG88zyvu5lEm3GeemM/jiuhqs2oWSXP2Z7y3W43KvlGVQ2WBKjGc5IVseuD6ULT+vT/JAzndd8JXmqXuqS2eqQWkWqWS2dyJLMyyBV3jKNvAXIc8FT0o/wCETvLnUtJudRvdOlXTCrQvBppjnyFxjzWlbCk8kBeeBnvWwfEGljRbnWDdf6BbeaJZfLb5fLYq/GMnBUjgc44rSBBAI6HkULTUHrozPv8AS/t2paXeeds+wTPLs2537o2TGc8fez36Vhf8Ide22q/2lp2q28VwWutxnsjKAk0ivhcSLhhtxk5B9K66ii2tw6WOP0vwZeaVHpcceq28sdpZvYziSyOZoS4bjEg2NgYz8wPXA6Uv/CJao/hS68NT61ayac9k1nA4sWEyLjapdvN2vheDhVz14rr6KP6/r7w63OPTwO1hcCTRr63sooLgXNnbtZ74rdzGY5RgOuVcHOARhucnOKu6R4VOmanFqD3gmuPLuBPth2CSSaRXLAbjtA24A54xz69HRR5/12FbSxwc/hExap4Ps1eeZNOEhuJViKxvGu11DdQD5ixkDPO0+lWdW8DTa9eXdzqN7YLLLaTWsclpp5ik2uMDzWMjGQLj7o2jrXZ0UdLf1qPrc4TU/Cl+ZLrV9R1pHlWCBIxY6VIfKaGXzI2WNZHZhkkMvOQeCuKi8NaRqOp+JLrXb6ZgsV6kkTHTpbTzwLYxnEcrF1AL9TnO04r0CihaBY5H/hDr221X+0tO1W3iuC11uM9kZQEmkV8LiRcMNuMnIPpWZZfDBbSOOX+1I21K2t4IbG9FmA1uYnds43nIYMFYZAIB9ePQaKFokl0B638xBnaNxBOOSBiloooAKKKKACiiigAooooAKKKKACiiigAooooAKKKKAPOdS/5Ct5/13f8A9CNFGpf8hW8/67v/AOhGitCDr/Dn/IPk/wCup/kK16yPDn/IPk/66n+QrXqGWFFFFIDK8R67B4d0d9QuDHgOkSCWURoXdgo3OeFXJyTzgA8HpXKxeMl1i/0lo57eNbfU3humsL37Rbyr9llkGHAXcBxkFRgr7A11ev6P/bemfZkuDbzRzR3EE2zcEkjYMpK5GRkcjIyCeRVG60HU9SXT21DUrKSazuzNmGxdEkjMbRshUysQSHbDZwOPlNLWz/rt/wAEen9fM57TtdurK4uNbv4rkx6jYTX9hCdSaRNiAPtMewLGxUp03j5Tzkndfv8Ax3Jp0Vit3baXZXV7E1xFHqGqiBFiAX7z7CPMJb7qhhwTuqSPwVctZraXmqxTQWthLYWOy0KNErqF3SHed7BVA4CDrxyMX7zw9efbNOv9M1GG2vbO2a0Zri2M0csbbScqHQg5QEHd68HNPyW3/D/8AXn1/wCG/wCCYr/EG1jhbUyWW2lsLWaGOeeOOIPNK6Dc23KgFfmbcwwMhfVtv4ubXdS0hLaW3Dxao8E/2G+8+3mBtZHXEgA3DOMgrwV9gadNo914j17UWd5reS2t7NI71rJ4o2uoZZJCURzlkyVzhiCGwG71sXeia1fpYSz6vYi+srszxyxae4jKmNoypQzE5+cnO7HTin0uN728vxt/n+JmTeO7qwGqnU9OsIEsHhg8+LUS0JnkIAjZ3iTbtBVmPOAehPFZ2n+Praw0dYftFjc3AvTbveXGs77QsUMu77Ts4GPlC7Bg8AYGa1LXwXqUfh/+yrnWrWVo5lu4bqOxZJPtCyeZ5kmZWD5bqBt4JAIrVutM1290p7O6v9FnaRiJRLpLvC8ePumMz9c9yce3el0/ry/4Py8xdf6/r/g+RnXvizV7Zr5YdFsp/wCz7GO9uWGosFIYOdsZ8o7jhDyQoOR0qtc/Emxg1U2yfYTFHNDBIkl+qXRaQKcxwbTvUb1ydw6NgHHNzTvBCadpV/YR3xZbvTksQTCB5e0SfMAD0/ecLxgADJqfTvDuo6PfzPp2qWy2dzJHLcQXFmzsWCKjbHEihQwQdVbByeelNW5n2FrbzM7wV4huL4nTRvvJYrm7e7uJZyTbp9okWJOcliQpwOMKv0BbpviWWDxNrmmktdy/2kzbJJyFtbVYIS79DgbmwFA5Zj05It6L4Hj0HU49QsruNJ3muGvSLcD7WkkhdQ3zcMhIAbnjIxzw2TwHAdcu9ZhuY47+5vRO0v2fJMBiWN4G+bLKQCc8YJBxxytfw/G6Kdrv1/z/AK+4oweMrzT7IajqdvM1rcadLfWYE6SM6IQ2JAsSeW22RehYYU9xk6X/AAlF+fDU2txw6BNbwlmeSHWHkhEajk+YsB+bPG3H49qSw8J6jZS2kh1e2mOm2j2umhrJgIw20bpcSfvG2oB8uwcnjnig/gG92O0GqadbvNfJeXMMWllbaZkHygxiUH73zklzuIHYcj8v61/yEvP+tAu/FOsSW7XMWnyW7WmnJe6ja/akDQhiWCpmFi8m2NgQSg+b15FyXxleh7y4g0iGTTLS8itZJ2vCsreZ5eGWPyyDjzRwWHQ1JqPhXUr83TLrFtBJqNotpqLJYsfMUbsNFmX922HYc7x0445mPhGMaZqNjFdeXHd3kVyv7rPlBBEAvXn/AFXXjr04prd9v+D/AJbCd7L+un+Zk6H4m1KztLU6haCSwuNRurb7ZJeFpVIkmIPl7SNgCbfv5H93FMs/iKNYjmi09NNa4msZbq0EOpLK6bQDidQn7psMDgbxkEZ452h4SX+zLKye73JbX8t4x8r74cyHZ14/1nXnp05p2kaDqenaV/ZFxqttc6dHam2gAs2SdVxtUs/mFWIXg4RcnnjpUO7i+/T7v8ylbmX9df8AIwp9R13W/D+i6aiqmrXloL2V7fUWgHlqF+bzBESGZnU7Qu3ggkjqyf4madYWNsLf7HtjsI7qVNQ1MRTFTkbI9wYyyDY2ckDO35ueNW38L6xaQ6dJDrNiNQsbZrJZjpzmN4CEwCnnZ3goDuDY5Py0WXhC80OaOTQtUt4CbSK2uFvLMziTyyxDjbIm1jvbPUdOmKt2u7d/8/8AgfMmOyv/AFt/wf8AhxknjO9DXdzDo8L6ZaXcVtJM14VlPmCM7lj8sg480cFh0NdhXPXHhcz2eq25vMf2hfR3m7yv9Xt8r5cZ5z5XXjr7c9DS6f12/wAwQUUUUDCiiigAooooAK5bWLU6l40sLGa7vorU6fPK0dreSQbnEkQBJjYHgE9+9dTUZt4TcLcGGMzqhRZCo3BSQSAeuCQOPYUdf67B0t/W55Va317feHL66vtVv4pdM0KK5tZUu5I90h83MjhSBIcxqMNkcHjk50JtV1ZNUfQmnuftN3PFqUY81ldLfyy8iA5yF82PZgHgSYrt5vD2i3P2Xz9H0+X7J/x7b7ZG8nnPyZHy8gdPSrptbc3a3ZgiNyqGNZig3hSQSobrgkA49hQ9b/15/wCQ9P6+7/O3qeUwDxIfBM3iEXhhhudIeaaWPVpp3klZVKusbIFhIO7hDgZxg4Fa2rRXOh6jqJsL/U2js7G31IxTXss28pK/mD52JwyAjaOM4OOK7GPw1oMM9xPFommpLcqyzyLaIGlDHLBjj5gTyc9anv8AT1ura6EAhhu57doFuGhDlQc4yONwBJOM0SfWPT/g2/ESXR/1scBawjX/ABBoetXF1eNFe6hdSWix3k0aLAkRWPCqwA3bNx453kHINWfDi+ItX1JNYEqJEuoXEdyW1SZt0SO6CMW3l+WhGE+YNnjJJ3GuuXw3pDaNY6Xdafa3lrZRokKXMKyBdq7QQGBwcd6lGg6Ouq/2oNJsBqOc/axbJ5vTH38Z6cdelNpJ6bL+v+HErta7v+v+GOF0y2uLrTPCZuNX1Z21KZ/tTC+kUuqwykKNpG0DA5GCcAkk81BaXF7YwaZqMd9qM9x/bV1YCOa9kdHhQThFKsSCRsX5iC3HWvSUsLONbdY7SBFtiTAFjAEWQQdv93gkceppo02xURhbK2AjmM6ARL8shzlxxwx3Nz15PrUvyKv/AF9//A+4890Cx8W6roUOpWl9FAdQ0xmaWTVZ7jzJnClXEbRhYMHdwhwM4wcCkN8P7DvNMnsdVtNeS8W3gtDr9zN5krr8jCVZA3l7cuynGAp4ziu4Xwv4fSW5lXQtMWS6VluGFpHmYMcsHOPmBPJz1pjeE/Dj2aWbeH9Ka1jcyJAbOPYrHgsFxgE4HNN2f9eYlp/Xkc1Dop0vxZY7ry/vbyz0Nz5st5L++kV1GWXdg5JPByOnoKz/AA/YeLNU0KLU7S+hgbUNNZmmfVZ7jzJ3VSriNowsODuGEOBnGDgV3n/CP6LmzP8AZGn/AOhf8en+jJ/o/Ofk4+XkDpio18L+H0luZV0LTFkulZbhhaR5mDHLBzj5gTyc9aOn3/m/8/wDr935L/L8TF8K3syWGr20unXlpqVi/wC9gudTe+DErlCsjsSARg4wMelYPh+w8WapoUWp2l9DA2oaazNM+qz3HmTuqlXEbRhYcHcMIcDOMHAr0PT9MsNJtvs2m2NtZwbi3lW0Sxrk9ThQBmqi+F/D6S3Mq6FpiyXSstwwtI8zBjlg5x8wJ5OetHcEY/hG+MVpqlveafe2V5YyZuIZ9Te/yCuVZHdicFeduB9K4XU7+8/s6d/KktbPV9AvLoQSaxNeswCoUZlkGIyAxHyEg5I7CvXbDTLDSrb7Np1jbWdvuLeVbxLGuT1OFAGaoxeE/DkGfJ8P6VHndnZZxjO4FW6DuCQfUHFHW/8AWw4u1jkJLhv7Q1XTobWa4ub7WlSIJqEtkq7bOJyWliy2MKeADk1T0ZH1i78Ntf3Fy8ttqeoW6tFqMzjbHv2jeCpkxgDcwywHPUiu9k8LeHpomil0HS3jbZuRrOMg7F2pxj+EEgegOBSv4Y0CS2+zPoemNAJfOETWkZXzMY3YxjdgYz1xTX+X6E20S/rqcdCkGk2PiSWOK/uZrrWhaJENTniBZzGFO8MTHy3LKM4GOeBVO0uNTe6m0ea+ubZYtehtyLfU5Lllja23tH50gDkE568jPGMA138/hzQrma5mn0XTpZbpQtw8lqjNMAQQHJHzAFR19B6U618P6LYsrWekWFuVKkGG2RMFchTwOwZsemT60lpa/S34W/y/H72+vnf8b/5/h93ISRWWga14u1Nv7RmW0sID5Yv5iXBRxjl+vAw3UckEZNZ0MHiI6nq2iWjeRItra3f2X+3Li4JBlfeondRJEzqAOOBwe+R6Fc6HpF5eG8utLsZ7oxmEzS26M5QggruIztIJGOnJqp/wh/hgReUPDmkeWRt2fYY8YyDjG31AP4UuodLGVpU0eqeAtQiktb6yljSeC5gn1B7iSKRQdwE28sw9CD+Vc/FDfm38K6Hp/myW82kNdssus3FqzyARDiVA74UOcJwvP+yK9ItrK0srNLO0tYYLVAVWGKMKig9go4ArPPhTw6bFbE6BpZs1k80W5s4/LD4xu24xnHGafV/L9f8AO/y+YdF8/wBP8rHN21rqp1mO11bVLl57PRo5ZFtrlkjkmDuN5wFLdPQA9weMc7rGo3k3gjQllvZ5PtPha7luA0pPmsIYsM3PzHJPJ9TXqtvYWdoUNtaQQ7IlhTy4wu2NeiDHRR2HSqMHhfw9avK9voWmRNKjJIY7ONS6t94HA5B7jvQtP69f8/wGnaSfb/gf5ficei+Ita8R6m9jIkR0+/hhR31SaMRxBI3YG3WMxybgzfMxz83baKrXCy6PpfiGfTpbgTXOvx2rtLfzKqo7RA4YlvLJ3Eb1G4AjHQY7tvDWgvcW1w2iaa09qqLbyG0QtEF+6FOMqB2x0qR9B0eS4urh9JsGnu08u5ka2QtMnHyucZYcDg+lHX+vL87a+vUm2lv66/lc4saVrNvfaTpupXlxb2V1qD+XBaatPK6xi2clGnYJIRvXcBnjpnFdJ4PaX+zLyCS4nnW31C5hjaeVpHCLIdoLMSzYHGSSa0LLQtI01ESw0qxtVjkMqLBbogVyu0sMDgkcZ9OKb/YdiNYt9TSIRzQJKqrGqqpMhUuxwMljtHfue9Pr8v8AL+vmPp/Xn/n+BpUUUUgOc8Y2msXWn27aTE1z5Mpkns4797J7hdpAVZk5UhiDjIBxya46O71bxRdtb6H50EcGmQy2gudanheF3aQF22K/n4ZAPnJHy/7Rr0fUdH0zWIki1TTrS+jRtyJdQLKFPqAwODUN74d0PUkgS+0bT7pLddkKz2qOIl44XI4HA4HpQh/1+Jw2sSXstp4g1C41K9TUNNvra3hS3u5YY0QiEnMasFfcXflgeDjtS30J1W2nju7i7ZYvFaxR+XdSRlELJwCrAgDJx6E5GDW94h8Fr4h1NJ7gaQsKtEfMOmbrtVRg21ZzJ8oJBH3OAT9a6C40fS7u1mtbnTbOa3nk82aKSBWSR+PmYEYJ4HJ9KFun/W6f42ZLWlv62a/C5xuoPqeh+K/tF9bXd3Z3MuywuYdVlVIm8sbIpLfcFbJVzv8Am68+2PYzeJ7fwfL4njuUSOXSJLiWT+0prsySlAyyCF4wkRX5vlQ47YOBXolt4d0OyvVvbTRtOgu1XaJ4rVFkAxjG4DOMcfSkj8PaVZzXN3p+laba306MrXC2i7mLcnftwWBOCRnmlsilvc8+1+a70DVGs9Kv76WC6tLMObrU5mH7y52MwkYuY8qcblHGcjkCruo6FqKadaQaxLKsLa1bG2ig1a4meJCQGBmYI7c5IznbngjitvQ/Atnpl7fXN1b6Q63dsts9tY6YLaBkBJO9C77icgZJ6DpWynhrQY9Nk01NE01bGR/MktltEETNx8xXGCeBzjsKpaW9b/jexPf0/S1zN8SwtNqXh2wF1eQ2891Ikwt7mSJpFEEhALqQ3UA9c8Vykmt3vhm0e+F3d3MIub7TYYp53lzIGZrfJYkk5Upk5J3AE8V6UtjaItsq2sCra8W4EYAi42/L/d4JHHbis/UtBg1BLSJBFBBFfJeyosI/eup3DnIwd+0k85wR3pW1/ry1+64+n9ef62OFjn1LTPC+uwTapdy3VnrFlbLcPcOz4Itd4DE5AYsxI/2jVmC3/tTXdElvLm9d49Y1JFK3kqYVGk2j5WHAwBj046cV2V/4c0m9uJL1tJ0x9SK/u7u4s0lZWH3STwxAIHGR06iq1j4UsE0dLLV4LTVXFxLdO89qpXzZHZiyo27b94gck47079/62/y/EHtbz/zONudWvTrOn6naRz2lpe6jcWv7zWJ5WlCpKD/ozDy4xuQEFTkYHTNEV42g6RomqzXmrXYutEmnvI3v5XMzCOIgrubEbZJ+ZduM13h8L+HzdPdHQtMNxJJ5ry/ZI97PnO4nGSc85q0+l6fJBHA9hatDHEYUjaFSqxkAFAMcKQACOmBUrSLX9bDfxJnkus3Wq6bc3VhJbvI0Uml3cViNXlvSZDdEY8yYAoWwox93gHvXZaZrK2/w7vdYvXvLq6RJnvofOKvHMMh4kwf3YUjaMHgANyTk7tv4X8P2jI1toWmQlCCpjtI124YMMYHHzAH6gHtV3+zrHZdJ9it9l2SblfKXExIwd/HzZHHPan9lr+v6/wCAL7Sfoch4Tl1C18XalpV2DHGtjBcCA6rNf7GZ5ATvlUMpIA+UccA96zdX+1Z1q/XVNSjng1y2tYRHeSLHHG/kBgEB2nIduoOCcjFdzYaBo2lSiXTtIsLOQKUDW9skZCkgkZUDgkA49qsPp9lIsivZ27LJKJnDRKQ0gxhzxyw2rg9eB6U1um/61T/LQX9fhb89TzW9utSttbn8OWM9zNavq6QqLnVZ422m0Evl/aAHkUFwTx6Y4BNXtR07UzpenaFc310uu3U0q2z2mq3JFtbbsmR2BQylFwoLjlioOcmu4utH0u9iuIrvTbO4juWV50lgVxKygBSwI+YgAYz0wKpyeEfDU0MMMvh3SZIoAViRrKMrGCckKNvGSSeO9JeZT8jkr1riJ9Y1Nbq9GoabqdtZ2sX2twjRHycKyZ2uX8x+WBPzcHgYhN1Osena7LqGoNdPr01tcRrdSiIRI8qiPyd2zhUX+HJPOea706FpDX8F82lWJvIFCQ3Bt08yNR0CtjIAyeB61hXHgtbzxTBrNx/ZK+Rc/aFa30zy7lyFKqrzmQ7hyM/KM4HSjXT+u352F0f9d/yOZ0/VGh1Wynv2n0/R9T0q4u5EbXbi5kEY8tlc7sGEgMf9Wx6kZ4FWbG0vkg0eG8u9Ugttc1B5GgfUZzLBCsLtFF5jPvBO0M2COcjpXXjwf4YVCi+HNICkkkCxiwSRg/w+nFSJ4W8PR2Mtimg6WtpKweSBbOMRuw6ErjBI9aNP69bh/X4W/r/gHn2nfevNEsYLmd0v7+4M0muXNoqRo6Kd0ibmkbLD72cYJzS2eoawdI0DxFqiXeoaXLa2yyyWuqyW7275IaR41KrMGJTqc9ePXv28LeHXghgfQdLaGBi0MZs4ysZOMlRjgnA6egpY/C3h6G6huotB0uO4hOYpVs4w8ZyTlTjI5JPHc0LRL5fgD1v53/E4aTVr0a/puq2UE1vbXupz2oEurzzNOEWUH/RmGxBuTI2nI4HGTWdf3V5a+GtK1W31fUmutR0S7ubmQ30pUyiFWBVC22MqxONoGOlemDwzoIvHvBommi6eQTNP9kj3s4OQxbGS2ec9c1h2fgS3XxAdVv4tFfMcyNFZaULfzvMxuMxLv5nAPHH3iaI6Kz/rT9R396/9bm9rES3Hhu+jkaQK9q+SkjI33T0ZSCPwNcFFDfm38K6Hp/myW82kNdssus3FqzyARDiVA74UOcJwvP8AsivTiqlChUFSMEEcYrJPhTw6bFbE6BpZs1k80W5s4/LD4xu24xnHGaOrf9df87/IlbJdv+B/l+Jzdta6qdZjtdW1S5eez0aOWRba5ZI5Jg7jecBS3T0APcHjGdpFlLc3Hhm3n1XWHTUtGe5uz/aU4MkiiHaQQ3yY3n7m3PfNehw6fZW4UQWdvEFiEChIlXEY6IMD7oz06UsdhZxNA0dpAjW8ZihKxgGNDjKr6DgcDjgelHR/1/N/mvuG/wCvw/yf3nlWlXfiXxRb29vbXBNzDo1tLFLJqs1qRI+8GVljRhNygyH446fMa1As9xr9xpl1LKkF5rgS7e3maIsVsY3Ch1IYZZQeCDxj1rtLnwzoF7Dbw3Wh6bPFbLtgSW0jZYh6KCPlHHapbjQdHvPtP2nSbGf7Vs+0ebbI3nbPu78j5sds9Kd9W/63uD8v60seT6jq+p2WrQGD7XLFBDqNo16sgeWC0W5iDTZY5dkUEA8nIBOcGvYrURLZwrBI0kIjXY7SFyy44JYkls+pPNRRaVp0CxLDYWsaxRGCMJCoCRnGUHHCnA46cCpre3gtLeO3toY4YIlCxxRqFVAOgAHAFC0il/XX+vvB/Fclrzb4gahe6b4r0+Wzjnw2l3K3NxARvtYPNg8yUA9Sqg4xnkg4OK9JqGSztppxPLbQvKI2iEjICwRsblz6HAyO+BS6p/1sx9Lf1ueeXVzLHFqWpw6hffaLDU7S0soxeyNG8LeTgFN22QuJGO5gTznPAxNFNNo2uXtv4pF5HFcRXE0epw6zN5Lxglivkhl8llQqMqD7HNdinh7RI7q3uk0fT1uLZBHBMtqgeJRnCqcZUDJ4HrTE8MeH4/tOzQtMX7UCtxttIx5wJyQ/Hzc8896Htp/Wn9MSOMsLK/W30eK8utUgtdb1B5HhfUZzJbxCF2ii8xn3qTtDNgjnI6U3RhNrOuQ6ddalqb2NuuoJGYr6aJpRHcIiFnVgzlQSuSecHOa7SPwv4eisZrGPQtMSzmYNLbraRiNyOhZcYJHvV2306xtBCLayt4RBGYovLiVfLQ4JVcDheBwOOBRpf+u1vwB3tb+tzyvTYp9R0nVtQuNS1EXVvoFvKksN28TNIonw7FCC546NkHuDWlYt4l8QaveXFrMiSWV3BGsj6pNEEj8uN2Bt1jMcm4M/LHPzcY2ivQI9L0+GKSKKwtUjkjETosKgMgzhSMcj5jx05PrUM/h/Rbm9hvbjR9Plu4AoinktkZ49pyu1iMjB6Y6U0/euweq0OF+yixsteNvNeKt34gjtLhzeSnZE7RBiuWIUncRuGDyOeBiK/udTtdXPhzT5Z5rFtUWFDcanNExza+aYvtADyD5gG9educHFegPoOjyXF1cPpNg092nl3MjWyFpk4+VzjLDgcH0pP+Ef0UaWdL/siw/s4tuNp9mTys5znZjGc89KS0SXp+n+X4h1b9fxv/n+ByFnpWqSa5p+k63qF2EFndTCOz1OccCaPyw0o2O5VWIyeT3zTm1K8Pwx0aSS+uFkupbS2nuw5EgR5VRjvHIYjjd1Gc9ea7Kz0nTdPWJbLT7S2WJGSMQQqgRWO5gMDgEjJHc086fZNp5sDZ25smQxm3MS+WVPVduMY9qOiX9PX+kHVv8ArY4zxRpV9o9vDd2Eeo6hpNskj3VsNduIZwSVPmCRny4VVb5CwHPHNUbjUJp4NR1uK8vo7i11O0t7KD7VJsML+RhWi3bXLiRuWBPPXgY7AeD/AAwEjQeHNICxMWjH2GLCE4yR8vB4H5Vcl0bS59Tj1ObTbOS/iGI7p4FMqDngORkdT370LR/13/pf1YHqeNPf3EvhjxHZXn2i1tobfU3sFEoEd43nyeaxAPJQFQFPqzc8Ebv9r6vqH2W3fz4dRvdUa3vLCbUXthbosLPDGskQYoGUK5ZRljkZxwPR5tD0i4t1gn0qxlhVndY3t0ZQz53kAjGW3HJ75OetF3omk3/nfbNLsrjz1VZfOt0fzApyobI5APTPSjp/Xf8ApA9Xf1/H+rnHWelapJrmn6TreoXYQWd1MI7PU5xwJo/LDSjY7lVYjJ5PfNaWnaw1p8LYtVv2ubtorAtIVkKyyYBH3xggn+91710VnpOm6esS2Wn2lssSMkYghVAisdzAYHAJGSO5qUWNoLE2ItYBaFDGYPLHllT1Xb0x7UP4bf11BfFc82jvpNJvdcsdZN1Fbx2FvcR2ttrtzcymZpHVVWVtsis5CjaDjp6mu38LaZeaV4ft7fULqa4vGLSzNLO82xmOdis5LFV+6MnnGe9N/wCEO8L+V5X/AAjej+WBjZ9hixjOem31ANaVhp1jpVsLbTrK3s7cEsIreJY1yepwoAprb+v6/wCGF/X9f11LNFFFIYUUUUAFFFFABRRRQAUUUUAFFFFABRRRQAUUUUAFFFFABRRRQAUUUUAFFFFAHnOpf8hW8/67v/6EaKNS/wCQref9d3/9CNFaEHX+HP8AkHyf9dT/ACFa9Y/hz/kHyf8AXU/yFbFQywooopAFFYfivULrT9Hj+xzCC4ubuC1WYqG8rzJFQsAQQSATjPGcZz0rC8Rza54fW2dtR1+70sB2ubyytrSW4ibKhdyeUB5YG8kqhb1OKLgdzVb+0bH7FJe/bbf7JFu8yfzV2JtJDZbOBggg+mDXAXd/JLLqHiOG5Ux2Go2tskLWsJFwmIxvZjH5m/E77drADjjk55r+2J7vwf4o0lJZba3sYNSmdGh/4/Ga4l+6xH3U4zt53MAcAYJ/X4XGtfvse2g5GRRXmg8WatqFrayWbX6tqOoPapaQQQpcWkcUbNj9/hfMfAY78gKcAZ5N+yn8T3uqWOl3+o3ulsba5mYrFbNNIElRY2fCvGDtbkLxn0o62/ra5Kel/wCt7HdswVSzEBQMkk8CmwzRXEEc8EiSxSKGSRGDKynkEEdRXnGkyX+ratpmpXWp3Hmv4fkeWOOOIJIQ6g5+QkAnk4I5HGBxVWHWdY8K+FNHvF1F7yOXQpJhayQxiOJo44yhUgBsDcc7mOfahbN/11/yH9q39dP8z1Sqt9qdhpiI9/fW1ojnajTyrGGOCcDJ5OAT+FeeayPEc/hPXYtQfVYbP7NHJFPeiz80vu+ZAIdy7MbTyA3XmruvJeT3mpKdRmLeH9OjuonltoHNzKd75kzHgDMSfc2HOeemBtLVgtXZHoFFc1rmst/ZOl+Q+pw3uosvkRackDTMdhdh+/GwAAHJOOgxSeFNQ1HWfDFz9pmmivori5tRLKkfmKUdlUsEyhYYGcfKSPSh3V12BapPudFPPDa28lxcSxwwxKXkkkYKqKOpJPAFPVldFdGDKwyGByCK8vv/ABRqmpeG55BKkb2GnIb6MxI6vdNN5ZBDA/d8qQ4/2xXR3bapc+OI7DTtcvVt4o/tF/H5duY4UYFY0XMW/ezAtyxwFPqKOtgOgtNZ0u/u57Sz1Kzubm3JE0MM6u8ZBx8yg5HPHNXq828Pf2hZ+HPDum2+sXif2ndSq0/lQFoFQSOQn7vblioyWDdTjHGLdhq2savqkOhHVp7VoGvfNvYoovOnEMqInDIyDIfLEL1HGBxQtdA8zvqK8vtPF2uR6HCs9759/qtlGNPdo41Kz+d5LnAUA43xvyP73birn/CR6mNcsJLCfV7rT7q/lsg97HaLbOypJ9zYBMPnj6sMYB9qA/r9T0SivPNM126Gmaomvavr+majZW6z3Kz2tqqqB9427CNlkUn5Rkseg4PNJFY67LfeD5NW1i9S9kmuJHQR2+5FMbMqNiPBYLhSQB1OOxoE3Y79rq3S6jtXniW4lVmjiLgO4XGSB1IGRn6ipa85bXr3/hJ7O+07+057W9vZNPEt5Fai3baspCxlAJ8B04LcEZ68VreDNVvrq6ubLWZtYTVYYkaa1v7eBIhnq0DRL86ZyMlieOaI6r+v62G9GdhRRRQAUUUUAFFFFABVHUta0rRljbVNTsrFZCQhup1iDEdcbiM1erk/FV5qUOrWUEVxqlrp0lvK0kum2H2mR5QUCocxyBFILHJAzjqMUm+w0bVz4h0SzkjjutY0+B5QpjWW5RS+77uATznBx60z/hItKkilezvrW9MM6W8q29zETG7sFAbLAA57ZycYAJ4rzfR9J1E+CNcSXS7xbtvDsNoiyWrLIzqJwUAxyc7eB1yD3FbGs6Zetr6G3sJzALfShmOE7QY7slhkD+FeT6Dmrsufl8/6/L8RdL/10/z/AAO71DU7DSbb7TqV9bWcG4L5tzKsa5PQZYgZqgfElk2pWcEMtvLZ3NlNeC9ScGMLGyA89CPnznPG2qvi271G1TTRZzXtvbS3JW7uLGzNzNGmxiNqbH4LBQTtOM+9cHpx1zTY5Lq1sNUe8SLVhbvc6e+4u8scsZYKgXLKCRwASNo54qVq/v8AyHY9NtvEOiXtlcXlrrGnz2tuMzzxXKMkQxn5mBwvHrUJ8W+G1s1vG8Q6SLV3MazG9j2MwGSobOMgEce9edXUGo3Ws3Vyqa9qlsIrGWSS90wwNKsNyXkRVWJM4BBCkEtzjPbf8TXpvDb6xod1rllqsMTxQr/YVxIk65VjG6vENoJVQGyvfk44Ol/6/r+tRdf6/r+uh1765pMeoQ6e+qWS3s6horY3CCSQHoVXOSOD09KhHibQDdPajXNNNwgZmhF3HvULncSM5GMHPpg1xtzDqTxarptxY3Y1XUdStbuGWO1d4UUCHJMoBRdnluMFgflGM5GbVppVwNI0OJ7CUMmvXE0qmE5VGef5yMcAhhyfUetD6f1vb8rh/X5/mdhdazpdjCk15qVnbxOhkR5p1RWQYywJPI+ZefcetZGoeN9GshpVwmoWE2n31y9u18LxBFCVjZ8luQeVC4yOv4Vxlimt2kWpSW4uI20aWLRYZIYTcSJb+cHeVE2tubymhHQ/dJwais/tlt4qXUZ7fXrqzj1cXBuZ9KkEro1k0e7ZHEvG4beFBHGRzkis9f66W/Bg9Lr+v6v/AFqdvd+ONFs9V0+CbUdPSwvbWW4iv3vEWJijIu0E8MTuJ4P8J49OiiljniSWJ1kjdQyOhyGB5BB7ivNNM87SPFMWs3WmamljdLqDxiKxmldfMmiZN6IpZCwVmwwHvg8V2Xg+yuNO8I6baXMJgmji+aInJjySQp+gIH4UL4U/63egP4mhdP8AFmiak2pCDUbYf2bIyXJadMIFHLnB4XqMnHIPpVuPXdHmsVvotVsXs3YqtwtwhjYgEkBs4yAD+RrhtWhvZLLXbGG31OOZdaivmaGyZt8CtES0bMhR2GCQo3E7cYNWF0e3umsbmFtW1Lz9binun1LTzCwKQsobZ5UY2jCfNt6980LVL5fjb/N/cD0b+f4X/r5nWf8ACTaB50cP9uab5sozGn2uPc/AbgZ54IP0NPXxDoj6Y+pprGntp6Nte6FyhiU8DBfOAeR371x+qaTcy2OvhdPldrjxBaSgCEkyRqbfLdOVGG56DBqnrOnamniq8vkXU7exi1eOZprK0EsgU2Yj8xEKPvAb5ThTjJ6YoW1/66f5/gFtX5X/AAuduuv282sWNnbGK4t7yzlukuo5QybUaMcY4IPmZzntUOmeKdO1Cz1C/N7pyWFpMY/tCX0ci7Rj5nI4TJ6Ak8YJxnA4fVdDnNiIdGXVrr7dpupKs1zZtE5mkkjcq48tBHu2vjcqg++eb39maffWd1qE2qeKjdKtsqyy6MySQmNy8e2NbZRJhs54YAenBo6f13f9dBna2mu6dqE9ulhdQXkc8cjrPb3Ebp8hUEcNk8sOQCB3IyMwWPiG3ubvUoLjyrUWd+tijSTD985jRxjOOTvwBz0rnfDf9uXWu6Tdauk8xis7yH7Y9m1v5q+bDsZ4z/q2YKx2nB4JxWX/AGXrNr431TVWt5pdPk1F4IY1tmLQvJbxKLpSPvKCuwkD5QWOetG33P8AMXT5/ozqZ/Gtgum6vc2ojuJtMt5JpoFu4WZSpYbG2OxUnbnkd/XIFy38VaPcaze6SL6BLyzjWWZGmThSCTgZz8o65AxketcBd2V9f+HLWxtNKv0uNN8PXVpdCS0kjDSMkaiNCQBKSyE5XcOPcVu3AtbzUNetr+21eOz1TT7fZLBp87NtCPu6Rna4yPlYZ7YPSm1Zf15h2/rsdG/irQ/7HutUttW0+5tbYYeSK8j2Buyl920E8AZI605PEWnQ6JZ6nqeoabZRXKqRIb1DCWIzhZDgN35HXFcHJ/wkd0ljPeX2r3FhYamWS/h0jyrry2hcA/Z2jYttZgu4R8gkgcZrRs7a30LVdL1RI9ZvdPeG9DTS6fKZo55ZUcloUiVlDbX52AfmMr+vwv8AiH9f16HYSeIdEhS0eXWNPRLz/j1ZrpAJ+n3Ofm6jpnrVSDxNbu+rrcCK2FhefY0MkwHnuY0cAZAwTvwBz0rzPQbB59MQ311rlvpmo6VHAjadp4uQ4Eku9HHkyMn3wR93O49xxqxaTqum+LNR1J7S5utL+2tbwwfZWaRGe2iQXII+8Pl8skDgM/PWk72fo/z/AK+8atdf10O60LxPpmu2lu0N7aC8e2S4ms0uVeSAMoPzAcjG4ckCpU8T6BJYS36a5pjWcLBJbhbuMxox6AtnAPI4NcHqfh/UZvB+g2Vhp8sdymgXELIsWzZI0cXyHIwpYgjnvmrgu20zTtR1rTm8R6lq0lvDaIl7pDxeVlm2ttSBC6oWYnAbgY7iqnZSaX9bkxu4pvr/AMA7yw1Kx1W2Fzp17b3luSVEtvKsi5HUZUkVZrG8LQWdt4ft4LL7WUQtvkvLeSGWWQnLuyyKrZZiTnGOeK2aGrME7hRRRSGVb/UrHSrb7TqN7bWduCF824lWNcnoMsQM1SfxX4cieBJNf0pHuFV4Va8jBkVuAV55B7EVn+M7ZZbS0njv9SsL63lZ7W5sdPe82OUKnfGqNlcMeuPY1hf2pf6rfaHZ+IdP1KGG3iS7uTDps7x3Fxn92p2KwULjewJ4YqOxoWrsD0R1S+JrCbxEdIt7zT5Xiid5wL1PNjYH7vljLHHJJOMcdc8O/wCEs8NhJXPiDStsIUyN9tjwgb7ueeM9s9a4K/m1u/1LTpLz+25p4NVm8y1XSyLa3i2yxoyyeVufIZOQ7D5iTjtsaJpU8F74N36fJHHa6HLHLmEgRSEQ/KePlY4bg88Gkvhv/Wzf/ACWjt/W9v8AgnQ6t4p03TPscYv9Na4vGTyY576OENGx++CclhjpgHJwPcX5tY0y3uGt59RtIplBJjedVYYXceCc8LyfbmvKXXxB/wAIT/Ys663bKNCSO2tLTTPME8rCQMkrtE2zGEGMocHOc4rpbRNStLDxRq1hp8o1KW1ga2aW1YPIVt14CkAnDZ+X1yOtN6X8v6/QdtUv66f5/gdjpus6XrEbyaXqVnfJGdrtazrKFPoSpOKZJr2jw6oumS6tYpqDEBbRrhBKcjIwmc8j2rk/Cpum8b308k2tXcE2mwot3qOnfZtzpI+5RiKPGN4xuGTk4yBxm+LJ9aurnUYJG1phb6hbPa2dppnmQPAjROZGl8oktnfwrg5UDB5y+q8/87f8EXf+un9I7y28Q6Je6g1haaxp896hYNbxXKNIpXrlQc8d6lvdY0zTJoIb/UbO0luDthSedYzIeBhQTyeR09a5nw/ejVvFl9qN9aanBcLutbGK4sJ40igUjc+9kCbpGGeudoUetUPEmnSSeKtT+33Wt2+m6hp8VurabYC6WQAyB0fEMjJ98EfdzuPXHC6LzDubx8WY8QJpX2L72pNYeb5vTFt5+/GP+A4z757VYvPFmkWctsjXds63WRA63kCiVg4Qqu5wWIJ5wD0I64B4HW9A1i91iXTtLN3aSnVS6X0lrIyLE2n+Xu3jA5Klcg5Ukd8ZsyPcHTNWWTw/qETalosdjaWcVjIVikQSo0WVXCLuZSGbCkHIPBoe2nl89B9f67/5HpB1KxWGSZr23EUcvku5lXar5C7Sc8NkgY65NU38TaIkN/IurWMv9nqzXSR3CM0OM5DDPynII5xzXHzaDqy+JU01IpTZXIj1Ka5AJjFxHEY9ufUuIXHrtJ7VD4Y0ktplrHcz682q2OlSWwtLqwEUERKqrqkqwqH5UY+dsjnnrSldJ26f1+aCOrV/6/pHT2HjPT9TvtPSzeKSzu7CW9Nz56kReW0YKMBkZG/nnjbWp/b2j/a7a0/tax+03SCS3h+0pvlU9GVc5YHB5HpXmWoadq2tQaAdOs7pUsdGeO8t7uwljFwUaBjb/OFxv2kZ5BAI5Ga0LeyOo6zqC6nN4jtLfUL6C8t4ItM3ROoWLZ5j+QzRlWTaQXXAXPAOauyvb1/P/L8vmQm7X/rZf18zurfxHod3eyWVtrOnTXce7fBHdI0i7fvZUHIx39Kp+FvEv/CTQ3U8cdksEUmyNra/S5LcZ+baMIcEcEk5z2AJ5O9+0+Jh4kkNnqcWoyWs1np1vPYTRosI+8fMZAm6Uj+90Cj1rotEkbUfFd1qdtbXdvYjT4bYi5tJLcvIHduFdQSFDdcY+bg9ala2/r+u3qU9P69P6+RpW3ibSbrX73RI7yH7faKryRmVMkEEnAznjjPHGR61Na6/o19ayXVpq1hcW8bhJJYrlHRGOAASDgE5HHvXI+I7e9nuvFun2treG51LToltXS3cxyFUk3L5m3Yp5xhiOoqnc6VDqejajcRSa7qN1Mlpbyw6lpnkfu1mDbQogjD4y2fvYHtQgO1bxR4fTy9+u6YvmkCPN3GN5JIAHPPII/A1NDrukXEN3NBqtjLHZ5+0vHcIwgxnO8g/L0PX0rk/Eel3Ep8ZtBYSu0+ixQW5SEkyECbKLgcnleB6is7xPpOpyalI9nbXiW8djpzSNbQBmxFcOzBAVIZlXDbcHoODkUdbf1/WgdL/ANdP8/wOwsPFOnXHh9NZvb7TrO1eQoJPt0bxjkgAyDC7sDkAnB4ycZqIeNNFXUpoLjUbCC1WGGWC7ku0CT+Zv4Ung42dic5rmbnS7Q2Mmp2mteJ4tSe8Msd7Jobu6y+T5fzQC3UFNhxnaOf4s0+3tNV1Cx8RXmp6Y41C60GKHItyDI2Jsqo55OVJXJwSAaUnZN9v8hpXaXf/ADO3l1nSoNSj02XUrOO/lGY7V51ErjnkJnJ6Ht2qCPxNoE11Naxa5pr3EIYyxLdxl4wv3iwzkY756VxJtL2Ox1DSGs706he39pc20wtJDGqKIPmaTG1SnltwxB44HIzM2qX93da/q8NhqaavDby2+lW8+mzhI415LhigRndhuwCSQqD1qmrf15CWqOxg8SaFdWsl1b61p01tGwR5o7pGRWPQEg4BPpSQ+J/D9w9ukGuaZK1yxSAJdxsZWHBC4PzH6V5zJa3t/wCJGYprmpW8v9n5uNQ0vycmO6LOMCJMBQwPzDPU5IHGvqmmXrR+KnisJ2km1mxlhKwkmRE+z5ZeOQMNz0GD70JX/rzS/UXWx2b69pYvLixj1Gzl1CCMu9mtwplUAZ5XOR1HbvUeh67b6zpem3JMUNze2aXgtfNDOqMBz2JAJxnFcYlretBY6QLO9GoWmq3N3PObRxEY2847hLjYxYSKMAk/Ngjg4l+GdhqmiwRWmr20rz3Wn280d19mZPKRECfZnz91k6gHGS7HGc0o6p38v1/r5Dlo9PP8/wCvvPQ6KKKACiiigAooooAKyvEOuW/h/SnvJ5bVXLBIUurpLdHc9BvbgdyepwDgHpWrXFeLLe7TxTpl/wDadWt7FbSeBptNsxcukjMhAKGKQ7WCnkL/AAgZ5pMaN5Nfg/tS+tZ/Jhgs7OG7e6aYbNrmQHkgAAeXnOe/bFRyeJrBn0prGe2vbXULl4PtMFwrIm2N3JyMg/cxjI6+1cHqOiXFojWmlx6u1pHZaZJHMLMmVooZ3Zxho9vmKGVvLK5OMBTV+WwRJbHUbR9c1BptUZrqS8054pFY2kkSny1hTC8oC23HqeKctE2CWtvL9DsP+Es8NhJXPiDStsIUyN9tjwgb7ueeM9s9anbXdPjadpbmCO2ht47hrp7iMR7HJCnO7IHy9SAD2J5xyeiaVPBe+Dd+nyRx2uhyxy5hIEUhEPynj5WOG4PPBrD0bR5xoqjVItWsDFpmneVNbWLyyRzRSTMB5YRt207cgqeCM4602rX/AK6tfoKOqv8A10PQJPF3hqK3huJPEWkpBNu8qRr2MLJt4O07sHHfFWm1zSUvoLFtUslu7hQ8MBuE8yVT0KrnJHB5HpXAz6nrF9o+naPrsGqTW1xLIby/g0mdWuLZDhVaKNWMbSHqCB8obpkVJ/Zfn+IdUttSudet7a81CC6torXTt8EqBYthaTyGMZVkwQXXAGeM0LV/1/X/AAzE9v6/r/h0ddq/i7QtFs7m4utStSbdSXhSdPM4baQAWHO7j68VZk8Q6JClo8usaeiXn/HqzXSAT9Puc/N1HTPWuUuNLnTwR4qSPT5Rc3N7cyhEgPmTDzPlIAGW+UcYzkYxVPWIf7S8QahcXVx4itdJ1PT4oENnpLSFwrSB0kRoHeP7wIyFzuOM4qVsvP8AyuPq/wCutju7jWtKtJmhudTsoZVzuSSdVYYXceCey8/Tmq3/AAlfhzYX/wCEg0raJfJLfbI8eZ/d6/e9utcrqmiS/wBm+N1isJpZLi2ihhcwkvOqwKMA4y3OeB3zT9f0q4lvfFbQ2ErrL4cS3tykJId/33yLgcnleB6ihu2o4q/9en+Z2M2saZb6lFps2o2cd/MMx2rzqJXHPIUnJ6HoOxrGm8Y29v4bm1WcWtu4uprWGK6vEhSR0laMfO2AM7Sx4JAzgHHPLWukzSare2ms3WvwJd3ltcxR22niSCUKkW0tIIWMZV0wQXXAGeAc1DFaX9tqltcTNrljbQzalA8llpxmdXkufMX5Wik3IyfxquMgDPaqatp/X9dP6sJPS/8AXX/hz0S517SLGW2hvdVsLae5AMMctyimTPA2gkFufSo7nW0tfEdvpUkarHLZTXbXDSYCCNkUgjHT585zxiuKksJtAuNMbwveayZ/JtoZLS50l3iuYVJ2h5DGohYB2J+ZcYwVqfx7o2r6n4isZdNhMkMOnztcRtCWS6USwt9nLcBS+3HPUAjBGaXX7/yYLb7vzOpPijSxq1vpy3MDz3IR4At1BmVGDHeq79zKNvULzkYzzizN4g0a3d0m1ewjaPO9XuUBXDbTnJ4+bj68Vw1x9qu4NSs49N1EXmqana3tq72UqrHEPJOXfG1CnlsCrEHjgcjNxtIm/si5Uac/mTeJluHHkHLoLlTvPHKhRnPTAoSu0v66flf8PuHtf+uv52Ovstd0jUhGbDVbG6EhZU8i4R9xUAsBg8kAjPpkUyfxDoltJHHPrGnxPLK0MayXKKXdThlGTywJwR1BrjPEUV1pU3iDxDDZyNJp99b3sXy7fOQQrHKAe/yMw+oHpWYvhy402aWy1a81yK0vdLhilk02wF0JpC0jTq+IZCvzSEg/LnceuOBa/wBeQ7HozeIdEXVP7LbWNPGobgv2Q3KebkjIGzOc49qY/ibREhv5F1axl/s9Wa6SO4RmhxnIYZ+U5BHOOa5h5Wv/ABY1rNb6rFFpsP2fTS9hOY5J2TDTtIE2AAHapJHVz3FUPDGkltMtY7mfXm1Wx0qS2FpdWAigiJVVdUlWFQ/KjHztkc89aTfutr+t/wCvmEd0n/X9fodnZ+KtDvNIttTXVLOO1uI96tJcIMdMgnOMgsARngnFW01jS5dTfTI9Ss31BF3ParOplUYByUzkDBHbvXJaNF9vufB8rafdAafZSxSm6spIjDKI4h/Gox/EARwecHrVPw7pTjVIbXVrvXVu7TU7m6ig+wD7KSzSEP54h6Mj9DJ1OParaXNZEJvkuzr9b1+20Z7KGSazW4u51ijjubtIMrn5mG7lsccAEkkDjORYk1vSYtUTS5NUsk1B8bbRrhBK2RkYTOTx7VxniTTpJPFWp/b7rW7fTdQ0+K3VtNsBdLIAZA6PiGRk++CPu53HrjiaGG80nxlFFol3qc1rcTj7fZ3Wmv5I/dhTKlyUUAgIvy7myTwBUx1/r+vv/QqWn9f1/Xmd5RRRQAUUUUAFFFFABRRRQAUUUUAFFFFABRRRQAUUUUAFFFFAHnOpf8hW8/67v/6EaKNS/wCQref9d3/9CNFaEHXeHP8AkHyf9dT/ACFbFY/hz/kHyf8AXU/yFbFQywooopAVdR0601axksr6ESwSYyu4qQQcggjBBBAIIIIIyKzJPCOlzW4t5ZdVkh5yj6vdsHB6hsyfMOOhyOvqa3aKAMaXwro02oJetaMJEZHEaTyLCWTARmiDBGZcDBKkjaPQVFdeDPD95Zpaz2BaFDOVAnkU/viTKMhskMSTjOOmOgreooAxbzwnot9czXM1q4nmaN2liuJImDICqspVgVbaSNwwSODkVatNFsbOaCaNZ3mgieFJZ7mSZ9jMGYFnYk8qOucYwOK0KKAMX/hFNHBsykE8X2OMww+Vdyp8hIJVtrDeMgcNmpm8O6S9ta2z2SPBa27WsUbsWURMoVlIJ+YEKBzmtSijpYOtzGi8LaXFpt1pxF7LaXMYjkjuNQnmwo6BS7kp/wABx29BUc/hDRrpY1nju5NkflEvfzkypknZKd+ZVyTw+4ckdCa3aKL63Aoapo1jrEcCXaTDyJPMieC4kgdGwV4aNlYcEjGe9JpGiafoVtJbadC0MMkrSsrSu/znqfmJxnqcd8nqTWhRQBkHwxoxt9St/sKiLUpvPuwHYea/HOQcj7o6Y/U02Hwvpdvq82qQi8jup5fOl2X84jkfAGWj37DwAMEdhWzRQBlS+HNLl0uDTTBIltA/mQ+VPJG8bc8rIrBwfmI4PQkdDWXq3hhBZWNvpWmRSm2aQrI+rXFnKm/lj5sas77jy248kAnJrqaKVtLAcdpng2Szj8KRXDW8o0VJHeXLFjKy7cLkcr8zHJOflX3rQbwToLXS3Bt7rzI52uYwL+cLFIxJZkXfhMknO0AHJroaKb1dwOdl8D6DcQyR3EN5OXZGMs2o3DyjY25QJC5ZQG5wCBnmrMnhbTJra2hkN+32aQywynUbjzVYjB/eb9+MHGCce1bNFAHPN4J0FrlLg2915kc5uYwL+cLFISSWRd+EySc7QM5NWrTwzplk8kkX2xppNgaaW/nlkwrbgodnLBc9VBwe4Na9FC02AKKKKACiiigAooooAKKKxtR8Qw6Tqy2l5F5du1lLdrc7+D5WN64x/dIOc+vpSbsNK5s0VwC/E2FbqKG4t9PgdZIYbi2fU1F0skgU4jiKfvFXeuTlejYBxzoXvjK70rVdQt9Q021FpY2b3k09tetIyIDiMMrRKAz4OBuPQ845pvQS1Ovorzu88f3d5oOsf2Z/ZTajZ28c6yWWpC6iCMxHLeXw4x90rjkc139s1w1tG11FFFOV/eJFIZFU+gYqpI98CgVyWiiigYUUUUAVrKwttPSVLaMoJZXmfLFizsck5JJ/w6DirNFFABRRRQAUUUUAFFFFABRRRQAUUUUAFFFFABVHUtJttVWNbmS8QRkkfZb2a3zn18tlz+OavUUAQWVlbadYwWVnEsNvAgjjjXoqjpU9FFABRRRQAUUUUAFFFFABRXPeLtR1bTbXTn0mO3eSa/hhkE0pQFWbG3OxuvQnGR1Gay7/AOIlpY63JYP/AGcRb3EVtOjaiq3JkfbzHCVy6jeMklTw2BxyLXb+tv8AMHp/X9djtaK5JvGF3GJ7qTSFTTbfUfsEtwbr5v8AWCPzAgX7oJGckEc9RyaupfEOGy1CWzVNNiYTSpFNqGpC1ikWLaHO7Y3zb2KhQDnYxJGMFX0v/X9ajsdvRXHy+M717PRb7T9Ktbi21YxJCj3zJPublsIImUqqgsW3DgH2znQ+O7G58XRsLiGSAvLYxW0Gphpg6Fi0j2wUcHZgMWJA28Dcab0eouh6DRXEW3xCjl8Ny65KukC1zFHEIdV8wrJIQAs5MYEWMgty2ADwcc4lp4lvbqXQ7XSbmG9u4dVkhuCNXaa3ut1vJJ/rlTlRn7uzClQAAADRYOlz1KiuGufiLHbLFbTw6baal5k8csd/qQt4F8pgp2ylCWLblKjYOM5xjlw8eXl5ZT3ulaNDPbW+nR6hK0975TbXDnaoWNgWHlnuAcjmi+l+gW1sdvRXNeJ/E8GlaLauJ4LebUv3VvJdXS26RkoW3NIQwXAHHytkkDHOaxLHx9AthpVnZCwaaYSxCXUNXIikaJ1jwk+xjMzEgjgEjk46UdbB0TPQKKwfEviaLw5aWbTmzS4u5fKj+13YggUhSxLSFTgYBA+UkkgY545xPHEVxd22sFyLODTr9p4be4EsUkkUsKgowwHBydrEDhu3NHW39bXCx6DRXn1jrF94Xg1RdUt7m61ILBcrD/abXCukknl4QuiBCGJOMY5A3YAC2ta+II0K4e1vIdKiure3FzcwzaqIyVJbasO5P3r4Ukg7QCQMnOaAWp29FcReeOodNnvRJLFl7yOC2/tC7S3gUNbrKSXCZUYJ67yWI6A8N03xPca9rWn3Gn+U2bG+U263ha3kljlhUESKp3LycNtzhunUU7a2/ra4dLnc0VwNz49mGkXBu4NPsJJrx7C1ujqe23ZlQl5PNeIYCkFR8jZYY6c02x8fQLYaVZ2QsGmmEsQl1DVyIpGidY8JPsYzMxII4BI5OOlJag9D0CiuA1fxvaQ+KIbeS4tkTT7lLee3XVRHNLLIFGVh25lRd/dl53HaSopPD3ibU7Gwhk1S3SbTp9Uu7Zb03jvMmJZdu6MpgKNm3hzgY47A6XD+vz/yPQKK89h+KdtNazzx29hcf6FJewRWupLLLtTB2TKFHlMQw7sMgjPHPTaXrN/cazcaXqWnQWs0dulzG1vdGZWRmZcHKIQwK9ORz1osBuUVjaj4hh0nVltLyLy7drKW7W538Hysb1xj+6Qc59fSsK58fPp8tgt/BpEDXP2ffaf2sDeRmUqP9SYxuwW5+YcAmha/1/XYHp/X9dztqK4W28T3GleHhcT3Wlsz6hexhtW1Q2uQs7hVQlH3YAAxxgAUf8LBuJ9Om1Gx0aOWzttOh1Gd5bzYwRw5KqAjbmGw9SAfUUDtrb+t7HdUVxlz4tvUmezurEWc++ykia2ulkLRTz+X826PCkYOQAevDA81La+LtSnktJW0a3Sxu72Wxik+3Eyb0MgDFPLwFJj7MSM9DQI66iue8F6jq2qeH1utXjtxMZZVVoZd+4LIw5GxQMYxxnIGepxVTR/Gial4kGjSNpEkrRSSK2namLorsKgiRdilCd3HXofSjrYOlzrKKKKACiiigAoorkPG3iODTkh0j7Za2txeRtJ5tzqQsVWNSoIWXaxDNnAwM43HIwKTdhpHX0VxX/CdT3Wmm70bSo7mKDTU1C4+1Xhi2IwbaqlUfe37tvQdOTnipp/ivVIf7V1A2H2jTf7RhVmlvCHhWWOABY02kMAXJIJTrxmqS1a7f52Jbsk+/wDlc9AorkpPGiQ+KYdElbSXM87W6C11MSXMbBWYGSEoNo+XB+Y4JHXNZuh+JLqQXepS3SFBo1lchdRvBFErO824s6ptUkAZIQZwOKS2uVb+vnY7+ivPpfHGo6nYRvo8emPcQ6tBZztBqHnQSK4VhtkERyDuwTtBUg4ziuhTX76XVtSs0063SHT1UzXM15sQlog4A+QnAJwScADkZPAOl/62T/UXW39djoKK5jwz4vj8QajeWGdNeW2ijm8zTdQF3EVYsMFtikMCvTHQjmodV8YXljLqEtrpUNxYadcRW1zNLdmJy77M7EEbBgBIvJZecjtmgDraK5ZfGBdLOJbOJL6ae5imiludqQCANvcvtPy5Cc4HDg1zuo+PP7QtmgS70+GS1vbCSS40vVPtERie4CsrOFQjhTkEYwR60LVpA9E2el0VykXiy/vzaR6bpEEk15HJdQLc3hiBtlKhZGIjYhnLAhcHjqQeKWz8YvqV1aJZ6cDby2KX0081wEEKFmVlwFJZhtOMcHByRxk9f63/AMmB1VFef6x4vv5vCt5JJZrp/wBv0m4u9OngvC8mFQMNw2LsfDA/KWHB54GdvSdS1i48YatYzx2x063hgaNhMS6lg38PljOcc5bjAxnJw7B2OloritT1zVtL8Sa9LaWa3trZ6fBcPHNeGJUA84tsG1sudo7AccmpdV8dRaVqNrDIdJMM7QARHUwt4BKVAPkFOQC2fv8AQE+1JauwPQ6e+sLbUrU213GZISysU3FclWDDOCMjIHHQ96s1yGna/rK2/iK51BNLjhsb1o4JJ74xRqoC/K7eV8oAOd3zHJx2zWPp/j+3stJ8vzrCe4F+1u93PrO+0LGPzd32jZwMHaFCAAjA4FCf5X+8P+G+49HorkPEPjSTw5Zw3F2NCBNsZ5IX1jy5Hx1EKmL97x0Py5PHFdZFKs0McqfddQw+hoAfRRRQAUUUUAFFFFABRRRQAUUUUAFFFFABRRRQAUUUUAFFFFABRRRQAUUUUAec6l/yFbz/AK7v/wChGijUv+Qref8AXd//AEI0VoQdd4c/5B8n/XU/yFbFY/hz/kHyf9dT/IVsVDLCiiikAUUUUAFFFFABRRRQAUUUUAFFFFABRRRQAUUUUAFFFFABRRRQAUUUUAFFFFABRRRQAUUUUAFFFFABWD4p8Mx+J7S1ge5a28mcOzKuS8ZBWSM89GUkZ7cHtW9RQBgQaFqOn61eXWm6lax2V7cLcXFtPZtIwbaqtsdZFCghR1VsHJ56Vmw+DdQe11my1HWLa5ttWaVp5I7Jo58sMLhzKy4QBQBs6Ae9djRR/wAMBztxoesal4fvtL1PVrKVriIRxTW9g0Ww+rAytu7cDb3/AA1rKPUowPt93aznYAfItmi+bJyeZG4xtGPUE55wLlFFxWCiiigYUUUUAFFFFABRRRQAUUUUAFFFFABRRRQAUUUUAFFFFABRRRQAUUUUAFFFFABRRRQAUUUUAZWv6VPq9lDHbXUdtcQXMVzHJJCZV3I2cFQykg/UVSstC1bTtUuLm11WzEF7MlxdwyWLMTJtVXMbCUbAwUcEPg55Naup6rZ6PaC5vZHSNnWNRHE0ju7HAVUQFmJ9ADTbfWdOufLC3SRyPtAhnBilBbJUGN8MCQrYBAJwaFpt/W3/AAAfmUR4aibQ9W0uacvHqEs8hcJgx+YSeOeq56+1Z9v4PvNNj0ufTdWiTUbSCWGee5tDKlz5rB3YorqQxcbh83GSOa6Syv7bULdp7WTzI1keIttI+ZGKsOfRlIqHTta03Vo0exvIpt8YlCA4fYSQGKnkDKkZI7Ghaf15f5A/P+v6Zjy6BrcniODWBrNgzRWy24ik052VMkGRkxMNpcgdd2AoHPOZtJ0PVNFlkt7XVLRtLM0syQS2TGVDIS2PMEoBAZifudOM962ri8trQJ9onji8wlUDsAXIBJCjucAnA9DSWN7b6lp9vfWknmW1zGssT7SNysMg4PI4Pej+vvA5KXwJNeXV5qFzf2UepTGF45rHT/JQSRSb1eRTIxkOQAfmHy5HfNX77Qdbv/7NuZdX09dQ0+6aeKRNOfymVo2jKsnnZz85OQw7cVu3uoW2nJC1zIV86VYYwqMxZ26ABQT7+wBJ4FWHdY0Z3YKqjLMxwAPWjZeQdTkofB97Y3UGpWOrwpquZzcyz2hkimErKzARiRSuCq7fmOBnOc5q9L4cmuf7Xe4vkM2p2EdnI0cBVUZRIC4BYnB8z7ueMdTWrdapZWemNqU1wv2MIHEqAuGBxjaFyWzkYAznIxRDqVpPqE9hHKTdQRRyyRlGG1X3bTkjHO1uOoxzQ1dcvQE7PmM3U/D813b6U1nepb32mOHgmkh8xG+QowZAykgqx6MMHHpVfWtA1XXdGGm3t9o8qSKy3Bk0lnBOflaNWmwhA7ndzz7VuHULYamuneYTdNEZtgRjhAcZJAwMnpk84OOhqzQ/e1fUFpouhhan4ekubfSjY3v2e70tw1vNPF5ysNhjIdQVLAqT0I5wfaqeqeFLrWzA2pajbs32O4s7nyLRkDrKVIZAZG2MpReu4Hngdt++1G102GOa7l8uOSaOBTtJy7sFUcDuSBVqnq9QWhykvhK8vxdTapqkE15MkESS29mYkSOKXzMbTIxJY9Tux0445uXmh6imvTatpGpW1rJcwJDcR3Vm06tsLFWXbIhU/MwPXPHTFb9FIDhLTRrrW9T1DWbR5tPnj1NZ7KS8snAkAtkifdExRtp+YDlTkA9OulqfhzW9Ra3uU122tdQjtLi1e4hsG24lKkMimXKsuwdS2eeldO7rHG0jnCqCSfQCorO7gv7KC8tn8y3njWWN8EblYZBweRwe9G6t/W1h31uczF4S1GLTtLhTU7CK40mQNYvDp7rGq7CjLIhmJfIY8hl5weasa1oGq67ow029vtHlSRWW4Mmks4Jz8rRq02EIHc7uefauhnuIbWB57iaOGFBlpJGCqo9yelRXt/bafEkly7KJJFiQKjOzMxwAAoJP9ACTwKHruJabGHp/hu/0W/mbS9UgWwuJI5Z4Lq0aWQsqKjbZFkULuVB1VsHJ74qpa+CrlPKtLvVIZ9KhvZr2O3jtDHIXkZ2AeQyEMoMh6KM4HvnsKKHruC02OTj8K6oPDM/h2fWbaXTzZm0t2FiwmRcAKXbzSrkLwcKuevHSrupadqMGqPq2lmKW5khgtPJlT5VQSku5O4fwseB6d+lbF7e2+nWUt3dOUhiXczBSx+gAyST0AAyamVg6KwzhhkZBB/I9KL3dwtpYwvFPhmPxPaWsD3LW3kzh2ZVyXjIKyRnnoykjPbg9qytT8FX942pxWmsW1taX95FesjWJkkEieXgF/MAKZjHG0HnGa6ibUrWC9WzkkbzzE021Y2YKg6kkDA9s9cHGcGn2N7b6lp9vfWknmW1zGssT7SNysMg4PI4Pehd1/X9W/AH5/wBf1c5WDwbqVlfreWWs2iSo12EMtg0m2OeUSkD96PmDA/N0IIyvHMen+AHsvDuo6S+qiU3mmpp4lFtt2KvmAMRvOTiQZ5HTtnA7aijpYd9bnMah4P8At+qLe/btmIrOPZ5Of9RP5uc7v4unt156VNB4X8my063+2Z+x6jJfbvK+/uaRtvXjHmdfbpzXQ0UX/O/z3F/X4W/IxNE0O60zTLjTbm+huLVmkMPlW5idFdmYhm3sGPzcEBenSsvR/B+o6bf6LNPrFrNBpNs9pFDDYGLdGyqMkmRvmyi84x145zXX0ULT+v67gFFFFABRRRQAViatot5c6vaatpl/DaXsEMlu32i2M8ckblSQVDocgqCDu9eOa26KAPPvF9tf2ovpLS6lk1DUNL+zXEUWi3FxFOyh9pRkbEJJdh87NwQT0ydWz8ISJ4cuNPluwkl3PBcORHnyzGsQK9ef9V146+3PWUULS/n/AMOD1t5f8McHdeFrzSYLadtVV9P07UX1CK3t9KklnkLs+VYq5LnEhAIUY6kECq+meBr6fQtNke8itJxY2Ie3ntTLsmgcyLuw65HzMCvrgg8YPolFC0/rsDdzjf8AhDdUZ765k1u1e8ur23vVf7ARGkkQAxt83JUhV43Ajnk1euvCr32na9b3N8pk1iJVd44CqxsIgmQpY5BIzjPTjPeukoo6W/r+tA63Od0rQNStPEUusX+qWty0totqYYLIwqoRiylcyMf4myDnPGMYweZ8V2F79r1HTtKluJBqd3bzy2zaRO6hwYwxW5BEaLtQEg5wQfXFekUUdV/XW/5gcHN4PGr+IfFrO08MF7apbRPJGdqyOg81kBxuU7Ic4OCVIp1/4AvNavmuNX1azuI5Eto5LePTikbJDN5gUAytw2WBznqPTB7qihaW8get/P8Ar9DkLbwbe6XNHLpOrW8DQedFbJPZGVIreRlbysCRSdrL8pyMA4IPBq9pPhS30qRAk5lgXTksTGyYLYZmLkg99x4xXQ0UW/r7/wDNgcW/gW4udM/s+91aKWC30+WwsTHaFGiV1C7pDvO9gqgcBB145GNex0bUbPXpNRbUbV47iCKO6iFowLPGGAZG8w7QS3QhunWt2indgYd54e+1z63L9q2f2pZJaY8vPlbRIN3Xn/WdOOnXmsO68CX8lve2lrrVtBaXdxDdOHsC8nmRiPAL+aAUzEDjAPOM13FFJaO4HI3nhC+uft6JqlqsFxfx6hCklizmOZGQ4Y+aA6HZ0wp568UieFNZVtWeTVtJujqkiPcx3WktJF8qBNoTzhxhV6k9D1zx19FHS39dP8kHW5wn/CvLm2sLmx0/WIYLe705LC5Mljvfau/mMhwEH7w/KVbGK67TLa7s7NILu5gnMaIiNFAY+AoByCzZyQT7Agc4ybtFF9wCiiigAooooAKKKKACiiigAooooAKKKKACiiigAooooAKKKKACiiigAooooA851L/kK3n/AF3f/wBCNFGpf8hW8/67v/6EaK0IOu8Of8g6T/rqf5Ctisfw3/yDpP8Arqf5CtioZYUUUUgCiiigAooooAKKKKACiiigAooooAKKKKACiiigAooooAKKKKACiiigAooooAKKKKACiiigAooooAKKKKACiiigAooooAKKKKACiiigAooooAKKKKACiiigAooooAKKKKACiiigAooooAKKKKACiiigAooooAKKKKACiiigDlfG9hDfLoaTPcKP7UiX9xcyQnkNnlGBz79u1Ymoz3MLavqIvb6O80/VrWztIBdyFGiPkjaY921y4kb5mBPPXgY9Blghn8vzoY5PLcOm9QdrDoRnofeqsujaXPqcepzabZyX8QxHdPAplQc8ByMjqe/eiOj+f+X+X4g9f69f8/wOE0RDqOoWuk3FxdQ2TSapc4truS3aSRbwqMtGysQAx4zjnnoK5/TdV1Cy8N2tvY3L+VJZWMQDXTRqoku5UZt4BKFhhS4BI4PUCvVbjw1oN3G8dzommzI8xuHWS0Rg0p4LkEcse561TsPC0FvfajLdCymtbqBLWKyisxHDHArOwUqSwYkyHJ4B9BQun9X3/wA7en3Db+J9/wANTnHt9d0iXT7e+uDHb3GoS+VAmoS3ZEf2SUlXkkVWYb13AHOOPQYj+Fd9cXunwR3/ANotp7fTbVLWzaUeW1tsGJwAcEswYZPKgKOMnPbWmgaNYQrDZ6TYW0aSGVUhtkQByu0sAB1KkjPpxU8Wm2FvJBJDZW0b28XkQskSgxx8fIpA4XgcDjgU07X+X6/194nrb+upxPiBdd1jxdqGm6ayo1pYwy2rHVJrTy3cyDzNsaMJeVA2vxxjHzGp2s59QvPFP2+/vn+zQoiQw3ckcSE24LEBSOpPfgdQAcmup1LQtH1ho21TSrG+aIERm6t0lKZ643A46Cra2tujTMkEStNjzSEAL4GBu9eOOe1Q1eLRSdpJ/wBdDzSOC+a38K6FYCWS3m0k3ZSXWLi1Z5AIhxKgd8LuOE4Xn/ZFUpbjWNN8XCx1WaURy2mnRarqdrNt8v55go3fKw3uVUsAMDd0yCPRj4U8OmxWxOgaWbNZPNFubOPyw+MbtuMZxxmrP9i6V9nkt/7Ms/JkhWB4/IXa0a52oRjBUZOB0GTWjlrfz/r/AC/qxCVo28v8v+HOD0dfEeqTSa0kqRIl5dR3LHVJmzEjSIIxbbPLQjC4YNnjOTuNULm81DQfDOl6rZajqEt3daDPcTm5vJJlaQRxMHCuWVSCSflA9816OPD2iDUf7RGj6eL48faRbJ5vTb97GenHXpxVpbCzVYVW0gAgjMcIEY/doQAVX0GABgegqNlb+upV/eTPMdcs9e0rRPtckYntWvNPe2tF1aW9eSUXCnIkmRdoYbRjOOM8c1sjULmT4U6rqAvrtdUMM7XLGUh7a4GQ8ajJ2BCMADsAeSST1Np4a0GwRks9E022V3R2ENoiBmQ5QnA6qeQex6VaOm2BjuozZW2y7bdcL5S4mOMZfj5jgAc+lV0a/rp/X3C6p/11/r7zzzW7SWzuPEsMOq6wqWOjLfwf8TKclZ/33zZ3ZI+Rfk+5/s0+zfxJ4h1q+ubSVI3s7yBFd9UmjEcflxuwNusZjk3Bm+Zjn5uMbRXoUthZTNM0tpBI08XkzF4wTJHz8jccryeDxyfWq0/h/Rbm9hvbjR9Plu4AoinktkZ49pyu1iMjB6Y6Ulo/67/0ge39dl+t2cBcS3EtlZ6u2o35vJ9cntJoxdyrEsatMgj8ndsGFRf4cnrnmo7SceGdB0C/NzqdxDNoUslzB9skxJtjiK7FztjIyQCgXrk5rp7nwUl94oh1e6GkAQ3Hng2+l+XcyYUqqyTGQ7hyM/KM4HSuifS9PkgjgewtWhjiMKRtCpVYyACgGOFIABHTApLSLXf/ACsN6zT6f8E8s1RL1bTxNo98ZoYk023ulgTWri8KOZHBJkcK4yAMryvAPetXxnNNbQalBpkd0r6LponN5NrlzDsLB9mFG4TN8pzv68DNdnB4X8P20bxwaFpkSSRtE6x2kahkbllIA5BwMjocUh8KeHG8nPh/Sj5CbIc2cf7tck4XjgZJOB6mm9tP63/IS0d3/W35nIXd7qH2XxVq8d9emeytY3toRORFEWt1LPsHBPJOGyARkAHJqW+ltdDutUspbvVLjTV0+C5Cf2nO0zXDSMqIkm/eDJgDaDjjpya7i20+ys4mitbO3gjZVVliiVQQBtAwB0AAA9hiqS+FvDyWL2K6Dpa2cjiR7cWcYjZh0YrjBPvQ9Xp/X9bgtEk/62/r5nHvY39pY6ZoVwLu91J4Jr+eaXXrq1jgG5cr5i7ncLuAG7PCk5Gaz7PUNYOkaB4i1RLvUNLltbZZZLXVZLd7d8kNI8alVmDEp1OevHr358KeHDbw250DSjDAxeGM2ce2NjjJUYwCcDkegpY/C3h6G6huotB0uO4hOYpVs4w8ZyTlTjI5JPHc076/15i6WODu9Uu31ix1O2hmtbO/1C4tD5usTStMqpKD/ozAxoNyZG05HHTJqtplzH4Y8M+G7yOfUZobjQpJbu0+2zOHCxRkFNzERYY4BXbjd7CvRv8AhGdA+1vd/wBh6Z9pkkErzfZI97ODkMWxknPOfWltPDehWEdxHZ6LptslynlzrDaoglX+6wA+Ycng+tStItf1t/wSnrJP+tzzqafVbTV7jRpri4s0kbTnMcGtT3bp5lwUf97IFddy4BUccZHWu18NRtaavr+nrc3U1tb3EXki5uHnZA0KEgO5LYzk4J71ftvDGgWbI1roemQMn3TFaRqV+YNxgcfMAfqAauNp9k1wLhrO3M4kEglMS7t4XaGzjOdpIz6cVS2/ryJ63LNFFFIYUUUUAFFFFABRRRQAUUUUAFFFFABRRRQAUUUUAFFFFABRRRQAUUUUAFFFFABRRRQAUUUUAFFFFABRRRQAUUUUAFFFFABRRRQAUUUUAFFFFABRRRQAUUUUAFFFFABRRRQAUUUUAec6l/yFbz/ru/8A6EaKNS/5Ct5/13f/ANCNFaEHXeG/+QdJ/wBdT/IVsVj+G/8AkHSf9dT/ACFbFQywooopAFFFFABRRRQAUUUUAFFFFABRRRQAUUUUAFFFFABRRRQAUUUUAFFFFABRRRQAUUUUAFFFFABRRRQAUUUUAFFFFABRRRQAUUUUAFFFFABRRRQAUUUUAFFFFABRRRQAUUUUAFFFFABRRRQAUUUUAFFFFABRRRQAUUUUAFFFFABRUUs6QvEjLITK+xdkbMAcE/MQCFHHU4HQdSKloAKKKKACiiigAooooAKKKKACiiigAooooAKKKKACiiigAooooAKKKKACiiigAooooAKKKKACiiigAooooAKKKKACiiigAooooAKKKKACiiigAooooAKKKKACiiigAooooAKKKKACiiigAooooAKKKKACiiigAooooAKKKKACiiigAooooAKKKKACiiigAooooAKKKKACiiigAooooA851L/kK3n/AF3f/wBCNFGpf8hW8/67v/6EaK0IOu8N/wDIOk/66n+QrYrmNJ1aCwtWilSQsXLfKBjoPf2q/wD8JJZ/885/++R/jUNFGxRWP/wkln/zzn/75H+NH/CSWf8Azzn/AO+R/jRYZsUVit4nsl6xXH/fK/41XbxlpyHDQ3Q99i/40rAdFRXMHx3o69Vuf+/f/wBek/4T7RvS6/79f/Xp2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OXx1pDdFuT/ANsx/jRYLnP6l/yFbz/ru/8A6EaKgu7yK4vZ5kLBZJGcAjnBOaKsg//Z" id="137" name="Google Shape;137;p23"/>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1C9E4A"/>
              </a:buClr>
              <a:buSzPts val="1800"/>
              <a:buNone/>
            </a:pPr>
            <a:r>
              <a:t/>
            </a:r>
            <a:endParaRPr/>
          </a:p>
        </p:txBody>
      </p:sp>
      <p:sp>
        <p:nvSpPr>
          <p:cNvPr descr="data:image/jpeg;base64,/9j/4AAQSkZJRgABAQEAYABgAAD/2wBDAAgGBgcGBQgHBwcJCQgKDBQNDAsLDBkSEw8UHRofHh0aHBwgJC4nICIsIxwcKDcpLDAxNDQ0Hyc5PTgyPC4zNDL/2wBDAQkJCQwLDBgNDRgyIRwhMjIyMjIyMjIyMjIyMjIyMjIyMjIyMjIyMjIyMjIyMjIyMjIyMjIyMjIyMjIyMjIyMjL/wAARCAMgBJ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LT9Piu7dpJGcENt+Uj0HtVv+xbb+/L+Y/wAKNF/483/66H+QrSptiM3+xbb+/L+Y/wAKP7Ftv78v5j/CtKii4zMOh2x/5aTfmP8ACon8N2j/APLa4H0Zf8K2KKLgYR8K2R6z3P8A30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f8IpY/897r/vtf8K3aKLhYwv8AhFLH/nvdf99r/hR/wilj/wA97r/vtf8ACt2ii4WML/hFLH/nvdf99r/hR/wilj/z3uv++1/wrdoouFjC/wCEUsf+e91/32v+FH/CKWP/AD3uv++1/wAK3aKLhYwv+EUsf+e91/32v+FH/CKWP/Pe6/77X/Ct2ii4WML/AIRSx/573X/fa/4Uf8IpY/8APe6/77X/AArdoouFjC/4RSx/573X/fa/4Uo8LWQ6T3P/AH0v/wATW5RRcLHnN2z297PCjsVjkZATjOAcUUal/wAhW8/67v8A+hGirIO00T/jyf8A66H+QrSrN0T/AI8n/wCuh/kK0qhlhRRRS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nUv+Qref8AXd//AEI0Ual/yFbz/ru//oRorQg7TRP+PJ/+uh/kK0qzdE/48n/66H+QrSqGW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dS/5Ct5/13f8A9CNFGpf8hW8/67v/AOhGitCDtNE/48n/AOuh/kK0qzdE/wCPJ/8Arof5CtKoZYUUUUgCiiigAooooAKKKKACiiigAorzf4ifFqDwHq1rpqaUdQuJYfOkH2jyhGpOF/hbOcN6YwPWvQbK8h1Cwt723cPBcRLLGwOQVYZB/I0AT0VR1nUf7I0O/wBS8h5/slvJP5SdX2qTgfXFeKf8NJf9Sn/5Uf8A7VQB7zRXg3/DSX/Up/8AlR/+1V6d8PvGZ8d+HZNW/s1rDZcNAI2l8wNgKdwbaOPmx06g0AdXRRWH4x8SJ4R8KX2uvbNci1CfuVfZvLOqDnBxyw7GgDcorybwT8bU8X+K7TQm0BrM3IfbMLvzMFUL8jYvZT3rrviF42TwF4ei1VrBr0y3K26xCXy+SrNktg9lPagDq6K808A/GPT/ABrq7aVPp50y8ZS0CtcCVZsckA7Vw2MnGOgNel0AFFeL6/8AH9NF8Q6jpSeGmnFlcyW/mtfbN5RipO3yzjkHvXUeLfihH4Y8IaH4gTSWul1VEdIGn8sxho9/J2tkjIHSgD0CivBv+Gkv+pT/APKj/wDaqP8AhpL/AKlP/wAqP/2qgD3mivLfAXxjHjfxKNHOhGyzC8ol+1+b93HGNi+vXNWPiJ8W08Ba5baWNFa/ea2FwX+0+UFBZlA+62fun07UAelUV4N/w0l/1Kf/AJUf/tVH/DSX/Up/+VH/AO1UAe80VhR+Jon8C/8ACUm2cRf2cb8wBgWwI9+3Pr2zXmmgfH9Na8Q6dpT+GmgF7cx2/mrfb9hdgoO3yxnkjvQB7RRRRQAUV5N42+NqeEPFd3oS6A14bYJumN35eSyB+Bsbsw713vg7xIni7wpY66ls1sLoP+5Z9+wq7IecDPKnsKANyiiuU+IXjZPAXh6LVWsGvTLcrbrEJfL5Ks2S2D2U9qAOrorzX4d/FtPHuuXOlnRWsHhtjcB/tPmhgGVSPurj7w9e9elUAFFFeFf8NIxfaNv/AAiz+Tuxv+3Ddtz12+XjOO2fxoA91oorm/F3jnQvBVms2rXJEsgPk20Q3SyY9B2HucD3oA6SivDbr9pC1SbFn4Zmlix96a8EbZ+gRv51t6T8f/C1/crBe299p+4482RA8Y+pU5/SgD1eiivF9f8Aj+mi+IdR0pPDTTiyuZLfzWvtm8oxUnb5ZxyD3oA9oorwb/hpL/qU/wDyo/8A2qr+iftBLq+u6fpreGTCLu4jg8wX2/YWYKDjyxnr60Ae1UVwnxI+JCfD2PTSdLa/e+MmB5/lBAm3PO1s/fHb1pPh58UNP8fG5txamw1CAbzbNKJN6dNynAzg4zxxkUAd5RRXhX/DSMX2jb/wiz+Tuxv+3Ddtz12+XjOO2fxoA91oprukcbSSMqooJZmOAAO5ryjXvj94b0y5lt9NtLnVHjyPMQiOJj7Mckj3249M0Aes0V4fZ/tH2TuRfeG7iFOxgullJ/Aqtel+DvHWi+OLOafSXmD2+0TwzJtePdnGeoOcHoT0oA6WiiigAorwyP8AaQtjdhZfDEq22/BkW8DPt9duwDPtu/GvbrW6gvbSG7tpVlgnRZI5FOQykZBH4UAS0UV494o+PdpoHiK80qz0Q6glq/lvcfbPLBcfeAGxuAeM57UAew0VS0bUk1jQ9P1SONo0vLaO4VGOSodQwB/OvFX/AGkUEjCPwqzICdpbUMEjtkeWcfnQB7vRXg3/AA0l/wBSn/5Uf/tVb3g343r4t8VWeht4eNobreBMLzzNpVS3TYP7vrQB63RXnnxH+KP/AAr++sbb+x/t/wBqjaTd9p8rbg4x9xs1xP8Aw0l/1Kf/AJUf/tVAHvNFeDf8NJf9Sn/5Uf8A7VXsnhnWh4j8NafrAgNv9shEvlb92zPbOBn8hQBn+MvHGj+CNMF1qcpaaTIt7aPmSYj09B6k8D64FeIeHfiP468TfESHUbGCa5tUOySwiO2CKE9dzHgHjO9u4x04r1T4rS+CF0a2XxgXYrJ5ltDbk+e5A5C4/hI4OSB05BxXA2/x40PQrdLDw/4N8uwQcKblYTnvkBGz9SaAH/En4271k0jwlORyVm1FR+Yj/wDivy9a9A+E954muvB0SeJrSeKaEhbee4P7yeLHBYdcjpk9Rj3NcJ8P/EnwsbxNJNBpL6ZqVzLuga+AaKNjn5YyDhPxA64B7V7tQAUVBeXltp9nLd3k8cFvCpeSWRtqqB3JryTWP2htBtJZI9K0y71DacLI7CBH+mQW/NRQB7FRXilj+0bpcg/4mHh+8gOf+XedZuPxCe9epeGfFOk+LtJ/tLR52lgDmNwyFWRwASpB74I/OgDZooryzx38aLbwb4jfRodIOoSxIrTP9q8oIzDIX7rZOCD260Aep0V5z8O/izbePdSutObTDp91DF5yL5/miRQQDztXBBI49/avRqACivPPiP8AFH/hX99Y239j/b/tUbSbvtPlbcHGPuNmuJ/4aS/6lP8A8qP/ANqoA95orwb/AIaS/wCpT/8AKj/9qr1ay8WR3Xw+/wCEse0aOMWD3rW4fcQFUsVDYGenXFAHR0V4N/w0l/1Kf/lR/wDtVTW37SFs8wF14Ylii7tFeiRvyKL/ADoA9zorlPCHxF8O+NFKaZdFLtV3PaTjbKB3IGcMPcE11dABRVbUL6DTNOub+5cJBbRNLIx7Koyf5V4i/wC0kodgnhQlM/KW1DBI9x5ZxQB7vRWP4W8RW3ivw1Za1aKUjuUJMbHJRgSrKfoQee9bFABRXA+MPi74b8IXrWEpmvr9P9ZBagHy/wDeYkAH2GT7VxKftIW5udsnhiVYMn51vQWx2+XYBn8aAPdKK4Hwf8XfDvjHUk0y3S6tb+QExw3CDEmAWOGUkcAE846V31AFTU9StNH0y51G/l8q1tkMkr7ScKPYcmvnbxx8a9X8RXB0vwus9jZu+xZY/wDj4uM8ADH3MnsOenPavXPiX49sfBGkQC608ajJfloltTIEDIB8xJweOQOnevNfhx8SPCdlr1lpNl4Ni0n7ZIIRe/avPk3McKGLIGwScdcCgD17wHqGs6l4OsJ9fsprXUgmyUTABpMdHI7EjqCBg5rpKKKACiuC8YfFzw34Pu2sZWlvtQT79vagHy/95icA+3J5HFcTH+0hbG62yeGJVt8n94t4C+O3y7APTv8AnQB7nRXBeEPi54c8Y6imm2wurS/kz5cNxGP3mBk4ZSR0B646V3tABRRRQAUUUUAFFFFABRRRQAUUUUAFFFFABRRRQAUUUUAFFFFABRRRQAUUUUAFFFFABRRRQAUUUUAFFFFABRRRQAUUUUAFFFFAHnOpf8hW8/67v/6EaKNS/wCQref9d3/9CNFaEHaaJ/x5P/10P8hWlWbon/Hk/wD10P8AIVpVDLCiiikAUUUUAFFFFABRRRQAUUVy3xF14+G/AOraijFZxCYoCoBIkf5VPPoTn8KAPL9G0dfiZ4p8f6u48y2aBrCwckOmR9x1+nlq3H9/8a7H4I64+rfD+KznLfadLla1cPwdo5Tj0AO3/gNWPgzoQ0T4b2LsgE1+TeSEEnO7Gz/xwL+tct4TP/CH/HvXdCbKWmtKbiDdzubmQYI6AZlXn0H4gHtNFFc9428V2vg3wvdatcFWkUbLeInHmyn7q/1PsDQBwXxW1y88QazZfDrQH3XV6ytfyIf9TH12n8PmI9MDvXpug6JZ+HdDtNJsIwlvbIEXjlj3Y+5OSfrXAfCDwrdW9rdeL9b3PrOskyDzBzHETkY7jdwcegUeteoUAFcF8Z/+STa3/wBsP/R8dd7XBfGf/kk2t/8AbD/0fHQB4P8ABj/krOif9t//AERJXrX7Q/8AyIFh/wBhSP8A9FS15L8GP+Ss6J/23/8AREletftD/wDIgWH/AGFI/wD0VLQB832d5cafew3lpM0NxA4kjkU8qw6GvsLwB4xt/G3heDUU2pdJ+7uoQfuSDr+B6j618teDvCVx4xudUs7Mn7ZbWD3cEYx+9ZXQbOfUMce+KufDzxlceBPFkd1IH+xynyL2E5HyZ+9j+8vUfiOM0AZvjj/kf/En/YUuf/RrV9Hx+BtL8dfDHwnaapNdxJb2FtKjWzqrZ8lRg7lIx+FfNfi+4hvPGuvXVtKssE2o3EkciHKupkYgg+hFfXfgf/kQPDf/AGC7b/0UtAHhXxU+Feh+B/C9tqemXeoyzS3q27LcyIy7SjtkbUBzlR39a5n4V+DNO8ceKLnTNTmuooYrJrhWtmVW3B0XB3KRjDHt6V69+0P/AMiBYf8AYUj/APRUtcH+zx/yP9//ANguT/0bFQB614R+EmgeDNcGraddalNcCJogtzKjKA2MnCoDnj1ryX9of/kf7D/sFx/+jZa+l6+aP2h/+R/sP+wXH/6NloAk+Ffwr0Pxx4XudT1O71GKaK9a3VbaRFXaERsnchOcse/pXcf8M8eEv+gjrf8A3/i/+N1896d4j1zSLdrfTNZ1GyhZ97R2108alsAZIUgZwBz7CtvQvGniuXxDpsb+JdZkV7qJSjX0rBgXHBBbke1AH014j06DR/hTrGm2u/7PaaLPDHvOW2rCwGT68V8q+B/+R/8ADf8A2FLb/wBGrX1t44/5EDxJ/wBgu5/9FNXyT4H/AOR/8N/9hS2/9GrQB9qUUUUAfJXxn/5Kzrf/AGw/9ER17x8GP+STaJ/23/8AR8leD/Gf/krOt/8AbD/0RHXvHwY/5JNon/bf/wBHyUAd7Xkn7Q//ACIFh/2FI/8A0VLXrdeSftD/APIgWH/YUj/9FS0AcH+zx/yP9/8A9guT/wBGxV9L180fs8f8j/f/APYLk/8ARsVfS9ABXwbX3lXwbQB94u6xozucKoyT6CvizxXr934x8W3epuJZHuZdtvFgkqmcIgHPOMcDuT619eeLbmSy8Ga7dRY8yHT7iRM9MiNiP5V8heClEnjzw6jfdbU7YH/v6tAHtOifs8aUdLhbXNTvzfMoMiWjIqIfQblJOPXitK2/Z/8ADdpqFtdRalqTiCVZPLmMbK+CDg4UcHGK6z4k+Kr3wd4Om1fT4beW4SWONVuASnzHByAQf1rxb/hofxb/ANA7RP8AvxL/APHKAPpevivxx/yP/iT/ALClz/6NavrDwD4iufFngnTdbu4Yobi5Em9Is7AVkZOMknnbnr3r5P8AHH/I/wDiT/sKXP8A6NagD2bw58CfC+r+F9J1O4v9YWa8sobiRY5ogoZ0DEDMZOMn1rf0v4EeFtJ1az1GG91eSW1mSaNZJo9pZTkZxGDjI9a+d4PGPii1t47e38SaxFDEgSOOO+lVUUDAAAbAAHavSPgp4m8Qar8QVttQ1vUry3+yysYri6eRcjGDhiRn3oA1v2kv+ZZ/7ev/AGjXjPh/XL3w3rlpq1hIUnt3DAdnHdT7EcV7N+0l/wAyz/29f+0a8r8P+D7rxH4Z17U7EPJcaT5LtAo+/G3mbyPcbAfpnvigD638M+IbPxT4ftNXsW/dTpkoTzG38Sn3Br4jr0j4P+Pf+ER8RfYb6ULpGoMFmZ2IWB/4ZPQDsfbB/hrzegD6q+OOq3GmfDadLfeDe3CWrsv8KEFjn2O3H414R8MfBtp448VSaXfXUtvBHbNcEw43thlXAyCP4s9O1fUXjHwzb+L/AAveaNcSGLzlBjlAz5bg5Vsd+eo7jNfLur/D7xr4N1ESiwvN0ZJjvdO3Oo45IZeV698HrQB7G37PHhTHy6lrQPvNEf8A2nXZ+BvAth4E025srC4nuBcTea0k+N33QAOAOOD+dfOOk/GHxvpJQDV2vI0GPLvEEmfq33v1r3n4bfE6z8eW8tvLCtpq0C7pLcNlXTpvTvjJ5HbI60Ad9RRRQB8G19KfAPxUdU8Mz6Dcy7rnTWzCCTkwN069drZHsCor5rrrfC2r3nw7+IcUt2jRtZztbXsY7x5w/wBfUfQUAfTHxI8Vjwh4KvNQjcLeSDyLUE8mRuh/AZb8K+O2ZnYszFmY5JJySa9N+NPjAeKPFsenafMJtP08bIzGdwllbBYjHXsv4H1rzm/sp9M1K6sLlQtxazPDKAc4ZSQf1FAH2Z4H/wCRA8N/9gu2/wDRS18V19qeB/8AkQPDf/YLtv8A0UtfFdAH0v8A8M8eEv8AoI63/wB/4v8A43Wv4Z+DPhzwrr9trNld6nLc2+7y1nlQpypU5CoD0J7183/8Jx4t/wChp1v/AMGEv/xVev8AwD1/WtY1fWU1PVr++jjgjKC6uHlCEsem4nFAHofjX4aaN47urS41S5v4XtkZEFrIiggnPO5Wrhdd+CfgTw5ol1q2oatrUdtbpuY+fFlj2Ufu+STgD617ZXy98ZfiCfE+tnR9OmJ0ixcqSvSeUcFvdR0H4nuKAOB0fRbvxJr0Ol6RAzS3Mm2NXbOxfVmAHAHU47dO1fZeg6VB4b8NWWmJKWhsrcRmR+pwOT/M1wPwZ+H48MaGNZ1CIf2tfoGAZcNBEeQnPQnqfwHau48YTyWvgjX7iFtssWnXDo2AcMI2IPNAHyP4n1298beMbm/Ikkku5hHbQnqqZwiAZwO34knvXtem/s76GNOi/tPVNSa9KAyfZ3jWMN3ABQnH414j4JUP498Oqwyp1O2BH/bVa+1aAPj34jeBJvAevpZ+ebmzuEMtvMV2kjOCpHqOPrkH2r3v4KeJLjxB4CSO8keW50+U2xkc5LIACn5A4/4DXGftJKN3hlsfMRdAn/v1/jU37N8kxtfEcTE+Qr27IMcbiJN3P0C0AVv2hvE032rT/DMDssPli7uQOA5JIRT64wTj3HpXNfC/4TDxvaT6pqd1Pa6ajmKMQgCSVhjJBYEBRnGcHnPpVH423Mk/xU1ON8bbeOCNMehiVufxY17l8FlC/CfRiOrGcn/v84/pQBgP+zv4WI/d6nrKn/aliP8A7TFd94O8KWngzw9Ho9lLJNGkjyGSQDcxY55x7YH4V4lqnx+8U2er3trDp+jmKGd403wylsBiBkiQc8eldf8ACr4q61448SXel6pZ2ESRWjXCPao6nIdFwdzNn7/t0oA9amlSCCSaRgscalmY9gOTXxq4vPiD8Q2EZKz6tenaWA/doT39lX+VfR/xk10aH8N9QVWAnv8AFlGCCc787/8AxwP+leRfAHRBqHjqXUpEzHptuzKc9JH+UfX5d9AHLeB9Vl8GfEmxmum8tbe6Nrd/PtUKSUck9wM7uf7or7Er5J+MWjf2N8S9SCoqw3m27jCj++PmP/fYevo74da8fEngHSNRkYtOYfKmLAZMiHYx49SM/jQBV8a/DTRvHd1aXGqXN/C9sjIgtZEUEE553K1cLrvwT8CeHNEutW1DVtajtrdNzHz4sseyj93yScAfWvbK+XvjL8QT4n1s6Pp0xOkWLlSV6Tyjgt7qOg/E9xQBwOj6Ld+JNeh0vSIGaW5k2xq7Z2L6swA4A6nHbp2r6u1fR4vD/wAH9U0iF2kS00S4iDt1bELZP4mue+DPw/HhjQxrOoRD+1r9AwDLhoIjyE56E9T+A7V2njj/AJEDxJ/2C7n/ANFNQB8feHNOh1fxRpOmXDOsN5ew28jRkBgruFJGQRnB9K98vv2dvD7Wkg0/VtTiudp2NcNHIme2QEU4/GvDvA//ACP/AIb/AOwpbf8Ao1a+1KAPiTOqeDvFR2sbfUtMuSMgnG5T+qn9QfevszQ9Uj1vQdP1WJSqXluk4U9V3KDj8M4r5X+MiqnxY1wKOMwn8TDGT+tfQHwglmm+FWhNOSXEcijIx8olcL/46BQBl/HLXTpHw9ltY2Im1KVbYYxwn3m/DC4/4FXzha+HL278Kah4hQAWllcRQPn+IvnkfQ7f++/avQfj/ro1Dxrb6VGwMemW4DDB4kkwzf8Ajvl/rXc+DvBYn+AF1p5hQ3WqwS3gDcgyHmI+3CR9KAM/9nbX/N0/VPD8snzQOLuAF8na3yuAOwBCn6v+fsOuXz6X4f1LUI0LyWtrLOqAZLFULAfpXyf8K9ePh/4i6VOWIguJPskwAHKyfKM+wba3/Aa+vJY0mieKRQ0bqVZT3B6igD4j0u2fxB4nsrW5uCr6heJHLO3JBkcAsfzzX0Gv7O/hTYA2payWxyRLEB+Xl15p41+DXiHw/fXE+lWkmp6WXJia3BeWNSeA6DkkZ6jI4ycdKxbL4ieOfDkxthrV/G0bDdBeDzCvtiQEge3FAH0B4O+EejeC9fOr2V7e3EnktEqXBQhdxHPCjnjH416DXjPw6+Np17VIdG8RQwW91OdlvdQ5VHc9FZTnBPY5wTxgV65qeoQaTpV3qNy22C1heaQ/7Kgk/wAqAPmT46a6dV+IMlijEwabEsAHbefmY/qB/wABrjfEGgah4S1W1guXKXD20N2jIcMm9Q2OO6tkZH93NWNAs5vGnxCtIblVd9Sv/MuQpKgqzF5Mdxxur1X9ovRgP7F1uNFA+e0lYDn+8g+n+soA9j8La2niPwtpmsR7f9Kt1dwrZCv0dc+zAj8Ko+P/ABC/hbwPqmrRf6+KPZDxnEjkKp+gJz+FcF+z3r32zwvfaJI37ywm8yMY/wCWcnP/AKEG/MVd/aBuZIPh3DGmNtxqEUb59Ajtx+KigD5+8M+H9Q8aeKLfS7eQm4unLyzyZbYOrOx7/wBSQO9e8R/s7+FxEBLqmsNJjllkiUE/TYf51wn7PShviDeE9V0yQj/v5EP616N8WPiXrHgTUNNttLtbGZbmJ5JDdI7EYIAxtZf60AaHg/4Q6N4M8QjWLK9vLiRYmjVLjYQu7HIIA5xkfjXodfNSftEeKhIpk03RmQEbgsUoJHfB8w4/KvpWgAooooAKKKKACiiigAooooAKKKKACiiigAooooAKKKKACiiigAooooAKKKKACiiigAooooAKKKKACiiigAooooAKKKKACiiigDznUv8AkK3n/Xd//QjRRqX/ACFbz/ru/wD6EaK0IO00T/jyf/rof5CtKs3RP+PJ/wDrof5CtKoZYUUUUgCiiigAooooAKKKKACvEvjrc3Otat4b8G2BRri6n85lOflYnZGTjoOZCeOgr22vLNK8Ia9f/Gy+8V61Y+Rp1sjJp5adGLYGxSFUkgEF25xy1AHLRfCv4rQQpFF42WONFCoiardAKBwABs4Fcz4p8MeM/AGqaP4r17Vk1SWG6RI5FvJZH+XL7CzqCFIDDHPU8V9RVyfxJ8NT+K/AmoaZaIGvCFlt1JAy6sDjJIAyMjJPGaAOmtbuC9soby3kV7eeNZY3B4ZWGQc/Q14lLu+MPxSEauz+FNDOSRgpcPn9d5GO/wAq9ia6K10XxqnwMfQVt2g8QRx/Zo08+PLQ+YOAwO0fuyV6549ea4Hw/wCGfjP4WsGsdFsVtLdnMjKGsmLMe5ZiSenrQB9HABVCqAABgAdqWvBv+MgP8/YK9N+Hv/CYf2BL/wAJrt/tH7Q3l48rPlYGM+X8vXdQB1lcF8Z/+STa3/2w/wDR8dd7XKfEvQ7/AMR/D7VdK0yJZbycRmONnC7tsqMRk8DhT1oA+dfgx/yVnRP+2/8A6Ikr1r9of/kQLD/sKR/+ipa5T4YfDDxf4f8AiDpuq6rpa2tnbCUvIbmJ/vRMoACsT1YV6J8Y/C2r+LfB1vY6LbLcXUV8k5jMiplQjqcFiB1Yd6APKv2eP+R/v/8AsFyf+jYqtfHLwB/Zeof8JTpsIFndvtu40TiOU/x+wbv/ALX+9W78Gfh74n8KeLLzUdb05bS3exaBD58blmLo3RGPZT19q9n1CwtdU0+4sL2FZra4QxyRt0YGgD4Wr7U8D/8AIgeG/wDsF23/AKKWvnjW/gd4ws9XuIdKsBf2IcmGcXESFl7bgzAg+vGK+kPDNhPpfhPR9OugouLSxgglCnIDKgU4PfkUAec/tD/8iBYf9hSP/wBFS1wf7PH/ACP9/wD9guT/ANGxV6r8Y/C2r+LfB1vY6LbLcXUV8k5jMiplQjqcFiB1Yd65H4M/D3xP4U8WXmo63py2lu9i0CHz43LMXRuiMeynr7UAe4V80ftD/wDI/wBh/wBguP8A9Gy19L14f8Zvh74n8V+LLPUdE05bu3SxWBz58aFWDu3R2HZh096AHfAnxHoekeCL231PWdOspm1J3WO5ukjYr5cQyAxBxkHn2Neof8Jx4S/6GnRP/BhF/wDFV80f8KY+IH/QA/8AJyD/AOLo/wCFMfED/oAf+TkH/wAXQB9JeMLiG7+G+v3FtNHNBLpNy8ckbBldTE2CCOCK+S/B08Nr430C4uJUihi1K3eSSRgqookUkkngADvX1NZ6BqI+D48PSQrHqTaM9p5bOCBIYiuCwyOp6189/wDCmPiB/wBAD/ycg/8Ai6APpf8A4Tjwl/0NOif+DCL/AOKq1p/iXQdWufs2m63pt5OFLeVbXSSNgdThSTjmvl7/AIUx8QP+gB/5OQf/ABdd18JPhx4r8M+OF1LWNLFraLbSJv8AtET/ADHGBhWJoA4X4z/8lZ1v/th/6Ijr2L4S+KvDum/DHR7S+17S7W5j87fDPeRo65mcjKk5HBB/GuM+J/ww8X+IPiDqWq6Vpa3VnciIpILmJPuxKpBDMD1U1yH/AApj4gf9AD/ycg/+LoA+l/8AhOPCX/Q06J/4MIv/AIquB/aFYN8PtPZSCp1SMgg8H91LXk3/AApj4gf9AD/ycg/+Lr2n4peENa8SfDrS9K0q2W4vbW4hkki81UyFidDgsQOrDvQB5R8CdV07SPG97canf2tlC2muiyXMyxqW8yI4BYgZwDx7GvoX/hOPCX/Q06J/4MIv/iq+aP8AhTHxA/6AH/k5B/8AF0f8KY+IH/QA/wDJyD/4ugD6p07V9N1iF5tM1G0vokbaz20yyKp64JUnmvhmvqX4LeEtb8JaHqUGuWYtZp7kPGnmo+VC4zlSR1rxr/hSnj77R5f9jJs3bfN+1w7cZ+997OO/TPtQB9V31st7YXNq2Ns8TRnPTDAj+tfEtjPceHfEltcSwH7Tp14rvCxx88bglSe3IxX3DXjHxR+Dc/iDUZde8OGMX0vzXNpI+0SsB95CeAxwMg4B65HOQD06zvNB8aaDHNGLTU9OuFD+XKiyLnrhlOcEHsehFfLfxasbTTfidrFpY2sFrbR+TshgjCIuYUJwo4HJJ/GqN58OfGdjII5vDOpsx7wW7TD80yK0rD4QeOb+VEGhyQKxwZLiREC+55z+QoA98+DH/JJtE/7b/wDo+Svmjxx/yP8A4k/7Clz/AOjWr6x8CeHZvCngnTNFuJUlntkbzGQ5Xczs5A4HALY/CvBfFvwj8b6h4x1q+s9HWe1ub6aeKRbqFdyu5YcM4I4PcUAeyeDvGPhe18EaBb3HiTR4potNt0kjkvolZGEagggtkEHtW9D4y8L3E8cEHiTR5ZpGCJGl9EzMxOAAA3JJr5l/4Ux8QP8AoAf+TkH/AMXWhoHwh8dWXiPS7u40PZBBdxSSP9rgO1VcEnAfPQdqAOs/aS/5ln/t6/8AaNH7NwBHicEZB+y5H/f6ug+NvgrX/F8ehtoVkt0bQziVfOSMjf5eD8xAP3D+lHwS8Fa/4Qj1xtdsltTdmARL5ySE7PMyflJA++P1oA8t+L/gH/hEPEP22xi26RfsWhCKQsD9Wj9Pce2R/DXnFfbniXw9ZeKdAutIv1zDOmAwHMbdmHuDzXzRP8EPHUV+8EWmRTQh9q3K3UQRh/ewW3Y/DNAH1Dqmq2Gi2El/qV1Ha2sZAeWQ4AycD9TWRH4/8HygFfE+kDP968Rf5mq/xD8Iz+NvCzaRb6gLJjMspZo96vtz8p7gZIOR6V4Le/AfxtaozQxWN4R0WC5AJ+m8LQB33xl13wVqfgq4FtfaVfawXQWj2rpLInzqX+Zc4BUN19vavPPgYl0/xQs2t2xElvM1wPVNhA/8fKVJpvwI8a3rD7VBaaeu7BM9wrHHqAm7+Y6V7j8Pfhxp/gGym8qZrvULkAT3LLt4HRVHZc8+p79gADtaKKKAPg2va/2gPCP2TVLbxRax/ubvEF1gdJAPlb8VGP8AgPvXKf8AClPH32jy/wCxk2btvm/a4duM/e+9nHfpn2r6rvLK01C1e2vbWG5t3+9FNGHRvqDwaAPl34J+FR4h8breXEW+y0tRcPnGDJn92p/EFv8AgFcp44/5H/xJ/wBhS5/9GtX2Tp+l6fpMBg02wtbKEncY7aFY1J9cKAK+bfFvwj8b6h4x1q+s9HWe1ub6aeKRbqFdyu5YcM4I4PcUAe/+B/8AkQPDf/YLtv8A0UtfFdfbvhmwn0vwno+nXQUXFpYwQShTkBlQKcHvyK+YH+C3j9JGVdDVwCQGW8gw3uMuD+dAH0t/wnHhL/oadE/8GEX/AMVU9n4r8Oajdx2llr+lXNzJnZDBeRu7YGTgA5PANfMP/CmPiB/0AP8Aycg/+Lrp/h38LvGWhePtJ1PUtH8izt5GaWT7VC20FGHRXJPJHQUAdp8bPiAfD+kf8I/pszLqd8mZZEODBDnB/FuQPbJ44ryz4R6LoN14g/tfxFq2nWlpYMGigurqOMzy9uGOdq8HpycD1rsvi38OPFfibxw+o6PpX2m0NtGnmfaIk+YZyMMwNcL/AMKY+IH/AEAP/JyD/wCLoA+l/wDhOPCX/Q06J/4MIv8A4qtIva6zpLm2uIp7W6iZVlicOjAgjII4NfK3/CmPiB/0AP8Aycg/+Lr6K+Gmh3/hz4faVpWpxLFeQCQyRq4bbuldgMjg8MOlAHyXE1z4Z8To0kam60y8BZM8b435H5rX1rpvxI8H6lp8V4viHTrfzEDGK5uUjkQ+hVjnNcx8SPg9beMbptW0u4jstWK4k3qTHPgYG7HKnoMgHjtXkV38EPHltP5cWlw3S4z5kN3GF/8AH2U/pQBZ+NPjTT/FniK0g0qYT2WnxsgnAIDyMfmxnqPlXnvzXp3wB0mew8Cz3s6bft900kWe6KAoP5hq5Hwv+z5qD38c3iW9t4rNGBa3tWLvL7FsAKOnIyevTrXv9rawWNpDaWsSQ28KCOONBgKoGABQB81/tA6bJa+O7e+8vEN5Zrh/V0JDD6gbfzFd38B/Fmn3PhJfD0s8cV/ZSOUiZsGWNm3bhn0LEEDOOD3rt/Hngmy8daAdPuXMNxE3mW1woyY3xjkd1Pcf1Ar5t1j4Q+NtHlkU6NJeRJyJbJhKHHso+b81BoA9P+Peg6Pp/g61vrLSbG2u5tUQSzw26JI+Y5ScsBk5IB57iuT/AGeP+R/v/wDsFyf+jYq46z+GvjS/H7nw1qK84/fxeT/6HivZfg58M9b8I6vdazrQhgaa0+zx26SB2GWViWxwPuDoT1NAHM/tD66bjXNN0KNzstYjcSgdN78L+IA/8erg9F+Gfi/xFpMOqaVo5uLKYsI5ftESbtpKnhmB6gjp2rrfGPwy8f8AiXxpqmq/2Ivl3NyfLf7XCB5Y+VCRvz90DtX0L4d0ldB8N6bpKHItLdIi394gcn8Tk0AfI/iH4e+KfCunrf6zpRtrVpBEJBPHJ8xBIBCMSOh5r1X9nbX8xar4elcZUi7gBPODhXwP++PzNen/ABC8OS+K/A+paTbgG6kQPBkgZdSGAyemcY/GvGfh38PPHvhTxzpupz6I0doH8q5Iu4DiJhgkgPk44bA54oA7P42fEA+H9I/4R/TZmXU75MyyIcGCHOD+Lcge2TxxXlnwj0XQbrxB/a/iLVtOtLSwYNFBdXUcZnl7cMc7V4PTk4HrXZfFv4ceK/E3jh9R0fSvtNobaNPM+0RJ8wzkYZga4X/hTHxA/wCgB/5OQf8AxdAH0v8A8Jx4S/6GnRP/AAYRf/FVD4uu7a++G3iC6tLiK4t5NKuWSWJw6MPKbkEcGvm7/hTHxA/6AH/k5B/8XXuvhvwrq1h8EpPDN1CkeqSWF3D5fmAgPKZCoLDj+MZoA+aPB08Nr430C4uJUihi1K3eSSRgqookUkkngADvX1fqHxG8HadZyXMniPTZgik+XbXKSu3sFUk5r5y/4Ux8QP8AoAf+TkH/AMXUtt8EvHk8wjk0mK2U/wDLSW7iKj/vlif0oA5fxRrc3ivxbf6t5RD3k+Y4wMkLwqL7nAAr668L2H/CN+BtMs7tlRrKyTzznhWC5f8ADOa89+HvwRh8O30Gr6/PFeX8Lb4YIcmGNh0YkgFmHUcAA+uAa7n4h2msaj4F1Sw0K2Fxf3UYgCF1X5GID8sQPu570AfJuqXd54v8YXFxEjy3ep3mIYyQCS7YRfTuBXSf8KY+IH/QA/8AJyD/AOLrsvhf8J/EukeOLTVde04WlrZq0iZnjkLuQQowrHpnP4V9B0AfD2saNqfhrV5NO1O3a1voNrMm8HGQGBDKSDwR0NfYng/Xk8ReDtM1guuZ7cGUg8K44cfgwNeY/GX4a654n8QWeraBZC6Y2/k3Cecke0qSVPzEZyGx+ArZ+FnhjxRpHgrWPD2uW76cZC32OcSxy7PMQhsBWP3SA2D13fWgDrIviJ4NmGU8TaWP9+5Vf54qnr/iv4fXukXCatrOh31tsJaITxzMcc/KoJJPpjvXjGofs++KreZhZXenXkOflbzGjY/VSMD8zWVafBDx3czbJdLhtVxnzJruMr9PkZj+nagDhtKS6l1eyjsW23bXCLAfRyw2/rivpv4567/ZPw+ks43Kz6lKtuNvXYPmf8MDH/Aqo/Dv4LQeFtRh1nWLtLzUYRmGKIERQsR97J5YjnHAA64zjGd8ZvBvjDxh4gsBpGlC5060tyFf7REh8xj83DMD0VO1AHivhvwb4g8XG5Ghaebv7MFM371I9u7O377DOdp6elbN58I/HOn2NxeXOhFYLeNpZGF1CxCqMk4DkngdAK99+EXg298HeEpINTiEWoXVwZpYw6tsGAqrleD0z1PWu8ljSaJ4pBuR1KsPUGgD5P8Ag1r/APYXxGslkcLb34NpJk4GW+5/48FH417p8Z9Nk1H4Yal5Ue+S2aO4AHUBWG4/gpY/hXitz8GfHen6xI2m6WZYoJy1tcLdwqWAOVbBYEHp2r6etRLeaRCNRthHNNAouLdiGCsV+ZSRweSRxxQB8p/CHxPZ+FvHsFzqDrFaXULWsszHAi3EEMfbcoB9Ac9q+pL3RtD19YZr/TdO1JUB8p54EmCg9dpIPXjpXz/40+BWtWGoS3PhmMX+nO2VgMgE0PXj5sBgOxBzz04zXCj4eeMTd/Zv+EZ1XzM4z9lbZ/33jb+tAHNV95V8qaH8EvGOp3ca3limnWu5d8txMuduecKuTnHqBX1XQAUUUUAFFFFABRRRQAUUUUAFFFFABRRRQAUUUUAFFFFABRRRQAUUUUAFFFFABRRRQAUUUUAFFFFABRRRQAUUUUAFFFFABRRRQB5zqX/IVvP+u7/+hGijUv8AkK3n/Xd//QjRWhB2mif8eT/9dD/IVpVmaH/x5P8A9dD/ACFadQywooopAFFFFABRRRQAUUUUAFFFeLfH/XtX0VfDy6Vql5YiY3Bl+yztEX2+VjJUjONx/OgD2mivBv8AhWHxa/6Hn/yrXX/xFXNJ+HHxStNZsbm88aebaw3Eck0f9qXL70DAsNpXByM8HigD22iuL+LOoXml/DLWLywuprW6jEISaFyjrmZFOCORwSPxo+E2oXmqfDLR7y/uprq6kEweaZy7tiZ1GSeTwAPwoA7SiiigDnvGOs6zo+jhtB0WXVNRnfyokUjZGSPvPyDt/wA5FcBDbfEbwq1xqk7XGvazrH7qOygwbSzYcqzkkEcZwFAXrliSKo6z8QvFnjfxPNoPw9CxWtsT51/hfnHI3bmyFUnpgbjj8KgHgP4x2LyXsPi+OeYgnyTfyuDnnAV02D9KAO/8B+GvE2kTX2peJtee+vL/AAXtUOYYcdNpPQ44wAB9cA121eTfDb4mapqWuzeEvF1uINaiyI5dgQyFRkqy9N2OQV4I9OM+geL7maz8Fa9dW0rRTw6dcSRyIcFGEbEEH1BFAGzRXhPwU+JV1eX0nhvXr6e5mmJks7m5lLsT3jLHk+o/Eele7UAFFeL/AB91/WND/wCEd/snVLux81rhpPs0zR79vlYzg8gZPB9a6v4sabrdz4UOpeH9TvrO+00mdktZ3Tzo/wCJSFOCRgEZB6Ed6AO9orlfh54sj8Y+D7TUiy/a1Hk3aDjbKo549Dww9jUnj3xZD4M8JXWqvtafHlW0ZI+eVug+g5J9gaAOmorgvhRpuuQeFv7U8Q6ne3l9qRE6x3MzsII/4QFJwpOSTgDqB2ryb/iufGPxQ8SaLoviq8tPstzcyKkl/NHGsaTbAqhM4+8OMdqAPpaivBv+FYfFr/oef/Ktdf8AxFdz8N/CvjDw5NqLeKNf/tRJ1jEC/a5Z9hG7cf3gGM5HTrj2oA9Aorxf4ia/rFh8bfCWnWeqXdvZTfZPNt4pmWOTfcMrblBwcgAc17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Opf8hW8/wCu7/8AoRoo1L/kK3n/AF3f/wBCNFaEHZ6H/wAeT/8AXQ/yFadZmh/8eT/9dD/IVp1DLCiiikAUUUUAFFFFABRRRQAV4N+0l/zLP/b1/wC0a95rwb9pL/mWf+3r/wBo0Aet/wDCceEv+hp0T/wYRf8AxVWrDxNoOq3P2bTtb028uNpbyre7jkbA6nCknFecf8M8eEv+gjrf/f8Ai/8AjdbPhb4OeHPCXiCDWrK51Ka6gVhGLiVCo3KVJwqDnBI696AJfjP/AMkm1v8A7Yf+j46Pgx/ySbRP+2//AKPko+M//JJtb/7Yf+j46Pgx/wAkm0T/ALb/APo+SgDva5r4hak2kfD7XL2OXypEtGRHzjDN8ox75YYrpa4j4vW0l38K9djjxuWOOQ59ElRj+imgDJ+BGlw2Xw3hvUTE1/PJJI3c7WKAfQbT+Zr02uB+CzhvhPowHVTOD/3+c/1rvqAPCvjNFDofxG8I+Ioz5MjyDzpAcAiKRDk/g5B9q9X8cf8AIgeJP+wXc/8Aopq8p/aGga+1HwlYxFRLM86Lu6AsYQM/jXq3jj/kQPEn/YLuf/RTUAfP/hLwZN4j+Ed1qmlhl1vSdWkntWQ4Z1EcJZR78Aj3GO5r2/4b+NYfG3haK8JVb+DEV5GBja+PvD2bqPxHauT/AGeP+RAv/wDsKSf+ioqzPFNrP8KviND4t0+JzoGqv5eoQoPljYnJIA/76HvuHANAFT9pL/mWf+3r/wBo17wQCCCMg9Qa8C/aIuoL208J3VrKk1vMlzJHIhyrqRCQQfTFe/UAeIaXn4U/F2XTJCU8O+ICDbH+GKQngeg2sSv+6yk0uqk/Fb4txaTES/hzw+266P8ADLIDgjHQ5Ybf90MQea6X45aXa3vwzvLyaPM9hLFLA/dS0ioR9CGP5D0o+Bul2tl8M7O8hjxPfyyyzv3YrIyAfQBR+Z9aAPSAAoAAAAGAB2r588A6rp2kfHfxhcanf2tlCz3qLJczLGpb7SpwCxAzgHj2NfQlfMmh+DNO8cfGfxbpmpzXUUMVxeXCtbMqtuFwFwdykYwx7elAHvv/AAnHhL/oadE/8GEX/wAVWrY6jY6pai60+8t7u3YkCW3lWRCR1GQSK8t/4Z48Jf8AQR1v/v8Axf8Axuu78H+D9N8EaK2l6W9w8LzNO73DhnZiAOwA6KBwO1AHk3xP/wCS/eDf+3L/ANKnr3mvBvif/wAl+8G/9uX/AKVPXvN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6l/yFbz/ru//oRoo1L/AJCt5/13f/0I0VoQdnof/Hk//XQ/yFadZmh/8eT/APXQ/wAhWnUMsKKKKQBRRRQAUUUUAFFFFABXg37SX/Ms/wDb1/7Rr3muT8bfD3SPHq2I1We8hNmXMRtZFUnftzncrf3RQBe/4Tjwl/0NOif+DCL/AOKp0XjPwtPMkUXiXRpJHYKiJfREsTwABu5NcB/wzx4S/wCgjrf/AH/i/wDjdT2fwC8K2V7b3cd/rLPBIsihposEqcjP7vpxQBr/ABn/AOSTa3/2w/8AR8dZPwl8VeHdN+GOj2l9r2l2tzH52+Ge8jR1zM5GVJyOCD+Nd94l8P2firw9daLftMlrchQ7QsFcbWDDBII6qO1ec/8ADPHhL/oI63/3/i/+N0Ad7/wnHhL/AKGnRP8AwYRf/FVY1CCx8V+F7y0gu4p7PULaSFZ4JA64YFcqRkHB/lXnX/DPHhL/AKCOt/8Af+L/AON16J4Z8O2XhTw/baNp7TNbW+7a0zBnJZixyQAOpPagDxr4VeN4fBFzfeC/FbGxaC4YwzSjCIx6qTjgH7wboc/SvWZvH/g+CBpn8T6QVUZIS8R2/wC+VJJ/Kk8TeA/Dfi4q+saaks6DatwjFJAOeNw5I5PByK5G3+APg2G6aWR9TnQ5xDJcKEHP+yob9aAOStr6T4u/GKyvbSOVNC0QrIGbgkK24EjsXYAY/ujsa9h8cf8AIgeJP+wXc/8AopqvaNoemeHtOj0/SbOK1tk6Ig6n1J6sfc5NTanp8OraVeabc7vIu4Hgk2HB2upU4Prg0AeXfs8f8iBf/wDYUk/9FRV6Vr2iWXiPRLrSdQjD29wm08cqezD3BwR9Kz/B3g7TfA+jSaZpklzJDJO07NcuGYsQo7ADGFHauhoA+OfGqazoxtvCGrsZBo0sxtZSPvRS7CMf7PyZHXG4jtX2NXI+MvhxoXjmW0m1T7THNa5CyWzhWZT/AAtkHI/X3rrqAOC+M/8AySbW/wDth/6Pjo+DH/JJtE/7b/8Ao+Suo8S+H7PxV4eutFv2mS1uQodoWCuNrBhgkEdVHajw14fs/Cvh610WwaZ7W2DBGmYM53MWOSAB1Y9qANWvnvwDqunaR8d/GFxqd/a2ULPeoslzMsalvtKnALEDOAePY19CV5jq/wACvC+s6ze6nPe6vHNeTvPIsU0YUMxJOMxk4yT3oA7D/hOPCX/Q06J/4MIv/iqvabr2j6y0i6Xq1jfNGAXFrcpKVB6Z2k4rzT/hnjwl/wBBHW/+/wDF/wDG66nwV8NNG8CXV3caXc38z3KKji6kRgADnjaq0AecfE//AJL94N/7cv8A0qevea5TXPh9o/iDxdpfiW8lu1vdO8vykikURtscuu4FSepPQiur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nUv+Qref8AXd//AEI0Ual/yFbz/ru//oRorQg7PQ/+PJ/+uh/kK06zND/48n/66H+QrTqGW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OdS/5Ct5/13f8A9CNFGpf8hW8/67v/AOhGitCDs9D/AOPJ/wDrof5CtOszQ/8Ajyf/AK6H+QrTqGWFFFFIAooooAKKKKACiiigAooooAKKKKACiis3WtYj0e1VzG01xK4jggT70jnt/wDXpNpK7FKSirs0qK5tPGNqLAvPbypfrL5DWKjdJ5noPUe9RSeINbtrmya70eC3trm4WAA3G6QbvYDFZ+2gZ+2gdTRRRWp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6l/wAhW8/67v8A+hGijUv+Qref9d3/APQjRWhB2eh/8eT/APXQ/wAhWnWZof8Ax5P/ANdD/IVp1DLCiiikAUUUUAFFFFABRRRQAUUUUAFFFVdSvo9N024vZclIIy5A747Um7K7E2krsg1rVU0fTJLtkMjZCRRjrI54CiuYszqcfjLT28QtCWe3f7IYxhFc4yv+8BxVO+sNSt7Wx8T6hcSzMk6XFxaZ+SNCfl2j1UH9al8WXY8TmysNDX7XMh895IzgRAjAy3Y/4VyVKjer6Wsu/wDX4HHUqN6vpay7/wBfgP1LUdPsfiKLryZZ2itdsvkR7yrnpkD/AGat2N//AMJdr0FxGnk2GmuXEchAkklIwCV7AVT0XVD4Qszaa3ps0EkjlhdRDzBMT6kHrV62trrW/EltrEdi+m29vnMkg2y3IPYr/d+tKLbfq7tCi236u7R19FFFdp3BRRRQAUUUUAFFFFABRRRQAUUUUAFFFFABRRRQAUUUUAFFFFABRRRQAUUUUAFFFFABRRRQAUUUUAFFFFABRRRQAUUUUAFFFFABRRRQAUUUUAFFFFABRRRQAUUUUAFFFFABRRRQAUUUyWVIYnlkYLGilmY9AB3oAfRXHt8RNL3tstb6SEHHmrFwf1qC/wDHsN5am10OC5m1Cb5IwY8bM96xeIp9zB4mlbc1NV8a6TpN61pIZppU/wBZ5KbhH9Tmtqwv7bUrOO6tJRLC44YfyPoax/DugW2iaYYrkxyXdwN1y7kHcT257fzrDdbjwNq0k8EMlxoV0dzLHyYW/wA/mPpU+0nH3p7fkT7SpH3p7fkd7RXHN8QrORttnpmoXJ/2Y8f41raF4mtddeaFIZre6h5eGYYIHrVxrQk7Jmka1OTsmbdFFFamoUUUUAFFFFABRRRQAUUUUAFFFFABRRRQAUUUUAFFFFABRRRQAUUUUAFFFFABRRRQAUUUUAFFFFABRRRQAUUUUAFFFFABRRRQAUUUUAFFFFABRRRQAUUUUAFFFFABRRRQAUUUUAFFFFABRRRQAUUUUAFFFFABRRRQAUUUUAFFFFABRRRQB5zqX/IVvP8Aru//AKEaKNS/5Ct5/wBd3/8AQjRWhB2ehf8AHk//AF0P8hWnWZoX/Hi//XQ/yFadQywooopAFFFFABRRRQAUUUUAFFFFABVHWdPGq6PdWO7Z50ZUN6Ht+tXqhu4pZ7SWKGYwSuhVZQMlD64pSV1YUldNHDXOrX2uaePC8dr5eqY8u7ZiNiIuMsD3zx+dSWWh634OgmurKW3v4CN09uQUPHdTWv8A8IbZJZQJbTTQX0LF1vkP7xnPUt6g+lI3hzUtQxFrGtPcWoPMEEQiEn+8RyfpXJ7Kd7yWvRnH7Kd7yWvR9ilBHqPjSzhmvDDaaO5D+TC26SbB6FscDI7V2KqFUKBgAYFMhgitoEhhjWONBtVFGABUldMIcur1Z1Qhy6vVhRRRVlhRRRQAUUUUAFFFFABRRRQAUUUUAFFFFABRRRQAUUUUAFFFFABRRRQAUUVlar4i0rRh/pt4iPjiMfMx/AUnJJXYnJRV2atFcM/xP0zz1SGyupEZgpc4XGfap9R+IVjpmr3FjLZXDCBtrSIR1+lZe3p73MvrFPe52VFc5a+ONAurWSZb0R+WpZo5F2t+A7/hXMw3/inxfezXOk3B0+wj+VNxwG/Tk/yolWircuvoEq8Vbl1b7HpNFcB/wj3jj/oYY/8Avs//ABNVXsPFMTskni+yR1OCrXGCP0pOs1vFkuu1vFnpNFZPhyO9i0dFv7+O+m3MfOjORjsM961q2i7q5vF3VwooopjCiiigAooooAKKKKACiiigAooooAKKKKACiiigAooooAKKKKACszxDE03h3UY0+8bd8flWnXL+J/E0NnG+l2aG61KdTGsMYzsyMZP+FZ1ZJRdzOrKMYPmF8KXtrb+BbS5mdY4Yo28xj0GGOayYrjW/FkztpeNK0vO3zwuJJfpj+n51QOmXDtovhB5MAA3V7tPTJJ2/gP1NejRLBaxJBF5cccahVQEAAVhTTqJReiX5nPTUqiUXol+ZyX/Cv9HVVN7fXcsrnG+SYLuPoKbJ4Nv9MzN4f1i4jcc+RO2Ub29PzFZnxAvZbrVLa0szv+xRG6cqfunPX8AP1ruNN1S3v9MtrsSxjzYwxBYDB7j86UY0pTcUrW6ijGjKbgla3UyfDviU31w+l6lbiz1SL70eMCT3H+FVNM/ffEzV5F4WK2VD7n5ad4108S6emt2LAXtgwcSIeqg8g/Tr+dZf2250jUh4pgtjcaZqUKNcKn3omwM/qKJScWoy6O9/IJSlFqM9bO9/I9Doqpp2pWmq2aXVnMJIm7jqD6EdjVuutNNXR2Jpq6CiiimMKKKKACiiigAooooAKKKKACiiigAooooAKKKKACiiigAooooAKKKKACiiigAooqnqmqWukWEl5dvsiT05LHsB70m0ldibSV2XKK42PV/FesqJdN023srVuUkumyzD1x/9apRYeN2GTq+nqfQQ/wD1qy9tfZNmXtr7RbOtorkTF46i6XOmT49VIz+go+0+ORwbDTD7+Yf8aPbf3X9we2/uv7jrqrXt/a6dbtPdzpDEP4nOPy9a5n7J42v/AJZr6xsEPXyV3N/n8akt/A1p5v2jUru41K5HIa4b5Af93/69HtJv4Y/eHtJv4Y/eb2marZaxam4sZxLGG2nAIIPoQau1wvgy6h0W7utF1FPs2oyTGQM3CTDtt/pXdVVKfPG73HRm5wu9wooorQ1CiiigAooooAKKKKACiiigAooooAKKKKACiiigAooooAKKKKACiiigAooooAKKKKACiiigAooooAKKKKAPOdS/5Ct5/wBd3/8AQjRRqX/IVvP+u7/+hGitCDs9C/48X/66H+QrTrM0L/jxf/rof5CtOoZYUUUUgCiiigAoormdf8YR6Pfiwgspby6KbyqdFz09zUznGCvIic4wV5HTUySRIo2kkdURRlmY4AHvXm8Ph7XtU0uXXZtQuotROZIYOV4HbHbPYfSr+tXt/qfw0+0SxvHcAqtwpUqSA2Ccfkax9u7NuPS5j9Ydm3G2l0XPEHjOGK2jt9Dniur6d/LTZ8wT39z6VmXb+LvDMMep3d8t7b7h58PULn8PwyK2fDGk+HZbKzv7K3ha5VFJfcSyvjnIzwc5rpbm3huraS3uI1khkG10boRUqE6i5nLXpbYlU51FzOWvS2xn6d4j0nUzGltewtM6giIthh7Y9a1a808SafpVjrmkW+hxJHfG4BcROTgZGM88d/wra8Trqmr67a6JZPNb2jJ5lxOikDvwT+HT1NONaSTUldrsONeSTUldrsdjRXnSz6t4H1R4Cl1qemSR70OD8p+vOMd67TRdYg1zTI723VlViVZG6qw6itKdVSfK9H2NKdZTfK9H2NGiiitTYKKKKACiiigAooooAKKKKACiiigAooooAKKKKACiiigAooooAKKKKACkPSlrjvHuuTWlpDpNiSb2+O35eoQ8fqePzqJzUI8zIqTUI8zKeueK77VNROieGQXlziW5Xt64PYD1/KrWj/D3T7bFxqjG/u25beTsB+nf8a1/C/h2Dw9piwqA1y4Bnkxyx9PoK3KzhS5veqav8jKFLm9+pq/yPO/iPa29ra6QlvBHEv2g8RoFHb0p+gRRzfEnXUljSRTGcqygjqtO+J/+o0j/AK+D/Sjw5/yUzXP+uZ/mtYSS9tbzX5GEkvb281+Rrax4C0bVEZoofsdweQ8IwM+69K5zSNb1HwjrUfh/USl1bFgsZi5ZNx4//Ua2/FXi82Mo0rSF8/VJTs+QbvLJ/m38q41BJpN39lsyb7xJcnEkw+YW5PUKe7+p7UVZRjO8N1/VgqyhGd6ejW/+R7HXI3Xw50O7u5rlzdB5XLsFk4yTk9qzfB2p3+l63P4c1iRmlPzwu7bucZIz3BHNegV0R5asbtHTHkrRu0Z+jaNa6Fp4srPf5QYtl2ySTWhRRWqSSsjVJJWQUUUUxhRRRQAUUUUAFFFFABRRRQAUUUUAFFFFABRRRQAUUUUAFFFFAEF4ZhZXH2fmfy28v/exx+tcb8PRpxtpnY51gu32jzf9YOe2e3r79a7muX8R+F4rwvqmnyG01OIFxLGcB8evv71jVi7qa1sYVYy5lNa26FWxwPijqXmfeNovl/TC1neK/BM73M2qaczT72Mk1uzfN77T/Sqp1S4I0jxeY8lCbW9CDqAcbvxB/PFdd4k1eO38I3N9bSB1liCxOvQ7uM/rXOlCcJKXr95zpU6kJKXr95leC9L0S606e9tLe4VpkNvMk77sDuAfQ8c1zNz4cttQ16XSNDtpk+zNi4uLiXIX6D0/nVzQvDWuappMKPdvp1nCC9uqghpHPO4jr+J/CnaVLq2k+PYRq0ZEt2vkPIg+WXjhs9zwM1m0pRipRsu/9bGTSlCClGy7/wBbHUpolroHhC+tEdpFMEjyO5+8xXrjt9Kj8GyRw+B7SS6ZEhVXLGQ/KF3Hrmq/jfU2a1j0Ky+e+vmCFR/Cmep+v8s1l/2W2r+IE8NvO0emaVAhdEODM2Bkn8TW0pKNS0FtodEpKNS0FsrfNlnwYI5fEur3OlxvHpDABQeFL+w/P8CK7qobW0gsrZLe2iWKFBhUUYAqauilDkjY6KUOSNmFFFFaGgUUUUAFFFFABRRRQAUUUUAFFFFABRRRQAUUUUAFFFFABRRRQAUUUUAFFFFABXHeLAt34l8PWE2DA8zSOh6MRjGf8967GvMvGmpPH4ytJYRn+zxGW+pbP8sVz4mSjDXujnxUlGnr3R6ZjFLSA5APrS10HQFFFFABRRWH4u1OTSfDlzcQNtnbEcZHUMxxn8s1MpKMXJkykoxcn0GeK9O06+0W4lvgFa3jLxzA4ZD2x9T2qTwlcXV14YsZrwlpmT7zdWGTgn8KyLP4f6dJawSX095LOyhpszcMepGK6+ONIYkijUKiAKqjoAOgrKEZOfO1YyhGTnztW0H0UUVubhRRRQAUUUUAFFFFABRRRQAUUUUAFFFFABRRRQAUUUUAFFFFABRRRQAUUUUAFFFFABRRRQAUUUUAFFFFAHnOpf8AIVvP+u7/APoRoo1L/kK3n/Xd/wD0I0VoQdnoX/Hi/wD10P8AIVp1maF/x4v/ANdD/IVp1DLCiiikAUUUUABrzbxXqI0nxpDqGmTpNeeX5c0G0tjtg49R268V2fiXVDo+gXV4pHmqu2PP948D/H8KyfBWgR2Wmx6lcJ5l/dDzGkfkqDyAPr1Nc1a85KnH1v2OatepJU4+t+xSg8VeKLgxhPDRw5ADNvAGe5z0FXvEviU6dHHpkNvHeancIFMIXcgz6jvnsK6a4mS3tpZ3OEjQu30AzXF+BbRtRub7xHdjdPPKUiJ/hHfH6D8KUlNNQUrt/giZKaagpXb/AARm6d8OLyUede3i2jNz5cAyR7ZzgfrWk/w3iKYXWbwNj+IZH861PFXiC90iWxtdOt457q6Y4R8ngY4A9TWLeePNSa032OjyRyQrvumuFO1Mdh0rNww8Lxa29TNww1O8WtvUzho2qeBr4aotvBf2q8PIFO5Ae/8Asn35rrrnX7q40OHVNCtUvVY4khOQ6/gO4PUVrWNzHqmlQXDIpS4iDMh5HI5Fch4cU+H/ABrf6ECfss6+bACencfpkfhVqPsrKL91/gy1H2VlB+7L8GUtX8Y+Io7GWKbRjZiRSplZGOAfTtXQ+A1tI/DMUdrcrM24tNjja57YrpWVXUqwDKRggjINcDdW6+EPGlncWv7vTtQPlyR/wqc/0JBH40OMqc1OTutvQHGVKaqSd1t6HoFFFFdZ2BRRRQAUUUUAFFFFABRRRQAUUUUAFFFFABRRRQAUUUUAFFFFABRRRQAV55o6/wBu/EzUL6T5orEFYwemR8o/qa9DrgPhwAbzXWP3zOM/m1YVdZxRhV1nCP8AWh39FFFbm5wHxP8A9RpH/Xwf6Vz95fajaeN9Yh0lC15dN5KlRkqDgkj06da6L4no/wBh02YIxjinJdgOF4GKzfF+rxCGC60iKOKHUY8T6gi/MccFCex9fWvPrfHJ32sedX+OTvtYy4I3s7g6Voh+16zcZW4vVORHnqqH+bV6F4X8K23h623cTXsg/ezkfoPb+dL4T0PTdJ0qN7F1uGnUM9yOsn09B7V0Fb0aKXvM6KFBR96W/wCRwHxFgaxutL12AYlglCOR37j+td5DKs0Ecq/ddQw+hFcp8SQp8IuW6iZCPrzXPR+C0TQ4dTu/EU9rA8SyNuBwmQOOvvScnCpLlVyXKUKsuVXvqen0V5D/AGVoP/Q7Sf8Aftv8a9Q0aJIdGtI4rpruNYhtnY5Lj1rSnVc3a34mtKq5uzX4pl6iiitjYKKKKACiiigAooooAKKKKACiiigAooooAKKKKACiiigAooooAKpatIYtGvpF+8tu5H/fJq7SOiujIwBVhgg9xSaurCaurHK+CrO3n8DwQTKksU2/zFPIOWPBrN/s7V/DM8iaO0eqaax3GydgXT6D/D8qZ4g8G6dpWk3t/Bd3cUaKWWASfJuPAH0yaj0/wPHceG7W+tp57fVWjEqOHIGeoHtxiuJqekOXVLe5wNT0hy6pb3NJfiFaRjbeaXqEEo6r5ef8Kim8V6tqq7NF0WRMf8vV2AFT354/WtHwx4kXUrV7XUSsOpWmVnSTC5x/F/jWRcPL451x7SGV00O0P7x0OPOb2/p7c96pyk4q0r38tS3ObirSvfyszU8NaHa2E8l/dX8V9qk3+smEgbbnsv8AjVW3ZY/inciJgyy2Y8zb2Ix1/IfnWL4p8LaZos2mTW6Sx20s/lXBEhJAOMEE9O9dpovhnTtBaR7RHaWQYaWVtzEen0ogpNqFrWd9whGTaha3K77mzRRRXYdoUUUUAFFFFABRRRQAUUUUAFFFFABRRRQAUUUUAFFFFABRRRQAUUUUAFFFFABRRRQBHNMlvBJNI22ONSzH0AryjypNTktL6YEf2vqnGf8Anmh4H6/pXqGpWEWp6dPZTM6xzLtYocED2rlvGNgml6DplxaIVTTJ4yo9F6fzxXLiItq/Rf1+Ry4mDkrvZf1+R2dZmpeIdL0iSOO9u0jeQ8LgsR7nHQVyPjtZLy+0h4ZpFhnhk8vYxALYBH58ViJp2nppPh/VAjO092I7syMWBOen04pVMRJScYrYmpiZKTjFbf8AA/zPTIdf0i4UGLU7Rs/9NQP51bhure4z5E8UuOuxw2PyrIm8G+Hp2JfS4QT/AHCV/kawm0y08O+O9Jj02Mww3UTpKgYkHH1/CtHOpG3MlY1c6kbcyVjqL7X9K012jvL+CKRRkoWyw/Ac1y8lzJ441m1jtoZF0ayl8yWVxjzXHQAf561n6dLaXnxL1CG8toZ0md0TzFB2sg4x+ANbngE+XZanaf8APC+cAen+cVkpurLle13+Biqjqy5Xtd/gddRRRXYdoUUUUAFFFFABRRRQAUUUUAFFFFABRRRQAUUUUAFFFFABRRRQAUUUUAFFFFABRRRQAUUUUAFFFFABRRRQAUUUUAec6l/yFbz/AK7v/wChGijUv+Qref8AXd//AEI0VoQdloX/AB4v/wBdD/IVqVl6F/x4v/10P8hWpUMsKKKKQBRRRQBxXxJkJ0iytgf9dcgH8Af8a7KGMRQxxqMBFCj8BXE+Lc6j4v0LSeiBvOY+vP8Agp/Ou5rCnrUm/RHPT1qzfojD8YTG38J6i4OCYtg/4EQP61S0WxuG+HsFtZSeTcy2xZH6YZiTTPiJcLF4WaLPzzyoqj1wc/0rT+wXLeEUsLaXybk2ixq5/hbaKT1qvyQnrVfkjgdKktdM0K4190mn1a2mNsonfciOf4h+Ge9a13d+INJS1k1ye3vtPv2EU0AUApuHbAH+RVO1tp9Lgh8M67ZQRWd8SUuYn+ZXH8RPTjiiKDSot11deI21aPTFMkNp0zjp1PPOOlckbpW2/DXrfvockbpWWn4a9brroT6TpbWnj5rLSbm5S0sxvuBLJkMCPugenIq94m/0Xx5oF2OPMPlsfxx/7NUGj6drmr+IrTxHNFb2cLrlvLY5kTHAI/LmrHxBzBLot/g7ILn5j6dD/wCymtLWpNpW1uaWtRbStrc7euM+JMX/ABILe4H3oblSD9Qa7JWDqGU5UjII71geNbP7b4UvVBAMSiUZ/wBk5/lmuqur05I6q65qUl5G3bS+daQy/wB9Fb8xUtY3hS8N94YsJm+8I9h/4Dx/Stmrg+aKZpCXNFMKKKKooKKKKACiiigAooooAKKKKACiiigAooooAKKKKACiiigAooooAK898MH+yPiDrGmSfKtwS8fvzuH6E16FXCePdNuLW5tPElgP31qwEuB2zwT/ACP1rCumkproYV00lNdDu6Kz9G1e31vTIr22b5XGGXujdwa0K2TTV0bJpq6Irm2hu7eS3uI1khkXayMOCK8v1fSZvCFxIrRNe+H7s4kjPVD257MOx716rUVzbQ3dvJb3EayRSDayMOCKzq0lNeZlVpKa8zy/SNXm8H3MTLK154fu2zHIOqHvx2Ydx3r0+2uYbu3juLeRZIZBuR1PBFeYavpE3hC4kR4mvPD92cSRnqh7c9mHY96NI1ebwfcxssrXvh+7OY5B1Q9+OzDuO9c1Oo6b5Zbfl/wDmpVXTfLLb8v+AbHxLuTLbadpMXMtzOG2j0HA/U/pXXvpdrcaSmm3USy26xqhQ9DgDH8q4jw9HL4s8Yza/OhFlanbbq3qOn5dT7mvRa2pLncpvZm9L33Kb2Zzn/CC+G/+gYn/AH23+Nb9vBFa28cEEYjijUKir0AFSUVtGEY7I2jCMdkFFFFUUFFFFABRRRQAUUUUAFFFFABRRRQAUUUUAFFFFABRRRQAUUUUAFFFFAHIfEKVm0i1sE+/eXKoB6gf/XxXVwxLBBHCn3Y1Cj6AYrkNZ/4mHxD0eyBylrGbhx6HqP5CuyrGnrOUvkYU9akpfI8/1PSbXxF8RJbORSsMFsGmaI4Zm7ZP4j8q0PADm3t9S0p+HtLph+B//VTfBf8Apur69qx5Etx5aH/ZGf8A61Fr/wASz4m3UPSPULcSL7sP/wBRrCCSaqd2/wATCCSaq92/x2NDxxZ/bPCd3gfNDiZfwPP6ZrS0K8/tDQrG6zkyQqW+uMH9RVy5gW5tZbd/uyoUP0IxXLfD6dv7FuLCQnzLK4aMj0HX+ea3elVea/I3fu1l5r8jrqKKK2NwooooAKKKKACiiigAooooAKKKKACiiigAooooAKKKKACiiigAooooAKKKKACiiigAqpqVjHqWm3FlL9yaMpn09D+Bq3XP+Ltfk8P6Uk8Co9xJIERX6Y6k/l/OonKMYty2IqSjGLctjkhBrV3Bpehy6XOLnT7oN9rP+r8sH1+n8qkvfDetxtcaNa2iyafLeC5huC4AiHcf59K9BsbtL6wt7uP7k0YcfiKsVgsNFrf/AIYwWGi1v/wwighQCckDrXJeKYby01/Stags5buG2V0kjiGWGehro9Uvk03S7m9fkQxl8Huew/Os3wprr6/owuZlRbhHKSKnTPUfoRWtTlk/Z313+40qcsn7O+u/3HG2+iavaC28RDT5HuftrzyWw+/5bdP6/nXTeDrO9iOqX13bNa/bbjzUhf7yjnr+f6V1NFTDDqDumTDDqEk0worl9O8VfbfGF5o5WMQxgiFx1Zl+9n9fyrqK1hNTV0awnGavEKKKKosKKKKACiiigAooooAKKKKACiiigAooooAKKKKACiiigAooooAKKKKACiiigAooooAKKKKACiiigAooooA851L/AJCt5/13f/0I0Ual/wAhW8/67v8A+hGitCDstC/48X/66H+QrUrL0L/jxf8A66H+QrUqGWFFFFIAooooA57xL4Z/ttoLq2uTa39v/q5R0x1wce/esfb4/sxsVrS8UdGO3J/lXc0VjKim+ZNp+RjKim+ZNp+Rwfjsuk2g3N2h+ypLmdQOh+Un9Aa7e3uYLuFZreVJY2GQyNkGmXtjbajava3cKywv1Vq5KX4dwRSmTTNUu7Mn+EHI/MYNS4zhNyir3JcZwm5RV0zd17w5ZeIYoUuzIphYlWjbB56iqV74F0O7t4YVt2t/KGA8LYZh/tE9frWb/wAIp4mj4j8US47bt3+NKfDPisj/AJGdvyapfvNt0/yIfvNuVPf0Oxt4I7W2it4l2xxIEUegAwK5X4hXtkvh2S0kkRrmR1MUYOWBB649MZqt/wAIZrlxxd+J7gqeoXd/8VWhpXgTStOuFuZTLeXCnIac8A+uP8c05OpOPKo2v3HJ1KkeRRtfuLKfENt4a0qPS4Y5LwRIs3m4+UbfcjmsqXQfF2uL5OrajDb2rH544gDkfQdfxNd5RVuipbt2NJUFLduxV0+xh0ywhs7cERQrtXJ5PuatUUVqkkrI1SSVkFFFFMYUUUUAFFFFABRRRQAUUUUAFFFFABRRRQAUUUUAFFFFABRRRQAUyWNJonikQPG4KspHBB7U+igDza90zVPAupSajpKtcaVIcywnJ2D3/o1dZoni3SdcjXybhYpyOYJThh9PX8K3CARgjIPUVy2r+ANH1N2miVrOcnO+HoT/ALv+GK5+SdN/u9uxz+znTf7vbt/kdVRXnw8H+KbH5bDxGTGOiuzD9OaP+EW8Y3S7LrxEEQ9Qjt/QCn7Wf8rH7af8jOp17VtGsbGWLVZojG64aA/Mzj6V5dpkepS/bV0jSZrzR52I8mcZHscjHzD1Fdtpvw50y2lE9/NLfzZz+8OFz9Op/OuwiijhiWOJFSNRhVUYAFQ6U6jvLQh0p1Xeeh53Y6r4u02zjtLPwvHFDGMKoRv8etWf+Ej8b/8AQup/3y3+Nd4y7kZckZGMjqK4V/hszOzf2/ecnPK//XolTqRsotsUqVSNlFt/cdD4cv8AWL+1mfWNPFnIr4QD+IY9M1t1keHtDOg2D2xvZrrc5fdJ246Ctet6aaiubc6KaaiubcKKKKssKKKKACiiigAooooAKKKKACiiigAooooAKKKKACiiigAooooAKKKKAPOYNesbHxfrmrXsmfLxbwRryz44OB/wH9a2bXxlFqOh6pM0DWt1aRMTEzZOCPlP51Y0nwTp2m3kl5MWvLhnLq0oGEyc8D196yfG/hi6vJl1DS42aaUeTcRocbx2b/H8K4rVoRb9dPU4bVoQcvXT1NfwJafZfCdqSPmnLSt+J4/QCqHjT/QNX0PWBwIbjypD/sn/ACa6uxthZ2FvbL0ijVB+AxWV4v0yXVfDlxBAhedSskajqSD/AIZrWcGqPKt1+htOm1R5Vuv0M/WPG0el6y1nFZvcwwKDcyRnmPP+e9Z/hfUrR/G+prZzB7a+jE6cYww5II9eTW14R0A6TpTPdruvbr55y3JHov8Anuakh8I6ba67HqtoHgkTdmKM/IxIxnHbr2qOWrJxm++3YjkrScZvvt2N+iiius6wooooAKKKKACiiigAooooAKKKKACiiigAooooAKKKKACiiigAooooAKKKKACiiigDlfFmsa7ozLcWFrDLYhf3jlSzI3uAeB71kWFnqPjG7s77U5bGXT4Vf5LdjkMwxgj16flXfSsiRO8mPLVSWz0x3ryzw7q18LnUV0LT1ku7ubzORiKGMZwMepzXHWtGa5ndPocVdKNRczbT6FiXUPEPhC1g0wXFjLhisMKgySkE8HHpXRm98WR+Ghdmztnv/M3NCFORHj0z97PbNc9pGrpJ8Qknu7I21xcR+TLHIOY5QOCuexwPzr0uihHmTtJ22ChHmTtJ22PM01DX/GlrJp/m2EUe8CaPJSUAHrg9qt6ha6l4Oub67024sYdPn2sqTkk7gOij1qrq2rR2/wAQ5J7Sy+0XMEfkxRxDHmSkclsemf0qr4h1a/8AtWnHXdOWO8tJvMBAzHNGcEjHqMVg5JJtt8y6mDkkm23zJ7nVeF9T8R6rBNdXsFuluYj9nyhQu/Y9fu+9YreK/FEep/2bcRafZ3J+6Z1Kq30OcHNehxOksKSRkFHUMpHoelcX8Sbi3XS7S2kRTJLNkNjLKg+9j8xXRVjKFO/M9PxOmrGUKXNzPT8SmvhDU9PsrLULea2TVYJ3mneR/kKt6n0H9TS6R4k8Uatqv2a2FlPDG4E06RnywO+Gz+VQ6hrmqz6HN9p0d49Dni8mJh/rEwPldvbpXQ+AruK58LQIiIrwMY5Aoxk+v4gis4KLmowbS/MygouoowbS/M6eiiiu89AKKKKACiiigAooooAKKKKACiiigAooooAKKKKACiiigAooooAKKKKACiiigAooooAKKKKACiiigAooooA851L/AJCt5/13f/0I0Ual/wAhW8/67v8A+hGitCDstC/48X/66H+QrUrL0L/jxf8A66H+QrUqGWFFFFIAooooAKKKKACiiigAooooAKKKKACiiigAooooAKKKKACiiigAooooAKKKKACiiigAooooAKKKKACis681U2erWNk8GY7vcBNu+6wGcYx3+tFvqn2nW7vT0h+W1RS8u/8AibkLjHp3zWnsp2vbS1/le35mTr01Llvre3ztf8jRoqC9ufsdjcXOzf5MbPtzjOBnGapvqFxLoMd9aW2+4miRo4jkgM2Op44GeTx0pRhKSuvQcqsYuz3tf5GnRTY9/lJ5u3zNo3beme+PakmZ0gkeKPzJFUlU3Y3HsMnpU21sXfS4+ioraSWW2jknh8iVly8W8NtPpkdaq6PqX9raal55XlbmZdm7d0YjrgelPkdm+xPtI3S6vX+vvL9FV7ya4hjRra1NyxcKy+YE2r3bJ9PSsjUtYvYrplsUtTbRlY5biZvljcnnJBGAB175IqoUpTehFWvCkm5X+436KB0orM2CiqF5qX2TUtPs/K3/AGtnXfuxs2rnpjmr9U4tJN9SYzjJtLoFFVbe/huru6tot2+1ZVkJHGSM8VZJwCfSk007MIyUleItFZ+i6n/a+lx3vk+VvZhs3bsYJHXA9Km1Ga5gsZHs4RNcHCxoemScZPsOp+lU4SU+R77ExqxlT9pHVWuWqKam7Yu8gvj5iowM+1OqDRBRRRQAUUUUAFFFFABRRRQAUUUUAFFFFABRRRQAUUUUAFFFFABRRRQAUUUUAFFFFABRRRQAUUUUAFFFFABRRRQAUUUUAFFFFABRRRQAUUUUAFFFFABRRRQAUUUUAFFFFABRRRQAUUUUARzwx3EEkMq7o5FKMPUEYNV9O0uz0m1FtZQLFGOSB1J9Se5q5RSsr3FZXuUbvR9Pv7qC6ubZHngYNHJ0II+nUVeoooSS2BJLVFC00XT7G8uLy3tlW4uGLSSHkknrjPQfSpb/AE201S1a2vYEmiPZh09wexq1RRyq1rC5Y2tbQjggjtreOCFdscahEX0A6VUvNF0/ULy3u7u2WWW3z5ZboPw6Gr9FDSasxuKasxrIrKVYAqRggjgiqmn6TY6UJhY26wiZ97hc4J/pV2iiyvcLK9wooopjCiiigAooooAKKKKACiiigAooooAKKKKACiiigAooooAKKKKACiiigAooooAKKKKACiiigAooooAKKKKAPOdS/wCQref9d3/9CNFGpf8AIVvP+u7/APoRorQg7LQf+PF/+up/kK1Ky9B/48X/AOup/kK1KhlhRRRSAK5nR9flm8Qatp95KNkLs0DEAYVTyM98cH866auJPh261KXU2Xfazfb3KSOpG+JhtfHHOR/KurDRpyUlU7b9tThxsq0XB0tddV3Vnp/l5lvQvFAuYtUvtQnEVnFKoi3LjapzgcDJJ49a2rbXdMvLKW8gvEa3h/1jkFdv1B5rj7/Rbsf2gLe1ulhhvoZFEKkO0aqRlPUjI6VYOkG68Pas9nDq5uZjHuGogb5Nhzx3PHHP0rqqUKEveTte3bTY4KOKxcPckr2Un1u2nLb7krHQ23inRbvzvIvQ3kxmV/3bjCjqeRz+FSWfiPSL+8W0tb1JJmXcqhWGRjPUjGcdutcre3cmq6tMsen3lvINJljWKaHazH/ZHcdq1EsrgN4WAtpF8mJhKfLP7smMD5vTn1rOeGpRWt02u67N9vI1p42vOVlZpPez11Xnpv57E0GswPrC2X/CQRvKLl8xC2wGUjiPf0yD3zk9K1f7a077BNem4xbwuY5G2NlWBxjGM5yR2rkbe1vv7NsdBOmXS3EF4JHuTH+62hiSwfvwavT6XdHxM1msDnTp7lL15Ap2gqDlSfdgvFVUoUm7N7emqXouvQmlisQo3Ub3/wAWjaemr6O17W36G1N4k0i3vxZS3qJcEgbSrYBPYnGB+Jqout/Zdb1hb+5CWdsIfLBT7pYc9Bk5P1rnpdHb+0r+1voNdaO4uzIn2LBgZWOQWzxkfpiptT0m/bxHf6lBBLIto0EscJjJW4wOcepAz09aqOHoLS+68u627dvIieMxTTfLtLZX7S377J+f3HTXniPSdPljiu7sRSSKHCNG2QD0yMfL+OKg1jxLpunQSxG+RbpoS8QVS/JHy9AR6da53UrKSTWry5uLfXPst7FGVFgvUbcFZFP8j71MlvcaPcarax6Zfzpd2saQSIgbAWMrhz0B+n+FTHDUUk7tu1915fl1LljsQ5Sikkr2vZ6b2dr63srbWv1NuDxHZ2Wi6dcareBJriFXzsJLHAycKOKiu/F1hb6rZW6zxtbzoXeUKxxn7oGB3P8AkVgT6bdwvpVzLBqyxDT0hb+zxiVHHJDD0q6tudGm0S5ttO1Oa1iimBTyg8qljkbgOB1qvq9C99279VbqZrF4rl5dkuXVpt7xu99d3f8Aq2tpnia21HWrvTw6gxtiEBWy+B8xJxgYP+TW9XOadJPaeKNSiksLvZdyI8c4izGAE7t29K6OuLERjGS5VpZfkeng5znCXO7tN9LddPw/D7wooorA6wooooAKKKKACiiigAooooAKKKKAMHxbGw0hL1BmSynS4Xn0PP6GsdbhYvCOratLD5v2+diEYlQULbFBIwcflXaSRpLG0ciK8bjDKwyCPQio/stv9l+y/Z4vs+NvlbBsx6Y6Yrqp4hRgotdfw7fecNbCSqVXUi7XVvnqk/ubPOdP2WV7qlsk1gEl02Q7bKdnjZh/vEksBn8Pxq2radfz6Xb6pcJ/Z6aYrJmbavmg4PIPUY6V266ZYJs22NsvlqVTES/KD1A44ByfzpG0rTngSBrC1aGMkpGYVKqT1wMcV0SxsZO9nfv17HFDK5wjy3Vu1tN07emjOLjgS/8ADujyaheW7RRmT/R7y5MImXJCkMOcjjt3rdsJ7a48ESvZ27W8H2eULGzl9uN2cE9RmtmfT7K5REuLO3lWMYRZIlYKPbI4qQxQRWpiMcaW6ptKYAQLjpjpjFY1MSpq1nvfy3f9XOmhgpUp8118Nttdkt+i02/U4OCPT7u70u31mVVsk0pHiWWUxqXzgnORzj+VUW3SaDolqHt1tJJpy32l2SIkMdu4qc+uK7ewuNG1lmW2toZksmCRu0A2r0+4cew6e3tV9tPsmthbNZ25twdwiMS7c+uMYroeM5JWknp07b/jrc5I5d7SDcZJ3Vr9/h0v20a9GcYLaW18M28b3drcR/2nGYvsspkSNcj5QTzwc1Wu7u2i8OeIbWSeNbh9QcrEWG5huXkD04NdRqOi3N1NZ2tqLO20uGVZnVEIfcCTgAfLg8VpyaZp8skkkljbPJIMSM0KkuOOpxz0H5UvrUFZy11v+KK+oVHeMdLLl181K9vS5n+I7pLTwvcSPEJVaNU2FioO4gckYOOfUVx2nO2mX2pxW1xZIz6c7ILGd3QuORgsSdwGenb8a9IkhimiaKWNHjYYKMoII9MVDHp1jE0bR2dujRAiMrEo2A9cccZyfzrGjiY06bg1e50YnAzrVY1FJLlt0189fNfl5nDabBpFvqXh2axeN7p0drnbKWbd5eeRk4Oc1nQ3EX9o6fqsZ0+1869BYR3LtMqljnzNzEAEdTx1r0mHTLC3ZWhsbaIoSylIlG0kYJGB1xTf7K07bIv9n2u2RgzjyVwxHc8cnk1ssdG7bTfTfzf+f4HK8pm4qKaVtdutkr/hr6+Rx8MFhY6p4hktykd/ErG0HmndzGS2ATzzTNGWxg1TRH02ffcXMLm+CylsnZn5hng7q7j7DafahdfZYPtA6TeWN/THXr0rN+16HpurpZQxW8d9cHBWCEbvX5iBx681KxLmmkm3b9Lfd19TSWBVOSlJxS5r/fJPTz+z6fccn4VydQ07+0UzbYlFhn7vmBssSP73p9BVzxaj3fiOC1mksltxbb0F7K8ce7dgkFSPmxiuwGn2QjjjFnb+XE2+NfKXCN6gY4PvTrmytb1VW6toZwpyoljDY+maTxidb2tu/wDw/wDmVHLZLDui5Xu0/uto/LTQ46405G0bSE1HVLC5SHfmOS8KRzjkAq45JXgdK6Lw1PbXGg2z2du1vB8wWNnL7cE5wT1GaiubrQH1G30eeK1lnAxHCYAwj46dMLwOlbMcaQxrHEipGowqqMAD0ArOvVcqajJPV38uvT9TXC4eMKrlBp2Vn1d0l13W236jqKKK4z0gooooAKKKKACiiigAooooAKKKKACiiigAooooAKw/F081t4auZYJZIpAyYeNipHzjuK3K5rxHFq+qxyaXb6YotpHT/S2uFwACCTs61vhknVi3smm7nLjpNYeaindppWTerTtt+Zav/E1nptw1u8N1O8SB5mgi3CIHuxzxWdd661t4qjkjS9vLSSwV1itVLjlvv7cjt3o1DTtXt9Q1VrGyS6i1KJULmZU8ohdvIPX14pv9m6vpGp2lxZWC3yx6etq2J1jwwOc89RXXThRSurXa7rt+Guh59WriZSaaaSfSL0s9LfzXWrtsJqHiEPqGhX1n9smtZlmLW8AJZyABgrnBIOa6HStVt9XtWmgWRCjmOSOVdrow6giuYi0TVtMj0W4hs1u5rYzNNEsypgydsn0rb8O2N3axXlxfRrFPd3DTGJW3bAegyOtTiI0fZ+69ttfN9PTqXhKmJdf309bN6O3wrVP10sbVFFFeeeuFFFFABRRRQAUUUUAFFFFABRRRQAUUUUAFFFFABRRRQAUUUUAFFFFABRRRQAUUUUAFFFFABVDXJHi0HUJI3ZJEt3KspwQdp5Bq/WF4hfVZraewsdL+0RzwlDObhU2E5B+U8nitaMeaov10/MxxE+SlJ6/JN/kNg1prLRtNaSz1G9eW2R2e3hMmDgfeOepqza+IbK7ksEiEuL5GaJmUAZXqp561gah4cvZLqwjlsU1G1hs1gANyYlikHV/Uj6U630bVofDNpEtoE1DT7kvCBKp8xSeeegyCeD6V2SpUHG99W+663/LTojy4V8XGXJyuyXZ9OW/S2qvbV69tntweJLO41CKzSKfdLLJEkhUbCYxlj1zj8KoaprP2o2wtHnhMOqpbS87d+Oo4PI+tQyaNqGnR6FPZWi3UtksnnReaqZZxycn3zVf+x9ZW0llNij3A1UXgiWZQGXHZj/Xn2pwp0FJSTX3ru/0sFStipRcJRfyT25U9+97rudrRSDJAJGD3FLXmntBRRRQAUUUUAFFFFABRRRQAUUUUAFFFFABRRRQAUUUUAFFFFABRRRQAUUUUAFFFFABRRRQAUUUUAFFFFABRRRQAUUUUAFFFFAHnOpf8hW8/67v/AOhGijUv+Qref9d3/wDQjRWhB2Wg/wDHi/8A11P8hWpWXoP/AB4v/wBdT/IVqVDLCiiikAVRbW9KRiranZKwOCDcKCD+dXq4DVNB01fHGn2gtv3FyjPKnmN8zfMc5zkdB0rpw1KFRtTbVlfTyOPG16tGClTSeqWvm7I7J9Z0uMgPqVmpIDANOo4IyD19KjvNQ0yS1MUmqwQCePKSJcqjYP8AEpz+tcDqttbw+L7q3XR5dRhihRUt4ncFQFUA5XJ46fjT9YSyj1jSBdabOLRbEM9ohYug+Y4ySDwev0rrjgoe603qr9O1+55s8zqrni0tHbr3t2tb8fI62wsNK0qT+1X1WS4MqeUlzd3QYbc5wp4HUfp9a2p7q3tYvNuJ4oY843yOFH5mvK5baWLwN5p4hnvg0K7gcDaR/TH4VHrWs3Oo6VY2UiuDZLtnJH8eSoz+A/U1o8A6s0+a+tn8v6sYxzaNCm0oW926823/AJa+h6jNq2m28pin1C0ikHVXmVSPwJp66hZPJFGl5bs8w3RKJQS49RzyOD0rzvV1jfxjdCTSZdTHkp+5idlI+Vfm+UE//rrTCJH4t8Nqls1qv2XIgYkmPIfgk88e9YPBQUU7vVX6dr+p1RzOo5yVlZNLrfdLtb8TrNV1SDSrRppWjMmP3cTSqhc+xY+9Q6TqoutK+03k9ksiczGCcMkfpk5wDj3rnPH4BudIDQNcAyNmFSQZOV+UY556VVk0WfU/DUkenaPLp0i3IZraWVszAL1BfHr+lFPDU3QjKTtd79tbd/0HWxtaOKnCCvyrbXXS/b9fRHdW19aXoY2t1BPsxu8qQNjPrip65Pwo+kx31xbQaXNp2oon72KR2fK57En6dh1711lclemqc+VX+f8AwD0MJWdalzytfyv+qTCiiisTpCiiigAooooAKKKKACiiigAooooAKKKKACiiigDnvFttL/ZM1/Df3tvJbx5VYJiityPvAda527+2WngqHU01bUWuLgpu33BIXk/d7j867DxBaz32g3ltbJvmkTCrkDJyO5rD1DRNRn8C2mmx2+67jK7o96jGM55zj9a9LC1YqEVJr4vLb/I8XHUJyqzlBP4Htffp87EOmXNjJaXclnr2p3V1HZO7RTSsVQ46jKjkHpzWDa6rfQ2umXVvrF1cX0s5SS1kn3gjOBlT0z7/AIdK7GGXWrnTpbC40T7OptWjWX7Uj5bbgDA9a56w8L6tpZ0zULe0P2yKVvtEXmrymeOd2OmRxXRSnTXNzteWqfR9V0OGvSrOMPZp6XvZSVtY6pPd/g9SSz8SSWHjXUIb67kNk0kigSOSsZByMDt0xx61hS+IdSvF1K4F7cxqzKURZmAQFugwfSugk8F3Gqatqst0DbLLLvt5sh8jJz8oPpjrVK88H6mkl/FZ2e6BtghPmINwGMnk/wA62pzwqle6vZenT+vkY16WPcWkny80rb31vb5aaepYS6sl0S8l07X9Tnu47Xc0ckr7U5UEj5Rzk+tN0S+1DxHc2tsL24htrKHdcMs5WSZvcg5I6D2/EVr3X9u3+hTabJofk5gCLJ9rRskY7e/1rOtvDWp6RLpd9YWpMwjKXsIlUZyeeScHIPr1ArFTp8kk2ua+mqfTyN3TrKcHFNwSXNZSV9V0d2/PurmEdb1SPQbWddRuvN+1yAsZmOQFQgHnkcnj3q1qviW5v76Oe0vZ4UayJeKOVlCyANnjP+eKsW/hTVxYWEM1iD5d60kqmRCNhCe/PQ8Uuo+DNQi1i6bT7YSWkiMY8Oq7SQflwT610+0wvNq1fXt/XocSo49QVlK3u3Wt/X/Mba6vbQaQLxNe1ObVEiLfZ5JWaPd05BXBAznrTp5dV0nRNN10atdzSTSZkhkkLRkHJAx9B+vGMV08Wiz3HgpNJnAiuDBtOTkKwOR0rAfRPEOo6bp+jXNlHBbW8mXuPOU7lGccA56E/p0rnhWpSk9Va+t7ba7aI7J4fEQpx0bbjpZPSWm+r183ZFG9v53vtdeTWry2a3bNtEtyVDHd93b349KdqHiLVLWbQ7yaeVS0CyTRK21ZBvIyV6crirN74Pvru71if7Nh2k32jeYvz/Mcjrxx61bv9A1LW9Q0qS/tCsa2/l3TeauVb5ueDz2PFWqmH927TXXb+Xp6/mZyo4z37Jpvbf8An3fay28ivdeI5L/xvYw2V3ILFXRCI3IWTPJJHf059Kg03xBdSeODK00v2G5naFVLHYccLjtn7v5+9Ou/Buo6ZLZvpcf2uSPczy7lj+Y9OC3akbwXqMOhWktuZm1GObzGtjKvlpz1HbPC96E8JypJqzXL59dX26Ckswc25Rd0+bTbRLRd92rI0Y3vPEPizULRtRu7S0swVVLWTYSc4yT371neINRvfDmuW8MGoXk0aWpI8+UtuYl8Fh0ODjqOwrVTTtZ0jxDc6lZWC3kN4m6SLzljMbHBIyffPTNVNY8P6t4g1iC5nsVtUa2KPmZXEbDftzjk/wAPQd6ypypqa5muS3lvbXzOitCs6cuVS9pzb2e19NdrWsUJf7R0bR9P8QJqVzJNcygzxO+UYEHHH0GPx4xivSVbcgb1Ga4F9E8Q6jpun6Nc2UcFtbyZe485TuUZxwDnoT+nSu+UBVCjoBiubGyi0tU3d7dumx25XCcXK6aVo73+K3vbi0UUV557AUUUUAFFFFABRRRQAUUUUAFFFFABRRRQAUUUUAFU5tVsoNSh0+WcLdTDdGhU8jnvjHY96uV534288eKbSS2z50Vv5q4/2Szf0rpwtFVqnI3bRnFj8TLDUfaRV3dfizuJdUsoNRh0+ScC6mG5I9pORz3xgdD1qr/wkukfYnvPtf8Ao6S+Sz+W/D4zjGM1xGl3k+p+O7PUZUKJcM5iBPRQrKP5VUb/AJEm8/7Cf/sldqy+CajJu+l/m2n+R5jzipJSlBKy5rXvsoprr1/I9Ml1WyhvbezecCe4G6JQpIYfUDFc5rHiea01qSCG9sY0hXasThmMjnj5mAwgH17c9eMDTproeKdJsLsfvrEtCG/vLglf0P5YpNLtbK48J65d3ccb3aucSPyyngjB7ZJP1qoYOnSd5a7fi7X+4ipmVauuWn7ru+/2YptP5/kdwupppGkQTa1qEDSOOZY14fPPygdfqBT4/EekzadNfx3ga3hIWRtjZUnpxjPf0rl4tCu9Z8NaHdQmF5rVT+5uM7JF3cA49gBio7nUoLvwlrFsumwWN1bMizpAF2sdwGRj3B9fqax+q05Pe75rO1lbW2x0LH1oJNq0XG6vdtvlvv8A56s2fD3iIapqNxHLfW7tJzDbRRP8ijqS5UZJ/wA46VefxXocd39lbUI/NDbThWK5/wB7GP1rnNFh1OLSpZpNHsbeEWDGG6iRRK528ZIbPI56Vk2cy6b4Vtr+302wumM7rPJcxByjcbQOQelaywlKc3bySs1vr/l63MIZhiKdGN93dttS202V/P0sepUUyFzJBG5xllBOPpT68h6H0Kd1dBRRRQMKKKKACiiigAooooAKKKKACiiigAooooAKKKKACiiigAooooAKKKKACobq6hsrWS5uHCQxjc7EE4H4VNXKeP737PoK2wbDXMgU/wC6OT/StaFP2tSMO5hiqyoUZVeyN621exu9OfUIJw9qgYs+0jGOvGM1Qh8X6FPPHDFfbpJGCKPJcZJOB/DWD4Au4oZNS09Z1kijbzo5MFQy9Ceen8NWNJB8S+J5tXkGbGyPl2qkcM397+v4j0rslhadOc1K9l19dlt/kebTx9arSpyp25pOzVr7bu99kvXodizBEZmIAAySe1c9oeuTal9tvpri0+wwjhIQ5ePHOWyozx6Cp/Ft79h8NXbg4eRfKXnu3B/TNcP4Yuo7VtTsknEsdxYswIBHzhMkYPplh+FLD4ZToTn/AF5lY3GuliqdFPR7/Pb8T0mw1C11O1FzZy+bCSQG2kcj2Ipmn6rZaqsjWU3miJtr/Iy4P4gVi+Av+RYT/rq/86qfD7/j21L/AK+P6VnUw8Y+1t9lq33mlHG1J+wul76d/kr6HRy61p0Gpx6bJchbuTG2Pa3OenOMfrVW78V6LZXUltcXuyaM4ZfKc4P1ArzjVtRE/iC61RJwJYrpfJjKk7lXPOenG0ce9dZ4zmS4j0OeM5SScOp9jgiun6jCMoKV/eX3O1+xx/2rUnGq4W9x6dbq9u+/9WNPU/FFrHoqXthcwESyeUkkyuFB7nAUk4q5b6vDAbGyv7uJtQuEDL5SNsfPcHGMfWuP8fXUdzrMFk84iSCFnLYJ+cjIGB64Az71V029+2614aJOXij8luf7pbH6YpxwUJUFPa93+DtrbyJqZnUhiZU7p2svK91fS/np6M9Cv9VstMaFbybyzO22P5GO48eg9xUl7f2um2zXN5MsUS8bm9fQDqT9K5Xx3/x86L/18H+a0ePPmm0eKT/j3a4O/PT+H+hNc1LDRn7PX4r3+R218dOl7ayXuctvn3N6z8SaRfrMba9V/JQyOCjKQo6nBGT+FWLTVrG+sHvre4V7ZM7nwRtx1yDzXG+I0SHxmnkgKXsJPMCjGfkcc/gB+Qrl7HUb630u40yGNzHfEbTyOhwcfXGD9K6YZfCpDmg7Xs9fx/zOOpm9ShU9nVSdm1pfok11e97Hp1z4jsxoU2qWk0ckatsVpA6jdkD0z39KZaa0tpoMOoave27LK3yy26OVIPQYxnPB7V539qjbw1p+nSTCKOS7eSV8E7FGADgdep/KrLXvn/D82pbLW14AP90hiP1zWjy+CVv71vlt+ZhHOKkpXdrqDdunNvtfax6Je+INL05YGuroIs674iEZtw9eAfUUj+ItJj02PUGvFFrK2xH2MSTzxjGe3pXnFnJd/wBtaNpl/Fg2s6qAxz8rFTj/AD61p6Xop/4TRtJklL2VjI1wiE8chcf+y5+hrOWAowXvSeiv6ry/A1hm2IqP3IqzajrfSTXXXbf7jvb7U7TTrMXd3KYoSQNxRjyenAGaqWPiXR9RnaG1vA7qhcgxsoCjqckAVm+P/wDkWT/12T+tVdQfXE8I3ZvDYi3Nqoj+z79/JUc54xtzXNSw8J0lJ7t239PLU76+Mq067gloo3ejffrfTbszYj8W6FNcrbx36tI7hFHlvgnOOuMfjWVe+Mbf+1oooNQtobOJv3zPFKzv6qBtwPrn/A1LLX28PeGtLMemia3mXmYTBf3hJyMYJ7dag8Kf2zu1H+zPsHl/aT5n2nfnPttrpWFpwUptaLRXa727afM4ZY+tV5KakuaVm7ReitddVe/dM6i68VaJZTmGe/VZAASFRmx9cA8+1Nm8X6FA4WS/AJUOMROeCMjoPQ1jXFnqfhW/1HWLdLa7tJ33yq7FZFUknjt1Pv24pNb1ptds9P0vTsrLqIDS9zGncH8j+A96yjhaUnFxu4vd3Wml3pbodE8dXgpqbSktlyt31srPm1vp6Gy3jDQUjjc6gu2QEriNyeDjkYyPxqDU/F2n2+nxzWd1C0s4JiMqyBcA4JOFJ4Pbis6bw9e+H9RfVdIW2mhjgCtDNkMAANxGOMnGck9z1rLvNXl1zXdEvLGKOK5IZVSckoGBPUjkitKeFoTalC7j11Xa9mrfiZVsdiqcZRq2jLorPXVK6d7ddvQ6vS/ENm2hfa7vUYZTD8k0yxsgLdcAEAn8B+FPh8WaHOsrR3wIiTzH/dOMLkDPI56jpXNeLzqBtNLi1Y2w3XJLC23bNuFxndznlqm8S+IJVS90OXTRADETHIJgQUHIO0DjOOmeKlYSFS0kvib2a0Sfpr8inj6lK8JNLlS3i7tu9uunq7nQWnirRb66jtra93zSHCr5TjP4kYrZrl/Cf9s/2bYeZ9g/s7y+Nu/zcc49utdRXHiacKdRxh087/oj0cFWqVqSqVN35W6erv6hRRRWB1hRRRQAUUUUAFFFFABRRRQAUUUUAec6l/yFbz/ru/8A6EaKNS/5Ct5/13f/ANCNFaEHZaD/AMeL/wDXU/yFalZeg/8AHi//AF1P8hWpUMsKKKKQBWRd6J9q8RWerfaNv2ZCvlbM7s57546+la9Q/a7b7abP7RF9qEfmmDeN+zON23rjPGauE5Qd4mdSlCpG01po/uehzupeErm81mbUrXWJbN5QFIijOcAAYyGHpUkHhV11Cxu7rUXumtoWifzIyTKG3dSWOOGx36V0lFa/W63Ko3022Xoc/wDZ+H53Pl1bvu9732vbdHI/8IS/9jNpn9p5h+0CdCYOV4II+99P8mr2r+E7TUbWaOBhayzyrLLKFL7yAe2Rjr2roKKbxdZvm5v6/pCWX4ZRceXRq3XbX7t3scrqHhC5utXl1C11mWzeRVUiKM5wAB1DD0pt14Ou7o2cv9uTLc20ZTz/ACyXbLE5zuyODjrXWUULGVkkk9vJf5CeW4ZuTcd99X3v37nJXHg27urW2jl12d57eVpFneMlhnbgD58jG3PXvUqeF9TFnLC3iW9MjOrLJ82VxnI+/wBDn1HQV0kdxDM8qRTRyPC2yRVYEo2AcH0OCDg9iKko+uVrWv8AgvXsCy3DKXNZ323l2t3MDQ/DI0m8mvbi9lvbyUbTLICMLx6k5PA5zW/VWPUrGUoI722cvK0KbZVO6Rc7kHPLDacjqMH0q1WNSpKpLmm7nTRoU6EeSmrIKKKjguIbmMyQTRyoGZC0bBhuUkMMjuCCD7ioNSSiikZgqlmICgZJJ4FAC0VFb3EF3bx3FtNHNBKoaOWNgyuD0II4IqRmCqWYgKBkkngUPQBaKjgnhureO4t5UmhlUPHJGwZXU8ggjgg+tSUAFFFRJc28hmCTxMYG2yhXB8s4Bw3ocEHnsRQBLRUVvcQXdvHcW00c0Eqho5Y2DK4PQgjgipGYKpZiAoGSSeBQ9AFoqK3uILu3juLaaOaCVQ0csbBlcHoQRwRUtABRRRQAUVz2q3Mmm+LdIuHnkWzu4prSSMsxQSAeajYzgHCSDOM8gVjWniO60rwpY6ndXWmeZqUkt0P7W1U2oVHYsiISjZwhUY4xSvpdhbWx3VFcBaeMmnu7jVIEkkju9P042lm8+EE00kq4zyBzjLAE4XocAU4eL38O2Q0++S3TUo7zyJpL/VW+z5aMyhzO0eQCMgLsGCMAAAGqatuH9fhc72isXWNTuLHwbfapIqpcQ2bzkWswcAhSfkdkwfYlPwrnPFXiLVJdJ1JNLhjS2sriC3nvTeNHMHLRswRFQgjDgEll6njHVW1sHS53tFcVafEOzvdej0+I2DRT3UlpH5eoK10rpu+Z4NvyoShwdxPKkgZ4zG8QPrnhueWaXUov7N0mLVXaC9EUlzvWQ+WzRouOIyMgD7wOAVFK+nN0HbW39dj0iiuY8TahdReG9Ou7ISiWS8s8RpLtLBpUyhY9iDg561CPF2oC6fTH0m1GsfaxbRwi+JgYGLzS/meXuAC5GNh5x2ORVt/J2/L/ADJTv91/z/yOtorjr7xlqFtoDanBpVnLJDO9pcWz37K/nq+wRxYibzNx6Z29RkDnFybxBq1v4k07SX0qyZbwFy0d+zSRRqoLuyeUBtDEKPm5JHvhLUb0OlorzlvF8z6lrEVvcabcag9hNJbrZa0biODysZDJ5Y2Md2c4YnBGQBVZ9XOi+GrDTbu8jtdQ1S3E7z3viOVV8tQmSs0qEo7bvuooA+YgjANJO6/rz/yHbW39dP8AM9Pork9P8YtqUtktjpwNrNYR38txNchRFGWKkcBizDbkY4POSOM4Nh8RrI3N/qbSRXKzWLXcFvbaoJzDHEAdskQUCFjuyTl+4Jwop/193/DCPSqKyNC1a41jTHvMaW6kkRNYagbmJ8er+WuDnjgGua03xHr1x4f037RFbtql7fSRW4jugqyLGzs3mMYTtUKhX5VJPHIJOALneUV53ba9rl34l0uKyiWe4js72K7tru9MUZkimiQvuSIhj/dOxeG7dKjs/F+r3Oq6pq1jYLcWcek211LZ3F60ZhIM28RqI2DMduOdudq/gdL/ANdf8g6tdv8Agf5npFFcNcfEvT49T8iI2LQLLDC6y36x3RaQKQY4Np3qN65O4HhsA45f4K8Q3F8Tpo33ksVzdvd3Es5Jt0+0SLEnOSxIU4HGFX6AuwX0udtRXE3XiCfTvHuo2Ee+7nntrNLOyaYohctOXfvtAVcsQD90Dk4FSWfiO+l1S3nZGbSby9mtLaT7QpJkUMBuQQgqmYnwd5PzDI5wqB6f15XOyoriJ/F2qEapZzafbwT28kFrFPZX3mqbmVgFj3SQAAgFWY7WwCOCeKivfEmvxQC3gt7calDq8Ntcxy3WY9km1lVHEIJUhgMlQwwfvdxa/wBen+YPQ7yiub0vUtauPGWr2NzDajT7eKBkKTkshYN0HljOcc5bjAxnJxX1zxomha1FZzNpDRvLDH5f9phbv94wXIgKcgE5+/0BPtR1S7h0udZRRRQAUUUUAFFFFABRRRQAVm3GiWtzrMGqSNIZoYzGEyNhBz1GM9z3rSqjqOsafpL2aX1ysLXtwttbgqTvkbOF4HHQ8niqjOUX7vXT7yJ04zVpK9tfu1IX0CyOqWl+gaJ7RCkcUW1Y8HPbHuelUj4O086XJp/nXXkyT+eW3Lu3Yxj7vSt2e4htYHnuJo4YUGWkkYKqj3J6VJWixFVbSMZYShK94rX/ACt+RlzaBZz6xbaofMW4t12jaRhuMfNxz1rOu/A2j3l8103nxl23NHG4CE9+2Rn2NdLRRHEVY/DJ9gngsPUTUoJ3d/mYmq+FtO1eG2il82FLZdsQhYDA9OQfQflTIfCOmQaPPpsfnBJyDJLuHmNg5HOMfpW9Wc2u6aulTambj/RIXeN3EbE7lcoVC4yTuBAAByemc0LEVVHl5nZag8HQc+dwV3p+Fvy/AzdL8F6bpN/HeQTXTyICAsjKVOQQc4UetQyeANGkuTMGuUUtu8pXG36dM4/GuoB3KCM4IzyMVCt9aPbS3KXMLwRFhJIrgqpUkMCR0IIOfTFV9crpuXM7mf8AZ2FcFD2ate/zJlUIiqowqjAFLWfpOs2et2xuLIXJh4Iae0lgDAjIK+Yq7hjuMirCX1tJqE1gkmbqGNJZE2nhXLBTnpyUb8qwd+p2K1tCxRRRSGFFFRzXENuEM00cYdxGpdgNzHgAZ6k+lAElFFVbDUbXVLU3NnL5sIkeLdtK/MjFGHIHRlI/CgC1RRRQAUVWi1C2nv7ixikLXFsFMwCNhN3IG7GM45xnOCD3FWaACiiigAooooAKKKKACiiigAooooAKKKKACszUNDttS1CzvJ3l32jbo0UjaTkHnjPYd606o6vrFhoWnPqGp3K29qjKrSFScFiFHABPUiqhOUHeL1IqU41I8s1df5alO68M2d1qVzfGa4jluYTDII2ABBGPTrwKhsvCUGnmL7PqmqrHG4YRC4AQ85wQB0PeugqOeaK2t5J53WOKJS7uxwFUDJJrT6zVUbc2hi8FQlLm5df8yjrOiW+uQRQ3Ukyxxvv2xsBuPvkGotR8OWep38d5JJNHLHEYh5RUAqQRzkH1NaNpdRXtpDdQb/KmQOm+NkODyMqwBH0IqakqtSGidrX/AB3Klh6VRtyje9vw2OdtPCEFiEW21XVo41bd5a3ACn6gLTIfBlrbeZ9m1TVYBIdzLFcBQT+C1pP4h0uNJXa5ISK7SyZvKfHnMwUKDjn5mAJGQDkEjBrTq/rVZ6825l9QwysuXYxIPCunwaHPpKtMYJm3s7Eb88d8Y7DtSz+GLO4srC1kmuSlicxHcuT9eP5Yq+2qWSXV1bPOFltYVuJgQQEjbdhs9P4G/KqVl4o0i/S0a3uZCLydreDfbyJvkVSzD5lGMBWznjII6jFT9Yq3vzef6F/U6Cjy8qta3y3t+pLb6HbW+s3Oqh5XuLhdjByCqjjgcewrITwDpkVx58N3fwyBtymOVVK/Q7eK6qinHE1Y7S8hTwWHn8UE9W/m92c7ceD7a6ijS41LU5jG5dHknDMp46Erx0pZPCFpc28kN3fajdq2Npnn3GM+q8cGthr+2XUY7AuxuXjMoRUYgKDjJIGF56ZIzg4zg1Zo+tVraSF9Rw99YmDaeErC1kuJTNdXE00RiMs8gZlUjBxx6euas2Ph7T7GxjtVj83y92yWVVZ03dcHHFatVX1G1TVItNaXF3LC86R7TyilQxzjHBZe/elKvVlo5f0i4YShDWMVp+v9IyNL8G6dpV/FeQzXUkkQOxZXUqMjHZR60258F6ddSXbtNdILqQSyKjKAGGeny+5ro6Kr61W5ubm1IWAwyhyKCt/wLfkZF14bsbvUrO/cyrPa7dpQgB9pyN3HP6VLBoltb65caujym4nTYykjaBx0GM/wjvV2W5ggeJJpo43mfZEruAXbBOFz1OATgehqWo9tUta/l8jT6tRvfl1un81omUNX0mDWrH7JcvIke4NmMgHI+oNVLTw5FbFg+oajdQtGYzBcT7oypGOmBW1VbUL+10rTri/vZfKtbeMySvtLbVHU4GSfwpRrTjHlT0HLDUpz9o46mD/wg2m4RDdX5t0k8xbczDywfpj8OufepIvB1tbvI1vqmq2/mMWYQ3AUE/gtdECCAR0PIpa0eLrdZGKy/C7qCOfuvCcN4HWfVdWaJzlojc5T8iKYfBdgt4bm2u7+0faEAt5gu1QAMA4z29a6F3WONpHOFUEk+gFQ2N7b6lp9vfWknmW1zGssT7SNysMg4PI4PehYqslZS/r+kOWAwzd3D+v6ZjyeFEljMcmta0yMMMrXeQw9ximyeDNNZbQQzXdsbVdqNBIFYknJYnB5+ldFRS+tVltIHgcO94GI/hi0n06Syu7q9u0dg6vcTbnjIGMqccdaqf8ACEae7s815qE7mLyg0swYqPb5f/rc101FCxNZbSCWBw8rXgtDDsPDMenSwtDqmqNHEflhe4zGfYqB0rcoorOdSVR3k7m1KjTorlpqyCiiioNQooooAKKKKACiiigAooooAKKKKAPOdS/5Ct5/13f/ANCNFGpf8hW8/wCu7/8AoRorQg7HQf8Ajxf/AK6n+QrVrK0D/jxf/rqf5CtWoZYUUUUgCvLotVh/4WQusBLvM2oPpJk+yyrD5ATav7wrsJ89DwGz81eo1mHw/pbaRHpZtj9jikWVE819yur+YG3Z3Z3c5zQt7/1/Vge1jG0qTU7nxpfpDrN3daTZKY50mjg2m4bDCNCkathFPOSeWA7GqWoa1qqS6vqsV/PHBpmow2i2CxRmOZD5W4sSu/cfMOMMAMLwec9BpfhfS9GuWnsBeRlmdzG1/O8RZzlj5bOVySSc4p9x4a0q51T+0ZYJTPvSRlFxIsTumNrNGG2MwwMEqT8o9BQtLX/rUH1OT07Vdbe3sNSn1uZ1utYnsGtTBCIxGJJUUqQm7eNqnJJBxyD1qpo32nT9C8O5vHujLqV3g3MMLGPbHcn5CEGCSuc9eSM4OK6Pw34Ng0oC4vTJPerd3FxHi7meFPMkcqVjY7Fba+CQvUnnnJ0Lfwpo9s6tHBOQkzToj3crpG7BwxVWYhQRI/AAHPsKTT5bLf8A4YenNfpr+v8AwDldMuvEF7NoEEviW7B1XSmvJnS2twYnURYEeYyAD5hzu3e2KoXHjDVbvwrDf2Nzq76ja6Qt7di0htPsysQxBk835udhyIznHQA4r0ODQ9OtZLGSG32tY25tbY72OyI7cryefuLycnisyTwJ4dkt1tzZzLAtutsYUvJlSSJc4V1DgPjcfvZ605deX+t/+AKOi97+trnN2N083iVWAjH2rXgWLRKxXOmhsqWB2nIHI57dCamt9Wv4bTVr+XXdWutMM8djpzxw2pnmn37WaPESptLfIN2R8rHgYrpYvCGiQy+YltNvyrZa7mb5hEYQ3Lfe8s7Sep4JyQDUUHgnQ7bTjp8Ud8LQBAkTalcsItjBlMeZP3ZBA5XBpu19NtA7f13OQ0u7vJdZ03SrpbqH+z9ZMUP2mO3WZEaxkcZ8nMZOWOMDpjPOa6f4fW0tv4Uj82+uLrfPOR5yxjZiVxgbFXr15zyew4q1b+C9CtbgXEVvcicXCXPmtezsxlVSoYkvkkqxBz94cHOBV/TNFstHEwsVnRJnLsj3MkiKSSTtVmIQEknCgCgHv/XmcZqWoTrD4kvttubqz1q0toJmtoyyR/uOMlecedJgnJG84xVXT7Wa41Dw60WoXNsBq+qZWJYyDiSY/wASN1HH0PGDzXYXng/RL69luri3nLzSpNKiXkyRPIm3azRq4QkbF5I7CnP4S0d1CiK5j23Ul2hivZoykj53lSrgqDk5UYXk8Ulsv66JBLX7/wDM5vRtY8Tazqcd3DDqK2El7PBKGFoLaKJGdAyfN53mAqudwIyW4xjGXZz6hY+D9J0uGfUb7+1r65hcRx2vmJGplZlTzFWP5tuTvzwWx2x3tt4b02y1Jr+1W6hleRpGjjvJhCWb7xMO/wAvJ6n5evPXmq//AAh2ifZ3g8m6EbT/AGhQL6cGGTJO6I78xZ3NnZtzkjpStpYOtzlrzU/FOmaXZS6jBrNrYReas82nQWktyihwImlTDoF2ZLeWDgjoBxXdyyJNozyxyGVHtyyyEfeBXg/jVG48LabdWkVrPJqUkMasu06pc/OGOSH/AHnzjt82eOOlWbLSjay6hvuHlgunXy7fkJAgRU2KMnA4J4wOenqSV4tDi7STPL/Dni3Uf+EHtWs2uYvs0NhpsNoIEWQmTYDcAyYBz8ypk7Mrk5zgdJcX2v2fh2+l1G61ezljuVTT9wsjdXZcALGwVXj++TyADgZPQ56CTwboEkEMLWHyQ2i2ceJpAREpBUZDZypAIb7wPIIpJvB2j3MNvFOdRk+zzGeGR9UujJG5XaSH8zcOMjGccn1NVJ3bff8Ar+vW2xMVa39f1/T3OWutR8XpdvpFvJf3mo6fp8MsktpHZrHPO+//AFolKny8oAPLAP3snOKr3mo38d7qemxW1w0uq6x5M6WohaQKLGN2VfOPl84x82eN2BnFdpN4T0qd4ZG+3LNFF5Ini1G4jldM5Ad1cM+CTjcTjJ9aW68KaPeTXE01vN5txKk7vHdSoyyIu0OhVhsbbwSuCRwc0u/n/mmP+vwOSvNT8U6ZpdlLqMGs2thF5qzzadBaS3KKHAiaVMOgXZkt5YOCOgHFbHi3VLj7BpFhYLdXKatIYne2WAyvH5TOdomxHlsDO4dN2BnFatx4W026tIrWeTUpIY1Zdp1S5+cMckP+8+cdvmzxx0q1qGiafqlpDa3MBEcDK8JhkaFoiBgFGQhl4yOCOCR0oeqswWj0OIvNT8U6ZpdlLqMGs2thF5qzzadBaS3KKHAiaVMOgXZkt5YOCOgHFehW8iTWsMschlR0DLIR94EcH8ayrjwtpt1aRWs8mpSQxqy7Tqlz84Y5If8AefOO3zZ446VsRokUaxxoqIgCqqjAAHQAU+guo6iiikMxfFXh8eJtCk04Xb2khdXjuEQMUIPPB65GR+NQaj4duZNUsb/Sr23s5bW1e0AntDMPLYoflw67WGzryPauhoot/X4fkBwll8PLiytIoBrETtDbW8cUhszlZIJWkic/vORhyrL36gr0rTPhrUjbX+++0qe61GUNeG50xpIHQIEVBF5wwABnlmySfw6is2317T7vVJ9Ot2uJJ4GKSstrL5SsACVMu3ZnBHG7NG+geZRHhdE8CyeGI7oqrWbWwnMY+XcCMhQRwM8DPTAzWfqXg29uxqFta6vBb2GoXEdzPE9kZJA67M7XEgAB8teCpPJ59OnsNQttUtFurOQyQMzBXKMobBIJGQMjjgjg9RkVZp9bh0scvbaffeFobhkv1n0ZZpZhaR6bJNcjzGLbVZHOQHbj93wOD0zWFpvgjVZfDMcUeoQ6fJf6LDYXsNxZmZ02q/3SJFCn94Qchulei0UraWf9f1cd3e6Mm+0X7bpdjZfaNn2We3m37M7vKZWxjPGdv4Z71n3vhSaXVptWtL+OG+N0lxA0tuZETEPlMrKHUsCCTwVwcdcc6t5runWGp2unXEzi7uv9TGkLvu+pUEDoTzjhWPQHGjTvfX+v60Fa2nl+Bxh8GanHc2Fzba1aeZbzTXUiXGns8clxKTmQKsqkbQSqglsA9SeatweG9XTXr/UZ9Ys5o75VikQ2DiSOJVICRv52FGSzcqeWPXiuknmitreSed1jiiUu7scBVAySabaXUV7aQ3UG/wAqZA6b42Q4PIyrAEfQipsrW/r+v+GC/U4228C6iiafFPrdq8FhYTWEUcOnmPMciBdxJlPzAqpz0PIwM5GrP4bvI59Lu9M1KG3vbG0NmzXFqZo5YztzlQ6kHKAg7uORg5ravdQttOSFrmQr50qwxhUZizt0ACgn39gCTwKs0763/rr/AJ/iHl/X9aGRHortqkl/eXMcsk1glnKkcRRSQzEsMscA7unOPU1V0fRtc0fTU06PWLGa2t4PJtDJp7+YmMBDIwmw+AMHAXPXjpXQ0Uf1+f8Amw/r+vuMLw54d/sJ9QmeS1ae+mEsi2dp9mhBAxkJuY7j1JLHJrOg8JajbW1skWrWnnWF1JcWMjWLHYJN+9ZB5vz5EnBUpggHnpXVT3ENrA89xNHDCgy0kjBVUe5PSpKAONg8GajYXltqGn6zbJqCpci5kuLFpElaeRZGKqJVK4KAAZbj161FH4Du7JZ4NN1pIba6sI7G58+0MkrBTIS6OJFCsfNbqrAHHHauvtr62u5rqGCTfJay+TMNpG19qtjnr8rKePWntdW6XUdq88S3Eqs0cRcB3C4yQOpAyM/UUdLB1uYFh4cvtF1CZtJ1K2j064lSWa2uLRpXBVFQ7HEi7cqg6q2Dk85xVbRfA8eg6nHqFldxpO81w16Rbgfa0kkLqG+bhkJADc8ZGOeOtop3d7hbSxyer+CItU1251tLpINRMVutncfZw7WrRMzEg5G4Nu2leMgdeeEj8H3cc1vGNVhGn2l1Le2sAsyHWZ95G59+GRWkYhdoPC5Jxz0llqFrqCzm1l8wQTPBJ8pG11OGHI7evSrNLoHX+vQ46y8G6lBoP9mXOsWczRzLdQ3KWDLJ9oEnmGSTMrB8t1A28E4I4xK/hG9lt7mZ9VgOrT38N61x9jPkgxBQiCLzM7cL/fzkk+1dZUc80VtbyTzuscUSl3djgKoGSTRe2v8AX9aILX0Mi00fULbxDNqZ1C1eK6hiS5h+yMGZ0DAMjeZ8oJboQ3TrWPqngq/vX1OO11i2trS/vI710exMkgkTy8Av5gBTMY42g84zXW2l1Fe2kN1Bv8qZA6b42Q4PIyrAEfQipqezBbAM45ooopAFFFFABRRRQAUUUUAFecePReapq09pZaZd3radpxnRoGiCw3LuDGzb3U8CI/dycN09fR6iS2gimmmjgjSWYgyuqAM+Bgbj3wOOaTv0Gjk/Fs8Gu/DC4vVaQQ3FpHcJ5crIedpHKkEjnpWXq9trd74kvNF0iV1Wx0+F7V5tZuIGR3Mn7xtquZ+VAIkJHH+0a7sabYDTjpwsrYWJQxm28pfKKnqu3GMe2KpTeFfDtxb29vNoGlyQWwIgjezjKxAnJ2gjC5PPFU7N6bCWiOQ1k3/2bxjdyapfJcWNuggWC5ZI4nNupZlUYySTnnIHUAHJqDW7SWzuPEsMOq6wqWOjLfwf8TKclZ/33zZ3ZI+Rfk+5/s16K9hZSJcI9pAy3IAnVowRKAMfNx83HHPaiWwspmmaW0gkaeLyZi8YJkj5+RuOV5PB45PrUu/QcbLf+tv6+Z57Zv4k8Q61fXNpKkb2d5Aiu+qTRiOPy43YG3WMxybgzfMxz83GNoqlbPqV7dWWjWiBoZZtUuCn9pzWO91uyAfMiVmO0MTt4Bzk9BXo0/h/Rbm9hvbjR9Plu4AoinktkZ49pyu1iMjB6Y6Uy48N6FdxSRXOi6dNHJMbh0ktUYNKRguQRyxHfrVO39f18/X7xK9rf11OMv4vEGiyabf68J9RsoooIbiWx1WS3NvJuIaRoxsEwYlBzzwfl9dW3aTUfh5rYup55D5moLv85gwVZpQoDA5AAAGM9BjpW+PDehC6t7oaLpwuLZVSCb7Km+JV+6FOMqB2x0q6lnbR2726W0KwSFi8YQBWLElsjockkn1yama5otd7ji7NP0/A4aysEeXw/oz3epRae+lPdkpqM6O8o8oY8wPu2qGJ25289OBWNY6hqM9lda20032y10jT7x2RiDOiSTlgwH3t6A8dMkHtXpV9oulanaxWt/plld28RBjint1kRMDAwCMDjimXuj21xFO9vBawXz2rWsd2bdXaND0XsSoPO3IFVKT1a/re36IUUrcr8v0ODTULrXJN8SXFwdQe5vrdzrVxYQw2sZSJCDEDndw+MY+Yn65drf6hqnhTUtWn1XURc2fh+2uofJvJI1E22bLkKQGJ2jIOQe4Nekr4X0VtM06xu9Ms7yPT4litzcwLIYwABkbgcH5R09Ksw6JpNvbTW0Gl2UUEybJYkt0VZFyThgBgjLNwf7x9aTSSaX9WuEXqm/67nC3l6+j6ne6eH1K+S9srJkifUpkPnyzOhIlyWiU8Z2YHHA7VnmGe+FxpmozXAWy8Q2kcaQ6vPOYw6IWXzjtduSTzypPHSvTLrR9MvkkW7060uFljWKQSwK4dFOVU5HIB5A7Gqw8L+H1tZbVdC0wW8oUSRC0j2OFOVyMYOCTj0o63/re//AF0t5fpb/gnJahPdo+s6kt3ere6dqlvaWkAvJBGYz5PytHu2uX8xuWBPPB4GMHRdUvBZ6zbzSXdjHbQ6pLppjm2LdSedL5j/KckplAFPTLNzwR6gNA0YXlveDSLAXVsgjgm+zJviUDAVWxlQATwKe+jaXJEkT6bZtGjO6I0CkKz53kDHBbc2T3yc9aTV42/ra1/1/q5Sevz/pfocdexyCDS9KgF/e3c1o99Nc3Gu3FmqgBAxLRA55YYUKFHJ4zzueFNTu734fabqMzGe7exWQsxz5jhepPuRWpe6HpOpiAX+l2V2Lf/AFInt0k8rp93I46Dp6CrFpZ2thbrb2dtDbQKSVihjCKCTk8Djkkn8actU7df+D/XyFHS1+h5z4fsPFmqaFFqdpfQwNqGmszTPqs9x5k7qpVxG0YWHB3DCHAzjBwK6DwjfGK01S3vNPvbK8sZM3EM+pvf5BXKsjuxOCvO3A+lbC+F/D6S3Mq6FpiyXSstwwtI8zBjlg5x8wJ5OetW7DTLDSrb7Np1jbWdvuLeVbxLGuT1OFAGaHrewLpc4Lw3qF6fFejt5cttZ6tp81ytvLrM16xAMZRmWQYjIDEfISDkjtXo9Zdn4a0HT50nstE022mRiyyQ2kaMpIwSCBwcEitSnpayAKKKKQBRRRQAUUUUAFFFFABRRRQAVxXjkNqV7peiLp11qEUizXNzBbNGDsVNi58x0H35Aev8NdrUX2aD7UbryY/tBTyzLsG/bnO3PXGecUmr7jTtsecPczeIfCfh6xjuL2DX7pDbM1vfTQ/Z/KOyeVxG4DbSuBuyNzAdCa3fGUl7Cug6VZEvHeXRgl8y+ktjIFidgpmRWdSSoORycYzya2Lrwr4dvn33eg6XcNuZ90tnG53McseR1J5PrV260zT76x+w3ljbXFngD7PNCrx4HT5SMcY4qm76vvcSVtuxxkOn6wmo6DpWrajcor/bHdLS/kbdGChjRpSFdioP3uG46nJzQ1GW5gHibxDo15fraabazQxeZfTTRzXHWSQI7MoWP7oAGM7vQV6BaaTpthHBHZ6faW6W4YQrDCqCMMcttAHGT1x1qva+GtBsbtru00TTbe5YENNFaIjkHrlgM896TGjzzW7LXdJ0P7U8SzWrXunvbWaatLetJMLhSSJJkXaGBUYzjIzxzTra91XWJtJsI5pp57mG6ub2KXVprIpdI6I0YaJWIWPJAQYBB3HJ5r0G08NaDYIyWeiabbK7o7CG0RAzIcoTgdVPIPY9Kdd+HdEv1kW80bT7hZJfOcTWqOGkxjecjlscZ64o8v62/r7lsL+v6/rucBdf2rZ3dxaajc77uW10m0vriCQj5XuJUchsKQSDjcADzkYNU/EF3qmk6zFa6PBc6i9hqjLYxzXBlcM9i7MpeRssFLbsFs84HavTToOjsu1tJsSBb/ZMG3T/AFH/ADy6fc/2elOtdG0qyigitNMs7eO3cyQpFAqCJiCCygDgkEgkepoet/67f18w6/12scxfTLJ4F0ZtO1a+kiubqzU3n2g+dIryrvy3YnJBA4HQAYxWLdifT/7bnh1LVD/ZWr2kNqj6hM4CSGAurbmPmA72+/uxnjFeipplhFbrbx2NskKy+cI1iUKJN27djGN27nPXPND6bYyCYSWVswnkWSUNEp8x1xtZuOSNq4J6YHpTTs7+f+X+T+8Vun9df8zz5dUu28TaTqdtDNa2d/qs1ofN1iaVplVZQf8ARmBjQbkyNpyOOmTXTeBYpD4Xs764vLy7ubqINI9zOz9CcAA8DA4yBk9yTzWiPDOgi8e8Giab9qeQTNN9kj3s4OQxbGd2ec9c1oQQQ2sCQW8UcMKDCxxqFVR7AdKS0VhvVnnK6rdv4m0fUraKa1s77VprQiXWJpWmVVlDf6MwMaDcgI2nIwOmTS/EDUL3TfFeny2cc+G0u5W5uICN9rB5sHmSgHqVUHGM8kHBxXajwzoIvGvBommi6eQTNP8AZI97ODkMWxndnnPXNXpLO2mnE8ttC8ojaISMgLBGxuXPocDI74FC0t5f5WG93/XW559cTzrDqmp299fNcafqVra2UYvpDG8JEOAybtshcSMdzAsd3B4GJvPeHStXvbiXUr64n1aSwt4BqMsCIGnCqAyH5ADzuwWAyBxxXXp4e0SO6t7pNH09bi2QRwTLaoHiUZwqnGVAyeB61PPpWnXNnNZz2FrLazsXlhkhVkkYnJLKRgnPOT3o/r8vzs/vF0/rz/I890XUNTh8SRaXPcSIkGt+SYl1GS7AU2TOUMkgDON3zYYcH6CtzxxHqsXkalBbz3umWsTm6tbXU5LGUcqfMDKRvCqG+UsOtdBaeH9FsJFks9IsLZ0IKtDbIhXAIGCB2DMPox9adf6HpGqzRTajpVjeSQ/6t7i3SQp34LA4/Ch62/roH9ficnGYdU8WR3um3eprY6fAtzfEX87JI7R5jh8svsyFw7cdSvqa4/XdQvf7HuH8qW2s9W0C7ult5NZmvWIAQozLIMRkBiPkJByR2r1j/hG9C/tP+0v7F077fv3/AGr7Knm7vXfjOffNQx+EfDUQIj8PaSgOchbKMZyMH+HuCQfY0f1/X9dBrR/1/X/DnGW2rXWo2xtrq1vm1u91EwNYNqstolmqRl0G+EkgGMBsgHczHsBilFca9P4dTUXS41HT9OuLyG5t7bW5YJQqTcOJhtMwRFYYcgnr16ekXvh/RdSZ2v8ASLC6Z9u4z2yOW2525yO2449Mn1qu3hHw05Uv4e0lirb1JsozhuOR8vXgfkKOv9f1/W4lorf1/X+WxzLxxa34k+0aXeailnZW3n3jG/nKSSPH+7h8suU4Uh247r6msPTLmPwx4Z8N3kc+ozQ3GhSS3dp9tmcOFijIKbmIiwxwCu3G72Fejnw3oR1I6kdE003xbebn7Knm7vXdjOffNFp4b0KwjuI7PRdNtkuU8udYbVEEq/3WAHzDk8H1o6Pz/wCD/n+AdV5f8D/I86mn1W01e40aa4uLNJG05zHBrU926eZcFH/eyBXXcuAVHHGR1rtfDUbWmr6/p63N1NbW9xF5Iubh52QNChIDuS2M5OCe9X7bwxoFmyNa6HpkDJ90xWkalfmDcYHHzAH6gGtFIIYpZZY4Y0klIMjqoBcgYGT344prb+vIXW5JRRRSGFFFFABRRRQAUUUUAFFFFABRRRQAUUUUAFFFFAHnOpf8hW8/67v/AOhGijUv+Qref9d3/wDQjRWhB2Ogf8eL/wDXU/yFatZWgf8AHi//AF1P8hWrUMsKKKKQBXPeH/GOla6z24u7OHUVnnhNiLpWmAjkZd23g8hd3TgH8a6GvMLO3vbrTrHRobC/i1C21q6umlltJY44kMkxDiRlCNkOuApJO760m7Dtp/XZndP4m0RIb+RdWsZf7PVmukjuEZocZyGGflOQRzjmoIfGPh2TSLPVJNa0+3tbtcxNPdRpk4BK53Y3DOCAeDXIeGNJLaZax3M+vNqtjpUlsLS6sBFBESqq6pKsKh+VGPnbI5561KmqaidM0G0ibXdPsY9PMdw1to7vMbhFjAjIkhYKuC3zYAJH3uDTel7a/wBP/IXb5/p/mdWniW0/tjULSZ4YbWztYLk3jzgIwlLgdeABs6553Vbh17R7nUn02DVrGW/TIe1juUaVcdcqDkY+leR6JpWu28un6lLp141nptlYfarCWycSXDRvMp29MtHu3gAHJCkdjW41zrN9rujT3p1uSWDWZDLbDSyttbxYljRlk8oM2QV53sPmJOMcN72QPS/9dP6+87i58RWflxjTrmxvZnmii2C8RQokPBJ57AkDGWxgetRWfjHQL0akV1S0jXTZTFctJcRgJjHzE7uFJOMnHIIrm7XSbiDwX4Tt49Pljli1K3mniWEhk+dizMMcdckmluL7UtOh1+3soNRgupNWWUzxadJLtt2MSs8Z2FHYDPyjcRgnHFJdf6/l/wA2D0/r1/yR0dh4q0y40Mavd3+m2to0rIsv2+N4xz8oL8KGI6qCcdMmr02r2iaZHqEEiXVtKyCOSGaPa4dgoIZmCkZI75PbJwK80itZpLnV7pr/AMS2l0t8lxp+ovobyu5NuIyXiSEKRwwwVUjA6Z56fV59Qufh7Yz6rEIr57myMy7NnP2mPnbk7SRg4zxnFNdPl+IdToB4j0Nr2azGs6cbqAM00Auk3xhfvFlzkY756UarrdtpunNcJNayTPEZLeKS5SITDjkMei/MuW5xkVwM8mr6jrmktqP9szPDrEgntP7LItYISJY0YSeVucEMvIdh8xJwOkDaHq7+HNbt57G6dtNt00uwBjLNNGs28yJ3IKeUM+qH0pLVX/rb/gr8Qlo/67/8Bs7k+MNJW/1LTzcQtf6dAJp4FuIgSNpJClmH3ccltoGRnGau/wDCQ6Ot/Fp8mq2MeoSBSto9ynmnIyBtzk8elcl4lkNtJ40jlt7oC70gGGUW0jRNsil3AyBdikZHBIPNZPiCfWrqK5gkbWmFveWj2tnaaZ5kDwIYnMjS+USWzv4VwcqBg85Fq7egPRff+h6XqGp2Gk232nUr62s4NwXzbmVY1yegyxAzSpf21xp3260miubcxmRJIpAyOB6MMg1i+LLzUbaPTRZzXtvay3BW7uLGzNzNGmxiMJsfqwUE7TjPvVDwVFdJ4U1OG4hvll+2XbL9rt/KkkV3ZlbAVQchgflGMkjjGBMm+WVuhStdeZsaH4o0vXLOB4r2zF49slzNZpcq8kAZQfmHUAZHJAqVPE/h+Wwlv49c0x7KFgklwt3GY0Y9AWzgE5HBrhdQ8P6hN4S8P2VlYSxzpoNxC6CLbsdo4so390sQwwcc5q7f6xew3epa5o+l6kVOnwWUSSabMjecXchzGU3lIw2SQpHOBk1c7KTS/rf/AIYiN3FN/wBbf8OdU/izw5HZxXj+INKW1lYpHM15GEdh1AbOCRkZqa58Q6JZyRx3WsafA8oUxrLcopfd93AJ5zg49a4zzZrC10qx0241+20swTtPcwaQ73Nxc7lP7xZYW2hiztuKgE9wBWPo+k6ifBGuJLpd4t23h2G0RZLVlkZ1E4KAY5OdvA65B7ik9m/66/18xrVpHpsWvaPPDdzQ6tYSRWeRculyhWDGc7yD8vQ9fSqcniiye50ZdPlt7+31O5e3FxbzqyIVjdycjIb7mMZHWuU1zTL7+3PPgsbg2cFnpskqxQFt4iuGZ0UAfMyrg7RzwOOlZ2uaPrXiHVTc6P8Aa7CK81MmKeezkQxqLJo3kZDtZAx+QMcHOCO2Tpf+tH+oL9P0v+B6HL4o8PwPCk2u6ZG0/wDqg93GDJ8xX5eefmBHHcYpLXxLpV54gvNDiu4jqFoqs8XmLk5BJwM544zxxketee6veaxqOgXenJZa1pdv/ZAhtdNstK3pJNh0dHdomCqNqgYZcqQQTkV0ui332LXb2a7tNRVbrT7SSNxp87A7EfeDhDtYf3ThsnGKdt/67/5C10/rt/mdnRSA7lBGcEZ5GKWkMKKKKAOW1i1OpeNLCxmu76K1OnzytHa3kkG5xJEASY2B4BPfvXE3Wr6jd+EGngN015pmjLcTX8usz2oDHfsIjQFZm+TnfjPAya9bNvCbhbgwxmdUKLIVG4KSCQD1wSBx7Cs6bwzoFw8Lz6Hpsrwp5cTPaRsY15+VcjgcngeppWdrL+t/8xp63f8AWxwZuLuaz1/WW1LURd2mp2yWqJdyCJdyW5KeUDsYMXIwQevGKJY5dH0PW7jTpbkTXOvC0czajMFWN5kU4YlthOcb1XcM57Cus0nwRo2l6reaj/Z9hJPLcLLbP9jRWtVWNECI3UAbCRjHXpW4+n2UltcWz2du0FwWM8TRKVlLddwxg575qna6a7f5f5O5K2t5/wCf+Zwg0rWbe+0nTdSvLi3srrUH8uC01aeV1jFs5KNOwSQjeu4DPHTOKpSa3e+GbR74Xd3cwi5vtNhinneXMgZmt8liSTlSmTkncATxXoNloWkaaiJYaVY2qxyGVFgt0QK5XaWGBwSOM+nFQaloMGoJaRIIoIIr5L2VFhH711O4c5GDv2knnOCO9Ld/h+X6XH0/rz/Wxi+I31HQvAtjbQ3Ly3RltbSa4luXRm3uquTLhmXOSNwBIzkdKz5dP12yhsbO9vprWG61eNYkttSluJEiMTbkM0iq5BYE85IzwRgY7y4toLy2ktrmGOeCVSskUqBlcHqCDwRVSz0LSNPhWGy0qxtokl85Uht0RRJjG8AD72OM9cUdbvvf8tPw/EOlvL/PU4i98+B9Y1KO5vlvtN1O2srSL7bIVaI+ThWQtiQv5jfMwLfN14GDydft9Xv9KuPtEeqahDcNp2pjVZXt3OSQptycRFVKjKqfUHPXuZdG0ufU49Tm02zkv4hiO6eBTKg54DkZHU9+9QR+GdAiN0Y9D01DdqVuCtpGPOBOSH4+YE880dP67f0/8wPPn1HUW+y6Amn3dldyal5F5Bc6/PIJB5LvHsuRvdA20HACnjB6mte2sdVbVtK0HXb+4SJoLu4VLTUJgz7ZIxGrTjY77Uc9evU5xmusXw7oa6Y2mLo2nDT3be1qLVPKLcclMYzwOcdqoat4VtrvTLbTrCx0GGzgdnFveaSLiJSe6IHQKeTk85zR/X4f0/8AIDgNGl8SeIoI7O2uWe4tdNikt5ptXnt2V2eUeawRG877ighzjj/aNbuq3Op2cXjDU/t9011pluht4lnYQxubdSzhOjcknDAjjIGc56Ox8FaHBoem6ZfabZakLCLy45Lq1RyM8sQCDtBPYe1bi2tujTMkEStNjzSEAL4GBu9eOOe1D62Gnqn/AF0Ob8K6brNldXEt26DT5oYzFF/as1+3mZOX3yopUEFeASOM8UzxXNJc6laaVbW0sk5t5bppP7Xn0+ONFKqctECWOWHBGBzzV9/B2gfY3tLXS7SxiklillFnbxxGQxuHUNhemR9eTgir+oaNperNC2pabZ3phJMRuYFk8snGdu4HHQdPSiWolocTdzya58EIrq9mmeaSwjkeRJmVnYY5JXGc/rUfjOea1g1ODS47tH0bTBO15NrtzBsLbymEG4TN8h/1nXgZ9O9XStOTTm05LC1WxcMGthCoiYMSWBXGOSTnjnNUz4U8ON5OfD+lHyE2Q5s4/wB2uScLxwMknA9TRLVtrQI6bnFx3sk8+oWkdrNcXepaugjCahLZKpFlE7FpYvmxgHgA5NZEmt6sfD8i/wBo3EckFtq8YaK8eXHlyxhCJCAXKgkBmGfzr0yTwt4emiaKXQdLeNtm5Gs4yDsXanGP4QSB6A4FUYvCFmmutdmHT108QSRJYw2Sxqxk8ve0hyQ5PlqB8owPWndc3lb9LAtl/X9f8A5bxFLe+H7+5stNvb14rmGyDi61GVtpkuGRiJG3tHkYXKjjqBkVb+xa1aXWnaTqlzJBYahqLBVt9VnmlRFgZvL+0MEk5dd3XpxnHFdzcafZXQlFxZ283nReTL5kStvj5+Q5HK8ng8c1TXwzoCac+nJoemrYyP5j2wtIxEzcfMVxgngc47Ulotf61/QP6/A83tdRn8JLf31rPPLavfahYpDLO8oa4B3QkliSWJVkyeTkVf0yy8TXep3dvbXhebSbuC2+0XGrzqdixxs+6AIySbwzncxz83BG0V6BDoulW9pHaQaZZRW0cglSFIFVFcHIYKBgEEDB68U250HR73UItQutJsZ72Lb5dzLbI0ibTkYYjIweRRHS3lb8P6YPW/z/AB/pHEeTr9vq9/pVx9oj1TUIbhtO1MarK9u5ySFNuTiIqpUZVT6g560H1HUW+y6Amn3dldyal5F5Bc6/PIJB5LvHsuRvdA20HACnjB6mvQY/DOgRG6Meh6ahu1K3BW0jHnAnJD8fMCeeacvh3Q10xtMXRtOGnu29rUWqeUW45KYxngc47Ult/XcH/X3HJ21jqratpWg67f3CRNBd3CpaahMGfbJGI1acbHfajnr16nOM1R8Kz32ofYpbjUdQm+zaOtwsP2pwJZRNIAXOctwoHJwe+eMdXq3hW2u9MttOsLHQYbOB2cW95pIuIlJ7ogdAp5OTznNXPD+gWnh/SbOyhVHktoFgM/lhWcAk446DJJA6DNFrr+vPX5XQf1+K/M5jwNDr92uma1cTobO7svMuM6pNcmaRgpVhE8YWHB3ZVDjnGDgVt+LLhvL0/TobWa4ub64KRBNQlslXajOS0sWWxhTwAcmp7jwjoU0GoJFpdnaS38Lw3FxbW0aSur/ey23nPXnPNXbvRtM1Cxisr/T7W8tYsFIrmJZVBAwDhgecd6b1BaGL4BvLm88OSfapfNkgvbm3DfaGn+VJWCjzGAZwBxuIycc11FVrLTrHTY3jsLK3tUdt7rBEqBmwBkgDk4AGfarNNgFFFFIAooooAKxJvEkMHi2HQGtrkvLbGcTLBIyAhgMEhdoH+0WwOB1IrbrmdWs74+KobiGxnntZ9Pks3mheMeQzOpDMGYHGAfuhjx0pNu6+f5P9Q6f13X6FuHxdolx55S7kCwwvcF3t5UWSNPvPGzKBIo45Td1HqKiPjbQdsJW4uZfPRpIRDYzyGVF25dAqEsvzL8wyOevBrltK8LXEXh2Wxn0PVU1WDSpbSO5n1PzrZ3KBCIlaZtgbAIyi4Axx0rpU0u9GuadcGH91DpEttI24cSFoiF6/7Lc9OKb0bt/W/wDkvvDp/Xl/m/uLFp4v0K9dlhvsKLdrkSyQyRxPEuNzq7KFYDIzgnHesaTxpMbWSWEwmU6lbQJbzWk0LpbyyrGHIkClifmIYDaDxzg5x7vwbrd54X0LTVhEM0Gh3NnOWmACSssW1SVOSCUPIz0qS/8ACs+q6O6Wmj65puoPcWYkuLzU1uHEaTBmMbNNJjZy3QZ4wD0p7S/ruH2fv/I6qXxnoUUvlfaZ5ZN0iqlvZzSlvLYK5UIh3BSQCRkZz6Gon8b6K9nczWt0JDFaPdo0sM0cUsagZZZNhDAZGdgYjPSsrw9omsWOpWsF1aYttOsLiwhuQ6YnQvGYm2g5BKqQcgcqfUVl3fhTXJPCmi2UdkTcW+gXdnMnnINsrpGFXOcHJU8jjjrQv6/H/JfeNays/wCtjsJPGGiwXj2ktxMJY5kglZbSZoopG27VaQJsXO9epHUVSi8Tyz+MW09bi1TTkLx7ntZt0kqLllWY4iJHzZAJI8tuOTtrXOhalJpOvQLbZkutUhuIRvX5o18jJ68fcbg88fSqsGh6nssdHm0yc2tjqU1694ZYjHPGxlZUUb9+4+YAQygcNz0yu39dvy1JW2v9b/mdHD4r0ieymvEkultolVvOksZ41kDHC+WWQCQk4wEznIx1FVdO8WWv9iC81K4UXAnMDwQWc4kVzysYiZfMZtuD90ZGWAArkX8KazJY3dvY2utQaXFJbTwadf6kjSBo5AWSCRJGMa7FwNzjDY6DmtYaLNbPYatp3h/VFnttQM1xa3t8k9xOphaLcrvO68bhwXHAPtkX9fgM3V8aaC8cDC6m3TySRRRG0mErPHjevl7N24Z6YzjJ6A1Zj8S6TLqn9nJcSeeZGiVjBIInkUEsiyldjMMHKhiRg8cGuS8I215e60NT+xyQwxajqQmWR03RszIADtYgnKsPlJHHWpvD3hprDU0h1HSNVmkgvZ7iG+GpFrQbmdlbyTNw2H2n931yenNC1tftf8gfX1f6nWT67ptt/aPnXOz+zoxLdAo37tCCwPT5sgHpnkY61Xi8VaPNfG0S4m8zcyhmtZVjZlBLKshXYzAA5UEkbTxwayPE3h2+1HxJp9xZxqbO5CQ6mxcAiOKQSocfxZIZMej+lUE0LVzBZ6MdPnWGy1Ge8+3maPy5UYysqgBt+4mQA5UDhuTxlNu1x2V/6/rc6Kw8YaLqbotpNcuZIGuIt1lOgmjGCTGWQeZ94cLk81V1Hxzptno2oX0MV5LLZIrPay2c8MmGOFO1o9204PzYxweax7zQfECeHtDj0+IxahZaNNbsyyIDHMY4woBJxnKkA9Aec1nSeHdYlfXTbaNqsUV3pUcMQ1DUluJHlSRmIJaZ9uQ3GDt4OdueaaXM1/XUlX5b9f8AhjqY/F8KazqEd2TDp8FraSxF7eRZmeZ5F2lCN2SVUBduck1oR+J9Jm1M6ek8xnDvGD9mlEbuoJZFk27GYYOVBJ+U8cGuQ1DQtevfFz+KrawuoHtYbZoNOmlgxcMrSrIrYZgGCOSp3Yy31xZttJ1iJNP006Xc+Xp+pTX/ANrM8WyZSZWVFG/dvJkCnKgDDcnjK/r+v61G99P60N6Pxnoj/agZbuF7WNZZUuLC4hfazbVwroCxZuAFBJPAqfQNZ/tPSXuriVPOidhOi28sJhP3grJIA+QpXkgZzkAAiuStNK1q60eee80O8h1p7+DUrgyTQFZzHICIYysrYCoMLu2jIycZNb+mWt5nxBql5aS2ZvyDHbTOjOipEFy2xmXJIPAJ4x9ApO0W/wCun9fK44q8kv6/r/hiey8Z6DqCB4bx1ja3a6SWe2lhR4lALMrOoDAAjOCcZ5pR4y0P7JLcvcXESxNGrJNZTRyZkOExGyBiGPAIGCQfSuG0/SNV8VeB9CtotPmsorbRGjSe4kj2zu8SKm3Y7MFOCSWAOMcem1e6VrGt6vHqraTcWIjeyjFvPNEWYR3HmSP8jsuAOnOTzx0zbVp8vn+v9fmSn7nN/XQ1L7x3pltaxTwQ3s+b2Ozli+xTpLEWwcmMx7uhBAx83QVpS+J9Jg1FbCSeZZiyIT9mlMaO+NqvJt2IxyMKxB+YccisDVtI1QX+o3sFhJcqdUsrqOOOSMNKkaoHxuYAEEHqR0qC60nV7hdT05dLuhFqt/Bei7aaHbbKPKLq437t6+WQNoYHK89cTHXf+tv+CN/1+P8AwDqrPX7DUL6S0tTcyPGWUy/Y5RCSpwwEpXYSDkcMeh9K064vRdIvrHxc89jaatp+kuspuLa8u4pLdnLZDQIruyEsWJ+6Mds12lHRB1YUUUUAFFFFABRRRQAVm32rw2GowW9xJBFFJbzXDySSMpVY9uT93bgbuSWGOwPONKuF8c6bNrerW+l2rqtzcaRfqm5iACTBjJHIBPGaX/B/JjSu9TTvPGNq9kJNNLGdbu1ikiu7WWFhHLKqbgrhWIwWw3TI74IrQXxNpL6mdPW4kM+9o1b7PJ5buoJZFk27GcYOVBJ4PHBrlJNCmk0yS5tfDutQ6ik9m7Lf6mty0yRzrIyxs07gYwx5K5zS6H4dl0282Xuh6vdT293cXNvdLqmbUlmdkPlNMNrYbaf3eMknpzVbL7/0F0NLUvHunwRYtWmSaKe2Fwl7YzwFIpZQm4B1XJ+9jGeR0Naa+LtGe0luBNcjyphbtA1lMs/mFdwUQlPMJK/NwvTJ6A1zFhpetXen777Q7u31a41O2vbyaWaAoQkqnYhWVjtRBgZAzgnqTTtd8M6lc+IZtTWzuri2S/jm8m0vfs80sf2byiUYOmCGPQsuQD1pdPn/AJf8EOvy/wAzdn8aacl5o8VvHc3MWpSSRiSO2mJiKA5DKEJDAjBDYK8k8A1XXxig1lI53tItNW1vZ5pgXJQwTJH1IX1bIweRwSOTWGlzaf8A2FeaboGpeXb3VxLcWst3HJcKZEZd7O8xDZJz98nnp2rBvPBGu3t1aTRh7Z7Q39xH+8jKSytdrNCkg5yjbQTjpgZweKOq+f5f16h0fyO/1PW7fT9HF985aZQLaJoZC8jkEqvlqpfPGSAuQASRwapW/izT00yxkubl7m5nRty2NhO7bkIV/wB0qs6AMcEN0PB5qj4m02/1m10G/wD7OvPMtZvNubG2vRDOA0bKQsiuoypYfxgEZ+lZWqeGydKtm0fQ/EljqY814riDU4vNidn3ETM87CRWYBiPn49DxRs2HRHbajq9jpNgt7fTGG3Z0QMY2J3OQFG0DOSSB0rNj8a6FJKsX2i5RzMsDCWxnTynYgKsm5B5ZbcMb8Zzxmna3p9/faPpsO1ZrqK8tJZyhAHySKzsM444JxWJqXh/VZoPEghtiWvNVs7m3xIo3xp5G5uvGNjcHB4+lNLXXv8A5f5v7g7f13Ojj8S6TLqn9nLcP55kaJWMEgid1BLIspXYzDByoYkYPHBqC28YaLeXQt7ea5d3R5ImFlPsmVPvGN9m2T/gJOe2a5vRfCz2121pqGk6rLJHd3E0N+NSLWi72dlbyTMMNh9pxH1yehzWPdQ+II08PaJBptxY6rZaTd28E4lhKTOsSLujIckZwMFwuNwqVt/XYfWx1+o+M7cWyHTd/wBpF7aQSw3tpNA6xzShNwVwrdN2DyMj8K0ZPFGlxwNOpvZ4lmeAva2E843ocNyiHgHjPTIIzkGvPb/wlreo304tNN1myt7hbJfPu9TS4njMVxvdwWlfaQrEqASPlPAJwdNNH8Q2sen6ZcafqlzpunRTW0f9naglqZ8FPJlcrKjY2bgR/eBODkU/s+ev9f5evkLr939f128zo9a8aabp+jyXVpLJdTPZNd24gtZZ1K4Oxn8tTsUkdWI6H0OGN4rCy6PHKTbi5WNrmaSxuDFl1G1ElA8sEswGSxx0wSeOU0rQvEekeHLqzfQrq5nvdHjscR3MBEMsYlX5i0g+Qh1IK7j1yAeKbf8Ah7xHLaSQSabq11cRTWj2zR6mkdskUYiLJ5XmgM+5X5ZcE4O7pTVuZrpp+b/4APZf12/4J22g+JI9SWSG6eOO8WS5IRUYKYop2i3ZPGeFzz36AEUsHjLQriW3jiupmE/l7JPskwjBkAKBn27UZsrgMQTuXjkZ4zWtI1aDQIIkgNpeSavdWYdnU+Zb3cj5ZNpJ4DI2Dg5jPGOa07jw9qEEepaFaadMbO+voLiK9SWMRwRqIsqwLB9w8o4wpByvI5wlrv8A1/Sa/EJaN28/u/pGnrvjiy06y1FLYXC6jb2008cd3YTxxuI/vHcyqrKMjkN3HrWjb+KtKulufJe7d7aNZJIxYz72RiQrIuzdIpIPKAjiuTudO1zVYPEz3fh68TUb+CS3tZWntzFHAv8Aq4wRKWBY5YnaBk4PAFaPifSdan1We702K5MT2trDJ9lnWKWRVnLSojFl2tsPXI9jml28wfXy/wCB/wAEvX/jnTbWyhuYIry4D3qWcsQs51lhZsH5o/L3g4IIBA3ZGKtTeJI4Y9SbyJJWtJFiRLeCeZyzRhxvRYiV+8Om4DuQeK5G20PWbf8AtGePQ9R8s6tZ30EE9/HPM8aKquN7yn5htzgtjBABPQOmi1PUNZ1WS0tdSe2GqxNfWtjdpBOV+xJhfMEijhyuQr/mKdrp/wBfy/5sOvy/z/4Bs2vjJftliLm7tGsm025uru5WGSLZJC8asNrncoG5sqw3ZArrIZkuII5kDhJFDLvQo2DzypAIPsRmvI4vA3iK6nhk+z3NgbNr24gE10k4ldp45oY5GLMzKSvzE85XOehPq0Ml1c6WsjQG0u5IcmKRlfynI6EqSDg+lDfuX/rr/X/Dh9q39dP6/wCGKEXinS5p5YB9uSeOJpfKl064jd1UgMUVkBkxkcLnqPWp9J16w1v7SLJrjdbOI5kntZYGRiAwBWRVPQg/iK8+s9N8U6feabqkOg6vdahbafPFcG+1WORZbh1QgqpmKom5T90KeR8vHHZeDrWax0UW1xp15a3IcyXEt20Ra5lbl5P3cj9T2JGBgDgU7d/61A6GiiikAUUUUAFFFFABRRRQAUUUUAFFFFABRRRQAUUUUAec6l/yFbz/AK7v/wChGijUv+Qref8AXd//AEI0VoQdjoH/AB4v/wBdT/IVq1laB/x4v/11P8hWrUMsKKKKQBRRRQAUUUUAFFFFABRRRQAVRv8ASLLVJrWS8jkk+yyCWJBM6pvBBBZAQrYIBG4HB6VeooAKKKKAKOq6RZ63ZfY79JJLctlo0meMP7NtI3LzypyD3FXhwMCiigAooooAKKKKACiiigAooooAKKKKACiiigAooooAytT8RabpF3DaXck5uZo2kjht7WWd2VSAxxGrHjcPzqGDxPY3DTSQP9otY7SG6VraOWWRlkLAfu1Qkj5T0JPXIGOcjXLyey+I2kyW+m3V+50u6XyrZolYDzIef3joMfjnnpWLD4Z8R6fp0yxRTeY9rYpMLK4WORws8rzRxuWXaQsgG7Iz2NC2T/rdob3fy/Q7D/hLtG+wtdGecKs4tjCbOYT+aRuCeTs8zO3n7vTnpST+L9GtVjaeS7j3x+aQ9hODEmSN8o2ZiXIPL7RwT0BrjbDQdcsdcfVY9Dvzbw6kt1HbXF/HPPJG1sYWw7yn51POGfG04BOMDW1K11mebWJ4NCvH/trT0tQjzwA2rr5i/vP3hG0hw2U3nrxnGR7af1oC3/rv/ka1h4ojfUtStb544/K1MWFosSMzS5hSTkDP95iTwABk+tTweLdIu7Br20e8urZWC+ZbWE8uSc8DahJxgg4+6eDg1ymleE9a0PxXPrUSy3UZultvs7SR7Wt2hiVp1ychw8YyCeVXp0zcbSNatvCfh2yFtfutu+NQtdPu1hmZdj7QJPMTgNtyAwzQ9lby/r+v0Eut/wCt/wCv+HOw07UrTVbJbyylMkLFlyyMjKVJBDKwBUgggggEViWfi+xnv79pb2GPT4YPOgZreZDKi/6yRXYBZFyQBs3djn5gKh8H6Tf2fhrULC+tZ7OSW7uWiEtyJ22SMWU79zEkbsEnnIPXqcXRPC0cOjJZ6v4Z1m4uLawa2d31QSwzcKrCFWuPk3YBGVTAHUcUf5fp+gf5/r+p3Onapb6rC8tvHdoqNtP2mzltyfoJFUke4qnF4p0uaeWAfbknjiaXypdOuI3dVIDFFZAZMZHC56j1rO8J2GsWNhqUVxJqKwtITYpqtwlxPHledzIWBXd0BYnA5rlrPTfFOn3mm6pDoOr3WoW2nzxXBvtVjkWW4dUIKqZiqJuU/dCnkfLxwPf+uwI9B0nXrDW/tIsmuN1s4jmSe1lgZGIDAFZFU9CD+IqhN4kRfES6eGaCPY6j7RYzp50wBIVJGURkBVJ4LFu2Mcng61msdFFtcadeWtyHMlxLdtEWuZW5eT93I/U9iRgYA4Fco+h+IJtX0+e407Vp7i31WWae6k1JTbmFvMVPLh83AAV1z8itgHqTypXvZAtrm9oHi64v4fPv4QIxpVnfMLS3kkffN5m4BV3MQNowACeuc1Pf+OdNtbKG5givLgPepZyxCznWWFmwfmj8veDgggEDdkYrlLXRPE1rpkMUemX8Df2bp9tP9nuoUkIglcSoriQbSyNlWBHGeVPFT22h6zb/ANozx6HqPlnVrO+ggnv455njRVVxveU/MNucFsYIAJ6C5W5tNr/qv0B9fT9P8zq9R8SR2mrWNpukgikkUTTXFhceWdwARFk2iNWLEDLNx0xk8UNN8Wzz38SX32WG18vUJJZMEbFt7hY1OSeBtJJ9/TpWDr+keIdTnvpDpOszzNeW9xaY1JI7eKFDExjMQmCtJlXHKkZ53dKbceF9cu4prT+zpYhJFqsAmM0W0GadZomOG3bWA2njIPUY5qV5+f5aD0/L9TsR4y0P7JLcyXM8KRNGrrPZzRPmQ7UIRkDEMeAQMZB9KbH410KSVYvtFyjmZYGEtjOnlOxAVZNyDyy24Y34znjNYV7pWsa3q8eqtpNxYiN7KMW880RZhHceZI/yOy4A6c5PPHTMmpeH9Vmg8SCG2Ja81WzubfEijfGnkbm68Y2NwcHj6U15/wBar/Nsn+vzNmTxLEniRLB3e3twjqTcWM6edKMnEcjKIyAqseCxbtjHLIvHXh6WISi7nWJoftCSSWU6JJGCuWRmQBgNy5xnAOTxXJ3GheIZ9Rs5ptN1a4uoNTllmuZNSX7O0LeYieVD5uBhXTOUU4B6k87lv4bu5rPw1aXlqPJt9Jls70F1OxnjjXbweejdM9KlX5b/ANdX/wAAp25kjc1HxRo2k3X2a9vPLm/d/KInbl92wZAIy2xsDqce4yk3ifTLe5hguPtsJmKBJJbCdIsvjaDIU2qSSBgkHJx14rjfC2kape6Xpuq3KrPePqqPcSKwx5MEbwKwz1BK7uP75pfEui6/fXupFdP1a8k+3QT2ckepLFbLAhjYr5XmgF8q/wB5OpB3Dimt/n+Gn+f4MX9fPX/L8T0DUNQtdLsZb29l8q3iALvtLbQTjPAJxzVK/wDEulaZctbXM8n2hQh8qG3klc7920KEUlidjHAycKT05q7f2UOp6bc2NwuYbmJopAfRhg/zrg9L0DX7KHT9Zv7J7rVIL0tPawTR7niWA26lSzBc8eZgsPvt34Itw6HUP4x0REtiJ7mVrlHeOKCynlkIRgr5RULKVY4IIBB60s/i7Rreyt71prlrOeETpcxWU8kQQ92dUKp77iMd6x/D2hala+IV1K6tmhjnjvZHRpFYwtLNGyIcE5O1STjIznk8Z5u68MeI30CTTJtP1OfdpK29qlrqSwQQzHzN/mhZV35ynZxjj1pN2in/AF1GleTX9dDpta8ciyj8Rw2dpIbrSrMXMcstvKYZCVJwW2hccDHzfNzjoa2Z/FGk2vnLLcSNJBIkMiQ28krGRl3BFCKSzbfmIXJA5OBXJappGuXOm69aR6NdPJqmkQwxyedBtjlWNwUfMmc5IGQCPen2ega5odxZotrc6pb6XevdRSiaETXKzRuHB3Mo3q7E5OAVPByMVTVnb+tyU20n6nTXPjDRrTTI9RlkvDZursZY7CeQRhDhvM2ofLIIIIbBGD6GorrxTarrVlZQ3CrG7KLh5LSZgpcDy494ASN23A/Oc9Bt+YEc1NpeubLW2uNBvLnTrm/n1K9t4J4C4JfdFA26RVI6M2CRkY5BJq5e6Pq0x1XTY9NuDDqmoQ3gvfOiCW6jyt6uN+7cPLIG0MDleeuEtbX/AK2/4Ovl5jfl/X9fr5Hd0UUUAFFFFABRRRQAUUVxmua7qGn+ILyCxWDzdunxI05kZB500iMSgcDgAHgAnuSMYOtg6N9js6K818Qy6zrAGiX0+lS+RrFtDIxsXMM6tGJFDRGXoD1G4g4HStE65eaTDdvZRaZBo2kXcVjLax2jIz58veyEPtQAycLtbO3rzwR1/r0/zQPT+vX/ACO5oriJvEniD7NdXUK6Ysa6sNNgR45CSDOI97HcMYBPygHJGcjpUUnibxDZtfvcS6XJDpmoW9pcbLWRDOspi5X94fLKiXvvzjtRHW39dv8ANA9Hb+uv+R3lFeeXHiaKHxpa3Rmt76Fp5bBZE0y4j+zgK7MFuGYxO2Y9rBQCcf7NWjq2uz+GtP1i9msRBfz2ZjtbeGWKSJZZowA0ol+fCtz8oBPUYyCR1t/W+wPR2O5orz19XuJ7uDX5o7JrS9mn0u3QQv58KgyANvLlfmaMZAQcFeTt5m+F+unWvDtlDaSW7WGnWNvayEZMrXAjUt3wFUEDpknPQDkjqn5f1/l94S0f9f13+47yquoaZYatbfZtSsba8g3BvKuYlkXI6HDAjNctL4vlt/GE+l3t5a6fHGWaC1nsZTJeRqgYvHNvEfUkbQCflP4Ztn4/1Q6dLqc2nvcWrafJeqi6dcWwgYAMsZmk+SXdnG5QPu5wQeEtVcezsd/aWdrYWsdrZ20NtbxjCRQoERR7AcCpq868Q61rNpZ6vpusf2XfINNjudsNtJCp3S7GRsysWGPQipdUvNX0+78ZSLeQtY2WnRyQWojlQofLcja6yjb05KgE8YIxy/MS1dkegUV5zoGulPHWs6BZSW/2ybUftVx5xJKW628AO0ZBLMxwOeAGJzgA6vjHxXcaC8/2K8gaW1tDcy2Z0u4uWIGcbpY2CxA7SAWHYnoKHZJPuC10R2NFYWvaxd2eh2l3p6QGe6uLeFROGKASuqk8YPAasCTxN4hs2v3uJdLkh0zULe0uNlrIhnWUxcr+8PllRL335x2p2d7f10/zQr6XX9f1Y7yiuF0zxlqeqazEtvbM9jNdy22waXcjyVQsola4P7pgSgyoAxuxkkcwzeIddeHVraafT7mD7RFpdvdQ2kkANxI2yTjzWLKgPYrlgRkYzS1e39f1dFbb/wBf1qegUjKGUqwBUjBBHBrz3Sru50Bz4V0y302G/OoCL7Slu4gCtCZt5jMm4nC7Au/AwOQBtqYeLtT+ytBLqFjFqUd5c2+2HRrm685IiBvEcchZByMkkjkUNr+vl/mLX+vn/kdzBBDa28dvbxJDDEoSOONQqoo4AAHAA9KkrhF8Ua5qFj4bu9Nk08S6wkbGyks5HZQOZpPM81dqqOmVPJA5zVTUNT1HV5dC1OS4so9LOu+XFALdhKAhlTc0hfHO0nGwYyBnjJb3s+9vxDpfy/z/AMj0aivO08dal9okjtfL1hZrGe5tDBpNza72j24Cl2YTAhv4PT3FTp4tXUPDckkfiXT5pprk2im30a68xW2ndH5Al83fwTnjAHTvU9NP61sB3tFefeHvEOoX9pp2j6PDYWEka3QeSWylEapBIIwFgLo6ltwOGb5cEHJPF/wZ4gu9evJJrtI1kOnW8reU0gTc0kynCFio+4Ogz6k4GKt2Dv5HZUUUUgCiiigAooooAKrR6dYw381/FZ26Xk6hZbhYlEkgHQM2MkD3qzXK+Nb1BaxaZ9shRrtXL2zaZcXzTIuM/LCysq8gEnIOcUm7ajSudVRXk39p/wBtGPUvJSH7TBoUhjT7qE3b5A9q6JvGFyPE1tZW97bXdpdXklmCmlXEYicK5/15YxyEMmCq4J56YNU1rbzt+X+Yv6/C529Fef6Hq+vR6DpNq9/Zz6hqV7PFFcTW0jLEiGRm3DzcufkwPmXAI645yL/xk9n4p0+4uvsv9prBe6XEOY4Zbj7RCqnkkqpHzHkkAEZJ6payt/X9dA6X/r+up6vRWD4j1q48P+HkuXCTXjyRW4ZIHdfMdgu4RqS5AyTtBycYzzmsW28U65ciGwW3jS8uL77NDe3OnT28TRiIys/kSMHJG0pjdjPOe1G+39f1cDuKK8wv/FN9qkMvh6+W3eYzXKXEsGlXNzHJHC6qF8mJywDFuSWIwMYO6tAeNL5L/Sba/wDs/h+O8hh2LfafM4mlbduiV9yLGQFGA4z8w49RapNdQel/I7+iuKvNe8SWusavBarZanDp9o0zxwWUiSLK3MUWfNbe235jhRxj+8KzpfGxvdDjhg1a1v5r66ezaW00m6VrYKjFw0CyGUtxgYK4zntyr6af10H11/rqejVnWGgaNpVxJcadpNhZzSjEklvbJGzjOcEqATzXK6PrOrzwaXounWdrpcqwzsZLmwlWPyoXVE2QMyOu7cDy3ABHzZzWHceMr3XrC0DWMc9xaQRX8kEemXVylxNufYg8okRD5Mgvu5IOPl5ei1/q39dBLXQ9Xorh5vE2vgajfxjT47Kxv4bZrWW3kMzq4iz8+8BWHmn+E9KrweMtR1O7YQ2ryWE089sY10y5Uwom9RKbg/umBKfdAGN2MkjlSdlccVdnoFFcH8L9dOteHbKG0kt2sNOsbe1kIyZWuBGpbvgKoIHTJOegHNh/E2tC2vbjGnov9pnTLNfKdiXMwQSOdw4AJyo64+8ucCpK0uX+t7fjdEp3jf8ArudfLbQTvE80McjwvviZ0BKNgjK56HBIyPU1LXEN4k14avHoKyaYdQF79nkujbSCLyzbmZWEfmZyCMEb+cZyM8Q2vijW5FsZbxtOa1udQn0yRIoHVy8Yl/eBi5ABMf3MHGfvVLdl/X9dirf1/XzO9orya41tbPwHocaz20/2LSbe+ksH0u4udxVMqXkiYLGpK8F1IBXPaultvGEs3i0aZdXtppscnzW1tc2Uu+7j2KxdJ96x9WI27SRtP4U1ZtC6XO0qtY6dY6XbfZ9Ps7e0g3FvKt4ljXJ6nAGM153b+IJrjV702l1azz6jps0sGoLpNzbBREF2hWkciRMOT8hAB55zXaeFGvZPCmly6hcpc3ElrG5lSNlyCoIzlmJb1OeTzgUlqr/11/yB6O39dP8AM2aKKKACiiigAooooAKKKKACiiigAooooAKKKKACiiigAooooAKKKKAPOdS/5Ct5/wBd3/8AQjRRqX/IVvP+u7/+hGitCDsdA/48H/66n+QrVrK0D/jwf/rqf5CtWoZYUUUUgCiiigAooooAKKKKACiiigAooooAKKKKACiiigAooooAKKKKACiiigAooooAKKKKACiiigAooooAiNtA10l0YIzcIhjWUoN6qSCVB64JA49hUtcz4l8RvoN5vWKWdYtNubwwrIqrIY2jABypOfn4IIHXIPGMbxN4i15dI1bTzYW9lfJbQzJLb6gx/dySFD83lAq4x2B65DZFHT+vMPU7+iuM/tm90GC5s7bTFuTp1qLzUPO1eaZow247Y3kQtIcIxw2wdPXiW98Z3ECaxcWukrcWWmQLM0zXWwyhohIoVdp55AOcDBByegAOuorjL3xjrFi+pRy6DaGTT7QX8wXUTjyDv6Hyv9Z8h+XG3/aqLX/FkNjrumiW6sBbiWIi3j1fy7p/Nwqs0Gz51G7ON+COewo6pAdxRXHXninU5ND1fVbbToo9MtEuQlwLzbcMYtylljMLIMspxknjkjtTb/xDN/aguxA7aTpVyltcyrfGNmlkCDcYgmHVfMHBYcknaSq0LUHodnRXlg8U3z+DNatbWSe4u7Vb+W4u/tJD2wE8qxKD1LHbwMjCrnPQHpZ/F99YTz2d/pEMd4Uga0SO83rKZZDGqu2wbCCMnAcYzgnHID0v5HXUVyk3irUINO1OWWw06G60t/8ATEm1BxEsZQOHVxCS2QcYKDkH2zvaRd3N/o9peXlmbK4niWR7YvvMRIztJwOfwFAF2iuT1zxomha1FZzNpDRvLDH5f9phbv8AeMFyICnIBOfv9AT7VAnjPVJWtGj0K38q9vJrK2LX5DGSMycsBGQqERk5BJH900LXUNjs6K4af4ixwQW8UsWmWuoPJcJLHfamIIE8mTy2xKUJYk4wNo4znGOY7Pxi02py6tGkr6bPZae5iebi3EssyM4AyDg7c4xkDOeKFqD0v5He0VmaTq39qzaiI4QsFpdNapJvz5pUDecY4wxK9T901gW/j2KWHV7147BbHTFmMyJf7rtdjFRvh2AJuKnGX9PwL/5hb/I7KkIBBBGQeoNcPa/EWK4iuo1g0+6vI/IEKabqIuYnaZ/LRWkCDYQ3X5TgcjPSnXfiS8uJzpuo2X2SeHVLS2k+w6gxDCQbwd/lq2PVcDI4zzRb+vwC52dvbw2lvHb20McMMahUjjUKqgdAAOAKkrh4fEOtrFqr3yRJFDrUNnA9tcAuFeSJdpDRYxh855JyRkYDVueJdfOgwQSiXR4xISP+JnqX2MHA6Kdjbj+VF/d5v66P9QtrY3KKoaHqsWuaFY6rChSO7hWVUJBK5GcZFX6bVnZgtQooopAFFFFABRRRQAUUUUAFFFFABRRRQAVjXvhqzv8AUpL6WWcSubYkKw2/uJGkTt3LHPt0xWzUf2iH7SLbzo/PKeYItw3Fc4zjrjJAzR1DpYypvDdnNqEl60s4kku4rsgMMb402KOnTHX+dRXXhS2utRluTe3kdvPPHcXFihj8maRNu1myhcfcTIDAHbyOTneooWm39f1ZAYx8NWZtGt/Nn2NqA1AncM+YJBJjp93I+uO9R3PhSxuo9SSSW5A1C7hu5drL8rx+XtC8dP3a5znqa3ar3t9bafCs11J5cbypCp2k5d2CqOPViBQtNF/W3+SDrc53/hBbXzrc/wBran9mtbxryC0zCIo3YsWH+r3FTvYfMSQDwQealt/BsNvZQ2B1fUpdPt3ie3tZDDth8qRXQBhGHIG0L8zHj35rSk8QaZFrB0lp3+2rGZWjWF2CqBkksBtGBjv/ABL/AHhm3Y3tvqWn299aSeZbXMayxPtI3KwyDg8jg96Fpt/X9WB+ZjL4QtFvBIb69a1SaS4isSY/JilcNuZfk3/xuQCxALcDgYk0fwrZaHPay2U1yvkWMdiyFl2zIn3GcBeXHPIx948dMbM1xDbhDNNHGHcRqXYDcx4AGepPpUlC02/r+rg9dzFuvDov9Sjub3U764t4pfOjsWESwqwBAOVQOcZJwWNVIfCcNlotzpjX2pX+lNavbppshh2qhGAqNsV8gfKCzn3Peukd1jRndgqqMszHAA9abFLHPEksTrJG6hkdDkMDyCD3FK2lh31ucBp/hS/1fUNQOsvrCWU1hFaI1/Ja+eSshc7fIBXaMDlskkmui1PwnBqd1qMr6jfQxaja/Zrq3i8rY6hWUNlkLAjcehA6ZBroKKYlo7o58+D7D7Y93HPdRXLX634lRlDK4jWMqPl+4yrgg56nkcYbrHhC31i6vZTqWoWiX9sttdw2xjCzIN2MlkLA4cj5SK2b3ULbTkha5kK+dKsMYVGYs7dAAoJ9/YAk8CktNRtb6a7ht5d8lpN5E42kbH2q2ORzwynj1o3Vv66L/INv6/rzK02iQXGl2VhNPO62kkMiyEqHdomDLuwMclRnAHtiqtz4UsbqPUkkluQNQu4buXay/K8fl7QvHT92uc56mtTUL+10rTri/vZfKtbeMySvtLbVHU4GSfwqxuG3dn5cZyad+v8AX9aBa39f13MO08M/2fPObLWdSt7SWSWU2a+SY1eTJYqTGXHzEtjdjPtxVSy8Ew2Wif2T/bGpzWqbWg8wQBoJFfeJFZYgS24ZJbdnnIOTXR21zBeW0dxazxzwSLuSWJwysPUEcEVT/t3Tft32L7T/AKR9p+ybNjf63y/N25xj7nOenbrxS8g8zC1LwytrYi4ibWdQ1QXguReW7Wy3IfZ5ef3gSLbs+Xbt75xnmqWgeC7wW5vrzUdTsNRknuWLI1uZWilcNtkwjIG+QH93jGTg13dFCB6/1/Xc5DTPAMOj3NvPY6/q8Zgt1tUVvs7gRBi2z5oSQMnkggnAySRmrD+CLSS4j36lqJsortryOw3ReSsjFi3Ozfgl24LY5+mOnrKj8SaRJe3toLwLJYqXuWeNkjiUdSZCAuOvf+Fv7pwbgZNt4GW0lsZY/EOseZYW7W1qx+znyo2UDAHlYP3VOSCeBkkcVI3guFpVuzrOp/2ms4n/ALQ/cebxGY9u3yvL27Sf4M9810wIZQykEEZBHekd1jjaRzhVBJPoBQ31YJdjiLnwmdEWGbS28Q3V5508n2m0kszIglKtIreeFUqzKG6EgjqBxWj4L8MvoOlW0l2z/wBoPZxQTruBVdjOwxgdcyEE9OBiugsb231LT7e+tJPMtrmNZYn2kblYZBweRwe9JcahbWt3a2kshE90WEKKjMW2jJJwOAPU4HIHUinqtA31/ruWaKKKQBRRRQAUUUUAFY+q+H11LUIL+LUb2wuYoXgL2vl5eNipKnejY5UYIwevNbFFAHHw/DuwtrRLaDVNTREhgiQ7oiR5MplibmM8qSRzwR1BPNTp4Ht47m1ddX1PyLO8a9t7bMIjjdmYsOI9xB3sPmJIB4IPNdTWbceINItrG4vJNRt2gtommlaJ/MKopILYXJwCpHA6gii+obmZH4OihtVgi1jUk8m5a5tHHk7rVmL7gn7v5gQ7Ah935jNJ/wAILpLri4e5uGa2uLeVpGXMvnuryOcKMPlRjGAOw6Y3LjUrS1uLOCaXbLeyGO3XaTvYKXI4HHyqTzjpVqiwXMm80GHUNBj0q6urqTyhGUui6+cHQgrJnG3cCAemD3FZur6JcrpcBa61vVL62uhPb3Fv9kS4hO0qcblSMrgsCGBPzfTHUVHFcQzmQQzRyGJzHIEYHYw5wcdDyOPejcNjitA8G3YtBfXl/qOn6qbq5lWdGt2m8qVgdkg2NESdqsdo4I4PWt2+8OPqSxRXmt6lLaqIxLbYgVJypByxEYYEkAnayj0Arcoo7LsBzmneE5NKN39l8Q6sFupJJnDLbNiRzkvkw5JHQZJGABjApjeC7eQm4k1XUn1L7QtwuokxCVGVCgAUR+XjaWGCnOT3wa6aqthqNrqlqbmzl82ESPFu2lfmRijDkDoykfhQBzutaRdxDT7i3k1691G3WWMXtkbJZdjkEq4lCxkEhcbVyNv1zW8PeCriw0jT5Dql9puqLaLBdG0MLiTDMwDeZGy5UuwyoHU9Riu1ooWgGNL4as5rbUIHluNt9dJdykMuQ67MAcdP3a+vU1HZ+GVsLib7LquoR2M0kkjWH7kwhpMlsExmQfMxbG/r7cVqJfW0moTWCSZuYY0lkTaflVywU56clG/Kiw1C21S0W6s5DJAzMFcoyhsEgkZAyOOCOD1GRRboGxl6P4VstDntZbKa5XyLGOxZCy7ZkT7jOAvLjnkY+8eOmJJPDVnJpl1Y+bcKJ7prwSqy74pS/mBl4xwwGAQfQ5rZqraaja3013Dby75LSbyJxtI2PtVscjnhlPHrRu7/ANb/AOYbL+u3+Rl2nhW2t7yC9lvLy6vI7lrlriYoGlYxGIBgqquAp4CgdM885E8JWCQ2sXm3JW31CTUFyy8yPvyDx93942O/A5reooeoHHD4eWiWD2MetaslvLZpYzojQgzRJuChj5WQQHK5UjIAznknQ/4RNJWtVvtY1G9tbbaY7WYQrHuVdoYlI1Y9ScbsZPTtV+48QaRa2VxeSajbmC2jeWUxv5hVEJVjhcnggg4HUY61ogggEdDyKHrqwOWtPAtvazWUkmsapcrZWz2kEczQhVhZQpXCxjPRTnrwOccVc0vRdR0iawtotXnudMtoHjdLlYvMY4QRgbI14UBuc5Oec9tW91C205IWuZCvnSrDGFRmLO3QAKCff2AJPAqzTv1/r+tQsFFFFIAoqtf39tpljLeXcnlwRDLMFLHrgAAAkkkgAAZJNWAdygjOCM8jFAC0VWuNQtrW7tbSWQie6LCFFRmLbRkk4HAHqcDkDqRUsVxDOZBDNHIYnMcgRgdjDnBx0PI496AJKKKKACiiigAooooAKKKKACiiigAooooAKKKKAPOdS/5Ct5/13f8A9CNFGpf8hW8/67v/AOhGitCDsdA/48H/AOup/kK1aytA/wCPB/8Arqf5CtWoZYUUUUgCiiigAooooAKKKKACiiigAooooAKKKKACiiigAooooAKKKKACiiigAooooAKKKKACiiigAooooA57xF4X/t+V3+2eRusJ7LHlbv8AWmM7uo6eX0756jFGseF/7Wubub7Z5X2i0itseVu27JTJu6jOc4xXQ0UdvL/g/wCYPX+v67HN6z4Zur+8vZrHUYrSPUbVbW9WS1MrMg3AFDvXa2HYZIYdOOOS48JRy6frlnFdeVHqkaRr+7z5IWIRjv8AN93Paukqjqur2OiWRvNRn8m3DBS2xm5PsoJ9ST2AJPAo2HuzL1Lwt/aNxrUv2zy/7T0wafjys+XjzPn68/6zpx0681k3XgS/kt720tdatoLS7uIbpw9gXk8yMR4BfzQCmYgcYB5xmu1hmW4gjmQOEkUMu9CjYPPKkAg+xGafRs/673/MV7r+vQ5FvCGojSNS0SHWLZdJvFuAqPYs00Rl3E4cSgEBmJA29OM96lufCM091dRpqEKaXeXMV1dWzWpaRnTZkLJvAVW8tcgqT97BGRjqarDULU6odNEv+liETmPafuE7c5xjqOmc0LdA/wCvmcW3w0jjtblLLUY7ae9+1Leyi1B+0JM5dQw3D5kJADZ6ZGBnja1jwr/auoPereCGYQwLATDvEckUpkVjyNwJOCvHGeR26Oq17f22nxJJcuyiSRYkCozszMcAAKCT/QAk8Cjt5bB38zlbzwZqd4DM2tWn2qa9S7us6exhm8tQI02CUMFUqG5c5PtxXQWLayNReG++yyWqW6ETxRGMyTFm3YUuxCgBevc9T206iguYLpGe3mjmRXZC0bhgGU4I47gggij+v0A5HVPBV/evqcdrrFtbWl/eR3ro9iZJBInl4BfzACmYxxtB5xmr8HhQwxaShvd39n6hNfZ8rHmeZ5vy/e4x5vXn7vTnjoIriGcyCGaOQxOY5AjA7GHODjoeRx71JQtEg3OQh8G3mn3/APaOmatDFe+fdOxuLQyxtHPIJChUSKcqQMNu9eOeJNX0CaSHWL27uRcJeaQLW4gtrRt7Om8ho/nJGd5+TDHOPm9eropW93lGnrf+u5jeFNNl0nwtp1ncEtdLEHuGbq0zfNIT9WLVj6l4HbXdQubrVruzJktZbVHsbHyZtr8DfIzvv29QMAZ59q6l762TUYrBpMXU0TzIm08opUMc9OC6/nWZD4u0S4ikliu3McdxHas5t5AvmuwVFBK85JHI4wQehBqn7zv3/wCG/wCAKPur0KGp6Xqknh6dNX1WGV4HhntprDS5d6SRuGBaNZHMgJAyF28Z+ox9E0XUdc1HUNQvpmjUana3MUp06W184QxgECKVi6jJxuJ5wcCvQqj+0Q/aRbedH55TzBFuG4rnGcdcZIGaXW/9f1oK2ljmpfCl3LPep/acAsrjUItQWP7IfMR0eNiu/wAzBB8vH3RjPfHNvV9CvbvW7XVdOv7e1uIbeS2bz7Uzgo7Kcrh12sNvU5HPSt6ijol/W1vyH/X6mV4a0d9A8O2Wkvci5NrH5YlEezcoJxkZPOMZ559ulatFFDd9QCiq1/f2ul2E19eyiK2gXfI+CcD6Dkn2HJosL+HUbYXECXCISRi4tpIG4/2ZFVvxxQBZoqvbX1tdzXUMEm+S1l8mYbSNr7VbHPX5WU8etD31smoxWDSYuponmRNp5RSoY56cF1/OgCxRWJD4u0S4ikliu3McdxHas5t5AvmuwVFBK85JHI4wQehBrRudRtbO6s7aeXZNeSGKBdpO9gpcjgcfKpPPpQBaooqtFqFtPf3FjFIWuLYKZgEbCbuQN2MZxzjOcEHuKALNFFFABRRRQAVx+o2aD4iJeoblp4tIlkRFuZFRmEigAoG2kc9CMHg9QK7Cqd1pOnX11b3V3p9rcXFsd0Es0Ku8R65UkZXoOnpSa1/rs0HS39b3POtJHiOTwrJ4ge6CW9xo000zrqs1w8kpjDK6xsgWEg7uEOBnHYVpjTXl1XS7KbVdXeKXSZrqbGoSo0su6EBiUYYxk8Lgcnjk11cPhzQ7a4uLiDRdOinuVZJ5EtUVpVY5YMQMsCeuetXfslsJUlFvF5iRmJG2DKocZUHsOBx7Cm9W7f1v/mvuDp/Xl/k/vPJn1jVNJ8OaXq9vqF7Ne33h+5uZzPcvInmIsRVwjZVSNzfdAz3zWrc6brNlYLLdug0+a904xRf2rNft5n2lMvvlRSoIK8AkcZ4r0BNNsIhAI7K2QW8ZihCxKPLQ4yq8cA4HA9BVOHwt4et7W4tYNB0uK3uNvnxJZxqku05XcAMNg8jPSqv71/P9bh0scUk1ysFpq4uLs6hfarc2lzAbpzF5a+cu0RZ2AqsanIAPy8nk55/RNc1QeDbZHa4s7tbfTbS3tnuzFGbSQopmDJuILtuXfjcgxjByT64miaTHqMmoppdkt9Ku2S5W3QSOMAYLYyRgD8qH0TSZIkifS7Jo0gNsiNboQsRxmMDHC8D5enAqY6fh+H9fiwer+/8Ar+uyOG1HQtRTTrSDWJZVhbWrY20UGrXEzxISAwMzBHbnJGc7c8EcV0niqYpDpumQWs9xcXs/lxBdRmswu1GYl5Y8vjCnjByfzrQTw1oMemyaamiaatjI/mSWy2iCJm4+YrjBPA5x2FTXWi6Vf2EVjeaZZXFnFjy7ea3V40wMDCkYGBxR0t5/ov8AIOt/L/P/ADOV8PTz6p8PdVhvZpHaKW8t96XjyEKjuFAm4dsAAbjgnHNZEUN+bfwroen+bJbzaQ12yy6zcWrPIBEOJUDvhQ5wnC8/7Ir0W00yw0+GSGysba2ikbc6QxKiscAZIA5OAB+FUj4U8OmxWxOgaWbNZPNFubOPyw+MbtuMZxxmjr935P8Azv8AIP8Ag/jb/Kxzdta6qdZjtdW1S5eez0aOWRba5ZI5Jg7jecBS3T0APcHjGdpFlLc3Hhm3n1XWHTUtGe5uz/aU4MkiiHaQQ3yY3n7m3PfNehw6fZW4UQWdvEFiEChIlXEY6IMD7oz06UsdhZxNA0dpAjW8ZihKxgGNDjKr6DgcDjgelHR/1/N/mvuB/wBfh/k/vPKdKuvEnimC2t7efdcwaPbTQzSarNalZX8wGUrGjCblBkPxx0+Y1PZalqFt401SzuRNDanUWk+0Qy7EubsWsRSA4IYLhWbGMMdo9QfQrnwzoF7Dbw3Wh6bPFbLtgSW0jZYh6KCPlHHarT6Vp0gcPYWrB5lncNCp3SLja545YbRg9RgelD3b73/P+vnYbt/XoeUXEOv3Xw6vtauJkNnd6JLJcZ1Sa5M8jKCrCJ4wsODuyqHHOMHArt/Bd9cajBqVxqBuINTFxsnsZZci1UDMaqASOUIYsPvEn0AGsnhnQI5bmWPQ9NSS6VkuHW0jBmVjlg5x8wJ5OetTXensUuZtNFpa6jMix/apLbzOAeAwDKWABOBu4z+FEndOwrbHmWmTeJPEUFtaWtyzXEGjWs8M0urT2xWSTfmVgiN53KjIfjjp8xq+z3EHiRpGCyXMevMSB0Zxpn8s119v4P0QaNpunahptnqQsIFhilvLZJG4ABIyDjOM8Vfk0PSJrprqXS7J7hpElMrW6Fy6DCNnGcqCcHt2pvd263/O479f62seaQ/8JK3gmbxB9tMMNxpDyyypq007ySsqsrrG0YWEg7uEOBnGDgVd1u0ls7jxLDDqusKljoy38H/EynJWf9982d2SPkX5Puf7NdzH4a0GGe4ni0TTUluVZZ5FtEDShjlgxx8wJ5OetXJbCymaZpbSCRp4vJmLxgmSPn5G45Xk8Hjk+tKWu2n9MI6b6/0jilEureKEu9OuL/Gn24uL4LfzmKWdo/kgEe7ywAMO2F7r6msK6ubvTfC9re2WoXzXGp6DdXl2zXkj7ZRGjCRATiMhnI+TaPm6cDHoqeGdAj1BdQTQ9NW9VtwuVtIxID67sZzUkXh/RYDdmHR9PjN4CLopbIPPBznfgfNnJ6+tO6/r5/5/gKOjTf8AX9fqcRei4MWu6oNS1Jbmz1e3igC3sqxoh+z5Xyw2xgdzZ3A9TTdJXxFq7y6x5iJEt5dx3JbVJm3RI0iCMWxj8tCMJ8wbPGSTuNegnT7Jo5Y2s7cpM4kkUxDDuMYY8ckbV5PoPSq58P6KdTbUzpFh/aDZzdfZk805G0/PjPTjr0qWrq3l+iCOn3/5nE/Cu+uL3T4I7/7RbT2+m2qWtm0o8trbYMTgA4JZgwyeVAUcZOZCniHWvFOrSWUkcbafqEUMbvqk0YjiCxuym3WMxybgzcsc89toruYtNsLeSCSGyto3t4vIhZIlBjj4+RSBwvA4HHAqG50HR73UItQutJsZ72Lb5dzLbI0ibTkYYjIweRVt3lzf1v8A197ElaNv62OX0U6jpvjJrLW7e6ea786S1vk1SSSCVQxbYbckLGVUqMhSPeu4qhZaHpGm3U11YaVY2txNnzZYLdEd8nJ3EDJ555q/UrZIfVhRRRQAUUUUAFctranUfGWl6RPdXcFm9ncXBS2uZLdpZFaNRl42DYAZjjOOc84rqap6jpGm6xCkOp6daX0SNuVLmFZFU9MgMDzR1DocXef2noHihJLy2vbyyuJPK0+5j1ebbEwjASKW3LAOSVY7/mJzk+3Oa5PNF4NikW/vLl9W8O3NzepNcvMu8JGQ6qzFYwGdlwoA+bGOBj1C28O6HZXq3tpo2nQXartE8VqiyAYxjcBnGOPpSx+HtEh+1+Vo+np9sBF1ttUHng8nfx83U9c9aFp/Xr/T/pjT1v8A1/XY8t1HWdZc6fqEVndTeIo9UmT+y5JVItv9Fl8oKN23GwhyQcscjPAA0I21XXbs2OhahLcxQaXBcWl1c6xNbv5khkzKyojCX5lAKN8q7cAAE16SdK05r9b9rC1N4uNtwYV8wYBAw2M8BmH0J9aqXHhfw9dpGlzoWmTJGzMiyWcbBSxyxGRwSeT6mglaf153/wCAcZdreCDW9Tl1PUBfWWrW8UQivZVhVSLfcvlghGU7m4ZT1oWyk0zTvE2q6fcXyz2WsG4dDdyuskaBGdSpYjlS/b09Bj0A6fZNHLG1nblJnEkimIYdxjDHjkjavJ9B6VGmj6XHfXF8mm2a3dwuyecQKJJV44ZsZYcDg+lC0d/L8dP8h20s+/4a/wCZ5z9t1fXtbt1tpZJrTUxd3cEZ1aeyUxxukUZR4lZsbfn2jAPmEnOBXU6hNf6V4ItINUV77UpTBaOba7eDfK7hQfNUBlGTksBn25xW1daDo99YwWN3pNjcWlvjyYJbZHjjwMDapGBgccVLLpWnT6YNNmsLWSwCqgtXhUxBVxgbCMYGBgY7UaWt/X9W0DW9zm/A9xefatf0+7fP2K8RI0+3yXnlhokYr5sgDtySeemcdq4Ww17UrDS9aObiz+xR6lPpmJAI7qT7RJ5rkDO4xgrhWH944PGPXLDR9L0rf/Z2m2dnvVVb7PAse4DOAdoHAycfU0v9k6biIf2fa4hd5Ix5K/I753MOOCdxyR1yfWh/p+gL9bnFC2vdG0jUbzWZZhpckERgt7XXLq5mln3HGyVlR135RdqnGe3Jqm1hr1rc6L4fkuJrqae0uLydZNaubY+ZvT5FmUPIyoHwFJwep5FdonhHw1HbS2yeHdJWCUq0kS2UYVyudpI24OMnHpk09vC/h57BLB9C0xrKNzIlubSMxqx6sFxgH3o6/wBf1/wy2D+v6/rqzgNSn1vSZLuK4uI5NSe00q1uZ0naNTvnmVj5gXK5BxuC5GcgA1pXGh+LrfSXSNBcQx3XmppsWuTiV4vLxsF0yq/3/mweO2ccV2Z0HR2Xa2k2JAt/smDbp/qP+eXT7n+z0qufCXhs2Ysz4e0n7KJDKIfsUewORgttxjOABmh63Drf+trHBx3ereKLtrfQ/Ogjg0yGW0FzrU8Lwu7SAu2xX8/DIB85I+X/AGjTtIvr1PiBfafeme3sZNV3tdQybEuLoW0O2E4IYLgO2MYYhR6g9/e+HdD1JIEvtG0+6S3XZCs9qjiJeOFyOBwOB6VYfStOkDh7C1YPMs7hoVO6RcbXPHLDaMHqMD0pp2d/63v/AF52E9Vb+trHM+OI9Vi8jUoLee90y1ic3Vra6nJYyjlT5gZSN4VQ3ylh1qkVTWfEwutJvdSjtbG2Fxdv/aE5R5Hj/dw+WX2DCkO3Gfu+prr7/Q9I1WaKbUdKsbySH/VvcW6SFO/BYHH4VH/wjehf2n/af9i6d9v37/tX2VPN3eu/Gc++am2lv6/r+tir63/r+v63PMPEOpXk3gHQxLeTyG58L3UtwGlJ81xFDhm5+Y5J5Pqa1Y38Qa3pV1dQx3T6lBen7dop1NrRliEZ8mOOSMkLkMjk5G85ycAAdtF4V8OwGUw6BpcZmVkkKWcY3q33gcDkHuD1qS+8OaFqkpl1DRdOu5CAC9xapISBnHJB6ZP5mqk73/rrcS0SXY8+S61XxTeNb6J5sMdvpkMtp9p1meF4ZHMgLtsV/PwyAfOSPl/2jVjWJL2W08QahcalepqGm31tbwpb3csMaIRCTmNWCvuLvywPBx2rub3w7oepJAl9o2n3SW67IVntUcRLxwuRwOBwPSsXxD4LXxDqaT3A0hYVaI+YdM3XaqjBtqzmT5QSCPucAn60Lf8AruJ7GNoKeJtZvf7WinjhAvrmKd31OZxsVnQR/ZSnlqQQhyGyduSTuNQWdv4g+z32hPBdQ65HHDO8r65NJFfQhxvMbZ3W5Yhhwgxng46d23h7RW1JtSbR9PN+2d10bZPNORtOXxnpx16cVEnhXw7FZy2cegaWlrMwaWBbOMI5HQlcYJHbNSlp/X9f59e5T1f9f1/l0OBiv9Q1m60zRrWyurbbFdNc2l1r86OLiN0UgXMe93C7iQMgc5x8oFWryLVZINVtNZ1W7F7pWhRzxmyvJYFaUiXdIShQycoo5GBzwMmu4m8O6HcafDp8+jadLZQHMNs9qjRxnnlVIwOp6etY/iXwZHr1pFZRRaJDaRW5gjFxpInkgBGP3Tb1EeBjHynBA+lEruNl/W4R0d3/AFsczpB8S+IL6a5tpkWayntoxLJqk0eyPyonYG3WMpJvDN8zHOW7bRXTeDtPhtb7xHNG9yzNqkikS3Mki42oeFZiAeTyBnGB0ArW/wCEZ0RpbSebSbKe5tERIbma3R5UCfdw5GRjrxUjaDoz3st62k2DXUxUyzm2Te5UgrlsZOCqkZ6YHpVtrmuv62/yISfKk/63/wAzRoooqSgooooAKKKKACiiigAooooAKKKKACiiigDznUv+Qref9d3/APQjRRqX/IVvP+u7/wDoRorQg7HQP+PB/wDrqf5CtWsrQP8Ajwf/AK6n+QrVqGWFFFFIAooooAKKKKACiiigAooooAKKKKACiiigAooooAKKKKACiiigAooooAKKKKACiiigAooooAKKKKAOT123a/8AF1nZSXl9Da/2bcTNFa3ckG51eIKSUIPGT371xj6xqmk+HNL1e31C9mvb7w/c3M5nuXkTzEWIq4RsqpG5vugZ75r1praB5xO0MZmCGMSFBuCnBK564JA49hUSabYRCAR2Vsgt4zFCFiUeWhxlV44BwOB6CktFb+uv+a+4d1zXf9bf5HEC2vdG0jUbzWZZhpckERgt7XXLq5mln3HGyVlR135RdqnGe3Jptno12t5o+h61qF+ytZ3N9I0eoTK3nb0AQSb95VFcgAtz1NdUnhHw1HbS2yeHdJWCUq0kS2UYVyudpI24OMnHpk09vC/h57BLB9C0xrKNzIlubSMxqx6sFxgH3pv+v6/rZbC/r+v66s8/t72+13Rb2bUNQv45rLw/HdWwt7uS3Lu3m5lYxsu/Plp1yB6c0l9rN/JbRatapPF9kurG1muZdYnTzXbyi4W2wY2BWTGSQep7V1/irwiPEsKW+3RkgWFoVa60v7RLFu4JifzFCHGMfKeQD7Vf/wCES8PPtafRNOuJREsLTT2sbyOqgKAzEZPAH5U09b/1u/6/qwP+vw/r+rnG6hJcRnxNr+j3t+tnp9tNDEZL+aWOa46ySBHYoFj+6MDGd3YCotSjtdA8Uzw2w1C9a7022hRZNVn3l5Ljap84szxrnk7ffg5ru7XwxoFlctc2mh6Zb3DhlaWK0jRmDdQSBnnvTYvCnhyC3mt4vD+lRwTgCWNLOMLIAQQGGMHkA8+lSunl/wAH/MHrf+u3+RwcCeJbqLV7G0V7oaZqKmSwj12cPIjW6ny1uyokyHbdhsDqM4HMWs62dS8P3F5o9tewf2bpQuTc3Ou3EJiY79o2rvWdgUPLnB4GTXfN4P8ADDx+W3hzSGjGPlNjGRxnHG3tk/manuPDmh3ksMtzounTyQRiKJ5bVGMaDoqkjgcngUO9tP60t/X5jW/9dzgtSu7q903XNWk1G/ivLG8tYreOC7lhSONlgbmNWCvuMj8sDnp0Fdn4RuJrnRZpJ5pJXF/eIGkYsdq3EgUZPYAAD2FZmteBLfWLyD91osFnD5Kx7NKH2mNI2DBEm34UcY4TgE/Wusgt4baMxwQxxIWZysahRuYkscDuSST7mquv6+RPS39dTzS4WXR9L8Qz6dLcCa51+O1dpb+ZVVHaIHDEt5ZO4jeo3AEY6DF6XT9dsobGzvb6a1hutXjWJLbUpbiRIjE25DNIquQWBPOSM8EYGOxfQdHkuLq4fSbBp7tPLuZGtkLTJx8rnGWHA4PpRZ6FpGnwrDZaVY20SS+cqQ26IokxjeAB97HGeuKS0SXa34W/y/Eb3fz/ABv/AJ/gcFqMVxDFq91FquqpJa61a2dv/p8pWOJvIVhtLYYkO3LAnJz1qG9utSttbn8OWM9zNavq6QqLnVZ422m0Evl/aAHkUFwTx6Y4BNelPp9lIsivZ27LJKJnDRKQ0gxhzxyw2rg9eB6VHdaPpd7FcRXem2dxHcsrzpLAriVlAClgR8xAAxnpgULa39dP8n94dX8/1POtTOu6CokuZlbULfR9SeFknacxJ5sJXMjqC5Ve7DJxzmofFAl0OQ6fpgvL62jfTbtIJrx5m877VgKryMdu8KOM4+XPHNekQ6Do9ulqkGk2MS2m/wCzhLdAId/39mB8u7vjrSWvh/RbG3NvaaPp9vAZFmMcNsiKXUgq2AMbgQMHqMU1uvL/ADb/AK8wezR53bXuq6xNpNhHNNPPcw3VzexS6tNZFLpHRGjDRKxCx5ICDAIO45PNbemaTcx+NdJfVrmabUodGbznhu5RG7iRRnaCqsOecrgnnGQK6i78O6JfrIt5o2n3CyS+c4mtUcNJjG85HLY4z1xTn0LSJGs2fSrFmsQBaFrdCbcDGNnHy9B0x0FC0af9bP8AK/4Ceqa/rdfnY4zx5f3RbVzp8U0c2lacLl7s6xPaIhbeU2xICspyh+/gHgZ9NfW2l1CbwtA13dwRXkzeeLadoWkH2d2wWUg4yAeMdK3L3QdH1K6S6v8ASbC6uEXYk09sjuq88AkZA5P51YSws4ktkjtIES1GLdVjAEPG35P7vBI47cUltZje+n9bHm1pcXtjBpmox32oz3H9tXVgI5r2R0eFBOEUqxIJGxfmILcdaisp/FEHg6TxPHdIkcmjyXEkh1Ka7MkpUMsgheMJFtO75UOOcYOBXpg02xURhbK2AjmM6ARL8shzlxxwx3Nz15PrVWPw9pVnNc3en6VptrfToytcLaLuYtyd+3BYE4JGeaXR/wBdP1Y9Oa/9b/otDz3xNp8cEmoafHf6nNZtplvc4l1KeTL/AGjbuBZzjI7DA6ccCtHVrXWrzxJe6JpErqtjYQvavPrVxCyO5k/eNhXM/KgYkJHGMfMa2NB8DWmlX93d3EGkN9ogSA29hpgtYdqsWyyF33NkjnPG0cVu6loWj6w0bappVjfNECIzdW6SlM9cbgcdBT7f13Euvy/Q8+u7jVE1e506Aqz32uiK4xeSWgcrYxttEsal1yy54GTjHQmk1M67oKiS5mVtQt9H1J4WSdpzEnmwlcyOoLlV7sMnHOa9CuNB0e8+0/adJsZ/tWz7R5tsjeds+7vyPmx2z0oh0HR7dLVINJsYltN/2cJboBDv+/swPl3d8daP6/CwzzrxHZpZXK6Hb3F7LpryaZM3mXssjxu11tyrliy7lHYjG3IxzS3lms3jWz0VrzUJbCDVx5ZN9MZYybKRmUTb/M64ON38WOhxXfx+GdAh0+awi0PTUspmDS262kYjkI6FlxgngdfShvDOgPp0enPoemtYxv5iWxtIzGrf3guMA8nn3p30/ry/Kwv8rfmZvhi5uF0LVAs0t2LO9uorZppGdmRGO1S7ElsHK5JJ461zPh+w8WapoUWp2l9DA2oaazNM+qz3HmTuqlXEbRhYcHcMIcDOMHAr0i2treyto7a1giggiXbHFEgVUHoAOAKz18L+H0luZV0LTFkulZbhhaR5mDHLBzj5gTyc9aX+X6fr/Vw/z/r7jL8F3LtHqFjc2F5Y31pMFniuNTe+BBGVZJHYnBHOMDHpXU1V0/TLDSbb7NptjbWcG4t5VtEsa5PU4UAZq1TYkFFFFIYViTeJIYfFsOgNbXJkltjOJlgkZAdwGCQu0Dn7xbA4HUituub1ODUovF1vfWlhNPDJYSWpmjaPEDl1YM4ZgSvB+6CeOlK9mvn+T/UOj/rqhi+MrKK+1Br2drSytbczqtxYXEMrKn+scF1AZRlRhQT3zyBV6DxTpVylyYWvGa2RZHi+wTiQoxIDIhTc6kg8qCOK8t17Rtbg8PyX15pmrq0Oi3cN/cXupLOGldFO5E81gqEofugdR8uBkdXqln4h1aeXUrXTdQsVWC3tjALiFLmePzt8ux0lKp8nAJZT16cGnbZf11/4APv/AF0OhPjPQxAkhnuQzzm3EH2KfzvMC79vlbN4O3n7vIqzp/iXSdUkEdrdMX8t5CkkLxlQjbHyHAwVbgg8jI45FcdoXh/V4PFQu30q9trH+0ftKm8vluJAhtWi+ZjI7FtwHGSACMEgHEPiLRNTg0tWhCwXd1rFxbA7gSbe6YqSMHqPlfHX5KOtl/T0X5sOl/6tq/0OwTxfozm1PmXaxXQjMM72E6wtvxs/eFNgzkDkjkgUr+LtFj1D7EZ7hpTMbcOlnM0RlAJKCQJsLcEYznII68Vxuu+HtbklvILfTNVuViu7Z7BotSWK1jt4vKOwReaAXyr/AHk64O4cVJNFf6XLoekXWlzJGviFpo71XiMUiu0sgGA+8Nhucrj5TzihWbXm/wA7f5g9E3/WzOn0nxjZ6noI1VrPUYk85ojGlhcSNkMQCAI8kYHJAwDwTkVOfF+hiG0l+1uftZkWCNbeQyOyHDrsC7gwPVSM8Hjg1zC6fr8ejWGntpOrLb2t/M10llexQvcxsZWQo6zKQoYoSCVPPQ81J4U0HV7LULGS70+e3igudQc+ddLMwSZkZPm3FmPUEnnIOeoJFqw6f15m9pvi61v/AO1ibS/jGnXBhbFlO5kAxyoEeScn7oyQOehqOXxdbTXWmLYtmKa9e2u1uLeSKWLbA8v3GCsp+VTyOQePWsi9sdfjg1uztNOv1W41NLoT2txFGZoCYg6Rt5gZH2huTt6cHJFZdr4f1uLVpLlNE1BLZtTW4RLm/jnlEbWjwkszSsSQxBI3HgjbnGArvlv5fjoNJXa9f1sdZH478PzJG8VxdyCWPzYdmn3DGZOMtGAmXAyM7c474o1bxZa22n2d3aTN9nuFSc3bWNxNAkB5LFkXCnH95lxnJ4GDS0nQ9Rtb3wtJNb7VsdGktbk71OyUiHC8Hn7jcjI4rlX8L+JT4Z/sq50/VJ2OjJa20dtqawQQTYcP5oWVd/VOzjHHrTlpt/W/+S+8UdVr/W35HfS+MNDhvZLV7mbfHMkEki2kzRRyNt2hpAuxc716kdRUk/ibT4rx7Em5iuvnWLz7KaOOR1UthZGUI3AJ4Y5AOK5yHQtXk8M6rBJZPHc3V/bXCRPKhbaqwbskMRkbH79uM5FZlxoXiGfUbOabTdWuLqDU5ZZrmTUl+ztC3mInlQ+bgYV0zlFOAepPKmrKy/rYcNdWdj4Z8Rxa1pmmmZ0GpXGnw3s8USNsjDj15Ayc4BOTg9cGobPxTH9v1S2v2jjMOpfYbRY0YtL+5STkDPTcxJwAAMnpmsj4e+H9Y8K28VhexyzQXNpDNLNJJGWt7hUVGh4+8u1V2kZxtPPSq6eGtbsPGepeIYIpZ0uL0wi0MsYU27wxK0yZPDB0GQSMqvTpmp/E7dn+a/r8diY/Dr5fl/X5bnQ2ni6yktWurmW2it0soLtmieRziUsFABjUtkrhcfMScbRxmaLxbpU8FxLENQf7PIsc0Q0y581CwyMx+XvwR3xj3rkIPCutw6Xbk2Iaa1sNJxCZU/eSW8jvJGDnAOCME8ZI564hP9r6r4l1iaHTNXigW/t/ttlbXcUNyyC2O394kwUDcUJAcHBH0ola7S/rYfX+ux2Vx4y0S20xNRklvDZsHLSx6fcSCLYcMJNqExkEHIbB4PpVPVPGC6ZFq96AtzbWMEDrbxQS+cWkyQWO0gKRjtxg5I4FcxaaT4ghs7fSrvw1qM2lDUbi9uI1vYJXlUvvijZpJgWXJyxJJJTHIOa2tW0TVLxPFskVk2dQtrYW0ZkQM7Ip3L97AIPHJx74pdLg97GrrPiiKwtLaaP7RAsu2WSe40y5aOGHPzF9qDYcDo5XGcngc318QadJqh06JrmadWCs0NpK8SEqGw0qqUU4IOC3cetcZ4o03X9f/tIf2RrJiutO8mzgTUo7eO3lPmBvOCTYfPyHo4xxxzUsOjawmt2d5pVjrGlzsAb8z3kLWc37sAsYlkc+ZlVAKqvQ5PeheYPy/r+v0Lur+NntLTXJ7bCSWdi9xaW95YXELylB87ZcKGUEqMLk988gVtWvirTLqK4ZPtolt41klgbT7hJtrEgMsZQOwyCMqD0rzm98LeJb+wjX+yNXa8bSLq1upb7VElEk8iKQUUzMqIWQjgL1XIAGR0Oq2HiHVLmfU7bTL6w2wW9q1utxCl1PGJt8ux0kKp8vAO8Hr04JOy/rr/wAff8Arp/wToT4z0MQJIZ7kM85txB9in87zAu/b5WzeDt5+7yK09M1Sz1izF3ZSM8W9ozvjaNlZSQysrAMpBB4IFcJoXh/V4PFQu30q9trH+0ftKm8vluJAhtWi+ZjI7FtwHGSACMEgHHXeHbG5sLe/W5j2NLqFxMg3A5RnJU8eop/5f5B/X5lceJ7eTxONPW6iS1VXjLvbygSTryUWUgR/KFbKgls56bTV/StdsdZ3Gy+1MgUMJJbOaJHB6FGdQrj3UmuQ0XwwbO8NvqeiatdNFd3E8V0upbrQhmdlPktMMNh9p/d4ySenNaHg/StQ0vUbxVg1az0YxIILPU7uOdonHGIijuVjCgcM3XoKUfMJb6HY0UUUAFFFFABXO+NNevdA0L7RplvFc6hJIEghkBIbALvwCDwiuevUCuirmtc0S+1rxHp7Jd3NjZWcErieAQsXmfChdsiv0Tfzt/i69aTv0GrdS5f+KdL0zToNQumuxaTQ+eJobKaZFTAOWMaMF4PfFWdQ1aKx0r7csVxMHXMSRWssrEkZGVRWYD1OOK4ZdL1+30fRdAutCvL7S7CV/tBgnt91wkTn7OpDyKNpG1m/wB0DGCa6TxTBqd5BpbWtvqMlsJ997a2N0tvOyeW2Bv8xOA+3ID8+4pys07f0hLTcy77xrd2+lrcWr2d066ReXcj+RJGPPhZF27GbcoyzAq3zcdq6K48R6dZXkVpdm6ikkZEErWc3k7nwFHm7fLGSQPvdTjrXnieFvEI028t/wCx7kGa21WCMSXkcpXz2SSLc7SEtnBUnk7uvHzVb1rSPEWpNdyNpOszTtd209qBqcccEUKeUxjMQm2tICrjJUjPO7pTVnb8fvB/5/ob8/j+2h0vXLwadesdLuDDsNtMBL053eXgdTxzgAE8EVr3nijTLCCKe6F/FDJH5vmHTbjbGvrIdmI8d92MdTXPXumavLpXivTU0m4LXk73NtN5sPly5WMBB8+4N8p+8AOOtUvFGm6/r/8AaQ/sjWTFdad5NnAmpR28dvKfMDecEmw+fkPRxjjjmpu1FPyX5f5jWsn6/r/kdXe+LNKtJb23SSW4u7SLzZYYLeSQqNm9clVIAI6HvyByMVUk8XLN4VttUtbW7Se7iDRK+m3UqxtgZLBI9xUZ4PAbHB71Ho+laitvrbXNq0L3sMIiWR1J3C3VCDtJHDAjr+dY/wBi16ay0OG40bW1tbSxNvNa2moxW7GcCMLIzxzglMBwACT6r0pvqv66/wDAEnon/XT/AIJ1CeKdKZrWKOea7kuIo5Vazs5pl2v91mKKwQHBxuI6H0q7qGoCxuLCIiL/AEu48gb3YHOxm+XCnJwp4JUe+cA+daf4a1q003Q1tdN1nT9btYoYZ7qK+h+yyKjEbZk8wl1CliMJu5HI6DrfFm9r7w3HC6rO2pHy888/Z5ucegpy/UEt/T9Cw3jLRIjMLia6tjEhkYXVjPDlQwUsu9BuALDJGcZyeKdq+vw2l3Dp9vdQR3rzQK3nQyOqrIxA+7xuOxgMkY6njrxmmeGdVvNR0wapper+W+nXFpqU99qSzhpJFXLInmsFTKn7oB5X5cDIuaf4b146XYzajArakdYtprgLKpCwwqIw2c85C78dfnPehLVJ+X52/LUT2bXn+WhoXPj2IW95JHbSQCy1SKyle5t5VRo2dFZgSqjdhjhQSeh5BFbMXirS5rSa5i+3uIJRDLEunXBmjYqGGYtm8DBBztxz1rAl0vVnub60GlT+W+uQagl15sXltEHiLcb9+QFY4KjpxnimaxpGtf25eXMFrfy6fPfRyTRafdrBNNGtvtGH8xCAJAMjcCfcUl8K7/8AAX/BG/if9dX/AMA15vGunLd6RFbxXVxFqUkkYkjtZiYmQHIZQhIO4YIOCvJPANTReJYLjxONNiuEEADxZa1m/ezrksiSkCP5QpyoLEnPTac8vo2k63pSabPJod7J9l1S8mMAu4pZPKmDbW3vIN2C2Dk7sgnnqbtlo2qpJpukyWE6W9hqst82oGWMxyoWkZQAG37j5gBBUDhuTxlrdf1/VhdH/X9XOl1TxHpejziG9nkV9nmP5dvJKIkzjfIUUiNeD8zYHB54NVrjxnoNrdTW8t5IGhlEMrrbStHG5AKhpAu0Ehlxk854rD17w9LN4pvby40rVdTsL60ih2adqX2coULhhIpmjDKQ4x97o3TPK3fhzUDpmqW1vacS61a3MC+YvMKGDJyT2EbcHnj3FKOr1/rVL8hy02/rQ3l8W6M9lJdCa4xHOLdoTZzCfzCu4KISnmE7Tu4Xpk9Aax9a8atBbvc6T5E8I0q8vAZo3DCWFo1CMpIK8swZSAcjtWbrPhjVJ/Ed3qYs7ue1XU47hYbS9+zyyxm1ETFGDpghuxZcgHrxlmq+GbySx2aTod9ClzpeoW7xXV2kkqTSlGUu7StncUPIZsZGcc4F3f8AWn+ZStdf11Owm8TaVbX62M9w6zlkRmEEjRRu+NqvIF2IxyMBmBO4eozjz+P7aHS9cvBp16x0u4MOw20wEvTnd5eB1PHOAATwRWZbeHZW1u8k1PQtZuIL67iukaHUwkUPyoNs0QnVWZGTPyq4IxgnGKtXumatLpXizTY9KnZryd7m2m82Ly5srGAg+fcG+U/eAHHWhefb/L/gka2/rz/4B1ralAumf2gY7rydofaLSUy4P/TILvz7bc03S9YstYilks3kPkv5cqTQvDJG2AcMjgMOCDyOQayvEH9ral4YU2Nnf2tw80RmtUnjjuDEJBvVXWTarFc8hx9QaqeC9NvtP1DXXudPvbS2up45rcXl6LmQgRqhDN5jndle5IwRgnHAt3/XYfRHXUUUUAFFFFABRRRQAUUUUAFFFFABRRRQAUUUUAFFFFABRRRQB5zqX/IVvP8Aru//AKEaKNS/5Ct5/wBd3/8AQjRWhB2Ph/8A48JP+up/kK1ayvD/APx4Sf8AXU/yFatQywooopAFFFFABRRRQAUUUUAFFFFABRRRQAUUUUAFFFFABRRRQAUUUUAFFFFABRRRQAUUUUAFFFFABRRRQBnanrdjpBhW7eYyTk+VFb28k8jY6kJGrNgZGTjAyPUVWtvFmiXmnXN/De5trWAXEztC6lYyCQcFQT90jAGcgjrxVXWYL+18TWGs2mmy6hFHaTWssUDxrIm9o2DDzHVSPkIPOeR1rhNN0ye/0vwZHEFW31OIwXyE/M0UUnnr06j5WX0/ee9C1/rbcHoej2/ifSbrURYRTzGZnaNWa2lWNnUEsiyFQhYYOVByNp44OII/GmhTWi3UFzPPE7iOMw2c0hkbBJCBUJYja24DO3HOKxLPRdVWTTdJksJ0t7DVJb5tQMsZjlQtIygANv3HzACCoHDcnjKS+Hpj4H0iwu9M1Z7+2UhZNJu4oZ7VyCCwdpFHQkYyw55FK+lx9bf11OivPFGmWEEU90L+KGSPzfMOm3G2NfWQ7MR477sY6msyz8bWv9sarY6iXiS2vktoJ47SYxFWjjK75QCiks5HJHbjnnmtV0LxXf6VcWmo2+p6hPNpSwQNbaksEMcx8wMZgsibzgpn5WU4I9ang0fXpLHVdKk0S4j/ALTvLe4F1JNAY4VWOAPuAkLFgY2HCkE45xzVR3d/61/yJey/rob/AId8aW+phbe+EkF7JeXFtH/okyQv5cjhQsrDYWKpnAbqDx2ra1TW7HSDCt007STbvLit7aSeRgMZOyNWbAyMnGBkeorkdL0jWdmn6XPpMtvHaazPfveSSxNG8ZlldQgVy+4716qMc/jt6vBf2niiy1i10641CFbOW1kht5I1dCzIwbEjKCPlIPOenFT0/rt/noN7v+uv+WpmWHj4Poun3l7HCJbi2+0S7En2wjzNu59sbiNMBjudhypHTJG3N4v0S3vpLSS5m8yKdbeV1tJmijkbbtVpAuxc716kdRXFaf4d8QaX4evLL+xpLifVNLW0IWeLZayAyj95lxlMSA5TceDx0zsnw5qUegazZLD5kk2o28sJ3qPMjQQAt14/1bcHnj6VS3f9df8AL7wfS39aGrY+MrC6XV3niubWPTbgwM8ltKBJ0A25QZYk4CLk9P7wpun+LrU6QlzqM5N007QtbW1jceaj4LBPKK+YSEwSdoBHOADWHquh6vd22s2SaZdENq0epQyx3SRLcIpjJjVlkDo+FbBIUZA+YU668O2s+kO0fh3xRBePcFxLFqsZvI28vb5gle5IxtO3G4+696lfDfyX6f8AB/4YOtvX9f6/4J0t14r0ixWJrmW5j8yITEGzmzFGTjdKNmYl4PL7RwfQ1W0/xTFLqOo2168SeXqYsbMRIzNLmFJOQM5+8xJ4AAyfWuWXw1q32r7Rr2narq/2zT4YJhp+piBldC+5ZQJYlcFXHIzyG7HmzY+F9X0jxpd69bQSy28l75C2Zlj2i1aGJWlXJyHDxrkE5Kr06ZpfFr/Wq/r8RPbT+tP6/I6nUvFejaTeS2t5cyrNDGsswjtpZBFG2cO5VSFX5TySAMc0kXi3RZYruQXUii1VGkEltKjFXJCFAygyBiMKVzk8DOaydf0PUb0eLfs9vv8At+lR29t86jzJAJcjk8ffXk4HNZ3iXwvq2o6jJcW9vI8UdnY4SO58ppXhnd3RWDAq208NkDJHIpLexXS/9dP8/wADqP8AhLNG+wtd/aJgqzC3MJtJRP5hGQnk7fMzj5sbenPTmss+PNPbWbaGJpns5YJyyrYzm4E0bopXygu/gMSfl7Z6VRGizWz2Grad4f1RZ7bUDNcWt7fJPcTqYWi3K7zuvG4cFxwD7Zr+Cba8uvEV3qrWckFv5+oROJHQsjtNGQp2sQT8rcgkcdaF8VvJ/l/mxS0jf0/P/gHTS+MtChgt5zeSPDPALlZIraWRUiPR5CqkRrweXx0PocTzeJtMt9Wh0yY3iXM8nlRFrGfy5G27sLJs2HgE8N2PpXF2ega7pej3doukzXMupaVHZkpPEFtpF8wfPucfLiQHKbjweOmdOzs9YTxOXutHu3js7YWWmXYkgaKMbRvmYGTfuYgDAUkKv+0aL/1/Xy++/QGv6+7/AIP3GzJ4v0xUugq3ouLeB5xBNYTxNIq9dgZAXwSM7c4yKLXxbZTaDY6rLa6kiXcYfZHp1xKUOATkLHnHPDEAHqK4/TNB146jps9zpmriVdOuLa9uL7U1mDTSIvzKnmsFQsp+6B1Hy4GRc+xa9NZaHDcaNra2tpYm3mtbTUYrdjOBGFkZ45wSmA4ABJ9V6UapPv8A8P8A8AO3z/T/AIJ0Nv4oin1O92Hz9Nisba7hktoJJZH81pBwqgkjCLwFz1z7ZR8cvCulNIBL9ov5La7ih0+486ACJ5EUREeYW4TJ24IJIAHTA07w/wCKbDSI7cadfRSfYLG3mNtdxLIywzyeaiP5gILI4IbI4yMqeKks9D1yx8QLqcfh/U3tY9TF2kMuoRTzlDaNCctJMcsGxkFuhGCccPS77f8ABB9f66f5ncHxVpX2CO9Q3s0Ejun7jT7iVkZDhg6KhZCD2YCoLjxv4ft13G8mlQW6XTPb2k0ypEwJV2KIQq/KeTjpXMnRddS5SefT9Tezupbu5kstO1BbZ4pXdPL811lTd8obO0sASeDwaTw54a1u08MapaXdi0VxLokVlGjTI2+RBMCAQx4+ZcE44PbnEtvluNL3rHo6OsiK6MGVhkEHgilqlpfnJZR281tJC0CJHucqQ/yjJXaTxnI5xyD2wau1Ukk7ImLbV2FFFFIYUUUUAFFFFABRRRQAUUVyGua5rsGoa1HpsmnRwaXYJd4ubd5GlJEhK5WRQo/djnB69KTaSuxpX2OquLeC7t5Le5hjmgkUrJHIoZXB6gg8EVKOBgV5/Nr99LNda5CY106yvLa3mtmebe5YJuYMJAiged90od2zk9Nrr3x5e2Gl75bWBr61e7N7EFYLsg4Gzkkbi8OCc4DHg03p/X9dxLXb+v6sd9UUttBO8TzQxyPC++JnQEo2CMrnocEjI9TXnd7rmp6lZi2voWeKO+06SO6Gl3FkpY3SAx7ZsliMA7ge/QY5fY+JLnUfFEeqQaY90rSTWKIum3IaGJGf5xcH9ydzIMgAdQMnbyef9dP1f6h/X9fL/I9GrOi0DRrfU21OHSbCO/cktdJbIJST1JcDPP1ribb4g3B0a6uJry0k1FJILd9PTS7iOazllYD50Ll5Quf4FXcVwCM8Z8L6g9z4dsbSKKzkt9XlEF3caZcQpPutZXZzDK4kJyWBO85POe1CQdD1eivPZPG+qi4TSiIY9QjkuVmuItLuLuNlidVUrDE25d24HJYgYxzkYkbxT4lurS+uYILGwNjpcV9Lb3lrK8jOwkJT76FB+76kE89KV1y83Qdne3U76iorWb7TZwz7dvmxq+3OcZGalqmmnZkp3V0FFFFIYUUUUAFFFFAEF3Z2uoWslre20NzbyDDxTIHRh15B4NM0/TLDSbb7NptjbWcG4t5VtEsa5PU4UAZq1RQAUUUUAFFFFABRRRQAUUUUAFFFFABRRRQAUUUUAFFFc9rniN9B1RRdxp/Zz2M84cA7xLEAxXOcYKZI4/hNJuw0rnQ0VwFn4h15Y3RorIalNqsNnKHaUxJutUkYqpc4wSeBgHHYktTb7V/EOi3fi2+e/s7lNP0+GaOA20irv2Ocj96doJByOp45GOat/XyT/US1aS6noNFcnq/iiaw1a9s3ubW0hi0+C4jnktpJz5skrJt2IwL52gBV5ye/SuZ0vURNe6XZCJFaw1mQGRbOa1MxezlkLtHKS4YljkknPXvU30v/AFvYFr/Xlc9Sorzmw8ZXcQ8P211d2ulwXtnbPHNeWk9wt1K4JZFmMgCEAD75YncOvfpPFfiCbRE0+C2GLi+nMSyfY5boRhUZyfKi+d/u4wCMZyTxVNW/IDoqK8i8Ualeapo9zcX9s8E66FqcZ3W8kHmBZIQHEcnzKGGDg5xnqetbh8eT3FhbXenvbta3941rYyR2c12ypGrF5HjiO5slcKoxgEMT2C6X/rewM9Bqs2nWL6imotZ27XyJ5aXJiUyKn90NjIHJ4rk7TxHr9/JpNpHbW1tcXbXSyy3dpNH8sRXbIsTFWAYH7rHjP3jjnNurnUXS6l0ua1sLhvEyW00vku5mUbAN+JFJGMAjOCBjjrQt0v63S/UHor/11f6Ho9Fed6j4gubnxSDFYm7/ALIvFtliXTLmTezqgklWZSYoyoc4DBjgHkbqmi8aajJc6xButzqVnFNJFoh0+ZLhlViEYSF8SggA/IvfGfU6XDqd9RXnq+PZJNMtjaarZ6hc3V61t5lto9zm22IWYPbh2kZvlx1XrnoObOjalear4s0i4vrZ4JxYX0Z3W8kHmBZoAHEcnzKGGDg5xnqetNK7t/W1w6XO5orhb7VtT0rWfFt5Pdxz6fZ2cUkdoI3VgxV8APvwvI5IXnjpjmObWtZ8NpqFnM1pe30dvazwOTMsbB5PJKsHkkYEYB3A87skE5ygO+orjXuNdtfGkAu9TtGtY9LknnhitZArYkH3cykBsEfMQeh4545608W6hHb6h4gh01JJbzTWuvNk0y6hWAooMcTSyfLKpDNym0ZBODuoWv8AXr/kHW39dP8AM9TorhNV17WrGa60e+l0+ae6it0tpoLeSIRtPK0R3DzGLbR82QVzjHHWtLwXBHpa6noS29pHJYXC7ntImjSUSIGB2szEEfdxuIwoxgYAFqr/ANeYM6miiigAooooAKKKKACiiigAooooAKKKKACiiigAooooAKKKKACiiigAooooA851L/kK3n/Xd/8A0I0Ual/yFbz/AK7v/wChGitCDsfD/wDx4Sf9dT/IVq1leH/+PCT/AK6n+QrVqGWFFFFIAooooAKKKKACiiigAooooAKKKKACiiigAooooAKKKKACiiigAooooAKKKKACiiigAooooAKKKKAKOpaLpWsrGuqaZZXyxklBdQLKFJ643A4qdLG0jkhkS1gV4IzFCyxgGNDjKr6DgcD0HpU9FABRRRQAUUUUAFFFFABRRRQAUUUUAFFFFABRRRQBV1DTLDVrb7NqVjbXkG4N5VzEsi5HQ4YEZqS0s7WwtY7Wztoba3jGEihQIij2A4FTUUAFFFFABRRRQAUUUUAFFFFABRRRQAUUUUAFFFFABRRRQAUUUUAFZVzoFrdTapI8kwbUrVbWbaw+VFDgFeOD85657Vq0UmrqzBOxzcngyykuA3229W0aWKaayVo/KmkjChWb5N2fkTIDAHaMjrmWbwdpFzqGsXk6SyNq1uLe5jL4ULjBK45BIC5Of4V9K36Kb1BabHPSeF5LjS3sbvX9VuV3wyRSyC3DwtG4dSu2IA8gZ3BulS2Phs6ZdSNZaxqMNpJJJKbLELRB3yWIJjLj5iWxuxn24rcooDpY5mbwXb3gnfUNV1K9upFjWO5lMSPBsfzFKCONVyHAPzKemOnFS3PhaS8iszP4g1V7qzuDcQXe23EiEoUK4EWwjDHqueetdDRQBzS+C7WH7NNZ6lqFpfQmUtexGJpZvNIaTeHRkOWCnhRjAxgcVcbw5byLqHn3V1NJf2aWc8rFAxVQ43DCgBjvOeMdMAVs0UPVWDrcrWdobOMxi4lljAUIsgX92AoGBgA9s85OSe2ALNFFNu4JWCiiikAUUUUAFFFFABRRRQAUUUUAFFFFABRRRQAUUUUAFFFFABRRRQAUUUUAFZOveHrHxHbW8F95my3uEuF8tsElc5U8fdIJBHcE1rVXa+tl1GPT2kxdSRNMqbTyikAnPTqw/OjqHQzj4as2vXuzLP5jX66gRuGPMWIRAdPu7Rn1z37VBqfhK21S61CWW+vY4dRthbXVtGY/LkADANkoWBG49GA4GQa6Cq9tfW13NdQwSb5LWXyZhtI2vtVsc9flZTx60eX9dv8AIL63Ock8CwXE0tzda1qlxeMsKpcv5AaLypDIhULEFzknqpyDSxeBreO+N82sapLdNdJdvJI0JLOsbRHgR4AZGwQAMYGMHr1VFHSwHOHwfEdPs9MOr6l/ZlrFFF9j/c7JRHjG5vL35OBnDD8K0NY0WLWEti1zcWtxaTedb3NuV3xtgqcBlZSCrEEEHrWnVdr62XUY9PaTF1JE0yptPKKQCc9OrD86HqwMLVPBkOs20cV/q2oyuLWe0km/cq00cuMhsRhRjauCoHTnPNLc+C7Ka+kvIL2+s52nS4ja3ZMQyqhjLqrIRlkO1gQQeuAea6So1uIXnkgSaNpogDJGGBZAemR2zg4+lAGfDooW6sLu5v7u7ubNJUWWYRguJMZ3BEUcbQBgD3zVSfwnay2lzBHeXkDz6gNRE0ZQvHKCCNu5SuPlHBBrWtb+2vJbmO3dnNtJ5Uh2MFDYyQCRhsZ5xnB461Zo8/67h5GDB4ZNpqUl7a61qUJndJLqJRAUuXVQpZt0ZKllUA7Co44ApW8NSSX/ANtm13U5Z0WRbZmWAC234yUAiAJwMfPu/Pmt2q0d/bS381jG7NPAqvIAjbVDdBuxjPGcZzjBxyKAMJvBdvITcSarqT6l9oW4XUSYhKjKhQAKI/LxtLDBTnJ74NX4tB26hp9/Nql7cXVnHLEZJBEPPSQqSHCoBwVXG0KeOc81r0UAYd54Xtr7Ub65lu7sQ39uLe6tF8vypVAYA5K7wRuP3WHQVXXwbbPHdG91LUL64uBCjXM5jDqkT70QbEVQN2SeMnPXpjctr62u5rqGCTfJay+TMNpG19qtjnr8rKePWnxXME0k0cU0ckkLbJVRwTG2AcMOxwQeexFAGffaEl5rFvqa3t1byxRNA8cQjKTRlgxVtyE4yOqlT71nw+DYotHn0Y6xqcmlyW5to7V/J2wIem1hHvOBwNzNx1zXS0ULQDF1PwzZ6pcy3Ms1xHM8McSvEygxGOQyI65B+YMe+RxgjrVnSdITSluGN1cXdzcyeZPc3Gze5ChRwiqoAAAAAH5kmtGihaAFFFFABRRRQAUUUUAFFFFABRRRQAUUUUAFFFFABRRRQAUUUUAFFFFABRRRQB5zqX/IVvP+u7/+hGijUv8AkK3n/Xd//QjRWhB2Ph//AI8JP+up/kK1ayvD/wDx4Sf9dT/IVq1DLCiiikAUUUUAFFFFABRRRQAUUUUAFFFFABRRRQAUUUUAFFFFABRRRQAUUUUAFFFFABRRRQAUUUUAFFFFABRRRQAUUUUAFFFFABRRRQAUUUUAFFFFABRRRQAUUUUAFFFFABRRRQAUUUUAFFFFABRRRQAUUUUAFFFFABRRRQAUUUUAFFFFABRRRQAUUUUAFFFFABRRRQAUUUUAFFFFABRRRQAUUUUAFFFFABRRRQAUUUUAFFFFABRRRQAUUUUAFFFFABRRRQAUUUUAFclrOnR6l480+Gae6ijGmXDEW1w8LN+8hwN6EMB9CPfiutqM28JuFuDDGZ1QoshUbgpIJAPXBIHHsKOt/X8mg6W/rc8n02fxL4iSKytrlnuLbSYJIZpdWmtWEjmQeayxowm5RQQ/HHT5jWo99Nod3q2t3Ny6RWWtRLfBGOx45LWFGJHQ7WKsCRwAfWu0uvDWg30UEd5omm3EduCsKzWqOIweoUEcD6VDrPhuz1XT7+2jit7aTUAiXc624LyxqR8pPBJ25UEk7c0a/wBet/8Ahx6f16f1Y88xqraLr+o32qapHe2+kR6lFEl9KiQSyGd8bQwBCgKu05X5elWtavtQ0W9urGxvLuRLu3095Dc38nyNLcNG5VzuMQYYGUHy9QBivSpNPsphOJbSCQXEYim3xg+YgzhWz1HJ4PqaSbTLC4EonsbaXzoRBJviVt8Yz8hyOV5PB45NGl9Nv60/L7hdNd/+G/4P3nDmz1uym07S9UvJLew1DUyqpb6nPPIsYgdvL+0MEkGZEz1zjjOOKztDsTqXi5rK5v8AUmgtv7QiQi+lEhRZ4dqmXd5mB/vfXI4rtb3wtY/2LJpmlabolpBJKJJIZ9MWWByO5jVkBbgc57UeGfC9p4csfKSO2a4MkshkhthCq+Y24oi5OxOF+XJ+6KFvfyf5JBLVWXl+bPPrrV9Ru/CDTwG6a80zRluJr+XWZ7UBjv2ERoCszfJzvxngZNbaS22n6l4p1+cX0rR6bbSvFHeSqG3RvkAbtqngYIHy8kY5rr5vDOgXDwvPoemyvCnlxM9pGxjXn5VyOByeB6mnN4c0JpEkbRdOLxwfZ0Y2qZWLBHlg44XBI29ME0dH/Xf/AIAdV/XY86nudX06XWtMNxNYsLaxmRYdXlvWhZ7gqxDzKGUkY+XleO+TWvrMLw3GvRf2jqUCaRpSXNkw1CUEu3mszv8AN+8+ZFGHyoAwBg11lv4Y0C0/49tD0yHjb+6tI143BscD+8AfqAe1T3ujaXqc8E9/ptndzW5zDJPArtGcg5UkccgdPSh7AtN/62ORi36n4rivIp9QhTToFudUVL6cxvM0fywCLfsGB87YH931NYtpPrV1qFrFpjNpza3pNxcW6z6zPeEH92Y3ZZF/dEBiPkJ6nrtFeh/8I3oX9p/2l/Yunfb9+/7V9lTzd3rvxnPvmoV8IeGUUqnh3SFU5yBZRgHIwf4e4JFH9f1/XQFp/X9f0zi0XW7zTLi0stLvor7TrvdfadJ4imZrlDGfL8q63FlByrbTt6c+9XWNcbUfD1zd6Nb30H9m6SLlri5124hMRO/aNq71nYFDy5weBk9vQG8K+HWsUsW0DSzaI5kWA2cflq5GCwXGAcd6kuPDmh3ksMtzounTyQRiKJ5bVGMaDoqkjgcngUnfp/WgLT+vMyfB0rT3fiCZvvSX0bH6m1gNY+pJr2oT64NOM14lnqoL2K6jJaNLH9ljIRJV5T523YyAecn17az0rTtOd3sbC1tndER2ghVCyoMIDgchRwB2FQ3ugaNqSst/pFhdBpPNYT2yPl8BdxyOuABn0AFVLV6drfl/kEdFqM8N3sGoeHbG6tknSGSIbVuJTLIuOCGckljkHnJzWpUENjaW0nmQWsET+WsW5Iwp2LnauR/CMnA6DNT0PViWwUUUUhhRRRQAUUUUAFFFFABRRRQAUUUUAFFFFABRRRQAUUUUAFFFFABRRRQAUUUUAec6l/yFbz/ru/8A6EaKNS/5Ct5/13f/ANCNFaEHYeH/APjwk/66n+QrWrJ8P/8AHhJ/11P8hWtUMsKKKKQBRRRQAUUUUAFFFFABRRRQAUUUUAFFFFABRRRQAUUUUAFFFFABRRRQAUUUUAFFFFABRRRQAUUUUAFFFFABRRRQAUUUUAFFFFABRRRQAUUUUAFFFFABRRRQAUUUUAFFFFABRRRQAUUUUAFFFFABRRRQAUUUUAFFFFABRRRQAUUUUAFFFFABRRRQAUUUUAFFFFABRRRQAUUU0uqkBmALHAyetADqKKKACiiigAooooAKKKKACiiigAooooAKKKKACiiigAooooAKKKKACiiigAooooAKKKKACiiigAooooAKKKKACiiigAooooAKKKKACiiigAooooAKKKKACiiigAooooAKKKKACiiigAooooAKKKKACiiigAooooAKKKKACiiigAooooA851L/AJCt5/13f/0I0Ual/wAhW8/67v8A+hGitCDsPD//AB4Sf9dT/IVrVk+H/wDjwk/66n+QrWqGWFFFFIAooooAKKKKACiiigAoorB8SeJI9Dt1iiXz9Qm4ggHJJ9T7fzqZSUVdkykoK7NSXUrOG9ispbqJLmUZjiZvmarVcHD4Fn1CwmvNUu3GszkSLIG4iI6D/PTtWj4c8RTm6bRNaHk6nDwrN0mHqD6/zrKNV3tNWvt/XcyjWd7TVr7f13Orooorc3CiiigAooooAKKKKACiiigAooooAKKKKACiiigAooooAKKKKACiiigAooooAKKKQkKCSQAOpNAATimxypKgeN1dT0ZTkVxF5qF/4y1CTTNJlaDSoji4ux/y09h7e350w6Zrfg66P9iRvqGnz8eQ/Jjf1OP5/nWDr63Suu5zuvrdK8e5peK9U1SDVNL03S7iOCS8LAu6A4xjFQf2D4vzu/4SVM+nl8fyosfD2uX+tWer65eQq1sS0dvEudvtn/8AXXZVMYOo3KV121FGDqNylddtTk/Cup6rNq+p6XqlxHPJZ7cOqBc5/wAiupklSJC8jqiDqzHAFcjqHh7W7PW7vWNDvIS9xgyW8q9cDpn/APVVMadrnjC6Ca1E+n6fBw0KcGV/UZ/n0ojOUFyNNv8ArqKM5wXI02+n/DneA5pa4S0vr/wXqEenapK1xpMx2290esfsfb2/Ku6VgyhlIIIyCO9awqKXk0bU6in5NC0UUVoaBRRRQAUUUUAFFFFABRRRQAUUUUAFFFFABRRRQAUUUUAFFFFABRRRQAUUUUAFFFFABRRRQAUUVBd3cFjayXNzIscMY3MzdqG7A3bcZf6hbaZZSXd3II4YxknufYeprhmsL3xZFNrmoXbadaRKWsVzjZj+NqdZyJ451Wa6vplj0my5S1L4Lf7Teg//AFetc+8n37dZ76XwrHdgM4X9M+n+etcFWrzav4f619Dz6tXn1fw/1q/I6/wl4xGoCOw1Jgl3jEUxGFnA9Pf+ddlXn/iF7LXZLHQtCghllQK4uE4W3T6j/P41p6Hrl5Z6kPD+uD/TAP8AR7gcide348VrSqtPkk7+f6G1Kq4vkk7+f6HW0UUV1HUFFFFABRRRQAUUUUAFFFFABRRRQAUUUUAFFFFABRRRQAUUUUAFFFFABRRRQAUUUUAFFIDnoc0tABRRRQAUUUUAFFFFABRRRQAUUUUAFFFFABRRRQAUUUUAFFFFABRRRQAUUUUAFFFFABRRRQAUUUUAFFFFABRRRQAUUUUAFFFFAHnOpf8AIVvP+u7/APoRoo1L/kK3n/Xd/wD0I0VoQdh4f/48JP8Arqf5Ctasnw9/x4Sf9dT/ACFa1QywooopAFFFFABRRRQAUUUUAZev6umh6NPeuAzKNsan+Jj0FY/hbw/IH/t3VmM2p3I3jf8A8slPQAdjj8ulQ+Ox5tzoNq/+plvBv9OMf4mug/tq0GvDRiJBdeV5o+X5Sv19a521Kr73Tb1OZtSq+90tb1ZpVh+JPDkGu2oIPk3sPME68EH0Pt/KtykraUVJWZvKKkrM53wjrU+pWc1pfjGoWT+VMD1b0P6V0dcbZAW/xRv0i4Wa0DyAevy12VRRbcbPpoZ0W3Gz6aBRRRWpsFFFFABRRRQAUUUUAFFFFABRRRQAUUUUAFFFFABRRRQAUUUUAFFFFABVDWrCTU9HurKKcwPMm0OO3sfY9Kv1yt14+0i1u5rYx3cjxOUYpFkZHHHNZ1JQirTe5nUlCKtN7lfwXqAtA/hy7tRa31tk4A4lH97Pr/MV17ukcbSSMERRlmY4AFcf4Lgk1C91LxDdIwluJTHCHHKoPT9B+FN8TTXGva/b+GbWRo4cCW8df7vXH8vxIrGnNxpJ/d+hjTqOFJPft+hJceM7m+untfDmmvfMhw078Rj/AD7kUmfH3+s26d/1y/8Ar/8A166mwsLbTbNLW0iWOJBgAd/c+pqzV+yk9ZSfyLVKT1lJ38jjoPGV1YXSW3iPTXsi5ws6fNGf8+xNddHIksayRurowyrKcgiob6xttRtHtbuJZYXGCpH6j0Ncn4bln8P+IZ/DNzI0luymWzdvT0/n+IPrQnKnJKTumCcqckpO6fUk8a6ktwi+HbS2F1fXWDtI4iH97610Gh6fJpWjW1lNOZ5IkwXP8h7DoK57xrbyWVzp3iC1RjNayhJQo5ZD6/qPxqe28f6Rc3UVv5d3G0rhFLxYAJ455qFKMarc3r09CFOMasnN69PQ6uiiiuo6gooooAKKKKACiiigAooooAKKKKACiiigAooooAKKKKACiiigAooooAKKKKACiiuW8Z63c6XaW9tafupLxvL+1PwkQ9c+vP8AOpnNQjzMic1CLkyDxBrdxf3raDo0gWXBN3dZwtunfn1qn4O1OS2lu7aS9E2ixP5dvdXB2FnP8K56jqf/ANdc7eXFtb2n9m2TTnSllUahfxrlp3PYH09B/k1DCx02FLvz5t4ZNMss4bDH/WMB29PU+1ec60ufm/r0/rdnnOvLn5v+G9P63Z7OHUsUDAsOSM8iuE8RSm/8X22may7WukDDRf3bhv8Aabtzx7fjUcHhPWtIs4tWs7x5NWQZmgY5WRP7me5H/wCqtYanovizw9cDUAITApM8bnDwMO4/z7V0yk6i5ZKz39TpnJ1I8slZ7+pzWr2A8R6zcjw3ahI7eIxzzI2xJj2Udj0/Grg8Q/atEg8PaRphi1CQGCSB0+WED7zHPX15rN0rxLf6FojWsFput53YWN1ImwZzglux/wA9qu6roUXh7R4dVbU5F1sybxKrbvOY9VA7j3/xrmTunKPz/wCAcyd05x+f/AAxXnw9uY/IeK9ivUCtERh/MA4I74ya6Lw5oE8M76zrDebqs/OD0hX+6PeovDuhXU93/b+ufPqEg/cxEcQL9Ox/l9a6yumjS6vbojqo0ftPbogooorqOoKKKKACiiigAooooAKKKKACiiigAooooAKKKKACiiigAooooAKKKKAIbm7trRN9zPFCvrI4X+dc9eePdDtm2QzSXcnZYEJ/U8Vl6zp9tqvxItLS9jMsBtCxTcRyMntXRaP/AGGJ7m20uCBJbVtkoSLBU89yOelc/POUmlZdDn55yk1Gy1sYn/CR+JtT40rQTAh6S3Rx/PH9aX/hGvEmp86tr7RRnrFajA/p/WuzqveXtrYW7XF3OkMS9Wc4puknrOTf4DdFPWcm/wADz+XRtI0/UZLSx8U3NjfR4DiV/lJIz14FaUc3jTT0DxtZaxbjoyEBj/L+tWVu/CHii5aFkt5LgnALoY3f6Hgmo5PAMNu/maRql5Yv2Afcv9DWKg96e3k/6Rgqb3p7eT/pAnj2O2fy9X0q8sX7sV3L/Styx8R6PqIH2XUIGY/wM21vyPNc88HjTT02N9j1e3HVXUBiP0/rWNeR6VrXhTU9SXR47K+s3CHy243ZGeBx3NP2tSO/4q35aD9tUjv+Kt+K0PT6KzfD5LeHdOLEkm3TJP0FaVdcXdXOyLukwooopjCiiigAooooAKKKKACiiigAooooAKKKKACiiigAooooAKKKKACiiigAooooAKKKKACiiigAooooAKKKKAPOdS/5Ct5/13f/ANCNFGpf8hW8/wCu7/8AoRorQg7Dw9/x4Sf9dT/IVrVk+Hv+PCT/AK6n+QrWqGWFFFFIAooooAKKKKACiiigDmvG2lzahoXm2wJubOQTx46nHXH4c/hWTciXxNZWPiLRHUarZjbJCT19V/nj1Bru65LUfCM8N+2p+Hrz7DdNy8R/1b/h2+mMVzVabvzLW+/+aOatTd+ZK99/80XdA8RyatcSWl1ptxZ3USbnDj5Tzjitm8vILC0kurmQRwxjLMa5QX/jmMeU2k2UrdPNDgD/ANCpkfhfV9buEn8S3ymFDlbOA4X8T/8ArPvRGpO1km35qwRqz5bJNvzVh/g2KbUtS1LxHOhQXTeXAp/uD/8AUB+BrsqxP+Ek8P2Eq2P9oW0Rj+QIp+VcdsjgVso6yIrowZWGQwOQRWlJRUeVO5pRUYx5U7vqOoozRWpqFFFFABRRRQAUUUUAFFFFABRRRQAUUUUAFFFFABRRRQAUUUUAFFFFABXOeE9EutIgvvtqx+bPctINrbvl7V0defWlvrXiDW9YWLXrm0jtbgoqLkjGTjHIx0rGq0pRdrswqtKUXa7PQK53RNFu7PxFrOpXYTF04EJVsnYPX07VzWsQXehSRR33jK+V5QWVUiZjj1PzVmf2uv8A0OWqf+A7f/FVjOuuZcy1XmjGeIXMuZarzX+Z63RXm2jxXeuzyQ2PjDUGeNd7b4WXjOP71bH/AAimvf8AQ2Xf/fJ/+KrSNaUldR/FGsa8pK8Y/iv8zsa5zXdFu73XtG1G0Cf6JKfOLNg7Mjp6965jWI7vQriOC+8Yagskib12Qs3Gcf3qzv7XX/octU/8B2/+KrOpXT92S/FGVTERfuyX4r/M9arnfFui3WsWdotksfnQ3KyEs23gZzXM6PDda7LJFY+Mr5pIwGZXiZTj1HzVPeW+teH9Z0cS6/c3aXNyEZGyBjIznk5605VeeGsdPVFSrc8NY6PzR6COlLRRXWdYUUUUAFFFFABRRRQAUUUUAFFFFABRRRQAUUUUAFFFFABRRRQAUUUUAFFFFABVa9sbfULSS1u4llhcYZW/z1qzRQ1fRiaTVmeb+L9PTRZdLW3iil09CRHYFjlpP7x7t2/l3rd8L+G5baVtY1Y+bqc/IB6Qj0Hocfl0q9r+gwa/bpJDP5V5bkmC4Q/db0OO2R+FVdA8RzSXR0bWkFvqkfAJ4WYeo965FTjGreW3Tt/XY5FTjGteW3Tt/XY6auV8S+FTeyNqWmBI78DDow+S4XurCuroronCM1ZnTOEZqzOW0q/0zxRpUmlXlosE8K7JrMjaUI4yvt/Ko9H8Fix1Fbm+vGvUthts436Rr7+9Y3jq9srfV7eTTyyaxAQ0s8XRF9H9T/Su+sbmO7sYJ45kmV0B8xOjepFYQUZz5ZauJzwUZz5ZauJYooorqOsKKKKACiiigAooooAKKKKACiiigAooooAKKKKACiiigAooooAKKKKACiiigDjrj/kqln/15N/Wjwh/yMfib/r6H82ouP8Akqln/wBeTf1o8If8jH4m/wCvr+rVxr+Iv8T/ACOKP8Rf4n+R02p6jBpWnTXtwcRxLnA6k9gPc1x2j6RN4umGt64++1LH7NaK3ygA9/8AOTVnxjnUtb0XQ8nyppTLMB3Uf/W3VWubK+8EXjX+mh7jRpGzPbZyYvcf4/nTqS5p6q8UOrLmn7yvFFDw94asNcstWjlXyporxhDMnBj9B7j2rb8Ma3dw6lN4d1eRXvIP9VMDnzF9D745rl9C1q/8u907RYGa8vrlpFlPSJD3+tXtb8NjwxpNnq0U7y38Fysk8xJ+fP8ATP8AOsKcrRU4LbcwpytFTgttz0qvL7X/AJEzxT/19H/0IV6bFIssKSr911DD8a8ytf8AkTPFX/X0f/QhXRiOno/yOjE7r0f5He+Hv+Rc03/r2T+QrTrM8Pf8i5pv/Xsn8hWnW8PhR0U/gQUUUVZYUUUUAFFFFABRRRQAUUUUAFFFFABRRRQAUUUUAFFFFABRRRQAUUUUAFFFFABRRRQAUUUUAFFFFABRRRQB5zqX/IVvP+u7/wDoRoo1L/kK3n/Xd/8A0I0VoQdh4e/48JP+up/kK1qyfD3/AB4Sf9dT/IVrVDLCiiikAUUUUAZOpeJdJ0i5FvfXYhlK7wpVjx+A9qqf8Jz4c/6CS/8Aftv8K17jTLC7kElzZwTOBgNJGGOPTmof7C0j/oGWf/flf8Kyaq30aMpKrfRqxnr438OswUaimSccow/pW/uG3dkYxnNcR4+0ywtPDYltrK3hk+0IN0cYU459K0Nc0rWtXFva2l7Hbaa8Sif++T3x7YxxmoVSabTV2rbEKpUTakrtW2IbzxnNLqMlnoWmtqRhH72RWwo+nr9aj/4SXxR/0Kr/APfz/wCtXQWOkQ6PpTWmmIkbBDtdxnc+OC3rXP8AlePv+fjTfy/+tUy9otW38kiJe0Wrb+SRFceLfENpbvcXHhoxQoMs7S8AflUfiHxU8+g2NvakW95qUYZ8vgQoepJ9/wCWai1XRPGmsWv2a8uLIw5yUjbbu+vFJZeA5Jrhr3xDdRhFAHlQthdoGAC3YAdhWTdZ3jG9n3Mm67vGN7PvoY0tnaalbRaN4b083MiMDcX7rjcfYnoKs6rpCeHrCM3XiG6/tIKBDb27HA9BjOQPfitibxA0r/2J4Os0Yrw1wq4jj9x6/U/rWroXhK30yX7beyG91JzuaeTkKf8AZz/OlGipP3dfPovTuKNFSfu6+fRencueGZ9TuNDhk1aLy7npyMFl7Ejsa2KKK7oqySO+K5UkFFFFUUFFFFABRRRQAUUUUAFFFFABRRRQAUUUUAFFFFABRRRQAUUUUAFebWeuHQLjxHdJB58j34jRCcDJ3da9JryHUkdo9edUZlj1VHfaM4Hz81y4mTjZrz/I5MVJxs15/kdloHh67fUJNb14pJfSrhIcZWJf8a6b7Jbf8+8P/fAqvperWesWYubKYSR9COhU+hHar1bU4xUfdN6cIqPu6laY22n281yyJHHGhdyqgcAZrirXxN4p1xpbjSNNtxaI20eaeT7ZJGT9K3fGdlLe+HLhYQpMQMpBLA4APTHU/XiuI8M2NveWKSPc6fH5cvzrPcSI+M5zgMB0rnrTl7RQWiOavOftFBaI9KsVmu7CCXUrSGO7K/vI8Bgp9AasfZLb/n3h/wC+BT4pY5olkidXjYZVlOQR9afXWkrHWkrHKa/4duhfRa1oJSK/hGGiwAsq+n1/nWBe642vy+Hbl4PIlj1AxOoORkbeRXe6nqtnpFm11ezCOMcDuWPoB3NeXacriLRJGRlWTVXdNwxkfJzXFXtGVo9d/vRxYi0ZWj13XzR69RRRXcd4UUUUAFFFFABRRRQAUUUUAFFFFABRRRQAUUUUAFFFFABRRRQAUUUUAFFFFABXJeIdcuLu/Xw9ojg30vE02eIV7/jj8vrTfF/iwaYP7NsZVF9LgPIT8sAPc+9YWsaRp2i6bp8dlPLNr0riSGaBstIT1J/2fT/9dctare8Y9N/8l5nJXrXvGPTf/JeY+d28A6tBFZ3bXkE6brm0b7wx1cemeas3so8d6nHDp8Qis7VdzX7IQ4cjIVfx7VD4e1HT9Gm1OfXhKmtAkymYZLr2CfX/ADxUGnx63pUc/iWytEhsJnLvp+T/AKr+97f57Vgnpb7Pbsc6elvs9V2X9f8AAOh0TxDc2t6ND8QAR3y8Qzn7s47c+v8AP61N4m8Qy2Tx6Vpa+dq1xwijnywf4j/n3qee20zxpoMUuDtcExSYw8TDr+tc3P4M1bTQ11Z6uGlmRkvJpBghOpZTyeg+tbSdRRtHVd+tjeTqqNo6rv1sYl5PHp1tPp1rI8zSMBquoqu48nlFPp1+pq5BrOp6Pa2t/aKsOlb/ACbawkPzzr3f6k9/es+0s9L2S6pN5iaPCwjjgL/vLyQDuO2c5PoK7Tw7odxd3i69rKAXBAFrbYwtunbj1/z1rmpxnJ+7p/X9epzUozlL3dP6/r1OrhcyQxyFGQsoYq3Vc9jT6KK9Q9UKKKKACiiigAooooAKKKKACiiigAooooAKKKKACiiigAooooAKKKKACiiigDjrnj4qWee9k2P/AB6jwj8viXxMp4b7SDj8Wpvis/2b4q0LVzxEHMEjegP/ANYn8qajjQ/iPKJPlt9ViBRj03jt+Y/UVx7T16P80cV+Wpr0l+aKfji1uJvFWj/Z5vIllQpFLnG1wcjn8RWx4f8AEzXkzaRrMQt9Uj+VlYYWb3Hv7flVjxfo0mr6Putc/bLV/OgI6kjqB9f5gVkxx2PjvR0kLC21i1GC44aNh/NSfyoalCq3Hr+P/BBqUKrcevTv/wAEh8G3VlpWm6zfXLJDGl2y7sc4HRR/hWH4m1LVNf046g6m20vzRHawk8zMc/N7/wAvSpvCXhxNVkuLjU7jdZ2k7b4S3yvIOrE+la6MPF/iqD7OuNG0s5BAwsj9se3A/Ae9YrmnSUdr/j/wDFKU6SjtfZd/P0R2tlGYbG3ib7yRqp/ACvNLZgPBPidv4WuyAfX5hXoOu6kmk6LdXjsAUQhB6seAPzrz24t5LPwHp+mkH7Zq10JNvfBIx/7L+dbYh2dl0T/HQ3xLV7dk/wAdD0LQFKeHtOU9RbR/+gitGoreEW9tFCv3Y0CD8Bipa64qySOuKskgooopjCiiigAooooAKKKKACiiigAooooAKKKKACiiigAooooAKKKKACiiigAooooAKKKKACiiigAooooAKKKKAPOdS/5Ct5/13f8A9CNFGpf8hW8/67v/AOhGitCDsPD3/HhJ/wBdT/IVrVk+Hv8AkHyf9dT/ACFa1QywooopAFFFFABRRRQByPxG/wCRXH/Xwn9a6qD/AI94v9wfyrlfiN/yK4/6+E/rVvVNI1fUHt5dP1p7GJYVVo1XOT61z3aqSaV9F+pz3aqyaV9F+p0dZOp+JNI0gH7XexiQf8s0O5/yH9awm8J69cDyrrxRcNC33wikEj8609M8G6LphDrbCeYc+bP85z9Og/Kq5qkto29f+APnqy2jb1/4BlHxVreskpoGjusZ4Fzc8L9fT+dKngy+1NxL4h1ia47+RCdqD/P0rswAAAAAB2FLR7G/xu/5B7Dm+N3/ACKmn6bZ6XarbWUCwxDsvUn1J7mrdFFapJKyNkklZBRRRTGFFFFABRRRQAUUUUAFFFFABRRRQAUUUUAFFFFABRRRQAUUUUAFFFFABXFeE5YY9b8SCWSNQ130dgM8t612teR3iab/AMJDq39qaXeTN9oPl/ZcgAZPJ+vFc2IlyuMjlxEuRxl/Wx0F7YXeh6+dR8NrbSw3CET2xmVUDeuMj9Pepf8AhIPFv/QI0/8A8CV/+LrmfL8Mf9ALWv8Avo0eX4Y/6AWtf99GuXnafuu3z/4By+0afuu3z/4B3Wi6vq11cTJrNrZ2sIT5GSZW3HPT7x7VVn8HeFZ7gzEImTkolxhfyzxXH+X4Y/6AWtf99Gjy/DH/AEAta/76NX7VNWkk/X/hivapq0kn6/8ADHaahe3+kJa2fh6ys57SOPB3zgbDnpywqj/wkHi3/oEaf/4Er/8AF1zPl+GP+gFrX/fRo8vwx/0Ata/76NJ1ZN6O3z/4AnVk3o7fP/7U6G0sLzXdfW/8SLbQ29umIbYTKys3rjJ/X2qfxbLDJrHhtYZI2C3fRGBxyvpXL+X4Y/6AWtf99Gi1TTP7f0n+y9LvYW+0rv8AtWSCMjp9KXP7vL3fz/IXP7vL3ffX8j12iiivSPUCiiigAooooAKKKKACiiigAooooAKKKKACiiigAooooAKKKKACiiigArL8QXN/aaJczabD5t0q/KOuB3IHcgdq1KKUldWFJXVjzSyvdCsvCskhX+0tU1AlJYpBmRpD2PcAHv3/AJR6baXXgi8t9Q1WzE1vPGEMqHc1sf7tb+u+GpbbUV1/Qo0F9Ed8kBXKy+uB2P8AnrWfp7P471Vpr8iHT7IjFiH+Zm7lvb/9XrXA4NSUftLbt6nnODUlF/Etu3qMOkXfjdptYu5BZWqoVshgZwD95j6VHYS6x4zSPTrmRU0+2bF1cQ/8vBB4A/z71XtNOuNR1S90LRb+b+wt4M8h5Ceqqe+f1r0awsbbTbKO0tYxHDGMKB/M+9VSpubu/n5/8AulTdR3fz8/+APtraGzto7e3jWOGNdqqo4AqbAIwaKK7jvtY5yLwVpMWt/2ksZ4O9bf/lmr/wB4D+ldHRRUxhGPwomMIx+FBRRRVFBRRRQAUUUUAFFFFABRRRQAUUUUAFFFFABRRRQAUUUUAFFFFABRRRQAUUUUAZfiDSE1zRp7JsB2G6Nj/C46H/PrXJWgXxTo7aFqLfZtc084idupx0Pv2z+Br0Gud8ReF49XdL20lNpqcPMc68Zx0Df41hVpt+8te67nPWpt+8lfuu6GeGNW1Kd5tL1azkS8tVG6fHyyDoDn1+nWma14SFze/wBqaRcmw1Icll+7J9RVK18X3ekTLY+J7R4JBwt1GuUf34/p+VdZZ31pfxCW0uIp4z3Rgf8A9VKHJUjyt3t94oclSPI3dr7zzTw1oOoa7DdwS6gYLBbk/aI4/vSP3/D/ADivQN2leGNJVS0draxDgE8sf5kmuD8Oy+IiuoW+ixQLE107SXMp+4fQf/qNOuYdG0+5+0a9qcmt6iPu20RygPp/n8q56UlCF0te7/r8jnpTUIXS17v+vyLks0ni66GoXwNp4csjvHmcecR/n+nU1a0GOXxN4jbX5ojHYWo8qyjYdff/AD3+lMg0fVvFcsUurp9g0mMgxWMfBYds+n+cAV28EEVtAkEEaxxRjaqKMACtadNyfNLb8/8AgGtKm5vmlt+f/AJKKKK6zsCiiigAooooAKKKKACiiigAooooAKKKKACiiigAooooAKKKKACiiigAooooAKKKKACiiigAooooAKKKKACiiigDznUv+Qref9d3/wDQjRRqX/IVvP8Aru//AKEaK0IOv8Pf8g+T/rqf5Ctesjw9/wAg+T/rqf5CteoZYUUUUgCiiigArlL3RvFM19PLa6/HDbu5McZjztXsOldXRUTgpLUicFNWZwl74R8SanALe+16KaDcGKmPuO9dyi7I1TrtAFOopQpxg7oUKUYNtBRRRWhoFFFFABRRRQAUUUUAFFFFABRRRQAUUUUAFFFFABRRRQAUUUUAFFFFABRRRQAUUUUAFFFFABXFP4U1231O+udM1mO2jupTIV8vJ/H867WionTU9yJ04ztc43+wfGH/AEMsf/fr/wCtR/YPjD/oZY/+/X/1q7Kio9hHu/vZn7CPd/ezjf7B8Yf9DLH/AN+v/rUf2D4w/wChlj/79f8A1q7Kij2Ee7+9h7CPd/ezjf7B8Yf9DLH/AN+v/rUf2D4w/wChlj/79f8A1q7Kij2Ee7+9h7CPd/ezjf7B8Yf9DLH/AN+v/rUxfCevXOpWNxqetRXMdrMJAvl4Pvj8q7Wij2EOt/vYfV4db/ewooorY3CiiigAooooAKKKKACiiigAooooAKKKKACiiigAooooAKKKKACiiigAooooAK5fXvB66nd/bLC6axupBsndAcSoeuQO9dRRUzhGatIicIzVpFLS9LtdIsI7O0TbGg5Pdj3J96u0UU0klZFJJKyCiiimMKKKKACiiigAooooAKKKKACiiigAooooAKKKKACiiigAooooAKKKKACiiigAooooAKKKKACiiigCK4toLuEw3EKSxt1V1BBrl7rwFYGYz6Zc3GnT9QYXJX8uv611tFROnGfxIidOE/iRwdn8PblVkivNamNu7l2igBXefU5PX8K6XSvDOk6PhrS0QSD/AJav8z/men4Vr0VMKFOGqREKFOGqQUUUVqbBRRRQAUUUUAFFFFABRRRQAUUUUAFFFFABRRRQAUUUUAFFFFABRRRQAUUUUAFFFFABRRRQAUUUUAFFFFABRRRQAUUUUAec6l/yFbz/AK7v/wChGijUv+Qref8AXd//AEI0VoQdf4e/5B8n/XU/yFa9ZHh7/kHyf9dT/IVr1DLCiiikAUVleI7yew8P3d1bSeXNGoKtgHHzAdDxVOx1K71fWAtrNssLRQLiQKD50pH3QSOAO+P8K2jRlKHP0/r/ADOapioQqKk07u343/K135HQ0VlxeI9Im1H7BHeo1zuK7cHBI7A4wfzqX+2tO+wTXpuMW8LmORtjZVgcYxjOckdql0qi3i/uLWIou9prTzXTf7i/RWVN4k0i3vxZS3qJcEgbSrYBPYnGB+JovvEmkadd/Zbu8WObAJXYzYz0yQMCmqNVtJRevkJ4mgk25rTR6rQ1aKzL/wAQ6VplwtveXixysMhdrNx74Bx+NZl94ki03xOsV3eBNPezEiYTcC5Y4OQCeg+lOGHqT2Xn6+hNXGUafxSWjSeq0v37HTUVys3iy1tvEEZlvgNLlsxJGRGWy5YjsM9AeK6S1uoL22jubaQSQyDKsO9KpQnTSclox0cVSrScYPVen3+hNRRRWR0BRRRQAUUUUAFFFFABRRRQAUUUUAFFFFABRRRQAUUUUAFMkljhiaSV1SNRlmY4AHuafXPeMJ0XSYrR5ViF5OkLOxwFXOWJPbgVpSh7Saj3Mq9X2VKVTsjbN3bLai6a4hFuQCJS42YPTnpU1cB9ojbwHqdnHIsi2dx5aMrbgyeYCpz+J/KtHxB4nudJvDBb3Gm/JEG8qVZWkJ9PlG0fQn+ddLwcnLlhvd/crf5nCsyhGHPU0Vk/m201+B11Fc02u6lf3dra6VBaLJJaLdSNdFiqhsYUbec1HNresLqpsc6TbPGkeftTuvnM3UxnuM8etZrCzemhs8fSSurtbbfM6miua1HXNUF9fw6bb2rR6fGrzmctubI3YXHt60069ql7qMFtpcFoBNYpdA3Jb5STyDjr6dBSWFqNX0/rUcsdSUnHXe22+ttPR6HT0VzNj4jup00ia4igjgvHkglIB+WQZ24Oehx0qvP4ou00lb4S6dAs1y6Qeesh3RrwDhcknPfgfnT+qVb2/rr/AJE/2hQ5ea/n8rJ/qvmdVLcQwbPOmjj8xgib2A3MegGep9qJ54baIyzyxxRjq8jBQPxNcJd6zda3pGmzqtuLqPVVjRhu8tyASpwfmA5HvUuu6nfXGiaxp+pR263Vs0LBrfOxlZh681qsDK6TfXX70v1MJZpDllKK0SuvWzdn9x3VFYGm6nqa6z/Zeqx2m57fzontd2MA4IO6t+uSpTcHZnfRrRqxuummoUUUVBsFFFFABRRRQAUUUUAFFFFABRRRQAUUUUAFFFFABRRRQAUUUUARXF1b2kfmXM8UMecbpHCjPpk0lvd215GZLW4inQHBaJwwB9MisHxqVGk2peMyqLyPKBclhzxjvmsyC5bSp9V1yDSprKyEKRR20sYiLyZAztHQDPX3+tddPDKdLmT1f/A0/E8+tjXSr8jXupXe+2t36Kx29Fcv/b2rWbXtvqMFp9ojsmu4Wg3bDjswJz19KLTXNZe600XUFisOoxExeWW3KwTdls8YPoPXrxzP1Wdr6ff8y1j6V0tb+m2ttfvR1FFcRpOq6jpei6pf3a28sSXDgBC24ylgOp/h/WtO31rVoLu4s9Rs7eS4W1NzCLQth8cbee+ac8JNN2adv6/C5NPMKckuZNX8ttWl99tDpKKwPD2q6hqZ33M+lvGYw2y1dvMQnswPTv8AjW/WFSm6cuVnVQrRrQU47BRRRUGoUUUUAFFFFABRRRQAUUUUAFFFFABRRRQAUUUUAFFFFABRRRQAUUUUAFFFFABRRRQAUUUUAFRvPDFJHHJLGkkhIjVmALkeg71JXH+N1uGutINr/wAfCSSSR+5UBv6VtQpKrUUG7f8ADHPiqzoUnUSva2nzOsknhhaNZZY0aRtqBmALH0HqaY95Al5HaNJ/pEil1QAn5R1J9OveuGutUbWfEmkXsXFnFLGg/wCujDc35cCpLHxj5+uRS+TZlbqQW+xVk89UydpJPy4yc4HrXT9Qny362u/LscLzalzWvZXST7rr/l+J3lFczFrOsz3eotDbWktrYyuhQbhLJgZAXqM0aXr17NZXF9eTaXLDFbmYx2jt5qHGcMD07j61g8NNK+nT8TqWOpOSjrrfp23N9byB7yS0WTM8aB3UA/KD0yenbpT4Z4bmISwSxyxngPGwYH8RXGaB4oa71gQPFZE3wZ3NusgdGC8by3B4GOOKTwhq00kVtpdoIgsIklunkBJA3nCqMjnnryBn8K1ngpwTb6W/W/4rQ56WZ06koqLupNr8rL7nd9juKjinhn3+VKkmxij7GB2sOoPoa4uy8czXOp26FbU288/lCFRJ5yAnAYkjae3T1qtetdrour/ZmjCnVmEm4nJGVxjHv19qawM1Llnpe35hLNaTi50veSvf5K56DRUNp9q+yx/bfJ+0Y+fyc7M+2eamrias7Hpxd0mFFFFIYUUUUAFFFFABRRRQAUUUUAFFFFABRRRQAUUUUAFFFFABRRRQAUUUUAFFFFABRRRQAUUUUAFFFFABRRRQB5zqX/IVvP8Aru//AKEaKNS/5Ct5/wBd3/8AQjRWhB1/h7/kHyf9dT/IVr1keHf+QfJ/11P8hWvUMsKKKKQGP4phluPDV7FBE8sjKNqIpYn5h0ArK07TJfD2rwR2sM72F7AElwpbypQPvN6A5/X2rqLi5gtIvNuZ44Y843yOFGfqaZNfWlvGkk91BFHJ9xnkChvoT1rpp1pxp+zSunf+vlucVbD05VVWcrSjb5a/rszhtG0do7m0s7+DXfOguN424+yggkhsn+nrWlPpd0fEzWawOdOnuUvXkCnaCoOVJ92C8Vqw63JJqt4ki2sGn2vySSyXC79+eOAflHXrj+lXY9Y0yZtsWo2jtgnCzqTgDJPX0roqV63NzNdPz1ucdHCYdQ5FLZ+jdtLea3Vzi5dHb+0r+1voNdaO4uzIn2LBgZWOQWzxkfpitPVZLiy1O5bR7LVFvZTGGdYFa3lI7sTkjgkZGP610MWsaZNKsUWo2kkjHCqk6kk+wzUkuo2ME4gmvLeOY4xG8qhjnpwTmpeJqOS5o9Nvu6fItYOkoycKlrvfS636/NnG6vp0y69fy3cGstb3caY/sz5lbC4ZXHpVuRZdE163nj03ULm1XTVt18qLzGBDdGxx0rrZJY4YmkldUjUZZmOAB7mq8eqafNFJLFfWzxxDMjrMpCD3OeKlYqcopON0lb9CngacZuSnZt3W3e7OI0eC+0C+t7q40q9mSSzZQlvFv2EyFgp9OP511PhWznsfD8EVxH5chLP5Z6oGJIFaJv7NbUXRu4BbHpMZBsPbr0omv7O3hjmnu4IopPuO8gVW78E9aVavOsrOOrf5X/zKw2Ep4dqSndJeXW2v4FiimSTRRQmaSVEiAyXZgFA9c1XTVdOkhkmS/tWijxvdZlKrnpk54rlUZPVI9BzinZst0VRXWtKckLqdkxAJOJ16Dr3oTWdLlkWOPUrN3Y4VVnUkn0AzT9nPsyPb0v5l95eorH1LVrmDVbTTrKGCSaX55DLMFwmecLnJPB7fnzi/c6hZWbKt1eW8DMMqJZQufzNN05JLzBVoNyV/h37Fmimo6yIrowZGAKspyCD3FOrM1TuFFFFABRRRQAUUUUAFFFFABRRRQAVl6hosWp6nZ3NyySQWwf8A0d49yuWGMnJ7fStSsjXdXvNIg+0Q6b9qt0XdLJ54TZz6EEn8K1o8/Panv/XcwxHs/Zt1VeK16vZ36f13Kdx4Tik/tJLadbaC9RB5UcI2oynORz+nHWmP4WunlumOsyBbyJUugtuuZCF25B/hHsPzqJ/F15Do39qTaLst2K+UftQO/OfRcjp3FXrfWdUeCW4utE+z26QNMJPtSvuwMgYAyM11v61Fatdvs+X+SPPj9RqSSinffRTW99fJO78tX0K6eGLy3+yy2ustDdwwfZ2l+zKwdAcqNpPBHTPPSn33h/U9Si+z3Wus1qwUSxC0QFsYzhu2SM1Rg8cOyWtxdaU0FlcSGNZ1nD4I6/Lgf59a09P8Sx33iC70loPKeAsEffnzMHB4xx69+9EliovmaWmu0X1/R/cTTll81yRk7OyteavdaaeaW/Ujv/DMtxd3Etnqclol1GsdxH5QfeAMcEnjirdroUdnq0V5FMfLis1tFiK84BznOf6ViXHj6OKW9ENh5sds4UP52N/OM/dOKuyeItUt9PlvrrQfJt0jDq32xW3ZIAGAMjrSlTxXKoy66dNf1ZUauA5243bWuik0rP7lr8mVNa0pdM8GfY/tDPMs4aB1XaTIz5AAz7mr83huQw6WbO/NpcWEZRX8oSA5AB4PGferB13Hhf8Atr7N/wAsvM8nf74xnH9KwtHvL9ZpNcubC6a2miLPPJeoypGMniMAf5/Gqi6zg3ezTfbVvpb7yaiwyqRSTalFWtzaRTve613t2tbVlxvCEwjkWPV3BN2LuJmgUlH5yTyN2cj0HHSpG8KNPY6hHd6i893elN1x5QXaFIIAUHHanaZ4j1LVRHPb6Exs3k2+cbpAQM4J2kCrej67/a1/qNt9m8r7HJ5e7fu38kZxgY6VM54qN22tN/h01XbztoVThgJtKKfvXSvzWej76bN6/cN03Q57bUm1C/1Fr648ryoz5QjCLnJ4Brarkv8AhOYRYXM72ZEsc/kxQiXJlPr04/XtTNY1m4lvdNs4re8XUyPNa2troIoB5w7FcHgdMAdeamWHr1J++rfd0X5GkMZhaNN+yd/vb1dt3d37Lf5HYUVw1n4sTStHnWSC8mu7efZLFd3O5hnPR9vIG3pjvXTX+pXltp0V3aad9q3JvkXzwmxcZzkjmsqmFqQlZ9fQ3o46jVjdPVK7Vm7dO3kadFcaPHU66cNQl0ZltWYxo4uVO5/TGMj61otr+p29hcXl5oRghii8xT9qVtxyOCAMjr6U5YOtHdLtuv8AMmGY4efwtvr8Mtu+2x0NFcd4fm1Ga+/tWawuWhuk5uJb1CscYyRhAo/z+NWrTxTf6oZZNL0J7m2R9gla5WPP4Ef1pywk02lZ231X+YqeYUpRUpJq+ys7td7W/wCB5nT0VzP/AAk9/Pq13YWOiG4e2OGJulTj8R/U08+K/s+ptZ39l9m8u38+VvODbTjO3AHJ7dan6rV7dL7r8rl/X8P3622dr7b2sdHRWVoOrT6zYm8ksvs0TNiLMm4uO56DArVrGcJQk4y3R0UqsasFOGzCiiipNAooooAKKKKACiiigAooooAz9X0v+1YII/O8ryp0mzt3Z29uoqTVNOi1XTZrKZmVZB95eoIOQfzFVPEOt/2Dp6XX2fz90gj279vUE5zg+lZ0fiu9Gn3l3daFcWy26BlErECTJAwCVHr711U6VeUYyjsnptucNWvhYVJU57ta6PbX5dyaPwzO4u5L7VGurme1NqkhhCiND7A8mra6HtbRz9o/5Bylfuf6zK7fXj171Omqb/D41XycZt/P8rd/s5xnH64rF0rxbe6pcQKug3CW8rY+0B2ZF987MfrVr6xNN9Fvsulvy7GT+pUnFdZbfE76p+fW25P/AMItI0N/ayak7WN0zSLCIVBRywYNu6nGOlTWegXcFxNeXGrPcXrQeRFN5CqIl6/d6E5puh+KYNYtryaSL7MbXl1L7vlx97oPQ1Vt/F095o8l/aaPNOyXHk+TG5Y4xndwpx/nmqaxWsWu19uv+fX8SIywHu1E97tfF0308unboX9O0O5t9VbUb/U2vZ/K8lMQrEFXOTwOtbVcfD43mkt7+STR3iNmgLq03O4sF2n5eDyT+FVvDuqywTXd9eabqCxzRGeW8mcspVRkBRtC9OlFTC15Jyn09P0CljsLBxp0m3zXu3zel22r76anc0Vy+leLLrVLyFF0O6S0lYgXIJZR7n5cfXmtrV9SXSNKnvnTeIgMJnG4k4Az+Nc08PUhNQktWdtLF0atN1IP3V1s/wBS9RWVoGtLrmntc+QYHSQxvGW3bSPwHrUGoeJI9O8QWmmSwfLcAHzt+NpJIHGPUevel7CpzunbVD+t0fZKtze6+vqblFYdx4kjh8TQaKkHmO65eTfjYcE4xjngfrWXZ+Nb2+lAt/D9xJF5mxpY5GZV+uEq44StJXS6X3RnPMMPCXK5a3ts3qvReZ2FFclqfjK80y4mWXQJ/ISQos7OVV/Qg7Mc/WqvibWBcy2FiLW9mmZFnnsrd9vbIViFLHGOgA9auGCqyautH6f5mdTM6EFKzu49LNbu3b8rnb0VyXhm/sU0i+1eSe6abdm6Mz7iCBwABxjsKl0zxbdaneQomhXYtJX2i5BJUDpk/Lj688e9TLCVE5JLSO/QqGYUXGLk7OWy1fXyWn6HUUVzuveK00PUIbU2pm3oHkcSbfLUnGcYOat63q93pawG00qbUPMzu8on5MYx0U9c/pULD1Hy6fFsavGUU5q/wWvo+v5/I16K45PHTtpE+oNpTKsUywhTP94kEnnb2wPzq9o3iwajqX9n3dhNY3RXdGkhzuGM9wCOOelXLB14ptx280ZQzLCzlGKlrLbR+nbyOjornbvxZHa+JU0g2pZWdEafzMBWYcDGP607XPE/9lX0NjbWEt7dyLv8uM4wOfQEk8HtUrDVW0kt1dehcsdh4qTcvhdnvv28/kdBRWFJrsi+F7jU7izns5UUjyZOGDZwMZHuOo/Cq/g+a3bRJroNOJDKxuTcSbyHA5OcDtjtQ8PJQc30dvmCxkJVYU4/aV+2n9eh0tFclD41mvLk/YtCvLm0Emzz0yfrwFxn2z+Va2l63/aWq6jZfZ/L+xOF3787+SOmOOnvTnhasFeS29Ap4/D1WlCV7u2z8/LyZr0Vxc32PWdT8QPNDcRvaW5gbZOMOoJPA2/Kfl9+tWLfxLcx6Bp89lolxdK6tHsRyxQJ8oyQvOfoKt4SdlbfTt1V+5mswp8z5tte72dnpbudZRXGr47kOlS3zaSyqkywhTP94kEnnb2wPzqyviy9XT7u7utBuLZbdVZRK5AfLAYBKD1zSeCrrdeW6/zCOZ4WW0ul9ntr5eTOporAm8VW0XhiPWRFu8zCrDv535wVzjtg847VTu/GU0D2McGkvcyXdus4SOU5Gc8YCnOMdamOErS2XddOm5c8ww0Fdy6J7PZ7dDq6K5aDxi/263tr7THsvNjeR2lkIKBQx6FRn7taWg6zLrdvLc/Yjb24fbE7PkyY6nGBj8z39KU8NVguaS0+Q6WOoVZKMJavyfZPt5o16z77S/tuo6fd+ds+xuzbdud+RjrnitCsfXdd/sVrMfZvO+0y+X9/bt6c9DnrUUVNztT3NcRKnGm5VfhX+fl5iTeHbYvZfZcW8dtcm4KBS28nqOvFR6boN7pcyR2+sP8A2ejlham3UnB5xv69aLHxGNR1W7gt7YGytQfMuzJxkegxz379BmuXm1ma4F3qMCay2mrcgtKl6FC+wXbwPm6Z9MkV206eIleEn23s99t+v4nmVq2DhapFa3e11tvt079DsbTSZLIakYrvEl5K0qv5Y/dEj0J5xVSDw3M93Pc6pqTXsktubYYhWLah69OtQ3nixo7uwgsNPN4b2ESx5mEZ5zxyCO3rVF/iDDHbxu2nuJPNMc0Zl5jx3Bxz39OlTGlinrFb+l/81sXUxGAi7Sltr9q2uvo979Ta0rSNQ04pHLrDXFpGmyOA26rgdst1OKq2XhQWH2F4LsLPbu5kkEOPORjypGfyOTTrrxOY9XjsLSzW58238+OTztoYbSwGNp64/Wqv/CbxPpdpcQ2ZkuriYwi2EvII98e69u9Chinqlv6ee/47idTAR91v4b/zO3wvR/8AgNrfIvaboN7pcyR2+sP/AGejlham3UnB5xv69ail8LyS2+pQDUSsd3OLhB5I/dPnJ7/NnA9OlV7HxVqmped9j0ATCF9jkXqrg/iop+q+JtS0iNprnQgLcPsWQ3i/N6cAE0+XE+0tpzesb9/v/EOfA+yv73Ir9J22afy/BG/Yw3EFokd3dfaphndL5YTdz6DgVYrk7TxbqV/dS21roBeaJQZFN2qlc/VRTtQ8VanpjQi70DZ5zbI/9MU5b04HvWTwlZzs0rvpeP5XN45hho0+ZN8q68sn+NjqqK5238SXR1210q80r7NNOhcn7QH2j5vQc/d9a1tWv/7M0u4vfK83yV3bN23PPrWMqM4yUWtXtsdMMTSnGUovSO+jVtL7PUuUVzdr4i1S5sxenQdlmY2k837Yp4AJ6Yz2xUMXjaGbw/camtp+9gkVHt/N9Twd2P6dq0+qVui8t1u/mY/2hh7JuVrpvVNXSV3a610Oqorl28WXUmoQ2VnpH2iaW3ScD7SEwGUHHI7ZpbnxRqFreWli+h/6ZcKWEX2teOT3xjoM0fVKu1vxX+Yf2jh7N3dl/dlv2231OnorlB46tRpMt1JaSJdRy+Sbbdn5ucfNjpwe1Xk1rVI7S5ub3Q2tooYGlBN0rbiBnaQBkflSeFqx+JW+a/Dv8hxx+Hn8Lv10T09dNNupu0Vyd143S20Sx1A2O57pnAh87G0KcE5289u1dNaXKXlnDcx/cmQOPoRmpqUKlNc0lpt9xdHF0a0uWnK7sn8nsTUVT1a//szS7i98rzfJXds3bc8+tcto95frNJrlzYXTW00RZ55L1GVIxk8RgD/P406eHlODn0Xpq+wq2LhSqRp2u35PRd9EztaK5zTPEepaqI57fQmNm8m3zjdICBnBO0gV0dRUpSpu0t/VP8jSjiIV481Pb0a+661+QUUUVmbBRRRQAUUUUAFFFFABRRRQAUUUUAFFFFABRRRQAUUUUAec6l/yFbz/AK7v/wChGijUv+Qref8AXd//AEI0VoQdf4d/5B8n/XU/yFa9ZHh3/kHyf9dT/IVr1DLCiiikBl+IrL+0PD95bgZYxlk4/iXkfyrjLK4/t668NWWdwtkLzDP904GfwUfnXo9c9ofhSLRNTubxbjzfNBVEMeNgJzjOTnoPSu7DV406UlLdar1aseXjsJUrVoSgtHpL0TT/AEa+Zk6Tb2l1rXiiK+UG1MgaTLFRgMx6j6VV0bSLaW31XW4bY29r5EqWcZYk42kFjkn/ADmtqfwi0o1fbqBT+0XVjiL7gDE4+9znPtUdj4RvbPMb69cS2/lPEICjBAGUgcb8cZz+FdDxFPlladr2016JX+/Y41hK3tI81K6Tk7+71k7edktbd/Q5/wAIQwvcWbNoE7uHZhqHmPsBGSOMbe2OtQ2OmW2qeHda1a73PeJIzK5bG0gZ6dOc4/lXoGh6X/Y2kxWPned5ZY79u3OST0yfWsG58CLJcz/ZtUnt7Odw0lsq5B5z6gfTIOKpY2nKrJ81trPV6J/hftsZ/wBmVYUKa5FJq917q1asvJ277mLqdxNe+GfDdtNIyxzvskOeoVgoP5Vq6KNMh8R3ukRaIbUmJ0aV52bzEyP4WHQ9a2dT8MWeo6NDpys0ItwPJkHJXjHPrmq+i+FpNM1R9QudTmvZjH5YLrjA9ySSelQ8TRlSkr23016u620+81jgsRCvCXKn8N3o7JKzWuuu+hy9rp93Pq0fhWck2ltctOzf3o8ZH55/Nqt+Obm2m1W2sJpRFDBbu/AJ+cg7Rge4H511MWieX4nm1n7RnzYvK8nZ06c5z7elQr4Zt31271K9MV2J1CrDJCCI8Y9SeePQULF0/aKcnsun8z3B5fVVGVKC+KSWv8i1Xy8t9TDmtrzxL4EsBZnfNCwEkZYLv25XqePQ1JosPh6db6xn0mWwuFi3XMU0rkbAc5DZ6dD2696uQ+Ebi10yWytdantw0/nI8SFSvGNpw3I/KoV8DE21552qzTXlyAjXDoThQQcY3ZOcDnNP21G0o89le6te+r+5/mSsLiFKE3SvJRs7uLTsnt1Tf3a6lPw14esdSnvNSazMVhJmK2hLtkr0LE5zz9fWm+GtE06TxNqytb5WynU243t8mGPvz0HXNbGjeGL3SbyGR9cuLi3iBAtirBMYIHG4jj6Vc0/Qm0/UNUvEutzXzbgPLx5Z59+evtU1cUrzUZ3ulbfv/luy6GAfLT56STUm38Pby6X2XkcHqmqwnxLc6mJj59veRiKMA/NGuQ3PTsPzrX1zSmTXp9XvdOk1LTJY1OYpSpiGBzgHJwAfbnrWrD4Js00OawkeOS5kYsLswDevTpznt69zUM3g7UJoVh/4SO5WIRCNowh2EAY+7vxjGP1rb6zQuuWVraddtNrbbHO8Dimpc8L8z5tGtHd730ej9LG/okllLo1s+nKUtCv7tTnK88g575zWhVTTNOg0rT4rK33eXGOCxySSckn8at15FRpzbjtc+hoKUaUVNJOyvbb5BRRRUGoUUUUAFFFFABRRRQAUUUUAFY3iv/kV9Q/65/1FbNMlhiniaKaNJI2GGR1BB+oNXTlyTUuzM6sOenKC6po4PVv+SZWH1T+taNnHYxaRdGDXZryZ7FwbeS7WQL8uThR0x0rpnsLOS1W1e0ga3X7sTRgoPoOlRxaTpsDFodPtI2ZSpKQqMg9R06V1vFRcHHXdv7zzo4CcakZ3TtFR69Op5fpiyMdFj1Jy2lSTt5argYbODk49cfge1SXtrqUniXVrvTFkaa3uGyIgS+GJGQAK9NOl6e0CQNYWphQ7ljMK7VPqBjFSxWltBLJLDbxRyScu6IAW+pHWuh5kuZyUe/pvf/hzkjkkuRQc+qd+uia/B6o8cltJLCLULaX/AFkYjDD0OQcV1d7HYxeFrswa7NeTPbKDbyXayBfmUnCjpjpXZyaXp8zyPLYWrtIcuzQqS3145pi6LpS7tumWY3DBxAvI9OlKeYRnZtPR3/L/ACHSyeVJyUWmmmuumr/zOUbUrH/hXX2X7bb/AGj7OF8rzV35z0xnNL4dh0n+y7ZrrXpG3wsstlLeqIwCCCNnUcc11P8AYWkf9Aqx/wDAdP8AClTRtLjYMmm2asOhWBQf5Vk8VT5ZRjdXd+hvHAVlOEpcr5Ul16dTi5p08O3tjHoOsNeQzSbHtDIsoHPbH3c5+vvWj4O/5DviL/r5/wDZnrpoNK062lEtvYWsUi9HjhVSPxAqWG0treSSSC3iieU5kZEClz6nHXqaVTFxlTcUtWt/nfUqjl9SFWM20kneyvZaNaX9TyS1iuLO6l1xI0lhtLwB0YZ6k8/0z6kV0pv7aD4gxahNKsdpd2ytFKxwuCvc9uRiuzXTrFIpYls7dY5TmRBEoD/UY5praZp726W72Ns0MZykZhUqp9hjArSePhN3lHo18n/wTCnlNSkvdkt1L5pv8GtDy3WXW8utYvoPmtmuFVZB0J56flmvQk1KxuNDeCC9tpZhaHMaSqzcJzwDWidNsDai1NlbG3B3CLyl2A+uMYzTYtJ023YtDp9rGxBUlIVBIPUcDpWdbFU6sVGzVtvuX+RvhsBVoVZVOZPm337t6fechoVnpl94Hjg1WdIITcMUkaQIQ3sTxnGazr3UbmL+1NJh1JtS08W5dZXYOU5B+8Ovp6c9q9C/s2w+y/ZfsVt9nzu8ryl2Z9cYxmkj0zT4oZIY7G2SKXHmIsKgPjpkY5qljYc8pNN3d7dv+CQ8sqezhCMkmlZvW7309Dj9DtrN9EiEeuTPdy2zoti14uzcVIxs696yrDWJ9O8JEWWopa3cE7B7do1LSBiMEbvTnoK9Di0jTIJVlh060jkU5V0gUEfQgUs2k6bcStLNp9pLI33neFST9SRT+u03J8yum79PPT8Sf7MqqEVCSTSa0v1S17p6eh57o3kXut3s1/rE1gzxo5kiuFhMjEAn6/So9f099U8SNBYzi42WiushfcZQq+o6k16LJo+lzSNJLptm7sclmgUk/jipItPsoJVlhs7eORV2q6RKCB6ZA6VX9oJT54rW1rdCP7IlKn7KbTTd29bvUzvC2qR6roUDqqpJEPKkRRgAgdh6EYNbVQW9la2jO1tbQwmQ5cxxhd31x1qevPqyjKblFWTPYw8JwpRhUd2uoUUUVmbBRRRQAUUUUAFFFFABRRRQByXxD/5AEPb/AEhf5NWKbi3bw7q8SeIJ9UkaFG2SxyL5YDjJG4n1Feg3NrbXcfl3UEU0YOdsqBgD64NZ1hBoF6lx9gtbGRA3lS+XCuD0ODxyOntxXoUcSo0lFp6O/TuvLy8jyMVgpVMR7RSS5lbW99ntZpPfqmYdnr+mT+E/7Njud12tgymPy2HKxnPOMdvWsfwncW8U1l5niCdWLFRp/lyFCTkAZzt7g9K76PR9LibdHptmjEFSVgUcEYI6elEejaXFIskem2aOpyrLAoIPqDin9apKMoxT9708/L/gkfUMRKVOUnG8NPtLTTs99PTyPL9L0vUbq3ZrAOY7uZrWcquQi5Vsn0H+e9amiav/AGF4Q1CROZmuzFDx/FtHP4YzXodva29ohS2t4oUJ3FY0Cgn14qE6Tppi8o6faGPdv2GFcbvXGOvvVzzCNS8Zx0uv6ZnSyedFqdOfvWfpr2/M4ZrnSV8D3tlZ3f2i7KrNcMUYEsXXJyR7gU7w7c6ckZS98QTXUL2jLJZSRSbIxtycHJHABHA+ldsuj6WiuqabZqrjawECjcM5weOeQKzWufDGnzz/ALmzhlt3WOQrbYKlgcDIXuM9KFiYzjKEVJ3d+nku35A8FOlOFSpKKUVbqlpd99Xa+9zmbDU4tN1qwtNB1S4vbKaQJJbSxk+WM8kEgY6k8Dtzmtbx3LLLDYaZbp5k1zNkJnG7HQH8T+ldLb6bYWknmW1jbQyEY3RRKpx6ZAqSS0tpZ455LeJ5o/uSMgLL9D1FZPFQ9rGolt33b87WOiGAqrDzouSXN2vZLra7e/3HH+EZ7u28RapYX8KwXEw+0GNMFQc84wT2Yd+1VPGNlJqHiu1t4SRKbQsmO7LvIH6V3f2S2N0Lo28X2gDAl2Dfj0z1oa1tnuUuWt4mnQYWUoCyj0B69zSWMSre1S1tb52sN5a5Yb6vKV1zX+V729dzzfSra9i8Yabc6gHW6u/MldHXaV4YDjt0qr4fuLe3kDz+IJ7EJcbjapHIyyAY6lTjnp0r1J7S2kuEuHt4mnQYSRkBZR7HqOtVv7D0nOf7Lss+v2dP8K3/ALQjJPmW6S0t0b737nK8nnFpwknZt636pdmnurnI32u6bfeLR/aNyYrHTifLTYzebKDyTgHgf09zQ2p2umePJNRu3ZbS6tVaKXYTkFVwcYz2Irr20XSndnfTLJmY5LGBSSfyqWbT7K4ijins7eWOMYRHiDBfoCOKyWKoqySdrW3X4edzd4HESbk5K/MpLR9Nk9drdjz/AE+2mvfC/iO5hR/LuJQ8a46hWLH9D+lVk1jcuhR2WpXETJshntULKvDfeJzg5zXp8UUcMSxRIscajCqgwAPYVXj0rTopxPHYWqTA5EiwqGz65xmrWOhduUet191tTOWVVOWKhPW1nv8Azc2ln3PO9X/tDV9W1y4s7VJ7eNfJkdiMxqpByuSOcpnvWnfeJ9vgywjjl2XN2nktJg/IF+Vm4/p612sNla26yLBbQxLIcuEjChvrjrUJ0bS2RUOm2ZRSSqmBcDPXHFL65SlyxlHSNrfdbUr+za8XOcKnvTTv2V3fT5XOH1u50l/BMdnpM/nR206B2KMpJIY5OQOpzVhL+21rxzp09gxeK2gPmy7SOAG9eccgfjXYDR9METRDTrQRsQWQQLgkdCRj3P51EG0fTrlLBEtbeW64EKRhd/B6gD69aFioOLUU29fxWtxPAVFKMpyio+6nZP7Ldkrv0R5rcHU7611DVorVDaPdiUzkjchUkKAM5x83pXS61daFefY76bU59P1JrZXjkgVs4Yd8D6jqK69LG0jtWtUtYFt26xCMBD+HSo30nTZERJNPtGSMYRWhUhR7ccUSx0JNOzVu3a3W9whldSEZe8pc2972ve91az6vrc89u9Z1HWvD1lZSr511cXZVCVC+aq4xnoOrY/Cr2htfC81/SruFYLu5haYRIRtDEdsE9dw79q7j7BZ74X+yQboRtibyxmMei+n4U77JbG6F0beL7QBgS7Bvx6Z60pY2Dg4RhZP873/QcMsqqpGpOpdqy+Vmn89XY8pGrGDwzb21tqFxaXtvM4eGPcvmBj1JHHHTBrqvB5LeINeJJJLoST9Wrp30rTpLj7Q9hatMTu8xoVLZ9c4zmpYrW3glklht4o5JTmR0QAufc96dbGwnTlFRtf8AzTDD5XVpVYzlNNRt32Sa776nBNqFvo+r+J4b1mjkuVPkjaTuyGx0/wB4U06pJo/gSxssmG4vd+HIPyRluW9ehH513lxp9leOr3NnbzsowrSxBiPpkUtzYWd6VN1aQTlfumWMNj6ZpfXKb5eaPZv5KyKeXVk5OE0t7abczu7/AKHAa7c6S3g6Cz0m482O2nQOxRlOSGOTkDrzTJbi3bw5qsSeIJ9UkaONtksci+WA4yRuJ9RXejR9LETRjTbMRsQxXyFwSOhxj3P50Lo+lorqmm2aq42sBAo3DOcHjnkCqWNppWs979PJ9vysZvLKzlzXivd5dL6brTXs+tzy+fSdRTSSH8z+z4oVu0cr8pZwoxn1/wAD61a1BlW70EvfvYr/AGcmbiNWJThuy889Pxr05rW3e2+zPBE1vgL5RQFcDoMdMVBJpOmzBBLp9pII1CJuhU7VHQDjgVSzJN+8u+3mjN5I4pqEt0t79Gn06fieZXtt/bOpWVnZam9/J5Dr9olVlLEFm2/Nz0wK7nwdqaahoccJUJPaYhkQDGMdDj3/AJg1qw6Vp1tKssFhaxSL910hVSPoQKkhs7W3lklgtoYpJDl3SMKWPuR1rLEYuFWnyW229ep04PLqmHre15lro1rtZW3u7ponriviHGZoNNiUgM8xUZ6cgV2tQXFra3IVrmCGURncplQNtPqM9K5cPV9lVU+x3Yyg8RQlSTtc4zw28lvZav4bmjRbyJJDGVGPMyMfj2x7H2rP0/VbKH4fXtlJMq3W5lELH5jkjBA9P8K7u0bStRmN/arbTyoxj+0KgLAjjG7r0/Q1I+ladJcfaHsLVpid3mNCpbPrnGc11vFQ5nzxerT+a/zPOjgKnJH2U00lJL/C/wBV+J5xPBqEN14eitD5V6LQtHuHQkuehB7VQMFvdaXYKrMLue8dLhm5IJ24OOOMH881629pbSXCXElvE88YwkjICy/Q9RUH9kaYJPM/s6037t27yFzn1zjrWscyS3jr/wAP+GphUySTvaWm2volf10+5nn/AIetrqx8d29ldMWa3WSNCf7u1iMe3NaGlaZbJ8Sb1FTCQKZkXsGIX/4o/pXbm0tmulujbxG4UYEpQbwPTPXvQtpbJcvcpbxLcOMNKEAZh7nr2H5VlPHc7bta8bfO+50UspVOKje6U+ZelrWPPPDsNlJJftda5Pp7C4O1I7tYg/uQetXbvULLXvF0aXN5bx6bp/I82UKJX9snnn9B711p0TSWYs2l2RJOSTbpz+lB0PSCcnS7Ik/9O6f4U5YynKbnZ3tZbaExy2tGn7NNWvd766t2Zw9oLG78V6vJLrMljEzbklguliEnPr3FaPi8xm30HyZ/PjE4Cyl9xfGBkkdT71050PSD10uy/wDAdP8ACpm0+yeOKNrO3aOE5jUxKQn0GOPwqXjIe0jNJ6enaxay6p7KpTbXvXd9erucvqBA+JunEnAFsck/SStPxHcwXXhK/ltpo5ozHjfG4YdR3FalzYW9wWl8iD7T5ZRJniDMoII+uOTxms2zsdM8PaLFp17cQvHIxBM4AErE/wB059qhVYy5Gt42Vu+rbNnQqU3UTtyzu2+2iS/U53SY7FPDwl/t2Zrg2kg+xNdqUBKkY2dfeuUewurbQYtQjkJtrpjHIoHAKnIz+Wa9bXRdKRtyaZZq3qIFH9Kl/s+y+y/Zfsdv9nznyfKXZnr0xiuiGYqEm0r3fl5nFUyaVSmoSaVk0rX301/DU88SOCTxLZrc6hJYx/2fF++jmERH7scbjUusrL/b+kpo+oG6nSBvKuJJBKWOWJycEE9unpXdSaRpkzBpdOtHIUKC0CnAHQdOlOj0vT4XjeKwtUeP7jLCoK/Tjip+vRunbZWtpYtZVPlcLrVp31v0/wAjywxxDQ7S/VHaVL1vthbk54K/hgH8c1t6prd3NqV5ZRarHeWE1pNIAkaAL8jELkc5GB3ruk06xjWZUs7dVm/1oWJQJP8Ae456nrTI9J02Hf5Wn2ib1KNthUblPUHjke1OWPpyd5Rvvbbr/l0JhlNamrQna9r79L/fdPW/U8psorjWja2VvaNdfZbaT5BIEwSx+bJ9Cy8d8V1fhf8AtLUvD8MVnqv2JrR2ikU26yFs8j73TGSK66206ys3Z7Wzt4GYYJiiVSR+Ap9vZ21pv+zW0MO85fy0C7j6nHWlXx6qRaUfNde999OpWEyiVGSlKd9LO11ppazVn07/AKmJrsNzB4MvY7u6+1TCM7pfLCZ+bjgcVkeHYdJ/su2a616Rt8LLLZS3qiMAggjZ1HHNdrLDFPE0U0aSRsMMjqCD9QaqJo2lxsGTTbNWHQrAoP8AKsKeJSpuD6u+ljrq4KUq0akbNJW1u+t/n8zi5p08O3tjHoOsNeQzSbHtDIsoHPbH3c5+vvXoVVINK062lEtvYWsUi9HjhVSPxAq3UYitGray1W76s0weGnQ5rvR2sley9L9wooormO0KKKKACiiigAooooAKKKKACiiigAooooAKKKKACiiigDznUv8AkK3n/Xd//QjRRqX/ACFbz/ru/wD6EaK0IOv8O/8AIPk/66n+QrXrI8O/8g+T/rqf5CteoZYUUUUgCobW7tr62S5s7iK4t5BlJYXDq3bgjg1keMdQfTPCWo3EW7z2j8mHYhc+ZIQiYUZJ+ZhwBWR8O5ba2ttU0S0juY7bT7nNslzA8LiGRQw+R1VgN3mDp2oWtweiR2lRyXEMMkUcs0aPM2yJWYAu2CcAdzgE8dga4GzmfRrTxNcy6tqrtNrH2eGO3itzJ5jeWF2bkC7jkD5vlAGeDk1UtNYvp9esbfVmuwdO1llDXqwiYIbGR/n8j92epxjtjPNC1V/K/wCX+YW3Xr+F/wDI9Noryq88Sak9ndZbVJ9Ov9FvLqA6vb2ZVtiKUKLEM7SG5WRecjjrXbeIL6507wLfXtlIsNzDZF4nCAhGC8Hb0/Cjpf8Arr/kHbz/AOB/mb9Feea1rWt+Hb24sU1K71Fp4rTymeG3EsTyztG2zCoh4xjfkZxkkZFTRX/ibzrPSbyXULEXt80cN7cJatc+UsJkIIj3RZ3rgHb93tnmhaq6A7iG5guQ5gmjlEbmN9jhtrDqpx0I9KlryvS9bvPCjalNcXUl3Ytdaiv71UDvcx/OpyqjllDjAAHAwKt2Oq+MLm+lhiGoXU2n3MNrMUSzW2k+SNpWk3EShvnYjYAMBeDzkjrb0TB6X9Wek0jMFUsxAUDJJPArz5dY8Rrf6pYynVI9aaGd7C2lgtxYzYY7PKlC7iwXaSHccnkY6U5fEd5d2EGkRN4hnu7y9e1uoL21s47qJBEz7UDKsLBgucndld2OcYXTQfXU9Jt7iC7t47i2mjmglUNHLGwZXB6EEcEVLXCWNz4iurvTdDvLq40mQwXM7Solsbh445ESIEAPEMq+W2jqBjA4qh4aub7Udc0fV7/V7nd/Yssk4EcQRwswBzhMjPBOCORxgZBel12f/B/yFrbz/wCG/wAz0qivMl8U6vG7Swz6w1neaTd3lrLqcNoPmjVWRoxCAwGG5Eg9PetG4stSn1jwhNc69dtPK8sjmOGBVBMJJVQUJC8EcknBPOcEC/r8f8gen9en+Z3ZIAJJwB1JpkE8NzBHPbypLDIodJI2DKynkEEcEV5/L4kvm12zltJtXm0q8v5bItdRWotjhJM+XtxNwycFuCAevFZen6nrMHg+SWz1aW1h0nw7Z3cMMcMTCSQxyEhyyk7TsHAwfQihaxb9B21t/XY9YqK3ure7Rntp4plR2jZo3DAMpwVOO4PBFcLca7faVe31jfavqNz51nazWzW8Fv5yTSyunlxgqEwSFxvzgZy3esgvqN5ZDSpbrUbA6drtpFF5kVoJgrqjDd5atHkFiRgemc80Le39bpCvpf5/hc9WqOeeG1t5J7iVIYY1LPJIwVVA6kk8AVz3im5axk0GTYk5W/OfMiRmOLeZvlJHysSo5XB6joa4yfU/EuqeCdQvryG+bT73RJ55WuRaiKNygZBD5TGTaQWH7zJwByDnItb+Q0tUn1/zsesA5GRVWLU7Ce+lsYr62ku4hmSBJVMidOq5yPvL+Y9a5a8utTXxbHDYaveSW1rb/a9QtjHAYkTaRHEp8vfucgty3AB9RVXwxJc2mp6NdS3BuG8QWT3U6m3iTyXG2QBWVQxX944w5Y8jnrkWv9ev+TJvp/X9dUd7RRRQMKKKKACsPxb4jHhbQn1L7I13IHVEgV9pfPLc4PRQzdP4a3K5TxHYanq/iPTLayaGCC0hmuJJrq0eaJnYeUqja6c7WkP3uOOKTv0GrdTYvPEeiabHbyX+sWFmtwm+E3NykfmLxyNxGeo/Op7zV9N06yS9vtQtLW1cgLPPMqI2eRhicHNed/ab5fDWi+GNUstWFvGXt9RuYdPnk8yGFiqoNiMf3oCnP93dzk11Xii9vre20r7BJfWtnNPi6nsrEzzxR+WxUCPy3xlgoJKHHtTdt13Er7M27fVNPvPJ+y31rP58Zlh8qZW8xAQCy4PIBIGRxyKz08XaHJrltpEepWz3NzB58JSdCsi5wAvOSTyRgdAfSuD8Mm70nWre+v7HWWt1/tKLzH02RpGMk8ciFljTjcuTkALnI4IxVzw1BeadB4ejuLO/t5ZdDe0DCzlbyZjIpAfap8v1y2BxR0T/AK2en4L7w7r+t1qdzF4h0WdrpYdY0+Q2eTchLlD5GDg78H5eQevpUX/CV+HNhf8A4SDStol8kt9sjx5n93r9726157fWN5qHhiysLbTL9J9N0Oe0u0kspEDuyxqI0JXEmWUn5Nw+XOeRnb1/SriW98VtDYSusvhxLe3KQkh3/ffIuByeV4HqKJafj+v+Q4q/9en+Z10mvaPDqi6ZLq1imoMQFtGuEEpyMjCZzyPaqFr4y0a+a8S0uYp5bO7W1ljW4iDbmZVDDLj5ctj1JBABPFcPrs+u3NvPb3H9tlre7s2t7K10svA8KGJ2kaTyiSwO/wCVXByuNvXOrcJcP/atgtjfGdvEFtdqfscuxovNgywfbtOACSAcjBz0ppe9Z/1qv839xN9L/wBbP/gHWx+JtAmuprWLXNNe4hDGWJbuMvGF+8WGcjHfPSsxfGdrPZz3lmbK8t0v4LNGtr5JSRJIqb22gheWJC5JIHbPGE2qX93da/q8NhqaavDby2+lW8+mzhI415LhigRndhuwCSQqD1rIuUv5daurrHiDUYNmnObi70po3byrvc4VEhQnarZwVyecZA4UdZRv1t/X3Dez/r+tz0bR/Eula7c31tYXcUs1jMYZkWRWPGPmwCTtzkZOOQfSrM2saZb6lFps2o2cd/MMx2rzqJXHPIUnJ6HoOxrH8NSmHVtes5be7jke/e4RntZFjeMpGAVkK7Cc54BzweK56XSnl8Tavaard67DDd6lDcwJaWAlt5VVY9haUQuUwyYOXXAAPAOaFrbzS/T+vkD6+p1OneJ4LxFaeIWyl7sF3nTaqwSFGY5IbBwDwpAzyRxl2leJ9P1WK9uYr3TjZ284iSaG+SUNnABbbwmScAZJPHTOK4Uy6pp8w+w2k66nbx620Mclu/zMZ43UqCP3gIYEbcg9KhurS91K+1ZWTW9UgurOzTzdQ0vyfMKXOXXaIk4CtnDDJBPUDgWtvP8A4P8AkOWl/X9bHeaj4v0izS0EGp6VNNdSKsSyahHGGXcVZgec4wRgA5PHHJGhJrekxaomlyapZJqD422jXCCVsjIwmcnj2rivHT6vcHWNLibVo7R9M22cGnacJkuZGDhlkkMbBAMKMbkODnPSorVdTh1iD+w7vVQuoYa/s7zSZI4o2MIBlWdkXaV2r8mWyTgAUr7g/wCv6+Z1OqeL9Ls9G1e9sbyz1GfS4XlmtYLpSylc/K2MleQRyKv3Ov6PY7he6rY2rIFLrNcohTIJGcnjIBP4GvM9Usb/AFDwjbWNnpmoJc6boNxa3SPZSJvkKRqI0JUCTLKT8m4fLnPIzq6Ppup2uu6XY6jZy3FzbanLdz6klqyxXAkt5Nrk8gFTiPGeAq44IqrdP63Jb0T/AK6HZzeJ/D9vZQXk+uaZFa3GfJne7jVJcddrE4OPaoU8S2n9sahaTPDDa2drBcm8ecBGEpcDrwANnXPO6uR36vYXkttu1ew0+e7v5mk0/TvPkkcyjYp3ROFUhmO4gA+tc5omla7by6fqUunXjWem2Vh9qsJbJxJcNG8ynb0y0e7eAAckKR2NKOqT72/H/Ib0uu3+f6nrGu6x/Ytnb3Hked513Bbbd+3HmyKm7oem7OO+O1Rap4o0nSYvNuLy28sStC7m7hjCSKu7YS7r8x6Y9xnA5rP8e2l9qPhuCHTA4ujf2jxuITJ5WJkO8r6L1OccDmue0f7Tod3p76lpl+Y9Ptrqwla3sZZvNmLo/nAKGJEoBYtyA2QTml0fz/Jfrp8w7f11f9fI7m41/SLKS2ivdUsrSa5UNDFPcoryZ6bRn5ueOM0yLxLolzdy2drq9hc3kQYvbQ3UbSDb94Fd3GO+enevP7Kx1jQbbRX06bUotYNtbQ3ennTnntpo1J2oZ9u2JlDnJ34+XpVm9+0+Jh4kkNnqcWoyWs1np1vPYTRosI+8fMZAm6Uj+90Cj1pvd/MF/kdhYeLNG1Cwlvkv7SO1iKK8zXkLIrMAdpZHYAgnHJ69MjBqG48ZaPH9gmt9QsbmxuZ5IZLyO7QxQbI2kJLDI/hA5I65rl9Rhn1zXPt9npl8tirabC4uLOWFnZLkux2OoO1FPLYxz14NXJdKuJPiEty9hK1uNUWbzTCSnFkVDZxjhsDPrxT8/wCugvLyOql8RaHBp0Woy6zp0djM22K5e6QROeeA2cE8HoexqJ/E+kR+IoNDa9hF7PB58amVPmGeABnJJHIAHQE1wradqFlr63srazY2RuNRTzdPsRcOGkmVlJQxSHa6qfmC9hzzWvbWaaPqek21mmpG1fRntLa4ezkYo5dCvmbUHlnHPzBQMdsVKeiff/J6fkN6Nrt/mja0bxQus65qVjCtibeyJUyxX6SSEg4+aNRlOQ3U+nckLeh8SaFcWUl5DrWnSWsThJJ0ukKIx6AsDgH2rzu703U9V8N2Om6bYX0F5p+h3FpciW1aENIyRr5au4CvuZScqSvGc8jN1tMj1BY72GXXr+6N1p8cyajpn2fZEk4fgCCMNty2TzgelVbVL8fna4m9G/69Dv8AT9U0/Vrc3Gm31rewBtpktplkUN6ZUkZ5FW6wtGtpYfEniOZ4XSOaeFkcoQJMQqCQe+CMfhW7SGc342v7mw0NWtpAhklEb7kDAqQcjBBrHtL7UtE0K+mS/wBMvEhRRHFZ7SIizY3MFUVq+OrW4u9EijtreWdxOpKxIWOMH0rM0i4ayt737N4Puod0QLpJI7CbBxt+ZfQk4HWvVoKP1ZaJ6+XddXqeBi5TWNfvNLl0+Lz2STT6bmj4Yl168ZLu71Oyu7N0+ZI8b0YgEA7VGCO4zUvi2bWrK0+3abeRQ28KZlVlBZiSAMZU+vqKx9Cs7yfxYl/Bo0mk2qxkTI24K+QegIHfHAGBjNdJ4phluPDV7FBE8sjKNqIpYn5h0AqKnLHEx0VnbSy0+7Q1w/PUwU1eV1ezu7uy3V7P5epy91qviWw8Nx6jPqMTG5eMwlI1yqlWJBG3Hp69KnOp63a6LqN3JrlhdvGieX9lKOYyWA5G0ds9adr1jeTeBdLt47SeSZPL3xLGSy4Q5yOorPEDyaLqdraeGLyxeSJGLFpJPMIccAMPcnj0rpiqc435V8XZbXX9aHBKVanNLnl8F95btPtpv3tYvaTreuwazptvqNzDcw38QkUKoBQEEg8Ac8e4qG2v5rnwnrOoTpbyXUdwAJGt488bcZG3BIyeTS6LpU+jeItOmXT5mgubVRI3lFvJkI5ycfLz16cE1Uez1mws9R0CLSZp1up9yXKg7QMjvjHYdSMU3Gk5+7bo+i2bv/we4ozrxp3qOT+JdXq4q33vbsbNvreovrPh+3a4zFd2gknXYvzttY56cdB0qbxhquoadNp0VhdpbfaHZXeRVKjpgkkHAGazNTtb/R9X0Se30+e++xWgjbyUYgnBHUA461F4gl1DXINOuZdBvAIpnElttcll+U9QoIzyOnas4UoSqwmkuXXt59PuNp4irChVpScuf3bb9o31+8viTxK+iz3EGu6fcPCxdpIdrjYFyV4TGapW+q+Jf+EauNZl1GJoSmIgI13K28DJG3HTPfvWnoo3aDqtvBoVxpo8tiscjO5lYqRxuAPYdPWqkdheD4ZtaG0n+05P7nyzv/1menXpReCfK4r4ktls/QfLUlGMozl8EnvLdbb2f4CaZqetyWk93NrlhcKLR5RBEUMiNtyCVC9j1qPS/EGs62bCwtLnbOA0l5c+WvC7jgAYx0x26ke9VdKheK3mgTwveW9xJZyRPdM0h3HYT90jHJA496ZpulajoS6Xq9tZ3TyOWju7cRMWC7j/AA4z0/UD1rWUKXvaK/Tbs+39bHNCriOWFpSa+1rK9rx7pa+nS9mdH4p1q50e80ry7jy7eSQ/aPkB3KCueo9CelP8P6hqWoJd6vey+Vp53G3g2rwo6sTjPb19faqvjDTpdUvtGjW3nkgMpEzRofkUlevHHGetZSrq+k6Rq2hrZXc6ZxayxwswKsfmGQMdDn65rnp0qc8PFK3M9/S/5/od1avVp4yUpX9mtrX35dPlv89y/wCFvEOpX+rmHUJd0VzC0tuNijGGIxwB6H8qo3OueIvterzW19ELXT5sNG8a5KliAB8vPT1FMj8P6nod9ot8slxeAMBJEsTHyFPUdTxy3YVPZeE49W17VpdRiu4Y1uC0RA2LICxzyRyOnT1rdrDRm6ity27edtvT/M5Iyxs6caL5ue/e2jjfddL9PkW9Q8SandppFppapDeX0YkZmAIT6ZzxwT34o1TUfEegaCz3lxbT3Ms4SOaNOI1IPXgDORxx60/xBpt3p2q6Xqul2TXEdonlGCMEkLyBjqehPPNTy67qF1pMks/hWeRfMCG3kOdw652lc8HHbv7VglBxg4RTj12vvtqdUnUU6katSSklpZPl+HV6LvfzLnh3+2WWSXUdRs723cfunt8HBB55CgY/PpWBp2rvN43aeSOE2tzLJbRSGJdwKAYw2M88d+/tTNEt9RtZ9X1K30qeyt2tysdoQxLScYwMZPOeccZwKz/+Ea1ay0ex1KN7mWZJhILLymJjOeuM9eBnitY0qanPma10XzXlppprsc869d0qfJGT5W5PV6pPzs7O703OguvE0+n+ODYXEo+wOFUAqBsYgYOevX19au+EtTvNThvmvJvMMVwUT5QML6cCse+0SXWfFOoF7aaOGazHlTPGQqvhCOfXI5H1q/4EsruysLyO8glikM+f3ikbuByM9frWNWFFYe6tzWj/AF/mdNCpiXjLSb5HKVt+23p2+Z1dFFFeWe8FFFFABRRRQAUUUUAFFFFABRRRQAVynji+uLW1s4IZkjjuZDHLvjVwV46hhXV1yXji1nuU00w2k1yscxaRYoy/HHUCurB8vt482xw5k5LCz5N/IfZ3A0TRb65j1e01GK3jykVvDHGqMScZ2Huf60uhL4g1K0ttRn1lI45G3/ZxaqQVz03cEZpGit9X0fUbCw0W402SSMEGa1EKyEHIGR1/+vXL3dhe3enafaf2JfrqFs/ktMYm8spk456dT1/Wu2EI1Oa9lJvqltbttv2PKq1ZUVFxTcUnZJyV3fa+r22T0N+HxJOmpa/BdX8Ua24cWqvsX5hnAH949PWqcnirUovBkN2bnN9NcGNZPLXhRyeMY9O3epbfR3m1TxLJdaazhlc27SwZyfm5QkdenSsfS9I1e8udNszb3NkluzyefLbkqrZz0OAegrWFPDvVpaWb27f1cxq1sWnZN68yW/WSS+5bHdeF9Uk1fQYLmZw04JSUgAfMD7e2D+Ncj/wlGs/8I9eXX2z99HeLEreUnCkHjGMdqt+H5r3wzNqFlcaZqN1D5uYpLa2JVuxP4jHSss6NqQ8IXGbG482a9V1hEZL7QCMkdRzU06NKNSTduVtW2LqYivKhCKbUoqXNvulZNnfXV+bTw89+5y6W/mZx1bbx+tc34T13Utcgv7Se+C3aqGhm8pSVHQ/KAAccfnUOt6he6n4fi0y10bVUkOxZGltiFwPcZ7gU6x0fUdC8X2bky3kEsIikmjg2qgAwAcccbV5NZQowjRkpW5ndr5f5m1XE1Z16bp3cFZS3+1p+H4DtNudfvNcv7Btcwtkclvskf7wZ9O361b8OazqF/wCFtQvbm48y4iMmx9ijGEBHAGOtGi2lzF4r1yaS3mSKX/VuyEK/PY96g8LWV3b+D9SgntZ4pnMm2N4yrNlABgHrRV9m4vRfZ6LruOgqsasdZb1N23ttu/uNbwjqF1qehLc3kvmzGRlLbQOB7AVzWs62i+PIUeKCS3gdIn8yFWPqSCRkEE9j2q34Z1OfRtHWzudF1dpA7NujtSV5+tY58O6tfaNqGoSLLHLJceb9ka3O9yD1B6j7zcAdq1pUqcK85TsovRfMwrV61TB06dO7mtX8lfW/d/0zc1bV9QXxY+nJrMenWoiDh5IkYA46fN6/WsCDxxrMN1btcTiW3VvnxEq+aueTnHB+mOlXis7+IYNQ1DQ726ha0RZIxaF/n24PDe9Zmm+HLu51yBbrS7qKwmdjhkYbF5xk9u3WtqVOhGFqiWi8t9b+dzmxFbFTqXoykry7y0WlvKx0B1rVtQ1jVrfTr793Dbia2Cxoc/dOORzkE1Bb+LNQ1OSxjtpTEIIGmv3EanIXrjIwMgdu7e1P8HaNe6R4lvo7iCURLCUSYoQj/MuMHp0qfQNIm+2eJI5bV4FuGaOF3jKgqS/3Tjp06e1YT9hDmSSdkrPTrp/wTqpfW6ji3JpylJNXeltdO21vQpDW/Ecmhya+t7EsCzYFr5CkbcgdevXjr+NWE8XXI8VWsckoXT7mOM+WVHyF0BBzjPU+tZ6x6vF4Yl8Pf2PeGdp8CUR5j25B+9069+nvSXPhO8vNZNmUkRYrONUuCh8suqqMFsdOta8mHvLnSS1ta22ln/Wpg6uLtH2Tk37t73+K7utendbGzYeJLrUPHEljFMPsCb1CBR8xUdc4z1967GuB0Lw9daN4ttVaGR41tyZJ1UmPeQeA2PoK76vNxsaanFUtrI9nK5V5Qm6+/M/lotF6BRRRXGemFFFFABRRRQAUUUUAFFFFABRRRQAUUUUAFFFFABRRRQAUUUUAFFFFAHnOpf8AIVvP+u7/APoRoo1L/kK3n/Xd/wD0I0VoQdf4d/5B8n/XU/yFa9ZHh3/kHyf9dT/IVr1DLCiiikBWu7C2v/I+0xl/ImWeMbiMOvQ8HnHoeKRNOtI9Ul1JIit3NEsMjhzhkUkqCM4yCzc4zzU1xcQ2tvJcXEqQwxKXkkkYKqqOpJPAFZOleJLK/wBEi1Se6sLeGV3VWS9SVOMnBcfLu2jJAJxzycZoD+v1EuPCWj3Mt3JJFdZu5FllCXs6L5ilSHVVcBGyi/MoB468moofBOgwTecltceaZ1uDI17OzNIqlQxJfJJVipz94cHOBVuPxP4fmvY7KLXdMe7kxsgW7jLtkZGFzk5BBHtWXf8AjW2tbfxBPbCzu10eDzGSK+QyO4BLKyqCUAIxk85zxxklugbv+upS1jwBZ/2W0Oi23+mGCSzjlvdSuWW3hkQo20EvkAYwnC8A5GBXV3OnW17pb6bdJ5ttJF5UiliNy4x1HI/Co59a0u0imku9Rs7dbcIZzLOqiLd93dk/LntnrVceILaXVrG0t2intruzlu0u45QybUaMcY4IPmZzntRf+v6+YLWzJL/w/peqNM15aiVpoVhdt7A7VYsuMH5SGOQwwQe9Qv4W0uSxW0l+3SIk3nxySajcNLG+MZWUvvXjIwGA5PqaxbPx59s017+O0spYPt9vZRm21FJyfNkVdzbVIUgMDtJySCOmGO/deJdBsS4u9b023KOUYTXSJtYYyDk9Rkce4otp/Xr+of1+n6EC+ENCXT0sTZGS3S7F6BLNJIxnB3byzMWJz1yeec9alk8OabJqzamFuobp2V5Db3k0KSlehdEYK5wAPmByAAeKmn17R7UWhuNWsYReAG28y5RfPzjGzJ+bqOnqKrWPiG3ubvUoLjyrUWd+tijSTD985jRxjOOTvwBz0pq9/wCvJf5B0/rzf+YDwtpf2iW4b7c80isgkk1G4Zow33vLJf8Ad5wOUxxx0qM+D9ENq0DW9wxaYTmdryY3AcDAYTF/MGBxw3QkdCam1vX7bRnsoZJrNbi7nWKOO5u0gyufmYbuWxxwASSQOM5FiTW9Ji1RNLk1SyTUHxttGuEErZGRhM5PHtSQGPrPhxpLSxhsLI3T2xfZNc63dW80YbqBMgeRge4JxwPQYNE8GWdhpWjxXjSy3unweV5sNzLGrZO5lYBhvXPZwc4rXvte0fTLqK2v9WsbS4lAMcVxcJG75OBgE5PPFWbu9tbC3M97cw20IIUyTSBFyTgDJ45NHmHkYUXgTw9CYytrct5cL26eZfzvsiZdrINznC47DgYBHIFaV9oOn6jFaRzpOv2M5gaC5khdPl2/eRgcY4wTzSL4i0NtMbU11nTjp6Nsa6F0nlBuOC+cZ5HGe9JceJNCtLaG5uda06G3nXfDLJdIqyL6qScEcjkUAU/+EK0H7XHcm2uDJFcG5iU3s5SOQkklU37VyScgAA5IPFS23hHRLXTrnT4rR/stzbC1lR7iRy0Q3YTLMSAN7AYPAOOwpR4r0U69baMuoW7XVzb/AGiHEyYkUkYC85JI5GByATVq313SLyS6jtdVsZ5LTJuFiuEYw4zneAfl6Hr6UdA6kF94Z0jUXeS5tnMjxRRGRJ5I2CxuXTBVgVIYk5GD71WXwToSQ3MS290PtMkc0r/bp/MaRPuvv37gw/vA5OBnOKsr4r8OtYtfLr+lm0RxG04vI/LVyMhS2cZx2qleeN9GsdW0+3n1Cwjsb61luIr+S8RYmKMi7VJ4bO4ng/w0dbf13/4IdP69CbUNIvLvVdFSMQjTNPk895JZ3eZ2EbxhcEHI+cEsWJOOnelh8IaNb21zaxw3X2S4heB7Zr6doQjdVWMvtT22gY7YqBvG2jweIZtLvL+wtEFtBcW8812ii4EhcYQHGcbRyCc7h+O3fXqWECzSKWDSpEAHReXYKOWIHU9M5PQAnAoC+vp/w5l2XhDSNOvmvLUX6TO4eTOpXLLIwUKC6mQq5wAPmB6VPpvhrStIujcWcEqybDGgkuJJFiQkErGrMRGuQOFAHA9BVXU/F+l2GrWWlRXdncahcXaW0lqt0oliDAncU5PGB2HXrVez8Yx3d9rMaRWT2umI7O8OoxNK20kEMhwI/uty7AdOeu0T6r+v6uFuh1FFYdx4nsItZsdKjurA3lwcyQS3saSRqVyMJklmORgDjGTn1tza/o1uZhPq1hEYVLS77lB5YDbSWyeAG4578UAaNFYVh4q0y40Mavd3+m2to0rIsv2+N4xz8oL8KGI6qCcdMmti2ube9to7m1ninglXdHLE4ZXHqCOCKAJaKKxNU1SSz1+ytlfCyWdzORJKqRZj8vG87Cw+/wBQRjnIbjACVzborhbX4jRyyzRvDptwsElv502m6mLqJI5XKbi2xTlWAyuOjA57Vq2Piw33iubR0sQIFWcx3XnZ8wwtGrjbt4+aRlzn+A+tH/B/AP6+86WiuP8ACWvTeINZuL1hJDBPpdnOlsZS6xszz5x0GTtGTgZwPSp/Fvi8eFh5kh0gxrCZjFdan9nuHAzkRxlDvPp8wyeKHpox21sdTRXNTeI9Qj8Sadpsem2c1vfAyJKl63mxwhQWkePytoGSF+/yWH4HifxfB4eu7Wy36ctzcRvKDqN+LSIIpAPzlWyxLDAx2JyMcj0EtTpaK5Sx8ZPqk9n9i04G2msEv5bia4CiKMswIwAdzDbkY4PPI4zgwaxqcS3mqMsyy6rp015piSam7xoqgNgx+XtjfYyHjePlPIySybsm+1/w/wCGY0ru3p/X4npNFcJoV7qem6fptjb2S3mrXtqbuUXetTyoI1CDdvdGKsxcfIqhevPAzp6f4tm1i+sYNP0wPFcWcd5JNLcBBCrMVZcBSWYFTjHBwckcZpqzt/XX/Jkp3VzqKK47/hK7658J/wBsPbabpcNwAsMl/qghAzkFt3lMAcgFRznuFxis/T/H0K6fpVpZiwaacTRLLqGsERSNFII8JPsYysxII4BI59qS1dhvQ7NNIsk1mTVhHI168flb3mdgicZCqTtTO0E7QM45q9XI+LPESxeHNZt7ddRgv4bSRhIlnOkasFz8sxQJ9CG5qX/hJ7+3lv7fULDT7Ka2tY7uN59SIhKMzLiR/L/dsNvYMOetAf1+R1NFefS+ONR1OwjfR49Me4h1aCznaDUPOgkVwrDbIIjkHdgnaCpBxnFO1fxvaQ+KIbeS4tkTT7lLee3XVRHNLLIFGVh25lRd/dl53HaSooWv9en+YP8Ar8f8jv6K880Hxm1ppF754kvvsEl7cXszz5aFBcSiKMZzuZtuAMgAL16A6d14w1HT3a0vdGtl1ItbeTDDfF43WaTywS5jUgq3UbTwRgnseQPS/kdhRXLWviu7/tZdO1LS4baQXgtJJILsyorNF5sZBKKSDypyBg465qjp/j9tV1aGxtLXTojN88X2zUTC88Rd1Vok8s7yVQsRkYyBk9aA6XO3oriLjxXDb+Obe0urqwZSz2qQWmr+ZJGdrPvlt9i84TGSzbcjHU1c0rxZfahqGkpPpMNvZ6tBJPaSi7LyhFAYeZH5YCkhhwGbFC1V0D0djq6K5PXPGiaFrUVnM2kNG8sMfl/2mFu/3jBciApyATn7/QE+1dZQtVcOtgooooAKKKKACiiigAooooAKKwvF9xPF4elt7SaSG7vZEs4JYzho2kYLuB9VBLf8BqHw3fz3fgpHuJWa9to5La4csd3mxEoxJPOSVz+NJuyb7f1/l940rtLv/X+f3HR0V594c8aTHwjpzpAb947Wzt3uJbnBmvJQg8snBPG4Mz84zgBjkDVk8X3kH+iSaRG2qLfpZPbw3mYxvjMiuHZFJXA5yoIwcA4GakrO39f1qSndXOsorh9f8UnTdd02K/m02Py5Yg9pb60VuGeTCZMPlgyIpYnlgCPmIyABT0XxJq9rpCm+t1ms7nUry0ivBeu86N5s2zchTAUbdow5wMcdhLdlcpLX+vM9EorzTTvF+r6d4G099Ttfnn0Rrm3vIL0yyyNHErEv5kWFYg5z84yDnPfrPF9zPa+BtWubeWVJ47N3SSNtrg46gjGD+VVJWbRKd0vP+v1N+iuRn8X31hPPZ3+kQx3hSBrRI7zesplkMaq7bBsIIycBxjOCccvm8VahBp2pyy2GnQ3Wlv8A6Yk2oOIljKBw6uISWyDjBQcg+2V0uNaux1dFcTqvjq40XR7S/wBQtNJtJJbT7TLZXereVcDuUjQxfOce688e9SXPja8iN3PBo0cthbXkVm0pvNsjtII9pVNhGMygHLDpkZo62/rsF9LnZUVyS+L74zyaY2lWo1oXotFtxfEwn9yJt/meXuA2/wCx1wPcZFx40ePxHZTSpIki2d3bPp0c+5ZbtZ4Y1VScBiSeGIGAxJxzQtWl/W1w6X/rc9EornYPEGoz6lqFodMtol09FNxcS32IwzRB8D5M4BOCSBxzyflEXhnxfH4g1G8sM6a8ttFHN5mm6gLuIqxYYLbFIYFemOhHNHkHS509FcxceMFtjeQvZgXdvqCWYiM2A6socSZ28Dy9zYwfuEZ71Ql8eXVrpg1C70eJIbmwkvrFY7zc8qoFba4KAIxVgeC4688ci1/ryuHWx21FcufE+oW0t/b6jYabZzW1ql0kkmpEQFGdl+eQxAoRt/usOetY0vjjUdTsI30ePTHuIdWgs52g1DzoJFcKw2yCI5B3YJ2gqQcZxQtXb+t7fmHS/wDW1z0GiuF0rxLPB4j1rTZM3Nx/aJdo3uDttLZbeEu+SD8u5sBQBksenJGhp/irUL5rRW0q2h/tK1e503N6T5gUKdsv7v8AdkqwPy7xwfQZOl/62uHWx1VFcRH4v1PUrOS2i022jvbm8ksLOSG/YxSFELSSCQw5AXay/cbLDHTmt/w1ei80ZV8t45bWR7WZJLhpyrxnaf3jcvnGdxwSDyAeKAf9f195sUVww+I1tBeXcF3/AGVL5FrNcj+zNTF0w8sgFHUomxjuGOvQ+lN/tzW7XxRfS6nHp1mkWkpMkD6q/wBmBMpBZ3MQCHtkKeg5ovt5/wDB/wAgf9fh/md3RXn0vjjUdTsI30ePTHuIdWgs52g1DzoJFcKw2yCI5B3YJ2gqQcZxWxc+Lbi3urpxp0DabZXMVpd3P2sh0kfZnYmzDKvmLkllPXA4GRa/16f5oL/19/8AkdTRXE+CvENxfE6aN95LFc3b3dxLOSbdPtEixJzksSFOBxhV+gPbUB1aCiiigAooooAKKKKACiiuU8eSajNpdvpWkXUttqF9KfLlhYqyLGpkPI5wSqqf9+k3bVjSudXRWBLrU174CfWtOEZml0/7REGcqFJTPXB5H06isPQr3U9N0/TbG3slvNWvbU3cou9anlQRqEG7e6MVZi4+RVC9eeBlvRtPp/wf8hX0T7/8D/M7uivPLHxo1z4lme1WW4fULKy+xafJPtCuxnMhPUKFC5ZgDnaBycCtq38W3E93budPgXS7u7ksra5+1EyNIu8ZaPZhVJjYAhienHJw2ugf1+p1NFcYPGeoxT6jBc6RZ+baywW0bW1+0kclxKwAiLNEu3AKsxAbAI4J4qPVPFGuCJLe1srODUrfVLe1uojeFo2STDLtfys4YHBO0EYOM8ZXb+u3+Ydzt6K5vS9S1q48ZavY3MNqNPt4oGQpOSyFg3QeWM5xzluMDGcnGfqPxDsrDXptPzp7Jb3MdrMr6gqXJd9vMcG351G8ZO4HhsA45Otg6XO0orkLrxXeyWGpNFpqwql22m20pugGlnMgjUgbDtXnJJ5GDhW4J5+5n1eDSYtDhM5vk1aKC8MutzFmR1DoEnEe8KRgHAUjafvZJKTv87fjb/NA9Plf8P8Ahj0+iuQXxJNpYlijsFk0vTriKzurmXUHkmWR9mdodSZFUyLlmcHrxwMum8YXkVhql+NF32tjdG0XF0A87iVY/lXbgDn+IjkY6fNT/r8v80B1tFcN4v8AE1xpFhA2otpdoUX7VLbLrhgnlCEnZGPKy+cDgFcn5enJv2njEX/iG5062jsPLteZVkvSLtl2K5dLdY2LL8wAO4Z59si1B6HVUVxmreIp7rU9C/sa3vmdrx43gu4ZrJJP3EhG4yICVBGeFbGBxnFPm8aTQaSt1PFotlOtzNayx6hq/kJvjbH7t/KO/PXkLihu24f1/X3HYUVxWn+K9Q1TXNMuIIbdNFutJN7IJJ/nT5lycBDkjOMbgCCTwRiuZv8Ax0moaTr1xZ3yLPeaVJcWgs9W857VY1GA8ahfJc7s5BY5BG75RTt+v4X/AMgWrt6fjb/M9bork18XzXHlLpthDc/abo2ljJLdeWlwUVmlckIxVFKlQcEsR0AwSyDxfqN9eQWFho9s98VuPtCzXxSOJoZFRgGEbFgdwIO0cdQKQk9LnX0VxsPj5W0e4vptOMUiWMN3BD52TMZCUCZ28ESALnn7ynvip9G8Xy61Lf8AlRaTHHZiUSI2pnz42Riv72Pyv3akqTkk8YOO1Azq6K890vxxEj6qA1rqN6ZIGiFjq32uBmmfykjDbF8oAgZwp4O7kmr/APwmWrjVjo7aHZ/2l9qW3CrqLGHBhaUMXMIPRcY20dAOzorj5vGk0GkrdTxaLZTrczWsseoav5Cb42x+7fyjvz15C4rK03xs954hkmtUknfUrCwax097jChnMxkbPIUBVyzAc7QOTgULX+u4PRf13sei0UUUAFFFFABRRRQAUUUUAFFFFABRRRQAUUUUAFFFFAHnOpf8hW8/67v/AOhGijUv+Qref9d3/wDQjRWhB1/hz/kHyf8AXU/yFa9ZHhz/AJB8n/XU/wAhWvUMsKKKKQHNeOrS8u/DgFn9oLRXdvNILZA8nlpKrMVUghiAMgYOcYwaw10e3umsbmFtW1Lz9binun1LTzCwKQsobZ5UY2jCfNt69816DRQtPvv+X+QPX7rfn/mcPdXUmreNJori21OCOwRodOzYTmKSd1IacyBNgAB2KS3dz3Fct/Yk1x4Gnt3fxDNrNlok1qllPpuyJGKqrIjrAok5UYw7ZHPPWvYaKFov68/8x31ueUNp2tWL2lvef2kJbLVGu7vU9OsPMadZYnCyKhSTcUJEZUAlVAIwMVJqWhym1WHSRq10L7TdSUTXVm0TmaSSNyrjy0Ee7a+NyqD+Nep0Uef9bWEtDy7xJbaj4guZL3RLW+tk/wCJdArz6fJGRItzv3+W4UssanJPTk89caPhSxu7fXdPt7rTZopNNsbq1muTAwjmkMsTearnr5gy55Jzuz0NegUULTT1/FWE1f8AD8DyCw0a5ggFvq0mvWNjeaRDbbLDTfPyFaQPG48mRk++CPu53HrjjR07StU0rx1danLbXFzpK6j5EUJtmZ42e3iX7UD/ABD5dhIHyhnOetenUU07O/8AW45a/wBeVjz3xJp0knirU/t91rdvpuoafFbq2m2AulkAMgdHxDIyffBH3c7j1xxNDDeaT4yii0S71Oa1uJx9vs7rTX8kfuwplS5KKAQEX5dzZJ4ArvKKS0B6nnnjuXWLp9Z01JNXS2k0zbZwafp4mS6lYOGWSQxsExhRjchwc56Vc8XTp/wg+kz3EUxUXunvJGYHL/66MkeXjdn/AGcZ7Yrt6q32nWupQxw3cXmRxzRzqNxGHRgyng9iAaFo/mn9zB6/c/xRwbrO/if/AISRbC/GlLqKMyfYZfObFq0fmeTt8zAZgudue/QZqx4Z067XxRFfy2c8dtLHqEsPmwFDEslxGyqQR8rMAW2nB5OR1rvqKFo7/wBaqwPVW/rQ850K3utNbQ4pbS9gaTRpLRHWzlYRSmRSA+1Ts45y2BxVaLT11PTNI0+6s9VtYNO0ea01JksZVYFljXbGdh807lLfIGHy+4z6fRQtrf11/wA2HW/9dP8AI81i1TxRHaxxT3+qyaf9v2HU4tEZLsw+WzAeQY24D7V3+WAfTvVDw1Jc6Rrlve6hYa20CjUo/MbS5WkYyTxSIWWKPA3Lk5AAzkcYxXrNFC0d/wCtrB0seSabZ3mjWOqWF7o+oNJf6HDb28MNpJKhfM/7tnVSqEeYgO4gDPpXaa3Y3f8AwimlWgiea4hurDzBGCx+SaMseOwAJJ9BXT0U76381+DB6/15JfoeYPFfNZaboq2WojUodclnln+xS+UFZ5SJfN27CPnXoxPPsarXkVxL4VghSyvLZtJ8O3lvfGe0eJd5iVdiswAfLIWypI+XOeRn1iqOq6RZ63ZfY79JJLctlo0meMP7NtI3LzypyD3FSlZNd/8AKxSfvKXb/O55x4gn1q6iuYJG1phb3lo9rZ2mmeZA8CGJzI0vlEls7+FcHKgYPOdny9S0nw5q0+n209tc3GtO0s0NmZJvJaYAyKm0lyE6cHjscV3g4GBRT63/AK6f5EJaW/rr/meSxWs0lzq901/4ltLpb5LjT9RfQ3ldybcRkvEkIUjhhgqpGB0zz3Gi6bNqFnp+rav9uh1Ty1aWKO8niiyOmYRJsGRglSD1wa6Kij+vuGFcX4l0tvE/iH+y1juYoU0y6gmumt3EStKYtgVjgSfdJIU9iCRXaUUdRp2OQPg69vLvUZ9V1W2nF9p32Bo7ayMIjAJKsuZGORuPXPOMYxRb+Dr3Tv7Ln0/V4VvbS2mgnmubMyrcGV1kd9qyLtYupPUjmumn1CytZRFcXlvDIV3hZJVU7dwXOCemSB9SBVmjp/Xn/mxf1+X+SOY8MeE5fDc0JXUEuIl0+GzdTblWZo2chwdxABEhBXB7c9qj13wleape6pLZ6pBaRapZLZ3IkszLIFXeMo28BchzwVPSuii1C2nv7ixikLXFsFMwCNhN3IG7GM45xnOCD3FWaH72402nc5TRvDWs6XrMl/NrNjdLMkULq2nurrFGuAiN5xCjJZuVPLHrxWhq2i3lzq9pq2mX8NpewQyW7faLYzxyRuVJBUOhyCoIO7145rXe4hjliikmjSSUkRozAFyBk4HfA5qSm3fUSVjIi0V21WTULy4jmeawS0mRIiisQzEsMsSAd3TJx6msi28G3KwRW95qkU8FnYy2NiEtCjRq6hd0h3newVQOAg68cjHXUVLSat/XX/Njvrf+v60OduPDt2jabc6ZqEFve2dobMyXFqZkkjO3Pyh1IOUBB3dzwe0mi+GItEuYZIbhnjisI7MKyYJKszFyc9SWPGK3qKb1d/66/wCbFayt/X9aHLHwlcQ6VoVvZ6jAl1o8heOa4tTJG+UZDlA6kHDcHdxj3qi3gjUpNDu9In1XS7q2vLia4mN1pJkYNIdxK/vgoIJYg4OOPTns/tEP2kW3nR+eU8wRbhuK5xnHXGSBmootQtp7+4sYpC1xbBTMAjYTdyBuxjOOcZzgg9xRb+v69B3/AK/r1Kep6It/4Xn0RLho1ktvs4mdd5AxjJHGT+VZuveEm1i+N5HepDMqW4jWSAyIGhmMgLAMu4HOMZHrmunqtFqFtPf3FjFIWuLYKZgEbCbuQN2MZxzjOcEHuKG7u/UVrK3Q5b/hDdUZ765k1u1e8ur23vVf7ARGkkQAxt83JUhV43Ajnk1oWWhatp2qXFza6rZiC9mS4u4ZLFmJk2qrmNhKNgYKOCHwc8muirOutc06y+3efOyiwh8+5YROVjTBPUDBOBnaOcYOORQtNv6/qwWv/X9dzlk+GtrFFOsN4sTXv2pb90twDcpM7OmeeGjJG1jngEY54vt4RvL26F7qmqQT3ivbbHt7MxII4ZfM27TIxyx6nOBgcevRWt/a3stzFby73tZBFMNpG1iqvjkc/Kynj1qV7iGOWKKSaNJJSRGjMAXIGTgd8DmhaW8tget/M4/xd4dml0TX5LWWd7zUJreS2EERLQypsVDkZ4yoJOBgZqzqfg5tRtdP00T2Eel2QiESNYGS4jKY5jlMmEJAAzsJ6108VxDOZBDNHIYnMcgRgdjDnBx0PI496koWgPU4pfA98r2cP9sW39n2moyX0cIsTvfeXLK7+bycSMAQB2JB6VneH7O/HifQ7aOa4utN0m2niSSfSJ7NkXCKgZ5DiViB1VR90nvXoS3ELzyQJNG00QBkjDAsgPTI7ZwcfSorW/tryW5jt3ZzbSeVIdjBQ2MkAkYbGecZweOtC00/rsD11/rucrqngq/vX1OO11i2trS/vI710exMkgkTy8Av5gBTMY42g84zXZjOOaR3WNGd2CqoyzMcAD1psUsc8SSxOskbqGR0OQwPIIPcULawD6KKzpte0mC0uLptQt2ht4nllMbhyqISGOFyeCCDx1GOtAGjRSAggEdDyKZFcQzmQQzRyGJykmxgdjDkg+h5HHvQBJRVaw1C21S0W6s5DJAzMFcoyhsEgkZAyOOCOD1GRVmgAooooAx9b8PW2v3On/2gkFxZWsrSvaTwiRJXKFVJzxxuJ6HnHTFR6R4bh0SHVLWzeKKxvJjLDbRQhFtsoFYDBwQSN3AHU9a3KKVtGu476p9jhLL4bR6XYQWunX8VuscFuXAtBtkuoWDLcEbhycEMM/MMcgjNasPhSY3SX15qEUt8b9L2aSG2MaMEjMaoql2KjBzksec/h01Uo9WsJJZoxcKphnFu5cFFMpAIVScBjyOmeeOtVe7/AB/Ff8D8ibWX9f1/VzmdU8FX96+px2usW1taX95Heuj2JkkEieXgF/MAKZjHG0HnGada+C7yMRWlzq8MumwXk17FDFaGOTzJGdgGcyEMoMh4CjOBz1z2NVotQtp7+4sYpC1xbBTMAjYTdyBuxjOOcZzgg9xU2Vrf1/WhVzj08A3k2hw6Xf61DLFaabJp9o0FkY9gdAhdwZG3kADptHJ9sdRrWlf2x4fvNK87yftMBh83Zu25GM4yM/nWjUc1xDbhDNNHGHcRqXYDcx4AGepPpVNti2+Rgax4V/tXUHvVvBDMIYFgJh3iOSKUyKx5G4EnBXjjPI7Z954M1O8BmbWrT7VNepd3WdPYwzeWoEabBKGCqVDcucn24rs6KS0/rzuH9focdqXhDVdRfUH/ALZs4X1OxWzvWXT2JIXeMx5l+QEP0O7pnNSx+DJP7GnsZdRVpJr63vGlS32gGLyvlC7j18r143d8c9HcahbWt3a2kshE90WEKKjMW2jJJwOAPU4HIHUiiLUrGZlWK9t5GeR4lCSqSzpnco56jByO2KFo7r+tb/mD13/roc/deEZm1i61e01COG+e8S6gMtsZEjxAIWVlDqWBGTwVwcdcc58/w2tL6SOa/ukmuBFckyrbhStxM6v50fzHYU24UcnHfrnuaKNv6+Q73OXk8JTXWka3aXupLNPq0KJJMlvsCssQTdt3HIJGcZHXHvU2laBqVp4il1i/1S1uWltFtTDBZGFVCMWUrmRj/E2Qc54xjGDsX2o2umwxzXcvlxyTRwKdpOXdgqjgdyQKtUdb/wBf1qLpb+v60Oeu/CkF54tj1uSdvLW3MT2m35XfDKsmc9Qkki9P4vasuTwJc3OmrYXmrxSQW1jJY2JSzKNErhV3SHed7BVA4CDk8cjHa0ULT+v67gcxr3hJtYvjeR3qQzKluI1kgMiBoZjICwDLuBzjGR65qp/whuqM99cya3aveXV7b3qv9gIjSSIAY2+bkqQq8bgRzya7Kihabf11A4xfASjVZ9YN5ANUuLsTS3CWmA8JiWOSAjeTsbBYc/KSOuOVXwbqa2ccA16JGsrJ7PTZo7Ih4AwVd7nzDvcKoAI2DknHTHQ3mu6dYana6dcTOLu6/wBTGkLvu+pUEDoTzjhWPQHGjRuvL+kGz8zk4PCuowabpsCajp0dzpTg2MkWnuI1XYUZXQzEtkMeQy84PPfW0rRRp+kz2k0/nTXMks1xMieWGeQksVGTtAzgDJ4A5PWtaih63v1BaWt0OCPw8vbi0sbK91u2e0srCWwjjt9PMZ8t1UbsmRvnBRTnGODxzmp73wTqmp3hvr/W7OS7RIFh8vTmWIGKUSguhmJbJyCAw7eldbZaha6gs5tZfMEEzwSfKRtdThhyO3r0qzTvqpfP+vvDpY43/hDdUZ765k1u1e8ur23vVf7ARGkkQAxt83JUhV43Ajnk1PN4Su55riN9StvsF7cRXV7Atmd0kqbM7H8z5EYxrkFWPX5ueOia/tl1GOwLsbl4zKEVGICg4ySBheemSM4OM4NSzzw2tvJcXEscMMal3kkYKqqOpJPAFJabf1/VvwDd/wBf11OW0XwPHoOpx6hZXcaTvNcNekW4H2tJJC6hvm4ZCQA3PGRjnjraaZEWIyl1EYXcXJ4x659KSKWOeJJYnWSN1DI6HIYHkEHuKOlg637j6KKKACiis6XXNOggv5pLghNPcR3OI2JRiqsAABliQ6/dz1x1oA0aKzLLxBpmoS2sVtcMz3cD3EAaJ13xqwUsMgcZZceoORkc1p0AFYep+F7DW9agvdVt7W+tre3eKK1ubdZFV2ZSz/NkZwoHTjnnmtyqr6japqkWmtLi7lhedI9p5RSoY5xjgsvfvR1DoZmneHP7O8MXOhJcgwP56QMItvkxyFiq4zzt3YHTgDgVFceHbtG0250zUILe9s7Q2ZkuLUzJJGduflDqQcoCDu7ng9tltQskufsz3lutxuVfKMqhssCVGM5yQrY9cH0qzR5/1/Wof1/X3HCj4aWsMq3NreCO+t7a2hsrprcM9u8TMzP1GQ+7DKMcZ/C9F4Ru4pYYhqkH9n2t1JeWsAszvSZ95G5/MwyK0jEAKDwATwc9PPcwWyo1xNHEruI1MjhdzE4CjPUk9BSwTw3UCT28sc0LjKyRsGVh7EdaNw/r9DkrLwbqUGg/2Zc6xZzNHMt1DcpYMsn2gSeYZJMysHy3UDbwTgjjE0vhO9mtp5n1S2/taa+hvGuBZkQgxbQq+X5mcYX+/nJJ9q6OO+tpb+exSTNzAiSSJtPyq+7ac9Dna3T0qxR/X9fcBiWmj6hbeIZtTOoWrxXUMSXMP2RgzOgYBkbzPlBLdCG6dajg0PUbDWry607UraOzvbhbi4trizaRt21VbY4kUKCFHVWwcnnpWx9ttfKuJRcRGO3JEzKwPlkDJDY6EDnFQaTrFlrdn9rsJJJINxTc8Lx8jqMOAeDwfQgjqDQt7oOhly+Ft+k3Vot4FmfUDqEExiyIpPM8xQVz8wBGDyMjPSo4vCszy/a7zUIpb59QivZpIbYxowjTYqKpdiBjuWPJP0HTUULS1un6W/yQPW/n+v8Aw5y954Tmuby7RL+GPS766ju7q1a1LSM6bMhZN4Cq3lrkFSfvYIyMTyeF/M0W9077Zj7VfG88zyvu5lEm3GeemM/jiuhqs2oWSXP2Z7y3W43KvlGVQ2WBKjGc5IVseuD6ULT+vT/JAzndd8JXmqXuqS2eqQWkWqWS2dyJLMyyBV3jKNvAXIc8FT0o/wCETvLnUtJudRvdOlXTCrQvBppjnyFxjzWlbCk8kBeeBnvWwfEGljRbnWDdf6BbeaJZfLb5fLYq/GMnBUjgc44rSBBAI6HkULTUHrozPv8AS/t2paXeeds+wTPLs2537o2TGc8fez36Vhf8Ide22q/2lp2q28VwWutxnsjKAk0ivhcSLhhtxk5B9K66ii2tw6WOP0vwZeaVHpcceq28sdpZvYziSyOZoS4bjEg2NgYz8wPXA6Uv/CJao/hS68NT61ayac9k1nA4sWEyLjapdvN2vheDhVz14rr6KP6/r7w63OPTwO1hcCTRr63sooLgXNnbtZ74rdzGY5RgOuVcHOARhucnOKu6R4VOmanFqD3gmuPLuBPth2CSSaRXLAbjtA24A54xz69HRR5/12FbSxwc/hExap4Ps1eeZNOEhuJViKxvGu11DdQD5ixkDPO0+lWdW8DTa9eXdzqN7YLLLaTWsclpp5ik2uMDzWMjGQLj7o2jrXZ0UdLf1qPrc4TU/Cl+ZLrV9R1pHlWCBIxY6VIfKaGXzI2WNZHZhkkMvOQeCuKi8NaRqOp+JLrXb6ZgsV6kkTHTpbTzwLYxnEcrF1AL9TnO04r0CihaBY5H/hDr221X+0tO1W3iuC11uM9kZQEmkV8LiRcMNuMnIPpWZZfDBbSOOX+1I21K2t4IbG9FmA1uYnds43nIYMFYZAIB9ePQaKFokl0B638xBnaNxBOOSBiloooAKKKKACiiigAooooAKKKKACiiigAooooAKKKKAPOdS/5Ct5/13f8A9CNFGpf8hW8/67v/AOhGitCDr/Dn/IPk/wCup/kK16yPDn/IPk/66n+QrXqGWFFFFIDK8R67B4d0d9QuDHgOkSCWURoXdgo3OeFXJyTzgA8HpXKxeMl1i/0lo57eNbfU3humsL37Rbyr9llkGHAXcBxkFRgr7A11ev6P/bemfZkuDbzRzR3EE2zcEkjYMpK5GRkcjIyCeRVG60HU9SXT21DUrKSazuzNmGxdEkjMbRshUysQSHbDZwOPlNLWz/rt/wAEen9fM57TtdurK4uNbv4rkx6jYTX9hCdSaRNiAPtMewLGxUp03j5Tzkndfv8Ax3Jp0Vit3baXZXV7E1xFHqGqiBFiAX7z7CPMJb7qhhwTuqSPwVctZraXmqxTQWthLYWOy0KNErqF3SHed7BVA4CDrxyMX7zw9efbNOv9M1GG2vbO2a0Zri2M0csbbScqHQg5QEHd68HNPyW3/D/8AXn1/wCG/wCCYr/EG1jhbUyWW2lsLWaGOeeOOIPNK6Dc23KgFfmbcwwMhfVtv4ubXdS0hLaW3Dxao8E/2G+8+3mBtZHXEgA3DOMgrwV9gadNo914j17UWd5reS2t7NI71rJ4o2uoZZJCURzlkyVzhiCGwG71sXeia1fpYSz6vYi+srszxyxae4jKmNoypQzE5+cnO7HTin0uN728vxt/n+JmTeO7qwGqnU9OsIEsHhg8+LUS0JnkIAjZ3iTbtBVmPOAehPFZ2n+Praw0dYftFjc3AvTbveXGs77QsUMu77Ts4GPlC7Bg8AYGa1LXwXqUfh/+yrnWrWVo5lu4bqOxZJPtCyeZ5kmZWD5bqBt4JAIrVutM1290p7O6v9FnaRiJRLpLvC8ePumMz9c9yce3el0/ry/4Py8xdf6/r/g+RnXvizV7Zr5YdFsp/wCz7GO9uWGosFIYOdsZ8o7jhDyQoOR0qtc/Emxg1U2yfYTFHNDBIkl+qXRaQKcxwbTvUb1ydw6NgHHNzTvBCadpV/YR3xZbvTksQTCB5e0SfMAD0/ecLxgADJqfTvDuo6PfzPp2qWy2dzJHLcQXFmzsWCKjbHEihQwQdVbByeelNW5n2FrbzM7wV4huL4nTRvvJYrm7e7uJZyTbp9okWJOcliQpwOMKv0BbpviWWDxNrmmktdy/2kzbJJyFtbVYIS79DgbmwFA5Zj05It6L4Hj0HU49QsruNJ3muGvSLcD7WkkhdQ3zcMhIAbnjIxzw2TwHAdcu9ZhuY47+5vRO0v2fJMBiWN4G+bLKQCc8YJBxxytfw/G6Kdrv1/z/AK+4oweMrzT7IajqdvM1rcadLfWYE6SM6IQ2JAsSeW22RehYYU9xk6X/AAlF+fDU2txw6BNbwlmeSHWHkhEajk+YsB+bPG3H49qSw8J6jZS2kh1e2mOm2j2umhrJgIw20bpcSfvG2oB8uwcnjnig/gG92O0GqadbvNfJeXMMWllbaZkHygxiUH73zklzuIHYcj8v61/yEvP+tAu/FOsSW7XMWnyW7WmnJe6ja/akDQhiWCpmFi8m2NgQSg+b15FyXxleh7y4g0iGTTLS8itZJ2vCsreZ5eGWPyyDjzRwWHQ1JqPhXUr83TLrFtBJqNotpqLJYsfMUbsNFmX922HYc7x0445mPhGMaZqNjFdeXHd3kVyv7rPlBBEAvXn/AFXXjr04prd9v+D/AJbCd7L+un+Zk6H4m1KztLU6haCSwuNRurb7ZJeFpVIkmIPl7SNgCbfv5H93FMs/iKNYjmi09NNa4msZbq0EOpLK6bQDidQn7psMDgbxkEZ452h4SX+zLKye73JbX8t4x8r74cyHZ14/1nXnp05p2kaDqenaV/ZFxqttc6dHam2gAs2SdVxtUs/mFWIXg4RcnnjpUO7i+/T7v8ylbmX9df8AIwp9R13W/D+i6aiqmrXloL2V7fUWgHlqF+bzBESGZnU7Qu3ggkjqyf4madYWNsLf7HtjsI7qVNQ1MRTFTkbI9wYyyDY2ckDO35ueNW38L6xaQ6dJDrNiNQsbZrJZjpzmN4CEwCnnZ3goDuDY5Py0WXhC80OaOTQtUt4CbSK2uFvLMziTyyxDjbIm1jvbPUdOmKt2u7d/8/8AgfMmOyv/AFt/wf8AhxknjO9DXdzDo8L6ZaXcVtJM14VlPmCM7lj8sg480cFh0NdhXPXHhcz2eq25vMf2hfR3m7yv9Xt8r5cZ5z5XXjr7c9DS6f12/wAwQUUUUDCiiigAooooAK5bWLU6l40sLGa7vorU6fPK0dreSQbnEkQBJjYHgE9+9dTUZt4TcLcGGMzqhRZCo3BSQSAeuCQOPYUdf67B0t/W55Va317feHL66vtVv4pdM0KK5tZUu5I90h83MjhSBIcxqMNkcHjk50JtV1ZNUfQmnuftN3PFqUY81ldLfyy8iA5yF82PZgHgSYrt5vD2i3P2Xz9H0+X7J/x7b7ZG8nnPyZHy8gdPSrptbc3a3ZgiNyqGNZig3hSQSobrgkA49hQ9b/15/wCQ9P6+7/O3qeUwDxIfBM3iEXhhhudIeaaWPVpp3klZVKusbIFhIO7hDgZxg4Fa2rRXOh6jqJsL/U2js7G31IxTXss28pK/mD52JwyAjaOM4OOK7GPw1oMM9xPFommpLcqyzyLaIGlDHLBjj5gTyc9anv8AT1ura6EAhhu57doFuGhDlQc4yONwBJOM0SfWPT/g2/ESXR/1scBawjX/ABBoetXF1eNFe6hdSWix3k0aLAkRWPCqwA3bNx453kHINWfDi+ItX1JNYEqJEuoXEdyW1SZt0SO6CMW3l+WhGE+YNnjJJ3GuuXw3pDaNY6Xdafa3lrZRokKXMKyBdq7QQGBwcd6lGg6Ouq/2oNJsBqOc/axbJ5vTH38Z6cdelNpJ6bL+v+HErta7v+v+GOF0y2uLrTPCZuNX1Z21KZ/tTC+kUuqwykKNpG0DA5GCcAkk81BaXF7YwaZqMd9qM9x/bV1YCOa9kdHhQThFKsSCRsX5iC3HWvSUsLONbdY7SBFtiTAFjAEWQQdv93gkceppo02xURhbK2AjmM6ARL8shzlxxwx3Nz15PrUvyKv/AF9//A+4890Cx8W6roUOpWl9FAdQ0xmaWTVZ7jzJnClXEbRhYMHdwhwM4wcCkN8P7DvNMnsdVtNeS8W3gtDr9zN5krr8jCVZA3l7cuynGAp4ziu4Xwv4fSW5lXQtMWS6VluGFpHmYMcsHOPmBPJz1pjeE/Dj2aWbeH9Ka1jcyJAbOPYrHgsFxgE4HNN2f9eYlp/Xkc1Dop0vxZY7ry/vbyz0Nz5st5L++kV1GWXdg5JPByOnoKz/AA/YeLNU0KLU7S+hgbUNNZmmfVZ7jzJ3VSriNowsODuGEOBnGDgV3n/CP6LmzP8AZGn/AOhf8en+jJ/o/Ofk4+XkDpio18L+H0luZV0LTFkulZbhhaR5mDHLBzj5gTyc9aOn3/m/8/wDr935L/L8TF8K3syWGr20unXlpqVi/wC9gudTe+DErlCsjsSARg4wMelYPh+w8WapoUWp2l9DA2oaazNM+qz3HmTuqlXEbRhYcHcMIcDOMHAr0PT9MsNJtvs2m2NtZwbi3lW0Sxrk9ThQBmqi+F/D6S3Mq6FpiyXSstwwtI8zBjlg5x8wJ5OetHcEY/hG+MVpqlveafe2V5YyZuIZ9Te/yCuVZHdicFeduB9K4XU7+8/s6d/KktbPV9AvLoQSaxNeswCoUZlkGIyAxHyEg5I7CvXbDTLDSrb7Np1jbWdvuLeVbxLGuT1OFAGaoxeE/DkGfJ8P6VHndnZZxjO4FW6DuCQfUHFHW/8AWw4u1jkJLhv7Q1XTobWa4ub7WlSIJqEtkq7bOJyWliy2MKeADk1T0ZH1i78Ntf3Fy8ttqeoW6tFqMzjbHv2jeCpkxgDcwywHPUiu9k8LeHpomil0HS3jbZuRrOMg7F2pxj+EEgegOBSv4Y0CS2+zPoemNAJfOETWkZXzMY3YxjdgYz1xTX+X6E20S/rqcdCkGk2PiSWOK/uZrrWhaJENTniBZzGFO8MTHy3LKM4GOeBVO0uNTe6m0ea+ubZYtehtyLfU5Lllja23tH50gDkE568jPGMA138/hzQrma5mn0XTpZbpQtw8lqjNMAQQHJHzAFR19B6U618P6LYsrWekWFuVKkGG2RMFchTwOwZsemT60lpa/S34W/y/H72+vnf8b/5/h93ISRWWga14u1Nv7RmW0sID5Yv5iXBRxjl+vAw3UckEZNZ0MHiI6nq2iWjeRItra3f2X+3Li4JBlfeondRJEzqAOOBwe+R6Fc6HpF5eG8utLsZ7oxmEzS26M5QggruIztIJGOnJqp/wh/hgReUPDmkeWRt2fYY8YyDjG31AP4UuodLGVpU0eqeAtQiktb6yljSeC5gn1B7iSKRQdwE28sw9CD+Vc/FDfm38K6Hp/myW82kNdssus3FqzyARDiVA74UOcJwvP+yK9ItrK0srNLO0tYYLVAVWGKMKig9go4ArPPhTw6bFbE6BpZs1k80W5s4/LD4xu24xnHGafV/L9f8AO/y+YdF8/wBP8rHN21rqp1mO11bVLl57PRo5ZFtrlkjkmDuN5wFLdPQA9weMc7rGo3k3gjQllvZ5PtPha7luA0pPmsIYsM3PzHJPJ9TXqtvYWdoUNtaQQ7IlhTy4wu2NeiDHRR2HSqMHhfw9avK9voWmRNKjJIY7ONS6t94HA5B7jvQtP69f8/wGnaSfb/gf5ficei+Ita8R6m9jIkR0+/hhR31SaMRxBI3YG3WMxybgzfMxz83baKrXCy6PpfiGfTpbgTXOvx2rtLfzKqo7RA4YlvLJ3Eb1G4AjHQY7tvDWgvcW1w2iaa09qqLbyG0QtEF+6FOMqB2x0qR9B0eS4urh9JsGnu08u5ka2QtMnHyucZYcDg+lHX+vL87a+vUm2lv66/lc4saVrNvfaTpupXlxb2V1qD+XBaatPK6xi2clGnYJIRvXcBnjpnFdJ4PaX+zLyCS4nnW31C5hjaeVpHCLIdoLMSzYHGSSa0LLQtI01ESw0qxtVjkMqLBbogVyu0sMDgkcZ9OKb/YdiNYt9TSIRzQJKqrGqqpMhUuxwMljtHfue9Pr8v8AL+vmPp/Xn/n+BpUUUUgOc8Y2msXWn27aTE1z5Mpkns4797J7hdpAVZk5UhiDjIBxya46O71bxRdtb6H50EcGmQy2gudanheF3aQF22K/n4ZAPnJHy/7Rr0fUdH0zWIki1TTrS+jRtyJdQLKFPqAwODUN74d0PUkgS+0bT7pLddkKz2qOIl44XI4HA4HpQh/1+Jw2sSXstp4g1C41K9TUNNvra3hS3u5YY0QiEnMasFfcXflgeDjtS30J1W2nju7i7ZYvFaxR+XdSRlELJwCrAgDJx6E5GDW94h8Fr4h1NJ7gaQsKtEfMOmbrtVRg21ZzJ8oJBH3OAT9a6C40fS7u1mtbnTbOa3nk82aKSBWSR+PmYEYJ4HJ9KFun/W6f42ZLWlv62a/C5xuoPqeh+K/tF9bXd3Z3MuywuYdVlVIm8sbIpLfcFbJVzv8Am68+2PYzeJ7fwfL4njuUSOXSJLiWT+0prsySlAyyCF4wkRX5vlQ47YOBXolt4d0OyvVvbTRtOgu1XaJ4rVFkAxjG4DOMcfSkj8PaVZzXN3p+laba306MrXC2i7mLcnftwWBOCRnmlsilvc8+1+a70DVGs9Kv76WC6tLMObrU5mH7y52MwkYuY8qcblHGcjkCruo6FqKadaQaxLKsLa1bG2ig1a4meJCQGBmYI7c5IznbngjitvQ/Atnpl7fXN1b6Q63dsts9tY6YLaBkBJO9C77icgZJ6DpWynhrQY9Nk01NE01bGR/MktltEETNx8xXGCeBzjsKpaW9b/jexPf0/S1zN8SwtNqXh2wF1eQ2891Ikwt7mSJpFEEhALqQ3UA9c8Vykmt3vhm0e+F3d3MIub7TYYp53lzIGZrfJYkk5Upk5J3AE8V6UtjaItsq2sCra8W4EYAi42/L/d4JHHbis/UtBg1BLSJBFBBFfJeyosI/eup3DnIwd+0k85wR3pW1/ry1+64+n9ef62OFjn1LTPC+uwTapdy3VnrFlbLcPcOz4Itd4DE5AYsxI/2jVmC3/tTXdElvLm9d49Y1JFK3kqYVGk2j5WHAwBj046cV2V/4c0m9uJL1tJ0x9SK/u7u4s0lZWH3STwxAIHGR06iq1j4UsE0dLLV4LTVXFxLdO89qpXzZHZiyo27b94gck47079/62/y/EHtbz/zONudWvTrOn6naRz2lpe6jcWv7zWJ5WlCpKD/ozDy4xuQEFTkYHTNEV42g6RomqzXmrXYutEmnvI3v5XMzCOIgrubEbZJ+ZduM13h8L+HzdPdHQtMNxJJ5ry/ZI97PnO4nGSc85q0+l6fJBHA9hatDHEYUjaFSqxkAFAMcKQACOmBUrSLX9bDfxJnkus3Wq6bc3VhJbvI0Uml3cViNXlvSZDdEY8yYAoWwox93gHvXZaZrK2/w7vdYvXvLq6RJnvofOKvHMMh4kwf3YUjaMHgANyTk7tv4X8P2jI1toWmQlCCpjtI124YMMYHHzAH6gHtV3+zrHZdJ9it9l2SblfKXExIwd/HzZHHPan9lr+v6/wCAL7Sfoch4Tl1C18XalpV2DHGtjBcCA6rNf7GZ5ATvlUMpIA+UccA96zdX+1Z1q/XVNSjng1y2tYRHeSLHHG/kBgEB2nIduoOCcjFdzYaBo2lSiXTtIsLOQKUDW9skZCkgkZUDgkA49qsPp9lIsivZ27LJKJnDRKQ0gxhzxyw2rg9eB6U1um/61T/LQX9fhb89TzW9utSttbn8OWM9zNavq6QqLnVZ422m0Evl/aAHkUFwTx6Y4BNXtR07UzpenaFc310uu3U0q2z2mq3JFtbbsmR2BQylFwoLjlioOcmu4utH0u9iuIrvTbO4juWV50lgVxKygBSwI+YgAYz0wKpyeEfDU0MMMvh3SZIoAViRrKMrGCckKNvGSSeO9JeZT8jkr1riJ9Y1Nbq9GoabqdtZ2sX2twjRHycKyZ2uX8x+WBPzcHgYhN1Osena7LqGoNdPr01tcRrdSiIRI8qiPyd2zhUX+HJPOea706FpDX8F82lWJvIFCQ3Bt08yNR0CtjIAyeB61hXHgtbzxTBrNx/ZK+Rc/aFa30zy7lyFKqrzmQ7hyM/KM4HSjXT+u352F0f9d/yOZ0/VGh1Wynv2n0/R9T0q4u5EbXbi5kEY8tlc7sGEgMf9Wx6kZ4FWbG0vkg0eG8u9Ugttc1B5GgfUZzLBCsLtFF5jPvBO0M2COcjpXXjwf4YVCi+HNICkkkCxiwSRg/w+nFSJ4W8PR2Mtimg6WtpKweSBbOMRuw6ErjBI9aNP69bh/X4W/r/gHn2nfevNEsYLmd0v7+4M0muXNoqRo6Kd0ibmkbLD72cYJzS2eoawdI0DxFqiXeoaXLa2yyyWuqyW7275IaR41KrMGJTqc9ePXv28LeHXghgfQdLaGBi0MZs4ysZOMlRjgnA6egpY/C3h6G6huotB0uO4hOYpVs4w8ZyTlTjI5JPHc0LRL5fgD1v53/E4aTVr0a/puq2UE1vbXupz2oEurzzNOEWUH/RmGxBuTI2nI4HGTWdf3V5a+GtK1W31fUmutR0S7ubmQ30pUyiFWBVC22MqxONoGOlemDwzoIvHvBommi6eQTNP9kj3s4OQxbGS2ec9c1h2fgS3XxAdVv4tFfMcyNFZaULfzvMxuMxLv5nAPHH3iaI6Kz/rT9R396/9bm9rES3Hhu+jkaQK9q+SkjI33T0ZSCPwNcFFDfm38K6Hp/myW82kNdssus3FqzyARDiVA74UOcJwvP8AsivTiqlChUFSMEEcYrJPhTw6bFbE6BpZs1k80W5s4/LD4xu24xnHGaOrf9df87/IlbJdv+B/l+Jzdta6qdZjtdW1S5eez0aOWRba5ZI5Jg7jecBS3T0APcHjGdpFlLc3Hhm3n1XWHTUtGe5uz/aU4MkiiHaQQ3yY3n7m3PfNehw6fZW4UQWdvEFiEChIlXEY6IMD7oz06UsdhZxNA0dpAjW8ZihKxgGNDjKr6DgcDjgelHR/1/N/mvuG/wCvw/yf3nlWlXfiXxRb29vbXBNzDo1tLFLJqs1qRI+8GVljRhNygyH446fMa1As9xr9xpl1LKkF5rgS7e3maIsVsY3Ch1IYZZQeCDxj1rtLnwzoF7Dbw3Wh6bPFbLtgSW0jZYh6KCPlHHapbjQdHvPtP2nSbGf7Vs+0ebbI3nbPu78j5sds9Kd9W/63uD8v60seT6jq+p2WrQGD7XLFBDqNo16sgeWC0W5iDTZY5dkUEA8nIBOcGvYrURLZwrBI0kIjXY7SFyy44JYkls+pPNRRaVp0CxLDYWsaxRGCMJCoCRnGUHHCnA46cCpre3gtLeO3toY4YIlCxxRqFVAOgAHAFC0il/XX+vvB/Fclrzb4gahe6b4r0+Wzjnw2l3K3NxARvtYPNg8yUA9Sqg4xnkg4OK9JqGSztppxPLbQvKI2iEjICwRsblz6HAyO+BS6p/1sx9Lf1ueeXVzLHFqWpw6hffaLDU7S0soxeyNG8LeTgFN22QuJGO5gTznPAxNFNNo2uXtv4pF5HFcRXE0epw6zN5Lxglivkhl8llQqMqD7HNdinh7RI7q3uk0fT1uLZBHBMtqgeJRnCqcZUDJ4HrTE8MeH4/tOzQtMX7UCtxttIx5wJyQ/Hzc8896Htp/Wn9MSOMsLK/W30eK8utUgtdb1B5HhfUZzJbxCF2ii8xn3qTtDNgjnI6U3RhNrOuQ6ddalqb2NuuoJGYr6aJpRHcIiFnVgzlQSuSecHOa7SPwv4eisZrGPQtMSzmYNLbraRiNyOhZcYJHvV2306xtBCLayt4RBGYovLiVfLQ4JVcDheBwOOBRpf+u1vwB3tb+tzyvTYp9R0nVtQuNS1EXVvoFvKksN28TNIonw7FCC546NkHuDWlYt4l8QaveXFrMiSWV3BGsj6pNEEj8uN2Bt1jMcm4M/LHPzcY2ivQI9L0+GKSKKwtUjkjETosKgMgzhSMcj5jx05PrUM/h/Rbm9hvbjR9Plu4AoinktkZ49pyu1iMjB6Y6U0/euweq0OF+yixsteNvNeKt34gjtLhzeSnZE7RBiuWIUncRuGDyOeBiK/udTtdXPhzT5Z5rFtUWFDcanNExza+aYvtADyD5gG9educHFegPoOjyXF1cPpNg092nl3MjWyFpk4+VzjLDgcH0pP+Ef0UaWdL/siw/s4tuNp9mTys5znZjGc89KS0SXp+n+X4h1b9fxv/n+ByFnpWqSa5p+k63qF2EFndTCOz1OccCaPyw0o2O5VWIyeT3zTm1K8Pwx0aSS+uFkupbS2nuw5EgR5VRjvHIYjjd1Gc9ea7Kz0nTdPWJbLT7S2WJGSMQQqgRWO5gMDgEjJHc086fZNp5sDZ25smQxm3MS+WVPVduMY9qOiX9PX+kHVv8ArY4zxRpV9o9vDd2Eeo6hpNskj3VsNduIZwSVPmCRny4VVb5CwHPHNUbjUJp4NR1uK8vo7i11O0t7KD7VJsML+RhWi3bXLiRuWBPPXgY7AeD/AAwEjQeHNICxMWjH2GLCE4yR8vB4H5Vcl0bS59Tj1ObTbOS/iGI7p4FMqDngORkdT370LR/13/pf1YHqeNPf3EvhjxHZXn2i1tobfU3sFEoEd43nyeaxAPJQFQFPqzc8Ebv9r6vqH2W3fz4dRvdUa3vLCbUXthbosLPDGskQYoGUK5ZRljkZxwPR5tD0i4t1gn0qxlhVndY3t0ZQz53kAjGW3HJ75OetF3omk3/nfbNLsrjz1VZfOt0fzApyobI5APTPSjp/Xf8ApA9Xf1/H+rnHWelapJrmn6TreoXYQWd1MI7PU5xwJo/LDSjY7lVYjJ5PfNaWnaw1p8LYtVv2ubtorAtIVkKyyYBH3xggn+91710VnpOm6esS2Wn2lssSMkYghVAisdzAYHAJGSO5qUWNoLE2ItYBaFDGYPLHllT1Xb0x7UP4bf11BfFc82jvpNJvdcsdZN1Fbx2FvcR2ttrtzcymZpHVVWVtsis5CjaDjp6mu38LaZeaV4ft7fULqa4vGLSzNLO82xmOdis5LFV+6MnnGe9N/wCEO8L+V5X/AAjej+WBjZ9hixjOem31ANaVhp1jpVsLbTrK3s7cEsIreJY1yepwoAprb+v6/wCGF/X9f11LNFFFIYUUUUAFFFFABRRRQAUUUUAFFFFABRRRQAUUUUAFFFFABRRRQAUUUUAFFFFAHnOpf8hW8/67v/6EaKNS/wCQref9d3/9CNFaEHX+HP8AkHyf9dT/ACFa9Y/hz/kHyf8AXU/yFbFQywooopAFFYfivULrT9Hj+xzCC4ubuC1WYqG8rzJFQsAQQSATjPGcZz0rC8Rza54fW2dtR1+70sB2ubyytrSW4ibKhdyeUB5YG8kqhb1OKLgdzVb+0bH7FJe/bbf7JFu8yfzV2JtJDZbOBggg+mDXAXd/JLLqHiOG5Ux2Go2tskLWsJFwmIxvZjH5m/E77drADjjk55r+2J7vwf4o0lJZba3sYNSmdGh/4/Ga4l+6xH3U4zt53MAcAYJ/X4XGtfvse2g5GRRXmg8WatqFrayWbX6tqOoPapaQQQpcWkcUbNj9/hfMfAY78gKcAZ5N+yn8T3uqWOl3+o3ulsba5mYrFbNNIElRY2fCvGDtbkLxn0o62/ra5Kel/wCt7HdswVSzEBQMkk8CmwzRXEEc8EiSxSKGSRGDKynkEEdRXnGkyX+ratpmpXWp3Hmv4fkeWOOOIJIQ6g5+QkAnk4I5HGBxVWHWdY8K+FNHvF1F7yOXQpJhayQxiOJo44yhUgBsDcc7mOfahbN/11/yH9q39dP8z1Sqt9qdhpiI9/fW1ojnajTyrGGOCcDJ5OAT+FeeayPEc/hPXYtQfVYbP7NHJFPeiz80vu+ZAIdy7MbTyA3XmruvJeT3mpKdRmLeH9OjuonltoHNzKd75kzHgDMSfc2HOeemBtLVgtXZHoFFc1rmst/ZOl+Q+pw3uosvkRackDTMdhdh+/GwAAHJOOgxSeFNQ1HWfDFz9pmmivori5tRLKkfmKUdlUsEyhYYGcfKSPSh3V12BapPudFPPDa28lxcSxwwxKXkkkYKqKOpJPAFPVldFdGDKwyGByCK8vv/ABRqmpeG55BKkb2GnIb6MxI6vdNN5ZBDA/d8qQ4/2xXR3bapc+OI7DTtcvVt4o/tF/H5duY4UYFY0XMW/ezAtyxwFPqKOtgOgtNZ0u/u57Sz1Kzubm3JE0MM6u8ZBx8yg5HPHNXq828Pf2hZ+HPDum2+sXif2ndSq0/lQFoFQSOQn7vblioyWDdTjHGLdhq2savqkOhHVp7VoGvfNvYoovOnEMqInDIyDIfLEL1HGBxQtdA8zvqK8vtPF2uR6HCs9759/qtlGNPdo41Kz+d5LnAUA43xvyP73birn/CR6mNcsJLCfV7rT7q/lsg97HaLbOypJ9zYBMPnj6sMYB9qA/r9T0SivPNM126Gmaomvavr+majZW6z3Kz2tqqqB9427CNlkUn5Rkseg4PNJFY67LfeD5NW1i9S9kmuJHQR2+5FMbMqNiPBYLhSQB1OOxoE3Y79rq3S6jtXniW4lVmjiLgO4XGSB1IGRn6ipa85bXr3/hJ7O+07+057W9vZNPEt5Fai3baspCxlAJ8B04LcEZ68VreDNVvrq6ubLWZtYTVYYkaa1v7eBIhnq0DRL86ZyMlieOaI6r+v62G9GdhRRRQAUUUUAFFFFABVHUta0rRljbVNTsrFZCQhup1iDEdcbiM1erk/FV5qUOrWUEVxqlrp0lvK0kum2H2mR5QUCocxyBFILHJAzjqMUm+w0bVz4h0SzkjjutY0+B5QpjWW5RS+77uATznBx60z/hItKkilezvrW9MM6W8q29zETG7sFAbLAA57ZycYAJ4rzfR9J1E+CNcSXS7xbtvDsNoiyWrLIzqJwUAxyc7eB1yD3FbGs6Zetr6G3sJzALfShmOE7QY7slhkD+FeT6Dmrsufl8/6/L8RdL/10/z/AAO71DU7DSbb7TqV9bWcG4L5tzKsa5PQZYgZqgfElk2pWcEMtvLZ3NlNeC9ScGMLGyA89CPnznPG2qvi271G1TTRZzXtvbS3JW7uLGzNzNGmxiNqbH4LBQTtOM+9cHpx1zTY5Lq1sNUe8SLVhbvc6e+4u8scsZYKgXLKCRwASNo54qVq/v8AyHY9NtvEOiXtlcXlrrGnz2tuMzzxXKMkQxn5mBwvHrUJ8W+G1s1vG8Q6SLV3MazG9j2MwGSobOMgEce9edXUGo3Ws3Vyqa9qlsIrGWSS90wwNKsNyXkRVWJM4BBCkEtzjPbf8TXpvDb6xod1rllqsMTxQr/YVxIk65VjG6vENoJVQGyvfk44Ol/6/r+tRdf6/r+uh1765pMeoQ6e+qWS3s6horY3CCSQHoVXOSOD09KhHibQDdPajXNNNwgZmhF3HvULncSM5GMHPpg1xtzDqTxarptxY3Y1XUdStbuGWO1d4UUCHJMoBRdnluMFgflGM5GbVppVwNI0OJ7CUMmvXE0qmE5VGef5yMcAhhyfUetD6f1vb8rh/X5/mdhdazpdjCk15qVnbxOhkR5p1RWQYywJPI+ZefcetZGoeN9GshpVwmoWE2n31y9u18LxBFCVjZ8luQeVC4yOv4Vxlimt2kWpSW4uI20aWLRYZIYTcSJb+cHeVE2tubymhHQ/dJwais/tlt4qXUZ7fXrqzj1cXBuZ9KkEro1k0e7ZHEvG4beFBHGRzkis9f66W/Bg9Lr+v6v/AFqdvd+ONFs9V0+CbUdPSwvbWW4iv3vEWJijIu0E8MTuJ4P8J49OiiljniSWJ1kjdQyOhyGB5BB7ivNNM87SPFMWs3WmamljdLqDxiKxmldfMmiZN6IpZCwVmwwHvg8V2Xg+yuNO8I6baXMJgmji+aInJjySQp+gIH4UL4U/63egP4mhdP8AFmiak2pCDUbYf2bIyXJadMIFHLnB4XqMnHIPpVuPXdHmsVvotVsXs3YqtwtwhjYgEkBs4yAD+RrhtWhvZLLXbGG31OOZdaivmaGyZt8CtES0bMhR2GCQo3E7cYNWF0e3umsbmFtW1Lz9binun1LTzCwKQsobZ5UY2jCfNt6980LVL5fjb/N/cD0b+f4X/r5nWf8ACTaB50cP9uab5sozGn2uPc/AbgZ54IP0NPXxDoj6Y+pprGntp6Nte6FyhiU8DBfOAeR371x+qaTcy2OvhdPldrjxBaSgCEkyRqbfLdOVGG56DBqnrOnamniq8vkXU7exi1eOZprK0EsgU2Yj8xEKPvAb5ThTjJ6YoW1/66f5/gFtX5X/AAuduuv282sWNnbGK4t7yzlukuo5QybUaMcY4IPmZzntUOmeKdO1Cz1C/N7pyWFpMY/tCX0ci7Rj5nI4TJ6Ak8YJxnA4fVdDnNiIdGXVrr7dpupKs1zZtE5mkkjcq48tBHu2vjcqg++eb39maffWd1qE2qeKjdKtsqyy6MySQmNy8e2NbZRJhs54YAenBo6f13f9dBna2mu6dqE9ulhdQXkc8cjrPb3Ebp8hUEcNk8sOQCB3IyMwWPiG3ubvUoLjyrUWd+tijSTD985jRxjOOTvwBz0rnfDf9uXWu6Tdauk8xis7yH7Y9m1v5q+bDsZ4z/q2YKx2nB4JxWX/AGXrNr431TVWt5pdPk1F4IY1tmLQvJbxKLpSPvKCuwkD5QWOetG33P8AMXT5/ozqZ/Gtgum6vc2ojuJtMt5JpoFu4WZSpYbG2OxUnbnkd/XIFy38VaPcaze6SL6BLyzjWWZGmThSCTgZz8o65AxketcBd2V9f+HLWxtNKv0uNN8PXVpdCS0kjDSMkaiNCQBKSyE5XcOPcVu3AtbzUNetr+21eOz1TT7fZLBp87NtCPu6Rna4yPlYZ7YPSm1Zf15h2/rsdG/irQ/7HutUttW0+5tbYYeSK8j2Buyl920E8AZI605PEWnQ6JZ6nqeoabZRXKqRIb1DCWIzhZDgN35HXFcHJ/wkd0ljPeX2r3FhYamWS/h0jyrry2hcA/Z2jYttZgu4R8gkgcZrRs7a30LVdL1RI9ZvdPeG9DTS6fKZo55ZUcloUiVlDbX52AfmMr+vwv8AiH9f16HYSeIdEhS0eXWNPRLz/j1ZrpAJ+n3Ofm6jpnrVSDxNbu+rrcCK2FhefY0MkwHnuY0cAZAwTvwBz0rzPQbB59MQ311rlvpmo6VHAjadp4uQ4Eku9HHkyMn3wR93O49xxqxaTqum+LNR1J7S5utL+2tbwwfZWaRGe2iQXII+8Pl8skDgM/PWk72fo/z/AK+8atdf10O60LxPpmu2lu0N7aC8e2S4ms0uVeSAMoPzAcjG4ckCpU8T6BJYS36a5pjWcLBJbhbuMxox6AtnAPI4NcHqfh/UZvB+g2Vhp8sdymgXELIsWzZI0cXyHIwpYgjnvmrgu20zTtR1rTm8R6lq0lvDaIl7pDxeVlm2ttSBC6oWYnAbgY7iqnZSaX9bkxu4pvr/AMA7yw1Kx1W2Fzp17b3luSVEtvKsi5HUZUkVZrG8LQWdt4ft4LL7WUQtvkvLeSGWWQnLuyyKrZZiTnGOeK2aGrME7hRRRSGVb/UrHSrb7TqN7bWduCF824lWNcnoMsQM1SfxX4cieBJNf0pHuFV4Va8jBkVuAV55B7EVn+M7ZZbS0njv9SsL63lZ7W5sdPe82OUKnfGqNlcMeuPY1hf2pf6rfaHZ+IdP1KGG3iS7uTDps7x3Fxn92p2KwULjewJ4YqOxoWrsD0R1S+JrCbxEdIt7zT5Xiid5wL1PNjYH7vljLHHJJOMcdc8O/wCEs8NhJXPiDStsIUyN9tjwgb7ueeM9s9a4K/m1u/1LTpLz+25p4NVm8y1XSyLa3i2yxoyyeVufIZOQ7D5iTjtsaJpU8F74N36fJHHa6HLHLmEgRSEQ/KePlY4bg88Gkvhv/Wzf/ACWjt/W9v8AgnQ6t4p03TPscYv9Na4vGTyY576OENGx++CclhjpgHJwPcX5tY0y3uGt59RtIplBJjedVYYXceCc8LyfbmvKXXxB/wAIT/Ys663bKNCSO2tLTTPME8rCQMkrtE2zGEGMocHOc4rpbRNStLDxRq1hp8o1KW1ga2aW1YPIVt14CkAnDZ+X1yOtN6X8v6/QdtUv66f5/gdjpus6XrEbyaXqVnfJGdrtazrKFPoSpOKZJr2jw6oumS6tYpqDEBbRrhBKcjIwmc8j2rk/Cpum8b308k2tXcE2mwot3qOnfZtzpI+5RiKPGN4xuGTk4yBxm+LJ9aurnUYJG1phb6hbPa2dppnmQPAjROZGl8oktnfwrg5UDB5y+q8/87f8EXf+un9I7y28Q6Je6g1haaxp896hYNbxXKNIpXrlQc8d6lvdY0zTJoIb/UbO0luDthSedYzIeBhQTyeR09a5nw/ejVvFl9qN9aanBcLutbGK4sJ40igUjc+9kCbpGGeudoUetUPEmnSSeKtT+33Wt2+m6hp8VurabYC6WQAyB0fEMjJ98EfdzuPXHC6LzDubx8WY8QJpX2L72pNYeb5vTFt5+/GP+A4z757VYvPFmkWctsjXds63WRA63kCiVg4Qqu5wWIJ5wD0I64B4HW9A1i91iXTtLN3aSnVS6X0lrIyLE2n+Xu3jA5Klcg5Ukd8ZsyPcHTNWWTw/qETalosdjaWcVjIVikQSo0WVXCLuZSGbCkHIPBoe2nl89B9f67/5HpB1KxWGSZr23EUcvku5lXar5C7Sc8NkgY65NU38TaIkN/IurWMv9nqzXSR3CM0OM5DDPynII5xzXHzaDqy+JU01IpTZXIj1Ka5AJjFxHEY9ufUuIXHrtJ7VD4Y0ktplrHcz682q2OlSWwtLqwEUERKqrqkqwqH5UY+dsjnnrSldJ26f1+aCOrV/6/pHT2HjPT9TvtPSzeKSzu7CW9Nz56kReW0YKMBkZG/nnjbWp/b2j/a7a0/tax+03SCS3h+0pvlU9GVc5YHB5HpXmWoadq2tQaAdOs7pUsdGeO8t7uwljFwUaBjb/OFxv2kZ5BAI5Ga0LeyOo6zqC6nN4jtLfUL6C8t4ItM3ROoWLZ5j+QzRlWTaQXXAXPAOauyvb1/P/L8vmQm7X/rZf18zurfxHod3eyWVtrOnTXce7fBHdI0i7fvZUHIx39Kp+FvEv/CTQ3U8cdksEUmyNra/S5LcZ+baMIcEcEk5z2AJ5O9+0+Jh4kkNnqcWoyWs1np1vPYTRosI+8fMZAm6Uj+90Cj1rotEkbUfFd1qdtbXdvYjT4bYi5tJLcvIHduFdQSFDdcY+bg9ala2/r+u3qU9P69P6+RpW3ibSbrX73RI7yH7faKryRmVMkEEnAznjjPHGR61Na6/o19ayXVpq1hcW8bhJJYrlHRGOAASDgE5HHvXI+I7e9nuvFun2treG51LToltXS3cxyFUk3L5m3Yp5xhiOoqnc6VDqejajcRSa7qN1Mlpbyw6lpnkfu1mDbQogjD4y2fvYHtQgO1bxR4fTy9+u6YvmkCPN3GN5JIAHPPII/A1NDrukXEN3NBqtjLHZ5+0vHcIwgxnO8g/L0PX0rk/Eel3Ep8ZtBYSu0+ixQW5SEkyECbKLgcnleB6is7xPpOpyalI9nbXiW8djpzSNbQBmxFcOzBAVIZlXDbcHoODkUdbf1/WgdL/ANdP8/wOwsPFOnXHh9NZvb7TrO1eQoJPt0bxjkgAyDC7sDkAnB4ycZqIeNNFXUpoLjUbCC1WGGWC7ku0CT+Zv4Ung42dic5rmbnS7Q2Mmp2mteJ4tSe8Msd7Jobu6y+T5fzQC3UFNhxnaOf4s0+3tNV1Cx8RXmp6Y41C60GKHItyDI2Jsqo55OVJXJwSAaUnZN9v8hpXaXf/ADO3l1nSoNSj02XUrOO/lGY7V51ErjnkJnJ6Ht2qCPxNoE11Naxa5pr3EIYyxLdxl4wv3iwzkY756VxJtL2Ox1DSGs706he39pc20wtJDGqKIPmaTG1SnltwxB44HIzM2qX93da/q8NhqaavDby2+lW8+mzhI415LhigRndhuwCSQqD1qmrf15CWqOxg8SaFdWsl1b61p01tGwR5o7pGRWPQEg4BPpSQ+J/D9w9ukGuaZK1yxSAJdxsZWHBC4PzH6V5zJa3t/wCJGYprmpW8v9n5uNQ0vycmO6LOMCJMBQwPzDPU5IHGvqmmXrR+KnisJ2km1mxlhKwkmRE+z5ZeOQMNz0GD70JX/rzS/UXWx2b69pYvLixj1Gzl1CCMu9mtwplUAZ5XOR1HbvUeh67b6zpem3JMUNze2aXgtfNDOqMBz2JAJxnFcYlretBY6QLO9GoWmq3N3PObRxEY2847hLjYxYSKMAk/Ngjg4l+GdhqmiwRWmr20rz3Wn280d19mZPKRECfZnz91k6gHGS7HGc0o6p38v1/r5Dlo9PP8/wCvvPQ6KKKACiiigAooooAKyvEOuW/h/SnvJ5bVXLBIUurpLdHc9BvbgdyepwDgHpWrXFeLLe7TxTpl/wDadWt7FbSeBptNsxcukjMhAKGKQ7WCnkL/AAgZ5pMaN5Nfg/tS+tZ/Jhgs7OG7e6aYbNrmQHkgAAeXnOe/bFRyeJrBn0prGe2vbXULl4PtMFwrIm2N3JyMg/cxjI6+1cHqOiXFojWmlx6u1pHZaZJHMLMmVooZ3Zxho9vmKGVvLK5OMBTV+WwRJbHUbR9c1BptUZrqS8054pFY2kkSny1hTC8oC23HqeKctE2CWtvL9DsP+Es8NhJXPiDStsIUyN9tjwgb7ueeM9s9anbXdPjadpbmCO2ht47hrp7iMR7HJCnO7IHy9SAD2J5xyeiaVPBe+Dd+nyRx2uhyxy5hIEUhEPynj5WOG4PPBrD0bR5xoqjVItWsDFpmneVNbWLyyRzRSTMB5YRt207cgqeCM4602rX/AK6tfoKOqv8A10PQJPF3hqK3huJPEWkpBNu8qRr2MLJt4O07sHHfFWm1zSUvoLFtUslu7hQ8MBuE8yVT0KrnJHB5HpXAz6nrF9o+naPrsGqTW1xLIby/g0mdWuLZDhVaKNWMbSHqCB8obpkVJ/Zfn+IdUttSudet7a81CC6torXTt8EqBYthaTyGMZVkwQXXAGeM0LV/1/X/AAzE9v6/r/h0ddq/i7QtFs7m4utStSbdSXhSdPM4baQAWHO7j68VZk8Q6JClo8usaeiXn/HqzXSAT9Puc/N1HTPWuUuNLnTwR4qSPT5Rc3N7cyhEgPmTDzPlIAGW+UcYzkYxVPWIf7S8QahcXVx4itdJ1PT4oENnpLSFwrSB0kRoHeP7wIyFzuOM4qVsvP8AyuPq/wCutju7jWtKtJmhudTsoZVzuSSdVYYXceCey8/Tmq3/AAlfhzYX/wCEg0raJfJLfbI8eZ/d6/e9utcrqmiS/wBm+N1isJpZLi2ihhcwkvOqwKMA4y3OeB3zT9f0q4lvfFbQ2ErrL4cS3tykJId/33yLgcnleB6ihu2o4q/9en+Z2M2saZb6lFps2o2cd/MMx2rzqJXHPIUnJ6HoOxrGm8Y29v4bm1WcWtu4uprWGK6vEhSR0laMfO2AM7Sx4JAzgHHPLWukzSare2ms3WvwJd3ltcxR22niSCUKkW0tIIWMZV0wQXXAGeAc1DFaX9tqltcTNrljbQzalA8llpxmdXkufMX5Wik3IyfxquMgDPaqatp/X9dP6sJPS/8AXX/hz0S517SLGW2hvdVsLae5AMMctyimTPA2gkFufSo7nW0tfEdvpUkarHLZTXbXDSYCCNkUgjHT585zxiuKksJtAuNMbwveayZ/JtoZLS50l3iuYVJ2h5DGohYB2J+ZcYwVqfx7o2r6n4isZdNhMkMOnztcRtCWS6USwt9nLcBS+3HPUAjBGaXX7/yYLb7vzOpPijSxq1vpy3MDz3IR4At1BmVGDHeq79zKNvULzkYzzizN4g0a3d0m1ewjaPO9XuUBXDbTnJ4+bj68Vw1x9qu4NSs49N1EXmqana3tq72UqrHEPJOXfG1CnlsCrEHjgcjNxtIm/si5Uac/mTeJluHHkHLoLlTvPHKhRnPTAoSu0v66flf8PuHtf+uv52Ovstd0jUhGbDVbG6EhZU8i4R9xUAsBg8kAjPpkUyfxDoltJHHPrGnxPLK0MayXKKXdThlGTywJwR1BrjPEUV1pU3iDxDDZyNJp99b3sXy7fOQQrHKAe/yMw+oHpWYvhy402aWy1a81yK0vdLhilk02wF0JpC0jTq+IZCvzSEg/LnceuOBa/wBeQ7HozeIdEXVP7LbWNPGobgv2Q3KebkjIGzOc49qY/ibREhv5F1axl/s9Wa6SO4RmhxnIYZ+U5BHOOa5h5Wv/ABY1rNb6rFFpsP2fTS9hOY5J2TDTtIE2AAHapJHVz3FUPDGkltMtY7mfXm1Wx0qS2FpdWAigiJVVdUlWFQ/KjHztkc89aTfutr+t/wCvmEd0n/X9fodnZ+KtDvNIttTXVLOO1uI96tJcIMdMgnOMgsARngnFW01jS5dTfTI9Ss31BF3ParOplUYByUzkDBHbvXJaNF9vufB8rafdAafZSxSm6spIjDKI4h/Gox/EARwecHrVPw7pTjVIbXVrvXVu7TU7m6ig+wD7KSzSEP54h6Mj9DJ1OParaXNZEJvkuzr9b1+20Z7KGSazW4u51ijjubtIMrn5mG7lsccAEkkDjORYk1vSYtUTS5NUsk1B8bbRrhBK2RkYTOTx7VxniTTpJPFWp/b7rW7fTdQ0+K3VtNsBdLIAZA6PiGRk++CPu53HrjiaGG80nxlFFol3qc1rcTj7fZ3Wmv5I/dhTKlyUUAgIvy7myTwBUx1/r+vv/QqWn9f1/Xmd5RRRQAUUUUAFFFFABRRRQAUUUUAFFFFABRRRQAUUUUAFFFFAHnOpf8hW8/67v/6EaKNS/wCQref9d3/9CNFaEHXeHP8AkHyf9dT/ACFbFY/hz/kHyf8AXU/yFbFQywooopAVdR0601axksr6ESwSYyu4qQQcggjBBBAIIIIIyKzJPCOlzW4t5ZdVkh5yj6vdsHB6hsyfMOOhyOvqa3aKAMaXwro02oJetaMJEZHEaTyLCWTARmiDBGZcDBKkjaPQVFdeDPD95Zpaz2BaFDOVAnkU/viTKMhskMSTjOOmOgreooAxbzwnot9czXM1q4nmaN2liuJImDICqspVgVbaSNwwSODkVatNFsbOaCaNZ3mgieFJZ7mSZ9jMGYFnYk8qOucYwOK0KKAMX/hFNHBsykE8X2OMww+Vdyp8hIJVtrDeMgcNmpm8O6S9ta2z2SPBa27WsUbsWURMoVlIJ+YEKBzmtSijpYOtzGi8LaXFpt1pxF7LaXMYjkjuNQnmwo6BS7kp/wABx29BUc/hDRrpY1nju5NkflEvfzkypknZKd+ZVyTw+4ckdCa3aKL63Aoapo1jrEcCXaTDyJPMieC4kgdGwV4aNlYcEjGe9JpGiafoVtJbadC0MMkrSsrSu/znqfmJxnqcd8nqTWhRQBkHwxoxt9St/sKiLUpvPuwHYea/HOQcj7o6Y/U02Hwvpdvq82qQi8jup5fOl2X84jkfAGWj37DwAMEdhWzRQBlS+HNLl0uDTTBIltA/mQ+VPJG8bc8rIrBwfmI4PQkdDWXq3hhBZWNvpWmRSm2aQrI+rXFnKm/lj5sas77jy248kAnJrqaKVtLAcdpng2Szj8KRXDW8o0VJHeXLFjKy7cLkcr8zHJOflX3rQbwToLXS3Bt7rzI52uYwL+cLFIxJZkXfhMknO0AHJroaKb1dwOdl8D6DcQyR3EN5OXZGMs2o3DyjY25QJC5ZQG5wCBnmrMnhbTJra2hkN+32aQywynUbjzVYjB/eb9+MHGCce1bNFAHPN4J0FrlLg2915kc5uYwL+cLFISSWRd+EySc7QM5NWrTwzplk8kkX2xppNgaaW/nlkwrbgodnLBc9VBwe4Na9FC02AKKKKACiiigAooooAKKKxtR8Qw6Tqy2l5F5du1lLdrc7+D5WN64x/dIOc+vpSbsNK5s0VwC/E2FbqKG4t9PgdZIYbi2fU1F0skgU4jiKfvFXeuTlejYBxzoXvjK70rVdQt9Q021FpY2b3k09tetIyIDiMMrRKAz4OBuPQ845pvQS1Ovorzu88f3d5oOsf2Z/ZTajZ28c6yWWpC6iCMxHLeXw4x90rjkc139s1w1tG11FFFOV/eJFIZFU+gYqpI98CgVyWiiigYUUUUAVrKwttPSVLaMoJZXmfLFizsck5JJ/w6DirNFFABRRRQAUUUUAFFFFABRRRQAUUUUAFFFFABVHUtJttVWNbmS8QRkkfZb2a3zn18tlz+OavUUAQWVlbadYwWVnEsNvAgjjjXoqjpU9FFABRRRQAUUUUAFFFFABRXPeLtR1bTbXTn0mO3eSa/hhkE0pQFWbG3OxuvQnGR1Gay7/AOIlpY63JYP/AGcRb3EVtOjaiq3JkfbzHCVy6jeMklTw2BxyLXb+tv8AMHp/X9djtaK5JvGF3GJ7qTSFTTbfUfsEtwbr5v8AWCPzAgX7oJGckEc9RyaupfEOGy1CWzVNNiYTSpFNqGpC1ikWLaHO7Y3zb2KhQDnYxJGMFX0v/X9ajsdvRXHy+M717PRb7T9Ktbi21YxJCj3zJPublsIImUqqgsW3DgH2znQ+O7G58XRsLiGSAvLYxW0Gphpg6Fi0j2wUcHZgMWJA28Dcab0eouh6DRXEW3xCjl8Ny65KukC1zFHEIdV8wrJIQAs5MYEWMgty2ADwcc4lp4lvbqXQ7XSbmG9u4dVkhuCNXaa3ut1vJJ/rlTlRn7uzClQAAADRYOlz1KiuGufiLHbLFbTw6baal5k8csd/qQt4F8pgp2ylCWLblKjYOM5xjlw8eXl5ZT3ulaNDPbW+nR6hK0975TbXDnaoWNgWHlnuAcjmi+l+gW1sdvRXNeJ/E8GlaLauJ4LebUv3VvJdXS26RkoW3NIQwXAHHytkkDHOaxLHx9AthpVnZCwaaYSxCXUNXIikaJ1jwk+xjMzEgjgEjk46UdbB0TPQKKwfEviaLw5aWbTmzS4u5fKj+13YggUhSxLSFTgYBA+UkkgY545xPHEVxd22sFyLODTr9p4be4EsUkkUsKgowwHBydrEDhu3NHW39bXCx6DRXn1jrF94Xg1RdUt7m61ILBcrD/abXCukknl4QuiBCGJOMY5A3YAC2ta+II0K4e1vIdKiure3FzcwzaqIyVJbasO5P3r4Ukg7QCQMnOaAWp29FcReeOodNnvRJLFl7yOC2/tC7S3gUNbrKSXCZUYJ67yWI6A8N03xPca9rWn3Gn+U2bG+U263ha3kljlhUESKp3LycNtzhunUU7a2/ra4dLnc0VwNz49mGkXBu4NPsJJrx7C1ujqe23ZlQl5PNeIYCkFR8jZYY6c02x8fQLYaVZ2QsGmmEsQl1DVyIpGidY8JPsYzMxII4BI5OOlJag9D0CiuA1fxvaQ+KIbeS4tkTT7lLee3XVRHNLLIFGVh25lRd/dl53HaSopPD3ibU7Gwhk1S3SbTp9Uu7Zb03jvMmJZdu6MpgKNm3hzgY47A6XD+vz/yPQKK89h+KdtNazzx29hcf6FJewRWupLLLtTB2TKFHlMQw7sMgjPHPTaXrN/cazcaXqWnQWs0dulzG1vdGZWRmZcHKIQwK9ORz1osBuUVjaj4hh0nVltLyLy7drKW7W538Hysb1xj+6Qc59fSsK58fPp8tgt/BpEDXP2ffaf2sDeRmUqP9SYxuwW5+YcAmha/1/XYHp/X9dztqK4W28T3GleHhcT3Wlsz6hexhtW1Q2uQs7hVQlH3YAAxxgAUf8LBuJ9Om1Gx0aOWzttOh1Gd5bzYwRw5KqAjbmGw9SAfUUDtrb+t7HdUVxlz4tvUmezurEWc++ykia2ulkLRTz+X826PCkYOQAevDA81La+LtSnktJW0a3Sxu72Wxik+3Eyb0MgDFPLwFJj7MSM9DQI66iue8F6jq2qeH1utXjtxMZZVVoZd+4LIw5GxQMYxxnIGepxVTR/Gial4kGjSNpEkrRSSK2namLorsKgiRdilCd3HXofSjrYOlzrKKKKACiiigAoorkPG3iODTkh0j7Za2txeRtJ5tzqQsVWNSoIWXaxDNnAwM43HIwKTdhpHX0VxX/CdT3Wmm70bSo7mKDTU1C4+1Xhi2IwbaqlUfe37tvQdOTnipp/ivVIf7V1A2H2jTf7RhVmlvCHhWWOABY02kMAXJIJTrxmqS1a7f52Jbsk+/wDlc9AorkpPGiQ+KYdElbSXM87W6C11MSXMbBWYGSEoNo+XB+Y4JHXNZuh+JLqQXepS3SFBo1lchdRvBFErO824s6ptUkAZIQZwOKS2uVb+vnY7+ivPpfHGo6nYRvo8emPcQ6tBZztBqHnQSK4VhtkERyDuwTtBUg4ziuhTX76XVtSs0063SHT1UzXM15sQlog4A+QnAJwScADkZPAOl/62T/UXW39djoKK5jwz4vj8QajeWGdNeW2ijm8zTdQF3EVYsMFtikMCvTHQjmodV8YXljLqEtrpUNxYadcRW1zNLdmJy77M7EEbBgBIvJZecjtmgDraK5ZfGBdLOJbOJL6ae5imiludqQCANvcvtPy5Cc4HDg1zuo+PP7QtmgS70+GS1vbCSS40vVPtERie4CsrOFQjhTkEYwR60LVpA9E2el0VykXiy/vzaR6bpEEk15HJdQLc3hiBtlKhZGIjYhnLAhcHjqQeKWz8YvqV1aJZ6cDby2KX0081wEEKFmVlwFJZhtOMcHByRxk9f63/AMmB1VFef6x4vv5vCt5JJZrp/wBv0m4u9OngvC8mFQMNw2LsfDA/KWHB54GdvSdS1i48YatYzx2x063hgaNhMS6lg38PljOcc5bjAxnJw7B2OloritT1zVtL8Sa9LaWa3trZ6fBcPHNeGJUA84tsG1sudo7AccmpdV8dRaVqNrDIdJMM7QARHUwt4BKVAPkFOQC2fv8AQE+1JauwPQ6e+sLbUrU213GZISysU3FclWDDOCMjIHHQ96s1yGna/rK2/iK51BNLjhsb1o4JJ74xRqoC/K7eV8oAOd3zHJx2zWPp/j+3stJ8vzrCe4F+1u93PrO+0LGPzd32jZwMHaFCAAjA4FCf5X+8P+G+49HorkPEPjSTw5Zw3F2NCBNsZ5IX1jy5Hx1EKmL97x0Py5PHFdZFKs0McqfddQw+hoAfRRRQAUUUUAFFFFABRRRQAUUUUAFFFFABRRRQAUUUUAFFFFABRRRQAUUUUAec6l/yFbz/AK7v/wChGijUv+Qref8AXd//AEI0VoQdd4c/5B8n/XU/yFbFY/hz/kHyf9dT/IVsVDLCiiikAUUUUAFFFFABRRRQAUUUUAFFFFABRRRQAUUUUAFFFFABRRRQAUUUUAFFFFABRRRQAUUUUAFFFFABWD4p8Mx+J7S1ge5a28mcOzKuS8ZBWSM89GUkZ7cHtW9RQBgQaFqOn61eXWm6lax2V7cLcXFtPZtIwbaqtsdZFCghR1VsHJ56Vmw+DdQe11my1HWLa5ttWaVp5I7Jo58sMLhzKy4QBQBs6Ae9djRR/wAMBztxoesal4fvtL1PVrKVriIRxTW9g0Ww+rAytu7cDb3/AA1rKPUowPt93aznYAfItmi+bJyeZG4xtGPUE55wLlFFxWCiiigYUUUUAFFFFABRRRQAUUUUAFFFFABRRRQAUUUUAFFFFABRRRQAUUUUAFFFFABRRRQAUUUUAZWv6VPq9lDHbXUdtcQXMVzHJJCZV3I2cFQykg/UVSstC1bTtUuLm11WzEF7MlxdwyWLMTJtVXMbCUbAwUcEPg55Naup6rZ6PaC5vZHSNnWNRHE0ju7HAVUQFmJ9ADTbfWdOufLC3SRyPtAhnBilBbJUGN8MCQrYBAJwaFpt/W3/AAAfmUR4aibQ9W0uacvHqEs8hcJgx+YSeOeq56+1Z9v4PvNNj0ufTdWiTUbSCWGee5tDKlz5rB3YorqQxcbh83GSOa6Syv7bULdp7WTzI1keIttI+ZGKsOfRlIqHTta03Vo0exvIpt8YlCA4fYSQGKnkDKkZI7Ghaf15f5A/P+v6Zjy6BrcniODWBrNgzRWy24ik052VMkGRkxMNpcgdd2AoHPOZtJ0PVNFlkt7XVLRtLM0syQS2TGVDIS2PMEoBAZifudOM962ri8trQJ9onji8wlUDsAXIBJCjucAnA9DSWN7b6lp9vfWknmW1zGssT7SNysMg4PI4Pej+vvA5KXwJNeXV5qFzf2UepTGF45rHT/JQSRSb1eRTIxkOQAfmHy5HfNX77Qdbv/7NuZdX09dQ0+6aeKRNOfymVo2jKsnnZz85OQw7cVu3uoW2nJC1zIV86VYYwqMxZ26ABQT7+wBJ4FWHdY0Z3YKqjLMxwAPWjZeQdTkofB97Y3UGpWOrwpquZzcyz2hkimErKzARiRSuCq7fmOBnOc5q9L4cmuf7Xe4vkM2p2EdnI0cBVUZRIC4BYnB8z7ueMdTWrdapZWemNqU1wv2MIHEqAuGBxjaFyWzkYAznIxRDqVpPqE9hHKTdQRRyyRlGG1X3bTkjHO1uOoxzQ1dcvQE7PmM3U/D813b6U1nepb32mOHgmkh8xG+QowZAykgqx6MMHHpVfWtA1XXdGGm3t9o8qSKy3Bk0lnBOflaNWmwhA7ndzz7VuHULYamuneYTdNEZtgRjhAcZJAwMnpk84OOhqzQ/e1fUFpouhhan4ekubfSjY3v2e70tw1vNPF5ysNhjIdQVLAqT0I5wfaqeqeFLrWzA2pajbs32O4s7nyLRkDrKVIZAZG2MpReu4Hngdt++1G102GOa7l8uOSaOBTtJy7sFUcDuSBVqnq9QWhykvhK8vxdTapqkE15MkESS29mYkSOKXzMbTIxJY9Tux0445uXmh6imvTatpGpW1rJcwJDcR3Vm06tsLFWXbIhU/MwPXPHTFb9FIDhLTRrrW9T1DWbR5tPnj1NZ7KS8snAkAtkifdExRtp+YDlTkA9OulqfhzW9Ra3uU122tdQjtLi1e4hsG24lKkMimXKsuwdS2eeldO7rHG0jnCqCSfQCorO7gv7KC8tn8y3njWWN8EblYZBweRwe9G6t/W1h31uczF4S1GLTtLhTU7CK40mQNYvDp7rGq7CjLIhmJfIY8hl5weasa1oGq67ow029vtHlSRWW4Mmks4Jz8rRq02EIHc7uefauhnuIbWB57iaOGFBlpJGCqo9yelRXt/bafEkly7KJJFiQKjOzMxwAAoJP9ACTwKHruJabGHp/hu/0W/mbS9UgWwuJI5Z4Lq0aWQsqKjbZFkULuVB1VsHJ74qpa+CrlPKtLvVIZ9KhvZr2O3jtDHIXkZ2AeQyEMoMh6KM4HvnsKKHruC02OTj8K6oPDM/h2fWbaXTzZm0t2FiwmRcAKXbzSrkLwcKuevHSrupadqMGqPq2lmKW5khgtPJlT5VQSku5O4fwseB6d+lbF7e2+nWUt3dOUhiXczBSx+gAyST0AAyamVg6KwzhhkZBB/I9KL3dwtpYwvFPhmPxPaWsD3LW3kzh2ZVyXjIKyRnnoykjPbg9qytT8FX942pxWmsW1taX95FesjWJkkEieXgF/MAKZjHG0HnGa6ibUrWC9WzkkbzzE021Y2YKg6kkDA9s9cHGcGn2N7b6lp9vfWknmW1zGssT7SNysMg4PI4Pehd1/X9W/AH5/wBf1c5WDwbqVlfreWWs2iSo12EMtg0m2OeUSkD96PmDA/N0IIyvHMen+AHsvDuo6S+qiU3mmpp4lFtt2KvmAMRvOTiQZ5HTtnA7aijpYd9bnMah4P8At+qLe/btmIrOPZ5Of9RP5uc7v4unt156VNB4X8my063+2Z+x6jJfbvK+/uaRtvXjHmdfbpzXQ0UX/O/z3F/X4W/IxNE0O60zTLjTbm+huLVmkMPlW5idFdmYhm3sGPzcEBenSsvR/B+o6bf6LNPrFrNBpNs9pFDDYGLdGyqMkmRvmyi84x145zXX0ULT+v67gFFFFABRRRQAViatot5c6vaatpl/DaXsEMlu32i2M8ckblSQVDocgqCDu9eOa26KAPPvF9tf2ovpLS6lk1DUNL+zXEUWi3FxFOyh9pRkbEJJdh87NwQT0ydWz8ISJ4cuNPluwkl3PBcORHnyzGsQK9ef9V146+3PWUULS/n/AMOD1t5f8McHdeFrzSYLadtVV9P07UX1CK3t9KklnkLs+VYq5LnEhAIUY6kECq+meBr6fQtNke8itJxY2Ie3ntTLsmgcyLuw65HzMCvrgg8YPolFC0/rsDdzjf8AhDdUZ765k1u1e8ur23vVf7ARGkkQAxt83JUhV43Ajnk1euvCr32na9b3N8pk1iJVd44CqxsIgmQpY5BIzjPTjPeukoo6W/r+tA63Od0rQNStPEUusX+qWty0totqYYLIwqoRiylcyMf4myDnPGMYweZ8V2F79r1HTtKluJBqd3bzy2zaRO6hwYwxW5BEaLtQEg5wQfXFekUUdV/XW/5gcHN4PGr+IfFrO08MF7apbRPJGdqyOg81kBxuU7Ic4OCVIp1/4AvNavmuNX1azuI5Eto5LePTikbJDN5gUAytw2WBznqPTB7qihaW8get/P8Ar9DkLbwbe6XNHLpOrW8DQedFbJPZGVIreRlbysCRSdrL8pyMA4IPBq9pPhS30qRAk5lgXTksTGyYLYZmLkg99x4xXQ0UW/r7/wDNgcW/gW4udM/s+91aKWC30+WwsTHaFGiV1C7pDvO9gqgcBB145GNex0bUbPXpNRbUbV47iCKO6iFowLPGGAZG8w7QS3QhunWt2indgYd54e+1z63L9q2f2pZJaY8vPlbRIN3Xn/WdOOnXmsO68CX8lve2lrrVtBaXdxDdOHsC8nmRiPAL+aAUzEDjAPOM13FFJaO4HI3nhC+uft6JqlqsFxfx6hCklizmOZGQ4Y+aA6HZ0wp568UieFNZVtWeTVtJujqkiPcx3WktJF8qBNoTzhxhV6k9D1zx19FHS39dP8kHW5wn/CvLm2sLmx0/WIYLe705LC5Mljvfau/mMhwEH7w/KVbGK67TLa7s7NILu5gnMaIiNFAY+AoByCzZyQT7Agc4ybtFF9wCiiigAooooAKKKKACiiigAooooAKKKKACiiigAooooAKKKKACiiigAooooA851L/kK3n/AF3f/wBCNFGpf8hW8/67v/6EaK0IOu8Of8g6T/rqf5Ctisfw3/yDpP8Arqf5CtioZYUUUUgCiiigAooooAKKKKACiiigAooooAKKKKACiiigAooooAKKKKACiiigAooooAKKKKACiiigAooooAKKKKACiiigAooooAKKKKACiiigAooooAKKKKACiiigAooooAKKKKACiiigAooooAKKKKACiiigAooooAKKKKACiiigDlfG9hDfLoaTPcKP7UiX9xcyQnkNnlGBz79u1Ymoz3MLavqIvb6O80/VrWztIBdyFGiPkjaY921y4kb5mBPPXgY9Blghn8vzoY5PLcOm9QdrDoRnofeqsujaXPqcepzabZyX8QxHdPAplQc8ByMjqe/eiOj+f+X+X4g9f69f8/wOE0RDqOoWuk3FxdQ2TSapc4truS3aSRbwqMtGysQAx4zjnnoK5/TdV1Cy8N2tvY3L+VJZWMQDXTRqoku5UZt4BKFhhS4BI4PUCvVbjw1oN3G8dzommzI8xuHWS0Rg0p4LkEcse561TsPC0FvfajLdCymtbqBLWKyisxHDHArOwUqSwYkyHJ4B9BQun9X3/wA7en3Db+J9/wANTnHt9d0iXT7e+uDHb3GoS+VAmoS3ZEf2SUlXkkVWYb13AHOOPQYj+Fd9cXunwR3/ANotp7fTbVLWzaUeW1tsGJwAcEswYZPKgKOMnPbWmgaNYQrDZ6TYW0aSGVUhtkQByu0sAB1KkjPpxU8Wm2FvJBJDZW0b28XkQskSgxx8fIpA4XgcDjgU07X+X6/194nrb+upxPiBdd1jxdqGm6ayo1pYwy2rHVJrTy3cyDzNsaMJeVA2vxxjHzGp2s59QvPFP2+/vn+zQoiQw3ckcSE24LEBSOpPfgdQAcmup1LQtH1ho21TSrG+aIERm6t0lKZ643A46Cra2tujTMkEStNjzSEAL4GBu9eOOe1Q1eLRSdpJ/wBdDzSOC+a38K6FYCWS3m0k3ZSXWLi1Z5AIhxKgd8LuOE4Xn/ZFUpbjWNN8XCx1WaURy2mnRarqdrNt8v55go3fKw3uVUsAMDd0yCPRj4U8OmxWxOgaWbNZPNFubOPyw+MbtuMZxxmrP9i6V9nkt/7Ms/JkhWB4/IXa0a52oRjBUZOB0GTWjlrfz/r/AC/qxCVo28v8v+HOD0dfEeqTSa0kqRIl5dR3LHVJmzEjSIIxbbPLQjC4YNnjOTuNULm81DQfDOl6rZajqEt3daDPcTm5vJJlaQRxMHCuWVSCSflA9816OPD2iDUf7RGj6eL48faRbJ5vTb97GenHXpxVpbCzVYVW0gAgjMcIEY/doQAVX0GABgegqNlb+upV/eTPMdcs9e0rRPtckYntWvNPe2tF1aW9eSUXCnIkmRdoYbRjOOM8c1sjULmT4U6rqAvrtdUMM7XLGUh7a4GQ8ajJ2BCMADsAeSST1Np4a0GwRks9E022V3R2ENoiBmQ5QnA6qeQex6VaOm2BjuozZW2y7bdcL5S4mOMZfj5jgAc+lV0a/rp/X3C6p/11/r7zzzW7SWzuPEsMOq6wqWOjLfwf8TKclZ/33zZ3ZI+Rfk+5/s0+zfxJ4h1q+ubSVI3s7yBFd9UmjEcflxuwNusZjk3Bm+Zjn5uMbRXoUthZTNM0tpBI08XkzF4wTJHz8jccryeDxyfWq0/h/Rbm9hvbjR9Plu4AoinktkZ49pyu1iMjB6Y6Ulo/67/0ge39dl+t2cBcS3EtlZ6u2o35vJ9cntJoxdyrEsatMgj8ndsGFRf4cnrnmo7SceGdB0C/NzqdxDNoUslzB9skxJtjiK7FztjIyQCgXrk5rp7nwUl94oh1e6GkAQ3Hng2+l+XcyYUqqyTGQ7hyM/KM4HSuifS9PkgjgewtWhjiMKRtCpVYyACgGOFIABHTApLSLXf/ACsN6zT6f8E8s1RL1bTxNo98ZoYk023ulgTWri8KOZHBJkcK4yAMryvAPetXxnNNbQalBpkd0r6LponN5NrlzDsLB9mFG4TN8pzv68DNdnB4X8P20bxwaFpkSSRtE6x2kahkbllIA5BwMjocUh8KeHG8nPh/Sj5CbIc2cf7tck4XjgZJOB6mm9tP63/IS0d3/W35nIXd7qH2XxVq8d9emeytY3toRORFEWt1LPsHBPJOGyARkAHJqW+ltdDutUspbvVLjTV0+C5Cf2nO0zXDSMqIkm/eDJgDaDjjpya7i20+ys4mitbO3gjZVVliiVQQBtAwB0AAA9hiqS+FvDyWL2K6Dpa2cjiR7cWcYjZh0YrjBPvQ9Xp/X9bgtEk/62/r5nHvY39pY6ZoVwLu91J4Jr+eaXXrq1jgG5cr5i7ncLuAG7PCk5Gaz7PUNYOkaB4i1RLvUNLltbZZZLXVZLd7d8kNI8alVmDEp1OevHr358KeHDbw250DSjDAxeGM2ce2NjjJUYwCcDkegpY/C3h6G6huotB0uO4hOYpVs4w8ZyTlTjI5JPHc076/15i6WODu9Uu31ix1O2hmtbO/1C4tD5usTStMqpKD/ozAxoNyZG05HHTJqtplzH4Y8M+G7yOfUZobjQpJbu0+2zOHCxRkFNzERYY4BXbjd7CvRv8AhGdA+1vd/wBh6Z9pkkErzfZI97ODkMWxknPOfWltPDehWEdxHZ6LptslynlzrDaoglX+6wA+Ycng+tStItf1t/wSnrJP+tzzqafVbTV7jRpri4s0kbTnMcGtT3bp5lwUf97IFddy4BUccZHWu18NRtaavr+nrc3U1tb3EXki5uHnZA0KEgO5LYzk4J71ftvDGgWbI1roemQMn3TFaRqV+YNxgcfMAfqAauNp9k1wLhrO3M4kEglMS7t4XaGzjOdpIz6cVS2/ryJ63LNFFFIYUUUUAFFFFABRRRQAUUUUAFFFFABRRRQAUUUUAFFFFABRRRQAUUUUAFFFFABRRRQAUUUUAFFFFABRRRQAUUUUAFFFFABRRRQAUUUUAFFFFABRRRQAUUUUAFFFFABRRRQAUUUUAec6l/yFbz/ru/8A6EaKNS/5Ct5/13f/ANCNFaEHXeG/+QdJ/wBdT/IVsVj+G/8AkHSf9dT/ACFbFQywooopAFFFFABRRRQAUUUUAFFFFABRRRQAUUUUAFFFFABRRRQAUUUUAFFFFABRRRQAUUUUAFFFFABRRRQAUUUUAFFFFABRRRQAUUUUAFFFFABRRRQAUUUUAFFFFABRRRQAUUUUAFFFFABRRRQAUUUUAFFFFABRRRQAUUUUAFFFFABRUUs6QvEjLITK+xdkbMAcE/MQCFHHU4HQdSKloAKKKKACiiigAooooAKKKKACiiigAooooAKKKKACiiigAooooAKKKKACiiigAooooAKKKKACiiigAooooAKKKKACiiigAooooAKKKKACiiigAooooAKKKKACiiigAooooAKKKKACiiigAooooAKKKKACiiigAooooAKKKKACiiigAooooAKKKKACiiigAooooAKKKKACiiigAooooA851L/kK3n/AF3f/wBCNFGpf8hW8/67v/6EaK0IOu8N/wDIOk/66n+QrYrmNJ1aCwtWilSQsXLfKBjoPf2q/wD8JJZ/885/++R/jUNFGxRWP/wkln/zzn/75H+NH/CSWf8Azzn/AO+R/jRYZsUVit4nsl6xXH/fK/41XbxlpyHDQ3Q99i/40rAdFRXMHx3o69Vuf+/f/wBek/4T7RvS6/79f/Xp2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H/CfaN6XX/fr/69FgudRRXL/wDCfaN6XX/fr/69H/CfaN6XX/fr/wCvRYLnUUVy/wDwn2jel1/36/8Ar0f8J9o3pdf9+v8A69FgudRRXL/8J9o3pdf9+v8A69H/AAn2jel1/wB+v/r0WC51FFcv/wAJ9o3pdf8Afr/69OXx1pDdFuT/ANsx/jRYLnP6l/yFbz/ru/8A6EaKgu7yK4vZ5kLBZJGcAjnBOaKsg//Z" id="138" name="Google Shape;138;p23"/>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39" name="Google Shape;139;p23"/>
          <p:cNvPicPr preferRelativeResize="0"/>
          <p:nvPr/>
        </p:nvPicPr>
        <p:blipFill rotWithShape="1">
          <a:blip r:embed="rId3">
            <a:alphaModFix/>
          </a:blip>
          <a:srcRect b="0" l="0" r="0" t="0"/>
          <a:stretch/>
        </p:blipFill>
        <p:spPr>
          <a:xfrm>
            <a:off x="1894115" y="1016519"/>
            <a:ext cx="7855404" cy="53712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21546" y="-9207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Adat és adatalapú termelés </a:t>
            </a:r>
            <a:endParaRPr/>
          </a:p>
        </p:txBody>
      </p:sp>
      <p:sp>
        <p:nvSpPr>
          <p:cNvPr id="145" name="Google Shape;145;p24"/>
          <p:cNvSpPr txBox="1"/>
          <p:nvPr>
            <p:ph idx="1" type="body"/>
          </p:nvPr>
        </p:nvSpPr>
        <p:spPr>
          <a:xfrm>
            <a:off x="321547" y="857250"/>
            <a:ext cx="11555605" cy="5319713"/>
          </a:xfrm>
          <a:prstGeom prst="rect">
            <a:avLst/>
          </a:prstGeom>
          <a:noFill/>
          <a:ln>
            <a:noFill/>
          </a:ln>
        </p:spPr>
        <p:txBody>
          <a:bodyPr anchorCtr="0" anchor="t" bIns="45700" lIns="91425" spcFirstLastPara="1" rIns="91425" wrap="square" tIns="45700">
            <a:normAutofit fontScale="77500" lnSpcReduction="20000"/>
          </a:bodyPr>
          <a:lstStyle/>
          <a:p>
            <a:pPr indent="-285750" lvl="0" marL="285750" rtl="0" algn="l">
              <a:lnSpc>
                <a:spcPct val="90000"/>
              </a:lnSpc>
              <a:spcBef>
                <a:spcPts val="1000"/>
              </a:spcBef>
              <a:spcAft>
                <a:spcPts val="0"/>
              </a:spcAft>
              <a:buSzPct val="82949"/>
              <a:buFont typeface="Noto Sans Symbols"/>
              <a:buChar char="✔"/>
            </a:pPr>
            <a:r>
              <a:rPr lang="hu-HU"/>
              <a:t>Az adat </a:t>
            </a:r>
            <a:r>
              <a:rPr b="1" lang="hu-HU"/>
              <a:t>termelési folyamat pontos megismerését lehetővé teszi</a:t>
            </a:r>
            <a:endParaRPr/>
          </a:p>
          <a:p>
            <a:pPr indent="-285750" lvl="0" marL="285750" rtl="0" algn="l">
              <a:lnSpc>
                <a:spcPct val="90000"/>
              </a:lnSpc>
              <a:spcBef>
                <a:spcPts val="1000"/>
              </a:spcBef>
              <a:spcAft>
                <a:spcPts val="0"/>
              </a:spcAft>
              <a:buSzPct val="82949"/>
              <a:buFont typeface="Noto Sans Symbols"/>
              <a:buChar char="✔"/>
            </a:pPr>
            <a:r>
              <a:rPr lang="hu-HU"/>
              <a:t>Minél nagyobb – tehát hosszabb időintervallumot felölelő – </a:t>
            </a:r>
            <a:r>
              <a:rPr b="1" lang="hu-HU"/>
              <a:t>adatbázist építünk</a:t>
            </a:r>
            <a:r>
              <a:rPr lang="hu-HU"/>
              <a:t>, annál </a:t>
            </a:r>
            <a:r>
              <a:rPr b="1" lang="hu-HU"/>
              <a:t>pontosabb információk </a:t>
            </a:r>
            <a:r>
              <a:rPr lang="hu-HU"/>
              <a:t>nyerhetők belőle</a:t>
            </a:r>
            <a:endParaRPr/>
          </a:p>
          <a:p>
            <a:pPr indent="-285750" lvl="0" marL="285750" rtl="0" algn="l">
              <a:lnSpc>
                <a:spcPct val="90000"/>
              </a:lnSpc>
              <a:spcBef>
                <a:spcPts val="1000"/>
              </a:spcBef>
              <a:spcAft>
                <a:spcPts val="0"/>
              </a:spcAft>
              <a:buSzPct val="82949"/>
              <a:buFont typeface="Noto Sans Symbols"/>
              <a:buChar char="✔"/>
            </a:pPr>
            <a:r>
              <a:rPr lang="hu-HU"/>
              <a:t>Az adatból nyert </a:t>
            </a:r>
            <a:r>
              <a:rPr b="1" lang="hu-HU"/>
              <a:t>információ megvilágítja a gazdálkodás gyenge pontjait</a:t>
            </a:r>
            <a:endParaRPr/>
          </a:p>
          <a:p>
            <a:pPr indent="-285750" lvl="0" marL="285750" rtl="0" algn="l">
              <a:lnSpc>
                <a:spcPct val="90000"/>
              </a:lnSpc>
              <a:spcBef>
                <a:spcPts val="1000"/>
              </a:spcBef>
              <a:spcAft>
                <a:spcPts val="0"/>
              </a:spcAft>
              <a:buSzPct val="82949"/>
              <a:buFont typeface="Noto Sans Symbols"/>
              <a:buChar char="✔"/>
            </a:pPr>
            <a:r>
              <a:rPr b="1" lang="hu-HU"/>
              <a:t>Hozzájárul a hatékonyság javításához</a:t>
            </a:r>
            <a:endParaRPr/>
          </a:p>
          <a:p>
            <a:pPr indent="-285750" lvl="0" marL="285750" rtl="0" algn="l">
              <a:lnSpc>
                <a:spcPct val="90000"/>
              </a:lnSpc>
              <a:spcBef>
                <a:spcPts val="1000"/>
              </a:spcBef>
              <a:spcAft>
                <a:spcPts val="0"/>
              </a:spcAft>
              <a:buSzPct val="82949"/>
              <a:buFont typeface="Noto Sans Symbols"/>
              <a:buChar char="✔"/>
            </a:pPr>
            <a:r>
              <a:rPr lang="hu-HU"/>
              <a:t>A </a:t>
            </a:r>
            <a:r>
              <a:rPr b="1" lang="hu-HU"/>
              <a:t>profit növelésének lehetőségeit mutatja meg</a:t>
            </a:r>
            <a:endParaRPr/>
          </a:p>
          <a:p>
            <a:pPr indent="-228600" lvl="0" marL="457200" rtl="0" algn="l">
              <a:lnSpc>
                <a:spcPct val="90000"/>
              </a:lnSpc>
              <a:spcBef>
                <a:spcPts val="1000"/>
              </a:spcBef>
              <a:spcAft>
                <a:spcPts val="0"/>
              </a:spcAft>
              <a:buClr>
                <a:srgbClr val="1C9E4A"/>
              </a:buClr>
              <a:buSzPct val="82949"/>
              <a:buNone/>
            </a:pPr>
            <a:r>
              <a:t/>
            </a:r>
            <a:endParaRPr/>
          </a:p>
          <a:p>
            <a:pPr indent="-342900" lvl="0" marL="457200" rtl="0" algn="l">
              <a:lnSpc>
                <a:spcPct val="90000"/>
              </a:lnSpc>
              <a:spcBef>
                <a:spcPts val="1000"/>
              </a:spcBef>
              <a:spcAft>
                <a:spcPts val="0"/>
              </a:spcAft>
              <a:buClr>
                <a:srgbClr val="1C9E4A"/>
              </a:buClr>
              <a:buSzPct val="82949"/>
              <a:buChar char="•"/>
            </a:pPr>
            <a:r>
              <a:rPr lang="hu-HU"/>
              <a:t>Az adatgyűjtés, adatbázis építés és elemzés </a:t>
            </a:r>
            <a:r>
              <a:rPr b="1" lang="hu-HU"/>
              <a:t>fő feladata: a vezetői döntéstámogatás </a:t>
            </a:r>
            <a:endParaRPr/>
          </a:p>
          <a:p>
            <a:pPr indent="-228600" lvl="0" marL="457200" rtl="0" algn="l">
              <a:lnSpc>
                <a:spcPct val="90000"/>
              </a:lnSpc>
              <a:spcBef>
                <a:spcPts val="1000"/>
              </a:spcBef>
              <a:spcAft>
                <a:spcPts val="0"/>
              </a:spcAft>
              <a:buClr>
                <a:srgbClr val="1C9E4A"/>
              </a:buClr>
              <a:buSzPct val="82949"/>
              <a:buNone/>
            </a:pPr>
            <a:r>
              <a:t/>
            </a:r>
            <a:endParaRPr/>
          </a:p>
          <a:p>
            <a:pPr indent="-342900" lvl="0" marL="457200" rtl="0" algn="l">
              <a:lnSpc>
                <a:spcPct val="90000"/>
              </a:lnSpc>
              <a:spcBef>
                <a:spcPts val="1000"/>
              </a:spcBef>
              <a:spcAft>
                <a:spcPts val="0"/>
              </a:spcAft>
              <a:buClr>
                <a:srgbClr val="1C9E4A"/>
              </a:buClr>
              <a:buSzPct val="82949"/>
              <a:buChar char="•"/>
            </a:pPr>
            <a:r>
              <a:rPr lang="hu-HU"/>
              <a:t>Az </a:t>
            </a:r>
            <a:r>
              <a:rPr b="1" lang="hu-HU"/>
              <a:t>adat piaci értéket képvisel</a:t>
            </a:r>
            <a:r>
              <a:rPr lang="hu-HU"/>
              <a:t>. A </a:t>
            </a:r>
            <a:r>
              <a:rPr b="1" lang="hu-HU"/>
              <a:t>termőföld értékét növeli a hozzá kapcsolódó adatbázis</a:t>
            </a:r>
            <a:r>
              <a:rPr lang="hu-HU"/>
              <a:t>.</a:t>
            </a:r>
            <a:endParaRPr/>
          </a:p>
          <a:p>
            <a:pPr indent="-228600" lvl="0" marL="457200" rtl="0" algn="l">
              <a:lnSpc>
                <a:spcPct val="90000"/>
              </a:lnSpc>
              <a:spcBef>
                <a:spcPts val="1000"/>
              </a:spcBef>
              <a:spcAft>
                <a:spcPts val="0"/>
              </a:spcAft>
              <a:buClr>
                <a:srgbClr val="1C9E4A"/>
              </a:buClr>
              <a:buSzPct val="82949"/>
              <a:buNone/>
            </a:pPr>
            <a:r>
              <a:t/>
            </a:r>
            <a:endParaRPr/>
          </a:p>
          <a:p>
            <a:pPr indent="-342900" lvl="0" marL="457200" rtl="0" algn="l">
              <a:lnSpc>
                <a:spcPct val="90000"/>
              </a:lnSpc>
              <a:spcBef>
                <a:spcPts val="1000"/>
              </a:spcBef>
              <a:spcAft>
                <a:spcPts val="0"/>
              </a:spcAft>
              <a:buClr>
                <a:srgbClr val="1C9E4A"/>
              </a:buClr>
              <a:buSzPct val="82949"/>
              <a:buChar char="•"/>
            </a:pPr>
            <a:r>
              <a:rPr lang="hu-HU"/>
              <a:t>Az adat és adatgyűjtés versenyképesség és fenntarthatósági indikátor egyben. A „Farmtól az asztalig” program keretében a politikai az élelmiszeripari és fogyasztói részről egyaránt megjelent a nyomonkövethetőség igénye, amely csak a digitalizációval érhető el. </a:t>
            </a:r>
            <a:endParaRPr/>
          </a:p>
          <a:p>
            <a:pPr indent="-228600" lvl="0" marL="457200" rtl="0" algn="l">
              <a:lnSpc>
                <a:spcPct val="90000"/>
              </a:lnSpc>
              <a:spcBef>
                <a:spcPts val="1000"/>
              </a:spcBef>
              <a:spcAft>
                <a:spcPts val="0"/>
              </a:spcAft>
              <a:buClr>
                <a:srgbClr val="1C9E4A"/>
              </a:buClr>
              <a:buSzPct val="82949"/>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230106" y="-29718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termelő feladata és a piaci igények</a:t>
            </a:r>
            <a:endParaRPr/>
          </a:p>
        </p:txBody>
      </p:sp>
      <p:sp>
        <p:nvSpPr>
          <p:cNvPr id="151" name="Google Shape;151;p25"/>
          <p:cNvSpPr txBox="1"/>
          <p:nvPr>
            <p:ph idx="1" type="body"/>
          </p:nvPr>
        </p:nvSpPr>
        <p:spPr>
          <a:xfrm>
            <a:off x="230107" y="708660"/>
            <a:ext cx="11555605" cy="5783580"/>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90000"/>
              </a:lnSpc>
              <a:spcBef>
                <a:spcPts val="1000"/>
              </a:spcBef>
              <a:spcAft>
                <a:spcPts val="0"/>
              </a:spcAft>
              <a:buSzPct val="116883"/>
              <a:buNone/>
            </a:pPr>
            <a:r>
              <a:rPr lang="hu-HU"/>
              <a:t>A mezőgazdasági termelő feladatai a XXI. században</a:t>
            </a:r>
            <a:endParaRPr/>
          </a:p>
          <a:p>
            <a:pPr indent="-342900" lvl="0" marL="342900" rtl="0" algn="l">
              <a:lnSpc>
                <a:spcPct val="90000"/>
              </a:lnSpc>
              <a:spcBef>
                <a:spcPts val="1000"/>
              </a:spcBef>
              <a:spcAft>
                <a:spcPts val="0"/>
              </a:spcAft>
              <a:buSzPct val="116883"/>
              <a:buFont typeface="Noto Sans Symbols"/>
              <a:buChar char="✔"/>
            </a:pPr>
            <a:r>
              <a:rPr b="1" lang="hu-HU"/>
              <a:t>költséghatékony gazdálkodás – profitorientált termelés</a:t>
            </a:r>
            <a:endParaRPr/>
          </a:p>
          <a:p>
            <a:pPr indent="-342900" lvl="0" marL="342900" rtl="0" algn="l">
              <a:lnSpc>
                <a:spcPct val="90000"/>
              </a:lnSpc>
              <a:spcBef>
                <a:spcPts val="1000"/>
              </a:spcBef>
              <a:spcAft>
                <a:spcPts val="0"/>
              </a:spcAft>
              <a:buSzPct val="116883"/>
              <a:buFont typeface="Noto Sans Symbols"/>
              <a:buChar char="✔"/>
            </a:pPr>
            <a:r>
              <a:rPr b="1" lang="hu-HU"/>
              <a:t>alkalmazkodás</a:t>
            </a:r>
            <a:r>
              <a:rPr lang="hu-HU"/>
              <a:t> az ember által nem vagy csak részben befolyásolható </a:t>
            </a:r>
            <a:r>
              <a:rPr b="1" lang="hu-HU"/>
              <a:t>természeti adottságokhoz </a:t>
            </a:r>
            <a:r>
              <a:rPr lang="hu-HU"/>
              <a:t>(éghajlat, talaj)</a:t>
            </a:r>
            <a:endParaRPr/>
          </a:p>
          <a:p>
            <a:pPr indent="-342900" lvl="0" marL="342900" rtl="0" algn="l">
              <a:lnSpc>
                <a:spcPct val="90000"/>
              </a:lnSpc>
              <a:spcBef>
                <a:spcPts val="1000"/>
              </a:spcBef>
              <a:spcAft>
                <a:spcPts val="0"/>
              </a:spcAft>
              <a:buSzPct val="116883"/>
              <a:buFont typeface="Noto Sans Symbols"/>
              <a:buChar char="✔"/>
            </a:pPr>
            <a:r>
              <a:rPr lang="hu-HU"/>
              <a:t>megfelelő </a:t>
            </a:r>
            <a:r>
              <a:rPr b="1" lang="hu-HU"/>
              <a:t>termelési szerkezet, termelési intenzitás megválasztása, hatékony munkaszervezés </a:t>
            </a:r>
            <a:endParaRPr/>
          </a:p>
          <a:p>
            <a:pPr indent="-342900" lvl="0" marL="342900" rtl="0" algn="l">
              <a:lnSpc>
                <a:spcPct val="90000"/>
              </a:lnSpc>
              <a:spcBef>
                <a:spcPts val="1000"/>
              </a:spcBef>
              <a:spcAft>
                <a:spcPts val="0"/>
              </a:spcAft>
              <a:buSzPct val="116883"/>
              <a:buFont typeface="Noto Sans Symbols"/>
              <a:buChar char="✔"/>
            </a:pPr>
            <a:r>
              <a:rPr lang="hu-HU"/>
              <a:t>környezeti szempontból </a:t>
            </a:r>
            <a:r>
              <a:rPr b="1" lang="hu-HU"/>
              <a:t>fenntartható gazdálkodás</a:t>
            </a:r>
            <a:endParaRPr/>
          </a:p>
          <a:p>
            <a:pPr indent="-342900" lvl="0" marL="342900" rtl="0" algn="l">
              <a:lnSpc>
                <a:spcPct val="90000"/>
              </a:lnSpc>
              <a:spcBef>
                <a:spcPts val="1000"/>
              </a:spcBef>
              <a:spcAft>
                <a:spcPts val="0"/>
              </a:spcAft>
              <a:buSzPct val="116883"/>
              <a:buFont typeface="Noto Sans Symbols"/>
              <a:buChar char="✔"/>
            </a:pPr>
            <a:r>
              <a:rPr lang="hu-HU"/>
              <a:t>megfelelő </a:t>
            </a:r>
            <a:r>
              <a:rPr b="1" lang="hu-HU"/>
              <a:t>hozam, hozambiztonság és magas minőség elérése</a:t>
            </a:r>
            <a:endParaRPr/>
          </a:p>
          <a:p>
            <a:pPr indent="-342900" lvl="0" marL="342900" rtl="0" algn="l">
              <a:lnSpc>
                <a:spcPct val="90000"/>
              </a:lnSpc>
              <a:spcBef>
                <a:spcPts val="1000"/>
              </a:spcBef>
              <a:spcAft>
                <a:spcPts val="0"/>
              </a:spcAft>
              <a:buSzPct val="116883"/>
              <a:buFont typeface="Noto Sans Symbols"/>
              <a:buChar char="✔"/>
            </a:pPr>
            <a:r>
              <a:rPr b="1" lang="hu-HU"/>
              <a:t>piaci tendenciák és információk gyűjtése</a:t>
            </a:r>
            <a:r>
              <a:rPr lang="hu-HU"/>
              <a:t>– piaci igényekhez való </a:t>
            </a:r>
            <a:r>
              <a:rPr b="1" lang="hu-HU"/>
              <a:t>gyors alkalmazkodás</a:t>
            </a:r>
            <a:endParaRPr/>
          </a:p>
          <a:p>
            <a:pPr indent="-342900" lvl="0" marL="342900" rtl="0" algn="l">
              <a:lnSpc>
                <a:spcPct val="90000"/>
              </a:lnSpc>
              <a:spcBef>
                <a:spcPts val="1000"/>
              </a:spcBef>
              <a:spcAft>
                <a:spcPts val="0"/>
              </a:spcAft>
              <a:buSzPct val="116883"/>
              <a:buFont typeface="Noto Sans Symbols"/>
              <a:buChar char="✔"/>
            </a:pPr>
            <a:r>
              <a:rPr b="1" lang="hu-HU"/>
              <a:t>jó piaci pozíció elérése </a:t>
            </a:r>
            <a:r>
              <a:rPr lang="hu-HU"/>
              <a:t>– </a:t>
            </a:r>
            <a:r>
              <a:rPr b="1" lang="hu-HU"/>
              <a:t>jó alkupozíció </a:t>
            </a:r>
            <a:r>
              <a:rPr lang="hu-HU"/>
              <a:t>kialakítása</a:t>
            </a:r>
            <a:endParaRPr/>
          </a:p>
          <a:p>
            <a:pPr indent="-342900" lvl="0" marL="342900" rtl="0" algn="l">
              <a:lnSpc>
                <a:spcPct val="90000"/>
              </a:lnSpc>
              <a:spcBef>
                <a:spcPts val="1000"/>
              </a:spcBef>
              <a:spcAft>
                <a:spcPts val="0"/>
              </a:spcAft>
              <a:buSzPct val="116883"/>
              <a:buFont typeface="Noto Sans Symbols"/>
              <a:buChar char="✔"/>
            </a:pPr>
            <a:r>
              <a:rPr b="1" lang="hu-HU"/>
              <a:t>szakigazgatási jelentési kötelezettségeknek  </a:t>
            </a:r>
            <a:r>
              <a:rPr lang="hu-HU"/>
              <a:t>és </a:t>
            </a:r>
            <a:r>
              <a:rPr b="1" lang="hu-HU"/>
              <a:t>törvényi előírásoknak való megfelelés</a:t>
            </a:r>
            <a:endParaRPr/>
          </a:p>
          <a:p>
            <a:pPr indent="-228600" lvl="0" marL="342900" rtl="0" algn="l">
              <a:lnSpc>
                <a:spcPct val="90000"/>
              </a:lnSpc>
              <a:spcBef>
                <a:spcPts val="1000"/>
              </a:spcBef>
              <a:spcAft>
                <a:spcPts val="0"/>
              </a:spcAft>
              <a:buSzPct val="116883"/>
              <a:buFont typeface="Noto Sans Symbols"/>
              <a:buNone/>
            </a:pPr>
            <a:r>
              <a:t/>
            </a:r>
            <a:endParaRPr b="1"/>
          </a:p>
          <a:p>
            <a:pPr indent="0" lvl="0" marL="0" rtl="0" algn="ctr">
              <a:lnSpc>
                <a:spcPct val="90000"/>
              </a:lnSpc>
              <a:spcBef>
                <a:spcPts val="1000"/>
              </a:spcBef>
              <a:spcAft>
                <a:spcPts val="0"/>
              </a:spcAft>
              <a:buSzPct val="99173"/>
              <a:buNone/>
            </a:pPr>
            <a:r>
              <a:rPr b="1" lang="hu-HU" sz="3300">
                <a:solidFill>
                  <a:srgbClr val="FF0000"/>
                </a:solidFill>
              </a:rPr>
              <a:t>Elkerülhető a digitalizáció? NEM</a:t>
            </a:r>
            <a:endParaRPr/>
          </a:p>
          <a:p>
            <a:pPr indent="0" lvl="0" marL="0" rtl="0" algn="ctr">
              <a:lnSpc>
                <a:spcPct val="90000"/>
              </a:lnSpc>
              <a:spcBef>
                <a:spcPts val="1000"/>
              </a:spcBef>
              <a:spcAft>
                <a:spcPts val="0"/>
              </a:spcAft>
              <a:buSzPct val="116883"/>
              <a:buNone/>
            </a:pPr>
            <a:r>
              <a:t/>
            </a:r>
            <a:endParaRPr b="1">
              <a:solidFill>
                <a:srgbClr val="FF0000"/>
              </a:solidFill>
            </a:endParaRPr>
          </a:p>
          <a:p>
            <a:pPr indent="-457200" lvl="0" marL="457200" rtl="0" algn="l">
              <a:lnSpc>
                <a:spcPct val="90000"/>
              </a:lnSpc>
              <a:spcBef>
                <a:spcPts val="1000"/>
              </a:spcBef>
              <a:spcAft>
                <a:spcPts val="0"/>
              </a:spcAft>
              <a:buSzPct val="99173"/>
              <a:buChar char="•"/>
            </a:pPr>
            <a:r>
              <a:rPr b="1" lang="hu-HU" sz="3300">
                <a:solidFill>
                  <a:schemeClr val="dk1"/>
                </a:solidFill>
              </a:rPr>
              <a:t>Az EU a támogatások ellenőrzésére a digitális megoldásokat a lehetőségek szerinti maximális mértékben szeretné alkalmazni </a:t>
            </a:r>
            <a:endParaRPr/>
          </a:p>
          <a:p>
            <a:pPr indent="-457200" lvl="0" marL="457200" rtl="0" algn="l">
              <a:lnSpc>
                <a:spcPct val="90000"/>
              </a:lnSpc>
              <a:spcBef>
                <a:spcPts val="1000"/>
              </a:spcBef>
              <a:spcAft>
                <a:spcPts val="0"/>
              </a:spcAft>
              <a:buSzPct val="99173"/>
              <a:buChar char="•"/>
            </a:pPr>
            <a:r>
              <a:rPr b="1" lang="hu-HU" sz="3300">
                <a:solidFill>
                  <a:schemeClr val="dk1"/>
                </a:solidFill>
              </a:rPr>
              <a:t>A költséghatékonyság és fenntarthatóság csak a digitalizáció segítségével érhető el</a:t>
            </a:r>
            <a:endParaRPr/>
          </a:p>
          <a:p>
            <a:pPr indent="-457200" lvl="0" marL="457200" rtl="0" algn="l">
              <a:lnSpc>
                <a:spcPct val="90000"/>
              </a:lnSpc>
              <a:spcBef>
                <a:spcPts val="1000"/>
              </a:spcBef>
              <a:spcAft>
                <a:spcPts val="0"/>
              </a:spcAft>
              <a:buSzPct val="99173"/>
              <a:buChar char="•"/>
            </a:pPr>
            <a:r>
              <a:rPr b="1" lang="hu-HU" sz="3300">
                <a:solidFill>
                  <a:schemeClr val="dk1"/>
                </a:solidFill>
              </a:rPr>
              <a:t>Az élelmiszerek nyomonkövetése is a digitális eszközrendszert fogja igénybe venni</a:t>
            </a:r>
            <a:endParaRPr/>
          </a:p>
          <a:p>
            <a:pPr indent="-457200" lvl="0" marL="457200" rtl="0" algn="l">
              <a:lnSpc>
                <a:spcPct val="90000"/>
              </a:lnSpc>
              <a:spcBef>
                <a:spcPts val="1000"/>
              </a:spcBef>
              <a:spcAft>
                <a:spcPts val="0"/>
              </a:spcAft>
              <a:buSzPct val="99173"/>
              <a:buChar char="•"/>
            </a:pPr>
            <a:r>
              <a:rPr b="1" lang="hu-HU" sz="3300">
                <a:solidFill>
                  <a:schemeClr val="dk1"/>
                </a:solidFill>
              </a:rPr>
              <a:t>A szakigazgatásban egyre nagyobb arányban lesz az alapja a digitális felület és eszközrendszer az adatszolgáltatásnak</a:t>
            </a:r>
            <a:endParaRPr/>
          </a:p>
          <a:p>
            <a:pPr indent="-457200" lvl="0" marL="457200" rtl="0" algn="l">
              <a:lnSpc>
                <a:spcPct val="90000"/>
              </a:lnSpc>
              <a:spcBef>
                <a:spcPts val="1000"/>
              </a:spcBef>
              <a:spcAft>
                <a:spcPts val="0"/>
              </a:spcAft>
              <a:buSzPct val="99173"/>
              <a:buChar char="•"/>
            </a:pPr>
            <a:r>
              <a:rPr b="1" lang="hu-HU" sz="3300">
                <a:solidFill>
                  <a:schemeClr val="dk1"/>
                </a:solidFill>
              </a:rPr>
              <a:t>Az agrárpiacokon is megjelenik és egyre nagyobb szerepet kap az online kereskedelem</a:t>
            </a:r>
            <a:endParaRPr sz="3300"/>
          </a:p>
        </p:txBody>
      </p:sp>
      <p:pic>
        <p:nvPicPr>
          <p:cNvPr id="152" name="Google Shape;152;p25"/>
          <p:cNvPicPr preferRelativeResize="0"/>
          <p:nvPr/>
        </p:nvPicPr>
        <p:blipFill rotWithShape="1">
          <a:blip r:embed="rId3">
            <a:alphaModFix/>
          </a:blip>
          <a:srcRect b="0" l="0" r="0" t="0"/>
          <a:stretch/>
        </p:blipFill>
        <p:spPr>
          <a:xfrm>
            <a:off x="8896617" y="2034223"/>
            <a:ext cx="2570530" cy="19316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219399" y="-119428"/>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BIG DATA</a:t>
            </a:r>
            <a:endParaRPr/>
          </a:p>
        </p:txBody>
      </p:sp>
      <p:sp>
        <p:nvSpPr>
          <p:cNvPr id="158" name="Google Shape;158;p26"/>
          <p:cNvSpPr txBox="1"/>
          <p:nvPr>
            <p:ph idx="1" type="body"/>
          </p:nvPr>
        </p:nvSpPr>
        <p:spPr>
          <a:xfrm>
            <a:off x="4069932" y="301467"/>
            <a:ext cx="3588168" cy="811689"/>
          </a:xfrm>
          <a:prstGeom prst="rect">
            <a:avLst/>
          </a:prstGeom>
          <a:noFill/>
          <a:ln>
            <a:noFill/>
          </a:ln>
        </p:spPr>
        <p:txBody>
          <a:bodyPr anchorCtr="0" anchor="t" bIns="45700" lIns="91425" spcFirstLastPara="1" rIns="91425" wrap="square" tIns="45700">
            <a:noAutofit/>
          </a:bodyPr>
          <a:lstStyle/>
          <a:p>
            <a:pPr indent="0" lvl="0" marL="114300" rtl="0" algn="ctr">
              <a:lnSpc>
                <a:spcPct val="90000"/>
              </a:lnSpc>
              <a:spcBef>
                <a:spcPts val="1000"/>
              </a:spcBef>
              <a:spcAft>
                <a:spcPts val="0"/>
              </a:spcAft>
              <a:buSzPts val="1800"/>
              <a:buNone/>
            </a:pPr>
            <a:r>
              <a:rPr b="1" lang="hu-HU" sz="2200"/>
              <a:t>termeléshez szükséges adatok</a:t>
            </a:r>
            <a:endParaRPr/>
          </a:p>
        </p:txBody>
      </p:sp>
      <p:pic>
        <p:nvPicPr>
          <p:cNvPr id="159" name="Google Shape;159;p26"/>
          <p:cNvPicPr preferRelativeResize="0"/>
          <p:nvPr/>
        </p:nvPicPr>
        <p:blipFill rotWithShape="1">
          <a:blip r:embed="rId3">
            <a:alphaModFix/>
          </a:blip>
          <a:srcRect b="0" l="0" r="0" t="0"/>
          <a:stretch/>
        </p:blipFill>
        <p:spPr>
          <a:xfrm>
            <a:off x="3600582" y="1463072"/>
            <a:ext cx="4253864" cy="5226176"/>
          </a:xfrm>
          <a:prstGeom prst="rect">
            <a:avLst/>
          </a:prstGeom>
          <a:noFill/>
          <a:ln>
            <a:noFill/>
          </a:ln>
        </p:spPr>
      </p:pic>
      <p:sp>
        <p:nvSpPr>
          <p:cNvPr id="160" name="Google Shape;160;p26"/>
          <p:cNvSpPr/>
          <p:nvPr/>
        </p:nvSpPr>
        <p:spPr>
          <a:xfrm rot="10800000">
            <a:off x="3864292" y="2274761"/>
            <a:ext cx="617220" cy="4106353"/>
          </a:xfrm>
          <a:prstGeom prst="rightBrace">
            <a:avLst>
              <a:gd fmla="val 8333" name="adj1"/>
              <a:gd fmla="val 50000" name="adj2"/>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1" name="Google Shape;161;p26"/>
          <p:cNvSpPr/>
          <p:nvPr/>
        </p:nvSpPr>
        <p:spPr>
          <a:xfrm>
            <a:off x="6570114" y="2274761"/>
            <a:ext cx="367896" cy="752730"/>
          </a:xfrm>
          <a:prstGeom prst="rightBrace">
            <a:avLst>
              <a:gd fmla="val 8333" name="adj1"/>
              <a:gd fmla="val 50000" name="adj2"/>
            </a:avLst>
          </a:prstGeom>
          <a:noFill/>
          <a:ln cap="flat" cmpd="sng" w="571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162" name="Google Shape;162;p26"/>
          <p:cNvSpPr/>
          <p:nvPr/>
        </p:nvSpPr>
        <p:spPr>
          <a:xfrm>
            <a:off x="5583111" y="1113156"/>
            <a:ext cx="553863" cy="1223010"/>
          </a:xfrm>
          <a:prstGeom prst="downArrow">
            <a:avLst>
              <a:gd fmla="val 50000" name="adj1"/>
              <a:gd fmla="val 50000" name="adj2"/>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 name="Google Shape;163;p26"/>
          <p:cNvSpPr/>
          <p:nvPr/>
        </p:nvSpPr>
        <p:spPr>
          <a:xfrm>
            <a:off x="7349374" y="2538190"/>
            <a:ext cx="1451610" cy="376365"/>
          </a:xfrm>
          <a:prstGeom prst="rightArrow">
            <a:avLst>
              <a:gd fmla="val 50000" name="adj1"/>
              <a:gd fmla="val 50000" name="adj2"/>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26"/>
          <p:cNvSpPr/>
          <p:nvPr/>
        </p:nvSpPr>
        <p:spPr>
          <a:xfrm rot="10800000">
            <a:off x="2386258" y="4127182"/>
            <a:ext cx="1257300" cy="401509"/>
          </a:xfrm>
          <a:prstGeom prst="rightArrow">
            <a:avLst>
              <a:gd fmla="val 50000" name="adj1"/>
              <a:gd fmla="val 50000" name="adj2"/>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5" name="Google Shape;165;p26"/>
          <p:cNvSpPr/>
          <p:nvPr/>
        </p:nvSpPr>
        <p:spPr>
          <a:xfrm>
            <a:off x="9423100" y="3982273"/>
            <a:ext cx="1949749" cy="69132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HAGYOMÁNYOS GAZDÁLKODÁS</a:t>
            </a:r>
            <a:endParaRPr/>
          </a:p>
        </p:txBody>
      </p:sp>
      <p:sp>
        <p:nvSpPr>
          <p:cNvPr id="166" name="Google Shape;166;p26"/>
          <p:cNvSpPr/>
          <p:nvPr/>
        </p:nvSpPr>
        <p:spPr>
          <a:xfrm>
            <a:off x="414779" y="2321433"/>
            <a:ext cx="1894900" cy="78159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PRECÍZIÓS GAZDÁLKODÁS</a:t>
            </a:r>
            <a:endParaRPr/>
          </a:p>
        </p:txBody>
      </p:sp>
      <p:sp>
        <p:nvSpPr>
          <p:cNvPr id="167" name="Google Shape;167;p26"/>
          <p:cNvSpPr/>
          <p:nvPr/>
        </p:nvSpPr>
        <p:spPr>
          <a:xfrm>
            <a:off x="9212348" y="2274760"/>
            <a:ext cx="2562656" cy="1188529"/>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HAGYOMÁNYOS MÓDON GYŰJTÖTT ADATMENNYISÉG</a:t>
            </a:r>
            <a:endParaRPr/>
          </a:p>
        </p:txBody>
      </p:sp>
      <p:sp>
        <p:nvSpPr>
          <p:cNvPr id="168" name="Google Shape;168;p26"/>
          <p:cNvSpPr/>
          <p:nvPr/>
        </p:nvSpPr>
        <p:spPr>
          <a:xfrm>
            <a:off x="347202" y="3760470"/>
            <a:ext cx="1895478" cy="95826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BiG DATA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424417" y="-24066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Adat, adat, adat – amit érdemes tudni</a:t>
            </a:r>
            <a:endParaRPr/>
          </a:p>
        </p:txBody>
      </p:sp>
      <p:sp>
        <p:nvSpPr>
          <p:cNvPr id="174" name="Google Shape;174;p27"/>
          <p:cNvSpPr txBox="1"/>
          <p:nvPr>
            <p:ph idx="1" type="body"/>
          </p:nvPr>
        </p:nvSpPr>
        <p:spPr>
          <a:xfrm>
            <a:off x="0" y="787876"/>
            <a:ext cx="11865722" cy="5612924"/>
          </a:xfrm>
          <a:prstGeom prst="rect">
            <a:avLst/>
          </a:prstGeom>
          <a:noFill/>
          <a:ln>
            <a:noFill/>
          </a:ln>
        </p:spPr>
        <p:txBody>
          <a:bodyPr anchorCtr="0" anchor="t" bIns="45700" lIns="91425" spcFirstLastPara="1" rIns="91425" wrap="square" tIns="45700">
            <a:normAutofit fontScale="40000" lnSpcReduction="20000"/>
          </a:bodyPr>
          <a:lstStyle/>
          <a:p>
            <a:pPr indent="-342900" lvl="0" marL="457200" rtl="0" algn="just">
              <a:lnSpc>
                <a:spcPct val="90000"/>
              </a:lnSpc>
              <a:spcBef>
                <a:spcPts val="1000"/>
              </a:spcBef>
              <a:spcAft>
                <a:spcPts val="0"/>
              </a:spcAft>
              <a:buSzPct val="100000"/>
              <a:buChar char="•"/>
            </a:pPr>
            <a:r>
              <a:rPr lang="hu-HU" sz="4500"/>
              <a:t>A termelés alapja az adat, a digitalizáció az adat mennyiség gyűjtést tekintetében hozott robbanásszerű változást, </a:t>
            </a:r>
            <a:endParaRPr/>
          </a:p>
          <a:p>
            <a:pPr indent="-342900" lvl="0" marL="457200" rtl="0" algn="just">
              <a:lnSpc>
                <a:spcPct val="90000"/>
              </a:lnSpc>
              <a:spcBef>
                <a:spcPts val="1000"/>
              </a:spcBef>
              <a:spcAft>
                <a:spcPts val="0"/>
              </a:spcAft>
              <a:buSzPct val="100000"/>
              <a:buChar char="•"/>
            </a:pPr>
            <a:r>
              <a:rPr lang="hu-HU" sz="4500"/>
              <a:t>Miért kell beszélni az adatról?  - Mert </a:t>
            </a:r>
            <a:r>
              <a:rPr b="1" lang="hu-HU" sz="4500"/>
              <a:t>nagyon fontos az adat minősége</a:t>
            </a:r>
            <a:r>
              <a:rPr lang="hu-HU" sz="4500"/>
              <a:t>! Az adatok </a:t>
            </a:r>
            <a:r>
              <a:rPr b="1" lang="hu-HU" sz="4500"/>
              <a:t>valid, azaz ellenőrzött adatok legyenek.</a:t>
            </a:r>
            <a:endParaRPr/>
          </a:p>
          <a:p>
            <a:pPr indent="-228600" lvl="0" marL="457200" rtl="0" algn="just">
              <a:lnSpc>
                <a:spcPct val="90000"/>
              </a:lnSpc>
              <a:spcBef>
                <a:spcPts val="1000"/>
              </a:spcBef>
              <a:spcAft>
                <a:spcPts val="0"/>
              </a:spcAft>
              <a:buSzPct val="100000"/>
              <a:buNone/>
            </a:pPr>
            <a:r>
              <a:t/>
            </a:r>
            <a:endParaRPr b="1" sz="4500"/>
          </a:p>
          <a:p>
            <a:pPr indent="-342900" lvl="0" marL="457200" rtl="0" algn="just">
              <a:lnSpc>
                <a:spcPct val="90000"/>
              </a:lnSpc>
              <a:spcBef>
                <a:spcPts val="1000"/>
              </a:spcBef>
              <a:spcAft>
                <a:spcPts val="0"/>
              </a:spcAft>
              <a:buSzPct val="100000"/>
              <a:buChar char="•"/>
            </a:pPr>
            <a:r>
              <a:rPr b="1" lang="hu-HU" sz="4500"/>
              <a:t>Miért kell a digitalizáció? – </a:t>
            </a:r>
            <a:r>
              <a:rPr b="1" lang="hu-HU" sz="4500">
                <a:solidFill>
                  <a:srgbClr val="FF0000"/>
                </a:solidFill>
              </a:rPr>
              <a:t>Az Európai Unió a támogatásokhoz kapcsolódóan, ahol lehet távellenőrzést fog alkalmazni, illetve a digitális eszközök használatát fogja ösztönözni, hogy  a termelők pontos adatot szolgáltassanak a művelt területről. </a:t>
            </a:r>
            <a:endParaRPr/>
          </a:p>
          <a:p>
            <a:pPr indent="-228600" lvl="0" marL="457200" rtl="0" algn="just">
              <a:lnSpc>
                <a:spcPct val="90000"/>
              </a:lnSpc>
              <a:spcBef>
                <a:spcPts val="1000"/>
              </a:spcBef>
              <a:spcAft>
                <a:spcPts val="0"/>
              </a:spcAft>
              <a:buSzPct val="100000"/>
              <a:buNone/>
            </a:pPr>
            <a:r>
              <a:t/>
            </a:r>
            <a:endParaRPr b="1" sz="4500">
              <a:solidFill>
                <a:srgbClr val="FF0000"/>
              </a:solidFill>
            </a:endParaRPr>
          </a:p>
          <a:p>
            <a:pPr indent="-342900" lvl="0" marL="457200" rtl="0" algn="just">
              <a:lnSpc>
                <a:spcPct val="90000"/>
              </a:lnSpc>
              <a:spcBef>
                <a:spcPts val="1000"/>
              </a:spcBef>
              <a:spcAft>
                <a:spcPts val="0"/>
              </a:spcAft>
              <a:buSzPct val="100000"/>
              <a:buChar char="•"/>
            </a:pPr>
            <a:r>
              <a:rPr b="1" lang="hu-HU" sz="4500"/>
              <a:t>Az adat lehet hatással a költségekre?</a:t>
            </a:r>
            <a:endParaRPr/>
          </a:p>
          <a:p>
            <a:pPr indent="-342900" lvl="0" marL="457200" rtl="0" algn="just">
              <a:lnSpc>
                <a:spcPct val="90000"/>
              </a:lnSpc>
              <a:spcBef>
                <a:spcPts val="1000"/>
              </a:spcBef>
              <a:spcAft>
                <a:spcPts val="0"/>
              </a:spcAft>
              <a:buSzPct val="100000"/>
              <a:buChar char="•"/>
            </a:pPr>
            <a:r>
              <a:rPr lang="hu-HU" sz="4500"/>
              <a:t>Ha az adat nem pontos, akkor a belőle tervezett technológia elem sem. Például a  tápanyag-visszapótlás során kijuttatott műtrágya mennyisége sem lesz az. Ha adott helyre nagyobb mennyiségű műtrágyát használnak, mint ami hasznosulni fog, akkor nem csak a környezetetterhelés nő, hanem a költségek is, amit a hozamnövekedésben nem térül meg. Ha az optimálisnál kisebb adag műtrágyát juttatnak ki, akkor ez hozam és ezzel együtt profitvesztést jelent.  </a:t>
            </a:r>
            <a:endParaRPr/>
          </a:p>
          <a:p>
            <a:pPr indent="0" lvl="0" marL="114300" rtl="0" algn="just">
              <a:lnSpc>
                <a:spcPct val="90000"/>
              </a:lnSpc>
              <a:spcBef>
                <a:spcPts val="1000"/>
              </a:spcBef>
              <a:spcAft>
                <a:spcPts val="0"/>
              </a:spcAft>
              <a:buSzPct val="100000"/>
              <a:buNone/>
            </a:pPr>
            <a:r>
              <a:rPr lang="hu-HU" sz="4500"/>
              <a:t>	Az adat átadás módjai:</a:t>
            </a:r>
            <a:endParaRPr/>
          </a:p>
          <a:p>
            <a:pPr indent="-342900" lvl="0" marL="457200" rtl="0" algn="just">
              <a:lnSpc>
                <a:spcPct val="90000"/>
              </a:lnSpc>
              <a:spcBef>
                <a:spcPts val="1000"/>
              </a:spcBef>
              <a:spcAft>
                <a:spcPts val="0"/>
              </a:spcAft>
              <a:buSzPct val="100000"/>
              <a:buChar char="•"/>
            </a:pPr>
            <a:r>
              <a:rPr lang="hu-HU" sz="4500"/>
              <a:t>Külső meghajtón (pendrive-egyre ritkább)</a:t>
            </a:r>
            <a:endParaRPr/>
          </a:p>
          <a:p>
            <a:pPr indent="-342900" lvl="0" marL="457200" rtl="0" algn="just">
              <a:lnSpc>
                <a:spcPct val="90000"/>
              </a:lnSpc>
              <a:spcBef>
                <a:spcPts val="1000"/>
              </a:spcBef>
              <a:spcAft>
                <a:spcPts val="0"/>
              </a:spcAft>
              <a:buSzPct val="100000"/>
              <a:buChar char="•"/>
            </a:pPr>
            <a:r>
              <a:rPr lang="hu-HU" sz="4500"/>
              <a:t>Speciális hardver kapcsolat – vezeték nélküli fel- és letöltés (pl. xiarvio connect) -  Felhőn keresztül (JD, Amason)</a:t>
            </a:r>
            <a:endParaRPr/>
          </a:p>
          <a:p>
            <a:pPr indent="-228600" lvl="0" marL="457200" rtl="0" algn="just">
              <a:lnSpc>
                <a:spcPct val="90000"/>
              </a:lnSpc>
              <a:spcBef>
                <a:spcPts val="1000"/>
              </a:spcBef>
              <a:spcAft>
                <a:spcPts val="0"/>
              </a:spcAft>
              <a:buSzPct val="100000"/>
              <a:buNone/>
            </a:pPr>
            <a:r>
              <a:t/>
            </a:r>
            <a:endParaRPr sz="4500"/>
          </a:p>
          <a:p>
            <a:pPr indent="0" lvl="0" marL="114300" rtl="0" algn="just">
              <a:lnSpc>
                <a:spcPct val="90000"/>
              </a:lnSpc>
              <a:spcBef>
                <a:spcPts val="1000"/>
              </a:spcBef>
              <a:spcAft>
                <a:spcPts val="0"/>
              </a:spcAft>
              <a:buSzPct val="100000"/>
              <a:buNone/>
            </a:pPr>
            <a:r>
              <a:rPr b="1" lang="hu-HU" sz="4500"/>
              <a:t>	Milyen adatot és hogy érdemes gyűjteni:</a:t>
            </a:r>
            <a:endParaRPr/>
          </a:p>
          <a:p>
            <a:pPr indent="-342900" lvl="0" marL="457200" rtl="0" algn="just">
              <a:lnSpc>
                <a:spcPct val="90000"/>
              </a:lnSpc>
              <a:spcBef>
                <a:spcPts val="1000"/>
              </a:spcBef>
              <a:spcAft>
                <a:spcPts val="0"/>
              </a:spcAft>
              <a:buSzPct val="100000"/>
              <a:buChar char="•"/>
            </a:pPr>
            <a:r>
              <a:rPr lang="hu-HU" sz="4500"/>
              <a:t>Mindent érdemes gyűjteni – „valamire csak jó lesz” – mert így szükség esetén bevonható az elemzésbe</a:t>
            </a:r>
            <a:endParaRPr/>
          </a:p>
          <a:p>
            <a:pPr indent="-342900" lvl="0" marL="457200" rtl="0" algn="just">
              <a:lnSpc>
                <a:spcPct val="90000"/>
              </a:lnSpc>
              <a:spcBef>
                <a:spcPts val="1000"/>
              </a:spcBef>
              <a:spcAft>
                <a:spcPts val="0"/>
              </a:spcAft>
              <a:buSzPct val="100000"/>
              <a:buChar char="•"/>
            </a:pPr>
            <a:r>
              <a:rPr lang="hu-HU" sz="4500"/>
              <a:t>Az adatgyűjtés és a rendszerek közötti adatforgalom, lehetőleg automatikusan történjen a rendszerek között.</a:t>
            </a:r>
            <a:endParaRPr/>
          </a:p>
          <a:p>
            <a:pPr indent="-342900" lvl="0" marL="457200" rtl="0" algn="just">
              <a:lnSpc>
                <a:spcPct val="90000"/>
              </a:lnSpc>
              <a:spcBef>
                <a:spcPts val="1000"/>
              </a:spcBef>
              <a:spcAft>
                <a:spcPts val="0"/>
              </a:spcAft>
              <a:buSzPct val="100000"/>
              <a:buChar char="•"/>
            </a:pPr>
            <a:r>
              <a:rPr lang="hu-HU" sz="4500"/>
              <a:t>Ügyelni kell a megfelelő biztonsági feltételekre (pl. korlátozott  és biztonsági hozzáféréssel, jogosultsági szintek meghatározásával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204576" y="-17390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Térinformatika és adatgyűjtés</a:t>
            </a:r>
            <a:endParaRPr/>
          </a:p>
        </p:txBody>
      </p:sp>
      <p:sp>
        <p:nvSpPr>
          <p:cNvPr id="181" name="Google Shape;181;p28"/>
          <p:cNvSpPr txBox="1"/>
          <p:nvPr>
            <p:ph idx="1" type="body"/>
          </p:nvPr>
        </p:nvSpPr>
        <p:spPr>
          <a:xfrm>
            <a:off x="-223345" y="1079390"/>
            <a:ext cx="4217276"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1C9E4A"/>
              </a:buClr>
              <a:buSzPts val="1800"/>
              <a:buNone/>
            </a:pPr>
            <a:r>
              <a:t/>
            </a:r>
            <a:endParaRPr/>
          </a:p>
          <a:p>
            <a:pPr indent="-228600" lvl="0" marL="457200" rtl="0" algn="l">
              <a:lnSpc>
                <a:spcPct val="90000"/>
              </a:lnSpc>
              <a:spcBef>
                <a:spcPts val="1000"/>
              </a:spcBef>
              <a:spcAft>
                <a:spcPts val="0"/>
              </a:spcAft>
              <a:buClr>
                <a:srgbClr val="1C9E4A"/>
              </a:buClr>
              <a:buSzPts val="1800"/>
              <a:buNone/>
            </a:pPr>
            <a:r>
              <a:t/>
            </a:r>
            <a:endParaRPr/>
          </a:p>
        </p:txBody>
      </p:sp>
      <p:sp>
        <p:nvSpPr>
          <p:cNvPr id="182" name="Google Shape;182;p28"/>
          <p:cNvSpPr/>
          <p:nvPr/>
        </p:nvSpPr>
        <p:spPr>
          <a:xfrm>
            <a:off x="421128" y="868855"/>
            <a:ext cx="3300249" cy="3072196"/>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F3F3F"/>
              </a:buClr>
              <a:buSzPts val="1800"/>
              <a:buFont typeface="Arial"/>
              <a:buNone/>
            </a:pPr>
            <a:r>
              <a:rPr b="1" i="0" lang="hu-HU" sz="1800" u="none" cap="none" strike="noStrike">
                <a:solidFill>
                  <a:srgbClr val="3F3F3F"/>
                </a:solidFill>
                <a:latin typeface="Calibri"/>
                <a:ea typeface="Calibri"/>
                <a:cs typeface="Calibri"/>
                <a:sym typeface="Calibri"/>
              </a:rPr>
              <a:t>Precíziós gazdálkodás során:</a:t>
            </a:r>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 a gyűjtött adatszám növekszik, </a:t>
            </a:r>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az adatgyűjtés helyhez kötött (térbeli pontosság ±2 cm is lehet) </a:t>
            </a:r>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az adatok eltérő adatstruktúrában keletkeznek</a:t>
            </a:r>
            <a:endParaRPr/>
          </a:p>
          <a:p>
            <a:pPr indent="-285750" lvl="0" marL="285750" marR="0" rtl="0" algn="l">
              <a:lnSpc>
                <a:spcPct val="90000"/>
              </a:lnSpc>
              <a:spcBef>
                <a:spcPts val="100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eltérő geometria felbontással rendelkeznek</a:t>
            </a:r>
            <a:endParaRPr/>
          </a:p>
        </p:txBody>
      </p:sp>
      <p:sp>
        <p:nvSpPr>
          <p:cNvPr id="183" name="Google Shape;183;p28"/>
          <p:cNvSpPr/>
          <p:nvPr/>
        </p:nvSpPr>
        <p:spPr>
          <a:xfrm>
            <a:off x="1839311" y="3963621"/>
            <a:ext cx="430924" cy="83031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4" name="Google Shape;184;p28"/>
          <p:cNvSpPr/>
          <p:nvPr/>
        </p:nvSpPr>
        <p:spPr>
          <a:xfrm>
            <a:off x="367261" y="4793939"/>
            <a:ext cx="3407981" cy="1177158"/>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90000"/>
              </a:lnSpc>
              <a:spcBef>
                <a:spcPts val="0"/>
              </a:spcBef>
              <a:spcAft>
                <a:spcPts val="0"/>
              </a:spcAft>
              <a:buClr>
                <a:srgbClr val="3F3F3F"/>
              </a:buClr>
              <a:buSzPts val="1800"/>
              <a:buFont typeface="Noto Sans Symbols"/>
              <a:buChar char="✔"/>
            </a:pPr>
            <a:r>
              <a:rPr b="1" i="0" lang="hu-HU" sz="1800" u="none" cap="none" strike="noStrike">
                <a:solidFill>
                  <a:srgbClr val="3F3F3F"/>
                </a:solidFill>
                <a:latin typeface="Calibri"/>
                <a:ea typeface="Calibri"/>
                <a:cs typeface="Calibri"/>
                <a:sym typeface="Calibri"/>
              </a:rPr>
              <a:t>Cél: bementő adatok hasonló geometriai felbontással rendelkezzenek. </a:t>
            </a:r>
            <a:r>
              <a:rPr b="0" i="0" lang="hu-HU" sz="1800" u="none" cap="none" strike="noStrike">
                <a:solidFill>
                  <a:srgbClr val="3F3F3F"/>
                </a:solidFill>
                <a:latin typeface="Calibri"/>
                <a:ea typeface="Calibri"/>
                <a:cs typeface="Calibri"/>
                <a:sym typeface="Calibri"/>
              </a:rPr>
              <a:t>Így az adatbázisok összehasonlíthatók</a:t>
            </a:r>
            <a:endParaRPr/>
          </a:p>
        </p:txBody>
      </p:sp>
      <p:sp>
        <p:nvSpPr>
          <p:cNvPr id="185" name="Google Shape;185;p28"/>
          <p:cNvSpPr/>
          <p:nvPr/>
        </p:nvSpPr>
        <p:spPr>
          <a:xfrm>
            <a:off x="6715500" y="559351"/>
            <a:ext cx="2690649" cy="771364"/>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800"/>
              <a:buFont typeface="Arial"/>
              <a:buNone/>
            </a:pPr>
            <a:r>
              <a:rPr b="1" i="0" lang="hu-HU" sz="1800" u="none" cap="none" strike="noStrike">
                <a:solidFill>
                  <a:srgbClr val="3F3F3F"/>
                </a:solidFill>
                <a:latin typeface="Calibri"/>
                <a:ea typeface="Calibri"/>
                <a:cs typeface="Calibri"/>
                <a:sym typeface="Calibri"/>
              </a:rPr>
              <a:t>szenzorokkal történő adatgyűjtés</a:t>
            </a:r>
            <a:endParaRPr/>
          </a:p>
        </p:txBody>
      </p:sp>
      <p:sp>
        <p:nvSpPr>
          <p:cNvPr id="186" name="Google Shape;186;p28"/>
          <p:cNvSpPr/>
          <p:nvPr/>
        </p:nvSpPr>
        <p:spPr>
          <a:xfrm>
            <a:off x="5089731" y="2238057"/>
            <a:ext cx="2890345" cy="914400"/>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800"/>
              <a:buFont typeface="Arial"/>
              <a:buNone/>
            </a:pPr>
            <a:r>
              <a:rPr b="1" i="0" lang="hu-HU" sz="1800" u="none" cap="none" strike="noStrike">
                <a:solidFill>
                  <a:srgbClr val="3F3F3F"/>
                </a:solidFill>
                <a:latin typeface="Calibri"/>
                <a:ea typeface="Calibri"/>
                <a:cs typeface="Calibri"/>
                <a:sym typeface="Calibri"/>
              </a:rPr>
              <a:t>földi – munkagépeken lévő szenzorok </a:t>
            </a:r>
            <a:endParaRPr/>
          </a:p>
        </p:txBody>
      </p:sp>
      <p:sp>
        <p:nvSpPr>
          <p:cNvPr id="187" name="Google Shape;187;p28"/>
          <p:cNvSpPr/>
          <p:nvPr/>
        </p:nvSpPr>
        <p:spPr>
          <a:xfrm>
            <a:off x="8296911" y="2238057"/>
            <a:ext cx="2701158" cy="914400"/>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3F3F3F"/>
              </a:buClr>
              <a:buSzPts val="1800"/>
              <a:buFont typeface="Arial"/>
              <a:buNone/>
            </a:pPr>
            <a:r>
              <a:rPr b="1" i="0" lang="hu-HU" sz="1800" u="none" cap="none" strike="noStrike">
                <a:solidFill>
                  <a:srgbClr val="3F3F3F"/>
                </a:solidFill>
                <a:latin typeface="Calibri"/>
                <a:ea typeface="Calibri"/>
                <a:cs typeface="Calibri"/>
                <a:sym typeface="Calibri"/>
              </a:rPr>
              <a:t>légi és műholdas távérzékelés</a:t>
            </a:r>
            <a:endParaRPr/>
          </a:p>
        </p:txBody>
      </p:sp>
      <p:sp>
        <p:nvSpPr>
          <p:cNvPr id="188" name="Google Shape;188;p28"/>
          <p:cNvSpPr/>
          <p:nvPr/>
        </p:nvSpPr>
        <p:spPr>
          <a:xfrm>
            <a:off x="9647490" y="3280496"/>
            <a:ext cx="430924" cy="83031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9" name="Google Shape;189;p28"/>
          <p:cNvSpPr/>
          <p:nvPr/>
        </p:nvSpPr>
        <p:spPr>
          <a:xfrm>
            <a:off x="6103979" y="3255059"/>
            <a:ext cx="430924" cy="83031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0" name="Google Shape;190;p28"/>
          <p:cNvSpPr/>
          <p:nvPr/>
        </p:nvSpPr>
        <p:spPr>
          <a:xfrm rot="-1424452">
            <a:off x="8474236" y="1386066"/>
            <a:ext cx="430924" cy="62710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 name="Google Shape;191;p28"/>
          <p:cNvSpPr/>
          <p:nvPr/>
        </p:nvSpPr>
        <p:spPr>
          <a:xfrm rot="2023814">
            <a:off x="7160627" y="1420058"/>
            <a:ext cx="430924" cy="666094"/>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p28"/>
          <p:cNvSpPr/>
          <p:nvPr/>
        </p:nvSpPr>
        <p:spPr>
          <a:xfrm>
            <a:off x="4690337" y="4258401"/>
            <a:ext cx="3258208" cy="2025215"/>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hozam mérés</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NDVI  (normalizált differenciál vegetációs index)</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domborzat</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elektromos vezetőképesség</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magágy nedvesség tartalom</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barázda egyenleteség</a:t>
            </a:r>
            <a:endParaRPr/>
          </a:p>
        </p:txBody>
      </p:sp>
      <p:sp>
        <p:nvSpPr>
          <p:cNvPr id="193" name="Google Shape;193;p28"/>
          <p:cNvSpPr/>
          <p:nvPr/>
        </p:nvSpPr>
        <p:spPr>
          <a:xfrm>
            <a:off x="8366232" y="4238854"/>
            <a:ext cx="3294013" cy="2078439"/>
          </a:xfrm>
          <a:prstGeom prst="rect">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NDVI  (normalizált differenciál vegetációs index)</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növényfajok elkülönítése</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mikrodomborzat </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lombsűrűség</a:t>
            </a:r>
            <a:endParaRPr/>
          </a:p>
          <a:p>
            <a:pPr indent="-285750" lvl="0" marL="285750" marR="0" rtl="0" algn="l">
              <a:lnSpc>
                <a:spcPct val="100000"/>
              </a:lnSpc>
              <a:spcBef>
                <a:spcPts val="0"/>
              </a:spcBef>
              <a:spcAft>
                <a:spcPts val="0"/>
              </a:spcAft>
              <a:buClr>
                <a:srgbClr val="3F3F3F"/>
              </a:buClr>
              <a:buSzPts val="1800"/>
              <a:buFont typeface="Noto Sans Symbols"/>
              <a:buChar char="✔"/>
            </a:pPr>
            <a:r>
              <a:rPr b="0" i="0" lang="hu-HU" sz="1800" u="none" cap="none" strike="noStrike">
                <a:solidFill>
                  <a:srgbClr val="3F3F3F"/>
                </a:solidFill>
                <a:latin typeface="Calibri"/>
                <a:ea typeface="Calibri"/>
                <a:cs typeface="Calibri"/>
                <a:sym typeface="Calibri"/>
              </a:rPr>
              <a:t>termésbecslés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8197" y="-319723"/>
            <a:ext cx="11555605" cy="124555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Digitális stratégiák Magyarországon – Mezőgazdaság 4.0</a:t>
            </a:r>
            <a:endParaRPr/>
          </a:p>
        </p:txBody>
      </p:sp>
      <p:sp>
        <p:nvSpPr>
          <p:cNvPr id="199" name="Google Shape;199;p29"/>
          <p:cNvSpPr txBox="1"/>
          <p:nvPr>
            <p:ph idx="1" type="body"/>
          </p:nvPr>
        </p:nvSpPr>
        <p:spPr>
          <a:xfrm>
            <a:off x="0" y="594360"/>
            <a:ext cx="12192000" cy="577215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C9E4A"/>
              </a:buClr>
              <a:buSzPts val="1800"/>
              <a:buChar char="•"/>
            </a:pPr>
            <a:r>
              <a:rPr lang="hu-HU" sz="1600"/>
              <a:t>Az Európai Bizottság digitális gazdaság és társadalom fejlettségét mérő mutató rendszere a  </a:t>
            </a:r>
            <a:r>
              <a:rPr b="1" lang="hu-HU" sz="1600"/>
              <a:t>Digital Economy and Society Index (DESI)</a:t>
            </a:r>
            <a:r>
              <a:rPr lang="hu-HU" sz="1600"/>
              <a:t>. Magyarország digitális fejlettsége </a:t>
            </a:r>
            <a:r>
              <a:rPr b="1" lang="hu-HU" sz="1600"/>
              <a:t>európai összehasonlításban </a:t>
            </a:r>
            <a:r>
              <a:rPr lang="hu-HU" sz="1600"/>
              <a:t>az </a:t>
            </a:r>
            <a:r>
              <a:rPr b="1" lang="hu-HU" sz="1600"/>
              <a:t>összetett európai rangsor 20. helyén állunk</a:t>
            </a:r>
            <a:r>
              <a:rPr lang="hu-HU" sz="1600"/>
              <a:t>.</a:t>
            </a:r>
            <a:endParaRPr/>
          </a:p>
          <a:p>
            <a:pPr indent="-342900" lvl="0" marL="457200" rtl="0" algn="l">
              <a:lnSpc>
                <a:spcPct val="90000"/>
              </a:lnSpc>
              <a:spcBef>
                <a:spcPts val="1000"/>
              </a:spcBef>
              <a:spcAft>
                <a:spcPts val="0"/>
              </a:spcAft>
              <a:buClr>
                <a:srgbClr val="1C9E4A"/>
              </a:buClr>
              <a:buSzPts val="1800"/>
              <a:buChar char="•"/>
            </a:pPr>
            <a:r>
              <a:rPr lang="hu-HU" sz="1600"/>
              <a:t> A DESI mutatói közül Magyarország a </a:t>
            </a:r>
            <a:r>
              <a:rPr b="1" lang="hu-HU" sz="1600"/>
              <a:t>legrosszabb eredményt (26. hely) a digitális technológiák üzleti integráltsága </a:t>
            </a:r>
            <a:r>
              <a:rPr lang="hu-HU" sz="1600"/>
              <a:t>terén érte el. </a:t>
            </a:r>
            <a:endParaRPr/>
          </a:p>
          <a:p>
            <a:pPr indent="-342900" lvl="0" marL="457200" rtl="0" algn="l">
              <a:lnSpc>
                <a:spcPct val="90000"/>
              </a:lnSpc>
              <a:spcBef>
                <a:spcPts val="1000"/>
              </a:spcBef>
              <a:spcAft>
                <a:spcPts val="0"/>
              </a:spcAft>
              <a:buClr>
                <a:srgbClr val="1C9E4A"/>
              </a:buClr>
              <a:buSzPts val="1800"/>
              <a:buChar char="•"/>
            </a:pPr>
            <a:r>
              <a:rPr lang="hu-HU" sz="1600"/>
              <a:t>A versenyképességre egyre nagyobb </a:t>
            </a:r>
            <a:r>
              <a:rPr b="1" lang="hu-HU" sz="1600"/>
              <a:t>veszélyt jelent a vállalkozások digitális fejlettségének alacsony szintje</a:t>
            </a:r>
            <a:r>
              <a:rPr lang="hu-HU" sz="1600"/>
              <a:t>.</a:t>
            </a:r>
            <a:endParaRPr/>
          </a:p>
          <a:p>
            <a:pPr indent="-342900" lvl="0" marL="457200" rtl="0" algn="l">
              <a:lnSpc>
                <a:spcPct val="90000"/>
              </a:lnSpc>
              <a:spcBef>
                <a:spcPts val="1000"/>
              </a:spcBef>
              <a:spcAft>
                <a:spcPts val="0"/>
              </a:spcAft>
              <a:buClr>
                <a:srgbClr val="1C9E4A"/>
              </a:buClr>
              <a:buSzPts val="1800"/>
              <a:buChar char="•"/>
            </a:pPr>
            <a:r>
              <a:rPr lang="hu-HU" sz="1600"/>
              <a:t>Javítani kell az egyes ágazatok digitalizációs felkészültségét. </a:t>
            </a:r>
            <a:r>
              <a:rPr b="1" lang="hu-HU" sz="1600"/>
              <a:t>Mérhetővé kell tenni a digitális felkészültséget</a:t>
            </a:r>
            <a:r>
              <a:rPr lang="hu-HU" sz="1600"/>
              <a:t>. Egy-egy ágazat képessé válik meghatározni saját területére vonatkozó </a:t>
            </a:r>
            <a:r>
              <a:rPr b="1" lang="hu-HU" sz="1600"/>
              <a:t>digitális stratégiáját.</a:t>
            </a:r>
            <a:endParaRPr/>
          </a:p>
          <a:p>
            <a:pPr indent="-342900" lvl="0" marL="457200" rtl="0" algn="l">
              <a:lnSpc>
                <a:spcPct val="90000"/>
              </a:lnSpc>
              <a:spcBef>
                <a:spcPts val="1000"/>
              </a:spcBef>
              <a:spcAft>
                <a:spcPts val="0"/>
              </a:spcAft>
              <a:buClr>
                <a:srgbClr val="1C9E4A"/>
              </a:buClr>
              <a:buSzPts val="1800"/>
              <a:buChar char="•"/>
            </a:pPr>
            <a:r>
              <a:rPr b="1" lang="hu-HU" sz="1600"/>
              <a:t>Ipar 4.0 </a:t>
            </a:r>
            <a:r>
              <a:rPr lang="hu-HU" sz="1600"/>
              <a:t>- Az ipari termelés területén zajló technológiai forradalom, amely magában foglalja például a digitalizált termelési láncokat, robotikát, automatizációt, az ember és a gépek együttműködésére épülő „kiber-fizikai rendszerek”-et.</a:t>
            </a:r>
            <a:endParaRPr/>
          </a:p>
          <a:p>
            <a:pPr indent="-342900" lvl="0" marL="457200" rtl="0" algn="l">
              <a:lnSpc>
                <a:spcPct val="90000"/>
              </a:lnSpc>
              <a:spcBef>
                <a:spcPts val="1000"/>
              </a:spcBef>
              <a:spcAft>
                <a:spcPts val="0"/>
              </a:spcAft>
              <a:buClr>
                <a:srgbClr val="1C9E4A"/>
              </a:buClr>
              <a:buSzPts val="1800"/>
              <a:buChar char="•"/>
            </a:pPr>
            <a:r>
              <a:rPr b="1" lang="hu-HU" sz="1600"/>
              <a:t>Mezőgazdaság: </a:t>
            </a:r>
            <a:r>
              <a:rPr lang="hu-HU" sz="1600"/>
              <a:t>A hazai agrárágazat </a:t>
            </a:r>
            <a:r>
              <a:rPr b="1" lang="hu-HU" sz="1600"/>
              <a:t>digitális fejlesztéséből származó gazdasági előnyök jelenleg kihasználatlanok</a:t>
            </a:r>
            <a:r>
              <a:rPr lang="hu-HU" sz="1600"/>
              <a:t>.</a:t>
            </a:r>
            <a:endParaRPr/>
          </a:p>
          <a:p>
            <a:pPr indent="-228600" lvl="0" marL="457200" rtl="0" algn="l">
              <a:lnSpc>
                <a:spcPct val="90000"/>
              </a:lnSpc>
              <a:spcBef>
                <a:spcPts val="1000"/>
              </a:spcBef>
              <a:spcAft>
                <a:spcPts val="0"/>
              </a:spcAft>
              <a:buClr>
                <a:srgbClr val="1C9E4A"/>
              </a:buClr>
              <a:buSzPts val="1800"/>
              <a:buNone/>
            </a:pPr>
            <a:r>
              <a:t/>
            </a:r>
            <a:endParaRPr sz="1600"/>
          </a:p>
          <a:p>
            <a:pPr indent="-228600" lvl="0" marL="457200" rtl="0" algn="l">
              <a:lnSpc>
                <a:spcPct val="90000"/>
              </a:lnSpc>
              <a:spcBef>
                <a:spcPts val="1000"/>
              </a:spcBef>
              <a:spcAft>
                <a:spcPts val="0"/>
              </a:spcAft>
              <a:buClr>
                <a:srgbClr val="1C9E4A"/>
              </a:buClr>
              <a:buSzPts val="1800"/>
              <a:buNone/>
            </a:pPr>
            <a:r>
              <a:t/>
            </a:r>
            <a:endParaRPr sz="1600"/>
          </a:p>
          <a:p>
            <a:pPr indent="-342900" lvl="0" marL="457200" rtl="0" algn="l">
              <a:lnSpc>
                <a:spcPct val="90000"/>
              </a:lnSpc>
              <a:spcBef>
                <a:spcPts val="1000"/>
              </a:spcBef>
              <a:spcAft>
                <a:spcPts val="0"/>
              </a:spcAft>
              <a:buClr>
                <a:srgbClr val="1C9E4A"/>
              </a:buClr>
              <a:buSzPts val="1800"/>
              <a:buChar char="•"/>
            </a:pPr>
            <a:r>
              <a:rPr b="1" lang="hu-HU" sz="1600"/>
              <a:t>Cél: </a:t>
            </a:r>
            <a:r>
              <a:rPr lang="hu-HU" sz="1600"/>
              <a:t>A mezőgazdaság és a hozzá kapcsolódó feldolgozóipar fejlődéséhez </a:t>
            </a:r>
            <a:r>
              <a:rPr b="1" lang="hu-HU" sz="1600"/>
              <a:t>az ipar 4.0 megoldásainak alkalmazása</a:t>
            </a:r>
            <a:r>
              <a:rPr lang="hu-HU" sz="1600"/>
              <a:t>, amely az élelmiszeriparban gördülékenyebbé és kiszámíthatóbbá teszi az ellátási láncot, </a:t>
            </a:r>
            <a:r>
              <a:rPr b="1" lang="hu-HU" sz="1600"/>
              <a:t>növelhető az energiahatékonyság </a:t>
            </a:r>
            <a:r>
              <a:rPr lang="hu-HU" sz="1600"/>
              <a:t>és </a:t>
            </a:r>
            <a:r>
              <a:rPr b="1" lang="hu-HU" sz="1600"/>
              <a:t>garantálható az élelmiszerlánc biztonsági szabályozása.</a:t>
            </a:r>
            <a:endParaRPr/>
          </a:p>
          <a:p>
            <a:pPr indent="-228600" lvl="0" marL="457200" rtl="0" algn="l">
              <a:lnSpc>
                <a:spcPct val="90000"/>
              </a:lnSpc>
              <a:spcBef>
                <a:spcPts val="1000"/>
              </a:spcBef>
              <a:spcAft>
                <a:spcPts val="0"/>
              </a:spcAft>
              <a:buClr>
                <a:srgbClr val="1C9E4A"/>
              </a:buClr>
              <a:buSzPts val="1800"/>
              <a:buNone/>
            </a:pPr>
            <a:r>
              <a:t/>
            </a:r>
            <a:endParaRPr sz="1600"/>
          </a:p>
          <a:p>
            <a:pPr indent="-342900" lvl="0" marL="457200" rtl="0" algn="l">
              <a:lnSpc>
                <a:spcPct val="90000"/>
              </a:lnSpc>
              <a:spcBef>
                <a:spcPts val="1000"/>
              </a:spcBef>
              <a:spcAft>
                <a:spcPts val="0"/>
              </a:spcAft>
              <a:buClr>
                <a:srgbClr val="1C9E4A"/>
              </a:buClr>
              <a:buSzPts val="1800"/>
              <a:buChar char="•"/>
            </a:pPr>
            <a:r>
              <a:rPr lang="hu-HU" sz="1600"/>
              <a:t>Az </a:t>
            </a:r>
            <a:r>
              <a:rPr b="1" lang="hu-HU" sz="1600"/>
              <a:t>1895/2020. (XII. 9.) Korm. határozat a DAS-ban priorizált  intézkedések megvalósításához biztosít költségvetési forrásokat</a:t>
            </a:r>
            <a:r>
              <a:rPr lang="hu-HU" sz="1600"/>
              <a:t>. Az intézkedési terv elfogadásával megnyílt a lehetőség, hogy </a:t>
            </a:r>
            <a:r>
              <a:rPr b="1" lang="hu-HU" sz="1600"/>
              <a:t>Magyarország agrárgazdasága újabb szintre lépjen és általánossá váljon a mezőgazdaság 4.0, azaz az adat alapú digitális agrárgazdaság. </a:t>
            </a:r>
            <a:endParaRPr/>
          </a:p>
          <a:p>
            <a:pPr indent="-342900" lvl="0" marL="457200" rtl="0" algn="l">
              <a:lnSpc>
                <a:spcPct val="90000"/>
              </a:lnSpc>
              <a:spcBef>
                <a:spcPts val="1000"/>
              </a:spcBef>
              <a:spcAft>
                <a:spcPts val="0"/>
              </a:spcAft>
              <a:buClr>
                <a:srgbClr val="1C9E4A"/>
              </a:buClr>
              <a:buSzPts val="1800"/>
              <a:buChar char="•"/>
            </a:pPr>
            <a:r>
              <a:rPr lang="hu-HU" sz="1600"/>
              <a:t>A digitalizáció kiváló lehetőséget teremt a biztonságos, kiemelkedő minőségű élelmiszereket előállító agrárgazdaság számára, amely ennek köszönhetően fokozottabban ki tudja szolgálni az egészség- és környezettudatos fogyasztói igényeket is</a:t>
            </a:r>
            <a:endParaRPr b="1" sz="1600"/>
          </a:p>
          <a:p>
            <a:pPr indent="-228600" lvl="0" marL="457200" rtl="0" algn="l">
              <a:lnSpc>
                <a:spcPct val="90000"/>
              </a:lnSpc>
              <a:spcBef>
                <a:spcPts val="1000"/>
              </a:spcBef>
              <a:spcAft>
                <a:spcPts val="0"/>
              </a:spcAft>
              <a:buClr>
                <a:srgbClr val="1C9E4A"/>
              </a:buClr>
              <a:buSzPts val="1800"/>
              <a:buNone/>
            </a:pPr>
            <a:r>
              <a:t/>
            </a:r>
            <a:endParaRPr b="1" sz="1600"/>
          </a:p>
        </p:txBody>
      </p:sp>
      <p:sp>
        <p:nvSpPr>
          <p:cNvPr id="200" name="Google Shape;200;p29"/>
          <p:cNvSpPr/>
          <p:nvPr/>
        </p:nvSpPr>
        <p:spPr>
          <a:xfrm>
            <a:off x="7292340" y="5189220"/>
            <a:ext cx="3817620" cy="108585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Digtiális hírek:</a:t>
            </a:r>
            <a:endParaRPr/>
          </a:p>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https://digitalisjoletprogram.hu/hu/kiadvanyaink/kategoriak/digitalis-kronika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0"/>
          <p:cNvSpPr txBox="1"/>
          <p:nvPr>
            <p:ph type="title"/>
          </p:nvPr>
        </p:nvSpPr>
        <p:spPr>
          <a:xfrm>
            <a:off x="321545"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Integrált, digitális agrárium – „Innovatív, adatvezérelt, MI támogatott agrárgazdálkodás” </a:t>
            </a:r>
            <a:endParaRPr/>
          </a:p>
        </p:txBody>
      </p:sp>
      <p:sp>
        <p:nvSpPr>
          <p:cNvPr id="206" name="Google Shape;206;p30"/>
          <p:cNvSpPr txBox="1"/>
          <p:nvPr>
            <p:ph idx="1" type="body"/>
          </p:nvPr>
        </p:nvSpPr>
        <p:spPr>
          <a:xfrm>
            <a:off x="321545" y="1154291"/>
            <a:ext cx="11555605" cy="2677795"/>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90000"/>
              </a:lnSpc>
              <a:spcBef>
                <a:spcPts val="1000"/>
              </a:spcBef>
              <a:spcAft>
                <a:spcPts val="0"/>
              </a:spcAft>
              <a:buSzPct val="116883"/>
              <a:buNone/>
            </a:pPr>
            <a:r>
              <a:rPr lang="hu-HU"/>
              <a:t>Megjelent 2020. májusában </a:t>
            </a:r>
            <a:r>
              <a:rPr b="1" lang="hu-HU"/>
              <a:t>Magyarország Mesterséges Intelligencia Stratégiája 2020-2030</a:t>
            </a:r>
            <a:r>
              <a:rPr lang="hu-HU"/>
              <a:t> –as időszakra, amely </a:t>
            </a:r>
            <a:r>
              <a:rPr b="1" lang="hu-HU"/>
              <a:t>feladata az agrár ágazat digitális megújulását támogató, azzal összhangban lévő MI fejlesztések megvalósítása, elterjesztése</a:t>
            </a:r>
            <a:r>
              <a:rPr lang="hu-HU"/>
              <a:t>.</a:t>
            </a:r>
            <a:endParaRPr/>
          </a:p>
          <a:p>
            <a:pPr indent="0" lvl="0" marL="114300" rtl="0" algn="l">
              <a:lnSpc>
                <a:spcPct val="90000"/>
              </a:lnSpc>
              <a:spcBef>
                <a:spcPts val="1000"/>
              </a:spcBef>
              <a:spcAft>
                <a:spcPts val="0"/>
              </a:spcAft>
              <a:buSzPct val="116883"/>
              <a:buNone/>
            </a:pPr>
            <a:r>
              <a:rPr b="1" lang="hu-HU"/>
              <a:t>Cél: A meglévő adatvagyon strukturálása</a:t>
            </a:r>
            <a:r>
              <a:rPr lang="hu-HU"/>
              <a:t>, </a:t>
            </a:r>
            <a:r>
              <a:rPr b="1" lang="hu-HU"/>
              <a:t>hozzáférhetővé tétele, fejlesztése, adatellátottság javítása.</a:t>
            </a:r>
            <a:endParaRPr/>
          </a:p>
          <a:p>
            <a:pPr indent="0" lvl="0" marL="114300" rtl="0" algn="l">
              <a:lnSpc>
                <a:spcPct val="90000"/>
              </a:lnSpc>
              <a:spcBef>
                <a:spcPts val="1000"/>
              </a:spcBef>
              <a:spcAft>
                <a:spcPts val="0"/>
              </a:spcAft>
              <a:buSzPct val="116883"/>
              <a:buNone/>
            </a:pPr>
            <a:r>
              <a:rPr b="1" lang="hu-HU"/>
              <a:t>Főbb mezőgazdasággal kapcsolatos tervek:</a:t>
            </a:r>
            <a:endParaRPr/>
          </a:p>
          <a:p>
            <a:pPr indent="-342900" lvl="0" marL="457200" rtl="0" algn="l">
              <a:lnSpc>
                <a:spcPct val="90000"/>
              </a:lnSpc>
              <a:spcBef>
                <a:spcPts val="1000"/>
              </a:spcBef>
              <a:spcAft>
                <a:spcPts val="0"/>
              </a:spcAft>
              <a:buClr>
                <a:srgbClr val="1C9E4A"/>
              </a:buClr>
              <a:buSzPct val="116883"/>
              <a:buChar char="•"/>
            </a:pPr>
            <a:r>
              <a:rPr lang="hu-HU"/>
              <a:t>Agrár kutatás-fejlesztési bázis, valamint innovációs ökoszisztéma erősítése</a:t>
            </a:r>
            <a:endParaRPr/>
          </a:p>
          <a:p>
            <a:pPr indent="-342900" lvl="0" marL="457200" rtl="0" algn="l">
              <a:lnSpc>
                <a:spcPct val="90000"/>
              </a:lnSpc>
              <a:spcBef>
                <a:spcPts val="1000"/>
              </a:spcBef>
              <a:spcAft>
                <a:spcPts val="0"/>
              </a:spcAft>
              <a:buClr>
                <a:srgbClr val="1C9E4A"/>
              </a:buClr>
              <a:buSzPct val="116883"/>
              <a:buChar char="•"/>
            </a:pPr>
            <a:r>
              <a:rPr lang="hu-HU"/>
              <a:t>Tesztkörnyezetek biztosítása</a:t>
            </a:r>
            <a:endParaRPr/>
          </a:p>
          <a:p>
            <a:pPr indent="-342900" lvl="0" marL="457200" rtl="0" algn="l">
              <a:lnSpc>
                <a:spcPct val="90000"/>
              </a:lnSpc>
              <a:spcBef>
                <a:spcPts val="1000"/>
              </a:spcBef>
              <a:spcAft>
                <a:spcPts val="0"/>
              </a:spcAft>
              <a:buClr>
                <a:srgbClr val="1C9E4A"/>
              </a:buClr>
              <a:buSzPct val="116883"/>
              <a:buChar char="•"/>
            </a:pPr>
            <a:r>
              <a:rPr lang="hu-HU"/>
              <a:t>Automatizáció és MI alkalmazás bevezetése, terjesztése</a:t>
            </a:r>
            <a:endParaRPr/>
          </a:p>
          <a:p>
            <a:pPr indent="-342900" lvl="0" marL="457200" rtl="0" algn="l">
              <a:lnSpc>
                <a:spcPct val="90000"/>
              </a:lnSpc>
              <a:spcBef>
                <a:spcPts val="1000"/>
              </a:spcBef>
              <a:spcAft>
                <a:spcPts val="0"/>
              </a:spcAft>
              <a:buClr>
                <a:srgbClr val="1C9E4A"/>
              </a:buClr>
              <a:buSzPct val="116883"/>
              <a:buChar char="•"/>
            </a:pPr>
            <a:r>
              <a:rPr lang="hu-HU"/>
              <a:t>MI alapú szolgáltatások kialakítása</a:t>
            </a:r>
            <a:endParaRPr/>
          </a:p>
          <a:p>
            <a:pPr indent="-228600" lvl="0" marL="457200" rtl="0" algn="l">
              <a:lnSpc>
                <a:spcPct val="90000"/>
              </a:lnSpc>
              <a:spcBef>
                <a:spcPts val="1000"/>
              </a:spcBef>
              <a:spcAft>
                <a:spcPts val="0"/>
              </a:spcAft>
              <a:buClr>
                <a:srgbClr val="1C9E4A"/>
              </a:buClr>
              <a:buSzPct val="116883"/>
              <a:buNone/>
            </a:pPr>
            <a:r>
              <a:t/>
            </a:r>
            <a:endParaRPr/>
          </a:p>
        </p:txBody>
      </p:sp>
      <p:pic>
        <p:nvPicPr>
          <p:cNvPr id="207" name="Google Shape;207;p30"/>
          <p:cNvPicPr preferRelativeResize="0"/>
          <p:nvPr/>
        </p:nvPicPr>
        <p:blipFill rotWithShape="1">
          <a:blip r:embed="rId3">
            <a:alphaModFix/>
          </a:blip>
          <a:srcRect b="0" l="0" r="0" t="0"/>
          <a:stretch/>
        </p:blipFill>
        <p:spPr>
          <a:xfrm>
            <a:off x="871273" y="3432036"/>
            <a:ext cx="10456147" cy="2763023"/>
          </a:xfrm>
          <a:prstGeom prst="rect">
            <a:avLst/>
          </a:prstGeom>
          <a:noFill/>
          <a:ln>
            <a:noFill/>
          </a:ln>
        </p:spPr>
      </p:pic>
      <p:sp>
        <p:nvSpPr>
          <p:cNvPr id="208" name="Google Shape;208;p30"/>
          <p:cNvSpPr txBox="1"/>
          <p:nvPr/>
        </p:nvSpPr>
        <p:spPr>
          <a:xfrm>
            <a:off x="5234940" y="6412230"/>
            <a:ext cx="5700600" cy="5386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500" u="none" cap="none" strike="noStrike">
                <a:solidFill>
                  <a:srgbClr val="1C9E4A"/>
                </a:solidFill>
                <a:latin typeface="Calibri"/>
                <a:ea typeface="Calibri"/>
                <a:cs typeface="Calibri"/>
                <a:sym typeface="Calibri"/>
              </a:rPr>
              <a:t>Forrás: Magyarország Mesterséges Intelligencia Stratégiája 2020-2030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d03d5b2036_1_0"/>
          <p:cNvSpPr txBox="1"/>
          <p:nvPr>
            <p:ph type="title"/>
          </p:nvPr>
        </p:nvSpPr>
        <p:spPr>
          <a:xfrm>
            <a:off x="316523" y="-288017"/>
            <a:ext cx="11555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hu-HU"/>
              <a:t>Tartalomjegyzék</a:t>
            </a:r>
            <a:endParaRPr/>
          </a:p>
        </p:txBody>
      </p:sp>
      <p:sp>
        <p:nvSpPr>
          <p:cNvPr id="75" name="Google Shape;75;gd03d5b2036_1_0"/>
          <p:cNvSpPr txBox="1"/>
          <p:nvPr>
            <p:ph idx="1" type="body"/>
          </p:nvPr>
        </p:nvSpPr>
        <p:spPr>
          <a:xfrm>
            <a:off x="321547" y="613955"/>
            <a:ext cx="11555700" cy="5758814"/>
          </a:xfrm>
          <a:prstGeom prst="rect">
            <a:avLst/>
          </a:prstGeom>
          <a:noFill/>
          <a:ln>
            <a:noFill/>
          </a:ln>
        </p:spPr>
        <p:txBody>
          <a:bodyPr anchorCtr="0" anchor="t" bIns="45700" lIns="91425" spcFirstLastPara="1" rIns="91425" wrap="square" tIns="45700">
            <a:normAutofit fontScale="70000" lnSpcReduction="20000"/>
          </a:bodyPr>
          <a:lstStyle/>
          <a:p>
            <a:pPr indent="-342900" lvl="0" marL="457200" rtl="0" algn="l">
              <a:lnSpc>
                <a:spcPct val="90000"/>
              </a:lnSpc>
              <a:spcBef>
                <a:spcPts val="1000"/>
              </a:spcBef>
              <a:spcAft>
                <a:spcPts val="0"/>
              </a:spcAft>
              <a:buClr>
                <a:srgbClr val="1C9E4A"/>
              </a:buClr>
              <a:buSzPct val="111801"/>
              <a:buChar char="•"/>
            </a:pPr>
            <a:r>
              <a:rPr lang="hu-HU" sz="2300"/>
              <a:t>1.	dia </a:t>
            </a:r>
            <a:r>
              <a:rPr b="1" lang="hu-HU" sz="2300"/>
              <a:t>Borító</a:t>
            </a:r>
            <a:endParaRPr sz="2300"/>
          </a:p>
          <a:p>
            <a:pPr indent="-342900" lvl="0" marL="457200" rtl="0" algn="l">
              <a:lnSpc>
                <a:spcPct val="90000"/>
              </a:lnSpc>
              <a:spcBef>
                <a:spcPts val="1000"/>
              </a:spcBef>
              <a:spcAft>
                <a:spcPts val="0"/>
              </a:spcAft>
              <a:buClr>
                <a:srgbClr val="1C9E4A"/>
              </a:buClr>
              <a:buSzPct val="111801"/>
              <a:buChar char="•"/>
            </a:pPr>
            <a:r>
              <a:rPr lang="hu-HU" sz="2300"/>
              <a:t>2.	dia </a:t>
            </a:r>
            <a:r>
              <a:rPr b="1" lang="hu-HU" sz="2300"/>
              <a:t>Tartalomjegyzék</a:t>
            </a:r>
            <a:endParaRPr sz="2300"/>
          </a:p>
          <a:p>
            <a:pPr indent="-342900" lvl="0" marL="457200" rtl="0" algn="l">
              <a:lnSpc>
                <a:spcPct val="90000"/>
              </a:lnSpc>
              <a:spcBef>
                <a:spcPts val="1000"/>
              </a:spcBef>
              <a:spcAft>
                <a:spcPts val="0"/>
              </a:spcAft>
              <a:buClr>
                <a:srgbClr val="1C9E4A"/>
              </a:buClr>
              <a:buSzPct val="111801"/>
              <a:buChar char="•"/>
            </a:pPr>
            <a:r>
              <a:rPr lang="hu-HU" sz="2300"/>
              <a:t>3.	dia </a:t>
            </a:r>
            <a:r>
              <a:rPr b="1" lang="hu-HU" sz="2300"/>
              <a:t>Tartalomjegyzék</a:t>
            </a:r>
            <a:endParaRPr sz="2300"/>
          </a:p>
          <a:p>
            <a:pPr indent="-342900" lvl="0" marL="457200" rtl="0" algn="l">
              <a:lnSpc>
                <a:spcPct val="90000"/>
              </a:lnSpc>
              <a:spcBef>
                <a:spcPts val="1000"/>
              </a:spcBef>
              <a:spcAft>
                <a:spcPts val="0"/>
              </a:spcAft>
              <a:buClr>
                <a:srgbClr val="1C9E4A"/>
              </a:buClr>
              <a:buSzPct val="111801"/>
              <a:buChar char="•"/>
            </a:pPr>
            <a:r>
              <a:rPr lang="hu-HU" sz="2300"/>
              <a:t>4.	dia </a:t>
            </a:r>
            <a:r>
              <a:rPr b="1" lang="hu-HU" sz="2300"/>
              <a:t>Előszó</a:t>
            </a:r>
            <a:endParaRPr sz="2300"/>
          </a:p>
          <a:p>
            <a:pPr indent="-342900" lvl="0" marL="457200" rtl="0" algn="l">
              <a:lnSpc>
                <a:spcPct val="90000"/>
              </a:lnSpc>
              <a:spcBef>
                <a:spcPts val="1000"/>
              </a:spcBef>
              <a:spcAft>
                <a:spcPts val="0"/>
              </a:spcAft>
              <a:buClr>
                <a:srgbClr val="1C9E4A"/>
              </a:buClr>
              <a:buSzPct val="111801"/>
              <a:buChar char="•"/>
            </a:pPr>
            <a:r>
              <a:rPr lang="hu-HU" sz="2300"/>
              <a:t>5.	dia </a:t>
            </a:r>
            <a:r>
              <a:rPr b="1" lang="hu-HU" sz="2300"/>
              <a:t>Előszó</a:t>
            </a:r>
            <a:endParaRPr sz="2300"/>
          </a:p>
          <a:p>
            <a:pPr indent="-342900" lvl="0" marL="457200" rtl="0" algn="l">
              <a:lnSpc>
                <a:spcPct val="90000"/>
              </a:lnSpc>
              <a:spcBef>
                <a:spcPts val="1000"/>
              </a:spcBef>
              <a:spcAft>
                <a:spcPts val="0"/>
              </a:spcAft>
              <a:buClr>
                <a:srgbClr val="1C9E4A"/>
              </a:buClr>
              <a:buSzPct val="111801"/>
              <a:buChar char="•"/>
            </a:pPr>
            <a:r>
              <a:rPr lang="hu-HU" sz="2300"/>
              <a:t>6.	dia </a:t>
            </a:r>
            <a:r>
              <a:rPr b="1" lang="hu-HU" sz="2300"/>
              <a:t>Témaspecifikus szakmai kérdések</a:t>
            </a:r>
            <a:endParaRPr sz="2300"/>
          </a:p>
          <a:p>
            <a:pPr indent="-342900" lvl="0" marL="457200" rtl="0" algn="l">
              <a:lnSpc>
                <a:spcPct val="90000"/>
              </a:lnSpc>
              <a:spcBef>
                <a:spcPts val="1000"/>
              </a:spcBef>
              <a:spcAft>
                <a:spcPts val="0"/>
              </a:spcAft>
              <a:buClr>
                <a:srgbClr val="1C9E4A"/>
              </a:buClr>
              <a:buSzPct val="111801"/>
              <a:buChar char="•"/>
            </a:pPr>
            <a:r>
              <a:rPr lang="hu-HU" sz="2300"/>
              <a:t>7.	dia </a:t>
            </a:r>
            <a:r>
              <a:rPr b="1" lang="hu-HU" sz="2300"/>
              <a:t>A mezőgazdasági termelés feladatai</a:t>
            </a:r>
            <a:endParaRPr sz="2300"/>
          </a:p>
          <a:p>
            <a:pPr indent="-342900" lvl="0" marL="457200" rtl="0" algn="l">
              <a:lnSpc>
                <a:spcPct val="90000"/>
              </a:lnSpc>
              <a:spcBef>
                <a:spcPts val="1000"/>
              </a:spcBef>
              <a:spcAft>
                <a:spcPts val="0"/>
              </a:spcAft>
              <a:buClr>
                <a:srgbClr val="1C9E4A"/>
              </a:buClr>
              <a:buSzPct val="111801"/>
              <a:buChar char="•"/>
            </a:pPr>
            <a:r>
              <a:rPr lang="hu-HU" sz="2300"/>
              <a:t>8.	dia </a:t>
            </a:r>
            <a:r>
              <a:rPr b="1" lang="hu-HU" sz="2300"/>
              <a:t>A mezőgazdasági termelés sajátosságai</a:t>
            </a:r>
            <a:endParaRPr sz="2300"/>
          </a:p>
          <a:p>
            <a:pPr indent="-342900" lvl="0" marL="457200" rtl="0" algn="l">
              <a:lnSpc>
                <a:spcPct val="90000"/>
              </a:lnSpc>
              <a:spcBef>
                <a:spcPts val="1000"/>
              </a:spcBef>
              <a:spcAft>
                <a:spcPts val="0"/>
              </a:spcAft>
              <a:buClr>
                <a:srgbClr val="1C9E4A"/>
              </a:buClr>
              <a:buSzPct val="111801"/>
              <a:buChar char="•"/>
            </a:pPr>
            <a:r>
              <a:rPr lang="hu-HU" sz="2300"/>
              <a:t>9.	dia </a:t>
            </a:r>
            <a:r>
              <a:rPr b="1" lang="hu-HU" sz="2300"/>
              <a:t>Fenntarthatóság – agrárpolitika – lehetőségek</a:t>
            </a:r>
            <a:endParaRPr sz="2300"/>
          </a:p>
          <a:p>
            <a:pPr indent="-342900" lvl="0" marL="457200" rtl="0" algn="l">
              <a:lnSpc>
                <a:spcPct val="90000"/>
              </a:lnSpc>
              <a:spcBef>
                <a:spcPts val="1000"/>
              </a:spcBef>
              <a:spcAft>
                <a:spcPts val="0"/>
              </a:spcAft>
              <a:buClr>
                <a:srgbClr val="1C9E4A"/>
              </a:buClr>
              <a:buSzPct val="111801"/>
              <a:buChar char="•"/>
            </a:pPr>
            <a:r>
              <a:rPr lang="hu-HU" sz="2300"/>
              <a:t>10.	dia </a:t>
            </a:r>
            <a:r>
              <a:rPr b="1" lang="hu-HU" sz="2300"/>
              <a:t>A mezőgazdasági termelés sajátosságai</a:t>
            </a:r>
            <a:endParaRPr sz="2300"/>
          </a:p>
          <a:p>
            <a:pPr indent="-342900" lvl="0" marL="457200" rtl="0" algn="l">
              <a:lnSpc>
                <a:spcPct val="90000"/>
              </a:lnSpc>
              <a:spcBef>
                <a:spcPts val="1000"/>
              </a:spcBef>
              <a:spcAft>
                <a:spcPts val="0"/>
              </a:spcAft>
              <a:buClr>
                <a:srgbClr val="1C9E4A"/>
              </a:buClr>
              <a:buSzPct val="111801"/>
              <a:buChar char="•"/>
            </a:pPr>
            <a:r>
              <a:rPr lang="hu-HU" sz="2300"/>
              <a:t>11.	dia </a:t>
            </a:r>
            <a:r>
              <a:rPr b="1" lang="hu-HU" sz="2300"/>
              <a:t>Fenntarthatóság – agrárpolitika – lehetőségek</a:t>
            </a:r>
            <a:endParaRPr sz="2300"/>
          </a:p>
          <a:p>
            <a:pPr indent="-342900" lvl="0" marL="457200" rtl="0" algn="l">
              <a:lnSpc>
                <a:spcPct val="90000"/>
              </a:lnSpc>
              <a:spcBef>
                <a:spcPts val="1000"/>
              </a:spcBef>
              <a:spcAft>
                <a:spcPts val="0"/>
              </a:spcAft>
              <a:buClr>
                <a:srgbClr val="1C9E4A"/>
              </a:buClr>
              <a:buSzPct val="111801"/>
              <a:buChar char="•"/>
            </a:pPr>
            <a:r>
              <a:rPr lang="hu-HU" sz="2300"/>
              <a:t>12.	dia </a:t>
            </a:r>
            <a:r>
              <a:rPr b="1" lang="hu-HU" sz="2300"/>
              <a:t>Az intelligens mezőgazdaság előnyei</a:t>
            </a:r>
            <a:endParaRPr sz="2300"/>
          </a:p>
          <a:p>
            <a:pPr indent="-342900" lvl="0" marL="457200" rtl="0" algn="l">
              <a:lnSpc>
                <a:spcPct val="90000"/>
              </a:lnSpc>
              <a:spcBef>
                <a:spcPts val="1000"/>
              </a:spcBef>
              <a:spcAft>
                <a:spcPts val="0"/>
              </a:spcAft>
              <a:buClr>
                <a:srgbClr val="1C9E4A"/>
              </a:buClr>
              <a:buSzPct val="111801"/>
              <a:buChar char="•"/>
            </a:pPr>
            <a:r>
              <a:rPr lang="hu-HU" sz="2300"/>
              <a:t>13.	dia </a:t>
            </a:r>
            <a:r>
              <a:rPr b="1" lang="hu-HU" sz="2300"/>
              <a:t>Adat és adatalapú termelés</a:t>
            </a:r>
            <a:endParaRPr sz="2300"/>
          </a:p>
          <a:p>
            <a:pPr indent="-342900" lvl="0" marL="457200" rtl="0" algn="l">
              <a:lnSpc>
                <a:spcPct val="90000"/>
              </a:lnSpc>
              <a:spcBef>
                <a:spcPts val="1000"/>
              </a:spcBef>
              <a:spcAft>
                <a:spcPts val="0"/>
              </a:spcAft>
              <a:buClr>
                <a:srgbClr val="1C9E4A"/>
              </a:buClr>
              <a:buSzPct val="111801"/>
              <a:buChar char="•"/>
            </a:pPr>
            <a:r>
              <a:rPr lang="hu-HU" sz="2300"/>
              <a:t>14.	dia </a:t>
            </a:r>
            <a:r>
              <a:rPr b="1" lang="hu-HU" sz="2300"/>
              <a:t>A termelő feladata és a piaci igények</a:t>
            </a:r>
            <a:endParaRPr sz="2300"/>
          </a:p>
          <a:p>
            <a:pPr indent="-342900" lvl="0" marL="457200" rtl="0" algn="l">
              <a:lnSpc>
                <a:spcPct val="90000"/>
              </a:lnSpc>
              <a:spcBef>
                <a:spcPts val="1000"/>
              </a:spcBef>
              <a:spcAft>
                <a:spcPts val="0"/>
              </a:spcAft>
              <a:buClr>
                <a:srgbClr val="1C9E4A"/>
              </a:buClr>
              <a:buSzPct val="111801"/>
              <a:buChar char="•"/>
            </a:pPr>
            <a:r>
              <a:rPr lang="hu-HU" sz="2300"/>
              <a:t>15.	dia </a:t>
            </a:r>
            <a:r>
              <a:rPr b="1" lang="hu-HU" sz="2300"/>
              <a:t>BIG DATA</a:t>
            </a:r>
            <a:endParaRPr sz="2300"/>
          </a:p>
          <a:p>
            <a:pPr indent="-342900" lvl="0" marL="457200" rtl="0" algn="l">
              <a:lnSpc>
                <a:spcPct val="90000"/>
              </a:lnSpc>
              <a:spcBef>
                <a:spcPts val="1000"/>
              </a:spcBef>
              <a:spcAft>
                <a:spcPts val="0"/>
              </a:spcAft>
              <a:buClr>
                <a:srgbClr val="1C9E4A"/>
              </a:buClr>
              <a:buSzPct val="111801"/>
              <a:buChar char="•"/>
            </a:pPr>
            <a:r>
              <a:rPr lang="hu-HU" sz="2300"/>
              <a:t>16.	dia </a:t>
            </a:r>
            <a:r>
              <a:rPr b="1" lang="hu-HU" sz="2300"/>
              <a:t>Adat, adat, adat – amit érdemes tudni</a:t>
            </a:r>
            <a:endParaRPr sz="2300"/>
          </a:p>
          <a:p>
            <a:pPr indent="-342900" lvl="0" marL="457200" rtl="0" algn="l">
              <a:lnSpc>
                <a:spcPct val="90000"/>
              </a:lnSpc>
              <a:spcBef>
                <a:spcPts val="1000"/>
              </a:spcBef>
              <a:spcAft>
                <a:spcPts val="0"/>
              </a:spcAft>
              <a:buClr>
                <a:srgbClr val="1C9E4A"/>
              </a:buClr>
              <a:buSzPct val="111801"/>
              <a:buChar char="•"/>
            </a:pPr>
            <a:r>
              <a:rPr lang="hu-HU" sz="2300"/>
              <a:t>17.	dia </a:t>
            </a:r>
            <a:r>
              <a:rPr b="1" lang="hu-HU" sz="2300"/>
              <a:t>Térinformatika és adatgyűjtés</a:t>
            </a:r>
            <a:endParaRPr sz="2300"/>
          </a:p>
          <a:p>
            <a:pPr indent="-342900" lvl="0" marL="457200" rtl="0" algn="l">
              <a:lnSpc>
                <a:spcPct val="90000"/>
              </a:lnSpc>
              <a:spcBef>
                <a:spcPts val="1000"/>
              </a:spcBef>
              <a:spcAft>
                <a:spcPts val="0"/>
              </a:spcAft>
              <a:buClr>
                <a:srgbClr val="1C9E4A"/>
              </a:buClr>
              <a:buSzPct val="111801"/>
              <a:buChar char="•"/>
            </a:pPr>
            <a:r>
              <a:rPr lang="hu-HU" sz="2300"/>
              <a:t>18.	dia </a:t>
            </a:r>
            <a:r>
              <a:rPr b="1" lang="hu-HU" sz="2300"/>
              <a:t>Digitális stratégiák Magyarországon – Mezőgazdaság 4.0</a:t>
            </a:r>
            <a:endParaRPr sz="2300"/>
          </a:p>
          <a:p>
            <a:pPr indent="-342900" lvl="0" marL="457200" rtl="0" algn="l">
              <a:lnSpc>
                <a:spcPct val="90000"/>
              </a:lnSpc>
              <a:spcBef>
                <a:spcPts val="1000"/>
              </a:spcBef>
              <a:spcAft>
                <a:spcPts val="0"/>
              </a:spcAft>
              <a:buClr>
                <a:srgbClr val="1C9E4A"/>
              </a:buClr>
              <a:buSzPct val="111801"/>
              <a:buChar char="•"/>
            </a:pPr>
            <a:r>
              <a:rPr lang="hu-HU" sz="2300"/>
              <a:t>19.	dia </a:t>
            </a:r>
            <a:r>
              <a:rPr b="1" lang="hu-HU" sz="2300"/>
              <a:t>Integrált, digitális agrárium – „Innovatív, adatvezérelt, MI támogatott agrárgazdálkodás”</a:t>
            </a:r>
            <a:endParaRPr sz="2300"/>
          </a:p>
          <a:p>
            <a:pPr indent="-342900" lvl="0" marL="457200" rtl="0" algn="l">
              <a:lnSpc>
                <a:spcPct val="90000"/>
              </a:lnSpc>
              <a:spcBef>
                <a:spcPts val="1000"/>
              </a:spcBef>
              <a:spcAft>
                <a:spcPts val="0"/>
              </a:spcAft>
              <a:buClr>
                <a:srgbClr val="1C9E4A"/>
              </a:buClr>
              <a:buSzPct val="111801"/>
              <a:buChar char="•"/>
            </a:pPr>
            <a:r>
              <a:rPr lang="hu-HU" sz="2300"/>
              <a:t>20.	dia </a:t>
            </a:r>
            <a:r>
              <a:rPr b="1" lang="hu-HU" sz="2300"/>
              <a:t>Klímavezérelt agrárium</a:t>
            </a:r>
            <a:endParaRPr sz="2300"/>
          </a:p>
          <a:p>
            <a:pPr indent="-342900" lvl="0" marL="457200" rtl="0" algn="l">
              <a:lnSpc>
                <a:spcPct val="90000"/>
              </a:lnSpc>
              <a:spcBef>
                <a:spcPts val="1000"/>
              </a:spcBef>
              <a:spcAft>
                <a:spcPts val="0"/>
              </a:spcAft>
              <a:buClr>
                <a:srgbClr val="1C9E4A"/>
              </a:buClr>
              <a:buSzPct val="111801"/>
              <a:buChar char="•"/>
            </a:pPr>
            <a:r>
              <a:rPr lang="hu-HU" sz="2300"/>
              <a:t>21.	dia </a:t>
            </a:r>
            <a:r>
              <a:rPr b="1" lang="hu-HU" sz="2300"/>
              <a:t>Egyéb mezőgazdasággal szoros kapcsolatban lévő MI alkalmazások</a:t>
            </a:r>
            <a:endParaRPr sz="2300"/>
          </a:p>
          <a:p>
            <a:pPr indent="-342900" lvl="0" marL="457200" rtl="0" algn="l">
              <a:lnSpc>
                <a:spcPct val="90000"/>
              </a:lnSpc>
              <a:spcBef>
                <a:spcPts val="1000"/>
              </a:spcBef>
              <a:spcAft>
                <a:spcPts val="0"/>
              </a:spcAft>
              <a:buClr>
                <a:srgbClr val="1C9E4A"/>
              </a:buClr>
              <a:buSzPct val="111801"/>
              <a:buChar char="•"/>
            </a:pPr>
            <a:r>
              <a:rPr lang="hu-HU" sz="2300"/>
              <a:t>22.	dia </a:t>
            </a:r>
            <a:r>
              <a:rPr b="1" lang="hu-HU" sz="2300"/>
              <a:t>Milyen gyakorlati haszna van a digitalizációnak?</a:t>
            </a:r>
            <a:endParaRPr sz="2300"/>
          </a:p>
          <a:p>
            <a:pPr indent="-342900" lvl="0" marL="457200" rtl="0" algn="l">
              <a:lnSpc>
                <a:spcPct val="90000"/>
              </a:lnSpc>
              <a:spcBef>
                <a:spcPts val="1000"/>
              </a:spcBef>
              <a:spcAft>
                <a:spcPts val="0"/>
              </a:spcAft>
              <a:buClr>
                <a:srgbClr val="1C9E4A"/>
              </a:buClr>
              <a:buSzPct val="111801"/>
              <a:buChar char="•"/>
            </a:pPr>
            <a:r>
              <a:rPr lang="hu-HU" sz="2300"/>
              <a:t>23.	dia </a:t>
            </a:r>
            <a:r>
              <a:rPr b="1" lang="hu-HU" sz="2300"/>
              <a:t>Precíz, precíziós gazdálkodás, smart farming, robotika a mezőgazdaságban</a:t>
            </a:r>
            <a:endParaRPr sz="2300"/>
          </a:p>
          <a:p>
            <a:pPr indent="-342900" lvl="0" marL="457200" rtl="0" algn="l">
              <a:lnSpc>
                <a:spcPct val="90000"/>
              </a:lnSpc>
              <a:spcBef>
                <a:spcPts val="1000"/>
              </a:spcBef>
              <a:spcAft>
                <a:spcPts val="0"/>
              </a:spcAft>
              <a:buClr>
                <a:srgbClr val="1C9E4A"/>
              </a:buClr>
              <a:buSzPct val="111801"/>
              <a:buChar char="•"/>
            </a:pPr>
            <a:r>
              <a:rPr lang="hu-HU" sz="2300"/>
              <a:t>24.	dia </a:t>
            </a:r>
            <a:r>
              <a:rPr b="1" lang="hu-HU" sz="2300"/>
              <a:t>Precíz, precíziós gazdálkodás, smart farming, robotika a mezőgazdaságban</a:t>
            </a:r>
            <a:endParaRPr sz="2300"/>
          </a:p>
          <a:p>
            <a:pPr indent="-342900" lvl="0" marL="457200" rtl="0" algn="l">
              <a:lnSpc>
                <a:spcPct val="90000"/>
              </a:lnSpc>
              <a:spcBef>
                <a:spcPts val="1000"/>
              </a:spcBef>
              <a:spcAft>
                <a:spcPts val="0"/>
              </a:spcAft>
              <a:buClr>
                <a:srgbClr val="1C9E4A"/>
              </a:buClr>
              <a:buSzPct val="111801"/>
              <a:buChar char="•"/>
            </a:pPr>
            <a:r>
              <a:rPr lang="hu-HU" sz="2300"/>
              <a:t>25.	dia </a:t>
            </a:r>
            <a:r>
              <a:rPr b="1" lang="hu-HU" sz="2300"/>
              <a:t>Farm menedzsment és a digitalizáció - történeti áttekintés</a:t>
            </a:r>
            <a:endParaRPr/>
          </a:p>
          <a:p>
            <a:pPr indent="-342900" lvl="0" marL="457200" rtl="0" algn="l">
              <a:lnSpc>
                <a:spcPct val="90000"/>
              </a:lnSpc>
              <a:spcBef>
                <a:spcPts val="1000"/>
              </a:spcBef>
              <a:spcAft>
                <a:spcPts val="0"/>
              </a:spcAft>
              <a:buClr>
                <a:srgbClr val="1C9E4A"/>
              </a:buClr>
              <a:buSzPct val="107142"/>
              <a:buChar char="•"/>
            </a:pPr>
            <a:r>
              <a:rPr lang="hu-HU" sz="2400"/>
              <a:t>26.	dia </a:t>
            </a:r>
            <a:r>
              <a:rPr b="1" lang="hu-HU" sz="2400"/>
              <a:t>Adatalapú döntés. De mit is jelent ez? Farm menedzsment - és a digitalizáció</a:t>
            </a:r>
            <a:endParaRPr sz="2400"/>
          </a:p>
          <a:p>
            <a:pPr indent="-342900" lvl="0" marL="457200" rtl="0" algn="l">
              <a:lnSpc>
                <a:spcPct val="90000"/>
              </a:lnSpc>
              <a:spcBef>
                <a:spcPts val="1000"/>
              </a:spcBef>
              <a:spcAft>
                <a:spcPts val="0"/>
              </a:spcAft>
              <a:buClr>
                <a:srgbClr val="1C9E4A"/>
              </a:buClr>
              <a:buSzPct val="107142"/>
              <a:buChar char="•"/>
            </a:pPr>
            <a:r>
              <a:rPr lang="hu-HU" sz="2400"/>
              <a:t>27.	dia </a:t>
            </a:r>
            <a:r>
              <a:rPr b="1" lang="hu-HU" sz="2400"/>
              <a:t>Farm menedzsment - és a digitalizáció</a:t>
            </a:r>
            <a:endParaRPr sz="2400"/>
          </a:p>
          <a:p>
            <a:pPr indent="-342900" lvl="0" marL="457200" rtl="0" algn="l">
              <a:lnSpc>
                <a:spcPct val="90000"/>
              </a:lnSpc>
              <a:spcBef>
                <a:spcPts val="1000"/>
              </a:spcBef>
              <a:spcAft>
                <a:spcPts val="0"/>
              </a:spcAft>
              <a:buClr>
                <a:srgbClr val="1C9E4A"/>
              </a:buClr>
              <a:buSzPct val="107142"/>
              <a:buChar char="•"/>
            </a:pPr>
            <a:r>
              <a:rPr lang="hu-HU" sz="2400"/>
              <a:t>28-30. dia  </a:t>
            </a:r>
            <a:r>
              <a:rPr b="1" lang="hu-HU" sz="2400"/>
              <a:t>Agráradat felhasználás</a:t>
            </a:r>
            <a:endParaRPr sz="2400"/>
          </a:p>
          <a:p>
            <a:pPr indent="-228600" lvl="0" marL="457200" rtl="0" algn="l">
              <a:lnSpc>
                <a:spcPct val="90000"/>
              </a:lnSpc>
              <a:spcBef>
                <a:spcPts val="1000"/>
              </a:spcBef>
              <a:spcAft>
                <a:spcPts val="0"/>
              </a:spcAft>
              <a:buClr>
                <a:srgbClr val="1C9E4A"/>
              </a:buClr>
              <a:buSzPct val="111801"/>
              <a:buNone/>
            </a:pPr>
            <a:r>
              <a:t/>
            </a:r>
            <a:endParaRPr sz="2300"/>
          </a:p>
          <a:p>
            <a:pPr indent="0" lvl="0" marL="0" rtl="0" algn="l">
              <a:lnSpc>
                <a:spcPct val="90000"/>
              </a:lnSpc>
              <a:spcBef>
                <a:spcPts val="1000"/>
              </a:spcBef>
              <a:spcAft>
                <a:spcPts val="0"/>
              </a:spcAft>
              <a:buSzPct val="91836"/>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txBox="1"/>
          <p:nvPr>
            <p:ph type="title"/>
          </p:nvPr>
        </p:nvSpPr>
        <p:spPr>
          <a:xfrm>
            <a:off x="195817"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Klímavezérelt agrárium</a:t>
            </a:r>
            <a:endParaRPr/>
          </a:p>
        </p:txBody>
      </p:sp>
      <p:sp>
        <p:nvSpPr>
          <p:cNvPr id="214" name="Google Shape;214;p31"/>
          <p:cNvSpPr txBox="1"/>
          <p:nvPr>
            <p:ph idx="1" type="body"/>
          </p:nvPr>
        </p:nvSpPr>
        <p:spPr>
          <a:xfrm>
            <a:off x="321546" y="1276985"/>
            <a:ext cx="11555605" cy="3317875"/>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9498"/>
              <a:buNone/>
            </a:pPr>
            <a:r>
              <a:rPr lang="hu-HU"/>
              <a:t>Az éghajlatváltozás más ágazatoknál és régióknál erőteljesebben érinti a hazai agráriumot. </a:t>
            </a:r>
            <a:endParaRPr/>
          </a:p>
          <a:p>
            <a:pPr indent="0" lvl="0" marL="114300" rtl="0" algn="l">
              <a:lnSpc>
                <a:spcPct val="90000"/>
              </a:lnSpc>
              <a:spcBef>
                <a:spcPts val="1000"/>
              </a:spcBef>
              <a:spcAft>
                <a:spcPts val="0"/>
              </a:spcAft>
              <a:buSzPct val="69498"/>
              <a:buNone/>
            </a:pPr>
            <a:r>
              <a:rPr lang="hu-HU"/>
              <a:t>Cél: az adatalapú mesterséges intelligencia megoldásokkal az éghajlatváltozás hatásainak mérséklése, a károsanyag-kibocsátás csökkentése, valamint ezzel egy időben a gazdálkodók bevételeinek növelése.</a:t>
            </a:r>
            <a:endParaRPr/>
          </a:p>
          <a:p>
            <a:pPr indent="-342900" lvl="0" marL="457200" rtl="0" algn="l">
              <a:lnSpc>
                <a:spcPct val="90000"/>
              </a:lnSpc>
              <a:spcBef>
                <a:spcPts val="1000"/>
              </a:spcBef>
              <a:spcAft>
                <a:spcPts val="0"/>
              </a:spcAft>
              <a:buClr>
                <a:srgbClr val="1C9E4A"/>
              </a:buClr>
              <a:buSzPct val="69498"/>
              <a:buChar char="•"/>
            </a:pPr>
            <a:r>
              <a:rPr lang="hu-HU"/>
              <a:t>Az agráriumnak elemi érdeke, hogy fenntartható állapotban őrizze meg a környezetet, hiszen ez a jövőbeli termelés legfontosabb tényezője. Az MI segíthet a klímaváltozás hátrányos hatásaira való felkészülésben, valamint az éghajlatváltozás káros hatásainak mérséklésében, esetleges visszafordításában is.</a:t>
            </a:r>
            <a:endParaRPr/>
          </a:p>
        </p:txBody>
      </p:sp>
      <p:pic>
        <p:nvPicPr>
          <p:cNvPr id="215" name="Google Shape;215;p31"/>
          <p:cNvPicPr preferRelativeResize="0"/>
          <p:nvPr/>
        </p:nvPicPr>
        <p:blipFill rotWithShape="1">
          <a:blip r:embed="rId3">
            <a:alphaModFix/>
          </a:blip>
          <a:srcRect b="0" l="0" r="0" t="0"/>
          <a:stretch/>
        </p:blipFill>
        <p:spPr>
          <a:xfrm>
            <a:off x="321546" y="4501294"/>
            <a:ext cx="11837271" cy="1370551"/>
          </a:xfrm>
          <a:prstGeom prst="rect">
            <a:avLst/>
          </a:prstGeom>
          <a:noFill/>
          <a:ln>
            <a:noFill/>
          </a:ln>
        </p:spPr>
      </p:pic>
      <p:sp>
        <p:nvSpPr>
          <p:cNvPr id="216" name="Google Shape;216;p31"/>
          <p:cNvSpPr/>
          <p:nvPr/>
        </p:nvSpPr>
        <p:spPr>
          <a:xfrm>
            <a:off x="4857330" y="6010618"/>
            <a:ext cx="5700600"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500" u="none" cap="none" strike="noStrike">
                <a:solidFill>
                  <a:srgbClr val="1C9E4A"/>
                </a:solidFill>
                <a:latin typeface="Calibri"/>
                <a:ea typeface="Calibri"/>
                <a:cs typeface="Calibri"/>
                <a:sym typeface="Calibri"/>
              </a:rPr>
              <a:t>Forrás: Magyarország Mesterséges Intelligencia Stratégiája 2020-2030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2"/>
          <p:cNvSpPr txBox="1"/>
          <p:nvPr>
            <p:ph idx="1" type="body"/>
          </p:nvPr>
        </p:nvSpPr>
        <p:spPr>
          <a:xfrm>
            <a:off x="321547" y="1690688"/>
            <a:ext cx="11870453" cy="2274876"/>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90000"/>
              </a:lnSpc>
              <a:spcBef>
                <a:spcPts val="1000"/>
              </a:spcBef>
              <a:spcAft>
                <a:spcPts val="0"/>
              </a:spcAft>
              <a:buSzPct val="116883"/>
              <a:buNone/>
            </a:pPr>
            <a:r>
              <a:rPr b="1" lang="hu-HU"/>
              <a:t>Logisztika – „MI alkalmazásokon keresztül integrált ellátási lánc”  </a:t>
            </a:r>
            <a:r>
              <a:rPr lang="hu-HU"/>
              <a:t>-</a:t>
            </a:r>
            <a:endParaRPr/>
          </a:p>
          <a:p>
            <a:pPr indent="0" lvl="0" marL="114300" rtl="0" algn="l">
              <a:lnSpc>
                <a:spcPct val="90000"/>
              </a:lnSpc>
              <a:spcBef>
                <a:spcPts val="1000"/>
              </a:spcBef>
              <a:spcAft>
                <a:spcPts val="0"/>
              </a:spcAft>
              <a:buSzPct val="116883"/>
              <a:buNone/>
            </a:pPr>
            <a:r>
              <a:rPr lang="hu-HU"/>
              <a:t> • A szakmai szervezetek bevonásával az ellátási láncoknál alkalmazott MI applikációk nyilvántartásának elkészítése, az MI megoldások nagyarányú terjedésének segítése a teljes ellátási láncban. </a:t>
            </a:r>
            <a:endParaRPr/>
          </a:p>
          <a:p>
            <a:pPr indent="0" lvl="0" marL="114300" rtl="0" algn="l">
              <a:lnSpc>
                <a:spcPct val="90000"/>
              </a:lnSpc>
              <a:spcBef>
                <a:spcPts val="1000"/>
              </a:spcBef>
              <a:spcAft>
                <a:spcPts val="0"/>
              </a:spcAft>
              <a:buSzPct val="116883"/>
              <a:buNone/>
            </a:pPr>
            <a:r>
              <a:rPr lang="hu-HU"/>
              <a:t>• A termékek, áruk azonosítása egységesítésének megkezdése, a szabványosítás megkezdése </a:t>
            </a:r>
            <a:endParaRPr/>
          </a:p>
          <a:p>
            <a:pPr indent="0" lvl="0" marL="114300" rtl="0" algn="l">
              <a:lnSpc>
                <a:spcPct val="90000"/>
              </a:lnSpc>
              <a:spcBef>
                <a:spcPts val="1000"/>
              </a:spcBef>
              <a:spcAft>
                <a:spcPts val="0"/>
              </a:spcAft>
              <a:buSzPct val="116883"/>
              <a:buNone/>
            </a:pPr>
            <a:r>
              <a:rPr lang="hu-HU"/>
              <a:t>• Az ellátási láncon/logisztikán keresztül az érintkező területek integrált fejlesztése (pl. fogyasztók ellátása, gyártási rendszerek, prediktív karbantartás) </a:t>
            </a:r>
            <a:endParaRPr/>
          </a:p>
          <a:p>
            <a:pPr indent="0" lvl="0" marL="114300" rtl="0" algn="l">
              <a:lnSpc>
                <a:spcPct val="90000"/>
              </a:lnSpc>
              <a:spcBef>
                <a:spcPts val="1000"/>
              </a:spcBef>
              <a:spcAft>
                <a:spcPts val="0"/>
              </a:spcAft>
              <a:buSzPct val="116883"/>
              <a:buNone/>
            </a:pPr>
            <a:r>
              <a:rPr lang="hu-HU"/>
              <a:t>• MI alapú logisztikai optimalizálási szolgáltatások megteremtése</a:t>
            </a:r>
            <a:endParaRPr/>
          </a:p>
          <a:p>
            <a:pPr indent="0" lvl="0" marL="114300" rtl="0" algn="l">
              <a:lnSpc>
                <a:spcPct val="90000"/>
              </a:lnSpc>
              <a:spcBef>
                <a:spcPts val="1000"/>
              </a:spcBef>
              <a:spcAft>
                <a:spcPts val="0"/>
              </a:spcAft>
              <a:buSzPct val="116883"/>
              <a:buNone/>
            </a:pPr>
            <a:r>
              <a:rPr b="1" lang="hu-HU"/>
              <a:t>Autonóm járművek – autonóm rendszerek</a:t>
            </a:r>
            <a:endParaRPr/>
          </a:p>
          <a:p>
            <a:pPr indent="0" lvl="0" marL="114300" rtl="0" algn="l">
              <a:lnSpc>
                <a:spcPct val="90000"/>
              </a:lnSpc>
              <a:spcBef>
                <a:spcPts val="1000"/>
              </a:spcBef>
              <a:spcAft>
                <a:spcPts val="0"/>
              </a:spcAft>
              <a:buSzPct val="116883"/>
              <a:buNone/>
            </a:pPr>
            <a:r>
              <a:rPr lang="hu-HU"/>
              <a:t>Cél egy olyan támogató környezet kialakítása a szabályozás, K+F+I és infrastruktúra területek együttes fejlesztésével, amely lehetővé teszi az önvezető ökoszisztéma különböző szakágainak együttes fejlődését.</a:t>
            </a:r>
            <a:endParaRPr/>
          </a:p>
          <a:p>
            <a:pPr indent="0" lvl="0" marL="114300" rtl="0" algn="l">
              <a:lnSpc>
                <a:spcPct val="90000"/>
              </a:lnSpc>
              <a:spcBef>
                <a:spcPts val="1000"/>
              </a:spcBef>
              <a:spcAft>
                <a:spcPts val="0"/>
              </a:spcAft>
              <a:buSzPct val="116883"/>
              <a:buNone/>
            </a:pPr>
            <a:r>
              <a:t/>
            </a:r>
            <a:endParaRPr/>
          </a:p>
          <a:p>
            <a:pPr indent="0" lvl="0" marL="114300" rtl="0" algn="l">
              <a:lnSpc>
                <a:spcPct val="90000"/>
              </a:lnSpc>
              <a:spcBef>
                <a:spcPts val="1000"/>
              </a:spcBef>
              <a:spcAft>
                <a:spcPts val="0"/>
              </a:spcAft>
              <a:buSzPct val="116883"/>
              <a:buNone/>
            </a:pPr>
            <a:r>
              <a:t/>
            </a:r>
            <a:endParaRPr b="1"/>
          </a:p>
        </p:txBody>
      </p:sp>
      <p:sp>
        <p:nvSpPr>
          <p:cNvPr id="222" name="Google Shape;222;p3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Egyéb mezőgazdasággal szoros kapcsolatban lévő MI alkalmazások</a:t>
            </a:r>
            <a:endParaRPr/>
          </a:p>
        </p:txBody>
      </p:sp>
      <p:pic>
        <p:nvPicPr>
          <p:cNvPr id="223" name="Google Shape;223;p32"/>
          <p:cNvPicPr preferRelativeResize="0"/>
          <p:nvPr/>
        </p:nvPicPr>
        <p:blipFill rotWithShape="1">
          <a:blip r:embed="rId3">
            <a:alphaModFix/>
          </a:blip>
          <a:srcRect b="0" l="0" r="0" t="0"/>
          <a:stretch/>
        </p:blipFill>
        <p:spPr>
          <a:xfrm>
            <a:off x="226761" y="4077640"/>
            <a:ext cx="11835301" cy="1397329"/>
          </a:xfrm>
          <a:prstGeom prst="rect">
            <a:avLst/>
          </a:prstGeom>
          <a:noFill/>
          <a:ln>
            <a:noFill/>
          </a:ln>
        </p:spPr>
      </p:pic>
      <p:sp>
        <p:nvSpPr>
          <p:cNvPr id="224" name="Google Shape;224;p32"/>
          <p:cNvSpPr/>
          <p:nvPr/>
        </p:nvSpPr>
        <p:spPr>
          <a:xfrm>
            <a:off x="5543130" y="5587045"/>
            <a:ext cx="5700600"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500" u="none" cap="none" strike="noStrike">
                <a:solidFill>
                  <a:srgbClr val="1C9E4A"/>
                </a:solidFill>
                <a:latin typeface="Calibri"/>
                <a:ea typeface="Calibri"/>
                <a:cs typeface="Calibri"/>
                <a:sym typeface="Calibri"/>
              </a:rPr>
              <a:t>Forrás: Magyarország Mesterséges Intelligencia Stratégiája 2020-2030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3"/>
          <p:cNvSpPr txBox="1"/>
          <p:nvPr>
            <p:ph type="title"/>
          </p:nvPr>
        </p:nvSpPr>
        <p:spPr>
          <a:xfrm>
            <a:off x="321546" y="-22860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Milyen gyakorlati haszna van a digitalizációnak?</a:t>
            </a:r>
            <a:endParaRPr/>
          </a:p>
        </p:txBody>
      </p:sp>
      <p:sp>
        <p:nvSpPr>
          <p:cNvPr id="230" name="Google Shape;230;p33"/>
          <p:cNvSpPr txBox="1"/>
          <p:nvPr>
            <p:ph idx="1" type="body"/>
          </p:nvPr>
        </p:nvSpPr>
        <p:spPr>
          <a:xfrm>
            <a:off x="321545" y="754380"/>
            <a:ext cx="11555605" cy="5806440"/>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110000"/>
              </a:lnSpc>
              <a:spcBef>
                <a:spcPts val="1000"/>
              </a:spcBef>
              <a:spcAft>
                <a:spcPts val="0"/>
              </a:spcAft>
              <a:buSzPct val="99173"/>
              <a:buNone/>
            </a:pPr>
            <a:r>
              <a:rPr b="1" lang="hu-HU" sz="3300"/>
              <a:t>Lehetővé teszi:</a:t>
            </a:r>
            <a:endParaRPr/>
          </a:p>
          <a:p>
            <a:pPr indent="-342900" lvl="0" marL="457200" rtl="0" algn="l">
              <a:lnSpc>
                <a:spcPct val="110000"/>
              </a:lnSpc>
              <a:spcBef>
                <a:spcPts val="1000"/>
              </a:spcBef>
              <a:spcAft>
                <a:spcPts val="0"/>
              </a:spcAft>
              <a:buSzPct val="99173"/>
              <a:buChar char="•"/>
            </a:pPr>
            <a:r>
              <a:rPr b="1" lang="hu-HU" sz="3300"/>
              <a:t>Nagy mennyiségű és különböző tartalmú adatok </a:t>
            </a:r>
            <a:r>
              <a:rPr lang="hu-HU" sz="3300"/>
              <a:t>(BIG DATA) </a:t>
            </a:r>
            <a:r>
              <a:rPr b="1" lang="hu-HU" sz="3300"/>
              <a:t>gyűjtését, elemzését, a folyamatok modellezést</a:t>
            </a:r>
            <a:r>
              <a:rPr lang="hu-HU" sz="3300"/>
              <a:t>, a tényleges ráfordítások megtétele előtt.  Ezáltal </a:t>
            </a:r>
            <a:r>
              <a:rPr b="1" lang="hu-HU" sz="3300"/>
              <a:t>csökkenti a termelési kockázatot</a:t>
            </a:r>
            <a:r>
              <a:rPr lang="hu-HU" sz="3300"/>
              <a:t>.</a:t>
            </a:r>
            <a:endParaRPr/>
          </a:p>
          <a:p>
            <a:pPr indent="-342900" lvl="0" marL="457200" rtl="0" algn="l">
              <a:lnSpc>
                <a:spcPct val="110000"/>
              </a:lnSpc>
              <a:spcBef>
                <a:spcPts val="1000"/>
              </a:spcBef>
              <a:spcAft>
                <a:spcPts val="0"/>
              </a:spcAft>
              <a:buSzPct val="99173"/>
              <a:buChar char="•"/>
            </a:pPr>
            <a:r>
              <a:rPr b="1" lang="hu-HU" sz="3300"/>
              <a:t>Gazdasági és piaci hatások döntési szempontként megjelennek</a:t>
            </a:r>
            <a:r>
              <a:rPr lang="hu-HU" sz="3300"/>
              <a:t> a tervezésben</a:t>
            </a:r>
            <a:endParaRPr/>
          </a:p>
          <a:p>
            <a:pPr indent="-342900" lvl="0" marL="457200" rtl="0" algn="l">
              <a:lnSpc>
                <a:spcPct val="110000"/>
              </a:lnSpc>
              <a:spcBef>
                <a:spcPts val="1000"/>
              </a:spcBef>
              <a:spcAft>
                <a:spcPts val="0"/>
              </a:spcAft>
              <a:buSzPct val="99173"/>
              <a:buChar char="•"/>
            </a:pPr>
            <a:r>
              <a:rPr lang="hu-HU" sz="3300"/>
              <a:t>Lehetővé teszi a </a:t>
            </a:r>
            <a:r>
              <a:rPr b="1" lang="hu-HU" sz="3300"/>
              <a:t>fenntartható gazdálkodás követelményeihez való megfelelést</a:t>
            </a:r>
            <a:r>
              <a:rPr lang="hu-HU" sz="3300"/>
              <a:t>, a környezetterhelés csökkentését kimutathatóvá teszi, biztosítja a termék nyomon követhetőségét. </a:t>
            </a:r>
            <a:endParaRPr/>
          </a:p>
          <a:p>
            <a:pPr indent="-342900" lvl="0" marL="457200" rtl="0" algn="l">
              <a:lnSpc>
                <a:spcPct val="110000"/>
              </a:lnSpc>
              <a:spcBef>
                <a:spcPts val="1000"/>
              </a:spcBef>
              <a:spcAft>
                <a:spcPts val="0"/>
              </a:spcAft>
              <a:buSzPct val="99173"/>
              <a:buChar char="•"/>
            </a:pPr>
            <a:r>
              <a:rPr b="1" lang="hu-HU" sz="3300"/>
              <a:t>Hozzájárul az élelmiszerbiztonsághoz dokumentált módon.</a:t>
            </a:r>
            <a:endParaRPr/>
          </a:p>
          <a:p>
            <a:pPr indent="-342900" lvl="0" marL="457200" rtl="0" algn="l">
              <a:lnSpc>
                <a:spcPct val="110000"/>
              </a:lnSpc>
              <a:spcBef>
                <a:spcPts val="1000"/>
              </a:spcBef>
              <a:spcAft>
                <a:spcPts val="0"/>
              </a:spcAft>
              <a:buSzPct val="99173"/>
              <a:buChar char="•"/>
            </a:pPr>
            <a:r>
              <a:rPr lang="hu-HU" sz="3300"/>
              <a:t>Átláthatóvá teszi a gazdálkodási rendszert.</a:t>
            </a:r>
            <a:endParaRPr/>
          </a:p>
          <a:p>
            <a:pPr indent="-342900" lvl="0" marL="457200" rtl="0" algn="l">
              <a:lnSpc>
                <a:spcPct val="110000"/>
              </a:lnSpc>
              <a:spcBef>
                <a:spcPts val="1000"/>
              </a:spcBef>
              <a:spcAft>
                <a:spcPts val="0"/>
              </a:spcAft>
              <a:buSzPct val="99173"/>
              <a:buChar char="•"/>
            </a:pPr>
            <a:r>
              <a:rPr b="1" lang="hu-HU" sz="3300"/>
              <a:t>Költséghatékony termelést eredményez </a:t>
            </a:r>
            <a:r>
              <a:rPr lang="hu-HU" sz="3300"/>
              <a:t>a hozambiztonság veszélyeztetése nélkül.</a:t>
            </a:r>
            <a:endParaRPr/>
          </a:p>
          <a:p>
            <a:pPr indent="-342900" lvl="0" marL="457200" rtl="0" algn="l">
              <a:lnSpc>
                <a:spcPct val="110000"/>
              </a:lnSpc>
              <a:spcBef>
                <a:spcPts val="1000"/>
              </a:spcBef>
              <a:spcAft>
                <a:spcPts val="0"/>
              </a:spcAft>
              <a:buSzPct val="99173"/>
              <a:buChar char="•"/>
            </a:pPr>
            <a:r>
              <a:rPr b="1" lang="hu-HU" sz="3300"/>
              <a:t>Megkönnyíti</a:t>
            </a:r>
            <a:r>
              <a:rPr lang="hu-HU" sz="3300"/>
              <a:t> és </a:t>
            </a:r>
            <a:r>
              <a:rPr b="1" lang="hu-HU" sz="3300"/>
              <a:t>hatékonyabbá teszi a munkaszervezést</a:t>
            </a:r>
            <a:r>
              <a:rPr lang="hu-HU" sz="3300"/>
              <a:t>.</a:t>
            </a:r>
            <a:endParaRPr/>
          </a:p>
          <a:p>
            <a:pPr indent="0" lvl="0" marL="114300" rtl="0" algn="l">
              <a:lnSpc>
                <a:spcPct val="110000"/>
              </a:lnSpc>
              <a:spcBef>
                <a:spcPts val="1000"/>
              </a:spcBef>
              <a:spcAft>
                <a:spcPts val="0"/>
              </a:spcAft>
              <a:buSzPct val="99173"/>
              <a:buNone/>
            </a:pPr>
            <a:r>
              <a:rPr lang="hu-HU" sz="3300"/>
              <a:t> </a:t>
            </a:r>
            <a:endParaRPr/>
          </a:p>
          <a:p>
            <a:pPr indent="-342900" lvl="0" marL="457200" rtl="0" algn="l">
              <a:lnSpc>
                <a:spcPct val="110000"/>
              </a:lnSpc>
              <a:spcBef>
                <a:spcPts val="1000"/>
              </a:spcBef>
              <a:spcAft>
                <a:spcPts val="0"/>
              </a:spcAft>
              <a:buSzPct val="99173"/>
              <a:buChar char="•"/>
            </a:pPr>
            <a:r>
              <a:rPr b="1" lang="hu-HU" sz="3300"/>
              <a:t>Javul a gépek kapacitáskihasználása </a:t>
            </a:r>
            <a:r>
              <a:rPr lang="hu-HU" sz="3300"/>
              <a:t>és az </a:t>
            </a:r>
            <a:r>
              <a:rPr b="1" lang="hu-HU" sz="3300"/>
              <a:t>elvégzett munka minősége.</a:t>
            </a:r>
            <a:endParaRPr/>
          </a:p>
          <a:p>
            <a:pPr indent="-342900" lvl="0" marL="457200" rtl="0" algn="l">
              <a:lnSpc>
                <a:spcPct val="110000"/>
              </a:lnSpc>
              <a:spcBef>
                <a:spcPts val="1000"/>
              </a:spcBef>
              <a:spcAft>
                <a:spcPts val="0"/>
              </a:spcAft>
              <a:buSzPct val="99173"/>
              <a:buChar char="•"/>
            </a:pPr>
            <a:r>
              <a:rPr b="1" lang="hu-HU" sz="3300"/>
              <a:t>Csökkentik a munkaerőigényét a gazdaságnak</a:t>
            </a:r>
            <a:r>
              <a:rPr lang="hu-HU" sz="3300"/>
              <a:t>.</a:t>
            </a:r>
            <a:endParaRPr/>
          </a:p>
          <a:p>
            <a:pPr indent="-342900" lvl="0" marL="457200" rtl="0" algn="l">
              <a:lnSpc>
                <a:spcPct val="110000"/>
              </a:lnSpc>
              <a:spcBef>
                <a:spcPts val="1000"/>
              </a:spcBef>
              <a:spcAft>
                <a:spcPts val="0"/>
              </a:spcAft>
              <a:buSzPct val="99173"/>
              <a:buChar char="•"/>
            </a:pPr>
            <a:r>
              <a:rPr b="1" lang="hu-HU" sz="3300"/>
              <a:t>Csökkenti az adminisztrációs terheket</a:t>
            </a:r>
            <a:r>
              <a:rPr lang="hu-HU" sz="3300"/>
              <a:t>.</a:t>
            </a:r>
            <a:endParaRPr/>
          </a:p>
          <a:p>
            <a:pPr indent="-342900" lvl="0" marL="457200" rtl="0" algn="l">
              <a:lnSpc>
                <a:spcPct val="110000"/>
              </a:lnSpc>
              <a:spcBef>
                <a:spcPts val="1000"/>
              </a:spcBef>
              <a:spcAft>
                <a:spcPts val="0"/>
              </a:spcAft>
              <a:buSzPct val="99173"/>
              <a:buChar char="•"/>
            </a:pPr>
            <a:r>
              <a:rPr lang="hu-HU" sz="3300"/>
              <a:t>A </a:t>
            </a:r>
            <a:r>
              <a:rPr b="1" lang="hu-HU" sz="3300"/>
              <a:t>termelőket összeköti egymással, hatékonyabbá teszi az információk áramlását,</a:t>
            </a:r>
            <a:r>
              <a:rPr lang="hu-HU" sz="3300"/>
              <a:t> valamint lehetővé teszi az értékesítéskor a jobb érdekérvényesítést az összefogás révén.</a:t>
            </a:r>
            <a:endParaRPr/>
          </a:p>
          <a:p>
            <a:pPr indent="-342900" lvl="0" marL="457200" rtl="0" algn="l">
              <a:lnSpc>
                <a:spcPct val="110000"/>
              </a:lnSpc>
              <a:spcBef>
                <a:spcPts val="1000"/>
              </a:spcBef>
              <a:spcAft>
                <a:spcPts val="0"/>
              </a:spcAft>
              <a:buSzPct val="99173"/>
              <a:buChar char="•"/>
            </a:pPr>
            <a:r>
              <a:rPr lang="hu-HU" sz="3300"/>
              <a:t>A </a:t>
            </a:r>
            <a:r>
              <a:rPr b="1" lang="hu-HU" sz="3300"/>
              <a:t>támogatások ellenőrzése távellenőzés </a:t>
            </a:r>
            <a:r>
              <a:rPr lang="hu-HU" sz="3300"/>
              <a:t>formáját támogatja – új nyomonkövetési rendszer kerül kifejlesztésre</a:t>
            </a:r>
            <a:endParaRPr/>
          </a:p>
          <a:p>
            <a:pPr indent="-342900" lvl="0" marL="457200" rtl="0" algn="l">
              <a:lnSpc>
                <a:spcPct val="110000"/>
              </a:lnSpc>
              <a:spcBef>
                <a:spcPts val="1000"/>
              </a:spcBef>
              <a:spcAft>
                <a:spcPts val="0"/>
              </a:spcAft>
              <a:buSzPct val="99173"/>
              <a:buChar char="•"/>
            </a:pPr>
            <a:r>
              <a:rPr lang="hu-HU" sz="3300"/>
              <a:t>A szakigazgatási jelentési kötelezettségek</a:t>
            </a:r>
            <a:r>
              <a:rPr b="1" lang="hu-HU" sz="3300"/>
              <a:t> digitális eszközök alkalmazásával pontos adatszolgáltatás, egyszerűbb és átláthatóbb</a:t>
            </a:r>
            <a:r>
              <a:rPr lang="hu-HU" sz="3300"/>
              <a:t> adatszolgáltatási rendszer valósul meg – </a:t>
            </a:r>
            <a:r>
              <a:rPr b="1" lang="hu-HU" sz="3300"/>
              <a:t>kevesebb büntetés pontatlan adatszolgáltatás miatt</a:t>
            </a:r>
            <a:r>
              <a:rPr lang="hu-HU" sz="3300"/>
              <a:t>.</a:t>
            </a:r>
            <a:endParaRPr/>
          </a:p>
          <a:p>
            <a:pPr indent="-342900" lvl="0" marL="457200" rtl="0" algn="l">
              <a:lnSpc>
                <a:spcPct val="100000"/>
              </a:lnSpc>
              <a:spcBef>
                <a:spcPts val="0"/>
              </a:spcBef>
              <a:spcAft>
                <a:spcPts val="0"/>
              </a:spcAft>
              <a:buSzPct val="116883"/>
              <a:buNone/>
            </a:pPr>
            <a:r>
              <a:t/>
            </a:r>
            <a:endParaRPr>
              <a:solidFill>
                <a:srgbClr val="FF0000"/>
              </a:solidFill>
            </a:endParaRPr>
          </a:p>
          <a:p>
            <a:pPr indent="0" lvl="0" marL="0" rtl="0" algn="ctr">
              <a:lnSpc>
                <a:spcPct val="100000"/>
              </a:lnSpc>
              <a:spcBef>
                <a:spcPts val="0"/>
              </a:spcBef>
              <a:spcAft>
                <a:spcPts val="0"/>
              </a:spcAft>
              <a:buSzPct val="116883"/>
              <a:buNone/>
            </a:pPr>
            <a:r>
              <a:rPr b="1" lang="hu-HU">
                <a:solidFill>
                  <a:srgbClr val="FF0000"/>
                </a:solidFill>
              </a:rPr>
              <a:t>NYOMONKÖVETHETŐSÉG, FENNTARTHATÓSÁG, PONTOS ÉS NAPRAKÉSZ ADATSZOLGÁLTATÁS!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 precíziós gazdálkodás, smart farming, robotika a mezőgazdaságban</a:t>
            </a:r>
            <a:endParaRPr/>
          </a:p>
        </p:txBody>
      </p:sp>
      <p:sp>
        <p:nvSpPr>
          <p:cNvPr id="236" name="Google Shape;236;p34"/>
          <p:cNvSpPr txBox="1"/>
          <p:nvPr>
            <p:ph idx="1" type="body"/>
          </p:nvPr>
        </p:nvSpPr>
        <p:spPr>
          <a:xfrm>
            <a:off x="321547" y="1825625"/>
            <a:ext cx="5873513" cy="4351338"/>
          </a:xfrm>
          <a:prstGeom prst="rect">
            <a:avLst/>
          </a:prstGeom>
          <a:noFill/>
          <a:ln>
            <a:noFill/>
          </a:ln>
        </p:spPr>
        <p:txBody>
          <a:bodyPr anchorCtr="0" anchor="t" bIns="45700" lIns="91425" spcFirstLastPara="1" rIns="91425" wrap="square" tIns="45700">
            <a:normAutofit fontScale="62500" lnSpcReduction="20000"/>
          </a:bodyPr>
          <a:lstStyle/>
          <a:p>
            <a:pPr indent="-342900" lvl="0" marL="457200" rtl="0" algn="l">
              <a:lnSpc>
                <a:spcPct val="90000"/>
              </a:lnSpc>
              <a:spcBef>
                <a:spcPts val="1000"/>
              </a:spcBef>
              <a:spcAft>
                <a:spcPts val="0"/>
              </a:spcAft>
              <a:buClr>
                <a:srgbClr val="1C9E4A"/>
              </a:buClr>
              <a:buSzPct val="102857"/>
              <a:buChar char="•"/>
            </a:pPr>
            <a:r>
              <a:rPr b="1" lang="hu-HU"/>
              <a:t>Precíz gazdálkodás: </a:t>
            </a:r>
            <a:r>
              <a:rPr lang="hu-HU"/>
              <a:t>(földrajzilag vagy időben) pontosan végzett munkafolyamat (pl. GPS vezérelt erőgépek) </a:t>
            </a:r>
            <a:endParaRPr/>
          </a:p>
          <a:p>
            <a:pPr indent="-342900" lvl="0" marL="457200" rtl="0" algn="l">
              <a:lnSpc>
                <a:spcPct val="90000"/>
              </a:lnSpc>
              <a:spcBef>
                <a:spcPts val="1000"/>
              </a:spcBef>
              <a:spcAft>
                <a:spcPts val="0"/>
              </a:spcAft>
              <a:buClr>
                <a:srgbClr val="1C9E4A"/>
              </a:buClr>
              <a:buSzPct val="102857"/>
              <a:buChar char="•"/>
            </a:pPr>
            <a:r>
              <a:rPr b="1" lang="hu-HU"/>
              <a:t>Precíziós gazdálkodás: </a:t>
            </a:r>
            <a:r>
              <a:rPr lang="hu-HU"/>
              <a:t>A gazdálkodás minden szakaszában  - adatgyűjtés, adatfeldolgozás, döntéshozatal, beavatkozás – kiemeleten szerepet kapnak az infokommunikációs technológiák, a pontos mérések, a szabályozás és a számítógépes vezérlés során. Figyelembe veszi az adott termelési egységen belüli eltérő körülményeket, és azok alapján változtatja a kezelések jellemzőit.</a:t>
            </a:r>
            <a:endParaRPr/>
          </a:p>
          <a:p>
            <a:pPr indent="-342900" lvl="0" marL="457200" rtl="0" algn="l">
              <a:lnSpc>
                <a:spcPct val="90000"/>
              </a:lnSpc>
              <a:spcBef>
                <a:spcPts val="1000"/>
              </a:spcBef>
              <a:spcAft>
                <a:spcPts val="0"/>
              </a:spcAft>
              <a:buClr>
                <a:srgbClr val="1C9E4A"/>
              </a:buClr>
              <a:buSzPct val="102857"/>
              <a:buChar char="•"/>
            </a:pPr>
            <a:r>
              <a:rPr b="1" lang="hu-HU"/>
              <a:t>Smart farming</a:t>
            </a:r>
            <a:r>
              <a:rPr lang="hu-HU"/>
              <a:t> (intelligens gazdálkodás): 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a:t>
            </a:r>
            <a:endParaRPr/>
          </a:p>
          <a:p>
            <a:pPr indent="-342900" lvl="0" marL="457200" rtl="0" algn="l">
              <a:lnSpc>
                <a:spcPct val="90000"/>
              </a:lnSpc>
              <a:spcBef>
                <a:spcPts val="1000"/>
              </a:spcBef>
              <a:spcAft>
                <a:spcPts val="0"/>
              </a:spcAft>
              <a:buClr>
                <a:srgbClr val="1C9E4A"/>
              </a:buClr>
              <a:buSzPct val="102857"/>
              <a:buChar char="•"/>
            </a:pPr>
            <a:r>
              <a:rPr lang="hu-HU"/>
              <a:t>Robotika:</a:t>
            </a:r>
            <a:endParaRPr/>
          </a:p>
          <a:p>
            <a:pPr indent="-228600" lvl="0" marL="457200" rtl="0" algn="l">
              <a:lnSpc>
                <a:spcPct val="90000"/>
              </a:lnSpc>
              <a:spcBef>
                <a:spcPts val="1000"/>
              </a:spcBef>
              <a:spcAft>
                <a:spcPts val="0"/>
              </a:spcAft>
              <a:buClr>
                <a:srgbClr val="1C9E4A"/>
              </a:buClr>
              <a:buSzPct val="102857"/>
              <a:buNone/>
            </a:pPr>
            <a:r>
              <a:t/>
            </a:r>
            <a:endParaRPr/>
          </a:p>
        </p:txBody>
      </p:sp>
      <p:sp>
        <p:nvSpPr>
          <p:cNvPr id="237" name="Google Shape;237;p34"/>
          <p:cNvSpPr/>
          <p:nvPr/>
        </p:nvSpPr>
        <p:spPr>
          <a:xfrm>
            <a:off x="7296150" y="5409199"/>
            <a:ext cx="6096000" cy="341632"/>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0" i="0" lang="hu-HU" sz="1800" u="none" cap="none" strike="noStrike">
                <a:solidFill>
                  <a:srgbClr val="1C9E4A"/>
                </a:solidFill>
                <a:latin typeface="Calibri"/>
                <a:ea typeface="Calibri"/>
                <a:cs typeface="Calibri"/>
                <a:sym typeface="Calibri"/>
              </a:rPr>
              <a:t>Gazda születik - A precíziós gazdálkodás</a:t>
            </a:r>
            <a:endParaRPr/>
          </a:p>
        </p:txBody>
      </p:sp>
      <p:sp>
        <p:nvSpPr>
          <p:cNvPr id="238" name="Google Shape;238;p34"/>
          <p:cNvSpPr/>
          <p:nvPr/>
        </p:nvSpPr>
        <p:spPr>
          <a:xfrm>
            <a:off x="8338185" y="1277985"/>
            <a:ext cx="2994660" cy="104241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Tekintse meg a videót és fogalmazza meg a precíziós gazdálkodás lényegi elemeit!</a:t>
            </a:r>
            <a:endParaRPr/>
          </a:p>
        </p:txBody>
      </p:sp>
      <p:sp>
        <p:nvSpPr>
          <p:cNvPr id="239" name="Google Shape;239;p34"/>
          <p:cNvSpPr/>
          <p:nvPr/>
        </p:nvSpPr>
        <p:spPr>
          <a:xfrm>
            <a:off x="8098155" y="2057511"/>
            <a:ext cx="480060" cy="479900"/>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40" name="Google Shape;240;p34" title="Gazda születik - A precíziós gazdálkodás"/>
          <p:cNvPicPr preferRelativeResize="0"/>
          <p:nvPr/>
        </p:nvPicPr>
        <p:blipFill rotWithShape="1">
          <a:blip r:embed="rId3">
            <a:alphaModFix/>
          </a:blip>
          <a:srcRect b="0" l="0" r="0" t="0"/>
          <a:stretch/>
        </p:blipFill>
        <p:spPr>
          <a:xfrm>
            <a:off x="7283366" y="2904234"/>
            <a:ext cx="4049479" cy="228795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 precíziós gazdálkodás, smart farming, robotika a mezőgazdaságban</a:t>
            </a:r>
            <a:endParaRPr/>
          </a:p>
        </p:txBody>
      </p:sp>
      <p:sp>
        <p:nvSpPr>
          <p:cNvPr id="246" name="Google Shape;246;p35"/>
          <p:cNvSpPr txBox="1"/>
          <p:nvPr>
            <p:ph idx="1" type="body"/>
          </p:nvPr>
        </p:nvSpPr>
        <p:spPr>
          <a:xfrm>
            <a:off x="321547" y="1825625"/>
            <a:ext cx="5873513"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C9E4A"/>
              </a:buClr>
              <a:buSzPts val="1800"/>
              <a:buChar char="•"/>
            </a:pPr>
            <a:r>
              <a:rPr lang="hu-HU"/>
              <a:t>Precíz gazdálkodás</a:t>
            </a:r>
            <a:endParaRPr/>
          </a:p>
          <a:p>
            <a:pPr indent="-342900" lvl="0" marL="457200" rtl="0" algn="l">
              <a:lnSpc>
                <a:spcPct val="90000"/>
              </a:lnSpc>
              <a:spcBef>
                <a:spcPts val="1000"/>
              </a:spcBef>
              <a:spcAft>
                <a:spcPts val="0"/>
              </a:spcAft>
              <a:buClr>
                <a:srgbClr val="1C9E4A"/>
              </a:buClr>
              <a:buSzPts val="1800"/>
              <a:buChar char="•"/>
            </a:pPr>
            <a:r>
              <a:rPr lang="hu-HU"/>
              <a:t>Precíziós gazdálkodás</a:t>
            </a:r>
            <a:endParaRPr/>
          </a:p>
          <a:p>
            <a:pPr indent="-342900" lvl="0" marL="457200" rtl="0" algn="l">
              <a:lnSpc>
                <a:spcPct val="90000"/>
              </a:lnSpc>
              <a:spcBef>
                <a:spcPts val="1000"/>
              </a:spcBef>
              <a:spcAft>
                <a:spcPts val="0"/>
              </a:spcAft>
              <a:buClr>
                <a:srgbClr val="1C9E4A"/>
              </a:buClr>
              <a:buSzPts val="1800"/>
              <a:buChar char="•"/>
            </a:pPr>
            <a:r>
              <a:rPr lang="hu-HU"/>
              <a:t>Smart farming (Okos gazdálkodás)</a:t>
            </a:r>
            <a:endParaRPr/>
          </a:p>
          <a:p>
            <a:pPr indent="-342900" lvl="0" marL="457200" rtl="0" algn="l">
              <a:lnSpc>
                <a:spcPct val="90000"/>
              </a:lnSpc>
              <a:spcBef>
                <a:spcPts val="1000"/>
              </a:spcBef>
              <a:spcAft>
                <a:spcPts val="0"/>
              </a:spcAft>
              <a:buClr>
                <a:srgbClr val="1C9E4A"/>
              </a:buClr>
              <a:buSzPts val="1800"/>
              <a:buChar char="•"/>
            </a:pPr>
            <a:r>
              <a:rPr lang="hu-HU"/>
              <a:t>Robotika</a:t>
            </a:r>
            <a:endParaRPr/>
          </a:p>
        </p:txBody>
      </p:sp>
      <p:pic>
        <p:nvPicPr>
          <p:cNvPr id="247" name="Google Shape;247;p35"/>
          <p:cNvPicPr preferRelativeResize="0"/>
          <p:nvPr/>
        </p:nvPicPr>
        <p:blipFill rotWithShape="1">
          <a:blip r:embed="rId3">
            <a:alphaModFix/>
          </a:blip>
          <a:srcRect b="0" l="0" r="0" t="0"/>
          <a:stretch/>
        </p:blipFill>
        <p:spPr>
          <a:xfrm>
            <a:off x="2632942" y="3780943"/>
            <a:ext cx="3803351" cy="2530957"/>
          </a:xfrm>
          <a:prstGeom prst="rect">
            <a:avLst/>
          </a:prstGeom>
          <a:noFill/>
          <a:ln>
            <a:noFill/>
          </a:ln>
        </p:spPr>
      </p:pic>
      <p:pic>
        <p:nvPicPr>
          <p:cNvPr descr="CASE IH" id="248" name="Google Shape;248;p35"/>
          <p:cNvPicPr preferRelativeResize="0"/>
          <p:nvPr/>
        </p:nvPicPr>
        <p:blipFill rotWithShape="1">
          <a:blip r:embed="rId4">
            <a:alphaModFix/>
          </a:blip>
          <a:srcRect b="0" l="0" r="0" t="0"/>
          <a:stretch/>
        </p:blipFill>
        <p:spPr>
          <a:xfrm>
            <a:off x="6626193" y="1278786"/>
            <a:ext cx="4411430" cy="2557351"/>
          </a:xfrm>
          <a:prstGeom prst="rect">
            <a:avLst/>
          </a:prstGeom>
          <a:noFill/>
          <a:ln>
            <a:noFill/>
          </a:ln>
        </p:spPr>
      </p:pic>
      <p:pic>
        <p:nvPicPr>
          <p:cNvPr id="249" name="Google Shape;249;p35"/>
          <p:cNvPicPr preferRelativeResize="0"/>
          <p:nvPr/>
        </p:nvPicPr>
        <p:blipFill rotWithShape="1">
          <a:blip r:embed="rId5">
            <a:alphaModFix/>
          </a:blip>
          <a:srcRect b="0" l="0" r="0" t="0"/>
          <a:stretch/>
        </p:blipFill>
        <p:spPr>
          <a:xfrm>
            <a:off x="6761348" y="4001294"/>
            <a:ext cx="4141120" cy="27557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233226" y="-59131"/>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Farm menedzsment és a digitalizáció - történeti áttekintés</a:t>
            </a:r>
            <a:br>
              <a:rPr lang="hu-HU"/>
            </a:br>
            <a:endParaRPr/>
          </a:p>
        </p:txBody>
      </p:sp>
      <p:sp>
        <p:nvSpPr>
          <p:cNvPr id="255" name="Google Shape;255;p36"/>
          <p:cNvSpPr txBox="1"/>
          <p:nvPr>
            <p:ph idx="1" type="body"/>
          </p:nvPr>
        </p:nvSpPr>
        <p:spPr>
          <a:xfrm>
            <a:off x="264397" y="617220"/>
            <a:ext cx="11555605" cy="4964589"/>
          </a:xfrm>
          <a:prstGeom prst="rect">
            <a:avLst/>
          </a:prstGeom>
          <a:noFill/>
          <a:ln>
            <a:noFill/>
          </a:ln>
        </p:spPr>
        <p:txBody>
          <a:bodyPr anchorCtr="0" anchor="t" bIns="45700" lIns="91425" spcFirstLastPara="1" rIns="91425" wrap="square" tIns="45700">
            <a:normAutofit/>
          </a:bodyPr>
          <a:lstStyle/>
          <a:p>
            <a:pPr indent="0" lvl="0" marL="114300" rtl="0" algn="ctr">
              <a:lnSpc>
                <a:spcPct val="90000"/>
              </a:lnSpc>
              <a:spcBef>
                <a:spcPts val="1000"/>
              </a:spcBef>
              <a:spcAft>
                <a:spcPts val="0"/>
              </a:spcAft>
              <a:buSzPts val="1800"/>
              <a:buNone/>
            </a:pPr>
            <a:r>
              <a:rPr b="1" lang="hu-HU" sz="3200"/>
              <a:t>1980-as évek</a:t>
            </a:r>
            <a:endParaRPr/>
          </a:p>
        </p:txBody>
      </p:sp>
      <p:sp>
        <p:nvSpPr>
          <p:cNvPr id="256" name="Google Shape;256;p36"/>
          <p:cNvSpPr/>
          <p:nvPr/>
        </p:nvSpPr>
        <p:spPr>
          <a:xfrm>
            <a:off x="1004590" y="5167973"/>
            <a:ext cx="298323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„Automatizált irányítási Rendszer" (AIR) </a:t>
            </a:r>
            <a:endParaRPr/>
          </a:p>
        </p:txBody>
      </p:sp>
      <p:sp>
        <p:nvSpPr>
          <p:cNvPr id="257" name="Google Shape;257;p36"/>
          <p:cNvSpPr/>
          <p:nvPr/>
        </p:nvSpPr>
        <p:spPr>
          <a:xfrm>
            <a:off x="8589962" y="5050506"/>
            <a:ext cx="3361634"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a:t>
            </a:r>
            <a:r>
              <a:rPr b="1" i="0" lang="hu-HU" sz="2000" u="none" cap="none" strike="noStrike">
                <a:solidFill>
                  <a:srgbClr val="FFFF00"/>
                </a:solidFill>
                <a:latin typeface="Arial"/>
                <a:ea typeface="Arial"/>
                <a:cs typeface="Arial"/>
                <a:sym typeface="Arial"/>
              </a:rPr>
              <a:t>Automatizált Vállalatirányítási Rendszer" (A VIR) </a:t>
            </a:r>
            <a:endParaRPr/>
          </a:p>
        </p:txBody>
      </p:sp>
      <p:sp>
        <p:nvSpPr>
          <p:cNvPr id="258" name="Google Shape;258;p36"/>
          <p:cNvSpPr/>
          <p:nvPr/>
        </p:nvSpPr>
        <p:spPr>
          <a:xfrm>
            <a:off x="6110223" y="2515624"/>
            <a:ext cx="533170" cy="68580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9" name="Google Shape;259;p36"/>
          <p:cNvSpPr/>
          <p:nvPr/>
        </p:nvSpPr>
        <p:spPr>
          <a:xfrm>
            <a:off x="4568435" y="3301339"/>
            <a:ext cx="356616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Gazdálkodási folyamatok automatizálására igény</a:t>
            </a:r>
            <a:endParaRPr/>
          </a:p>
        </p:txBody>
      </p:sp>
      <p:sp>
        <p:nvSpPr>
          <p:cNvPr id="260" name="Google Shape;260;p36"/>
          <p:cNvSpPr/>
          <p:nvPr/>
        </p:nvSpPr>
        <p:spPr>
          <a:xfrm rot="-2536158">
            <a:off x="8155290" y="4410234"/>
            <a:ext cx="485281" cy="51435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1" name="Google Shape;261;p36"/>
          <p:cNvSpPr/>
          <p:nvPr/>
        </p:nvSpPr>
        <p:spPr>
          <a:xfrm rot="2908777">
            <a:off x="3745504" y="4370521"/>
            <a:ext cx="484632" cy="599629"/>
          </a:xfrm>
          <a:prstGeom prst="downArrow">
            <a:avLst>
              <a:gd fmla="val 47683"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62" name="Google Shape;262;p36"/>
          <p:cNvSpPr/>
          <p:nvPr/>
        </p:nvSpPr>
        <p:spPr>
          <a:xfrm>
            <a:off x="9470048" y="2362160"/>
            <a:ext cx="2227113" cy="971550"/>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könyvelés</a:t>
            </a:r>
            <a:endParaRPr/>
          </a:p>
        </p:txBody>
      </p:sp>
      <p:sp>
        <p:nvSpPr>
          <p:cNvPr id="263" name="Google Shape;263;p36"/>
          <p:cNvSpPr/>
          <p:nvPr/>
        </p:nvSpPr>
        <p:spPr>
          <a:xfrm>
            <a:off x="9441179" y="3680460"/>
            <a:ext cx="2150187" cy="868680"/>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gazdasági elemzés </a:t>
            </a:r>
            <a:endParaRPr/>
          </a:p>
        </p:txBody>
      </p:sp>
      <p:sp>
        <p:nvSpPr>
          <p:cNvPr id="264" name="Google Shape;264;p36"/>
          <p:cNvSpPr/>
          <p:nvPr/>
        </p:nvSpPr>
        <p:spPr>
          <a:xfrm>
            <a:off x="213437" y="2391568"/>
            <a:ext cx="2642594" cy="878230"/>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nyilvántartás</a:t>
            </a:r>
            <a:r>
              <a:rPr b="0" i="0" lang="hu-HU" sz="1400" u="none" cap="none" strike="noStrike">
                <a:solidFill>
                  <a:schemeClr val="lt1"/>
                </a:solidFill>
                <a:latin typeface="Arial"/>
                <a:ea typeface="Arial"/>
                <a:cs typeface="Arial"/>
                <a:sym typeface="Arial"/>
              </a:rPr>
              <a:t>, </a:t>
            </a:r>
            <a:endParaRPr/>
          </a:p>
        </p:txBody>
      </p:sp>
      <p:sp>
        <p:nvSpPr>
          <p:cNvPr id="265" name="Google Shape;265;p36"/>
          <p:cNvSpPr/>
          <p:nvPr/>
        </p:nvSpPr>
        <p:spPr>
          <a:xfrm>
            <a:off x="357063" y="3454300"/>
            <a:ext cx="2181781" cy="882646"/>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statisztika, </a:t>
            </a:r>
            <a:endParaRPr/>
          </a:p>
        </p:txBody>
      </p:sp>
      <p:sp>
        <p:nvSpPr>
          <p:cNvPr id="266" name="Google Shape;266;p36"/>
          <p:cNvSpPr/>
          <p:nvPr/>
        </p:nvSpPr>
        <p:spPr>
          <a:xfrm>
            <a:off x="9428863" y="1061590"/>
            <a:ext cx="2174818" cy="995571"/>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a tervezés</a:t>
            </a:r>
            <a:endParaRPr/>
          </a:p>
        </p:txBody>
      </p:sp>
      <p:sp>
        <p:nvSpPr>
          <p:cNvPr id="267" name="Google Shape;267;p36"/>
          <p:cNvSpPr/>
          <p:nvPr/>
        </p:nvSpPr>
        <p:spPr>
          <a:xfrm>
            <a:off x="357063" y="1309004"/>
            <a:ext cx="2431837" cy="914400"/>
          </a:xfrm>
          <a:prstGeom prst="ellipse">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szervezési feladatok</a:t>
            </a:r>
            <a:endParaRPr/>
          </a:p>
        </p:txBody>
      </p:sp>
      <p:sp>
        <p:nvSpPr>
          <p:cNvPr id="268" name="Google Shape;268;p36"/>
          <p:cNvSpPr/>
          <p:nvPr/>
        </p:nvSpPr>
        <p:spPr>
          <a:xfrm>
            <a:off x="4794166" y="1477168"/>
            <a:ext cx="3435567"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döntésmegalapozás</a:t>
            </a:r>
            <a:endParaRPr b="1" i="0" sz="2000" u="none" cap="none" strike="noStrike">
              <a:solidFill>
                <a:srgbClr val="FFFF00"/>
              </a:solidFill>
              <a:latin typeface="Arial"/>
              <a:ea typeface="Arial"/>
              <a:cs typeface="Arial"/>
              <a:sym typeface="Arial"/>
            </a:endParaRPr>
          </a:p>
        </p:txBody>
      </p:sp>
      <p:sp>
        <p:nvSpPr>
          <p:cNvPr id="269" name="Google Shape;269;p36"/>
          <p:cNvSpPr/>
          <p:nvPr/>
        </p:nvSpPr>
        <p:spPr>
          <a:xfrm>
            <a:off x="3033017" y="1716457"/>
            <a:ext cx="1339909" cy="396772"/>
          </a:xfrm>
          <a:prstGeom prst="rightArrow">
            <a:avLst>
              <a:gd fmla="val 50000" name="adj1"/>
              <a:gd fmla="val 41541"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0" name="Google Shape;270;p36"/>
          <p:cNvSpPr/>
          <p:nvPr/>
        </p:nvSpPr>
        <p:spPr>
          <a:xfrm rot="-788185">
            <a:off x="3035889" y="2374027"/>
            <a:ext cx="1423855" cy="407409"/>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1" name="Google Shape;271;p36"/>
          <p:cNvSpPr/>
          <p:nvPr/>
        </p:nvSpPr>
        <p:spPr>
          <a:xfrm rot="-1572035">
            <a:off x="2709979" y="3296931"/>
            <a:ext cx="1926770" cy="400026"/>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2" name="Google Shape;272;p36"/>
          <p:cNvSpPr/>
          <p:nvPr/>
        </p:nvSpPr>
        <p:spPr>
          <a:xfrm rot="10529328">
            <a:off x="8357962" y="1505207"/>
            <a:ext cx="978408" cy="339745"/>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3" name="Google Shape;273;p36"/>
          <p:cNvSpPr/>
          <p:nvPr/>
        </p:nvSpPr>
        <p:spPr>
          <a:xfrm rot="-9313223">
            <a:off x="8329745" y="2245331"/>
            <a:ext cx="1147894" cy="339755"/>
          </a:xfrm>
          <a:prstGeom prst="rightArrow">
            <a:avLst>
              <a:gd fmla="val 51228"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4" name="Google Shape;274;p36"/>
          <p:cNvSpPr/>
          <p:nvPr/>
        </p:nvSpPr>
        <p:spPr>
          <a:xfrm rot="-8080979">
            <a:off x="7956420" y="3061259"/>
            <a:ext cx="1799705" cy="412246"/>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5" name="Google Shape;275;p36"/>
          <p:cNvSpPr/>
          <p:nvPr/>
        </p:nvSpPr>
        <p:spPr>
          <a:xfrm>
            <a:off x="4517493" y="5050506"/>
            <a:ext cx="3527905" cy="1712866"/>
          </a:xfrm>
          <a:prstGeom prst="rect">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chemeClr val="lt1"/>
                </a:solidFill>
                <a:latin typeface="Arial"/>
                <a:ea typeface="Arial"/>
                <a:cs typeface="Arial"/>
                <a:sym typeface="Arial"/>
              </a:rPr>
              <a:t>CÉL: tervezési munka gépesítése a közgazdasági munka színvonalának emelése</a:t>
            </a:r>
            <a:r>
              <a:rPr b="0" i="0" lang="hu-HU" sz="1400" u="none" cap="none" strike="noStrike">
                <a:solidFill>
                  <a:schemeClr val="lt1"/>
                </a:solidFill>
                <a:latin typeface="Arial"/>
                <a:ea typeface="Arial"/>
                <a:cs typeface="Arial"/>
                <a:sym typeface="Arial"/>
              </a:rPr>
              <a:t>.  </a:t>
            </a:r>
            <a:endParaRPr/>
          </a:p>
        </p:txBody>
      </p:sp>
      <p:sp>
        <p:nvSpPr>
          <p:cNvPr id="276" name="Google Shape;276;p36"/>
          <p:cNvSpPr/>
          <p:nvPr/>
        </p:nvSpPr>
        <p:spPr>
          <a:xfrm>
            <a:off x="6074801" y="4313897"/>
            <a:ext cx="533170" cy="68580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7"/>
          <p:cNvSpPr txBox="1"/>
          <p:nvPr>
            <p:ph type="title"/>
          </p:nvPr>
        </p:nvSpPr>
        <p:spPr>
          <a:xfrm>
            <a:off x="378697" y="-256543"/>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Adatalapú döntés. De mit is jelent ez?</a:t>
            </a:r>
            <a:endParaRPr/>
          </a:p>
        </p:txBody>
      </p:sp>
      <p:sp>
        <p:nvSpPr>
          <p:cNvPr id="282" name="Google Shape;282;p37"/>
          <p:cNvSpPr txBox="1"/>
          <p:nvPr>
            <p:ph idx="1" type="body"/>
          </p:nvPr>
        </p:nvSpPr>
        <p:spPr>
          <a:xfrm>
            <a:off x="378697" y="594357"/>
            <a:ext cx="11395585" cy="4091941"/>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C9E4A"/>
              </a:buClr>
              <a:buSzPts val="1800"/>
              <a:buChar char="•"/>
            </a:pPr>
            <a:r>
              <a:rPr lang="hu-HU"/>
              <a:t>A döntéselőkészítésben kulcsszerepe van az adatoknak és minőségüknek</a:t>
            </a:r>
            <a:endParaRPr/>
          </a:p>
          <a:p>
            <a:pPr indent="-342900" lvl="0" marL="457200" rtl="0" algn="l">
              <a:lnSpc>
                <a:spcPct val="90000"/>
              </a:lnSpc>
              <a:spcBef>
                <a:spcPts val="1000"/>
              </a:spcBef>
              <a:spcAft>
                <a:spcPts val="0"/>
              </a:spcAft>
              <a:buClr>
                <a:srgbClr val="1C9E4A"/>
              </a:buClr>
              <a:buSzPts val="1800"/>
              <a:buChar char="•"/>
            </a:pPr>
            <a:r>
              <a:rPr lang="hu-HU"/>
              <a:t>A folyamatok elemzése, összefüggésfeltárás vizualizációja láthatóvá teszi az összefüggéseket </a:t>
            </a:r>
            <a:endParaRPr/>
          </a:p>
          <a:p>
            <a:pPr indent="-342900" lvl="0" marL="457200" rtl="0" algn="l">
              <a:lnSpc>
                <a:spcPct val="90000"/>
              </a:lnSpc>
              <a:spcBef>
                <a:spcPts val="1000"/>
              </a:spcBef>
              <a:spcAft>
                <a:spcPts val="0"/>
              </a:spcAft>
              <a:buClr>
                <a:srgbClr val="1C9E4A"/>
              </a:buClr>
              <a:buSzPts val="1800"/>
              <a:buChar char="•"/>
            </a:pPr>
            <a:r>
              <a:rPr lang="hu-HU"/>
              <a:t>Az adatalapú irányítási megoldások elősegíthetik a gazdálkodási teljesítmény növelését</a:t>
            </a:r>
            <a:endParaRPr/>
          </a:p>
          <a:p>
            <a:pPr indent="-342900" lvl="0" marL="457200" rtl="0" algn="l">
              <a:lnSpc>
                <a:spcPct val="90000"/>
              </a:lnSpc>
              <a:spcBef>
                <a:spcPts val="1000"/>
              </a:spcBef>
              <a:spcAft>
                <a:spcPts val="0"/>
              </a:spcAft>
              <a:buClr>
                <a:srgbClr val="1C9E4A"/>
              </a:buClr>
              <a:buSzPts val="1800"/>
              <a:buChar char="•"/>
            </a:pPr>
            <a:r>
              <a:rPr lang="hu-HU"/>
              <a:t>Cél: adatalapú folyamatszemlélet</a:t>
            </a:r>
            <a:endParaRPr/>
          </a:p>
          <a:p>
            <a:pPr indent="-228600" lvl="0" marL="457200" rtl="0" algn="l">
              <a:lnSpc>
                <a:spcPct val="90000"/>
              </a:lnSpc>
              <a:spcBef>
                <a:spcPts val="1000"/>
              </a:spcBef>
              <a:spcAft>
                <a:spcPts val="0"/>
              </a:spcAft>
              <a:buClr>
                <a:srgbClr val="1C9E4A"/>
              </a:buClr>
              <a:buSzPts val="1800"/>
              <a:buNone/>
            </a:pPr>
            <a:r>
              <a:t/>
            </a:r>
            <a:endParaRPr/>
          </a:p>
        </p:txBody>
      </p:sp>
      <p:pic>
        <p:nvPicPr>
          <p:cNvPr id="283" name="Google Shape;283;p37"/>
          <p:cNvPicPr preferRelativeResize="0"/>
          <p:nvPr/>
        </p:nvPicPr>
        <p:blipFill rotWithShape="1">
          <a:blip r:embed="rId3">
            <a:alphaModFix/>
          </a:blip>
          <a:srcRect b="0" l="0" r="0" t="0"/>
          <a:stretch/>
        </p:blipFill>
        <p:spPr>
          <a:xfrm>
            <a:off x="1306830" y="3554730"/>
            <a:ext cx="2801982" cy="2451734"/>
          </a:xfrm>
          <a:prstGeom prst="rect">
            <a:avLst/>
          </a:prstGeom>
          <a:noFill/>
          <a:ln>
            <a:noFill/>
          </a:ln>
        </p:spPr>
      </p:pic>
      <p:sp>
        <p:nvSpPr>
          <p:cNvPr id="284" name="Google Shape;284;p37"/>
          <p:cNvSpPr/>
          <p:nvPr/>
        </p:nvSpPr>
        <p:spPr>
          <a:xfrm>
            <a:off x="4699697" y="3726179"/>
            <a:ext cx="222885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200" u="none" cap="none" strike="noStrike">
                <a:solidFill>
                  <a:srgbClr val="FFFF00"/>
                </a:solidFill>
                <a:latin typeface="Arial"/>
                <a:ea typeface="Arial"/>
                <a:cs typeface="Arial"/>
                <a:sym typeface="Arial"/>
              </a:rPr>
              <a:t>VAGY</a:t>
            </a:r>
            <a:endParaRPr/>
          </a:p>
        </p:txBody>
      </p:sp>
      <p:pic>
        <p:nvPicPr>
          <p:cNvPr id="285" name="Google Shape;285;p37"/>
          <p:cNvPicPr preferRelativeResize="0"/>
          <p:nvPr/>
        </p:nvPicPr>
        <p:blipFill rotWithShape="1">
          <a:blip r:embed="rId4">
            <a:alphaModFix/>
          </a:blip>
          <a:srcRect b="0" l="0" r="0" t="0"/>
          <a:stretch/>
        </p:blipFill>
        <p:spPr>
          <a:xfrm>
            <a:off x="7555230" y="3274694"/>
            <a:ext cx="3642360" cy="2731770"/>
          </a:xfrm>
          <a:prstGeom prst="rect">
            <a:avLst/>
          </a:prstGeom>
          <a:noFill/>
          <a:ln>
            <a:noFill/>
          </a:ln>
        </p:spPr>
      </p:pic>
      <p:pic>
        <p:nvPicPr>
          <p:cNvPr id="286" name="Google Shape;286;p37"/>
          <p:cNvPicPr preferRelativeResize="0"/>
          <p:nvPr/>
        </p:nvPicPr>
        <p:blipFill rotWithShape="1">
          <a:blip r:embed="rId5">
            <a:alphaModFix/>
          </a:blip>
          <a:srcRect b="0" l="0" r="0" t="0"/>
          <a:stretch/>
        </p:blipFill>
        <p:spPr>
          <a:xfrm>
            <a:off x="4598533" y="4780597"/>
            <a:ext cx="2466975" cy="1847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271209" y="-283632"/>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Farm menedzsment - és a digitalizáció </a:t>
            </a:r>
            <a:endParaRPr/>
          </a:p>
        </p:txBody>
      </p:sp>
      <p:sp>
        <p:nvSpPr>
          <p:cNvPr id="292" name="Google Shape;292;p38"/>
          <p:cNvSpPr txBox="1"/>
          <p:nvPr>
            <p:ph idx="1" type="body"/>
          </p:nvPr>
        </p:nvSpPr>
        <p:spPr>
          <a:xfrm>
            <a:off x="271209" y="812269"/>
            <a:ext cx="4787663"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hu-HU"/>
              <a:t>A vállalatirányítás legfontosabb feladatai:</a:t>
            </a:r>
            <a:endParaRPr/>
          </a:p>
          <a:p>
            <a:pPr indent="-342900" lvl="0" marL="457200" rtl="0" algn="l">
              <a:lnSpc>
                <a:spcPct val="90000"/>
              </a:lnSpc>
              <a:spcBef>
                <a:spcPts val="1000"/>
              </a:spcBef>
              <a:spcAft>
                <a:spcPts val="0"/>
              </a:spcAft>
              <a:buClr>
                <a:srgbClr val="1C9E4A"/>
              </a:buClr>
              <a:buSzPct val="82949"/>
              <a:buChar char="•"/>
            </a:pPr>
            <a:r>
              <a:rPr lang="hu-HU"/>
              <a:t>A jövőre vonatkozó elképzelések – döntéshez szükséges információk a megvalósíthatósággal kapcsolatban.</a:t>
            </a:r>
            <a:endParaRPr/>
          </a:p>
          <a:p>
            <a:pPr indent="-342900" lvl="0" marL="457200" rtl="0" algn="l">
              <a:lnSpc>
                <a:spcPct val="90000"/>
              </a:lnSpc>
              <a:spcBef>
                <a:spcPts val="1000"/>
              </a:spcBef>
              <a:spcAft>
                <a:spcPts val="0"/>
              </a:spcAft>
              <a:buClr>
                <a:srgbClr val="1C9E4A"/>
              </a:buClr>
              <a:buSzPct val="82949"/>
              <a:buChar char="•"/>
            </a:pPr>
            <a:r>
              <a:rPr lang="hu-HU"/>
              <a:t>Tervek kidolgozása – a múlt adatai és információi alapján, a terv megvalósulását befolyásoló ill. korlátozó feltételek feltárása. </a:t>
            </a:r>
            <a:endParaRPr/>
          </a:p>
          <a:p>
            <a:pPr indent="-342900" lvl="0" marL="457200" rtl="0" algn="l">
              <a:lnSpc>
                <a:spcPct val="90000"/>
              </a:lnSpc>
              <a:spcBef>
                <a:spcPts val="1000"/>
              </a:spcBef>
              <a:spcAft>
                <a:spcPts val="0"/>
              </a:spcAft>
              <a:buClr>
                <a:srgbClr val="1C9E4A"/>
              </a:buClr>
              <a:buSzPct val="82949"/>
              <a:buChar char="•"/>
            </a:pPr>
            <a:r>
              <a:rPr lang="hu-HU"/>
              <a:t>A piaci szereplők és tevékenységük meghatározása a megfelelő stratégia kidolgozásához. </a:t>
            </a:r>
            <a:endParaRPr/>
          </a:p>
          <a:p>
            <a:pPr indent="-228600" lvl="0" marL="457200" rtl="0" algn="l">
              <a:lnSpc>
                <a:spcPct val="90000"/>
              </a:lnSpc>
              <a:spcBef>
                <a:spcPts val="1000"/>
              </a:spcBef>
              <a:spcAft>
                <a:spcPts val="0"/>
              </a:spcAft>
              <a:buClr>
                <a:srgbClr val="1C9E4A"/>
              </a:buClr>
              <a:buSzPct val="82949"/>
              <a:buNone/>
            </a:pPr>
            <a:r>
              <a:t/>
            </a:r>
            <a:endParaRPr/>
          </a:p>
        </p:txBody>
      </p:sp>
      <p:sp>
        <p:nvSpPr>
          <p:cNvPr id="293" name="Google Shape;293;p38"/>
          <p:cNvSpPr/>
          <p:nvPr/>
        </p:nvSpPr>
        <p:spPr>
          <a:xfrm>
            <a:off x="2868929" y="5702576"/>
            <a:ext cx="3497580" cy="111386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Digitális farm menedzsment + erdélyi kiegészítő anyag </a:t>
            </a:r>
            <a:endParaRPr/>
          </a:p>
        </p:txBody>
      </p:sp>
      <p:sp>
        <p:nvSpPr>
          <p:cNvPr id="294" name="Google Shape;294;p38"/>
          <p:cNvSpPr/>
          <p:nvPr/>
        </p:nvSpPr>
        <p:spPr>
          <a:xfrm>
            <a:off x="5150375" y="5163607"/>
            <a:ext cx="3241425" cy="63666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Az igény mindig megvolt az adatokra és az információkra! </a:t>
            </a:r>
            <a:endParaRPr/>
          </a:p>
        </p:txBody>
      </p:sp>
      <p:sp>
        <p:nvSpPr>
          <p:cNvPr id="295" name="Google Shape;295;p38"/>
          <p:cNvSpPr/>
          <p:nvPr/>
        </p:nvSpPr>
        <p:spPr>
          <a:xfrm>
            <a:off x="8432965" y="539892"/>
            <a:ext cx="3775710" cy="6401753"/>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A megfelelő tervezés alapja a megfelelő minőségű és mennyiségű adat. </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Az adat GPS koordinátákhoz és azonos tulajdonsággal rendelkező térbeli objektum(ok)hoz rendelhető. </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A térinformatika segít az információ megérésben, az összefüggések feltárásában. </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Gyors, pontos és a használt algoritmusokkal már a döntés egy része is automatizálható </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Költséghatékony és fenntartható gazdálkodást biztosít </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000" u="none" cap="none" strike="noStrike">
                <a:solidFill>
                  <a:srgbClr val="1C9E4A"/>
                </a:solidFill>
                <a:latin typeface="Calibri"/>
                <a:ea typeface="Calibri"/>
                <a:cs typeface="Calibri"/>
                <a:sym typeface="Calibri"/>
              </a:rPr>
              <a:t>A rendszerbe integrálható a precíziós gazdálkodás, de nem feltétele.  </a:t>
            </a:r>
            <a:endParaRPr/>
          </a:p>
          <a:p>
            <a:pPr indent="0" lvl="0" marL="114300" marR="0" rtl="0" algn="l">
              <a:lnSpc>
                <a:spcPct val="90000"/>
              </a:lnSpc>
              <a:spcBef>
                <a:spcPts val="1000"/>
              </a:spcBef>
              <a:spcAft>
                <a:spcPts val="0"/>
              </a:spcAft>
              <a:buNone/>
            </a:pPr>
            <a:r>
              <a:t/>
            </a:r>
            <a:endParaRPr b="0" i="0" sz="2000" u="none" cap="none" strike="noStrike">
              <a:solidFill>
                <a:srgbClr val="1C9E4A"/>
              </a:solidFill>
              <a:latin typeface="Calibri"/>
              <a:ea typeface="Calibri"/>
              <a:cs typeface="Calibri"/>
              <a:sym typeface="Calibri"/>
            </a:endParaRPr>
          </a:p>
        </p:txBody>
      </p:sp>
      <p:pic>
        <p:nvPicPr>
          <p:cNvPr id="296" name="Google Shape;296;p38"/>
          <p:cNvPicPr preferRelativeResize="0"/>
          <p:nvPr/>
        </p:nvPicPr>
        <p:blipFill rotWithShape="1">
          <a:blip r:embed="rId3">
            <a:alphaModFix/>
          </a:blip>
          <a:srcRect b="0" l="0" r="0" t="0"/>
          <a:stretch/>
        </p:blipFill>
        <p:spPr>
          <a:xfrm>
            <a:off x="6099349" y="2509777"/>
            <a:ext cx="1200941" cy="1415647"/>
          </a:xfrm>
          <a:prstGeom prst="rect">
            <a:avLst/>
          </a:prstGeom>
          <a:noFill/>
          <a:ln>
            <a:noFill/>
          </a:ln>
        </p:spPr>
      </p:pic>
      <p:sp>
        <p:nvSpPr>
          <p:cNvPr id="297" name="Google Shape;297;p38"/>
          <p:cNvSpPr/>
          <p:nvPr/>
        </p:nvSpPr>
        <p:spPr>
          <a:xfrm rot="10800000">
            <a:off x="6366510" y="4037258"/>
            <a:ext cx="651510" cy="918062"/>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8" name="Google Shape;298;p38"/>
          <p:cNvSpPr/>
          <p:nvPr/>
        </p:nvSpPr>
        <p:spPr>
          <a:xfrm>
            <a:off x="6566300" y="1410267"/>
            <a:ext cx="2297430" cy="1067614"/>
          </a:xfrm>
          <a:prstGeom prst="cloudCallout">
            <a:avLst>
              <a:gd fmla="val -20833" name="adj1"/>
              <a:gd fmla="val 625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FFFF00"/>
                </a:solidFill>
                <a:latin typeface="Arial"/>
                <a:ea typeface="Arial"/>
                <a:cs typeface="Arial"/>
                <a:sym typeface="Arial"/>
              </a:rPr>
              <a:t>Mitől jobb a digitális farm menedzsment?</a:t>
            </a:r>
            <a:endParaRPr/>
          </a:p>
        </p:txBody>
      </p:sp>
      <p:sp>
        <p:nvSpPr>
          <p:cNvPr id="299" name="Google Shape;299;p38"/>
          <p:cNvSpPr/>
          <p:nvPr/>
        </p:nvSpPr>
        <p:spPr>
          <a:xfrm>
            <a:off x="4451633" y="3599734"/>
            <a:ext cx="6096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0" name="Google Shape;300;p38"/>
          <p:cNvSpPr/>
          <p:nvPr/>
        </p:nvSpPr>
        <p:spPr>
          <a:xfrm>
            <a:off x="2463044" y="4420028"/>
            <a:ext cx="2775169" cy="1487158"/>
          </a:xfrm>
          <a:prstGeom prst="roundRect">
            <a:avLst>
              <a:gd fmla="val 16667" name="adj"/>
            </a:avLst>
          </a:prstGeom>
          <a:solidFill>
            <a:srgbClr val="92D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https://www.mixcloud.com/tilosradioszovegespodcast/a-megtervezett-val%C3%B3s%C3%A1g-smart-farming-mez%C5%91gazdas%C3%A1g-okosan/</a:t>
            </a:r>
            <a:endParaRPr/>
          </a:p>
        </p:txBody>
      </p:sp>
      <p:sp>
        <p:nvSpPr>
          <p:cNvPr id="301" name="Google Shape;301;p38"/>
          <p:cNvSpPr/>
          <p:nvPr/>
        </p:nvSpPr>
        <p:spPr>
          <a:xfrm>
            <a:off x="91868" y="4420027"/>
            <a:ext cx="2133514" cy="1380239"/>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Hallgassa meg a következő podcast-ot! Másolja be a keresőbe a linket </a:t>
            </a:r>
            <a:endParaRPr/>
          </a:p>
        </p:txBody>
      </p:sp>
      <p:sp>
        <p:nvSpPr>
          <p:cNvPr id="302" name="Google Shape;302;p38"/>
          <p:cNvSpPr/>
          <p:nvPr/>
        </p:nvSpPr>
        <p:spPr>
          <a:xfrm>
            <a:off x="0" y="5646130"/>
            <a:ext cx="561282" cy="522111"/>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03" name="Google Shape;303;p38"/>
          <p:cNvSpPr/>
          <p:nvPr/>
        </p:nvSpPr>
        <p:spPr>
          <a:xfrm>
            <a:off x="1940791" y="5175401"/>
            <a:ext cx="651511" cy="371016"/>
          </a:xfrm>
          <a:prstGeom prst="rightArrow">
            <a:avLst>
              <a:gd fmla="val 50000" name="adj1"/>
              <a:gd fmla="val 50000" name="adj2"/>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9"/>
          <p:cNvSpPr txBox="1"/>
          <p:nvPr>
            <p:ph type="title"/>
          </p:nvPr>
        </p:nvSpPr>
        <p:spPr>
          <a:xfrm>
            <a:off x="321547" y="28511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Agráradat felhasználás</a:t>
            </a:r>
            <a:br>
              <a:rPr lang="hu-HU"/>
            </a:br>
            <a:endParaRPr/>
          </a:p>
        </p:txBody>
      </p:sp>
      <p:sp>
        <p:nvSpPr>
          <p:cNvPr id="309" name="Google Shape;309;p39"/>
          <p:cNvSpPr txBox="1"/>
          <p:nvPr>
            <p:ph idx="1" type="body"/>
          </p:nvPr>
        </p:nvSpPr>
        <p:spPr>
          <a:xfrm>
            <a:off x="321547" y="1211580"/>
            <a:ext cx="11555605" cy="523494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1C9E4A"/>
              </a:buClr>
              <a:buSzPts val="1800"/>
              <a:buChar char="•"/>
            </a:pPr>
            <a:r>
              <a:rPr lang="hu-HU"/>
              <a:t>Magyarország a Közös Agrárpolitika célkitűzéseit, és az elérésükhöz segítő forrásokhoz való hozzájutáshoz is jogosult, de ezért cserébe a kötelezettségeknek is eleget kell tenni. </a:t>
            </a:r>
            <a:endParaRPr/>
          </a:p>
          <a:p>
            <a:pPr indent="-342900" lvl="0" marL="457200" rtl="0" algn="l">
              <a:lnSpc>
                <a:spcPct val="90000"/>
              </a:lnSpc>
              <a:spcBef>
                <a:spcPts val="1000"/>
              </a:spcBef>
              <a:spcAft>
                <a:spcPts val="0"/>
              </a:spcAft>
              <a:buClr>
                <a:srgbClr val="1C9E4A"/>
              </a:buClr>
              <a:buSzPts val="1800"/>
              <a:buChar char="•"/>
            </a:pPr>
            <a:r>
              <a:rPr lang="hu-HU"/>
              <a:t>A </a:t>
            </a:r>
            <a:r>
              <a:rPr b="1" lang="hu-HU"/>
              <a:t>közös agrárpolitikai stratégiai tervben </a:t>
            </a:r>
            <a:r>
              <a:rPr lang="hu-HU"/>
              <a:t>az egyes </a:t>
            </a:r>
            <a:r>
              <a:rPr b="1" lang="hu-HU"/>
              <a:t>tagállamok felvázolják</a:t>
            </a:r>
            <a:r>
              <a:rPr lang="hu-HU"/>
              <a:t>, </a:t>
            </a:r>
            <a:r>
              <a:rPr b="1" lang="hu-HU"/>
              <a:t>hogyan szándékoznak az ország igényeire szabva megvalósítani a KAP célkitűzéseit.</a:t>
            </a:r>
            <a:endParaRPr/>
          </a:p>
          <a:p>
            <a:pPr indent="-342900" lvl="0" marL="457200" rtl="0" algn="l">
              <a:lnSpc>
                <a:spcPct val="90000"/>
              </a:lnSpc>
              <a:spcBef>
                <a:spcPts val="1000"/>
              </a:spcBef>
              <a:spcAft>
                <a:spcPts val="0"/>
              </a:spcAft>
              <a:buClr>
                <a:srgbClr val="1C9E4A"/>
              </a:buClr>
              <a:buSzPts val="1800"/>
              <a:buChar char="•"/>
            </a:pPr>
            <a:r>
              <a:rPr lang="hu-HU"/>
              <a:t>A </a:t>
            </a:r>
            <a:r>
              <a:rPr b="1" lang="hu-HU"/>
              <a:t>tagországok stratégiát alakítanak ki.</a:t>
            </a:r>
            <a:endParaRPr/>
          </a:p>
          <a:p>
            <a:pPr indent="-342900" lvl="0" marL="457200" rtl="0" algn="l">
              <a:lnSpc>
                <a:spcPct val="90000"/>
              </a:lnSpc>
              <a:spcBef>
                <a:spcPts val="1000"/>
              </a:spcBef>
              <a:spcAft>
                <a:spcPts val="0"/>
              </a:spcAft>
              <a:buClr>
                <a:srgbClr val="1C9E4A"/>
              </a:buClr>
              <a:buSzPts val="1800"/>
              <a:buChar char="•"/>
            </a:pPr>
            <a:r>
              <a:rPr lang="hu-HU"/>
              <a:t>A </a:t>
            </a:r>
            <a:r>
              <a:rPr b="1" lang="hu-HU"/>
              <a:t>tervek célértékeket is meg fognak határozni</a:t>
            </a:r>
            <a:r>
              <a:rPr lang="hu-HU"/>
              <a:t>. Az elérése terén tett </a:t>
            </a:r>
            <a:r>
              <a:rPr b="1" lang="hu-HU"/>
              <a:t>előmenetelt</a:t>
            </a:r>
            <a:r>
              <a:rPr lang="hu-HU"/>
              <a:t> a </a:t>
            </a:r>
            <a:r>
              <a:rPr b="1" lang="hu-HU"/>
              <a:t>tagállamok maguk mérik</a:t>
            </a:r>
            <a:r>
              <a:rPr lang="hu-HU"/>
              <a:t>, a </a:t>
            </a:r>
            <a:r>
              <a:rPr b="1" lang="hu-HU"/>
              <a:t>Bizottság </a:t>
            </a:r>
            <a:r>
              <a:rPr lang="hu-HU"/>
              <a:t>pedig </a:t>
            </a:r>
            <a:r>
              <a:rPr b="1" lang="hu-HU"/>
              <a:t>ellenőrzi</a:t>
            </a:r>
            <a:r>
              <a:rPr lang="hu-HU"/>
              <a:t> egy </a:t>
            </a:r>
            <a:r>
              <a:rPr b="1" lang="hu-HU"/>
              <a:t>új éves nyomonkövetési és felülvizsgálati eljárás keretében.</a:t>
            </a:r>
            <a:endParaRPr/>
          </a:p>
          <a:p>
            <a:pPr indent="-342900" lvl="0" marL="457200" rtl="0" algn="l">
              <a:lnSpc>
                <a:spcPct val="90000"/>
              </a:lnSpc>
              <a:spcBef>
                <a:spcPts val="1000"/>
              </a:spcBef>
              <a:spcAft>
                <a:spcPts val="0"/>
              </a:spcAft>
              <a:buClr>
                <a:srgbClr val="1C9E4A"/>
              </a:buClr>
              <a:buSzPts val="1800"/>
              <a:buChar char="•"/>
            </a:pPr>
            <a:r>
              <a:rPr lang="hu-HU"/>
              <a:t>A tagállamoknak </a:t>
            </a:r>
            <a:r>
              <a:rPr b="1" lang="hu-HU"/>
              <a:t>életbe kell léptetniük egy rendszert</a:t>
            </a:r>
            <a:r>
              <a:rPr lang="hu-HU"/>
              <a:t>, melynek keretében az </a:t>
            </a:r>
            <a:r>
              <a:rPr b="1" lang="hu-HU"/>
              <a:t>illetékes szervek mezőgazdasági tanácsadási szolgáltatásokat nyújtanak.</a:t>
            </a:r>
            <a:endParaRPr/>
          </a:p>
          <a:p>
            <a:pPr indent="-228600" lvl="0" marL="457200" rtl="0" algn="l">
              <a:lnSpc>
                <a:spcPct val="90000"/>
              </a:lnSpc>
              <a:spcBef>
                <a:spcPts val="1000"/>
              </a:spcBef>
              <a:spcAft>
                <a:spcPts val="0"/>
              </a:spcAft>
              <a:buClr>
                <a:srgbClr val="1C9E4A"/>
              </a:buClr>
              <a:buSzPts val="1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Agráradat felhasználás </a:t>
            </a:r>
            <a:br>
              <a:rPr lang="hu-HU"/>
            </a:br>
            <a:endParaRPr/>
          </a:p>
        </p:txBody>
      </p:sp>
      <p:sp>
        <p:nvSpPr>
          <p:cNvPr id="315" name="Google Shape;315;p40"/>
          <p:cNvSpPr txBox="1"/>
          <p:nvPr>
            <p:ph idx="1" type="body"/>
          </p:nvPr>
        </p:nvSpPr>
        <p:spPr>
          <a:xfrm>
            <a:off x="321547" y="1108711"/>
            <a:ext cx="11555605" cy="5055550"/>
          </a:xfrm>
          <a:prstGeom prst="rect">
            <a:avLst/>
          </a:prstGeom>
          <a:noFill/>
          <a:ln>
            <a:noFill/>
          </a:ln>
        </p:spPr>
        <p:txBody>
          <a:bodyPr anchorCtr="0" anchor="t" bIns="45700" lIns="91425" spcFirstLastPara="1" rIns="91425" wrap="square" tIns="45700">
            <a:normAutofit fontScale="92500" lnSpcReduction="10000"/>
          </a:bodyPr>
          <a:lstStyle/>
          <a:p>
            <a:pPr indent="-342900" lvl="0" marL="457200" rtl="0" algn="l">
              <a:lnSpc>
                <a:spcPct val="90000"/>
              </a:lnSpc>
              <a:spcBef>
                <a:spcPts val="1000"/>
              </a:spcBef>
              <a:spcAft>
                <a:spcPts val="0"/>
              </a:spcAft>
              <a:buClr>
                <a:srgbClr val="1C9E4A"/>
              </a:buClr>
              <a:buSzPct val="69498"/>
              <a:buChar char="•"/>
            </a:pPr>
            <a:r>
              <a:rPr lang="hu-HU"/>
              <a:t>A megújult </a:t>
            </a:r>
            <a:r>
              <a:rPr b="1" lang="hu-HU"/>
              <a:t>KAP mind a gazdákat, mind a nemzeti hatóságokat arra fogja ösztönözni, hogy éljenek az új technológiák nyújtotta előnyökkel, ami egyszerűsíteni fogja a munkájukat                      </a:t>
            </a:r>
            <a:endParaRPr/>
          </a:p>
          <a:p>
            <a:pPr indent="-342900" lvl="0" marL="457200" rtl="0" algn="l">
              <a:lnSpc>
                <a:spcPct val="90000"/>
              </a:lnSpc>
              <a:spcBef>
                <a:spcPts val="1000"/>
              </a:spcBef>
              <a:spcAft>
                <a:spcPts val="0"/>
              </a:spcAft>
              <a:buClr>
                <a:srgbClr val="1C9E4A"/>
              </a:buClr>
              <a:buSzPct val="69498"/>
              <a:buChar char="•"/>
            </a:pPr>
            <a:r>
              <a:rPr b="1" lang="hu-HU"/>
              <a:t>Új nyomonkövetési rendszer kerül kifejlesztésre</a:t>
            </a:r>
            <a:r>
              <a:rPr lang="hu-HU"/>
              <a:t>, amely a mezőgazdasági </a:t>
            </a:r>
            <a:r>
              <a:rPr b="1" lang="hu-HU"/>
              <a:t>tevékenységek rendszeres, egész éven át tartó távmegfigyelésén alapszik </a:t>
            </a:r>
            <a:r>
              <a:rPr lang="hu-HU"/>
              <a:t>majd. Ez </a:t>
            </a:r>
            <a:r>
              <a:rPr b="1" lang="hu-HU"/>
              <a:t>minden lehetséges esetben fel fogja váltani a hagyományos ellenőrzési módszereket. </a:t>
            </a:r>
            <a:endParaRPr/>
          </a:p>
          <a:p>
            <a:pPr indent="-342900" lvl="0" marL="457200" rtl="0" algn="l">
              <a:lnSpc>
                <a:spcPct val="90000"/>
              </a:lnSpc>
              <a:spcBef>
                <a:spcPts val="1000"/>
              </a:spcBef>
              <a:spcAft>
                <a:spcPts val="0"/>
              </a:spcAft>
              <a:buClr>
                <a:srgbClr val="1C9E4A"/>
              </a:buClr>
              <a:buSzPct val="69498"/>
              <a:buChar char="•"/>
            </a:pPr>
            <a:r>
              <a:rPr b="1" lang="hu-HU"/>
              <a:t>Távmegfigyelési rendszeren történnek majd a helyszíni ellenőrzések</a:t>
            </a:r>
            <a:r>
              <a:rPr lang="hu-HU"/>
              <a:t>, így csökkentve ezáltal a felügyeleti terheket.</a:t>
            </a:r>
            <a:endParaRPr/>
          </a:p>
          <a:p>
            <a:pPr indent="-342900" lvl="0" marL="457200" rtl="0" algn="l">
              <a:lnSpc>
                <a:spcPct val="90000"/>
              </a:lnSpc>
              <a:spcBef>
                <a:spcPts val="1000"/>
              </a:spcBef>
              <a:spcAft>
                <a:spcPts val="0"/>
              </a:spcAft>
              <a:buClr>
                <a:srgbClr val="1C9E4A"/>
              </a:buClr>
              <a:buSzPct val="69498"/>
              <a:buChar char="•"/>
            </a:pPr>
            <a:r>
              <a:rPr b="1" lang="hu-HU"/>
              <a:t>Digitális eszközök fokozott használatának ösztönzése következik az elkövetkező időkben.</a:t>
            </a:r>
            <a:r>
              <a:rPr lang="hu-HU"/>
              <a:t> A </a:t>
            </a:r>
            <a:r>
              <a:rPr b="1" lang="hu-HU"/>
              <a:t>pontos adatokat szolgáltassanak </a:t>
            </a:r>
            <a:r>
              <a:rPr lang="hu-HU"/>
              <a:t>az általuk művelt területekről, így a nyilatkozatok </a:t>
            </a:r>
            <a:r>
              <a:rPr b="1" lang="hu-HU"/>
              <a:t>kevesebb hibát fognak tartalmazni </a:t>
            </a:r>
            <a:r>
              <a:rPr lang="hu-HU"/>
              <a:t>és </a:t>
            </a:r>
            <a:r>
              <a:rPr b="1" lang="hu-HU"/>
              <a:t>elkerülhetők lesznek a pontatlan adatszolgáltatás miatt kiszabott büntetések</a:t>
            </a:r>
            <a:endParaRPr/>
          </a:p>
          <a:p>
            <a:pPr indent="-228600" lvl="0" marL="457200" rtl="0" algn="l">
              <a:lnSpc>
                <a:spcPct val="90000"/>
              </a:lnSpc>
              <a:spcBef>
                <a:spcPts val="1000"/>
              </a:spcBef>
              <a:spcAft>
                <a:spcPts val="0"/>
              </a:spcAft>
              <a:buClr>
                <a:srgbClr val="1C9E4A"/>
              </a:buClr>
              <a:buSzPct val="69498"/>
              <a:buNone/>
            </a:pPr>
            <a:r>
              <a:t/>
            </a:r>
            <a:endParaRPr/>
          </a:p>
        </p:txBody>
      </p:sp>
      <p:sp>
        <p:nvSpPr>
          <p:cNvPr id="316" name="Google Shape;316;p40"/>
          <p:cNvSpPr/>
          <p:nvPr/>
        </p:nvSpPr>
        <p:spPr>
          <a:xfrm>
            <a:off x="4560570" y="6164260"/>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Agráradat felhasználás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4"/>
          <p:cNvSpPr txBox="1"/>
          <p:nvPr>
            <p:ph type="title"/>
          </p:nvPr>
        </p:nvSpPr>
        <p:spPr>
          <a:xfrm>
            <a:off x="321546" y="-261892"/>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Tartalomjegyzék</a:t>
            </a:r>
            <a:endParaRPr/>
          </a:p>
        </p:txBody>
      </p:sp>
      <p:sp>
        <p:nvSpPr>
          <p:cNvPr id="81" name="Google Shape;81;p14"/>
          <p:cNvSpPr txBox="1"/>
          <p:nvPr>
            <p:ph idx="1" type="body"/>
          </p:nvPr>
        </p:nvSpPr>
        <p:spPr>
          <a:xfrm>
            <a:off x="321545" y="731521"/>
            <a:ext cx="11555605" cy="5603966"/>
          </a:xfrm>
          <a:prstGeom prst="rect">
            <a:avLst/>
          </a:prstGeom>
          <a:noFill/>
          <a:ln>
            <a:noFill/>
          </a:ln>
        </p:spPr>
        <p:txBody>
          <a:bodyPr anchorCtr="0" anchor="t" bIns="45700" lIns="91425" spcFirstLastPara="1" rIns="91425" wrap="square" tIns="45700">
            <a:normAutofit fontScale="55000" lnSpcReduction="20000"/>
          </a:bodyPr>
          <a:lstStyle/>
          <a:p>
            <a:pPr indent="-342900" lvl="0" marL="457200" rtl="0" algn="l">
              <a:lnSpc>
                <a:spcPct val="90000"/>
              </a:lnSpc>
              <a:spcBef>
                <a:spcPts val="1000"/>
              </a:spcBef>
              <a:spcAft>
                <a:spcPts val="0"/>
              </a:spcAft>
              <a:buClr>
                <a:srgbClr val="1C9E4A"/>
              </a:buClr>
              <a:buSzPct val="116883"/>
              <a:buChar char="•"/>
            </a:pPr>
            <a:r>
              <a:rPr lang="hu-HU"/>
              <a:t>31.	dia </a:t>
            </a:r>
            <a:r>
              <a:rPr b="1" lang="hu-HU"/>
              <a:t>Digitális technológia és jog</a:t>
            </a:r>
            <a:endParaRPr/>
          </a:p>
          <a:p>
            <a:pPr indent="-342900" lvl="0" marL="457200" rtl="0" algn="l">
              <a:lnSpc>
                <a:spcPct val="90000"/>
              </a:lnSpc>
              <a:spcBef>
                <a:spcPts val="1000"/>
              </a:spcBef>
              <a:spcAft>
                <a:spcPts val="0"/>
              </a:spcAft>
              <a:buClr>
                <a:srgbClr val="1C9E4A"/>
              </a:buClr>
              <a:buSzPct val="116883"/>
              <a:buChar char="•"/>
            </a:pPr>
            <a:r>
              <a:rPr lang="hu-HU"/>
              <a:t>32.	dia </a:t>
            </a:r>
            <a:r>
              <a:rPr b="1" lang="hu-HU"/>
              <a:t>Digitális megoldások a vidékfejlesztésben</a:t>
            </a:r>
            <a:endParaRPr/>
          </a:p>
          <a:p>
            <a:pPr indent="-342900" lvl="0" marL="457200" rtl="0" algn="l">
              <a:lnSpc>
                <a:spcPct val="90000"/>
              </a:lnSpc>
              <a:spcBef>
                <a:spcPts val="1000"/>
              </a:spcBef>
              <a:spcAft>
                <a:spcPts val="0"/>
              </a:spcAft>
              <a:buClr>
                <a:srgbClr val="1C9E4A"/>
              </a:buClr>
              <a:buSzPct val="116883"/>
              <a:buChar char="•"/>
            </a:pPr>
            <a:r>
              <a:rPr lang="hu-HU"/>
              <a:t>33-35.	dia </a:t>
            </a:r>
            <a:r>
              <a:rPr b="1" lang="hu-HU"/>
              <a:t>Precíziós szántóföldi növénytermesztés</a:t>
            </a:r>
            <a:endParaRPr/>
          </a:p>
          <a:p>
            <a:pPr indent="-228600" lvl="0" marL="457200" rtl="0" algn="l">
              <a:lnSpc>
                <a:spcPct val="90000"/>
              </a:lnSpc>
              <a:spcBef>
                <a:spcPts val="1000"/>
              </a:spcBef>
              <a:spcAft>
                <a:spcPts val="0"/>
              </a:spcAft>
              <a:buClr>
                <a:srgbClr val="1C9E4A"/>
              </a:buClr>
              <a:buSzPct val="116883"/>
              <a:buNone/>
            </a:pPr>
            <a:r>
              <a:t/>
            </a:r>
            <a:endParaRPr/>
          </a:p>
          <a:p>
            <a:pPr indent="-342900" lvl="0" marL="457200" rtl="0" algn="l">
              <a:lnSpc>
                <a:spcPct val="90000"/>
              </a:lnSpc>
              <a:spcBef>
                <a:spcPts val="1000"/>
              </a:spcBef>
              <a:spcAft>
                <a:spcPts val="0"/>
              </a:spcAft>
              <a:buClr>
                <a:srgbClr val="1C9E4A"/>
              </a:buClr>
              <a:buSzPct val="116883"/>
              <a:buChar char="•"/>
            </a:pPr>
            <a:r>
              <a:rPr lang="hu-HU"/>
              <a:t>36.	dia </a:t>
            </a:r>
            <a:r>
              <a:rPr b="1" lang="hu-HU"/>
              <a:t>Precíziós növényvédelem</a:t>
            </a:r>
            <a:endParaRPr/>
          </a:p>
          <a:p>
            <a:pPr indent="-342900" lvl="0" marL="457200" rtl="0" algn="l">
              <a:lnSpc>
                <a:spcPct val="90000"/>
              </a:lnSpc>
              <a:spcBef>
                <a:spcPts val="1000"/>
              </a:spcBef>
              <a:spcAft>
                <a:spcPts val="0"/>
              </a:spcAft>
              <a:buClr>
                <a:srgbClr val="1C9E4A"/>
              </a:buClr>
              <a:buSzPct val="116883"/>
              <a:buChar char="•"/>
            </a:pPr>
            <a:r>
              <a:rPr lang="hu-HU"/>
              <a:t>37.	dia </a:t>
            </a:r>
            <a:r>
              <a:rPr b="1" lang="hu-HU"/>
              <a:t>Talajtani ismeretek és talajerőgazdálkodás</a:t>
            </a:r>
            <a:endParaRPr/>
          </a:p>
          <a:p>
            <a:pPr indent="-342900" lvl="0" marL="457200" rtl="0" algn="l">
              <a:lnSpc>
                <a:spcPct val="90000"/>
              </a:lnSpc>
              <a:spcBef>
                <a:spcPts val="1000"/>
              </a:spcBef>
              <a:spcAft>
                <a:spcPts val="0"/>
              </a:spcAft>
              <a:buClr>
                <a:srgbClr val="1C9E4A"/>
              </a:buClr>
              <a:buSzPct val="116883"/>
              <a:buChar char="•"/>
            </a:pPr>
            <a:r>
              <a:rPr lang="hu-HU"/>
              <a:t>38.	41. dia </a:t>
            </a:r>
            <a:r>
              <a:rPr b="1" lang="hu-HU"/>
              <a:t>Precíziós állattenyésztés</a:t>
            </a:r>
            <a:endParaRPr/>
          </a:p>
          <a:p>
            <a:pPr indent="-342900" lvl="0" marL="457200" rtl="0" algn="l">
              <a:lnSpc>
                <a:spcPct val="90000"/>
              </a:lnSpc>
              <a:spcBef>
                <a:spcPts val="1000"/>
              </a:spcBef>
              <a:spcAft>
                <a:spcPts val="0"/>
              </a:spcAft>
              <a:buClr>
                <a:srgbClr val="1C9E4A"/>
              </a:buClr>
              <a:buSzPct val="116883"/>
              <a:buChar char="•"/>
            </a:pPr>
            <a:r>
              <a:rPr lang="hu-HU"/>
              <a:t>41.	dia </a:t>
            </a:r>
            <a:r>
              <a:rPr b="1" lang="hu-HU"/>
              <a:t>Precíziós állattenyésztés (sertés)</a:t>
            </a:r>
            <a:endParaRPr/>
          </a:p>
          <a:p>
            <a:pPr indent="-342900" lvl="0" marL="457200" rtl="0" algn="l">
              <a:lnSpc>
                <a:spcPct val="90000"/>
              </a:lnSpc>
              <a:spcBef>
                <a:spcPts val="1000"/>
              </a:spcBef>
              <a:spcAft>
                <a:spcPts val="0"/>
              </a:spcAft>
              <a:buClr>
                <a:srgbClr val="1C9E4A"/>
              </a:buClr>
              <a:buSzPct val="116883"/>
              <a:buChar char="•"/>
            </a:pPr>
            <a:r>
              <a:rPr lang="hu-HU"/>
              <a:t>42.	dia </a:t>
            </a:r>
            <a:r>
              <a:rPr b="1" lang="hu-HU"/>
              <a:t>Precíziós méhészet</a:t>
            </a:r>
            <a:endParaRPr/>
          </a:p>
          <a:p>
            <a:pPr indent="-342900" lvl="0" marL="457200" rtl="0" algn="l">
              <a:lnSpc>
                <a:spcPct val="90000"/>
              </a:lnSpc>
              <a:spcBef>
                <a:spcPts val="1000"/>
              </a:spcBef>
              <a:spcAft>
                <a:spcPts val="0"/>
              </a:spcAft>
              <a:buClr>
                <a:srgbClr val="1C9E4A"/>
              </a:buClr>
              <a:buSzPct val="116883"/>
              <a:buChar char="•"/>
            </a:pPr>
            <a:r>
              <a:rPr lang="hu-HU"/>
              <a:t>43.	dia </a:t>
            </a:r>
            <a:r>
              <a:rPr b="1" lang="hu-HU"/>
              <a:t>Precíziós méhészet</a:t>
            </a:r>
            <a:endParaRPr/>
          </a:p>
          <a:p>
            <a:pPr indent="-342900" lvl="0" marL="457200" rtl="0" algn="l">
              <a:lnSpc>
                <a:spcPct val="90000"/>
              </a:lnSpc>
              <a:spcBef>
                <a:spcPts val="1000"/>
              </a:spcBef>
              <a:spcAft>
                <a:spcPts val="0"/>
              </a:spcAft>
              <a:buClr>
                <a:srgbClr val="1C9E4A"/>
              </a:buClr>
              <a:buSzPct val="116883"/>
              <a:buChar char="•"/>
            </a:pPr>
            <a:r>
              <a:rPr lang="hu-HU"/>
              <a:t>44.	dia </a:t>
            </a:r>
            <a:r>
              <a:rPr b="1" lang="hu-HU"/>
              <a:t>Precíziós akvakultúra</a:t>
            </a:r>
            <a:endParaRPr/>
          </a:p>
          <a:p>
            <a:pPr indent="-342900" lvl="0" marL="457200" rtl="0" algn="l">
              <a:lnSpc>
                <a:spcPct val="90000"/>
              </a:lnSpc>
              <a:spcBef>
                <a:spcPts val="1000"/>
              </a:spcBef>
              <a:spcAft>
                <a:spcPts val="0"/>
              </a:spcAft>
              <a:buClr>
                <a:srgbClr val="1C9E4A"/>
              </a:buClr>
              <a:buSzPct val="116883"/>
              <a:buChar char="•"/>
            </a:pPr>
            <a:r>
              <a:rPr lang="hu-HU"/>
              <a:t>45.	dia </a:t>
            </a:r>
            <a:r>
              <a:rPr b="1" lang="hu-HU"/>
              <a:t>Takarmányozás</a:t>
            </a:r>
            <a:endParaRPr/>
          </a:p>
          <a:p>
            <a:pPr indent="-342900" lvl="0" marL="457200" rtl="0" algn="l">
              <a:lnSpc>
                <a:spcPct val="90000"/>
              </a:lnSpc>
              <a:spcBef>
                <a:spcPts val="1000"/>
              </a:spcBef>
              <a:spcAft>
                <a:spcPts val="0"/>
              </a:spcAft>
              <a:buClr>
                <a:srgbClr val="1C9E4A"/>
              </a:buClr>
              <a:buSzPct val="116883"/>
              <a:buChar char="•"/>
            </a:pPr>
            <a:r>
              <a:rPr lang="hu-HU"/>
              <a:t>46-47	dia </a:t>
            </a:r>
            <a:r>
              <a:rPr b="1" lang="hu-HU"/>
              <a:t>Precíziós kertészet, zöldség,  szántóföldi és üvegház</a:t>
            </a:r>
            <a:endParaRPr/>
          </a:p>
          <a:p>
            <a:pPr indent="-342900" lvl="0" marL="457200" rtl="0" algn="l">
              <a:lnSpc>
                <a:spcPct val="90000"/>
              </a:lnSpc>
              <a:spcBef>
                <a:spcPts val="1000"/>
              </a:spcBef>
              <a:spcAft>
                <a:spcPts val="0"/>
              </a:spcAft>
              <a:buClr>
                <a:srgbClr val="1C9E4A"/>
              </a:buClr>
              <a:buSzPct val="116883"/>
              <a:buChar char="•"/>
            </a:pPr>
            <a:r>
              <a:rPr lang="hu-HU"/>
              <a:t>48.	dia </a:t>
            </a:r>
            <a:r>
              <a:rPr b="1" lang="hu-HU"/>
              <a:t>Precíziós gyümölcstermesztés</a:t>
            </a:r>
            <a:endParaRPr/>
          </a:p>
          <a:p>
            <a:pPr indent="-342900" lvl="0" marL="457200" rtl="0" algn="l">
              <a:lnSpc>
                <a:spcPct val="90000"/>
              </a:lnSpc>
              <a:spcBef>
                <a:spcPts val="1000"/>
              </a:spcBef>
              <a:spcAft>
                <a:spcPts val="0"/>
              </a:spcAft>
              <a:buClr>
                <a:srgbClr val="1C9E4A"/>
              </a:buClr>
              <a:buSzPct val="116883"/>
              <a:buChar char="•"/>
            </a:pPr>
            <a:r>
              <a:rPr lang="hu-HU"/>
              <a:t>49.	dia </a:t>
            </a:r>
            <a:r>
              <a:rPr b="1" lang="hu-HU"/>
              <a:t>Növényvédelem</a:t>
            </a:r>
            <a:endParaRPr/>
          </a:p>
          <a:p>
            <a:pPr indent="-342900" lvl="0" marL="457200" rtl="0" algn="l">
              <a:lnSpc>
                <a:spcPct val="90000"/>
              </a:lnSpc>
              <a:spcBef>
                <a:spcPts val="1000"/>
              </a:spcBef>
              <a:spcAft>
                <a:spcPts val="0"/>
              </a:spcAft>
              <a:buClr>
                <a:srgbClr val="1C9E4A"/>
              </a:buClr>
              <a:buSzPct val="116883"/>
              <a:buChar char="•"/>
            </a:pPr>
            <a:r>
              <a:rPr lang="hu-HU"/>
              <a:t>50.	dia </a:t>
            </a:r>
            <a:r>
              <a:rPr b="1" lang="hu-HU"/>
              <a:t>Precíziós szőlőtermesztés</a:t>
            </a:r>
            <a:endParaRPr/>
          </a:p>
          <a:p>
            <a:pPr indent="-342900" lvl="0" marL="457200" rtl="0" algn="l">
              <a:lnSpc>
                <a:spcPct val="90000"/>
              </a:lnSpc>
              <a:spcBef>
                <a:spcPts val="1000"/>
              </a:spcBef>
              <a:spcAft>
                <a:spcPts val="0"/>
              </a:spcAft>
              <a:buClr>
                <a:srgbClr val="1C9E4A"/>
              </a:buClr>
              <a:buSzPct val="116883"/>
              <a:buChar char="•"/>
            </a:pPr>
            <a:r>
              <a:rPr lang="hu-HU"/>
              <a:t>51.	dia </a:t>
            </a:r>
            <a:r>
              <a:rPr b="1" lang="hu-HU"/>
              <a:t>Precíziós erdészet</a:t>
            </a:r>
            <a:endParaRPr/>
          </a:p>
          <a:p>
            <a:pPr indent="-342900" lvl="0" marL="457200" rtl="0" algn="l">
              <a:lnSpc>
                <a:spcPct val="90000"/>
              </a:lnSpc>
              <a:spcBef>
                <a:spcPts val="1000"/>
              </a:spcBef>
              <a:spcAft>
                <a:spcPts val="0"/>
              </a:spcAft>
              <a:buClr>
                <a:srgbClr val="1C9E4A"/>
              </a:buClr>
              <a:buSzPct val="116883"/>
              <a:buChar char="•"/>
            </a:pPr>
            <a:r>
              <a:rPr lang="hu-HU"/>
              <a:t>52.	dia </a:t>
            </a:r>
            <a:r>
              <a:rPr b="1" lang="hu-HU"/>
              <a:t>Precíziós gépek üzemeltetése</a:t>
            </a:r>
            <a:endParaRPr/>
          </a:p>
          <a:p>
            <a:pPr indent="-342900" lvl="0" marL="457200" rtl="0" algn="l">
              <a:lnSpc>
                <a:spcPct val="90000"/>
              </a:lnSpc>
              <a:spcBef>
                <a:spcPts val="1000"/>
              </a:spcBef>
              <a:spcAft>
                <a:spcPts val="0"/>
              </a:spcAft>
              <a:buClr>
                <a:srgbClr val="1C9E4A"/>
              </a:buClr>
              <a:buSzPct val="116883"/>
              <a:buChar char="•"/>
            </a:pPr>
            <a:r>
              <a:rPr lang="hu-HU"/>
              <a:t>53.	dia </a:t>
            </a:r>
            <a:r>
              <a:rPr b="1" lang="hu-HU"/>
              <a:t>Robotok a mezőgazdaságban</a:t>
            </a:r>
            <a:endParaRPr/>
          </a:p>
          <a:p>
            <a:pPr indent="-342900" lvl="0" marL="457200" rtl="0" algn="l">
              <a:lnSpc>
                <a:spcPct val="90000"/>
              </a:lnSpc>
              <a:spcBef>
                <a:spcPts val="1000"/>
              </a:spcBef>
              <a:spcAft>
                <a:spcPts val="0"/>
              </a:spcAft>
              <a:buClr>
                <a:srgbClr val="1C9E4A"/>
              </a:buClr>
              <a:buSzPct val="116883"/>
              <a:buChar char="•"/>
            </a:pPr>
            <a:r>
              <a:rPr lang="hu-HU"/>
              <a:t>54.	dia </a:t>
            </a:r>
            <a:r>
              <a:rPr b="1" lang="hu-HU"/>
              <a:t>Prediktív gépkarbantartás és szervizelés</a:t>
            </a:r>
            <a:endParaRPr/>
          </a:p>
          <a:p>
            <a:pPr indent="-342900" lvl="0" marL="457200" rtl="0" algn="l">
              <a:lnSpc>
                <a:spcPct val="90000"/>
              </a:lnSpc>
              <a:spcBef>
                <a:spcPts val="1000"/>
              </a:spcBef>
              <a:spcAft>
                <a:spcPts val="0"/>
              </a:spcAft>
              <a:buClr>
                <a:srgbClr val="1C9E4A"/>
              </a:buClr>
              <a:buSzPct val="116883"/>
              <a:buChar char="•"/>
            </a:pPr>
            <a:r>
              <a:rPr lang="hu-HU"/>
              <a:t>55.	dia </a:t>
            </a:r>
            <a:r>
              <a:rPr b="1" lang="hu-HU"/>
              <a:t>Drónhasználat</a:t>
            </a:r>
            <a:endParaRPr/>
          </a:p>
          <a:p>
            <a:pPr indent="-342900" lvl="0" marL="457200" rtl="0" algn="l">
              <a:lnSpc>
                <a:spcPct val="90000"/>
              </a:lnSpc>
              <a:spcBef>
                <a:spcPts val="1000"/>
              </a:spcBef>
              <a:spcAft>
                <a:spcPts val="0"/>
              </a:spcAft>
              <a:buClr>
                <a:srgbClr val="1C9E4A"/>
              </a:buClr>
              <a:buSzPct val="116883"/>
              <a:buChar char="•"/>
            </a:pPr>
            <a:r>
              <a:rPr lang="hu-HU"/>
              <a:t>56.	dia </a:t>
            </a:r>
            <a:r>
              <a:rPr b="1" lang="hu-HU"/>
              <a:t>Monitoring drón</a:t>
            </a:r>
            <a:endParaRPr/>
          </a:p>
          <a:p>
            <a:pPr indent="-342900" lvl="0" marL="457200" rtl="0" algn="l">
              <a:lnSpc>
                <a:spcPct val="90000"/>
              </a:lnSpc>
              <a:spcBef>
                <a:spcPts val="1000"/>
              </a:spcBef>
              <a:spcAft>
                <a:spcPts val="0"/>
              </a:spcAft>
              <a:buClr>
                <a:srgbClr val="1C9E4A"/>
              </a:buClr>
              <a:buSzPct val="116883"/>
              <a:buChar char="•"/>
            </a:pPr>
            <a:r>
              <a:rPr lang="hu-HU"/>
              <a:t>57.	dia </a:t>
            </a:r>
            <a:r>
              <a:rPr b="1" lang="hu-HU"/>
              <a:t>Munkavégzésre alkalmas drónok (permetező drón)</a:t>
            </a:r>
            <a:endParaRPr/>
          </a:p>
          <a:p>
            <a:pPr indent="-342900" lvl="0" marL="457200" rtl="0" algn="l">
              <a:lnSpc>
                <a:spcPct val="90000"/>
              </a:lnSpc>
              <a:spcBef>
                <a:spcPts val="1000"/>
              </a:spcBef>
              <a:spcAft>
                <a:spcPts val="0"/>
              </a:spcAft>
              <a:buClr>
                <a:srgbClr val="1C9E4A"/>
              </a:buClr>
              <a:buSzPct val="116883"/>
              <a:buChar char="•"/>
            </a:pPr>
            <a:r>
              <a:rPr lang="hu-HU"/>
              <a:t>58-59.dia </a:t>
            </a:r>
            <a:r>
              <a:rPr b="1" lang="hu-HU"/>
              <a:t>Műholdas távérzékelés</a:t>
            </a:r>
            <a:endParaRPr/>
          </a:p>
          <a:p>
            <a:pPr indent="-342900" lvl="0" marL="457200" rtl="0" algn="l">
              <a:lnSpc>
                <a:spcPct val="90000"/>
              </a:lnSpc>
              <a:spcBef>
                <a:spcPts val="1000"/>
              </a:spcBef>
              <a:spcAft>
                <a:spcPts val="0"/>
              </a:spcAft>
              <a:buClr>
                <a:srgbClr val="1C9E4A"/>
              </a:buClr>
              <a:buSzPct val="116883"/>
              <a:buChar char="•"/>
            </a:pPr>
            <a:r>
              <a:rPr lang="hu-HU"/>
              <a:t>60-61	dia </a:t>
            </a:r>
            <a:r>
              <a:rPr b="1" lang="hu-HU"/>
              <a:t>E-kereskedelem és sharing economy az agráriumban</a:t>
            </a:r>
            <a:endParaRPr/>
          </a:p>
          <a:p>
            <a:pPr indent="-342900" lvl="0" marL="457200" rtl="0" algn="l">
              <a:lnSpc>
                <a:spcPct val="90000"/>
              </a:lnSpc>
              <a:spcBef>
                <a:spcPts val="1000"/>
              </a:spcBef>
              <a:spcAft>
                <a:spcPts val="0"/>
              </a:spcAft>
              <a:buClr>
                <a:srgbClr val="1C9E4A"/>
              </a:buClr>
              <a:buSzPct val="116883"/>
              <a:buChar char="•"/>
            </a:pPr>
            <a:r>
              <a:rPr lang="hu-HU"/>
              <a:t>62. dia </a:t>
            </a:r>
            <a:r>
              <a:rPr b="1" lang="hu-HU"/>
              <a:t>Éelmiszeripar, minőségbiztosítás (digitális nyomonkövetési rendszerek),</a:t>
            </a:r>
            <a:endParaRPr/>
          </a:p>
          <a:p>
            <a:pPr indent="-342900" lvl="0" marL="457200" rtl="0" algn="l">
              <a:lnSpc>
                <a:spcPct val="90000"/>
              </a:lnSpc>
              <a:spcBef>
                <a:spcPts val="1000"/>
              </a:spcBef>
              <a:spcAft>
                <a:spcPts val="0"/>
              </a:spcAft>
              <a:buClr>
                <a:srgbClr val="1C9E4A"/>
              </a:buClr>
              <a:buSzPct val="116883"/>
              <a:buChar char="•"/>
            </a:pPr>
            <a:r>
              <a:rPr lang="hu-HU"/>
              <a:t>63.	dia </a:t>
            </a:r>
            <a:r>
              <a:rPr b="1" lang="hu-HU"/>
              <a:t>Fogyasztói szokások megváltozása az élelmiszerek esetében</a:t>
            </a:r>
            <a:endParaRPr/>
          </a:p>
          <a:p>
            <a:pPr indent="-342900" lvl="0" marL="457200" rtl="0" algn="l">
              <a:lnSpc>
                <a:spcPct val="90000"/>
              </a:lnSpc>
              <a:spcBef>
                <a:spcPts val="1000"/>
              </a:spcBef>
              <a:spcAft>
                <a:spcPts val="0"/>
              </a:spcAft>
              <a:buClr>
                <a:srgbClr val="1C9E4A"/>
              </a:buClr>
              <a:buSzPct val="116883"/>
              <a:buChar char="•"/>
            </a:pPr>
            <a:r>
              <a:rPr lang="hu-HU"/>
              <a:t>64-65.dia </a:t>
            </a:r>
            <a:r>
              <a:rPr b="1" lang="hu-HU"/>
              <a:t>Életmód, táplálkozás</a:t>
            </a:r>
            <a:endParaRPr/>
          </a:p>
          <a:p>
            <a:pPr indent="-342900" lvl="0" marL="457200" rtl="0" algn="l">
              <a:lnSpc>
                <a:spcPct val="90000"/>
              </a:lnSpc>
              <a:spcBef>
                <a:spcPts val="1000"/>
              </a:spcBef>
              <a:spcAft>
                <a:spcPts val="0"/>
              </a:spcAft>
              <a:buClr>
                <a:srgbClr val="1C9E4A"/>
              </a:buClr>
              <a:buSzPct val="116883"/>
              <a:buChar char="•"/>
            </a:pPr>
            <a:r>
              <a:rPr lang="hu-HU"/>
              <a:t>65. dia </a:t>
            </a:r>
            <a:r>
              <a:rPr b="1" lang="hu-HU"/>
              <a:t>Elsődleges termelői feldolgozás higiéniája</a:t>
            </a:r>
            <a:endParaRPr/>
          </a:p>
          <a:p>
            <a:pPr indent="-342900" lvl="0" marL="457200" rtl="0" algn="l">
              <a:lnSpc>
                <a:spcPct val="90000"/>
              </a:lnSpc>
              <a:spcBef>
                <a:spcPts val="1000"/>
              </a:spcBef>
              <a:spcAft>
                <a:spcPts val="0"/>
              </a:spcAft>
              <a:buClr>
                <a:srgbClr val="1C9E4A"/>
              </a:buClr>
              <a:buSzPct val="116883"/>
              <a:buChar char="•"/>
            </a:pPr>
            <a:r>
              <a:rPr lang="hu-HU"/>
              <a:t>66-68. dia </a:t>
            </a:r>
            <a:r>
              <a:rPr b="1" lang="hu-HU"/>
              <a:t>Fogalomtár</a:t>
            </a:r>
            <a:endParaRPr/>
          </a:p>
          <a:p>
            <a:pPr indent="-342900" lvl="0" marL="457200" rtl="0" algn="l">
              <a:lnSpc>
                <a:spcPct val="90000"/>
              </a:lnSpc>
              <a:spcBef>
                <a:spcPts val="1000"/>
              </a:spcBef>
              <a:spcAft>
                <a:spcPts val="0"/>
              </a:spcAft>
              <a:buClr>
                <a:srgbClr val="1C9E4A"/>
              </a:buClr>
              <a:buSzPct val="116883"/>
              <a:buChar char="•"/>
            </a:pPr>
            <a:r>
              <a:rPr lang="hu-HU"/>
              <a:t>69-70 dia Felhasznált irodalom</a:t>
            </a:r>
            <a:endParaRPr/>
          </a:p>
          <a:p>
            <a:pPr indent="-342900" lvl="0" marL="457200" rtl="0" algn="l">
              <a:lnSpc>
                <a:spcPct val="90000"/>
              </a:lnSpc>
              <a:spcBef>
                <a:spcPts val="1000"/>
              </a:spcBef>
              <a:spcAft>
                <a:spcPts val="0"/>
              </a:spcAft>
              <a:buClr>
                <a:srgbClr val="1C9E4A"/>
              </a:buClr>
              <a:buSzPct val="116883"/>
              <a:buChar char="•"/>
            </a:pPr>
            <a:r>
              <a:rPr lang="hu-HU"/>
              <a:t>71. dia </a:t>
            </a:r>
            <a:r>
              <a:rPr b="1" lang="hu-HU"/>
              <a:t>TAG-ek</a:t>
            </a:r>
            <a:endParaRPr/>
          </a:p>
          <a:p>
            <a:pPr indent="-228600" lvl="0" marL="457200" rtl="0" algn="l">
              <a:lnSpc>
                <a:spcPct val="90000"/>
              </a:lnSpc>
              <a:spcBef>
                <a:spcPts val="1000"/>
              </a:spcBef>
              <a:spcAft>
                <a:spcPts val="0"/>
              </a:spcAft>
              <a:buClr>
                <a:srgbClr val="1C9E4A"/>
              </a:buClr>
              <a:buSzPct val="116883"/>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Agráradat felhasználás </a:t>
            </a:r>
            <a:br>
              <a:rPr lang="hu-HU"/>
            </a:br>
            <a:endParaRPr/>
          </a:p>
        </p:txBody>
      </p:sp>
      <p:sp>
        <p:nvSpPr>
          <p:cNvPr id="322" name="Google Shape;322;p41"/>
          <p:cNvSpPr txBox="1"/>
          <p:nvPr>
            <p:ph idx="1" type="body"/>
          </p:nvPr>
        </p:nvSpPr>
        <p:spPr>
          <a:xfrm>
            <a:off x="321547" y="1108710"/>
            <a:ext cx="11555605" cy="5068253"/>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C9E4A"/>
              </a:buClr>
              <a:buSzPts val="1800"/>
              <a:buChar char="•"/>
            </a:pPr>
            <a:r>
              <a:rPr lang="hu-HU"/>
              <a:t>A </a:t>
            </a:r>
            <a:r>
              <a:rPr b="1" lang="hu-HU"/>
              <a:t>gazdák közvetlen támogatás iránti kérelmeit a tagállami hatóságok előre kitöltik a lehető legtöbb naprakész és megbízható adattal</a:t>
            </a:r>
            <a:r>
              <a:rPr lang="hu-HU"/>
              <a:t>, s ehhez olyan meglévő eszközöket használnak, mint például a mezőgazdasági parcellaazonosító rendszer. Ez </a:t>
            </a:r>
            <a:r>
              <a:rPr b="1" lang="hu-HU"/>
              <a:t>jelentős időmegtakarítást jelent majd a kérelmezőknek</a:t>
            </a:r>
            <a:r>
              <a:rPr lang="hu-HU"/>
              <a:t>.</a:t>
            </a:r>
            <a:endParaRPr/>
          </a:p>
          <a:p>
            <a:pPr indent="-342900" lvl="0" marL="457200" rtl="0" algn="l">
              <a:lnSpc>
                <a:spcPct val="90000"/>
              </a:lnSpc>
              <a:spcBef>
                <a:spcPts val="1000"/>
              </a:spcBef>
              <a:spcAft>
                <a:spcPts val="0"/>
              </a:spcAft>
              <a:buClr>
                <a:srgbClr val="1C9E4A"/>
              </a:buClr>
              <a:buSzPts val="1800"/>
              <a:buChar char="•"/>
            </a:pPr>
            <a:r>
              <a:rPr lang="hu-HU"/>
              <a:t>A </a:t>
            </a:r>
            <a:r>
              <a:rPr b="1" lang="hu-HU"/>
              <a:t>tanácsadási szolgáltatások </a:t>
            </a:r>
            <a:r>
              <a:rPr lang="hu-HU"/>
              <a:t>a mezőgazdasági ismereteket és innovációkat nyilvántartó tagállami rendszerek szerves részét fogják képezni.</a:t>
            </a:r>
            <a:endParaRPr/>
          </a:p>
          <a:p>
            <a:pPr indent="-342900" lvl="0" marL="457200" rtl="0" algn="l">
              <a:lnSpc>
                <a:spcPct val="90000"/>
              </a:lnSpc>
              <a:spcBef>
                <a:spcPts val="1000"/>
              </a:spcBef>
              <a:spcAft>
                <a:spcPts val="0"/>
              </a:spcAft>
              <a:buClr>
                <a:srgbClr val="1C9E4A"/>
              </a:buClr>
              <a:buSzPts val="1800"/>
              <a:buChar char="•"/>
            </a:pPr>
            <a:r>
              <a:rPr lang="hu-HU"/>
              <a:t>A KAP agrár és vidékfejlesztési forrásaival való gazdálkodásért és a támogatások felhasználásának ellenőrzéséért felelős szervezetként a Magyar Államkincstár.</a:t>
            </a:r>
            <a:endParaRPr/>
          </a:p>
          <a:p>
            <a:pPr indent="-228600" lvl="0" marL="457200" rtl="0" algn="l">
              <a:lnSpc>
                <a:spcPct val="90000"/>
              </a:lnSpc>
              <a:spcBef>
                <a:spcPts val="1000"/>
              </a:spcBef>
              <a:spcAft>
                <a:spcPts val="0"/>
              </a:spcAft>
              <a:buClr>
                <a:srgbClr val="1C9E4A"/>
              </a:buClr>
              <a:buSzPts val="1800"/>
              <a:buNone/>
            </a:pPr>
            <a:r>
              <a:t/>
            </a:r>
            <a:endParaRPr/>
          </a:p>
        </p:txBody>
      </p:sp>
      <p:sp>
        <p:nvSpPr>
          <p:cNvPr id="323" name="Google Shape;323;p41"/>
          <p:cNvSpPr/>
          <p:nvPr/>
        </p:nvSpPr>
        <p:spPr>
          <a:xfrm>
            <a:off x="4560570" y="6004240"/>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Agráradat felhasználás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2"/>
          <p:cNvPicPr preferRelativeResize="0"/>
          <p:nvPr/>
        </p:nvPicPr>
        <p:blipFill rotWithShape="1">
          <a:blip r:embed="rId3">
            <a:alphaModFix/>
          </a:blip>
          <a:srcRect b="0" l="0" r="0" t="0"/>
          <a:stretch/>
        </p:blipFill>
        <p:spPr>
          <a:xfrm>
            <a:off x="8639074" y="895399"/>
            <a:ext cx="2590800" cy="2190750"/>
          </a:xfrm>
          <a:prstGeom prst="rect">
            <a:avLst/>
          </a:prstGeom>
          <a:noFill/>
          <a:ln>
            <a:noFill/>
          </a:ln>
        </p:spPr>
      </p:pic>
      <p:sp>
        <p:nvSpPr>
          <p:cNvPr id="329" name="Google Shape;329;p42"/>
          <p:cNvSpPr txBox="1"/>
          <p:nvPr>
            <p:ph type="title"/>
          </p:nvPr>
        </p:nvSpPr>
        <p:spPr>
          <a:xfrm>
            <a:off x="442754"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hu-HU"/>
              <a:t>Digitális technológia és jog</a:t>
            </a:r>
            <a:endParaRPr/>
          </a:p>
        </p:txBody>
      </p:sp>
      <p:sp>
        <p:nvSpPr>
          <p:cNvPr id="330" name="Google Shape;330;p42"/>
          <p:cNvSpPr txBox="1"/>
          <p:nvPr>
            <p:ph idx="1" type="body"/>
          </p:nvPr>
        </p:nvSpPr>
        <p:spPr>
          <a:xfrm>
            <a:off x="0" y="3704978"/>
            <a:ext cx="5599509" cy="1777784"/>
          </a:xfrm>
          <a:prstGeom prst="rect">
            <a:avLst/>
          </a:prstGeom>
          <a:noFill/>
          <a:ln>
            <a:noFill/>
          </a:ln>
        </p:spPr>
        <p:txBody>
          <a:bodyPr anchorCtr="0" anchor="t" bIns="45700" lIns="91425" spcFirstLastPara="1" rIns="91425" wrap="square" tIns="45700">
            <a:noAutofit/>
          </a:bodyPr>
          <a:lstStyle/>
          <a:p>
            <a:pPr indent="0" lvl="2" marL="358775" rtl="0" algn="l">
              <a:lnSpc>
                <a:spcPct val="100000"/>
              </a:lnSpc>
              <a:spcBef>
                <a:spcPts val="0"/>
              </a:spcBef>
              <a:spcAft>
                <a:spcPts val="0"/>
              </a:spcAft>
              <a:buSzPts val="2000"/>
              <a:buNone/>
            </a:pPr>
            <a:r>
              <a:rPr b="1" lang="hu-HU" sz="1900"/>
              <a:t>Technológia és adatvédelem </a:t>
            </a:r>
            <a:endParaRPr/>
          </a:p>
          <a:p>
            <a:pPr indent="0" lvl="2" marL="358775" rtl="0" algn="l">
              <a:lnSpc>
                <a:spcPct val="110000"/>
              </a:lnSpc>
              <a:spcBef>
                <a:spcPts val="0"/>
              </a:spcBef>
              <a:spcAft>
                <a:spcPts val="0"/>
              </a:spcAft>
              <a:buSzPts val="2000"/>
              <a:buNone/>
            </a:pPr>
            <a:r>
              <a:rPr lang="hu-HU" sz="1900"/>
              <a:t>Az adatvédelem jogszabályi </a:t>
            </a:r>
            <a:r>
              <a:rPr b="1" lang="hu-HU" sz="1900"/>
              <a:t>kereteit az Európai Unió általános adatvédelmi rendelete (GDPR) és a magyar Infotv.</a:t>
            </a:r>
            <a:r>
              <a:rPr lang="hu-HU" sz="1900"/>
              <a:t> adja meg</a:t>
            </a:r>
            <a:endParaRPr/>
          </a:p>
          <a:p>
            <a:pPr indent="0" lvl="2" marL="358775" rtl="0" algn="l">
              <a:lnSpc>
                <a:spcPct val="110000"/>
              </a:lnSpc>
              <a:spcBef>
                <a:spcPts val="0"/>
              </a:spcBef>
              <a:spcAft>
                <a:spcPts val="0"/>
              </a:spcAft>
              <a:buSzPts val="2000"/>
              <a:buNone/>
            </a:pPr>
            <a:r>
              <a:rPr lang="hu-HU" sz="1900"/>
              <a:t>Az adatvédelem a </a:t>
            </a:r>
            <a:r>
              <a:rPr b="1" lang="hu-HU" sz="1900"/>
              <a:t>személyes adatok védelmét, és a közérdekű</a:t>
            </a:r>
            <a:r>
              <a:rPr lang="hu-HU" sz="1900"/>
              <a:t>, vagy közérdekből nyilvános </a:t>
            </a:r>
            <a:r>
              <a:rPr b="1" lang="hu-HU" sz="1900"/>
              <a:t>adatok nyilvánosságát biztosítja.</a:t>
            </a:r>
            <a:endParaRPr/>
          </a:p>
          <a:p>
            <a:pPr indent="0" lvl="2" marL="358775" rtl="0" algn="l">
              <a:lnSpc>
                <a:spcPct val="110000"/>
              </a:lnSpc>
              <a:spcBef>
                <a:spcPts val="0"/>
              </a:spcBef>
              <a:spcAft>
                <a:spcPts val="0"/>
              </a:spcAft>
              <a:buSzPts val="2000"/>
              <a:buNone/>
            </a:pPr>
            <a:r>
              <a:t/>
            </a:r>
            <a:endParaRPr b="1" sz="1900"/>
          </a:p>
          <a:p>
            <a:pPr indent="0" lvl="0" marL="50800" rtl="0" algn="l">
              <a:lnSpc>
                <a:spcPct val="90000"/>
              </a:lnSpc>
              <a:spcBef>
                <a:spcPts val="1000"/>
              </a:spcBef>
              <a:spcAft>
                <a:spcPts val="0"/>
              </a:spcAft>
              <a:buSzPts val="2800"/>
              <a:buNone/>
            </a:pPr>
            <a:r>
              <a:t/>
            </a:r>
            <a:endParaRPr sz="1900"/>
          </a:p>
        </p:txBody>
      </p:sp>
      <p:sp>
        <p:nvSpPr>
          <p:cNvPr id="331" name="Google Shape;331;p42"/>
          <p:cNvSpPr/>
          <p:nvPr/>
        </p:nvSpPr>
        <p:spPr>
          <a:xfrm>
            <a:off x="2945012" y="1161511"/>
            <a:ext cx="2529046"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JOG feladatai</a:t>
            </a:r>
            <a:endParaRPr/>
          </a:p>
        </p:txBody>
      </p:sp>
      <p:sp>
        <p:nvSpPr>
          <p:cNvPr id="332" name="Google Shape;332;p42"/>
          <p:cNvSpPr/>
          <p:nvPr/>
        </p:nvSpPr>
        <p:spPr>
          <a:xfrm>
            <a:off x="4343400" y="2487074"/>
            <a:ext cx="304038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 </a:t>
            </a:r>
            <a:r>
              <a:rPr b="1" i="0" lang="hu-HU" sz="1400" u="none" cap="none" strike="noStrike">
                <a:solidFill>
                  <a:schemeClr val="lt1"/>
                </a:solidFill>
                <a:latin typeface="Arial"/>
                <a:ea typeface="Arial"/>
                <a:cs typeface="Arial"/>
                <a:sym typeface="Arial"/>
              </a:rPr>
              <a:t>Technológiák ösztönzése, </a:t>
            </a:r>
            <a:endParaRPr/>
          </a:p>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megfelelő versenyfeltételek </a:t>
            </a:r>
            <a:endParaRPr/>
          </a:p>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Biztosítása</a:t>
            </a:r>
            <a:endParaRPr/>
          </a:p>
        </p:txBody>
      </p:sp>
      <p:sp>
        <p:nvSpPr>
          <p:cNvPr id="333" name="Google Shape;333;p42"/>
          <p:cNvSpPr/>
          <p:nvPr/>
        </p:nvSpPr>
        <p:spPr>
          <a:xfrm>
            <a:off x="286941" y="2487074"/>
            <a:ext cx="3077686"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Szabadságjogok védelme - a technológiákkal szemben</a:t>
            </a:r>
            <a:endParaRPr/>
          </a:p>
        </p:txBody>
      </p:sp>
      <p:sp>
        <p:nvSpPr>
          <p:cNvPr id="334" name="Google Shape;334;p42"/>
          <p:cNvSpPr/>
          <p:nvPr/>
        </p:nvSpPr>
        <p:spPr>
          <a:xfrm>
            <a:off x="9990137" y="3044377"/>
            <a:ext cx="2057400" cy="46929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Személyes adat</a:t>
            </a:r>
            <a:endParaRPr/>
          </a:p>
        </p:txBody>
      </p:sp>
      <p:sp>
        <p:nvSpPr>
          <p:cNvPr id="335" name="Google Shape;335;p42"/>
          <p:cNvSpPr/>
          <p:nvPr/>
        </p:nvSpPr>
        <p:spPr>
          <a:xfrm>
            <a:off x="8678386" y="436706"/>
            <a:ext cx="2617470" cy="45215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Közérdekből nyilvános adat</a:t>
            </a:r>
            <a:endParaRPr b="1" i="0" sz="1400" u="none" cap="none" strike="noStrike">
              <a:solidFill>
                <a:schemeClr val="lt1"/>
              </a:solidFill>
              <a:latin typeface="Arial"/>
              <a:ea typeface="Arial"/>
              <a:cs typeface="Arial"/>
              <a:sym typeface="Arial"/>
            </a:endParaRPr>
          </a:p>
        </p:txBody>
      </p:sp>
      <p:sp>
        <p:nvSpPr>
          <p:cNvPr id="336" name="Google Shape;336;p42"/>
          <p:cNvSpPr/>
          <p:nvPr/>
        </p:nvSpPr>
        <p:spPr>
          <a:xfrm>
            <a:off x="7205246" y="1093214"/>
            <a:ext cx="2108518" cy="514542"/>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Különleges adat</a:t>
            </a:r>
            <a:endParaRPr b="0" i="0" sz="1400" u="none" cap="none" strike="noStrike">
              <a:solidFill>
                <a:schemeClr val="lt1"/>
              </a:solidFill>
              <a:latin typeface="Arial"/>
              <a:ea typeface="Arial"/>
              <a:cs typeface="Arial"/>
              <a:sym typeface="Arial"/>
            </a:endParaRPr>
          </a:p>
        </p:txBody>
      </p:sp>
      <p:sp>
        <p:nvSpPr>
          <p:cNvPr id="337" name="Google Shape;337;p42"/>
          <p:cNvSpPr/>
          <p:nvPr/>
        </p:nvSpPr>
        <p:spPr>
          <a:xfrm rot="-2275831">
            <a:off x="5680565" y="1501570"/>
            <a:ext cx="484632" cy="97840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 name="Google Shape;338;p42"/>
          <p:cNvSpPr/>
          <p:nvPr/>
        </p:nvSpPr>
        <p:spPr>
          <a:xfrm rot="2378443">
            <a:off x="2139329" y="1472743"/>
            <a:ext cx="484632" cy="97840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9" name="Google Shape;339;p42"/>
          <p:cNvSpPr/>
          <p:nvPr/>
        </p:nvSpPr>
        <p:spPr>
          <a:xfrm>
            <a:off x="10599165" y="1088275"/>
            <a:ext cx="1687433" cy="474574"/>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Közérdekű adat</a:t>
            </a:r>
            <a:endParaRPr/>
          </a:p>
        </p:txBody>
      </p:sp>
      <p:sp>
        <p:nvSpPr>
          <p:cNvPr id="340" name="Google Shape;340;p42"/>
          <p:cNvSpPr/>
          <p:nvPr/>
        </p:nvSpPr>
        <p:spPr>
          <a:xfrm>
            <a:off x="7905353" y="2296491"/>
            <a:ext cx="914400" cy="38116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GDPR</a:t>
            </a:r>
            <a:endParaRPr/>
          </a:p>
        </p:txBody>
      </p:sp>
      <p:sp>
        <p:nvSpPr>
          <p:cNvPr id="341" name="Google Shape;341;p42"/>
          <p:cNvSpPr/>
          <p:nvPr/>
        </p:nvSpPr>
        <p:spPr>
          <a:xfrm>
            <a:off x="8485471" y="6423660"/>
            <a:ext cx="2810385" cy="3847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900" u="none" cap="none" strike="noStrike">
                <a:solidFill>
                  <a:srgbClr val="1C9E4A"/>
                </a:solidFill>
                <a:latin typeface="Calibri"/>
                <a:ea typeface="Calibri"/>
                <a:cs typeface="Calibri"/>
                <a:sym typeface="Calibri"/>
              </a:rPr>
              <a:t>Ügyvédem - Adatvédelem</a:t>
            </a:r>
            <a:endParaRPr/>
          </a:p>
        </p:txBody>
      </p:sp>
      <p:sp>
        <p:nvSpPr>
          <p:cNvPr id="342" name="Google Shape;342;p42"/>
          <p:cNvSpPr/>
          <p:nvPr/>
        </p:nvSpPr>
        <p:spPr>
          <a:xfrm>
            <a:off x="6158438" y="5145484"/>
            <a:ext cx="2080260" cy="115997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Nézze meg a videot hozzon belőle Jó gyakorlat példát! </a:t>
            </a:r>
            <a:endParaRPr/>
          </a:p>
        </p:txBody>
      </p:sp>
      <p:sp>
        <p:nvSpPr>
          <p:cNvPr id="343" name="Google Shape;343;p42"/>
          <p:cNvSpPr/>
          <p:nvPr/>
        </p:nvSpPr>
        <p:spPr>
          <a:xfrm>
            <a:off x="5933476" y="6063318"/>
            <a:ext cx="510877" cy="502921"/>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4" name="Google Shape;344;p42"/>
          <p:cNvSpPr/>
          <p:nvPr/>
        </p:nvSpPr>
        <p:spPr>
          <a:xfrm>
            <a:off x="2075019" y="5869302"/>
            <a:ext cx="3356018" cy="106851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Digitális technológia és jog</a:t>
            </a:r>
            <a:endParaRPr/>
          </a:p>
        </p:txBody>
      </p:sp>
      <p:pic>
        <p:nvPicPr>
          <p:cNvPr id="345" name="Google Shape;345;p42" title="Ügyvédem - Adatvédelem"/>
          <p:cNvPicPr preferRelativeResize="0"/>
          <p:nvPr/>
        </p:nvPicPr>
        <p:blipFill rotWithShape="1">
          <a:blip r:embed="rId4">
            <a:alphaModFix/>
          </a:blip>
          <a:srcRect b="0" l="0" r="0" t="0"/>
          <a:stretch/>
        </p:blipFill>
        <p:spPr>
          <a:xfrm>
            <a:off x="8259505" y="4061206"/>
            <a:ext cx="3699997" cy="2090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3"/>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Digitális megoldások a vidékfejlesztésben</a:t>
            </a:r>
            <a:br>
              <a:rPr lang="hu-HU"/>
            </a:br>
            <a:endParaRPr/>
          </a:p>
        </p:txBody>
      </p:sp>
      <p:sp>
        <p:nvSpPr>
          <p:cNvPr id="351" name="Google Shape;351;p43"/>
          <p:cNvSpPr txBox="1"/>
          <p:nvPr>
            <p:ph idx="1" type="body"/>
          </p:nvPr>
        </p:nvSpPr>
        <p:spPr>
          <a:xfrm>
            <a:off x="150097" y="1371600"/>
            <a:ext cx="11727055" cy="4670426"/>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1000"/>
              </a:spcBef>
              <a:spcAft>
                <a:spcPts val="0"/>
              </a:spcAft>
              <a:buSzPct val="75630"/>
              <a:buNone/>
            </a:pPr>
            <a:r>
              <a:rPr lang="hu-HU"/>
              <a:t>Dinamikusan fejlődő rurális térségek azok, amelyeknek a </a:t>
            </a:r>
            <a:r>
              <a:rPr b="1" lang="hu-HU"/>
              <a:t>gazdasága fejlett és a népesség életszínvonala magas</a:t>
            </a:r>
            <a:r>
              <a:rPr lang="hu-HU"/>
              <a:t>.</a:t>
            </a:r>
            <a:endParaRPr/>
          </a:p>
          <a:p>
            <a:pPr indent="0" lvl="0" marL="0" rtl="0" algn="l">
              <a:lnSpc>
                <a:spcPct val="90000"/>
              </a:lnSpc>
              <a:spcBef>
                <a:spcPts val="1000"/>
              </a:spcBef>
              <a:spcAft>
                <a:spcPts val="0"/>
              </a:spcAft>
              <a:buSzPct val="75630"/>
              <a:buNone/>
            </a:pPr>
            <a:r>
              <a:rPr lang="hu-HU"/>
              <a:t>Ezek lehetnek:</a:t>
            </a:r>
            <a:endParaRPr/>
          </a:p>
          <a:p>
            <a:pPr indent="-457200" lvl="0" marL="457200" rtl="0" algn="l">
              <a:lnSpc>
                <a:spcPct val="90000"/>
              </a:lnSpc>
              <a:spcBef>
                <a:spcPts val="1000"/>
              </a:spcBef>
              <a:spcAft>
                <a:spcPts val="0"/>
              </a:spcAft>
              <a:buSzPct val="75630"/>
              <a:buChar char="•"/>
            </a:pPr>
            <a:r>
              <a:rPr lang="hu-HU"/>
              <a:t>piacorientált korszerű, intenzív mezőgazdasággal rendelkező területek;</a:t>
            </a:r>
            <a:endParaRPr/>
          </a:p>
          <a:p>
            <a:pPr indent="-457200" lvl="0" marL="457200" rtl="0" algn="l">
              <a:lnSpc>
                <a:spcPct val="90000"/>
              </a:lnSpc>
              <a:spcBef>
                <a:spcPts val="1000"/>
              </a:spcBef>
              <a:spcAft>
                <a:spcPts val="0"/>
              </a:spcAft>
              <a:buSzPct val="75630"/>
              <a:buChar char="•"/>
            </a:pPr>
            <a:r>
              <a:rPr lang="hu-HU"/>
              <a:t>periurbánus, városkörnyéki területek, melyek a kedvező környezeti feltételek miatt</a:t>
            </a:r>
            <a:endParaRPr/>
          </a:p>
          <a:p>
            <a:pPr indent="-457200" lvl="0" marL="457200" rtl="0" algn="l">
              <a:lnSpc>
                <a:spcPct val="90000"/>
              </a:lnSpc>
              <a:spcBef>
                <a:spcPts val="1000"/>
              </a:spcBef>
              <a:spcAft>
                <a:spcPts val="0"/>
              </a:spcAft>
              <a:buSzPct val="75630"/>
              <a:buChar char="•"/>
            </a:pPr>
            <a:r>
              <a:rPr lang="hu-HU"/>
              <a:t>vonzóak és az ingázók lakóhelyéül szolgálnak;</a:t>
            </a:r>
            <a:endParaRPr/>
          </a:p>
          <a:p>
            <a:pPr indent="-457200" lvl="0" marL="457200" rtl="0" algn="l">
              <a:lnSpc>
                <a:spcPct val="90000"/>
              </a:lnSpc>
              <a:spcBef>
                <a:spcPts val="1000"/>
              </a:spcBef>
              <a:spcAft>
                <a:spcPts val="0"/>
              </a:spcAft>
              <a:buSzPct val="75630"/>
              <a:buChar char="•"/>
            </a:pPr>
            <a:r>
              <a:rPr lang="hu-HU"/>
              <a:t>magas turisztikai vonzerőt jelentő vidéki térségek. A </a:t>
            </a:r>
            <a:r>
              <a:rPr b="1" lang="hu-HU"/>
              <a:t>vidékfejlesztés térben </a:t>
            </a:r>
            <a:r>
              <a:rPr lang="hu-HU"/>
              <a:t>és szakmailag is szerteágazó területei között </a:t>
            </a:r>
            <a:r>
              <a:rPr b="1" lang="hu-HU"/>
              <a:t>a digitális megoldások új kapcsolatok kialakítását teszik lehetővé.</a:t>
            </a:r>
            <a:endParaRPr/>
          </a:p>
          <a:p>
            <a:pPr indent="-342900" lvl="0" marL="457200" rtl="0" algn="l">
              <a:lnSpc>
                <a:spcPct val="90000"/>
              </a:lnSpc>
              <a:spcBef>
                <a:spcPts val="1000"/>
              </a:spcBef>
              <a:spcAft>
                <a:spcPts val="0"/>
              </a:spcAft>
              <a:buSzPct val="75630"/>
              <a:buChar char="•"/>
            </a:pPr>
            <a:r>
              <a:rPr lang="hu-HU"/>
              <a:t>A digitalizáció hozzájárul az európai gazdasági régió digitális felzárkóztatásához</a:t>
            </a:r>
            <a:endParaRPr/>
          </a:p>
          <a:p>
            <a:pPr indent="0" lvl="0" marL="0" rtl="0" algn="l">
              <a:lnSpc>
                <a:spcPct val="90000"/>
              </a:lnSpc>
              <a:spcBef>
                <a:spcPts val="1000"/>
              </a:spcBef>
              <a:spcAft>
                <a:spcPts val="0"/>
              </a:spcAft>
              <a:buSzPct val="75630"/>
              <a:buNone/>
            </a:pPr>
            <a:r>
              <a:t/>
            </a:r>
            <a:endParaRPr/>
          </a:p>
          <a:p>
            <a:pPr indent="0" lvl="0" marL="0" rtl="0" algn="l">
              <a:lnSpc>
                <a:spcPct val="90000"/>
              </a:lnSpc>
              <a:spcBef>
                <a:spcPts val="1000"/>
              </a:spcBef>
              <a:spcAft>
                <a:spcPts val="0"/>
              </a:spcAft>
              <a:buSzPct val="75630"/>
              <a:buNone/>
            </a:pPr>
            <a:r>
              <a:rPr lang="hu-HU"/>
              <a:t>Az új technológiák sok adatot „termelnek” amelyek összegyűjtésével, elemzésével </a:t>
            </a:r>
            <a:r>
              <a:rPr b="1" lang="hu-HU"/>
              <a:t>lehetőség nyílik a helyi lakosok, vállalkozások, valamint a piaci, természeti körülmények pontosabb megismerésére, az igények azonosítására. </a:t>
            </a:r>
            <a:endParaRPr/>
          </a:p>
          <a:p>
            <a:pPr indent="-228600" lvl="0" marL="457200" rtl="0" algn="l">
              <a:lnSpc>
                <a:spcPct val="90000"/>
              </a:lnSpc>
              <a:spcBef>
                <a:spcPts val="1000"/>
              </a:spcBef>
              <a:spcAft>
                <a:spcPts val="0"/>
              </a:spcAft>
              <a:buClr>
                <a:srgbClr val="1C9E4A"/>
              </a:buClr>
              <a:buSzPct val="75630"/>
              <a:buNone/>
            </a:pPr>
            <a:r>
              <a:t/>
            </a:r>
            <a:endParaRPr/>
          </a:p>
        </p:txBody>
      </p:sp>
      <p:sp>
        <p:nvSpPr>
          <p:cNvPr id="352" name="Google Shape;352;p43"/>
          <p:cNvSpPr/>
          <p:nvPr/>
        </p:nvSpPr>
        <p:spPr>
          <a:xfrm>
            <a:off x="5800863" y="5789487"/>
            <a:ext cx="4890971" cy="106851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Digitális megoldások a vidékfejlesztésben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szántóföldi növénytermesztés</a:t>
            </a:r>
            <a:br>
              <a:rPr lang="hu-HU"/>
            </a:br>
            <a:endParaRPr/>
          </a:p>
        </p:txBody>
      </p:sp>
      <p:sp>
        <p:nvSpPr>
          <p:cNvPr id="358" name="Google Shape;358;p44"/>
          <p:cNvSpPr txBox="1"/>
          <p:nvPr>
            <p:ph idx="1" type="body"/>
          </p:nvPr>
        </p:nvSpPr>
        <p:spPr>
          <a:xfrm>
            <a:off x="321547" y="1417320"/>
            <a:ext cx="6525023" cy="475964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67226"/>
              <a:buNone/>
            </a:pPr>
            <a:r>
              <a:rPr b="1" lang="hu-HU"/>
              <a:t>A helyspecifikus növénytermesztés ismérvei:</a:t>
            </a:r>
            <a:endParaRPr/>
          </a:p>
          <a:p>
            <a:pPr indent="-342900" lvl="0" marL="457200" rtl="0" algn="l">
              <a:lnSpc>
                <a:spcPct val="90000"/>
              </a:lnSpc>
              <a:spcBef>
                <a:spcPts val="0"/>
              </a:spcBef>
              <a:spcAft>
                <a:spcPts val="0"/>
              </a:spcAft>
              <a:buClr>
                <a:schemeClr val="dk1"/>
              </a:buClr>
              <a:buSzPct val="67226"/>
              <a:buChar char="•"/>
            </a:pPr>
            <a:r>
              <a:rPr lang="hu-HU"/>
              <a:t>a táblán belüli termőhelyi változatosságok GPS koordináták alapján meghatározásra kerülnek</a:t>
            </a:r>
            <a:endParaRPr/>
          </a:p>
          <a:p>
            <a:pPr indent="-342900" lvl="0" marL="457200" rtl="0" algn="l">
              <a:lnSpc>
                <a:spcPct val="90000"/>
              </a:lnSpc>
              <a:spcBef>
                <a:spcPts val="0"/>
              </a:spcBef>
              <a:spcAft>
                <a:spcPts val="0"/>
              </a:spcAft>
              <a:buClr>
                <a:schemeClr val="dk1"/>
              </a:buClr>
              <a:buSzPct val="67226"/>
              <a:buChar char="•"/>
            </a:pPr>
            <a:r>
              <a:rPr lang="hu-HU"/>
              <a:t>táblán belüli heterogenitás kezelése helyspecifikusan valósul meg, tehát a táblán belül változtatott kezelés (munkaművelet, vagy input kijuttatás) történik – zóna lehatárolás</a:t>
            </a:r>
            <a:endParaRPr/>
          </a:p>
          <a:p>
            <a:pPr indent="-342900" lvl="0" marL="457200" rtl="0" algn="l">
              <a:lnSpc>
                <a:spcPct val="90000"/>
              </a:lnSpc>
              <a:spcBef>
                <a:spcPts val="0"/>
              </a:spcBef>
              <a:spcAft>
                <a:spcPts val="0"/>
              </a:spcAft>
              <a:buClr>
                <a:schemeClr val="dk1"/>
              </a:buClr>
              <a:buSzPct val="67226"/>
              <a:buChar char="•"/>
            </a:pPr>
            <a:r>
              <a:rPr lang="hu-HU"/>
              <a:t>Különböző tulajdonságok alapján GPS koordináták segítségével lehatárolásra kerülnek azonos tulajdonságú területek, amelyeket a későbbiekben egységesen kezelnek </a:t>
            </a:r>
            <a:endParaRPr/>
          </a:p>
          <a:p>
            <a:pPr indent="-342900" lvl="0" marL="457200" rtl="0" algn="l">
              <a:lnSpc>
                <a:spcPct val="90000"/>
              </a:lnSpc>
              <a:spcBef>
                <a:spcPts val="0"/>
              </a:spcBef>
              <a:spcAft>
                <a:spcPts val="0"/>
              </a:spcAft>
              <a:buClr>
                <a:schemeClr val="dk1"/>
              </a:buClr>
              <a:buSzPct val="67226"/>
              <a:buChar char="•"/>
            </a:pPr>
            <a:r>
              <a:rPr lang="hu-HU"/>
              <a:t>a megfelelő időben, a megfelelő helyen, a megfelelő a megfelelő kezelés (munkaművelet, vagy input kijuttatás) történik.  </a:t>
            </a:r>
            <a:endParaRPr/>
          </a:p>
          <a:p>
            <a:pPr indent="-241300" lvl="0" marL="457200" rtl="0" algn="l">
              <a:lnSpc>
                <a:spcPct val="90000"/>
              </a:lnSpc>
              <a:spcBef>
                <a:spcPts val="0"/>
              </a:spcBef>
              <a:spcAft>
                <a:spcPts val="0"/>
              </a:spcAft>
              <a:buClr>
                <a:schemeClr val="dk1"/>
              </a:buClr>
              <a:buSzPct val="67226"/>
              <a:buNone/>
            </a:pPr>
            <a:r>
              <a:t/>
            </a:r>
            <a:endParaRPr/>
          </a:p>
          <a:p>
            <a:pPr indent="-241300" lvl="0" marL="457200" rtl="0" algn="l">
              <a:lnSpc>
                <a:spcPct val="90000"/>
              </a:lnSpc>
              <a:spcBef>
                <a:spcPts val="0"/>
              </a:spcBef>
              <a:spcAft>
                <a:spcPts val="0"/>
              </a:spcAft>
              <a:buClr>
                <a:schemeClr val="dk1"/>
              </a:buClr>
              <a:buSzPct val="67226"/>
              <a:buNone/>
            </a:pPr>
            <a:r>
              <a:t/>
            </a:r>
            <a:endParaRPr/>
          </a:p>
          <a:p>
            <a:pPr indent="-228600" lvl="0" marL="457200" rtl="0" algn="l">
              <a:lnSpc>
                <a:spcPct val="90000"/>
              </a:lnSpc>
              <a:spcBef>
                <a:spcPts val="1000"/>
              </a:spcBef>
              <a:spcAft>
                <a:spcPts val="0"/>
              </a:spcAft>
              <a:buClr>
                <a:srgbClr val="1C9E4A"/>
              </a:buClr>
              <a:buSzPct val="75630"/>
              <a:buNone/>
            </a:pPr>
            <a:r>
              <a:t/>
            </a:r>
            <a:endParaRPr/>
          </a:p>
        </p:txBody>
      </p:sp>
      <p:sp>
        <p:nvSpPr>
          <p:cNvPr id="359" name="Google Shape;359;p44"/>
          <p:cNvSpPr/>
          <p:nvPr/>
        </p:nvSpPr>
        <p:spPr>
          <a:xfrm>
            <a:off x="7120890" y="1322546"/>
            <a:ext cx="537210" cy="4586764"/>
          </a:xfrm>
          <a:prstGeom prst="rightBrace">
            <a:avLst>
              <a:gd fmla="val 8333" name="adj1"/>
              <a:gd fmla="val 50000" name="adj2"/>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60" name="Google Shape;360;p44"/>
          <p:cNvSpPr txBox="1"/>
          <p:nvPr/>
        </p:nvSpPr>
        <p:spPr>
          <a:xfrm>
            <a:off x="7530863" y="1851660"/>
            <a:ext cx="5074920" cy="313932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i="0" lang="hu-HU" sz="2200" u="none" cap="none" strike="noStrike">
                <a:solidFill>
                  <a:srgbClr val="1C9E4A"/>
                </a:solidFill>
                <a:latin typeface="Calibri"/>
                <a:ea typeface="Calibri"/>
                <a:cs typeface="Calibri"/>
                <a:sym typeface="Calibri"/>
              </a:rPr>
              <a:t>A technológia eredménye: </a:t>
            </a:r>
            <a:endParaRPr/>
          </a:p>
          <a:p>
            <a:pPr indent="-342900" lvl="0" marL="457200" marR="0" rtl="0" algn="l">
              <a:lnSpc>
                <a:spcPct val="90000"/>
              </a:lnSpc>
              <a:spcBef>
                <a:spcPts val="0"/>
              </a:spcBef>
              <a:spcAft>
                <a:spcPts val="0"/>
              </a:spcAft>
              <a:buClr>
                <a:srgbClr val="000000"/>
              </a:buClr>
              <a:buSzPts val="1600"/>
              <a:buFont typeface="Arial"/>
              <a:buChar char="•"/>
            </a:pPr>
            <a:r>
              <a:rPr b="0" i="0" lang="hu-HU" sz="2200" u="none" cap="none" strike="noStrike">
                <a:solidFill>
                  <a:srgbClr val="1C9E4A"/>
                </a:solidFill>
                <a:latin typeface="Calibri"/>
                <a:ea typeface="Calibri"/>
                <a:cs typeface="Calibri"/>
                <a:sym typeface="Calibri"/>
              </a:rPr>
              <a:t>okszerű inputanyagok kijuttatás, </a:t>
            </a:r>
            <a:endParaRPr/>
          </a:p>
          <a:p>
            <a:pPr indent="-342900" lvl="0" marL="457200" marR="0" rtl="0" algn="l">
              <a:lnSpc>
                <a:spcPct val="90000"/>
              </a:lnSpc>
              <a:spcBef>
                <a:spcPts val="0"/>
              </a:spcBef>
              <a:spcAft>
                <a:spcPts val="0"/>
              </a:spcAft>
              <a:buClr>
                <a:srgbClr val="000000"/>
              </a:buClr>
              <a:buSzPts val="1600"/>
              <a:buFont typeface="Arial"/>
              <a:buChar char="•"/>
            </a:pPr>
            <a:r>
              <a:rPr b="0" i="0" lang="hu-HU" sz="2200" u="none" cap="none" strike="noStrike">
                <a:solidFill>
                  <a:srgbClr val="1C9E4A"/>
                </a:solidFill>
                <a:latin typeface="Calibri"/>
                <a:ea typeface="Calibri"/>
                <a:cs typeface="Calibri"/>
                <a:sym typeface="Calibri"/>
              </a:rPr>
              <a:t>nincs felesleges input kijuttatás, </a:t>
            </a:r>
            <a:endParaRPr/>
          </a:p>
          <a:p>
            <a:pPr indent="-342900" lvl="0" marL="457200" marR="0" rtl="0" algn="l">
              <a:lnSpc>
                <a:spcPct val="90000"/>
              </a:lnSpc>
              <a:spcBef>
                <a:spcPts val="0"/>
              </a:spcBef>
              <a:spcAft>
                <a:spcPts val="0"/>
              </a:spcAft>
              <a:buClr>
                <a:srgbClr val="000000"/>
              </a:buClr>
              <a:buSzPts val="1600"/>
              <a:buFont typeface="Arial"/>
              <a:buChar char="•"/>
            </a:pPr>
            <a:r>
              <a:rPr b="0" i="0" lang="hu-HU" sz="2200" u="none" cap="none" strike="noStrike">
                <a:solidFill>
                  <a:srgbClr val="1C9E4A"/>
                </a:solidFill>
                <a:latin typeface="Calibri"/>
                <a:ea typeface="Calibri"/>
                <a:cs typeface="Calibri"/>
                <a:sym typeface="Calibri"/>
              </a:rPr>
              <a:t>hosszú távon is fenntartható, környezettudatos gazdálkodás megvalósítása</a:t>
            </a:r>
            <a:endParaRPr/>
          </a:p>
          <a:p>
            <a:pPr indent="-241300" lvl="0" marL="457200" marR="0" rtl="0" algn="l">
              <a:lnSpc>
                <a:spcPct val="90000"/>
              </a:lnSpc>
              <a:spcBef>
                <a:spcPts val="0"/>
              </a:spcBef>
              <a:spcAft>
                <a:spcPts val="0"/>
              </a:spcAft>
              <a:buClr>
                <a:srgbClr val="000000"/>
              </a:buClr>
              <a:buSzPts val="1600"/>
              <a:buFont typeface="Arial"/>
              <a:buNone/>
            </a:pPr>
            <a:r>
              <a:t/>
            </a:r>
            <a:endParaRPr b="0" i="0" sz="2200" u="none" cap="none" strike="noStrike">
              <a:solidFill>
                <a:srgbClr val="1C9E4A"/>
              </a:solidFill>
              <a:latin typeface="Calibri"/>
              <a:ea typeface="Calibri"/>
              <a:cs typeface="Calibri"/>
              <a:sym typeface="Calibri"/>
            </a:endParaRPr>
          </a:p>
          <a:p>
            <a:pPr indent="0" lvl="0" marL="114300" marR="0" rtl="0" algn="l">
              <a:lnSpc>
                <a:spcPct val="90000"/>
              </a:lnSpc>
              <a:spcBef>
                <a:spcPts val="0"/>
              </a:spcBef>
              <a:spcAft>
                <a:spcPts val="0"/>
              </a:spcAft>
              <a:buNone/>
            </a:pPr>
            <a:r>
              <a:rPr b="1" i="0" lang="hu-HU" sz="2200" u="none" cap="none" strike="noStrike">
                <a:solidFill>
                  <a:srgbClr val="1C9E4A"/>
                </a:solidFill>
                <a:latin typeface="Calibri"/>
                <a:ea typeface="Calibri"/>
                <a:cs typeface="Calibri"/>
                <a:sym typeface="Calibri"/>
              </a:rPr>
              <a:t>A technológia célja lehet: </a:t>
            </a:r>
            <a:endParaRPr/>
          </a:p>
          <a:p>
            <a:pPr indent="-342900" lvl="0" marL="457200" marR="0" rtl="0" algn="l">
              <a:lnSpc>
                <a:spcPct val="90000"/>
              </a:lnSpc>
              <a:spcBef>
                <a:spcPts val="0"/>
              </a:spcBef>
              <a:spcAft>
                <a:spcPts val="0"/>
              </a:spcAft>
              <a:buClr>
                <a:srgbClr val="000000"/>
              </a:buClr>
              <a:buSzPts val="1600"/>
              <a:buFont typeface="Arial"/>
              <a:buChar char="•"/>
            </a:pPr>
            <a:r>
              <a:rPr b="0" i="0" lang="hu-HU" sz="2200" u="none" cap="none" strike="noStrike">
                <a:solidFill>
                  <a:srgbClr val="1C9E4A"/>
                </a:solidFill>
                <a:latin typeface="Calibri"/>
                <a:ea typeface="Calibri"/>
                <a:cs typeface="Calibri"/>
                <a:sym typeface="Calibri"/>
              </a:rPr>
              <a:t>Profit maximalizálás</a:t>
            </a:r>
            <a:endParaRPr/>
          </a:p>
          <a:p>
            <a:pPr indent="-342900" lvl="0" marL="457200" marR="0" rtl="0" algn="l">
              <a:lnSpc>
                <a:spcPct val="90000"/>
              </a:lnSpc>
              <a:spcBef>
                <a:spcPts val="0"/>
              </a:spcBef>
              <a:spcAft>
                <a:spcPts val="0"/>
              </a:spcAft>
              <a:buClr>
                <a:srgbClr val="000000"/>
              </a:buClr>
              <a:buSzPts val="1600"/>
              <a:buFont typeface="Arial"/>
              <a:buChar char="•"/>
            </a:pPr>
            <a:r>
              <a:rPr b="0" i="0" lang="hu-HU" sz="2200" u="none" cap="none" strike="noStrike">
                <a:solidFill>
                  <a:srgbClr val="1C9E4A"/>
                </a:solidFill>
                <a:latin typeface="Calibri"/>
                <a:ea typeface="Calibri"/>
                <a:cs typeface="Calibri"/>
                <a:sym typeface="Calibri"/>
              </a:rPr>
              <a:t>Hozam maximalizálás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5"/>
          <p:cNvSpPr txBox="1"/>
          <p:nvPr>
            <p:ph type="title"/>
          </p:nvPr>
        </p:nvSpPr>
        <p:spPr>
          <a:xfrm>
            <a:off x="255855" y="-140414"/>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szántóföldi növénytermesztés létjogosultsága</a:t>
            </a:r>
            <a:endParaRPr/>
          </a:p>
        </p:txBody>
      </p:sp>
      <p:sp>
        <p:nvSpPr>
          <p:cNvPr id="366" name="Google Shape;366;p45"/>
          <p:cNvSpPr txBox="1"/>
          <p:nvPr>
            <p:ph idx="1" type="body"/>
          </p:nvPr>
        </p:nvSpPr>
        <p:spPr>
          <a:xfrm>
            <a:off x="7943850" y="5460277"/>
            <a:ext cx="3672283" cy="396171"/>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117647"/>
              <a:buNone/>
            </a:pPr>
            <a:r>
              <a:rPr lang="hu-HU" sz="1800"/>
              <a:t>Mi is az a Precíziós Gazdálkodás?</a:t>
            </a:r>
            <a:endParaRPr/>
          </a:p>
          <a:p>
            <a:pPr indent="-228600" lvl="0" marL="457200" rtl="0" algn="l">
              <a:lnSpc>
                <a:spcPct val="90000"/>
              </a:lnSpc>
              <a:spcBef>
                <a:spcPts val="1000"/>
              </a:spcBef>
              <a:spcAft>
                <a:spcPts val="0"/>
              </a:spcAft>
              <a:buClr>
                <a:srgbClr val="1C9E4A"/>
              </a:buClr>
              <a:buSzPct val="75630"/>
              <a:buNone/>
            </a:pPr>
            <a:r>
              <a:t/>
            </a:r>
            <a:endParaRPr/>
          </a:p>
        </p:txBody>
      </p:sp>
      <p:sp>
        <p:nvSpPr>
          <p:cNvPr id="367" name="Google Shape;367;p45"/>
          <p:cNvSpPr/>
          <p:nvPr/>
        </p:nvSpPr>
        <p:spPr>
          <a:xfrm>
            <a:off x="612936" y="4084798"/>
            <a:ext cx="2409824" cy="62865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Termékpálya átláthatóság</a:t>
            </a:r>
            <a:endParaRPr/>
          </a:p>
        </p:txBody>
      </p:sp>
      <p:sp>
        <p:nvSpPr>
          <p:cNvPr id="368" name="Google Shape;368;p45"/>
          <p:cNvSpPr/>
          <p:nvPr/>
        </p:nvSpPr>
        <p:spPr>
          <a:xfrm>
            <a:off x="654368" y="3033872"/>
            <a:ext cx="242697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Klímaváltozás - CO</a:t>
            </a:r>
            <a:r>
              <a:rPr b="0" baseline="-25000" i="0" lang="hu-HU" sz="1400" u="none" cap="none" strike="noStrike">
                <a:solidFill>
                  <a:schemeClr val="lt1"/>
                </a:solidFill>
                <a:latin typeface="Arial"/>
                <a:ea typeface="Arial"/>
                <a:cs typeface="Arial"/>
                <a:sym typeface="Arial"/>
              </a:rPr>
              <a:t>2</a:t>
            </a:r>
            <a:r>
              <a:rPr b="0" i="0" lang="hu-HU" sz="1400" u="none" cap="none" strike="noStrike">
                <a:solidFill>
                  <a:schemeClr val="lt1"/>
                </a:solidFill>
                <a:latin typeface="Arial"/>
                <a:ea typeface="Arial"/>
                <a:cs typeface="Arial"/>
                <a:sym typeface="Arial"/>
              </a:rPr>
              <a:t>  csökkentés és kimutatás</a:t>
            </a:r>
            <a:endParaRPr/>
          </a:p>
        </p:txBody>
      </p:sp>
      <p:sp>
        <p:nvSpPr>
          <p:cNvPr id="369" name="Google Shape;369;p45"/>
          <p:cNvSpPr/>
          <p:nvPr/>
        </p:nvSpPr>
        <p:spPr>
          <a:xfrm>
            <a:off x="4526279" y="2194510"/>
            <a:ext cx="209169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Költséghatékony gazdálkodás</a:t>
            </a:r>
            <a:endParaRPr/>
          </a:p>
        </p:txBody>
      </p:sp>
      <p:sp>
        <p:nvSpPr>
          <p:cNvPr id="370" name="Google Shape;370;p45"/>
          <p:cNvSpPr/>
          <p:nvPr/>
        </p:nvSpPr>
        <p:spPr>
          <a:xfrm>
            <a:off x="4502804" y="4713448"/>
            <a:ext cx="2138639"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Okszerű inputanyag felhasználás</a:t>
            </a:r>
            <a:endParaRPr/>
          </a:p>
        </p:txBody>
      </p:sp>
      <p:sp>
        <p:nvSpPr>
          <p:cNvPr id="371" name="Google Shape;371;p45"/>
          <p:cNvSpPr/>
          <p:nvPr/>
        </p:nvSpPr>
        <p:spPr>
          <a:xfrm>
            <a:off x="720090" y="2022634"/>
            <a:ext cx="236601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Piaci versenyképesség növelése</a:t>
            </a:r>
            <a:endParaRPr/>
          </a:p>
        </p:txBody>
      </p:sp>
      <p:sp>
        <p:nvSpPr>
          <p:cNvPr id="372" name="Google Shape;372;p45"/>
          <p:cNvSpPr/>
          <p:nvPr/>
        </p:nvSpPr>
        <p:spPr>
          <a:xfrm>
            <a:off x="654368" y="4926330"/>
            <a:ext cx="2388870" cy="86868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Élelmiszerbiztonság növelése - nyomonkövethetőség</a:t>
            </a:r>
            <a:endParaRPr/>
          </a:p>
        </p:txBody>
      </p:sp>
      <p:sp>
        <p:nvSpPr>
          <p:cNvPr id="373" name="Google Shape;373;p45"/>
          <p:cNvSpPr/>
          <p:nvPr/>
        </p:nvSpPr>
        <p:spPr>
          <a:xfrm>
            <a:off x="4446269" y="3402877"/>
            <a:ext cx="225171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Üzemméret és technológia összehangolása</a:t>
            </a:r>
            <a:endParaRPr/>
          </a:p>
        </p:txBody>
      </p:sp>
      <p:sp>
        <p:nvSpPr>
          <p:cNvPr id="374" name="Google Shape;374;p45"/>
          <p:cNvSpPr/>
          <p:nvPr/>
        </p:nvSpPr>
        <p:spPr>
          <a:xfrm>
            <a:off x="617220" y="1011396"/>
            <a:ext cx="2663190" cy="914400"/>
          </a:xfrm>
          <a:prstGeom prst="roundRect">
            <a:avLst>
              <a:gd fmla="val 16667" name="adj"/>
            </a:avLst>
          </a:prstGeom>
          <a:solidFill>
            <a:srgbClr val="8DA9D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dk1"/>
                </a:solidFill>
                <a:latin typeface="Arial"/>
                <a:ea typeface="Arial"/>
                <a:cs typeface="Arial"/>
                <a:sym typeface="Arial"/>
              </a:rPr>
              <a:t>SZAKPOLITIKAI CÉLOK A JÖVŐBEN</a:t>
            </a:r>
            <a:endParaRPr/>
          </a:p>
        </p:txBody>
      </p:sp>
      <p:sp>
        <p:nvSpPr>
          <p:cNvPr id="375" name="Google Shape;375;p45"/>
          <p:cNvSpPr/>
          <p:nvPr/>
        </p:nvSpPr>
        <p:spPr>
          <a:xfrm>
            <a:off x="4240528" y="1021916"/>
            <a:ext cx="2663190" cy="914400"/>
          </a:xfrm>
          <a:prstGeom prst="roundRect">
            <a:avLst>
              <a:gd fmla="val 16667" name="adj"/>
            </a:avLst>
          </a:prstGeom>
          <a:solidFill>
            <a:srgbClr val="8DA9D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dk1"/>
                </a:solidFill>
                <a:latin typeface="Arial"/>
                <a:ea typeface="Arial"/>
                <a:cs typeface="Arial"/>
                <a:sym typeface="Arial"/>
              </a:rPr>
              <a:t>SZÁNTÓFÖLDI NÖVÉNYTERMESZTÉS CÉLJAI  </a:t>
            </a:r>
            <a:endParaRPr/>
          </a:p>
        </p:txBody>
      </p:sp>
      <p:sp>
        <p:nvSpPr>
          <p:cNvPr id="376" name="Google Shape;376;p45"/>
          <p:cNvSpPr/>
          <p:nvPr/>
        </p:nvSpPr>
        <p:spPr>
          <a:xfrm>
            <a:off x="9055813" y="1411546"/>
            <a:ext cx="2663190" cy="104241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Tekintse meg a videot és fogalmazza meg a precíziós gazdálkodás ismérveit!</a:t>
            </a:r>
            <a:endParaRPr/>
          </a:p>
        </p:txBody>
      </p:sp>
      <p:sp>
        <p:nvSpPr>
          <p:cNvPr id="377" name="Google Shape;377;p45"/>
          <p:cNvSpPr/>
          <p:nvPr/>
        </p:nvSpPr>
        <p:spPr>
          <a:xfrm>
            <a:off x="8827213" y="2186349"/>
            <a:ext cx="457200" cy="491490"/>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8" name="Google Shape;378;p45"/>
          <p:cNvSpPr/>
          <p:nvPr/>
        </p:nvSpPr>
        <p:spPr>
          <a:xfrm>
            <a:off x="3481577" y="1226280"/>
            <a:ext cx="644652" cy="484632"/>
          </a:xfrm>
          <a:prstGeom prst="chevron">
            <a:avLst>
              <a:gd fmla="val 500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379" name="Google Shape;379;p45" title="Mi is az a Precíziós Gazdálkodás?"/>
          <p:cNvPicPr preferRelativeResize="0"/>
          <p:nvPr/>
        </p:nvPicPr>
        <p:blipFill rotWithShape="1">
          <a:blip r:embed="rId3">
            <a:alphaModFix/>
          </a:blip>
          <a:srcRect b="0" l="0" r="0" t="0"/>
          <a:stretch/>
        </p:blipFill>
        <p:spPr>
          <a:xfrm>
            <a:off x="7543800" y="3033872"/>
            <a:ext cx="3993832" cy="22565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p:nvPr/>
        </p:nvSpPr>
        <p:spPr>
          <a:xfrm>
            <a:off x="9959775" y="3923992"/>
            <a:ext cx="2045595" cy="131445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burgonya</a:t>
            </a:r>
            <a:endParaRPr/>
          </a:p>
        </p:txBody>
      </p:sp>
      <p:sp>
        <p:nvSpPr>
          <p:cNvPr id="385" name="Google Shape;385;p46"/>
          <p:cNvSpPr/>
          <p:nvPr/>
        </p:nvSpPr>
        <p:spPr>
          <a:xfrm>
            <a:off x="518524" y="3733226"/>
            <a:ext cx="1783382" cy="136017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kalászosok</a:t>
            </a:r>
            <a:endParaRPr/>
          </a:p>
        </p:txBody>
      </p:sp>
      <p:sp>
        <p:nvSpPr>
          <p:cNvPr id="386" name="Google Shape;386;p46"/>
          <p:cNvSpPr txBox="1"/>
          <p:nvPr>
            <p:ph type="title"/>
          </p:nvPr>
        </p:nvSpPr>
        <p:spPr>
          <a:xfrm>
            <a:off x="255854" y="-110302"/>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szántóföldi növénytermesztési rendszerek</a:t>
            </a:r>
            <a:endParaRPr/>
          </a:p>
        </p:txBody>
      </p:sp>
      <p:sp>
        <p:nvSpPr>
          <p:cNvPr id="387" name="Google Shape;387;p46"/>
          <p:cNvSpPr/>
          <p:nvPr/>
        </p:nvSpPr>
        <p:spPr>
          <a:xfrm>
            <a:off x="4340258" y="1031578"/>
            <a:ext cx="3386797" cy="914400"/>
          </a:xfrm>
          <a:prstGeom prst="roundRect">
            <a:avLst>
              <a:gd fmla="val 16667" name="adj"/>
            </a:avLst>
          </a:prstGeom>
          <a:solidFill>
            <a:srgbClr val="8DA9DB"/>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chemeClr val="dk1"/>
                </a:solidFill>
                <a:latin typeface="Arial"/>
                <a:ea typeface="Arial"/>
                <a:cs typeface="Arial"/>
                <a:sym typeface="Arial"/>
              </a:rPr>
              <a:t>A precíziós termesztési rendszerek technológiai változatai </a:t>
            </a:r>
            <a:endParaRPr/>
          </a:p>
        </p:txBody>
      </p:sp>
      <p:sp>
        <p:nvSpPr>
          <p:cNvPr id="388" name="Google Shape;388;p46"/>
          <p:cNvSpPr/>
          <p:nvPr/>
        </p:nvSpPr>
        <p:spPr>
          <a:xfrm>
            <a:off x="516357" y="3194859"/>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tápanyag-visszapótlás</a:t>
            </a:r>
            <a:endParaRPr/>
          </a:p>
        </p:txBody>
      </p:sp>
      <p:sp>
        <p:nvSpPr>
          <p:cNvPr id="389" name="Google Shape;389;p46"/>
          <p:cNvSpPr/>
          <p:nvPr/>
        </p:nvSpPr>
        <p:spPr>
          <a:xfrm>
            <a:off x="2877118" y="3751960"/>
            <a:ext cx="2235475" cy="140589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kukorica</a:t>
            </a:r>
            <a:endParaRPr/>
          </a:p>
        </p:txBody>
      </p:sp>
      <p:sp>
        <p:nvSpPr>
          <p:cNvPr id="390" name="Google Shape;390;p46"/>
          <p:cNvSpPr/>
          <p:nvPr/>
        </p:nvSpPr>
        <p:spPr>
          <a:xfrm>
            <a:off x="7750121" y="3865181"/>
            <a:ext cx="2034890" cy="134874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napraforgó</a:t>
            </a:r>
            <a:endParaRPr/>
          </a:p>
        </p:txBody>
      </p:sp>
      <p:sp>
        <p:nvSpPr>
          <p:cNvPr id="391" name="Google Shape;391;p46"/>
          <p:cNvSpPr/>
          <p:nvPr/>
        </p:nvSpPr>
        <p:spPr>
          <a:xfrm>
            <a:off x="5417910" y="3899471"/>
            <a:ext cx="1908202" cy="128016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szója</a:t>
            </a:r>
            <a:endParaRPr/>
          </a:p>
        </p:txBody>
      </p:sp>
      <p:pic>
        <p:nvPicPr>
          <p:cNvPr descr="https://genezispartner.hu/wp-content/uploads/2016/01/kukorica-345x345.png" id="392" name="Google Shape;392;p46"/>
          <p:cNvPicPr preferRelativeResize="0"/>
          <p:nvPr/>
        </p:nvPicPr>
        <p:blipFill rotWithShape="1">
          <a:blip r:embed="rId3">
            <a:alphaModFix/>
          </a:blip>
          <a:srcRect b="0" l="0" r="0" t="0"/>
          <a:stretch/>
        </p:blipFill>
        <p:spPr>
          <a:xfrm>
            <a:off x="3480560" y="4737626"/>
            <a:ext cx="1120605" cy="1120605"/>
          </a:xfrm>
          <a:prstGeom prst="rect">
            <a:avLst/>
          </a:prstGeom>
          <a:noFill/>
          <a:ln>
            <a:noFill/>
          </a:ln>
        </p:spPr>
      </p:pic>
      <p:pic>
        <p:nvPicPr>
          <p:cNvPr id="393" name="Google Shape;393;p46"/>
          <p:cNvPicPr preferRelativeResize="0"/>
          <p:nvPr/>
        </p:nvPicPr>
        <p:blipFill rotWithShape="1">
          <a:blip r:embed="rId4">
            <a:alphaModFix/>
          </a:blip>
          <a:srcRect b="0" l="0" r="0" t="0"/>
          <a:stretch/>
        </p:blipFill>
        <p:spPr>
          <a:xfrm>
            <a:off x="10260787" y="4844463"/>
            <a:ext cx="1550672" cy="1034589"/>
          </a:xfrm>
          <a:prstGeom prst="rect">
            <a:avLst/>
          </a:prstGeom>
          <a:noFill/>
          <a:ln>
            <a:noFill/>
          </a:ln>
        </p:spPr>
      </p:pic>
      <p:pic>
        <p:nvPicPr>
          <p:cNvPr id="394" name="Google Shape;394;p46"/>
          <p:cNvPicPr preferRelativeResize="0"/>
          <p:nvPr/>
        </p:nvPicPr>
        <p:blipFill rotWithShape="1">
          <a:blip r:embed="rId5">
            <a:alphaModFix/>
          </a:blip>
          <a:srcRect b="0" l="0" r="0" t="0"/>
          <a:stretch/>
        </p:blipFill>
        <p:spPr>
          <a:xfrm>
            <a:off x="7971494" y="4719041"/>
            <a:ext cx="1722565" cy="1139190"/>
          </a:xfrm>
          <a:prstGeom prst="rect">
            <a:avLst/>
          </a:prstGeom>
          <a:noFill/>
          <a:ln>
            <a:noFill/>
          </a:ln>
        </p:spPr>
      </p:pic>
      <p:pic>
        <p:nvPicPr>
          <p:cNvPr id="395" name="Google Shape;395;p46"/>
          <p:cNvPicPr preferRelativeResize="0"/>
          <p:nvPr/>
        </p:nvPicPr>
        <p:blipFill rotWithShape="1">
          <a:blip r:embed="rId6">
            <a:alphaModFix/>
          </a:blip>
          <a:srcRect b="0" l="0" r="0" t="0"/>
          <a:stretch/>
        </p:blipFill>
        <p:spPr>
          <a:xfrm>
            <a:off x="5496562" y="4813872"/>
            <a:ext cx="1750897" cy="992962"/>
          </a:xfrm>
          <a:prstGeom prst="rect">
            <a:avLst/>
          </a:prstGeom>
          <a:noFill/>
          <a:ln>
            <a:noFill/>
          </a:ln>
        </p:spPr>
      </p:pic>
      <p:pic>
        <p:nvPicPr>
          <p:cNvPr id="396" name="Google Shape;396;p46"/>
          <p:cNvPicPr preferRelativeResize="0"/>
          <p:nvPr/>
        </p:nvPicPr>
        <p:blipFill rotWithShape="1">
          <a:blip r:embed="rId7">
            <a:alphaModFix/>
          </a:blip>
          <a:srcRect b="0" l="0" r="0" t="0"/>
          <a:stretch/>
        </p:blipFill>
        <p:spPr>
          <a:xfrm>
            <a:off x="649133" y="4737626"/>
            <a:ext cx="1425609" cy="1069207"/>
          </a:xfrm>
          <a:prstGeom prst="rect">
            <a:avLst/>
          </a:prstGeom>
          <a:noFill/>
          <a:ln>
            <a:noFill/>
          </a:ln>
        </p:spPr>
      </p:pic>
      <p:sp>
        <p:nvSpPr>
          <p:cNvPr id="397" name="Google Shape;397;p46"/>
          <p:cNvSpPr/>
          <p:nvPr/>
        </p:nvSpPr>
        <p:spPr>
          <a:xfrm>
            <a:off x="5472036" y="3345007"/>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tápanyag-visszapótlás</a:t>
            </a:r>
            <a:endParaRPr/>
          </a:p>
        </p:txBody>
      </p:sp>
      <p:sp>
        <p:nvSpPr>
          <p:cNvPr id="398" name="Google Shape;398;p46"/>
          <p:cNvSpPr/>
          <p:nvPr/>
        </p:nvSpPr>
        <p:spPr>
          <a:xfrm>
            <a:off x="7818789" y="3329728"/>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tápanyag-visszapótlás</a:t>
            </a:r>
            <a:endParaRPr/>
          </a:p>
        </p:txBody>
      </p:sp>
      <p:sp>
        <p:nvSpPr>
          <p:cNvPr id="399" name="Google Shape;399;p46"/>
          <p:cNvSpPr/>
          <p:nvPr/>
        </p:nvSpPr>
        <p:spPr>
          <a:xfrm>
            <a:off x="10028218" y="3345007"/>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tápanyag-visszapótlás</a:t>
            </a:r>
            <a:endParaRPr/>
          </a:p>
        </p:txBody>
      </p:sp>
      <p:sp>
        <p:nvSpPr>
          <p:cNvPr id="400" name="Google Shape;400;p46"/>
          <p:cNvSpPr/>
          <p:nvPr/>
        </p:nvSpPr>
        <p:spPr>
          <a:xfrm>
            <a:off x="3022998" y="3329728"/>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tápanyag-visszapótlás</a:t>
            </a:r>
            <a:endParaRPr/>
          </a:p>
        </p:txBody>
      </p:sp>
      <p:sp>
        <p:nvSpPr>
          <p:cNvPr id="401" name="Google Shape;401;p46"/>
          <p:cNvSpPr/>
          <p:nvPr/>
        </p:nvSpPr>
        <p:spPr>
          <a:xfrm>
            <a:off x="2959906" y="2520198"/>
            <a:ext cx="201945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vetés (változtatott tőszámú vetés)</a:t>
            </a:r>
            <a:endParaRPr/>
          </a:p>
        </p:txBody>
      </p:sp>
      <p:sp>
        <p:nvSpPr>
          <p:cNvPr id="402" name="Google Shape;402;p46"/>
          <p:cNvSpPr/>
          <p:nvPr/>
        </p:nvSpPr>
        <p:spPr>
          <a:xfrm>
            <a:off x="5472036" y="2505973"/>
            <a:ext cx="201945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vetés (változtatott tőszámú vetés )</a:t>
            </a:r>
            <a:endParaRPr/>
          </a:p>
        </p:txBody>
      </p:sp>
      <p:sp>
        <p:nvSpPr>
          <p:cNvPr id="403" name="Google Shape;403;p46"/>
          <p:cNvSpPr/>
          <p:nvPr/>
        </p:nvSpPr>
        <p:spPr>
          <a:xfrm>
            <a:off x="7841298" y="2505973"/>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növényvédelem</a:t>
            </a:r>
            <a:endParaRPr/>
          </a:p>
        </p:txBody>
      </p:sp>
      <p:sp>
        <p:nvSpPr>
          <p:cNvPr id="404" name="Google Shape;404;p46"/>
          <p:cNvSpPr/>
          <p:nvPr/>
        </p:nvSpPr>
        <p:spPr>
          <a:xfrm>
            <a:off x="516356" y="2341457"/>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növényvédelem</a:t>
            </a:r>
            <a:endParaRPr/>
          </a:p>
        </p:txBody>
      </p:sp>
      <p:sp>
        <p:nvSpPr>
          <p:cNvPr id="405" name="Google Shape;405;p46"/>
          <p:cNvSpPr/>
          <p:nvPr/>
        </p:nvSpPr>
        <p:spPr>
          <a:xfrm>
            <a:off x="10064266" y="2475499"/>
            <a:ext cx="194371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Helyspecifikus növényvédelem</a:t>
            </a:r>
            <a:endParaRPr/>
          </a:p>
        </p:txBody>
      </p:sp>
      <p:sp>
        <p:nvSpPr>
          <p:cNvPr id="406" name="Google Shape;406;p46"/>
          <p:cNvSpPr/>
          <p:nvPr/>
        </p:nvSpPr>
        <p:spPr>
          <a:xfrm>
            <a:off x="10062608" y="1738029"/>
            <a:ext cx="1909323"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Állomány szárítás (szártalanítás)</a:t>
            </a:r>
            <a:endParaRPr/>
          </a:p>
        </p:txBody>
      </p:sp>
      <p:sp>
        <p:nvSpPr>
          <p:cNvPr id="407" name="Google Shape;407;p46"/>
          <p:cNvSpPr/>
          <p:nvPr/>
        </p:nvSpPr>
        <p:spPr>
          <a:xfrm>
            <a:off x="3080523" y="5817472"/>
            <a:ext cx="4890971" cy="106851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növénytermesztés + erdélyi és vajdasági kiegészítő anyag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növényvédelem</a:t>
            </a:r>
            <a:br>
              <a:rPr lang="hu-HU"/>
            </a:br>
            <a:endParaRPr/>
          </a:p>
        </p:txBody>
      </p:sp>
      <p:sp>
        <p:nvSpPr>
          <p:cNvPr id="413" name="Google Shape;413;p47"/>
          <p:cNvSpPr txBox="1"/>
          <p:nvPr>
            <p:ph idx="1" type="body"/>
          </p:nvPr>
        </p:nvSpPr>
        <p:spPr>
          <a:xfrm>
            <a:off x="217170" y="1280160"/>
            <a:ext cx="6205107" cy="4896803"/>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rgbClr val="1C9E4A"/>
              </a:buClr>
              <a:buSzPct val="82949"/>
              <a:buChar char="•"/>
            </a:pPr>
            <a:r>
              <a:rPr lang="hu-HU"/>
              <a:t>A növényvédelem a termesztett növények természetes ellenségeiktől való védelmét szolgáló technológia meghatározását és megvalósítását jelenti. </a:t>
            </a:r>
            <a:r>
              <a:rPr b="1" lang="hu-HU"/>
              <a:t>A károsítók formái lehetnek: </a:t>
            </a:r>
            <a:endParaRPr/>
          </a:p>
          <a:p>
            <a:pPr indent="-342900" lvl="0" marL="457200" rtl="0" algn="l">
              <a:lnSpc>
                <a:spcPct val="90000"/>
              </a:lnSpc>
              <a:spcBef>
                <a:spcPts val="1000"/>
              </a:spcBef>
              <a:spcAft>
                <a:spcPts val="0"/>
              </a:spcAft>
              <a:buClr>
                <a:srgbClr val="1C9E4A"/>
              </a:buClr>
              <a:buSzPct val="82949"/>
              <a:buChar char="•"/>
            </a:pPr>
            <a:r>
              <a:rPr lang="hu-HU"/>
              <a:t>Kórokozók (vírusok, gombák, baktériumok)</a:t>
            </a:r>
            <a:endParaRPr/>
          </a:p>
          <a:p>
            <a:pPr indent="-342900" lvl="0" marL="457200" rtl="0" algn="l">
              <a:lnSpc>
                <a:spcPct val="90000"/>
              </a:lnSpc>
              <a:spcBef>
                <a:spcPts val="1000"/>
              </a:spcBef>
              <a:spcAft>
                <a:spcPts val="0"/>
              </a:spcAft>
              <a:buClr>
                <a:srgbClr val="1C9E4A"/>
              </a:buClr>
              <a:buSzPct val="82949"/>
              <a:buChar char="•"/>
            </a:pPr>
            <a:r>
              <a:rPr lang="hu-HU"/>
              <a:t>Kártevők (rovarok, emlősök)</a:t>
            </a:r>
            <a:endParaRPr/>
          </a:p>
          <a:p>
            <a:pPr indent="-342900" lvl="0" marL="457200" rtl="0" algn="l">
              <a:lnSpc>
                <a:spcPct val="90000"/>
              </a:lnSpc>
              <a:spcBef>
                <a:spcPts val="1000"/>
              </a:spcBef>
              <a:spcAft>
                <a:spcPts val="0"/>
              </a:spcAft>
              <a:buClr>
                <a:srgbClr val="1C9E4A"/>
              </a:buClr>
              <a:buSzPct val="82949"/>
              <a:buChar char="•"/>
            </a:pPr>
            <a:r>
              <a:rPr lang="hu-HU"/>
              <a:t>Gyomnövények </a:t>
            </a:r>
            <a:endParaRPr/>
          </a:p>
          <a:p>
            <a:pPr indent="-228600" lvl="0" marL="457200" rtl="0" algn="l">
              <a:lnSpc>
                <a:spcPct val="90000"/>
              </a:lnSpc>
              <a:spcBef>
                <a:spcPts val="1000"/>
              </a:spcBef>
              <a:spcAft>
                <a:spcPts val="0"/>
              </a:spcAft>
              <a:buClr>
                <a:srgbClr val="1C9E4A"/>
              </a:buClr>
              <a:buSzPct val="82949"/>
              <a:buNone/>
            </a:pPr>
            <a:r>
              <a:t/>
            </a:r>
            <a:endParaRPr/>
          </a:p>
          <a:p>
            <a:pPr indent="-342900" lvl="0" marL="457200" rtl="0" algn="l">
              <a:lnSpc>
                <a:spcPct val="90000"/>
              </a:lnSpc>
              <a:spcBef>
                <a:spcPts val="1000"/>
              </a:spcBef>
              <a:spcAft>
                <a:spcPts val="0"/>
              </a:spcAft>
              <a:buClr>
                <a:srgbClr val="1C9E4A"/>
              </a:buClr>
              <a:buSzPct val="82949"/>
              <a:buChar char="•"/>
            </a:pPr>
            <a:r>
              <a:rPr lang="hu-HU"/>
              <a:t>A növényvédelmi </a:t>
            </a:r>
            <a:r>
              <a:rPr b="1" lang="hu-HU"/>
              <a:t>kezelés hatékonysága csak az optimális időpontban megfelelő</a:t>
            </a:r>
            <a:r>
              <a:rPr lang="hu-HU"/>
              <a:t>. Az optimális időpont megválasztása hatással van a költségekre és a hatékonyságra egyaránt. </a:t>
            </a:r>
            <a:endParaRPr/>
          </a:p>
          <a:p>
            <a:pPr indent="-228600" lvl="0" marL="457200" rtl="0" algn="l">
              <a:lnSpc>
                <a:spcPct val="90000"/>
              </a:lnSpc>
              <a:spcBef>
                <a:spcPts val="1000"/>
              </a:spcBef>
              <a:spcAft>
                <a:spcPts val="0"/>
              </a:spcAft>
              <a:buClr>
                <a:srgbClr val="1C9E4A"/>
              </a:buClr>
              <a:buSzPct val="82949"/>
              <a:buNone/>
            </a:pPr>
            <a:r>
              <a:t/>
            </a:r>
            <a:endParaRPr/>
          </a:p>
          <a:p>
            <a:pPr indent="0" lvl="0" marL="114300" rtl="0" algn="l">
              <a:lnSpc>
                <a:spcPct val="90000"/>
              </a:lnSpc>
              <a:spcBef>
                <a:spcPts val="1000"/>
              </a:spcBef>
              <a:spcAft>
                <a:spcPts val="0"/>
              </a:spcAft>
              <a:buSzPct val="82949"/>
              <a:buNone/>
            </a:pPr>
            <a:r>
              <a:rPr b="1" lang="hu-HU"/>
              <a:t>Pontos és folyamatos információra van szükség a növényvédelem tervezéséhez!</a:t>
            </a:r>
            <a:endParaRPr/>
          </a:p>
        </p:txBody>
      </p:sp>
      <p:sp>
        <p:nvSpPr>
          <p:cNvPr id="414" name="Google Shape;414;p47"/>
          <p:cNvSpPr/>
          <p:nvPr/>
        </p:nvSpPr>
        <p:spPr>
          <a:xfrm>
            <a:off x="8412480" y="605790"/>
            <a:ext cx="2926080" cy="1152367"/>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Nézze meg a videot és figyelje meg a precíziós növényvédelem főbb eszközeit</a:t>
            </a:r>
            <a:endParaRPr/>
          </a:p>
        </p:txBody>
      </p:sp>
      <p:sp>
        <p:nvSpPr>
          <p:cNvPr id="415" name="Google Shape;415;p47"/>
          <p:cNvSpPr/>
          <p:nvPr/>
        </p:nvSpPr>
        <p:spPr>
          <a:xfrm>
            <a:off x="8126730" y="1463040"/>
            <a:ext cx="502920" cy="484744"/>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16" name="Google Shape;416;p47"/>
          <p:cNvSpPr/>
          <p:nvPr/>
        </p:nvSpPr>
        <p:spPr>
          <a:xfrm>
            <a:off x="7189470" y="5297524"/>
            <a:ext cx="430438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Mi is az a precíziós gazdálkodás? - Növényvédelem</a:t>
            </a:r>
            <a:endParaRPr/>
          </a:p>
        </p:txBody>
      </p:sp>
      <p:sp>
        <p:nvSpPr>
          <p:cNvPr id="417" name="Google Shape;417;p47"/>
          <p:cNvSpPr/>
          <p:nvPr/>
        </p:nvSpPr>
        <p:spPr>
          <a:xfrm>
            <a:off x="7189470" y="5924230"/>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növényvédelem  </a:t>
            </a:r>
            <a:endParaRPr/>
          </a:p>
        </p:txBody>
      </p:sp>
      <p:pic>
        <p:nvPicPr>
          <p:cNvPr id="418" name="Google Shape;418;p47" title="Mi is az a precíziós gazdálkodás? - Növényvédelem"/>
          <p:cNvPicPr preferRelativeResize="0"/>
          <p:nvPr/>
        </p:nvPicPr>
        <p:blipFill rotWithShape="1">
          <a:blip r:embed="rId3">
            <a:alphaModFix/>
          </a:blip>
          <a:srcRect b="0" l="0" r="0" t="0"/>
          <a:stretch/>
        </p:blipFill>
        <p:spPr>
          <a:xfrm>
            <a:off x="7171282" y="2556511"/>
            <a:ext cx="4340758" cy="24525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48"/>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Talajtani ismeretek és talajerőgazdálkodás</a:t>
            </a:r>
            <a:br>
              <a:rPr lang="hu-HU"/>
            </a:br>
            <a:endParaRPr/>
          </a:p>
        </p:txBody>
      </p:sp>
      <p:sp>
        <p:nvSpPr>
          <p:cNvPr id="424" name="Google Shape;424;p48"/>
          <p:cNvSpPr txBox="1"/>
          <p:nvPr>
            <p:ph idx="1" type="body"/>
          </p:nvPr>
        </p:nvSpPr>
        <p:spPr>
          <a:xfrm>
            <a:off x="7511019" y="1426687"/>
            <a:ext cx="4549138" cy="4689475"/>
          </a:xfrm>
          <a:prstGeom prst="rect">
            <a:avLst/>
          </a:prstGeom>
          <a:noFill/>
          <a:ln>
            <a:noFill/>
          </a:ln>
        </p:spPr>
        <p:txBody>
          <a:bodyPr anchorCtr="0" anchor="t" bIns="45700" lIns="91425" spcFirstLastPara="1" rIns="91425" wrap="square" tIns="45700">
            <a:normAutofit fontScale="62500" lnSpcReduction="20000"/>
          </a:bodyPr>
          <a:lstStyle/>
          <a:p>
            <a:pPr indent="-342900" lvl="0" marL="457200" rtl="0" algn="l">
              <a:lnSpc>
                <a:spcPct val="90000"/>
              </a:lnSpc>
              <a:spcBef>
                <a:spcPts val="1000"/>
              </a:spcBef>
              <a:spcAft>
                <a:spcPts val="0"/>
              </a:spcAft>
              <a:buClr>
                <a:srgbClr val="1C9E4A"/>
              </a:buClr>
              <a:buSzPct val="102857"/>
              <a:buChar char="•"/>
            </a:pPr>
            <a:r>
              <a:rPr lang="hu-HU"/>
              <a:t>A talajerő-gazdálkodás alatt a talajtermékenység növelésére irányuló emberi tevékenységet értjük, amely a talajművelés, trágyázás (szerves és szervetlen), talajjavítás, vízgazdálkodás, talajvédelem és talajjavítás olyan komplex egysége, amely a gazdaságos termelést és az ezzel megvalósítható, jövedelmező termés­eredmények elérését biztosítja.</a:t>
            </a:r>
            <a:endParaRPr/>
          </a:p>
          <a:p>
            <a:pPr indent="-342900" lvl="0" marL="457200" rtl="0" algn="l">
              <a:lnSpc>
                <a:spcPct val="90000"/>
              </a:lnSpc>
              <a:spcBef>
                <a:spcPts val="1000"/>
              </a:spcBef>
              <a:spcAft>
                <a:spcPts val="0"/>
              </a:spcAft>
              <a:buClr>
                <a:srgbClr val="1C9E4A"/>
              </a:buClr>
              <a:buSzPct val="102857"/>
              <a:buChar char="•"/>
            </a:pPr>
            <a:r>
              <a:rPr lang="hu-HU"/>
              <a:t>A talajain megismerése az első lépés a fenntartható gazdálkodás felé</a:t>
            </a:r>
            <a:endParaRPr/>
          </a:p>
          <a:p>
            <a:pPr indent="-342900" lvl="0" marL="457200" rtl="0" algn="l">
              <a:lnSpc>
                <a:spcPct val="90000"/>
              </a:lnSpc>
              <a:spcBef>
                <a:spcPts val="1000"/>
              </a:spcBef>
              <a:spcAft>
                <a:spcPts val="0"/>
              </a:spcAft>
              <a:buClr>
                <a:srgbClr val="1C9E4A"/>
              </a:buClr>
              <a:buSzPct val="102857"/>
              <a:buChar char="•"/>
            </a:pPr>
            <a:r>
              <a:rPr lang="hu-HU"/>
              <a:t>A digitalizáció lehetővé teszi a talajok térbeli és időbeli változásának feltérképezését</a:t>
            </a:r>
            <a:endParaRPr/>
          </a:p>
          <a:p>
            <a:pPr indent="-342900" lvl="0" marL="457200" rtl="0" algn="l">
              <a:lnSpc>
                <a:spcPct val="90000"/>
              </a:lnSpc>
              <a:spcBef>
                <a:spcPts val="1000"/>
              </a:spcBef>
              <a:spcAft>
                <a:spcPts val="0"/>
              </a:spcAft>
              <a:buClr>
                <a:srgbClr val="1C9E4A"/>
              </a:buClr>
              <a:buSzPct val="102857"/>
              <a:buChar char="•"/>
            </a:pPr>
            <a:r>
              <a:rPr lang="hu-HU"/>
              <a:t>A felhasználható műtrágya és növényvédőszer mennyiség radikális csökkentése irányában várható a szabályozási rendszer.</a:t>
            </a:r>
            <a:endParaRPr/>
          </a:p>
          <a:p>
            <a:pPr indent="-228600" lvl="0" marL="457200" rtl="0" algn="l">
              <a:lnSpc>
                <a:spcPct val="90000"/>
              </a:lnSpc>
              <a:spcBef>
                <a:spcPts val="1000"/>
              </a:spcBef>
              <a:spcAft>
                <a:spcPts val="0"/>
              </a:spcAft>
              <a:buClr>
                <a:srgbClr val="1C9E4A"/>
              </a:buClr>
              <a:buSzPct val="102857"/>
              <a:buNone/>
            </a:pPr>
            <a:r>
              <a:t/>
            </a:r>
            <a:endParaRPr/>
          </a:p>
        </p:txBody>
      </p:sp>
      <p:sp>
        <p:nvSpPr>
          <p:cNvPr id="425" name="Google Shape;425;p48"/>
          <p:cNvSpPr/>
          <p:nvPr/>
        </p:nvSpPr>
        <p:spPr>
          <a:xfrm>
            <a:off x="7326630" y="6076944"/>
            <a:ext cx="444627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Talajerőgazdálkodás a gyakorlatban</a:t>
            </a:r>
            <a:endParaRPr/>
          </a:p>
        </p:txBody>
      </p:sp>
      <p:sp>
        <p:nvSpPr>
          <p:cNvPr id="426" name="Google Shape;426;p48"/>
          <p:cNvSpPr/>
          <p:nvPr/>
        </p:nvSpPr>
        <p:spPr>
          <a:xfrm>
            <a:off x="321547" y="1705929"/>
            <a:ext cx="165735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 világ élelmiszerrel való ellátása </a:t>
            </a:r>
            <a:endParaRPr b="0" i="0" sz="1400" u="none" cap="none" strike="noStrike">
              <a:solidFill>
                <a:schemeClr val="lt1"/>
              </a:solidFill>
              <a:latin typeface="Arial"/>
              <a:ea typeface="Arial"/>
              <a:cs typeface="Arial"/>
              <a:sym typeface="Arial"/>
            </a:endParaRPr>
          </a:p>
        </p:txBody>
      </p:sp>
      <p:sp>
        <p:nvSpPr>
          <p:cNvPr id="427" name="Google Shape;427;p48"/>
          <p:cNvSpPr/>
          <p:nvPr/>
        </p:nvSpPr>
        <p:spPr>
          <a:xfrm>
            <a:off x="2916158" y="1683780"/>
            <a:ext cx="200025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Hozamok és a termelékenység növelése</a:t>
            </a:r>
            <a:endParaRPr b="0" i="0" sz="1400" u="none" cap="none" strike="noStrike">
              <a:solidFill>
                <a:schemeClr val="lt1"/>
              </a:solidFill>
              <a:latin typeface="Arial"/>
              <a:ea typeface="Arial"/>
              <a:cs typeface="Arial"/>
              <a:sym typeface="Arial"/>
            </a:endParaRPr>
          </a:p>
        </p:txBody>
      </p:sp>
      <p:sp>
        <p:nvSpPr>
          <p:cNvPr id="428" name="Google Shape;428;p48"/>
          <p:cNvSpPr/>
          <p:nvPr/>
        </p:nvSpPr>
        <p:spPr>
          <a:xfrm>
            <a:off x="2916158" y="3099192"/>
            <a:ext cx="2000249"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Intenzív termelés </a:t>
            </a:r>
            <a:endParaRPr b="0" i="0" sz="1400" u="none" cap="none" strike="noStrike">
              <a:solidFill>
                <a:schemeClr val="lt1"/>
              </a:solidFill>
              <a:latin typeface="Arial"/>
              <a:ea typeface="Arial"/>
              <a:cs typeface="Arial"/>
              <a:sym typeface="Arial"/>
            </a:endParaRPr>
          </a:p>
        </p:txBody>
      </p:sp>
      <p:sp>
        <p:nvSpPr>
          <p:cNvPr id="429" name="Google Shape;429;p48"/>
          <p:cNvSpPr/>
          <p:nvPr/>
        </p:nvSpPr>
        <p:spPr>
          <a:xfrm>
            <a:off x="2934815" y="4491744"/>
            <a:ext cx="197739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Környezetvédelmi  problémák (talajdegradációs folyamatok </a:t>
            </a:r>
            <a:endParaRPr b="0" i="0" sz="1400" u="none" cap="none" strike="noStrike">
              <a:solidFill>
                <a:schemeClr val="lt1"/>
              </a:solidFill>
              <a:latin typeface="Arial"/>
              <a:ea typeface="Arial"/>
              <a:cs typeface="Arial"/>
              <a:sym typeface="Arial"/>
            </a:endParaRPr>
          </a:p>
        </p:txBody>
      </p:sp>
      <p:sp>
        <p:nvSpPr>
          <p:cNvPr id="430" name="Google Shape;430;p48"/>
          <p:cNvSpPr/>
          <p:nvPr/>
        </p:nvSpPr>
        <p:spPr>
          <a:xfrm>
            <a:off x="2447527" y="5964552"/>
            <a:ext cx="444627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Gyakorlati talajtan</a:t>
            </a:r>
            <a:endParaRPr/>
          </a:p>
        </p:txBody>
      </p:sp>
      <p:sp>
        <p:nvSpPr>
          <p:cNvPr id="431" name="Google Shape;431;p48"/>
          <p:cNvSpPr/>
          <p:nvPr/>
        </p:nvSpPr>
        <p:spPr>
          <a:xfrm>
            <a:off x="5502952" y="4566592"/>
            <a:ext cx="2114549"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 talajtani adottságok megismerésének lehetősége a digitalizációval</a:t>
            </a:r>
            <a:endParaRPr b="0" i="0" sz="1400" u="none" cap="none" strike="noStrike">
              <a:solidFill>
                <a:schemeClr val="lt1"/>
              </a:solidFill>
              <a:latin typeface="Arial"/>
              <a:ea typeface="Arial"/>
              <a:cs typeface="Arial"/>
              <a:sym typeface="Arial"/>
            </a:endParaRPr>
          </a:p>
        </p:txBody>
      </p:sp>
      <p:sp>
        <p:nvSpPr>
          <p:cNvPr id="432" name="Google Shape;432;p48"/>
          <p:cNvSpPr/>
          <p:nvPr/>
        </p:nvSpPr>
        <p:spPr>
          <a:xfrm>
            <a:off x="321548" y="4514604"/>
            <a:ext cx="1827292"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EU intézkedési terv a környezetterhelés csökkentésére</a:t>
            </a:r>
            <a:endParaRPr b="0" i="0" sz="1400" u="none" cap="none" strike="noStrike">
              <a:solidFill>
                <a:schemeClr val="lt1"/>
              </a:solidFill>
              <a:latin typeface="Arial"/>
              <a:ea typeface="Arial"/>
              <a:cs typeface="Arial"/>
              <a:sym typeface="Arial"/>
            </a:endParaRPr>
          </a:p>
        </p:txBody>
      </p:sp>
      <p:sp>
        <p:nvSpPr>
          <p:cNvPr id="433" name="Google Shape;433;p48"/>
          <p:cNvSpPr/>
          <p:nvPr/>
        </p:nvSpPr>
        <p:spPr>
          <a:xfrm>
            <a:off x="5502952" y="3099192"/>
            <a:ext cx="194310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FENNTARTHATÓ GAZDÁLKODÁS</a:t>
            </a:r>
            <a:endParaRPr/>
          </a:p>
        </p:txBody>
      </p:sp>
      <p:sp>
        <p:nvSpPr>
          <p:cNvPr id="434" name="Google Shape;434;p48"/>
          <p:cNvSpPr/>
          <p:nvPr/>
        </p:nvSpPr>
        <p:spPr>
          <a:xfrm>
            <a:off x="2146139" y="1983920"/>
            <a:ext cx="674370" cy="484632"/>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5" name="Google Shape;435;p48"/>
          <p:cNvSpPr/>
          <p:nvPr/>
        </p:nvSpPr>
        <p:spPr>
          <a:xfrm>
            <a:off x="2252623" y="4746428"/>
            <a:ext cx="674370" cy="484632"/>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6" name="Google Shape;436;p48"/>
          <p:cNvSpPr/>
          <p:nvPr/>
        </p:nvSpPr>
        <p:spPr>
          <a:xfrm>
            <a:off x="4962287" y="4729488"/>
            <a:ext cx="540665" cy="484632"/>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7" name="Google Shape;437;p48"/>
          <p:cNvSpPr/>
          <p:nvPr/>
        </p:nvSpPr>
        <p:spPr>
          <a:xfrm rot="10800000">
            <a:off x="6232186" y="4053064"/>
            <a:ext cx="484632" cy="404615"/>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9"/>
          <p:cNvSpPr txBox="1"/>
          <p:nvPr>
            <p:ph type="title"/>
          </p:nvPr>
        </p:nvSpPr>
        <p:spPr>
          <a:xfrm>
            <a:off x="230107" y="80168"/>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állattenyésztés</a:t>
            </a:r>
            <a:br>
              <a:rPr lang="hu-HU"/>
            </a:br>
            <a:endParaRPr/>
          </a:p>
        </p:txBody>
      </p:sp>
      <p:sp>
        <p:nvSpPr>
          <p:cNvPr id="443" name="Google Shape;443;p49"/>
          <p:cNvSpPr txBox="1"/>
          <p:nvPr>
            <p:ph idx="1" type="body"/>
          </p:nvPr>
        </p:nvSpPr>
        <p:spPr>
          <a:xfrm>
            <a:off x="321547" y="1085690"/>
            <a:ext cx="11555605" cy="4903629"/>
          </a:xfrm>
          <a:prstGeom prst="rect">
            <a:avLst/>
          </a:prstGeom>
          <a:noFill/>
          <a:ln>
            <a:noFill/>
          </a:ln>
        </p:spPr>
        <p:txBody>
          <a:bodyPr anchorCtr="0" anchor="t" bIns="45700" lIns="91425" spcFirstLastPara="1" rIns="91425" wrap="square" tIns="45700">
            <a:normAutofit fontScale="70000" lnSpcReduction="20000"/>
          </a:bodyPr>
          <a:lstStyle/>
          <a:p>
            <a:pPr indent="0" lvl="0" marL="0" rtl="0" algn="just">
              <a:lnSpc>
                <a:spcPct val="100000"/>
              </a:lnSpc>
              <a:spcBef>
                <a:spcPts val="0"/>
              </a:spcBef>
              <a:spcAft>
                <a:spcPts val="0"/>
              </a:spcAft>
              <a:buSzPct val="95238"/>
              <a:buNone/>
            </a:pPr>
            <a:r>
              <a:rPr lang="hu-HU" sz="2700"/>
              <a:t>Az </a:t>
            </a:r>
            <a:r>
              <a:rPr b="1" lang="hu-HU" sz="2700"/>
              <a:t>állattenyésztés hatásfoka növelhető az egyedi azonosítással</a:t>
            </a:r>
            <a:r>
              <a:rPr lang="hu-HU" sz="2700"/>
              <a:t>, amely lehetővé teszi azegyedi gondozást. </a:t>
            </a:r>
            <a:endParaRPr/>
          </a:p>
          <a:p>
            <a:pPr indent="0" lvl="0" marL="0" rtl="0" algn="just">
              <a:lnSpc>
                <a:spcPct val="100000"/>
              </a:lnSpc>
              <a:spcBef>
                <a:spcPts val="0"/>
              </a:spcBef>
              <a:spcAft>
                <a:spcPts val="0"/>
              </a:spcAft>
              <a:buSzPct val="95238"/>
              <a:buNone/>
            </a:pPr>
            <a:r>
              <a:rPr lang="hu-HU" sz="2700"/>
              <a:t>Az állatok komfortérzete nagymértékben kihat a teljesítményükre A hagyományos állattartás esetében erre volt törekvés, de megvalósítása korlátozott volt, mivel </a:t>
            </a:r>
            <a:r>
              <a:rPr b="1" lang="hu-HU" sz="2700"/>
              <a:t>nem állt rendelkezésre megfelelő technikai háttér </a:t>
            </a:r>
            <a:r>
              <a:rPr lang="hu-HU" sz="2700"/>
              <a:t>az állatok egyedi azonosítására és az (akár) egyedenként történő adatgyűjtésre,  és kezelésre. A </a:t>
            </a:r>
            <a:r>
              <a:rPr b="1" lang="hu-HU" sz="2700"/>
              <a:t>nagymennyiségű adat iránt tehát az igény létezett, de technikai megoldások korlátozottak voltak. </a:t>
            </a:r>
            <a:endParaRPr/>
          </a:p>
          <a:p>
            <a:pPr indent="0" lvl="0" marL="0" rtl="0" algn="just">
              <a:lnSpc>
                <a:spcPct val="100000"/>
              </a:lnSpc>
              <a:spcBef>
                <a:spcPts val="0"/>
              </a:spcBef>
              <a:spcAft>
                <a:spcPts val="0"/>
              </a:spcAft>
              <a:buSzPct val="95238"/>
              <a:buNone/>
            </a:pPr>
            <a:r>
              <a:t/>
            </a:r>
            <a:endParaRPr sz="2700"/>
          </a:p>
          <a:p>
            <a:pPr indent="0" lvl="0" marL="0" rtl="0" algn="just">
              <a:lnSpc>
                <a:spcPct val="100000"/>
              </a:lnSpc>
              <a:spcBef>
                <a:spcPts val="0"/>
              </a:spcBef>
              <a:spcAft>
                <a:spcPts val="0"/>
              </a:spcAft>
              <a:buSzPct val="95238"/>
              <a:buNone/>
            </a:pPr>
            <a:r>
              <a:rPr lang="hu-HU" sz="2700"/>
              <a:t>A precíziós állattartás az </a:t>
            </a:r>
            <a:r>
              <a:rPr b="1" lang="hu-HU" sz="2700"/>
              <a:t>IT technológiák alkalmazásával </a:t>
            </a:r>
            <a:r>
              <a:rPr lang="hu-HU" sz="2700"/>
              <a:t>olyan tartási, takarmányozási és management rendszert valósít meg, </a:t>
            </a:r>
            <a:r>
              <a:rPr b="1" lang="hu-HU" sz="2700"/>
              <a:t>mely a nagy létszámú telepeken is lehetővé teszi az állatok „egyedi gondozását”, </a:t>
            </a:r>
            <a:r>
              <a:rPr lang="hu-HU" sz="2700"/>
              <a:t>a problémák korai felismerését és hatékony megoldását. Halas (2018)</a:t>
            </a:r>
            <a:endParaRPr/>
          </a:p>
          <a:p>
            <a:pPr indent="0" lvl="0" marL="0" rtl="0" algn="just">
              <a:lnSpc>
                <a:spcPct val="100000"/>
              </a:lnSpc>
              <a:spcBef>
                <a:spcPts val="0"/>
              </a:spcBef>
              <a:spcAft>
                <a:spcPts val="0"/>
              </a:spcAft>
              <a:buSzPct val="95238"/>
              <a:buNone/>
            </a:pPr>
            <a:r>
              <a:t/>
            </a:r>
            <a:endParaRPr sz="2700"/>
          </a:p>
          <a:p>
            <a:pPr indent="0" lvl="0" marL="0" rtl="0" algn="just">
              <a:lnSpc>
                <a:spcPct val="100000"/>
              </a:lnSpc>
              <a:spcBef>
                <a:spcPts val="0"/>
              </a:spcBef>
              <a:spcAft>
                <a:spcPts val="0"/>
              </a:spcAft>
              <a:buSzPct val="95238"/>
              <a:buNone/>
            </a:pPr>
            <a:r>
              <a:rPr lang="hu-HU" sz="2700"/>
              <a:t>A hagyományos rendszerekhez képest lehetővé vált, hogy a technológiai fejlesztések során figyelembe vegyék az állatok (természetes) viselkedését, igényeit, és az etológiai kutatások eredményeit, amely tovább növeli az állatok komfortérzetét. A megfelelő komfortérzetű állat termelése magasabb színvonalú. </a:t>
            </a:r>
            <a:endParaRPr/>
          </a:p>
          <a:p>
            <a:pPr indent="0" lvl="0" marL="0" rtl="0" algn="just">
              <a:lnSpc>
                <a:spcPct val="100000"/>
              </a:lnSpc>
              <a:spcBef>
                <a:spcPts val="0"/>
              </a:spcBef>
              <a:spcAft>
                <a:spcPts val="0"/>
              </a:spcAft>
              <a:buSzPct val="95238"/>
              <a:buNone/>
            </a:pPr>
            <a:r>
              <a:t/>
            </a:r>
            <a:endParaRPr sz="2700"/>
          </a:p>
          <a:p>
            <a:pPr indent="0" lvl="0" marL="0" rtl="0" algn="just">
              <a:lnSpc>
                <a:spcPct val="100000"/>
              </a:lnSpc>
              <a:spcBef>
                <a:spcPts val="0"/>
              </a:spcBef>
              <a:spcAft>
                <a:spcPts val="0"/>
              </a:spcAft>
              <a:buSzPct val="95238"/>
              <a:buNone/>
            </a:pPr>
            <a:r>
              <a:rPr lang="hu-HU"/>
              <a:t> </a:t>
            </a:r>
            <a:r>
              <a:rPr b="1" lang="hu-HU" sz="2700"/>
              <a:t>Az etetés, mérlegelés, ellés, szaporodás teljes egyedi kontroll alatt tartható.</a:t>
            </a:r>
            <a:endParaRPr b="1" sz="2700"/>
          </a:p>
          <a:p>
            <a:pPr indent="0" lvl="0" marL="0" rtl="0" algn="just">
              <a:lnSpc>
                <a:spcPct val="100000"/>
              </a:lnSpc>
              <a:spcBef>
                <a:spcPts val="0"/>
              </a:spcBef>
              <a:spcAft>
                <a:spcPts val="0"/>
              </a:spcAft>
              <a:buSzPct val="95238"/>
              <a:buNone/>
            </a:pPr>
            <a:r>
              <a:t/>
            </a:r>
            <a:endParaRPr sz="2700"/>
          </a:p>
          <a:p>
            <a:pPr indent="0" lvl="0" marL="0" rtl="0" algn="just">
              <a:lnSpc>
                <a:spcPct val="100000"/>
              </a:lnSpc>
              <a:spcBef>
                <a:spcPts val="0"/>
              </a:spcBef>
              <a:spcAft>
                <a:spcPts val="0"/>
              </a:spcAft>
              <a:buSzPct val="95238"/>
              <a:buNone/>
            </a:pPr>
            <a:r>
              <a:rPr lang="hu-HU" sz="2700"/>
              <a:t>Ennek elemei </a:t>
            </a:r>
            <a:r>
              <a:rPr b="1" lang="hu-HU" sz="2700"/>
              <a:t>az állatok egyedi azonosítása – szarvasmarha és sertés esetében kivitelezhető, baromfi esetében ez még nem valósult meg. </a:t>
            </a:r>
            <a:endParaRPr/>
          </a:p>
          <a:p>
            <a:pPr indent="0" lvl="0" marL="0" rtl="0" algn="just">
              <a:lnSpc>
                <a:spcPct val="100000"/>
              </a:lnSpc>
              <a:spcBef>
                <a:spcPts val="0"/>
              </a:spcBef>
              <a:spcAft>
                <a:spcPts val="0"/>
              </a:spcAft>
              <a:buSzPct val="91836"/>
              <a:buNone/>
            </a:pPr>
            <a:r>
              <a:t/>
            </a:r>
            <a:endParaRPr>
              <a:solidFill>
                <a:srgbClr val="3F3F3F"/>
              </a:solidFill>
            </a:endParaRPr>
          </a:p>
          <a:p>
            <a:pPr indent="-228600" lvl="0" marL="457200" rtl="0" algn="l">
              <a:lnSpc>
                <a:spcPct val="90000"/>
              </a:lnSpc>
              <a:spcBef>
                <a:spcPts val="1000"/>
              </a:spcBef>
              <a:spcAft>
                <a:spcPts val="0"/>
              </a:spcAft>
              <a:buClr>
                <a:srgbClr val="1C9E4A"/>
              </a:buClr>
              <a:buSzPct val="91836"/>
              <a:buNone/>
            </a:pPr>
            <a:r>
              <a:t/>
            </a:r>
            <a:endParaRPr/>
          </a:p>
        </p:txBody>
      </p:sp>
      <p:sp>
        <p:nvSpPr>
          <p:cNvPr id="444" name="Google Shape;444;p49"/>
          <p:cNvSpPr/>
          <p:nvPr/>
        </p:nvSpPr>
        <p:spPr>
          <a:xfrm>
            <a:off x="8573882" y="5245226"/>
            <a:ext cx="3211830" cy="148818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Olvassa el a precíziós állattenyésztés elemeit, és fogalmazza meg, hogy miben más a hagyományos gazdálkodáshoz képest</a:t>
            </a:r>
            <a:endParaRPr/>
          </a:p>
        </p:txBody>
      </p:sp>
      <p:sp>
        <p:nvSpPr>
          <p:cNvPr id="445" name="Google Shape;445;p49"/>
          <p:cNvSpPr/>
          <p:nvPr/>
        </p:nvSpPr>
        <p:spPr>
          <a:xfrm>
            <a:off x="8260248" y="6173342"/>
            <a:ext cx="627268" cy="560070"/>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állattenyésztés</a:t>
            </a:r>
            <a:br>
              <a:rPr lang="hu-HU"/>
            </a:br>
            <a:endParaRPr/>
          </a:p>
        </p:txBody>
      </p:sp>
      <p:sp>
        <p:nvSpPr>
          <p:cNvPr id="451" name="Google Shape;451;p50"/>
          <p:cNvSpPr txBox="1"/>
          <p:nvPr>
            <p:ph idx="1" type="body"/>
          </p:nvPr>
        </p:nvSpPr>
        <p:spPr>
          <a:xfrm>
            <a:off x="321547" y="1211580"/>
            <a:ext cx="11555605" cy="4965383"/>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82949"/>
              <a:buNone/>
            </a:pPr>
            <a:r>
              <a:rPr lang="hu-HU"/>
              <a:t>Az állattartó telepeken az </a:t>
            </a:r>
            <a:r>
              <a:rPr b="1" lang="hu-HU"/>
              <a:t>állatok életteréből szükséges információk,</a:t>
            </a:r>
            <a:r>
              <a:rPr lang="hu-HU"/>
              <a:t> amelyek befolyásolják a termelésüket a következők:</a:t>
            </a:r>
            <a:endParaRPr/>
          </a:p>
          <a:p>
            <a:pPr indent="-342900" lvl="0" marL="457200" rtl="0" algn="l">
              <a:lnSpc>
                <a:spcPct val="90000"/>
              </a:lnSpc>
              <a:spcBef>
                <a:spcPts val="1000"/>
              </a:spcBef>
              <a:spcAft>
                <a:spcPts val="0"/>
              </a:spcAft>
              <a:buSzPct val="82949"/>
              <a:buChar char="•"/>
            </a:pPr>
            <a:r>
              <a:rPr lang="hu-HU"/>
              <a:t>Hőmérséklet</a:t>
            </a:r>
            <a:endParaRPr/>
          </a:p>
          <a:p>
            <a:pPr indent="-342900" lvl="0" marL="457200" rtl="0" algn="l">
              <a:lnSpc>
                <a:spcPct val="90000"/>
              </a:lnSpc>
              <a:spcBef>
                <a:spcPts val="1000"/>
              </a:spcBef>
              <a:spcAft>
                <a:spcPts val="0"/>
              </a:spcAft>
              <a:buSzPct val="82949"/>
              <a:buChar char="•"/>
            </a:pPr>
            <a:r>
              <a:rPr lang="hu-HU"/>
              <a:t>Páratartalom</a:t>
            </a:r>
            <a:endParaRPr/>
          </a:p>
          <a:p>
            <a:pPr indent="-342900" lvl="0" marL="457200" rtl="0" algn="l">
              <a:lnSpc>
                <a:spcPct val="90000"/>
              </a:lnSpc>
              <a:spcBef>
                <a:spcPts val="1000"/>
              </a:spcBef>
              <a:spcAft>
                <a:spcPts val="0"/>
              </a:spcAft>
              <a:buSzPct val="82949"/>
              <a:buChar char="•"/>
            </a:pPr>
            <a:r>
              <a:rPr lang="hu-HU"/>
              <a:t>Ammónia</a:t>
            </a:r>
            <a:endParaRPr/>
          </a:p>
          <a:p>
            <a:pPr indent="-342900" lvl="0" marL="457200" rtl="0" algn="l">
              <a:lnSpc>
                <a:spcPct val="90000"/>
              </a:lnSpc>
              <a:spcBef>
                <a:spcPts val="1000"/>
              </a:spcBef>
              <a:spcAft>
                <a:spcPts val="0"/>
              </a:spcAft>
              <a:buSzPct val="82949"/>
              <a:buChar char="•"/>
            </a:pPr>
            <a:r>
              <a:rPr lang="hu-HU"/>
              <a:t>CO</a:t>
            </a:r>
            <a:endParaRPr/>
          </a:p>
          <a:p>
            <a:pPr indent="-342900" lvl="0" marL="457200" rtl="0" algn="l">
              <a:lnSpc>
                <a:spcPct val="90000"/>
              </a:lnSpc>
              <a:spcBef>
                <a:spcPts val="1000"/>
              </a:spcBef>
              <a:spcAft>
                <a:spcPts val="0"/>
              </a:spcAft>
              <a:buSzPct val="82949"/>
              <a:buChar char="•"/>
            </a:pPr>
            <a:r>
              <a:rPr lang="hu-HU"/>
              <a:t>Fénymennyiség érzékelés</a:t>
            </a:r>
            <a:endParaRPr/>
          </a:p>
          <a:p>
            <a:pPr indent="-342900" lvl="0" marL="457200" rtl="0" algn="l">
              <a:lnSpc>
                <a:spcPct val="90000"/>
              </a:lnSpc>
              <a:spcBef>
                <a:spcPts val="1000"/>
              </a:spcBef>
              <a:spcAft>
                <a:spcPts val="0"/>
              </a:spcAft>
              <a:buSzPct val="82949"/>
              <a:buChar char="•"/>
            </a:pPr>
            <a:r>
              <a:rPr lang="hu-HU"/>
              <a:t>Akusztikus érzékelés (zaj, köhögés)</a:t>
            </a:r>
            <a:endParaRPr/>
          </a:p>
          <a:p>
            <a:pPr indent="-228600" lvl="0" marL="457200" rtl="0" algn="l">
              <a:lnSpc>
                <a:spcPct val="90000"/>
              </a:lnSpc>
              <a:spcBef>
                <a:spcPts val="1000"/>
              </a:spcBef>
              <a:spcAft>
                <a:spcPts val="0"/>
              </a:spcAft>
              <a:buSzPct val="82949"/>
              <a:buNone/>
            </a:pPr>
            <a:r>
              <a:t/>
            </a:r>
            <a:endParaRPr/>
          </a:p>
          <a:p>
            <a:pPr indent="0" lvl="0" marL="0" rtl="0" algn="just">
              <a:lnSpc>
                <a:spcPct val="100000"/>
              </a:lnSpc>
              <a:spcBef>
                <a:spcPts val="0"/>
              </a:spcBef>
              <a:spcAft>
                <a:spcPts val="0"/>
              </a:spcAft>
              <a:buSzPct val="82949"/>
              <a:buNone/>
            </a:pPr>
            <a:r>
              <a:t/>
            </a:r>
            <a:endParaRPr>
              <a:solidFill>
                <a:srgbClr val="3F3F3F"/>
              </a:solidFill>
            </a:endParaRPr>
          </a:p>
          <a:p>
            <a:pPr indent="0" lvl="0" marL="0" rtl="0" algn="l">
              <a:lnSpc>
                <a:spcPct val="90000"/>
              </a:lnSpc>
              <a:spcBef>
                <a:spcPts val="1000"/>
              </a:spcBef>
              <a:spcAft>
                <a:spcPts val="0"/>
              </a:spcAft>
              <a:buSzPct val="82949"/>
              <a:buNone/>
            </a:pPr>
            <a:r>
              <a:rPr b="1" lang="hu-HU"/>
              <a:t>A kontrolált elemek lehetnek: </a:t>
            </a:r>
            <a:endParaRPr/>
          </a:p>
          <a:p>
            <a:pPr indent="-342900" lvl="0" marL="457200" rtl="0" algn="l">
              <a:lnSpc>
                <a:spcPct val="90000"/>
              </a:lnSpc>
              <a:spcBef>
                <a:spcPts val="1000"/>
              </a:spcBef>
              <a:spcAft>
                <a:spcPts val="0"/>
              </a:spcAft>
              <a:buSzPct val="82949"/>
              <a:buFont typeface="Noto Sans Symbols"/>
              <a:buChar char="✔"/>
            </a:pPr>
            <a:r>
              <a:rPr b="1" lang="hu-HU"/>
              <a:t>épületek</a:t>
            </a:r>
            <a:r>
              <a:rPr lang="hu-HU"/>
              <a:t> (állatok élettere, kiszolgáló épületek, funkcionális épületek)</a:t>
            </a:r>
            <a:endParaRPr/>
          </a:p>
          <a:p>
            <a:pPr indent="-342900" lvl="0" marL="457200" rtl="0" algn="l">
              <a:lnSpc>
                <a:spcPct val="90000"/>
              </a:lnSpc>
              <a:spcBef>
                <a:spcPts val="1000"/>
              </a:spcBef>
              <a:spcAft>
                <a:spcPts val="0"/>
              </a:spcAft>
              <a:buSzPct val="82949"/>
              <a:buFont typeface="Noto Sans Symbols"/>
              <a:buChar char="✔"/>
            </a:pPr>
            <a:r>
              <a:rPr b="1" lang="hu-HU"/>
              <a:t>technológia</a:t>
            </a:r>
            <a:r>
              <a:rPr lang="hu-HU"/>
              <a:t> (gépek, berendezések, takarmányozó rendszer, itató berendezés, fűtés (hűtés),szellőztetés, világítás )</a:t>
            </a:r>
            <a:endParaRPr/>
          </a:p>
          <a:p>
            <a:pPr indent="-342900" lvl="0" marL="457200" rtl="0" algn="l">
              <a:lnSpc>
                <a:spcPct val="90000"/>
              </a:lnSpc>
              <a:spcBef>
                <a:spcPts val="1000"/>
              </a:spcBef>
              <a:spcAft>
                <a:spcPts val="0"/>
              </a:spcAft>
              <a:buSzPct val="82949"/>
              <a:buFont typeface="Noto Sans Symbols"/>
              <a:buChar char="✔"/>
            </a:pPr>
            <a:r>
              <a:rPr b="1" lang="hu-HU"/>
              <a:t>dolgozók</a:t>
            </a:r>
            <a:r>
              <a:rPr lang="hu-HU"/>
              <a:t> (jelenlét ellenőrzése, munkaképesség vizsgálata, higiéniai feltételek ellenőrzése, telepen belüli belépés szabályozása, munkavégzés – munkafolyamatokellenőrzése)</a:t>
            </a:r>
            <a:endParaRPr/>
          </a:p>
          <a:p>
            <a:pPr indent="-342900" lvl="0" marL="457200" rtl="0" algn="l">
              <a:lnSpc>
                <a:spcPct val="90000"/>
              </a:lnSpc>
              <a:spcBef>
                <a:spcPts val="1000"/>
              </a:spcBef>
              <a:spcAft>
                <a:spcPts val="0"/>
              </a:spcAft>
              <a:buSzPct val="82949"/>
              <a:buFont typeface="Noto Sans Symbols"/>
              <a:buChar char="✔"/>
            </a:pPr>
            <a:r>
              <a:rPr b="1" lang="hu-HU"/>
              <a:t>állatállomány</a:t>
            </a:r>
            <a:r>
              <a:rPr lang="hu-HU"/>
              <a:t> (környezeti adatok vizsgálata, állat jólléti információk, életfunkciók vizsgálat)</a:t>
            </a:r>
            <a:endParaRPr/>
          </a:p>
          <a:p>
            <a:pPr indent="-228600" lvl="0" marL="457200" rtl="0" algn="l">
              <a:lnSpc>
                <a:spcPct val="90000"/>
              </a:lnSpc>
              <a:spcBef>
                <a:spcPts val="1000"/>
              </a:spcBef>
              <a:spcAft>
                <a:spcPts val="0"/>
              </a:spcAft>
              <a:buSzPct val="82949"/>
              <a:buFont typeface="Noto Sans Symbols"/>
              <a:buNone/>
            </a:pPr>
            <a:r>
              <a:t/>
            </a:r>
            <a:endParaRPr/>
          </a:p>
          <a:p>
            <a:pPr indent="-342900" lvl="0" marL="457200" rtl="0" algn="l">
              <a:lnSpc>
                <a:spcPct val="90000"/>
              </a:lnSpc>
              <a:spcBef>
                <a:spcPts val="1000"/>
              </a:spcBef>
              <a:spcAft>
                <a:spcPts val="0"/>
              </a:spcAft>
              <a:buSzPct val="82949"/>
              <a:buChar char="•"/>
            </a:pPr>
            <a:r>
              <a:rPr lang="hu-HU"/>
              <a:t>A kontroll a folyamatok, és felügyeleti rendszerek tekintetében három szintre osztható, úgymint észlelés, beavatkozás.</a:t>
            </a:r>
            <a:endParaRPr/>
          </a:p>
          <a:p>
            <a:pPr indent="-228600" lvl="0" marL="457200" rtl="0" algn="l">
              <a:lnSpc>
                <a:spcPct val="90000"/>
              </a:lnSpc>
              <a:spcBef>
                <a:spcPts val="1000"/>
              </a:spcBef>
              <a:spcAft>
                <a:spcPts val="0"/>
              </a:spcAft>
              <a:buClr>
                <a:srgbClr val="1C9E4A"/>
              </a:buClr>
              <a:buSzPct val="82949"/>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Előszó</a:t>
            </a:r>
            <a:endParaRPr/>
          </a:p>
        </p:txBody>
      </p:sp>
      <p:sp>
        <p:nvSpPr>
          <p:cNvPr id="87" name="Google Shape;87;p15"/>
          <p:cNvSpPr txBox="1"/>
          <p:nvPr>
            <p:ph idx="1" type="body"/>
          </p:nvPr>
        </p:nvSpPr>
        <p:spPr>
          <a:xfrm>
            <a:off x="321547" y="1332411"/>
            <a:ext cx="11555605" cy="4844552"/>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just">
              <a:lnSpc>
                <a:spcPct val="90000"/>
              </a:lnSpc>
              <a:spcBef>
                <a:spcPts val="1000"/>
              </a:spcBef>
              <a:spcAft>
                <a:spcPts val="0"/>
              </a:spcAft>
              <a:buSzPct val="69498"/>
              <a:buNone/>
            </a:pPr>
            <a:r>
              <a:rPr lang="hu-HU"/>
              <a:t>A mezőgazdaságban, ahogy valamennyi ágazatban megjelent digitalizáció kifejezés és a termelők azt tapasztalják, hogy ma már minden régről ismert eszköz, vagy fogalom elé kerül a smart (farm), precíziós (növénytermesztés), e-(kereskedelem) szavak. Az értékesítők, termeltetési rendszerek, a kereskedők és a szakigazgatásban dolgozók is új kifejezésekkel bombázzák a partnereket, mint rendszerkompatibilitás, adatátvitel, felhőszolgáltatás, távfelügyeleti rendszerek, prediktív szervíz, N-szenzor, on-the-go eszköz. </a:t>
            </a:r>
            <a:endParaRPr/>
          </a:p>
          <a:p>
            <a:pPr indent="0" lvl="0" marL="114300" rtl="0" algn="just">
              <a:lnSpc>
                <a:spcPct val="90000"/>
              </a:lnSpc>
              <a:spcBef>
                <a:spcPts val="1000"/>
              </a:spcBef>
              <a:spcAft>
                <a:spcPts val="0"/>
              </a:spcAft>
              <a:buSzPct val="69498"/>
              <a:buNone/>
            </a:pPr>
            <a:r>
              <a:rPr lang="hu-HU"/>
              <a:t>Az alapismereti modul célja, hogy bemutassa a mezőgazdaság stratégiai szerepét a nemzetgazdaságban, a termelési sajátosságokat, a piaci környezetet, a fogyasztói szokások változásának hatását és az agrárpolitikában megjelenő fenntarthatósági követelményeket, amelyek markáns célként megjelent az Európai Unió által megalkotott  Zöld Megállapodás valamennyi szegmenésében és a támogatáspolitikában. A termelés során tehát egyre több feltételrendszernek kell megfelelni, hatékonyan és gazdaságosan termelni egyre nehezebb és kiszámíthatatlan környezeti feltételek mellett. </a:t>
            </a:r>
            <a:endParaRPr/>
          </a:p>
          <a:p>
            <a:pPr indent="-228600" lvl="0" marL="457200" rtl="0" algn="l">
              <a:lnSpc>
                <a:spcPct val="90000"/>
              </a:lnSpc>
              <a:spcBef>
                <a:spcPts val="1000"/>
              </a:spcBef>
              <a:spcAft>
                <a:spcPts val="0"/>
              </a:spcAft>
              <a:buClr>
                <a:srgbClr val="1C9E4A"/>
              </a:buClr>
              <a:buSzPct val="69498"/>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1"/>
          <p:cNvSpPr txBox="1"/>
          <p:nvPr>
            <p:ph type="title"/>
          </p:nvPr>
        </p:nvSpPr>
        <p:spPr>
          <a:xfrm>
            <a:off x="161527" y="45878"/>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állattenyésztés</a:t>
            </a:r>
            <a:br>
              <a:rPr lang="hu-HU"/>
            </a:br>
            <a:endParaRPr/>
          </a:p>
        </p:txBody>
      </p:sp>
      <p:sp>
        <p:nvSpPr>
          <p:cNvPr id="457" name="Google Shape;457;p51"/>
          <p:cNvSpPr txBox="1"/>
          <p:nvPr>
            <p:ph idx="1" type="body"/>
          </p:nvPr>
        </p:nvSpPr>
        <p:spPr>
          <a:xfrm>
            <a:off x="298687" y="708658"/>
            <a:ext cx="11555605" cy="5159693"/>
          </a:xfrm>
          <a:prstGeom prst="rect">
            <a:avLst/>
          </a:prstGeom>
          <a:noFill/>
          <a:ln>
            <a:noFill/>
          </a:ln>
        </p:spPr>
        <p:txBody>
          <a:bodyPr anchorCtr="0" anchor="t" bIns="45700" lIns="91425" spcFirstLastPara="1" rIns="91425" wrap="square" tIns="45700">
            <a:normAutofit fontScale="70000" lnSpcReduction="20000"/>
          </a:bodyPr>
          <a:lstStyle/>
          <a:p>
            <a:pPr indent="-228600" lvl="0" marL="457200" rtl="0" algn="l">
              <a:lnSpc>
                <a:spcPct val="120000"/>
              </a:lnSpc>
              <a:spcBef>
                <a:spcPts val="1000"/>
              </a:spcBef>
              <a:spcAft>
                <a:spcPts val="0"/>
              </a:spcAft>
              <a:buSzPct val="80357"/>
              <a:buFont typeface="Noto Sans Symbols"/>
              <a:buNone/>
            </a:pPr>
            <a:r>
              <a:t/>
            </a:r>
            <a:endParaRPr sz="3200"/>
          </a:p>
          <a:p>
            <a:pPr indent="0" lvl="0" marL="0" rtl="0" algn="l">
              <a:lnSpc>
                <a:spcPct val="120000"/>
              </a:lnSpc>
              <a:spcBef>
                <a:spcPts val="1000"/>
              </a:spcBef>
              <a:spcAft>
                <a:spcPts val="0"/>
              </a:spcAft>
              <a:buSzPct val="80357"/>
              <a:buNone/>
            </a:pPr>
            <a:r>
              <a:rPr b="1" lang="hu-HU" sz="3200"/>
              <a:t>Precíziós tehenészet – precíziós technológiai elemek:</a:t>
            </a:r>
            <a:endParaRPr/>
          </a:p>
          <a:p>
            <a:pPr indent="-342900" lvl="0" marL="457200" rtl="0" algn="l">
              <a:lnSpc>
                <a:spcPct val="120000"/>
              </a:lnSpc>
              <a:spcBef>
                <a:spcPts val="1000"/>
              </a:spcBef>
              <a:spcAft>
                <a:spcPts val="0"/>
              </a:spcAft>
              <a:buSzPct val="80357"/>
              <a:buFont typeface="Noto Sans Symbols"/>
              <a:buChar char="✔"/>
            </a:pPr>
            <a:r>
              <a:rPr lang="hu-HU" sz="3200"/>
              <a:t>Precíziós tejtermelés – fejőrobotok használat</a:t>
            </a:r>
            <a:endParaRPr/>
          </a:p>
          <a:p>
            <a:pPr indent="-342900" lvl="0" marL="457200" rtl="0" algn="l">
              <a:lnSpc>
                <a:spcPct val="120000"/>
              </a:lnSpc>
              <a:spcBef>
                <a:spcPts val="1000"/>
              </a:spcBef>
              <a:spcAft>
                <a:spcPts val="0"/>
              </a:spcAft>
              <a:buSzPct val="80357"/>
              <a:buFont typeface="Noto Sans Symbols"/>
              <a:buChar char="✔"/>
            </a:pPr>
            <a:r>
              <a:rPr lang="hu-HU" sz="3200"/>
              <a:t>Monitoring rendszer a tőgy állapotának felmérésére</a:t>
            </a:r>
            <a:endParaRPr/>
          </a:p>
          <a:p>
            <a:pPr indent="-342900" lvl="0" marL="457200" rtl="0" algn="l">
              <a:lnSpc>
                <a:spcPct val="120000"/>
              </a:lnSpc>
              <a:spcBef>
                <a:spcPts val="1000"/>
              </a:spcBef>
              <a:spcAft>
                <a:spcPts val="0"/>
              </a:spcAft>
              <a:buSzPct val="80357"/>
              <a:buFont typeface="Noto Sans Symbols"/>
              <a:buChar char="✔"/>
            </a:pPr>
            <a:r>
              <a:rPr lang="hu-HU" sz="3200"/>
              <a:t>Testkondíció pontozó rendszer</a:t>
            </a:r>
            <a:endParaRPr/>
          </a:p>
          <a:p>
            <a:pPr indent="-342900" lvl="0" marL="457200" rtl="0" algn="l">
              <a:lnSpc>
                <a:spcPct val="120000"/>
              </a:lnSpc>
              <a:spcBef>
                <a:spcPts val="1000"/>
              </a:spcBef>
              <a:spcAft>
                <a:spcPts val="0"/>
              </a:spcAft>
              <a:buSzPct val="80357"/>
              <a:buFont typeface="Noto Sans Symbols"/>
              <a:buChar char="✔"/>
            </a:pPr>
            <a:r>
              <a:rPr lang="hu-HU" sz="3200"/>
              <a:t>Monitoring rendszer a lábproblémák felderítésére</a:t>
            </a:r>
            <a:endParaRPr/>
          </a:p>
          <a:p>
            <a:pPr indent="-228600" lvl="0" marL="457200" rtl="0" algn="l">
              <a:lnSpc>
                <a:spcPct val="120000"/>
              </a:lnSpc>
              <a:spcBef>
                <a:spcPts val="1000"/>
              </a:spcBef>
              <a:spcAft>
                <a:spcPts val="0"/>
              </a:spcAft>
              <a:buSzPct val="80357"/>
              <a:buFont typeface="Noto Sans Symbols"/>
              <a:buNone/>
            </a:pPr>
            <a:r>
              <a:t/>
            </a:r>
            <a:endParaRPr sz="3200"/>
          </a:p>
          <a:p>
            <a:pPr indent="-228600" lvl="0" marL="457200" rtl="0" algn="l">
              <a:lnSpc>
                <a:spcPct val="120000"/>
              </a:lnSpc>
              <a:spcBef>
                <a:spcPts val="1000"/>
              </a:spcBef>
              <a:spcAft>
                <a:spcPts val="0"/>
              </a:spcAft>
              <a:buSzPct val="80357"/>
              <a:buFont typeface="Noto Sans Symbols"/>
              <a:buNone/>
            </a:pPr>
            <a:r>
              <a:t/>
            </a:r>
            <a:endParaRPr sz="3200"/>
          </a:p>
          <a:p>
            <a:pPr indent="0" lvl="0" marL="0" rtl="0" algn="l">
              <a:lnSpc>
                <a:spcPct val="120000"/>
              </a:lnSpc>
              <a:spcBef>
                <a:spcPts val="1000"/>
              </a:spcBef>
              <a:spcAft>
                <a:spcPts val="0"/>
              </a:spcAft>
              <a:buSzPct val="80357"/>
              <a:buNone/>
            </a:pPr>
            <a:r>
              <a:rPr b="1" lang="hu-HU" sz="3200"/>
              <a:t>Precíziós szarvasmarha tartás - precíziós technológiai elemek:</a:t>
            </a:r>
            <a:endParaRPr/>
          </a:p>
          <a:p>
            <a:pPr indent="-342900" lvl="0" marL="457200" rtl="0" algn="l">
              <a:lnSpc>
                <a:spcPct val="120000"/>
              </a:lnSpc>
              <a:spcBef>
                <a:spcPts val="1000"/>
              </a:spcBef>
              <a:spcAft>
                <a:spcPts val="0"/>
              </a:spcAft>
              <a:buSzPct val="80357"/>
              <a:buFont typeface="Noto Sans Symbols"/>
              <a:buChar char="✔"/>
            </a:pPr>
            <a:r>
              <a:rPr lang="hu-HU" sz="3200"/>
              <a:t>Pedométer – lépésszámláló</a:t>
            </a:r>
            <a:endParaRPr/>
          </a:p>
          <a:p>
            <a:pPr indent="-342900" lvl="0" marL="457200" rtl="0" algn="l">
              <a:lnSpc>
                <a:spcPct val="120000"/>
              </a:lnSpc>
              <a:spcBef>
                <a:spcPts val="1000"/>
              </a:spcBef>
              <a:spcAft>
                <a:spcPts val="0"/>
              </a:spcAft>
              <a:buSzPct val="80357"/>
              <a:buFont typeface="Noto Sans Symbols"/>
              <a:buChar char="✔"/>
            </a:pPr>
            <a:r>
              <a:rPr lang="hu-HU" sz="3200"/>
              <a:t>Bendő bólusz</a:t>
            </a:r>
            <a:endParaRPr sz="3200"/>
          </a:p>
          <a:p>
            <a:pPr indent="-342900" lvl="0" marL="457200" rtl="0" algn="l">
              <a:lnSpc>
                <a:spcPct val="120000"/>
              </a:lnSpc>
              <a:spcBef>
                <a:spcPts val="1000"/>
              </a:spcBef>
              <a:spcAft>
                <a:spcPts val="0"/>
              </a:spcAft>
              <a:buSzPct val="80357"/>
              <a:buFont typeface="Noto Sans Symbols"/>
              <a:buChar char="✔"/>
            </a:pPr>
            <a:r>
              <a:rPr lang="hu-HU" sz="3200"/>
              <a:t>Precíziós legeltetés, élősúly mérés</a:t>
            </a:r>
            <a:endParaRPr/>
          </a:p>
          <a:p>
            <a:pPr indent="-228600" lvl="0" marL="457200" rtl="0" algn="l">
              <a:lnSpc>
                <a:spcPct val="90000"/>
              </a:lnSpc>
              <a:spcBef>
                <a:spcPts val="1000"/>
              </a:spcBef>
              <a:spcAft>
                <a:spcPts val="0"/>
              </a:spcAft>
              <a:buSzPct val="80357"/>
              <a:buNone/>
            </a:pPr>
            <a:r>
              <a:t/>
            </a:r>
            <a:endParaRPr sz="3200"/>
          </a:p>
          <a:p>
            <a:pPr indent="0" lvl="1" marL="0" rtl="0" algn="l">
              <a:lnSpc>
                <a:spcPct val="90000"/>
              </a:lnSpc>
              <a:spcBef>
                <a:spcPts val="1000"/>
              </a:spcBef>
              <a:spcAft>
                <a:spcPts val="0"/>
              </a:spcAft>
              <a:buSzPct val="80357"/>
              <a:buNone/>
            </a:pPr>
            <a:r>
              <a:rPr b="1" lang="hu-HU" sz="3200"/>
              <a:t>Precíziós baromfitartás precíziós technológiai elemek:</a:t>
            </a:r>
            <a:endParaRPr/>
          </a:p>
          <a:p>
            <a:pPr indent="-457200" lvl="1" marL="914400" rtl="0" algn="l">
              <a:lnSpc>
                <a:spcPct val="90000"/>
              </a:lnSpc>
              <a:spcBef>
                <a:spcPts val="1000"/>
              </a:spcBef>
              <a:spcAft>
                <a:spcPts val="0"/>
              </a:spcAft>
              <a:buSzPct val="80357"/>
              <a:buFont typeface="Noto Sans Symbols"/>
              <a:buChar char="✔"/>
            </a:pPr>
            <a:r>
              <a:rPr lang="hu-HU" sz="3200"/>
              <a:t>Telepirányítási rendszer</a:t>
            </a:r>
            <a:endParaRPr/>
          </a:p>
          <a:p>
            <a:pPr indent="-457200" lvl="1" marL="914400" rtl="0" algn="l">
              <a:lnSpc>
                <a:spcPct val="90000"/>
              </a:lnSpc>
              <a:spcBef>
                <a:spcPts val="1000"/>
              </a:spcBef>
              <a:spcAft>
                <a:spcPts val="0"/>
              </a:spcAft>
              <a:buSzPct val="80357"/>
              <a:buFont typeface="Noto Sans Symbols"/>
              <a:buChar char="✔"/>
            </a:pPr>
            <a:r>
              <a:rPr lang="hu-HU" sz="3200"/>
              <a:t>Istállótechnika</a:t>
            </a:r>
            <a:endParaRPr/>
          </a:p>
          <a:p>
            <a:pPr indent="-457200" lvl="1" marL="914400" rtl="0" algn="l">
              <a:lnSpc>
                <a:spcPct val="90000"/>
              </a:lnSpc>
              <a:spcBef>
                <a:spcPts val="1000"/>
              </a:spcBef>
              <a:spcAft>
                <a:spcPts val="0"/>
              </a:spcAft>
              <a:buSzPct val="80357"/>
              <a:buFont typeface="Noto Sans Symbols"/>
              <a:buChar char="✔"/>
            </a:pPr>
            <a:r>
              <a:rPr lang="hu-HU" sz="3200"/>
              <a:t>Élősúly, tak. és vízfogyasztás</a:t>
            </a:r>
            <a:endParaRPr/>
          </a:p>
          <a:p>
            <a:pPr indent="-457200" lvl="1" marL="914400" rtl="0" algn="l">
              <a:lnSpc>
                <a:spcPct val="90000"/>
              </a:lnSpc>
              <a:spcBef>
                <a:spcPts val="1000"/>
              </a:spcBef>
              <a:spcAft>
                <a:spcPts val="0"/>
              </a:spcAft>
              <a:buSzPct val="80357"/>
              <a:buFont typeface="Noto Sans Symbols"/>
              <a:buChar char="✔"/>
            </a:pPr>
            <a:r>
              <a:rPr lang="hu-HU" sz="3200"/>
              <a:t>Képanalízis</a:t>
            </a:r>
            <a:endParaRPr/>
          </a:p>
          <a:p>
            <a:pPr indent="-228600" lvl="0" marL="457200" rtl="0" algn="l">
              <a:lnSpc>
                <a:spcPct val="90000"/>
              </a:lnSpc>
              <a:spcBef>
                <a:spcPts val="1000"/>
              </a:spcBef>
              <a:spcAft>
                <a:spcPts val="0"/>
              </a:spcAft>
              <a:buSzPct val="91836"/>
              <a:buNone/>
            </a:pPr>
            <a:r>
              <a:t/>
            </a:r>
            <a:endParaRPr b="1"/>
          </a:p>
        </p:txBody>
      </p:sp>
      <p:sp>
        <p:nvSpPr>
          <p:cNvPr id="458" name="Google Shape;458;p51"/>
          <p:cNvSpPr/>
          <p:nvPr/>
        </p:nvSpPr>
        <p:spPr>
          <a:xfrm>
            <a:off x="1601011" y="5429470"/>
            <a:ext cx="4572000" cy="115684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állattenyésztés (szarvasmarha, baromfi) </a:t>
            </a:r>
            <a:endParaRPr/>
          </a:p>
        </p:txBody>
      </p:sp>
      <p:pic>
        <p:nvPicPr>
          <p:cNvPr id="459" name="Google Shape;459;p51"/>
          <p:cNvPicPr preferRelativeResize="0"/>
          <p:nvPr/>
        </p:nvPicPr>
        <p:blipFill rotWithShape="1">
          <a:blip r:embed="rId3">
            <a:alphaModFix/>
          </a:blip>
          <a:srcRect b="0" l="0" r="0" t="0"/>
          <a:stretch/>
        </p:blipFill>
        <p:spPr>
          <a:xfrm>
            <a:off x="8627740" y="5034662"/>
            <a:ext cx="3226552" cy="182333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2"/>
          <p:cNvSpPr txBox="1"/>
          <p:nvPr>
            <p:ph type="title"/>
          </p:nvPr>
        </p:nvSpPr>
        <p:spPr>
          <a:xfrm>
            <a:off x="218677" y="20510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állattenyésztés (sertés)</a:t>
            </a:r>
            <a:br>
              <a:rPr lang="hu-HU"/>
            </a:br>
            <a:endParaRPr/>
          </a:p>
        </p:txBody>
      </p:sp>
      <p:sp>
        <p:nvSpPr>
          <p:cNvPr id="465" name="Google Shape;465;p52"/>
          <p:cNvSpPr txBox="1"/>
          <p:nvPr>
            <p:ph idx="1" type="body"/>
          </p:nvPr>
        </p:nvSpPr>
        <p:spPr>
          <a:xfrm>
            <a:off x="218677" y="867886"/>
            <a:ext cx="9016763" cy="5068253"/>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1000"/>
              </a:spcBef>
              <a:spcAft>
                <a:spcPts val="0"/>
              </a:spcAft>
              <a:buSzPts val="1800"/>
              <a:buChar char="•"/>
            </a:pPr>
            <a:r>
              <a:rPr lang="hu-HU" sz="1800"/>
              <a:t>Precíziós sertéstartás esetében az állatok egyedi azonosítása - rádiófrekvenciás egyedi azonosító : ’RFID Tag’</a:t>
            </a:r>
            <a:endParaRPr/>
          </a:p>
          <a:p>
            <a:pPr indent="-228600" lvl="0" marL="457200" rtl="0" algn="l">
              <a:lnSpc>
                <a:spcPct val="90000"/>
              </a:lnSpc>
              <a:spcBef>
                <a:spcPts val="1000"/>
              </a:spcBef>
              <a:spcAft>
                <a:spcPts val="0"/>
              </a:spcAft>
              <a:buSzPts val="1800"/>
              <a:buNone/>
            </a:pPr>
            <a:r>
              <a:t/>
            </a:r>
            <a:endParaRPr sz="1800"/>
          </a:p>
          <a:p>
            <a:pPr indent="0" lvl="1" marL="0" rtl="0" algn="l">
              <a:lnSpc>
                <a:spcPct val="90000"/>
              </a:lnSpc>
              <a:spcBef>
                <a:spcPts val="1000"/>
              </a:spcBef>
              <a:spcAft>
                <a:spcPts val="0"/>
              </a:spcAft>
              <a:buSzPts val="1800"/>
              <a:buChar char="•"/>
            </a:pPr>
            <a:r>
              <a:rPr lang="hu-HU" sz="1800"/>
              <a:t>Precíziós sertéstartás precíziós technológiai elemek:</a:t>
            </a:r>
            <a:endParaRPr/>
          </a:p>
          <a:p>
            <a:pPr indent="-285750" lvl="1" marL="285750" rtl="0" algn="l">
              <a:lnSpc>
                <a:spcPct val="90000"/>
              </a:lnSpc>
              <a:spcBef>
                <a:spcPts val="1000"/>
              </a:spcBef>
              <a:spcAft>
                <a:spcPts val="0"/>
              </a:spcAft>
              <a:buSzPts val="1800"/>
              <a:buFont typeface="Noto Sans Symbols"/>
              <a:buChar char="✔"/>
            </a:pPr>
            <a:r>
              <a:rPr lang="hu-HU" sz="1800"/>
              <a:t>precíziós etetők </a:t>
            </a:r>
            <a:endParaRPr/>
          </a:p>
          <a:p>
            <a:pPr indent="-285750" lvl="1" marL="285750" rtl="0" algn="l">
              <a:lnSpc>
                <a:spcPct val="90000"/>
              </a:lnSpc>
              <a:spcBef>
                <a:spcPts val="1000"/>
              </a:spcBef>
              <a:spcAft>
                <a:spcPts val="0"/>
              </a:spcAft>
              <a:buSzPts val="1800"/>
              <a:buFont typeface="Noto Sans Symbols"/>
              <a:buChar char="✔"/>
            </a:pPr>
            <a:r>
              <a:rPr lang="hu-HU" sz="1800"/>
              <a:t>automatikus és intelligens etetőrendszer hízósertések részére</a:t>
            </a:r>
            <a:endParaRPr/>
          </a:p>
          <a:p>
            <a:pPr indent="-285750" lvl="1" marL="285750" rtl="0" algn="l">
              <a:lnSpc>
                <a:spcPct val="90000"/>
              </a:lnSpc>
              <a:spcBef>
                <a:spcPts val="1000"/>
              </a:spcBef>
              <a:spcAft>
                <a:spcPts val="0"/>
              </a:spcAft>
              <a:buSzPts val="1800"/>
              <a:buFont typeface="Noto Sans Symbols"/>
              <a:buChar char="✔"/>
            </a:pPr>
            <a:r>
              <a:rPr lang="hu-HU" sz="1800"/>
              <a:t>képanalízis - élősúly becslés, állatlétszám, állategészségügyi kontroll</a:t>
            </a:r>
            <a:endParaRPr/>
          </a:p>
          <a:p>
            <a:pPr indent="-285750" lvl="1" marL="285750" rtl="0" algn="l">
              <a:lnSpc>
                <a:spcPct val="90000"/>
              </a:lnSpc>
              <a:spcBef>
                <a:spcPts val="1000"/>
              </a:spcBef>
              <a:spcAft>
                <a:spcPts val="0"/>
              </a:spcAft>
              <a:buSzPts val="1800"/>
              <a:buFont typeface="Noto Sans Symbols"/>
              <a:buChar char="✔"/>
            </a:pPr>
            <a:r>
              <a:rPr lang="hu-HU" sz="1800"/>
              <a:t>hanganalízis - </a:t>
            </a:r>
            <a:r>
              <a:rPr b="1" lang="hu-HU" sz="1800"/>
              <a:t>állategészségügyi kontroll</a:t>
            </a:r>
            <a:endParaRPr/>
          </a:p>
          <a:p>
            <a:pPr indent="114300" lvl="1" marL="0" rtl="0" algn="l">
              <a:lnSpc>
                <a:spcPct val="90000"/>
              </a:lnSpc>
              <a:spcBef>
                <a:spcPts val="1000"/>
              </a:spcBef>
              <a:spcAft>
                <a:spcPts val="0"/>
              </a:spcAft>
              <a:buSzPts val="1800"/>
              <a:buNone/>
            </a:pPr>
            <a:r>
              <a:t/>
            </a:r>
            <a:endParaRPr sz="1800"/>
          </a:p>
          <a:p>
            <a:pPr indent="0" lvl="1" marL="0" rtl="0" algn="l">
              <a:lnSpc>
                <a:spcPct val="90000"/>
              </a:lnSpc>
              <a:spcBef>
                <a:spcPts val="1000"/>
              </a:spcBef>
              <a:spcAft>
                <a:spcPts val="0"/>
              </a:spcAft>
              <a:buSzPts val="1800"/>
              <a:buChar char="•"/>
            </a:pPr>
            <a:r>
              <a:rPr lang="hu-HU" sz="1800"/>
              <a:t>Precíziós baromfitartás precíziós technológiai elemek:</a:t>
            </a:r>
            <a:endParaRPr/>
          </a:p>
          <a:p>
            <a:pPr indent="-457200" lvl="1" marL="914400" rtl="0" algn="l">
              <a:lnSpc>
                <a:spcPct val="90000"/>
              </a:lnSpc>
              <a:spcBef>
                <a:spcPts val="1000"/>
              </a:spcBef>
              <a:spcAft>
                <a:spcPts val="0"/>
              </a:spcAft>
              <a:buSzPts val="1800"/>
              <a:buFont typeface="Noto Sans Symbols"/>
              <a:buChar char="✔"/>
            </a:pPr>
            <a:r>
              <a:rPr lang="hu-HU" sz="1800"/>
              <a:t>Telepirányítási rendszer </a:t>
            </a:r>
            <a:endParaRPr/>
          </a:p>
          <a:p>
            <a:pPr indent="-457200" lvl="1" marL="914400" rtl="0" algn="l">
              <a:lnSpc>
                <a:spcPct val="90000"/>
              </a:lnSpc>
              <a:spcBef>
                <a:spcPts val="1000"/>
              </a:spcBef>
              <a:spcAft>
                <a:spcPts val="0"/>
              </a:spcAft>
              <a:buSzPts val="1800"/>
              <a:buFont typeface="Noto Sans Symbols"/>
              <a:buChar char="✔"/>
            </a:pPr>
            <a:r>
              <a:rPr lang="hu-HU" sz="1800"/>
              <a:t>Istállótechnika - </a:t>
            </a:r>
            <a:r>
              <a:rPr b="1" lang="hu-HU" sz="1800"/>
              <a:t>állategészségügyi kontroll</a:t>
            </a:r>
            <a:endParaRPr/>
          </a:p>
          <a:p>
            <a:pPr indent="-457200" lvl="1" marL="914400" rtl="0" algn="l">
              <a:lnSpc>
                <a:spcPct val="90000"/>
              </a:lnSpc>
              <a:spcBef>
                <a:spcPts val="1000"/>
              </a:spcBef>
              <a:spcAft>
                <a:spcPts val="0"/>
              </a:spcAft>
              <a:buSzPts val="1800"/>
              <a:buFont typeface="Noto Sans Symbols"/>
              <a:buChar char="✔"/>
            </a:pPr>
            <a:r>
              <a:rPr lang="hu-HU" sz="1800"/>
              <a:t>Élősúly, tak. és vízfogyasztás - </a:t>
            </a:r>
            <a:r>
              <a:rPr b="1" lang="hu-HU" sz="1800"/>
              <a:t>állategészségügyi kontroll</a:t>
            </a:r>
            <a:endParaRPr/>
          </a:p>
          <a:p>
            <a:pPr indent="-342900" lvl="1" marL="914400" rtl="0" algn="l">
              <a:lnSpc>
                <a:spcPct val="90000"/>
              </a:lnSpc>
              <a:spcBef>
                <a:spcPts val="1000"/>
              </a:spcBef>
              <a:spcAft>
                <a:spcPts val="0"/>
              </a:spcAft>
              <a:buSzPts val="1800"/>
              <a:buFont typeface="Noto Sans Symbols"/>
              <a:buNone/>
            </a:pPr>
            <a:r>
              <a:t/>
            </a:r>
            <a:endParaRPr sz="1800"/>
          </a:p>
          <a:p>
            <a:pPr indent="-457200" lvl="1" marL="914400" rtl="0" algn="l">
              <a:lnSpc>
                <a:spcPct val="90000"/>
              </a:lnSpc>
              <a:spcBef>
                <a:spcPts val="1000"/>
              </a:spcBef>
              <a:spcAft>
                <a:spcPts val="0"/>
              </a:spcAft>
              <a:buSzPts val="1800"/>
              <a:buFont typeface="Noto Sans Symbols"/>
              <a:buChar char="✔"/>
            </a:pPr>
            <a:r>
              <a:rPr lang="hu-HU" sz="1800"/>
              <a:t>Képanalízis</a:t>
            </a:r>
            <a:endParaRPr/>
          </a:p>
        </p:txBody>
      </p:sp>
      <p:sp>
        <p:nvSpPr>
          <p:cNvPr id="466" name="Google Shape;466;p52"/>
          <p:cNvSpPr/>
          <p:nvPr/>
        </p:nvSpPr>
        <p:spPr>
          <a:xfrm>
            <a:off x="2526030" y="5646928"/>
            <a:ext cx="4572000" cy="115684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állattenyésztés (sertés) + erdélyi kiegészítő anyag </a:t>
            </a:r>
            <a:endParaRPr/>
          </a:p>
        </p:txBody>
      </p:sp>
      <p:sp>
        <p:nvSpPr>
          <p:cNvPr id="467" name="Google Shape;467;p52"/>
          <p:cNvSpPr/>
          <p:nvPr/>
        </p:nvSpPr>
        <p:spPr>
          <a:xfrm>
            <a:off x="7690883" y="5738113"/>
            <a:ext cx="3851910" cy="974471"/>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Állategészségügy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3"/>
          <p:cNvSpPr txBox="1"/>
          <p:nvPr>
            <p:ph type="title"/>
          </p:nvPr>
        </p:nvSpPr>
        <p:spPr>
          <a:xfrm>
            <a:off x="321546" y="-87248"/>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méhészet</a:t>
            </a:r>
            <a:br>
              <a:rPr lang="hu-HU"/>
            </a:br>
            <a:endParaRPr/>
          </a:p>
        </p:txBody>
      </p:sp>
      <p:sp>
        <p:nvSpPr>
          <p:cNvPr id="473" name="Google Shape;473;p53"/>
          <p:cNvSpPr txBox="1"/>
          <p:nvPr>
            <p:ph idx="1" type="body"/>
          </p:nvPr>
        </p:nvSpPr>
        <p:spPr>
          <a:xfrm>
            <a:off x="104705" y="465185"/>
            <a:ext cx="10963774" cy="5365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1800"/>
              <a:buNone/>
            </a:pPr>
            <a:r>
              <a:rPr lang="hu-HU" sz="1800"/>
              <a:t>A méhészet helyzetét befolyásoló tényező </a:t>
            </a:r>
            <a:r>
              <a:rPr b="1" lang="hu-HU" sz="1800"/>
              <a:t>– piaci erős verseny – élelmiszerbiztonság –termék nyomonkövethetőség </a:t>
            </a:r>
            <a:endParaRPr/>
          </a:p>
          <a:p>
            <a:pPr indent="0" lvl="0" marL="0" rtl="0" algn="just">
              <a:lnSpc>
                <a:spcPct val="90000"/>
              </a:lnSpc>
              <a:spcBef>
                <a:spcPts val="1000"/>
              </a:spcBef>
              <a:spcAft>
                <a:spcPts val="0"/>
              </a:spcAft>
              <a:buSzPts val="1800"/>
              <a:buNone/>
            </a:pPr>
            <a:r>
              <a:rPr b="1" lang="hu-HU" sz="1800"/>
              <a:t>A piacra az árérzékenység jellemző </a:t>
            </a:r>
            <a:r>
              <a:rPr lang="hu-HU" sz="1800"/>
              <a:t>és nem a minőség dönt </a:t>
            </a:r>
            <a:r>
              <a:rPr b="1" lang="hu-HU" sz="1800"/>
              <a:t>– adatalapú költséghatékony gazdálkodás</a:t>
            </a:r>
            <a:endParaRPr/>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228600" lvl="0" marL="457200" rtl="0" algn="l">
              <a:lnSpc>
                <a:spcPct val="90000"/>
              </a:lnSpc>
              <a:spcBef>
                <a:spcPts val="1000"/>
              </a:spcBef>
              <a:spcAft>
                <a:spcPts val="0"/>
              </a:spcAft>
              <a:buSzPts val="1800"/>
              <a:buNone/>
            </a:pPr>
            <a:r>
              <a:t/>
            </a:r>
            <a:endParaRPr b="1" sz="1800"/>
          </a:p>
          <a:p>
            <a:pPr indent="0" lvl="0" marL="114300" rtl="0" algn="l">
              <a:lnSpc>
                <a:spcPct val="90000"/>
              </a:lnSpc>
              <a:spcBef>
                <a:spcPts val="1000"/>
              </a:spcBef>
              <a:spcAft>
                <a:spcPts val="0"/>
              </a:spcAft>
              <a:buSzPts val="1800"/>
              <a:buNone/>
            </a:pPr>
            <a:r>
              <a:rPr b="1" lang="hu-HU" sz="1800"/>
              <a:t>      Digitalizációs lehetőségek a méhészetben:</a:t>
            </a:r>
            <a:endParaRPr/>
          </a:p>
          <a:p>
            <a:pPr indent="-342900" lvl="1" marL="914400" rtl="0" algn="l">
              <a:lnSpc>
                <a:spcPct val="90000"/>
              </a:lnSpc>
              <a:spcBef>
                <a:spcPts val="500"/>
              </a:spcBef>
              <a:spcAft>
                <a:spcPts val="0"/>
              </a:spcAft>
              <a:buSzPts val="1800"/>
              <a:buChar char="•"/>
            </a:pPr>
            <a:r>
              <a:rPr lang="hu-HU" sz="1600"/>
              <a:t>Mérés, adatgyűjtés</a:t>
            </a:r>
            <a:endParaRPr/>
          </a:p>
          <a:p>
            <a:pPr indent="-342900" lvl="1" marL="914400" rtl="0" algn="l">
              <a:lnSpc>
                <a:spcPct val="90000"/>
              </a:lnSpc>
              <a:spcBef>
                <a:spcPts val="500"/>
              </a:spcBef>
              <a:spcAft>
                <a:spcPts val="0"/>
              </a:spcAft>
              <a:buSzPts val="1800"/>
              <a:buChar char="•"/>
            </a:pPr>
            <a:r>
              <a:rPr lang="hu-HU" sz="1600"/>
              <a:t>Adatelemzés, következtetések levonása, előrejelzés, riasztás</a:t>
            </a:r>
            <a:endParaRPr/>
          </a:p>
          <a:p>
            <a:pPr indent="-342900" lvl="1" marL="914400" rtl="0" algn="l">
              <a:lnSpc>
                <a:spcPct val="90000"/>
              </a:lnSpc>
              <a:spcBef>
                <a:spcPts val="500"/>
              </a:spcBef>
              <a:spcAft>
                <a:spcPts val="0"/>
              </a:spcAft>
              <a:buSzPts val="1800"/>
              <a:buChar char="•"/>
            </a:pPr>
            <a:r>
              <a:rPr lang="hu-HU" sz="1600"/>
              <a:t>Döntéstámogatás</a:t>
            </a:r>
            <a:endParaRPr/>
          </a:p>
          <a:p>
            <a:pPr indent="-342900" lvl="1" marL="914400" rtl="0" algn="l">
              <a:lnSpc>
                <a:spcPct val="90000"/>
              </a:lnSpc>
              <a:spcBef>
                <a:spcPts val="500"/>
              </a:spcBef>
              <a:spcAft>
                <a:spcPts val="0"/>
              </a:spcAft>
              <a:buSzPts val="1800"/>
              <a:buChar char="•"/>
            </a:pPr>
            <a:r>
              <a:rPr lang="hu-HU" sz="1600"/>
              <a:t>Kimutatások, riportok készítése</a:t>
            </a:r>
            <a:endParaRPr/>
          </a:p>
          <a:p>
            <a:pPr indent="-342900" lvl="0" marL="457200" rtl="0" algn="just">
              <a:lnSpc>
                <a:spcPct val="90000"/>
              </a:lnSpc>
              <a:spcBef>
                <a:spcPts val="1000"/>
              </a:spcBef>
              <a:spcAft>
                <a:spcPts val="0"/>
              </a:spcAft>
              <a:buSzPts val="1800"/>
              <a:buNone/>
            </a:pPr>
            <a:r>
              <a:t/>
            </a:r>
            <a:endParaRPr b="1"/>
          </a:p>
          <a:p>
            <a:pPr indent="0" lvl="0" marL="0" rtl="0" algn="just">
              <a:lnSpc>
                <a:spcPct val="90000"/>
              </a:lnSpc>
              <a:spcBef>
                <a:spcPts val="1000"/>
              </a:spcBef>
              <a:spcAft>
                <a:spcPts val="0"/>
              </a:spcAft>
              <a:buSzPts val="1800"/>
              <a:buNone/>
            </a:pPr>
            <a:r>
              <a:t/>
            </a:r>
            <a:endParaRPr b="1"/>
          </a:p>
          <a:p>
            <a:pPr indent="0" lvl="0" marL="0" rtl="0" algn="just">
              <a:lnSpc>
                <a:spcPct val="90000"/>
              </a:lnSpc>
              <a:spcBef>
                <a:spcPts val="1000"/>
              </a:spcBef>
              <a:spcAft>
                <a:spcPts val="0"/>
              </a:spcAft>
              <a:buSzPts val="1800"/>
              <a:buNone/>
            </a:pPr>
            <a:r>
              <a:t/>
            </a:r>
            <a:endParaRPr b="1"/>
          </a:p>
          <a:p>
            <a:pPr indent="-228600" lvl="0" marL="457200" rtl="0" algn="l">
              <a:lnSpc>
                <a:spcPct val="90000"/>
              </a:lnSpc>
              <a:spcBef>
                <a:spcPts val="1000"/>
              </a:spcBef>
              <a:spcAft>
                <a:spcPts val="0"/>
              </a:spcAft>
              <a:buClr>
                <a:srgbClr val="1C9E4A"/>
              </a:buClr>
              <a:buSzPts val="1800"/>
              <a:buNone/>
            </a:pPr>
            <a:r>
              <a:t/>
            </a:r>
            <a:endParaRPr/>
          </a:p>
          <a:p>
            <a:pPr indent="0" lvl="0" marL="114300" rtl="0" algn="l">
              <a:lnSpc>
                <a:spcPct val="90000"/>
              </a:lnSpc>
              <a:spcBef>
                <a:spcPts val="1000"/>
              </a:spcBef>
              <a:spcAft>
                <a:spcPts val="0"/>
              </a:spcAft>
              <a:buSzPts val="1800"/>
              <a:buNone/>
            </a:pPr>
            <a:r>
              <a:rPr lang="hu-HU"/>
              <a:t> </a:t>
            </a:r>
            <a:endParaRPr/>
          </a:p>
        </p:txBody>
      </p:sp>
      <p:pic>
        <p:nvPicPr>
          <p:cNvPr id="474" name="Google Shape;474;p53"/>
          <p:cNvPicPr preferRelativeResize="0"/>
          <p:nvPr/>
        </p:nvPicPr>
        <p:blipFill rotWithShape="1">
          <a:blip r:embed="rId3">
            <a:alphaModFix/>
          </a:blip>
          <a:srcRect b="0" l="0" r="0" t="0"/>
          <a:stretch/>
        </p:blipFill>
        <p:spPr>
          <a:xfrm>
            <a:off x="10717361" y="406680"/>
            <a:ext cx="1437355" cy="2156033"/>
          </a:xfrm>
          <a:prstGeom prst="rect">
            <a:avLst/>
          </a:prstGeom>
          <a:noFill/>
          <a:ln>
            <a:noFill/>
          </a:ln>
        </p:spPr>
      </p:pic>
      <p:sp>
        <p:nvSpPr>
          <p:cNvPr id="475" name="Google Shape;475;p53"/>
          <p:cNvSpPr/>
          <p:nvPr/>
        </p:nvSpPr>
        <p:spPr>
          <a:xfrm>
            <a:off x="4851755" y="2683178"/>
            <a:ext cx="2466473" cy="736342"/>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Méhészet igénye az adatokra</a:t>
            </a:r>
            <a:endParaRPr/>
          </a:p>
        </p:txBody>
      </p:sp>
      <p:sp>
        <p:nvSpPr>
          <p:cNvPr id="476" name="Google Shape;476;p53"/>
          <p:cNvSpPr/>
          <p:nvPr/>
        </p:nvSpPr>
        <p:spPr>
          <a:xfrm>
            <a:off x="165768" y="3327565"/>
            <a:ext cx="1491258"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Piaci adatok (árérzékenység)</a:t>
            </a:r>
            <a:endParaRPr/>
          </a:p>
        </p:txBody>
      </p:sp>
      <p:sp>
        <p:nvSpPr>
          <p:cNvPr id="477" name="Google Shape;477;p53"/>
          <p:cNvSpPr/>
          <p:nvPr/>
        </p:nvSpPr>
        <p:spPr>
          <a:xfrm>
            <a:off x="1766897" y="3327565"/>
            <a:ext cx="1648777"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Környezetállapot (méhlegelők minősége)</a:t>
            </a:r>
            <a:endParaRPr/>
          </a:p>
        </p:txBody>
      </p:sp>
      <p:sp>
        <p:nvSpPr>
          <p:cNvPr id="478" name="Google Shape;478;p53"/>
          <p:cNvSpPr/>
          <p:nvPr/>
        </p:nvSpPr>
        <p:spPr>
          <a:xfrm>
            <a:off x="5048048" y="3327565"/>
            <a:ext cx="1684421"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Méhek egészségi állapota – betegség időbeni felismerés</a:t>
            </a:r>
            <a:endParaRPr/>
          </a:p>
        </p:txBody>
      </p:sp>
      <p:sp>
        <p:nvSpPr>
          <p:cNvPr id="479" name="Google Shape;479;p53"/>
          <p:cNvSpPr/>
          <p:nvPr/>
        </p:nvSpPr>
        <p:spPr>
          <a:xfrm>
            <a:off x="3515558" y="3327565"/>
            <a:ext cx="1323475"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Időjárási körülmények</a:t>
            </a:r>
            <a:endParaRPr/>
          </a:p>
        </p:txBody>
      </p:sp>
      <p:sp>
        <p:nvSpPr>
          <p:cNvPr id="480" name="Google Shape;480;p53"/>
          <p:cNvSpPr/>
          <p:nvPr/>
        </p:nvSpPr>
        <p:spPr>
          <a:xfrm>
            <a:off x="6942279" y="3327565"/>
            <a:ext cx="1174571"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Anyaméh helyzete </a:t>
            </a:r>
            <a:endParaRPr/>
          </a:p>
        </p:txBody>
      </p:sp>
      <p:sp>
        <p:nvSpPr>
          <p:cNvPr id="481" name="Google Shape;481;p53"/>
          <p:cNvSpPr/>
          <p:nvPr/>
        </p:nvSpPr>
        <p:spPr>
          <a:xfrm>
            <a:off x="8283658" y="3327565"/>
            <a:ext cx="121519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Kaptár aktivitás</a:t>
            </a:r>
            <a:endParaRPr/>
          </a:p>
        </p:txBody>
      </p:sp>
      <p:sp>
        <p:nvSpPr>
          <p:cNvPr id="482" name="Google Shape;482;p53"/>
          <p:cNvSpPr/>
          <p:nvPr/>
        </p:nvSpPr>
        <p:spPr>
          <a:xfrm>
            <a:off x="9651339" y="3337007"/>
            <a:ext cx="1032861"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Kaptár súly</a:t>
            </a:r>
            <a:endParaRPr/>
          </a:p>
        </p:txBody>
      </p:sp>
      <p:sp>
        <p:nvSpPr>
          <p:cNvPr id="483" name="Google Shape;483;p53"/>
          <p:cNvSpPr/>
          <p:nvPr/>
        </p:nvSpPr>
        <p:spPr>
          <a:xfrm>
            <a:off x="10798364" y="3337007"/>
            <a:ext cx="127535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Kaptár eltulajdonítás</a:t>
            </a:r>
            <a:endParaRPr/>
          </a:p>
        </p:txBody>
      </p:sp>
      <p:sp>
        <p:nvSpPr>
          <p:cNvPr id="484" name="Google Shape;484;p53"/>
          <p:cNvSpPr txBox="1"/>
          <p:nvPr/>
        </p:nvSpPr>
        <p:spPr>
          <a:xfrm>
            <a:off x="4000510" y="5084909"/>
            <a:ext cx="241232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hu-HU" sz="2000" u="none" cap="none" strike="noStrike">
                <a:solidFill>
                  <a:srgbClr val="000000"/>
                </a:solidFill>
                <a:latin typeface="Arial"/>
                <a:ea typeface="Arial"/>
                <a:cs typeface="Arial"/>
                <a:sym typeface="Arial"/>
              </a:rPr>
              <a:t>DIGITALIZÁCIÓ ?</a:t>
            </a:r>
            <a:endParaRPr/>
          </a:p>
        </p:txBody>
      </p:sp>
      <p:sp>
        <p:nvSpPr>
          <p:cNvPr id="485" name="Google Shape;485;p53"/>
          <p:cNvSpPr/>
          <p:nvPr/>
        </p:nvSpPr>
        <p:spPr>
          <a:xfrm rot="5400000">
            <a:off x="2172680" y="2632196"/>
            <a:ext cx="601579" cy="4303847"/>
          </a:xfrm>
          <a:prstGeom prst="rightBrace">
            <a:avLst>
              <a:gd fmla="val 8333" name="adj1"/>
              <a:gd fmla="val 50000" name="adj2"/>
            </a:avLst>
          </a:prstGeom>
          <a:noFill/>
          <a:ln cap="flat" cmpd="sng" w="38100">
            <a:solidFill>
              <a:srgbClr val="3E6E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6" name="Google Shape;486;p53"/>
          <p:cNvSpPr/>
          <p:nvPr/>
        </p:nvSpPr>
        <p:spPr>
          <a:xfrm rot="5400000">
            <a:off x="8078264" y="1715403"/>
            <a:ext cx="860136" cy="6356683"/>
          </a:xfrm>
          <a:prstGeom prst="rightBrace">
            <a:avLst>
              <a:gd fmla="val 8333" name="adj1"/>
              <a:gd fmla="val 50000" name="adj2"/>
            </a:avLst>
          </a:prstGeom>
          <a:noFill/>
          <a:ln cap="flat" cmpd="sng" w="38100">
            <a:solidFill>
              <a:srgbClr val="3E6E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487" name="Google Shape;487;p53"/>
          <p:cNvSpPr/>
          <p:nvPr/>
        </p:nvSpPr>
        <p:spPr>
          <a:xfrm>
            <a:off x="1342748" y="5360873"/>
            <a:ext cx="2072926" cy="633876"/>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Adatbázisok  + szenzorok</a:t>
            </a:r>
            <a:endParaRPr/>
          </a:p>
        </p:txBody>
      </p:sp>
      <p:sp>
        <p:nvSpPr>
          <p:cNvPr id="488" name="Google Shape;488;p53"/>
          <p:cNvSpPr/>
          <p:nvPr/>
        </p:nvSpPr>
        <p:spPr>
          <a:xfrm>
            <a:off x="7361721" y="5484274"/>
            <a:ext cx="2387869" cy="692689"/>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Szenzorok</a:t>
            </a:r>
            <a:endParaRPr/>
          </a:p>
        </p:txBody>
      </p:sp>
      <p:sp>
        <p:nvSpPr>
          <p:cNvPr id="489" name="Google Shape;489;p53"/>
          <p:cNvSpPr/>
          <p:nvPr/>
        </p:nvSpPr>
        <p:spPr>
          <a:xfrm>
            <a:off x="2708910" y="5989825"/>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méhészet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4"/>
          <p:cNvSpPr txBox="1"/>
          <p:nvPr>
            <p:ph type="title"/>
          </p:nvPr>
        </p:nvSpPr>
        <p:spPr>
          <a:xfrm>
            <a:off x="424417" y="11747"/>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akvakultúra</a:t>
            </a:r>
            <a:endParaRPr/>
          </a:p>
        </p:txBody>
      </p:sp>
      <p:sp>
        <p:nvSpPr>
          <p:cNvPr id="495" name="Google Shape;495;p54"/>
          <p:cNvSpPr txBox="1"/>
          <p:nvPr>
            <p:ph idx="1" type="body"/>
          </p:nvPr>
        </p:nvSpPr>
        <p:spPr>
          <a:xfrm>
            <a:off x="321547" y="1337310"/>
            <a:ext cx="11555605" cy="4839653"/>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70000"/>
              </a:lnSpc>
              <a:spcBef>
                <a:spcPts val="1001"/>
              </a:spcBef>
              <a:spcAft>
                <a:spcPts val="0"/>
              </a:spcAft>
              <a:buSzPct val="81447"/>
              <a:buChar char="•"/>
            </a:pPr>
            <a:r>
              <a:rPr lang="hu-HU" sz="2600"/>
              <a:t>Precíziós akvakultúra: iparszerű rendszerekben tartott és tenyésztett halfajok termelés technológiája. </a:t>
            </a:r>
            <a:endParaRPr/>
          </a:p>
          <a:p>
            <a:pPr indent="-342900" lvl="0" marL="457200" rtl="0" algn="l">
              <a:lnSpc>
                <a:spcPct val="70000"/>
              </a:lnSpc>
              <a:spcBef>
                <a:spcPts val="1001"/>
              </a:spcBef>
              <a:spcAft>
                <a:spcPts val="0"/>
              </a:spcAft>
              <a:buSzPct val="81447"/>
              <a:buChar char="•"/>
            </a:pPr>
            <a:r>
              <a:rPr lang="hu-HU" sz="2600"/>
              <a:t>Az iparszerű haltenyésztés kontrollálható elemei: medencék, mechanikai szűrés, biológiai szűrés, oxigénpótlás, vízmozgatás, mérés-, és vezérléstechnika.</a:t>
            </a:r>
            <a:endParaRPr/>
          </a:p>
          <a:p>
            <a:pPr indent="0" lvl="1" marL="0" rtl="0" algn="l">
              <a:lnSpc>
                <a:spcPct val="70000"/>
              </a:lnSpc>
              <a:spcBef>
                <a:spcPts val="1000"/>
              </a:spcBef>
              <a:spcAft>
                <a:spcPts val="0"/>
              </a:spcAft>
              <a:buSzPct val="81447"/>
              <a:buNone/>
            </a:pPr>
            <a:r>
              <a:rPr b="1" lang="hu-HU" sz="2600"/>
              <a:t>Mérés és szabályozás technika</a:t>
            </a:r>
            <a:endParaRPr/>
          </a:p>
          <a:p>
            <a:pPr indent="-285750" lvl="1" marL="285750" rtl="0" algn="l">
              <a:lnSpc>
                <a:spcPct val="90000"/>
              </a:lnSpc>
              <a:spcBef>
                <a:spcPts val="1000"/>
              </a:spcBef>
              <a:spcAft>
                <a:spcPts val="0"/>
              </a:spcAft>
              <a:buSzPct val="81447"/>
              <a:buFont typeface="Noto Sans Symbols"/>
              <a:buChar char="✔"/>
            </a:pPr>
            <a:r>
              <a:rPr lang="hu-HU" sz="2600"/>
              <a:t>A növekvő munkaerő költség, a munkaerő hiány miatt és a termelésbiztonság megteremtése érdekében érdemes minél több ponton automatizálni a felügyeletet,</a:t>
            </a:r>
            <a:endParaRPr/>
          </a:p>
          <a:p>
            <a:pPr indent="-285750" lvl="1" marL="285750" rtl="0" algn="l">
              <a:lnSpc>
                <a:spcPct val="90000"/>
              </a:lnSpc>
              <a:spcBef>
                <a:spcPts val="1000"/>
              </a:spcBef>
              <a:spcAft>
                <a:spcPts val="0"/>
              </a:spcAft>
              <a:buSzPct val="81447"/>
              <a:buFont typeface="Noto Sans Symbols"/>
              <a:buChar char="✔"/>
            </a:pPr>
            <a:r>
              <a:rPr lang="hu-HU" sz="2600"/>
              <a:t>Kritikus pontok: oxigén háztartás, pH, hőmérséklet, vízátfolyás, áramellátás, eszközök állapota</a:t>
            </a:r>
            <a:endParaRPr/>
          </a:p>
          <a:p>
            <a:pPr indent="-228600" lvl="0" marL="457200" rtl="0" algn="l">
              <a:lnSpc>
                <a:spcPct val="70000"/>
              </a:lnSpc>
              <a:spcBef>
                <a:spcPts val="1001"/>
              </a:spcBef>
              <a:spcAft>
                <a:spcPts val="0"/>
              </a:spcAft>
              <a:buSzPct val="81447"/>
              <a:buNone/>
            </a:pPr>
            <a:r>
              <a:t/>
            </a:r>
            <a:endParaRPr sz="2600"/>
          </a:p>
          <a:p>
            <a:pPr indent="-228600" lvl="0" marL="457200" rtl="0" algn="l">
              <a:lnSpc>
                <a:spcPct val="70000"/>
              </a:lnSpc>
              <a:spcBef>
                <a:spcPts val="1001"/>
              </a:spcBef>
              <a:spcAft>
                <a:spcPts val="0"/>
              </a:spcAft>
              <a:buSzPct val="81447"/>
              <a:buNone/>
            </a:pPr>
            <a:r>
              <a:t/>
            </a:r>
            <a:endParaRPr sz="2600"/>
          </a:p>
          <a:p>
            <a:pPr indent="0" lvl="0" marL="114300" rtl="0" algn="l">
              <a:lnSpc>
                <a:spcPct val="70000"/>
              </a:lnSpc>
              <a:spcBef>
                <a:spcPts val="1001"/>
              </a:spcBef>
              <a:spcAft>
                <a:spcPts val="0"/>
              </a:spcAft>
              <a:buSzPct val="81447"/>
              <a:buNone/>
            </a:pPr>
            <a:r>
              <a:rPr b="1" lang="hu-HU" sz="2600"/>
              <a:t>Jellemzői:</a:t>
            </a:r>
            <a:endParaRPr/>
          </a:p>
          <a:p>
            <a:pPr indent="-457200" lvl="0" marL="457200" rtl="0" algn="l">
              <a:lnSpc>
                <a:spcPct val="70000"/>
              </a:lnSpc>
              <a:spcBef>
                <a:spcPts val="1001"/>
              </a:spcBef>
              <a:spcAft>
                <a:spcPts val="0"/>
              </a:spcAft>
              <a:buSzPct val="81447"/>
              <a:buFont typeface="Noto Sans Symbols"/>
              <a:buChar char="✔"/>
            </a:pPr>
            <a:r>
              <a:rPr lang="hu-HU" sz="2600"/>
              <a:t>A nevelt halfajokat zárt térben, nagy sűrűségben mesterségesen előállított takarmányokon nevelik</a:t>
            </a:r>
            <a:endParaRPr/>
          </a:p>
          <a:p>
            <a:pPr indent="-457200" lvl="0" marL="457200" rtl="0" algn="l">
              <a:lnSpc>
                <a:spcPct val="70000"/>
              </a:lnSpc>
              <a:spcBef>
                <a:spcPts val="1001"/>
              </a:spcBef>
              <a:spcAft>
                <a:spcPts val="0"/>
              </a:spcAft>
              <a:buSzPct val="81447"/>
              <a:buFont typeface="Noto Sans Symbols"/>
              <a:buChar char="✔"/>
            </a:pPr>
            <a:r>
              <a:rPr lang="hu-HU" sz="2600"/>
              <a:t>A tartás körülményeket járulékos technikákkal javítják (pl. oxigénbefúvás), </a:t>
            </a:r>
            <a:endParaRPr/>
          </a:p>
          <a:p>
            <a:pPr indent="-457200" lvl="0" marL="457200" rtl="0" algn="l">
              <a:lnSpc>
                <a:spcPct val="70000"/>
              </a:lnSpc>
              <a:spcBef>
                <a:spcPts val="1001"/>
              </a:spcBef>
              <a:spcAft>
                <a:spcPts val="0"/>
              </a:spcAft>
              <a:buSzPct val="81447"/>
              <a:buFont typeface="Noto Sans Symbols"/>
              <a:buChar char="✔"/>
            </a:pPr>
            <a:r>
              <a:rPr lang="hu-HU" sz="2600"/>
              <a:t>teljes termelés folyamat kontrollált körülmények között folyik.</a:t>
            </a:r>
            <a:endParaRPr/>
          </a:p>
          <a:p>
            <a:pPr indent="-457200" lvl="0" marL="457200" rtl="0" algn="l">
              <a:lnSpc>
                <a:spcPct val="70000"/>
              </a:lnSpc>
              <a:spcBef>
                <a:spcPts val="1001"/>
              </a:spcBef>
              <a:spcAft>
                <a:spcPts val="0"/>
              </a:spcAft>
              <a:buSzPct val="81447"/>
              <a:buFont typeface="Noto Sans Symbols"/>
              <a:buChar char="✔"/>
            </a:pPr>
            <a:r>
              <a:rPr lang="hu-HU" sz="2600"/>
              <a:t>A nevelt halfajok jobb takarmányértékesítésük, gyorsabban növekednek és fejlődnek, mint a természetben nevelkedő fajtársaik.</a:t>
            </a:r>
            <a:endParaRPr/>
          </a:p>
          <a:p>
            <a:pPr indent="-228600" lvl="0" marL="457200" rtl="0" algn="l">
              <a:lnSpc>
                <a:spcPct val="90000"/>
              </a:lnSpc>
              <a:spcBef>
                <a:spcPts val="1000"/>
              </a:spcBef>
              <a:spcAft>
                <a:spcPts val="0"/>
              </a:spcAft>
              <a:buClr>
                <a:srgbClr val="1C9E4A"/>
              </a:buClr>
              <a:buSzPct val="7563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0"/>
              </a:spcBef>
              <a:spcAft>
                <a:spcPts val="0"/>
              </a:spcAft>
              <a:buSzPts val="1800"/>
              <a:buNone/>
            </a:pPr>
            <a:r>
              <a:rPr lang="hu-HU"/>
              <a:t>Takarmányozás </a:t>
            </a:r>
            <a:br>
              <a:rPr lang="hu-HU"/>
            </a:br>
            <a:endParaRPr/>
          </a:p>
        </p:txBody>
      </p:sp>
      <p:sp>
        <p:nvSpPr>
          <p:cNvPr id="501" name="Google Shape;501;p55"/>
          <p:cNvSpPr txBox="1"/>
          <p:nvPr>
            <p:ph idx="1" type="body"/>
          </p:nvPr>
        </p:nvSpPr>
        <p:spPr>
          <a:xfrm>
            <a:off x="321547" y="1383030"/>
            <a:ext cx="6445013" cy="4793933"/>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69498"/>
              <a:buNone/>
            </a:pPr>
            <a:r>
              <a:rPr lang="hu-HU"/>
              <a:t>A takarmányoknak a táplálóanyagai nem hasznosulnak maradéktalanul az állati szervezetben. </a:t>
            </a:r>
            <a:endParaRPr/>
          </a:p>
          <a:p>
            <a:pPr indent="0" lvl="0" marL="114300" rtl="0" algn="l">
              <a:lnSpc>
                <a:spcPct val="90000"/>
              </a:lnSpc>
              <a:spcBef>
                <a:spcPts val="1000"/>
              </a:spcBef>
              <a:spcAft>
                <a:spcPts val="0"/>
              </a:spcAft>
              <a:buSzPct val="69498"/>
              <a:buNone/>
            </a:pPr>
            <a:r>
              <a:rPr lang="hu-HU"/>
              <a:t>Csak a megemésztett, az emésztőcső falán felszívódott anyagok tudnak értékesülni.</a:t>
            </a:r>
            <a:endParaRPr/>
          </a:p>
          <a:p>
            <a:pPr indent="0" lvl="0" marL="114300" rtl="0" algn="l">
              <a:lnSpc>
                <a:spcPct val="90000"/>
              </a:lnSpc>
              <a:spcBef>
                <a:spcPts val="1000"/>
              </a:spcBef>
              <a:spcAft>
                <a:spcPts val="0"/>
              </a:spcAft>
              <a:buSzPct val="69498"/>
              <a:buNone/>
            </a:pPr>
            <a:r>
              <a:rPr lang="hu-HU"/>
              <a:t> A meg nem emésztett takarmány költségnövekedést eredményez profitnövekedés nélkül. </a:t>
            </a:r>
            <a:endParaRPr/>
          </a:p>
          <a:p>
            <a:pPr indent="0" lvl="0" marL="114300" rtl="0" algn="l">
              <a:lnSpc>
                <a:spcPct val="90000"/>
              </a:lnSpc>
              <a:spcBef>
                <a:spcPts val="1000"/>
              </a:spcBef>
              <a:spcAft>
                <a:spcPts val="0"/>
              </a:spcAft>
              <a:buSzPct val="69498"/>
              <a:buNone/>
            </a:pPr>
            <a:r>
              <a:rPr lang="hu-HU"/>
              <a:t>Az emészthetőséget befolyásoló tényezők: </a:t>
            </a:r>
            <a:endParaRPr/>
          </a:p>
          <a:p>
            <a:pPr indent="-342900" lvl="0" marL="457200" rtl="0" algn="l">
              <a:lnSpc>
                <a:spcPct val="90000"/>
              </a:lnSpc>
              <a:spcBef>
                <a:spcPts val="1000"/>
              </a:spcBef>
              <a:spcAft>
                <a:spcPts val="0"/>
              </a:spcAft>
              <a:buClr>
                <a:srgbClr val="1C9E4A"/>
              </a:buClr>
              <a:buSzPct val="69498"/>
              <a:buChar char="•"/>
            </a:pPr>
            <a:r>
              <a:rPr lang="hu-HU"/>
              <a:t>állat faja/fajtája</a:t>
            </a:r>
            <a:endParaRPr/>
          </a:p>
          <a:p>
            <a:pPr indent="-342900" lvl="0" marL="457200" rtl="0" algn="l">
              <a:lnSpc>
                <a:spcPct val="90000"/>
              </a:lnSpc>
              <a:spcBef>
                <a:spcPts val="1000"/>
              </a:spcBef>
              <a:spcAft>
                <a:spcPts val="0"/>
              </a:spcAft>
              <a:buClr>
                <a:srgbClr val="1C9E4A"/>
              </a:buClr>
              <a:buSzPct val="69498"/>
              <a:buChar char="•"/>
            </a:pPr>
            <a:r>
              <a:rPr lang="hu-HU"/>
              <a:t>kora </a:t>
            </a:r>
            <a:endParaRPr/>
          </a:p>
          <a:p>
            <a:pPr indent="-342900" lvl="0" marL="457200" rtl="0" algn="l">
              <a:lnSpc>
                <a:spcPct val="90000"/>
              </a:lnSpc>
              <a:spcBef>
                <a:spcPts val="1000"/>
              </a:spcBef>
              <a:spcAft>
                <a:spcPts val="0"/>
              </a:spcAft>
              <a:buClr>
                <a:srgbClr val="1C9E4A"/>
              </a:buClr>
              <a:buSzPct val="69498"/>
              <a:buChar char="•"/>
            </a:pPr>
            <a:r>
              <a:rPr lang="hu-HU"/>
              <a:t>egészségi állapota</a:t>
            </a:r>
            <a:endParaRPr/>
          </a:p>
          <a:p>
            <a:pPr indent="-342900" lvl="0" marL="457200" rtl="0" algn="l">
              <a:lnSpc>
                <a:spcPct val="90000"/>
              </a:lnSpc>
              <a:spcBef>
                <a:spcPts val="1000"/>
              </a:spcBef>
              <a:spcAft>
                <a:spcPts val="0"/>
              </a:spcAft>
              <a:buClr>
                <a:srgbClr val="1C9E4A"/>
              </a:buClr>
              <a:buSzPct val="69498"/>
              <a:buChar char="•"/>
            </a:pPr>
            <a:r>
              <a:rPr lang="hu-HU"/>
              <a:t>egyede</a:t>
            </a:r>
            <a:endParaRPr/>
          </a:p>
        </p:txBody>
      </p:sp>
      <p:sp>
        <p:nvSpPr>
          <p:cNvPr id="502" name="Google Shape;502;p55"/>
          <p:cNvSpPr/>
          <p:nvPr/>
        </p:nvSpPr>
        <p:spPr>
          <a:xfrm flipH="1" rot="10800000">
            <a:off x="4137660" y="4572000"/>
            <a:ext cx="491490" cy="1691640"/>
          </a:xfrm>
          <a:prstGeom prst="rightBrace">
            <a:avLst>
              <a:gd fmla="val 8333" name="adj1"/>
              <a:gd fmla="val 50000" name="adj2"/>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03" name="Google Shape;503;p55"/>
          <p:cNvSpPr/>
          <p:nvPr/>
        </p:nvSpPr>
        <p:spPr>
          <a:xfrm>
            <a:off x="5004682" y="5049607"/>
            <a:ext cx="246888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Alapvetően az állatfaj határozza meg a takarmányozást!</a:t>
            </a:r>
            <a:endParaRPr/>
          </a:p>
        </p:txBody>
      </p:sp>
      <p:sp>
        <p:nvSpPr>
          <p:cNvPr id="504" name="Google Shape;504;p55"/>
          <p:cNvSpPr/>
          <p:nvPr/>
        </p:nvSpPr>
        <p:spPr>
          <a:xfrm>
            <a:off x="3114640" y="6013020"/>
            <a:ext cx="4071638" cy="84498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Takarmányozás + szlovák kiegészítő anyag</a:t>
            </a:r>
            <a:endParaRPr/>
          </a:p>
        </p:txBody>
      </p:sp>
      <p:sp>
        <p:nvSpPr>
          <p:cNvPr id="505" name="Google Shape;505;p55"/>
          <p:cNvSpPr/>
          <p:nvPr/>
        </p:nvSpPr>
        <p:spPr>
          <a:xfrm>
            <a:off x="6915012" y="1913836"/>
            <a:ext cx="4813688" cy="265816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b="1" i="0" lang="hu-HU" sz="2200" u="none" cap="none" strike="noStrike">
                <a:solidFill>
                  <a:srgbClr val="1C9E4A"/>
                </a:solidFill>
                <a:latin typeface="Calibri"/>
                <a:ea typeface="Calibri"/>
                <a:cs typeface="Calibri"/>
                <a:sym typeface="Calibri"/>
              </a:rPr>
              <a:t>Precíziós takarmányozás célja</a:t>
            </a:r>
            <a:r>
              <a:rPr b="0" i="0" lang="hu-HU" sz="2200" u="none" cap="none" strike="noStrike">
                <a:solidFill>
                  <a:srgbClr val="1C9E4A"/>
                </a:solidFill>
                <a:latin typeface="Calibri"/>
                <a:ea typeface="Calibri"/>
                <a:cs typeface="Calibri"/>
                <a:sym typeface="Calibri"/>
              </a:rPr>
              <a:t>: ok-okozati viszonyok feltárása, hatékonyabb probléma megoldás.</a:t>
            </a:r>
            <a:endParaRPr/>
          </a:p>
          <a:p>
            <a:pPr indent="-342900" lvl="0" marL="457200" marR="0" rtl="0" algn="l">
              <a:lnSpc>
                <a:spcPct val="120000"/>
              </a:lnSpc>
              <a:spcBef>
                <a:spcPts val="1000"/>
              </a:spcBef>
              <a:spcAft>
                <a:spcPts val="0"/>
              </a:spcAft>
              <a:buClr>
                <a:srgbClr val="1C9E4A"/>
              </a:buClr>
              <a:buSzPts val="1800"/>
              <a:buFont typeface="Noto Sans Symbols"/>
              <a:buChar char="✔"/>
            </a:pPr>
            <a:r>
              <a:rPr b="0" i="0" lang="hu-HU" sz="2200" u="none" cap="none" strike="noStrike">
                <a:solidFill>
                  <a:srgbClr val="1C9E4A"/>
                </a:solidFill>
                <a:latin typeface="Calibri"/>
                <a:ea typeface="Calibri"/>
                <a:cs typeface="Calibri"/>
                <a:sym typeface="Calibri"/>
              </a:rPr>
              <a:t>TMR összeállítása, NIR használata az összetevők táplálóanyag tartalmának becslésére.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5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0"/>
              </a:spcBef>
              <a:spcAft>
                <a:spcPts val="0"/>
              </a:spcAft>
              <a:buSzPts val="1800"/>
              <a:buNone/>
            </a:pPr>
            <a:r>
              <a:rPr lang="hu-HU"/>
              <a:t>Takarmányozás </a:t>
            </a:r>
            <a:br>
              <a:rPr lang="hu-HU"/>
            </a:br>
            <a:endParaRPr/>
          </a:p>
        </p:txBody>
      </p:sp>
      <p:sp>
        <p:nvSpPr>
          <p:cNvPr id="511" name="Google Shape;511;p56"/>
          <p:cNvSpPr txBox="1"/>
          <p:nvPr>
            <p:ph idx="1" type="body"/>
          </p:nvPr>
        </p:nvSpPr>
        <p:spPr>
          <a:xfrm>
            <a:off x="5300957" y="1454888"/>
            <a:ext cx="5096273" cy="4793933"/>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t/>
            </a:r>
            <a:endParaRPr/>
          </a:p>
        </p:txBody>
      </p:sp>
      <p:sp>
        <p:nvSpPr>
          <p:cNvPr id="512" name="Google Shape;512;p56"/>
          <p:cNvSpPr/>
          <p:nvPr/>
        </p:nvSpPr>
        <p:spPr>
          <a:xfrm>
            <a:off x="3114640" y="5875020"/>
            <a:ext cx="4071638" cy="98298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Takarmányozás + szlovák kiegészítő anyag</a:t>
            </a:r>
            <a:endParaRPr/>
          </a:p>
        </p:txBody>
      </p:sp>
      <p:sp>
        <p:nvSpPr>
          <p:cNvPr id="513" name="Google Shape;513;p56"/>
          <p:cNvSpPr/>
          <p:nvPr/>
        </p:nvSpPr>
        <p:spPr>
          <a:xfrm>
            <a:off x="3990295" y="3275112"/>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14" name="Google Shape;514;p56"/>
          <p:cNvSpPr/>
          <p:nvPr/>
        </p:nvSpPr>
        <p:spPr>
          <a:xfrm>
            <a:off x="788671" y="1828800"/>
            <a:ext cx="3703806" cy="1531867"/>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0" i="0" lang="hu-HU" sz="1400" u="none" cap="none" strike="noStrike">
                <a:solidFill>
                  <a:schemeClr val="dk1"/>
                </a:solidFill>
                <a:latin typeface="Arial"/>
                <a:ea typeface="Arial"/>
                <a:cs typeface="Arial"/>
                <a:sym typeface="Arial"/>
              </a:rPr>
              <a:t>Hallgassa meg a podcastot és fogalmazza meg a szarvasmarha tenyésztés takarmányozás-jövedelemzőség főbb jellemzőit!</a:t>
            </a:r>
            <a:endParaRPr/>
          </a:p>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15" name="Google Shape;515;p56"/>
          <p:cNvSpPr/>
          <p:nvPr/>
        </p:nvSpPr>
        <p:spPr>
          <a:xfrm>
            <a:off x="4723191" y="2249801"/>
            <a:ext cx="5479611" cy="3204105"/>
          </a:xfrm>
          <a:prstGeom prst="roundRect">
            <a:avLst>
              <a:gd fmla="val 16667" name="adj"/>
            </a:avLst>
          </a:prstGeom>
          <a:solidFill>
            <a:srgbClr val="92D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chemeClr val="dk1"/>
                </a:solidFill>
                <a:latin typeface="Arial"/>
                <a:ea typeface="Arial"/>
                <a:cs typeface="Arial"/>
                <a:sym typeface="Arial"/>
              </a:rPr>
              <a:t>MÁSOLJA BE AZ ALÁBBI LINKET A KERESŐJÉBE:</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hu-HU" sz="1800" u="none" cap="none" strike="noStrike">
                <a:solidFill>
                  <a:schemeClr val="dk1"/>
                </a:solidFill>
                <a:latin typeface="Arial"/>
                <a:ea typeface="Arial"/>
                <a:cs typeface="Arial"/>
                <a:sym typeface="Arial"/>
              </a:rPr>
              <a:t> https://ww.youtube.com/watch?v=vUDnsD954eM</a:t>
            </a:r>
            <a:endParaRPr/>
          </a:p>
        </p:txBody>
      </p:sp>
      <p:sp>
        <p:nvSpPr>
          <p:cNvPr id="516" name="Google Shape;516;p56"/>
          <p:cNvSpPr/>
          <p:nvPr/>
        </p:nvSpPr>
        <p:spPr>
          <a:xfrm>
            <a:off x="557957" y="3074670"/>
            <a:ext cx="527893" cy="526267"/>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17" name="Google Shape;517;p56"/>
          <p:cNvSpPr/>
          <p:nvPr/>
        </p:nvSpPr>
        <p:spPr>
          <a:xfrm rot="5400000">
            <a:off x="7046030" y="3666345"/>
            <a:ext cx="651511" cy="371016"/>
          </a:xfrm>
          <a:prstGeom prst="rightArrow">
            <a:avLst>
              <a:gd fmla="val 50000" name="adj1"/>
              <a:gd fmla="val 50000" name="adj2"/>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7"/>
          <p:cNvSpPr txBox="1"/>
          <p:nvPr>
            <p:ph type="title"/>
          </p:nvPr>
        </p:nvSpPr>
        <p:spPr>
          <a:xfrm>
            <a:off x="150097" y="-16002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kertészet, zöldség,  szántóföldi és üvegház</a:t>
            </a:r>
            <a:br>
              <a:rPr lang="hu-HU"/>
            </a:br>
            <a:endParaRPr/>
          </a:p>
        </p:txBody>
      </p:sp>
      <p:sp>
        <p:nvSpPr>
          <p:cNvPr id="523" name="Google Shape;523;p57"/>
          <p:cNvSpPr txBox="1"/>
          <p:nvPr>
            <p:ph idx="1" type="body"/>
          </p:nvPr>
        </p:nvSpPr>
        <p:spPr>
          <a:xfrm>
            <a:off x="150097" y="445770"/>
            <a:ext cx="12251452" cy="6114891"/>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120000"/>
              </a:lnSpc>
              <a:spcBef>
                <a:spcPts val="1000"/>
              </a:spcBef>
              <a:spcAft>
                <a:spcPts val="0"/>
              </a:spcAft>
              <a:buSzPct val="116883"/>
              <a:buNone/>
            </a:pPr>
            <a:r>
              <a:rPr lang="hu-HU"/>
              <a:t>A kertészet egységnyi területre vetítve nagy termelési értéket állít elő. A szabadföldi termesztés esetén a hozam növelésnek, hozam biztonságnak a jövedelemre gyakorolt hatása nagyobb, mint a szántóföldi növényeknek. </a:t>
            </a:r>
            <a:endParaRPr/>
          </a:p>
          <a:p>
            <a:pPr indent="0" lvl="0" marL="114300" rtl="0" algn="l">
              <a:lnSpc>
                <a:spcPct val="120000"/>
              </a:lnSpc>
              <a:spcBef>
                <a:spcPts val="1000"/>
              </a:spcBef>
              <a:spcAft>
                <a:spcPts val="0"/>
              </a:spcAft>
              <a:buSzPct val="116883"/>
              <a:buNone/>
            </a:pPr>
            <a:r>
              <a:rPr b="1" lang="hu-HU"/>
              <a:t>A kertészet legfontosabb termelőeszközei:</a:t>
            </a:r>
            <a:endParaRPr/>
          </a:p>
          <a:p>
            <a:pPr indent="-342900" lvl="0" marL="457200" rtl="0" algn="l">
              <a:lnSpc>
                <a:spcPct val="120000"/>
              </a:lnSpc>
              <a:spcBef>
                <a:spcPts val="1000"/>
              </a:spcBef>
              <a:spcAft>
                <a:spcPts val="0"/>
              </a:spcAft>
              <a:buSzPct val="116883"/>
              <a:buChar char="•"/>
            </a:pPr>
            <a:r>
              <a:rPr lang="hu-HU"/>
              <a:t> a termőföld, </a:t>
            </a:r>
            <a:endParaRPr/>
          </a:p>
          <a:p>
            <a:pPr indent="-342900" lvl="0" marL="457200" rtl="0" algn="l">
              <a:lnSpc>
                <a:spcPct val="120000"/>
              </a:lnSpc>
              <a:spcBef>
                <a:spcPts val="1000"/>
              </a:spcBef>
              <a:spcAft>
                <a:spcPts val="0"/>
              </a:spcAft>
              <a:buSzPct val="116883"/>
              <a:buChar char="•"/>
            </a:pPr>
            <a:r>
              <a:rPr lang="hu-HU"/>
              <a:t>a jó biológiai alap,</a:t>
            </a:r>
            <a:endParaRPr/>
          </a:p>
          <a:p>
            <a:pPr indent="-342900" lvl="0" marL="457200" rtl="0" algn="l">
              <a:lnSpc>
                <a:spcPct val="120000"/>
              </a:lnSpc>
              <a:spcBef>
                <a:spcPts val="1000"/>
              </a:spcBef>
              <a:spcAft>
                <a:spcPts val="0"/>
              </a:spcAft>
              <a:buSzPct val="116883"/>
              <a:buChar char="•"/>
            </a:pPr>
            <a:r>
              <a:rPr lang="hu-HU"/>
              <a:t> a kézi munkaerő, gépek</a:t>
            </a:r>
            <a:endParaRPr/>
          </a:p>
          <a:p>
            <a:pPr indent="-342900" lvl="0" marL="457200" rtl="0" algn="l">
              <a:lnSpc>
                <a:spcPct val="120000"/>
              </a:lnSpc>
              <a:spcBef>
                <a:spcPts val="1000"/>
              </a:spcBef>
              <a:spcAft>
                <a:spcPts val="0"/>
              </a:spcAft>
              <a:buSzPct val="116883"/>
              <a:buChar char="•"/>
            </a:pPr>
            <a:r>
              <a:rPr lang="hu-HU"/>
              <a:t>termesztéshez szükséges épületek (üvegházak). </a:t>
            </a:r>
            <a:endParaRPr/>
          </a:p>
          <a:p>
            <a:pPr indent="0" lvl="0" marL="114300" rtl="0" algn="l">
              <a:lnSpc>
                <a:spcPct val="120000"/>
              </a:lnSpc>
              <a:spcBef>
                <a:spcPts val="1000"/>
              </a:spcBef>
              <a:spcAft>
                <a:spcPts val="0"/>
              </a:spcAft>
              <a:buSzPct val="116883"/>
              <a:buNone/>
            </a:pPr>
            <a:r>
              <a:rPr b="1" lang="hu-HU"/>
              <a:t>A kertészeti ágazat a mezőgazdasági terület 6%-át köti le, ugyanakkor jelentős termelési értéket állít elő. Az inputok csoportjai:</a:t>
            </a:r>
            <a:endParaRPr/>
          </a:p>
          <a:p>
            <a:pPr indent="-342900" lvl="0" marL="457200" rtl="0" algn="l">
              <a:lnSpc>
                <a:spcPct val="120000"/>
              </a:lnSpc>
              <a:spcBef>
                <a:spcPts val="1000"/>
              </a:spcBef>
              <a:spcAft>
                <a:spcPts val="0"/>
              </a:spcAft>
              <a:buSzPct val="116883"/>
              <a:buChar char="•"/>
            </a:pPr>
            <a:r>
              <a:rPr lang="hu-HU"/>
              <a:t>termőföld (szántóföld, fólia, üvegház)</a:t>
            </a:r>
            <a:endParaRPr/>
          </a:p>
          <a:p>
            <a:pPr indent="-342900" lvl="0" marL="457200" rtl="0" algn="l">
              <a:lnSpc>
                <a:spcPct val="120000"/>
              </a:lnSpc>
              <a:spcBef>
                <a:spcPts val="1000"/>
              </a:spcBef>
              <a:spcAft>
                <a:spcPts val="0"/>
              </a:spcAft>
              <a:buSzPct val="116883"/>
              <a:buChar char="•"/>
            </a:pPr>
            <a:r>
              <a:rPr lang="hu-HU"/>
              <a:t>biológiai alap(gyors érésű és viszonylag együtt érő fajták, vetőmag, palánta)</a:t>
            </a:r>
            <a:endParaRPr/>
          </a:p>
          <a:p>
            <a:pPr indent="-342900" lvl="0" marL="457200" rtl="0" algn="l">
              <a:lnSpc>
                <a:spcPct val="120000"/>
              </a:lnSpc>
              <a:spcBef>
                <a:spcPts val="1000"/>
              </a:spcBef>
              <a:spcAft>
                <a:spcPts val="0"/>
              </a:spcAft>
              <a:buSzPct val="116883"/>
              <a:buChar char="•"/>
            </a:pPr>
            <a:r>
              <a:rPr lang="hu-HU"/>
              <a:t>külön kiemelendő az ültetvény, mint nagy befektetés igényű összetett erőforrás</a:t>
            </a:r>
            <a:endParaRPr/>
          </a:p>
          <a:p>
            <a:pPr indent="-342900" lvl="0" marL="457200" rtl="0" algn="l">
              <a:lnSpc>
                <a:spcPct val="120000"/>
              </a:lnSpc>
              <a:spcBef>
                <a:spcPts val="1000"/>
              </a:spcBef>
              <a:spcAft>
                <a:spcPts val="0"/>
              </a:spcAft>
              <a:buSzPct val="116883"/>
              <a:buChar char="•"/>
            </a:pPr>
            <a:r>
              <a:rPr lang="hu-HU"/>
              <a:t>anyagok (műtrágya, növényvédő szer, érésjavító anyagok)</a:t>
            </a:r>
            <a:endParaRPr/>
          </a:p>
          <a:p>
            <a:pPr indent="-342900" lvl="0" marL="457200" rtl="0" algn="l">
              <a:lnSpc>
                <a:spcPct val="120000"/>
              </a:lnSpc>
              <a:spcBef>
                <a:spcPts val="1000"/>
              </a:spcBef>
              <a:spcAft>
                <a:spcPts val="0"/>
              </a:spcAft>
              <a:buSzPct val="116883"/>
              <a:buChar char="•"/>
            </a:pPr>
            <a:r>
              <a:rPr lang="hu-HU"/>
              <a:t>munkaerő (kézi munkaerő, gépi gondozás)</a:t>
            </a:r>
            <a:endParaRPr/>
          </a:p>
          <a:p>
            <a:pPr indent="-342900" lvl="0" marL="457200" rtl="0" algn="l">
              <a:lnSpc>
                <a:spcPct val="120000"/>
              </a:lnSpc>
              <a:spcBef>
                <a:spcPts val="1000"/>
              </a:spcBef>
              <a:spcAft>
                <a:spcPts val="0"/>
              </a:spcAft>
              <a:buSzPct val="116883"/>
              <a:buChar char="•"/>
            </a:pPr>
            <a:r>
              <a:rPr lang="hu-HU"/>
              <a:t>szaktanácsadás (piaci információk, technológia választás)</a:t>
            </a:r>
            <a:endParaRPr/>
          </a:p>
          <a:p>
            <a:pPr indent="-342900" lvl="0" marL="457200" rtl="0" algn="l">
              <a:lnSpc>
                <a:spcPct val="120000"/>
              </a:lnSpc>
              <a:spcBef>
                <a:spcPts val="1000"/>
              </a:spcBef>
              <a:spcAft>
                <a:spcPts val="0"/>
              </a:spcAft>
              <a:buSzPct val="116883"/>
              <a:buChar char="•"/>
            </a:pPr>
            <a:r>
              <a:rPr lang="hu-HU"/>
              <a:t>Segédüzemi szolgáltatások (traktorüzem, betakarítógépek, öntözőrendszerek)</a:t>
            </a:r>
            <a:endParaRPr/>
          </a:p>
          <a:p>
            <a:pPr indent="0" lvl="0" marL="114300" rtl="0" algn="l">
              <a:lnSpc>
                <a:spcPct val="120000"/>
              </a:lnSpc>
              <a:spcBef>
                <a:spcPts val="1000"/>
              </a:spcBef>
              <a:spcAft>
                <a:spcPts val="0"/>
              </a:spcAft>
              <a:buSzPct val="116883"/>
              <a:buNone/>
            </a:pPr>
            <a:r>
              <a:rPr b="1" lang="hu-HU"/>
              <a:t>A hozamot befolyásoló tényezők:</a:t>
            </a:r>
            <a:endParaRPr/>
          </a:p>
          <a:p>
            <a:pPr indent="-342900" lvl="0" marL="457200" rtl="0" algn="l">
              <a:lnSpc>
                <a:spcPct val="120000"/>
              </a:lnSpc>
              <a:spcBef>
                <a:spcPts val="1000"/>
              </a:spcBef>
              <a:spcAft>
                <a:spcPts val="0"/>
              </a:spcAft>
              <a:buSzPct val="116883"/>
              <a:buChar char="•"/>
            </a:pPr>
            <a:r>
              <a:rPr lang="hu-HU"/>
              <a:t>biológiai alap (genotípus) </a:t>
            </a:r>
            <a:endParaRPr/>
          </a:p>
          <a:p>
            <a:pPr indent="-342900" lvl="0" marL="457200" rtl="0" algn="l">
              <a:lnSpc>
                <a:spcPct val="120000"/>
              </a:lnSpc>
              <a:spcBef>
                <a:spcPts val="1000"/>
              </a:spcBef>
              <a:spcAft>
                <a:spcPts val="0"/>
              </a:spcAft>
              <a:buSzPct val="116883"/>
              <a:buChar char="•"/>
            </a:pPr>
            <a:r>
              <a:rPr lang="hu-HU"/>
              <a:t>biológiai adottságok (agroökológiai potenciál) </a:t>
            </a:r>
            <a:endParaRPr/>
          </a:p>
          <a:p>
            <a:pPr indent="-342900" lvl="0" marL="457200" rtl="0" algn="l">
              <a:lnSpc>
                <a:spcPct val="120000"/>
              </a:lnSpc>
              <a:spcBef>
                <a:spcPts val="1000"/>
              </a:spcBef>
              <a:spcAft>
                <a:spcPts val="0"/>
              </a:spcAft>
              <a:buSzPct val="116883"/>
              <a:buChar char="•"/>
            </a:pPr>
            <a:r>
              <a:rPr lang="hu-HU"/>
              <a:t>évjárathatás </a:t>
            </a:r>
            <a:endParaRPr/>
          </a:p>
          <a:p>
            <a:pPr indent="-342900" lvl="0" marL="457200" rtl="0" algn="l">
              <a:lnSpc>
                <a:spcPct val="120000"/>
              </a:lnSpc>
              <a:spcBef>
                <a:spcPts val="1000"/>
              </a:spcBef>
              <a:spcAft>
                <a:spcPts val="0"/>
              </a:spcAft>
              <a:buSzPct val="116883"/>
              <a:buChar char="•"/>
            </a:pPr>
            <a:r>
              <a:rPr lang="hu-HU"/>
              <a:t>tápanyagellátás</a:t>
            </a:r>
            <a:endParaRPr/>
          </a:p>
          <a:p>
            <a:pPr indent="-342900" lvl="0" marL="457200" rtl="0" algn="l">
              <a:lnSpc>
                <a:spcPct val="120000"/>
              </a:lnSpc>
              <a:spcBef>
                <a:spcPts val="1000"/>
              </a:spcBef>
              <a:spcAft>
                <a:spcPts val="0"/>
              </a:spcAft>
              <a:buSzPct val="116883"/>
              <a:buChar char="•"/>
            </a:pPr>
            <a:r>
              <a:rPr lang="hu-HU"/>
              <a:t>termesztéstechnológia </a:t>
            </a:r>
            <a:endParaRPr/>
          </a:p>
          <a:p>
            <a:pPr indent="-342900" lvl="0" marL="457200" rtl="0" algn="l">
              <a:lnSpc>
                <a:spcPct val="120000"/>
              </a:lnSpc>
              <a:spcBef>
                <a:spcPts val="1000"/>
              </a:spcBef>
              <a:spcAft>
                <a:spcPts val="0"/>
              </a:spcAft>
              <a:buSzPct val="116883"/>
              <a:buChar char="•"/>
            </a:pPr>
            <a:r>
              <a:rPr lang="hu-HU"/>
              <a:t>növényegészségügyi helyzet (megelőzés, kezelés) </a:t>
            </a:r>
            <a:endParaRPr/>
          </a:p>
          <a:p>
            <a:pPr indent="-342900" lvl="0" marL="457200" rtl="0" algn="l">
              <a:lnSpc>
                <a:spcPct val="120000"/>
              </a:lnSpc>
              <a:spcBef>
                <a:spcPts val="1000"/>
              </a:spcBef>
              <a:spcAft>
                <a:spcPts val="0"/>
              </a:spcAft>
              <a:buSzPct val="116883"/>
              <a:buChar char="•"/>
            </a:pPr>
            <a:r>
              <a:rPr lang="hu-HU"/>
              <a:t>humán tényezők (szakértelem, gondosság)</a:t>
            </a:r>
            <a:endParaRPr/>
          </a:p>
          <a:p>
            <a:pPr indent="-342900" lvl="0" marL="457200" rtl="0" algn="l">
              <a:lnSpc>
                <a:spcPct val="120000"/>
              </a:lnSpc>
              <a:spcBef>
                <a:spcPts val="1000"/>
              </a:spcBef>
              <a:spcAft>
                <a:spcPts val="0"/>
              </a:spcAft>
              <a:buSzPct val="116883"/>
              <a:buChar char="•"/>
            </a:pPr>
            <a:r>
              <a:rPr lang="hu-HU"/>
              <a:t>menedzsment (szervezés, irányítás): feladata az erőforrások kombinálásával a hatékonyság fokozása a hozamok alakulásának elemzése, szükség szerinti beavatkozás</a:t>
            </a:r>
            <a:endParaRPr/>
          </a:p>
          <a:p>
            <a:pPr indent="-228600" lvl="0" marL="457200" rtl="0" algn="l">
              <a:lnSpc>
                <a:spcPct val="120000"/>
              </a:lnSpc>
              <a:spcBef>
                <a:spcPts val="1000"/>
              </a:spcBef>
              <a:spcAft>
                <a:spcPts val="0"/>
              </a:spcAft>
              <a:buSzPct val="116883"/>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8"/>
          <p:cNvSpPr txBox="1"/>
          <p:nvPr>
            <p:ph type="title"/>
          </p:nvPr>
        </p:nvSpPr>
        <p:spPr>
          <a:xfrm>
            <a:off x="148672" y="-4117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hu-HU"/>
              <a:t>Precíziós kertészet, zöldség, szántóföldi és üvegház</a:t>
            </a:r>
            <a:endParaRPr/>
          </a:p>
        </p:txBody>
      </p:sp>
      <p:sp>
        <p:nvSpPr>
          <p:cNvPr id="530" name="Google Shape;530;p58"/>
          <p:cNvSpPr txBox="1"/>
          <p:nvPr/>
        </p:nvSpPr>
        <p:spPr>
          <a:xfrm>
            <a:off x="311957" y="1284391"/>
            <a:ext cx="5337730" cy="45243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6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Tápanyag menedzsment a precíziós kijuttató gépekkel ugyanúgy megoldható, mint a szántóföld esetében. A gond, hogy ilyen gép – még – nincs a gyümölcstermesztésben. </a:t>
            </a:r>
            <a:endParaRPr/>
          </a:p>
          <a:p>
            <a:pPr indent="0" lvl="0" marL="0" marR="0" rtl="0" algn="l">
              <a:lnSpc>
                <a:spcPct val="100000"/>
              </a:lnSpc>
              <a:spcBef>
                <a:spcPts val="0"/>
              </a:spcBef>
              <a:spcAft>
                <a:spcPts val="0"/>
              </a:spcAft>
              <a:buNone/>
            </a:pPr>
            <a:r>
              <a:t/>
            </a:r>
            <a:endParaRPr b="0" i="0" sz="16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1600" u="none" cap="none" strike="noStrike">
                <a:solidFill>
                  <a:srgbClr val="1C9E4A"/>
                </a:solidFill>
                <a:latin typeface="Calibri"/>
                <a:ea typeface="Calibri"/>
                <a:cs typeface="Calibri"/>
                <a:sym typeface="Calibri"/>
              </a:rPr>
              <a:t>Növényvédelem: precíziósan</a:t>
            </a:r>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Megfigyelések alapján, programok szerint, ütemezetten</a:t>
            </a:r>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Időjárás-előrejelzések, modellek használata a tervezéskor</a:t>
            </a:r>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Gépi feltételek:</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 RTK-vezérelt fúvókák, fúvóka csoportok</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 Lombérzékelő használata</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 Fedélzeti komputer a traktorban</a:t>
            </a:r>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Számos variáció, sebesség, nyomás, liter / ha, dózis</a:t>
            </a:r>
            <a:endParaRPr/>
          </a:p>
          <a:p>
            <a:pPr indent="-10160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Esti éjszakai munkavégzés ami az optimális sokkal könnyebb</a:t>
            </a:r>
            <a:endParaRPr b="0" i="0" sz="1600" u="none" cap="none" strike="noStrike">
              <a:solidFill>
                <a:srgbClr val="1C9E4A"/>
              </a:solidFill>
              <a:latin typeface="Calibri"/>
              <a:ea typeface="Calibri"/>
              <a:cs typeface="Calibri"/>
              <a:sym typeface="Calibri"/>
            </a:endParaRPr>
          </a:p>
          <a:p>
            <a:pPr indent="-10160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Növényvédőszer használat csökkenthető</a:t>
            </a:r>
            <a:endParaRPr b="0" i="0" sz="1600" u="none" cap="none" strike="noStrike">
              <a:solidFill>
                <a:srgbClr val="1C9E4A"/>
              </a:solidFill>
              <a:latin typeface="Calibri"/>
              <a:ea typeface="Calibri"/>
              <a:cs typeface="Calibri"/>
              <a:sym typeface="Calibri"/>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Drónok lehetőségei, és annak jogszabályi korlátai</a:t>
            </a:r>
            <a:endParaRPr/>
          </a:p>
          <a:p>
            <a:pPr indent="0" lvl="0" marL="0" marR="0" rtl="0" algn="l">
              <a:lnSpc>
                <a:spcPct val="100000"/>
              </a:lnSpc>
              <a:spcBef>
                <a:spcPts val="0"/>
              </a:spcBef>
              <a:spcAft>
                <a:spcPts val="0"/>
              </a:spcAft>
              <a:buNone/>
            </a:pPr>
            <a:r>
              <a:t/>
            </a:r>
            <a:endParaRPr b="0" i="0" sz="16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531" name="Google Shape;531;p58"/>
          <p:cNvSpPr txBox="1"/>
          <p:nvPr/>
        </p:nvSpPr>
        <p:spPr>
          <a:xfrm>
            <a:off x="6636661" y="1116419"/>
            <a:ext cx="472954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32" name="Google Shape;532;p58"/>
          <p:cNvSpPr txBox="1"/>
          <p:nvPr/>
        </p:nvSpPr>
        <p:spPr>
          <a:xfrm>
            <a:off x="5812971" y="952522"/>
            <a:ext cx="6379029" cy="4770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Megfigyelés, mire képesek a kamerák</a:t>
            </a:r>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Növénymegfigyelés, gyümölcsméret növekedés</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Rovarcsapda, növényvédelmi megfigyelések</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Vagyonvédelem</a:t>
            </a:r>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Flottakövetés (munkavállalók ellenőrzése).</a:t>
            </a:r>
            <a:endParaRPr/>
          </a:p>
          <a:p>
            <a:pPr indent="101600" lvl="1"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Betakarítás és hatékonysági kérdései</a:t>
            </a:r>
            <a:endParaRPr/>
          </a:p>
          <a:p>
            <a:pPr indent="-101600" lvl="0"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 Hozamtérkép kialakításának elérésével könnyebb:</a:t>
            </a:r>
            <a:endParaRPr/>
          </a:p>
          <a:p>
            <a:pPr indent="0" lvl="1"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szedőeszköz pontos kijuttatása (rekesz  / tartályláda / vödör  / csille)</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gépi betakarítás</a:t>
            </a:r>
            <a:endParaRPr/>
          </a:p>
          <a:p>
            <a:pPr indent="0" lvl="1"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 differenciált bérezés</a:t>
            </a:r>
            <a:endParaRPr/>
          </a:p>
          <a:p>
            <a:pPr indent="0" lvl="0"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Árukezelés, értékesítés </a:t>
            </a:r>
            <a:endParaRPr/>
          </a:p>
          <a:p>
            <a:pPr indent="0" lvl="1" marL="0" marR="0" rtl="0" algn="l">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A nyomonkövetés kérdései és problematikus helyzetei:</a:t>
            </a:r>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Értékesítési folyamat és dokumentációja</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Raktározás</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Áruvá készítés</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Készletkezelés</a:t>
            </a:r>
            <a:endParaRPr b="0" i="0" sz="1600" u="none" cap="none" strike="noStrike">
              <a:solidFill>
                <a:srgbClr val="1C9E4A"/>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1600"/>
              <a:buFont typeface="Arial"/>
              <a:buChar char="•"/>
            </a:pPr>
            <a:r>
              <a:rPr b="0" i="0" lang="hu-HU" sz="1600" u="none" cap="none" strike="noStrike">
                <a:solidFill>
                  <a:srgbClr val="1C9E4A"/>
                </a:solidFill>
                <a:latin typeface="Calibri"/>
                <a:ea typeface="Calibri"/>
                <a:cs typeface="Calibri"/>
                <a:sym typeface="Calibri"/>
              </a:rPr>
              <a:t>Rekeszjelölés – nyomon követés, szállítólevél</a:t>
            </a:r>
            <a:endParaRPr b="0" i="0" sz="16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600" u="none" cap="none" strike="noStrike">
              <a:solidFill>
                <a:srgbClr val="1C9E4A"/>
              </a:solidFill>
              <a:latin typeface="Calibri"/>
              <a:ea typeface="Calibri"/>
              <a:cs typeface="Calibri"/>
              <a:sym typeface="Calibri"/>
            </a:endParaRPr>
          </a:p>
        </p:txBody>
      </p:sp>
      <p:sp>
        <p:nvSpPr>
          <p:cNvPr id="533" name="Google Shape;533;p58"/>
          <p:cNvSpPr/>
          <p:nvPr/>
        </p:nvSpPr>
        <p:spPr>
          <a:xfrm>
            <a:off x="3114640" y="6013020"/>
            <a:ext cx="4071638" cy="84498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Precíziós zölségtermesztés + szlovák kiegészítő anyag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9"/>
          <p:cNvSpPr txBox="1"/>
          <p:nvPr>
            <p:ph type="title"/>
          </p:nvPr>
        </p:nvSpPr>
        <p:spPr>
          <a:xfrm>
            <a:off x="245428" y="13636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hu-HU"/>
              <a:t>Precíziós gyümölcstermesztés</a:t>
            </a:r>
            <a:endParaRPr/>
          </a:p>
        </p:txBody>
      </p:sp>
      <p:sp>
        <p:nvSpPr>
          <p:cNvPr id="539" name="Google Shape;539;p59"/>
          <p:cNvSpPr txBox="1"/>
          <p:nvPr>
            <p:ph idx="1" type="body"/>
          </p:nvPr>
        </p:nvSpPr>
        <p:spPr>
          <a:xfrm>
            <a:off x="407036" y="1337310"/>
            <a:ext cx="8668384" cy="4829493"/>
          </a:xfrm>
          <a:prstGeom prst="rect">
            <a:avLst/>
          </a:prstGeom>
          <a:noFill/>
          <a:ln>
            <a:noFill/>
          </a:ln>
        </p:spPr>
        <p:txBody>
          <a:bodyPr anchorCtr="0" anchor="t" bIns="45700" lIns="91425" spcFirstLastPara="1" rIns="91425" wrap="square" tIns="45700">
            <a:normAutofit fontScale="92500" lnSpcReduction="20000"/>
          </a:bodyPr>
          <a:lstStyle/>
          <a:p>
            <a:pPr indent="-406400" lvl="0" marL="457200" rtl="0" algn="l">
              <a:lnSpc>
                <a:spcPct val="90000"/>
              </a:lnSpc>
              <a:spcBef>
                <a:spcPts val="1000"/>
              </a:spcBef>
              <a:spcAft>
                <a:spcPts val="0"/>
              </a:spcAft>
              <a:buSzPct val="137592"/>
              <a:buChar char="•"/>
            </a:pPr>
            <a:r>
              <a:rPr lang="hu-HU" sz="2200"/>
              <a:t>Magyaroroszág  94 ezer hektár körüli gyümölcstermő-felülete 65%-a alma, 10%-a meggy, durván 5% termőfelülettel rendelkezik a folyamatos csökkenésben lévő szilva, és szintén ugyanennyivel az őszibarack.</a:t>
            </a:r>
            <a:endParaRPr/>
          </a:p>
          <a:p>
            <a:pPr indent="-406400" lvl="0" marL="457200" rtl="0" algn="l">
              <a:lnSpc>
                <a:spcPct val="90000"/>
              </a:lnSpc>
              <a:spcBef>
                <a:spcPts val="1000"/>
              </a:spcBef>
              <a:spcAft>
                <a:spcPts val="0"/>
              </a:spcAft>
              <a:buSzPct val="137592"/>
              <a:buChar char="•"/>
            </a:pPr>
            <a:r>
              <a:rPr lang="hu-HU" sz="2200"/>
              <a:t> A  klímaváltozás hatása, a gyümölcs piac változások figyelemmel követése igazi kihívás a gyümölcstermesztők körében. </a:t>
            </a:r>
            <a:endParaRPr/>
          </a:p>
          <a:p>
            <a:pPr indent="-406400" lvl="0" marL="457200" rtl="0" algn="l">
              <a:lnSpc>
                <a:spcPct val="90000"/>
              </a:lnSpc>
              <a:spcBef>
                <a:spcPts val="1000"/>
              </a:spcBef>
              <a:spcAft>
                <a:spcPts val="0"/>
              </a:spcAft>
              <a:buSzPct val="137592"/>
              <a:buChar char="•"/>
            </a:pPr>
            <a:r>
              <a:rPr lang="hu-HU" sz="2200"/>
              <a:t>A piaci igényeknek megfelelő minőségű, méretű és mennyiségű termék folyamatos biztosítása változó környezeti feltételek mellett igen nagy feladat, ahol az adatalapú információknak nagy jelentősége van. </a:t>
            </a:r>
            <a:endParaRPr/>
          </a:p>
          <a:p>
            <a:pPr indent="-406400" lvl="0" marL="457200" rtl="0" algn="l">
              <a:lnSpc>
                <a:spcPct val="90000"/>
              </a:lnSpc>
              <a:spcBef>
                <a:spcPts val="1000"/>
              </a:spcBef>
              <a:spcAft>
                <a:spcPts val="0"/>
              </a:spcAft>
              <a:buSzPct val="137592"/>
              <a:buChar char="•"/>
            </a:pPr>
            <a:r>
              <a:rPr lang="hu-HU" sz="2200"/>
              <a:t>A folyamatos termelés egyik alapfeltétele a megfelelő gyümölcsterhelés és a megfelelő gyümölcsméret biztosítása.</a:t>
            </a:r>
            <a:endParaRPr/>
          </a:p>
          <a:p>
            <a:pPr indent="-406400" lvl="0" marL="457200" rtl="0" algn="l">
              <a:lnSpc>
                <a:spcPct val="90000"/>
              </a:lnSpc>
              <a:spcBef>
                <a:spcPts val="1000"/>
              </a:spcBef>
              <a:spcAft>
                <a:spcPts val="0"/>
              </a:spcAft>
              <a:buSzPct val="137592"/>
              <a:buChar char="•"/>
            </a:pPr>
            <a:r>
              <a:rPr lang="hu-HU" sz="2200"/>
              <a:t>Az ültetvények tápanyag-visszapótlása és öntözési rendszer kialakítása kritikus elem</a:t>
            </a:r>
            <a:endParaRPr/>
          </a:p>
          <a:p>
            <a:pPr indent="-406400" lvl="0" marL="457200" rtl="0" algn="l">
              <a:lnSpc>
                <a:spcPct val="90000"/>
              </a:lnSpc>
              <a:spcBef>
                <a:spcPts val="1000"/>
              </a:spcBef>
              <a:spcAft>
                <a:spcPts val="0"/>
              </a:spcAft>
              <a:buSzPct val="137592"/>
              <a:buChar char="•"/>
            </a:pPr>
            <a:r>
              <a:rPr lang="hu-HU" sz="2200"/>
              <a:t>A növényvédelem területén a növényvédőszer mennyiség csökkentésére fel kell készülni</a:t>
            </a:r>
            <a:endParaRPr/>
          </a:p>
          <a:p>
            <a:pPr indent="-228600" lvl="0" marL="457200" rtl="0" algn="l">
              <a:lnSpc>
                <a:spcPct val="90000"/>
              </a:lnSpc>
              <a:spcBef>
                <a:spcPts val="1000"/>
              </a:spcBef>
              <a:spcAft>
                <a:spcPts val="0"/>
              </a:spcAft>
              <a:buSzPct val="137592"/>
              <a:buNone/>
            </a:pPr>
            <a:r>
              <a:t/>
            </a:r>
            <a:endParaRPr sz="2200"/>
          </a:p>
          <a:p>
            <a:pPr indent="0" lvl="0" marL="50800" rtl="0" algn="l">
              <a:lnSpc>
                <a:spcPct val="90000"/>
              </a:lnSpc>
              <a:spcBef>
                <a:spcPts val="1000"/>
              </a:spcBef>
              <a:spcAft>
                <a:spcPts val="0"/>
              </a:spcAft>
              <a:buSzPct val="137592"/>
              <a:buNone/>
            </a:pPr>
            <a:r>
              <a:rPr lang="hu-HU" sz="2200"/>
              <a:t>A versenyképesség fokozása megvalósításának kritériumai:</a:t>
            </a:r>
            <a:endParaRPr/>
          </a:p>
          <a:p>
            <a:pPr indent="-381000" lvl="1" marL="914400" rtl="0" algn="l">
              <a:lnSpc>
                <a:spcPct val="90000"/>
              </a:lnSpc>
              <a:spcBef>
                <a:spcPts val="500"/>
              </a:spcBef>
              <a:spcAft>
                <a:spcPts val="0"/>
              </a:spcAft>
              <a:buSzPct val="144144"/>
              <a:buChar char="•"/>
            </a:pPr>
            <a:r>
              <a:rPr lang="hu-HU" sz="1800"/>
              <a:t>fizetőképes fogyasztói,</a:t>
            </a:r>
            <a:endParaRPr/>
          </a:p>
          <a:p>
            <a:pPr indent="-381000" lvl="1" marL="914400" rtl="0" algn="l">
              <a:lnSpc>
                <a:spcPct val="90000"/>
              </a:lnSpc>
              <a:spcBef>
                <a:spcPts val="500"/>
              </a:spcBef>
              <a:spcAft>
                <a:spcPts val="0"/>
              </a:spcAft>
              <a:buSzPct val="144144"/>
              <a:buChar char="•"/>
            </a:pPr>
            <a:r>
              <a:rPr lang="hu-HU" sz="1800"/>
              <a:t> vevői igény, </a:t>
            </a:r>
            <a:endParaRPr/>
          </a:p>
          <a:p>
            <a:pPr indent="-381000" lvl="1" marL="914400" rtl="0" algn="l">
              <a:lnSpc>
                <a:spcPct val="90000"/>
              </a:lnSpc>
              <a:spcBef>
                <a:spcPts val="500"/>
              </a:spcBef>
              <a:spcAft>
                <a:spcPts val="0"/>
              </a:spcAft>
              <a:buSzPct val="144144"/>
              <a:buChar char="•"/>
            </a:pPr>
            <a:r>
              <a:rPr lang="hu-HU" sz="1800"/>
              <a:t>piacra jutás, </a:t>
            </a:r>
            <a:endParaRPr/>
          </a:p>
          <a:p>
            <a:pPr indent="-381000" lvl="1" marL="914400" rtl="0" algn="l">
              <a:lnSpc>
                <a:spcPct val="90000"/>
              </a:lnSpc>
              <a:spcBef>
                <a:spcPts val="500"/>
              </a:spcBef>
              <a:spcAft>
                <a:spcPts val="0"/>
              </a:spcAft>
              <a:buSzPct val="144144"/>
              <a:buChar char="•"/>
            </a:pPr>
            <a:r>
              <a:rPr lang="hu-HU" sz="1800"/>
              <a:t>a termelése hatékony és gazdaságos</a:t>
            </a:r>
            <a:endParaRPr/>
          </a:p>
          <a:p>
            <a:pPr indent="-228600" lvl="1" marL="914400" rtl="0" algn="l">
              <a:lnSpc>
                <a:spcPct val="90000"/>
              </a:lnSpc>
              <a:spcBef>
                <a:spcPts val="500"/>
              </a:spcBef>
              <a:spcAft>
                <a:spcPts val="0"/>
              </a:spcAft>
              <a:buSzPct val="144144"/>
              <a:buNone/>
            </a:pPr>
            <a:r>
              <a:t/>
            </a:r>
            <a:endParaRPr sz="1800"/>
          </a:p>
          <a:p>
            <a:pPr indent="0" lvl="1" marL="533400" rtl="0" algn="l">
              <a:lnSpc>
                <a:spcPct val="90000"/>
              </a:lnSpc>
              <a:spcBef>
                <a:spcPts val="500"/>
              </a:spcBef>
              <a:spcAft>
                <a:spcPts val="0"/>
              </a:spcAft>
              <a:buSzPct val="144144"/>
              <a:buNone/>
            </a:pPr>
            <a:r>
              <a:t/>
            </a:r>
            <a:endParaRPr sz="1800"/>
          </a:p>
        </p:txBody>
      </p:sp>
      <p:sp>
        <p:nvSpPr>
          <p:cNvPr id="540" name="Google Shape;540;p59"/>
          <p:cNvSpPr/>
          <p:nvPr/>
        </p:nvSpPr>
        <p:spPr>
          <a:xfrm>
            <a:off x="8906352" y="3025775"/>
            <a:ext cx="310896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A megfelelő döntést csak a megfelelő információ birtokában lehet meghozni. </a:t>
            </a:r>
            <a:endParaRPr b="1" i="0" sz="1400" u="none" cap="none" strike="noStrike">
              <a:solidFill>
                <a:schemeClr val="lt1"/>
              </a:solidFill>
              <a:latin typeface="Arial"/>
              <a:ea typeface="Arial"/>
              <a:cs typeface="Arial"/>
              <a:sym typeface="Arial"/>
            </a:endParaRPr>
          </a:p>
        </p:txBody>
      </p:sp>
      <p:sp>
        <p:nvSpPr>
          <p:cNvPr id="541" name="Google Shape;541;p59"/>
          <p:cNvSpPr/>
          <p:nvPr/>
        </p:nvSpPr>
        <p:spPr>
          <a:xfrm>
            <a:off x="3114640" y="6013020"/>
            <a:ext cx="4257710" cy="84498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Precíziós gyümölcstermesztés + szlovák kiegészítő anyag</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0"/>
          <p:cNvSpPr txBox="1"/>
          <p:nvPr>
            <p:ph type="title"/>
          </p:nvPr>
        </p:nvSpPr>
        <p:spPr>
          <a:xfrm>
            <a:off x="444988" y="116057"/>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Növényvédelem</a:t>
            </a:r>
            <a:br>
              <a:rPr lang="hu-HU"/>
            </a:br>
            <a:endParaRPr/>
          </a:p>
        </p:txBody>
      </p:sp>
      <p:sp>
        <p:nvSpPr>
          <p:cNvPr id="547" name="Google Shape;547;p60"/>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rgbClr val="1C9E4A"/>
              </a:buClr>
              <a:buSzPts val="1800"/>
              <a:buNone/>
            </a:pPr>
            <a:r>
              <a:t/>
            </a:r>
            <a:endParaRPr/>
          </a:p>
        </p:txBody>
      </p:sp>
      <p:sp>
        <p:nvSpPr>
          <p:cNvPr id="548" name="Google Shape;548;p60"/>
          <p:cNvSpPr txBox="1"/>
          <p:nvPr/>
        </p:nvSpPr>
        <p:spPr>
          <a:xfrm>
            <a:off x="593672" y="3753544"/>
            <a:ext cx="308129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1400" u="none" cap="none" strike="noStrike">
                <a:solidFill>
                  <a:srgbClr val="000000"/>
                </a:solidFill>
                <a:latin typeface="Arial"/>
                <a:ea typeface="Arial"/>
                <a:cs typeface="Arial"/>
                <a:sym typeface="Arial"/>
              </a:rPr>
              <a:t>A növényvédelmi előrejelzés alapjai</a:t>
            </a:r>
            <a:endParaRPr/>
          </a:p>
        </p:txBody>
      </p:sp>
      <p:sp>
        <p:nvSpPr>
          <p:cNvPr id="549" name="Google Shape;549;p60"/>
          <p:cNvSpPr/>
          <p:nvPr/>
        </p:nvSpPr>
        <p:spPr>
          <a:xfrm>
            <a:off x="4154617" y="93275"/>
            <a:ext cx="4136349" cy="713113"/>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A növényvédelemi előrejelzés </a:t>
            </a:r>
            <a:endParaRPr/>
          </a:p>
        </p:txBody>
      </p:sp>
      <p:sp>
        <p:nvSpPr>
          <p:cNvPr id="550" name="Google Shape;550;p60"/>
          <p:cNvSpPr/>
          <p:nvPr/>
        </p:nvSpPr>
        <p:spPr>
          <a:xfrm>
            <a:off x="4771624" y="2249685"/>
            <a:ext cx="2869645" cy="517437"/>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Rövid távú előrejelzés</a:t>
            </a:r>
            <a:endParaRPr/>
          </a:p>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  sziganalizáció</a:t>
            </a:r>
            <a:endParaRPr b="0" i="0" sz="1400" u="none" cap="none" strike="noStrike">
              <a:solidFill>
                <a:schemeClr val="lt1"/>
              </a:solidFill>
              <a:latin typeface="Arial"/>
              <a:ea typeface="Arial"/>
              <a:cs typeface="Arial"/>
              <a:sym typeface="Arial"/>
            </a:endParaRPr>
          </a:p>
        </p:txBody>
      </p:sp>
      <p:sp>
        <p:nvSpPr>
          <p:cNvPr id="551" name="Google Shape;551;p60"/>
          <p:cNvSpPr/>
          <p:nvPr/>
        </p:nvSpPr>
        <p:spPr>
          <a:xfrm>
            <a:off x="4828490" y="3196895"/>
            <a:ext cx="2617470" cy="443558"/>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Nemzetközi előrejelzés</a:t>
            </a:r>
            <a:endParaRPr/>
          </a:p>
        </p:txBody>
      </p:sp>
      <p:sp>
        <p:nvSpPr>
          <p:cNvPr id="552" name="Google Shape;552;p60"/>
          <p:cNvSpPr/>
          <p:nvPr/>
        </p:nvSpPr>
        <p:spPr>
          <a:xfrm>
            <a:off x="5015791" y="3689040"/>
            <a:ext cx="2305704" cy="4572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Országos előrejelzés</a:t>
            </a:r>
            <a:endParaRPr/>
          </a:p>
        </p:txBody>
      </p:sp>
      <p:sp>
        <p:nvSpPr>
          <p:cNvPr id="553" name="Google Shape;553;p60"/>
          <p:cNvSpPr/>
          <p:nvPr/>
        </p:nvSpPr>
        <p:spPr>
          <a:xfrm>
            <a:off x="4631690" y="4246836"/>
            <a:ext cx="2903220" cy="507688"/>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Tájegységi előrejelzés</a:t>
            </a:r>
            <a:endParaRPr/>
          </a:p>
        </p:txBody>
      </p:sp>
      <p:sp>
        <p:nvSpPr>
          <p:cNvPr id="554" name="Google Shape;554;p60"/>
          <p:cNvSpPr/>
          <p:nvPr/>
        </p:nvSpPr>
        <p:spPr>
          <a:xfrm>
            <a:off x="5015791" y="4840272"/>
            <a:ext cx="2217420" cy="408527"/>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Üzemi szintű előrejelzés</a:t>
            </a:r>
            <a:endParaRPr/>
          </a:p>
        </p:txBody>
      </p:sp>
      <p:sp>
        <p:nvSpPr>
          <p:cNvPr id="555" name="Google Shape;555;p60"/>
          <p:cNvSpPr/>
          <p:nvPr/>
        </p:nvSpPr>
        <p:spPr>
          <a:xfrm>
            <a:off x="4808473" y="5300174"/>
            <a:ext cx="2720340" cy="32578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Táblaszintű előrejelzés</a:t>
            </a:r>
            <a:endParaRPr/>
          </a:p>
        </p:txBody>
      </p:sp>
      <p:sp>
        <p:nvSpPr>
          <p:cNvPr id="556" name="Google Shape;556;p60"/>
          <p:cNvSpPr/>
          <p:nvPr/>
        </p:nvSpPr>
        <p:spPr>
          <a:xfrm>
            <a:off x="5207016" y="953542"/>
            <a:ext cx="1596777" cy="519174"/>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Hosszú távú rejelzés</a:t>
            </a:r>
            <a:endParaRPr b="0" i="0" sz="1400" u="none" cap="none" strike="noStrike">
              <a:solidFill>
                <a:schemeClr val="lt1"/>
              </a:solidFill>
              <a:latin typeface="Arial"/>
              <a:ea typeface="Arial"/>
              <a:cs typeface="Arial"/>
              <a:sym typeface="Arial"/>
            </a:endParaRPr>
          </a:p>
        </p:txBody>
      </p:sp>
      <p:sp>
        <p:nvSpPr>
          <p:cNvPr id="557" name="Google Shape;557;p60"/>
          <p:cNvSpPr/>
          <p:nvPr/>
        </p:nvSpPr>
        <p:spPr>
          <a:xfrm>
            <a:off x="4922161" y="1670280"/>
            <a:ext cx="2190228" cy="451841"/>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Közép távú előrejelzés</a:t>
            </a:r>
            <a:endParaRPr/>
          </a:p>
        </p:txBody>
      </p:sp>
      <p:sp>
        <p:nvSpPr>
          <p:cNvPr id="558" name="Google Shape;558;p60"/>
          <p:cNvSpPr/>
          <p:nvPr/>
        </p:nvSpPr>
        <p:spPr>
          <a:xfrm>
            <a:off x="7740846" y="922789"/>
            <a:ext cx="480060" cy="1951610"/>
          </a:xfrm>
          <a:prstGeom prst="rightBrace">
            <a:avLst>
              <a:gd fmla="val 8333" name="adj1"/>
              <a:gd fmla="val 50000" name="adj2"/>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59" name="Google Shape;559;p60"/>
          <p:cNvSpPr/>
          <p:nvPr/>
        </p:nvSpPr>
        <p:spPr>
          <a:xfrm flipH="1" rot="10800000">
            <a:off x="7680294" y="3196895"/>
            <a:ext cx="638022" cy="2395524"/>
          </a:xfrm>
          <a:prstGeom prst="rightBrace">
            <a:avLst>
              <a:gd fmla="val 8333" name="adj1"/>
              <a:gd fmla="val 50000" name="adj2"/>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60" name="Google Shape;560;p60"/>
          <p:cNvSpPr/>
          <p:nvPr/>
        </p:nvSpPr>
        <p:spPr>
          <a:xfrm>
            <a:off x="8496687" y="4067490"/>
            <a:ext cx="1370426" cy="801024"/>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Térbeni előrejelzések</a:t>
            </a:r>
            <a:endParaRPr/>
          </a:p>
        </p:txBody>
      </p:sp>
      <p:sp>
        <p:nvSpPr>
          <p:cNvPr id="561" name="Google Shape;561;p60"/>
          <p:cNvSpPr/>
          <p:nvPr/>
        </p:nvSpPr>
        <p:spPr>
          <a:xfrm>
            <a:off x="8399841" y="1774250"/>
            <a:ext cx="1541832" cy="734345"/>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Időben előrejelzések</a:t>
            </a:r>
            <a:endParaRPr/>
          </a:p>
        </p:txBody>
      </p:sp>
      <p:sp>
        <p:nvSpPr>
          <p:cNvPr id="562" name="Google Shape;562;p60"/>
          <p:cNvSpPr/>
          <p:nvPr/>
        </p:nvSpPr>
        <p:spPr>
          <a:xfrm>
            <a:off x="10544227" y="2938740"/>
            <a:ext cx="1567258" cy="682678"/>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chemeClr val="lt1"/>
                </a:solidFill>
                <a:latin typeface="Arial"/>
                <a:ea typeface="Arial"/>
                <a:cs typeface="Arial"/>
                <a:sym typeface="Arial"/>
              </a:rPr>
              <a:t>DIGITALIZÁCIÓ</a:t>
            </a:r>
            <a:endParaRPr/>
          </a:p>
        </p:txBody>
      </p:sp>
      <p:sp>
        <p:nvSpPr>
          <p:cNvPr id="563" name="Google Shape;563;p60"/>
          <p:cNvSpPr/>
          <p:nvPr/>
        </p:nvSpPr>
        <p:spPr>
          <a:xfrm>
            <a:off x="9851775" y="814615"/>
            <a:ext cx="536537" cy="4934138"/>
          </a:xfrm>
          <a:prstGeom prst="rightBrace">
            <a:avLst>
              <a:gd fmla="val 8333" name="adj1"/>
              <a:gd fmla="val 50000" name="adj2"/>
            </a:avLst>
          </a:prstGeom>
          <a:noFill/>
          <a:ln cap="flat" cmpd="sng" w="38100">
            <a:solidFill>
              <a:schemeClr val="accent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64" name="Google Shape;564;p60"/>
          <p:cNvSpPr/>
          <p:nvPr/>
        </p:nvSpPr>
        <p:spPr>
          <a:xfrm>
            <a:off x="10395787" y="927691"/>
            <a:ext cx="1490077"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Nowcasting - ultra-rövidtávú előrejelzés</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5" name="Google Shape;565;p60"/>
          <p:cNvSpPr/>
          <p:nvPr/>
        </p:nvSpPr>
        <p:spPr>
          <a:xfrm>
            <a:off x="593672" y="4407495"/>
            <a:ext cx="3893984" cy="1415769"/>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rgbClr val="FFFF00"/>
                </a:solidFill>
                <a:latin typeface="Arial"/>
                <a:ea typeface="Arial"/>
                <a:cs typeface="Arial"/>
                <a:sym typeface="Arial"/>
              </a:rPr>
              <a:t>Nézze meg a videót és foglalja össze, hogyan járul hozzá a megfelelő minőségű meteorológiai előrejelzés a környezetvédelemhez és a humán egészség védelméhez!</a:t>
            </a:r>
            <a:endParaRPr/>
          </a:p>
        </p:txBody>
      </p:sp>
      <p:sp>
        <p:nvSpPr>
          <p:cNvPr id="566" name="Google Shape;566;p60"/>
          <p:cNvSpPr/>
          <p:nvPr/>
        </p:nvSpPr>
        <p:spPr>
          <a:xfrm>
            <a:off x="552050" y="5471552"/>
            <a:ext cx="442359" cy="471911"/>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7" name="Google Shape;567;p60"/>
          <p:cNvSpPr/>
          <p:nvPr/>
        </p:nvSpPr>
        <p:spPr>
          <a:xfrm>
            <a:off x="10495337" y="4205282"/>
            <a:ext cx="1451163" cy="585099"/>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BIG DATA</a:t>
            </a:r>
            <a:endParaRPr/>
          </a:p>
        </p:txBody>
      </p:sp>
      <p:sp>
        <p:nvSpPr>
          <p:cNvPr id="568" name="Google Shape;568;p60"/>
          <p:cNvSpPr/>
          <p:nvPr/>
        </p:nvSpPr>
        <p:spPr>
          <a:xfrm>
            <a:off x="10267482" y="5317910"/>
            <a:ext cx="1873738"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chemeClr val="lt1"/>
                </a:solidFill>
                <a:latin typeface="Arial"/>
                <a:ea typeface="Arial"/>
                <a:cs typeface="Arial"/>
                <a:sym typeface="Arial"/>
              </a:rPr>
              <a:t>Számítási kapaciás</a:t>
            </a:r>
            <a:endParaRPr b="0" i="0" sz="1400" u="none" cap="none" strike="noStrike">
              <a:solidFill>
                <a:schemeClr val="lt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hu-HU" sz="1400" u="none" cap="none" strike="noStrike">
                <a:solidFill>
                  <a:schemeClr val="lt1"/>
                </a:solidFill>
                <a:latin typeface="Arial"/>
                <a:ea typeface="Arial"/>
                <a:cs typeface="Arial"/>
                <a:sym typeface="Arial"/>
              </a:rPr>
              <a:t>adattárolás</a:t>
            </a:r>
            <a:endParaRPr/>
          </a:p>
        </p:txBody>
      </p:sp>
      <p:sp>
        <p:nvSpPr>
          <p:cNvPr id="569" name="Google Shape;569;p60"/>
          <p:cNvSpPr/>
          <p:nvPr/>
        </p:nvSpPr>
        <p:spPr>
          <a:xfrm>
            <a:off x="11073782" y="4829941"/>
            <a:ext cx="271491" cy="41885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0" name="Google Shape;570;p60"/>
          <p:cNvSpPr/>
          <p:nvPr/>
        </p:nvSpPr>
        <p:spPr>
          <a:xfrm>
            <a:off x="11086455" y="3727382"/>
            <a:ext cx="271491" cy="41885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1" name="Google Shape;571;p60"/>
          <p:cNvSpPr/>
          <p:nvPr/>
        </p:nvSpPr>
        <p:spPr>
          <a:xfrm flipH="1" rot="10800000">
            <a:off x="11060746" y="2074425"/>
            <a:ext cx="245109" cy="535049"/>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72" name="Google Shape;572;p60"/>
          <p:cNvSpPr/>
          <p:nvPr/>
        </p:nvSpPr>
        <p:spPr>
          <a:xfrm>
            <a:off x="6789489" y="6071249"/>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Növényvédelem</a:t>
            </a:r>
            <a:endParaRPr/>
          </a:p>
        </p:txBody>
      </p:sp>
      <p:sp>
        <p:nvSpPr>
          <p:cNvPr id="573" name="Google Shape;573;p60"/>
          <p:cNvSpPr/>
          <p:nvPr/>
        </p:nvSpPr>
        <p:spPr>
          <a:xfrm>
            <a:off x="2354991" y="6104388"/>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szőlőtermesztés</a:t>
            </a:r>
            <a:endParaRPr/>
          </a:p>
        </p:txBody>
      </p:sp>
      <p:pic>
        <p:nvPicPr>
          <p:cNvPr id="574" name="Google Shape;574;p60" title="A növényvédelmi előrejelzés alapjairól Sipos Gazdával"/>
          <p:cNvPicPr preferRelativeResize="0"/>
          <p:nvPr/>
        </p:nvPicPr>
        <p:blipFill rotWithShape="1">
          <a:blip r:embed="rId3">
            <a:alphaModFix/>
          </a:blip>
          <a:srcRect b="0" l="0" r="0" t="0"/>
          <a:stretch/>
        </p:blipFill>
        <p:spPr>
          <a:xfrm>
            <a:off x="321547" y="1223968"/>
            <a:ext cx="4067011" cy="22978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21546"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Előszó</a:t>
            </a:r>
            <a:endParaRPr/>
          </a:p>
        </p:txBody>
      </p:sp>
      <p:sp>
        <p:nvSpPr>
          <p:cNvPr id="93" name="Google Shape;93;p16"/>
          <p:cNvSpPr txBox="1"/>
          <p:nvPr>
            <p:ph idx="1" type="body"/>
          </p:nvPr>
        </p:nvSpPr>
        <p:spPr>
          <a:xfrm>
            <a:off x="210511" y="1485900"/>
            <a:ext cx="11555605" cy="5703569"/>
          </a:xfrm>
          <a:prstGeom prst="rect">
            <a:avLst/>
          </a:prstGeom>
          <a:noFill/>
          <a:ln>
            <a:noFill/>
          </a:ln>
        </p:spPr>
        <p:txBody>
          <a:bodyPr anchorCtr="0" anchor="t" bIns="45700" lIns="91425" spcFirstLastPara="1" rIns="91425" wrap="square" tIns="45700">
            <a:normAutofit/>
          </a:bodyPr>
          <a:lstStyle/>
          <a:p>
            <a:pPr indent="0" lvl="0" marL="114300" rtl="0" algn="just">
              <a:lnSpc>
                <a:spcPct val="90000"/>
              </a:lnSpc>
              <a:spcBef>
                <a:spcPts val="1000"/>
              </a:spcBef>
              <a:spcAft>
                <a:spcPts val="0"/>
              </a:spcAft>
              <a:buSzPts val="1800"/>
              <a:buNone/>
            </a:pPr>
            <a:r>
              <a:rPr lang="hu-HU"/>
              <a:t>A GPS alapú helymeghatározási rendszer és a térinformatika megjelenése elindított egy technológiai forradalmat, amely lehetővé tette az  eddig elképzelhetetlen mennyiségű adat gyűjtését, tárolását, elemzését. </a:t>
            </a:r>
            <a:endParaRPr/>
          </a:p>
          <a:p>
            <a:pPr indent="0" lvl="0" marL="114300" rtl="0" algn="just">
              <a:lnSpc>
                <a:spcPct val="90000"/>
              </a:lnSpc>
              <a:spcBef>
                <a:spcPts val="1000"/>
              </a:spcBef>
              <a:spcAft>
                <a:spcPts val="0"/>
              </a:spcAft>
              <a:buSzPts val="1800"/>
              <a:buNone/>
            </a:pPr>
            <a:r>
              <a:rPr lang="hu-HU"/>
              <a:t>Az agrárdigitalizáció a gazdálkodók legnagyobb segítsége, hiszen általa a folyamatok modellezhetők, és a térinformatika által vizualizálhatóvá válna, amely megkönnyíti az adatalapú döntést.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61"/>
          <p:cNvSpPr txBox="1"/>
          <p:nvPr>
            <p:ph type="title"/>
          </p:nvPr>
        </p:nvSpPr>
        <p:spPr>
          <a:xfrm>
            <a:off x="0" y="32686"/>
            <a:ext cx="11555605"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Precíziós</a:t>
            </a:r>
            <a:br>
              <a:rPr lang="hu-HU"/>
            </a:br>
            <a:r>
              <a:rPr lang="hu-HU"/>
              <a:t> szőlőtermesztés</a:t>
            </a:r>
            <a:br>
              <a:rPr lang="hu-HU"/>
            </a:br>
            <a:endParaRPr/>
          </a:p>
        </p:txBody>
      </p:sp>
      <p:pic>
        <p:nvPicPr>
          <p:cNvPr id="580" name="Google Shape;580;p61"/>
          <p:cNvPicPr preferRelativeResize="0"/>
          <p:nvPr/>
        </p:nvPicPr>
        <p:blipFill rotWithShape="1">
          <a:blip r:embed="rId3">
            <a:alphaModFix/>
          </a:blip>
          <a:srcRect b="0" l="0" r="0" t="0"/>
          <a:stretch/>
        </p:blipFill>
        <p:spPr>
          <a:xfrm>
            <a:off x="2513831" y="5689623"/>
            <a:ext cx="2669446" cy="1098287"/>
          </a:xfrm>
          <a:prstGeom prst="rect">
            <a:avLst/>
          </a:prstGeom>
          <a:noFill/>
          <a:ln>
            <a:noFill/>
          </a:ln>
        </p:spPr>
      </p:pic>
      <p:sp>
        <p:nvSpPr>
          <p:cNvPr id="581" name="Google Shape;581;p61"/>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1C9E4A"/>
              </a:buClr>
              <a:buSzPts val="1800"/>
              <a:buNone/>
            </a:pPr>
            <a:r>
              <a:t/>
            </a:r>
            <a:endParaRPr/>
          </a:p>
        </p:txBody>
      </p:sp>
      <p:sp>
        <p:nvSpPr>
          <p:cNvPr id="582" name="Google Shape;582;p61"/>
          <p:cNvSpPr/>
          <p:nvPr/>
        </p:nvSpPr>
        <p:spPr>
          <a:xfrm>
            <a:off x="4550669" y="591868"/>
            <a:ext cx="3260494" cy="66294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chemeClr val="lt1"/>
                </a:solidFill>
                <a:latin typeface="Arial"/>
                <a:ea typeface="Arial"/>
                <a:cs typeface="Arial"/>
                <a:sym typeface="Arial"/>
              </a:rPr>
              <a:t>Szőlőtermesztés kihívásai</a:t>
            </a:r>
            <a:endParaRPr/>
          </a:p>
        </p:txBody>
      </p:sp>
      <p:sp>
        <p:nvSpPr>
          <p:cNvPr id="583" name="Google Shape;583;p61"/>
          <p:cNvSpPr/>
          <p:nvPr/>
        </p:nvSpPr>
        <p:spPr>
          <a:xfrm>
            <a:off x="148034" y="1796756"/>
            <a:ext cx="216027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Éghajlatváltozáshoz való alkalmazkodás</a:t>
            </a:r>
            <a:endParaRPr/>
          </a:p>
        </p:txBody>
      </p:sp>
      <p:sp>
        <p:nvSpPr>
          <p:cNvPr id="584" name="Google Shape;584;p61"/>
          <p:cNvSpPr/>
          <p:nvPr/>
        </p:nvSpPr>
        <p:spPr>
          <a:xfrm>
            <a:off x="4349740" y="1819437"/>
            <a:ext cx="1749822"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Költséghatékony gazdálkodás</a:t>
            </a:r>
            <a:endParaRPr/>
          </a:p>
        </p:txBody>
      </p:sp>
      <p:sp>
        <p:nvSpPr>
          <p:cNvPr id="585" name="Google Shape;585;p61"/>
          <p:cNvSpPr/>
          <p:nvPr/>
        </p:nvSpPr>
        <p:spPr>
          <a:xfrm>
            <a:off x="8063514" y="1791685"/>
            <a:ext cx="1508529"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Termelői összefogás</a:t>
            </a:r>
            <a:endParaRPr/>
          </a:p>
        </p:txBody>
      </p:sp>
      <p:sp>
        <p:nvSpPr>
          <p:cNvPr id="586" name="Google Shape;586;p61"/>
          <p:cNvSpPr/>
          <p:nvPr/>
        </p:nvSpPr>
        <p:spPr>
          <a:xfrm>
            <a:off x="9839221" y="1718681"/>
            <a:ext cx="198882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Fogyasztói szokásokhoz való alkalmazkodás</a:t>
            </a:r>
            <a:endParaRPr/>
          </a:p>
        </p:txBody>
      </p:sp>
      <p:sp>
        <p:nvSpPr>
          <p:cNvPr id="587" name="Google Shape;587;p61"/>
          <p:cNvSpPr/>
          <p:nvPr/>
        </p:nvSpPr>
        <p:spPr>
          <a:xfrm>
            <a:off x="151862" y="4738552"/>
            <a:ext cx="1936000" cy="951071"/>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Digitális növényvédelemi előrejelző rendszer</a:t>
            </a:r>
            <a:endParaRPr/>
          </a:p>
        </p:txBody>
      </p:sp>
      <p:sp>
        <p:nvSpPr>
          <p:cNvPr id="588" name="Google Shape;588;p61"/>
          <p:cNvSpPr/>
          <p:nvPr/>
        </p:nvSpPr>
        <p:spPr>
          <a:xfrm>
            <a:off x="10031861" y="4640248"/>
            <a:ext cx="2007587"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Drónok és robotok alkalmazása – elő munkaerőigény kiváltása</a:t>
            </a:r>
            <a:endParaRPr/>
          </a:p>
        </p:txBody>
      </p:sp>
      <p:sp>
        <p:nvSpPr>
          <p:cNvPr id="589" name="Google Shape;589;p61"/>
          <p:cNvSpPr/>
          <p:nvPr/>
        </p:nvSpPr>
        <p:spPr>
          <a:xfrm>
            <a:off x="10031861" y="3188913"/>
            <a:ext cx="1781698"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Termelői összefogás digitális felületen</a:t>
            </a:r>
            <a:endParaRPr/>
          </a:p>
        </p:txBody>
      </p:sp>
      <p:sp>
        <p:nvSpPr>
          <p:cNvPr id="590" name="Google Shape;590;p61"/>
          <p:cNvSpPr/>
          <p:nvPr/>
        </p:nvSpPr>
        <p:spPr>
          <a:xfrm>
            <a:off x="8021276" y="3189109"/>
            <a:ext cx="1691640"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Online adat- és információ gyűjtése</a:t>
            </a:r>
            <a:endParaRPr/>
          </a:p>
        </p:txBody>
      </p:sp>
      <p:sp>
        <p:nvSpPr>
          <p:cNvPr id="591" name="Google Shape;591;p61"/>
          <p:cNvSpPr txBox="1"/>
          <p:nvPr/>
        </p:nvSpPr>
        <p:spPr>
          <a:xfrm>
            <a:off x="2811780" y="6057900"/>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2" name="Google Shape;592;p61"/>
          <p:cNvSpPr/>
          <p:nvPr/>
        </p:nvSpPr>
        <p:spPr>
          <a:xfrm>
            <a:off x="8308534" y="4693203"/>
            <a:ext cx="1594477"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Távérzékelés - ültetvénymodell</a:t>
            </a:r>
            <a:endParaRPr/>
          </a:p>
        </p:txBody>
      </p:sp>
      <p:sp>
        <p:nvSpPr>
          <p:cNvPr id="593" name="Google Shape;593;p61"/>
          <p:cNvSpPr/>
          <p:nvPr/>
        </p:nvSpPr>
        <p:spPr>
          <a:xfrm>
            <a:off x="3244140" y="3210561"/>
            <a:ext cx="2154728"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Okszerű növényvédőszer és tápanyag-visszapótlás</a:t>
            </a:r>
            <a:endParaRPr/>
          </a:p>
        </p:txBody>
      </p:sp>
      <p:sp>
        <p:nvSpPr>
          <p:cNvPr id="594" name="Google Shape;594;p61"/>
          <p:cNvSpPr/>
          <p:nvPr/>
        </p:nvSpPr>
        <p:spPr>
          <a:xfrm>
            <a:off x="5839968" y="3216803"/>
            <a:ext cx="1795892"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Érdekérvényesítés valós piaci alapokon</a:t>
            </a:r>
            <a:endParaRPr/>
          </a:p>
        </p:txBody>
      </p:sp>
      <p:sp>
        <p:nvSpPr>
          <p:cNvPr id="595" name="Google Shape;595;p61"/>
          <p:cNvSpPr/>
          <p:nvPr/>
        </p:nvSpPr>
        <p:spPr>
          <a:xfrm>
            <a:off x="2402767" y="4731531"/>
            <a:ext cx="2017568"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Digitális döntéstámogatási rendszer használata</a:t>
            </a:r>
            <a:endParaRPr/>
          </a:p>
        </p:txBody>
      </p:sp>
      <p:sp>
        <p:nvSpPr>
          <p:cNvPr id="596" name="Google Shape;596;p61"/>
          <p:cNvSpPr/>
          <p:nvPr/>
        </p:nvSpPr>
        <p:spPr>
          <a:xfrm>
            <a:off x="2477989" y="1811210"/>
            <a:ext cx="1476839"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Piaci pozíció javítása</a:t>
            </a:r>
            <a:endParaRPr/>
          </a:p>
        </p:txBody>
      </p:sp>
      <p:sp>
        <p:nvSpPr>
          <p:cNvPr id="597" name="Google Shape;597;p61"/>
          <p:cNvSpPr txBox="1"/>
          <p:nvPr/>
        </p:nvSpPr>
        <p:spPr>
          <a:xfrm>
            <a:off x="7799642" y="6313717"/>
            <a:ext cx="1847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8" name="Google Shape;598;p61"/>
          <p:cNvSpPr/>
          <p:nvPr/>
        </p:nvSpPr>
        <p:spPr>
          <a:xfrm>
            <a:off x="4649203" y="4693203"/>
            <a:ext cx="1707891"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VRT technológiai – helyspecifikus kijuttatás</a:t>
            </a:r>
            <a:endParaRPr/>
          </a:p>
        </p:txBody>
      </p:sp>
      <p:sp>
        <p:nvSpPr>
          <p:cNvPr id="599" name="Google Shape;599;p61"/>
          <p:cNvSpPr/>
          <p:nvPr/>
        </p:nvSpPr>
        <p:spPr>
          <a:xfrm>
            <a:off x="593249" y="3213205"/>
            <a:ext cx="2218531"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Adatgyűjtés_ lombkorona hőmérséklete, talajnedvesség</a:t>
            </a:r>
            <a:endParaRPr/>
          </a:p>
        </p:txBody>
      </p:sp>
      <p:sp>
        <p:nvSpPr>
          <p:cNvPr id="600" name="Google Shape;600;p61"/>
          <p:cNvSpPr/>
          <p:nvPr/>
        </p:nvSpPr>
        <p:spPr>
          <a:xfrm>
            <a:off x="6620723" y="4729531"/>
            <a:ext cx="1525515"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Termésbecslés </a:t>
            </a:r>
            <a:endParaRPr/>
          </a:p>
        </p:txBody>
      </p:sp>
      <p:sp>
        <p:nvSpPr>
          <p:cNvPr id="601" name="Google Shape;601;p61"/>
          <p:cNvSpPr/>
          <p:nvPr/>
        </p:nvSpPr>
        <p:spPr>
          <a:xfrm>
            <a:off x="6362146" y="1837996"/>
            <a:ext cx="1504482" cy="914400"/>
          </a:xfrm>
          <a:prstGeom prst="roundRect">
            <a:avLst>
              <a:gd fmla="val 16667"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Munkaerő hiány</a:t>
            </a:r>
            <a:endParaRPr/>
          </a:p>
        </p:txBody>
      </p:sp>
      <p:sp>
        <p:nvSpPr>
          <p:cNvPr id="602" name="Google Shape;602;p61"/>
          <p:cNvSpPr/>
          <p:nvPr/>
        </p:nvSpPr>
        <p:spPr>
          <a:xfrm rot="3790036">
            <a:off x="2893282" y="599043"/>
            <a:ext cx="274080" cy="1404123"/>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3" name="Google Shape;603;p61"/>
          <p:cNvSpPr/>
          <p:nvPr/>
        </p:nvSpPr>
        <p:spPr>
          <a:xfrm>
            <a:off x="5088280" y="1307372"/>
            <a:ext cx="260083" cy="381582"/>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4" name="Google Shape;604;p61"/>
          <p:cNvSpPr/>
          <p:nvPr/>
        </p:nvSpPr>
        <p:spPr>
          <a:xfrm>
            <a:off x="6761673" y="1355107"/>
            <a:ext cx="260083" cy="381582"/>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5" name="Google Shape;605;p61"/>
          <p:cNvSpPr/>
          <p:nvPr/>
        </p:nvSpPr>
        <p:spPr>
          <a:xfrm rot="3790036">
            <a:off x="3834598" y="919871"/>
            <a:ext cx="308457" cy="97840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6" name="Google Shape;606;p61"/>
          <p:cNvSpPr/>
          <p:nvPr/>
        </p:nvSpPr>
        <p:spPr>
          <a:xfrm rot="-3060452">
            <a:off x="8180661" y="1004686"/>
            <a:ext cx="322227" cy="809863"/>
          </a:xfrm>
          <a:prstGeom prst="downArrow">
            <a:avLst>
              <a:gd fmla="val 34032"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7" name="Google Shape;607;p61"/>
          <p:cNvSpPr/>
          <p:nvPr/>
        </p:nvSpPr>
        <p:spPr>
          <a:xfrm rot="-4051420">
            <a:off x="9154472" y="390585"/>
            <a:ext cx="315659" cy="1529565"/>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8" name="Google Shape;608;p61"/>
          <p:cNvSpPr/>
          <p:nvPr/>
        </p:nvSpPr>
        <p:spPr>
          <a:xfrm>
            <a:off x="5321354" y="2707495"/>
            <a:ext cx="645880" cy="47026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9" name="Google Shape;609;p61"/>
          <p:cNvSpPr/>
          <p:nvPr/>
        </p:nvSpPr>
        <p:spPr>
          <a:xfrm>
            <a:off x="5321354" y="4117815"/>
            <a:ext cx="645880" cy="47026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10" name="Google Shape;610;p61"/>
          <p:cNvSpPr txBox="1"/>
          <p:nvPr/>
        </p:nvSpPr>
        <p:spPr>
          <a:xfrm>
            <a:off x="6317860" y="2769983"/>
            <a:ext cx="258917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FF0000"/>
                </a:solidFill>
                <a:latin typeface="Arial"/>
                <a:ea typeface="Arial"/>
                <a:cs typeface="Arial"/>
                <a:sym typeface="Arial"/>
              </a:rPr>
              <a:t>FEJLŐDÉSI LEHETŐSÉGEK</a:t>
            </a:r>
            <a:endParaRPr/>
          </a:p>
        </p:txBody>
      </p:sp>
      <p:sp>
        <p:nvSpPr>
          <p:cNvPr id="611" name="Google Shape;611;p61"/>
          <p:cNvSpPr txBox="1"/>
          <p:nvPr/>
        </p:nvSpPr>
        <p:spPr>
          <a:xfrm>
            <a:off x="6353532" y="4199056"/>
            <a:ext cx="431689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1400" u="none" cap="none" strike="noStrike">
                <a:solidFill>
                  <a:srgbClr val="FF0000"/>
                </a:solidFill>
                <a:latin typeface="Arial"/>
                <a:ea typeface="Arial"/>
                <a:cs typeface="Arial"/>
                <a:sym typeface="Arial"/>
              </a:rPr>
              <a:t>DIGITALIS MEGOLDÁSOK A SZŐLÉSZETBEN</a:t>
            </a:r>
            <a:endParaRPr/>
          </a:p>
        </p:txBody>
      </p:sp>
      <p:sp>
        <p:nvSpPr>
          <p:cNvPr id="612" name="Google Shape;612;p61"/>
          <p:cNvSpPr/>
          <p:nvPr/>
        </p:nvSpPr>
        <p:spPr>
          <a:xfrm>
            <a:off x="5711518" y="6122078"/>
            <a:ext cx="3497580" cy="75628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szőlőtermesztés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62"/>
          <p:cNvSpPr txBox="1"/>
          <p:nvPr>
            <p:ph type="title"/>
          </p:nvPr>
        </p:nvSpPr>
        <p:spPr>
          <a:xfrm>
            <a:off x="229354"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erdészet</a:t>
            </a:r>
            <a:br>
              <a:rPr lang="hu-HU"/>
            </a:br>
            <a:endParaRPr/>
          </a:p>
        </p:txBody>
      </p:sp>
      <p:sp>
        <p:nvSpPr>
          <p:cNvPr id="618" name="Google Shape;618;p62"/>
          <p:cNvSpPr txBox="1"/>
          <p:nvPr>
            <p:ph idx="1" type="body"/>
          </p:nvPr>
        </p:nvSpPr>
        <p:spPr>
          <a:xfrm>
            <a:off x="229354" y="662781"/>
            <a:ext cx="11739992" cy="5680710"/>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90000"/>
              </a:lnSpc>
              <a:spcBef>
                <a:spcPts val="0"/>
              </a:spcBef>
              <a:spcAft>
                <a:spcPts val="0"/>
              </a:spcAft>
              <a:buSzPct val="102857"/>
              <a:buNone/>
            </a:pPr>
            <a:r>
              <a:rPr b="1" lang="hu-HU"/>
              <a:t>Az erdő legfontosabb hatásai:</a:t>
            </a:r>
            <a:endParaRPr/>
          </a:p>
          <a:p>
            <a:pPr indent="0" lvl="0" marL="114300" rtl="0" algn="l">
              <a:lnSpc>
                <a:spcPct val="90000"/>
              </a:lnSpc>
              <a:spcBef>
                <a:spcPts val="0"/>
              </a:spcBef>
              <a:spcAft>
                <a:spcPts val="0"/>
              </a:spcAft>
              <a:buSzPct val="102857"/>
              <a:buNone/>
            </a:pPr>
            <a:r>
              <a:rPr lang="hu-HU"/>
              <a:t>• a legnagyobb szén-dioxid-fogyasztó (szénmegkö</a:t>
            </a:r>
            <a:endParaRPr/>
          </a:p>
          <a:p>
            <a:pPr indent="0" lvl="0" marL="114300" rtl="0" algn="l">
              <a:lnSpc>
                <a:spcPct val="90000"/>
              </a:lnSpc>
              <a:spcBef>
                <a:spcPts val="0"/>
              </a:spcBef>
              <a:spcAft>
                <a:spcPts val="0"/>
              </a:spcAft>
              <a:buSzPct val="102857"/>
              <a:buNone/>
            </a:pPr>
            <a:r>
              <a:rPr lang="hu-HU"/>
              <a:t>-</a:t>
            </a:r>
            <a:endParaRPr/>
          </a:p>
          <a:p>
            <a:pPr indent="0" lvl="0" marL="114300" rtl="0" algn="l">
              <a:lnSpc>
                <a:spcPct val="90000"/>
              </a:lnSpc>
              <a:spcBef>
                <a:spcPts val="0"/>
              </a:spcBef>
              <a:spcAft>
                <a:spcPts val="0"/>
              </a:spcAft>
              <a:buSzPct val="102857"/>
              <a:buNone/>
            </a:pPr>
            <a:r>
              <a:rPr lang="hu-HU"/>
              <a:t>tés) és oxigéntermelő,</a:t>
            </a:r>
            <a:endParaRPr/>
          </a:p>
          <a:p>
            <a:pPr indent="0" lvl="0" marL="114300" rtl="0" algn="l">
              <a:lnSpc>
                <a:spcPct val="90000"/>
              </a:lnSpc>
              <a:spcBef>
                <a:spcPts val="0"/>
              </a:spcBef>
              <a:spcAft>
                <a:spcPts val="0"/>
              </a:spcAft>
              <a:buSzPct val="102857"/>
              <a:buNone/>
            </a:pPr>
            <a:r>
              <a:rPr lang="hu-HU"/>
              <a:t>• a legnagyobb szervesanyag-termelő, a fának, mint</a:t>
            </a:r>
            <a:endParaRPr/>
          </a:p>
          <a:p>
            <a:pPr indent="0" lvl="0" marL="114300" rtl="0" algn="l">
              <a:lnSpc>
                <a:spcPct val="90000"/>
              </a:lnSpc>
              <a:spcBef>
                <a:spcPts val="0"/>
              </a:spcBef>
              <a:spcAft>
                <a:spcPts val="0"/>
              </a:spcAft>
              <a:buSzPct val="102857"/>
              <a:buNone/>
            </a:pPr>
            <a:r>
              <a:rPr lang="hu-HU"/>
              <a:t>nyersanyagnak, újratermelhető energiahordozónak, és még sok egyéb, erdőből kikerülő terméknek a forrása,</a:t>
            </a:r>
            <a:endParaRPr/>
          </a:p>
          <a:p>
            <a:pPr indent="0" lvl="0" marL="114300" rtl="0" algn="l">
              <a:lnSpc>
                <a:spcPct val="90000"/>
              </a:lnSpc>
              <a:spcBef>
                <a:spcPts val="0"/>
              </a:spcBef>
              <a:spcAft>
                <a:spcPts val="0"/>
              </a:spcAft>
              <a:buSzPct val="102857"/>
              <a:buNone/>
            </a:pPr>
            <a:r>
              <a:rPr lang="hu-HU"/>
              <a:t>• a Föld vízháztartásának alapvető szabályozója,</a:t>
            </a:r>
            <a:endParaRPr/>
          </a:p>
          <a:p>
            <a:pPr indent="0" lvl="0" marL="114300" rtl="0" algn="l">
              <a:lnSpc>
                <a:spcPct val="90000"/>
              </a:lnSpc>
              <a:spcBef>
                <a:spcPts val="0"/>
              </a:spcBef>
              <a:spcAft>
                <a:spcPts val="0"/>
              </a:spcAft>
              <a:buSzPct val="102857"/>
              <a:buNone/>
            </a:pPr>
            <a:r>
              <a:rPr lang="hu-HU"/>
              <a:t>• a mező- és makroklíma befolyásolója,</a:t>
            </a:r>
            <a:endParaRPr/>
          </a:p>
          <a:p>
            <a:pPr indent="0" lvl="0" marL="114300" rtl="0" algn="l">
              <a:lnSpc>
                <a:spcPct val="90000"/>
              </a:lnSpc>
              <a:spcBef>
                <a:spcPts val="0"/>
              </a:spcBef>
              <a:spcAft>
                <a:spcPts val="0"/>
              </a:spcAft>
              <a:buSzPct val="102857"/>
              <a:buNone/>
            </a:pPr>
            <a:r>
              <a:rPr lang="hu-HU"/>
              <a:t>• a tápláléklánc megszakítás nélküli fenntartásának</a:t>
            </a:r>
            <a:endParaRPr/>
          </a:p>
          <a:p>
            <a:pPr indent="0" lvl="0" marL="114300" rtl="0" algn="l">
              <a:lnSpc>
                <a:spcPct val="90000"/>
              </a:lnSpc>
              <a:spcBef>
                <a:spcPts val="0"/>
              </a:spcBef>
              <a:spcAft>
                <a:spcPts val="0"/>
              </a:spcAft>
              <a:buSzPct val="102857"/>
              <a:buNone/>
            </a:pPr>
            <a:r>
              <a:rPr lang="hu-HU"/>
              <a:t>lassan már egyedüli helyszíne,</a:t>
            </a:r>
            <a:endParaRPr/>
          </a:p>
          <a:p>
            <a:pPr indent="0" lvl="0" marL="114300" rtl="0" algn="l">
              <a:lnSpc>
                <a:spcPct val="90000"/>
              </a:lnSpc>
              <a:spcBef>
                <a:spcPts val="0"/>
              </a:spcBef>
              <a:spcAft>
                <a:spcPts val="0"/>
              </a:spcAft>
              <a:buSzPct val="102857"/>
              <a:buNone/>
            </a:pPr>
            <a:r>
              <a:rPr lang="hu-HU"/>
              <a:t>• a környezet legjelentősebb védője,</a:t>
            </a:r>
            <a:endParaRPr/>
          </a:p>
          <a:p>
            <a:pPr indent="0" lvl="0" marL="114300" rtl="0" algn="l">
              <a:lnSpc>
                <a:spcPct val="90000"/>
              </a:lnSpc>
              <a:spcBef>
                <a:spcPts val="0"/>
              </a:spcBef>
              <a:spcAft>
                <a:spcPts val="0"/>
              </a:spcAft>
              <a:buSzPct val="102857"/>
              <a:buNone/>
            </a:pPr>
            <a:r>
              <a:rPr lang="hu-HU"/>
              <a:t>• egészségnevelő, regeneráló hatása egyedüli,</a:t>
            </a:r>
            <a:endParaRPr/>
          </a:p>
          <a:p>
            <a:pPr indent="0" lvl="0" marL="114300" rtl="0" algn="l">
              <a:lnSpc>
                <a:spcPct val="90000"/>
              </a:lnSpc>
              <a:spcBef>
                <a:spcPts val="0"/>
              </a:spcBef>
              <a:spcAft>
                <a:spcPts val="0"/>
              </a:spcAft>
              <a:buSzPct val="102857"/>
              <a:buNone/>
            </a:pPr>
            <a:r>
              <a:rPr lang="hu-HU"/>
              <a:t>• jóléti, kulturális, esztétikai hatása nélkülözhetetlen</a:t>
            </a:r>
            <a:endParaRPr/>
          </a:p>
          <a:p>
            <a:pPr indent="0" lvl="0" marL="114300" rtl="0" algn="l">
              <a:lnSpc>
                <a:spcPct val="90000"/>
              </a:lnSpc>
              <a:spcBef>
                <a:spcPts val="0"/>
              </a:spcBef>
              <a:spcAft>
                <a:spcPts val="0"/>
              </a:spcAft>
              <a:buSzPct val="102857"/>
              <a:buNone/>
            </a:pPr>
            <a:r>
              <a:t/>
            </a:r>
            <a:endParaRPr/>
          </a:p>
          <a:p>
            <a:pPr indent="0" lvl="0" marL="114300" rtl="0" algn="l">
              <a:lnSpc>
                <a:spcPct val="90000"/>
              </a:lnSpc>
              <a:spcBef>
                <a:spcPts val="0"/>
              </a:spcBef>
              <a:spcAft>
                <a:spcPts val="0"/>
              </a:spcAft>
              <a:buSzPct val="102857"/>
              <a:buNone/>
            </a:pPr>
            <a:r>
              <a:rPr b="1" lang="hu-HU"/>
              <a:t>Az erdőállománynak a gazdálkodásban betöltött szerepét gazdasági rendeltetésnek nevezzük. </a:t>
            </a:r>
            <a:endParaRPr/>
          </a:p>
          <a:p>
            <a:pPr indent="0" lvl="0" marL="114300" rtl="0" algn="l">
              <a:lnSpc>
                <a:spcPct val="90000"/>
              </a:lnSpc>
              <a:spcBef>
                <a:spcPts val="0"/>
              </a:spcBef>
              <a:spcAft>
                <a:spcPts val="0"/>
              </a:spcAft>
              <a:buSzPct val="102857"/>
              <a:buNone/>
            </a:pPr>
            <a:r>
              <a:t/>
            </a:r>
            <a:endParaRPr/>
          </a:p>
          <a:p>
            <a:pPr indent="0" lvl="0" marL="114300" rtl="0" algn="l">
              <a:lnSpc>
                <a:spcPct val="90000"/>
              </a:lnSpc>
              <a:spcBef>
                <a:spcPts val="0"/>
              </a:spcBef>
              <a:spcAft>
                <a:spcPts val="0"/>
              </a:spcAft>
              <a:buSzPct val="102857"/>
              <a:buNone/>
            </a:pPr>
            <a:r>
              <a:t/>
            </a:r>
            <a:endParaRPr/>
          </a:p>
          <a:p>
            <a:pPr indent="0" lvl="0" marL="114300" rtl="0" algn="l">
              <a:lnSpc>
                <a:spcPct val="90000"/>
              </a:lnSpc>
              <a:spcBef>
                <a:spcPts val="0"/>
              </a:spcBef>
              <a:spcAft>
                <a:spcPts val="0"/>
              </a:spcAft>
              <a:buSzPct val="102857"/>
              <a:buNone/>
            </a:pPr>
            <a:r>
              <a:rPr lang="hu-HU"/>
              <a:t>Az </a:t>
            </a:r>
            <a:r>
              <a:rPr b="1" lang="hu-HU"/>
              <a:t>erdőgazdálkodás során fontos információ az erő:</a:t>
            </a:r>
            <a:endParaRPr/>
          </a:p>
          <a:p>
            <a:pPr indent="-342900" lvl="0" marL="457200" rtl="0" algn="l">
              <a:lnSpc>
                <a:spcPct val="90000"/>
              </a:lnSpc>
              <a:spcBef>
                <a:spcPts val="0"/>
              </a:spcBef>
              <a:spcAft>
                <a:spcPts val="0"/>
              </a:spcAft>
              <a:buSzPct val="102857"/>
              <a:buChar char="•"/>
            </a:pPr>
            <a:r>
              <a:rPr lang="hu-HU"/>
              <a:t>fajgazdagsága,</a:t>
            </a:r>
            <a:endParaRPr/>
          </a:p>
          <a:p>
            <a:pPr indent="-342900" lvl="0" marL="457200" rtl="0" algn="l">
              <a:lnSpc>
                <a:spcPct val="90000"/>
              </a:lnSpc>
              <a:spcBef>
                <a:spcPts val="0"/>
              </a:spcBef>
              <a:spcAft>
                <a:spcPts val="0"/>
              </a:spcAft>
              <a:buSzPct val="102857"/>
              <a:buChar char="•"/>
            </a:pPr>
            <a:r>
              <a:rPr lang="hu-HU"/>
              <a:t>egészségi állapota, </a:t>
            </a:r>
            <a:endParaRPr/>
          </a:p>
          <a:p>
            <a:pPr indent="-342900" lvl="0" marL="457200" rtl="0" algn="l">
              <a:lnSpc>
                <a:spcPct val="90000"/>
              </a:lnSpc>
              <a:spcBef>
                <a:spcPts val="0"/>
              </a:spcBef>
              <a:spcAft>
                <a:spcPts val="0"/>
              </a:spcAft>
              <a:buSzPct val="102857"/>
              <a:buChar char="•"/>
            </a:pPr>
            <a:r>
              <a:rPr lang="hu-HU"/>
              <a:t>szolgáltatásaik minőségi és mennyiségi hozama.</a:t>
            </a:r>
            <a:endParaRPr/>
          </a:p>
          <a:p>
            <a:pPr indent="-228600" lvl="0" marL="457200" rtl="0" algn="l">
              <a:lnSpc>
                <a:spcPct val="90000"/>
              </a:lnSpc>
              <a:spcBef>
                <a:spcPts val="0"/>
              </a:spcBef>
              <a:spcAft>
                <a:spcPts val="0"/>
              </a:spcAft>
              <a:buSzPct val="102857"/>
              <a:buNone/>
            </a:pPr>
            <a:r>
              <a:t/>
            </a:r>
            <a:endParaRPr/>
          </a:p>
          <a:p>
            <a:pPr indent="0" lvl="0" marL="114300" rtl="0" algn="l">
              <a:lnSpc>
                <a:spcPct val="90000"/>
              </a:lnSpc>
              <a:spcBef>
                <a:spcPts val="0"/>
              </a:spcBef>
              <a:spcAft>
                <a:spcPts val="0"/>
              </a:spcAft>
              <a:buSzPct val="102857"/>
              <a:buNone/>
            </a:pPr>
            <a:r>
              <a:rPr b="1" lang="hu-HU"/>
              <a:t>Az erdőt érő stresszhatások:</a:t>
            </a:r>
            <a:endParaRPr/>
          </a:p>
          <a:p>
            <a:pPr indent="-342900" lvl="0" marL="457200" rtl="0" algn="l">
              <a:lnSpc>
                <a:spcPct val="90000"/>
              </a:lnSpc>
              <a:spcBef>
                <a:spcPts val="0"/>
              </a:spcBef>
              <a:spcAft>
                <a:spcPts val="0"/>
              </a:spcAft>
              <a:buSzPct val="102857"/>
              <a:buChar char="•"/>
            </a:pPr>
            <a:r>
              <a:rPr lang="hu-HU"/>
              <a:t>Az emberek számára szükséges fa kitermelése (faigény),</a:t>
            </a:r>
            <a:endParaRPr/>
          </a:p>
          <a:p>
            <a:pPr indent="-342900" lvl="0" marL="457200" rtl="0" algn="l">
              <a:lnSpc>
                <a:spcPct val="90000"/>
              </a:lnSpc>
              <a:spcBef>
                <a:spcPts val="0"/>
              </a:spcBef>
              <a:spcAft>
                <a:spcPts val="0"/>
              </a:spcAft>
              <a:buSzPct val="102857"/>
              <a:buChar char="•"/>
            </a:pPr>
            <a:r>
              <a:rPr lang="hu-HU"/>
              <a:t>tömegturizmus, </a:t>
            </a:r>
            <a:endParaRPr/>
          </a:p>
          <a:p>
            <a:pPr indent="-342900" lvl="0" marL="457200" rtl="0" algn="l">
              <a:lnSpc>
                <a:spcPct val="90000"/>
              </a:lnSpc>
              <a:spcBef>
                <a:spcPts val="0"/>
              </a:spcBef>
              <a:spcAft>
                <a:spcPts val="0"/>
              </a:spcAft>
              <a:buSzPct val="102857"/>
              <a:buChar char="•"/>
            </a:pPr>
            <a:r>
              <a:rPr lang="hu-HU"/>
              <a:t>káros környezeti hatások, </a:t>
            </a:r>
            <a:endParaRPr/>
          </a:p>
          <a:p>
            <a:pPr indent="-342900" lvl="0" marL="457200" rtl="0" algn="l">
              <a:lnSpc>
                <a:spcPct val="90000"/>
              </a:lnSpc>
              <a:spcBef>
                <a:spcPts val="0"/>
              </a:spcBef>
              <a:spcAft>
                <a:spcPts val="0"/>
              </a:spcAft>
              <a:buSzPct val="102857"/>
              <a:buChar char="•"/>
            </a:pPr>
            <a:r>
              <a:rPr lang="hu-HU"/>
              <a:t>elszaporodott vadállomány </a:t>
            </a:r>
            <a:endParaRPr/>
          </a:p>
          <a:p>
            <a:pPr indent="-228600" lvl="0" marL="457200" rtl="0" algn="l">
              <a:lnSpc>
                <a:spcPct val="90000"/>
              </a:lnSpc>
              <a:spcBef>
                <a:spcPts val="0"/>
              </a:spcBef>
              <a:spcAft>
                <a:spcPts val="0"/>
              </a:spcAft>
              <a:buSzPct val="102857"/>
              <a:buNone/>
            </a:pPr>
            <a:r>
              <a:t/>
            </a:r>
            <a:endParaRPr b="1"/>
          </a:p>
          <a:p>
            <a:pPr indent="0" lvl="0" marL="114300" rtl="0" algn="l">
              <a:lnSpc>
                <a:spcPct val="90000"/>
              </a:lnSpc>
              <a:spcBef>
                <a:spcPts val="0"/>
              </a:spcBef>
              <a:spcAft>
                <a:spcPts val="0"/>
              </a:spcAft>
              <a:buSzPct val="102857"/>
              <a:buNone/>
            </a:pPr>
            <a:r>
              <a:rPr lang="hu-HU"/>
              <a:t>A </a:t>
            </a:r>
            <a:r>
              <a:rPr b="1" lang="hu-HU"/>
              <a:t>termőhely-feltárás az erdőgazdálkodás legköltségesebb munkafolyamata</a:t>
            </a:r>
            <a:r>
              <a:rPr lang="hu-HU"/>
              <a:t>. </a:t>
            </a:r>
            <a:endParaRPr/>
          </a:p>
          <a:p>
            <a:pPr indent="-228600" lvl="0" marL="457200" rtl="0" algn="l">
              <a:lnSpc>
                <a:spcPct val="90000"/>
              </a:lnSpc>
              <a:spcBef>
                <a:spcPts val="0"/>
              </a:spcBef>
              <a:spcAft>
                <a:spcPts val="0"/>
              </a:spcAft>
              <a:buSzPct val="102857"/>
              <a:buNone/>
            </a:pPr>
            <a:r>
              <a:t/>
            </a:r>
            <a:endParaRPr/>
          </a:p>
          <a:p>
            <a:pPr indent="-228600" lvl="0" marL="457200" rtl="0" algn="l">
              <a:lnSpc>
                <a:spcPct val="90000"/>
              </a:lnSpc>
              <a:spcBef>
                <a:spcPts val="0"/>
              </a:spcBef>
              <a:spcAft>
                <a:spcPts val="0"/>
              </a:spcAft>
              <a:buSzPct val="102857"/>
              <a:buNone/>
            </a:pPr>
            <a:r>
              <a:t/>
            </a:r>
            <a:endParaRPr/>
          </a:p>
          <a:p>
            <a:pPr indent="0" lvl="0" marL="114300" rtl="0" algn="l">
              <a:lnSpc>
                <a:spcPct val="90000"/>
              </a:lnSpc>
              <a:spcBef>
                <a:spcPts val="0"/>
              </a:spcBef>
              <a:spcAft>
                <a:spcPts val="0"/>
              </a:spcAft>
              <a:buSzPct val="102857"/>
              <a:buNone/>
            </a:pPr>
            <a:r>
              <a:rPr b="1" lang="hu-HU"/>
              <a:t>A felhasználó a kigyűjtött adatokat tárolása és elemzése adja az erdőgazdálkodási terv alapját. </a:t>
            </a:r>
            <a:endParaRPr/>
          </a:p>
          <a:p>
            <a:pPr indent="-228600" lvl="0" marL="457200" rtl="0" algn="l">
              <a:lnSpc>
                <a:spcPct val="90000"/>
              </a:lnSpc>
              <a:spcBef>
                <a:spcPts val="0"/>
              </a:spcBef>
              <a:spcAft>
                <a:spcPts val="0"/>
              </a:spcAft>
              <a:buSzPct val="102857"/>
              <a:buNone/>
            </a:pPr>
            <a:r>
              <a:t/>
            </a:r>
            <a:endParaRPr/>
          </a:p>
          <a:p>
            <a:pPr indent="-228600" lvl="0" marL="457200" rtl="0" algn="l">
              <a:lnSpc>
                <a:spcPct val="90000"/>
              </a:lnSpc>
              <a:spcBef>
                <a:spcPts val="0"/>
              </a:spcBef>
              <a:spcAft>
                <a:spcPts val="0"/>
              </a:spcAft>
              <a:buSzPct val="102857"/>
              <a:buNone/>
            </a:pPr>
            <a:r>
              <a:t/>
            </a:r>
            <a:endParaRPr/>
          </a:p>
          <a:p>
            <a:pPr indent="-342900" lvl="0" marL="457200" rtl="0" algn="l">
              <a:lnSpc>
                <a:spcPct val="90000"/>
              </a:lnSpc>
              <a:spcBef>
                <a:spcPts val="0"/>
              </a:spcBef>
              <a:spcAft>
                <a:spcPts val="0"/>
              </a:spcAft>
              <a:buSzPct val="102857"/>
              <a:buChar char="•"/>
            </a:pPr>
            <a:r>
              <a:rPr b="1" lang="hu-HU"/>
              <a:t>Erdőállomány prognózis</a:t>
            </a:r>
            <a:r>
              <a:rPr b="1" lang="hu-HU">
                <a:solidFill>
                  <a:srgbClr val="3F3F3F"/>
                </a:solidFill>
              </a:rPr>
              <a:t>: </a:t>
            </a:r>
            <a:r>
              <a:rPr lang="hu-HU"/>
              <a:t>az erdőállomány várható fejlődésének pontos tervezése. A prognózis a korosztályok előre tolódását modellezi. A folyamatot </a:t>
            </a:r>
            <a:r>
              <a:rPr b="1" lang="hu-HU"/>
              <a:t>nagy adatigény </a:t>
            </a:r>
            <a:r>
              <a:rPr lang="hu-HU"/>
              <a:t>és jelentős munka jellemezte a hagyományos erdészeti tevékenységben.</a:t>
            </a:r>
            <a:endParaRPr/>
          </a:p>
          <a:p>
            <a:pPr indent="-228600" lvl="0" marL="457200" rtl="0" algn="l">
              <a:lnSpc>
                <a:spcPct val="90000"/>
              </a:lnSpc>
              <a:spcBef>
                <a:spcPts val="0"/>
              </a:spcBef>
              <a:spcAft>
                <a:spcPts val="0"/>
              </a:spcAft>
              <a:buSzPct val="102857"/>
              <a:buNone/>
            </a:pPr>
            <a:r>
              <a:t/>
            </a:r>
            <a:endParaRPr/>
          </a:p>
          <a:p>
            <a:pPr indent="-342900" lvl="0" marL="457200" rtl="0" algn="l">
              <a:lnSpc>
                <a:spcPct val="90000"/>
              </a:lnSpc>
              <a:spcBef>
                <a:spcPts val="0"/>
              </a:spcBef>
              <a:spcAft>
                <a:spcPts val="0"/>
              </a:spcAft>
              <a:buSzPct val="102857"/>
              <a:buChar char="•"/>
            </a:pPr>
            <a:r>
              <a:rPr lang="hu-HU"/>
              <a:t>Az </a:t>
            </a:r>
            <a:r>
              <a:rPr b="1" lang="hu-HU"/>
              <a:t>erdők fenntartásának, gazdasági szerepe</a:t>
            </a:r>
            <a:r>
              <a:rPr lang="hu-HU"/>
              <a:t> teremti meg az erdők fenntartásának, kezelésének, védelmének anyagi feltételeit az erdő értékének, mennyiségének csökkentése nélkül kitermelhető (folyamatosan újratermelődő) faanyag értékesítése által.Pontos tervezés érhető el a nagyobb területek hasznosítási koncepciójának kialakításánál a digitalizációval.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3"/>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Precíziós gépek üzemeltetése</a:t>
            </a:r>
            <a:br>
              <a:rPr lang="hu-HU"/>
            </a:br>
            <a:endParaRPr/>
          </a:p>
        </p:txBody>
      </p:sp>
      <p:sp>
        <p:nvSpPr>
          <p:cNvPr id="624" name="Google Shape;624;p63"/>
          <p:cNvSpPr txBox="1"/>
          <p:nvPr>
            <p:ph idx="1" type="body"/>
          </p:nvPr>
        </p:nvSpPr>
        <p:spPr>
          <a:xfrm>
            <a:off x="161527" y="1425068"/>
            <a:ext cx="5016263"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hu-HU" sz="2200"/>
              <a:t>Hatékony termelés alapja:</a:t>
            </a:r>
            <a:endParaRPr/>
          </a:p>
          <a:p>
            <a:pPr indent="-342900" lvl="0" marL="457200" rtl="0" algn="l">
              <a:lnSpc>
                <a:spcPct val="90000"/>
              </a:lnSpc>
              <a:spcBef>
                <a:spcPts val="1000"/>
              </a:spcBef>
              <a:spcAft>
                <a:spcPts val="0"/>
              </a:spcAft>
              <a:buClr>
                <a:srgbClr val="1C9E4A"/>
              </a:buClr>
              <a:buSzPts val="1800"/>
              <a:buChar char="•"/>
            </a:pPr>
            <a:r>
              <a:rPr lang="hu-HU" sz="2200"/>
              <a:t>Megfelelő és korszerű gépek alkalmazása</a:t>
            </a:r>
            <a:endParaRPr/>
          </a:p>
          <a:p>
            <a:pPr indent="-342900" lvl="0" marL="457200" rtl="0" algn="l">
              <a:lnSpc>
                <a:spcPct val="90000"/>
              </a:lnSpc>
              <a:spcBef>
                <a:spcPts val="1000"/>
              </a:spcBef>
              <a:spcAft>
                <a:spcPts val="0"/>
              </a:spcAft>
              <a:buClr>
                <a:srgbClr val="1C9E4A"/>
              </a:buClr>
              <a:buSzPts val="1800"/>
              <a:buChar char="•"/>
            </a:pPr>
            <a:r>
              <a:rPr lang="hu-HU" sz="2200"/>
              <a:t>Megfelelő gépkihasználtság</a:t>
            </a:r>
            <a:endParaRPr/>
          </a:p>
          <a:p>
            <a:pPr indent="-342900" lvl="0" marL="457200" rtl="0" algn="l">
              <a:lnSpc>
                <a:spcPct val="90000"/>
              </a:lnSpc>
              <a:spcBef>
                <a:spcPts val="1000"/>
              </a:spcBef>
              <a:spcAft>
                <a:spcPts val="0"/>
              </a:spcAft>
              <a:buClr>
                <a:srgbClr val="1C9E4A"/>
              </a:buClr>
              <a:buSzPts val="1800"/>
              <a:buChar char="•"/>
            </a:pPr>
            <a:r>
              <a:rPr lang="hu-HU" sz="2200"/>
              <a:t>Megfelelő munkagép kiválasztása adott munka elvégzésére</a:t>
            </a:r>
            <a:endParaRPr/>
          </a:p>
          <a:p>
            <a:pPr indent="-342900" lvl="0" marL="457200" rtl="0" algn="l">
              <a:lnSpc>
                <a:spcPct val="90000"/>
              </a:lnSpc>
              <a:spcBef>
                <a:spcPts val="1000"/>
              </a:spcBef>
              <a:spcAft>
                <a:spcPts val="0"/>
              </a:spcAft>
              <a:buClr>
                <a:srgbClr val="1C9E4A"/>
              </a:buClr>
              <a:buSzPts val="1800"/>
              <a:buChar char="•"/>
            </a:pPr>
            <a:r>
              <a:rPr lang="hu-HU" sz="2200"/>
              <a:t>Gazdaságos üzemeltetés</a:t>
            </a:r>
            <a:endParaRPr/>
          </a:p>
          <a:p>
            <a:pPr indent="-342900" lvl="0" marL="457200" rtl="0" algn="l">
              <a:lnSpc>
                <a:spcPct val="90000"/>
              </a:lnSpc>
              <a:spcBef>
                <a:spcPts val="1000"/>
              </a:spcBef>
              <a:spcAft>
                <a:spcPts val="0"/>
              </a:spcAft>
              <a:buClr>
                <a:srgbClr val="1C9E4A"/>
              </a:buClr>
              <a:buSzPts val="1800"/>
              <a:buChar char="•"/>
            </a:pPr>
            <a:r>
              <a:rPr lang="hu-HU" sz="2200"/>
              <a:t>Gépi munkák költségeinek és gazdaságossági kérdéseinek folyamatos elemzése</a:t>
            </a:r>
            <a:endParaRPr/>
          </a:p>
        </p:txBody>
      </p:sp>
      <p:sp>
        <p:nvSpPr>
          <p:cNvPr id="625" name="Google Shape;625;p63"/>
          <p:cNvSpPr/>
          <p:nvPr/>
        </p:nvSpPr>
        <p:spPr>
          <a:xfrm>
            <a:off x="7543277" y="4515636"/>
            <a:ext cx="4333875" cy="535531"/>
          </a:xfrm>
          <a:prstGeom prst="rect">
            <a:avLst/>
          </a:prstGeom>
          <a:noFill/>
          <a:ln>
            <a:noFill/>
          </a:ln>
        </p:spPr>
        <p:txBody>
          <a:bodyPr anchorCtr="0" anchor="t" bIns="45700" lIns="91425" spcFirstLastPara="1" rIns="91425" wrap="square" tIns="45700">
            <a:spAutoFit/>
          </a:bodyPr>
          <a:lstStyle/>
          <a:p>
            <a:pPr indent="0" lvl="0" marL="114300" marR="0" rtl="0" algn="ctr">
              <a:lnSpc>
                <a:spcPct val="90000"/>
              </a:lnSpc>
              <a:spcBef>
                <a:spcPts val="0"/>
              </a:spcBef>
              <a:spcAft>
                <a:spcPts val="0"/>
              </a:spcAft>
              <a:buNone/>
            </a:pPr>
            <a:r>
              <a:rPr b="0" i="0" lang="hu-HU" sz="1600" u="none" cap="none" strike="noStrike">
                <a:solidFill>
                  <a:srgbClr val="1C9E4A"/>
                </a:solidFill>
                <a:latin typeface="Calibri"/>
                <a:ea typeface="Calibri"/>
                <a:cs typeface="Calibri"/>
                <a:sym typeface="Calibri"/>
              </a:rPr>
              <a:t>Vetőgépek felkészítése a tavaszi szezonra – gépüzemeltetés-támogatás</a:t>
            </a:r>
            <a:endParaRPr/>
          </a:p>
        </p:txBody>
      </p:sp>
      <p:sp>
        <p:nvSpPr>
          <p:cNvPr id="626" name="Google Shape;626;p63"/>
          <p:cNvSpPr/>
          <p:nvPr/>
        </p:nvSpPr>
        <p:spPr>
          <a:xfrm>
            <a:off x="8676752" y="230188"/>
            <a:ext cx="3200400" cy="119100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Nézze meg a videót és fogalmazza meg a vetés gépüzemeltetés főbb feladatait!</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7" name="Google Shape;627;p63"/>
          <p:cNvSpPr/>
          <p:nvPr/>
        </p:nvSpPr>
        <p:spPr>
          <a:xfrm>
            <a:off x="8402432" y="1027906"/>
            <a:ext cx="548640" cy="561022"/>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8" name="Google Shape;628;p63"/>
          <p:cNvSpPr/>
          <p:nvPr/>
        </p:nvSpPr>
        <p:spPr>
          <a:xfrm>
            <a:off x="4530876" y="4541085"/>
            <a:ext cx="978408" cy="484632"/>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29" name="Google Shape;629;p63"/>
          <p:cNvSpPr/>
          <p:nvPr/>
        </p:nvSpPr>
        <p:spPr>
          <a:xfrm>
            <a:off x="5840777" y="1368425"/>
            <a:ext cx="161633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DIGITALIZÁCIÓ </a:t>
            </a:r>
            <a:endParaRPr/>
          </a:p>
        </p:txBody>
      </p:sp>
      <p:sp>
        <p:nvSpPr>
          <p:cNvPr id="630" name="Google Shape;630;p63"/>
          <p:cNvSpPr/>
          <p:nvPr/>
        </p:nvSpPr>
        <p:spPr>
          <a:xfrm>
            <a:off x="5668757" y="4320457"/>
            <a:ext cx="187452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Nagymennyiségű adat keletkezik (BigData) keletkezik, amit elemezni kell</a:t>
            </a:r>
            <a:endParaRPr/>
          </a:p>
        </p:txBody>
      </p:sp>
      <p:sp>
        <p:nvSpPr>
          <p:cNvPr id="631" name="Google Shape;631;p63"/>
          <p:cNvSpPr/>
          <p:nvPr/>
        </p:nvSpPr>
        <p:spPr>
          <a:xfrm rot="10800000">
            <a:off x="6406626" y="2749912"/>
            <a:ext cx="484632" cy="97840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2" name="Google Shape;632;p63"/>
          <p:cNvSpPr/>
          <p:nvPr/>
        </p:nvSpPr>
        <p:spPr>
          <a:xfrm>
            <a:off x="2938447" y="5450019"/>
            <a:ext cx="6096000" cy="701731"/>
          </a:xfrm>
          <a:prstGeom prst="rect">
            <a:avLst/>
          </a:prstGeom>
          <a:noFill/>
          <a:ln>
            <a:noFill/>
          </a:ln>
        </p:spPr>
        <p:txBody>
          <a:bodyPr anchorCtr="0" anchor="t" bIns="45700" lIns="91425" spcFirstLastPara="1" rIns="91425" wrap="square" tIns="45700">
            <a:spAutoFit/>
          </a:bodyPr>
          <a:lstStyle/>
          <a:p>
            <a:pPr indent="0" lvl="0" marL="114300" marR="0" rtl="0" algn="ctr">
              <a:lnSpc>
                <a:spcPct val="90000"/>
              </a:lnSpc>
              <a:spcBef>
                <a:spcPts val="0"/>
              </a:spcBef>
              <a:spcAft>
                <a:spcPts val="0"/>
              </a:spcAft>
              <a:buNone/>
            </a:pPr>
            <a:r>
              <a:rPr b="0" i="0" lang="hu-HU" sz="2200" u="none" cap="none" strike="noStrike">
                <a:solidFill>
                  <a:srgbClr val="1C9E4A"/>
                </a:solidFill>
                <a:latin typeface="Calibri"/>
                <a:ea typeface="Calibri"/>
                <a:cs typeface="Calibri"/>
                <a:sym typeface="Calibri"/>
              </a:rPr>
              <a:t>A munkafolyamatok gazdasági és technológiai hatékonysága a jövedelmezőség alapja!</a:t>
            </a:r>
            <a:endParaRPr/>
          </a:p>
        </p:txBody>
      </p:sp>
      <p:pic>
        <p:nvPicPr>
          <p:cNvPr id="633" name="Google Shape;633;p63" title="Vetőgépek felkészítése a tavaszi szezonra – gépüzemeltetés-támogatás"/>
          <p:cNvPicPr preferRelativeResize="0"/>
          <p:nvPr/>
        </p:nvPicPr>
        <p:blipFill rotWithShape="1">
          <a:blip r:embed="rId3">
            <a:alphaModFix/>
          </a:blip>
          <a:srcRect b="0" l="0" r="0" t="0"/>
          <a:stretch/>
        </p:blipFill>
        <p:spPr>
          <a:xfrm>
            <a:off x="7736952" y="1845496"/>
            <a:ext cx="4248931" cy="24006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4"/>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Robotok a mezőgazdaságban</a:t>
            </a:r>
            <a:br>
              <a:rPr lang="hu-HU"/>
            </a:br>
            <a:endParaRPr/>
          </a:p>
        </p:txBody>
      </p:sp>
      <p:sp>
        <p:nvSpPr>
          <p:cNvPr id="639" name="Google Shape;639;p64"/>
          <p:cNvSpPr txBox="1"/>
          <p:nvPr>
            <p:ph idx="1" type="body"/>
          </p:nvPr>
        </p:nvSpPr>
        <p:spPr>
          <a:xfrm>
            <a:off x="160020" y="1690688"/>
            <a:ext cx="5624942"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b="1" lang="hu-HU"/>
              <a:t>A mezőgazdaság kihívásai:</a:t>
            </a:r>
            <a:endParaRPr/>
          </a:p>
          <a:p>
            <a:pPr indent="-342900" lvl="0" marL="457200" rtl="0" algn="l">
              <a:lnSpc>
                <a:spcPct val="90000"/>
              </a:lnSpc>
              <a:spcBef>
                <a:spcPts val="1000"/>
              </a:spcBef>
              <a:spcAft>
                <a:spcPts val="0"/>
              </a:spcAft>
              <a:buClr>
                <a:srgbClr val="1C9E4A"/>
              </a:buClr>
              <a:buSzPct val="75630"/>
              <a:buChar char="•"/>
            </a:pPr>
            <a:r>
              <a:rPr lang="hu-HU"/>
              <a:t>Megfelelő mennyiségű és minőségű élelmiszer előállítása</a:t>
            </a:r>
            <a:endParaRPr/>
          </a:p>
          <a:p>
            <a:pPr indent="-342900" lvl="0" marL="457200" rtl="0" algn="l">
              <a:lnSpc>
                <a:spcPct val="90000"/>
              </a:lnSpc>
              <a:spcBef>
                <a:spcPts val="1000"/>
              </a:spcBef>
              <a:spcAft>
                <a:spcPts val="0"/>
              </a:spcAft>
              <a:buClr>
                <a:srgbClr val="1C9E4A"/>
              </a:buClr>
              <a:buSzPct val="75630"/>
              <a:buChar char="•"/>
            </a:pPr>
            <a:r>
              <a:rPr lang="hu-HU"/>
              <a:t>Munkaerőhiány </a:t>
            </a:r>
            <a:endParaRPr/>
          </a:p>
          <a:p>
            <a:pPr indent="-342900" lvl="0" marL="457200" rtl="0" algn="l">
              <a:lnSpc>
                <a:spcPct val="90000"/>
              </a:lnSpc>
              <a:spcBef>
                <a:spcPts val="1000"/>
              </a:spcBef>
              <a:spcAft>
                <a:spcPts val="0"/>
              </a:spcAft>
              <a:buClr>
                <a:srgbClr val="1C9E4A"/>
              </a:buClr>
              <a:buSzPct val="75630"/>
              <a:buChar char="•"/>
            </a:pPr>
            <a:r>
              <a:rPr lang="hu-HU"/>
              <a:t>Szezonalitás – munkacsúcsok</a:t>
            </a:r>
            <a:endParaRPr/>
          </a:p>
          <a:p>
            <a:pPr indent="-342900" lvl="0" marL="457200" rtl="0" algn="l">
              <a:lnSpc>
                <a:spcPct val="90000"/>
              </a:lnSpc>
              <a:spcBef>
                <a:spcPts val="1000"/>
              </a:spcBef>
              <a:spcAft>
                <a:spcPts val="0"/>
              </a:spcAft>
              <a:buClr>
                <a:srgbClr val="1C9E4A"/>
              </a:buClr>
              <a:buSzPct val="75630"/>
              <a:buChar char="•"/>
            </a:pPr>
            <a:r>
              <a:rPr lang="hu-HU"/>
              <a:t>A munka hatékonysága kézimunkaerő igény esetében a munkaerő képzettségétől és attitűdjétől is függ </a:t>
            </a:r>
            <a:endParaRPr/>
          </a:p>
          <a:p>
            <a:pPr indent="-342900" lvl="0" marL="457200" rtl="0" algn="l">
              <a:lnSpc>
                <a:spcPct val="90000"/>
              </a:lnSpc>
              <a:spcBef>
                <a:spcPts val="1000"/>
              </a:spcBef>
              <a:spcAft>
                <a:spcPts val="0"/>
              </a:spcAft>
              <a:buClr>
                <a:srgbClr val="1C9E4A"/>
              </a:buClr>
              <a:buSzPct val="75630"/>
              <a:buChar char="•"/>
            </a:pPr>
            <a:r>
              <a:rPr lang="hu-HU"/>
              <a:t>Kedvezőtlen viszonyokhoz (erős napsugárzás, forróság, hideg) alkalmazkodó folyamatos (nincs ünnepnap) munkavégzés.</a:t>
            </a:r>
            <a:endParaRPr/>
          </a:p>
          <a:p>
            <a:pPr indent="-342900" lvl="0" marL="457200" rtl="0" algn="l">
              <a:lnSpc>
                <a:spcPct val="90000"/>
              </a:lnSpc>
              <a:spcBef>
                <a:spcPts val="1000"/>
              </a:spcBef>
              <a:spcAft>
                <a:spcPts val="0"/>
              </a:spcAft>
              <a:buClr>
                <a:srgbClr val="1C9E4A"/>
              </a:buClr>
              <a:buSzPct val="75630"/>
              <a:buChar char="•"/>
            </a:pPr>
            <a:r>
              <a:rPr lang="hu-HU"/>
              <a:t>Sokszor monoton munkafolyamat </a:t>
            </a:r>
            <a:endParaRPr/>
          </a:p>
          <a:p>
            <a:pPr indent="-228600" lvl="0" marL="457200" rtl="0" algn="l">
              <a:lnSpc>
                <a:spcPct val="90000"/>
              </a:lnSpc>
              <a:spcBef>
                <a:spcPts val="1000"/>
              </a:spcBef>
              <a:spcAft>
                <a:spcPts val="0"/>
              </a:spcAft>
              <a:buClr>
                <a:srgbClr val="1C9E4A"/>
              </a:buClr>
              <a:buSzPct val="75630"/>
              <a:buNone/>
            </a:pPr>
            <a:r>
              <a:t/>
            </a:r>
            <a:endParaRPr/>
          </a:p>
        </p:txBody>
      </p:sp>
      <p:sp>
        <p:nvSpPr>
          <p:cNvPr id="640" name="Google Shape;640;p64"/>
          <p:cNvSpPr/>
          <p:nvPr/>
        </p:nvSpPr>
        <p:spPr>
          <a:xfrm>
            <a:off x="5942679" y="1359853"/>
            <a:ext cx="6096000" cy="5560497"/>
          </a:xfrm>
          <a:prstGeom prst="rect">
            <a:avLst/>
          </a:prstGeom>
          <a:noFill/>
          <a:ln>
            <a:noFill/>
          </a:ln>
        </p:spPr>
        <p:txBody>
          <a:bodyPr anchorCtr="0" anchor="t" bIns="45700" lIns="91425" spcFirstLastPara="1" rIns="91425" wrap="square" tIns="45700">
            <a:spAutoFit/>
          </a:bodyPr>
          <a:lstStyle/>
          <a:p>
            <a:pPr indent="0" lvl="0" marL="114300" marR="0" rtl="0" algn="l">
              <a:lnSpc>
                <a:spcPct val="90000"/>
              </a:lnSpc>
              <a:spcBef>
                <a:spcPts val="0"/>
              </a:spcBef>
              <a:spcAft>
                <a:spcPts val="0"/>
              </a:spcAft>
              <a:buNone/>
            </a:pPr>
            <a:r>
              <a:rPr b="1" i="0" lang="hu-HU" sz="2200" u="none" cap="none" strike="noStrike">
                <a:solidFill>
                  <a:srgbClr val="1C9E4A"/>
                </a:solidFill>
                <a:latin typeface="Calibri"/>
                <a:ea typeface="Calibri"/>
                <a:cs typeface="Calibri"/>
                <a:sym typeface="Calibri"/>
              </a:rPr>
              <a:t>A robotika előnyei:</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Megfelelő mennyiségű és minőségű élelmiszer előállítása, emberi tévedés kizárt</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Munkaerőhiányra megoldás, folyamatos munkavégzésre alkalmas</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A monoton munkák elvégzésére kitűnően alkalmas</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Nem befolyásolja a munkavégzés körülménye a teljesítményt (amennyiben alkalmas a munkavégzésre az idő)</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Szezonalitás – munkacsúcsok idején nagyobb termelékenység, akár éjszaka is dolgozik</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A munka hatékonysága egyenletes</a:t>
            </a:r>
            <a:endParaRPr/>
          </a:p>
          <a:p>
            <a:pPr indent="-342900" lvl="0" marL="457200" marR="0" rtl="0" algn="l">
              <a:lnSpc>
                <a:spcPct val="90000"/>
              </a:lnSpc>
              <a:spcBef>
                <a:spcPts val="100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Bizonyos gazdasági méret elérése után olcsóbb, mint az élőmunka</a:t>
            </a:r>
            <a:endParaRPr/>
          </a:p>
        </p:txBody>
      </p:sp>
      <p:sp>
        <p:nvSpPr>
          <p:cNvPr id="641" name="Google Shape;641;p64"/>
          <p:cNvSpPr/>
          <p:nvPr/>
        </p:nvSpPr>
        <p:spPr>
          <a:xfrm>
            <a:off x="1873599" y="6157239"/>
            <a:ext cx="4069080" cy="55553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Robotok a mezőgazdaságban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65"/>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Prediktív gépkarbantartás és szervizelés</a:t>
            </a:r>
            <a:br>
              <a:rPr lang="hu-HU"/>
            </a:br>
            <a:endParaRPr/>
          </a:p>
        </p:txBody>
      </p:sp>
      <p:sp>
        <p:nvSpPr>
          <p:cNvPr id="647" name="Google Shape;647;p65"/>
          <p:cNvSpPr txBox="1"/>
          <p:nvPr>
            <p:ph idx="1" type="body"/>
          </p:nvPr>
        </p:nvSpPr>
        <p:spPr>
          <a:xfrm>
            <a:off x="321547" y="1297779"/>
            <a:ext cx="6605033" cy="4360071"/>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90000"/>
              </a:lnSpc>
              <a:spcBef>
                <a:spcPts val="1000"/>
              </a:spcBef>
              <a:spcAft>
                <a:spcPts val="0"/>
              </a:spcAft>
              <a:buSzPct val="88452"/>
              <a:buNone/>
            </a:pPr>
            <a:r>
              <a:rPr lang="hu-HU" sz="2200"/>
              <a:t>A gép karbantartás és szervizelés biztosítja a tevékenységünk során használt gépek megfelelő műszaki állapotát a munkavégzéshez. </a:t>
            </a:r>
            <a:endParaRPr/>
          </a:p>
          <a:p>
            <a:pPr indent="0" lvl="0" marL="114300" rtl="0" algn="l">
              <a:lnSpc>
                <a:spcPct val="90000"/>
              </a:lnSpc>
              <a:spcBef>
                <a:spcPts val="1000"/>
              </a:spcBef>
              <a:spcAft>
                <a:spcPts val="0"/>
              </a:spcAft>
              <a:buSzPct val="88452"/>
              <a:buNone/>
            </a:pPr>
            <a:r>
              <a:rPr b="1" lang="hu-HU" sz="2200"/>
              <a:t>A rendszeres karbantartás eredménye: </a:t>
            </a:r>
            <a:endParaRPr/>
          </a:p>
          <a:p>
            <a:pPr indent="-342900" lvl="0" marL="457200" rtl="0" algn="l">
              <a:lnSpc>
                <a:spcPct val="90000"/>
              </a:lnSpc>
              <a:spcBef>
                <a:spcPts val="1000"/>
              </a:spcBef>
              <a:spcAft>
                <a:spcPts val="0"/>
              </a:spcAft>
              <a:buSzPct val="88452"/>
              <a:buChar char="•"/>
            </a:pPr>
            <a:r>
              <a:rPr lang="hu-HU" sz="2200"/>
              <a:t>nő az üzembiztonság,</a:t>
            </a:r>
            <a:endParaRPr/>
          </a:p>
          <a:p>
            <a:pPr indent="-342900" lvl="0" marL="457200" rtl="0" algn="l">
              <a:lnSpc>
                <a:spcPct val="90000"/>
              </a:lnSpc>
              <a:spcBef>
                <a:spcPts val="1000"/>
              </a:spcBef>
              <a:spcAft>
                <a:spcPts val="0"/>
              </a:spcAft>
              <a:buSzPct val="88452"/>
              <a:buChar char="•"/>
            </a:pPr>
            <a:r>
              <a:rPr lang="hu-HU" sz="2200"/>
              <a:t>csökken a javítási költség, </a:t>
            </a:r>
            <a:endParaRPr/>
          </a:p>
          <a:p>
            <a:pPr indent="-342900" lvl="0" marL="457200" rtl="0" algn="l">
              <a:lnSpc>
                <a:spcPct val="90000"/>
              </a:lnSpc>
              <a:spcBef>
                <a:spcPts val="1000"/>
              </a:spcBef>
              <a:spcAft>
                <a:spcPts val="0"/>
              </a:spcAft>
              <a:buSzPct val="88452"/>
              <a:buChar char="•"/>
            </a:pPr>
            <a:r>
              <a:rPr lang="hu-HU" sz="2200"/>
              <a:t>csökken az üzem és kenőanyag fogyasztás, </a:t>
            </a:r>
            <a:endParaRPr/>
          </a:p>
          <a:p>
            <a:pPr indent="-342900" lvl="0" marL="457200" rtl="0" algn="l">
              <a:lnSpc>
                <a:spcPct val="90000"/>
              </a:lnSpc>
              <a:spcBef>
                <a:spcPts val="1000"/>
              </a:spcBef>
              <a:spcAft>
                <a:spcPts val="0"/>
              </a:spcAft>
              <a:buSzPct val="88452"/>
              <a:buChar char="•"/>
            </a:pPr>
            <a:r>
              <a:rPr lang="hu-HU" sz="2200"/>
              <a:t>csökken az üzemeltetési költség.</a:t>
            </a:r>
            <a:endParaRPr/>
          </a:p>
          <a:p>
            <a:pPr indent="-228600" lvl="0" marL="457200" rtl="0" algn="l">
              <a:lnSpc>
                <a:spcPct val="90000"/>
              </a:lnSpc>
              <a:spcBef>
                <a:spcPts val="1000"/>
              </a:spcBef>
              <a:spcAft>
                <a:spcPts val="0"/>
              </a:spcAft>
              <a:buSzPct val="88452"/>
              <a:buNone/>
            </a:pPr>
            <a:r>
              <a:t/>
            </a:r>
            <a:endParaRPr sz="2200"/>
          </a:p>
          <a:p>
            <a:pPr indent="-342900" lvl="0" marL="457200" rtl="0" algn="l">
              <a:lnSpc>
                <a:spcPct val="90000"/>
              </a:lnSpc>
              <a:spcBef>
                <a:spcPts val="1000"/>
              </a:spcBef>
              <a:spcAft>
                <a:spcPts val="0"/>
              </a:spcAft>
              <a:buSzPct val="88452"/>
              <a:buChar char="•"/>
            </a:pPr>
            <a:r>
              <a:rPr lang="hu-HU" sz="2200"/>
              <a:t>A karbantartási fokozatok/időközök meghatározása - üzemidő (óra, üzemóra), - végzett munka mennyisége (km, hektár), - elfogyasztott üzemanyag alapján.</a:t>
            </a:r>
            <a:endParaRPr/>
          </a:p>
          <a:p>
            <a:pPr indent="-228600" lvl="0" marL="457200" rtl="0" algn="l">
              <a:lnSpc>
                <a:spcPct val="90000"/>
              </a:lnSpc>
              <a:spcBef>
                <a:spcPts val="1000"/>
              </a:spcBef>
              <a:spcAft>
                <a:spcPts val="0"/>
              </a:spcAft>
              <a:buClr>
                <a:srgbClr val="1C9E4A"/>
              </a:buClr>
              <a:buSzPct val="69498"/>
              <a:buNone/>
            </a:pPr>
            <a:r>
              <a:t/>
            </a:r>
            <a:endParaRPr/>
          </a:p>
          <a:p>
            <a:pPr indent="-228600" lvl="0" marL="457200" rtl="0" algn="l">
              <a:lnSpc>
                <a:spcPct val="90000"/>
              </a:lnSpc>
              <a:spcBef>
                <a:spcPts val="1000"/>
              </a:spcBef>
              <a:spcAft>
                <a:spcPts val="0"/>
              </a:spcAft>
              <a:buClr>
                <a:srgbClr val="1C9E4A"/>
              </a:buClr>
              <a:buSzPct val="69498"/>
              <a:buNone/>
            </a:pPr>
            <a:r>
              <a:t/>
            </a:r>
            <a:endParaRPr/>
          </a:p>
          <a:p>
            <a:pPr indent="-228600" lvl="0" marL="457200" rtl="0" algn="l">
              <a:lnSpc>
                <a:spcPct val="90000"/>
              </a:lnSpc>
              <a:spcBef>
                <a:spcPts val="1000"/>
              </a:spcBef>
              <a:spcAft>
                <a:spcPts val="0"/>
              </a:spcAft>
              <a:buClr>
                <a:srgbClr val="1C9E4A"/>
              </a:buClr>
              <a:buSzPct val="69498"/>
              <a:buNone/>
            </a:pPr>
            <a:r>
              <a:t/>
            </a:r>
            <a:endParaRPr/>
          </a:p>
        </p:txBody>
      </p:sp>
      <p:sp>
        <p:nvSpPr>
          <p:cNvPr id="648" name="Google Shape;648;p65"/>
          <p:cNvSpPr/>
          <p:nvPr/>
        </p:nvSpPr>
        <p:spPr>
          <a:xfrm>
            <a:off x="7439025" y="1217235"/>
            <a:ext cx="4240530" cy="180594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200" u="none" cap="none" strike="noStrike">
                <a:solidFill>
                  <a:srgbClr val="FFFF00"/>
                </a:solidFill>
                <a:latin typeface="Arial"/>
                <a:ea typeface="Arial"/>
                <a:cs typeface="Arial"/>
                <a:sym typeface="Arial"/>
              </a:rPr>
              <a:t>CÉL: a lehetséges hibák, hibafajták, hibacsoportok, hibahelyek, hibaokok stb. módszeres feltérképezése, ismerete </a:t>
            </a:r>
            <a:endParaRPr/>
          </a:p>
        </p:txBody>
      </p:sp>
      <p:sp>
        <p:nvSpPr>
          <p:cNvPr id="649" name="Google Shape;649;p65"/>
          <p:cNvSpPr/>
          <p:nvPr/>
        </p:nvSpPr>
        <p:spPr>
          <a:xfrm>
            <a:off x="8271510" y="3197988"/>
            <a:ext cx="2769870" cy="1897379"/>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hu-HU" sz="1200" u="none" cap="none" strike="noStrike">
                <a:solidFill>
                  <a:srgbClr val="FFFF00"/>
                </a:solidFill>
                <a:latin typeface="Arial"/>
                <a:ea typeface="Arial"/>
                <a:cs typeface="Arial"/>
                <a:sym typeface="Arial"/>
              </a:rPr>
              <a:t>DIGITALIZÁCIÓ</a:t>
            </a:r>
            <a:endParaRPr b="0" i="0" sz="1400" u="none" cap="none" strike="noStrike">
              <a:solidFill>
                <a:srgbClr val="000000"/>
              </a:solidFill>
              <a:latin typeface="Arial"/>
              <a:ea typeface="Arial"/>
              <a:cs typeface="Arial"/>
              <a:sym typeface="Arial"/>
            </a:endParaRPr>
          </a:p>
        </p:txBody>
      </p:sp>
      <p:sp>
        <p:nvSpPr>
          <p:cNvPr id="650" name="Google Shape;650;p65"/>
          <p:cNvSpPr/>
          <p:nvPr/>
        </p:nvSpPr>
        <p:spPr>
          <a:xfrm>
            <a:off x="6829425" y="5270180"/>
            <a:ext cx="5459730" cy="14278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200" u="none" cap="none" strike="noStrike">
                <a:solidFill>
                  <a:srgbClr val="FFFF00"/>
                </a:solidFill>
                <a:latin typeface="Arial"/>
                <a:ea typeface="Arial"/>
                <a:cs typeface="Arial"/>
                <a:sym typeface="Arial"/>
              </a:rPr>
              <a:t>Adatgyűjtés munkafolyamat közben – elemzés – preventív hibaelhárítás – költségcsökkentés – munkaidő kiesés csökkentés – precíz szervízelés </a:t>
            </a:r>
            <a:endParaRPr/>
          </a:p>
        </p:txBody>
      </p:sp>
      <p:sp>
        <p:nvSpPr>
          <p:cNvPr id="651" name="Google Shape;651;p65"/>
          <p:cNvSpPr/>
          <p:nvPr/>
        </p:nvSpPr>
        <p:spPr>
          <a:xfrm>
            <a:off x="1965960" y="5657850"/>
            <a:ext cx="4491990" cy="1200151"/>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Prediktív gép karbantartás és szervizelés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66"/>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Drónhasználat</a:t>
            </a:r>
            <a:br>
              <a:rPr lang="hu-HU"/>
            </a:br>
            <a:endParaRPr/>
          </a:p>
        </p:txBody>
      </p:sp>
      <p:sp>
        <p:nvSpPr>
          <p:cNvPr id="657" name="Google Shape;657;p66"/>
          <p:cNvSpPr txBox="1"/>
          <p:nvPr>
            <p:ph idx="1" type="body"/>
          </p:nvPr>
        </p:nvSpPr>
        <p:spPr>
          <a:xfrm>
            <a:off x="218677" y="1242695"/>
            <a:ext cx="5496323" cy="4351338"/>
          </a:xfrm>
          <a:prstGeom prst="rect">
            <a:avLst/>
          </a:prstGeom>
          <a:noFill/>
          <a:ln>
            <a:noFill/>
          </a:ln>
        </p:spPr>
        <p:txBody>
          <a:bodyPr anchorCtr="0" anchor="t" bIns="45700" lIns="91425" spcFirstLastPara="1" rIns="91425" wrap="square" tIns="45700">
            <a:normAutofit fontScale="85000" lnSpcReduction="10000"/>
          </a:bodyPr>
          <a:lstStyle/>
          <a:p>
            <a:pPr indent="-342900" lvl="0" marL="457200" rtl="0" algn="l">
              <a:lnSpc>
                <a:spcPct val="90000"/>
              </a:lnSpc>
              <a:spcBef>
                <a:spcPts val="1000"/>
              </a:spcBef>
              <a:spcAft>
                <a:spcPts val="0"/>
              </a:spcAft>
              <a:buClr>
                <a:srgbClr val="1C9E4A"/>
              </a:buClr>
              <a:buSzPct val="75630"/>
              <a:buChar char="•"/>
            </a:pPr>
            <a:r>
              <a:rPr b="1" lang="hu-HU"/>
              <a:t>Mi a drón? - </a:t>
            </a:r>
            <a:endParaRPr/>
          </a:p>
          <a:p>
            <a:pPr indent="-342900" lvl="0" marL="457200" rtl="0" algn="l">
              <a:lnSpc>
                <a:spcPct val="90000"/>
              </a:lnSpc>
              <a:spcBef>
                <a:spcPts val="1000"/>
              </a:spcBef>
              <a:spcAft>
                <a:spcPts val="0"/>
              </a:spcAft>
              <a:buClr>
                <a:srgbClr val="1C9E4A"/>
              </a:buClr>
              <a:buSzPct val="75630"/>
              <a:buChar char="•"/>
            </a:pPr>
            <a:r>
              <a:rPr b="1" lang="hu-HU"/>
              <a:t>A drónokkal kapcsolatos fontos szabályozása a következő honlapon található: https://doe.hu/dronos-munkavegzes-ceges-formaban?page=1</a:t>
            </a:r>
            <a:endParaRPr/>
          </a:p>
          <a:p>
            <a:pPr indent="-342900" lvl="0" marL="457200" rtl="0" algn="l">
              <a:lnSpc>
                <a:spcPct val="90000"/>
              </a:lnSpc>
              <a:spcBef>
                <a:spcPts val="1000"/>
              </a:spcBef>
              <a:spcAft>
                <a:spcPts val="0"/>
              </a:spcAft>
              <a:buClr>
                <a:srgbClr val="1C9E4A"/>
              </a:buClr>
              <a:buSzPct val="75630"/>
              <a:buChar char="•"/>
            </a:pPr>
            <a:r>
              <a:rPr b="1" lang="hu-HU"/>
              <a:t>2021. januártól csak a HungaroControl – azaz a magyar légi irányítás – applikációjának használatával reptethető pilóta nélküli légi jármű az Innovációs és Technológiai Minisztérium (ITM) törvényjavaslata alapján.</a:t>
            </a:r>
            <a:endParaRPr/>
          </a:p>
        </p:txBody>
      </p:sp>
      <p:sp>
        <p:nvSpPr>
          <p:cNvPr id="658" name="Google Shape;658;p66"/>
          <p:cNvSpPr/>
          <p:nvPr/>
        </p:nvSpPr>
        <p:spPr>
          <a:xfrm>
            <a:off x="7050190" y="3789462"/>
            <a:ext cx="4826962"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200" u="none" cap="none" strike="noStrike">
                <a:solidFill>
                  <a:srgbClr val="1C9E4A"/>
                </a:solidFill>
                <a:latin typeface="Calibri"/>
                <a:ea typeface="Calibri"/>
                <a:cs typeface="Calibri"/>
                <a:sym typeface="Calibri"/>
              </a:rPr>
              <a:t>A drónhasználat szabályozása 2021-ben</a:t>
            </a:r>
            <a:endParaRPr/>
          </a:p>
        </p:txBody>
      </p:sp>
      <p:sp>
        <p:nvSpPr>
          <p:cNvPr id="659" name="Google Shape;659;p66"/>
          <p:cNvSpPr/>
          <p:nvPr/>
        </p:nvSpPr>
        <p:spPr>
          <a:xfrm>
            <a:off x="6353175" y="4466511"/>
            <a:ext cx="6096000" cy="75713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i="0" lang="hu-HU" sz="2400" u="none" cap="none" strike="noStrike">
                <a:solidFill>
                  <a:srgbClr val="1C9E4A"/>
                </a:solidFill>
                <a:latin typeface="Calibri"/>
                <a:ea typeface="Calibri"/>
                <a:cs typeface="Calibri"/>
                <a:sym typeface="Calibri"/>
              </a:rPr>
              <a:t>Drónok lehetőségei, és annak jogszabályi korlátai</a:t>
            </a:r>
            <a:endParaRPr/>
          </a:p>
        </p:txBody>
      </p:sp>
      <p:sp>
        <p:nvSpPr>
          <p:cNvPr id="660" name="Google Shape;660;p66"/>
          <p:cNvSpPr/>
          <p:nvPr/>
        </p:nvSpPr>
        <p:spPr>
          <a:xfrm>
            <a:off x="3407584" y="5594033"/>
            <a:ext cx="5383530" cy="127876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Drónhasználat + vajdasági + szlovákiai + erdélyi kiegészítő anyag</a:t>
            </a:r>
            <a:endParaRPr/>
          </a:p>
        </p:txBody>
      </p:sp>
      <p:pic>
        <p:nvPicPr>
          <p:cNvPr id="661" name="Google Shape;661;p66" title="Drónhasználat 2021 - Mit mond az új szabályozás?"/>
          <p:cNvPicPr preferRelativeResize="0"/>
          <p:nvPr/>
        </p:nvPicPr>
        <p:blipFill rotWithShape="1">
          <a:blip r:embed="rId3">
            <a:alphaModFix/>
          </a:blip>
          <a:srcRect b="0" l="0" r="0" t="0"/>
          <a:stretch/>
        </p:blipFill>
        <p:spPr>
          <a:xfrm>
            <a:off x="6477002" y="691130"/>
            <a:ext cx="4966662" cy="28061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1"/>
                                        <p:tgtEl>
                                          <p:spTgt spid="6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7"/>
          <p:cNvSpPr txBox="1"/>
          <p:nvPr>
            <p:ph type="title"/>
          </p:nvPr>
        </p:nvSpPr>
        <p:spPr>
          <a:xfrm>
            <a:off x="321546" y="-79899"/>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Monitoring drón</a:t>
            </a:r>
            <a:br>
              <a:rPr lang="hu-HU"/>
            </a:br>
            <a:endParaRPr/>
          </a:p>
        </p:txBody>
      </p:sp>
      <p:sp>
        <p:nvSpPr>
          <p:cNvPr id="667" name="Google Shape;667;p67"/>
          <p:cNvSpPr txBox="1"/>
          <p:nvPr>
            <p:ph idx="1" type="body"/>
          </p:nvPr>
        </p:nvSpPr>
        <p:spPr>
          <a:xfrm>
            <a:off x="321546" y="585630"/>
            <a:ext cx="11555605" cy="974725"/>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rgbClr val="1C9E4A"/>
              </a:buClr>
              <a:buSzPct val="82949"/>
              <a:buChar char="•"/>
            </a:pPr>
            <a:r>
              <a:rPr lang="hu-HU"/>
              <a:t>A mezőgazdasági terület szemrevételezése határszemlével történik, amely történhet ember által és drón használatával.  A folyamatos ellenőrzés célja, hogy a bekövetkező változásokat időben meghatározzuk.</a:t>
            </a:r>
            <a:endParaRPr/>
          </a:p>
        </p:txBody>
      </p:sp>
      <p:sp>
        <p:nvSpPr>
          <p:cNvPr id="668" name="Google Shape;668;p67"/>
          <p:cNvSpPr/>
          <p:nvPr/>
        </p:nvSpPr>
        <p:spPr>
          <a:xfrm>
            <a:off x="5470202" y="2167334"/>
            <a:ext cx="2466024" cy="751563"/>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Terület monitorozása/határszemle</a:t>
            </a:r>
            <a:endParaRPr/>
          </a:p>
        </p:txBody>
      </p:sp>
      <p:sp>
        <p:nvSpPr>
          <p:cNvPr id="669" name="Google Shape;669;p67"/>
          <p:cNvSpPr/>
          <p:nvPr/>
        </p:nvSpPr>
        <p:spPr>
          <a:xfrm>
            <a:off x="9092121" y="1429285"/>
            <a:ext cx="1874520" cy="777955"/>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Drónt használó gazdálkodás</a:t>
            </a:r>
            <a:endParaRPr/>
          </a:p>
        </p:txBody>
      </p:sp>
      <p:sp>
        <p:nvSpPr>
          <p:cNvPr id="670" name="Google Shape;670;p67"/>
          <p:cNvSpPr/>
          <p:nvPr/>
        </p:nvSpPr>
        <p:spPr>
          <a:xfrm>
            <a:off x="2278189" y="1528882"/>
            <a:ext cx="2114550" cy="669925"/>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Konvencionális gazdálkodás</a:t>
            </a:r>
            <a:endParaRPr/>
          </a:p>
        </p:txBody>
      </p:sp>
      <p:sp>
        <p:nvSpPr>
          <p:cNvPr id="671" name="Google Shape;671;p67"/>
          <p:cNvSpPr/>
          <p:nvPr/>
        </p:nvSpPr>
        <p:spPr>
          <a:xfrm>
            <a:off x="5470202" y="5788376"/>
            <a:ext cx="2466022" cy="677906"/>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Víznyomott területek felmérése</a:t>
            </a:r>
            <a:endParaRPr/>
          </a:p>
        </p:txBody>
      </p:sp>
      <p:pic>
        <p:nvPicPr>
          <p:cNvPr id="672" name="Google Shape;672;p67"/>
          <p:cNvPicPr preferRelativeResize="0"/>
          <p:nvPr/>
        </p:nvPicPr>
        <p:blipFill rotWithShape="1">
          <a:blip r:embed="rId3">
            <a:alphaModFix/>
          </a:blip>
          <a:srcRect b="0" l="0" r="0" t="0"/>
          <a:stretch/>
        </p:blipFill>
        <p:spPr>
          <a:xfrm>
            <a:off x="9212579" y="3243630"/>
            <a:ext cx="1604090" cy="1487794"/>
          </a:xfrm>
          <a:prstGeom prst="rect">
            <a:avLst/>
          </a:prstGeom>
          <a:noFill/>
          <a:ln>
            <a:noFill/>
          </a:ln>
        </p:spPr>
      </p:pic>
      <p:sp>
        <p:nvSpPr>
          <p:cNvPr id="673" name="Google Shape;673;p67"/>
          <p:cNvSpPr/>
          <p:nvPr/>
        </p:nvSpPr>
        <p:spPr>
          <a:xfrm>
            <a:off x="5515133" y="3243629"/>
            <a:ext cx="2454594" cy="490771"/>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Hatékonyság ellenőrzés</a:t>
            </a:r>
            <a:endParaRPr/>
          </a:p>
        </p:txBody>
      </p:sp>
      <p:sp>
        <p:nvSpPr>
          <p:cNvPr id="674" name="Google Shape;674;p67"/>
          <p:cNvSpPr/>
          <p:nvPr/>
        </p:nvSpPr>
        <p:spPr>
          <a:xfrm>
            <a:off x="5470204" y="3975850"/>
            <a:ext cx="2466022" cy="755573"/>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Kárfelmérés (fagykár, vadkár)</a:t>
            </a:r>
            <a:endParaRPr/>
          </a:p>
        </p:txBody>
      </p:sp>
      <p:sp>
        <p:nvSpPr>
          <p:cNvPr id="675" name="Google Shape;675;p67"/>
          <p:cNvSpPr/>
          <p:nvPr/>
        </p:nvSpPr>
        <p:spPr>
          <a:xfrm>
            <a:off x="5470202" y="4975341"/>
            <a:ext cx="2466022" cy="606505"/>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Víznyomott területek felmérése</a:t>
            </a:r>
            <a:endParaRPr/>
          </a:p>
        </p:txBody>
      </p:sp>
      <p:sp>
        <p:nvSpPr>
          <p:cNvPr descr="pipa_jel - Intimkehely.info" id="676" name="Google Shape;676;p6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677" name="Google Shape;677;p67"/>
          <p:cNvPicPr preferRelativeResize="0"/>
          <p:nvPr/>
        </p:nvPicPr>
        <p:blipFill rotWithShape="1">
          <a:blip r:embed="rId4">
            <a:alphaModFix/>
          </a:blip>
          <a:srcRect b="0" l="0" r="0" t="0"/>
          <a:stretch/>
        </p:blipFill>
        <p:spPr>
          <a:xfrm>
            <a:off x="8104526" y="3200775"/>
            <a:ext cx="595606" cy="601942"/>
          </a:xfrm>
          <a:prstGeom prst="rect">
            <a:avLst/>
          </a:prstGeom>
          <a:noFill/>
          <a:ln>
            <a:noFill/>
          </a:ln>
        </p:spPr>
      </p:pic>
      <p:pic>
        <p:nvPicPr>
          <p:cNvPr id="678" name="Google Shape;678;p67"/>
          <p:cNvPicPr preferRelativeResize="0"/>
          <p:nvPr/>
        </p:nvPicPr>
        <p:blipFill rotWithShape="1">
          <a:blip r:embed="rId4">
            <a:alphaModFix/>
          </a:blip>
          <a:srcRect b="0" l="0" r="0" t="0"/>
          <a:stretch/>
        </p:blipFill>
        <p:spPr>
          <a:xfrm>
            <a:off x="8115956" y="4053476"/>
            <a:ext cx="595606" cy="601942"/>
          </a:xfrm>
          <a:prstGeom prst="rect">
            <a:avLst/>
          </a:prstGeom>
          <a:noFill/>
          <a:ln>
            <a:noFill/>
          </a:ln>
        </p:spPr>
      </p:pic>
      <p:pic>
        <p:nvPicPr>
          <p:cNvPr id="679" name="Google Shape;679;p67"/>
          <p:cNvPicPr preferRelativeResize="0"/>
          <p:nvPr/>
        </p:nvPicPr>
        <p:blipFill rotWithShape="1">
          <a:blip r:embed="rId4">
            <a:alphaModFix/>
          </a:blip>
          <a:srcRect b="0" l="0" r="0" t="0"/>
          <a:stretch/>
        </p:blipFill>
        <p:spPr>
          <a:xfrm>
            <a:off x="8104524" y="4975341"/>
            <a:ext cx="595606" cy="601942"/>
          </a:xfrm>
          <a:prstGeom prst="rect">
            <a:avLst/>
          </a:prstGeom>
          <a:noFill/>
          <a:ln>
            <a:noFill/>
          </a:ln>
        </p:spPr>
      </p:pic>
      <p:pic>
        <p:nvPicPr>
          <p:cNvPr id="680" name="Google Shape;680;p67"/>
          <p:cNvPicPr preferRelativeResize="0"/>
          <p:nvPr/>
        </p:nvPicPr>
        <p:blipFill rotWithShape="1">
          <a:blip r:embed="rId4">
            <a:alphaModFix/>
          </a:blip>
          <a:srcRect b="0" l="0" r="0" t="0"/>
          <a:stretch/>
        </p:blipFill>
        <p:spPr>
          <a:xfrm>
            <a:off x="8128113" y="2292433"/>
            <a:ext cx="595606" cy="601942"/>
          </a:xfrm>
          <a:prstGeom prst="rect">
            <a:avLst/>
          </a:prstGeom>
          <a:noFill/>
          <a:ln>
            <a:noFill/>
          </a:ln>
        </p:spPr>
      </p:pic>
      <p:pic>
        <p:nvPicPr>
          <p:cNvPr id="681" name="Google Shape;681;p67"/>
          <p:cNvPicPr preferRelativeResize="0"/>
          <p:nvPr/>
        </p:nvPicPr>
        <p:blipFill rotWithShape="1">
          <a:blip r:embed="rId4">
            <a:alphaModFix/>
          </a:blip>
          <a:srcRect b="0" l="0" r="0" t="0"/>
          <a:stretch/>
        </p:blipFill>
        <p:spPr>
          <a:xfrm>
            <a:off x="8175735" y="5901728"/>
            <a:ext cx="595606" cy="601942"/>
          </a:xfrm>
          <a:prstGeom prst="rect">
            <a:avLst/>
          </a:prstGeom>
          <a:noFill/>
          <a:ln>
            <a:noFill/>
          </a:ln>
        </p:spPr>
      </p:pic>
      <p:pic>
        <p:nvPicPr>
          <p:cNvPr id="682" name="Google Shape;682;p67"/>
          <p:cNvPicPr preferRelativeResize="0"/>
          <p:nvPr/>
        </p:nvPicPr>
        <p:blipFill rotWithShape="1">
          <a:blip r:embed="rId5">
            <a:alphaModFix/>
          </a:blip>
          <a:srcRect b="0" l="0" r="0" t="0"/>
          <a:stretch/>
        </p:blipFill>
        <p:spPr>
          <a:xfrm>
            <a:off x="3966486" y="3326130"/>
            <a:ext cx="1458782" cy="1854632"/>
          </a:xfrm>
          <a:prstGeom prst="rect">
            <a:avLst/>
          </a:prstGeom>
          <a:noFill/>
          <a:ln>
            <a:noFill/>
          </a:ln>
        </p:spPr>
      </p:pic>
      <p:pic>
        <p:nvPicPr>
          <p:cNvPr id="683" name="Google Shape;683;p67"/>
          <p:cNvPicPr preferRelativeResize="0"/>
          <p:nvPr/>
        </p:nvPicPr>
        <p:blipFill rotWithShape="1">
          <a:blip r:embed="rId6">
            <a:alphaModFix/>
          </a:blip>
          <a:srcRect b="0" l="0" r="0" t="0"/>
          <a:stretch/>
        </p:blipFill>
        <p:spPr>
          <a:xfrm>
            <a:off x="460374" y="2918896"/>
            <a:ext cx="2694305" cy="1492645"/>
          </a:xfrm>
          <a:prstGeom prst="rect">
            <a:avLst/>
          </a:prstGeom>
          <a:noFill/>
          <a:ln>
            <a:noFill/>
          </a:ln>
        </p:spPr>
      </p:pic>
      <p:pic>
        <p:nvPicPr>
          <p:cNvPr id="684" name="Google Shape;684;p67"/>
          <p:cNvPicPr preferRelativeResize="0"/>
          <p:nvPr/>
        </p:nvPicPr>
        <p:blipFill rotWithShape="1">
          <a:blip r:embed="rId7">
            <a:alphaModFix/>
          </a:blip>
          <a:srcRect b="0" l="0" r="0" t="0"/>
          <a:stretch/>
        </p:blipFill>
        <p:spPr>
          <a:xfrm>
            <a:off x="1324458" y="4649017"/>
            <a:ext cx="2462298" cy="1637428"/>
          </a:xfrm>
          <a:prstGeom prst="rect">
            <a:avLst/>
          </a:prstGeom>
          <a:noFill/>
          <a:ln>
            <a:noFill/>
          </a:ln>
        </p:spPr>
      </p:pic>
      <p:sp>
        <p:nvSpPr>
          <p:cNvPr id="685" name="Google Shape;685;p67"/>
          <p:cNvSpPr/>
          <p:nvPr/>
        </p:nvSpPr>
        <p:spPr>
          <a:xfrm>
            <a:off x="5678125" y="1409407"/>
            <a:ext cx="2128610" cy="661723"/>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400" u="none" cap="none" strike="noStrike">
                <a:solidFill>
                  <a:srgbClr val="FFFF00"/>
                </a:solidFill>
                <a:latin typeface="Arial"/>
                <a:ea typeface="Arial"/>
                <a:cs typeface="Arial"/>
                <a:sym typeface="Arial"/>
              </a:rPr>
              <a:t>PONTOS ADATOK GYŰJTÉSE</a:t>
            </a:r>
            <a:endParaRPr/>
          </a:p>
        </p:txBody>
      </p:sp>
      <p:pic>
        <p:nvPicPr>
          <p:cNvPr id="686" name="Google Shape;686;p67"/>
          <p:cNvPicPr preferRelativeResize="0"/>
          <p:nvPr/>
        </p:nvPicPr>
        <p:blipFill rotWithShape="1">
          <a:blip r:embed="rId8">
            <a:alphaModFix/>
          </a:blip>
          <a:srcRect b="0" l="0" r="0" t="0"/>
          <a:stretch/>
        </p:blipFill>
        <p:spPr>
          <a:xfrm>
            <a:off x="9065372" y="4942555"/>
            <a:ext cx="2114552" cy="169164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68"/>
          <p:cNvSpPr txBox="1"/>
          <p:nvPr>
            <p:ph type="title"/>
          </p:nvPr>
        </p:nvSpPr>
        <p:spPr>
          <a:xfrm>
            <a:off x="321547" y="11366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Munkavégzésre alkalmas drónok (permetező drón)</a:t>
            </a:r>
            <a:br>
              <a:rPr lang="hu-HU"/>
            </a:br>
            <a:endParaRPr/>
          </a:p>
        </p:txBody>
      </p:sp>
      <p:sp>
        <p:nvSpPr>
          <p:cNvPr id="692" name="Google Shape;692;p68"/>
          <p:cNvSpPr txBox="1"/>
          <p:nvPr>
            <p:ph idx="1" type="body"/>
          </p:nvPr>
        </p:nvSpPr>
        <p:spPr>
          <a:xfrm>
            <a:off x="321547" y="4469130"/>
            <a:ext cx="11555605" cy="2388870"/>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96774"/>
              <a:buNone/>
            </a:pPr>
            <a:r>
              <a:rPr b="1" lang="hu-HU" sz="2400"/>
              <a:t>Helikopteres permetezés</a:t>
            </a:r>
            <a:endParaRPr/>
          </a:p>
          <a:p>
            <a:pPr indent="-342900" lvl="0" marL="457200" rtl="0" algn="l">
              <a:lnSpc>
                <a:spcPct val="90000"/>
              </a:lnSpc>
              <a:spcBef>
                <a:spcPts val="1000"/>
              </a:spcBef>
              <a:spcAft>
                <a:spcPts val="0"/>
              </a:spcAft>
              <a:buClr>
                <a:srgbClr val="1C9E4A"/>
              </a:buClr>
              <a:buSzPct val="96774"/>
              <a:buChar char="•"/>
            </a:pPr>
            <a:r>
              <a:rPr lang="hu-HU" sz="2400"/>
              <a:t>A tábla egységes kezelése </a:t>
            </a:r>
            <a:endParaRPr/>
          </a:p>
          <a:p>
            <a:pPr indent="-342900" lvl="0" marL="457200" rtl="0" algn="l">
              <a:lnSpc>
                <a:spcPct val="90000"/>
              </a:lnSpc>
              <a:spcBef>
                <a:spcPts val="1000"/>
              </a:spcBef>
              <a:spcAft>
                <a:spcPts val="0"/>
              </a:spcAft>
              <a:buClr>
                <a:srgbClr val="1C9E4A"/>
              </a:buClr>
              <a:buSzPct val="96774"/>
              <a:buChar char="•"/>
            </a:pPr>
            <a:r>
              <a:rPr lang="hu-HU" sz="2400"/>
              <a:t>Egy dózis alkalmazása tábla szinten</a:t>
            </a:r>
            <a:endParaRPr/>
          </a:p>
          <a:p>
            <a:pPr indent="-342900" lvl="0" marL="457200" rtl="0" algn="l">
              <a:lnSpc>
                <a:spcPct val="90000"/>
              </a:lnSpc>
              <a:spcBef>
                <a:spcPts val="1000"/>
              </a:spcBef>
              <a:spcAft>
                <a:spcPts val="0"/>
              </a:spcAft>
              <a:buClr>
                <a:srgbClr val="1C9E4A"/>
              </a:buClr>
              <a:buSzPct val="96774"/>
              <a:buChar char="•"/>
            </a:pPr>
            <a:r>
              <a:rPr lang="hu-HU" sz="2400"/>
              <a:t>Repülési magasság magasabb- szersodródás nagyobb </a:t>
            </a:r>
            <a:endParaRPr/>
          </a:p>
          <a:p>
            <a:pPr indent="-342900" lvl="0" marL="457200" rtl="0" algn="l">
              <a:lnSpc>
                <a:spcPct val="90000"/>
              </a:lnSpc>
              <a:spcBef>
                <a:spcPts val="1000"/>
              </a:spcBef>
              <a:spcAft>
                <a:spcPts val="0"/>
              </a:spcAft>
              <a:buClr>
                <a:srgbClr val="1C9E4A"/>
              </a:buClr>
              <a:buSzPct val="96774"/>
              <a:buChar char="•"/>
            </a:pPr>
            <a:r>
              <a:rPr lang="hu-HU" sz="2400"/>
              <a:t>Ember általi hibalehetőség magasabb – a repülési folyamat nem automatizálható</a:t>
            </a:r>
            <a:endParaRPr/>
          </a:p>
          <a:p>
            <a:pPr indent="-228600" lvl="0" marL="457200" rtl="0" algn="l">
              <a:lnSpc>
                <a:spcPct val="90000"/>
              </a:lnSpc>
              <a:spcBef>
                <a:spcPts val="1000"/>
              </a:spcBef>
              <a:spcAft>
                <a:spcPts val="0"/>
              </a:spcAft>
              <a:buClr>
                <a:srgbClr val="1C9E4A"/>
              </a:buClr>
              <a:buSzPct val="96774"/>
              <a:buNone/>
            </a:pPr>
            <a:r>
              <a:t/>
            </a:r>
            <a:endParaRPr sz="2400"/>
          </a:p>
          <a:p>
            <a:pPr indent="0" lvl="0" marL="114300" rtl="0" algn="l">
              <a:lnSpc>
                <a:spcPct val="90000"/>
              </a:lnSpc>
              <a:spcBef>
                <a:spcPts val="1000"/>
              </a:spcBef>
              <a:spcAft>
                <a:spcPts val="0"/>
              </a:spcAft>
              <a:buSzPct val="96774"/>
              <a:buNone/>
            </a:pPr>
            <a:r>
              <a:rPr b="1" lang="hu-HU" sz="2400"/>
              <a:t>Drónos permetezés</a:t>
            </a:r>
            <a:endParaRPr/>
          </a:p>
          <a:p>
            <a:pPr indent="-342900" lvl="0" marL="457200" rtl="0" algn="l">
              <a:lnSpc>
                <a:spcPct val="90000"/>
              </a:lnSpc>
              <a:spcBef>
                <a:spcPts val="1000"/>
              </a:spcBef>
              <a:spcAft>
                <a:spcPts val="0"/>
              </a:spcAft>
              <a:buClr>
                <a:srgbClr val="1C9E4A"/>
              </a:buClr>
              <a:buSzPct val="96774"/>
              <a:buChar char="•"/>
            </a:pPr>
            <a:r>
              <a:rPr lang="hu-HU" sz="2400"/>
              <a:t>A táblán belül helyspecifikus kijuttatás lehetősége </a:t>
            </a:r>
            <a:endParaRPr/>
          </a:p>
          <a:p>
            <a:pPr indent="-342900" lvl="0" marL="457200" rtl="0" algn="l">
              <a:lnSpc>
                <a:spcPct val="90000"/>
              </a:lnSpc>
              <a:spcBef>
                <a:spcPts val="1000"/>
              </a:spcBef>
              <a:spcAft>
                <a:spcPts val="0"/>
              </a:spcAft>
              <a:buClr>
                <a:srgbClr val="1C9E4A"/>
              </a:buClr>
              <a:buSzPct val="96774"/>
              <a:buChar char="•"/>
            </a:pPr>
            <a:r>
              <a:rPr lang="hu-HU" sz="2400"/>
              <a:t>Táblán belül változtatott dózis alkalmazható</a:t>
            </a:r>
            <a:endParaRPr/>
          </a:p>
          <a:p>
            <a:pPr indent="-342900" lvl="0" marL="457200" rtl="0" algn="l">
              <a:lnSpc>
                <a:spcPct val="90000"/>
              </a:lnSpc>
              <a:spcBef>
                <a:spcPts val="1000"/>
              </a:spcBef>
              <a:spcAft>
                <a:spcPts val="0"/>
              </a:spcAft>
              <a:buClr>
                <a:srgbClr val="1C9E4A"/>
              </a:buClr>
              <a:buSzPct val="96774"/>
              <a:buChar char="•"/>
            </a:pPr>
            <a:r>
              <a:rPr lang="hu-HU" sz="2400"/>
              <a:t>Alacsonyabb repülési magasság – kisebb szersodródás</a:t>
            </a:r>
            <a:endParaRPr/>
          </a:p>
          <a:p>
            <a:pPr indent="-342900" lvl="0" marL="457200" rtl="0" algn="l">
              <a:lnSpc>
                <a:spcPct val="90000"/>
              </a:lnSpc>
              <a:spcBef>
                <a:spcPts val="1000"/>
              </a:spcBef>
              <a:spcAft>
                <a:spcPts val="0"/>
              </a:spcAft>
              <a:buClr>
                <a:srgbClr val="1C9E4A"/>
              </a:buClr>
              <a:buSzPct val="96774"/>
              <a:buChar char="•"/>
            </a:pPr>
            <a:r>
              <a:rPr lang="hu-HU" sz="2400"/>
              <a:t>A repülés automatizálható előre megadott kijuttatási térkép alapján</a:t>
            </a:r>
            <a:endParaRPr/>
          </a:p>
          <a:p>
            <a:pPr indent="-228600" lvl="0" marL="457200" rtl="0" algn="l">
              <a:lnSpc>
                <a:spcPct val="90000"/>
              </a:lnSpc>
              <a:spcBef>
                <a:spcPts val="1000"/>
              </a:spcBef>
              <a:spcAft>
                <a:spcPts val="0"/>
              </a:spcAft>
              <a:buClr>
                <a:srgbClr val="1C9E4A"/>
              </a:buClr>
              <a:buSzPct val="82949"/>
              <a:buNone/>
            </a:pPr>
            <a:r>
              <a:t/>
            </a:r>
            <a:endParaRPr/>
          </a:p>
        </p:txBody>
      </p:sp>
      <p:sp>
        <p:nvSpPr>
          <p:cNvPr id="693" name="Google Shape;693;p68"/>
          <p:cNvSpPr/>
          <p:nvPr/>
        </p:nvSpPr>
        <p:spPr>
          <a:xfrm>
            <a:off x="4950634" y="3198495"/>
            <a:ext cx="229743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Növényvédelem</a:t>
            </a:r>
            <a:endParaRPr/>
          </a:p>
        </p:txBody>
      </p:sp>
      <p:sp>
        <p:nvSpPr>
          <p:cNvPr id="694" name="Google Shape;694;p68"/>
          <p:cNvSpPr/>
          <p:nvPr/>
        </p:nvSpPr>
        <p:spPr>
          <a:xfrm>
            <a:off x="607296" y="783085"/>
            <a:ext cx="11372726"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hu-HU" sz="2000" u="none" cap="none" strike="noStrike">
                <a:solidFill>
                  <a:srgbClr val="1C9E4A"/>
                </a:solidFill>
                <a:latin typeface="Calibri"/>
                <a:ea typeface="Calibri"/>
                <a:cs typeface="Calibri"/>
                <a:sym typeface="Calibri"/>
              </a:rPr>
              <a:t>A növényvédőszer felhasználása a csomagoláson feltüntetett előírások betartása mellett történjen: </a:t>
            </a:r>
            <a:r>
              <a:rPr b="0" i="0" lang="hu-HU" sz="2000" u="none" cap="none" strike="noStrike">
                <a:solidFill>
                  <a:srgbClr val="1C9E4A"/>
                </a:solidFill>
                <a:latin typeface="Calibri"/>
                <a:ea typeface="Calibri"/>
                <a:cs typeface="Calibri"/>
                <a:sym typeface="Calibri"/>
              </a:rPr>
              <a:t>•megfelelő helyen;</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megfelelő időben; </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helyes koncentrációban;</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megfelelő eszközökkel;</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szükség esetén szaktanácsadót is igénybe kell venni</a:t>
            </a:r>
            <a:endParaRPr/>
          </a:p>
          <a:p>
            <a:pPr indent="0" lvl="0" marL="0" marR="0" rtl="0" algn="l">
              <a:lnSpc>
                <a:spcPct val="100000"/>
              </a:lnSpc>
              <a:spcBef>
                <a:spcPts val="0"/>
              </a:spcBef>
              <a:spcAft>
                <a:spcPts val="0"/>
              </a:spcAft>
              <a:buNone/>
            </a:pPr>
            <a:r>
              <a:t/>
            </a:r>
            <a:endParaRPr b="0" i="0" sz="20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000" u="none" cap="none" strike="noStrike">
              <a:solidFill>
                <a:srgbClr val="1C9E4A"/>
              </a:solidFill>
              <a:latin typeface="Calibri"/>
              <a:ea typeface="Calibri"/>
              <a:cs typeface="Calibri"/>
              <a:sym typeface="Calibri"/>
            </a:endParaRPr>
          </a:p>
          <a:p>
            <a:pPr indent="0" lvl="0" marL="0" marR="0" rtl="0" algn="l">
              <a:lnSpc>
                <a:spcPct val="100000"/>
              </a:lnSpc>
              <a:spcBef>
                <a:spcPts val="0"/>
              </a:spcBef>
              <a:spcAft>
                <a:spcPts val="0"/>
              </a:spcAft>
              <a:buNone/>
            </a:pPr>
            <a:r>
              <a:rPr b="1" i="0" lang="hu-HU" sz="2000" u="none" cap="none" strike="noStrike">
                <a:solidFill>
                  <a:srgbClr val="1C9E4A"/>
                </a:solidFill>
                <a:latin typeface="Calibri"/>
                <a:ea typeface="Calibri"/>
                <a:cs typeface="Calibri"/>
                <a:sym typeface="Calibri"/>
              </a:rPr>
              <a:t> A drónnal történő permetezés:</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kevesebb víz-, kevesebb üzemanyag használat,</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 az alacsonyabb műtrágya vagy vegyszer felhasználás</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•kisebb költség okszerű kijuttatás – csak oda, ahova kell és annyit, amennyit szükséges, </a:t>
            </a:r>
            <a:endParaRPr/>
          </a:p>
          <a:p>
            <a:pPr indent="0" lvl="0" marL="0" marR="0" rtl="0" algn="l">
              <a:lnSpc>
                <a:spcPct val="100000"/>
              </a:lnSpc>
              <a:spcBef>
                <a:spcPts val="0"/>
              </a:spcBef>
              <a:spcAft>
                <a:spcPts val="0"/>
              </a:spcAft>
              <a:buNone/>
            </a:pPr>
            <a:r>
              <a:rPr b="0" i="0" lang="hu-HU" sz="2000" u="none" cap="none" strike="noStrike">
                <a:solidFill>
                  <a:srgbClr val="1C9E4A"/>
                </a:solidFill>
                <a:latin typeface="Calibri"/>
                <a:ea typeface="Calibri"/>
                <a:cs typeface="Calibri"/>
                <a:sym typeface="Calibri"/>
              </a:rPr>
              <a:t>•minimalizált szennyezés</a:t>
            </a:r>
            <a:r>
              <a:rPr b="0" i="0" lang="hu-HU" sz="2200" u="none" cap="none" strike="noStrike">
                <a:solidFill>
                  <a:srgbClr val="1C9E4A"/>
                </a:solidFill>
                <a:latin typeface="Calibri"/>
                <a:ea typeface="Calibri"/>
                <a:cs typeface="Calibri"/>
                <a:sym typeface="Calibri"/>
              </a:rPr>
              <a:t> </a:t>
            </a:r>
            <a:endParaRPr b="0" i="0" sz="2200" u="none" cap="none" strike="noStrike">
              <a:solidFill>
                <a:srgbClr val="1C9E4A"/>
              </a:solidFill>
              <a:latin typeface="Calibri"/>
              <a:ea typeface="Calibri"/>
              <a:cs typeface="Calibri"/>
              <a:sym typeface="Calibri"/>
            </a:endParaRPr>
          </a:p>
        </p:txBody>
      </p:sp>
      <p:pic>
        <p:nvPicPr>
          <p:cNvPr id="695" name="Google Shape;695;p68" title="Kamov Ka-26 spraying liquid fertilizer near Nemesszalók, Hungary"/>
          <p:cNvPicPr preferRelativeResize="0"/>
          <p:nvPr/>
        </p:nvPicPr>
        <p:blipFill rotWithShape="1">
          <a:blip r:embed="rId3">
            <a:alphaModFix/>
          </a:blip>
          <a:srcRect b="0" l="0" r="0" t="0"/>
          <a:stretch/>
        </p:blipFill>
        <p:spPr>
          <a:xfrm>
            <a:off x="1351398" y="3034030"/>
            <a:ext cx="2540000" cy="1435100"/>
          </a:xfrm>
          <a:prstGeom prst="rect">
            <a:avLst/>
          </a:prstGeom>
          <a:noFill/>
          <a:ln>
            <a:noFill/>
          </a:ln>
        </p:spPr>
      </p:pic>
      <p:pic>
        <p:nvPicPr>
          <p:cNvPr id="696" name="Google Shape;696;p68" title="Mi történik ha 250 liter helyett 8 literrel deszikkálunk hektáronként? XAG permetező drón próba"/>
          <p:cNvPicPr preferRelativeResize="0"/>
          <p:nvPr/>
        </p:nvPicPr>
        <p:blipFill rotWithShape="1">
          <a:blip r:embed="rId4">
            <a:alphaModFix/>
          </a:blip>
          <a:srcRect b="0" l="0" r="0" t="0"/>
          <a:stretch/>
        </p:blipFill>
        <p:spPr>
          <a:xfrm>
            <a:off x="8864600" y="2927857"/>
            <a:ext cx="2540000" cy="143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
                                        <p:tgtEl>
                                          <p:spTgt spid="6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69"/>
          <p:cNvSpPr txBox="1"/>
          <p:nvPr>
            <p:ph type="title"/>
          </p:nvPr>
        </p:nvSpPr>
        <p:spPr>
          <a:xfrm>
            <a:off x="207247" y="5274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Műholdas távérzékelés </a:t>
            </a:r>
            <a:br>
              <a:rPr lang="hu-HU"/>
            </a:br>
            <a:endParaRPr/>
          </a:p>
        </p:txBody>
      </p:sp>
      <p:sp>
        <p:nvSpPr>
          <p:cNvPr id="702" name="Google Shape;702;p69"/>
          <p:cNvSpPr txBox="1"/>
          <p:nvPr>
            <p:ph idx="1" type="body"/>
          </p:nvPr>
        </p:nvSpPr>
        <p:spPr>
          <a:xfrm>
            <a:off x="424418" y="765016"/>
            <a:ext cx="5663502" cy="2712085"/>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hu-HU" sz="2400"/>
              <a:t>A mezőgazdasági termelés alapja a megfelelő minőségű adat és belőle keletkező információ.</a:t>
            </a:r>
            <a:endParaRPr/>
          </a:p>
          <a:p>
            <a:pPr indent="0" lvl="0" marL="114300" rtl="0" algn="l">
              <a:lnSpc>
                <a:spcPct val="90000"/>
              </a:lnSpc>
              <a:spcBef>
                <a:spcPts val="1000"/>
              </a:spcBef>
              <a:spcAft>
                <a:spcPts val="0"/>
              </a:spcAft>
              <a:buSzPts val="1800"/>
              <a:buNone/>
            </a:pPr>
            <a:r>
              <a:rPr lang="hu-HU" sz="2400"/>
              <a:t>A hagyományos növénytermesztés esetében a gazdálkodás során az adatgyűjtés jellemzői:</a:t>
            </a:r>
            <a:endParaRPr/>
          </a:p>
          <a:p>
            <a:pPr indent="-342900" lvl="0" marL="457200" rtl="0" algn="l">
              <a:lnSpc>
                <a:spcPct val="90000"/>
              </a:lnSpc>
              <a:spcBef>
                <a:spcPts val="1000"/>
              </a:spcBef>
              <a:spcAft>
                <a:spcPts val="0"/>
              </a:spcAft>
              <a:buClr>
                <a:srgbClr val="1C9E4A"/>
              </a:buClr>
              <a:buSzPts val="1800"/>
              <a:buChar char="•"/>
            </a:pPr>
            <a:r>
              <a:rPr lang="hu-HU" sz="2400"/>
              <a:t>adatok minősége és mennyisége korlátozott </a:t>
            </a:r>
            <a:endParaRPr/>
          </a:p>
          <a:p>
            <a:pPr indent="-342900" lvl="0" marL="457200" rtl="0" algn="l">
              <a:lnSpc>
                <a:spcPct val="90000"/>
              </a:lnSpc>
              <a:spcBef>
                <a:spcPts val="1000"/>
              </a:spcBef>
              <a:spcAft>
                <a:spcPts val="0"/>
              </a:spcAft>
              <a:buClr>
                <a:srgbClr val="1C9E4A"/>
              </a:buClr>
              <a:buSzPts val="1800"/>
              <a:buChar char="•"/>
            </a:pPr>
            <a:r>
              <a:rPr lang="hu-HU" sz="2400"/>
              <a:t>adatok térképi megjelenítse korlátozott</a:t>
            </a:r>
            <a:endParaRPr/>
          </a:p>
          <a:p>
            <a:pPr indent="-342900" lvl="0" marL="457200" rtl="0" algn="l">
              <a:lnSpc>
                <a:spcPct val="90000"/>
              </a:lnSpc>
              <a:spcBef>
                <a:spcPts val="1000"/>
              </a:spcBef>
              <a:spcAft>
                <a:spcPts val="0"/>
              </a:spcAft>
              <a:buClr>
                <a:srgbClr val="1C9E4A"/>
              </a:buClr>
              <a:buSzPts val="1800"/>
              <a:buChar char="•"/>
            </a:pPr>
            <a:r>
              <a:rPr lang="hu-HU" sz="2400"/>
              <a:t>időigényes</a:t>
            </a:r>
            <a:endParaRPr/>
          </a:p>
          <a:p>
            <a:pPr indent="-342900" lvl="0" marL="457200" rtl="0" algn="l">
              <a:lnSpc>
                <a:spcPct val="90000"/>
              </a:lnSpc>
              <a:spcBef>
                <a:spcPts val="1000"/>
              </a:spcBef>
              <a:spcAft>
                <a:spcPts val="0"/>
              </a:spcAft>
              <a:buClr>
                <a:srgbClr val="1C9E4A"/>
              </a:buClr>
              <a:buSzPts val="1800"/>
              <a:buChar char="•"/>
            </a:pPr>
            <a:r>
              <a:rPr lang="hu-HU" sz="2400"/>
              <a:t>nagy erőforrás igény</a:t>
            </a:r>
            <a:endParaRPr/>
          </a:p>
          <a:p>
            <a:pPr indent="-342900" lvl="0" marL="457200" rtl="0" algn="l">
              <a:lnSpc>
                <a:spcPct val="90000"/>
              </a:lnSpc>
              <a:spcBef>
                <a:spcPts val="1000"/>
              </a:spcBef>
              <a:spcAft>
                <a:spcPts val="0"/>
              </a:spcAft>
              <a:buClr>
                <a:srgbClr val="1C9E4A"/>
              </a:buClr>
              <a:buSzPts val="1800"/>
              <a:buChar char="•"/>
            </a:pPr>
            <a:r>
              <a:rPr lang="hu-HU" sz="2400"/>
              <a:t>az adat helyhez való hozzárendelése csak viszonylagos </a:t>
            </a:r>
            <a:endParaRPr/>
          </a:p>
        </p:txBody>
      </p:sp>
      <p:sp>
        <p:nvSpPr>
          <p:cNvPr id="703" name="Google Shape;703;p69"/>
          <p:cNvSpPr/>
          <p:nvPr/>
        </p:nvSpPr>
        <p:spPr>
          <a:xfrm>
            <a:off x="7330900" y="3173710"/>
            <a:ext cx="4596243" cy="137413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rgbClr val="FFFF00"/>
                </a:solidFill>
                <a:latin typeface="Arial"/>
                <a:ea typeface="Arial"/>
                <a:cs typeface="Arial"/>
                <a:sym typeface="Arial"/>
              </a:rPr>
              <a:t>Igény a pontos, táblán belüli változatosságot megjelenítő, rendszeres (vegetációs időszakon belüli), gyors, vizualizált adatokra és információkra</a:t>
            </a:r>
            <a:endParaRPr/>
          </a:p>
        </p:txBody>
      </p:sp>
      <p:sp>
        <p:nvSpPr>
          <p:cNvPr id="704" name="Google Shape;704;p69"/>
          <p:cNvSpPr/>
          <p:nvPr/>
        </p:nvSpPr>
        <p:spPr>
          <a:xfrm>
            <a:off x="7404042" y="5408446"/>
            <a:ext cx="4636770" cy="775184"/>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rgbClr val="FFFF00"/>
                </a:solidFill>
                <a:latin typeface="Arial"/>
                <a:ea typeface="Arial"/>
                <a:cs typeface="Arial"/>
                <a:sym typeface="Arial"/>
              </a:rPr>
              <a:t>Műholdas helymeghatározás, térinformatika és távérzékelés megjelenése</a:t>
            </a:r>
            <a:endParaRPr/>
          </a:p>
        </p:txBody>
      </p:sp>
      <p:sp>
        <p:nvSpPr>
          <p:cNvPr id="705" name="Google Shape;705;p69"/>
          <p:cNvSpPr/>
          <p:nvPr/>
        </p:nvSpPr>
        <p:spPr>
          <a:xfrm>
            <a:off x="6286500" y="1154430"/>
            <a:ext cx="845820" cy="5212080"/>
          </a:xfrm>
          <a:prstGeom prst="rightBrace">
            <a:avLst>
              <a:gd fmla="val 8333" name="adj1"/>
              <a:gd fmla="val 50000" name="adj2"/>
            </a:avLst>
          </a:prstGeom>
          <a:noFill/>
          <a:ln cap="flat" cmpd="sng" w="9525">
            <a:solidFill>
              <a:srgbClr val="3E6EC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706" name="Google Shape;706;p69"/>
          <p:cNvSpPr/>
          <p:nvPr/>
        </p:nvSpPr>
        <p:spPr>
          <a:xfrm>
            <a:off x="9456618" y="4666676"/>
            <a:ext cx="379096" cy="622934"/>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07" name="Google Shape;707;p69"/>
          <p:cNvSpPr/>
          <p:nvPr/>
        </p:nvSpPr>
        <p:spPr>
          <a:xfrm>
            <a:off x="6709410" y="2311419"/>
            <a:ext cx="609600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hu-HU" sz="1600" u="none" cap="none" strike="noStrike">
                <a:solidFill>
                  <a:srgbClr val="1C9E4A"/>
                </a:solidFill>
                <a:latin typeface="Calibri"/>
                <a:ea typeface="Calibri"/>
                <a:cs typeface="Calibri"/>
                <a:sym typeface="Calibri"/>
              </a:rPr>
              <a:t>Wojtaszek Malgorzata : Távérzékelés szerepe a precíziós mezőgazdaságban</a:t>
            </a:r>
            <a:endParaRPr/>
          </a:p>
        </p:txBody>
      </p:sp>
      <p:sp>
        <p:nvSpPr>
          <p:cNvPr id="708" name="Google Shape;708;p69"/>
          <p:cNvSpPr/>
          <p:nvPr/>
        </p:nvSpPr>
        <p:spPr>
          <a:xfrm>
            <a:off x="2235718" y="5898487"/>
            <a:ext cx="5095182" cy="959513"/>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Műholdas távérzékelés + szlovákiai kiegészítő anyag </a:t>
            </a:r>
            <a:endParaRPr/>
          </a:p>
        </p:txBody>
      </p:sp>
      <p:pic>
        <p:nvPicPr>
          <p:cNvPr id="709" name="Google Shape;709;p69" title="Wojtaszek Malgorzata : Távérzékelés szerepe a precíziós mezőgazdaságban"/>
          <p:cNvPicPr preferRelativeResize="0"/>
          <p:nvPr/>
        </p:nvPicPr>
        <p:blipFill rotWithShape="1">
          <a:blip r:embed="rId3">
            <a:alphaModFix/>
          </a:blip>
          <a:srcRect b="0" l="0" r="0" t="0"/>
          <a:stretch/>
        </p:blipFill>
        <p:spPr>
          <a:xfrm>
            <a:off x="7686767" y="322918"/>
            <a:ext cx="3539701" cy="19999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0"/>
          <p:cNvSpPr txBox="1"/>
          <p:nvPr>
            <p:ph type="title"/>
          </p:nvPr>
        </p:nvSpPr>
        <p:spPr>
          <a:xfrm>
            <a:off x="298687"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Műholdas távérzékelés </a:t>
            </a:r>
            <a:br>
              <a:rPr lang="hu-HU"/>
            </a:br>
            <a:endParaRPr/>
          </a:p>
        </p:txBody>
      </p:sp>
      <p:sp>
        <p:nvSpPr>
          <p:cNvPr id="715" name="Google Shape;715;p70"/>
          <p:cNvSpPr txBox="1"/>
          <p:nvPr>
            <p:ph idx="1" type="body"/>
          </p:nvPr>
        </p:nvSpPr>
        <p:spPr>
          <a:xfrm>
            <a:off x="127237" y="662781"/>
            <a:ext cx="11635615" cy="560156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hu-HU" sz="1600"/>
              <a:t>Mit adhat a műholdas távérzékélés a gazdáknak?</a:t>
            </a:r>
            <a:endParaRPr/>
          </a:p>
          <a:p>
            <a:pPr indent="-342900" lvl="0" marL="457200" rtl="0" algn="l">
              <a:lnSpc>
                <a:spcPct val="90000"/>
              </a:lnSpc>
              <a:spcBef>
                <a:spcPts val="1000"/>
              </a:spcBef>
              <a:spcAft>
                <a:spcPts val="0"/>
              </a:spcAft>
              <a:buClr>
                <a:srgbClr val="1C9E4A"/>
              </a:buClr>
              <a:buSzPts val="1800"/>
              <a:buChar char="•"/>
            </a:pPr>
            <a:r>
              <a:rPr lang="hu-HU" sz="1600"/>
              <a:t>talajról</a:t>
            </a:r>
            <a:endParaRPr/>
          </a:p>
          <a:p>
            <a:pPr indent="-342900" lvl="0" marL="457200" rtl="0" algn="l">
              <a:lnSpc>
                <a:spcPct val="90000"/>
              </a:lnSpc>
              <a:spcBef>
                <a:spcPts val="1000"/>
              </a:spcBef>
              <a:spcAft>
                <a:spcPts val="0"/>
              </a:spcAft>
              <a:buClr>
                <a:srgbClr val="1C9E4A"/>
              </a:buClr>
              <a:buSzPts val="1800"/>
              <a:buChar char="•"/>
            </a:pPr>
            <a:r>
              <a:rPr lang="hu-HU" sz="1600"/>
              <a:t>növényállományról</a:t>
            </a:r>
            <a:endParaRPr/>
          </a:p>
          <a:p>
            <a:pPr indent="-342900" lvl="0" marL="457200" rtl="0" algn="l">
              <a:lnSpc>
                <a:spcPct val="90000"/>
              </a:lnSpc>
              <a:spcBef>
                <a:spcPts val="1000"/>
              </a:spcBef>
              <a:spcAft>
                <a:spcPts val="0"/>
              </a:spcAft>
              <a:buClr>
                <a:srgbClr val="1C9E4A"/>
              </a:buClr>
              <a:buSzPts val="1800"/>
              <a:buChar char="•"/>
            </a:pPr>
            <a:r>
              <a:rPr lang="hu-HU" sz="1600"/>
              <a:t>állatállományról </a:t>
            </a:r>
            <a:endParaRPr/>
          </a:p>
          <a:p>
            <a:pPr indent="0" lvl="0" marL="114300" rtl="0" algn="l">
              <a:lnSpc>
                <a:spcPct val="90000"/>
              </a:lnSpc>
              <a:spcBef>
                <a:spcPts val="1000"/>
              </a:spcBef>
              <a:spcAft>
                <a:spcPts val="0"/>
              </a:spcAft>
              <a:buSzPts val="1800"/>
              <a:buNone/>
            </a:pPr>
            <a:r>
              <a:rPr b="1" lang="hu-HU" sz="1600"/>
              <a:t>Pontos és helyhez kapcsolt adatot</a:t>
            </a:r>
            <a:r>
              <a:rPr lang="hu-HU" sz="1600"/>
              <a:t>, ami térinformatika segítségével megjeleníthető, így </a:t>
            </a:r>
            <a:r>
              <a:rPr b="1" lang="hu-HU" sz="1600"/>
              <a:t>LÁTHATÓVÁ VÁLIK A TÉRBELI VÁLTOZATOSSÁG</a:t>
            </a:r>
            <a:r>
              <a:rPr lang="hu-HU" sz="1600"/>
              <a:t>. </a:t>
            </a:r>
            <a:endParaRPr/>
          </a:p>
          <a:p>
            <a:pPr indent="0" lvl="0" marL="114300" rtl="0" algn="l">
              <a:lnSpc>
                <a:spcPct val="90000"/>
              </a:lnSpc>
              <a:spcBef>
                <a:spcPts val="1000"/>
              </a:spcBef>
              <a:spcAft>
                <a:spcPts val="0"/>
              </a:spcAft>
              <a:buSzPts val="1800"/>
              <a:buNone/>
            </a:pPr>
            <a:r>
              <a:rPr b="1" lang="hu-HU" sz="1600"/>
              <a:t>Mire lehet használni a műholdas távérzékelést? </a:t>
            </a:r>
            <a:endParaRPr/>
          </a:p>
          <a:p>
            <a:pPr indent="-342900" lvl="0" marL="457200" rtl="0" algn="l">
              <a:lnSpc>
                <a:spcPct val="90000"/>
              </a:lnSpc>
              <a:spcBef>
                <a:spcPts val="1000"/>
              </a:spcBef>
              <a:spcAft>
                <a:spcPts val="0"/>
              </a:spcAft>
              <a:buClr>
                <a:srgbClr val="1C9E4A"/>
              </a:buClr>
              <a:buSzPts val="1800"/>
              <a:buChar char="•"/>
            </a:pPr>
            <a:r>
              <a:rPr lang="hu-HU" sz="1600"/>
              <a:t>A talaj több tulajdonságának térbeli változatosságának  észlelésére pl. talajfoltok jól lehatárolhatók</a:t>
            </a:r>
            <a:endParaRPr/>
          </a:p>
          <a:p>
            <a:pPr indent="-342900" lvl="0" marL="457200" rtl="0" algn="l">
              <a:lnSpc>
                <a:spcPct val="90000"/>
              </a:lnSpc>
              <a:spcBef>
                <a:spcPts val="1000"/>
              </a:spcBef>
              <a:spcAft>
                <a:spcPts val="0"/>
              </a:spcAft>
              <a:buClr>
                <a:srgbClr val="1C9E4A"/>
              </a:buClr>
              <a:buSzPts val="1800"/>
              <a:buChar char="•"/>
            </a:pPr>
            <a:r>
              <a:rPr lang="hu-HU" sz="1600"/>
              <a:t>A terület domborzati modelljének megalkotására </a:t>
            </a:r>
            <a:endParaRPr/>
          </a:p>
          <a:p>
            <a:pPr indent="-342900" lvl="0" marL="457200" rtl="0" algn="l">
              <a:lnSpc>
                <a:spcPct val="90000"/>
              </a:lnSpc>
              <a:spcBef>
                <a:spcPts val="1000"/>
              </a:spcBef>
              <a:spcAft>
                <a:spcPts val="0"/>
              </a:spcAft>
              <a:buClr>
                <a:srgbClr val="1C9E4A"/>
              </a:buClr>
              <a:buSzPts val="1800"/>
              <a:buChar char="•"/>
            </a:pPr>
            <a:r>
              <a:rPr lang="hu-HU" sz="1600"/>
              <a:t>A növényállomány állapotfelmérésére – hozam(becslés) és egészségi állapot</a:t>
            </a:r>
            <a:endParaRPr/>
          </a:p>
          <a:p>
            <a:pPr indent="-342900" lvl="0" marL="457200" rtl="0" algn="l">
              <a:lnSpc>
                <a:spcPct val="90000"/>
              </a:lnSpc>
              <a:spcBef>
                <a:spcPts val="1000"/>
              </a:spcBef>
              <a:spcAft>
                <a:spcPts val="0"/>
              </a:spcAft>
              <a:buClr>
                <a:srgbClr val="1C9E4A"/>
              </a:buClr>
              <a:buSzPts val="1800"/>
              <a:buChar char="•"/>
            </a:pPr>
            <a:r>
              <a:rPr lang="hu-HU" sz="1600"/>
              <a:t>A növénykultúrák elkülönítésére pl. parlagfűvel fertőzött területek lehatárolása</a:t>
            </a:r>
            <a:endParaRPr/>
          </a:p>
          <a:p>
            <a:pPr indent="-342900" lvl="0" marL="457200" rtl="0" algn="l">
              <a:lnSpc>
                <a:spcPct val="90000"/>
              </a:lnSpc>
              <a:spcBef>
                <a:spcPts val="1000"/>
              </a:spcBef>
              <a:spcAft>
                <a:spcPts val="0"/>
              </a:spcAft>
              <a:buClr>
                <a:srgbClr val="1C9E4A"/>
              </a:buClr>
              <a:buSzPts val="1800"/>
              <a:buChar char="•"/>
            </a:pPr>
            <a:r>
              <a:rPr lang="hu-HU" sz="1600"/>
              <a:t>Környezetállapot felmérésre – pl. belvizes területek felmérése</a:t>
            </a:r>
            <a:endParaRPr/>
          </a:p>
          <a:p>
            <a:pPr indent="-342900" lvl="0" marL="457200" rtl="0" algn="l">
              <a:lnSpc>
                <a:spcPct val="90000"/>
              </a:lnSpc>
              <a:spcBef>
                <a:spcPts val="1000"/>
              </a:spcBef>
              <a:spcAft>
                <a:spcPts val="0"/>
              </a:spcAft>
              <a:buClr>
                <a:srgbClr val="1C9E4A"/>
              </a:buClr>
              <a:buSzPts val="1800"/>
              <a:buChar char="•"/>
            </a:pPr>
            <a:r>
              <a:rPr lang="hu-HU" sz="1600"/>
              <a:t>Támogatások ellenőrzésére (pl. területalapú támogatás)</a:t>
            </a:r>
            <a:endParaRPr/>
          </a:p>
          <a:p>
            <a:pPr indent="-228600" lvl="0" marL="457200" rtl="0" algn="l">
              <a:lnSpc>
                <a:spcPct val="90000"/>
              </a:lnSpc>
              <a:spcBef>
                <a:spcPts val="1000"/>
              </a:spcBef>
              <a:spcAft>
                <a:spcPts val="0"/>
              </a:spcAft>
              <a:buClr>
                <a:srgbClr val="1C9E4A"/>
              </a:buClr>
              <a:buSzPts val="1800"/>
              <a:buNone/>
            </a:pPr>
            <a:r>
              <a:t/>
            </a:r>
            <a:endParaRPr sz="1600"/>
          </a:p>
          <a:p>
            <a:pPr indent="0" lvl="0" marL="114300" rtl="0" algn="l">
              <a:lnSpc>
                <a:spcPct val="90000"/>
              </a:lnSpc>
              <a:spcBef>
                <a:spcPts val="1000"/>
              </a:spcBef>
              <a:spcAft>
                <a:spcPts val="0"/>
              </a:spcAft>
              <a:buSzPts val="1800"/>
              <a:buNone/>
            </a:pPr>
            <a:r>
              <a:t/>
            </a:r>
            <a:endParaRPr b="1" sz="1600"/>
          </a:p>
          <a:p>
            <a:pPr indent="0" lvl="0" marL="114300" rtl="0" algn="l">
              <a:lnSpc>
                <a:spcPct val="90000"/>
              </a:lnSpc>
              <a:spcBef>
                <a:spcPts val="1000"/>
              </a:spcBef>
              <a:spcAft>
                <a:spcPts val="0"/>
              </a:spcAft>
              <a:buSzPts val="1800"/>
              <a:buNone/>
            </a:pPr>
            <a:r>
              <a:t/>
            </a:r>
            <a:endParaRPr b="1" sz="1600"/>
          </a:p>
          <a:p>
            <a:pPr indent="0" lvl="0" marL="114300" rtl="0" algn="l">
              <a:lnSpc>
                <a:spcPct val="90000"/>
              </a:lnSpc>
              <a:spcBef>
                <a:spcPts val="1000"/>
              </a:spcBef>
              <a:spcAft>
                <a:spcPts val="0"/>
              </a:spcAft>
              <a:buSzPts val="1800"/>
              <a:buNone/>
            </a:pPr>
            <a:r>
              <a:t/>
            </a:r>
            <a:endParaRPr b="1" sz="1600"/>
          </a:p>
          <a:p>
            <a:pPr indent="0" lvl="0" marL="114300" rtl="0" algn="l">
              <a:lnSpc>
                <a:spcPct val="90000"/>
              </a:lnSpc>
              <a:spcBef>
                <a:spcPts val="1000"/>
              </a:spcBef>
              <a:spcAft>
                <a:spcPts val="0"/>
              </a:spcAft>
              <a:buSzPts val="1800"/>
              <a:buNone/>
            </a:pPr>
            <a:r>
              <a:t/>
            </a:r>
            <a:endParaRPr b="1" sz="1600"/>
          </a:p>
          <a:p>
            <a:pPr indent="0" lvl="0" marL="114300" rtl="0" algn="l">
              <a:lnSpc>
                <a:spcPct val="90000"/>
              </a:lnSpc>
              <a:spcBef>
                <a:spcPts val="1000"/>
              </a:spcBef>
              <a:spcAft>
                <a:spcPts val="0"/>
              </a:spcAft>
              <a:buSzPts val="1800"/>
              <a:buNone/>
            </a:pPr>
            <a:r>
              <a:rPr b="1" lang="hu-HU" sz="1600"/>
              <a:t>Milyen előnyei vannak?</a:t>
            </a:r>
            <a:endParaRPr/>
          </a:p>
          <a:p>
            <a:pPr indent="-342900" lvl="0" marL="457200" rtl="0" algn="l">
              <a:lnSpc>
                <a:spcPct val="90000"/>
              </a:lnSpc>
              <a:spcBef>
                <a:spcPts val="1000"/>
              </a:spcBef>
              <a:spcAft>
                <a:spcPts val="0"/>
              </a:spcAft>
              <a:buClr>
                <a:srgbClr val="1C9E4A"/>
              </a:buClr>
              <a:buSzPts val="1800"/>
              <a:buChar char="•"/>
            </a:pPr>
            <a:r>
              <a:rPr lang="hu-HU" sz="1600"/>
              <a:t>Ingyenes és térítés ellenében is hozzáférés lehetősége</a:t>
            </a:r>
            <a:endParaRPr/>
          </a:p>
          <a:p>
            <a:pPr indent="-342900" lvl="0" marL="457200" rtl="0" algn="l">
              <a:lnSpc>
                <a:spcPct val="90000"/>
              </a:lnSpc>
              <a:spcBef>
                <a:spcPts val="1000"/>
              </a:spcBef>
              <a:spcAft>
                <a:spcPts val="0"/>
              </a:spcAft>
              <a:buClr>
                <a:srgbClr val="1C9E4A"/>
              </a:buClr>
              <a:buSzPts val="1800"/>
              <a:buChar char="•"/>
            </a:pPr>
            <a:r>
              <a:rPr lang="hu-HU" sz="1600"/>
              <a:t>a tervezés során felhasználható  információkat szolgáltat pl. tartósan alacsonyan termő részek </a:t>
            </a:r>
            <a:endParaRPr/>
          </a:p>
          <a:p>
            <a:pPr indent="-342900" lvl="0" marL="457200" rtl="0" algn="l">
              <a:lnSpc>
                <a:spcPct val="90000"/>
              </a:lnSpc>
              <a:spcBef>
                <a:spcPts val="1000"/>
              </a:spcBef>
              <a:spcAft>
                <a:spcPts val="0"/>
              </a:spcAft>
              <a:buClr>
                <a:srgbClr val="1C9E4A"/>
              </a:buClr>
              <a:buSzPts val="1800"/>
              <a:buChar char="•"/>
            </a:pPr>
            <a:r>
              <a:rPr lang="hu-HU" sz="1600"/>
              <a:t>folyamatos adatszolgáltatás</a:t>
            </a:r>
            <a:endParaRPr/>
          </a:p>
          <a:p>
            <a:pPr indent="-228600" lvl="0" marL="457200" rtl="0" algn="l">
              <a:lnSpc>
                <a:spcPct val="90000"/>
              </a:lnSpc>
              <a:spcBef>
                <a:spcPts val="1000"/>
              </a:spcBef>
              <a:spcAft>
                <a:spcPts val="0"/>
              </a:spcAft>
              <a:buClr>
                <a:srgbClr val="1C9E4A"/>
              </a:buClr>
              <a:buSzPts val="1800"/>
              <a:buNone/>
            </a:pPr>
            <a:r>
              <a:t/>
            </a:r>
            <a:endParaRPr sz="1600"/>
          </a:p>
          <a:p>
            <a:pPr indent="0" lvl="0" marL="114300" rtl="0" algn="l">
              <a:lnSpc>
                <a:spcPct val="90000"/>
              </a:lnSpc>
              <a:spcBef>
                <a:spcPts val="1000"/>
              </a:spcBef>
              <a:spcAft>
                <a:spcPts val="0"/>
              </a:spcAft>
              <a:buSzPts val="1800"/>
              <a:buNone/>
            </a:pPr>
            <a:r>
              <a:rPr b="1" lang="hu-HU" sz="1600"/>
              <a:t>Milyen nehézségei lehetnek használatának?</a:t>
            </a:r>
            <a:endParaRPr/>
          </a:p>
          <a:p>
            <a:pPr indent="-342900" lvl="0" marL="457200" rtl="0" algn="l">
              <a:lnSpc>
                <a:spcPct val="90000"/>
              </a:lnSpc>
              <a:spcBef>
                <a:spcPts val="1000"/>
              </a:spcBef>
              <a:spcAft>
                <a:spcPts val="0"/>
              </a:spcAft>
              <a:buClr>
                <a:srgbClr val="1C9E4A"/>
              </a:buClr>
              <a:buSzPts val="1800"/>
              <a:buChar char="•"/>
            </a:pPr>
            <a:r>
              <a:rPr lang="hu-HU" sz="1600"/>
              <a:t>Az időjárási viszonyok befolyásolják a felvétel felhasználhatóságát – lehet a kritikus időpontban nincs megfelelő felvétel</a:t>
            </a:r>
            <a:endParaRPr/>
          </a:p>
          <a:p>
            <a:pPr indent="-342900" lvl="0" marL="457200" rtl="0" algn="l">
              <a:lnSpc>
                <a:spcPct val="90000"/>
              </a:lnSpc>
              <a:spcBef>
                <a:spcPts val="1000"/>
              </a:spcBef>
              <a:spcAft>
                <a:spcPts val="0"/>
              </a:spcAft>
              <a:buClr>
                <a:srgbClr val="1C9E4A"/>
              </a:buClr>
              <a:buSzPts val="1800"/>
              <a:buChar char="•"/>
            </a:pPr>
            <a:r>
              <a:rPr lang="hu-HU" sz="1600"/>
              <a:t>A távérzékelt felvételek a változatosságot mutatják, de terepi adatgyűjtés nélkül felhasználásuk rejt veszélyeket, mivel a változás oka további vizsgálatokat igényel.</a:t>
            </a:r>
            <a:endParaRPr/>
          </a:p>
          <a:p>
            <a:pPr indent="-342900" lvl="0" marL="457200" rtl="0" algn="l">
              <a:lnSpc>
                <a:spcPct val="90000"/>
              </a:lnSpc>
              <a:spcBef>
                <a:spcPts val="1000"/>
              </a:spcBef>
              <a:spcAft>
                <a:spcPts val="0"/>
              </a:spcAft>
              <a:buClr>
                <a:srgbClr val="1C9E4A"/>
              </a:buClr>
              <a:buSzPts val="1800"/>
              <a:buChar char="•"/>
            </a:pPr>
            <a:r>
              <a:rPr lang="hu-HU" sz="1600"/>
              <a:t>Bizonyos esetekben nem megfelelő a terepi felbontás</a:t>
            </a:r>
            <a:endParaRPr/>
          </a:p>
          <a:p>
            <a:pPr indent="0" lvl="0" marL="114300" rtl="0" algn="l">
              <a:lnSpc>
                <a:spcPct val="90000"/>
              </a:lnSpc>
              <a:spcBef>
                <a:spcPts val="1000"/>
              </a:spcBef>
              <a:spcAft>
                <a:spcPts val="0"/>
              </a:spcAft>
              <a:buSzPts val="1800"/>
              <a:buNone/>
            </a:pPr>
            <a:r>
              <a:t/>
            </a:r>
            <a:endParaRPr b="1" sz="1600"/>
          </a:p>
          <a:p>
            <a:pPr indent="-228600" lvl="0" marL="457200" rtl="0" algn="l">
              <a:lnSpc>
                <a:spcPct val="90000"/>
              </a:lnSpc>
              <a:spcBef>
                <a:spcPts val="1000"/>
              </a:spcBef>
              <a:spcAft>
                <a:spcPts val="0"/>
              </a:spcAft>
              <a:buClr>
                <a:srgbClr val="1C9E4A"/>
              </a:buClr>
              <a:buSzPts val="1800"/>
              <a:buNone/>
            </a:pPr>
            <a:r>
              <a:t/>
            </a:r>
            <a:endParaRPr b="1" sz="1600"/>
          </a:p>
          <a:p>
            <a:pPr indent="-228600" lvl="0" marL="457200" rtl="0" algn="l">
              <a:lnSpc>
                <a:spcPct val="90000"/>
              </a:lnSpc>
              <a:spcBef>
                <a:spcPts val="1000"/>
              </a:spcBef>
              <a:spcAft>
                <a:spcPts val="0"/>
              </a:spcAft>
              <a:buClr>
                <a:srgbClr val="1C9E4A"/>
              </a:buClr>
              <a:buSzPts val="1800"/>
              <a:buNone/>
            </a:pPr>
            <a:r>
              <a:t/>
            </a:r>
            <a:endParaRPr sz="1600"/>
          </a:p>
          <a:p>
            <a:pPr indent="0" lvl="0" marL="114300" rtl="0" algn="l">
              <a:lnSpc>
                <a:spcPct val="90000"/>
              </a:lnSpc>
              <a:spcBef>
                <a:spcPts val="1000"/>
              </a:spcBef>
              <a:spcAft>
                <a:spcPts val="0"/>
              </a:spcAft>
              <a:buSzPts val="1800"/>
              <a:buNone/>
            </a:pPr>
            <a:r>
              <a:t/>
            </a:r>
            <a:endParaRPr sz="1600"/>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t/>
            </a:r>
            <a:endParaRPr sz="1800"/>
          </a:p>
        </p:txBody>
      </p:sp>
      <p:sp>
        <p:nvSpPr>
          <p:cNvPr id="716" name="Google Shape;716;p70"/>
          <p:cNvSpPr/>
          <p:nvPr/>
        </p:nvSpPr>
        <p:spPr>
          <a:xfrm>
            <a:off x="2024152" y="6085294"/>
            <a:ext cx="4400550" cy="55553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Műholdas távérzékelés </a:t>
            </a:r>
            <a:endParaRPr/>
          </a:p>
        </p:txBody>
      </p:sp>
      <p:sp>
        <p:nvSpPr>
          <p:cNvPr id="717" name="Google Shape;717;p70"/>
          <p:cNvSpPr/>
          <p:nvPr/>
        </p:nvSpPr>
        <p:spPr>
          <a:xfrm>
            <a:off x="6893502" y="5380081"/>
            <a:ext cx="4400550" cy="98298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szántóföldi növénytermesztés</a:t>
            </a:r>
            <a:endParaRPr/>
          </a:p>
        </p:txBody>
      </p:sp>
      <p:sp>
        <p:nvSpPr>
          <p:cNvPr id="718" name="Google Shape;718;p70"/>
          <p:cNvSpPr/>
          <p:nvPr/>
        </p:nvSpPr>
        <p:spPr>
          <a:xfrm>
            <a:off x="6893502" y="6264341"/>
            <a:ext cx="4400550" cy="55553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Precíziós szőlőtermesztés</a:t>
            </a:r>
            <a:endParaRPr/>
          </a:p>
        </p:txBody>
      </p:sp>
      <p:sp>
        <p:nvSpPr>
          <p:cNvPr id="719" name="Google Shape;719;p70"/>
          <p:cNvSpPr/>
          <p:nvPr/>
        </p:nvSpPr>
        <p:spPr>
          <a:xfrm>
            <a:off x="8903971" y="42853"/>
            <a:ext cx="2904602" cy="104241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Foglalja össze a műholdas távérzékelés felhasználási lehetőségeit!</a:t>
            </a:r>
            <a:endParaRPr/>
          </a:p>
        </p:txBody>
      </p:sp>
      <p:sp>
        <p:nvSpPr>
          <p:cNvPr id="720" name="Google Shape;720;p70"/>
          <p:cNvSpPr/>
          <p:nvPr/>
        </p:nvSpPr>
        <p:spPr>
          <a:xfrm>
            <a:off x="8732520" y="662781"/>
            <a:ext cx="485776" cy="506594"/>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Témaspecifikus szakmai kérdések</a:t>
            </a:r>
            <a:endParaRPr/>
          </a:p>
        </p:txBody>
      </p:sp>
      <p:sp>
        <p:nvSpPr>
          <p:cNvPr id="99" name="Google Shape;99;p17"/>
          <p:cNvSpPr txBox="1"/>
          <p:nvPr>
            <p:ph idx="1" type="body"/>
          </p:nvPr>
        </p:nvSpPr>
        <p:spPr>
          <a:xfrm>
            <a:off x="321547" y="1690688"/>
            <a:ext cx="11555605" cy="4497705"/>
          </a:xfrm>
          <a:prstGeom prst="rect">
            <a:avLst/>
          </a:prstGeom>
          <a:noFill/>
          <a:ln>
            <a:noFill/>
          </a:ln>
        </p:spPr>
        <p:txBody>
          <a:bodyPr anchorCtr="0" anchor="t" bIns="45700" lIns="91425" spcFirstLastPara="1" rIns="91425" wrap="square" tIns="45700">
            <a:normAutofit fontScale="77500" lnSpcReduction="20000"/>
          </a:bodyPr>
          <a:lstStyle/>
          <a:p>
            <a:pPr indent="-342900" lvl="0" marL="457200" rtl="0" algn="l">
              <a:lnSpc>
                <a:spcPct val="90000"/>
              </a:lnSpc>
              <a:spcBef>
                <a:spcPts val="1000"/>
              </a:spcBef>
              <a:spcAft>
                <a:spcPts val="0"/>
              </a:spcAft>
              <a:buClr>
                <a:srgbClr val="1C9E4A"/>
              </a:buClr>
              <a:buSzPct val="82949"/>
              <a:buChar char="•"/>
            </a:pPr>
            <a:r>
              <a:rPr lang="hu-HU"/>
              <a:t>Hogyan változtak  meg a fogyasztó szokások?</a:t>
            </a:r>
            <a:endParaRPr/>
          </a:p>
          <a:p>
            <a:pPr indent="-342900" lvl="0" marL="457200" rtl="0" algn="l">
              <a:lnSpc>
                <a:spcPct val="90000"/>
              </a:lnSpc>
              <a:spcBef>
                <a:spcPts val="1000"/>
              </a:spcBef>
              <a:spcAft>
                <a:spcPts val="0"/>
              </a:spcAft>
              <a:buClr>
                <a:srgbClr val="1C9E4A"/>
              </a:buClr>
              <a:buSzPct val="82949"/>
              <a:buChar char="•"/>
            </a:pPr>
            <a:r>
              <a:rPr lang="hu-HU"/>
              <a:t> Milyen kapcsolatrendszere van a mezőgazdaságnak a nemzetgazdasági ágazotokkal?</a:t>
            </a:r>
            <a:endParaRPr/>
          </a:p>
          <a:p>
            <a:pPr indent="-342900" lvl="0" marL="457200" rtl="0" algn="l">
              <a:lnSpc>
                <a:spcPct val="90000"/>
              </a:lnSpc>
              <a:spcBef>
                <a:spcPts val="1000"/>
              </a:spcBef>
              <a:spcAft>
                <a:spcPts val="0"/>
              </a:spcAft>
              <a:buClr>
                <a:srgbClr val="1C9E4A"/>
              </a:buClr>
              <a:buSzPct val="82949"/>
              <a:buChar char="•"/>
            </a:pPr>
            <a:r>
              <a:rPr lang="hu-HU"/>
              <a:t>Miért fontos az EU-nak a vidék? Mi a cél?</a:t>
            </a:r>
            <a:endParaRPr/>
          </a:p>
          <a:p>
            <a:pPr indent="-342900" lvl="0" marL="457200" rtl="0" algn="l">
              <a:lnSpc>
                <a:spcPct val="90000"/>
              </a:lnSpc>
              <a:spcBef>
                <a:spcPts val="1000"/>
              </a:spcBef>
              <a:spcAft>
                <a:spcPts val="0"/>
              </a:spcAft>
              <a:buClr>
                <a:srgbClr val="1C9E4A"/>
              </a:buClr>
              <a:buSzPct val="82949"/>
              <a:buChar char="•"/>
            </a:pPr>
            <a:r>
              <a:rPr lang="hu-HU"/>
              <a:t>Milyen hatással van a Zöld Megállapodás az agrártermelésre?</a:t>
            </a:r>
            <a:endParaRPr/>
          </a:p>
          <a:p>
            <a:pPr indent="-342900" lvl="0" marL="457200" rtl="0" algn="l">
              <a:lnSpc>
                <a:spcPct val="90000"/>
              </a:lnSpc>
              <a:spcBef>
                <a:spcPts val="1000"/>
              </a:spcBef>
              <a:spcAft>
                <a:spcPts val="0"/>
              </a:spcAft>
              <a:buClr>
                <a:srgbClr val="1C9E4A"/>
              </a:buClr>
              <a:buSzPct val="82949"/>
              <a:buChar char="•"/>
            </a:pPr>
            <a:r>
              <a:rPr lang="hu-HU"/>
              <a:t>Miért fontos az adatbiztonság?</a:t>
            </a:r>
            <a:endParaRPr/>
          </a:p>
          <a:p>
            <a:pPr indent="-342900" lvl="0" marL="457200" rtl="0" algn="l">
              <a:lnSpc>
                <a:spcPct val="90000"/>
              </a:lnSpc>
              <a:spcBef>
                <a:spcPts val="1000"/>
              </a:spcBef>
              <a:spcAft>
                <a:spcPts val="0"/>
              </a:spcAft>
              <a:buClr>
                <a:srgbClr val="1C9E4A"/>
              </a:buClr>
              <a:buSzPct val="82949"/>
              <a:buChar char="•"/>
            </a:pPr>
            <a:r>
              <a:rPr lang="hu-HU"/>
              <a:t>Milyen irányban halad az Európai Unió agrárpolitikája és milyen hatással van ez a mezőgazdasági termelésre? Miért az egyetlen lehetőség a digitalizáció?</a:t>
            </a:r>
            <a:endParaRPr/>
          </a:p>
          <a:p>
            <a:pPr indent="-342900" lvl="0" marL="457200" rtl="0" algn="l">
              <a:lnSpc>
                <a:spcPct val="90000"/>
              </a:lnSpc>
              <a:spcBef>
                <a:spcPts val="1000"/>
              </a:spcBef>
              <a:spcAft>
                <a:spcPts val="0"/>
              </a:spcAft>
              <a:buClr>
                <a:srgbClr val="1C9E4A"/>
              </a:buClr>
              <a:buSzPct val="82949"/>
              <a:buChar char="•"/>
            </a:pPr>
            <a:r>
              <a:rPr lang="hu-HU"/>
              <a:t>Mi az adat, információ és hogyan változott meg a digitalizáció mennyiségüket és elemzési lehetőségüket? Hogy járul ez hozzá a környezetvédelemhez és a profit növeléséhez? </a:t>
            </a:r>
            <a:endParaRPr/>
          </a:p>
          <a:p>
            <a:pPr indent="-342900" lvl="0" marL="457200" rtl="0" algn="l">
              <a:lnSpc>
                <a:spcPct val="90000"/>
              </a:lnSpc>
              <a:spcBef>
                <a:spcPts val="1000"/>
              </a:spcBef>
              <a:spcAft>
                <a:spcPts val="0"/>
              </a:spcAft>
              <a:buClr>
                <a:srgbClr val="1C9E4A"/>
              </a:buClr>
              <a:buSzPct val="82949"/>
              <a:buChar char="•"/>
            </a:pPr>
            <a:r>
              <a:rPr lang="hu-HU"/>
              <a:t>Mit jelent az adatalapú döntéshozatal? </a:t>
            </a:r>
            <a:endParaRPr/>
          </a:p>
          <a:p>
            <a:pPr indent="-342900" lvl="0" marL="457200" rtl="0" algn="l">
              <a:lnSpc>
                <a:spcPct val="90000"/>
              </a:lnSpc>
              <a:spcBef>
                <a:spcPts val="1000"/>
              </a:spcBef>
              <a:spcAft>
                <a:spcPts val="0"/>
              </a:spcAft>
              <a:buClr>
                <a:srgbClr val="1C9E4A"/>
              </a:buClr>
              <a:buSzPct val="82949"/>
              <a:buChar char="•"/>
            </a:pPr>
            <a:r>
              <a:rPr lang="hu-HU"/>
              <a:t>Milyen módon segít az agrárdigitalizáció az egyes ágazatok jövedelmező és környezettudatos termelésében?</a:t>
            </a:r>
            <a:endParaRPr/>
          </a:p>
          <a:p>
            <a:pPr indent="0" lvl="0" marL="114300" rtl="0" algn="l">
              <a:lnSpc>
                <a:spcPct val="90000"/>
              </a:lnSpc>
              <a:spcBef>
                <a:spcPts val="1000"/>
              </a:spcBef>
              <a:spcAft>
                <a:spcPts val="0"/>
              </a:spcAft>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a:p>
            <a:pPr indent="-228600" lvl="0" marL="457200" rtl="0" algn="l">
              <a:lnSpc>
                <a:spcPct val="90000"/>
              </a:lnSpc>
              <a:spcBef>
                <a:spcPts val="1000"/>
              </a:spcBef>
              <a:spcAft>
                <a:spcPts val="0"/>
              </a:spcAft>
              <a:buClr>
                <a:srgbClr val="1C9E4A"/>
              </a:buClr>
              <a:buSzPct val="82949"/>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1"/>
          <p:cNvSpPr txBox="1"/>
          <p:nvPr>
            <p:ph type="title"/>
          </p:nvPr>
        </p:nvSpPr>
        <p:spPr>
          <a:xfrm>
            <a:off x="283310" y="3454"/>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E-kereskedelem és sharing economy az agráriumban</a:t>
            </a:r>
            <a:br>
              <a:rPr lang="hu-HU"/>
            </a:br>
            <a:endParaRPr/>
          </a:p>
        </p:txBody>
      </p:sp>
      <p:sp>
        <p:nvSpPr>
          <p:cNvPr id="726" name="Google Shape;726;p71"/>
          <p:cNvSpPr txBox="1"/>
          <p:nvPr/>
        </p:nvSpPr>
        <p:spPr>
          <a:xfrm>
            <a:off x="283310" y="731886"/>
            <a:ext cx="5760720" cy="31085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2200" u="none" cap="none" strike="noStrike">
                <a:solidFill>
                  <a:srgbClr val="1C9E4A"/>
                </a:solidFill>
                <a:latin typeface="Calibri"/>
                <a:ea typeface="Calibri"/>
                <a:cs typeface="Calibri"/>
                <a:sym typeface="Calibri"/>
              </a:rPr>
              <a:t>Az élelmiszer kereskedelemben történő változások:</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rgbClr val="1C9E4A"/>
                </a:solidFill>
                <a:latin typeface="Calibri"/>
                <a:ea typeface="Calibri"/>
                <a:cs typeface="Calibri"/>
                <a:sym typeface="Calibri"/>
              </a:rPr>
              <a:t>Az országon belüli kiskereskedelem átlépte az ország határoka.</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rgbClr val="1C9E4A"/>
                </a:solidFill>
                <a:latin typeface="Calibri"/>
                <a:ea typeface="Calibri"/>
                <a:cs typeface="Calibri"/>
                <a:sym typeface="Calibri"/>
              </a:rPr>
              <a:t>Megjelentek a nacionális és legiinkább multinacionális kereskedelmi láncok </a:t>
            </a:r>
            <a:endParaRPr/>
          </a:p>
          <a:p>
            <a:pPr indent="-285750" lvl="0" marL="285750" marR="0" rtl="0" algn="l">
              <a:lnSpc>
                <a:spcPct val="100000"/>
              </a:lnSpc>
              <a:spcBef>
                <a:spcPts val="0"/>
              </a:spcBef>
              <a:spcAft>
                <a:spcPts val="0"/>
              </a:spcAft>
              <a:buClr>
                <a:srgbClr val="000000"/>
              </a:buClr>
              <a:buSzPts val="2200"/>
              <a:buFont typeface="Arial"/>
              <a:buChar char="•"/>
            </a:pPr>
            <a:r>
              <a:rPr b="0" i="0" lang="hu-HU" sz="2200" u="none" cap="none" strike="noStrike">
                <a:solidFill>
                  <a:srgbClr val="1C9E4A"/>
                </a:solidFill>
                <a:latin typeface="Calibri"/>
                <a:ea typeface="Calibri"/>
                <a:cs typeface="Calibri"/>
                <a:sym typeface="Calibri"/>
              </a:rPr>
              <a:t>Az országokban, mindez egy időben történt.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7" name="Google Shape;727;p71"/>
          <p:cNvSpPr/>
          <p:nvPr/>
        </p:nvSpPr>
        <p:spPr>
          <a:xfrm>
            <a:off x="1479267" y="3784979"/>
            <a:ext cx="2960370" cy="914400"/>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000" u="none" cap="none" strike="noStrike">
                <a:solidFill>
                  <a:srgbClr val="FFFF00"/>
                </a:solidFill>
                <a:latin typeface="Arial"/>
                <a:ea typeface="Arial"/>
                <a:cs typeface="Arial"/>
                <a:sym typeface="Arial"/>
              </a:rPr>
              <a:t>Globális élelmiszer kereskedelem</a:t>
            </a:r>
            <a:endParaRPr/>
          </a:p>
        </p:txBody>
      </p:sp>
      <p:sp>
        <p:nvSpPr>
          <p:cNvPr id="728" name="Google Shape;728;p71"/>
          <p:cNvSpPr/>
          <p:nvPr/>
        </p:nvSpPr>
        <p:spPr>
          <a:xfrm>
            <a:off x="2688089" y="3197941"/>
            <a:ext cx="556857" cy="587038"/>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29" name="Google Shape;729;p71"/>
          <p:cNvPicPr preferRelativeResize="0"/>
          <p:nvPr/>
        </p:nvPicPr>
        <p:blipFill rotWithShape="1">
          <a:blip r:embed="rId3">
            <a:alphaModFix/>
          </a:blip>
          <a:srcRect b="0" l="0" r="0" t="0"/>
          <a:stretch/>
        </p:blipFill>
        <p:spPr>
          <a:xfrm>
            <a:off x="6078194" y="855642"/>
            <a:ext cx="2829456" cy="1885192"/>
          </a:xfrm>
          <a:prstGeom prst="rect">
            <a:avLst/>
          </a:prstGeom>
          <a:noFill/>
          <a:ln>
            <a:noFill/>
          </a:ln>
        </p:spPr>
      </p:pic>
      <p:sp>
        <p:nvSpPr>
          <p:cNvPr id="730" name="Google Shape;730;p71"/>
          <p:cNvSpPr txBox="1"/>
          <p:nvPr>
            <p:ph idx="1" type="body"/>
          </p:nvPr>
        </p:nvSpPr>
        <p:spPr>
          <a:xfrm>
            <a:off x="9746277" y="1550414"/>
            <a:ext cx="2785130" cy="4867274"/>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hu-HU" sz="2000"/>
              <a:t>Feszültség forrása:</a:t>
            </a:r>
            <a:endParaRPr/>
          </a:p>
          <a:p>
            <a:pPr indent="-342900" lvl="0" marL="457200" rtl="0" algn="l">
              <a:lnSpc>
                <a:spcPct val="90000"/>
              </a:lnSpc>
              <a:spcBef>
                <a:spcPts val="1000"/>
              </a:spcBef>
              <a:spcAft>
                <a:spcPts val="0"/>
              </a:spcAft>
              <a:buClr>
                <a:srgbClr val="1C9E4A"/>
              </a:buClr>
              <a:buSzPts val="1800"/>
              <a:buChar char="•"/>
            </a:pPr>
            <a:r>
              <a:rPr lang="hu-HU" sz="2000"/>
              <a:t>mennyiség, </a:t>
            </a:r>
            <a:endParaRPr/>
          </a:p>
          <a:p>
            <a:pPr indent="-342900" lvl="0" marL="457200" rtl="0" algn="l">
              <a:lnSpc>
                <a:spcPct val="90000"/>
              </a:lnSpc>
              <a:spcBef>
                <a:spcPts val="1000"/>
              </a:spcBef>
              <a:spcAft>
                <a:spcPts val="0"/>
              </a:spcAft>
              <a:buClr>
                <a:srgbClr val="1C9E4A"/>
              </a:buClr>
              <a:buSzPts val="1800"/>
              <a:buChar char="•"/>
            </a:pPr>
            <a:r>
              <a:rPr lang="hu-HU" sz="2000"/>
              <a:t>választék, </a:t>
            </a:r>
            <a:endParaRPr/>
          </a:p>
          <a:p>
            <a:pPr indent="-342900" lvl="0" marL="457200" rtl="0" algn="l">
              <a:lnSpc>
                <a:spcPct val="90000"/>
              </a:lnSpc>
              <a:spcBef>
                <a:spcPts val="1000"/>
              </a:spcBef>
              <a:spcAft>
                <a:spcPts val="0"/>
              </a:spcAft>
              <a:buClr>
                <a:srgbClr val="1C9E4A"/>
              </a:buClr>
              <a:buSzPts val="1800"/>
              <a:buChar char="•"/>
            </a:pPr>
            <a:r>
              <a:rPr lang="hu-HU" sz="2000"/>
              <a:t>minőség - ár, </a:t>
            </a:r>
            <a:endParaRPr/>
          </a:p>
          <a:p>
            <a:pPr indent="-342900" lvl="0" marL="457200" rtl="0" algn="l">
              <a:lnSpc>
                <a:spcPct val="90000"/>
              </a:lnSpc>
              <a:spcBef>
                <a:spcPts val="1000"/>
              </a:spcBef>
              <a:spcAft>
                <a:spcPts val="0"/>
              </a:spcAft>
              <a:buClr>
                <a:srgbClr val="1C9E4A"/>
              </a:buClr>
              <a:buSzPts val="1800"/>
              <a:buChar char="•"/>
            </a:pPr>
            <a:r>
              <a:rPr lang="hu-HU" sz="2000"/>
              <a:t>tőkeerő, </a:t>
            </a:r>
            <a:endParaRPr/>
          </a:p>
          <a:p>
            <a:pPr indent="-342900" lvl="0" marL="457200" rtl="0" algn="l">
              <a:lnSpc>
                <a:spcPct val="90000"/>
              </a:lnSpc>
              <a:spcBef>
                <a:spcPts val="1000"/>
              </a:spcBef>
              <a:spcAft>
                <a:spcPts val="0"/>
              </a:spcAft>
              <a:buClr>
                <a:srgbClr val="1C9E4A"/>
              </a:buClr>
              <a:buSzPts val="1800"/>
              <a:buChar char="•"/>
            </a:pPr>
            <a:r>
              <a:rPr lang="hu-HU" sz="2000"/>
              <a:t>termékpálya szervezése, </a:t>
            </a:r>
            <a:endParaRPr/>
          </a:p>
          <a:p>
            <a:pPr indent="-342900" lvl="0" marL="457200" rtl="0" algn="l">
              <a:lnSpc>
                <a:spcPct val="90000"/>
              </a:lnSpc>
              <a:spcBef>
                <a:spcPts val="1000"/>
              </a:spcBef>
              <a:spcAft>
                <a:spcPts val="0"/>
              </a:spcAft>
              <a:buClr>
                <a:srgbClr val="1C9E4A"/>
              </a:buClr>
              <a:buSzPts val="1800"/>
              <a:buChar char="•"/>
            </a:pPr>
            <a:r>
              <a:rPr lang="hu-HU" sz="2000"/>
              <a:t>logisztikai-informatikai rendszer</a:t>
            </a:r>
            <a:endParaRPr/>
          </a:p>
          <a:p>
            <a:pPr indent="-342900" lvl="0" marL="457200" rtl="0" algn="l">
              <a:lnSpc>
                <a:spcPct val="90000"/>
              </a:lnSpc>
              <a:spcBef>
                <a:spcPts val="1000"/>
              </a:spcBef>
              <a:spcAft>
                <a:spcPts val="0"/>
              </a:spcAft>
              <a:buClr>
                <a:srgbClr val="1C9E4A"/>
              </a:buClr>
              <a:buSzPts val="1800"/>
              <a:buChar char="•"/>
            </a:pPr>
            <a:r>
              <a:rPr lang="hu-HU" sz="2000"/>
              <a:t>innováció </a:t>
            </a:r>
            <a:endParaRPr/>
          </a:p>
        </p:txBody>
      </p:sp>
      <p:pic>
        <p:nvPicPr>
          <p:cNvPr id="731" name="Google Shape;731;p71"/>
          <p:cNvPicPr preferRelativeResize="0"/>
          <p:nvPr/>
        </p:nvPicPr>
        <p:blipFill rotWithShape="1">
          <a:blip r:embed="rId4">
            <a:alphaModFix/>
          </a:blip>
          <a:srcRect b="0" l="0" r="0" t="0"/>
          <a:stretch/>
        </p:blipFill>
        <p:spPr>
          <a:xfrm>
            <a:off x="6015276" y="4432938"/>
            <a:ext cx="3857746" cy="2410344"/>
          </a:xfrm>
          <a:prstGeom prst="rect">
            <a:avLst/>
          </a:prstGeom>
          <a:noFill/>
          <a:ln>
            <a:noFill/>
          </a:ln>
        </p:spPr>
      </p:pic>
      <p:sp>
        <p:nvSpPr>
          <p:cNvPr id="732" name="Google Shape;732;p71"/>
          <p:cNvSpPr/>
          <p:nvPr/>
        </p:nvSpPr>
        <p:spPr>
          <a:xfrm>
            <a:off x="196946" y="4724609"/>
            <a:ext cx="6096000" cy="1006429"/>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0"/>
              </a:spcBef>
              <a:spcAft>
                <a:spcPts val="0"/>
              </a:spcAft>
              <a:buClr>
                <a:srgbClr val="1C9E4A"/>
              </a:buClr>
              <a:buSzPts val="1800"/>
              <a:buFont typeface="Arial"/>
              <a:buChar char="•"/>
            </a:pPr>
            <a:r>
              <a:rPr b="0" i="0" lang="hu-HU" sz="2200" u="none" cap="none" strike="noStrike">
                <a:solidFill>
                  <a:srgbClr val="1C9E4A"/>
                </a:solidFill>
                <a:latin typeface="Calibri"/>
                <a:ea typeface="Calibri"/>
                <a:cs typeface="Calibri"/>
                <a:sym typeface="Calibri"/>
              </a:rPr>
              <a:t>A világ élelmiszerpiacát néhány nagyvállalat tartja ellenőrzése alatt - terméki  világon mindenhol jelen vannak</a:t>
            </a:r>
            <a:endParaRPr/>
          </a:p>
        </p:txBody>
      </p:sp>
      <p:sp>
        <p:nvSpPr>
          <p:cNvPr id="733" name="Google Shape;733;p71"/>
          <p:cNvSpPr/>
          <p:nvPr/>
        </p:nvSpPr>
        <p:spPr>
          <a:xfrm>
            <a:off x="7557620" y="3063780"/>
            <a:ext cx="612683" cy="1369158"/>
          </a:xfrm>
          <a:prstGeom prst="up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4" name="Google Shape;734;p71"/>
          <p:cNvSpPr/>
          <p:nvPr/>
        </p:nvSpPr>
        <p:spPr>
          <a:xfrm>
            <a:off x="3917548" y="5404183"/>
            <a:ext cx="1794510" cy="32080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5" name="Google Shape;735;p71"/>
          <p:cNvSpPr txBox="1"/>
          <p:nvPr/>
        </p:nvSpPr>
        <p:spPr>
          <a:xfrm>
            <a:off x="6015276" y="2679010"/>
            <a:ext cx="323357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hu-HU" sz="2200" u="none" cap="none" strike="noStrike">
                <a:solidFill>
                  <a:srgbClr val="1C9E4A"/>
                </a:solidFill>
                <a:latin typeface="Calibri"/>
                <a:ea typeface="Calibri"/>
                <a:cs typeface="Calibri"/>
                <a:sym typeface="Calibri"/>
              </a:rPr>
              <a:t>Kiszolgáltatott kistermelők</a:t>
            </a:r>
            <a:endParaRPr/>
          </a:p>
        </p:txBody>
      </p:sp>
      <p:sp>
        <p:nvSpPr>
          <p:cNvPr id="736" name="Google Shape;736;p71"/>
          <p:cNvSpPr/>
          <p:nvPr/>
        </p:nvSpPr>
        <p:spPr>
          <a:xfrm>
            <a:off x="1525102" y="5709353"/>
            <a:ext cx="4536010" cy="1055526"/>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E-kereskedelem és shearing economy + szlovákiai kiegészítő anyag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72"/>
          <p:cNvSpPr txBox="1"/>
          <p:nvPr>
            <p:ph type="title"/>
          </p:nvPr>
        </p:nvSpPr>
        <p:spPr>
          <a:xfrm>
            <a:off x="411480" y="228917"/>
            <a:ext cx="11555605" cy="82264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C9E4A"/>
              </a:buClr>
              <a:buSzPct val="55555"/>
              <a:buNone/>
            </a:pPr>
            <a:r>
              <a:rPr lang="hu-HU"/>
              <a:t>E-kereskedelem és sharing economy az agráriumban</a:t>
            </a:r>
            <a:br>
              <a:rPr lang="hu-HU"/>
            </a:br>
            <a:endParaRPr/>
          </a:p>
        </p:txBody>
      </p:sp>
      <p:sp>
        <p:nvSpPr>
          <p:cNvPr id="742" name="Google Shape;742;p72"/>
          <p:cNvSpPr txBox="1"/>
          <p:nvPr>
            <p:ph idx="1" type="body"/>
          </p:nvPr>
        </p:nvSpPr>
        <p:spPr>
          <a:xfrm>
            <a:off x="230860" y="800100"/>
            <a:ext cx="10970540" cy="5468303"/>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b="1" lang="hu-HU"/>
              <a:t>A termelői stratégia célok:</a:t>
            </a:r>
            <a:endParaRPr/>
          </a:p>
          <a:p>
            <a:pPr indent="-342900" lvl="0" marL="457200" rtl="0" algn="l">
              <a:lnSpc>
                <a:spcPct val="90000"/>
              </a:lnSpc>
              <a:spcBef>
                <a:spcPts val="1000"/>
              </a:spcBef>
              <a:spcAft>
                <a:spcPts val="0"/>
              </a:spcAft>
              <a:buClr>
                <a:srgbClr val="1C9E4A"/>
              </a:buClr>
              <a:buSzPct val="75630"/>
              <a:buChar char="•"/>
            </a:pPr>
            <a:r>
              <a:rPr lang="hu-HU"/>
              <a:t>ügyfelek elvárásait </a:t>
            </a:r>
            <a:endParaRPr/>
          </a:p>
          <a:p>
            <a:pPr indent="-342900" lvl="0" marL="457200" rtl="0" algn="l">
              <a:lnSpc>
                <a:spcPct val="90000"/>
              </a:lnSpc>
              <a:spcBef>
                <a:spcPts val="1000"/>
              </a:spcBef>
              <a:spcAft>
                <a:spcPts val="0"/>
              </a:spcAft>
              <a:buClr>
                <a:srgbClr val="1C9E4A"/>
              </a:buClr>
              <a:buSzPct val="75630"/>
              <a:buChar char="•"/>
            </a:pPr>
            <a:r>
              <a:rPr lang="hu-HU"/>
              <a:t>fogyasztói trendeket, mint az ellátási lánc átláthatósága,</a:t>
            </a:r>
            <a:endParaRPr/>
          </a:p>
          <a:p>
            <a:pPr indent="-342900" lvl="0" marL="457200" rtl="0" algn="l">
              <a:lnSpc>
                <a:spcPct val="90000"/>
              </a:lnSpc>
              <a:spcBef>
                <a:spcPts val="1000"/>
              </a:spcBef>
              <a:spcAft>
                <a:spcPts val="0"/>
              </a:spcAft>
              <a:buClr>
                <a:srgbClr val="1C9E4A"/>
              </a:buClr>
              <a:buSzPct val="75630"/>
              <a:buChar char="•"/>
            </a:pPr>
            <a:r>
              <a:rPr lang="hu-HU"/>
              <a:t> a szezonális és regionális élelmiszerek előnyben részesítése, </a:t>
            </a:r>
            <a:endParaRPr/>
          </a:p>
          <a:p>
            <a:pPr indent="-342900" lvl="0" marL="457200" rtl="0" algn="l">
              <a:lnSpc>
                <a:spcPct val="90000"/>
              </a:lnSpc>
              <a:spcBef>
                <a:spcPts val="1000"/>
              </a:spcBef>
              <a:spcAft>
                <a:spcPts val="0"/>
              </a:spcAft>
              <a:buClr>
                <a:srgbClr val="1C9E4A"/>
              </a:buClr>
              <a:buSzPct val="75630"/>
              <a:buChar char="•"/>
            </a:pPr>
            <a:r>
              <a:rPr lang="hu-HU"/>
              <a:t>a házhoz szállítás, </a:t>
            </a:r>
            <a:endParaRPr/>
          </a:p>
          <a:p>
            <a:pPr indent="-342900" lvl="0" marL="457200" rtl="0" algn="l">
              <a:lnSpc>
                <a:spcPct val="90000"/>
              </a:lnSpc>
              <a:spcBef>
                <a:spcPts val="1000"/>
              </a:spcBef>
              <a:spcAft>
                <a:spcPts val="0"/>
              </a:spcAft>
              <a:buClr>
                <a:srgbClr val="1C9E4A"/>
              </a:buClr>
              <a:buSzPct val="75630"/>
              <a:buChar char="•"/>
            </a:pPr>
            <a:r>
              <a:rPr lang="hu-HU"/>
              <a:t>kisbolt érzet,</a:t>
            </a:r>
            <a:endParaRPr/>
          </a:p>
          <a:p>
            <a:pPr indent="-342900" lvl="0" marL="457200" rtl="0" algn="l">
              <a:lnSpc>
                <a:spcPct val="90000"/>
              </a:lnSpc>
              <a:spcBef>
                <a:spcPts val="1000"/>
              </a:spcBef>
              <a:spcAft>
                <a:spcPts val="0"/>
              </a:spcAft>
              <a:buClr>
                <a:srgbClr val="1C9E4A"/>
              </a:buClr>
              <a:buSzPct val="75630"/>
              <a:buChar char="•"/>
            </a:pPr>
            <a:r>
              <a:rPr lang="hu-HU"/>
              <a:t> az élelmiszer-hulladékkal kapcsolatos tudatosság, valamint a</a:t>
            </a:r>
            <a:endParaRPr/>
          </a:p>
          <a:p>
            <a:pPr indent="-342900" lvl="0" marL="457200" rtl="0" algn="l">
              <a:lnSpc>
                <a:spcPct val="90000"/>
              </a:lnSpc>
              <a:spcBef>
                <a:spcPts val="1000"/>
              </a:spcBef>
              <a:spcAft>
                <a:spcPts val="0"/>
              </a:spcAft>
              <a:buClr>
                <a:srgbClr val="1C9E4A"/>
              </a:buClr>
              <a:buSzPct val="75630"/>
              <a:buChar char="•"/>
            </a:pPr>
            <a:r>
              <a:rPr lang="hu-HU"/>
              <a:t> biogazdálkodás</a:t>
            </a:r>
            <a:endParaRPr/>
          </a:p>
          <a:p>
            <a:pPr indent="-228600" lvl="0" marL="457200" rtl="0" algn="l">
              <a:lnSpc>
                <a:spcPct val="90000"/>
              </a:lnSpc>
              <a:spcBef>
                <a:spcPts val="1000"/>
              </a:spcBef>
              <a:spcAft>
                <a:spcPts val="0"/>
              </a:spcAft>
              <a:buClr>
                <a:srgbClr val="1C9E4A"/>
              </a:buClr>
              <a:buSzPct val="75630"/>
              <a:buNone/>
            </a:pPr>
            <a:r>
              <a:t/>
            </a:r>
            <a:endParaRPr/>
          </a:p>
          <a:p>
            <a:pPr indent="-342900" lvl="0" marL="457200" rtl="0" algn="l">
              <a:lnSpc>
                <a:spcPct val="90000"/>
              </a:lnSpc>
              <a:spcBef>
                <a:spcPts val="1000"/>
              </a:spcBef>
              <a:spcAft>
                <a:spcPts val="0"/>
              </a:spcAft>
              <a:buClr>
                <a:srgbClr val="1C9E4A"/>
              </a:buClr>
              <a:buSzPct val="75630"/>
              <a:buChar char="•"/>
            </a:pPr>
            <a:r>
              <a:rPr b="1" lang="hu-HU"/>
              <a:t>A COVID járvány alatt megváltoztak a vásárlási szokásaink </a:t>
            </a:r>
            <a:endParaRPr/>
          </a:p>
          <a:p>
            <a:pPr indent="-342900" lvl="0" marL="457200" rtl="0" algn="l">
              <a:lnSpc>
                <a:spcPct val="90000"/>
              </a:lnSpc>
              <a:spcBef>
                <a:spcPts val="1000"/>
              </a:spcBef>
              <a:spcAft>
                <a:spcPts val="0"/>
              </a:spcAft>
              <a:buClr>
                <a:srgbClr val="1C9E4A"/>
              </a:buClr>
              <a:buSzPct val="75630"/>
              <a:buChar char="•"/>
            </a:pPr>
            <a:r>
              <a:rPr b="1" lang="hu-HU"/>
              <a:t>Kevesebb időt töltenek a vásárlók az élelmiszerboltokban, és céltudatosabban vásárolnak. </a:t>
            </a:r>
            <a:endParaRPr/>
          </a:p>
          <a:p>
            <a:pPr indent="-342900" lvl="0" marL="457200" rtl="0" algn="l">
              <a:lnSpc>
                <a:spcPct val="90000"/>
              </a:lnSpc>
              <a:spcBef>
                <a:spcPts val="1000"/>
              </a:spcBef>
              <a:spcAft>
                <a:spcPts val="0"/>
              </a:spcAft>
              <a:buClr>
                <a:srgbClr val="1C9E4A"/>
              </a:buClr>
              <a:buSzPct val="75630"/>
              <a:buChar char="•"/>
            </a:pPr>
            <a:r>
              <a:rPr b="1" lang="hu-HU"/>
              <a:t>Az internetes kereskedelem szerepe folyamatosan nő - rendszeresen vásárolnak terméket vagy szolgáltatást az interneten keresztül, az értékesített termékek jelentős része élelmiszer. </a:t>
            </a:r>
            <a:endParaRPr/>
          </a:p>
          <a:p>
            <a:pPr indent="-228600" lvl="0" marL="457200" rtl="0" algn="l">
              <a:lnSpc>
                <a:spcPct val="90000"/>
              </a:lnSpc>
              <a:spcBef>
                <a:spcPts val="1000"/>
              </a:spcBef>
              <a:spcAft>
                <a:spcPts val="0"/>
              </a:spcAft>
              <a:buClr>
                <a:srgbClr val="1C9E4A"/>
              </a:buClr>
              <a:buSzPct val="75630"/>
              <a:buNone/>
            </a:pPr>
            <a:r>
              <a:t/>
            </a:r>
            <a:endParaRPr b="1"/>
          </a:p>
          <a:p>
            <a:pPr indent="0" lvl="8" marL="114300" rtl="0" algn="l">
              <a:lnSpc>
                <a:spcPct val="90000"/>
              </a:lnSpc>
              <a:spcBef>
                <a:spcPts val="1000"/>
              </a:spcBef>
              <a:spcAft>
                <a:spcPts val="0"/>
              </a:spcAft>
              <a:buClr>
                <a:srgbClr val="1C9E4A"/>
              </a:buClr>
              <a:buSzPct val="75630"/>
              <a:buNone/>
            </a:pPr>
            <a:r>
              <a:rPr lang="hu-HU" sz="2800">
                <a:solidFill>
                  <a:srgbClr val="1C9E4A"/>
                </a:solidFill>
              </a:rPr>
              <a:t>A vásárlás ezen formájának legnagyobb előnye:</a:t>
            </a:r>
            <a:endParaRPr/>
          </a:p>
          <a:p>
            <a:pPr indent="-342900" lvl="0" marL="457200" rtl="0" algn="l">
              <a:lnSpc>
                <a:spcPct val="90000"/>
              </a:lnSpc>
              <a:spcBef>
                <a:spcPts val="1000"/>
              </a:spcBef>
              <a:spcAft>
                <a:spcPts val="0"/>
              </a:spcAft>
              <a:buClr>
                <a:srgbClr val="1C9E4A"/>
              </a:buClr>
              <a:buSzPct val="75630"/>
              <a:buChar char="•"/>
            </a:pPr>
            <a:r>
              <a:rPr lang="hu-HU"/>
              <a:t> a rugalmasság, </a:t>
            </a:r>
            <a:endParaRPr/>
          </a:p>
          <a:p>
            <a:pPr indent="-342900" lvl="0" marL="457200" rtl="0" algn="l">
              <a:lnSpc>
                <a:spcPct val="90000"/>
              </a:lnSpc>
              <a:spcBef>
                <a:spcPts val="1000"/>
              </a:spcBef>
              <a:spcAft>
                <a:spcPts val="0"/>
              </a:spcAft>
              <a:buClr>
                <a:srgbClr val="1C9E4A"/>
              </a:buClr>
              <a:buSzPct val="75630"/>
              <a:buChar char="•"/>
            </a:pPr>
            <a:r>
              <a:rPr lang="hu-HU"/>
              <a:t>a szolgáltatások otthonról bármikor igénybe vehetők.</a:t>
            </a:r>
            <a:endParaRPr/>
          </a:p>
          <a:p>
            <a:pPr indent="-342900" lvl="0" marL="457200" rtl="0" algn="l">
              <a:lnSpc>
                <a:spcPct val="90000"/>
              </a:lnSpc>
              <a:spcBef>
                <a:spcPts val="1000"/>
              </a:spcBef>
              <a:spcAft>
                <a:spcPts val="0"/>
              </a:spcAft>
              <a:buClr>
                <a:srgbClr val="1C9E4A"/>
              </a:buClr>
              <a:buSzPct val="75630"/>
              <a:buChar char="•"/>
            </a:pPr>
            <a:r>
              <a:rPr b="1" lang="hu-HU"/>
              <a:t>Az online értékesítés folyamatosan fejlődik, egy vállalkozás sem engedheti meg magának, hogy ne használja ki ennek előnyét.</a:t>
            </a:r>
            <a:endParaRPr/>
          </a:p>
        </p:txBody>
      </p:sp>
      <p:sp>
        <p:nvSpPr>
          <p:cNvPr id="743" name="Google Shape;743;p72"/>
          <p:cNvSpPr/>
          <p:nvPr/>
        </p:nvSpPr>
        <p:spPr>
          <a:xfrm>
            <a:off x="3048000" y="-4889174"/>
            <a:ext cx="7330440" cy="1643527"/>
          </a:xfrm>
          <a:prstGeom prst="rect">
            <a:avLst/>
          </a:prstGeom>
          <a:noFill/>
          <a:ln>
            <a:noFill/>
          </a:ln>
        </p:spPr>
        <p:txBody>
          <a:bodyPr anchorCtr="0" anchor="t" bIns="45700" lIns="91425" spcFirstLastPara="1" rIns="91425" wrap="square" tIns="45700">
            <a:spAutoFit/>
          </a:bodyPr>
          <a:lstStyle/>
          <a:p>
            <a:pPr indent="-342900" lvl="0" marL="457200" marR="0" rtl="0" algn="l">
              <a:lnSpc>
                <a:spcPct val="90000"/>
              </a:lnSpc>
              <a:spcBef>
                <a:spcPts val="0"/>
              </a:spcBef>
              <a:spcAft>
                <a:spcPts val="0"/>
              </a:spcAft>
              <a:buClr>
                <a:srgbClr val="1C9E4A"/>
              </a:buClr>
              <a:buSzPts val="1800"/>
              <a:buFont typeface="Arial"/>
              <a:buChar char="•"/>
            </a:pPr>
            <a:r>
              <a:rPr b="0" i="0" lang="hu-HU" sz="2800" u="none" cap="none" strike="noStrike">
                <a:solidFill>
                  <a:srgbClr val="1C9E4A"/>
                </a:solidFill>
                <a:latin typeface="Calibri"/>
                <a:ea typeface="Calibri"/>
                <a:cs typeface="Calibri"/>
                <a:sym typeface="Calibri"/>
              </a:rPr>
              <a:t>A COVID járvány alatt megváltoztak a vásárlási szokásaink </a:t>
            </a:r>
            <a:r>
              <a:rPr b="1" i="0" lang="hu-HU" sz="2800" u="none" cap="none" strike="noStrike">
                <a:solidFill>
                  <a:srgbClr val="1C9E4A"/>
                </a:solidFill>
                <a:latin typeface="Calibri"/>
                <a:ea typeface="Calibri"/>
                <a:cs typeface="Calibri"/>
                <a:sym typeface="Calibri"/>
              </a:rPr>
              <a:t>Kevesebb időt töltenek a vásárlók az élelmiszerboltokban, és céltudatosabban vásárolnak</a:t>
            </a:r>
            <a:endParaRPr b="0" i="0" sz="1400" u="none" cap="none" strike="noStrike">
              <a:solidFill>
                <a:srgbClr val="000000"/>
              </a:solidFill>
              <a:latin typeface="Arial"/>
              <a:ea typeface="Arial"/>
              <a:cs typeface="Arial"/>
              <a:sym typeface="Arial"/>
            </a:endParaRPr>
          </a:p>
        </p:txBody>
      </p:sp>
      <p:sp>
        <p:nvSpPr>
          <p:cNvPr id="744" name="Google Shape;744;p72"/>
          <p:cNvSpPr/>
          <p:nvPr/>
        </p:nvSpPr>
        <p:spPr>
          <a:xfrm>
            <a:off x="6794332" y="5802474"/>
            <a:ext cx="4536010" cy="1055526"/>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E-kereskedelem és shearing economy + szlovákiai kiegészítő anyag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73"/>
          <p:cNvSpPr txBox="1"/>
          <p:nvPr>
            <p:ph type="title"/>
          </p:nvPr>
        </p:nvSpPr>
        <p:spPr>
          <a:xfrm>
            <a:off x="267135" y="-124611"/>
            <a:ext cx="1176865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sz="3400"/>
              <a:t>Élelmiszeripar, minőségbiztosítás (digitális nyomonkövetési rendszerek), </a:t>
            </a:r>
            <a:endParaRPr/>
          </a:p>
        </p:txBody>
      </p:sp>
      <p:sp>
        <p:nvSpPr>
          <p:cNvPr id="750" name="Google Shape;750;p73"/>
          <p:cNvSpPr txBox="1"/>
          <p:nvPr>
            <p:ph idx="1" type="body"/>
          </p:nvPr>
        </p:nvSpPr>
        <p:spPr>
          <a:xfrm>
            <a:off x="267136" y="5752753"/>
            <a:ext cx="1946564" cy="365761"/>
          </a:xfrm>
          <a:prstGeom prst="rect">
            <a:avLst/>
          </a:prstGeom>
          <a:noFill/>
          <a:ln>
            <a:noFill/>
          </a:ln>
        </p:spPr>
        <p:txBody>
          <a:bodyPr anchorCtr="0" anchor="t" bIns="45700" lIns="91425" spcFirstLastPara="1" rIns="91425" wrap="square" tIns="45700">
            <a:normAutofit fontScale="47500" lnSpcReduction="20000"/>
          </a:bodyPr>
          <a:lstStyle/>
          <a:p>
            <a:pPr indent="0" lvl="0" marL="114300" rtl="0" algn="l">
              <a:lnSpc>
                <a:spcPct val="90000"/>
              </a:lnSpc>
              <a:spcBef>
                <a:spcPts val="1000"/>
              </a:spcBef>
              <a:spcAft>
                <a:spcPts val="0"/>
              </a:spcAft>
              <a:buSzPct val="135338"/>
              <a:buNone/>
            </a:pPr>
            <a:r>
              <a:rPr lang="hu-HU"/>
              <a:t>Forrás: Szöllősi (2019)</a:t>
            </a:r>
            <a:endParaRPr/>
          </a:p>
        </p:txBody>
      </p:sp>
      <p:sp>
        <p:nvSpPr>
          <p:cNvPr id="751" name="Google Shape;751;p73"/>
          <p:cNvSpPr/>
          <p:nvPr/>
        </p:nvSpPr>
        <p:spPr>
          <a:xfrm>
            <a:off x="867605" y="948690"/>
            <a:ext cx="2838924" cy="4804063"/>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•Klímaváltozás •Népességrobbanás •Világpolitikai változások •Szabadkereskedelmi megállapodások •Feltörekvő piacok •Bizalmi válságban az élelmiszeripar •Regionalizációs igény •Népegészségügyi problémák</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•Fogyasztási trendek</a:t>
            </a:r>
            <a:endParaRPr/>
          </a:p>
        </p:txBody>
      </p:sp>
      <p:sp>
        <p:nvSpPr>
          <p:cNvPr id="752" name="Google Shape;752;p73"/>
          <p:cNvSpPr/>
          <p:nvPr/>
        </p:nvSpPr>
        <p:spPr>
          <a:xfrm>
            <a:off x="4606636" y="948692"/>
            <a:ext cx="3296812" cy="4727516"/>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chemeClr val="lt1"/>
                </a:solidFill>
                <a:latin typeface="Calibri"/>
                <a:ea typeface="Calibri"/>
                <a:cs typeface="Calibri"/>
                <a:sym typeface="Calibri"/>
              </a:rPr>
              <a:t>Globális szinten: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Fenntartható élelmiszerellátás •Fenntartható étrend •Fenntartható növekedés •Tudatos fogyasztás </a:t>
            </a:r>
            <a:endParaRPr/>
          </a:p>
          <a:p>
            <a:pPr indent="0" lvl="0" marL="0" marR="0" rtl="0" algn="ctr">
              <a:lnSpc>
                <a:spcPct val="100000"/>
              </a:lnSpc>
              <a:spcBef>
                <a:spcPts val="0"/>
              </a:spcBef>
              <a:spcAft>
                <a:spcPts val="0"/>
              </a:spcAft>
              <a:buNone/>
            </a:pPr>
            <a:r>
              <a:t/>
            </a:r>
            <a:endParaRPr b="1"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b="1" i="0" lang="hu-HU" sz="1800" u="none" cap="none" strike="noStrike">
                <a:solidFill>
                  <a:schemeClr val="lt1"/>
                </a:solidFill>
                <a:latin typeface="Calibri"/>
                <a:ea typeface="Calibri"/>
                <a:cs typeface="Calibri"/>
                <a:sym typeface="Calibri"/>
              </a:rPr>
              <a:t>Regionális/ nemzeti szinten: </a:t>
            </a:r>
            <a:r>
              <a:rPr b="0" i="0" lang="hu-HU" sz="1800" u="none" cap="none" strike="noStrike">
                <a:solidFill>
                  <a:schemeClr val="lt1"/>
                </a:solidFill>
                <a:latin typeface="Calibri"/>
                <a:ea typeface="Calibri"/>
                <a:cs typeface="Calibri"/>
                <a:sym typeface="Calibri"/>
              </a:rPr>
              <a:t>•Élelmezésbiztonság •Versenyképesség </a:t>
            </a:r>
            <a:endParaRPr/>
          </a:p>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None/>
            </a:pPr>
            <a:r>
              <a:rPr b="1" i="0" lang="hu-HU" sz="1800" u="none" cap="none" strike="noStrike">
                <a:solidFill>
                  <a:schemeClr val="lt1"/>
                </a:solidFill>
                <a:latin typeface="Calibri"/>
                <a:ea typeface="Calibri"/>
                <a:cs typeface="Calibri"/>
                <a:sym typeface="Calibri"/>
              </a:rPr>
              <a:t>Vállalatok számára: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•Egyensúly megtalálása a gazdaságos működés, a környezet iránti felelős magatartás és a társadalmi elfogadottság között</a:t>
            </a:r>
            <a:endParaRPr/>
          </a:p>
        </p:txBody>
      </p:sp>
      <p:sp>
        <p:nvSpPr>
          <p:cNvPr id="753" name="Google Shape;753;p73"/>
          <p:cNvSpPr/>
          <p:nvPr/>
        </p:nvSpPr>
        <p:spPr>
          <a:xfrm>
            <a:off x="8803557" y="872143"/>
            <a:ext cx="3328556" cy="4804064"/>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Versenyképesség: az előrelátás és az alkalmazkodás képessége?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Körkörös gazdaság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Csomagolási hulladékok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Élelmiszerpazarlás</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 Származási hely jelölés</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 Problémás összetevők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Szennyezőanyagok, maradványok</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 GMO &amp; csúcstechnológia?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Tápértékjelölés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HFSS, ultra-processed food: reformuláció </a:t>
            </a:r>
            <a:endParaRPr/>
          </a:p>
          <a:p>
            <a:pPr indent="0" lvl="0" marL="0" marR="0" rtl="0" algn="ctr">
              <a:lnSpc>
                <a:spcPct val="100000"/>
              </a:lnSpc>
              <a:spcBef>
                <a:spcPts val="0"/>
              </a:spcBef>
              <a:spcAft>
                <a:spcPts val="0"/>
              </a:spcAft>
              <a:buNone/>
            </a:pPr>
            <a:r>
              <a:rPr b="0" i="0" lang="hu-HU" sz="1800" u="none" cap="none" strike="noStrike">
                <a:solidFill>
                  <a:schemeClr val="lt1"/>
                </a:solidFill>
                <a:latin typeface="Calibri"/>
                <a:ea typeface="Calibri"/>
                <a:cs typeface="Calibri"/>
                <a:sym typeface="Calibri"/>
              </a:rPr>
              <a:t>• Reputáció javítása, bizalom helyreállítása</a:t>
            </a:r>
            <a:endParaRPr/>
          </a:p>
        </p:txBody>
      </p:sp>
      <p:sp>
        <p:nvSpPr>
          <p:cNvPr id="754" name="Google Shape;754;p73"/>
          <p:cNvSpPr/>
          <p:nvPr/>
        </p:nvSpPr>
        <p:spPr>
          <a:xfrm rot="-5400000">
            <a:off x="-619086" y="3310667"/>
            <a:ext cx="2354580" cy="582136"/>
          </a:xfrm>
          <a:prstGeom prst="rect">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600" u="none" cap="none" strike="noStrike">
                <a:solidFill>
                  <a:schemeClr val="dk1"/>
                </a:solidFill>
                <a:latin typeface="Arial"/>
                <a:ea typeface="Arial"/>
                <a:cs typeface="Arial"/>
                <a:sym typeface="Arial"/>
              </a:rPr>
              <a:t>Tények</a:t>
            </a:r>
            <a:endParaRPr/>
          </a:p>
        </p:txBody>
      </p:sp>
      <p:sp>
        <p:nvSpPr>
          <p:cNvPr id="755" name="Google Shape;755;p73"/>
          <p:cNvSpPr/>
          <p:nvPr/>
        </p:nvSpPr>
        <p:spPr>
          <a:xfrm rot="-5400000">
            <a:off x="3148272" y="3423530"/>
            <a:ext cx="2354580" cy="562149"/>
          </a:xfrm>
          <a:prstGeom prst="rect">
            <a:avLst/>
          </a:prstGeom>
          <a:solidFill>
            <a:srgbClr val="FFC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600" u="none" cap="none" strike="noStrike">
                <a:solidFill>
                  <a:schemeClr val="dk1"/>
                </a:solidFill>
                <a:latin typeface="Arial"/>
                <a:ea typeface="Arial"/>
                <a:cs typeface="Arial"/>
                <a:sym typeface="Arial"/>
              </a:rPr>
              <a:t>Célok</a:t>
            </a:r>
            <a:endParaRPr/>
          </a:p>
        </p:txBody>
      </p:sp>
      <p:sp>
        <p:nvSpPr>
          <p:cNvPr id="756" name="Google Shape;756;p73"/>
          <p:cNvSpPr/>
          <p:nvPr/>
        </p:nvSpPr>
        <p:spPr>
          <a:xfrm rot="-5400000">
            <a:off x="7294007" y="3287807"/>
            <a:ext cx="2354580" cy="627856"/>
          </a:xfrm>
          <a:prstGeom prst="rect">
            <a:avLst/>
          </a:prstGeom>
          <a:solidFill>
            <a:srgbClr val="92D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600" u="none" cap="none" strike="noStrike">
                <a:solidFill>
                  <a:schemeClr val="dk1"/>
                </a:solidFill>
                <a:latin typeface="Arial"/>
                <a:ea typeface="Arial"/>
                <a:cs typeface="Arial"/>
                <a:sym typeface="Arial"/>
              </a:rPr>
              <a:t>Kihívások</a:t>
            </a:r>
            <a:endParaRPr/>
          </a:p>
        </p:txBody>
      </p:sp>
      <p:sp>
        <p:nvSpPr>
          <p:cNvPr id="757" name="Google Shape;757;p73"/>
          <p:cNvSpPr/>
          <p:nvPr/>
        </p:nvSpPr>
        <p:spPr>
          <a:xfrm>
            <a:off x="4318131" y="6229350"/>
            <a:ext cx="3814110" cy="605790"/>
          </a:xfrm>
          <a:prstGeom prst="roundRect">
            <a:avLst>
              <a:gd fmla="val 16667" name="adj"/>
            </a:avLst>
          </a:prstGeom>
          <a:solidFill>
            <a:srgbClr val="00B05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600" u="none" cap="none" strike="noStrike">
                <a:solidFill>
                  <a:schemeClr val="lt1"/>
                </a:solidFill>
                <a:latin typeface="Calibri"/>
                <a:ea typeface="Calibri"/>
                <a:cs typeface="Calibri"/>
                <a:sym typeface="Calibri"/>
              </a:rPr>
              <a:t>A MEZŐGAZDASÁG</a:t>
            </a:r>
            <a:endParaRPr/>
          </a:p>
        </p:txBody>
      </p:sp>
      <p:sp>
        <p:nvSpPr>
          <p:cNvPr id="758" name="Google Shape;758;p73"/>
          <p:cNvSpPr/>
          <p:nvPr/>
        </p:nvSpPr>
        <p:spPr>
          <a:xfrm rot="-3462333">
            <a:off x="3899376" y="5469780"/>
            <a:ext cx="505879" cy="820237"/>
          </a:xfrm>
          <a:prstGeom prst="downArrow">
            <a:avLst>
              <a:gd fmla="val 50000" name="adj1"/>
              <a:gd fmla="val 50000" name="adj2"/>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9" name="Google Shape;759;p73"/>
          <p:cNvSpPr/>
          <p:nvPr/>
        </p:nvSpPr>
        <p:spPr>
          <a:xfrm>
            <a:off x="6090935" y="5715947"/>
            <a:ext cx="511063" cy="499457"/>
          </a:xfrm>
          <a:prstGeom prst="downArrow">
            <a:avLst>
              <a:gd fmla="val 50000" name="adj1"/>
              <a:gd fmla="val 50000" name="adj2"/>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0" name="Google Shape;760;p73"/>
          <p:cNvSpPr/>
          <p:nvPr/>
        </p:nvSpPr>
        <p:spPr>
          <a:xfrm rot="2550682">
            <a:off x="8057159" y="5504982"/>
            <a:ext cx="480060" cy="792725"/>
          </a:xfrm>
          <a:prstGeom prst="downArrow">
            <a:avLst>
              <a:gd fmla="val 50000" name="adj1"/>
              <a:gd fmla="val 50000" name="adj2"/>
            </a:avLst>
          </a:prstGeom>
          <a:solidFill>
            <a:srgbClr val="FF00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1" name="Google Shape;761;p73"/>
          <p:cNvSpPr/>
          <p:nvPr/>
        </p:nvSpPr>
        <p:spPr>
          <a:xfrm>
            <a:off x="8906911" y="6129944"/>
            <a:ext cx="2543076" cy="643384"/>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2400" u="none" cap="none" strike="noStrike">
                <a:solidFill>
                  <a:schemeClr val="lt1"/>
                </a:solidFill>
                <a:latin typeface="Arial"/>
                <a:ea typeface="Arial"/>
                <a:cs typeface="Arial"/>
                <a:sym typeface="Arial"/>
              </a:rPr>
              <a:t>DIGITALIZÁCIÓ</a:t>
            </a:r>
            <a:endParaRPr/>
          </a:p>
        </p:txBody>
      </p:sp>
      <p:sp>
        <p:nvSpPr>
          <p:cNvPr id="762" name="Google Shape;762;p73"/>
          <p:cNvSpPr/>
          <p:nvPr/>
        </p:nvSpPr>
        <p:spPr>
          <a:xfrm>
            <a:off x="8297189" y="6344153"/>
            <a:ext cx="565630" cy="351505"/>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74"/>
          <p:cNvSpPr txBox="1"/>
          <p:nvPr>
            <p:ph type="title"/>
          </p:nvPr>
        </p:nvSpPr>
        <p:spPr>
          <a:xfrm>
            <a:off x="321547" y="-150971"/>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Fogyasztói szokások megváltozása az élelmiszerek esetében</a:t>
            </a:r>
            <a:endParaRPr/>
          </a:p>
        </p:txBody>
      </p:sp>
      <p:sp>
        <p:nvSpPr>
          <p:cNvPr id="768" name="Google Shape;768;p74"/>
          <p:cNvSpPr txBox="1"/>
          <p:nvPr>
            <p:ph idx="1" type="body"/>
          </p:nvPr>
        </p:nvSpPr>
        <p:spPr>
          <a:xfrm>
            <a:off x="413049" y="1174592"/>
            <a:ext cx="5444135" cy="5066188"/>
          </a:xfrm>
          <a:prstGeom prst="rect">
            <a:avLst/>
          </a:prstGeom>
          <a:noFill/>
          <a:ln>
            <a:noFill/>
          </a:ln>
        </p:spPr>
        <p:txBody>
          <a:bodyPr anchorCtr="0" anchor="t" bIns="45700" lIns="91425" spcFirstLastPara="1" rIns="91425" wrap="square" tIns="45700">
            <a:normAutofit lnSpcReduction="10000"/>
          </a:bodyPr>
          <a:lstStyle/>
          <a:p>
            <a:pPr indent="0" lvl="0" marL="114300" rtl="0" algn="l">
              <a:lnSpc>
                <a:spcPct val="90000"/>
              </a:lnSpc>
              <a:spcBef>
                <a:spcPts val="1000"/>
              </a:spcBef>
              <a:spcAft>
                <a:spcPts val="0"/>
              </a:spcAft>
              <a:buSzPts val="1800"/>
              <a:buNone/>
            </a:pPr>
            <a:r>
              <a:rPr lang="hu-HU"/>
              <a:t>2017-2019 között a fogyasztók :</a:t>
            </a:r>
            <a:endParaRPr/>
          </a:p>
          <a:p>
            <a:pPr indent="-342900" lvl="0" marL="457200" rtl="0" algn="l">
              <a:lnSpc>
                <a:spcPct val="90000"/>
              </a:lnSpc>
              <a:spcBef>
                <a:spcPts val="1000"/>
              </a:spcBef>
              <a:spcAft>
                <a:spcPts val="0"/>
              </a:spcAft>
              <a:buClr>
                <a:srgbClr val="1C9E4A"/>
              </a:buClr>
              <a:buSzPts val="1800"/>
              <a:buChar char="•"/>
            </a:pPr>
            <a:r>
              <a:rPr lang="hu-HU"/>
              <a:t>több, mint 60%-a vásárol egyre több friss élelmiszert</a:t>
            </a:r>
            <a:endParaRPr/>
          </a:p>
          <a:p>
            <a:pPr indent="-342900" lvl="0" marL="457200" rtl="0" algn="l">
              <a:lnSpc>
                <a:spcPct val="90000"/>
              </a:lnSpc>
              <a:spcBef>
                <a:spcPts val="1000"/>
              </a:spcBef>
              <a:spcAft>
                <a:spcPts val="0"/>
              </a:spcAft>
              <a:buClr>
                <a:srgbClr val="1C9E4A"/>
              </a:buClr>
              <a:buSzPts val="1800"/>
              <a:buChar char="•"/>
            </a:pPr>
            <a:r>
              <a:rPr lang="hu-HU"/>
              <a:t>65%-a szeretne információt az élelmiszer származásáról</a:t>
            </a:r>
            <a:endParaRPr/>
          </a:p>
          <a:p>
            <a:pPr indent="-342900" lvl="0" marL="457200" rtl="0" algn="l">
              <a:lnSpc>
                <a:spcPct val="90000"/>
              </a:lnSpc>
              <a:spcBef>
                <a:spcPts val="1000"/>
              </a:spcBef>
              <a:spcAft>
                <a:spcPts val="0"/>
              </a:spcAft>
              <a:buClr>
                <a:srgbClr val="1C9E4A"/>
              </a:buClr>
              <a:buSzPts val="1800"/>
              <a:buChar char="•"/>
            </a:pPr>
            <a:r>
              <a:rPr lang="hu-HU"/>
              <a:t>Egyre több étrend jelenik meg a piacon</a:t>
            </a:r>
            <a:endParaRPr/>
          </a:p>
          <a:p>
            <a:pPr indent="-228600" lvl="0" marL="457200" rtl="0" algn="l">
              <a:lnSpc>
                <a:spcPct val="90000"/>
              </a:lnSpc>
              <a:spcBef>
                <a:spcPts val="1000"/>
              </a:spcBef>
              <a:spcAft>
                <a:spcPts val="0"/>
              </a:spcAft>
              <a:buClr>
                <a:srgbClr val="1C9E4A"/>
              </a:buClr>
              <a:buSzPts val="1800"/>
              <a:buNone/>
            </a:pPr>
            <a:r>
              <a:t/>
            </a:r>
            <a:endParaRPr/>
          </a:p>
          <a:p>
            <a:pPr indent="-228600" lvl="0" marL="457200" rtl="0" algn="l">
              <a:lnSpc>
                <a:spcPct val="90000"/>
              </a:lnSpc>
              <a:spcBef>
                <a:spcPts val="1000"/>
              </a:spcBef>
              <a:spcAft>
                <a:spcPts val="0"/>
              </a:spcAft>
              <a:buClr>
                <a:srgbClr val="1C9E4A"/>
              </a:buClr>
              <a:buSzPts val="1800"/>
              <a:buNone/>
            </a:pPr>
            <a:r>
              <a:t/>
            </a:r>
            <a:endParaRPr/>
          </a:p>
          <a:p>
            <a:pPr indent="0" lvl="0" marL="114300" rtl="0" algn="ctr">
              <a:lnSpc>
                <a:spcPct val="90000"/>
              </a:lnSpc>
              <a:spcBef>
                <a:spcPts val="1000"/>
              </a:spcBef>
              <a:spcAft>
                <a:spcPts val="0"/>
              </a:spcAft>
              <a:buSzPts val="1800"/>
              <a:buNone/>
            </a:pPr>
            <a:r>
              <a:rPr b="1" lang="hu-HU">
                <a:solidFill>
                  <a:srgbClr val="FF0000"/>
                </a:solidFill>
              </a:rPr>
              <a:t>az élelmiszerek nyomon követhősége előtérbe kerül</a:t>
            </a:r>
            <a:endParaRPr/>
          </a:p>
          <a:p>
            <a:pPr indent="-228600" lvl="0" marL="457200" rtl="0" algn="l">
              <a:lnSpc>
                <a:spcPct val="90000"/>
              </a:lnSpc>
              <a:spcBef>
                <a:spcPts val="1000"/>
              </a:spcBef>
              <a:spcAft>
                <a:spcPts val="0"/>
              </a:spcAft>
              <a:buClr>
                <a:srgbClr val="1C9E4A"/>
              </a:buClr>
              <a:buSzPts val="1800"/>
              <a:buNone/>
            </a:pPr>
            <a:r>
              <a:t/>
            </a:r>
            <a:endParaRPr/>
          </a:p>
          <a:p>
            <a:pPr indent="-228600" lvl="0" marL="457200" rtl="0" algn="l">
              <a:lnSpc>
                <a:spcPct val="90000"/>
              </a:lnSpc>
              <a:spcBef>
                <a:spcPts val="1000"/>
              </a:spcBef>
              <a:spcAft>
                <a:spcPts val="0"/>
              </a:spcAft>
              <a:buClr>
                <a:srgbClr val="1C9E4A"/>
              </a:buClr>
              <a:buSzPts val="1800"/>
              <a:buNone/>
            </a:pPr>
            <a:r>
              <a:t/>
            </a:r>
            <a:endParaRPr/>
          </a:p>
        </p:txBody>
      </p:sp>
      <p:sp>
        <p:nvSpPr>
          <p:cNvPr id="769" name="Google Shape;769;p74"/>
          <p:cNvSpPr/>
          <p:nvPr/>
        </p:nvSpPr>
        <p:spPr>
          <a:xfrm>
            <a:off x="2909688" y="3954780"/>
            <a:ext cx="445770" cy="100584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0" name="Google Shape;770;p74"/>
          <p:cNvSpPr/>
          <p:nvPr/>
        </p:nvSpPr>
        <p:spPr>
          <a:xfrm>
            <a:off x="5758241" y="945992"/>
            <a:ext cx="6116431" cy="6287875"/>
          </a:xfrm>
          <a:prstGeom prst="rect">
            <a:avLst/>
          </a:prstGeom>
          <a:noFill/>
          <a:ln>
            <a:noFill/>
          </a:ln>
        </p:spPr>
        <p:txBody>
          <a:bodyPr anchorCtr="0" anchor="t" bIns="45700" lIns="91425" spcFirstLastPara="1" rIns="91425" wrap="square" tIns="45700">
            <a:spAutoFit/>
          </a:bodyPr>
          <a:lstStyle/>
          <a:p>
            <a:pPr indent="0" lvl="0" marL="114300" marR="0" rtl="0" algn="ctr">
              <a:lnSpc>
                <a:spcPct val="90000"/>
              </a:lnSpc>
              <a:spcBef>
                <a:spcPts val="0"/>
              </a:spcBef>
              <a:spcAft>
                <a:spcPts val="0"/>
              </a:spcAft>
              <a:buNone/>
            </a:pPr>
            <a:r>
              <a:rPr b="0" i="0" lang="hu-HU" sz="2400" u="none" cap="none" strike="noStrike">
                <a:solidFill>
                  <a:srgbClr val="1C9E4A"/>
                </a:solidFill>
                <a:latin typeface="Calibri"/>
                <a:ea typeface="Calibri"/>
                <a:cs typeface="Calibri"/>
                <a:sym typeface="Calibri"/>
              </a:rPr>
              <a:t>Változott az ellátási lánc</a:t>
            </a:r>
            <a:endParaRPr/>
          </a:p>
          <a:p>
            <a:pPr indent="0" lvl="0" marL="114300" marR="0" rtl="0" algn="ctr">
              <a:lnSpc>
                <a:spcPct val="90000"/>
              </a:lnSpc>
              <a:spcBef>
                <a:spcPts val="1000"/>
              </a:spcBef>
              <a:spcAft>
                <a:spcPts val="0"/>
              </a:spcAft>
              <a:buNone/>
            </a:pPr>
            <a:r>
              <a:t/>
            </a:r>
            <a:endParaRPr b="0" i="0" sz="2400" u="none" cap="none" strike="noStrike">
              <a:solidFill>
                <a:srgbClr val="1C9E4A"/>
              </a:solidFill>
              <a:latin typeface="Calibri"/>
              <a:ea typeface="Calibri"/>
              <a:cs typeface="Calibri"/>
              <a:sym typeface="Calibri"/>
            </a:endParaRPr>
          </a:p>
          <a:p>
            <a:pPr indent="0" lvl="0" marL="114300" marR="0" rtl="0" algn="ctr">
              <a:lnSpc>
                <a:spcPct val="90000"/>
              </a:lnSpc>
              <a:spcBef>
                <a:spcPts val="1000"/>
              </a:spcBef>
              <a:spcAft>
                <a:spcPts val="0"/>
              </a:spcAft>
              <a:buNone/>
            </a:pPr>
            <a:r>
              <a:rPr b="1" i="0" lang="hu-HU" sz="2400" u="none" cap="none" strike="noStrike">
                <a:solidFill>
                  <a:srgbClr val="FF0000"/>
                </a:solidFill>
                <a:latin typeface="Calibri"/>
                <a:ea typeface="Calibri"/>
                <a:cs typeface="Calibri"/>
                <a:sym typeface="Calibri"/>
              </a:rPr>
              <a:t>„Intelligensebb Élelmiszer-biztonság Új Korszaka”</a:t>
            </a:r>
            <a:endParaRPr/>
          </a:p>
          <a:p>
            <a:pPr indent="0" lvl="0" marL="114300" marR="0" rtl="0" algn="ctr">
              <a:lnSpc>
                <a:spcPct val="90000"/>
              </a:lnSpc>
              <a:spcBef>
                <a:spcPts val="1000"/>
              </a:spcBef>
              <a:spcAft>
                <a:spcPts val="0"/>
              </a:spcAft>
              <a:buNone/>
            </a:pPr>
            <a:r>
              <a:t/>
            </a:r>
            <a:endParaRPr b="0" i="0" sz="2400" u="none" cap="none" strike="noStrike">
              <a:solidFill>
                <a:srgbClr val="1C9E4A"/>
              </a:solidFill>
              <a:latin typeface="Calibri"/>
              <a:ea typeface="Calibri"/>
              <a:cs typeface="Calibri"/>
              <a:sym typeface="Calibri"/>
            </a:endParaRPr>
          </a:p>
          <a:p>
            <a:pPr indent="0" lvl="0" marL="114300" marR="0" rtl="0" algn="ctr">
              <a:lnSpc>
                <a:spcPct val="90000"/>
              </a:lnSpc>
              <a:spcBef>
                <a:spcPts val="1000"/>
              </a:spcBef>
              <a:spcAft>
                <a:spcPts val="0"/>
              </a:spcAft>
              <a:buNone/>
            </a:pPr>
            <a:r>
              <a:t/>
            </a:r>
            <a:endParaRPr b="0" i="0" sz="2400" u="none" cap="none" strike="noStrike">
              <a:solidFill>
                <a:srgbClr val="1C9E4A"/>
              </a:solidFill>
              <a:latin typeface="Calibri"/>
              <a:ea typeface="Calibri"/>
              <a:cs typeface="Calibri"/>
              <a:sym typeface="Calibri"/>
            </a:endParaRPr>
          </a:p>
          <a:p>
            <a:pPr indent="-514350" lvl="0" marL="628650" marR="0" rtl="0" algn="ctr">
              <a:lnSpc>
                <a:spcPct val="90000"/>
              </a:lnSpc>
              <a:spcBef>
                <a:spcPts val="1000"/>
              </a:spcBef>
              <a:spcAft>
                <a:spcPts val="0"/>
              </a:spcAft>
              <a:buClr>
                <a:srgbClr val="1C9E4A"/>
              </a:buClr>
              <a:buSzPts val="1800"/>
              <a:buFont typeface="Arial"/>
              <a:buAutoNum type="arabicPeriod"/>
            </a:pPr>
            <a:r>
              <a:rPr b="0" i="0" lang="hu-HU" sz="2400" u="none" cap="none" strike="noStrike">
                <a:solidFill>
                  <a:srgbClr val="1C9E4A"/>
                </a:solidFill>
                <a:latin typeface="Calibri"/>
                <a:ea typeface="Calibri"/>
                <a:cs typeface="Calibri"/>
                <a:sym typeface="Calibri"/>
              </a:rPr>
              <a:t>műszakilag alkalmas nyomon követhetőség és élelmiszerrel terjedő járványkitörésre adott válasz:</a:t>
            </a:r>
            <a:endParaRPr/>
          </a:p>
          <a:p>
            <a:pPr indent="-514350" lvl="0" marL="628650" marR="0" rtl="0" algn="ctr">
              <a:lnSpc>
                <a:spcPct val="90000"/>
              </a:lnSpc>
              <a:spcBef>
                <a:spcPts val="1000"/>
              </a:spcBef>
              <a:spcAft>
                <a:spcPts val="0"/>
              </a:spcAft>
              <a:buClr>
                <a:srgbClr val="1C9E4A"/>
              </a:buClr>
              <a:buSzPts val="1800"/>
              <a:buFont typeface="Arial"/>
              <a:buAutoNum type="arabicPeriod"/>
            </a:pPr>
            <a:r>
              <a:rPr b="0" i="0" lang="hu-HU" sz="2400" u="none" cap="none" strike="noStrike">
                <a:solidFill>
                  <a:srgbClr val="1C9E4A"/>
                </a:solidFill>
                <a:latin typeface="Calibri"/>
                <a:ea typeface="Calibri"/>
                <a:cs typeface="Calibri"/>
                <a:sym typeface="Calibri"/>
              </a:rPr>
              <a:t>intelligensebb eszközök és megközelítések a megelőzéshez;</a:t>
            </a:r>
            <a:endParaRPr/>
          </a:p>
          <a:p>
            <a:pPr indent="-514350" lvl="0" marL="628650" marR="0" rtl="0" algn="ctr">
              <a:lnSpc>
                <a:spcPct val="90000"/>
              </a:lnSpc>
              <a:spcBef>
                <a:spcPts val="1000"/>
              </a:spcBef>
              <a:spcAft>
                <a:spcPts val="0"/>
              </a:spcAft>
              <a:buClr>
                <a:srgbClr val="1C9E4A"/>
              </a:buClr>
              <a:buSzPts val="1800"/>
              <a:buFont typeface="Arial"/>
              <a:buAutoNum type="arabicPeriod"/>
            </a:pPr>
            <a:r>
              <a:rPr b="0" i="0" lang="hu-HU" sz="2400" u="none" cap="none" strike="noStrike">
                <a:solidFill>
                  <a:srgbClr val="1C9E4A"/>
                </a:solidFill>
                <a:latin typeface="Calibri"/>
                <a:ea typeface="Calibri"/>
                <a:cs typeface="Calibri"/>
                <a:sym typeface="Calibri"/>
              </a:rPr>
              <a:t>új üzleti modellek és a kiskereskedelmi korszerűsítés;</a:t>
            </a:r>
            <a:endParaRPr/>
          </a:p>
          <a:p>
            <a:pPr indent="-514350" lvl="0" marL="628650" marR="0" rtl="0" algn="ctr">
              <a:lnSpc>
                <a:spcPct val="90000"/>
              </a:lnSpc>
              <a:spcBef>
                <a:spcPts val="1000"/>
              </a:spcBef>
              <a:spcAft>
                <a:spcPts val="0"/>
              </a:spcAft>
              <a:buClr>
                <a:srgbClr val="1C9E4A"/>
              </a:buClr>
              <a:buSzPts val="1800"/>
              <a:buFont typeface="Arial"/>
              <a:buAutoNum type="arabicPeriod"/>
            </a:pPr>
            <a:r>
              <a:rPr b="0" i="0" lang="hu-HU" sz="2400" u="none" cap="none" strike="noStrike">
                <a:solidFill>
                  <a:srgbClr val="1C9E4A"/>
                </a:solidFill>
                <a:latin typeface="Calibri"/>
                <a:ea typeface="Calibri"/>
                <a:cs typeface="Calibri"/>
                <a:sym typeface="Calibri"/>
              </a:rPr>
              <a:t>és az élelmiszer-biztonsági kultúra.</a:t>
            </a:r>
            <a:endParaRPr/>
          </a:p>
          <a:p>
            <a:pPr indent="-228600" lvl="0" marL="457200" marR="0" rtl="0" algn="l">
              <a:lnSpc>
                <a:spcPct val="90000"/>
              </a:lnSpc>
              <a:spcBef>
                <a:spcPts val="1000"/>
              </a:spcBef>
              <a:spcAft>
                <a:spcPts val="0"/>
              </a:spcAft>
              <a:buClr>
                <a:srgbClr val="1C9E4A"/>
              </a:buClr>
              <a:buSzPts val="1800"/>
              <a:buFont typeface="Arial"/>
              <a:buNone/>
            </a:pPr>
            <a:r>
              <a:t/>
            </a:r>
            <a:endParaRPr b="0" i="0" sz="2800" u="none" cap="none" strike="noStrike">
              <a:solidFill>
                <a:srgbClr val="1C9E4A"/>
              </a:solidFill>
              <a:latin typeface="Calibri"/>
              <a:ea typeface="Calibri"/>
              <a:cs typeface="Calibri"/>
              <a:sym typeface="Calibri"/>
            </a:endParaRPr>
          </a:p>
        </p:txBody>
      </p:sp>
      <p:sp>
        <p:nvSpPr>
          <p:cNvPr id="771" name="Google Shape;771;p74"/>
          <p:cNvSpPr/>
          <p:nvPr/>
        </p:nvSpPr>
        <p:spPr>
          <a:xfrm>
            <a:off x="8675370" y="1383030"/>
            <a:ext cx="240030" cy="48006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2" name="Google Shape;772;p74"/>
          <p:cNvSpPr/>
          <p:nvPr/>
        </p:nvSpPr>
        <p:spPr>
          <a:xfrm>
            <a:off x="8726805" y="2721861"/>
            <a:ext cx="278246" cy="758746"/>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73" name="Google Shape;773;p74"/>
          <p:cNvSpPr/>
          <p:nvPr/>
        </p:nvSpPr>
        <p:spPr>
          <a:xfrm>
            <a:off x="2880485" y="6183630"/>
            <a:ext cx="5017645" cy="674370"/>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800" u="none" cap="none" strike="noStrike">
                <a:solidFill>
                  <a:schemeClr val="lt1"/>
                </a:solidFill>
                <a:latin typeface="Arial"/>
                <a:ea typeface="Arial"/>
                <a:cs typeface="Arial"/>
                <a:sym typeface="Arial"/>
              </a:rPr>
              <a:t> </a:t>
            </a:r>
            <a:r>
              <a:rPr b="1" i="0" lang="hu-HU" sz="1800" u="none" cap="none" strike="noStrike">
                <a:solidFill>
                  <a:srgbClr val="FFFF00"/>
                </a:solidFill>
                <a:latin typeface="Arial"/>
                <a:ea typeface="Arial"/>
                <a:cs typeface="Arial"/>
                <a:sym typeface="Arial"/>
              </a:rPr>
              <a:t>Élelmiszeripar, minőségbiztosítás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75"/>
          <p:cNvSpPr txBox="1"/>
          <p:nvPr>
            <p:ph type="title"/>
          </p:nvPr>
        </p:nvSpPr>
        <p:spPr>
          <a:xfrm>
            <a:off x="207247" y="14329"/>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Életmód, táplálkozás</a:t>
            </a:r>
            <a:br>
              <a:rPr lang="hu-HU"/>
            </a:br>
            <a:endParaRPr/>
          </a:p>
        </p:txBody>
      </p:sp>
      <p:sp>
        <p:nvSpPr>
          <p:cNvPr id="779" name="Google Shape;779;p75"/>
          <p:cNvSpPr txBox="1"/>
          <p:nvPr>
            <p:ph idx="1" type="body"/>
          </p:nvPr>
        </p:nvSpPr>
        <p:spPr>
          <a:xfrm>
            <a:off x="207247" y="594877"/>
            <a:ext cx="7676300" cy="5922604"/>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hu-HU" sz="1800"/>
              <a:t>Az </a:t>
            </a:r>
            <a:r>
              <a:rPr b="1" lang="hu-HU" sz="1800"/>
              <a:t>egészségtelen táplálkozás </a:t>
            </a:r>
            <a:r>
              <a:rPr lang="hu-HU" sz="1800"/>
              <a:t>az elhízáson, a vérnyomás, a vércukor és a vérzsír-szint emelkedésén keresztül </a:t>
            </a:r>
            <a:r>
              <a:rPr b="1" lang="hu-HU" sz="1800"/>
              <a:t>jelent kockázatot a krónikus megbetegedések szempontjából.</a:t>
            </a:r>
            <a:endParaRPr/>
          </a:p>
          <a:p>
            <a:pPr indent="-342900" lvl="0" marL="457200" rtl="0" algn="l">
              <a:lnSpc>
                <a:spcPct val="90000"/>
              </a:lnSpc>
              <a:spcBef>
                <a:spcPts val="1000"/>
              </a:spcBef>
              <a:spcAft>
                <a:spcPts val="0"/>
              </a:spcAft>
              <a:buClr>
                <a:srgbClr val="1C9E4A"/>
              </a:buClr>
              <a:buSzPts val="1800"/>
              <a:buChar char="•"/>
            </a:pPr>
            <a:r>
              <a:rPr lang="hu-HU" sz="1800"/>
              <a:t>Az elhízás önmagában is jelentős népegészségügyi problémát jelent, 1980 óta világszerte</a:t>
            </a:r>
            <a:endParaRPr/>
          </a:p>
          <a:p>
            <a:pPr indent="-342900" lvl="0" marL="457200" rtl="0" algn="l">
              <a:lnSpc>
                <a:spcPct val="90000"/>
              </a:lnSpc>
              <a:spcBef>
                <a:spcPts val="1000"/>
              </a:spcBef>
              <a:spcAft>
                <a:spcPts val="0"/>
              </a:spcAft>
              <a:buClr>
                <a:srgbClr val="1C9E4A"/>
              </a:buClr>
              <a:buSzPts val="1800"/>
              <a:buChar char="•"/>
            </a:pPr>
            <a:r>
              <a:rPr lang="hu-HU" sz="1800"/>
              <a:t>2014-ben globálisan a 18 év feletti lakosság 39%-a volt túlsúlyos, ezen belül az összlakosság 13%-a elhízott (WHO).</a:t>
            </a:r>
            <a:endParaRPr/>
          </a:p>
          <a:p>
            <a:pPr indent="-342900" lvl="0" marL="457200" rtl="0" algn="l">
              <a:lnSpc>
                <a:spcPct val="90000"/>
              </a:lnSpc>
              <a:spcBef>
                <a:spcPts val="1000"/>
              </a:spcBef>
              <a:spcAft>
                <a:spcPts val="0"/>
              </a:spcAft>
              <a:buClr>
                <a:srgbClr val="1C9E4A"/>
              </a:buClr>
              <a:buSzPts val="1800"/>
              <a:buChar char="•"/>
            </a:pPr>
            <a:r>
              <a:rPr lang="hu-HU" sz="1800"/>
              <a:t>Az elhízás kialakulásában az energiaegyensúly meghatározó: az energiában, zsírban gazdag  ételek fogyasztásának emelkedése és a fizikai aktivitás csökkenése.</a:t>
            </a:r>
            <a:endParaRPr/>
          </a:p>
          <a:p>
            <a:pPr indent="0" lvl="0" marL="114300" rtl="0" algn="l">
              <a:lnSpc>
                <a:spcPct val="90000"/>
              </a:lnSpc>
              <a:spcBef>
                <a:spcPts val="1000"/>
              </a:spcBef>
              <a:spcAft>
                <a:spcPts val="0"/>
              </a:spcAft>
              <a:buSzPts val="1800"/>
              <a:buNone/>
            </a:pPr>
            <a:r>
              <a:rPr b="1" lang="hu-HU" sz="1800"/>
              <a:t>A táplálkozás összetételéből is egészségügyi kockázati tényezık adódnak:</a:t>
            </a:r>
            <a:endParaRPr/>
          </a:p>
          <a:p>
            <a:pPr indent="-342900" lvl="0" marL="457200" rtl="0" algn="l">
              <a:lnSpc>
                <a:spcPct val="90000"/>
              </a:lnSpc>
              <a:spcBef>
                <a:spcPts val="1000"/>
              </a:spcBef>
              <a:spcAft>
                <a:spcPts val="0"/>
              </a:spcAft>
              <a:buClr>
                <a:srgbClr val="1C9E4A"/>
              </a:buClr>
              <a:buSzPts val="1800"/>
              <a:buChar char="•"/>
            </a:pPr>
            <a:r>
              <a:rPr lang="hu-HU" sz="1800"/>
              <a:t>Túlzott sófogyasztás (magas vérnyomás, kardiovaszkuláris betegségek)</a:t>
            </a:r>
            <a:endParaRPr/>
          </a:p>
          <a:p>
            <a:pPr indent="-342900" lvl="0" marL="457200" rtl="0" algn="l">
              <a:lnSpc>
                <a:spcPct val="90000"/>
              </a:lnSpc>
              <a:spcBef>
                <a:spcPts val="1000"/>
              </a:spcBef>
              <a:spcAft>
                <a:spcPts val="0"/>
              </a:spcAft>
              <a:buClr>
                <a:srgbClr val="1C9E4A"/>
              </a:buClr>
              <a:buSzPts val="1800"/>
              <a:buChar char="•"/>
            </a:pPr>
            <a:r>
              <a:rPr lang="hu-HU" sz="1800"/>
              <a:t>Kevés zöldség és gyümölcsfogyasztás (emésztıszervi megbetegedések,</a:t>
            </a:r>
            <a:endParaRPr/>
          </a:p>
          <a:p>
            <a:pPr indent="-342900" lvl="0" marL="457200" rtl="0" algn="l">
              <a:lnSpc>
                <a:spcPct val="90000"/>
              </a:lnSpc>
              <a:spcBef>
                <a:spcPts val="1000"/>
              </a:spcBef>
              <a:spcAft>
                <a:spcPts val="0"/>
              </a:spcAft>
              <a:buClr>
                <a:srgbClr val="1C9E4A"/>
              </a:buClr>
              <a:buSzPts val="1800"/>
              <a:buChar char="•"/>
            </a:pPr>
            <a:r>
              <a:rPr lang="hu-HU" sz="1800"/>
              <a:t>vastagbél daganat)</a:t>
            </a:r>
            <a:endParaRPr/>
          </a:p>
          <a:p>
            <a:pPr indent="-342900" lvl="0" marL="457200" rtl="0" algn="l">
              <a:lnSpc>
                <a:spcPct val="90000"/>
              </a:lnSpc>
              <a:spcBef>
                <a:spcPts val="1000"/>
              </a:spcBef>
              <a:spcAft>
                <a:spcPts val="0"/>
              </a:spcAft>
              <a:buClr>
                <a:srgbClr val="1C9E4A"/>
              </a:buClr>
              <a:buSzPts val="1800"/>
              <a:buChar char="•"/>
            </a:pPr>
            <a:r>
              <a:rPr lang="hu-HU" sz="1800"/>
              <a:t>Transzzsírsavak (szív-érrendszeri betegségek, diabetes)</a:t>
            </a:r>
            <a:endParaRPr/>
          </a:p>
          <a:p>
            <a:pPr indent="-342900" lvl="0" marL="457200" rtl="0" algn="l">
              <a:lnSpc>
                <a:spcPct val="90000"/>
              </a:lnSpc>
              <a:spcBef>
                <a:spcPts val="1000"/>
              </a:spcBef>
              <a:spcAft>
                <a:spcPts val="0"/>
              </a:spcAft>
              <a:buClr>
                <a:srgbClr val="1C9E4A"/>
              </a:buClr>
              <a:buSzPts val="1800"/>
              <a:buChar char="•"/>
            </a:pPr>
            <a:r>
              <a:rPr lang="hu-HU" sz="1800"/>
              <a:t>Túlzott cukorfogyasztás (diabetes, köszvény, szív-érrendszer, stb.)</a:t>
            </a:r>
            <a:endParaRPr/>
          </a:p>
          <a:p>
            <a:pPr indent="-342900" lvl="0" marL="457200" rtl="0" algn="l">
              <a:lnSpc>
                <a:spcPct val="90000"/>
              </a:lnSpc>
              <a:spcBef>
                <a:spcPts val="1000"/>
              </a:spcBef>
              <a:spcAft>
                <a:spcPts val="0"/>
              </a:spcAft>
              <a:buClr>
                <a:srgbClr val="1C9E4A"/>
              </a:buClr>
              <a:buSzPts val="1800"/>
              <a:buChar char="•"/>
            </a:pPr>
            <a:r>
              <a:rPr lang="hu-HU" sz="1800"/>
              <a:t>Mesterséges adalékanyagok (daganatok). Forrás: Szőcs-Cserháti (2017)</a:t>
            </a:r>
            <a:endParaRPr/>
          </a:p>
        </p:txBody>
      </p:sp>
      <p:sp>
        <p:nvSpPr>
          <p:cNvPr id="780" name="Google Shape;780;p75"/>
          <p:cNvSpPr/>
          <p:nvPr/>
        </p:nvSpPr>
        <p:spPr>
          <a:xfrm>
            <a:off x="2729172" y="6268403"/>
            <a:ext cx="4400550" cy="681037"/>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Életmód, táplálkozás</a:t>
            </a:r>
            <a:endParaRPr/>
          </a:p>
        </p:txBody>
      </p:sp>
      <p:pic>
        <p:nvPicPr>
          <p:cNvPr descr="Táplálékpirmais" id="781" name="Google Shape;781;p75"/>
          <p:cNvPicPr preferRelativeResize="0"/>
          <p:nvPr/>
        </p:nvPicPr>
        <p:blipFill rotWithShape="1">
          <a:blip r:embed="rId3">
            <a:alphaModFix/>
          </a:blip>
          <a:srcRect b="0" l="0" r="0" t="0"/>
          <a:stretch/>
        </p:blipFill>
        <p:spPr>
          <a:xfrm>
            <a:off x="8343885" y="1668780"/>
            <a:ext cx="3737948" cy="353187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6"/>
          <p:cNvSpPr txBox="1"/>
          <p:nvPr>
            <p:ph type="title"/>
          </p:nvPr>
        </p:nvSpPr>
        <p:spPr>
          <a:xfrm>
            <a:off x="207247" y="14329"/>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Életmód, táplálkozás</a:t>
            </a:r>
            <a:br>
              <a:rPr lang="hu-HU"/>
            </a:br>
            <a:endParaRPr/>
          </a:p>
        </p:txBody>
      </p:sp>
      <p:sp>
        <p:nvSpPr>
          <p:cNvPr id="787" name="Google Shape;787;p76"/>
          <p:cNvSpPr txBox="1"/>
          <p:nvPr>
            <p:ph idx="1" type="body"/>
          </p:nvPr>
        </p:nvSpPr>
        <p:spPr>
          <a:xfrm>
            <a:off x="321547" y="695366"/>
            <a:ext cx="4913393" cy="5922604"/>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lang="hu-HU" sz="2400"/>
              <a:t>Magyarország közép- és hosszú távú élelmiszeripari fejlesztési stratégiája (2014-2020) célként megfogalmazza az egészséges életmódot támogató élelmiszer-előállítás előmozdítását, valamint a lakosság minél nagyobb hányadának magas tápértékű, kiváló minőségű, friss élelmiszerhez való jutását.</a:t>
            </a:r>
            <a:endParaRPr/>
          </a:p>
          <a:p>
            <a:pPr indent="0" lvl="0" marL="114300" rtl="0" algn="l">
              <a:lnSpc>
                <a:spcPct val="90000"/>
              </a:lnSpc>
              <a:spcBef>
                <a:spcPts val="1000"/>
              </a:spcBef>
              <a:spcAft>
                <a:spcPts val="0"/>
              </a:spcAft>
              <a:buSzPts val="1800"/>
              <a:buNone/>
            </a:pPr>
            <a:r>
              <a:rPr lang="hu-HU" sz="2400"/>
              <a:t>Elő kell segíteni a lakosság minőség- és egészségtudatos szemléletének, helyes táplálkozásának és életmódjának kialakulását </a:t>
            </a:r>
            <a:endParaRPr/>
          </a:p>
        </p:txBody>
      </p:sp>
      <p:sp>
        <p:nvSpPr>
          <p:cNvPr id="788" name="Google Shape;788;p76"/>
          <p:cNvSpPr/>
          <p:nvPr/>
        </p:nvSpPr>
        <p:spPr>
          <a:xfrm>
            <a:off x="3003492" y="6176963"/>
            <a:ext cx="4400550" cy="681037"/>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Életmód, táplálkozás</a:t>
            </a:r>
            <a:endParaRPr/>
          </a:p>
        </p:txBody>
      </p:sp>
      <p:pic>
        <p:nvPicPr>
          <p:cNvPr id="789" name="Google Shape;789;p76"/>
          <p:cNvPicPr preferRelativeResize="0"/>
          <p:nvPr/>
        </p:nvPicPr>
        <p:blipFill rotWithShape="1">
          <a:blip r:embed="rId3">
            <a:alphaModFix/>
          </a:blip>
          <a:srcRect b="0" l="0" r="0" t="0"/>
          <a:stretch/>
        </p:blipFill>
        <p:spPr>
          <a:xfrm>
            <a:off x="10619971" y="14329"/>
            <a:ext cx="1451491" cy="2545080"/>
          </a:xfrm>
          <a:prstGeom prst="rect">
            <a:avLst/>
          </a:prstGeom>
          <a:noFill/>
          <a:ln>
            <a:noFill/>
          </a:ln>
        </p:spPr>
      </p:pic>
      <p:sp>
        <p:nvSpPr>
          <p:cNvPr id="790" name="Google Shape;790;p76"/>
          <p:cNvSpPr/>
          <p:nvPr/>
        </p:nvSpPr>
        <p:spPr>
          <a:xfrm>
            <a:off x="6469380" y="2785586"/>
            <a:ext cx="1748790" cy="737373"/>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600" u="none" cap="none" strike="noStrike">
                <a:solidFill>
                  <a:srgbClr val="FFFF00"/>
                </a:solidFill>
                <a:latin typeface="Arial"/>
                <a:ea typeface="Arial"/>
                <a:cs typeface="Arial"/>
                <a:sym typeface="Arial"/>
              </a:rPr>
              <a:t>DIGITALIZÁCIÓ</a:t>
            </a:r>
            <a:endParaRPr/>
          </a:p>
        </p:txBody>
      </p:sp>
      <p:pic>
        <p:nvPicPr>
          <p:cNvPr descr="OKOSTÁNYÉR® mobil applikáció | MDOSZ" id="791" name="Google Shape;791;p76"/>
          <p:cNvPicPr preferRelativeResize="0"/>
          <p:nvPr/>
        </p:nvPicPr>
        <p:blipFill rotWithShape="1">
          <a:blip r:embed="rId4">
            <a:alphaModFix/>
          </a:blip>
          <a:srcRect b="0" l="0" r="0" t="0"/>
          <a:stretch/>
        </p:blipFill>
        <p:spPr>
          <a:xfrm>
            <a:off x="8836463" y="2806531"/>
            <a:ext cx="1608421" cy="2859416"/>
          </a:xfrm>
          <a:prstGeom prst="rect">
            <a:avLst/>
          </a:prstGeom>
          <a:noFill/>
          <a:ln>
            <a:noFill/>
          </a:ln>
        </p:spPr>
      </p:pic>
      <p:sp>
        <p:nvSpPr>
          <p:cNvPr id="792" name="Google Shape;792;p76"/>
          <p:cNvSpPr/>
          <p:nvPr/>
        </p:nvSpPr>
        <p:spPr>
          <a:xfrm>
            <a:off x="5349240" y="2852196"/>
            <a:ext cx="1005840" cy="604154"/>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93" name="Google Shape;793;p76"/>
          <p:cNvPicPr preferRelativeResize="0"/>
          <p:nvPr/>
        </p:nvPicPr>
        <p:blipFill rotWithShape="1">
          <a:blip r:embed="rId5">
            <a:alphaModFix/>
          </a:blip>
          <a:srcRect b="0" l="0" r="0" t="0"/>
          <a:stretch/>
        </p:blipFill>
        <p:spPr>
          <a:xfrm>
            <a:off x="8197920" y="414768"/>
            <a:ext cx="2246964" cy="1495139"/>
          </a:xfrm>
          <a:prstGeom prst="rect">
            <a:avLst/>
          </a:prstGeom>
          <a:noFill/>
          <a:ln>
            <a:noFill/>
          </a:ln>
        </p:spPr>
      </p:pic>
      <p:sp>
        <p:nvSpPr>
          <p:cNvPr id="794" name="Google Shape;794;p76"/>
          <p:cNvSpPr/>
          <p:nvPr/>
        </p:nvSpPr>
        <p:spPr>
          <a:xfrm>
            <a:off x="7101459" y="3758555"/>
            <a:ext cx="484632" cy="86868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95" name="Google Shape;795;p76"/>
          <p:cNvSpPr/>
          <p:nvPr/>
        </p:nvSpPr>
        <p:spPr>
          <a:xfrm>
            <a:off x="5852160" y="4745033"/>
            <a:ext cx="2891790" cy="1314132"/>
          </a:xfrm>
          <a:prstGeom prst="rect">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applikációk </a:t>
            </a:r>
            <a:endParaRPr/>
          </a:p>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kalória számlálók</a:t>
            </a:r>
            <a:endParaRPr/>
          </a:p>
          <a:p>
            <a:pPr indent="0" lvl="0" marL="0" marR="0" rtl="0" algn="ctr">
              <a:lnSpc>
                <a:spcPct val="100000"/>
              </a:lnSpc>
              <a:spcBef>
                <a:spcPts val="0"/>
              </a:spcBef>
              <a:spcAft>
                <a:spcPts val="0"/>
              </a:spcAft>
              <a:buNone/>
            </a:pPr>
            <a:r>
              <a:rPr b="1" i="0" lang="hu-HU" sz="1800" u="none" cap="none" strike="noStrike">
                <a:solidFill>
                  <a:srgbClr val="FFFF00"/>
                </a:solidFill>
                <a:latin typeface="Arial"/>
                <a:ea typeface="Arial"/>
                <a:cs typeface="Arial"/>
                <a:sym typeface="Arial"/>
              </a:rPr>
              <a:t>receptek</a:t>
            </a:r>
            <a:endParaRPr/>
          </a:p>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 </a:t>
            </a:r>
            <a:endParaRPr/>
          </a:p>
        </p:txBody>
      </p:sp>
      <p:pic>
        <p:nvPicPr>
          <p:cNvPr id="796" name="Google Shape;796;p76"/>
          <p:cNvPicPr preferRelativeResize="0"/>
          <p:nvPr/>
        </p:nvPicPr>
        <p:blipFill rotWithShape="1">
          <a:blip r:embed="rId6">
            <a:alphaModFix/>
          </a:blip>
          <a:srcRect b="0" l="0" r="0" t="0"/>
          <a:stretch/>
        </p:blipFill>
        <p:spPr>
          <a:xfrm>
            <a:off x="10680716" y="2848799"/>
            <a:ext cx="1411646" cy="3053861"/>
          </a:xfrm>
          <a:prstGeom prst="rect">
            <a:avLst/>
          </a:prstGeom>
          <a:noFill/>
          <a:ln>
            <a:noFill/>
          </a:ln>
        </p:spPr>
      </p:pic>
      <p:sp>
        <p:nvSpPr>
          <p:cNvPr id="797" name="Google Shape;797;p76"/>
          <p:cNvSpPr/>
          <p:nvPr/>
        </p:nvSpPr>
        <p:spPr>
          <a:xfrm>
            <a:off x="5530366" y="975695"/>
            <a:ext cx="2339513" cy="1042416"/>
          </a:xfrm>
          <a:prstGeom prst="bevel">
            <a:avLst>
              <a:gd fmla="val 12500" name="adj"/>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hu-HU" sz="1400" u="none" cap="none" strike="noStrike">
                <a:solidFill>
                  <a:schemeClr val="lt1"/>
                </a:solidFill>
                <a:latin typeface="Arial"/>
                <a:ea typeface="Arial"/>
                <a:cs typeface="Arial"/>
                <a:sym typeface="Arial"/>
              </a:rPr>
              <a:t>Keressen egy applikációt a telefonján és próbálja ki!</a:t>
            </a:r>
            <a:endParaRPr/>
          </a:p>
        </p:txBody>
      </p:sp>
      <p:sp>
        <p:nvSpPr>
          <p:cNvPr id="798" name="Google Shape;798;p76"/>
          <p:cNvSpPr/>
          <p:nvPr/>
        </p:nvSpPr>
        <p:spPr>
          <a:xfrm>
            <a:off x="5391990" y="1760215"/>
            <a:ext cx="517473" cy="515792"/>
          </a:xfrm>
          <a:prstGeom prst="smileyFace">
            <a:avLst>
              <a:gd fmla="val 4653" name="adj"/>
            </a:avLst>
          </a:prstGeom>
          <a:solidFill>
            <a:srgbClr val="FFFF00"/>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77"/>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Elsődleges termelői feldolgozás higiéniája</a:t>
            </a:r>
            <a:endParaRPr/>
          </a:p>
        </p:txBody>
      </p:sp>
      <p:sp>
        <p:nvSpPr>
          <p:cNvPr id="804" name="Google Shape;804;p77"/>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90000"/>
              </a:lnSpc>
              <a:spcBef>
                <a:spcPts val="1000"/>
              </a:spcBef>
              <a:spcAft>
                <a:spcPts val="0"/>
              </a:spcAft>
              <a:buSzPct val="69498"/>
              <a:buNone/>
            </a:pPr>
            <a:r>
              <a:rPr lang="hu-HU"/>
              <a:t>Az Európai Bizottság 2000. júliusában vitára bocsátotta az élelmiszer-biztonság magasabb szintű garantálása szempontjából alapvető fontosságúnak tartott új élelmiszer-higiéniai jogszabályok tervezetét, az ún „Higiénia csomagot”. Ez öt jogszabályt foglalt magába a következők szerint:</a:t>
            </a:r>
            <a:endParaRPr/>
          </a:p>
          <a:p>
            <a:pPr indent="0" lvl="0" marL="114300" rtl="0" algn="l">
              <a:lnSpc>
                <a:spcPct val="90000"/>
              </a:lnSpc>
              <a:spcBef>
                <a:spcPts val="1000"/>
              </a:spcBef>
              <a:spcAft>
                <a:spcPts val="0"/>
              </a:spcAft>
              <a:buSzPct val="69498"/>
              <a:buNone/>
            </a:pPr>
            <a:r>
              <a:rPr lang="hu-HU"/>
              <a:t>• általános élelmiszer-higiénia szabályok (H1)</a:t>
            </a:r>
            <a:endParaRPr/>
          </a:p>
          <a:p>
            <a:pPr indent="0" lvl="0" marL="114300" rtl="0" algn="l">
              <a:lnSpc>
                <a:spcPct val="90000"/>
              </a:lnSpc>
              <a:spcBef>
                <a:spcPts val="1000"/>
              </a:spcBef>
              <a:spcAft>
                <a:spcPts val="0"/>
              </a:spcAft>
              <a:buSzPct val="69498"/>
              <a:buNone/>
            </a:pPr>
            <a:r>
              <a:rPr lang="hu-HU"/>
              <a:t>• az állati eredetű élelmiszerekre vonatkozó speciális előírások (H2)</a:t>
            </a:r>
            <a:endParaRPr/>
          </a:p>
          <a:p>
            <a:pPr indent="0" lvl="0" marL="114300" rtl="0" algn="l">
              <a:lnSpc>
                <a:spcPct val="90000"/>
              </a:lnSpc>
              <a:spcBef>
                <a:spcPts val="1000"/>
              </a:spcBef>
              <a:spcAft>
                <a:spcPts val="0"/>
              </a:spcAft>
              <a:buSzPct val="69498"/>
              <a:buNone/>
            </a:pPr>
            <a:r>
              <a:rPr lang="hu-HU"/>
              <a:t>• az emberi fogyasztásra szánt állati eredetű termékek hatósági ellenőrzése (H3)</a:t>
            </a:r>
            <a:endParaRPr/>
          </a:p>
          <a:p>
            <a:pPr indent="0" lvl="0" marL="114300" rtl="0" algn="l">
              <a:lnSpc>
                <a:spcPct val="90000"/>
              </a:lnSpc>
              <a:spcBef>
                <a:spcPts val="1000"/>
              </a:spcBef>
              <a:spcAft>
                <a:spcPts val="0"/>
              </a:spcAft>
              <a:buSzPct val="69498"/>
              <a:buNone/>
            </a:pPr>
            <a:r>
              <a:rPr lang="hu-HU"/>
              <a:t>• az emberi fogyasztásra szánt állati eredetű termékekre vonatkozó állat-egészségügyi szabályok (H4)</a:t>
            </a:r>
            <a:endParaRPr/>
          </a:p>
          <a:p>
            <a:pPr indent="0" lvl="0" marL="114300" rtl="0" algn="l">
              <a:lnSpc>
                <a:spcPct val="90000"/>
              </a:lnSpc>
              <a:spcBef>
                <a:spcPts val="1000"/>
              </a:spcBef>
              <a:spcAft>
                <a:spcPts val="0"/>
              </a:spcAft>
              <a:buSzPct val="69498"/>
              <a:buNone/>
            </a:pPr>
            <a:r>
              <a:rPr lang="hu-HU"/>
              <a:t>• az új jogszabályok által hatályon kívül helyezett irányelvek (H5)</a:t>
            </a:r>
            <a:endParaRPr/>
          </a:p>
          <a:p>
            <a:pPr indent="-228600" lvl="0" marL="457200" rtl="0" algn="l">
              <a:lnSpc>
                <a:spcPct val="90000"/>
              </a:lnSpc>
              <a:spcBef>
                <a:spcPts val="1000"/>
              </a:spcBef>
              <a:spcAft>
                <a:spcPts val="0"/>
              </a:spcAft>
              <a:buClr>
                <a:srgbClr val="1C9E4A"/>
              </a:buClr>
              <a:buSzPct val="69498"/>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78"/>
          <p:cNvSpPr txBox="1"/>
          <p:nvPr>
            <p:ph type="title"/>
          </p:nvPr>
        </p:nvSpPr>
        <p:spPr>
          <a:xfrm>
            <a:off x="321546" y="-28638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Fogalomtár</a:t>
            </a:r>
            <a:endParaRPr/>
          </a:p>
        </p:txBody>
      </p:sp>
      <p:sp>
        <p:nvSpPr>
          <p:cNvPr id="810" name="Google Shape;810;p78"/>
          <p:cNvSpPr txBox="1"/>
          <p:nvPr>
            <p:ph idx="1" type="body"/>
          </p:nvPr>
        </p:nvSpPr>
        <p:spPr>
          <a:xfrm>
            <a:off x="321545" y="582930"/>
            <a:ext cx="11555605" cy="5817870"/>
          </a:xfrm>
          <a:prstGeom prst="rect">
            <a:avLst/>
          </a:prstGeom>
          <a:noFill/>
          <a:ln>
            <a:noFill/>
          </a:ln>
        </p:spPr>
        <p:txBody>
          <a:bodyPr anchorCtr="0" anchor="t" bIns="45700" lIns="91425" spcFirstLastPara="1" rIns="91425" wrap="square" tIns="45700">
            <a:normAutofit fontScale="62500" lnSpcReduction="20000"/>
          </a:bodyPr>
          <a:lstStyle/>
          <a:p>
            <a:pPr indent="0" lvl="0" marL="114300" rtl="0" algn="l">
              <a:lnSpc>
                <a:spcPct val="90000"/>
              </a:lnSpc>
              <a:spcBef>
                <a:spcPts val="1000"/>
              </a:spcBef>
              <a:spcAft>
                <a:spcPts val="0"/>
              </a:spcAft>
              <a:buSzPct val="102857"/>
              <a:buNone/>
            </a:pPr>
            <a:r>
              <a:t/>
            </a:r>
            <a:endParaRPr/>
          </a:p>
          <a:p>
            <a:pPr indent="-342900" lvl="0" marL="457200" rtl="0" algn="l">
              <a:lnSpc>
                <a:spcPct val="90000"/>
              </a:lnSpc>
              <a:spcBef>
                <a:spcPts val="1000"/>
              </a:spcBef>
              <a:spcAft>
                <a:spcPts val="0"/>
              </a:spcAft>
              <a:buSzPct val="102857"/>
              <a:buChar char="•"/>
            </a:pPr>
            <a:r>
              <a:rPr b="1" lang="hu-HU"/>
              <a:t>Applikáció: </a:t>
            </a:r>
            <a:r>
              <a:rPr lang="hu-HU"/>
              <a:t>számítógépen/telefon/tableten futó alkalmazás/program</a:t>
            </a:r>
            <a:endParaRPr/>
          </a:p>
          <a:p>
            <a:pPr indent="-342900" lvl="0" marL="457200" rtl="0" algn="l">
              <a:lnSpc>
                <a:spcPct val="90000"/>
              </a:lnSpc>
              <a:spcBef>
                <a:spcPts val="1000"/>
              </a:spcBef>
              <a:spcAft>
                <a:spcPts val="0"/>
              </a:spcAft>
              <a:buSzPct val="102857"/>
              <a:buChar char="•"/>
            </a:pPr>
            <a:r>
              <a:rPr b="1" lang="hu-HU"/>
              <a:t>Digitális farmmenedzsment:</a:t>
            </a:r>
            <a:r>
              <a:rPr lang="hu-HU"/>
              <a:t> A mezőgazdaság digitalizációja révén lehetőség nyílik a gazdálkodás irányításának digitalizálására is. Adat alapú döntéshozatalra épülő mezőgazdasági vállalatirányítási rendszer.</a:t>
            </a:r>
            <a:endParaRPr/>
          </a:p>
          <a:p>
            <a:pPr indent="-342900" lvl="0" marL="457200" rtl="0" algn="l">
              <a:lnSpc>
                <a:spcPct val="90000"/>
              </a:lnSpc>
              <a:spcBef>
                <a:spcPts val="1000"/>
              </a:spcBef>
              <a:spcAft>
                <a:spcPts val="0"/>
              </a:spcAft>
              <a:buSzPct val="102857"/>
              <a:buChar char="•"/>
            </a:pPr>
            <a:r>
              <a:rPr b="1" lang="hu-HU"/>
              <a:t>GDPR:</a:t>
            </a:r>
            <a:r>
              <a:rPr lang="hu-HU"/>
              <a:t> z EU adatvédelmi rendelete, amely 2016. májusában lépett érvénybe, és a benne szereplő rendelkezések </a:t>
            </a:r>
            <a:r>
              <a:rPr b="1" lang="hu-HU"/>
              <a:t>2018. május 25-én válnak hatályossá</a:t>
            </a:r>
            <a:r>
              <a:rPr lang="hu-HU"/>
              <a:t>. Gyakorlatilag a hazánkban jelenleg irányadó a </a:t>
            </a:r>
            <a:r>
              <a:rPr b="1" lang="hu-HU"/>
              <a:t>2011-es Infótörvény </a:t>
            </a:r>
            <a:r>
              <a:rPr lang="hu-HU"/>
              <a:t>adatvédelemmel és adatkezeléssel kapcsolatos rendelkezéseinek egy részét váltja fel, egészíti ki.</a:t>
            </a:r>
            <a:endParaRPr/>
          </a:p>
          <a:p>
            <a:pPr indent="-342900" lvl="0" marL="457200" rtl="0" algn="l">
              <a:lnSpc>
                <a:spcPct val="90000"/>
              </a:lnSpc>
              <a:spcBef>
                <a:spcPts val="1000"/>
              </a:spcBef>
              <a:spcAft>
                <a:spcPts val="0"/>
              </a:spcAft>
              <a:buSzPct val="102857"/>
              <a:buChar char="•"/>
            </a:pPr>
            <a:r>
              <a:rPr lang="hu-HU"/>
              <a:t> </a:t>
            </a:r>
            <a:r>
              <a:rPr b="1" lang="hu-HU"/>
              <a:t>Geostatisztika: </a:t>
            </a:r>
            <a:r>
              <a:rPr lang="hu-HU"/>
              <a:t>földrajzi, a geográfiai és a geológiai adatokhoz kapcsolt statisztikai elemzések</a:t>
            </a:r>
            <a:endParaRPr/>
          </a:p>
          <a:p>
            <a:pPr indent="-342900" lvl="0" marL="457200" rtl="0" algn="l">
              <a:lnSpc>
                <a:spcPct val="90000"/>
              </a:lnSpc>
              <a:spcBef>
                <a:spcPts val="1000"/>
              </a:spcBef>
              <a:spcAft>
                <a:spcPts val="0"/>
              </a:spcAft>
              <a:buSzPct val="102857"/>
              <a:buChar char="•"/>
            </a:pPr>
            <a:r>
              <a:rPr b="1" lang="hu-HU"/>
              <a:t>Management zóna</a:t>
            </a:r>
            <a:r>
              <a:rPr lang="hu-HU" u="sng"/>
              <a:t>:</a:t>
            </a:r>
            <a:r>
              <a:rPr lang="hu-HU"/>
              <a:t> Olyan homogénnek tekinthető egység, melyen belül az agrotechnikai módszerek és az inputanyagfelhasználás egységes. Kialakítására nem vonatkoznak szabályok, sem méretét, sem alakját tekintve. A zónák létrehozásáre többféle bemeneti adat is használható.</a:t>
            </a:r>
            <a:endParaRPr/>
          </a:p>
          <a:p>
            <a:pPr indent="-342900" lvl="0" marL="457200" rtl="0" algn="l">
              <a:lnSpc>
                <a:spcPct val="90000"/>
              </a:lnSpc>
              <a:spcBef>
                <a:spcPts val="1000"/>
              </a:spcBef>
              <a:spcAft>
                <a:spcPts val="0"/>
              </a:spcAft>
              <a:buSzPct val="102857"/>
              <a:buChar char="•"/>
            </a:pPr>
            <a:r>
              <a:rPr lang="hu-HU"/>
              <a:t> </a:t>
            </a:r>
            <a:r>
              <a:rPr b="1" lang="hu-HU"/>
              <a:t>Management zóna: </a:t>
            </a:r>
            <a:r>
              <a:rPr lang="hu-HU"/>
              <a:t>Olyan homogénnek tekinthető egység, melyen belül az agrotechnikai módszerek és az inputanyagfelhasználás egységes. Kialakítására nem vonatkoznak szabályok, sem méretét, sem alakját tekintve. A zónák létrehozásáre többféle bemeneti adat is használható.</a:t>
            </a:r>
            <a:endParaRPr/>
          </a:p>
          <a:p>
            <a:pPr indent="-342900" lvl="0" marL="457200" rtl="0" algn="l">
              <a:lnSpc>
                <a:spcPct val="90000"/>
              </a:lnSpc>
              <a:spcBef>
                <a:spcPts val="1000"/>
              </a:spcBef>
              <a:spcAft>
                <a:spcPts val="0"/>
              </a:spcAft>
              <a:buSzPct val="102857"/>
              <a:buChar char="•"/>
            </a:pPr>
            <a:r>
              <a:rPr b="1" lang="hu-HU"/>
              <a:t>mobil app</a:t>
            </a:r>
            <a:r>
              <a:rPr lang="hu-HU"/>
              <a:t>: mobileszközökön futó számítógépes program/alkalmazás</a:t>
            </a:r>
            <a:endParaRPr/>
          </a:p>
          <a:p>
            <a:pPr indent="-342900" lvl="0" marL="457200" rtl="0" algn="l">
              <a:lnSpc>
                <a:spcPct val="90000"/>
              </a:lnSpc>
              <a:spcBef>
                <a:spcPts val="1000"/>
              </a:spcBef>
              <a:spcAft>
                <a:spcPts val="0"/>
              </a:spcAft>
              <a:buSzPct val="102857"/>
              <a:buChar char="•"/>
            </a:pPr>
            <a:r>
              <a:rPr b="1" lang="hu-HU"/>
              <a:t>Műveleti ablak vagy idő ablak (time window): </a:t>
            </a:r>
            <a:r>
              <a:rPr lang="hu-HU"/>
              <a:t>az optimális időszak, adott technológiai művelet elvégzésére</a:t>
            </a:r>
            <a:endParaRPr/>
          </a:p>
          <a:p>
            <a:pPr indent="-342900" lvl="0" marL="457200" rtl="0" algn="l">
              <a:lnSpc>
                <a:spcPct val="90000"/>
              </a:lnSpc>
              <a:spcBef>
                <a:spcPts val="1000"/>
              </a:spcBef>
              <a:spcAft>
                <a:spcPts val="0"/>
              </a:spcAft>
              <a:buSzPct val="102857"/>
              <a:buChar char="•"/>
            </a:pPr>
            <a:r>
              <a:rPr b="1" lang="hu-HU"/>
              <a:t>NDVI: </a:t>
            </a:r>
            <a:r>
              <a:rPr lang="hu-HU"/>
              <a:t>Normalizált Differenciált Vegetációs Index, széles körben alkalmazott távérzékelési mutató, mely az állomány biomasszatömegére utal. Dimnzió nélküli szám, értéke -1 és 1 között változik. Aszámításához közeli infravörös és vörös hullámhosszban készített adathalmaz szükséges</a:t>
            </a:r>
            <a:endParaRPr/>
          </a:p>
          <a:p>
            <a:pPr indent="-342900" lvl="0" marL="457200" rtl="0" algn="l">
              <a:lnSpc>
                <a:spcPct val="90000"/>
              </a:lnSpc>
              <a:spcBef>
                <a:spcPts val="1000"/>
              </a:spcBef>
              <a:spcAft>
                <a:spcPts val="0"/>
              </a:spcAft>
              <a:buSzPct val="102857"/>
              <a:buChar char="•"/>
            </a:pPr>
            <a:r>
              <a:rPr b="1" lang="hu-HU"/>
              <a:t>Off-line munkaművelet: </a:t>
            </a:r>
            <a:r>
              <a:rPr lang="hu-HU"/>
              <a:t>adat gyűjtés – adatfeldolgozás – elemzés – helyspecifikus dózis javaslat meghatározása időben eltér a kijuttatástól</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79"/>
          <p:cNvSpPr txBox="1"/>
          <p:nvPr>
            <p:ph type="title"/>
          </p:nvPr>
        </p:nvSpPr>
        <p:spPr>
          <a:xfrm>
            <a:off x="321546" y="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Fogalomtár</a:t>
            </a:r>
            <a:endParaRPr/>
          </a:p>
        </p:txBody>
      </p:sp>
      <p:sp>
        <p:nvSpPr>
          <p:cNvPr id="816" name="Google Shape;816;p79"/>
          <p:cNvSpPr txBox="1"/>
          <p:nvPr>
            <p:ph idx="1" type="body"/>
          </p:nvPr>
        </p:nvSpPr>
        <p:spPr>
          <a:xfrm>
            <a:off x="321547" y="1211580"/>
            <a:ext cx="11555605" cy="5817870"/>
          </a:xfrm>
          <a:prstGeom prst="rect">
            <a:avLst/>
          </a:prstGeom>
          <a:noFill/>
          <a:ln>
            <a:noFill/>
          </a:ln>
        </p:spPr>
        <p:txBody>
          <a:bodyPr anchorCtr="0" anchor="t" bIns="45700" lIns="91425" spcFirstLastPara="1" rIns="91425" wrap="square" tIns="45700">
            <a:normAutofit fontScale="62500" lnSpcReduction="20000"/>
          </a:bodyPr>
          <a:lstStyle/>
          <a:p>
            <a:pPr indent="-342900" lvl="0" marL="457200" rtl="0" algn="l">
              <a:lnSpc>
                <a:spcPct val="90000"/>
              </a:lnSpc>
              <a:spcBef>
                <a:spcPts val="1000"/>
              </a:spcBef>
              <a:spcAft>
                <a:spcPts val="0"/>
              </a:spcAft>
              <a:buClr>
                <a:srgbClr val="1C9E4A"/>
              </a:buClr>
              <a:buSzPct val="99310"/>
              <a:buChar char="•"/>
            </a:pPr>
            <a:r>
              <a:rPr b="1" lang="hu-HU" sz="2900"/>
              <a:t> On-line munkaművelet: adat gyűjtés – adatfeldolgozás – elemzés – helyspecifikus dózis javaslat és a kijuttatás egy időben történik</a:t>
            </a:r>
            <a:endParaRPr/>
          </a:p>
          <a:p>
            <a:pPr indent="-342900" lvl="0" marL="457200" rtl="0" algn="l">
              <a:lnSpc>
                <a:spcPct val="90000"/>
              </a:lnSpc>
              <a:spcBef>
                <a:spcPts val="1000"/>
              </a:spcBef>
              <a:spcAft>
                <a:spcPts val="0"/>
              </a:spcAft>
              <a:buSzPct val="99310"/>
              <a:buChar char="•"/>
            </a:pPr>
            <a:r>
              <a:rPr b="1" lang="hu-HU" sz="2900"/>
              <a:t>Podcast: digitális </a:t>
            </a:r>
            <a:r>
              <a:rPr lang="hu-HU"/>
              <a:t>hang-, videó- és más állományok sorozatszerű közzététele az interneten, úgy, hogy a felhasználók feliratkozhatnak az adott műsor epizódjait tartalmazó csatornákra. </a:t>
            </a:r>
            <a:endParaRPr/>
          </a:p>
          <a:p>
            <a:pPr indent="-342900" lvl="0" marL="457200" rtl="0" algn="l">
              <a:lnSpc>
                <a:spcPct val="90000"/>
              </a:lnSpc>
              <a:spcBef>
                <a:spcPts val="1000"/>
              </a:spcBef>
              <a:spcAft>
                <a:spcPts val="0"/>
              </a:spcAft>
              <a:buSzPct val="102857"/>
              <a:buChar char="•"/>
            </a:pPr>
            <a:r>
              <a:rPr b="1" lang="hu-HU"/>
              <a:t>Precíz gazdálkodás: </a:t>
            </a:r>
            <a:r>
              <a:rPr lang="hu-HU"/>
              <a:t>(földrajzilag vagy időben) pontosan végzett munkafolyamat (pl. GPS vezérelt erőgépek) </a:t>
            </a:r>
            <a:endParaRPr/>
          </a:p>
          <a:p>
            <a:pPr indent="-342900" lvl="0" marL="457200" rtl="0" algn="l">
              <a:lnSpc>
                <a:spcPct val="90000"/>
              </a:lnSpc>
              <a:spcBef>
                <a:spcPts val="1000"/>
              </a:spcBef>
              <a:spcAft>
                <a:spcPts val="0"/>
              </a:spcAft>
              <a:buSzPct val="102857"/>
              <a:buChar char="•"/>
            </a:pPr>
            <a:r>
              <a:rPr b="1" lang="hu-HU"/>
              <a:t>Precíziós gazdálkodás: </a:t>
            </a:r>
            <a:r>
              <a:rPr lang="hu-HU"/>
              <a:t>A gazdálkodás minden szakaszában  - adatgyűjtés, adatfeldolgozás, döntéshozatal, beavatkozás – kiemeleten szerepet kapnak az infokommunikációs technológiák, a pontos mérések, a szabályozás és a számítógépes vezérlés során. Figyelembe veszi az adott termelési egységen belüli eltérő körülményeket, és azok alapján változtatja a kezelések jellemzőit.</a:t>
            </a:r>
            <a:endParaRPr/>
          </a:p>
          <a:p>
            <a:pPr indent="-342900" lvl="0" marL="457200" rtl="0" algn="l">
              <a:lnSpc>
                <a:spcPct val="90000"/>
              </a:lnSpc>
              <a:spcBef>
                <a:spcPts val="1000"/>
              </a:spcBef>
              <a:spcAft>
                <a:spcPts val="0"/>
              </a:spcAft>
              <a:buSzPct val="102857"/>
              <a:buChar char="•"/>
            </a:pPr>
            <a:r>
              <a:rPr b="1" lang="hu-HU"/>
              <a:t>Smart farming</a:t>
            </a:r>
            <a:r>
              <a:rPr lang="hu-HU"/>
              <a:t> (intelligens gazdálkodás): A precíziós gazdálkodás szinonimájaként is értelmezhető. A legújabb technológiák használatával pontosan meghatározhatókká válnak a növények és állatok igényei, így végrehajtható a kívánt kezelés. Az új technológiák segítenek a gazdaságok szintjén történő stratégiai döntéshozatalban, valamint az üzemszerű operatív intézkedések végrehajtásában is. Így segítve a termelés optimalizálását, amely a fenntartható termelés alapját képezi. A hagyományos mezőgazdálkodáshoz képest lehetővé válik a helyspecifikus/egyedspecifikus döntések és hozzájuk kapcsolódó munkafolyamatok végrehajtása.</a:t>
            </a:r>
            <a:endParaRPr/>
          </a:p>
          <a:p>
            <a:pPr indent="-342900" lvl="0" marL="457200" rtl="0" algn="l">
              <a:lnSpc>
                <a:spcPct val="90000"/>
              </a:lnSpc>
              <a:spcBef>
                <a:spcPts val="1000"/>
              </a:spcBef>
              <a:spcAft>
                <a:spcPts val="0"/>
              </a:spcAft>
              <a:buSzPct val="102857"/>
              <a:buChar char="•"/>
            </a:pPr>
            <a:r>
              <a:rPr b="1" lang="hu-HU"/>
              <a:t>Távérzékelés</a:t>
            </a:r>
            <a:r>
              <a:rPr lang="hu-HU" u="sng"/>
              <a:t>:</a:t>
            </a:r>
            <a:r>
              <a:rPr lang="hu-HU"/>
              <a:t> A távérzékelés azon adatgyűjtési és feldolgozási technikák összessége, amelyek segítségével különböző módszerekkel, eszközökkel, különböző távolságból szerezhetünk információt a megfigyelés tárgyáról anélkül, hogy azzal közvetlen fizikai érintkezésbe kerülnénk.</a:t>
            </a:r>
            <a:endParaRPr/>
          </a:p>
          <a:p>
            <a:pPr indent="-342900" lvl="0" marL="457200" rtl="0" algn="l">
              <a:lnSpc>
                <a:spcPct val="90000"/>
              </a:lnSpc>
              <a:spcBef>
                <a:spcPts val="1000"/>
              </a:spcBef>
              <a:spcAft>
                <a:spcPts val="0"/>
              </a:spcAft>
              <a:buSzPct val="102857"/>
              <a:buChar char="•"/>
            </a:pPr>
            <a:r>
              <a:rPr b="1" lang="hu-HU"/>
              <a:t>Térinformatika: </a:t>
            </a:r>
            <a:r>
              <a:rPr lang="hu-HU"/>
              <a:t>A térinformatika térbeli objektumok és jelenségek kapcsolatrendszerének feltárásával és elemzésével foglalkozó tudomány és módszer. A térinformatika magába foglalja a térbeli adatok gyűjtésének, adatok digitális előállításnak, integrálásának és elemzésnek folyamatát, illetve az elemzések megjelenítését.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8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Felhasznált irodalom</a:t>
            </a:r>
            <a:endParaRPr/>
          </a:p>
        </p:txBody>
      </p:sp>
      <p:sp>
        <p:nvSpPr>
          <p:cNvPr id="822" name="Google Shape;822;p80"/>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fontScale="55000" lnSpcReduction="20000"/>
          </a:bodyPr>
          <a:lstStyle/>
          <a:p>
            <a:pPr indent="-342900" lvl="0" marL="457200" rtl="0" algn="l">
              <a:lnSpc>
                <a:spcPct val="90000"/>
              </a:lnSpc>
              <a:spcBef>
                <a:spcPts val="1000"/>
              </a:spcBef>
              <a:spcAft>
                <a:spcPts val="0"/>
              </a:spcAft>
              <a:buClr>
                <a:srgbClr val="1C9E4A"/>
              </a:buClr>
              <a:buSzPct val="116883"/>
              <a:buChar char="•"/>
            </a:pPr>
            <a:r>
              <a:rPr lang="hu-HU"/>
              <a:t>Balogh Zs. Gy.Kiss A., Polyák G., Szádeczky T., Szőke G-L.(2008):Technológia a jog szolgálatában? – kísérletek az adatvédelem területén, Pro futuro 2014/1</a:t>
            </a:r>
            <a:endParaRPr/>
          </a:p>
          <a:p>
            <a:pPr indent="-342900" lvl="0" marL="457200" rtl="0" algn="l">
              <a:lnSpc>
                <a:spcPct val="90000"/>
              </a:lnSpc>
              <a:spcBef>
                <a:spcPts val="1000"/>
              </a:spcBef>
              <a:spcAft>
                <a:spcPts val="0"/>
              </a:spcAft>
              <a:buClr>
                <a:srgbClr val="1C9E4A"/>
              </a:buClr>
              <a:buSzPct val="116883"/>
              <a:buChar char="•"/>
            </a:pPr>
            <a:r>
              <a:rPr lang="hu-HU"/>
              <a:t>Desai Parag, Potia Ali, Salsberg B., Retail 4.0 – The future of retail grocery in a digital world (2017), McKinsey &amp; Company, New York</a:t>
            </a:r>
            <a:endParaRPr/>
          </a:p>
          <a:p>
            <a:pPr indent="-342900" lvl="0" marL="457200" rtl="0" algn="l">
              <a:lnSpc>
                <a:spcPct val="90000"/>
              </a:lnSpc>
              <a:spcBef>
                <a:spcPts val="1000"/>
              </a:spcBef>
              <a:spcAft>
                <a:spcPts val="0"/>
              </a:spcAft>
              <a:buClr>
                <a:srgbClr val="1C9E4A"/>
              </a:buClr>
              <a:buSzPct val="116883"/>
              <a:buChar char="•"/>
            </a:pPr>
            <a:r>
              <a:rPr lang="hu-HU"/>
              <a:t>Jávor A., Szigeti J. (2011): Termékminősítés és termékhigiénia, Debreceni Egyetem, Nyugat-Magyarországi Egyetem, Pannon Egyetem</a:t>
            </a:r>
            <a:endParaRPr/>
          </a:p>
          <a:p>
            <a:pPr indent="-342900" lvl="0" marL="457200" rtl="0" algn="l">
              <a:lnSpc>
                <a:spcPct val="90000"/>
              </a:lnSpc>
              <a:spcBef>
                <a:spcPts val="1000"/>
              </a:spcBef>
              <a:spcAft>
                <a:spcPts val="0"/>
              </a:spcAft>
              <a:buClr>
                <a:srgbClr val="1C9E4A"/>
              </a:buClr>
              <a:buSzPct val="116883"/>
              <a:buChar char="•"/>
            </a:pPr>
            <a:r>
              <a:rPr lang="hu-HU"/>
              <a:t>Jóri A. (2009):Az adatvédelmi jog generációi és egy második generációs szabályozás részletes elemzése PhD disszertáció, Pécsi Tudományegyetem, Állam- és Jogtudományi Kar Doktori Iskola</a:t>
            </a:r>
            <a:endParaRPr/>
          </a:p>
          <a:p>
            <a:pPr indent="-342900" lvl="0" marL="457200" rtl="0" algn="l">
              <a:lnSpc>
                <a:spcPct val="90000"/>
              </a:lnSpc>
              <a:spcBef>
                <a:spcPts val="1000"/>
              </a:spcBef>
              <a:spcAft>
                <a:spcPts val="0"/>
              </a:spcAft>
              <a:buClr>
                <a:srgbClr val="1C9E4A"/>
              </a:buClr>
              <a:buSzPct val="116883"/>
              <a:buChar char="•"/>
            </a:pPr>
            <a:r>
              <a:rPr lang="hu-HU"/>
              <a:t>Juhász, A.; Kürti, A.; Seres, A.; Stauder, M. (2008): Working Paper A kereskedelem koncentrációjának hatása a kisárutermelésre és a zöldség-gyümölcs kisárutermelők alkalmazkodása: Helyzetelemzés IEHAS Discussion Papers, No. MT-DP - 2008/2 Provided in Cooperation with: Institute of Economics, Centre for Economic and Regional Studies, Hungarian Academy of Sciences </a:t>
            </a:r>
            <a:endParaRPr/>
          </a:p>
          <a:p>
            <a:pPr indent="-342900" lvl="0" marL="457200" rtl="0" algn="l">
              <a:lnSpc>
                <a:spcPct val="90000"/>
              </a:lnSpc>
              <a:spcBef>
                <a:spcPts val="1000"/>
              </a:spcBef>
              <a:spcAft>
                <a:spcPts val="0"/>
              </a:spcAft>
              <a:buClr>
                <a:srgbClr val="1C9E4A"/>
              </a:buClr>
              <a:buSzPct val="116883"/>
              <a:buChar char="•"/>
            </a:pPr>
            <a:r>
              <a:rPr lang="hu-HU"/>
              <a:t>Székely, Cs. Agrár-gazdaságtan 8, Vállalati tervezés és fejlesztés, Nyugat-magyarországi Egyetem Geoinformatikai Kar, Elérhetőség: (2010) https://dtk.tankonyvtar.hu/xmlui/bitstream/handle/123456789/7950/0027_AGAT8.pdf?sequence=1&amp;isAllowed=y</a:t>
            </a:r>
            <a:endParaRPr/>
          </a:p>
          <a:p>
            <a:pPr indent="-342900" lvl="0" marL="457200" rtl="0" algn="l">
              <a:lnSpc>
                <a:spcPct val="90000"/>
              </a:lnSpc>
              <a:spcBef>
                <a:spcPts val="1000"/>
              </a:spcBef>
              <a:spcAft>
                <a:spcPts val="0"/>
              </a:spcAft>
              <a:buClr>
                <a:srgbClr val="1C9E4A"/>
              </a:buClr>
              <a:buSzPct val="116883"/>
              <a:buChar char="•"/>
            </a:pPr>
            <a:r>
              <a:rPr lang="hu-HU"/>
              <a:t>Tóth J.  Mezőgazdasági vállalatok automatizált tervezése Mezőgazdasági Kiadó, 1981 - http://mek.oszk.hu/05200/05296/pdf/mezogazd1.pdf</a:t>
            </a:r>
            <a:endParaRPr/>
          </a:p>
          <a:p>
            <a:pPr indent="-342900" lvl="0" marL="457200" rtl="0" algn="l">
              <a:lnSpc>
                <a:spcPct val="90000"/>
              </a:lnSpc>
              <a:spcBef>
                <a:spcPts val="1000"/>
              </a:spcBef>
              <a:spcAft>
                <a:spcPts val="0"/>
              </a:spcAft>
              <a:buClr>
                <a:srgbClr val="1C9E4A"/>
              </a:buClr>
              <a:buSzPct val="116883"/>
              <a:buChar char="•"/>
            </a:pPr>
            <a:r>
              <a:rPr lang="hu-HU"/>
              <a:t>Fogarassy Cs. – Villányi L. (2004): Agrárgazdaságtan I. SZIE ARGI Agrárpolitikai Tanszék, Gödöllő</a:t>
            </a:r>
            <a:endParaRPr/>
          </a:p>
          <a:p>
            <a:pPr indent="-342900" lvl="0" marL="457200" rtl="0" algn="l">
              <a:lnSpc>
                <a:spcPct val="90000"/>
              </a:lnSpc>
              <a:spcBef>
                <a:spcPts val="1000"/>
              </a:spcBef>
              <a:spcAft>
                <a:spcPts val="0"/>
              </a:spcAft>
              <a:buClr>
                <a:srgbClr val="1C9E4A"/>
              </a:buClr>
              <a:buSzPct val="116883"/>
              <a:buChar char="•"/>
            </a:pPr>
            <a:r>
              <a:rPr lang="hu-HU"/>
              <a:t>Hadfalvi (2018) Precíziós megoldások a baromfitartás napi gyakorlatában. PREGA Konferencia és Kiállítás, Budapest</a:t>
            </a:r>
            <a:endParaRPr/>
          </a:p>
          <a:p>
            <a:pPr indent="-342900" lvl="0" marL="457200" rtl="0" algn="l">
              <a:lnSpc>
                <a:spcPct val="90000"/>
              </a:lnSpc>
              <a:spcBef>
                <a:spcPts val="1000"/>
              </a:spcBef>
              <a:spcAft>
                <a:spcPts val="0"/>
              </a:spcAft>
              <a:buClr>
                <a:srgbClr val="1C9E4A"/>
              </a:buClr>
              <a:buSzPct val="116883"/>
              <a:buChar char="•"/>
            </a:pPr>
            <a:r>
              <a:rPr lang="hu-HU"/>
              <a:t>Halas (2017) Precíziós Állattartás és Takarmányozás, Állattenyésztés és Takarmányozás, 66:1pp. 24-43.</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92947" y="-18351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mezőgazdasági termelés feladatai </a:t>
            </a:r>
            <a:endParaRPr/>
          </a:p>
        </p:txBody>
      </p:sp>
      <p:sp>
        <p:nvSpPr>
          <p:cNvPr id="105" name="Google Shape;105;p18"/>
          <p:cNvSpPr txBox="1"/>
          <p:nvPr>
            <p:ph idx="1" type="body"/>
          </p:nvPr>
        </p:nvSpPr>
        <p:spPr>
          <a:xfrm>
            <a:off x="172957" y="1231265"/>
            <a:ext cx="6959363" cy="4351338"/>
          </a:xfrm>
          <a:prstGeom prst="rect">
            <a:avLst/>
          </a:prstGeom>
          <a:noFill/>
          <a:ln>
            <a:noFill/>
          </a:ln>
        </p:spPr>
        <p:txBody>
          <a:bodyPr anchorCtr="0" anchor="t" bIns="45700" lIns="91425" spcFirstLastPara="1" rIns="91425" wrap="square" tIns="45700">
            <a:normAutofit fontScale="92500" lnSpcReduction="20000"/>
          </a:bodyPr>
          <a:lstStyle/>
          <a:p>
            <a:pPr indent="-342900" lvl="0" marL="457200" rtl="0" algn="l">
              <a:lnSpc>
                <a:spcPct val="90000"/>
              </a:lnSpc>
              <a:spcBef>
                <a:spcPts val="1000"/>
              </a:spcBef>
              <a:spcAft>
                <a:spcPts val="0"/>
              </a:spcAft>
              <a:buClr>
                <a:srgbClr val="1C9E4A"/>
              </a:buClr>
              <a:buSzPct val="69498"/>
              <a:buChar char="•"/>
            </a:pPr>
            <a:r>
              <a:rPr lang="hu-HU"/>
              <a:t>Élelmiszertermelés </a:t>
            </a:r>
            <a:endParaRPr/>
          </a:p>
          <a:p>
            <a:pPr indent="-342900" lvl="0" marL="457200" rtl="0" algn="l">
              <a:lnSpc>
                <a:spcPct val="90000"/>
              </a:lnSpc>
              <a:spcBef>
                <a:spcPts val="1000"/>
              </a:spcBef>
              <a:spcAft>
                <a:spcPts val="0"/>
              </a:spcAft>
              <a:buClr>
                <a:srgbClr val="1C9E4A"/>
              </a:buClr>
              <a:buSzPct val="69498"/>
              <a:buChar char="•"/>
            </a:pPr>
            <a:r>
              <a:rPr lang="hu-HU"/>
              <a:t>Alapanyag, frisstermék </a:t>
            </a:r>
            <a:endParaRPr/>
          </a:p>
          <a:p>
            <a:pPr indent="-342900" lvl="0" marL="457200" rtl="0" algn="l">
              <a:lnSpc>
                <a:spcPct val="90000"/>
              </a:lnSpc>
              <a:spcBef>
                <a:spcPts val="1000"/>
              </a:spcBef>
              <a:spcAft>
                <a:spcPts val="0"/>
              </a:spcAft>
              <a:buClr>
                <a:srgbClr val="1C9E4A"/>
              </a:buClr>
              <a:buSzPct val="69498"/>
              <a:buChar char="•"/>
            </a:pPr>
            <a:r>
              <a:rPr lang="hu-HU"/>
              <a:t>Takarmánytermelés </a:t>
            </a:r>
            <a:endParaRPr/>
          </a:p>
          <a:p>
            <a:pPr indent="-342900" lvl="0" marL="457200" rtl="0" algn="l">
              <a:lnSpc>
                <a:spcPct val="90000"/>
              </a:lnSpc>
              <a:spcBef>
                <a:spcPts val="1000"/>
              </a:spcBef>
              <a:spcAft>
                <a:spcPts val="0"/>
              </a:spcAft>
              <a:buClr>
                <a:srgbClr val="1C9E4A"/>
              </a:buClr>
              <a:buSzPct val="69498"/>
              <a:buChar char="•"/>
            </a:pPr>
            <a:r>
              <a:rPr lang="hu-HU"/>
              <a:t>Szálas- és abraktakarmányok </a:t>
            </a:r>
            <a:endParaRPr/>
          </a:p>
          <a:p>
            <a:pPr indent="-342900" lvl="0" marL="457200" rtl="0" algn="l">
              <a:lnSpc>
                <a:spcPct val="90000"/>
              </a:lnSpc>
              <a:spcBef>
                <a:spcPts val="1000"/>
              </a:spcBef>
              <a:spcAft>
                <a:spcPts val="0"/>
              </a:spcAft>
              <a:buClr>
                <a:srgbClr val="1C9E4A"/>
              </a:buClr>
              <a:buSzPct val="69498"/>
              <a:buChar char="•"/>
            </a:pPr>
            <a:r>
              <a:rPr lang="hu-HU"/>
              <a:t>Energiatermelés (biodízel, biogáz, bioetilén) </a:t>
            </a:r>
            <a:endParaRPr/>
          </a:p>
          <a:p>
            <a:pPr indent="-342900" lvl="0" marL="457200" rtl="0" algn="l">
              <a:lnSpc>
                <a:spcPct val="90000"/>
              </a:lnSpc>
              <a:spcBef>
                <a:spcPts val="1000"/>
              </a:spcBef>
              <a:spcAft>
                <a:spcPts val="0"/>
              </a:spcAft>
              <a:buClr>
                <a:srgbClr val="1C9E4A"/>
              </a:buClr>
              <a:buSzPct val="69498"/>
              <a:buChar char="•"/>
            </a:pPr>
            <a:r>
              <a:rPr lang="hu-HU"/>
              <a:t>Környezetvédelem, természetvédelem </a:t>
            </a:r>
            <a:endParaRPr/>
          </a:p>
          <a:p>
            <a:pPr indent="-342900" lvl="0" marL="457200" rtl="0" algn="l">
              <a:lnSpc>
                <a:spcPct val="90000"/>
              </a:lnSpc>
              <a:spcBef>
                <a:spcPts val="1000"/>
              </a:spcBef>
              <a:spcAft>
                <a:spcPts val="0"/>
              </a:spcAft>
              <a:buClr>
                <a:srgbClr val="1C9E4A"/>
              </a:buClr>
              <a:buSzPct val="69498"/>
              <a:buChar char="•"/>
            </a:pPr>
            <a:r>
              <a:rPr lang="hu-HU"/>
              <a:t>Hulladékhasznosítás (melléktermékek, trágy ) ázás </a:t>
            </a:r>
            <a:endParaRPr/>
          </a:p>
          <a:p>
            <a:pPr indent="-342900" lvl="0" marL="457200" rtl="0" algn="l">
              <a:lnSpc>
                <a:spcPct val="90000"/>
              </a:lnSpc>
              <a:spcBef>
                <a:spcPts val="1000"/>
              </a:spcBef>
              <a:spcAft>
                <a:spcPts val="0"/>
              </a:spcAft>
              <a:buClr>
                <a:srgbClr val="1C9E4A"/>
              </a:buClr>
              <a:buSzPct val="69498"/>
              <a:buChar char="•"/>
            </a:pPr>
            <a:r>
              <a:rPr lang="hu-HU"/>
              <a:t>Foglalkoztatás, népességmegtartás </a:t>
            </a:r>
            <a:endParaRPr/>
          </a:p>
          <a:p>
            <a:pPr indent="-342900" lvl="0" marL="457200" rtl="0" algn="l">
              <a:lnSpc>
                <a:spcPct val="90000"/>
              </a:lnSpc>
              <a:spcBef>
                <a:spcPts val="1000"/>
              </a:spcBef>
              <a:spcAft>
                <a:spcPts val="0"/>
              </a:spcAft>
              <a:buClr>
                <a:srgbClr val="1C9E4A"/>
              </a:buClr>
              <a:buSzPct val="69498"/>
              <a:buChar char="•"/>
            </a:pPr>
            <a:r>
              <a:rPr lang="hu-HU"/>
              <a:t>Regionális egyenlőtlenségek kompenzálása - vidékfejlesztés</a:t>
            </a:r>
            <a:endParaRPr/>
          </a:p>
        </p:txBody>
      </p:sp>
      <p:pic>
        <p:nvPicPr>
          <p:cNvPr id="106" name="Google Shape;106;p18"/>
          <p:cNvPicPr preferRelativeResize="0"/>
          <p:nvPr/>
        </p:nvPicPr>
        <p:blipFill rotWithShape="1">
          <a:blip r:embed="rId3">
            <a:alphaModFix/>
          </a:blip>
          <a:srcRect b="0" l="0" r="0" t="0"/>
          <a:stretch/>
        </p:blipFill>
        <p:spPr>
          <a:xfrm>
            <a:off x="7811589" y="1079222"/>
            <a:ext cx="4138154" cy="2327712"/>
          </a:xfrm>
          <a:prstGeom prst="rect">
            <a:avLst/>
          </a:prstGeom>
          <a:noFill/>
          <a:ln>
            <a:noFill/>
          </a:ln>
        </p:spPr>
      </p:pic>
      <p:pic>
        <p:nvPicPr>
          <p:cNvPr id="107" name="Google Shape;107;p18"/>
          <p:cNvPicPr preferRelativeResize="0"/>
          <p:nvPr/>
        </p:nvPicPr>
        <p:blipFill rotWithShape="1">
          <a:blip r:embed="rId4">
            <a:alphaModFix/>
          </a:blip>
          <a:srcRect b="0" l="0" r="0" t="0"/>
          <a:stretch/>
        </p:blipFill>
        <p:spPr>
          <a:xfrm>
            <a:off x="7602582" y="4157957"/>
            <a:ext cx="4208417" cy="189028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81"/>
          <p:cNvSpPr txBox="1"/>
          <p:nvPr>
            <p:ph type="title"/>
          </p:nvPr>
        </p:nvSpPr>
        <p:spPr>
          <a:xfrm>
            <a:off x="321546" y="-32340"/>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Felhasznált irodalom</a:t>
            </a:r>
            <a:endParaRPr/>
          </a:p>
        </p:txBody>
      </p:sp>
      <p:sp>
        <p:nvSpPr>
          <p:cNvPr id="828" name="Google Shape;828;p81"/>
          <p:cNvSpPr txBox="1"/>
          <p:nvPr>
            <p:ph idx="1" type="body"/>
          </p:nvPr>
        </p:nvSpPr>
        <p:spPr>
          <a:xfrm>
            <a:off x="321547" y="953588"/>
            <a:ext cx="11555605" cy="5630091"/>
          </a:xfrm>
          <a:prstGeom prst="rect">
            <a:avLst/>
          </a:prstGeom>
          <a:noFill/>
          <a:ln>
            <a:noFill/>
          </a:ln>
        </p:spPr>
        <p:txBody>
          <a:bodyPr anchorCtr="0" anchor="t" bIns="45700" lIns="91425" spcFirstLastPara="1" rIns="91425" wrap="square" tIns="45700">
            <a:normAutofit fontScale="47500" lnSpcReduction="20000"/>
          </a:bodyPr>
          <a:lstStyle/>
          <a:p>
            <a:pPr indent="-342900" lvl="0" marL="457200" rtl="0" algn="l">
              <a:lnSpc>
                <a:spcPct val="90000"/>
              </a:lnSpc>
              <a:spcBef>
                <a:spcPts val="1000"/>
              </a:spcBef>
              <a:spcAft>
                <a:spcPts val="0"/>
              </a:spcAft>
              <a:buClr>
                <a:srgbClr val="1C9E4A"/>
              </a:buClr>
              <a:buSzPct val="135338"/>
              <a:buChar char="•"/>
            </a:pPr>
            <a:r>
              <a:rPr lang="hu-HU"/>
              <a:t>http://www.oee.hu/upload/html/2016-02/Magyar%20erd%C5%91k%20-%20A%20magyar%20erd%C5%91gazd%C3%A1lkod%C3%A1s.pdf Mezőgazdasági Technika, 2018. október</a:t>
            </a:r>
            <a:endParaRPr/>
          </a:p>
          <a:p>
            <a:pPr indent="-342900" lvl="0" marL="457200" rtl="0" algn="l">
              <a:lnSpc>
                <a:spcPct val="90000"/>
              </a:lnSpc>
              <a:spcBef>
                <a:spcPts val="1000"/>
              </a:spcBef>
              <a:spcAft>
                <a:spcPts val="0"/>
              </a:spcAft>
              <a:buClr>
                <a:srgbClr val="1C9E4A"/>
              </a:buClr>
              <a:buSzPct val="135338"/>
              <a:buChar char="•"/>
            </a:pPr>
            <a:r>
              <a:rPr lang="hu-HU"/>
              <a:t>https://digitalisjoletprogram.hu/hu/tartalom/das-magyarorszag-digitalis-agrar-strategiaja</a:t>
            </a:r>
            <a:endParaRPr/>
          </a:p>
          <a:p>
            <a:pPr indent="-342900" lvl="0" marL="457200" rtl="0" algn="l">
              <a:lnSpc>
                <a:spcPct val="90000"/>
              </a:lnSpc>
              <a:spcBef>
                <a:spcPts val="1000"/>
              </a:spcBef>
              <a:spcAft>
                <a:spcPts val="0"/>
              </a:spcAft>
              <a:buClr>
                <a:srgbClr val="1C9E4A"/>
              </a:buClr>
              <a:buSzPct val="135338"/>
              <a:buChar char="•"/>
            </a:pPr>
            <a:r>
              <a:rPr lang="hu-HU"/>
              <a:t>https://ec.europa.eu/commission/presscorner/detail/hu/MEMO_18_3974 </a:t>
            </a:r>
            <a:endParaRPr/>
          </a:p>
          <a:p>
            <a:pPr indent="-342900" lvl="0" marL="457200" rtl="0" algn="l">
              <a:lnSpc>
                <a:spcPct val="90000"/>
              </a:lnSpc>
              <a:spcBef>
                <a:spcPts val="1000"/>
              </a:spcBef>
              <a:spcAft>
                <a:spcPts val="0"/>
              </a:spcAft>
              <a:buClr>
                <a:srgbClr val="1C9E4A"/>
              </a:buClr>
              <a:buSzPct val="135338"/>
              <a:buChar char="•"/>
            </a:pPr>
            <a:r>
              <a:rPr lang="hu-HU"/>
              <a:t>https://ec.europa.eu/info/food-farming-fisheries/key-policies/common-agricultural-policy/cap-glance_hu</a:t>
            </a:r>
            <a:endParaRPr/>
          </a:p>
          <a:p>
            <a:pPr indent="-342900" lvl="0" marL="457200" rtl="0" algn="l">
              <a:lnSpc>
                <a:spcPct val="90000"/>
              </a:lnSpc>
              <a:spcBef>
                <a:spcPts val="1000"/>
              </a:spcBef>
              <a:spcAft>
                <a:spcPts val="0"/>
              </a:spcAft>
              <a:buClr>
                <a:srgbClr val="1C9E4A"/>
              </a:buClr>
              <a:buSzPct val="135338"/>
              <a:buChar char="•"/>
            </a:pPr>
            <a:r>
              <a:rPr lang="hu-HU"/>
              <a:t>https://elelmiszerlanc.kormany.hu/a-termofoldtol-az-asztalig-felugyeli-az-elelmiszerlancot-az-uj-hivatal</a:t>
            </a:r>
            <a:endParaRPr/>
          </a:p>
          <a:p>
            <a:pPr indent="-342900" lvl="0" marL="457200" rtl="0" algn="l">
              <a:lnSpc>
                <a:spcPct val="90000"/>
              </a:lnSpc>
              <a:spcBef>
                <a:spcPts val="1000"/>
              </a:spcBef>
              <a:spcAft>
                <a:spcPts val="0"/>
              </a:spcAft>
              <a:buClr>
                <a:srgbClr val="1C9E4A"/>
              </a:buClr>
              <a:buSzPct val="135338"/>
              <a:buChar char="•"/>
            </a:pPr>
            <a:r>
              <a:rPr lang="hu-HU"/>
              <a:t>https://elelmiszerlanc.kormany.hu/a-termofoldtol-az-asztalig-felugyeli-az-elelmiszerlancot-az-uj-hivatal</a:t>
            </a:r>
            <a:endParaRPr/>
          </a:p>
          <a:p>
            <a:pPr indent="-342900" lvl="0" marL="457200" rtl="0" algn="l">
              <a:lnSpc>
                <a:spcPct val="90000"/>
              </a:lnSpc>
              <a:spcBef>
                <a:spcPts val="1000"/>
              </a:spcBef>
              <a:spcAft>
                <a:spcPts val="0"/>
              </a:spcAft>
              <a:buClr>
                <a:srgbClr val="1C9E4A"/>
              </a:buClr>
              <a:buSzPct val="135338"/>
              <a:buChar char="•"/>
            </a:pPr>
            <a:r>
              <a:rPr lang="hu-HU"/>
              <a:t>https://eur-lex.europa.eu/legal-content/HU/ALL/?uri=COM%3A2017%3A0713%3AFIN</a:t>
            </a:r>
            <a:endParaRPr/>
          </a:p>
          <a:p>
            <a:pPr indent="-342900" lvl="0" marL="457200" rtl="0" algn="l">
              <a:lnSpc>
                <a:spcPct val="90000"/>
              </a:lnSpc>
              <a:spcBef>
                <a:spcPts val="1000"/>
              </a:spcBef>
              <a:spcAft>
                <a:spcPts val="0"/>
              </a:spcAft>
              <a:buClr>
                <a:srgbClr val="1C9E4A"/>
              </a:buClr>
              <a:buSzPct val="135338"/>
              <a:buChar char="•"/>
            </a:pPr>
            <a:r>
              <a:rPr lang="hu-HU"/>
              <a:t>https://europa.eu/european-union/about-eu/figures/living_hu</a:t>
            </a:r>
            <a:endParaRPr/>
          </a:p>
          <a:p>
            <a:pPr indent="-342900" lvl="0" marL="457200" rtl="0" algn="l">
              <a:lnSpc>
                <a:spcPct val="90000"/>
              </a:lnSpc>
              <a:spcBef>
                <a:spcPts val="1000"/>
              </a:spcBef>
              <a:spcAft>
                <a:spcPts val="0"/>
              </a:spcAft>
              <a:buClr>
                <a:srgbClr val="1C9E4A"/>
              </a:buClr>
              <a:buSzPct val="135338"/>
              <a:buChar char="•"/>
            </a:pPr>
            <a:r>
              <a:rPr lang="hu-HU"/>
              <a:t>https://halaszat.kormany.hu/download/d/f5/f0000/2015_03_30_NAS_4%201_program%25C3%25ADr%25C3%25B3i%20verzi%25C3%25B3_v%25C3%25A9lem%25C3%25A9nyez%25C3%25A9sre.pdf</a:t>
            </a:r>
            <a:endParaRPr/>
          </a:p>
          <a:p>
            <a:pPr indent="-342900" lvl="0" marL="457200" rtl="0" algn="l">
              <a:lnSpc>
                <a:spcPct val="90000"/>
              </a:lnSpc>
              <a:spcBef>
                <a:spcPts val="1000"/>
              </a:spcBef>
              <a:spcAft>
                <a:spcPts val="0"/>
              </a:spcAft>
              <a:buClr>
                <a:srgbClr val="1C9E4A"/>
              </a:buClr>
              <a:buSzPct val="135338"/>
              <a:buChar char="•"/>
            </a:pPr>
            <a:r>
              <a:rPr lang="hu-HU"/>
              <a:t>https://magyarnemzet.hu/gazdasag/ujabb-lokest-kaphat-az-agrardigitalizacio-8588406/</a:t>
            </a:r>
            <a:endParaRPr/>
          </a:p>
          <a:p>
            <a:pPr indent="-342900" lvl="0" marL="457200" rtl="0" algn="l">
              <a:lnSpc>
                <a:spcPct val="90000"/>
              </a:lnSpc>
              <a:spcBef>
                <a:spcPts val="1000"/>
              </a:spcBef>
              <a:spcAft>
                <a:spcPts val="0"/>
              </a:spcAft>
              <a:buClr>
                <a:srgbClr val="1C9E4A"/>
              </a:buClr>
              <a:buSzPct val="135338"/>
              <a:buChar char="•"/>
            </a:pPr>
            <a:r>
              <a:rPr lang="hu-HU"/>
              <a:t>https://newtechnology.hu/kuszobon-a-mezogazdasag-5-0-vagyis-az-agrardigitalizacio/</a:t>
            </a:r>
            <a:endParaRPr/>
          </a:p>
          <a:p>
            <a:pPr indent="-342900" lvl="0" marL="457200" rtl="0" algn="l">
              <a:lnSpc>
                <a:spcPct val="90000"/>
              </a:lnSpc>
              <a:spcBef>
                <a:spcPts val="1000"/>
              </a:spcBef>
              <a:spcAft>
                <a:spcPts val="0"/>
              </a:spcAft>
              <a:buClr>
                <a:srgbClr val="1C9E4A"/>
              </a:buClr>
              <a:buSzPct val="135338"/>
              <a:buChar char="•"/>
            </a:pPr>
            <a:r>
              <a:rPr lang="hu-HU"/>
              <a:t>https://regi.tankonyvtar.hu/hu/tartalom/tamop425/0032_fenntarthato_mg_rendszerek_es_kornyezettechnologia/ch17s02.html</a:t>
            </a:r>
            <a:endParaRPr/>
          </a:p>
          <a:p>
            <a:pPr indent="-342900" lvl="0" marL="457200" rtl="0" algn="l">
              <a:lnSpc>
                <a:spcPct val="90000"/>
              </a:lnSpc>
              <a:spcBef>
                <a:spcPts val="1000"/>
              </a:spcBef>
              <a:spcAft>
                <a:spcPts val="0"/>
              </a:spcAft>
              <a:buClr>
                <a:srgbClr val="1C9E4A"/>
              </a:buClr>
              <a:buSzPct val="135338"/>
              <a:buChar char="•"/>
            </a:pPr>
            <a:r>
              <a:rPr lang="hu-HU"/>
              <a:t>https://www.agrarszektor.hu/allat/itt-az-rtl-egykori-agrarcapajanak-legujabb-huzasa-allattartoknak-fejlesztett-szoftvert.16715.html</a:t>
            </a:r>
            <a:endParaRPr/>
          </a:p>
          <a:p>
            <a:pPr indent="-342900" lvl="0" marL="457200" rtl="0" algn="l">
              <a:lnSpc>
                <a:spcPct val="90000"/>
              </a:lnSpc>
              <a:spcBef>
                <a:spcPts val="1000"/>
              </a:spcBef>
              <a:spcAft>
                <a:spcPts val="0"/>
              </a:spcAft>
              <a:buClr>
                <a:srgbClr val="1C9E4A"/>
              </a:buClr>
              <a:buSzPct val="135338"/>
              <a:buChar char="•"/>
            </a:pPr>
            <a:r>
              <a:rPr lang="hu-HU"/>
              <a:t>https://www.bito.com/hu-hu/szakvelemeny/artikel/az-elelmiszer-kereskedelem-joevoje/</a:t>
            </a:r>
            <a:endParaRPr/>
          </a:p>
          <a:p>
            <a:pPr indent="-342900" lvl="0" marL="457200" rtl="0" algn="l">
              <a:lnSpc>
                <a:spcPct val="90000"/>
              </a:lnSpc>
              <a:spcBef>
                <a:spcPts val="1000"/>
              </a:spcBef>
              <a:spcAft>
                <a:spcPts val="0"/>
              </a:spcAft>
              <a:buClr>
                <a:srgbClr val="1C9E4A"/>
              </a:buClr>
              <a:buSzPct val="135338"/>
              <a:buChar char="•"/>
            </a:pPr>
            <a:r>
              <a:rPr lang="hu-HU"/>
              <a:t>https://www.econstor.eu/bitstream/10419/108119/1/MTDP0802.pdf</a:t>
            </a:r>
            <a:endParaRPr/>
          </a:p>
          <a:p>
            <a:pPr indent="-342900" lvl="0" marL="457200" rtl="0" algn="l">
              <a:lnSpc>
                <a:spcPct val="90000"/>
              </a:lnSpc>
              <a:spcBef>
                <a:spcPts val="1000"/>
              </a:spcBef>
              <a:spcAft>
                <a:spcPts val="0"/>
              </a:spcAft>
              <a:buClr>
                <a:srgbClr val="1C9E4A"/>
              </a:buClr>
              <a:buSzPct val="135338"/>
              <a:buChar char="•"/>
            </a:pPr>
            <a:r>
              <a:rPr lang="hu-HU"/>
              <a:t>https://www.erdekesvilag.hu/10-ceg-amely-uralja-a-vilag-elelmiszerpiacat/</a:t>
            </a:r>
            <a:endParaRPr/>
          </a:p>
          <a:p>
            <a:pPr indent="-342900" lvl="0" marL="457200" rtl="0" algn="l">
              <a:lnSpc>
                <a:spcPct val="90000"/>
              </a:lnSpc>
              <a:spcBef>
                <a:spcPts val="1000"/>
              </a:spcBef>
              <a:spcAft>
                <a:spcPts val="0"/>
              </a:spcAft>
              <a:buClr>
                <a:srgbClr val="1C9E4A"/>
              </a:buClr>
              <a:buSzPct val="135338"/>
              <a:buChar char="•"/>
            </a:pPr>
            <a:r>
              <a:rPr lang="hu-HU"/>
              <a:t>https://www.europarl.europa.eu/hungary/hu/aktualis/2020-hirek/2020-oktober/uj-unios-agrarpolitika-a-kornyezetvedelem-a-meltanyossag-es-a-hatekonysag-jegyeben.html</a:t>
            </a:r>
            <a:endParaRPr/>
          </a:p>
          <a:p>
            <a:pPr indent="-342900" lvl="0" marL="457200" rtl="0" algn="l">
              <a:lnSpc>
                <a:spcPct val="90000"/>
              </a:lnSpc>
              <a:spcBef>
                <a:spcPts val="1000"/>
              </a:spcBef>
              <a:spcAft>
                <a:spcPts val="0"/>
              </a:spcAft>
              <a:buClr>
                <a:srgbClr val="1C9E4A"/>
              </a:buClr>
              <a:buSzPct val="135338"/>
              <a:buChar char="•"/>
            </a:pPr>
            <a:r>
              <a:rPr lang="hu-HU"/>
              <a:t>ISBN 963 9483 39 7</a:t>
            </a:r>
            <a:endParaRPr/>
          </a:p>
          <a:p>
            <a:pPr indent="-228600" lvl="0" marL="457200" rtl="0" algn="l">
              <a:lnSpc>
                <a:spcPct val="90000"/>
              </a:lnSpc>
              <a:spcBef>
                <a:spcPts val="1000"/>
              </a:spcBef>
              <a:spcAft>
                <a:spcPts val="0"/>
              </a:spcAft>
              <a:buClr>
                <a:srgbClr val="1C9E4A"/>
              </a:buClr>
              <a:buSzPct val="135338"/>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82"/>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TAG-ek</a:t>
            </a:r>
            <a:endParaRPr/>
          </a:p>
        </p:txBody>
      </p:sp>
      <p:sp>
        <p:nvSpPr>
          <p:cNvPr id="834" name="Google Shape;834;p82"/>
          <p:cNvSpPr txBox="1"/>
          <p:nvPr>
            <p:ph idx="1" type="body"/>
          </p:nvPr>
        </p:nvSpPr>
        <p:spPr>
          <a:xfrm>
            <a:off x="321547" y="1825625"/>
            <a:ext cx="11555605" cy="4351338"/>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1C9E4A"/>
              </a:buClr>
              <a:buSzPts val="1800"/>
              <a:buChar char="•"/>
            </a:pPr>
            <a:r>
              <a:rPr lang="hu-HU"/>
              <a:t>Precíziós gazdálkodás</a:t>
            </a:r>
            <a:endParaRPr/>
          </a:p>
          <a:p>
            <a:pPr indent="-342900" lvl="0" marL="457200" rtl="0" algn="l">
              <a:lnSpc>
                <a:spcPct val="90000"/>
              </a:lnSpc>
              <a:spcBef>
                <a:spcPts val="1000"/>
              </a:spcBef>
              <a:spcAft>
                <a:spcPts val="0"/>
              </a:spcAft>
              <a:buClr>
                <a:srgbClr val="1C9E4A"/>
              </a:buClr>
              <a:buSzPts val="1800"/>
              <a:buChar char="•"/>
            </a:pPr>
            <a:r>
              <a:rPr lang="hu-HU"/>
              <a:t>Szenzorok</a:t>
            </a:r>
            <a:endParaRPr/>
          </a:p>
          <a:p>
            <a:pPr indent="-342900" lvl="0" marL="457200" rtl="0" algn="l">
              <a:lnSpc>
                <a:spcPct val="90000"/>
              </a:lnSpc>
              <a:spcBef>
                <a:spcPts val="1000"/>
              </a:spcBef>
              <a:spcAft>
                <a:spcPts val="0"/>
              </a:spcAft>
              <a:buClr>
                <a:srgbClr val="1C9E4A"/>
              </a:buClr>
              <a:buSzPts val="1800"/>
              <a:buChar char="•"/>
            </a:pPr>
            <a:r>
              <a:rPr lang="hu-HU"/>
              <a:t>Precíziós állattenyésztés</a:t>
            </a:r>
            <a:endParaRPr/>
          </a:p>
          <a:p>
            <a:pPr indent="-342900" lvl="0" marL="457200" rtl="0" algn="l">
              <a:lnSpc>
                <a:spcPct val="90000"/>
              </a:lnSpc>
              <a:spcBef>
                <a:spcPts val="1000"/>
              </a:spcBef>
              <a:spcAft>
                <a:spcPts val="0"/>
              </a:spcAft>
              <a:buClr>
                <a:srgbClr val="1C9E4A"/>
              </a:buClr>
              <a:buSzPts val="1800"/>
              <a:buChar char="•"/>
            </a:pPr>
            <a:r>
              <a:rPr lang="hu-HU"/>
              <a:t>Precíziós kertészet</a:t>
            </a:r>
            <a:endParaRPr/>
          </a:p>
          <a:p>
            <a:pPr indent="-342900" lvl="0" marL="457200" rtl="0" algn="l">
              <a:lnSpc>
                <a:spcPct val="90000"/>
              </a:lnSpc>
              <a:spcBef>
                <a:spcPts val="1000"/>
              </a:spcBef>
              <a:spcAft>
                <a:spcPts val="0"/>
              </a:spcAft>
              <a:buClr>
                <a:srgbClr val="1C9E4A"/>
              </a:buClr>
              <a:buSzPts val="1800"/>
              <a:buChar char="•"/>
            </a:pPr>
            <a:r>
              <a:rPr lang="hu-HU"/>
              <a:t>Zöld megállapodás</a:t>
            </a:r>
            <a:endParaRPr/>
          </a:p>
          <a:p>
            <a:pPr indent="-342900" lvl="0" marL="457200" rtl="0" algn="l">
              <a:lnSpc>
                <a:spcPct val="90000"/>
              </a:lnSpc>
              <a:spcBef>
                <a:spcPts val="1000"/>
              </a:spcBef>
              <a:spcAft>
                <a:spcPts val="0"/>
              </a:spcAft>
              <a:buClr>
                <a:srgbClr val="1C9E4A"/>
              </a:buClr>
              <a:buSzPts val="1800"/>
              <a:buChar char="•"/>
            </a:pPr>
            <a:r>
              <a:rPr lang="hu-HU"/>
              <a:t>Fenntarthatóság</a:t>
            </a:r>
            <a:endParaRPr/>
          </a:p>
          <a:p>
            <a:pPr indent="-342900" lvl="0" marL="457200" rtl="0" algn="l">
              <a:lnSpc>
                <a:spcPct val="90000"/>
              </a:lnSpc>
              <a:spcBef>
                <a:spcPts val="1000"/>
              </a:spcBef>
              <a:spcAft>
                <a:spcPts val="0"/>
              </a:spcAft>
              <a:buClr>
                <a:srgbClr val="1C9E4A"/>
              </a:buClr>
              <a:buSzPts val="1800"/>
              <a:buChar char="•"/>
            </a:pPr>
            <a:r>
              <a:rPr lang="hu-HU"/>
              <a:t>Drón technológia</a:t>
            </a:r>
            <a:endParaRPr/>
          </a:p>
          <a:p>
            <a:pPr indent="-342900" lvl="0" marL="457200" rtl="0" algn="l">
              <a:lnSpc>
                <a:spcPct val="90000"/>
              </a:lnSpc>
              <a:spcBef>
                <a:spcPts val="1000"/>
              </a:spcBef>
              <a:spcAft>
                <a:spcPts val="0"/>
              </a:spcAft>
              <a:buClr>
                <a:srgbClr val="1C9E4A"/>
              </a:buClr>
              <a:buSzPts val="1800"/>
              <a:buChar char="•"/>
            </a:pPr>
            <a:r>
              <a:rPr lang="hu-HU"/>
              <a:t>Adatalapú döntés</a:t>
            </a:r>
            <a:endParaRPr/>
          </a:p>
          <a:p>
            <a:pPr indent="-342900" lvl="0" marL="457200" rtl="0" algn="l">
              <a:lnSpc>
                <a:spcPct val="90000"/>
              </a:lnSpc>
              <a:spcBef>
                <a:spcPts val="1000"/>
              </a:spcBef>
              <a:spcAft>
                <a:spcPts val="0"/>
              </a:spcAft>
              <a:buClr>
                <a:srgbClr val="1C9E4A"/>
              </a:buClr>
              <a:buSzPts val="1800"/>
              <a:buChar char="•"/>
            </a:pPr>
            <a:r>
              <a:rPr lang="hu-HU"/>
              <a:t>Smart farming</a:t>
            </a:r>
            <a:endParaRPr/>
          </a:p>
          <a:p>
            <a:pPr indent="-228600" lvl="0" marL="457200" rtl="0" algn="l">
              <a:lnSpc>
                <a:spcPct val="90000"/>
              </a:lnSpc>
              <a:spcBef>
                <a:spcPts val="1000"/>
              </a:spcBef>
              <a:spcAft>
                <a:spcPts val="0"/>
              </a:spcAft>
              <a:buClr>
                <a:srgbClr val="1C9E4A"/>
              </a:buClr>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A multifunkcionális mezőgazdaság</a:t>
            </a:r>
            <a:endParaRPr/>
          </a:p>
        </p:txBody>
      </p:sp>
      <p:sp>
        <p:nvSpPr>
          <p:cNvPr id="113" name="Google Shape;113;p19"/>
          <p:cNvSpPr txBox="1"/>
          <p:nvPr>
            <p:ph idx="1" type="body"/>
          </p:nvPr>
        </p:nvSpPr>
        <p:spPr>
          <a:xfrm>
            <a:off x="138667" y="1494155"/>
            <a:ext cx="6639323" cy="4351338"/>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70000"/>
              </a:lnSpc>
              <a:spcBef>
                <a:spcPts val="1000"/>
              </a:spcBef>
              <a:spcAft>
                <a:spcPts val="0"/>
              </a:spcAft>
              <a:buSzPct val="74844"/>
              <a:buNone/>
            </a:pPr>
            <a:r>
              <a:rPr b="1" lang="hu-HU" sz="2600"/>
              <a:t>A mezőgazdaság funkciói:</a:t>
            </a:r>
            <a:endParaRPr/>
          </a:p>
          <a:p>
            <a:pPr indent="-342900" lvl="0" marL="457200" rtl="0" algn="l">
              <a:lnSpc>
                <a:spcPct val="90000"/>
              </a:lnSpc>
              <a:spcBef>
                <a:spcPts val="1000"/>
              </a:spcBef>
              <a:spcAft>
                <a:spcPts val="0"/>
              </a:spcAft>
              <a:buClr>
                <a:srgbClr val="1C9E4A"/>
              </a:buClr>
              <a:buSzPct val="81081"/>
              <a:buChar char="•"/>
            </a:pPr>
            <a:r>
              <a:rPr lang="hu-HU" sz="2400"/>
              <a:t>Élelmiszertermelés</a:t>
            </a:r>
            <a:endParaRPr/>
          </a:p>
          <a:p>
            <a:pPr indent="-342900" lvl="0" marL="457200" rtl="0" algn="l">
              <a:lnSpc>
                <a:spcPct val="90000"/>
              </a:lnSpc>
              <a:spcBef>
                <a:spcPts val="1000"/>
              </a:spcBef>
              <a:spcAft>
                <a:spcPts val="0"/>
              </a:spcAft>
              <a:buClr>
                <a:srgbClr val="1C9E4A"/>
              </a:buClr>
              <a:buSzPct val="81081"/>
              <a:buChar char="•"/>
            </a:pPr>
            <a:r>
              <a:rPr lang="hu-HU" sz="2400"/>
              <a:t>Alapanyag, frisstermék előállítás</a:t>
            </a:r>
            <a:endParaRPr/>
          </a:p>
          <a:p>
            <a:pPr indent="-342900" lvl="0" marL="457200" rtl="0" algn="l">
              <a:lnSpc>
                <a:spcPct val="90000"/>
              </a:lnSpc>
              <a:spcBef>
                <a:spcPts val="1000"/>
              </a:spcBef>
              <a:spcAft>
                <a:spcPts val="0"/>
              </a:spcAft>
              <a:buClr>
                <a:srgbClr val="1C9E4A"/>
              </a:buClr>
              <a:buSzPct val="81081"/>
              <a:buChar char="•"/>
            </a:pPr>
            <a:r>
              <a:rPr lang="hu-HU" sz="2400"/>
              <a:t>Takarmánytermelés</a:t>
            </a:r>
            <a:endParaRPr/>
          </a:p>
          <a:p>
            <a:pPr indent="-342900" lvl="0" marL="457200" rtl="0" algn="l">
              <a:lnSpc>
                <a:spcPct val="90000"/>
              </a:lnSpc>
              <a:spcBef>
                <a:spcPts val="1000"/>
              </a:spcBef>
              <a:spcAft>
                <a:spcPts val="0"/>
              </a:spcAft>
              <a:buClr>
                <a:srgbClr val="1C9E4A"/>
              </a:buClr>
              <a:buSzPct val="81081"/>
              <a:buChar char="•"/>
            </a:pPr>
            <a:r>
              <a:rPr lang="hu-HU" sz="2400"/>
              <a:t>Szálas- és abraktakarmányok előállítása</a:t>
            </a:r>
            <a:endParaRPr/>
          </a:p>
          <a:p>
            <a:pPr indent="-342900" lvl="0" marL="457200" rtl="0" algn="l">
              <a:lnSpc>
                <a:spcPct val="90000"/>
              </a:lnSpc>
              <a:spcBef>
                <a:spcPts val="1000"/>
              </a:spcBef>
              <a:spcAft>
                <a:spcPts val="0"/>
              </a:spcAft>
              <a:buClr>
                <a:srgbClr val="1C9E4A"/>
              </a:buClr>
              <a:buSzPct val="81081"/>
              <a:buChar char="•"/>
            </a:pPr>
            <a:r>
              <a:rPr lang="hu-HU" sz="2400"/>
              <a:t>Energiatermelés (biodízel, biogáz, bioetilén)</a:t>
            </a:r>
            <a:endParaRPr/>
          </a:p>
          <a:p>
            <a:pPr indent="-342900" lvl="0" marL="457200" rtl="0" algn="l">
              <a:lnSpc>
                <a:spcPct val="90000"/>
              </a:lnSpc>
              <a:spcBef>
                <a:spcPts val="1000"/>
              </a:spcBef>
              <a:spcAft>
                <a:spcPts val="0"/>
              </a:spcAft>
              <a:buClr>
                <a:srgbClr val="1C9E4A"/>
              </a:buClr>
              <a:buSzPct val="81081"/>
              <a:buChar char="•"/>
            </a:pPr>
            <a:r>
              <a:rPr lang="hu-HU" sz="2400"/>
              <a:t>Környezetvédelem, természetvédelem - tájmegőrzés</a:t>
            </a:r>
            <a:endParaRPr/>
          </a:p>
          <a:p>
            <a:pPr indent="-342900" lvl="0" marL="457200" rtl="0" algn="l">
              <a:lnSpc>
                <a:spcPct val="90000"/>
              </a:lnSpc>
              <a:spcBef>
                <a:spcPts val="1000"/>
              </a:spcBef>
              <a:spcAft>
                <a:spcPts val="0"/>
              </a:spcAft>
              <a:buClr>
                <a:srgbClr val="1C9E4A"/>
              </a:buClr>
              <a:buSzPct val="81081"/>
              <a:buChar char="•"/>
            </a:pPr>
            <a:r>
              <a:rPr lang="hu-HU" sz="2400"/>
              <a:t>Hulladékhasznosítás ill. a hulladék státusz megszüntetése  (melléktermékek, trágya)</a:t>
            </a:r>
            <a:endParaRPr/>
          </a:p>
          <a:p>
            <a:pPr indent="-342900" lvl="0" marL="457200" rtl="0" algn="l">
              <a:lnSpc>
                <a:spcPct val="90000"/>
              </a:lnSpc>
              <a:spcBef>
                <a:spcPts val="1000"/>
              </a:spcBef>
              <a:spcAft>
                <a:spcPts val="0"/>
              </a:spcAft>
              <a:buClr>
                <a:srgbClr val="1C9E4A"/>
              </a:buClr>
              <a:buSzPct val="81081"/>
              <a:buChar char="•"/>
            </a:pPr>
            <a:r>
              <a:rPr lang="hu-HU" sz="2400"/>
              <a:t>Foglalkoztatás  és népességmegtartás</a:t>
            </a:r>
            <a:endParaRPr/>
          </a:p>
          <a:p>
            <a:pPr indent="-342900" lvl="0" marL="457200" rtl="0" algn="l">
              <a:lnSpc>
                <a:spcPct val="90000"/>
              </a:lnSpc>
              <a:spcBef>
                <a:spcPts val="1000"/>
              </a:spcBef>
              <a:spcAft>
                <a:spcPts val="0"/>
              </a:spcAft>
              <a:buClr>
                <a:srgbClr val="1C9E4A"/>
              </a:buClr>
              <a:buSzPct val="81081"/>
              <a:buChar char="•"/>
            </a:pPr>
            <a:r>
              <a:rPr lang="hu-HU" sz="2400"/>
              <a:t>Regionális egyenlőtlenségek kompenzálása</a:t>
            </a:r>
            <a:endParaRPr/>
          </a:p>
          <a:p>
            <a:pPr indent="-228600" lvl="0" marL="457200" rtl="0" algn="l">
              <a:lnSpc>
                <a:spcPct val="70000"/>
              </a:lnSpc>
              <a:spcBef>
                <a:spcPts val="1000"/>
              </a:spcBef>
              <a:spcAft>
                <a:spcPts val="0"/>
              </a:spcAft>
              <a:buSzPct val="74844"/>
              <a:buNone/>
            </a:pPr>
            <a:r>
              <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21547" y="365125"/>
            <a:ext cx="115556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C9E4A"/>
              </a:buClr>
              <a:buSzPts val="1800"/>
              <a:buNone/>
            </a:pPr>
            <a:r>
              <a:rPr lang="hu-HU"/>
              <a:t>2021–2027-es időszakra szóló közös agrárpolitika célkitűzései</a:t>
            </a:r>
            <a:endParaRPr/>
          </a:p>
        </p:txBody>
      </p:sp>
      <p:sp>
        <p:nvSpPr>
          <p:cNvPr id="119" name="Google Shape;119;p20"/>
          <p:cNvSpPr txBox="1"/>
          <p:nvPr>
            <p:ph idx="1" type="body"/>
          </p:nvPr>
        </p:nvSpPr>
        <p:spPr>
          <a:xfrm>
            <a:off x="321547" y="1451610"/>
            <a:ext cx="10959863" cy="4725353"/>
          </a:xfrm>
          <a:prstGeom prst="rect">
            <a:avLst/>
          </a:prstGeom>
          <a:noFill/>
          <a:ln>
            <a:noFill/>
          </a:ln>
        </p:spPr>
        <p:txBody>
          <a:bodyPr anchorCtr="0" anchor="t" bIns="45700" lIns="91425" spcFirstLastPara="1" rIns="91425" wrap="square" tIns="45700">
            <a:normAutofit fontScale="40000" lnSpcReduction="20000"/>
          </a:bodyPr>
          <a:lstStyle/>
          <a:p>
            <a:pPr indent="0" lvl="0" marL="114300" rtl="0" algn="l">
              <a:lnSpc>
                <a:spcPct val="100000"/>
              </a:lnSpc>
              <a:spcBef>
                <a:spcPts val="1000"/>
              </a:spcBef>
              <a:spcAft>
                <a:spcPts val="0"/>
              </a:spcAft>
              <a:buSzPct val="112500"/>
              <a:buNone/>
            </a:pPr>
            <a:r>
              <a:rPr lang="hu-HU" sz="4000"/>
              <a:t>A jövőbeli KAP kilenc általános célkitűzést tartalmaz</a:t>
            </a:r>
            <a:endParaRPr/>
          </a:p>
          <a:p>
            <a:pPr indent="-742950" lvl="0" marL="857250" rtl="0" algn="l">
              <a:lnSpc>
                <a:spcPct val="100000"/>
              </a:lnSpc>
              <a:spcBef>
                <a:spcPts val="1000"/>
              </a:spcBef>
              <a:spcAft>
                <a:spcPts val="0"/>
              </a:spcAft>
              <a:buSzPct val="112500"/>
              <a:buFont typeface="Arial"/>
              <a:buAutoNum type="arabicPeriod"/>
            </a:pPr>
            <a:r>
              <a:rPr lang="hu-HU" sz="4000"/>
              <a:t>a mezőgazdasági üzemek fennmaradását biztosító jövedelemnek és az üzemek rezilienciájának támogatása EU-szerte az élelmezésbiztonság fokozása céljából;</a:t>
            </a:r>
            <a:endParaRPr/>
          </a:p>
          <a:p>
            <a:pPr indent="-742950" lvl="0" marL="857250" rtl="0" algn="l">
              <a:lnSpc>
                <a:spcPct val="100000"/>
              </a:lnSpc>
              <a:spcBef>
                <a:spcPts val="1000"/>
              </a:spcBef>
              <a:spcAft>
                <a:spcPts val="0"/>
              </a:spcAft>
              <a:buSzPct val="112500"/>
              <a:buFont typeface="Arial"/>
              <a:buAutoNum type="arabicPeriod"/>
            </a:pPr>
            <a:r>
              <a:rPr lang="hu-HU" sz="4000"/>
              <a:t>a piacorientáltság fokozása és a versenyképesség növelése, többek között a kutatás, a technológia és a digitalizáció fejlesztésének és terjesztésének előtérbe helyezése révén;</a:t>
            </a:r>
            <a:endParaRPr/>
          </a:p>
          <a:p>
            <a:pPr indent="-742950" lvl="0" marL="857250" rtl="0" algn="l">
              <a:lnSpc>
                <a:spcPct val="100000"/>
              </a:lnSpc>
              <a:spcBef>
                <a:spcPts val="1000"/>
              </a:spcBef>
              <a:spcAft>
                <a:spcPts val="0"/>
              </a:spcAft>
              <a:buSzPct val="112500"/>
              <a:buFont typeface="Arial"/>
              <a:buAutoNum type="arabicPeriod"/>
            </a:pPr>
            <a:r>
              <a:rPr lang="hu-HU" sz="4000"/>
              <a:t>a mezőgazdasági termelők helyzetének javítása az értékláncban;</a:t>
            </a:r>
            <a:endParaRPr/>
          </a:p>
          <a:p>
            <a:pPr indent="-742950" lvl="0" marL="857250" rtl="0" algn="l">
              <a:lnSpc>
                <a:spcPct val="100000"/>
              </a:lnSpc>
              <a:spcBef>
                <a:spcPts val="1000"/>
              </a:spcBef>
              <a:spcAft>
                <a:spcPts val="0"/>
              </a:spcAft>
              <a:buSzPct val="112500"/>
              <a:buFont typeface="Arial"/>
              <a:buAutoNum type="arabicPeriod"/>
            </a:pPr>
            <a:r>
              <a:rPr lang="hu-HU" sz="4000"/>
              <a:t>hozzájárulás az éghajlatváltozás mérsékléséhez és az ahhoz való alkalmazkodáshoz, valamint a fenntartható energia hasznosításának terjesztéséhez;</a:t>
            </a:r>
            <a:endParaRPr/>
          </a:p>
          <a:p>
            <a:pPr indent="-742950" lvl="0" marL="857250" rtl="0" algn="l">
              <a:lnSpc>
                <a:spcPct val="100000"/>
              </a:lnSpc>
              <a:spcBef>
                <a:spcPts val="1000"/>
              </a:spcBef>
              <a:spcAft>
                <a:spcPts val="0"/>
              </a:spcAft>
              <a:buSzPct val="112500"/>
              <a:buFont typeface="Arial"/>
              <a:buAutoNum type="arabicPeriod"/>
            </a:pPr>
            <a:r>
              <a:rPr lang="hu-HU" sz="4000"/>
              <a:t>a fenntartható fejlődés és a természeti erőforrásokkal – például a vízzel, a talajjal és a levegővel – való hatékony gazdálkodás támogatása;</a:t>
            </a:r>
            <a:endParaRPr/>
          </a:p>
          <a:p>
            <a:pPr indent="-742950" lvl="0" marL="857250" rtl="0" algn="l">
              <a:lnSpc>
                <a:spcPct val="100000"/>
              </a:lnSpc>
              <a:spcBef>
                <a:spcPts val="1000"/>
              </a:spcBef>
              <a:spcAft>
                <a:spcPts val="0"/>
              </a:spcAft>
              <a:buSzPct val="112500"/>
              <a:buFont typeface="Arial"/>
              <a:buAutoNum type="arabicPeriod"/>
            </a:pPr>
            <a:r>
              <a:rPr lang="hu-HU" sz="4000"/>
              <a:t>hozzájárulás a biológiai sokféleség védelméhez, az ökoszisztéma-szolgáltatások gyarapítása, valamint az élőhelyek és a tájak megőrzése;</a:t>
            </a:r>
            <a:endParaRPr/>
          </a:p>
          <a:p>
            <a:pPr indent="-742950" lvl="0" marL="857250" rtl="0" algn="l">
              <a:lnSpc>
                <a:spcPct val="100000"/>
              </a:lnSpc>
              <a:spcBef>
                <a:spcPts val="1000"/>
              </a:spcBef>
              <a:spcAft>
                <a:spcPts val="0"/>
              </a:spcAft>
              <a:buSzPct val="112500"/>
              <a:buFont typeface="Arial"/>
              <a:buAutoNum type="arabicPeriod"/>
            </a:pPr>
            <a:r>
              <a:rPr lang="hu-HU" sz="4000"/>
              <a:t>a mezőgazdasági pálya vonzóvá tétele a fiatal mezőgazdasági termelők számára, valamint a vállalkozásfejlesztés vidéki térségekben történő előmozdítása;</a:t>
            </a:r>
            <a:endParaRPr/>
          </a:p>
          <a:p>
            <a:pPr indent="-742950" lvl="0" marL="857250" rtl="0" algn="l">
              <a:lnSpc>
                <a:spcPct val="100000"/>
              </a:lnSpc>
              <a:spcBef>
                <a:spcPts val="1000"/>
              </a:spcBef>
              <a:spcAft>
                <a:spcPts val="0"/>
              </a:spcAft>
              <a:buSzPct val="112500"/>
              <a:buFont typeface="Arial"/>
              <a:buAutoNum type="arabicPeriod"/>
            </a:pPr>
            <a:r>
              <a:rPr lang="hu-HU" sz="4000"/>
              <a:t>a foglalkoztatás, a növekedés, a társadalmi befogadás és a helyi fejlesztés előmozdítása a vidéki térségekben, ideértve a biogazdaságot és a fenntartható erdőgazdálkodást is;</a:t>
            </a:r>
            <a:endParaRPr/>
          </a:p>
          <a:p>
            <a:pPr indent="-742950" lvl="0" marL="857250" rtl="0" algn="l">
              <a:lnSpc>
                <a:spcPct val="100000"/>
              </a:lnSpc>
              <a:spcBef>
                <a:spcPts val="1000"/>
              </a:spcBef>
              <a:spcAft>
                <a:spcPts val="0"/>
              </a:spcAft>
              <a:buSzPct val="112500"/>
              <a:buFont typeface="Arial"/>
              <a:buAutoNum type="arabicPeriod"/>
            </a:pPr>
            <a:r>
              <a:rPr lang="hu-HU" sz="4000"/>
              <a:t>az uniós mezőgazdaság által az élelmiszerekkel és az egészséggel kapcsolatos társadalmi igényekre adott válasz javítása, többek között a biztonságos, tápláló élelmiszerek fenntartható termelése és az állatjólét terén;</a:t>
            </a:r>
            <a:endParaRPr/>
          </a:p>
          <a:p>
            <a:pPr indent="0" lvl="0" marL="114300" rtl="0" algn="l">
              <a:lnSpc>
                <a:spcPct val="100000"/>
              </a:lnSpc>
              <a:spcBef>
                <a:spcPts val="1000"/>
              </a:spcBef>
              <a:spcAft>
                <a:spcPts val="0"/>
              </a:spcAft>
              <a:buSzPct val="112500"/>
              <a:buNone/>
            </a:pPr>
            <a:r>
              <a:rPr lang="hu-HU" sz="4000"/>
              <a:t>az ismeretek gyarapításának, az innovációnak és a digitalizációnak a mezőgazdaságban és a vidéki térségekben történő előmozdítása.</a:t>
            </a:r>
            <a:endParaRPr/>
          </a:p>
          <a:p>
            <a:pPr indent="-400050" lvl="0" marL="628650" rtl="0" algn="l">
              <a:lnSpc>
                <a:spcPct val="90000"/>
              </a:lnSpc>
              <a:spcBef>
                <a:spcPts val="1000"/>
              </a:spcBef>
              <a:spcAft>
                <a:spcPts val="0"/>
              </a:spcAft>
              <a:buSzPct val="160714"/>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2021-04-21T15:27:09Z</dcterms:created>
  <dc:creator>Péter Varga</dc:creator>
</cp:coreProperties>
</file>