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1.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9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2" roundtripDataSignature="AMtx7mhDJ3ILNnXmdPmj3B7Sir1ZU0/5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customschemas.google.com/relationships/presentationmetadata" Target="meta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éter Varga" userId="e91e233f76b5be9a" providerId="LiveId" clId="{A6CA39E1-BF89-4C5B-8093-68EAA13498D2}"/>
    <pc:docChg chg="custSel modSld">
      <pc:chgData name="Péter Varga" userId="e91e233f76b5be9a" providerId="LiveId" clId="{A6CA39E1-BF89-4C5B-8093-68EAA13498D2}" dt="2023-12-09T18:48:07.435" v="3" actId="27636"/>
      <pc:docMkLst>
        <pc:docMk/>
      </pc:docMkLst>
      <pc:sldChg chg="modSp mod">
        <pc:chgData name="Péter Varga" userId="e91e233f76b5be9a" providerId="LiveId" clId="{A6CA39E1-BF89-4C5B-8093-68EAA13498D2}" dt="2023-12-09T18:48:07.435" v="3" actId="27636"/>
        <pc:sldMkLst>
          <pc:docMk/>
          <pc:sldMk cId="0" sldId="256"/>
        </pc:sldMkLst>
        <pc:spChg chg="mod">
          <ac:chgData name="Péter Varga" userId="e91e233f76b5be9a" providerId="LiveId" clId="{A6CA39E1-BF89-4C5B-8093-68EAA13498D2}" dt="2023-12-09T18:48:07.435" v="3" actId="27636"/>
          <ac:spMkLst>
            <pc:docMk/>
            <pc:sldMk cId="0" sldId="256"/>
            <ac:spMk id="6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Munka1!$B$1</c:f>
              <c:strCache>
                <c:ptCount val="1"/>
                <c:pt idx="0">
                  <c:v>Kultúrák</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2F8-4D24-AAAC-9B9F6C104C81}"/>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2F8-4D24-AAAC-9B9F6C104C81}"/>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2F8-4D24-AAAC-9B9F6C104C81}"/>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2F8-4D24-AAAC-9B9F6C104C81}"/>
              </c:ext>
            </c:extLst>
          </c:dPt>
          <c:dLbls>
            <c:dLbl>
              <c:idx val="0"/>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r>
                      <a:rPr lang="en-US" sz="1100" dirty="0" err="1"/>
                      <a:t>Őszi</a:t>
                    </a:r>
                    <a:r>
                      <a:rPr lang="en-US" sz="1100" dirty="0"/>
                      <a:t> </a:t>
                    </a:r>
                    <a:r>
                      <a:rPr lang="en-US" sz="1100" dirty="0" err="1"/>
                      <a:t>búza</a:t>
                    </a:r>
                    <a:r>
                      <a:rPr lang="en-US" sz="1100" baseline="0" dirty="0"/>
                      <a:t>
</a:t>
                    </a:r>
                    <a:fld id="{0A47C070-74B6-4C40-B0B1-36DC56B502FA}" type="PERCENTAGE">
                      <a:rPr lang="en-US" sz="1100" baseline="0"/>
                      <a:pPr>
                        <a:defRPr sz="1100" b="1" i="0" u="none" strike="noStrike" kern="1200" baseline="0">
                          <a:solidFill>
                            <a:schemeClr val="tx1"/>
                          </a:solidFill>
                          <a:latin typeface="+mn-lt"/>
                          <a:ea typeface="+mn-ea"/>
                          <a:cs typeface="+mn-cs"/>
                        </a:defRPr>
                      </a:pPr>
                      <a:t>[SZÁZALÉK]</a:t>
                    </a:fld>
                    <a:endParaRPr lang="en-US" sz="1100" baseline="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22F8-4D24-AAAC-9B9F6C104C81}"/>
                </c:ext>
              </c:extLst>
            </c:dLbl>
            <c:dLbl>
              <c:idx val="1"/>
              <c:layout>
                <c:manualLayout>
                  <c:x val="-4.8831211026049003E-2"/>
                  <c:y val="-8.0021172456223436E-17"/>
                </c:manualLayout>
              </c:layout>
              <c:showLegendKey val="0"/>
              <c:showVal val="0"/>
              <c:showCatName val="1"/>
              <c:showSerName val="0"/>
              <c:showPercent val="1"/>
              <c:showBubbleSize val="0"/>
              <c:extLst>
                <c:ext xmlns:c15="http://schemas.microsoft.com/office/drawing/2012/chart" uri="{CE6537A1-D6FC-4f65-9D91-7224C49458BB}">
                  <c15:layout>
                    <c:manualLayout>
                      <c:w val="0.43095081721386702"/>
                      <c:h val="0.19327518814357786"/>
                    </c:manualLayout>
                  </c15:layout>
                </c:ext>
                <c:ext xmlns:c16="http://schemas.microsoft.com/office/drawing/2014/chart" uri="{C3380CC4-5D6E-409C-BE32-E72D297353CC}">
                  <c16:uniqueId val="{00000003-22F8-4D24-AAAC-9B9F6C104C81}"/>
                </c:ext>
              </c:extLst>
            </c:dLbl>
            <c:dLbl>
              <c:idx val="2"/>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hu-HU"/>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2F8-4D24-AAAC-9B9F6C104C81}"/>
                </c:ext>
              </c:extLst>
            </c:dLbl>
            <c:dLbl>
              <c:idx val="3"/>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hu-HU"/>
                </a:p>
              </c:txPr>
              <c:showLegendKey val="0"/>
              <c:showVal val="0"/>
              <c:showCatName val="1"/>
              <c:showSerName val="0"/>
              <c:showPercent val="1"/>
              <c:showBubbleSize val="0"/>
              <c:extLst>
                <c:ext xmlns:c16="http://schemas.microsoft.com/office/drawing/2014/chart" uri="{C3380CC4-5D6E-409C-BE32-E72D297353CC}">
                  <c16:uniqueId val="{00000007-22F8-4D24-AAAC-9B9F6C104C8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hu-HU"/>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Munka1!$A$2:$A$5</c:f>
              <c:strCache>
                <c:ptCount val="4"/>
                <c:pt idx="0">
                  <c:v>Öszi búza</c:v>
                </c:pt>
                <c:pt idx="1">
                  <c:v>Takarmány kukorica</c:v>
                </c:pt>
                <c:pt idx="2">
                  <c:v>Napraforgó</c:v>
                </c:pt>
                <c:pt idx="3">
                  <c:v>Egyéb</c:v>
                </c:pt>
              </c:strCache>
            </c:strRef>
          </c:cat>
          <c:val>
            <c:numRef>
              <c:f>Munka1!$B$2:$B$5</c:f>
              <c:numCache>
                <c:formatCode>General</c:formatCode>
                <c:ptCount val="4"/>
                <c:pt idx="0">
                  <c:v>17</c:v>
                </c:pt>
                <c:pt idx="1">
                  <c:v>54</c:v>
                </c:pt>
                <c:pt idx="2">
                  <c:v>15</c:v>
                </c:pt>
                <c:pt idx="3">
                  <c:v>14</c:v>
                </c:pt>
              </c:numCache>
            </c:numRef>
          </c:val>
          <c:extLst>
            <c:ext xmlns:c16="http://schemas.microsoft.com/office/drawing/2014/chart" uri="{C3380CC4-5D6E-409C-BE32-E72D297353CC}">
              <c16:uniqueId val="{00000008-22F8-4D24-AAAC-9B9F6C104C81}"/>
            </c:ext>
          </c:extLst>
        </c:ser>
        <c:dLbls>
          <c:showLegendKey val="0"/>
          <c:showVal val="0"/>
          <c:showCatName val="1"/>
          <c:showSerName val="0"/>
          <c:showPercent val="1"/>
          <c:showBubbleSize val="0"/>
          <c:showLeaderLines val="1"/>
        </c:dLbls>
        <c:firstSliceAng val="0"/>
        <c:holeSize val="50"/>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50" baseline="0">
                <a:solidFill>
                  <a:schemeClr val="tx1">
                    <a:lumMod val="50000"/>
                    <a:lumOff val="50000"/>
                  </a:schemeClr>
                </a:solidFill>
                <a:latin typeface="+mn-lt"/>
                <a:ea typeface="+mn-ea"/>
                <a:cs typeface="+mn-cs"/>
              </a:defRPr>
            </a:pPr>
            <a:r>
              <a:rPr lang="hu-HU" sz="1600" dirty="0"/>
              <a:t>Őszi búza Fajlagos</a:t>
            </a:r>
            <a:r>
              <a:rPr lang="hu-HU" sz="1600" baseline="0" dirty="0"/>
              <a:t> hozam (</a:t>
            </a:r>
            <a:r>
              <a:rPr lang="hu-HU" sz="1600" cap="none" baseline="0" dirty="0"/>
              <a:t>t/ha</a:t>
            </a:r>
            <a:r>
              <a:rPr lang="hu-HU" sz="1600" baseline="0" dirty="0"/>
              <a:t>)</a:t>
            </a:r>
            <a:br>
              <a:rPr lang="hu-HU" sz="1600" baseline="0" dirty="0"/>
            </a:br>
            <a:r>
              <a:rPr lang="hu-HU" sz="1600" baseline="0" dirty="0"/>
              <a:t>2010-2020</a:t>
            </a:r>
            <a:endParaRPr lang="hu-HU" sz="1600" dirty="0"/>
          </a:p>
        </c:rich>
      </c:tx>
      <c:overlay val="0"/>
      <c:spPr>
        <a:noFill/>
        <a:ln>
          <a:noFill/>
        </a:ln>
        <a:effectLst/>
      </c:spPr>
      <c:txPr>
        <a:bodyPr rot="0" spcFirstLastPara="1" vertOverflow="ellipsis" vert="horz" wrap="square" anchor="ctr" anchorCtr="1"/>
        <a:lstStyle/>
        <a:p>
          <a:pPr>
            <a:defRPr sz="16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0.11290351866097124"/>
          <c:y val="0.2327517197381167"/>
          <c:w val="0.8619823215730632"/>
          <c:h val="0.6374489345453217"/>
        </c:manualLayout>
      </c:layout>
      <c:barChart>
        <c:barDir val="col"/>
        <c:grouping val="clustered"/>
        <c:varyColors val="0"/>
        <c:ser>
          <c:idx val="0"/>
          <c:order val="0"/>
          <c:tx>
            <c:strRef>
              <c:f>Munka1!$B$1</c:f>
              <c:strCache>
                <c:ptCount val="1"/>
                <c:pt idx="0">
                  <c:v>Megyei átlag</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1"/>
                </a:solidFill>
              </a:ln>
              <a:effectLst/>
            </c:spPr>
            <c:trendlineType val="linear"/>
            <c:dispRSqr val="0"/>
            <c:dispEq val="0"/>
          </c:trendline>
          <c:cat>
            <c:numRef>
              <c:f>Munka1!$A$2:$A$12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Munka1!$B$2:$B$12</c:f>
              <c:numCache>
                <c:formatCode>General</c:formatCode>
                <c:ptCount val="11"/>
                <c:pt idx="0">
                  <c:v>3.42</c:v>
                </c:pt>
                <c:pt idx="1">
                  <c:v>4.4000000000000004</c:v>
                </c:pt>
                <c:pt idx="2">
                  <c:v>4.08</c:v>
                </c:pt>
                <c:pt idx="3">
                  <c:v>4.7</c:v>
                </c:pt>
                <c:pt idx="4">
                  <c:v>5.04</c:v>
                </c:pt>
                <c:pt idx="5">
                  <c:v>5.15</c:v>
                </c:pt>
                <c:pt idx="6">
                  <c:v>5.47</c:v>
                </c:pt>
                <c:pt idx="7">
                  <c:v>6.06</c:v>
                </c:pt>
                <c:pt idx="8">
                  <c:v>5.32</c:v>
                </c:pt>
                <c:pt idx="9">
                  <c:v>5.44</c:v>
                </c:pt>
                <c:pt idx="10">
                  <c:v>5.55</c:v>
                </c:pt>
              </c:numCache>
            </c:numRef>
          </c:val>
          <c:extLst>
            <c:ext xmlns:c16="http://schemas.microsoft.com/office/drawing/2014/chart" uri="{C3380CC4-5D6E-409C-BE32-E72D297353CC}">
              <c16:uniqueId val="{00000001-1D1B-4E85-B676-F64C40BA896F}"/>
            </c:ext>
          </c:extLst>
        </c:ser>
        <c:ser>
          <c:idx val="1"/>
          <c:order val="1"/>
          <c:tx>
            <c:strRef>
              <c:f>Munka1!$C$1</c:f>
              <c:strCache>
                <c:ptCount val="1"/>
                <c:pt idx="0">
                  <c:v>Mintagazdaság</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2"/>
                </a:solidFill>
              </a:ln>
              <a:effectLst/>
            </c:spPr>
            <c:trendlineType val="linear"/>
            <c:dispRSqr val="0"/>
            <c:dispEq val="0"/>
          </c:trendline>
          <c:cat>
            <c:numRef>
              <c:f>Munka1!$A$2:$A$12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Munka1!$C$2:$C$12</c:f>
              <c:numCache>
                <c:formatCode>General</c:formatCode>
                <c:ptCount val="11"/>
                <c:pt idx="0">
                  <c:v>5.36</c:v>
                </c:pt>
                <c:pt idx="1">
                  <c:v>5.0999999999999996</c:v>
                </c:pt>
                <c:pt idx="2">
                  <c:v>4.04</c:v>
                </c:pt>
                <c:pt idx="3">
                  <c:v>5.93</c:v>
                </c:pt>
                <c:pt idx="4">
                  <c:v>6.32</c:v>
                </c:pt>
                <c:pt idx="5">
                  <c:v>7.01</c:v>
                </c:pt>
                <c:pt idx="6">
                  <c:v>8.1</c:v>
                </c:pt>
                <c:pt idx="7">
                  <c:v>8.1999999999999993</c:v>
                </c:pt>
                <c:pt idx="8">
                  <c:v>7.8</c:v>
                </c:pt>
                <c:pt idx="9">
                  <c:v>7.4</c:v>
                </c:pt>
                <c:pt idx="10">
                  <c:v>8.8000000000000007</c:v>
                </c:pt>
              </c:numCache>
            </c:numRef>
          </c:val>
          <c:extLst>
            <c:ext xmlns:c16="http://schemas.microsoft.com/office/drawing/2014/chart" uri="{C3380CC4-5D6E-409C-BE32-E72D297353CC}">
              <c16:uniqueId val="{00000003-1D1B-4E85-B676-F64C40BA896F}"/>
            </c:ext>
          </c:extLst>
        </c:ser>
        <c:dLbls>
          <c:showLegendKey val="0"/>
          <c:showVal val="0"/>
          <c:showCatName val="0"/>
          <c:showSerName val="0"/>
          <c:showPercent val="0"/>
          <c:showBubbleSize val="0"/>
        </c:dLbls>
        <c:gapWidth val="164"/>
        <c:overlap val="-22"/>
        <c:axId val="376944680"/>
        <c:axId val="376939432"/>
      </c:barChart>
      <c:catAx>
        <c:axId val="37694468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hu-HU" dirty="0"/>
                  <a:t>Év</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hu-HU"/>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76939432"/>
        <c:crosses val="autoZero"/>
        <c:auto val="1"/>
        <c:lblAlgn val="ctr"/>
        <c:lblOffset val="100"/>
        <c:noMultiLvlLbl val="0"/>
      </c:catAx>
      <c:valAx>
        <c:axId val="376939432"/>
        <c:scaling>
          <c:orientation val="minMax"/>
          <c:min val="3"/>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hu-HU" dirty="0"/>
                  <a:t>Fajlagos hozam (t/ha)</a:t>
                </a:r>
              </a:p>
            </c:rich>
          </c:tx>
          <c:layout>
            <c:manualLayout>
              <c:xMode val="edge"/>
              <c:yMode val="edge"/>
              <c:x val="2.5662105069950217E-2"/>
              <c:y val="0.31710235064619907"/>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hu-HU"/>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76944680"/>
        <c:crosses val="autoZero"/>
        <c:crossBetween val="between"/>
      </c:valAx>
      <c:spPr>
        <a:noFill/>
        <a:ln>
          <a:noFill/>
        </a:ln>
        <a:effectLst/>
      </c:spPr>
    </c:plotArea>
    <c:legend>
      <c:legendPos val="t"/>
      <c:legendEntry>
        <c:idx val="2"/>
        <c:delete val="1"/>
      </c:legendEntry>
      <c:legendEntry>
        <c:idx val="3"/>
        <c:delete val="1"/>
      </c:legendEntry>
      <c:layout>
        <c:manualLayout>
          <c:xMode val="edge"/>
          <c:yMode val="edge"/>
          <c:x val="0.10307717669384402"/>
          <c:y val="0.23663052807350538"/>
          <c:w val="0.25731569002187649"/>
          <c:h val="0.1303135752345251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50" baseline="0">
                <a:solidFill>
                  <a:schemeClr val="tx1">
                    <a:lumMod val="50000"/>
                    <a:lumOff val="50000"/>
                  </a:schemeClr>
                </a:solidFill>
                <a:latin typeface="+mn-lt"/>
                <a:ea typeface="+mn-ea"/>
                <a:cs typeface="+mn-cs"/>
              </a:defRPr>
            </a:pPr>
            <a:r>
              <a:rPr lang="hu-HU" sz="1600" dirty="0"/>
              <a:t>Kukorica Fajlagos</a:t>
            </a:r>
            <a:r>
              <a:rPr lang="hu-HU" sz="1600" baseline="0" dirty="0"/>
              <a:t> hozam (</a:t>
            </a:r>
            <a:r>
              <a:rPr lang="hu-HU" sz="1600" cap="none" baseline="0" dirty="0"/>
              <a:t>t/ha</a:t>
            </a:r>
            <a:r>
              <a:rPr lang="hu-HU" sz="1600" baseline="0" dirty="0"/>
              <a:t>)</a:t>
            </a:r>
            <a:br>
              <a:rPr lang="hu-HU" sz="1600" baseline="0" dirty="0"/>
            </a:br>
            <a:r>
              <a:rPr lang="hu-HU" sz="1600" baseline="0" dirty="0"/>
              <a:t>2011-2020</a:t>
            </a:r>
            <a:endParaRPr lang="hu-HU" sz="1600" dirty="0"/>
          </a:p>
        </c:rich>
      </c:tx>
      <c:overlay val="0"/>
      <c:spPr>
        <a:noFill/>
        <a:ln>
          <a:noFill/>
        </a:ln>
        <a:effectLst/>
      </c:spPr>
      <c:txPr>
        <a:bodyPr rot="0" spcFirstLastPara="1" vertOverflow="ellipsis" vert="horz" wrap="square" anchor="ctr" anchorCtr="1"/>
        <a:lstStyle/>
        <a:p>
          <a:pPr>
            <a:defRPr sz="1600" b="1" i="0" u="none" strike="noStrike" kern="1200" cap="all" spc="150" baseline="0">
              <a:solidFill>
                <a:schemeClr val="tx1">
                  <a:lumMod val="50000"/>
                  <a:lumOff val="50000"/>
                </a:schemeClr>
              </a:solidFill>
              <a:latin typeface="+mn-lt"/>
              <a:ea typeface="+mn-ea"/>
              <a:cs typeface="+mn-cs"/>
            </a:defRPr>
          </a:pPr>
          <a:endParaRPr lang="hu-HU"/>
        </a:p>
      </c:txPr>
    </c:title>
    <c:autoTitleDeleted val="0"/>
    <c:plotArea>
      <c:layout>
        <c:manualLayout>
          <c:layoutTarget val="inner"/>
          <c:xMode val="edge"/>
          <c:yMode val="edge"/>
          <c:x val="0.12126141675656239"/>
          <c:y val="0.20757220523275566"/>
          <c:w val="0.85362171880618487"/>
          <c:h val="0.62667119719107489"/>
        </c:manualLayout>
      </c:layout>
      <c:barChart>
        <c:barDir val="col"/>
        <c:grouping val="clustered"/>
        <c:varyColors val="0"/>
        <c:ser>
          <c:idx val="0"/>
          <c:order val="0"/>
          <c:tx>
            <c:strRef>
              <c:f>Munka1!$B$1</c:f>
              <c:strCache>
                <c:ptCount val="1"/>
                <c:pt idx="0">
                  <c:v>Megyei átlag</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1"/>
                </a:solidFill>
              </a:ln>
              <a:effectLst/>
            </c:spPr>
            <c:trendlineType val="linear"/>
            <c:dispRSqr val="0"/>
            <c:dispEq val="0"/>
          </c:trendline>
          <c:cat>
            <c:numRef>
              <c:f>Munka1!$A$2:$A$11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Munka1!$B$2:$B$11</c:f>
              <c:numCache>
                <c:formatCode>General</c:formatCode>
                <c:ptCount val="10"/>
                <c:pt idx="0">
                  <c:v>6.91</c:v>
                </c:pt>
                <c:pt idx="1">
                  <c:v>5.19</c:v>
                </c:pt>
                <c:pt idx="2">
                  <c:v>6.08</c:v>
                </c:pt>
                <c:pt idx="3">
                  <c:v>6.92</c:v>
                </c:pt>
                <c:pt idx="4">
                  <c:v>6.07</c:v>
                </c:pt>
                <c:pt idx="5">
                  <c:v>9.57</c:v>
                </c:pt>
                <c:pt idx="6">
                  <c:v>7.93</c:v>
                </c:pt>
                <c:pt idx="7">
                  <c:v>9.0500000000000007</c:v>
                </c:pt>
                <c:pt idx="8">
                  <c:v>8.76</c:v>
                </c:pt>
                <c:pt idx="9">
                  <c:v>10.09</c:v>
                </c:pt>
              </c:numCache>
            </c:numRef>
          </c:val>
          <c:extLst>
            <c:ext xmlns:c16="http://schemas.microsoft.com/office/drawing/2014/chart" uri="{C3380CC4-5D6E-409C-BE32-E72D297353CC}">
              <c16:uniqueId val="{00000001-D27E-4CFF-848B-B789E369BE9E}"/>
            </c:ext>
          </c:extLst>
        </c:ser>
        <c:ser>
          <c:idx val="1"/>
          <c:order val="1"/>
          <c:tx>
            <c:strRef>
              <c:f>Munka1!$C$1</c:f>
              <c:strCache>
                <c:ptCount val="1"/>
                <c:pt idx="0">
                  <c:v>Mintagazdaság</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2"/>
                </a:solidFill>
              </a:ln>
              <a:effectLst/>
            </c:spPr>
            <c:trendlineType val="linear"/>
            <c:dispRSqr val="0"/>
            <c:dispEq val="0"/>
          </c:trendline>
          <c:cat>
            <c:numRef>
              <c:f>Munka1!$A$2:$A$11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Munka1!$C$2:$C$11</c:f>
              <c:numCache>
                <c:formatCode>General</c:formatCode>
                <c:ptCount val="10"/>
                <c:pt idx="0">
                  <c:v>11.03</c:v>
                </c:pt>
                <c:pt idx="1">
                  <c:v>5.54</c:v>
                </c:pt>
                <c:pt idx="2">
                  <c:v>9.0399999999999991</c:v>
                </c:pt>
                <c:pt idx="3">
                  <c:v>9.98</c:v>
                </c:pt>
                <c:pt idx="4">
                  <c:v>6.46</c:v>
                </c:pt>
                <c:pt idx="5">
                  <c:v>12.89</c:v>
                </c:pt>
                <c:pt idx="6">
                  <c:v>8.94</c:v>
                </c:pt>
                <c:pt idx="7">
                  <c:v>12.13</c:v>
                </c:pt>
                <c:pt idx="8">
                  <c:v>11.6</c:v>
                </c:pt>
                <c:pt idx="9">
                  <c:v>13.7</c:v>
                </c:pt>
              </c:numCache>
            </c:numRef>
          </c:val>
          <c:extLst>
            <c:ext xmlns:c16="http://schemas.microsoft.com/office/drawing/2014/chart" uri="{C3380CC4-5D6E-409C-BE32-E72D297353CC}">
              <c16:uniqueId val="{00000003-D27E-4CFF-848B-B789E369BE9E}"/>
            </c:ext>
          </c:extLst>
        </c:ser>
        <c:dLbls>
          <c:showLegendKey val="0"/>
          <c:showVal val="0"/>
          <c:showCatName val="0"/>
          <c:showSerName val="0"/>
          <c:showPercent val="0"/>
          <c:showBubbleSize val="0"/>
        </c:dLbls>
        <c:gapWidth val="164"/>
        <c:overlap val="-22"/>
        <c:axId val="376944680"/>
        <c:axId val="376939432"/>
      </c:barChart>
      <c:catAx>
        <c:axId val="37694468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hu-HU" dirty="0"/>
                  <a:t>Év</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hu-HU"/>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76939432"/>
        <c:crosses val="autoZero"/>
        <c:auto val="1"/>
        <c:lblAlgn val="ctr"/>
        <c:lblOffset val="100"/>
        <c:noMultiLvlLbl val="0"/>
      </c:catAx>
      <c:valAx>
        <c:axId val="376939432"/>
        <c:scaling>
          <c:orientation val="minMax"/>
          <c:min val="4"/>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hu-HU" dirty="0"/>
                  <a:t>Fajlagos hozam (t/ha)</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hu-HU"/>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376944680"/>
        <c:crosses val="autoZero"/>
        <c:crossBetween val="between"/>
      </c:valAx>
      <c:spPr>
        <a:noFill/>
        <a:ln>
          <a:noFill/>
        </a:ln>
        <a:effectLst/>
      </c:spPr>
    </c:plotArea>
    <c:legend>
      <c:legendPos val="t"/>
      <c:legendEntry>
        <c:idx val="2"/>
        <c:delete val="1"/>
      </c:legendEntry>
      <c:legendEntry>
        <c:idx val="3"/>
        <c:delete val="1"/>
      </c:legendEntry>
      <c:layout>
        <c:manualLayout>
          <c:xMode val="edge"/>
          <c:yMode val="edge"/>
          <c:x val="0.1715350593311758"/>
          <c:y val="0.1718937592026277"/>
          <c:w val="0.2527766990291262"/>
          <c:h val="0.144694189602446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pcconsulting.hu/tudastar/termelekenyseg/benchmarking/bevezetes-a-benchmarkingb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hpcconsulting.hu/tudastar/termelekenyseg/benchmarking/bevezetes-a-benchmarkingb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pcconsulting.hu/tudastar/termelekenyseg/benchmarking/bevezetes-a-benchmarkingb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pcconsulting.hu/tudastar/termelekenyseg/benchmarking/bevezetes-a-benchmarkingba/"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pgr.hu/"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gr.hu/"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myjohndeere.deere.com/mjd/my/login?TARGET=https:%2F%2Fmyjohndeere.deere.com%2Fmjd%2Fmyauth%2Fdashboard"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pgr.hu/alkalmazasok/rtk-halozat" TargetMode="External"/><Relationship Id="rId3" Type="http://schemas.openxmlformats.org/officeDocument/2006/relationships/hyperlink" Target="https://pgr.hu/alkalmazasok/precmet" TargetMode="External"/><Relationship Id="rId7" Type="http://schemas.openxmlformats.org/officeDocument/2006/relationships/hyperlink" Target="https://pgr.hu/alkalmazasok/talajmintavetelezes"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pgr.hu/alkalmazasok/precsat-extra" TargetMode="External"/><Relationship Id="rId5" Type="http://schemas.openxmlformats.org/officeDocument/2006/relationships/hyperlink" Target="https://pgr.hu/alkalmazasok/sentinel" TargetMode="External"/><Relationship Id="rId4" Type="http://schemas.openxmlformats.org/officeDocument/2006/relationships/hyperlink" Target="https://pgr.hu/alkalmazasok/muholdkepek" TargetMode="External"/><Relationship Id="rId9" Type="http://schemas.openxmlformats.org/officeDocument/2006/relationships/hyperlink" Target="https://pgr.hu/alkalmazasok/kitap"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pgr.hu/alkalmazasok/tudastar/kereso"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www.kite.hu/tudastar?cikk=9" TargetMode="External"/><Relationship Id="rId5" Type="http://schemas.openxmlformats.org/officeDocument/2006/relationships/hyperlink" Target="https://pgr.hu/alkalmazasok/tudastar/legutobbi-documentumok" TargetMode="External"/><Relationship Id="rId4" Type="http://schemas.openxmlformats.org/officeDocument/2006/relationships/hyperlink" Target="https://pgr.hu/alkalmazasok/tudastar/kedvencek"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2: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22: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AgroVIR, 2019.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a:t>
            </a:r>
            <a:r>
              <a:rPr lang="hu-HU" sz="1200" b="1">
                <a:latin typeface="Times New Roman"/>
                <a:ea typeface="Times New Roman"/>
                <a:cs typeface="Times New Roman"/>
                <a:sym typeface="Times New Roman"/>
              </a:rPr>
              <a:t>digitális farmmenedzsment-rendszerek</a:t>
            </a:r>
            <a:r>
              <a:rPr lang="hu-HU" sz="1200">
                <a:latin typeface="Times New Roman"/>
                <a:ea typeface="Times New Roman"/>
                <a:cs typeface="Times New Roman"/>
                <a:sym typeface="Times New Roman"/>
              </a:rPr>
              <a:t> számos előnnyel rendelkeznek. Az alábbi diában azokat a </a:t>
            </a:r>
            <a:r>
              <a:rPr lang="hu-HU" sz="1200" b="1">
                <a:latin typeface="Times New Roman"/>
                <a:ea typeface="Times New Roman"/>
                <a:cs typeface="Times New Roman"/>
                <a:sym typeface="Times New Roman"/>
              </a:rPr>
              <a:t>főbb előnyöket mutatjuk</a:t>
            </a:r>
            <a:r>
              <a:rPr lang="hu-HU" sz="1200">
                <a:latin typeface="Times New Roman"/>
                <a:ea typeface="Times New Roman"/>
                <a:cs typeface="Times New Roman"/>
                <a:sym typeface="Times New Roman"/>
              </a:rPr>
              <a:t> be, a</a:t>
            </a:r>
            <a:r>
              <a:rPr lang="hu-HU" sz="1200" b="1">
                <a:latin typeface="Times New Roman"/>
                <a:ea typeface="Times New Roman"/>
                <a:cs typeface="Times New Roman"/>
                <a:sym typeface="Times New Roman"/>
              </a:rPr>
              <a:t>melyek közvetlenül segítik a gazdálkodót</a:t>
            </a: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Az AgroVIR rendszer használatával lehetőségünk nyílik az alábbiakra</a:t>
            </a:r>
            <a:r>
              <a:rPr lang="hu-HU"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342900" lvl="0" indent="-342900" algn="l" rtl="0">
              <a:lnSpc>
                <a:spcPct val="100000"/>
              </a:lnSpc>
              <a:spcBef>
                <a:spcPts val="0"/>
              </a:spcBef>
              <a:spcAft>
                <a:spcPts val="0"/>
              </a:spcAft>
              <a:buClr>
                <a:schemeClr val="dk1"/>
              </a:buClr>
              <a:buSzPts val="1200"/>
              <a:buFont typeface="Arial"/>
              <a:buChar char="•"/>
            </a:pPr>
            <a:r>
              <a:rPr lang="hu-HU" b="1"/>
              <a:t>a költségek figyelése</a:t>
            </a:r>
            <a:r>
              <a:rPr lang="hu-HU"/>
              <a:t> és azok tetszőleges összefüggésekben történő elemzése a költséghatékonyság jelentős növekedését eredményezi (tényleges felhasználást alapul véve).</a:t>
            </a:r>
            <a:endParaRPr/>
          </a:p>
          <a:p>
            <a:pPr marL="342900" lvl="0" indent="-342900" algn="l" rtl="0">
              <a:lnSpc>
                <a:spcPct val="100000"/>
              </a:lnSpc>
              <a:spcBef>
                <a:spcPts val="0"/>
              </a:spcBef>
              <a:spcAft>
                <a:spcPts val="0"/>
              </a:spcAft>
              <a:buClr>
                <a:schemeClr val="dk1"/>
              </a:buClr>
              <a:buSzPts val="1200"/>
              <a:buFont typeface="Arial"/>
              <a:buChar char="•"/>
            </a:pPr>
            <a:r>
              <a:rPr lang="hu-HU" b="1"/>
              <a:t>adminisztráció csökkentése</a:t>
            </a:r>
            <a:r>
              <a:rPr lang="hu-HU"/>
              <a:t>:</a:t>
            </a:r>
            <a:endParaRPr/>
          </a:p>
          <a:p>
            <a:pPr marL="742950" lvl="1" indent="-285750" algn="l" rtl="0">
              <a:lnSpc>
                <a:spcPct val="100000"/>
              </a:lnSpc>
              <a:spcBef>
                <a:spcPts val="0"/>
              </a:spcBef>
              <a:spcAft>
                <a:spcPts val="0"/>
              </a:spcAft>
              <a:buClr>
                <a:schemeClr val="dk1"/>
              </a:buClr>
              <a:buSzPts val="1200"/>
              <a:buFont typeface="Arial"/>
              <a:buChar char="•"/>
            </a:pPr>
            <a:r>
              <a:rPr lang="hu-HU"/>
              <a:t>információk egyszeri rögzítése</a:t>
            </a:r>
            <a:endParaRPr/>
          </a:p>
          <a:p>
            <a:pPr marL="742950" lvl="1" indent="-285750" algn="l" rtl="0">
              <a:lnSpc>
                <a:spcPct val="100000"/>
              </a:lnSpc>
              <a:spcBef>
                <a:spcPts val="0"/>
              </a:spcBef>
              <a:spcAft>
                <a:spcPts val="0"/>
              </a:spcAft>
              <a:buClr>
                <a:schemeClr val="dk1"/>
              </a:buClr>
              <a:buSzPts val="1200"/>
              <a:buFont typeface="Arial"/>
              <a:buChar char="•"/>
            </a:pPr>
            <a:r>
              <a:rPr lang="hu-HU"/>
              <a:t>automatikus, elektronikus bizonylatok kiállításának lehetősége (raktár kiadási, bevételezési bizonylat, mérlegjegy, szállítólevél, munkalap stb.)</a:t>
            </a:r>
            <a:endParaRPr/>
          </a:p>
          <a:p>
            <a:pPr marL="342900" lvl="0" indent="-342900" algn="l" rtl="0">
              <a:lnSpc>
                <a:spcPct val="100000"/>
              </a:lnSpc>
              <a:spcBef>
                <a:spcPts val="0"/>
              </a:spcBef>
              <a:spcAft>
                <a:spcPts val="0"/>
              </a:spcAft>
              <a:buClr>
                <a:schemeClr val="dk1"/>
              </a:buClr>
              <a:buSzPts val="1200"/>
              <a:buFont typeface="Arial"/>
              <a:buChar char="•"/>
            </a:pPr>
            <a:r>
              <a:rPr lang="hu-HU" b="1"/>
              <a:t>a tévedés lehetőségének csökkentése </a:t>
            </a:r>
            <a:r>
              <a:rPr lang="hu-HU"/>
              <a:t>automatikus ellenőrzésekkel:</a:t>
            </a:r>
            <a:endParaRPr/>
          </a:p>
          <a:p>
            <a:pPr marL="742950" lvl="1" indent="-285750" algn="l" rtl="0">
              <a:lnSpc>
                <a:spcPct val="100000"/>
              </a:lnSpc>
              <a:spcBef>
                <a:spcPts val="0"/>
              </a:spcBef>
              <a:spcAft>
                <a:spcPts val="0"/>
              </a:spcAft>
              <a:buClr>
                <a:schemeClr val="dk1"/>
              </a:buClr>
              <a:buSzPts val="1200"/>
              <a:buFont typeface="Arial"/>
              <a:buChar char="•"/>
            </a:pPr>
            <a:r>
              <a:rPr lang="hu-HU"/>
              <a:t>munkaműveletek ellenőrzése</a:t>
            </a:r>
            <a:endParaRPr/>
          </a:p>
          <a:p>
            <a:pPr marL="742950" lvl="1" indent="-285750" algn="l" rtl="0">
              <a:lnSpc>
                <a:spcPct val="100000"/>
              </a:lnSpc>
              <a:spcBef>
                <a:spcPts val="0"/>
              </a:spcBef>
              <a:spcAft>
                <a:spcPts val="0"/>
              </a:spcAft>
              <a:buClr>
                <a:schemeClr val="dk1"/>
              </a:buClr>
              <a:buSzPts val="1200"/>
              <a:buFont typeface="Arial"/>
              <a:buChar char="•"/>
            </a:pPr>
            <a:r>
              <a:rPr lang="hu-HU"/>
              <a:t>földbérleti szerződések lejárati idejének figyelése</a:t>
            </a:r>
            <a:endParaRPr/>
          </a:p>
          <a:p>
            <a:pPr marL="742950" lvl="1" indent="-285750" algn="l" rtl="0">
              <a:lnSpc>
                <a:spcPct val="100000"/>
              </a:lnSpc>
              <a:spcBef>
                <a:spcPts val="0"/>
              </a:spcBef>
              <a:spcAft>
                <a:spcPts val="0"/>
              </a:spcAft>
              <a:buClr>
                <a:schemeClr val="dk1"/>
              </a:buClr>
              <a:buSzPts val="1200"/>
              <a:buFont typeface="Arial"/>
              <a:buChar char="•"/>
            </a:pPr>
            <a:r>
              <a:rPr lang="hu-HU"/>
              <a:t>adott dátumra tervezett termékigény és aktuális készletmennyiség összevetése stb.</a:t>
            </a:r>
            <a:endParaRPr/>
          </a:p>
          <a:p>
            <a:pPr marL="342900" lvl="0" indent="-342900" algn="l" rtl="0">
              <a:lnSpc>
                <a:spcPct val="100000"/>
              </a:lnSpc>
              <a:spcBef>
                <a:spcPts val="0"/>
              </a:spcBef>
              <a:spcAft>
                <a:spcPts val="0"/>
              </a:spcAft>
              <a:buClr>
                <a:schemeClr val="dk1"/>
              </a:buClr>
              <a:buSzPts val="1200"/>
              <a:buFont typeface="Arial"/>
              <a:buChar char="•"/>
            </a:pPr>
            <a:r>
              <a:rPr lang="hu-HU" b="1"/>
              <a:t>folyamatok átláthatóságának</a:t>
            </a:r>
            <a:r>
              <a:rPr lang="hu-HU"/>
              <a:t> biztosítása: naprakész, pontos, visszakövethető adatok, dokumentum-nyilvántartás stb.</a:t>
            </a:r>
            <a:endParaRPr/>
          </a:p>
          <a:p>
            <a:pPr marL="342900" lvl="0" indent="-342900" algn="l" rtl="0">
              <a:lnSpc>
                <a:spcPct val="100000"/>
              </a:lnSpc>
              <a:spcBef>
                <a:spcPts val="0"/>
              </a:spcBef>
              <a:spcAft>
                <a:spcPts val="0"/>
              </a:spcAft>
              <a:buClr>
                <a:schemeClr val="dk1"/>
              </a:buClr>
              <a:buSzPts val="1200"/>
              <a:buFont typeface="Arial"/>
              <a:buChar char="•"/>
            </a:pPr>
            <a:r>
              <a:rPr lang="hu-HU" b="1"/>
              <a:t>a vezetői döntések meghozatalának segítése</a:t>
            </a:r>
            <a:r>
              <a:rPr lang="hu-HU"/>
              <a:t> teljes körű, igény szerinti kimutatásokkal</a:t>
            </a:r>
            <a:endParaRPr/>
          </a:p>
          <a:p>
            <a:pPr marL="342900" lvl="0" indent="-342900" algn="l" rtl="0">
              <a:lnSpc>
                <a:spcPct val="100000"/>
              </a:lnSpc>
              <a:spcBef>
                <a:spcPts val="0"/>
              </a:spcBef>
              <a:spcAft>
                <a:spcPts val="0"/>
              </a:spcAft>
              <a:buClr>
                <a:schemeClr val="dk1"/>
              </a:buClr>
              <a:buSzPts val="1200"/>
              <a:buFont typeface="Arial"/>
              <a:buChar char="•"/>
            </a:pPr>
            <a:r>
              <a:rPr lang="hu-HU" b="1"/>
              <a:t>a gazdasági egység átláthatóságát, kézbentarthatóságát</a:t>
            </a:r>
            <a:r>
              <a:rPr lang="hu-HU"/>
              <a:t> teszi lehetővé az információk egységes, egy helyen történő elérése</a:t>
            </a:r>
            <a:r>
              <a:rPr lang="hu-HU" sz="800"/>
              <a:t>  </a:t>
            </a:r>
            <a:endParaRPr/>
          </a:p>
          <a:p>
            <a:pPr marL="342900" lvl="0" indent="-342900" algn="l" rtl="0">
              <a:lnSpc>
                <a:spcPct val="100000"/>
              </a:lnSpc>
              <a:spcBef>
                <a:spcPts val="0"/>
              </a:spcBef>
              <a:spcAft>
                <a:spcPts val="0"/>
              </a:spcAft>
              <a:buClr>
                <a:schemeClr val="dk1"/>
              </a:buClr>
              <a:buSzPts val="1200"/>
              <a:buFont typeface="Arial"/>
              <a:buChar char="•"/>
            </a:pPr>
            <a:r>
              <a:rPr lang="hu-HU" b="1"/>
              <a:t>az adatok</a:t>
            </a:r>
            <a:r>
              <a:rPr lang="hu-HU"/>
              <a:t> földrajzi elhelyezkedéstől függetlenül azonnal lekérdezhetőek – távoli telephelyek adatainak egységes és azonnali kezelése</a:t>
            </a:r>
            <a:endParaRPr/>
          </a:p>
          <a:p>
            <a:pPr marL="342900" lvl="0" indent="-342900" algn="l" rtl="0">
              <a:lnSpc>
                <a:spcPct val="100000"/>
              </a:lnSpc>
              <a:spcBef>
                <a:spcPts val="0"/>
              </a:spcBef>
              <a:spcAft>
                <a:spcPts val="0"/>
              </a:spcAft>
              <a:buClr>
                <a:schemeClr val="dk1"/>
              </a:buClr>
              <a:buSzPts val="1200"/>
              <a:buFont typeface="Arial"/>
              <a:buChar char="•"/>
            </a:pPr>
            <a:r>
              <a:rPr lang="hu-HU" b="1"/>
              <a:t>gyorsabb reakcióidőt</a:t>
            </a:r>
            <a:r>
              <a:rPr lang="hu-HU"/>
              <a:t>, így versenyelőnyt biztosít a tervezhetőség mértékének fokozása</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Látható tehát, hogy a tananyag elején ismertetett, a menedzsment részben megfogalmazott alapvető tényezők hogyan ültethetőek át a gyakorlatba. A következőkben megismerhetjük a rendszer üzleti aspektusait is.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050">
                <a:latin typeface="Times New Roman"/>
                <a:ea typeface="Times New Roman"/>
                <a:cs typeface="Times New Roman"/>
                <a:sym typeface="Times New Roman"/>
              </a:rPr>
              <a:t> </a:t>
            </a:r>
            <a:endParaRPr/>
          </a:p>
        </p:txBody>
      </p:sp>
      <p:sp>
        <p:nvSpPr>
          <p:cNvPr id="167" name="Google Shape;167;p22: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10</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3: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23: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AgroVIR, 2019.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a:t>
            </a:r>
            <a:r>
              <a:rPr lang="hu-HU" sz="1200" b="1">
                <a:latin typeface="Times New Roman"/>
                <a:ea typeface="Times New Roman"/>
                <a:cs typeface="Times New Roman"/>
                <a:sym typeface="Times New Roman"/>
              </a:rPr>
              <a:t>digitális farmmenedzsment-rendszerek</a:t>
            </a:r>
            <a:r>
              <a:rPr lang="hu-HU" sz="1200">
                <a:latin typeface="Times New Roman"/>
                <a:ea typeface="Times New Roman"/>
                <a:cs typeface="Times New Roman"/>
                <a:sym typeface="Times New Roman"/>
              </a:rPr>
              <a:t> számos előnnyel rendelkeznek. Az alábbi diában azokat a </a:t>
            </a:r>
            <a:r>
              <a:rPr lang="hu-HU" sz="1200" b="1">
                <a:latin typeface="Times New Roman"/>
                <a:ea typeface="Times New Roman"/>
                <a:cs typeface="Times New Roman"/>
                <a:sym typeface="Times New Roman"/>
              </a:rPr>
              <a:t>főbb előnyöket mutatjuk</a:t>
            </a:r>
            <a:r>
              <a:rPr lang="hu-HU" sz="1200">
                <a:latin typeface="Times New Roman"/>
                <a:ea typeface="Times New Roman"/>
                <a:cs typeface="Times New Roman"/>
                <a:sym typeface="Times New Roman"/>
              </a:rPr>
              <a:t> be, a</a:t>
            </a:r>
            <a:r>
              <a:rPr lang="hu-HU" sz="1200" b="1">
                <a:latin typeface="Times New Roman"/>
                <a:ea typeface="Times New Roman"/>
                <a:cs typeface="Times New Roman"/>
                <a:sym typeface="Times New Roman"/>
              </a:rPr>
              <a:t>melyek közvetlenül segítik a gazdálkodót</a:t>
            </a: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Az AgroVIR rendszer használatával lehetőségünk nyílik az alábbiakra</a:t>
            </a:r>
            <a:r>
              <a:rPr lang="hu-HU"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342900" lvl="0" indent="-342900" algn="l" rtl="0">
              <a:lnSpc>
                <a:spcPct val="100000"/>
              </a:lnSpc>
              <a:spcBef>
                <a:spcPts val="0"/>
              </a:spcBef>
              <a:spcAft>
                <a:spcPts val="0"/>
              </a:spcAft>
              <a:buClr>
                <a:schemeClr val="dk1"/>
              </a:buClr>
              <a:buSzPts val="1200"/>
              <a:buFont typeface="Arial"/>
              <a:buChar char="•"/>
            </a:pPr>
            <a:r>
              <a:rPr lang="hu-HU" b="1"/>
              <a:t>a költségek figyelése</a:t>
            </a:r>
            <a:r>
              <a:rPr lang="hu-HU"/>
              <a:t> és azok tetszőleges összefüggésekben történő elemzése a költséghatékonyság jelentős növekedését eredményezi (tényleges felhasználást alapul véve).</a:t>
            </a:r>
            <a:endParaRPr/>
          </a:p>
          <a:p>
            <a:pPr marL="342900" lvl="0" indent="-342900" algn="l" rtl="0">
              <a:lnSpc>
                <a:spcPct val="100000"/>
              </a:lnSpc>
              <a:spcBef>
                <a:spcPts val="0"/>
              </a:spcBef>
              <a:spcAft>
                <a:spcPts val="0"/>
              </a:spcAft>
              <a:buClr>
                <a:schemeClr val="dk1"/>
              </a:buClr>
              <a:buSzPts val="1200"/>
              <a:buFont typeface="Arial"/>
              <a:buChar char="•"/>
            </a:pPr>
            <a:r>
              <a:rPr lang="hu-HU" b="1"/>
              <a:t>adminisztráció csökkentése</a:t>
            </a:r>
            <a:r>
              <a:rPr lang="hu-HU"/>
              <a:t>:</a:t>
            </a:r>
            <a:endParaRPr/>
          </a:p>
          <a:p>
            <a:pPr marL="742950" lvl="1" indent="-285750" algn="l" rtl="0">
              <a:lnSpc>
                <a:spcPct val="100000"/>
              </a:lnSpc>
              <a:spcBef>
                <a:spcPts val="0"/>
              </a:spcBef>
              <a:spcAft>
                <a:spcPts val="0"/>
              </a:spcAft>
              <a:buClr>
                <a:schemeClr val="dk1"/>
              </a:buClr>
              <a:buSzPts val="1200"/>
              <a:buFont typeface="Arial"/>
              <a:buChar char="•"/>
            </a:pPr>
            <a:r>
              <a:rPr lang="hu-HU"/>
              <a:t>információk egyszeri rögzítése</a:t>
            </a:r>
            <a:endParaRPr/>
          </a:p>
          <a:p>
            <a:pPr marL="742950" lvl="1" indent="-285750" algn="l" rtl="0">
              <a:lnSpc>
                <a:spcPct val="100000"/>
              </a:lnSpc>
              <a:spcBef>
                <a:spcPts val="0"/>
              </a:spcBef>
              <a:spcAft>
                <a:spcPts val="0"/>
              </a:spcAft>
              <a:buClr>
                <a:schemeClr val="dk1"/>
              </a:buClr>
              <a:buSzPts val="1200"/>
              <a:buFont typeface="Arial"/>
              <a:buChar char="•"/>
            </a:pPr>
            <a:r>
              <a:rPr lang="hu-HU"/>
              <a:t>automatikus, elektronikus bizonylatok kiállításának lehetősége (raktár kiadási, bevételezési bizonylat, mérlegjegy, szállítólevél, munkalap stb.)</a:t>
            </a:r>
            <a:endParaRPr/>
          </a:p>
          <a:p>
            <a:pPr marL="342900" lvl="0" indent="-342900" algn="l" rtl="0">
              <a:lnSpc>
                <a:spcPct val="100000"/>
              </a:lnSpc>
              <a:spcBef>
                <a:spcPts val="0"/>
              </a:spcBef>
              <a:spcAft>
                <a:spcPts val="0"/>
              </a:spcAft>
              <a:buClr>
                <a:schemeClr val="dk1"/>
              </a:buClr>
              <a:buSzPts val="1200"/>
              <a:buFont typeface="Arial"/>
              <a:buChar char="•"/>
            </a:pPr>
            <a:r>
              <a:rPr lang="hu-HU" b="1"/>
              <a:t>a tévedés lehetőségének csökkentése </a:t>
            </a:r>
            <a:r>
              <a:rPr lang="hu-HU"/>
              <a:t>automatikus ellenőrzésekkel:</a:t>
            </a:r>
            <a:endParaRPr/>
          </a:p>
          <a:p>
            <a:pPr marL="742950" lvl="1" indent="-285750" algn="l" rtl="0">
              <a:lnSpc>
                <a:spcPct val="100000"/>
              </a:lnSpc>
              <a:spcBef>
                <a:spcPts val="0"/>
              </a:spcBef>
              <a:spcAft>
                <a:spcPts val="0"/>
              </a:spcAft>
              <a:buClr>
                <a:schemeClr val="dk1"/>
              </a:buClr>
              <a:buSzPts val="1200"/>
              <a:buFont typeface="Arial"/>
              <a:buChar char="•"/>
            </a:pPr>
            <a:r>
              <a:rPr lang="hu-HU"/>
              <a:t>munkaműveletek ellenőrzése</a:t>
            </a:r>
            <a:endParaRPr/>
          </a:p>
          <a:p>
            <a:pPr marL="742950" lvl="1" indent="-285750" algn="l" rtl="0">
              <a:lnSpc>
                <a:spcPct val="100000"/>
              </a:lnSpc>
              <a:spcBef>
                <a:spcPts val="0"/>
              </a:spcBef>
              <a:spcAft>
                <a:spcPts val="0"/>
              </a:spcAft>
              <a:buClr>
                <a:schemeClr val="dk1"/>
              </a:buClr>
              <a:buSzPts val="1200"/>
              <a:buFont typeface="Arial"/>
              <a:buChar char="•"/>
            </a:pPr>
            <a:r>
              <a:rPr lang="hu-HU"/>
              <a:t>földbérleti szerződések lejárati idejének figyelése</a:t>
            </a:r>
            <a:endParaRPr/>
          </a:p>
          <a:p>
            <a:pPr marL="742950" lvl="1" indent="-285750" algn="l" rtl="0">
              <a:lnSpc>
                <a:spcPct val="100000"/>
              </a:lnSpc>
              <a:spcBef>
                <a:spcPts val="0"/>
              </a:spcBef>
              <a:spcAft>
                <a:spcPts val="0"/>
              </a:spcAft>
              <a:buClr>
                <a:schemeClr val="dk1"/>
              </a:buClr>
              <a:buSzPts val="1200"/>
              <a:buFont typeface="Arial"/>
              <a:buChar char="•"/>
            </a:pPr>
            <a:r>
              <a:rPr lang="hu-HU"/>
              <a:t>adott dátumra tervezett termékigény és aktuális készletmennyiség összevetése stb.</a:t>
            </a:r>
            <a:endParaRPr/>
          </a:p>
          <a:p>
            <a:pPr marL="342900" lvl="0" indent="-342900" algn="l" rtl="0">
              <a:lnSpc>
                <a:spcPct val="100000"/>
              </a:lnSpc>
              <a:spcBef>
                <a:spcPts val="0"/>
              </a:spcBef>
              <a:spcAft>
                <a:spcPts val="0"/>
              </a:spcAft>
              <a:buClr>
                <a:schemeClr val="dk1"/>
              </a:buClr>
              <a:buSzPts val="1200"/>
              <a:buFont typeface="Arial"/>
              <a:buChar char="•"/>
            </a:pPr>
            <a:r>
              <a:rPr lang="hu-HU" b="1"/>
              <a:t>folyamatok átláthatóságának</a:t>
            </a:r>
            <a:r>
              <a:rPr lang="hu-HU"/>
              <a:t> biztosítása: naprakész, pontos, visszakövethető adatok, dokumentum-nyilvántartás stb.</a:t>
            </a:r>
            <a:endParaRPr/>
          </a:p>
          <a:p>
            <a:pPr marL="342900" lvl="0" indent="-342900" algn="l" rtl="0">
              <a:lnSpc>
                <a:spcPct val="100000"/>
              </a:lnSpc>
              <a:spcBef>
                <a:spcPts val="0"/>
              </a:spcBef>
              <a:spcAft>
                <a:spcPts val="0"/>
              </a:spcAft>
              <a:buClr>
                <a:schemeClr val="dk1"/>
              </a:buClr>
              <a:buSzPts val="1200"/>
              <a:buFont typeface="Arial"/>
              <a:buChar char="•"/>
            </a:pPr>
            <a:r>
              <a:rPr lang="hu-HU" b="1"/>
              <a:t>a vezetői döntések meghozatalának segítése</a:t>
            </a:r>
            <a:r>
              <a:rPr lang="hu-HU"/>
              <a:t> teljes körű, igény szerinti kimutatásokkal</a:t>
            </a:r>
            <a:endParaRPr/>
          </a:p>
          <a:p>
            <a:pPr marL="342900" lvl="0" indent="-342900" algn="l" rtl="0">
              <a:lnSpc>
                <a:spcPct val="100000"/>
              </a:lnSpc>
              <a:spcBef>
                <a:spcPts val="0"/>
              </a:spcBef>
              <a:spcAft>
                <a:spcPts val="0"/>
              </a:spcAft>
              <a:buClr>
                <a:schemeClr val="dk1"/>
              </a:buClr>
              <a:buSzPts val="1200"/>
              <a:buFont typeface="Arial"/>
              <a:buChar char="•"/>
            </a:pPr>
            <a:r>
              <a:rPr lang="hu-HU" b="1"/>
              <a:t>a gazdasági egység átláthatóságát, kézbentarthatóságát</a:t>
            </a:r>
            <a:r>
              <a:rPr lang="hu-HU"/>
              <a:t> teszi lehetővé az információk egységes, egy helyen történő elérése</a:t>
            </a:r>
            <a:r>
              <a:rPr lang="hu-HU" sz="800"/>
              <a:t>  </a:t>
            </a:r>
            <a:endParaRPr/>
          </a:p>
          <a:p>
            <a:pPr marL="342900" lvl="0" indent="-342900" algn="l" rtl="0">
              <a:lnSpc>
                <a:spcPct val="100000"/>
              </a:lnSpc>
              <a:spcBef>
                <a:spcPts val="0"/>
              </a:spcBef>
              <a:spcAft>
                <a:spcPts val="0"/>
              </a:spcAft>
              <a:buClr>
                <a:schemeClr val="dk1"/>
              </a:buClr>
              <a:buSzPts val="1200"/>
              <a:buFont typeface="Arial"/>
              <a:buChar char="•"/>
            </a:pPr>
            <a:r>
              <a:rPr lang="hu-HU" b="1"/>
              <a:t>az adatok</a:t>
            </a:r>
            <a:r>
              <a:rPr lang="hu-HU"/>
              <a:t> földrajzi elhelyezkedéstől függetlenül azonnal lekérdezhetőek – távoli telephelyek adatainak egységes és azonnali kezelése</a:t>
            </a:r>
            <a:endParaRPr/>
          </a:p>
          <a:p>
            <a:pPr marL="342900" lvl="0" indent="-342900" algn="l" rtl="0">
              <a:lnSpc>
                <a:spcPct val="100000"/>
              </a:lnSpc>
              <a:spcBef>
                <a:spcPts val="0"/>
              </a:spcBef>
              <a:spcAft>
                <a:spcPts val="0"/>
              </a:spcAft>
              <a:buClr>
                <a:schemeClr val="dk1"/>
              </a:buClr>
              <a:buSzPts val="1200"/>
              <a:buFont typeface="Arial"/>
              <a:buChar char="•"/>
            </a:pPr>
            <a:r>
              <a:rPr lang="hu-HU" b="1"/>
              <a:t>gyorsabb reakcióidőt</a:t>
            </a:r>
            <a:r>
              <a:rPr lang="hu-HU"/>
              <a:t>, így versenyelőnyt biztosít a tervezhetőség mértékének fokozása</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Látható tehát, hogy a tananyag elején ismertetett, a menedzsment részben megfogalmazott alapvető tényezők hogyan ültethetőek át a gyakorlatba. A következőkben megismerhetjük a rendszer üzleti aspektusait is.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050">
                <a:latin typeface="Times New Roman"/>
                <a:ea typeface="Times New Roman"/>
                <a:cs typeface="Times New Roman"/>
                <a:sym typeface="Times New Roman"/>
              </a:rPr>
              <a:t> </a:t>
            </a:r>
            <a:endParaRPr/>
          </a:p>
        </p:txBody>
      </p:sp>
      <p:sp>
        <p:nvSpPr>
          <p:cNvPr id="175" name="Google Shape;175;p23: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11</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4: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p24: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Szöveg:</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digitális farmmenedzsment-rendszerek fő célja, hogy a gazdaság hatékonyságát és fenntarthatóságát elősegítsék, mindezt úgy, hogy a gazdálkodás során keletkező adatokat összegyűjtik, és a kívánt struktúra szerint rendszerezik. Így a gazdálkodás egészének folyamata átláthatóvá válik, ugyanakkor igény szerint egy-egy terület mélyére is leáshatunk, hogy a részleteket is megismerjük.</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példaként bemutatott </a:t>
            </a:r>
            <a:r>
              <a:rPr lang="hu-HU" sz="1200" b="1">
                <a:solidFill>
                  <a:schemeClr val="dk1"/>
                </a:solidFill>
                <a:latin typeface="Arial"/>
                <a:ea typeface="Arial"/>
                <a:cs typeface="Arial"/>
                <a:sym typeface="Arial"/>
              </a:rPr>
              <a:t>digitális farmmenedzsment-rendszer használatának előnyei (AgroVIR):</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Készletkezelés: </a:t>
            </a:r>
            <a:r>
              <a:rPr lang="hu-HU" sz="1200">
                <a:solidFill>
                  <a:schemeClr val="dk1"/>
                </a:solidFill>
                <a:latin typeface="Arial"/>
                <a:ea typeface="Arial"/>
                <a:cs typeface="Arial"/>
                <a:sym typeface="Arial"/>
              </a:rPr>
              <a:t>A készletek nyilvántartása, azok mozgásának dokumentálása a cég méretével párhuzamosan egyre bonyolultabb feladat. Nemcsak pontosnak, de jól átláthatónak is kell lennie, hogy mindig naprakész adatokat mutasson.</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Minden egy helyen</a:t>
            </a:r>
            <a:r>
              <a:rPr lang="hu-HU" sz="1200">
                <a:solidFill>
                  <a:schemeClr val="dk1"/>
                </a:solidFill>
                <a:latin typeface="Arial"/>
                <a:ea typeface="Arial"/>
                <a:cs typeface="Arial"/>
                <a:sym typeface="Arial"/>
              </a:rPr>
              <a:t>: Ha már adminisztrálnunk kell, tegyük azt úgy, hogy ne csak pontos, hanem kényelmes is legyen! Az adatot elég egyszer rögzíteni, az majd mindenhol megjelenik, ahol szükségünk van rá. Később pontosíthatjuk, változtathatjuk, de berögzíteni csak egyszer kell! Napló – permetezési napló – nitrát-jelentés: nem szükséges külön vezetni.</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Térinformatika</a:t>
            </a:r>
            <a:r>
              <a:rPr lang="hu-HU" sz="1200">
                <a:solidFill>
                  <a:schemeClr val="dk1"/>
                </a:solidFill>
                <a:latin typeface="Arial"/>
                <a:ea typeface="Arial"/>
                <a:cs typeface="Arial"/>
                <a:sym typeface="Arial"/>
              </a:rPr>
              <a:t>: Nem csupán a területek és az esetlegesen ott dolgozó gépek térképi ábrázolása. Megjelennek az adott terület adatai és összefüggései is a térképen. </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Adatalapú döntéshozás</a:t>
            </a:r>
            <a:r>
              <a:rPr lang="hu-HU" sz="1200">
                <a:solidFill>
                  <a:schemeClr val="dk1"/>
                </a:solidFill>
                <a:latin typeface="Arial"/>
                <a:ea typeface="Arial"/>
                <a:cs typeface="Arial"/>
                <a:sym typeface="Arial"/>
              </a:rPr>
              <a:t>: Gazdaságunk minden pontját adattal támasztja alá: összefogja az információkat, átláthatóvá teszi azokat. Nem csupán az egészet, hanem a sok apró részletet is megmutatja.</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Naprakész kimutatások: </a:t>
            </a:r>
            <a:r>
              <a:rPr lang="hu-HU" sz="1200">
                <a:solidFill>
                  <a:schemeClr val="dk1"/>
                </a:solidFill>
                <a:latin typeface="Arial"/>
                <a:ea typeface="Arial"/>
                <a:cs typeface="Arial"/>
                <a:sym typeface="Arial"/>
              </a:rPr>
              <a:t>A költség mindig érzékeny pont. Tudni kell, mire mit költünk és meddig mehetünk el, hogy profitot termeljünk. A mezőgazdaságban sok tényezőt nem tudunk befolyásolni: időjárás, terményárak, inputanyagok árai, de a költségek naprakész vezetése csak rajtunk múlik!</a:t>
            </a:r>
            <a:endParaRPr/>
          </a:p>
          <a:p>
            <a:pPr marL="380" lvl="0" indent="0" algn="l" rtl="0">
              <a:lnSpc>
                <a:spcPct val="90000"/>
              </a:lnSpc>
              <a:spcBef>
                <a:spcPts val="1056"/>
              </a:spcBef>
              <a:spcAft>
                <a:spcPts val="0"/>
              </a:spcAft>
              <a:buClr>
                <a:srgbClr val="3F3F3F"/>
              </a:buClr>
              <a:buSzPts val="2100"/>
              <a:buFont typeface="Arial"/>
              <a:buNone/>
            </a:pPr>
            <a:endParaRPr sz="2100">
              <a:solidFill>
                <a:srgbClr val="3F3F3F"/>
              </a:solidFill>
              <a:latin typeface="Calibri"/>
              <a:ea typeface="Calibri"/>
              <a:cs typeface="Calibri"/>
              <a:sym typeface="Calibri"/>
            </a:endParaRPr>
          </a:p>
          <a:p>
            <a:pPr marL="380" marR="0" lvl="0" indent="0" algn="l" rtl="0">
              <a:lnSpc>
                <a:spcPct val="90000"/>
              </a:lnSpc>
              <a:spcBef>
                <a:spcPts val="1056"/>
              </a:spcBef>
              <a:spcAft>
                <a:spcPts val="0"/>
              </a:spcAft>
              <a:buClr>
                <a:srgbClr val="3F3F3F"/>
              </a:buClr>
              <a:buSzPts val="2400"/>
              <a:buFont typeface="Arial"/>
              <a:buNone/>
            </a:pPr>
            <a:r>
              <a:rPr lang="hu-HU" sz="2400" i="1"/>
              <a:t>(A dián is szereplő főbb pontokat ismételjük el, és igény szerint értelmezzük, hozzunk rá példákat és fejtsük ki akár közösen is).</a:t>
            </a:r>
            <a:endParaRPr sz="2400"/>
          </a:p>
          <a:p>
            <a:pPr marL="301504" lvl="0" indent="-167774" algn="l" rtl="0">
              <a:lnSpc>
                <a:spcPct val="90000"/>
              </a:lnSpc>
              <a:spcBef>
                <a:spcPts val="1056"/>
              </a:spcBef>
              <a:spcAft>
                <a:spcPts val="0"/>
              </a:spcAft>
              <a:buClr>
                <a:srgbClr val="3F3F3F"/>
              </a:buClr>
              <a:buSzPts val="2100"/>
              <a:buFont typeface="Arial"/>
              <a:buNone/>
            </a:pPr>
            <a:endParaRPr sz="2100">
              <a:solidFill>
                <a:srgbClr val="3F3F3F"/>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83" name="Google Shape;183;p24: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12</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5: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25: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Szöveg:</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Automatikus figyelmeztetések</a:t>
            </a:r>
            <a:r>
              <a:rPr lang="hu-HU" sz="1200">
                <a:solidFill>
                  <a:schemeClr val="dk1"/>
                </a:solidFill>
                <a:latin typeface="Arial"/>
                <a:ea typeface="Arial"/>
                <a:cs typeface="Arial"/>
                <a:sym typeface="Arial"/>
              </a:rPr>
              <a:t>: Az AgroVIR a bevitt adatok alapján összesít, mérlegel és a megfelelő időben figyelmeztet a számunkra fontosnak értékelt kérdésekben.</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Tetszőleges riportok készítése</a:t>
            </a:r>
            <a:r>
              <a:rPr lang="hu-HU" sz="1200">
                <a:solidFill>
                  <a:schemeClr val="dk1"/>
                </a:solidFill>
                <a:latin typeface="Arial"/>
                <a:ea typeface="Arial"/>
                <a:cs typeface="Arial"/>
                <a:sym typeface="Arial"/>
              </a:rPr>
              <a:t>: Kimutatások készítése naprakészen, pontosan – minimális időráfordítással, több napos rákészülést és adategyeztetést elkerülve. </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Táblaszintű adatkövetés: </a:t>
            </a:r>
            <a:r>
              <a:rPr lang="hu-HU" sz="1200">
                <a:solidFill>
                  <a:schemeClr val="dk1"/>
                </a:solidFill>
                <a:latin typeface="Arial"/>
                <a:ea typeface="Arial"/>
                <a:cs typeface="Arial"/>
                <a:sym typeface="Arial"/>
              </a:rPr>
              <a:t>A táblaszintű információ sokkal mélyebb és komolyabb elemzéseket tesz lehetővé, mint az ágazati szintű. A fontos részletek mindig valahol a táblák mélyén rejtőznek.</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Papíralapú adminisztráció megszüntetése: </a:t>
            </a:r>
            <a:r>
              <a:rPr lang="hu-HU" sz="1200">
                <a:solidFill>
                  <a:schemeClr val="dk1"/>
                </a:solidFill>
                <a:latin typeface="Arial"/>
                <a:ea typeface="Arial"/>
                <a:cs typeface="Arial"/>
                <a:sym typeface="Arial"/>
              </a:rPr>
              <a:t>Aki digitális rendszerben rögzíti az adatait, az meg tudja tenni, hogy probléma esetén a digitális technikát hívja segítségül. Az AgroVIR szoftvert vagy mobil applikációt használó a program segítségével meg fogja találni a válaszokat, bármi is történt a földjén.</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Digitális hídmérleg- és üzemanyagkút: </a:t>
            </a:r>
            <a:r>
              <a:rPr lang="hu-HU" sz="1200">
                <a:solidFill>
                  <a:schemeClr val="dk1"/>
                </a:solidFill>
                <a:latin typeface="Arial"/>
                <a:ea typeface="Arial"/>
                <a:cs typeface="Arial"/>
                <a:sym typeface="Arial"/>
              </a:rPr>
              <a:t>Két alapvető eszközt integrál a rendszer, amelyek minden gazdálkodónak létfontosságúak: a hídmérleg és az üzemanyagkutak. Így az eddig többletként jelentkező adminisztrációs feladatok szintén leegyszerűsödnek.</a:t>
            </a:r>
            <a:r>
              <a:rPr lang="hu-HU" sz="1200" b="1">
                <a:solidFill>
                  <a:schemeClr val="dk1"/>
                </a:solidFill>
                <a:latin typeface="Arial"/>
                <a:ea typeface="Arial"/>
                <a:cs typeface="Arial"/>
                <a:sym typeface="Arial"/>
              </a:rPr>
              <a:t>A digitális farmmenedzsment-rendszerek esetén is kulcsfontosságú a mérethatékonyság a megtérülésben.</a:t>
            </a:r>
            <a:endParaRPr sz="1200">
              <a:solidFill>
                <a:schemeClr val="dk1"/>
              </a:solidFill>
              <a:latin typeface="Arial"/>
              <a:ea typeface="Arial"/>
              <a:cs typeface="Arial"/>
              <a:sym typeface="Arial"/>
            </a:endParaRPr>
          </a:p>
          <a:p>
            <a:pPr marL="380" lvl="0" indent="0" algn="l" rtl="0">
              <a:lnSpc>
                <a:spcPct val="90000"/>
              </a:lnSpc>
              <a:spcBef>
                <a:spcPts val="1056"/>
              </a:spcBef>
              <a:spcAft>
                <a:spcPts val="0"/>
              </a:spcAft>
              <a:buSzPts val="1100"/>
              <a:buNone/>
            </a:pPr>
            <a:endParaRPr sz="2100" b="1">
              <a:solidFill>
                <a:srgbClr val="3F3F3F"/>
              </a:solidFill>
              <a:latin typeface="Calibri"/>
              <a:ea typeface="Calibri"/>
              <a:cs typeface="Calibri"/>
              <a:sym typeface="Calibri"/>
            </a:endParaRPr>
          </a:p>
          <a:p>
            <a:pPr marL="380" marR="0" lvl="0" indent="0" algn="l" rtl="0">
              <a:lnSpc>
                <a:spcPct val="90000"/>
              </a:lnSpc>
              <a:spcBef>
                <a:spcPts val="1056"/>
              </a:spcBef>
              <a:spcAft>
                <a:spcPts val="0"/>
              </a:spcAft>
              <a:buClr>
                <a:srgbClr val="3F3F3F"/>
              </a:buClr>
              <a:buSzPts val="2000"/>
              <a:buFont typeface="Arial"/>
              <a:buNone/>
            </a:pPr>
            <a:r>
              <a:rPr lang="hu-HU" sz="2000" i="1"/>
              <a:t>(A dián is szereplő főbb pontokat ismételjük el, és igény szerint értelmezzük, hozzunk rá példákat és fejtsük ki akár közösen is).</a:t>
            </a:r>
            <a:endParaRPr sz="2000"/>
          </a:p>
          <a:p>
            <a:pPr marL="380" lvl="0" indent="0" algn="l" rtl="0">
              <a:lnSpc>
                <a:spcPct val="90000"/>
              </a:lnSpc>
              <a:spcBef>
                <a:spcPts val="1056"/>
              </a:spcBef>
              <a:spcAft>
                <a:spcPts val="0"/>
              </a:spcAft>
              <a:buSzPts val="1100"/>
              <a:buNone/>
            </a:pPr>
            <a:endParaRPr sz="2100" b="1">
              <a:solidFill>
                <a:srgbClr val="3F3F3F"/>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91" name="Google Shape;191;p25: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13</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6: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26: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AgroVIR, 2019. (Adatvédelmi tájékoztató és hozzájáruló nyilatkozat az AGROVIR ügyfelei számára)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Mint minden rendszernek és folyamatnak, a digitális farmmenedzsment-rendszereknek is megvan a stabil jogszabályi háttere.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alábbi dián azt a szabályozási környezetet mutatjuk be, amely a farmmenedzsment-rendszerek működéséhez a megfelelő keretrendszert biztosítja.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Adatvédelmi tájékoztató és hozzájáruló nyilatkozat:</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digitális farmmenedzsment-rendszereket alkalmazó gazdaságok a rendszer bevezetésével elkezdik egy olyan informatikai rendszer alkalmazását, amelybe a szerződött ügyfelek a törvényi kötelezettségek teljesítése, nyilvántartások vezetése és üzleti kimutatások készítése érdekében munkavállalóinak és harmadik személyeknek a személyes adatait is feltölti. Ezért tájékozódni szükséges az</a:t>
            </a:r>
            <a:r>
              <a:rPr lang="hu-HU" sz="1200" b="1">
                <a:latin typeface="Times New Roman"/>
                <a:ea typeface="Times New Roman"/>
                <a:cs typeface="Times New Roman"/>
                <a:sym typeface="Times New Roman"/>
              </a:rPr>
              <a:t> adatkezelés legfontosabb törvényi előírásairól.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tájékoztatóban megfogalmazásra kerül, hogy az Adatkezelő törekszik arra, </a:t>
            </a:r>
            <a:r>
              <a:rPr lang="hu-HU" sz="1200" b="1">
                <a:latin typeface="Times New Roman"/>
                <a:ea typeface="Times New Roman"/>
                <a:cs typeface="Times New Roman"/>
                <a:sym typeface="Times New Roman"/>
              </a:rPr>
              <a:t>hogy a lehető legszükségesebbre korlátozza </a:t>
            </a:r>
            <a:r>
              <a:rPr lang="hu-HU" sz="1200">
                <a:latin typeface="Times New Roman"/>
                <a:ea typeface="Times New Roman"/>
                <a:cs typeface="Times New Roman"/>
                <a:sym typeface="Times New Roman"/>
              </a:rPr>
              <a:t>az általa végzett személyes adatkezeléseket, azonban, </a:t>
            </a:r>
            <a:r>
              <a:rPr lang="hu-HU" sz="1200" b="1">
                <a:latin typeface="Times New Roman"/>
                <a:ea typeface="Times New Roman"/>
                <a:cs typeface="Times New Roman"/>
                <a:sym typeface="Times New Roman"/>
              </a:rPr>
              <a:t>ha az adatközlők nem csupán a saját személyes adataikat adják meg, az adatközlő kötelessége az érintett hozzájárulásának beszerzése.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Meghatározásra kerül az </a:t>
            </a:r>
            <a:r>
              <a:rPr lang="hu-HU" sz="1200" b="1">
                <a:latin typeface="Times New Roman"/>
                <a:ea typeface="Times New Roman"/>
                <a:cs typeface="Times New Roman"/>
                <a:sym typeface="Times New Roman"/>
              </a:rPr>
              <a:t>adatok kezelésének helye és a hozzáférhető személyek köre</a:t>
            </a:r>
            <a:r>
              <a:rPr lang="hu-HU" sz="1200">
                <a:latin typeface="Times New Roman"/>
                <a:ea typeface="Times New Roman"/>
                <a:cs typeface="Times New Roman"/>
                <a:sym typeface="Times New Roman"/>
              </a:rPr>
              <a:t>. Mely jelen esetben (Az Adatkezelő az Érintettek személyes adatait kizárólag Magyarország vagy más EGT-állam területén kezeli és a jelen Tájékoztatóban megjelölt adatfeldolgozókon és további adatkezelőkön kívüli személyeknek nem továbbítja.)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tájékoztatóval kapcsolatos mindennemű </a:t>
            </a:r>
            <a:r>
              <a:rPr lang="hu-HU" sz="1200" b="1">
                <a:latin typeface="Times New Roman"/>
                <a:ea typeface="Times New Roman"/>
                <a:cs typeface="Times New Roman"/>
                <a:sym typeface="Times New Roman"/>
              </a:rPr>
              <a:t>változás esetén a jogszabályoknak megfelelően értesítik </a:t>
            </a:r>
            <a:r>
              <a:rPr lang="hu-HU" sz="1200">
                <a:latin typeface="Times New Roman"/>
                <a:ea typeface="Times New Roman"/>
                <a:cs typeface="Times New Roman"/>
                <a:sym typeface="Times New Roman"/>
              </a:rPr>
              <a:t>a szerződött ügyfelet.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Adatkezelő adatkezelési alapelvei összhangban állnak az adatvédelemmel kapcsolatos hatályos jogszabályokkal, így különösen az alábbiakkal:</a:t>
            </a:r>
            <a:endParaRPr sz="1200">
              <a:latin typeface="Times New Roman"/>
              <a:ea typeface="Times New Roman"/>
              <a:cs typeface="Times New Roman"/>
              <a:sym typeface="Times New Roman"/>
            </a:endParaRPr>
          </a:p>
          <a:p>
            <a:pPr marL="342900" lvl="0" indent="-342900" algn="l" rtl="0">
              <a:lnSpc>
                <a:spcPct val="100000"/>
              </a:lnSpc>
              <a:spcBef>
                <a:spcPts val="0"/>
              </a:spcBef>
              <a:spcAft>
                <a:spcPts val="0"/>
              </a:spcAft>
              <a:buClr>
                <a:schemeClr val="dk1"/>
              </a:buClr>
              <a:buSzPts val="1200"/>
              <a:buFont typeface="Arial"/>
              <a:buChar char="•"/>
            </a:pPr>
            <a:r>
              <a:rPr lang="hu-HU"/>
              <a:t>Magyarország Alaptörvénye (Szabadság és felelősség, VI. cikk);</a:t>
            </a:r>
            <a:endParaRPr/>
          </a:p>
          <a:p>
            <a:pPr marL="342900" lvl="0" indent="-342900" algn="l" rtl="0">
              <a:lnSpc>
                <a:spcPct val="100000"/>
              </a:lnSpc>
              <a:spcBef>
                <a:spcPts val="0"/>
              </a:spcBef>
              <a:spcAft>
                <a:spcPts val="0"/>
              </a:spcAft>
              <a:buClr>
                <a:schemeClr val="dk1"/>
              </a:buClr>
              <a:buSzPts val="1200"/>
              <a:buFont typeface="Arial"/>
              <a:buChar char="•"/>
            </a:pPr>
            <a:r>
              <a:rPr lang="hu-HU"/>
              <a:t>Az Európai Parlament és Tanács (EU) 2016/679 RENDELETE (2016. április 27.) a természetes személyeknek a személyes adatok kezelése tekintetében történő védelméről és az ilyen adatok szabad áramlásáról, valamint a 95/46/EK rendelet hatályon kívül helyezéséről (általános adatvédelmi rendelet) – („GDPR”)</a:t>
            </a:r>
            <a:endParaRPr/>
          </a:p>
          <a:p>
            <a:pPr marL="342900" lvl="0" indent="-342900" algn="l" rtl="0">
              <a:lnSpc>
                <a:spcPct val="100000"/>
              </a:lnSpc>
              <a:spcBef>
                <a:spcPts val="0"/>
              </a:spcBef>
              <a:spcAft>
                <a:spcPts val="0"/>
              </a:spcAft>
              <a:buClr>
                <a:schemeClr val="dk1"/>
              </a:buClr>
              <a:buSzPts val="1200"/>
              <a:buFont typeface="Arial"/>
              <a:buChar char="•"/>
            </a:pPr>
            <a:r>
              <a:rPr lang="hu-HU"/>
              <a:t>az információs önrendelkezési jogról és az információszabadságról szóló 2011. évi CXII. törvény – („Infotv.”);</a:t>
            </a:r>
            <a:endParaRPr/>
          </a:p>
          <a:p>
            <a:pPr marL="342900" lvl="0" indent="-342900" algn="l" rtl="0">
              <a:lnSpc>
                <a:spcPct val="100000"/>
              </a:lnSpc>
              <a:spcBef>
                <a:spcPts val="0"/>
              </a:spcBef>
              <a:spcAft>
                <a:spcPts val="0"/>
              </a:spcAft>
              <a:buClr>
                <a:schemeClr val="dk1"/>
              </a:buClr>
              <a:buSzPts val="1200"/>
              <a:buFont typeface="Arial"/>
              <a:buChar char="•"/>
            </a:pPr>
            <a:r>
              <a:rPr lang="hu-HU"/>
              <a:t>a Polgári Törvénykönyvről szóló 2013. évi V. törvény – („Ptk.”).</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jogszabályok értelmében az </a:t>
            </a:r>
            <a:r>
              <a:rPr lang="hu-HU" sz="1200" b="1">
                <a:latin typeface="Times New Roman"/>
                <a:ea typeface="Times New Roman"/>
                <a:cs typeface="Times New Roman"/>
                <a:sym typeface="Times New Roman"/>
              </a:rPr>
              <a:t>adatok jellemzőit </a:t>
            </a:r>
            <a:r>
              <a:rPr lang="hu-HU" sz="1200">
                <a:latin typeface="Times New Roman"/>
                <a:ea typeface="Times New Roman"/>
                <a:cs typeface="Times New Roman"/>
                <a:sym typeface="Times New Roman"/>
              </a:rPr>
              <a:t>is meg kell határozni, mint például: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t>
            </a:r>
            <a:r>
              <a:rPr lang="hu-HU" sz="1200" b="1">
                <a:latin typeface="Times New Roman"/>
                <a:ea typeface="Times New Roman"/>
                <a:cs typeface="Times New Roman"/>
                <a:sym typeface="Times New Roman"/>
              </a:rPr>
              <a:t>adatkezelés célja</a:t>
            </a:r>
            <a:r>
              <a:rPr lang="hu-HU" sz="1200">
                <a:latin typeface="Times New Roman"/>
                <a:ea typeface="Times New Roman"/>
                <a:cs typeface="Times New Roman"/>
                <a:sym typeface="Times New Roman"/>
              </a:rPr>
              <a:t>: törvényi kötelezettségek teljesítése, nyilvántartások vezetése és üzleti kimutatások készítése, üzleti döntések támogatása.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t>
            </a:r>
            <a:r>
              <a:rPr lang="hu-HU" sz="1200" b="1">
                <a:latin typeface="Times New Roman"/>
                <a:ea typeface="Times New Roman"/>
                <a:cs typeface="Times New Roman"/>
                <a:sym typeface="Times New Roman"/>
              </a:rPr>
              <a:t>adatkezelés tartalma:</a:t>
            </a:r>
            <a:r>
              <a:rPr lang="hu-HU" sz="1200">
                <a:latin typeface="Times New Roman"/>
                <a:ea typeface="Times New Roman"/>
                <a:cs typeface="Times New Roman"/>
                <a:sym typeface="Times New Roman"/>
              </a:rPr>
              <a:t> az Adatkezelő az Érintettek adatait feltölti az AgroVIR Kft. által üzemeltetett AgroVIR rendszerbe és ott az adatkezelési célnak megfelelő különféle adatkezelési műveleteket hajt rajtuk végre.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adatkezelés </a:t>
            </a:r>
            <a:r>
              <a:rPr lang="hu-HU" sz="1200" b="1">
                <a:latin typeface="Times New Roman"/>
                <a:ea typeface="Times New Roman"/>
                <a:cs typeface="Times New Roman"/>
                <a:sym typeface="Times New Roman"/>
              </a:rPr>
              <a:t>jogalapja</a:t>
            </a:r>
            <a:r>
              <a:rPr lang="hu-HU" sz="1200">
                <a:latin typeface="Times New Roman"/>
                <a:ea typeface="Times New Roman"/>
                <a:cs typeface="Times New Roman"/>
                <a:sym typeface="Times New Roman"/>
              </a:rPr>
              <a:t>: szerződés teljesítéséhez szükséges adatkezelés, hozzájárulás, munkavállalók esetében a Munka Törvénykönyve.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a:t>
            </a:r>
            <a:r>
              <a:rPr lang="hu-HU" sz="1200" b="1">
                <a:latin typeface="Times New Roman"/>
                <a:ea typeface="Times New Roman"/>
                <a:cs typeface="Times New Roman"/>
                <a:sym typeface="Times New Roman"/>
              </a:rPr>
              <a:t>kezelt adatok köre</a:t>
            </a:r>
            <a:r>
              <a:rPr lang="hu-HU" sz="1200">
                <a:latin typeface="Times New Roman"/>
                <a:ea typeface="Times New Roman"/>
                <a:cs typeface="Times New Roman"/>
                <a:sym typeface="Times New Roman"/>
              </a:rPr>
              <a:t>: név, cím, telefonszám, e-mail cím, az elvégzett munkára vonatkozó adatok, a nyújtott szolgáltatásokra és átadott termékekre vonatkozó adatok.</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kezelt adatok </a:t>
            </a:r>
            <a:r>
              <a:rPr lang="hu-HU" sz="1200" b="1">
                <a:latin typeface="Times New Roman"/>
                <a:ea typeface="Times New Roman"/>
                <a:cs typeface="Times New Roman"/>
                <a:sym typeface="Times New Roman"/>
              </a:rPr>
              <a:t>forrása:</a:t>
            </a:r>
            <a:r>
              <a:rPr lang="hu-HU" sz="1200">
                <a:latin typeface="Times New Roman"/>
                <a:ea typeface="Times New Roman"/>
                <a:cs typeface="Times New Roman"/>
                <a:sym typeface="Times New Roman"/>
              </a:rPr>
              <a:t> részben az Érintettek által közvetlenül megadott, részben az Adatkezelőnél keletkező.</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t>
            </a:r>
            <a:r>
              <a:rPr lang="hu-HU" sz="1200" b="1">
                <a:latin typeface="Times New Roman"/>
                <a:ea typeface="Times New Roman"/>
                <a:cs typeface="Times New Roman"/>
                <a:sym typeface="Times New Roman"/>
              </a:rPr>
              <a:t>adatkezelés időtartama</a:t>
            </a:r>
            <a:r>
              <a:rPr lang="hu-HU" sz="1200">
                <a:latin typeface="Times New Roman"/>
                <a:ea typeface="Times New Roman"/>
                <a:cs typeface="Times New Roman"/>
                <a:sym typeface="Times New Roman"/>
              </a:rPr>
              <a:t>: törvényi kötelezettség teljesítéséhez szükséges időtartamig, illetőleg ameddig van olyan üzleti cél, amelyhez szükséges az adat. Ezt követően az adatot az Adatkezelő végérvényesen megsemmisíti (törli az AgroVIR rendszerből).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t>
            </a:r>
            <a:r>
              <a:rPr lang="hu-HU" sz="1200" b="1">
                <a:latin typeface="Times New Roman"/>
                <a:ea typeface="Times New Roman"/>
                <a:cs typeface="Times New Roman"/>
                <a:sym typeface="Times New Roman"/>
              </a:rPr>
              <a:t>adatkezelés helye</a:t>
            </a:r>
            <a:r>
              <a:rPr lang="hu-HU" sz="1200">
                <a:latin typeface="Times New Roman"/>
                <a:ea typeface="Times New Roman"/>
                <a:cs typeface="Times New Roman"/>
                <a:sym typeface="Times New Roman"/>
              </a:rPr>
              <a:t>: az AgroVIR rendszer.</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Hozzáférésre jogosultak:</a:t>
            </a:r>
            <a:r>
              <a:rPr lang="hu-HU" sz="1200">
                <a:latin typeface="Times New Roman"/>
                <a:ea typeface="Times New Roman"/>
                <a:cs typeface="Times New Roman"/>
                <a:sym typeface="Times New Roman"/>
              </a:rPr>
              <a:t> az Adatkezelő munkavállalói.</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Adattovábbítás:</a:t>
            </a:r>
            <a:r>
              <a:rPr lang="hu-HU" sz="1200">
                <a:latin typeface="Times New Roman"/>
                <a:ea typeface="Times New Roman"/>
                <a:cs typeface="Times New Roman"/>
                <a:sym typeface="Times New Roman"/>
              </a:rPr>
              <a:t> az Adatkezelő az adatokat nem továbbítja senkinek.)</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a:t>
            </a:r>
            <a:r>
              <a:rPr lang="hu-HU" sz="1200" b="1">
                <a:latin typeface="Times New Roman"/>
                <a:ea typeface="Times New Roman"/>
                <a:cs typeface="Times New Roman"/>
                <a:sym typeface="Times New Roman"/>
              </a:rPr>
              <a:t>adatbiztonság</a:t>
            </a:r>
            <a:r>
              <a:rPr lang="hu-HU" sz="1200">
                <a:latin typeface="Times New Roman"/>
                <a:ea typeface="Times New Roman"/>
                <a:cs typeface="Times New Roman"/>
                <a:sym typeface="Times New Roman"/>
              </a:rPr>
              <a:t>ra vonatkozó elemek megadása is szükséges, ahol részletesen tájékoztatást kapunk az alkalmazott informatikai eszközök kiválasztásának kritériumairól.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i="1">
                <a:latin typeface="Times New Roman"/>
                <a:ea typeface="Times New Roman"/>
                <a:cs typeface="Times New Roman"/>
                <a:sym typeface="Times New Roman"/>
              </a:rPr>
              <a:t>(Az Adatkezelő és az adatfeldolgozó a személyes adatok kezeléséhez alkalmazott informatikai eszközöket úgy választja meg és üzemelteti, hogy a kezelt adat:</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i="1">
                <a:latin typeface="Times New Roman"/>
                <a:ea typeface="Times New Roman"/>
                <a:cs typeface="Times New Roman"/>
                <a:sym typeface="Times New Roman"/>
              </a:rPr>
              <a:t>a) az arra feljogosítottak számára hozzáférhető (rendelkezésre állás);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i="1">
                <a:latin typeface="Times New Roman"/>
                <a:ea typeface="Times New Roman"/>
                <a:cs typeface="Times New Roman"/>
                <a:sym typeface="Times New Roman"/>
              </a:rPr>
              <a:t>b) hitelessége és hitelesítése biztosított (adatkezelés hitelessége);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i="1">
                <a:latin typeface="Times New Roman"/>
                <a:ea typeface="Times New Roman"/>
                <a:cs typeface="Times New Roman"/>
                <a:sym typeface="Times New Roman"/>
              </a:rPr>
              <a:t>c) változatlansága igazolható (adatintegritás);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i="1">
                <a:latin typeface="Times New Roman"/>
                <a:ea typeface="Times New Roman"/>
                <a:cs typeface="Times New Roman"/>
                <a:sym typeface="Times New Roman"/>
              </a:rPr>
              <a:t>d) a jogosulatlan hozzáférés ellen védett (adat bizalmassága) legyen.</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i="1">
                <a:latin typeface="Times New Roman"/>
                <a:ea typeface="Times New Roman"/>
                <a:cs typeface="Times New Roman"/>
                <a:sym typeface="Times New Roman"/>
              </a:rPr>
              <a:t>Az Adatkezelő és az adatfeldolgozó az adatokat megfelelő intézkedésekkel védi különösen a jogosulatlan hozzáférés, megváltoztatás, továbbítás, nyilvánosságra hozatal, törlés vagy megsemmisítés, valamint a véletlen megsemmisülés, sérülés, továbbá az alkalmazott technika megváltozásából fakadó hozzáférhetetlenné válás ellen.)</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Jogorvoslati lehetőség</a:t>
            </a:r>
            <a:r>
              <a:rPr lang="hu-HU" sz="1200">
                <a:latin typeface="Times New Roman"/>
                <a:ea typeface="Times New Roman"/>
                <a:cs typeface="Times New Roman"/>
                <a:sym typeface="Times New Roman"/>
              </a:rPr>
              <a:t>gel, panasszal az adatkezelőnél, illetve az adatvédelmi hatóságnál is lehet élni.</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Forrás: </a:t>
            </a:r>
            <a:r>
              <a:rPr lang="hu-HU" sz="1200" i="1">
                <a:latin typeface="Times New Roman"/>
                <a:ea typeface="Times New Roman"/>
                <a:cs typeface="Times New Roman"/>
                <a:sym typeface="Times New Roman"/>
              </a:rPr>
              <a:t>Forrás: AgroVIR adatkezelési tájékoztatója - részlet</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endParaRPr/>
          </a:p>
        </p:txBody>
      </p:sp>
      <p:sp>
        <p:nvSpPr>
          <p:cNvPr id="199" name="Google Shape;199;p26: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14</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d03d5b203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4: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 name="Google Shape;66;p14: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a:t>Szöveg: </a:t>
            </a:r>
            <a:r>
              <a:rPr lang="hu-HU" i="1"/>
              <a:t>ennél a diánál nem releváns</a:t>
            </a:r>
            <a:endParaRPr i="1"/>
          </a:p>
          <a:p>
            <a:pPr marL="0" lvl="0" indent="0" algn="l" rtl="0">
              <a:lnSpc>
                <a:spcPct val="100000"/>
              </a:lnSpc>
              <a:spcBef>
                <a:spcPts val="0"/>
              </a:spcBef>
              <a:spcAft>
                <a:spcPts val="0"/>
              </a:spcAft>
              <a:buSzPts val="1100"/>
              <a:buNone/>
            </a:pPr>
            <a:endParaRPr/>
          </a:p>
        </p:txBody>
      </p:sp>
      <p:sp>
        <p:nvSpPr>
          <p:cNvPr id="67" name="Google Shape;67;p14: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2</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6: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p36: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F3F3F"/>
              </a:buClr>
              <a:buSzPts val="2400"/>
              <a:buFont typeface="Calibri"/>
              <a:buNone/>
            </a:pPr>
            <a:r>
              <a:rPr lang="hu-HU" sz="2400" b="0" strike="noStrike">
                <a:solidFill>
                  <a:srgbClr val="3F3F3F"/>
                </a:solidFill>
                <a:latin typeface="Calibri"/>
                <a:ea typeface="Calibri"/>
                <a:cs typeface="Calibri"/>
                <a:sym typeface="Calibri"/>
              </a:rPr>
              <a:t>Térkép modul</a:t>
            </a:r>
            <a:endParaRPr sz="2400" b="0" strike="noStrike">
              <a:solidFill>
                <a:srgbClr val="3F3F3F"/>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a:p>
            <a:pPr marL="0" lvl="0" indent="0" algn="l" rtl="0">
              <a:lnSpc>
                <a:spcPct val="100000"/>
              </a:lnSpc>
              <a:spcBef>
                <a:spcPts val="0"/>
              </a:spcBef>
              <a:spcAft>
                <a:spcPts val="0"/>
              </a:spcAft>
              <a:buSzPts val="1100"/>
              <a:buNone/>
            </a:pPr>
            <a:r>
              <a:rPr lang="hu-HU" sz="2100"/>
              <a:t>Szöveg:</a:t>
            </a:r>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 gépek és gépkapcsolatok menüpont mellett az alapadatokat tartalmazó felület és a hozzá kapcsolódó térképi modul is a digitális </a:t>
            </a:r>
            <a:r>
              <a:rPr lang="hu-HU" sz="2400" b="1">
                <a:latin typeface="Times New Roman"/>
                <a:ea typeface="Times New Roman"/>
                <a:cs typeface="Times New Roman"/>
                <a:sym typeface="Times New Roman"/>
              </a:rPr>
              <a:t>farmmenedzsment-rendszer alapját képezi.</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Ezen a felületen rendszerezhetjük a gazdasághoz tartozó földterületeket, amelyek a termesztési időszakaink alapját képezik.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Ez a modul többek között a földügyek résszel is szoros összeköttetésben van, így tehát itt is jól érezhető, hogy a </a:t>
            </a:r>
            <a:r>
              <a:rPr lang="hu-HU" sz="2400" b="1">
                <a:latin typeface="Times New Roman"/>
                <a:ea typeface="Times New Roman"/>
                <a:cs typeface="Times New Roman"/>
                <a:sym typeface="Times New Roman"/>
              </a:rPr>
              <a:t>digitális farmmenedszment-rendszer </a:t>
            </a:r>
            <a:r>
              <a:rPr lang="hu-HU" sz="2400">
                <a:latin typeface="Times New Roman"/>
                <a:ea typeface="Times New Roman"/>
                <a:cs typeface="Times New Roman"/>
                <a:sym typeface="Times New Roman"/>
              </a:rPr>
              <a:t>milyen módon </a:t>
            </a:r>
            <a:r>
              <a:rPr lang="hu-HU" sz="2400" b="1">
                <a:latin typeface="Times New Roman"/>
                <a:ea typeface="Times New Roman"/>
                <a:cs typeface="Times New Roman"/>
                <a:sym typeface="Times New Roman"/>
              </a:rPr>
              <a:t>csökkenti az adminisztrációs terheket</a:t>
            </a:r>
            <a:r>
              <a:rPr lang="hu-HU" sz="2400">
                <a:latin typeface="Times New Roman"/>
                <a:ea typeface="Times New Roman"/>
                <a:cs typeface="Times New Roman"/>
                <a:sym typeface="Times New Roman"/>
              </a:rPr>
              <a:t>, és hogyan </a:t>
            </a:r>
            <a:r>
              <a:rPr lang="hu-HU" sz="2400" b="1">
                <a:latin typeface="Times New Roman"/>
                <a:ea typeface="Times New Roman"/>
                <a:cs typeface="Times New Roman"/>
                <a:sym typeface="Times New Roman"/>
              </a:rPr>
              <a:t>növeli a hatékonyságot a komplexitásnak köszönhetően</a:t>
            </a:r>
            <a:r>
              <a:rPr lang="hu-HU"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Az alapadatokat tartalmazó felületen az egyes rekordok (jelen esetben területek) esetében áttekinthetjük azok nevét, hogy melyik céghez tartoznak, mekkora a művelt terület nagysága és melyik településen helyezkedik el, az aktuális és az azt megelőző kultúrákat egyaránt.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Minden egyes területet a térképen is meg tudunk jeleníteni (a hozzá tartozó azonosítókkal és jellegzetes jegyekkel). A térképi modul remekül képes szemléltetni, hogy például melyik időszakban, melyik kultúra, melyik területeken került termesztésre, illetve a szűrési funkciók megválasztása szerint ez a modul is teljesen igényre szabható. A modul az információszolgáltatást úgy képes átadni, hogy azt a felhasználó egyfajta kényelmi többletcsomagként érzékeli. Erre egy jó példa, ha térképen rámegyünk az egérrel egy aktív területre. Ekkor megjelennek azok az alapinformációk, amelyek a rendszerben ugyan több helyen is megtalálhatóak, de az adminisztrációt vagy az egyéb munkaműveleteket végző kollégáknak azonnali gyors segítséget nyújtanak.</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 térképi modul lehetővé teszi számunkra, hogy a kívánt környezeti rétegeket is meg tudjuk jeleníteni a területeinken, mint például a hőmérsékletadatok vagy az NDVI-adatok.</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Látható tehát, hogy a digitális farmmenedszment-rendszer komplexitása hogyan is ölt testet a gyakorlatban, és hogy az elsőre túl részletekbe menő adatfelviteli igény hogyan alkot egy egészet.</a:t>
            </a:r>
            <a:endParaRPr sz="24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273" name="Google Shape;273;p36: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25</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7: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37: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F3F3F"/>
              </a:buClr>
              <a:buSzPts val="2400"/>
              <a:buFont typeface="Calibri"/>
              <a:buNone/>
            </a:pPr>
            <a:r>
              <a:rPr lang="hu-HU" sz="2400" b="0" strike="noStrike">
                <a:solidFill>
                  <a:srgbClr val="3F3F3F"/>
                </a:solidFill>
                <a:latin typeface="Calibri"/>
                <a:ea typeface="Calibri"/>
                <a:cs typeface="Calibri"/>
                <a:sym typeface="Calibri"/>
              </a:rPr>
              <a:t>Munkaműveletek</a:t>
            </a:r>
            <a:endParaRPr sz="2400" b="0" strike="noStrike">
              <a:solidFill>
                <a:srgbClr val="3F3F3F"/>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a:p>
            <a:pPr marL="0" lvl="0" indent="0" algn="l" rtl="0">
              <a:lnSpc>
                <a:spcPct val="100000"/>
              </a:lnSpc>
              <a:spcBef>
                <a:spcPts val="0"/>
              </a:spcBef>
              <a:spcAft>
                <a:spcPts val="0"/>
              </a:spcAft>
              <a:buSzPts val="1100"/>
              <a:buNone/>
            </a:pPr>
            <a:r>
              <a:rPr lang="hu-HU" sz="2100"/>
              <a:t>Szöveg:</a:t>
            </a:r>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Most, hogy már a gazdasághoz kapcsolódó alapadatok egy részét áttekintettük és szimbolikusan felvittük a rendszerünkbe (természetesen a teljesség igénye nélkül, csupán a főbb, egyszerűbben átlátható és kézzelfogható részekre tértünk ki eddig – a rendszer valós bevezetésénél komplexebb szemlélet szükséges), a munkaműveletek menüpont segítségével létre tudunk hozni a kiválasztott termelési időszakhoz kapcsolódó </a:t>
            </a:r>
            <a:r>
              <a:rPr lang="hu-HU" sz="2400" b="1">
                <a:latin typeface="Times New Roman"/>
                <a:ea typeface="Times New Roman"/>
                <a:cs typeface="Times New Roman"/>
                <a:sym typeface="Times New Roman"/>
              </a:rPr>
              <a:t>munkaműveleteket.</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Tehát ezen a felületen tudjuk rögzíteni (akár táblaszinten akár pedig csoportosan is), hogy adott gazdasági évben, adott kultúrában, adott területen (többen is) adott napon (napokon, órákban) milyen munkaműveletet végeztünk, melyik </a:t>
            </a:r>
            <a:r>
              <a:rPr lang="hu-HU" sz="2400" b="1">
                <a:latin typeface="Times New Roman"/>
                <a:ea typeface="Times New Roman"/>
                <a:cs typeface="Times New Roman"/>
                <a:sym typeface="Times New Roman"/>
              </a:rPr>
              <a:t>gépeket/gépkapcsolatokat</a:t>
            </a:r>
            <a:r>
              <a:rPr lang="hu-HU" sz="2400">
                <a:latin typeface="Times New Roman"/>
                <a:ea typeface="Times New Roman"/>
                <a:cs typeface="Times New Roman"/>
                <a:sym typeface="Times New Roman"/>
              </a:rPr>
              <a:t> és melyik </a:t>
            </a:r>
            <a:r>
              <a:rPr lang="hu-HU" sz="2400" b="1">
                <a:latin typeface="Times New Roman"/>
                <a:ea typeface="Times New Roman"/>
                <a:cs typeface="Times New Roman"/>
                <a:sym typeface="Times New Roman"/>
              </a:rPr>
              <a:t>munkavállalókat</a:t>
            </a:r>
            <a:r>
              <a:rPr lang="hu-HU" sz="2400">
                <a:latin typeface="Times New Roman"/>
                <a:ea typeface="Times New Roman"/>
                <a:cs typeface="Times New Roman"/>
                <a:sym typeface="Times New Roman"/>
              </a:rPr>
              <a:t> foglalkoztatva. A munkaművelet jellegétől függően itt tüntethetjük fel a </a:t>
            </a:r>
            <a:r>
              <a:rPr lang="hu-HU" sz="2400" b="1">
                <a:latin typeface="Times New Roman"/>
                <a:ea typeface="Times New Roman"/>
                <a:cs typeface="Times New Roman"/>
                <a:sym typeface="Times New Roman"/>
              </a:rPr>
              <a:t>kijuttatott inputanyag</a:t>
            </a:r>
            <a:r>
              <a:rPr lang="hu-HU" sz="2400">
                <a:latin typeface="Times New Roman"/>
                <a:ea typeface="Times New Roman"/>
                <a:cs typeface="Times New Roman"/>
                <a:sym typeface="Times New Roman"/>
              </a:rPr>
              <a:t>hoz (mit, melyik raktárbók, mennyit, milyen típus, milyen dózis stb.) kapcsolódó információkat is.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Valamint itt adhatjuk meg a </a:t>
            </a:r>
            <a:r>
              <a:rPr lang="hu-HU" sz="2400" b="1">
                <a:latin typeface="Times New Roman"/>
                <a:ea typeface="Times New Roman"/>
                <a:cs typeface="Times New Roman"/>
                <a:sym typeface="Times New Roman"/>
              </a:rPr>
              <a:t>munkaművelet idejét</a:t>
            </a:r>
            <a:r>
              <a:rPr lang="hu-HU" sz="2400">
                <a:latin typeface="Times New Roman"/>
                <a:ea typeface="Times New Roman"/>
                <a:cs typeface="Times New Roman"/>
                <a:sym typeface="Times New Roman"/>
              </a:rPr>
              <a:t>, ami nem csupán a már megtörtént események dokumentálását jelenti, hanem az éppen zajló vagy a </a:t>
            </a:r>
            <a:r>
              <a:rPr lang="hu-HU" sz="2400" b="1">
                <a:latin typeface="Times New Roman"/>
                <a:ea typeface="Times New Roman"/>
                <a:cs typeface="Times New Roman"/>
                <a:sym typeface="Times New Roman"/>
              </a:rPr>
              <a:t>tervezet események rögzítését is </a:t>
            </a:r>
            <a:r>
              <a:rPr lang="hu-HU" sz="2400">
                <a:latin typeface="Times New Roman"/>
                <a:ea typeface="Times New Roman"/>
                <a:cs typeface="Times New Roman"/>
                <a:sym typeface="Times New Roman"/>
              </a:rPr>
              <a:t>lehetővé teszi (ezeket a tervezett eseményeket az idő előre haladtával validálni tudjuk, és az eredménytől függően jóváhagyni, módosítani vagy törölni).</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Ezeket a műveleteket tudjuk egyesével is kezelni, valamint csoportosan is – tehát az adminisztrációs hatékonyság itt is tetten érhető. Továbbá a már létrehozott munkaműveleteket másolással is tudjuk sokszorosítani.</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Fontos azonban kihangsúlyozni, hogy a munkaműveletek felépítése moduláris (tehát több kis egészből tevődnek össze, melyek önmagukban is működnek), tehát elsőként az alapokat (az előbbi diákon bemutatott és az azokhoz hasonló részeket) kell rögzítenünk és összeállítanunk ahhoz, hogy létrehozhassunk egy munkaműveletet.</a:t>
            </a:r>
            <a:endParaRPr sz="24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2100"/>
          </a:p>
        </p:txBody>
      </p:sp>
      <p:sp>
        <p:nvSpPr>
          <p:cNvPr id="283" name="Google Shape;283;p37: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26</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8: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p38: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227836" marR="0" lvl="0" indent="-227836" algn="l" rtl="0">
              <a:lnSpc>
                <a:spcPct val="100000"/>
              </a:lnSpc>
              <a:spcBef>
                <a:spcPts val="0"/>
              </a:spcBef>
              <a:spcAft>
                <a:spcPts val="0"/>
              </a:spcAft>
              <a:buClr>
                <a:srgbClr val="3F3F3F"/>
              </a:buClr>
              <a:buSzPts val="2400"/>
              <a:buFont typeface="Calibri"/>
              <a:buNone/>
            </a:pPr>
            <a:r>
              <a:rPr lang="hu-HU" sz="2400" b="0" strike="noStrike">
                <a:solidFill>
                  <a:srgbClr val="3F3F3F"/>
                </a:solidFill>
                <a:latin typeface="Calibri"/>
                <a:ea typeface="Calibri"/>
                <a:cs typeface="Calibri"/>
                <a:sym typeface="Calibri"/>
              </a:rPr>
              <a:t>Benchmarkok</a:t>
            </a:r>
            <a:endParaRPr sz="2400" b="0" strike="noStrike">
              <a:solidFill>
                <a:srgbClr val="3F3F3F"/>
              </a:solidFill>
              <a:latin typeface="Calibri"/>
              <a:ea typeface="Calibri"/>
              <a:cs typeface="Calibri"/>
              <a:sym typeface="Calibri"/>
            </a:endParaRPr>
          </a:p>
          <a:p>
            <a:pPr marL="227836" lvl="0" indent="-227836"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227836" lvl="0" indent="-227836" algn="l" rtl="0">
              <a:lnSpc>
                <a:spcPct val="100000"/>
              </a:lnSpc>
              <a:spcBef>
                <a:spcPts val="0"/>
              </a:spcBef>
              <a:spcAft>
                <a:spcPts val="0"/>
              </a:spcAft>
              <a:buSzPts val="1100"/>
              <a:buNone/>
            </a:pPr>
            <a:endParaRPr sz="2100">
              <a:latin typeface="Arial"/>
              <a:ea typeface="Arial"/>
              <a:cs typeface="Arial"/>
              <a:sym typeface="Arial"/>
            </a:endParaRPr>
          </a:p>
          <a:p>
            <a:pPr marL="227836" lvl="0" indent="-227836" algn="l" rtl="0">
              <a:lnSpc>
                <a:spcPct val="100000"/>
              </a:lnSpc>
              <a:spcBef>
                <a:spcPts val="0"/>
              </a:spcBef>
              <a:spcAft>
                <a:spcPts val="0"/>
              </a:spcAft>
              <a:buSzPts val="1100"/>
              <a:buNone/>
            </a:pPr>
            <a:r>
              <a:rPr lang="hu-HU" sz="2100"/>
              <a:t>Szöveg:</a:t>
            </a:r>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Mint ahogy az a 7. dia során is megfogalmazódott, a </a:t>
            </a:r>
            <a:r>
              <a:rPr lang="hu-HU" sz="2400" b="1">
                <a:latin typeface="Times New Roman"/>
                <a:ea typeface="Times New Roman"/>
                <a:cs typeface="Times New Roman"/>
                <a:sym typeface="Times New Roman"/>
              </a:rPr>
              <a:t>menedzser/vezető taktikai döntéseket hoz a megvalósítás mikéntjéről. </a:t>
            </a:r>
            <a:r>
              <a:rPr lang="hu-HU" sz="2400">
                <a:latin typeface="Times New Roman"/>
                <a:ea typeface="Times New Roman"/>
                <a:cs typeface="Times New Roman"/>
                <a:sym typeface="Times New Roman"/>
              </a:rPr>
              <a:t>Ennek a döntéshozatalnak a folyamata számos logikus, egymást követő lépésre osztható. Melynek első lépése a </a:t>
            </a:r>
            <a:r>
              <a:rPr lang="hu-HU" sz="2400" b="1">
                <a:latin typeface="Times New Roman"/>
                <a:ea typeface="Times New Roman"/>
                <a:cs typeface="Times New Roman"/>
                <a:sym typeface="Times New Roman"/>
              </a:rPr>
              <a:t>probléma vagy a lehetőség azonosítása és meghatározása. </a:t>
            </a:r>
            <a:r>
              <a:rPr lang="hu-HU" sz="2400">
                <a:latin typeface="Times New Roman"/>
                <a:ea typeface="Times New Roman"/>
                <a:cs typeface="Times New Roman"/>
                <a:sym typeface="Times New Roman"/>
              </a:rPr>
              <a:t>A problémák azonosítása történhet úgy, hogy a </a:t>
            </a:r>
            <a:r>
              <a:rPr lang="hu-HU" sz="2400" b="1">
                <a:latin typeface="Times New Roman"/>
                <a:ea typeface="Times New Roman"/>
                <a:cs typeface="Times New Roman"/>
                <a:sym typeface="Times New Roman"/>
              </a:rPr>
              <a:t>vállalkozás eredményeit összevetjük az elérhető szinttel vagy hasonló gazdaságok eredményeivel. </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Ebben segít a rendszer „Benchmarkok” elnevezésű menüpontja.</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i="1">
                <a:latin typeface="Times New Roman"/>
                <a:ea typeface="Times New Roman"/>
                <a:cs typeface="Times New Roman"/>
                <a:sym typeface="Times New Roman"/>
              </a:rPr>
              <a:t>(Benchmark: olyan vonatkoztatási pontot jelent, amelyhez más dolgokat hasonlítani vagy amihez képest más dolgokat mérni tudunk (Forrás: </a:t>
            </a:r>
            <a:r>
              <a:rPr lang="hu-HU" sz="24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https://www.hpcconsulting.hu/tudastar/termelekenyseg/benchmarking/bevezetes-a-benchmarkingba/</a:t>
            </a:r>
            <a:r>
              <a:rPr lang="hu-HU" sz="2400">
                <a:latin typeface="Times New Roman"/>
                <a:ea typeface="Times New Roman"/>
                <a:cs typeface="Times New Roman"/>
                <a:sym typeface="Times New Roman"/>
              </a:rPr>
              <a:t>)</a:t>
            </a:r>
            <a:r>
              <a:rPr lang="hu-HU" sz="2400" i="1">
                <a:latin typeface="Times New Roman"/>
                <a:ea typeface="Times New Roman"/>
                <a:cs typeface="Times New Roman"/>
                <a:sym typeface="Times New Roman"/>
              </a:rPr>
              <a:t>. Jelen esetben a gazdaság összehasonlíthatóvá válik a versenytársakkal, a főbb értékek alapján – így képet kapunk a gazdaságunk teljesítményéről a versenytársak eredményei </a:t>
            </a:r>
            <a:r>
              <a:rPr lang="hu-HU" sz="2400" i="1" u="sng">
                <a:solidFill>
                  <a:srgbClr val="0563C1"/>
                </a:solidFill>
                <a:latin typeface="Times New Roman"/>
                <a:ea typeface="Times New Roman"/>
                <a:cs typeface="Times New Roman"/>
                <a:sym typeface="Times New Roman"/>
              </a:rPr>
              <a:t>tükrében</a:t>
            </a:r>
            <a:r>
              <a:rPr lang="hu-HU" sz="1200">
                <a:latin typeface="Times New Roman"/>
                <a:ea typeface="Times New Roman"/>
                <a:cs typeface="Times New Roman"/>
                <a:sym typeface="Times New Roman"/>
              </a:rPr>
              <a:t>  </a:t>
            </a:r>
            <a:r>
              <a:rPr lang="hu-HU" sz="2400" i="1">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 „Benchmarkok” elnevezésű menüpontban azoknak a gazdaságoknak a kumulált adatai jelennek meg, amelyek szintén ezt a digitális farmmenedzsment-rendszert használják. Így tehát valós gazdálkodási adatok alapján reális képet kaphatunk a gazdaságunk jelenlegi helyzetéről a piacon működő hasonló vállalkozások teljesítménye tükrében. Ezek a viszonyítási lehetőségek az egyes termesztett kultúrák alapján kerülnek lehatárolásra, így tehát elemezhetővé válnak az adott kultúra hektárra levetített költségei és az elért hozamok is.</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Ez a „piaci helyzetkép” segíti a gazdálkodót a saját vállalkozásának pozícionálásában, valamint valós visszajelzést ad a termeléssel kapcsolatos főbb irányvonalakat illetően.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2100"/>
          </a:p>
        </p:txBody>
      </p:sp>
      <p:sp>
        <p:nvSpPr>
          <p:cNvPr id="292" name="Google Shape;292;p38: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27</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9: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39: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227836" marR="0" lvl="0" indent="-227836" algn="l" rtl="0">
              <a:lnSpc>
                <a:spcPct val="100000"/>
              </a:lnSpc>
              <a:spcBef>
                <a:spcPts val="0"/>
              </a:spcBef>
              <a:spcAft>
                <a:spcPts val="0"/>
              </a:spcAft>
              <a:buClr>
                <a:srgbClr val="3F3F3F"/>
              </a:buClr>
              <a:buSzPts val="2400"/>
              <a:buFont typeface="Calibri"/>
              <a:buNone/>
            </a:pPr>
            <a:r>
              <a:rPr lang="hu-HU" sz="2400" b="0" strike="noStrike">
                <a:solidFill>
                  <a:srgbClr val="3F3F3F"/>
                </a:solidFill>
                <a:latin typeface="Calibri"/>
                <a:ea typeface="Calibri"/>
                <a:cs typeface="Calibri"/>
                <a:sym typeface="Calibri"/>
              </a:rPr>
              <a:t>Benchmarkok</a:t>
            </a:r>
            <a:endParaRPr sz="2400" b="0" strike="noStrike">
              <a:solidFill>
                <a:srgbClr val="3F3F3F"/>
              </a:solidFill>
              <a:latin typeface="Calibri"/>
              <a:ea typeface="Calibri"/>
              <a:cs typeface="Calibri"/>
              <a:sym typeface="Calibri"/>
            </a:endParaRPr>
          </a:p>
          <a:p>
            <a:pPr marL="227836" lvl="0" indent="-227836"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227836" lvl="0" indent="-227836" algn="l" rtl="0">
              <a:lnSpc>
                <a:spcPct val="100000"/>
              </a:lnSpc>
              <a:spcBef>
                <a:spcPts val="0"/>
              </a:spcBef>
              <a:spcAft>
                <a:spcPts val="0"/>
              </a:spcAft>
              <a:buSzPts val="1100"/>
              <a:buNone/>
            </a:pPr>
            <a:endParaRPr sz="2100">
              <a:latin typeface="Arial"/>
              <a:ea typeface="Arial"/>
              <a:cs typeface="Arial"/>
              <a:sym typeface="Arial"/>
            </a:endParaRPr>
          </a:p>
          <a:p>
            <a:pPr marL="227836" lvl="0" indent="-227836" algn="l" rtl="0">
              <a:lnSpc>
                <a:spcPct val="100000"/>
              </a:lnSpc>
              <a:spcBef>
                <a:spcPts val="0"/>
              </a:spcBef>
              <a:spcAft>
                <a:spcPts val="0"/>
              </a:spcAft>
              <a:buSzPts val="1100"/>
              <a:buNone/>
            </a:pPr>
            <a:r>
              <a:rPr lang="hu-HU" sz="2100"/>
              <a:t>Szöveg:</a:t>
            </a:r>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Mint ahogy az a 7. dia során is megfogalmazódott, a </a:t>
            </a:r>
            <a:r>
              <a:rPr lang="hu-HU" sz="2400" b="1">
                <a:latin typeface="Times New Roman"/>
                <a:ea typeface="Times New Roman"/>
                <a:cs typeface="Times New Roman"/>
                <a:sym typeface="Times New Roman"/>
              </a:rPr>
              <a:t>menedzser/vezető taktikai döntéseket hoz a megvalósítás mikéntjéről. </a:t>
            </a:r>
            <a:r>
              <a:rPr lang="hu-HU" sz="2400">
                <a:latin typeface="Times New Roman"/>
                <a:ea typeface="Times New Roman"/>
                <a:cs typeface="Times New Roman"/>
                <a:sym typeface="Times New Roman"/>
              </a:rPr>
              <a:t>Ennek a döntéshozatalnak a folyamata számos logikus, egymást követő lépésre osztható. Melynek első lépése a </a:t>
            </a:r>
            <a:r>
              <a:rPr lang="hu-HU" sz="2400" b="1">
                <a:latin typeface="Times New Roman"/>
                <a:ea typeface="Times New Roman"/>
                <a:cs typeface="Times New Roman"/>
                <a:sym typeface="Times New Roman"/>
              </a:rPr>
              <a:t>probléma vagy a lehetőség azonosítása és meghatározása. </a:t>
            </a:r>
            <a:r>
              <a:rPr lang="hu-HU" sz="2400">
                <a:latin typeface="Times New Roman"/>
                <a:ea typeface="Times New Roman"/>
                <a:cs typeface="Times New Roman"/>
                <a:sym typeface="Times New Roman"/>
              </a:rPr>
              <a:t>A problémák azonosítása történhet úgy, hogy a </a:t>
            </a:r>
            <a:r>
              <a:rPr lang="hu-HU" sz="2400" b="1">
                <a:latin typeface="Times New Roman"/>
                <a:ea typeface="Times New Roman"/>
                <a:cs typeface="Times New Roman"/>
                <a:sym typeface="Times New Roman"/>
              </a:rPr>
              <a:t>vállalkozás eredményeit összevetjük az elérhető szinttel vagy hasonló gazdaságok eredményeivel. </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Ebben segít a rendszer „Benchmarkok” elnevezésű menüpontja.</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i="1">
                <a:latin typeface="Times New Roman"/>
                <a:ea typeface="Times New Roman"/>
                <a:cs typeface="Times New Roman"/>
                <a:sym typeface="Times New Roman"/>
              </a:rPr>
              <a:t>(Benchmark: olyan vonatkoztatási pontot jelent, amelyhez más dolgokat hasonlítani vagy amihez képest más dolgokat mérni tudunk (Forrás: </a:t>
            </a:r>
            <a:r>
              <a:rPr lang="hu-HU" sz="24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https://www.hpcconsulting.hu/tudastar/termelekenyseg/benchmarking/bevezetes-a-benchmarkingba/</a:t>
            </a:r>
            <a:r>
              <a:rPr lang="hu-HU" sz="2400">
                <a:latin typeface="Times New Roman"/>
                <a:ea typeface="Times New Roman"/>
                <a:cs typeface="Times New Roman"/>
                <a:sym typeface="Times New Roman"/>
              </a:rPr>
              <a:t>)</a:t>
            </a:r>
            <a:r>
              <a:rPr lang="hu-HU" sz="2400" i="1">
                <a:latin typeface="Times New Roman"/>
                <a:ea typeface="Times New Roman"/>
                <a:cs typeface="Times New Roman"/>
                <a:sym typeface="Times New Roman"/>
              </a:rPr>
              <a:t>. Jelen esetben a gazdaság összehasonlíthatóvá válik a versenytársakkal, a főbb értékek alapján – így képet kapunk a gazdaságunk teljesítményéről a versenytársak eredményei </a:t>
            </a:r>
            <a:r>
              <a:rPr lang="hu-HU" sz="2400" i="1" u="sng">
                <a:solidFill>
                  <a:srgbClr val="0563C1"/>
                </a:solidFill>
                <a:latin typeface="Times New Roman"/>
                <a:ea typeface="Times New Roman"/>
                <a:cs typeface="Times New Roman"/>
                <a:sym typeface="Times New Roman"/>
              </a:rPr>
              <a:t>tükrében</a:t>
            </a:r>
            <a:r>
              <a:rPr lang="hu-HU" sz="1200">
                <a:latin typeface="Times New Roman"/>
                <a:ea typeface="Times New Roman"/>
                <a:cs typeface="Times New Roman"/>
                <a:sym typeface="Times New Roman"/>
              </a:rPr>
              <a:t>  </a:t>
            </a:r>
            <a:r>
              <a:rPr lang="hu-HU" sz="2400" i="1">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 „Benchmarkok” elnevezésű menüpontban azoknak a gazdaságoknak a kumulált adatai jelennek meg, amelyek szintén ezt a digitális farmmenedzsment-rendszert használják. Így tehát valós gazdálkodási adatok alapján reális képet kaphatunk a gazdaságunk jelenlegi helyzetéről a piacon működő hasonló vállalkozások teljesítménye tükrében. Ezek a viszonyítási lehetőségek az egyes termesztett kultúrák alapján kerülnek lehatárolásra, így tehát elemezhetővé válnak az adott kultúra hektárra levetített költségei és az elért hozamok is.</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Ez a „piaci helyzetkép” segíti a gazdálkodót a saját vállalkozásának pozícionálásában, valamint valós visszajelzést ad a termeléssel kapcsolatos főbb irányvonalakat illetően.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2100"/>
          </a:p>
        </p:txBody>
      </p:sp>
      <p:sp>
        <p:nvSpPr>
          <p:cNvPr id="302" name="Google Shape;302;p39: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28</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40: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40: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227836" marR="0" lvl="0" indent="-227836" algn="l" rtl="0">
              <a:lnSpc>
                <a:spcPct val="100000"/>
              </a:lnSpc>
              <a:spcBef>
                <a:spcPts val="0"/>
              </a:spcBef>
              <a:spcAft>
                <a:spcPts val="0"/>
              </a:spcAft>
              <a:buClr>
                <a:srgbClr val="3F3F3F"/>
              </a:buClr>
              <a:buSzPts val="2400"/>
              <a:buFont typeface="Calibri"/>
              <a:buNone/>
            </a:pPr>
            <a:r>
              <a:rPr lang="hu-HU" sz="2400" b="0" strike="noStrike">
                <a:solidFill>
                  <a:srgbClr val="3F3F3F"/>
                </a:solidFill>
                <a:latin typeface="Calibri"/>
                <a:ea typeface="Calibri"/>
                <a:cs typeface="Calibri"/>
                <a:sym typeface="Calibri"/>
              </a:rPr>
              <a:t>Benchmarkok</a:t>
            </a:r>
            <a:endParaRPr sz="2400" b="0" strike="noStrike">
              <a:solidFill>
                <a:srgbClr val="3F3F3F"/>
              </a:solidFill>
              <a:latin typeface="Calibri"/>
              <a:ea typeface="Calibri"/>
              <a:cs typeface="Calibri"/>
              <a:sym typeface="Calibri"/>
            </a:endParaRPr>
          </a:p>
          <a:p>
            <a:pPr marL="227836" lvl="0" indent="-227836"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227836" lvl="0" indent="-227836" algn="l" rtl="0">
              <a:lnSpc>
                <a:spcPct val="100000"/>
              </a:lnSpc>
              <a:spcBef>
                <a:spcPts val="0"/>
              </a:spcBef>
              <a:spcAft>
                <a:spcPts val="0"/>
              </a:spcAft>
              <a:buSzPts val="1100"/>
              <a:buNone/>
            </a:pPr>
            <a:endParaRPr sz="2100">
              <a:latin typeface="Arial"/>
              <a:ea typeface="Arial"/>
              <a:cs typeface="Arial"/>
              <a:sym typeface="Arial"/>
            </a:endParaRPr>
          </a:p>
          <a:p>
            <a:pPr marL="227836" lvl="0" indent="-227836" algn="l" rtl="0">
              <a:lnSpc>
                <a:spcPct val="100000"/>
              </a:lnSpc>
              <a:spcBef>
                <a:spcPts val="0"/>
              </a:spcBef>
              <a:spcAft>
                <a:spcPts val="0"/>
              </a:spcAft>
              <a:buSzPts val="1100"/>
              <a:buNone/>
            </a:pPr>
            <a:r>
              <a:rPr lang="hu-HU" sz="2100"/>
              <a:t>Szöveg:</a:t>
            </a:r>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Mint ahogy az a 7. dia során is megfogalmazódott, a </a:t>
            </a:r>
            <a:r>
              <a:rPr lang="hu-HU" sz="2400" b="1">
                <a:latin typeface="Times New Roman"/>
                <a:ea typeface="Times New Roman"/>
                <a:cs typeface="Times New Roman"/>
                <a:sym typeface="Times New Roman"/>
              </a:rPr>
              <a:t>menedzser/vezető taktikai döntéseket hoz a megvalósítás mikéntjéről. </a:t>
            </a:r>
            <a:r>
              <a:rPr lang="hu-HU" sz="2400">
                <a:latin typeface="Times New Roman"/>
                <a:ea typeface="Times New Roman"/>
                <a:cs typeface="Times New Roman"/>
                <a:sym typeface="Times New Roman"/>
              </a:rPr>
              <a:t>Ennek a döntéshozatalnak a folyamata számos logikus, egymást követő lépésre osztható. Melynek első lépése a </a:t>
            </a:r>
            <a:r>
              <a:rPr lang="hu-HU" sz="2400" b="1">
                <a:latin typeface="Times New Roman"/>
                <a:ea typeface="Times New Roman"/>
                <a:cs typeface="Times New Roman"/>
                <a:sym typeface="Times New Roman"/>
              </a:rPr>
              <a:t>probléma vagy a lehetőség azonosítása és meghatározása. </a:t>
            </a:r>
            <a:r>
              <a:rPr lang="hu-HU" sz="2400">
                <a:latin typeface="Times New Roman"/>
                <a:ea typeface="Times New Roman"/>
                <a:cs typeface="Times New Roman"/>
                <a:sym typeface="Times New Roman"/>
              </a:rPr>
              <a:t>A problémák azonosítása történhet úgy, hogy a </a:t>
            </a:r>
            <a:r>
              <a:rPr lang="hu-HU" sz="2400" b="1">
                <a:latin typeface="Times New Roman"/>
                <a:ea typeface="Times New Roman"/>
                <a:cs typeface="Times New Roman"/>
                <a:sym typeface="Times New Roman"/>
              </a:rPr>
              <a:t>vállalkozás eredményeit összevetjük az elérhető szinttel vagy hasonló gazdaságok eredményeivel. </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Ebben segít a rendszer „Benchmarkok” elnevezésű menüpontja.</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i="1">
                <a:latin typeface="Times New Roman"/>
                <a:ea typeface="Times New Roman"/>
                <a:cs typeface="Times New Roman"/>
                <a:sym typeface="Times New Roman"/>
              </a:rPr>
              <a:t>(Benchmark: olyan vonatkoztatási pontot jelent, amelyhez más dolgokat hasonlítani vagy amihez képest más dolgokat mérni tudunk (Forrás: </a:t>
            </a:r>
            <a:r>
              <a:rPr lang="hu-HU" sz="24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https://www.hpcconsulting.hu/tudastar/termelekenyseg/benchmarking/bevezetes-a-benchmarkingba/</a:t>
            </a:r>
            <a:r>
              <a:rPr lang="hu-HU" sz="2400">
                <a:latin typeface="Times New Roman"/>
                <a:ea typeface="Times New Roman"/>
                <a:cs typeface="Times New Roman"/>
                <a:sym typeface="Times New Roman"/>
              </a:rPr>
              <a:t>)</a:t>
            </a:r>
            <a:r>
              <a:rPr lang="hu-HU" sz="2400" i="1">
                <a:latin typeface="Times New Roman"/>
                <a:ea typeface="Times New Roman"/>
                <a:cs typeface="Times New Roman"/>
                <a:sym typeface="Times New Roman"/>
              </a:rPr>
              <a:t>. Jelen esetben a gazdaság összehasonlíthatóvá válik a versenytársakkal, a főbb értékek alapján – így képet kapunk a gazdaságunk teljesítményéről a versenytársak eredményei </a:t>
            </a:r>
            <a:r>
              <a:rPr lang="hu-HU" sz="2400" i="1" u="sng">
                <a:solidFill>
                  <a:srgbClr val="0563C1"/>
                </a:solidFill>
                <a:latin typeface="Times New Roman"/>
                <a:ea typeface="Times New Roman"/>
                <a:cs typeface="Times New Roman"/>
                <a:sym typeface="Times New Roman"/>
              </a:rPr>
              <a:t>tükrében</a:t>
            </a:r>
            <a:r>
              <a:rPr lang="hu-HU" sz="1200">
                <a:latin typeface="Times New Roman"/>
                <a:ea typeface="Times New Roman"/>
                <a:cs typeface="Times New Roman"/>
                <a:sym typeface="Times New Roman"/>
              </a:rPr>
              <a:t>  </a:t>
            </a:r>
            <a:r>
              <a:rPr lang="hu-HU" sz="2400" i="1">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 „Benchmarkok” elnevezésű menüpontban azoknak a gazdaságoknak a kumulált adatai jelennek meg, amelyek szintén ezt a digitális farmmenedzsment-rendszert használják. Így tehát valós gazdálkodási adatok alapján reális képet kaphatunk a gazdaságunk jelenlegi helyzetéről a piacon működő hasonló vállalkozások teljesítménye tükrében. Ezek a viszonyítási lehetőségek az egyes termesztett kultúrák alapján kerülnek lehatárolásra, így tehát elemezhetővé válnak az adott kultúra hektárra levetített költségei és az elért hozamok is.</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Ez a „piaci helyzetkép” segíti a gazdálkodót a saját vállalkozásának pozícionálásában, valamint valós visszajelzést ad a termeléssel kapcsolatos főbb irányvonalakat illetően.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2100"/>
          </a:p>
        </p:txBody>
      </p:sp>
      <p:sp>
        <p:nvSpPr>
          <p:cNvPr id="311" name="Google Shape;311;p40: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29</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5: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p15: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Kép: Digital Twins in Farm Management (2017). https://www.slideshare.net/CorVerdouw/digital-twins-in-farm-management</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alábbiakban röviden áttekintjük, milyen változásokat hozott az agráriumba a digitalizáció megjelenése. A kényelmi funkciókon túl, milyen többletet jelentenek ezek az eszközök és lehetőségek a gazdaságok számára, hogyan befolyásolják a mindennapi életüket  . A digitális farmmenedzsment rendszerek használata a főbb vezetési és szervezési készségeket igényli, átszőve egy kis digitális nyitottsággal.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digitalizáció csakúgy,a mint más iparágakban, az agrárium területén is robbanásszerű fejlesztéseket indított el. Az eddig megszokott és elterjedt technológiák helyére új, </a:t>
            </a:r>
            <a:r>
              <a:rPr lang="hu-HU" sz="1200" b="1">
                <a:solidFill>
                  <a:schemeClr val="dk1"/>
                </a:solidFill>
                <a:latin typeface="Arial"/>
                <a:ea typeface="Arial"/>
                <a:cs typeface="Arial"/>
                <a:sym typeface="Arial"/>
              </a:rPr>
              <a:t>hatékonyabb megoldások </a:t>
            </a:r>
            <a:r>
              <a:rPr lang="hu-HU" sz="1200">
                <a:solidFill>
                  <a:schemeClr val="dk1"/>
                </a:solidFill>
                <a:latin typeface="Arial"/>
                <a:ea typeface="Arial"/>
                <a:cs typeface="Arial"/>
                <a:sym typeface="Arial"/>
              </a:rPr>
              <a:t>kerülnek, amelyekkel lépést kell tartanunk, ha </a:t>
            </a:r>
            <a:r>
              <a:rPr lang="hu-HU" sz="1200" b="1">
                <a:solidFill>
                  <a:schemeClr val="dk1"/>
                </a:solidFill>
                <a:latin typeface="Arial"/>
                <a:ea typeface="Arial"/>
                <a:cs typeface="Arial"/>
                <a:sym typeface="Arial"/>
              </a:rPr>
              <a:t>versenyben</a:t>
            </a:r>
            <a:r>
              <a:rPr lang="hu-HU" sz="1200">
                <a:solidFill>
                  <a:schemeClr val="dk1"/>
                </a:solidFill>
                <a:latin typeface="Arial"/>
                <a:ea typeface="Arial"/>
                <a:cs typeface="Arial"/>
                <a:sym typeface="Arial"/>
              </a:rPr>
              <a:t> akarunk maradni. A digitális eszközök hatékony és okos használata az eddig megtapasztalt </a:t>
            </a:r>
            <a:r>
              <a:rPr lang="hu-HU" sz="1200" b="1">
                <a:solidFill>
                  <a:schemeClr val="dk1"/>
                </a:solidFill>
                <a:latin typeface="Arial"/>
                <a:ea typeface="Arial"/>
                <a:cs typeface="Arial"/>
                <a:sym typeface="Arial"/>
              </a:rPr>
              <a:t>kényelmi funkciókon felül</a:t>
            </a:r>
            <a:r>
              <a:rPr lang="hu-HU" sz="1200">
                <a:solidFill>
                  <a:schemeClr val="dk1"/>
                </a:solidFill>
                <a:latin typeface="Arial"/>
                <a:ea typeface="Arial"/>
                <a:cs typeface="Arial"/>
                <a:sym typeface="Arial"/>
              </a:rPr>
              <a:t>, olyan </a:t>
            </a:r>
            <a:r>
              <a:rPr lang="hu-HU" sz="1200" b="1">
                <a:solidFill>
                  <a:schemeClr val="dk1"/>
                </a:solidFill>
                <a:latin typeface="Arial"/>
                <a:ea typeface="Arial"/>
                <a:cs typeface="Arial"/>
                <a:sym typeface="Arial"/>
              </a:rPr>
              <a:t>versenyelőnyt jelent </a:t>
            </a:r>
            <a:r>
              <a:rPr lang="hu-HU" sz="1200">
                <a:solidFill>
                  <a:schemeClr val="dk1"/>
                </a:solidFill>
                <a:latin typeface="Arial"/>
                <a:ea typeface="Arial"/>
                <a:cs typeface="Arial"/>
                <a:sym typeface="Arial"/>
              </a:rPr>
              <a:t>a gazdaságok számára, amelyek a fennmaradás és prosperálás zálogaként is definiálhatók. Jelen tanagyag összefoglalja Farmmenedzsmenttel kapcsolatos főbb ismereteket, amelyek hozzájárulnak a gazdálkodás egészének   hatékonyságnöveléséhez, így téve fenntarthatóbbá a gazdálkodást. Áttekintünk egy olyan </a:t>
            </a:r>
            <a:r>
              <a:rPr lang="hu-HU" sz="1200" b="1">
                <a:solidFill>
                  <a:schemeClr val="dk1"/>
                </a:solidFill>
                <a:latin typeface="Arial"/>
                <a:ea typeface="Arial"/>
                <a:cs typeface="Arial"/>
                <a:sym typeface="Arial"/>
              </a:rPr>
              <a:t>költségmegtakarítási, hatékonyságnövelési és adminisztrációcsökkentési lehetőséget</a:t>
            </a:r>
            <a:r>
              <a:rPr lang="hu-HU" sz="1200">
                <a:solidFill>
                  <a:schemeClr val="dk1"/>
                </a:solidFill>
                <a:latin typeface="Arial"/>
                <a:ea typeface="Arial"/>
                <a:cs typeface="Arial"/>
                <a:sym typeface="Arial"/>
              </a:rPr>
              <a:t>, amely könnyen beépíthető egy gazdaság mindennapi életébe – következetes használatával pedig segíti a gazdálkodás minden folyamatát.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Mindez nem csupán költségcsökkentést idéz elő, hanem a </a:t>
            </a:r>
            <a:r>
              <a:rPr lang="hu-HU" sz="1200" b="1">
                <a:solidFill>
                  <a:schemeClr val="dk1"/>
                </a:solidFill>
                <a:latin typeface="Arial"/>
                <a:ea typeface="Arial"/>
                <a:cs typeface="Arial"/>
                <a:sym typeface="Arial"/>
              </a:rPr>
              <a:t>gazdálkodás folyamatainak egésze átláthatóvá</a:t>
            </a:r>
            <a:r>
              <a:rPr lang="hu-HU" sz="1200">
                <a:solidFill>
                  <a:schemeClr val="dk1"/>
                </a:solidFill>
                <a:latin typeface="Arial"/>
                <a:ea typeface="Arial"/>
                <a:cs typeface="Arial"/>
                <a:sym typeface="Arial"/>
              </a:rPr>
              <a:t> válik, igény szerint egyes </a:t>
            </a:r>
            <a:r>
              <a:rPr lang="hu-HU" sz="1200" b="1">
                <a:solidFill>
                  <a:schemeClr val="dk1"/>
                </a:solidFill>
                <a:latin typeface="Arial"/>
                <a:ea typeface="Arial"/>
                <a:cs typeface="Arial"/>
                <a:sym typeface="Arial"/>
              </a:rPr>
              <a:t>folyamatok feltárhatóvá </a:t>
            </a:r>
            <a:r>
              <a:rPr lang="hu-HU" sz="1200">
                <a:solidFill>
                  <a:schemeClr val="dk1"/>
                </a:solidFill>
                <a:latin typeface="Arial"/>
                <a:ea typeface="Arial"/>
                <a:cs typeface="Arial"/>
                <a:sym typeface="Arial"/>
              </a:rPr>
              <a:t>válnak a </a:t>
            </a:r>
            <a:r>
              <a:rPr lang="hu-HU" sz="1200" b="1">
                <a:solidFill>
                  <a:schemeClr val="dk1"/>
                </a:solidFill>
                <a:latin typeface="Arial"/>
                <a:ea typeface="Arial"/>
                <a:cs typeface="Arial"/>
                <a:sym typeface="Arial"/>
              </a:rPr>
              <a:t>legapróbb részletekig is</a:t>
            </a:r>
            <a:r>
              <a:rPr lang="hu-HU" sz="1200">
                <a:solidFill>
                  <a:schemeClr val="dk1"/>
                </a:solidFill>
                <a:latin typeface="Arial"/>
                <a:ea typeface="Arial"/>
                <a:cs typeface="Arial"/>
                <a:sym typeface="Arial"/>
              </a:rPr>
              <a:t>, valamint az adatok és folyamatok </a:t>
            </a:r>
            <a:r>
              <a:rPr lang="hu-HU" sz="1200" b="1">
                <a:solidFill>
                  <a:schemeClr val="dk1"/>
                </a:solidFill>
                <a:latin typeface="Arial"/>
                <a:ea typeface="Arial"/>
                <a:cs typeface="Arial"/>
                <a:sym typeface="Arial"/>
              </a:rPr>
              <a:t>összefüggésükben is megfigyelhető</a:t>
            </a:r>
            <a:r>
              <a:rPr lang="hu-HU" sz="1200">
                <a:solidFill>
                  <a:schemeClr val="dk1"/>
                </a:solidFill>
                <a:latin typeface="Arial"/>
                <a:ea typeface="Arial"/>
                <a:cs typeface="Arial"/>
                <a:sym typeface="Arial"/>
              </a:rPr>
              <a:t>vé válnak. A megszerzett tudás és információk segítik a gazdasági döntéshozó rövid, közép és hosszú távú döntéseinek a hatékony előkészítését, </a:t>
            </a:r>
            <a:r>
              <a:rPr lang="hu-HU" sz="1200" b="1">
                <a:solidFill>
                  <a:schemeClr val="dk1"/>
                </a:solidFill>
                <a:latin typeface="Arial"/>
                <a:ea typeface="Arial"/>
                <a:cs typeface="Arial"/>
                <a:sym typeface="Arial"/>
              </a:rPr>
              <a:t>pontos és naprakész rálátást biztosítva a gazdaság egészére</a:t>
            </a:r>
            <a:r>
              <a:rPr lang="hu-HU" sz="1200">
                <a:solidFill>
                  <a:schemeClr val="dk1"/>
                </a:solidFill>
                <a:latin typeface="Arial"/>
                <a:ea typeface="Arial"/>
                <a:cs typeface="Arial"/>
                <a:sym typeface="Arial"/>
              </a:rPr>
              <a:t>. </a:t>
            </a:r>
            <a:endParaRPr/>
          </a:p>
        </p:txBody>
      </p:sp>
      <p:sp>
        <p:nvSpPr>
          <p:cNvPr id="75" name="Google Shape;75;p15: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3</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41: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41: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227836" marR="0" lvl="0" indent="-227836" algn="l" rtl="0">
              <a:lnSpc>
                <a:spcPct val="100000"/>
              </a:lnSpc>
              <a:spcBef>
                <a:spcPts val="0"/>
              </a:spcBef>
              <a:spcAft>
                <a:spcPts val="0"/>
              </a:spcAft>
              <a:buClr>
                <a:srgbClr val="3F3F3F"/>
              </a:buClr>
              <a:buSzPts val="2400"/>
              <a:buFont typeface="Calibri"/>
              <a:buNone/>
            </a:pPr>
            <a:r>
              <a:rPr lang="hu-HU" sz="2400" b="0" strike="noStrike">
                <a:solidFill>
                  <a:srgbClr val="3F3F3F"/>
                </a:solidFill>
                <a:latin typeface="Calibri"/>
                <a:ea typeface="Calibri"/>
                <a:cs typeface="Calibri"/>
                <a:sym typeface="Calibri"/>
              </a:rPr>
              <a:t>Benchmarkok</a:t>
            </a:r>
            <a:endParaRPr sz="2400" b="0" strike="noStrike">
              <a:solidFill>
                <a:srgbClr val="3F3F3F"/>
              </a:solidFill>
              <a:latin typeface="Calibri"/>
              <a:ea typeface="Calibri"/>
              <a:cs typeface="Calibri"/>
              <a:sym typeface="Calibri"/>
            </a:endParaRPr>
          </a:p>
          <a:p>
            <a:pPr marL="227836" lvl="0" indent="-227836"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227836" lvl="0" indent="-227836" algn="l" rtl="0">
              <a:lnSpc>
                <a:spcPct val="100000"/>
              </a:lnSpc>
              <a:spcBef>
                <a:spcPts val="0"/>
              </a:spcBef>
              <a:spcAft>
                <a:spcPts val="0"/>
              </a:spcAft>
              <a:buSzPts val="1100"/>
              <a:buNone/>
            </a:pPr>
            <a:endParaRPr sz="2100">
              <a:latin typeface="Arial"/>
              <a:ea typeface="Arial"/>
              <a:cs typeface="Arial"/>
              <a:sym typeface="Arial"/>
            </a:endParaRPr>
          </a:p>
          <a:p>
            <a:pPr marL="227836" lvl="0" indent="-227836" algn="l" rtl="0">
              <a:lnSpc>
                <a:spcPct val="100000"/>
              </a:lnSpc>
              <a:spcBef>
                <a:spcPts val="0"/>
              </a:spcBef>
              <a:spcAft>
                <a:spcPts val="0"/>
              </a:spcAft>
              <a:buSzPts val="1100"/>
              <a:buNone/>
            </a:pPr>
            <a:r>
              <a:rPr lang="hu-HU" sz="2100"/>
              <a:t>Szöveg:</a:t>
            </a:r>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Mint ahogy az a 7. dia során is megfogalmazódott, a </a:t>
            </a:r>
            <a:r>
              <a:rPr lang="hu-HU" sz="2400" b="1">
                <a:latin typeface="Times New Roman"/>
                <a:ea typeface="Times New Roman"/>
                <a:cs typeface="Times New Roman"/>
                <a:sym typeface="Times New Roman"/>
              </a:rPr>
              <a:t>menedzser/vezető taktikai döntéseket hoz a megvalósítás mikéntjéről. </a:t>
            </a:r>
            <a:r>
              <a:rPr lang="hu-HU" sz="2400">
                <a:latin typeface="Times New Roman"/>
                <a:ea typeface="Times New Roman"/>
                <a:cs typeface="Times New Roman"/>
                <a:sym typeface="Times New Roman"/>
              </a:rPr>
              <a:t>Ennek a döntéshozatalnak a folyamata számos logikus, egymást követő lépésre osztható. Melynek első lépése a </a:t>
            </a:r>
            <a:r>
              <a:rPr lang="hu-HU" sz="2400" b="1">
                <a:latin typeface="Times New Roman"/>
                <a:ea typeface="Times New Roman"/>
                <a:cs typeface="Times New Roman"/>
                <a:sym typeface="Times New Roman"/>
              </a:rPr>
              <a:t>probléma vagy a lehetőség azonosítása és meghatározása. </a:t>
            </a:r>
            <a:r>
              <a:rPr lang="hu-HU" sz="2400">
                <a:latin typeface="Times New Roman"/>
                <a:ea typeface="Times New Roman"/>
                <a:cs typeface="Times New Roman"/>
                <a:sym typeface="Times New Roman"/>
              </a:rPr>
              <a:t>A problémák azonosítása történhet úgy, hogy a </a:t>
            </a:r>
            <a:r>
              <a:rPr lang="hu-HU" sz="2400" b="1">
                <a:latin typeface="Times New Roman"/>
                <a:ea typeface="Times New Roman"/>
                <a:cs typeface="Times New Roman"/>
                <a:sym typeface="Times New Roman"/>
              </a:rPr>
              <a:t>vállalkozás eredményeit összevetjük az elérhető szinttel vagy hasonló gazdaságok eredményeivel. </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Ebben segít a rendszer „Benchmarkok” elnevezésű menüpontja.</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i="1">
                <a:latin typeface="Times New Roman"/>
                <a:ea typeface="Times New Roman"/>
                <a:cs typeface="Times New Roman"/>
                <a:sym typeface="Times New Roman"/>
              </a:rPr>
              <a:t>(Benchmark: olyan vonatkoztatási pontot jelent, amelyhez más dolgokat hasonlítani vagy amihez képest más dolgokat mérni tudunk (Forrás: </a:t>
            </a:r>
            <a:r>
              <a:rPr lang="hu-HU" sz="24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https://www.hpcconsulting.hu/tudastar/termelekenyseg/benchmarking/bevezetes-a-benchmarkingba/</a:t>
            </a:r>
            <a:r>
              <a:rPr lang="hu-HU" sz="2400">
                <a:latin typeface="Times New Roman"/>
                <a:ea typeface="Times New Roman"/>
                <a:cs typeface="Times New Roman"/>
                <a:sym typeface="Times New Roman"/>
              </a:rPr>
              <a:t>)</a:t>
            </a:r>
            <a:r>
              <a:rPr lang="hu-HU" sz="2400" i="1">
                <a:latin typeface="Times New Roman"/>
                <a:ea typeface="Times New Roman"/>
                <a:cs typeface="Times New Roman"/>
                <a:sym typeface="Times New Roman"/>
              </a:rPr>
              <a:t>. Jelen esetben a gazdaság összehasonlíthatóvá válik a versenytársakkal, a főbb értékek alapján – így képet kapunk a gazdaságunk teljesítményéről a versenytársak eredményei </a:t>
            </a:r>
            <a:r>
              <a:rPr lang="hu-HU" sz="2400" i="1" u="sng">
                <a:solidFill>
                  <a:srgbClr val="0563C1"/>
                </a:solidFill>
                <a:latin typeface="Times New Roman"/>
                <a:ea typeface="Times New Roman"/>
                <a:cs typeface="Times New Roman"/>
                <a:sym typeface="Times New Roman"/>
              </a:rPr>
              <a:t>tükrében</a:t>
            </a:r>
            <a:r>
              <a:rPr lang="hu-HU" sz="1200">
                <a:latin typeface="Times New Roman"/>
                <a:ea typeface="Times New Roman"/>
                <a:cs typeface="Times New Roman"/>
                <a:sym typeface="Times New Roman"/>
              </a:rPr>
              <a:t>  </a:t>
            </a:r>
            <a:r>
              <a:rPr lang="hu-HU" sz="2400" i="1">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 „Benchmarkok” elnevezésű menüpontban azoknak a gazdaságoknak a kumulált adatai jelennek meg, amelyek szintén ezt a digitális farmmenedzsment-rendszert használják. Így tehát valós gazdálkodási adatok alapján reális képet kaphatunk a gazdaságunk jelenlegi helyzetéről a piacon működő hasonló vállalkozások teljesítménye tükrében. Ezek a viszonyítási lehetőségek az egyes termesztett kultúrák alapján kerülnek lehatárolásra, így tehát elemezhetővé válnak az adott kultúra hektárra levetített költségei és az elért hozamok is.</a:t>
            </a:r>
            <a:endParaRPr sz="2400">
              <a:latin typeface="Times New Roman"/>
              <a:ea typeface="Times New Roman"/>
              <a:cs typeface="Times New Roman"/>
              <a:sym typeface="Times New Roman"/>
            </a:endParaRPr>
          </a:p>
          <a:p>
            <a:pPr marL="228600" lvl="0" indent="-22860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Ez a „piaci helyzetkép” segíti a gazdálkodót a saját vállalkozásának pozícionálásában, valamint valós visszajelzést ad a termeléssel kapcsolatos főbb irányvonalakat illetően.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2100"/>
          </a:p>
        </p:txBody>
      </p:sp>
      <p:sp>
        <p:nvSpPr>
          <p:cNvPr id="320" name="Google Shape;320;p41: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30</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2: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42: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a:latin typeface="Arial"/>
                <a:ea typeface="Arial"/>
                <a:cs typeface="Arial"/>
                <a:sym typeface="Arial"/>
              </a:rPr>
              <a:t>Forrás: AgroVIR, 2019.</a:t>
            </a:r>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Szöveg:</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digitális farmmenedzsment-rendszer igénybevételének folyamatát az alábbi 4 lépésben fogalmazhatjuk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br>
              <a:rPr lang="hu-HU" sz="1200">
                <a:latin typeface="Times New Roman"/>
                <a:ea typeface="Times New Roman"/>
                <a:cs typeface="Times New Roman"/>
                <a:sym typeface="Times New Roman"/>
              </a:rPr>
            </a:br>
            <a:r>
              <a:rPr lang="hu-HU" sz="1200">
                <a:latin typeface="Times New Roman"/>
                <a:ea typeface="Times New Roman"/>
                <a:cs typeface="Times New Roman"/>
                <a:sym typeface="Times New Roman"/>
              </a:rPr>
              <a:t>Sales folyamat (3-4 alkalom)</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Meghatározásra kerülnek a rendszer alkalmazhatóságának feltételei</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Miben tudja segíteni a gazdálkodás folyamatait</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Bevezetési jegyzőkönyv készítése (1 munkanap)</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Szerződés utáni első lépés</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Ügyviteli folyamat átbeszélése, felülvizsgálata és megszemélyesítése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Adatbázis elkészítése + migráció (1 nap–2 hét)</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Attól függően, hogy az adatok kezelése milyen mértékű kezelést igényel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Oktatások (5–10 alkalom)</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első intenzív időszakot követően havi rendszerességű</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rendszer bevezetése fél–1 év közötti időtartamra terjed ki</a:t>
            </a:r>
            <a:endParaRPr sz="1200">
              <a:latin typeface="Times New Roman"/>
              <a:ea typeface="Times New Roman"/>
              <a:cs typeface="Times New Roman"/>
              <a:sym typeface="Times New Roman"/>
            </a:endParaRPr>
          </a:p>
          <a:p>
            <a:pPr marL="45720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rendszer bevezetésének </a:t>
            </a:r>
            <a:r>
              <a:rPr lang="hu-HU" sz="1200" b="1">
                <a:latin typeface="Times New Roman"/>
                <a:ea typeface="Times New Roman"/>
                <a:cs typeface="Times New Roman"/>
                <a:sym typeface="Times New Roman"/>
              </a:rPr>
              <a:t>nincsenek kötött feltételei</a:t>
            </a:r>
            <a:r>
              <a:rPr lang="hu-HU" sz="1200">
                <a:latin typeface="Times New Roman"/>
                <a:ea typeface="Times New Roman"/>
                <a:cs typeface="Times New Roman"/>
                <a:sym typeface="Times New Roman"/>
              </a:rPr>
              <a:t>, de </a:t>
            </a:r>
            <a:r>
              <a:rPr lang="hu-HU" sz="1200" b="1">
                <a:latin typeface="Times New Roman"/>
                <a:ea typeface="Times New Roman"/>
                <a:cs typeface="Times New Roman"/>
                <a:sym typeface="Times New Roman"/>
              </a:rPr>
              <a:t>többségében az innovatívabb, előremutató gazdaságok </a:t>
            </a:r>
            <a:r>
              <a:rPr lang="hu-HU" sz="1200">
                <a:latin typeface="Times New Roman"/>
                <a:ea typeface="Times New Roman"/>
                <a:cs typeface="Times New Roman"/>
                <a:sym typeface="Times New Roman"/>
              </a:rPr>
              <a:t>azok, amelyek elsődlegesen alkalmazzák.</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Az eddigi tapasztalatok azt mutatják, hogy a nagyobb méretű (500 ha feletti) gazdaságok esetén térül meg a leghamarabb a rendszer bevezetése, azonban ez a szám minden egyes ágazat esetén eltérő lehet.</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rendszer bevezetése 3 lépcsőben valósul meg:</a:t>
            </a:r>
            <a:endParaRPr sz="1200">
              <a:latin typeface="Times New Roman"/>
              <a:ea typeface="Times New Roman"/>
              <a:cs typeface="Times New Roman"/>
              <a:sym typeface="Times New Roman"/>
            </a:endParaRPr>
          </a:p>
          <a:p>
            <a:pPr marL="342900" lvl="0" indent="-342900" algn="l" rtl="0">
              <a:lnSpc>
                <a:spcPct val="100000"/>
              </a:lnSpc>
              <a:spcBef>
                <a:spcPts val="0"/>
              </a:spcBef>
              <a:spcAft>
                <a:spcPts val="0"/>
              </a:spcAft>
              <a:buClr>
                <a:schemeClr val="dk1"/>
              </a:buClr>
              <a:buSzPts val="1200"/>
              <a:buFont typeface="Arial"/>
              <a:buAutoNum type="arabicPeriod"/>
            </a:pPr>
            <a:r>
              <a:rPr lang="hu-HU"/>
              <a:t>IGÉNYFELMÉRÉS, BEVEZETÉS: igények pontos felméréséből és oktatások sorozatából áll – szoftver használatának fokozatos megismerése, funkciónként, munkakörönként az egyedi igényeknek megfelelően</a:t>
            </a:r>
            <a:endParaRPr/>
          </a:p>
          <a:p>
            <a:pPr marL="342900" lvl="0" indent="-342900" algn="l" rtl="0">
              <a:lnSpc>
                <a:spcPct val="100000"/>
              </a:lnSpc>
              <a:spcBef>
                <a:spcPts val="0"/>
              </a:spcBef>
              <a:spcAft>
                <a:spcPts val="0"/>
              </a:spcAft>
              <a:buClr>
                <a:schemeClr val="dk1"/>
              </a:buClr>
              <a:buSzPts val="1200"/>
              <a:buFont typeface="Arial"/>
              <a:buAutoNum type="arabicPeriod"/>
            </a:pPr>
            <a:r>
              <a:rPr lang="hu-HU"/>
              <a:t>FINOMHANGOLÁS, BEÁLLÍTÁSOK: a beállítások igényre szabása a legapróbb részletekig, hogy a kívánt megoldást nyújtsa</a:t>
            </a:r>
            <a:endParaRPr/>
          </a:p>
          <a:p>
            <a:pPr marL="342900" lvl="0" indent="-342900" algn="l" rtl="0">
              <a:lnSpc>
                <a:spcPct val="100000"/>
              </a:lnSpc>
              <a:spcBef>
                <a:spcPts val="0"/>
              </a:spcBef>
              <a:spcAft>
                <a:spcPts val="0"/>
              </a:spcAft>
              <a:buClr>
                <a:schemeClr val="dk1"/>
              </a:buClr>
              <a:buSzPts val="1200"/>
              <a:buFont typeface="Arial"/>
              <a:buAutoNum type="arabicPeriod"/>
            </a:pPr>
            <a:r>
              <a:rPr lang="hu-HU"/>
              <a:t>MAGABIZTOS HASZNÁLAT: a rendszer készség szintű használata a munkafolyamatok során, az információk célba érnek, és a kívánt eredmények láthatók a megrendelő számára</a:t>
            </a:r>
            <a:endParaRPr/>
          </a:p>
          <a:p>
            <a:pPr marL="108000" lvl="0" indent="0" algn="l" rtl="0">
              <a:lnSpc>
                <a:spcPct val="100000"/>
              </a:lnSpc>
              <a:spcBef>
                <a:spcPts val="1417"/>
              </a:spcBef>
              <a:spcAft>
                <a:spcPts val="0"/>
              </a:spcAft>
              <a:buClr>
                <a:srgbClr val="000000"/>
              </a:buClr>
              <a:buSzPts val="1200"/>
              <a:buFont typeface="Arial"/>
              <a:buNone/>
            </a:pPr>
            <a:endParaRPr sz="1200" b="0" strike="noStrike">
              <a:solidFill>
                <a:srgbClr val="3F3F3F"/>
              </a:solidFill>
              <a:latin typeface="Calibri"/>
              <a:ea typeface="Calibri"/>
              <a:cs typeface="Calibri"/>
              <a:sym typeface="Calibri"/>
            </a:endParaRPr>
          </a:p>
          <a:p>
            <a:pPr marL="108000" lvl="0" indent="0" algn="l" rtl="0">
              <a:lnSpc>
                <a:spcPct val="100000"/>
              </a:lnSpc>
              <a:spcBef>
                <a:spcPts val="1417"/>
              </a:spcBef>
              <a:spcAft>
                <a:spcPts val="0"/>
              </a:spcAft>
              <a:buClr>
                <a:srgbClr val="000000"/>
              </a:buClr>
              <a:buSzPts val="1200"/>
              <a:buFont typeface="Arial"/>
              <a:buNone/>
            </a:pPr>
            <a:endParaRPr/>
          </a:p>
          <a:p>
            <a:pPr marL="457200" lvl="1" indent="0" algn="l" rtl="0">
              <a:lnSpc>
                <a:spcPct val="100000"/>
              </a:lnSpc>
              <a:spcBef>
                <a:spcPts val="0"/>
              </a:spcBef>
              <a:spcAft>
                <a:spcPts val="0"/>
              </a:spcAft>
              <a:buSzPts val="1100"/>
              <a:buNone/>
            </a:pPr>
            <a:endParaRPr/>
          </a:p>
          <a:p>
            <a:pPr marL="457200" lvl="1"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331" name="Google Shape;331;p42: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31</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6: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 name="Google Shape;83;p16: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Szöveg:</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digitális farmmenedzsment   részleteinek megismerése előtt tekintsük át, digitális farmmenedszment fogalmát, illetve hogy milyen témaspecifikus kérdésekre ad választ jelen tananyag.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Digitális farmmenedzsment: A mezőgazdaság digitalizációja révén lehetőség nyílik a gazdálkodás irányításának digitalizálására is. Adat alapú döntéshozatalra épülő mezőgazdasági vállalatirányítási rendszer.</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Ez a dia azokat a főbb – a témakörhöz kapcsolódó elméleti és gyakorlati – kérdéseket tartalmazza, amelyek mentén feltárhatók és megismerhetők a digitális farmmenedzsment-rendszerek által nyújtott lehetőségek, előnyök és a hozzájuk kapcsolódó főbb gazdálkodói igények.</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Fontosnak tartjuk hogy már itt definálja a tananyag, hogy mi a digitális farmmenedzsment.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 digitális farmmenedzsment  részleteinek megismerése előtt tekintsük át, digitális farmmenedszment fogalmát, illetve hogy milyen témaspecifikus kérdésekre ad választ jelen tananyag.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Digitális farmmenedzsment: A mezőgazdaság digitalizációja révén lehetőség nyílik a gazdálkodás irányításának digitalizálására is. Adat alapú döntéshozatalra épülő mezőgazdasági vállalatirányítási rendszer.</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0" lvl="0" indent="0" algn="l" rtl="0">
              <a:lnSpc>
                <a:spcPct val="100000"/>
              </a:lnSpc>
              <a:spcBef>
                <a:spcPts val="0"/>
              </a:spcBef>
              <a:spcAft>
                <a:spcPts val="0"/>
              </a:spcAft>
              <a:buSzPts val="1100"/>
              <a:buNone/>
            </a:pPr>
            <a:r>
              <a:rPr lang="hu-HU" i="1"/>
              <a:t>(Ezt követően a felsorolt kérdéseket ismertessük és szükség szerint kifejthetjük, értelmezhetjük közösen, a hallgatósággal. Hangsúlyozzuk ki, hogy többek között  ezekre a kérdésekre is választ kapunk az előadás során). Ha szükséges, ismertessük a Fogalomtár I. – II. fogalmait is (41-42. dia).</a:t>
            </a:r>
            <a:endParaRPr/>
          </a:p>
        </p:txBody>
      </p:sp>
      <p:sp>
        <p:nvSpPr>
          <p:cNvPr id="84" name="Google Shape;84;p16: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4</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p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6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7: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17: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 Patricia Duffy - M. William Edwards - D. Ronald Kay (2013): Korszerű farmmenedzsment, Szaktudás Kiadó Ház Zrt., 516p.</a:t>
            </a:r>
            <a:endParaRPr/>
          </a:p>
          <a:p>
            <a:pPr marL="0" lvl="0" indent="0" algn="l" rtl="0">
              <a:lnSpc>
                <a:spcPct val="100000"/>
              </a:lnSpc>
              <a:spcBef>
                <a:spcPts val="0"/>
              </a:spcBef>
              <a:spcAft>
                <a:spcPts val="0"/>
              </a:spcAft>
              <a:buSzPts val="1100"/>
              <a:buNone/>
            </a:pPr>
            <a:r>
              <a:rPr lang="hu-HU"/>
              <a:t>Kép: Korszerű farmmenedzsment (2013) alapján, saját szerkesztés (2019)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7000"/>
              </a:lnSpc>
              <a:spcBef>
                <a:spcPts val="0"/>
              </a:spcBef>
              <a:spcAft>
                <a:spcPts val="0"/>
              </a:spcAft>
              <a:buSzPts val="1100"/>
              <a:buNone/>
            </a:pPr>
            <a:r>
              <a:rPr lang="hu-HU" sz="1200">
                <a:latin typeface="Times New Roman"/>
                <a:ea typeface="Times New Roman"/>
                <a:cs typeface="Times New Roman"/>
                <a:sym typeface="Times New Roman"/>
              </a:rPr>
              <a:t>A sikeres vezetők nem csupán betanult válaszokat adnak a problémákra, s elődeik példáját sem követhetik teljes mértékben. Néhányan megszokásból hozzák meg döntéseiket: ami működött tavaly, az működni fog az idén, de lehet, hogy még jövőre is. A jó vezetők azonban megtanulják folyamatosan átgondolni a döntéseiket, ahogyan azt </a:t>
            </a:r>
            <a:r>
              <a:rPr lang="hu-HU" sz="1200" b="1">
                <a:latin typeface="Times New Roman"/>
                <a:ea typeface="Times New Roman"/>
                <a:cs typeface="Times New Roman"/>
                <a:sym typeface="Times New Roman"/>
              </a:rPr>
              <a:t>a gazdasági, technológiai és környezeti</a:t>
            </a:r>
            <a:r>
              <a:rPr lang="hu-HU" sz="1200">
                <a:latin typeface="Times New Roman"/>
                <a:ea typeface="Times New Roman"/>
                <a:cs typeface="Times New Roman"/>
                <a:sym typeface="Times New Roman"/>
              </a:rPr>
              <a:t> feltételek változásai megkövetelik. </a:t>
            </a:r>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Az aktuális információ rendkívül fontos az új döntések meghozatalában, s gyakran a legutóbbi menedzsment-stratégiák átgondolására is szükség van. A hosszú távú trendek felismerése és azokhoz való alkamazkodás </a:t>
            </a:r>
            <a:r>
              <a:rPr lang="hu-HU" sz="1200">
                <a:highlight>
                  <a:srgbClr val="FFFF00"/>
                </a:highlight>
                <a:latin typeface="Times New Roman"/>
                <a:ea typeface="Times New Roman"/>
                <a:cs typeface="Times New Roman"/>
                <a:sym typeface="Times New Roman"/>
              </a:rPr>
              <a:t>elengedhetetlen</a:t>
            </a:r>
            <a:r>
              <a:rPr lang="hu-HU" sz="1200">
                <a:latin typeface="Times New Roman"/>
                <a:ea typeface="Times New Roman"/>
                <a:cs typeface="Times New Roman"/>
                <a:sym typeface="Times New Roman"/>
              </a:rPr>
              <a:t>.</a:t>
            </a:r>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 klimatikus és gazdasági (nemzetközi is) környezet változása mellett a technológiai környezet is folyton új információkkal szolgál. Új fajták vagy hibridek, új növényvédőszerek és eljárások, új állatgyógyszerek és tartási technológiák, és új az gépek és eszközök megjelenése szükségszerű. De változnak az adózás és a foglalkoztatás szabályai, továbbá a környezetvédelmi szabályozók is. </a:t>
            </a:r>
            <a:endParaRPr/>
          </a:p>
          <a:p>
            <a:pPr marL="0" lvl="0" indent="0" algn="just" rtl="0">
              <a:lnSpc>
                <a:spcPct val="107000"/>
              </a:lnSpc>
              <a:spcBef>
                <a:spcPts val="800"/>
              </a:spcBef>
              <a:spcAft>
                <a:spcPts val="0"/>
              </a:spcAft>
              <a:buSzPts val="1100"/>
              <a:buNone/>
            </a:pPr>
            <a:r>
              <a:rPr lang="hu-HU" sz="1200">
                <a:highlight>
                  <a:srgbClr val="FFFF00"/>
                </a:highlight>
                <a:latin typeface="Times New Roman"/>
                <a:ea typeface="Times New Roman"/>
                <a:cs typeface="Times New Roman"/>
                <a:sym typeface="Times New Roman"/>
              </a:rPr>
              <a:t>Mindezen </a:t>
            </a:r>
            <a:r>
              <a:rPr lang="hu-HU" sz="1200" b="1">
                <a:highlight>
                  <a:srgbClr val="FFFF00"/>
                </a:highlight>
                <a:latin typeface="Times New Roman"/>
                <a:ea typeface="Times New Roman"/>
                <a:cs typeface="Times New Roman"/>
                <a:sym typeface="Times New Roman"/>
              </a:rPr>
              <a:t>új információkat nyújtó források az új és alkalmazott technológiákon alapulnak</a:t>
            </a:r>
            <a:r>
              <a:rPr lang="hu-HU" sz="1200">
                <a:highlight>
                  <a:srgbClr val="FFFF00"/>
                </a:highlight>
                <a:latin typeface="Times New Roman"/>
                <a:ea typeface="Times New Roman"/>
                <a:cs typeface="Times New Roman"/>
                <a:sym typeface="Times New Roman"/>
              </a:rPr>
              <a:t>, amelyeket figyelembe kell venni a stratégiaalkotásnál és különféle döntések meghozatalánál</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a:t>
            </a:r>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Mi lehet az oka, hogy egyes gazdálkodók jobb eredményt képesek elérni közel ugyanolyan körülmények között, mint mások (ahol a nagyobb profitot elérő gazdaságok alig rendelkeztek nagyobb földterülettel és gépparkkal, illetve munkaerő-állománnyal, mint a kisebb profitot elérő gazdaságok)? A magyarázat a mezőgazdasági vállalkozást irányító gazdálkodási képességeiben és készségeiben rejlik.</a:t>
            </a:r>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 mezőgazdasági vállalkozások vezetői számos tevékenységet végeznek. Idejük nagy részében rutinfeladatokat látnak el. Viszont azon tevékenységek ellátása különbözteti meg a munkatársaiktól, amik komoly szellemi munkát és teljesítményt igényelnek. Ilyenek azok, amelyeket funkcióknak nevezünk, és összefoglalóan a tervezés, szervezés, irányítás és korrekció </a:t>
            </a:r>
            <a:r>
              <a:rPr lang="hu-HU" sz="1200">
                <a:solidFill>
                  <a:srgbClr val="FF0000"/>
                </a:solidFill>
                <a:latin typeface="Times New Roman"/>
                <a:ea typeface="Times New Roman"/>
                <a:cs typeface="Times New Roman"/>
                <a:sym typeface="Times New Roman"/>
              </a:rPr>
              <a:t>fogalmakkal illetünk.</a:t>
            </a:r>
            <a:endParaRPr/>
          </a:p>
          <a:p>
            <a:pPr marL="0" lvl="0" indent="0" algn="just" rtl="0">
              <a:lnSpc>
                <a:spcPct val="107000"/>
              </a:lnSpc>
              <a:spcBef>
                <a:spcPts val="800"/>
              </a:spcBef>
              <a:spcAft>
                <a:spcPts val="0"/>
              </a:spcAft>
              <a:buSzPts val="1100"/>
              <a:buNone/>
            </a:pPr>
            <a:r>
              <a:rPr lang="hu-HU" sz="1200" b="1">
                <a:solidFill>
                  <a:srgbClr val="FF0000"/>
                </a:solidFill>
                <a:latin typeface="Times New Roman"/>
                <a:ea typeface="Times New Roman"/>
                <a:cs typeface="Times New Roman"/>
                <a:sym typeface="Times New Roman"/>
              </a:rPr>
              <a:t>Tervezés:</a:t>
            </a:r>
            <a:endParaRPr sz="1200">
              <a:solidFill>
                <a:srgbClr val="FF0000"/>
              </a:solidFill>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solidFill>
                  <a:srgbClr val="FF0000"/>
                </a:solidFill>
                <a:latin typeface="Times New Roman"/>
                <a:ea typeface="Times New Roman"/>
                <a:cs typeface="Times New Roman"/>
                <a:sym typeface="Times New Roman"/>
              </a:rPr>
              <a:t>A tervezés a legalapvetőbb és talán a legfontosabb menedzsmentfunkció. </a:t>
            </a:r>
            <a:endParaRPr/>
          </a:p>
          <a:p>
            <a:pPr marL="0" lvl="0" indent="0" algn="just" rtl="0">
              <a:lnSpc>
                <a:spcPct val="107000"/>
              </a:lnSpc>
              <a:spcBef>
                <a:spcPts val="800"/>
              </a:spcBef>
              <a:spcAft>
                <a:spcPts val="0"/>
              </a:spcAft>
              <a:buSzPts val="1100"/>
              <a:buNone/>
            </a:pPr>
            <a:r>
              <a:rPr lang="hu-HU" sz="1200">
                <a:solidFill>
                  <a:srgbClr val="FF0000"/>
                </a:solidFill>
                <a:latin typeface="Times New Roman"/>
                <a:ea typeface="Times New Roman"/>
                <a:cs typeface="Times New Roman"/>
                <a:sym typeface="Times New Roman"/>
              </a:rPr>
              <a:t>A tervezés során tesszük lehetővé, hogy a kidolgozott változatok közül választhassunk. A </a:t>
            </a:r>
            <a:r>
              <a:rPr lang="hu-HU" sz="1200">
                <a:solidFill>
                  <a:srgbClr val="FF0000"/>
                </a:solidFill>
                <a:highlight>
                  <a:srgbClr val="FFFF00"/>
                </a:highlight>
                <a:latin typeface="Times New Roman"/>
                <a:ea typeface="Times New Roman"/>
                <a:cs typeface="Times New Roman"/>
                <a:sym typeface="Times New Roman"/>
              </a:rPr>
              <a:t>tervezés egyik elemeként el kell végezni a célkitűzéseket </a:t>
            </a:r>
            <a:r>
              <a:rPr lang="hu-HU" sz="1200">
                <a:solidFill>
                  <a:srgbClr val="FF0000"/>
                </a:solidFill>
                <a:latin typeface="Times New Roman"/>
                <a:ea typeface="Times New Roman"/>
                <a:cs typeface="Times New Roman"/>
                <a:sym typeface="Times New Roman"/>
              </a:rPr>
              <a:t>, melyeknek a tulajdonosok céljaihoz kell elvezetniük. A tervezés során egyértelművé tesszük, hogy mekkora mennyiségben és milyen minőségben állnak rendelkezésre a szükséges erőforrások. Ezek a szokásos erőforrás-csoportosítás alapján a természeti erőforrások, kiemelten a termőföld, a tőke (eszközök és pénz) és a munkaerő. Az erőforrásokat egymással versengőnek tekinthető tevékenységek között kell megfelelően elosztani. A vezetőknek minden lehetséges változatot értékelni kell, hogy ki tudják választani azokat, amelyek a kitűzött célokhoz a legjobban illeszkednek. Mindezek a lépések hosszú és rövid távú döntéseket egyaránt igényelnek.</a:t>
            </a:r>
            <a:endParaRPr/>
          </a:p>
          <a:p>
            <a:pPr marL="0" lvl="0" indent="0" algn="just" rtl="0">
              <a:lnSpc>
                <a:spcPct val="107000"/>
              </a:lnSpc>
              <a:spcBef>
                <a:spcPts val="800"/>
              </a:spcBef>
              <a:spcAft>
                <a:spcPts val="0"/>
              </a:spcAft>
              <a:buSzPts val="1100"/>
              <a:buNone/>
            </a:pPr>
            <a:r>
              <a:rPr lang="hu-HU" sz="1200" b="1">
                <a:solidFill>
                  <a:srgbClr val="FF0000"/>
                </a:solidFill>
                <a:latin typeface="Times New Roman"/>
                <a:ea typeface="Times New Roman"/>
                <a:cs typeface="Times New Roman"/>
                <a:sym typeface="Times New Roman"/>
              </a:rPr>
              <a:t>Szervezés:</a:t>
            </a:r>
            <a:endParaRPr sz="1200">
              <a:solidFill>
                <a:srgbClr val="FF0000"/>
              </a:solidFill>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solidFill>
                  <a:srgbClr val="FF0000"/>
                </a:solidFill>
                <a:latin typeface="Times New Roman"/>
                <a:ea typeface="Times New Roman"/>
                <a:cs typeface="Times New Roman"/>
                <a:sym typeface="Times New Roman"/>
              </a:rPr>
              <a:t>A kidolgozott tervet követi a megvalósítás. A megvalósítás valójában szervezési feladatok sorát igényli, illetve ebben a stádiumban ez dominál a legjobban. Ebbe beletartozik a szükséges erőforrások megszerzése, a konkrét végrehajtás, ami a teljes folyamat áttekintését, átfogó közelítését kívánja meg. Koordináció, beszerzés, munkaelosztás és a folyamtok felügyelete mind a szervezési munka részei, és a megvalósítást biztosító funkcióhoz tartoznak.</a:t>
            </a:r>
            <a:endParaRPr/>
          </a:p>
          <a:p>
            <a:pPr marL="0" lvl="0" indent="0" algn="just" rtl="0">
              <a:lnSpc>
                <a:spcPct val="107000"/>
              </a:lnSpc>
              <a:spcBef>
                <a:spcPts val="800"/>
              </a:spcBef>
              <a:spcAft>
                <a:spcPts val="0"/>
              </a:spcAft>
              <a:buSzPts val="1100"/>
              <a:buNone/>
            </a:pPr>
            <a:r>
              <a:rPr lang="hu-HU" sz="1200" b="1">
                <a:solidFill>
                  <a:srgbClr val="FF0000"/>
                </a:solidFill>
                <a:latin typeface="Times New Roman"/>
                <a:ea typeface="Times New Roman"/>
                <a:cs typeface="Times New Roman"/>
                <a:sym typeface="Times New Roman"/>
              </a:rPr>
              <a:t>Irányítás:</a:t>
            </a:r>
            <a:endParaRPr sz="1200">
              <a:solidFill>
                <a:srgbClr val="FF0000"/>
              </a:solidFill>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solidFill>
                  <a:srgbClr val="FF0000"/>
                </a:solidFill>
                <a:latin typeface="Times New Roman"/>
                <a:ea typeface="Times New Roman"/>
                <a:cs typeface="Times New Roman"/>
                <a:sym typeface="Times New Roman"/>
              </a:rPr>
              <a:t>Az irányítás magába foglalja az ellenőrzést, az információk rögzítését, az eredmények öszszevetését a megadott szabvánnyal, és azt is biztosítja, hogy a terv </a:t>
            </a:r>
            <a:r>
              <a:rPr lang="hu-HU" sz="1200">
                <a:solidFill>
                  <a:srgbClr val="FF0000"/>
                </a:solidFill>
                <a:highlight>
                  <a:srgbClr val="FFFF00"/>
                </a:highlight>
                <a:latin typeface="Times New Roman"/>
                <a:ea typeface="Times New Roman"/>
                <a:cs typeface="Times New Roman"/>
                <a:sym typeface="Times New Roman"/>
              </a:rPr>
              <a:t>megvalósítása meghozza</a:t>
            </a:r>
            <a:r>
              <a:rPr lang="hu-HU" sz="1200">
                <a:solidFill>
                  <a:srgbClr val="FF0000"/>
                </a:solidFill>
                <a:latin typeface="Times New Roman"/>
                <a:ea typeface="Times New Roman"/>
                <a:cs typeface="Times New Roman"/>
                <a:sym typeface="Times New Roman"/>
              </a:rPr>
              <a:t> a kívánt eredményt, vagy pedig időben lehetőség nyílik korrekcióra, ha nem úgy alakul. A végeredmény és az ezzel kapcsolatos adatok új információforrásként szolgálnak, amelyek lehetővé teszik a jövőbeli tervek továbbfejlesztését.</a:t>
            </a:r>
            <a:endParaRPr/>
          </a:p>
          <a:p>
            <a:pPr marL="0" lvl="0" indent="0" algn="just" rtl="0">
              <a:lnSpc>
                <a:spcPct val="107000"/>
              </a:lnSpc>
              <a:spcBef>
                <a:spcPts val="800"/>
              </a:spcBef>
              <a:spcAft>
                <a:spcPts val="0"/>
              </a:spcAft>
              <a:buSzPts val="1100"/>
              <a:buNone/>
            </a:pPr>
            <a:r>
              <a:rPr lang="hu-HU" sz="1200" b="1">
                <a:solidFill>
                  <a:srgbClr val="FF0000"/>
                </a:solidFill>
                <a:latin typeface="Times New Roman"/>
                <a:ea typeface="Times New Roman"/>
                <a:cs typeface="Times New Roman"/>
                <a:sym typeface="Times New Roman"/>
              </a:rPr>
              <a:t>Korrekció:</a:t>
            </a:r>
            <a:endParaRPr sz="1200">
              <a:solidFill>
                <a:srgbClr val="FF0000"/>
              </a:solidFill>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solidFill>
                  <a:srgbClr val="FF0000"/>
                </a:solidFill>
                <a:latin typeface="Times New Roman"/>
                <a:ea typeface="Times New Roman"/>
                <a:cs typeface="Times New Roman"/>
                <a:sym typeface="Times New Roman"/>
              </a:rPr>
              <a:t>Ha az irányítási folyamat során szerzett információk arra utalnak, hogy a végeredmény nem felel meg a vezető célkitűzéseinek, korrekcióra van szükség. Ide tartozik az alkalmazott technológia finomhangolása vagy az ágazatok átalakítása. Néhány esetben részletesebb termelési és költségadatok beszerzése szükséges az adott probléma megállapításához. Az irányítás során szerzett információ felhasználható a jövőbeli tervek átdolgozására. Ez a folyamatos fejlesztésből és a döntések finomításából álló körkörös folyamat számos cikluson keresztül folytatódhat. </a:t>
            </a:r>
            <a:endParaRPr/>
          </a:p>
          <a:p>
            <a:pPr marL="0" lvl="0" indent="0" algn="just" rtl="0">
              <a:lnSpc>
                <a:spcPct val="107000"/>
              </a:lnSpc>
              <a:spcBef>
                <a:spcPts val="800"/>
              </a:spcBef>
              <a:spcAft>
                <a:spcPts val="0"/>
              </a:spcAft>
              <a:buSzPts val="1100"/>
              <a:buNone/>
            </a:pPr>
            <a:r>
              <a:rPr lang="hu-HU" sz="1200">
                <a:solidFill>
                  <a:srgbClr val="FF0000"/>
                </a:solidFill>
                <a:latin typeface="Times New Roman"/>
                <a:ea typeface="Times New Roman"/>
                <a:cs typeface="Times New Roman"/>
                <a:sym typeface="Times New Roman"/>
              </a:rPr>
              <a:t>Először azonban alapvető döntések meghozatala szükséges.</a:t>
            </a:r>
            <a:endParaRPr/>
          </a:p>
          <a:p>
            <a:pPr marL="0" lvl="0" indent="0" algn="just" rtl="0">
              <a:lnSpc>
                <a:spcPct val="100000"/>
              </a:lnSpc>
              <a:spcBef>
                <a:spcPts val="800"/>
              </a:spcBef>
              <a:spcAft>
                <a:spcPts val="0"/>
              </a:spcAft>
              <a:buSzPts val="1100"/>
              <a:buNone/>
            </a:pPr>
            <a:r>
              <a:rPr lang="hu-HU" sz="800">
                <a:solidFill>
                  <a:srgbClr val="FF0000"/>
                </a:solidFill>
                <a:latin typeface="Times New Roman"/>
                <a:ea typeface="Times New Roman"/>
                <a:cs typeface="Times New Roman"/>
                <a:sym typeface="Times New Roman"/>
              </a:rPr>
              <a:t> </a:t>
            </a:r>
            <a:r>
              <a:rPr lang="hu-HU" sz="1000">
                <a:solidFill>
                  <a:srgbClr val="FF0000"/>
                </a:solidFill>
                <a:latin typeface="Times New Roman"/>
                <a:ea typeface="Times New Roman"/>
                <a:cs typeface="Times New Roman"/>
                <a:sym typeface="Times New Roman"/>
              </a:rPr>
              <a:t>Az új információk forrását az új, alkalmaztt technológiák biztosítják. Javasoljuk ennek megfelelően módosítáani.  </a:t>
            </a:r>
            <a:endParaRPr/>
          </a:p>
          <a:p>
            <a:pPr marL="0" lvl="0" indent="0" algn="just" rtl="0">
              <a:lnSpc>
                <a:spcPct val="107000"/>
              </a:lnSpc>
              <a:spcBef>
                <a:spcPts val="800"/>
              </a:spcBef>
              <a:spcAft>
                <a:spcPts val="0"/>
              </a:spcAft>
              <a:buSzPts val="1100"/>
              <a:buNone/>
            </a:pPr>
            <a:r>
              <a:rPr lang="hu-HU" sz="800">
                <a:solidFill>
                  <a:srgbClr val="FF0000"/>
                </a:solidFill>
                <a:latin typeface="Times New Roman"/>
                <a:ea typeface="Times New Roman"/>
                <a:cs typeface="Times New Roman"/>
                <a:sym typeface="Times New Roman"/>
              </a:rPr>
              <a:t> </a:t>
            </a:r>
            <a:r>
              <a:rPr lang="hu-HU" sz="1200">
                <a:solidFill>
                  <a:srgbClr val="FF0000"/>
                </a:solidFill>
                <a:latin typeface="Times New Roman"/>
                <a:ea typeface="Times New Roman"/>
                <a:cs typeface="Times New Roman"/>
                <a:sym typeface="Times New Roman"/>
              </a:rPr>
              <a:t>Mindezen </a:t>
            </a:r>
            <a:r>
              <a:rPr lang="hu-HU" sz="1200" b="1">
                <a:solidFill>
                  <a:srgbClr val="FF0000"/>
                </a:solidFill>
                <a:latin typeface="Times New Roman"/>
                <a:ea typeface="Times New Roman"/>
                <a:cs typeface="Times New Roman"/>
                <a:sym typeface="Times New Roman"/>
              </a:rPr>
              <a:t>új információkat nyújtó források az új és alkalmazott technológiákon alapulnak</a:t>
            </a:r>
            <a:r>
              <a:rPr lang="hu-HU" sz="1200">
                <a:solidFill>
                  <a:srgbClr val="FF0000"/>
                </a:solidFill>
                <a:latin typeface="Times New Roman"/>
                <a:ea typeface="Times New Roman"/>
                <a:cs typeface="Times New Roman"/>
                <a:sym typeface="Times New Roman"/>
              </a:rPr>
              <a:t>, amelyeket figyelembe kell venni a stratégiaalkotásnál és különféle döntések meghozatalánál</a:t>
            </a:r>
            <a:r>
              <a:rPr lang="hu-HU" sz="800">
                <a:solidFill>
                  <a:srgbClr val="FF0000"/>
                </a:solidFill>
                <a:latin typeface="Times New Roman"/>
                <a:ea typeface="Times New Roman"/>
                <a:cs typeface="Times New Roman"/>
                <a:sym typeface="Times New Roman"/>
              </a:rPr>
              <a:t> </a:t>
            </a:r>
            <a:r>
              <a:rPr lang="hu-HU" sz="1200">
                <a:solidFill>
                  <a:srgbClr val="FF0000"/>
                </a:solidFill>
                <a:latin typeface="Times New Roman"/>
                <a:ea typeface="Times New Roman"/>
                <a:cs typeface="Times New Roman"/>
                <a:sym typeface="Times New Roman"/>
              </a:rPr>
              <a:t>.</a:t>
            </a:r>
            <a:endParaRPr/>
          </a:p>
          <a:p>
            <a:pPr marL="0" lvl="0" indent="0" algn="just" rtl="0">
              <a:lnSpc>
                <a:spcPct val="100000"/>
              </a:lnSpc>
              <a:spcBef>
                <a:spcPts val="800"/>
              </a:spcBef>
              <a:spcAft>
                <a:spcPts val="0"/>
              </a:spcAft>
              <a:buSzPts val="1100"/>
              <a:buNone/>
            </a:pPr>
            <a:r>
              <a:rPr lang="hu-HU" sz="1000">
                <a:solidFill>
                  <a:srgbClr val="FF0000"/>
                </a:solidFill>
                <a:latin typeface="Times New Roman"/>
                <a:ea typeface="Times New Roman"/>
                <a:cs typeface="Times New Roman"/>
                <a:sym typeface="Times New Roman"/>
              </a:rPr>
              <a:t> </a:t>
            </a:r>
            <a:endParaRPr/>
          </a:p>
          <a:p>
            <a:pPr marL="0" lvl="0" indent="0" algn="l" rtl="0">
              <a:lnSpc>
                <a:spcPct val="100000"/>
              </a:lnSpc>
              <a:spcBef>
                <a:spcPts val="800"/>
              </a:spcBef>
              <a:spcAft>
                <a:spcPts val="0"/>
              </a:spcAft>
              <a:buSzPts val="1100"/>
              <a:buNone/>
            </a:pPr>
            <a:endParaRPr/>
          </a:p>
        </p:txBody>
      </p:sp>
      <p:sp>
        <p:nvSpPr>
          <p:cNvPr id="93" name="Google Shape;93;p17: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5</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p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p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p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p6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6: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66: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endParaRPr/>
          </a:p>
        </p:txBody>
      </p:sp>
      <p:sp>
        <p:nvSpPr>
          <p:cNvPr id="540" name="Google Shape;540;p66: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55</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sz="1800">
                <a:latin typeface="Times New Roman"/>
                <a:ea typeface="Times New Roman"/>
                <a:cs typeface="Times New Roman"/>
                <a:sym typeface="Times New Roman"/>
              </a:rPr>
              <a:t>	A precíziós mezőgazdaság alapját a pontos helymeghatározás jelenti. Az automata kormányzás, a differenciált és szakaszolt inputanyag-kijuttatás néhány centiméteres pontosságot igényel. Megfelelő GPS vevők segítségével, valamint valós idejű korrekciós jelek (RTK) használatával a szántóföldön ±2,5 cm-es pontosság biztosítható. A mezőgazdasági digitalizáció elterjedésével megfigyelhető az a tendencia, miszerint egyre többen használnak gazdálkodásuk során precíziós, illetve helyspecifikus elemeket, ezzel együtt a kisebb területtel rendelkező gazdálkodók is használnak precíziós technológiákat. Ennek érdekében első lépésként, 2010-ben a KITE Zrt. egy országos RTK rendszer – mint a precíziós technológia feltételrendszerének – kiépítését kezdte meg, melynek segítségével a felhasználóknak nem kell beruházni saját bázisállomásra. A hálózat 139 bázisállomásból és 350 ismétlő állomásból épül fel. A KITE Zrt. Európában egyedülálló RTK rendszerrel rendelkezik, ami a mezőgazdasági művelésbe bevont területek közel 100%-át lefedi és a gazdálkodók számára biztosít RTK korrekciós jelet. </a:t>
            </a:r>
            <a:r>
              <a:rPr lang="hu-HU" sz="1800">
                <a:solidFill>
                  <a:srgbClr val="FF0000"/>
                </a:solidFill>
                <a:latin typeface="Times New Roman"/>
                <a:ea typeface="Times New Roman"/>
                <a:cs typeface="Times New Roman"/>
                <a:sym typeface="Times New Roman"/>
              </a:rPr>
              <a:t>A ±2,5 cm pontosságú korrekciós jel vételével időben bármikor megismételhetők az alkalmazni kívánt nyomvonalak a szükséges munkaműveletekhez. Kiépített, biztosan üzemelő RTK rendszer nélkül tehát a precíziós gazdálkodás nem kivitelezhető. </a:t>
            </a:r>
            <a:endParaRPr sz="1800">
              <a:latin typeface="Calibri"/>
              <a:ea typeface="Calibri"/>
              <a:cs typeface="Calibri"/>
              <a:sym typeface="Calibri"/>
            </a:endParaRPr>
          </a:p>
          <a:p>
            <a:pPr marL="637540" lvl="0" indent="-180340" algn="just" rtl="0">
              <a:lnSpc>
                <a:spcPct val="115000"/>
              </a:lnSpc>
              <a:spcBef>
                <a:spcPts val="0"/>
              </a:spcBef>
              <a:spcAft>
                <a:spcPts val="0"/>
              </a:spcAft>
              <a:buSzPts val="1100"/>
              <a:buChar char="●"/>
            </a:pPr>
            <a:r>
              <a:rPr lang="hu-HU" sz="1800">
                <a:latin typeface="Times New Roman"/>
                <a:ea typeface="Times New Roman"/>
                <a:cs typeface="Times New Roman"/>
                <a:sym typeface="Times New Roman"/>
              </a:rPr>
              <a:t>A precíziós technológia feltételrendszerének (RTK hálózat) létrehozását követően magát a precíziós gazdálkodás technológiáját építettük ki. A precíziós technológia a növényt helyezi központba. Ezt úgy érjük el, hogy épp annyi inputanyagot (tápanyag, növényvédőszer, víz) juttatunk ki a növényeink számára, ami feltétlenül szükséges és mindezt térben ott tesszük, ahol az adott feltételek ezt biztosítják. Ezzel növeljük az inputanyagok kijuttatásának hatékonyságát, miközben csökken a környezet terhelése (könnyen mobilizálható tápanyagformák lemosódásának megelőzése, felesleges vegyszer-kijuttatás csökkentése, alul- és túlöntözés megakadályozása, stb.), így csökkentve az mezőgazdaság ökológiai lábnyomát, ezzel fenntarthatóbbá tehető a gazdálkodás, miközben hosszabb-rövidebb távon profitnövekedés érhető el.</a:t>
            </a:r>
            <a:endParaRPr sz="1800">
              <a:latin typeface="Calibri"/>
              <a:ea typeface="Calibri"/>
              <a:cs typeface="Calibri"/>
              <a:sym typeface="Calibri"/>
            </a:endParaRPr>
          </a:p>
          <a:p>
            <a:pPr marL="457200" lvl="0" indent="-228600" algn="l" rtl="0">
              <a:lnSpc>
                <a:spcPct val="100000"/>
              </a:lnSpc>
              <a:spcBef>
                <a:spcPts val="800"/>
              </a:spcBef>
              <a:spcAft>
                <a:spcPts val="0"/>
              </a:spcAft>
              <a:buSzPts val="1100"/>
              <a:buNone/>
            </a:pPr>
            <a:endParaRPr b="1"/>
          </a:p>
        </p:txBody>
      </p:sp>
      <p:sp>
        <p:nvSpPr>
          <p:cNvPr id="550" name="Google Shape;550;p6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56</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hu-HU" sz="1800">
                <a:latin typeface="Times New Roman"/>
                <a:ea typeface="Times New Roman"/>
                <a:cs typeface="Times New Roman"/>
                <a:sym typeface="Times New Roman"/>
              </a:rPr>
              <a:t>	A megnövekedett gazdálkodói precíziós igényeknek és a minél szélesebb körű és hatékonyabb kiszolgálásnak eleget téve 2016-ban a KITE Zrt. benyújtott és elnyert egy pályázatot „</a:t>
            </a:r>
            <a:r>
              <a:rPr lang="hu-HU" sz="1800" i="1">
                <a:latin typeface="Times New Roman"/>
                <a:ea typeface="Times New Roman"/>
                <a:cs typeface="Times New Roman"/>
                <a:sym typeface="Times New Roman"/>
              </a:rPr>
              <a:t>Üzemmérettől független komplex precíziós szaktanácsadási rendszer kialakítása</a:t>
            </a:r>
            <a:r>
              <a:rPr lang="hu-HU" sz="1800">
                <a:latin typeface="Times New Roman"/>
                <a:ea typeface="Times New Roman"/>
                <a:cs typeface="Times New Roman"/>
                <a:sym typeface="Times New Roman"/>
              </a:rPr>
              <a:t>” címmel, amely keretében olyan precíziós gazdálkodási szisztémát alakított ki, amely nagy területre kiterjeszthető, a gyakorlat számára könnyen értelmezhető, végrehajtható, gazdaságosan üzemeltethető és egyben jövedelemtöbbletet eredményez a termelők számára. A projektben – a konzorciumi partnerek és a KITE Zrt. saját kutatás-fejlesztési tevékenysége révén – a precíziós gazdálkodási rendszer komplex fejlesztése valósult meg, amely során az egyes rendszerelemek szoros (adatbázisszintű) kapcsolata miatt a felhasználók egyetlen platformon menedzselhetik a gazdaságukat. </a:t>
            </a:r>
            <a:r>
              <a:rPr lang="hu-HU" sz="1800">
                <a:solidFill>
                  <a:srgbClr val="FF0000"/>
                </a:solidFill>
                <a:latin typeface="Times New Roman"/>
                <a:ea typeface="Times New Roman"/>
                <a:cs typeface="Times New Roman"/>
                <a:sym typeface="Times New Roman"/>
              </a:rPr>
              <a:t>Így 2020-ra, egy olyan felhasználóbarát rendszert hoztunk létre, amely nem asztali szoftverek és webes alkalmazások útvesztőjét kínálja a gazdálkodók számára, hanem egy letisztult, interaktív felület, amely a gazdálkodás során megképződött adatokat egy komplex rendszerben kezeli és támogatja a felhasználókat a döntések meghozatalában.</a:t>
            </a:r>
            <a:endParaRPr sz="180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
        <p:nvSpPr>
          <p:cNvPr id="561" name="Google Shape;561;p6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57</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15000"/>
              </a:lnSpc>
              <a:spcBef>
                <a:spcPts val="0"/>
              </a:spcBef>
              <a:spcAft>
                <a:spcPts val="0"/>
              </a:spcAft>
              <a:buSzPts val="1100"/>
              <a:buChar char="●"/>
            </a:pPr>
            <a:r>
              <a:rPr lang="hu-HU" sz="1800">
                <a:latin typeface="Times New Roman"/>
                <a:ea typeface="Times New Roman"/>
                <a:cs typeface="Times New Roman"/>
                <a:sym typeface="Times New Roman"/>
              </a:rPr>
              <a:t>A Precíziós Gazdálkodási Rendszer (</a:t>
            </a:r>
            <a:r>
              <a:rPr lang="hu-HU" sz="18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PGR</a:t>
            </a:r>
            <a:r>
              <a:rPr lang="hu-HU" sz="1800">
                <a:latin typeface="Times New Roman"/>
                <a:ea typeface="Times New Roman"/>
                <a:cs typeface="Times New Roman"/>
                <a:sym typeface="Times New Roman"/>
              </a:rPr>
              <a:t>) keretbe foglalja a modern mezőgazdasági üzemek működtetéséhez szükséges feltételrendszereket, a mezőgazdaság innovatív műszaki, agrotechnológiai és informatikai fejlesztéseit integrálja és adaptálja a helyi termelési viszonyokra. E három feltételrendszer közös platformon megjelenő integrációjaként, a PGR az agrármenedzsment új generációját jelenti.</a:t>
            </a:r>
            <a:endParaRPr sz="1800">
              <a:latin typeface="Calibri"/>
              <a:ea typeface="Calibri"/>
              <a:cs typeface="Calibri"/>
              <a:sym typeface="Calibri"/>
            </a:endParaRPr>
          </a:p>
          <a:p>
            <a:pPr marL="637540" lvl="0" indent="-180340" algn="just" rtl="0">
              <a:lnSpc>
                <a:spcPct val="115000"/>
              </a:lnSpc>
              <a:spcBef>
                <a:spcPts val="800"/>
              </a:spcBef>
              <a:spcAft>
                <a:spcPts val="0"/>
              </a:spcAft>
              <a:buSzPts val="1100"/>
              <a:buChar char="●"/>
            </a:pPr>
            <a:r>
              <a:rPr lang="hu-HU" sz="1800">
                <a:solidFill>
                  <a:srgbClr val="FF0000"/>
                </a:solidFill>
                <a:latin typeface="Times New Roman"/>
                <a:ea typeface="Times New Roman"/>
                <a:cs typeface="Times New Roman"/>
                <a:sym typeface="Times New Roman"/>
              </a:rPr>
              <a:t>A Big Data korában a mezőgazdaság műszaki és egyéb eszközei ontják magukból a munkaműveletek alatt megképződött adatokat, melynek döntéselőkészítő feldolgozásához és azokból a gazdálkodás segítségére levő információk megképzéséhez szükség van egy feldolgozási folyamatra.</a:t>
            </a:r>
            <a:endParaRPr sz="1800">
              <a:solidFill>
                <a:srgbClr val="FF0000"/>
              </a:solidFill>
              <a:latin typeface="Calibri"/>
              <a:ea typeface="Calibri"/>
              <a:cs typeface="Calibri"/>
              <a:sym typeface="Calibri"/>
            </a:endParaRPr>
          </a:p>
          <a:p>
            <a:pPr marL="637540" lvl="0" indent="-180340" algn="just" rtl="0">
              <a:lnSpc>
                <a:spcPct val="115000"/>
              </a:lnSpc>
              <a:spcBef>
                <a:spcPts val="800"/>
              </a:spcBef>
              <a:spcAft>
                <a:spcPts val="800"/>
              </a:spcAft>
              <a:buSzPts val="1100"/>
              <a:buChar char="●"/>
            </a:pPr>
            <a:r>
              <a:rPr lang="hu-HU" sz="1800">
                <a:latin typeface="Times New Roman"/>
                <a:ea typeface="Times New Roman"/>
                <a:cs typeface="Times New Roman"/>
                <a:sym typeface="Times New Roman"/>
              </a:rPr>
              <a:t>A PGR jelentőségét abban a több éve futó – tudományos alapokon nyugvó, a gyakorlat igényeit figyelembe vevő – fejlesztési folyamatban kell keresni, mely az automatizált folyamatok révén lehetőséget biztosít a gazdálkodóknak a munkafolyamatok alatt megképződött adatok gyors és hatékony feldolgozására, melyre a kisebb méretű gazdaságoknak nem minden esetben van megfelelő informatikai háttere és szakembergárdája. A rendszer alapvetően három lábon nyugszik. A precíziós gazdálkodás innovatív technológiáin, a PrecZone megoldásain, valamint a Partner Profit Program szolgáltatásain keresztül biztosítja, hogy a gazdálkodó átgondoltan, lépésről lépésre, a KITE Zrt.-vel közösen növelje a gazdasága fenntartható hatékonyságát. </a:t>
            </a:r>
            <a:endParaRPr sz="1800">
              <a:latin typeface="Calibri"/>
              <a:ea typeface="Calibri"/>
              <a:cs typeface="Calibri"/>
              <a:sym typeface="Calibri"/>
            </a:endParaRPr>
          </a:p>
        </p:txBody>
      </p:sp>
      <p:sp>
        <p:nvSpPr>
          <p:cNvPr id="624" name="Google Shape;624;p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58</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15000"/>
              </a:lnSpc>
              <a:spcBef>
                <a:spcPts val="0"/>
              </a:spcBef>
              <a:spcAft>
                <a:spcPts val="0"/>
              </a:spcAft>
              <a:buSzPts val="1100"/>
              <a:buChar char="●"/>
            </a:pPr>
            <a:r>
              <a:rPr lang="hu-HU" sz="1800">
                <a:latin typeface="Times New Roman"/>
                <a:ea typeface="Times New Roman"/>
                <a:cs typeface="Times New Roman"/>
                <a:sym typeface="Times New Roman"/>
              </a:rPr>
              <a:t>A precíziós technológiák olyan műszaki, informatikai, információs- és termesztéstechnológiai alkalmazások kombinációi, melyek hatékonyabbá teszik a szántóföldi növénytermesztést, a gépüzemeltetést és az üzemszervezést. Egzaktan mért információk felhasználásával történő agrotechnikai beavatkozások összessége, mely sok esetben automatikus módon történik úgy, hogy a környezetvédelmi és fenntarthatósági elvárásokat is támogatja.</a:t>
            </a:r>
            <a:endParaRPr sz="1800">
              <a:latin typeface="Calibri"/>
              <a:ea typeface="Calibri"/>
              <a:cs typeface="Calibri"/>
              <a:sym typeface="Calibri"/>
            </a:endParaRPr>
          </a:p>
          <a:p>
            <a:pPr marL="637540" lvl="0" indent="-180340" algn="just" rtl="0">
              <a:lnSpc>
                <a:spcPct val="115000"/>
              </a:lnSpc>
              <a:spcBef>
                <a:spcPts val="800"/>
              </a:spcBef>
              <a:spcAft>
                <a:spcPts val="0"/>
              </a:spcAft>
              <a:buSzPts val="1100"/>
              <a:buChar char="●"/>
            </a:pPr>
            <a:r>
              <a:rPr lang="hu-HU" sz="1800">
                <a:latin typeface="Times New Roman"/>
                <a:ea typeface="Times New Roman"/>
                <a:cs typeface="Times New Roman"/>
                <a:sym typeface="Times New Roman"/>
              </a:rPr>
              <a:t>A gazdaságokban különbözőek az adottságok (talaj, éghajlat, termesztett növények köre, rendelkezésre álló géprendszerek, informatikai ellátottság, közgazdasági környezet, stb.), ezért a precíziós gazdálkodás során alkalmazott technológiákat (agronómiai-, műszaki és informatikai egyaránt) egyedi módon, lépésről-lépésre szükséges bevezetni, használatukat elsajátítani, az általuk biztosított többleteredményt maximálisan kihasználni. </a:t>
            </a:r>
            <a:endParaRPr sz="1800">
              <a:latin typeface="Calibri"/>
              <a:ea typeface="Calibri"/>
              <a:cs typeface="Calibri"/>
              <a:sym typeface="Calibri"/>
            </a:endParaRPr>
          </a:p>
          <a:p>
            <a:pPr marL="637540" lvl="0" indent="-180340" algn="just" rtl="0">
              <a:lnSpc>
                <a:spcPct val="115000"/>
              </a:lnSpc>
              <a:spcBef>
                <a:spcPts val="800"/>
              </a:spcBef>
              <a:spcAft>
                <a:spcPts val="0"/>
              </a:spcAft>
              <a:buSzPts val="1100"/>
              <a:buChar char="●"/>
            </a:pPr>
            <a:r>
              <a:rPr lang="hu-HU" sz="1800">
                <a:latin typeface="Times New Roman"/>
                <a:ea typeface="Times New Roman"/>
                <a:cs typeface="Times New Roman"/>
                <a:sym typeface="Times New Roman"/>
              </a:rPr>
              <a:t>A szántóföldi növénytermesztésben az agrotechnológiát a kor kívánalmainak megfelelően, a helyspecifikusság szem előtt tartásával kell megújítani. Ehhez a modern géprendszer (navigációs rendszerek, RTK hálózat, kapcsolt menetek végrehajtására alkalmas munkagépek, stb.) rendelkezésre áll, és korszerű inputanyagok (pl. vetőmagvak, műtrágyák, növényvédőszerek) is alkalmazhatók, azonban ezeket az elemeket rendszerbe kellett foglalni.</a:t>
            </a:r>
            <a:endParaRPr sz="1800">
              <a:latin typeface="Calibri"/>
              <a:ea typeface="Calibri"/>
              <a:cs typeface="Calibri"/>
              <a:sym typeface="Calibri"/>
            </a:endParaRPr>
          </a:p>
          <a:p>
            <a:pPr marL="457200" lvl="0" indent="-228600" algn="l" rtl="0">
              <a:lnSpc>
                <a:spcPct val="100000"/>
              </a:lnSpc>
              <a:spcBef>
                <a:spcPts val="800"/>
              </a:spcBef>
              <a:spcAft>
                <a:spcPts val="0"/>
              </a:spcAft>
              <a:buSzPts val="1100"/>
              <a:buNone/>
            </a:pPr>
            <a:endParaRPr/>
          </a:p>
        </p:txBody>
      </p:sp>
      <p:sp>
        <p:nvSpPr>
          <p:cNvPr id="634" name="Google Shape;634;p7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59</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8: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 name="Google Shape;129;p18: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 Patricia Duffy - M. William Edwards - D. Ronald Kay (2013): Korszerű farmmenedzsment, Szaktudás Kiadó Ház Zrt., 516p.</a:t>
            </a:r>
            <a:endParaRPr/>
          </a:p>
          <a:p>
            <a:pPr marL="0" lvl="0" indent="0" algn="l" rtl="0">
              <a:lnSpc>
                <a:spcPct val="100000"/>
              </a:lnSpc>
              <a:spcBef>
                <a:spcPts val="0"/>
              </a:spcBef>
              <a:spcAft>
                <a:spcPts val="0"/>
              </a:spcAft>
              <a:buSzPts val="1100"/>
              <a:buNone/>
            </a:pPr>
            <a:r>
              <a:rPr lang="hu-HU"/>
              <a:t>Kép: https://pxhere.com/hu/photo/1546461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7000"/>
              </a:lnSpc>
              <a:spcBef>
                <a:spcPts val="0"/>
              </a:spcBef>
              <a:spcAft>
                <a:spcPts val="0"/>
              </a:spcAft>
              <a:buSzPts val="1100"/>
              <a:buNone/>
            </a:pPr>
            <a:r>
              <a:rPr lang="hu-HU" sz="1200">
                <a:latin typeface="Times New Roman"/>
                <a:ea typeface="Times New Roman"/>
                <a:cs typeface="Times New Roman"/>
                <a:sym typeface="Times New Roman"/>
              </a:rPr>
              <a:t>A menedzsment fogalma egy növénytermelő vagy állattenyésztő vállalkozás esetében két nagy kategóriára osztható: stratégiai és taktikai menedzsmentre. A stratégiai menedzsment az üzleti vállalkozás átfogó, hosszú távú menetét foglalja magába. A taktikai menedzsment rövid távú tevékenységekből áll, amelyek a kitűzött cél eléréséig egy kiválasztott pályán mozgásban tartják a vállalkozást.</a:t>
            </a:r>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 stratégiai menedzsment arra törekszik, hogy megállapítsa, mi a helyes egy adott üzleti vállalkozás számára a megadott időben. Ha egyszerűen az ismétlődik meg, amit az előző generáció tett, akkor a gazdaság nem lesz hosszú távon versenyképes. </a:t>
            </a:r>
            <a:r>
              <a:rPr lang="hu-HU" sz="1200" b="1">
                <a:latin typeface="Times New Roman"/>
                <a:ea typeface="Times New Roman"/>
                <a:cs typeface="Times New Roman"/>
                <a:sym typeface="Times New Roman"/>
              </a:rPr>
              <a:t>A stratégiai menedzsment állandó mozgásban levő folyamat</a:t>
            </a:r>
            <a:r>
              <a:rPr lang="hu-HU" sz="1200">
                <a:latin typeface="Times New Roman"/>
                <a:ea typeface="Times New Roman"/>
                <a:cs typeface="Times New Roman"/>
                <a:sym typeface="Times New Roman"/>
              </a:rPr>
              <a:t>. Ez a folyamat azonban egy sor logikai lépésre bontható: </a:t>
            </a:r>
            <a:endParaRPr/>
          </a:p>
          <a:p>
            <a:pPr marL="0" lvl="0" indent="0" algn="just" rtl="0">
              <a:lnSpc>
                <a:spcPct val="107000"/>
              </a:lnSpc>
              <a:spcBef>
                <a:spcPts val="800"/>
              </a:spcBef>
              <a:spcAft>
                <a:spcPts val="0"/>
              </a:spcAft>
              <a:buSzPts val="1100"/>
              <a:buNone/>
            </a:pPr>
            <a:r>
              <a:rPr lang="hu-HU" sz="1200" b="1">
                <a:latin typeface="Times New Roman"/>
                <a:ea typeface="Times New Roman"/>
                <a:cs typeface="Times New Roman"/>
                <a:sym typeface="Times New Roman"/>
              </a:rPr>
              <a:t>1. A vállalkozás küldetésének megfogalmazása</a:t>
            </a:r>
            <a:endParaRPr sz="1200">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 vállalkozás tevékenységének pontos  leírása</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röviden megfogalmazza, miért jött létre az adott vállalkozás. Néhány vállalkozás esetében a tevékenységek megfogalmazása szigorúan üzleti értelemben történik. A vállalkozás üzleti értelemben vett küldetését missziónak nevezzük. Egy családi tulajdonú és a család által működtetett vállalkozásban ez vonatkozhat a család összes tevékenységéből csak egyre, amely tükrözi a család számára a társadalmi, vallási, kulturális, valamint a gazdasági értelemben fontos értékeket.</a:t>
            </a:r>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Célja, hogy hangsúlyozza a mezőgazdasági vállalkozások és vezetőik különleges képességeit és azt, milyen értékeket követ a vállalkozás</a:t>
            </a:r>
            <a:r>
              <a:rPr lang="hu-HU" sz="1200">
                <a:highlight>
                  <a:srgbClr val="FFFF00"/>
                </a:highlight>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b="1">
                <a:latin typeface="Times New Roman"/>
                <a:ea typeface="Times New Roman"/>
                <a:cs typeface="Times New Roman"/>
                <a:sym typeface="Times New Roman"/>
              </a:rPr>
              <a:t>2. Az üzleti vállalkozás céljainak kitűzése</a:t>
            </a:r>
            <a:r>
              <a:rPr lang="hu-HU" sz="8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 célok referenciapontként szolgálnak a döntéshozatal és a fejlődés ütemének mérése szempontjából. A családi gazdaságok esetében a vállalkozás célja a család által kitűzött célok egyike. Nagyobb gazdaságok esetén, ahol a vezetők maguk is alkalmazottak, a tulajdonos határozza meg a célokat, a vezető pedig arra törekszik, hogy ezeket megvalósítsa. Nem minden gazdaság vezetője tűzi ugyanazt a célt maga elé, még ha erőforrásaik ugyanazok is. Ennek oka az, hogy mindenki más értéket tart fontosnak. Az értékek kiválasztása befolyásolja a célok megválasztását, és azt, hogy milyen fontosságot tulajdonítanak ezeknek.</a:t>
            </a:r>
            <a:endParaRPr/>
          </a:p>
          <a:p>
            <a:pPr marL="0" lvl="0" indent="0" algn="just" rtl="0">
              <a:lnSpc>
                <a:spcPct val="107000"/>
              </a:lnSpc>
              <a:spcBef>
                <a:spcPts val="800"/>
              </a:spcBef>
              <a:spcAft>
                <a:spcPts val="0"/>
              </a:spcAft>
              <a:buSzPts val="1100"/>
              <a:buNone/>
            </a:pPr>
            <a:r>
              <a:rPr lang="hu-HU" sz="1200" b="1">
                <a:latin typeface="Times New Roman"/>
                <a:ea typeface="Times New Roman"/>
                <a:cs typeface="Times New Roman"/>
                <a:sym typeface="Times New Roman"/>
              </a:rPr>
              <a:t>3. Az üzleti vállalkozás erőforrásainak felmérése (belső „helyzetfelmérés”)</a:t>
            </a:r>
            <a:endParaRPr sz="1200">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Az erőforrások valós, módszertanilag megalapozott és mélyreható áttekintése segít a vezetőnek a reális stratégiák kiválasztásában, a vállalkozás céljainak elérésében. Ezt a folyamatot gyakran nevezik a „belső környezet értékelésének”. Vegyük számba az alábbi erőforrásainkat: természeti, humán (emberi) és tőke.</a:t>
            </a:r>
            <a:endParaRPr/>
          </a:p>
          <a:p>
            <a:pPr marL="0" lvl="0" indent="0" algn="just" rtl="0">
              <a:lnSpc>
                <a:spcPct val="107000"/>
              </a:lnSpc>
              <a:spcBef>
                <a:spcPts val="800"/>
              </a:spcBef>
              <a:spcAft>
                <a:spcPts val="0"/>
              </a:spcAft>
              <a:buSzPts val="1100"/>
              <a:buNone/>
            </a:pPr>
            <a:r>
              <a:rPr lang="hu-HU" sz="1200" b="1">
                <a:latin typeface="Times New Roman"/>
                <a:ea typeface="Times New Roman"/>
                <a:cs typeface="Times New Roman"/>
                <a:sym typeface="Times New Roman"/>
              </a:rPr>
              <a:t>4. Az üzleti környezet felmérése (külső „helyzetfelmérés”)</a:t>
            </a:r>
            <a:endParaRPr sz="1200">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A külső környezet értékelésének nevezzük annak az üzleti környezetnek a kritikus elemzését, amelyben a gazdaság működik. Bár a világ számos részén a főbb állat- és növényállomány nem sokat változott az utóbbi időben, tulajdonságaik azonban igen. Változik a fogyasztók ízlése és a kiterjedt nemzetközi piac is. A jó vezetőnek tisztában kell lennie a küls környezet e változásaival, és időben kell rájuk reagálnia. Ha a legtöbb termelő új termelési módszereket vezet be az egységenkénti költség csökkentésére, akkor az a vállalkozás, amely nem változtat, hamarosan versenyhátrányba kerül.</a:t>
            </a:r>
            <a:endParaRPr/>
          </a:p>
          <a:p>
            <a:pPr marL="0" lvl="0" indent="0" algn="just" rtl="0">
              <a:lnSpc>
                <a:spcPct val="107000"/>
              </a:lnSpc>
              <a:spcBef>
                <a:spcPts val="800"/>
              </a:spcBef>
              <a:spcAft>
                <a:spcPts val="0"/>
              </a:spcAft>
              <a:buSzPts val="1100"/>
              <a:buNone/>
            </a:pPr>
            <a:r>
              <a:rPr lang="hu-HU" sz="1200" b="1">
                <a:latin typeface="Times New Roman"/>
                <a:ea typeface="Times New Roman"/>
                <a:cs typeface="Times New Roman"/>
                <a:sym typeface="Times New Roman"/>
              </a:rPr>
              <a:t>5. A cél eléréséhez alkalmazott stratégiák kijelölése és kiválasztása</a:t>
            </a:r>
            <a:endParaRPr sz="1200">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Egyes üzleti vállalkozások stratégiái nagyobb valószínűséggel vezetnek el cél eléréséhez, mint másoké. Ahogyan a választási lehetőségek száma növekszik a gazdaságban korlátozottan rendelkezésre álló erőforrásokra vonatkozóan, úgy válnak bonyolultabbá a vezető döntései is. Mindehhez megfelelő mennyiségű és jól rendszerezett információkra van szükség.</a:t>
            </a:r>
            <a:endParaRPr/>
          </a:p>
          <a:p>
            <a:pPr marL="0" lvl="0" indent="0" algn="just" rtl="0">
              <a:lnSpc>
                <a:spcPct val="107000"/>
              </a:lnSpc>
              <a:spcBef>
                <a:spcPts val="800"/>
              </a:spcBef>
              <a:spcAft>
                <a:spcPts val="0"/>
              </a:spcAft>
              <a:buSzPts val="1100"/>
              <a:buNone/>
            </a:pPr>
            <a:r>
              <a:rPr lang="hu-HU" sz="1200" b="1">
                <a:latin typeface="Times New Roman"/>
                <a:ea typeface="Times New Roman"/>
                <a:cs typeface="Times New Roman"/>
                <a:sym typeface="Times New Roman"/>
              </a:rPr>
              <a:t>6. A kiválasztott stratégiák végrehajtása és finomítása</a:t>
            </a:r>
            <a:endParaRPr sz="1200">
              <a:latin typeface="Times New Roman"/>
              <a:ea typeface="Times New Roman"/>
              <a:cs typeface="Times New Roman"/>
              <a:sym typeface="Times New Roman"/>
            </a:endParaRPr>
          </a:p>
          <a:p>
            <a:pPr marL="0" lvl="0" indent="0" algn="just" rtl="0">
              <a:lnSpc>
                <a:spcPct val="107000"/>
              </a:lnSpc>
              <a:spcBef>
                <a:spcPts val="800"/>
              </a:spcBef>
              <a:spcAft>
                <a:spcPts val="0"/>
              </a:spcAft>
              <a:buSzPts val="1100"/>
              <a:buNone/>
            </a:pPr>
            <a:r>
              <a:rPr lang="hu-HU" sz="1200">
                <a:latin typeface="Times New Roman"/>
                <a:ea typeface="Times New Roman"/>
                <a:cs typeface="Times New Roman"/>
                <a:sym typeface="Times New Roman"/>
              </a:rPr>
              <a:t>Ha egy növénytermelő vagy állattenyésztő vállalkozás átfogó stratégiája elkészül, a menedzsment vagy vezető taktikai döntéseket hoz a megvalósítás mikéntjéről. A taktikai döntések közé tartozik, hogy mikor és hol értékesítse a terményét, milyen takarmánnyal etesse az állatait, mikor tárgyaljon a gépekről, és kit alkalmazzon a fejőházban. Lehetnek olyan, kis horderejű döntések is, mint pl. melyik telefonszolgáltatást rendelje meg. Ugyanazt az üzleti stratégiát sokféle különböző taktika alkalmazásával lehet megvalósítani.</a:t>
            </a:r>
            <a:endParaRPr/>
          </a:p>
          <a:p>
            <a:pPr marL="0" lvl="0" indent="0" algn="just" rtl="0">
              <a:lnSpc>
                <a:spcPct val="100000"/>
              </a:lnSpc>
              <a:spcBef>
                <a:spcPts val="800"/>
              </a:spcBef>
              <a:spcAft>
                <a:spcPts val="0"/>
              </a:spcAft>
              <a:buSzPts val="1100"/>
              <a:buNone/>
            </a:pPr>
            <a:r>
              <a:rPr lang="hu-HU" sz="800">
                <a:latin typeface="Times New Roman"/>
                <a:ea typeface="Times New Roman"/>
                <a:cs typeface="Times New Roman"/>
                <a:sym typeface="Times New Roman"/>
              </a:rPr>
              <a:t> </a:t>
            </a:r>
            <a:r>
              <a:rPr lang="hu-HU" sz="1000">
                <a:latin typeface="Times New Roman"/>
                <a:ea typeface="Times New Roman"/>
                <a:cs typeface="Times New Roman"/>
                <a:sym typeface="Times New Roman"/>
              </a:rPr>
              <a:t>A küldetésnyilatkozatok általában a vállalkozások értékteremtő jellemzőit, céljait rögzítik, s tájékoztatják a klienseket, hogy milyen céllal és tevékenységgel működik a vállalkozás. Javasoljuk a részletes jelző törlését. </a:t>
            </a:r>
            <a:endParaRPr/>
          </a:p>
          <a:p>
            <a:pPr marL="0" lvl="0" indent="0" algn="just" rtl="0">
              <a:lnSpc>
                <a:spcPct val="100000"/>
              </a:lnSpc>
              <a:spcBef>
                <a:spcPts val="800"/>
              </a:spcBef>
              <a:spcAft>
                <a:spcPts val="0"/>
              </a:spcAft>
              <a:buSzPts val="1100"/>
              <a:buNone/>
            </a:pPr>
            <a:r>
              <a:rPr lang="hu-HU" sz="800">
                <a:latin typeface="Times New Roman"/>
                <a:ea typeface="Times New Roman"/>
                <a:cs typeface="Times New Roman"/>
                <a:sym typeface="Times New Roman"/>
              </a:rPr>
              <a:t> </a:t>
            </a:r>
            <a:r>
              <a:rPr lang="hu-HU" sz="1000">
                <a:latin typeface="Times New Roman"/>
                <a:ea typeface="Times New Roman"/>
                <a:cs typeface="Times New Roman"/>
                <a:sym typeface="Times New Roman"/>
              </a:rPr>
              <a:t>törölve</a:t>
            </a:r>
            <a:endParaRPr/>
          </a:p>
          <a:p>
            <a:pPr marL="0" lvl="0" indent="0" algn="just" rtl="0">
              <a:lnSpc>
                <a:spcPct val="100000"/>
              </a:lnSpc>
              <a:spcBef>
                <a:spcPts val="800"/>
              </a:spcBef>
              <a:spcAft>
                <a:spcPts val="0"/>
              </a:spcAft>
              <a:buSzPts val="1100"/>
              <a:buNone/>
            </a:pPr>
            <a:r>
              <a:rPr lang="hu-HU" sz="800">
                <a:latin typeface="Times New Roman"/>
                <a:ea typeface="Times New Roman"/>
                <a:cs typeface="Times New Roman"/>
                <a:sym typeface="Times New Roman"/>
              </a:rPr>
              <a:t> </a:t>
            </a:r>
            <a:r>
              <a:rPr lang="hu-HU" sz="1000">
                <a:latin typeface="Times New Roman"/>
                <a:ea typeface="Times New Roman"/>
                <a:cs typeface="Times New Roman"/>
                <a:sym typeface="Times New Roman"/>
              </a:rPr>
              <a:t>A magyarázat a célkitűzés mikéntjéről szól, ahelyett hogy a célok kitűzésének fontosságát támasztaná alá. Javasoljuk a tananyag ezirányú bővítését. </a:t>
            </a:r>
            <a:endParaRPr/>
          </a:p>
          <a:p>
            <a:pPr marL="0" lvl="0" indent="0" algn="l" rtl="0">
              <a:lnSpc>
                <a:spcPct val="100000"/>
              </a:lnSpc>
              <a:spcBef>
                <a:spcPts val="800"/>
              </a:spcBef>
              <a:spcAft>
                <a:spcPts val="0"/>
              </a:spcAft>
              <a:buSzPts val="1100"/>
              <a:buNone/>
            </a:pPr>
            <a:endParaRPr b="1"/>
          </a:p>
          <a:p>
            <a:pPr marL="0" lvl="0" indent="0" algn="l" rtl="0">
              <a:lnSpc>
                <a:spcPct val="100000"/>
              </a:lnSpc>
              <a:spcBef>
                <a:spcPts val="0"/>
              </a:spcBef>
              <a:spcAft>
                <a:spcPts val="0"/>
              </a:spcAft>
              <a:buSzPts val="1100"/>
              <a:buNone/>
            </a:pPr>
            <a:endParaRPr b="0"/>
          </a:p>
        </p:txBody>
      </p:sp>
      <p:sp>
        <p:nvSpPr>
          <p:cNvPr id="130" name="Google Shape;130;p18: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6</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15000"/>
              </a:lnSpc>
              <a:spcBef>
                <a:spcPts val="0"/>
              </a:spcBef>
              <a:spcAft>
                <a:spcPts val="0"/>
              </a:spcAft>
              <a:buSzPts val="1100"/>
              <a:buChar char="●"/>
            </a:pPr>
            <a:r>
              <a:rPr lang="hu-HU" sz="1800">
                <a:latin typeface="Times New Roman"/>
                <a:ea typeface="Times New Roman"/>
                <a:cs typeface="Times New Roman"/>
                <a:sym typeface="Times New Roman"/>
              </a:rPr>
              <a:t>A program egy – több éves szakmai tapasztalatok alapján lefektetett, a gyakorlatban bizonyított agronómiai, műszaki és informatikai – tanácsadási rendszer, melynek célja a termelők részére a termelésben lévő többletjövedelem realizálása. A KITE Zrt. gyökereihez visszanyúlva, szaktanácsadással segít a gazdálkodóknak eligazodni a 21. század kihívásai közepette. Eljuttatja hozzájuk a legújabb nemzetközi innovációkat, melyeknek a mindennapi gyakorlatba való beépítésével és rendszerszintű alkalmazásával segíti elő a partnerek jövedelmezőségének és fenntartható gazdálkodásának javítását. Így elmondható, hogy a Partner Profit Program egy olyan személyes támogatást biztosít a gazdálkodók számára, amely segíti a precíziós gazdálkodási technológia elterjesztését. Mindezt teszi úgy, hogy felméri a gazdálkodás fokát, majd ennek megfelelően a csomagajánlatokat nyújt partnerek részére:</a:t>
            </a:r>
            <a:endParaRPr sz="1800">
              <a:latin typeface="Calibri"/>
              <a:ea typeface="Calibri"/>
              <a:cs typeface="Calibri"/>
              <a:sym typeface="Calibri"/>
            </a:endParaRPr>
          </a:p>
          <a:p>
            <a:pPr marL="342900" lvl="0" indent="-342900" algn="just" rtl="0">
              <a:lnSpc>
                <a:spcPct val="115000"/>
              </a:lnSpc>
              <a:spcBef>
                <a:spcPts val="800"/>
              </a:spcBef>
              <a:spcAft>
                <a:spcPts val="0"/>
              </a:spcAft>
              <a:buSzPts val="1100"/>
              <a:buFont typeface="Noto Sans Symbols"/>
              <a:buChar char="∙"/>
            </a:pPr>
            <a:r>
              <a:rPr lang="hu-HU" sz="1800">
                <a:solidFill>
                  <a:srgbClr val="FF0000"/>
                </a:solidFill>
                <a:latin typeface="Times New Roman"/>
                <a:ea typeface="Times New Roman"/>
                <a:cs typeface="Times New Roman"/>
                <a:sym typeface="Times New Roman"/>
              </a:rPr>
              <a:t>PPP 1.0: Precíziós gazdálkodás alapjainak átadása a gazdálkodók részére, valamint a precíziós szemléletű agrotechnológia átadása.</a:t>
            </a:r>
            <a:endParaRPr sz="1800">
              <a:latin typeface="Calibri"/>
              <a:ea typeface="Calibri"/>
              <a:cs typeface="Calibri"/>
              <a:sym typeface="Calibri"/>
            </a:endParaRPr>
          </a:p>
          <a:p>
            <a:pPr marL="342900" lvl="0" indent="-342900" algn="just" rtl="0">
              <a:lnSpc>
                <a:spcPct val="115000"/>
              </a:lnSpc>
              <a:spcBef>
                <a:spcPts val="800"/>
              </a:spcBef>
              <a:spcAft>
                <a:spcPts val="0"/>
              </a:spcAft>
              <a:buSzPts val="1100"/>
              <a:buFont typeface="Noto Sans Symbols"/>
              <a:buChar char="∙"/>
            </a:pPr>
            <a:r>
              <a:rPr lang="hu-HU" sz="1800">
                <a:solidFill>
                  <a:srgbClr val="FF0000"/>
                </a:solidFill>
                <a:latin typeface="Times New Roman"/>
                <a:ea typeface="Times New Roman"/>
                <a:cs typeface="Times New Roman"/>
                <a:sym typeface="Times New Roman"/>
              </a:rPr>
              <a:t>PPP 2.0: A csomagban már tábla- és gazdaságszintű elemzések is helyet kapnak, így a gazdálkodás során képződött adatokból információt állítunk elő; továbbá az erőgépekre vonatkozó riportolás is lehetővé válik.</a:t>
            </a:r>
            <a:endParaRPr sz="1800">
              <a:latin typeface="Calibri"/>
              <a:ea typeface="Calibri"/>
              <a:cs typeface="Calibri"/>
              <a:sym typeface="Calibri"/>
            </a:endParaRPr>
          </a:p>
          <a:p>
            <a:pPr marL="342900" lvl="0" indent="-342900" algn="just" rtl="0">
              <a:lnSpc>
                <a:spcPct val="115000"/>
              </a:lnSpc>
              <a:spcBef>
                <a:spcPts val="800"/>
              </a:spcBef>
              <a:spcAft>
                <a:spcPts val="0"/>
              </a:spcAft>
              <a:buSzPts val="1100"/>
              <a:buFont typeface="Noto Sans Symbols"/>
              <a:buChar char="∙"/>
            </a:pPr>
            <a:r>
              <a:rPr lang="hu-HU" sz="1800">
                <a:solidFill>
                  <a:srgbClr val="FF0000"/>
                </a:solidFill>
                <a:latin typeface="Times New Roman"/>
                <a:ea typeface="Times New Roman"/>
                <a:cs typeface="Times New Roman"/>
                <a:sym typeface="Times New Roman"/>
              </a:rPr>
              <a:t>PPP 3.0: Olyan precíziós gazdálkodási elemek bevezetése (távoli segítségnyújtás, táblaheterogenitás figyelembevétele melletti differenciálás), mellyel extra jövedelem érhető el.</a:t>
            </a:r>
            <a:endParaRPr sz="1800">
              <a:latin typeface="Calibri"/>
              <a:ea typeface="Calibri"/>
              <a:cs typeface="Calibri"/>
              <a:sym typeface="Calibri"/>
            </a:endParaRPr>
          </a:p>
          <a:p>
            <a:pPr marL="637540" lvl="0" indent="-180340" algn="just" rtl="0">
              <a:lnSpc>
                <a:spcPct val="115000"/>
              </a:lnSpc>
              <a:spcBef>
                <a:spcPts val="800"/>
              </a:spcBef>
              <a:spcAft>
                <a:spcPts val="0"/>
              </a:spcAft>
              <a:buSzPts val="1100"/>
              <a:buChar char="●"/>
            </a:pPr>
            <a:r>
              <a:rPr lang="hu-HU" sz="1800">
                <a:latin typeface="Times New Roman"/>
                <a:ea typeface="Times New Roman"/>
                <a:cs typeface="Times New Roman"/>
                <a:sym typeface="Times New Roman"/>
              </a:rPr>
              <a:t> </a:t>
            </a:r>
            <a:endParaRPr sz="1800">
              <a:latin typeface="Calibri"/>
              <a:ea typeface="Calibri"/>
              <a:cs typeface="Calibri"/>
              <a:sym typeface="Calibri"/>
            </a:endParaRPr>
          </a:p>
          <a:p>
            <a:pPr marL="637540" lvl="0" indent="-180340" algn="just" rtl="0">
              <a:lnSpc>
                <a:spcPct val="115000"/>
              </a:lnSpc>
              <a:spcBef>
                <a:spcPts val="800"/>
              </a:spcBef>
              <a:spcAft>
                <a:spcPts val="0"/>
              </a:spcAft>
              <a:buSzPts val="1100"/>
              <a:buChar char="●"/>
            </a:pPr>
            <a:r>
              <a:rPr lang="hu-HU" sz="1800">
                <a:latin typeface="Times New Roman"/>
                <a:ea typeface="Times New Roman"/>
                <a:cs typeface="Times New Roman"/>
                <a:sym typeface="Times New Roman"/>
              </a:rPr>
              <a:t>Olyan gazdaságok, amelyek korábban már elindultak a precíziós gazdálkodás irányába és csak egy-egy technológiai elem hiányzik, ott önálló agronómiai, technológiai és speciális szolgáltatásokat (videokontroll, vetőgép-diagnosztika, üzemszervezési technológiai tervezés, a műszaki eszközrendszer megtérülési vizsgálatai) nyújt a Partner Profit Program.</a:t>
            </a:r>
            <a:endParaRPr sz="1800">
              <a:latin typeface="Calibri"/>
              <a:ea typeface="Calibri"/>
              <a:cs typeface="Calibri"/>
              <a:sym typeface="Calibri"/>
            </a:endParaRPr>
          </a:p>
          <a:p>
            <a:pPr marL="457200" lvl="0" indent="-228600" algn="l" rtl="0">
              <a:lnSpc>
                <a:spcPct val="100000"/>
              </a:lnSpc>
              <a:spcBef>
                <a:spcPts val="800"/>
              </a:spcBef>
              <a:spcAft>
                <a:spcPts val="0"/>
              </a:spcAft>
              <a:buSzPts val="1100"/>
              <a:buNone/>
            </a:pPr>
            <a:endParaRPr/>
          </a:p>
        </p:txBody>
      </p:sp>
      <p:sp>
        <p:nvSpPr>
          <p:cNvPr id="643" name="Google Shape;643;p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60</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hu-HU" sz="1800">
                <a:latin typeface="Times New Roman"/>
                <a:ea typeface="Times New Roman"/>
                <a:cs typeface="Times New Roman"/>
                <a:sym typeface="Times New Roman"/>
              </a:rPr>
              <a:t>	A precíziós gazdálkodás során rengeteg szenzor- és nyers adat kerül rögzítésre, hiszen a szenzorok a korszerű gépekben már alaptartozékok. Az adatokat információvá kell alakítanunk, hogy kiaknázzuk a bennük rejlő lehetőségeket. A PrecZone egy olyan digitális platform, amely megoldást nyújt a mezőgazdaságban keletkező adatok gyors és egyszerű döntéstámogató információvá történő átalakítására. A precíziós gazdálkodás során részben külső adatforrásból származó, részben a mezőgazdasági termelés valamennyi művelete során történő mérésekből nagy mennyiségű adat keletkezik. Ennek a felhalmozódó adatmennyiségnek az összegyűjtése, rendszerezése, kielemzése és ez alapján történő döntéshozatal a különböző munkafolyamatokban a precíziós gazdálkodás megvalósulásának legmagasabb szintjét jelenti.</a:t>
            </a:r>
            <a:endParaRPr sz="180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
        <p:nvSpPr>
          <p:cNvPr id="652" name="Google Shape;652;p7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61</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7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mai mezőgazdasági gépek számtalan információt gyűjtenek és tárolnak a munkájuk során, legyen az szállítás vagy területen végzett munka. Ezen adatok segítségünkre lehetnek a napi döntéshozatalban, logisztikai feladatok szervezésében, sőt meghatározó információval szolgálhatnak a gépberuházások tervezésében.</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kiindulópont a MyJohnDeere weboldal, amit könnyen elérhetünk a </a:t>
            </a:r>
            <a:r>
              <a:rPr lang="hu-HU" sz="18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https://pgr.hu/</a:t>
            </a:r>
            <a:r>
              <a:rPr lang="hu-HU" sz="1800">
                <a:latin typeface="Times New Roman"/>
                <a:ea typeface="Times New Roman"/>
                <a:cs typeface="Times New Roman"/>
                <a:sym typeface="Times New Roman"/>
              </a:rPr>
              <a:t> oldalon a </a:t>
            </a:r>
            <a:r>
              <a:rPr lang="hu-HU" sz="1800" u="sng">
                <a:solidFill>
                  <a:srgbClr val="0563C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John Deere ikonra kattintva</a:t>
            </a:r>
            <a:r>
              <a:rPr lang="hu-HU" sz="1800">
                <a:latin typeface="Times New Roman"/>
                <a:ea typeface="Times New Roman"/>
                <a:cs typeface="Times New Roman"/>
                <a:sym typeface="Times New Roman"/>
              </a:rPr>
              <a:t>. Innen érhető el az összes olyan John Deere alkalmazás, ami segít a gazdaság eszközeit a legnagyobb kihasználtsággal és költséghatékonyan üzemeltetni.</a:t>
            </a:r>
            <a:endParaRPr/>
          </a:p>
          <a:p>
            <a:pPr marL="457200" lvl="0" indent="-228600" algn="l" rtl="0">
              <a:lnSpc>
                <a:spcPct val="10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John Deere gépekben évek óta elérhető távfelügyeleti rendszer egyik alapvető szolgáltatása a gép üzemeltetéséhez kapcsolódó adatok rögzítése, valamint az elemzéshez ezen adatok megjelenítése. A gépekbe épített speciális számítógép közvetlenül a gép adathálózatához kapcsolódik, ahonnan az erőgépünk (kombájn, permetező, silózó, azaz önjáró gépek) működésére jellemző üzemeltetési és diagnosztikai adatokat közvetlenül kapja. Ezeket az adatokat egy központi tárolóba továbbítja, ahonnan a felhasználó elemzés céljából egy webböngészőn vagy mobil alkalmazáson (Android és iOS) keresztül bármikor és bárhonnan elérheti.</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MyJohnDeere oldalon a JDLink™ Dashboard alkalmazást elindítva ki kell választanunk a gépflottából az elemezni kívánt gépet, majd az elemezni kívánt tetszőlegesen beállítható időszakot (egy nap, egy hét vagy akár a gép teljes élettartama).</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megjelenő műszerfal egy áttekintő képet ad a gép aktuális (utolsó ismert pozíció, utolsó ismert üzemóra, riasztások, üzemállapot), illetve a kiválasztott időszak adatairól.</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térképen a megjelölt pontok az egyes adatküldésekhez tartozó pozíciókat jelölik, azokra rákattintva megjelenik az adatfelvétel időpontja és az akkor rögzített adatok (pl.: üzemóra).</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Gépüzemóra panelen nyomon követhető, mikor járt a gép motorja és mikor volt kikapcsolva. Látható a mutatott időszakra vonatkozó összesített üzemóra, illetve a jobb oldalon az egyes napokon teljesített motorüzemóra is megjelenik. A panel jobb alsó sarkán lévő linkkel a korábban kiválasztott időszak teljes időtartamára megjeleníthető a motorüzemóra összesítő ábrája.</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Gépadatok panelen a kiválasztott időszak összesített adatai jelennek meg különböző kategóriákba rendezve. A kategóriák között a legördülő listával választhatunk. A megjelenítés formátuma automatikus, egyes adatsorok oszlopdiagramon jelennek meg (pl. üzemanyagtartály-szint, időszakos üzemanyag-fogyasztás), míg mások vonaldiagram formájában (pl. átlagos haladási sebesség), de minden esetben a diagramok felett megjelennek az adatsorok összesített értékei is.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gép adatainak részletes elemzése a panel jobb alsó sarkában tatálható Összes adat megtekintése linken keresztül érhető el. Az Összes adat megtekintése oldalán szintén ki kell választanunk az elemezni kívánt időtartományt, de itt már akár napon belüli órákat is kiválaszthatunk. Az adatok összesítése a kiválasztott időtartomány hosszának függvényében változik (az 1 hetes tartományt kiválasztva az adatok napi összesítésben jelennek meg, míg, ha a kiválasztott időtartomány egy nap vagy annál rövidebb, az adatok óránkénti bontásban kerülnek megjelenítésre).</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oldalon az adatok csoportosítva jelennek meg (pl. Üzemanyag-információk, Hőmérsékletek, Bekapcsolási idők, stb.), az egyes adatkártyákon belül bizonyos adatok elemzése tovább bővíthető. Az adatsor jellegétől függően különböző megjelenítési formák is választhatók (összesített adatok, részletes adatsorok, grafikonok). A rendelkezésre álló adatok a gép típusától és a gép felszereltségétől függően változnak (pl. betakarító gépeken más adatok jelennek meg, mint traktorokon, illetve a hajtómű vagy a motor típusától függően is változik a rendelkezésre álló adatok köre).</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Természetesen további feldolgozás vagy elemzés céljából az adatok az Exportálás funkció segítségével menthetők.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JDLink™ Dashboard belépési oldalán a főmenüből kezdeményezhető a gép azonnali adatküldése vagy, ha megfelelő GreenStar kijelző van a géphez kapcsolva, indítható a távoli kijelző hozzáférés kezdeményezése. Az Eszközök ikonra kattintva pedig elérhető a MyJohnDeere platform többi alkalmazása is.</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80340" algn="just" rtl="0">
              <a:lnSpc>
                <a:spcPct val="150000"/>
              </a:lnSpc>
              <a:spcBef>
                <a:spcPts val="200"/>
              </a:spcBef>
              <a:spcAft>
                <a:spcPts val="0"/>
              </a:spcAft>
              <a:buSzPts val="1100"/>
              <a:buChar char="●"/>
            </a:pPr>
            <a:r>
              <a:rPr lang="hu-HU" sz="1800" b="1" i="1">
                <a:latin typeface="Times New Roman"/>
                <a:ea typeface="Times New Roman"/>
                <a:cs typeface="Times New Roman"/>
                <a:sym typeface="Times New Roman"/>
              </a:rPr>
              <a:t>Gépelemző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gépelemző egy olyan alkalmazás, amely lehetővé teszi a felhasználók számára, hogy adatokat gyűjtsenek és elemzéseket készítsenek a gépeikről, illetve összehasonlíthatják az egyes gépeket a munkavégzés során. A felhasználó rendezheti és összehasonlíthatja a gépadatokat típus, hely, dátumtartomány és szervezet szerint. Ez lehetővé teszi a felhasználók számára, hogy valós idejű jelentéseket készítsenek. Kiválaszthatjuk, hogy milyen időszakban és milyen gépet vagy gépeket akarunk elemezni. Lehetőség van a gépek részletes összehasonlítására. Nagyon jól használható, ha például ugyanolyan munkát végző traktorokat, permetezőket vagy betakarítógépeket akarunk vizsgálni.</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gépelemző egy alapbeállítású nézetet fog betölteni (gépi, motorüzemórák, általános hasznosítás), amikor először jelentkezünk be. A kezdeti bejelentkezés után a rendszer emlékszik az utolsó nézetre. Természetesen lehetőség van egyéni nézetek beállítására is, a Nézetek szerkesztése ikonra kattintva. Itt találhatjuk az előre elkészített elemzési listákat, de természetesen lehetőség van egyéni nézetek beállítására is.  Megjegyzés: Minden egyéni nézet felhasználó szerint történik, nem pedig szervezet szerint. Ha az 'A' felhasználó egyéni nézetet hoz létre, amikor a 'B' felhasználó belép, akkor nem látja az 'A' felhasználói nézet létrehozását. A menü jobb alsó sarkában, ha kiválasztjuk az 'Új nézet' ikont, megjelenik egy mező, amely lehetővé teszi az új egyedi nézet elnevezését, valamint a megtekinteni kívánt részletek kiválasztását. Traktorok esetében 103, kombájnok és önjáró szecskázók esetében 72 féle adat, információ közül választhatunk, amelyek segítségével vizsgálhatjuk a gépek üzemeltetési paramétereit, tulajdonságait. Ha kiválasztjuk a 'Tovább' ikont, az adatokat a megjelenítés sorrendjében tetszés szerint rendezhetjük. Kiválaszthatjuk, hogy a számmező mellett az oszlopdiagramon is lássuk-e az adatokat. A sávdiagram megjelenítéséhez válasszuk a ,,Megjelenítés” lehetőséget a megtekinteni kívánt adatok melletti mezőben. Ezután válasszuk a „Mentés” lehetőséget. Az újonnan létrehozott nézetet a ,,Nézet” legördülő mezőbe tölti be a rendszer.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Ha elkészítettük a saját igényeink szerint az elemzési listát, akkor pár perc alatt készíthetünk egy átfogó elemzést a gépek üzemeltetési adatairól.</a:t>
            </a:r>
            <a:endParaRPr/>
          </a:p>
          <a:p>
            <a:pPr marL="637540" lvl="0" indent="-110490" algn="just" rtl="0">
              <a:lnSpc>
                <a:spcPct val="150000"/>
              </a:lnSpc>
              <a:spcBef>
                <a:spcPts val="200"/>
              </a:spcBef>
              <a:spcAft>
                <a:spcPts val="0"/>
              </a:spcAft>
              <a:buSzPts val="1100"/>
              <a:buNone/>
            </a:pPr>
            <a:endParaRPr sz="1800" b="1" i="1">
              <a:latin typeface="Times New Roman"/>
              <a:ea typeface="Times New Roman"/>
              <a:cs typeface="Times New Roman"/>
              <a:sym typeface="Times New Roman"/>
            </a:endParaRPr>
          </a:p>
          <a:p>
            <a:pPr marL="637540" lvl="0" indent="-180340" algn="just" rtl="0">
              <a:lnSpc>
                <a:spcPct val="150000"/>
              </a:lnSpc>
              <a:spcBef>
                <a:spcPts val="200"/>
              </a:spcBef>
              <a:spcAft>
                <a:spcPts val="0"/>
              </a:spcAft>
              <a:buSzPts val="1100"/>
              <a:buChar char="●"/>
            </a:pPr>
            <a:r>
              <a:rPr lang="hu-HU" sz="1800" b="1" i="1">
                <a:latin typeface="Times New Roman"/>
                <a:ea typeface="Times New Roman"/>
                <a:cs typeface="Times New Roman"/>
                <a:sym typeface="Times New Roman"/>
              </a:rPr>
              <a:t>Gépjelentések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Gépjelentések alkalmazás lehetővé teszi, hogy egyszeri vagy folyamatos jelentéseket készíthessünk a gépekről. Három jelentést lehet ütemezetten rendszeresen generáltatni a rendszerrel: hasznosítási jelentés, motorüzemóra-jelentés és karbantartásiterv-jelentés. Az üzemanyag-garancia jelentést csak egyedi jelentés formájában lehet készíteni.</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Nagyon fontos, hogy a jelentések csak 90 napig tárolódnak. Ha hosszabb tárolási időre van szükség, akkor azt az Új egyedi jelentés létrehozásával tudjuk megoldani, mert az egyedi jelentések korlátlan ideig tárolódnak.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jelentések típusai:</a:t>
            </a:r>
            <a:endParaRPr/>
          </a:p>
          <a:p>
            <a:pPr marL="0" lvl="0" indent="0" algn="just" rtl="0">
              <a:lnSpc>
                <a:spcPct val="150000"/>
              </a:lnSpc>
              <a:spcBef>
                <a:spcPts val="0"/>
              </a:spcBef>
              <a:spcAft>
                <a:spcPts val="0"/>
              </a:spcAft>
              <a:buSzPts val="1100"/>
              <a:buFont typeface="Noto Sans Symbols"/>
              <a:buNone/>
            </a:pPr>
            <a:r>
              <a:rPr lang="hu-HU" sz="1800">
                <a:latin typeface="Times New Roman"/>
                <a:ea typeface="Times New Roman"/>
                <a:cs typeface="Times New Roman"/>
                <a:sym typeface="Times New Roman"/>
              </a:rPr>
              <a:t>	Hasznosítási jelentés: megmutatja, hogy a gép hány órát töltött munkavégzéssel alapjáraton, illetve szállítással, és ezekben a tevékenységekben mennyit fogyasztott. </a:t>
            </a:r>
            <a:endParaRPr/>
          </a:p>
          <a:p>
            <a:pPr marL="0" lvl="0" indent="0" algn="just" rtl="0">
              <a:lnSpc>
                <a:spcPct val="150000"/>
              </a:lnSpc>
              <a:spcBef>
                <a:spcPts val="0"/>
              </a:spcBef>
              <a:spcAft>
                <a:spcPts val="0"/>
              </a:spcAft>
              <a:buSzPts val="1100"/>
              <a:buFont typeface="Noto Sans Symbols"/>
              <a:buNone/>
            </a:pPr>
            <a:r>
              <a:rPr lang="hu-HU" sz="1800">
                <a:latin typeface="Times New Roman"/>
                <a:ea typeface="Times New Roman"/>
                <a:cs typeface="Times New Roman"/>
                <a:sym typeface="Times New Roman"/>
              </a:rPr>
              <a:t>	Motorüzemóra-jelentés: Adott időintervallumban mennyi üzemórát dolgozott a gép és mi az aktuális motorüzemóra.</a:t>
            </a:r>
            <a:endParaRPr/>
          </a:p>
          <a:p>
            <a:pPr marL="0" lvl="0" indent="0" algn="just" rtl="0">
              <a:lnSpc>
                <a:spcPct val="150000"/>
              </a:lnSpc>
              <a:spcBef>
                <a:spcPts val="0"/>
              </a:spcBef>
              <a:spcAft>
                <a:spcPts val="0"/>
              </a:spcAft>
              <a:buSzPts val="1100"/>
              <a:buFont typeface="Noto Sans Symbols"/>
              <a:buNone/>
            </a:pPr>
            <a:r>
              <a:rPr lang="hu-HU" sz="1800">
                <a:latin typeface="Times New Roman"/>
                <a:ea typeface="Times New Roman"/>
                <a:cs typeface="Times New Roman"/>
                <a:sym typeface="Times New Roman"/>
              </a:rPr>
              <a:t>	Karbantartásiterv-jelentés: Információt kapunk, hogy milyen karbantartás következik.</a:t>
            </a:r>
            <a:endParaRPr/>
          </a:p>
          <a:p>
            <a:pPr marL="0" lvl="0" indent="0" algn="just" rtl="0">
              <a:lnSpc>
                <a:spcPct val="150000"/>
              </a:lnSpc>
              <a:spcBef>
                <a:spcPts val="0"/>
              </a:spcBef>
              <a:spcAft>
                <a:spcPts val="0"/>
              </a:spcAft>
              <a:buSzPts val="1100"/>
              <a:buFont typeface="Noto Sans Symbols"/>
              <a:buNone/>
            </a:pPr>
            <a:r>
              <a:rPr lang="hu-HU" sz="1800">
                <a:latin typeface="Times New Roman"/>
                <a:ea typeface="Times New Roman"/>
                <a:cs typeface="Times New Roman"/>
                <a:sym typeface="Times New Roman"/>
              </a:rPr>
              <a:t>	Üzemanyaggarancia-jelentés: Adott időszakban mennyit fogyasztott a gép szállításban, alapjáraton és talajmunkában. Mekkora volt a motorterhelés az adott folyamatban, mennyi üzemanyagot fogyasztott összesen, és hány üzemóráig tartott az adott folyamat.</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100"/>
              <a:buNone/>
            </a:pPr>
            <a:endParaRPr/>
          </a:p>
        </p:txBody>
      </p:sp>
      <p:sp>
        <p:nvSpPr>
          <p:cNvPr id="671" name="Google Shape;671;p7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63</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p7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pótsúlyozási </a:t>
            </a:r>
            <a:r>
              <a:rPr lang="hu-HU" sz="1800" i="1">
                <a:latin typeface="Times New Roman"/>
                <a:ea typeface="Times New Roman"/>
                <a:cs typeface="Times New Roman"/>
                <a:sym typeface="Times New Roman"/>
              </a:rPr>
              <a:t>kalkulátor</a:t>
            </a:r>
            <a:r>
              <a:rPr lang="hu-HU" sz="1800">
                <a:latin typeface="Times New Roman"/>
                <a:ea typeface="Times New Roman"/>
                <a:cs typeface="Times New Roman"/>
                <a:sym typeface="Times New Roman"/>
              </a:rPr>
              <a:t> alkalmazás célja, hogy megkönnyítse partnerek számára a termelés optimalizálását. A gépek esetében a megfelelő erő- és munkagép-beállítást, a KITEJet használatánál a folyékony tápanyag-kijuttatást, valamint a megfelelő dózisú mikrogranulátum adagolását biztosítja.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traktorok üzemeltetése során igen fontos feladat a munkagép igényeihez beállítani a szükséges vonóerőt. A vontatóképességet alapvetően a motorteljesítmény, az adhéziós tényező és az adhéziós tömeg (a hajtott kerekekre eső tömeg és a munkagépen képződő erők eredője) határozza meg. A traktor adhéziós tömegének beállítása minden esetben az üzemeltető feladata! A forgalmazó (KITE Zrt.), és a gyártó (John Deere) nem ismeri a vontatott munkagép paramétereit és a munkakörülményeket. Ehhez a feladathoz nyújt partnereinknek segítséget a KITE Zrt. által fejlesztett pótsúlyozási kalkulátor.</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Különböző munkagépek más-más elvárásokat támasztanak az erőgépek felé. A John Deere ajánlása alapján a traktorokat 45-56 kg/LE közé kell pótsúlyozni, de nem szabad túllépni a Kezelési és Karbantartási utasításban leírt maximális össztömeget. A traktor tömegének helyes beállításával az erőgép/munkagép energetikai illesztését végezzük el.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Ennek hiányában jelentős agronómiai hibákat (tavaszi talajtaposás, kerék csúszásból adódó talajszerkezet rombolás) vétünk, illetve műszaki meghibásodásokat (erőátvitel) és jelentős túlfogyasztást (8-12%) fogunk tapasztalni. A kerékcsúszás, (Slip) a vontatási sebesség és a motorterhelés helyes arányán keresztül ellenőrizhetjük a pótsúlyozást. Igen fontos, hogy a motor maximális terhelése tartósan ne legyen 92% felett, mellyel egyidőben nem megengedett a tartós 6,6 km/h alatti vontatási sebesség. A John Deere ajánlása alapján ilyen beállítások mellett a kerékcsúszás értéke 8-14% között az ideális. A hibás pótsúlyozásból adódóan ahány százalékot nő a slip, annyi százalék üzemanyagot égetünk el feleslegesen.</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Tavasszal a puha, sokszor nedves, megkelt talajt nem célszerű megtaposni (az egész termelési ciklust negatívan befolyásolja). Ebben az esetben a traktor tömegét 45 kg/LE környékére kell beállítani, ami megszabja a tavaszi munkagépünk vonóerő-igényét. A vetés során szintén várhatóan elég a csökkentett pótsúlyozás, mivel a korszerű vető-aggregátok jelentős hidraulikus és kardán teljesítményt igényelnek a motortól, így a hajtott kerekekre kevesebb nyomaték jut.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kultivátorok általában függesztett eszközök, így igen nagy figyelmet kell fordítanunk a járműszerelvény stabilitására. Mivel a vonóerő-igény ez estben is szerényebb, alkalmazhatjuk az alacsonyabb (45 kg/LE) értéket, de a mellső-hátsó pótsúlyozás arányaira kiemelt figyelmet kell fordítanunk. A függesztett munkagép növeli a hátsó kerék terhelését és drasztikusan csökkentheti az első tengelyét, ami kormányzási anomáliát okozhat.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Nyár derekán kezdődnek a talajmunkák, melyek az esetek jelentős részében igen nagy vonóerőt igényelnek. A traktort célszerű ebben az esetben 55 kg/LE környékére pótsúlyoznunk, figyelve a maximális tömegre, mely semmilyen formában nem léphető át.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Meghatározó, hogy az elvárt adhéziós tömeget a traktoron az első és a hátsó tengelyek között milyen arányban osztjuk szét. Hagyományos felépítésű erőgép esetében 40/60%-os, míg csuklós derekúaknál a 55/45% az ideális. Speciális pótsúlyozást igényel a hagyományos felépítésű hevederes járószerkezetű traktor. Semmilyen formában nem engedhető, hogy az erőgép sarkon járjon, ebben az esetben jelentősen csökken a felfekvő felület, ezáltal drasztikusan romlik az adhéziós tényező és a hevedert széttépjük. A helyes arány a hagyományos felépítésű hevederes traktor estében 60/40%, melyet legkönnyebben front és közép súlyozással érhetünk el. </a:t>
            </a:r>
            <a:endParaRPr/>
          </a:p>
          <a:p>
            <a:pPr marL="457200" lvl="0" indent="-228600" algn="l" rtl="0">
              <a:lnSpc>
                <a:spcPct val="100000"/>
              </a:lnSpc>
              <a:spcBef>
                <a:spcPts val="0"/>
              </a:spcBef>
              <a:spcAft>
                <a:spcPts val="0"/>
              </a:spcAft>
              <a:buSzPts val="1100"/>
              <a:buNone/>
            </a:pPr>
            <a:endParaRPr/>
          </a:p>
        </p:txBody>
      </p:sp>
      <p:sp>
        <p:nvSpPr>
          <p:cNvPr id="692" name="Google Shape;692;p7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65</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Napjaink modern mezőgazdasága nem létezhetne a GPS helymeghatározás nélkül. Az egyik első lépés a precíziós gazdálkodás felé, hogy gépeink képesek legyenek az automata kormányzásra, ehhez pedig fontos kellék a minél nagyobb pontosságú GPS vevő. A KITE Zrt. RTK (</a:t>
            </a:r>
            <a:r>
              <a:rPr lang="hu-HU" sz="1800" i="1">
                <a:latin typeface="Times New Roman"/>
                <a:ea typeface="Times New Roman"/>
                <a:cs typeface="Times New Roman"/>
                <a:sym typeface="Times New Roman"/>
              </a:rPr>
              <a:t>Real Time Kinematic</a:t>
            </a:r>
            <a:r>
              <a:rPr lang="hu-HU" sz="1800">
                <a:latin typeface="Times New Roman"/>
                <a:ea typeface="Times New Roman"/>
                <a:cs typeface="Times New Roman"/>
                <a:sym typeface="Times New Roman"/>
              </a:rPr>
              <a:t>) rendszere felvértezi a felhasználót a ±2,5 centiméteres GPS pontossággal, melynek segítségével a gazdálkodás hatékonyabbá válik.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RTK egy műholdas pozicionáláson alapuló, valós idejű helymeghatározási rendszer. A rendszer alapja, hogy egy ismert pontban levő bázisállomás az általa látható műholdakon kívül egy mozgó gépre telepített GPS vevővel van kapcsolatban és egy úgynevezett „differenciális méréssel” éri el ezt a nagy pontosságú korrekciós jelet, amelyet használhatunk a különböző szántóföldi műveletek elvégzése során.</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RTK hálózatunk számos előnye közé tartozik az éven túl is megismételhető ±2,5 centiméter pontosságú GPS korrekción kívül a rendszerek beüzemelése és helyszíni oktatása, illetve, hogy a hálózat nem igényel jelentős beruházási költséget. Ezen felül a bázisállomások karbantartását is cégünk AMS-RTK specialistái végzik nap mint nap, a munkaidőben hívható AMS ügyfélszolgálat (tel.: +36-30/696-55-88) mellett.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200"/>
              </a:spcBef>
              <a:spcAft>
                <a:spcPts val="0"/>
              </a:spcAft>
              <a:buSzPts val="1100"/>
              <a:buChar char="●"/>
            </a:pPr>
            <a:r>
              <a:rPr lang="hu-HU" sz="1800" b="1">
                <a:latin typeface="Times New Roman"/>
                <a:ea typeface="Times New Roman"/>
                <a:cs typeface="Times New Roman"/>
                <a:sym typeface="Times New Roman"/>
              </a:rPr>
              <a:t>Az alkalmazás működése</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Webes felületünkön követhető a hálózat lefedettsége, a rendszer közel félezer állomásának adataival együtt. Az egyes állomásokat kiválasztva, a térkép melletti oszlopban az állomás állapotára vonatkozó különféle információk is olvashatók, kezdve a földrajzi szélességi és hosszúsági adatoktól, az észlelt műholdak számán át, a használt jel frekvenciájáig. Lehetőség van az állomások mögötti alaptérkép változtatására is, a minél könnyebb használhatóság és esztétikum érdekében.</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táblakereső ablakban Önnek lehetősége van egy választott tábla RTK lefedettségi állapotát lekérdezni. A tábla kiválasztása után kirajzolódik annak körvonala, illetve a Bázis elemzőre kattintva megjelenik, hogy melyik állomás lefedettsége a legjobb a táblán, százalékos lefedettséggel, ezzel segítve a tájékozódást. Ezeknek a funkcióknak a segítségével könnyebben beállítható a traktor GPS vevője. </a:t>
            </a:r>
            <a:endParaRPr/>
          </a:p>
          <a:p>
            <a:pPr marL="457200" lvl="0" indent="-228600" algn="l" rtl="0">
              <a:lnSpc>
                <a:spcPct val="100000"/>
              </a:lnSpc>
              <a:spcBef>
                <a:spcPts val="0"/>
              </a:spcBef>
              <a:spcAft>
                <a:spcPts val="0"/>
              </a:spcAft>
              <a:buSzPts val="1100"/>
              <a:buNone/>
            </a:pPr>
            <a:endParaRPr/>
          </a:p>
        </p:txBody>
      </p:sp>
      <p:sp>
        <p:nvSpPr>
          <p:cNvPr id="702" name="Google Shape;702;p7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66</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PGR </a:t>
            </a:r>
            <a:r>
              <a:rPr lang="hu-HU" sz="1800" i="1">
                <a:latin typeface="Times New Roman"/>
                <a:ea typeface="Times New Roman"/>
                <a:cs typeface="Times New Roman"/>
                <a:sym typeface="Times New Roman"/>
              </a:rPr>
              <a:t>Adatbetöltő</a:t>
            </a:r>
            <a:r>
              <a:rPr lang="hu-HU" sz="1800">
                <a:latin typeface="Times New Roman"/>
                <a:ea typeface="Times New Roman"/>
                <a:cs typeface="Times New Roman"/>
                <a:sym typeface="Times New Roman"/>
              </a:rPr>
              <a:t> felület a precíziós gazdálkodáshoz nélkülözhetetlen gazdasági adatok rendszerezése és folyamatos karbantartása szolgál. A felület segítségével rendszerbe lehet helyezni a gazdálkodáshoz szükséges adatokat, így azok könnyen megjeleníthető lesz az egyes PrecZone alkalmazások segítségével.</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adatbetöltő felületen jelenleg a „</a:t>
            </a:r>
            <a:r>
              <a:rPr lang="hu-HU" sz="1800" i="1">
                <a:latin typeface="Times New Roman"/>
                <a:ea typeface="Times New Roman"/>
                <a:cs typeface="Times New Roman"/>
                <a:sym typeface="Times New Roman"/>
              </a:rPr>
              <a:t>Táblakezelő</a:t>
            </a:r>
            <a:r>
              <a:rPr lang="hu-HU" sz="1800">
                <a:latin typeface="Times New Roman"/>
                <a:ea typeface="Times New Roman"/>
                <a:cs typeface="Times New Roman"/>
                <a:sym typeface="Times New Roman"/>
              </a:rPr>
              <a:t>”, a „</a:t>
            </a:r>
            <a:r>
              <a:rPr lang="hu-HU" sz="1800" i="1">
                <a:latin typeface="Times New Roman"/>
                <a:ea typeface="Times New Roman"/>
                <a:cs typeface="Times New Roman"/>
                <a:sym typeface="Times New Roman"/>
              </a:rPr>
              <a:t>Talajmintavétel</a:t>
            </a:r>
            <a:r>
              <a:rPr lang="hu-HU" sz="1800">
                <a:latin typeface="Times New Roman"/>
                <a:ea typeface="Times New Roman"/>
                <a:cs typeface="Times New Roman"/>
                <a:sym typeface="Times New Roman"/>
              </a:rPr>
              <a:t>”, a „</a:t>
            </a:r>
            <a:r>
              <a:rPr lang="hu-HU" sz="1800" i="1">
                <a:latin typeface="Times New Roman"/>
                <a:ea typeface="Times New Roman"/>
                <a:cs typeface="Times New Roman"/>
                <a:sym typeface="Times New Roman"/>
              </a:rPr>
              <a:t>Tápanyagtervezés</a:t>
            </a:r>
            <a:r>
              <a:rPr lang="hu-HU" sz="1800">
                <a:latin typeface="Times New Roman"/>
                <a:ea typeface="Times New Roman"/>
                <a:cs typeface="Times New Roman"/>
                <a:sym typeface="Times New Roman"/>
              </a:rPr>
              <a:t>”, „</a:t>
            </a:r>
            <a:r>
              <a:rPr lang="hu-HU" sz="1800" i="1">
                <a:latin typeface="Times New Roman"/>
                <a:ea typeface="Times New Roman"/>
                <a:cs typeface="Times New Roman"/>
                <a:sym typeface="Times New Roman"/>
              </a:rPr>
              <a:t>Erő- és munkagép kezelő</a:t>
            </a:r>
            <a:r>
              <a:rPr lang="hu-HU" sz="1800">
                <a:latin typeface="Times New Roman"/>
                <a:ea typeface="Times New Roman"/>
                <a:cs typeface="Times New Roman"/>
                <a:sym typeface="Times New Roman"/>
              </a:rPr>
              <a:t>”, „</a:t>
            </a:r>
            <a:r>
              <a:rPr lang="hu-HU" sz="1800" i="1">
                <a:latin typeface="Times New Roman"/>
                <a:ea typeface="Times New Roman"/>
                <a:cs typeface="Times New Roman"/>
                <a:sym typeface="Times New Roman"/>
              </a:rPr>
              <a:t>Inputanyag kezelő</a:t>
            </a:r>
            <a:r>
              <a:rPr lang="hu-HU" sz="1800">
                <a:latin typeface="Times New Roman"/>
                <a:ea typeface="Times New Roman"/>
                <a:cs typeface="Times New Roman"/>
                <a:sym typeface="Times New Roman"/>
              </a:rPr>
              <a:t>”, valamint a „</a:t>
            </a:r>
            <a:r>
              <a:rPr lang="hu-HU" sz="1800" i="1">
                <a:latin typeface="Times New Roman"/>
                <a:ea typeface="Times New Roman"/>
                <a:cs typeface="Times New Roman"/>
                <a:sym typeface="Times New Roman"/>
              </a:rPr>
              <a:t>Vetésterv kezelő</a:t>
            </a:r>
            <a:r>
              <a:rPr lang="hu-HU" sz="1800">
                <a:latin typeface="Times New Roman"/>
                <a:ea typeface="Times New Roman"/>
                <a:cs typeface="Times New Roman"/>
                <a:sym typeface="Times New Roman"/>
              </a:rPr>
              <a:t>” modulok érhetők el. </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i="1">
                <a:latin typeface="Times New Roman"/>
                <a:ea typeface="Times New Roman"/>
                <a:cs typeface="Times New Roman"/>
                <a:sym typeface="Times New Roman"/>
              </a:rPr>
              <a:t>Táblakezelőbe</a:t>
            </a:r>
            <a:r>
              <a:rPr lang="hu-HU" sz="1800">
                <a:latin typeface="Times New Roman"/>
                <a:ea typeface="Times New Roman"/>
                <a:cs typeface="Times New Roman"/>
                <a:sym typeface="Times New Roman"/>
              </a:rPr>
              <a:t> feltöltött adatok (táblakontúr és AB vezérlőegyenesek) megjeleníthetők és leszűrhetők az alábbi alkalmazásokban: </a:t>
            </a:r>
            <a:r>
              <a:rPr lang="hu-HU" sz="18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PrecMet</a:t>
            </a:r>
            <a:r>
              <a:rPr lang="hu-HU" sz="1800">
                <a:latin typeface="Times New Roman"/>
                <a:ea typeface="Times New Roman"/>
                <a:cs typeface="Times New Roman"/>
                <a:sym typeface="Times New Roman"/>
              </a:rPr>
              <a:t>, </a:t>
            </a:r>
            <a:r>
              <a:rPr lang="hu-HU" sz="1800" u="sng">
                <a:solidFill>
                  <a:srgbClr val="0563C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PrecSat</a:t>
            </a:r>
            <a:r>
              <a:rPr lang="hu-HU" sz="1800">
                <a:latin typeface="Times New Roman"/>
                <a:ea typeface="Times New Roman"/>
                <a:cs typeface="Times New Roman"/>
                <a:sym typeface="Times New Roman"/>
              </a:rPr>
              <a:t>, </a:t>
            </a:r>
            <a:r>
              <a:rPr lang="hu-HU" sz="1800" u="sng">
                <a:solidFill>
                  <a:srgbClr val="0563C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PrecSat Pro</a:t>
            </a:r>
            <a:r>
              <a:rPr lang="hu-HU" sz="1800">
                <a:latin typeface="Times New Roman"/>
                <a:ea typeface="Times New Roman"/>
                <a:cs typeface="Times New Roman"/>
                <a:sym typeface="Times New Roman"/>
              </a:rPr>
              <a:t>, </a:t>
            </a:r>
            <a:r>
              <a:rPr lang="hu-HU" sz="1800" u="sng">
                <a:solidFill>
                  <a:srgbClr val="0563C1"/>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PrecSat Extra</a:t>
            </a:r>
            <a:r>
              <a:rPr lang="hu-HU" sz="1800">
                <a:latin typeface="Times New Roman"/>
                <a:ea typeface="Times New Roman"/>
                <a:cs typeface="Times New Roman"/>
                <a:sym typeface="Times New Roman"/>
              </a:rPr>
              <a:t>,  </a:t>
            </a:r>
            <a:r>
              <a:rPr lang="hu-HU" sz="1800" u="sng">
                <a:solidFill>
                  <a:srgbClr val="0563C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PrecSoil</a:t>
            </a:r>
            <a:r>
              <a:rPr lang="hu-HU" sz="1800">
                <a:latin typeface="Times New Roman"/>
                <a:ea typeface="Times New Roman"/>
                <a:cs typeface="Times New Roman"/>
                <a:sym typeface="Times New Roman"/>
              </a:rPr>
              <a:t>, </a:t>
            </a:r>
            <a:r>
              <a:rPr lang="hu-HU" sz="1800" u="sng">
                <a:solidFill>
                  <a:srgbClr val="0563C1"/>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RTK Assistant</a:t>
            </a:r>
            <a:r>
              <a:rPr lang="hu-HU" sz="1800">
                <a:latin typeface="Times New Roman"/>
                <a:ea typeface="Times New Roman"/>
                <a:cs typeface="Times New Roman"/>
                <a:sym typeface="Times New Roman"/>
              </a:rPr>
              <a:t>. A gazdálkodó a cégcsoportján és gazdaságán belül a tábláit tudja menedzselni. A rendszer korlátlan számú tábla felvételére képes. Új tábla felvitelekor (az előzetesen beállított cégcsoport és gazdaság adatok kiválasztását követően) szükséges megadni a tábla nevét, a tábla domborzatának típusát (alföldi vagy dombsági), valamint a tábla területét hektárban. Ezek az adatok bármikor átszerkeszthetők, illetve törölhetők a megfelelő ikonok segítségével. A tábla felvitelét követően történhet a táblakontúr és/vagy az AB vezérlőnyomvonalak feltöltése, melyhez szükséges kiválasztani a feltöltendő adattípust. Ezzel együtt automatikus módon megjelenik az a grafikus felhasználói felület, ahová behúzva a szükséges fájlokat felölthetők az adatok. Az adatfelöltés úgy is megoldott, hogy a feltöltő felületre kattintva, a saját mappák közötti tallózással kiválasztjuk a szükséges fájlokat. A felöltéshez 4 fájl szükséges (*.SHP, *.DBF, *.PRJ, *.SHX). Abban az esetben, ha nem rendelkezünk *.PRJ fájllal, akkor a </a:t>
            </a:r>
            <a:r>
              <a:rPr lang="hu-HU" sz="1800" i="1">
                <a:latin typeface="Times New Roman"/>
                <a:ea typeface="Times New Roman"/>
                <a:cs typeface="Times New Roman"/>
                <a:sym typeface="Times New Roman"/>
              </a:rPr>
              <a:t>Feltöltendő adat vetület </a:t>
            </a:r>
            <a:r>
              <a:rPr lang="hu-HU" sz="1800">
                <a:latin typeface="Times New Roman"/>
                <a:ea typeface="Times New Roman"/>
                <a:cs typeface="Times New Roman"/>
                <a:sym typeface="Times New Roman"/>
              </a:rPr>
              <a:t>legördülő listából szükséges megadni a projekciót. A feltöltő felületen megjelenik (ha van) a korábban betöltött kontúr fájl neve, valamint a feltöltés dátuma. Amennyiben ismét feltöltésre kerül egy táblakontúr úgy, hogy már a rendszerben korábban felvitelre került, akkor az automatikus módon felülíródik, így mindig a legutoljára feltöltött adat válik aktívvá és ezek az adatok fognak megjelenni az adott PrecZone alkalmazásban. A felülírás mellett az adott kontúrt törölni is lehet. Ez esetben a teljes adatbázisból megtörténik a törlés, így esetleges visszaállításra sem nyílik lehetőség, csak az újbóli feltöltésre.</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cégcsoporthoz tartozó táblakezelő információk a „</a:t>
            </a:r>
            <a:r>
              <a:rPr lang="hu-HU" sz="1800" i="1">
                <a:latin typeface="Times New Roman"/>
                <a:ea typeface="Times New Roman"/>
                <a:cs typeface="Times New Roman"/>
                <a:sym typeface="Times New Roman"/>
              </a:rPr>
              <a:t>Korábbi táblakezelő eredmények megtekintése</a:t>
            </a:r>
            <a:r>
              <a:rPr lang="hu-HU" sz="1800">
                <a:latin typeface="Times New Roman"/>
                <a:ea typeface="Times New Roman"/>
                <a:cs typeface="Times New Roman"/>
                <a:sym typeface="Times New Roman"/>
              </a:rPr>
              <a:t>” négyzet bepipálásával tekinthetők meg. Így kilistázásra kerülnek a bevitt alapadatok. A táblázatos nézetben szűrni lehet az adatok között, így kilistázhatók pl. azok a táblák, amelyekhez nem lett táblakontúr feltöltve. A táblázatos nézet interaktív, vagyis kiválasztva az adott sort, a fentebb beállítható cégcsoport, gazdaság és táblaadatok kitöltődnek, így gyors és egyszerű módosításokat biztosít a felhasználó számára. </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i="1">
                <a:latin typeface="Times New Roman"/>
                <a:ea typeface="Times New Roman"/>
                <a:cs typeface="Times New Roman"/>
                <a:sym typeface="Times New Roman"/>
              </a:rPr>
              <a:t>Talajmintavételi adatbetöltő </a:t>
            </a:r>
            <a:r>
              <a:rPr lang="hu-HU" sz="1800">
                <a:latin typeface="Times New Roman"/>
                <a:ea typeface="Times New Roman"/>
                <a:cs typeface="Times New Roman"/>
                <a:sym typeface="Times New Roman"/>
              </a:rPr>
              <a:t>felület elsősorban a talajvizsgálati adatok és egyéb térképek rögzítésére és kezelésére szolgál, ugyanakkor hasonlóan a </a:t>
            </a:r>
            <a:r>
              <a:rPr lang="hu-HU" sz="1800" i="1">
                <a:latin typeface="Times New Roman"/>
                <a:ea typeface="Times New Roman"/>
                <a:cs typeface="Times New Roman"/>
                <a:sym typeface="Times New Roman"/>
              </a:rPr>
              <a:t>Táblakezelő</a:t>
            </a:r>
            <a:r>
              <a:rPr lang="hu-HU" sz="1800">
                <a:latin typeface="Times New Roman"/>
                <a:ea typeface="Times New Roman"/>
                <a:cs typeface="Times New Roman"/>
                <a:sym typeface="Times New Roman"/>
              </a:rPr>
              <a:t> felülethez, a táblakontúr és az AB vezérlőegyenesek feltöltése itt is lehetséges. Ugyanakkor a felületen a táblákhoz kapcsolódó további információkat is rögzíteni tud a felhasználó (pl. HRSZ, MePAR fizikai blokkazonosító, AKG-ba vitt terület, KET területek, nitrátérzékenység). A táblakontúron, valamint az AB vezérlőnyomokon kívül felölthető még a termőképességi térkép (KITErkép), a zónatérkép és a hozam-, illetve a hozamcél térkép.</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termőképességi térkép (KITErkép) előállítása nagy felbontású (10x10 m-es) űrfelvételek alapadataiból generált, sok éves NDVI felvételek felhasználásával, szaktanácsadóink segítségével készül. A termőképességi térképek megmutatják a táblák heterogenitási viszonyait. Az elkészült és feltöltött termőképességi térképek a </a:t>
            </a:r>
            <a:r>
              <a:rPr lang="hu-HU" sz="1800" u="sng">
                <a:solidFill>
                  <a:srgbClr val="0563C1"/>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PrecSat Extra</a:t>
            </a:r>
            <a:r>
              <a:rPr lang="hu-HU" sz="1800">
                <a:latin typeface="Times New Roman"/>
                <a:ea typeface="Times New Roman"/>
                <a:cs typeface="Times New Roman"/>
                <a:sym typeface="Times New Roman"/>
              </a:rPr>
              <a:t> és </a:t>
            </a:r>
            <a:r>
              <a:rPr lang="hu-HU" sz="1800" u="sng">
                <a:solidFill>
                  <a:srgbClr val="0563C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PrecSoil</a:t>
            </a:r>
            <a:r>
              <a:rPr lang="hu-HU" sz="1800">
                <a:latin typeface="Times New Roman"/>
                <a:ea typeface="Times New Roman"/>
                <a:cs typeface="Times New Roman"/>
                <a:sym typeface="Times New Roman"/>
              </a:rPr>
              <a:t> alkalmazásokban tekinthetők meg. A közel azonos termőképességű területek összevonásra kerülnek, így olyan kisebb-nagyobb menedzsmentzónák készíthetők, amelyekkel jól jellemezhető egy-egy heterogén folt a táblán. Ezen zónatérképek is itt, a </a:t>
            </a:r>
            <a:r>
              <a:rPr lang="hu-HU" sz="1800" i="1">
                <a:latin typeface="Times New Roman"/>
                <a:ea typeface="Times New Roman"/>
                <a:cs typeface="Times New Roman"/>
                <a:sym typeface="Times New Roman"/>
              </a:rPr>
              <a:t>Talajmintavételi adatbetöltő </a:t>
            </a:r>
            <a:r>
              <a:rPr lang="hu-HU" sz="1800">
                <a:latin typeface="Times New Roman"/>
                <a:ea typeface="Times New Roman"/>
                <a:cs typeface="Times New Roman"/>
                <a:sym typeface="Times New Roman"/>
              </a:rPr>
              <a:t>felületen tölthetők fel, így a talajmintavevő kollégák az elkészített zónatérképek alapján veszik meg a precíziós talajmintákat, majd juttatják el az akkreditált laborokba. A talajvizsgáló laborokból visszaérkező minták is itt tölthetők fel. A felöltés során szükséges kiválasztani a talajmintavétel módját (hagyományos KITE által megvett talajminta, precíziós KITE által megvett talajminta, valamint saját KITE által vagy más szervezet által megvett talajminta). A felöltés excel (*.XLSX) formátumban történik; az ehhez szükséges talajmintavételi sablon letölthető a felületről. Fontos, hogy a rendszerbe feltöltött zónák és a laboradatok zónái megegyezzenek, hiszen ez alapján történik meg az adatok térbeli összekapcsolása. A menedzsmentzónákhoz tartozó talajvizsgálati eredmények a </a:t>
            </a:r>
            <a:r>
              <a:rPr lang="hu-HU" sz="1800" u="sng">
                <a:solidFill>
                  <a:srgbClr val="0563C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PrecSoil</a:t>
            </a:r>
            <a:r>
              <a:rPr lang="hu-HU" sz="1800">
                <a:latin typeface="Times New Roman"/>
                <a:ea typeface="Times New Roman"/>
                <a:cs typeface="Times New Roman"/>
                <a:sym typeface="Times New Roman"/>
              </a:rPr>
              <a:t>, valamint a </a:t>
            </a:r>
            <a:r>
              <a:rPr lang="hu-HU" sz="1800" u="sng">
                <a:solidFill>
                  <a:srgbClr val="0563C1"/>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KITÁP</a:t>
            </a:r>
            <a:r>
              <a:rPr lang="hu-HU" sz="1800">
                <a:latin typeface="Times New Roman"/>
                <a:ea typeface="Times New Roman"/>
                <a:cs typeface="Times New Roman"/>
                <a:sym typeface="Times New Roman"/>
              </a:rPr>
              <a:t> alkalmazásokban érhetők el.</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hozam, illetve a hozamcél térképek a KITErkép 10x10 m-es celláiba rendelt adatok. Mind a hozamadatok, mind a termőképességi információkból geostatisztikai módon előállított hozamcél adatok a </a:t>
            </a:r>
            <a:r>
              <a:rPr lang="hu-HU" sz="1800" u="sng">
                <a:solidFill>
                  <a:srgbClr val="0563C1"/>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KITÁP</a:t>
            </a:r>
            <a:r>
              <a:rPr lang="hu-HU" sz="1800">
                <a:latin typeface="Times New Roman"/>
                <a:ea typeface="Times New Roman"/>
                <a:cs typeface="Times New Roman"/>
                <a:sym typeface="Times New Roman"/>
              </a:rPr>
              <a:t> hatóanyagigény és műtrágyaigény számításainál realizálódik, emellett a hozamadatok a </a:t>
            </a:r>
            <a:r>
              <a:rPr lang="hu-HU" sz="1800" u="sng">
                <a:solidFill>
                  <a:srgbClr val="0563C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PrecSoil</a:t>
            </a:r>
            <a:r>
              <a:rPr lang="hu-HU" sz="1800">
                <a:latin typeface="Times New Roman"/>
                <a:ea typeface="Times New Roman"/>
                <a:cs typeface="Times New Roman"/>
                <a:sym typeface="Times New Roman"/>
              </a:rPr>
              <a:t> alkalmazásban is megtekinthetők és összehasonlíthatók KITErképpel, a zónaadatokkal és a talajvizsgálati eredményekkel.</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rendszerbe betöltött információk a „</a:t>
            </a:r>
            <a:r>
              <a:rPr lang="hu-HU" sz="1800" i="1">
                <a:latin typeface="Times New Roman"/>
                <a:ea typeface="Times New Roman"/>
                <a:cs typeface="Times New Roman"/>
                <a:sym typeface="Times New Roman"/>
              </a:rPr>
              <a:t>Korábbi talajvizsgálati eredmények megtekintése</a:t>
            </a:r>
            <a:r>
              <a:rPr lang="hu-HU" sz="1800">
                <a:latin typeface="Times New Roman"/>
                <a:ea typeface="Times New Roman"/>
                <a:cs typeface="Times New Roman"/>
                <a:sym typeface="Times New Roman"/>
              </a:rPr>
              <a:t>” négyzet bepipálásával tekinthetők meg. Hasonlóan a </a:t>
            </a:r>
            <a:r>
              <a:rPr lang="hu-HU" sz="1800" i="1">
                <a:latin typeface="Times New Roman"/>
                <a:ea typeface="Times New Roman"/>
                <a:cs typeface="Times New Roman"/>
                <a:sym typeface="Times New Roman"/>
              </a:rPr>
              <a:t>Táblakezelő</a:t>
            </a:r>
            <a:r>
              <a:rPr lang="hu-HU" sz="1800">
                <a:latin typeface="Times New Roman"/>
                <a:ea typeface="Times New Roman"/>
                <a:cs typeface="Times New Roman"/>
                <a:sym typeface="Times New Roman"/>
              </a:rPr>
              <a:t> felület áttekintő eredményeit ábrázoló táblázathoz, itt is interaktív módon kereshetők, illetve szűrhetők az adatok, rákattintva egy adott sorra, a felvitt értékek kitöltődnek, ezzel könnyebb szerkesztési lehetőség válik elérhetővé.</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i="1">
                <a:latin typeface="Times New Roman"/>
                <a:ea typeface="Times New Roman"/>
                <a:cs typeface="Times New Roman"/>
                <a:sym typeface="Times New Roman"/>
              </a:rPr>
              <a:t>Tápanyagtervezési adatbetöltő</a:t>
            </a:r>
            <a:r>
              <a:rPr lang="hu-HU" sz="1800">
                <a:latin typeface="Times New Roman"/>
                <a:ea typeface="Times New Roman"/>
                <a:cs typeface="Times New Roman"/>
                <a:sym typeface="Times New Roman"/>
              </a:rPr>
              <a:t> felület a precíz tápanyagtervezéshez szükséges információk bevitelére szolgál. Amellett, hogy a táblakontúr, az AB vezérlőnyombonalak, a KITErkép, a zónatérkép, valamint a talajvizsgálati eredmények itt is betölthetők, a tápanyagtervezéshez szükséges információkat (gazdálkodási év, főnövény, ha nincs hozamcél térképünk, akkor táblaszintű fajlagos tervezett termés t/ha-ban, elővetemény, ha nincs hozamtérképünk, akkor az elővetemény fajlagos hozama t/ha-ban, volt-e szárbedolgozás, volt-e szervestrágyázás, terveznek-e öntözést, volt-e meszezés) is be tudjuk rögzíteni. Ezeket az adatokat a </a:t>
            </a:r>
            <a:r>
              <a:rPr lang="hu-HU" sz="1800" u="sng">
                <a:solidFill>
                  <a:srgbClr val="0563C1"/>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KITÁP</a:t>
            </a:r>
            <a:r>
              <a:rPr lang="hu-HU" sz="1800">
                <a:latin typeface="Times New Roman"/>
                <a:ea typeface="Times New Roman"/>
                <a:cs typeface="Times New Roman"/>
                <a:sym typeface="Times New Roman"/>
              </a:rPr>
              <a:t> hatóanyagigény és műtrágyaigény számításainál használja, így kalkulálva az adatoknak megfelelő legpontosabb eredményeket.</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100"/>
              <a:buNone/>
            </a:pPr>
            <a:endParaRPr/>
          </a:p>
        </p:txBody>
      </p:sp>
      <p:sp>
        <p:nvSpPr>
          <p:cNvPr id="713" name="Google Shape;713;p7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67</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p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3" name="Google Shape;733;p8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9: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 name="Google Shape;138;p19: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 Patricia Duffy - M. William Edwards - D. Ronald Kay (2013): Korszerű farmmenedzsment, Szaktudás Kiadó Ház Zrt., 516p.</a:t>
            </a:r>
            <a:endParaRPr/>
          </a:p>
          <a:p>
            <a:pPr marL="0" lvl="0" indent="0" algn="l" rtl="0">
              <a:lnSpc>
                <a:spcPct val="100000"/>
              </a:lnSpc>
              <a:spcBef>
                <a:spcPts val="0"/>
              </a:spcBef>
              <a:spcAft>
                <a:spcPts val="0"/>
              </a:spcAft>
              <a:buSzPts val="1100"/>
              <a:buNone/>
            </a:pPr>
            <a:r>
              <a:rPr lang="hu-HU"/>
              <a:t>Kép: https://hu.depositphotos.com/85447972/stock-illustration-soccer-tactic-table-vector-illustration.html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Mint ahogy azt az előző diánál említettük, a menedzsment fogalma egy növénytermelő vagy állattenyésztő vállalkozás esetében két nagy kategóriára osztható: </a:t>
            </a:r>
            <a:r>
              <a:rPr lang="hu-HU" sz="1200" b="1">
                <a:solidFill>
                  <a:srgbClr val="000000"/>
                </a:solidFill>
                <a:latin typeface="Times New Roman"/>
                <a:ea typeface="Times New Roman"/>
                <a:cs typeface="Times New Roman"/>
                <a:sym typeface="Times New Roman"/>
              </a:rPr>
              <a:t>stratégiai és taktikai menedzsmentre.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Most, hogy áttekintettük a stratégiai menedzsment főbb jellemzőit, a következőkben a taktikai menedzsment főbb irányvonalai kerülnek bemutatásra.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Taktikai menedzsment:</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Ha egy növénytermelő vagy állattenyésztő vállalkozás átfogó stratégiája elkészül, a </a:t>
            </a:r>
            <a:r>
              <a:rPr lang="hu-HU" sz="1200" b="1">
                <a:solidFill>
                  <a:srgbClr val="000000"/>
                </a:solidFill>
                <a:latin typeface="Times New Roman"/>
                <a:ea typeface="Times New Roman"/>
                <a:cs typeface="Times New Roman"/>
                <a:sym typeface="Times New Roman"/>
              </a:rPr>
              <a:t>menedzser taktikai döntéseket hoz a megvalósítás mikéntjéről</a:t>
            </a:r>
            <a:r>
              <a:rPr lang="hu-HU" sz="1200">
                <a:solidFill>
                  <a:srgbClr val="000000"/>
                </a:solidFill>
                <a:latin typeface="Times New Roman"/>
                <a:ea typeface="Times New Roman"/>
                <a:cs typeface="Times New Roman"/>
                <a:sym typeface="Times New Roman"/>
              </a:rPr>
              <a:t>. A taktikai döntések közé tartozik például az, hogy mikor és hol értékesítse a terményét, milyen takarmánnyal etesse az állatait, mikor tárgyaljon a gépekről, és kit alkalmazzon a fejőházban.</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Mindezen </a:t>
            </a:r>
            <a:r>
              <a:rPr lang="hu-HU" sz="1200" b="1">
                <a:solidFill>
                  <a:srgbClr val="000000"/>
                </a:solidFill>
                <a:latin typeface="Times New Roman"/>
                <a:ea typeface="Times New Roman"/>
                <a:cs typeface="Times New Roman"/>
                <a:sym typeface="Times New Roman"/>
              </a:rPr>
              <a:t>folyamatok döntéseken </a:t>
            </a:r>
            <a:r>
              <a:rPr lang="hu-HU" sz="1200">
                <a:solidFill>
                  <a:srgbClr val="000000"/>
                </a:solidFill>
                <a:latin typeface="Times New Roman"/>
                <a:ea typeface="Times New Roman"/>
                <a:cs typeface="Times New Roman"/>
                <a:sym typeface="Times New Roman"/>
              </a:rPr>
              <a:t>alapulnak, hiszen ezek meghozatala nélkül nem történik semmi. A döntéshozatal folyamata </a:t>
            </a:r>
            <a:r>
              <a:rPr lang="hu-HU" sz="1200" b="1">
                <a:solidFill>
                  <a:srgbClr val="000000"/>
                </a:solidFill>
                <a:latin typeface="Times New Roman"/>
                <a:ea typeface="Times New Roman"/>
                <a:cs typeface="Times New Roman"/>
                <a:sym typeface="Times New Roman"/>
              </a:rPr>
              <a:t>számos logikus, egymást követő lépésre osztható</a:t>
            </a:r>
            <a:r>
              <a:rPr lang="hu-HU" sz="1200">
                <a:solidFill>
                  <a:srgbClr val="000000"/>
                </a:solidFill>
                <a:latin typeface="Times New Roman"/>
                <a:ea typeface="Times New Roman"/>
                <a:cs typeface="Times New Roman"/>
                <a:sym typeface="Times New Roman"/>
              </a:rPr>
              <a:t>, még akkor is, ha ez a követhetőség érdekében valójában a dolgok leegyszerűsítése. Mik ezek a lépések?</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342900" lvl="0" indent="-342900" algn="just" rtl="0">
              <a:lnSpc>
                <a:spcPct val="100000"/>
              </a:lnSpc>
              <a:spcBef>
                <a:spcPts val="0"/>
              </a:spcBef>
              <a:spcAft>
                <a:spcPts val="0"/>
              </a:spcAft>
              <a:buClr>
                <a:srgbClr val="000000"/>
              </a:buClr>
              <a:buSzPts val="1200"/>
              <a:buFont typeface="Arial"/>
              <a:buAutoNum type="arabicPeriod"/>
            </a:pPr>
            <a:r>
              <a:rPr lang="hu-HU" sz="1200" b="1">
                <a:solidFill>
                  <a:srgbClr val="000000"/>
                </a:solidFill>
                <a:latin typeface="Times New Roman"/>
                <a:ea typeface="Times New Roman"/>
                <a:cs typeface="Times New Roman"/>
                <a:sym typeface="Times New Roman"/>
              </a:rPr>
              <a:t>A probléma vagy a lehetőség azonosítása és meghatározása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problémák azonosítása történhet úgy, hogy a </a:t>
            </a:r>
            <a:r>
              <a:rPr lang="hu-HU" sz="1200" b="1">
                <a:solidFill>
                  <a:srgbClr val="000000"/>
                </a:solidFill>
                <a:latin typeface="Times New Roman"/>
                <a:ea typeface="Times New Roman"/>
                <a:cs typeface="Times New Roman"/>
                <a:sym typeface="Times New Roman"/>
              </a:rPr>
              <a:t>vállalkozás eredményeit összevetjük az elérhető szinttel vagy a hasonló gazdaságok eredményeivel</a:t>
            </a:r>
            <a:r>
              <a:rPr lang="hu-HU" sz="1200">
                <a:solidFill>
                  <a:srgbClr val="000000"/>
                </a:solidFill>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Például, egy gazdaságnak a fajlagos hozama kevesebb, mint más gazdaságok termésátlaga ugyanabban a megyében, ugyanolyan talajtípus esetén. Ez a különbség a között, ami van (a gazdaság hozama) és aminek lenni kellene (a megye átlaghozama vagy annál több) megmutatja azt a helyzetet, amire oda kell figyelni.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Ami problémának tűnik, az gyakran egy mélyebb probléma következménye. </a:t>
            </a:r>
            <a:r>
              <a:rPr lang="hu-HU" sz="1200">
                <a:solidFill>
                  <a:srgbClr val="000000"/>
                </a:solidFill>
                <a:latin typeface="Times New Roman"/>
                <a:ea typeface="Times New Roman"/>
                <a:cs typeface="Times New Roman"/>
                <a:sym typeface="Times New Roman"/>
              </a:rPr>
              <a:t>Az alacsony hozam oka lehet az alacsony termőképesség vagy a nem megfelelő kártevőirtás stb. Ezeket viszont még alapvetőbb termelési problémák is okozhatják.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A vezetőnek állandóan készenlétben kell állnia a problémák létező leggyorsabb felismerésére</a:t>
            </a:r>
            <a:r>
              <a:rPr lang="hu-HU" sz="1200">
                <a:solidFill>
                  <a:srgbClr val="000000"/>
                </a:solidFill>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legtöbb probléma nem fog csak úgy magától megoldódni, és ha egy </a:t>
            </a:r>
            <a:r>
              <a:rPr lang="hu-HU" sz="1200" b="1">
                <a:solidFill>
                  <a:srgbClr val="000000"/>
                </a:solidFill>
                <a:latin typeface="Times New Roman"/>
                <a:ea typeface="Times New Roman"/>
                <a:cs typeface="Times New Roman"/>
                <a:sym typeface="Times New Roman"/>
              </a:rPr>
              <a:t>problématerületet sikerül kijelölni,</a:t>
            </a:r>
            <a:r>
              <a:rPr lang="hu-HU" sz="1200">
                <a:solidFill>
                  <a:srgbClr val="000000"/>
                </a:solidFill>
                <a:latin typeface="Times New Roman"/>
                <a:ea typeface="Times New Roman"/>
                <a:cs typeface="Times New Roman"/>
                <a:sym typeface="Times New Roman"/>
              </a:rPr>
              <a:t> azt olyan konkrétan kell meghatározni, ahogyan csak lehetséges.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Miért? Mert a jó problémameghatározás minimálisra csökkenti a döntéshozatal fennmaradó lépéseinek végrehajtására szánt időt, ami a gazdálkodás folyamán létkérdés.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2. Megoldási változatok megnevezése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Ha a probléma meghatározása megtörtént, néhány közülük nyilvánvaló, míg másokhoz idő és kutatás szükséges.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Néhány újabb változat az </a:t>
            </a:r>
            <a:r>
              <a:rPr lang="hu-HU" sz="1200" b="1">
                <a:solidFill>
                  <a:srgbClr val="000000"/>
                </a:solidFill>
                <a:latin typeface="Times New Roman"/>
                <a:ea typeface="Times New Roman"/>
                <a:cs typeface="Times New Roman"/>
                <a:sym typeface="Times New Roman"/>
              </a:rPr>
              <a:t>adat- és információgyűjtés szakaszában </a:t>
            </a:r>
            <a:r>
              <a:rPr lang="hu-HU" sz="1200">
                <a:solidFill>
                  <a:srgbClr val="000000"/>
                </a:solidFill>
                <a:latin typeface="Times New Roman"/>
                <a:ea typeface="Times New Roman"/>
                <a:cs typeface="Times New Roman"/>
                <a:sym typeface="Times New Roman"/>
              </a:rPr>
              <a:t>lesz nyilvánvaló. Ez a felmerülő bármilyen ötlet gyűjtésének és számbavételének ideje. A szokások, tradíciók vagy személyiségtípus nem korlátozhatják a megfontolandó változatok számát. A leginkább megvalósíthatók kiválasztására később kerül sor.</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3. Adatok és információk gyűjtése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Adatot sokféle forrásból lehet szerezni. Azonban </a:t>
            </a:r>
            <a:r>
              <a:rPr lang="hu-HU" sz="1200" b="1">
                <a:solidFill>
                  <a:srgbClr val="000000"/>
                </a:solidFill>
                <a:latin typeface="Times New Roman"/>
                <a:ea typeface="Times New Roman"/>
                <a:cs typeface="Times New Roman"/>
                <a:sym typeface="Times New Roman"/>
              </a:rPr>
              <a:t>a leghasznosabb információforrás talán a vezető saját gazdaságának teljes és pontos korábbi nyilvántartása</a:t>
            </a:r>
            <a:r>
              <a:rPr lang="hu-HU" sz="1200">
                <a:solidFill>
                  <a:srgbClr val="000000"/>
                </a:solidFill>
                <a:latin typeface="Times New Roman"/>
                <a:ea typeface="Times New Roman"/>
                <a:cs typeface="Times New Roman"/>
                <a:sym typeface="Times New Roman"/>
              </a:rPr>
              <a:t>. Az adatgyűjtésre és elemzésre alkalmazott </a:t>
            </a:r>
            <a:r>
              <a:rPr lang="hu-HU" sz="1200" b="1">
                <a:solidFill>
                  <a:srgbClr val="000000"/>
                </a:solidFill>
                <a:latin typeface="Times New Roman"/>
                <a:ea typeface="Times New Roman"/>
                <a:cs typeface="Times New Roman"/>
                <a:sym typeface="Times New Roman"/>
              </a:rPr>
              <a:t>új technológia nagymértékben megkönnyítette az aktuális és teljes körű információ elérését</a:t>
            </a:r>
            <a:r>
              <a:rPr lang="hu-HU" sz="1200">
                <a:solidFill>
                  <a:srgbClr val="000000"/>
                </a:solidFill>
                <a:latin typeface="Times New Roman"/>
                <a:ea typeface="Times New Roman"/>
                <a:cs typeface="Times New Roman"/>
                <a:sym typeface="Times New Roman"/>
              </a:rPr>
              <a:t>. Tekintet nélkül azonban arra, honnan származik, az információ pontossága, felhasználhatósága és költsége az, amit leginkább érdemes megfontolni.</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döntéshozatalhoz tipikusan szükséges, hogy jövőbeli eseményekről is rendelkezésre álljon információ, mivel a növénytermesztést vagy állattartást jóval azelőtt kell megtervezni, hogy a végtermék a piacra kerül.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a:t>
            </a:r>
            <a:r>
              <a:rPr lang="hu-HU" sz="1200" b="1">
                <a:solidFill>
                  <a:srgbClr val="000000"/>
                </a:solidFill>
                <a:latin typeface="Times New Roman"/>
                <a:ea typeface="Times New Roman"/>
                <a:cs typeface="Times New Roman"/>
                <a:sym typeface="Times New Roman"/>
              </a:rPr>
              <a:t>döntéshozó becsléseket vagy elvárásokat fogalmaz meg a jövőbeli árakról vagy hozamokról</a:t>
            </a:r>
            <a:r>
              <a:rPr lang="hu-HU" sz="1200">
                <a:solidFill>
                  <a:srgbClr val="000000"/>
                </a:solidFill>
                <a:latin typeface="Times New Roman"/>
                <a:ea typeface="Times New Roman"/>
                <a:cs typeface="Times New Roman"/>
                <a:sym typeface="Times New Roman"/>
              </a:rPr>
              <a:t>. A </a:t>
            </a:r>
            <a:r>
              <a:rPr lang="hu-HU" sz="1200" b="1">
                <a:solidFill>
                  <a:srgbClr val="000000"/>
                </a:solidFill>
                <a:latin typeface="Times New Roman"/>
                <a:ea typeface="Times New Roman"/>
                <a:cs typeface="Times New Roman"/>
                <a:sym typeface="Times New Roman"/>
              </a:rPr>
              <a:t>múltból származó megfigyelések adják a kiindulópontot, </a:t>
            </a:r>
            <a:r>
              <a:rPr lang="hu-HU" sz="1200">
                <a:solidFill>
                  <a:srgbClr val="000000"/>
                </a:solidFill>
                <a:latin typeface="Times New Roman"/>
                <a:ea typeface="Times New Roman"/>
                <a:cs typeface="Times New Roman"/>
                <a:sym typeface="Times New Roman"/>
              </a:rPr>
              <a:t>de azokat gyakran kell az aktuális vagy tervezett feltételekhez igazítani.</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Fontos különbséget tenni az adatok és az információk között</a:t>
            </a:r>
            <a:r>
              <a:rPr lang="hu-HU" sz="800">
                <a:latin typeface="Times New Roman"/>
                <a:ea typeface="Times New Roman"/>
                <a:cs typeface="Times New Roman"/>
                <a:sym typeface="Times New Roman"/>
              </a:rPr>
              <a:t> </a:t>
            </a:r>
            <a:r>
              <a:rPr lang="hu-HU" sz="1200">
                <a:solidFill>
                  <a:srgbClr val="000000"/>
                </a:solidFill>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adat fogalma jól elkülöníthető két másik rokonértelmű fogalomtól az ismerettől és az információtól.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információ olyan adat vagy ismeret, amely viselkedésünket befolyásolni képes.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adat egy olyan objektum (tetszőleges dolog, amire az adat vonatkozik), egy meghatározott változójának (tulajdonságának, attribútumának, jellemzőjének, karakterének) értéke (karakterállapota, megvalósult formája). Egy konkrét adat tehát akkor tekinthető definiáltnak, ha meghatározzuk, hogy milyen objektum melyik változója milyen értéket vesz fel.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adatoknak önmagukban nincs jelentésük. Az adatok az értelmezéstől, azok feldolgozásának módjától, alkalmazásuktól nyernek értelmet, és válhatnak információvá, hasznos adatokká.</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a:t>
            </a:r>
            <a:r>
              <a:rPr lang="hu-HU" sz="1200" b="1">
                <a:solidFill>
                  <a:srgbClr val="000000"/>
                </a:solidFill>
                <a:latin typeface="Times New Roman"/>
                <a:ea typeface="Times New Roman"/>
                <a:cs typeface="Times New Roman"/>
                <a:sym typeface="Times New Roman"/>
              </a:rPr>
              <a:t>adatok</a:t>
            </a:r>
            <a:r>
              <a:rPr lang="hu-HU" sz="1200">
                <a:solidFill>
                  <a:srgbClr val="000000"/>
                </a:solidFill>
                <a:latin typeface="Times New Roman"/>
                <a:ea typeface="Times New Roman"/>
                <a:cs typeface="Times New Roman"/>
                <a:sym typeface="Times New Roman"/>
              </a:rPr>
              <a:t> tekinthetők tehát úgy, mint különböző forrásból származó tények és számok </a:t>
            </a:r>
            <a:r>
              <a:rPr lang="hu-HU" sz="1200">
                <a:latin typeface="Times New Roman"/>
                <a:ea typeface="Times New Roman"/>
                <a:cs typeface="Times New Roman"/>
                <a:sym typeface="Times New Roman"/>
              </a:rPr>
              <a:t>struktúrálatlan</a:t>
            </a:r>
            <a:r>
              <a:rPr lang="hu-HU" sz="1200">
                <a:solidFill>
                  <a:srgbClr val="000000"/>
                </a:solidFill>
                <a:latin typeface="Times New Roman"/>
                <a:ea typeface="Times New Roman"/>
                <a:cs typeface="Times New Roman"/>
                <a:sym typeface="Times New Roman"/>
              </a:rPr>
              <a:t> </a:t>
            </a:r>
            <a:r>
              <a:rPr lang="hu-HU" sz="800">
                <a:latin typeface="Times New Roman"/>
                <a:ea typeface="Times New Roman"/>
                <a:cs typeface="Times New Roman"/>
                <a:sym typeface="Times New Roman"/>
              </a:rPr>
              <a:t>  </a:t>
            </a:r>
            <a:r>
              <a:rPr lang="hu-HU" sz="1200">
                <a:solidFill>
                  <a:srgbClr val="000000"/>
                </a:solidFill>
                <a:latin typeface="Times New Roman"/>
                <a:ea typeface="Times New Roman"/>
                <a:cs typeface="Times New Roman"/>
                <a:sym typeface="Times New Roman"/>
              </a:rPr>
              <a:t>halmaza, aminek ebben a formában nincsen semmi haszna. Az adatokat és tényeket rendszerezni, szortírozni és elemezni kell. Az </a:t>
            </a:r>
            <a:r>
              <a:rPr lang="hu-HU" sz="1200" b="1">
                <a:solidFill>
                  <a:srgbClr val="000000"/>
                </a:solidFill>
                <a:latin typeface="Times New Roman"/>
                <a:ea typeface="Times New Roman"/>
                <a:cs typeface="Times New Roman"/>
                <a:sym typeface="Times New Roman"/>
              </a:rPr>
              <a:t>információ</a:t>
            </a:r>
            <a:r>
              <a:rPr lang="hu-HU" sz="1200">
                <a:solidFill>
                  <a:srgbClr val="000000"/>
                </a:solidFill>
                <a:latin typeface="Times New Roman"/>
                <a:ea typeface="Times New Roman"/>
                <a:cs typeface="Times New Roman"/>
                <a:sym typeface="Times New Roman"/>
              </a:rPr>
              <a:t>k tekinthetők az adatelemzés végtermékének oly módon, hogy ezáltal hasznos következtetések és eredmények nyerhetők.</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4. A döntési változatok kidolgozása és a döntés meghozatala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Minden egyes </a:t>
            </a:r>
            <a:r>
              <a:rPr lang="hu-HU" sz="1200" b="1">
                <a:solidFill>
                  <a:srgbClr val="000000"/>
                </a:solidFill>
                <a:latin typeface="Times New Roman"/>
                <a:ea typeface="Times New Roman"/>
                <a:cs typeface="Times New Roman"/>
                <a:sym typeface="Times New Roman"/>
              </a:rPr>
              <a:t>változat elemzése logikus és szervezett módon történik</a:t>
            </a:r>
            <a:r>
              <a:rPr lang="hu-HU" sz="1200">
                <a:solidFill>
                  <a:srgbClr val="000000"/>
                </a:solidFill>
                <a:latin typeface="Times New Roman"/>
                <a:ea typeface="Times New Roman"/>
                <a:cs typeface="Times New Roman"/>
                <a:sym typeface="Times New Roman"/>
              </a:rPr>
              <a:t>. A probléma legjobb megoldásának kiválasztása nem mindig könnyű, és a legjobb megoldás sem tűnik mindig nyilvánvalónak. </a:t>
            </a:r>
            <a:r>
              <a:rPr lang="hu-HU" sz="1200" b="1">
                <a:solidFill>
                  <a:srgbClr val="000000"/>
                </a:solidFill>
                <a:latin typeface="Times New Roman"/>
                <a:ea typeface="Times New Roman"/>
                <a:cs typeface="Times New Roman"/>
                <a:sym typeface="Times New Roman"/>
              </a:rPr>
              <a:t>Néha a legjobb megoldás az, ha semmin nem változtatunk, vagy ha visszalépünk, és újra megfogalmazzuk a problémá</a:t>
            </a:r>
            <a:r>
              <a:rPr lang="hu-HU" sz="1200">
                <a:solidFill>
                  <a:srgbClr val="000000"/>
                </a:solidFill>
                <a:latin typeface="Times New Roman"/>
                <a:ea typeface="Times New Roman"/>
                <a:cs typeface="Times New Roman"/>
                <a:sym typeface="Times New Roman"/>
              </a:rPr>
              <a:t>t, és újból végigmegyünk a döntéshozatal lépésein. Ezek jogos lépések, mégsem szabad a döntéshozatal elkerülésére használni, ha ígéretes változat merül fel.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Ha számos változat ugyanazzal a nyereségtermelő potenciállal rendelkezik, </a:t>
            </a:r>
            <a:r>
              <a:rPr lang="hu-HU" sz="1200" b="1">
                <a:solidFill>
                  <a:srgbClr val="000000"/>
                </a:solidFill>
                <a:latin typeface="Times New Roman"/>
                <a:ea typeface="Times New Roman"/>
                <a:cs typeface="Times New Roman"/>
                <a:sym typeface="Times New Roman"/>
              </a:rPr>
              <a:t>a vezetőnek mérlegelnie kell </a:t>
            </a:r>
            <a:r>
              <a:rPr lang="hu-HU" sz="1200">
                <a:solidFill>
                  <a:srgbClr val="000000"/>
                </a:solidFill>
                <a:latin typeface="Times New Roman"/>
                <a:ea typeface="Times New Roman"/>
                <a:cs typeface="Times New Roman"/>
                <a:sym typeface="Times New Roman"/>
              </a:rPr>
              <a:t>annak lehetőségét, hogy mindegyik meghozza-e az elvárt eredményt, és azt a potenciális problémát is mérlegelni szükséges, ha mégsem. A döntéshozatal sohasem könnyű, de ha valakiből vezető lesz, meg kell tennie.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A legtöbb döntés anélkül születik meg, hogy kívánatos mennyiségű információ állna rendelkezésre.</a:t>
            </a:r>
            <a:r>
              <a:rPr lang="hu-HU" sz="1200">
                <a:solidFill>
                  <a:srgbClr val="000000"/>
                </a:solidFill>
                <a:latin typeface="Times New Roman"/>
                <a:ea typeface="Times New Roman"/>
                <a:cs typeface="Times New Roman"/>
                <a:sym typeface="Times New Roman"/>
              </a:rPr>
              <a:t> (</a:t>
            </a:r>
            <a:r>
              <a:rPr lang="hu-HU" sz="1200" i="1">
                <a:solidFill>
                  <a:srgbClr val="000000"/>
                </a:solidFill>
                <a:latin typeface="Times New Roman"/>
                <a:ea typeface="Times New Roman"/>
                <a:cs typeface="Times New Roman"/>
                <a:sym typeface="Times New Roman"/>
              </a:rPr>
              <a:t>A farmmenedzsment lényegi elemére itt is rá lehet erősíteni)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változatok kiválasztása egy sor lehetséges tevékenységből történik, amelyek mindegyikének van hátránya vagy némi kockázata.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5. A döntés végrehajtása</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adott döntést tervszerűen végre kell hajtani, ami azonnali intézkedést kíván meg. Források szerzése, pénzügyek rendezése, ütemterv létrehozása szükséges, az elvárásokat pedig a partnerek és az alkalmazottak tudomására kell hozni, ami vezetési és szervezési készségeket követel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6. Az eredmények nyomon követése és értékelése</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A vezetőknek tisztában kell lenniük döntéseik következményeivel.</a:t>
            </a:r>
            <a:r>
              <a:rPr lang="hu-HU" sz="1200">
                <a:solidFill>
                  <a:srgbClr val="000000"/>
                </a:solidFill>
                <a:latin typeface="Times New Roman"/>
                <a:ea typeface="Times New Roman"/>
                <a:cs typeface="Times New Roman"/>
                <a:sym typeface="Times New Roman"/>
              </a:rPr>
              <a:t> Minél hosszabb időbe telik a döntés eredményeinek megismerése, annál valószínűbb, hogy az eredmények az elvárttól különbözni fognak. Időnként még a jó döntések is hozhatnak rossz eredményeket.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A jó vezetők nyomon követik a döntéseik következményeit, a megvalósítás eredményeit, és az egyik szemüket a módosítás vagy változtatás lehetőségén tartják. </a:t>
            </a:r>
            <a:r>
              <a:rPr lang="hu-HU" sz="1200">
                <a:solidFill>
                  <a:srgbClr val="000000"/>
                </a:solidFill>
                <a:latin typeface="Times New Roman"/>
                <a:ea typeface="Times New Roman"/>
                <a:cs typeface="Times New Roman"/>
                <a:sym typeface="Times New Roman"/>
              </a:rPr>
              <a:t>Minél többször ismétlődik meg egy adott döntés, annál hasznosabb értékelni.</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a:t>
            </a:r>
            <a:r>
              <a:rPr lang="hu-HU" sz="1200" b="1">
                <a:solidFill>
                  <a:srgbClr val="000000"/>
                </a:solidFill>
                <a:latin typeface="Times New Roman"/>
                <a:ea typeface="Times New Roman"/>
                <a:cs typeface="Times New Roman"/>
                <a:sym typeface="Times New Roman"/>
              </a:rPr>
              <a:t>vezetőknek rendszert kell felállítaniuk a döntések megvalósításából következő eredményeinek értékelésére</a:t>
            </a:r>
            <a:r>
              <a:rPr lang="hu-HU" sz="1200">
                <a:solidFill>
                  <a:srgbClr val="000000"/>
                </a:solidFill>
                <a:latin typeface="Times New Roman"/>
                <a:ea typeface="Times New Roman"/>
                <a:cs typeface="Times New Roman"/>
                <a:sym typeface="Times New Roman"/>
              </a:rPr>
              <a:t>, hogy gyorsan azonosítható legyen az elvárt eredménytől való bármiféle eltérés. Ez része a gazdálkodás ellenőrző funkciójának.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a:t>
            </a:r>
            <a:r>
              <a:rPr lang="hu-HU" sz="1200" b="1">
                <a:solidFill>
                  <a:srgbClr val="000000"/>
                </a:solidFill>
                <a:latin typeface="Times New Roman"/>
                <a:ea typeface="Times New Roman"/>
                <a:cs typeface="Times New Roman"/>
                <a:sym typeface="Times New Roman"/>
              </a:rPr>
              <a:t>eredménykimutatások összegzik a döntés gazdasági, a hozam adatai pedig a termékre vonatkozó hatását</a:t>
            </a:r>
            <a:r>
              <a:rPr lang="hu-HU" sz="1200">
                <a:solidFill>
                  <a:srgbClr val="000000"/>
                </a:solidFill>
                <a:latin typeface="Times New Roman"/>
                <a:ea typeface="Times New Roman"/>
                <a:cs typeface="Times New Roman"/>
                <a:sym typeface="Times New Roman"/>
              </a:rPr>
              <a:t>, a napi tej- vagy a takarmányhasznosítási mutatók pedig a haszonállatok teljesítményét. A </a:t>
            </a:r>
            <a:r>
              <a:rPr lang="hu-HU" sz="1200" b="1">
                <a:solidFill>
                  <a:srgbClr val="000000"/>
                </a:solidFill>
                <a:latin typeface="Times New Roman"/>
                <a:ea typeface="Times New Roman"/>
                <a:cs typeface="Times New Roman"/>
                <a:sym typeface="Times New Roman"/>
              </a:rPr>
              <a:t>gondos megfigyelés és a pontos nyilvántartás </a:t>
            </a:r>
            <a:r>
              <a:rPr lang="hu-HU" sz="1200">
                <a:solidFill>
                  <a:srgbClr val="000000"/>
                </a:solidFill>
                <a:latin typeface="Times New Roman"/>
                <a:ea typeface="Times New Roman"/>
                <a:cs typeface="Times New Roman"/>
                <a:sym typeface="Times New Roman"/>
              </a:rPr>
              <a:t>új, elemzésre váró adatokat eredményeznek, ennek az elemzésnek az </a:t>
            </a:r>
            <a:r>
              <a:rPr lang="hu-HU" sz="1200" b="1">
                <a:solidFill>
                  <a:srgbClr val="000000"/>
                </a:solidFill>
                <a:latin typeface="Times New Roman"/>
                <a:ea typeface="Times New Roman"/>
                <a:cs typeface="Times New Roman"/>
                <a:sym typeface="Times New Roman"/>
              </a:rPr>
              <a:t>eredményei pedig új információval szolgálnak </a:t>
            </a:r>
            <a:r>
              <a:rPr lang="hu-HU" sz="1200">
                <a:solidFill>
                  <a:srgbClr val="000000"/>
                </a:solidFill>
                <a:latin typeface="Times New Roman"/>
                <a:ea typeface="Times New Roman"/>
                <a:cs typeface="Times New Roman"/>
                <a:sym typeface="Times New Roman"/>
              </a:rPr>
              <a:t>arról, milyen módon kell módosítani vagy korrigálni az eredeti döntést, és új döntéseket hozni.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solidFill>
                  <a:srgbClr val="000000"/>
                </a:solidFill>
                <a:latin typeface="Times New Roman"/>
                <a:ea typeface="Times New Roman"/>
                <a:cs typeface="Times New Roman"/>
                <a:sym typeface="Times New Roman"/>
              </a:rPr>
              <a:t>7. Felelősségvállalás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döntés következményeiért a döntéshozót terheli a felelősség. A vezető feladata, hogy ellenőrzés alatt tartsa a megtörtént káreseményt, és hogy ezután figyelmét a jövő felé fordítsa. Most, hogy áttekintettük a gazdálkodásmenedzsment folyamatának lényegi elmeleit, nézzük meg, hogy ezeket hogyan érvényesíthetjük a piacon működő rendszerek segítségével. </a:t>
            </a:r>
            <a:endParaRPr sz="1200">
              <a:latin typeface="Times New Roman"/>
              <a:ea typeface="Times New Roman"/>
              <a:cs typeface="Times New Roman"/>
              <a:sym typeface="Times New Roman"/>
            </a:endParaRPr>
          </a:p>
          <a:p>
            <a:pPr marL="0" lvl="0" indent="0" algn="l" rtl="0">
              <a:lnSpc>
                <a:spcPct val="100000"/>
              </a:lnSpc>
              <a:spcBef>
                <a:spcPts val="600"/>
              </a:spcBef>
              <a:spcAft>
                <a:spcPts val="0"/>
              </a:spcAft>
              <a:buSzPts val="1100"/>
              <a:buNone/>
            </a:pPr>
            <a:r>
              <a:rPr lang="hu-HU" sz="800">
                <a:latin typeface="Times New Roman"/>
                <a:ea typeface="Times New Roman"/>
                <a:cs typeface="Times New Roman"/>
                <a:sym typeface="Times New Roman"/>
              </a:rPr>
              <a:t> </a:t>
            </a:r>
            <a:endParaRPr/>
          </a:p>
        </p:txBody>
      </p:sp>
      <p:sp>
        <p:nvSpPr>
          <p:cNvPr id="139" name="Google Shape;139;p19: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7</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i="1">
                <a:latin typeface="Times New Roman"/>
                <a:ea typeface="Times New Roman"/>
                <a:cs typeface="Times New Roman"/>
                <a:sym typeface="Times New Roman"/>
              </a:rPr>
              <a:t>PrecMet</a:t>
            </a:r>
            <a:r>
              <a:rPr lang="hu-HU" sz="1800">
                <a:latin typeface="Times New Roman"/>
                <a:ea typeface="Times New Roman"/>
                <a:cs typeface="Times New Roman"/>
                <a:sym typeface="Times New Roman"/>
              </a:rPr>
              <a:t> alkalmazás a KITE Zrt. és az OVF meteorológiai állomásainak adatain alapszik, amely az aktuális és múltbéli adatokat közli le térkép- és adatformában. Ez a digitális modul, nyilvános mindenki számára, így megtekinthetők az országban elhelyezett meteorológiai állomások adatai.</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alkalmazás alapadatait a KITE – kimondottan a precíziós gazdálkodás igényeit kielégítő – saját fejlesztésű agrometeorológia állomásai, valamint egy stratégiai együttműködésnek köszönhetően az Országos Vízügyi Főigazgatóság (OVF) meteorológiai hálózata biztosítja.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precíziós gazdálkodáshoz elengedhetetlen, hogy a saját területére vonatkozó helyspecifikus adatokat használjon a termelő. Egyik ilyen, fontos információ a helyileg mért meteorológia adatsor, mely lényeges része a termőképesség meghatározásának, a precíziós öntözés megvalósításának vagy a különböző saját területre vonatkozó növényvédelmi előrejelzéseknek (kórokozók és kártevők).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mért adatok alapesetben a következők: </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talajnedvesség (legalább 3 mélységben)</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talajhőmérséklet</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a levegő relatív páratartalma</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léghőmérséklet</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kozmikus besugárzás</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szélerősség és -irány</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csapadékmennyiség</a:t>
            </a:r>
            <a:endParaRPr/>
          </a:p>
          <a:p>
            <a:pPr marL="342900" lvl="0" indent="-342900" algn="just" rtl="0">
              <a:lnSpc>
                <a:spcPct val="150000"/>
              </a:lnSpc>
              <a:spcBef>
                <a:spcPts val="0"/>
              </a:spcBef>
              <a:spcAft>
                <a:spcPts val="0"/>
              </a:spcAft>
              <a:buSzPts val="1100"/>
              <a:buFont typeface="Noto Sans Symbols"/>
              <a:buChar char="∙"/>
            </a:pPr>
            <a:r>
              <a:rPr lang="hu-HU" sz="1800">
                <a:latin typeface="Times New Roman"/>
                <a:ea typeface="Times New Roman"/>
                <a:cs typeface="Times New Roman"/>
                <a:sym typeface="Times New Roman"/>
              </a:rPr>
              <a:t>levélnedvesség</a:t>
            </a:r>
            <a:endParaRPr/>
          </a:p>
          <a:p>
            <a:pPr marL="457200" lvl="0" indent="-228600" algn="l" rtl="0">
              <a:lnSpc>
                <a:spcPct val="100000"/>
              </a:lnSpc>
              <a:spcBef>
                <a:spcPts val="0"/>
              </a:spcBef>
              <a:spcAft>
                <a:spcPts val="0"/>
              </a:spcAft>
              <a:buSzPts val="1100"/>
              <a:buNone/>
            </a:pPr>
            <a:endParaRPr/>
          </a:p>
        </p:txBody>
      </p:sp>
      <p:sp>
        <p:nvSpPr>
          <p:cNvPr id="745" name="Google Shape;745;p8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70</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KITE PGR rendszerének egyik pillére, a károsítók és kórokozókról szóló jelentések készítésére alkalmas </a:t>
            </a:r>
            <a:r>
              <a:rPr lang="hu-HU" sz="1800" i="1">
                <a:latin typeface="Times New Roman"/>
                <a:ea typeface="Times New Roman"/>
                <a:cs typeface="Times New Roman"/>
                <a:sym typeface="Times New Roman"/>
              </a:rPr>
              <a:t>Növényvédelem</a:t>
            </a:r>
            <a:r>
              <a:rPr lang="hu-HU" sz="1800">
                <a:latin typeface="Times New Roman"/>
                <a:ea typeface="Times New Roman"/>
                <a:cs typeface="Times New Roman"/>
                <a:sym typeface="Times New Roman"/>
              </a:rPr>
              <a:t> applikáció. Használatával a beavatkozás időszerű, hatékony és gazdaságos lesz. Az alkalmazás célja, hogy segítséget nyújtson a gazdák, szaktanácsadók részére a növényvédelmi védekezések optimális időzítéséhez.</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alkalmazás által nyújtott információ a károsítók hőösszegszámítási modelljeinek, csapdázási eredményeinek, a károsító felvételezésnek és a meteorológia állomások által mért adatoknak az összefüggésein alapul. A károsító hőösszegmodellekhez az adatokat a KITE saját fejlesztésű meteorológiai állomásai és – egy együttműködés keretében – az Országos Vízügyi Főigazgatóság meteorológiai hálózata szolgáltatja. A meteorológiai hálózat közel 150 meteorológiai állomásból áll, mely biztosítja a területileg differenciált adatgyűjtést és az előrejelzések pontosságát, megbízhatóságát. Az alkalmazás által kiadott riasztási fokozatok a termelő számára lehetőséget biztosítanak arra, hogy időben fel tudjon készülni és a kezelést optimális időben el tudja végezni, ami nagymértékben hozzájárul a sikerhez.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előrejelzés a négy nagy szántóföldi kultúra (őszi búza, kukorica, napraforgó, repce) legjelentősebb károsítóira készül, ami folyamatosan frissül.</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200"/>
              </a:spcBef>
              <a:spcAft>
                <a:spcPts val="0"/>
              </a:spcAft>
              <a:buSzPts val="1100"/>
              <a:buChar char="●"/>
            </a:pPr>
            <a:r>
              <a:rPr lang="hu-HU" sz="1800" b="1">
                <a:latin typeface="Times New Roman"/>
                <a:ea typeface="Times New Roman"/>
                <a:cs typeface="Times New Roman"/>
                <a:sym typeface="Times New Roman"/>
              </a:rPr>
              <a:t>Hozzáférés: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Regisztráció nélkül a felhasználók a négy jelentős szántóföldi kultúra legjelentősebb károsítóiról kapnak tájékoztatás, az országos csapdafogások, illetve az országos átlaghőmérséklet mintájára készített hőösszegmodell adatai alapján. A károsítók mellett a védekezésre javasolt növényvédő szer is megtalálható. Továbbá a felhasználónak a károsító elleni védekezésre javasolt növényvédő szer mellet lehetőséget biztosít a növényvédőszer-adatbázis használatára, mely segítségével ki tudja választani a számára megfelelő készítményt. Az aktualitások rovatban pedig a legfontosabb növényvédelmi teendőkről, károsítóhelyzetről kaphatunk pár mondatban tájékoztatást.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regisztrált partnerek a regisztráció nélküli felülethez hasonló szerkezetben szintén a négy szántóföldi kultúra gazdaságilag jelentős károsítóiról a területhez legközelebbi település kiválasztásával a helyi meteorológiai adatok alapján készült hősszegmodell adatai, valamint a legközelebbi csapda fogási eredményei alapján tájékozódhatnak. A felület lehetőséget ad a riasztási fokozatok mellett az adott károsító életmódjának, leírásának a részletes megismerésére a tudásbázisba való átlépéssel. Továbbá a felhasználónak a károsító elleni védekezésre javasolt növényvédő szer mellet lehetőséget biztosít a növényvédőszer-adatbázis használatára, mely segítségével ki tudja választani a számára megfelelő készítményt. Az aktualitások rovatban pedig a legfontosabb növényvédelmi teendőkről, károsítóhelyzetről kaphatunk pár mondatban tájékoztatást.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200"/>
              </a:spcBef>
              <a:spcAft>
                <a:spcPts val="0"/>
              </a:spcAft>
              <a:buSzPts val="1100"/>
              <a:buChar char="●"/>
            </a:pPr>
            <a:r>
              <a:rPr lang="hu-HU" sz="1800" b="1">
                <a:latin typeface="Times New Roman"/>
                <a:ea typeface="Times New Roman"/>
                <a:cs typeface="Times New Roman"/>
                <a:sym typeface="Times New Roman"/>
              </a:rPr>
              <a:t>Működés – Regisztráció nélküli felület: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felület megnyitását követően az adott kultúra főbb károsítói mellett megjelenik a kártétel/fertőzés veszélyére utaló jelzés (gyenge, közepes, erős), ha nincs fertőzés minden karika üres. Amennyiben a kártevő megjelent az állományban a neve mellett az alábbi jelzések találhatók: gyenge (a károsító megjelenésére rövidesen számítani kell – sárga pötty) közepes  (a károsító első példányai a táblákon megjelentek – narancssárga színű pötty), erős (a károsító tömegesen megjelent – piros pötty), Kórokozók esetében: gyenge (a kórokozó számára kedvezőek a környezeti feltételek – sárga pötty), közepes (a kórokozó első tünetei megjelentek – narancssárga színű pötty), erős (a kórokozó tünetei általánosan megjelentek – piros színű pötty). A kurzorral a károsító nevére kattintva a károsítóról/kártételről, illetve a kórokozóról/kórképéről megjelenik egy fotó, illetve a károsító sorában megtalálható egy vagy több javasolt növényvédő szer a védekezéshez. Amennyiben a felhasználó más növényvédő szert kíván választani abban a szerkereső nyújt számára lehetőséget.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fejlécben található aktualitások rovatban pedig a legfontosabb növényvédelmi teendőkről, károsító helyzetről kaphatunk pár mondatban tájékoztatást. </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80340" algn="just" rtl="0">
              <a:lnSpc>
                <a:spcPct val="150000"/>
              </a:lnSpc>
              <a:spcBef>
                <a:spcPts val="200"/>
              </a:spcBef>
              <a:spcAft>
                <a:spcPts val="0"/>
              </a:spcAft>
              <a:buSzPts val="1100"/>
              <a:buChar char="●"/>
            </a:pPr>
            <a:r>
              <a:rPr lang="hu-HU" sz="1800" b="1">
                <a:latin typeface="Times New Roman"/>
                <a:ea typeface="Times New Roman"/>
                <a:cs typeface="Times New Roman"/>
                <a:sym typeface="Times New Roman"/>
              </a:rPr>
              <a:t>Működés – Belső regisztrációhoz kötött felület: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felület megnyitását követően ki kell választani a területünkhöz leközelebbi települést, illetve a kultúrát, melynek a károsító előrejelzését meg kívánjuk nézni. A kártevő neve mellett itt is az előbb ismertetett jelzés található meg: gyenge (a károsító megjelenésére rövidesen számítani kell – sárga pötty) közepes  (a károsító első példányai a táblákon megjelentek – narancssárga színű pötty), erős (a károsító tömegesen megjelent – piros pötty), Kórokozók esetében: gyenge (a kórokozó számára kedvezőek a környezeti feltételek – sárga pötty), közepes (a kórokozó első tünetei megjelentek – narancssárga színű pötty), erős (a kórokozó tünetei általánosan megjelentek – piros színű pötty).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kurzorral a károsító nevére kattintva a károsítóról/kártételről, illetve a kórokozóról/kórképéről megjelenik egy fotó, illetve a károsító sorában szintén megtalálható egy vagy több a védekezéshez ajánlott növényvédő szer. Amennyiben a felhasználó más növényvédő szert kíván választani abban a szerkereső nyújt számára lehetőséget.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felhasználónak lehetősége van a károsító neve mögött elhelyezkedő nyilakra kattintva a károsító életmódjáról, ellene való védekezésről tájékozódni a tudásbázis leírásaiból.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457200" lvl="0" indent="-298450" algn="l" rtl="0">
              <a:lnSpc>
                <a:spcPct val="100000"/>
              </a:lnSpc>
              <a:spcBef>
                <a:spcPts val="0"/>
              </a:spcBef>
              <a:spcAft>
                <a:spcPts val="0"/>
              </a:spcAft>
              <a:buSzPts val="1100"/>
              <a:buChar char="●"/>
            </a:pPr>
            <a:r>
              <a:rPr lang="hu-HU" sz="1800">
                <a:latin typeface="Times New Roman"/>
                <a:ea typeface="Times New Roman"/>
                <a:cs typeface="Times New Roman"/>
                <a:sym typeface="Times New Roman"/>
              </a:rPr>
              <a:t>A fejlécben található aktualitások rovatban pedig a legfontosabb növényvédelmi teendőkről, károsító helyzetről kaphatunk pár mondatban tájékoztatást.</a:t>
            </a:r>
            <a:endParaRPr/>
          </a:p>
          <a:p>
            <a:pPr marL="457200" lvl="0" indent="-228600" algn="l" rtl="0">
              <a:lnSpc>
                <a:spcPct val="100000"/>
              </a:lnSpc>
              <a:spcBef>
                <a:spcPts val="0"/>
              </a:spcBef>
              <a:spcAft>
                <a:spcPts val="0"/>
              </a:spcAft>
              <a:buSzPts val="1100"/>
              <a:buNone/>
            </a:pPr>
            <a:endParaRPr/>
          </a:p>
        </p:txBody>
      </p:sp>
      <p:sp>
        <p:nvSpPr>
          <p:cNvPr id="756" name="Google Shape;756;p8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71</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6" name="Google Shape;766;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i="1">
                <a:latin typeface="Times New Roman"/>
                <a:ea typeface="Times New Roman"/>
                <a:cs typeface="Times New Roman"/>
                <a:sym typeface="Times New Roman"/>
              </a:rPr>
              <a:t>PrecSat </a:t>
            </a:r>
            <a:r>
              <a:rPr lang="hu-HU" sz="1800">
                <a:latin typeface="Times New Roman"/>
                <a:ea typeface="Times New Roman"/>
                <a:cs typeface="Times New Roman"/>
                <a:sym typeface="Times New Roman"/>
              </a:rPr>
              <a:t>és </a:t>
            </a:r>
            <a:r>
              <a:rPr lang="hu-HU" sz="1800" i="1">
                <a:latin typeface="Times New Roman"/>
                <a:ea typeface="Times New Roman"/>
                <a:cs typeface="Times New Roman"/>
                <a:sym typeface="Times New Roman"/>
              </a:rPr>
              <a:t>PrecSat Pro</a:t>
            </a:r>
            <a:r>
              <a:rPr lang="hu-HU" sz="1800">
                <a:latin typeface="Times New Roman"/>
                <a:ea typeface="Times New Roman"/>
                <a:cs typeface="Times New Roman"/>
                <a:sym typeface="Times New Roman"/>
              </a:rPr>
              <a:t> alkalmazások olyan speciális űrfelvétel böngészők, ahol a felhasználók megtekinthetik a NASA Landsat műholdcsalád és az ESA Sentinel-2 műholdjai által készített felvételeket a bolygónk teljes földfelszínén. A Landsat és Sentinel-2 űrfelvételek a földfelszín elemzését a látható és az emberi szám számára láthatatlan spektrumokban végzik. Ezeknek a különböző spektrális csatornáknak a kombinálásával a földfelszín folyamatos változása követhető nyomon, megismerhető bolygónk geológiája, a vegetáció alakulása, a mezőgazdasági területek, valamint a városok, illetve a városi környezet tér- és időbeli változása.</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elmúlt közel 50 évben, 16 naponta, a Landsat műholdcsalád által, több mint 4 millió űrfelvétel készült el egy-egy területről (</a:t>
            </a:r>
            <a:r>
              <a:rPr lang="hu-HU" sz="1800" i="1">
                <a:latin typeface="Times New Roman"/>
                <a:ea typeface="Times New Roman"/>
                <a:cs typeface="Times New Roman"/>
                <a:sym typeface="Times New Roman"/>
              </a:rPr>
              <a:t>PrecSat</a:t>
            </a:r>
            <a:r>
              <a:rPr lang="hu-HU" sz="1800">
                <a:latin typeface="Times New Roman"/>
                <a:ea typeface="Times New Roman"/>
                <a:cs typeface="Times New Roman"/>
                <a:sym typeface="Times New Roman"/>
              </a:rPr>
              <a:t>); míg a </a:t>
            </a:r>
            <a:r>
              <a:rPr lang="hu-HU" sz="1800" i="1">
                <a:latin typeface="Times New Roman"/>
                <a:ea typeface="Times New Roman"/>
                <a:cs typeface="Times New Roman"/>
                <a:sym typeface="Times New Roman"/>
              </a:rPr>
              <a:t>PrecSat Pro</a:t>
            </a:r>
            <a:r>
              <a:rPr lang="hu-HU" sz="1800">
                <a:latin typeface="Times New Roman"/>
                <a:ea typeface="Times New Roman"/>
                <a:cs typeface="Times New Roman"/>
                <a:sym typeface="Times New Roman"/>
              </a:rPr>
              <a:t> alkalmazás számára két Sentinel-2 műhold (Sentinel-2A és Sentinel-2B) biztosítja a nagy felbontású műholdképek használatát. A Sentinel-2 műholdak konstellációjának köszönhetően kb. 5 napos visszatérési idő mellett készülnek el a felvételek. A </a:t>
            </a:r>
            <a:r>
              <a:rPr lang="hu-HU" sz="1800" i="1">
                <a:latin typeface="Times New Roman"/>
                <a:ea typeface="Times New Roman"/>
                <a:cs typeface="Times New Roman"/>
                <a:sym typeface="Times New Roman"/>
              </a:rPr>
              <a:t>PrecSat </a:t>
            </a:r>
            <a:r>
              <a:rPr lang="hu-HU" sz="1800">
                <a:latin typeface="Times New Roman"/>
                <a:ea typeface="Times New Roman"/>
                <a:cs typeface="Times New Roman"/>
                <a:sym typeface="Times New Roman"/>
              </a:rPr>
              <a:t>és </a:t>
            </a:r>
            <a:r>
              <a:rPr lang="hu-HU" sz="1800" i="1">
                <a:latin typeface="Times New Roman"/>
                <a:ea typeface="Times New Roman"/>
                <a:cs typeface="Times New Roman"/>
                <a:sym typeface="Times New Roman"/>
              </a:rPr>
              <a:t>PrecSat Pro</a:t>
            </a:r>
            <a:r>
              <a:rPr lang="hu-HU" sz="1800">
                <a:latin typeface="Times New Roman"/>
                <a:ea typeface="Times New Roman"/>
                <a:cs typeface="Times New Roman"/>
                <a:sym typeface="Times New Roman"/>
              </a:rPr>
              <a:t> alkalmazások lehetővé teszik, hogy a hisztorikus módon elemezzük a földfelszín, így a mezőgazdasági tábláink változásait.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alkalmazásokban különböző ikonok segítik az egyes nézetek közötti böngészést, amely az egyes spektrális csatornák kombinálása és különböző számított ún. vegetációs indexek megjelenítését teszi lehetővé.</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b="1">
                <a:latin typeface="Times New Roman"/>
                <a:ea typeface="Times New Roman"/>
                <a:cs typeface="Times New Roman"/>
                <a:sym typeface="Times New Roman"/>
              </a:rPr>
              <a:t>Megjelenítő:</a:t>
            </a: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megjelenítő ikon különböző vizualizációs megjelenítési módokat (mezőgazdaság, természetes szín, színezett infravörös, rövidhullámú infravörös, geológia, batimetrikus, pankromatikus, vegetációs index, nedvesség index, talajhoz igazított vegetációs index, víz index, égési index, urban index, egyedi sávok, egyedi index, csak alaptérkép) teszt lehetővé a felhasználó számára. A megjelenítendő felület mellett található ikon segítségével tudhat meg részleteket az adott vegetációs indexről. </a:t>
            </a:r>
            <a:r>
              <a:rPr lang="hu-HU" sz="1800" i="1">
                <a:latin typeface="Times New Roman"/>
                <a:ea typeface="Times New Roman"/>
                <a:cs typeface="Times New Roman"/>
                <a:sym typeface="Times New Roman"/>
              </a:rPr>
              <a:t>A mezőgazdasági területek virtuális szemrevételezésének és elemzésének leghatékonyabb eszközei a </a:t>
            </a:r>
            <a:r>
              <a:rPr lang="hu-HU" sz="1800" b="1" i="1">
                <a:latin typeface="Times New Roman"/>
                <a:ea typeface="Times New Roman"/>
                <a:cs typeface="Times New Roman"/>
                <a:sym typeface="Times New Roman"/>
              </a:rPr>
              <a:t>Normalizált vegetációs index</a:t>
            </a:r>
            <a:r>
              <a:rPr lang="hu-HU" sz="1800" i="1">
                <a:latin typeface="Times New Roman"/>
                <a:ea typeface="Times New Roman"/>
                <a:cs typeface="Times New Roman"/>
                <a:sym typeface="Times New Roman"/>
              </a:rPr>
              <a:t>, illetve a </a:t>
            </a:r>
            <a:r>
              <a:rPr lang="hu-HU" sz="1800" b="1" i="1">
                <a:latin typeface="Times New Roman"/>
                <a:ea typeface="Times New Roman"/>
                <a:cs typeface="Times New Roman"/>
                <a:sym typeface="Times New Roman"/>
              </a:rPr>
              <a:t>Vegetációs index</a:t>
            </a:r>
            <a:r>
              <a:rPr lang="hu-HU" sz="1800" i="1">
                <a:latin typeface="Times New Roman"/>
                <a:ea typeface="Times New Roman"/>
                <a:cs typeface="Times New Roman"/>
                <a:sym typeface="Times New Roman"/>
              </a:rPr>
              <a:t> megjelenítések.</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i="1">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b="1">
                <a:latin typeface="Times New Roman"/>
                <a:ea typeface="Times New Roman"/>
                <a:cs typeface="Times New Roman"/>
                <a:sym typeface="Times New Roman"/>
              </a:rPr>
              <a:t>Idősáv választó: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egyes dátumok közötti választás teszi lehetővé az űrfelvételek megjelenítését és összehasonlítását. Az idősáv választóban egy, vagy két időpont választható ki, miközben a felvétel felhőborítottság, valamint az adott évszak is beállítható. A </a:t>
            </a:r>
            <a:r>
              <a:rPr lang="hu-HU" sz="1800" i="1">
                <a:latin typeface="Times New Roman"/>
                <a:ea typeface="Times New Roman"/>
                <a:cs typeface="Times New Roman"/>
                <a:sym typeface="Times New Roman"/>
              </a:rPr>
              <a:t>PrecSat Pro</a:t>
            </a:r>
            <a:r>
              <a:rPr lang="hu-HU" sz="1800">
                <a:latin typeface="Times New Roman"/>
                <a:ea typeface="Times New Roman"/>
                <a:cs typeface="Times New Roman"/>
                <a:sym typeface="Times New Roman"/>
              </a:rPr>
              <a:t> alkalmazás idősáv választó funkciójában a „Teljes hozzáférés” gombra kattintva a speciális jogosultsággal bíró partnerek közel másfél év műholdfelvételei lesznek elérhetők nagy időbeli felbontásban. Teljes hozzáférés nélkül is hozzáférhető a legfrissebb 1-2 felvétel. A Landsat űrfelvétel-böngésző, </a:t>
            </a:r>
            <a:r>
              <a:rPr lang="hu-HU" sz="1800" i="1">
                <a:latin typeface="Times New Roman"/>
                <a:ea typeface="Times New Roman"/>
                <a:cs typeface="Times New Roman"/>
                <a:sym typeface="Times New Roman"/>
              </a:rPr>
              <a:t>PrecSat</a:t>
            </a:r>
            <a:r>
              <a:rPr lang="hu-HU" sz="1800">
                <a:latin typeface="Times New Roman"/>
                <a:ea typeface="Times New Roman"/>
                <a:cs typeface="Times New Roman"/>
                <a:sym typeface="Times New Roman"/>
              </a:rPr>
              <a:t> alkalmazásban ilyen jellegű korlát nem áll fenn.</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b="1">
                <a:latin typeface="Times New Roman"/>
                <a:ea typeface="Times New Roman"/>
                <a:cs typeface="Times New Roman"/>
                <a:sym typeface="Times New Roman"/>
              </a:rPr>
              <a:t>Táblakereső: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táblakereső funkció lehetővé teszi, hogy az adott jogosultsággal rendelkező gazdálkodó a törzsadatként értelmezendő táblakontúrjait megjelenítse az űrfelvételeken. A rendszer lehetővé teszi, hogy egyszerre több táblát is betöltsön. Amennyiben nem kerül kiválasztásra egyetlen táblakontúr sem, a megjelenítő felület, az összehasonlítást biztosító és az elemző felület maradéktalanul működik (lásd később).</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b="1">
                <a:latin typeface="Times New Roman"/>
                <a:ea typeface="Times New Roman"/>
                <a:cs typeface="Times New Roman"/>
                <a:sym typeface="Times New Roman"/>
              </a:rPr>
              <a:t>Interaktív összehasonlító: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idősávválasztó ikon segítségével, ha két felvételezési időpontot kiválasztottunk, akkor egy csúszka vízszintes mozgatásával a két űrfelvétel lesz megtekinthető egymás alatt; a fejlécben pedig a kiválasztott dátumok lesznek láthatók. Amennyiben csak egy időpontot válaszunk ki, úgy egy ESRI alaptérkép jelenik meg, amin a képcsúsztatást elvégezhetjük. Az alaptérkép változtatható, egy Alaptérkép galéria gomb segítségével (   ). Az előzőekben bemutatott megjelenítő ikon segítségével pedig kiválasztható a vizualizációt segítő megjelenítési mód.</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maszk funkció  lehetővé teszi, hogy egy terület (szabályos, vagy szabálytalan) kijelölését követően, az adott kiválasztott időpontban hogyan alakul a vegetációs aktivitás (a növényzet kondíciója). Ez a mutatószám több különböző – a megjelenítő ikon alatt bemutatott – spektrális index formájában is lekérdezhető. A mezőgazdaságban használt vegetációs indexek közül a Normalizált Differenciált Vegetációs Index (NDVI) a leggyakrabban használt. Az NDVI értékek egy mezőgazdasági területen 0-1 közötti értéket vehet fel. Minél nagyobb az érték, annál nagyobb a vegetációs aktivitás, annál erősebb a növényzet kondíciója. A fenológia előrehaladtával, kezdetben alacsonyabb, majd egyre magasabb NDVI értékek tapasztalhatók, majd a geneatív fázistól kezdődően a növények klorofilltartalma csökken, ezzel együtt az NDVI értékek is csökkenő tendenciát mutatnak. Ezt a tendenciát mutatják be az alábbi diagrammok kukorica, őszi búza, napraforgó és őszi káposztarepce esetén. A diagrammokon bemutatott NDVI értékek alakulása hozzávetőlegesnek tekinthető, hiszen számos paraméter (klíma, talajtulajdonságok, fajta/hibrid, inputanyagok mennyisége és minősége, az egyes műveletek/beavatkozások időpontja, stb.) befolyásolhatja, ugyanakkor nagyságrendileg segítséget nyújthat a </a:t>
            </a:r>
            <a:r>
              <a:rPr lang="hu-HU" sz="1800" i="1">
                <a:latin typeface="Times New Roman"/>
                <a:ea typeface="Times New Roman"/>
                <a:cs typeface="Times New Roman"/>
                <a:sym typeface="Times New Roman"/>
              </a:rPr>
              <a:t>PrecSat Pro</a:t>
            </a:r>
            <a:r>
              <a:rPr lang="hu-HU" sz="1800">
                <a:latin typeface="Times New Roman"/>
                <a:ea typeface="Times New Roman"/>
                <a:cs typeface="Times New Roman"/>
                <a:sym typeface="Times New Roman"/>
              </a:rPr>
              <a:t> alkalmazás maszk funkciójának értelmezésekor.</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funkció ablakában található főcsúszka segítségével beállítható a maszk mértéke (pl. az NDVI&gt;0,77 feletti értékek kijelölése a táblán), emellett az alkalmazás automatikusan kiszámolja a paraméterek beállítását követően a lefedett területet.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b="1">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b="1">
                <a:latin typeface="Times New Roman"/>
                <a:ea typeface="Times New Roman"/>
                <a:cs typeface="Times New Roman"/>
                <a:sym typeface="Times New Roman"/>
              </a:rPr>
              <a:t>Számszerűsített összehasonlító: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számszerűsített összehasonlító segítségével két időpont közötti változást lehet számszerűsíteni. Mielőtt kiszámítaná a változást, ki kell választania az első és másodlagos dátumot. Használja az időcsúszkát egy korábbi dátum kiválasztásához, és kattintson az „Állítsa be az aktuális réteget másodlagos rétegként” gombra. Ezután válasszon ki egy későbbi dátumot majd használja az „Észlelés módosítása” eszközt, hogy összehasonlítsa őket. A rendszer képes készíteni különbség képet, különbség maszkot és küszöbérték meghatározása után ún. küszöbmaszkot is, melyek segítségével kiszámolja, hogy a két időpont között hogyan változott a vegetáció.</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10490" algn="just" rtl="0">
              <a:lnSpc>
                <a:spcPct val="150000"/>
              </a:lnSpc>
              <a:spcBef>
                <a:spcPts val="0"/>
              </a:spcBef>
              <a:spcAft>
                <a:spcPts val="0"/>
              </a:spcAft>
              <a:buSzPts val="1100"/>
              <a:buNone/>
            </a:pP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b="1">
                <a:latin typeface="Times New Roman"/>
                <a:ea typeface="Times New Roman"/>
                <a:cs typeface="Times New Roman"/>
                <a:sym typeface="Times New Roman"/>
              </a:rPr>
              <a:t>Pixel szintű elemző: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űrfelvételek képpontokból (pixelekből vagy raszterekből) épülnek fel. Ez azt jelenti, hogy a </a:t>
            </a:r>
            <a:r>
              <a:rPr lang="hu-HU" sz="1800" i="1">
                <a:latin typeface="Times New Roman"/>
                <a:ea typeface="Times New Roman"/>
                <a:cs typeface="Times New Roman"/>
                <a:sym typeface="Times New Roman"/>
              </a:rPr>
              <a:t>PrecSat </a:t>
            </a:r>
            <a:r>
              <a:rPr lang="hu-HU" sz="1800">
                <a:latin typeface="Times New Roman"/>
                <a:ea typeface="Times New Roman"/>
                <a:cs typeface="Times New Roman"/>
                <a:sym typeface="Times New Roman"/>
              </a:rPr>
              <a:t>és </a:t>
            </a:r>
            <a:r>
              <a:rPr lang="hu-HU" sz="1800" i="1">
                <a:latin typeface="Times New Roman"/>
                <a:ea typeface="Times New Roman"/>
                <a:cs typeface="Times New Roman"/>
                <a:sym typeface="Times New Roman"/>
              </a:rPr>
              <a:t>PrecSat Pro</a:t>
            </a:r>
            <a:r>
              <a:rPr lang="hu-HU" sz="1800">
                <a:latin typeface="Times New Roman"/>
                <a:ea typeface="Times New Roman"/>
                <a:cs typeface="Times New Roman"/>
                <a:sym typeface="Times New Roman"/>
              </a:rPr>
              <a:t> böngészőkben használt egyes Landsat8 spektrális sávok (1-es, 2-es, 3-as, 4-es, 5-ös, 6-os, 7-es, 9-es) csempéinek pixelmérete 30 m, míg a Sentinel-2 spektrális sávok (2-es, 3-as, 4-es, 8-as) csempéinek pixelmérete 10 m. Ez azt jelenti, hogy egy pixel az egy 30x30 m, illetve 10x10 m-es területet fed le. A pixel szintű elemző segítségével egy-egy raszterre kattintva tekinthetjük meg az adott képpont spektrális tulajdonságait, az egyes hullámhossztartományokban mért spektrális görbéjét. Ezt a görbét összehasonlíthatjuk más referenciagörbékkel (pl. buja vegetáció – „Lush grass”, vagy „Zöld fű”), melyből hozzávetőleges információt kaphatunk a táblán lévő kultúrnövény fejlettségéről. Az adott pixelre kattintva további kiegészítő információkat kaphatunk az adott műholdkép készítésének körülményeiről (felhőborítottság, napmagasság, nap azimut).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mélyebb szintű elemzések érdekében, a pixel szintű elemzőben helyt kapott egy „Scatter plot” funkció is (spektrális pontfelhő diagram), amely egy olyan 2D-s szóródási diagramm, ami a spektrális gyakoriságokat egy koordinátarendszerben mutatja. A koordinátarendszerben lehetőség van a pontfelhő egyes területeinek kijelölésére, amely egy leszűrést jelent a térképen. A Landsat felvételek esetén nyolc spektrális sáv (coastal, kék, zöld, vörös, NIR, SWIR1, SWIR2, cirrus), míg a Sentinel felvételek esetén tizenhárom spektrális sáv (coastal, kék, zöld, vörös, red edge_1, red edge_2, red edge_3, NIR, narrow NIR, water vapor, cirrus, SWIR_1, SWIR_2) koordinátarendszerben való ábrázolása számos spektrális alapú lekérdezési lehetőséget biztosít a felhasználó számára.</a:t>
            </a:r>
            <a:endParaRPr/>
          </a:p>
          <a:p>
            <a:pPr marL="457200" lvl="0" indent="-228600" algn="l" rtl="0">
              <a:lnSpc>
                <a:spcPct val="100000"/>
              </a:lnSpc>
              <a:spcBef>
                <a:spcPts val="0"/>
              </a:spcBef>
              <a:spcAft>
                <a:spcPts val="0"/>
              </a:spcAft>
              <a:buSzPts val="1100"/>
              <a:buNone/>
            </a:pPr>
            <a:endParaRPr/>
          </a:p>
        </p:txBody>
      </p:sp>
      <p:sp>
        <p:nvSpPr>
          <p:cNvPr id="767" name="Google Shape;767;p8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72</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8" name="Google Shape;778;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i="1">
                <a:latin typeface="Times New Roman"/>
                <a:ea typeface="Times New Roman"/>
                <a:cs typeface="Times New Roman"/>
                <a:sym typeface="Times New Roman"/>
              </a:rPr>
              <a:t>PrecSat Extra</a:t>
            </a:r>
            <a:r>
              <a:rPr lang="hu-HU" sz="1800">
                <a:latin typeface="Times New Roman"/>
                <a:ea typeface="Times New Roman"/>
                <a:cs typeface="Times New Roman"/>
                <a:sym typeface="Times New Roman"/>
              </a:rPr>
              <a:t> alkalmazás a KITE Zrt. saját fejlesztésű űrfelvétel böngészője, melynek célja, hogy egy adott gazdaság tábláin a növényállomány fenológiáját tudjuk nyomon követni, illetve a vegetációban bekövetkezett változásokat tudjuk elemezni.</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i="1">
                <a:latin typeface="Times New Roman"/>
                <a:ea typeface="Times New Roman"/>
                <a:cs typeface="Times New Roman"/>
                <a:sym typeface="Times New Roman"/>
              </a:rPr>
              <a:t>PrecSat Extra</a:t>
            </a:r>
            <a:r>
              <a:rPr lang="hu-HU" sz="1800">
                <a:latin typeface="Times New Roman"/>
                <a:ea typeface="Times New Roman"/>
                <a:cs typeface="Times New Roman"/>
                <a:sym typeface="Times New Roman"/>
              </a:rPr>
              <a:t> a PrecSat és PrecSat Pro appokban használt Landsat8, illetve Sentinel-2 űrfelvételeket 2016-ig visszamenőleg tartalmazza. Az űrfelvételek egy általunk fejlesztett letöltő robotnak köszönhetően automatikusan töltődnek le szervereinkre, majd egy – a KITE által létrehozott – modell segítségével elkészülnek az NDVI felvételek. Ezt követően – egy szintén saját fejlesztésű rendszerrel – automatikus módon elvégezzük a felhődetektálást, így jelezve, illetve kiszűrve a felhasználó számára a – vegetációelemzés szempontjából – használhatatlan felvételeket. Az alkalmazás egyik nagy előnye (összehasonlítva a PrecSat és PrecSat Pro-val), hogy nincs korlát az űrfelvételek kiválasztásának tekintetében, ugyanakkor letisztultabb böngészési- és elemzőfelülettel rendelkezik.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Bejelentkezve a PGR fiókunkba, a </a:t>
            </a:r>
            <a:r>
              <a:rPr lang="hu-HU" sz="1800" i="1">
                <a:latin typeface="Times New Roman"/>
                <a:ea typeface="Times New Roman"/>
                <a:cs typeface="Times New Roman"/>
                <a:sym typeface="Times New Roman"/>
              </a:rPr>
              <a:t>PrecSat Extra</a:t>
            </a:r>
            <a:r>
              <a:rPr lang="hu-HU" sz="1800">
                <a:latin typeface="Times New Roman"/>
                <a:ea typeface="Times New Roman"/>
                <a:cs typeface="Times New Roman"/>
                <a:sym typeface="Times New Roman"/>
              </a:rPr>
              <a:t> ikonjára kattintva megnyílik maga az alkalmazás, a táblakeresővel és az adott jogosultsághoz kötött táblák kontúrjaival.</a:t>
            </a:r>
            <a:endParaRPr/>
          </a:p>
          <a:p>
            <a:pPr marL="457200" lvl="0" indent="-22860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Clr>
                <a:srgbClr val="000000"/>
              </a:buClr>
              <a:buSzPts val="1400"/>
              <a:buFont typeface="Arial"/>
              <a:buNone/>
            </a:pPr>
            <a:r>
              <a:rPr lang="hu-HU" sz="1800">
                <a:latin typeface="Times New Roman"/>
                <a:ea typeface="Times New Roman"/>
                <a:cs typeface="Times New Roman"/>
                <a:sym typeface="Times New Roman"/>
              </a:rPr>
              <a:t>Az adott tábla kiválasztását követően a rendszer automatikusan a területre nagyít rá. Hasonlóan a PGR térképes alkalmazásaihoz (PrecMet, PrecSat és PrecSat Pro, RTK Assistant), alaptérkép választására van lehetőség, mellyel a jobb vizualizációs lehetőségek válnak elérhetővé. A táblára való kattintást követően az app összegzi az cégcsoport-, gazdaság- és táblainformációkat, emellett megjelenik egy NDVI ikon, melyre rákattintva kezdetét veheti a vegetációelemzés. Amennyiben készült korábban termőképességi térkép (KITErkép) az adott tábláról, úgy ezt a réteget be lehet kapcsolni. A KITErkép-et a KITE precíziós szaktanácsadói készítik el térinformatikai és geostatisztikai modellek segítségével, elsősorban idősoros űrfelvételek, valamint monitoradatokból származó domborzati és tisztított hozamadatok felhasználásával. Vegetációelemzés szempontjából a KITErkép-ek segítséget nyújtanak a tábla heterogenitásának feltérképezésében, így ­– sokéves biomasszaadatok alapján – az átlagostól (~100-as termőképességi érték) jobb és átlag alatt teljesítő területek is pontosan lehatárolhatók. A KITErkép réteg és az ahhoz kapcsolódó jelmagyarázat ki- és bekapcsolása bármikor szabadon megtehető.</a:t>
            </a:r>
            <a:endParaRPr/>
          </a:p>
          <a:p>
            <a:pPr marL="457200" lvl="0" indent="-22860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Clr>
                <a:srgbClr val="000000"/>
              </a:buClr>
              <a:buSzPts val="1400"/>
              <a:buFont typeface="Arial"/>
              <a:buNone/>
            </a:pPr>
            <a:r>
              <a:rPr lang="hu-HU" sz="1800">
                <a:latin typeface="Times New Roman"/>
                <a:ea typeface="Times New Roman"/>
                <a:cs typeface="Times New Roman"/>
                <a:sym typeface="Times New Roman"/>
              </a:rPr>
              <a:t>Ezt követően a Sentinel vagy a Landsat gombra kattintva történik meg NDVI felvételek kilistázása. Első lépésként az évet szükséges kiválasztani, majd a felvétel napját. Ezt követően bekapcsolhatjuk az NDVI felvételt és az RGB kompozitot (valós színes felvétel); abban az esetekben pedig, ha felhő vagy felhőárnyék érinti a táblát, akkor a felhőátfedés réteg is megjelenik és ki- és bekapcsolhatóvá válik. Mivel a felhődetektáló modell globális szinten nem ad 100%-os eredményt, ezért érdemes az RGB rasztert is bekapcsolni és megbizonyosodni a felhőmaszk eredményének helyességéről.</a:t>
            </a:r>
            <a:endParaRPr/>
          </a:p>
          <a:p>
            <a:pPr marL="457200" lvl="0" indent="-22860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Clr>
                <a:srgbClr val="000000"/>
              </a:buClr>
              <a:buSzPts val="1400"/>
              <a:buFont typeface="Arial"/>
              <a:buNone/>
            </a:pPr>
            <a:r>
              <a:rPr lang="hu-HU" sz="1800">
                <a:latin typeface="Times New Roman"/>
                <a:ea typeface="Times New Roman"/>
                <a:cs typeface="Times New Roman"/>
                <a:sym typeface="Times New Roman"/>
              </a:rPr>
              <a:t>Miután kiválasztottuk a két időpontot, amelyek különbségét 10x10 (Sentinel űrfelvételek esetén), vagy 30x30 m-es (Landsat űrfelvételek esetén) raszterenként szeretnénk megvizsgálni, az „NDVI különbségszámítás” gombra kattintva, néhány másodperc elteltével kiszámításra kerül a különbségtérkép, ahol százalékos formában lesznek láthatóak az eredmények. Ez azt jelenti, hogy pontosan megtudhatjuk, hogy az elsőnek kiválasztott felvétel és a második felvétel között milyen irányú (pozitív vagy negatív) és milyen mértékű volt a változás. Ha az adott pixelre kattintunk, a különbség értéke számszerűen is megjelenik. A különbségtérkép a táblahatáron kívüli 30 m-es zónában is végez számításokat.</a:t>
            </a:r>
            <a:endParaRPr/>
          </a:p>
          <a:p>
            <a:pPr marL="457200" lvl="0" indent="-228600" algn="l" rtl="0">
              <a:lnSpc>
                <a:spcPct val="100000"/>
              </a:lnSpc>
              <a:spcBef>
                <a:spcPts val="0"/>
              </a:spcBef>
              <a:spcAft>
                <a:spcPts val="0"/>
              </a:spcAft>
              <a:buSzPts val="1100"/>
              <a:buNone/>
            </a:pP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felső menüsorban helyet kapott egy „Infó” gomb, amely a kiválasztott NDVI térképek és/vagy kiszámított különbségtérképek megjelenítését teszi lehetővé. Vagyis, ha alaptérképet választunk (pl. távérzékelt felvételről úthálózat térképre – OpenStreetMap – váltunk), akkor a korábban kiválasztott raszteres rétegek (NDVI felvétel(ek), illetve különbségtérkép) nem tűnnek el, hanem az „Infó” gombbal visszahozhatók.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Az applikáció segítségével egy adott táblán nyomon tudjuk követni a változásokat; pontosan lehatárolhatók lesznek az agrotechnológiai hibák, illetve a talaj heterogenitásából adódó foltok, amelyet visszatükröz a növényi biomassza; ezen kívül a jégkár, vadkár hatása is hatékony módon érzékelhető.</a:t>
            </a:r>
            <a:endParaRPr/>
          </a:p>
          <a:p>
            <a:pPr marL="457200" lvl="0" indent="-228600" algn="l" rtl="0">
              <a:lnSpc>
                <a:spcPct val="100000"/>
              </a:lnSpc>
              <a:spcBef>
                <a:spcPts val="0"/>
              </a:spcBef>
              <a:spcAft>
                <a:spcPts val="0"/>
              </a:spcAft>
              <a:buSzPts val="1100"/>
              <a:buNone/>
            </a:pPr>
            <a:endParaRPr/>
          </a:p>
        </p:txBody>
      </p:sp>
      <p:sp>
        <p:nvSpPr>
          <p:cNvPr id="779" name="Google Shape;779;p8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73</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PGR</a:t>
            </a:r>
            <a:r>
              <a:rPr lang="hu-HU" sz="1800" i="1">
                <a:latin typeface="Times New Roman"/>
                <a:ea typeface="Times New Roman"/>
                <a:cs typeface="Times New Roman"/>
                <a:sym typeface="Times New Roman"/>
              </a:rPr>
              <a:t> Tudásbázis</a:t>
            </a:r>
            <a:r>
              <a:rPr lang="hu-HU" sz="1800">
                <a:latin typeface="Times New Roman"/>
                <a:ea typeface="Times New Roman"/>
                <a:cs typeface="Times New Roman"/>
                <a:sym typeface="Times New Roman"/>
              </a:rPr>
              <a:t> elkészítésének és üzemeltetésének célja, hogy a KITE-ben évtizedek alatt felgyülemlett szaktudást, eredményeket egy közös platformon, ne elaprózódva (több helyen), hanem összegyűjtve, jól strukturált módon, egy erre kifejlesztett tárházban tudjuk elhelyezni. A szakmai anyagok agrotechnológiai, műszaki és IT oldalról folyamatosan kerülnek feltöltésre, így biztosítva, hogy az érdeklődők naprakész információkhoz juthassanak.</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Tudásbázis jogosultsági rendszerhez kötött, ami azt jelenti, hogy bizonyos tartalmak publikusan, regisztráció nélkül is elérhetők, mélyebb szakmai tartalmak viszont csak PGR fiókkal rendelkező felhasználók számára hozzáférhetők. A Tudásbázis alkalmazás ikonjára kattintva, az egyes szakmai anyagok mappákba rendezve, egységes csempék formájában jelennek meg.</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4 főmappa, amelyben a szakmai anyagok találhatók: az Agrotechnológia, Műszaki megoldások, a Precíziós technológia – amely elsősorban az precíziós technológia informatikai hátterét támogató anyagokat tartalmazza –, valamint a Szaktanácsadási információs rendszer. Ez utóbbi mappa, illetve annak tartalma csak a bejelentkezett felhasználók számára érhetők el, publikus böngészés során rejtve marad. Belekattintva az adott mappába további almappák között válogathat az érdeklődő. A Tudásbázisban található szakmai anyagok jelenleg lapozható PDF formátumban és beágyazott tartalom formájában tekinthetők meg az oldalon. A lapozható dokumentumok használata egyszerű; a dokumentum megnyitását követően a navigáló gombok segítségével lehet oda-vissza lapozni (a lapozás az adott oldalra való kattintással is történhet), a dokumentumon belül tudunk nagyítani-kicsinyíteni, illetve a dokumentumot teljes képernyőre kitenni.</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megnyitott dokumentum elérési útja az almappákkal együtt mindig látható az ún. „kenyérmorzsában”, az adott almappára kattintva az oldal arra a pontra fog ugrani. A „kenyérmorzsa” tehát segíti az alkalmazáson belüli navigálást és láthatóvá teszi a felhasználó számára a jelenlegi tartózkodási helyig vezető utat.</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Tudásbázis főoldalán, bal oldalt található egy eszköztár, melynek segítségével további funkciók érhetők el az oldalon belül. A rendszer lehetővé teszi az anyagok közötti gyors keresést. Az előbbiekben említett bal oldali eszköztárban található a </a:t>
            </a:r>
            <a:r>
              <a:rPr lang="hu-HU" sz="1800" b="1" i="1">
                <a:latin typeface="Times New Roman"/>
                <a:ea typeface="Times New Roman"/>
                <a:cs typeface="Times New Roman"/>
                <a:sym typeface="Times New Roman"/>
              </a:rPr>
              <a:t>Tudásbázis kereső </a:t>
            </a:r>
            <a:r>
              <a:rPr lang="hu-HU" sz="1800">
                <a:latin typeface="Times New Roman"/>
                <a:ea typeface="Times New Roman"/>
                <a:cs typeface="Times New Roman"/>
                <a:sym typeface="Times New Roman"/>
              </a:rPr>
              <a:t>(</a:t>
            </a:r>
            <a:r>
              <a:rPr lang="hu-HU" sz="1800"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https://pgr.hu/alkalmazasok/tudastar/kereso</a:t>
            </a:r>
            <a:r>
              <a:rPr lang="hu-HU" sz="1800">
                <a:latin typeface="Times New Roman"/>
                <a:ea typeface="Times New Roman"/>
                <a:cs typeface="Times New Roman"/>
                <a:sym typeface="Times New Roman"/>
              </a:rPr>
              <a:t>). A keresőre kattintva, jogosultságtól függően kilistázódnak a feltöltött anyagok. A tudásanyagok keresése két úton történhet. A bal oldali keresősávban szabadszavas keresést végezhetünk, a jobb oldali sávban pedig címke alapú keresést. Szabadszavas keresés során a rendszer kilistázza az összes olyan dokumentumot, aminek a címében vagy a tartalmában megtalálható a keresett szó.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címkekereső az egyes dokumentumhoz rendelt címkék alapján tud keresni. Ez azt jelenti, hogy amikor a PGR Tudásbázis adminisztrátor felvisz egy új anyagot, akkor azokat címkékkel láthatja el. A keresőben ezekre tud az érdeklődő rákeresni, így szűkítve a találatokat.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Ha saját PGR felhasználónevünkkel és jelszavunkkal jelentkeztünk be, akkor megjelenik a bal oldali eszköztárban a </a:t>
            </a:r>
            <a:r>
              <a:rPr lang="hu-HU" sz="1800" b="1" i="1">
                <a:latin typeface="Times New Roman"/>
                <a:ea typeface="Times New Roman"/>
                <a:cs typeface="Times New Roman"/>
                <a:sym typeface="Times New Roman"/>
              </a:rPr>
              <a:t>Kedvencek</a:t>
            </a:r>
            <a:r>
              <a:rPr lang="hu-HU" sz="1800">
                <a:latin typeface="Times New Roman"/>
                <a:ea typeface="Times New Roman"/>
                <a:cs typeface="Times New Roman"/>
                <a:sym typeface="Times New Roman"/>
              </a:rPr>
              <a:t> és a </a:t>
            </a:r>
            <a:r>
              <a:rPr lang="hu-HU" sz="1800" b="1" i="1">
                <a:latin typeface="Times New Roman"/>
                <a:ea typeface="Times New Roman"/>
                <a:cs typeface="Times New Roman"/>
                <a:sym typeface="Times New Roman"/>
              </a:rPr>
              <a:t>Legutóbbi dokumentumok</a:t>
            </a:r>
            <a:r>
              <a:rPr lang="hu-HU" sz="1800">
                <a:latin typeface="Times New Roman"/>
                <a:ea typeface="Times New Roman"/>
                <a:cs typeface="Times New Roman"/>
                <a:sym typeface="Times New Roman"/>
              </a:rPr>
              <a:t> menü; publikus böngészés során ezek nem választható eszközök. Az adott tudásanyag csempéjének jobb felső sarkában található egy csillag, amit ha megjelöl a bejelentkezett felhasználó, az adott dokumentum a </a:t>
            </a:r>
            <a:r>
              <a:rPr lang="hu-HU" sz="1800" b="1" i="1">
                <a:latin typeface="Times New Roman"/>
                <a:ea typeface="Times New Roman"/>
                <a:cs typeface="Times New Roman"/>
                <a:sym typeface="Times New Roman"/>
              </a:rPr>
              <a:t>Kedvencek</a:t>
            </a:r>
            <a:r>
              <a:rPr lang="hu-HU" sz="1800">
                <a:latin typeface="Times New Roman"/>
                <a:ea typeface="Times New Roman"/>
                <a:cs typeface="Times New Roman"/>
                <a:sym typeface="Times New Roman"/>
              </a:rPr>
              <a:t> (</a:t>
            </a:r>
            <a:r>
              <a:rPr lang="hu-HU" sz="1800" u="sng">
                <a:solidFill>
                  <a:srgbClr val="0563C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https://pgr.hu/alkalmazasok/tudastar/kedvencek</a:t>
            </a:r>
            <a:r>
              <a:rPr lang="hu-HU" sz="1800">
                <a:latin typeface="Times New Roman"/>
                <a:ea typeface="Times New Roman"/>
                <a:cs typeface="Times New Roman"/>
                <a:sym typeface="Times New Roman"/>
              </a:rPr>
              <a:t>) menübe kerül. Ismét a csillag ikonra kattintva, az adott dokumentum kikerül a kedvencek listájából</a:t>
            </a:r>
            <a:r>
              <a:rPr lang="hu-HU" sz="1800">
                <a:highlight>
                  <a:srgbClr val="FFFF00"/>
                </a:highlight>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a:t>
            </a:r>
            <a:r>
              <a:rPr lang="hu-HU" sz="1800" b="1" i="1">
                <a:latin typeface="Times New Roman"/>
                <a:ea typeface="Times New Roman"/>
                <a:cs typeface="Times New Roman"/>
                <a:sym typeface="Times New Roman"/>
              </a:rPr>
              <a:t>Legutóbbi dokumentumok </a:t>
            </a:r>
            <a:r>
              <a:rPr lang="hu-HU" sz="1800">
                <a:latin typeface="Times New Roman"/>
                <a:ea typeface="Times New Roman"/>
                <a:cs typeface="Times New Roman"/>
                <a:sym typeface="Times New Roman"/>
              </a:rPr>
              <a:t>(</a:t>
            </a:r>
            <a:r>
              <a:rPr lang="hu-HU" sz="1800" u="sng">
                <a:solidFill>
                  <a:srgbClr val="0563C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https://pgr.hu/alkalmazasok/tudastar/legutobbi-documentumok</a:t>
            </a:r>
            <a:r>
              <a:rPr lang="hu-HU" sz="1800">
                <a:latin typeface="Times New Roman"/>
                <a:ea typeface="Times New Roman"/>
                <a:cs typeface="Times New Roman"/>
                <a:sym typeface="Times New Roman"/>
              </a:rPr>
              <a:t>) listája is csak bejelentkezett felhasználók számára érhetők el, ahol a legutóbb megnyitott dokumentumait nézheti vissza az adott felhasználó. Ez az eszköz nagy segítséget jelent akkor is, ha pl. egy dokumentumot nem tudott végigolvasni a felhasználó, de megnyitotta azt, így megjelenik ebben a listában. Visszatérve a főoldalra, a legutóbb megnyitott dokumentumok listája egyébként innen közvetlenül is elérhető. </a:t>
            </a:r>
            <a:endParaRPr/>
          </a:p>
          <a:p>
            <a:pPr marL="637540" lvl="0" indent="-180340" algn="just" rtl="0">
              <a:lnSpc>
                <a:spcPct val="150000"/>
              </a:lnSpc>
              <a:spcBef>
                <a:spcPts val="0"/>
              </a:spcBef>
              <a:spcAft>
                <a:spcPts val="0"/>
              </a:spcAft>
              <a:buSzPts val="1100"/>
              <a:buChar char="●"/>
            </a:pPr>
            <a:r>
              <a:rPr lang="hu-HU" sz="1800">
                <a:latin typeface="Times New Roman"/>
                <a:ea typeface="Times New Roman"/>
                <a:cs typeface="Times New Roman"/>
                <a:sym typeface="Times New Roman"/>
              </a:rPr>
              <a:t>A főoldal legvégén található a Precíziós gazdálkodási rovat, amely a KITE Tudástárának (</a:t>
            </a:r>
            <a:r>
              <a:rPr lang="hu-HU" sz="1800" u="sng">
                <a:solidFill>
                  <a:srgbClr val="0563C1"/>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https://www.kite.hu/tudastar?cikk=9</a:t>
            </a:r>
            <a:r>
              <a:rPr lang="hu-HU" sz="1800">
                <a:latin typeface="Times New Roman"/>
                <a:ea typeface="Times New Roman"/>
                <a:cs typeface="Times New Roman"/>
                <a:sym typeface="Times New Roman"/>
              </a:rPr>
              <a:t>) precíziós gazdálkodáshoz kapcsolódó anyagait tartalmazza, mint pl. a virtuális határszemle korábbi anyagait. A </a:t>
            </a:r>
            <a:r>
              <a:rPr lang="hu-HU" sz="1800" b="1" i="1">
                <a:latin typeface="Times New Roman"/>
                <a:ea typeface="Times New Roman"/>
                <a:cs typeface="Times New Roman"/>
                <a:sym typeface="Times New Roman"/>
              </a:rPr>
              <a:t>Bővebben</a:t>
            </a:r>
            <a:r>
              <a:rPr lang="hu-HU" sz="1800">
                <a:latin typeface="Times New Roman"/>
                <a:ea typeface="Times New Roman"/>
                <a:cs typeface="Times New Roman"/>
                <a:sym typeface="Times New Roman"/>
              </a:rPr>
              <a:t> gombra kattintva láthatóak lesznek a rovat korábbi anyagai.</a:t>
            </a:r>
            <a:endParaRPr/>
          </a:p>
          <a:p>
            <a:pPr marL="457200" lvl="0" indent="-228600" algn="l" rtl="0">
              <a:lnSpc>
                <a:spcPct val="100000"/>
              </a:lnSpc>
              <a:spcBef>
                <a:spcPts val="0"/>
              </a:spcBef>
              <a:spcAft>
                <a:spcPts val="0"/>
              </a:spcAft>
              <a:buSzPts val="1100"/>
              <a:buNone/>
            </a:pPr>
            <a:endParaRPr/>
          </a:p>
        </p:txBody>
      </p:sp>
      <p:sp>
        <p:nvSpPr>
          <p:cNvPr id="789" name="Google Shape;789;p8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chemeClr val="dk1"/>
                </a:solidFill>
                <a:latin typeface="Times New Roman"/>
                <a:ea typeface="Times New Roman"/>
                <a:cs typeface="Times New Roman"/>
                <a:sym typeface="Times New Roman"/>
              </a:rPr>
              <a:t>74</a:t>
            </a:fld>
            <a:endParaRPr sz="15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86: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9" name="Google Shape;799;p86: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digitális farmmenedzsment-rendszerek által nyújtott előnyt talán az alábbi 3 alapkérdéssel lehet a legjobban kifejezni:</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1. Milyen adatokra </a:t>
            </a:r>
            <a:r>
              <a:rPr lang="hu-HU" sz="1200">
                <a:latin typeface="Times New Roman"/>
                <a:ea typeface="Times New Roman"/>
                <a:cs typeface="Times New Roman"/>
                <a:sym typeface="Times New Roman"/>
              </a:rPr>
              <a:t>van szükség ahhoz, hogy a rendszer hatékonyan működjön?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2. Hogyan lesz </a:t>
            </a:r>
            <a:r>
              <a:rPr lang="hu-HU" sz="1200">
                <a:latin typeface="Times New Roman"/>
                <a:ea typeface="Times New Roman"/>
                <a:cs typeface="Times New Roman"/>
                <a:sym typeface="Times New Roman"/>
              </a:rPr>
              <a:t>az</a:t>
            </a:r>
            <a:r>
              <a:rPr lang="hu-HU" sz="1200" b="1">
                <a:latin typeface="Times New Roman"/>
                <a:ea typeface="Times New Roman"/>
                <a:cs typeface="Times New Roman"/>
                <a:sym typeface="Times New Roman"/>
              </a:rPr>
              <a:t> adatból döntés?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3. Kik hasznosíthatják </a:t>
            </a:r>
            <a:r>
              <a:rPr lang="hu-HU" sz="1200">
                <a:latin typeface="Times New Roman"/>
                <a:ea typeface="Times New Roman"/>
                <a:cs typeface="Times New Roman"/>
                <a:sym typeface="Times New Roman"/>
              </a:rPr>
              <a:t>a rendszer által szolgáltatott adatokat?</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dián ere a három kérdésre a teljesség igénye nélkül felsoroltuk a főbb válaszokat, mit például: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1. Adatok: </a:t>
            </a:r>
            <a:r>
              <a:rPr lang="hu-HU" sz="1200">
                <a:latin typeface="Times New Roman"/>
                <a:ea typeface="Times New Roman"/>
                <a:cs typeface="Times New Roman"/>
                <a:sym typeface="Times New Roman"/>
              </a:rPr>
              <a:t>termesztési táblák, időszakok, költségek; földügyek, készletnyilvántartások, mérlegek, foglalkoztatás adatai, bármunkaműveletek és szerződések, eligazítások, munkaműveleti felhasználás és kiadások, gépek, gépkapcsolatok, üzemanyag, műhely, munkaerő adatai, jelenléti nyilvántartás, egyszerűsített foglalkoztatás, kontrollin adatai stb.</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2. Funkciók: a</a:t>
            </a:r>
            <a:r>
              <a:rPr lang="hu-HU" sz="1200">
                <a:latin typeface="Times New Roman"/>
                <a:ea typeface="Times New Roman"/>
                <a:cs typeface="Times New Roman"/>
                <a:sym typeface="Times New Roman"/>
              </a:rPr>
              <a:t> hivatalos beszámolásokhoz, kimutatásokhoz, a termesztési folyamatok átláthatóságához szükséges anyagok; tábla szintű kimutatások; munkaműveletek (ki-mikor-hol-mivel-mit-mennyiért); pontos munkaórák, felhasznált dózisok; térképek; földbérleti szerződések és nyilvántartások; számlázás, cégek közötti bizonylatok, szállítólevelek, készletek; mérlegadatok és a hozzájuk kapcsolódó adminisztráció; gépi munkák költség-nyilvántartása stb.</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3. Felhasználók: </a:t>
            </a:r>
            <a:r>
              <a:rPr lang="hu-HU" sz="1200">
                <a:latin typeface="Times New Roman"/>
                <a:ea typeface="Times New Roman"/>
                <a:cs typeface="Times New Roman"/>
                <a:sym typeface="Times New Roman"/>
              </a:rPr>
              <a:t>gazdaság vezetője; tulajdonosi kör; könyvelő; agronómus; művezető; raktáros; mérlegkezelő; szaktanácsadó; partnerek stb. (igény szerint különböző hozzáférés adható az egyes szerepkörrel rendelkező felhasználóknak – mit láthat, mit szerkeszthet stb.).</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a:p>
        </p:txBody>
      </p:sp>
      <p:sp>
        <p:nvSpPr>
          <p:cNvPr id="800" name="Google Shape;800;p86: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75</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87: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9" name="Google Shape;819;p87: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A következő 4 diában bemutatásra kerül két gyakorlati „Jó példa” is.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Egy hazai és egy külföldi gazdaság esettanulmánya alapján</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(AgroVIR, 2019.) megismerhetjük, hogy milyen alapproblémákkal szembesültek a gazdaságok, milyen technológiai lépéseket hajtottak végre a megoldás érdekében, és hogy maga a megvalósítás milyen lépések mentén valósult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Mindkét esetben megfogalmazásra kerülnek azok a főbb eredmények, amelyek a rendszer bevezetésével és az egyéb technológiai változtatásokkal valósultak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Elsőként a </a:t>
            </a:r>
            <a:r>
              <a:rPr lang="hu-HU" sz="1200" i="1">
                <a:latin typeface="Times New Roman"/>
                <a:ea typeface="Times New Roman"/>
                <a:cs typeface="Times New Roman"/>
                <a:sym typeface="Times New Roman"/>
              </a:rPr>
              <a:t>Különálló cégek cégcsoporttá formálása, egységesítés a tulajdonos, management számára az AgroVIR szoftver bevezetésének segítségével példát tekintsük át.</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Régió: Magyarország, Dél Alföld</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Probléma: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vállalkozások különböző szervezeti felépítéssel, eltérő nyilvántartásokkal rendelkeznek. Összehasonlíthatatlanok a folyamatok.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termelési hatékonyság (vagy annak hiánya) mérhetetlen, a beavatkozás a folyamatokba csak megérzéseken, szokásokon alapul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Az információáramlás lehetetlen, a számvitel folyamatos manuális többletmunkára kényszerül. </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Technológia: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Folyamatok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AgroVIR szoftver bevezetése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800">
                <a:latin typeface="Times New Roman"/>
                <a:ea typeface="Times New Roman"/>
                <a:cs typeface="Times New Roman"/>
                <a:sym typeface="Times New Roman"/>
              </a:rPr>
              <a:t> </a:t>
            </a:r>
            <a:endParaRPr/>
          </a:p>
        </p:txBody>
      </p:sp>
      <p:sp>
        <p:nvSpPr>
          <p:cNvPr id="820" name="Google Shape;820;p87: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76</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88: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8" name="Google Shape;828;p88: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Megvalósítás: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Folyamatfelmérések elvégzése a vállalkozás minden részegységénél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Alapadattörzsek egységesítése (összehasonlíthatóság biztosítása)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Folyamatok egységesítése – adatrögzítés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Teljesítmények mérésének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rendszer felkészítése újabb cég(ek) cégcsoportba történő becsatlakozásának lehetőségére </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Eredmények: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Felelősök döntéshozatalának, irányítási munkájának megkönnyítése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Tény költségek egységes, összehasonlítható kimutatása</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Információáramlás gyorsítása a vállalkozások között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Segítség az adatátadásban a pénzügy, számvitel felé. </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829" name="Google Shape;829;p88: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77</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89: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89: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következő jó gyakorlat</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(AgroVIR, 2019.) bemutatja, hogy miként valósult meg egy erdélyi családi vállalkozás modern, vállalattá történő transzformációja – szintén az előzőekben ismertetett AgroVIR rendszer segítségével.</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Egy erdélyi családi</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vállalkozás transzformációjának megalapozása modern mezőgazdasági vállalattá, az AgroVIR bevezetésén keresztül.</a:t>
            </a:r>
            <a:endParaRPr sz="1200">
              <a:latin typeface="Times New Roman"/>
              <a:ea typeface="Times New Roman"/>
              <a:cs typeface="Times New Roman"/>
              <a:sym typeface="Times New Roman"/>
            </a:endParaRPr>
          </a:p>
          <a:p>
            <a:pPr marL="0" lvl="0" indent="0" algn="just" rtl="0">
              <a:lnSpc>
                <a:spcPct val="90000"/>
              </a:lnSpc>
              <a:spcBef>
                <a:spcPts val="1000"/>
              </a:spcBef>
              <a:spcAft>
                <a:spcPts val="0"/>
              </a:spcAft>
              <a:buSzPts val="1100"/>
              <a:buNone/>
            </a:pPr>
            <a:r>
              <a:rPr lang="hu-HU" sz="1200">
                <a:latin typeface="Times New Roman"/>
                <a:ea typeface="Times New Roman"/>
                <a:cs typeface="Times New Roman"/>
                <a:sym typeface="Times New Roman"/>
              </a:rPr>
              <a:t>Régió: Erdély  </a:t>
            </a:r>
            <a:endParaRPr sz="1200">
              <a:latin typeface="Times New Roman"/>
              <a:ea typeface="Times New Roman"/>
              <a:cs typeface="Times New Roman"/>
              <a:sym typeface="Times New Roman"/>
            </a:endParaRPr>
          </a:p>
          <a:p>
            <a:pPr marL="0" lvl="0" indent="0" algn="just" rtl="0">
              <a:lnSpc>
                <a:spcPct val="90000"/>
              </a:lnSpc>
              <a:spcBef>
                <a:spcPts val="1000"/>
              </a:spcBef>
              <a:spcAft>
                <a:spcPts val="0"/>
              </a:spcAft>
              <a:buSzPts val="1100"/>
              <a:buNone/>
            </a:pPr>
            <a:r>
              <a:rPr lang="hu-HU" sz="1200">
                <a:latin typeface="Times New Roman"/>
                <a:ea typeface="Times New Roman"/>
                <a:cs typeface="Times New Roman"/>
                <a:sym typeface="Times New Roman"/>
              </a:rPr>
              <a:t>Probléma: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 mezőgazdálkodási tudás egyetlen embernél összpontosult (kitettség kockázata)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 vállalkozáson belüli információk standardizálatlansága, nehéz visszanyerhetősége (nem adatalapú döntéshozatal)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 vállalkozáson belüli felelősségek és szerepkörök halmozódása (nem hatékony) </a:t>
            </a:r>
            <a:endParaRPr sz="1200">
              <a:latin typeface="Times New Roman"/>
              <a:ea typeface="Times New Roman"/>
              <a:cs typeface="Times New Roman"/>
              <a:sym typeface="Times New Roman"/>
            </a:endParaRPr>
          </a:p>
          <a:p>
            <a:pPr marL="0" lvl="0" indent="0" algn="just" rtl="0">
              <a:lnSpc>
                <a:spcPct val="90000"/>
              </a:lnSpc>
              <a:spcBef>
                <a:spcPts val="1000"/>
              </a:spcBef>
              <a:spcAft>
                <a:spcPts val="0"/>
              </a:spcAft>
              <a:buSzPts val="1100"/>
              <a:buNone/>
            </a:pPr>
            <a:r>
              <a:rPr lang="hu-HU" sz="1200">
                <a:latin typeface="Times New Roman"/>
                <a:ea typeface="Times New Roman"/>
                <a:cs typeface="Times New Roman"/>
                <a:sym typeface="Times New Roman"/>
              </a:rPr>
              <a:t>Technológia: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Folyamatelemzés és AgroVIR ügyviteli rendszer bevezetése </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838" name="Google Shape;838;p89: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78</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90: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5" name="Google Shape;845;p90: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90000"/>
              </a:lnSpc>
              <a:spcBef>
                <a:spcPts val="1000"/>
              </a:spcBef>
              <a:spcAft>
                <a:spcPts val="0"/>
              </a:spcAft>
              <a:buSzPts val="1100"/>
              <a:buNone/>
            </a:pPr>
            <a:r>
              <a:rPr lang="hu-HU" sz="1200">
                <a:latin typeface="Times New Roman"/>
                <a:ea typeface="Times New Roman"/>
                <a:cs typeface="Times New Roman"/>
                <a:sym typeface="Times New Roman"/>
              </a:rPr>
              <a:t>Megvalósítás: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Az AgroVIR rendszer bevezetését megelőzte egy folyamatfelmérés, amiben tisztázódtak a szerepek és a felelősségi körök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Az AgroVIR rendszer bevezetése által az egyéni tudás, szervezeti tudássá kezdett átalakulni: a termesztési technológiák, a parcellák és kultúrák áttekinthetőek, profitabilitásuk egyértelműsíthető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 személyzet és a gépek teljesítménye visszakövethetőek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Az AgroVIR rendszer bevezetését követően az adatok folyamatos elemzése és szervezetfejlesztési javaslatok tétele </a:t>
            </a:r>
            <a:endParaRPr sz="1200">
              <a:latin typeface="Times New Roman"/>
              <a:ea typeface="Times New Roman"/>
              <a:cs typeface="Times New Roman"/>
              <a:sym typeface="Times New Roman"/>
            </a:endParaRPr>
          </a:p>
          <a:p>
            <a:pPr marL="0" lvl="0" indent="0" algn="just" rtl="0">
              <a:lnSpc>
                <a:spcPct val="90000"/>
              </a:lnSpc>
              <a:spcBef>
                <a:spcPts val="1000"/>
              </a:spcBef>
              <a:spcAft>
                <a:spcPts val="0"/>
              </a:spcAft>
              <a:buSzPts val="1100"/>
              <a:buNone/>
            </a:pPr>
            <a:r>
              <a:rPr lang="hu-HU" sz="1200">
                <a:latin typeface="Times New Roman"/>
                <a:ea typeface="Times New Roman"/>
                <a:cs typeface="Times New Roman"/>
                <a:sym typeface="Times New Roman"/>
              </a:rPr>
              <a:t>Eredmények: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Egyetlen ember helyett most már minden felelős személy átlátja a teendőit.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 hivatalos jelentések elkészítése hetek helyett órák kérdése. </a:t>
            </a:r>
            <a:endParaRPr sz="1200">
              <a:latin typeface="Times New Roman"/>
              <a:ea typeface="Times New Roman"/>
              <a:cs typeface="Times New Roman"/>
              <a:sym typeface="Times New Roman"/>
            </a:endParaRPr>
          </a:p>
          <a:p>
            <a:pPr marL="45720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A költségek normálhektár alapú kimutatása helyett reálköltség alapúak. </a:t>
            </a:r>
            <a:endParaRPr sz="1200">
              <a:latin typeface="Times New Roman"/>
              <a:ea typeface="Times New Roman"/>
              <a:cs typeface="Times New Roman"/>
              <a:sym typeface="Times New Roman"/>
            </a:endParaRPr>
          </a:p>
          <a:p>
            <a:pPr marL="449580" lvl="0" indent="0" algn="just" rtl="0">
              <a:lnSpc>
                <a:spcPct val="90000"/>
              </a:lnSpc>
              <a:spcBef>
                <a:spcPts val="50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846" name="Google Shape;846;p90: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79</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0: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20: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agrivi.com, 2019 (https://www.agrivi.com/hu-hu/farmgazd%C3%A1lkod%C3%A1si-menedzsment)</a:t>
            </a:r>
            <a:endParaRPr/>
          </a:p>
          <a:p>
            <a:pPr marL="0" lvl="0" indent="0" algn="l" rtl="0">
              <a:lnSpc>
                <a:spcPct val="100000"/>
              </a:lnSpc>
              <a:spcBef>
                <a:spcPts val="0"/>
              </a:spcBef>
              <a:spcAft>
                <a:spcPts val="0"/>
              </a:spcAft>
              <a:buSzPts val="1100"/>
              <a:buNone/>
            </a:pPr>
            <a:r>
              <a:rPr lang="hu-HU"/>
              <a:t>CONNECTED FARM FIELD: https://www.thedigitalfarmer.com.au/product/connected-farm-field</a:t>
            </a:r>
            <a:endParaRPr/>
          </a:p>
          <a:p>
            <a:pPr marL="0" lvl="0" indent="0" algn="l" rtl="0">
              <a:lnSpc>
                <a:spcPct val="100000"/>
              </a:lnSpc>
              <a:spcBef>
                <a:spcPts val="0"/>
              </a:spcBef>
              <a:spcAft>
                <a:spcPts val="0"/>
              </a:spcAft>
              <a:buSzPts val="1100"/>
              <a:buNone/>
            </a:pPr>
            <a:r>
              <a:rPr lang="hu-HU"/>
              <a:t>Kép: https://www.thedigitalfarmer.com.au/product/connected-farm-field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digitális farmmenedzsment háttéranyagának megismerését követően tekintsük át, milyen rendszerek segítik a gazdálkodókat. A felsorolás és ismertetés nem teljes körű, azonban kezdeti rálátást biztosít a gazdálkodók számára, hogy az eddig megismert gazdálkodási struktúra hogyan csatornázható be a különféle digitális rendszerekbe úgy, hogy az </a:t>
            </a:r>
            <a:r>
              <a:rPr lang="hu-HU" sz="1200" b="1">
                <a:solidFill>
                  <a:schemeClr val="dk1"/>
                </a:solidFill>
                <a:latin typeface="Arial"/>
                <a:ea typeface="Arial"/>
                <a:cs typeface="Arial"/>
                <a:sym typeface="Arial"/>
              </a:rPr>
              <a:t>hatékonyan segítse a gazdálkodás folyamatát</a:t>
            </a:r>
            <a:r>
              <a:rPr lang="hu-HU" sz="1200">
                <a:solidFill>
                  <a:schemeClr val="dk1"/>
                </a:solidFill>
                <a:latin typeface="Arial"/>
                <a:ea typeface="Arial"/>
                <a:cs typeface="Arial"/>
                <a:sym typeface="Arial"/>
              </a:rPr>
              <a:t>.</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AGRVI</a:t>
            </a:r>
            <a:r>
              <a:rPr lang="hu-HU" sz="1200">
                <a:solidFill>
                  <a:schemeClr val="dk1"/>
                </a:solidFill>
                <a:latin typeface="Arial"/>
                <a:ea typeface="Arial"/>
                <a:cs typeface="Arial"/>
                <a:sym typeface="Arial"/>
              </a:rPr>
              <a:t> </a:t>
            </a:r>
            <a:r>
              <a:rPr lang="hu-HU" sz="1200" b="1">
                <a:solidFill>
                  <a:schemeClr val="dk1"/>
                </a:solidFill>
                <a:latin typeface="Arial"/>
                <a:ea typeface="Arial"/>
                <a:cs typeface="Arial"/>
                <a:sym typeface="Arial"/>
              </a:rPr>
              <a:t>: </a:t>
            </a:r>
            <a:r>
              <a:rPr lang="hu-HU" sz="1200">
                <a:solidFill>
                  <a:schemeClr val="dk1"/>
                </a:solidFill>
                <a:latin typeface="Arial"/>
                <a:ea typeface="Arial"/>
                <a:cs typeface="Arial"/>
                <a:sym typeface="Arial"/>
              </a:rPr>
              <a:t>Az Agrivi farmgazdálkodási menedzsment szoftver   segítségével a gazdálkodással kapcsolatos összes tevékenység könnyen </a:t>
            </a:r>
            <a:r>
              <a:rPr lang="hu-HU" sz="1200" b="1">
                <a:solidFill>
                  <a:schemeClr val="dk1"/>
                </a:solidFill>
                <a:latin typeface="Arial"/>
                <a:ea typeface="Arial"/>
                <a:cs typeface="Arial"/>
                <a:sym typeface="Arial"/>
              </a:rPr>
              <a:t>megtervezhető, monitorozható és analizálható</a:t>
            </a:r>
            <a:r>
              <a:rPr lang="hu-HU" sz="1200">
                <a:solidFill>
                  <a:schemeClr val="dk1"/>
                </a:solidFill>
                <a:latin typeface="Arial"/>
                <a:ea typeface="Arial"/>
                <a:cs typeface="Arial"/>
                <a:sym typeface="Arial"/>
              </a:rPr>
              <a:t>. Mindössze néhány kattintással menedzselhetőek az olyan gazdálkodási tevékenységek, mint a talajművelés, ültetés, növényvédelem, műtrágyázás, öntözés, betakarítás stb. </a:t>
            </a:r>
            <a:r>
              <a:rPr lang="hu-HU" sz="1200" b="1">
                <a:solidFill>
                  <a:schemeClr val="dk1"/>
                </a:solidFill>
                <a:latin typeface="Arial"/>
                <a:ea typeface="Arial"/>
                <a:cs typeface="Arial"/>
                <a:sym typeface="Arial"/>
              </a:rPr>
              <a:t>Emellett nyomonkövethet</a:t>
            </a:r>
            <a:r>
              <a:rPr lang="hu-HU" sz="1200">
                <a:solidFill>
                  <a:schemeClr val="dk1"/>
                </a:solidFill>
                <a:latin typeface="Arial"/>
                <a:ea typeface="Arial"/>
                <a:cs typeface="Arial"/>
                <a:sym typeface="Arial"/>
              </a:rPr>
              <a:t>ő az anyagfelhasználás mértéke, a költségek és a munkaórák száma minden tevékenység esetében.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rendszer egy helyen tárolja a farmgazdálkodással kapcsolatos pénzügyi adatokat és dokumentumokat. Továbbá áttekinthetővé teszi az értékesítést, a kiadásokat, illetve a beruházásokat, és meghatározza ezeket minden egyes terménye előállítására vonatkozóan. Az időpont/dátum riasztás funkció az esedékes kifizetésről tájékoztat időben.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Forrás: agrivi.com, 2019 (https://www.agrivi.com/hu-hu/farmgazd%C3%A1lkod%C3%A1si-menedzsment)</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0" lvl="0" indent="0" algn="l" rtl="0">
              <a:lnSpc>
                <a:spcPct val="100000"/>
              </a:lnSpc>
              <a:spcBef>
                <a:spcPts val="0"/>
              </a:spcBef>
              <a:spcAft>
                <a:spcPts val="0"/>
              </a:spcAft>
              <a:buSzPts val="1100"/>
              <a:buNone/>
            </a:pPr>
            <a:r>
              <a:rPr lang="hu-HU" sz="1200" b="1">
                <a:solidFill>
                  <a:schemeClr val="dk1"/>
                </a:solidFill>
                <a:latin typeface="Arial"/>
                <a:ea typeface="Arial"/>
                <a:cs typeface="Arial"/>
                <a:sym typeface="Arial"/>
              </a:rPr>
              <a:t>CONNECTED FARM FIELD</a:t>
            </a:r>
            <a:r>
              <a:rPr lang="hu-HU" sz="1200">
                <a:solidFill>
                  <a:schemeClr val="dk1"/>
                </a:solidFill>
                <a:latin typeface="Arial"/>
                <a:ea typeface="Arial"/>
                <a:cs typeface="Arial"/>
                <a:sym typeface="Arial"/>
              </a:rPr>
              <a:t> </a:t>
            </a:r>
            <a:r>
              <a:rPr lang="hu-HU" sz="1200" b="1">
                <a:solidFill>
                  <a:schemeClr val="dk1"/>
                </a:solidFill>
                <a:latin typeface="Arial"/>
                <a:ea typeface="Arial"/>
                <a:cs typeface="Arial"/>
                <a:sym typeface="Arial"/>
              </a:rPr>
              <a:t>: </a:t>
            </a:r>
            <a:r>
              <a:rPr lang="hu-HU" sz="1200">
                <a:solidFill>
                  <a:schemeClr val="dk1"/>
                </a:solidFill>
                <a:latin typeface="Arial"/>
                <a:ea typeface="Arial"/>
                <a:cs typeface="Arial"/>
                <a:sym typeface="Arial"/>
              </a:rPr>
              <a:t>Ez az alkalmazás lehetővé teszi, hogy a gazdálkodók okostelefonon, illetve táblagépen részletes terepi feljegyzéseket tegyenek a gazdálkodási folyamatról. A különböző folyamtokhoz költségek és egyéb információk egyaránt rendelhetők, így lehetővé válik, hogy a gazdálkodással kapcsolatos pénzügyi folyamatokat, amik a gazdálkodási döntésein alapjait képezhetik, nyomon tudjuk követni.  </a:t>
            </a:r>
            <a:endParaRPr/>
          </a:p>
          <a:p>
            <a:pPr marL="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Forrás: CONNECTED FARM FIELD: https://www.thedigitalfarmer.com.au/product/connected-farm-field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48" name="Google Shape;148;p20: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91: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3" name="Google Shape;853;p91: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A következő 4 diában bemutatásra kerül két gyakorlati „Jó példa” is.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Egy hazai és egy külföldi gazdaság esettanulmánya alapján</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(AgroVIR, 2019.) megismerhetjük, hogy milyen alapproblémákkal szembesültek a gazdaságok, milyen technológiai lépéseket hajtottak végre a megoldás érdekében, és hogy maga a megvalósítás milyen lépések mentén valósult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Mindkét esetben megfogalmazásra kerülnek azok a főbb eredmények, amelyek a rendszer bevezetésével és az egyéb technológiai változtatásokkal valósultak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Elsőként a </a:t>
            </a:r>
            <a:r>
              <a:rPr lang="hu-HU" sz="1200" i="1">
                <a:latin typeface="Times New Roman"/>
                <a:ea typeface="Times New Roman"/>
                <a:cs typeface="Times New Roman"/>
                <a:sym typeface="Times New Roman"/>
              </a:rPr>
              <a:t>Különálló cégek cégcsoporttá formálása, egységesítés a tulajdonos, management számára az AgroVIR szoftver bevezetésének segítségével példát tekintsük át.</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Régió: Magyarország, Dél Alföld</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Probléma: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vállalkozások különböző szervezeti felépítéssel, eltérő nyilvántartásokkal rendelkeznek. Összehasonlíthatatlanok a folyamatok.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termelési hatékonyság (vagy annak hiánya) mérhetetlen, a beavatkozás a folyamatokba csak megérzéseken, szokásokon alapul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Az információáramlás lehetetlen, a számvitel folyamatos manuális többletmunkára kényszerül. </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Technológia: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Folyamatok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AgroVIR szoftver bevezetése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800">
                <a:latin typeface="Times New Roman"/>
                <a:ea typeface="Times New Roman"/>
                <a:cs typeface="Times New Roman"/>
                <a:sym typeface="Times New Roman"/>
              </a:rPr>
              <a:t> </a:t>
            </a:r>
            <a:endParaRPr/>
          </a:p>
        </p:txBody>
      </p:sp>
      <p:sp>
        <p:nvSpPr>
          <p:cNvPr id="854" name="Google Shape;854;p91: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80</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92: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2" name="Google Shape;862;p92: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A következő 4 diában bemutatásra kerül két gyakorlati „Jó példa” is.</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Egy hazai és egy külföldi gazdaság esettanulmánya alapján</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(AgroVIR, 2019.) megismerhetjük, hogy milyen alapproblémákkal szembesültek a gazdaságok, milyen technológiai lépéseket hajtottak végre a megoldás érdekében, és hogy maga a megvalósítás milyen lépések mentén valósult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Mindkét esetben megfogalmazásra kerülnek azok a főbb eredmények, amelyek a rendszer bevezetésével és az egyéb technológiai változtatásokkal valósultak meg.</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Elsőként a </a:t>
            </a:r>
            <a:r>
              <a:rPr lang="hu-HU" sz="1200" i="1">
                <a:latin typeface="Times New Roman"/>
                <a:ea typeface="Times New Roman"/>
                <a:cs typeface="Times New Roman"/>
                <a:sym typeface="Times New Roman"/>
              </a:rPr>
              <a:t>Különálló cégek cégcsoporttá formálása, egységesítés a tulajdonos, management számára az AgroVIR szoftver bevezetésének segítségével példát tekintsük át.</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Régió: Magyarország, Dél Alföld</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Probléma: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vállalkozások különböző szervezeti felépítéssel, eltérő nyilvántartásokkal rendelkeznek. Összehasonlíthatatlanok a folyamatok.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termelési hatékonyság (vagy annak hiánya) mérhetetlen, a beavatkozás a folyamatokba csak megérzéseken, szokásokon alapul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Az információáramlás lehetetlen, a számvitel folyamatos manuális többletmunkára kényszerül. </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Technológia: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Folyamatok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AgroVIR szoftver bevezetése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800">
                <a:latin typeface="Times New Roman"/>
                <a:ea typeface="Times New Roman"/>
                <a:cs typeface="Times New Roman"/>
                <a:sym typeface="Times New Roman"/>
              </a:rPr>
              <a:t> </a:t>
            </a:r>
            <a:endParaRPr/>
          </a:p>
        </p:txBody>
      </p:sp>
      <p:sp>
        <p:nvSpPr>
          <p:cNvPr id="863" name="Google Shape;863;p92: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81</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3: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93: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Megvalósítás: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Folyamatfelmérések elvégzése a vállalkozás minden részegységénél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Alapadattörzsek egységesítése (összehasonlíthatóság biztosítása)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Folyamatok egységesítése – adatrögzítés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Teljesítmények mérésének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rendszer felkészítése újabb cég(ek) cégcsoportba történő becsatlakozásának lehetőségére </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Eredmények: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Felelősök döntéshozatalának, irányítási munkájának megkönnyítése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Tény költségek egységes, összehasonlítható kimutatása</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Információáramlás gyorsítása a vállalkozások között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Segítség az adatátadásban a pénzügy, számvitel felé. </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872" name="Google Shape;872;p93: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82</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4: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0" name="Google Shape;880;p94: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endParaRPr/>
          </a:p>
        </p:txBody>
      </p:sp>
      <p:sp>
        <p:nvSpPr>
          <p:cNvPr id="881" name="Google Shape;881;p94: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83</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95: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6" name="Google Shape;906;p95: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p:txBody>
      </p:sp>
      <p:sp>
        <p:nvSpPr>
          <p:cNvPr id="907" name="Google Shape;907;p95: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84</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96: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7" name="Google Shape;947;p96: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Megvalósítás: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Folyamatfelmérések elvégzése a vállalkozás minden részegységénél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Alapadattörzsek egységesítése (összehasonlíthatóság biztosítása)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Folyamatok egységesítése – adatrögzítés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Teljesítmények mérésének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rendszer felkészítése újabb cég(ek) cégcsoportba történő becsatlakozásának lehetőségére </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Eredmények: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Felelősök döntéshozatalának, irányítási munkájának megkönnyítése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Tény költségek egységes, összehasonlítható kimutatása</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Információáramlás gyorsítása a vállalkozások között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Segítség az adatátadásban a pénzügy, számvitel felé. </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948" name="Google Shape;948;p96: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85</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97: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7" name="Google Shape;957;p97: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1300"/>
              <a:t>Forrás: AgroVIR, 2019.</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Arial"/>
              <a:buNone/>
            </a:pPr>
            <a:r>
              <a:rPr lang="hu-HU"/>
              <a:t>Szöveg:</a:t>
            </a:r>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Megvalósítás: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Folyamatfelmérések elvégzése a vállalkozás minden részegységénél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Alapadattörzsek egységesítése (összehasonlíthatóság biztosítása)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Folyamatok egységesítése – adatrögzítés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Teljesítmények mérésének egységesítése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A rendszer felkészítése újabb cég(ek) cégcsoportba történő becsatlakozásának lehetőségére </a:t>
            </a:r>
            <a:endParaRPr sz="1200">
              <a:latin typeface="Times New Roman"/>
              <a:ea typeface="Times New Roman"/>
              <a:cs typeface="Times New Roman"/>
              <a:sym typeface="Times New Roman"/>
            </a:endParaRPr>
          </a:p>
          <a:p>
            <a:pPr marL="0" lvl="0" indent="0" algn="just" rtl="0">
              <a:lnSpc>
                <a:spcPct val="100000"/>
              </a:lnSpc>
              <a:spcBef>
                <a:spcPts val="1000"/>
              </a:spcBef>
              <a:spcAft>
                <a:spcPts val="0"/>
              </a:spcAft>
              <a:buSzPts val="1100"/>
              <a:buNone/>
            </a:pPr>
            <a:r>
              <a:rPr lang="hu-HU" sz="1200">
                <a:latin typeface="Times New Roman"/>
                <a:ea typeface="Times New Roman"/>
                <a:cs typeface="Times New Roman"/>
                <a:sym typeface="Times New Roman"/>
              </a:rPr>
              <a:t>Eredmények: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Felelősök döntéshozatalának, irányítási munkájának megkönnyítése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Tény költségek egységes, összehasonlítható kimutatása</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Információáramlás gyorsítása a vállalkozások között </a:t>
            </a:r>
            <a:endParaRPr sz="1200">
              <a:latin typeface="Times New Roman"/>
              <a:ea typeface="Times New Roman"/>
              <a:cs typeface="Times New Roman"/>
              <a:sym typeface="Times New Roman"/>
            </a:endParaRPr>
          </a:p>
          <a:p>
            <a:pPr marL="457200" lvl="0" indent="0" algn="just" rtl="0">
              <a:lnSpc>
                <a:spcPct val="100000"/>
              </a:lnSpc>
              <a:spcBef>
                <a:spcPts val="500"/>
              </a:spcBef>
              <a:spcAft>
                <a:spcPts val="0"/>
              </a:spcAft>
              <a:buSzPts val="1100"/>
              <a:buNone/>
            </a:pPr>
            <a:r>
              <a:rPr lang="hu-HU" sz="1200">
                <a:latin typeface="Times New Roman"/>
                <a:ea typeface="Times New Roman"/>
                <a:cs typeface="Times New Roman"/>
                <a:sym typeface="Times New Roman"/>
              </a:rPr>
              <a:t>Segítség az adatátadásban a pénzügy, számvitel felé. </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958" name="Google Shape;958;p97: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86</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98: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1" name="Google Shape;1001;p98: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a:latin typeface="Arial"/>
                <a:ea typeface="Arial"/>
                <a:cs typeface="Arial"/>
                <a:sym typeface="Arial"/>
              </a:rPr>
              <a:t>Szöveg:</a:t>
            </a:r>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 tananyag vége felé közeledve, foglaljuk össze (a teljesség igénye nélkül) a legfontosabb megállapításokat és információkat.</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Ebben segítséget nyújtanak a következő gyakorlati jellegű kérdések. Ezek között eltérő típusú kérdésekkel is találkozunk majd, lesznek olyanok, ahol a mondatot kell kiegészíteni egy megfelelő szóval (a felsoroltak közül), lesznek olyanok, ahol a felsoroltak helyes sorrendjét kell meghatározni stb.).</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Az itt felsorolt kérdések mindegyikére megtalálhatóak a tanagyagban a megfelelő válaszok.</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 </a:t>
            </a:r>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Válaszok:</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 Versenyelőnyt</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2. Mindegyik válasz igaz</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3. 1. tervezés, 2. szervezés, 3. irányítás, 4. korrekció </a:t>
            </a:r>
            <a:r>
              <a:rPr lang="hu-HU" sz="2400" i="1">
                <a:latin typeface="Times New Roman"/>
                <a:ea typeface="Times New Roman"/>
                <a:cs typeface="Times New Roman"/>
                <a:sym typeface="Times New Roman"/>
              </a:rPr>
              <a:t>(Ilyen sorrendben van felsorolva is)</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4. Rövid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5. 1 Adatokat, 2 döntéseket, 3 költségeket</a:t>
            </a:r>
            <a:endParaRPr sz="24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002" name="Google Shape;1002;p98: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87</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99: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p99: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360" marR="0" lvl="0" indent="0" algn="just" rtl="0">
              <a:lnSpc>
                <a:spcPct val="100000"/>
              </a:lnSpc>
              <a:spcBef>
                <a:spcPts val="0"/>
              </a:spcBef>
              <a:spcAft>
                <a:spcPts val="0"/>
              </a:spcAft>
              <a:buClr>
                <a:schemeClr val="dk1"/>
              </a:buClr>
              <a:buSzPts val="2000"/>
              <a:buFont typeface="Arial"/>
              <a:buNone/>
            </a:pPr>
            <a:r>
              <a:rPr lang="hu-HU" sz="2000">
                <a:latin typeface="Arial"/>
                <a:ea typeface="Arial"/>
                <a:cs typeface="Arial"/>
                <a:sym typeface="Arial"/>
              </a:rPr>
              <a:t>Szöveg:</a:t>
            </a:r>
            <a:endParaRPr/>
          </a:p>
          <a:p>
            <a:pPr marL="360" marR="0" lvl="0" indent="0" algn="just" rtl="0">
              <a:lnSpc>
                <a:spcPct val="100000"/>
              </a:lnSpc>
              <a:spcBef>
                <a:spcPts val="0"/>
              </a:spcBef>
              <a:spcAft>
                <a:spcPts val="0"/>
              </a:spcAft>
              <a:buClr>
                <a:schemeClr val="dk1"/>
              </a:buClr>
              <a:buSzPts val="2000"/>
              <a:buFont typeface="Arial"/>
              <a:buNone/>
            </a:pPr>
            <a:r>
              <a:rPr lang="hu-HU" sz="2000">
                <a:latin typeface="Arial"/>
                <a:ea typeface="Arial"/>
                <a:cs typeface="Arial"/>
                <a:sym typeface="Arial"/>
              </a:rPr>
              <a:t>Válaszok:</a:t>
            </a:r>
            <a:endParaRPr/>
          </a:p>
          <a:p>
            <a:pPr marL="0" lvl="0" indent="0" algn="just" rtl="0">
              <a:lnSpc>
                <a:spcPct val="100000"/>
              </a:lnSpc>
              <a:spcBef>
                <a:spcPts val="0"/>
              </a:spcBef>
              <a:spcAft>
                <a:spcPts val="0"/>
              </a:spcAft>
              <a:buSzPts val="1100"/>
              <a:buNone/>
            </a:pPr>
            <a:r>
              <a:rPr lang="hu-HU" sz="2000">
                <a:latin typeface="Times New Roman"/>
                <a:ea typeface="Times New Roman"/>
                <a:cs typeface="Times New Roman"/>
                <a:sym typeface="Times New Roman"/>
              </a:rPr>
              <a:t>Válaszok:</a:t>
            </a:r>
            <a:endParaRPr sz="20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000">
                <a:latin typeface="Times New Roman"/>
                <a:ea typeface="Times New Roman"/>
                <a:cs typeface="Times New Roman"/>
                <a:sym typeface="Times New Roman"/>
              </a:rPr>
              <a:t>6. Gyorsítja</a:t>
            </a:r>
            <a:endParaRPr sz="20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000">
                <a:latin typeface="Times New Roman"/>
                <a:ea typeface="Times New Roman"/>
                <a:cs typeface="Times New Roman"/>
                <a:sym typeface="Times New Roman"/>
              </a:rPr>
              <a:t>7. Fokozza</a:t>
            </a:r>
            <a:endParaRPr sz="20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000">
                <a:latin typeface="Times New Roman"/>
                <a:ea typeface="Times New Roman"/>
                <a:cs typeface="Times New Roman"/>
                <a:sym typeface="Times New Roman"/>
              </a:rPr>
              <a:t>8. Információk egyszeri rögzítésével; automatikus és elektronikus bizonylatok kiállításának lehetőségével, </a:t>
            </a:r>
            <a:endParaRPr sz="20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000">
                <a:latin typeface="Times New Roman"/>
                <a:ea typeface="Times New Roman"/>
                <a:cs typeface="Times New Roman"/>
                <a:sym typeface="Times New Roman"/>
              </a:rPr>
              <a:t>9. Adatokat</a:t>
            </a:r>
            <a:endParaRPr sz="20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000">
                <a:latin typeface="Times New Roman"/>
                <a:ea typeface="Times New Roman"/>
                <a:cs typeface="Times New Roman"/>
                <a:sym typeface="Times New Roman"/>
              </a:rPr>
              <a:t>10. Adatok, döntések</a:t>
            </a:r>
            <a:endParaRPr sz="20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000">
                <a:latin typeface="Times New Roman"/>
                <a:ea typeface="Times New Roman"/>
                <a:cs typeface="Times New Roman"/>
                <a:sym typeface="Times New Roman"/>
              </a:rPr>
              <a:t> </a:t>
            </a:r>
            <a:endParaRPr/>
          </a:p>
          <a:p>
            <a:pPr marL="360" marR="0" lvl="0" indent="0" algn="just" rtl="0">
              <a:lnSpc>
                <a:spcPct val="100000"/>
              </a:lnSpc>
              <a:spcBef>
                <a:spcPts val="800"/>
              </a:spcBef>
              <a:spcAft>
                <a:spcPts val="0"/>
              </a:spcAft>
              <a:buClr>
                <a:schemeClr val="dk1"/>
              </a:buClr>
              <a:buSzPts val="2000"/>
              <a:buFont typeface="Arial"/>
              <a:buNone/>
            </a:pPr>
            <a:endParaRPr sz="2000">
              <a:latin typeface="Arial"/>
              <a:ea typeface="Arial"/>
              <a:cs typeface="Arial"/>
              <a:sym typeface="Arial"/>
            </a:endParaRPr>
          </a:p>
          <a:p>
            <a:pPr marL="360" marR="0" lvl="0" indent="0" algn="just" rtl="0">
              <a:lnSpc>
                <a:spcPct val="100000"/>
              </a:lnSpc>
              <a:spcBef>
                <a:spcPts val="0"/>
              </a:spcBef>
              <a:spcAft>
                <a:spcPts val="0"/>
              </a:spcAft>
              <a:buClr>
                <a:schemeClr val="dk1"/>
              </a:buClr>
              <a:buSzPts val="2000"/>
              <a:buFont typeface="Arial"/>
              <a:buNone/>
            </a:pPr>
            <a:endParaRPr sz="2000">
              <a:latin typeface="Arial"/>
              <a:ea typeface="Arial"/>
              <a:cs typeface="Arial"/>
              <a:sym typeface="Arial"/>
            </a:endParaRPr>
          </a:p>
          <a:p>
            <a:pPr marL="343260" lvl="0" indent="-215900" algn="just" rtl="0">
              <a:lnSpc>
                <a:spcPct val="100000"/>
              </a:lnSpc>
              <a:spcBef>
                <a:spcPts val="0"/>
              </a:spcBef>
              <a:spcAft>
                <a:spcPts val="0"/>
              </a:spcAft>
              <a:buClr>
                <a:schemeClr val="dk1"/>
              </a:buClr>
              <a:buSzPts val="2000"/>
              <a:buFont typeface="Arial"/>
              <a:buNone/>
            </a:pPr>
            <a:endParaRPr sz="2000" strike="noStrike">
              <a:latin typeface="Calibri"/>
              <a:ea typeface="Calibri"/>
              <a:cs typeface="Calibri"/>
              <a:sym typeface="Calibri"/>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010" name="Google Shape;1010;p99: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88</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00: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7" name="Google Shape;1017;p100: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a:latin typeface="Arial"/>
                <a:ea typeface="Arial"/>
                <a:cs typeface="Arial"/>
                <a:sym typeface="Arial"/>
              </a:rPr>
              <a:t>Szöveg:</a:t>
            </a:r>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Válaszok:</a:t>
            </a:r>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11. automatikus időpontfoglalás műszaki vizsgára</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12. bérszámfejtés</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13. tábla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14. digitális farmmenedzsment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15. mind ide tartozik, mindegyik helyes</a:t>
            </a:r>
            <a:endParaRPr sz="24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2400">
              <a:solidFill>
                <a:srgbClr val="3F3F3F"/>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018" name="Google Shape;1018;p100: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89</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1:notes"/>
          <p:cNvSpPr>
            <a:spLocks noGrp="1" noRot="1" noChangeAspect="1"/>
          </p:cNvSpPr>
          <p:nvPr>
            <p:ph type="sldImg" idx="2"/>
          </p:nvPr>
        </p:nvSpPr>
        <p:spPr>
          <a:xfrm>
            <a:off x="-106363" y="889000"/>
            <a:ext cx="7793038" cy="43846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21:notes"/>
          <p:cNvSpPr txBox="1">
            <a:spLocks noGrp="1"/>
          </p:cNvSpPr>
          <p:nvPr>
            <p:ph type="body" idx="1"/>
          </p:nvPr>
        </p:nvSpPr>
        <p:spPr>
          <a:xfrm>
            <a:off x="758100" y="5555513"/>
            <a:ext cx="6064439" cy="52629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a:t>Forrás: AgroVIR, 2019.</a:t>
            </a:r>
            <a:endParaRPr/>
          </a:p>
          <a:p>
            <a:pPr marL="0" lvl="0" indent="0" algn="l" rtl="0">
              <a:lnSpc>
                <a:spcPct val="100000"/>
              </a:lnSpc>
              <a:spcBef>
                <a:spcPts val="0"/>
              </a:spcBef>
              <a:spcAft>
                <a:spcPts val="0"/>
              </a:spcAft>
              <a:buSzPts val="1100"/>
              <a:buNone/>
            </a:pPr>
            <a:r>
              <a:rPr lang="hu-HU"/>
              <a:t>FarmIQ: https://www.thedigitalfarmer.com.au/product/farmiq</a:t>
            </a:r>
            <a:endParaRPr/>
          </a:p>
          <a:p>
            <a:pPr marL="0" lvl="0" indent="0" algn="l" rtl="0">
              <a:lnSpc>
                <a:spcPct val="100000"/>
              </a:lnSpc>
              <a:spcBef>
                <a:spcPts val="0"/>
              </a:spcBef>
              <a:spcAft>
                <a:spcPts val="0"/>
              </a:spcAft>
              <a:buSzPts val="1100"/>
              <a:buNone/>
            </a:pPr>
            <a:r>
              <a:rPr lang="hu-HU"/>
              <a:t>Kép: http://www.agrovir.hu/HU/visiblefarm.html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Szöveg:</a:t>
            </a:r>
            <a:endParaRPr/>
          </a:p>
          <a:p>
            <a:pPr marL="0" lvl="0" indent="0" algn="just" rtl="0">
              <a:lnSpc>
                <a:spcPct val="100000"/>
              </a:lnSpc>
              <a:spcBef>
                <a:spcPts val="0"/>
              </a:spcBef>
              <a:spcAft>
                <a:spcPts val="0"/>
              </a:spcAft>
              <a:buSzPts val="1100"/>
              <a:buNone/>
            </a:pPr>
            <a:r>
              <a:rPr lang="hu-HU" sz="1200" b="1">
                <a:latin typeface="Times New Roman"/>
                <a:ea typeface="Times New Roman"/>
                <a:cs typeface="Times New Roman"/>
                <a:sym typeface="Times New Roman"/>
              </a:rPr>
              <a:t>FarmIQ</a:t>
            </a:r>
            <a:r>
              <a:rPr lang="hu-HU" sz="800">
                <a:latin typeface="Times New Roman"/>
                <a:ea typeface="Times New Roman"/>
                <a:cs typeface="Times New Roman"/>
                <a:sym typeface="Times New Roman"/>
              </a:rPr>
              <a:t> </a:t>
            </a:r>
            <a:r>
              <a:rPr lang="hu-HU" sz="1200" b="1">
                <a:latin typeface="Times New Roman"/>
                <a:ea typeface="Times New Roman"/>
                <a:cs typeface="Times New Roman"/>
                <a:sym typeface="Times New Roman"/>
              </a:rPr>
              <a:t>: </a:t>
            </a:r>
            <a:r>
              <a:rPr lang="hu-HU" sz="1200">
                <a:latin typeface="Times New Roman"/>
                <a:ea typeface="Times New Roman"/>
                <a:cs typeface="Times New Roman"/>
                <a:sym typeface="Times New Roman"/>
              </a:rPr>
              <a:t>A Farm IQ farmmenedzsement egy olyan rendszert nyújt a gazdálkodóknak, ahol az állattenyésztésben, a földhasználatnál és a gazdaságban folytatott üzleti tevékenységre vonatkozó összes információ egyben gyűjthető. A tervezési eszközök lehetővé teszik, hogy a különféle munkaműveletek mindig a megfelelő időben és munkaerővel valósuljanak meg. Nyomon lehet követni az aktuális folyamatokat, a keletkezett információk megoszthatóak, naplózhatóak, és könnyedén gazdasági jelentések generálhatóak belőlük.</a:t>
            </a:r>
            <a:r>
              <a:rPr lang="hu-HU" sz="8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Forrás: FarmIQ: https://www.thedigitalfarmer.com.au/product/farmiq</a:t>
            </a:r>
            <a:endParaRPr/>
          </a:p>
          <a:p>
            <a:pPr marL="0" lvl="0" indent="0" algn="just" rtl="0">
              <a:lnSpc>
                <a:spcPct val="90000"/>
              </a:lnSpc>
              <a:spcBef>
                <a:spcPts val="1055"/>
              </a:spcBef>
              <a:spcAft>
                <a:spcPts val="0"/>
              </a:spcAft>
              <a:buSzPts val="1100"/>
              <a:buNone/>
            </a:pPr>
            <a:r>
              <a:rPr lang="hu-HU" sz="1200" b="1">
                <a:latin typeface="Times New Roman"/>
                <a:ea typeface="Times New Roman"/>
                <a:cs typeface="Times New Roman"/>
                <a:sym typeface="Times New Roman"/>
              </a:rPr>
              <a:t>AgroVIR</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Egy összetett, hazai fejlesztésű</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felhőalapú vállalatirányítási, termelésirányítási, és döntéstámogató rendszer, amely a mezőgazdasági vállalkozások termelési folyamatainak ellenőrzésére, tervezésére készült. </a:t>
            </a:r>
            <a:r>
              <a:rPr lang="hu-HU" sz="1200" b="1">
                <a:latin typeface="Times New Roman"/>
                <a:ea typeface="Times New Roman"/>
                <a:cs typeface="Times New Roman"/>
                <a:sym typeface="Times New Roman"/>
              </a:rPr>
              <a:t>Egyrészt segít abban, hogy az adatokat átlássuk, elemezzük, másrészt támogatást ad ahhoz, hogy ezekből az adatokból meghozzuk a helyes döntéseket</a:t>
            </a:r>
            <a:r>
              <a:rPr lang="hu-HU" sz="1200">
                <a:latin typeface="Times New Roman"/>
                <a:ea typeface="Times New Roman"/>
                <a:cs typeface="Times New Roman"/>
                <a:sym typeface="Times New Roman"/>
              </a:rPr>
              <a:t>. Konkrétan azokat a döntéseket, amelyekkel költséget lehet csökkenteni, amelyekkel hatékonyabbak lehetünk.</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Most, hogy ízelítőt kaptunk néhány piacon lévő cég farmmenedzsment rendszeréről, tapinthatóvá vált, hogy a felkínált lehetőségek tárháza kimeríthetetlen. A gazdaságunk számára megfelelő rendszer megtalálásához elengedhetetlen a stratégiai és taktikai menedzsment során megismert lépések elvégzése – az így kinyert információk alapján már célirányos és tudatosabb döntés születhet.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1200">
                <a:latin typeface="Times New Roman"/>
                <a:ea typeface="Times New Roman"/>
                <a:cs typeface="Times New Roman"/>
                <a:sym typeface="Times New Roman"/>
              </a:rPr>
              <a:t>A tananyag további részében a magyar fejlesztésű AgroVIR rendszer</a:t>
            </a:r>
            <a:r>
              <a:rPr lang="hu-HU" sz="800">
                <a:latin typeface="Times New Roman"/>
                <a:ea typeface="Times New Roman"/>
                <a:cs typeface="Times New Roman"/>
                <a:sym typeface="Times New Roman"/>
              </a:rPr>
              <a:t>  </a:t>
            </a:r>
            <a:r>
              <a:rPr lang="hu-HU" sz="1200">
                <a:latin typeface="Times New Roman"/>
                <a:ea typeface="Times New Roman"/>
                <a:cs typeface="Times New Roman"/>
                <a:sym typeface="Times New Roman"/>
              </a:rPr>
              <a:t> segítségével tekintjük át a digitális farmmenedzsment által nyújtott megoldásokat. Azért erre a rendszerre esett a választás, mert hazai fejlesztésű, a növénytermesztési és állattenyésztési ágazatban működő gazdaságokat egyaránt támogató szoftver. Kiegészítve olyan funkciókkal, amik a közvetlen termeléshez kapcsolódó adatok segítségével közvetett támogatást nyújt a gazdaság adminisztratív munkafolyamataihoz. </a:t>
            </a:r>
            <a:endParaRPr sz="12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endParaRPr/>
          </a:p>
        </p:txBody>
      </p:sp>
      <p:sp>
        <p:nvSpPr>
          <p:cNvPr id="158" name="Google Shape;158;p21:notes"/>
          <p:cNvSpPr txBox="1">
            <a:spLocks noGrp="1"/>
          </p:cNvSpPr>
          <p:nvPr>
            <p:ph type="sldNum" idx="12"/>
          </p:nvPr>
        </p:nvSpPr>
        <p:spPr>
          <a:xfrm>
            <a:off x="4290846" y="11111420"/>
            <a:ext cx="3289793" cy="584418"/>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500"/>
              <a:buFont typeface="Arial"/>
              <a:buNone/>
            </a:pPr>
            <a:fld id="{00000000-1234-1234-1234-123412341234}" type="slidenum">
              <a:rPr lang="hu-HU" sz="1500" b="0" i="0" u="none" strike="noStrike" cap="none">
                <a:solidFill>
                  <a:srgbClr val="000000"/>
                </a:solidFill>
                <a:latin typeface="Times New Roman"/>
                <a:ea typeface="Times New Roman"/>
                <a:cs typeface="Times New Roman"/>
                <a:sym typeface="Times New Roman"/>
              </a:rPr>
              <a:t>9</a:t>
            </a:fld>
            <a:endParaRPr sz="15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01: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6" name="Google Shape;1026;p101: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a:latin typeface="Arial"/>
                <a:ea typeface="Arial"/>
                <a:cs typeface="Arial"/>
                <a:sym typeface="Arial"/>
              </a:rPr>
              <a:t>Szöveg:</a:t>
            </a:r>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Válaszok:</a:t>
            </a:r>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11. automatikus időpontfoglalás műszaki vizsgára</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12. bérszámfejtés</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13. tábla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14. digitális farmmenedzsment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15. mind ide tartozik, mindegyik helyes</a:t>
            </a:r>
            <a:endParaRPr sz="24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2400">
              <a:solidFill>
                <a:srgbClr val="3F3F3F"/>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027" name="Google Shape;1027;p101: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90</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102: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5" name="Google Shape;1035;p102: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hu-HU" sz="2400"/>
              <a:t>Szöveg:</a:t>
            </a:r>
            <a:endParaRPr/>
          </a:p>
          <a:p>
            <a:pPr marL="0" marR="0" lvl="0" indent="0" algn="l" rtl="0">
              <a:lnSpc>
                <a:spcPct val="100000"/>
              </a:lnSpc>
              <a:spcBef>
                <a:spcPts val="0"/>
              </a:spcBef>
              <a:spcAft>
                <a:spcPts val="0"/>
              </a:spcAft>
              <a:buClr>
                <a:schemeClr val="dk1"/>
              </a:buClr>
              <a:buSzPts val="2400"/>
              <a:buFont typeface="Arial"/>
              <a:buNone/>
            </a:pPr>
            <a:r>
              <a:rPr lang="hu-HU" sz="2400"/>
              <a:t>Válaszok: </a:t>
            </a:r>
            <a:endParaRPr sz="2400"/>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16. Adóbevallás</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17. Mindegyik válasz helyes, és még bővíthető is a felhasználók köre.</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18. Raktárkészlet</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19. Átláthatóságát</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20. 1. Sales folyamat, 2. Bevezetési jegyzőkönyv készítése, 3. Adatbázis elkészítése + migráció, 4. Oktatások (5–10 alkalom).</a:t>
            </a:r>
            <a:endParaRPr sz="24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2400"/>
              <a:buFont typeface="Arial"/>
              <a:buNone/>
            </a:pPr>
            <a:endParaRPr sz="2400"/>
          </a:p>
        </p:txBody>
      </p:sp>
      <p:sp>
        <p:nvSpPr>
          <p:cNvPr id="1036" name="Google Shape;1036;p102: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91</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103: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3" name="Google Shape;1043;p103: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hu-HU" sz="2400"/>
              <a:t>Szöveg:</a:t>
            </a:r>
            <a:endParaRPr/>
          </a:p>
          <a:p>
            <a:pPr marL="0" marR="0" lvl="0" indent="0" algn="l" rtl="0">
              <a:lnSpc>
                <a:spcPct val="100000"/>
              </a:lnSpc>
              <a:spcBef>
                <a:spcPts val="0"/>
              </a:spcBef>
              <a:spcAft>
                <a:spcPts val="0"/>
              </a:spcAft>
              <a:buClr>
                <a:schemeClr val="dk1"/>
              </a:buClr>
              <a:buSzPts val="2400"/>
              <a:buFont typeface="Arial"/>
              <a:buNone/>
            </a:pPr>
            <a:r>
              <a:rPr lang="hu-HU" sz="2400"/>
              <a:t>Válaszok: </a:t>
            </a:r>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21. A termesztési </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22. Kijuttatott mennyiségek</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23. Gazdálkodási napló – mert az a hivatalos nyomtatványok között érhető el</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24. Összesített költségek</a:t>
            </a:r>
            <a:endParaRPr sz="2400">
              <a:latin typeface="Times New Roman"/>
              <a:ea typeface="Times New Roman"/>
              <a:cs typeface="Times New Roman"/>
              <a:sym typeface="Times New Roman"/>
            </a:endParaRPr>
          </a:p>
          <a:p>
            <a:pPr marL="0" lvl="0" indent="0" algn="just" rtl="0">
              <a:lnSpc>
                <a:spcPct val="100000"/>
              </a:lnSpc>
              <a:spcBef>
                <a:spcPts val="0"/>
              </a:spcBef>
              <a:spcAft>
                <a:spcPts val="0"/>
              </a:spcAft>
              <a:buSzPts val="1100"/>
              <a:buNone/>
            </a:pPr>
            <a:r>
              <a:rPr lang="hu-HU" sz="2400">
                <a:latin typeface="Times New Roman"/>
                <a:ea typeface="Times New Roman"/>
                <a:cs typeface="Times New Roman"/>
                <a:sym typeface="Times New Roman"/>
              </a:rPr>
              <a:t>25. Nitrátjelentés</a:t>
            </a:r>
            <a:endParaRPr sz="24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2400"/>
              <a:buFont typeface="Arial"/>
              <a:buNone/>
            </a:pPr>
            <a:endParaRPr sz="2400"/>
          </a:p>
          <a:p>
            <a:pPr marL="0" marR="0" lvl="0" indent="0" algn="l" rtl="0">
              <a:lnSpc>
                <a:spcPct val="100000"/>
              </a:lnSpc>
              <a:spcBef>
                <a:spcPts val="0"/>
              </a:spcBef>
              <a:spcAft>
                <a:spcPts val="0"/>
              </a:spcAft>
              <a:buClr>
                <a:schemeClr val="dk1"/>
              </a:buClr>
              <a:buSzPts val="2400"/>
              <a:buFont typeface="Arial"/>
              <a:buNone/>
            </a:pPr>
            <a:endParaRPr sz="2400"/>
          </a:p>
        </p:txBody>
      </p:sp>
      <p:sp>
        <p:nvSpPr>
          <p:cNvPr id="1044" name="Google Shape;1044;p103: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92</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04: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1" name="Google Shape;1051;p104: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hu-HU" sz="2400"/>
              <a:t>Szöveg: </a:t>
            </a:r>
            <a:r>
              <a:rPr lang="hu-HU" sz="2400" i="1"/>
              <a:t>ennél a diánál nem releváns</a:t>
            </a:r>
            <a:endParaRPr sz="2400" i="1"/>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052" name="Google Shape;1052;p104: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93</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05: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9" name="Google Shape;1059;p105: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a:latin typeface="Arial"/>
                <a:ea typeface="Arial"/>
                <a:cs typeface="Arial"/>
                <a:sym typeface="Arial"/>
              </a:rPr>
              <a:t>Forrás: </a:t>
            </a:r>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AgroVIR, 2019.</a:t>
            </a:r>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Smart-farming.hu</a:t>
            </a:r>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Wageningen Uniwersity &amp; Research – www.wur.nl</a:t>
            </a:r>
            <a:endParaRPr/>
          </a:p>
          <a:p>
            <a:pPr marL="0" lvl="0" indent="0" algn="l" rtl="0">
              <a:lnSpc>
                <a:spcPct val="100000"/>
              </a:lnSpc>
              <a:spcBef>
                <a:spcPts val="0"/>
              </a:spcBef>
              <a:spcAft>
                <a:spcPts val="0"/>
              </a:spcAft>
              <a:buSzPts val="1100"/>
              <a:buNone/>
            </a:pPr>
            <a:r>
              <a:rPr lang="hu-HU" sz="2100">
                <a:latin typeface="Arial"/>
                <a:ea typeface="Arial"/>
                <a:cs typeface="Arial"/>
                <a:sym typeface="Arial"/>
              </a:rPr>
              <a:t>www.met.hu – NDVI ismertető</a:t>
            </a:r>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hu-HU" sz="2400"/>
              <a:t>Szöveg:</a:t>
            </a:r>
            <a:endParaRPr/>
          </a:p>
          <a:p>
            <a:pPr marL="342900" lvl="0" indent="-342900" algn="l" rtl="0">
              <a:lnSpc>
                <a:spcPct val="90000"/>
              </a:lnSpc>
              <a:spcBef>
                <a:spcPts val="0"/>
              </a:spcBef>
              <a:spcAft>
                <a:spcPts val="0"/>
              </a:spcAft>
              <a:buClr>
                <a:schemeClr val="dk1"/>
              </a:buClr>
              <a:buSzPts val="2400"/>
              <a:buFont typeface="Arial"/>
              <a:buChar char="•"/>
            </a:pPr>
            <a:r>
              <a:rPr lang="hu-HU" sz="2400" b="1"/>
              <a:t>Vállalatirányítási rendszer (VIR): </a:t>
            </a:r>
            <a:r>
              <a:rPr lang="hu-HU" sz="2400"/>
              <a:t>A vállalatirányítási rendszer egy szervezet adat- és információ feldolgozását végző informatikai megoldás, amely a folyamatok egységes, integrált számítástechnikai kezelését megvalósítja. A vállalatirányítási rendszerekben a szervezeti folyamatok nyomon követése, a szervezet rendelkezésére álló erőforrások menedzselése és a szervezet adatainak kezelése történik. Nem csak vállalatok, hanem minden típusú szervezet számára léteznek már „vállalat”-irányítási rendszerek.</a:t>
            </a:r>
            <a:endParaRPr sz="2400"/>
          </a:p>
          <a:p>
            <a:pPr marL="342900" lvl="0" indent="-342900" algn="l" rtl="0">
              <a:lnSpc>
                <a:spcPct val="90000"/>
              </a:lnSpc>
              <a:spcBef>
                <a:spcPts val="0"/>
              </a:spcBef>
              <a:spcAft>
                <a:spcPts val="0"/>
              </a:spcAft>
              <a:buClr>
                <a:schemeClr val="dk1"/>
              </a:buClr>
              <a:buSzPts val="2400"/>
              <a:buFont typeface="Arial"/>
              <a:buChar char="•"/>
            </a:pPr>
            <a:r>
              <a:rPr lang="hu-HU" sz="2400" b="1"/>
              <a:t>AgroVIR: </a:t>
            </a:r>
            <a:r>
              <a:rPr lang="hu-HU" sz="2400"/>
              <a:t>Az AgroVIR egy innovatív vezetői információs szoftver, amely komplex szemléletváltással segít a döntéshozatalban, hogy megbízhatóan, folyamatos szakmai alapokon nyugvó fejlődéssel, a legkevesebb idő- és energiaráfordítással tudjak hatékonyan, fenntarthatóan gazdálkodni.</a:t>
            </a:r>
            <a:endParaRPr sz="2400"/>
          </a:p>
          <a:p>
            <a:pPr marL="342900" lvl="0" indent="-342900" algn="l" rtl="0">
              <a:lnSpc>
                <a:spcPct val="90000"/>
              </a:lnSpc>
              <a:spcBef>
                <a:spcPts val="0"/>
              </a:spcBef>
              <a:spcAft>
                <a:spcPts val="0"/>
              </a:spcAft>
              <a:buClr>
                <a:schemeClr val="dk1"/>
              </a:buClr>
              <a:buSzPts val="2400"/>
              <a:buFont typeface="Arial"/>
              <a:buChar char="•"/>
            </a:pPr>
            <a:r>
              <a:rPr lang="hu-HU" sz="2400" b="1"/>
              <a:t>Smart farming (intelligens gazdálkodás): </a:t>
            </a:r>
            <a:r>
              <a:rPr lang="hu-HU" sz="2400"/>
              <a:t>A precíziós gazdálkodás szinonimájaként is értelmezhető. A legújabb technológiák használatával pontosan meghatározhatókká válnak a növények és állatok igényei, így végrehajtható a kívánt kezelés. Az új technológiák segítenek a gazdaságok szintjén történő stratégiai döntéshozatalban, valamint az üzemszerű operatív intézkedések végrehajtásában is. Így segítve a termelés optimalizálását, amely a fenntartható termelés alapját képezi. A hagyományos mezőgazdálkodáshoz képest lehetővé válik a helyspecifikus/egyedspecifikus döntések és hozzájuk kapcsolódó munkafolyamatok végrehajtása.</a:t>
            </a:r>
            <a:endParaRPr sz="2400"/>
          </a:p>
          <a:p>
            <a:pPr marL="342900" lvl="0" indent="-342900" algn="l" rtl="0">
              <a:lnSpc>
                <a:spcPct val="90000"/>
              </a:lnSpc>
              <a:spcBef>
                <a:spcPts val="0"/>
              </a:spcBef>
              <a:spcAft>
                <a:spcPts val="0"/>
              </a:spcAft>
              <a:buClr>
                <a:schemeClr val="dk1"/>
              </a:buClr>
              <a:buSzPts val="2400"/>
              <a:buFont typeface="Arial"/>
              <a:buChar char="•"/>
            </a:pPr>
            <a:r>
              <a:rPr lang="hu-HU" sz="2400" b="1"/>
              <a:t>Digitális farmmenedzsment: </a:t>
            </a:r>
            <a:r>
              <a:rPr lang="hu-HU" sz="2400"/>
              <a:t>A mezőgazdaság digitalizációja révén lehetőség nyílik a gazdálkodás irányításának digitalizálására is. Adat alapú döntéshozatalra épülő mezőgazdasági vállalatirányítási rendszer.</a:t>
            </a:r>
            <a:endParaRPr sz="2400"/>
          </a:p>
          <a:p>
            <a:pPr marL="342900" lvl="0" indent="-342900" algn="l" rtl="0">
              <a:lnSpc>
                <a:spcPct val="90000"/>
              </a:lnSpc>
              <a:spcBef>
                <a:spcPts val="0"/>
              </a:spcBef>
              <a:spcAft>
                <a:spcPts val="0"/>
              </a:spcAft>
              <a:buClr>
                <a:schemeClr val="dk1"/>
              </a:buClr>
              <a:buSzPts val="2400"/>
              <a:buFont typeface="Arial"/>
              <a:buChar char="•"/>
            </a:pPr>
            <a:r>
              <a:rPr lang="hu-HU" sz="2400" b="1"/>
              <a:t>Térinformatika: </a:t>
            </a:r>
            <a:r>
              <a:rPr lang="hu-HU" sz="2400"/>
              <a:t>A térinformatika térbeli objektumok és jelenségek kapcsolatrendszerének feltárásával és elemzésével foglalkozó tudomány és módszer. A térinformatika magába foglalja a térbeli adatok gyűjtésének, adatok digitális előállításnak, integrálásának és elemzésnek folyamatát, illetve az elemzések megjelenítését. </a:t>
            </a:r>
            <a:endParaRPr sz="2400"/>
          </a:p>
          <a:p>
            <a:pPr marL="0" marR="0" lvl="0" indent="0" algn="l" rtl="0">
              <a:lnSpc>
                <a:spcPct val="100000"/>
              </a:lnSpc>
              <a:spcBef>
                <a:spcPts val="0"/>
              </a:spcBef>
              <a:spcAft>
                <a:spcPts val="0"/>
              </a:spcAft>
              <a:buClr>
                <a:schemeClr val="dk1"/>
              </a:buClr>
              <a:buSzPts val="2100"/>
              <a:buFont typeface="Arial"/>
              <a:buNone/>
            </a:pPr>
            <a:endParaRPr sz="2100">
              <a:latin typeface="Arial"/>
              <a:ea typeface="Arial"/>
              <a:cs typeface="Arial"/>
              <a:sym typeface="Arial"/>
            </a:endParaRPr>
          </a:p>
          <a:p>
            <a:pPr marL="0" lvl="0" indent="0" algn="l" rtl="0">
              <a:lnSpc>
                <a:spcPct val="100000"/>
              </a:lnSpc>
              <a:spcBef>
                <a:spcPts val="0"/>
              </a:spcBef>
              <a:spcAft>
                <a:spcPts val="0"/>
              </a:spcAft>
              <a:buSzPts val="1100"/>
              <a:buNone/>
            </a:pPr>
            <a:endParaRPr sz="2100">
              <a:latin typeface="Arial"/>
              <a:ea typeface="Arial"/>
              <a:cs typeface="Arial"/>
              <a:sym typeface="Arial"/>
            </a:endParaRPr>
          </a:p>
        </p:txBody>
      </p:sp>
      <p:sp>
        <p:nvSpPr>
          <p:cNvPr id="1060" name="Google Shape;1060;p105: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94</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06: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7" name="Google Shape;1067;p106: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hu-HU" sz="2400"/>
              <a:t>Forrás: </a:t>
            </a:r>
            <a:endParaRPr/>
          </a:p>
          <a:p>
            <a:pPr marL="0" marR="0" lvl="0" indent="0" algn="l" rtl="0">
              <a:lnSpc>
                <a:spcPct val="100000"/>
              </a:lnSpc>
              <a:spcBef>
                <a:spcPts val="0"/>
              </a:spcBef>
              <a:spcAft>
                <a:spcPts val="0"/>
              </a:spcAft>
              <a:buClr>
                <a:srgbClr val="3F3F3F"/>
              </a:buClr>
              <a:buSzPts val="2400"/>
              <a:buFont typeface="Calibri"/>
              <a:buNone/>
            </a:pPr>
            <a:r>
              <a:rPr lang="hu-HU" sz="2400" b="0" i="0">
                <a:solidFill>
                  <a:srgbClr val="3F3F3F"/>
                </a:solidFill>
                <a:latin typeface="Calibri"/>
                <a:ea typeface="Calibri"/>
                <a:cs typeface="Calibri"/>
                <a:sym typeface="Calibri"/>
              </a:rPr>
              <a:t>ÁNYK XML: https://www.nav.gov.hu/data/cms150790/nyomtatvanyok_xml_szerkezete.pdf</a:t>
            </a:r>
            <a:endParaRPr/>
          </a:p>
          <a:p>
            <a:pPr marL="0" marR="0" lvl="0" indent="0" algn="l" rtl="0">
              <a:lnSpc>
                <a:spcPct val="100000"/>
              </a:lnSpc>
              <a:spcBef>
                <a:spcPts val="0"/>
              </a:spcBef>
              <a:spcAft>
                <a:spcPts val="0"/>
              </a:spcAft>
              <a:buClr>
                <a:srgbClr val="3F3F3F"/>
              </a:buClr>
              <a:buSzPts val="2400"/>
              <a:buFont typeface="Calibri"/>
              <a:buNone/>
            </a:pPr>
            <a:r>
              <a:rPr lang="hu-HU" sz="2400" b="0" i="0">
                <a:solidFill>
                  <a:srgbClr val="3F3F3F"/>
                </a:solidFill>
                <a:latin typeface="Calibri"/>
                <a:ea typeface="Calibri"/>
                <a:cs typeface="Calibri"/>
                <a:sym typeface="Calibri"/>
              </a:rPr>
              <a:t>Tábla karton: Agrovir.hu</a:t>
            </a:r>
            <a:endParaRPr sz="2400" b="0" i="0"/>
          </a:p>
          <a:p>
            <a:pPr marL="0" marR="0" lvl="0" indent="0" algn="l" rtl="0">
              <a:lnSpc>
                <a:spcPct val="100000"/>
              </a:lnSpc>
              <a:spcBef>
                <a:spcPts val="0"/>
              </a:spcBef>
              <a:spcAft>
                <a:spcPts val="0"/>
              </a:spcAft>
              <a:buClr>
                <a:schemeClr val="dk1"/>
              </a:buClr>
              <a:buSzPts val="2400"/>
              <a:buFont typeface="Arial"/>
              <a:buNone/>
            </a:pPr>
            <a:r>
              <a:rPr lang="hu-HU" sz="2400" b="0" i="0"/>
              <a:t>Térinformatika fogalma: https://www.tankonyvtar.hu/hu/tartalom/tamop425/0032_kornyezetgazdalkodas1/ch10.html</a:t>
            </a:r>
            <a:endParaRPr/>
          </a:p>
          <a:p>
            <a:pPr marL="0" marR="0" lvl="0" indent="0" algn="l" rtl="0">
              <a:lnSpc>
                <a:spcPct val="100000"/>
              </a:lnSpc>
              <a:spcBef>
                <a:spcPts val="0"/>
              </a:spcBef>
              <a:spcAft>
                <a:spcPts val="0"/>
              </a:spcAft>
              <a:buClr>
                <a:srgbClr val="3F3F3F"/>
              </a:buClr>
              <a:buSzPts val="2400"/>
              <a:buFont typeface="Calibri"/>
              <a:buNone/>
            </a:pPr>
            <a:r>
              <a:rPr lang="hu-HU" sz="2400" b="0" i="0">
                <a:solidFill>
                  <a:srgbClr val="3F3F3F"/>
                </a:solidFill>
                <a:latin typeface="Calibri"/>
                <a:ea typeface="Calibri"/>
                <a:cs typeface="Calibri"/>
                <a:sym typeface="Calibri"/>
              </a:rPr>
              <a:t>Vállalatirányítási rendszer: https://www.vallalatiranyitasi-rendszer.hu/erp-definicio/vallalatiranyitasi-rendszer-jelentese/</a:t>
            </a:r>
            <a:endParaRPr/>
          </a:p>
          <a:p>
            <a:pPr marL="0" marR="0" lvl="0" indent="0" algn="l" rtl="0">
              <a:lnSpc>
                <a:spcPct val="100000"/>
              </a:lnSpc>
              <a:spcBef>
                <a:spcPts val="0"/>
              </a:spcBef>
              <a:spcAft>
                <a:spcPts val="0"/>
              </a:spcAft>
              <a:buClr>
                <a:srgbClr val="3F3F3F"/>
              </a:buClr>
              <a:buSzPts val="2400"/>
              <a:buFont typeface="Calibri"/>
              <a:buNone/>
            </a:pPr>
            <a:r>
              <a:rPr lang="hu-HU" sz="2400" b="0" strike="noStrike">
                <a:solidFill>
                  <a:srgbClr val="3F3F3F"/>
                </a:solidFill>
                <a:latin typeface="Calibri"/>
                <a:ea typeface="Calibri"/>
                <a:cs typeface="Calibri"/>
                <a:sym typeface="Calibri"/>
              </a:rPr>
              <a:t>BIG data:https://www.it-services.hu/hirek/mi-az-a-big-data/</a:t>
            </a:r>
            <a:endParaRPr sz="2400" b="0" i="0">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2400" b="0">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r>
              <a:rPr lang="hu-HU" sz="2400"/>
              <a:t>Szöveg:</a:t>
            </a:r>
            <a:endParaRPr/>
          </a:p>
          <a:p>
            <a:pPr marL="342900" lvl="0" indent="-342900" algn="l" rtl="0">
              <a:lnSpc>
                <a:spcPct val="90000"/>
              </a:lnSpc>
              <a:spcBef>
                <a:spcPts val="0"/>
              </a:spcBef>
              <a:spcAft>
                <a:spcPts val="0"/>
              </a:spcAft>
              <a:buClr>
                <a:schemeClr val="dk1"/>
              </a:buClr>
              <a:buSzPts val="2400"/>
              <a:buFont typeface="Arial"/>
              <a:buChar char="•"/>
            </a:pPr>
            <a:r>
              <a:rPr lang="hu-HU" sz="2400" b="1"/>
              <a:t>ÁNYK XML</a:t>
            </a:r>
            <a:r>
              <a:rPr lang="hu-HU" sz="2400"/>
              <a:t>: Az Általános Nyomtatványkitöltő (ÁNYK) program által is kezelhető állomány. </a:t>
            </a:r>
            <a:r>
              <a:rPr lang="hu-HU" sz="2400" i="1"/>
              <a:t>A gazdálkodásban használatos programok egy része ilyen formátumú állományokkal dolgozik, így nagy segítséget jelent, hogy az AgroVIR digitális farmmenedzsment-rendszer egyes kimutatásokat ilyen formátumban is letölthetővé tesz.</a:t>
            </a:r>
            <a:endParaRPr sz="2400"/>
          </a:p>
          <a:p>
            <a:pPr marL="342900" lvl="0" indent="-342900" algn="l" rtl="0">
              <a:lnSpc>
                <a:spcPct val="90000"/>
              </a:lnSpc>
              <a:spcBef>
                <a:spcPts val="0"/>
              </a:spcBef>
              <a:spcAft>
                <a:spcPts val="0"/>
              </a:spcAft>
              <a:buClr>
                <a:schemeClr val="dk1"/>
              </a:buClr>
              <a:buSzPts val="2400"/>
              <a:buFont typeface="Arial"/>
              <a:buChar char="•"/>
            </a:pPr>
            <a:r>
              <a:rPr lang="hu-HU" sz="2400" b="1"/>
              <a:t>NDVI</a:t>
            </a:r>
            <a:r>
              <a:rPr lang="hu-HU" sz="2400"/>
              <a:t>: A legelterjedtebb műholdas vegetációs index, amely a felszín növényborítottságát vizsgálja, a felszín „zöldességével”, fotoszintetikus aktivitásával áll összefüggésben. A növény klorofiltartalmával összefüggésben változik az NDVI érték (szín a térképen).</a:t>
            </a:r>
            <a:endParaRPr sz="2400"/>
          </a:p>
          <a:p>
            <a:pPr marL="342900" lvl="0" indent="-342900" algn="l" rtl="0">
              <a:lnSpc>
                <a:spcPct val="90000"/>
              </a:lnSpc>
              <a:spcBef>
                <a:spcPts val="0"/>
              </a:spcBef>
              <a:spcAft>
                <a:spcPts val="0"/>
              </a:spcAft>
              <a:buClr>
                <a:schemeClr val="dk1"/>
              </a:buClr>
              <a:buSzPts val="2400"/>
              <a:buFont typeface="Arial"/>
              <a:buChar char="•"/>
            </a:pPr>
            <a:r>
              <a:rPr lang="hu-HU" sz="2400" b="1"/>
              <a:t>Táblakarton: </a:t>
            </a:r>
            <a:r>
              <a:rPr lang="hu-HU" sz="2400"/>
              <a:t>„sok információ kis helyen”. A terület alapadatai mellett kisebb táblázatokban tartalmazza a növényvédelem, a tápanyag-gazdálkodás által kijuttatott anyagokat és költségeiket, a gépek által végzett munkákat teljesítményekkel és terület költségekkel, egy egyszerűbb költségmérleget területarányosan, a kijuttatott tápanyag-hatóanyagokat, valamint egy megjegyzés mezőt is. PDF formátumban is kinyerhető a termesztési időszakok költségei menüpontban.</a:t>
            </a:r>
            <a:endParaRPr sz="2400"/>
          </a:p>
          <a:p>
            <a:pPr marL="342900" lvl="0" indent="-342900" algn="l" rtl="0">
              <a:lnSpc>
                <a:spcPct val="90000"/>
              </a:lnSpc>
              <a:spcBef>
                <a:spcPts val="0"/>
              </a:spcBef>
              <a:spcAft>
                <a:spcPts val="0"/>
              </a:spcAft>
              <a:buClr>
                <a:schemeClr val="dk1"/>
              </a:buClr>
              <a:buSzPts val="2400"/>
              <a:buFont typeface="Arial"/>
              <a:buChar char="•"/>
            </a:pPr>
            <a:r>
              <a:rPr lang="hu-HU" sz="2400" b="1"/>
              <a:t>BIG data: </a:t>
            </a:r>
            <a:r>
              <a:rPr lang="hu-HU" sz="2400"/>
              <a:t>a cégek, az intelligens hálózatok, a magánszektor és az egyéni felhasználók által világszerte és napi szinten előállított óriási adatmennyiséget jelenti. Strukturáltan és kielemezve ez a rengeteg információ nagy hasznot hozhat a cégek és ügyfelek számára.</a:t>
            </a:r>
            <a:endParaRPr sz="2400"/>
          </a:p>
          <a:p>
            <a:pPr marL="342900" lvl="0" indent="-342900" algn="l" rtl="0">
              <a:lnSpc>
                <a:spcPct val="90000"/>
              </a:lnSpc>
              <a:spcBef>
                <a:spcPts val="0"/>
              </a:spcBef>
              <a:spcAft>
                <a:spcPts val="0"/>
              </a:spcAft>
              <a:buClr>
                <a:schemeClr val="dk1"/>
              </a:buClr>
              <a:buSzPts val="1600"/>
              <a:buFont typeface="Arial"/>
              <a:buChar char="•"/>
            </a:pPr>
            <a:r>
              <a:rPr lang="hu-HU" sz="1600" b="1">
                <a:latin typeface="Times New Roman"/>
                <a:ea typeface="Times New Roman"/>
                <a:cs typeface="Times New Roman"/>
                <a:sym typeface="Times New Roman"/>
              </a:rPr>
              <a:t>Benchmark: </a:t>
            </a:r>
            <a:r>
              <a:rPr lang="hu-HU" sz="1600">
                <a:latin typeface="Times New Roman"/>
                <a:ea typeface="Times New Roman"/>
                <a:cs typeface="Times New Roman"/>
                <a:sym typeface="Times New Roman"/>
              </a:rPr>
              <a:t>olyan vonatkoztatási pontot jelent, amelyhez más dolgokat hasonlítani vagy amihez képest más dolgokat mérni tudunk. Jelen esetben a gazdaság összehasonlíthatóvá válik a versenytársakkal, a főbb értékek alapján – így képet kapunk a gazdaságunk teljesítményéről a versenytársak eredményei tükrében.</a:t>
            </a:r>
            <a:endParaRPr sz="2400"/>
          </a:p>
        </p:txBody>
      </p:sp>
      <p:sp>
        <p:nvSpPr>
          <p:cNvPr id="1068" name="Google Shape;1068;p106: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95</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107: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6" name="Google Shape;1076;p107: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hu-HU" sz="2400"/>
              <a:t>Forrás: </a:t>
            </a:r>
            <a:endParaRPr sz="2400"/>
          </a:p>
          <a:p>
            <a:pPr marL="0" lvl="0" indent="0" algn="l" rtl="0">
              <a:lnSpc>
                <a:spcPct val="100000"/>
              </a:lnSpc>
              <a:spcBef>
                <a:spcPts val="0"/>
              </a:spcBef>
              <a:spcAft>
                <a:spcPts val="0"/>
              </a:spcAft>
              <a:buSzPts val="1100"/>
              <a:buNone/>
            </a:pPr>
            <a:r>
              <a:rPr lang="hu-HU" sz="2400"/>
              <a:t>GRIVI: Agrivi.com, 2019 (https://www.agrivi.com/hu-hu/farmgazd%C3%A1lkod%C3%A1si-menedzsment)</a:t>
            </a:r>
            <a:endParaRPr/>
          </a:p>
          <a:p>
            <a:pPr marL="0" lvl="0" indent="0" algn="l" rtl="0">
              <a:lnSpc>
                <a:spcPct val="100000"/>
              </a:lnSpc>
              <a:spcBef>
                <a:spcPts val="0"/>
              </a:spcBef>
              <a:spcAft>
                <a:spcPts val="0"/>
              </a:spcAft>
              <a:buSzPts val="1100"/>
              <a:buNone/>
            </a:pPr>
            <a:r>
              <a:rPr lang="hu-HU" sz="2400"/>
              <a:t>CONNECTED FARM FIELD: https://www.thedigitalfarmer.com.au/product/connected-farm-field</a:t>
            </a:r>
            <a:endParaRPr/>
          </a:p>
          <a:p>
            <a:pPr marL="0" marR="0" lvl="0" indent="0" algn="l" rtl="0">
              <a:lnSpc>
                <a:spcPct val="100000"/>
              </a:lnSpc>
              <a:spcBef>
                <a:spcPts val="0"/>
              </a:spcBef>
              <a:spcAft>
                <a:spcPts val="0"/>
              </a:spcAft>
              <a:buClr>
                <a:schemeClr val="dk1"/>
              </a:buClr>
              <a:buSzPts val="2400"/>
              <a:buFont typeface="Arial"/>
              <a:buNone/>
            </a:pPr>
            <a:r>
              <a:rPr lang="hu-HU" sz="2400"/>
              <a:t>FarmIQ: https://www.thedigitalfarmer.com.au/product/farmiq</a:t>
            </a:r>
            <a:endParaRPr/>
          </a:p>
          <a:p>
            <a:pPr marL="0" marR="0" lvl="0" indent="0" algn="l" rtl="0">
              <a:lnSpc>
                <a:spcPct val="100000"/>
              </a:lnSpc>
              <a:spcBef>
                <a:spcPts val="0"/>
              </a:spcBef>
              <a:spcAft>
                <a:spcPts val="0"/>
              </a:spcAft>
              <a:buClr>
                <a:srgbClr val="3F3F3F"/>
              </a:buClr>
              <a:buSzPts val="2400"/>
              <a:buFont typeface="Calibri"/>
              <a:buNone/>
            </a:pPr>
            <a:r>
              <a:rPr lang="hu-HU" sz="2400" b="0">
                <a:solidFill>
                  <a:srgbClr val="3F3F3F"/>
                </a:solidFill>
                <a:latin typeface="Calibri"/>
                <a:ea typeface="Calibri"/>
                <a:cs typeface="Calibri"/>
                <a:sym typeface="Calibri"/>
              </a:rPr>
              <a:t>Táblatörzskönyv, készlet nyilvántartás, gépek, gépkapcsolatok, munkaműveletek, térképmodul: </a:t>
            </a:r>
            <a:r>
              <a:rPr lang="hu-HU" sz="2400" b="0"/>
              <a:t>AgroVIR, 2019; </a:t>
            </a:r>
            <a:r>
              <a:rPr lang="hu-HU" sz="2400" b="0" i="0">
                <a:solidFill>
                  <a:srgbClr val="3F3F3F"/>
                </a:solidFill>
                <a:latin typeface="Calibri"/>
                <a:ea typeface="Calibri"/>
                <a:cs typeface="Calibri"/>
                <a:sym typeface="Calibri"/>
              </a:rPr>
              <a:t>Agrovir.hu</a:t>
            </a:r>
            <a:endParaRPr/>
          </a:p>
          <a:p>
            <a:pPr marL="0" marR="0" lvl="0" indent="0" algn="l" rtl="0">
              <a:lnSpc>
                <a:spcPct val="100000"/>
              </a:lnSpc>
              <a:spcBef>
                <a:spcPts val="0"/>
              </a:spcBef>
              <a:spcAft>
                <a:spcPts val="0"/>
              </a:spcAft>
              <a:buClr>
                <a:schemeClr val="dk1"/>
              </a:buClr>
              <a:buSzPts val="2400"/>
              <a:buFont typeface="Arial"/>
              <a:buNone/>
            </a:pPr>
            <a:endParaRPr sz="2400" b="0" i="0">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3F3F3F"/>
              </a:buClr>
              <a:buSzPts val="2400"/>
              <a:buFont typeface="Calibri"/>
              <a:buNone/>
            </a:pPr>
            <a:r>
              <a:rPr lang="hu-HU" sz="2400" b="0" i="0">
                <a:solidFill>
                  <a:srgbClr val="3F3F3F"/>
                </a:solidFill>
                <a:latin typeface="Calibri"/>
                <a:ea typeface="Calibri"/>
                <a:cs typeface="Calibri"/>
                <a:sym typeface="Calibri"/>
              </a:rPr>
              <a:t>Szöveg:</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AGRVI: </a:t>
            </a:r>
            <a:r>
              <a:rPr lang="hu-HU" sz="2400">
                <a:latin typeface="Times New Roman"/>
                <a:ea typeface="Times New Roman"/>
                <a:cs typeface="Times New Roman"/>
                <a:sym typeface="Times New Roman"/>
              </a:rPr>
              <a:t>Az Agrivi farmgazdálkodási menedzsment segítségével, a gazdaságával kapcsolatos összes tevékenységet könnyen megtervezhet, monitorozhat és analizálhat.</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CONNECTED FARM FIELD:</a:t>
            </a:r>
            <a:r>
              <a:rPr lang="hu-HU" sz="2400">
                <a:latin typeface="Times New Roman"/>
                <a:ea typeface="Times New Roman"/>
                <a:cs typeface="Times New Roman"/>
                <a:sym typeface="Times New Roman"/>
              </a:rPr>
              <a:t>  Olyan alkalmazás, amivel a gazdálkodók okostelefonon illetve táblagépen részletes terepi feljegyzéseket tehetnek a gazdálkodási folyamatról. A különböző folyamtokhoz költségek és egyéb információk egyaránt rendelhetőek.</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FarmIQ: </a:t>
            </a:r>
            <a:r>
              <a:rPr lang="hu-HU" sz="2400">
                <a:latin typeface="Times New Roman"/>
                <a:ea typeface="Times New Roman"/>
                <a:cs typeface="Times New Roman"/>
                <a:sym typeface="Times New Roman"/>
              </a:rPr>
              <a:t>A rendszer segítségével az állattenyésztésben, a földhasználatnál és a gazdaságban folytatott üzleti tevékenységre vonatkozó összes információ egyben gyűjthető. A tervezési eszközök lehetővé teszik, hogy a különféle munkaművelete mindig a megfelel időben és munkaerővel valósuljanak meg. Nyomon lehet követni az aktuális folyamatokat, a keletkezett információk megoszthatóak, naplózhatóak, és könnyedén gazdasági jelentések generálhatóak belőlük.</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Táblatörzskönyv:</a:t>
            </a:r>
            <a:r>
              <a:rPr lang="hu-HU" sz="2400">
                <a:latin typeface="Times New Roman"/>
                <a:ea typeface="Times New Roman"/>
                <a:cs typeface="Times New Roman"/>
                <a:sym typeface="Times New Roman"/>
              </a:rPr>
              <a:t> Tartalmazza a táblákkal, parcellákkal kapcsolatos összes lényeges adatot, információt, ami a hivatalos beszámolásokhoz, kimutatásokhoz, a termesztési folyamatok átláthatóságához szükséges.</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Készlet nyilvántartás</a:t>
            </a:r>
            <a:r>
              <a:rPr lang="hu-HU" sz="2400">
                <a:latin typeface="Times New Roman"/>
                <a:ea typeface="Times New Roman"/>
                <a:cs typeface="Times New Roman"/>
                <a:sym typeface="Times New Roman"/>
              </a:rPr>
              <a:t>: Olyan komplex készletgazdálkodási modul, amely rögzíti az összes vásárlást, értékesítést, felhasználást, készletváltozást és automatikusan előállítja a hozzájuk kapcsolódó bizonylatokat.</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Gépek, gépkapcsolatok:</a:t>
            </a:r>
            <a:r>
              <a:rPr lang="hu-HU" sz="2400">
                <a:latin typeface="Times New Roman"/>
                <a:ea typeface="Times New Roman"/>
                <a:cs typeface="Times New Roman"/>
                <a:sym typeface="Times New Roman"/>
              </a:rPr>
              <a:t> A menüpont segítségével rendszerezhetjük a gazdaság által használt gépeket és segítségükkel kialakíthatjuk azokat a gépkapcsolatokat, melyek jellemzőek a gazdálkodási tevékenységünk során.</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Munkaműveletek: </a:t>
            </a:r>
            <a:r>
              <a:rPr lang="hu-HU" sz="2400">
                <a:latin typeface="Times New Roman"/>
                <a:ea typeface="Times New Roman"/>
                <a:cs typeface="Times New Roman"/>
                <a:sym typeface="Times New Roman"/>
              </a:rPr>
              <a:t>A menüpont segítségével létre tudunk hozni a kiválasztott termelési időszakhoz kapcsolódó munkálatokat.</a:t>
            </a:r>
            <a:endParaRPr/>
          </a:p>
          <a:p>
            <a:pPr marL="342900" lvl="0" indent="-342900" algn="just" rtl="0">
              <a:lnSpc>
                <a:spcPct val="100000"/>
              </a:lnSpc>
              <a:spcBef>
                <a:spcPts val="0"/>
              </a:spcBef>
              <a:spcAft>
                <a:spcPts val="0"/>
              </a:spcAft>
              <a:buClr>
                <a:schemeClr val="dk1"/>
              </a:buClr>
              <a:buSzPts val="2400"/>
              <a:buFont typeface="Noto Sans Symbols"/>
              <a:buChar char="∙"/>
            </a:pPr>
            <a:r>
              <a:rPr lang="hu-HU" sz="2400" b="1">
                <a:latin typeface="Times New Roman"/>
                <a:ea typeface="Times New Roman"/>
                <a:cs typeface="Times New Roman"/>
                <a:sym typeface="Times New Roman"/>
              </a:rPr>
              <a:t>Térképmodul: </a:t>
            </a:r>
            <a:r>
              <a:rPr lang="hu-HU" sz="2400">
                <a:latin typeface="Times New Roman"/>
                <a:ea typeface="Times New Roman"/>
                <a:cs typeface="Times New Roman"/>
                <a:sym typeface="Times New Roman"/>
              </a:rPr>
              <a:t>A táblákkal kapcsolatos információk térképi megjelenítése érhető el ennek a modulnak a segítségével.</a:t>
            </a:r>
            <a:endParaRPr/>
          </a:p>
          <a:p>
            <a:pPr marL="0" marR="0" lvl="0" indent="0" algn="l" rtl="0">
              <a:lnSpc>
                <a:spcPct val="100000"/>
              </a:lnSpc>
              <a:spcBef>
                <a:spcPts val="800"/>
              </a:spcBef>
              <a:spcAft>
                <a:spcPts val="0"/>
              </a:spcAft>
              <a:buClr>
                <a:schemeClr val="dk1"/>
              </a:buClr>
              <a:buSzPts val="2400"/>
              <a:buFont typeface="Arial"/>
              <a:buNone/>
            </a:pPr>
            <a:endParaRPr sz="2400" b="0" i="0"/>
          </a:p>
        </p:txBody>
      </p:sp>
      <p:sp>
        <p:nvSpPr>
          <p:cNvPr id="1077" name="Google Shape;1077;p107: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96</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108:notes"/>
          <p:cNvSpPr>
            <a:spLocks noGrp="1" noRot="1" noChangeAspect="1"/>
          </p:cNvSpPr>
          <p:nvPr>
            <p:ph type="sldImg" idx="2"/>
          </p:nvPr>
        </p:nvSpPr>
        <p:spPr>
          <a:xfrm>
            <a:off x="439738" y="1250950"/>
            <a:ext cx="5997575"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5" name="Google Shape;1085;p108:notes"/>
          <p:cNvSpPr txBox="1">
            <a:spLocks noGrp="1"/>
          </p:cNvSpPr>
          <p:nvPr>
            <p:ph type="body" idx="1"/>
          </p:nvPr>
        </p:nvSpPr>
        <p:spPr>
          <a:xfrm>
            <a:off x="687705" y="4813964"/>
            <a:ext cx="5501279" cy="3938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hu-HU" sz="2100" i="1">
                <a:latin typeface="Arial"/>
                <a:ea typeface="Arial"/>
                <a:cs typeface="Arial"/>
                <a:sym typeface="Arial"/>
              </a:rPr>
              <a:t>A témához kapcsolódó, előforduló főbb kulcsszavak</a:t>
            </a:r>
            <a:endParaRPr/>
          </a:p>
          <a:p>
            <a:pPr marL="0" lvl="0" indent="0" algn="l" rtl="0">
              <a:lnSpc>
                <a:spcPct val="100000"/>
              </a:lnSpc>
              <a:spcBef>
                <a:spcPts val="0"/>
              </a:spcBef>
              <a:spcAft>
                <a:spcPts val="0"/>
              </a:spcAft>
              <a:buSzPts val="1100"/>
              <a:buNone/>
            </a:pPr>
            <a:endParaRPr sz="2100" i="1">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hu-HU" sz="2400"/>
              <a:t>Szöveg: e</a:t>
            </a:r>
            <a:r>
              <a:rPr lang="hu-HU" sz="2400" i="1"/>
              <a:t>nnél a diánál nem releváns</a:t>
            </a:r>
            <a:endParaRPr sz="2400" i="1"/>
          </a:p>
          <a:p>
            <a:pPr marL="0" lvl="0" indent="0" algn="l" rtl="0">
              <a:lnSpc>
                <a:spcPct val="100000"/>
              </a:lnSpc>
              <a:spcBef>
                <a:spcPts val="0"/>
              </a:spcBef>
              <a:spcAft>
                <a:spcPts val="0"/>
              </a:spcAft>
              <a:buSzPts val="1100"/>
              <a:buNone/>
            </a:pPr>
            <a:endParaRPr sz="2100" i="1">
              <a:latin typeface="Arial"/>
              <a:ea typeface="Arial"/>
              <a:cs typeface="Arial"/>
              <a:sym typeface="Arial"/>
            </a:endParaRPr>
          </a:p>
        </p:txBody>
      </p:sp>
      <p:sp>
        <p:nvSpPr>
          <p:cNvPr id="1086" name="Google Shape;1086;p108:notes"/>
          <p:cNvSpPr txBox="1"/>
          <p:nvPr/>
        </p:nvSpPr>
        <p:spPr>
          <a:xfrm>
            <a:off x="3895551" y="9501121"/>
            <a:ext cx="2979694" cy="501323"/>
          </a:xfrm>
          <a:prstGeom prst="rect">
            <a:avLst/>
          </a:prstGeom>
          <a:noFill/>
          <a:ln>
            <a:noFill/>
          </a:ln>
        </p:spPr>
        <p:txBody>
          <a:bodyPr spcFirstLastPara="1" wrap="square" lIns="96450" tIns="48225" rIns="96450" bIns="482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hu-HU" sz="1300" b="0" i="0" u="none" strike="noStrike" cap="none">
                <a:solidFill>
                  <a:srgbClr val="000000"/>
                </a:solidFill>
                <a:latin typeface="Arial"/>
                <a:ea typeface="Arial"/>
                <a:cs typeface="Arial"/>
                <a:sym typeface="Arial"/>
              </a:rPr>
              <a:t>97</a:t>
            </a:fld>
            <a:endParaRPr sz="13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9"/>
        <p:cNvGrpSpPr/>
        <p:nvPr/>
      </p:nvGrpSpPr>
      <p:grpSpPr>
        <a:xfrm>
          <a:off x="0" y="0"/>
          <a:ext cx="0" cy="0"/>
          <a:chOff x="0" y="0"/>
          <a:chExt cx="0" cy="0"/>
        </a:xfrm>
      </p:grpSpPr>
      <p:sp>
        <p:nvSpPr>
          <p:cNvPr id="20" name="Google Shape;20;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
        <p:nvSpPr>
          <p:cNvPr id="35" name="Google Shape;35;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3">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gr.hu/"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s://www.kite.hu/" TargetMode="Externa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gr.h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pgr.hu/"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1389530" y="831418"/>
            <a:ext cx="9144000" cy="10528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a:t>Digitális farmmenedzsment</a:t>
            </a:r>
            <a:endParaRPr/>
          </a:p>
        </p:txBody>
      </p:sp>
      <p:sp>
        <p:nvSpPr>
          <p:cNvPr id="63" name="Google Shape;63;p1"/>
          <p:cNvSpPr txBox="1">
            <a:spLocks noGrp="1"/>
          </p:cNvSpPr>
          <p:nvPr>
            <p:ph type="subTitle" idx="1"/>
          </p:nvPr>
        </p:nvSpPr>
        <p:spPr>
          <a:xfrm>
            <a:off x="1389530" y="1884218"/>
            <a:ext cx="9144000" cy="228599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C9E4A"/>
              </a:buClr>
              <a:buSzPct val="108108"/>
              <a:buNone/>
            </a:pPr>
            <a:r>
              <a:rPr lang="hu-HU" b="1"/>
              <a:t>Szakértők</a:t>
            </a:r>
            <a:r>
              <a:rPr lang="hu-HU" b="1" dirty="0"/>
              <a:t>:</a:t>
            </a:r>
            <a:endParaRPr dirty="0"/>
          </a:p>
          <a:p>
            <a:pPr marL="0" lvl="0" indent="0" algn="ctr" rtl="0">
              <a:lnSpc>
                <a:spcPct val="90000"/>
              </a:lnSpc>
              <a:spcBef>
                <a:spcPts val="0"/>
              </a:spcBef>
              <a:spcAft>
                <a:spcPts val="0"/>
              </a:spcAft>
              <a:buClr>
                <a:srgbClr val="1C9E4A"/>
              </a:buClr>
              <a:buSzPct val="108108"/>
              <a:buNone/>
            </a:pPr>
            <a:r>
              <a:rPr lang="hu-HU" b="1" dirty="0"/>
              <a:t>Maróti Miklós</a:t>
            </a:r>
            <a:endParaRPr dirty="0"/>
          </a:p>
          <a:p>
            <a:pPr marL="0" lvl="0" indent="0" algn="ctr" rtl="0">
              <a:lnSpc>
                <a:spcPct val="90000"/>
              </a:lnSpc>
              <a:spcBef>
                <a:spcPts val="0"/>
              </a:spcBef>
              <a:spcAft>
                <a:spcPts val="0"/>
              </a:spcAft>
              <a:buClr>
                <a:srgbClr val="1C9E4A"/>
              </a:buClr>
              <a:buSzPct val="108108"/>
              <a:buNone/>
            </a:pPr>
            <a:r>
              <a:rPr lang="hu-HU" b="1" dirty="0"/>
              <a:t>Dr. Mesterházi Péter Ákos</a:t>
            </a:r>
            <a:endParaRPr dirty="0"/>
          </a:p>
          <a:p>
            <a:pPr marL="0" lvl="0" indent="0" algn="ctr" rtl="0">
              <a:lnSpc>
                <a:spcPct val="90000"/>
              </a:lnSpc>
              <a:spcBef>
                <a:spcPts val="0"/>
              </a:spcBef>
              <a:spcAft>
                <a:spcPts val="0"/>
              </a:spcAft>
              <a:buClr>
                <a:srgbClr val="1C9E4A"/>
              </a:buClr>
              <a:buSzPct val="108108"/>
              <a:buNone/>
            </a:pPr>
            <a:r>
              <a:rPr lang="hu-HU" b="1" dirty="0"/>
              <a:t>Dr. </a:t>
            </a:r>
            <a:r>
              <a:rPr lang="hu-HU" b="1" dirty="0" err="1"/>
              <a:t>Riczu</a:t>
            </a:r>
            <a:r>
              <a:rPr lang="hu-HU" b="1" dirty="0"/>
              <a:t> Péter</a:t>
            </a:r>
            <a:endParaRPr dirty="0"/>
          </a:p>
          <a:p>
            <a:pPr marL="0" lvl="0" indent="0" algn="ctr" rtl="0">
              <a:lnSpc>
                <a:spcPct val="90000"/>
              </a:lnSpc>
              <a:spcBef>
                <a:spcPts val="0"/>
              </a:spcBef>
              <a:spcAft>
                <a:spcPts val="0"/>
              </a:spcAft>
              <a:buClr>
                <a:srgbClr val="1C9E4A"/>
              </a:buClr>
              <a:buSzPct val="108108"/>
              <a:buNone/>
            </a:pPr>
            <a:r>
              <a:rPr lang="hu-HU" b="1" dirty="0"/>
              <a:t>Mészáros Gábor</a:t>
            </a:r>
            <a:endParaRPr dirty="0"/>
          </a:p>
          <a:p>
            <a:pPr marL="0" lvl="0" indent="0" algn="ctr" rtl="0">
              <a:lnSpc>
                <a:spcPct val="90000"/>
              </a:lnSpc>
              <a:spcBef>
                <a:spcPts val="0"/>
              </a:spcBef>
              <a:spcAft>
                <a:spcPts val="0"/>
              </a:spcAft>
              <a:buClr>
                <a:srgbClr val="1C9E4A"/>
              </a:buClr>
              <a:buSzPct val="108108"/>
              <a:buNone/>
            </a:pPr>
            <a:r>
              <a:rPr lang="hu-HU" b="1" dirty="0"/>
              <a:t>Umenhoffer Péter</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p:nvPr/>
        </p:nvSpPr>
        <p:spPr>
          <a:xfrm>
            <a:off x="396240" y="1354020"/>
            <a:ext cx="11399520" cy="406205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hu-HU" sz="2400" b="1" i="0" u="none" strike="noStrike" cap="none">
                <a:solidFill>
                  <a:srgbClr val="00B050"/>
                </a:solidFill>
                <a:latin typeface="Calibri"/>
                <a:ea typeface="Calibri"/>
                <a:cs typeface="Calibri"/>
                <a:sym typeface="Calibri"/>
              </a:rPr>
              <a:t>Rendszer használatának előnyei:</a:t>
            </a:r>
            <a:endParaRPr sz="2400" b="0" i="0" u="none" strike="noStrike" cap="none">
              <a:solidFill>
                <a:srgbClr val="00B050"/>
              </a:solidFill>
              <a:latin typeface="Calibri"/>
              <a:ea typeface="Calibri"/>
              <a:cs typeface="Calibri"/>
              <a:sym typeface="Calibri"/>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1" i="0" u="none" strike="noStrike" cap="none">
                <a:solidFill>
                  <a:srgbClr val="00B050"/>
                </a:solidFill>
                <a:latin typeface="Calibri"/>
                <a:ea typeface="Calibri"/>
                <a:cs typeface="Calibri"/>
                <a:sym typeface="Calibri"/>
              </a:rPr>
              <a:t>költségek</a:t>
            </a:r>
            <a:r>
              <a:rPr lang="hu-HU" sz="2400" b="0" i="0" u="none" strike="noStrike" cap="none">
                <a:solidFill>
                  <a:srgbClr val="00B050"/>
                </a:solidFill>
                <a:latin typeface="Calibri"/>
                <a:ea typeface="Calibri"/>
                <a:cs typeface="Calibri"/>
                <a:sym typeface="Calibri"/>
              </a:rPr>
              <a:t> figyelése és azok tetszőleges összefüggésekben történő elemzése a költséghatékonyság jelentős növekedését eredményezi (tényleges felhasználást alapul véve).</a:t>
            </a:r>
            <a:endParaRPr sz="2400" b="0" i="0" u="none" strike="noStrike" cap="none">
              <a:solidFill>
                <a:srgbClr val="00B050"/>
              </a:solidFill>
              <a:latin typeface="Arial"/>
              <a:ea typeface="Arial"/>
              <a:cs typeface="Arial"/>
              <a:sym typeface="Arial"/>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1" i="0" u="none" strike="noStrike" cap="none">
                <a:solidFill>
                  <a:srgbClr val="00B050"/>
                </a:solidFill>
                <a:latin typeface="Calibri"/>
                <a:ea typeface="Calibri"/>
                <a:cs typeface="Calibri"/>
                <a:sym typeface="Calibri"/>
              </a:rPr>
              <a:t>adminisztráció csökkentése</a:t>
            </a:r>
            <a:r>
              <a:rPr lang="hu-HU" sz="2400" b="0" i="0" u="none" strike="noStrike" cap="none">
                <a:solidFill>
                  <a:srgbClr val="00B050"/>
                </a:solidFill>
                <a:latin typeface="Calibri"/>
                <a:ea typeface="Calibri"/>
                <a:cs typeface="Calibri"/>
                <a:sym typeface="Calibri"/>
              </a:rPr>
              <a:t>:</a:t>
            </a:r>
            <a:endParaRPr sz="2400" b="0" i="0" u="none" strike="noStrike" cap="none">
              <a:solidFill>
                <a:srgbClr val="00B050"/>
              </a:solidFill>
              <a:latin typeface="Arial"/>
              <a:ea typeface="Arial"/>
              <a:cs typeface="Arial"/>
              <a:sym typeface="Arial"/>
            </a:endParaRPr>
          </a:p>
          <a:p>
            <a:pPr marL="743040" marR="0" lvl="1"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információk egyszeri rögzítése</a:t>
            </a:r>
            <a:endParaRPr sz="2400" b="0" i="0" u="none" strike="noStrike" cap="none">
              <a:solidFill>
                <a:srgbClr val="00B050"/>
              </a:solidFill>
              <a:latin typeface="Arial"/>
              <a:ea typeface="Arial"/>
              <a:cs typeface="Arial"/>
              <a:sym typeface="Arial"/>
            </a:endParaRPr>
          </a:p>
          <a:p>
            <a:pPr marL="743040" marR="0" lvl="1"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automatikus, elektronikus bizonylatok kiállításának lehetősége (raktár kiadási- bevételezési bizonylat, mérlegjegy, szállítólevél, munkalap, stb.)</a:t>
            </a:r>
            <a:endParaRPr sz="2400" b="0" i="0" u="none" strike="noStrike" cap="none">
              <a:solidFill>
                <a:srgbClr val="00B050"/>
              </a:solidFill>
              <a:latin typeface="Arial"/>
              <a:ea typeface="Arial"/>
              <a:cs typeface="Arial"/>
              <a:sym typeface="Arial"/>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csökkenti a tévedés lehetőségét az </a:t>
            </a:r>
            <a:r>
              <a:rPr lang="hu-HU" sz="2400" b="1" i="0" u="none" strike="noStrike" cap="none">
                <a:solidFill>
                  <a:srgbClr val="00B050"/>
                </a:solidFill>
                <a:latin typeface="Calibri"/>
                <a:ea typeface="Calibri"/>
                <a:cs typeface="Calibri"/>
                <a:sym typeface="Calibri"/>
              </a:rPr>
              <a:t>automatikus ellenőrzések</a:t>
            </a:r>
            <a:r>
              <a:rPr lang="hu-HU" sz="2400" b="0" i="0" u="none" strike="noStrike" cap="none">
                <a:solidFill>
                  <a:srgbClr val="00B050"/>
                </a:solidFill>
                <a:latin typeface="Calibri"/>
                <a:ea typeface="Calibri"/>
                <a:cs typeface="Calibri"/>
                <a:sym typeface="Calibri"/>
              </a:rPr>
              <a:t>kel:</a:t>
            </a:r>
            <a:endParaRPr sz="2400" b="0" i="0" u="none" strike="noStrike" cap="none">
              <a:solidFill>
                <a:srgbClr val="00B050"/>
              </a:solidFill>
              <a:latin typeface="Arial"/>
              <a:ea typeface="Arial"/>
              <a:cs typeface="Arial"/>
              <a:sym typeface="Arial"/>
            </a:endParaRPr>
          </a:p>
          <a:p>
            <a:pPr marL="743040" marR="0" lvl="1"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munkaműveletek ellenőrzése</a:t>
            </a:r>
            <a:endParaRPr sz="2400" b="0" i="0" u="none" strike="noStrike" cap="none">
              <a:solidFill>
                <a:srgbClr val="00B050"/>
              </a:solidFill>
              <a:latin typeface="Arial"/>
              <a:ea typeface="Arial"/>
              <a:cs typeface="Arial"/>
              <a:sym typeface="Arial"/>
            </a:endParaRPr>
          </a:p>
          <a:p>
            <a:pPr marL="743040" marR="0" lvl="1"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földbérleti szerződések lejárati idejének figyelése</a:t>
            </a:r>
            <a:endParaRPr sz="2400" b="0" i="0" u="none" strike="noStrike" cap="none">
              <a:solidFill>
                <a:srgbClr val="00B050"/>
              </a:solidFill>
              <a:latin typeface="Arial"/>
              <a:ea typeface="Arial"/>
              <a:cs typeface="Arial"/>
              <a:sym typeface="Arial"/>
            </a:endParaRPr>
          </a:p>
          <a:p>
            <a:pPr marL="743040" marR="0" lvl="1"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adott dátumra tervezett termékigény és aktuális készletmennyiség összevetése, stb.</a:t>
            </a:r>
            <a:endParaRPr sz="2400" b="0" i="0" u="none" strike="noStrike" cap="none">
              <a:solidFill>
                <a:srgbClr val="00B050"/>
              </a:solidFill>
              <a:latin typeface="Calibri"/>
              <a:ea typeface="Calibri"/>
              <a:cs typeface="Calibri"/>
              <a:sym typeface="Calibri"/>
            </a:endParaRPr>
          </a:p>
        </p:txBody>
      </p:sp>
      <p:sp>
        <p:nvSpPr>
          <p:cNvPr id="170" name="Google Shape;170;p22"/>
          <p:cNvSpPr txBox="1">
            <a:spLocks noGrp="1"/>
          </p:cNvSpPr>
          <p:nvPr>
            <p:ph type="title"/>
          </p:nvPr>
        </p:nvSpPr>
        <p:spPr>
          <a:xfrm>
            <a:off x="751601" y="292977"/>
            <a:ext cx="11163308"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5. Egy digitális farmmenedzsment </a:t>
            </a:r>
            <a:br>
              <a:rPr lang="hu-HU"/>
            </a:br>
            <a:r>
              <a:rPr lang="hu-HU"/>
              <a:t>használatának előnyei I.</a:t>
            </a:r>
            <a:endParaRPr/>
          </a:p>
        </p:txBody>
      </p:sp>
      <p:sp>
        <p:nvSpPr>
          <p:cNvPr id="171" name="Google Shape;171;p2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p:nvPr/>
        </p:nvSpPr>
        <p:spPr>
          <a:xfrm>
            <a:off x="755686" y="1354020"/>
            <a:ext cx="10597634" cy="406205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hu-HU" sz="2400" b="1" i="0" u="none" strike="noStrike" cap="none">
                <a:solidFill>
                  <a:srgbClr val="00B050"/>
                </a:solidFill>
                <a:latin typeface="Calibri"/>
                <a:ea typeface="Calibri"/>
                <a:cs typeface="Calibri"/>
                <a:sym typeface="Calibri"/>
              </a:rPr>
              <a:t>Rendszer használatának előnyei:</a:t>
            </a:r>
            <a:endParaRPr sz="2400" b="0" i="0" u="none" strike="noStrike" cap="none">
              <a:solidFill>
                <a:srgbClr val="00B050"/>
              </a:solidFill>
              <a:latin typeface="Calibri"/>
              <a:ea typeface="Calibri"/>
              <a:cs typeface="Calibri"/>
              <a:sym typeface="Calibri"/>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folyamatok </a:t>
            </a:r>
            <a:r>
              <a:rPr lang="hu-HU" sz="2400" b="1" i="0" u="none" strike="noStrike" cap="none">
                <a:solidFill>
                  <a:srgbClr val="00B050"/>
                </a:solidFill>
                <a:latin typeface="Calibri"/>
                <a:ea typeface="Calibri"/>
                <a:cs typeface="Calibri"/>
                <a:sym typeface="Calibri"/>
              </a:rPr>
              <a:t>átláthatóság</a:t>
            </a:r>
            <a:r>
              <a:rPr lang="hu-HU" sz="2400" b="0" i="0" u="none" strike="noStrike" cap="none">
                <a:solidFill>
                  <a:srgbClr val="00B050"/>
                </a:solidFill>
                <a:latin typeface="Calibri"/>
                <a:ea typeface="Calibri"/>
                <a:cs typeface="Calibri"/>
                <a:sym typeface="Calibri"/>
              </a:rPr>
              <a:t>ának biztosítása - </a:t>
            </a:r>
            <a:r>
              <a:rPr lang="hu-HU" sz="2400" b="1" i="0" u="none" strike="noStrike" cap="none">
                <a:solidFill>
                  <a:srgbClr val="00B050"/>
                </a:solidFill>
                <a:latin typeface="Calibri"/>
                <a:ea typeface="Calibri"/>
                <a:cs typeface="Calibri"/>
                <a:sym typeface="Calibri"/>
              </a:rPr>
              <a:t>naprakész, pontos, visszakövethető</a:t>
            </a:r>
            <a:r>
              <a:rPr lang="hu-HU" sz="2400" b="0" i="0" u="none" strike="noStrike" cap="none">
                <a:solidFill>
                  <a:srgbClr val="00B050"/>
                </a:solidFill>
                <a:latin typeface="Calibri"/>
                <a:ea typeface="Calibri"/>
                <a:cs typeface="Calibri"/>
                <a:sym typeface="Calibri"/>
              </a:rPr>
              <a:t> adatok, dokumentum-</a:t>
            </a:r>
            <a:r>
              <a:rPr lang="hu-HU" sz="2400" b="1" i="0" u="none" strike="noStrike" cap="none">
                <a:solidFill>
                  <a:srgbClr val="00B050"/>
                </a:solidFill>
                <a:latin typeface="Calibri"/>
                <a:ea typeface="Calibri"/>
                <a:cs typeface="Calibri"/>
                <a:sym typeface="Calibri"/>
              </a:rPr>
              <a:t>nyilvántartás</a:t>
            </a:r>
            <a:r>
              <a:rPr lang="hu-HU" sz="2400" b="0" i="0" u="none" strike="noStrike" cap="none">
                <a:solidFill>
                  <a:srgbClr val="00B050"/>
                </a:solidFill>
                <a:latin typeface="Calibri"/>
                <a:ea typeface="Calibri"/>
                <a:cs typeface="Calibri"/>
                <a:sym typeface="Calibri"/>
              </a:rPr>
              <a:t>, stb.</a:t>
            </a:r>
            <a:endParaRPr sz="2400" b="0" i="0" u="none" strike="noStrike" cap="none">
              <a:solidFill>
                <a:srgbClr val="00B050"/>
              </a:solidFill>
              <a:latin typeface="Arial"/>
              <a:ea typeface="Arial"/>
              <a:cs typeface="Arial"/>
              <a:sym typeface="Arial"/>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vezetői döntések meghozatalának segítése teljeskörű, </a:t>
            </a:r>
            <a:r>
              <a:rPr lang="hu-HU" sz="2400" b="1" i="0" u="none" strike="noStrike" cap="none">
                <a:solidFill>
                  <a:srgbClr val="00B050"/>
                </a:solidFill>
                <a:latin typeface="Calibri"/>
                <a:ea typeface="Calibri"/>
                <a:cs typeface="Calibri"/>
                <a:sym typeface="Calibri"/>
              </a:rPr>
              <a:t>igény szerinti kimutatások</a:t>
            </a:r>
            <a:r>
              <a:rPr lang="hu-HU" sz="2400" b="0" i="0" u="none" strike="noStrike" cap="none">
                <a:solidFill>
                  <a:srgbClr val="00B050"/>
                </a:solidFill>
                <a:latin typeface="Calibri"/>
                <a:ea typeface="Calibri"/>
                <a:cs typeface="Calibri"/>
                <a:sym typeface="Calibri"/>
              </a:rPr>
              <a:t>kal</a:t>
            </a:r>
            <a:endParaRPr sz="2400" b="0" i="0" u="none" strike="noStrike" cap="none">
              <a:solidFill>
                <a:srgbClr val="00B050"/>
              </a:solidFill>
              <a:latin typeface="Arial"/>
              <a:ea typeface="Arial"/>
              <a:cs typeface="Arial"/>
              <a:sym typeface="Arial"/>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gazdasági egység átláthatóságát, kézben tarthatóságát teszi lehetővé az </a:t>
            </a:r>
            <a:r>
              <a:rPr lang="hu-HU" sz="2400" b="1" i="0" u="none" strike="noStrike" cap="none">
                <a:solidFill>
                  <a:srgbClr val="00B050"/>
                </a:solidFill>
                <a:latin typeface="Calibri"/>
                <a:ea typeface="Calibri"/>
                <a:cs typeface="Calibri"/>
                <a:sym typeface="Calibri"/>
              </a:rPr>
              <a:t>információk egységes</a:t>
            </a:r>
            <a:r>
              <a:rPr lang="hu-HU" sz="2400" b="0" i="0" u="none" strike="noStrike" cap="none">
                <a:solidFill>
                  <a:srgbClr val="00B050"/>
                </a:solidFill>
                <a:latin typeface="Calibri"/>
                <a:ea typeface="Calibri"/>
                <a:cs typeface="Calibri"/>
                <a:sym typeface="Calibri"/>
              </a:rPr>
              <a:t>, egy helyen történő koncentrációja</a:t>
            </a:r>
            <a:endParaRPr sz="2400" b="0" i="0" u="none" strike="noStrike" cap="none">
              <a:solidFill>
                <a:srgbClr val="00B050"/>
              </a:solidFill>
              <a:latin typeface="Arial"/>
              <a:ea typeface="Arial"/>
              <a:cs typeface="Arial"/>
              <a:sym typeface="Arial"/>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adatok földrajzi elhelyezkedéstől függetlenül azonnal lekérdezhetőek – távoli telephelyek adatainak egységes és azonnali kezelése</a:t>
            </a:r>
            <a:endParaRPr sz="2400" b="0" i="0" u="none" strike="noStrike" cap="none">
              <a:solidFill>
                <a:srgbClr val="00B050"/>
              </a:solidFill>
              <a:latin typeface="Arial"/>
              <a:ea typeface="Arial"/>
              <a:cs typeface="Arial"/>
              <a:sym typeface="Arial"/>
            </a:endParaRPr>
          </a:p>
          <a:p>
            <a:pPr marL="285840" marR="0" lvl="0" indent="-285480" algn="just" rtl="0">
              <a:lnSpc>
                <a:spcPct val="100000"/>
              </a:lnSpc>
              <a:spcBef>
                <a:spcPts val="600"/>
              </a:spcBef>
              <a:spcAft>
                <a:spcPts val="0"/>
              </a:spcAft>
              <a:buClr>
                <a:srgbClr val="3F3F3F"/>
              </a:buClr>
              <a:buSzPts val="1800"/>
              <a:buFont typeface="Arial"/>
              <a:buChar char="•"/>
            </a:pPr>
            <a:r>
              <a:rPr lang="hu-HU" sz="2400" b="0" i="0" u="none" strike="noStrike" cap="none">
                <a:solidFill>
                  <a:srgbClr val="00B050"/>
                </a:solidFill>
                <a:latin typeface="Calibri"/>
                <a:ea typeface="Calibri"/>
                <a:cs typeface="Calibri"/>
                <a:sym typeface="Calibri"/>
              </a:rPr>
              <a:t>gyorsabb reakcióidőt, így versenyelőnyt biztosít a tervezhetőség mértékének fokozása</a:t>
            </a:r>
            <a:endParaRPr sz="2400" b="0" i="0" u="none" strike="noStrike" cap="none">
              <a:solidFill>
                <a:srgbClr val="00B050"/>
              </a:solidFill>
              <a:latin typeface="Arial"/>
              <a:ea typeface="Arial"/>
              <a:cs typeface="Arial"/>
              <a:sym typeface="Arial"/>
            </a:endParaRPr>
          </a:p>
        </p:txBody>
      </p:sp>
      <p:sp>
        <p:nvSpPr>
          <p:cNvPr id="178" name="Google Shape;178;p23"/>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5. Egy digitális farmmenedzsment</a:t>
            </a:r>
            <a:br>
              <a:rPr lang="hu-HU"/>
            </a:br>
            <a:r>
              <a:rPr lang="hu-HU"/>
              <a:t>használatának előnyei II.</a:t>
            </a:r>
            <a:endParaRPr/>
          </a:p>
        </p:txBody>
      </p:sp>
      <p:sp>
        <p:nvSpPr>
          <p:cNvPr id="179" name="Google Shape;179;p2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p:nvPr/>
        </p:nvSpPr>
        <p:spPr>
          <a:xfrm>
            <a:off x="751601" y="1135565"/>
            <a:ext cx="10597634" cy="4586869"/>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CÉL: </a:t>
            </a:r>
            <a:r>
              <a:rPr lang="hu-HU" sz="1800" b="1" i="0" u="none" strike="noStrike" cap="none">
                <a:solidFill>
                  <a:srgbClr val="00B050"/>
                </a:solidFill>
                <a:latin typeface="Calibri"/>
                <a:ea typeface="Calibri"/>
                <a:cs typeface="Calibri"/>
                <a:sym typeface="Calibri"/>
              </a:rPr>
              <a:t>hatékony, fenntartható gazdálkodás</a:t>
            </a:r>
            <a:endParaRPr sz="1800" b="0" i="0" u="none" strike="noStrike" cap="none">
              <a:solidFill>
                <a:srgbClr val="00B050"/>
              </a:solidFill>
              <a:latin typeface="Arial"/>
              <a:ea typeface="Arial"/>
              <a:cs typeface="Arial"/>
              <a:sym typeface="Arial"/>
            </a:endParaRPr>
          </a:p>
          <a:p>
            <a:pPr marL="0" marR="0" lvl="0" indent="0" algn="just" rtl="0">
              <a:lnSpc>
                <a:spcPct val="90000"/>
              </a:lnSpc>
              <a:spcBef>
                <a:spcPts val="1001"/>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HOGYAN? -&gt; </a:t>
            </a:r>
            <a:r>
              <a:rPr lang="hu-HU" sz="1800" b="1" i="0" u="none" strike="noStrike" cap="none">
                <a:solidFill>
                  <a:srgbClr val="00B050"/>
                </a:solidFill>
                <a:latin typeface="Calibri"/>
                <a:ea typeface="Calibri"/>
                <a:cs typeface="Calibri"/>
                <a:sym typeface="Calibri"/>
              </a:rPr>
              <a:t>adatokra támaszkodva</a:t>
            </a:r>
            <a:endParaRPr sz="1800" b="0" i="0" u="none" strike="noStrike" cap="none">
              <a:solidFill>
                <a:srgbClr val="00B050"/>
              </a:solidFill>
              <a:latin typeface="Arial"/>
              <a:ea typeface="Arial"/>
              <a:cs typeface="Arial"/>
              <a:sym typeface="Arial"/>
            </a:endParaRPr>
          </a:p>
          <a:p>
            <a:pPr marL="0" marR="0" lvl="0" indent="0" algn="just" rtl="0">
              <a:lnSpc>
                <a:spcPct val="90000"/>
              </a:lnSpc>
              <a:spcBef>
                <a:spcPts val="1001"/>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A példaként bemutatott </a:t>
            </a:r>
            <a:r>
              <a:rPr lang="hu-HU" sz="1800" b="1" i="0" u="none" strike="noStrike" cap="none">
                <a:solidFill>
                  <a:srgbClr val="00B050"/>
                </a:solidFill>
                <a:latin typeface="Calibri"/>
                <a:ea typeface="Calibri"/>
                <a:cs typeface="Calibri"/>
                <a:sym typeface="Calibri"/>
              </a:rPr>
              <a:t>digitális farmmenedzsment rendszer használatának előnyei:</a:t>
            </a:r>
            <a:endParaRPr sz="18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Készletkezelés: </a:t>
            </a:r>
            <a:r>
              <a:rPr lang="hu-HU" sz="1800" b="0" i="0" u="none" strike="noStrike" cap="none">
                <a:solidFill>
                  <a:srgbClr val="00B050"/>
                </a:solidFill>
                <a:latin typeface="Calibri"/>
                <a:ea typeface="Calibri"/>
                <a:cs typeface="Calibri"/>
                <a:sym typeface="Calibri"/>
              </a:rPr>
              <a:t>A készletek nyilvántartása, azok mozgásának dokumentálása a cég méretével párhuzamosan egyre bonyolultabb feladat. Nemcsak pontosnak, de jól átláthatónak is kell lennie, hogy mindig naprakész adatokat mutasson.</a:t>
            </a:r>
            <a:endParaRPr sz="18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Minden egy helyen</a:t>
            </a:r>
            <a:r>
              <a:rPr lang="hu-HU" sz="1800" b="0" i="0" u="none" strike="noStrike" cap="none">
                <a:solidFill>
                  <a:srgbClr val="00B050"/>
                </a:solidFill>
                <a:latin typeface="Calibri"/>
                <a:ea typeface="Calibri"/>
                <a:cs typeface="Calibri"/>
                <a:sym typeface="Calibri"/>
              </a:rPr>
              <a:t>: Ha már adminisztrálnunk kell, tegyük azt úgy, hogy ne csak pontos, hanem kényelmes is legyen! Az adatot elég egyszer rögzíteni, az majd mindenhol megjelenik ahol szükségünk van rá. Később pontosíthatjuk, változtathatjuk, de berögzíteni csak egyszer kell! Napló – Permetezési napló - Nitrát jelentés - Nem szükséges külön vezetni.</a:t>
            </a:r>
            <a:endParaRPr sz="18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Térinformatika</a:t>
            </a:r>
            <a:r>
              <a:rPr lang="hu-HU" sz="1800" b="0" i="0" u="none" strike="noStrike" cap="none">
                <a:solidFill>
                  <a:srgbClr val="00B050"/>
                </a:solidFill>
                <a:latin typeface="Calibri"/>
                <a:ea typeface="Calibri"/>
                <a:cs typeface="Calibri"/>
                <a:sym typeface="Calibri"/>
              </a:rPr>
              <a:t>: Nem csupán a területek és az esetlegesen ott dolgozó gépek térképi ábrázolása. Megjelennek az adott terület adatai, és összefüggései is a térképen. </a:t>
            </a:r>
            <a:endParaRPr sz="18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Adat alapú döntéshozás</a:t>
            </a:r>
            <a:r>
              <a:rPr lang="hu-HU" sz="1800" b="0" i="0" u="none" strike="noStrike" cap="none">
                <a:solidFill>
                  <a:srgbClr val="00B050"/>
                </a:solidFill>
                <a:latin typeface="Calibri"/>
                <a:ea typeface="Calibri"/>
                <a:cs typeface="Calibri"/>
                <a:sym typeface="Calibri"/>
              </a:rPr>
              <a:t>: Gazdaságunk minden pontját adattal támasztja alá: összefogja az információkat, átláthatóvá teszi azokat. Nem csupán az egészet, hanem a sok apró részletet is megmutatja.</a:t>
            </a:r>
            <a:endParaRPr sz="18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Naprakész kimutatások: </a:t>
            </a:r>
            <a:r>
              <a:rPr lang="hu-HU" sz="1800" b="0" i="0" u="none" strike="noStrike" cap="none">
                <a:solidFill>
                  <a:srgbClr val="00B050"/>
                </a:solidFill>
                <a:latin typeface="Calibri"/>
                <a:ea typeface="Calibri"/>
                <a:cs typeface="Calibri"/>
                <a:sym typeface="Calibri"/>
              </a:rPr>
              <a:t>A költség mindig érzékeny pont. Tudni kell mire mit költünk és meddig mehetünk el, hogy profitot termeljünk. A mezőgazdaságban sok tényezőt nem tudunk befolyásolni: időjárás, terményárak, input anyagok árai, de a költségek naprakész vezetése, az csak rajtunk múlik!</a:t>
            </a:r>
            <a:endParaRPr sz="1800" b="0" i="0" u="none" strike="noStrike" cap="none">
              <a:solidFill>
                <a:srgbClr val="00B05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186" name="Google Shape;186;p24"/>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6. Üzleti aspektus I.</a:t>
            </a:r>
            <a:endParaRPr/>
          </a:p>
        </p:txBody>
      </p:sp>
      <p:sp>
        <p:nvSpPr>
          <p:cNvPr id="187" name="Google Shape;187;p2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p:nvPr/>
        </p:nvSpPr>
        <p:spPr>
          <a:xfrm>
            <a:off x="755686" y="1354019"/>
            <a:ext cx="10597634" cy="3946597"/>
          </a:xfrm>
          <a:prstGeom prst="rect">
            <a:avLst/>
          </a:prstGeom>
          <a:noFill/>
          <a:ln>
            <a:noFill/>
          </a:ln>
        </p:spPr>
        <p:txBody>
          <a:bodyPr spcFirstLastPara="1" wrap="square" lIns="91425" tIns="45700" rIns="91425" bIns="45700" anchor="t" anchorCtr="0">
            <a:noAutofit/>
          </a:bodyPr>
          <a:lstStyle/>
          <a:p>
            <a:pPr marL="285840" marR="0" lvl="0" indent="-285480" algn="just" rtl="0">
              <a:lnSpc>
                <a:spcPct val="90000"/>
              </a:lnSpc>
              <a:spcBef>
                <a:spcPts val="0"/>
              </a:spcBef>
              <a:spcAft>
                <a:spcPts val="0"/>
              </a:spcAft>
              <a:buClr>
                <a:srgbClr val="3F3F3F"/>
              </a:buClr>
              <a:buSzPts val="1600"/>
              <a:buFont typeface="Arial"/>
              <a:buChar char="•"/>
            </a:pPr>
            <a:r>
              <a:rPr lang="hu-HU" sz="2000" b="1" i="0" u="none" strike="noStrike" cap="none">
                <a:solidFill>
                  <a:srgbClr val="00B050"/>
                </a:solidFill>
                <a:latin typeface="Calibri"/>
                <a:ea typeface="Calibri"/>
                <a:cs typeface="Calibri"/>
                <a:sym typeface="Calibri"/>
              </a:rPr>
              <a:t>Automatikus figyelmeztetések</a:t>
            </a:r>
            <a:r>
              <a:rPr lang="hu-HU" sz="2000" b="0" i="0" u="none" strike="noStrike" cap="none">
                <a:solidFill>
                  <a:srgbClr val="00B050"/>
                </a:solidFill>
                <a:latin typeface="Calibri"/>
                <a:ea typeface="Calibri"/>
                <a:cs typeface="Calibri"/>
                <a:sym typeface="Calibri"/>
              </a:rPr>
              <a:t>: A bevitt adatok alapján összesít, mérlegel és a megfelelő időben figyelmeztet a számunkra fontosnak értékelt kérdésekben.</a:t>
            </a:r>
            <a:endParaRPr sz="20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2000" b="1" i="0" u="none" strike="noStrike" cap="none">
                <a:solidFill>
                  <a:srgbClr val="00B050"/>
                </a:solidFill>
                <a:latin typeface="Calibri"/>
                <a:ea typeface="Calibri"/>
                <a:cs typeface="Calibri"/>
                <a:sym typeface="Calibri"/>
              </a:rPr>
              <a:t>Tetszőleges riportok készítése</a:t>
            </a:r>
            <a:r>
              <a:rPr lang="hu-HU" sz="2000" b="0" i="0" u="none" strike="noStrike" cap="none">
                <a:solidFill>
                  <a:srgbClr val="00B050"/>
                </a:solidFill>
                <a:latin typeface="Calibri"/>
                <a:ea typeface="Calibri"/>
                <a:cs typeface="Calibri"/>
                <a:sym typeface="Calibri"/>
              </a:rPr>
              <a:t>: Kimutatások készítése naprakészen, pontosan – minimális időráfordítással, több napos rákészülést és adategyeztetést elkerülve. </a:t>
            </a:r>
            <a:endParaRPr sz="20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2000" b="1" i="0" u="none" strike="noStrike" cap="none">
                <a:solidFill>
                  <a:srgbClr val="00B050"/>
                </a:solidFill>
                <a:latin typeface="Calibri"/>
                <a:ea typeface="Calibri"/>
                <a:cs typeface="Calibri"/>
                <a:sym typeface="Calibri"/>
              </a:rPr>
              <a:t>Tábla szintű adatkövetés: </a:t>
            </a:r>
            <a:r>
              <a:rPr lang="hu-HU" sz="2000" b="0" i="0" u="none" strike="noStrike" cap="none">
                <a:solidFill>
                  <a:srgbClr val="00B050"/>
                </a:solidFill>
                <a:latin typeface="Calibri"/>
                <a:ea typeface="Calibri"/>
                <a:cs typeface="Calibri"/>
                <a:sym typeface="Calibri"/>
              </a:rPr>
              <a:t>A tábla szintű információ sokkal mélyebb és komolyabb elemzéseket tesz lehetővé, mint az ágazati szintű. A fontos részletek mindig valahol a táblák mélyén rejtőznek.</a:t>
            </a:r>
            <a:endParaRPr sz="20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2000" b="1" i="0" u="none" strike="noStrike" cap="none">
                <a:solidFill>
                  <a:srgbClr val="00B050"/>
                </a:solidFill>
                <a:latin typeface="Calibri"/>
                <a:ea typeface="Calibri"/>
                <a:cs typeface="Calibri"/>
                <a:sym typeface="Calibri"/>
              </a:rPr>
              <a:t>Papír alapú adminisztráció megszüntetése: </a:t>
            </a:r>
            <a:r>
              <a:rPr lang="hu-HU" sz="2000" b="0" i="0" u="none" strike="noStrike" cap="none">
                <a:solidFill>
                  <a:srgbClr val="00B050"/>
                </a:solidFill>
                <a:latin typeface="Calibri"/>
                <a:ea typeface="Calibri"/>
                <a:cs typeface="Calibri"/>
                <a:sym typeface="Calibri"/>
              </a:rPr>
              <a:t>Aki digitális rendszerbe rögzíti az adatait, az meg tudja tenni hogy probléma  esetén a digitális technikát hívja segítségül. A szoftvert vagy mobil applikációt használó a program segítségével meg fogja találni a válaszokat, bármi is történt a földjén.</a:t>
            </a:r>
            <a:endParaRPr sz="20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2000" b="1" i="0" u="none" strike="noStrike" cap="none">
                <a:solidFill>
                  <a:srgbClr val="00B050"/>
                </a:solidFill>
                <a:latin typeface="Calibri"/>
                <a:ea typeface="Calibri"/>
                <a:cs typeface="Calibri"/>
                <a:sym typeface="Calibri"/>
              </a:rPr>
              <a:t>Digitális hídmérleg- és üzemanyagkút: </a:t>
            </a:r>
            <a:r>
              <a:rPr lang="hu-HU" sz="2000" b="0" i="0" u="none" strike="noStrike" cap="none">
                <a:solidFill>
                  <a:srgbClr val="00B050"/>
                </a:solidFill>
                <a:latin typeface="Calibri"/>
                <a:ea typeface="Calibri"/>
                <a:cs typeface="Calibri"/>
                <a:sym typeface="Calibri"/>
              </a:rPr>
              <a:t>Két alapvető eszközt integráltunk a rendszerbe, amely minden gazdálkodónak létfontosságú, és a rajtuk keresztül keletkező adatok mindig nagy mennyiségű utómunkát igényelnek: a hídmérleg és az üzemanyagkutak.</a:t>
            </a:r>
            <a:endParaRPr sz="2000" b="0" i="0" u="none" strike="noStrike" cap="none">
              <a:solidFill>
                <a:srgbClr val="00B050"/>
              </a:solidFill>
              <a:latin typeface="Arial"/>
              <a:ea typeface="Arial"/>
              <a:cs typeface="Arial"/>
              <a:sym typeface="Arial"/>
            </a:endParaRPr>
          </a:p>
          <a:p>
            <a:pPr marL="360" marR="0" lvl="0" indent="0" algn="just" rtl="0">
              <a:lnSpc>
                <a:spcPct val="90000"/>
              </a:lnSpc>
              <a:spcBef>
                <a:spcPts val="1001"/>
              </a:spcBef>
              <a:spcAft>
                <a:spcPts val="0"/>
              </a:spcAft>
              <a:buClr>
                <a:srgbClr val="000000"/>
              </a:buClr>
              <a:buSzPts val="2000"/>
              <a:buFont typeface="Arial"/>
              <a:buNone/>
            </a:pPr>
            <a:r>
              <a:rPr lang="hu-HU" sz="2000" b="1" i="0" u="none" strike="noStrike" cap="none">
                <a:solidFill>
                  <a:srgbClr val="00B050"/>
                </a:solidFill>
                <a:latin typeface="Calibri"/>
                <a:ea typeface="Calibri"/>
                <a:cs typeface="Calibri"/>
                <a:sym typeface="Calibri"/>
              </a:rPr>
              <a:t>A digitális farmmenedzsment rendszerek esetén is a mérethatékonyság a megtérülésben kulcsfontosságú.</a:t>
            </a:r>
            <a:endParaRPr sz="2000" b="1" i="0" u="none" strike="noStrike" cap="none">
              <a:solidFill>
                <a:srgbClr val="00B050"/>
              </a:solidFill>
              <a:latin typeface="Calibri"/>
              <a:ea typeface="Calibri"/>
              <a:cs typeface="Calibri"/>
              <a:sym typeface="Calibri"/>
            </a:endParaRPr>
          </a:p>
        </p:txBody>
      </p:sp>
      <p:sp>
        <p:nvSpPr>
          <p:cNvPr id="194" name="Google Shape;194;p25"/>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6. Üzleti aspektus II.</a:t>
            </a:r>
            <a:endParaRPr/>
          </a:p>
        </p:txBody>
      </p:sp>
      <p:sp>
        <p:nvSpPr>
          <p:cNvPr id="195" name="Google Shape;195;p2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p:nvPr/>
        </p:nvSpPr>
        <p:spPr>
          <a:xfrm>
            <a:off x="751601" y="1094939"/>
            <a:ext cx="10614887" cy="51362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Szabályozási környezet megismerése - Adatvédelmi tájékoztató és hozzájáruló nyilatkozat ismertetése:</a:t>
            </a:r>
            <a:endParaRPr sz="1800" b="0" i="0" u="none" strike="noStrike" cap="none">
              <a:solidFill>
                <a:srgbClr val="00B05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adatkezelések legfontosabb jellemzőit ismerteti </a:t>
            </a:r>
            <a:endParaRPr sz="1800" b="0" i="0" u="none" strike="noStrike" cap="none">
              <a:solidFill>
                <a:srgbClr val="00B050"/>
              </a:solidFill>
              <a:latin typeface="Arial"/>
              <a:ea typeface="Arial"/>
              <a:cs typeface="Arial"/>
              <a:sym typeface="Arial"/>
            </a:endParaRPr>
          </a:p>
          <a:p>
            <a:pPr marL="742950" marR="0" lvl="1" indent="-285750" algn="l" rtl="0">
              <a:lnSpc>
                <a:spcPct val="100000"/>
              </a:lnSpc>
              <a:spcBef>
                <a:spcPts val="60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Milyen adatokra </a:t>
            </a:r>
            <a:r>
              <a:rPr lang="hu-HU" sz="1800" b="0" i="0" u="none" strike="noStrike" cap="none">
                <a:solidFill>
                  <a:srgbClr val="00B050"/>
                </a:solidFill>
                <a:latin typeface="Calibri"/>
                <a:ea typeface="Calibri"/>
                <a:cs typeface="Calibri"/>
                <a:sym typeface="Calibri"/>
              </a:rPr>
              <a:t>vonatkozik</a:t>
            </a:r>
            <a:endParaRPr sz="1800" b="0" i="0" u="none" strike="noStrike" cap="none">
              <a:solidFill>
                <a:srgbClr val="00B050"/>
              </a:solidFill>
              <a:latin typeface="Arial"/>
              <a:ea typeface="Arial"/>
              <a:cs typeface="Arial"/>
              <a:sym typeface="Arial"/>
            </a:endParaRPr>
          </a:p>
          <a:p>
            <a:pPr marL="742950" marR="0" lvl="1" indent="-285750" algn="l" rtl="0">
              <a:lnSpc>
                <a:spcPct val="100000"/>
              </a:lnSpc>
              <a:spcBef>
                <a:spcPts val="60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Adatok </a:t>
            </a:r>
            <a:r>
              <a:rPr lang="hu-HU" sz="1800" b="1" i="0" u="none" strike="noStrike" cap="none">
                <a:solidFill>
                  <a:srgbClr val="00B050"/>
                </a:solidFill>
                <a:latin typeface="Calibri"/>
                <a:ea typeface="Calibri"/>
                <a:cs typeface="Calibri"/>
                <a:sym typeface="Calibri"/>
              </a:rPr>
              <a:t>kezelésének helye és a hozzáférhető személyek </a:t>
            </a:r>
            <a:r>
              <a:rPr lang="hu-HU" sz="1800" b="0" i="0" u="none" strike="noStrike" cap="none">
                <a:solidFill>
                  <a:srgbClr val="00B050"/>
                </a:solidFill>
                <a:latin typeface="Calibri"/>
                <a:ea typeface="Calibri"/>
                <a:cs typeface="Calibri"/>
                <a:sym typeface="Calibri"/>
              </a:rPr>
              <a:t>köre</a:t>
            </a:r>
            <a:endParaRPr sz="1800" b="0" i="0" u="none" strike="noStrike" cap="none">
              <a:solidFill>
                <a:srgbClr val="00B050"/>
              </a:solidFill>
              <a:latin typeface="Arial"/>
              <a:ea typeface="Arial"/>
              <a:cs typeface="Arial"/>
              <a:sym typeface="Arial"/>
            </a:endParaRPr>
          </a:p>
          <a:p>
            <a:pPr marL="742950" marR="0" lvl="1" indent="-285750" algn="l" rtl="0">
              <a:lnSpc>
                <a:spcPct val="100000"/>
              </a:lnSpc>
              <a:spcBef>
                <a:spcPts val="60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Változás</a:t>
            </a:r>
            <a:r>
              <a:rPr lang="hu-HU" sz="1800" b="0" i="0" u="none" strike="noStrike" cap="none">
                <a:solidFill>
                  <a:srgbClr val="00B050"/>
                </a:solidFill>
                <a:latin typeface="Calibri"/>
                <a:ea typeface="Calibri"/>
                <a:cs typeface="Calibri"/>
                <a:sym typeface="Calibri"/>
              </a:rPr>
              <a:t> esetén a jogszabályoknak megfelelően értesítés kiküldése</a:t>
            </a:r>
            <a:endParaRPr sz="1800" b="0" i="0" u="none" strike="noStrike" cap="none">
              <a:solidFill>
                <a:srgbClr val="00B050"/>
              </a:solidFill>
              <a:latin typeface="Arial"/>
              <a:ea typeface="Arial"/>
              <a:cs typeface="Arial"/>
              <a:sym typeface="Arial"/>
            </a:endParaRPr>
          </a:p>
          <a:p>
            <a:pPr marL="742950" marR="0" lvl="1" indent="-285750" algn="l" rtl="0">
              <a:lnSpc>
                <a:spcPct val="100000"/>
              </a:lnSpc>
              <a:spcBef>
                <a:spcPts val="60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Adatok jellemzői </a:t>
            </a:r>
            <a:r>
              <a:rPr lang="hu-HU" sz="1800" b="0" i="0" u="none" strike="noStrike" cap="none">
                <a:solidFill>
                  <a:srgbClr val="00B050"/>
                </a:solidFill>
                <a:latin typeface="Calibri"/>
                <a:ea typeface="Calibri"/>
                <a:cs typeface="Calibri"/>
                <a:sym typeface="Calibri"/>
              </a:rPr>
              <a:t>(adatkezelés célja, tartalma, jogalapja, kezelt adatok köre, forrása, adatkezelés időtartama és helye, valamint a hozzáférésre jogosultak köre és az adattovábbítással kapcsolatos információk)</a:t>
            </a:r>
            <a:endParaRPr sz="1800" b="0" i="0" u="none" strike="noStrike" cap="none">
              <a:solidFill>
                <a:srgbClr val="00B050"/>
              </a:solidFill>
              <a:latin typeface="Arial"/>
              <a:ea typeface="Arial"/>
              <a:cs typeface="Arial"/>
              <a:sym typeface="Arial"/>
            </a:endParaRPr>
          </a:p>
          <a:p>
            <a:pPr marL="742950" marR="0" lvl="1" indent="-285750" algn="l" rtl="0">
              <a:lnSpc>
                <a:spcPct val="90000"/>
              </a:lnSpc>
              <a:spcBef>
                <a:spcPts val="60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Adatbiztonság</a:t>
            </a:r>
            <a:endParaRPr sz="1800" b="0" i="0" u="none" strike="noStrike" cap="none">
              <a:solidFill>
                <a:srgbClr val="00B050"/>
              </a:solidFill>
              <a:latin typeface="Arial"/>
              <a:ea typeface="Arial"/>
              <a:cs typeface="Arial"/>
              <a:sym typeface="Arial"/>
            </a:endParaRPr>
          </a:p>
          <a:p>
            <a:pPr marL="742950" marR="0" lvl="1" indent="-285750" algn="l" rtl="0">
              <a:lnSpc>
                <a:spcPct val="90000"/>
              </a:lnSpc>
              <a:spcBef>
                <a:spcPts val="60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Jogorvoslat</a:t>
            </a:r>
            <a:endParaRPr sz="1800" b="0" i="0" u="none" strike="noStrike" cap="none">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Adatvédelemmel kapcsolatos hatályos jogszabályok:</a:t>
            </a:r>
            <a:endParaRPr sz="1800" b="0" i="0" u="none" strike="noStrike" cap="none">
              <a:solidFill>
                <a:srgbClr val="00B050"/>
              </a:solidFill>
              <a:latin typeface="Arial"/>
              <a:ea typeface="Arial"/>
              <a:cs typeface="Arial"/>
              <a:sym typeface="Arial"/>
            </a:endParaRPr>
          </a:p>
          <a:p>
            <a:pPr marL="285750" marR="0" lvl="0" indent="-285750" algn="l" rtl="0">
              <a:lnSpc>
                <a:spcPct val="100000"/>
              </a:lnSpc>
              <a:spcBef>
                <a:spcPts val="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Magyarország Alaptörvénye (Szabadság és felelősség, VI. cikk);</a:t>
            </a:r>
            <a:endParaRPr sz="1800" b="0" i="0" u="none" strike="noStrike" cap="none">
              <a:solidFill>
                <a:srgbClr val="00B050"/>
              </a:solidFill>
              <a:latin typeface="Arial"/>
              <a:ea typeface="Arial"/>
              <a:cs typeface="Arial"/>
              <a:sym typeface="Arial"/>
            </a:endParaRPr>
          </a:p>
          <a:p>
            <a:pPr marL="285750" marR="0" lvl="0" indent="-285750" algn="l" rtl="0">
              <a:lnSpc>
                <a:spcPct val="100000"/>
              </a:lnSpc>
              <a:spcBef>
                <a:spcPts val="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Az Európai Parlament és Tanács (EU) 2016/679 RENDELETE (2016. április 27.) a természetes személyeknek a személyes adatok kezelése tekintetében történő védelméről és az ilyen adatok szabad áramlásáról, valamint a 95/46/EK rendelet hatályon kívül helyezéséről (általános adatvédelmi rendelet) – („GDPR”)</a:t>
            </a:r>
            <a:endParaRPr sz="1800" b="0" i="0" u="none" strike="noStrike" cap="none">
              <a:solidFill>
                <a:srgbClr val="00B050"/>
              </a:solidFill>
              <a:latin typeface="Arial"/>
              <a:ea typeface="Arial"/>
              <a:cs typeface="Arial"/>
              <a:sym typeface="Arial"/>
            </a:endParaRPr>
          </a:p>
          <a:p>
            <a:pPr marL="285750" marR="0" lvl="0" indent="-285750" algn="l" rtl="0">
              <a:lnSpc>
                <a:spcPct val="100000"/>
              </a:lnSpc>
              <a:spcBef>
                <a:spcPts val="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az információs önrendelkezési jogról és az információszabadságról szóló 2011. évi CXII. törvény – („Infotv.”);</a:t>
            </a:r>
            <a:endParaRPr sz="1800" b="0" i="0" u="none" strike="noStrike" cap="none">
              <a:solidFill>
                <a:srgbClr val="00B050"/>
              </a:solidFill>
              <a:latin typeface="Arial"/>
              <a:ea typeface="Arial"/>
              <a:cs typeface="Arial"/>
              <a:sym typeface="Arial"/>
            </a:endParaRPr>
          </a:p>
          <a:p>
            <a:pPr marL="285750" marR="0" lvl="0" indent="-285750" algn="l" rtl="0">
              <a:lnSpc>
                <a:spcPct val="100000"/>
              </a:lnSpc>
              <a:spcBef>
                <a:spcPts val="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a Polgári Törvénykönyvről szóló 2013. évi V. törvény – („Ptk.”).</a:t>
            </a:r>
            <a:endParaRPr sz="1800" b="0" i="0" u="none" strike="noStrike" cap="none">
              <a:solidFill>
                <a:srgbClr val="00B050"/>
              </a:solidFill>
              <a:latin typeface="Arial"/>
              <a:ea typeface="Arial"/>
              <a:cs typeface="Arial"/>
              <a:sym typeface="Arial"/>
            </a:endParaRPr>
          </a:p>
          <a:p>
            <a:pPr marL="742950" marR="0" lvl="1" indent="-184150" algn="l" rtl="0">
              <a:lnSpc>
                <a:spcPct val="90000"/>
              </a:lnSpc>
              <a:spcBef>
                <a:spcPts val="1001"/>
              </a:spcBef>
              <a:spcAft>
                <a:spcPts val="0"/>
              </a:spcAft>
              <a:buClr>
                <a:schemeClr val="dk1"/>
              </a:buClr>
              <a:buSzPts val="1600"/>
              <a:buFont typeface="Arial"/>
              <a:buNone/>
            </a:pPr>
            <a:endParaRPr sz="1800" b="0" i="0" u="none" strike="noStrike" cap="none">
              <a:solidFill>
                <a:srgbClr val="00B050"/>
              </a:solidFill>
              <a:latin typeface="Calibri"/>
              <a:ea typeface="Calibri"/>
              <a:cs typeface="Calibri"/>
              <a:sym typeface="Calibri"/>
            </a:endParaRPr>
          </a:p>
          <a:p>
            <a:pPr marL="742950" marR="0" lvl="1" indent="-184150" algn="l" rtl="0">
              <a:lnSpc>
                <a:spcPct val="90000"/>
              </a:lnSpc>
              <a:spcBef>
                <a:spcPts val="1001"/>
              </a:spcBef>
              <a:spcAft>
                <a:spcPts val="0"/>
              </a:spcAft>
              <a:buClr>
                <a:schemeClr val="dk1"/>
              </a:buClr>
              <a:buSzPts val="16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202" name="Google Shape;202;p26"/>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7. Kapcsolódó jogszabályok és jogi háttér</a:t>
            </a:r>
            <a:endParaRPr/>
          </a:p>
        </p:txBody>
      </p:sp>
      <p:sp>
        <p:nvSpPr>
          <p:cNvPr id="203" name="Google Shape;203;p2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636395" y="356177"/>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solidFill>
                  <a:schemeClr val="lt1"/>
                </a:solidFill>
                <a:highlight>
                  <a:srgbClr val="008000"/>
                </a:highlight>
              </a:rPr>
              <a:t>8. Az AgroVIR farmmenedzsment rendszer bemutatása	</a:t>
            </a:r>
            <a:endParaRPr/>
          </a:p>
        </p:txBody>
      </p:sp>
      <p:pic>
        <p:nvPicPr>
          <p:cNvPr id="209" name="Google Shape;209;p27"/>
          <p:cNvPicPr preferRelativeResize="0"/>
          <p:nvPr/>
        </p:nvPicPr>
        <p:blipFill rotWithShape="1">
          <a:blip r:embed="rId3">
            <a:alphaModFix/>
          </a:blip>
          <a:srcRect l="22840" t="21198" r="17955" b="12616"/>
          <a:stretch/>
        </p:blipFill>
        <p:spPr>
          <a:xfrm>
            <a:off x="2618508" y="1910534"/>
            <a:ext cx="7281307" cy="4576440"/>
          </a:xfrm>
          <a:prstGeom prst="rect">
            <a:avLst/>
          </a:prstGeom>
          <a:noFill/>
          <a:ln>
            <a:noFill/>
          </a:ln>
        </p:spPr>
      </p:pic>
      <p:sp>
        <p:nvSpPr>
          <p:cNvPr id="210" name="Google Shape;210;p2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d03d5b2036_1_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Témaspecifikus szakmai kérdések</a:t>
            </a:r>
            <a:endParaRPr/>
          </a:p>
        </p:txBody>
      </p:sp>
      <p:sp>
        <p:nvSpPr>
          <p:cNvPr id="216" name="Google Shape;216;gd03d5b2036_1_0"/>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1000"/>
              </a:spcBef>
              <a:spcAft>
                <a:spcPts val="0"/>
              </a:spcAft>
              <a:buSzPts val="1800"/>
              <a:buAutoNum type="arabicPeriod"/>
            </a:pPr>
            <a:r>
              <a:rPr lang="hu-HU"/>
              <a:t>Hogyan tervezhető a mezőgazdaság?</a:t>
            </a:r>
            <a:endParaRPr/>
          </a:p>
          <a:p>
            <a:pPr marL="514350" lvl="0" indent="-514350" algn="l" rtl="0">
              <a:lnSpc>
                <a:spcPct val="90000"/>
              </a:lnSpc>
              <a:spcBef>
                <a:spcPts val="1000"/>
              </a:spcBef>
              <a:spcAft>
                <a:spcPts val="0"/>
              </a:spcAft>
              <a:buSzPts val="1800"/>
              <a:buAutoNum type="arabicPeriod"/>
            </a:pPr>
            <a:r>
              <a:rPr lang="hu-HU"/>
              <a:t>Miért fontos és hogyan támogatható az adatminőség?</a:t>
            </a:r>
            <a:endParaRPr/>
          </a:p>
          <a:p>
            <a:pPr marL="514350" lvl="0" indent="-514350" algn="l" rtl="0">
              <a:lnSpc>
                <a:spcPct val="90000"/>
              </a:lnSpc>
              <a:spcBef>
                <a:spcPts val="1000"/>
              </a:spcBef>
              <a:spcAft>
                <a:spcPts val="0"/>
              </a:spcAft>
              <a:buSzPts val="1800"/>
              <a:buAutoNum type="arabicPeriod"/>
            </a:pPr>
            <a:r>
              <a:rPr lang="hu-HU"/>
              <a:t>Miben több egy független piaci szereplő elemzése?</a:t>
            </a:r>
            <a:endParaRPr/>
          </a:p>
          <a:p>
            <a:pPr marL="514350" lvl="0" indent="-514350" algn="l" rtl="0">
              <a:lnSpc>
                <a:spcPct val="90000"/>
              </a:lnSpc>
              <a:spcBef>
                <a:spcPts val="1000"/>
              </a:spcBef>
              <a:spcAft>
                <a:spcPts val="0"/>
              </a:spcAft>
              <a:buSzPts val="1800"/>
              <a:buAutoNum type="arabicPeriod"/>
            </a:pPr>
            <a:r>
              <a:rPr lang="hu-HU"/>
              <a:t>Miért fontos az egyes szolgáltatók által biztosított adatok egy platformon való gyűjtése?</a:t>
            </a:r>
            <a:endParaRPr/>
          </a:p>
          <a:p>
            <a:pPr marL="514350" lvl="0" indent="-514350" algn="l" rtl="0">
              <a:lnSpc>
                <a:spcPct val="90000"/>
              </a:lnSpc>
              <a:spcBef>
                <a:spcPts val="1000"/>
              </a:spcBef>
              <a:spcAft>
                <a:spcPts val="0"/>
              </a:spcAft>
              <a:buSzPts val="1800"/>
              <a:buAutoNum type="arabicPeriod"/>
            </a:pPr>
            <a:r>
              <a:rPr lang="hu-HU"/>
              <a:t>Hogyan jelenhet meg a döntéstámogatásban a mesterséges intelligencia?</a:t>
            </a:r>
            <a:endParaRPr/>
          </a:p>
        </p:txBody>
      </p:sp>
      <p:sp>
        <p:nvSpPr>
          <p:cNvPr id="217" name="Google Shape;217;gd03d5b2036_1_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1. Hogyan tervezhető a mezőgazdaság?</a:t>
            </a:r>
            <a:endParaRPr/>
          </a:p>
        </p:txBody>
      </p:sp>
      <p:sp>
        <p:nvSpPr>
          <p:cNvPr id="223" name="Google Shape;223;p28"/>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1000"/>
              </a:spcBef>
              <a:spcAft>
                <a:spcPts val="0"/>
              </a:spcAft>
              <a:buSzPts val="1800"/>
              <a:buNone/>
            </a:pPr>
            <a:r>
              <a:rPr lang="hu-HU" sz="2400"/>
              <a:t>Talán a mezőgazdasági termelés területén a legnehezebb elfogadnunk, hogy a tervezés bizony hasznos és elengedhetetlen, hiszen közismert tény, hogy az időjárás az egyik legnagyobb befolyásoló tényezője a termelésnek, ami viszont kiszámíthatatlan. Mindezek ellenére azonban a tervezés a legalapvetőbb és talán a legfontosabb menedzsmentfunkció az agráriumban is.</a:t>
            </a:r>
            <a:endParaRPr/>
          </a:p>
          <a:p>
            <a:pPr marL="0" lvl="0" indent="0" algn="just" rtl="0">
              <a:lnSpc>
                <a:spcPct val="90000"/>
              </a:lnSpc>
              <a:spcBef>
                <a:spcPts val="1000"/>
              </a:spcBef>
              <a:spcAft>
                <a:spcPts val="0"/>
              </a:spcAft>
              <a:buSzPts val="1800"/>
              <a:buNone/>
            </a:pPr>
            <a:r>
              <a:rPr lang="hu-HU" sz="2400" u="sng"/>
              <a:t>I. Milyen eszközökkel tervezhetünk és hogyan álljunk neki?</a:t>
            </a:r>
            <a:endParaRPr/>
          </a:p>
          <a:p>
            <a:pPr marL="342900" lvl="0" indent="-342900" algn="just" rtl="0">
              <a:lnSpc>
                <a:spcPct val="90000"/>
              </a:lnSpc>
              <a:spcBef>
                <a:spcPts val="1000"/>
              </a:spcBef>
              <a:spcAft>
                <a:spcPts val="0"/>
              </a:spcAft>
              <a:buSzPts val="1800"/>
              <a:buFont typeface="Calibri"/>
              <a:buChar char="-"/>
            </a:pPr>
            <a:r>
              <a:rPr lang="hu-HU" sz="2400"/>
              <a:t>Akár kockás füzetben is</a:t>
            </a:r>
            <a:endParaRPr/>
          </a:p>
          <a:p>
            <a:pPr marL="342900" lvl="0" indent="-342900" algn="just" rtl="0">
              <a:lnSpc>
                <a:spcPct val="90000"/>
              </a:lnSpc>
              <a:spcBef>
                <a:spcPts val="1000"/>
              </a:spcBef>
              <a:spcAft>
                <a:spcPts val="0"/>
              </a:spcAft>
              <a:buSzPts val="1800"/>
              <a:buFont typeface="Calibri"/>
              <a:buChar char="-"/>
            </a:pPr>
            <a:r>
              <a:rPr lang="hu-HU" sz="2400"/>
              <a:t>Leggyakrabban használt digitális eszköz az excel</a:t>
            </a:r>
            <a:endParaRPr sz="2400"/>
          </a:p>
          <a:p>
            <a:pPr marL="342900" lvl="0" indent="-342900" algn="just" rtl="0">
              <a:lnSpc>
                <a:spcPct val="90000"/>
              </a:lnSpc>
              <a:spcBef>
                <a:spcPts val="1000"/>
              </a:spcBef>
              <a:spcAft>
                <a:spcPts val="0"/>
              </a:spcAft>
              <a:buSzPts val="1800"/>
              <a:buFont typeface="Calibri"/>
              <a:buChar char="-"/>
            </a:pPr>
            <a:r>
              <a:rPr lang="hu-HU" sz="2400"/>
              <a:t>Az összetettebb vagy nagyobb vállalatok esetén a legjobb megoldást az adatbázis-alapú </a:t>
            </a:r>
            <a:r>
              <a:rPr lang="hu-HU" sz="2400" b="1"/>
              <a:t>farmmenedzsment szoftverek </a:t>
            </a:r>
            <a:r>
              <a:rPr lang="hu-HU" sz="2400"/>
              <a:t>nyújtják</a:t>
            </a:r>
            <a:endParaRPr/>
          </a:p>
          <a:p>
            <a:pPr marL="0" lvl="0" indent="0" algn="just" rtl="0">
              <a:lnSpc>
                <a:spcPct val="90000"/>
              </a:lnSpc>
              <a:spcBef>
                <a:spcPts val="1000"/>
              </a:spcBef>
              <a:spcAft>
                <a:spcPts val="0"/>
              </a:spcAft>
              <a:buSzPts val="1800"/>
              <a:buNone/>
            </a:pPr>
            <a:endParaRPr sz="2400"/>
          </a:p>
          <a:p>
            <a:pPr marL="0" lvl="0" indent="0" algn="just" rtl="0">
              <a:lnSpc>
                <a:spcPct val="90000"/>
              </a:lnSpc>
              <a:spcBef>
                <a:spcPts val="1000"/>
              </a:spcBef>
              <a:spcAft>
                <a:spcPts val="0"/>
              </a:spcAft>
              <a:buSzPts val="1800"/>
              <a:buNone/>
            </a:pPr>
            <a:endParaRPr sz="2400"/>
          </a:p>
          <a:p>
            <a:pPr marL="0" lvl="0" indent="0" algn="just" rtl="0">
              <a:lnSpc>
                <a:spcPct val="90000"/>
              </a:lnSpc>
              <a:spcBef>
                <a:spcPts val="1000"/>
              </a:spcBef>
              <a:spcAft>
                <a:spcPts val="0"/>
              </a:spcAft>
              <a:buSzPts val="1800"/>
              <a:buNone/>
            </a:pPr>
            <a:endParaRPr sz="2400"/>
          </a:p>
        </p:txBody>
      </p:sp>
      <p:sp>
        <p:nvSpPr>
          <p:cNvPr id="224" name="Google Shape;224;p2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body" idx="1"/>
          </p:nvPr>
        </p:nvSpPr>
        <p:spPr>
          <a:xfrm>
            <a:off x="321547" y="373626"/>
            <a:ext cx="11555605" cy="5803337"/>
          </a:xfrm>
          <a:prstGeom prst="rect">
            <a:avLst/>
          </a:prstGeom>
          <a:noFill/>
          <a:ln>
            <a:noFill/>
          </a:ln>
        </p:spPr>
        <p:txBody>
          <a:bodyPr spcFirstLastPara="1" wrap="square" lIns="91425" tIns="45700" rIns="91425" bIns="45700" anchor="t" anchorCtr="0">
            <a:normAutofit fontScale="92500"/>
          </a:bodyPr>
          <a:lstStyle/>
          <a:p>
            <a:pPr marL="114300" lvl="0" indent="0" algn="l" rtl="0">
              <a:lnSpc>
                <a:spcPct val="90000"/>
              </a:lnSpc>
              <a:spcBef>
                <a:spcPts val="1000"/>
              </a:spcBef>
              <a:spcAft>
                <a:spcPts val="0"/>
              </a:spcAft>
              <a:buSzPct val="69498"/>
              <a:buNone/>
            </a:pPr>
            <a:r>
              <a:rPr lang="hu-HU" u="sng"/>
              <a:t>II. Tervezés periódusa</a:t>
            </a:r>
            <a:endParaRPr/>
          </a:p>
          <a:p>
            <a:pPr marL="457200" lvl="0" indent="-342900" algn="l" rtl="0">
              <a:lnSpc>
                <a:spcPct val="90000"/>
              </a:lnSpc>
              <a:spcBef>
                <a:spcPts val="1000"/>
              </a:spcBef>
              <a:spcAft>
                <a:spcPts val="0"/>
              </a:spcAft>
              <a:buSzPct val="81081"/>
              <a:buFont typeface="Calibri"/>
              <a:buChar char="-"/>
            </a:pPr>
            <a:r>
              <a:rPr lang="hu-HU" sz="2400"/>
              <a:t>Heti</a:t>
            </a:r>
            <a:endParaRPr/>
          </a:p>
          <a:p>
            <a:pPr marL="457200" lvl="0" indent="-342900" algn="l" rtl="0">
              <a:lnSpc>
                <a:spcPct val="90000"/>
              </a:lnSpc>
              <a:spcBef>
                <a:spcPts val="1000"/>
              </a:spcBef>
              <a:spcAft>
                <a:spcPts val="0"/>
              </a:spcAft>
              <a:buSzPct val="81081"/>
              <a:buFont typeface="Calibri"/>
              <a:buChar char="-"/>
            </a:pPr>
            <a:r>
              <a:rPr lang="hu-HU" sz="2400"/>
              <a:t>Szezonális (kampányterv, például őszi talajmunkák időszaka)</a:t>
            </a:r>
            <a:endParaRPr/>
          </a:p>
          <a:p>
            <a:pPr marL="457200" lvl="0" indent="-342900" algn="l" rtl="0">
              <a:lnSpc>
                <a:spcPct val="90000"/>
              </a:lnSpc>
              <a:spcBef>
                <a:spcPts val="1000"/>
              </a:spcBef>
              <a:spcAft>
                <a:spcPts val="0"/>
              </a:spcAft>
              <a:buSzPct val="81081"/>
              <a:buFont typeface="Calibri"/>
              <a:buChar char="-"/>
            </a:pPr>
            <a:r>
              <a:rPr lang="hu-HU" sz="2400" b="1"/>
              <a:t>Éves</a:t>
            </a:r>
            <a:endParaRPr/>
          </a:p>
          <a:p>
            <a:pPr marL="457200" lvl="0" indent="-228600" algn="l" rtl="0">
              <a:lnSpc>
                <a:spcPct val="90000"/>
              </a:lnSpc>
              <a:spcBef>
                <a:spcPts val="1000"/>
              </a:spcBef>
              <a:spcAft>
                <a:spcPts val="0"/>
              </a:spcAft>
              <a:buSzPct val="74844"/>
              <a:buFont typeface="Calibri"/>
              <a:buNone/>
            </a:pPr>
            <a:endParaRPr sz="2600" b="1"/>
          </a:p>
          <a:p>
            <a:pPr marL="114300" lvl="0" indent="0" algn="l" rtl="0">
              <a:lnSpc>
                <a:spcPct val="90000"/>
              </a:lnSpc>
              <a:spcBef>
                <a:spcPts val="1000"/>
              </a:spcBef>
              <a:spcAft>
                <a:spcPts val="0"/>
              </a:spcAft>
              <a:buSzPct val="69498"/>
              <a:buNone/>
            </a:pPr>
            <a:r>
              <a:rPr lang="hu-HU" u="sng"/>
              <a:t>III. Tervezés stratégiája</a:t>
            </a:r>
            <a:endParaRPr/>
          </a:p>
          <a:p>
            <a:pPr marL="685800" lvl="0" indent="-571500" algn="l" rtl="0">
              <a:lnSpc>
                <a:spcPct val="90000"/>
              </a:lnSpc>
              <a:spcBef>
                <a:spcPts val="1000"/>
              </a:spcBef>
              <a:spcAft>
                <a:spcPts val="0"/>
              </a:spcAft>
              <a:buSzPct val="69498"/>
              <a:buFont typeface="Arial"/>
              <a:buAutoNum type="alphaUcPeriod"/>
            </a:pPr>
            <a:r>
              <a:rPr lang="hu-HU"/>
              <a:t>Top-down, azaz felülről lefelé történő tervezés </a:t>
            </a:r>
            <a:endParaRPr/>
          </a:p>
          <a:p>
            <a:pPr marL="1085850" lvl="1" indent="-514350" algn="l" rtl="0">
              <a:lnSpc>
                <a:spcPct val="90000"/>
              </a:lnSpc>
              <a:spcBef>
                <a:spcPts val="500"/>
              </a:spcBef>
              <a:spcAft>
                <a:spcPts val="0"/>
              </a:spcAft>
              <a:buSzPct val="81081"/>
              <a:buFont typeface="Arial"/>
              <a:buAutoNum type="arabicParenR"/>
            </a:pPr>
            <a:r>
              <a:rPr lang="hu-HU"/>
              <a:t>Cég vetésterve, vagyis melyik kultúrát mekkora területen fogja termeszteni a vállalat</a:t>
            </a:r>
            <a:endParaRPr/>
          </a:p>
          <a:p>
            <a:pPr marL="1085850" lvl="1" indent="-514350" algn="l" rtl="0">
              <a:lnSpc>
                <a:spcPct val="90000"/>
              </a:lnSpc>
              <a:spcBef>
                <a:spcPts val="500"/>
              </a:spcBef>
              <a:spcAft>
                <a:spcPts val="0"/>
              </a:spcAft>
              <a:buSzPct val="81081"/>
              <a:buFont typeface="Arial"/>
              <a:buAutoNum type="arabicParenR"/>
            </a:pPr>
            <a:r>
              <a:rPr lang="hu-HU"/>
              <a:t>Területek kijelölése az egyes kultúrákból meghatározott vetésterület eléréséhez</a:t>
            </a:r>
            <a:endParaRPr/>
          </a:p>
          <a:p>
            <a:pPr marL="571500" lvl="1" indent="0" algn="l" rtl="0">
              <a:lnSpc>
                <a:spcPct val="90000"/>
              </a:lnSpc>
              <a:spcBef>
                <a:spcPts val="500"/>
              </a:spcBef>
              <a:spcAft>
                <a:spcPts val="0"/>
              </a:spcAft>
              <a:buSzPct val="81081"/>
              <a:buNone/>
            </a:pPr>
            <a:endParaRPr/>
          </a:p>
          <a:p>
            <a:pPr marL="628650" lvl="0" indent="-514350" algn="l" rtl="0">
              <a:lnSpc>
                <a:spcPct val="90000"/>
              </a:lnSpc>
              <a:spcBef>
                <a:spcPts val="1000"/>
              </a:spcBef>
              <a:spcAft>
                <a:spcPts val="0"/>
              </a:spcAft>
              <a:buSzPct val="69498"/>
              <a:buAutoNum type="alphaUcPeriod"/>
            </a:pPr>
            <a:r>
              <a:rPr lang="hu-HU"/>
              <a:t>Bottom-up, vagyis alulról építkező tervezési stratégia</a:t>
            </a:r>
            <a:endParaRPr/>
          </a:p>
          <a:p>
            <a:pPr marL="1085850" lvl="1" indent="-514350" algn="l" rtl="0">
              <a:lnSpc>
                <a:spcPct val="100000"/>
              </a:lnSpc>
              <a:spcBef>
                <a:spcPts val="500"/>
              </a:spcBef>
              <a:spcAft>
                <a:spcPts val="0"/>
              </a:spcAft>
              <a:buSzPct val="81081"/>
              <a:buFont typeface="Arial"/>
              <a:buAutoNum type="arabicParenR"/>
            </a:pPr>
            <a:r>
              <a:rPr lang="hu-HU"/>
              <a:t>Elővetemények figyelembe vételével az egyes táblák kultúrájának meghatározása</a:t>
            </a:r>
            <a:endParaRPr/>
          </a:p>
          <a:p>
            <a:pPr marL="1085850" lvl="1" indent="-514350" algn="l" rtl="0">
              <a:lnSpc>
                <a:spcPct val="100000"/>
              </a:lnSpc>
              <a:spcBef>
                <a:spcPts val="500"/>
              </a:spcBef>
              <a:spcAft>
                <a:spcPts val="0"/>
              </a:spcAft>
              <a:buSzPct val="81081"/>
              <a:buFont typeface="Arial"/>
              <a:buAutoNum type="arabicParenR"/>
            </a:pPr>
            <a:r>
              <a:rPr lang="hu-HU"/>
              <a:t>A táblák hektár adatainak összesítése révén az egyes kultúrák vetéstervének előállítása</a:t>
            </a:r>
            <a:endParaRPr/>
          </a:p>
        </p:txBody>
      </p:sp>
      <p:sp>
        <p:nvSpPr>
          <p:cNvPr id="230" name="Google Shape;230;p2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body" idx="1"/>
          </p:nvPr>
        </p:nvSpPr>
        <p:spPr>
          <a:xfrm>
            <a:off x="321547" y="373626"/>
            <a:ext cx="11555605" cy="5803337"/>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u="sng"/>
              <a:t>IV. Tervezés folyamata</a:t>
            </a:r>
            <a:endParaRPr/>
          </a:p>
          <a:p>
            <a:pPr marL="628650" lvl="0" indent="-514350" algn="l" rtl="0">
              <a:lnSpc>
                <a:spcPct val="90000"/>
              </a:lnSpc>
              <a:spcBef>
                <a:spcPts val="1000"/>
              </a:spcBef>
              <a:spcAft>
                <a:spcPts val="0"/>
              </a:spcAft>
              <a:buSzPts val="1800"/>
              <a:buFont typeface="Arial"/>
              <a:buAutoNum type="arabicPeriod"/>
            </a:pPr>
            <a:r>
              <a:rPr lang="hu-HU" sz="2400"/>
              <a:t>A tervezési periódus kijelölése (pl.: Éves)</a:t>
            </a:r>
            <a:endParaRPr/>
          </a:p>
          <a:p>
            <a:pPr marL="628650" lvl="0" indent="-514350" algn="l" rtl="0">
              <a:lnSpc>
                <a:spcPct val="90000"/>
              </a:lnSpc>
              <a:spcBef>
                <a:spcPts val="1000"/>
              </a:spcBef>
              <a:spcAft>
                <a:spcPts val="0"/>
              </a:spcAft>
              <a:buSzPts val="1800"/>
              <a:buFont typeface="Arial"/>
              <a:buAutoNum type="arabicPeriod"/>
            </a:pPr>
            <a:r>
              <a:rPr lang="hu-HU" sz="2400"/>
              <a:t>Tervezési stratégia meghatározása (pl.: Top-down)</a:t>
            </a:r>
            <a:endParaRPr/>
          </a:p>
          <a:p>
            <a:pPr marL="628650" lvl="0" indent="-514350" algn="l" rtl="0">
              <a:lnSpc>
                <a:spcPct val="90000"/>
              </a:lnSpc>
              <a:spcBef>
                <a:spcPts val="1000"/>
              </a:spcBef>
              <a:spcAft>
                <a:spcPts val="0"/>
              </a:spcAft>
              <a:buSzPts val="1800"/>
              <a:buFont typeface="Arial"/>
              <a:buAutoNum type="arabicPeriod"/>
            </a:pPr>
            <a:r>
              <a:rPr lang="hu-HU" sz="2400"/>
              <a:t>Termesztéstechnológia összeállítása</a:t>
            </a:r>
            <a:endParaRPr/>
          </a:p>
          <a:p>
            <a:pPr marL="1085850" lvl="1" indent="-514350" algn="l" rtl="0">
              <a:lnSpc>
                <a:spcPct val="90000"/>
              </a:lnSpc>
              <a:spcBef>
                <a:spcPts val="500"/>
              </a:spcBef>
              <a:spcAft>
                <a:spcPts val="0"/>
              </a:spcAft>
              <a:buSzPts val="1800"/>
              <a:buFont typeface="Arial"/>
              <a:buAutoNum type="alphaLcPeriod"/>
            </a:pPr>
            <a:r>
              <a:rPr lang="hu-HU" sz="2000"/>
              <a:t>Munkaműveletek</a:t>
            </a:r>
            <a:endParaRPr/>
          </a:p>
          <a:p>
            <a:pPr marL="1085850" lvl="1" indent="-514350" algn="l" rtl="0">
              <a:lnSpc>
                <a:spcPct val="90000"/>
              </a:lnSpc>
              <a:spcBef>
                <a:spcPts val="500"/>
              </a:spcBef>
              <a:spcAft>
                <a:spcPts val="0"/>
              </a:spcAft>
              <a:buSzPts val="1800"/>
              <a:buFont typeface="Arial"/>
              <a:buAutoNum type="alphaLcPeriod"/>
            </a:pPr>
            <a:r>
              <a:rPr lang="hu-HU" sz="2000"/>
              <a:t>Munkaműveletek erőforrásai (egyéni vagy csoportos)</a:t>
            </a:r>
            <a:endParaRPr/>
          </a:p>
          <a:p>
            <a:pPr marL="1085850" lvl="1" indent="-514350" algn="l" rtl="0">
              <a:lnSpc>
                <a:spcPct val="90000"/>
              </a:lnSpc>
              <a:spcBef>
                <a:spcPts val="500"/>
              </a:spcBef>
              <a:spcAft>
                <a:spcPts val="0"/>
              </a:spcAft>
              <a:buSzPts val="1800"/>
              <a:buFont typeface="Arial"/>
              <a:buAutoNum type="alphaLcPeriod"/>
            </a:pPr>
            <a:r>
              <a:rPr lang="hu-HU" sz="2000"/>
              <a:t>Munkaműveletekben felhasznált inputanyagok</a:t>
            </a:r>
            <a:endParaRPr/>
          </a:p>
          <a:p>
            <a:pPr marL="628650" lvl="0" indent="-514350" algn="l" rtl="0">
              <a:lnSpc>
                <a:spcPct val="90000"/>
              </a:lnSpc>
              <a:spcBef>
                <a:spcPts val="1000"/>
              </a:spcBef>
              <a:spcAft>
                <a:spcPts val="0"/>
              </a:spcAft>
              <a:buSzPts val="1800"/>
              <a:buFont typeface="Arial"/>
              <a:buAutoNum type="arabicPeriod"/>
            </a:pPr>
            <a:r>
              <a:rPr lang="hu-HU" sz="2400"/>
              <a:t>Termesztéstechnológia táblákhoz rendelése</a:t>
            </a:r>
            <a:endParaRPr/>
          </a:p>
          <a:p>
            <a:pPr marL="628650" lvl="0" indent="-514350" algn="l" rtl="0">
              <a:lnSpc>
                <a:spcPct val="90000"/>
              </a:lnSpc>
              <a:spcBef>
                <a:spcPts val="1000"/>
              </a:spcBef>
              <a:spcAft>
                <a:spcPts val="0"/>
              </a:spcAft>
              <a:buSzPts val="1800"/>
              <a:buFont typeface="Arial"/>
              <a:buAutoNum type="arabicPeriod"/>
            </a:pPr>
            <a:r>
              <a:rPr lang="hu-HU" sz="2400"/>
              <a:t>Erőforrás kapacitások összesítése és elemzése (kapacitás kihasználtság, munkacsúcsok)</a:t>
            </a:r>
            <a:endParaRPr/>
          </a:p>
          <a:p>
            <a:pPr marL="628650" lvl="0" indent="-514350" algn="l" rtl="0">
              <a:lnSpc>
                <a:spcPct val="90000"/>
              </a:lnSpc>
              <a:spcBef>
                <a:spcPts val="1000"/>
              </a:spcBef>
              <a:spcAft>
                <a:spcPts val="0"/>
              </a:spcAft>
              <a:buSzPts val="1800"/>
              <a:buFont typeface="Arial"/>
              <a:buAutoNum type="arabicPeriod"/>
            </a:pPr>
            <a:r>
              <a:rPr lang="hu-HU" sz="2400"/>
              <a:t>Inputanyag szükséglet összesítése, tender kiírása/megrendelése</a:t>
            </a:r>
            <a:endParaRPr/>
          </a:p>
          <a:p>
            <a:pPr marL="628650" lvl="0" indent="-400050" algn="l" rtl="0">
              <a:lnSpc>
                <a:spcPct val="90000"/>
              </a:lnSpc>
              <a:spcBef>
                <a:spcPts val="1000"/>
              </a:spcBef>
              <a:spcAft>
                <a:spcPts val="0"/>
              </a:spcAft>
              <a:buSzPts val="1800"/>
              <a:buFont typeface="Arial"/>
              <a:buNone/>
            </a:pPr>
            <a:endParaRPr sz="2400"/>
          </a:p>
          <a:p>
            <a:pPr marL="628650" lvl="0" indent="-400050" algn="l" rtl="0">
              <a:lnSpc>
                <a:spcPct val="90000"/>
              </a:lnSpc>
              <a:spcBef>
                <a:spcPts val="1000"/>
              </a:spcBef>
              <a:spcAft>
                <a:spcPts val="0"/>
              </a:spcAft>
              <a:buSzPts val="1800"/>
              <a:buFont typeface="Arial"/>
              <a:buNone/>
            </a:pPr>
            <a:endParaRPr sz="2400"/>
          </a:p>
        </p:txBody>
      </p:sp>
      <p:sp>
        <p:nvSpPr>
          <p:cNvPr id="236" name="Google Shape;236;p3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p:nvPr/>
        </p:nvSpPr>
        <p:spPr>
          <a:xfrm>
            <a:off x="743857" y="948030"/>
            <a:ext cx="10609763" cy="4719860"/>
          </a:xfrm>
          <a:prstGeom prst="rect">
            <a:avLst/>
          </a:prstGeom>
          <a:noFill/>
          <a:ln>
            <a:noFill/>
          </a:ln>
        </p:spPr>
        <p:txBody>
          <a:bodyPr spcFirstLastPara="1" wrap="square" lIns="91425" tIns="45700" rIns="91425" bIns="45700" anchor="t" anchorCtr="0">
            <a:noAutofit/>
          </a:bodyPr>
          <a:lstStyle/>
          <a:p>
            <a:pPr marL="342900" marR="0" lvl="0" indent="-342900" algn="l" rtl="0">
              <a:lnSpc>
                <a:spcPct val="70000"/>
              </a:lnSpc>
              <a:spcBef>
                <a:spcPts val="0"/>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Bevezetés, általános ismertetés 							3.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Témaspecifikus szakmai kérdések							4.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Digitális farmmenedzsment								5.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Főbb termékek és rövid ismertetésük							8.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Egy digitális farmmenedzsment használatának előnyei 					10.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Üzleti aspektus									12.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Kapcsolódó jogszabályok és jogi háttér							14.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Az AgroVIR farmmenedzsment rendszer bemutatása					15.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Az AXIÁL mAXI-MAP rendszer bemutatása						32. dia</a:t>
            </a:r>
            <a:endParaRPr sz="1600" b="1" i="0" u="none" strike="noStrike" cap="none">
              <a:solidFill>
                <a:srgbClr val="00B050"/>
              </a:solidFill>
              <a:latin typeface="Calibri"/>
              <a:ea typeface="Calibri"/>
              <a:cs typeface="Calibri"/>
              <a:sym typeface="Calibri"/>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A KITE PGR rendszer bemutatása							54. dia	</a:t>
            </a:r>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A digitális farmmenedzsment által nyújtott adatkezelési lehetőségek 				75.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Jó gyakorlatok / esettanulmányok 							76.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Gyakorlati jellegű kérdések								87.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Felhasznált irodalmi hivatkozások jegyzéke 						93.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Fogalomtár 									94. dia</a:t>
            </a:r>
            <a:endParaRPr sz="1600" b="1" i="0" u="none" strike="noStrike" cap="none">
              <a:solidFill>
                <a:srgbClr val="00B050"/>
              </a:solidFill>
              <a:latin typeface="Arial"/>
              <a:ea typeface="Arial"/>
              <a:cs typeface="Arial"/>
              <a:sym typeface="Arial"/>
            </a:endParaRPr>
          </a:p>
          <a:p>
            <a:pPr marL="342900" marR="0" lvl="0" indent="-342900" algn="l" rtl="0">
              <a:lnSpc>
                <a:spcPct val="70000"/>
              </a:lnSpc>
              <a:spcBef>
                <a:spcPts val="1001"/>
              </a:spcBef>
              <a:spcAft>
                <a:spcPts val="0"/>
              </a:spcAft>
              <a:buClr>
                <a:schemeClr val="dk1"/>
              </a:buClr>
              <a:buSzPts val="1600"/>
              <a:buFont typeface="Arial"/>
              <a:buAutoNum type="arabicPeriod"/>
            </a:pPr>
            <a:r>
              <a:rPr lang="hu-HU" sz="1600" b="1" i="0" u="none" strike="noStrike" cap="none">
                <a:solidFill>
                  <a:srgbClr val="00B050"/>
                </a:solidFill>
                <a:latin typeface="Calibri"/>
                <a:ea typeface="Calibri"/>
                <a:cs typeface="Calibri"/>
                <a:sym typeface="Calibri"/>
              </a:rPr>
              <a:t>TAG-ek									97. dia														</a:t>
            </a:r>
            <a:endParaRPr sz="1600" b="1" i="0" u="none" strike="noStrike" cap="none">
              <a:solidFill>
                <a:srgbClr val="00B05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1600"/>
              <a:buFont typeface="Arial"/>
              <a:buNone/>
            </a:pPr>
            <a:endParaRPr sz="1600" b="1"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600"/>
              <a:buFont typeface="Arial"/>
              <a:buNone/>
            </a:pPr>
            <a:endParaRPr sz="1600" b="1" i="0" u="none" strike="noStrike" cap="none">
              <a:solidFill>
                <a:srgbClr val="00B050"/>
              </a:solidFill>
              <a:latin typeface="Calibri"/>
              <a:ea typeface="Calibri"/>
              <a:cs typeface="Calibri"/>
              <a:sym typeface="Calibri"/>
            </a:endParaRPr>
          </a:p>
        </p:txBody>
      </p:sp>
      <p:sp>
        <p:nvSpPr>
          <p:cNvPr id="70" name="Google Shape;70;p14"/>
          <p:cNvSpPr txBox="1">
            <a:spLocks noGrp="1"/>
          </p:cNvSpPr>
          <p:nvPr>
            <p:ph type="title"/>
          </p:nvPr>
        </p:nvSpPr>
        <p:spPr>
          <a:xfrm>
            <a:off x="743857" y="0"/>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Tartalomjegyzék</a:t>
            </a:r>
            <a:endParaRPr/>
          </a:p>
        </p:txBody>
      </p:sp>
      <p:sp>
        <p:nvSpPr>
          <p:cNvPr id="71" name="Google Shape;71;p1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txBox="1">
            <a:spLocks noGrp="1"/>
          </p:cNvSpPr>
          <p:nvPr>
            <p:ph type="body" idx="1"/>
          </p:nvPr>
        </p:nvSpPr>
        <p:spPr>
          <a:xfrm>
            <a:off x="321547" y="373626"/>
            <a:ext cx="11555605" cy="5803337"/>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u="sng"/>
              <a:t>V. Milyen gyakorlati előnyökkel jár tehát, ha egy mezőgazdasági vállalat is elkészíti az éves tervét?</a:t>
            </a:r>
            <a:endParaRPr/>
          </a:p>
          <a:p>
            <a:pPr marL="628650" lvl="0" indent="-514350" algn="l" rtl="0">
              <a:lnSpc>
                <a:spcPct val="90000"/>
              </a:lnSpc>
              <a:spcBef>
                <a:spcPts val="1000"/>
              </a:spcBef>
              <a:spcAft>
                <a:spcPts val="0"/>
              </a:spcAft>
              <a:buSzPts val="1800"/>
              <a:buFont typeface="Arial"/>
              <a:buAutoNum type="arabicPeriod"/>
            </a:pPr>
            <a:r>
              <a:rPr lang="hu-HU" sz="2400"/>
              <a:t>Meghatározhatjuk és megtervezhetjük külső szolgáltatások igénybevételét</a:t>
            </a:r>
            <a:endParaRPr/>
          </a:p>
          <a:p>
            <a:pPr marL="628650" lvl="0" indent="-514350" algn="l" rtl="0">
              <a:lnSpc>
                <a:spcPct val="90000"/>
              </a:lnSpc>
              <a:spcBef>
                <a:spcPts val="1000"/>
              </a:spcBef>
              <a:spcAft>
                <a:spcPts val="0"/>
              </a:spcAft>
              <a:buSzPts val="1800"/>
              <a:buFont typeface="Arial"/>
              <a:buAutoNum type="arabicPeriod"/>
            </a:pPr>
            <a:r>
              <a:rPr lang="hu-HU" sz="2400"/>
              <a:t>Dönthetünk a cég külső irányba történő szolgáltatási lehetőségeiről az erőforrások profitabilis felhasználása érdekében</a:t>
            </a:r>
            <a:endParaRPr/>
          </a:p>
          <a:p>
            <a:pPr marL="628650" lvl="0" indent="-514350" algn="l" rtl="0">
              <a:lnSpc>
                <a:spcPct val="90000"/>
              </a:lnSpc>
              <a:spcBef>
                <a:spcPts val="1000"/>
              </a:spcBef>
              <a:spcAft>
                <a:spcPts val="0"/>
              </a:spcAft>
              <a:buSzPts val="1800"/>
              <a:buFont typeface="Arial"/>
              <a:buAutoNum type="arabicPeriod"/>
            </a:pPr>
            <a:r>
              <a:rPr lang="hu-HU" sz="2400"/>
              <a:t>Az inputanyag szükséglet összesítésével kedvezőbb beszerzési árakat érhetünk el, amennyiben a vállalat rendelkezik megfelelő likviditással és tárolási kapacitással</a:t>
            </a:r>
            <a:endParaRPr/>
          </a:p>
          <a:p>
            <a:pPr marL="628650" lvl="0" indent="-400050" algn="l" rtl="0">
              <a:lnSpc>
                <a:spcPct val="90000"/>
              </a:lnSpc>
              <a:spcBef>
                <a:spcPts val="1000"/>
              </a:spcBef>
              <a:spcAft>
                <a:spcPts val="0"/>
              </a:spcAft>
              <a:buSzPts val="1800"/>
              <a:buFont typeface="Arial"/>
              <a:buNone/>
            </a:pPr>
            <a:endParaRPr sz="2400"/>
          </a:p>
          <a:p>
            <a:pPr marL="628650" lvl="0" indent="-400050" algn="l" rtl="0">
              <a:lnSpc>
                <a:spcPct val="90000"/>
              </a:lnSpc>
              <a:spcBef>
                <a:spcPts val="1000"/>
              </a:spcBef>
              <a:spcAft>
                <a:spcPts val="0"/>
              </a:spcAft>
              <a:buSzPts val="1800"/>
              <a:buFont typeface="Arial"/>
              <a:buNone/>
            </a:pPr>
            <a:endParaRPr sz="2400"/>
          </a:p>
        </p:txBody>
      </p:sp>
      <p:sp>
        <p:nvSpPr>
          <p:cNvPr id="242" name="Google Shape;242;p3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Miért fontos és hogyan támogatható az adatminőség?</a:t>
            </a:r>
            <a:endParaRPr/>
          </a:p>
        </p:txBody>
      </p:sp>
      <p:sp>
        <p:nvSpPr>
          <p:cNvPr id="248" name="Google Shape;248;p3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a:t>Megalapozott vezetői és szakmai döntések csak megbízható, pontos és megfelelő formában összesített, feldolgozott adatok alapján hozhatók.</a:t>
            </a:r>
            <a:endParaRPr/>
          </a:p>
          <a:p>
            <a:pPr marL="457200" lvl="0" indent="-342900" algn="l" rtl="0">
              <a:lnSpc>
                <a:spcPct val="90000"/>
              </a:lnSpc>
              <a:spcBef>
                <a:spcPts val="1000"/>
              </a:spcBef>
              <a:spcAft>
                <a:spcPts val="0"/>
              </a:spcAft>
              <a:buClr>
                <a:srgbClr val="1C9E4A"/>
              </a:buClr>
              <a:buSzPts val="1800"/>
              <a:buChar char="•"/>
            </a:pPr>
            <a:r>
              <a:rPr lang="hu-HU"/>
              <a:t>A manuális adatrögzítés összességében egyelőre nem, legfeljebb részterületeken váltható ki, automatizálható</a:t>
            </a:r>
            <a:endParaRPr/>
          </a:p>
          <a:p>
            <a:pPr marL="457200" lvl="0" indent="-342900" algn="l" rtl="0">
              <a:lnSpc>
                <a:spcPct val="90000"/>
              </a:lnSpc>
              <a:spcBef>
                <a:spcPts val="1000"/>
              </a:spcBef>
              <a:spcAft>
                <a:spcPts val="0"/>
              </a:spcAft>
              <a:buClr>
                <a:srgbClr val="1C9E4A"/>
              </a:buClr>
              <a:buSzPts val="1800"/>
              <a:buChar char="•"/>
            </a:pPr>
            <a:r>
              <a:rPr lang="hu-HU"/>
              <a:t>Az AgroVIR kidolgozott egy egyedi mutatószámot, amely mögött több száz statisztikai és szakmai sarokszám alapján futnak le különböző ellenőrzési mechanizmusok, így képes megfelelően szemléltetni az adatok, így végeredményben a rájuk épülő elemzések megbízhatóságát. </a:t>
            </a:r>
            <a:endParaRPr/>
          </a:p>
        </p:txBody>
      </p:sp>
      <p:sp>
        <p:nvSpPr>
          <p:cNvPr id="249" name="Google Shape;249;p3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3"/>
          <p:cNvPicPr preferRelativeResize="0"/>
          <p:nvPr/>
        </p:nvPicPr>
        <p:blipFill rotWithShape="1">
          <a:blip r:embed="rId3">
            <a:alphaModFix/>
          </a:blip>
          <a:srcRect t="8373" r="3457" b="4496"/>
          <a:stretch/>
        </p:blipFill>
        <p:spPr>
          <a:xfrm>
            <a:off x="210879" y="0"/>
            <a:ext cx="11770242" cy="5975498"/>
          </a:xfrm>
          <a:prstGeom prst="rect">
            <a:avLst/>
          </a:prstGeom>
          <a:noFill/>
          <a:ln>
            <a:noFill/>
          </a:ln>
        </p:spPr>
      </p:pic>
      <p:sp>
        <p:nvSpPr>
          <p:cNvPr id="255" name="Google Shape;255;p3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Miben több egy független piaci szereplő elemzése?</a:t>
            </a:r>
            <a:endParaRPr/>
          </a:p>
        </p:txBody>
      </p:sp>
      <p:sp>
        <p:nvSpPr>
          <p:cNvPr id="261" name="Google Shape;261;p3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I. Hogyan tájékozódhatunk például az egyes fajták eredményességéről?</a:t>
            </a:r>
            <a:endParaRPr/>
          </a:p>
          <a:p>
            <a:pPr marL="914400" lvl="1" indent="-342900" algn="l" rtl="0">
              <a:lnSpc>
                <a:spcPct val="90000"/>
              </a:lnSpc>
              <a:spcBef>
                <a:spcPts val="500"/>
              </a:spcBef>
              <a:spcAft>
                <a:spcPts val="0"/>
              </a:spcAft>
              <a:buSzPts val="1800"/>
              <a:buChar char="•"/>
            </a:pPr>
            <a:r>
              <a:rPr lang="hu-HU"/>
              <a:t>Saját tapasztalatok, kísérletek által</a:t>
            </a:r>
            <a:endParaRPr/>
          </a:p>
          <a:p>
            <a:pPr marL="914400" lvl="1" indent="-342900" algn="l" rtl="0">
              <a:lnSpc>
                <a:spcPct val="90000"/>
              </a:lnSpc>
              <a:spcBef>
                <a:spcPts val="500"/>
              </a:spcBef>
              <a:spcAft>
                <a:spcPts val="0"/>
              </a:spcAft>
              <a:buSzPts val="1800"/>
              <a:buChar char="•"/>
            </a:pPr>
            <a:r>
              <a:rPr lang="hu-HU"/>
              <a:t>Környező gazdák eredményei, meglátásai révén</a:t>
            </a:r>
            <a:endParaRPr/>
          </a:p>
          <a:p>
            <a:pPr marL="914400" lvl="1" indent="-342900" algn="l" rtl="0">
              <a:lnSpc>
                <a:spcPct val="90000"/>
              </a:lnSpc>
              <a:spcBef>
                <a:spcPts val="500"/>
              </a:spcBef>
              <a:spcAft>
                <a:spcPts val="0"/>
              </a:spcAft>
              <a:buSzPts val="1800"/>
              <a:buChar char="•"/>
            </a:pPr>
            <a:r>
              <a:rPr lang="hu-HU"/>
              <a:t>Független szaktanácsadók ajánlásaiból</a:t>
            </a:r>
            <a:endParaRPr/>
          </a:p>
          <a:p>
            <a:pPr marL="914400" lvl="1" indent="-342900" algn="l" rtl="0">
              <a:lnSpc>
                <a:spcPct val="90000"/>
              </a:lnSpc>
              <a:spcBef>
                <a:spcPts val="500"/>
              </a:spcBef>
              <a:spcAft>
                <a:spcPts val="0"/>
              </a:spcAft>
              <a:buSzPts val="1800"/>
              <a:buChar char="•"/>
            </a:pPr>
            <a:r>
              <a:rPr lang="hu-HU"/>
              <a:t>Kereskedelmi szaktanácsadóktól, prospektusokból, kiadványokból</a:t>
            </a:r>
            <a:endParaRPr/>
          </a:p>
        </p:txBody>
      </p:sp>
      <p:sp>
        <p:nvSpPr>
          <p:cNvPr id="262" name="Google Shape;262;p3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23</a:t>
            </a:fld>
            <a:endParaRPr/>
          </a:p>
        </p:txBody>
      </p:sp>
      <p:pic>
        <p:nvPicPr>
          <p:cNvPr id="263" name="Google Shape;263;p34"/>
          <p:cNvPicPr preferRelativeResize="0"/>
          <p:nvPr/>
        </p:nvPicPr>
        <p:blipFill rotWithShape="1">
          <a:blip r:embed="rId3">
            <a:alphaModFix/>
          </a:blip>
          <a:srcRect/>
          <a:stretch/>
        </p:blipFill>
        <p:spPr>
          <a:xfrm>
            <a:off x="8229601" y="4190039"/>
            <a:ext cx="3027388" cy="22969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a:spLocks noGrp="1"/>
          </p:cNvSpPr>
          <p:nvPr>
            <p:ph type="body" idx="1"/>
          </p:nvPr>
        </p:nvSpPr>
        <p:spPr>
          <a:xfrm>
            <a:off x="321547" y="482138"/>
            <a:ext cx="11555605" cy="5694825"/>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b="1"/>
              <a:t>Hogyan működnek az AgroVIR összesítő elemzései (Fajta elemzés)</a:t>
            </a:r>
            <a:endParaRPr/>
          </a:p>
          <a:p>
            <a:pPr marL="457200" lvl="0" indent="-342900" algn="l" rtl="0">
              <a:lnSpc>
                <a:spcPct val="90000"/>
              </a:lnSpc>
              <a:spcBef>
                <a:spcPts val="1000"/>
              </a:spcBef>
              <a:spcAft>
                <a:spcPts val="0"/>
              </a:spcAft>
              <a:buSzPts val="1800"/>
              <a:buFont typeface="Calibri"/>
              <a:buChar char="-"/>
            </a:pPr>
            <a:r>
              <a:rPr lang="hu-HU" sz="2400"/>
              <a:t>A gazdaságok által pontosan rögzítésre kerülnek a fajták vetésterületei, majd a hozam értékek digitális hídmérlegen keresztül érkeznek egyenesen a rendszerbe</a:t>
            </a:r>
            <a:endParaRPr/>
          </a:p>
          <a:p>
            <a:pPr marL="457200" lvl="0" indent="-342900" algn="l" rtl="0">
              <a:lnSpc>
                <a:spcPct val="90000"/>
              </a:lnSpc>
              <a:spcBef>
                <a:spcPts val="1000"/>
              </a:spcBef>
              <a:spcAft>
                <a:spcPts val="0"/>
              </a:spcAft>
              <a:buSzPts val="1800"/>
              <a:buFont typeface="Calibri"/>
              <a:buChar char="-"/>
            </a:pPr>
            <a:r>
              <a:rPr lang="hu-HU" sz="2400"/>
              <a:t>A felhőben tárolt adatok anonimizálásra és összesítésre kerülnek a partnerek jóváhagyásával</a:t>
            </a:r>
            <a:endParaRPr/>
          </a:p>
          <a:p>
            <a:pPr marL="457200" lvl="0" indent="-342900" algn="l" rtl="0">
              <a:lnSpc>
                <a:spcPct val="90000"/>
              </a:lnSpc>
              <a:spcBef>
                <a:spcPts val="1000"/>
              </a:spcBef>
              <a:spcAft>
                <a:spcPts val="0"/>
              </a:spcAft>
              <a:buSzPts val="1800"/>
              <a:buFont typeface="Calibri"/>
              <a:buChar char="-"/>
            </a:pPr>
            <a:r>
              <a:rPr lang="hu-HU" sz="2400"/>
              <a:t>Az összesített adatok ellenőrzést követően döntést előkészítő formában kerülnek vizualizálásra</a:t>
            </a:r>
            <a:endParaRPr/>
          </a:p>
          <a:p>
            <a:pPr marL="457200" lvl="0" indent="-342900" algn="l" rtl="0">
              <a:lnSpc>
                <a:spcPct val="90000"/>
              </a:lnSpc>
              <a:spcBef>
                <a:spcPts val="1000"/>
              </a:spcBef>
              <a:spcAft>
                <a:spcPts val="0"/>
              </a:spcAft>
              <a:buSzPts val="1800"/>
              <a:buFont typeface="Calibri"/>
              <a:buChar char="-"/>
            </a:pPr>
            <a:r>
              <a:rPr lang="hu-HU" sz="2400"/>
              <a:t>A fajta elemzés esetében országos lefedettségben, régiós bontásban láthatók egy alkalmazott fajták a vetésterületeik és teljesítményeik megjelenítésével</a:t>
            </a:r>
            <a:endParaRPr/>
          </a:p>
          <a:p>
            <a:pPr marL="457200" lvl="0" indent="-342900" algn="l" rtl="0">
              <a:lnSpc>
                <a:spcPct val="90000"/>
              </a:lnSpc>
              <a:spcBef>
                <a:spcPts val="1000"/>
              </a:spcBef>
              <a:spcAft>
                <a:spcPts val="0"/>
              </a:spcAft>
              <a:buSzPts val="1800"/>
              <a:buFont typeface="Calibri"/>
              <a:buChar char="-"/>
            </a:pPr>
            <a:r>
              <a:rPr lang="hu-HU" sz="2400"/>
              <a:t>Az átlaghozam mellett látható a minimálisan és maximálisan elért hozam eredmény, így egy adott fajta stabilitása is megállapítható</a:t>
            </a:r>
            <a:endParaRPr/>
          </a:p>
        </p:txBody>
      </p:sp>
      <p:sp>
        <p:nvSpPr>
          <p:cNvPr id="269" name="Google Shape;269;p3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6"/>
          <p:cNvPicPr preferRelativeResize="0"/>
          <p:nvPr/>
        </p:nvPicPr>
        <p:blipFill rotWithShape="1">
          <a:blip r:embed="rId3">
            <a:alphaModFix/>
          </a:blip>
          <a:srcRect/>
          <a:stretch/>
        </p:blipFill>
        <p:spPr>
          <a:xfrm>
            <a:off x="401713" y="1085295"/>
            <a:ext cx="5601620" cy="3247808"/>
          </a:xfrm>
          <a:prstGeom prst="rect">
            <a:avLst/>
          </a:prstGeom>
          <a:noFill/>
          <a:ln>
            <a:noFill/>
          </a:ln>
        </p:spPr>
      </p:pic>
      <p:pic>
        <p:nvPicPr>
          <p:cNvPr id="276" name="Google Shape;276;p36"/>
          <p:cNvPicPr preferRelativeResize="0"/>
          <p:nvPr/>
        </p:nvPicPr>
        <p:blipFill rotWithShape="1">
          <a:blip r:embed="rId4">
            <a:alphaModFix/>
          </a:blip>
          <a:srcRect/>
          <a:stretch/>
        </p:blipFill>
        <p:spPr>
          <a:xfrm>
            <a:off x="3717865" y="2779005"/>
            <a:ext cx="6255111" cy="3786018"/>
          </a:xfrm>
          <a:prstGeom prst="rect">
            <a:avLst/>
          </a:prstGeom>
          <a:noFill/>
          <a:ln>
            <a:noFill/>
          </a:ln>
        </p:spPr>
      </p:pic>
      <p:sp>
        <p:nvSpPr>
          <p:cNvPr id="277" name="Google Shape;277;p36"/>
          <p:cNvSpPr/>
          <p:nvPr/>
        </p:nvSpPr>
        <p:spPr>
          <a:xfrm>
            <a:off x="7148410" y="370278"/>
            <a:ext cx="4342152"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hu-HU" sz="1800" b="1" i="0" u="none" strike="noStrike" cap="none">
                <a:solidFill>
                  <a:srgbClr val="00B050"/>
                </a:solidFill>
                <a:latin typeface="Calibri"/>
                <a:ea typeface="Calibri"/>
                <a:cs typeface="Calibri"/>
                <a:sym typeface="Calibri"/>
              </a:rPr>
              <a:t>Fő jellemzői:</a:t>
            </a:r>
            <a:endParaRPr sz="1800" b="1" i="0" u="none" strike="noStrike" cap="none">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Digitális farmmenedszment rendszer alapja</a:t>
            </a:r>
            <a:endParaRPr sz="1800" b="0" i="0" u="none" strike="noStrike" cap="none">
              <a:solidFill>
                <a:srgbClr val="00B050"/>
              </a:solidFill>
              <a:latin typeface="Arial"/>
              <a:ea typeface="Arial"/>
              <a:cs typeface="Arial"/>
              <a:sym typeface="Arial"/>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Hatékony és gyors megjelenítés és információkapcsolat</a:t>
            </a:r>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Tematikus térképek (költség, kijuttatott műtrágya, stb.)</a:t>
            </a:r>
            <a:endParaRPr sz="1800" b="0" i="0" u="none" strike="noStrike" cap="none">
              <a:solidFill>
                <a:srgbClr val="00B050"/>
              </a:solidFill>
              <a:latin typeface="Arial"/>
              <a:ea typeface="Arial"/>
              <a:cs typeface="Arial"/>
              <a:sym typeface="Arial"/>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p:txBody>
      </p:sp>
      <p:sp>
        <p:nvSpPr>
          <p:cNvPr id="278" name="Google Shape;278;p36"/>
          <p:cNvSpPr txBox="1">
            <a:spLocks noGrp="1"/>
          </p:cNvSpPr>
          <p:nvPr>
            <p:ph type="title"/>
          </p:nvPr>
        </p:nvSpPr>
        <p:spPr>
          <a:xfrm>
            <a:off x="751601" y="292977"/>
            <a:ext cx="9221375" cy="8078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sz="3200"/>
              <a:t>Térinformatikai modul</a:t>
            </a:r>
            <a:endParaRPr sz="3200"/>
          </a:p>
        </p:txBody>
      </p:sp>
      <p:sp>
        <p:nvSpPr>
          <p:cNvPr id="279" name="Google Shape;279;p3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7"/>
          <p:cNvPicPr preferRelativeResize="0"/>
          <p:nvPr/>
        </p:nvPicPr>
        <p:blipFill rotWithShape="1">
          <a:blip r:embed="rId3">
            <a:alphaModFix/>
          </a:blip>
          <a:srcRect/>
          <a:stretch/>
        </p:blipFill>
        <p:spPr>
          <a:xfrm>
            <a:off x="697680" y="1037992"/>
            <a:ext cx="8760583" cy="5158621"/>
          </a:xfrm>
          <a:prstGeom prst="rect">
            <a:avLst/>
          </a:prstGeom>
          <a:noFill/>
          <a:ln>
            <a:noFill/>
          </a:ln>
        </p:spPr>
      </p:pic>
      <p:sp>
        <p:nvSpPr>
          <p:cNvPr id="286" name="Google Shape;286;p37"/>
          <p:cNvSpPr/>
          <p:nvPr/>
        </p:nvSpPr>
        <p:spPr>
          <a:xfrm>
            <a:off x="9731829" y="832816"/>
            <a:ext cx="2233748" cy="5586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hu-HU" sz="1700" b="1" i="0" u="none" strike="noStrike" cap="none">
                <a:solidFill>
                  <a:srgbClr val="00B050"/>
                </a:solidFill>
                <a:latin typeface="Calibri"/>
                <a:ea typeface="Calibri"/>
                <a:cs typeface="Calibri"/>
                <a:sym typeface="Calibri"/>
              </a:rPr>
              <a:t>Fő jellemzői:</a:t>
            </a:r>
            <a:endParaRPr sz="1400" b="1" i="0" u="none" strike="noStrike" cap="none">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Konkrét munkaműveletek</a:t>
            </a:r>
            <a:endParaRPr sz="1400" b="0" i="0" u="none" strike="noStrike" cap="none">
              <a:solidFill>
                <a:srgbClr val="00B050"/>
              </a:solidFill>
              <a:latin typeface="Arial"/>
              <a:ea typeface="Arial"/>
              <a:cs typeface="Arial"/>
              <a:sym typeface="Arial"/>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Hozzárendelt erőforrások (anyag, humán, idő, stb)</a:t>
            </a:r>
            <a:endParaRPr sz="1400" b="0" i="0" u="none" strike="noStrike" cap="none">
              <a:solidFill>
                <a:srgbClr val="00B050"/>
              </a:solidFill>
              <a:latin typeface="Arial"/>
              <a:ea typeface="Arial"/>
              <a:cs typeface="Arial"/>
              <a:sym typeface="Arial"/>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Egyéni és csoportos kezelés</a:t>
            </a:r>
            <a:endParaRPr sz="1400" b="0" i="0" u="none" strike="noStrike" cap="none">
              <a:solidFill>
                <a:srgbClr val="00B050"/>
              </a:solidFill>
              <a:latin typeface="Arial"/>
              <a:ea typeface="Arial"/>
              <a:cs typeface="Arial"/>
              <a:sym typeface="Arial"/>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Másolható/ menthető másként</a:t>
            </a:r>
            <a:endParaRPr sz="1400" b="0" i="0" u="none" strike="noStrike" cap="none">
              <a:solidFill>
                <a:srgbClr val="00B050"/>
              </a:solidFill>
              <a:latin typeface="Arial"/>
              <a:ea typeface="Arial"/>
              <a:cs typeface="Arial"/>
              <a:sym typeface="Arial"/>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Moduláris - már megadott elemekből épül fel</a:t>
            </a:r>
            <a:endParaRPr sz="1400" b="0" i="0" u="none" strike="noStrike" cap="none">
              <a:solidFill>
                <a:srgbClr val="00B050"/>
              </a:solidFill>
              <a:latin typeface="Arial"/>
              <a:ea typeface="Arial"/>
              <a:cs typeface="Arial"/>
              <a:sym typeface="Arial"/>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Tervezhetőség</a:t>
            </a:r>
            <a:endParaRPr sz="1400" b="0" i="0" u="none" strike="noStrike" cap="none">
              <a:solidFill>
                <a:srgbClr val="00B050"/>
              </a:solidFill>
              <a:latin typeface="Arial"/>
              <a:ea typeface="Arial"/>
              <a:cs typeface="Arial"/>
              <a:sym typeface="Arial"/>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p:txBody>
      </p:sp>
      <p:sp>
        <p:nvSpPr>
          <p:cNvPr id="287" name="Google Shape;287;p37"/>
          <p:cNvSpPr txBox="1">
            <a:spLocks noGrp="1"/>
          </p:cNvSpPr>
          <p:nvPr>
            <p:ph type="title"/>
          </p:nvPr>
        </p:nvSpPr>
        <p:spPr>
          <a:xfrm>
            <a:off x="697680" y="150240"/>
            <a:ext cx="9275296" cy="8877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sz="3200"/>
              <a:t>Foglalkoztatás</a:t>
            </a:r>
            <a:endParaRPr sz="3200"/>
          </a:p>
        </p:txBody>
      </p:sp>
      <p:sp>
        <p:nvSpPr>
          <p:cNvPr id="288" name="Google Shape;288;p3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8"/>
          <p:cNvPicPr preferRelativeResize="0"/>
          <p:nvPr/>
        </p:nvPicPr>
        <p:blipFill rotWithShape="1">
          <a:blip r:embed="rId3">
            <a:alphaModFix/>
          </a:blip>
          <a:srcRect/>
          <a:stretch/>
        </p:blipFill>
        <p:spPr>
          <a:xfrm>
            <a:off x="328784" y="1051497"/>
            <a:ext cx="7786390" cy="4751911"/>
          </a:xfrm>
          <a:prstGeom prst="rect">
            <a:avLst/>
          </a:prstGeom>
          <a:noFill/>
          <a:ln>
            <a:noFill/>
          </a:ln>
        </p:spPr>
      </p:pic>
      <p:sp>
        <p:nvSpPr>
          <p:cNvPr id="295" name="Google Shape;295;p38"/>
          <p:cNvSpPr/>
          <p:nvPr/>
        </p:nvSpPr>
        <p:spPr>
          <a:xfrm>
            <a:off x="9401960" y="519656"/>
            <a:ext cx="2233748" cy="5355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hu-HU" sz="1800" b="1" i="0" u="none" strike="noStrike" cap="none">
                <a:solidFill>
                  <a:srgbClr val="00B050"/>
                </a:solidFill>
                <a:latin typeface="Calibri"/>
                <a:ea typeface="Calibri"/>
                <a:cs typeface="Calibri"/>
                <a:sym typeface="Calibri"/>
              </a:rPr>
              <a:t>Fő jellemzői:</a:t>
            </a:r>
            <a:endParaRPr sz="1800" b="1"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Vonatkoztatási pont</a:t>
            </a: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Vállalkozás eredményeit összevetjük a hasonló gazdaságok eredményeivel</a:t>
            </a: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Problémák, lehetőségek azonosítása</a:t>
            </a: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p:txBody>
      </p:sp>
      <p:sp>
        <p:nvSpPr>
          <p:cNvPr id="296" name="Google Shape;296;p38"/>
          <p:cNvSpPr txBox="1">
            <a:spLocks noGrp="1"/>
          </p:cNvSpPr>
          <p:nvPr>
            <p:ph type="title"/>
          </p:nvPr>
        </p:nvSpPr>
        <p:spPr>
          <a:xfrm>
            <a:off x="751601" y="292977"/>
            <a:ext cx="9221375" cy="7585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sz="3200"/>
              <a:t>Közösségi adatok használata</a:t>
            </a:r>
            <a:endParaRPr sz="3200"/>
          </a:p>
        </p:txBody>
      </p:sp>
      <p:pic>
        <p:nvPicPr>
          <p:cNvPr id="297" name="Google Shape;297;p38"/>
          <p:cNvPicPr preferRelativeResize="0"/>
          <p:nvPr/>
        </p:nvPicPr>
        <p:blipFill rotWithShape="1">
          <a:blip r:embed="rId4">
            <a:alphaModFix/>
          </a:blip>
          <a:srcRect/>
          <a:stretch/>
        </p:blipFill>
        <p:spPr>
          <a:xfrm>
            <a:off x="3887108" y="4054033"/>
            <a:ext cx="5811533" cy="2605550"/>
          </a:xfrm>
          <a:prstGeom prst="rect">
            <a:avLst/>
          </a:prstGeom>
          <a:noFill/>
          <a:ln>
            <a:noFill/>
          </a:ln>
        </p:spPr>
      </p:pic>
      <p:sp>
        <p:nvSpPr>
          <p:cNvPr id="298" name="Google Shape;298;p3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9"/>
          <p:cNvPicPr preferRelativeResize="0"/>
          <p:nvPr/>
        </p:nvPicPr>
        <p:blipFill rotWithShape="1">
          <a:blip r:embed="rId3">
            <a:alphaModFix/>
          </a:blip>
          <a:srcRect/>
          <a:stretch/>
        </p:blipFill>
        <p:spPr>
          <a:xfrm>
            <a:off x="974276" y="1140274"/>
            <a:ext cx="8001048" cy="4958685"/>
          </a:xfrm>
          <a:prstGeom prst="rect">
            <a:avLst/>
          </a:prstGeom>
          <a:noFill/>
          <a:ln>
            <a:noFill/>
          </a:ln>
        </p:spPr>
      </p:pic>
      <p:sp>
        <p:nvSpPr>
          <p:cNvPr id="305" name="Google Shape;305;p39"/>
          <p:cNvSpPr/>
          <p:nvPr/>
        </p:nvSpPr>
        <p:spPr>
          <a:xfrm>
            <a:off x="9401960" y="519656"/>
            <a:ext cx="2233748" cy="53244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hu-HU" sz="1700" b="1" i="0" u="none" strike="noStrike" cap="none">
                <a:solidFill>
                  <a:srgbClr val="00B050"/>
                </a:solidFill>
                <a:latin typeface="Calibri"/>
                <a:ea typeface="Calibri"/>
                <a:cs typeface="Calibri"/>
                <a:sym typeface="Calibri"/>
              </a:rPr>
              <a:t>Fő jellemzői:</a:t>
            </a:r>
            <a:endParaRPr sz="1400" b="1"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Vonatkoztatási pont</a:t>
            </a:r>
            <a:endParaRPr sz="14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Adataink minősége</a:t>
            </a:r>
            <a:endParaRPr sz="14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Adathiány, vagy hibás adat azonosítása</a:t>
            </a:r>
            <a:endParaRPr/>
          </a:p>
          <a:p>
            <a:pPr marL="0" marR="0" lvl="0" indent="0" algn="l" rtl="0">
              <a:lnSpc>
                <a:spcPct val="100000"/>
              </a:lnSpc>
              <a:spcBef>
                <a:spcPts val="0"/>
              </a:spcBef>
              <a:spcAft>
                <a:spcPts val="0"/>
              </a:spcAft>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Rangsor</a:t>
            </a:r>
            <a:endParaRPr/>
          </a:p>
          <a:p>
            <a:pPr marL="0" marR="0" lvl="0" indent="0" algn="l" rtl="0">
              <a:lnSpc>
                <a:spcPct val="100000"/>
              </a:lnSpc>
              <a:spcBef>
                <a:spcPts val="0"/>
              </a:spcBef>
              <a:spcAft>
                <a:spcPts val="0"/>
              </a:spcAft>
              <a:buNone/>
            </a:pPr>
            <a:endParaRPr sz="17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700" b="0" i="0" u="none" strike="noStrike" cap="none">
                <a:solidFill>
                  <a:srgbClr val="00B050"/>
                </a:solidFill>
                <a:latin typeface="Calibri"/>
                <a:ea typeface="Calibri"/>
                <a:cs typeface="Calibri"/>
                <a:sym typeface="Calibri"/>
              </a:rPr>
              <a:t>Változás figyelése előző időszakhoz képest</a:t>
            </a:r>
            <a:endParaRPr sz="14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700" b="0" i="0" u="none" strike="noStrike" cap="none">
              <a:solidFill>
                <a:srgbClr val="00B050"/>
              </a:solidFill>
              <a:latin typeface="Calibri"/>
              <a:ea typeface="Calibri"/>
              <a:cs typeface="Calibri"/>
              <a:sym typeface="Calibri"/>
            </a:endParaRPr>
          </a:p>
        </p:txBody>
      </p:sp>
      <p:sp>
        <p:nvSpPr>
          <p:cNvPr id="306" name="Google Shape;306;p39"/>
          <p:cNvSpPr txBox="1">
            <a:spLocks noGrp="1"/>
          </p:cNvSpPr>
          <p:nvPr>
            <p:ph type="title"/>
          </p:nvPr>
        </p:nvSpPr>
        <p:spPr>
          <a:xfrm>
            <a:off x="751601" y="292977"/>
            <a:ext cx="9221375" cy="7585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sz="3200"/>
              <a:t>Adatminőségi Mutató (ADM)</a:t>
            </a:r>
            <a:endParaRPr sz="3200"/>
          </a:p>
        </p:txBody>
      </p:sp>
      <p:sp>
        <p:nvSpPr>
          <p:cNvPr id="307" name="Google Shape;307;p3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0"/>
          <p:cNvPicPr preferRelativeResize="0"/>
          <p:nvPr/>
        </p:nvPicPr>
        <p:blipFill rotWithShape="1">
          <a:blip r:embed="rId3">
            <a:alphaModFix/>
          </a:blip>
          <a:srcRect/>
          <a:stretch/>
        </p:blipFill>
        <p:spPr>
          <a:xfrm>
            <a:off x="328783" y="1237705"/>
            <a:ext cx="8824095" cy="4461759"/>
          </a:xfrm>
          <a:prstGeom prst="rect">
            <a:avLst/>
          </a:prstGeom>
          <a:noFill/>
          <a:ln>
            <a:noFill/>
          </a:ln>
        </p:spPr>
      </p:pic>
      <p:sp>
        <p:nvSpPr>
          <p:cNvPr id="314" name="Google Shape;314;p40"/>
          <p:cNvSpPr/>
          <p:nvPr/>
        </p:nvSpPr>
        <p:spPr>
          <a:xfrm>
            <a:off x="9410837" y="1237705"/>
            <a:ext cx="2233748"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hu-HU" sz="1800" b="1" i="0" u="none" strike="noStrike" cap="none">
                <a:solidFill>
                  <a:srgbClr val="00B050"/>
                </a:solidFill>
                <a:latin typeface="Calibri"/>
                <a:ea typeface="Calibri"/>
                <a:cs typeface="Calibri"/>
                <a:sym typeface="Calibri"/>
              </a:rPr>
              <a:t>Fő jellemzői:</a:t>
            </a:r>
            <a:endParaRPr sz="1800" b="1"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Gépi adat</a:t>
            </a: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Kevesebb manuális adatrögzítés</a:t>
            </a: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Kevesebb hibalehetőség</a:t>
            </a:r>
            <a:endParaRPr/>
          </a:p>
          <a:p>
            <a:pPr marL="0" marR="0" lvl="0" indent="0" algn="l" rtl="0">
              <a:lnSpc>
                <a:spcPct val="100000"/>
              </a:lnSpc>
              <a:spcBef>
                <a:spcPts val="0"/>
              </a:spcBef>
              <a:spcAft>
                <a:spcPts val="0"/>
              </a:spcAft>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p:txBody>
      </p:sp>
      <p:sp>
        <p:nvSpPr>
          <p:cNvPr id="315" name="Google Shape;315;p40"/>
          <p:cNvSpPr txBox="1">
            <a:spLocks noGrp="1"/>
          </p:cNvSpPr>
          <p:nvPr>
            <p:ph type="title"/>
          </p:nvPr>
        </p:nvSpPr>
        <p:spPr>
          <a:xfrm>
            <a:off x="751601" y="292977"/>
            <a:ext cx="9221375" cy="7585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sz="3200"/>
              <a:t>Gépi adatok érkeztetése (Connect)</a:t>
            </a:r>
            <a:endParaRPr sz="3200"/>
          </a:p>
        </p:txBody>
      </p:sp>
      <p:sp>
        <p:nvSpPr>
          <p:cNvPr id="316" name="Google Shape;316;p4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5"/>
          <p:cNvPicPr preferRelativeResize="0"/>
          <p:nvPr/>
        </p:nvPicPr>
        <p:blipFill rotWithShape="1">
          <a:blip r:embed="rId3">
            <a:alphaModFix/>
          </a:blip>
          <a:srcRect/>
          <a:stretch/>
        </p:blipFill>
        <p:spPr>
          <a:xfrm>
            <a:off x="8220350" y="5477298"/>
            <a:ext cx="3971650" cy="1380702"/>
          </a:xfrm>
          <a:prstGeom prst="rect">
            <a:avLst/>
          </a:prstGeom>
          <a:noFill/>
          <a:ln>
            <a:noFill/>
          </a:ln>
        </p:spPr>
      </p:pic>
      <p:sp>
        <p:nvSpPr>
          <p:cNvPr id="78" name="Google Shape;78;p15"/>
          <p:cNvSpPr txBox="1">
            <a:spLocks noGrp="1"/>
          </p:cNvSpPr>
          <p:nvPr>
            <p:ph type="title"/>
          </p:nvPr>
        </p:nvSpPr>
        <p:spPr>
          <a:xfrm>
            <a:off x="751601" y="76680"/>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 Bevezetés, általános ismertetés</a:t>
            </a:r>
            <a:endParaRPr/>
          </a:p>
        </p:txBody>
      </p:sp>
      <p:sp>
        <p:nvSpPr>
          <p:cNvPr id="79" name="Google Shape;79;p15"/>
          <p:cNvSpPr txBox="1">
            <a:spLocks noGrp="1"/>
          </p:cNvSpPr>
          <p:nvPr>
            <p:ph type="body" idx="1"/>
          </p:nvPr>
        </p:nvSpPr>
        <p:spPr>
          <a:xfrm>
            <a:off x="751601" y="844050"/>
            <a:ext cx="10515600" cy="4351338"/>
          </a:xfrm>
          <a:prstGeom prst="rect">
            <a:avLst/>
          </a:prstGeom>
          <a:noFill/>
          <a:ln>
            <a:noFill/>
          </a:ln>
        </p:spPr>
        <p:txBody>
          <a:bodyPr spcFirstLastPara="1" wrap="square" lIns="91425" tIns="45700" rIns="91425" bIns="45700" anchor="t" anchorCtr="0">
            <a:noAutofit/>
          </a:bodyPr>
          <a:lstStyle/>
          <a:p>
            <a:pPr marL="11113" lvl="0" indent="-11113" algn="just" rtl="0">
              <a:lnSpc>
                <a:spcPct val="90000"/>
              </a:lnSpc>
              <a:spcBef>
                <a:spcPts val="1000"/>
              </a:spcBef>
              <a:spcAft>
                <a:spcPts val="0"/>
              </a:spcAft>
              <a:buClr>
                <a:schemeClr val="dk1"/>
              </a:buClr>
              <a:buSzPts val="1600"/>
              <a:buNone/>
            </a:pPr>
            <a:r>
              <a:rPr lang="hu-HU" sz="1800"/>
              <a:t>A digitalizáció csakúgy mint más iparágakban, az agrárium területén is robbanásszerű fejlesztéseket indított el. Az eddig megszokott és elterjedt technológiák helyére új, </a:t>
            </a:r>
            <a:r>
              <a:rPr lang="hu-HU" sz="1800" b="1"/>
              <a:t>hatékonyabb megoldások </a:t>
            </a:r>
            <a:r>
              <a:rPr lang="hu-HU" sz="1800"/>
              <a:t>kerülnek, melyekkel lépést kell tartanunk ha versenyben akarunk maradni.</a:t>
            </a:r>
            <a:endParaRPr sz="1800"/>
          </a:p>
          <a:p>
            <a:pPr marL="11113" lvl="0" indent="-11113" algn="just" rtl="0">
              <a:lnSpc>
                <a:spcPct val="90000"/>
              </a:lnSpc>
              <a:spcBef>
                <a:spcPts val="1000"/>
              </a:spcBef>
              <a:spcAft>
                <a:spcPts val="0"/>
              </a:spcAft>
              <a:buClr>
                <a:schemeClr val="dk1"/>
              </a:buClr>
              <a:buSzPts val="1600"/>
              <a:buNone/>
            </a:pPr>
            <a:r>
              <a:rPr lang="hu-HU" sz="1800"/>
              <a:t>A digitális eszközök hatékony és okos használata az eddig megtapasztalt </a:t>
            </a:r>
            <a:r>
              <a:rPr lang="hu-HU" sz="1800" b="1"/>
              <a:t>kényelmi funkciókon felül</a:t>
            </a:r>
            <a:r>
              <a:rPr lang="hu-HU" sz="1800"/>
              <a:t>, olyan </a:t>
            </a:r>
            <a:r>
              <a:rPr lang="hu-HU" sz="1800" b="1"/>
              <a:t>versenyelőnyt jelent </a:t>
            </a:r>
            <a:r>
              <a:rPr lang="hu-HU" sz="1800"/>
              <a:t>a gazdaságok számára, melyek a fennmaradás és prosperálás zálogaként is definiálhatóak.</a:t>
            </a:r>
            <a:endParaRPr sz="1800"/>
          </a:p>
          <a:p>
            <a:pPr marL="11113" lvl="0" indent="-11113" algn="just" rtl="0">
              <a:lnSpc>
                <a:spcPct val="90000"/>
              </a:lnSpc>
              <a:spcBef>
                <a:spcPts val="1000"/>
              </a:spcBef>
              <a:spcAft>
                <a:spcPts val="0"/>
              </a:spcAft>
              <a:buClr>
                <a:schemeClr val="dk1"/>
              </a:buClr>
              <a:buSzPts val="1600"/>
              <a:buNone/>
            </a:pPr>
            <a:r>
              <a:rPr lang="hu-HU" sz="1800"/>
              <a:t>Jelen tananyag összefoglalja azokat a főbb ismereteket, melyek hozzájárulnak a gazdaság egészének hatékonyságnöveléséhez, így téve fenntarthatóbbá a gazdálkodást.</a:t>
            </a:r>
            <a:endParaRPr sz="1800"/>
          </a:p>
          <a:p>
            <a:pPr marL="11113" lvl="0" indent="-11113" algn="just" rtl="0">
              <a:lnSpc>
                <a:spcPct val="90000"/>
              </a:lnSpc>
              <a:spcBef>
                <a:spcPts val="1000"/>
              </a:spcBef>
              <a:spcAft>
                <a:spcPts val="0"/>
              </a:spcAft>
              <a:buClr>
                <a:schemeClr val="dk1"/>
              </a:buClr>
              <a:buSzPts val="1600"/>
              <a:buNone/>
            </a:pPr>
            <a:r>
              <a:rPr lang="hu-HU" sz="1800"/>
              <a:t>Áttekintünk több olyan </a:t>
            </a:r>
            <a:r>
              <a:rPr lang="hu-HU" sz="1800" b="1"/>
              <a:t>költségmegtakarítási, hatékonyságnövelési és adminisztrációcsökkentési lehetőséget</a:t>
            </a:r>
            <a:r>
              <a:rPr lang="hu-HU" sz="1800"/>
              <a:t>, mely könnyen beépíthető egy gazdaság mindennapi életébe – következetes használatával pedig segíti a gazdálkodás minden folyamatát.</a:t>
            </a:r>
            <a:endParaRPr sz="1800"/>
          </a:p>
          <a:p>
            <a:pPr marL="11113" lvl="0" indent="-11113" algn="just" rtl="0">
              <a:lnSpc>
                <a:spcPct val="90000"/>
              </a:lnSpc>
              <a:spcBef>
                <a:spcPts val="1000"/>
              </a:spcBef>
              <a:spcAft>
                <a:spcPts val="0"/>
              </a:spcAft>
              <a:buClr>
                <a:schemeClr val="dk1"/>
              </a:buClr>
              <a:buSzPts val="1600"/>
              <a:buNone/>
            </a:pPr>
            <a:r>
              <a:rPr lang="hu-HU" sz="1800"/>
              <a:t>Mindez nem csupán költségcsökkentést idéz elő, hanem a </a:t>
            </a:r>
            <a:r>
              <a:rPr lang="hu-HU" sz="1800" b="1"/>
              <a:t>gazdálkodás folyamatainak egésze átláthatóvá válik</a:t>
            </a:r>
            <a:r>
              <a:rPr lang="hu-HU" sz="1800"/>
              <a:t>, igény szerint egyes </a:t>
            </a:r>
            <a:r>
              <a:rPr lang="hu-HU" sz="1800" b="1"/>
              <a:t>folyamatok feltárhatóvá </a:t>
            </a:r>
            <a:r>
              <a:rPr lang="hu-HU" sz="1800"/>
              <a:t>válnak a </a:t>
            </a:r>
            <a:r>
              <a:rPr lang="hu-HU" sz="1800" b="1"/>
              <a:t>legapróbb részletekig is</a:t>
            </a:r>
            <a:r>
              <a:rPr lang="hu-HU" sz="1800"/>
              <a:t>, valamint az adatok és folyamatok </a:t>
            </a:r>
            <a:r>
              <a:rPr lang="hu-HU" sz="1800" b="1"/>
              <a:t>összefüggésükben is megfigyelhetővé</a:t>
            </a:r>
            <a:r>
              <a:rPr lang="hu-HU" sz="1800"/>
              <a:t> válnak.</a:t>
            </a:r>
            <a:endParaRPr sz="1800"/>
          </a:p>
          <a:p>
            <a:pPr marL="11113" lvl="0" indent="-11113" algn="just" rtl="0">
              <a:lnSpc>
                <a:spcPct val="90000"/>
              </a:lnSpc>
              <a:spcBef>
                <a:spcPts val="1000"/>
              </a:spcBef>
              <a:spcAft>
                <a:spcPts val="0"/>
              </a:spcAft>
              <a:buClr>
                <a:schemeClr val="dk1"/>
              </a:buClr>
              <a:buSzPts val="1600"/>
              <a:buNone/>
            </a:pPr>
            <a:r>
              <a:rPr lang="hu-HU" sz="1800"/>
              <a:t>A megszerzett tudás és információk segítik a gazdaság vezetői rövid, közép és hosszú távú döntéseinek a hatékony előkészítését, </a:t>
            </a:r>
            <a:r>
              <a:rPr lang="hu-HU" sz="1800" b="1"/>
              <a:t>pontos és naprakész rálátást biztosítva a gazdaság egészére.</a:t>
            </a:r>
            <a:endParaRPr sz="1800" b="1"/>
          </a:p>
        </p:txBody>
      </p:sp>
      <p:sp>
        <p:nvSpPr>
          <p:cNvPr id="80" name="Google Shape;80;p1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p:nvPr/>
        </p:nvSpPr>
        <p:spPr>
          <a:xfrm>
            <a:off x="9410837" y="1237705"/>
            <a:ext cx="223374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hu-HU" sz="1800" b="1" i="0" u="none" strike="noStrike" cap="none">
                <a:solidFill>
                  <a:srgbClr val="00B050"/>
                </a:solidFill>
                <a:latin typeface="Calibri"/>
                <a:ea typeface="Calibri"/>
                <a:cs typeface="Calibri"/>
                <a:sym typeface="Calibri"/>
              </a:rPr>
              <a:t>Fő jellemzői:</a:t>
            </a:r>
            <a:endParaRPr sz="1800" b="1"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Mobil eszközről érkező adat</a:t>
            </a: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Kevesebb manuális adatrögzítés</a:t>
            </a: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Kevesebb hibalehetőség</a:t>
            </a:r>
            <a:endParaRPr/>
          </a:p>
          <a:p>
            <a:pPr marL="0" marR="0" lvl="0" indent="0" algn="l" rtl="0">
              <a:lnSpc>
                <a:spcPct val="100000"/>
              </a:lnSpc>
              <a:spcBef>
                <a:spcPts val="0"/>
              </a:spcBef>
              <a:spcAft>
                <a:spcPts val="0"/>
              </a:spcAft>
              <a:buNone/>
            </a:pPr>
            <a:endParaRPr sz="1800" b="0" i="0" u="none" strike="noStrike" cap="none">
              <a:solidFill>
                <a:srgbClr val="00B050"/>
              </a:solidFill>
              <a:latin typeface="Calibri"/>
              <a:ea typeface="Calibri"/>
              <a:cs typeface="Calibri"/>
              <a:sym typeface="Calibri"/>
            </a:endParaRPr>
          </a:p>
          <a:p>
            <a:pPr marL="285750" marR="0" lvl="0" indent="-285750" algn="l" rtl="0">
              <a:lnSpc>
                <a:spcPct val="100000"/>
              </a:lnSpc>
              <a:spcBef>
                <a:spcPts val="0"/>
              </a:spcBef>
              <a:spcAft>
                <a:spcPts val="0"/>
              </a:spcAft>
              <a:buClr>
                <a:srgbClr val="3F3F3F"/>
              </a:buClr>
              <a:buSzPts val="1700"/>
              <a:buFont typeface="Arial"/>
              <a:buChar char="•"/>
            </a:pPr>
            <a:r>
              <a:rPr lang="hu-HU" sz="1800" b="0" i="0" u="none" strike="noStrike" cap="none">
                <a:solidFill>
                  <a:srgbClr val="00B050"/>
                </a:solidFill>
                <a:latin typeface="Calibri"/>
                <a:ea typeface="Calibri"/>
                <a:cs typeface="Calibri"/>
                <a:sym typeface="Calibri"/>
              </a:rPr>
              <a:t>Közvetlenül a munkavégző által rögzített adat</a:t>
            </a:r>
            <a:endParaRPr/>
          </a:p>
          <a:p>
            <a:pPr marL="0" marR="0" lvl="0" indent="0" algn="l" rtl="0">
              <a:lnSpc>
                <a:spcPct val="100000"/>
              </a:lnSpc>
              <a:spcBef>
                <a:spcPts val="0"/>
              </a:spcBef>
              <a:spcAft>
                <a:spcPts val="0"/>
              </a:spcAft>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285750" marR="0" lvl="0" indent="-177800" algn="l" rtl="0">
              <a:lnSpc>
                <a:spcPct val="100000"/>
              </a:lnSpc>
              <a:spcBef>
                <a:spcPts val="0"/>
              </a:spcBef>
              <a:spcAft>
                <a:spcPts val="0"/>
              </a:spcAft>
              <a:buClr>
                <a:schemeClr val="dk1"/>
              </a:buClr>
              <a:buSzPts val="1700"/>
              <a:buFont typeface="Arial"/>
              <a:buNone/>
            </a:pPr>
            <a:endParaRPr sz="1800" b="0" i="0" u="none" strike="noStrike" cap="none">
              <a:solidFill>
                <a:srgbClr val="00B050"/>
              </a:solidFill>
              <a:latin typeface="Calibri"/>
              <a:ea typeface="Calibri"/>
              <a:cs typeface="Calibri"/>
              <a:sym typeface="Calibri"/>
            </a:endParaRPr>
          </a:p>
        </p:txBody>
      </p:sp>
      <p:sp>
        <p:nvSpPr>
          <p:cNvPr id="323" name="Google Shape;323;p41"/>
          <p:cNvSpPr txBox="1">
            <a:spLocks noGrp="1"/>
          </p:cNvSpPr>
          <p:nvPr>
            <p:ph type="title"/>
          </p:nvPr>
        </p:nvSpPr>
        <p:spPr>
          <a:xfrm>
            <a:off x="751601" y="292977"/>
            <a:ext cx="9221375" cy="75852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sz="3200"/>
              <a:t>Mobil alkalmazások (Works / Works Lite)</a:t>
            </a:r>
            <a:endParaRPr sz="3200"/>
          </a:p>
        </p:txBody>
      </p:sp>
      <p:pic>
        <p:nvPicPr>
          <p:cNvPr id="324" name="Google Shape;324;p41" descr="A képen szöveg, monitor, képernyőkép, kültéri látható&#10;&#10;Automatikusan generált leírás"/>
          <p:cNvPicPr preferRelativeResize="0"/>
          <p:nvPr/>
        </p:nvPicPr>
        <p:blipFill rotWithShape="1">
          <a:blip r:embed="rId3">
            <a:alphaModFix/>
          </a:blip>
          <a:srcRect/>
          <a:stretch/>
        </p:blipFill>
        <p:spPr>
          <a:xfrm>
            <a:off x="547415" y="1108993"/>
            <a:ext cx="2263075" cy="4640014"/>
          </a:xfrm>
          <a:prstGeom prst="rect">
            <a:avLst/>
          </a:prstGeom>
          <a:noFill/>
          <a:ln>
            <a:noFill/>
          </a:ln>
        </p:spPr>
      </p:pic>
      <p:pic>
        <p:nvPicPr>
          <p:cNvPr id="325" name="Google Shape;325;p41"/>
          <p:cNvPicPr preferRelativeResize="0"/>
          <p:nvPr/>
        </p:nvPicPr>
        <p:blipFill rotWithShape="1">
          <a:blip r:embed="rId4">
            <a:alphaModFix/>
          </a:blip>
          <a:srcRect/>
          <a:stretch/>
        </p:blipFill>
        <p:spPr>
          <a:xfrm>
            <a:off x="2191573" y="1614410"/>
            <a:ext cx="2252817" cy="4640013"/>
          </a:xfrm>
          <a:prstGeom prst="rect">
            <a:avLst/>
          </a:prstGeom>
          <a:noFill/>
          <a:ln>
            <a:noFill/>
          </a:ln>
        </p:spPr>
      </p:pic>
      <p:pic>
        <p:nvPicPr>
          <p:cNvPr id="326" name="Google Shape;326;p41"/>
          <p:cNvPicPr preferRelativeResize="0"/>
          <p:nvPr/>
        </p:nvPicPr>
        <p:blipFill rotWithShape="1">
          <a:blip r:embed="rId5">
            <a:alphaModFix/>
          </a:blip>
          <a:srcRect/>
          <a:stretch/>
        </p:blipFill>
        <p:spPr>
          <a:xfrm>
            <a:off x="3655910" y="603577"/>
            <a:ext cx="5673031" cy="4218136"/>
          </a:xfrm>
          <a:prstGeom prst="rect">
            <a:avLst/>
          </a:prstGeom>
          <a:noFill/>
          <a:ln>
            <a:noFill/>
          </a:ln>
        </p:spPr>
      </p:pic>
      <p:sp>
        <p:nvSpPr>
          <p:cNvPr id="327" name="Google Shape;327;p4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txBox="1"/>
          <p:nvPr/>
        </p:nvSpPr>
        <p:spPr>
          <a:xfrm>
            <a:off x="8071166" y="1681281"/>
            <a:ext cx="4059385" cy="4350960"/>
          </a:xfrm>
          <a:prstGeom prst="rect">
            <a:avLst/>
          </a:prstGeom>
          <a:noFill/>
          <a:ln>
            <a:noFill/>
          </a:ln>
        </p:spPr>
        <p:txBody>
          <a:bodyPr spcFirstLastPara="1" wrap="square" lIns="91425" tIns="45700" rIns="91425" bIns="45700" anchor="t" anchorCtr="0">
            <a:noAutofit/>
          </a:bodyPr>
          <a:lstStyle/>
          <a:p>
            <a:pPr marL="108000" marR="0" lvl="0" indent="0" algn="l" rtl="0">
              <a:lnSpc>
                <a:spcPct val="100000"/>
              </a:lnSpc>
              <a:spcBef>
                <a:spcPts val="0"/>
              </a:spcBef>
              <a:spcAft>
                <a:spcPts val="0"/>
              </a:spcAft>
              <a:buClr>
                <a:srgbClr val="000000"/>
              </a:buClr>
              <a:buSzPts val="1600"/>
              <a:buFont typeface="Arial"/>
              <a:buNone/>
            </a:pPr>
            <a:r>
              <a:rPr lang="hu-HU" sz="1600" b="0" i="0" u="none" strike="noStrike" cap="none">
                <a:solidFill>
                  <a:srgbClr val="00B050"/>
                </a:solidFill>
                <a:latin typeface="Calibri"/>
                <a:ea typeface="Calibri"/>
                <a:cs typeface="Calibri"/>
                <a:sym typeface="Calibri"/>
              </a:rPr>
              <a:t>Bevezetés lépései: </a:t>
            </a:r>
            <a:endParaRPr sz="1600" b="0" i="0" u="none" strike="noStrike" cap="none">
              <a:solidFill>
                <a:srgbClr val="00B050"/>
              </a:solidFill>
              <a:latin typeface="Calibri"/>
              <a:ea typeface="Calibri"/>
              <a:cs typeface="Calibri"/>
              <a:sym typeface="Calibri"/>
            </a:endParaRPr>
          </a:p>
          <a:p>
            <a:pPr marL="450900" marR="0" lvl="0" indent="-342900" algn="l" rtl="0">
              <a:lnSpc>
                <a:spcPct val="100000"/>
              </a:lnSpc>
              <a:spcBef>
                <a:spcPts val="1417"/>
              </a:spcBef>
              <a:spcAft>
                <a:spcPts val="0"/>
              </a:spcAft>
              <a:buClr>
                <a:srgbClr val="000000"/>
              </a:buClr>
              <a:buSzPts val="1600"/>
              <a:buFont typeface="Arial"/>
              <a:buAutoNum type="arabicPeriod"/>
            </a:pPr>
            <a:r>
              <a:rPr lang="hu-HU" sz="1600" b="0" i="0" u="none" strike="noStrike" cap="none">
                <a:solidFill>
                  <a:srgbClr val="00B050"/>
                </a:solidFill>
                <a:latin typeface="Calibri"/>
                <a:ea typeface="Calibri"/>
                <a:cs typeface="Calibri"/>
                <a:sym typeface="Calibri"/>
              </a:rPr>
              <a:t>IGÉNYFELMÉRÉS, BEVEZETÉS : igények pontos felméréséből és oktatások sorozatából áll - szoftver használatának fokozatos megismerése, funkciónként, munkakörönként az egyedi igényeknek megfelelően</a:t>
            </a:r>
            <a:endParaRPr sz="1600" b="0" i="0" u="none" strike="noStrike" cap="none">
              <a:solidFill>
                <a:srgbClr val="00B050"/>
              </a:solidFill>
              <a:latin typeface="Calibri"/>
              <a:ea typeface="Calibri"/>
              <a:cs typeface="Calibri"/>
              <a:sym typeface="Calibri"/>
            </a:endParaRPr>
          </a:p>
          <a:p>
            <a:pPr marL="450900" marR="0" lvl="0" indent="-342900" algn="l" rtl="0">
              <a:lnSpc>
                <a:spcPct val="100000"/>
              </a:lnSpc>
              <a:spcBef>
                <a:spcPts val="1417"/>
              </a:spcBef>
              <a:spcAft>
                <a:spcPts val="0"/>
              </a:spcAft>
              <a:buClr>
                <a:srgbClr val="000000"/>
              </a:buClr>
              <a:buSzPts val="1600"/>
              <a:buFont typeface="Arial"/>
              <a:buAutoNum type="arabicPeriod"/>
            </a:pPr>
            <a:r>
              <a:rPr lang="hu-HU" sz="1600" b="0" i="0" u="none" strike="noStrike" cap="none">
                <a:solidFill>
                  <a:srgbClr val="00B050"/>
                </a:solidFill>
                <a:latin typeface="Calibri"/>
                <a:ea typeface="Calibri"/>
                <a:cs typeface="Calibri"/>
                <a:sym typeface="Calibri"/>
              </a:rPr>
              <a:t>FINOMHANGOLÁS, BEÁLLÍTÁSOK: a beállítások igényre szabása a legapróbb részletekig, hogy a kívánt megoldást nyújtsa</a:t>
            </a:r>
            <a:endParaRPr sz="1600" b="0" i="0" u="none" strike="noStrike" cap="none">
              <a:solidFill>
                <a:srgbClr val="00B050"/>
              </a:solidFill>
              <a:latin typeface="Calibri"/>
              <a:ea typeface="Calibri"/>
              <a:cs typeface="Calibri"/>
              <a:sym typeface="Calibri"/>
            </a:endParaRPr>
          </a:p>
          <a:p>
            <a:pPr marL="450900" marR="0" lvl="0" indent="-342900" algn="l" rtl="0">
              <a:lnSpc>
                <a:spcPct val="100000"/>
              </a:lnSpc>
              <a:spcBef>
                <a:spcPts val="1417"/>
              </a:spcBef>
              <a:spcAft>
                <a:spcPts val="0"/>
              </a:spcAft>
              <a:buClr>
                <a:srgbClr val="000000"/>
              </a:buClr>
              <a:buSzPts val="1600"/>
              <a:buFont typeface="Arial"/>
              <a:buAutoNum type="arabicPeriod"/>
            </a:pPr>
            <a:r>
              <a:rPr lang="hu-HU" sz="1600" b="0" i="0" u="none" strike="noStrike" cap="none">
                <a:solidFill>
                  <a:srgbClr val="00B050"/>
                </a:solidFill>
                <a:latin typeface="Calibri"/>
                <a:ea typeface="Calibri"/>
                <a:cs typeface="Calibri"/>
                <a:sym typeface="Calibri"/>
              </a:rPr>
              <a:t>MAGABIZTOS HASZNÁLAT: a rendszer készség szintű használata a munkafolyamatok során, az információk célba érnek, és a kívánt eredmények láthatóak a megrendelő számára.</a:t>
            </a:r>
            <a:endParaRPr sz="1600" b="0" i="0" u="none" strike="noStrike" cap="none">
              <a:solidFill>
                <a:srgbClr val="00B050"/>
              </a:solidFill>
              <a:latin typeface="Calibri"/>
              <a:ea typeface="Calibri"/>
              <a:cs typeface="Calibri"/>
              <a:sym typeface="Calibri"/>
            </a:endParaRPr>
          </a:p>
        </p:txBody>
      </p:sp>
      <p:grpSp>
        <p:nvGrpSpPr>
          <p:cNvPr id="334" name="Google Shape;334;p42"/>
          <p:cNvGrpSpPr/>
          <p:nvPr/>
        </p:nvGrpSpPr>
        <p:grpSpPr>
          <a:xfrm>
            <a:off x="841455" y="1589297"/>
            <a:ext cx="7175795" cy="4674036"/>
            <a:chOff x="0" y="0"/>
            <a:chExt cx="7175795" cy="4674036"/>
          </a:xfrm>
        </p:grpSpPr>
        <p:sp>
          <p:nvSpPr>
            <p:cNvPr id="335" name="Google Shape;335;p42"/>
            <p:cNvSpPr/>
            <p:nvPr/>
          </p:nvSpPr>
          <p:spPr>
            <a:xfrm>
              <a:off x="0" y="0"/>
              <a:ext cx="7175795" cy="1086985"/>
            </a:xfrm>
            <a:prstGeom prst="roundRect">
              <a:avLst>
                <a:gd name="adj" fmla="val 10000"/>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2"/>
            <p:cNvSpPr txBox="1"/>
            <p:nvPr/>
          </p:nvSpPr>
          <p:spPr>
            <a:xfrm>
              <a:off x="1543857" y="0"/>
              <a:ext cx="5631937" cy="1086985"/>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000000"/>
                </a:buClr>
                <a:buSzPts val="1700"/>
                <a:buFont typeface="Arial"/>
                <a:buNone/>
              </a:pPr>
              <a:r>
                <a:rPr lang="hu-HU" sz="1700" b="0" i="0" u="none" strike="noStrike" cap="none">
                  <a:solidFill>
                    <a:schemeClr val="lt1"/>
                  </a:solidFill>
                  <a:latin typeface="Calibri"/>
                  <a:ea typeface="Calibri"/>
                  <a:cs typeface="Calibri"/>
                  <a:sym typeface="Calibri"/>
                </a:rPr>
                <a:t>Sales folyamat (3-4 alkalom)</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Calibri"/>
                <a:buChar char="•"/>
              </a:pPr>
              <a:r>
                <a:rPr lang="hu-HU" sz="1300" b="0" i="0" u="none" strike="noStrike" cap="none">
                  <a:solidFill>
                    <a:schemeClr val="lt1"/>
                  </a:solidFill>
                  <a:latin typeface="Calibri"/>
                  <a:ea typeface="Calibri"/>
                  <a:cs typeface="Calibri"/>
                  <a:sym typeface="Calibri"/>
                </a:rPr>
                <a:t>Meghatározásra kerülnek a rendszer alkalmazhatóságának feltételei</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Calibri"/>
                <a:buChar char="•"/>
              </a:pPr>
              <a:r>
                <a:rPr lang="hu-HU" sz="1300" b="0" i="0" u="none" strike="noStrike" cap="none">
                  <a:solidFill>
                    <a:schemeClr val="lt1"/>
                  </a:solidFill>
                  <a:latin typeface="Calibri"/>
                  <a:ea typeface="Calibri"/>
                  <a:cs typeface="Calibri"/>
                  <a:sym typeface="Calibri"/>
                </a:rPr>
                <a:t>Miben tudja segíteni a gazdálkodás folyamatait</a:t>
              </a:r>
              <a:endParaRPr sz="1400" b="0" i="0" u="none" strike="noStrike" cap="none">
                <a:solidFill>
                  <a:srgbClr val="000000"/>
                </a:solidFill>
                <a:latin typeface="Arial"/>
                <a:ea typeface="Arial"/>
                <a:cs typeface="Arial"/>
                <a:sym typeface="Arial"/>
              </a:endParaRPr>
            </a:p>
          </p:txBody>
        </p:sp>
        <p:sp>
          <p:nvSpPr>
            <p:cNvPr id="337" name="Google Shape;337;p42"/>
            <p:cNvSpPr/>
            <p:nvPr/>
          </p:nvSpPr>
          <p:spPr>
            <a:xfrm>
              <a:off x="108698" y="108698"/>
              <a:ext cx="1435159" cy="869588"/>
            </a:xfrm>
            <a:prstGeom prst="roundRect">
              <a:avLst>
                <a:gd name="adj" fmla="val 10000"/>
              </a:avLst>
            </a:prstGeom>
            <a:blipFill rotWithShape="1">
              <a:blip r:embed="rId3">
                <a:alphaModFix/>
              </a:blip>
              <a:stretch>
                <a:fillRect t="-32995" b="-32995"/>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2"/>
            <p:cNvSpPr/>
            <p:nvPr/>
          </p:nvSpPr>
          <p:spPr>
            <a:xfrm>
              <a:off x="0" y="1195683"/>
              <a:ext cx="7175795" cy="1086985"/>
            </a:xfrm>
            <a:prstGeom prst="roundRect">
              <a:avLst>
                <a:gd name="adj" fmla="val 10000"/>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2"/>
            <p:cNvSpPr txBox="1"/>
            <p:nvPr/>
          </p:nvSpPr>
          <p:spPr>
            <a:xfrm>
              <a:off x="1543857" y="1195683"/>
              <a:ext cx="5631937" cy="1086985"/>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000000"/>
                </a:buClr>
                <a:buSzPts val="1700"/>
                <a:buFont typeface="Arial"/>
                <a:buNone/>
              </a:pPr>
              <a:r>
                <a:rPr lang="hu-HU" sz="1700" b="0" i="0" u="none" strike="noStrike" cap="none">
                  <a:solidFill>
                    <a:schemeClr val="lt1"/>
                  </a:solidFill>
                  <a:latin typeface="Calibri"/>
                  <a:ea typeface="Calibri"/>
                  <a:cs typeface="Calibri"/>
                  <a:sym typeface="Calibri"/>
                </a:rPr>
                <a:t>Bevezetési jegyzőkönyv készítése (1 munkanap)</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Calibri"/>
                <a:buChar char="•"/>
              </a:pPr>
              <a:r>
                <a:rPr lang="hu-HU" sz="1300" b="0" i="0" u="none" strike="noStrike" cap="none">
                  <a:solidFill>
                    <a:schemeClr val="lt1"/>
                  </a:solidFill>
                  <a:latin typeface="Calibri"/>
                  <a:ea typeface="Calibri"/>
                  <a:cs typeface="Calibri"/>
                  <a:sym typeface="Calibri"/>
                </a:rPr>
                <a:t>Szerződés utáni első lépés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Calibri"/>
                <a:buChar char="•"/>
              </a:pPr>
              <a:r>
                <a:rPr lang="hu-HU" sz="1300" b="0" i="0" u="none" strike="noStrike" cap="none">
                  <a:solidFill>
                    <a:schemeClr val="lt1"/>
                  </a:solidFill>
                  <a:latin typeface="Calibri"/>
                  <a:ea typeface="Calibri"/>
                  <a:cs typeface="Calibri"/>
                  <a:sym typeface="Calibri"/>
                </a:rPr>
                <a:t>Ügyviteli folyamat átbeszélése, felülvizsgálata és megszemélyesítése.</a:t>
              </a:r>
              <a:endParaRPr sz="1400" b="0" i="0" u="none" strike="noStrike" cap="none">
                <a:solidFill>
                  <a:srgbClr val="000000"/>
                </a:solidFill>
                <a:latin typeface="Arial"/>
                <a:ea typeface="Arial"/>
                <a:cs typeface="Arial"/>
                <a:sym typeface="Arial"/>
              </a:endParaRPr>
            </a:p>
          </p:txBody>
        </p:sp>
        <p:sp>
          <p:nvSpPr>
            <p:cNvPr id="340" name="Google Shape;340;p42"/>
            <p:cNvSpPr/>
            <p:nvPr/>
          </p:nvSpPr>
          <p:spPr>
            <a:xfrm>
              <a:off x="108698" y="1304382"/>
              <a:ext cx="1435159" cy="869588"/>
            </a:xfrm>
            <a:prstGeom prst="roundRect">
              <a:avLst>
                <a:gd name="adj" fmla="val 10000"/>
              </a:avLst>
            </a:prstGeom>
            <a:blipFill rotWithShape="1">
              <a:blip r:embed="rId4">
                <a:alphaModFix/>
              </a:blip>
              <a:stretch>
                <a:fillRect t="-37994" b="-37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2"/>
            <p:cNvSpPr/>
            <p:nvPr/>
          </p:nvSpPr>
          <p:spPr>
            <a:xfrm>
              <a:off x="0" y="2391367"/>
              <a:ext cx="7175795" cy="1086985"/>
            </a:xfrm>
            <a:prstGeom prst="roundRect">
              <a:avLst>
                <a:gd name="adj" fmla="val 10000"/>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2"/>
            <p:cNvSpPr txBox="1"/>
            <p:nvPr/>
          </p:nvSpPr>
          <p:spPr>
            <a:xfrm>
              <a:off x="1543857" y="2391367"/>
              <a:ext cx="5631937" cy="1086985"/>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000000"/>
                </a:buClr>
                <a:buSzPts val="1700"/>
                <a:buFont typeface="Arial"/>
                <a:buNone/>
              </a:pPr>
              <a:r>
                <a:rPr lang="hu-HU" sz="1700" b="0" i="0" u="none" strike="noStrike" cap="none">
                  <a:solidFill>
                    <a:schemeClr val="lt1"/>
                  </a:solidFill>
                  <a:latin typeface="Calibri"/>
                  <a:ea typeface="Calibri"/>
                  <a:cs typeface="Calibri"/>
                  <a:sym typeface="Calibri"/>
                </a:rPr>
                <a:t>Adatbázis elkészítése + migráció (1 nap – 2 hét)</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Calibri"/>
                <a:buChar char="•"/>
              </a:pPr>
              <a:r>
                <a:rPr lang="hu-HU" sz="1300" b="0" i="0" u="none" strike="noStrike" cap="none">
                  <a:solidFill>
                    <a:schemeClr val="lt1"/>
                  </a:solidFill>
                  <a:latin typeface="Calibri"/>
                  <a:ea typeface="Calibri"/>
                  <a:cs typeface="Calibri"/>
                  <a:sym typeface="Calibri"/>
                </a:rPr>
                <a:t>Attól függően, hogy az adatok kezelése milyen mértékű kezelést igényel</a:t>
              </a:r>
              <a:endParaRPr sz="1400" b="0" i="0" u="none" strike="noStrike" cap="none">
                <a:solidFill>
                  <a:srgbClr val="000000"/>
                </a:solidFill>
                <a:latin typeface="Arial"/>
                <a:ea typeface="Arial"/>
                <a:cs typeface="Arial"/>
                <a:sym typeface="Arial"/>
              </a:endParaRPr>
            </a:p>
          </p:txBody>
        </p:sp>
        <p:sp>
          <p:nvSpPr>
            <p:cNvPr id="343" name="Google Shape;343;p42"/>
            <p:cNvSpPr/>
            <p:nvPr/>
          </p:nvSpPr>
          <p:spPr>
            <a:xfrm>
              <a:off x="108698" y="2500066"/>
              <a:ext cx="1435159" cy="869588"/>
            </a:xfrm>
            <a:prstGeom prst="roundRect">
              <a:avLst>
                <a:gd name="adj" fmla="val 10000"/>
              </a:avLst>
            </a:prstGeom>
            <a:blipFill rotWithShape="1">
              <a:blip r:embed="rId5">
                <a:alphaModFix/>
              </a:blip>
              <a:stretch>
                <a:fillRect t="-32995" b="-32995"/>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2"/>
            <p:cNvSpPr/>
            <p:nvPr/>
          </p:nvSpPr>
          <p:spPr>
            <a:xfrm>
              <a:off x="0" y="3587051"/>
              <a:ext cx="7175795" cy="1086985"/>
            </a:xfrm>
            <a:prstGeom prst="roundRect">
              <a:avLst>
                <a:gd name="adj" fmla="val 10000"/>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2"/>
            <p:cNvSpPr txBox="1"/>
            <p:nvPr/>
          </p:nvSpPr>
          <p:spPr>
            <a:xfrm>
              <a:off x="1543857" y="3587051"/>
              <a:ext cx="5631937" cy="1086985"/>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000000"/>
                </a:buClr>
                <a:buSzPts val="1700"/>
                <a:buFont typeface="Arial"/>
                <a:buNone/>
              </a:pPr>
              <a:r>
                <a:rPr lang="hu-HU" sz="1700" b="0" i="0" u="none" strike="noStrike" cap="none">
                  <a:solidFill>
                    <a:schemeClr val="lt1"/>
                  </a:solidFill>
                  <a:latin typeface="Calibri"/>
                  <a:ea typeface="Calibri"/>
                  <a:cs typeface="Calibri"/>
                  <a:sym typeface="Calibri"/>
                </a:rPr>
                <a:t>Oktatások (5-10 alkalom)</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595"/>
                </a:spcBef>
                <a:spcAft>
                  <a:spcPts val="0"/>
                </a:spcAft>
                <a:buClr>
                  <a:schemeClr val="lt1"/>
                </a:buClr>
                <a:buSzPts val="1300"/>
                <a:buFont typeface="Calibri"/>
                <a:buChar char="•"/>
              </a:pPr>
              <a:r>
                <a:rPr lang="hu-HU" sz="1300" b="0" i="0" u="none" strike="noStrike" cap="none">
                  <a:solidFill>
                    <a:schemeClr val="lt1"/>
                  </a:solidFill>
                  <a:latin typeface="Calibri"/>
                  <a:ea typeface="Calibri"/>
                  <a:cs typeface="Calibri"/>
                  <a:sym typeface="Calibri"/>
                </a:rPr>
                <a:t>Az első intenzív időszakot követően havi rendszerességű</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195"/>
                </a:spcBef>
                <a:spcAft>
                  <a:spcPts val="0"/>
                </a:spcAft>
                <a:buClr>
                  <a:schemeClr val="lt1"/>
                </a:buClr>
                <a:buSzPts val="1300"/>
                <a:buFont typeface="Calibri"/>
                <a:buChar char="•"/>
              </a:pPr>
              <a:r>
                <a:rPr lang="hu-HU" sz="1300" b="0" i="0" u="none" strike="noStrike" cap="none">
                  <a:solidFill>
                    <a:schemeClr val="lt1"/>
                  </a:solidFill>
                  <a:latin typeface="Calibri"/>
                  <a:ea typeface="Calibri"/>
                  <a:cs typeface="Calibri"/>
                  <a:sym typeface="Calibri"/>
                </a:rPr>
                <a:t>A rendszer bevezetése fél-1 év közötti időtartamra terjed ki</a:t>
              </a:r>
              <a:endParaRPr sz="1400" b="0" i="0" u="none" strike="noStrike" cap="none">
                <a:solidFill>
                  <a:srgbClr val="000000"/>
                </a:solidFill>
                <a:latin typeface="Arial"/>
                <a:ea typeface="Arial"/>
                <a:cs typeface="Arial"/>
                <a:sym typeface="Arial"/>
              </a:endParaRPr>
            </a:p>
            <a:p>
              <a:pPr marL="114300" marR="0" lvl="1" indent="-31750" algn="l" rtl="0">
                <a:lnSpc>
                  <a:spcPct val="90000"/>
                </a:lnSpc>
                <a:spcBef>
                  <a:spcPts val="195"/>
                </a:spcBef>
                <a:spcAft>
                  <a:spcPts val="0"/>
                </a:spcAft>
                <a:buClr>
                  <a:schemeClr val="dk1"/>
                </a:buClr>
                <a:buSzPts val="1300"/>
                <a:buFont typeface="Arial"/>
                <a:buNone/>
              </a:pPr>
              <a:endParaRPr sz="1300" b="0" i="0" u="none" strike="noStrike" cap="none">
                <a:solidFill>
                  <a:schemeClr val="lt1"/>
                </a:solidFill>
                <a:latin typeface="Calibri"/>
                <a:ea typeface="Calibri"/>
                <a:cs typeface="Calibri"/>
                <a:sym typeface="Calibri"/>
              </a:endParaRPr>
            </a:p>
          </p:txBody>
        </p:sp>
        <p:sp>
          <p:nvSpPr>
            <p:cNvPr id="346" name="Google Shape;346;p42"/>
            <p:cNvSpPr/>
            <p:nvPr/>
          </p:nvSpPr>
          <p:spPr>
            <a:xfrm>
              <a:off x="108698" y="3695749"/>
              <a:ext cx="1435159" cy="869588"/>
            </a:xfrm>
            <a:prstGeom prst="roundRect">
              <a:avLst>
                <a:gd name="adj" fmla="val 10000"/>
              </a:avLst>
            </a:prstGeom>
            <a:blipFill rotWithShape="1">
              <a:blip r:embed="rId6">
                <a:alphaModFix/>
              </a:blip>
              <a:stretch>
                <a:fillRect t="-37994" b="-37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7" name="Google Shape;347;p42"/>
          <p:cNvSpPr txBox="1">
            <a:spLocks noGrp="1"/>
          </p:cNvSpPr>
          <p:nvPr>
            <p:ph type="title"/>
          </p:nvPr>
        </p:nvSpPr>
        <p:spPr>
          <a:xfrm>
            <a:off x="599202" y="87934"/>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Igényelhető kapcsolódó szolgáltatások</a:t>
            </a:r>
            <a:endParaRPr/>
          </a:p>
        </p:txBody>
      </p:sp>
      <p:sp>
        <p:nvSpPr>
          <p:cNvPr id="348" name="Google Shape;348;p42"/>
          <p:cNvSpPr txBox="1">
            <a:spLocks noGrp="1"/>
          </p:cNvSpPr>
          <p:nvPr>
            <p:ph type="body" idx="1"/>
          </p:nvPr>
        </p:nvSpPr>
        <p:spPr>
          <a:xfrm>
            <a:off x="564143" y="802641"/>
            <a:ext cx="10515600" cy="4351338"/>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a:t>Hogyan vehető igénybe digitális farmmenedzsment rendszer?</a:t>
            </a:r>
            <a:endParaRPr/>
          </a:p>
        </p:txBody>
      </p:sp>
      <p:sp>
        <p:nvSpPr>
          <p:cNvPr id="349" name="Google Shape;349;p4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532943" y="281998"/>
            <a:ext cx="1155560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hu-HU">
                <a:solidFill>
                  <a:schemeClr val="lt1"/>
                </a:solidFill>
                <a:highlight>
                  <a:srgbClr val="008000"/>
                </a:highlight>
              </a:rPr>
              <a:t>9. Az AXIÁL mAXI-MAP rendszer bemutatása</a:t>
            </a:r>
            <a:endParaRPr/>
          </a:p>
        </p:txBody>
      </p:sp>
      <p:pic>
        <p:nvPicPr>
          <p:cNvPr id="355" name="Google Shape;355;p43"/>
          <p:cNvPicPr preferRelativeResize="0"/>
          <p:nvPr/>
        </p:nvPicPr>
        <p:blipFill rotWithShape="1">
          <a:blip r:embed="rId3">
            <a:alphaModFix/>
          </a:blip>
          <a:srcRect l="22184" t="11907" r="54270" b="33482"/>
          <a:stretch/>
        </p:blipFill>
        <p:spPr>
          <a:xfrm>
            <a:off x="4073236" y="1841146"/>
            <a:ext cx="4045528" cy="4422830"/>
          </a:xfrm>
          <a:prstGeom prst="rect">
            <a:avLst/>
          </a:prstGeom>
          <a:noFill/>
          <a:ln>
            <a:noFill/>
          </a:ln>
        </p:spPr>
      </p:pic>
      <p:sp>
        <p:nvSpPr>
          <p:cNvPr id="356" name="Google Shape;356;p4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4"/>
          <p:cNvPicPr preferRelativeResize="0"/>
          <p:nvPr/>
        </p:nvPicPr>
        <p:blipFill rotWithShape="1">
          <a:blip r:embed="rId3">
            <a:alphaModFix/>
          </a:blip>
          <a:srcRect/>
          <a:stretch/>
        </p:blipFill>
        <p:spPr>
          <a:xfrm>
            <a:off x="417687" y="637220"/>
            <a:ext cx="11356626" cy="5352993"/>
          </a:xfrm>
          <a:prstGeom prst="rect">
            <a:avLst/>
          </a:prstGeom>
          <a:noFill/>
          <a:ln>
            <a:noFill/>
          </a:ln>
        </p:spPr>
      </p:pic>
      <p:sp>
        <p:nvSpPr>
          <p:cNvPr id="362" name="Google Shape;362;p4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5"/>
          <p:cNvPicPr preferRelativeResize="0"/>
          <p:nvPr/>
        </p:nvPicPr>
        <p:blipFill rotWithShape="1">
          <a:blip r:embed="rId3">
            <a:alphaModFix/>
          </a:blip>
          <a:srcRect/>
          <a:stretch/>
        </p:blipFill>
        <p:spPr>
          <a:xfrm>
            <a:off x="3046091" y="737109"/>
            <a:ext cx="8888738" cy="4999153"/>
          </a:xfrm>
          <a:prstGeom prst="rect">
            <a:avLst/>
          </a:prstGeom>
          <a:noFill/>
          <a:ln>
            <a:noFill/>
          </a:ln>
        </p:spPr>
      </p:pic>
      <p:pic>
        <p:nvPicPr>
          <p:cNvPr id="368" name="Google Shape;368;p45"/>
          <p:cNvPicPr preferRelativeResize="0"/>
          <p:nvPr/>
        </p:nvPicPr>
        <p:blipFill rotWithShape="1">
          <a:blip r:embed="rId4">
            <a:alphaModFix/>
          </a:blip>
          <a:srcRect l="47507" t="10233" r="22011" b="75304"/>
          <a:stretch/>
        </p:blipFill>
        <p:spPr>
          <a:xfrm>
            <a:off x="257171" y="3429000"/>
            <a:ext cx="2623120" cy="586661"/>
          </a:xfrm>
          <a:prstGeom prst="rect">
            <a:avLst/>
          </a:prstGeom>
          <a:noFill/>
          <a:ln>
            <a:noFill/>
          </a:ln>
        </p:spPr>
      </p:pic>
      <p:sp>
        <p:nvSpPr>
          <p:cNvPr id="369" name="Google Shape;369;p45"/>
          <p:cNvSpPr txBox="1"/>
          <p:nvPr/>
        </p:nvSpPr>
        <p:spPr>
          <a:xfrm>
            <a:off x="116820" y="3974121"/>
            <a:ext cx="281694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Térképező modul</a:t>
            </a:r>
            <a:endParaRPr/>
          </a:p>
        </p:txBody>
      </p:sp>
      <p:sp>
        <p:nvSpPr>
          <p:cNvPr id="370" name="Google Shape;370;p45"/>
          <p:cNvSpPr txBox="1"/>
          <p:nvPr/>
        </p:nvSpPr>
        <p:spPr>
          <a:xfrm>
            <a:off x="3046091" y="5953125"/>
            <a:ext cx="7393309" cy="314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Adatok tömeges feltöltése a mAXI-MAP szoftver térképező moduljában </a:t>
            </a:r>
            <a:endParaRPr/>
          </a:p>
        </p:txBody>
      </p:sp>
      <p:sp>
        <p:nvSpPr>
          <p:cNvPr id="371" name="Google Shape;371;p4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6"/>
          <p:cNvPicPr preferRelativeResize="0"/>
          <p:nvPr/>
        </p:nvPicPr>
        <p:blipFill rotWithShape="1">
          <a:blip r:embed="rId3">
            <a:alphaModFix/>
          </a:blip>
          <a:srcRect/>
          <a:stretch/>
        </p:blipFill>
        <p:spPr>
          <a:xfrm>
            <a:off x="3074113" y="793103"/>
            <a:ext cx="8809484" cy="4956478"/>
          </a:xfrm>
          <a:prstGeom prst="rect">
            <a:avLst/>
          </a:prstGeom>
          <a:noFill/>
          <a:ln>
            <a:noFill/>
          </a:ln>
        </p:spPr>
      </p:pic>
      <p:sp>
        <p:nvSpPr>
          <p:cNvPr id="377" name="Google Shape;377;p46"/>
          <p:cNvSpPr txBox="1"/>
          <p:nvPr/>
        </p:nvSpPr>
        <p:spPr>
          <a:xfrm>
            <a:off x="116820" y="3974121"/>
            <a:ext cx="281694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Térképező modul</a:t>
            </a:r>
            <a:endParaRPr/>
          </a:p>
        </p:txBody>
      </p:sp>
      <p:pic>
        <p:nvPicPr>
          <p:cNvPr id="378" name="Google Shape;378;p46"/>
          <p:cNvPicPr preferRelativeResize="0"/>
          <p:nvPr/>
        </p:nvPicPr>
        <p:blipFill rotWithShape="1">
          <a:blip r:embed="rId4">
            <a:alphaModFix/>
          </a:blip>
          <a:srcRect l="47507" t="24227" r="22011" b="61702"/>
          <a:stretch/>
        </p:blipFill>
        <p:spPr>
          <a:xfrm>
            <a:off x="257171" y="3429000"/>
            <a:ext cx="2623120" cy="570724"/>
          </a:xfrm>
          <a:prstGeom prst="rect">
            <a:avLst/>
          </a:prstGeom>
          <a:noFill/>
          <a:ln>
            <a:noFill/>
          </a:ln>
        </p:spPr>
      </p:pic>
      <p:sp>
        <p:nvSpPr>
          <p:cNvPr id="379" name="Google Shape;379;p4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7"/>
          <p:cNvPicPr preferRelativeResize="0"/>
          <p:nvPr/>
        </p:nvPicPr>
        <p:blipFill rotWithShape="1">
          <a:blip r:embed="rId3">
            <a:alphaModFix/>
          </a:blip>
          <a:srcRect/>
          <a:stretch/>
        </p:blipFill>
        <p:spPr>
          <a:xfrm>
            <a:off x="3074113" y="807089"/>
            <a:ext cx="8809484" cy="4956478"/>
          </a:xfrm>
          <a:prstGeom prst="rect">
            <a:avLst/>
          </a:prstGeom>
          <a:noFill/>
          <a:ln>
            <a:noFill/>
          </a:ln>
        </p:spPr>
      </p:pic>
      <p:sp>
        <p:nvSpPr>
          <p:cNvPr id="385" name="Google Shape;385;p47"/>
          <p:cNvSpPr txBox="1"/>
          <p:nvPr/>
        </p:nvSpPr>
        <p:spPr>
          <a:xfrm>
            <a:off x="116820" y="3974121"/>
            <a:ext cx="281694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Térképező modul</a:t>
            </a:r>
            <a:endParaRPr/>
          </a:p>
        </p:txBody>
      </p:sp>
      <p:pic>
        <p:nvPicPr>
          <p:cNvPr id="386" name="Google Shape;386;p47"/>
          <p:cNvPicPr preferRelativeResize="0"/>
          <p:nvPr/>
        </p:nvPicPr>
        <p:blipFill rotWithShape="1">
          <a:blip r:embed="rId4">
            <a:alphaModFix/>
          </a:blip>
          <a:srcRect l="47507" t="24227" r="22011" b="61702"/>
          <a:stretch/>
        </p:blipFill>
        <p:spPr>
          <a:xfrm>
            <a:off x="257171" y="3429000"/>
            <a:ext cx="2623120" cy="570724"/>
          </a:xfrm>
          <a:prstGeom prst="rect">
            <a:avLst/>
          </a:prstGeom>
          <a:noFill/>
          <a:ln>
            <a:noFill/>
          </a:ln>
        </p:spPr>
      </p:pic>
      <p:sp>
        <p:nvSpPr>
          <p:cNvPr id="387" name="Google Shape;387;p4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48"/>
          <p:cNvPicPr preferRelativeResize="0"/>
          <p:nvPr/>
        </p:nvPicPr>
        <p:blipFill rotWithShape="1">
          <a:blip r:embed="rId3">
            <a:alphaModFix/>
          </a:blip>
          <a:srcRect/>
          <a:stretch/>
        </p:blipFill>
        <p:spPr>
          <a:xfrm>
            <a:off x="3074674" y="813186"/>
            <a:ext cx="8736325" cy="4944285"/>
          </a:xfrm>
          <a:prstGeom prst="rect">
            <a:avLst/>
          </a:prstGeom>
          <a:noFill/>
          <a:ln>
            <a:noFill/>
          </a:ln>
        </p:spPr>
      </p:pic>
      <p:sp>
        <p:nvSpPr>
          <p:cNvPr id="393" name="Google Shape;393;p48"/>
          <p:cNvSpPr txBox="1"/>
          <p:nvPr/>
        </p:nvSpPr>
        <p:spPr>
          <a:xfrm>
            <a:off x="116820" y="3974121"/>
            <a:ext cx="281694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Térképező modul</a:t>
            </a:r>
            <a:endParaRPr/>
          </a:p>
        </p:txBody>
      </p:sp>
      <p:pic>
        <p:nvPicPr>
          <p:cNvPr id="394" name="Google Shape;394;p48"/>
          <p:cNvPicPr preferRelativeResize="0"/>
          <p:nvPr/>
        </p:nvPicPr>
        <p:blipFill rotWithShape="1">
          <a:blip r:embed="rId4">
            <a:alphaModFix/>
          </a:blip>
          <a:srcRect l="47507" t="24227" r="22011" b="61702"/>
          <a:stretch/>
        </p:blipFill>
        <p:spPr>
          <a:xfrm>
            <a:off x="257171" y="3429000"/>
            <a:ext cx="2623120" cy="570724"/>
          </a:xfrm>
          <a:prstGeom prst="rect">
            <a:avLst/>
          </a:prstGeom>
          <a:noFill/>
          <a:ln>
            <a:noFill/>
          </a:ln>
        </p:spPr>
      </p:pic>
      <p:sp>
        <p:nvSpPr>
          <p:cNvPr id="395" name="Google Shape;395;p4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0" name="Google Shape;400;p49"/>
          <p:cNvGrpSpPr/>
          <p:nvPr/>
        </p:nvGrpSpPr>
        <p:grpSpPr>
          <a:xfrm>
            <a:off x="3074113" y="1384279"/>
            <a:ext cx="8769605" cy="4115042"/>
            <a:chOff x="3074113" y="1384279"/>
            <a:chExt cx="8769605" cy="4115042"/>
          </a:xfrm>
        </p:grpSpPr>
        <p:pic>
          <p:nvPicPr>
            <p:cNvPr id="401" name="Google Shape;401;p49"/>
            <p:cNvPicPr preferRelativeResize="0"/>
            <p:nvPr/>
          </p:nvPicPr>
          <p:blipFill rotWithShape="1">
            <a:blip r:embed="rId3">
              <a:alphaModFix/>
            </a:blip>
            <a:srcRect t="448" b="1"/>
            <a:stretch/>
          </p:blipFill>
          <p:spPr>
            <a:xfrm>
              <a:off x="3074113" y="1384279"/>
              <a:ext cx="8769605" cy="4115042"/>
            </a:xfrm>
            <a:prstGeom prst="rect">
              <a:avLst/>
            </a:prstGeom>
            <a:noFill/>
            <a:ln>
              <a:noFill/>
            </a:ln>
          </p:spPr>
        </p:pic>
        <p:sp>
          <p:nvSpPr>
            <p:cNvPr id="402" name="Google Shape;402;p49"/>
            <p:cNvSpPr/>
            <p:nvPr/>
          </p:nvSpPr>
          <p:spPr>
            <a:xfrm>
              <a:off x="5403850" y="2184400"/>
              <a:ext cx="393700" cy="1143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3" name="Google Shape;403;p49"/>
            <p:cNvSpPr/>
            <p:nvPr/>
          </p:nvSpPr>
          <p:spPr>
            <a:xfrm>
              <a:off x="5403850" y="2984520"/>
              <a:ext cx="393700" cy="152379"/>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04" name="Google Shape;404;p49"/>
          <p:cNvPicPr preferRelativeResize="0"/>
          <p:nvPr/>
        </p:nvPicPr>
        <p:blipFill rotWithShape="1">
          <a:blip r:embed="rId4">
            <a:alphaModFix/>
          </a:blip>
          <a:srcRect l="47316" t="38275" r="21903" b="33967"/>
          <a:stretch/>
        </p:blipFill>
        <p:spPr>
          <a:xfrm>
            <a:off x="257171" y="2883878"/>
            <a:ext cx="2625098" cy="1115845"/>
          </a:xfrm>
          <a:prstGeom prst="rect">
            <a:avLst/>
          </a:prstGeom>
          <a:noFill/>
          <a:ln>
            <a:noFill/>
          </a:ln>
        </p:spPr>
      </p:pic>
      <p:sp>
        <p:nvSpPr>
          <p:cNvPr id="405" name="Google Shape;405;p49"/>
          <p:cNvSpPr txBox="1"/>
          <p:nvPr/>
        </p:nvSpPr>
        <p:spPr>
          <a:xfrm>
            <a:off x="116820" y="3974121"/>
            <a:ext cx="2816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Tervező modul</a:t>
            </a:r>
            <a:endParaRPr/>
          </a:p>
        </p:txBody>
      </p:sp>
      <p:sp>
        <p:nvSpPr>
          <p:cNvPr id="406" name="Google Shape;406;p49"/>
          <p:cNvSpPr/>
          <p:nvPr/>
        </p:nvSpPr>
        <p:spPr>
          <a:xfrm>
            <a:off x="7200900" y="1428750"/>
            <a:ext cx="584200" cy="177800"/>
          </a:xfrm>
          <a:prstGeom prst="rect">
            <a:avLst/>
          </a:prstGeom>
          <a:solidFill>
            <a:srgbClr val="3D82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7" name="Google Shape;407;p4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50"/>
          <p:cNvPicPr preferRelativeResize="0"/>
          <p:nvPr/>
        </p:nvPicPr>
        <p:blipFill rotWithShape="1">
          <a:blip r:embed="rId3">
            <a:alphaModFix/>
          </a:blip>
          <a:srcRect/>
          <a:stretch/>
        </p:blipFill>
        <p:spPr>
          <a:xfrm>
            <a:off x="3070814" y="1383614"/>
            <a:ext cx="8772904" cy="4090771"/>
          </a:xfrm>
          <a:prstGeom prst="rect">
            <a:avLst/>
          </a:prstGeom>
          <a:noFill/>
          <a:ln>
            <a:noFill/>
          </a:ln>
        </p:spPr>
      </p:pic>
      <p:pic>
        <p:nvPicPr>
          <p:cNvPr id="413" name="Google Shape;413;p50"/>
          <p:cNvPicPr preferRelativeResize="0"/>
          <p:nvPr/>
        </p:nvPicPr>
        <p:blipFill rotWithShape="1">
          <a:blip r:embed="rId4">
            <a:alphaModFix/>
          </a:blip>
          <a:srcRect l="47316" t="38275" r="21903" b="33967"/>
          <a:stretch/>
        </p:blipFill>
        <p:spPr>
          <a:xfrm>
            <a:off x="257171" y="2883878"/>
            <a:ext cx="2625098" cy="1115845"/>
          </a:xfrm>
          <a:prstGeom prst="rect">
            <a:avLst/>
          </a:prstGeom>
          <a:noFill/>
          <a:ln>
            <a:noFill/>
          </a:ln>
        </p:spPr>
      </p:pic>
      <p:sp>
        <p:nvSpPr>
          <p:cNvPr id="414" name="Google Shape;414;p50"/>
          <p:cNvSpPr txBox="1"/>
          <p:nvPr/>
        </p:nvSpPr>
        <p:spPr>
          <a:xfrm>
            <a:off x="116820" y="3974121"/>
            <a:ext cx="2816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Tervező modul</a:t>
            </a:r>
            <a:endParaRPr/>
          </a:p>
        </p:txBody>
      </p:sp>
      <p:sp>
        <p:nvSpPr>
          <p:cNvPr id="415" name="Google Shape;415;p5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2. Témaspecifikus szakmai kérdések</a:t>
            </a:r>
            <a:endParaRPr/>
          </a:p>
        </p:txBody>
      </p:sp>
      <p:sp>
        <p:nvSpPr>
          <p:cNvPr id="87" name="Google Shape;87;p16"/>
          <p:cNvSpPr txBox="1">
            <a:spLocks noGrp="1"/>
          </p:cNvSpPr>
          <p:nvPr>
            <p:ph type="body" idx="1"/>
          </p:nvPr>
        </p:nvSpPr>
        <p:spPr>
          <a:xfrm>
            <a:off x="751601" y="1014150"/>
            <a:ext cx="10515600" cy="4351338"/>
          </a:xfrm>
          <a:prstGeom prst="rect">
            <a:avLst/>
          </a:prstGeom>
          <a:noFill/>
          <a:ln>
            <a:noFill/>
          </a:ln>
        </p:spPr>
        <p:txBody>
          <a:bodyPr spcFirstLastPara="1" wrap="square" lIns="91425" tIns="45700" rIns="91425" bIns="45700" anchor="t" anchorCtr="0">
            <a:noAutofit/>
          </a:bodyPr>
          <a:lstStyle/>
          <a:p>
            <a:pPr marL="343260" lvl="0" indent="-342900" algn="just" rtl="0">
              <a:lnSpc>
                <a:spcPct val="100000"/>
              </a:lnSpc>
              <a:spcBef>
                <a:spcPts val="1000"/>
              </a:spcBef>
              <a:spcAft>
                <a:spcPts val="0"/>
              </a:spcAft>
              <a:buSzPts val="1600"/>
              <a:buFont typeface="Arial"/>
              <a:buAutoNum type="arabicPeriod"/>
            </a:pPr>
            <a:r>
              <a:rPr lang="hu-HU" sz="1800"/>
              <a:t>Hogyan segít a farmmenedzsment a </a:t>
            </a:r>
            <a:r>
              <a:rPr lang="hu-HU" sz="1800" b="1"/>
              <a:t>kiadásaim csökkentésében</a:t>
            </a:r>
            <a:r>
              <a:rPr lang="hu-HU" sz="1800"/>
              <a:t>?</a:t>
            </a:r>
            <a:endParaRPr sz="1800"/>
          </a:p>
          <a:p>
            <a:pPr marL="343260" lvl="0" indent="-342900" algn="just" rtl="0">
              <a:lnSpc>
                <a:spcPct val="100000"/>
              </a:lnSpc>
              <a:spcBef>
                <a:spcPts val="1000"/>
              </a:spcBef>
              <a:spcAft>
                <a:spcPts val="0"/>
              </a:spcAft>
              <a:buSzPts val="1600"/>
              <a:buFont typeface="Arial"/>
              <a:buAutoNum type="arabicPeriod"/>
            </a:pPr>
            <a:r>
              <a:rPr lang="hu-HU" sz="1800"/>
              <a:t>Hogyan növeli a farmmenedzsment alkalmazás a </a:t>
            </a:r>
            <a:r>
              <a:rPr lang="hu-HU" sz="1800" b="1"/>
              <a:t>gazdaság hatékonyságát</a:t>
            </a:r>
            <a:r>
              <a:rPr lang="hu-HU" sz="1800"/>
              <a:t>?</a:t>
            </a:r>
            <a:endParaRPr sz="1800"/>
          </a:p>
          <a:p>
            <a:pPr marL="343260" lvl="0" indent="-342900" algn="just" rtl="0">
              <a:lnSpc>
                <a:spcPct val="100000"/>
              </a:lnSpc>
              <a:spcBef>
                <a:spcPts val="1000"/>
              </a:spcBef>
              <a:spcAft>
                <a:spcPts val="0"/>
              </a:spcAft>
              <a:buSzPts val="1600"/>
              <a:buFont typeface="Arial"/>
              <a:buAutoNum type="arabicPeriod"/>
            </a:pPr>
            <a:r>
              <a:rPr lang="hu-HU" sz="1800" b="1"/>
              <a:t>Milyen eszközök szükségesek </a:t>
            </a:r>
            <a:r>
              <a:rPr lang="hu-HU" sz="1800"/>
              <a:t>a farmmenedzsment </a:t>
            </a:r>
            <a:r>
              <a:rPr lang="hu-HU" sz="1800" b="1"/>
              <a:t>rendszer alkalmazásához</a:t>
            </a:r>
            <a:r>
              <a:rPr lang="hu-HU" sz="1800"/>
              <a:t>?</a:t>
            </a:r>
            <a:endParaRPr sz="1800"/>
          </a:p>
          <a:p>
            <a:pPr marL="343260" lvl="0" indent="-342900" algn="just" rtl="0">
              <a:lnSpc>
                <a:spcPct val="100000"/>
              </a:lnSpc>
              <a:spcBef>
                <a:spcPts val="1000"/>
              </a:spcBef>
              <a:spcAft>
                <a:spcPts val="0"/>
              </a:spcAft>
              <a:buSzPts val="1600"/>
              <a:buFont typeface="Arial"/>
              <a:buAutoNum type="arabicPeriod"/>
            </a:pPr>
            <a:r>
              <a:rPr lang="hu-HU" sz="1800" b="1"/>
              <a:t>Gazdaságonként egy rendszer </a:t>
            </a:r>
            <a:r>
              <a:rPr lang="hu-HU" sz="1800"/>
              <a:t>használható, </a:t>
            </a:r>
            <a:r>
              <a:rPr lang="hu-HU" sz="1800" b="1"/>
              <a:t>vagy több gazdaság is kezelhető egy </a:t>
            </a:r>
            <a:r>
              <a:rPr lang="hu-HU" sz="1800"/>
              <a:t>digitális farmmenedzsment </a:t>
            </a:r>
            <a:r>
              <a:rPr lang="hu-HU" sz="1800" b="1"/>
              <a:t>rendszeren belül</a:t>
            </a:r>
            <a:r>
              <a:rPr lang="hu-HU" sz="1800"/>
              <a:t>?</a:t>
            </a:r>
            <a:endParaRPr sz="1800"/>
          </a:p>
          <a:p>
            <a:pPr marL="343260" lvl="0" indent="-342900" algn="just" rtl="0">
              <a:lnSpc>
                <a:spcPct val="100000"/>
              </a:lnSpc>
              <a:spcBef>
                <a:spcPts val="1000"/>
              </a:spcBef>
              <a:spcAft>
                <a:spcPts val="0"/>
              </a:spcAft>
              <a:buSzPts val="1600"/>
              <a:buFont typeface="Arial"/>
              <a:buAutoNum type="arabicPeriod"/>
            </a:pPr>
            <a:r>
              <a:rPr lang="hu-HU" sz="1800" b="1"/>
              <a:t>Milyen típusú gazdaságok számára </a:t>
            </a:r>
            <a:r>
              <a:rPr lang="hu-HU" sz="1800"/>
              <a:t>alkalmas a farmmenedzsment rendszere?</a:t>
            </a:r>
            <a:endParaRPr sz="1800"/>
          </a:p>
          <a:p>
            <a:pPr marL="343260" lvl="0" indent="-342900" algn="just" rtl="0">
              <a:lnSpc>
                <a:spcPct val="100000"/>
              </a:lnSpc>
              <a:spcBef>
                <a:spcPts val="1000"/>
              </a:spcBef>
              <a:spcAft>
                <a:spcPts val="0"/>
              </a:spcAft>
              <a:buSzPts val="1600"/>
              <a:buFont typeface="Arial"/>
              <a:buAutoNum type="arabicPeriod"/>
            </a:pPr>
            <a:r>
              <a:rPr lang="hu-HU" sz="1800" b="1"/>
              <a:t>Milyen ismeretek </a:t>
            </a:r>
            <a:r>
              <a:rPr lang="hu-HU" sz="1800"/>
              <a:t>szükségesek a farmmenedzsment technológia bevezetéséhez?</a:t>
            </a:r>
            <a:endParaRPr sz="1800"/>
          </a:p>
          <a:p>
            <a:pPr marL="343260" lvl="0" indent="-342900" algn="just" rtl="0">
              <a:lnSpc>
                <a:spcPct val="100000"/>
              </a:lnSpc>
              <a:spcBef>
                <a:spcPts val="1000"/>
              </a:spcBef>
              <a:spcAft>
                <a:spcPts val="0"/>
              </a:spcAft>
              <a:buSzPts val="1600"/>
              <a:buFont typeface="Arial"/>
              <a:buAutoNum type="arabicPeriod"/>
            </a:pPr>
            <a:r>
              <a:rPr lang="hu-HU" sz="1800" b="1"/>
              <a:t>Mennyi időt </a:t>
            </a:r>
            <a:r>
              <a:rPr lang="hu-HU" sz="1800"/>
              <a:t>vesz igénybe a farmmenedzsment rendszer használata?</a:t>
            </a:r>
            <a:endParaRPr sz="1800"/>
          </a:p>
          <a:p>
            <a:pPr marL="343260" lvl="0" indent="-342900" algn="just" rtl="0">
              <a:lnSpc>
                <a:spcPct val="100000"/>
              </a:lnSpc>
              <a:spcBef>
                <a:spcPts val="1000"/>
              </a:spcBef>
              <a:spcAft>
                <a:spcPts val="0"/>
              </a:spcAft>
              <a:buSzPts val="1600"/>
              <a:buFont typeface="Arial"/>
              <a:buAutoNum type="arabicPeriod"/>
            </a:pPr>
            <a:r>
              <a:rPr lang="hu-HU" sz="1800"/>
              <a:t>Milyen </a:t>
            </a:r>
            <a:r>
              <a:rPr lang="hu-HU" sz="1800" b="1"/>
              <a:t>üzleti döntéseimben </a:t>
            </a:r>
            <a:r>
              <a:rPr lang="hu-HU" sz="1800"/>
              <a:t>tud támogatni egy digitális farmmenedzsment?</a:t>
            </a:r>
            <a:endParaRPr sz="1800"/>
          </a:p>
          <a:p>
            <a:pPr marL="343260" lvl="0" indent="-342900" algn="just" rtl="0">
              <a:lnSpc>
                <a:spcPct val="100000"/>
              </a:lnSpc>
              <a:spcBef>
                <a:spcPts val="1000"/>
              </a:spcBef>
              <a:spcAft>
                <a:spcPts val="0"/>
              </a:spcAft>
              <a:buSzPts val="1600"/>
              <a:buFont typeface="Arial"/>
              <a:buAutoNum type="arabicPeriod"/>
            </a:pPr>
            <a:r>
              <a:rPr lang="hu-HU" sz="1800"/>
              <a:t>Milyen </a:t>
            </a:r>
            <a:r>
              <a:rPr lang="hu-HU" sz="1800" b="1"/>
              <a:t>fő adatokra </a:t>
            </a:r>
            <a:r>
              <a:rPr lang="hu-HU" sz="1800"/>
              <a:t>támaszkodik egy digitális farmmenedzsment rendszer?</a:t>
            </a:r>
            <a:endParaRPr sz="1800"/>
          </a:p>
          <a:p>
            <a:pPr marL="343260" lvl="0" indent="-342900" algn="just" rtl="0">
              <a:lnSpc>
                <a:spcPct val="100000"/>
              </a:lnSpc>
              <a:spcBef>
                <a:spcPts val="1000"/>
              </a:spcBef>
              <a:spcAft>
                <a:spcPts val="0"/>
              </a:spcAft>
              <a:buSzPts val="1600"/>
              <a:buFont typeface="Arial"/>
              <a:buAutoNum type="arabicPeriod"/>
            </a:pPr>
            <a:r>
              <a:rPr lang="hu-HU" sz="1800"/>
              <a:t>Milyen </a:t>
            </a:r>
            <a:r>
              <a:rPr lang="hu-HU" sz="1800" b="1"/>
              <a:t>hivatalos adatszolgáltatási kötelezettségeim </a:t>
            </a:r>
            <a:r>
              <a:rPr lang="hu-HU" sz="1800"/>
              <a:t>leadásában segít a rendszer?</a:t>
            </a:r>
            <a:endParaRPr sz="1800"/>
          </a:p>
          <a:p>
            <a:pPr marL="343260" lvl="0" indent="-342900" algn="just" rtl="0">
              <a:lnSpc>
                <a:spcPct val="100000"/>
              </a:lnSpc>
              <a:spcBef>
                <a:spcPts val="1000"/>
              </a:spcBef>
              <a:spcAft>
                <a:spcPts val="0"/>
              </a:spcAft>
              <a:buSzPts val="1600"/>
              <a:buFont typeface="Arial"/>
              <a:buAutoNum type="arabicPeriod"/>
            </a:pPr>
            <a:r>
              <a:rPr lang="hu-HU" sz="1800"/>
              <a:t>Hogyan </a:t>
            </a:r>
            <a:r>
              <a:rPr lang="hu-HU" sz="1800" b="1"/>
              <a:t>csökkenti a </a:t>
            </a:r>
            <a:r>
              <a:rPr lang="hu-HU" sz="1800"/>
              <a:t>gazdaság</a:t>
            </a:r>
            <a:r>
              <a:rPr lang="hu-HU" sz="1800" b="1"/>
              <a:t> adminisztrációs </a:t>
            </a:r>
            <a:r>
              <a:rPr lang="hu-HU" sz="1800"/>
              <a:t>terheit?</a:t>
            </a:r>
            <a:endParaRPr sz="1800"/>
          </a:p>
          <a:p>
            <a:pPr marL="343260" lvl="0" indent="-342900" algn="just" rtl="0">
              <a:lnSpc>
                <a:spcPct val="100000"/>
              </a:lnSpc>
              <a:spcBef>
                <a:spcPts val="1000"/>
              </a:spcBef>
              <a:spcAft>
                <a:spcPts val="0"/>
              </a:spcAft>
              <a:buSzPts val="1600"/>
              <a:buFont typeface="Arial"/>
              <a:buAutoNum type="arabicPeriod"/>
            </a:pPr>
            <a:r>
              <a:rPr lang="hu-HU" sz="1800" b="1"/>
              <a:t>Milyen konkrét kimutatások </a:t>
            </a:r>
            <a:r>
              <a:rPr lang="hu-HU" sz="1800"/>
              <a:t>segítik a gazdaságom </a:t>
            </a:r>
            <a:r>
              <a:rPr lang="hu-HU" sz="1800" b="1"/>
              <a:t>átláthatóságának a növelését</a:t>
            </a:r>
            <a:r>
              <a:rPr lang="hu-HU" sz="1800"/>
              <a:t>?</a:t>
            </a:r>
            <a:endParaRPr sz="1800"/>
          </a:p>
        </p:txBody>
      </p:sp>
      <p:sp>
        <p:nvSpPr>
          <p:cNvPr id="88" name="Google Shape;88;p1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a:t>
            </a:fld>
            <a:endParaRPr/>
          </a:p>
        </p:txBody>
      </p:sp>
      <p:pic>
        <p:nvPicPr>
          <p:cNvPr id="89" name="Google Shape;89;p16"/>
          <p:cNvPicPr preferRelativeResize="0"/>
          <p:nvPr/>
        </p:nvPicPr>
        <p:blipFill rotWithShape="1">
          <a:blip r:embed="rId3">
            <a:alphaModFix/>
          </a:blip>
          <a:srcRect/>
          <a:stretch/>
        </p:blipFill>
        <p:spPr>
          <a:xfrm>
            <a:off x="8671447" y="108791"/>
            <a:ext cx="3298880" cy="2149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51"/>
          <p:cNvPicPr preferRelativeResize="0"/>
          <p:nvPr/>
        </p:nvPicPr>
        <p:blipFill rotWithShape="1">
          <a:blip r:embed="rId3">
            <a:alphaModFix/>
          </a:blip>
          <a:srcRect b="533"/>
          <a:stretch/>
        </p:blipFill>
        <p:spPr>
          <a:xfrm>
            <a:off x="3070814" y="1383612"/>
            <a:ext cx="8772904" cy="4068922"/>
          </a:xfrm>
          <a:prstGeom prst="rect">
            <a:avLst/>
          </a:prstGeom>
          <a:noFill/>
          <a:ln>
            <a:noFill/>
          </a:ln>
        </p:spPr>
      </p:pic>
      <p:pic>
        <p:nvPicPr>
          <p:cNvPr id="421" name="Google Shape;421;p51"/>
          <p:cNvPicPr preferRelativeResize="0"/>
          <p:nvPr/>
        </p:nvPicPr>
        <p:blipFill rotWithShape="1">
          <a:blip r:embed="rId4">
            <a:alphaModFix/>
          </a:blip>
          <a:srcRect l="47316" t="38275" r="21903" b="33967"/>
          <a:stretch/>
        </p:blipFill>
        <p:spPr>
          <a:xfrm>
            <a:off x="257171" y="2883878"/>
            <a:ext cx="2625098" cy="1115845"/>
          </a:xfrm>
          <a:prstGeom prst="rect">
            <a:avLst/>
          </a:prstGeom>
          <a:noFill/>
          <a:ln>
            <a:noFill/>
          </a:ln>
        </p:spPr>
      </p:pic>
      <p:sp>
        <p:nvSpPr>
          <p:cNvPr id="422" name="Google Shape;422;p51"/>
          <p:cNvSpPr txBox="1"/>
          <p:nvPr/>
        </p:nvSpPr>
        <p:spPr>
          <a:xfrm>
            <a:off x="116820" y="3974121"/>
            <a:ext cx="2816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Tervező modul</a:t>
            </a:r>
            <a:endParaRPr/>
          </a:p>
        </p:txBody>
      </p:sp>
      <p:sp>
        <p:nvSpPr>
          <p:cNvPr id="423" name="Google Shape;423;p5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52"/>
          <p:cNvPicPr preferRelativeResize="0"/>
          <p:nvPr/>
        </p:nvPicPr>
        <p:blipFill rotWithShape="1">
          <a:blip r:embed="rId3">
            <a:alphaModFix/>
          </a:blip>
          <a:srcRect/>
          <a:stretch/>
        </p:blipFill>
        <p:spPr>
          <a:xfrm>
            <a:off x="3070814" y="1372028"/>
            <a:ext cx="8772904" cy="4139543"/>
          </a:xfrm>
          <a:prstGeom prst="rect">
            <a:avLst/>
          </a:prstGeom>
          <a:noFill/>
          <a:ln>
            <a:noFill/>
          </a:ln>
        </p:spPr>
      </p:pic>
      <p:pic>
        <p:nvPicPr>
          <p:cNvPr id="429" name="Google Shape;429;p52"/>
          <p:cNvPicPr preferRelativeResize="0"/>
          <p:nvPr/>
        </p:nvPicPr>
        <p:blipFill rotWithShape="1">
          <a:blip r:embed="rId4">
            <a:alphaModFix/>
          </a:blip>
          <a:srcRect l="47316" t="38275" r="21903" b="33967"/>
          <a:stretch/>
        </p:blipFill>
        <p:spPr>
          <a:xfrm>
            <a:off x="257171" y="2883878"/>
            <a:ext cx="2625098" cy="1115845"/>
          </a:xfrm>
          <a:prstGeom prst="rect">
            <a:avLst/>
          </a:prstGeom>
          <a:noFill/>
          <a:ln>
            <a:noFill/>
          </a:ln>
        </p:spPr>
      </p:pic>
      <p:sp>
        <p:nvSpPr>
          <p:cNvPr id="430" name="Google Shape;430;p52"/>
          <p:cNvSpPr txBox="1"/>
          <p:nvPr/>
        </p:nvSpPr>
        <p:spPr>
          <a:xfrm>
            <a:off x="116820" y="3974121"/>
            <a:ext cx="2816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Tervező modul</a:t>
            </a:r>
            <a:endParaRPr/>
          </a:p>
        </p:txBody>
      </p:sp>
      <p:sp>
        <p:nvSpPr>
          <p:cNvPr id="431" name="Google Shape;431;p5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3"/>
          <p:cNvPicPr preferRelativeResize="0"/>
          <p:nvPr/>
        </p:nvPicPr>
        <p:blipFill rotWithShape="1">
          <a:blip r:embed="rId3">
            <a:alphaModFix/>
          </a:blip>
          <a:srcRect/>
          <a:stretch/>
        </p:blipFill>
        <p:spPr>
          <a:xfrm>
            <a:off x="3014029" y="889428"/>
            <a:ext cx="8839966" cy="4968671"/>
          </a:xfrm>
          <a:prstGeom prst="rect">
            <a:avLst/>
          </a:prstGeom>
          <a:noFill/>
          <a:ln>
            <a:noFill/>
          </a:ln>
        </p:spPr>
      </p:pic>
      <p:pic>
        <p:nvPicPr>
          <p:cNvPr id="437" name="Google Shape;437;p53"/>
          <p:cNvPicPr preferRelativeResize="0"/>
          <p:nvPr/>
        </p:nvPicPr>
        <p:blipFill rotWithShape="1">
          <a:blip r:embed="rId4">
            <a:alphaModFix/>
          </a:blip>
          <a:srcRect l="47316" t="38275" r="21903" b="33967"/>
          <a:stretch/>
        </p:blipFill>
        <p:spPr>
          <a:xfrm>
            <a:off x="257171" y="2883878"/>
            <a:ext cx="2625098" cy="1115845"/>
          </a:xfrm>
          <a:prstGeom prst="rect">
            <a:avLst/>
          </a:prstGeom>
          <a:noFill/>
          <a:ln>
            <a:noFill/>
          </a:ln>
        </p:spPr>
      </p:pic>
      <p:sp>
        <p:nvSpPr>
          <p:cNvPr id="438" name="Google Shape;438;p53"/>
          <p:cNvSpPr txBox="1"/>
          <p:nvPr/>
        </p:nvSpPr>
        <p:spPr>
          <a:xfrm>
            <a:off x="116820" y="3974121"/>
            <a:ext cx="2816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Tervező modul</a:t>
            </a:r>
            <a:endParaRPr/>
          </a:p>
        </p:txBody>
      </p:sp>
      <p:sp>
        <p:nvSpPr>
          <p:cNvPr id="439" name="Google Shape;439;p5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4"/>
          <p:cNvPicPr preferRelativeResize="0"/>
          <p:nvPr/>
        </p:nvPicPr>
        <p:blipFill rotWithShape="1">
          <a:blip r:embed="rId3">
            <a:alphaModFix/>
          </a:blip>
          <a:srcRect/>
          <a:stretch/>
        </p:blipFill>
        <p:spPr>
          <a:xfrm>
            <a:off x="3013351" y="889427"/>
            <a:ext cx="8833870" cy="4968671"/>
          </a:xfrm>
          <a:prstGeom prst="rect">
            <a:avLst/>
          </a:prstGeom>
          <a:noFill/>
          <a:ln>
            <a:noFill/>
          </a:ln>
        </p:spPr>
      </p:pic>
      <p:sp>
        <p:nvSpPr>
          <p:cNvPr id="445" name="Google Shape;445;p54"/>
          <p:cNvSpPr txBox="1"/>
          <p:nvPr/>
        </p:nvSpPr>
        <p:spPr>
          <a:xfrm>
            <a:off x="116820" y="3974121"/>
            <a:ext cx="281694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Monitoring modul</a:t>
            </a:r>
            <a:endParaRPr/>
          </a:p>
        </p:txBody>
      </p:sp>
      <p:pic>
        <p:nvPicPr>
          <p:cNvPr id="446" name="Google Shape;446;p54"/>
          <p:cNvPicPr preferRelativeResize="0"/>
          <p:nvPr/>
        </p:nvPicPr>
        <p:blipFill rotWithShape="1">
          <a:blip r:embed="rId4">
            <a:alphaModFix/>
          </a:blip>
          <a:srcRect l="47465" t="66072" r="21968" b="20167"/>
          <a:stretch/>
        </p:blipFill>
        <p:spPr>
          <a:xfrm>
            <a:off x="257171" y="3429000"/>
            <a:ext cx="2625098" cy="557033"/>
          </a:xfrm>
          <a:prstGeom prst="rect">
            <a:avLst/>
          </a:prstGeom>
          <a:noFill/>
          <a:ln>
            <a:noFill/>
          </a:ln>
        </p:spPr>
      </p:pic>
      <p:sp>
        <p:nvSpPr>
          <p:cNvPr id="447" name="Google Shape;447;p54"/>
          <p:cNvSpPr txBox="1"/>
          <p:nvPr/>
        </p:nvSpPr>
        <p:spPr>
          <a:xfrm>
            <a:off x="3046091" y="5953125"/>
            <a:ext cx="7393309" cy="314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Vegetációs aktivitás index térkép</a:t>
            </a:r>
            <a:endParaRPr/>
          </a:p>
        </p:txBody>
      </p:sp>
      <p:sp>
        <p:nvSpPr>
          <p:cNvPr id="448" name="Google Shape;448;p5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5"/>
          <p:cNvPicPr preferRelativeResize="0"/>
          <p:nvPr/>
        </p:nvPicPr>
        <p:blipFill rotWithShape="1">
          <a:blip r:embed="rId3">
            <a:alphaModFix/>
          </a:blip>
          <a:srcRect/>
          <a:stretch/>
        </p:blipFill>
        <p:spPr>
          <a:xfrm>
            <a:off x="3013351" y="889427"/>
            <a:ext cx="8833870" cy="4968671"/>
          </a:xfrm>
          <a:prstGeom prst="rect">
            <a:avLst/>
          </a:prstGeom>
          <a:noFill/>
          <a:ln>
            <a:noFill/>
          </a:ln>
        </p:spPr>
      </p:pic>
      <p:sp>
        <p:nvSpPr>
          <p:cNvPr id="454" name="Google Shape;454;p55"/>
          <p:cNvSpPr txBox="1"/>
          <p:nvPr/>
        </p:nvSpPr>
        <p:spPr>
          <a:xfrm>
            <a:off x="116820" y="3974121"/>
            <a:ext cx="281694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Monitoring modul</a:t>
            </a:r>
            <a:endParaRPr/>
          </a:p>
        </p:txBody>
      </p:sp>
      <p:pic>
        <p:nvPicPr>
          <p:cNvPr id="455" name="Google Shape;455;p55"/>
          <p:cNvPicPr preferRelativeResize="0"/>
          <p:nvPr/>
        </p:nvPicPr>
        <p:blipFill rotWithShape="1">
          <a:blip r:embed="rId4">
            <a:alphaModFix/>
          </a:blip>
          <a:srcRect l="47465" t="66072" r="21968" b="20167"/>
          <a:stretch/>
        </p:blipFill>
        <p:spPr>
          <a:xfrm>
            <a:off x="257171" y="3429000"/>
            <a:ext cx="2625098" cy="557033"/>
          </a:xfrm>
          <a:prstGeom prst="rect">
            <a:avLst/>
          </a:prstGeom>
          <a:noFill/>
          <a:ln>
            <a:noFill/>
          </a:ln>
        </p:spPr>
      </p:pic>
      <p:sp>
        <p:nvSpPr>
          <p:cNvPr id="456" name="Google Shape;456;p55"/>
          <p:cNvSpPr txBox="1"/>
          <p:nvPr/>
        </p:nvSpPr>
        <p:spPr>
          <a:xfrm>
            <a:off x="3046091" y="5953125"/>
            <a:ext cx="7393309" cy="314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Vízstressz index térkép</a:t>
            </a:r>
            <a:endParaRPr/>
          </a:p>
        </p:txBody>
      </p:sp>
      <p:sp>
        <p:nvSpPr>
          <p:cNvPr id="457" name="Google Shape;457;p5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6"/>
          <p:cNvPicPr preferRelativeResize="0"/>
          <p:nvPr/>
        </p:nvPicPr>
        <p:blipFill rotWithShape="1">
          <a:blip r:embed="rId3">
            <a:alphaModFix/>
          </a:blip>
          <a:srcRect/>
          <a:stretch/>
        </p:blipFill>
        <p:spPr>
          <a:xfrm>
            <a:off x="3013351" y="889428"/>
            <a:ext cx="8833870" cy="4968671"/>
          </a:xfrm>
          <a:prstGeom prst="rect">
            <a:avLst/>
          </a:prstGeom>
          <a:noFill/>
          <a:ln>
            <a:noFill/>
          </a:ln>
        </p:spPr>
      </p:pic>
      <p:sp>
        <p:nvSpPr>
          <p:cNvPr id="463" name="Google Shape;463;p56"/>
          <p:cNvSpPr txBox="1"/>
          <p:nvPr/>
        </p:nvSpPr>
        <p:spPr>
          <a:xfrm>
            <a:off x="116820" y="3974121"/>
            <a:ext cx="281694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800" b="1" i="0" u="none" strike="noStrike" cap="none">
                <a:solidFill>
                  <a:srgbClr val="00B050"/>
                </a:solidFill>
                <a:latin typeface="Arial"/>
                <a:ea typeface="Arial"/>
                <a:cs typeface="Arial"/>
                <a:sym typeface="Arial"/>
              </a:rPr>
              <a:t>Monitoring modul</a:t>
            </a:r>
            <a:endParaRPr/>
          </a:p>
        </p:txBody>
      </p:sp>
      <p:pic>
        <p:nvPicPr>
          <p:cNvPr id="464" name="Google Shape;464;p56"/>
          <p:cNvPicPr preferRelativeResize="0"/>
          <p:nvPr/>
        </p:nvPicPr>
        <p:blipFill rotWithShape="1">
          <a:blip r:embed="rId4">
            <a:alphaModFix/>
          </a:blip>
          <a:srcRect l="47465" t="66072" r="21968" b="20167"/>
          <a:stretch/>
        </p:blipFill>
        <p:spPr>
          <a:xfrm>
            <a:off x="257171" y="3429000"/>
            <a:ext cx="2625098" cy="557033"/>
          </a:xfrm>
          <a:prstGeom prst="rect">
            <a:avLst/>
          </a:prstGeom>
          <a:noFill/>
          <a:ln>
            <a:noFill/>
          </a:ln>
        </p:spPr>
      </p:pic>
      <p:sp>
        <p:nvSpPr>
          <p:cNvPr id="465" name="Google Shape;465;p56"/>
          <p:cNvSpPr txBox="1"/>
          <p:nvPr/>
        </p:nvSpPr>
        <p:spPr>
          <a:xfrm>
            <a:off x="3046091" y="5953125"/>
            <a:ext cx="7393309" cy="314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Talaj hőmérséklet, nedvesség tartalom és meteorológiai adatok</a:t>
            </a:r>
            <a:endParaRPr/>
          </a:p>
        </p:txBody>
      </p:sp>
      <p:sp>
        <p:nvSpPr>
          <p:cNvPr id="466" name="Google Shape;466;p5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7"/>
          <p:cNvSpPr/>
          <p:nvPr/>
        </p:nvSpPr>
        <p:spPr>
          <a:xfrm>
            <a:off x="360217" y="257465"/>
            <a:ext cx="11495759" cy="19666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2" name="Google Shape;472;p57"/>
          <p:cNvSpPr txBox="1"/>
          <p:nvPr/>
        </p:nvSpPr>
        <p:spPr>
          <a:xfrm>
            <a:off x="360217" y="348816"/>
            <a:ext cx="1133591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1" i="0" u="none" strike="noStrike" cap="none">
                <a:solidFill>
                  <a:srgbClr val="009E3A"/>
                </a:solidFill>
                <a:latin typeface="Arial"/>
                <a:ea typeface="Arial"/>
                <a:cs typeface="Arial"/>
                <a:sym typeface="Arial"/>
              </a:rPr>
              <a:t>Alap adatok a precíziós növénytermesztésben</a:t>
            </a:r>
            <a:endParaRPr/>
          </a:p>
        </p:txBody>
      </p:sp>
      <p:sp>
        <p:nvSpPr>
          <p:cNvPr id="473" name="Google Shape;473;p57"/>
          <p:cNvSpPr/>
          <p:nvPr/>
        </p:nvSpPr>
        <p:spPr>
          <a:xfrm>
            <a:off x="336025" y="1027926"/>
            <a:ext cx="11335913" cy="12875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tulajdonos / gazdaság / tábla / év / műveletek – adatstruktúra</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tábla határvonalak</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navigációs vonalak </a:t>
            </a:r>
            <a:endParaRPr sz="1800" b="0" i="1" u="none" strike="noStrike" cap="none">
              <a:solidFill>
                <a:srgbClr val="009E3A"/>
              </a:solidFill>
              <a:latin typeface="Arial"/>
              <a:ea typeface="Arial"/>
              <a:cs typeface="Arial"/>
              <a:sym typeface="Arial"/>
            </a:endParaRPr>
          </a:p>
        </p:txBody>
      </p:sp>
      <p:sp>
        <p:nvSpPr>
          <p:cNvPr id="474" name="Google Shape;474;p5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46</a:t>
            </a:fld>
            <a:endParaRPr/>
          </a:p>
        </p:txBody>
      </p:sp>
      <p:sp>
        <p:nvSpPr>
          <p:cNvPr id="475" name="Google Shape;475;p57"/>
          <p:cNvSpPr txBox="1"/>
          <p:nvPr/>
        </p:nvSpPr>
        <p:spPr>
          <a:xfrm>
            <a:off x="350320" y="2224107"/>
            <a:ext cx="1133591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1" i="0" u="none" strike="noStrike" cap="none">
                <a:solidFill>
                  <a:srgbClr val="009E3A"/>
                </a:solidFill>
                <a:latin typeface="Arial"/>
                <a:ea typeface="Arial"/>
                <a:cs typeface="Arial"/>
                <a:sym typeface="Arial"/>
              </a:rPr>
              <a:t>Kiegészítő adatok a precíziós növénytermesztésben</a:t>
            </a:r>
            <a:endParaRPr/>
          </a:p>
        </p:txBody>
      </p:sp>
      <p:sp>
        <p:nvSpPr>
          <p:cNvPr id="476" name="Google Shape;476;p57"/>
          <p:cNvSpPr/>
          <p:nvPr/>
        </p:nvSpPr>
        <p:spPr>
          <a:xfrm>
            <a:off x="3467151" y="2745039"/>
            <a:ext cx="11335913" cy="461151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hozam adatok</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talaj adatok – mintavételi terv, labor adatok, talajszkennelés</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távérzékelési adatok – műhold-, ill. UAV felvételek, légifotók, stb.</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kijuttatási tervek </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„as applied” adatok (elvégzett kijuttatások)</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input anyagok adatbázisa (név, típus, hatóanyag, halmazállapot, készlet, stb.)</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termények adatbázisa </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flottakövetési / telematikai adatok</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meteorológiai adatok</a:t>
            </a:r>
            <a:endParaRPr/>
          </a:p>
          <a:p>
            <a:pPr marL="342900" marR="0" lvl="0" indent="-342900" algn="l" rtl="0">
              <a:lnSpc>
                <a:spcPct val="150000"/>
              </a:lnSpc>
              <a:spcBef>
                <a:spcPts val="0"/>
              </a:spcBef>
              <a:spcAft>
                <a:spcPts val="0"/>
              </a:spcAft>
              <a:buClr>
                <a:srgbClr val="000000"/>
              </a:buClr>
              <a:buSzPts val="1800"/>
              <a:buFont typeface="Arial"/>
              <a:buChar char="•"/>
            </a:pPr>
            <a:r>
              <a:rPr lang="hu-HU" sz="1800" b="0" i="1" u="none" strike="noStrike" cap="none">
                <a:solidFill>
                  <a:srgbClr val="009E3A"/>
                </a:solidFill>
                <a:latin typeface="Arial"/>
                <a:ea typeface="Arial"/>
                <a:cs typeface="Arial"/>
                <a:sym typeface="Arial"/>
              </a:rPr>
              <a:t>stb.</a:t>
            </a:r>
            <a:endParaRPr/>
          </a:p>
          <a:p>
            <a:pPr marL="0" marR="0" lvl="0" indent="0" algn="l" rtl="0">
              <a:lnSpc>
                <a:spcPct val="150000"/>
              </a:lnSpc>
              <a:spcBef>
                <a:spcPts val="0"/>
              </a:spcBef>
              <a:spcAft>
                <a:spcPts val="0"/>
              </a:spcAft>
              <a:buNone/>
            </a:pPr>
            <a:endParaRPr sz="1800" b="0" i="1" u="none" strike="noStrike" cap="none">
              <a:solidFill>
                <a:srgbClr val="009E3A"/>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xEl>
                                              <p:pRg st="0" end="0"/>
                                            </p:txEl>
                                          </p:spTgt>
                                        </p:tgtEl>
                                        <p:attrNameLst>
                                          <p:attrName>style.visibility</p:attrName>
                                        </p:attrNameLst>
                                      </p:cBhvr>
                                      <p:to>
                                        <p:strVal val="visible"/>
                                      </p:to>
                                    </p:set>
                                    <p:animEffect transition="in" filter="fade">
                                      <p:cBhvr>
                                        <p:cTn id="7" dur="500"/>
                                        <p:tgtEl>
                                          <p:spTgt spid="4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3">
                                            <p:txEl>
                                              <p:pRg st="1" end="1"/>
                                            </p:txEl>
                                          </p:spTgt>
                                        </p:tgtEl>
                                        <p:attrNameLst>
                                          <p:attrName>style.visibility</p:attrName>
                                        </p:attrNameLst>
                                      </p:cBhvr>
                                      <p:to>
                                        <p:strVal val="visible"/>
                                      </p:to>
                                    </p:set>
                                    <p:animEffect transition="in" filter="fade">
                                      <p:cBhvr>
                                        <p:cTn id="12" dur="500"/>
                                        <p:tgtEl>
                                          <p:spTgt spid="4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3">
                                            <p:txEl>
                                              <p:pRg st="2" end="2"/>
                                            </p:txEl>
                                          </p:spTgt>
                                        </p:tgtEl>
                                        <p:attrNameLst>
                                          <p:attrName>style.visibility</p:attrName>
                                        </p:attrNameLst>
                                      </p:cBhvr>
                                      <p:to>
                                        <p:strVal val="visible"/>
                                      </p:to>
                                    </p:set>
                                    <p:animEffect transition="in" filter="fade">
                                      <p:cBhvr>
                                        <p:cTn id="17" dur="500"/>
                                        <p:tgtEl>
                                          <p:spTgt spid="4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6">
                                            <p:txEl>
                                              <p:pRg st="0" end="0"/>
                                            </p:txEl>
                                          </p:spTgt>
                                        </p:tgtEl>
                                        <p:attrNameLst>
                                          <p:attrName>style.visibility</p:attrName>
                                        </p:attrNameLst>
                                      </p:cBhvr>
                                      <p:to>
                                        <p:strVal val="visible"/>
                                      </p:to>
                                    </p:set>
                                    <p:animEffect transition="in" filter="fade">
                                      <p:cBhvr>
                                        <p:cTn id="22" dur="500"/>
                                        <p:tgtEl>
                                          <p:spTgt spid="4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6">
                                            <p:txEl>
                                              <p:pRg st="1" end="1"/>
                                            </p:txEl>
                                          </p:spTgt>
                                        </p:tgtEl>
                                        <p:attrNameLst>
                                          <p:attrName>style.visibility</p:attrName>
                                        </p:attrNameLst>
                                      </p:cBhvr>
                                      <p:to>
                                        <p:strVal val="visible"/>
                                      </p:to>
                                    </p:set>
                                    <p:animEffect transition="in" filter="fade">
                                      <p:cBhvr>
                                        <p:cTn id="27" dur="500"/>
                                        <p:tgtEl>
                                          <p:spTgt spid="47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6">
                                            <p:txEl>
                                              <p:pRg st="2" end="2"/>
                                            </p:txEl>
                                          </p:spTgt>
                                        </p:tgtEl>
                                        <p:attrNameLst>
                                          <p:attrName>style.visibility</p:attrName>
                                        </p:attrNameLst>
                                      </p:cBhvr>
                                      <p:to>
                                        <p:strVal val="visible"/>
                                      </p:to>
                                    </p:set>
                                    <p:animEffect transition="in" filter="fade">
                                      <p:cBhvr>
                                        <p:cTn id="32" dur="500"/>
                                        <p:tgtEl>
                                          <p:spTgt spid="47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6">
                                            <p:txEl>
                                              <p:pRg st="3" end="3"/>
                                            </p:txEl>
                                          </p:spTgt>
                                        </p:tgtEl>
                                        <p:attrNameLst>
                                          <p:attrName>style.visibility</p:attrName>
                                        </p:attrNameLst>
                                      </p:cBhvr>
                                      <p:to>
                                        <p:strVal val="visible"/>
                                      </p:to>
                                    </p:set>
                                    <p:animEffect transition="in" filter="fade">
                                      <p:cBhvr>
                                        <p:cTn id="37" dur="500"/>
                                        <p:tgtEl>
                                          <p:spTgt spid="47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6">
                                            <p:txEl>
                                              <p:pRg st="4" end="4"/>
                                            </p:txEl>
                                          </p:spTgt>
                                        </p:tgtEl>
                                        <p:attrNameLst>
                                          <p:attrName>style.visibility</p:attrName>
                                        </p:attrNameLst>
                                      </p:cBhvr>
                                      <p:to>
                                        <p:strVal val="visible"/>
                                      </p:to>
                                    </p:set>
                                    <p:animEffect transition="in" filter="fade">
                                      <p:cBhvr>
                                        <p:cTn id="42" dur="500"/>
                                        <p:tgtEl>
                                          <p:spTgt spid="47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6">
                                            <p:txEl>
                                              <p:pRg st="5" end="5"/>
                                            </p:txEl>
                                          </p:spTgt>
                                        </p:tgtEl>
                                        <p:attrNameLst>
                                          <p:attrName>style.visibility</p:attrName>
                                        </p:attrNameLst>
                                      </p:cBhvr>
                                      <p:to>
                                        <p:strVal val="visible"/>
                                      </p:to>
                                    </p:set>
                                    <p:animEffect transition="in" filter="fade">
                                      <p:cBhvr>
                                        <p:cTn id="47" dur="500"/>
                                        <p:tgtEl>
                                          <p:spTgt spid="47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6">
                                            <p:txEl>
                                              <p:pRg st="6" end="6"/>
                                            </p:txEl>
                                          </p:spTgt>
                                        </p:tgtEl>
                                        <p:attrNameLst>
                                          <p:attrName>style.visibility</p:attrName>
                                        </p:attrNameLst>
                                      </p:cBhvr>
                                      <p:to>
                                        <p:strVal val="visible"/>
                                      </p:to>
                                    </p:set>
                                    <p:animEffect transition="in" filter="fade">
                                      <p:cBhvr>
                                        <p:cTn id="52" dur="500"/>
                                        <p:tgtEl>
                                          <p:spTgt spid="47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6">
                                            <p:txEl>
                                              <p:pRg st="7" end="7"/>
                                            </p:txEl>
                                          </p:spTgt>
                                        </p:tgtEl>
                                        <p:attrNameLst>
                                          <p:attrName>style.visibility</p:attrName>
                                        </p:attrNameLst>
                                      </p:cBhvr>
                                      <p:to>
                                        <p:strVal val="visible"/>
                                      </p:to>
                                    </p:set>
                                    <p:animEffect transition="in" filter="fade">
                                      <p:cBhvr>
                                        <p:cTn id="57" dur="500"/>
                                        <p:tgtEl>
                                          <p:spTgt spid="476">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6">
                                            <p:txEl>
                                              <p:pRg st="8" end="8"/>
                                            </p:txEl>
                                          </p:spTgt>
                                        </p:tgtEl>
                                        <p:attrNameLst>
                                          <p:attrName>style.visibility</p:attrName>
                                        </p:attrNameLst>
                                      </p:cBhvr>
                                      <p:to>
                                        <p:strVal val="visible"/>
                                      </p:to>
                                    </p:set>
                                    <p:animEffect transition="in" filter="fade">
                                      <p:cBhvr>
                                        <p:cTn id="62" dur="500"/>
                                        <p:tgtEl>
                                          <p:spTgt spid="476">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6">
                                            <p:txEl>
                                              <p:pRg st="9" end="9"/>
                                            </p:txEl>
                                          </p:spTgt>
                                        </p:tgtEl>
                                        <p:attrNameLst>
                                          <p:attrName>style.visibility</p:attrName>
                                        </p:attrNameLst>
                                      </p:cBhvr>
                                      <p:to>
                                        <p:strVal val="visible"/>
                                      </p:to>
                                    </p:set>
                                    <p:animEffect transition="in" filter="fade">
                                      <p:cBhvr>
                                        <p:cTn id="67" dur="500"/>
                                        <p:tgtEl>
                                          <p:spTgt spid="476">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76">
                                            <p:txEl>
                                              <p:pRg st="10" end="10"/>
                                            </p:txEl>
                                          </p:spTgt>
                                        </p:tgtEl>
                                        <p:attrNameLst>
                                          <p:attrName>style.visibility</p:attrName>
                                        </p:attrNameLst>
                                      </p:cBhvr>
                                      <p:to>
                                        <p:strVal val="visible"/>
                                      </p:to>
                                    </p:set>
                                    <p:animEffect transition="in" filter="fade">
                                      <p:cBhvr>
                                        <p:cTn id="72" dur="500"/>
                                        <p:tgtEl>
                                          <p:spTgt spid="47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Automatikus adatgyűjtés</a:t>
            </a:r>
            <a:endParaRPr/>
          </a:p>
        </p:txBody>
      </p:sp>
      <p:pic>
        <p:nvPicPr>
          <p:cNvPr id="482" name="Google Shape;482;p58"/>
          <p:cNvPicPr preferRelativeResize="0"/>
          <p:nvPr/>
        </p:nvPicPr>
        <p:blipFill rotWithShape="1">
          <a:blip r:embed="rId3">
            <a:alphaModFix/>
          </a:blip>
          <a:srcRect/>
          <a:stretch/>
        </p:blipFill>
        <p:spPr>
          <a:xfrm>
            <a:off x="2378527" y="1343252"/>
            <a:ext cx="9154886" cy="5149623"/>
          </a:xfrm>
          <a:prstGeom prst="rect">
            <a:avLst/>
          </a:prstGeom>
          <a:noFill/>
          <a:ln>
            <a:noFill/>
          </a:ln>
        </p:spPr>
      </p:pic>
      <p:sp>
        <p:nvSpPr>
          <p:cNvPr id="483" name="Google Shape;483;p5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9"/>
          <p:cNvSpPr txBox="1">
            <a:spLocks noGrp="1"/>
          </p:cNvSpPr>
          <p:nvPr>
            <p:ph type="title"/>
          </p:nvPr>
        </p:nvSpPr>
        <p:spPr>
          <a:xfrm>
            <a:off x="384383" y="35646"/>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Automatikus adatgyűjtés, adatkezelés</a:t>
            </a:r>
            <a:endParaRPr/>
          </a:p>
        </p:txBody>
      </p:sp>
      <p:pic>
        <p:nvPicPr>
          <p:cNvPr id="489" name="Google Shape;489;p59" descr="https://lh3.googleusercontent.com/5M8dvDUCDN2NQubDjEg49sAqex6ZFptWqA3Ii0YjxEMETQROl4ymRQcUX9zq14T2_0eAH_yJfZPpaOy9SbC493kY5iTCxDoradJzrCEDGJMhFeiwTP76d_WL-AO3qjXwa44UmjY-neM"/>
          <p:cNvPicPr preferRelativeResize="0"/>
          <p:nvPr/>
        </p:nvPicPr>
        <p:blipFill rotWithShape="1">
          <a:blip r:embed="rId3">
            <a:alphaModFix/>
          </a:blip>
          <a:srcRect l="18970" r="18142"/>
          <a:stretch/>
        </p:blipFill>
        <p:spPr>
          <a:xfrm>
            <a:off x="321547" y="1690688"/>
            <a:ext cx="4885127" cy="4024985"/>
          </a:xfrm>
          <a:prstGeom prst="rect">
            <a:avLst/>
          </a:prstGeom>
          <a:noFill/>
          <a:ln>
            <a:noFill/>
          </a:ln>
        </p:spPr>
      </p:pic>
      <p:sp>
        <p:nvSpPr>
          <p:cNvPr id="490" name="Google Shape;490;p59"/>
          <p:cNvSpPr txBox="1"/>
          <p:nvPr/>
        </p:nvSpPr>
        <p:spPr>
          <a:xfrm>
            <a:off x="1630948" y="5382970"/>
            <a:ext cx="205930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Trimble AutoSync</a:t>
            </a:r>
            <a:endParaRPr sz="1400" b="0" i="0" u="none" strike="noStrike" cap="none">
              <a:solidFill>
                <a:srgbClr val="000000"/>
              </a:solidFill>
              <a:latin typeface="Arial"/>
              <a:ea typeface="Arial"/>
              <a:cs typeface="Arial"/>
              <a:sym typeface="Arial"/>
            </a:endParaRPr>
          </a:p>
        </p:txBody>
      </p:sp>
      <p:pic>
        <p:nvPicPr>
          <p:cNvPr id="491" name="Google Shape;491;p59"/>
          <p:cNvPicPr preferRelativeResize="0"/>
          <p:nvPr/>
        </p:nvPicPr>
        <p:blipFill rotWithShape="1">
          <a:blip r:embed="rId4">
            <a:alphaModFix/>
          </a:blip>
          <a:srcRect/>
          <a:stretch/>
        </p:blipFill>
        <p:spPr>
          <a:xfrm>
            <a:off x="5891955" y="1361209"/>
            <a:ext cx="6090432" cy="5047926"/>
          </a:xfrm>
          <a:prstGeom prst="rect">
            <a:avLst/>
          </a:prstGeom>
          <a:noFill/>
          <a:ln>
            <a:noFill/>
          </a:ln>
        </p:spPr>
      </p:pic>
      <p:sp>
        <p:nvSpPr>
          <p:cNvPr id="492" name="Google Shape;492;p5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60"/>
          <p:cNvPicPr preferRelativeResize="0"/>
          <p:nvPr/>
        </p:nvPicPr>
        <p:blipFill rotWithShape="1">
          <a:blip r:embed="rId3">
            <a:alphaModFix/>
          </a:blip>
          <a:srcRect/>
          <a:stretch/>
        </p:blipFill>
        <p:spPr>
          <a:xfrm>
            <a:off x="2376427" y="1341309"/>
            <a:ext cx="8570973" cy="4821885"/>
          </a:xfrm>
          <a:prstGeom prst="rect">
            <a:avLst/>
          </a:prstGeom>
          <a:noFill/>
          <a:ln>
            <a:noFill/>
          </a:ln>
        </p:spPr>
      </p:pic>
      <p:sp>
        <p:nvSpPr>
          <p:cNvPr id="498" name="Google Shape;498;p60"/>
          <p:cNvSpPr txBox="1">
            <a:spLocks noGrp="1"/>
          </p:cNvSpPr>
          <p:nvPr>
            <p:ph type="title"/>
          </p:nvPr>
        </p:nvSpPr>
        <p:spPr>
          <a:xfrm>
            <a:off x="384383" y="32024"/>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Automatikus adatgyűjtés, adatkezelés</a:t>
            </a:r>
            <a:endParaRPr/>
          </a:p>
        </p:txBody>
      </p:sp>
      <p:sp>
        <p:nvSpPr>
          <p:cNvPr id="499" name="Google Shape;499;p60"/>
          <p:cNvSpPr txBox="1"/>
          <p:nvPr/>
        </p:nvSpPr>
        <p:spPr>
          <a:xfrm>
            <a:off x="2399345" y="6219825"/>
            <a:ext cx="73933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00" b="1" i="0" u="none" strike="noStrike" cap="none">
                <a:solidFill>
                  <a:srgbClr val="00B050"/>
                </a:solidFill>
                <a:latin typeface="Arial"/>
                <a:ea typeface="Arial"/>
                <a:cs typeface="Arial"/>
                <a:sym typeface="Arial"/>
              </a:rPr>
              <a:t>A munkautasítás összeállítására szolgáló felület</a:t>
            </a:r>
            <a:endParaRPr/>
          </a:p>
        </p:txBody>
      </p:sp>
      <p:sp>
        <p:nvSpPr>
          <p:cNvPr id="500" name="Google Shape;500;p6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p:nvPr/>
        </p:nvSpPr>
        <p:spPr>
          <a:xfrm>
            <a:off x="928386" y="1296405"/>
            <a:ext cx="10515240" cy="43509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hu-HU" sz="1600" b="0" i="0" u="none" strike="noStrike" cap="none">
                <a:solidFill>
                  <a:srgbClr val="3F3F3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96" name="Google Shape;96;p17"/>
          <p:cNvGrpSpPr/>
          <p:nvPr/>
        </p:nvGrpSpPr>
        <p:grpSpPr>
          <a:xfrm>
            <a:off x="849605" y="2148118"/>
            <a:ext cx="10358840" cy="3901675"/>
            <a:chOff x="66694" y="236776"/>
            <a:chExt cx="10358840" cy="3901675"/>
          </a:xfrm>
        </p:grpSpPr>
        <p:sp>
          <p:nvSpPr>
            <p:cNvPr id="97" name="Google Shape;97;p17"/>
            <p:cNvSpPr/>
            <p:nvPr/>
          </p:nvSpPr>
          <p:spPr>
            <a:xfrm rot="-5400000">
              <a:off x="-1454418" y="2246886"/>
              <a:ext cx="3412678" cy="37045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7"/>
            <p:cNvSpPr txBox="1"/>
            <p:nvPr/>
          </p:nvSpPr>
          <p:spPr>
            <a:xfrm rot="-5400000">
              <a:off x="-1454418" y="2246886"/>
              <a:ext cx="3412678" cy="370452"/>
            </a:xfrm>
            <a:prstGeom prst="rect">
              <a:avLst/>
            </a:prstGeom>
            <a:noFill/>
            <a:ln>
              <a:noFill/>
            </a:ln>
          </p:spPr>
          <p:txBody>
            <a:bodyPr spcFirstLastPara="1" wrap="square" lIns="0" tIns="0" rIns="326700" bIns="0" anchor="t" anchorCtr="0">
              <a:noAutofit/>
            </a:bodyPr>
            <a:lstStyle/>
            <a:p>
              <a:pPr marL="0" marR="0" lvl="0" indent="0" algn="r" rtl="0">
                <a:lnSpc>
                  <a:spcPct val="90000"/>
                </a:lnSpc>
                <a:spcBef>
                  <a:spcPts val="0"/>
                </a:spcBef>
                <a:spcAft>
                  <a:spcPts val="0"/>
                </a:spcAft>
                <a:buClr>
                  <a:srgbClr val="000000"/>
                </a:buClr>
                <a:buSzPts val="2600"/>
                <a:buFont typeface="Arial"/>
                <a:buNone/>
              </a:pPr>
              <a:r>
                <a:rPr lang="hu-HU" sz="2600" b="0" i="0" u="none" strike="noStrike" cap="none">
                  <a:solidFill>
                    <a:schemeClr val="dk1"/>
                  </a:solidFill>
                  <a:latin typeface="Calibri"/>
                  <a:ea typeface="Calibri"/>
                  <a:cs typeface="Calibri"/>
                  <a:sym typeface="Calibri"/>
                </a:rPr>
                <a:t>Tervezés</a:t>
              </a:r>
              <a:endParaRPr sz="1400" b="0" i="0" u="none" strike="noStrike" cap="none">
                <a:solidFill>
                  <a:srgbClr val="000000"/>
                </a:solidFill>
                <a:latin typeface="Arial"/>
                <a:ea typeface="Arial"/>
                <a:cs typeface="Arial"/>
                <a:sym typeface="Arial"/>
              </a:endParaRPr>
            </a:p>
          </p:txBody>
        </p:sp>
        <p:sp>
          <p:nvSpPr>
            <p:cNvPr id="99" name="Google Shape;99;p17"/>
            <p:cNvSpPr/>
            <p:nvPr/>
          </p:nvSpPr>
          <p:spPr>
            <a:xfrm>
              <a:off x="437146" y="725773"/>
              <a:ext cx="1845244" cy="3412678"/>
            </a:xfrm>
            <a:prstGeom prst="rect">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7"/>
            <p:cNvSpPr txBox="1"/>
            <p:nvPr/>
          </p:nvSpPr>
          <p:spPr>
            <a:xfrm>
              <a:off x="437146" y="725773"/>
              <a:ext cx="1845244" cy="3412678"/>
            </a:xfrm>
            <a:prstGeom prst="rect">
              <a:avLst/>
            </a:prstGeom>
            <a:solidFill>
              <a:schemeClr val="accent6"/>
            </a:solidFill>
            <a:ln>
              <a:noFill/>
            </a:ln>
          </p:spPr>
          <p:txBody>
            <a:bodyPr spcFirstLastPara="1" wrap="square" lIns="128000" tIns="326700" rIns="128000" bIns="128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hu-HU" sz="1800" b="0" i="0" u="none" strike="noStrike" cap="none">
                  <a:solidFill>
                    <a:schemeClr val="dk1"/>
                  </a:solidFill>
                  <a:latin typeface="Calibri"/>
                  <a:ea typeface="Calibri"/>
                  <a:cs typeface="Calibri"/>
                  <a:sym typeface="Calibri"/>
                </a:rPr>
                <a:t>Kidolgozott változatok közül választunk</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dk1"/>
                </a:buClr>
                <a:buSzPts val="1800"/>
                <a:buFont typeface="Calibri"/>
                <a:buChar char="•"/>
              </a:pPr>
              <a:r>
                <a:rPr lang="hu-HU" sz="1800" b="0" i="0" u="none" strike="noStrike" cap="none">
                  <a:solidFill>
                    <a:schemeClr val="dk1"/>
                  </a:solidFill>
                  <a:latin typeface="Calibri"/>
                  <a:ea typeface="Calibri"/>
                  <a:cs typeface="Calibri"/>
                  <a:sym typeface="Calibri"/>
                </a:rPr>
                <a:t>Erőforrások mennyiségi és minőségi rendelkezésre állása</a:t>
              </a:r>
              <a:endParaRPr sz="1400" b="0" i="0" u="none" strike="noStrike" cap="none">
                <a:solidFill>
                  <a:srgbClr val="000000"/>
                </a:solidFill>
                <a:latin typeface="Arial"/>
                <a:ea typeface="Arial"/>
                <a:cs typeface="Arial"/>
                <a:sym typeface="Arial"/>
              </a:endParaRPr>
            </a:p>
          </p:txBody>
        </p:sp>
        <p:sp>
          <p:nvSpPr>
            <p:cNvPr id="101" name="Google Shape;101;p17"/>
            <p:cNvSpPr/>
            <p:nvPr/>
          </p:nvSpPr>
          <p:spPr>
            <a:xfrm>
              <a:off x="66694" y="236776"/>
              <a:ext cx="740904" cy="740904"/>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7"/>
            <p:cNvSpPr/>
            <p:nvPr/>
          </p:nvSpPr>
          <p:spPr>
            <a:xfrm rot="-5400000">
              <a:off x="1250072" y="2246886"/>
              <a:ext cx="3412678" cy="37045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7"/>
            <p:cNvSpPr txBox="1"/>
            <p:nvPr/>
          </p:nvSpPr>
          <p:spPr>
            <a:xfrm rot="-5400000">
              <a:off x="1250072" y="2246886"/>
              <a:ext cx="3412678" cy="370452"/>
            </a:xfrm>
            <a:prstGeom prst="rect">
              <a:avLst/>
            </a:prstGeom>
            <a:noFill/>
            <a:ln>
              <a:noFill/>
            </a:ln>
          </p:spPr>
          <p:txBody>
            <a:bodyPr spcFirstLastPara="1" wrap="square" lIns="0" tIns="0" rIns="326700" bIns="0" anchor="t" anchorCtr="0">
              <a:noAutofit/>
            </a:bodyPr>
            <a:lstStyle/>
            <a:p>
              <a:pPr marL="0" marR="0" lvl="0" indent="0" algn="r" rtl="0">
                <a:lnSpc>
                  <a:spcPct val="90000"/>
                </a:lnSpc>
                <a:spcBef>
                  <a:spcPts val="0"/>
                </a:spcBef>
                <a:spcAft>
                  <a:spcPts val="0"/>
                </a:spcAft>
                <a:buClr>
                  <a:srgbClr val="000000"/>
                </a:buClr>
                <a:buSzPts val="2600"/>
                <a:buFont typeface="Arial"/>
                <a:buNone/>
              </a:pPr>
              <a:r>
                <a:rPr lang="hu-HU" sz="2600" b="0" i="0" u="none" strike="noStrike" cap="none">
                  <a:solidFill>
                    <a:schemeClr val="dk1"/>
                  </a:solidFill>
                  <a:latin typeface="Calibri"/>
                  <a:ea typeface="Calibri"/>
                  <a:cs typeface="Calibri"/>
                  <a:sym typeface="Calibri"/>
                </a:rPr>
                <a:t>Szervezés</a:t>
              </a:r>
              <a:endParaRPr sz="1400" b="0" i="0" u="none" strike="noStrike" cap="none">
                <a:solidFill>
                  <a:srgbClr val="000000"/>
                </a:solidFill>
                <a:latin typeface="Arial"/>
                <a:ea typeface="Arial"/>
                <a:cs typeface="Arial"/>
                <a:sym typeface="Arial"/>
              </a:endParaRPr>
            </a:p>
          </p:txBody>
        </p:sp>
        <p:sp>
          <p:nvSpPr>
            <p:cNvPr id="104" name="Google Shape;104;p17"/>
            <p:cNvSpPr/>
            <p:nvPr/>
          </p:nvSpPr>
          <p:spPr>
            <a:xfrm>
              <a:off x="3141637" y="725773"/>
              <a:ext cx="1845244" cy="3412678"/>
            </a:xfrm>
            <a:prstGeom prst="rect">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7"/>
            <p:cNvSpPr txBox="1"/>
            <p:nvPr/>
          </p:nvSpPr>
          <p:spPr>
            <a:xfrm>
              <a:off x="3141637" y="725773"/>
              <a:ext cx="1845244" cy="3412678"/>
            </a:xfrm>
            <a:prstGeom prst="rect">
              <a:avLst/>
            </a:prstGeom>
            <a:solidFill>
              <a:schemeClr val="accent6"/>
            </a:solidFill>
            <a:ln>
              <a:noFill/>
            </a:ln>
          </p:spPr>
          <p:txBody>
            <a:bodyPr spcFirstLastPara="1" wrap="square" lIns="128000" tIns="326700" rIns="128000" bIns="128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hu-HU" sz="1800" b="0" i="0" u="none" strike="noStrike" cap="none">
                  <a:solidFill>
                    <a:schemeClr val="dk1"/>
                  </a:solidFill>
                  <a:latin typeface="Calibri"/>
                  <a:ea typeface="Calibri"/>
                  <a:cs typeface="Calibri"/>
                  <a:sym typeface="Calibri"/>
                </a:rPr>
                <a:t>Megvalósítás (szervezési feladatok sorozata)</a:t>
              </a:r>
              <a:endParaRPr sz="1400" b="0" i="0" u="none" strike="noStrike" cap="none">
                <a:solidFill>
                  <a:srgbClr val="000000"/>
                </a:solidFill>
                <a:latin typeface="Arial"/>
                <a:ea typeface="Arial"/>
                <a:cs typeface="Arial"/>
                <a:sym typeface="Arial"/>
              </a:endParaRPr>
            </a:p>
          </p:txBody>
        </p:sp>
        <p:sp>
          <p:nvSpPr>
            <p:cNvPr id="106" name="Google Shape;106;p17"/>
            <p:cNvSpPr/>
            <p:nvPr/>
          </p:nvSpPr>
          <p:spPr>
            <a:xfrm>
              <a:off x="2771185" y="236776"/>
              <a:ext cx="740904" cy="740904"/>
            </a:xfrm>
            <a:prstGeom prst="rect">
              <a:avLst/>
            </a:prstGeom>
            <a:blipFill rotWithShape="1">
              <a:blip r:embed="rId4">
                <a:alphaModFix/>
              </a:blip>
              <a:stretch>
                <a:fillRect l="-51992" r="-5198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rot="-5400000">
              <a:off x="3902088" y="2246886"/>
              <a:ext cx="3412678" cy="37045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txBox="1"/>
            <p:nvPr/>
          </p:nvSpPr>
          <p:spPr>
            <a:xfrm rot="-5400000">
              <a:off x="3902088" y="2246886"/>
              <a:ext cx="3412678" cy="370452"/>
            </a:xfrm>
            <a:prstGeom prst="rect">
              <a:avLst/>
            </a:prstGeom>
            <a:noFill/>
            <a:ln>
              <a:noFill/>
            </a:ln>
          </p:spPr>
          <p:txBody>
            <a:bodyPr spcFirstLastPara="1" wrap="square" lIns="0" tIns="0" rIns="326700" bIns="0" anchor="t" anchorCtr="0">
              <a:noAutofit/>
            </a:bodyPr>
            <a:lstStyle/>
            <a:p>
              <a:pPr marL="0" marR="0" lvl="0" indent="0" algn="r" rtl="0">
                <a:lnSpc>
                  <a:spcPct val="90000"/>
                </a:lnSpc>
                <a:spcBef>
                  <a:spcPts val="0"/>
                </a:spcBef>
                <a:spcAft>
                  <a:spcPts val="0"/>
                </a:spcAft>
                <a:buClr>
                  <a:srgbClr val="000000"/>
                </a:buClr>
                <a:buSzPts val="2600"/>
                <a:buFont typeface="Arial"/>
                <a:buNone/>
              </a:pPr>
              <a:r>
                <a:rPr lang="hu-HU" sz="2600" b="0" i="0" u="none" strike="noStrike" cap="none">
                  <a:solidFill>
                    <a:schemeClr val="dk1"/>
                  </a:solidFill>
                  <a:latin typeface="Calibri"/>
                  <a:ea typeface="Calibri"/>
                  <a:cs typeface="Calibri"/>
                  <a:sym typeface="Calibri"/>
                </a:rPr>
                <a:t>Irányítás</a:t>
              </a:r>
              <a:endParaRPr sz="1400" b="0" i="0" u="none" strike="noStrike" cap="none">
                <a:solidFill>
                  <a:srgbClr val="000000"/>
                </a:solidFill>
                <a:latin typeface="Arial"/>
                <a:ea typeface="Arial"/>
                <a:cs typeface="Arial"/>
                <a:sym typeface="Arial"/>
              </a:endParaRPr>
            </a:p>
          </p:txBody>
        </p:sp>
        <p:sp>
          <p:nvSpPr>
            <p:cNvPr id="109" name="Google Shape;109;p17"/>
            <p:cNvSpPr/>
            <p:nvPr/>
          </p:nvSpPr>
          <p:spPr>
            <a:xfrm>
              <a:off x="5793446" y="725773"/>
              <a:ext cx="1950607" cy="3412678"/>
            </a:xfrm>
            <a:prstGeom prst="rect">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7"/>
            <p:cNvSpPr txBox="1"/>
            <p:nvPr/>
          </p:nvSpPr>
          <p:spPr>
            <a:xfrm>
              <a:off x="5793446" y="725773"/>
              <a:ext cx="2016475" cy="3412678"/>
            </a:xfrm>
            <a:prstGeom prst="rect">
              <a:avLst/>
            </a:prstGeom>
            <a:solidFill>
              <a:schemeClr val="accent6"/>
            </a:solidFill>
            <a:ln>
              <a:noFill/>
            </a:ln>
          </p:spPr>
          <p:txBody>
            <a:bodyPr spcFirstLastPara="1" wrap="square" lIns="128000" tIns="326700" rIns="128000" bIns="128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hu-HU" sz="1800" b="0" i="0" u="none" strike="noStrike" cap="none">
                  <a:solidFill>
                    <a:schemeClr val="dk1"/>
                  </a:solidFill>
                  <a:latin typeface="Calibri"/>
                  <a:ea typeface="Calibri"/>
                  <a:cs typeface="Calibri"/>
                  <a:sym typeface="Calibri"/>
                </a:rPr>
                <a:t>Ellenőrzés, információk rögzítése, eredmények összevetése</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dk1"/>
                </a:buClr>
                <a:buSzPts val="1800"/>
                <a:buFont typeface="Calibri"/>
                <a:buChar char="•"/>
              </a:pPr>
              <a:r>
                <a:rPr lang="hu-HU" sz="1800" b="0" i="0" u="none" strike="noStrike" cap="none">
                  <a:solidFill>
                    <a:schemeClr val="dk1"/>
                  </a:solidFill>
                  <a:latin typeface="Calibri"/>
                  <a:ea typeface="Calibri"/>
                  <a:cs typeface="Calibri"/>
                  <a:sym typeface="Calibri"/>
                </a:rPr>
                <a:t> Elvárt eredmény / korrekció</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dk1"/>
                </a:buClr>
                <a:buSzPts val="1800"/>
                <a:buFont typeface="Calibri"/>
                <a:buChar char="•"/>
              </a:pPr>
              <a:r>
                <a:rPr lang="hu-HU" sz="1800" b="0" i="0" u="none" strike="noStrike" cap="none">
                  <a:solidFill>
                    <a:schemeClr val="dk1"/>
                  </a:solidFill>
                  <a:latin typeface="Calibri"/>
                  <a:ea typeface="Calibri"/>
                  <a:cs typeface="Calibri"/>
                  <a:sym typeface="Calibri"/>
                </a:rPr>
                <a:t>Új információforrás</a:t>
              </a:r>
              <a:endParaRPr sz="1400" b="0" i="0" u="none" strike="noStrike" cap="none">
                <a:solidFill>
                  <a:srgbClr val="000000"/>
                </a:solidFill>
                <a:latin typeface="Arial"/>
                <a:ea typeface="Arial"/>
                <a:cs typeface="Arial"/>
                <a:sym typeface="Arial"/>
              </a:endParaRPr>
            </a:p>
          </p:txBody>
        </p:sp>
        <p:sp>
          <p:nvSpPr>
            <p:cNvPr id="111" name="Google Shape;111;p17"/>
            <p:cNvSpPr/>
            <p:nvPr/>
          </p:nvSpPr>
          <p:spPr>
            <a:xfrm>
              <a:off x="5475676" y="236776"/>
              <a:ext cx="740904" cy="740904"/>
            </a:xfrm>
            <a:prstGeom prst="rect">
              <a:avLst/>
            </a:prstGeom>
            <a:blipFill rotWithShape="1">
              <a:blip r:embed="rId5">
                <a:alphaModFix/>
              </a:blip>
              <a:stretch>
                <a:fillRect t="-8998" b="-8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7"/>
            <p:cNvSpPr/>
            <p:nvPr/>
          </p:nvSpPr>
          <p:spPr>
            <a:xfrm rot="-5400000">
              <a:off x="6711735" y="2246886"/>
              <a:ext cx="3412678" cy="37045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7"/>
            <p:cNvSpPr txBox="1"/>
            <p:nvPr/>
          </p:nvSpPr>
          <p:spPr>
            <a:xfrm rot="-5400000">
              <a:off x="6711735" y="2246886"/>
              <a:ext cx="3412678" cy="370452"/>
            </a:xfrm>
            <a:prstGeom prst="rect">
              <a:avLst/>
            </a:prstGeom>
            <a:noFill/>
            <a:ln>
              <a:noFill/>
            </a:ln>
          </p:spPr>
          <p:txBody>
            <a:bodyPr spcFirstLastPara="1" wrap="square" lIns="0" tIns="0" rIns="326700" bIns="0" anchor="t" anchorCtr="0">
              <a:noAutofit/>
            </a:bodyPr>
            <a:lstStyle/>
            <a:p>
              <a:pPr marL="0" marR="0" lvl="0" indent="0" algn="r" rtl="0">
                <a:lnSpc>
                  <a:spcPct val="90000"/>
                </a:lnSpc>
                <a:spcBef>
                  <a:spcPts val="0"/>
                </a:spcBef>
                <a:spcAft>
                  <a:spcPts val="0"/>
                </a:spcAft>
                <a:buClr>
                  <a:srgbClr val="000000"/>
                </a:buClr>
                <a:buSzPts val="2600"/>
                <a:buFont typeface="Arial"/>
                <a:buNone/>
              </a:pPr>
              <a:r>
                <a:rPr lang="hu-HU" sz="2600" b="0" i="0" u="none" strike="noStrike" cap="none">
                  <a:solidFill>
                    <a:schemeClr val="dk1"/>
                  </a:solidFill>
                  <a:latin typeface="Calibri"/>
                  <a:ea typeface="Calibri"/>
                  <a:cs typeface="Calibri"/>
                  <a:sym typeface="Calibri"/>
                </a:rPr>
                <a:t>Korrekció</a:t>
              </a:r>
              <a:endParaRPr sz="1400" b="0" i="0" u="none" strike="noStrike" cap="none">
                <a:solidFill>
                  <a:srgbClr val="000000"/>
                </a:solidFill>
                <a:latin typeface="Arial"/>
                <a:ea typeface="Arial"/>
                <a:cs typeface="Arial"/>
                <a:sym typeface="Arial"/>
              </a:endParaRPr>
            </a:p>
          </p:txBody>
        </p:sp>
        <p:sp>
          <p:nvSpPr>
            <p:cNvPr id="114" name="Google Shape;114;p17"/>
            <p:cNvSpPr/>
            <p:nvPr/>
          </p:nvSpPr>
          <p:spPr>
            <a:xfrm>
              <a:off x="8580290" y="681545"/>
              <a:ext cx="1845244" cy="3412678"/>
            </a:xfrm>
            <a:prstGeom prst="rect">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7"/>
            <p:cNvSpPr txBox="1"/>
            <p:nvPr/>
          </p:nvSpPr>
          <p:spPr>
            <a:xfrm>
              <a:off x="8580290" y="681545"/>
              <a:ext cx="1845244" cy="3412678"/>
            </a:xfrm>
            <a:prstGeom prst="rect">
              <a:avLst/>
            </a:prstGeom>
            <a:solidFill>
              <a:schemeClr val="accent6"/>
            </a:solidFill>
            <a:ln>
              <a:noFill/>
            </a:ln>
          </p:spPr>
          <p:txBody>
            <a:bodyPr spcFirstLastPara="1" wrap="square" lIns="128000" tIns="326700" rIns="128000" bIns="128000" anchor="t" anchorCtr="0">
              <a:noAutofit/>
            </a:bodyPr>
            <a:lstStyle/>
            <a:p>
              <a:pPr marL="171450" marR="0" lvl="1" indent="-171450" algn="l" rtl="0">
                <a:lnSpc>
                  <a:spcPct val="90000"/>
                </a:lnSpc>
                <a:spcBef>
                  <a:spcPts val="0"/>
                </a:spcBef>
                <a:spcAft>
                  <a:spcPts val="0"/>
                </a:spcAft>
                <a:buClr>
                  <a:schemeClr val="dk1"/>
                </a:buClr>
                <a:buSzPts val="1800"/>
                <a:buFont typeface="Calibri"/>
                <a:buChar char="•"/>
              </a:pPr>
              <a:r>
                <a:rPr lang="hu-HU" sz="1800" b="0" i="0" u="none" strike="noStrike" cap="none">
                  <a:solidFill>
                    <a:schemeClr val="dk1"/>
                  </a:solidFill>
                  <a:latin typeface="Calibri"/>
                  <a:ea typeface="Calibri"/>
                  <a:cs typeface="Calibri"/>
                  <a:sym typeface="Calibri"/>
                </a:rPr>
                <a:t>Alkalmazott technológiák finomra hangolása a célok elérése érdekében</a:t>
              </a:r>
              <a:endParaRPr sz="1400" b="0" i="0" u="none" strike="noStrike" cap="none">
                <a:solidFill>
                  <a:srgbClr val="000000"/>
                </a:solidFill>
                <a:latin typeface="Arial"/>
                <a:ea typeface="Arial"/>
                <a:cs typeface="Arial"/>
                <a:sym typeface="Arial"/>
              </a:endParaRPr>
            </a:p>
          </p:txBody>
        </p:sp>
        <p:sp>
          <p:nvSpPr>
            <p:cNvPr id="116" name="Google Shape;116;p17"/>
            <p:cNvSpPr/>
            <p:nvPr/>
          </p:nvSpPr>
          <p:spPr>
            <a:xfrm>
              <a:off x="8232848" y="236776"/>
              <a:ext cx="740904" cy="740904"/>
            </a:xfrm>
            <a:prstGeom prst="rect">
              <a:avLst/>
            </a:prstGeom>
            <a:blipFill rotWithShape="1">
              <a:blip r:embed="rId6">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7" name="Google Shape;117;p17"/>
          <p:cNvCxnSpPr/>
          <p:nvPr/>
        </p:nvCxnSpPr>
        <p:spPr>
          <a:xfrm>
            <a:off x="2303362" y="2743200"/>
            <a:ext cx="972273" cy="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509"/>
              </a:srgbClr>
            </a:outerShdw>
          </a:effectLst>
        </p:spPr>
      </p:cxnSp>
      <p:cxnSp>
        <p:nvCxnSpPr>
          <p:cNvPr id="118" name="Google Shape;118;p17"/>
          <p:cNvCxnSpPr/>
          <p:nvPr/>
        </p:nvCxnSpPr>
        <p:spPr>
          <a:xfrm>
            <a:off x="4874871" y="2743200"/>
            <a:ext cx="972273" cy="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509"/>
              </a:srgbClr>
            </a:outerShdw>
          </a:effectLst>
        </p:spPr>
      </p:cxnSp>
      <p:cxnSp>
        <p:nvCxnSpPr>
          <p:cNvPr id="119" name="Google Shape;119;p17"/>
          <p:cNvCxnSpPr/>
          <p:nvPr/>
        </p:nvCxnSpPr>
        <p:spPr>
          <a:xfrm>
            <a:off x="7606497" y="2710405"/>
            <a:ext cx="972273" cy="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509"/>
              </a:srgbClr>
            </a:outerShdw>
          </a:effectLst>
        </p:spPr>
      </p:cxnSp>
      <p:cxnSp>
        <p:nvCxnSpPr>
          <p:cNvPr id="120" name="Google Shape;120;p17"/>
          <p:cNvCxnSpPr/>
          <p:nvPr/>
        </p:nvCxnSpPr>
        <p:spPr>
          <a:xfrm rot="10800000">
            <a:off x="10069975" y="2303362"/>
            <a:ext cx="1929" cy="407043"/>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509"/>
              </a:srgbClr>
            </a:outerShdw>
          </a:effectLst>
        </p:spPr>
      </p:cxnSp>
      <p:pic>
        <p:nvPicPr>
          <p:cNvPr id="121" name="Google Shape;121;p17"/>
          <p:cNvPicPr preferRelativeResize="0"/>
          <p:nvPr/>
        </p:nvPicPr>
        <p:blipFill rotWithShape="1">
          <a:blip r:embed="rId7">
            <a:alphaModFix/>
          </a:blip>
          <a:srcRect/>
          <a:stretch/>
        </p:blipFill>
        <p:spPr>
          <a:xfrm>
            <a:off x="9694186" y="1296406"/>
            <a:ext cx="751577" cy="741600"/>
          </a:xfrm>
          <a:prstGeom prst="rect">
            <a:avLst/>
          </a:prstGeom>
          <a:noFill/>
          <a:ln>
            <a:noFill/>
          </a:ln>
        </p:spPr>
      </p:pic>
      <p:sp>
        <p:nvSpPr>
          <p:cNvPr id="122" name="Google Shape;122;p17"/>
          <p:cNvSpPr/>
          <p:nvPr/>
        </p:nvSpPr>
        <p:spPr>
          <a:xfrm>
            <a:off x="10445763" y="1261723"/>
            <a:ext cx="161235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hu-HU" sz="2400" b="0" i="0" u="none" strike="noStrike" cap="none">
                <a:solidFill>
                  <a:srgbClr val="FF0000"/>
                </a:solidFill>
                <a:latin typeface="Calibri"/>
                <a:ea typeface="Calibri"/>
                <a:cs typeface="Calibri"/>
                <a:sym typeface="Calibri"/>
              </a:rPr>
              <a:t>Új információ</a:t>
            </a:r>
            <a:endParaRPr sz="1400" b="0" i="0" u="none" strike="noStrike" cap="none">
              <a:solidFill>
                <a:srgbClr val="FF0000"/>
              </a:solidFill>
              <a:latin typeface="Arial"/>
              <a:ea typeface="Arial"/>
              <a:cs typeface="Arial"/>
              <a:sym typeface="Arial"/>
            </a:endParaRPr>
          </a:p>
        </p:txBody>
      </p:sp>
      <p:cxnSp>
        <p:nvCxnSpPr>
          <p:cNvPr id="123" name="Google Shape;123;p17"/>
          <p:cNvCxnSpPr/>
          <p:nvPr/>
        </p:nvCxnSpPr>
        <p:spPr>
          <a:xfrm flipH="1">
            <a:off x="1354120" y="1634356"/>
            <a:ext cx="8102400" cy="694500"/>
          </a:xfrm>
          <a:prstGeom prst="bentConnector3">
            <a:avLst>
              <a:gd name="adj1" fmla="val 99999"/>
            </a:avLst>
          </a:prstGeom>
          <a:noFill/>
          <a:ln w="38100" cap="flat" cmpd="sng">
            <a:solidFill>
              <a:srgbClr val="FF0000"/>
            </a:solidFill>
            <a:prstDash val="dash"/>
            <a:round/>
            <a:headEnd type="none" w="sm" len="sm"/>
            <a:tailEnd type="triangle" w="med" len="med"/>
          </a:ln>
        </p:spPr>
      </p:cxnSp>
      <p:sp>
        <p:nvSpPr>
          <p:cNvPr id="124" name="Google Shape;124;p17"/>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3. A digitális farmmenedzsment</a:t>
            </a:r>
            <a:endParaRPr/>
          </a:p>
        </p:txBody>
      </p:sp>
      <p:sp>
        <p:nvSpPr>
          <p:cNvPr id="125" name="Google Shape;125;p17"/>
          <p:cNvSpPr txBox="1"/>
          <p:nvPr/>
        </p:nvSpPr>
        <p:spPr>
          <a:xfrm>
            <a:off x="2590800" y="6140140"/>
            <a:ext cx="7165863" cy="5909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hu-HU" sz="2400" b="1" i="0" u="none" strike="noStrike" cap="none">
                <a:solidFill>
                  <a:srgbClr val="1C9E4A"/>
                </a:solidFill>
                <a:latin typeface="Calibri"/>
                <a:ea typeface="Calibri"/>
                <a:cs typeface="Calibri"/>
                <a:sym typeface="Calibri"/>
              </a:rPr>
              <a:t>1. ábra: Az új információ feldolgozásának folyamata</a:t>
            </a:r>
            <a:endParaRPr/>
          </a:p>
        </p:txBody>
      </p:sp>
      <p:sp>
        <p:nvSpPr>
          <p:cNvPr id="126" name="Google Shape;126;p1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61"/>
          <p:cNvPicPr preferRelativeResize="0"/>
          <p:nvPr/>
        </p:nvPicPr>
        <p:blipFill rotWithShape="1">
          <a:blip r:embed="rId3">
            <a:alphaModFix/>
          </a:blip>
          <a:srcRect/>
          <a:stretch/>
        </p:blipFill>
        <p:spPr>
          <a:xfrm>
            <a:off x="2376427" y="1340127"/>
            <a:ext cx="8571719" cy="4822354"/>
          </a:xfrm>
          <a:prstGeom prst="rect">
            <a:avLst/>
          </a:prstGeom>
          <a:noFill/>
          <a:ln>
            <a:noFill/>
          </a:ln>
        </p:spPr>
      </p:pic>
      <p:sp>
        <p:nvSpPr>
          <p:cNvPr id="506" name="Google Shape;506;p61"/>
          <p:cNvSpPr txBox="1">
            <a:spLocks noGrp="1"/>
          </p:cNvSpPr>
          <p:nvPr>
            <p:ph type="title"/>
          </p:nvPr>
        </p:nvSpPr>
        <p:spPr>
          <a:xfrm>
            <a:off x="318196" y="32737"/>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Automatikus adatgyűjtés, adatkezelés</a:t>
            </a:r>
            <a:endParaRPr/>
          </a:p>
        </p:txBody>
      </p:sp>
      <p:sp>
        <p:nvSpPr>
          <p:cNvPr id="507" name="Google Shape;507;p61"/>
          <p:cNvSpPr txBox="1"/>
          <p:nvPr/>
        </p:nvSpPr>
        <p:spPr>
          <a:xfrm>
            <a:off x="2399345" y="6219825"/>
            <a:ext cx="73933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00" b="1" i="0" u="none" strike="noStrike" cap="none">
                <a:solidFill>
                  <a:srgbClr val="00B050"/>
                </a:solidFill>
                <a:latin typeface="Arial"/>
                <a:ea typeface="Arial"/>
                <a:cs typeface="Arial"/>
                <a:sym typeface="Arial"/>
              </a:rPr>
              <a:t>Elvégzett munkák visszaellenőrzése</a:t>
            </a:r>
            <a:endParaRPr/>
          </a:p>
        </p:txBody>
      </p:sp>
      <p:sp>
        <p:nvSpPr>
          <p:cNvPr id="508" name="Google Shape;508;p6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62"/>
          <p:cNvPicPr preferRelativeResize="0"/>
          <p:nvPr/>
        </p:nvPicPr>
        <p:blipFill rotWithShape="1">
          <a:blip r:embed="rId3">
            <a:alphaModFix/>
          </a:blip>
          <a:srcRect/>
          <a:stretch/>
        </p:blipFill>
        <p:spPr>
          <a:xfrm>
            <a:off x="2382448" y="1340126"/>
            <a:ext cx="8565622" cy="4816257"/>
          </a:xfrm>
          <a:prstGeom prst="rect">
            <a:avLst/>
          </a:prstGeom>
          <a:noFill/>
          <a:ln>
            <a:noFill/>
          </a:ln>
        </p:spPr>
      </p:pic>
      <p:sp>
        <p:nvSpPr>
          <p:cNvPr id="514" name="Google Shape;514;p6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Automatikus adatgyűjtés</a:t>
            </a:r>
            <a:endParaRPr/>
          </a:p>
        </p:txBody>
      </p:sp>
      <p:sp>
        <p:nvSpPr>
          <p:cNvPr id="515" name="Google Shape;515;p6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3"/>
          <p:cNvPicPr preferRelativeResize="0"/>
          <p:nvPr/>
        </p:nvPicPr>
        <p:blipFill rotWithShape="1">
          <a:blip r:embed="rId3">
            <a:alphaModFix/>
          </a:blip>
          <a:srcRect/>
          <a:stretch/>
        </p:blipFill>
        <p:spPr>
          <a:xfrm>
            <a:off x="2383981" y="1342032"/>
            <a:ext cx="9111333" cy="4302422"/>
          </a:xfrm>
          <a:prstGeom prst="rect">
            <a:avLst/>
          </a:prstGeom>
          <a:noFill/>
          <a:ln>
            <a:noFill/>
          </a:ln>
        </p:spPr>
      </p:pic>
      <p:sp>
        <p:nvSpPr>
          <p:cNvPr id="521" name="Google Shape;521;p63"/>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Automatikus adatgyűjtés</a:t>
            </a:r>
            <a:endParaRPr/>
          </a:p>
        </p:txBody>
      </p:sp>
      <p:sp>
        <p:nvSpPr>
          <p:cNvPr id="522" name="Google Shape;522;p6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4"/>
          <p:cNvPicPr preferRelativeResize="0"/>
          <p:nvPr/>
        </p:nvPicPr>
        <p:blipFill rotWithShape="1">
          <a:blip r:embed="rId3">
            <a:alphaModFix/>
          </a:blip>
          <a:srcRect/>
          <a:stretch/>
        </p:blipFill>
        <p:spPr>
          <a:xfrm>
            <a:off x="1974907" y="1175658"/>
            <a:ext cx="9902245" cy="5573486"/>
          </a:xfrm>
          <a:prstGeom prst="rect">
            <a:avLst/>
          </a:prstGeom>
          <a:noFill/>
          <a:ln>
            <a:noFill/>
          </a:ln>
        </p:spPr>
      </p:pic>
      <p:sp>
        <p:nvSpPr>
          <p:cNvPr id="528" name="Google Shape;528;p6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Automatikus adatgyűjtés</a:t>
            </a:r>
            <a:endParaRPr/>
          </a:p>
        </p:txBody>
      </p:sp>
      <p:sp>
        <p:nvSpPr>
          <p:cNvPr id="529" name="Google Shape;529;p6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5"/>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hu-HU">
                <a:solidFill>
                  <a:schemeClr val="lt1"/>
                </a:solidFill>
                <a:highlight>
                  <a:srgbClr val="008000"/>
                </a:highlight>
              </a:rPr>
              <a:t>10. A KITE PGR rendszer bemutatása	</a:t>
            </a:r>
            <a:endParaRPr>
              <a:solidFill>
                <a:schemeClr val="lt1"/>
              </a:solidFill>
              <a:highlight>
                <a:srgbClr val="008000"/>
              </a:highlight>
            </a:endParaRPr>
          </a:p>
        </p:txBody>
      </p:sp>
      <p:pic>
        <p:nvPicPr>
          <p:cNvPr id="535" name="Google Shape;535;p65"/>
          <p:cNvPicPr preferRelativeResize="0"/>
          <p:nvPr/>
        </p:nvPicPr>
        <p:blipFill rotWithShape="1">
          <a:blip r:embed="rId3">
            <a:alphaModFix/>
          </a:blip>
          <a:srcRect l="13524" t="14326" r="14204" b="18570"/>
          <a:stretch/>
        </p:blipFill>
        <p:spPr>
          <a:xfrm>
            <a:off x="1953490" y="1898507"/>
            <a:ext cx="7869382" cy="4107916"/>
          </a:xfrm>
          <a:prstGeom prst="rect">
            <a:avLst/>
          </a:prstGeom>
          <a:noFill/>
          <a:ln>
            <a:noFill/>
          </a:ln>
        </p:spPr>
      </p:pic>
      <p:sp>
        <p:nvSpPr>
          <p:cNvPr id="536" name="Google Shape;536;p6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6"/>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Bevezetés</a:t>
            </a:r>
            <a:endParaRPr/>
          </a:p>
        </p:txBody>
      </p:sp>
      <p:sp>
        <p:nvSpPr>
          <p:cNvPr id="543" name="Google Shape;543;p66"/>
          <p:cNvSpPr txBox="1">
            <a:spLocks noGrp="1"/>
          </p:cNvSpPr>
          <p:nvPr>
            <p:ph type="body" idx="1"/>
          </p:nvPr>
        </p:nvSpPr>
        <p:spPr>
          <a:xfrm>
            <a:off x="751601" y="1126707"/>
            <a:ext cx="11152681" cy="5132084"/>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1000"/>
              </a:spcBef>
              <a:spcAft>
                <a:spcPts val="0"/>
              </a:spcAft>
              <a:buClr>
                <a:schemeClr val="dk1"/>
              </a:buClr>
              <a:buSzPts val="1600"/>
              <a:buFont typeface="Arial"/>
              <a:buChar char="•"/>
            </a:pPr>
            <a:r>
              <a:rPr lang="hu-HU" sz="2200"/>
              <a:t>A digitális forradalom jelen van a mindennapjainkban, így a mezőgazdaság is egy paradigmaváltást él meg az utóbbi évtizedben. Olyan változások tanúi lehetünk nap mint nap, amelyek a 70-80-as évek agrotechnológiai fejlesztéseinek horderejét idézik fel. </a:t>
            </a:r>
            <a:endParaRPr/>
          </a:p>
          <a:p>
            <a:pPr marL="342900" lvl="0" indent="-342900" algn="just" rtl="0">
              <a:lnSpc>
                <a:spcPct val="90000"/>
              </a:lnSpc>
              <a:spcBef>
                <a:spcPts val="1000"/>
              </a:spcBef>
              <a:spcAft>
                <a:spcPts val="0"/>
              </a:spcAft>
              <a:buClr>
                <a:schemeClr val="dk1"/>
              </a:buClr>
              <a:buSzPts val="1600"/>
              <a:buFont typeface="Arial"/>
              <a:buChar char="•"/>
            </a:pPr>
            <a:r>
              <a:rPr lang="hu-HU" sz="2200"/>
              <a:t>A felhasználók rengeteg információval találkoznak, szembesülhetnek ezek előnyével és jövőbe mutató szerepével. Arról azonban sokkal kevesebbet lehet hallani, hogyan építhetők be ezek a megoldások napjaink agrotechnológiájába. Milyen szinten és mennyire kompatibilisek az egyes rendszerek egymással, milyen további fejlesztési lehetőséget adnak a felhasználóknak és mi az az informatikai háttér, amellyel rendszerezni lehet a felhalmozódó adatokat és maximalizálni a következő technológiai lépésekhez kapcsolódó döntések pontosságát. </a:t>
            </a:r>
            <a:endParaRPr/>
          </a:p>
        </p:txBody>
      </p:sp>
      <p:pic>
        <p:nvPicPr>
          <p:cNvPr id="544" name="Google Shape;544;p66"/>
          <p:cNvPicPr preferRelativeResize="0"/>
          <p:nvPr/>
        </p:nvPicPr>
        <p:blipFill rotWithShape="1">
          <a:blip r:embed="rId3">
            <a:alphaModFix/>
          </a:blip>
          <a:srcRect b="2969"/>
          <a:stretch/>
        </p:blipFill>
        <p:spPr>
          <a:xfrm>
            <a:off x="6626358" y="4279900"/>
            <a:ext cx="5303324" cy="2501900"/>
          </a:xfrm>
          <a:prstGeom prst="rect">
            <a:avLst/>
          </a:prstGeom>
          <a:noFill/>
          <a:ln>
            <a:noFill/>
          </a:ln>
          <a:effectLst>
            <a:outerShdw blurRad="292100" dist="139700" dir="2700000" algn="tl" rotWithShape="0">
              <a:srgbClr val="333333">
                <a:alpha val="64705"/>
              </a:srgbClr>
            </a:outerShdw>
          </a:effectLst>
        </p:spPr>
      </p:pic>
      <p:sp>
        <p:nvSpPr>
          <p:cNvPr id="545" name="Google Shape;545;p66"/>
          <p:cNvSpPr txBox="1"/>
          <p:nvPr/>
        </p:nvSpPr>
        <p:spPr>
          <a:xfrm>
            <a:off x="751601" y="4419142"/>
            <a:ext cx="5547600" cy="1388069"/>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versenyképes, egyben hatékony gazdálkodás alapja a jelenkor technológiai vívmányainak követése.</a:t>
            </a:r>
            <a:endParaRPr sz="2200" b="1" i="0" u="none" strike="noStrike" cap="none">
              <a:solidFill>
                <a:srgbClr val="00B050"/>
              </a:solidFill>
              <a:latin typeface="Calibri"/>
              <a:ea typeface="Calibri"/>
              <a:cs typeface="Calibri"/>
              <a:sym typeface="Calibri"/>
            </a:endParaRPr>
          </a:p>
        </p:txBody>
      </p:sp>
      <p:sp>
        <p:nvSpPr>
          <p:cNvPr id="546" name="Google Shape;546;p6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Bevezetés – A PGR rendszer kifejlesztésének előzményei</a:t>
            </a:r>
            <a:endParaRPr/>
          </a:p>
        </p:txBody>
      </p:sp>
      <p:sp>
        <p:nvSpPr>
          <p:cNvPr id="553" name="Google Shape;553;p67"/>
          <p:cNvSpPr txBox="1">
            <a:spLocks noGrp="1"/>
          </p:cNvSpPr>
          <p:nvPr>
            <p:ph type="body" idx="1"/>
          </p:nvPr>
        </p:nvSpPr>
        <p:spPr>
          <a:xfrm>
            <a:off x="314848" y="1617461"/>
            <a:ext cx="11555605" cy="4351338"/>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A precíziós mezőgazdaság alapját a pontos helymeghatározás jelenti. Az automata kormányzás, a differenciált és szakaszolt inputanyag-kijuttatás néhány centiméteres pontosságot igényel.</a:t>
            </a:r>
            <a:endParaRPr/>
          </a:p>
          <a:p>
            <a:pPr marL="514350" lvl="0" indent="-285750" algn="just" rtl="0">
              <a:lnSpc>
                <a:spcPct val="90000"/>
              </a:lnSpc>
              <a:spcBef>
                <a:spcPts val="1000"/>
              </a:spcBef>
              <a:spcAft>
                <a:spcPts val="0"/>
              </a:spcAft>
              <a:buSzPts val="1800"/>
              <a:buFont typeface="Arial"/>
              <a:buChar char="•"/>
            </a:pPr>
            <a:r>
              <a:rPr lang="hu-HU" sz="2200"/>
              <a:t>Megfelelő GPS vevők segítségével, valamint valós idejű korrekciós jelek (RTK) használatával a szántóföldön ±2,5 cm-es pontosság biztosítható. </a:t>
            </a:r>
            <a:endParaRPr/>
          </a:p>
        </p:txBody>
      </p:sp>
      <p:sp>
        <p:nvSpPr>
          <p:cNvPr id="554" name="Google Shape;554;p67"/>
          <p:cNvSpPr txBox="1"/>
          <p:nvPr/>
        </p:nvSpPr>
        <p:spPr>
          <a:xfrm>
            <a:off x="1293049" y="3231358"/>
            <a:ext cx="5445998" cy="3255616"/>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KITE Zrt. 2010-ben egy országos RTK rendszer – mint a precíziós technológia feltételrendszerének – kiépítését kezdte meg, melynek segítségével a felhasználóknak nem kell beruházni saját bázisállomásra.</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hálózat 139 bázisállomásból és 350 ismétlő állomásból épül fel, ami a mezőgazdasági művelésbe bevont területek közel 100%-át lefedi.</a:t>
            </a:r>
            <a:endParaRPr/>
          </a:p>
        </p:txBody>
      </p:sp>
      <p:pic>
        <p:nvPicPr>
          <p:cNvPr id="555" name="Google Shape;555;p67" descr="A képen térkép látható&#10;&#10;Automatikusan generált leírás"/>
          <p:cNvPicPr preferRelativeResize="0"/>
          <p:nvPr/>
        </p:nvPicPr>
        <p:blipFill rotWithShape="1">
          <a:blip r:embed="rId3">
            <a:alphaModFix/>
          </a:blip>
          <a:srcRect/>
          <a:stretch/>
        </p:blipFill>
        <p:spPr>
          <a:xfrm>
            <a:off x="6922785" y="3706015"/>
            <a:ext cx="5017203" cy="2743783"/>
          </a:xfrm>
          <a:prstGeom prst="rect">
            <a:avLst/>
          </a:prstGeom>
          <a:noFill/>
          <a:ln>
            <a:noFill/>
          </a:ln>
          <a:effectLst>
            <a:outerShdw blurRad="292100" dist="139700" dir="2700000" algn="tl" rotWithShape="0">
              <a:srgbClr val="333333">
                <a:alpha val="64705"/>
              </a:srgbClr>
            </a:outerShdw>
          </a:effectLst>
        </p:spPr>
      </p:pic>
      <p:pic>
        <p:nvPicPr>
          <p:cNvPr id="556" name="Google Shape;556;p67"/>
          <p:cNvPicPr preferRelativeResize="0"/>
          <p:nvPr/>
        </p:nvPicPr>
        <p:blipFill rotWithShape="1">
          <a:blip r:embed="rId4">
            <a:alphaModFix/>
          </a:blip>
          <a:srcRect/>
          <a:stretch/>
        </p:blipFill>
        <p:spPr>
          <a:xfrm>
            <a:off x="10795000" y="5148204"/>
            <a:ext cx="1123917" cy="1264419"/>
          </a:xfrm>
          <a:prstGeom prst="rect">
            <a:avLst/>
          </a:prstGeom>
          <a:noFill/>
          <a:ln>
            <a:noFill/>
          </a:ln>
          <a:effectLst>
            <a:outerShdw blurRad="292100" dist="139700" dir="2700000" algn="tl" rotWithShape="0">
              <a:srgbClr val="333333">
                <a:alpha val="64705"/>
              </a:srgbClr>
            </a:outerShdw>
          </a:effectLst>
        </p:spPr>
      </p:pic>
      <p:sp>
        <p:nvSpPr>
          <p:cNvPr id="557" name="Google Shape;557;p6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grpSp>
        <p:nvGrpSpPr>
          <p:cNvPr id="563" name="Google Shape;563;p68"/>
          <p:cNvGrpSpPr/>
          <p:nvPr/>
        </p:nvGrpSpPr>
        <p:grpSpPr>
          <a:xfrm>
            <a:off x="206568" y="289327"/>
            <a:ext cx="10170241" cy="5968090"/>
            <a:chOff x="57551" y="696677"/>
            <a:chExt cx="8741091" cy="5463181"/>
          </a:xfrm>
        </p:grpSpPr>
        <p:sp>
          <p:nvSpPr>
            <p:cNvPr id="564" name="Google Shape;564;p68"/>
            <p:cNvSpPr/>
            <p:nvPr/>
          </p:nvSpPr>
          <p:spPr>
            <a:xfrm>
              <a:off x="57551" y="696677"/>
              <a:ext cx="8741091" cy="5463181"/>
            </a:xfrm>
            <a:custGeom>
              <a:avLst/>
              <a:gdLst/>
              <a:ahLst/>
              <a:cxnLst/>
              <a:rect l="l" t="t" r="r" b="b"/>
              <a:pathLst>
                <a:path w="120000" h="120000" extrusionOk="0">
                  <a:moveTo>
                    <a:pt x="0" y="120000"/>
                  </a:moveTo>
                  <a:quadBezTo>
                    <a:pt x="20000" y="40000"/>
                    <a:pt x="102395" y="15000"/>
                  </a:quadBezTo>
                  <a:lnTo>
                    <a:pt x="101404" y="0"/>
                  </a:lnTo>
                  <a:lnTo>
                    <a:pt x="120000" y="24000"/>
                  </a:lnTo>
                  <a:lnTo>
                    <a:pt x="105371" y="60000"/>
                  </a:lnTo>
                  <a:lnTo>
                    <a:pt x="104379" y="45000"/>
                  </a:lnTo>
                  <a:quadBezTo>
                    <a:pt x="30000" y="55000"/>
                    <a:pt x="0" y="120000"/>
                  </a:quad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8"/>
            <p:cNvSpPr/>
            <p:nvPr/>
          </p:nvSpPr>
          <p:spPr>
            <a:xfrm>
              <a:off x="1216633" y="4392009"/>
              <a:ext cx="300510" cy="30050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8"/>
            <p:cNvSpPr/>
            <p:nvPr/>
          </p:nvSpPr>
          <p:spPr>
            <a:xfrm>
              <a:off x="4112305" y="2775439"/>
              <a:ext cx="402512" cy="402512"/>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8"/>
            <p:cNvSpPr/>
            <p:nvPr/>
          </p:nvSpPr>
          <p:spPr>
            <a:xfrm>
              <a:off x="572062" y="5159473"/>
              <a:ext cx="228502" cy="213473"/>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8"/>
            <p:cNvSpPr/>
            <p:nvPr/>
          </p:nvSpPr>
          <p:spPr>
            <a:xfrm>
              <a:off x="3043605" y="2960464"/>
              <a:ext cx="597873" cy="60701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8"/>
            <p:cNvSpPr/>
            <p:nvPr/>
          </p:nvSpPr>
          <p:spPr>
            <a:xfrm>
              <a:off x="3984549" y="2589733"/>
              <a:ext cx="658024" cy="62312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68"/>
          <p:cNvSpPr/>
          <p:nvPr/>
        </p:nvSpPr>
        <p:spPr>
          <a:xfrm>
            <a:off x="3436372" y="1665430"/>
            <a:ext cx="2362613" cy="752444"/>
          </a:xfrm>
          <a:custGeom>
            <a:avLst/>
            <a:gdLst/>
            <a:ahLst/>
            <a:cxnLst/>
            <a:rect l="l" t="t" r="r" b="b"/>
            <a:pathLst>
              <a:path w="1169160" h="272857" extrusionOk="0">
                <a:moveTo>
                  <a:pt x="0" y="0"/>
                </a:moveTo>
                <a:lnTo>
                  <a:pt x="1169160" y="0"/>
                </a:lnTo>
                <a:lnTo>
                  <a:pt x="1169160" y="272857"/>
                </a:lnTo>
                <a:lnTo>
                  <a:pt x="0" y="272857"/>
                </a:lnTo>
                <a:lnTo>
                  <a:pt x="0" y="0"/>
                </a:lnTo>
                <a:close/>
              </a:path>
            </a:pathLst>
          </a:custGeom>
          <a:noFill/>
          <a:ln>
            <a:noFill/>
          </a:ln>
        </p:spPr>
        <p:txBody>
          <a:bodyPr spcFirstLastPara="1" wrap="square" lIns="1667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Komplex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szaktanácsadási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program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2016</a:t>
            </a:r>
            <a:endParaRPr/>
          </a:p>
        </p:txBody>
      </p:sp>
      <p:sp>
        <p:nvSpPr>
          <p:cNvPr id="571" name="Google Shape;571;p68"/>
          <p:cNvSpPr/>
          <p:nvPr/>
        </p:nvSpPr>
        <p:spPr>
          <a:xfrm>
            <a:off x="1102708" y="3207608"/>
            <a:ext cx="2103402" cy="487342"/>
          </a:xfrm>
          <a:custGeom>
            <a:avLst/>
            <a:gdLst/>
            <a:ahLst/>
            <a:cxnLst/>
            <a:rect l="l" t="t" r="r" b="b"/>
            <a:pathLst>
              <a:path w="1169160" h="272857" extrusionOk="0">
                <a:moveTo>
                  <a:pt x="0" y="0"/>
                </a:moveTo>
                <a:lnTo>
                  <a:pt x="1169160" y="0"/>
                </a:lnTo>
                <a:lnTo>
                  <a:pt x="1169160" y="272857"/>
                </a:lnTo>
                <a:lnTo>
                  <a:pt x="0" y="272857"/>
                </a:lnTo>
                <a:lnTo>
                  <a:pt x="0" y="0"/>
                </a:lnTo>
                <a:close/>
              </a:path>
            </a:pathLst>
          </a:custGeom>
          <a:noFill/>
          <a:ln>
            <a:noFill/>
          </a:ln>
        </p:spPr>
        <p:txBody>
          <a:bodyPr spcFirstLastPara="1" wrap="square" lIns="1667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IT (JDLink,MYJD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Portal)</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2013</a:t>
            </a:r>
            <a:endParaRPr/>
          </a:p>
        </p:txBody>
      </p:sp>
      <p:sp>
        <p:nvSpPr>
          <p:cNvPr id="572" name="Google Shape;572;p68"/>
          <p:cNvSpPr/>
          <p:nvPr/>
        </p:nvSpPr>
        <p:spPr>
          <a:xfrm>
            <a:off x="-96123" y="3860477"/>
            <a:ext cx="2185145" cy="487342"/>
          </a:xfrm>
          <a:custGeom>
            <a:avLst/>
            <a:gdLst/>
            <a:ahLst/>
            <a:cxnLst/>
            <a:rect l="l" t="t" r="r" b="b"/>
            <a:pathLst>
              <a:path w="1169160" h="272857" extrusionOk="0">
                <a:moveTo>
                  <a:pt x="0" y="0"/>
                </a:moveTo>
                <a:lnTo>
                  <a:pt x="1169160" y="0"/>
                </a:lnTo>
                <a:lnTo>
                  <a:pt x="1169160" y="272857"/>
                </a:lnTo>
                <a:lnTo>
                  <a:pt x="0" y="272857"/>
                </a:lnTo>
                <a:lnTo>
                  <a:pt x="0" y="0"/>
                </a:lnTo>
                <a:close/>
              </a:path>
            </a:pathLst>
          </a:custGeom>
          <a:noFill/>
          <a:ln>
            <a:noFill/>
          </a:ln>
        </p:spPr>
        <p:txBody>
          <a:bodyPr spcFirstLastPara="1" wrap="square" lIns="1667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Kapás növények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legújabb technológiai</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irányzatai</a:t>
            </a:r>
            <a:endParaRPr sz="1400" b="1" i="0" u="none" strike="noStrike" cap="none">
              <a:solidFill>
                <a:srgbClr val="000000"/>
              </a:solidFill>
              <a:latin typeface="Arial"/>
              <a:ea typeface="Arial"/>
              <a:cs typeface="Arial"/>
              <a:sym typeface="Arial"/>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2012</a:t>
            </a:r>
            <a:endParaRPr/>
          </a:p>
        </p:txBody>
      </p:sp>
      <p:sp>
        <p:nvSpPr>
          <p:cNvPr id="573" name="Google Shape;573;p68"/>
          <p:cNvSpPr/>
          <p:nvPr/>
        </p:nvSpPr>
        <p:spPr>
          <a:xfrm>
            <a:off x="-359542" y="4758019"/>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KITE RTK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hálózat</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2011</a:t>
            </a:r>
            <a:endParaRPr/>
          </a:p>
        </p:txBody>
      </p:sp>
      <p:sp>
        <p:nvSpPr>
          <p:cNvPr id="574" name="Google Shape;574;p68"/>
          <p:cNvSpPr/>
          <p:nvPr/>
        </p:nvSpPr>
        <p:spPr>
          <a:xfrm>
            <a:off x="7249714" y="1682243"/>
            <a:ext cx="764483" cy="67245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8"/>
          <p:cNvSpPr/>
          <p:nvPr/>
        </p:nvSpPr>
        <p:spPr>
          <a:xfrm>
            <a:off x="2436738" y="2343045"/>
            <a:ext cx="1616148" cy="580223"/>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Szaktanácsadás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Pilot program</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2015</a:t>
            </a:r>
            <a:endParaRPr/>
          </a:p>
        </p:txBody>
      </p:sp>
      <p:sp>
        <p:nvSpPr>
          <p:cNvPr id="576" name="Google Shape;576;p68"/>
          <p:cNvSpPr/>
          <p:nvPr/>
        </p:nvSpPr>
        <p:spPr>
          <a:xfrm>
            <a:off x="6124558" y="2009137"/>
            <a:ext cx="695625" cy="622404"/>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8"/>
          <p:cNvSpPr/>
          <p:nvPr/>
        </p:nvSpPr>
        <p:spPr>
          <a:xfrm>
            <a:off x="4777787" y="1678354"/>
            <a:ext cx="2362613" cy="487342"/>
          </a:xfrm>
          <a:custGeom>
            <a:avLst/>
            <a:gdLst/>
            <a:ahLst/>
            <a:cxnLst/>
            <a:rect l="l" t="t" r="r" b="b"/>
            <a:pathLst>
              <a:path w="1169160" h="272857" extrusionOk="0">
                <a:moveTo>
                  <a:pt x="0" y="0"/>
                </a:moveTo>
                <a:lnTo>
                  <a:pt x="1169160" y="0"/>
                </a:lnTo>
                <a:lnTo>
                  <a:pt x="1169160" y="272857"/>
                </a:lnTo>
                <a:lnTo>
                  <a:pt x="0" y="272857"/>
                </a:lnTo>
                <a:lnTo>
                  <a:pt x="0" y="0"/>
                </a:lnTo>
                <a:close/>
              </a:path>
            </a:pathLst>
          </a:custGeom>
          <a:noFill/>
          <a:ln>
            <a:noFill/>
          </a:ln>
        </p:spPr>
        <p:txBody>
          <a:bodyPr spcFirstLastPara="1" wrap="square" lIns="1667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GINOP</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2017</a:t>
            </a:r>
            <a:endParaRPr/>
          </a:p>
        </p:txBody>
      </p:sp>
      <p:sp>
        <p:nvSpPr>
          <p:cNvPr id="578" name="Google Shape;578;p68"/>
          <p:cNvSpPr/>
          <p:nvPr/>
        </p:nvSpPr>
        <p:spPr>
          <a:xfrm>
            <a:off x="9584100" y="1208966"/>
            <a:ext cx="792709" cy="671910"/>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8"/>
          <p:cNvSpPr/>
          <p:nvPr/>
        </p:nvSpPr>
        <p:spPr>
          <a:xfrm>
            <a:off x="7461262" y="866687"/>
            <a:ext cx="2362613" cy="860043"/>
          </a:xfrm>
          <a:custGeom>
            <a:avLst/>
            <a:gdLst/>
            <a:ahLst/>
            <a:cxnLst/>
            <a:rect l="l" t="t" r="r" b="b"/>
            <a:pathLst>
              <a:path w="1169160" h="272857" extrusionOk="0">
                <a:moveTo>
                  <a:pt x="0" y="0"/>
                </a:moveTo>
                <a:lnTo>
                  <a:pt x="1169160" y="0"/>
                </a:lnTo>
                <a:lnTo>
                  <a:pt x="1169160" y="272857"/>
                </a:lnTo>
                <a:lnTo>
                  <a:pt x="0" y="272857"/>
                </a:lnTo>
                <a:lnTo>
                  <a:pt x="0" y="0"/>
                </a:lnTo>
                <a:close/>
              </a:path>
            </a:pathLst>
          </a:custGeom>
          <a:noFill/>
          <a:ln>
            <a:noFill/>
          </a:ln>
        </p:spPr>
        <p:txBody>
          <a:bodyPr spcFirstLastPara="1" wrap="square" lIns="1667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PARTNER PROFIT</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PROGRAM</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2019</a:t>
            </a:r>
            <a:endParaRPr/>
          </a:p>
        </p:txBody>
      </p:sp>
      <p:sp>
        <p:nvSpPr>
          <p:cNvPr id="580" name="Google Shape;580;p68"/>
          <p:cNvSpPr/>
          <p:nvPr/>
        </p:nvSpPr>
        <p:spPr>
          <a:xfrm>
            <a:off x="9276451" y="1832836"/>
            <a:ext cx="2362613" cy="860043"/>
          </a:xfrm>
          <a:custGeom>
            <a:avLst/>
            <a:gdLst/>
            <a:ahLst/>
            <a:cxnLst/>
            <a:rect l="l" t="t" r="r" b="b"/>
            <a:pathLst>
              <a:path w="1169160" h="272857" extrusionOk="0">
                <a:moveTo>
                  <a:pt x="0" y="0"/>
                </a:moveTo>
                <a:lnTo>
                  <a:pt x="1169160" y="0"/>
                </a:lnTo>
                <a:lnTo>
                  <a:pt x="1169160" y="272857"/>
                </a:lnTo>
                <a:lnTo>
                  <a:pt x="0" y="272857"/>
                </a:lnTo>
                <a:lnTo>
                  <a:pt x="0" y="0"/>
                </a:lnTo>
                <a:close/>
              </a:path>
            </a:pathLst>
          </a:custGeom>
          <a:noFill/>
          <a:ln>
            <a:noFill/>
          </a:ln>
        </p:spPr>
        <p:txBody>
          <a:bodyPr spcFirstLastPara="1" wrap="square" lIns="1667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PGR</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2020</a:t>
            </a:r>
            <a:endParaRPr/>
          </a:p>
        </p:txBody>
      </p:sp>
      <p:sp>
        <p:nvSpPr>
          <p:cNvPr id="581" name="Google Shape;581;p68"/>
          <p:cNvSpPr/>
          <p:nvPr/>
        </p:nvSpPr>
        <p:spPr>
          <a:xfrm>
            <a:off x="8445837" y="1450294"/>
            <a:ext cx="722875" cy="684720"/>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8"/>
          <p:cNvSpPr/>
          <p:nvPr/>
        </p:nvSpPr>
        <p:spPr>
          <a:xfrm>
            <a:off x="5957353" y="1159618"/>
            <a:ext cx="2362613" cy="685189"/>
          </a:xfrm>
          <a:custGeom>
            <a:avLst/>
            <a:gdLst/>
            <a:ahLst/>
            <a:cxnLst/>
            <a:rect l="l" t="t" r="r" b="b"/>
            <a:pathLst>
              <a:path w="1169160" h="272857" extrusionOk="0">
                <a:moveTo>
                  <a:pt x="0" y="0"/>
                </a:moveTo>
                <a:lnTo>
                  <a:pt x="1169160" y="0"/>
                </a:lnTo>
                <a:lnTo>
                  <a:pt x="1169160" y="272857"/>
                </a:lnTo>
                <a:lnTo>
                  <a:pt x="0" y="272857"/>
                </a:lnTo>
                <a:lnTo>
                  <a:pt x="0" y="0"/>
                </a:lnTo>
                <a:close/>
              </a:path>
            </a:pathLst>
          </a:custGeom>
          <a:noFill/>
          <a:ln>
            <a:noFill/>
          </a:ln>
        </p:spPr>
        <p:txBody>
          <a:bodyPr spcFirstLastPara="1" wrap="square" lIns="1667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INNOVÁCIÓS </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FŐIGAZGATÓSÁG</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2018</a:t>
            </a:r>
            <a:endParaRPr/>
          </a:p>
        </p:txBody>
      </p:sp>
      <p:sp>
        <p:nvSpPr>
          <p:cNvPr id="583" name="Google Shape;583;p68"/>
          <p:cNvSpPr/>
          <p:nvPr/>
        </p:nvSpPr>
        <p:spPr>
          <a:xfrm>
            <a:off x="296203" y="3413603"/>
            <a:ext cx="10486718" cy="2879411"/>
          </a:xfrm>
          <a:custGeom>
            <a:avLst/>
            <a:gdLst/>
            <a:ahLst/>
            <a:cxnLst/>
            <a:rect l="l" t="t" r="r" b="b"/>
            <a:pathLst>
              <a:path w="120000" h="120000" extrusionOk="0">
                <a:moveTo>
                  <a:pt x="0" y="120000"/>
                </a:moveTo>
                <a:quadBezTo>
                  <a:pt x="20000" y="40000"/>
                  <a:pt x="111763" y="15000"/>
                </a:quadBezTo>
                <a:lnTo>
                  <a:pt x="111299" y="0"/>
                </a:lnTo>
                <a:lnTo>
                  <a:pt x="120000" y="24000"/>
                </a:lnTo>
                <a:lnTo>
                  <a:pt x="113155" y="60000"/>
                </a:lnTo>
                <a:lnTo>
                  <a:pt x="112691" y="45000"/>
                </a:lnTo>
                <a:quadBezTo>
                  <a:pt x="30000" y="55000"/>
                  <a:pt x="0" y="120000"/>
                </a:quad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8"/>
          <p:cNvSpPr/>
          <p:nvPr/>
        </p:nvSpPr>
        <p:spPr>
          <a:xfrm>
            <a:off x="11088008" y="848829"/>
            <a:ext cx="1075717" cy="5345299"/>
          </a:xfrm>
          <a:custGeom>
            <a:avLst/>
            <a:gdLst/>
            <a:ahLst/>
            <a:cxnLst/>
            <a:rect l="l" t="t" r="r" b="b"/>
            <a:pathLst>
              <a:path w="1169160" h="272857" extrusionOk="0">
                <a:moveTo>
                  <a:pt x="0" y="0"/>
                </a:moveTo>
                <a:lnTo>
                  <a:pt x="1169160" y="0"/>
                </a:lnTo>
                <a:lnTo>
                  <a:pt x="1169160" y="272857"/>
                </a:lnTo>
                <a:lnTo>
                  <a:pt x="0" y="272857"/>
                </a:lnTo>
                <a:lnTo>
                  <a:pt x="0" y="0"/>
                </a:lnTo>
                <a:close/>
              </a:path>
            </a:pathLst>
          </a:custGeom>
          <a:solidFill>
            <a:srgbClr val="EAEAEA">
              <a:alpha val="47450"/>
            </a:srgbClr>
          </a:solidFill>
          <a:ln>
            <a:noFill/>
          </a:ln>
        </p:spPr>
        <p:txBody>
          <a:bodyPr spcFirstLastPara="1" wrap="square" lIns="166725" tIns="0" rIns="0" bIns="0" anchor="t" anchorCtr="0">
            <a:noAutofit/>
          </a:bodyPr>
          <a:lstStyle/>
          <a:p>
            <a:pPr marL="0" marR="0" lvl="0" indent="0" algn="ctr" rtl="0">
              <a:lnSpc>
                <a:spcPct val="90000"/>
              </a:lnSpc>
              <a:spcBef>
                <a:spcPts val="0"/>
              </a:spcBef>
              <a:spcAft>
                <a:spcPts val="0"/>
              </a:spcAft>
              <a:buNone/>
            </a:pPr>
            <a:endParaRPr sz="1400" b="1" i="0" u="none" strike="noStrike" cap="none">
              <a:solidFill>
                <a:schemeClr val="dk1"/>
              </a:solidFill>
              <a:latin typeface="Arial"/>
              <a:ea typeface="Arial"/>
              <a:cs typeface="Arial"/>
              <a:sym typeface="Arial"/>
            </a:endParaRPr>
          </a:p>
          <a:p>
            <a:pPr marL="0" marR="0" lvl="0" indent="0" algn="ctr" rtl="0">
              <a:lnSpc>
                <a:spcPct val="90000"/>
              </a:lnSpc>
              <a:spcBef>
                <a:spcPts val="490"/>
              </a:spcBef>
              <a:spcAft>
                <a:spcPts val="0"/>
              </a:spcAft>
              <a:buNone/>
            </a:pPr>
            <a:endParaRPr sz="1400" b="1" i="0" u="none" strike="noStrike" cap="none">
              <a:solidFill>
                <a:schemeClr val="dk1"/>
              </a:solidFill>
              <a:latin typeface="Arial"/>
              <a:ea typeface="Arial"/>
              <a:cs typeface="Arial"/>
              <a:sym typeface="Arial"/>
            </a:endParaRPr>
          </a:p>
          <a:p>
            <a:pPr marL="0" marR="0" lvl="0" indent="0" algn="ctr" rtl="0">
              <a:lnSpc>
                <a:spcPct val="90000"/>
              </a:lnSpc>
              <a:spcBef>
                <a:spcPts val="490"/>
              </a:spcBef>
              <a:spcAft>
                <a:spcPts val="0"/>
              </a:spcAft>
              <a:buNone/>
            </a:pPr>
            <a:r>
              <a:rPr lang="hu-HU" sz="3600" b="1" i="0" u="none" strike="noStrike" cap="none">
                <a:solidFill>
                  <a:schemeClr val="dk1"/>
                </a:solidFill>
                <a:latin typeface="Arial"/>
                <a:ea typeface="Arial"/>
                <a:cs typeface="Arial"/>
                <a:sym typeface="Arial"/>
              </a:rPr>
              <a:t>A</a:t>
            </a:r>
            <a:endParaRPr/>
          </a:p>
          <a:p>
            <a:pPr marL="0" marR="0" lvl="0" indent="0" algn="ctr" rtl="0">
              <a:lnSpc>
                <a:spcPct val="90000"/>
              </a:lnSpc>
              <a:spcBef>
                <a:spcPts val="1260"/>
              </a:spcBef>
              <a:spcAft>
                <a:spcPts val="0"/>
              </a:spcAft>
              <a:buNone/>
            </a:pPr>
            <a:r>
              <a:rPr lang="hu-HU" sz="3600" b="1" i="0" u="none" strike="noStrike" cap="none">
                <a:solidFill>
                  <a:schemeClr val="dk1"/>
                </a:solidFill>
                <a:latin typeface="Arial"/>
                <a:ea typeface="Arial"/>
                <a:cs typeface="Arial"/>
                <a:sym typeface="Arial"/>
              </a:rPr>
              <a:t> </a:t>
            </a:r>
            <a:endParaRPr/>
          </a:p>
          <a:p>
            <a:pPr marL="0" marR="0" lvl="0" indent="0" algn="ctr" rtl="0">
              <a:lnSpc>
                <a:spcPct val="90000"/>
              </a:lnSpc>
              <a:spcBef>
                <a:spcPts val="1260"/>
              </a:spcBef>
              <a:spcAft>
                <a:spcPts val="0"/>
              </a:spcAft>
              <a:buNone/>
            </a:pPr>
            <a:r>
              <a:rPr lang="hu-HU" sz="3600" b="1" i="0" u="none" strike="noStrike" cap="none">
                <a:solidFill>
                  <a:schemeClr val="dk1"/>
                </a:solidFill>
                <a:latin typeface="Arial"/>
                <a:ea typeface="Arial"/>
                <a:cs typeface="Arial"/>
                <a:sym typeface="Arial"/>
              </a:rPr>
              <a:t>J</a:t>
            </a:r>
            <a:endParaRPr/>
          </a:p>
          <a:p>
            <a:pPr marL="0" marR="0" lvl="0" indent="0" algn="ctr" rtl="0">
              <a:lnSpc>
                <a:spcPct val="90000"/>
              </a:lnSpc>
              <a:spcBef>
                <a:spcPts val="1260"/>
              </a:spcBef>
              <a:spcAft>
                <a:spcPts val="0"/>
              </a:spcAft>
              <a:buNone/>
            </a:pPr>
            <a:r>
              <a:rPr lang="hu-HU" sz="3600" b="1" i="0" u="none" strike="noStrike" cap="none">
                <a:solidFill>
                  <a:schemeClr val="dk1"/>
                </a:solidFill>
                <a:latin typeface="Arial"/>
                <a:ea typeface="Arial"/>
                <a:cs typeface="Arial"/>
                <a:sym typeface="Arial"/>
              </a:rPr>
              <a:t>Ö</a:t>
            </a:r>
            <a:endParaRPr/>
          </a:p>
          <a:p>
            <a:pPr marL="0" marR="0" lvl="0" indent="0" algn="ctr" rtl="0">
              <a:lnSpc>
                <a:spcPct val="90000"/>
              </a:lnSpc>
              <a:spcBef>
                <a:spcPts val="1260"/>
              </a:spcBef>
              <a:spcAft>
                <a:spcPts val="0"/>
              </a:spcAft>
              <a:buNone/>
            </a:pPr>
            <a:r>
              <a:rPr lang="hu-HU" sz="3600" b="1" i="0" u="none" strike="noStrike" cap="none">
                <a:solidFill>
                  <a:schemeClr val="dk1"/>
                </a:solidFill>
                <a:latin typeface="Arial"/>
                <a:ea typeface="Arial"/>
                <a:cs typeface="Arial"/>
                <a:sym typeface="Arial"/>
              </a:rPr>
              <a:t>V</a:t>
            </a:r>
            <a:endParaRPr/>
          </a:p>
          <a:p>
            <a:pPr marL="0" marR="0" lvl="0" indent="0" algn="ctr" rtl="0">
              <a:lnSpc>
                <a:spcPct val="90000"/>
              </a:lnSpc>
              <a:spcBef>
                <a:spcPts val="1260"/>
              </a:spcBef>
              <a:spcAft>
                <a:spcPts val="0"/>
              </a:spcAft>
              <a:buNone/>
            </a:pPr>
            <a:r>
              <a:rPr lang="hu-HU" sz="3600" b="1" i="0" u="none" strike="noStrike" cap="none">
                <a:solidFill>
                  <a:schemeClr val="dk1"/>
                </a:solidFill>
                <a:latin typeface="Arial"/>
                <a:ea typeface="Arial"/>
                <a:cs typeface="Arial"/>
                <a:sym typeface="Arial"/>
              </a:rPr>
              <a:t>Ő</a:t>
            </a:r>
            <a:endParaRPr/>
          </a:p>
        </p:txBody>
      </p:sp>
      <p:sp>
        <p:nvSpPr>
          <p:cNvPr id="585" name="Google Shape;585;p68"/>
          <p:cNvSpPr/>
          <p:nvPr/>
        </p:nvSpPr>
        <p:spPr>
          <a:xfrm>
            <a:off x="-70810" y="6418569"/>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110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2011</a:t>
            </a:r>
            <a:endParaRPr/>
          </a:p>
        </p:txBody>
      </p:sp>
      <p:sp>
        <p:nvSpPr>
          <p:cNvPr id="586" name="Google Shape;586;p68"/>
          <p:cNvSpPr/>
          <p:nvPr/>
        </p:nvSpPr>
        <p:spPr>
          <a:xfrm>
            <a:off x="645844" y="5809027"/>
            <a:ext cx="268430" cy="233814"/>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8"/>
          <p:cNvSpPr/>
          <p:nvPr/>
        </p:nvSpPr>
        <p:spPr>
          <a:xfrm>
            <a:off x="795958" y="5834961"/>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293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2012</a:t>
            </a:r>
            <a:endParaRPr/>
          </a:p>
        </p:txBody>
      </p:sp>
      <p:sp>
        <p:nvSpPr>
          <p:cNvPr id="588" name="Google Shape;588;p68"/>
          <p:cNvSpPr/>
          <p:nvPr/>
        </p:nvSpPr>
        <p:spPr>
          <a:xfrm>
            <a:off x="1518868" y="5459414"/>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523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2013</a:t>
            </a:r>
            <a:endParaRPr/>
          </a:p>
        </p:txBody>
      </p:sp>
      <p:sp>
        <p:nvSpPr>
          <p:cNvPr id="589" name="Google Shape;589;p68"/>
          <p:cNvSpPr/>
          <p:nvPr/>
        </p:nvSpPr>
        <p:spPr>
          <a:xfrm>
            <a:off x="2630520" y="5157730"/>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794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2014</a:t>
            </a:r>
            <a:endParaRPr/>
          </a:p>
        </p:txBody>
      </p:sp>
      <p:sp>
        <p:nvSpPr>
          <p:cNvPr id="590" name="Google Shape;590;p68"/>
          <p:cNvSpPr/>
          <p:nvPr/>
        </p:nvSpPr>
        <p:spPr>
          <a:xfrm>
            <a:off x="3769028" y="4976063"/>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1001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2015</a:t>
            </a:r>
            <a:endParaRPr/>
          </a:p>
        </p:txBody>
      </p:sp>
      <p:sp>
        <p:nvSpPr>
          <p:cNvPr id="591" name="Google Shape;591;p68"/>
          <p:cNvSpPr/>
          <p:nvPr/>
        </p:nvSpPr>
        <p:spPr>
          <a:xfrm>
            <a:off x="4998238" y="4832547"/>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RTK:1291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2016</a:t>
            </a:r>
            <a:endParaRPr/>
          </a:p>
        </p:txBody>
      </p:sp>
      <p:sp>
        <p:nvSpPr>
          <p:cNvPr id="592" name="Google Shape;592;p68"/>
          <p:cNvSpPr/>
          <p:nvPr/>
        </p:nvSpPr>
        <p:spPr>
          <a:xfrm>
            <a:off x="7503951" y="4632585"/>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1873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2018</a:t>
            </a:r>
            <a:endParaRPr/>
          </a:p>
        </p:txBody>
      </p:sp>
      <p:sp>
        <p:nvSpPr>
          <p:cNvPr id="593" name="Google Shape;593;p68"/>
          <p:cNvSpPr/>
          <p:nvPr/>
        </p:nvSpPr>
        <p:spPr>
          <a:xfrm>
            <a:off x="6241591" y="4695235"/>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RTK:1582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2017</a:t>
            </a:r>
            <a:endParaRPr/>
          </a:p>
        </p:txBody>
      </p:sp>
      <p:sp>
        <p:nvSpPr>
          <p:cNvPr id="594" name="Google Shape;594;p68"/>
          <p:cNvSpPr/>
          <p:nvPr/>
        </p:nvSpPr>
        <p:spPr>
          <a:xfrm>
            <a:off x="1353726" y="5461110"/>
            <a:ext cx="268430" cy="233814"/>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8"/>
          <p:cNvSpPr/>
          <p:nvPr/>
        </p:nvSpPr>
        <p:spPr>
          <a:xfrm>
            <a:off x="2197341" y="5083270"/>
            <a:ext cx="313091" cy="316148"/>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8"/>
          <p:cNvSpPr/>
          <p:nvPr/>
        </p:nvSpPr>
        <p:spPr>
          <a:xfrm>
            <a:off x="3326759" y="4712718"/>
            <a:ext cx="400910" cy="348055"/>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8"/>
          <p:cNvSpPr/>
          <p:nvPr/>
        </p:nvSpPr>
        <p:spPr>
          <a:xfrm>
            <a:off x="4456903" y="4452517"/>
            <a:ext cx="449397" cy="394914"/>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8"/>
          <p:cNvSpPr/>
          <p:nvPr/>
        </p:nvSpPr>
        <p:spPr>
          <a:xfrm>
            <a:off x="5708217" y="4252879"/>
            <a:ext cx="522534" cy="436138"/>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8"/>
          <p:cNvSpPr/>
          <p:nvPr/>
        </p:nvSpPr>
        <p:spPr>
          <a:xfrm>
            <a:off x="6938712" y="4072181"/>
            <a:ext cx="569906" cy="485742"/>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8"/>
          <p:cNvSpPr/>
          <p:nvPr/>
        </p:nvSpPr>
        <p:spPr>
          <a:xfrm>
            <a:off x="8018708" y="3940687"/>
            <a:ext cx="623023" cy="519227"/>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8"/>
          <p:cNvSpPr/>
          <p:nvPr/>
        </p:nvSpPr>
        <p:spPr>
          <a:xfrm>
            <a:off x="4957865" y="4969144"/>
            <a:ext cx="5734735" cy="1919048"/>
          </a:xfrm>
          <a:custGeom>
            <a:avLst/>
            <a:gdLst/>
            <a:ahLst/>
            <a:cxnLst/>
            <a:rect l="l" t="t" r="r" b="b"/>
            <a:pathLst>
              <a:path w="120000" h="120000" extrusionOk="0">
                <a:moveTo>
                  <a:pt x="0" y="120000"/>
                </a:moveTo>
                <a:quadBezTo>
                  <a:pt x="20000" y="40000"/>
                  <a:pt x="109961" y="15000"/>
                </a:quadBezTo>
                <a:lnTo>
                  <a:pt x="109395" y="0"/>
                </a:lnTo>
                <a:lnTo>
                  <a:pt x="120000" y="24000"/>
                </a:lnTo>
                <a:lnTo>
                  <a:pt x="111658" y="60000"/>
                </a:lnTo>
                <a:lnTo>
                  <a:pt x="111092" y="45000"/>
                </a:lnTo>
                <a:quadBezTo>
                  <a:pt x="30000" y="55000"/>
                  <a:pt x="0" y="120000"/>
                </a:quad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8"/>
          <p:cNvSpPr/>
          <p:nvPr/>
        </p:nvSpPr>
        <p:spPr>
          <a:xfrm>
            <a:off x="4775622" y="6544464"/>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11 Partner</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2015</a:t>
            </a:r>
            <a:endParaRPr/>
          </a:p>
        </p:txBody>
      </p:sp>
      <p:sp>
        <p:nvSpPr>
          <p:cNvPr id="603" name="Google Shape;603;p68"/>
          <p:cNvSpPr/>
          <p:nvPr/>
        </p:nvSpPr>
        <p:spPr>
          <a:xfrm>
            <a:off x="5752980" y="6102421"/>
            <a:ext cx="349643" cy="328279"/>
          </a:xfrm>
          <a:prstGeom prst="ellipse">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8"/>
          <p:cNvSpPr/>
          <p:nvPr/>
        </p:nvSpPr>
        <p:spPr>
          <a:xfrm>
            <a:off x="6788087" y="6030556"/>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198 Partner</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2017</a:t>
            </a:r>
            <a:endParaRPr/>
          </a:p>
        </p:txBody>
      </p:sp>
      <p:sp>
        <p:nvSpPr>
          <p:cNvPr id="605" name="Google Shape;605;p68"/>
          <p:cNvSpPr/>
          <p:nvPr/>
        </p:nvSpPr>
        <p:spPr>
          <a:xfrm>
            <a:off x="5863296" y="6229230"/>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167 Partner</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2016</a:t>
            </a:r>
            <a:endParaRPr/>
          </a:p>
        </p:txBody>
      </p:sp>
      <p:sp>
        <p:nvSpPr>
          <p:cNvPr id="606" name="Google Shape;606;p68"/>
          <p:cNvSpPr/>
          <p:nvPr/>
        </p:nvSpPr>
        <p:spPr>
          <a:xfrm>
            <a:off x="7819816" y="5863929"/>
            <a:ext cx="1670036" cy="436138"/>
          </a:xfrm>
          <a:custGeom>
            <a:avLst/>
            <a:gdLst/>
            <a:ahLst/>
            <a:cxnLst/>
            <a:rect l="l" t="t" r="r" b="b"/>
            <a:pathLst>
              <a:path w="1172977" h="436138" extrusionOk="0">
                <a:moveTo>
                  <a:pt x="0" y="0"/>
                </a:moveTo>
                <a:lnTo>
                  <a:pt x="1172977" y="0"/>
                </a:lnTo>
                <a:lnTo>
                  <a:pt x="1172977" y="436138"/>
                </a:lnTo>
                <a:lnTo>
                  <a:pt x="0" y="436138"/>
                </a:lnTo>
                <a:lnTo>
                  <a:pt x="0" y="0"/>
                </a:lnTo>
                <a:close/>
              </a:path>
            </a:pathLst>
          </a:custGeom>
          <a:noFill/>
          <a:ln>
            <a:noFill/>
          </a:ln>
        </p:spPr>
        <p:txBody>
          <a:bodyPr spcFirstLastPara="1" wrap="square" lIns="106525" tIns="0" rIns="0" bIns="0" anchor="t" anchorCtr="0">
            <a:no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263 Partner</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2018</a:t>
            </a:r>
            <a:endParaRPr/>
          </a:p>
        </p:txBody>
      </p:sp>
      <p:sp>
        <p:nvSpPr>
          <p:cNvPr id="607" name="Google Shape;607;p68"/>
          <p:cNvSpPr/>
          <p:nvPr/>
        </p:nvSpPr>
        <p:spPr>
          <a:xfrm>
            <a:off x="6658247" y="5802409"/>
            <a:ext cx="340194" cy="319407"/>
          </a:xfrm>
          <a:prstGeom prst="ellipse">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8"/>
          <p:cNvSpPr/>
          <p:nvPr/>
        </p:nvSpPr>
        <p:spPr>
          <a:xfrm>
            <a:off x="7561752" y="5618179"/>
            <a:ext cx="349643" cy="328279"/>
          </a:xfrm>
          <a:prstGeom prst="ellipse">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8"/>
          <p:cNvSpPr/>
          <p:nvPr/>
        </p:nvSpPr>
        <p:spPr>
          <a:xfrm>
            <a:off x="8382321" y="5451552"/>
            <a:ext cx="349643" cy="328279"/>
          </a:xfrm>
          <a:prstGeom prst="ellipse">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8"/>
          <p:cNvSpPr/>
          <p:nvPr/>
        </p:nvSpPr>
        <p:spPr>
          <a:xfrm>
            <a:off x="2547886" y="3437550"/>
            <a:ext cx="596140" cy="585874"/>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8"/>
          <p:cNvSpPr/>
          <p:nvPr/>
        </p:nvSpPr>
        <p:spPr>
          <a:xfrm>
            <a:off x="9255233" y="5375799"/>
            <a:ext cx="349643" cy="328279"/>
          </a:xfrm>
          <a:prstGeom prst="ellipse">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8"/>
          <p:cNvSpPr/>
          <p:nvPr/>
        </p:nvSpPr>
        <p:spPr>
          <a:xfrm>
            <a:off x="8317507" y="5779831"/>
            <a:ext cx="2933904" cy="397096"/>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399 Partner</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2019</a:t>
            </a:r>
            <a:endParaRPr/>
          </a:p>
        </p:txBody>
      </p:sp>
      <p:sp>
        <p:nvSpPr>
          <p:cNvPr id="613" name="Google Shape;613;p68"/>
          <p:cNvSpPr/>
          <p:nvPr/>
        </p:nvSpPr>
        <p:spPr>
          <a:xfrm>
            <a:off x="8959133" y="3831030"/>
            <a:ext cx="667084" cy="556340"/>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8"/>
          <p:cNvSpPr/>
          <p:nvPr/>
        </p:nvSpPr>
        <p:spPr>
          <a:xfrm>
            <a:off x="8909895" y="4510280"/>
            <a:ext cx="1573696" cy="397096"/>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2134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2019</a:t>
            </a:r>
            <a:endParaRPr sz="1400" b="0" i="0" u="none" strike="noStrike" cap="none">
              <a:solidFill>
                <a:srgbClr val="000000"/>
              </a:solidFill>
              <a:latin typeface="Arial"/>
              <a:ea typeface="Arial"/>
              <a:cs typeface="Arial"/>
              <a:sym typeface="Arial"/>
            </a:endParaRPr>
          </a:p>
        </p:txBody>
      </p:sp>
      <p:sp>
        <p:nvSpPr>
          <p:cNvPr id="615" name="Google Shape;615;p68"/>
          <p:cNvSpPr/>
          <p:nvPr/>
        </p:nvSpPr>
        <p:spPr>
          <a:xfrm>
            <a:off x="9446588" y="3392098"/>
            <a:ext cx="1573696" cy="397096"/>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RTK: 2458 db</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2020</a:t>
            </a:r>
            <a:endParaRPr sz="1400" b="0" i="0" u="none" strike="noStrike" cap="none">
              <a:solidFill>
                <a:srgbClr val="000000"/>
              </a:solidFill>
              <a:latin typeface="Arial"/>
              <a:ea typeface="Arial"/>
              <a:cs typeface="Arial"/>
              <a:sym typeface="Arial"/>
            </a:endParaRPr>
          </a:p>
        </p:txBody>
      </p:sp>
      <p:sp>
        <p:nvSpPr>
          <p:cNvPr id="616" name="Google Shape;616;p68"/>
          <p:cNvSpPr/>
          <p:nvPr/>
        </p:nvSpPr>
        <p:spPr>
          <a:xfrm>
            <a:off x="9887875" y="3762066"/>
            <a:ext cx="702498" cy="585875"/>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8"/>
          <p:cNvSpPr/>
          <p:nvPr/>
        </p:nvSpPr>
        <p:spPr>
          <a:xfrm>
            <a:off x="10003100" y="5181285"/>
            <a:ext cx="538851" cy="505926"/>
          </a:xfrm>
          <a:prstGeom prst="ellipse">
            <a:avLst/>
          </a:prstGeom>
          <a:solidFill>
            <a:srgbClr val="F4B0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8"/>
          <p:cNvSpPr/>
          <p:nvPr/>
        </p:nvSpPr>
        <p:spPr>
          <a:xfrm>
            <a:off x="10158038" y="5037101"/>
            <a:ext cx="1291125" cy="397096"/>
          </a:xfrm>
          <a:prstGeom prst="rect">
            <a:avLst/>
          </a:prstGeom>
          <a:noFill/>
          <a:ln>
            <a:noFill/>
          </a:ln>
        </p:spPr>
        <p:txBody>
          <a:bodyPr spcFirstLastPara="1" wrap="square" lIns="91425" tIns="45700" rIns="91425" bIns="45700" anchor="t" anchorCtr="0">
            <a:spAutoFit/>
          </a:bodyPr>
          <a:lstStyle/>
          <a:p>
            <a:pPr marL="0" marR="0" lvl="0" indent="0" algn="ctr" rtl="0">
              <a:lnSpc>
                <a:spcPct val="50000"/>
              </a:lnSpc>
              <a:spcBef>
                <a:spcPts val="0"/>
              </a:spcBef>
              <a:spcAft>
                <a:spcPts val="0"/>
              </a:spcAft>
              <a:buNone/>
            </a:pPr>
            <a:r>
              <a:rPr lang="hu-HU" sz="1400" b="1" i="0" u="none" strike="noStrike" cap="none">
                <a:solidFill>
                  <a:srgbClr val="000000"/>
                </a:solidFill>
                <a:latin typeface="Arial"/>
                <a:ea typeface="Arial"/>
                <a:cs typeface="Arial"/>
                <a:sym typeface="Arial"/>
              </a:rPr>
              <a:t>865 Partner</a:t>
            </a:r>
            <a:endParaRPr/>
          </a:p>
          <a:p>
            <a:pPr marL="0" marR="0" lvl="0" indent="0" algn="ctr" rtl="0">
              <a:lnSpc>
                <a:spcPct val="50000"/>
              </a:lnSpc>
              <a:spcBef>
                <a:spcPts val="490"/>
              </a:spcBef>
              <a:spcAft>
                <a:spcPts val="0"/>
              </a:spcAft>
              <a:buNone/>
            </a:pPr>
            <a:r>
              <a:rPr lang="hu-HU" sz="1400" b="1" i="0" u="none" strike="noStrike" cap="none">
                <a:solidFill>
                  <a:srgbClr val="000000"/>
                </a:solidFill>
                <a:latin typeface="Arial"/>
                <a:ea typeface="Arial"/>
                <a:cs typeface="Arial"/>
                <a:sym typeface="Arial"/>
              </a:rPr>
              <a:t>2020</a:t>
            </a:r>
            <a:endParaRPr/>
          </a:p>
        </p:txBody>
      </p:sp>
      <p:sp>
        <p:nvSpPr>
          <p:cNvPr id="619" name="Google Shape;619;p68"/>
          <p:cNvSpPr txBox="1">
            <a:spLocks noGrp="1"/>
          </p:cNvSpPr>
          <p:nvPr>
            <p:ph type="title"/>
          </p:nvPr>
        </p:nvSpPr>
        <p:spPr>
          <a:xfrm>
            <a:off x="751601" y="292977"/>
            <a:ext cx="8060929" cy="94803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Bevezetés – A PGR rendszer kifejlesztésének előzményei</a:t>
            </a:r>
            <a:endParaRPr/>
          </a:p>
        </p:txBody>
      </p:sp>
      <p:sp>
        <p:nvSpPr>
          <p:cNvPr id="620" name="Google Shape;620;p6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1500"/>
                                        <p:tgtEl>
                                          <p:spTgt spid="56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73"/>
                                        </p:tgtEl>
                                        <p:attrNameLst>
                                          <p:attrName>style.visibility</p:attrName>
                                        </p:attrNameLst>
                                      </p:cBhvr>
                                      <p:to>
                                        <p:strVal val="visible"/>
                                      </p:to>
                                    </p:set>
                                    <p:animEffect transition="in" filter="fade">
                                      <p:cBhvr>
                                        <p:cTn id="11" dur="250"/>
                                        <p:tgtEl>
                                          <p:spTgt spid="57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572"/>
                                        </p:tgtEl>
                                        <p:attrNameLst>
                                          <p:attrName>style.visibility</p:attrName>
                                        </p:attrNameLst>
                                      </p:cBhvr>
                                      <p:to>
                                        <p:strVal val="visible"/>
                                      </p:to>
                                    </p:set>
                                    <p:animEffect transition="in" filter="fade">
                                      <p:cBhvr>
                                        <p:cTn id="15" dur="250"/>
                                        <p:tgtEl>
                                          <p:spTgt spid="572"/>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71"/>
                                        </p:tgtEl>
                                        <p:attrNameLst>
                                          <p:attrName>style.visibility</p:attrName>
                                        </p:attrNameLst>
                                      </p:cBhvr>
                                      <p:to>
                                        <p:strVal val="visible"/>
                                      </p:to>
                                    </p:set>
                                    <p:animEffect transition="in" filter="fade">
                                      <p:cBhvr>
                                        <p:cTn id="19" dur="250"/>
                                        <p:tgtEl>
                                          <p:spTgt spid="571"/>
                                        </p:tgtEl>
                                      </p:cBhvr>
                                    </p:animEffect>
                                  </p:childTnLst>
                                </p:cTn>
                              </p:par>
                              <p:par>
                                <p:cTn id="20" presetID="1" presetClass="entr" presetSubtype="0" fill="hold" nodeType="withEffect">
                                  <p:stCondLst>
                                    <p:cond delay="0"/>
                                  </p:stCondLst>
                                  <p:childTnLst>
                                    <p:set>
                                      <p:cBhvr>
                                        <p:cTn id="21" dur="1" fill="hold">
                                          <p:stCondLst>
                                            <p:cond delay="0"/>
                                          </p:stCondLst>
                                        </p:cTn>
                                        <p:tgtEl>
                                          <p:spTgt spid="574"/>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575"/>
                                        </p:tgtEl>
                                        <p:attrNameLst>
                                          <p:attrName>style.visibility</p:attrName>
                                        </p:attrNameLst>
                                      </p:cBhvr>
                                      <p:to>
                                        <p:strVal val="visible"/>
                                      </p:to>
                                    </p:set>
                                    <p:animEffect transition="in" filter="fade">
                                      <p:cBhvr>
                                        <p:cTn id="24" dur="500"/>
                                        <p:tgtEl>
                                          <p:spTgt spid="575"/>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570"/>
                                        </p:tgtEl>
                                        <p:attrNameLst>
                                          <p:attrName>style.visibility</p:attrName>
                                        </p:attrNameLst>
                                      </p:cBhvr>
                                      <p:to>
                                        <p:strVal val="visible"/>
                                      </p:to>
                                    </p:set>
                                    <p:animEffect transition="in" filter="fade">
                                      <p:cBhvr>
                                        <p:cTn id="28" dur="250"/>
                                        <p:tgtEl>
                                          <p:spTgt spid="570"/>
                                        </p:tgtEl>
                                      </p:cBhvr>
                                    </p:animEffect>
                                  </p:childTnLst>
                                </p:cTn>
                              </p:par>
                            </p:childTnLst>
                          </p:cTn>
                        </p:par>
                        <p:par>
                          <p:cTn id="29" fill="hold">
                            <p:stCondLst>
                              <p:cond delay="2750"/>
                            </p:stCondLst>
                            <p:childTnLst>
                              <p:par>
                                <p:cTn id="30" presetID="10" presetClass="entr" presetSubtype="0" fill="hold" nodeType="afterEffect">
                                  <p:stCondLst>
                                    <p:cond delay="0"/>
                                  </p:stCondLst>
                                  <p:childTnLst>
                                    <p:set>
                                      <p:cBhvr>
                                        <p:cTn id="31" dur="1" fill="hold">
                                          <p:stCondLst>
                                            <p:cond delay="0"/>
                                          </p:stCondLst>
                                        </p:cTn>
                                        <p:tgtEl>
                                          <p:spTgt spid="577"/>
                                        </p:tgtEl>
                                        <p:attrNameLst>
                                          <p:attrName>style.visibility</p:attrName>
                                        </p:attrNameLst>
                                      </p:cBhvr>
                                      <p:to>
                                        <p:strVal val="visible"/>
                                      </p:to>
                                    </p:set>
                                    <p:animEffect transition="in" filter="fade">
                                      <p:cBhvr>
                                        <p:cTn id="32" dur="250"/>
                                        <p:tgtEl>
                                          <p:spTgt spid="577"/>
                                        </p:tgtEl>
                                      </p:cBhvr>
                                    </p:animEffect>
                                  </p:childTnLst>
                                </p:cTn>
                              </p:par>
                              <p:par>
                                <p:cTn id="33" presetID="1" presetClass="entr" presetSubtype="0" fill="hold" nodeType="withEffect">
                                  <p:stCondLst>
                                    <p:cond delay="0"/>
                                  </p:stCondLst>
                                  <p:childTnLst>
                                    <p:set>
                                      <p:cBhvr>
                                        <p:cTn id="34" dur="1" fill="hold">
                                          <p:stCondLst>
                                            <p:cond delay="0"/>
                                          </p:stCondLst>
                                        </p:cTn>
                                        <p:tgtEl>
                                          <p:spTgt spid="5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8"/>
                                        </p:tgtEl>
                                        <p:attrNameLst>
                                          <p:attrName>style.visibility</p:attrName>
                                        </p:attrNameLst>
                                      </p:cBhvr>
                                      <p:to>
                                        <p:strVal val="visible"/>
                                      </p:to>
                                    </p:se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579"/>
                                        </p:tgtEl>
                                        <p:attrNameLst>
                                          <p:attrName>style.visibility</p:attrName>
                                        </p:attrNameLst>
                                      </p:cBhvr>
                                      <p:to>
                                        <p:strVal val="visible"/>
                                      </p:to>
                                    </p:set>
                                    <p:animEffect transition="in" filter="fade">
                                      <p:cBhvr>
                                        <p:cTn id="40" dur="250"/>
                                        <p:tgtEl>
                                          <p:spTgt spid="579"/>
                                        </p:tgtEl>
                                      </p:cBhvr>
                                    </p:animEffect>
                                  </p:childTnLst>
                                </p:cTn>
                              </p:par>
                            </p:childTnLst>
                          </p:cTn>
                        </p:par>
                        <p:par>
                          <p:cTn id="41" fill="hold">
                            <p:stCondLst>
                              <p:cond delay="3250"/>
                            </p:stCondLst>
                            <p:childTnLst>
                              <p:par>
                                <p:cTn id="42" presetID="10" presetClass="entr" presetSubtype="0" fill="hold" nodeType="afterEffect">
                                  <p:stCondLst>
                                    <p:cond delay="0"/>
                                  </p:stCondLst>
                                  <p:childTnLst>
                                    <p:set>
                                      <p:cBhvr>
                                        <p:cTn id="43" dur="1" fill="hold">
                                          <p:stCondLst>
                                            <p:cond delay="0"/>
                                          </p:stCondLst>
                                        </p:cTn>
                                        <p:tgtEl>
                                          <p:spTgt spid="580"/>
                                        </p:tgtEl>
                                        <p:attrNameLst>
                                          <p:attrName>style.visibility</p:attrName>
                                        </p:attrNameLst>
                                      </p:cBhvr>
                                      <p:to>
                                        <p:strVal val="visible"/>
                                      </p:to>
                                    </p:set>
                                    <p:animEffect transition="in" filter="fade">
                                      <p:cBhvr>
                                        <p:cTn id="44" dur="250"/>
                                        <p:tgtEl>
                                          <p:spTgt spid="580"/>
                                        </p:tgtEl>
                                      </p:cBhvr>
                                    </p:animEffect>
                                  </p:childTnLst>
                                </p:cTn>
                              </p:par>
                              <p:par>
                                <p:cTn id="45" presetID="1" presetClass="entr" presetSubtype="0" fill="hold" nodeType="withEffect">
                                  <p:stCondLst>
                                    <p:cond delay="0"/>
                                  </p:stCondLst>
                                  <p:childTnLst>
                                    <p:set>
                                      <p:cBhvr>
                                        <p:cTn id="46" dur="1" fill="hold">
                                          <p:stCondLst>
                                            <p:cond delay="0"/>
                                          </p:stCondLst>
                                        </p:cTn>
                                        <p:tgtEl>
                                          <p:spTgt spid="581"/>
                                        </p:tgtEl>
                                        <p:attrNameLst>
                                          <p:attrName>style.visibility</p:attrName>
                                        </p:attrNameLst>
                                      </p:cBhvr>
                                      <p:to>
                                        <p:strVal val="visible"/>
                                      </p:to>
                                    </p:set>
                                  </p:childTnLst>
                                </p:cTn>
                              </p:par>
                            </p:childTnLst>
                          </p:cTn>
                        </p:par>
                        <p:par>
                          <p:cTn id="47" fill="hold">
                            <p:stCondLst>
                              <p:cond delay="3500"/>
                            </p:stCondLst>
                            <p:childTnLst>
                              <p:par>
                                <p:cTn id="48" presetID="10" presetClass="entr" presetSubtype="0" fill="hold" nodeType="afterEffect">
                                  <p:stCondLst>
                                    <p:cond delay="0"/>
                                  </p:stCondLst>
                                  <p:childTnLst>
                                    <p:set>
                                      <p:cBhvr>
                                        <p:cTn id="49" dur="1" fill="hold">
                                          <p:stCondLst>
                                            <p:cond delay="0"/>
                                          </p:stCondLst>
                                        </p:cTn>
                                        <p:tgtEl>
                                          <p:spTgt spid="582"/>
                                        </p:tgtEl>
                                        <p:attrNameLst>
                                          <p:attrName>style.visibility</p:attrName>
                                        </p:attrNameLst>
                                      </p:cBhvr>
                                      <p:to>
                                        <p:strVal val="visible"/>
                                      </p:to>
                                    </p:set>
                                    <p:animEffect transition="in" filter="fade">
                                      <p:cBhvr>
                                        <p:cTn id="50" dur="250"/>
                                        <p:tgtEl>
                                          <p:spTgt spid="582"/>
                                        </p:tgtEl>
                                      </p:cBhvr>
                                    </p:animEffect>
                                  </p:childTnLst>
                                </p:cTn>
                              </p:par>
                            </p:childTnLst>
                          </p:cTn>
                        </p:par>
                        <p:par>
                          <p:cTn id="51" fill="hold">
                            <p:stCondLst>
                              <p:cond delay="3750"/>
                            </p:stCondLst>
                            <p:childTnLst>
                              <p:par>
                                <p:cTn id="52" presetID="10" presetClass="entr" presetSubtype="0" fill="hold" nodeType="afterEffect">
                                  <p:stCondLst>
                                    <p:cond delay="0"/>
                                  </p:stCondLst>
                                  <p:childTnLst>
                                    <p:set>
                                      <p:cBhvr>
                                        <p:cTn id="53" dur="1" fill="hold">
                                          <p:stCondLst>
                                            <p:cond delay="0"/>
                                          </p:stCondLst>
                                        </p:cTn>
                                        <p:tgtEl>
                                          <p:spTgt spid="584"/>
                                        </p:tgtEl>
                                        <p:attrNameLst>
                                          <p:attrName>style.visibility</p:attrName>
                                        </p:attrNameLst>
                                      </p:cBhvr>
                                      <p:to>
                                        <p:strVal val="visible"/>
                                      </p:to>
                                    </p:set>
                                    <p:animEffect transition="in" filter="fade">
                                      <p:cBhvr>
                                        <p:cTn id="54" dur="250"/>
                                        <p:tgtEl>
                                          <p:spTgt spid="584"/>
                                        </p:tgtEl>
                                      </p:cBhvr>
                                    </p:animEffect>
                                  </p:childTnLst>
                                </p:cTn>
                              </p:par>
                            </p:childTnLst>
                          </p:cTn>
                        </p:par>
                        <p:par>
                          <p:cTn id="55" fill="hold">
                            <p:stCondLst>
                              <p:cond delay="4000"/>
                            </p:stCondLst>
                            <p:childTnLst>
                              <p:par>
                                <p:cTn id="56" presetID="10" presetClass="entr" presetSubtype="0" fill="hold" nodeType="afterEffect">
                                  <p:stCondLst>
                                    <p:cond delay="0"/>
                                  </p:stCondLst>
                                  <p:childTnLst>
                                    <p:set>
                                      <p:cBhvr>
                                        <p:cTn id="57" dur="1" fill="hold">
                                          <p:stCondLst>
                                            <p:cond delay="0"/>
                                          </p:stCondLst>
                                        </p:cTn>
                                        <p:tgtEl>
                                          <p:spTgt spid="585"/>
                                        </p:tgtEl>
                                        <p:attrNameLst>
                                          <p:attrName>style.visibility</p:attrName>
                                        </p:attrNameLst>
                                      </p:cBhvr>
                                      <p:to>
                                        <p:strVal val="visible"/>
                                      </p:to>
                                    </p:set>
                                    <p:animEffect transition="in" filter="fade">
                                      <p:cBhvr>
                                        <p:cTn id="58" dur="250"/>
                                        <p:tgtEl>
                                          <p:spTgt spid="585"/>
                                        </p:tgtEl>
                                      </p:cBhvr>
                                    </p:animEffect>
                                  </p:childTnLst>
                                </p:cTn>
                              </p:par>
                            </p:childTnLst>
                          </p:cTn>
                        </p:par>
                        <p:par>
                          <p:cTn id="59" fill="hold">
                            <p:stCondLst>
                              <p:cond delay="4250"/>
                            </p:stCondLst>
                            <p:childTnLst>
                              <p:par>
                                <p:cTn id="60" presetID="10" presetClass="entr" presetSubtype="0" fill="hold" nodeType="afterEffect">
                                  <p:stCondLst>
                                    <p:cond delay="0"/>
                                  </p:stCondLst>
                                  <p:childTnLst>
                                    <p:set>
                                      <p:cBhvr>
                                        <p:cTn id="61" dur="1" fill="hold">
                                          <p:stCondLst>
                                            <p:cond delay="0"/>
                                          </p:stCondLst>
                                        </p:cTn>
                                        <p:tgtEl>
                                          <p:spTgt spid="587"/>
                                        </p:tgtEl>
                                        <p:attrNameLst>
                                          <p:attrName>style.visibility</p:attrName>
                                        </p:attrNameLst>
                                      </p:cBhvr>
                                      <p:to>
                                        <p:strVal val="visible"/>
                                      </p:to>
                                    </p:set>
                                    <p:animEffect transition="in" filter="fade">
                                      <p:cBhvr>
                                        <p:cTn id="62" dur="250"/>
                                        <p:tgtEl>
                                          <p:spTgt spid="587"/>
                                        </p:tgtEl>
                                      </p:cBhvr>
                                    </p:animEffect>
                                  </p:childTnLst>
                                </p:cTn>
                              </p:par>
                            </p:childTnLst>
                          </p:cTn>
                        </p:par>
                        <p:par>
                          <p:cTn id="63" fill="hold">
                            <p:stCondLst>
                              <p:cond delay="4500"/>
                            </p:stCondLst>
                            <p:childTnLst>
                              <p:par>
                                <p:cTn id="64" presetID="10" presetClass="entr" presetSubtype="0" fill="hold" nodeType="afterEffect">
                                  <p:stCondLst>
                                    <p:cond delay="0"/>
                                  </p:stCondLst>
                                  <p:childTnLst>
                                    <p:set>
                                      <p:cBhvr>
                                        <p:cTn id="65" dur="1" fill="hold">
                                          <p:stCondLst>
                                            <p:cond delay="0"/>
                                          </p:stCondLst>
                                        </p:cTn>
                                        <p:tgtEl>
                                          <p:spTgt spid="588"/>
                                        </p:tgtEl>
                                        <p:attrNameLst>
                                          <p:attrName>style.visibility</p:attrName>
                                        </p:attrNameLst>
                                      </p:cBhvr>
                                      <p:to>
                                        <p:strVal val="visible"/>
                                      </p:to>
                                    </p:set>
                                    <p:animEffect transition="in" filter="fade">
                                      <p:cBhvr>
                                        <p:cTn id="66" dur="250"/>
                                        <p:tgtEl>
                                          <p:spTgt spid="588"/>
                                        </p:tgtEl>
                                      </p:cBhvr>
                                    </p:animEffect>
                                  </p:childTnLst>
                                </p:cTn>
                              </p:par>
                            </p:childTnLst>
                          </p:cTn>
                        </p:par>
                        <p:par>
                          <p:cTn id="67" fill="hold">
                            <p:stCondLst>
                              <p:cond delay="4750"/>
                            </p:stCondLst>
                            <p:childTnLst>
                              <p:par>
                                <p:cTn id="68" presetID="10" presetClass="entr" presetSubtype="0" fill="hold" nodeType="afterEffect">
                                  <p:stCondLst>
                                    <p:cond delay="0"/>
                                  </p:stCondLst>
                                  <p:childTnLst>
                                    <p:set>
                                      <p:cBhvr>
                                        <p:cTn id="69" dur="1" fill="hold">
                                          <p:stCondLst>
                                            <p:cond delay="0"/>
                                          </p:stCondLst>
                                        </p:cTn>
                                        <p:tgtEl>
                                          <p:spTgt spid="589"/>
                                        </p:tgtEl>
                                        <p:attrNameLst>
                                          <p:attrName>style.visibility</p:attrName>
                                        </p:attrNameLst>
                                      </p:cBhvr>
                                      <p:to>
                                        <p:strVal val="visible"/>
                                      </p:to>
                                    </p:set>
                                    <p:animEffect transition="in" filter="fade">
                                      <p:cBhvr>
                                        <p:cTn id="70" dur="250"/>
                                        <p:tgtEl>
                                          <p:spTgt spid="589"/>
                                        </p:tgtEl>
                                      </p:cBhvr>
                                    </p:animEffect>
                                  </p:childTnLst>
                                </p:cTn>
                              </p:par>
                            </p:childTnLst>
                          </p:cTn>
                        </p:par>
                        <p:par>
                          <p:cTn id="71" fill="hold">
                            <p:stCondLst>
                              <p:cond delay="5000"/>
                            </p:stCondLst>
                            <p:childTnLst>
                              <p:par>
                                <p:cTn id="72" presetID="10" presetClass="entr" presetSubtype="0" fill="hold" nodeType="afterEffect">
                                  <p:stCondLst>
                                    <p:cond delay="0"/>
                                  </p:stCondLst>
                                  <p:childTnLst>
                                    <p:set>
                                      <p:cBhvr>
                                        <p:cTn id="73" dur="1" fill="hold">
                                          <p:stCondLst>
                                            <p:cond delay="0"/>
                                          </p:stCondLst>
                                        </p:cTn>
                                        <p:tgtEl>
                                          <p:spTgt spid="590"/>
                                        </p:tgtEl>
                                        <p:attrNameLst>
                                          <p:attrName>style.visibility</p:attrName>
                                        </p:attrNameLst>
                                      </p:cBhvr>
                                      <p:to>
                                        <p:strVal val="visible"/>
                                      </p:to>
                                    </p:set>
                                    <p:animEffect transition="in" filter="fade">
                                      <p:cBhvr>
                                        <p:cTn id="74" dur="250"/>
                                        <p:tgtEl>
                                          <p:spTgt spid="590"/>
                                        </p:tgtEl>
                                      </p:cBhvr>
                                    </p:animEffect>
                                  </p:childTnLst>
                                </p:cTn>
                              </p:par>
                            </p:childTnLst>
                          </p:cTn>
                        </p:par>
                        <p:par>
                          <p:cTn id="75" fill="hold">
                            <p:stCondLst>
                              <p:cond delay="5250"/>
                            </p:stCondLst>
                            <p:childTnLst>
                              <p:par>
                                <p:cTn id="76" presetID="10" presetClass="entr" presetSubtype="0" fill="hold" nodeType="afterEffect">
                                  <p:stCondLst>
                                    <p:cond delay="0"/>
                                  </p:stCondLst>
                                  <p:childTnLst>
                                    <p:set>
                                      <p:cBhvr>
                                        <p:cTn id="77" dur="1" fill="hold">
                                          <p:stCondLst>
                                            <p:cond delay="0"/>
                                          </p:stCondLst>
                                        </p:cTn>
                                        <p:tgtEl>
                                          <p:spTgt spid="591"/>
                                        </p:tgtEl>
                                        <p:attrNameLst>
                                          <p:attrName>style.visibility</p:attrName>
                                        </p:attrNameLst>
                                      </p:cBhvr>
                                      <p:to>
                                        <p:strVal val="visible"/>
                                      </p:to>
                                    </p:set>
                                    <p:animEffect transition="in" filter="fade">
                                      <p:cBhvr>
                                        <p:cTn id="78" dur="250"/>
                                        <p:tgtEl>
                                          <p:spTgt spid="591"/>
                                        </p:tgtEl>
                                      </p:cBhvr>
                                    </p:animEffect>
                                  </p:childTnLst>
                                </p:cTn>
                              </p:par>
                            </p:childTnLst>
                          </p:cTn>
                        </p:par>
                        <p:par>
                          <p:cTn id="79" fill="hold">
                            <p:stCondLst>
                              <p:cond delay="5500"/>
                            </p:stCondLst>
                            <p:childTnLst>
                              <p:par>
                                <p:cTn id="80" presetID="10" presetClass="entr" presetSubtype="0" fill="hold" nodeType="afterEffect">
                                  <p:stCondLst>
                                    <p:cond delay="0"/>
                                  </p:stCondLst>
                                  <p:childTnLst>
                                    <p:set>
                                      <p:cBhvr>
                                        <p:cTn id="81" dur="1" fill="hold">
                                          <p:stCondLst>
                                            <p:cond delay="0"/>
                                          </p:stCondLst>
                                        </p:cTn>
                                        <p:tgtEl>
                                          <p:spTgt spid="592"/>
                                        </p:tgtEl>
                                        <p:attrNameLst>
                                          <p:attrName>style.visibility</p:attrName>
                                        </p:attrNameLst>
                                      </p:cBhvr>
                                      <p:to>
                                        <p:strVal val="visible"/>
                                      </p:to>
                                    </p:set>
                                    <p:animEffect transition="in" filter="fade">
                                      <p:cBhvr>
                                        <p:cTn id="82" dur="250"/>
                                        <p:tgtEl>
                                          <p:spTgt spid="592"/>
                                        </p:tgtEl>
                                      </p:cBhvr>
                                    </p:animEffect>
                                  </p:childTnLst>
                                </p:cTn>
                              </p:par>
                            </p:childTnLst>
                          </p:cTn>
                        </p:par>
                        <p:par>
                          <p:cTn id="83" fill="hold">
                            <p:stCondLst>
                              <p:cond delay="5750"/>
                            </p:stCondLst>
                            <p:childTnLst>
                              <p:par>
                                <p:cTn id="84" presetID="10" presetClass="entr" presetSubtype="0" fill="hold" nodeType="afterEffect">
                                  <p:stCondLst>
                                    <p:cond delay="0"/>
                                  </p:stCondLst>
                                  <p:childTnLst>
                                    <p:set>
                                      <p:cBhvr>
                                        <p:cTn id="85" dur="1" fill="hold">
                                          <p:stCondLst>
                                            <p:cond delay="0"/>
                                          </p:stCondLst>
                                        </p:cTn>
                                        <p:tgtEl>
                                          <p:spTgt spid="593"/>
                                        </p:tgtEl>
                                        <p:attrNameLst>
                                          <p:attrName>style.visibility</p:attrName>
                                        </p:attrNameLst>
                                      </p:cBhvr>
                                      <p:to>
                                        <p:strVal val="visible"/>
                                      </p:to>
                                    </p:set>
                                    <p:animEffect transition="in" filter="fade">
                                      <p:cBhvr>
                                        <p:cTn id="86" dur="250"/>
                                        <p:tgtEl>
                                          <p:spTgt spid="593"/>
                                        </p:tgtEl>
                                      </p:cBhvr>
                                    </p:animEffect>
                                  </p:childTnLst>
                                </p:cTn>
                              </p:par>
                            </p:childTnLst>
                          </p:cTn>
                        </p:par>
                        <p:par>
                          <p:cTn id="87" fill="hold">
                            <p:stCondLst>
                              <p:cond delay="6000"/>
                            </p:stCondLst>
                            <p:childTnLst>
                              <p:par>
                                <p:cTn id="88" presetID="10" presetClass="entr" presetSubtype="0" fill="hold" nodeType="afterEffect">
                                  <p:stCondLst>
                                    <p:cond delay="0"/>
                                  </p:stCondLst>
                                  <p:childTnLst>
                                    <p:set>
                                      <p:cBhvr>
                                        <p:cTn id="89" dur="1" fill="hold">
                                          <p:stCondLst>
                                            <p:cond delay="0"/>
                                          </p:stCondLst>
                                        </p:cTn>
                                        <p:tgtEl>
                                          <p:spTgt spid="602"/>
                                        </p:tgtEl>
                                        <p:attrNameLst>
                                          <p:attrName>style.visibility</p:attrName>
                                        </p:attrNameLst>
                                      </p:cBhvr>
                                      <p:to>
                                        <p:strVal val="visible"/>
                                      </p:to>
                                    </p:set>
                                    <p:animEffect transition="in" filter="fade">
                                      <p:cBhvr>
                                        <p:cTn id="90" dur="250"/>
                                        <p:tgtEl>
                                          <p:spTgt spid="602"/>
                                        </p:tgtEl>
                                      </p:cBhvr>
                                    </p:animEffect>
                                  </p:childTnLst>
                                </p:cTn>
                              </p:par>
                            </p:childTnLst>
                          </p:cTn>
                        </p:par>
                        <p:par>
                          <p:cTn id="91" fill="hold">
                            <p:stCondLst>
                              <p:cond delay="6250"/>
                            </p:stCondLst>
                            <p:childTnLst>
                              <p:par>
                                <p:cTn id="92" presetID="10" presetClass="entr" presetSubtype="0" fill="hold" nodeType="afterEffect">
                                  <p:stCondLst>
                                    <p:cond delay="0"/>
                                  </p:stCondLst>
                                  <p:childTnLst>
                                    <p:set>
                                      <p:cBhvr>
                                        <p:cTn id="93" dur="1" fill="hold">
                                          <p:stCondLst>
                                            <p:cond delay="0"/>
                                          </p:stCondLst>
                                        </p:cTn>
                                        <p:tgtEl>
                                          <p:spTgt spid="604"/>
                                        </p:tgtEl>
                                        <p:attrNameLst>
                                          <p:attrName>style.visibility</p:attrName>
                                        </p:attrNameLst>
                                      </p:cBhvr>
                                      <p:to>
                                        <p:strVal val="visible"/>
                                      </p:to>
                                    </p:set>
                                    <p:animEffect transition="in" filter="fade">
                                      <p:cBhvr>
                                        <p:cTn id="94" dur="250"/>
                                        <p:tgtEl>
                                          <p:spTgt spid="604"/>
                                        </p:tgtEl>
                                      </p:cBhvr>
                                    </p:animEffect>
                                  </p:childTnLst>
                                </p:cTn>
                              </p:par>
                            </p:childTnLst>
                          </p:cTn>
                        </p:par>
                        <p:par>
                          <p:cTn id="95" fill="hold">
                            <p:stCondLst>
                              <p:cond delay="6500"/>
                            </p:stCondLst>
                            <p:childTnLst>
                              <p:par>
                                <p:cTn id="96" presetID="10" presetClass="entr" presetSubtype="0" fill="hold" nodeType="afterEffect">
                                  <p:stCondLst>
                                    <p:cond delay="0"/>
                                  </p:stCondLst>
                                  <p:childTnLst>
                                    <p:set>
                                      <p:cBhvr>
                                        <p:cTn id="97" dur="1" fill="hold">
                                          <p:stCondLst>
                                            <p:cond delay="0"/>
                                          </p:stCondLst>
                                        </p:cTn>
                                        <p:tgtEl>
                                          <p:spTgt spid="605"/>
                                        </p:tgtEl>
                                        <p:attrNameLst>
                                          <p:attrName>style.visibility</p:attrName>
                                        </p:attrNameLst>
                                      </p:cBhvr>
                                      <p:to>
                                        <p:strVal val="visible"/>
                                      </p:to>
                                    </p:set>
                                    <p:animEffect transition="in" filter="fade">
                                      <p:cBhvr>
                                        <p:cTn id="98" dur="250"/>
                                        <p:tgtEl>
                                          <p:spTgt spid="605"/>
                                        </p:tgtEl>
                                      </p:cBhvr>
                                    </p:animEffect>
                                  </p:childTnLst>
                                </p:cTn>
                              </p:par>
                            </p:childTnLst>
                          </p:cTn>
                        </p:par>
                        <p:par>
                          <p:cTn id="99" fill="hold">
                            <p:stCondLst>
                              <p:cond delay="6750"/>
                            </p:stCondLst>
                            <p:childTnLst>
                              <p:par>
                                <p:cTn id="100" presetID="10" presetClass="entr" presetSubtype="0" fill="hold" nodeType="afterEffect">
                                  <p:stCondLst>
                                    <p:cond delay="0"/>
                                  </p:stCondLst>
                                  <p:childTnLst>
                                    <p:set>
                                      <p:cBhvr>
                                        <p:cTn id="101" dur="1" fill="hold">
                                          <p:stCondLst>
                                            <p:cond delay="0"/>
                                          </p:stCondLst>
                                        </p:cTn>
                                        <p:tgtEl>
                                          <p:spTgt spid="606"/>
                                        </p:tgtEl>
                                        <p:attrNameLst>
                                          <p:attrName>style.visibility</p:attrName>
                                        </p:attrNameLst>
                                      </p:cBhvr>
                                      <p:to>
                                        <p:strVal val="visible"/>
                                      </p:to>
                                    </p:set>
                                    <p:animEffect transition="in" filter="fade">
                                      <p:cBhvr>
                                        <p:cTn id="102" dur="250"/>
                                        <p:tgtEl>
                                          <p:spTgt spid="606"/>
                                        </p:tgtEl>
                                      </p:cBhvr>
                                    </p:animEffect>
                                  </p:childTnLst>
                                </p:cTn>
                              </p:par>
                            </p:childTnLst>
                          </p:cTn>
                        </p:par>
                        <p:par>
                          <p:cTn id="103" fill="hold">
                            <p:stCondLst>
                              <p:cond delay="7000"/>
                            </p:stCondLst>
                            <p:childTnLst>
                              <p:par>
                                <p:cTn id="104" presetID="1" presetClass="entr" presetSubtype="0" fill="hold" nodeType="afterEffect">
                                  <p:stCondLst>
                                    <p:cond delay="0"/>
                                  </p:stCondLst>
                                  <p:childTnLst>
                                    <p:set>
                                      <p:cBhvr>
                                        <p:cTn id="105" dur="1" fill="hold">
                                          <p:stCondLst>
                                            <p:cond delay="0"/>
                                          </p:stCondLst>
                                        </p:cTn>
                                        <p:tgtEl>
                                          <p:spTgt spid="586"/>
                                        </p:tgtEl>
                                        <p:attrNameLst>
                                          <p:attrName>style.visibility</p:attrName>
                                        </p:attrNameLst>
                                      </p:cBhvr>
                                      <p:to>
                                        <p:strVal val="visible"/>
                                      </p:to>
                                    </p:set>
                                  </p:childTnLst>
                                </p:cTn>
                              </p:par>
                            </p:childTnLst>
                          </p:cTn>
                        </p:par>
                        <p:par>
                          <p:cTn id="106" fill="hold">
                            <p:stCondLst>
                              <p:cond delay="7001"/>
                            </p:stCondLst>
                            <p:childTnLst>
                              <p:par>
                                <p:cTn id="107" presetID="1" presetClass="entr" presetSubtype="0" fill="hold" nodeType="afterEffect">
                                  <p:stCondLst>
                                    <p:cond delay="0"/>
                                  </p:stCondLst>
                                  <p:childTnLst>
                                    <p:set>
                                      <p:cBhvr>
                                        <p:cTn id="108" dur="1" fill="hold">
                                          <p:stCondLst>
                                            <p:cond delay="0"/>
                                          </p:stCondLst>
                                        </p:cTn>
                                        <p:tgtEl>
                                          <p:spTgt spid="594"/>
                                        </p:tgtEl>
                                        <p:attrNameLst>
                                          <p:attrName>style.visibility</p:attrName>
                                        </p:attrNameLst>
                                      </p:cBhvr>
                                      <p:to>
                                        <p:strVal val="visible"/>
                                      </p:to>
                                    </p:set>
                                  </p:childTnLst>
                                </p:cTn>
                              </p:par>
                            </p:childTnLst>
                          </p:cTn>
                        </p:par>
                        <p:par>
                          <p:cTn id="109" fill="hold">
                            <p:stCondLst>
                              <p:cond delay="7002"/>
                            </p:stCondLst>
                            <p:childTnLst>
                              <p:par>
                                <p:cTn id="110" presetID="1" presetClass="entr" presetSubtype="0" fill="hold" nodeType="afterEffect">
                                  <p:stCondLst>
                                    <p:cond delay="0"/>
                                  </p:stCondLst>
                                  <p:childTnLst>
                                    <p:set>
                                      <p:cBhvr>
                                        <p:cTn id="111" dur="1" fill="hold">
                                          <p:stCondLst>
                                            <p:cond delay="0"/>
                                          </p:stCondLst>
                                        </p:cTn>
                                        <p:tgtEl>
                                          <p:spTgt spid="595"/>
                                        </p:tgtEl>
                                        <p:attrNameLst>
                                          <p:attrName>style.visibility</p:attrName>
                                        </p:attrNameLst>
                                      </p:cBhvr>
                                      <p:to>
                                        <p:strVal val="visible"/>
                                      </p:to>
                                    </p:set>
                                  </p:childTnLst>
                                </p:cTn>
                              </p:par>
                            </p:childTnLst>
                          </p:cTn>
                        </p:par>
                        <p:par>
                          <p:cTn id="112" fill="hold">
                            <p:stCondLst>
                              <p:cond delay="7003"/>
                            </p:stCondLst>
                            <p:childTnLst>
                              <p:par>
                                <p:cTn id="113" presetID="1" presetClass="entr" presetSubtype="0" fill="hold" nodeType="afterEffect">
                                  <p:stCondLst>
                                    <p:cond delay="0"/>
                                  </p:stCondLst>
                                  <p:childTnLst>
                                    <p:set>
                                      <p:cBhvr>
                                        <p:cTn id="114" dur="1" fill="hold">
                                          <p:stCondLst>
                                            <p:cond delay="0"/>
                                          </p:stCondLst>
                                        </p:cTn>
                                        <p:tgtEl>
                                          <p:spTgt spid="596"/>
                                        </p:tgtEl>
                                        <p:attrNameLst>
                                          <p:attrName>style.visibility</p:attrName>
                                        </p:attrNameLst>
                                      </p:cBhvr>
                                      <p:to>
                                        <p:strVal val="visible"/>
                                      </p:to>
                                    </p:set>
                                  </p:childTnLst>
                                </p:cTn>
                              </p:par>
                            </p:childTnLst>
                          </p:cTn>
                        </p:par>
                        <p:par>
                          <p:cTn id="115" fill="hold">
                            <p:stCondLst>
                              <p:cond delay="7004"/>
                            </p:stCondLst>
                            <p:childTnLst>
                              <p:par>
                                <p:cTn id="116" presetID="1" presetClass="entr" presetSubtype="0" fill="hold" nodeType="afterEffect">
                                  <p:stCondLst>
                                    <p:cond delay="0"/>
                                  </p:stCondLst>
                                  <p:childTnLst>
                                    <p:set>
                                      <p:cBhvr>
                                        <p:cTn id="117" dur="1" fill="hold">
                                          <p:stCondLst>
                                            <p:cond delay="0"/>
                                          </p:stCondLst>
                                        </p:cTn>
                                        <p:tgtEl>
                                          <p:spTgt spid="597"/>
                                        </p:tgtEl>
                                        <p:attrNameLst>
                                          <p:attrName>style.visibility</p:attrName>
                                        </p:attrNameLst>
                                      </p:cBhvr>
                                      <p:to>
                                        <p:strVal val="visible"/>
                                      </p:to>
                                    </p:set>
                                  </p:childTnLst>
                                </p:cTn>
                              </p:par>
                            </p:childTnLst>
                          </p:cTn>
                        </p:par>
                        <p:par>
                          <p:cTn id="118" fill="hold">
                            <p:stCondLst>
                              <p:cond delay="7005"/>
                            </p:stCondLst>
                            <p:childTnLst>
                              <p:par>
                                <p:cTn id="119" presetID="1" presetClass="entr" presetSubtype="0" fill="hold" nodeType="afterEffect">
                                  <p:stCondLst>
                                    <p:cond delay="0"/>
                                  </p:stCondLst>
                                  <p:childTnLst>
                                    <p:set>
                                      <p:cBhvr>
                                        <p:cTn id="120" dur="1" fill="hold">
                                          <p:stCondLst>
                                            <p:cond delay="0"/>
                                          </p:stCondLst>
                                        </p:cTn>
                                        <p:tgtEl>
                                          <p:spTgt spid="598"/>
                                        </p:tgtEl>
                                        <p:attrNameLst>
                                          <p:attrName>style.visibility</p:attrName>
                                        </p:attrNameLst>
                                      </p:cBhvr>
                                      <p:to>
                                        <p:strVal val="visible"/>
                                      </p:to>
                                    </p:set>
                                  </p:childTnLst>
                                </p:cTn>
                              </p:par>
                            </p:childTnLst>
                          </p:cTn>
                        </p:par>
                        <p:par>
                          <p:cTn id="121" fill="hold">
                            <p:stCondLst>
                              <p:cond delay="7006"/>
                            </p:stCondLst>
                            <p:childTnLst>
                              <p:par>
                                <p:cTn id="122" presetID="1" presetClass="entr" presetSubtype="0" fill="hold" nodeType="afterEffect">
                                  <p:stCondLst>
                                    <p:cond delay="0"/>
                                  </p:stCondLst>
                                  <p:childTnLst>
                                    <p:set>
                                      <p:cBhvr>
                                        <p:cTn id="123" dur="1" fill="hold">
                                          <p:stCondLst>
                                            <p:cond delay="0"/>
                                          </p:stCondLst>
                                        </p:cTn>
                                        <p:tgtEl>
                                          <p:spTgt spid="599"/>
                                        </p:tgtEl>
                                        <p:attrNameLst>
                                          <p:attrName>style.visibility</p:attrName>
                                        </p:attrNameLst>
                                      </p:cBhvr>
                                      <p:to>
                                        <p:strVal val="visible"/>
                                      </p:to>
                                    </p:set>
                                  </p:childTnLst>
                                </p:cTn>
                              </p:par>
                            </p:childTnLst>
                          </p:cTn>
                        </p:par>
                        <p:par>
                          <p:cTn id="124" fill="hold">
                            <p:stCondLst>
                              <p:cond delay="7007"/>
                            </p:stCondLst>
                            <p:childTnLst>
                              <p:par>
                                <p:cTn id="125" presetID="1" presetClass="entr" presetSubtype="0" fill="hold" nodeType="afterEffect">
                                  <p:stCondLst>
                                    <p:cond delay="0"/>
                                  </p:stCondLst>
                                  <p:childTnLst>
                                    <p:set>
                                      <p:cBhvr>
                                        <p:cTn id="126" dur="1" fill="hold">
                                          <p:stCondLst>
                                            <p:cond delay="0"/>
                                          </p:stCondLst>
                                        </p:cTn>
                                        <p:tgtEl>
                                          <p:spTgt spid="600"/>
                                        </p:tgtEl>
                                        <p:attrNameLst>
                                          <p:attrName>style.visibility</p:attrName>
                                        </p:attrNameLst>
                                      </p:cBhvr>
                                      <p:to>
                                        <p:strVal val="visible"/>
                                      </p:to>
                                    </p:set>
                                  </p:childTnLst>
                                </p:cTn>
                              </p:par>
                            </p:childTnLst>
                          </p:cTn>
                        </p:par>
                        <p:par>
                          <p:cTn id="127" fill="hold">
                            <p:stCondLst>
                              <p:cond delay="7008"/>
                            </p:stCondLst>
                            <p:childTnLst>
                              <p:par>
                                <p:cTn id="128" presetID="1" presetClass="entr" presetSubtype="0" fill="hold" nodeType="afterEffect">
                                  <p:stCondLst>
                                    <p:cond delay="0"/>
                                  </p:stCondLst>
                                  <p:childTnLst>
                                    <p:set>
                                      <p:cBhvr>
                                        <p:cTn id="129" dur="1" fill="hold">
                                          <p:stCondLst>
                                            <p:cond delay="0"/>
                                          </p:stCondLst>
                                        </p:cTn>
                                        <p:tgtEl>
                                          <p:spTgt spid="603"/>
                                        </p:tgtEl>
                                        <p:attrNameLst>
                                          <p:attrName>style.visibility</p:attrName>
                                        </p:attrNameLst>
                                      </p:cBhvr>
                                      <p:to>
                                        <p:strVal val="visible"/>
                                      </p:to>
                                    </p:set>
                                  </p:childTnLst>
                                </p:cTn>
                              </p:par>
                            </p:childTnLst>
                          </p:cTn>
                        </p:par>
                        <p:par>
                          <p:cTn id="130" fill="hold">
                            <p:stCondLst>
                              <p:cond delay="7009"/>
                            </p:stCondLst>
                            <p:childTnLst>
                              <p:par>
                                <p:cTn id="131" presetID="1" presetClass="entr" presetSubtype="0" fill="hold" nodeType="afterEffect">
                                  <p:stCondLst>
                                    <p:cond delay="0"/>
                                  </p:stCondLst>
                                  <p:childTnLst>
                                    <p:set>
                                      <p:cBhvr>
                                        <p:cTn id="132" dur="1" fill="hold">
                                          <p:stCondLst>
                                            <p:cond delay="0"/>
                                          </p:stCondLst>
                                        </p:cTn>
                                        <p:tgtEl>
                                          <p:spTgt spid="607"/>
                                        </p:tgtEl>
                                        <p:attrNameLst>
                                          <p:attrName>style.visibility</p:attrName>
                                        </p:attrNameLst>
                                      </p:cBhvr>
                                      <p:to>
                                        <p:strVal val="visible"/>
                                      </p:to>
                                    </p:set>
                                  </p:childTnLst>
                                </p:cTn>
                              </p:par>
                            </p:childTnLst>
                          </p:cTn>
                        </p:par>
                        <p:par>
                          <p:cTn id="133" fill="hold">
                            <p:stCondLst>
                              <p:cond delay="7010"/>
                            </p:stCondLst>
                            <p:childTnLst>
                              <p:par>
                                <p:cTn id="134" presetID="1" presetClass="entr" presetSubtype="0" fill="hold" nodeType="afterEffect">
                                  <p:stCondLst>
                                    <p:cond delay="0"/>
                                  </p:stCondLst>
                                  <p:childTnLst>
                                    <p:set>
                                      <p:cBhvr>
                                        <p:cTn id="135" dur="1" fill="hold">
                                          <p:stCondLst>
                                            <p:cond delay="0"/>
                                          </p:stCondLst>
                                        </p:cTn>
                                        <p:tgtEl>
                                          <p:spTgt spid="608"/>
                                        </p:tgtEl>
                                        <p:attrNameLst>
                                          <p:attrName>style.visibility</p:attrName>
                                        </p:attrNameLst>
                                      </p:cBhvr>
                                      <p:to>
                                        <p:strVal val="visible"/>
                                      </p:to>
                                    </p:set>
                                  </p:childTnLst>
                                </p:cTn>
                              </p:par>
                            </p:childTnLst>
                          </p:cTn>
                        </p:par>
                        <p:par>
                          <p:cTn id="136" fill="hold">
                            <p:stCondLst>
                              <p:cond delay="7011"/>
                            </p:stCondLst>
                            <p:childTnLst>
                              <p:par>
                                <p:cTn id="137" presetID="1" presetClass="entr" presetSubtype="0" fill="hold" nodeType="afterEffect">
                                  <p:stCondLst>
                                    <p:cond delay="0"/>
                                  </p:stCondLst>
                                  <p:childTnLst>
                                    <p:set>
                                      <p:cBhvr>
                                        <p:cTn id="138" dur="1" fill="hold">
                                          <p:stCondLst>
                                            <p:cond delay="0"/>
                                          </p:stCondLst>
                                        </p:cTn>
                                        <p:tgtEl>
                                          <p:spTgt spid="609"/>
                                        </p:tgtEl>
                                        <p:attrNameLst>
                                          <p:attrName>style.visibility</p:attrName>
                                        </p:attrNameLst>
                                      </p:cBhvr>
                                      <p:to>
                                        <p:strVal val="visible"/>
                                      </p:to>
                                    </p:set>
                                  </p:childTnLst>
                                </p:cTn>
                              </p:par>
                            </p:childTnLst>
                          </p:cTn>
                        </p:par>
                        <p:par>
                          <p:cTn id="139" fill="hold">
                            <p:stCondLst>
                              <p:cond delay="7012"/>
                            </p:stCondLst>
                            <p:childTnLst>
                              <p:par>
                                <p:cTn id="140" presetID="1" presetClass="entr" presetSubtype="0" fill="hold" nodeType="afterEffect">
                                  <p:stCondLst>
                                    <p:cond delay="0"/>
                                  </p:stCondLst>
                                  <p:childTnLst>
                                    <p:set>
                                      <p:cBhvr>
                                        <p:cTn id="141" dur="1" fill="hold">
                                          <p:stCondLst>
                                            <p:cond delay="0"/>
                                          </p:stCondLst>
                                        </p:cTn>
                                        <p:tgtEl>
                                          <p:spTgt spid="583"/>
                                        </p:tgtEl>
                                        <p:attrNameLst>
                                          <p:attrName>style.visibility</p:attrName>
                                        </p:attrNameLst>
                                      </p:cBhvr>
                                      <p:to>
                                        <p:strVal val="visible"/>
                                      </p:to>
                                    </p:set>
                                  </p:childTnLst>
                                </p:cTn>
                              </p:par>
                            </p:childTnLst>
                          </p:cTn>
                        </p:par>
                        <p:par>
                          <p:cTn id="142" fill="hold">
                            <p:stCondLst>
                              <p:cond delay="7013"/>
                            </p:stCondLst>
                            <p:childTnLst>
                              <p:par>
                                <p:cTn id="143" presetID="1" presetClass="entr" presetSubtype="0" fill="hold" nodeType="afterEffect">
                                  <p:stCondLst>
                                    <p:cond delay="0"/>
                                  </p:stCondLst>
                                  <p:childTnLst>
                                    <p:set>
                                      <p:cBhvr>
                                        <p:cTn id="144" dur="1" fill="hold">
                                          <p:stCondLst>
                                            <p:cond delay="0"/>
                                          </p:stCondLst>
                                        </p:cTn>
                                        <p:tgtEl>
                                          <p:spTgt spid="601"/>
                                        </p:tgtEl>
                                        <p:attrNameLst>
                                          <p:attrName>style.visibility</p:attrName>
                                        </p:attrNameLst>
                                      </p:cBhvr>
                                      <p:to>
                                        <p:strVal val="visible"/>
                                      </p:to>
                                    </p:set>
                                  </p:childTnLst>
                                </p:cTn>
                              </p:par>
                            </p:childTnLst>
                          </p:cTn>
                        </p:par>
                        <p:par>
                          <p:cTn id="145" fill="hold">
                            <p:stCondLst>
                              <p:cond delay="7014"/>
                            </p:stCondLst>
                            <p:childTnLst>
                              <p:par>
                                <p:cTn id="146" presetID="1" presetClass="entr" presetSubtype="0" fill="hold" nodeType="afterEffect">
                                  <p:stCondLst>
                                    <p:cond delay="0"/>
                                  </p:stCondLst>
                                  <p:childTnLst>
                                    <p:set>
                                      <p:cBhvr>
                                        <p:cTn id="147" dur="1" fill="hold">
                                          <p:stCondLst>
                                            <p:cond delay="0"/>
                                          </p:stCondLst>
                                        </p:cTn>
                                        <p:tgtEl>
                                          <p:spTgt spid="611"/>
                                        </p:tgtEl>
                                        <p:attrNameLst>
                                          <p:attrName>style.visibility</p:attrName>
                                        </p:attrNameLst>
                                      </p:cBhvr>
                                      <p:to>
                                        <p:strVal val="visible"/>
                                      </p:to>
                                    </p:set>
                                  </p:childTnLst>
                                </p:cTn>
                              </p:par>
                            </p:childTnLst>
                          </p:cTn>
                        </p:par>
                        <p:par>
                          <p:cTn id="148" fill="hold">
                            <p:stCondLst>
                              <p:cond delay="7015"/>
                            </p:stCondLst>
                            <p:childTnLst>
                              <p:par>
                                <p:cTn id="149" presetID="1" presetClass="entr" presetSubtype="0" fill="hold" nodeType="afterEffect">
                                  <p:stCondLst>
                                    <p:cond delay="0"/>
                                  </p:stCondLst>
                                  <p:childTnLst>
                                    <p:set>
                                      <p:cBhvr>
                                        <p:cTn id="150" dur="1" fill="hold">
                                          <p:stCondLst>
                                            <p:cond delay="0"/>
                                          </p:stCondLst>
                                        </p:cTn>
                                        <p:tgtEl>
                                          <p:spTgt spid="613"/>
                                        </p:tgtEl>
                                        <p:attrNameLst>
                                          <p:attrName>style.visibility</p:attrName>
                                        </p:attrNameLst>
                                      </p:cBhvr>
                                      <p:to>
                                        <p:strVal val="visible"/>
                                      </p:to>
                                    </p:set>
                                  </p:childTnLst>
                                </p:cTn>
                              </p:par>
                            </p:childTnLst>
                          </p:cTn>
                        </p:par>
                        <p:par>
                          <p:cTn id="151" fill="hold">
                            <p:stCondLst>
                              <p:cond delay="7016"/>
                            </p:stCondLst>
                            <p:childTnLst>
                              <p:par>
                                <p:cTn id="152" presetID="1" presetClass="entr" presetSubtype="0" fill="hold" nodeType="afterEffect">
                                  <p:stCondLst>
                                    <p:cond delay="0"/>
                                  </p:stCondLst>
                                  <p:childTnLst>
                                    <p:set>
                                      <p:cBhvr>
                                        <p:cTn id="153" dur="1" fill="hold">
                                          <p:stCondLst>
                                            <p:cond delay="0"/>
                                          </p:stCondLst>
                                        </p:cTn>
                                        <p:tgtEl>
                                          <p:spTgt spid="616"/>
                                        </p:tgtEl>
                                        <p:attrNameLst>
                                          <p:attrName>style.visibility</p:attrName>
                                        </p:attrNameLst>
                                      </p:cBhvr>
                                      <p:to>
                                        <p:strVal val="visible"/>
                                      </p:to>
                                    </p:set>
                                  </p:childTnLst>
                                </p:cTn>
                              </p:par>
                            </p:childTnLst>
                          </p:cTn>
                        </p:par>
                        <p:par>
                          <p:cTn id="154" fill="hold">
                            <p:stCondLst>
                              <p:cond delay="7017"/>
                            </p:stCondLst>
                            <p:childTnLst>
                              <p:par>
                                <p:cTn id="155" presetID="1" presetClass="entr" presetSubtype="0" fill="hold" nodeType="afterEffect">
                                  <p:stCondLst>
                                    <p:cond delay="0"/>
                                  </p:stCondLst>
                                  <p:childTnLst>
                                    <p:set>
                                      <p:cBhvr>
                                        <p:cTn id="156"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9"/>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 PGR rendszer működése</a:t>
            </a:r>
            <a:endParaRPr/>
          </a:p>
        </p:txBody>
      </p:sp>
      <p:sp>
        <p:nvSpPr>
          <p:cNvPr id="627" name="Google Shape;627;p69"/>
          <p:cNvSpPr txBox="1">
            <a:spLocks noGrp="1"/>
          </p:cNvSpPr>
          <p:nvPr>
            <p:ph type="body" idx="1"/>
          </p:nvPr>
        </p:nvSpPr>
        <p:spPr>
          <a:xfrm>
            <a:off x="321547" y="1253331"/>
            <a:ext cx="11555605" cy="4351338"/>
          </a:xfrm>
          <a:prstGeom prst="rect">
            <a:avLst/>
          </a:prstGeom>
          <a:noFill/>
          <a:ln>
            <a:noFill/>
          </a:ln>
        </p:spPr>
        <p:txBody>
          <a:bodyPr spcFirstLastPara="1" wrap="square" lIns="91425" tIns="45700" rIns="91425" bIns="45700" anchor="t" anchorCtr="0">
            <a:normAutofit/>
          </a:bodyPr>
          <a:lstStyle/>
          <a:p>
            <a:pPr marL="571500" lvl="0" indent="-342900" algn="just" rtl="0">
              <a:lnSpc>
                <a:spcPct val="90000"/>
              </a:lnSpc>
              <a:spcBef>
                <a:spcPts val="1000"/>
              </a:spcBef>
              <a:spcAft>
                <a:spcPts val="0"/>
              </a:spcAft>
              <a:buSzPts val="1800"/>
              <a:buFont typeface="Arial"/>
              <a:buChar char="•"/>
            </a:pPr>
            <a:r>
              <a:rPr lang="hu-HU" sz="2200"/>
              <a:t>A Precíziós Gazdálkodási Rendszer (</a:t>
            </a:r>
            <a:r>
              <a:rPr lang="hu-HU" sz="2200" u="sng">
                <a:solidFill>
                  <a:schemeClr val="hlink"/>
                </a:solidFill>
                <a:hlinkClick r:id="rId3"/>
              </a:rPr>
              <a:t>PGR</a:t>
            </a:r>
            <a:r>
              <a:rPr lang="hu-HU" sz="2200"/>
              <a:t>) keretbe foglalja a modern mezőgazdasági üzemek működtetéséhez szükséges feltételrendszereket, a mezőgazdaság innovatív műszaki, agrotechnológiai és informatikai fejlesztéseit integrálja és adaptálja a helyi termelési viszonyokra. E három feltételrendszer közös platformon megjelenő integrációjaként, a PGR az agrármenedzsment új generációját jelenti.</a:t>
            </a:r>
            <a:endParaRPr/>
          </a:p>
        </p:txBody>
      </p:sp>
      <p:pic>
        <p:nvPicPr>
          <p:cNvPr id="628" name="Google Shape;628;p69"/>
          <p:cNvPicPr preferRelativeResize="0"/>
          <p:nvPr/>
        </p:nvPicPr>
        <p:blipFill rotWithShape="1">
          <a:blip r:embed="rId4">
            <a:alphaModFix/>
          </a:blip>
          <a:srcRect l="6745" t="19362" r="11640" b="11914"/>
          <a:stretch/>
        </p:blipFill>
        <p:spPr>
          <a:xfrm>
            <a:off x="5320213" y="3276527"/>
            <a:ext cx="6366020" cy="3210447"/>
          </a:xfrm>
          <a:prstGeom prst="rect">
            <a:avLst/>
          </a:prstGeom>
          <a:noFill/>
          <a:ln>
            <a:noFill/>
          </a:ln>
          <a:effectLst>
            <a:outerShdw blurRad="292100" dist="139700" dir="2700000" algn="tl" rotWithShape="0">
              <a:srgbClr val="333333">
                <a:alpha val="64705"/>
              </a:srgbClr>
            </a:outerShdw>
          </a:effectLst>
        </p:spPr>
      </p:pic>
      <p:sp>
        <p:nvSpPr>
          <p:cNvPr id="629" name="Google Shape;629;p69"/>
          <p:cNvSpPr txBox="1"/>
          <p:nvPr/>
        </p:nvSpPr>
        <p:spPr>
          <a:xfrm>
            <a:off x="679116" y="3716825"/>
            <a:ext cx="4323318" cy="2212920"/>
          </a:xfrm>
          <a:prstGeom prst="rect">
            <a:avLst/>
          </a:prstGeom>
          <a:noFill/>
          <a:ln>
            <a:noFill/>
          </a:ln>
        </p:spPr>
        <p:txBody>
          <a:bodyPr spcFirstLastPara="1" wrap="square" lIns="91425" tIns="45700" rIns="91425" bIns="45700" anchor="t" anchorCtr="0">
            <a:noAutofit/>
          </a:bodyPr>
          <a:lstStyle/>
          <a:p>
            <a:pPr marL="571500" marR="0" lvl="0" indent="-342900" algn="l"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rendszer alapvetően három lábon nyugszik:</a:t>
            </a:r>
            <a:endParaRPr/>
          </a:p>
          <a:p>
            <a:pPr marL="1028700" marR="0" lvl="1" indent="-342900" algn="just" rtl="0">
              <a:lnSpc>
                <a:spcPct val="9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Precíziós technológia</a:t>
            </a:r>
            <a:endParaRPr/>
          </a:p>
          <a:p>
            <a:pPr marL="1028700" marR="0" lvl="1" indent="-342900" algn="l" rtl="0">
              <a:lnSpc>
                <a:spcPct val="9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PrecZone alkalmazások</a:t>
            </a:r>
            <a:endParaRPr/>
          </a:p>
          <a:p>
            <a:pPr marL="1028700" marR="0" lvl="1" indent="-342900" algn="l" rtl="0">
              <a:lnSpc>
                <a:spcPct val="9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Partner Profit Program</a:t>
            </a:r>
            <a:endParaRPr/>
          </a:p>
        </p:txBody>
      </p:sp>
      <p:sp>
        <p:nvSpPr>
          <p:cNvPr id="630" name="Google Shape;630;p6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0"/>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Precíziós technológiák</a:t>
            </a:r>
            <a:endParaRPr/>
          </a:p>
        </p:txBody>
      </p:sp>
      <p:pic>
        <p:nvPicPr>
          <p:cNvPr id="637" name="Google Shape;637;p70"/>
          <p:cNvPicPr preferRelativeResize="0"/>
          <p:nvPr/>
        </p:nvPicPr>
        <p:blipFill rotWithShape="1">
          <a:blip r:embed="rId3">
            <a:alphaModFix/>
          </a:blip>
          <a:srcRect/>
          <a:stretch/>
        </p:blipFill>
        <p:spPr>
          <a:xfrm>
            <a:off x="6096000" y="1349430"/>
            <a:ext cx="5496309" cy="4823819"/>
          </a:xfrm>
          <a:prstGeom prst="rect">
            <a:avLst/>
          </a:prstGeom>
          <a:noFill/>
          <a:ln>
            <a:noFill/>
          </a:ln>
          <a:effectLst>
            <a:outerShdw blurRad="292100" dist="139700" dir="2700000" algn="tl" rotWithShape="0">
              <a:srgbClr val="333333">
                <a:alpha val="64705"/>
              </a:srgbClr>
            </a:outerShdw>
          </a:effectLst>
        </p:spPr>
      </p:pic>
      <p:sp>
        <p:nvSpPr>
          <p:cNvPr id="638" name="Google Shape;638;p70"/>
          <p:cNvSpPr txBox="1">
            <a:spLocks noGrp="1"/>
          </p:cNvSpPr>
          <p:nvPr>
            <p:ph type="body" idx="1"/>
          </p:nvPr>
        </p:nvSpPr>
        <p:spPr>
          <a:xfrm>
            <a:off x="352458" y="1585671"/>
            <a:ext cx="5458698" cy="4351338"/>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Olyan műszaki, informatikai, információs- és termesztéstechnológiai alkalmazások kombinációi, melyek hatékonyabbá teszik a szántóföldi növénytermesztést, a gépüzemeltetést és az üzemszervezést.</a:t>
            </a:r>
            <a:endParaRPr/>
          </a:p>
          <a:p>
            <a:pPr marL="514350" lvl="0" indent="-285750" algn="just" rtl="0">
              <a:lnSpc>
                <a:spcPct val="90000"/>
              </a:lnSpc>
              <a:spcBef>
                <a:spcPts val="1000"/>
              </a:spcBef>
              <a:spcAft>
                <a:spcPts val="0"/>
              </a:spcAft>
              <a:buSzPts val="1800"/>
              <a:buFont typeface="Arial"/>
              <a:buChar char="•"/>
            </a:pPr>
            <a:r>
              <a:rPr lang="hu-HU" sz="2200"/>
              <a:t>Egzaktan mért információk felhasználásával történő agrotechnikai beavatkozások összessége, mely sok esetben automatikus módon történik úgy, hogy a környezetvédelmi és fenntarthatósági elvárásokat is támogatja.</a:t>
            </a:r>
            <a:endParaRPr/>
          </a:p>
        </p:txBody>
      </p:sp>
      <p:sp>
        <p:nvSpPr>
          <p:cNvPr id="639" name="Google Shape;639;p7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p:nvPr/>
        </p:nvSpPr>
        <p:spPr>
          <a:xfrm>
            <a:off x="751601" y="1090783"/>
            <a:ext cx="6440243" cy="5066659"/>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hu-HU" sz="1800" b="1" i="0" u="none" strike="noStrike" cap="none">
                <a:solidFill>
                  <a:srgbClr val="00B050"/>
                </a:solidFill>
                <a:latin typeface="Calibri"/>
                <a:ea typeface="Calibri"/>
                <a:cs typeface="Calibri"/>
                <a:sym typeface="Calibri"/>
              </a:rPr>
              <a:t>Menedzsment fogalmi lehatárolása I.</a:t>
            </a:r>
            <a:endParaRPr sz="1800" b="0" i="0" u="none" strike="noStrike" cap="none">
              <a:solidFill>
                <a:srgbClr val="00B050"/>
              </a:solidFill>
              <a:latin typeface="Arial"/>
              <a:ea typeface="Arial"/>
              <a:cs typeface="Arial"/>
              <a:sym typeface="Arial"/>
            </a:endParaRPr>
          </a:p>
          <a:p>
            <a:pPr marL="0" marR="0" lvl="0" indent="0" algn="just" rtl="0">
              <a:lnSpc>
                <a:spcPct val="90000"/>
              </a:lnSpc>
              <a:spcBef>
                <a:spcPts val="1001"/>
              </a:spcBef>
              <a:spcAft>
                <a:spcPts val="0"/>
              </a:spcAft>
              <a:buClr>
                <a:srgbClr val="000000"/>
              </a:buClr>
              <a:buSzPts val="1800"/>
              <a:buFont typeface="Arial"/>
              <a:buNone/>
            </a:pPr>
            <a:r>
              <a:rPr lang="hu-HU" sz="1800" b="1" i="0" u="sng" strike="noStrike" cap="none">
                <a:solidFill>
                  <a:srgbClr val="00B050"/>
                </a:solidFill>
                <a:latin typeface="Calibri"/>
                <a:ea typeface="Calibri"/>
                <a:cs typeface="Calibri"/>
                <a:sym typeface="Calibri"/>
              </a:rPr>
              <a:t>Stratégiai </a:t>
            </a:r>
            <a:r>
              <a:rPr lang="hu-HU" sz="1800" b="1" i="0" u="none" strike="noStrike" cap="none">
                <a:solidFill>
                  <a:srgbClr val="00B050"/>
                </a:solidFill>
                <a:latin typeface="Calibri"/>
                <a:ea typeface="Calibri"/>
                <a:cs typeface="Calibri"/>
                <a:sym typeface="Calibri"/>
              </a:rPr>
              <a:t>és taktikai menedzsment</a:t>
            </a:r>
            <a:endParaRPr sz="1800" b="0" i="0" u="none" strike="noStrike" cap="none">
              <a:solidFill>
                <a:srgbClr val="00B050"/>
              </a:solidFill>
              <a:latin typeface="Arial"/>
              <a:ea typeface="Arial"/>
              <a:cs typeface="Arial"/>
              <a:sym typeface="Arial"/>
            </a:endParaRPr>
          </a:p>
          <a:p>
            <a:pPr marL="0" marR="0" lvl="0" indent="0" algn="just" rtl="0">
              <a:lnSpc>
                <a:spcPct val="90000"/>
              </a:lnSpc>
              <a:spcBef>
                <a:spcPts val="1001"/>
              </a:spcBef>
              <a:spcAft>
                <a:spcPts val="0"/>
              </a:spcAft>
              <a:buClr>
                <a:srgbClr val="000000"/>
              </a:buClr>
              <a:buSzPts val="1800"/>
              <a:buFont typeface="Arial"/>
              <a:buNone/>
            </a:pPr>
            <a:endParaRPr sz="1800" b="1" i="0" u="none" strike="noStrike" cap="none">
              <a:solidFill>
                <a:srgbClr val="00B050"/>
              </a:solidFill>
              <a:latin typeface="Calibri"/>
              <a:ea typeface="Calibri"/>
              <a:cs typeface="Calibri"/>
              <a:sym typeface="Calibri"/>
            </a:endParaRPr>
          </a:p>
          <a:p>
            <a:pPr marL="285750" marR="0" lvl="0" indent="-285750" algn="just" rtl="0">
              <a:lnSpc>
                <a:spcPct val="100000"/>
              </a:lnSpc>
              <a:spcBef>
                <a:spcPts val="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A stratégiai menedzsment </a:t>
            </a:r>
            <a:r>
              <a:rPr lang="hu-HU" sz="1800" b="0" i="0" u="none" strike="noStrike" cap="none">
                <a:solidFill>
                  <a:srgbClr val="00B050"/>
                </a:solidFill>
                <a:latin typeface="Calibri"/>
                <a:ea typeface="Calibri"/>
                <a:cs typeface="Calibri"/>
                <a:sym typeface="Calibri"/>
              </a:rPr>
              <a:t>az üzleti vállalkozás átfogó, hosszú távú menetét foglalja magába.</a:t>
            </a:r>
            <a:endParaRPr sz="1800" b="0" i="0" u="none" strike="noStrike" cap="none">
              <a:solidFill>
                <a:srgbClr val="00B050"/>
              </a:solidFill>
              <a:latin typeface="Arial"/>
              <a:ea typeface="Arial"/>
              <a:cs typeface="Arial"/>
              <a:sym typeface="Arial"/>
            </a:endParaRPr>
          </a:p>
          <a:p>
            <a:pPr marL="742950" marR="0" lvl="1" indent="-285750" algn="just" rtl="0">
              <a:lnSpc>
                <a:spcPct val="100000"/>
              </a:lnSpc>
              <a:spcBef>
                <a:spcPts val="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mi a helyes egy adott üzleti vállalkozás számára a megadott időben</a:t>
            </a:r>
            <a:endParaRPr sz="1800" b="0" i="0" u="none" strike="noStrike" cap="none">
              <a:solidFill>
                <a:srgbClr val="00B050"/>
              </a:solidFill>
              <a:latin typeface="Arial"/>
              <a:ea typeface="Arial"/>
              <a:cs typeface="Arial"/>
              <a:sym typeface="Arial"/>
            </a:endParaRPr>
          </a:p>
          <a:p>
            <a:pPr marL="742950" marR="0" lvl="1" indent="-285750" algn="just" rtl="0">
              <a:lnSpc>
                <a:spcPct val="100000"/>
              </a:lnSpc>
              <a:spcBef>
                <a:spcPts val="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állandóan mozgásban lévő folyamat</a:t>
            </a:r>
            <a:endParaRPr sz="1800" b="0" i="0" u="none" strike="noStrike" cap="none">
              <a:solidFill>
                <a:srgbClr val="00B050"/>
              </a:solidFill>
              <a:latin typeface="Arial"/>
              <a:ea typeface="Arial"/>
              <a:cs typeface="Arial"/>
              <a:sym typeface="Arial"/>
            </a:endParaRPr>
          </a:p>
          <a:p>
            <a:pPr marL="742950" marR="0" lvl="1" indent="-285750" algn="just" rtl="0">
              <a:lnSpc>
                <a:spcPct val="100000"/>
              </a:lnSpc>
              <a:spcBef>
                <a:spcPts val="0"/>
              </a:spcBef>
              <a:spcAft>
                <a:spcPts val="0"/>
              </a:spcAft>
              <a:buClr>
                <a:srgbClr val="3F3F3F"/>
              </a:buClr>
              <a:buSzPts val="1600"/>
              <a:buFont typeface="Arial"/>
              <a:buChar char="•"/>
            </a:pPr>
            <a:r>
              <a:rPr lang="hu-HU" sz="1800" b="0" i="0" u="none" strike="noStrike" cap="none">
                <a:solidFill>
                  <a:srgbClr val="00B050"/>
                </a:solidFill>
                <a:latin typeface="Calibri"/>
                <a:ea typeface="Calibri"/>
                <a:cs typeface="Calibri"/>
                <a:sym typeface="Calibri"/>
              </a:rPr>
              <a:t>Főbb lépései:</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1. a vállalkozás </a:t>
            </a:r>
            <a:r>
              <a:rPr lang="hu-HU" sz="1800" b="0" i="1" u="none" strike="noStrike" cap="none">
                <a:solidFill>
                  <a:srgbClr val="00B050"/>
                </a:solidFill>
                <a:latin typeface="Calibri"/>
                <a:ea typeface="Calibri"/>
                <a:cs typeface="Calibri"/>
                <a:sym typeface="Calibri"/>
              </a:rPr>
              <a:t>küldetés</a:t>
            </a:r>
            <a:r>
              <a:rPr lang="hu-HU" sz="1800" b="0" i="0" u="none" strike="noStrike" cap="none">
                <a:solidFill>
                  <a:srgbClr val="00B050"/>
                </a:solidFill>
                <a:latin typeface="Calibri"/>
                <a:ea typeface="Calibri"/>
                <a:cs typeface="Calibri"/>
                <a:sym typeface="Calibri"/>
              </a:rPr>
              <a:t>ének megfogalmazása;</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2. az üzleti vállalkozás </a:t>
            </a:r>
            <a:r>
              <a:rPr lang="hu-HU" sz="1800" b="0" i="1" u="none" strike="noStrike" cap="none">
                <a:solidFill>
                  <a:srgbClr val="00B050"/>
                </a:solidFill>
                <a:latin typeface="Calibri"/>
                <a:ea typeface="Calibri"/>
                <a:cs typeface="Calibri"/>
                <a:sym typeface="Calibri"/>
              </a:rPr>
              <a:t>cél</a:t>
            </a:r>
            <a:r>
              <a:rPr lang="hu-HU" sz="1800" b="0" i="0" u="none" strike="noStrike" cap="none">
                <a:solidFill>
                  <a:srgbClr val="00B050"/>
                </a:solidFill>
                <a:latin typeface="Calibri"/>
                <a:ea typeface="Calibri"/>
                <a:cs typeface="Calibri"/>
                <a:sym typeface="Calibri"/>
              </a:rPr>
              <a:t>jainak kitűzése;</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3. az üzleti vállalkozás </a:t>
            </a:r>
            <a:r>
              <a:rPr lang="hu-HU" sz="1800" b="0" i="1" u="none" strike="noStrike" cap="none">
                <a:solidFill>
                  <a:srgbClr val="00B050"/>
                </a:solidFill>
                <a:latin typeface="Calibri"/>
                <a:ea typeface="Calibri"/>
                <a:cs typeface="Calibri"/>
                <a:sym typeface="Calibri"/>
              </a:rPr>
              <a:t>erőforrás</a:t>
            </a:r>
            <a:r>
              <a:rPr lang="hu-HU" sz="1800" b="0" i="0" u="none" strike="noStrike" cap="none">
                <a:solidFill>
                  <a:srgbClr val="00B050"/>
                </a:solidFill>
                <a:latin typeface="Calibri"/>
                <a:ea typeface="Calibri"/>
                <a:cs typeface="Calibri"/>
                <a:sym typeface="Calibri"/>
              </a:rPr>
              <a:t>ainak felmérése (belső „helyzetfelmérés”);</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4. </a:t>
            </a:r>
            <a:r>
              <a:rPr lang="hu-HU" sz="1800" b="0" i="1" u="none" strike="noStrike" cap="none">
                <a:solidFill>
                  <a:srgbClr val="00B050"/>
                </a:solidFill>
                <a:latin typeface="Calibri"/>
                <a:ea typeface="Calibri"/>
                <a:cs typeface="Calibri"/>
                <a:sym typeface="Calibri"/>
              </a:rPr>
              <a:t>az üzleti környezet </a:t>
            </a:r>
            <a:r>
              <a:rPr lang="hu-HU" sz="1800" b="0" i="0" u="none" strike="noStrike" cap="none">
                <a:solidFill>
                  <a:srgbClr val="00B050"/>
                </a:solidFill>
                <a:latin typeface="Calibri"/>
                <a:ea typeface="Calibri"/>
                <a:cs typeface="Calibri"/>
                <a:sym typeface="Calibri"/>
              </a:rPr>
              <a:t>felmérése (külső „helyzetfelmérés”);</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5. a cél eléréséhez </a:t>
            </a:r>
            <a:r>
              <a:rPr lang="hu-HU" sz="1800" b="1" i="0" u="none" strike="noStrike" cap="none">
                <a:solidFill>
                  <a:srgbClr val="00B050"/>
                </a:solidFill>
                <a:latin typeface="Calibri"/>
                <a:ea typeface="Calibri"/>
                <a:cs typeface="Calibri"/>
                <a:sym typeface="Calibri"/>
              </a:rPr>
              <a:t>alkalmazott stratégiák </a:t>
            </a:r>
            <a:r>
              <a:rPr lang="hu-HU" sz="1800" b="0" i="0" u="none" strike="noStrike" cap="none">
                <a:solidFill>
                  <a:srgbClr val="00B050"/>
                </a:solidFill>
                <a:latin typeface="Calibri"/>
                <a:ea typeface="Calibri"/>
                <a:cs typeface="Calibri"/>
                <a:sym typeface="Calibri"/>
              </a:rPr>
              <a:t>kijelölése és kiválasztása;</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6. a kiválasztott </a:t>
            </a:r>
            <a:r>
              <a:rPr lang="hu-HU" sz="1800" b="1" i="0" u="none" strike="noStrike" cap="none">
                <a:solidFill>
                  <a:srgbClr val="00B050"/>
                </a:solidFill>
                <a:latin typeface="Calibri"/>
                <a:ea typeface="Calibri"/>
                <a:cs typeface="Calibri"/>
                <a:sym typeface="Calibri"/>
              </a:rPr>
              <a:t>stratégiák végrehajtása és finomítása</a:t>
            </a:r>
            <a:r>
              <a:rPr lang="hu-HU" sz="1800" b="0" i="0" u="none" strike="noStrike" cap="none">
                <a:solidFill>
                  <a:srgbClr val="00B050"/>
                </a:solidFill>
                <a:latin typeface="Calibri"/>
                <a:ea typeface="Calibri"/>
                <a:cs typeface="Calibri"/>
                <a:sym typeface="Calibri"/>
              </a:rPr>
              <a:t>.</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pic>
        <p:nvPicPr>
          <p:cNvPr id="133" name="Google Shape;133;p18"/>
          <p:cNvPicPr preferRelativeResize="0"/>
          <p:nvPr/>
        </p:nvPicPr>
        <p:blipFill rotWithShape="1">
          <a:blip r:embed="rId3">
            <a:alphaModFix/>
          </a:blip>
          <a:srcRect/>
          <a:stretch/>
        </p:blipFill>
        <p:spPr>
          <a:xfrm>
            <a:off x="7533703" y="2107096"/>
            <a:ext cx="4093217" cy="3549719"/>
          </a:xfrm>
          <a:prstGeom prst="rect">
            <a:avLst/>
          </a:prstGeom>
          <a:noFill/>
          <a:ln>
            <a:noFill/>
          </a:ln>
        </p:spPr>
      </p:pic>
      <p:sp>
        <p:nvSpPr>
          <p:cNvPr id="134" name="Google Shape;134;p18"/>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3. Digitális farmmenedzsment II.</a:t>
            </a:r>
            <a:endParaRPr/>
          </a:p>
        </p:txBody>
      </p:sp>
      <p:sp>
        <p:nvSpPr>
          <p:cNvPr id="135" name="Google Shape;135;p1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1"/>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Partner Profit Program</a:t>
            </a:r>
            <a:endParaRPr/>
          </a:p>
        </p:txBody>
      </p:sp>
      <p:sp>
        <p:nvSpPr>
          <p:cNvPr id="646" name="Google Shape;646;p71"/>
          <p:cNvSpPr txBox="1">
            <a:spLocks noGrp="1"/>
          </p:cNvSpPr>
          <p:nvPr>
            <p:ph type="body" idx="1"/>
          </p:nvPr>
        </p:nvSpPr>
        <p:spPr>
          <a:xfrm>
            <a:off x="200722" y="1382884"/>
            <a:ext cx="7164061" cy="4797370"/>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Több éves szakmai tapasztalatok alapján lefektetett, a gyakorlatban bizonyított agronómiai, műszaki és informatikai – tanácsadási rendszer.</a:t>
            </a:r>
            <a:endParaRPr/>
          </a:p>
          <a:p>
            <a:pPr marL="514350" lvl="0" indent="-285750" algn="just" rtl="0">
              <a:lnSpc>
                <a:spcPct val="90000"/>
              </a:lnSpc>
              <a:spcBef>
                <a:spcPts val="1000"/>
              </a:spcBef>
              <a:spcAft>
                <a:spcPts val="0"/>
              </a:spcAft>
              <a:buSzPts val="1800"/>
              <a:buFont typeface="Arial"/>
              <a:buChar char="•"/>
            </a:pPr>
            <a:r>
              <a:rPr lang="hu-HU" sz="2200"/>
              <a:t>Célja a termelők részére a termelésben lévő többletjövedelem realizálása. </a:t>
            </a:r>
            <a:endParaRPr/>
          </a:p>
          <a:p>
            <a:pPr marL="514350" lvl="0" indent="-285750" algn="just" rtl="0">
              <a:lnSpc>
                <a:spcPct val="90000"/>
              </a:lnSpc>
              <a:spcBef>
                <a:spcPts val="1000"/>
              </a:spcBef>
              <a:spcAft>
                <a:spcPts val="0"/>
              </a:spcAft>
              <a:buSzPts val="1800"/>
              <a:buFont typeface="Arial"/>
              <a:buChar char="•"/>
            </a:pPr>
            <a:r>
              <a:rPr lang="hu-HU" sz="2200"/>
              <a:t>Eljuttatja a gazdálkodókhoz a legújabb nemzetközi innovációkat.</a:t>
            </a:r>
            <a:endParaRPr/>
          </a:p>
          <a:p>
            <a:pPr marL="514350" lvl="0" indent="-285750" algn="just" rtl="0">
              <a:lnSpc>
                <a:spcPct val="90000"/>
              </a:lnSpc>
              <a:spcBef>
                <a:spcPts val="1000"/>
              </a:spcBef>
              <a:spcAft>
                <a:spcPts val="0"/>
              </a:spcAft>
              <a:buSzPts val="1800"/>
              <a:buFont typeface="Arial"/>
              <a:buChar char="•"/>
            </a:pPr>
            <a:r>
              <a:rPr lang="hu-HU" sz="2200"/>
              <a:t>Elősegíti a fenntartható gazdálkodás javítását. </a:t>
            </a:r>
            <a:endParaRPr/>
          </a:p>
          <a:p>
            <a:pPr marL="514350" lvl="0" indent="-285750" algn="just" rtl="0">
              <a:lnSpc>
                <a:spcPct val="90000"/>
              </a:lnSpc>
              <a:spcBef>
                <a:spcPts val="1000"/>
              </a:spcBef>
              <a:spcAft>
                <a:spcPts val="0"/>
              </a:spcAft>
              <a:buSzPts val="1800"/>
              <a:buFont typeface="Arial"/>
              <a:buChar char="•"/>
            </a:pPr>
            <a:r>
              <a:rPr lang="hu-HU" sz="2200"/>
              <a:t>Személyes támogatást biztosít a gazdálkodók számára.</a:t>
            </a:r>
            <a:endParaRPr/>
          </a:p>
          <a:p>
            <a:pPr marL="514350" lvl="0" indent="-285750" algn="just" rtl="0">
              <a:lnSpc>
                <a:spcPct val="90000"/>
              </a:lnSpc>
              <a:spcBef>
                <a:spcPts val="1000"/>
              </a:spcBef>
              <a:spcAft>
                <a:spcPts val="0"/>
              </a:spcAft>
              <a:buSzPts val="1800"/>
              <a:buFont typeface="Arial"/>
              <a:buChar char="•"/>
            </a:pPr>
            <a:r>
              <a:rPr lang="hu-HU" sz="2200"/>
              <a:t>Segíti a precíziós gazdálkodási technológia elterjesztését. </a:t>
            </a:r>
            <a:endParaRPr/>
          </a:p>
          <a:p>
            <a:pPr marL="514350" lvl="0" indent="-285750" algn="just" rtl="0">
              <a:lnSpc>
                <a:spcPct val="90000"/>
              </a:lnSpc>
              <a:spcBef>
                <a:spcPts val="1000"/>
              </a:spcBef>
              <a:spcAft>
                <a:spcPts val="0"/>
              </a:spcAft>
              <a:buSzPts val="1800"/>
              <a:buFont typeface="Arial"/>
              <a:buChar char="•"/>
            </a:pPr>
            <a:r>
              <a:rPr lang="hu-HU" sz="2200"/>
              <a:t>Felméri a gazdálkodás fokát, majd ennek megfelelően a csomagajánlatokat nyújt partnerek részére.</a:t>
            </a:r>
            <a:endParaRPr/>
          </a:p>
        </p:txBody>
      </p:sp>
      <p:pic>
        <p:nvPicPr>
          <p:cNvPr id="647" name="Google Shape;647;p71"/>
          <p:cNvPicPr preferRelativeResize="0"/>
          <p:nvPr/>
        </p:nvPicPr>
        <p:blipFill rotWithShape="1">
          <a:blip r:embed="rId3">
            <a:alphaModFix/>
          </a:blip>
          <a:srcRect/>
          <a:stretch/>
        </p:blipFill>
        <p:spPr>
          <a:xfrm>
            <a:off x="7654327" y="1187291"/>
            <a:ext cx="4031906" cy="4914309"/>
          </a:xfrm>
          <a:prstGeom prst="rect">
            <a:avLst/>
          </a:prstGeom>
          <a:noFill/>
          <a:ln>
            <a:noFill/>
          </a:ln>
        </p:spPr>
      </p:pic>
      <p:sp>
        <p:nvSpPr>
          <p:cNvPr id="648" name="Google Shape;648;p7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endParaRPr/>
          </a:p>
        </p:txBody>
      </p:sp>
      <p:sp>
        <p:nvSpPr>
          <p:cNvPr id="655" name="Google Shape;655;p72"/>
          <p:cNvSpPr txBox="1">
            <a:spLocks noGrp="1"/>
          </p:cNvSpPr>
          <p:nvPr>
            <p:ph type="body" idx="1"/>
          </p:nvPr>
        </p:nvSpPr>
        <p:spPr>
          <a:xfrm>
            <a:off x="751602" y="1349430"/>
            <a:ext cx="6474698" cy="4351338"/>
          </a:xfrm>
          <a:prstGeom prst="rect">
            <a:avLst/>
          </a:prstGeom>
          <a:noFill/>
          <a:ln>
            <a:noFill/>
          </a:ln>
        </p:spPr>
        <p:txBody>
          <a:bodyPr spcFirstLastPara="1" wrap="square" lIns="91425" tIns="45700" rIns="91425" bIns="45700" anchor="t" anchorCtr="0">
            <a:normAutofit lnSpcReduction="10000"/>
          </a:bodyPr>
          <a:lstStyle/>
          <a:p>
            <a:pPr marL="571500" lvl="0" indent="-342900" algn="just" rtl="0">
              <a:lnSpc>
                <a:spcPct val="90000"/>
              </a:lnSpc>
              <a:spcBef>
                <a:spcPts val="1000"/>
              </a:spcBef>
              <a:spcAft>
                <a:spcPts val="0"/>
              </a:spcAft>
              <a:buSzPts val="1800"/>
              <a:buFont typeface="Arial"/>
              <a:buChar char="•"/>
            </a:pPr>
            <a:r>
              <a:rPr lang="hu-HU" sz="2200"/>
              <a:t>Digitális platform, mely megoldást nyújt a mezőgazdaságban keletkező adatok gyors és egyszerű döntéstámogató információvá történő átalakítására. </a:t>
            </a:r>
            <a:endParaRPr/>
          </a:p>
          <a:p>
            <a:pPr marL="571500" lvl="0" indent="-342900" algn="just" rtl="0">
              <a:lnSpc>
                <a:spcPct val="90000"/>
              </a:lnSpc>
              <a:spcBef>
                <a:spcPts val="1000"/>
              </a:spcBef>
              <a:spcAft>
                <a:spcPts val="0"/>
              </a:spcAft>
              <a:buSzPts val="1800"/>
              <a:buFont typeface="Arial"/>
              <a:buChar char="•"/>
            </a:pPr>
            <a:r>
              <a:rPr lang="hu-HU" sz="2200"/>
              <a:t>A precíziós gazdálkodás során részben külső adatforrásból származó, részben a mezőgazdasági termelés valamennyi művelete során történő mérésekből nagy mennyiségű adat keletkezik. </a:t>
            </a:r>
            <a:endParaRPr/>
          </a:p>
          <a:p>
            <a:pPr marL="571500" lvl="0" indent="-342900" algn="just" rtl="0">
              <a:lnSpc>
                <a:spcPct val="90000"/>
              </a:lnSpc>
              <a:spcBef>
                <a:spcPts val="1000"/>
              </a:spcBef>
              <a:spcAft>
                <a:spcPts val="0"/>
              </a:spcAft>
              <a:buSzPts val="1800"/>
              <a:buFont typeface="Arial"/>
              <a:buChar char="•"/>
            </a:pPr>
            <a:r>
              <a:rPr lang="hu-HU" sz="2200"/>
              <a:t>Ennek a felhalmozódó adatmennyiségnek az összegyűjtése, rendszerezése, kielemzése és ez alapján történő döntéshozatal a különböző munkafolyamatokban a precíziós gazdálkodás megvalósulásának legmagasabb szintjét jelenti.</a:t>
            </a:r>
            <a:endParaRPr/>
          </a:p>
        </p:txBody>
      </p:sp>
      <p:pic>
        <p:nvPicPr>
          <p:cNvPr id="656" name="Google Shape;656;p72"/>
          <p:cNvPicPr preferRelativeResize="0"/>
          <p:nvPr/>
        </p:nvPicPr>
        <p:blipFill rotWithShape="1">
          <a:blip r:embed="rId3">
            <a:alphaModFix/>
          </a:blip>
          <a:srcRect/>
          <a:stretch/>
        </p:blipFill>
        <p:spPr>
          <a:xfrm>
            <a:off x="7754761" y="1387802"/>
            <a:ext cx="3931472" cy="4918403"/>
          </a:xfrm>
          <a:prstGeom prst="rect">
            <a:avLst/>
          </a:prstGeom>
          <a:noFill/>
          <a:ln>
            <a:noFill/>
          </a:ln>
        </p:spPr>
      </p:pic>
      <p:sp>
        <p:nvSpPr>
          <p:cNvPr id="657" name="Google Shape;657;p7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73"/>
          <p:cNvPicPr preferRelativeResize="0"/>
          <p:nvPr/>
        </p:nvPicPr>
        <p:blipFill rotWithShape="1">
          <a:blip r:embed="rId3">
            <a:alphaModFix/>
          </a:blip>
          <a:srcRect/>
          <a:stretch/>
        </p:blipFill>
        <p:spPr>
          <a:xfrm>
            <a:off x="5261254" y="3267076"/>
            <a:ext cx="6424980" cy="3265950"/>
          </a:xfrm>
          <a:prstGeom prst="rect">
            <a:avLst/>
          </a:prstGeom>
          <a:noFill/>
          <a:ln>
            <a:noFill/>
          </a:ln>
        </p:spPr>
      </p:pic>
      <p:sp>
        <p:nvSpPr>
          <p:cNvPr id="663" name="Google Shape;663;p73"/>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PGR – PrecZone digitális megoldások</a:t>
            </a:r>
            <a:br>
              <a:rPr lang="hu-HU"/>
            </a:br>
            <a:r>
              <a:rPr lang="hu-HU" sz="2800"/>
              <a:t>MyJohnDeere</a:t>
            </a:r>
            <a:endParaRPr/>
          </a:p>
        </p:txBody>
      </p:sp>
      <p:pic>
        <p:nvPicPr>
          <p:cNvPr id="664" name="Google Shape;664;p73"/>
          <p:cNvPicPr preferRelativeResize="0"/>
          <p:nvPr/>
        </p:nvPicPr>
        <p:blipFill rotWithShape="1">
          <a:blip r:embed="rId4">
            <a:alphaModFix/>
          </a:blip>
          <a:srcRect l="66750" t="73344" r="21456" b="17809"/>
          <a:stretch/>
        </p:blipFill>
        <p:spPr>
          <a:xfrm>
            <a:off x="10238467" y="248354"/>
            <a:ext cx="1238251" cy="1162050"/>
          </a:xfrm>
          <a:prstGeom prst="rect">
            <a:avLst/>
          </a:prstGeom>
          <a:noFill/>
          <a:ln>
            <a:noFill/>
          </a:ln>
        </p:spPr>
      </p:pic>
      <p:sp>
        <p:nvSpPr>
          <p:cNvPr id="665" name="Google Shape;665;p73"/>
          <p:cNvSpPr txBox="1">
            <a:spLocks noGrp="1"/>
          </p:cNvSpPr>
          <p:nvPr>
            <p:ph type="body" idx="1"/>
          </p:nvPr>
        </p:nvSpPr>
        <p:spPr>
          <a:xfrm>
            <a:off x="751602" y="1349430"/>
            <a:ext cx="10515600" cy="4351338"/>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Műveleti Központ (</a:t>
            </a:r>
            <a:r>
              <a:rPr lang="hu-HU" sz="2200" i="1"/>
              <a:t>Operation Center</a:t>
            </a:r>
            <a:r>
              <a:rPr lang="hu-HU" sz="2200"/>
              <a:t>), melyben kezelhetők a gazdaság adatai, megtervezhetők az agrotechnikai beavatkozások, nyomon követhetőek a műveletek és elemzések hajthatók végre.</a:t>
            </a:r>
            <a:endParaRPr/>
          </a:p>
          <a:p>
            <a:pPr marL="514350" lvl="0" indent="-171450" algn="just" rtl="0">
              <a:lnSpc>
                <a:spcPct val="90000"/>
              </a:lnSpc>
              <a:spcBef>
                <a:spcPts val="1000"/>
              </a:spcBef>
              <a:spcAft>
                <a:spcPts val="0"/>
              </a:spcAft>
              <a:buSzPts val="1800"/>
              <a:buFont typeface="Arial"/>
              <a:buNone/>
            </a:pPr>
            <a:endParaRPr sz="2200"/>
          </a:p>
        </p:txBody>
      </p:sp>
      <p:pic>
        <p:nvPicPr>
          <p:cNvPr id="666" name="Google Shape;666;p73"/>
          <p:cNvPicPr preferRelativeResize="0"/>
          <p:nvPr/>
        </p:nvPicPr>
        <p:blipFill rotWithShape="1">
          <a:blip r:embed="rId5">
            <a:alphaModFix/>
          </a:blip>
          <a:srcRect l="415" t="16827" r="702" b="1"/>
          <a:stretch/>
        </p:blipFill>
        <p:spPr>
          <a:xfrm>
            <a:off x="505766" y="2844527"/>
            <a:ext cx="6268872" cy="2856241"/>
          </a:xfrm>
          <a:prstGeom prst="rect">
            <a:avLst/>
          </a:prstGeom>
          <a:noFill/>
          <a:ln>
            <a:noFill/>
          </a:ln>
        </p:spPr>
      </p:pic>
      <p:sp>
        <p:nvSpPr>
          <p:cNvPr id="667" name="Google Shape;667;p7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4"/>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PGR – PrecZone digitális megoldások</a:t>
            </a:r>
            <a:br>
              <a:rPr lang="hu-HU"/>
            </a:br>
            <a:r>
              <a:rPr lang="hu-HU" sz="2800"/>
              <a:t>JD Link</a:t>
            </a:r>
            <a:endParaRPr/>
          </a:p>
        </p:txBody>
      </p:sp>
      <p:pic>
        <p:nvPicPr>
          <p:cNvPr id="674" name="Google Shape;674;p74"/>
          <p:cNvPicPr preferRelativeResize="0"/>
          <p:nvPr/>
        </p:nvPicPr>
        <p:blipFill rotWithShape="1">
          <a:blip r:embed="rId3">
            <a:alphaModFix/>
          </a:blip>
          <a:srcRect l="66750" t="73344" r="21456" b="17809"/>
          <a:stretch/>
        </p:blipFill>
        <p:spPr>
          <a:xfrm>
            <a:off x="7933372" y="186531"/>
            <a:ext cx="1238251" cy="1162050"/>
          </a:xfrm>
          <a:prstGeom prst="rect">
            <a:avLst/>
          </a:prstGeom>
          <a:noFill/>
          <a:ln>
            <a:noFill/>
          </a:ln>
        </p:spPr>
      </p:pic>
      <p:pic>
        <p:nvPicPr>
          <p:cNvPr id="675" name="Google Shape;675;p74"/>
          <p:cNvPicPr preferRelativeResize="0"/>
          <p:nvPr/>
        </p:nvPicPr>
        <p:blipFill rotWithShape="1">
          <a:blip r:embed="rId4">
            <a:alphaModFix/>
          </a:blip>
          <a:srcRect/>
          <a:stretch/>
        </p:blipFill>
        <p:spPr>
          <a:xfrm>
            <a:off x="1066799" y="2857742"/>
            <a:ext cx="3489615" cy="2993425"/>
          </a:xfrm>
          <a:prstGeom prst="rect">
            <a:avLst/>
          </a:prstGeom>
          <a:noFill/>
          <a:ln>
            <a:noFill/>
          </a:ln>
        </p:spPr>
      </p:pic>
      <p:sp>
        <p:nvSpPr>
          <p:cNvPr id="676" name="Google Shape;676;p74"/>
          <p:cNvSpPr txBox="1"/>
          <p:nvPr/>
        </p:nvSpPr>
        <p:spPr>
          <a:xfrm>
            <a:off x="750888" y="1404227"/>
            <a:ext cx="10850243" cy="1397869"/>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JD Link egy olyan alkalmazás, amely lehetővé teszi a felhasználók számára, hogy adatokat gyűjtsenek és elemzéseket készítsenek a gépeikről, illetve összehasonlíthatják az egyes gépeket a munkavégzés során.</a:t>
            </a:r>
            <a:endParaRPr/>
          </a:p>
        </p:txBody>
      </p:sp>
      <p:pic>
        <p:nvPicPr>
          <p:cNvPr id="677" name="Google Shape;677;p74"/>
          <p:cNvPicPr preferRelativeResize="0"/>
          <p:nvPr/>
        </p:nvPicPr>
        <p:blipFill rotWithShape="1">
          <a:blip r:embed="rId5">
            <a:alphaModFix/>
          </a:blip>
          <a:srcRect/>
          <a:stretch/>
        </p:blipFill>
        <p:spPr>
          <a:xfrm>
            <a:off x="4757363" y="3429000"/>
            <a:ext cx="6928870" cy="2931092"/>
          </a:xfrm>
          <a:prstGeom prst="rect">
            <a:avLst/>
          </a:prstGeom>
          <a:noFill/>
          <a:ln>
            <a:noFill/>
          </a:ln>
        </p:spPr>
      </p:pic>
      <p:sp>
        <p:nvSpPr>
          <p:cNvPr id="678" name="Google Shape;678;p7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5"/>
          <p:cNvSpPr txBox="1">
            <a:spLocks noGrp="1"/>
          </p:cNvSpPr>
          <p:nvPr>
            <p:ph type="title"/>
          </p:nvPr>
        </p:nvSpPr>
        <p:spPr>
          <a:xfrm>
            <a:off x="750888" y="293688"/>
            <a:ext cx="9221787" cy="9477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PGR – PrecZone digitális megoldások</a:t>
            </a:r>
            <a:br>
              <a:rPr lang="hu-HU"/>
            </a:br>
            <a:r>
              <a:rPr lang="hu-HU" sz="2800"/>
              <a:t>Gépüzemeltetés</a:t>
            </a:r>
            <a:endParaRPr/>
          </a:p>
        </p:txBody>
      </p:sp>
      <p:pic>
        <p:nvPicPr>
          <p:cNvPr id="684" name="Google Shape;684;p75"/>
          <p:cNvPicPr preferRelativeResize="0"/>
          <p:nvPr/>
        </p:nvPicPr>
        <p:blipFill rotWithShape="1">
          <a:blip r:embed="rId3">
            <a:alphaModFix/>
          </a:blip>
          <a:srcRect l="21799" t="33543" r="66407" b="57609"/>
          <a:stretch/>
        </p:blipFill>
        <p:spPr>
          <a:xfrm>
            <a:off x="7933372" y="186531"/>
            <a:ext cx="1238251" cy="1162050"/>
          </a:xfrm>
          <a:prstGeom prst="rect">
            <a:avLst/>
          </a:prstGeom>
          <a:noFill/>
          <a:ln>
            <a:noFill/>
          </a:ln>
        </p:spPr>
      </p:pic>
      <p:pic>
        <p:nvPicPr>
          <p:cNvPr id="685" name="Google Shape;685;p75"/>
          <p:cNvPicPr preferRelativeResize="0"/>
          <p:nvPr/>
        </p:nvPicPr>
        <p:blipFill rotWithShape="1">
          <a:blip r:embed="rId4">
            <a:alphaModFix/>
          </a:blip>
          <a:srcRect b="6065"/>
          <a:stretch/>
        </p:blipFill>
        <p:spPr>
          <a:xfrm>
            <a:off x="994262" y="1408787"/>
            <a:ext cx="3286123" cy="4706114"/>
          </a:xfrm>
          <a:prstGeom prst="rect">
            <a:avLst/>
          </a:prstGeom>
          <a:noFill/>
          <a:ln>
            <a:noFill/>
          </a:ln>
        </p:spPr>
      </p:pic>
      <p:pic>
        <p:nvPicPr>
          <p:cNvPr id="686" name="Google Shape;686;p75"/>
          <p:cNvPicPr preferRelativeResize="0"/>
          <p:nvPr/>
        </p:nvPicPr>
        <p:blipFill rotWithShape="1">
          <a:blip r:embed="rId5">
            <a:alphaModFix/>
          </a:blip>
          <a:srcRect b="14657"/>
          <a:stretch/>
        </p:blipFill>
        <p:spPr>
          <a:xfrm>
            <a:off x="4904509" y="2991498"/>
            <a:ext cx="6540956" cy="2863605"/>
          </a:xfrm>
          <a:prstGeom prst="rect">
            <a:avLst/>
          </a:prstGeom>
          <a:noFill/>
          <a:ln>
            <a:noFill/>
          </a:ln>
        </p:spPr>
      </p:pic>
      <p:sp>
        <p:nvSpPr>
          <p:cNvPr id="687" name="Google Shape;687;p75"/>
          <p:cNvSpPr txBox="1"/>
          <p:nvPr/>
        </p:nvSpPr>
        <p:spPr>
          <a:xfrm>
            <a:off x="4711960" y="1408787"/>
            <a:ext cx="7480040" cy="2738772"/>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Gépüzemeltetés alkalmazás a gazdaságban működő JohnDeere gépek üzemeltetéséről automatikus napi, havi és szezon riportokat készít. </a:t>
            </a:r>
            <a:endParaRPr/>
          </a:p>
        </p:txBody>
      </p:sp>
      <p:sp>
        <p:nvSpPr>
          <p:cNvPr id="688" name="Google Shape;688;p7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Kalkulátorok</a:t>
            </a:r>
            <a:endParaRPr/>
          </a:p>
        </p:txBody>
      </p:sp>
      <p:sp>
        <p:nvSpPr>
          <p:cNvPr id="695" name="Google Shape;695;p76"/>
          <p:cNvSpPr txBox="1">
            <a:spLocks noGrp="1"/>
          </p:cNvSpPr>
          <p:nvPr>
            <p:ph type="body" idx="1"/>
          </p:nvPr>
        </p:nvSpPr>
        <p:spPr>
          <a:xfrm>
            <a:off x="751602" y="1349430"/>
            <a:ext cx="10538698" cy="4797370"/>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A munkagép igényeihez segít optimalizálni a traktorok számára a szükséges vonóerőt.</a:t>
            </a:r>
            <a:endParaRPr/>
          </a:p>
          <a:p>
            <a:pPr marL="514350" lvl="0" indent="-285750" algn="just" rtl="0">
              <a:lnSpc>
                <a:spcPct val="90000"/>
              </a:lnSpc>
              <a:spcBef>
                <a:spcPts val="1000"/>
              </a:spcBef>
              <a:spcAft>
                <a:spcPts val="0"/>
              </a:spcAft>
              <a:buSzPts val="1800"/>
              <a:buFont typeface="Arial"/>
              <a:buChar char="•"/>
            </a:pPr>
            <a:r>
              <a:rPr lang="hu-HU" sz="2200"/>
              <a:t>A pótsúlyozás a John Deere ajánlása alapján történik (traktorok esetén 45-56 kg/LE).</a:t>
            </a:r>
            <a:endParaRPr/>
          </a:p>
          <a:p>
            <a:pPr marL="514350" lvl="0" indent="-285750" algn="just" rtl="0">
              <a:lnSpc>
                <a:spcPct val="90000"/>
              </a:lnSpc>
              <a:spcBef>
                <a:spcPts val="1000"/>
              </a:spcBef>
              <a:spcAft>
                <a:spcPts val="0"/>
              </a:spcAft>
              <a:buSzPts val="1800"/>
              <a:buFont typeface="Arial"/>
              <a:buChar char="•"/>
            </a:pPr>
            <a:r>
              <a:rPr lang="hu-HU" sz="2200"/>
              <a:t>A nem megfelelő energetikai illesztés jelentős agronómiai hibákat és meghibásodásokat okozhat.</a:t>
            </a:r>
            <a:endParaRPr/>
          </a:p>
          <a:p>
            <a:pPr marL="514350" lvl="0" indent="-285750" algn="just" rtl="0">
              <a:lnSpc>
                <a:spcPct val="90000"/>
              </a:lnSpc>
              <a:spcBef>
                <a:spcPts val="1000"/>
              </a:spcBef>
              <a:spcAft>
                <a:spcPts val="0"/>
              </a:spcAft>
              <a:buSzPts val="1800"/>
              <a:buFont typeface="Arial"/>
              <a:buChar char="•"/>
            </a:pPr>
            <a:r>
              <a:rPr lang="hu-HU" sz="2200"/>
              <a:t>A pótsúly kalkulátor mellett dozírozó és vetőgép kalkulátor is segíti a munkát.</a:t>
            </a:r>
            <a:endParaRPr/>
          </a:p>
        </p:txBody>
      </p:sp>
      <p:pic>
        <p:nvPicPr>
          <p:cNvPr id="696" name="Google Shape;696;p76"/>
          <p:cNvPicPr preferRelativeResize="0"/>
          <p:nvPr/>
        </p:nvPicPr>
        <p:blipFill rotWithShape="1">
          <a:blip r:embed="rId3">
            <a:alphaModFix/>
          </a:blip>
          <a:srcRect l="36663" t="9481" r="51544" b="81671"/>
          <a:stretch/>
        </p:blipFill>
        <p:spPr>
          <a:xfrm>
            <a:off x="7933372" y="186531"/>
            <a:ext cx="1238251" cy="1162050"/>
          </a:xfrm>
          <a:prstGeom prst="rect">
            <a:avLst/>
          </a:prstGeom>
          <a:noFill/>
          <a:ln>
            <a:noFill/>
          </a:ln>
        </p:spPr>
      </p:pic>
      <p:pic>
        <p:nvPicPr>
          <p:cNvPr id="697" name="Google Shape;697;p76"/>
          <p:cNvPicPr preferRelativeResize="0"/>
          <p:nvPr/>
        </p:nvPicPr>
        <p:blipFill rotWithShape="1">
          <a:blip r:embed="rId4">
            <a:alphaModFix/>
          </a:blip>
          <a:srcRect/>
          <a:stretch/>
        </p:blipFill>
        <p:spPr>
          <a:xfrm>
            <a:off x="2915722" y="3614646"/>
            <a:ext cx="6360556" cy="3009720"/>
          </a:xfrm>
          <a:prstGeom prst="rect">
            <a:avLst/>
          </a:prstGeom>
          <a:noFill/>
          <a:ln>
            <a:noFill/>
          </a:ln>
        </p:spPr>
      </p:pic>
      <p:sp>
        <p:nvSpPr>
          <p:cNvPr id="698" name="Google Shape;698;p7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7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RTK Assistant</a:t>
            </a:r>
            <a:endParaRPr/>
          </a:p>
        </p:txBody>
      </p:sp>
      <p:sp>
        <p:nvSpPr>
          <p:cNvPr id="705" name="Google Shape;705;p77"/>
          <p:cNvSpPr txBox="1">
            <a:spLocks noGrp="1"/>
          </p:cNvSpPr>
          <p:nvPr>
            <p:ph type="body" idx="1"/>
          </p:nvPr>
        </p:nvSpPr>
        <p:spPr>
          <a:xfrm>
            <a:off x="751602" y="1349430"/>
            <a:ext cx="10538698" cy="4797370"/>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A KITE Zrt. RTK hálózatának menedzselésére, valamint az alapsugárzási információk megtekintésére szolgáló alkalmazás.</a:t>
            </a:r>
            <a:endParaRPr/>
          </a:p>
          <a:p>
            <a:pPr marL="514350" lvl="0" indent="-285750" algn="just" rtl="0">
              <a:lnSpc>
                <a:spcPct val="90000"/>
              </a:lnSpc>
              <a:spcBef>
                <a:spcPts val="1000"/>
              </a:spcBef>
              <a:spcAft>
                <a:spcPts val="0"/>
              </a:spcAft>
              <a:buSzPts val="1800"/>
              <a:buFont typeface="Arial"/>
              <a:buChar char="•"/>
            </a:pPr>
            <a:r>
              <a:rPr lang="hu-HU" sz="2200"/>
              <a:t>Segítségével a gazdálkodók megtekinthetik a táblaszintű lefedési információkat, ezzel a legjobb lefedettségű bázishoz vagy repeaterhez tudnak kapcsolódni. </a:t>
            </a:r>
            <a:endParaRPr/>
          </a:p>
        </p:txBody>
      </p:sp>
      <p:pic>
        <p:nvPicPr>
          <p:cNvPr id="706" name="Google Shape;706;p77"/>
          <p:cNvPicPr preferRelativeResize="0"/>
          <p:nvPr/>
        </p:nvPicPr>
        <p:blipFill rotWithShape="1">
          <a:blip r:embed="rId3">
            <a:alphaModFix/>
          </a:blip>
          <a:srcRect l="51752" t="33437" r="36454" b="57716"/>
          <a:stretch/>
        </p:blipFill>
        <p:spPr>
          <a:xfrm>
            <a:off x="7933372" y="186531"/>
            <a:ext cx="1238251" cy="1162050"/>
          </a:xfrm>
          <a:prstGeom prst="rect">
            <a:avLst/>
          </a:prstGeom>
          <a:noFill/>
          <a:ln>
            <a:noFill/>
          </a:ln>
        </p:spPr>
      </p:pic>
      <p:pic>
        <p:nvPicPr>
          <p:cNvPr id="707" name="Google Shape;707;p77"/>
          <p:cNvPicPr preferRelativeResize="0"/>
          <p:nvPr/>
        </p:nvPicPr>
        <p:blipFill rotWithShape="1">
          <a:blip r:embed="rId4">
            <a:alphaModFix/>
          </a:blip>
          <a:srcRect/>
          <a:stretch/>
        </p:blipFill>
        <p:spPr>
          <a:xfrm>
            <a:off x="1225113" y="3151909"/>
            <a:ext cx="5361943" cy="2717800"/>
          </a:xfrm>
          <a:prstGeom prst="rect">
            <a:avLst/>
          </a:prstGeom>
          <a:noFill/>
          <a:ln>
            <a:noFill/>
          </a:ln>
        </p:spPr>
      </p:pic>
      <p:pic>
        <p:nvPicPr>
          <p:cNvPr id="708" name="Google Shape;708;p77" descr="A képen térkép látható&#10;&#10;Automatikusan generált leírás"/>
          <p:cNvPicPr preferRelativeResize="0"/>
          <p:nvPr/>
        </p:nvPicPr>
        <p:blipFill rotWithShape="1">
          <a:blip r:embed="rId5">
            <a:alphaModFix/>
          </a:blip>
          <a:srcRect l="3128"/>
          <a:stretch/>
        </p:blipFill>
        <p:spPr>
          <a:xfrm>
            <a:off x="7060567" y="3875620"/>
            <a:ext cx="4625666" cy="2611354"/>
          </a:xfrm>
          <a:prstGeom prst="rect">
            <a:avLst/>
          </a:prstGeom>
          <a:noFill/>
          <a:ln>
            <a:noFill/>
          </a:ln>
          <a:effectLst>
            <a:outerShdw blurRad="292100" dist="139700" dir="2700000" algn="tl" rotWithShape="0">
              <a:srgbClr val="333333">
                <a:alpha val="64705"/>
              </a:srgbClr>
            </a:outerShdw>
          </a:effectLst>
        </p:spPr>
      </p:pic>
      <p:sp>
        <p:nvSpPr>
          <p:cNvPr id="709" name="Google Shape;709;p7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7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Adatbetöltő felület</a:t>
            </a:r>
            <a:endParaRPr/>
          </a:p>
        </p:txBody>
      </p:sp>
      <p:pic>
        <p:nvPicPr>
          <p:cNvPr id="716" name="Google Shape;716;p78"/>
          <p:cNvPicPr preferRelativeResize="0"/>
          <p:nvPr/>
        </p:nvPicPr>
        <p:blipFill rotWithShape="1">
          <a:blip r:embed="rId3">
            <a:alphaModFix/>
          </a:blip>
          <a:srcRect l="51722" t="57366" r="36485" b="33787"/>
          <a:stretch/>
        </p:blipFill>
        <p:spPr>
          <a:xfrm>
            <a:off x="7933372" y="186531"/>
            <a:ext cx="1238251" cy="1162050"/>
          </a:xfrm>
          <a:prstGeom prst="rect">
            <a:avLst/>
          </a:prstGeom>
          <a:noFill/>
          <a:ln>
            <a:noFill/>
          </a:ln>
        </p:spPr>
      </p:pic>
      <p:sp>
        <p:nvSpPr>
          <p:cNvPr id="717" name="Google Shape;717;p78"/>
          <p:cNvSpPr txBox="1"/>
          <p:nvPr/>
        </p:nvSpPr>
        <p:spPr>
          <a:xfrm>
            <a:off x="365124" y="1459717"/>
            <a:ext cx="7009369" cy="4296990"/>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precíziós gazdálkodáshoz nélkülözhetetlen gazdasági adatok rendszerezése és folyamatos karbantartása szolgál.</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felület segítségével rendszerbe lehet helyezni a gazdálkodáshoz szükséges adatokat, így azok könnyen megjeleníthető lesz az egyes térképes PrecZone alkalmazások segítségével.</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Az adatbetöltő felület részei:</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Táblakezelő</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Talajmintavétel</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Tápanyagtervezés</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Erő- és munkagép kezelő</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Inputanyag kezelő</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Vetésterv kezelő</a:t>
            </a:r>
            <a:endParaRPr/>
          </a:p>
        </p:txBody>
      </p:sp>
      <p:pic>
        <p:nvPicPr>
          <p:cNvPr id="718" name="Google Shape;718;p78"/>
          <p:cNvPicPr preferRelativeResize="0"/>
          <p:nvPr/>
        </p:nvPicPr>
        <p:blipFill rotWithShape="1">
          <a:blip r:embed="rId4">
            <a:alphaModFix/>
          </a:blip>
          <a:srcRect b="21271"/>
          <a:stretch/>
        </p:blipFill>
        <p:spPr>
          <a:xfrm>
            <a:off x="7840980" y="1455027"/>
            <a:ext cx="3845253" cy="5031947"/>
          </a:xfrm>
          <a:prstGeom prst="rect">
            <a:avLst/>
          </a:prstGeom>
          <a:noFill/>
          <a:ln>
            <a:noFill/>
          </a:ln>
        </p:spPr>
      </p:pic>
      <p:pic>
        <p:nvPicPr>
          <p:cNvPr id="719" name="Google Shape;719;p78"/>
          <p:cNvPicPr preferRelativeResize="0"/>
          <p:nvPr/>
        </p:nvPicPr>
        <p:blipFill rotWithShape="1">
          <a:blip r:embed="rId5">
            <a:alphaModFix/>
          </a:blip>
          <a:srcRect l="18268" r="23649"/>
          <a:stretch/>
        </p:blipFill>
        <p:spPr>
          <a:xfrm>
            <a:off x="5316325" y="3859527"/>
            <a:ext cx="2333736" cy="2810009"/>
          </a:xfrm>
          <a:prstGeom prst="rect">
            <a:avLst/>
          </a:prstGeom>
          <a:noFill/>
          <a:ln>
            <a:noFill/>
          </a:ln>
        </p:spPr>
      </p:pic>
      <p:cxnSp>
        <p:nvCxnSpPr>
          <p:cNvPr id="720" name="Google Shape;720;p78"/>
          <p:cNvCxnSpPr/>
          <p:nvPr/>
        </p:nvCxnSpPr>
        <p:spPr>
          <a:xfrm flipH="1">
            <a:off x="7629525" y="4343400"/>
            <a:ext cx="2752725" cy="485775"/>
          </a:xfrm>
          <a:prstGeom prst="straightConnector1">
            <a:avLst/>
          </a:prstGeom>
          <a:noFill/>
          <a:ln w="38100" cap="flat" cmpd="sng">
            <a:solidFill>
              <a:srgbClr val="FF0000"/>
            </a:solidFill>
            <a:prstDash val="solid"/>
            <a:round/>
            <a:headEnd type="none" w="sm" len="sm"/>
            <a:tailEnd type="triangle" w="med" len="med"/>
          </a:ln>
        </p:spPr>
      </p:cxnSp>
      <p:sp>
        <p:nvSpPr>
          <p:cNvPr id="721" name="Google Shape;721;p7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79"/>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PGR – PrecZone digitális megoldások</a:t>
            </a:r>
            <a:br>
              <a:rPr lang="hu-HU"/>
            </a:br>
            <a:r>
              <a:rPr lang="hu-HU" sz="2800"/>
              <a:t>PrecSoil</a:t>
            </a:r>
            <a:endParaRPr/>
          </a:p>
        </p:txBody>
      </p:sp>
      <p:pic>
        <p:nvPicPr>
          <p:cNvPr id="727" name="Google Shape;727;p79"/>
          <p:cNvPicPr preferRelativeResize="0"/>
          <p:nvPr/>
        </p:nvPicPr>
        <p:blipFill rotWithShape="1">
          <a:blip r:embed="rId3">
            <a:alphaModFix/>
          </a:blip>
          <a:srcRect l="66599" t="45319" r="21608" b="45833"/>
          <a:stretch/>
        </p:blipFill>
        <p:spPr>
          <a:xfrm>
            <a:off x="7933372" y="186531"/>
            <a:ext cx="1238251" cy="1162050"/>
          </a:xfrm>
          <a:prstGeom prst="rect">
            <a:avLst/>
          </a:prstGeom>
          <a:noFill/>
          <a:ln>
            <a:noFill/>
          </a:ln>
        </p:spPr>
      </p:pic>
      <p:pic>
        <p:nvPicPr>
          <p:cNvPr id="728" name="Google Shape;728;p79"/>
          <p:cNvPicPr preferRelativeResize="0"/>
          <p:nvPr/>
        </p:nvPicPr>
        <p:blipFill rotWithShape="1">
          <a:blip r:embed="rId4">
            <a:alphaModFix/>
          </a:blip>
          <a:srcRect l="547" t="7308" r="546"/>
          <a:stretch/>
        </p:blipFill>
        <p:spPr>
          <a:xfrm>
            <a:off x="3338945" y="2771775"/>
            <a:ext cx="7013624" cy="3560365"/>
          </a:xfrm>
          <a:prstGeom prst="rect">
            <a:avLst/>
          </a:prstGeom>
          <a:noFill/>
          <a:ln>
            <a:noFill/>
          </a:ln>
        </p:spPr>
      </p:pic>
      <p:sp>
        <p:nvSpPr>
          <p:cNvPr id="729" name="Google Shape;729;p79"/>
          <p:cNvSpPr txBox="1"/>
          <p:nvPr/>
        </p:nvSpPr>
        <p:spPr>
          <a:xfrm>
            <a:off x="589676" y="1241007"/>
            <a:ext cx="10516474" cy="1412820"/>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Valós időben nyomon követhető a talajmintavételezés folyamata.</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precíziós talajmintavételi eredmények térbeli megjelenítésére alkalmas felület.</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Információkat nyújt a talaj aktuális tápanyagszolgáltató képességéről.</a:t>
            </a:r>
            <a:endParaRPr/>
          </a:p>
        </p:txBody>
      </p:sp>
      <p:sp>
        <p:nvSpPr>
          <p:cNvPr id="730" name="Google Shape;730;p7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0"/>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PGR – PrecZone digitális megoldások</a:t>
            </a:r>
            <a:br>
              <a:rPr lang="hu-HU"/>
            </a:br>
            <a:r>
              <a:rPr lang="hu-HU" sz="2800"/>
              <a:t>KiTÁP</a:t>
            </a:r>
            <a:endParaRPr/>
          </a:p>
        </p:txBody>
      </p:sp>
      <p:sp>
        <p:nvSpPr>
          <p:cNvPr id="736" name="Google Shape;736;p80"/>
          <p:cNvSpPr txBox="1"/>
          <p:nvPr/>
        </p:nvSpPr>
        <p:spPr>
          <a:xfrm>
            <a:off x="6419840" y="1408787"/>
            <a:ext cx="5772159" cy="2738772"/>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KITE Zrt. saját fejlesztésű tápanyagtervező szoftvere.</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tervezés végrehajtható táblaátlag alapján, valamint menedzsment zóna- és cellaszinten is.</a:t>
            </a:r>
            <a:endParaRPr/>
          </a:p>
        </p:txBody>
      </p:sp>
      <p:pic>
        <p:nvPicPr>
          <p:cNvPr id="737" name="Google Shape;737;p80"/>
          <p:cNvPicPr preferRelativeResize="0"/>
          <p:nvPr/>
        </p:nvPicPr>
        <p:blipFill rotWithShape="1">
          <a:blip r:embed="rId3">
            <a:alphaModFix/>
          </a:blip>
          <a:srcRect l="66599" t="9436" r="21608" b="81717"/>
          <a:stretch/>
        </p:blipFill>
        <p:spPr>
          <a:xfrm>
            <a:off x="7933372" y="186531"/>
            <a:ext cx="1238251" cy="1162050"/>
          </a:xfrm>
          <a:prstGeom prst="rect">
            <a:avLst/>
          </a:prstGeom>
          <a:noFill/>
          <a:ln>
            <a:noFill/>
          </a:ln>
        </p:spPr>
      </p:pic>
      <p:pic>
        <p:nvPicPr>
          <p:cNvPr id="738" name="Google Shape;738;p80"/>
          <p:cNvPicPr preferRelativeResize="0"/>
          <p:nvPr/>
        </p:nvPicPr>
        <p:blipFill rotWithShape="1">
          <a:blip r:embed="rId4">
            <a:alphaModFix/>
          </a:blip>
          <a:srcRect/>
          <a:stretch/>
        </p:blipFill>
        <p:spPr>
          <a:xfrm>
            <a:off x="751601" y="1347453"/>
            <a:ext cx="4704869" cy="4869846"/>
          </a:xfrm>
          <a:prstGeom prst="rect">
            <a:avLst/>
          </a:prstGeom>
          <a:noFill/>
          <a:ln>
            <a:noFill/>
          </a:ln>
        </p:spPr>
      </p:pic>
      <p:pic>
        <p:nvPicPr>
          <p:cNvPr id="739" name="Google Shape;739;p80"/>
          <p:cNvPicPr preferRelativeResize="0"/>
          <p:nvPr/>
        </p:nvPicPr>
        <p:blipFill rotWithShape="1">
          <a:blip r:embed="rId5">
            <a:alphaModFix/>
          </a:blip>
          <a:srcRect l="18643" t="9189" r="18970" b="6836"/>
          <a:stretch/>
        </p:blipFill>
        <p:spPr>
          <a:xfrm>
            <a:off x="4113168" y="3273878"/>
            <a:ext cx="3820204" cy="2892379"/>
          </a:xfrm>
          <a:prstGeom prst="rect">
            <a:avLst/>
          </a:prstGeom>
          <a:noFill/>
          <a:ln>
            <a:noFill/>
          </a:ln>
        </p:spPr>
      </p:pic>
      <p:pic>
        <p:nvPicPr>
          <p:cNvPr id="740" name="Google Shape;740;p80"/>
          <p:cNvPicPr preferRelativeResize="0"/>
          <p:nvPr/>
        </p:nvPicPr>
        <p:blipFill rotWithShape="1">
          <a:blip r:embed="rId6">
            <a:alphaModFix/>
          </a:blip>
          <a:srcRect l="14688" t="13665" r="18200" b="2512"/>
          <a:stretch/>
        </p:blipFill>
        <p:spPr>
          <a:xfrm>
            <a:off x="7872751" y="3687996"/>
            <a:ext cx="4067237" cy="2751622"/>
          </a:xfrm>
          <a:prstGeom prst="rect">
            <a:avLst/>
          </a:prstGeom>
          <a:noFill/>
          <a:ln>
            <a:noFill/>
          </a:ln>
        </p:spPr>
      </p:pic>
      <p:sp>
        <p:nvSpPr>
          <p:cNvPr id="741" name="Google Shape;741;p8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p:nvPr/>
        </p:nvSpPr>
        <p:spPr>
          <a:xfrm>
            <a:off x="755687" y="1354019"/>
            <a:ext cx="6193754" cy="5066659"/>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hu-HU" sz="1800" b="1" i="0" u="none" strike="noStrike" cap="none">
                <a:solidFill>
                  <a:srgbClr val="00B050"/>
                </a:solidFill>
                <a:latin typeface="Calibri"/>
                <a:ea typeface="Calibri"/>
                <a:cs typeface="Calibri"/>
                <a:sym typeface="Calibri"/>
              </a:rPr>
              <a:t>Menedzsment fogalmi lehatárolása II.</a:t>
            </a:r>
            <a:endParaRPr sz="1800" b="0" i="0" u="none" strike="noStrike" cap="none">
              <a:solidFill>
                <a:srgbClr val="00B050"/>
              </a:solidFill>
              <a:latin typeface="Arial"/>
              <a:ea typeface="Arial"/>
              <a:cs typeface="Arial"/>
              <a:sym typeface="Arial"/>
            </a:endParaRPr>
          </a:p>
          <a:p>
            <a:pPr marL="0" marR="0" lvl="0" indent="0" algn="just" rtl="0">
              <a:lnSpc>
                <a:spcPct val="90000"/>
              </a:lnSpc>
              <a:spcBef>
                <a:spcPts val="1001"/>
              </a:spcBef>
              <a:spcAft>
                <a:spcPts val="0"/>
              </a:spcAft>
              <a:buClr>
                <a:srgbClr val="000000"/>
              </a:buClr>
              <a:buSzPts val="1800"/>
              <a:buFont typeface="Arial"/>
              <a:buNone/>
            </a:pPr>
            <a:r>
              <a:rPr lang="hu-HU" sz="1800" b="1" i="0" u="none" strike="noStrike" cap="none">
                <a:solidFill>
                  <a:srgbClr val="00B050"/>
                </a:solidFill>
                <a:latin typeface="Calibri"/>
                <a:ea typeface="Calibri"/>
                <a:cs typeface="Calibri"/>
                <a:sym typeface="Calibri"/>
              </a:rPr>
              <a:t>Stratégiai és </a:t>
            </a:r>
            <a:r>
              <a:rPr lang="hu-HU" sz="1800" b="1" i="0" u="sng" strike="noStrike" cap="none">
                <a:solidFill>
                  <a:srgbClr val="00B050"/>
                </a:solidFill>
                <a:latin typeface="Calibri"/>
                <a:ea typeface="Calibri"/>
                <a:cs typeface="Calibri"/>
                <a:sym typeface="Calibri"/>
              </a:rPr>
              <a:t>taktikai</a:t>
            </a:r>
            <a:r>
              <a:rPr lang="hu-HU" sz="1800" b="1" i="0" u="none" strike="noStrike" cap="none">
                <a:solidFill>
                  <a:srgbClr val="00B050"/>
                </a:solidFill>
                <a:latin typeface="Calibri"/>
                <a:ea typeface="Calibri"/>
                <a:cs typeface="Calibri"/>
                <a:sym typeface="Calibri"/>
              </a:rPr>
              <a:t> menedzsment</a:t>
            </a:r>
            <a:endParaRPr sz="1800" b="0" i="0" u="none" strike="noStrike" cap="none">
              <a:solidFill>
                <a:srgbClr val="00B050"/>
              </a:solidFill>
              <a:latin typeface="Arial"/>
              <a:ea typeface="Arial"/>
              <a:cs typeface="Arial"/>
              <a:sym typeface="Arial"/>
            </a:endParaRPr>
          </a:p>
          <a:p>
            <a:pPr marL="0" marR="0" lvl="0" indent="0" algn="just" rtl="0">
              <a:lnSpc>
                <a:spcPct val="90000"/>
              </a:lnSpc>
              <a:spcBef>
                <a:spcPts val="1001"/>
              </a:spcBef>
              <a:spcAft>
                <a:spcPts val="0"/>
              </a:spcAft>
              <a:buClr>
                <a:srgbClr val="000000"/>
              </a:buClr>
              <a:buSzPts val="1800"/>
              <a:buFont typeface="Arial"/>
              <a:buNone/>
            </a:pPr>
            <a:endParaRPr sz="1800" b="1" i="0" u="none" strike="noStrike" cap="none">
              <a:solidFill>
                <a:srgbClr val="00B050"/>
              </a:solidFill>
              <a:latin typeface="Calibri"/>
              <a:ea typeface="Calibri"/>
              <a:cs typeface="Calibri"/>
              <a:sym typeface="Calibri"/>
            </a:endParaRPr>
          </a:p>
          <a:p>
            <a:pPr marL="285750" marR="0" lvl="0" indent="-285750" algn="just" rtl="0">
              <a:lnSpc>
                <a:spcPct val="100000"/>
              </a:lnSpc>
              <a:spcBef>
                <a:spcPts val="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A taktikai menedzsment </a:t>
            </a:r>
            <a:r>
              <a:rPr lang="hu-HU" sz="1800" b="0" i="0" u="none" strike="noStrike" cap="none">
                <a:solidFill>
                  <a:srgbClr val="00B050"/>
                </a:solidFill>
                <a:latin typeface="Calibri"/>
                <a:ea typeface="Calibri"/>
                <a:cs typeface="Calibri"/>
                <a:sym typeface="Calibri"/>
              </a:rPr>
              <a:t>rövid távú tevékenységekből áll, melyek a kitűzött cél eléréséig egy kiválasztott pályán mozgásban tartják a vállalkozást.</a:t>
            </a:r>
            <a:endParaRPr sz="1800" b="0" i="0" u="none" strike="noStrike" cap="none">
              <a:solidFill>
                <a:srgbClr val="00B050"/>
              </a:solidFill>
              <a:latin typeface="Arial"/>
              <a:ea typeface="Arial"/>
              <a:cs typeface="Arial"/>
              <a:sym typeface="Arial"/>
            </a:endParaRPr>
          </a:p>
          <a:p>
            <a:pPr marL="742950" marR="0" lvl="1" indent="-285750" algn="just" rtl="0">
              <a:lnSpc>
                <a:spcPct val="100000"/>
              </a:lnSpc>
              <a:spcBef>
                <a:spcPts val="0"/>
              </a:spcBef>
              <a:spcAft>
                <a:spcPts val="0"/>
              </a:spcAft>
              <a:buClr>
                <a:srgbClr val="3F3F3F"/>
              </a:buClr>
              <a:buSzPts val="1600"/>
              <a:buFont typeface="Arial"/>
              <a:buChar char="•"/>
            </a:pPr>
            <a:r>
              <a:rPr lang="hu-HU" sz="1800" b="1" i="0" u="none" strike="noStrike" cap="none">
                <a:solidFill>
                  <a:srgbClr val="00B050"/>
                </a:solidFill>
                <a:latin typeface="Calibri"/>
                <a:ea typeface="Calibri"/>
                <a:cs typeface="Calibri"/>
                <a:sym typeface="Calibri"/>
              </a:rPr>
              <a:t>Döntéshozatal </a:t>
            </a:r>
            <a:r>
              <a:rPr lang="hu-HU" sz="1800" b="0" i="0" u="none" strike="noStrike" cap="none">
                <a:solidFill>
                  <a:srgbClr val="00B050"/>
                </a:solidFill>
                <a:latin typeface="Calibri"/>
                <a:ea typeface="Calibri"/>
                <a:cs typeface="Calibri"/>
                <a:sym typeface="Calibri"/>
              </a:rPr>
              <a:t>és főbb lépései:</a:t>
            </a:r>
            <a:endParaRPr sz="1800" b="0" i="0" u="none" strike="noStrike" cap="none">
              <a:solidFill>
                <a:srgbClr val="00B05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	„Logikus, egymásra épülő folyamatok összessége”</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1. a </a:t>
            </a:r>
            <a:r>
              <a:rPr lang="hu-HU" sz="1800" b="0" i="1" u="none" strike="noStrike" cap="none">
                <a:solidFill>
                  <a:srgbClr val="00B050"/>
                </a:solidFill>
                <a:latin typeface="Calibri"/>
                <a:ea typeface="Calibri"/>
                <a:cs typeface="Calibri"/>
                <a:sym typeface="Calibri"/>
              </a:rPr>
              <a:t>probléma vagy a lehetőség azonosítása és meghatározása</a:t>
            </a:r>
            <a:r>
              <a:rPr lang="hu-HU" sz="1800" b="0" i="0" u="none" strike="noStrike" cap="none">
                <a:solidFill>
                  <a:srgbClr val="00B050"/>
                </a:solidFill>
                <a:latin typeface="Calibri"/>
                <a:ea typeface="Calibri"/>
                <a:cs typeface="Calibri"/>
                <a:sym typeface="Calibri"/>
              </a:rPr>
              <a:t>;</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2</a:t>
            </a:r>
            <a:r>
              <a:rPr lang="hu-HU" sz="1800" b="0" i="1" u="none" strike="noStrike" cap="none">
                <a:solidFill>
                  <a:srgbClr val="00B050"/>
                </a:solidFill>
                <a:latin typeface="Calibri"/>
                <a:ea typeface="Calibri"/>
                <a:cs typeface="Calibri"/>
                <a:sym typeface="Calibri"/>
              </a:rPr>
              <a:t>. megoldási változatok </a:t>
            </a:r>
            <a:r>
              <a:rPr lang="hu-HU" sz="1800" b="0" i="0" u="none" strike="noStrike" cap="none">
                <a:solidFill>
                  <a:srgbClr val="00B050"/>
                </a:solidFill>
                <a:latin typeface="Calibri"/>
                <a:ea typeface="Calibri"/>
                <a:cs typeface="Calibri"/>
                <a:sym typeface="Calibri"/>
              </a:rPr>
              <a:t>megnevezése;</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3. </a:t>
            </a:r>
            <a:r>
              <a:rPr lang="hu-HU" sz="1800" b="0" i="1" u="none" strike="noStrike" cap="none">
                <a:solidFill>
                  <a:srgbClr val="00B050"/>
                </a:solidFill>
                <a:latin typeface="Calibri"/>
                <a:ea typeface="Calibri"/>
                <a:cs typeface="Calibri"/>
                <a:sym typeface="Calibri"/>
              </a:rPr>
              <a:t>adatok és információk </a:t>
            </a:r>
            <a:r>
              <a:rPr lang="hu-HU" sz="1800" b="0" i="0" u="none" strike="noStrike" cap="none">
                <a:solidFill>
                  <a:srgbClr val="00B050"/>
                </a:solidFill>
                <a:latin typeface="Calibri"/>
                <a:ea typeface="Calibri"/>
                <a:cs typeface="Calibri"/>
                <a:sym typeface="Calibri"/>
              </a:rPr>
              <a:t>gyűjtése;</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4. a döntési </a:t>
            </a:r>
            <a:r>
              <a:rPr lang="hu-HU" sz="1800" b="0" i="1" u="none" strike="noStrike" cap="none">
                <a:solidFill>
                  <a:srgbClr val="00B050"/>
                </a:solidFill>
                <a:latin typeface="Calibri"/>
                <a:ea typeface="Calibri"/>
                <a:cs typeface="Calibri"/>
                <a:sym typeface="Calibri"/>
              </a:rPr>
              <a:t>változatok kidolgozása és a döntés meghozatala</a:t>
            </a:r>
            <a:r>
              <a:rPr lang="hu-HU" sz="1800" b="0" i="0" u="none" strike="noStrike" cap="none">
                <a:solidFill>
                  <a:srgbClr val="00B050"/>
                </a:solidFill>
                <a:latin typeface="Calibri"/>
                <a:ea typeface="Calibri"/>
                <a:cs typeface="Calibri"/>
                <a:sym typeface="Calibri"/>
              </a:rPr>
              <a:t>;</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5. a </a:t>
            </a:r>
            <a:r>
              <a:rPr lang="hu-HU" sz="1800" b="0" i="1" u="none" strike="noStrike" cap="none">
                <a:solidFill>
                  <a:srgbClr val="00B050"/>
                </a:solidFill>
                <a:latin typeface="Calibri"/>
                <a:ea typeface="Calibri"/>
                <a:cs typeface="Calibri"/>
                <a:sym typeface="Calibri"/>
              </a:rPr>
              <a:t>döntés végrehajtása</a:t>
            </a:r>
            <a:r>
              <a:rPr lang="hu-HU" sz="1800" b="0" i="0" u="none" strike="noStrike" cap="none">
                <a:solidFill>
                  <a:srgbClr val="00B050"/>
                </a:solidFill>
                <a:latin typeface="Calibri"/>
                <a:ea typeface="Calibri"/>
                <a:cs typeface="Calibri"/>
                <a:sym typeface="Calibri"/>
              </a:rPr>
              <a:t>;</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6. az </a:t>
            </a:r>
            <a:r>
              <a:rPr lang="hu-HU" sz="1800" b="0" i="1" u="none" strike="noStrike" cap="none">
                <a:solidFill>
                  <a:srgbClr val="00B050"/>
                </a:solidFill>
                <a:latin typeface="Calibri"/>
                <a:ea typeface="Calibri"/>
                <a:cs typeface="Calibri"/>
                <a:sym typeface="Calibri"/>
              </a:rPr>
              <a:t>eredmények nyomon követése és értékelése</a:t>
            </a:r>
            <a:r>
              <a:rPr lang="hu-HU" sz="1800" b="0" i="0" u="none" strike="noStrike" cap="none">
                <a:solidFill>
                  <a:srgbClr val="00B050"/>
                </a:solidFill>
                <a:latin typeface="Calibri"/>
                <a:ea typeface="Calibri"/>
                <a:cs typeface="Calibri"/>
                <a:sym typeface="Calibri"/>
              </a:rPr>
              <a:t>;</a:t>
            </a:r>
            <a:endParaRPr sz="1800" b="0" i="0" u="none" strike="noStrike" cap="none">
              <a:solidFill>
                <a:srgbClr val="00B050"/>
              </a:solidFill>
              <a:latin typeface="Arial"/>
              <a:ea typeface="Arial"/>
              <a:cs typeface="Arial"/>
              <a:sym typeface="Arial"/>
            </a:endParaRPr>
          </a:p>
          <a:p>
            <a:pPr marL="914400" marR="0" lvl="2" indent="0" algn="just" rtl="0">
              <a:lnSpc>
                <a:spcPct val="100000"/>
              </a:lnSpc>
              <a:spcBef>
                <a:spcPts val="0"/>
              </a:spcBef>
              <a:spcAft>
                <a:spcPts val="0"/>
              </a:spcAft>
              <a:buClr>
                <a:srgbClr val="000000"/>
              </a:buClr>
              <a:buSzPts val="1800"/>
              <a:buFont typeface="Arial"/>
              <a:buNone/>
            </a:pPr>
            <a:r>
              <a:rPr lang="hu-HU" sz="1800" b="0" i="0" u="none" strike="noStrike" cap="none">
                <a:solidFill>
                  <a:srgbClr val="00B050"/>
                </a:solidFill>
                <a:latin typeface="Calibri"/>
                <a:ea typeface="Calibri"/>
                <a:cs typeface="Calibri"/>
                <a:sym typeface="Calibri"/>
              </a:rPr>
              <a:t>7. </a:t>
            </a:r>
            <a:r>
              <a:rPr lang="hu-HU" sz="1800" b="0" i="1" u="none" strike="noStrike" cap="none">
                <a:solidFill>
                  <a:srgbClr val="00B050"/>
                </a:solidFill>
                <a:latin typeface="Calibri"/>
                <a:ea typeface="Calibri"/>
                <a:cs typeface="Calibri"/>
                <a:sym typeface="Calibri"/>
              </a:rPr>
              <a:t>Felelősségvállalás</a:t>
            </a:r>
            <a:endParaRPr sz="1800" b="0" i="0" u="none" strike="noStrike" cap="none">
              <a:solidFill>
                <a:srgbClr val="00B05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pic>
        <p:nvPicPr>
          <p:cNvPr id="142" name="Google Shape;142;p19"/>
          <p:cNvPicPr preferRelativeResize="0"/>
          <p:nvPr/>
        </p:nvPicPr>
        <p:blipFill rotWithShape="1">
          <a:blip r:embed="rId3">
            <a:alphaModFix/>
          </a:blip>
          <a:srcRect/>
          <a:stretch/>
        </p:blipFill>
        <p:spPr>
          <a:xfrm>
            <a:off x="8751153" y="1690200"/>
            <a:ext cx="2731097" cy="4096646"/>
          </a:xfrm>
          <a:prstGeom prst="rect">
            <a:avLst/>
          </a:prstGeom>
          <a:noFill/>
          <a:ln>
            <a:noFill/>
          </a:ln>
        </p:spPr>
      </p:pic>
      <p:sp>
        <p:nvSpPr>
          <p:cNvPr id="143" name="Google Shape;143;p19"/>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3. Digitális farmmenedzsment III.</a:t>
            </a:r>
            <a:endParaRPr/>
          </a:p>
        </p:txBody>
      </p:sp>
      <p:sp>
        <p:nvSpPr>
          <p:cNvPr id="144" name="Google Shape;144;p1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1"/>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PrecMet</a:t>
            </a:r>
            <a:endParaRPr/>
          </a:p>
        </p:txBody>
      </p:sp>
      <p:sp>
        <p:nvSpPr>
          <p:cNvPr id="748" name="Google Shape;748;p81"/>
          <p:cNvSpPr txBox="1">
            <a:spLocks noGrp="1"/>
          </p:cNvSpPr>
          <p:nvPr>
            <p:ph type="body" idx="1"/>
          </p:nvPr>
        </p:nvSpPr>
        <p:spPr>
          <a:xfrm>
            <a:off x="72292" y="1349430"/>
            <a:ext cx="10538698" cy="1482670"/>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Az alkalmazás alapadatait a KITE – kimondottan a precíziós gazdálkodás igényeit kielégítő – saját fejlesztésű agrometeorológia állomásai, valamint egy stratégiai együttműködésnek köszönhetően az Országos Vízügyi Főigazgatóság (OVF) meteorológiai hálózata biztosítja. </a:t>
            </a:r>
            <a:endParaRPr/>
          </a:p>
        </p:txBody>
      </p:sp>
      <p:pic>
        <p:nvPicPr>
          <p:cNvPr id="749" name="Google Shape;749;p81"/>
          <p:cNvPicPr preferRelativeResize="0"/>
          <p:nvPr/>
        </p:nvPicPr>
        <p:blipFill rotWithShape="1">
          <a:blip r:embed="rId3">
            <a:alphaModFix/>
          </a:blip>
          <a:srcRect l="21695" t="9481" r="66512" b="81671"/>
          <a:stretch/>
        </p:blipFill>
        <p:spPr>
          <a:xfrm>
            <a:off x="7933372" y="186531"/>
            <a:ext cx="1238251" cy="1162050"/>
          </a:xfrm>
          <a:prstGeom prst="rect">
            <a:avLst/>
          </a:prstGeom>
          <a:noFill/>
          <a:ln>
            <a:noFill/>
          </a:ln>
        </p:spPr>
      </p:pic>
      <p:sp>
        <p:nvSpPr>
          <p:cNvPr id="750" name="Google Shape;750;p81"/>
          <p:cNvSpPr txBox="1"/>
          <p:nvPr/>
        </p:nvSpPr>
        <p:spPr>
          <a:xfrm>
            <a:off x="72292" y="2697316"/>
            <a:ext cx="10704564" cy="3563784"/>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Ez a digitális modul, bizonyos korlátozások mellett nyilvános mindenki számára, így megtekinthetők az országban elhelyezett meteorológiai állomások adatai.</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A mért adatok alapesetben a következők: </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talajnedvesség (legalább 3 mélységben)</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talajhőmérséklet</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a levegő relatív páratartalma</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léghőmérséklet</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kozmikus besugárzás</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szélerősség és -irány</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csapadékmennyiség</a:t>
            </a:r>
            <a:endParaRPr/>
          </a:p>
          <a:p>
            <a:pPr marL="1028700" marR="0" lvl="1" indent="-342900" algn="just" rtl="0">
              <a:lnSpc>
                <a:spcPct val="50000"/>
              </a:lnSpc>
              <a:spcBef>
                <a:spcPts val="500"/>
              </a:spcBef>
              <a:spcAft>
                <a:spcPts val="0"/>
              </a:spcAft>
              <a:buClr>
                <a:schemeClr val="dk1"/>
              </a:buClr>
              <a:buSzPts val="1100"/>
              <a:buFont typeface="Courier New"/>
              <a:buChar char="o"/>
            </a:pPr>
            <a:r>
              <a:rPr lang="hu-HU" sz="2200" b="0" i="0" u="none" strike="noStrike" cap="none">
                <a:solidFill>
                  <a:srgbClr val="00B050"/>
                </a:solidFill>
                <a:latin typeface="Calibri"/>
                <a:ea typeface="Calibri"/>
                <a:cs typeface="Calibri"/>
                <a:sym typeface="Calibri"/>
              </a:rPr>
              <a:t>levélnedvesség</a:t>
            </a:r>
            <a:endParaRPr/>
          </a:p>
          <a:p>
            <a:pPr marL="514350" marR="0" lvl="0" indent="-184150" algn="just" rtl="0">
              <a:lnSpc>
                <a:spcPct val="90000"/>
              </a:lnSpc>
              <a:spcBef>
                <a:spcPts val="1000"/>
              </a:spcBef>
              <a:spcAft>
                <a:spcPts val="0"/>
              </a:spcAft>
              <a:buClr>
                <a:schemeClr val="dk1"/>
              </a:buClr>
              <a:buSzPts val="1600"/>
              <a:buFont typeface="Arial"/>
              <a:buNone/>
            </a:pPr>
            <a:endParaRPr sz="2200" b="0" i="0" u="none" strike="noStrike" cap="none">
              <a:solidFill>
                <a:srgbClr val="00B050"/>
              </a:solidFill>
              <a:latin typeface="Calibri"/>
              <a:ea typeface="Calibri"/>
              <a:cs typeface="Calibri"/>
              <a:sym typeface="Calibri"/>
            </a:endParaRPr>
          </a:p>
        </p:txBody>
      </p:sp>
      <p:pic>
        <p:nvPicPr>
          <p:cNvPr id="751" name="Google Shape;751;p81"/>
          <p:cNvPicPr preferRelativeResize="0"/>
          <p:nvPr/>
        </p:nvPicPr>
        <p:blipFill rotWithShape="1">
          <a:blip r:embed="rId4">
            <a:alphaModFix/>
          </a:blip>
          <a:srcRect/>
          <a:stretch/>
        </p:blipFill>
        <p:spPr>
          <a:xfrm>
            <a:off x="6096000" y="3641009"/>
            <a:ext cx="5465851" cy="2755926"/>
          </a:xfrm>
          <a:prstGeom prst="rect">
            <a:avLst/>
          </a:prstGeom>
          <a:noFill/>
          <a:ln>
            <a:noFill/>
          </a:ln>
        </p:spPr>
      </p:pic>
      <p:sp>
        <p:nvSpPr>
          <p:cNvPr id="752" name="Google Shape;752;p8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8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Növényvédelem</a:t>
            </a:r>
            <a:endParaRPr/>
          </a:p>
        </p:txBody>
      </p:sp>
      <p:sp>
        <p:nvSpPr>
          <p:cNvPr id="759" name="Google Shape;759;p82"/>
          <p:cNvSpPr txBox="1">
            <a:spLocks noGrp="1"/>
          </p:cNvSpPr>
          <p:nvPr>
            <p:ph type="body" idx="1"/>
          </p:nvPr>
        </p:nvSpPr>
        <p:spPr>
          <a:xfrm>
            <a:off x="151448" y="1349430"/>
            <a:ext cx="11138852" cy="2719650"/>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000"/>
              <a:t>A KITE PGR rendszerének egyik pillére, a károsítók és kórokozókról szóló jelentések készítésére alkalmas </a:t>
            </a:r>
            <a:r>
              <a:rPr lang="hu-HU" sz="2000" i="1"/>
              <a:t>Növényvédelem</a:t>
            </a:r>
            <a:r>
              <a:rPr lang="hu-HU" sz="2000"/>
              <a:t> applikáció.</a:t>
            </a:r>
            <a:endParaRPr/>
          </a:p>
          <a:p>
            <a:pPr marL="514350" lvl="0" indent="-285750" algn="just" rtl="0">
              <a:lnSpc>
                <a:spcPct val="90000"/>
              </a:lnSpc>
              <a:spcBef>
                <a:spcPts val="1000"/>
              </a:spcBef>
              <a:spcAft>
                <a:spcPts val="0"/>
              </a:spcAft>
              <a:buSzPts val="1800"/>
              <a:buFont typeface="Arial"/>
              <a:buChar char="•"/>
            </a:pPr>
            <a:r>
              <a:rPr lang="hu-HU" sz="2000"/>
              <a:t>Segítséget nyújt a gazdák, szaktanácsadók részére a növényvédelmi védekezések optimális időzítéséhez.</a:t>
            </a:r>
            <a:endParaRPr/>
          </a:p>
        </p:txBody>
      </p:sp>
      <p:pic>
        <p:nvPicPr>
          <p:cNvPr id="760" name="Google Shape;760;p82"/>
          <p:cNvPicPr preferRelativeResize="0"/>
          <p:nvPr/>
        </p:nvPicPr>
        <p:blipFill rotWithShape="1">
          <a:blip r:embed="rId3">
            <a:alphaModFix/>
          </a:blip>
          <a:srcRect l="36693" t="57366" r="51513" b="33787"/>
          <a:stretch/>
        </p:blipFill>
        <p:spPr>
          <a:xfrm>
            <a:off x="7933372" y="186531"/>
            <a:ext cx="1238251" cy="1162050"/>
          </a:xfrm>
          <a:prstGeom prst="rect">
            <a:avLst/>
          </a:prstGeom>
          <a:noFill/>
          <a:ln>
            <a:noFill/>
          </a:ln>
        </p:spPr>
      </p:pic>
      <p:pic>
        <p:nvPicPr>
          <p:cNvPr id="761" name="Google Shape;761;p82"/>
          <p:cNvPicPr preferRelativeResize="0"/>
          <p:nvPr/>
        </p:nvPicPr>
        <p:blipFill rotWithShape="1">
          <a:blip r:embed="rId4">
            <a:alphaModFix/>
          </a:blip>
          <a:srcRect/>
          <a:stretch/>
        </p:blipFill>
        <p:spPr>
          <a:xfrm>
            <a:off x="7045031" y="3075938"/>
            <a:ext cx="4843781" cy="3068929"/>
          </a:xfrm>
          <a:prstGeom prst="rect">
            <a:avLst/>
          </a:prstGeom>
          <a:noFill/>
          <a:ln w="9525" cap="flat" cmpd="sng">
            <a:solidFill>
              <a:schemeClr val="dk1"/>
            </a:solidFill>
            <a:prstDash val="solid"/>
            <a:round/>
            <a:headEnd type="none" w="sm" len="sm"/>
            <a:tailEnd type="none" w="sm" len="sm"/>
          </a:ln>
        </p:spPr>
      </p:pic>
      <p:sp>
        <p:nvSpPr>
          <p:cNvPr id="762" name="Google Shape;762;p82"/>
          <p:cNvSpPr txBox="1"/>
          <p:nvPr/>
        </p:nvSpPr>
        <p:spPr>
          <a:xfrm>
            <a:off x="770746" y="2958864"/>
            <a:ext cx="6139815" cy="2719650"/>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Az alkalmazás által nyújtott információ a károsítók hőösszegszámítási modelljeinek, csapdázási eredményeinek, a károsító felvételezésnek és a meteorológia állomások által mért adatoknak az összefüggésein alapul.</a:t>
            </a:r>
            <a:endParaRPr/>
          </a:p>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A négy jelentős szántóföldi kultúra legjelentősebb károsítóiról kapnak tájékoztatás, az országos csapdafogások, illetve az országos átlaghőmérséklet mintájára készített hőösszegmodell adatai alapján. </a:t>
            </a:r>
            <a:endParaRPr/>
          </a:p>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A károsítók mellett a védekezésre javasolt növényvédő szer is megtalálható. </a:t>
            </a:r>
            <a:endParaRPr/>
          </a:p>
        </p:txBody>
      </p:sp>
      <p:sp>
        <p:nvSpPr>
          <p:cNvPr id="763" name="Google Shape;763;p8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83"/>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PrecSat és PrecSat Pro</a:t>
            </a:r>
            <a:endParaRPr/>
          </a:p>
        </p:txBody>
      </p:sp>
      <p:sp>
        <p:nvSpPr>
          <p:cNvPr id="770" name="Google Shape;770;p83"/>
          <p:cNvSpPr txBox="1">
            <a:spLocks noGrp="1"/>
          </p:cNvSpPr>
          <p:nvPr>
            <p:ph type="body" idx="1"/>
          </p:nvPr>
        </p:nvSpPr>
        <p:spPr>
          <a:xfrm>
            <a:off x="751601" y="1567154"/>
            <a:ext cx="10538698" cy="1336014"/>
          </a:xfrm>
          <a:prstGeom prst="rect">
            <a:avLst/>
          </a:prstGeom>
          <a:noFill/>
          <a:ln>
            <a:noFill/>
          </a:ln>
        </p:spPr>
        <p:txBody>
          <a:bodyPr spcFirstLastPara="1" wrap="square" lIns="91425" tIns="45700" rIns="91425" bIns="45700" anchor="t" anchorCtr="0">
            <a:normAutofit lnSpcReduction="10000"/>
          </a:bodyPr>
          <a:lstStyle/>
          <a:p>
            <a:pPr marL="514350" lvl="0" indent="-285750" algn="just" rtl="0">
              <a:lnSpc>
                <a:spcPct val="90000"/>
              </a:lnSpc>
              <a:spcBef>
                <a:spcPts val="1000"/>
              </a:spcBef>
              <a:spcAft>
                <a:spcPts val="0"/>
              </a:spcAft>
              <a:buSzPts val="1800"/>
              <a:buFont typeface="Arial"/>
              <a:buChar char="•"/>
            </a:pPr>
            <a:r>
              <a:rPr lang="hu-HU" sz="2200"/>
              <a:t>NASA Landsat8 (PrecSat) és ESA Sentinel-2 (PrecSat Pro) felvételeinek megtekintése.</a:t>
            </a:r>
            <a:endParaRPr/>
          </a:p>
          <a:p>
            <a:pPr marL="514350" lvl="0" indent="-285750" algn="just" rtl="0">
              <a:lnSpc>
                <a:spcPct val="90000"/>
              </a:lnSpc>
              <a:spcBef>
                <a:spcPts val="1000"/>
              </a:spcBef>
              <a:spcAft>
                <a:spcPts val="0"/>
              </a:spcAft>
              <a:buSzPts val="1800"/>
              <a:buFont typeface="Arial"/>
              <a:buChar char="•"/>
            </a:pPr>
            <a:r>
              <a:rPr lang="hu-HU" sz="2200"/>
              <a:t>Különböző vizualizációs módok és vegetációs indexek beállítása.</a:t>
            </a:r>
            <a:endParaRPr/>
          </a:p>
          <a:p>
            <a:pPr marL="514350" lvl="0" indent="-285750" algn="just" rtl="0">
              <a:lnSpc>
                <a:spcPct val="90000"/>
              </a:lnSpc>
              <a:spcBef>
                <a:spcPts val="1000"/>
              </a:spcBef>
              <a:spcAft>
                <a:spcPts val="0"/>
              </a:spcAft>
              <a:buSzPts val="1800"/>
              <a:buFont typeface="Arial"/>
              <a:buChar char="•"/>
            </a:pPr>
            <a:r>
              <a:rPr lang="hu-HU" sz="2200"/>
              <a:t>Hisztorikus adatok megtekintése.</a:t>
            </a:r>
            <a:endParaRPr/>
          </a:p>
          <a:p>
            <a:pPr marL="514350" lvl="0" indent="-171450" algn="just" rtl="0">
              <a:lnSpc>
                <a:spcPct val="90000"/>
              </a:lnSpc>
              <a:spcBef>
                <a:spcPts val="1000"/>
              </a:spcBef>
              <a:spcAft>
                <a:spcPts val="0"/>
              </a:spcAft>
              <a:buSzPts val="1800"/>
              <a:buFont typeface="Arial"/>
              <a:buNone/>
            </a:pPr>
            <a:endParaRPr sz="2200"/>
          </a:p>
        </p:txBody>
      </p:sp>
      <p:pic>
        <p:nvPicPr>
          <p:cNvPr id="771" name="Google Shape;771;p83"/>
          <p:cNvPicPr preferRelativeResize="0"/>
          <p:nvPr/>
        </p:nvPicPr>
        <p:blipFill rotWithShape="1">
          <a:blip r:embed="rId3">
            <a:alphaModFix/>
          </a:blip>
          <a:srcRect l="36724" t="21383" r="51482" b="69769"/>
          <a:stretch/>
        </p:blipFill>
        <p:spPr>
          <a:xfrm>
            <a:off x="7933372" y="186531"/>
            <a:ext cx="1238251" cy="1162050"/>
          </a:xfrm>
          <a:prstGeom prst="rect">
            <a:avLst/>
          </a:prstGeom>
          <a:noFill/>
          <a:ln>
            <a:noFill/>
          </a:ln>
        </p:spPr>
      </p:pic>
      <p:pic>
        <p:nvPicPr>
          <p:cNvPr id="772" name="Google Shape;772;p83"/>
          <p:cNvPicPr preferRelativeResize="0"/>
          <p:nvPr/>
        </p:nvPicPr>
        <p:blipFill rotWithShape="1">
          <a:blip r:embed="rId4">
            <a:alphaModFix/>
          </a:blip>
          <a:srcRect l="51746" t="21383" r="36674" b="69769"/>
          <a:stretch/>
        </p:blipFill>
        <p:spPr>
          <a:xfrm>
            <a:off x="8948738" y="579437"/>
            <a:ext cx="1215867" cy="1162050"/>
          </a:xfrm>
          <a:prstGeom prst="rect">
            <a:avLst/>
          </a:prstGeom>
          <a:noFill/>
          <a:ln>
            <a:noFill/>
          </a:ln>
        </p:spPr>
      </p:pic>
      <p:pic>
        <p:nvPicPr>
          <p:cNvPr id="773" name="Google Shape;773;p83"/>
          <p:cNvPicPr preferRelativeResize="0"/>
          <p:nvPr/>
        </p:nvPicPr>
        <p:blipFill rotWithShape="1">
          <a:blip r:embed="rId5">
            <a:alphaModFix/>
          </a:blip>
          <a:srcRect/>
          <a:stretch/>
        </p:blipFill>
        <p:spPr>
          <a:xfrm>
            <a:off x="4359996" y="2907072"/>
            <a:ext cx="7360357" cy="3579902"/>
          </a:xfrm>
          <a:prstGeom prst="rect">
            <a:avLst/>
          </a:prstGeom>
          <a:noFill/>
          <a:ln>
            <a:noFill/>
          </a:ln>
        </p:spPr>
      </p:pic>
      <p:sp>
        <p:nvSpPr>
          <p:cNvPr id="774" name="Google Shape;774;p83"/>
          <p:cNvSpPr txBox="1"/>
          <p:nvPr/>
        </p:nvSpPr>
        <p:spPr>
          <a:xfrm>
            <a:off x="1167238" y="3422713"/>
            <a:ext cx="3020299" cy="2295470"/>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Táblaszintű adatok interaktív összehasonlítása.</a:t>
            </a:r>
            <a:endParaRPr/>
          </a:p>
          <a:p>
            <a:pPr marL="514350" marR="0" lvl="0" indent="-285750" algn="just" rtl="0">
              <a:lnSpc>
                <a:spcPct val="90000"/>
              </a:lnSpc>
              <a:spcBef>
                <a:spcPts val="1000"/>
              </a:spcBef>
              <a:spcAft>
                <a:spcPts val="0"/>
              </a:spcAft>
              <a:buClr>
                <a:schemeClr val="dk1"/>
              </a:buClr>
              <a:buSzPts val="1600"/>
              <a:buFont typeface="Arial"/>
              <a:buChar char="•"/>
            </a:pPr>
            <a:r>
              <a:rPr lang="hu-HU" sz="2200" b="0" i="0" u="none" strike="noStrike" cap="none">
                <a:solidFill>
                  <a:srgbClr val="00B050"/>
                </a:solidFill>
                <a:latin typeface="Calibri"/>
                <a:ea typeface="Calibri"/>
                <a:cs typeface="Calibri"/>
                <a:sym typeface="Calibri"/>
              </a:rPr>
              <a:t>Pixelszintű spektrális elemző.</a:t>
            </a:r>
            <a:endParaRPr/>
          </a:p>
          <a:p>
            <a:pPr marL="514350" marR="0" lvl="0" indent="-184150" algn="just" rtl="0">
              <a:lnSpc>
                <a:spcPct val="90000"/>
              </a:lnSpc>
              <a:spcBef>
                <a:spcPts val="1000"/>
              </a:spcBef>
              <a:spcAft>
                <a:spcPts val="0"/>
              </a:spcAft>
              <a:buClr>
                <a:schemeClr val="dk1"/>
              </a:buClr>
              <a:buSzPts val="1600"/>
              <a:buFont typeface="Arial"/>
              <a:buNone/>
            </a:pPr>
            <a:endParaRPr sz="2200" b="0" i="0" u="none" strike="noStrike" cap="none">
              <a:solidFill>
                <a:srgbClr val="00B050"/>
              </a:solidFill>
              <a:latin typeface="Calibri"/>
              <a:ea typeface="Calibri"/>
              <a:cs typeface="Calibri"/>
              <a:sym typeface="Calibri"/>
            </a:endParaRPr>
          </a:p>
          <a:p>
            <a:pPr marL="514350" marR="0" lvl="0" indent="-184150" algn="just" rtl="0">
              <a:lnSpc>
                <a:spcPct val="90000"/>
              </a:lnSpc>
              <a:spcBef>
                <a:spcPts val="1000"/>
              </a:spcBef>
              <a:spcAft>
                <a:spcPts val="0"/>
              </a:spcAft>
              <a:buClr>
                <a:schemeClr val="dk1"/>
              </a:buClr>
              <a:buSzPts val="1600"/>
              <a:buFont typeface="Arial"/>
              <a:buNone/>
            </a:pPr>
            <a:endParaRPr sz="2200" b="0" i="0" u="none" strike="noStrike" cap="none">
              <a:solidFill>
                <a:srgbClr val="00B050"/>
              </a:solidFill>
              <a:latin typeface="Calibri"/>
              <a:ea typeface="Calibri"/>
              <a:cs typeface="Calibri"/>
              <a:sym typeface="Calibri"/>
            </a:endParaRPr>
          </a:p>
        </p:txBody>
      </p:sp>
      <p:sp>
        <p:nvSpPr>
          <p:cNvPr id="775" name="Google Shape;775;p8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84"/>
          <p:cNvSpPr txBox="1">
            <a:spLocks noGrp="1"/>
          </p:cNvSpPr>
          <p:nvPr>
            <p:ph type="title"/>
          </p:nvPr>
        </p:nvSpPr>
        <p:spPr>
          <a:xfrm>
            <a:off x="318197" y="247023"/>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PrecSat Extra</a:t>
            </a:r>
            <a:endParaRPr/>
          </a:p>
        </p:txBody>
      </p:sp>
      <p:sp>
        <p:nvSpPr>
          <p:cNvPr id="782" name="Google Shape;782;p84"/>
          <p:cNvSpPr txBox="1">
            <a:spLocks noGrp="1"/>
          </p:cNvSpPr>
          <p:nvPr>
            <p:ph type="body" idx="1"/>
          </p:nvPr>
        </p:nvSpPr>
        <p:spPr>
          <a:xfrm>
            <a:off x="826650" y="1218142"/>
            <a:ext cx="10538698" cy="2295470"/>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200"/>
              <a:t>A KITE Zrt. saját fejlesztésű űrfelvétel böngészője.</a:t>
            </a:r>
            <a:endParaRPr/>
          </a:p>
          <a:p>
            <a:pPr marL="514350" lvl="0" indent="-285750" algn="just" rtl="0">
              <a:lnSpc>
                <a:spcPct val="90000"/>
              </a:lnSpc>
              <a:spcBef>
                <a:spcPts val="1000"/>
              </a:spcBef>
              <a:spcAft>
                <a:spcPts val="0"/>
              </a:spcAft>
              <a:buSzPts val="1800"/>
              <a:buFont typeface="Arial"/>
              <a:buChar char="•"/>
            </a:pPr>
            <a:r>
              <a:rPr lang="hu-HU" sz="2200"/>
              <a:t>Fenológia nyomon követése.</a:t>
            </a:r>
            <a:endParaRPr/>
          </a:p>
          <a:p>
            <a:pPr marL="514350" lvl="0" indent="-285750" algn="just" rtl="0">
              <a:lnSpc>
                <a:spcPct val="90000"/>
              </a:lnSpc>
              <a:spcBef>
                <a:spcPts val="1000"/>
              </a:spcBef>
              <a:spcAft>
                <a:spcPts val="0"/>
              </a:spcAft>
              <a:buSzPts val="1800"/>
              <a:buFont typeface="Arial"/>
              <a:buChar char="•"/>
            </a:pPr>
            <a:r>
              <a:rPr lang="hu-HU" sz="2200"/>
              <a:t>Termőképességi információk megjelenítése (KITErkép).</a:t>
            </a:r>
            <a:endParaRPr/>
          </a:p>
          <a:p>
            <a:pPr marL="514350" lvl="0" indent="-285750" algn="just" rtl="0">
              <a:lnSpc>
                <a:spcPct val="90000"/>
              </a:lnSpc>
              <a:spcBef>
                <a:spcPts val="1000"/>
              </a:spcBef>
              <a:spcAft>
                <a:spcPts val="0"/>
              </a:spcAft>
              <a:buSzPts val="1800"/>
              <a:buFont typeface="Arial"/>
              <a:buChar char="•"/>
            </a:pPr>
            <a:r>
              <a:rPr lang="hu-HU" sz="2200"/>
              <a:t>Felhős felvételek kiszűrése.</a:t>
            </a:r>
            <a:endParaRPr/>
          </a:p>
          <a:p>
            <a:pPr marL="514350" lvl="0" indent="-285750" algn="just" rtl="0">
              <a:lnSpc>
                <a:spcPct val="90000"/>
              </a:lnSpc>
              <a:spcBef>
                <a:spcPts val="1000"/>
              </a:spcBef>
              <a:spcAft>
                <a:spcPts val="0"/>
              </a:spcAft>
              <a:buSzPts val="1800"/>
              <a:buFont typeface="Arial"/>
              <a:buChar char="•"/>
            </a:pPr>
            <a:r>
              <a:rPr lang="hu-HU" sz="2200"/>
              <a:t>Változáskövetés/heterogén foltok/agrotechnológiai detektálása.</a:t>
            </a:r>
            <a:endParaRPr/>
          </a:p>
        </p:txBody>
      </p:sp>
      <p:pic>
        <p:nvPicPr>
          <p:cNvPr id="783" name="Google Shape;783;p84"/>
          <p:cNvPicPr preferRelativeResize="0"/>
          <p:nvPr/>
        </p:nvPicPr>
        <p:blipFill rotWithShape="1">
          <a:blip r:embed="rId3">
            <a:alphaModFix/>
          </a:blip>
          <a:srcRect l="66599" t="21383" r="21608" b="69769"/>
          <a:stretch/>
        </p:blipFill>
        <p:spPr>
          <a:xfrm>
            <a:off x="7933372" y="186531"/>
            <a:ext cx="1238251" cy="1162050"/>
          </a:xfrm>
          <a:prstGeom prst="rect">
            <a:avLst/>
          </a:prstGeom>
          <a:noFill/>
          <a:ln>
            <a:noFill/>
          </a:ln>
        </p:spPr>
      </p:pic>
      <p:pic>
        <p:nvPicPr>
          <p:cNvPr id="784" name="Google Shape;784;p84"/>
          <p:cNvPicPr preferRelativeResize="0"/>
          <p:nvPr/>
        </p:nvPicPr>
        <p:blipFill rotWithShape="1">
          <a:blip r:embed="rId4">
            <a:alphaModFix/>
          </a:blip>
          <a:srcRect/>
          <a:stretch/>
        </p:blipFill>
        <p:spPr>
          <a:xfrm>
            <a:off x="1585198" y="3570088"/>
            <a:ext cx="9855200" cy="2880207"/>
          </a:xfrm>
          <a:prstGeom prst="rect">
            <a:avLst/>
          </a:prstGeom>
          <a:noFill/>
          <a:ln>
            <a:noFill/>
          </a:ln>
        </p:spPr>
      </p:pic>
      <p:sp>
        <p:nvSpPr>
          <p:cNvPr id="785" name="Google Shape;785;p8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85"/>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PGR – PrecZone digitális megoldások</a:t>
            </a:r>
            <a:br>
              <a:rPr lang="hu-HU"/>
            </a:br>
            <a:r>
              <a:rPr lang="hu-HU" sz="2800"/>
              <a:t>Tudásbázis</a:t>
            </a:r>
            <a:endParaRPr/>
          </a:p>
        </p:txBody>
      </p:sp>
      <p:sp>
        <p:nvSpPr>
          <p:cNvPr id="792" name="Google Shape;792;p85"/>
          <p:cNvSpPr txBox="1">
            <a:spLocks noGrp="1"/>
          </p:cNvSpPr>
          <p:nvPr>
            <p:ph type="body" idx="1"/>
          </p:nvPr>
        </p:nvSpPr>
        <p:spPr>
          <a:xfrm>
            <a:off x="751602" y="1349430"/>
            <a:ext cx="10538698" cy="4797370"/>
          </a:xfrm>
          <a:prstGeom prst="rect">
            <a:avLst/>
          </a:prstGeom>
          <a:noFill/>
          <a:ln>
            <a:noFill/>
          </a:ln>
        </p:spPr>
        <p:txBody>
          <a:bodyPr spcFirstLastPara="1" wrap="square" lIns="91425" tIns="45700" rIns="91425" bIns="45700" anchor="t" anchorCtr="0">
            <a:normAutofit/>
          </a:bodyPr>
          <a:lstStyle/>
          <a:p>
            <a:pPr marL="514350" lvl="0" indent="-285750" algn="just" rtl="0">
              <a:lnSpc>
                <a:spcPct val="90000"/>
              </a:lnSpc>
              <a:spcBef>
                <a:spcPts val="1000"/>
              </a:spcBef>
              <a:spcAft>
                <a:spcPts val="0"/>
              </a:spcAft>
              <a:buSzPts val="1800"/>
              <a:buFont typeface="Arial"/>
              <a:buChar char="•"/>
            </a:pPr>
            <a:r>
              <a:rPr lang="hu-HU" sz="2000"/>
              <a:t>A KITE-ben évtizedek alatt felgyülemlett szaktudás, eredmények egy közös platformon, összegyűjtve, jól strukturált módon, egy erre a célra kifejlesztett tárházban való elhelyezése.</a:t>
            </a:r>
            <a:endParaRPr/>
          </a:p>
          <a:p>
            <a:pPr marL="514350" lvl="0" indent="-285750" algn="just" rtl="0">
              <a:lnSpc>
                <a:spcPct val="90000"/>
              </a:lnSpc>
              <a:spcBef>
                <a:spcPts val="1000"/>
              </a:spcBef>
              <a:spcAft>
                <a:spcPts val="0"/>
              </a:spcAft>
              <a:buSzPts val="1800"/>
              <a:buFont typeface="Arial"/>
              <a:buChar char="•"/>
            </a:pPr>
            <a:r>
              <a:rPr lang="hu-HU" sz="2000"/>
              <a:t>A szakmai anyagok agrotechnológiai, műszaki és IT oldalról folyamatosan kerülnek feltöltésre.</a:t>
            </a:r>
            <a:endParaRPr/>
          </a:p>
        </p:txBody>
      </p:sp>
      <p:pic>
        <p:nvPicPr>
          <p:cNvPr id="793" name="Google Shape;793;p85"/>
          <p:cNvPicPr preferRelativeResize="0"/>
          <p:nvPr/>
        </p:nvPicPr>
        <p:blipFill rotWithShape="1">
          <a:blip r:embed="rId3">
            <a:alphaModFix/>
          </a:blip>
          <a:srcRect l="51752" t="9481" r="36454" b="81671"/>
          <a:stretch/>
        </p:blipFill>
        <p:spPr>
          <a:xfrm>
            <a:off x="7933372" y="186531"/>
            <a:ext cx="1238251" cy="1162050"/>
          </a:xfrm>
          <a:prstGeom prst="rect">
            <a:avLst/>
          </a:prstGeom>
          <a:noFill/>
          <a:ln>
            <a:noFill/>
          </a:ln>
        </p:spPr>
      </p:pic>
      <p:pic>
        <p:nvPicPr>
          <p:cNvPr id="794" name="Google Shape;794;p85"/>
          <p:cNvPicPr preferRelativeResize="0"/>
          <p:nvPr/>
        </p:nvPicPr>
        <p:blipFill rotWithShape="1">
          <a:blip r:embed="rId4">
            <a:alphaModFix/>
          </a:blip>
          <a:srcRect/>
          <a:stretch/>
        </p:blipFill>
        <p:spPr>
          <a:xfrm>
            <a:off x="5614672" y="3078470"/>
            <a:ext cx="5981596" cy="3003881"/>
          </a:xfrm>
          <a:prstGeom prst="rect">
            <a:avLst/>
          </a:prstGeom>
          <a:noFill/>
          <a:ln>
            <a:noFill/>
          </a:ln>
        </p:spPr>
      </p:pic>
      <p:sp>
        <p:nvSpPr>
          <p:cNvPr id="795" name="Google Shape;795;p85"/>
          <p:cNvSpPr txBox="1"/>
          <p:nvPr/>
        </p:nvSpPr>
        <p:spPr>
          <a:xfrm>
            <a:off x="751602" y="2673849"/>
            <a:ext cx="4341098" cy="3813125"/>
          </a:xfrm>
          <a:prstGeom prst="rect">
            <a:avLst/>
          </a:prstGeom>
          <a:noFill/>
          <a:ln>
            <a:noFill/>
          </a:ln>
        </p:spPr>
        <p:txBody>
          <a:bodyPr spcFirstLastPara="1" wrap="square" lIns="91425" tIns="45700" rIns="91425" bIns="45700" anchor="t" anchorCtr="0">
            <a:noAutofit/>
          </a:bodyPr>
          <a:lstStyle/>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A működése jogosultsági rendszerhez kötött (publikus, partner, KITE belsős anyagok).</a:t>
            </a:r>
            <a:endParaRPr/>
          </a:p>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Szabadszavas és címkekereső funkció.</a:t>
            </a:r>
            <a:endParaRPr/>
          </a:p>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Legutóbbi dokumentumok megtekintése.</a:t>
            </a:r>
            <a:endParaRPr/>
          </a:p>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Kedvencek beállítása.</a:t>
            </a:r>
            <a:endParaRPr/>
          </a:p>
          <a:p>
            <a:pPr marL="514350" marR="0" lvl="0" indent="-285750" algn="just" rtl="0">
              <a:lnSpc>
                <a:spcPct val="90000"/>
              </a:lnSpc>
              <a:spcBef>
                <a:spcPts val="1000"/>
              </a:spcBef>
              <a:spcAft>
                <a:spcPts val="0"/>
              </a:spcAft>
              <a:buClr>
                <a:schemeClr val="dk1"/>
              </a:buClr>
              <a:buSzPts val="1600"/>
              <a:buFont typeface="Arial"/>
              <a:buChar char="•"/>
            </a:pPr>
            <a:r>
              <a:rPr lang="hu-HU" sz="2000" b="0" i="0" u="none" strike="noStrike" cap="none">
                <a:solidFill>
                  <a:srgbClr val="00B050"/>
                </a:solidFill>
                <a:latin typeface="Calibri"/>
                <a:ea typeface="Calibri"/>
                <a:cs typeface="Calibri"/>
                <a:sym typeface="Calibri"/>
              </a:rPr>
              <a:t>Precíziós gazdálkodási rovat a </a:t>
            </a:r>
            <a:r>
              <a:rPr lang="hu-HU" sz="2000" b="0" i="0" u="sng" strike="noStrike" cap="none">
                <a:solidFill>
                  <a:srgbClr val="00B05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https://www.kite.hu/</a:t>
            </a:r>
            <a:r>
              <a:rPr lang="hu-HU" sz="2000" b="0" i="0" u="none" strike="noStrike" cap="none">
                <a:solidFill>
                  <a:srgbClr val="00B050"/>
                </a:solidFill>
                <a:latin typeface="Calibri"/>
                <a:ea typeface="Calibri"/>
                <a:cs typeface="Calibri"/>
                <a:sym typeface="Calibri"/>
              </a:rPr>
              <a:t>-ról.</a:t>
            </a:r>
            <a:endParaRPr/>
          </a:p>
        </p:txBody>
      </p:sp>
      <p:sp>
        <p:nvSpPr>
          <p:cNvPr id="796" name="Google Shape;796;p8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86"/>
          <p:cNvSpPr/>
          <p:nvPr/>
        </p:nvSpPr>
        <p:spPr>
          <a:xfrm>
            <a:off x="4992480" y="1690560"/>
            <a:ext cx="6770520" cy="4485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86"/>
          <p:cNvSpPr/>
          <p:nvPr/>
        </p:nvSpPr>
        <p:spPr>
          <a:xfrm>
            <a:off x="754114" y="1406803"/>
            <a:ext cx="10409040"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hu-HU" sz="2000" b="1" i="0" u="none" strike="noStrike" cap="none">
                <a:solidFill>
                  <a:srgbClr val="00B050"/>
                </a:solidFill>
                <a:latin typeface="Calibri"/>
                <a:ea typeface="Calibri"/>
                <a:cs typeface="Calibri"/>
                <a:sym typeface="Calibri"/>
              </a:rPr>
              <a:t>Milyen adatokra </a:t>
            </a:r>
            <a:r>
              <a:rPr lang="hu-HU" sz="2000" b="0" i="0" u="none" strike="noStrike" cap="none">
                <a:solidFill>
                  <a:srgbClr val="00B050"/>
                </a:solidFill>
                <a:latin typeface="Calibri"/>
                <a:ea typeface="Calibri"/>
                <a:cs typeface="Calibri"/>
                <a:sym typeface="Calibri"/>
              </a:rPr>
              <a:t>van szükség? </a:t>
            </a:r>
            <a:r>
              <a:rPr lang="hu-HU" sz="2000" b="1" i="0" u="none" strike="noStrike" cap="none">
                <a:solidFill>
                  <a:srgbClr val="00B050"/>
                </a:solidFill>
                <a:latin typeface="Calibri"/>
                <a:ea typeface="Calibri"/>
                <a:cs typeface="Calibri"/>
                <a:sym typeface="Calibri"/>
              </a:rPr>
              <a:t>Hogyan lesz </a:t>
            </a:r>
            <a:r>
              <a:rPr lang="hu-HU" sz="2000" b="0" i="0" u="none" strike="noStrike" cap="none">
                <a:solidFill>
                  <a:srgbClr val="00B050"/>
                </a:solidFill>
                <a:latin typeface="Calibri"/>
                <a:ea typeface="Calibri"/>
                <a:cs typeface="Calibri"/>
                <a:sym typeface="Calibri"/>
              </a:rPr>
              <a:t>az</a:t>
            </a:r>
            <a:r>
              <a:rPr lang="hu-HU" sz="2000" b="1" i="0" u="none" strike="noStrike" cap="none">
                <a:solidFill>
                  <a:srgbClr val="00B050"/>
                </a:solidFill>
                <a:latin typeface="Calibri"/>
                <a:ea typeface="Calibri"/>
                <a:cs typeface="Calibri"/>
                <a:sym typeface="Calibri"/>
              </a:rPr>
              <a:t> adatból döntés? Kik hasznosíthatják </a:t>
            </a:r>
            <a:r>
              <a:rPr lang="hu-HU" sz="2000" b="0" i="0" u="none" strike="noStrike" cap="none">
                <a:solidFill>
                  <a:srgbClr val="00B050"/>
                </a:solidFill>
                <a:latin typeface="Calibri"/>
                <a:ea typeface="Calibri"/>
                <a:cs typeface="Calibri"/>
                <a:sym typeface="Calibri"/>
              </a:rPr>
              <a:t>ezeket?</a:t>
            </a:r>
            <a:endParaRPr sz="1400" b="0" i="0" u="none" strike="noStrike" cap="none">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B05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3F3F3F"/>
              </a:solidFill>
              <a:latin typeface="Calibri"/>
              <a:ea typeface="Calibri"/>
              <a:cs typeface="Calibri"/>
              <a:sym typeface="Calibri"/>
            </a:endParaRPr>
          </a:p>
        </p:txBody>
      </p:sp>
      <p:grpSp>
        <p:nvGrpSpPr>
          <p:cNvPr id="804" name="Google Shape;804;p86"/>
          <p:cNvGrpSpPr/>
          <p:nvPr/>
        </p:nvGrpSpPr>
        <p:grpSpPr>
          <a:xfrm>
            <a:off x="-3996635" y="865326"/>
            <a:ext cx="15936623" cy="6364619"/>
            <a:chOff x="-5271102" y="-818537"/>
            <a:chExt cx="15936623" cy="6364619"/>
          </a:xfrm>
        </p:grpSpPr>
        <p:sp>
          <p:nvSpPr>
            <p:cNvPr id="805" name="Google Shape;805;p86"/>
            <p:cNvSpPr/>
            <p:nvPr/>
          </p:nvSpPr>
          <p:spPr>
            <a:xfrm>
              <a:off x="-5271102" y="-818537"/>
              <a:ext cx="6364619" cy="6364619"/>
            </a:xfrm>
            <a:prstGeom prst="blockArc">
              <a:avLst>
                <a:gd name="adj1" fmla="val 18900000"/>
                <a:gd name="adj2" fmla="val 2700000"/>
                <a:gd name="adj3" fmla="val 339"/>
              </a:avLst>
            </a:prstGeom>
            <a:noFill/>
            <a:ln w="25400" cap="flat" cmpd="sng">
              <a:solidFill>
                <a:srgbClr val="1046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86"/>
            <p:cNvSpPr/>
            <p:nvPr/>
          </p:nvSpPr>
          <p:spPr>
            <a:xfrm>
              <a:off x="930174" y="398872"/>
              <a:ext cx="9727059" cy="1069219"/>
            </a:xfrm>
            <a:prstGeom prst="rect">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86"/>
            <p:cNvSpPr txBox="1"/>
            <p:nvPr/>
          </p:nvSpPr>
          <p:spPr>
            <a:xfrm>
              <a:off x="930174" y="398872"/>
              <a:ext cx="9727059" cy="1069219"/>
            </a:xfrm>
            <a:prstGeom prst="rect">
              <a:avLst/>
            </a:prstGeom>
            <a:noFill/>
            <a:ln>
              <a:noFill/>
            </a:ln>
          </p:spPr>
          <p:txBody>
            <a:bodyPr spcFirstLastPara="1" wrap="square" lIns="75047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hu-HU" sz="1600" b="1" i="0" u="none" strike="noStrike" cap="none">
                  <a:solidFill>
                    <a:schemeClr val="lt1"/>
                  </a:solidFill>
                  <a:latin typeface="Calibri"/>
                  <a:ea typeface="Calibri"/>
                  <a:cs typeface="Calibri"/>
                  <a:sym typeface="Calibri"/>
                </a:rPr>
                <a:t>Adatok: </a:t>
              </a:r>
              <a:r>
                <a:rPr lang="hu-HU" sz="1600" b="0" i="0" u="none" strike="noStrike" cap="none">
                  <a:solidFill>
                    <a:schemeClr val="lt1"/>
                  </a:solidFill>
                  <a:latin typeface="Calibri"/>
                  <a:ea typeface="Calibri"/>
                  <a:cs typeface="Calibri"/>
                  <a:sym typeface="Calibri"/>
                </a:rPr>
                <a:t>termesztési táblák, időszakok, költségek; földügyek, készletnyilvántartások, mérlegek, foglalkoztatás adatai, bármunkaműveletek és szerződések, eligazítások, munkaműveleti felhasználás és kiadások, gépek, gépkapcsolatok, üzemanyag, műhely, munkaerő adatai, jelenléti nyilvántartás, egyszerűsített foglalkoztatás, kontrollin adatai, stb.</a:t>
              </a:r>
              <a:endParaRPr sz="1400" b="0" i="0" u="none" strike="noStrike" cap="none">
                <a:solidFill>
                  <a:srgbClr val="000000"/>
                </a:solidFill>
                <a:latin typeface="Arial"/>
                <a:ea typeface="Arial"/>
                <a:cs typeface="Arial"/>
                <a:sym typeface="Arial"/>
              </a:endParaRPr>
            </a:p>
          </p:txBody>
        </p:sp>
        <p:sp>
          <p:nvSpPr>
            <p:cNvPr id="808" name="Google Shape;808;p86"/>
            <p:cNvSpPr/>
            <p:nvPr/>
          </p:nvSpPr>
          <p:spPr>
            <a:xfrm>
              <a:off x="17831" y="387510"/>
              <a:ext cx="1475998" cy="1115995"/>
            </a:xfrm>
            <a:prstGeom prst="ellipse">
              <a:avLst/>
            </a:prstGeom>
            <a:blipFill rotWithShape="1">
              <a:blip r:embed="rId3">
                <a:alphaModFix/>
              </a:blip>
              <a:stretch>
                <a:fillRect/>
              </a:stretch>
            </a:blipFill>
            <a:ln w="25400" cap="flat" cmpd="sng">
              <a:solidFill>
                <a:srgbClr val="1558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86"/>
            <p:cNvSpPr/>
            <p:nvPr/>
          </p:nvSpPr>
          <p:spPr>
            <a:xfrm>
              <a:off x="1073403" y="1780435"/>
              <a:ext cx="9592118" cy="1166672"/>
            </a:xfrm>
            <a:prstGeom prst="rect">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86"/>
            <p:cNvSpPr txBox="1"/>
            <p:nvPr/>
          </p:nvSpPr>
          <p:spPr>
            <a:xfrm>
              <a:off x="1073403" y="1780435"/>
              <a:ext cx="9592118" cy="1166672"/>
            </a:xfrm>
            <a:prstGeom prst="rect">
              <a:avLst/>
            </a:prstGeom>
            <a:noFill/>
            <a:ln>
              <a:noFill/>
            </a:ln>
          </p:spPr>
          <p:txBody>
            <a:bodyPr spcFirstLastPara="1" wrap="square" lIns="75047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hu-HU" sz="1600" b="1" i="0" u="none" strike="noStrike" cap="none">
                  <a:solidFill>
                    <a:schemeClr val="lt1"/>
                  </a:solidFill>
                  <a:latin typeface="Calibri"/>
                  <a:ea typeface="Calibri"/>
                  <a:cs typeface="Calibri"/>
                  <a:sym typeface="Calibri"/>
                </a:rPr>
                <a:t>Funkciók:  </a:t>
              </a:r>
              <a:r>
                <a:rPr lang="hu-HU" sz="1600" b="0" i="0" u="none" strike="noStrike" cap="none">
                  <a:solidFill>
                    <a:schemeClr val="lt1"/>
                  </a:solidFill>
                  <a:latin typeface="Calibri"/>
                  <a:ea typeface="Calibri"/>
                  <a:cs typeface="Calibri"/>
                  <a:sym typeface="Calibri"/>
                </a:rPr>
                <a:t>a hivatalos beszámolásokhoz, kimutatásokhoz, a termesztési folyamatok átláthatóságához szükséges anyagok; tábla szintű kimutatások; munkaműveletek (Ki-mikor-hol-mivel-mit-mennyiért);pontos munkaórák, felhasznált dózisok; térképek; földbérleti szerződések és nyilvántartások; számlázás, cégek közötti bizonylatok, szállítólevelek, készletek; mérlegadatok és hozzákapcsolódó adminisztráció; gépi munkák költség-nyilvántartása; stb.</a:t>
              </a:r>
              <a:endParaRPr sz="1400" b="0" i="0" u="none" strike="noStrike" cap="none">
                <a:solidFill>
                  <a:srgbClr val="000000"/>
                </a:solidFill>
                <a:latin typeface="Arial"/>
                <a:ea typeface="Arial"/>
                <a:cs typeface="Arial"/>
                <a:sym typeface="Arial"/>
              </a:endParaRPr>
            </a:p>
          </p:txBody>
        </p:sp>
        <p:sp>
          <p:nvSpPr>
            <p:cNvPr id="811" name="Google Shape;811;p86"/>
            <p:cNvSpPr/>
            <p:nvPr/>
          </p:nvSpPr>
          <p:spPr>
            <a:xfrm>
              <a:off x="270105" y="1805774"/>
              <a:ext cx="1475998" cy="1115995"/>
            </a:xfrm>
            <a:prstGeom prst="ellipse">
              <a:avLst/>
            </a:prstGeom>
            <a:blipFill rotWithShape="1">
              <a:blip r:embed="rId4">
                <a:alphaModFix/>
              </a:blip>
              <a:stretch>
                <a:fillRect/>
              </a:stretch>
            </a:blipFill>
            <a:ln w="25400" cap="flat" cmpd="sng">
              <a:solidFill>
                <a:srgbClr val="1558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86"/>
            <p:cNvSpPr/>
            <p:nvPr/>
          </p:nvSpPr>
          <p:spPr>
            <a:xfrm>
              <a:off x="911097" y="3236930"/>
              <a:ext cx="9746136" cy="1069219"/>
            </a:xfrm>
            <a:prstGeom prst="rect">
              <a:avLst/>
            </a:prstGeom>
            <a:solidFill>
              <a:srgbClr val="1558A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86"/>
            <p:cNvSpPr txBox="1"/>
            <p:nvPr/>
          </p:nvSpPr>
          <p:spPr>
            <a:xfrm>
              <a:off x="911097" y="3236930"/>
              <a:ext cx="9746136" cy="1069219"/>
            </a:xfrm>
            <a:prstGeom prst="rect">
              <a:avLst/>
            </a:prstGeom>
            <a:noFill/>
            <a:ln>
              <a:noFill/>
            </a:ln>
          </p:spPr>
          <p:txBody>
            <a:bodyPr spcFirstLastPara="1" wrap="square" lIns="75047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hu-HU" sz="1600" b="1" i="0" u="none" strike="noStrike" cap="none">
                  <a:solidFill>
                    <a:schemeClr val="lt1"/>
                  </a:solidFill>
                  <a:latin typeface="Calibri"/>
                  <a:ea typeface="Calibri"/>
                  <a:cs typeface="Calibri"/>
                  <a:sym typeface="Calibri"/>
                </a:rPr>
                <a:t>Felhasználók: </a:t>
              </a:r>
              <a:r>
                <a:rPr lang="hu-HU" sz="1600" b="0" i="0" u="none" strike="noStrike" cap="none">
                  <a:solidFill>
                    <a:schemeClr val="lt1"/>
                  </a:solidFill>
                  <a:latin typeface="Calibri"/>
                  <a:ea typeface="Calibri"/>
                  <a:cs typeface="Calibri"/>
                  <a:sym typeface="Calibri"/>
                </a:rPr>
                <a:t>gazdaság vezetője; tulajdonosi kör; könyvelő; agronómus; művezető; raktáros; mérlegkezelő; szaktanácsadó; partnerek; stb.   (igény szerint különböző hozzáférés adható az egyes szerepkörrel rendelkező felhasználóknak – mit láthat, mit szerkeszthet, stb)</a:t>
              </a:r>
              <a:endParaRPr sz="1400" b="0" i="0" u="none" strike="noStrike" cap="none">
                <a:solidFill>
                  <a:srgbClr val="000000"/>
                </a:solidFill>
                <a:latin typeface="Arial"/>
                <a:ea typeface="Arial"/>
                <a:cs typeface="Arial"/>
                <a:sym typeface="Arial"/>
              </a:endParaRPr>
            </a:p>
          </p:txBody>
        </p:sp>
        <p:sp>
          <p:nvSpPr>
            <p:cNvPr id="814" name="Google Shape;814;p86"/>
            <p:cNvSpPr/>
            <p:nvPr/>
          </p:nvSpPr>
          <p:spPr>
            <a:xfrm>
              <a:off x="17831" y="3224037"/>
              <a:ext cx="1475998" cy="1115995"/>
            </a:xfrm>
            <a:prstGeom prst="ellipse">
              <a:avLst/>
            </a:prstGeom>
            <a:blipFill rotWithShape="1">
              <a:blip r:embed="rId5">
                <a:alphaModFix/>
              </a:blip>
              <a:stretch>
                <a:fillRect/>
              </a:stretch>
            </a:blipFill>
            <a:ln w="25400" cap="flat" cmpd="sng">
              <a:solidFill>
                <a:srgbClr val="1558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5" name="Google Shape;815;p86"/>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11. A digitális farmmenedzsment által</a:t>
            </a:r>
            <a:br>
              <a:rPr lang="hu-HU"/>
            </a:br>
            <a:r>
              <a:rPr lang="hu-HU"/>
              <a:t>nyújtott adatkezelési lehetőségek</a:t>
            </a:r>
            <a:endParaRPr/>
          </a:p>
        </p:txBody>
      </p:sp>
      <p:sp>
        <p:nvSpPr>
          <p:cNvPr id="816" name="Google Shape;816;p8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87"/>
          <p:cNvSpPr txBox="1"/>
          <p:nvPr/>
        </p:nvSpPr>
        <p:spPr>
          <a:xfrm>
            <a:off x="751601" y="2435413"/>
            <a:ext cx="10049580" cy="405156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Régió: Magyarország, Dél Alföld</a:t>
            </a:r>
            <a:endParaRPr sz="1400" b="0" i="0" u="none" strike="noStrike" cap="none">
              <a:solidFill>
                <a:srgbClr val="00B05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Probléma: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vállalkozások különböző szervezeti felépítéssel, eltérő nyilvántartásokkal rendelkeznek. Összehasonlíthatatlanok a folyamatok.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termelési hatékonyság (vagy annak hiánya) mérhetetlen, a beavatkozás a folyamatokba csak megérzéseken, szokásokon alapul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Az információ áramlás lehetetlen, a számvitel folyamatos manuális többletmunkára kényszerül. </a:t>
            </a:r>
            <a:endParaRPr sz="1400" b="0" i="0" u="none" strike="noStrike" cap="none">
              <a:solidFill>
                <a:srgbClr val="00B05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Technológia: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Folyamatok egységesítése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AgroVIR szoftver bevezetése </a:t>
            </a:r>
            <a:endParaRPr sz="1400" b="0" i="0" u="none" strike="noStrike" cap="none">
              <a:solidFill>
                <a:srgbClr val="00B050"/>
              </a:solidFill>
              <a:latin typeface="Arial"/>
              <a:ea typeface="Arial"/>
              <a:cs typeface="Arial"/>
              <a:sym typeface="Arial"/>
            </a:endParaRPr>
          </a:p>
        </p:txBody>
      </p:sp>
      <p:sp>
        <p:nvSpPr>
          <p:cNvPr id="823" name="Google Shape;823;p87"/>
          <p:cNvSpPr txBox="1">
            <a:spLocks noGrp="1"/>
          </p:cNvSpPr>
          <p:nvPr>
            <p:ph type="title"/>
          </p:nvPr>
        </p:nvSpPr>
        <p:spPr>
          <a:xfrm>
            <a:off x="751601" y="292977"/>
            <a:ext cx="10304326"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AgroVIR I-a.</a:t>
            </a:r>
            <a:endParaRPr/>
          </a:p>
        </p:txBody>
      </p:sp>
      <p:sp>
        <p:nvSpPr>
          <p:cNvPr id="824" name="Google Shape;824;p87"/>
          <p:cNvSpPr txBox="1">
            <a:spLocks noGrp="1"/>
          </p:cNvSpPr>
          <p:nvPr>
            <p:ph type="body" idx="1"/>
          </p:nvPr>
        </p:nvSpPr>
        <p:spPr>
          <a:xfrm>
            <a:off x="751602" y="1349430"/>
            <a:ext cx="10515600" cy="1558037"/>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Különálló cégek cégcsoporttá formálása, egységesítés a tulajdonos, management számára az AgroVIR szoftver bevezetésének segítségével </a:t>
            </a:r>
            <a:endParaRPr sz="2400" b="1">
              <a:solidFill>
                <a:srgbClr val="00B050"/>
              </a:solidFill>
            </a:endParaRPr>
          </a:p>
        </p:txBody>
      </p:sp>
      <p:sp>
        <p:nvSpPr>
          <p:cNvPr id="825" name="Google Shape;825;p8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88"/>
          <p:cNvSpPr/>
          <p:nvPr/>
        </p:nvSpPr>
        <p:spPr>
          <a:xfrm>
            <a:off x="751601" y="2508608"/>
            <a:ext cx="11007314" cy="4227349"/>
          </a:xfrm>
          <a:prstGeom prst="rect">
            <a:avLst/>
          </a:prstGeom>
          <a:noFill/>
          <a:ln>
            <a:noFill/>
          </a:ln>
        </p:spPr>
        <p:txBody>
          <a:bodyPr spcFirstLastPara="1" wrap="square" lIns="90000" tIns="45000" rIns="90000" bIns="45000" anchor="t" anchorCtr="0">
            <a:noAutofit/>
          </a:bodyPr>
          <a:lstStyle/>
          <a:p>
            <a:pPr marL="36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Megvalósítás: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Folyamatfelmérések elvégzése a vállalkozás minden részegységénél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Alapadattörzsek egységesítése (összehasonlíthatóság biztosítása)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Folyamatok egységesítése – adatrögzítés egységesítése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Teljesítmények mérésének egységesítése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 A rendszer felkészítése újabb cég(ek) cégcsoportba történő becsatlakozásának lehetőségére </a:t>
            </a:r>
            <a:endParaRPr sz="2000" b="0" i="0" u="none" strike="noStrike" cap="none">
              <a:solidFill>
                <a:srgbClr val="00B050"/>
              </a:solidFill>
              <a:latin typeface="Calibri"/>
              <a:ea typeface="Calibri"/>
              <a:cs typeface="Calibri"/>
              <a:sym typeface="Calibri"/>
            </a:endParaRPr>
          </a:p>
          <a:p>
            <a:pPr marL="36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Eredmények: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Felelősök döntéshozatalának, irányítási munkájának megkönnyítése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Tény költségek egységes, összehasonlítható kimutatása</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Információáramlás gyorsítása a vállalkozások között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Segítség az adatátadásban a pénzügy, számvitel felé. </a:t>
            </a:r>
            <a:endParaRPr sz="2000" b="0" i="0" u="none" strike="noStrike" cap="none">
              <a:solidFill>
                <a:srgbClr val="00B050"/>
              </a:solidFill>
              <a:latin typeface="Calibri"/>
              <a:ea typeface="Calibri"/>
              <a:cs typeface="Calibri"/>
              <a:sym typeface="Calibri"/>
            </a:endParaRPr>
          </a:p>
        </p:txBody>
      </p:sp>
      <p:sp>
        <p:nvSpPr>
          <p:cNvPr id="832" name="Google Shape;832;p88"/>
          <p:cNvSpPr txBox="1">
            <a:spLocks noGrp="1"/>
          </p:cNvSpPr>
          <p:nvPr>
            <p:ph type="title"/>
          </p:nvPr>
        </p:nvSpPr>
        <p:spPr>
          <a:xfrm>
            <a:off x="751601" y="292977"/>
            <a:ext cx="10515600"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AgroVIR I-b.</a:t>
            </a:r>
            <a:endParaRPr/>
          </a:p>
        </p:txBody>
      </p:sp>
      <p:sp>
        <p:nvSpPr>
          <p:cNvPr id="833" name="Google Shape;833;p88"/>
          <p:cNvSpPr txBox="1">
            <a:spLocks noGrp="1"/>
          </p:cNvSpPr>
          <p:nvPr>
            <p:ph type="body" idx="1"/>
          </p:nvPr>
        </p:nvSpPr>
        <p:spPr>
          <a:xfrm>
            <a:off x="751602" y="1349430"/>
            <a:ext cx="10515600" cy="1159178"/>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Különálló cégek cégcsoporttá formálása, egységesítés a tulajdonos, management számára az AgroVIR szoftver bevezetésének segítségével </a:t>
            </a:r>
            <a:endParaRPr b="1">
              <a:solidFill>
                <a:srgbClr val="00B050"/>
              </a:solidFill>
            </a:endParaRPr>
          </a:p>
        </p:txBody>
      </p:sp>
      <p:sp>
        <p:nvSpPr>
          <p:cNvPr id="834" name="Google Shape;834;p8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89"/>
          <p:cNvSpPr txBox="1"/>
          <p:nvPr/>
        </p:nvSpPr>
        <p:spPr>
          <a:xfrm>
            <a:off x="751601" y="2737695"/>
            <a:ext cx="9539787" cy="462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Régió: Erdély  </a:t>
            </a:r>
            <a:endParaRPr sz="1400" b="0" i="0" u="none" strike="noStrike" cap="none">
              <a:solidFill>
                <a:srgbClr val="00B05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Probléma: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mezőgazdálkodási tudás egyetlen embernél összpontosult (kitettség kockázata)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vállalkozáson belüli információk standardizálatlansága, nehéz visszanyerhetősége (nem adatalapú döntéshozatal)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vállalkozáson belüli felelősségek és szerepkörök halmozódása (nem hatékony) </a:t>
            </a:r>
            <a:endParaRPr sz="1400" b="0" i="0" u="none" strike="noStrike" cap="none">
              <a:solidFill>
                <a:srgbClr val="00B05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Technológia: </a:t>
            </a:r>
            <a:endParaRPr sz="1400" b="0" i="0" u="none" strike="noStrike" cap="none">
              <a:solidFill>
                <a:srgbClr val="00B050"/>
              </a:solidFill>
              <a:latin typeface="Arial"/>
              <a:ea typeface="Arial"/>
              <a:cs typeface="Arial"/>
              <a:sym typeface="Arial"/>
            </a:endParaRPr>
          </a:p>
          <a:p>
            <a:pPr marL="457200" marR="0" lvl="0"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Folyamatelemzés és AgroVIR ügyviteli rendszer bevezetése  </a:t>
            </a:r>
            <a:endParaRPr sz="1400" b="0" i="0" u="none" strike="noStrike" cap="none">
              <a:solidFill>
                <a:srgbClr val="00B050"/>
              </a:solidFill>
              <a:latin typeface="Arial"/>
              <a:ea typeface="Arial"/>
              <a:cs typeface="Arial"/>
              <a:sym typeface="Arial"/>
            </a:endParaRPr>
          </a:p>
        </p:txBody>
      </p:sp>
      <p:sp>
        <p:nvSpPr>
          <p:cNvPr id="841" name="Google Shape;841;p89"/>
          <p:cNvSpPr txBox="1">
            <a:spLocks noGrp="1"/>
          </p:cNvSpPr>
          <p:nvPr>
            <p:ph type="title"/>
          </p:nvPr>
        </p:nvSpPr>
        <p:spPr>
          <a:xfrm>
            <a:off x="751601" y="292977"/>
            <a:ext cx="10733817"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AgroVIR II-a.</a:t>
            </a:r>
            <a:endParaRPr/>
          </a:p>
        </p:txBody>
      </p:sp>
      <p:sp>
        <p:nvSpPr>
          <p:cNvPr id="842" name="Google Shape;842;p89"/>
          <p:cNvSpPr txBox="1">
            <a:spLocks noGrp="1"/>
          </p:cNvSpPr>
          <p:nvPr>
            <p:ph type="body" idx="1"/>
          </p:nvPr>
        </p:nvSpPr>
        <p:spPr>
          <a:xfrm>
            <a:off x="751602" y="1349430"/>
            <a:ext cx="10515600" cy="917764"/>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Családi vállalkozás transzformációjának megalapozása modern mezőgazdasági vállalattá, az AgroVIR bevezetésén keresztül</a:t>
            </a:r>
            <a:endParaRPr sz="2400" b="1">
              <a:solidFill>
                <a:srgbClr val="00B05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90"/>
          <p:cNvSpPr/>
          <p:nvPr/>
        </p:nvSpPr>
        <p:spPr>
          <a:xfrm>
            <a:off x="1395852" y="2240115"/>
            <a:ext cx="10185216" cy="4113591"/>
          </a:xfrm>
          <a:prstGeom prst="rect">
            <a:avLst/>
          </a:prstGeom>
          <a:noFill/>
          <a:ln>
            <a:noFill/>
          </a:ln>
        </p:spPr>
        <p:txBody>
          <a:bodyPr spcFirstLastPara="1" wrap="square" lIns="90000" tIns="45000" rIns="90000" bIns="45000" anchor="t" anchorCtr="0">
            <a:noAutofit/>
          </a:bodyPr>
          <a:lstStyle/>
          <a:p>
            <a:pPr marL="36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Megvalósítás: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Az AgroVIR rendszerbevezetését megelőzte egy folyamatfelmérés, amiben tisztázódtak a szerepek és a felelősségi körök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Az AgroVIR rendszer bevezetése által az egyéni tudás, szervezeti tudássá kezdett átalakulni:  </a:t>
            </a:r>
            <a:endParaRPr sz="2000" b="0" i="0" u="none" strike="noStrike" cap="none">
              <a:solidFill>
                <a:srgbClr val="00B050"/>
              </a:solidFill>
              <a:latin typeface="Calibri"/>
              <a:ea typeface="Calibri"/>
              <a:cs typeface="Calibri"/>
              <a:sym typeface="Calibri"/>
            </a:endParaRPr>
          </a:p>
          <a:p>
            <a:pPr marL="914759" marR="0" lvl="2"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termesztési technológiák, a parcellák és kultúrák áttekinthetőek, profitabilitásuk egyértelműsíthető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személyzet és a gépek teljesítménye visszakövethetőek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 Az AgroVIR rendszer bevezetését követően az adatok folyamatos elemzése és szervezetfejlesztési javaslatok tétele </a:t>
            </a:r>
            <a:endParaRPr sz="2000" b="0" i="0" u="none" strike="noStrike" cap="none">
              <a:solidFill>
                <a:srgbClr val="00B050"/>
              </a:solidFill>
              <a:latin typeface="Calibri"/>
              <a:ea typeface="Calibri"/>
              <a:cs typeface="Calibri"/>
              <a:sym typeface="Calibri"/>
            </a:endParaRPr>
          </a:p>
          <a:p>
            <a:pPr marL="36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Eredmények: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Egyetlen ember helyett, most már minden felelős személy átlátja a teendőit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hivatalos jelentések elkészítése hetek helyett, órák kérdése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költségek normálhektár alapú kimutatása helyett reálköltség alapúak . </a:t>
            </a:r>
            <a:endParaRPr sz="2000" b="0" i="0" u="none" strike="noStrike" cap="none">
              <a:solidFill>
                <a:srgbClr val="00B050"/>
              </a:solidFill>
              <a:latin typeface="Calibri"/>
              <a:ea typeface="Calibri"/>
              <a:cs typeface="Calibri"/>
              <a:sym typeface="Calibri"/>
            </a:endParaRPr>
          </a:p>
        </p:txBody>
      </p:sp>
      <p:sp>
        <p:nvSpPr>
          <p:cNvPr id="849" name="Google Shape;849;p90"/>
          <p:cNvSpPr txBox="1">
            <a:spLocks noGrp="1"/>
          </p:cNvSpPr>
          <p:nvPr>
            <p:ph type="title"/>
          </p:nvPr>
        </p:nvSpPr>
        <p:spPr>
          <a:xfrm>
            <a:off x="751601" y="292977"/>
            <a:ext cx="1063683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AgroVIR II-b.</a:t>
            </a:r>
            <a:endParaRPr/>
          </a:p>
        </p:txBody>
      </p:sp>
      <p:sp>
        <p:nvSpPr>
          <p:cNvPr id="850" name="Google Shape;850;p90"/>
          <p:cNvSpPr txBox="1">
            <a:spLocks noGrp="1"/>
          </p:cNvSpPr>
          <p:nvPr>
            <p:ph type="body" idx="1"/>
          </p:nvPr>
        </p:nvSpPr>
        <p:spPr>
          <a:xfrm>
            <a:off x="751602" y="1349430"/>
            <a:ext cx="10515600" cy="1211660"/>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Családi vállalkozás transzformációjának megalapozása modern mezőgazdasági vállalattá, az AgroVIR bevezetésén keresztül</a:t>
            </a:r>
            <a:endParaRPr b="1">
              <a:solidFill>
                <a:srgbClr val="00B05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p:nvPr/>
        </p:nvSpPr>
        <p:spPr>
          <a:xfrm>
            <a:off x="751601" y="1328795"/>
            <a:ext cx="6613943" cy="511071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hu-HU" sz="1600" b="1" i="0" u="none" strike="noStrike" cap="none">
                <a:solidFill>
                  <a:srgbClr val="00B050"/>
                </a:solidFill>
                <a:latin typeface="Calibri"/>
                <a:ea typeface="Calibri"/>
                <a:cs typeface="Calibri"/>
                <a:sym typeface="Calibri"/>
              </a:rPr>
              <a:t>AgroVIR</a:t>
            </a:r>
            <a:r>
              <a:rPr lang="hu-HU" sz="1600" b="0" i="0" u="none" strike="noStrike" cap="none">
                <a:solidFill>
                  <a:srgbClr val="00B050"/>
                </a:solidFill>
                <a:latin typeface="Calibri"/>
                <a:ea typeface="Calibri"/>
                <a:cs typeface="Calibri"/>
                <a:sym typeface="Calibri"/>
              </a:rPr>
              <a:t>: </a:t>
            </a:r>
            <a:endParaRPr/>
          </a:p>
          <a:p>
            <a:pPr marL="285750" marR="0" lvl="0" indent="-285750" algn="just" rtl="0">
              <a:lnSpc>
                <a:spcPct val="100000"/>
              </a:lnSpc>
              <a:spcBef>
                <a:spcPts val="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Felhő alapú vállalatirányítási</a:t>
            </a:r>
            <a:r>
              <a:rPr lang="hu-HU" sz="1600" b="0" i="0" u="none" strike="noStrike" cap="none">
                <a:solidFill>
                  <a:srgbClr val="00B050"/>
                </a:solidFill>
                <a:latin typeface="Calibri"/>
                <a:ea typeface="Calibri"/>
                <a:cs typeface="Calibri"/>
                <a:sym typeface="Calibri"/>
              </a:rPr>
              <a:t>, </a:t>
            </a:r>
            <a:r>
              <a:rPr lang="hu-HU" sz="1600" b="1" i="0" u="none" strike="noStrike" cap="none">
                <a:solidFill>
                  <a:srgbClr val="00B050"/>
                </a:solidFill>
                <a:latin typeface="Calibri"/>
                <a:ea typeface="Calibri"/>
                <a:cs typeface="Calibri"/>
                <a:sym typeface="Calibri"/>
              </a:rPr>
              <a:t>termelésirányítási, és döntéstámogató rendszer</a:t>
            </a:r>
            <a:r>
              <a:rPr lang="hu-HU" sz="1600" b="0" i="0" u="none" strike="noStrike" cap="none">
                <a:solidFill>
                  <a:srgbClr val="00B050"/>
                </a:solidFill>
                <a:latin typeface="Calibri"/>
                <a:ea typeface="Calibri"/>
                <a:cs typeface="Calibri"/>
                <a:sym typeface="Calibri"/>
              </a:rPr>
              <a:t>, mely a mezőgazdaság vállalkozások termelési folyamatainak ellenőrzésére, tervezésére készült. </a:t>
            </a:r>
            <a:endParaRPr/>
          </a:p>
          <a:p>
            <a:pPr marL="285750" marR="0" lvl="0" indent="-285750" algn="just" rtl="0">
              <a:lnSpc>
                <a:spcPct val="100000"/>
              </a:lnSpc>
              <a:spcBef>
                <a:spcPts val="0"/>
              </a:spcBef>
              <a:spcAft>
                <a:spcPts val="0"/>
              </a:spcAft>
              <a:buClr>
                <a:srgbClr val="3F3F3F"/>
              </a:buClr>
              <a:buSzPts val="1600"/>
              <a:buFont typeface="Arial"/>
              <a:buChar char="•"/>
            </a:pPr>
            <a:r>
              <a:rPr lang="hu-HU" sz="1600" b="0" i="0" u="none" strike="noStrike" cap="none">
                <a:solidFill>
                  <a:srgbClr val="00B050"/>
                </a:solidFill>
                <a:latin typeface="Calibri"/>
                <a:ea typeface="Calibri"/>
                <a:cs typeface="Calibri"/>
                <a:sym typeface="Calibri"/>
              </a:rPr>
              <a:t>Egyrészt segít abban, hogy az adatokat átlássuk, elemezzük, másrészt támogatást ad ahhoz, hogy ezekből az </a:t>
            </a:r>
            <a:r>
              <a:rPr lang="hu-HU" sz="1600" b="1" i="0" u="none" strike="noStrike" cap="none">
                <a:solidFill>
                  <a:srgbClr val="00B050"/>
                </a:solidFill>
                <a:latin typeface="Calibri"/>
                <a:ea typeface="Calibri"/>
                <a:cs typeface="Calibri"/>
                <a:sym typeface="Calibri"/>
              </a:rPr>
              <a:t>adatokból</a:t>
            </a:r>
            <a:r>
              <a:rPr lang="hu-HU" sz="1600" b="0" i="0" u="none" strike="noStrike" cap="none">
                <a:solidFill>
                  <a:srgbClr val="00B050"/>
                </a:solidFill>
                <a:latin typeface="Calibri"/>
                <a:ea typeface="Calibri"/>
                <a:cs typeface="Calibri"/>
                <a:sym typeface="Calibri"/>
              </a:rPr>
              <a:t> meghozzuk a helyes </a:t>
            </a:r>
            <a:r>
              <a:rPr lang="hu-HU" sz="1600" b="1" i="0" u="none" strike="noStrike" cap="none">
                <a:solidFill>
                  <a:srgbClr val="00B050"/>
                </a:solidFill>
                <a:latin typeface="Calibri"/>
                <a:ea typeface="Calibri"/>
                <a:cs typeface="Calibri"/>
                <a:sym typeface="Calibri"/>
              </a:rPr>
              <a:t>döntés</a:t>
            </a:r>
            <a:r>
              <a:rPr lang="hu-HU" sz="1600" b="0" i="0" u="none" strike="noStrike" cap="none">
                <a:solidFill>
                  <a:srgbClr val="00B050"/>
                </a:solidFill>
                <a:latin typeface="Calibri"/>
                <a:ea typeface="Calibri"/>
                <a:cs typeface="Calibri"/>
                <a:sym typeface="Calibri"/>
              </a:rPr>
              <a:t>eket. Konkrétan azokat a döntéseket, amelyekkel költséget lehet csökkenteni, amelyekkel hatékonyabbak lehetünk.</a:t>
            </a:r>
            <a:endParaRPr/>
          </a:p>
          <a:p>
            <a:pPr marL="0" marR="0" lvl="0" indent="0" algn="just" rtl="0">
              <a:lnSpc>
                <a:spcPct val="90000"/>
              </a:lnSpc>
              <a:spcBef>
                <a:spcPts val="1001"/>
              </a:spcBef>
              <a:spcAft>
                <a:spcPts val="0"/>
              </a:spcAft>
              <a:buClr>
                <a:srgbClr val="000000"/>
              </a:buClr>
              <a:buSzPts val="1600"/>
              <a:buFont typeface="Arial"/>
              <a:buNone/>
            </a:pPr>
            <a:endParaRPr sz="1600" b="0" i="0" u="none" strike="noStrike" cap="none">
              <a:solidFill>
                <a:srgbClr val="00B05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hu-HU" sz="1600" b="1" i="0" u="none" strike="noStrike" cap="none">
                <a:solidFill>
                  <a:srgbClr val="00B050"/>
                </a:solidFill>
                <a:latin typeface="Calibri"/>
                <a:ea typeface="Calibri"/>
                <a:cs typeface="Calibri"/>
                <a:sym typeface="Calibri"/>
              </a:rPr>
              <a:t>AXIÁL mAXI-MAP</a:t>
            </a:r>
            <a:endParaRPr/>
          </a:p>
          <a:p>
            <a:pPr marL="285750" marR="0" lvl="0" indent="-285750" algn="just" rtl="0">
              <a:lnSpc>
                <a:spcPct val="100000"/>
              </a:lnSpc>
              <a:spcBef>
                <a:spcPts val="0"/>
              </a:spcBef>
              <a:spcAft>
                <a:spcPts val="0"/>
              </a:spcAft>
              <a:buClr>
                <a:srgbClr val="000000"/>
              </a:buClr>
              <a:buSzPts val="1600"/>
              <a:buFont typeface="Arial"/>
              <a:buChar char="•"/>
            </a:pPr>
            <a:r>
              <a:rPr lang="hu-HU" sz="1600" b="0" i="0" u="none" strike="noStrike" cap="none">
                <a:solidFill>
                  <a:srgbClr val="00B050"/>
                </a:solidFill>
                <a:latin typeface="Calibri"/>
                <a:ea typeface="Calibri"/>
                <a:cs typeface="Calibri"/>
                <a:sym typeface="Calibri"/>
              </a:rPr>
              <a:t>A mAX-MAP szoftver szolgáltatás célja </a:t>
            </a:r>
            <a:r>
              <a:rPr lang="hu-HU" sz="1600" b="1" i="0" u="none" strike="noStrike" cap="none">
                <a:solidFill>
                  <a:srgbClr val="00B050"/>
                </a:solidFill>
                <a:latin typeface="Calibri"/>
                <a:ea typeface="Calibri"/>
                <a:cs typeface="Calibri"/>
                <a:sym typeface="Calibri"/>
              </a:rPr>
              <a:t>a helyspecifikus gazdálkodás támogatása</a:t>
            </a:r>
            <a:r>
              <a:rPr lang="hu-HU" sz="1600" b="0" i="0" u="none" strike="noStrike" cap="none">
                <a:solidFill>
                  <a:srgbClr val="00B050"/>
                </a:solidFill>
                <a:latin typeface="Calibri"/>
                <a:ea typeface="Calibri"/>
                <a:cs typeface="Calibri"/>
                <a:sym typeface="Calibri"/>
              </a:rPr>
              <a:t>. Alapvető funkciója, hogy információt szolgáltasson az agronómiai döntésekhez, eszközt adjon a táblákról rendelkezésre álló térbeli adatok informatív térképi megjelenítéséhez, ill. a helyspecifikus inputfelhasználás (tápanyag, vetőmag) tervezéséhez.</a:t>
            </a:r>
            <a:endParaRPr/>
          </a:p>
          <a:p>
            <a:pPr marL="285750" marR="0" lvl="0" indent="-285750" algn="just" rtl="0">
              <a:lnSpc>
                <a:spcPct val="100000"/>
              </a:lnSpc>
              <a:spcBef>
                <a:spcPts val="0"/>
              </a:spcBef>
              <a:spcAft>
                <a:spcPts val="0"/>
              </a:spcAft>
              <a:buClr>
                <a:srgbClr val="000000"/>
              </a:buClr>
              <a:buSzPts val="1600"/>
              <a:buFont typeface="Arial"/>
              <a:buChar char="•"/>
            </a:pPr>
            <a:r>
              <a:rPr lang="hu-HU" sz="1600" b="1" i="0" u="none" strike="noStrike" cap="none">
                <a:solidFill>
                  <a:srgbClr val="00B050"/>
                </a:solidFill>
                <a:latin typeface="Calibri"/>
                <a:ea typeface="Calibri"/>
                <a:cs typeface="Calibri"/>
                <a:sym typeface="Calibri"/>
              </a:rPr>
              <a:t>Egy interneten keresztül, éves előfizetés formájában elérhető szoftverszolgáltatásról van szó</a:t>
            </a:r>
            <a:r>
              <a:rPr lang="hu-HU" sz="1600" b="0" i="0" u="none" strike="noStrike" cap="none">
                <a:solidFill>
                  <a:srgbClr val="00B050"/>
                </a:solidFill>
                <a:latin typeface="Calibri"/>
                <a:ea typeface="Calibri"/>
                <a:cs typeface="Calibri"/>
                <a:sym typeface="Calibri"/>
              </a:rPr>
              <a:t>. Felépítése moduláris – az egyes modulok különböző funkciókat biztosítanak, ezek egy része opcionálisan választható, tehát a felhasználó igényéhez igazítható. </a:t>
            </a:r>
            <a:endParaRPr sz="1600" b="0"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600"/>
              <a:buFont typeface="Arial"/>
              <a:buNone/>
            </a:pPr>
            <a:endParaRPr sz="1600" b="0" i="0" u="none" strike="noStrike" cap="none">
              <a:solidFill>
                <a:srgbClr val="00B050"/>
              </a:solidFill>
              <a:latin typeface="Calibri"/>
              <a:ea typeface="Calibri"/>
              <a:cs typeface="Calibri"/>
              <a:sym typeface="Calibri"/>
            </a:endParaRPr>
          </a:p>
        </p:txBody>
      </p:sp>
      <p:sp>
        <p:nvSpPr>
          <p:cNvPr id="151" name="Google Shape;151;p20"/>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4. Főbb termékek és rövid ismertetésük I.</a:t>
            </a:r>
            <a:endParaRPr/>
          </a:p>
        </p:txBody>
      </p:sp>
      <p:sp>
        <p:nvSpPr>
          <p:cNvPr id="152" name="Google Shape;152;p2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a:t>
            </a:fld>
            <a:endParaRPr/>
          </a:p>
        </p:txBody>
      </p:sp>
      <p:pic>
        <p:nvPicPr>
          <p:cNvPr id="153" name="Google Shape;153;p20" descr="Updates From Agrovir | Facebook"/>
          <p:cNvPicPr preferRelativeResize="0"/>
          <p:nvPr/>
        </p:nvPicPr>
        <p:blipFill rotWithShape="1">
          <a:blip r:embed="rId3">
            <a:alphaModFix/>
          </a:blip>
          <a:srcRect/>
          <a:stretch/>
        </p:blipFill>
        <p:spPr>
          <a:xfrm>
            <a:off x="8174182" y="1096674"/>
            <a:ext cx="2938470" cy="2938470"/>
          </a:xfrm>
          <a:prstGeom prst="rect">
            <a:avLst/>
          </a:prstGeom>
          <a:noFill/>
          <a:ln>
            <a:noFill/>
          </a:ln>
        </p:spPr>
      </p:pic>
      <p:pic>
        <p:nvPicPr>
          <p:cNvPr id="154" name="Google Shape;154;p20" descr="Axiál Kft. – Agrárágazat Mezőgazdaság Gépek Alkatrészek"/>
          <p:cNvPicPr preferRelativeResize="0"/>
          <p:nvPr/>
        </p:nvPicPr>
        <p:blipFill rotWithShape="1">
          <a:blip r:embed="rId4">
            <a:alphaModFix/>
          </a:blip>
          <a:srcRect/>
          <a:stretch/>
        </p:blipFill>
        <p:spPr>
          <a:xfrm>
            <a:off x="8174182" y="4570582"/>
            <a:ext cx="3369252" cy="68332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91"/>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AXIÁL I.</a:t>
            </a:r>
            <a:endParaRPr/>
          </a:p>
        </p:txBody>
      </p:sp>
      <p:sp>
        <p:nvSpPr>
          <p:cNvPr id="857" name="Google Shape;857;p91"/>
          <p:cNvSpPr/>
          <p:nvPr/>
        </p:nvSpPr>
        <p:spPr>
          <a:xfrm>
            <a:off x="751601" y="1874807"/>
            <a:ext cx="11007314" cy="4227349"/>
          </a:xfrm>
          <a:prstGeom prst="rect">
            <a:avLst/>
          </a:prstGeom>
          <a:noFill/>
          <a:ln>
            <a:noFill/>
          </a:ln>
        </p:spPr>
        <p:txBody>
          <a:bodyPr spcFirstLastPara="1" wrap="square" lIns="90000" tIns="45000" rIns="90000" bIns="45000" anchor="t" anchorCtr="0">
            <a:noAutofit/>
          </a:bodyPr>
          <a:lstStyle/>
          <a:p>
            <a:pPr marL="36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Megvalósítás: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Egységes tábla adatbázis (elnevezés, táblahatárvonala) létrehozása</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Adatbázis feltöltése, majd automatikus szinkronizálása</a:t>
            </a:r>
            <a:endParaRPr sz="2000" b="0" i="0" u="none" strike="noStrike" cap="none">
              <a:solidFill>
                <a:srgbClr val="00B050"/>
              </a:solidFill>
              <a:latin typeface="Calibri"/>
              <a:ea typeface="Calibri"/>
              <a:cs typeface="Calibri"/>
              <a:sym typeface="Calibri"/>
            </a:endParaRPr>
          </a:p>
          <a:p>
            <a:pPr marL="36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Eredmények: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Egységes táblastruktúra, egyformán elnevezett táblák minden erőgépen, az irodai szoftverben és mobil eszközökön</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képződő adatok ennek megfelelően a helyes struktúrában kerülnek (automatikusan) mentésre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Az automatikus adatmentés miatt nincs adatvesztés, minden felületen naprakészek az adatok</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Navigációs (AB) vonalak átadhatóak a gépek és a felhő között</a:t>
            </a:r>
            <a:endParaRPr/>
          </a:p>
          <a:p>
            <a:pPr marL="457560" marR="0" lvl="1" indent="0" algn="l" rtl="0">
              <a:lnSpc>
                <a:spcPct val="90000"/>
              </a:lnSpc>
              <a:spcBef>
                <a:spcPts val="499"/>
              </a:spcBef>
              <a:spcAft>
                <a:spcPts val="0"/>
              </a:spcAft>
              <a:buNone/>
            </a:pPr>
            <a:r>
              <a:rPr lang="hu-HU" sz="2000" b="0" i="0" u="none" strike="noStrike" cap="none">
                <a:solidFill>
                  <a:srgbClr val="00B050"/>
                </a:solidFill>
                <a:latin typeface="Calibri"/>
                <a:ea typeface="Calibri"/>
                <a:cs typeface="Calibri"/>
                <a:sym typeface="Calibri"/>
              </a:rPr>
              <a:t>Adatszinkronizálás számos gyártó (JD, Fend, Valtra, Masey Ferguson, Case, NH, Steyr, Claas) felhőjéből is támogatott – így egy sokszínű géppark minden adata egy felületbe integrálódik.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endParaRPr sz="2000" b="0" i="0" u="none" strike="noStrike" cap="none">
              <a:solidFill>
                <a:srgbClr val="00B050"/>
              </a:solidFill>
              <a:latin typeface="Calibri"/>
              <a:ea typeface="Calibri"/>
              <a:cs typeface="Calibri"/>
              <a:sym typeface="Calibri"/>
            </a:endParaRPr>
          </a:p>
        </p:txBody>
      </p:sp>
      <p:sp>
        <p:nvSpPr>
          <p:cNvPr id="858" name="Google Shape;858;p91"/>
          <p:cNvSpPr txBox="1">
            <a:spLocks noGrp="1"/>
          </p:cNvSpPr>
          <p:nvPr>
            <p:ph type="body" idx="1"/>
          </p:nvPr>
        </p:nvSpPr>
        <p:spPr>
          <a:xfrm>
            <a:off x="751601" y="1241007"/>
            <a:ext cx="10515601" cy="1267601"/>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Trimble Farmer szoftver használata – automatikus adatszinkronizálás (AutoSync) </a:t>
            </a:r>
            <a:endParaRPr b="1">
              <a:solidFill>
                <a:srgbClr val="00B050"/>
              </a:solidFill>
            </a:endParaRPr>
          </a:p>
        </p:txBody>
      </p:sp>
      <p:sp>
        <p:nvSpPr>
          <p:cNvPr id="859" name="Google Shape;859;p9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92"/>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AXIÁL II.</a:t>
            </a:r>
            <a:endParaRPr/>
          </a:p>
        </p:txBody>
      </p:sp>
      <p:sp>
        <p:nvSpPr>
          <p:cNvPr id="866" name="Google Shape;866;p92"/>
          <p:cNvSpPr/>
          <p:nvPr/>
        </p:nvSpPr>
        <p:spPr>
          <a:xfrm>
            <a:off x="751601" y="1874807"/>
            <a:ext cx="11007314" cy="4227349"/>
          </a:xfrm>
          <a:prstGeom prst="rect">
            <a:avLst/>
          </a:prstGeom>
          <a:noFill/>
          <a:ln>
            <a:noFill/>
          </a:ln>
        </p:spPr>
        <p:txBody>
          <a:bodyPr spcFirstLastPara="1" wrap="square" lIns="90000" tIns="45000" rIns="90000" bIns="45000" anchor="t" anchorCtr="0">
            <a:noAutofit/>
          </a:bodyPr>
          <a:lstStyle/>
          <a:p>
            <a:pPr marL="36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Megvalósítás: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Trimble Farmer szoftverben vagy mobil alkalmazásban munkautasítások létrehozása</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munkautasításban meghatározásra kerül, hogy ki, mikor, melyik táblán, melyik gépkapcsolással, milyen munkát végez, milyen anyaggal, milyen dózissal, vagy kijuttatási terv szerint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munkautasítások felhőn keresztül az erőgépek Trimble monitorjaira szinkronizálódnak</a:t>
            </a:r>
            <a:endParaRPr sz="2000" b="0" i="0" u="none" strike="noStrike" cap="none">
              <a:solidFill>
                <a:srgbClr val="00B050"/>
              </a:solidFill>
              <a:latin typeface="Calibri"/>
              <a:ea typeface="Calibri"/>
              <a:cs typeface="Calibri"/>
              <a:sym typeface="Calibri"/>
            </a:endParaRPr>
          </a:p>
          <a:p>
            <a:pPr marL="36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Eredmények: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gépkezelőknek csak a sorban következő munkautasítást kell megnyitnia, annak tartalma alapján a Trimble monitor minden beállítást (tábla, munkagép vezérlés, stb.) automatikusan elvégez.</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gépkezelő csak a neki delegált munkautasításokat látja </a:t>
            </a:r>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rendszer csak a munkautastásban megadott paramétereknek megfelelő munkavégzést enged</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Az elvégzett munka adatai is automatikusan szinkronizálódnak a felhőben, a munkautasítást kiíró látja azok teljesülését, ill., részletes adatait</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Kevesebb hiba, jobb minőségű munkavégzés</a:t>
            </a:r>
            <a:endParaRPr sz="2000" b="0" i="0" u="none" strike="noStrike" cap="none">
              <a:solidFill>
                <a:srgbClr val="00B050"/>
              </a:solidFill>
              <a:latin typeface="Calibri"/>
              <a:ea typeface="Calibri"/>
              <a:cs typeface="Calibri"/>
              <a:sym typeface="Calibri"/>
            </a:endParaRPr>
          </a:p>
        </p:txBody>
      </p:sp>
      <p:sp>
        <p:nvSpPr>
          <p:cNvPr id="867" name="Google Shape;867;p92"/>
          <p:cNvSpPr txBox="1">
            <a:spLocks noGrp="1"/>
          </p:cNvSpPr>
          <p:nvPr>
            <p:ph type="body" idx="1"/>
          </p:nvPr>
        </p:nvSpPr>
        <p:spPr>
          <a:xfrm>
            <a:off x="751601" y="1241007"/>
            <a:ext cx="10515601" cy="1267601"/>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Trimble Farmer szoftver használata – Munkautasítások</a:t>
            </a:r>
            <a:endParaRPr b="1">
              <a:solidFill>
                <a:srgbClr val="00B050"/>
              </a:solidFill>
            </a:endParaRPr>
          </a:p>
        </p:txBody>
      </p:sp>
      <p:sp>
        <p:nvSpPr>
          <p:cNvPr id="868" name="Google Shape;868;p9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3"/>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AXIÁL III.</a:t>
            </a:r>
            <a:endParaRPr/>
          </a:p>
        </p:txBody>
      </p:sp>
      <p:sp>
        <p:nvSpPr>
          <p:cNvPr id="875" name="Google Shape;875;p93"/>
          <p:cNvSpPr/>
          <p:nvPr/>
        </p:nvSpPr>
        <p:spPr>
          <a:xfrm>
            <a:off x="751601" y="1874807"/>
            <a:ext cx="11007314" cy="4227349"/>
          </a:xfrm>
          <a:prstGeom prst="rect">
            <a:avLst/>
          </a:prstGeom>
          <a:noFill/>
          <a:ln>
            <a:noFill/>
          </a:ln>
        </p:spPr>
        <p:txBody>
          <a:bodyPr spcFirstLastPara="1" wrap="square" lIns="90000" tIns="45000" rIns="90000" bIns="45000" anchor="t" anchorCtr="0">
            <a:noAutofit/>
          </a:bodyPr>
          <a:lstStyle/>
          <a:p>
            <a:pPr marL="36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Megvalósítás: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gazdálkodó a Trimble Power Zone vagy mAXI-HOZAM szolgáltatásokból származó zónatérképek, a hozzájuk tartozó talaj vizsgálati adatok, és ez ezek alapján készült szaktanács alapján a mAXI-MAP Tervező moduljában elkészíti a tápanyag-visszapótlási és vetési kijuttatási terveket</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maXI-MAP monitoring moduljában elérhető adtok alapján ellenőrzi a talaj hőmérsékletét, nedvesség tartalmát, fejtrágyázáskor a növények vízhiányát mutató vízstressz térképeket és időjárási előrejelzést, ha kell, ezek alapján korrigálja a terveket</a:t>
            </a:r>
            <a:endParaRPr sz="2000" b="0" i="0" u="none" strike="noStrike" cap="none">
              <a:solidFill>
                <a:srgbClr val="00B050"/>
              </a:solidFill>
              <a:latin typeface="Calibri"/>
              <a:ea typeface="Calibri"/>
              <a:cs typeface="Calibri"/>
              <a:sym typeface="Calibri"/>
            </a:endParaRPr>
          </a:p>
          <a:p>
            <a:pPr marL="360" marR="0" lvl="0" indent="0" algn="l"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Eredmények:  </a:t>
            </a:r>
            <a:endParaRPr sz="2000" b="0" i="0" u="none" strike="noStrike" cap="none">
              <a:solidFill>
                <a:srgbClr val="00B050"/>
              </a:solidFill>
              <a:latin typeface="Calibri"/>
              <a:ea typeface="Calibri"/>
              <a:cs typeface="Calibri"/>
              <a:sym typeface="Calibri"/>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Percek alatt, megalapozott adatokra épülő kész kijuttatási tervek</a:t>
            </a:r>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 növényállomány, a talaj állapot és környezeti tényezők, valamint az időjárás aktuális állapotát figyelembe vevő, a valós igényekhez tökéletesen igazodó stratégia, ill. kijuttatási tervek készülnek</a:t>
            </a:r>
            <a:endParaRPr/>
          </a:p>
          <a:p>
            <a:pPr marL="457560" marR="0" lvl="1" indent="0" algn="l" rtl="0">
              <a:lnSpc>
                <a:spcPct val="90000"/>
              </a:lnSpc>
              <a:spcBef>
                <a:spcPts val="499"/>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Az adott körülmények között maximális jövedelmezőség</a:t>
            </a:r>
            <a:endParaRPr sz="2000" b="0" i="0" u="none" strike="noStrike" cap="none">
              <a:solidFill>
                <a:srgbClr val="00B050"/>
              </a:solidFill>
              <a:latin typeface="Calibri"/>
              <a:ea typeface="Calibri"/>
              <a:cs typeface="Calibri"/>
              <a:sym typeface="Calibri"/>
            </a:endParaRPr>
          </a:p>
        </p:txBody>
      </p:sp>
      <p:sp>
        <p:nvSpPr>
          <p:cNvPr id="876" name="Google Shape;876;p93"/>
          <p:cNvSpPr txBox="1">
            <a:spLocks noGrp="1"/>
          </p:cNvSpPr>
          <p:nvPr>
            <p:ph type="body" idx="1"/>
          </p:nvPr>
        </p:nvSpPr>
        <p:spPr>
          <a:xfrm>
            <a:off x="751601" y="1241007"/>
            <a:ext cx="10515601" cy="1267601"/>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mAXI-MAP szoftver használata </a:t>
            </a:r>
            <a:endParaRPr b="1">
              <a:solidFill>
                <a:srgbClr val="00B050"/>
              </a:solidFill>
            </a:endParaRPr>
          </a:p>
        </p:txBody>
      </p:sp>
      <p:sp>
        <p:nvSpPr>
          <p:cNvPr id="877" name="Google Shape;877;p9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4"/>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KITE I.</a:t>
            </a:r>
            <a:endParaRPr/>
          </a:p>
        </p:txBody>
      </p:sp>
      <p:sp>
        <p:nvSpPr>
          <p:cNvPr id="884" name="Google Shape;884;p94"/>
          <p:cNvSpPr txBox="1">
            <a:spLocks noGrp="1"/>
          </p:cNvSpPr>
          <p:nvPr>
            <p:ph type="body" idx="1"/>
          </p:nvPr>
        </p:nvSpPr>
        <p:spPr>
          <a:xfrm>
            <a:off x="751602" y="1043596"/>
            <a:ext cx="7884398" cy="1001059"/>
          </a:xfrm>
          <a:prstGeom prst="rect">
            <a:avLst/>
          </a:prstGeom>
          <a:noFill/>
          <a:ln>
            <a:noFill/>
          </a:ln>
        </p:spPr>
        <p:txBody>
          <a:bodyPr spcFirstLastPara="1" wrap="square" lIns="91425" tIns="45700" rIns="91425" bIns="45700" anchor="t" anchorCtr="0">
            <a:noAutofit/>
          </a:bodyPr>
          <a:lstStyle/>
          <a:p>
            <a:pPr marL="11113" lvl="0" indent="-11113" algn="l" rtl="0">
              <a:lnSpc>
                <a:spcPct val="50000"/>
              </a:lnSpc>
              <a:spcBef>
                <a:spcPts val="1000"/>
              </a:spcBef>
              <a:spcAft>
                <a:spcPts val="0"/>
              </a:spcAft>
              <a:buClr>
                <a:schemeClr val="dk1"/>
              </a:buClr>
              <a:buSzPts val="1600"/>
              <a:buNone/>
            </a:pPr>
            <a:r>
              <a:rPr lang="hu-HU" sz="2400" b="1">
                <a:solidFill>
                  <a:srgbClr val="00B050"/>
                </a:solidFill>
              </a:rPr>
              <a:t>Megéri-e a precíziós gazdálkodásra átállni?</a:t>
            </a:r>
            <a:endParaRPr/>
          </a:p>
          <a:p>
            <a:pPr marL="11113" lvl="0" indent="-11113" algn="l" rtl="0">
              <a:lnSpc>
                <a:spcPct val="50000"/>
              </a:lnSpc>
              <a:spcBef>
                <a:spcPts val="1000"/>
              </a:spcBef>
              <a:spcAft>
                <a:spcPts val="0"/>
              </a:spcAft>
              <a:buClr>
                <a:schemeClr val="dk1"/>
              </a:buClr>
              <a:buSzPts val="1600"/>
              <a:buNone/>
            </a:pPr>
            <a:r>
              <a:rPr lang="hu-HU" sz="2400" b="1">
                <a:solidFill>
                  <a:srgbClr val="00B050"/>
                </a:solidFill>
              </a:rPr>
              <a:t>Esettanulmány egy hajdú-bihari megyei termelő példáján.</a:t>
            </a:r>
            <a:endParaRPr b="1">
              <a:solidFill>
                <a:srgbClr val="00B050"/>
              </a:solidFill>
            </a:endParaRPr>
          </a:p>
        </p:txBody>
      </p:sp>
      <p:sp>
        <p:nvSpPr>
          <p:cNvPr id="885" name="Google Shape;885;p94"/>
          <p:cNvSpPr/>
          <p:nvPr/>
        </p:nvSpPr>
        <p:spPr>
          <a:xfrm>
            <a:off x="7271503" y="5209854"/>
            <a:ext cx="3137279" cy="9387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1100" b="1" i="0" u="none" strike="noStrike" cap="none">
                <a:solidFill>
                  <a:srgbClr val="000000"/>
                </a:solidFill>
                <a:latin typeface="Arial"/>
                <a:ea typeface="Arial"/>
                <a:cs typeface="Arial"/>
                <a:sym typeface="Arial"/>
              </a:rPr>
              <a:t>TAKARMÁNYKUKORICA</a:t>
            </a:r>
            <a:endParaRPr/>
          </a:p>
          <a:p>
            <a:pPr marL="0" marR="0" lvl="0" indent="0" algn="just" rtl="0">
              <a:lnSpc>
                <a:spcPct val="100000"/>
              </a:lnSpc>
              <a:spcBef>
                <a:spcPts val="0"/>
              </a:spcBef>
              <a:spcAft>
                <a:spcPts val="0"/>
              </a:spcAft>
              <a:buNone/>
            </a:pPr>
            <a:endParaRPr sz="11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hu-HU" sz="1100" b="0" i="0" u="none" strike="noStrike" cap="none">
                <a:solidFill>
                  <a:srgbClr val="000000"/>
                </a:solidFill>
                <a:latin typeface="Arial"/>
                <a:ea typeface="Arial"/>
                <a:cs typeface="Arial"/>
                <a:sym typeface="Arial"/>
              </a:rPr>
              <a:t>A gazdaság fő növénye. A vetésforgóban elfoglalt mérete stabilan meghaladja a teljes vetésterület 50%-t.</a:t>
            </a:r>
            <a:endParaRPr/>
          </a:p>
        </p:txBody>
      </p:sp>
      <p:cxnSp>
        <p:nvCxnSpPr>
          <p:cNvPr id="886" name="Google Shape;886;p94"/>
          <p:cNvCxnSpPr/>
          <p:nvPr/>
        </p:nvCxnSpPr>
        <p:spPr>
          <a:xfrm>
            <a:off x="7185291" y="5209853"/>
            <a:ext cx="3137280" cy="0"/>
          </a:xfrm>
          <a:prstGeom prst="straightConnector1">
            <a:avLst/>
          </a:prstGeom>
          <a:noFill/>
          <a:ln w="9525" cap="flat" cmpd="sng">
            <a:solidFill>
              <a:srgbClr val="C8C8C8"/>
            </a:solidFill>
            <a:prstDash val="solid"/>
            <a:round/>
            <a:headEnd type="none" w="sm" len="sm"/>
            <a:tailEnd type="none" w="sm" len="sm"/>
          </a:ln>
        </p:spPr>
      </p:cxnSp>
      <p:sp>
        <p:nvSpPr>
          <p:cNvPr id="887" name="Google Shape;887;p94"/>
          <p:cNvSpPr/>
          <p:nvPr/>
        </p:nvSpPr>
        <p:spPr>
          <a:xfrm>
            <a:off x="7185291" y="4809743"/>
            <a:ext cx="1175403"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2000" b="1" i="0" u="none" strike="noStrike" cap="none">
                <a:solidFill>
                  <a:srgbClr val="006639"/>
                </a:solidFill>
                <a:latin typeface="Arial"/>
                <a:ea typeface="Arial"/>
                <a:cs typeface="Arial"/>
                <a:sym typeface="Arial"/>
              </a:rPr>
              <a:t>54 %</a:t>
            </a:r>
            <a:endParaRPr sz="2000" b="0" i="0" u="none" strike="noStrike" cap="none">
              <a:solidFill>
                <a:srgbClr val="006639"/>
              </a:solidFill>
              <a:latin typeface="Arial"/>
              <a:ea typeface="Arial"/>
              <a:cs typeface="Arial"/>
              <a:sym typeface="Arial"/>
            </a:endParaRPr>
          </a:p>
        </p:txBody>
      </p:sp>
      <p:sp>
        <p:nvSpPr>
          <p:cNvPr id="888" name="Google Shape;888;p94"/>
          <p:cNvSpPr/>
          <p:nvPr/>
        </p:nvSpPr>
        <p:spPr>
          <a:xfrm>
            <a:off x="6980537" y="3444740"/>
            <a:ext cx="2955325" cy="9387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1100" b="1" i="0" u="none" strike="noStrike" cap="none">
                <a:solidFill>
                  <a:srgbClr val="000000"/>
                </a:solidFill>
                <a:latin typeface="Arial"/>
                <a:ea typeface="Arial"/>
                <a:cs typeface="Arial"/>
                <a:sym typeface="Arial"/>
              </a:rPr>
              <a:t>ŐSZI BÚZA</a:t>
            </a:r>
            <a:endParaRPr/>
          </a:p>
          <a:p>
            <a:pPr marL="0" marR="0" lvl="0" indent="0" algn="just" rtl="0">
              <a:lnSpc>
                <a:spcPct val="100000"/>
              </a:lnSpc>
              <a:spcBef>
                <a:spcPts val="0"/>
              </a:spcBef>
              <a:spcAft>
                <a:spcPts val="0"/>
              </a:spcAft>
              <a:buNone/>
            </a:pPr>
            <a:br>
              <a:rPr lang="hu-HU" sz="1100" b="0" i="0" u="none" strike="noStrike" cap="none">
                <a:solidFill>
                  <a:srgbClr val="000000"/>
                </a:solidFill>
                <a:latin typeface="Arial"/>
                <a:ea typeface="Arial"/>
                <a:cs typeface="Arial"/>
                <a:sym typeface="Arial"/>
              </a:rPr>
            </a:br>
            <a:r>
              <a:rPr lang="hu-HU" sz="1100" b="0" i="0" u="none" strike="noStrike" cap="none">
                <a:solidFill>
                  <a:srgbClr val="000000"/>
                </a:solidFill>
                <a:latin typeface="Arial"/>
                <a:ea typeface="Arial"/>
                <a:cs typeface="Arial"/>
                <a:sym typeface="Arial"/>
              </a:rPr>
              <a:t>A vetésforgóban elfoglalt mérete a kultúrának a teljes terület 8-21%-a között mozog.  </a:t>
            </a:r>
            <a:endParaRPr sz="1100" b="0" i="0" u="none" strike="noStrike" cap="none">
              <a:solidFill>
                <a:srgbClr val="000000"/>
              </a:solidFill>
              <a:latin typeface="Arial"/>
              <a:ea typeface="Arial"/>
              <a:cs typeface="Arial"/>
              <a:sym typeface="Arial"/>
            </a:endParaRPr>
          </a:p>
        </p:txBody>
      </p:sp>
      <p:cxnSp>
        <p:nvCxnSpPr>
          <p:cNvPr id="889" name="Google Shape;889;p94"/>
          <p:cNvCxnSpPr/>
          <p:nvPr/>
        </p:nvCxnSpPr>
        <p:spPr>
          <a:xfrm>
            <a:off x="7014712" y="3419227"/>
            <a:ext cx="2049253" cy="0"/>
          </a:xfrm>
          <a:prstGeom prst="straightConnector1">
            <a:avLst/>
          </a:prstGeom>
          <a:noFill/>
          <a:ln w="9525" cap="flat" cmpd="sng">
            <a:solidFill>
              <a:srgbClr val="C8C8C8"/>
            </a:solidFill>
            <a:prstDash val="solid"/>
            <a:round/>
            <a:headEnd type="none" w="sm" len="sm"/>
            <a:tailEnd type="none" w="sm" len="sm"/>
          </a:ln>
        </p:spPr>
      </p:cxnSp>
      <p:sp>
        <p:nvSpPr>
          <p:cNvPr id="890" name="Google Shape;890;p94"/>
          <p:cNvSpPr/>
          <p:nvPr/>
        </p:nvSpPr>
        <p:spPr>
          <a:xfrm>
            <a:off x="6980537" y="3031874"/>
            <a:ext cx="1390112" cy="4001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2000" b="1" i="0" u="none" strike="noStrike" cap="none">
                <a:solidFill>
                  <a:srgbClr val="006639"/>
                </a:solidFill>
                <a:latin typeface="Arial"/>
                <a:ea typeface="Arial"/>
                <a:cs typeface="Arial"/>
                <a:sym typeface="Arial"/>
              </a:rPr>
              <a:t>17 %</a:t>
            </a:r>
            <a:endParaRPr sz="2000" b="0" i="0" u="none" strike="noStrike" cap="none">
              <a:solidFill>
                <a:srgbClr val="006639"/>
              </a:solidFill>
              <a:latin typeface="Arial"/>
              <a:ea typeface="Arial"/>
              <a:cs typeface="Arial"/>
              <a:sym typeface="Arial"/>
            </a:endParaRPr>
          </a:p>
        </p:txBody>
      </p:sp>
      <p:sp>
        <p:nvSpPr>
          <p:cNvPr id="891" name="Google Shape;891;p94"/>
          <p:cNvSpPr/>
          <p:nvPr/>
        </p:nvSpPr>
        <p:spPr>
          <a:xfrm>
            <a:off x="2641638" y="5181794"/>
            <a:ext cx="2152876"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1100" b="1" i="0" u="none" strike="noStrike" cap="none">
                <a:solidFill>
                  <a:srgbClr val="000000"/>
                </a:solidFill>
                <a:latin typeface="Arial"/>
                <a:ea typeface="Arial"/>
                <a:cs typeface="Arial"/>
                <a:sym typeface="Arial"/>
              </a:rPr>
              <a:t>NAPRAFORGÓ</a:t>
            </a:r>
            <a:endParaRPr/>
          </a:p>
          <a:p>
            <a:pPr marL="0" marR="0" lvl="0" indent="0" algn="just" rtl="0">
              <a:lnSpc>
                <a:spcPct val="100000"/>
              </a:lnSpc>
              <a:spcBef>
                <a:spcPts val="0"/>
              </a:spcBef>
              <a:spcAft>
                <a:spcPts val="0"/>
              </a:spcAft>
              <a:buNone/>
            </a:pPr>
            <a:br>
              <a:rPr lang="hu-HU" sz="1100" b="0" i="0" u="none" strike="noStrike" cap="none">
                <a:solidFill>
                  <a:srgbClr val="000000"/>
                </a:solidFill>
                <a:latin typeface="Arial"/>
                <a:ea typeface="Arial"/>
                <a:cs typeface="Arial"/>
                <a:sym typeface="Arial"/>
              </a:rPr>
            </a:br>
            <a:r>
              <a:rPr lang="hu-HU" sz="1100" b="0" i="0" u="none" strike="noStrike" cap="none">
                <a:solidFill>
                  <a:srgbClr val="000000"/>
                </a:solidFill>
                <a:latin typeface="Arial"/>
                <a:ea typeface="Arial"/>
                <a:cs typeface="Arial"/>
                <a:sym typeface="Arial"/>
              </a:rPr>
              <a:t>A teljes vetésterület 14-21 %-át elfoglaló kultúra.</a:t>
            </a:r>
            <a:endParaRPr/>
          </a:p>
        </p:txBody>
      </p:sp>
      <p:cxnSp>
        <p:nvCxnSpPr>
          <p:cNvPr id="892" name="Google Shape;892;p94"/>
          <p:cNvCxnSpPr/>
          <p:nvPr/>
        </p:nvCxnSpPr>
        <p:spPr>
          <a:xfrm>
            <a:off x="2641638" y="5148185"/>
            <a:ext cx="1681821" cy="0"/>
          </a:xfrm>
          <a:prstGeom prst="straightConnector1">
            <a:avLst/>
          </a:prstGeom>
          <a:noFill/>
          <a:ln w="9525" cap="flat" cmpd="sng">
            <a:solidFill>
              <a:srgbClr val="C8C8C8"/>
            </a:solidFill>
            <a:prstDash val="solid"/>
            <a:round/>
            <a:headEnd type="none" w="sm" len="sm"/>
            <a:tailEnd type="none" w="sm" len="sm"/>
          </a:ln>
        </p:spPr>
      </p:cxnSp>
      <p:sp>
        <p:nvSpPr>
          <p:cNvPr id="893" name="Google Shape;893;p94"/>
          <p:cNvSpPr/>
          <p:nvPr/>
        </p:nvSpPr>
        <p:spPr>
          <a:xfrm>
            <a:off x="3739154" y="4809743"/>
            <a:ext cx="13901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000" b="1" i="0" u="none" strike="noStrike" cap="none">
                <a:solidFill>
                  <a:srgbClr val="006639"/>
                </a:solidFill>
                <a:latin typeface="Arial"/>
                <a:ea typeface="Arial"/>
                <a:cs typeface="Arial"/>
                <a:sym typeface="Arial"/>
              </a:rPr>
              <a:t>15 %</a:t>
            </a:r>
            <a:endParaRPr sz="2000" b="0" i="0" u="none" strike="noStrike" cap="none">
              <a:solidFill>
                <a:srgbClr val="006639"/>
              </a:solidFill>
              <a:latin typeface="Arial"/>
              <a:ea typeface="Arial"/>
              <a:cs typeface="Arial"/>
              <a:sym typeface="Arial"/>
            </a:endParaRPr>
          </a:p>
        </p:txBody>
      </p:sp>
      <p:graphicFrame>
        <p:nvGraphicFramePr>
          <p:cNvPr id="894" name="Google Shape;894;p94"/>
          <p:cNvGraphicFramePr/>
          <p:nvPr/>
        </p:nvGraphicFramePr>
        <p:xfrm>
          <a:off x="3634405" y="3969931"/>
          <a:ext cx="4823795" cy="2705882"/>
        </p:xfrm>
        <a:graphic>
          <a:graphicData uri="http://schemas.openxmlformats.org/drawingml/2006/chart">
            <c:chart xmlns:c="http://schemas.openxmlformats.org/drawingml/2006/chart" xmlns:r="http://schemas.openxmlformats.org/officeDocument/2006/relationships" r:id="rId3"/>
          </a:graphicData>
        </a:graphic>
      </p:graphicFrame>
      <p:sp>
        <p:nvSpPr>
          <p:cNvPr id="895" name="Google Shape;895;p94"/>
          <p:cNvSpPr/>
          <p:nvPr/>
        </p:nvSpPr>
        <p:spPr>
          <a:xfrm>
            <a:off x="2495096" y="2960504"/>
            <a:ext cx="3037765" cy="12772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1100" b="1" i="0" u="none" strike="noStrike" cap="none">
                <a:solidFill>
                  <a:srgbClr val="000000"/>
                </a:solidFill>
                <a:latin typeface="Arial"/>
                <a:ea typeface="Arial"/>
                <a:cs typeface="Arial"/>
                <a:sym typeface="Arial"/>
              </a:rPr>
              <a:t>EGYÉB KULTÚRÁK</a:t>
            </a:r>
            <a:endParaRPr/>
          </a:p>
          <a:p>
            <a:pPr marL="0" marR="0" lvl="0" indent="0" algn="just" rtl="0">
              <a:lnSpc>
                <a:spcPct val="100000"/>
              </a:lnSpc>
              <a:spcBef>
                <a:spcPts val="0"/>
              </a:spcBef>
              <a:spcAft>
                <a:spcPts val="0"/>
              </a:spcAft>
              <a:buNone/>
            </a:pPr>
            <a:endParaRPr sz="11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hu-HU" sz="1100" b="0" i="0" u="none" strike="noStrike" cap="none">
                <a:solidFill>
                  <a:srgbClr val="000000"/>
                </a:solidFill>
                <a:latin typeface="Arial"/>
                <a:ea typeface="Arial"/>
                <a:cs typeface="Arial"/>
                <a:sym typeface="Arial"/>
              </a:rPr>
              <a:t>Az egyéb termesztett növények közül legjelentősebb a csemege kukorica. A termőterület ~ 10%-t teszi ki. Ezen kívül a gazdaság foglalkozik még zöldborsó és zöldbab termesztéssel.</a:t>
            </a:r>
            <a:endParaRPr/>
          </a:p>
        </p:txBody>
      </p:sp>
      <p:cxnSp>
        <p:nvCxnSpPr>
          <p:cNvPr id="896" name="Google Shape;896;p94"/>
          <p:cNvCxnSpPr/>
          <p:nvPr/>
        </p:nvCxnSpPr>
        <p:spPr>
          <a:xfrm>
            <a:off x="2798598" y="2984314"/>
            <a:ext cx="2734263" cy="0"/>
          </a:xfrm>
          <a:prstGeom prst="straightConnector1">
            <a:avLst/>
          </a:prstGeom>
          <a:noFill/>
          <a:ln w="9525" cap="flat" cmpd="sng">
            <a:solidFill>
              <a:srgbClr val="C8C8C8"/>
            </a:solidFill>
            <a:prstDash val="solid"/>
            <a:round/>
            <a:headEnd type="none" w="sm" len="sm"/>
            <a:tailEnd type="none" w="sm" len="sm"/>
          </a:ln>
        </p:spPr>
      </p:cxnSp>
      <p:sp>
        <p:nvSpPr>
          <p:cNvPr id="897" name="Google Shape;897;p94"/>
          <p:cNvSpPr/>
          <p:nvPr/>
        </p:nvSpPr>
        <p:spPr>
          <a:xfrm>
            <a:off x="4794514" y="2644329"/>
            <a:ext cx="147669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000" b="1" i="0" u="none" strike="noStrike" cap="none">
                <a:solidFill>
                  <a:srgbClr val="006639"/>
                </a:solidFill>
                <a:latin typeface="Arial"/>
                <a:ea typeface="Arial"/>
                <a:cs typeface="Arial"/>
                <a:sym typeface="Arial"/>
              </a:rPr>
              <a:t>14 %</a:t>
            </a:r>
            <a:endParaRPr sz="2000" b="0" i="0" u="none" strike="noStrike" cap="none">
              <a:solidFill>
                <a:srgbClr val="006639"/>
              </a:solidFill>
              <a:latin typeface="Arial"/>
              <a:ea typeface="Arial"/>
              <a:cs typeface="Arial"/>
              <a:sym typeface="Arial"/>
            </a:endParaRPr>
          </a:p>
        </p:txBody>
      </p:sp>
      <p:cxnSp>
        <p:nvCxnSpPr>
          <p:cNvPr id="898" name="Google Shape;898;p94"/>
          <p:cNvCxnSpPr/>
          <p:nvPr/>
        </p:nvCxnSpPr>
        <p:spPr>
          <a:xfrm>
            <a:off x="5387657" y="4059034"/>
            <a:ext cx="105939" cy="231532"/>
          </a:xfrm>
          <a:prstGeom prst="straightConnector1">
            <a:avLst/>
          </a:prstGeom>
          <a:noFill/>
          <a:ln w="9525" cap="flat" cmpd="sng">
            <a:solidFill>
              <a:srgbClr val="A5A5A5"/>
            </a:solidFill>
            <a:prstDash val="solid"/>
            <a:round/>
            <a:headEnd type="none" w="sm" len="sm"/>
            <a:tailEnd type="none" w="sm" len="sm"/>
          </a:ln>
        </p:spPr>
      </p:cxnSp>
      <p:cxnSp>
        <p:nvCxnSpPr>
          <p:cNvPr id="899" name="Google Shape;899;p94"/>
          <p:cNvCxnSpPr/>
          <p:nvPr/>
        </p:nvCxnSpPr>
        <p:spPr>
          <a:xfrm rot="10800000" flipH="1">
            <a:off x="4705402" y="5148185"/>
            <a:ext cx="352373" cy="108301"/>
          </a:xfrm>
          <a:prstGeom prst="straightConnector1">
            <a:avLst/>
          </a:prstGeom>
          <a:noFill/>
          <a:ln w="9525" cap="flat" cmpd="sng">
            <a:solidFill>
              <a:srgbClr val="A5A5A5"/>
            </a:solidFill>
            <a:prstDash val="solid"/>
            <a:round/>
            <a:headEnd type="none" w="sm" len="sm"/>
            <a:tailEnd type="none" w="sm" len="sm"/>
          </a:ln>
        </p:spPr>
      </p:cxnSp>
      <p:cxnSp>
        <p:nvCxnSpPr>
          <p:cNvPr id="900" name="Google Shape;900;p94"/>
          <p:cNvCxnSpPr/>
          <p:nvPr/>
        </p:nvCxnSpPr>
        <p:spPr>
          <a:xfrm flipH="1">
            <a:off x="6726745" y="4237777"/>
            <a:ext cx="214527" cy="115766"/>
          </a:xfrm>
          <a:prstGeom prst="straightConnector1">
            <a:avLst/>
          </a:prstGeom>
          <a:noFill/>
          <a:ln w="9525" cap="flat" cmpd="sng">
            <a:solidFill>
              <a:srgbClr val="A5A5A5"/>
            </a:solidFill>
            <a:prstDash val="solid"/>
            <a:round/>
            <a:headEnd type="none" w="sm" len="sm"/>
            <a:tailEnd type="none" w="sm" len="sm"/>
          </a:ln>
        </p:spPr>
      </p:cxnSp>
      <p:cxnSp>
        <p:nvCxnSpPr>
          <p:cNvPr id="901" name="Google Shape;901;p94"/>
          <p:cNvCxnSpPr/>
          <p:nvPr/>
        </p:nvCxnSpPr>
        <p:spPr>
          <a:xfrm rot="10800000">
            <a:off x="6970765" y="5438638"/>
            <a:ext cx="300738" cy="0"/>
          </a:xfrm>
          <a:prstGeom prst="straightConnector1">
            <a:avLst/>
          </a:prstGeom>
          <a:noFill/>
          <a:ln w="9525" cap="flat" cmpd="sng">
            <a:solidFill>
              <a:srgbClr val="A5A5A5"/>
            </a:solidFill>
            <a:prstDash val="solid"/>
            <a:round/>
            <a:headEnd type="none" w="sm" len="sm"/>
            <a:tailEnd type="none" w="sm" len="sm"/>
          </a:ln>
        </p:spPr>
      </p:cxnSp>
      <p:sp>
        <p:nvSpPr>
          <p:cNvPr id="902" name="Google Shape;902;p94"/>
          <p:cNvSpPr txBox="1"/>
          <p:nvPr/>
        </p:nvSpPr>
        <p:spPr>
          <a:xfrm>
            <a:off x="3999281" y="2164608"/>
            <a:ext cx="64365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1" i="0" u="none" strike="noStrike" cap="none">
                <a:solidFill>
                  <a:srgbClr val="006639"/>
                </a:solidFill>
                <a:latin typeface="Arial"/>
                <a:ea typeface="Arial"/>
                <a:cs typeface="Arial"/>
                <a:sym typeface="Arial"/>
              </a:rPr>
              <a:t>Jellemző vetésszerkezet</a:t>
            </a:r>
            <a:endParaRPr/>
          </a:p>
        </p:txBody>
      </p:sp>
      <p:sp>
        <p:nvSpPr>
          <p:cNvPr id="903" name="Google Shape;903;p9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95"/>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KITE II.</a:t>
            </a:r>
            <a:endParaRPr/>
          </a:p>
        </p:txBody>
      </p:sp>
      <p:sp>
        <p:nvSpPr>
          <p:cNvPr id="910" name="Google Shape;910;p95"/>
          <p:cNvSpPr txBox="1"/>
          <p:nvPr/>
        </p:nvSpPr>
        <p:spPr>
          <a:xfrm>
            <a:off x="1000441" y="3259105"/>
            <a:ext cx="2361936"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2011</a:t>
            </a:r>
            <a:endParaRPr sz="1200" b="1" i="0" u="none" strike="noStrike" cap="none">
              <a:solidFill>
                <a:srgbClr val="006639"/>
              </a:solidFill>
              <a:latin typeface="Arial"/>
              <a:ea typeface="Arial"/>
              <a:cs typeface="Arial"/>
              <a:sym typeface="Arial"/>
            </a:endParaRPr>
          </a:p>
          <a:p>
            <a:pPr marL="0" marR="0" lvl="0" indent="0" algn="l"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RTK rendszer – automata kormányzás bevezetése</a:t>
            </a:r>
            <a:endParaRPr sz="1050" b="0" i="0" u="none" strike="noStrike" cap="none">
              <a:solidFill>
                <a:srgbClr val="000000"/>
              </a:solidFill>
              <a:latin typeface="Arial"/>
              <a:ea typeface="Arial"/>
              <a:cs typeface="Arial"/>
              <a:sym typeface="Arial"/>
            </a:endParaRPr>
          </a:p>
        </p:txBody>
      </p:sp>
      <p:sp>
        <p:nvSpPr>
          <p:cNvPr id="911" name="Google Shape;911;p95"/>
          <p:cNvSpPr/>
          <p:nvPr/>
        </p:nvSpPr>
        <p:spPr>
          <a:xfrm>
            <a:off x="1000442" y="2298147"/>
            <a:ext cx="1934767" cy="833793"/>
          </a:xfrm>
          <a:prstGeom prst="chevron">
            <a:avLst>
              <a:gd name="adj" fmla="val 50000"/>
            </a:avLst>
          </a:prstGeom>
          <a:solidFill>
            <a:srgbClr val="B3C6E7"/>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12" name="Google Shape;912;p95"/>
          <p:cNvSpPr txBox="1"/>
          <p:nvPr/>
        </p:nvSpPr>
        <p:spPr>
          <a:xfrm>
            <a:off x="1276774" y="2551565"/>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2011</a:t>
            </a:r>
            <a:endParaRPr/>
          </a:p>
        </p:txBody>
      </p:sp>
      <p:sp>
        <p:nvSpPr>
          <p:cNvPr id="913" name="Google Shape;913;p95"/>
          <p:cNvSpPr txBox="1"/>
          <p:nvPr/>
        </p:nvSpPr>
        <p:spPr>
          <a:xfrm>
            <a:off x="1502403" y="1731355"/>
            <a:ext cx="2559844" cy="4385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2012</a:t>
            </a:r>
            <a:endParaRPr/>
          </a:p>
          <a:p>
            <a:pPr marL="0" marR="0" lvl="0" indent="0" algn="r"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Középmély lazító</a:t>
            </a:r>
            <a:endParaRPr sz="1050" b="0" i="0" u="none" strike="noStrike" cap="none">
              <a:solidFill>
                <a:srgbClr val="000000"/>
              </a:solidFill>
              <a:latin typeface="Arial"/>
              <a:ea typeface="Arial"/>
              <a:cs typeface="Arial"/>
              <a:sym typeface="Arial"/>
            </a:endParaRPr>
          </a:p>
        </p:txBody>
      </p:sp>
      <p:sp>
        <p:nvSpPr>
          <p:cNvPr id="914" name="Google Shape;914;p95"/>
          <p:cNvSpPr txBox="1"/>
          <p:nvPr/>
        </p:nvSpPr>
        <p:spPr>
          <a:xfrm>
            <a:off x="4175538" y="3237942"/>
            <a:ext cx="2559844"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2013</a:t>
            </a:r>
            <a:endParaRPr sz="1200" b="1" i="0" u="none" strike="noStrike" cap="none">
              <a:solidFill>
                <a:srgbClr val="006639"/>
              </a:solidFill>
              <a:latin typeface="Arial"/>
              <a:ea typeface="Arial"/>
              <a:cs typeface="Arial"/>
              <a:sym typeface="Arial"/>
            </a:endParaRPr>
          </a:p>
          <a:p>
            <a:pPr marL="0" marR="0" lvl="0" indent="0" algn="l"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Sávos alapművelő, hozammérő beszerelése</a:t>
            </a:r>
            <a:endParaRPr sz="1050" b="0" i="0" u="none" strike="noStrike" cap="none">
              <a:solidFill>
                <a:srgbClr val="000000"/>
              </a:solidFill>
              <a:latin typeface="Arial"/>
              <a:ea typeface="Arial"/>
              <a:cs typeface="Arial"/>
              <a:sym typeface="Arial"/>
            </a:endParaRPr>
          </a:p>
        </p:txBody>
      </p:sp>
      <p:sp>
        <p:nvSpPr>
          <p:cNvPr id="915" name="Google Shape;915;p95"/>
          <p:cNvSpPr/>
          <p:nvPr/>
        </p:nvSpPr>
        <p:spPr>
          <a:xfrm>
            <a:off x="2561565" y="2298148"/>
            <a:ext cx="1934767" cy="833793"/>
          </a:xfrm>
          <a:prstGeom prst="chevron">
            <a:avLst>
              <a:gd name="adj" fmla="val 50000"/>
            </a:avLst>
          </a:prstGeom>
          <a:solidFill>
            <a:srgbClr val="8DA9DB"/>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16" name="Google Shape;916;p95"/>
          <p:cNvSpPr/>
          <p:nvPr/>
        </p:nvSpPr>
        <p:spPr>
          <a:xfrm>
            <a:off x="4118187" y="2298147"/>
            <a:ext cx="1934767" cy="833793"/>
          </a:xfrm>
          <a:prstGeom prst="chevron">
            <a:avLst>
              <a:gd name="adj" fmla="val 50000"/>
            </a:avLst>
          </a:prstGeom>
          <a:solidFill>
            <a:srgbClr val="2F5496"/>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17" name="Google Shape;917;p95"/>
          <p:cNvSpPr/>
          <p:nvPr/>
        </p:nvSpPr>
        <p:spPr>
          <a:xfrm>
            <a:off x="5665183" y="2296252"/>
            <a:ext cx="1934767" cy="833793"/>
          </a:xfrm>
          <a:prstGeom prst="chevron">
            <a:avLst>
              <a:gd name="adj" fmla="val 50000"/>
            </a:avLst>
          </a:prstGeom>
          <a:solidFill>
            <a:srgbClr val="1F3864"/>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18" name="Google Shape;918;p95"/>
          <p:cNvSpPr/>
          <p:nvPr/>
        </p:nvSpPr>
        <p:spPr>
          <a:xfrm>
            <a:off x="2079817" y="5121262"/>
            <a:ext cx="1934767" cy="833793"/>
          </a:xfrm>
          <a:prstGeom prst="chevron">
            <a:avLst>
              <a:gd name="adj" fmla="val 50000"/>
            </a:avLst>
          </a:prstGeom>
          <a:solidFill>
            <a:srgbClr val="F7CAAC"/>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19" name="Google Shape;919;p95"/>
          <p:cNvSpPr/>
          <p:nvPr/>
        </p:nvSpPr>
        <p:spPr>
          <a:xfrm>
            <a:off x="3640238" y="5118365"/>
            <a:ext cx="1934767" cy="833793"/>
          </a:xfrm>
          <a:prstGeom prst="chevron">
            <a:avLst>
              <a:gd name="adj" fmla="val 50000"/>
            </a:avLst>
          </a:prstGeom>
          <a:solidFill>
            <a:srgbClr val="F4B081"/>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20" name="Google Shape;920;p95"/>
          <p:cNvSpPr/>
          <p:nvPr/>
        </p:nvSpPr>
        <p:spPr>
          <a:xfrm>
            <a:off x="5190481" y="5123792"/>
            <a:ext cx="1934767" cy="833793"/>
          </a:xfrm>
          <a:prstGeom prst="chevron">
            <a:avLst>
              <a:gd name="adj" fmla="val 50000"/>
            </a:avLst>
          </a:prstGeom>
          <a:solidFill>
            <a:srgbClr val="C55A11"/>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21" name="Google Shape;921;p95"/>
          <p:cNvSpPr/>
          <p:nvPr/>
        </p:nvSpPr>
        <p:spPr>
          <a:xfrm>
            <a:off x="6736687" y="5131588"/>
            <a:ext cx="1934767" cy="833793"/>
          </a:xfrm>
          <a:prstGeom prst="chevron">
            <a:avLst>
              <a:gd name="adj" fmla="val 50000"/>
            </a:avLst>
          </a:prstGeom>
          <a:solidFill>
            <a:srgbClr val="833C0B"/>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22" name="Google Shape;922;p95"/>
          <p:cNvSpPr txBox="1"/>
          <p:nvPr/>
        </p:nvSpPr>
        <p:spPr>
          <a:xfrm>
            <a:off x="2830270" y="2585978"/>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2012</a:t>
            </a:r>
            <a:endParaRPr/>
          </a:p>
        </p:txBody>
      </p:sp>
      <p:sp>
        <p:nvSpPr>
          <p:cNvPr id="923" name="Google Shape;923;p95"/>
          <p:cNvSpPr txBox="1"/>
          <p:nvPr/>
        </p:nvSpPr>
        <p:spPr>
          <a:xfrm>
            <a:off x="4359598" y="2571229"/>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2013</a:t>
            </a:r>
            <a:endParaRPr/>
          </a:p>
        </p:txBody>
      </p:sp>
      <p:sp>
        <p:nvSpPr>
          <p:cNvPr id="924" name="Google Shape;924;p95"/>
          <p:cNvSpPr txBox="1"/>
          <p:nvPr/>
        </p:nvSpPr>
        <p:spPr>
          <a:xfrm>
            <a:off x="5864553" y="2541734"/>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2014</a:t>
            </a:r>
            <a:endParaRPr/>
          </a:p>
        </p:txBody>
      </p:sp>
      <p:sp>
        <p:nvSpPr>
          <p:cNvPr id="925" name="Google Shape;925;p95"/>
          <p:cNvSpPr txBox="1"/>
          <p:nvPr/>
        </p:nvSpPr>
        <p:spPr>
          <a:xfrm>
            <a:off x="2289989" y="5373420"/>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2015</a:t>
            </a:r>
            <a:endParaRPr/>
          </a:p>
        </p:txBody>
      </p:sp>
      <p:sp>
        <p:nvSpPr>
          <p:cNvPr id="926" name="Google Shape;926;p95"/>
          <p:cNvSpPr txBox="1"/>
          <p:nvPr/>
        </p:nvSpPr>
        <p:spPr>
          <a:xfrm>
            <a:off x="3887936" y="5373425"/>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2016</a:t>
            </a:r>
            <a:endParaRPr/>
          </a:p>
        </p:txBody>
      </p:sp>
      <p:sp>
        <p:nvSpPr>
          <p:cNvPr id="927" name="Google Shape;927;p95"/>
          <p:cNvSpPr txBox="1"/>
          <p:nvPr/>
        </p:nvSpPr>
        <p:spPr>
          <a:xfrm>
            <a:off x="5437142" y="5388166"/>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2017</a:t>
            </a:r>
            <a:endParaRPr/>
          </a:p>
        </p:txBody>
      </p:sp>
      <p:sp>
        <p:nvSpPr>
          <p:cNvPr id="928" name="Google Shape;928;p95"/>
          <p:cNvSpPr txBox="1"/>
          <p:nvPr/>
        </p:nvSpPr>
        <p:spPr>
          <a:xfrm>
            <a:off x="6941475" y="5388168"/>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2018</a:t>
            </a:r>
            <a:endParaRPr/>
          </a:p>
        </p:txBody>
      </p:sp>
      <p:sp>
        <p:nvSpPr>
          <p:cNvPr id="929" name="Google Shape;929;p95"/>
          <p:cNvSpPr txBox="1"/>
          <p:nvPr/>
        </p:nvSpPr>
        <p:spPr>
          <a:xfrm>
            <a:off x="4714586" y="1724812"/>
            <a:ext cx="2559844" cy="4385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2014</a:t>
            </a:r>
            <a:endParaRPr sz="1200" b="1" i="0" u="none" strike="noStrike" cap="none">
              <a:solidFill>
                <a:srgbClr val="006639"/>
              </a:solidFill>
              <a:latin typeface="Arial"/>
              <a:ea typeface="Arial"/>
              <a:cs typeface="Arial"/>
              <a:sym typeface="Arial"/>
            </a:endParaRPr>
          </a:p>
          <a:p>
            <a:pPr marL="0" marR="0" lvl="0" indent="0" algn="r"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Differenciált vetés </a:t>
            </a:r>
            <a:endParaRPr sz="1050" b="0" i="0" u="none" strike="noStrike" cap="none">
              <a:solidFill>
                <a:srgbClr val="000000"/>
              </a:solidFill>
              <a:latin typeface="Arial"/>
              <a:ea typeface="Arial"/>
              <a:cs typeface="Arial"/>
              <a:sym typeface="Arial"/>
            </a:endParaRPr>
          </a:p>
        </p:txBody>
      </p:sp>
      <p:sp>
        <p:nvSpPr>
          <p:cNvPr id="930" name="Google Shape;930;p95"/>
          <p:cNvSpPr txBox="1"/>
          <p:nvPr/>
        </p:nvSpPr>
        <p:spPr>
          <a:xfrm>
            <a:off x="1000441" y="4551866"/>
            <a:ext cx="2559844" cy="43858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2015</a:t>
            </a:r>
            <a:endParaRPr sz="1200" b="1" i="0" u="none" strike="noStrike" cap="none">
              <a:solidFill>
                <a:srgbClr val="006639"/>
              </a:solidFill>
              <a:latin typeface="Arial"/>
              <a:ea typeface="Arial"/>
              <a:cs typeface="Arial"/>
              <a:sym typeface="Arial"/>
            </a:endParaRPr>
          </a:p>
          <a:p>
            <a:pPr marL="0" marR="0" lvl="0" indent="0" algn="r"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Önjáró permetező Y-Drop rendszerrel</a:t>
            </a:r>
            <a:endParaRPr sz="1050" b="0" i="0" u="none" strike="noStrike" cap="none">
              <a:solidFill>
                <a:srgbClr val="000000"/>
              </a:solidFill>
              <a:latin typeface="Arial"/>
              <a:ea typeface="Arial"/>
              <a:cs typeface="Arial"/>
              <a:sym typeface="Arial"/>
            </a:endParaRPr>
          </a:p>
        </p:txBody>
      </p:sp>
      <p:sp>
        <p:nvSpPr>
          <p:cNvPr id="931" name="Google Shape;931;p95"/>
          <p:cNvSpPr txBox="1"/>
          <p:nvPr/>
        </p:nvSpPr>
        <p:spPr>
          <a:xfrm>
            <a:off x="3546762" y="6134674"/>
            <a:ext cx="2559844"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2016</a:t>
            </a:r>
            <a:endParaRPr sz="1200" b="1" i="0" u="none" strike="noStrike" cap="none">
              <a:solidFill>
                <a:srgbClr val="006639"/>
              </a:solidFill>
              <a:latin typeface="Arial"/>
              <a:ea typeface="Arial"/>
              <a:cs typeface="Arial"/>
              <a:sym typeface="Arial"/>
            </a:endParaRPr>
          </a:p>
          <a:p>
            <a:pPr marL="0" marR="0" lvl="0" indent="0" algn="l"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Precíziós talajmintavételezés és differenciált fejtrágyázás</a:t>
            </a:r>
            <a:endParaRPr sz="1050" b="0" i="0" u="none" strike="noStrike" cap="none">
              <a:solidFill>
                <a:srgbClr val="000000"/>
              </a:solidFill>
              <a:latin typeface="Arial"/>
              <a:ea typeface="Arial"/>
              <a:cs typeface="Arial"/>
              <a:sym typeface="Arial"/>
            </a:endParaRPr>
          </a:p>
        </p:txBody>
      </p:sp>
      <p:sp>
        <p:nvSpPr>
          <p:cNvPr id="932" name="Google Shape;932;p95"/>
          <p:cNvSpPr txBox="1"/>
          <p:nvPr/>
        </p:nvSpPr>
        <p:spPr>
          <a:xfrm>
            <a:off x="5245058" y="4471075"/>
            <a:ext cx="2559844"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2017</a:t>
            </a:r>
            <a:endParaRPr sz="1200" b="1" i="0" u="none" strike="noStrike" cap="none">
              <a:solidFill>
                <a:srgbClr val="006639"/>
              </a:solidFill>
              <a:latin typeface="Arial"/>
              <a:ea typeface="Arial"/>
              <a:cs typeface="Arial"/>
              <a:sym typeface="Arial"/>
            </a:endParaRPr>
          </a:p>
          <a:p>
            <a:pPr marL="0" marR="0" lvl="0" indent="0" algn="l"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Differenciált szilárd tápanyag kijuttatás</a:t>
            </a:r>
            <a:br>
              <a:rPr lang="hu-HU" sz="1050" b="0" i="0" u="none" strike="noStrike" cap="none">
                <a:solidFill>
                  <a:srgbClr val="000000"/>
                </a:solidFill>
                <a:latin typeface="Arial"/>
                <a:ea typeface="Arial"/>
                <a:cs typeface="Arial"/>
                <a:sym typeface="Arial"/>
              </a:rPr>
            </a:br>
            <a:r>
              <a:rPr lang="hu-HU" sz="1050" b="0" i="0" u="none" strike="noStrike" cap="none">
                <a:solidFill>
                  <a:srgbClr val="000000"/>
                </a:solidFill>
                <a:latin typeface="Arial"/>
                <a:ea typeface="Arial"/>
                <a:cs typeface="Arial"/>
                <a:sym typeface="Arial"/>
              </a:rPr>
              <a:t>3D térképezés</a:t>
            </a:r>
            <a:endParaRPr sz="1050" b="0" i="0" u="none" strike="noStrike" cap="none">
              <a:solidFill>
                <a:srgbClr val="000000"/>
              </a:solidFill>
              <a:latin typeface="Arial"/>
              <a:ea typeface="Arial"/>
              <a:cs typeface="Arial"/>
              <a:sym typeface="Arial"/>
            </a:endParaRPr>
          </a:p>
        </p:txBody>
      </p:sp>
      <p:sp>
        <p:nvSpPr>
          <p:cNvPr id="933" name="Google Shape;933;p95"/>
          <p:cNvSpPr txBox="1"/>
          <p:nvPr/>
        </p:nvSpPr>
        <p:spPr>
          <a:xfrm>
            <a:off x="6680282" y="6112188"/>
            <a:ext cx="2559844"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2018</a:t>
            </a:r>
            <a:endParaRPr sz="1200" b="1" i="0" u="none" strike="noStrike" cap="none">
              <a:solidFill>
                <a:srgbClr val="006639"/>
              </a:solidFill>
              <a:latin typeface="Arial"/>
              <a:ea typeface="Arial"/>
              <a:cs typeface="Arial"/>
              <a:sym typeface="Arial"/>
            </a:endParaRPr>
          </a:p>
          <a:p>
            <a:pPr marL="0" marR="0" lvl="0" indent="0" algn="l"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Nagyteljesítményű betakarítógép aktív szenzoros hozammérővel</a:t>
            </a:r>
            <a:endParaRPr sz="1050" b="0" i="0" u="none" strike="noStrike" cap="none">
              <a:solidFill>
                <a:srgbClr val="000000"/>
              </a:solidFill>
              <a:latin typeface="Arial"/>
              <a:ea typeface="Arial"/>
              <a:cs typeface="Arial"/>
              <a:sym typeface="Arial"/>
            </a:endParaRPr>
          </a:p>
        </p:txBody>
      </p:sp>
      <p:pic>
        <p:nvPicPr>
          <p:cNvPr id="934" name="Google Shape;934;p95" descr="Képtalálat a következőre: „kite precgazd”"/>
          <p:cNvPicPr preferRelativeResize="0"/>
          <p:nvPr/>
        </p:nvPicPr>
        <p:blipFill rotWithShape="1">
          <a:blip r:embed="rId3">
            <a:alphaModFix/>
          </a:blip>
          <a:srcRect/>
          <a:stretch/>
        </p:blipFill>
        <p:spPr>
          <a:xfrm>
            <a:off x="876262" y="5147602"/>
            <a:ext cx="801024" cy="833793"/>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935" name="Google Shape;935;p95"/>
          <p:cNvSpPr txBox="1"/>
          <p:nvPr/>
        </p:nvSpPr>
        <p:spPr>
          <a:xfrm>
            <a:off x="8013624" y="1868381"/>
            <a:ext cx="152347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sng" strike="noStrike" cap="none">
                <a:solidFill>
                  <a:srgbClr val="006639"/>
                </a:solidFill>
                <a:latin typeface="Arial"/>
                <a:ea typeface="Arial"/>
                <a:cs typeface="Arial"/>
                <a:sym typeface="Arial"/>
              </a:rPr>
              <a:t>Technológiaváltás</a:t>
            </a:r>
            <a:endParaRPr/>
          </a:p>
        </p:txBody>
      </p:sp>
      <p:sp>
        <p:nvSpPr>
          <p:cNvPr id="936" name="Google Shape;936;p95"/>
          <p:cNvSpPr/>
          <p:nvPr/>
        </p:nvSpPr>
        <p:spPr>
          <a:xfrm>
            <a:off x="8291792" y="5131588"/>
            <a:ext cx="1934767" cy="833793"/>
          </a:xfrm>
          <a:prstGeom prst="chevron">
            <a:avLst>
              <a:gd name="adj" fmla="val 50000"/>
            </a:avLst>
          </a:prstGeom>
          <a:solidFill>
            <a:srgbClr val="552707"/>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37" name="Google Shape;937;p95"/>
          <p:cNvSpPr txBox="1"/>
          <p:nvPr/>
        </p:nvSpPr>
        <p:spPr>
          <a:xfrm>
            <a:off x="8475444" y="5388168"/>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2019</a:t>
            </a:r>
            <a:endParaRPr/>
          </a:p>
        </p:txBody>
      </p:sp>
      <p:sp>
        <p:nvSpPr>
          <p:cNvPr id="938" name="Google Shape;938;p95"/>
          <p:cNvSpPr/>
          <p:nvPr/>
        </p:nvSpPr>
        <p:spPr>
          <a:xfrm>
            <a:off x="9837998" y="5131588"/>
            <a:ext cx="1934767" cy="833793"/>
          </a:xfrm>
          <a:prstGeom prst="chevron">
            <a:avLst>
              <a:gd name="adj" fmla="val 50000"/>
            </a:avLst>
          </a:prstGeom>
          <a:solidFill>
            <a:srgbClr val="391A05"/>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939" name="Google Shape;939;p95"/>
          <p:cNvSpPr txBox="1"/>
          <p:nvPr/>
        </p:nvSpPr>
        <p:spPr>
          <a:xfrm>
            <a:off x="10040900" y="5388168"/>
            <a:ext cx="1471613"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500" b="0" i="0" u="none" strike="noStrike" cap="none">
                <a:solidFill>
                  <a:schemeClr val="lt1"/>
                </a:solidFill>
                <a:latin typeface="Arial"/>
                <a:ea typeface="Arial"/>
                <a:cs typeface="Arial"/>
                <a:sym typeface="Arial"/>
              </a:rPr>
              <a:t>2020</a:t>
            </a:r>
            <a:endParaRPr/>
          </a:p>
        </p:txBody>
      </p:sp>
      <p:sp>
        <p:nvSpPr>
          <p:cNvPr id="940" name="Google Shape;940;p95"/>
          <p:cNvSpPr txBox="1"/>
          <p:nvPr/>
        </p:nvSpPr>
        <p:spPr>
          <a:xfrm>
            <a:off x="8558076" y="4564716"/>
            <a:ext cx="2559844"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2019</a:t>
            </a:r>
            <a:endParaRPr/>
          </a:p>
          <a:p>
            <a:pPr marL="0" marR="0" lvl="0" indent="0" algn="l"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Precíziós öntözés bevezetése</a:t>
            </a:r>
            <a:endParaRPr sz="1050" b="0" i="0" u="none" strike="noStrike" cap="none">
              <a:solidFill>
                <a:srgbClr val="000000"/>
              </a:solidFill>
              <a:latin typeface="Arial"/>
              <a:ea typeface="Arial"/>
              <a:cs typeface="Arial"/>
              <a:sym typeface="Arial"/>
            </a:endParaRPr>
          </a:p>
        </p:txBody>
      </p:sp>
      <p:sp>
        <p:nvSpPr>
          <p:cNvPr id="941" name="Google Shape;941;p95"/>
          <p:cNvSpPr txBox="1"/>
          <p:nvPr/>
        </p:nvSpPr>
        <p:spPr>
          <a:xfrm>
            <a:off x="10040900" y="6096253"/>
            <a:ext cx="2219024"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6639"/>
                </a:solidFill>
                <a:latin typeface="Arial"/>
                <a:ea typeface="Arial"/>
                <a:cs typeface="Arial"/>
                <a:sym typeface="Arial"/>
              </a:rPr>
              <a:t>2020</a:t>
            </a:r>
            <a:endParaRPr sz="1200" b="1" i="0" u="none" strike="noStrike" cap="none">
              <a:solidFill>
                <a:srgbClr val="006639"/>
              </a:solidFill>
              <a:latin typeface="Arial"/>
              <a:ea typeface="Arial"/>
              <a:cs typeface="Arial"/>
              <a:sym typeface="Arial"/>
            </a:endParaRPr>
          </a:p>
          <a:p>
            <a:pPr marL="0" marR="0" lvl="0" indent="0" algn="l" rtl="0">
              <a:lnSpc>
                <a:spcPct val="100000"/>
              </a:lnSpc>
              <a:spcBef>
                <a:spcPts val="0"/>
              </a:spcBef>
              <a:spcAft>
                <a:spcPts val="0"/>
              </a:spcAft>
              <a:buNone/>
            </a:pPr>
            <a:r>
              <a:rPr lang="hu-HU" sz="1050" b="0" i="0" u="none" strike="noStrike" cap="none">
                <a:solidFill>
                  <a:srgbClr val="000000"/>
                </a:solidFill>
                <a:latin typeface="Arial"/>
                <a:ea typeface="Arial"/>
                <a:cs typeface="Arial"/>
                <a:sym typeface="Arial"/>
              </a:rPr>
              <a:t>PrecZone digitális megoldások</a:t>
            </a:r>
            <a:endParaRPr sz="1050" b="0" i="0" u="none" strike="noStrike" cap="none">
              <a:solidFill>
                <a:srgbClr val="000000"/>
              </a:solidFill>
              <a:latin typeface="Arial"/>
              <a:ea typeface="Arial"/>
              <a:cs typeface="Arial"/>
              <a:sym typeface="Arial"/>
            </a:endParaRPr>
          </a:p>
        </p:txBody>
      </p:sp>
      <p:sp>
        <p:nvSpPr>
          <p:cNvPr id="942" name="Google Shape;942;p95"/>
          <p:cNvSpPr txBox="1"/>
          <p:nvPr/>
        </p:nvSpPr>
        <p:spPr>
          <a:xfrm>
            <a:off x="7359444" y="3992711"/>
            <a:ext cx="42844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sng" strike="noStrike" cap="none">
                <a:solidFill>
                  <a:srgbClr val="006639"/>
                </a:solidFill>
                <a:latin typeface="Arial"/>
                <a:ea typeface="Arial"/>
                <a:cs typeface="Arial"/>
                <a:sym typeface="Arial"/>
              </a:rPr>
              <a:t>Helyspecifikus gazdálkodás</a:t>
            </a:r>
            <a:endParaRPr/>
          </a:p>
        </p:txBody>
      </p:sp>
      <p:sp>
        <p:nvSpPr>
          <p:cNvPr id="943" name="Google Shape;943;p95"/>
          <p:cNvSpPr txBox="1">
            <a:spLocks noGrp="1"/>
          </p:cNvSpPr>
          <p:nvPr>
            <p:ph type="body" idx="1"/>
          </p:nvPr>
        </p:nvSpPr>
        <p:spPr>
          <a:xfrm>
            <a:off x="751602" y="1071304"/>
            <a:ext cx="6277271" cy="617915"/>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Átállás a precíziós technológiára</a:t>
            </a:r>
            <a:endParaRPr b="1">
              <a:solidFill>
                <a:srgbClr val="00B050"/>
              </a:solidFill>
            </a:endParaRPr>
          </a:p>
        </p:txBody>
      </p:sp>
      <p:sp>
        <p:nvSpPr>
          <p:cNvPr id="944" name="Google Shape;944;p9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8"/>
                                        </p:tgtEl>
                                        <p:attrNameLst>
                                          <p:attrName>style.visibility</p:attrName>
                                        </p:attrNameLst>
                                      </p:cBhvr>
                                      <p:to>
                                        <p:strVal val="visible"/>
                                      </p:to>
                                    </p:set>
                                    <p:animEffect transition="in" filter="fade">
                                      <p:cBhvr>
                                        <p:cTn id="7" dur="500"/>
                                        <p:tgtEl>
                                          <p:spTgt spid="918"/>
                                        </p:tgtEl>
                                      </p:cBhvr>
                                    </p:animEffect>
                                  </p:childTnLst>
                                </p:cTn>
                              </p:par>
                              <p:par>
                                <p:cTn id="8" presetID="10" presetClass="entr" presetSubtype="0" fill="hold" nodeType="withEffect">
                                  <p:stCondLst>
                                    <p:cond delay="0"/>
                                  </p:stCondLst>
                                  <p:childTnLst>
                                    <p:set>
                                      <p:cBhvr>
                                        <p:cTn id="9" dur="1" fill="hold">
                                          <p:stCondLst>
                                            <p:cond delay="0"/>
                                          </p:stCondLst>
                                        </p:cTn>
                                        <p:tgtEl>
                                          <p:spTgt spid="919"/>
                                        </p:tgtEl>
                                        <p:attrNameLst>
                                          <p:attrName>style.visibility</p:attrName>
                                        </p:attrNameLst>
                                      </p:cBhvr>
                                      <p:to>
                                        <p:strVal val="visible"/>
                                      </p:to>
                                    </p:set>
                                    <p:animEffect transition="in" filter="fade">
                                      <p:cBhvr>
                                        <p:cTn id="10" dur="500"/>
                                        <p:tgtEl>
                                          <p:spTgt spid="919"/>
                                        </p:tgtEl>
                                      </p:cBhvr>
                                    </p:animEffect>
                                  </p:childTnLst>
                                </p:cTn>
                              </p:par>
                              <p:par>
                                <p:cTn id="11" presetID="10" presetClass="entr" presetSubtype="0" fill="hold" nodeType="withEffect">
                                  <p:stCondLst>
                                    <p:cond delay="0"/>
                                  </p:stCondLst>
                                  <p:childTnLst>
                                    <p:set>
                                      <p:cBhvr>
                                        <p:cTn id="12" dur="1" fill="hold">
                                          <p:stCondLst>
                                            <p:cond delay="0"/>
                                          </p:stCondLst>
                                        </p:cTn>
                                        <p:tgtEl>
                                          <p:spTgt spid="920"/>
                                        </p:tgtEl>
                                        <p:attrNameLst>
                                          <p:attrName>style.visibility</p:attrName>
                                        </p:attrNameLst>
                                      </p:cBhvr>
                                      <p:to>
                                        <p:strVal val="visible"/>
                                      </p:to>
                                    </p:set>
                                    <p:animEffect transition="in" filter="fade">
                                      <p:cBhvr>
                                        <p:cTn id="13" dur="500"/>
                                        <p:tgtEl>
                                          <p:spTgt spid="920"/>
                                        </p:tgtEl>
                                      </p:cBhvr>
                                    </p:animEffect>
                                  </p:childTnLst>
                                </p:cTn>
                              </p:par>
                              <p:par>
                                <p:cTn id="14" presetID="10" presetClass="entr" presetSubtype="0" fill="hold" nodeType="withEffect">
                                  <p:stCondLst>
                                    <p:cond delay="0"/>
                                  </p:stCondLst>
                                  <p:childTnLst>
                                    <p:set>
                                      <p:cBhvr>
                                        <p:cTn id="15" dur="1" fill="hold">
                                          <p:stCondLst>
                                            <p:cond delay="0"/>
                                          </p:stCondLst>
                                        </p:cTn>
                                        <p:tgtEl>
                                          <p:spTgt spid="921"/>
                                        </p:tgtEl>
                                        <p:attrNameLst>
                                          <p:attrName>style.visibility</p:attrName>
                                        </p:attrNameLst>
                                      </p:cBhvr>
                                      <p:to>
                                        <p:strVal val="visible"/>
                                      </p:to>
                                    </p:set>
                                    <p:animEffect transition="in" filter="fade">
                                      <p:cBhvr>
                                        <p:cTn id="16" dur="500"/>
                                        <p:tgtEl>
                                          <p:spTgt spid="921"/>
                                        </p:tgtEl>
                                      </p:cBhvr>
                                    </p:animEffect>
                                  </p:childTnLst>
                                </p:cTn>
                              </p:par>
                              <p:par>
                                <p:cTn id="17" presetID="10" presetClass="entr" presetSubtype="0" fill="hold" nodeType="withEffect">
                                  <p:stCondLst>
                                    <p:cond delay="0"/>
                                  </p:stCondLst>
                                  <p:childTnLst>
                                    <p:set>
                                      <p:cBhvr>
                                        <p:cTn id="18" dur="1" fill="hold">
                                          <p:stCondLst>
                                            <p:cond delay="0"/>
                                          </p:stCondLst>
                                        </p:cTn>
                                        <p:tgtEl>
                                          <p:spTgt spid="925"/>
                                        </p:tgtEl>
                                        <p:attrNameLst>
                                          <p:attrName>style.visibility</p:attrName>
                                        </p:attrNameLst>
                                      </p:cBhvr>
                                      <p:to>
                                        <p:strVal val="visible"/>
                                      </p:to>
                                    </p:set>
                                    <p:animEffect transition="in" filter="fade">
                                      <p:cBhvr>
                                        <p:cTn id="19" dur="500"/>
                                        <p:tgtEl>
                                          <p:spTgt spid="925"/>
                                        </p:tgtEl>
                                      </p:cBhvr>
                                    </p:animEffect>
                                  </p:childTnLst>
                                </p:cTn>
                              </p:par>
                              <p:par>
                                <p:cTn id="20" presetID="10" presetClass="entr" presetSubtype="0" fill="hold" nodeType="withEffect">
                                  <p:stCondLst>
                                    <p:cond delay="0"/>
                                  </p:stCondLst>
                                  <p:childTnLst>
                                    <p:set>
                                      <p:cBhvr>
                                        <p:cTn id="21" dur="1" fill="hold">
                                          <p:stCondLst>
                                            <p:cond delay="0"/>
                                          </p:stCondLst>
                                        </p:cTn>
                                        <p:tgtEl>
                                          <p:spTgt spid="926"/>
                                        </p:tgtEl>
                                        <p:attrNameLst>
                                          <p:attrName>style.visibility</p:attrName>
                                        </p:attrNameLst>
                                      </p:cBhvr>
                                      <p:to>
                                        <p:strVal val="visible"/>
                                      </p:to>
                                    </p:set>
                                    <p:animEffect transition="in" filter="fade">
                                      <p:cBhvr>
                                        <p:cTn id="22" dur="500"/>
                                        <p:tgtEl>
                                          <p:spTgt spid="926"/>
                                        </p:tgtEl>
                                      </p:cBhvr>
                                    </p:animEffect>
                                  </p:childTnLst>
                                </p:cTn>
                              </p:par>
                              <p:par>
                                <p:cTn id="23" presetID="10" presetClass="entr" presetSubtype="0" fill="hold" nodeType="withEffect">
                                  <p:stCondLst>
                                    <p:cond delay="0"/>
                                  </p:stCondLst>
                                  <p:childTnLst>
                                    <p:set>
                                      <p:cBhvr>
                                        <p:cTn id="24" dur="1" fill="hold">
                                          <p:stCondLst>
                                            <p:cond delay="0"/>
                                          </p:stCondLst>
                                        </p:cTn>
                                        <p:tgtEl>
                                          <p:spTgt spid="927"/>
                                        </p:tgtEl>
                                        <p:attrNameLst>
                                          <p:attrName>style.visibility</p:attrName>
                                        </p:attrNameLst>
                                      </p:cBhvr>
                                      <p:to>
                                        <p:strVal val="visible"/>
                                      </p:to>
                                    </p:set>
                                    <p:animEffect transition="in" filter="fade">
                                      <p:cBhvr>
                                        <p:cTn id="25" dur="500"/>
                                        <p:tgtEl>
                                          <p:spTgt spid="927"/>
                                        </p:tgtEl>
                                      </p:cBhvr>
                                    </p:animEffect>
                                  </p:childTnLst>
                                </p:cTn>
                              </p:par>
                              <p:par>
                                <p:cTn id="26" presetID="10" presetClass="entr" presetSubtype="0" fill="hold" nodeType="withEffect">
                                  <p:stCondLst>
                                    <p:cond delay="0"/>
                                  </p:stCondLst>
                                  <p:childTnLst>
                                    <p:set>
                                      <p:cBhvr>
                                        <p:cTn id="27" dur="1" fill="hold">
                                          <p:stCondLst>
                                            <p:cond delay="0"/>
                                          </p:stCondLst>
                                        </p:cTn>
                                        <p:tgtEl>
                                          <p:spTgt spid="928"/>
                                        </p:tgtEl>
                                        <p:attrNameLst>
                                          <p:attrName>style.visibility</p:attrName>
                                        </p:attrNameLst>
                                      </p:cBhvr>
                                      <p:to>
                                        <p:strVal val="visible"/>
                                      </p:to>
                                    </p:set>
                                    <p:animEffect transition="in" filter="fade">
                                      <p:cBhvr>
                                        <p:cTn id="28" dur="500"/>
                                        <p:tgtEl>
                                          <p:spTgt spid="928"/>
                                        </p:tgtEl>
                                      </p:cBhvr>
                                    </p:animEffect>
                                  </p:childTnLst>
                                </p:cTn>
                              </p:par>
                              <p:par>
                                <p:cTn id="29" presetID="10" presetClass="entr" presetSubtype="0" fill="hold" nodeType="withEffect">
                                  <p:stCondLst>
                                    <p:cond delay="0"/>
                                  </p:stCondLst>
                                  <p:childTnLst>
                                    <p:set>
                                      <p:cBhvr>
                                        <p:cTn id="30" dur="1" fill="hold">
                                          <p:stCondLst>
                                            <p:cond delay="0"/>
                                          </p:stCondLst>
                                        </p:cTn>
                                        <p:tgtEl>
                                          <p:spTgt spid="930"/>
                                        </p:tgtEl>
                                        <p:attrNameLst>
                                          <p:attrName>style.visibility</p:attrName>
                                        </p:attrNameLst>
                                      </p:cBhvr>
                                      <p:to>
                                        <p:strVal val="visible"/>
                                      </p:to>
                                    </p:set>
                                    <p:animEffect transition="in" filter="fade">
                                      <p:cBhvr>
                                        <p:cTn id="31" dur="500"/>
                                        <p:tgtEl>
                                          <p:spTgt spid="930"/>
                                        </p:tgtEl>
                                      </p:cBhvr>
                                    </p:animEffect>
                                  </p:childTnLst>
                                </p:cTn>
                              </p:par>
                              <p:par>
                                <p:cTn id="32" presetID="10" presetClass="entr" presetSubtype="0" fill="hold" nodeType="withEffect">
                                  <p:stCondLst>
                                    <p:cond delay="0"/>
                                  </p:stCondLst>
                                  <p:childTnLst>
                                    <p:set>
                                      <p:cBhvr>
                                        <p:cTn id="33" dur="1" fill="hold">
                                          <p:stCondLst>
                                            <p:cond delay="0"/>
                                          </p:stCondLst>
                                        </p:cTn>
                                        <p:tgtEl>
                                          <p:spTgt spid="931"/>
                                        </p:tgtEl>
                                        <p:attrNameLst>
                                          <p:attrName>style.visibility</p:attrName>
                                        </p:attrNameLst>
                                      </p:cBhvr>
                                      <p:to>
                                        <p:strVal val="visible"/>
                                      </p:to>
                                    </p:set>
                                    <p:animEffect transition="in" filter="fade">
                                      <p:cBhvr>
                                        <p:cTn id="34" dur="500"/>
                                        <p:tgtEl>
                                          <p:spTgt spid="931"/>
                                        </p:tgtEl>
                                      </p:cBhvr>
                                    </p:animEffect>
                                  </p:childTnLst>
                                </p:cTn>
                              </p:par>
                              <p:par>
                                <p:cTn id="35" presetID="10" presetClass="entr" presetSubtype="0" fill="hold" nodeType="withEffect">
                                  <p:stCondLst>
                                    <p:cond delay="0"/>
                                  </p:stCondLst>
                                  <p:childTnLst>
                                    <p:set>
                                      <p:cBhvr>
                                        <p:cTn id="36" dur="1" fill="hold">
                                          <p:stCondLst>
                                            <p:cond delay="0"/>
                                          </p:stCondLst>
                                        </p:cTn>
                                        <p:tgtEl>
                                          <p:spTgt spid="932"/>
                                        </p:tgtEl>
                                        <p:attrNameLst>
                                          <p:attrName>style.visibility</p:attrName>
                                        </p:attrNameLst>
                                      </p:cBhvr>
                                      <p:to>
                                        <p:strVal val="visible"/>
                                      </p:to>
                                    </p:set>
                                    <p:animEffect transition="in" filter="fade">
                                      <p:cBhvr>
                                        <p:cTn id="37" dur="500"/>
                                        <p:tgtEl>
                                          <p:spTgt spid="932"/>
                                        </p:tgtEl>
                                      </p:cBhvr>
                                    </p:animEffect>
                                  </p:childTnLst>
                                </p:cTn>
                              </p:par>
                              <p:par>
                                <p:cTn id="38" presetID="10" presetClass="entr" presetSubtype="0" fill="hold" nodeType="withEffect">
                                  <p:stCondLst>
                                    <p:cond delay="0"/>
                                  </p:stCondLst>
                                  <p:childTnLst>
                                    <p:set>
                                      <p:cBhvr>
                                        <p:cTn id="39" dur="1" fill="hold">
                                          <p:stCondLst>
                                            <p:cond delay="0"/>
                                          </p:stCondLst>
                                        </p:cTn>
                                        <p:tgtEl>
                                          <p:spTgt spid="933"/>
                                        </p:tgtEl>
                                        <p:attrNameLst>
                                          <p:attrName>style.visibility</p:attrName>
                                        </p:attrNameLst>
                                      </p:cBhvr>
                                      <p:to>
                                        <p:strVal val="visible"/>
                                      </p:to>
                                    </p:set>
                                    <p:animEffect transition="in" filter="fade">
                                      <p:cBhvr>
                                        <p:cTn id="40" dur="500"/>
                                        <p:tgtEl>
                                          <p:spTgt spid="933"/>
                                        </p:tgtEl>
                                      </p:cBhvr>
                                    </p:animEffect>
                                  </p:childTnLst>
                                </p:cTn>
                              </p:par>
                              <p:par>
                                <p:cTn id="41" presetID="10" presetClass="entr" presetSubtype="0" fill="hold" nodeType="withEffect">
                                  <p:stCondLst>
                                    <p:cond delay="0"/>
                                  </p:stCondLst>
                                  <p:childTnLst>
                                    <p:set>
                                      <p:cBhvr>
                                        <p:cTn id="42" dur="1" fill="hold">
                                          <p:stCondLst>
                                            <p:cond delay="0"/>
                                          </p:stCondLst>
                                        </p:cTn>
                                        <p:tgtEl>
                                          <p:spTgt spid="934"/>
                                        </p:tgtEl>
                                        <p:attrNameLst>
                                          <p:attrName>style.visibility</p:attrName>
                                        </p:attrNameLst>
                                      </p:cBhvr>
                                      <p:to>
                                        <p:strVal val="visible"/>
                                      </p:to>
                                    </p:set>
                                    <p:animEffect transition="in" filter="fade">
                                      <p:cBhvr>
                                        <p:cTn id="43" dur="500"/>
                                        <p:tgtEl>
                                          <p:spTgt spid="934"/>
                                        </p:tgtEl>
                                      </p:cBhvr>
                                    </p:animEffect>
                                  </p:childTnLst>
                                </p:cTn>
                              </p:par>
                              <p:par>
                                <p:cTn id="44" presetID="10" presetClass="entr" presetSubtype="0" fill="hold" nodeType="withEffect">
                                  <p:stCondLst>
                                    <p:cond delay="0"/>
                                  </p:stCondLst>
                                  <p:childTnLst>
                                    <p:set>
                                      <p:cBhvr>
                                        <p:cTn id="45" dur="1" fill="hold">
                                          <p:stCondLst>
                                            <p:cond delay="0"/>
                                          </p:stCondLst>
                                        </p:cTn>
                                        <p:tgtEl>
                                          <p:spTgt spid="936"/>
                                        </p:tgtEl>
                                        <p:attrNameLst>
                                          <p:attrName>style.visibility</p:attrName>
                                        </p:attrNameLst>
                                      </p:cBhvr>
                                      <p:to>
                                        <p:strVal val="visible"/>
                                      </p:to>
                                    </p:set>
                                    <p:animEffect transition="in" filter="fade">
                                      <p:cBhvr>
                                        <p:cTn id="46" dur="500"/>
                                        <p:tgtEl>
                                          <p:spTgt spid="936"/>
                                        </p:tgtEl>
                                      </p:cBhvr>
                                    </p:animEffect>
                                  </p:childTnLst>
                                </p:cTn>
                              </p:par>
                              <p:par>
                                <p:cTn id="47" presetID="10" presetClass="entr" presetSubtype="0" fill="hold" nodeType="withEffect">
                                  <p:stCondLst>
                                    <p:cond delay="0"/>
                                  </p:stCondLst>
                                  <p:childTnLst>
                                    <p:set>
                                      <p:cBhvr>
                                        <p:cTn id="48" dur="1" fill="hold">
                                          <p:stCondLst>
                                            <p:cond delay="0"/>
                                          </p:stCondLst>
                                        </p:cTn>
                                        <p:tgtEl>
                                          <p:spTgt spid="937"/>
                                        </p:tgtEl>
                                        <p:attrNameLst>
                                          <p:attrName>style.visibility</p:attrName>
                                        </p:attrNameLst>
                                      </p:cBhvr>
                                      <p:to>
                                        <p:strVal val="visible"/>
                                      </p:to>
                                    </p:set>
                                    <p:animEffect transition="in" filter="fade">
                                      <p:cBhvr>
                                        <p:cTn id="49" dur="500"/>
                                        <p:tgtEl>
                                          <p:spTgt spid="937"/>
                                        </p:tgtEl>
                                      </p:cBhvr>
                                    </p:animEffect>
                                  </p:childTnLst>
                                </p:cTn>
                              </p:par>
                              <p:par>
                                <p:cTn id="50" presetID="10" presetClass="entr" presetSubtype="0" fill="hold" nodeType="withEffect">
                                  <p:stCondLst>
                                    <p:cond delay="0"/>
                                  </p:stCondLst>
                                  <p:childTnLst>
                                    <p:set>
                                      <p:cBhvr>
                                        <p:cTn id="51" dur="1" fill="hold">
                                          <p:stCondLst>
                                            <p:cond delay="0"/>
                                          </p:stCondLst>
                                        </p:cTn>
                                        <p:tgtEl>
                                          <p:spTgt spid="938"/>
                                        </p:tgtEl>
                                        <p:attrNameLst>
                                          <p:attrName>style.visibility</p:attrName>
                                        </p:attrNameLst>
                                      </p:cBhvr>
                                      <p:to>
                                        <p:strVal val="visible"/>
                                      </p:to>
                                    </p:set>
                                    <p:animEffect transition="in" filter="fade">
                                      <p:cBhvr>
                                        <p:cTn id="52" dur="500"/>
                                        <p:tgtEl>
                                          <p:spTgt spid="938"/>
                                        </p:tgtEl>
                                      </p:cBhvr>
                                    </p:animEffect>
                                  </p:childTnLst>
                                </p:cTn>
                              </p:par>
                              <p:par>
                                <p:cTn id="53" presetID="10" presetClass="entr" presetSubtype="0" fill="hold" nodeType="withEffect">
                                  <p:stCondLst>
                                    <p:cond delay="0"/>
                                  </p:stCondLst>
                                  <p:childTnLst>
                                    <p:set>
                                      <p:cBhvr>
                                        <p:cTn id="54" dur="1" fill="hold">
                                          <p:stCondLst>
                                            <p:cond delay="0"/>
                                          </p:stCondLst>
                                        </p:cTn>
                                        <p:tgtEl>
                                          <p:spTgt spid="939"/>
                                        </p:tgtEl>
                                        <p:attrNameLst>
                                          <p:attrName>style.visibility</p:attrName>
                                        </p:attrNameLst>
                                      </p:cBhvr>
                                      <p:to>
                                        <p:strVal val="visible"/>
                                      </p:to>
                                    </p:set>
                                    <p:animEffect transition="in" filter="fade">
                                      <p:cBhvr>
                                        <p:cTn id="55" dur="500"/>
                                        <p:tgtEl>
                                          <p:spTgt spid="939"/>
                                        </p:tgtEl>
                                      </p:cBhvr>
                                    </p:animEffect>
                                  </p:childTnLst>
                                </p:cTn>
                              </p:par>
                              <p:par>
                                <p:cTn id="56" presetID="10" presetClass="entr" presetSubtype="0" fill="hold" nodeType="withEffect">
                                  <p:stCondLst>
                                    <p:cond delay="0"/>
                                  </p:stCondLst>
                                  <p:childTnLst>
                                    <p:set>
                                      <p:cBhvr>
                                        <p:cTn id="57" dur="1" fill="hold">
                                          <p:stCondLst>
                                            <p:cond delay="0"/>
                                          </p:stCondLst>
                                        </p:cTn>
                                        <p:tgtEl>
                                          <p:spTgt spid="940"/>
                                        </p:tgtEl>
                                        <p:attrNameLst>
                                          <p:attrName>style.visibility</p:attrName>
                                        </p:attrNameLst>
                                      </p:cBhvr>
                                      <p:to>
                                        <p:strVal val="visible"/>
                                      </p:to>
                                    </p:set>
                                    <p:animEffect transition="in" filter="fade">
                                      <p:cBhvr>
                                        <p:cTn id="58" dur="500"/>
                                        <p:tgtEl>
                                          <p:spTgt spid="940"/>
                                        </p:tgtEl>
                                      </p:cBhvr>
                                    </p:animEffect>
                                  </p:childTnLst>
                                </p:cTn>
                              </p:par>
                              <p:par>
                                <p:cTn id="59" presetID="10" presetClass="entr" presetSubtype="0" fill="hold" nodeType="withEffect">
                                  <p:stCondLst>
                                    <p:cond delay="0"/>
                                  </p:stCondLst>
                                  <p:childTnLst>
                                    <p:set>
                                      <p:cBhvr>
                                        <p:cTn id="60" dur="1" fill="hold">
                                          <p:stCondLst>
                                            <p:cond delay="0"/>
                                          </p:stCondLst>
                                        </p:cTn>
                                        <p:tgtEl>
                                          <p:spTgt spid="941"/>
                                        </p:tgtEl>
                                        <p:attrNameLst>
                                          <p:attrName>style.visibility</p:attrName>
                                        </p:attrNameLst>
                                      </p:cBhvr>
                                      <p:to>
                                        <p:strVal val="visible"/>
                                      </p:to>
                                    </p:set>
                                    <p:animEffect transition="in" filter="fade">
                                      <p:cBhvr>
                                        <p:cTn id="61" dur="500"/>
                                        <p:tgtEl>
                                          <p:spTgt spid="941"/>
                                        </p:tgtEl>
                                      </p:cBhvr>
                                    </p:animEffect>
                                  </p:childTnLst>
                                </p:cTn>
                              </p:par>
                              <p:par>
                                <p:cTn id="62" presetID="10" presetClass="entr" presetSubtype="0" fill="hold" nodeType="withEffect">
                                  <p:stCondLst>
                                    <p:cond delay="0"/>
                                  </p:stCondLst>
                                  <p:childTnLst>
                                    <p:set>
                                      <p:cBhvr>
                                        <p:cTn id="63" dur="1" fill="hold">
                                          <p:stCondLst>
                                            <p:cond delay="0"/>
                                          </p:stCondLst>
                                        </p:cTn>
                                        <p:tgtEl>
                                          <p:spTgt spid="942"/>
                                        </p:tgtEl>
                                        <p:attrNameLst>
                                          <p:attrName>style.visibility</p:attrName>
                                        </p:attrNameLst>
                                      </p:cBhvr>
                                      <p:to>
                                        <p:strVal val="visible"/>
                                      </p:to>
                                    </p:set>
                                    <p:animEffect transition="in" filter="fade">
                                      <p:cBhvr>
                                        <p:cTn id="64" dur="500"/>
                                        <p:tgtEl>
                                          <p:spTgt spid="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96"/>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KITE III.</a:t>
            </a:r>
            <a:endParaRPr/>
          </a:p>
        </p:txBody>
      </p:sp>
      <p:graphicFrame>
        <p:nvGraphicFramePr>
          <p:cNvPr id="951" name="Google Shape;951;p96"/>
          <p:cNvGraphicFramePr/>
          <p:nvPr/>
        </p:nvGraphicFramePr>
        <p:xfrm>
          <a:off x="339451" y="1497600"/>
          <a:ext cx="5562599" cy="35314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52" name="Google Shape;952;p96"/>
          <p:cNvGraphicFramePr/>
          <p:nvPr/>
        </p:nvGraphicFramePr>
        <p:xfrm>
          <a:off x="6290549" y="3263297"/>
          <a:ext cx="5562000" cy="3531600"/>
        </p:xfrm>
        <a:graphic>
          <a:graphicData uri="http://schemas.openxmlformats.org/drawingml/2006/chart">
            <c:chart xmlns:c="http://schemas.openxmlformats.org/drawingml/2006/chart" xmlns:r="http://schemas.openxmlformats.org/officeDocument/2006/relationships" r:id="rId4"/>
          </a:graphicData>
        </a:graphic>
      </p:graphicFrame>
      <p:sp>
        <p:nvSpPr>
          <p:cNvPr id="953" name="Google Shape;953;p96"/>
          <p:cNvSpPr txBox="1">
            <a:spLocks noGrp="1"/>
          </p:cNvSpPr>
          <p:nvPr>
            <p:ph type="body" idx="1"/>
          </p:nvPr>
        </p:nvSpPr>
        <p:spPr>
          <a:xfrm>
            <a:off x="6289953" y="1390617"/>
            <a:ext cx="5902048" cy="948030"/>
          </a:xfrm>
          <a:prstGeom prst="rect">
            <a:avLst/>
          </a:prstGeom>
          <a:noFill/>
          <a:ln>
            <a:noFill/>
          </a:ln>
        </p:spPr>
        <p:txBody>
          <a:bodyPr spcFirstLastPara="1" wrap="square" lIns="91425" tIns="45700" rIns="91425" bIns="45700" anchor="t" anchorCtr="0">
            <a:noAutofit/>
          </a:bodyPr>
          <a:lstStyle/>
          <a:p>
            <a:pPr marL="11113" lvl="0" indent="-11113" algn="l" rtl="0">
              <a:lnSpc>
                <a:spcPct val="90000"/>
              </a:lnSpc>
              <a:spcBef>
                <a:spcPts val="1000"/>
              </a:spcBef>
              <a:spcAft>
                <a:spcPts val="0"/>
              </a:spcAft>
              <a:buClr>
                <a:schemeClr val="dk1"/>
              </a:buClr>
              <a:buSzPts val="1600"/>
              <a:buNone/>
            </a:pPr>
            <a:r>
              <a:rPr lang="hu-HU" sz="2400" b="1">
                <a:solidFill>
                  <a:srgbClr val="00B050"/>
                </a:solidFill>
              </a:rPr>
              <a:t>Az őszi búza és kukorica fajlagos hozamainak alakulása a megyei átlagok tükrében. </a:t>
            </a:r>
            <a:endParaRPr b="1">
              <a:solidFill>
                <a:srgbClr val="00B050"/>
              </a:solidFill>
            </a:endParaRPr>
          </a:p>
        </p:txBody>
      </p:sp>
      <p:sp>
        <p:nvSpPr>
          <p:cNvPr id="954" name="Google Shape;954;p9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97"/>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12. Jó gyakorlatok / esettanulmányok </a:t>
            </a:r>
            <a:br>
              <a:rPr lang="hu-HU"/>
            </a:br>
            <a:r>
              <a:rPr lang="hu-HU"/>
              <a:t>KITE IV.</a:t>
            </a:r>
            <a:endParaRPr/>
          </a:p>
        </p:txBody>
      </p:sp>
      <p:sp>
        <p:nvSpPr>
          <p:cNvPr id="961" name="Google Shape;961;p97"/>
          <p:cNvSpPr txBox="1"/>
          <p:nvPr/>
        </p:nvSpPr>
        <p:spPr>
          <a:xfrm>
            <a:off x="2969951" y="1416931"/>
            <a:ext cx="7003025" cy="1942499"/>
          </a:xfrm>
          <a:prstGeom prst="rect">
            <a:avLst/>
          </a:prstGeom>
          <a:noFill/>
          <a:ln>
            <a:noFill/>
          </a:ln>
        </p:spPr>
        <p:txBody>
          <a:bodyPr spcFirstLastPara="1" wrap="square" lIns="91425" tIns="45700" rIns="91425" bIns="45700" anchor="t" anchorCtr="0">
            <a:noAutofit/>
          </a:bodyPr>
          <a:lstStyle/>
          <a:p>
            <a:pPr marL="0" marR="0" lvl="4" indent="0" algn="l" rtl="0">
              <a:lnSpc>
                <a:spcPct val="100000"/>
              </a:lnSpc>
              <a:spcBef>
                <a:spcPts val="0"/>
              </a:spcBef>
              <a:spcAft>
                <a:spcPts val="0"/>
              </a:spcAft>
              <a:buNone/>
            </a:pPr>
            <a:r>
              <a:rPr lang="hu-HU" sz="1400" b="0" i="0" u="none" strike="noStrike" cap="none">
                <a:solidFill>
                  <a:srgbClr val="00B050"/>
                </a:solidFill>
                <a:latin typeface="Arial"/>
                <a:ea typeface="Arial"/>
                <a:cs typeface="Arial"/>
                <a:sym typeface="Arial"/>
              </a:rPr>
              <a:t>INTENZIFIKÁLÁS: </a:t>
            </a:r>
            <a:endParaRPr/>
          </a:p>
          <a:p>
            <a:pPr marL="285750" marR="0" lvl="4" indent="-285750" algn="l" rtl="0">
              <a:lnSpc>
                <a:spcPct val="100000"/>
              </a:lnSpc>
              <a:spcBef>
                <a:spcPts val="750"/>
              </a:spcBef>
              <a:spcAft>
                <a:spcPts val="0"/>
              </a:spcAft>
              <a:buClr>
                <a:srgbClr val="000000"/>
              </a:buClr>
              <a:buSzPts val="1400"/>
              <a:buFont typeface="Arial"/>
              <a:buChar char="•"/>
            </a:pPr>
            <a:r>
              <a:rPr lang="hu-HU" sz="1400" b="0" i="0" u="none" strike="noStrike" cap="none">
                <a:solidFill>
                  <a:srgbClr val="00B050"/>
                </a:solidFill>
                <a:latin typeface="Arial"/>
                <a:ea typeface="Arial"/>
                <a:cs typeface="Arial"/>
                <a:sym typeface="Arial"/>
              </a:rPr>
              <a:t>MAGASABB TERMELÉSI POTENCIÁL</a:t>
            </a:r>
            <a:endParaRPr/>
          </a:p>
          <a:p>
            <a:pPr marL="285750" marR="0" lvl="4" indent="-285750" algn="l" rtl="0">
              <a:lnSpc>
                <a:spcPct val="100000"/>
              </a:lnSpc>
              <a:spcBef>
                <a:spcPts val="750"/>
              </a:spcBef>
              <a:spcAft>
                <a:spcPts val="0"/>
              </a:spcAft>
              <a:buClr>
                <a:srgbClr val="000000"/>
              </a:buClr>
              <a:buSzPts val="1400"/>
              <a:buFont typeface="Arial"/>
              <a:buChar char="•"/>
            </a:pPr>
            <a:r>
              <a:rPr lang="hu-HU" sz="1400" b="0" i="0" u="none" strike="noStrike" cap="none">
                <a:solidFill>
                  <a:srgbClr val="00B050"/>
                </a:solidFill>
                <a:latin typeface="Arial"/>
                <a:ea typeface="Arial"/>
                <a:cs typeface="Arial"/>
                <a:sym typeface="Arial"/>
              </a:rPr>
              <a:t>NÖVEKVŐ ÁRBEVÉTEL</a:t>
            </a:r>
            <a:endParaRPr/>
          </a:p>
          <a:p>
            <a:pPr marL="285750" marR="0" lvl="4" indent="-285750" algn="l" rtl="0">
              <a:lnSpc>
                <a:spcPct val="100000"/>
              </a:lnSpc>
              <a:spcBef>
                <a:spcPts val="750"/>
              </a:spcBef>
              <a:spcAft>
                <a:spcPts val="0"/>
              </a:spcAft>
              <a:buClr>
                <a:srgbClr val="000000"/>
              </a:buClr>
              <a:buSzPts val="1400"/>
              <a:buFont typeface="Arial"/>
              <a:buChar char="•"/>
            </a:pPr>
            <a:r>
              <a:rPr lang="hu-HU" sz="1400" b="0" i="0" u="none" strike="noStrike" cap="none">
                <a:solidFill>
                  <a:srgbClr val="00B050"/>
                </a:solidFill>
                <a:latin typeface="Arial"/>
                <a:ea typeface="Arial"/>
                <a:cs typeface="Arial"/>
                <a:sym typeface="Arial"/>
              </a:rPr>
              <a:t>NÖVEKVŐ KÖLTSÉGSZINT</a:t>
            </a:r>
            <a:endParaRPr/>
          </a:p>
          <a:p>
            <a:pPr marL="285750" marR="0" lvl="4" indent="-285750" algn="l" rtl="0">
              <a:lnSpc>
                <a:spcPct val="100000"/>
              </a:lnSpc>
              <a:spcBef>
                <a:spcPts val="750"/>
              </a:spcBef>
              <a:spcAft>
                <a:spcPts val="0"/>
              </a:spcAft>
              <a:buClr>
                <a:srgbClr val="000000"/>
              </a:buClr>
              <a:buSzPts val="1400"/>
              <a:buFont typeface="Arial"/>
              <a:buChar char="•"/>
            </a:pPr>
            <a:r>
              <a:rPr lang="hu-HU" sz="1400" b="0" i="0" u="none" strike="noStrike" cap="none">
                <a:solidFill>
                  <a:srgbClr val="00B050"/>
                </a:solidFill>
                <a:latin typeface="Arial"/>
                <a:ea typeface="Arial"/>
                <a:cs typeface="Arial"/>
                <a:sym typeface="Arial"/>
              </a:rPr>
              <a:t>TRENDSZERŰEN NÖVEKVŐ JÖVEDELEM</a:t>
            </a:r>
            <a:endParaRPr/>
          </a:p>
        </p:txBody>
      </p:sp>
      <p:sp>
        <p:nvSpPr>
          <p:cNvPr id="962" name="Google Shape;962;p97"/>
          <p:cNvSpPr txBox="1"/>
          <p:nvPr/>
        </p:nvSpPr>
        <p:spPr>
          <a:xfrm>
            <a:off x="8876821" y="207133"/>
            <a:ext cx="27702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1" i="0" u="none" strike="noStrike" cap="none">
                <a:solidFill>
                  <a:srgbClr val="006639"/>
                </a:solidFill>
                <a:latin typeface="Arial"/>
                <a:ea typeface="Arial"/>
                <a:cs typeface="Arial"/>
                <a:sym typeface="Arial"/>
              </a:rPr>
              <a:t>FEDEZETI PONT:</a:t>
            </a:r>
            <a:endParaRPr/>
          </a:p>
        </p:txBody>
      </p:sp>
      <p:sp>
        <p:nvSpPr>
          <p:cNvPr id="963" name="Google Shape;963;p97"/>
          <p:cNvSpPr/>
          <p:nvPr/>
        </p:nvSpPr>
        <p:spPr>
          <a:xfrm>
            <a:off x="9008307" y="2034763"/>
            <a:ext cx="2532739" cy="1241371"/>
          </a:xfrm>
          <a:prstGeom prst="rect">
            <a:avLst/>
          </a:prstGeom>
          <a:solidFill>
            <a:srgbClr val="83BA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964" name="Google Shape;964;p97"/>
          <p:cNvSpPr/>
          <p:nvPr/>
        </p:nvSpPr>
        <p:spPr>
          <a:xfrm>
            <a:off x="9021046" y="527648"/>
            <a:ext cx="2507263" cy="1201208"/>
          </a:xfrm>
          <a:prstGeom prst="rect">
            <a:avLst/>
          </a:prstGeom>
          <a:solidFill>
            <a:srgbClr val="BBC9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965" name="Google Shape;965;p97"/>
          <p:cNvSpPr/>
          <p:nvPr/>
        </p:nvSpPr>
        <p:spPr>
          <a:xfrm>
            <a:off x="9040547" y="1160654"/>
            <a:ext cx="2487762" cy="712031"/>
          </a:xfrm>
          <a:prstGeom prst="rect">
            <a:avLst/>
          </a:prstGeom>
          <a:solidFill>
            <a:srgbClr val="006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6" name="Google Shape;966;p97"/>
          <p:cNvSpPr/>
          <p:nvPr/>
        </p:nvSpPr>
        <p:spPr>
          <a:xfrm>
            <a:off x="9008307" y="1277972"/>
            <a:ext cx="2532739"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BÚZA: 3,59 t/ha</a:t>
            </a:r>
            <a:br>
              <a:rPr lang="hu-HU" sz="1400" b="0" i="0" u="none" strike="noStrike" cap="none">
                <a:solidFill>
                  <a:schemeClr val="lt1"/>
                </a:solidFill>
                <a:latin typeface="Arial"/>
                <a:ea typeface="Arial"/>
                <a:cs typeface="Arial"/>
                <a:sym typeface="Arial"/>
              </a:rPr>
            </a:br>
            <a:r>
              <a:rPr lang="hu-HU" sz="1400" b="0" i="0" u="none" strike="noStrike" cap="none">
                <a:solidFill>
                  <a:schemeClr val="lt1"/>
                </a:solidFill>
                <a:latin typeface="Arial"/>
                <a:ea typeface="Arial"/>
                <a:cs typeface="Arial"/>
                <a:sym typeface="Arial"/>
              </a:rPr>
              <a:t>KUKORICA: 4,53 t/ha</a:t>
            </a:r>
            <a:endParaRPr/>
          </a:p>
        </p:txBody>
      </p:sp>
      <p:sp>
        <p:nvSpPr>
          <p:cNvPr id="967" name="Google Shape;967;p97"/>
          <p:cNvSpPr/>
          <p:nvPr/>
        </p:nvSpPr>
        <p:spPr>
          <a:xfrm>
            <a:off x="9040547" y="2109870"/>
            <a:ext cx="2532739" cy="503984"/>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FEDEZETI</a:t>
            </a:r>
            <a:r>
              <a:rPr lang="hu-HU" sz="1400" b="1" i="0" u="none" strike="noStrike" cap="none">
                <a:solidFill>
                  <a:schemeClr val="lt1"/>
                </a:solidFill>
                <a:latin typeface="Arial"/>
                <a:ea typeface="Arial"/>
                <a:cs typeface="Arial"/>
                <a:sym typeface="Arial"/>
              </a:rPr>
              <a:t> PONT </a:t>
            </a:r>
            <a:br>
              <a:rPr lang="hu-HU" sz="1400" b="1" i="0" u="none" strike="noStrike" cap="none">
                <a:solidFill>
                  <a:schemeClr val="lt1"/>
                </a:solidFill>
                <a:latin typeface="Arial"/>
                <a:ea typeface="Arial"/>
                <a:cs typeface="Arial"/>
                <a:sym typeface="Arial"/>
              </a:rPr>
            </a:br>
            <a:r>
              <a:rPr lang="hu-HU" sz="1400" b="1" i="0" u="none" strike="noStrike" cap="none">
                <a:solidFill>
                  <a:schemeClr val="lt1"/>
                </a:solidFill>
                <a:latin typeface="Arial"/>
                <a:ea typeface="Arial"/>
                <a:cs typeface="Arial"/>
                <a:sym typeface="Arial"/>
              </a:rPr>
              <a:t>2017</a:t>
            </a:r>
            <a:endParaRPr/>
          </a:p>
        </p:txBody>
      </p:sp>
      <p:sp>
        <p:nvSpPr>
          <p:cNvPr id="968" name="Google Shape;968;p97"/>
          <p:cNvSpPr/>
          <p:nvPr/>
        </p:nvSpPr>
        <p:spPr>
          <a:xfrm>
            <a:off x="9123300" y="601129"/>
            <a:ext cx="2267320"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1" i="0" u="none" strike="noStrike" cap="none">
                <a:solidFill>
                  <a:schemeClr val="lt1"/>
                </a:solidFill>
                <a:latin typeface="Arial"/>
                <a:ea typeface="Arial"/>
                <a:cs typeface="Arial"/>
                <a:sym typeface="Arial"/>
              </a:rPr>
              <a:t>FEDEZETI PONT </a:t>
            </a:r>
            <a:br>
              <a:rPr lang="hu-HU" sz="1400" b="1" i="0" u="none" strike="noStrike" cap="none">
                <a:solidFill>
                  <a:schemeClr val="lt1"/>
                </a:solidFill>
                <a:latin typeface="Arial"/>
                <a:ea typeface="Arial"/>
                <a:cs typeface="Arial"/>
                <a:sym typeface="Arial"/>
              </a:rPr>
            </a:br>
            <a:r>
              <a:rPr lang="hu-HU" sz="1400" b="1" i="0" u="none" strike="noStrike" cap="none">
                <a:solidFill>
                  <a:schemeClr val="lt1"/>
                </a:solidFill>
                <a:latin typeface="Arial"/>
                <a:ea typeface="Arial"/>
                <a:cs typeface="Arial"/>
                <a:sym typeface="Arial"/>
              </a:rPr>
              <a:t>2011</a:t>
            </a:r>
            <a:endParaRPr/>
          </a:p>
        </p:txBody>
      </p:sp>
      <p:sp>
        <p:nvSpPr>
          <p:cNvPr id="969" name="Google Shape;969;p97"/>
          <p:cNvSpPr txBox="1"/>
          <p:nvPr/>
        </p:nvSpPr>
        <p:spPr>
          <a:xfrm>
            <a:off x="8938569" y="334196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97"/>
          <p:cNvSpPr/>
          <p:nvPr/>
        </p:nvSpPr>
        <p:spPr>
          <a:xfrm>
            <a:off x="11712187" y="1294934"/>
            <a:ext cx="350504" cy="1472079"/>
          </a:xfrm>
          <a:prstGeom prst="curvedLeftArrow">
            <a:avLst>
              <a:gd name="adj1" fmla="val 25000"/>
              <a:gd name="adj2" fmla="val 50000"/>
              <a:gd name="adj3" fmla="val 25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71" name="Google Shape;971;p97"/>
          <p:cNvSpPr/>
          <p:nvPr/>
        </p:nvSpPr>
        <p:spPr>
          <a:xfrm>
            <a:off x="9021045" y="2569605"/>
            <a:ext cx="2507263" cy="712031"/>
          </a:xfrm>
          <a:prstGeom prst="rect">
            <a:avLst/>
          </a:prstGeom>
          <a:solidFill>
            <a:srgbClr val="006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2" name="Google Shape;972;p97"/>
          <p:cNvSpPr/>
          <p:nvPr/>
        </p:nvSpPr>
        <p:spPr>
          <a:xfrm>
            <a:off x="8995571" y="2691042"/>
            <a:ext cx="2532739"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BÚZA: 6,51 t/ha</a:t>
            </a:r>
            <a:br>
              <a:rPr lang="hu-HU" sz="1400" b="0" i="0" u="none" strike="noStrike" cap="none">
                <a:solidFill>
                  <a:schemeClr val="lt1"/>
                </a:solidFill>
                <a:latin typeface="Arial"/>
                <a:ea typeface="Arial"/>
                <a:cs typeface="Arial"/>
                <a:sym typeface="Arial"/>
              </a:rPr>
            </a:br>
            <a:r>
              <a:rPr lang="hu-HU" sz="1400" b="0" i="0" u="none" strike="noStrike" cap="none">
                <a:solidFill>
                  <a:schemeClr val="lt1"/>
                </a:solidFill>
                <a:latin typeface="Arial"/>
                <a:ea typeface="Arial"/>
                <a:cs typeface="Arial"/>
                <a:sym typeface="Arial"/>
              </a:rPr>
              <a:t>KUKORICA: 7,32 t/ha</a:t>
            </a:r>
            <a:endParaRPr/>
          </a:p>
        </p:txBody>
      </p:sp>
      <p:grpSp>
        <p:nvGrpSpPr>
          <p:cNvPr id="973" name="Google Shape;973;p97"/>
          <p:cNvGrpSpPr/>
          <p:nvPr/>
        </p:nvGrpSpPr>
        <p:grpSpPr>
          <a:xfrm>
            <a:off x="2915207" y="3221312"/>
            <a:ext cx="4712931" cy="3473731"/>
            <a:chOff x="708675" y="0"/>
            <a:chExt cx="4712931" cy="3473731"/>
          </a:xfrm>
        </p:grpSpPr>
        <p:sp>
          <p:nvSpPr>
            <p:cNvPr id="974" name="Google Shape;974;p97"/>
            <p:cNvSpPr/>
            <p:nvPr/>
          </p:nvSpPr>
          <p:spPr>
            <a:xfrm>
              <a:off x="708675" y="868432"/>
              <a:ext cx="2605299" cy="2605299"/>
            </a:xfrm>
            <a:prstGeom prst="ellipse">
              <a:avLst/>
            </a:prstGeom>
            <a:solidFill>
              <a:srgbClr val="BEC7E3">
                <a:alpha val="50196"/>
              </a:srgbClr>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7"/>
            <p:cNvSpPr/>
            <p:nvPr/>
          </p:nvSpPr>
          <p:spPr>
            <a:xfrm>
              <a:off x="1577108" y="1736866"/>
              <a:ext cx="868433" cy="868433"/>
            </a:xfrm>
            <a:prstGeom prst="ellipse">
              <a:avLst/>
            </a:prstGeom>
            <a:solidFill>
              <a:srgbClr val="406CBA"/>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7"/>
            <p:cNvSpPr/>
            <p:nvPr/>
          </p:nvSpPr>
          <p:spPr>
            <a:xfrm>
              <a:off x="3377424" y="0"/>
              <a:ext cx="2044182" cy="1085541"/>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7"/>
            <p:cNvSpPr txBox="1"/>
            <p:nvPr/>
          </p:nvSpPr>
          <p:spPr>
            <a:xfrm>
              <a:off x="3377424" y="0"/>
              <a:ext cx="2044182" cy="1085541"/>
            </a:xfrm>
            <a:prstGeom prst="rect">
              <a:avLst/>
            </a:prstGeom>
            <a:noFill/>
            <a:ln>
              <a:noFill/>
            </a:ln>
          </p:spPr>
          <p:txBody>
            <a:bodyPr spcFirstLastPara="1" wrap="square" lIns="1706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hu-HU" sz="2400" b="0" i="0" u="none" strike="noStrike" cap="none">
                  <a:solidFill>
                    <a:srgbClr val="000000"/>
                  </a:solidFill>
                  <a:latin typeface="Arial"/>
                  <a:ea typeface="Arial"/>
                  <a:cs typeface="Arial"/>
                  <a:sym typeface="Arial"/>
                </a:rPr>
                <a:t>Támogatás</a:t>
              </a:r>
              <a:br>
                <a:rPr lang="hu-HU" sz="2400" b="0" i="0" u="none" strike="noStrike" cap="none">
                  <a:solidFill>
                    <a:srgbClr val="000000"/>
                  </a:solidFill>
                  <a:latin typeface="Arial"/>
                  <a:ea typeface="Arial"/>
                  <a:cs typeface="Arial"/>
                  <a:sym typeface="Arial"/>
                </a:rPr>
              </a:br>
              <a:r>
                <a:rPr lang="hu-HU" sz="2400" b="0" i="0" u="none" strike="noStrike" cap="none">
                  <a:solidFill>
                    <a:srgbClr val="000000"/>
                  </a:solidFill>
                  <a:latin typeface="Arial"/>
                  <a:ea typeface="Arial"/>
                  <a:cs typeface="Arial"/>
                  <a:sym typeface="Arial"/>
                </a:rPr>
                <a:t>10-22%</a:t>
              </a:r>
              <a:endParaRPr/>
            </a:p>
          </p:txBody>
        </p:sp>
        <p:cxnSp>
          <p:nvCxnSpPr>
            <p:cNvPr id="978" name="Google Shape;978;p97"/>
            <p:cNvCxnSpPr/>
            <p:nvPr/>
          </p:nvCxnSpPr>
          <p:spPr>
            <a:xfrm>
              <a:off x="3422528" y="542770"/>
              <a:ext cx="325662" cy="0"/>
            </a:xfrm>
            <a:prstGeom prst="straightConnector1">
              <a:avLst/>
            </a:prstGeom>
            <a:solidFill>
              <a:srgbClr val="4372C3"/>
            </a:solidFill>
            <a:ln w="25400" cap="flat" cmpd="sng">
              <a:solidFill>
                <a:srgbClr val="4372C3"/>
              </a:solidFill>
              <a:prstDash val="solid"/>
              <a:round/>
              <a:headEnd type="none" w="sm" len="sm"/>
              <a:tailEnd type="none" w="sm" len="sm"/>
            </a:ln>
          </p:spPr>
        </p:cxnSp>
        <p:cxnSp>
          <p:nvCxnSpPr>
            <p:cNvPr id="979" name="Google Shape;979;p97"/>
            <p:cNvCxnSpPr/>
            <p:nvPr/>
          </p:nvCxnSpPr>
          <p:spPr>
            <a:xfrm rot="5400000">
              <a:off x="1901793" y="651433"/>
              <a:ext cx="1629180" cy="1410118"/>
            </a:xfrm>
            <a:prstGeom prst="straightConnector1">
              <a:avLst/>
            </a:prstGeom>
            <a:solidFill>
              <a:srgbClr val="4372C3"/>
            </a:solidFill>
            <a:ln w="25400" cap="flat" cmpd="sng">
              <a:solidFill>
                <a:srgbClr val="4372C3"/>
              </a:solidFill>
              <a:prstDash val="solid"/>
              <a:round/>
              <a:headEnd type="none" w="sm" len="sm"/>
              <a:tailEnd type="none" w="sm" len="sm"/>
            </a:ln>
          </p:spPr>
        </p:cxnSp>
        <p:sp>
          <p:nvSpPr>
            <p:cNvPr id="980" name="Google Shape;980;p97"/>
            <p:cNvSpPr/>
            <p:nvPr/>
          </p:nvSpPr>
          <p:spPr>
            <a:xfrm>
              <a:off x="3748190" y="1085541"/>
              <a:ext cx="1302649" cy="1085541"/>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7"/>
            <p:cNvSpPr txBox="1"/>
            <p:nvPr/>
          </p:nvSpPr>
          <p:spPr>
            <a:xfrm>
              <a:off x="3748190" y="1085541"/>
              <a:ext cx="1302649" cy="1085541"/>
            </a:xfrm>
            <a:prstGeom prst="rect">
              <a:avLst/>
            </a:prstGeom>
            <a:noFill/>
            <a:ln>
              <a:noFill/>
            </a:ln>
          </p:spPr>
          <p:txBody>
            <a:bodyPr spcFirstLastPara="1" wrap="square" lIns="142225" tIns="25400" rIns="25400" bIns="254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hu-HU" sz="2000" b="0" i="0" u="none" strike="noStrike" cap="none">
                  <a:solidFill>
                    <a:srgbClr val="000000"/>
                  </a:solidFill>
                  <a:latin typeface="Arial"/>
                  <a:ea typeface="Arial"/>
                  <a:cs typeface="Arial"/>
                  <a:sym typeface="Arial"/>
                </a:rPr>
                <a:t>Árbevétel</a:t>
              </a:r>
              <a:br>
                <a:rPr lang="hu-HU" sz="2000" b="0" i="0" u="none" strike="noStrike" cap="none">
                  <a:solidFill>
                    <a:srgbClr val="000000"/>
                  </a:solidFill>
                  <a:latin typeface="Arial"/>
                  <a:ea typeface="Arial"/>
                  <a:cs typeface="Arial"/>
                  <a:sym typeface="Arial"/>
                </a:rPr>
              </a:br>
              <a:r>
                <a:rPr lang="hu-HU" sz="2000" b="0" i="0" u="none" strike="noStrike" cap="none">
                  <a:solidFill>
                    <a:srgbClr val="000000"/>
                  </a:solidFill>
                  <a:latin typeface="Arial"/>
                  <a:ea typeface="Arial"/>
                  <a:cs typeface="Arial"/>
                  <a:sym typeface="Arial"/>
                </a:rPr>
                <a:t>78-90%</a:t>
              </a:r>
              <a:endParaRPr/>
            </a:p>
          </p:txBody>
        </p:sp>
        <p:cxnSp>
          <p:nvCxnSpPr>
            <p:cNvPr id="982" name="Google Shape;982;p97"/>
            <p:cNvCxnSpPr/>
            <p:nvPr/>
          </p:nvCxnSpPr>
          <p:spPr>
            <a:xfrm>
              <a:off x="3422528" y="1628311"/>
              <a:ext cx="325662" cy="0"/>
            </a:xfrm>
            <a:prstGeom prst="straightConnector1">
              <a:avLst/>
            </a:prstGeom>
            <a:solidFill>
              <a:srgbClr val="4372C3"/>
            </a:solidFill>
            <a:ln w="25400" cap="flat" cmpd="sng">
              <a:solidFill>
                <a:srgbClr val="4372C3"/>
              </a:solidFill>
              <a:prstDash val="solid"/>
              <a:round/>
              <a:headEnd type="none" w="sm" len="sm"/>
              <a:tailEnd type="none" w="sm" len="sm"/>
            </a:ln>
          </p:spPr>
        </p:cxnSp>
        <p:cxnSp>
          <p:nvCxnSpPr>
            <p:cNvPr id="983" name="Google Shape;983;p97"/>
            <p:cNvCxnSpPr/>
            <p:nvPr/>
          </p:nvCxnSpPr>
          <p:spPr>
            <a:xfrm rot="5400000">
              <a:off x="2457178" y="1806036"/>
              <a:ext cx="1140426" cy="788102"/>
            </a:xfrm>
            <a:prstGeom prst="straightConnector1">
              <a:avLst/>
            </a:prstGeom>
            <a:solidFill>
              <a:srgbClr val="4372C3"/>
            </a:solidFill>
            <a:ln w="25400" cap="flat" cmpd="sng">
              <a:solidFill>
                <a:srgbClr val="4372C3"/>
              </a:solidFill>
              <a:prstDash val="solid"/>
              <a:round/>
              <a:headEnd type="none" w="sm" len="sm"/>
              <a:tailEnd type="none" w="sm" len="sm"/>
            </a:ln>
          </p:spPr>
        </p:cxnSp>
      </p:grpSp>
      <p:sp>
        <p:nvSpPr>
          <p:cNvPr id="984" name="Google Shape;984;p97"/>
          <p:cNvSpPr txBox="1"/>
          <p:nvPr/>
        </p:nvSpPr>
        <p:spPr>
          <a:xfrm>
            <a:off x="8941949" y="3451441"/>
            <a:ext cx="27702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1" i="0" u="none" strike="noStrike" cap="none">
                <a:solidFill>
                  <a:srgbClr val="006639"/>
                </a:solidFill>
                <a:latin typeface="Arial"/>
                <a:ea typeface="Arial"/>
                <a:cs typeface="Arial"/>
                <a:sym typeface="Arial"/>
              </a:rPr>
              <a:t>JÖVEDELEM:</a:t>
            </a:r>
            <a:endParaRPr/>
          </a:p>
        </p:txBody>
      </p:sp>
      <p:sp>
        <p:nvSpPr>
          <p:cNvPr id="985" name="Google Shape;985;p97"/>
          <p:cNvSpPr/>
          <p:nvPr/>
        </p:nvSpPr>
        <p:spPr>
          <a:xfrm>
            <a:off x="9049596" y="538492"/>
            <a:ext cx="2507263" cy="1201208"/>
          </a:xfrm>
          <a:prstGeom prst="rect">
            <a:avLst/>
          </a:prstGeom>
          <a:solidFill>
            <a:srgbClr val="BBC9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986" name="Google Shape;986;p97"/>
          <p:cNvSpPr/>
          <p:nvPr/>
        </p:nvSpPr>
        <p:spPr>
          <a:xfrm>
            <a:off x="9069097" y="1171498"/>
            <a:ext cx="2487762" cy="712031"/>
          </a:xfrm>
          <a:prstGeom prst="rect">
            <a:avLst/>
          </a:prstGeom>
          <a:solidFill>
            <a:srgbClr val="006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7" name="Google Shape;987;p97"/>
          <p:cNvSpPr/>
          <p:nvPr/>
        </p:nvSpPr>
        <p:spPr>
          <a:xfrm>
            <a:off x="9036857" y="1288816"/>
            <a:ext cx="2532739"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BÚZA: 3,59 t/ha</a:t>
            </a:r>
            <a:br>
              <a:rPr lang="hu-HU" sz="1400" b="0" i="0" u="none" strike="noStrike" cap="none">
                <a:solidFill>
                  <a:schemeClr val="lt1"/>
                </a:solidFill>
                <a:latin typeface="Arial"/>
                <a:ea typeface="Arial"/>
                <a:cs typeface="Arial"/>
                <a:sym typeface="Arial"/>
              </a:rPr>
            </a:br>
            <a:r>
              <a:rPr lang="hu-HU" sz="1400" b="0" i="0" u="none" strike="noStrike" cap="none">
                <a:solidFill>
                  <a:schemeClr val="lt1"/>
                </a:solidFill>
                <a:latin typeface="Arial"/>
                <a:ea typeface="Arial"/>
                <a:cs typeface="Arial"/>
                <a:sym typeface="Arial"/>
              </a:rPr>
              <a:t>KUKORICA: 4,53 t/ha</a:t>
            </a:r>
            <a:endParaRPr/>
          </a:p>
        </p:txBody>
      </p:sp>
      <p:sp>
        <p:nvSpPr>
          <p:cNvPr id="988" name="Google Shape;988;p97"/>
          <p:cNvSpPr/>
          <p:nvPr/>
        </p:nvSpPr>
        <p:spPr>
          <a:xfrm>
            <a:off x="9008307" y="5346294"/>
            <a:ext cx="2532739" cy="1241371"/>
          </a:xfrm>
          <a:prstGeom prst="rect">
            <a:avLst/>
          </a:prstGeom>
          <a:solidFill>
            <a:srgbClr val="83BA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989" name="Google Shape;989;p97"/>
          <p:cNvSpPr/>
          <p:nvPr/>
        </p:nvSpPr>
        <p:spPr>
          <a:xfrm>
            <a:off x="9040547" y="5421401"/>
            <a:ext cx="2532739"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1" i="0" u="none" strike="noStrike" cap="none">
                <a:solidFill>
                  <a:schemeClr val="lt1"/>
                </a:solidFill>
                <a:latin typeface="Arial"/>
                <a:ea typeface="Arial"/>
                <a:cs typeface="Arial"/>
                <a:sym typeface="Arial"/>
              </a:rPr>
              <a:t>JÖVEDELEM</a:t>
            </a:r>
            <a:endParaRPr/>
          </a:p>
          <a:p>
            <a:pPr marL="0" marR="0" lvl="0" indent="0" algn="ctr" rtl="0">
              <a:lnSpc>
                <a:spcPct val="112500"/>
              </a:lnSpc>
              <a:spcBef>
                <a:spcPts val="0"/>
              </a:spcBef>
              <a:spcAft>
                <a:spcPts val="0"/>
              </a:spcAft>
              <a:buNone/>
            </a:pPr>
            <a:r>
              <a:rPr lang="hu-HU" sz="1400" b="1" i="0" u="none" strike="noStrike" cap="none">
                <a:solidFill>
                  <a:schemeClr val="lt1"/>
                </a:solidFill>
                <a:latin typeface="Arial"/>
                <a:ea typeface="Arial"/>
                <a:cs typeface="Arial"/>
                <a:sym typeface="Arial"/>
              </a:rPr>
              <a:t>2017</a:t>
            </a:r>
            <a:endParaRPr/>
          </a:p>
        </p:txBody>
      </p:sp>
      <p:sp>
        <p:nvSpPr>
          <p:cNvPr id="990" name="Google Shape;990;p97"/>
          <p:cNvSpPr/>
          <p:nvPr/>
        </p:nvSpPr>
        <p:spPr>
          <a:xfrm>
            <a:off x="11712187" y="4606465"/>
            <a:ext cx="350504" cy="1472079"/>
          </a:xfrm>
          <a:prstGeom prst="curvedLeftArrow">
            <a:avLst>
              <a:gd name="adj1" fmla="val 25000"/>
              <a:gd name="adj2" fmla="val 50000"/>
              <a:gd name="adj3" fmla="val 25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91" name="Google Shape;991;p97"/>
          <p:cNvSpPr/>
          <p:nvPr/>
        </p:nvSpPr>
        <p:spPr>
          <a:xfrm>
            <a:off x="9021045" y="5881136"/>
            <a:ext cx="2507263" cy="712031"/>
          </a:xfrm>
          <a:prstGeom prst="rect">
            <a:avLst/>
          </a:prstGeom>
          <a:solidFill>
            <a:srgbClr val="006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2" name="Google Shape;992;p97"/>
          <p:cNvSpPr/>
          <p:nvPr/>
        </p:nvSpPr>
        <p:spPr>
          <a:xfrm>
            <a:off x="9049596" y="3850023"/>
            <a:ext cx="2507263" cy="1201208"/>
          </a:xfrm>
          <a:prstGeom prst="rect">
            <a:avLst/>
          </a:prstGeom>
          <a:solidFill>
            <a:srgbClr val="BBC9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993" name="Google Shape;993;p97"/>
          <p:cNvSpPr/>
          <p:nvPr/>
        </p:nvSpPr>
        <p:spPr>
          <a:xfrm>
            <a:off x="9069097" y="4483029"/>
            <a:ext cx="2487762" cy="712031"/>
          </a:xfrm>
          <a:prstGeom prst="rect">
            <a:avLst/>
          </a:prstGeom>
          <a:solidFill>
            <a:srgbClr val="0066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4" name="Google Shape;994;p97"/>
          <p:cNvSpPr/>
          <p:nvPr/>
        </p:nvSpPr>
        <p:spPr>
          <a:xfrm>
            <a:off x="9036857" y="4600347"/>
            <a:ext cx="2532739"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BÚZA: 57 e Ft/ha</a:t>
            </a:r>
            <a:br>
              <a:rPr lang="hu-HU" sz="1400" b="0" i="0" u="none" strike="noStrike" cap="none">
                <a:solidFill>
                  <a:schemeClr val="lt1"/>
                </a:solidFill>
                <a:latin typeface="Arial"/>
                <a:ea typeface="Arial"/>
                <a:cs typeface="Arial"/>
                <a:sym typeface="Arial"/>
              </a:rPr>
            </a:br>
            <a:r>
              <a:rPr lang="hu-HU" sz="1400" b="0" i="0" u="none" strike="noStrike" cap="none">
                <a:solidFill>
                  <a:schemeClr val="lt1"/>
                </a:solidFill>
                <a:latin typeface="Arial"/>
                <a:ea typeface="Arial"/>
                <a:cs typeface="Arial"/>
                <a:sym typeface="Arial"/>
              </a:rPr>
              <a:t>KUKORICA: 92 e Ft/ha</a:t>
            </a:r>
            <a:endParaRPr/>
          </a:p>
        </p:txBody>
      </p:sp>
      <p:sp>
        <p:nvSpPr>
          <p:cNvPr id="995" name="Google Shape;995;p97"/>
          <p:cNvSpPr/>
          <p:nvPr/>
        </p:nvSpPr>
        <p:spPr>
          <a:xfrm>
            <a:off x="8938569" y="5979175"/>
            <a:ext cx="2532739"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BÚZA: 104 e Ft/ha</a:t>
            </a:r>
            <a:br>
              <a:rPr lang="hu-HU" sz="1400" b="0" i="0" u="none" strike="noStrike" cap="none">
                <a:solidFill>
                  <a:schemeClr val="lt1"/>
                </a:solidFill>
                <a:latin typeface="Arial"/>
                <a:ea typeface="Arial"/>
                <a:cs typeface="Arial"/>
                <a:sym typeface="Arial"/>
              </a:rPr>
            </a:br>
            <a:r>
              <a:rPr lang="hu-HU" sz="1400" b="0" i="0" u="none" strike="noStrike" cap="none">
                <a:solidFill>
                  <a:schemeClr val="lt1"/>
                </a:solidFill>
                <a:latin typeface="Arial"/>
                <a:ea typeface="Arial"/>
                <a:cs typeface="Arial"/>
                <a:sym typeface="Arial"/>
              </a:rPr>
              <a:t>KUKORICA: 205 e Ft/ha</a:t>
            </a:r>
            <a:endParaRPr/>
          </a:p>
        </p:txBody>
      </p:sp>
      <p:sp>
        <p:nvSpPr>
          <p:cNvPr id="996" name="Google Shape;996;p97"/>
          <p:cNvSpPr/>
          <p:nvPr/>
        </p:nvSpPr>
        <p:spPr>
          <a:xfrm>
            <a:off x="9018058" y="586005"/>
            <a:ext cx="2532739" cy="503984"/>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FEDEZETI</a:t>
            </a:r>
            <a:r>
              <a:rPr lang="hu-HU" sz="1400" b="1" i="0" u="none" strike="noStrike" cap="none">
                <a:solidFill>
                  <a:schemeClr val="lt1"/>
                </a:solidFill>
                <a:latin typeface="Arial"/>
                <a:ea typeface="Arial"/>
                <a:cs typeface="Arial"/>
                <a:sym typeface="Arial"/>
              </a:rPr>
              <a:t> PONT </a:t>
            </a:r>
            <a:br>
              <a:rPr lang="hu-HU" sz="1400" b="1" i="0" u="none" strike="noStrike" cap="none">
                <a:solidFill>
                  <a:schemeClr val="lt1"/>
                </a:solidFill>
                <a:latin typeface="Arial"/>
                <a:ea typeface="Arial"/>
                <a:cs typeface="Arial"/>
                <a:sym typeface="Arial"/>
              </a:rPr>
            </a:br>
            <a:r>
              <a:rPr lang="hu-HU" sz="1400" b="1" i="0" u="none" strike="noStrike" cap="none">
                <a:solidFill>
                  <a:schemeClr val="lt1"/>
                </a:solidFill>
                <a:latin typeface="Arial"/>
                <a:ea typeface="Arial"/>
                <a:cs typeface="Arial"/>
                <a:sym typeface="Arial"/>
              </a:rPr>
              <a:t>2011</a:t>
            </a:r>
            <a:endParaRPr/>
          </a:p>
        </p:txBody>
      </p:sp>
      <p:sp>
        <p:nvSpPr>
          <p:cNvPr id="997" name="Google Shape;997;p97"/>
          <p:cNvSpPr/>
          <p:nvPr/>
        </p:nvSpPr>
        <p:spPr>
          <a:xfrm>
            <a:off x="8984452" y="3938321"/>
            <a:ext cx="2532739" cy="502702"/>
          </a:xfrm>
          <a:prstGeom prst="rect">
            <a:avLst/>
          </a:prstGeom>
          <a:noFill/>
          <a:ln>
            <a:noFill/>
          </a:ln>
        </p:spPr>
        <p:txBody>
          <a:bodyPr spcFirstLastPara="1" wrap="square" lIns="91425" tIns="45700" rIns="91425" bIns="45700" anchor="t" anchorCtr="0">
            <a:spAutoFit/>
          </a:bodyPr>
          <a:lstStyle/>
          <a:p>
            <a:pPr marL="0" marR="0" lvl="0" indent="0" algn="ctr" rtl="0">
              <a:lnSpc>
                <a:spcPct val="112500"/>
              </a:lnSpc>
              <a:spcBef>
                <a:spcPts val="0"/>
              </a:spcBef>
              <a:spcAft>
                <a:spcPts val="0"/>
              </a:spcAft>
              <a:buNone/>
            </a:pPr>
            <a:r>
              <a:rPr lang="hu-HU" sz="1400" b="0" i="0" u="none" strike="noStrike" cap="none">
                <a:solidFill>
                  <a:schemeClr val="lt1"/>
                </a:solidFill>
                <a:latin typeface="Arial"/>
                <a:ea typeface="Arial"/>
                <a:cs typeface="Arial"/>
                <a:sym typeface="Arial"/>
              </a:rPr>
              <a:t>JÖVEDELEM</a:t>
            </a:r>
            <a:endParaRPr/>
          </a:p>
          <a:p>
            <a:pPr marL="0" marR="0" lvl="0" indent="0" algn="ctr" rtl="0">
              <a:lnSpc>
                <a:spcPct val="112500"/>
              </a:lnSpc>
              <a:spcBef>
                <a:spcPts val="0"/>
              </a:spcBef>
              <a:spcAft>
                <a:spcPts val="0"/>
              </a:spcAft>
              <a:buNone/>
            </a:pPr>
            <a:r>
              <a:rPr lang="hu-HU" sz="1400" b="1" i="0" u="none" strike="noStrike" cap="none">
                <a:solidFill>
                  <a:schemeClr val="lt1"/>
                </a:solidFill>
                <a:latin typeface="Arial"/>
                <a:ea typeface="Arial"/>
                <a:cs typeface="Arial"/>
                <a:sym typeface="Arial"/>
              </a:rPr>
              <a:t>2011</a:t>
            </a:r>
            <a:endParaRPr/>
          </a:p>
        </p:txBody>
      </p:sp>
      <p:sp>
        <p:nvSpPr>
          <p:cNvPr id="998" name="Google Shape;998;p9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98"/>
          <p:cNvSpPr txBox="1"/>
          <p:nvPr/>
        </p:nvSpPr>
        <p:spPr>
          <a:xfrm>
            <a:off x="755686" y="1354019"/>
            <a:ext cx="10597634" cy="4822501"/>
          </a:xfrm>
          <a:prstGeom prst="rect">
            <a:avLst/>
          </a:prstGeom>
          <a:noFill/>
          <a:ln>
            <a:noFill/>
          </a:ln>
        </p:spPr>
        <p:txBody>
          <a:bodyPr spcFirstLastPara="1" wrap="square" lIns="91425" tIns="45700" rIns="91425" bIns="45700" anchor="t" anchorCtr="0">
            <a:noAutofit/>
          </a:bodyPr>
          <a:lstStyle/>
          <a:p>
            <a:pPr marL="514350" marR="0" lvl="0" indent="-514350" algn="just" rtl="0">
              <a:lnSpc>
                <a:spcPct val="90000"/>
              </a:lnSpc>
              <a:spcBef>
                <a:spcPts val="0"/>
              </a:spcBef>
              <a:spcAft>
                <a:spcPts val="0"/>
              </a:spcAft>
              <a:buClr>
                <a:srgbClr val="3F3F3F"/>
              </a:buClr>
              <a:buSzPts val="2000"/>
              <a:buFont typeface="Arial"/>
              <a:buAutoNum type="arabicPeriod"/>
            </a:pPr>
            <a:r>
              <a:rPr lang="hu-HU" sz="2000" b="0" i="0" u="none" strike="noStrike" cap="none">
                <a:solidFill>
                  <a:srgbClr val="00B050"/>
                </a:solidFill>
                <a:latin typeface="Calibri"/>
                <a:ea typeface="Calibri"/>
                <a:cs typeface="Calibri"/>
                <a:sym typeface="Calibri"/>
              </a:rPr>
              <a:t>A digitális eszközök hatékony és okos használata az eddig megtapasztalt </a:t>
            </a:r>
            <a:r>
              <a:rPr lang="hu-HU" sz="2000" b="1" i="0" u="none" strike="noStrike" cap="none">
                <a:solidFill>
                  <a:srgbClr val="00B050"/>
                </a:solidFill>
                <a:latin typeface="Calibri"/>
                <a:ea typeface="Calibri"/>
                <a:cs typeface="Calibri"/>
                <a:sym typeface="Calibri"/>
              </a:rPr>
              <a:t>kényelmi funkciókon felül</a:t>
            </a:r>
            <a:r>
              <a:rPr lang="hu-HU" sz="2000" b="0" i="0" u="none" strike="noStrike" cap="none">
                <a:solidFill>
                  <a:srgbClr val="00B050"/>
                </a:solidFill>
                <a:latin typeface="Calibri"/>
                <a:ea typeface="Calibri"/>
                <a:cs typeface="Calibri"/>
                <a:sym typeface="Calibri"/>
              </a:rPr>
              <a:t>, olyan </a:t>
            </a:r>
            <a:r>
              <a:rPr lang="hu-HU" sz="2000" b="1" i="0" u="none" strike="noStrike" cap="none">
                <a:solidFill>
                  <a:srgbClr val="00B050"/>
                </a:solidFill>
                <a:latin typeface="Calibri"/>
                <a:ea typeface="Calibri"/>
                <a:cs typeface="Calibri"/>
                <a:sym typeface="Calibri"/>
              </a:rPr>
              <a:t>…………………. jelent </a:t>
            </a:r>
            <a:r>
              <a:rPr lang="hu-HU" sz="2000" b="0" i="0" u="none" strike="noStrike" cap="none">
                <a:solidFill>
                  <a:srgbClr val="00B050"/>
                </a:solidFill>
                <a:latin typeface="Calibri"/>
                <a:ea typeface="Calibri"/>
                <a:cs typeface="Calibri"/>
                <a:sym typeface="Calibri"/>
              </a:rPr>
              <a:t>a gazdaságok számára, melyek a fennmaradás és prosperálás zálogaként is definiálhatóak. (Versenyelőnyt, Lehetőséget, Információt, Bevételt) </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a:pPr>
            <a:r>
              <a:rPr lang="hu-HU" sz="2000" b="1" i="0" u="none" strike="noStrike" cap="none">
                <a:solidFill>
                  <a:srgbClr val="00B050"/>
                </a:solidFill>
                <a:latin typeface="Calibri"/>
                <a:ea typeface="Calibri"/>
                <a:cs typeface="Calibri"/>
                <a:sym typeface="Calibri"/>
              </a:rPr>
              <a:t>Milyen távú </a:t>
            </a:r>
            <a:r>
              <a:rPr lang="hu-HU" sz="2000" b="0" i="0" u="none" strike="noStrike" cap="none">
                <a:solidFill>
                  <a:srgbClr val="00B050"/>
                </a:solidFill>
                <a:latin typeface="Calibri"/>
                <a:ea typeface="Calibri"/>
                <a:cs typeface="Calibri"/>
                <a:sym typeface="Calibri"/>
              </a:rPr>
              <a:t>döntések előkészítésében segít egy digitális farmmenedzsment rendszer? (Rövid, Közép, Hosszú) </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a:pPr>
            <a:r>
              <a:rPr lang="hu-HU" sz="2000" b="1" i="0" u="none" strike="noStrike" cap="none">
                <a:solidFill>
                  <a:srgbClr val="00B050"/>
                </a:solidFill>
                <a:latin typeface="Calibri"/>
                <a:ea typeface="Calibri"/>
                <a:cs typeface="Calibri"/>
                <a:sym typeface="Calibri"/>
              </a:rPr>
              <a:t>Mi a sorrendje </a:t>
            </a:r>
            <a:r>
              <a:rPr lang="hu-HU" sz="2000" b="0" i="0" u="none" strike="noStrike" cap="none">
                <a:solidFill>
                  <a:srgbClr val="00B050"/>
                </a:solidFill>
                <a:latin typeface="Calibri"/>
                <a:ea typeface="Calibri"/>
                <a:cs typeface="Calibri"/>
                <a:sym typeface="Calibri"/>
              </a:rPr>
              <a:t>a gazdálkodói döntéshozatal funkcióinak? (tervezés, szervezés, irányítás,  korrekció) </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a:pPr>
            <a:r>
              <a:rPr lang="hu-HU" sz="2000" b="1" i="0" u="none" strike="noStrike" cap="none">
                <a:solidFill>
                  <a:srgbClr val="00B050"/>
                </a:solidFill>
                <a:latin typeface="Calibri"/>
                <a:ea typeface="Calibri"/>
                <a:cs typeface="Calibri"/>
                <a:sym typeface="Calibri"/>
              </a:rPr>
              <a:t>A taktikai menedzsment </a:t>
            </a:r>
            <a:r>
              <a:rPr lang="hu-HU" sz="2000" b="0" i="0" u="none" strike="noStrike" cap="none">
                <a:solidFill>
                  <a:srgbClr val="00B050"/>
                </a:solidFill>
                <a:latin typeface="Calibri"/>
                <a:ea typeface="Calibri"/>
                <a:cs typeface="Calibri"/>
                <a:sym typeface="Calibri"/>
              </a:rPr>
              <a:t>……… távú tevékenységekből áll, melyek a kitűzött cél eléréséig egy kiválasztott pályán mozgásban tartják a vállalkozást. (Rövid, Közép, Hosszú)</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a:pPr>
            <a:r>
              <a:rPr lang="hu-HU" sz="2000" b="1" i="0" u="none" strike="noStrike" cap="none">
                <a:solidFill>
                  <a:srgbClr val="00B050"/>
                </a:solidFill>
                <a:latin typeface="Calibri"/>
                <a:ea typeface="Calibri"/>
                <a:cs typeface="Calibri"/>
                <a:sym typeface="Calibri"/>
              </a:rPr>
              <a:t>Az farmmenedzsment</a:t>
            </a:r>
            <a:r>
              <a:rPr lang="hu-HU" sz="2000" b="0" i="0" u="none" strike="noStrike" cap="none">
                <a:solidFill>
                  <a:srgbClr val="00B050"/>
                </a:solidFill>
                <a:latin typeface="Calibri"/>
                <a:ea typeface="Calibri"/>
                <a:cs typeface="Calibri"/>
                <a:sym typeface="Calibri"/>
              </a:rPr>
              <a:t> e</a:t>
            </a:r>
            <a:r>
              <a:rPr lang="hu-HU" sz="2000" b="1" i="0" u="none" strike="noStrike" cap="none">
                <a:solidFill>
                  <a:srgbClr val="00B050"/>
                </a:solidFill>
                <a:latin typeface="Calibri"/>
                <a:ea typeface="Calibri"/>
                <a:cs typeface="Calibri"/>
                <a:sym typeface="Calibri"/>
              </a:rPr>
              <a:t>gyrészt segít abban, hogy az ……. átlássuk, elemezzük, másrészt támogatást ad ahhoz, hogy ezekből az adatokból meghozzuk a helyes ……. </a:t>
            </a:r>
            <a:r>
              <a:rPr lang="hu-HU" sz="2000" b="0" i="0" u="none" strike="noStrike" cap="none">
                <a:solidFill>
                  <a:srgbClr val="00B050"/>
                </a:solidFill>
                <a:latin typeface="Calibri"/>
                <a:ea typeface="Calibri"/>
                <a:cs typeface="Calibri"/>
                <a:sym typeface="Calibri"/>
              </a:rPr>
              <a:t>. Konkrétan azokat a döntéseket, amelyekkel ……… lehet csökkenteni, amelyekkel hatékonyabbak lehetünk. (döntéseket, adatokat, költségeket)</a:t>
            </a:r>
            <a:endParaRPr sz="1400" b="0" i="0" u="none" strike="noStrike" cap="none">
              <a:solidFill>
                <a:srgbClr val="00B050"/>
              </a:solidFill>
              <a:latin typeface="Arial"/>
              <a:ea typeface="Arial"/>
              <a:cs typeface="Arial"/>
              <a:sym typeface="Arial"/>
            </a:endParaRPr>
          </a:p>
          <a:p>
            <a:pPr marL="457200" marR="0" lvl="0" indent="-330200" algn="just" rtl="0">
              <a:lnSpc>
                <a:spcPct val="90000"/>
              </a:lnSpc>
              <a:spcBef>
                <a:spcPts val="1001"/>
              </a:spcBef>
              <a:spcAft>
                <a:spcPts val="0"/>
              </a:spcAft>
              <a:buClr>
                <a:srgbClr val="000000"/>
              </a:buClr>
              <a:buSzPts val="2000"/>
              <a:buFont typeface="Arial"/>
              <a:buNone/>
            </a:pPr>
            <a:endParaRPr sz="2000" b="0" i="0" u="none" strike="noStrike" cap="none">
              <a:solidFill>
                <a:srgbClr val="00B050"/>
              </a:solidFill>
              <a:latin typeface="Calibri"/>
              <a:ea typeface="Calibri"/>
              <a:cs typeface="Calibri"/>
              <a:sym typeface="Calibri"/>
            </a:endParaRPr>
          </a:p>
          <a:p>
            <a:pPr marL="584200" marR="0" lvl="0" indent="-33020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84200" marR="0" lvl="0" indent="-33020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84200" marR="0" lvl="0" indent="-33020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84200" marR="0" lvl="0" indent="-33020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84200" marR="0" lvl="0" indent="-33020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84200" marR="0" lvl="0" indent="-33020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p:txBody>
      </p:sp>
      <p:sp>
        <p:nvSpPr>
          <p:cNvPr id="1005" name="Google Shape;1005;p98"/>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13. Gyakorlati jellegű kérdések I.</a:t>
            </a:r>
            <a:endParaRPr/>
          </a:p>
        </p:txBody>
      </p:sp>
      <p:sp>
        <p:nvSpPr>
          <p:cNvPr id="1006" name="Google Shape;1006;p9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99"/>
          <p:cNvSpPr txBox="1"/>
          <p:nvPr/>
        </p:nvSpPr>
        <p:spPr>
          <a:xfrm>
            <a:off x="755686" y="1354019"/>
            <a:ext cx="10597634" cy="4822501"/>
          </a:xfrm>
          <a:prstGeom prst="rect">
            <a:avLst/>
          </a:prstGeom>
          <a:noFill/>
          <a:ln>
            <a:noFill/>
          </a:ln>
        </p:spPr>
        <p:txBody>
          <a:bodyPr spcFirstLastPara="1" wrap="square" lIns="91425" tIns="45700" rIns="91425" bIns="45700" anchor="t" anchorCtr="0">
            <a:noAutofit/>
          </a:bodyPr>
          <a:lstStyle/>
          <a:p>
            <a:pPr marL="514350" marR="0" lvl="0" indent="-514350" algn="just" rtl="0">
              <a:lnSpc>
                <a:spcPct val="90000"/>
              </a:lnSpc>
              <a:spcBef>
                <a:spcPts val="0"/>
              </a:spcBef>
              <a:spcAft>
                <a:spcPts val="0"/>
              </a:spcAft>
              <a:buClr>
                <a:srgbClr val="3F3F3F"/>
              </a:buClr>
              <a:buSzPts val="2000"/>
              <a:buFont typeface="Arial"/>
              <a:buAutoNum type="arabicPeriod" startAt="6"/>
            </a:pPr>
            <a:r>
              <a:rPr lang="hu-HU" sz="2000" b="0" i="0" u="none" strike="noStrike" cap="none">
                <a:solidFill>
                  <a:srgbClr val="00B050"/>
                </a:solidFill>
                <a:latin typeface="Calibri"/>
                <a:ea typeface="Calibri"/>
                <a:cs typeface="Calibri"/>
                <a:sym typeface="Calibri"/>
              </a:rPr>
              <a:t>A digitális farmmenedzsment használat </a:t>
            </a:r>
            <a:r>
              <a:rPr lang="hu-HU" sz="2000" b="1" i="0" u="none" strike="noStrike" cap="none">
                <a:solidFill>
                  <a:srgbClr val="00B050"/>
                </a:solidFill>
                <a:latin typeface="Calibri"/>
                <a:ea typeface="Calibri"/>
                <a:cs typeface="Calibri"/>
                <a:sym typeface="Calibri"/>
              </a:rPr>
              <a:t>hogyan befolyásolja a gazdálkodás reakcióidejét</a:t>
            </a:r>
            <a:r>
              <a:rPr lang="hu-HU" sz="2000" b="0" i="0" u="none" strike="noStrike" cap="none">
                <a:solidFill>
                  <a:srgbClr val="00B050"/>
                </a:solidFill>
                <a:latin typeface="Calibri"/>
                <a:ea typeface="Calibri"/>
                <a:cs typeface="Calibri"/>
                <a:sym typeface="Calibri"/>
              </a:rPr>
              <a:t>? (Lassítja, gyorsítja, nem befolyásolja)</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startAt="6"/>
            </a:pPr>
            <a:r>
              <a:rPr lang="hu-HU" sz="2000" b="0" i="0" u="none" strike="noStrike" cap="none">
                <a:solidFill>
                  <a:srgbClr val="00B050"/>
                </a:solidFill>
                <a:latin typeface="Calibri"/>
                <a:ea typeface="Calibri"/>
                <a:cs typeface="Calibri"/>
                <a:sym typeface="Calibri"/>
              </a:rPr>
              <a:t>A digitális farmmenedzsment használat </a:t>
            </a:r>
            <a:r>
              <a:rPr lang="hu-HU" sz="2000" b="1" i="0" u="none" strike="noStrike" cap="none">
                <a:solidFill>
                  <a:srgbClr val="00B050"/>
                </a:solidFill>
                <a:latin typeface="Calibri"/>
                <a:ea typeface="Calibri"/>
                <a:cs typeface="Calibri"/>
                <a:sym typeface="Calibri"/>
              </a:rPr>
              <a:t>hogyan befolyásolja a gazdálkodás tervezhetőség mértékét</a:t>
            </a:r>
            <a:r>
              <a:rPr lang="hu-HU" sz="2000" b="0" i="0" u="none" strike="noStrike" cap="none">
                <a:solidFill>
                  <a:srgbClr val="00B050"/>
                </a:solidFill>
                <a:latin typeface="Calibri"/>
                <a:ea typeface="Calibri"/>
                <a:cs typeface="Calibri"/>
                <a:sym typeface="Calibri"/>
              </a:rPr>
              <a:t>? (fokozza, csökkenti, nem befolyásolja)</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startAt="6"/>
            </a:pPr>
            <a:r>
              <a:rPr lang="hu-HU" sz="2000" b="0" i="0" u="none" strike="noStrike" cap="none">
                <a:solidFill>
                  <a:srgbClr val="00B050"/>
                </a:solidFill>
                <a:latin typeface="Calibri"/>
                <a:ea typeface="Calibri"/>
                <a:cs typeface="Calibri"/>
                <a:sym typeface="Calibri"/>
              </a:rPr>
              <a:t>A digitális farmmenedzsment használat </a:t>
            </a:r>
            <a:r>
              <a:rPr lang="hu-HU" sz="2000" b="1" i="0" u="none" strike="noStrike" cap="none">
                <a:solidFill>
                  <a:srgbClr val="00B050"/>
                </a:solidFill>
                <a:latin typeface="Calibri"/>
                <a:ea typeface="Calibri"/>
                <a:cs typeface="Calibri"/>
                <a:sym typeface="Calibri"/>
              </a:rPr>
              <a:t>hogyan csökkenti az adminisztrációs terheket</a:t>
            </a:r>
            <a:r>
              <a:rPr lang="hu-HU" sz="2000" b="0" i="0" u="none" strike="noStrike" cap="none">
                <a:solidFill>
                  <a:srgbClr val="00B050"/>
                </a:solidFill>
                <a:latin typeface="Calibri"/>
                <a:ea typeface="Calibri"/>
                <a:cs typeface="Calibri"/>
                <a:sym typeface="Calibri"/>
              </a:rPr>
              <a:t>? (többszörös választás) (információk egyszeri rögzítésével; automatikus és elektronikus bizonylatok kiállításának lehetőségével, használata mentesít az adminisztrációs kötelezettségek alól)</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startAt="6"/>
            </a:pPr>
            <a:r>
              <a:rPr lang="hu-HU" sz="2000" b="0" i="0" u="none" strike="noStrike" cap="none">
                <a:solidFill>
                  <a:srgbClr val="00B050"/>
                </a:solidFill>
                <a:latin typeface="Calibri"/>
                <a:ea typeface="Calibri"/>
                <a:cs typeface="Calibri"/>
                <a:sym typeface="Calibri"/>
              </a:rPr>
              <a:t>A digitális farmmenedzsment rendszereknek fő célja, hogy a gazdaság hatékonyságát és fenntarthatóságát elősegítsék, mindezt úgy, </a:t>
            </a:r>
            <a:r>
              <a:rPr lang="hu-HU" sz="2000" b="1" i="0" u="none" strike="noStrike" cap="none">
                <a:solidFill>
                  <a:srgbClr val="00B050"/>
                </a:solidFill>
                <a:latin typeface="Calibri"/>
                <a:ea typeface="Calibri"/>
                <a:cs typeface="Calibri"/>
                <a:sym typeface="Calibri"/>
              </a:rPr>
              <a:t>hogy a gazdálkodás során keletkező ……… összegyűjti, és a kívánt struktúra szerint rendszerezi</a:t>
            </a:r>
            <a:r>
              <a:rPr lang="hu-HU" sz="2000" b="0" i="0" u="none" strike="noStrike" cap="none">
                <a:solidFill>
                  <a:srgbClr val="00B050"/>
                </a:solidFill>
                <a:latin typeface="Calibri"/>
                <a:ea typeface="Calibri"/>
                <a:cs typeface="Calibri"/>
                <a:sym typeface="Calibri"/>
              </a:rPr>
              <a:t>. (adatokat, számlákat, kiadásokat, bevételeket)</a:t>
            </a:r>
            <a:endParaRPr sz="1400" b="0" i="0" u="none" strike="noStrike" cap="none">
              <a:solidFill>
                <a:srgbClr val="00B050"/>
              </a:solidFill>
              <a:latin typeface="Arial"/>
              <a:ea typeface="Arial"/>
              <a:cs typeface="Arial"/>
              <a:sym typeface="Arial"/>
            </a:endParaRPr>
          </a:p>
          <a:p>
            <a:pPr marL="514350" marR="0" lvl="0" indent="-514350" algn="just" rtl="0">
              <a:lnSpc>
                <a:spcPct val="90000"/>
              </a:lnSpc>
              <a:spcBef>
                <a:spcPts val="1001"/>
              </a:spcBef>
              <a:spcAft>
                <a:spcPts val="0"/>
              </a:spcAft>
              <a:buClr>
                <a:srgbClr val="3F3F3F"/>
              </a:buClr>
              <a:buSzPts val="2000"/>
              <a:buFont typeface="Arial"/>
              <a:buAutoNum type="arabicPeriod" startAt="6"/>
            </a:pPr>
            <a:r>
              <a:rPr lang="hu-HU" sz="2000" b="0" i="0" u="none" strike="noStrike" cap="none">
                <a:solidFill>
                  <a:srgbClr val="00B050"/>
                </a:solidFill>
                <a:latin typeface="Calibri"/>
                <a:ea typeface="Calibri"/>
                <a:cs typeface="Calibri"/>
                <a:sym typeface="Calibri"/>
              </a:rPr>
              <a:t>A digitális farmmenedzsment rendszerek egyik legfontosabb jelentősége, hogy ……….-ra támaszkodva segít a ….…… előkészítésében és meghozatalában. (adatok, döntések, pénzügyek, készletek, erőforrások, munkafolyamatok)</a:t>
            </a:r>
            <a:endParaRPr sz="1400" b="0" i="0" u="none" strike="noStrike" cap="none">
              <a:solidFill>
                <a:srgbClr val="00B050"/>
              </a:solidFill>
              <a:latin typeface="Arial"/>
              <a:ea typeface="Arial"/>
              <a:cs typeface="Arial"/>
              <a:sym typeface="Arial"/>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514350" marR="0" lvl="0" indent="-38735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p:txBody>
      </p:sp>
      <p:sp>
        <p:nvSpPr>
          <p:cNvPr id="1013" name="Google Shape;1013;p99"/>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13. Gyakorlati jellegű kérdések II.</a:t>
            </a:r>
            <a:endParaRPr/>
          </a:p>
        </p:txBody>
      </p:sp>
      <p:sp>
        <p:nvSpPr>
          <p:cNvPr id="1014" name="Google Shape;1014;p9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00"/>
          <p:cNvSpPr txBox="1"/>
          <p:nvPr/>
        </p:nvSpPr>
        <p:spPr>
          <a:xfrm>
            <a:off x="838080" y="1690200"/>
            <a:ext cx="10515240" cy="43509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0000"/>
              </a:solidFill>
              <a:latin typeface="Calibri"/>
              <a:ea typeface="Calibri"/>
              <a:cs typeface="Calibri"/>
              <a:sym typeface="Calibri"/>
            </a:endParaRPr>
          </a:p>
        </p:txBody>
      </p:sp>
      <p:sp>
        <p:nvSpPr>
          <p:cNvPr id="1021" name="Google Shape;1021;p100"/>
          <p:cNvSpPr txBox="1"/>
          <p:nvPr/>
        </p:nvSpPr>
        <p:spPr>
          <a:xfrm>
            <a:off x="755686" y="1343522"/>
            <a:ext cx="10597634" cy="4697638"/>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90000"/>
              </a:lnSpc>
              <a:spcBef>
                <a:spcPts val="0"/>
              </a:spcBef>
              <a:spcAft>
                <a:spcPts val="0"/>
              </a:spcAft>
              <a:buClr>
                <a:srgbClr val="3F3F3F"/>
              </a:buClr>
              <a:buSzPts val="2000"/>
              <a:buFont typeface="Arial"/>
              <a:buAutoNum type="arabicPeriod" startAt="11"/>
            </a:pPr>
            <a:r>
              <a:rPr lang="hu-HU" sz="2000" b="0" i="0" u="none" strike="noStrike" cap="none">
                <a:solidFill>
                  <a:srgbClr val="00B050"/>
                </a:solidFill>
                <a:latin typeface="Calibri"/>
                <a:ea typeface="Calibri"/>
                <a:cs typeface="Calibri"/>
                <a:sym typeface="Calibri"/>
              </a:rPr>
              <a:t>Az ismertetett </a:t>
            </a:r>
            <a:r>
              <a:rPr lang="hu-HU" sz="2000" b="1" i="0" u="none" strike="noStrike" cap="none">
                <a:solidFill>
                  <a:srgbClr val="00B050"/>
                </a:solidFill>
                <a:latin typeface="Calibri"/>
                <a:ea typeface="Calibri"/>
                <a:cs typeface="Calibri"/>
                <a:sym typeface="Calibri"/>
              </a:rPr>
              <a:t>digitális farmmenedzsment rendszer használata során mire NEM nyílik lehetőségünk </a:t>
            </a:r>
            <a:r>
              <a:rPr lang="hu-HU" sz="2000" b="0" i="0" u="none" strike="noStrike" cap="none">
                <a:solidFill>
                  <a:srgbClr val="00B050"/>
                </a:solidFill>
                <a:latin typeface="Calibri"/>
                <a:ea typeface="Calibri"/>
                <a:cs typeface="Calibri"/>
                <a:sym typeface="Calibri"/>
              </a:rPr>
              <a:t>az alább felsoroltak közül?  (adminisztráció csökkentése, folyamatok átláthatóságának biztosítása, költségek figyelése, gyorsabb reakcióidő elérése,  automatikus időpont foglalás műszaki vizsgára).</a:t>
            </a:r>
            <a:endParaRPr sz="2000" b="0" i="0" u="none" strike="noStrike" cap="none">
              <a:solidFill>
                <a:srgbClr val="00B050"/>
              </a:solidFill>
              <a:latin typeface="Arial"/>
              <a:ea typeface="Arial"/>
              <a:cs typeface="Arial"/>
              <a:sym typeface="Arial"/>
            </a:endParaRPr>
          </a:p>
          <a:p>
            <a:pPr marL="457200" marR="0" lvl="0" indent="-457200" algn="just" rtl="0">
              <a:lnSpc>
                <a:spcPct val="90000"/>
              </a:lnSpc>
              <a:spcBef>
                <a:spcPts val="1001"/>
              </a:spcBef>
              <a:spcAft>
                <a:spcPts val="0"/>
              </a:spcAft>
              <a:buClr>
                <a:srgbClr val="3F3F3F"/>
              </a:buClr>
              <a:buSzPts val="2000"/>
              <a:buFont typeface="Arial"/>
              <a:buAutoNum type="arabicPeriod" startAt="11"/>
            </a:pPr>
            <a:r>
              <a:rPr lang="hu-HU" sz="2000" b="0" i="0" u="none" strike="noStrike" cap="none">
                <a:solidFill>
                  <a:srgbClr val="00B050"/>
                </a:solidFill>
                <a:latin typeface="Calibri"/>
                <a:ea typeface="Calibri"/>
                <a:cs typeface="Calibri"/>
                <a:sym typeface="Calibri"/>
              </a:rPr>
              <a:t>Mely </a:t>
            </a:r>
            <a:r>
              <a:rPr lang="hu-HU" sz="2000" b="1" i="0" u="none" strike="noStrike" cap="none">
                <a:solidFill>
                  <a:srgbClr val="00B050"/>
                </a:solidFill>
                <a:latin typeface="Calibri"/>
                <a:ea typeface="Calibri"/>
                <a:cs typeface="Calibri"/>
                <a:sym typeface="Calibri"/>
              </a:rPr>
              <a:t>NEM tartozik az AgroVIR használatának előnyei közé</a:t>
            </a:r>
            <a:r>
              <a:rPr lang="hu-HU" sz="2000" b="0" i="0" u="none" strike="noStrike" cap="none">
                <a:solidFill>
                  <a:srgbClr val="00B050"/>
                </a:solidFill>
                <a:latin typeface="Calibri"/>
                <a:ea typeface="Calibri"/>
                <a:cs typeface="Calibri"/>
                <a:sym typeface="Calibri"/>
              </a:rPr>
              <a:t>? (Készletkezelés lehetősége, minden egy helyen, térinformatikai megoldások, naprakész kimutatások, adat alapú döntéshozatal, bérszámfejtés).</a:t>
            </a:r>
            <a:endParaRPr sz="2000" b="0" i="0" u="none" strike="noStrike" cap="none">
              <a:solidFill>
                <a:srgbClr val="00B050"/>
              </a:solidFill>
              <a:latin typeface="Arial"/>
              <a:ea typeface="Arial"/>
              <a:cs typeface="Arial"/>
              <a:sym typeface="Arial"/>
            </a:endParaRPr>
          </a:p>
          <a:p>
            <a:pPr marL="457200" marR="0" lvl="0" indent="-457200" algn="just" rtl="0">
              <a:lnSpc>
                <a:spcPct val="90000"/>
              </a:lnSpc>
              <a:spcBef>
                <a:spcPts val="1001"/>
              </a:spcBef>
              <a:spcAft>
                <a:spcPts val="0"/>
              </a:spcAft>
              <a:buClr>
                <a:srgbClr val="3F3F3F"/>
              </a:buClr>
              <a:buSzPts val="2000"/>
              <a:buFont typeface="Arial"/>
              <a:buAutoNum type="arabicPeriod" startAt="11"/>
            </a:pPr>
            <a:r>
              <a:rPr lang="hu-HU" sz="2000" b="1" i="0" u="none" strike="noStrike" cap="none">
                <a:solidFill>
                  <a:srgbClr val="00B050"/>
                </a:solidFill>
                <a:latin typeface="Calibri"/>
                <a:ea typeface="Calibri"/>
                <a:cs typeface="Calibri"/>
                <a:sym typeface="Calibri"/>
              </a:rPr>
              <a:t>Egészítse ki </a:t>
            </a:r>
            <a:r>
              <a:rPr lang="hu-HU" sz="2000" b="0" i="0" u="none" strike="noStrike" cap="none">
                <a:solidFill>
                  <a:srgbClr val="00B050"/>
                </a:solidFill>
                <a:latin typeface="Calibri"/>
                <a:ea typeface="Calibri"/>
                <a:cs typeface="Calibri"/>
                <a:sym typeface="Calibri"/>
              </a:rPr>
              <a:t>a mondatot a megfelelő szóval: „A ……. szintű információ sokkal mélyebb és komolyabb elemzéseket tesz lehetővé, mint az ágazati szintű” (tábla, vezetői, piaci, magas).</a:t>
            </a:r>
            <a:endParaRPr sz="2000" b="0" i="0" u="none" strike="noStrike" cap="none">
              <a:solidFill>
                <a:srgbClr val="00B050"/>
              </a:solidFill>
              <a:latin typeface="Arial"/>
              <a:ea typeface="Arial"/>
              <a:cs typeface="Arial"/>
              <a:sym typeface="Arial"/>
            </a:endParaRPr>
          </a:p>
          <a:p>
            <a:pPr marL="457200" marR="0" lvl="0" indent="-457200" algn="just" rtl="0">
              <a:lnSpc>
                <a:spcPct val="90000"/>
              </a:lnSpc>
              <a:spcBef>
                <a:spcPts val="1001"/>
              </a:spcBef>
              <a:spcAft>
                <a:spcPts val="0"/>
              </a:spcAft>
              <a:buClr>
                <a:srgbClr val="3F3F3F"/>
              </a:buClr>
              <a:buSzPts val="2000"/>
              <a:buFont typeface="Arial"/>
              <a:buAutoNum type="arabicPeriod" startAt="11"/>
            </a:pPr>
            <a:r>
              <a:rPr lang="hu-HU" sz="2000" b="1" i="0" u="none" strike="noStrike" cap="none">
                <a:solidFill>
                  <a:srgbClr val="00B050"/>
                </a:solidFill>
                <a:latin typeface="Calibri"/>
                <a:ea typeface="Calibri"/>
                <a:cs typeface="Calibri"/>
                <a:sym typeface="Calibri"/>
              </a:rPr>
              <a:t>Egészítse ki </a:t>
            </a:r>
            <a:r>
              <a:rPr lang="hu-HU" sz="2000" b="0" i="0" u="none" strike="noStrike" cap="none">
                <a:solidFill>
                  <a:srgbClr val="00B050"/>
                </a:solidFill>
                <a:latin typeface="Calibri"/>
                <a:ea typeface="Calibri"/>
                <a:cs typeface="Calibri"/>
                <a:sym typeface="Calibri"/>
              </a:rPr>
              <a:t>a mondatot a megfelelő szóval: „ A …… rendszerek esetén is a mérethatékonyság a megtérülésben kulcsfontosságú” (digitális farmmenedzsment, vezetői, telekommunikációs, műholdas).</a:t>
            </a:r>
            <a:endParaRPr sz="2000" b="0" i="0" u="none" strike="noStrike" cap="none">
              <a:solidFill>
                <a:srgbClr val="00B050"/>
              </a:solidFill>
              <a:latin typeface="Arial"/>
              <a:ea typeface="Arial"/>
              <a:cs typeface="Arial"/>
              <a:sym typeface="Arial"/>
            </a:endParaRPr>
          </a:p>
          <a:p>
            <a:pPr marL="457200" marR="0" lvl="0" indent="-457200" algn="just" rtl="0">
              <a:lnSpc>
                <a:spcPct val="90000"/>
              </a:lnSpc>
              <a:spcBef>
                <a:spcPts val="1001"/>
              </a:spcBef>
              <a:spcAft>
                <a:spcPts val="0"/>
              </a:spcAft>
              <a:buClr>
                <a:srgbClr val="3F3F3F"/>
              </a:buClr>
              <a:buSzPts val="2000"/>
              <a:buFont typeface="Arial"/>
              <a:buAutoNum type="arabicPeriod" startAt="11"/>
            </a:pPr>
            <a:r>
              <a:rPr lang="hu-HU" sz="2000" b="1" i="0" u="none" strike="noStrike" cap="none">
                <a:solidFill>
                  <a:srgbClr val="00B050"/>
                </a:solidFill>
                <a:latin typeface="Calibri"/>
                <a:ea typeface="Calibri"/>
                <a:cs typeface="Calibri"/>
                <a:sym typeface="Calibri"/>
              </a:rPr>
              <a:t>Melyik ismérv NEM tartozik </a:t>
            </a:r>
            <a:r>
              <a:rPr lang="hu-HU" sz="2000" b="0" i="0" u="none" strike="noStrike" cap="none">
                <a:solidFill>
                  <a:srgbClr val="00B050"/>
                </a:solidFill>
                <a:latin typeface="Calibri"/>
                <a:ea typeface="Calibri"/>
                <a:cs typeface="Calibri"/>
                <a:sym typeface="Calibri"/>
              </a:rPr>
              <a:t>az </a:t>
            </a:r>
            <a:r>
              <a:rPr lang="hu-HU" sz="2000" b="1" i="0" u="none" strike="noStrike" cap="none">
                <a:solidFill>
                  <a:srgbClr val="00B050"/>
                </a:solidFill>
                <a:latin typeface="Calibri"/>
                <a:ea typeface="Calibri"/>
                <a:cs typeface="Calibri"/>
                <a:sym typeface="Calibri"/>
              </a:rPr>
              <a:t>adatkezelés </a:t>
            </a:r>
            <a:r>
              <a:rPr lang="hu-HU" sz="2000" b="0" i="0" u="none" strike="noStrike" cap="none">
                <a:solidFill>
                  <a:srgbClr val="00B050"/>
                </a:solidFill>
                <a:latin typeface="Calibri"/>
                <a:ea typeface="Calibri"/>
                <a:cs typeface="Calibri"/>
                <a:sym typeface="Calibri"/>
              </a:rPr>
              <a:t>legfontosabb jellemzői közé? (Adatok köre, azok jellemzői, adatbiztonság, jogorvoslati lehetőség, kezelésének helye és a hozzáférhető személyek , változás).</a:t>
            </a:r>
            <a:endParaRPr sz="2000" b="0" i="0" u="none" strike="noStrike" cap="none">
              <a:solidFill>
                <a:srgbClr val="00B050"/>
              </a:solidFill>
              <a:latin typeface="Arial"/>
              <a:ea typeface="Arial"/>
              <a:cs typeface="Arial"/>
              <a:sym typeface="Arial"/>
            </a:endParaRPr>
          </a:p>
          <a:p>
            <a:pPr marL="457200" marR="0" lvl="0" indent="-330200" algn="just" rtl="0">
              <a:lnSpc>
                <a:spcPct val="90000"/>
              </a:lnSpc>
              <a:spcBef>
                <a:spcPts val="1001"/>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p:txBody>
      </p:sp>
      <p:sp>
        <p:nvSpPr>
          <p:cNvPr id="1022" name="Google Shape;1022;p100"/>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13. Gyakorlati jellegű kérdések III. - AgroVIR</a:t>
            </a:r>
            <a:endParaRPr/>
          </a:p>
        </p:txBody>
      </p:sp>
      <p:sp>
        <p:nvSpPr>
          <p:cNvPr id="1023" name="Google Shape;1023;p10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1"/>
          <p:cNvSpPr txBox="1"/>
          <p:nvPr/>
        </p:nvSpPr>
        <p:spPr>
          <a:xfrm>
            <a:off x="755686" y="1364515"/>
            <a:ext cx="6314187" cy="481200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hu-HU" sz="1600" b="1" i="0" u="none" strike="noStrike" cap="none">
                <a:solidFill>
                  <a:srgbClr val="00B050"/>
                </a:solidFill>
                <a:latin typeface="Calibri"/>
                <a:ea typeface="Calibri"/>
                <a:cs typeface="Calibri"/>
                <a:sym typeface="Calibri"/>
              </a:rPr>
              <a:t>KITE PGR:</a:t>
            </a:r>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00B05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600"/>
              <a:buFont typeface="Arial"/>
              <a:buChar char="•"/>
            </a:pPr>
            <a:r>
              <a:rPr lang="hu-HU" sz="1600" b="0" i="0" u="none" strike="noStrike" cap="none">
                <a:solidFill>
                  <a:srgbClr val="00B050"/>
                </a:solidFill>
                <a:latin typeface="Calibri"/>
                <a:ea typeface="Calibri"/>
                <a:cs typeface="Calibri"/>
                <a:sym typeface="Calibri"/>
              </a:rPr>
              <a:t>A Precíziós Gazdálkodási Rendszer (</a:t>
            </a:r>
            <a:r>
              <a:rPr lang="hu-HU" sz="1600" b="0" i="0" u="sng" strike="noStrike" cap="none">
                <a:solidFill>
                  <a:srgbClr val="00B05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PGR</a:t>
            </a:r>
            <a:r>
              <a:rPr lang="hu-HU" sz="1600" b="0" i="0" u="none" strike="noStrike" cap="none">
                <a:solidFill>
                  <a:srgbClr val="00B050"/>
                </a:solidFill>
                <a:latin typeface="Calibri"/>
                <a:ea typeface="Calibri"/>
                <a:cs typeface="Calibri"/>
                <a:sym typeface="Calibri"/>
              </a:rPr>
              <a:t>) keretbe foglalja a modern mezőgazdasági üzemek működtetéséhez szükséges feltételrendszereket, a mezőgazdaság innovatív műszaki, agrotechnológiai és informatikai fejlesztéseit integrálja és adaptálja a helyi termelési viszonyokra.</a:t>
            </a:r>
            <a:endParaRPr/>
          </a:p>
          <a:p>
            <a:pPr marL="285750" marR="0" lvl="0" indent="-285750" algn="just" rtl="0">
              <a:lnSpc>
                <a:spcPct val="100000"/>
              </a:lnSpc>
              <a:spcBef>
                <a:spcPts val="0"/>
              </a:spcBef>
              <a:spcAft>
                <a:spcPts val="0"/>
              </a:spcAft>
              <a:buClr>
                <a:srgbClr val="000000"/>
              </a:buClr>
              <a:buSzPts val="1600"/>
              <a:buFont typeface="Arial"/>
              <a:buChar char="•"/>
            </a:pPr>
            <a:r>
              <a:rPr lang="hu-HU" sz="1600" b="0" i="0" u="none" strike="noStrike" cap="none">
                <a:solidFill>
                  <a:srgbClr val="00B050"/>
                </a:solidFill>
                <a:latin typeface="Calibri"/>
                <a:ea typeface="Calibri"/>
                <a:cs typeface="Calibri"/>
                <a:sym typeface="Calibri"/>
              </a:rPr>
              <a:t>E három feltételrendszer közös platformon megjelenő integrációjaként, a PGR az agrármenedzsment új generációját jelenti.</a:t>
            </a:r>
            <a:endParaRPr/>
          </a:p>
          <a:p>
            <a:pPr marL="285750" marR="0" lvl="0" indent="-285750" algn="just" rtl="0">
              <a:lnSpc>
                <a:spcPct val="100000"/>
              </a:lnSpc>
              <a:spcBef>
                <a:spcPts val="0"/>
              </a:spcBef>
              <a:spcAft>
                <a:spcPts val="0"/>
              </a:spcAft>
              <a:buClr>
                <a:srgbClr val="000000"/>
              </a:buClr>
              <a:buSzPts val="1600"/>
              <a:buFont typeface="Arial"/>
              <a:buChar char="•"/>
            </a:pPr>
            <a:r>
              <a:rPr lang="hu-HU" sz="1600" b="0" i="0" u="none" strike="noStrike" cap="none">
                <a:solidFill>
                  <a:srgbClr val="00B050"/>
                </a:solidFill>
                <a:latin typeface="Calibri"/>
                <a:ea typeface="Calibri"/>
                <a:cs typeface="Calibri"/>
                <a:sym typeface="Calibri"/>
              </a:rPr>
              <a:t>A rendszer alapvetően három lábon nyugszik:</a:t>
            </a:r>
            <a:endParaRPr/>
          </a:p>
          <a:p>
            <a:pPr marL="1028700" marR="0" lvl="1" indent="-342900" algn="just" rtl="0">
              <a:lnSpc>
                <a:spcPct val="100000"/>
              </a:lnSpc>
              <a:spcBef>
                <a:spcPts val="0"/>
              </a:spcBef>
              <a:spcAft>
                <a:spcPts val="0"/>
              </a:spcAft>
              <a:buClr>
                <a:srgbClr val="000000"/>
              </a:buClr>
              <a:buSzPts val="800"/>
              <a:buFont typeface="Courier New"/>
              <a:buChar char="o"/>
            </a:pPr>
            <a:r>
              <a:rPr lang="hu-HU" sz="1600" b="0" i="0" u="none" strike="noStrike" cap="none">
                <a:solidFill>
                  <a:srgbClr val="00B050"/>
                </a:solidFill>
                <a:latin typeface="Calibri"/>
                <a:ea typeface="Calibri"/>
                <a:cs typeface="Calibri"/>
                <a:sym typeface="Calibri"/>
              </a:rPr>
              <a:t>Precíziós technológia</a:t>
            </a:r>
            <a:endParaRPr/>
          </a:p>
          <a:p>
            <a:pPr marL="1028700" marR="0" lvl="1" indent="-342900" algn="l" rtl="0">
              <a:lnSpc>
                <a:spcPct val="100000"/>
              </a:lnSpc>
              <a:spcBef>
                <a:spcPts val="0"/>
              </a:spcBef>
              <a:spcAft>
                <a:spcPts val="0"/>
              </a:spcAft>
              <a:buClr>
                <a:srgbClr val="000000"/>
              </a:buClr>
              <a:buSzPts val="800"/>
              <a:buFont typeface="Courier New"/>
              <a:buChar char="o"/>
            </a:pPr>
            <a:r>
              <a:rPr lang="hu-HU" sz="1600" b="0" i="0" u="none" strike="noStrike" cap="none">
                <a:solidFill>
                  <a:srgbClr val="00B050"/>
                </a:solidFill>
                <a:latin typeface="Calibri"/>
                <a:ea typeface="Calibri"/>
                <a:cs typeface="Calibri"/>
                <a:sym typeface="Calibri"/>
              </a:rPr>
              <a:t>PrecZone alkalmazások</a:t>
            </a:r>
            <a:endParaRPr/>
          </a:p>
          <a:p>
            <a:pPr marL="1028700" marR="0" lvl="1" indent="-342900" algn="l" rtl="0">
              <a:lnSpc>
                <a:spcPct val="100000"/>
              </a:lnSpc>
              <a:spcBef>
                <a:spcPts val="0"/>
              </a:spcBef>
              <a:spcAft>
                <a:spcPts val="0"/>
              </a:spcAft>
              <a:buClr>
                <a:srgbClr val="000000"/>
              </a:buClr>
              <a:buSzPts val="800"/>
              <a:buFont typeface="Courier New"/>
              <a:buChar char="o"/>
            </a:pPr>
            <a:r>
              <a:rPr lang="hu-HU" sz="1600" b="0" i="0" u="none" strike="noStrike" cap="none">
                <a:solidFill>
                  <a:srgbClr val="00B050"/>
                </a:solidFill>
                <a:latin typeface="Calibri"/>
                <a:ea typeface="Calibri"/>
                <a:cs typeface="Calibri"/>
                <a:sym typeface="Calibri"/>
              </a:rPr>
              <a:t>Partner Profit Program</a:t>
            </a:r>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3F3F3F"/>
              </a:solidFill>
              <a:latin typeface="Calibri"/>
              <a:ea typeface="Calibri"/>
              <a:cs typeface="Calibri"/>
              <a:sym typeface="Calibri"/>
            </a:endParaRPr>
          </a:p>
        </p:txBody>
      </p:sp>
      <p:sp>
        <p:nvSpPr>
          <p:cNvPr id="161" name="Google Shape;161;p21"/>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4. Főbb termékek és rövid ismertetésük II.</a:t>
            </a:r>
            <a:endParaRPr/>
          </a:p>
        </p:txBody>
      </p:sp>
      <p:sp>
        <p:nvSpPr>
          <p:cNvPr id="162" name="Google Shape;162;p2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a:t>
            </a:fld>
            <a:endParaRPr/>
          </a:p>
        </p:txBody>
      </p:sp>
      <p:pic>
        <p:nvPicPr>
          <p:cNvPr id="163" name="Google Shape;163;p21"/>
          <p:cNvPicPr preferRelativeResize="0"/>
          <p:nvPr/>
        </p:nvPicPr>
        <p:blipFill rotWithShape="1">
          <a:blip r:embed="rId4">
            <a:alphaModFix/>
          </a:blip>
          <a:srcRect/>
          <a:stretch/>
        </p:blipFill>
        <p:spPr>
          <a:xfrm>
            <a:off x="7963766" y="2009775"/>
            <a:ext cx="3219450" cy="14192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01"/>
          <p:cNvSpPr txBox="1"/>
          <p:nvPr/>
        </p:nvSpPr>
        <p:spPr>
          <a:xfrm>
            <a:off x="838080" y="1690200"/>
            <a:ext cx="10515240" cy="43509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0000"/>
              </a:solidFill>
              <a:latin typeface="Calibri"/>
              <a:ea typeface="Calibri"/>
              <a:cs typeface="Calibri"/>
              <a:sym typeface="Calibri"/>
            </a:endParaRPr>
          </a:p>
        </p:txBody>
      </p:sp>
      <p:sp>
        <p:nvSpPr>
          <p:cNvPr id="1030" name="Google Shape;1030;p101"/>
          <p:cNvSpPr txBox="1"/>
          <p:nvPr/>
        </p:nvSpPr>
        <p:spPr>
          <a:xfrm>
            <a:off x="755686" y="1343522"/>
            <a:ext cx="10597634" cy="4697638"/>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16. Milyen modulokból áll a mAXI-MAP szoftver? (Térképező, Tervező, Monitoring)</a:t>
            </a:r>
            <a:endParaRPr/>
          </a:p>
          <a:p>
            <a:pPr marL="0" marR="0" lvl="0" indent="0" algn="just" rtl="0">
              <a:lnSpc>
                <a:spcPct val="90000"/>
              </a:lnSpc>
              <a:spcBef>
                <a:spcPts val="1001"/>
              </a:spcBef>
              <a:spcAft>
                <a:spcPts val="0"/>
              </a:spcAft>
              <a:buClr>
                <a:srgbClr val="000000"/>
              </a:buClr>
              <a:buSzPts val="2000"/>
              <a:buFont typeface="Arial"/>
              <a:buNone/>
            </a:pPr>
            <a:endParaRPr sz="2000" b="0" i="0" u="none" strike="noStrike" cap="none">
              <a:solidFill>
                <a:srgbClr val="00B050"/>
              </a:solidFill>
              <a:latin typeface="Calibri"/>
              <a:ea typeface="Calibri"/>
              <a:cs typeface="Calibri"/>
              <a:sym typeface="Calibri"/>
            </a:endParaRPr>
          </a:p>
          <a:p>
            <a:pPr marL="0" marR="0" lvl="0" indent="0" algn="just"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17. Milyen szintű szaktudásra van szükség térképek készítésére a mAXI-MAP térképező moduljában?</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Felsőfokú térinformatikai szaktudás</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Több éves farm menedzsment szoftver használat</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A térkép készítés automatikus, csak a web böngészőt kell tudni kezelni</a:t>
            </a:r>
            <a:endParaRPr/>
          </a:p>
          <a:p>
            <a:pPr marL="0" marR="0" lvl="0" indent="0" algn="just" rtl="0">
              <a:lnSpc>
                <a:spcPct val="90000"/>
              </a:lnSpc>
              <a:spcBef>
                <a:spcPts val="1001"/>
              </a:spcBef>
              <a:spcAft>
                <a:spcPts val="0"/>
              </a:spcAft>
              <a:buClr>
                <a:srgbClr val="000000"/>
              </a:buClr>
              <a:buSzPts val="2000"/>
              <a:buFont typeface="Arial"/>
              <a:buNone/>
            </a:pPr>
            <a:endParaRPr sz="2000" b="0" i="0" u="none" strike="noStrike" cap="none">
              <a:solidFill>
                <a:srgbClr val="00B050"/>
              </a:solidFill>
              <a:latin typeface="Calibri"/>
              <a:ea typeface="Calibri"/>
              <a:cs typeface="Calibri"/>
              <a:sym typeface="Calibri"/>
            </a:endParaRPr>
          </a:p>
          <a:p>
            <a:pPr marL="0" marR="0" lvl="0" indent="0" algn="just"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18. Melyik állítás igaz a mAXI-MAP tervező moduljára?</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Csak kész kijuttatási tervek importálására és exportálására alkalmas</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A kijuttatási tervek tömegesen, automatizáltan, táblacsoportokra készülhetnek, egy varázsló felületen</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A kijuttatási tervek egyesével, kézi adatbevitellel készíthetőek</a:t>
            </a:r>
            <a:endParaRPr/>
          </a:p>
        </p:txBody>
      </p:sp>
      <p:sp>
        <p:nvSpPr>
          <p:cNvPr id="1031" name="Google Shape;1031;p101"/>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13. Gyakorlati jellegű kérdések IV. - AXIÁL</a:t>
            </a:r>
            <a:endParaRPr/>
          </a:p>
        </p:txBody>
      </p:sp>
      <p:sp>
        <p:nvSpPr>
          <p:cNvPr id="1032" name="Google Shape;1032;p10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02"/>
          <p:cNvSpPr txBox="1"/>
          <p:nvPr/>
        </p:nvSpPr>
        <p:spPr>
          <a:xfrm>
            <a:off x="751601" y="1241007"/>
            <a:ext cx="10597634" cy="4687141"/>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1"/>
              </a:spcBef>
              <a:spcAft>
                <a:spcPts val="0"/>
              </a:spcAft>
              <a:buClr>
                <a:srgbClr val="000000"/>
              </a:buClr>
              <a:buSzPts val="2000"/>
              <a:buFont typeface="Arial"/>
              <a:buNone/>
            </a:pPr>
            <a:r>
              <a:rPr lang="hu-HU" sz="2000" b="0" i="0" u="none" strike="noStrike" cap="none">
                <a:solidFill>
                  <a:srgbClr val="00B050"/>
                </a:solidFill>
                <a:latin typeface="Calibri"/>
                <a:ea typeface="Calibri"/>
                <a:cs typeface="Calibri"/>
                <a:sym typeface="Calibri"/>
              </a:rPr>
              <a:t>19. Melyik állítás igaz a mAXI-MAP térképező moduljára?</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Előnye, hogy a talaj laboratóriumi vizsgálatok adatai itt is megtekinthetőek</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Előnye, hogy a talaj laboratóriumi vizsgálatok adataiból automatikusan térképet készít,  melyen az adatok térben is nyomonkövethetőek</a:t>
            </a:r>
            <a:endParaRPr sz="2000" b="0" i="0" u="none" strike="noStrike" cap="none">
              <a:solidFill>
                <a:srgbClr val="00B050"/>
              </a:solidFill>
              <a:latin typeface="Calibri"/>
              <a:ea typeface="Calibri"/>
              <a:cs typeface="Calibri"/>
              <a:sym typeface="Calibri"/>
            </a:endParaRPr>
          </a:p>
          <a:p>
            <a:pPr marL="0" marR="0" lvl="7" indent="0" algn="just" rtl="0">
              <a:lnSpc>
                <a:spcPct val="90000"/>
              </a:lnSpc>
              <a:spcBef>
                <a:spcPts val="1001"/>
              </a:spcBef>
              <a:spcAft>
                <a:spcPts val="0"/>
              </a:spcAft>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r>
              <a:rPr lang="hu-HU" sz="2000" b="0" i="0" u="none" strike="noStrike" cap="none">
                <a:solidFill>
                  <a:srgbClr val="00B050"/>
                </a:solidFill>
                <a:latin typeface="Calibri"/>
                <a:ea typeface="Calibri"/>
                <a:cs typeface="Calibri"/>
                <a:sym typeface="Calibri"/>
              </a:rPr>
              <a:t>20. Melyik állítás igaz?</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Kijuttatási tervek készítésekor a gazdálkodónak minden zónára és minden műtrágya esetén át kell számolnia, hogy a szaktanácsban meghatározott tápanyag igényt hány kg műtrágyával tudja kielégíteni</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A mAXI-MAP tervező modulja automatikusan elvégzi az átszámítást hatóanyagról műtrágyára, a felhasználó által választott mono, vagy komplex műtrágyák esetén</a:t>
            </a:r>
            <a:endParaRPr/>
          </a:p>
          <a:p>
            <a:pPr marL="457200" marR="0" lvl="7" indent="-457200" algn="just" rtl="0">
              <a:lnSpc>
                <a:spcPct val="90000"/>
              </a:lnSpc>
              <a:spcBef>
                <a:spcPts val="1001"/>
              </a:spcBef>
              <a:spcAft>
                <a:spcPts val="0"/>
              </a:spcAft>
              <a:buClr>
                <a:srgbClr val="000000"/>
              </a:buClr>
              <a:buSzPts val="2000"/>
              <a:buFont typeface="Arial"/>
              <a:buAutoNum type="alphaLcParenR"/>
            </a:pPr>
            <a:r>
              <a:rPr lang="hu-HU" sz="2000" b="0" i="0" u="none" strike="noStrike" cap="none">
                <a:solidFill>
                  <a:srgbClr val="00B050"/>
                </a:solidFill>
                <a:latin typeface="Calibri"/>
                <a:ea typeface="Calibri"/>
                <a:cs typeface="Calibri"/>
                <a:sym typeface="Calibri"/>
              </a:rPr>
              <a:t>A mAXI-MAP tervező modulja segítí a felhasználót az átváltásban, de csak mono műtrágyák esetén</a:t>
            </a: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p:txBody>
      </p:sp>
      <p:sp>
        <p:nvSpPr>
          <p:cNvPr id="1039" name="Google Shape;1039;p102"/>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13. Gyakorlati jellegű kérdések V. - AXIÁL</a:t>
            </a:r>
            <a:endParaRPr/>
          </a:p>
        </p:txBody>
      </p:sp>
      <p:sp>
        <p:nvSpPr>
          <p:cNvPr id="1040" name="Google Shape;1040;p10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03"/>
          <p:cNvSpPr txBox="1"/>
          <p:nvPr/>
        </p:nvSpPr>
        <p:spPr>
          <a:xfrm>
            <a:off x="755686" y="1354019"/>
            <a:ext cx="10693887" cy="4687141"/>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chemeClr val="dk1"/>
              </a:buClr>
              <a:buSzPts val="2000"/>
              <a:buFont typeface="Arial"/>
              <a:buNone/>
            </a:pPr>
            <a:r>
              <a:rPr lang="hu-HU" sz="2000" b="0" i="0" u="none" strike="noStrike" cap="none">
                <a:solidFill>
                  <a:srgbClr val="00B050"/>
                </a:solidFill>
                <a:latin typeface="Calibri"/>
                <a:ea typeface="Calibri"/>
                <a:cs typeface="Calibri"/>
                <a:sym typeface="Calibri"/>
              </a:rPr>
              <a:t>21. Mi a KITE PGR rendszerének három alappilére?</a:t>
            </a: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r>
              <a:rPr lang="hu-HU" sz="2000" b="0" i="0" u="none" strike="noStrike" cap="none">
                <a:solidFill>
                  <a:srgbClr val="00B050"/>
                </a:solidFill>
                <a:latin typeface="Calibri"/>
                <a:ea typeface="Calibri"/>
                <a:cs typeface="Calibri"/>
                <a:sym typeface="Calibri"/>
              </a:rPr>
              <a:t>22. Fogalmazza meg a PrecZone digitális megoldások előnyeit!</a:t>
            </a: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r>
              <a:rPr lang="hu-HU" sz="2000" b="0" i="0" u="none" strike="noStrike" cap="none">
                <a:solidFill>
                  <a:srgbClr val="00B050"/>
                </a:solidFill>
                <a:latin typeface="Calibri"/>
                <a:ea typeface="Calibri"/>
                <a:cs typeface="Calibri"/>
                <a:sym typeface="Calibri"/>
              </a:rPr>
              <a:t>23. Melyik alkalmazással tekintheti meg a gazdálkodó a kultúrnövény fenológiájának időbeli alakulását?</a:t>
            </a: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r>
              <a:rPr lang="hu-HU" sz="2000" b="0" i="0" u="none" strike="noStrike" cap="none">
                <a:solidFill>
                  <a:srgbClr val="00B050"/>
                </a:solidFill>
                <a:latin typeface="Calibri"/>
                <a:ea typeface="Calibri"/>
                <a:cs typeface="Calibri"/>
                <a:sym typeface="Calibri"/>
              </a:rPr>
              <a:t>24. Milyen előnyei vannak a KITE Zrt. saját tápanyaggazdálkodási rendszerének?</a:t>
            </a: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r>
              <a:rPr lang="hu-HU" sz="2000" b="0" i="0" u="none" strike="noStrike" cap="none">
                <a:solidFill>
                  <a:srgbClr val="00B050"/>
                </a:solidFill>
                <a:latin typeface="Calibri"/>
                <a:ea typeface="Calibri"/>
                <a:cs typeface="Calibri"/>
                <a:sym typeface="Calibri"/>
              </a:rPr>
              <a:t>25. Mikorra építette ki a KITE Zrt. a saját RTK rendszerét?</a:t>
            </a: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rgbClr val="00B050"/>
              </a:solidFill>
              <a:latin typeface="Calibri"/>
              <a:ea typeface="Calibri"/>
              <a:cs typeface="Calibri"/>
              <a:sym typeface="Calibri"/>
            </a:endParaRPr>
          </a:p>
        </p:txBody>
      </p:sp>
      <p:sp>
        <p:nvSpPr>
          <p:cNvPr id="1047" name="Google Shape;1047;p103"/>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13. Gyakorlati jellegű kérdések VI. - KITE</a:t>
            </a:r>
            <a:endParaRPr/>
          </a:p>
        </p:txBody>
      </p:sp>
      <p:sp>
        <p:nvSpPr>
          <p:cNvPr id="1048" name="Google Shape;1048;p10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04"/>
          <p:cNvSpPr txBox="1"/>
          <p:nvPr/>
        </p:nvSpPr>
        <p:spPr>
          <a:xfrm>
            <a:off x="751601" y="1012501"/>
            <a:ext cx="10597634" cy="4832998"/>
          </a:xfrm>
          <a:prstGeom prst="rect">
            <a:avLst/>
          </a:prstGeom>
          <a:noFill/>
          <a:ln>
            <a:noFill/>
          </a:ln>
        </p:spPr>
        <p:txBody>
          <a:bodyPr spcFirstLastPara="1" wrap="square" lIns="91425" tIns="45700" rIns="91425" bIns="45700" anchor="t" anchorCtr="0">
            <a:noAutofit/>
          </a:bodyPr>
          <a:lstStyle/>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Digitális Jólét Program, Magyarország Digitális Agrár Stratégiája 2019-2022, 2019</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The Digital Farmer -https://www.thedigitalfarmer.com.au</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A. Patricia Duffy - M. William Edwards - D. Ronald Kay (2013): Korszerű farmmenedzsment, Szaktudás Kiadó Ház Zrt., 516p.</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ÁNYK XML: https://www.nav.gov.hu/data/cms150790/nyomtatvanyok_xml_szerkezete.pdf</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AgroVIR rendszer ismertető anyagai – Agrovir.hu</a:t>
            </a:r>
            <a:endParaRPr sz="16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AXIÁL mAXI-MAP rendszer ismertető anyagi – axial.hu					</a:t>
            </a:r>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A KITE PGR rendszer ismertető anyagai – kite.hu</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Térinformatika fogalma: https://www.tankonyvtar.hu/hu/tartalom/tamop425/0032_kornyezetgazdalkodas1/ch10.html</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Vállalatirányítási rendszer: https://www.vallalatiranyitasi-rendszer.hu/erp-definicio/vallalatiranyitasi-rendszer-jelentese/</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BIG data:https://www.it-services.hu/hirek/mi-az-a-big-data/</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Smart-farming.hu</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Wageningen Uniwersity &amp; Research – www.wur.nl</a:t>
            </a:r>
            <a:endParaRPr sz="1400" b="1" i="0" u="none" strike="noStrike" cap="none">
              <a:solidFill>
                <a:srgbClr val="00B050"/>
              </a:solidFill>
              <a:latin typeface="Arial"/>
              <a:ea typeface="Arial"/>
              <a:cs typeface="Arial"/>
              <a:sym typeface="Arial"/>
            </a:endParaRPr>
          </a:p>
          <a:p>
            <a:pPr marL="180000" marR="0" lvl="0" indent="-180000" algn="l" rtl="0">
              <a:lnSpc>
                <a:spcPct val="100000"/>
              </a:lnSpc>
              <a:spcBef>
                <a:spcPts val="60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www.met.hu – NDVI ismertető</a:t>
            </a:r>
            <a:endParaRPr/>
          </a:p>
          <a:p>
            <a:pPr marL="180000" marR="0" lvl="0" indent="-180000" algn="l" rtl="0">
              <a:lnSpc>
                <a:spcPct val="100000"/>
              </a:lnSpc>
              <a:spcBef>
                <a:spcPts val="600"/>
              </a:spcBef>
              <a:spcAft>
                <a:spcPts val="0"/>
              </a:spcAft>
              <a:buClr>
                <a:srgbClr val="3F3F3F"/>
              </a:buClr>
              <a:buSzPts val="1600"/>
              <a:buFont typeface="Arial"/>
              <a:buChar char="•"/>
            </a:pPr>
            <a:r>
              <a:rPr lang="hu-HU" sz="1400" b="1" i="0" u="none" strike="noStrike" cap="none">
                <a:solidFill>
                  <a:srgbClr val="00B050"/>
                </a:solidFill>
                <a:latin typeface="Arial"/>
                <a:ea typeface="Arial"/>
                <a:cs typeface="Arial"/>
                <a:sym typeface="Arial"/>
              </a:rPr>
              <a:t>Oláh – Okner: Digitális farmmenedzsment, 2019</a:t>
            </a:r>
            <a:endParaRPr sz="1400" b="1" i="0" u="none" strike="noStrike" cap="none">
              <a:solidFill>
                <a:srgbClr val="00B050"/>
              </a:solidFill>
              <a:latin typeface="Arial"/>
              <a:ea typeface="Arial"/>
              <a:cs typeface="Arial"/>
              <a:sym typeface="Arial"/>
            </a:endParaRPr>
          </a:p>
          <a:p>
            <a:pPr marL="360" marR="0" lvl="0" indent="0" algn="l" rtl="0">
              <a:lnSpc>
                <a:spcPct val="90000"/>
              </a:lnSpc>
              <a:spcBef>
                <a:spcPts val="1001"/>
              </a:spcBef>
              <a:spcAft>
                <a:spcPts val="0"/>
              </a:spcAft>
              <a:buClr>
                <a:srgbClr val="000000"/>
              </a:buClr>
              <a:buSzPts val="2000"/>
              <a:buFont typeface="Arial"/>
              <a:buNone/>
            </a:pPr>
            <a:endParaRPr sz="2000" b="1" i="0" u="none" strike="noStrike" cap="none">
              <a:solidFill>
                <a:srgbClr val="00B050"/>
              </a:solidFill>
              <a:latin typeface="Calibri"/>
              <a:ea typeface="Calibri"/>
              <a:cs typeface="Calibri"/>
              <a:sym typeface="Calibri"/>
            </a:endParaRPr>
          </a:p>
          <a:p>
            <a:pPr marL="285840" marR="0" lvl="0" indent="-158480" algn="l" rtl="0">
              <a:lnSpc>
                <a:spcPct val="90000"/>
              </a:lnSpc>
              <a:spcBef>
                <a:spcPts val="1001"/>
              </a:spcBef>
              <a:spcAft>
                <a:spcPts val="0"/>
              </a:spcAft>
              <a:buClr>
                <a:srgbClr val="3F3F3F"/>
              </a:buClr>
              <a:buSzPts val="2000"/>
              <a:buFont typeface="Arial"/>
              <a:buNone/>
            </a:pPr>
            <a:endParaRPr sz="2000" b="1" i="0" u="none" strike="noStrike" cap="none">
              <a:solidFill>
                <a:srgbClr val="00B050"/>
              </a:solidFill>
              <a:latin typeface="Calibri"/>
              <a:ea typeface="Calibri"/>
              <a:cs typeface="Calibri"/>
              <a:sym typeface="Calibri"/>
            </a:endParaRPr>
          </a:p>
          <a:p>
            <a:pPr marL="285840" marR="0" lvl="0" indent="-158480" algn="l" rtl="0">
              <a:lnSpc>
                <a:spcPct val="90000"/>
              </a:lnSpc>
              <a:spcBef>
                <a:spcPts val="1001"/>
              </a:spcBef>
              <a:spcAft>
                <a:spcPts val="0"/>
              </a:spcAft>
              <a:buClr>
                <a:srgbClr val="3F3F3F"/>
              </a:buClr>
              <a:buSzPts val="2000"/>
              <a:buFont typeface="Arial"/>
              <a:buNone/>
            </a:pPr>
            <a:endParaRPr sz="2000" b="1" i="0" u="none" strike="noStrike" cap="none">
              <a:solidFill>
                <a:srgbClr val="00B050"/>
              </a:solidFill>
              <a:latin typeface="Calibri"/>
              <a:ea typeface="Calibri"/>
              <a:cs typeface="Calibri"/>
              <a:sym typeface="Calibri"/>
            </a:endParaRPr>
          </a:p>
          <a:p>
            <a:pPr marL="360" marR="0" lvl="0" indent="0" algn="l" rtl="0">
              <a:lnSpc>
                <a:spcPct val="90000"/>
              </a:lnSpc>
              <a:spcBef>
                <a:spcPts val="1001"/>
              </a:spcBef>
              <a:spcAft>
                <a:spcPts val="0"/>
              </a:spcAft>
              <a:buClr>
                <a:srgbClr val="000000"/>
              </a:buClr>
              <a:buSzPts val="1600"/>
              <a:buFont typeface="Arial"/>
              <a:buNone/>
            </a:pPr>
            <a:r>
              <a:rPr lang="hu-HU" sz="1600" b="1" i="0" u="none" strike="noStrike" cap="none">
                <a:solidFill>
                  <a:srgbClr val="00B050"/>
                </a:solidFill>
                <a:latin typeface="Calibri"/>
                <a:ea typeface="Calibri"/>
                <a:cs typeface="Calibri"/>
                <a:sym typeface="Calibri"/>
              </a:rPr>
              <a:t>	 </a:t>
            </a:r>
            <a:endParaRPr sz="1400" b="1" i="0" u="none" strike="noStrike" cap="none">
              <a:solidFill>
                <a:srgbClr val="00B050"/>
              </a:solidFill>
              <a:latin typeface="Arial"/>
              <a:ea typeface="Arial"/>
              <a:cs typeface="Arial"/>
              <a:sym typeface="Arial"/>
            </a:endParaRPr>
          </a:p>
          <a:p>
            <a:pPr marL="285840" marR="0" lvl="0" indent="-183880" algn="l" rtl="0">
              <a:lnSpc>
                <a:spcPct val="90000"/>
              </a:lnSpc>
              <a:spcBef>
                <a:spcPts val="1001"/>
              </a:spcBef>
              <a:spcAft>
                <a:spcPts val="0"/>
              </a:spcAft>
              <a:buClr>
                <a:srgbClr val="3F3F3F"/>
              </a:buClr>
              <a:buSzPts val="1600"/>
              <a:buFont typeface="Arial"/>
              <a:buNone/>
            </a:pPr>
            <a:endParaRPr sz="1600" b="1" i="0" u="none" strike="noStrike" cap="none">
              <a:solidFill>
                <a:srgbClr val="00B050"/>
              </a:solidFill>
              <a:latin typeface="Calibri"/>
              <a:ea typeface="Calibri"/>
              <a:cs typeface="Calibri"/>
              <a:sym typeface="Calibri"/>
            </a:endParaRPr>
          </a:p>
          <a:p>
            <a:pPr marL="360" marR="0" lvl="0" indent="0" algn="l" rtl="0">
              <a:lnSpc>
                <a:spcPct val="90000"/>
              </a:lnSpc>
              <a:spcBef>
                <a:spcPts val="1001"/>
              </a:spcBef>
              <a:spcAft>
                <a:spcPts val="0"/>
              </a:spcAft>
              <a:buClr>
                <a:srgbClr val="000000"/>
              </a:buClr>
              <a:buSzPts val="1600"/>
              <a:buFont typeface="Arial"/>
              <a:buNone/>
            </a:pPr>
            <a:endParaRPr sz="1600" b="1" i="0" u="none" strike="noStrike" cap="none">
              <a:solidFill>
                <a:srgbClr val="00B050"/>
              </a:solidFill>
              <a:latin typeface="Calibri"/>
              <a:ea typeface="Calibri"/>
              <a:cs typeface="Calibri"/>
              <a:sym typeface="Calibri"/>
            </a:endParaRPr>
          </a:p>
          <a:p>
            <a:pPr marL="285840" marR="0" lvl="0" indent="-183880" algn="l" rtl="0">
              <a:lnSpc>
                <a:spcPct val="90000"/>
              </a:lnSpc>
              <a:spcBef>
                <a:spcPts val="1001"/>
              </a:spcBef>
              <a:spcAft>
                <a:spcPts val="0"/>
              </a:spcAft>
              <a:buClr>
                <a:srgbClr val="3F3F3F"/>
              </a:buClr>
              <a:buSzPts val="1600"/>
              <a:buFont typeface="Arial"/>
              <a:buNone/>
            </a:pPr>
            <a:endParaRPr sz="1600" b="1"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600"/>
              <a:buFont typeface="Arial"/>
              <a:buNone/>
            </a:pPr>
            <a:endParaRPr sz="1600" b="1" i="0" u="none" strike="noStrike" cap="none">
              <a:solidFill>
                <a:srgbClr val="00B050"/>
              </a:solidFill>
              <a:latin typeface="Calibri"/>
              <a:ea typeface="Calibri"/>
              <a:cs typeface="Calibri"/>
              <a:sym typeface="Calibri"/>
            </a:endParaRPr>
          </a:p>
        </p:txBody>
      </p:sp>
      <p:sp>
        <p:nvSpPr>
          <p:cNvPr id="1055" name="Google Shape;1055;p104"/>
          <p:cNvSpPr txBox="1">
            <a:spLocks noGrp="1"/>
          </p:cNvSpPr>
          <p:nvPr>
            <p:ph type="title"/>
          </p:nvPr>
        </p:nvSpPr>
        <p:spPr>
          <a:xfrm>
            <a:off x="751601" y="292977"/>
            <a:ext cx="10830799"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14. Felhasznált irodalmi hivatkozások jegyzéke</a:t>
            </a:r>
            <a:endParaRPr/>
          </a:p>
        </p:txBody>
      </p:sp>
      <p:sp>
        <p:nvSpPr>
          <p:cNvPr id="1056" name="Google Shape;1056;p10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05"/>
          <p:cNvSpPr txBox="1"/>
          <p:nvPr/>
        </p:nvSpPr>
        <p:spPr>
          <a:xfrm>
            <a:off x="751601" y="1241007"/>
            <a:ext cx="10608129" cy="4822501"/>
          </a:xfrm>
          <a:prstGeom prst="rect">
            <a:avLst/>
          </a:prstGeom>
          <a:noFill/>
          <a:ln>
            <a:noFill/>
          </a:ln>
        </p:spPr>
        <p:txBody>
          <a:bodyPr spcFirstLastPara="1" wrap="square" lIns="91425" tIns="45700" rIns="91425" bIns="45700" anchor="t" anchorCtr="0">
            <a:noAutofit/>
          </a:bodyPr>
          <a:lstStyle/>
          <a:p>
            <a:pPr marL="285840" marR="0" lvl="0" indent="-285480" algn="just" rtl="0">
              <a:lnSpc>
                <a:spcPct val="90000"/>
              </a:lnSpc>
              <a:spcBef>
                <a:spcPts val="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Vállalatirányítási rendszer (VIR): </a:t>
            </a:r>
            <a:r>
              <a:rPr lang="hu-HU" sz="1600" b="0" i="0" u="none" strike="noStrike" cap="none">
                <a:solidFill>
                  <a:srgbClr val="00B050"/>
                </a:solidFill>
                <a:latin typeface="Calibri"/>
                <a:ea typeface="Calibri"/>
                <a:cs typeface="Calibri"/>
                <a:sym typeface="Calibri"/>
              </a:rPr>
              <a:t>A vállalatirányítási rendszer egy szervezet adat és információ feldolgozását végző informatikai megoldás, amely a folyamatok egységes, integrált számítástechnikai kezelését megvalósítja. A vállalatirányítási rendszerekben a szervezeti folyamatok nyomon követése, a szervezet rendelkezésére álló erőforrások menedzselése és a szervezet adatainak kezelése történik. Nem csak vállalatok, hanem minden típusú szervezet számára léteznek már “vállalat” irányítási rendszerek.</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AgroVIR: </a:t>
            </a:r>
            <a:r>
              <a:rPr lang="hu-HU" sz="1600" b="0" i="0" u="none" strike="noStrike" cap="none">
                <a:solidFill>
                  <a:srgbClr val="00B050"/>
                </a:solidFill>
                <a:latin typeface="Calibri"/>
                <a:ea typeface="Calibri"/>
                <a:cs typeface="Calibri"/>
                <a:sym typeface="Calibri"/>
              </a:rPr>
              <a:t>Az AgroVIR egy innovatív vezetői információs szoftver, amely komplex szemléletváltással segít a döntéshozatalban, hogy megbízhatóan, folyamatos szakmai alapokon nyugvó fejlődéssel, a legkevesebb idő és energia ráfordítással tudjak  hatékonyan, fenntarthatóan gazdálkodni.</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AXIÁL mAXI-MAP: </a:t>
            </a:r>
            <a:r>
              <a:rPr lang="hu-HU" sz="1600" b="0" i="0" u="none" strike="noStrike" cap="none">
                <a:solidFill>
                  <a:srgbClr val="00B050"/>
                </a:solidFill>
                <a:latin typeface="Calibri"/>
                <a:ea typeface="Calibri"/>
                <a:cs typeface="Calibri"/>
                <a:sym typeface="Calibri"/>
              </a:rPr>
              <a:t>A mAX-MAP szoftver szolgáltatás célja a helyspecifikus gazdálkodás támogatása. Alapvető funkciója, hogy információt szolgáltasson az agronómiai döntésekhez, eszközt adjon a táblákról rendelkezésre álló térbeli adatok informatív térképi megjelenítéséhez, ill. a helyspecifikus inputfelhasználás (tápanyag, vetőmag) tervezéséhez.</a:t>
            </a:r>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KITE PGR: </a:t>
            </a:r>
            <a:r>
              <a:rPr lang="hu-HU" sz="1600" b="0" i="0" u="none" strike="noStrike" cap="none">
                <a:solidFill>
                  <a:srgbClr val="00B050"/>
                </a:solidFill>
                <a:latin typeface="Calibri"/>
                <a:ea typeface="Calibri"/>
                <a:cs typeface="Calibri"/>
                <a:sym typeface="Calibri"/>
              </a:rPr>
              <a:t>A Precíziós Gazdálkodási Rendszer (</a:t>
            </a:r>
            <a:r>
              <a:rPr lang="hu-HU" sz="1600" b="0" i="0" u="sng" strike="noStrike" cap="none">
                <a:solidFill>
                  <a:srgbClr val="00B05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PGR</a:t>
            </a:r>
            <a:r>
              <a:rPr lang="hu-HU" sz="1600" b="0" i="0" u="none" strike="noStrike" cap="none">
                <a:solidFill>
                  <a:srgbClr val="00B050"/>
                </a:solidFill>
                <a:latin typeface="Calibri"/>
                <a:ea typeface="Calibri"/>
                <a:cs typeface="Calibri"/>
                <a:sym typeface="Calibri"/>
              </a:rPr>
              <a:t>) keretbe foglalja a modern mezőgazdasági üzemek működtetéséhez szükséges feltételrendszereket, a mezőgazdaság innovatív műszaki, agrotechnológiai és informatikai fejlesztéseit integrálja és adaptálja a helyi termelési viszonyokra.</a:t>
            </a:r>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Smart farming (intelligens gazdálkodás): </a:t>
            </a:r>
            <a:r>
              <a:rPr lang="hu-HU" sz="1600" b="0" i="0" u="none" strike="noStrike" cap="none">
                <a:solidFill>
                  <a:srgbClr val="00B050"/>
                </a:solidFill>
                <a:latin typeface="Calibri"/>
                <a:ea typeface="Calibri"/>
                <a:cs typeface="Calibri"/>
                <a:sym typeface="Calibri"/>
              </a:rPr>
              <a:t>A precíziós gazdálkodás szinonimájaként is értelmezhető. A legújabb technológiák használatával pontosan meghatározhatókká válnak a növények és állatok igényei, így végrehajtható a kívánt kezelés. Az új technológiák segítenek a gazdaságok szintjén történő stratégiai döntéshozatalban, valamint az üzemszerű operatív intézkedések végrehajtásában is. Így segítve a termelés optimalizálását, amely a fenntartható termelés alapját képezi. A hagyományos mezőgazdálkodáshoz képest lehetővé válik a helyspecifikus/egyedspecifikus döntések és hozzájuk kapcsolódó munkafolyamatok végrehajtása.</a:t>
            </a:r>
            <a:endParaRPr sz="1400" b="0" i="0" u="none" strike="noStrike" cap="none">
              <a:solidFill>
                <a:srgbClr val="00B050"/>
              </a:solidFill>
              <a:latin typeface="Arial"/>
              <a:ea typeface="Arial"/>
              <a:cs typeface="Arial"/>
              <a:sym typeface="Arial"/>
            </a:endParaRPr>
          </a:p>
          <a:p>
            <a:pPr marL="285840" marR="0" lvl="0" indent="-183880" algn="just" rtl="0">
              <a:lnSpc>
                <a:spcPct val="90000"/>
              </a:lnSpc>
              <a:spcBef>
                <a:spcPts val="1001"/>
              </a:spcBef>
              <a:spcAft>
                <a:spcPts val="0"/>
              </a:spcAft>
              <a:buClr>
                <a:srgbClr val="3F3F3F"/>
              </a:buClr>
              <a:buSzPts val="1600"/>
              <a:buFont typeface="Arial"/>
              <a:buNone/>
            </a:pPr>
            <a:endParaRPr sz="1600" b="0" i="0" u="none" strike="noStrike" cap="none">
              <a:solidFill>
                <a:srgbClr val="00B050"/>
              </a:solidFill>
              <a:latin typeface="Calibri"/>
              <a:ea typeface="Calibri"/>
              <a:cs typeface="Calibri"/>
              <a:sym typeface="Calibri"/>
            </a:endParaRPr>
          </a:p>
          <a:p>
            <a:pPr marL="285840" marR="0" lvl="0" indent="-183880" algn="just" rtl="0">
              <a:lnSpc>
                <a:spcPct val="90000"/>
              </a:lnSpc>
              <a:spcBef>
                <a:spcPts val="1001"/>
              </a:spcBef>
              <a:spcAft>
                <a:spcPts val="0"/>
              </a:spcAft>
              <a:buClr>
                <a:srgbClr val="3F3F3F"/>
              </a:buClr>
              <a:buSzPts val="1600"/>
              <a:buFont typeface="Arial"/>
              <a:buNone/>
            </a:pPr>
            <a:endParaRPr sz="1600" b="0" i="0" u="none" strike="noStrike" cap="none">
              <a:solidFill>
                <a:srgbClr val="00B05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ts val="1600"/>
              <a:buFont typeface="Arial"/>
              <a:buNone/>
            </a:pPr>
            <a:endParaRPr sz="1600" b="0" i="0" u="none" strike="noStrike" cap="none">
              <a:solidFill>
                <a:srgbClr val="00B050"/>
              </a:solidFill>
              <a:latin typeface="Calibri"/>
              <a:ea typeface="Calibri"/>
              <a:cs typeface="Calibri"/>
              <a:sym typeface="Calibri"/>
            </a:endParaRPr>
          </a:p>
        </p:txBody>
      </p:sp>
      <p:sp>
        <p:nvSpPr>
          <p:cNvPr id="1063" name="Google Shape;1063;p105"/>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15. Fogalomtár I.</a:t>
            </a:r>
            <a:endParaRPr/>
          </a:p>
        </p:txBody>
      </p:sp>
      <p:sp>
        <p:nvSpPr>
          <p:cNvPr id="1064" name="Google Shape;1064;p10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06"/>
          <p:cNvSpPr txBox="1"/>
          <p:nvPr/>
        </p:nvSpPr>
        <p:spPr>
          <a:xfrm>
            <a:off x="838080" y="1825560"/>
            <a:ext cx="10515240" cy="43509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0000"/>
              </a:solidFill>
              <a:latin typeface="Calibri"/>
              <a:ea typeface="Calibri"/>
              <a:cs typeface="Calibri"/>
              <a:sym typeface="Calibri"/>
            </a:endParaRPr>
          </a:p>
        </p:txBody>
      </p:sp>
      <p:sp>
        <p:nvSpPr>
          <p:cNvPr id="1071" name="Google Shape;1071;p106"/>
          <p:cNvSpPr txBox="1"/>
          <p:nvPr/>
        </p:nvSpPr>
        <p:spPr>
          <a:xfrm>
            <a:off x="745191" y="1354019"/>
            <a:ext cx="10608129" cy="4822501"/>
          </a:xfrm>
          <a:prstGeom prst="rect">
            <a:avLst/>
          </a:prstGeom>
          <a:noFill/>
          <a:ln>
            <a:noFill/>
          </a:ln>
        </p:spPr>
        <p:txBody>
          <a:bodyPr spcFirstLastPara="1" wrap="square" lIns="91425" tIns="45700" rIns="91425" bIns="45700" anchor="t" anchorCtr="0">
            <a:noAutofit/>
          </a:bodyPr>
          <a:lstStyle/>
          <a:p>
            <a:pPr marL="285840" marR="0" lvl="0" indent="-285480" algn="just" rtl="0">
              <a:lnSpc>
                <a:spcPct val="90000"/>
              </a:lnSpc>
              <a:spcBef>
                <a:spcPts val="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ÁNYK XML</a:t>
            </a:r>
            <a:r>
              <a:rPr lang="hu-HU" sz="1600" b="0" i="0" u="none" strike="noStrike" cap="none">
                <a:solidFill>
                  <a:srgbClr val="00B050"/>
                </a:solidFill>
                <a:latin typeface="Calibri"/>
                <a:ea typeface="Calibri"/>
                <a:cs typeface="Calibri"/>
                <a:sym typeface="Calibri"/>
              </a:rPr>
              <a:t>: Az Általános Nyomtatványkitöltő (ÁNYK) program által is kezelhető állomány. </a:t>
            </a:r>
            <a:r>
              <a:rPr lang="hu-HU" sz="1600" b="0" i="1" u="none" strike="noStrike" cap="none">
                <a:solidFill>
                  <a:srgbClr val="00B050"/>
                </a:solidFill>
                <a:latin typeface="Calibri"/>
                <a:ea typeface="Calibri"/>
                <a:cs typeface="Calibri"/>
                <a:sym typeface="Calibri"/>
              </a:rPr>
              <a:t>A gazdálkodásban használatos programok egy része ilyen formátumú állományokkal dolgozik, így nagy segítséget jelent, hogy az AgroVIR digitális farmmenedzsment rendszer egyes kimutatásokat ilyen formátumban is letölthetővé tesz.</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NDVI</a:t>
            </a:r>
            <a:r>
              <a:rPr lang="hu-HU" sz="1600" b="0" i="0" u="none" strike="noStrike" cap="none">
                <a:solidFill>
                  <a:srgbClr val="00B050"/>
                </a:solidFill>
                <a:latin typeface="Calibri"/>
                <a:ea typeface="Calibri"/>
                <a:cs typeface="Calibri"/>
                <a:sym typeface="Calibri"/>
              </a:rPr>
              <a:t>: A legelterjedtebb műholdas vegetációs index, mely a felszín növényborítottságát vizsgálja, a felszín „zöldességével”, fotoszintetikus aktivitásával áll összefüggésben. A növény klorofiltartalmával összefüggésben változik az NDVI érték (szín a térképen).</a:t>
            </a:r>
            <a:endParaRPr sz="1600" b="0" i="1" u="none" strike="noStrike" cap="none">
              <a:solidFill>
                <a:srgbClr val="00B050"/>
              </a:solidFill>
              <a:latin typeface="Calibri"/>
              <a:ea typeface="Calibri"/>
              <a:cs typeface="Calibri"/>
              <a:sym typeface="Calibri"/>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Tábla karton: </a:t>
            </a:r>
            <a:r>
              <a:rPr lang="hu-HU" sz="1600" b="0" i="0" u="none" strike="noStrike" cap="none">
                <a:solidFill>
                  <a:srgbClr val="00B050"/>
                </a:solidFill>
                <a:latin typeface="Calibri"/>
                <a:ea typeface="Calibri"/>
                <a:cs typeface="Calibri"/>
                <a:sym typeface="Calibri"/>
              </a:rPr>
              <a:t>„sok információ kis helyen”. A terület alapadatai mellett kisebb táblázatokban tartalmazza a növényvédelem, a tápanyag gazdálkodás által kijuttatott anyagokat és költségeiket, a gépek által végzett munkákat teljesítményekkel és terület költségekkel, egy egyszerűbb költség mérleget területarányosan, a kijuttatott tápanyag hatóanyagokat, valamint egy megjegyzés mezőt is. PDF formátumban is kinyerhető a termesztési időszakok költségei menüpontban.</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BIG data: </a:t>
            </a:r>
            <a:r>
              <a:rPr lang="hu-HU" sz="1600" b="0" i="0" u="none" strike="noStrike" cap="none">
                <a:solidFill>
                  <a:srgbClr val="00B050"/>
                </a:solidFill>
                <a:latin typeface="Calibri"/>
                <a:ea typeface="Calibri"/>
                <a:cs typeface="Calibri"/>
                <a:sym typeface="Calibri"/>
              </a:rPr>
              <a:t>a cégek, az intelligens hálózatok, a magánszektor és az egyéni felhasználók által világszerte és napi szinten előállított óriási adatmennyiséget jelenti. Strukturáltan és kielemezve ez a rengeteg információ nagy hasznot hozhat a cégek és ügyfelek számára.</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Benchmark: </a:t>
            </a:r>
            <a:r>
              <a:rPr lang="hu-HU" sz="1600" b="0" i="0" u="none" strike="noStrike" cap="none">
                <a:solidFill>
                  <a:srgbClr val="00B050"/>
                </a:solidFill>
                <a:latin typeface="Calibri"/>
                <a:ea typeface="Calibri"/>
                <a:cs typeface="Calibri"/>
                <a:sym typeface="Calibri"/>
              </a:rPr>
              <a:t>olyan vonatkoztatási pontot jelent, amelyhez más dolgokat hasonlítani vagy amihez képest más dolgokat mérni tudunk. Jelen esetben a gazdaság összehasonlíthatóvá válik a versenytársakkal, a főbb értékek alapján – így képet kapunk a gazdaságunk teljesítményéről a versenytársak eredményei tükrében.</a:t>
            </a:r>
            <a:endParaRPr sz="1400" b="0" i="0" u="none" strike="noStrike" cap="none">
              <a:solidFill>
                <a:srgbClr val="00B050"/>
              </a:solidFill>
              <a:latin typeface="Arial"/>
              <a:ea typeface="Arial"/>
              <a:cs typeface="Arial"/>
              <a:sym typeface="Arial"/>
            </a:endParaRPr>
          </a:p>
          <a:p>
            <a:pPr marL="360" marR="0" lvl="0" indent="0" algn="just" rtl="0">
              <a:lnSpc>
                <a:spcPct val="90000"/>
              </a:lnSpc>
              <a:spcBef>
                <a:spcPts val="1001"/>
              </a:spcBef>
              <a:spcAft>
                <a:spcPts val="0"/>
              </a:spcAft>
              <a:buClr>
                <a:srgbClr val="000000"/>
              </a:buClr>
              <a:buSzPts val="1600"/>
              <a:buFont typeface="Arial"/>
              <a:buNone/>
            </a:pPr>
            <a:r>
              <a:rPr lang="hu-HU" sz="1600" b="1" i="0" u="none" strike="noStrike" cap="none">
                <a:solidFill>
                  <a:srgbClr val="00B050"/>
                </a:solidFill>
                <a:latin typeface="Calibri"/>
                <a:ea typeface="Calibri"/>
                <a:cs typeface="Calibri"/>
                <a:sym typeface="Calibri"/>
              </a:rPr>
              <a:t>	</a:t>
            </a:r>
            <a:endParaRPr sz="1400" b="0" i="0" u="none" strike="noStrike" cap="none">
              <a:solidFill>
                <a:srgbClr val="00B050"/>
              </a:solidFill>
              <a:latin typeface="Arial"/>
              <a:ea typeface="Arial"/>
              <a:cs typeface="Arial"/>
              <a:sym typeface="Arial"/>
            </a:endParaRPr>
          </a:p>
          <a:p>
            <a:pPr marL="285840" marR="0" lvl="0" indent="-183880" algn="just" rtl="0">
              <a:lnSpc>
                <a:spcPct val="90000"/>
              </a:lnSpc>
              <a:spcBef>
                <a:spcPts val="1001"/>
              </a:spcBef>
              <a:spcAft>
                <a:spcPts val="0"/>
              </a:spcAft>
              <a:buClr>
                <a:srgbClr val="3F3F3F"/>
              </a:buClr>
              <a:buSzPts val="1600"/>
              <a:buFont typeface="Arial"/>
              <a:buNone/>
            </a:pPr>
            <a:endParaRPr sz="1600" b="0" i="0" u="none" strike="noStrike" cap="none">
              <a:solidFill>
                <a:srgbClr val="00B050"/>
              </a:solidFill>
              <a:latin typeface="Calibri"/>
              <a:ea typeface="Calibri"/>
              <a:cs typeface="Calibri"/>
              <a:sym typeface="Calibri"/>
            </a:endParaRPr>
          </a:p>
          <a:p>
            <a:pPr marL="285840" marR="0" lvl="0" indent="-183880" algn="just" rtl="0">
              <a:lnSpc>
                <a:spcPct val="90000"/>
              </a:lnSpc>
              <a:spcBef>
                <a:spcPts val="1001"/>
              </a:spcBef>
              <a:spcAft>
                <a:spcPts val="0"/>
              </a:spcAft>
              <a:buClr>
                <a:srgbClr val="3F3F3F"/>
              </a:buClr>
              <a:buSzPts val="1600"/>
              <a:buFont typeface="Arial"/>
              <a:buNone/>
            </a:pPr>
            <a:endParaRPr sz="1600" b="0" i="0" u="none" strike="noStrike" cap="none">
              <a:solidFill>
                <a:srgbClr val="00B050"/>
              </a:solidFill>
              <a:latin typeface="Calibri"/>
              <a:ea typeface="Calibri"/>
              <a:cs typeface="Calibri"/>
              <a:sym typeface="Calibri"/>
            </a:endParaRPr>
          </a:p>
          <a:p>
            <a:pPr marL="285840" marR="0" lvl="0" indent="-183880" algn="just" rtl="0">
              <a:lnSpc>
                <a:spcPct val="90000"/>
              </a:lnSpc>
              <a:spcBef>
                <a:spcPts val="1001"/>
              </a:spcBef>
              <a:spcAft>
                <a:spcPts val="0"/>
              </a:spcAft>
              <a:buClr>
                <a:srgbClr val="3F3F3F"/>
              </a:buClr>
              <a:buSzPts val="1600"/>
              <a:buFont typeface="Arial"/>
              <a:buNone/>
            </a:pPr>
            <a:endParaRPr sz="1600" b="0" i="0" u="none" strike="noStrike" cap="none">
              <a:solidFill>
                <a:srgbClr val="00B050"/>
              </a:solidFill>
              <a:latin typeface="Calibri"/>
              <a:ea typeface="Calibri"/>
              <a:cs typeface="Calibri"/>
              <a:sym typeface="Calibri"/>
            </a:endParaRPr>
          </a:p>
        </p:txBody>
      </p:sp>
      <p:sp>
        <p:nvSpPr>
          <p:cNvPr id="1072" name="Google Shape;1072;p106"/>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15. Fogalomtár II.</a:t>
            </a:r>
            <a:endParaRPr/>
          </a:p>
        </p:txBody>
      </p:sp>
      <p:sp>
        <p:nvSpPr>
          <p:cNvPr id="1073" name="Google Shape;1073;p10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07"/>
          <p:cNvSpPr txBox="1"/>
          <p:nvPr/>
        </p:nvSpPr>
        <p:spPr>
          <a:xfrm>
            <a:off x="838080" y="1825560"/>
            <a:ext cx="10515240" cy="43509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0000"/>
              </a:solidFill>
              <a:latin typeface="Calibri"/>
              <a:ea typeface="Calibri"/>
              <a:cs typeface="Calibri"/>
              <a:sym typeface="Calibri"/>
            </a:endParaRPr>
          </a:p>
        </p:txBody>
      </p:sp>
      <p:sp>
        <p:nvSpPr>
          <p:cNvPr id="1080" name="Google Shape;1080;p107"/>
          <p:cNvSpPr txBox="1"/>
          <p:nvPr/>
        </p:nvSpPr>
        <p:spPr>
          <a:xfrm>
            <a:off x="745191" y="1333026"/>
            <a:ext cx="10608129" cy="4843494"/>
          </a:xfrm>
          <a:prstGeom prst="rect">
            <a:avLst/>
          </a:prstGeom>
          <a:noFill/>
          <a:ln>
            <a:noFill/>
          </a:ln>
        </p:spPr>
        <p:txBody>
          <a:bodyPr spcFirstLastPara="1" wrap="square" lIns="91425" tIns="45700" rIns="91425" bIns="45700" anchor="t" anchorCtr="0">
            <a:noAutofit/>
          </a:bodyPr>
          <a:lstStyle/>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Digitális farmmenedzsment: </a:t>
            </a:r>
            <a:r>
              <a:rPr lang="hu-HU" sz="1600" b="0" i="0" u="none" strike="noStrike" cap="none">
                <a:solidFill>
                  <a:srgbClr val="00B050"/>
                </a:solidFill>
                <a:latin typeface="Calibri"/>
                <a:ea typeface="Calibri"/>
                <a:cs typeface="Calibri"/>
                <a:sym typeface="Calibri"/>
              </a:rPr>
              <a:t>A mezőgazdaság digitalizációja révén lehetőség nyílik a gazdálkodás irányításának digitalizálására is. Adat alapú döntéshozatalra épülő mezőgazdasági vállalatirányítási rendszer.</a:t>
            </a:r>
            <a:endParaRPr sz="16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Térinformatika: </a:t>
            </a:r>
            <a:r>
              <a:rPr lang="hu-HU" sz="1600" b="0" i="0" u="none" strike="noStrike" cap="none">
                <a:solidFill>
                  <a:srgbClr val="00B050"/>
                </a:solidFill>
                <a:latin typeface="Calibri"/>
                <a:ea typeface="Calibri"/>
                <a:cs typeface="Calibri"/>
                <a:sym typeface="Calibri"/>
              </a:rPr>
              <a:t>A térinformatika térbeli objektumok és jelenségek kapcsolatrendszerének feltárásával és elemzésével foglalkozó tudomány és módszer. A térinformatika magába foglalja a térbeli adatok gyűjtésének, adatok digitális előállításnak, integrálásának és elemzésnek folyamatát, illetve az elemzések megjelenítését. </a:t>
            </a:r>
            <a:endParaRPr sz="1600" b="1" i="0" u="none" strike="noStrike" cap="none">
              <a:solidFill>
                <a:srgbClr val="00B050"/>
              </a:solidFill>
              <a:latin typeface="Calibri"/>
              <a:ea typeface="Calibri"/>
              <a:cs typeface="Calibri"/>
              <a:sym typeface="Calibri"/>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CONNECTED FARM FIELD:  </a:t>
            </a:r>
            <a:r>
              <a:rPr lang="hu-HU" sz="1600" b="0" i="0" u="none" strike="noStrike" cap="none">
                <a:solidFill>
                  <a:srgbClr val="00B050"/>
                </a:solidFill>
                <a:latin typeface="Calibri"/>
                <a:ea typeface="Calibri"/>
                <a:cs typeface="Calibri"/>
                <a:sym typeface="Calibri"/>
              </a:rPr>
              <a:t>Olyan alkalmazás, amivel a gazdálkodók okostelefonon illetve táblagépen részletes terepi feljegyzéseket tehetnek a gazdálkodási folyamatról. A különböző folyamtokhoz költségek és egyéb információk egyaránt rendelhetőek.</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Táblatörzskönyv: </a:t>
            </a:r>
            <a:r>
              <a:rPr lang="hu-HU" sz="1600" b="0" i="0" u="none" strike="noStrike" cap="none">
                <a:solidFill>
                  <a:srgbClr val="00B050"/>
                </a:solidFill>
                <a:latin typeface="Calibri"/>
                <a:ea typeface="Calibri"/>
                <a:cs typeface="Calibri"/>
                <a:sym typeface="Calibri"/>
              </a:rPr>
              <a:t>Tartalmazza a táblákkal, parcellákkal kapcsolatos összes lényeges adatot, információt, ami a hivatalos beszámolásokhoz, kimutatásokhoz, a termesztési folyamatok átláthatóságához szükséges.</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Készlet nyilvántartás</a:t>
            </a:r>
            <a:r>
              <a:rPr lang="hu-HU" sz="1600" b="0" i="0" u="none" strike="noStrike" cap="none">
                <a:solidFill>
                  <a:srgbClr val="00B050"/>
                </a:solidFill>
                <a:latin typeface="Calibri"/>
                <a:ea typeface="Calibri"/>
                <a:cs typeface="Calibri"/>
                <a:sym typeface="Calibri"/>
              </a:rPr>
              <a:t>: Olyan komplex készletgazdálkodási modul, amely rögzíti az összes vásárlást, értékesítést, felhasználást, készletváltozást és automatikusan előállítja a hozzájuk kapcsolódó bizonylatokat.</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Gépek, gépkapcsolatok: </a:t>
            </a:r>
            <a:r>
              <a:rPr lang="hu-HU" sz="1600" b="0" i="0" u="none" strike="noStrike" cap="none">
                <a:solidFill>
                  <a:srgbClr val="00B050"/>
                </a:solidFill>
                <a:latin typeface="Calibri"/>
                <a:ea typeface="Calibri"/>
                <a:cs typeface="Calibri"/>
                <a:sym typeface="Calibri"/>
              </a:rPr>
              <a:t>A menüpont segítségével rendszerezhetjük a gazdaság által használt gépeket és segítségükkel kialakíthatjuk azokat a gépkapcsolatokat, melyek jellemzőek a gazdálkodási tevékenységünk során.</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Munkaműveletek: </a:t>
            </a:r>
            <a:r>
              <a:rPr lang="hu-HU" sz="1600" b="0" i="0" u="none" strike="noStrike" cap="none">
                <a:solidFill>
                  <a:srgbClr val="00B050"/>
                </a:solidFill>
                <a:latin typeface="Calibri"/>
                <a:ea typeface="Calibri"/>
                <a:cs typeface="Calibri"/>
                <a:sym typeface="Calibri"/>
              </a:rPr>
              <a:t>A menüpont segítségével létre tudunk hozni a kiválasztott termelési időszakhoz kapcsolódó munkálatokat.</a:t>
            </a:r>
            <a:endParaRPr sz="1400" b="0" i="0" u="none" strike="noStrike" cap="none">
              <a:solidFill>
                <a:srgbClr val="00B050"/>
              </a:solidFill>
              <a:latin typeface="Arial"/>
              <a:ea typeface="Arial"/>
              <a:cs typeface="Arial"/>
              <a:sym typeface="Arial"/>
            </a:endParaRPr>
          </a:p>
          <a:p>
            <a:pPr marL="285840" marR="0" lvl="0" indent="-285480" algn="just"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Térképmodul: </a:t>
            </a:r>
            <a:r>
              <a:rPr lang="hu-HU" sz="1600" b="0" i="0" u="none" strike="noStrike" cap="none">
                <a:solidFill>
                  <a:srgbClr val="00B050"/>
                </a:solidFill>
                <a:latin typeface="Calibri"/>
                <a:ea typeface="Calibri"/>
                <a:cs typeface="Calibri"/>
                <a:sym typeface="Calibri"/>
              </a:rPr>
              <a:t>A táblákkal kapcsolatos információk térképi megjelenítése érhető el ennek a modulnak a segítségével.</a:t>
            </a:r>
            <a:endParaRPr sz="1400" b="0" i="0" u="none" strike="noStrike" cap="none">
              <a:solidFill>
                <a:srgbClr val="00B050"/>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00B050"/>
              </a:solidFill>
              <a:latin typeface="Calibri"/>
              <a:ea typeface="Calibri"/>
              <a:cs typeface="Calibri"/>
              <a:sym typeface="Calibri"/>
            </a:endParaRPr>
          </a:p>
        </p:txBody>
      </p:sp>
      <p:sp>
        <p:nvSpPr>
          <p:cNvPr id="1081" name="Google Shape;1081;p107"/>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15. Fogalomtár III.</a:t>
            </a:r>
            <a:endParaRPr/>
          </a:p>
        </p:txBody>
      </p:sp>
      <p:sp>
        <p:nvSpPr>
          <p:cNvPr id="1082" name="Google Shape;1082;p10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08"/>
          <p:cNvSpPr txBox="1"/>
          <p:nvPr/>
        </p:nvSpPr>
        <p:spPr>
          <a:xfrm>
            <a:off x="2691237" y="1017749"/>
            <a:ext cx="4859490" cy="4822501"/>
          </a:xfrm>
          <a:prstGeom prst="rect">
            <a:avLst/>
          </a:prstGeom>
          <a:noFill/>
          <a:ln>
            <a:noFill/>
          </a:ln>
        </p:spPr>
        <p:txBody>
          <a:bodyPr spcFirstLastPara="1" wrap="square" lIns="91425" tIns="45700" rIns="91425" bIns="45700" anchor="t" anchorCtr="0">
            <a:noAutofit/>
          </a:bodyPr>
          <a:lstStyle/>
          <a:p>
            <a:pPr marL="285840" marR="0" lvl="0" indent="-285480" algn="l" rtl="0">
              <a:lnSpc>
                <a:spcPct val="90000"/>
              </a:lnSpc>
              <a:spcBef>
                <a:spcPts val="0"/>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Digitális farmmenedzsment</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Vállalatirányítási rendszer (VIR)</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BIG data</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Digitális agrárium</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Smart farming</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Benchmark</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AgroVIR</a:t>
            </a:r>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mAXI-APP</a:t>
            </a:r>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PGR</a:t>
            </a:r>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Hatékony és fenntartható gazdálkodás</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Költségek nyomon követése</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NDVI</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Térinformatika</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Döntéstámogatás a mezőgazdaságban</a:t>
            </a:r>
            <a:endParaRPr sz="1400" b="1" i="0" u="none" strike="noStrike" cap="none">
              <a:solidFill>
                <a:srgbClr val="00B050"/>
              </a:solidFill>
              <a:latin typeface="Arial"/>
              <a:ea typeface="Arial"/>
              <a:cs typeface="Arial"/>
              <a:sym typeface="Arial"/>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Digitális adatkezelés</a:t>
            </a:r>
            <a:endParaRPr/>
          </a:p>
          <a:p>
            <a:pPr marL="285840" marR="0" lvl="0" indent="-285480" algn="l" rtl="0">
              <a:lnSpc>
                <a:spcPct val="90000"/>
              </a:lnSpc>
              <a:spcBef>
                <a:spcPts val="1001"/>
              </a:spcBef>
              <a:spcAft>
                <a:spcPts val="0"/>
              </a:spcAft>
              <a:buClr>
                <a:srgbClr val="3F3F3F"/>
              </a:buClr>
              <a:buSzPts val="1600"/>
              <a:buFont typeface="Arial"/>
              <a:buChar char="•"/>
            </a:pPr>
            <a:r>
              <a:rPr lang="hu-HU" sz="1600" b="1" i="0" u="none" strike="noStrike" cap="none">
                <a:solidFill>
                  <a:srgbClr val="00B050"/>
                </a:solidFill>
                <a:latin typeface="Calibri"/>
                <a:ea typeface="Calibri"/>
                <a:cs typeface="Calibri"/>
                <a:sym typeface="Calibri"/>
              </a:rPr>
              <a:t>GPS</a:t>
            </a:r>
            <a:endParaRPr sz="1400" b="1" i="0" u="none" strike="noStrike" cap="none">
              <a:solidFill>
                <a:srgbClr val="00B050"/>
              </a:solidFill>
              <a:latin typeface="Arial"/>
              <a:ea typeface="Arial"/>
              <a:cs typeface="Arial"/>
              <a:sym typeface="Arial"/>
            </a:endParaRPr>
          </a:p>
        </p:txBody>
      </p:sp>
      <p:sp>
        <p:nvSpPr>
          <p:cNvPr id="1089" name="Google Shape;1089;p108"/>
          <p:cNvSpPr txBox="1">
            <a:spLocks noGrp="1"/>
          </p:cNvSpPr>
          <p:nvPr>
            <p:ph type="title"/>
          </p:nvPr>
        </p:nvSpPr>
        <p:spPr>
          <a:xfrm>
            <a:off x="751601" y="292977"/>
            <a:ext cx="9221375" cy="94803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a:t>16. TAG-ek</a:t>
            </a:r>
            <a:endParaRPr/>
          </a:p>
        </p:txBody>
      </p:sp>
      <p:sp>
        <p:nvSpPr>
          <p:cNvPr id="1090" name="Google Shape;1090;p10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hu-HU"/>
              <a:t>97</a:t>
            </a:fld>
            <a:endParaRPr/>
          </a:p>
        </p:txBody>
      </p:sp>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24476</Words>
  <Application>Microsoft Office PowerPoint</Application>
  <PresentationFormat>Szélesvásznú</PresentationFormat>
  <Paragraphs>1698</Paragraphs>
  <Slides>97</Slides>
  <Notes>97</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97</vt:i4>
      </vt:variant>
    </vt:vector>
  </HeadingPairs>
  <TitlesOfParts>
    <vt:vector size="103" baseType="lpstr">
      <vt:lpstr>Arial</vt:lpstr>
      <vt:lpstr>Calibri</vt:lpstr>
      <vt:lpstr>Courier New</vt:lpstr>
      <vt:lpstr>Noto Sans Symbols</vt:lpstr>
      <vt:lpstr>Times New Roman</vt:lpstr>
      <vt:lpstr>Office-téma</vt:lpstr>
      <vt:lpstr>Digitális farmmenedzsment</vt:lpstr>
      <vt:lpstr>Tartalomjegyzék</vt:lpstr>
      <vt:lpstr>1. Bevezetés, általános ismertetés</vt:lpstr>
      <vt:lpstr>2. Témaspecifikus szakmai kérdések</vt:lpstr>
      <vt:lpstr>3. A digitális farmmenedzsment</vt:lpstr>
      <vt:lpstr>3. Digitális farmmenedzsment II.</vt:lpstr>
      <vt:lpstr>3. Digitális farmmenedzsment III.</vt:lpstr>
      <vt:lpstr>4. Főbb termékek és rövid ismertetésük I.</vt:lpstr>
      <vt:lpstr>4. Főbb termékek és rövid ismertetésük II.</vt:lpstr>
      <vt:lpstr>5. Egy digitális farmmenedzsment  használatának előnyei I.</vt:lpstr>
      <vt:lpstr>5. Egy digitális farmmenedzsment használatának előnyei II.</vt:lpstr>
      <vt:lpstr>6. Üzleti aspektus I.</vt:lpstr>
      <vt:lpstr>6. Üzleti aspektus II.</vt:lpstr>
      <vt:lpstr>7. Kapcsolódó jogszabályok és jogi háttér</vt:lpstr>
      <vt:lpstr>8. Az AgroVIR farmmenedzsment rendszer bemutatása </vt:lpstr>
      <vt:lpstr>Témaspecifikus szakmai kérdések</vt:lpstr>
      <vt:lpstr>1. Hogyan tervezhető a mezőgazdaság?</vt:lpstr>
      <vt:lpstr>PowerPoint-bemutató</vt:lpstr>
      <vt:lpstr>PowerPoint-bemutató</vt:lpstr>
      <vt:lpstr>PowerPoint-bemutató</vt:lpstr>
      <vt:lpstr>Miért fontos és hogyan támogatható az adatminőség?</vt:lpstr>
      <vt:lpstr>PowerPoint-bemutató</vt:lpstr>
      <vt:lpstr>Miben több egy független piaci szereplő elemzése?</vt:lpstr>
      <vt:lpstr>PowerPoint-bemutató</vt:lpstr>
      <vt:lpstr>Térinformatikai modul</vt:lpstr>
      <vt:lpstr>Foglalkoztatás</vt:lpstr>
      <vt:lpstr>Közösségi adatok használata</vt:lpstr>
      <vt:lpstr>Adatminőségi Mutató (ADM)</vt:lpstr>
      <vt:lpstr>Gépi adatok érkeztetése (Connect)</vt:lpstr>
      <vt:lpstr>Mobil alkalmazások (Works / Works Lite)</vt:lpstr>
      <vt:lpstr>Igényelhető kapcsolódó szolgáltatások</vt:lpstr>
      <vt:lpstr>9. Az AXIÁL mAXI-MAP rendszer bemutatása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Automatikus adatgyűjtés</vt:lpstr>
      <vt:lpstr>Automatikus adatgyűjtés, adatkezelés</vt:lpstr>
      <vt:lpstr>Automatikus adatgyűjtés, adatkezelés</vt:lpstr>
      <vt:lpstr>Automatikus adatgyűjtés, adatkezelés</vt:lpstr>
      <vt:lpstr>Automatikus adatgyűjtés</vt:lpstr>
      <vt:lpstr>Automatikus adatgyűjtés</vt:lpstr>
      <vt:lpstr>Automatikus adatgyűjtés</vt:lpstr>
      <vt:lpstr>10. A KITE PGR rendszer bemutatása </vt:lpstr>
      <vt:lpstr>Bevezetés</vt:lpstr>
      <vt:lpstr>Bevezetés – A PGR rendszer kifejlesztésének előzményei</vt:lpstr>
      <vt:lpstr>Bevezetés – A PGR rendszer kifejlesztésének előzményei</vt:lpstr>
      <vt:lpstr>A PGR rendszer működése</vt:lpstr>
      <vt:lpstr>PGR – Precíziós technológiák</vt:lpstr>
      <vt:lpstr>PGR – Partner Profit Program</vt:lpstr>
      <vt:lpstr>PGR – PrecZone digitális megoldások</vt:lpstr>
      <vt:lpstr>PGR – PrecZone digitális megoldások MyJohnDeere</vt:lpstr>
      <vt:lpstr>PGR – PrecZone digitális megoldások JD Link</vt:lpstr>
      <vt:lpstr>PGR – PrecZone digitális megoldások Gépüzemeltetés</vt:lpstr>
      <vt:lpstr>PGR – PrecZone digitális megoldások Kalkulátorok</vt:lpstr>
      <vt:lpstr>PGR – PrecZone digitális megoldások RTK Assistant</vt:lpstr>
      <vt:lpstr>PGR – PrecZone digitális megoldások Adatbetöltő felület</vt:lpstr>
      <vt:lpstr>PGR – PrecZone digitális megoldások PrecSoil</vt:lpstr>
      <vt:lpstr>PGR – PrecZone digitális megoldások KiTÁP</vt:lpstr>
      <vt:lpstr>PGR – PrecZone digitális megoldások PrecMet</vt:lpstr>
      <vt:lpstr>PGR – PrecZone digitális megoldások Növényvédelem</vt:lpstr>
      <vt:lpstr>PGR – PrecZone digitális megoldások PrecSat és PrecSat Pro</vt:lpstr>
      <vt:lpstr>PGR – PrecZone digitális megoldások PrecSat Extra</vt:lpstr>
      <vt:lpstr>PGR – PrecZone digitális megoldások Tudásbázis</vt:lpstr>
      <vt:lpstr>11. A digitális farmmenedzsment által nyújtott adatkezelési lehetőségek</vt:lpstr>
      <vt:lpstr>12. Jó gyakorlatok / esettanulmányok AgroVIR I-a.</vt:lpstr>
      <vt:lpstr>12. Jó gyakorlatok / esettanulmányok AgroVIR I-b.</vt:lpstr>
      <vt:lpstr>12. Jó gyakorlatok / esettanulmányok AgroVIR II-a.</vt:lpstr>
      <vt:lpstr>12. Jó gyakorlatok / esettanulmányok AgroVIR II-b.</vt:lpstr>
      <vt:lpstr>12. Jó gyakorlatok / esettanulmányok AXIÁL I.</vt:lpstr>
      <vt:lpstr>12. Jó gyakorlatok / esettanulmányok AXIÁL II.</vt:lpstr>
      <vt:lpstr>12. Jó gyakorlatok / esettanulmányok AXIÁL III.</vt:lpstr>
      <vt:lpstr>12. Jó gyakorlatok / esettanulmányok KITE I.</vt:lpstr>
      <vt:lpstr>12. Jó gyakorlatok / esettanulmányok KITE II.</vt:lpstr>
      <vt:lpstr>12. Jó gyakorlatok / esettanulmányok KITE III.</vt:lpstr>
      <vt:lpstr>12. Jó gyakorlatok / esettanulmányok  KITE IV.</vt:lpstr>
      <vt:lpstr>13. Gyakorlati jellegű kérdések I.</vt:lpstr>
      <vt:lpstr>13. Gyakorlati jellegű kérdések II.</vt:lpstr>
      <vt:lpstr>13. Gyakorlati jellegű kérdések III. - AgroVIR</vt:lpstr>
      <vt:lpstr>13. Gyakorlati jellegű kérdések IV. - AXIÁL</vt:lpstr>
      <vt:lpstr>13. Gyakorlati jellegű kérdések V. - AXIÁL</vt:lpstr>
      <vt:lpstr>13. Gyakorlati jellegű kérdések VI. - KITE</vt:lpstr>
      <vt:lpstr>14. Felhasznált irodalmi hivatkozások jegyzéke</vt:lpstr>
      <vt:lpstr>15. Fogalomtár I.</vt:lpstr>
      <vt:lpstr>15. Fogalomtár II.</vt:lpstr>
      <vt:lpstr>15. Fogalomtár III.</vt:lpstr>
      <vt:lpstr>16. TAG-ek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Digitális farmmenedzsment</dc:title>
  <dc:creator>Péter Varga</dc:creator>
  <cp:lastModifiedBy>Péter Varga</cp:lastModifiedBy>
  <cp:revision>1</cp:revision>
  <dcterms:created xsi:type="dcterms:W3CDTF">2021-04-21T15:27:09Z</dcterms:created>
  <dcterms:modified xsi:type="dcterms:W3CDTF">2023-12-09T18:48:17Z</dcterms:modified>
</cp:coreProperties>
</file>