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1"/>
  </p:notesMasterIdLst>
  <p:sldIdLst>
    <p:sldId id="256" r:id="rId2"/>
    <p:sldId id="267" r:id="rId3"/>
    <p:sldId id="268" r:id="rId4"/>
    <p:sldId id="344" r:id="rId5"/>
    <p:sldId id="269" r:id="rId6"/>
    <p:sldId id="270" r:id="rId7"/>
    <p:sldId id="271" r:id="rId8"/>
    <p:sldId id="272" r:id="rId9"/>
    <p:sldId id="273" r:id="rId10"/>
    <p:sldId id="307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336" r:id="rId19"/>
    <p:sldId id="337" r:id="rId20"/>
    <p:sldId id="284" r:id="rId21"/>
    <p:sldId id="285" r:id="rId22"/>
    <p:sldId id="286" r:id="rId23"/>
    <p:sldId id="287" r:id="rId24"/>
    <p:sldId id="329" r:id="rId25"/>
    <p:sldId id="288" r:id="rId26"/>
    <p:sldId id="289" r:id="rId27"/>
    <p:sldId id="290" r:id="rId28"/>
    <p:sldId id="291" r:id="rId29"/>
    <p:sldId id="292" r:id="rId30"/>
    <p:sldId id="293" r:id="rId31"/>
    <p:sldId id="319" r:id="rId32"/>
    <p:sldId id="320" r:id="rId33"/>
    <p:sldId id="339" r:id="rId34"/>
    <p:sldId id="318" r:id="rId35"/>
    <p:sldId id="32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15" r:id="rId46"/>
    <p:sldId id="316" r:id="rId47"/>
    <p:sldId id="317" r:id="rId48"/>
    <p:sldId id="321" r:id="rId49"/>
    <p:sldId id="324" r:id="rId50"/>
    <p:sldId id="325" r:id="rId51"/>
    <p:sldId id="326" r:id="rId52"/>
    <p:sldId id="327" r:id="rId53"/>
    <p:sldId id="328" r:id="rId54"/>
    <p:sldId id="330" r:id="rId55"/>
    <p:sldId id="331" r:id="rId56"/>
    <p:sldId id="332" r:id="rId57"/>
    <p:sldId id="333" r:id="rId58"/>
    <p:sldId id="334" r:id="rId59"/>
    <p:sldId id="335" r:id="rId60"/>
    <p:sldId id="340" r:id="rId61"/>
    <p:sldId id="341" r:id="rId62"/>
    <p:sldId id="303" r:id="rId63"/>
    <p:sldId id="304" r:id="rId64"/>
    <p:sldId id="308" r:id="rId65"/>
    <p:sldId id="309" r:id="rId66"/>
    <p:sldId id="310" r:id="rId67"/>
    <p:sldId id="311" r:id="rId68"/>
    <p:sldId id="312" r:id="rId69"/>
    <p:sldId id="313" r:id="rId7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8" roundtripDataSignature="AMtx7mj/YgChDxrHdlbjqiZlReiv6js5N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9E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4C911D-053A-48E9-BBCD-F7903A4EE67E}" v="31" dt="2021-06-15T16:39:14.656"/>
    <p1510:client id="{CC18F721-6F71-4CBB-88DF-D0D9AD7AF1FD}" v="18" dt="2021-06-15T09:22:54.7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60" y="7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8" Type="http://customschemas.google.com/relationships/presentationmetadata" Target="metadata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83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éter Varga" userId="e91e233f76b5be9a" providerId="LiveId" clId="{CC18F721-6F71-4CBB-88DF-D0D9AD7AF1FD}"/>
    <pc:docChg chg="undo custSel addSld delSld modSld">
      <pc:chgData name="Péter Varga" userId="e91e233f76b5be9a" providerId="LiveId" clId="{CC18F721-6F71-4CBB-88DF-D0D9AD7AF1FD}" dt="2021-06-15T09:25:19.349" v="843" actId="6549"/>
      <pc:docMkLst>
        <pc:docMk/>
      </pc:docMkLst>
      <pc:sldChg chg="modSp mod">
        <pc:chgData name="Péter Varga" userId="e91e233f76b5be9a" providerId="LiveId" clId="{CC18F721-6F71-4CBB-88DF-D0D9AD7AF1FD}" dt="2021-06-15T08:17:39.666" v="25" actId="20577"/>
        <pc:sldMkLst>
          <pc:docMk/>
          <pc:sldMk cId="0" sldId="256"/>
        </pc:sldMkLst>
        <pc:spChg chg="mod">
          <ac:chgData name="Péter Varga" userId="e91e233f76b5be9a" providerId="LiveId" clId="{CC18F721-6F71-4CBB-88DF-D0D9AD7AF1FD}" dt="2021-06-15T08:17:39.666" v="25" actId="20577"/>
          <ac:spMkLst>
            <pc:docMk/>
            <pc:sldMk cId="0" sldId="256"/>
            <ac:spMk id="63" creationId="{00000000-0000-0000-0000-000000000000}"/>
          </ac:spMkLst>
        </pc:spChg>
      </pc:sldChg>
      <pc:sldChg chg="delSp modSp add del mod">
        <pc:chgData name="Péter Varga" userId="e91e233f76b5be9a" providerId="LiveId" clId="{CC18F721-6F71-4CBB-88DF-D0D9AD7AF1FD}" dt="2021-06-15T08:39:17.498" v="282" actId="47"/>
        <pc:sldMkLst>
          <pc:docMk/>
          <pc:sldMk cId="859173589" sldId="258"/>
        </pc:sldMkLst>
        <pc:spChg chg="mod">
          <ac:chgData name="Péter Varga" userId="e91e233f76b5be9a" providerId="LiveId" clId="{CC18F721-6F71-4CBB-88DF-D0D9AD7AF1FD}" dt="2021-06-15T08:38:50.376" v="263" actId="21"/>
          <ac:spMkLst>
            <pc:docMk/>
            <pc:sldMk cId="859173589" sldId="258"/>
            <ac:spMk id="2" creationId="{A6A72618-B33A-1A45-8154-DEE00E1C2501}"/>
          </ac:spMkLst>
        </pc:spChg>
        <pc:spChg chg="mod">
          <ac:chgData name="Péter Varga" userId="e91e233f76b5be9a" providerId="LiveId" clId="{CC18F721-6F71-4CBB-88DF-D0D9AD7AF1FD}" dt="2021-06-15T08:37:52.788" v="233" actId="21"/>
          <ac:spMkLst>
            <pc:docMk/>
            <pc:sldMk cId="859173589" sldId="258"/>
            <ac:spMk id="3" creationId="{1B66BAD8-0A49-E442-9D24-AD5098746FD7}"/>
          </ac:spMkLst>
        </pc:spChg>
        <pc:spChg chg="mod">
          <ac:chgData name="Péter Varga" userId="e91e233f76b5be9a" providerId="LiveId" clId="{CC18F721-6F71-4CBB-88DF-D0D9AD7AF1FD}" dt="2021-06-15T08:38:07.718" v="237" actId="122"/>
          <ac:spMkLst>
            <pc:docMk/>
            <pc:sldMk cId="859173589" sldId="258"/>
            <ac:spMk id="7" creationId="{8A063A10-382B-1F49-A2C5-3264642B9050}"/>
          </ac:spMkLst>
        </pc:spChg>
        <pc:spChg chg="mod">
          <ac:chgData name="Péter Varga" userId="e91e233f76b5be9a" providerId="LiveId" clId="{CC18F721-6F71-4CBB-88DF-D0D9AD7AF1FD}" dt="2021-06-15T08:38:07.718" v="237" actId="122"/>
          <ac:spMkLst>
            <pc:docMk/>
            <pc:sldMk cId="859173589" sldId="258"/>
            <ac:spMk id="8" creationId="{484C5144-7B74-F042-957C-2F5898398F03}"/>
          </ac:spMkLst>
        </pc:spChg>
        <pc:spChg chg="mod">
          <ac:chgData name="Péter Varga" userId="e91e233f76b5be9a" providerId="LiveId" clId="{CC18F721-6F71-4CBB-88DF-D0D9AD7AF1FD}" dt="2021-06-15T08:38:07.718" v="237" actId="122"/>
          <ac:spMkLst>
            <pc:docMk/>
            <pc:sldMk cId="859173589" sldId="258"/>
            <ac:spMk id="9" creationId="{06058D39-5CAF-6043-95B8-80C72A497AE6}"/>
          </ac:spMkLst>
        </pc:spChg>
        <pc:spChg chg="mod">
          <ac:chgData name="Péter Varga" userId="e91e233f76b5be9a" providerId="LiveId" clId="{CC18F721-6F71-4CBB-88DF-D0D9AD7AF1FD}" dt="2021-06-15T08:38:07.718" v="237" actId="122"/>
          <ac:spMkLst>
            <pc:docMk/>
            <pc:sldMk cId="859173589" sldId="258"/>
            <ac:spMk id="10" creationId="{028E6D2A-32D7-CF47-9C13-ECADCF2D4E47}"/>
          </ac:spMkLst>
        </pc:spChg>
        <pc:grpChg chg="del">
          <ac:chgData name="Péter Varga" userId="e91e233f76b5be9a" providerId="LiveId" clId="{CC18F721-6F71-4CBB-88DF-D0D9AD7AF1FD}" dt="2021-06-15T08:38:11.259" v="238" actId="21"/>
          <ac:grpSpMkLst>
            <pc:docMk/>
            <pc:sldMk cId="859173589" sldId="258"/>
            <ac:grpSpMk id="6" creationId="{B19B96B9-F475-7247-AA97-624060043668}"/>
          </ac:grpSpMkLst>
        </pc:grpChg>
      </pc:sldChg>
      <pc:sldChg chg="addSp delSp modSp mod">
        <pc:chgData name="Péter Varga" userId="e91e233f76b5be9a" providerId="LiveId" clId="{CC18F721-6F71-4CBB-88DF-D0D9AD7AF1FD}" dt="2021-06-15T08:40:16.803" v="346"/>
        <pc:sldMkLst>
          <pc:docMk/>
          <pc:sldMk cId="1195342245" sldId="268"/>
        </pc:sldMkLst>
        <pc:spChg chg="add del mod">
          <ac:chgData name="Péter Varga" userId="e91e233f76b5be9a" providerId="LiveId" clId="{CC18F721-6F71-4CBB-88DF-D0D9AD7AF1FD}" dt="2021-06-15T08:40:16.155" v="345" actId="478"/>
          <ac:spMkLst>
            <pc:docMk/>
            <pc:sldMk cId="1195342245" sldId="268"/>
            <ac:spMk id="5" creationId="{72536D9F-4132-494B-8207-EBA55297C026}"/>
          </ac:spMkLst>
        </pc:spChg>
        <pc:spChg chg="add mod">
          <ac:chgData name="Péter Varga" userId="e91e233f76b5be9a" providerId="LiveId" clId="{CC18F721-6F71-4CBB-88DF-D0D9AD7AF1FD}" dt="2021-06-15T08:40:16.803" v="346"/>
          <ac:spMkLst>
            <pc:docMk/>
            <pc:sldMk cId="1195342245" sldId="268"/>
            <ac:spMk id="7" creationId="{1F7D7A25-FEF1-44F5-8851-55B9C7FF51DE}"/>
          </ac:spMkLst>
        </pc:spChg>
        <pc:spChg chg="mod">
          <ac:chgData name="Péter Varga" userId="e91e233f76b5be9a" providerId="LiveId" clId="{CC18F721-6F71-4CBB-88DF-D0D9AD7AF1FD}" dt="2021-06-15T08:39:13.296" v="281" actId="20577"/>
          <ac:spMkLst>
            <pc:docMk/>
            <pc:sldMk cId="1195342245" sldId="268"/>
            <ac:spMk id="68" creationId="{00000000-0000-0000-0000-000000000000}"/>
          </ac:spMkLst>
        </pc:spChg>
        <pc:spChg chg="mod">
          <ac:chgData name="Péter Varga" userId="e91e233f76b5be9a" providerId="LiveId" clId="{CC18F721-6F71-4CBB-88DF-D0D9AD7AF1FD}" dt="2021-06-15T08:38:22.796" v="241" actId="6549"/>
          <ac:spMkLst>
            <pc:docMk/>
            <pc:sldMk cId="1195342245" sldId="268"/>
            <ac:spMk id="69" creationId="{00000000-0000-0000-0000-000000000000}"/>
          </ac:spMkLst>
        </pc:spChg>
        <pc:picChg chg="add mod">
          <ac:chgData name="Péter Varga" userId="e91e233f76b5be9a" providerId="LiveId" clId="{CC18F721-6F71-4CBB-88DF-D0D9AD7AF1FD}" dt="2021-06-15T08:38:27.915" v="256" actId="1035"/>
          <ac:picMkLst>
            <pc:docMk/>
            <pc:sldMk cId="1195342245" sldId="268"/>
            <ac:picMk id="2" creationId="{BA9B84AB-9D50-4966-877E-F8526F0DA377}"/>
          </ac:picMkLst>
        </pc:picChg>
        <pc:picChg chg="del">
          <ac:chgData name="Péter Varga" userId="e91e233f76b5be9a" providerId="LiveId" clId="{CC18F721-6F71-4CBB-88DF-D0D9AD7AF1FD}" dt="2021-06-15T08:37:18.499" v="226" actId="478"/>
          <ac:picMkLst>
            <pc:docMk/>
            <pc:sldMk cId="1195342245" sldId="268"/>
            <ac:picMk id="4" creationId="{E54642CD-65A6-4FEA-A94E-A9AA73C5D117}"/>
          </ac:picMkLst>
        </pc:picChg>
      </pc:sldChg>
      <pc:sldChg chg="modSp mod">
        <pc:chgData name="Péter Varga" userId="e91e233f76b5be9a" providerId="LiveId" clId="{CC18F721-6F71-4CBB-88DF-D0D9AD7AF1FD}" dt="2021-06-15T08:50:27.533" v="788" actId="20577"/>
        <pc:sldMkLst>
          <pc:docMk/>
          <pc:sldMk cId="318374923" sldId="270"/>
        </pc:sldMkLst>
        <pc:spChg chg="mod">
          <ac:chgData name="Péter Varga" userId="e91e233f76b5be9a" providerId="LiveId" clId="{CC18F721-6F71-4CBB-88DF-D0D9AD7AF1FD}" dt="2021-06-15T08:50:27.533" v="788" actId="20577"/>
          <ac:spMkLst>
            <pc:docMk/>
            <pc:sldMk cId="318374923" sldId="270"/>
            <ac:spMk id="68" creationId="{00000000-0000-0000-0000-000000000000}"/>
          </ac:spMkLst>
        </pc:spChg>
        <pc:spChg chg="mod">
          <ac:chgData name="Péter Varga" userId="e91e233f76b5be9a" providerId="LiveId" clId="{CC18F721-6F71-4CBB-88DF-D0D9AD7AF1FD}" dt="2021-06-15T08:43:02.275" v="511" actId="6549"/>
          <ac:spMkLst>
            <pc:docMk/>
            <pc:sldMk cId="318374923" sldId="270"/>
            <ac:spMk id="69" creationId="{00000000-0000-0000-0000-000000000000}"/>
          </ac:spMkLst>
        </pc:spChg>
      </pc:sldChg>
      <pc:sldChg chg="modSp mod">
        <pc:chgData name="Péter Varga" userId="e91e233f76b5be9a" providerId="LiveId" clId="{CC18F721-6F71-4CBB-88DF-D0D9AD7AF1FD}" dt="2021-06-15T08:47:28.859" v="630" actId="6549"/>
        <pc:sldMkLst>
          <pc:docMk/>
          <pc:sldMk cId="503059068" sldId="271"/>
        </pc:sldMkLst>
        <pc:spChg chg="mod">
          <ac:chgData name="Péter Varga" userId="e91e233f76b5be9a" providerId="LiveId" clId="{CC18F721-6F71-4CBB-88DF-D0D9AD7AF1FD}" dt="2021-06-15T08:47:28.859" v="630" actId="6549"/>
          <ac:spMkLst>
            <pc:docMk/>
            <pc:sldMk cId="503059068" sldId="271"/>
            <ac:spMk id="68" creationId="{00000000-0000-0000-0000-000000000000}"/>
          </ac:spMkLst>
        </pc:spChg>
        <pc:spChg chg="mod">
          <ac:chgData name="Péter Varga" userId="e91e233f76b5be9a" providerId="LiveId" clId="{CC18F721-6F71-4CBB-88DF-D0D9AD7AF1FD}" dt="2021-06-15T08:43:10.817" v="512" actId="404"/>
          <ac:spMkLst>
            <pc:docMk/>
            <pc:sldMk cId="503059068" sldId="271"/>
            <ac:spMk id="69" creationId="{00000000-0000-0000-0000-000000000000}"/>
          </ac:spMkLst>
        </pc:spChg>
      </pc:sldChg>
      <pc:sldChg chg="modSp mod">
        <pc:chgData name="Péter Varga" userId="e91e233f76b5be9a" providerId="LiveId" clId="{CC18F721-6F71-4CBB-88DF-D0D9AD7AF1FD}" dt="2021-06-15T08:47:11.424" v="581" actId="313"/>
        <pc:sldMkLst>
          <pc:docMk/>
          <pc:sldMk cId="2026127663" sldId="272"/>
        </pc:sldMkLst>
        <pc:spChg chg="mod">
          <ac:chgData name="Péter Varga" userId="e91e233f76b5be9a" providerId="LiveId" clId="{CC18F721-6F71-4CBB-88DF-D0D9AD7AF1FD}" dt="2021-06-15T08:47:11.424" v="581" actId="313"/>
          <ac:spMkLst>
            <pc:docMk/>
            <pc:sldMk cId="2026127663" sldId="272"/>
            <ac:spMk id="68" creationId="{00000000-0000-0000-0000-000000000000}"/>
          </ac:spMkLst>
        </pc:spChg>
        <pc:spChg chg="mod">
          <ac:chgData name="Péter Varga" userId="e91e233f76b5be9a" providerId="LiveId" clId="{CC18F721-6F71-4CBB-88DF-D0D9AD7AF1FD}" dt="2021-06-15T08:43:34.630" v="515" actId="120"/>
          <ac:spMkLst>
            <pc:docMk/>
            <pc:sldMk cId="2026127663" sldId="272"/>
            <ac:spMk id="69" creationId="{00000000-0000-0000-0000-000000000000}"/>
          </ac:spMkLst>
        </pc:spChg>
      </pc:sldChg>
      <pc:sldChg chg="addSp delSp modSp mod">
        <pc:chgData name="Péter Varga" userId="e91e233f76b5be9a" providerId="LiveId" clId="{CC18F721-6F71-4CBB-88DF-D0D9AD7AF1FD}" dt="2021-06-15T08:50:47.173" v="793" actId="1036"/>
        <pc:sldMkLst>
          <pc:docMk/>
          <pc:sldMk cId="3613177484" sldId="273"/>
        </pc:sldMkLst>
        <pc:spChg chg="add del mod">
          <ac:chgData name="Péter Varga" userId="e91e233f76b5be9a" providerId="LiveId" clId="{CC18F721-6F71-4CBB-88DF-D0D9AD7AF1FD}" dt="2021-06-15T08:45:43.246" v="524" actId="478"/>
          <ac:spMkLst>
            <pc:docMk/>
            <pc:sldMk cId="3613177484" sldId="273"/>
            <ac:spMk id="7" creationId="{7BD5E17F-4239-4C3C-9D99-AE87B7CD0AA4}"/>
          </ac:spMkLst>
        </pc:spChg>
        <pc:spChg chg="add mod">
          <ac:chgData name="Péter Varga" userId="e91e233f76b5be9a" providerId="LiveId" clId="{CC18F721-6F71-4CBB-88DF-D0D9AD7AF1FD}" dt="2021-06-15T08:46:45.175" v="541" actId="113"/>
          <ac:spMkLst>
            <pc:docMk/>
            <pc:sldMk cId="3613177484" sldId="273"/>
            <ac:spMk id="8" creationId="{80174C15-F3FF-4665-9689-A983762713A1}"/>
          </ac:spMkLst>
        </pc:spChg>
        <pc:spChg chg="mod">
          <ac:chgData name="Péter Varga" userId="e91e233f76b5be9a" providerId="LiveId" clId="{CC18F721-6F71-4CBB-88DF-D0D9AD7AF1FD}" dt="2021-06-15T08:47:06.154" v="576" actId="6549"/>
          <ac:spMkLst>
            <pc:docMk/>
            <pc:sldMk cId="3613177484" sldId="273"/>
            <ac:spMk id="68" creationId="{00000000-0000-0000-0000-000000000000}"/>
          </ac:spMkLst>
        </pc:spChg>
        <pc:picChg chg="del mod">
          <ac:chgData name="Péter Varga" userId="e91e233f76b5be9a" providerId="LiveId" clId="{CC18F721-6F71-4CBB-88DF-D0D9AD7AF1FD}" dt="2021-06-15T08:43:46.361" v="519" actId="478"/>
          <ac:picMkLst>
            <pc:docMk/>
            <pc:sldMk cId="3613177484" sldId="273"/>
            <ac:picMk id="4" creationId="{ECA36684-C04C-4421-A663-D5F0618AD910}"/>
          </ac:picMkLst>
        </pc:picChg>
        <pc:picChg chg="add mod">
          <ac:chgData name="Péter Varga" userId="e91e233f76b5be9a" providerId="LiveId" clId="{CC18F721-6F71-4CBB-88DF-D0D9AD7AF1FD}" dt="2021-06-15T08:50:47.173" v="793" actId="1036"/>
          <ac:picMkLst>
            <pc:docMk/>
            <pc:sldMk cId="3613177484" sldId="273"/>
            <ac:picMk id="6" creationId="{0B85E3ED-EF6C-4F67-98F4-02E54E075FC5}"/>
          </ac:picMkLst>
        </pc:picChg>
      </pc:sldChg>
      <pc:sldChg chg="del">
        <pc:chgData name="Péter Varga" userId="e91e233f76b5be9a" providerId="LiveId" clId="{CC18F721-6F71-4CBB-88DF-D0D9AD7AF1FD}" dt="2021-06-15T09:23:10.535" v="825" actId="47"/>
        <pc:sldMkLst>
          <pc:docMk/>
          <pc:sldMk cId="42782960" sldId="274"/>
        </pc:sldMkLst>
      </pc:sldChg>
      <pc:sldChg chg="del">
        <pc:chgData name="Péter Varga" userId="e91e233f76b5be9a" providerId="LiveId" clId="{CC18F721-6F71-4CBB-88DF-D0D9AD7AF1FD}" dt="2021-06-15T09:23:18.695" v="826" actId="47"/>
        <pc:sldMkLst>
          <pc:docMk/>
          <pc:sldMk cId="757956042" sldId="275"/>
        </pc:sldMkLst>
      </pc:sldChg>
      <pc:sldChg chg="del">
        <pc:chgData name="Péter Varga" userId="e91e233f76b5be9a" providerId="LiveId" clId="{CC18F721-6F71-4CBB-88DF-D0D9AD7AF1FD}" dt="2021-06-15T09:23:34.328" v="827" actId="47"/>
        <pc:sldMkLst>
          <pc:docMk/>
          <pc:sldMk cId="122303320" sldId="276"/>
        </pc:sldMkLst>
      </pc:sldChg>
      <pc:sldChg chg="modSp mod">
        <pc:chgData name="Péter Varga" userId="e91e233f76b5be9a" providerId="LiveId" clId="{CC18F721-6F71-4CBB-88DF-D0D9AD7AF1FD}" dt="2021-06-15T09:23:39.946" v="829" actId="403"/>
        <pc:sldMkLst>
          <pc:docMk/>
          <pc:sldMk cId="750436648" sldId="277"/>
        </pc:sldMkLst>
        <pc:spChg chg="mod">
          <ac:chgData name="Péter Varga" userId="e91e233f76b5be9a" providerId="LiveId" clId="{CC18F721-6F71-4CBB-88DF-D0D9AD7AF1FD}" dt="2021-06-15T09:23:39.946" v="829" actId="403"/>
          <ac:spMkLst>
            <pc:docMk/>
            <pc:sldMk cId="750436648" sldId="277"/>
            <ac:spMk id="69" creationId="{00000000-0000-0000-0000-000000000000}"/>
          </ac:spMkLst>
        </pc:spChg>
      </pc:sldChg>
      <pc:sldChg chg="del">
        <pc:chgData name="Péter Varga" userId="e91e233f76b5be9a" providerId="LiveId" clId="{CC18F721-6F71-4CBB-88DF-D0D9AD7AF1FD}" dt="2021-06-15T09:04:00.399" v="799" actId="47"/>
        <pc:sldMkLst>
          <pc:docMk/>
          <pc:sldMk cId="348124319" sldId="305"/>
        </pc:sldMkLst>
      </pc:sldChg>
      <pc:sldChg chg="del">
        <pc:chgData name="Péter Varga" userId="e91e233f76b5be9a" providerId="LiveId" clId="{CC18F721-6F71-4CBB-88DF-D0D9AD7AF1FD}" dt="2021-06-15T09:04:00.399" v="799" actId="47"/>
        <pc:sldMkLst>
          <pc:docMk/>
          <pc:sldMk cId="933733567" sldId="306"/>
        </pc:sldMkLst>
      </pc:sldChg>
      <pc:sldChg chg="del">
        <pc:chgData name="Péter Varga" userId="e91e233f76b5be9a" providerId="LiveId" clId="{CC18F721-6F71-4CBB-88DF-D0D9AD7AF1FD}" dt="2021-06-15T09:22:44.768" v="800" actId="2696"/>
        <pc:sldMkLst>
          <pc:docMk/>
          <pc:sldMk cId="686680433" sldId="307"/>
        </pc:sldMkLst>
      </pc:sldChg>
      <pc:sldChg chg="modSp add mod">
        <pc:chgData name="Péter Varga" userId="e91e233f76b5be9a" providerId="LiveId" clId="{CC18F721-6F71-4CBB-88DF-D0D9AD7AF1FD}" dt="2021-06-15T09:23:07.611" v="824" actId="1036"/>
        <pc:sldMkLst>
          <pc:docMk/>
          <pc:sldMk cId="3418626923" sldId="307"/>
        </pc:sldMkLst>
        <pc:spChg chg="mod">
          <ac:chgData name="Péter Varga" userId="e91e233f76b5be9a" providerId="LiveId" clId="{CC18F721-6F71-4CBB-88DF-D0D9AD7AF1FD}" dt="2021-06-15T09:23:03.978" v="802"/>
          <ac:spMkLst>
            <pc:docMk/>
            <pc:sldMk cId="3418626923" sldId="307"/>
            <ac:spMk id="68" creationId="{00000000-0000-0000-0000-000000000000}"/>
          </ac:spMkLst>
        </pc:spChg>
        <pc:picChg chg="mod">
          <ac:chgData name="Péter Varga" userId="e91e233f76b5be9a" providerId="LiveId" clId="{CC18F721-6F71-4CBB-88DF-D0D9AD7AF1FD}" dt="2021-06-15T09:23:07.611" v="824" actId="1036"/>
          <ac:picMkLst>
            <pc:docMk/>
            <pc:sldMk cId="3418626923" sldId="307"/>
            <ac:picMk id="5" creationId="{A6A25D25-A85D-458C-A688-F97A837895D6}"/>
          </ac:picMkLst>
        </pc:picChg>
      </pc:sldChg>
      <pc:sldChg chg="modSp mod">
        <pc:chgData name="Péter Varga" userId="e91e233f76b5be9a" providerId="LiveId" clId="{CC18F721-6F71-4CBB-88DF-D0D9AD7AF1FD}" dt="2021-06-15T09:25:19.349" v="843" actId="6549"/>
        <pc:sldMkLst>
          <pc:docMk/>
          <pc:sldMk cId="585492469" sldId="312"/>
        </pc:sldMkLst>
        <pc:spChg chg="mod">
          <ac:chgData name="Péter Varga" userId="e91e233f76b5be9a" providerId="LiveId" clId="{CC18F721-6F71-4CBB-88DF-D0D9AD7AF1FD}" dt="2021-06-15T09:25:19.349" v="843" actId="6549"/>
          <ac:spMkLst>
            <pc:docMk/>
            <pc:sldMk cId="585492469" sldId="312"/>
            <ac:spMk id="69" creationId="{00000000-0000-0000-0000-000000000000}"/>
          </ac:spMkLst>
        </pc:spChg>
      </pc:sldChg>
      <pc:sldChg chg="modSp">
        <pc:chgData name="Péter Varga" userId="e91e233f76b5be9a" providerId="LiveId" clId="{CC18F721-6F71-4CBB-88DF-D0D9AD7AF1FD}" dt="2021-06-15T08:54:32.792" v="798" actId="404"/>
        <pc:sldMkLst>
          <pc:docMk/>
          <pc:sldMk cId="3442518745" sldId="317"/>
        </pc:sldMkLst>
        <pc:spChg chg="mod">
          <ac:chgData name="Péter Varga" userId="e91e233f76b5be9a" providerId="LiveId" clId="{CC18F721-6F71-4CBB-88DF-D0D9AD7AF1FD}" dt="2021-06-15T08:54:32.792" v="798" actId="404"/>
          <ac:spMkLst>
            <pc:docMk/>
            <pc:sldMk cId="3442518745" sldId="317"/>
            <ac:spMk id="5" creationId="{1F429810-3F6A-451A-95C7-F77D11296C35}"/>
          </ac:spMkLst>
        </pc:spChg>
        <pc:spChg chg="mod">
          <ac:chgData name="Péter Varga" userId="e91e233f76b5be9a" providerId="LiveId" clId="{CC18F721-6F71-4CBB-88DF-D0D9AD7AF1FD}" dt="2021-06-15T08:54:32.792" v="798" actId="404"/>
          <ac:spMkLst>
            <pc:docMk/>
            <pc:sldMk cId="3442518745" sldId="317"/>
            <ac:spMk id="11" creationId="{D043A75C-9023-45E4-9C9E-4FF4C3F891A0}"/>
          </ac:spMkLst>
        </pc:spChg>
        <pc:spChg chg="mod">
          <ac:chgData name="Péter Varga" userId="e91e233f76b5be9a" providerId="LiveId" clId="{CC18F721-6F71-4CBB-88DF-D0D9AD7AF1FD}" dt="2021-06-15T08:54:32.792" v="798" actId="404"/>
          <ac:spMkLst>
            <pc:docMk/>
            <pc:sldMk cId="3442518745" sldId="317"/>
            <ac:spMk id="12" creationId="{796448F0-BD73-4D37-8DE8-2BCF38763AB7}"/>
          </ac:spMkLst>
        </pc:spChg>
        <pc:spChg chg="mod">
          <ac:chgData name="Péter Varga" userId="e91e233f76b5be9a" providerId="LiveId" clId="{CC18F721-6F71-4CBB-88DF-D0D9AD7AF1FD}" dt="2021-06-15T08:54:32.792" v="798" actId="404"/>
          <ac:spMkLst>
            <pc:docMk/>
            <pc:sldMk cId="3442518745" sldId="317"/>
            <ac:spMk id="13" creationId="{220C72EC-FFCB-4CC2-A844-045B2A1F15DA}"/>
          </ac:spMkLst>
        </pc:spChg>
        <pc:spChg chg="mod">
          <ac:chgData name="Péter Varga" userId="e91e233f76b5be9a" providerId="LiveId" clId="{CC18F721-6F71-4CBB-88DF-D0D9AD7AF1FD}" dt="2021-06-15T08:54:32.792" v="798" actId="404"/>
          <ac:spMkLst>
            <pc:docMk/>
            <pc:sldMk cId="3442518745" sldId="317"/>
            <ac:spMk id="14" creationId="{447F14D2-6A92-4ADB-B816-55931A266132}"/>
          </ac:spMkLst>
        </pc:spChg>
        <pc:spChg chg="mod">
          <ac:chgData name="Péter Varga" userId="e91e233f76b5be9a" providerId="LiveId" clId="{CC18F721-6F71-4CBB-88DF-D0D9AD7AF1FD}" dt="2021-06-15T08:54:32.792" v="798" actId="404"/>
          <ac:spMkLst>
            <pc:docMk/>
            <pc:sldMk cId="3442518745" sldId="317"/>
            <ac:spMk id="15" creationId="{2021A3BD-74D5-4360-BA13-BB6EC21B9A0E}"/>
          </ac:spMkLst>
        </pc:spChg>
        <pc:spChg chg="mod">
          <ac:chgData name="Péter Varga" userId="e91e233f76b5be9a" providerId="LiveId" clId="{CC18F721-6F71-4CBB-88DF-D0D9AD7AF1FD}" dt="2021-06-15T08:54:32.792" v="798" actId="404"/>
          <ac:spMkLst>
            <pc:docMk/>
            <pc:sldMk cId="3442518745" sldId="317"/>
            <ac:spMk id="16" creationId="{813FF8A5-5676-444B-B20F-BBA92EA7C852}"/>
          </ac:spMkLst>
        </pc:spChg>
        <pc:spChg chg="mod">
          <ac:chgData name="Péter Varga" userId="e91e233f76b5be9a" providerId="LiveId" clId="{CC18F721-6F71-4CBB-88DF-D0D9AD7AF1FD}" dt="2021-06-15T08:54:32.792" v="798" actId="404"/>
          <ac:spMkLst>
            <pc:docMk/>
            <pc:sldMk cId="3442518745" sldId="317"/>
            <ac:spMk id="17" creationId="{7D1CD95F-0B70-47E3-8D9B-0A3B67821373}"/>
          </ac:spMkLst>
        </pc:spChg>
        <pc:spChg chg="mod">
          <ac:chgData name="Péter Varga" userId="e91e233f76b5be9a" providerId="LiveId" clId="{CC18F721-6F71-4CBB-88DF-D0D9AD7AF1FD}" dt="2021-06-15T08:54:32.792" v="798" actId="404"/>
          <ac:spMkLst>
            <pc:docMk/>
            <pc:sldMk cId="3442518745" sldId="317"/>
            <ac:spMk id="18" creationId="{5856CA27-9FD1-4B76-82C0-74AF09AAF554}"/>
          </ac:spMkLst>
        </pc:spChg>
        <pc:spChg chg="mod">
          <ac:chgData name="Péter Varga" userId="e91e233f76b5be9a" providerId="LiveId" clId="{CC18F721-6F71-4CBB-88DF-D0D9AD7AF1FD}" dt="2021-06-15T08:54:32.792" v="798" actId="404"/>
          <ac:spMkLst>
            <pc:docMk/>
            <pc:sldMk cId="3442518745" sldId="317"/>
            <ac:spMk id="19" creationId="{5DF3030B-DFA4-4087-A997-3BFD58C97807}"/>
          </ac:spMkLst>
        </pc:spChg>
        <pc:spChg chg="mod">
          <ac:chgData name="Péter Varga" userId="e91e233f76b5be9a" providerId="LiveId" clId="{CC18F721-6F71-4CBB-88DF-D0D9AD7AF1FD}" dt="2021-06-15T08:54:32.792" v="798" actId="404"/>
          <ac:spMkLst>
            <pc:docMk/>
            <pc:sldMk cId="3442518745" sldId="317"/>
            <ac:spMk id="20" creationId="{02EF400C-64C0-480B-AFF1-C400724000AA}"/>
          </ac:spMkLst>
        </pc:spChg>
        <pc:spChg chg="mod">
          <ac:chgData name="Péter Varga" userId="e91e233f76b5be9a" providerId="LiveId" clId="{CC18F721-6F71-4CBB-88DF-D0D9AD7AF1FD}" dt="2021-06-15T08:54:32.792" v="798" actId="404"/>
          <ac:spMkLst>
            <pc:docMk/>
            <pc:sldMk cId="3442518745" sldId="317"/>
            <ac:spMk id="21" creationId="{A81DE820-E105-4377-AC24-3AE556F2E8A7}"/>
          </ac:spMkLst>
        </pc:spChg>
        <pc:spChg chg="mod">
          <ac:chgData name="Péter Varga" userId="e91e233f76b5be9a" providerId="LiveId" clId="{CC18F721-6F71-4CBB-88DF-D0D9AD7AF1FD}" dt="2021-06-15T08:54:32.792" v="798" actId="404"/>
          <ac:spMkLst>
            <pc:docMk/>
            <pc:sldMk cId="3442518745" sldId="317"/>
            <ac:spMk id="22" creationId="{5F144FD1-1797-458A-822C-6142F7E7D34B}"/>
          </ac:spMkLst>
        </pc:spChg>
        <pc:spChg chg="mod">
          <ac:chgData name="Péter Varga" userId="e91e233f76b5be9a" providerId="LiveId" clId="{CC18F721-6F71-4CBB-88DF-D0D9AD7AF1FD}" dt="2021-06-15T08:54:32.792" v="798" actId="404"/>
          <ac:spMkLst>
            <pc:docMk/>
            <pc:sldMk cId="3442518745" sldId="317"/>
            <ac:spMk id="23" creationId="{4F420598-E8BF-4B75-B994-5D0D684AD31A}"/>
          </ac:spMkLst>
        </pc:spChg>
        <pc:spChg chg="mod">
          <ac:chgData name="Péter Varga" userId="e91e233f76b5be9a" providerId="LiveId" clId="{CC18F721-6F71-4CBB-88DF-D0D9AD7AF1FD}" dt="2021-06-15T08:54:32.792" v="798" actId="404"/>
          <ac:spMkLst>
            <pc:docMk/>
            <pc:sldMk cId="3442518745" sldId="317"/>
            <ac:spMk id="24" creationId="{6901F555-4E02-4708-80D6-7F5204DEE8AB}"/>
          </ac:spMkLst>
        </pc:spChg>
        <pc:spChg chg="mod">
          <ac:chgData name="Péter Varga" userId="e91e233f76b5be9a" providerId="LiveId" clId="{CC18F721-6F71-4CBB-88DF-D0D9AD7AF1FD}" dt="2021-06-15T08:54:32.792" v="798" actId="404"/>
          <ac:spMkLst>
            <pc:docMk/>
            <pc:sldMk cId="3442518745" sldId="317"/>
            <ac:spMk id="25" creationId="{C1847628-3E3A-415B-86AB-138B73ABB1F4}"/>
          </ac:spMkLst>
        </pc:spChg>
        <pc:spChg chg="mod">
          <ac:chgData name="Péter Varga" userId="e91e233f76b5be9a" providerId="LiveId" clId="{CC18F721-6F71-4CBB-88DF-D0D9AD7AF1FD}" dt="2021-06-15T08:54:32.792" v="798" actId="404"/>
          <ac:spMkLst>
            <pc:docMk/>
            <pc:sldMk cId="3442518745" sldId="317"/>
            <ac:spMk id="26" creationId="{58AD48C0-A272-44F5-8C20-58EB558F1AD2}"/>
          </ac:spMkLst>
        </pc:spChg>
        <pc:spChg chg="mod">
          <ac:chgData name="Péter Varga" userId="e91e233f76b5be9a" providerId="LiveId" clId="{CC18F721-6F71-4CBB-88DF-D0D9AD7AF1FD}" dt="2021-06-15T08:54:32.792" v="798" actId="404"/>
          <ac:spMkLst>
            <pc:docMk/>
            <pc:sldMk cId="3442518745" sldId="317"/>
            <ac:spMk id="27" creationId="{46881AB8-4B64-4EEF-B3BE-D49DCA3AB039}"/>
          </ac:spMkLst>
        </pc:spChg>
        <pc:spChg chg="mod">
          <ac:chgData name="Péter Varga" userId="e91e233f76b5be9a" providerId="LiveId" clId="{CC18F721-6F71-4CBB-88DF-D0D9AD7AF1FD}" dt="2021-06-15T08:54:32.792" v="798" actId="404"/>
          <ac:spMkLst>
            <pc:docMk/>
            <pc:sldMk cId="3442518745" sldId="317"/>
            <ac:spMk id="28" creationId="{95932886-80A0-4DD7-B05F-C30F6B5017F3}"/>
          </ac:spMkLst>
        </pc:spChg>
        <pc:spChg chg="mod">
          <ac:chgData name="Péter Varga" userId="e91e233f76b5be9a" providerId="LiveId" clId="{CC18F721-6F71-4CBB-88DF-D0D9AD7AF1FD}" dt="2021-06-15T08:54:32.792" v="798" actId="404"/>
          <ac:spMkLst>
            <pc:docMk/>
            <pc:sldMk cId="3442518745" sldId="317"/>
            <ac:spMk id="29" creationId="{34AD1D69-D0EB-4D51-92F8-2FC11A3E279A}"/>
          </ac:spMkLst>
        </pc:spChg>
        <pc:spChg chg="mod">
          <ac:chgData name="Péter Varga" userId="e91e233f76b5be9a" providerId="LiveId" clId="{CC18F721-6F71-4CBB-88DF-D0D9AD7AF1FD}" dt="2021-06-15T08:54:32.792" v="798" actId="404"/>
          <ac:spMkLst>
            <pc:docMk/>
            <pc:sldMk cId="3442518745" sldId="317"/>
            <ac:spMk id="30" creationId="{539CBD9C-CA58-4FA1-9B4D-8B9134DF506C}"/>
          </ac:spMkLst>
        </pc:spChg>
        <pc:spChg chg="mod">
          <ac:chgData name="Péter Varga" userId="e91e233f76b5be9a" providerId="LiveId" clId="{CC18F721-6F71-4CBB-88DF-D0D9AD7AF1FD}" dt="2021-06-15T08:54:32.792" v="798" actId="404"/>
          <ac:spMkLst>
            <pc:docMk/>
            <pc:sldMk cId="3442518745" sldId="317"/>
            <ac:spMk id="31" creationId="{4F849122-5F83-4903-85C2-F9C1DFD1AA2C}"/>
          </ac:spMkLst>
        </pc:spChg>
        <pc:spChg chg="mod">
          <ac:chgData name="Péter Varga" userId="e91e233f76b5be9a" providerId="LiveId" clId="{CC18F721-6F71-4CBB-88DF-D0D9AD7AF1FD}" dt="2021-06-15T08:54:32.792" v="798" actId="404"/>
          <ac:spMkLst>
            <pc:docMk/>
            <pc:sldMk cId="3442518745" sldId="317"/>
            <ac:spMk id="32" creationId="{62A6425B-5B7C-44B2-85AB-0B453DE89631}"/>
          </ac:spMkLst>
        </pc:spChg>
        <pc:spChg chg="mod">
          <ac:chgData name="Péter Varga" userId="e91e233f76b5be9a" providerId="LiveId" clId="{CC18F721-6F71-4CBB-88DF-D0D9AD7AF1FD}" dt="2021-06-15T08:54:32.792" v="798" actId="404"/>
          <ac:spMkLst>
            <pc:docMk/>
            <pc:sldMk cId="3442518745" sldId="317"/>
            <ac:spMk id="33" creationId="{542AD456-0FF4-4C44-B3E9-605F6B93C6D1}"/>
          </ac:spMkLst>
        </pc:spChg>
        <pc:spChg chg="mod">
          <ac:chgData name="Péter Varga" userId="e91e233f76b5be9a" providerId="LiveId" clId="{CC18F721-6F71-4CBB-88DF-D0D9AD7AF1FD}" dt="2021-06-15T08:54:32.792" v="798" actId="404"/>
          <ac:spMkLst>
            <pc:docMk/>
            <pc:sldMk cId="3442518745" sldId="317"/>
            <ac:spMk id="34" creationId="{80632997-EF18-4028-BDAE-D3810C74A47A}"/>
          </ac:spMkLst>
        </pc:spChg>
        <pc:spChg chg="mod">
          <ac:chgData name="Péter Varga" userId="e91e233f76b5be9a" providerId="LiveId" clId="{CC18F721-6F71-4CBB-88DF-D0D9AD7AF1FD}" dt="2021-06-15T08:54:32.792" v="798" actId="404"/>
          <ac:spMkLst>
            <pc:docMk/>
            <pc:sldMk cId="3442518745" sldId="317"/>
            <ac:spMk id="35" creationId="{BB20A881-AD67-4AB4-88C4-1D55051DE8AD}"/>
          </ac:spMkLst>
        </pc:spChg>
        <pc:grpChg chg="mod">
          <ac:chgData name="Péter Varga" userId="e91e233f76b5be9a" providerId="LiveId" clId="{CC18F721-6F71-4CBB-88DF-D0D9AD7AF1FD}" dt="2021-06-15T08:54:32.792" v="798" actId="404"/>
          <ac:grpSpMkLst>
            <pc:docMk/>
            <pc:sldMk cId="3442518745" sldId="317"/>
            <ac:grpSpMk id="4" creationId="{E206DEDB-E3A7-4831-A102-4ADBA8CC82DA}"/>
          </ac:grpSpMkLst>
        </pc:grpChg>
        <pc:grpChg chg="mod">
          <ac:chgData name="Péter Varga" userId="e91e233f76b5be9a" providerId="LiveId" clId="{CC18F721-6F71-4CBB-88DF-D0D9AD7AF1FD}" dt="2021-06-15T08:54:32.792" v="798" actId="404"/>
          <ac:grpSpMkLst>
            <pc:docMk/>
            <pc:sldMk cId="3442518745" sldId="317"/>
            <ac:grpSpMk id="6" creationId="{D2BA5BC2-19AE-4092-9A6C-3E1A042BFBEE}"/>
          </ac:grpSpMkLst>
        </pc:grpChg>
        <pc:grpChg chg="mod">
          <ac:chgData name="Péter Varga" userId="e91e233f76b5be9a" providerId="LiveId" clId="{CC18F721-6F71-4CBB-88DF-D0D9AD7AF1FD}" dt="2021-06-15T08:54:32.792" v="798" actId="404"/>
          <ac:grpSpMkLst>
            <pc:docMk/>
            <pc:sldMk cId="3442518745" sldId="317"/>
            <ac:grpSpMk id="7" creationId="{CB8D16E2-2260-4F42-A981-18464A72B264}"/>
          </ac:grpSpMkLst>
        </pc:grpChg>
        <pc:grpChg chg="mod">
          <ac:chgData name="Péter Varga" userId="e91e233f76b5be9a" providerId="LiveId" clId="{CC18F721-6F71-4CBB-88DF-D0D9AD7AF1FD}" dt="2021-06-15T08:54:32.792" v="798" actId="404"/>
          <ac:grpSpMkLst>
            <pc:docMk/>
            <pc:sldMk cId="3442518745" sldId="317"/>
            <ac:grpSpMk id="8" creationId="{027F478E-B0BE-4D6B-922D-2F7D69EA9D75}"/>
          </ac:grpSpMkLst>
        </pc:grpChg>
        <pc:grpChg chg="mod">
          <ac:chgData name="Péter Varga" userId="e91e233f76b5be9a" providerId="LiveId" clId="{CC18F721-6F71-4CBB-88DF-D0D9AD7AF1FD}" dt="2021-06-15T08:54:32.792" v="798" actId="404"/>
          <ac:grpSpMkLst>
            <pc:docMk/>
            <pc:sldMk cId="3442518745" sldId="317"/>
            <ac:grpSpMk id="9" creationId="{FA39F29C-EBD7-4D0F-8B94-60A99CEB29E4}"/>
          </ac:grpSpMkLst>
        </pc:grpChg>
        <pc:grpChg chg="mod">
          <ac:chgData name="Péter Varga" userId="e91e233f76b5be9a" providerId="LiveId" clId="{CC18F721-6F71-4CBB-88DF-D0D9AD7AF1FD}" dt="2021-06-15T08:54:32.792" v="798" actId="404"/>
          <ac:grpSpMkLst>
            <pc:docMk/>
            <pc:sldMk cId="3442518745" sldId="317"/>
            <ac:grpSpMk id="10" creationId="{4E94F197-12D3-4E05-BC4E-71B6A2C31743}"/>
          </ac:grpSpMkLst>
        </pc:grpChg>
      </pc:sldChg>
      <pc:sldChg chg="delSp modSp add del mod">
        <pc:chgData name="Péter Varga" userId="e91e233f76b5be9a" providerId="LiveId" clId="{CC18F721-6F71-4CBB-88DF-D0D9AD7AF1FD}" dt="2021-06-15T08:34:39.476" v="37" actId="47"/>
        <pc:sldMkLst>
          <pc:docMk/>
          <pc:sldMk cId="1592450607" sldId="342"/>
        </pc:sldMkLst>
        <pc:spChg chg="mod">
          <ac:chgData name="Péter Varga" userId="e91e233f76b5be9a" providerId="LiveId" clId="{CC18F721-6F71-4CBB-88DF-D0D9AD7AF1FD}" dt="2021-06-15T08:34:10.179" v="29" actId="21"/>
          <ac:spMkLst>
            <pc:docMk/>
            <pc:sldMk cId="1592450607" sldId="342"/>
            <ac:spMk id="2" creationId="{75B15739-3CCB-4D11-AAF8-00E95E3978BD}"/>
          </ac:spMkLst>
        </pc:spChg>
        <pc:spChg chg="del">
          <ac:chgData name="Péter Varga" userId="e91e233f76b5be9a" providerId="LiveId" clId="{CC18F721-6F71-4CBB-88DF-D0D9AD7AF1FD}" dt="2021-06-15T08:34:18.332" v="31" actId="21"/>
          <ac:spMkLst>
            <pc:docMk/>
            <pc:sldMk cId="1592450607" sldId="342"/>
            <ac:spMk id="6" creationId="{48A70B10-816A-4C6B-A636-0C9821FEB78A}"/>
          </ac:spMkLst>
        </pc:spChg>
        <pc:spChg chg="del">
          <ac:chgData name="Péter Varga" userId="e91e233f76b5be9a" providerId="LiveId" clId="{CC18F721-6F71-4CBB-88DF-D0D9AD7AF1FD}" dt="2021-06-15T08:34:18.332" v="31" actId="21"/>
          <ac:spMkLst>
            <pc:docMk/>
            <pc:sldMk cId="1592450607" sldId="342"/>
            <ac:spMk id="7" creationId="{636823A5-3086-4148-BED3-5E05ACF090F2}"/>
          </ac:spMkLst>
        </pc:spChg>
        <pc:spChg chg="del">
          <ac:chgData name="Péter Varga" userId="e91e233f76b5be9a" providerId="LiveId" clId="{CC18F721-6F71-4CBB-88DF-D0D9AD7AF1FD}" dt="2021-06-15T08:34:18.332" v="31" actId="21"/>
          <ac:spMkLst>
            <pc:docMk/>
            <pc:sldMk cId="1592450607" sldId="342"/>
            <ac:spMk id="8" creationId="{7D12882D-FE8F-4C4B-A842-2CB3C48BB719}"/>
          </ac:spMkLst>
        </pc:spChg>
        <pc:spChg chg="del">
          <ac:chgData name="Péter Varga" userId="e91e233f76b5be9a" providerId="LiveId" clId="{CC18F721-6F71-4CBB-88DF-D0D9AD7AF1FD}" dt="2021-06-15T08:34:18.332" v="31" actId="21"/>
          <ac:spMkLst>
            <pc:docMk/>
            <pc:sldMk cId="1592450607" sldId="342"/>
            <ac:spMk id="9" creationId="{3CBDB52E-A294-4628-916D-E33336818AC9}"/>
          </ac:spMkLst>
        </pc:spChg>
        <pc:spChg chg="del">
          <ac:chgData name="Péter Varga" userId="e91e233f76b5be9a" providerId="LiveId" clId="{CC18F721-6F71-4CBB-88DF-D0D9AD7AF1FD}" dt="2021-06-15T08:34:18.332" v="31" actId="21"/>
          <ac:spMkLst>
            <pc:docMk/>
            <pc:sldMk cId="1592450607" sldId="342"/>
            <ac:spMk id="10" creationId="{B0A04565-7F40-4E44-86AC-F965FA594657}"/>
          </ac:spMkLst>
        </pc:spChg>
        <pc:spChg chg="del">
          <ac:chgData name="Péter Varga" userId="e91e233f76b5be9a" providerId="LiveId" clId="{CC18F721-6F71-4CBB-88DF-D0D9AD7AF1FD}" dt="2021-06-15T08:34:18.332" v="31" actId="21"/>
          <ac:spMkLst>
            <pc:docMk/>
            <pc:sldMk cId="1592450607" sldId="342"/>
            <ac:spMk id="11" creationId="{36873AFE-A2B9-40F1-AA21-2863E25CC8CB}"/>
          </ac:spMkLst>
        </pc:spChg>
        <pc:spChg chg="del">
          <ac:chgData name="Péter Varga" userId="e91e233f76b5be9a" providerId="LiveId" clId="{CC18F721-6F71-4CBB-88DF-D0D9AD7AF1FD}" dt="2021-06-15T08:34:18.332" v="31" actId="21"/>
          <ac:spMkLst>
            <pc:docMk/>
            <pc:sldMk cId="1592450607" sldId="342"/>
            <ac:spMk id="12" creationId="{D29780DB-D4B3-49FB-9594-2B65C36BD871}"/>
          </ac:spMkLst>
        </pc:spChg>
        <pc:spChg chg="del">
          <ac:chgData name="Péter Varga" userId="e91e233f76b5be9a" providerId="LiveId" clId="{CC18F721-6F71-4CBB-88DF-D0D9AD7AF1FD}" dt="2021-06-15T08:34:18.332" v="31" actId="21"/>
          <ac:spMkLst>
            <pc:docMk/>
            <pc:sldMk cId="1592450607" sldId="342"/>
            <ac:spMk id="13" creationId="{3A5811CD-C28F-4417-B878-7408D0AD3F86}"/>
          </ac:spMkLst>
        </pc:spChg>
        <pc:spChg chg="del">
          <ac:chgData name="Péter Varga" userId="e91e233f76b5be9a" providerId="LiveId" clId="{CC18F721-6F71-4CBB-88DF-D0D9AD7AF1FD}" dt="2021-06-15T08:34:18.332" v="31" actId="21"/>
          <ac:spMkLst>
            <pc:docMk/>
            <pc:sldMk cId="1592450607" sldId="342"/>
            <ac:spMk id="14" creationId="{CCD6F94E-264D-4A35-A6AD-2E32B2580C28}"/>
          </ac:spMkLst>
        </pc:spChg>
        <pc:spChg chg="del">
          <ac:chgData name="Péter Varga" userId="e91e233f76b5be9a" providerId="LiveId" clId="{CC18F721-6F71-4CBB-88DF-D0D9AD7AF1FD}" dt="2021-06-15T08:34:18.332" v="31" actId="21"/>
          <ac:spMkLst>
            <pc:docMk/>
            <pc:sldMk cId="1592450607" sldId="342"/>
            <ac:spMk id="15" creationId="{5F3B76C8-88A0-4E5B-8E52-590BB60160DB}"/>
          </ac:spMkLst>
        </pc:spChg>
        <pc:spChg chg="del">
          <ac:chgData name="Péter Varga" userId="e91e233f76b5be9a" providerId="LiveId" clId="{CC18F721-6F71-4CBB-88DF-D0D9AD7AF1FD}" dt="2021-06-15T08:34:18.332" v="31" actId="21"/>
          <ac:spMkLst>
            <pc:docMk/>
            <pc:sldMk cId="1592450607" sldId="342"/>
            <ac:spMk id="16" creationId="{D26EE1CD-1002-4100-B04B-A1B60749DA4C}"/>
          </ac:spMkLst>
        </pc:spChg>
        <pc:spChg chg="del">
          <ac:chgData name="Péter Varga" userId="e91e233f76b5be9a" providerId="LiveId" clId="{CC18F721-6F71-4CBB-88DF-D0D9AD7AF1FD}" dt="2021-06-15T08:34:18.332" v="31" actId="21"/>
          <ac:spMkLst>
            <pc:docMk/>
            <pc:sldMk cId="1592450607" sldId="342"/>
            <ac:spMk id="17" creationId="{C78FC5ED-2F86-40C9-8FBF-7439FCFDC778}"/>
          </ac:spMkLst>
        </pc:spChg>
      </pc:sldChg>
      <pc:sldChg chg="delSp add del mod">
        <pc:chgData name="Péter Varga" userId="e91e233f76b5be9a" providerId="LiveId" clId="{CC18F721-6F71-4CBB-88DF-D0D9AD7AF1FD}" dt="2021-06-15T08:37:08.949" v="225" actId="47"/>
        <pc:sldMkLst>
          <pc:docMk/>
          <pc:sldMk cId="1796170834" sldId="343"/>
        </pc:sldMkLst>
        <pc:spChg chg="del">
          <ac:chgData name="Péter Varga" userId="e91e233f76b5be9a" providerId="LiveId" clId="{CC18F721-6F71-4CBB-88DF-D0D9AD7AF1FD}" dt="2021-06-15T08:35:12.954" v="48" actId="21"/>
          <ac:spMkLst>
            <pc:docMk/>
            <pc:sldMk cId="1796170834" sldId="343"/>
            <ac:spMk id="6" creationId="{BB76D9E8-5270-4B48-94F8-8D77D79E77A4}"/>
          </ac:spMkLst>
        </pc:spChg>
        <pc:spChg chg="del">
          <ac:chgData name="Péter Varga" userId="e91e233f76b5be9a" providerId="LiveId" clId="{CC18F721-6F71-4CBB-88DF-D0D9AD7AF1FD}" dt="2021-06-15T08:35:12.954" v="48" actId="21"/>
          <ac:spMkLst>
            <pc:docMk/>
            <pc:sldMk cId="1796170834" sldId="343"/>
            <ac:spMk id="7" creationId="{06DD08AD-3C61-4C91-A3FD-2F1BCF1E2363}"/>
          </ac:spMkLst>
        </pc:spChg>
        <pc:spChg chg="del">
          <ac:chgData name="Péter Varga" userId="e91e233f76b5be9a" providerId="LiveId" clId="{CC18F721-6F71-4CBB-88DF-D0D9AD7AF1FD}" dt="2021-06-15T08:35:12.954" v="48" actId="21"/>
          <ac:spMkLst>
            <pc:docMk/>
            <pc:sldMk cId="1796170834" sldId="343"/>
            <ac:spMk id="8" creationId="{4030715B-EE41-4B45-A402-CF48019D2AEB}"/>
          </ac:spMkLst>
        </pc:spChg>
      </pc:sldChg>
      <pc:sldChg chg="addSp delSp modSp new mod">
        <pc:chgData name="Péter Varga" userId="e91e233f76b5be9a" providerId="LiveId" clId="{CC18F721-6F71-4CBB-88DF-D0D9AD7AF1FD}" dt="2021-06-15T08:40:11.492" v="344" actId="1037"/>
        <pc:sldMkLst>
          <pc:docMk/>
          <pc:sldMk cId="2505004211" sldId="344"/>
        </pc:sldMkLst>
        <pc:spChg chg="mod">
          <ac:chgData name="Péter Varga" userId="e91e233f76b5be9a" providerId="LiveId" clId="{CC18F721-6F71-4CBB-88DF-D0D9AD7AF1FD}" dt="2021-06-15T08:35:03.331" v="47" actId="6549"/>
          <ac:spMkLst>
            <pc:docMk/>
            <pc:sldMk cId="2505004211" sldId="344"/>
            <ac:spMk id="2" creationId="{40273F75-4760-4FB7-9C21-BCBD9CB11EDD}"/>
          </ac:spMkLst>
        </pc:spChg>
        <pc:spChg chg="del mod">
          <ac:chgData name="Péter Varga" userId="e91e233f76b5be9a" providerId="LiveId" clId="{CC18F721-6F71-4CBB-88DF-D0D9AD7AF1FD}" dt="2021-06-15T08:34:36.150" v="36" actId="478"/>
          <ac:spMkLst>
            <pc:docMk/>
            <pc:sldMk cId="2505004211" sldId="344"/>
            <ac:spMk id="3" creationId="{F8F89F0A-AEE8-4811-9550-7CDE1A3132C8}"/>
          </ac:spMkLst>
        </pc:spChg>
        <pc:spChg chg="add del mod">
          <ac:chgData name="Péter Varga" userId="e91e233f76b5be9a" providerId="LiveId" clId="{CC18F721-6F71-4CBB-88DF-D0D9AD7AF1FD}" dt="2021-06-15T08:35:33.280" v="111"/>
          <ac:spMkLst>
            <pc:docMk/>
            <pc:sldMk cId="2505004211" sldId="344"/>
            <ac:spMk id="5" creationId="{42187BA5-3BA0-4487-AAA8-0C34949D3983}"/>
          </ac:spMkLst>
        </pc:spChg>
        <pc:spChg chg="add del mod">
          <ac:chgData name="Péter Varga" userId="e91e233f76b5be9a" providerId="LiveId" clId="{CC18F721-6F71-4CBB-88DF-D0D9AD7AF1FD}" dt="2021-06-15T08:35:33.280" v="111"/>
          <ac:spMkLst>
            <pc:docMk/>
            <pc:sldMk cId="2505004211" sldId="344"/>
            <ac:spMk id="6" creationId="{41D1E3E3-DAC8-4918-B0D0-822881DBD98B}"/>
          </ac:spMkLst>
        </pc:spChg>
        <pc:spChg chg="add del mod">
          <ac:chgData name="Péter Varga" userId="e91e233f76b5be9a" providerId="LiveId" clId="{CC18F721-6F71-4CBB-88DF-D0D9AD7AF1FD}" dt="2021-06-15T08:35:33.280" v="111"/>
          <ac:spMkLst>
            <pc:docMk/>
            <pc:sldMk cId="2505004211" sldId="344"/>
            <ac:spMk id="7" creationId="{1CBB9030-2B7D-4EAB-93E1-28607AE69066}"/>
          </ac:spMkLst>
        </pc:spChg>
        <pc:spChg chg="add mod">
          <ac:chgData name="Péter Varga" userId="e91e233f76b5be9a" providerId="LiveId" clId="{CC18F721-6F71-4CBB-88DF-D0D9AD7AF1FD}" dt="2021-06-15T08:37:01.575" v="224" actId="14100"/>
          <ac:spMkLst>
            <pc:docMk/>
            <pc:sldMk cId="2505004211" sldId="344"/>
            <ac:spMk id="9" creationId="{5BD48B46-0196-4D89-8263-6B98148CAA3E}"/>
          </ac:spMkLst>
        </pc:spChg>
        <pc:spChg chg="add mod">
          <ac:chgData name="Péter Varga" userId="e91e233f76b5be9a" providerId="LiveId" clId="{CC18F721-6F71-4CBB-88DF-D0D9AD7AF1FD}" dt="2021-06-15T08:37:01.575" v="224" actId="14100"/>
          <ac:spMkLst>
            <pc:docMk/>
            <pc:sldMk cId="2505004211" sldId="344"/>
            <ac:spMk id="10" creationId="{8F2E444F-A4B1-47FF-9ED6-7A9D637DABA9}"/>
          </ac:spMkLst>
        </pc:spChg>
        <pc:spChg chg="add mod">
          <ac:chgData name="Péter Varga" userId="e91e233f76b5be9a" providerId="LiveId" clId="{CC18F721-6F71-4CBB-88DF-D0D9AD7AF1FD}" dt="2021-06-15T08:40:11.492" v="344" actId="1037"/>
          <ac:spMkLst>
            <pc:docMk/>
            <pc:sldMk cId="2505004211" sldId="344"/>
            <ac:spMk id="11" creationId="{0C92A382-C7D8-457C-9A05-45936209EF9B}"/>
          </ac:spMkLst>
        </pc:spChg>
        <pc:picChg chg="add mod">
          <ac:chgData name="Péter Varga" userId="e91e233f76b5be9a" providerId="LiveId" clId="{CC18F721-6F71-4CBB-88DF-D0D9AD7AF1FD}" dt="2021-06-15T08:35:22.095" v="107" actId="1038"/>
          <ac:picMkLst>
            <pc:docMk/>
            <pc:sldMk cId="2505004211" sldId="344"/>
            <ac:picMk id="4" creationId="{0D8FDA91-B829-4FD2-A457-1EFF46D8FDD0}"/>
          </ac:picMkLst>
        </pc:picChg>
        <pc:picChg chg="add mod">
          <ac:chgData name="Péter Varga" userId="e91e233f76b5be9a" providerId="LiveId" clId="{CC18F721-6F71-4CBB-88DF-D0D9AD7AF1FD}" dt="2021-06-15T08:35:46.543" v="178" actId="1036"/>
          <ac:picMkLst>
            <pc:docMk/>
            <pc:sldMk cId="2505004211" sldId="344"/>
            <ac:picMk id="8" creationId="{5CBB32F1-C03D-4489-99E8-7B2568C28A1B}"/>
          </ac:picMkLst>
        </pc:picChg>
      </pc:sldChg>
      <pc:sldMasterChg chg="delSldLayout">
        <pc:chgData name="Péter Varga" userId="e91e233f76b5be9a" providerId="LiveId" clId="{CC18F721-6F71-4CBB-88DF-D0D9AD7AF1FD}" dt="2021-06-15T08:39:17.498" v="282" actId="47"/>
        <pc:sldMasterMkLst>
          <pc:docMk/>
          <pc:sldMasterMk cId="0" sldId="2147483648"/>
        </pc:sldMasterMkLst>
        <pc:sldLayoutChg chg="del">
          <pc:chgData name="Péter Varga" userId="e91e233f76b5be9a" providerId="LiveId" clId="{CC18F721-6F71-4CBB-88DF-D0D9AD7AF1FD}" dt="2021-06-15T08:39:17.498" v="282" actId="47"/>
          <pc:sldLayoutMkLst>
            <pc:docMk/>
            <pc:sldMasterMk cId="0" sldId="2147483648"/>
            <pc:sldLayoutMk cId="2470400135" sldId="2147483660"/>
          </pc:sldLayoutMkLst>
        </pc:sldLayoutChg>
      </pc:sldMasterChg>
    </pc:docChg>
  </pc:docChgLst>
  <pc:docChgLst>
    <pc:chgData name="izsak varga" userId="27abbf3197c3a0bc" providerId="LiveId" clId="{AB4C911D-053A-48E9-BBCD-F7903A4EE67E}"/>
    <pc:docChg chg="undo custSel modSld">
      <pc:chgData name="izsak varga" userId="27abbf3197c3a0bc" providerId="LiveId" clId="{AB4C911D-053A-48E9-BBCD-F7903A4EE67E}" dt="2021-06-15T16:39:21.983" v="219" actId="20577"/>
      <pc:docMkLst>
        <pc:docMk/>
      </pc:docMkLst>
      <pc:sldChg chg="addSp modSp mod">
        <pc:chgData name="izsak varga" userId="27abbf3197c3a0bc" providerId="LiveId" clId="{AB4C911D-053A-48E9-BBCD-F7903A4EE67E}" dt="2021-06-15T10:48:26.123" v="11" actId="207"/>
        <pc:sldMkLst>
          <pc:docMk/>
          <pc:sldMk cId="247699435" sldId="283"/>
        </pc:sldMkLst>
        <pc:spChg chg="add mod">
          <ac:chgData name="izsak varga" userId="27abbf3197c3a0bc" providerId="LiveId" clId="{AB4C911D-053A-48E9-BBCD-F7903A4EE67E}" dt="2021-06-15T10:48:26.123" v="11" actId="207"/>
          <ac:spMkLst>
            <pc:docMk/>
            <pc:sldMk cId="247699435" sldId="283"/>
            <ac:spMk id="2" creationId="{897AA304-DC84-4091-8A61-03A38A80722A}"/>
          </ac:spMkLst>
        </pc:spChg>
      </pc:sldChg>
      <pc:sldChg chg="addSp modSp mod">
        <pc:chgData name="izsak varga" userId="27abbf3197c3a0bc" providerId="LiveId" clId="{AB4C911D-053A-48E9-BBCD-F7903A4EE67E}" dt="2021-06-15T15:08:22.692" v="146" actId="207"/>
        <pc:sldMkLst>
          <pc:docMk/>
          <pc:sldMk cId="1531203469" sldId="315"/>
        </pc:sldMkLst>
        <pc:spChg chg="add mod">
          <ac:chgData name="izsak varga" userId="27abbf3197c3a0bc" providerId="LiveId" clId="{AB4C911D-053A-48E9-BBCD-F7903A4EE67E}" dt="2021-06-15T15:08:22.692" v="146" actId="207"/>
          <ac:spMkLst>
            <pc:docMk/>
            <pc:sldMk cId="1531203469" sldId="315"/>
            <ac:spMk id="2" creationId="{32F6202B-03E5-4C9C-A6C0-B0FB334B5D31}"/>
          </ac:spMkLst>
        </pc:spChg>
        <pc:picChg chg="mod">
          <ac:chgData name="izsak varga" userId="27abbf3197c3a0bc" providerId="LiveId" clId="{AB4C911D-053A-48E9-BBCD-F7903A4EE67E}" dt="2021-06-15T11:04:37.723" v="114" actId="14100"/>
          <ac:picMkLst>
            <pc:docMk/>
            <pc:sldMk cId="1531203469" sldId="315"/>
            <ac:picMk id="7" creationId="{E352E217-DF96-4D08-A576-7477DF778F70}"/>
          </ac:picMkLst>
        </pc:picChg>
      </pc:sldChg>
      <pc:sldChg chg="addSp modSp mod">
        <pc:chgData name="izsak varga" userId="27abbf3197c3a0bc" providerId="LiveId" clId="{AB4C911D-053A-48E9-BBCD-F7903A4EE67E}" dt="2021-06-15T15:08:17.286" v="145" actId="207"/>
        <pc:sldMkLst>
          <pc:docMk/>
          <pc:sldMk cId="3166556929" sldId="316"/>
        </pc:sldMkLst>
        <pc:spChg chg="add mod">
          <ac:chgData name="izsak varga" userId="27abbf3197c3a0bc" providerId="LiveId" clId="{AB4C911D-053A-48E9-BBCD-F7903A4EE67E}" dt="2021-06-15T15:08:17.286" v="145" actId="207"/>
          <ac:spMkLst>
            <pc:docMk/>
            <pc:sldMk cId="3166556929" sldId="316"/>
            <ac:spMk id="2" creationId="{5559F364-7F33-454B-9B9D-D2AA232DF308}"/>
          </ac:spMkLst>
        </pc:spChg>
        <pc:picChg chg="mod">
          <ac:chgData name="izsak varga" userId="27abbf3197c3a0bc" providerId="LiveId" clId="{AB4C911D-053A-48E9-BBCD-F7903A4EE67E}" dt="2021-06-15T11:04:49.966" v="117" actId="1076"/>
          <ac:picMkLst>
            <pc:docMk/>
            <pc:sldMk cId="3166556929" sldId="316"/>
            <ac:picMk id="4" creationId="{B81C10FD-0C88-4853-B24D-6E2472893CD4}"/>
          </ac:picMkLst>
        </pc:picChg>
      </pc:sldChg>
      <pc:sldChg chg="addSp modSp mod">
        <pc:chgData name="izsak varga" userId="27abbf3197c3a0bc" providerId="LiveId" clId="{AB4C911D-053A-48E9-BBCD-F7903A4EE67E}" dt="2021-06-15T15:08:10.697" v="144" actId="207"/>
        <pc:sldMkLst>
          <pc:docMk/>
          <pc:sldMk cId="3442518745" sldId="317"/>
        </pc:sldMkLst>
        <pc:spChg chg="add mod">
          <ac:chgData name="izsak varga" userId="27abbf3197c3a0bc" providerId="LiveId" clId="{AB4C911D-053A-48E9-BBCD-F7903A4EE67E}" dt="2021-06-15T15:08:10.697" v="144" actId="207"/>
          <ac:spMkLst>
            <pc:docMk/>
            <pc:sldMk cId="3442518745" sldId="317"/>
            <ac:spMk id="2" creationId="{F9B40B22-AAF4-40F1-962B-60DB46868F5D}"/>
          </ac:spMkLst>
        </pc:spChg>
      </pc:sldChg>
      <pc:sldChg chg="addSp modSp mod">
        <pc:chgData name="izsak varga" userId="27abbf3197c3a0bc" providerId="LiveId" clId="{AB4C911D-053A-48E9-BBCD-F7903A4EE67E}" dt="2021-06-15T15:08:37.776" v="147" actId="207"/>
        <pc:sldMkLst>
          <pc:docMk/>
          <pc:sldMk cId="2329216977" sldId="318"/>
        </pc:sldMkLst>
        <pc:spChg chg="add mod">
          <ac:chgData name="izsak varga" userId="27abbf3197c3a0bc" providerId="LiveId" clId="{AB4C911D-053A-48E9-BBCD-F7903A4EE67E}" dt="2021-06-15T15:08:37.776" v="147" actId="207"/>
          <ac:spMkLst>
            <pc:docMk/>
            <pc:sldMk cId="2329216977" sldId="318"/>
            <ac:spMk id="7" creationId="{AF3D618C-C191-4A62-B3B1-A1A584423597}"/>
          </ac:spMkLst>
        </pc:spChg>
      </pc:sldChg>
      <pc:sldChg chg="addSp modSp mod">
        <pc:chgData name="izsak varga" userId="27abbf3197c3a0bc" providerId="LiveId" clId="{AB4C911D-053A-48E9-BBCD-F7903A4EE67E}" dt="2021-06-15T15:13:51" v="153" actId="207"/>
        <pc:sldMkLst>
          <pc:docMk/>
          <pc:sldMk cId="4026100441" sldId="319"/>
        </pc:sldMkLst>
        <pc:spChg chg="add mod">
          <ac:chgData name="izsak varga" userId="27abbf3197c3a0bc" providerId="LiveId" clId="{AB4C911D-053A-48E9-BBCD-F7903A4EE67E}" dt="2021-06-15T15:13:51" v="153" actId="207"/>
          <ac:spMkLst>
            <pc:docMk/>
            <pc:sldMk cId="4026100441" sldId="319"/>
            <ac:spMk id="6" creationId="{A3C9A8CC-829B-4348-B738-BF7222502E1A}"/>
          </ac:spMkLst>
        </pc:spChg>
      </pc:sldChg>
      <pc:sldChg chg="addSp modSp mod">
        <pc:chgData name="izsak varga" userId="27abbf3197c3a0bc" providerId="LiveId" clId="{AB4C911D-053A-48E9-BBCD-F7903A4EE67E}" dt="2021-06-15T15:13:42.403" v="152" actId="207"/>
        <pc:sldMkLst>
          <pc:docMk/>
          <pc:sldMk cId="728535971" sldId="320"/>
        </pc:sldMkLst>
        <pc:spChg chg="add mod">
          <ac:chgData name="izsak varga" userId="27abbf3197c3a0bc" providerId="LiveId" clId="{AB4C911D-053A-48E9-BBCD-F7903A4EE67E}" dt="2021-06-15T15:13:42.403" v="152" actId="207"/>
          <ac:spMkLst>
            <pc:docMk/>
            <pc:sldMk cId="728535971" sldId="320"/>
            <ac:spMk id="5" creationId="{8384AE12-5C28-480E-BA15-1A6362D488CA}"/>
          </ac:spMkLst>
        </pc:spChg>
      </pc:sldChg>
      <pc:sldChg chg="addSp delSp modSp mod">
        <pc:chgData name="izsak varga" userId="27abbf3197c3a0bc" providerId="LiveId" clId="{AB4C911D-053A-48E9-BBCD-F7903A4EE67E}" dt="2021-06-15T15:08:02.961" v="143" actId="207"/>
        <pc:sldMkLst>
          <pc:docMk/>
          <pc:sldMk cId="1267920074" sldId="321"/>
        </pc:sldMkLst>
        <pc:spChg chg="add del mod">
          <ac:chgData name="izsak varga" userId="27abbf3197c3a0bc" providerId="LiveId" clId="{AB4C911D-053A-48E9-BBCD-F7903A4EE67E}" dt="2021-06-15T15:07:14.237" v="134"/>
          <ac:spMkLst>
            <pc:docMk/>
            <pc:sldMk cId="1267920074" sldId="321"/>
            <ac:spMk id="2" creationId="{A221CE25-D5D2-41EF-BFF8-B6A5057868CA}"/>
          </ac:spMkLst>
        </pc:spChg>
        <pc:spChg chg="add mod">
          <ac:chgData name="izsak varga" userId="27abbf3197c3a0bc" providerId="LiveId" clId="{AB4C911D-053A-48E9-BBCD-F7903A4EE67E}" dt="2021-06-15T15:08:02.961" v="143" actId="207"/>
          <ac:spMkLst>
            <pc:docMk/>
            <pc:sldMk cId="1267920074" sldId="321"/>
            <ac:spMk id="3" creationId="{AFD9331C-1E3B-4B35-A49E-953C1CA717EF}"/>
          </ac:spMkLst>
        </pc:spChg>
      </pc:sldChg>
      <pc:sldChg chg="addSp modSp mod">
        <pc:chgData name="izsak varga" userId="27abbf3197c3a0bc" providerId="LiveId" clId="{AB4C911D-053A-48E9-BBCD-F7903A4EE67E}" dt="2021-06-15T15:16:01.794" v="162" actId="207"/>
        <pc:sldMkLst>
          <pc:docMk/>
          <pc:sldMk cId="236757553" sldId="323"/>
        </pc:sldMkLst>
        <pc:spChg chg="add mod">
          <ac:chgData name="izsak varga" userId="27abbf3197c3a0bc" providerId="LiveId" clId="{AB4C911D-053A-48E9-BBCD-F7903A4EE67E}" dt="2021-06-15T15:16:01.794" v="162" actId="207"/>
          <ac:spMkLst>
            <pc:docMk/>
            <pc:sldMk cId="236757553" sldId="323"/>
            <ac:spMk id="2" creationId="{44C7EAA8-0673-4A45-B0F5-36C10CE76431}"/>
          </ac:spMkLst>
        </pc:spChg>
        <pc:picChg chg="mod">
          <ac:chgData name="izsak varga" userId="27abbf3197c3a0bc" providerId="LiveId" clId="{AB4C911D-053A-48E9-BBCD-F7903A4EE67E}" dt="2021-06-15T11:03:22.663" v="103" actId="1035"/>
          <ac:picMkLst>
            <pc:docMk/>
            <pc:sldMk cId="236757553" sldId="323"/>
            <ac:picMk id="4" creationId="{6D86D967-84A0-484F-9F81-B773DCA38A3E}"/>
          </ac:picMkLst>
        </pc:picChg>
      </pc:sldChg>
      <pc:sldChg chg="addSp modSp mod">
        <pc:chgData name="izsak varga" userId="27abbf3197c3a0bc" providerId="LiveId" clId="{AB4C911D-053A-48E9-BBCD-F7903A4EE67E}" dt="2021-06-15T15:15:39.545" v="161" actId="207"/>
        <pc:sldMkLst>
          <pc:docMk/>
          <pc:sldMk cId="225491572" sldId="324"/>
        </pc:sldMkLst>
        <pc:spChg chg="add mod">
          <ac:chgData name="izsak varga" userId="27abbf3197c3a0bc" providerId="LiveId" clId="{AB4C911D-053A-48E9-BBCD-F7903A4EE67E}" dt="2021-06-15T15:15:39.545" v="161" actId="207"/>
          <ac:spMkLst>
            <pc:docMk/>
            <pc:sldMk cId="225491572" sldId="324"/>
            <ac:spMk id="2" creationId="{9255CF9C-8624-4E35-A2E4-1D34DA5F5078}"/>
          </ac:spMkLst>
        </pc:spChg>
      </pc:sldChg>
      <pc:sldChg chg="addSp modSp mod">
        <pc:chgData name="izsak varga" userId="27abbf3197c3a0bc" providerId="LiveId" clId="{AB4C911D-053A-48E9-BBCD-F7903A4EE67E}" dt="2021-06-15T15:16:48.304" v="167" actId="1076"/>
        <pc:sldMkLst>
          <pc:docMk/>
          <pc:sldMk cId="330820284" sldId="325"/>
        </pc:sldMkLst>
        <pc:spChg chg="add mod">
          <ac:chgData name="izsak varga" userId="27abbf3197c3a0bc" providerId="LiveId" clId="{AB4C911D-053A-48E9-BBCD-F7903A4EE67E}" dt="2021-06-15T15:16:48.304" v="167" actId="1076"/>
          <ac:spMkLst>
            <pc:docMk/>
            <pc:sldMk cId="330820284" sldId="325"/>
            <ac:spMk id="6" creationId="{93B0F057-47C4-4DE6-A939-F58A6B356E0D}"/>
          </ac:spMkLst>
        </pc:spChg>
      </pc:sldChg>
      <pc:sldChg chg="addSp modSp mod">
        <pc:chgData name="izsak varga" userId="27abbf3197c3a0bc" providerId="LiveId" clId="{AB4C911D-053A-48E9-BBCD-F7903A4EE67E}" dt="2021-06-15T15:17:11.301" v="170" actId="1076"/>
        <pc:sldMkLst>
          <pc:docMk/>
          <pc:sldMk cId="1971513381" sldId="326"/>
        </pc:sldMkLst>
        <pc:spChg chg="add mod">
          <ac:chgData name="izsak varga" userId="27abbf3197c3a0bc" providerId="LiveId" clId="{AB4C911D-053A-48E9-BBCD-F7903A4EE67E}" dt="2021-06-15T15:17:11.301" v="170" actId="1076"/>
          <ac:spMkLst>
            <pc:docMk/>
            <pc:sldMk cId="1971513381" sldId="326"/>
            <ac:spMk id="6" creationId="{EA039755-CE85-4F88-B935-F69705C72622}"/>
          </ac:spMkLst>
        </pc:spChg>
      </pc:sldChg>
      <pc:sldChg chg="addSp modSp mod">
        <pc:chgData name="izsak varga" userId="27abbf3197c3a0bc" providerId="LiveId" clId="{AB4C911D-053A-48E9-BBCD-F7903A4EE67E}" dt="2021-06-15T15:17:32.703" v="174" actId="1076"/>
        <pc:sldMkLst>
          <pc:docMk/>
          <pc:sldMk cId="3925291813" sldId="327"/>
        </pc:sldMkLst>
        <pc:spChg chg="add mod">
          <ac:chgData name="izsak varga" userId="27abbf3197c3a0bc" providerId="LiveId" clId="{AB4C911D-053A-48E9-BBCD-F7903A4EE67E}" dt="2021-06-15T15:17:29.303" v="173" actId="1076"/>
          <ac:spMkLst>
            <pc:docMk/>
            <pc:sldMk cId="3925291813" sldId="327"/>
            <ac:spMk id="5" creationId="{1DEAC7D7-6755-4992-8E89-CD17C4D7ED53}"/>
          </ac:spMkLst>
        </pc:spChg>
        <pc:picChg chg="mod">
          <ac:chgData name="izsak varga" userId="27abbf3197c3a0bc" providerId="LiveId" clId="{AB4C911D-053A-48E9-BBCD-F7903A4EE67E}" dt="2021-06-15T15:17:32.703" v="174" actId="1076"/>
          <ac:picMkLst>
            <pc:docMk/>
            <pc:sldMk cId="3925291813" sldId="327"/>
            <ac:picMk id="4" creationId="{15B53A30-5A00-4145-935B-2ED9FDAA0ED0}"/>
          </ac:picMkLst>
        </pc:picChg>
      </pc:sldChg>
      <pc:sldChg chg="addSp modSp mod">
        <pc:chgData name="izsak varga" userId="27abbf3197c3a0bc" providerId="LiveId" clId="{AB4C911D-053A-48E9-BBCD-F7903A4EE67E}" dt="2021-06-15T15:17:54.430" v="177"/>
        <pc:sldMkLst>
          <pc:docMk/>
          <pc:sldMk cId="4041395189" sldId="328"/>
        </pc:sldMkLst>
        <pc:spChg chg="add mod">
          <ac:chgData name="izsak varga" userId="27abbf3197c3a0bc" providerId="LiveId" clId="{AB4C911D-053A-48E9-BBCD-F7903A4EE67E}" dt="2021-06-15T15:17:54.430" v="177"/>
          <ac:spMkLst>
            <pc:docMk/>
            <pc:sldMk cId="4041395189" sldId="328"/>
            <ac:spMk id="5" creationId="{1CB24A4F-513D-45AC-AACE-9F524492341D}"/>
          </ac:spMkLst>
        </pc:spChg>
        <pc:picChg chg="mod">
          <ac:chgData name="izsak varga" userId="27abbf3197c3a0bc" providerId="LiveId" clId="{AB4C911D-053A-48E9-BBCD-F7903A4EE67E}" dt="2021-06-15T15:17:51.939" v="176" actId="1076"/>
          <ac:picMkLst>
            <pc:docMk/>
            <pc:sldMk cId="4041395189" sldId="328"/>
            <ac:picMk id="4" creationId="{DC0BC0A3-5D9D-4287-B973-AC872B407246}"/>
          </ac:picMkLst>
        </pc:picChg>
      </pc:sldChg>
      <pc:sldChg chg="addSp modSp mod">
        <pc:chgData name="izsak varga" userId="27abbf3197c3a0bc" providerId="LiveId" clId="{AB4C911D-053A-48E9-BBCD-F7903A4EE67E}" dt="2021-06-15T15:14:00.984" v="154" actId="207"/>
        <pc:sldMkLst>
          <pc:docMk/>
          <pc:sldMk cId="449388128" sldId="329"/>
        </pc:sldMkLst>
        <pc:spChg chg="add mod">
          <ac:chgData name="izsak varga" userId="27abbf3197c3a0bc" providerId="LiveId" clId="{AB4C911D-053A-48E9-BBCD-F7903A4EE67E}" dt="2021-06-15T15:14:00.984" v="154" actId="207"/>
          <ac:spMkLst>
            <pc:docMk/>
            <pc:sldMk cId="449388128" sldId="329"/>
            <ac:spMk id="6" creationId="{502D390F-E6B4-420D-B2B7-923362030E45}"/>
          </ac:spMkLst>
        </pc:spChg>
      </pc:sldChg>
      <pc:sldChg chg="addSp delSp modSp mod">
        <pc:chgData name="izsak varga" userId="27abbf3197c3a0bc" providerId="LiveId" clId="{AB4C911D-053A-48E9-BBCD-F7903A4EE67E}" dt="2021-06-15T15:18:24.067" v="184" actId="1076"/>
        <pc:sldMkLst>
          <pc:docMk/>
          <pc:sldMk cId="715303053" sldId="330"/>
        </pc:sldMkLst>
        <pc:spChg chg="add del">
          <ac:chgData name="izsak varga" userId="27abbf3197c3a0bc" providerId="LiveId" clId="{AB4C911D-053A-48E9-BBCD-F7903A4EE67E}" dt="2021-06-15T15:18:01.855" v="179" actId="22"/>
          <ac:spMkLst>
            <pc:docMk/>
            <pc:sldMk cId="715303053" sldId="330"/>
            <ac:spMk id="6" creationId="{A7DC1F14-6E25-4C51-A5FE-C8BF53EA8CAC}"/>
          </ac:spMkLst>
        </pc:spChg>
        <pc:spChg chg="add del">
          <ac:chgData name="izsak varga" userId="27abbf3197c3a0bc" providerId="LiveId" clId="{AB4C911D-053A-48E9-BBCD-F7903A4EE67E}" dt="2021-06-15T15:18:06.489" v="181" actId="22"/>
          <ac:spMkLst>
            <pc:docMk/>
            <pc:sldMk cId="715303053" sldId="330"/>
            <ac:spMk id="8" creationId="{2F9A87DE-E4E9-42D8-8BD7-CC2C184E1C59}"/>
          </ac:spMkLst>
        </pc:spChg>
        <pc:spChg chg="add mod">
          <ac:chgData name="izsak varga" userId="27abbf3197c3a0bc" providerId="LiveId" clId="{AB4C911D-053A-48E9-BBCD-F7903A4EE67E}" dt="2021-06-15T15:18:24.067" v="184" actId="1076"/>
          <ac:spMkLst>
            <pc:docMk/>
            <pc:sldMk cId="715303053" sldId="330"/>
            <ac:spMk id="9" creationId="{81686020-1BC9-4305-BC56-AD6DADE79576}"/>
          </ac:spMkLst>
        </pc:spChg>
      </pc:sldChg>
      <pc:sldChg chg="addSp modSp mod">
        <pc:chgData name="izsak varga" userId="27abbf3197c3a0bc" providerId="LiveId" clId="{AB4C911D-053A-48E9-BBCD-F7903A4EE67E}" dt="2021-06-15T15:19:35.037" v="187" actId="14100"/>
        <pc:sldMkLst>
          <pc:docMk/>
          <pc:sldMk cId="2386037533" sldId="331"/>
        </pc:sldMkLst>
        <pc:spChg chg="add mod">
          <ac:chgData name="izsak varga" userId="27abbf3197c3a0bc" providerId="LiveId" clId="{AB4C911D-053A-48E9-BBCD-F7903A4EE67E}" dt="2021-06-15T15:19:35.037" v="187" actId="14100"/>
          <ac:spMkLst>
            <pc:docMk/>
            <pc:sldMk cId="2386037533" sldId="331"/>
            <ac:spMk id="5" creationId="{3D6DFCE7-0D08-40C8-A139-92CC96873593}"/>
          </ac:spMkLst>
        </pc:spChg>
      </pc:sldChg>
      <pc:sldChg chg="addSp modSp mod">
        <pc:chgData name="izsak varga" userId="27abbf3197c3a0bc" providerId="LiveId" clId="{AB4C911D-053A-48E9-BBCD-F7903A4EE67E}" dt="2021-06-15T15:19:50.793" v="189"/>
        <pc:sldMkLst>
          <pc:docMk/>
          <pc:sldMk cId="2662914756" sldId="332"/>
        </pc:sldMkLst>
        <pc:spChg chg="add mod">
          <ac:chgData name="izsak varga" userId="27abbf3197c3a0bc" providerId="LiveId" clId="{AB4C911D-053A-48E9-BBCD-F7903A4EE67E}" dt="2021-06-15T15:19:50.793" v="189"/>
          <ac:spMkLst>
            <pc:docMk/>
            <pc:sldMk cId="2662914756" sldId="332"/>
            <ac:spMk id="5" creationId="{69D32945-BB12-47BD-BE52-A4484C7A8DFD}"/>
          </ac:spMkLst>
        </pc:spChg>
      </pc:sldChg>
      <pc:sldChg chg="addSp modSp mod">
        <pc:chgData name="izsak varga" userId="27abbf3197c3a0bc" providerId="LiveId" clId="{AB4C911D-053A-48E9-BBCD-F7903A4EE67E}" dt="2021-06-15T15:20:52.304" v="192" actId="1076"/>
        <pc:sldMkLst>
          <pc:docMk/>
          <pc:sldMk cId="4009754187" sldId="333"/>
        </pc:sldMkLst>
        <pc:spChg chg="add mod">
          <ac:chgData name="izsak varga" userId="27abbf3197c3a0bc" providerId="LiveId" clId="{AB4C911D-053A-48E9-BBCD-F7903A4EE67E}" dt="2021-06-15T15:20:52.304" v="192" actId="1076"/>
          <ac:spMkLst>
            <pc:docMk/>
            <pc:sldMk cId="4009754187" sldId="333"/>
            <ac:spMk id="5" creationId="{DB55B9E1-323C-4DE2-9577-CD5F0813AA20}"/>
          </ac:spMkLst>
        </pc:spChg>
      </pc:sldChg>
      <pc:sldChg chg="addSp modSp mod">
        <pc:chgData name="izsak varga" userId="27abbf3197c3a0bc" providerId="LiveId" clId="{AB4C911D-053A-48E9-BBCD-F7903A4EE67E}" dt="2021-06-15T15:21:16.216" v="196" actId="1076"/>
        <pc:sldMkLst>
          <pc:docMk/>
          <pc:sldMk cId="4070103417" sldId="334"/>
        </pc:sldMkLst>
        <pc:spChg chg="add mod">
          <ac:chgData name="izsak varga" userId="27abbf3197c3a0bc" providerId="LiveId" clId="{AB4C911D-053A-48E9-BBCD-F7903A4EE67E}" dt="2021-06-15T15:21:09.343" v="194"/>
          <ac:spMkLst>
            <pc:docMk/>
            <pc:sldMk cId="4070103417" sldId="334"/>
            <ac:spMk id="5" creationId="{DF8760D0-A3B4-448B-AEE1-55750C630A2B}"/>
          </ac:spMkLst>
        </pc:spChg>
        <pc:picChg chg="mod">
          <ac:chgData name="izsak varga" userId="27abbf3197c3a0bc" providerId="LiveId" clId="{AB4C911D-053A-48E9-BBCD-F7903A4EE67E}" dt="2021-06-15T15:21:16.216" v="196" actId="1076"/>
          <ac:picMkLst>
            <pc:docMk/>
            <pc:sldMk cId="4070103417" sldId="334"/>
            <ac:picMk id="4" creationId="{D9F500ED-9808-456E-8D9D-68D3FAF90A73}"/>
          </ac:picMkLst>
        </pc:picChg>
      </pc:sldChg>
      <pc:sldChg chg="addSp modSp mod">
        <pc:chgData name="izsak varga" userId="27abbf3197c3a0bc" providerId="LiveId" clId="{AB4C911D-053A-48E9-BBCD-F7903A4EE67E}" dt="2021-06-15T16:39:21.983" v="219" actId="20577"/>
        <pc:sldMkLst>
          <pc:docMk/>
          <pc:sldMk cId="3895729472" sldId="335"/>
        </pc:sldMkLst>
        <pc:spChg chg="mod">
          <ac:chgData name="izsak varga" userId="27abbf3197c3a0bc" providerId="LiveId" clId="{AB4C911D-053A-48E9-BBCD-F7903A4EE67E}" dt="2021-06-15T15:21:27.945" v="197" actId="1076"/>
          <ac:spMkLst>
            <pc:docMk/>
            <pc:sldMk cId="3895729472" sldId="335"/>
            <ac:spMk id="2" creationId="{5CFF085C-2CAE-48A0-898A-4ECFEAAAD868}"/>
          </ac:spMkLst>
        </pc:spChg>
        <pc:spChg chg="add mod">
          <ac:chgData name="izsak varga" userId="27abbf3197c3a0bc" providerId="LiveId" clId="{AB4C911D-053A-48E9-BBCD-F7903A4EE67E}" dt="2021-06-15T16:39:21.983" v="219" actId="20577"/>
          <ac:spMkLst>
            <pc:docMk/>
            <pc:sldMk cId="3895729472" sldId="335"/>
            <ac:spMk id="7" creationId="{4D259EE8-B498-4BE6-9195-7573378635B0}"/>
          </ac:spMkLst>
        </pc:spChg>
        <pc:picChg chg="mod">
          <ac:chgData name="izsak varga" userId="27abbf3197c3a0bc" providerId="LiveId" clId="{AB4C911D-053A-48E9-BBCD-F7903A4EE67E}" dt="2021-06-15T15:21:27.945" v="197" actId="1076"/>
          <ac:picMkLst>
            <pc:docMk/>
            <pc:sldMk cId="3895729472" sldId="335"/>
            <ac:picMk id="5" creationId="{4EEA6C80-8FAD-4E43-A70D-928EB270D0C3}"/>
          </ac:picMkLst>
        </pc:picChg>
        <pc:picChg chg="mod">
          <ac:chgData name="izsak varga" userId="27abbf3197c3a0bc" providerId="LiveId" clId="{AB4C911D-053A-48E9-BBCD-F7903A4EE67E}" dt="2021-06-15T15:21:27.945" v="197" actId="1076"/>
          <ac:picMkLst>
            <pc:docMk/>
            <pc:sldMk cId="3895729472" sldId="335"/>
            <ac:picMk id="6" creationId="{BFE4B86D-6A60-4370-9A43-48FAA2BDC5AE}"/>
          </ac:picMkLst>
        </pc:picChg>
      </pc:sldChg>
      <pc:sldChg chg="addSp modSp mod">
        <pc:chgData name="izsak varga" userId="27abbf3197c3a0bc" providerId="LiveId" clId="{AB4C911D-053A-48E9-BBCD-F7903A4EE67E}" dt="2021-06-15T10:49:21.624" v="14" actId="14100"/>
        <pc:sldMkLst>
          <pc:docMk/>
          <pc:sldMk cId="173067234" sldId="336"/>
        </pc:sldMkLst>
        <pc:spChg chg="add mod">
          <ac:chgData name="izsak varga" userId="27abbf3197c3a0bc" providerId="LiveId" clId="{AB4C911D-053A-48E9-BBCD-F7903A4EE67E}" dt="2021-06-15T10:49:21.624" v="14" actId="14100"/>
          <ac:spMkLst>
            <pc:docMk/>
            <pc:sldMk cId="173067234" sldId="336"/>
            <ac:spMk id="6" creationId="{D133A140-25D8-4A09-85D9-5BB034280801}"/>
          </ac:spMkLst>
        </pc:spChg>
      </pc:sldChg>
      <pc:sldChg chg="addSp modSp mod">
        <pc:chgData name="izsak varga" userId="27abbf3197c3a0bc" providerId="LiveId" clId="{AB4C911D-053A-48E9-BBCD-F7903A4EE67E}" dt="2021-06-15T15:14:13.119" v="155" actId="207"/>
        <pc:sldMkLst>
          <pc:docMk/>
          <pc:sldMk cId="3033028627" sldId="337"/>
        </pc:sldMkLst>
        <pc:spChg chg="add mod">
          <ac:chgData name="izsak varga" userId="27abbf3197c3a0bc" providerId="LiveId" clId="{AB4C911D-053A-48E9-BBCD-F7903A4EE67E}" dt="2021-06-15T15:14:13.119" v="155" actId="207"/>
          <ac:spMkLst>
            <pc:docMk/>
            <pc:sldMk cId="3033028627" sldId="337"/>
            <ac:spMk id="5" creationId="{78DF62FE-3F27-40CD-BE70-F808CD18325D}"/>
          </ac:spMkLst>
        </pc:spChg>
      </pc:sldChg>
      <pc:sldChg chg="addSp modSp mod">
        <pc:chgData name="izsak varga" userId="27abbf3197c3a0bc" providerId="LiveId" clId="{AB4C911D-053A-48E9-BBCD-F7903A4EE67E}" dt="2021-06-15T15:13:34.962" v="151" actId="14100"/>
        <pc:sldMkLst>
          <pc:docMk/>
          <pc:sldMk cId="1701037523" sldId="339"/>
        </pc:sldMkLst>
        <pc:spChg chg="add mod">
          <ac:chgData name="izsak varga" userId="27abbf3197c3a0bc" providerId="LiveId" clId="{AB4C911D-053A-48E9-BBCD-F7903A4EE67E}" dt="2021-06-15T15:13:34.962" v="151" actId="14100"/>
          <ac:spMkLst>
            <pc:docMk/>
            <pc:sldMk cId="1701037523" sldId="339"/>
            <ac:spMk id="6" creationId="{A9E88604-D5E5-4115-B061-D0AC84175E44}"/>
          </ac:spMkLst>
        </pc:spChg>
      </pc:sldChg>
      <pc:sldChg chg="addSp modSp mod">
        <pc:chgData name="izsak varga" userId="27abbf3197c3a0bc" providerId="LiveId" clId="{AB4C911D-053A-48E9-BBCD-F7903A4EE67E}" dt="2021-06-15T15:23:50.613" v="212" actId="403"/>
        <pc:sldMkLst>
          <pc:docMk/>
          <pc:sldMk cId="277520834" sldId="340"/>
        </pc:sldMkLst>
        <pc:spChg chg="add mod">
          <ac:chgData name="izsak varga" userId="27abbf3197c3a0bc" providerId="LiveId" clId="{AB4C911D-053A-48E9-BBCD-F7903A4EE67E}" dt="2021-06-15T15:23:50.613" v="212" actId="403"/>
          <ac:spMkLst>
            <pc:docMk/>
            <pc:sldMk cId="277520834" sldId="340"/>
            <ac:spMk id="5" creationId="{4B2D0EA7-7867-4957-B895-092A5F9A1B64}"/>
          </ac:spMkLst>
        </pc:spChg>
      </pc:sldChg>
      <pc:sldChg chg="addSp modSp mod">
        <pc:chgData name="izsak varga" userId="27abbf3197c3a0bc" providerId="LiveId" clId="{AB4C911D-053A-48E9-BBCD-F7903A4EE67E}" dt="2021-06-15T15:24:21.361" v="215" actId="1076"/>
        <pc:sldMkLst>
          <pc:docMk/>
          <pc:sldMk cId="968767013" sldId="341"/>
        </pc:sldMkLst>
        <pc:spChg chg="add mod">
          <ac:chgData name="izsak varga" userId="27abbf3197c3a0bc" providerId="LiveId" clId="{AB4C911D-053A-48E9-BBCD-F7903A4EE67E}" dt="2021-06-15T15:24:21.361" v="215" actId="1076"/>
          <ac:spMkLst>
            <pc:docMk/>
            <pc:sldMk cId="968767013" sldId="341"/>
            <ac:spMk id="5" creationId="{19BE75E0-CB76-491B-A870-556E3B643728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elhaszn&#225;l&#243;\Dropbox\ppt\k&#233;rd&#337;&#237;v\K&#233;rd&#337;&#237;v%20a%20prec&#237;zi&#243;s%20mez&#337;gazdas&#225;g%20haszn&#225;lat&#225;r&#243;l%20(v&#225;laszok)_v3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Felhaszn&#225;l&#243;\Dropbox\ppt\k&#233;rd&#337;&#237;v\K&#233;rd&#337;&#237;v%20a%20prec&#237;zi&#243;s%20mez&#337;gazdas&#225;g%20haszn&#225;lat&#225;r&#243;l%20(v&#225;laszok)_v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7944864430748801"/>
          <c:y val="0"/>
          <c:w val="0.48878863451677101"/>
          <c:h val="0.8830892792087560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'A(z) 1. lapon lévő válaszok'!$C$1</c:f>
              <c:strCache>
                <c:ptCount val="1"/>
                <c:pt idx="0">
                  <c:v>Milyen funkcióra használ precíziós mezőgazdasághoz kapcsolódó eszközt?</c:v>
                </c:pt>
              </c:strCache>
            </c:strRef>
          </c:tx>
          <c:invertIfNegative val="0"/>
          <c:cat>
            <c:strRef>
              <c:f>'A(z) 1. lapon lévő válaszok'!$C$75:$C$91</c:f>
              <c:strCache>
                <c:ptCount val="17"/>
                <c:pt idx="0">
                  <c:v>helymeghatározás (pl. GPS)</c:v>
                </c:pt>
                <c:pt idx="1">
                  <c:v>párhuzamvezető</c:v>
                </c:pt>
                <c:pt idx="2">
                  <c:v>robotpilóta-megoldások</c:v>
                </c:pt>
                <c:pt idx="3">
                  <c:v>munkagép-vezérlések</c:v>
                </c:pt>
                <c:pt idx="4">
                  <c:v>időjárás szenzor</c:v>
                </c:pt>
                <c:pt idx="5">
                  <c:v>növényvédelmi szenzor</c:v>
                </c:pt>
                <c:pt idx="6">
                  <c:v>talaj szenzor</c:v>
                </c:pt>
                <c:pt idx="7">
                  <c:v>drón megoldások (pl.termésbecsléshez, kárfelméréshez)</c:v>
                </c:pt>
                <c:pt idx="8">
                  <c:v>termésbecslés</c:v>
                </c:pt>
                <c:pt idx="9">
                  <c:v>tápanyag kijuttatás</c:v>
                </c:pt>
                <c:pt idx="10">
                  <c:v>vetés</c:v>
                </c:pt>
                <c:pt idx="11">
                  <c:v>öntözés</c:v>
                </c:pt>
                <c:pt idx="12">
                  <c:v>takarmányozás</c:v>
                </c:pt>
                <c:pt idx="13">
                  <c:v>állat azonosítás</c:v>
                </c:pt>
                <c:pt idx="14">
                  <c:v>állattartás (pl. hőmérséklet szellőzés, stb.)</c:v>
                </c:pt>
                <c:pt idx="15">
                  <c:v>termelési folyamatok irányítása (pl. gombatermelés)</c:v>
                </c:pt>
                <c:pt idx="16">
                  <c:v>termelési feladat kiosztás és ellenőrzés</c:v>
                </c:pt>
              </c:strCache>
            </c:strRef>
          </c:cat>
          <c:val>
            <c:numRef>
              <c:f>'A(z) 1. lapon lévő válaszok'!$E$75:$E$91</c:f>
              <c:numCache>
                <c:formatCode>0%</c:formatCode>
                <c:ptCount val="17"/>
                <c:pt idx="0">
                  <c:v>0.52112676056338003</c:v>
                </c:pt>
                <c:pt idx="1">
                  <c:v>0.50704225352112697</c:v>
                </c:pt>
                <c:pt idx="2">
                  <c:v>0.29577464788732399</c:v>
                </c:pt>
                <c:pt idx="3">
                  <c:v>0.28169014084506999</c:v>
                </c:pt>
                <c:pt idx="4">
                  <c:v>7.0422535211267595E-2</c:v>
                </c:pt>
                <c:pt idx="5">
                  <c:v>5.63380281690141E-2</c:v>
                </c:pt>
                <c:pt idx="6">
                  <c:v>1.4084507042253501E-2</c:v>
                </c:pt>
                <c:pt idx="7">
                  <c:v>4.2253521126760597E-2</c:v>
                </c:pt>
                <c:pt idx="8">
                  <c:v>2.8169014084507001E-2</c:v>
                </c:pt>
                <c:pt idx="9">
                  <c:v>0.25352112676056299</c:v>
                </c:pt>
                <c:pt idx="10">
                  <c:v>0.28169014084506999</c:v>
                </c:pt>
                <c:pt idx="11">
                  <c:v>2.8169014084507001E-2</c:v>
                </c:pt>
                <c:pt idx="12">
                  <c:v>4.2253521126760597E-2</c:v>
                </c:pt>
                <c:pt idx="13">
                  <c:v>4.2253521126760597E-2</c:v>
                </c:pt>
                <c:pt idx="14">
                  <c:v>2.8169014084507001E-2</c:v>
                </c:pt>
                <c:pt idx="15">
                  <c:v>1.4084507042253501E-2</c:v>
                </c:pt>
                <c:pt idx="16">
                  <c:v>2.8169014084507001E-2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DE-4D56-84B4-CEEB43BFFA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27885768"/>
        <c:axId val="-2127882200"/>
      </c:barChart>
      <c:catAx>
        <c:axId val="-212788576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-2127882200"/>
        <c:crosses val="autoZero"/>
        <c:auto val="1"/>
        <c:lblAlgn val="ctr"/>
        <c:lblOffset val="100"/>
        <c:tickLblSkip val="1"/>
        <c:noMultiLvlLbl val="0"/>
      </c:catAx>
      <c:valAx>
        <c:axId val="-2127882200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-2127885768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>
          <a:latin typeface="Calibri Light" panose="020F0302020204030204" pitchFamily="34" charset="0"/>
          <a:cs typeface="Calibri Light" panose="020F0302020204030204" pitchFamily="34" charset="0"/>
        </a:defRPr>
      </a:pPr>
      <a:endParaRPr lang="hu-H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'A(z) 1. lapon lévő válaszok'!$U$1</c:f>
              <c:strCache>
                <c:ptCount val="1"/>
                <c:pt idx="0">
                  <c:v>Milyen funkcióra venne igénybe támogatást?</c:v>
                </c:pt>
              </c:strCache>
            </c:strRef>
          </c:tx>
          <c:invertIfNegative val="0"/>
          <c:cat>
            <c:strRef>
              <c:f>'A(z) 1. lapon lévő válaszok'!$U$74:$U$90</c:f>
              <c:strCache>
                <c:ptCount val="17"/>
                <c:pt idx="0">
                  <c:v>helymeghatározás (pl. GPS)</c:v>
                </c:pt>
                <c:pt idx="1">
                  <c:v>párhuzamvezető</c:v>
                </c:pt>
                <c:pt idx="2">
                  <c:v>robotpilóta-megoldások</c:v>
                </c:pt>
                <c:pt idx="3">
                  <c:v>munkagép-vezérlések</c:v>
                </c:pt>
                <c:pt idx="4">
                  <c:v>időjárás szenzor</c:v>
                </c:pt>
                <c:pt idx="5">
                  <c:v>növényvédelmi szenzor</c:v>
                </c:pt>
                <c:pt idx="6">
                  <c:v>talaj szenzor</c:v>
                </c:pt>
                <c:pt idx="7">
                  <c:v>drón megoldások (pl.termésbecsléshez, kárfelméréshez)</c:v>
                </c:pt>
                <c:pt idx="8">
                  <c:v>termésbecslés</c:v>
                </c:pt>
                <c:pt idx="9">
                  <c:v>tápanyag kijuttatás</c:v>
                </c:pt>
                <c:pt idx="10">
                  <c:v>vetés</c:v>
                </c:pt>
                <c:pt idx="11">
                  <c:v>öntözés</c:v>
                </c:pt>
                <c:pt idx="12">
                  <c:v>takarmányozás</c:v>
                </c:pt>
                <c:pt idx="13">
                  <c:v>állat azonosítás</c:v>
                </c:pt>
                <c:pt idx="14">
                  <c:v>állattartás (pl. hőmérséklet, szellőzés, stb.)</c:v>
                </c:pt>
                <c:pt idx="15">
                  <c:v>termelési folyamatok irányítása (pl. gombatermelés).</c:v>
                </c:pt>
                <c:pt idx="16">
                  <c:v>termelési feladat kiosztás és ellenőrzés</c:v>
                </c:pt>
              </c:strCache>
            </c:strRef>
          </c:cat>
          <c:val>
            <c:numRef>
              <c:f>'A(z) 1. lapon lévő válaszok'!$W$74:$W$90</c:f>
              <c:numCache>
                <c:formatCode>0%</c:formatCode>
                <c:ptCount val="17"/>
                <c:pt idx="0">
                  <c:v>0.36619718309859201</c:v>
                </c:pt>
                <c:pt idx="1">
                  <c:v>0.36619718309859201</c:v>
                </c:pt>
                <c:pt idx="2">
                  <c:v>0.38028169014084501</c:v>
                </c:pt>
                <c:pt idx="3">
                  <c:v>0.57746478873239404</c:v>
                </c:pt>
                <c:pt idx="4">
                  <c:v>0.352112676056338</c:v>
                </c:pt>
                <c:pt idx="5">
                  <c:v>0.54929577464788804</c:v>
                </c:pt>
                <c:pt idx="6">
                  <c:v>0.36619718309859201</c:v>
                </c:pt>
                <c:pt idx="7">
                  <c:v>0.309859154929577</c:v>
                </c:pt>
                <c:pt idx="8">
                  <c:v>0.19718309859154901</c:v>
                </c:pt>
                <c:pt idx="9">
                  <c:v>0.647887323943662</c:v>
                </c:pt>
                <c:pt idx="10">
                  <c:v>0.56338028169014098</c:v>
                </c:pt>
                <c:pt idx="11">
                  <c:v>0.21126760563380301</c:v>
                </c:pt>
                <c:pt idx="12">
                  <c:v>0.12676056338028199</c:v>
                </c:pt>
                <c:pt idx="13">
                  <c:v>0.140845070422535</c:v>
                </c:pt>
                <c:pt idx="14">
                  <c:v>1.4084507042253501E-2</c:v>
                </c:pt>
                <c:pt idx="15">
                  <c:v>0</c:v>
                </c:pt>
                <c:pt idx="16">
                  <c:v>0.11267605633802801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ED-4536-9E4E-6FC1203C0B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23303240"/>
        <c:axId val="-2123300184"/>
      </c:barChart>
      <c:catAx>
        <c:axId val="-212330324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-2123300184"/>
        <c:crosses val="autoZero"/>
        <c:auto val="1"/>
        <c:lblAlgn val="ctr"/>
        <c:lblOffset val="100"/>
        <c:tickLblSkip val="1"/>
        <c:noMultiLvlLbl val="0"/>
      </c:catAx>
      <c:valAx>
        <c:axId val="-2123300184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-212330324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>
          <a:latin typeface="Calibri Light" panose="020F0302020204030204" pitchFamily="34" charset="0"/>
          <a:cs typeface="Calibri Light" panose="020F0302020204030204" pitchFamily="34" charset="0"/>
        </a:defRPr>
      </a:pPr>
      <a:endParaRPr lang="hu-HU"/>
    </a:p>
  </c:txPr>
  <c:externalData r:id="rId1">
    <c:autoUpdate val="0"/>
  </c:externalData>
  <c:userShapes r:id="rId2"/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sp macro="" textlink="">
      <cdr:nvSpPr>
        <cdr:cNvPr id="2" name="Tartalom helye 1"/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1526800" y="1250951"/>
          <a:ext cx="7210800" cy="33944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91440" tIns="45720" rIns="91440" bIns="45720" rtlCol="0">
          <a:normAutofit/>
        </a:bodyPr>
        <a:lstStyle xmlns:a="http://schemas.openxmlformats.org/drawingml/2006/main">
          <a:lvl1pPr marL="0" indent="0" algn="l" defTabSz="914400" rtl="0" eaLnBrk="1" latinLnBrk="0" hangingPunct="1">
            <a:spcBef>
              <a:spcPct val="20000"/>
            </a:spcBef>
            <a:buFont typeface="Arial" panose="020B0604020202020204" pitchFamily="34" charset="0"/>
            <a:buNone/>
            <a:defRPr sz="2500" b="1" kern="1200" cap="all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lvl1pPr>
          <a:lvl2pPr marL="0" indent="0" algn="just" defTabSz="914400" rtl="0" eaLnBrk="1" latinLnBrk="0" hangingPunct="1">
            <a:spcBef>
              <a:spcPct val="20000"/>
            </a:spcBef>
            <a:buFont typeface="Arial" panose="020B0604020202020204" pitchFamily="34" charset="0"/>
            <a:buNone/>
            <a:defRPr sz="1300"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lvl2pPr>
          <a:lvl3pPr marL="0" indent="-228600" algn="just" defTabSz="914400" rtl="0" eaLnBrk="1" latinLnBrk="0" hangingPunct="1">
            <a:spcBef>
              <a:spcPct val="20000"/>
            </a:spcBef>
            <a:buFontTx/>
            <a:buBlip>
              <a:blip xmlns:r="http://schemas.openxmlformats.org/officeDocument/2006/relationships" r:embed="rId1"/>
            </a:buBlip>
            <a:defRPr sz="1300" kern="1200">
              <a:solidFill>
                <a:srgbClr val="508AC8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lvl3pPr>
          <a:lvl4pPr marL="1600200" indent="-228600" algn="l" defTabSz="914400" rtl="0" eaLnBrk="1" latinLnBrk="0" hangingPunct="1">
            <a:spcBef>
              <a:spcPct val="20000"/>
            </a:spcBef>
            <a:buFont typeface="Arial" panose="020B0604020202020204" pitchFamily="34" charset="0"/>
            <a:buChar char="–"/>
            <a:defRPr sz="2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057400" indent="-228600" algn="l" defTabSz="914400" rtl="0" eaLnBrk="1" latinLnBrk="0" hangingPunct="1">
            <a:spcBef>
              <a:spcPct val="20000"/>
            </a:spcBef>
            <a:buFont typeface="Arial" panose="020B0604020202020204" pitchFamily="34" charset="0"/>
            <a:buChar char="»"/>
            <a:defRPr sz="2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514600" indent="-228600" algn="l" defTabSz="914400" rtl="0" eaLnBrk="1" latinLnBrk="0" hangingPunct="1">
            <a:spcBef>
              <a:spcPct val="20000"/>
            </a:spcBef>
            <a:buFont typeface="Arial" panose="020B0604020202020204" pitchFamily="34" charset="0"/>
            <a:buChar char="•"/>
            <a:defRPr sz="2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971800" indent="-228600" algn="l" defTabSz="914400" rtl="0" eaLnBrk="1" latinLnBrk="0" hangingPunct="1">
            <a:spcBef>
              <a:spcPct val="20000"/>
            </a:spcBef>
            <a:buFont typeface="Arial" panose="020B0604020202020204" pitchFamily="34" charset="0"/>
            <a:buChar char="•"/>
            <a:defRPr sz="2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429000" indent="-228600" algn="l" defTabSz="914400" rtl="0" eaLnBrk="1" latinLnBrk="0" hangingPunct="1">
            <a:spcBef>
              <a:spcPct val="20000"/>
            </a:spcBef>
            <a:buFont typeface="Arial" panose="020B0604020202020204" pitchFamily="34" charset="0"/>
            <a:buChar char="•"/>
            <a:defRPr sz="2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886200" indent="-228600" algn="l" defTabSz="914400" rtl="0" eaLnBrk="1" latinLnBrk="0" hangingPunct="1">
            <a:spcBef>
              <a:spcPct val="20000"/>
            </a:spcBef>
            <a:buFont typeface="Arial" panose="020B0604020202020204" pitchFamily="34" charset="0"/>
            <a:buChar char="•"/>
            <a:defRPr sz="2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hu-H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28052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8277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98783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23650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26374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13906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46833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76903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36406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9531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27692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88688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10452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23385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36192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1408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73455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82059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85490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79748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0189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38523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57723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61258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12719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19340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63077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6861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22651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10725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52315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6070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6681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46650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397421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90621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89004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338383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2224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524881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214660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923283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4264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20728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701984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490568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095472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471866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868296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836055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101381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801067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896473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9071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058382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891703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298101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210850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643294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270667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622363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518615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602816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0002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8923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8683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3607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ímdia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ctrTitle"/>
          </p:nvPr>
        </p:nvSpPr>
        <p:spPr>
          <a:xfrm>
            <a:off x="1363227" y="1416819"/>
            <a:ext cx="9144000" cy="1982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3"/>
          <p:cNvSpPr txBox="1">
            <a:spLocks noGrp="1"/>
          </p:cNvSpPr>
          <p:nvPr>
            <p:ph type="subTitle" idx="1"/>
          </p:nvPr>
        </p:nvSpPr>
        <p:spPr>
          <a:xfrm>
            <a:off x="1363230" y="3491508"/>
            <a:ext cx="9144000" cy="53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pic>
        <p:nvPicPr>
          <p:cNvPr id="14" name="Google Shape;14;p3" descr="A képen szöveg látható&#10;&#10;Automatikusan generált leírá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48" y="10049"/>
            <a:ext cx="3295859" cy="907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body" idx="1"/>
          </p:nvPr>
        </p:nvSpPr>
        <p:spPr>
          <a:xfrm rot="5400000">
            <a:off x="3923681" y="-1776509"/>
            <a:ext cx="4351338" cy="1155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831850" y="996307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831850" y="3876032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569825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70495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>
  <p:cSld name="Összehasonlítá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21548" y="365125"/>
            <a:ext cx="1152350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172200" y="1909187"/>
            <a:ext cx="5672850" cy="58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2"/>
          </p:nvPr>
        </p:nvSpPr>
        <p:spPr>
          <a:xfrm>
            <a:off x="6172200" y="2505075"/>
            <a:ext cx="567285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3"/>
          </p:nvPr>
        </p:nvSpPr>
        <p:spPr>
          <a:xfrm>
            <a:off x="321548" y="1909187"/>
            <a:ext cx="5672852" cy="595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4"/>
          </p:nvPr>
        </p:nvSpPr>
        <p:spPr>
          <a:xfrm>
            <a:off x="321548" y="2505075"/>
            <a:ext cx="567285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pic>
        <p:nvPicPr>
          <p:cNvPr id="9" name="Google Shape;9;p2" descr="A képen szöveg látható&#10;&#10;Automatikusan generált leírás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19" y="6290227"/>
            <a:ext cx="2099090" cy="57782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hu/imgres?imgurl=http://www.met.hu/images/logo/OMSZ_logo-210x210.jpg&amp;imgrefurl=https://www.met.hu/idojaras/elorejelzes/magyarorszagi_telepulesek/&amp;docid=yZCxhB9bIAVGSM&amp;tbnid=n7fRyeLJG3C2xM:&amp;vet=10ahUKEwje3c-cjNzhAhVPzqQKHaUOBicQMwguKAcwBw..i&amp;w=210&amp;h=210&amp;bih=619&amp;biw=1366&amp;q=met.hu&amp;ved=0ahUKEwje3c-cjNzhAhVPzqQKHaUOBicQMwguKAcwBw&amp;iact=mrc&amp;uact=8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et.hu/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odp.met.hu/" TargetMode="Externa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ortal.nebih.gov.hu/navigator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ermesnovelo.nebih.gov.hu/Engedelykereso/kereso" TargetMode="External"/><Relationship Id="rId4" Type="http://schemas.openxmlformats.org/officeDocument/2006/relationships/hyperlink" Target="https://novenyvedoszer.nebih.gov.hu/Engedelykereso/kereso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eoshop.hu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entrol.hu/hu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llamkincstar.gov.hu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nssnet.hu/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epar.hu/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hyperlink" Target="https://www.google.hu/imgres?imgurl=https://portal.nebih.gov.hu/documents/10182/0/nebih_logo_660x220/dc6c2cbb-23cf-4954-b41b-eaa382d8380f?t=1461953761837&amp;imgrefurl=https://portal.nebih.gov.hu/-/interju-dr-barna-saroltaval&amp;docid=F4njssdNLr4cyM&amp;tbnid=zxF_jp9D613FgM:&amp;vet=10ahUKEwiHu9GYp-ThAhXHy6QKHWY-CjYQMwg7KAAwAA..i&amp;w=660&amp;h=220&amp;bih=619&amp;biw=1366&amp;q=N%C3%89BIH&amp;ved=0ahUKEwiHu9GYp-ThAhXHy6QKHWY-CjYQMwg7KAAwAA&amp;iact=mrc&amp;uact=8" TargetMode="External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air.aki.gov.hu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sir.aki.gov.hu/web_public/general/home.do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ki.gov.hu/tesztuzemi-informacios-rendszer/#fadn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akarnet.hu/main/belepes.htm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lay.google.com/store/apps/details?id=hu.ulyssys.iier_mobil&amp;hl=en&amp;gl=US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ortal.nebih.gov.hu/felir-kereso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ortal.nebih.gov.hu/nebih-zold-szam1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ortal.nebih.gov.hu/e-szam-kereso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ortal.nebih.gov.hu/ostermelo-kereso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bih.gov.hu/cimke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ortal.nebih.gov.hu/enar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ortal.nebih.gov.hu/termekvisszahivas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ortal.nebih.gov.hu/elso-betarolasi-hely-kereso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lay.google.com/store/apps/details?id=hu.gov.nebih.playstore.launcher" TargetMode="External"/><Relationship Id="rId5" Type="http://schemas.openxmlformats.org/officeDocument/2006/relationships/hyperlink" Target="https://portal.nebih.gov.hu/navigator" TargetMode="External"/><Relationship Id="rId4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vh.allamkincstar.gov.hu/ugyfeltajekoztatasi-rendszer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ortal.nebih.gov.hu/-/talajvedelmi-szakertoi-nyilvantartas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extfarming.de/hu/" TargetMode="External"/><Relationship Id="rId13" Type="http://schemas.openxmlformats.org/officeDocument/2006/relationships/hyperlink" Target="http://ecolounge.hu/zoldmotor/ot-pelda-arra-hogy-a-digitalis-technologia-hogyan-forradalmasitja-a-mezogazdasagot" TargetMode="External"/><Relationship Id="rId3" Type="http://schemas.openxmlformats.org/officeDocument/2006/relationships/hyperlink" Target="https://www.mvh.allamkincstar.gov.hu/" TargetMode="External"/><Relationship Id="rId7" Type="http://schemas.openxmlformats.org/officeDocument/2006/relationships/hyperlink" Target="http://www.agrogazda.hu/meteorologiai_allomas/meteobot_pro_-_meteorologiai_adatgyujto_allomas_533" TargetMode="External"/><Relationship Id="rId12" Type="http://schemas.openxmlformats.org/officeDocument/2006/relationships/hyperlink" Target="https://agraragazat.hu/hir/intelligens-digitalis-szemuveg-mezogazdasagban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grarszektor.hu/tags/dr%C3%B3n/" TargetMode="External"/><Relationship Id="rId11" Type="http://schemas.openxmlformats.org/officeDocument/2006/relationships/hyperlink" Target="https://www.origo.hu/gazdasag/galeria/20180904-digitalis-megoldas-afrika-applikacio-mezogazdasag.html" TargetMode="External"/><Relationship Id="rId5" Type="http://schemas.openxmlformats.org/officeDocument/2006/relationships/hyperlink" Target="http://emk.uni-sopron.hu/images/dekani_hivatal/Nyilt_nap/20180126/FoldmeroEsFoldrendezoSzak.pdf" TargetMode="External"/><Relationship Id="rId10" Type="http://schemas.openxmlformats.org/officeDocument/2006/relationships/hyperlink" Target="http://www.kormany.hu/download/d/26/51000/Magyarorsz%C3%A1g%20Digit%C3%A1lis%20Agr%C3%A1r%20Strat%C3%A9gi%C3%A1j%C3%A1nak%20tervezete_%20%C3%B6sszefoglal%C3%B3.pdf" TargetMode="External"/><Relationship Id="rId4" Type="http://schemas.openxmlformats.org/officeDocument/2006/relationships/hyperlink" Target="https://www.farmobile.com/" TargetMode="External"/><Relationship Id="rId9" Type="http://schemas.openxmlformats.org/officeDocument/2006/relationships/hyperlink" Target="http://ivsz.hu/agrarinformatika/digitalis-agrar-strategia/" TargetMode="External"/><Relationship Id="rId14" Type="http://schemas.openxmlformats.org/officeDocument/2006/relationships/hyperlink" Target="https://www.met.hu/idojaras/agrometeorologia/elemzes/" TargetMode="Externa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"/>
          <p:cNvSpPr txBox="1">
            <a:spLocks noGrp="1"/>
          </p:cNvSpPr>
          <p:nvPr>
            <p:ph type="ctrTitle"/>
          </p:nvPr>
        </p:nvSpPr>
        <p:spPr>
          <a:xfrm>
            <a:off x="1402977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</a:pPr>
            <a:r>
              <a:rPr lang="hu-HU" dirty="0"/>
              <a:t>Digitális szolgáltatások </a:t>
            </a:r>
            <a:br>
              <a:rPr lang="hu-HU" dirty="0"/>
            </a:br>
            <a:r>
              <a:rPr lang="hu-HU" dirty="0"/>
              <a:t>a mezőgazdaságban</a:t>
            </a:r>
            <a:endParaRPr dirty="0"/>
          </a:p>
        </p:txBody>
      </p:sp>
      <p:sp>
        <p:nvSpPr>
          <p:cNvPr id="63" name="Google Shape;63;p1"/>
          <p:cNvSpPr txBox="1">
            <a:spLocks noGrp="1"/>
          </p:cNvSpPr>
          <p:nvPr>
            <p:ph type="subTitle" idx="1"/>
          </p:nvPr>
        </p:nvSpPr>
        <p:spPr>
          <a:xfrm>
            <a:off x="1389530" y="3602038"/>
            <a:ext cx="9144000" cy="432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</a:pPr>
            <a:r>
              <a:rPr lang="hu-HU" dirty="0"/>
              <a:t>Agrár adatok felhasználása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Főbb digitális szolgáltatások</a:t>
            </a:r>
            <a:endParaRPr dirty="0"/>
          </a:p>
        </p:txBody>
      </p:sp>
      <p:pic>
        <p:nvPicPr>
          <p:cNvPr id="5" name="Google Shape;421;p42">
            <a:extLst>
              <a:ext uri="{FF2B5EF4-FFF2-40B4-BE49-F238E27FC236}">
                <a16:creationId xmlns:a16="http://schemas.microsoft.com/office/drawing/2014/main" id="{A6A25D25-A85D-458C-A688-F97A837895D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1848" t="3878" r="10226" b="3084"/>
          <a:stretch/>
        </p:blipFill>
        <p:spPr>
          <a:xfrm>
            <a:off x="3461658" y="1184691"/>
            <a:ext cx="8026444" cy="538783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422;p42">
            <a:extLst>
              <a:ext uri="{FF2B5EF4-FFF2-40B4-BE49-F238E27FC236}">
                <a16:creationId xmlns:a16="http://schemas.microsoft.com/office/drawing/2014/main" id="{E9C9ADF9-D73C-4DBE-85C6-55725020E3B5}"/>
              </a:ext>
            </a:extLst>
          </p:cNvPr>
          <p:cNvSpPr/>
          <p:nvPr/>
        </p:nvSpPr>
        <p:spPr>
          <a:xfrm>
            <a:off x="321547" y="5216070"/>
            <a:ext cx="301679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Digitalizációs eszközök a farmon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Kép forrása: Public </a:t>
            </a:r>
            <a:r>
              <a:rPr lang="hu-HU" sz="1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private</a:t>
            </a:r>
            <a:r>
              <a:rPr lang="hu-HU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analytics</a:t>
            </a:r>
            <a:r>
              <a:rPr lang="hu-HU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entrance</a:t>
            </a:r>
            <a:r>
              <a:rPr lang="hu-HU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program 2018 nyomán saját szerkesztés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18626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Szenzoros megoldások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253400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2400" dirty="0"/>
              <a:t>Az </a:t>
            </a:r>
            <a:r>
              <a:rPr lang="hu-HU" sz="2400" b="1" dirty="0"/>
              <a:t>érzékelő vagy szenzor </a:t>
            </a:r>
            <a:r>
              <a:rPr lang="hu-HU" sz="2400" dirty="0"/>
              <a:t>olyan elem, amely egy mérendő tulajdonságtól függő jelet szolgáltat. A mérendő tulajdonság és a jel </a:t>
            </a:r>
            <a:r>
              <a:rPr lang="hu-HU" sz="2400" b="1" dirty="0"/>
              <a:t>egyaránt lehet fizikai, kémiai, biológiai </a:t>
            </a:r>
            <a:r>
              <a:rPr lang="hu-HU" sz="2400" dirty="0"/>
              <a:t>stb. jellegű. Fontos, hogy a mérendő tulajdonság, és az érzékelő által szolgáltatott jel egymásnak kölcsönösen egyértelmű függvényei legyenek. 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lang="hu-HU" sz="24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2400" dirty="0"/>
              <a:t>Szenzoros technológiákat már régebb óta használnak </a:t>
            </a:r>
            <a:r>
              <a:rPr lang="hu-HU" sz="2400" b="1" dirty="0"/>
              <a:t>az üvegházi kertészetekben és az állattenyésztésben</a:t>
            </a:r>
            <a:r>
              <a:rPr lang="hu-HU" sz="2400" dirty="0"/>
              <a:t>. Ugyanakkor az elmúlt időszakban a </a:t>
            </a:r>
            <a:r>
              <a:rPr lang="hu-HU" sz="2400" b="1" dirty="0"/>
              <a:t>szántóföldi növénytermesztés</a:t>
            </a:r>
            <a:r>
              <a:rPr lang="hu-HU" sz="2400" dirty="0"/>
              <a:t> került előtétbe.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400" dirty="0"/>
          </a:p>
        </p:txBody>
      </p:sp>
      <p:pic>
        <p:nvPicPr>
          <p:cNvPr id="4" name="Google Shape;139;p12">
            <a:extLst>
              <a:ext uri="{FF2B5EF4-FFF2-40B4-BE49-F238E27FC236}">
                <a16:creationId xmlns:a16="http://schemas.microsoft.com/office/drawing/2014/main" id="{032B6509-0B99-4A9B-8C44-BF31F5F0049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70991" y="3952211"/>
            <a:ext cx="2967599" cy="175137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40;p12">
            <a:extLst>
              <a:ext uri="{FF2B5EF4-FFF2-40B4-BE49-F238E27FC236}">
                <a16:creationId xmlns:a16="http://schemas.microsoft.com/office/drawing/2014/main" id="{0122EA0E-CB49-4467-9DFA-89557BE96BEA}"/>
              </a:ext>
            </a:extLst>
          </p:cNvPr>
          <p:cNvSpPr/>
          <p:nvPr/>
        </p:nvSpPr>
        <p:spPr>
          <a:xfrm>
            <a:off x="5870473" y="5789511"/>
            <a:ext cx="6096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Napelemes szenzorok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Kép forrása: http://www.israelagri.com/?CategoryID=403&amp;ArticleID=756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50436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Szenzoros szolgáltatások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253400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1800" dirty="0"/>
              <a:t>Három területen terjedtek el a jelentősebb megoldások jelenleg:</a:t>
            </a:r>
          </a:p>
          <a:p>
            <a:pPr marL="11113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Noto Sans Symbols"/>
              <a:buChar char="✔"/>
            </a:pPr>
            <a:r>
              <a:rPr lang="hu-HU" sz="1800" b="1" dirty="0"/>
              <a:t>  </a:t>
            </a:r>
            <a:r>
              <a:rPr lang="hu-HU" sz="1800" b="1" dirty="0" err="1"/>
              <a:t>Automatizáció</a:t>
            </a:r>
            <a:endParaRPr lang="hu-HU" sz="1800" dirty="0"/>
          </a:p>
          <a:p>
            <a:pPr marL="11113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Noto Sans Symbols"/>
              <a:buChar char="✔"/>
            </a:pPr>
            <a:r>
              <a:rPr lang="hu-HU" sz="1800" b="1" dirty="0"/>
              <a:t>  Input anyagok kijuttatása</a:t>
            </a:r>
            <a:endParaRPr lang="hu-HU" sz="1800" dirty="0"/>
          </a:p>
          <a:p>
            <a:pPr marL="11113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Noto Sans Symbols"/>
              <a:buChar char="✔"/>
            </a:pPr>
            <a:r>
              <a:rPr lang="hu-HU" sz="1800" b="1" dirty="0"/>
              <a:t>  Kihelyezett szenzorok</a:t>
            </a:r>
            <a:endParaRPr lang="hu-HU" sz="18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lang="hu-HU" sz="18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1800" dirty="0"/>
              <a:t>A szenzorokból érkező </a:t>
            </a:r>
            <a:r>
              <a:rPr lang="hu-HU" sz="1800" b="1" dirty="0"/>
              <a:t>jeleket </a:t>
            </a:r>
            <a:r>
              <a:rPr lang="hu-HU" sz="1800" dirty="0"/>
              <a:t>a hozzá fejlesztett </a:t>
            </a:r>
            <a:r>
              <a:rPr lang="hu-HU" sz="1800" b="1" dirty="0"/>
              <a:t>speciális</a:t>
            </a:r>
            <a:r>
              <a:rPr lang="hu-HU" sz="1800" dirty="0"/>
              <a:t> </a:t>
            </a:r>
            <a:r>
              <a:rPr lang="hu-HU" sz="1800" b="1" dirty="0"/>
              <a:t>szoftverekkel lehet feldolgozni</a:t>
            </a:r>
            <a:r>
              <a:rPr lang="hu-HU" sz="1800" dirty="0"/>
              <a:t>. Ezek bonyolultsága eltérő szintű. Van amit a gazdálkodó is használni tud, de többségükhöz szakember szükséges.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lang="hu-HU" sz="18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1800" dirty="0"/>
              <a:t>Jelenleg a legtöbb mezőgazdasági szenzoros alkalmazás a </a:t>
            </a:r>
            <a:r>
              <a:rPr lang="hu-HU" sz="1800" b="1" dirty="0"/>
              <a:t>gépekhez köthető</a:t>
            </a:r>
            <a:r>
              <a:rPr lang="hu-HU" sz="1800" dirty="0"/>
              <a:t>. Döntően a gépforgalmazók által kínált megoldások elterjedtek.</a:t>
            </a:r>
          </a:p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lang="hu-HU" sz="18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3214632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Jelentősebb szenzoros megoldások</a:t>
            </a:r>
            <a:endParaRPr dirty="0"/>
          </a:p>
        </p:txBody>
      </p:sp>
      <p:graphicFrame>
        <p:nvGraphicFramePr>
          <p:cNvPr id="4" name="Google Shape;154;p14">
            <a:extLst>
              <a:ext uri="{FF2B5EF4-FFF2-40B4-BE49-F238E27FC236}">
                <a16:creationId xmlns:a16="http://schemas.microsoft.com/office/drawing/2014/main" id="{0C55730A-2488-419F-96C1-F3BDAF8FD4C4}"/>
              </a:ext>
            </a:extLst>
          </p:cNvPr>
          <p:cNvGraphicFramePr/>
          <p:nvPr/>
        </p:nvGraphicFramePr>
        <p:xfrm>
          <a:off x="1562611" y="1618302"/>
          <a:ext cx="8591550" cy="4918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Google Shape;155;p14">
            <a:extLst>
              <a:ext uri="{FF2B5EF4-FFF2-40B4-BE49-F238E27FC236}">
                <a16:creationId xmlns:a16="http://schemas.microsoft.com/office/drawing/2014/main" id="{4FB3FE37-B297-44BB-A30D-A473D9626564}"/>
              </a:ext>
            </a:extLst>
          </p:cNvPr>
          <p:cNvSpPr/>
          <p:nvPr/>
        </p:nvSpPr>
        <p:spPr>
          <a:xfrm>
            <a:off x="1272605" y="1111084"/>
            <a:ext cx="917156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b="1" i="0" u="none" strike="noStrik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Milyen funkcióra használ precíziós mezőgazdasághoz kapcsolódó eszközt? (2017)</a:t>
            </a:r>
            <a:endParaRPr dirty="0"/>
          </a:p>
        </p:txBody>
      </p:sp>
      <p:sp>
        <p:nvSpPr>
          <p:cNvPr id="6" name="Google Shape;156;p14">
            <a:extLst>
              <a:ext uri="{FF2B5EF4-FFF2-40B4-BE49-F238E27FC236}">
                <a16:creationId xmlns:a16="http://schemas.microsoft.com/office/drawing/2014/main" id="{A5899F23-BE17-4B9A-B8D9-A8708A676FD1}"/>
              </a:ext>
            </a:extLst>
          </p:cNvPr>
          <p:cNvSpPr txBox="1"/>
          <p:nvPr/>
        </p:nvSpPr>
        <p:spPr>
          <a:xfrm>
            <a:off x="2075558" y="6498744"/>
            <a:ext cx="1070378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Forrás: IVSZ: Nemzeti e-Agrárium Stratégia - helyzetkép (2017), https://www.slideshare.net/IVSZ/nemzeti-eagrrium-stratgia-helyzetkp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515331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Jelentősebb szenzoros megoldások</a:t>
            </a:r>
            <a:endParaRPr dirty="0"/>
          </a:p>
        </p:txBody>
      </p:sp>
      <p:sp>
        <p:nvSpPr>
          <p:cNvPr id="4" name="Google Shape;163;p15">
            <a:extLst>
              <a:ext uri="{FF2B5EF4-FFF2-40B4-BE49-F238E27FC236}">
                <a16:creationId xmlns:a16="http://schemas.microsoft.com/office/drawing/2014/main" id="{214A4440-35A7-4619-8B08-886DE8B9F7DF}"/>
              </a:ext>
            </a:extLst>
          </p:cNvPr>
          <p:cNvSpPr/>
          <p:nvPr/>
        </p:nvSpPr>
        <p:spPr>
          <a:xfrm>
            <a:off x="3600602" y="1208235"/>
            <a:ext cx="499079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b="1" i="0" u="none" strike="noStrike">
                <a:solidFill>
                  <a:srgbClr val="1859A9"/>
                </a:solidFill>
                <a:latin typeface="Calibri"/>
                <a:ea typeface="Calibri"/>
                <a:cs typeface="Calibri"/>
                <a:sym typeface="Calibri"/>
              </a:rPr>
              <a:t>Milyen funkcióra venne igénybe támogatást?</a:t>
            </a:r>
            <a:endParaRPr/>
          </a:p>
        </p:txBody>
      </p:sp>
      <p:graphicFrame>
        <p:nvGraphicFramePr>
          <p:cNvPr id="5" name="Google Shape;164;p15">
            <a:extLst>
              <a:ext uri="{FF2B5EF4-FFF2-40B4-BE49-F238E27FC236}">
                <a16:creationId xmlns:a16="http://schemas.microsoft.com/office/drawing/2014/main" id="{5384A890-426D-4364-9969-2FD716240817}"/>
              </a:ext>
            </a:extLst>
          </p:cNvPr>
          <p:cNvGraphicFramePr/>
          <p:nvPr/>
        </p:nvGraphicFramePr>
        <p:xfrm>
          <a:off x="824580" y="1658560"/>
          <a:ext cx="9544050" cy="4851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Google Shape;165;p15">
            <a:extLst>
              <a:ext uri="{FF2B5EF4-FFF2-40B4-BE49-F238E27FC236}">
                <a16:creationId xmlns:a16="http://schemas.microsoft.com/office/drawing/2014/main" id="{C88EF351-9CDE-4555-B218-3DBCFF29206C}"/>
              </a:ext>
            </a:extLst>
          </p:cNvPr>
          <p:cNvSpPr txBox="1"/>
          <p:nvPr/>
        </p:nvSpPr>
        <p:spPr>
          <a:xfrm>
            <a:off x="2119140" y="6509563"/>
            <a:ext cx="1007286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Forrás: IVSZ: Nemzeti e-Agrárium Stratégia - helyzetkép (2017), https://www.slideshare.net/IVSZ/nemzeti-eagrrium-stratgia-helyzetkp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5278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Időjárásjelentés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253400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hu-HU" sz="1800" dirty="0"/>
              <a:t>A gazdák leginkább az </a:t>
            </a:r>
            <a:r>
              <a:rPr lang="hu-HU" sz="1800" b="1" dirty="0"/>
              <a:t>ingyenes szolgáltatásokat veszik igénybe</a:t>
            </a:r>
            <a:r>
              <a:rPr lang="hu-HU" sz="1800" dirty="0"/>
              <a:t>, sokszor összehasonlítva egymással azokat.</a:t>
            </a:r>
          </a:p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hu-HU" sz="1800" dirty="0"/>
              <a:t>A számításokkal és szimulációval előállított időjárás előrejelzés bárhol, bárki számára </a:t>
            </a:r>
            <a:r>
              <a:rPr lang="hu-HU" sz="1800" b="1" dirty="0"/>
              <a:t>ingyenesen vagy megfizethető áron elérhető</a:t>
            </a:r>
            <a:r>
              <a:rPr lang="hu-HU" sz="1800" dirty="0"/>
              <a:t>, akár mobileszközökről is. </a:t>
            </a:r>
          </a:p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hu-HU" sz="1800" dirty="0"/>
              <a:t>A </a:t>
            </a:r>
            <a:r>
              <a:rPr lang="hu-HU" sz="1800" b="1" dirty="0"/>
              <a:t>professzionális szolgáltatásokért fizetni </a:t>
            </a:r>
            <a:r>
              <a:rPr lang="hu-HU" sz="1800" dirty="0"/>
              <a:t>kell.</a:t>
            </a:r>
          </a:p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hu-HU" sz="1800" dirty="0"/>
              <a:t>Az </a:t>
            </a:r>
            <a:r>
              <a:rPr lang="hu-HU" sz="1800" b="1" dirty="0"/>
              <a:t>egyedi mérőállomások beruházási költsége</a:t>
            </a:r>
            <a:r>
              <a:rPr lang="hu-HU" sz="1800" dirty="0"/>
              <a:t> igen </a:t>
            </a:r>
            <a:r>
              <a:rPr lang="hu-HU" sz="1800" b="1" dirty="0"/>
              <a:t>magas</a:t>
            </a:r>
            <a:r>
              <a:rPr lang="hu-HU" sz="1800" dirty="0"/>
              <a:t>, ugyanakkor széleskörű információt, elemzési lehetőséget kínálnak, rendszerbe integrálhatók.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800" dirty="0"/>
          </a:p>
        </p:txBody>
      </p:sp>
      <p:pic>
        <p:nvPicPr>
          <p:cNvPr id="4" name="Google Shape;173;p16" descr="A képen fű, kültéri, aláírás, égbolt látható&#10;&#10;Automatikusan generált leírás">
            <a:extLst>
              <a:ext uri="{FF2B5EF4-FFF2-40B4-BE49-F238E27FC236}">
                <a16:creationId xmlns:a16="http://schemas.microsoft.com/office/drawing/2014/main" id="{E21C67AC-7C20-4A99-B478-CA5D7436EFF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70445" y="3551151"/>
            <a:ext cx="3431029" cy="180143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74;p16">
            <a:extLst>
              <a:ext uri="{FF2B5EF4-FFF2-40B4-BE49-F238E27FC236}">
                <a16:creationId xmlns:a16="http://schemas.microsoft.com/office/drawing/2014/main" id="{F9C03084-4398-4CB8-9A57-7CE878B71D81}"/>
              </a:ext>
            </a:extLst>
          </p:cNvPr>
          <p:cNvSpPr/>
          <p:nvPr/>
        </p:nvSpPr>
        <p:spPr>
          <a:xfrm>
            <a:off x="4379084" y="5559561"/>
            <a:ext cx="7514326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Meteorológiai adatgyűjtő állomás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Kép forrása: http://www.agrogazda.hu/meteorologiai_allomas/meteobot_pro_-_meteorologiai_adatgyujto_allomas_533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9944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Mérhető adatok agrometeorológiai állomással</a:t>
            </a:r>
            <a:endParaRPr dirty="0"/>
          </a:p>
        </p:txBody>
      </p:sp>
      <p:grpSp>
        <p:nvGrpSpPr>
          <p:cNvPr id="4" name="Google Shape;181;p17">
            <a:extLst>
              <a:ext uri="{FF2B5EF4-FFF2-40B4-BE49-F238E27FC236}">
                <a16:creationId xmlns:a16="http://schemas.microsoft.com/office/drawing/2014/main" id="{146473F7-7A99-4673-98B6-FCEDC5CF5D0E}"/>
              </a:ext>
            </a:extLst>
          </p:cNvPr>
          <p:cNvGrpSpPr/>
          <p:nvPr/>
        </p:nvGrpSpPr>
        <p:grpSpPr>
          <a:xfrm>
            <a:off x="609300" y="1825560"/>
            <a:ext cx="10972800" cy="4525963"/>
            <a:chOff x="0" y="0"/>
            <a:chExt cx="10972800" cy="4525963"/>
          </a:xfrm>
        </p:grpSpPr>
        <p:sp>
          <p:nvSpPr>
            <p:cNvPr id="5" name="Google Shape;182;p17">
              <a:extLst>
                <a:ext uri="{FF2B5EF4-FFF2-40B4-BE49-F238E27FC236}">
                  <a16:creationId xmlns:a16="http://schemas.microsoft.com/office/drawing/2014/main" id="{DACA2138-4FF0-4358-A2C8-DA2CAF885797}"/>
                </a:ext>
              </a:extLst>
            </p:cNvPr>
            <p:cNvSpPr/>
            <p:nvPr/>
          </p:nvSpPr>
          <p:spPr>
            <a:xfrm>
              <a:off x="0" y="0"/>
              <a:ext cx="2143125" cy="4525963"/>
            </a:xfrm>
            <a:prstGeom prst="roundRect">
              <a:avLst>
                <a:gd name="adj" fmla="val 10000"/>
              </a:avLst>
            </a:prstGeom>
            <a:solidFill>
              <a:srgbClr val="1558A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83;p17">
              <a:extLst>
                <a:ext uri="{FF2B5EF4-FFF2-40B4-BE49-F238E27FC236}">
                  <a16:creationId xmlns:a16="http://schemas.microsoft.com/office/drawing/2014/main" id="{3714DADC-F785-477C-AD84-B0C1C7FE0DAB}"/>
                </a:ext>
              </a:extLst>
            </p:cNvPr>
            <p:cNvSpPr txBox="1"/>
            <p:nvPr/>
          </p:nvSpPr>
          <p:spPr>
            <a:xfrm>
              <a:off x="0" y="1810385"/>
              <a:ext cx="2143125" cy="18103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3775" tIns="113775" rIns="113775" bIns="113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hu-HU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- Belső hőmérséklet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hu-HU" sz="1600" b="0" i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- Külső hőmérséklet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hu-HU" sz="1600" b="0" i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- Harmatpont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hu-HU" sz="1600" b="0" i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- Külső páratartalom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hu-HU" sz="1600" b="0" i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- Belső páratartalom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84;p17">
              <a:extLst>
                <a:ext uri="{FF2B5EF4-FFF2-40B4-BE49-F238E27FC236}">
                  <a16:creationId xmlns:a16="http://schemas.microsoft.com/office/drawing/2014/main" id="{133E97B2-E16D-4923-91D8-A54F8B24115C}"/>
                </a:ext>
              </a:extLst>
            </p:cNvPr>
            <p:cNvSpPr/>
            <p:nvPr/>
          </p:nvSpPr>
          <p:spPr>
            <a:xfrm>
              <a:off x="317989" y="271557"/>
              <a:ext cx="1507145" cy="1507145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 l="-160" t="-160" r="-160" b="-160"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85;p17">
              <a:extLst>
                <a:ext uri="{FF2B5EF4-FFF2-40B4-BE49-F238E27FC236}">
                  <a16:creationId xmlns:a16="http://schemas.microsoft.com/office/drawing/2014/main" id="{249B380A-4BFB-41D0-8333-3EBD84B71139}"/>
                </a:ext>
              </a:extLst>
            </p:cNvPr>
            <p:cNvSpPr/>
            <p:nvPr/>
          </p:nvSpPr>
          <p:spPr>
            <a:xfrm>
              <a:off x="2207418" y="0"/>
              <a:ext cx="2143125" cy="4525963"/>
            </a:xfrm>
            <a:prstGeom prst="roundRect">
              <a:avLst>
                <a:gd name="adj" fmla="val 10000"/>
              </a:avLst>
            </a:prstGeom>
            <a:solidFill>
              <a:srgbClr val="1558A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86;p17">
              <a:extLst>
                <a:ext uri="{FF2B5EF4-FFF2-40B4-BE49-F238E27FC236}">
                  <a16:creationId xmlns:a16="http://schemas.microsoft.com/office/drawing/2014/main" id="{48044B18-9207-4541-8564-CA839906FE99}"/>
                </a:ext>
              </a:extLst>
            </p:cNvPr>
            <p:cNvSpPr txBox="1"/>
            <p:nvPr/>
          </p:nvSpPr>
          <p:spPr>
            <a:xfrm>
              <a:off x="2207418" y="1810385"/>
              <a:ext cx="2143125" cy="18103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3775" tIns="113775" rIns="113775" bIns="113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hu-HU" sz="1600" b="0" i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- Napsugárzás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hu-HU" sz="1600" b="0" i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- UV index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hu-HU" sz="1600" b="0" i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- UV dózis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87;p17">
              <a:extLst>
                <a:ext uri="{FF2B5EF4-FFF2-40B4-BE49-F238E27FC236}">
                  <a16:creationId xmlns:a16="http://schemas.microsoft.com/office/drawing/2014/main" id="{A8F11E77-9102-42E3-A560-E8242254D3BC}"/>
                </a:ext>
              </a:extLst>
            </p:cNvPr>
            <p:cNvSpPr/>
            <p:nvPr/>
          </p:nvSpPr>
          <p:spPr>
            <a:xfrm>
              <a:off x="2525408" y="271557"/>
              <a:ext cx="1507145" cy="1507145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88;p17">
              <a:extLst>
                <a:ext uri="{FF2B5EF4-FFF2-40B4-BE49-F238E27FC236}">
                  <a16:creationId xmlns:a16="http://schemas.microsoft.com/office/drawing/2014/main" id="{85A450B5-78EA-41FA-9490-6D39960DC930}"/>
                </a:ext>
              </a:extLst>
            </p:cNvPr>
            <p:cNvSpPr/>
            <p:nvPr/>
          </p:nvSpPr>
          <p:spPr>
            <a:xfrm>
              <a:off x="4414837" y="0"/>
              <a:ext cx="2143125" cy="4525963"/>
            </a:xfrm>
            <a:prstGeom prst="roundRect">
              <a:avLst>
                <a:gd name="adj" fmla="val 10000"/>
              </a:avLst>
            </a:prstGeom>
            <a:solidFill>
              <a:srgbClr val="1558A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89;p17">
              <a:extLst>
                <a:ext uri="{FF2B5EF4-FFF2-40B4-BE49-F238E27FC236}">
                  <a16:creationId xmlns:a16="http://schemas.microsoft.com/office/drawing/2014/main" id="{02919127-1E8E-422F-9F50-9CC0511065B5}"/>
                </a:ext>
              </a:extLst>
            </p:cNvPr>
            <p:cNvSpPr txBox="1"/>
            <p:nvPr/>
          </p:nvSpPr>
          <p:spPr>
            <a:xfrm>
              <a:off x="4414837" y="1810385"/>
              <a:ext cx="2143125" cy="18103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3775" tIns="113775" rIns="113775" bIns="113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endParaRPr sz="16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endParaRPr sz="16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hu-HU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- </a:t>
              </a:r>
              <a:r>
                <a:rPr lang="hu-HU" sz="1600" b="0" i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Napi és alkalmi csapadék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hu-HU" sz="1600" b="0" i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- Havi és éves csapadék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hu-HU" sz="1600" b="0" i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- Esőintenzitás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hu-HU" sz="1600" b="0" i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- Harmat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90;p17">
              <a:extLst>
                <a:ext uri="{FF2B5EF4-FFF2-40B4-BE49-F238E27FC236}">
                  <a16:creationId xmlns:a16="http://schemas.microsoft.com/office/drawing/2014/main" id="{E3E050BC-56AC-4A47-B289-BF6D9E821BE8}"/>
                </a:ext>
              </a:extLst>
            </p:cNvPr>
            <p:cNvSpPr/>
            <p:nvPr/>
          </p:nvSpPr>
          <p:spPr>
            <a:xfrm>
              <a:off x="4732827" y="271557"/>
              <a:ext cx="1507145" cy="1507145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 l="1032" t="-160" r="1032" b="-160"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91;p17">
              <a:extLst>
                <a:ext uri="{FF2B5EF4-FFF2-40B4-BE49-F238E27FC236}">
                  <a16:creationId xmlns:a16="http://schemas.microsoft.com/office/drawing/2014/main" id="{EA181118-DC33-4040-9612-F7B5D2020814}"/>
                </a:ext>
              </a:extLst>
            </p:cNvPr>
            <p:cNvSpPr/>
            <p:nvPr/>
          </p:nvSpPr>
          <p:spPr>
            <a:xfrm>
              <a:off x="6622256" y="0"/>
              <a:ext cx="2143125" cy="4525963"/>
            </a:xfrm>
            <a:prstGeom prst="roundRect">
              <a:avLst>
                <a:gd name="adj" fmla="val 10000"/>
              </a:avLst>
            </a:prstGeom>
            <a:solidFill>
              <a:srgbClr val="1558A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92;p17">
              <a:extLst>
                <a:ext uri="{FF2B5EF4-FFF2-40B4-BE49-F238E27FC236}">
                  <a16:creationId xmlns:a16="http://schemas.microsoft.com/office/drawing/2014/main" id="{D9FE4AB0-783C-4798-83FD-8A1B018908F8}"/>
                </a:ext>
              </a:extLst>
            </p:cNvPr>
            <p:cNvSpPr txBox="1"/>
            <p:nvPr/>
          </p:nvSpPr>
          <p:spPr>
            <a:xfrm>
              <a:off x="6622256" y="1810385"/>
              <a:ext cx="2143125" cy="18103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3775" tIns="113775" rIns="113775" bIns="113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hu-HU" sz="1600" b="0" i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-Talajnedvesség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hu-HU" sz="1600" b="0" i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- Evapotranszspiráció</a:t>
              </a:r>
              <a:endParaRPr sz="16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hu-HU" sz="1600" b="0" i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-Levélborítottság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93;p17">
              <a:extLst>
                <a:ext uri="{FF2B5EF4-FFF2-40B4-BE49-F238E27FC236}">
                  <a16:creationId xmlns:a16="http://schemas.microsoft.com/office/drawing/2014/main" id="{47712AC5-0B46-4308-BC13-2D7D02FD4903}"/>
                </a:ext>
              </a:extLst>
            </p:cNvPr>
            <p:cNvSpPr/>
            <p:nvPr/>
          </p:nvSpPr>
          <p:spPr>
            <a:xfrm>
              <a:off x="6940245" y="271557"/>
              <a:ext cx="1507145" cy="1507145"/>
            </a:xfrm>
            <a:prstGeom prst="ellipse">
              <a:avLst/>
            </a:prstGeom>
            <a:blipFill rotWithShape="1">
              <a:blip r:embed="rId6">
                <a:alphaModFix/>
              </a:blip>
              <a:stretch>
                <a:fillRect t="-999" b="-999"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94;p17">
              <a:extLst>
                <a:ext uri="{FF2B5EF4-FFF2-40B4-BE49-F238E27FC236}">
                  <a16:creationId xmlns:a16="http://schemas.microsoft.com/office/drawing/2014/main" id="{0C257FB9-FE50-452C-82FF-6CF3C9F1E492}"/>
                </a:ext>
              </a:extLst>
            </p:cNvPr>
            <p:cNvSpPr/>
            <p:nvPr/>
          </p:nvSpPr>
          <p:spPr>
            <a:xfrm>
              <a:off x="8829675" y="0"/>
              <a:ext cx="2143125" cy="4525963"/>
            </a:xfrm>
            <a:prstGeom prst="roundRect">
              <a:avLst>
                <a:gd name="adj" fmla="val 10000"/>
              </a:avLst>
            </a:prstGeom>
            <a:solidFill>
              <a:srgbClr val="1558A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95;p17">
              <a:extLst>
                <a:ext uri="{FF2B5EF4-FFF2-40B4-BE49-F238E27FC236}">
                  <a16:creationId xmlns:a16="http://schemas.microsoft.com/office/drawing/2014/main" id="{14EA2354-4F42-4601-AA70-D40C1A4218E7}"/>
                </a:ext>
              </a:extLst>
            </p:cNvPr>
            <p:cNvSpPr txBox="1"/>
            <p:nvPr/>
          </p:nvSpPr>
          <p:spPr>
            <a:xfrm>
              <a:off x="8829675" y="1810385"/>
              <a:ext cx="2143125" cy="18103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3775" tIns="113775" rIns="113775" bIns="113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hu-HU" sz="1600" b="0" i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- Szélirány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hu-HU" sz="1600" b="0" i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- Szélsebesség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hu-HU" sz="1600" b="0" i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- Szél hűtőhatása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hu-HU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- </a:t>
              </a:r>
              <a:r>
                <a:rPr lang="hu-HU" sz="1600" b="0" i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Légnyomás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hu-HU" sz="1600" b="0" i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- Légnyomás tendencia</a:t>
              </a:r>
              <a:endParaRPr/>
            </a:p>
          </p:txBody>
        </p:sp>
        <p:sp>
          <p:nvSpPr>
            <p:cNvPr id="19" name="Google Shape;196;p17">
              <a:extLst>
                <a:ext uri="{FF2B5EF4-FFF2-40B4-BE49-F238E27FC236}">
                  <a16:creationId xmlns:a16="http://schemas.microsoft.com/office/drawing/2014/main" id="{AF7870B4-2672-48FE-8308-474EB1C8AC3F}"/>
                </a:ext>
              </a:extLst>
            </p:cNvPr>
            <p:cNvSpPr/>
            <p:nvPr/>
          </p:nvSpPr>
          <p:spPr>
            <a:xfrm>
              <a:off x="9147664" y="271557"/>
              <a:ext cx="1507145" cy="1507145"/>
            </a:xfrm>
            <a:prstGeom prst="ellipse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97;p17">
              <a:extLst>
                <a:ext uri="{FF2B5EF4-FFF2-40B4-BE49-F238E27FC236}">
                  <a16:creationId xmlns:a16="http://schemas.microsoft.com/office/drawing/2014/main" id="{2C2015E7-A51E-49B6-A5B3-032CB2CBF74B}"/>
                </a:ext>
              </a:extLst>
            </p:cNvPr>
            <p:cNvSpPr/>
            <p:nvPr/>
          </p:nvSpPr>
          <p:spPr>
            <a:xfrm>
              <a:off x="438912" y="3620770"/>
              <a:ext cx="10094976" cy="678894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rgbClr val="A8B3D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198;p17">
            <a:extLst>
              <a:ext uri="{FF2B5EF4-FFF2-40B4-BE49-F238E27FC236}">
                <a16:creationId xmlns:a16="http://schemas.microsoft.com/office/drawing/2014/main" id="{8F62A16A-8A5C-473C-B76D-5C2307C4EED0}"/>
              </a:ext>
            </a:extLst>
          </p:cNvPr>
          <p:cNvSpPr/>
          <p:nvPr/>
        </p:nvSpPr>
        <p:spPr>
          <a:xfrm>
            <a:off x="9034485" y="6460535"/>
            <a:ext cx="231114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Kép forrása: Saját szerkesztés (IDC)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035682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Elérhető időjárás szolgáltatások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253400"/>
            <a:ext cx="7476979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1800" dirty="0"/>
              <a:t>Az </a:t>
            </a:r>
            <a:r>
              <a:rPr lang="hu-HU" sz="1800" b="1" dirty="0"/>
              <a:t>agrárportálok </a:t>
            </a:r>
            <a:r>
              <a:rPr lang="hu-HU" sz="1800" dirty="0"/>
              <a:t>szinte kivétel nélkül tartalmaznak időjárásjelentés és/vagy előrejelzést.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lang="hu-HU" sz="18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1800" dirty="0"/>
              <a:t>Az egyetlen nemzetközileg is hiteles szolgáltató az </a:t>
            </a:r>
            <a:r>
              <a:rPr lang="hu-HU" sz="1800" b="1" dirty="0"/>
              <a:t>Országos Meteorológiai Szolgálat</a:t>
            </a:r>
            <a:endParaRPr lang="hu-HU" sz="1800" dirty="0"/>
          </a:p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lang="hu-HU" sz="1800" dirty="0"/>
          </a:p>
          <a:p>
            <a:pPr marL="11113" indent="-11113">
              <a:buClr>
                <a:schemeClr val="dk1"/>
              </a:buClr>
              <a:buSzPts val="1600"/>
              <a:buNone/>
            </a:pPr>
            <a:r>
              <a:rPr lang="hu-H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met.hu - </a:t>
            </a:r>
            <a:r>
              <a:rPr lang="hu-HU" sz="1800" dirty="0"/>
              <a:t>Aktuális és várható időjárási elemzések.</a:t>
            </a:r>
          </a:p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lang="hu-HU" sz="1800" b="1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800" dirty="0"/>
          </a:p>
        </p:txBody>
      </p:sp>
      <p:pic>
        <p:nvPicPr>
          <p:cNvPr id="4" name="Google Shape;206;p18" descr="Képtalálat a következőre: „met.hu”">
            <a:hlinkClick r:id="rId3"/>
            <a:extLst>
              <a:ext uri="{FF2B5EF4-FFF2-40B4-BE49-F238E27FC236}">
                <a16:creationId xmlns:a16="http://schemas.microsoft.com/office/drawing/2014/main" id="{07101D60-288B-4B48-AAC1-61F83F8866B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91152" y="4492710"/>
            <a:ext cx="2000250" cy="200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7;p18">
            <a:extLst>
              <a:ext uri="{FF2B5EF4-FFF2-40B4-BE49-F238E27FC236}">
                <a16:creationId xmlns:a16="http://schemas.microsoft.com/office/drawing/2014/main" id="{BAC7D348-D470-4306-A51F-4E8BA7FB2A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62186" t="24633" r="13124" b="5301"/>
          <a:stretch/>
        </p:blipFill>
        <p:spPr>
          <a:xfrm>
            <a:off x="7943850" y="288945"/>
            <a:ext cx="4114800" cy="656579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08;p18">
            <a:extLst>
              <a:ext uri="{FF2B5EF4-FFF2-40B4-BE49-F238E27FC236}">
                <a16:creationId xmlns:a16="http://schemas.microsoft.com/office/drawing/2014/main" id="{E0823E70-79A0-44B9-9E56-B46A5E448FEB}"/>
              </a:ext>
            </a:extLst>
          </p:cNvPr>
          <p:cNvSpPr/>
          <p:nvPr/>
        </p:nvSpPr>
        <p:spPr>
          <a:xfrm>
            <a:off x="2152397" y="6402578"/>
            <a:ext cx="581037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Kép forrása és hivatkozás: https://www.met.hu/idojaras/agrometeorologia/elemzes/</a:t>
            </a:r>
            <a:endParaRPr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897AA304-DC84-4091-8A61-03A38A80722A}"/>
              </a:ext>
            </a:extLst>
          </p:cNvPr>
          <p:cNvSpPr txBox="1"/>
          <p:nvPr/>
        </p:nvSpPr>
        <p:spPr>
          <a:xfrm>
            <a:off x="809897" y="4820194"/>
            <a:ext cx="17896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b="1" dirty="0">
                <a:solidFill>
                  <a:srgbClr val="1C9E4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</a:t>
            </a:r>
            <a:r>
              <a:rPr lang="hu-HU" sz="1800" dirty="0">
                <a:solidFill>
                  <a:srgbClr val="1C9E4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rszágos </a:t>
            </a:r>
            <a:r>
              <a:rPr lang="hu-HU" sz="1800" b="1" dirty="0">
                <a:solidFill>
                  <a:srgbClr val="1C9E4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</a:t>
            </a:r>
            <a:r>
              <a:rPr lang="hu-HU" sz="1800" dirty="0">
                <a:solidFill>
                  <a:srgbClr val="1C9E4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eteorológiai </a:t>
            </a:r>
            <a:r>
              <a:rPr lang="hu-HU" sz="1800" b="1" dirty="0">
                <a:solidFill>
                  <a:srgbClr val="1C9E4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Sz</a:t>
            </a:r>
            <a:r>
              <a:rPr lang="hu-HU" sz="1800" dirty="0">
                <a:solidFill>
                  <a:srgbClr val="1C9E4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olgálat</a:t>
            </a:r>
            <a:endParaRPr lang="hu-HU" dirty="0">
              <a:solidFill>
                <a:srgbClr val="1C9E4A"/>
              </a:solidFill>
            </a:endParaRPr>
          </a:p>
          <a:p>
            <a:r>
              <a:rPr lang="hu-HU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6"/>
              </a:rPr>
              <a:t>www.met.hu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99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Meteorológiai Adattár</a:t>
            </a:r>
            <a:r>
              <a:rPr lang="hu-HU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hu-HU" b="1" dirty="0"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rPr>
              <a:t>odp.met.hu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253400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hu-HU" sz="2400" dirty="0"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rPr>
              <a:t>2021. január 1-től bevezetésre került Magyarországon a nyílt meteorológiai adatpolitika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hu-HU" sz="2400" b="1" dirty="0"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rPr>
              <a:t>Ingyenesen elérhetővé és szabadon felhasználhatóvá </a:t>
            </a:r>
            <a:r>
              <a:rPr lang="hu-HU" sz="2400" dirty="0"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rPr>
              <a:t>váltak:</a:t>
            </a:r>
          </a:p>
          <a:p>
            <a:pPr marL="1057275"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hu-HU" dirty="0"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rPr>
              <a:t>a meteorológiai mérési, megfigyelési adatok</a:t>
            </a:r>
          </a:p>
          <a:p>
            <a:pPr marL="1057275"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hu-HU" dirty="0"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rPr>
              <a:t>az OMSZ által kiadott élet-és vagyonvédelmi célú meteorológiai előrejelzések és információk</a:t>
            </a:r>
          </a:p>
          <a:p>
            <a:pPr marL="1057275"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hu-HU" dirty="0"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rPr>
              <a:t>az OMSZ által fejlesztett meteorológiai modellek előrejelzései</a:t>
            </a:r>
          </a:p>
          <a:p>
            <a:pPr marL="1057275"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hu-HU" dirty="0"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rPr>
              <a:t>általános célú meteorológiai előrejelzések és információk</a:t>
            </a:r>
            <a:endParaRPr lang="hu-HU" altLang="hu-HU" dirty="0">
              <a:latin typeface="Calibri" panose="020F0502020204030204" pitchFamily="34" charset="0"/>
              <a:ea typeface="Ebrima" panose="02000000000000000000" pitchFamily="2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pic>
        <p:nvPicPr>
          <p:cNvPr id="4" name="Kép 1">
            <a:extLst>
              <a:ext uri="{FF2B5EF4-FFF2-40B4-BE49-F238E27FC236}">
                <a16:creationId xmlns:a16="http://schemas.microsoft.com/office/drawing/2014/main" id="{A8DE3D51-E874-4DE4-BB46-D79ADF878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9317" y="4128468"/>
            <a:ext cx="3279913" cy="2459935"/>
          </a:xfrm>
          <a:prstGeom prst="rect">
            <a:avLst/>
          </a:prstGeom>
        </p:spPr>
      </p:pic>
      <p:pic>
        <p:nvPicPr>
          <p:cNvPr id="5" name="Kép 2">
            <a:extLst>
              <a:ext uri="{FF2B5EF4-FFF2-40B4-BE49-F238E27FC236}">
                <a16:creationId xmlns:a16="http://schemas.microsoft.com/office/drawing/2014/main" id="{2732476C-A0E7-409F-9B31-717CF29F1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8132" y="4128467"/>
            <a:ext cx="3279913" cy="2459935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D133A140-25D8-4A09-85D9-5BB034280801}"/>
              </a:ext>
            </a:extLst>
          </p:cNvPr>
          <p:cNvSpPr txBox="1"/>
          <p:nvPr/>
        </p:nvSpPr>
        <p:spPr>
          <a:xfrm>
            <a:off x="809896" y="4820194"/>
            <a:ext cx="21161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b="1" dirty="0">
                <a:solidFill>
                  <a:srgbClr val="1C9E4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</a:t>
            </a:r>
            <a:r>
              <a:rPr lang="hu-HU" sz="1800" dirty="0">
                <a:solidFill>
                  <a:srgbClr val="1C9E4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rszágos </a:t>
            </a:r>
            <a:r>
              <a:rPr lang="hu-HU" sz="1800" b="1" dirty="0">
                <a:solidFill>
                  <a:srgbClr val="1C9E4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</a:t>
            </a:r>
            <a:r>
              <a:rPr lang="hu-HU" sz="1800" dirty="0">
                <a:solidFill>
                  <a:srgbClr val="1C9E4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eteorológiai </a:t>
            </a:r>
            <a:r>
              <a:rPr lang="hu-HU" sz="1800" b="1" dirty="0">
                <a:solidFill>
                  <a:srgbClr val="1C9E4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Sz</a:t>
            </a:r>
            <a:r>
              <a:rPr lang="hu-HU" sz="1800" dirty="0">
                <a:solidFill>
                  <a:srgbClr val="1C9E4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olgálat</a:t>
            </a:r>
            <a:endParaRPr lang="hu-HU" dirty="0">
              <a:solidFill>
                <a:srgbClr val="1C9E4A"/>
              </a:solidFill>
            </a:endParaRPr>
          </a:p>
          <a:p>
            <a:r>
              <a:rPr lang="hu-HU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https://odp.met.hu/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672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MeteORA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253400"/>
            <a:ext cx="894199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 b="0" i="0" dirty="0">
                <a:effectLst/>
                <a:latin typeface="Roboto" panose="02000000000000000000" pitchFamily="2" charset="0"/>
              </a:rPr>
              <a:t>A </a:t>
            </a:r>
            <a:r>
              <a:rPr lang="hu-HU" sz="2400" b="0" i="0" dirty="0" err="1">
                <a:effectLst/>
                <a:latin typeface="Roboto" panose="02000000000000000000" pitchFamily="2" charset="0"/>
              </a:rPr>
              <a:t>Meteora</a:t>
            </a:r>
            <a:r>
              <a:rPr lang="hu-HU" sz="2400" b="0" i="0" dirty="0">
                <a:effectLst/>
                <a:latin typeface="Roboto" panose="02000000000000000000" pitchFamily="2" charset="0"/>
              </a:rPr>
              <a:t> alkalmazás egy mobileszközön futtatható óra, ami egyben időjárási információt is szolgáltat. Riasztások, csapadék előrejelzés 1.6 kilométer pontosan. Az elérhető legjobb előrejelzések az Országos Meteorológiai Szolgálat </a:t>
            </a:r>
            <a:r>
              <a:rPr lang="hu-HU" sz="2400" b="0" i="0" dirty="0" err="1">
                <a:effectLst/>
                <a:latin typeface="Roboto" panose="02000000000000000000" pitchFamily="2" charset="0"/>
              </a:rPr>
              <a:t>számítógépein</a:t>
            </a:r>
            <a:r>
              <a:rPr lang="hu-HU" sz="2400" b="0" i="0" dirty="0">
                <a:effectLst/>
                <a:latin typeface="Roboto" panose="02000000000000000000" pitchFamily="2" charset="0"/>
              </a:rPr>
              <a:t> folyamatosan frissítve</a:t>
            </a:r>
            <a:r>
              <a:rPr lang="en-US" sz="2400" b="0" i="0" dirty="0">
                <a:effectLst/>
                <a:latin typeface="Roboto" panose="02000000000000000000" pitchFamily="2" charset="0"/>
              </a:rPr>
              <a:t>.</a:t>
            </a:r>
            <a:endParaRPr lang="hu-HU" sz="2400" b="0" i="0" dirty="0">
              <a:effectLst/>
              <a:latin typeface="Roboto" panose="02000000000000000000" pitchFamily="2" charset="0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lang="hu-HU" sz="36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2400" b="0" i="0" dirty="0" err="1">
                <a:effectLst/>
                <a:latin typeface="Roboto" panose="02000000000000000000" pitchFamily="2" charset="0"/>
              </a:rPr>
              <a:t>Anonym</a:t>
            </a:r>
            <a:r>
              <a:rPr lang="hu-HU" sz="2400" b="0" i="0" dirty="0">
                <a:effectLst/>
                <a:latin typeface="Roboto" panose="02000000000000000000" pitchFamily="2" charset="0"/>
              </a:rPr>
              <a:t> észlelőként vagy MET-ÉSZ azonosítóval megerősítés és fénykép is küldhető, ami megjelenik az OMSZ hivatalos weboldalán.</a:t>
            </a:r>
            <a:endParaRPr lang="hu-HU" sz="3600" dirty="0"/>
          </a:p>
        </p:txBody>
      </p:sp>
      <p:pic>
        <p:nvPicPr>
          <p:cNvPr id="4" name="Picture 4" descr="Nélkülözhetetlen appok a családi kiruccanásokhoz">
            <a:extLst>
              <a:ext uri="{FF2B5EF4-FFF2-40B4-BE49-F238E27FC236}">
                <a16:creationId xmlns:a16="http://schemas.microsoft.com/office/drawing/2014/main" id="{9E8B4165-F744-4414-B26F-C4194CC50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537" y="1182126"/>
            <a:ext cx="2613710" cy="449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78DF62FE-3F27-40CD-BE70-F808CD18325D}"/>
              </a:ext>
            </a:extLst>
          </p:cNvPr>
          <p:cNvSpPr txBox="1"/>
          <p:nvPr/>
        </p:nvSpPr>
        <p:spPr>
          <a:xfrm>
            <a:off x="809896" y="4820194"/>
            <a:ext cx="21161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b="1" dirty="0">
                <a:solidFill>
                  <a:srgbClr val="1C9E4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</a:t>
            </a:r>
            <a:r>
              <a:rPr lang="hu-HU" sz="1800" dirty="0">
                <a:solidFill>
                  <a:srgbClr val="1C9E4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rszágos </a:t>
            </a:r>
            <a:r>
              <a:rPr lang="hu-HU" sz="1800" b="1" dirty="0">
                <a:solidFill>
                  <a:srgbClr val="1C9E4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</a:t>
            </a:r>
            <a:r>
              <a:rPr lang="hu-HU" sz="1800" dirty="0">
                <a:solidFill>
                  <a:srgbClr val="1C9E4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eteorológiai </a:t>
            </a:r>
            <a:r>
              <a:rPr lang="hu-HU" sz="1800" b="1" dirty="0">
                <a:solidFill>
                  <a:srgbClr val="1C9E4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Sz</a:t>
            </a:r>
            <a:r>
              <a:rPr lang="hu-HU" sz="1800" dirty="0">
                <a:solidFill>
                  <a:srgbClr val="1C9E4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olgálat</a:t>
            </a:r>
            <a:endParaRPr lang="hu-HU" dirty="0">
              <a:solidFill>
                <a:srgbClr val="1C9E4A"/>
              </a:solidFill>
            </a:endParaRPr>
          </a:p>
          <a:p>
            <a:r>
              <a:rPr lang="hu-HU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https://portal.nebih.gov.hu/navigator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028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Tartalomjegyzék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253400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hu-H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Bevezetés									3. dia</a:t>
            </a:r>
            <a:endParaRPr lang="en-150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hu-H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Témaspecifikus szakmai kérdések							4. dia</a:t>
            </a:r>
            <a:endParaRPr lang="en-150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hu-H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Digitalizáció fogalma								5. dia</a:t>
            </a:r>
            <a:endParaRPr lang="en-150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hu-H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Főbb digitális szolgáltatások a mezőgazdaságban						9. dia</a:t>
            </a:r>
            <a:endParaRPr lang="en-150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hu-H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Szenzoros megoldások								12. dia</a:t>
            </a:r>
            <a:endParaRPr lang="en-150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hu-H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Időjárásjelentés									16. dia</a:t>
            </a:r>
            <a:endParaRPr lang="en-150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hu-H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Növényvédelmi szolgáltatások							23. dia</a:t>
            </a:r>
            <a:endParaRPr lang="en-150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hu-H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Talajvédelmi szolgáltatások								26. dia</a:t>
            </a:r>
            <a:endParaRPr lang="en-150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hu-H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Drónokhoz kapcsolódó szolgáltatások							29. dia</a:t>
            </a:r>
            <a:endParaRPr lang="en-150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hu-H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Gazdálkodást szervező eszközök és szolgáltatások						30.dia</a:t>
            </a:r>
            <a:endParaRPr lang="en-150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hu-H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Térképes Szolgáltatások								32.dia</a:t>
            </a:r>
            <a:endParaRPr lang="en-150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hu-H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ERP (Enterprise </a:t>
            </a:r>
            <a:r>
              <a:rPr lang="hu-H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Resource</a:t>
            </a:r>
            <a:r>
              <a:rPr lang="hu-H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Planning</a:t>
            </a:r>
            <a:r>
              <a:rPr lang="hu-H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Vállalati Erőforrás Tervező) rendszerek			38. dia</a:t>
            </a:r>
            <a:endParaRPr lang="en-150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hu-H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BIG DATA elemzések és a GDPR							41. dia</a:t>
            </a:r>
            <a:endParaRPr lang="en-150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hu-H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 közigazgatás									43. dia</a:t>
            </a:r>
            <a:endParaRPr lang="en-150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hu-H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Média										63. dia</a:t>
            </a:r>
            <a:endParaRPr lang="en-150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hu-H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TÉKA										65. dia</a:t>
            </a:r>
            <a:endParaRPr lang="en-150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hu-H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Összefoglalás									67. dia</a:t>
            </a:r>
            <a:endParaRPr lang="en-150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hu-H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Gyakorlati jellegű kérdések								69. dia</a:t>
            </a:r>
            <a:endParaRPr lang="en-150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hu-H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Felhasznált irodalmi hivatkozások jegyzéke 						71. dia</a:t>
            </a:r>
            <a:endParaRPr lang="en-150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hu-H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TAG-ek									73. dia</a:t>
            </a:r>
            <a:endParaRPr lang="en-150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38029781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Mezőgazdasági szolgáltató vállalatok időjárás szolgáltatásai</a:t>
            </a:r>
            <a:endParaRPr dirty="0"/>
          </a:p>
        </p:txBody>
      </p:sp>
      <p:sp>
        <p:nvSpPr>
          <p:cNvPr id="4" name="Google Shape;215;p19">
            <a:extLst>
              <a:ext uri="{FF2B5EF4-FFF2-40B4-BE49-F238E27FC236}">
                <a16:creationId xmlns:a16="http://schemas.microsoft.com/office/drawing/2014/main" id="{057C5EB9-02F4-487C-AA8F-12A8F5C17FC8}"/>
              </a:ext>
            </a:extLst>
          </p:cNvPr>
          <p:cNvSpPr/>
          <p:nvPr/>
        </p:nvSpPr>
        <p:spPr>
          <a:xfrm>
            <a:off x="1436370" y="2177323"/>
            <a:ext cx="3440430" cy="1251678"/>
          </a:xfrm>
          <a:prstGeom prst="roundRect">
            <a:avLst>
              <a:gd name="adj" fmla="val 10000"/>
            </a:avLst>
          </a:prstGeom>
          <a:blipFill rotWithShape="1">
            <a:blip r:embed="rId3">
              <a:alphaModFix/>
            </a:blip>
            <a:stretch>
              <a:fillRect t="-113998" b="-113998"/>
            </a:stretch>
          </a:blip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216;p19">
            <a:extLst>
              <a:ext uri="{FF2B5EF4-FFF2-40B4-BE49-F238E27FC236}">
                <a16:creationId xmlns:a16="http://schemas.microsoft.com/office/drawing/2014/main" id="{BBA747CD-952B-44B2-ADCA-C830C4E93B82}"/>
              </a:ext>
            </a:extLst>
          </p:cNvPr>
          <p:cNvSpPr/>
          <p:nvPr/>
        </p:nvSpPr>
        <p:spPr>
          <a:xfrm>
            <a:off x="6096000" y="1487500"/>
            <a:ext cx="5486400" cy="2776424"/>
          </a:xfrm>
          <a:prstGeom prst="roundRect">
            <a:avLst>
              <a:gd name="adj" fmla="val 10000"/>
            </a:avLst>
          </a:prstGeom>
          <a:blipFill rotWithShape="1">
            <a:blip r:embed="rId4">
              <a:alphaModFix/>
            </a:blip>
            <a:stretch>
              <a:fillRect l="-2657" t="27541" r="-2655" b="27541"/>
            </a:stretch>
          </a:blip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218;p19">
            <a:extLst>
              <a:ext uri="{FF2B5EF4-FFF2-40B4-BE49-F238E27FC236}">
                <a16:creationId xmlns:a16="http://schemas.microsoft.com/office/drawing/2014/main" id="{22AC2C5F-4665-4F15-8250-391FAD8CB85C}"/>
              </a:ext>
            </a:extLst>
          </p:cNvPr>
          <p:cNvSpPr/>
          <p:nvPr/>
        </p:nvSpPr>
        <p:spPr>
          <a:xfrm>
            <a:off x="3994786" y="4154873"/>
            <a:ext cx="4202428" cy="1470426"/>
          </a:xfrm>
          <a:prstGeom prst="roundRect">
            <a:avLst>
              <a:gd name="adj" fmla="val 10000"/>
            </a:avLst>
          </a:prstGeom>
          <a:blipFill rotWithShape="1">
            <a:blip r:embed="rId5">
              <a:alphaModFix/>
            </a:blip>
            <a:stretch>
              <a:fillRect l="-32" t="803" r="-31" b="804"/>
            </a:stretch>
          </a:blip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19;p19">
            <a:extLst>
              <a:ext uri="{FF2B5EF4-FFF2-40B4-BE49-F238E27FC236}">
                <a16:creationId xmlns:a16="http://schemas.microsoft.com/office/drawing/2014/main" id="{923641BC-6A33-4456-8546-7220F73C1861}"/>
              </a:ext>
            </a:extLst>
          </p:cNvPr>
          <p:cNvSpPr/>
          <p:nvPr/>
        </p:nvSpPr>
        <p:spPr>
          <a:xfrm>
            <a:off x="1804700" y="3714089"/>
            <a:ext cx="27446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https://www.agro.basf.hu/hu/Weather/</a:t>
            </a:r>
            <a:endParaRPr dirty="0"/>
          </a:p>
        </p:txBody>
      </p:sp>
      <p:sp>
        <p:nvSpPr>
          <p:cNvPr id="9" name="Google Shape;220;p19">
            <a:extLst>
              <a:ext uri="{FF2B5EF4-FFF2-40B4-BE49-F238E27FC236}">
                <a16:creationId xmlns:a16="http://schemas.microsoft.com/office/drawing/2014/main" id="{9CCA10D6-79EE-415E-A03F-7457F60C7DEF}"/>
              </a:ext>
            </a:extLst>
          </p:cNvPr>
          <p:cNvSpPr/>
          <p:nvPr/>
        </p:nvSpPr>
        <p:spPr>
          <a:xfrm>
            <a:off x="6737986" y="3592786"/>
            <a:ext cx="45124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https://agro.bayer.co.hu/szolgaltatasaink/idojaras_elorejelzes/</a:t>
            </a:r>
            <a:endParaRPr dirty="0"/>
          </a:p>
        </p:txBody>
      </p:sp>
      <p:sp>
        <p:nvSpPr>
          <p:cNvPr id="11" name="Google Shape;222;p19">
            <a:extLst>
              <a:ext uri="{FF2B5EF4-FFF2-40B4-BE49-F238E27FC236}">
                <a16:creationId xmlns:a16="http://schemas.microsoft.com/office/drawing/2014/main" id="{B18DD7C4-23F5-4897-BB91-16B3E5A20899}"/>
              </a:ext>
            </a:extLst>
          </p:cNvPr>
          <p:cNvSpPr/>
          <p:nvPr/>
        </p:nvSpPr>
        <p:spPr>
          <a:xfrm>
            <a:off x="4490656" y="5579451"/>
            <a:ext cx="321068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https://www.syngenta.hu/idojaras-elorejelzes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987392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Országos jégkármérséklő-rendszer (JÉGER) </a:t>
            </a:r>
            <a:endParaRPr dirty="0"/>
          </a:p>
        </p:txBody>
      </p:sp>
      <p:sp>
        <p:nvSpPr>
          <p:cNvPr id="4" name="Google Shape;229;p20">
            <a:extLst>
              <a:ext uri="{FF2B5EF4-FFF2-40B4-BE49-F238E27FC236}">
                <a16:creationId xmlns:a16="http://schemas.microsoft.com/office/drawing/2014/main" id="{3325631C-CEFF-448A-A5A7-1C8912F9A9A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21547" y="1253331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1800" dirty="0"/>
              <a:t>Nemzeti Agrárgazdasági Kamara (NAK) által üzemeltetett jégkármérséklő-rendszer </a:t>
            </a:r>
            <a:r>
              <a:rPr lang="hu-HU" sz="1800" b="1" dirty="0"/>
              <a:t>2018. május 1-jén összesen 986 talajgenerátorral kezdte meg a védekezést</a:t>
            </a:r>
            <a:r>
              <a:rPr lang="hu-HU" sz="1800" dirty="0"/>
              <a:t>, amelyek közül 222 automatikus működtetésű. </a:t>
            </a:r>
            <a:endParaRPr dirty="0"/>
          </a:p>
        </p:txBody>
      </p:sp>
      <p:pic>
        <p:nvPicPr>
          <p:cNvPr id="5" name="Google Shape;230;p20" descr="A képen fű, kültéri, fa, égbolt látható&#10;&#10;Automatikusan generált leírás">
            <a:extLst>
              <a:ext uri="{FF2B5EF4-FFF2-40B4-BE49-F238E27FC236}">
                <a16:creationId xmlns:a16="http://schemas.microsoft.com/office/drawing/2014/main" id="{19C07C33-A6C3-4944-8A1C-7699D2F0CC4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026" y="1962401"/>
            <a:ext cx="5257919" cy="350527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31;p20">
            <a:extLst>
              <a:ext uri="{FF2B5EF4-FFF2-40B4-BE49-F238E27FC236}">
                <a16:creationId xmlns:a16="http://schemas.microsoft.com/office/drawing/2014/main" id="{DF135F6A-CCF6-4737-B4F1-98DF2BDCC1D9}"/>
              </a:ext>
            </a:extLst>
          </p:cNvPr>
          <p:cNvSpPr/>
          <p:nvPr/>
        </p:nvSpPr>
        <p:spPr>
          <a:xfrm>
            <a:off x="344681" y="5602240"/>
            <a:ext cx="867591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Jégkár mentesítő talajgenerátor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Kép forrása: https://www.nak.hu/kamara/kamarai-hirek/orszagos-hirek/96410-raketa-helyett-ezust-jodid-szall-a-felhok-fele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22404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Növényvédelmi szolgáltatások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253400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1800" dirty="0"/>
              <a:t>Általánosságban elmondható, hogy a növényvédelmi munkákat </a:t>
            </a:r>
            <a:r>
              <a:rPr lang="hu-HU" sz="1800" b="1" dirty="0"/>
              <a:t>preventív jelleggel tervezik </a:t>
            </a:r>
            <a:r>
              <a:rPr lang="hu-HU" sz="1800" dirty="0"/>
              <a:t>a gazdák, figyelembe véve a termesztett növény sajátosságait és a növényt leggyakrabban fenyegető kártevőket és betegségeket.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1800" dirty="0"/>
              <a:t>A növényvédelmi munkák tervezése </a:t>
            </a:r>
            <a:r>
              <a:rPr lang="hu-HU" sz="1800" b="1" dirty="0"/>
              <a:t>szorosan összefügg az időjárás és az előrejelzés figyelésével</a:t>
            </a:r>
            <a:r>
              <a:rPr lang="hu-HU" sz="1800" dirty="0"/>
              <a:t>, nem csupán a munkafolyamatok tervezése előtt, de a kártevők és betegségek megjelenését is ebből következtetik. 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1800" dirty="0"/>
              <a:t>A </a:t>
            </a:r>
            <a:r>
              <a:rPr lang="hu-HU" sz="1800" b="1" dirty="0"/>
              <a:t>növényvédelmi szakember tanácsát</a:t>
            </a:r>
            <a:r>
              <a:rPr lang="hu-HU" sz="1800" dirty="0"/>
              <a:t>, tapasztalatát, valamint az agrár szakember tapasztalatát egyenlőre </a:t>
            </a:r>
            <a:r>
              <a:rPr lang="hu-HU" sz="1800" b="1" dirty="0"/>
              <a:t>nem váltja ki az információs </a:t>
            </a:r>
            <a:r>
              <a:rPr lang="hu-HU" sz="1800" dirty="0"/>
              <a:t>(riasztási) szolgáltatás. 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lang="hu-HU" sz="18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1800" dirty="0"/>
              <a:t>E területen az integrált növényvédelem széleskörű elterjedésében nagyon sokat segíthet a digitalizáció.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lang="hu-HU" sz="18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32889296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Növényvédelmi applikációk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253400"/>
            <a:ext cx="11555700" cy="137319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1800" dirty="0"/>
              <a:t>A piacon több applikáció is elérhető, de ezek döntően növényvédőszer-adatbázisokat tartalmaznak csak.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1800" dirty="0"/>
              <a:t>A tényleges növényvédelmi szolgáltatások jelenleg szaktanácsadók személyes közreműködésével működnek, bár itt az okostelefonok adta lehetőségeket (fotók küldése) már kihasználják.</a:t>
            </a:r>
          </a:p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lang="hu-HU" sz="18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800" dirty="0"/>
          </a:p>
        </p:txBody>
      </p:sp>
      <p:pic>
        <p:nvPicPr>
          <p:cNvPr id="4" name="Google Shape;246;p22">
            <a:extLst>
              <a:ext uri="{FF2B5EF4-FFF2-40B4-BE49-F238E27FC236}">
                <a16:creationId xmlns:a16="http://schemas.microsoft.com/office/drawing/2014/main" id="{EDF9846D-7485-4DD7-BDAB-2722C08FB0F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32981" y="2626594"/>
            <a:ext cx="6326038" cy="32636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47;p22">
            <a:extLst>
              <a:ext uri="{FF2B5EF4-FFF2-40B4-BE49-F238E27FC236}">
                <a16:creationId xmlns:a16="http://schemas.microsoft.com/office/drawing/2014/main" id="{52F2B88C-39F4-4B01-98FD-7DAE2EFCEFC8}"/>
              </a:ext>
            </a:extLst>
          </p:cNvPr>
          <p:cNvSpPr/>
          <p:nvPr/>
        </p:nvSpPr>
        <p:spPr>
          <a:xfrm>
            <a:off x="2114790" y="6151391"/>
            <a:ext cx="79624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Kép forrása: https://agroforum.hu/agrarhirek/novenyvedelem/agroapp-egy-uj-novenyvedoszer-kereso-applikacio/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46134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Növényvédő szer </a:t>
            </a: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ereső</a:t>
            </a:r>
            <a:b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Termésnövelő szer k</a:t>
            </a:r>
            <a: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ereső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253400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20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készítményeket a képernyőn szereplő valamely (egy vagy több) szűrési feltétel alapján lehet megkeresni.</a:t>
            </a:r>
            <a:b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sz="20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készítmény „törzskönyve” tartalmazza az engedély legfontosabb jellemzőit, ezen belül pedig letölthető maga az engedélyokirat, illetve annak módosításai.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7848791-AC61-4159-9261-53BC28803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8673" t="28834" r="47276" b="37606"/>
          <a:stretch>
            <a:fillRect/>
          </a:stretch>
        </p:blipFill>
        <p:spPr bwMode="auto">
          <a:xfrm>
            <a:off x="2070923" y="2903160"/>
            <a:ext cx="4673966" cy="3685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0A63FF6-DCD6-45A2-A8F6-AE21FA632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8673" t="62394" r="46621" b="4865"/>
          <a:stretch>
            <a:fillRect/>
          </a:stretch>
        </p:blipFill>
        <p:spPr bwMode="auto">
          <a:xfrm>
            <a:off x="6744889" y="2903160"/>
            <a:ext cx="4882947" cy="3685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502D390F-E6B4-420D-B2B7-923362030E45}"/>
              </a:ext>
            </a:extLst>
          </p:cNvPr>
          <p:cNvSpPr txBox="1"/>
          <p:nvPr/>
        </p:nvSpPr>
        <p:spPr>
          <a:xfrm>
            <a:off x="0" y="3043645"/>
            <a:ext cx="211618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b="1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emzeti </a:t>
            </a:r>
            <a:r>
              <a:rPr lang="hu-HU" sz="1800" b="1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lelmiszer</a:t>
            </a:r>
            <a:r>
              <a:rPr lang="hu-HU" sz="1800" b="1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</a:t>
            </a: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ztonsági </a:t>
            </a:r>
            <a:r>
              <a:rPr lang="hu-HU" sz="1800" b="1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ivatal</a:t>
            </a:r>
          </a:p>
          <a:p>
            <a:r>
              <a:rPr lang="hu-HU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https://novenyvedoszer.nebih.gov.hu/Engedelykereso/kereso</a:t>
            </a:r>
            <a:endParaRPr lang="hu-HU" sz="1800" u="sng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hu-HU" sz="1800" u="sng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https://termesnovelo.nebih.gov.hu/Engedelykereso/kereso</a:t>
            </a:r>
            <a:endParaRPr lang="en-US" sz="1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3881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Talajvédelmi szolgáltatások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253400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1800" dirty="0"/>
              <a:t>Az uniós támogatások igénybe vételéhez </a:t>
            </a:r>
            <a:r>
              <a:rPr lang="hu-HU" sz="1800" b="1" dirty="0"/>
              <a:t>5 évente kötelező talajvizsgálat</a:t>
            </a:r>
            <a:r>
              <a:rPr lang="hu-HU" sz="1800" dirty="0"/>
              <a:t>, ugyanakkor sajnos kevesen használják fel a kapott eredményeket gazdálkodásuk hatékonyságnak javítására.</a:t>
            </a: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lang="hu-HU" sz="1800" dirty="0"/>
          </a:p>
          <a:p>
            <a:pPr marL="11113" lvl="0" indent="-11113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1800" dirty="0"/>
              <a:t>Az innovatív gazdaságok már végrehajtottak valamilyen fejlesztést ezen a területen, ezért ők inkább </a:t>
            </a:r>
            <a:r>
              <a:rPr lang="hu-HU" sz="1800" b="1" dirty="0"/>
              <a:t>a meglévő rendszerek integrálásán gondolkodnak.</a:t>
            </a:r>
            <a:endParaRPr lang="hu-HU" sz="1800" dirty="0"/>
          </a:p>
          <a:p>
            <a:pPr marL="11113" lvl="0" indent="-11113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lang="hu-HU" sz="1800" dirty="0"/>
          </a:p>
          <a:p>
            <a:pPr marL="11113" lvl="0" indent="-11113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1800" dirty="0"/>
              <a:t>A gépgyártók szakembereivel, illetve a vásárolt tápanyagok gyártóinak, forgalmazóinak szakembereivel képzelik el ezen a területen az együttműködést leginkább a gazdálkodók.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lang="hu-HU" sz="18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4029246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Talajvédelmi szolgáltatások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253400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1800" dirty="0"/>
              <a:t>A legtöbb ilyen szolgáltatás a gabonanövények </a:t>
            </a:r>
            <a:r>
              <a:rPr lang="hu-HU" sz="1800" b="1" dirty="0"/>
              <a:t>precíziós gazdálkodásához köthető</a:t>
            </a:r>
            <a:r>
              <a:rPr lang="hu-HU" sz="1800" dirty="0"/>
              <a:t>.</a:t>
            </a: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1800" dirty="0"/>
              <a:t>A szolgáltatók különböző térinformatikai módszerekkel kapott </a:t>
            </a:r>
            <a:r>
              <a:rPr lang="hu-HU" sz="1800" b="1" dirty="0"/>
              <a:t>térképi </a:t>
            </a:r>
            <a:r>
              <a:rPr lang="hu-HU" sz="1800" b="1" dirty="0" err="1"/>
              <a:t>feddvények</a:t>
            </a:r>
            <a:r>
              <a:rPr lang="hu-HU" sz="1800" b="1" dirty="0"/>
              <a:t> elemzéséből</a:t>
            </a:r>
            <a:r>
              <a:rPr lang="hu-HU" sz="1800" dirty="0"/>
              <a:t> </a:t>
            </a:r>
            <a:r>
              <a:rPr lang="hu-HU" sz="1800" b="1" dirty="0"/>
              <a:t>adnak tápanyag kijuttatási terveket </a:t>
            </a:r>
            <a:r>
              <a:rPr lang="hu-HU" sz="1800" dirty="0"/>
              <a:t>a gazdálkodók számára.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lang="hu-HU" sz="18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800" dirty="0"/>
          </a:p>
        </p:txBody>
      </p:sp>
      <p:pic>
        <p:nvPicPr>
          <p:cNvPr id="4" name="Google Shape;262;p24">
            <a:extLst>
              <a:ext uri="{FF2B5EF4-FFF2-40B4-BE49-F238E27FC236}">
                <a16:creationId xmlns:a16="http://schemas.microsoft.com/office/drawing/2014/main" id="{4912B1D4-DD1F-4D22-8282-F357B764F1A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1876"/>
          <a:stretch/>
        </p:blipFill>
        <p:spPr>
          <a:xfrm>
            <a:off x="1727480" y="2875217"/>
            <a:ext cx="4368520" cy="3242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63;p24">
            <a:extLst>
              <a:ext uri="{FF2B5EF4-FFF2-40B4-BE49-F238E27FC236}">
                <a16:creationId xmlns:a16="http://schemas.microsoft.com/office/drawing/2014/main" id="{47C40A46-8A9A-459F-B96A-02E3536FE2A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64912" y="2862813"/>
            <a:ext cx="3716578" cy="326699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64;p24">
            <a:extLst>
              <a:ext uri="{FF2B5EF4-FFF2-40B4-BE49-F238E27FC236}">
                <a16:creationId xmlns:a16="http://schemas.microsoft.com/office/drawing/2014/main" id="{343A749E-B77A-40B6-BAC0-6D4525F40FAF}"/>
              </a:ext>
            </a:extLst>
          </p:cNvPr>
          <p:cNvSpPr/>
          <p:nvPr/>
        </p:nvSpPr>
        <p:spPr>
          <a:xfrm>
            <a:off x="2063575" y="6117402"/>
            <a:ext cx="37130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GIS térkép készítése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Kép forrása: https://smallfarms.cornell.edu/2017/04/03/use-of-gis/</a:t>
            </a:r>
            <a:endParaRPr/>
          </a:p>
        </p:txBody>
      </p:sp>
      <p:sp>
        <p:nvSpPr>
          <p:cNvPr id="7" name="Google Shape;265;p24">
            <a:extLst>
              <a:ext uri="{FF2B5EF4-FFF2-40B4-BE49-F238E27FC236}">
                <a16:creationId xmlns:a16="http://schemas.microsoft.com/office/drawing/2014/main" id="{6FE25CB8-6AC7-482A-864E-E4ACFA8FEA2D}"/>
              </a:ext>
            </a:extLst>
          </p:cNvPr>
          <p:cNvSpPr/>
          <p:nvPr/>
        </p:nvSpPr>
        <p:spPr>
          <a:xfrm>
            <a:off x="6272123" y="6117402"/>
            <a:ext cx="609600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Különböző térképi feddvények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Kép forrása: http://www.eletestudomany.hu/geoinformatika_-_a_foldon_kivul_is_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674886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Drónokhoz kapcsolódó szolgáltatások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253400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hu-HU" sz="1800" dirty="0"/>
              <a:t>A mezőgazdaságban a drónok legegyszerűbb felhasználási módja a </a:t>
            </a:r>
            <a:r>
              <a:rPr lang="hu-HU" sz="1800" b="1" dirty="0"/>
              <a:t>légifotózás vagy </a:t>
            </a:r>
            <a:r>
              <a:rPr lang="hu-HU" sz="1800" b="1" dirty="0" err="1"/>
              <a:t>videózás</a:t>
            </a:r>
            <a:r>
              <a:rPr lang="hu-HU" sz="1800" b="1" dirty="0"/>
              <a:t>. </a:t>
            </a:r>
            <a:endParaRPr lang="hu-HU" sz="1800" dirty="0"/>
          </a:p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lang="hu-HU" sz="1800" dirty="0"/>
          </a:p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hu-HU" sz="1800" dirty="0"/>
              <a:t>Használatuk elterjedt az egyszerű megfigyelésen túl,  számos lehetőséget biztosít, melyek olyan </a:t>
            </a:r>
            <a:r>
              <a:rPr lang="hu-HU" sz="1800" b="1" dirty="0"/>
              <a:t>gyorsan fejlődnek</a:t>
            </a:r>
            <a:r>
              <a:rPr lang="hu-HU" sz="1800" dirty="0"/>
              <a:t>, hogy egyes esetekben a jogszabályi háttér is hiányzik (pl.: permetezés)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800" dirty="0"/>
          </a:p>
        </p:txBody>
      </p:sp>
      <p:pic>
        <p:nvPicPr>
          <p:cNvPr id="4" name="Google Shape;273;p25">
            <a:extLst>
              <a:ext uri="{FF2B5EF4-FFF2-40B4-BE49-F238E27FC236}">
                <a16:creationId xmlns:a16="http://schemas.microsoft.com/office/drawing/2014/main" id="{4739E180-029D-4E1D-AA4A-61CDB9EC7C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71668" y="3179515"/>
            <a:ext cx="4551872" cy="251978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74;p25">
            <a:extLst>
              <a:ext uri="{FF2B5EF4-FFF2-40B4-BE49-F238E27FC236}">
                <a16:creationId xmlns:a16="http://schemas.microsoft.com/office/drawing/2014/main" id="{BE749773-E60E-4602-87D5-A9380474229D}"/>
              </a:ext>
            </a:extLst>
          </p:cNvPr>
          <p:cNvSpPr/>
          <p:nvPr/>
        </p:nvSpPr>
        <p:spPr>
          <a:xfrm>
            <a:off x="5283075" y="5600632"/>
            <a:ext cx="170051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Permetező drón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Kép forrása: drone.nl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895942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Drónokhoz kapcsolódó szolgáltatások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253400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hu-HU" sz="1800" dirty="0"/>
              <a:t>Az </a:t>
            </a:r>
            <a:r>
              <a:rPr lang="hu-HU" sz="1800" b="1" dirty="0"/>
              <a:t>alábbi területeken vethetők be </a:t>
            </a:r>
            <a:r>
              <a:rPr lang="hu-HU" sz="1800" dirty="0"/>
              <a:t>a drónok megfelelő eszközök és szoftverek használatával:</a:t>
            </a:r>
          </a:p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lang="hu-HU" sz="1800"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Noto Sans Symbols"/>
              <a:buChar char="✔"/>
            </a:pPr>
            <a:r>
              <a:rPr lang="hu-HU" sz="1800" dirty="0"/>
              <a:t>Terület megfigyelés</a:t>
            </a:r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Noto Sans Symbols"/>
              <a:buChar char="✔"/>
            </a:pPr>
            <a:r>
              <a:rPr lang="hu-HU" sz="1800" dirty="0"/>
              <a:t>GPS koordináták rögzítése</a:t>
            </a:r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Noto Sans Symbols"/>
              <a:buChar char="✔"/>
            </a:pPr>
            <a:r>
              <a:rPr lang="hu-HU" sz="1800" dirty="0"/>
              <a:t>Térképek készítése</a:t>
            </a:r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Noto Sans Symbols"/>
              <a:buChar char="✔"/>
            </a:pPr>
            <a:r>
              <a:rPr lang="hu-HU" sz="1800" dirty="0"/>
              <a:t>Termésbecslés</a:t>
            </a:r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Noto Sans Symbols"/>
              <a:buChar char="✔"/>
            </a:pPr>
            <a:r>
              <a:rPr lang="hu-HU" sz="1800" dirty="0"/>
              <a:t>Kárbecslés</a:t>
            </a:r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Noto Sans Symbols"/>
              <a:buChar char="✔"/>
            </a:pPr>
            <a:r>
              <a:rPr lang="hu-HU" sz="1800" dirty="0"/>
              <a:t>Növényegészségügyi megfigyelés</a:t>
            </a:r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Noto Sans Symbols"/>
              <a:buChar char="✔"/>
            </a:pPr>
            <a:r>
              <a:rPr lang="hu-HU" sz="1800" dirty="0"/>
              <a:t>Vegetációs fázisok rögzítése</a:t>
            </a:r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Noto Sans Symbols"/>
              <a:buChar char="✔"/>
            </a:pPr>
            <a:r>
              <a:rPr lang="hu-HU" sz="1800" dirty="0"/>
              <a:t>Állatok terelése</a:t>
            </a:r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Noto Sans Symbols"/>
              <a:buChar char="✔"/>
            </a:pPr>
            <a:r>
              <a:rPr lang="hu-HU" sz="1800" dirty="0"/>
              <a:t>Anyagmozgatás</a:t>
            </a:r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Noto Sans Symbols"/>
              <a:buChar char="✔"/>
            </a:pPr>
            <a:r>
              <a:rPr lang="hu-HU" sz="1800" dirty="0"/>
              <a:t>Permetezés (Magyarországon 2019 év </a:t>
            </a:r>
            <a:br>
              <a:rPr lang="hu-HU" sz="1800" dirty="0"/>
            </a:br>
            <a:r>
              <a:rPr lang="hu-HU" sz="1800" dirty="0"/>
              <a:t>közepére várható a szabályozás)</a:t>
            </a:r>
          </a:p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lang="hu-HU" sz="18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800" dirty="0"/>
          </a:p>
        </p:txBody>
      </p:sp>
      <p:pic>
        <p:nvPicPr>
          <p:cNvPr id="4" name="Google Shape;282;p26">
            <a:extLst>
              <a:ext uri="{FF2B5EF4-FFF2-40B4-BE49-F238E27FC236}">
                <a16:creationId xmlns:a16="http://schemas.microsoft.com/office/drawing/2014/main" id="{B9409311-AE00-4742-95F1-8A59E2100EB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97282" y="2488655"/>
            <a:ext cx="4905555" cy="27721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83;p26">
            <a:extLst>
              <a:ext uri="{FF2B5EF4-FFF2-40B4-BE49-F238E27FC236}">
                <a16:creationId xmlns:a16="http://schemas.microsoft.com/office/drawing/2014/main" id="{E8568351-F587-4712-82BD-AD4173033D7E}"/>
              </a:ext>
            </a:extLst>
          </p:cNvPr>
          <p:cNvSpPr/>
          <p:nvPr/>
        </p:nvSpPr>
        <p:spPr>
          <a:xfrm>
            <a:off x="7257312" y="5184350"/>
            <a:ext cx="3073177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Video továbbítására alkalmas drón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Kép forrása: https://www.agrarszektor.hu/tags/drón/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584959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 dirty="0"/>
              <a:t>Gazdálkodást szervező eszközök és  szolgáltatások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253400"/>
            <a:ext cx="4954438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hu-HU" sz="1800" dirty="0"/>
              <a:t>Már több mint 20 éve jelen vannak, elsősorban </a:t>
            </a:r>
            <a:r>
              <a:rPr lang="hu-HU" sz="1800" b="1" dirty="0"/>
              <a:t>a telepek irányítására szolgáló, a nyilvántartást segítő szoftverek.</a:t>
            </a:r>
            <a:endParaRPr lang="hu-HU" sz="1800" dirty="0"/>
          </a:p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lang="hu-HU" sz="1800" dirty="0"/>
          </a:p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hu-HU" sz="1800" dirty="0"/>
              <a:t>Ezek kezdetben az </a:t>
            </a:r>
            <a:r>
              <a:rPr lang="hu-HU" sz="1800" b="1" dirty="0"/>
              <a:t>állattenyésztésben </a:t>
            </a:r>
            <a:r>
              <a:rPr lang="hu-HU" sz="1800" dirty="0"/>
              <a:t>jelentek meg. (Riska, Röfi, </a:t>
            </a:r>
            <a:r>
              <a:rPr lang="hu-HU" sz="1800" dirty="0" err="1"/>
              <a:t>Webpig</a:t>
            </a:r>
            <a:r>
              <a:rPr lang="hu-HU" sz="1800" dirty="0"/>
              <a:t>, stb.)</a:t>
            </a:r>
          </a:p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lang="hu-HU" sz="1800" dirty="0"/>
          </a:p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hu-HU" sz="1800" dirty="0"/>
              <a:t>A gazdálkodástervező eszközök </a:t>
            </a:r>
            <a:r>
              <a:rPr lang="hu-HU" sz="1800" b="1" dirty="0"/>
              <a:t>jelentős része céleszköz, </a:t>
            </a:r>
            <a:r>
              <a:rPr lang="hu-HU" sz="1800" dirty="0"/>
              <a:t>általános ERP funkciók nélkül. </a:t>
            </a:r>
          </a:p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lang="hu-HU" sz="1800" dirty="0"/>
          </a:p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lang="hu-HU" sz="1800" dirty="0"/>
          </a:p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hu-HU" sz="1800" dirty="0"/>
              <a:t> 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800" dirty="0"/>
          </a:p>
        </p:txBody>
      </p:sp>
      <p:pic>
        <p:nvPicPr>
          <p:cNvPr id="4" name="Google Shape;291;p27">
            <a:extLst>
              <a:ext uri="{FF2B5EF4-FFF2-40B4-BE49-F238E27FC236}">
                <a16:creationId xmlns:a16="http://schemas.microsoft.com/office/drawing/2014/main" id="{822B559C-7676-49AC-9B49-F88E2EF0F2D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5700" y="2084461"/>
            <a:ext cx="4954438" cy="275590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92;p27">
            <a:extLst>
              <a:ext uri="{FF2B5EF4-FFF2-40B4-BE49-F238E27FC236}">
                <a16:creationId xmlns:a16="http://schemas.microsoft.com/office/drawing/2014/main" id="{452DC09D-E67D-4A89-912D-1374DD236F0D}"/>
              </a:ext>
            </a:extLst>
          </p:cNvPr>
          <p:cNvSpPr/>
          <p:nvPr/>
        </p:nvSpPr>
        <p:spPr>
          <a:xfrm>
            <a:off x="6039628" y="5135851"/>
            <a:ext cx="6096000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Mobil eszköz a szarvasmarha telepen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https://www.agronaplo.hu/termekinformaciok/a-precizios-allattenyesztes-alom-vagy-valosag-smartfarm-2018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3392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Bevezetés, a d</a:t>
            </a:r>
            <a:r>
              <a:rPr lang="hu-HU" sz="3600" dirty="0"/>
              <a:t>igitalizáció négy területen hozott jelentős változásokat - Melyik terület hozza a legtöbb pénz?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253400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1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 digitalizáció </a:t>
            </a:r>
            <a:r>
              <a:rPr lang="hu-HU" sz="18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az informatika területén az elmúlt időszakban </a:t>
            </a:r>
            <a:r>
              <a:rPr lang="hu-HU" sz="1800" b="1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új értelmezést nyert. </a:t>
            </a:r>
            <a:r>
              <a:rPr lang="hu-HU" sz="18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 digitális jövő nem csak a technológiai értelemben vett kapcsolódást fogja jelenteni. </a:t>
            </a:r>
            <a:r>
              <a:rPr lang="hu-HU" sz="1800" b="1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 digitalizáció a kapcsolódásról szól. </a:t>
            </a:r>
            <a:r>
              <a:rPr lang="hu-HU" sz="18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 kapcsolódásról ügyfél és szolgáltató között, </a:t>
            </a:r>
            <a:r>
              <a:rPr lang="hu-HU" sz="1800" b="1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kapcsolódásról ember és ember között, de kapcsolódás a gép és gép, illetve az ember és gép között is</a:t>
            </a:r>
            <a:r>
              <a:rPr lang="hu-HU" sz="18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lang="hu-HU" sz="1800" dirty="0"/>
          </a:p>
          <a:p>
            <a:pPr marL="0" marR="0" lvl="0" indent="0" algn="just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lang="hu-HU" sz="18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Az agrár- és élelmiszeripar az elmúlt ötven évben jelentősen átalakult és a változás sebessége jelentősen megnőtt. </a:t>
            </a:r>
            <a:r>
              <a:rPr lang="hu-HU" sz="1800" b="1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Általános elvárás </a:t>
            </a:r>
            <a:r>
              <a:rPr lang="hu-HU" sz="18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az ágazattal szemben </a:t>
            </a:r>
            <a:r>
              <a:rPr lang="hu-HU" sz="1800" b="1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 csökkenő környezetterhelés és egészségesebb élelmiszerelőállítás</a:t>
            </a:r>
            <a:r>
              <a:rPr lang="hu-HU" sz="18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mindamellett, hogy 2050-re 9 milliárd embert kell majd ellátni étellel. A munkaintenzív ágazatból a </a:t>
            </a:r>
            <a:r>
              <a:rPr lang="hu-HU" sz="1800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robotizációt</a:t>
            </a:r>
            <a:r>
              <a:rPr lang="hu-HU" sz="18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illetőleg a mesterséges intelligenciát is alkalmazó „</a:t>
            </a:r>
            <a:r>
              <a:rPr lang="hu-HU" sz="1800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smart</a:t>
            </a:r>
            <a:r>
              <a:rPr lang="hu-HU" sz="18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farming” terület lett </a:t>
            </a:r>
            <a:r>
              <a:rPr lang="hu-HU" sz="1800" b="1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 mezőgazdaság és digitális „robbanás” előtt áll</a:t>
            </a:r>
            <a:r>
              <a:rPr lang="hu-HU" sz="18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. Az exponenciálisan növekvő adatbázisok és adatforgalom kieszközölte a „</a:t>
            </a:r>
            <a:r>
              <a:rPr lang="hu-HU" sz="1800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big</a:t>
            </a:r>
            <a:r>
              <a:rPr lang="hu-HU" sz="18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800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r>
              <a:rPr lang="hu-HU" sz="18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” rendszerek megjelenése ebben a szektorban is, és </a:t>
            </a:r>
            <a:r>
              <a:rPr lang="hu-HU" sz="1800" b="1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 kapcsolódás létszükségletté vált a vállalati döntések meghozatalában </a:t>
            </a:r>
            <a:r>
              <a:rPr lang="hu-HU" sz="18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is.</a:t>
            </a:r>
            <a:endParaRPr lang="hu-HU" sz="1800" dirty="0"/>
          </a:p>
          <a:p>
            <a:pPr marL="0" marR="0" lvl="0" indent="0" algn="just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endParaRPr lang="hu-HU" sz="1800" b="0" i="0" u="none" strike="noStrike" cap="non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800" dirty="0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BA9B84AB-9D50-4966-877E-F8526F0DA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405" y="3823894"/>
            <a:ext cx="6517189" cy="2365453"/>
          </a:xfrm>
          <a:prstGeom prst="rect">
            <a:avLst/>
          </a:prstGeom>
        </p:spPr>
      </p:pic>
      <p:sp>
        <p:nvSpPr>
          <p:cNvPr id="7" name="Google Shape;62;p3">
            <a:extLst>
              <a:ext uri="{FF2B5EF4-FFF2-40B4-BE49-F238E27FC236}">
                <a16:creationId xmlns:a16="http://schemas.microsoft.com/office/drawing/2014/main" id="{1F7D7A25-FEF1-44F5-8851-55B9C7FF51DE}"/>
              </a:ext>
            </a:extLst>
          </p:cNvPr>
          <p:cNvSpPr/>
          <p:nvPr/>
        </p:nvSpPr>
        <p:spPr>
          <a:xfrm>
            <a:off x="2729162" y="6607928"/>
            <a:ext cx="8825747" cy="233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000" b="1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Kép forrása: Digitális Agrár Stratégia</a:t>
            </a:r>
            <a:r>
              <a:rPr lang="hu-HU" sz="1000" b="1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előadás, DJP, Varga Péter, 2021.05.21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953422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 dirty="0"/>
              <a:t>Gazdálkodást szervező eszközök és  szolgáltatások</a:t>
            </a:r>
            <a:endParaRPr dirty="0"/>
          </a:p>
        </p:txBody>
      </p:sp>
      <p:sp>
        <p:nvSpPr>
          <p:cNvPr id="4" name="Google Shape;299;p28">
            <a:extLst>
              <a:ext uri="{FF2B5EF4-FFF2-40B4-BE49-F238E27FC236}">
                <a16:creationId xmlns:a16="http://schemas.microsoft.com/office/drawing/2014/main" id="{36FD0D5C-D2BF-4C81-9B52-604614A9EFE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669391" y="1092752"/>
            <a:ext cx="517120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hu-HU" sz="1800" dirty="0"/>
              <a:t>A mai fejlettebb eszközök rendelkeznek </a:t>
            </a:r>
            <a:r>
              <a:rPr lang="hu-HU" sz="1800" b="1" dirty="0"/>
              <a:t>adat alapú és térképes kiegészítés </a:t>
            </a:r>
            <a:r>
              <a:rPr lang="hu-HU" sz="1800" dirty="0"/>
              <a:t>funkcióval is.</a:t>
            </a:r>
            <a:endParaRPr dirty="0"/>
          </a:p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800" dirty="0"/>
          </a:p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hu-HU" sz="1800" dirty="0"/>
              <a:t>A növénytermesztés és állattenyésztés mellett, </a:t>
            </a:r>
            <a:r>
              <a:rPr lang="hu-HU" sz="1800" b="1" dirty="0"/>
              <a:t>erdészeti célú rendszerek</a:t>
            </a:r>
            <a:r>
              <a:rPr lang="hu-HU" sz="1800" dirty="0"/>
              <a:t> is elérhetőek. (</a:t>
            </a:r>
            <a:r>
              <a:rPr lang="hu-HU" sz="1800" dirty="0" err="1"/>
              <a:t>Digiterra</a:t>
            </a:r>
            <a:r>
              <a:rPr lang="hu-HU" sz="1800" dirty="0"/>
              <a:t>, </a:t>
            </a:r>
            <a:r>
              <a:rPr lang="hu-HU" sz="1800" dirty="0" err="1"/>
              <a:t>Naviscon</a:t>
            </a:r>
            <a:r>
              <a:rPr lang="hu-HU" sz="1800" dirty="0"/>
              <a:t>)</a:t>
            </a:r>
            <a:endParaRPr dirty="0"/>
          </a:p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800" dirty="0"/>
          </a:p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800" dirty="0"/>
          </a:p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800" dirty="0"/>
          </a:p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800" dirty="0"/>
          </a:p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800" dirty="0"/>
          </a:p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hu-HU" sz="1800" dirty="0"/>
              <a:t> </a:t>
            </a:r>
            <a:endParaRPr dirty="0"/>
          </a:p>
        </p:txBody>
      </p:sp>
      <p:sp>
        <p:nvSpPr>
          <p:cNvPr id="5" name="Google Shape;300;p28">
            <a:extLst>
              <a:ext uri="{FF2B5EF4-FFF2-40B4-BE49-F238E27FC236}">
                <a16:creationId xmlns:a16="http://schemas.microsoft.com/office/drawing/2014/main" id="{A3CAAED8-3786-4613-B80B-E28D8D78F96C}"/>
              </a:ext>
            </a:extLst>
          </p:cNvPr>
          <p:cNvSpPr txBox="1">
            <a:spLocks/>
          </p:cNvSpPr>
          <p:nvPr/>
        </p:nvSpPr>
        <p:spPr>
          <a:xfrm>
            <a:off x="314753" y="4674227"/>
            <a:ext cx="10709275" cy="1623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-228600">
              <a:buClr>
                <a:schemeClr val="dk1"/>
              </a:buClr>
              <a:buFont typeface="Arial"/>
              <a:buNone/>
            </a:pPr>
            <a:endParaRPr lang="en-US" sz="1800"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</a:pPr>
            <a:r>
              <a:rPr lang="en-US" sz="1800" dirty="0" err="1">
                <a:solidFill>
                  <a:schemeClr val="dk1"/>
                </a:solidFill>
              </a:rPr>
              <a:t>Ezen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szoftverek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b="1" dirty="0" err="1">
                <a:solidFill>
                  <a:schemeClr val="dk1"/>
                </a:solidFill>
              </a:rPr>
              <a:t>piaci</a:t>
            </a:r>
            <a:r>
              <a:rPr lang="en-US" sz="1800" b="1" dirty="0">
                <a:solidFill>
                  <a:schemeClr val="dk1"/>
                </a:solidFill>
              </a:rPr>
              <a:t> </a:t>
            </a:r>
            <a:r>
              <a:rPr lang="en-US" sz="1800" b="1" dirty="0" err="1">
                <a:solidFill>
                  <a:schemeClr val="dk1"/>
                </a:solidFill>
              </a:rPr>
              <a:t>fejlődése</a:t>
            </a:r>
            <a:r>
              <a:rPr lang="en-US" sz="1800" b="1" dirty="0">
                <a:solidFill>
                  <a:schemeClr val="dk1"/>
                </a:solidFill>
              </a:rPr>
              <a:t> </a:t>
            </a:r>
            <a:r>
              <a:rPr lang="en-US" sz="1800" b="1" dirty="0" err="1">
                <a:solidFill>
                  <a:schemeClr val="dk1"/>
                </a:solidFill>
              </a:rPr>
              <a:t>nagyon</a:t>
            </a:r>
            <a:r>
              <a:rPr lang="en-US" sz="1800" b="1" dirty="0">
                <a:solidFill>
                  <a:schemeClr val="dk1"/>
                </a:solidFill>
              </a:rPr>
              <a:t> </a:t>
            </a:r>
            <a:r>
              <a:rPr lang="en-US" sz="1800" b="1" dirty="0" err="1">
                <a:solidFill>
                  <a:schemeClr val="dk1"/>
                </a:solidFill>
              </a:rPr>
              <a:t>dinamikus</a:t>
            </a:r>
            <a:r>
              <a:rPr lang="en-US" sz="1800" dirty="0">
                <a:solidFill>
                  <a:schemeClr val="dk1"/>
                </a:solidFill>
              </a:rPr>
              <a:t>. </a:t>
            </a:r>
            <a:r>
              <a:rPr lang="en-US" sz="1800" dirty="0" err="1">
                <a:solidFill>
                  <a:schemeClr val="dk1"/>
                </a:solidFill>
              </a:rPr>
              <a:t>Sok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fejlesztő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már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b="1" dirty="0">
                <a:solidFill>
                  <a:schemeClr val="dk1"/>
                </a:solidFill>
              </a:rPr>
              <a:t>web </a:t>
            </a:r>
            <a:r>
              <a:rPr lang="en-US" sz="1800" b="1" dirty="0" err="1">
                <a:solidFill>
                  <a:schemeClr val="dk1"/>
                </a:solidFill>
              </a:rPr>
              <a:t>alapú</a:t>
            </a:r>
            <a:r>
              <a:rPr lang="en-US" sz="1800" b="1" dirty="0">
                <a:solidFill>
                  <a:schemeClr val="dk1"/>
                </a:solidFill>
              </a:rPr>
              <a:t> </a:t>
            </a:r>
            <a:r>
              <a:rPr lang="en-US" sz="1800" b="1" dirty="0" err="1">
                <a:solidFill>
                  <a:schemeClr val="dk1"/>
                </a:solidFill>
              </a:rPr>
              <a:t>szolgáltatást</a:t>
            </a:r>
            <a:r>
              <a:rPr lang="en-US" sz="1800" dirty="0">
                <a:solidFill>
                  <a:schemeClr val="dk1"/>
                </a:solidFill>
              </a:rPr>
              <a:t> is </a:t>
            </a:r>
            <a:r>
              <a:rPr lang="en-US" sz="1800" dirty="0" err="1">
                <a:solidFill>
                  <a:schemeClr val="dk1"/>
                </a:solidFill>
              </a:rPr>
              <a:t>kínál</a:t>
            </a:r>
            <a:r>
              <a:rPr lang="en-US" sz="1800" dirty="0">
                <a:solidFill>
                  <a:schemeClr val="dk1"/>
                </a:solidFill>
              </a:rPr>
              <a:t>. </a:t>
            </a:r>
            <a:endParaRPr lang="en-US" dirty="0"/>
          </a:p>
          <a:p>
            <a:pPr indent="-228600">
              <a:buClr>
                <a:schemeClr val="dk1"/>
              </a:buClr>
              <a:buFont typeface="Arial"/>
              <a:buNone/>
            </a:pPr>
            <a:endParaRPr lang="en-US" sz="1800"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</a:pPr>
            <a:r>
              <a:rPr lang="en-US" sz="1800" dirty="0" err="1">
                <a:solidFill>
                  <a:schemeClr val="dk1"/>
                </a:solidFill>
              </a:rPr>
              <a:t>Szerepüket</a:t>
            </a:r>
            <a:r>
              <a:rPr lang="en-US" sz="1800" dirty="0">
                <a:solidFill>
                  <a:schemeClr val="dk1"/>
                </a:solidFill>
              </a:rPr>
              <a:t> a </a:t>
            </a:r>
            <a:r>
              <a:rPr lang="en-US" sz="1800" dirty="0" err="1">
                <a:solidFill>
                  <a:schemeClr val="dk1"/>
                </a:solidFill>
              </a:rPr>
              <a:t>jövőben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át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fogják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venni</a:t>
            </a:r>
            <a:r>
              <a:rPr lang="en-US" sz="1800" dirty="0">
                <a:solidFill>
                  <a:schemeClr val="dk1"/>
                </a:solidFill>
              </a:rPr>
              <a:t> a </a:t>
            </a:r>
            <a:r>
              <a:rPr lang="en-US" sz="1800" dirty="0" err="1">
                <a:solidFill>
                  <a:schemeClr val="dk1"/>
                </a:solidFill>
              </a:rPr>
              <a:t>komplex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szolgáltatást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adó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és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hatékonyságnövelő</a:t>
            </a:r>
            <a:r>
              <a:rPr lang="en-US" sz="1800" dirty="0">
                <a:solidFill>
                  <a:schemeClr val="dk1"/>
                </a:solidFill>
              </a:rPr>
              <a:t> ERP </a:t>
            </a:r>
            <a:r>
              <a:rPr lang="en-US" sz="1800" dirty="0" err="1">
                <a:solidFill>
                  <a:schemeClr val="dk1"/>
                </a:solidFill>
              </a:rPr>
              <a:t>rendszerek</a:t>
            </a:r>
            <a:r>
              <a:rPr lang="en-US" sz="1800" dirty="0">
                <a:solidFill>
                  <a:schemeClr val="dk1"/>
                </a:solidFill>
              </a:rPr>
              <a:t>. </a:t>
            </a:r>
            <a:endParaRPr lang="en-US" dirty="0"/>
          </a:p>
        </p:txBody>
      </p:sp>
      <p:pic>
        <p:nvPicPr>
          <p:cNvPr id="6" name="Google Shape;301;p28">
            <a:extLst>
              <a:ext uri="{FF2B5EF4-FFF2-40B4-BE49-F238E27FC236}">
                <a16:creationId xmlns:a16="http://schemas.microsoft.com/office/drawing/2014/main" id="{43B4E2AC-0604-4A9F-9E03-7197F224058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9529" t="24633" r="17641" b="18726"/>
          <a:stretch/>
        </p:blipFill>
        <p:spPr>
          <a:xfrm>
            <a:off x="411471" y="1093219"/>
            <a:ext cx="5032075" cy="255041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02;p28">
            <a:extLst>
              <a:ext uri="{FF2B5EF4-FFF2-40B4-BE49-F238E27FC236}">
                <a16:creationId xmlns:a16="http://schemas.microsoft.com/office/drawing/2014/main" id="{28387FC5-F15D-445D-BFAF-DBF9748F8524}"/>
              </a:ext>
            </a:extLst>
          </p:cNvPr>
          <p:cNvSpPr/>
          <p:nvPr/>
        </p:nvSpPr>
        <p:spPr>
          <a:xfrm>
            <a:off x="411471" y="3505108"/>
            <a:ext cx="5032076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DigiTerra program képernyőképe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http://emk.uni-sopron.hu/images/dekani_hivatal/Nyilt_nap/20180126/FoldmeroEsFoldrendezoSzak.pdf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626944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Geoshop.hu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253400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en-150" sz="18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geoshop.hu a Lechner Tudásközpont </a:t>
            </a:r>
            <a:r>
              <a:rPr kumimoji="0" lang="hu-HU" altLang="en-150" sz="18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geoportálja</a:t>
            </a:r>
            <a:r>
              <a:rPr kumimoji="0" lang="hu-HU" altLang="en-150" sz="18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melyen keresztül a nap 24 órájában elérhetőek az alábbi téradatok:</a:t>
            </a:r>
            <a:endParaRPr kumimoji="0" lang="hu-HU" altLang="en-150" sz="18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hu-HU" altLang="en-150" sz="18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felszínborítás</a:t>
            </a:r>
            <a:endParaRPr kumimoji="0" lang="hu-HU" altLang="en-150" sz="18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hu-HU" altLang="en-150" sz="18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földmérési alappontok</a:t>
            </a:r>
            <a:endParaRPr kumimoji="0" lang="hu-HU" altLang="en-150" sz="18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hu-HU" altLang="en-150" sz="18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Földrajzinév-tár</a:t>
            </a:r>
            <a:endParaRPr kumimoji="0" lang="hu-HU" altLang="en-150" sz="18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hu-HU" altLang="en-150" sz="18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ingatlan-nyilvántartási térkép</a:t>
            </a:r>
            <a:endParaRPr kumimoji="0" lang="hu-HU" altLang="en-150" sz="18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hu-HU" altLang="en-150" sz="18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közigazgatási határok</a:t>
            </a:r>
            <a:endParaRPr kumimoji="0" lang="hu-HU" altLang="en-150" sz="18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hu-HU" altLang="en-150" sz="18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légifelvételek</a:t>
            </a:r>
            <a:endParaRPr kumimoji="0" lang="hu-HU" altLang="en-150" sz="18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hu-HU" altLang="en-150" sz="18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magassági adatok (szintvonalrajz, domborzatmodell, felszínmodellek)</a:t>
            </a:r>
            <a:endParaRPr kumimoji="0" lang="hu-HU" altLang="en-150" sz="18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hu-HU" altLang="en-150" sz="18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MePAR</a:t>
            </a:r>
            <a:r>
              <a:rPr kumimoji="0" lang="hu-HU" altLang="en-150" sz="18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egyes adatai</a:t>
            </a:r>
            <a:endParaRPr kumimoji="0" lang="hu-HU" altLang="en-150" sz="18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hu-HU" altLang="en-150" sz="18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ortofotók</a:t>
            </a:r>
            <a:endParaRPr kumimoji="0" lang="hu-HU" altLang="en-150" sz="18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hu-HU" altLang="en-150" sz="18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topográfiai térkép</a:t>
            </a:r>
            <a:endParaRPr kumimoji="0" lang="hu-HU" altLang="en-150" sz="18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 dirty="0"/>
          </a:p>
        </p:txBody>
      </p:sp>
      <p:pic>
        <p:nvPicPr>
          <p:cNvPr id="4" name="Kép 14">
            <a:extLst>
              <a:ext uri="{FF2B5EF4-FFF2-40B4-BE49-F238E27FC236}">
                <a16:creationId xmlns:a16="http://schemas.microsoft.com/office/drawing/2014/main" id="{3CC45358-0601-4A4F-971E-2270EE8A2AB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797" y="3429000"/>
            <a:ext cx="5759450" cy="2817495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1BDFDE6B-F0FB-4926-9730-77978B558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A3C9A8CC-829B-4348-B738-BF7222502E1A}"/>
              </a:ext>
            </a:extLst>
          </p:cNvPr>
          <p:cNvSpPr txBox="1"/>
          <p:nvPr/>
        </p:nvSpPr>
        <p:spPr>
          <a:xfrm>
            <a:off x="0" y="4468415"/>
            <a:ext cx="21161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dirty="0">
                <a:solidFill>
                  <a:srgbClr val="1C9E4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Lechner Tudásközpont</a:t>
            </a:r>
          </a:p>
          <a:p>
            <a:r>
              <a:rPr lang="hu-HU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https://geoshop.hu/</a:t>
            </a:r>
            <a:endParaRPr lang="en-US" sz="1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1004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Fentrol.hu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253400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/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 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fentrol.hu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Digitális Légifelvétel Archívum a Lechner Tudásközpont 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Légifilmtár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ából több mint 185 ezer speciális szkennerekkel, kifejezetten erre a célra kialakított pormentes környezetben nagyfelbontásban szkennelt légifelvételt tartalmaz az 1959 és 2007 közötti időszakból.</a:t>
            </a:r>
          </a:p>
          <a:p>
            <a:pPr marL="285750" indent="-285750"/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fentrol.hu-n online elérhető képek teljes felbontású verzióit bárki díjmentesen töltheti le és használhatja fel. </a:t>
            </a:r>
            <a:endParaRPr lang="en-150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/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sz="1800" dirty="0"/>
          </a:p>
        </p:txBody>
      </p:sp>
      <p:pic>
        <p:nvPicPr>
          <p:cNvPr id="4" name="Kép 18">
            <a:extLst>
              <a:ext uri="{FF2B5EF4-FFF2-40B4-BE49-F238E27FC236}">
                <a16:creationId xmlns:a16="http://schemas.microsoft.com/office/drawing/2014/main" id="{5C4E7DBB-71BC-45F6-9916-B203D8C6CA1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117797" y="3429000"/>
            <a:ext cx="5759450" cy="3137535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8384AE12-5C28-480E-BA15-1A6362D488CA}"/>
              </a:ext>
            </a:extLst>
          </p:cNvPr>
          <p:cNvSpPr txBox="1"/>
          <p:nvPr/>
        </p:nvSpPr>
        <p:spPr>
          <a:xfrm>
            <a:off x="45398" y="4416164"/>
            <a:ext cx="28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dirty="0">
                <a:solidFill>
                  <a:srgbClr val="1C9E4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Lechner Tudásközpont</a:t>
            </a:r>
          </a:p>
          <a:p>
            <a:r>
              <a:rPr lang="hu-HU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https://www.fentrol.hu/hu/</a:t>
            </a:r>
            <a:endParaRPr lang="en-US" sz="1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5359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Mezőgazdasági és Környezeti Információs Rendszer (</a:t>
            </a:r>
            <a:r>
              <a:rPr lang="hu-HU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MeKIR</a:t>
            </a:r>
            <a: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253400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2400" dirty="0"/>
              <a:t>Kincstár által üzemeltetett felület, a Kincstár ügyfelei részére az alábbi két funkcióval:</a:t>
            </a:r>
          </a:p>
          <a:p>
            <a:pPr algn="just"/>
            <a:r>
              <a:rPr lang="hu-HU" sz="2400" dirty="0">
                <a:sym typeface="Arial"/>
              </a:rPr>
              <a:t>az ügyfélhez kapcsolódó saját adat megtekintés,</a:t>
            </a:r>
          </a:p>
          <a:p>
            <a:pPr algn="just"/>
            <a:r>
              <a:rPr lang="hu-HU" sz="2400" dirty="0">
                <a:sym typeface="Arial"/>
              </a:rPr>
              <a:t>az egységes kérelem beadási időszakán kívül </a:t>
            </a:r>
            <a:r>
              <a:rPr lang="hu-HU" sz="2400" dirty="0" err="1">
                <a:sym typeface="Arial"/>
              </a:rPr>
              <a:t>MePAR</a:t>
            </a:r>
            <a:r>
              <a:rPr lang="hu-HU" sz="2400" dirty="0">
                <a:sym typeface="Arial"/>
              </a:rPr>
              <a:t> változásvezetési bejelentés megtétele</a:t>
            </a:r>
          </a:p>
          <a:p>
            <a:pPr algn="just">
              <a:buNone/>
            </a:pPr>
            <a:r>
              <a:rPr lang="hu-HU" sz="2400" dirty="0"/>
              <a:t>Saját adat megtekintés</a:t>
            </a:r>
          </a:p>
          <a:p>
            <a:pPr algn="just"/>
            <a:r>
              <a:rPr lang="hu-HU" sz="2400" dirty="0"/>
              <a:t>Az Egységes Kérelemben bejelentett táblák láthatóak </a:t>
            </a:r>
            <a:r>
              <a:rPr lang="hu-HU" sz="2400" dirty="0" err="1"/>
              <a:t>MePAR</a:t>
            </a:r>
            <a:r>
              <a:rPr lang="hu-HU" sz="2400" dirty="0"/>
              <a:t> alapadaton</a:t>
            </a:r>
          </a:p>
          <a:p>
            <a:pPr algn="just"/>
            <a:endParaRPr lang="hu-HU" sz="2400" dirty="0">
              <a:sym typeface="Arial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96D61CC-ECD5-4EDB-BF38-65B17371A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60719" y="3948983"/>
            <a:ext cx="5734593" cy="258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" name="Szövegdoboz 5">
            <a:extLst>
              <a:ext uri="{FF2B5EF4-FFF2-40B4-BE49-F238E27FC236}">
                <a16:creationId xmlns:a16="http://schemas.microsoft.com/office/drawing/2014/main" id="{5BA4AF67-8BF8-4F82-BF05-22991CBE0D7B}"/>
              </a:ext>
            </a:extLst>
          </p:cNvPr>
          <p:cNvSpPr txBox="1"/>
          <p:nvPr/>
        </p:nvSpPr>
        <p:spPr>
          <a:xfrm>
            <a:off x="2004211" y="4199221"/>
            <a:ext cx="3374573" cy="2658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indent="-342900" algn="just">
              <a:lnSpc>
                <a:spcPct val="90000"/>
              </a:lnSpc>
              <a:spcBef>
                <a:spcPts val="1000"/>
              </a:spcBef>
              <a:buClr>
                <a:srgbClr val="1C9E4A"/>
              </a:buClr>
              <a:buSzPts val="1800"/>
              <a:buFont typeface="Arial" pitchFamily="34" charset="0"/>
              <a:buChar char="•"/>
            </a:pPr>
            <a:r>
              <a:rPr lang="hu-HU" sz="2400" dirty="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Táblákhoz kapcsolódó alapadatokkal (pl.: hasznosítás, jogcím/intézkedés, területméret)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A9E88604-D5E5-4115-B061-D0AC84175E44}"/>
              </a:ext>
            </a:extLst>
          </p:cNvPr>
          <p:cNvSpPr txBox="1"/>
          <p:nvPr/>
        </p:nvSpPr>
        <p:spPr>
          <a:xfrm>
            <a:off x="45399" y="4416164"/>
            <a:ext cx="2240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dirty="0">
                <a:solidFill>
                  <a:srgbClr val="1C9E4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Magyar Államkincstár</a:t>
            </a:r>
          </a:p>
          <a:p>
            <a:r>
              <a:rPr lang="hu-HU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http://www.allamkincstar.gov.hu/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US" sz="1800" dirty="0">
              <a:solidFill>
                <a:srgbClr val="1C9E4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0375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GNSS </a:t>
            </a:r>
            <a: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FARMRTK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253400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indent="0">
              <a:buNone/>
            </a:pPr>
            <a:r>
              <a:rPr lang="hu-HU" sz="1800" dirty="0">
                <a:latin typeface="Calibri"/>
                <a:cs typeface="Calibri"/>
              </a:rPr>
              <a:t>Lechner </a:t>
            </a:r>
            <a:r>
              <a:rPr lang="hu-HU" sz="1800" dirty="0" err="1">
                <a:latin typeface="Calibri"/>
                <a:cs typeface="Calibri"/>
              </a:rPr>
              <a:t>Tudásköpont</a:t>
            </a:r>
            <a:r>
              <a:rPr lang="hu-HU" sz="1800" dirty="0">
                <a:latin typeface="Calibri"/>
                <a:cs typeface="Calibri"/>
              </a:rPr>
              <a:t> Nonprofit Korlátolt Felelősségű Társaság</a:t>
            </a:r>
          </a:p>
          <a:p>
            <a:pPr marL="285750" indent="-285750">
              <a:buFont typeface="Arial"/>
              <a:buChar char="•"/>
            </a:pPr>
            <a:r>
              <a:rPr lang="hu-HU" sz="1800" dirty="0">
                <a:latin typeface="Calibri"/>
                <a:cs typeface="Calibri"/>
              </a:rPr>
              <a:t>Műholdas helymeghatározó rendszerek (GNSS- Globális Helymeghatározó Rendszerek)</a:t>
            </a:r>
          </a:p>
          <a:p>
            <a:pPr marL="285750" indent="-285750">
              <a:buFont typeface="Arial"/>
              <a:buChar char="•"/>
            </a:pPr>
            <a:r>
              <a:rPr lang="hu-HU" sz="1800" dirty="0">
                <a:latin typeface="Calibri"/>
                <a:cs typeface="Calibri"/>
              </a:rPr>
              <a:t>A pontosságot és a rendelkezésre állást egy országos GNSS referenciaállomás-hálózat biztosítja, ahol a hálózatba kötött állomások adatainak együttes és egységes feldolgozása után szolgáltatják a gazdák által igényelt korrekciókat (35 hazai és 19 határmenti </a:t>
            </a:r>
            <a:r>
              <a:rPr lang="hu-HU" sz="1800" dirty="0" err="1">
                <a:latin typeface="Calibri"/>
                <a:cs typeface="Calibri"/>
              </a:rPr>
              <a:t>referenciállomásból</a:t>
            </a:r>
            <a:r>
              <a:rPr lang="hu-HU" sz="1800" dirty="0">
                <a:latin typeface="Calibri"/>
                <a:cs typeface="Calibri"/>
              </a:rPr>
              <a:t> áll)</a:t>
            </a:r>
            <a:endParaRPr lang="hu-HU" sz="1800" dirty="0">
              <a:cs typeface="Calibri" panose="020F0502020204030204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 dirty="0"/>
          </a:p>
        </p:txBody>
      </p:sp>
      <p:pic>
        <p:nvPicPr>
          <p:cNvPr id="4" name="Kép 13">
            <a:extLst>
              <a:ext uri="{FF2B5EF4-FFF2-40B4-BE49-F238E27FC236}">
                <a16:creationId xmlns:a16="http://schemas.microsoft.com/office/drawing/2014/main" id="{46ED6465-63C3-485B-8971-AA2B2784C1E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052" y="4099605"/>
            <a:ext cx="3464560" cy="2159635"/>
          </a:xfrm>
          <a:prstGeom prst="rect">
            <a:avLst/>
          </a:prstGeom>
        </p:spPr>
      </p:pic>
      <p:pic>
        <p:nvPicPr>
          <p:cNvPr id="5" name="Kép 12">
            <a:extLst>
              <a:ext uri="{FF2B5EF4-FFF2-40B4-BE49-F238E27FC236}">
                <a16:creationId xmlns:a16="http://schemas.microsoft.com/office/drawing/2014/main" id="{C019B09D-B072-4D00-BC7B-97C54C88015A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3" t="5287" r="11174" b="10910"/>
          <a:stretch/>
        </p:blipFill>
        <p:spPr bwMode="auto">
          <a:xfrm>
            <a:off x="9717612" y="4099605"/>
            <a:ext cx="2159635" cy="21596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Kép 3" descr="A képen szöveg, óra, mérce, aláírás látható&#10;&#10;Automatikusan generált leírás">
            <a:extLst>
              <a:ext uri="{FF2B5EF4-FFF2-40B4-BE49-F238E27FC236}">
                <a16:creationId xmlns:a16="http://schemas.microsoft.com/office/drawing/2014/main" id="{2C09F6F7-1D56-475A-95F6-168DCCFE42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9852" y="5604600"/>
            <a:ext cx="2743200" cy="518474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AF3D618C-C191-4A62-B3B1-A1A584423597}"/>
              </a:ext>
            </a:extLst>
          </p:cNvPr>
          <p:cNvSpPr txBox="1"/>
          <p:nvPr/>
        </p:nvSpPr>
        <p:spPr>
          <a:xfrm>
            <a:off x="45398" y="4416164"/>
            <a:ext cx="28937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dirty="0">
                <a:solidFill>
                  <a:srgbClr val="1C9E4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Lechner Tudásközpont </a:t>
            </a:r>
            <a:r>
              <a:rPr lang="hu-HU" sz="1800" b="1" dirty="0">
                <a:solidFill>
                  <a:srgbClr val="1C9E4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</a:t>
            </a:r>
            <a:r>
              <a:rPr lang="hu-HU" sz="1800" dirty="0">
                <a:solidFill>
                  <a:srgbClr val="1C9E4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ozmikus </a:t>
            </a:r>
            <a:r>
              <a:rPr lang="hu-HU" sz="1800" b="1" dirty="0">
                <a:solidFill>
                  <a:srgbClr val="1C9E4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</a:t>
            </a:r>
            <a:r>
              <a:rPr lang="hu-HU" sz="1800" dirty="0">
                <a:solidFill>
                  <a:srgbClr val="1C9E4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eodéziai </a:t>
            </a:r>
            <a:r>
              <a:rPr lang="hu-HU" sz="1800" b="1" dirty="0">
                <a:solidFill>
                  <a:srgbClr val="1C9E4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</a:t>
            </a:r>
            <a:r>
              <a:rPr lang="hu-HU" sz="1800" dirty="0">
                <a:solidFill>
                  <a:srgbClr val="1C9E4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bszervatóriuma</a:t>
            </a:r>
          </a:p>
          <a:p>
            <a:r>
              <a:rPr lang="hu-HU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6"/>
              </a:rPr>
              <a:t>https://www.gnssnet.hu/</a:t>
            </a:r>
            <a:endParaRPr lang="en-US" sz="1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2169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MePAR</a:t>
            </a:r>
            <a: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– Mezőgazdasági Parcella Azonosító Rendszer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253400"/>
            <a:ext cx="8247687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1800" dirty="0"/>
              <a:t>A </a:t>
            </a:r>
            <a:r>
              <a:rPr lang="hu-HU" sz="1800" dirty="0" err="1"/>
              <a:t>MePAR</a:t>
            </a:r>
            <a:r>
              <a:rPr lang="hu-HU" sz="1800" dirty="0"/>
              <a:t> alapvető tulajdonságai:</a:t>
            </a:r>
          </a:p>
          <a:p>
            <a:pPr algn="just"/>
            <a:r>
              <a:rPr lang="hu-HU" sz="1800" dirty="0">
                <a:ea typeface="+mn-lt"/>
                <a:cs typeface="+mn-lt"/>
              </a:rPr>
              <a:t>Működtetésével és fejlesztésével, adatainak frissítésével kapcsolatos feladatokat a Nemzeti Földügyi Központ , mint földmérési és térinformatikai államigazgatási szerv látja el, együttműködésben a Magyar Államkincstárral.</a:t>
            </a:r>
          </a:p>
          <a:p>
            <a:pPr algn="just"/>
            <a:r>
              <a:rPr lang="hu-HU" sz="1800" dirty="0"/>
              <a:t>a területalapú támogatások egységes és kizárólagos vonatkoztatási rendszere: e térinformatikai nyilvántartáson alapulnak a kifizetési jogosultságok,</a:t>
            </a:r>
          </a:p>
          <a:p>
            <a:pPr algn="just"/>
            <a:r>
              <a:rPr lang="hu-HU" sz="1800" dirty="0"/>
              <a:t>Magyarország teljes területére kiterjed, minden részén megtalálható a </a:t>
            </a:r>
            <a:r>
              <a:rPr lang="hu-HU" sz="1800" dirty="0" err="1"/>
              <a:t>MePAR</a:t>
            </a:r>
            <a:r>
              <a:rPr lang="hu-HU" sz="1800" dirty="0"/>
              <a:t> adat</a:t>
            </a:r>
          </a:p>
          <a:p>
            <a:pPr algn="just"/>
            <a:r>
              <a:rPr lang="hu-HU" sz="1800" dirty="0"/>
              <a:t>országosan egységes módszertan alapján került kialakításra,</a:t>
            </a:r>
          </a:p>
          <a:p>
            <a:pPr algn="just"/>
            <a:r>
              <a:rPr lang="hu-HU" sz="1800" dirty="0"/>
              <a:t>a valós területhasználatot tükröző légi- és űrfelvételek alapján kerül kialakításra,</a:t>
            </a:r>
          </a:p>
          <a:p>
            <a:pPr algn="just"/>
            <a:r>
              <a:rPr lang="hu-HU" sz="1800" dirty="0"/>
              <a:t>minden évben megtörténik az ország területének 1/3-ának felülvizsgálata, frissítésre kerül a területen található összes </a:t>
            </a:r>
            <a:r>
              <a:rPr lang="hu-HU" sz="1800" dirty="0" err="1"/>
              <a:t>fedvény</a:t>
            </a:r>
            <a:r>
              <a:rPr lang="hu-HU" sz="1800" dirty="0"/>
              <a:t>,</a:t>
            </a:r>
          </a:p>
          <a:p>
            <a:pPr algn="just"/>
            <a:r>
              <a:rPr lang="hu-HU" sz="1800" dirty="0">
                <a:sym typeface="Arial"/>
              </a:rPr>
              <a:t>az </a:t>
            </a:r>
            <a:r>
              <a:rPr lang="hu-HU" sz="1800" dirty="0" err="1">
                <a:sym typeface="Arial"/>
              </a:rPr>
              <a:t>alapfedvényeken</a:t>
            </a:r>
            <a:r>
              <a:rPr lang="hu-HU" sz="1800" dirty="0">
                <a:sym typeface="Arial"/>
              </a:rPr>
              <a:t> túl több mint 30 tematikus </a:t>
            </a:r>
            <a:r>
              <a:rPr lang="hu-HU" sz="1800" dirty="0" err="1">
                <a:sym typeface="Arial"/>
              </a:rPr>
              <a:t>fedvényt</a:t>
            </a:r>
            <a:r>
              <a:rPr lang="hu-HU" sz="1800" dirty="0">
                <a:sym typeface="Arial"/>
              </a:rPr>
              <a:t> tartalmaz, pl.: NATURA 2000 területek, 12% illetve 17%-</a:t>
            </a:r>
            <a:r>
              <a:rPr lang="hu-HU" sz="1800" dirty="0" err="1">
                <a:sym typeface="Arial"/>
              </a:rPr>
              <a:t>nál</a:t>
            </a:r>
            <a:r>
              <a:rPr lang="hu-HU" sz="1800" dirty="0">
                <a:sym typeface="Arial"/>
              </a:rPr>
              <a:t> meredekebb lejtésű területek, Magas Természeti Értékű területek, védett tájképi elemek.</a:t>
            </a:r>
          </a:p>
          <a:p>
            <a:pPr algn="just"/>
            <a:endParaRPr lang="hu-HU" sz="1800" dirty="0"/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endParaRPr lang="hu-HU" sz="1800" dirty="0"/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endParaRPr lang="hu-HU" sz="1800" dirty="0"/>
          </a:p>
          <a:p>
            <a:endParaRPr lang="hu-HU" sz="1800" dirty="0"/>
          </a:p>
        </p:txBody>
      </p:sp>
      <p:pic>
        <p:nvPicPr>
          <p:cNvPr id="4" name="Kép 7">
            <a:extLst>
              <a:ext uri="{FF2B5EF4-FFF2-40B4-BE49-F238E27FC236}">
                <a16:creationId xmlns:a16="http://schemas.microsoft.com/office/drawing/2014/main" id="{6D86D967-84A0-484F-9F81-B773DCA38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9234" y="2417079"/>
            <a:ext cx="3594339" cy="2277014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44C7EAA8-0673-4A45-B0F5-36C10CE76431}"/>
              </a:ext>
            </a:extLst>
          </p:cNvPr>
          <p:cNvSpPr txBox="1"/>
          <p:nvPr/>
        </p:nvSpPr>
        <p:spPr>
          <a:xfrm>
            <a:off x="9052559" y="5081451"/>
            <a:ext cx="2690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dirty="0">
                <a:solidFill>
                  <a:srgbClr val="1C9E4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Nemzeti Földügyi Központ</a:t>
            </a:r>
          </a:p>
          <a:p>
            <a:r>
              <a:rPr lang="hu-HU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https://www.mepar.hu/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575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 dirty="0"/>
              <a:t>ERP (Enterprise </a:t>
            </a:r>
            <a:r>
              <a:rPr lang="hu-HU" sz="3600" dirty="0" err="1"/>
              <a:t>Resource</a:t>
            </a:r>
            <a:r>
              <a:rPr lang="hu-HU" sz="3600" dirty="0"/>
              <a:t> </a:t>
            </a:r>
            <a:r>
              <a:rPr lang="hu-HU" sz="3600" dirty="0" err="1"/>
              <a:t>Planning</a:t>
            </a:r>
            <a:r>
              <a:rPr lang="hu-HU" sz="3600" dirty="0"/>
              <a:t> – </a:t>
            </a:r>
            <a:br>
              <a:rPr lang="hu-HU" sz="3600" dirty="0"/>
            </a:br>
            <a:r>
              <a:rPr lang="hu-HU" sz="3600" dirty="0"/>
              <a:t>Vállalati Erőforrás Tervező) rendszerek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253400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113" lvl="0" indent="-11113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1800" dirty="0"/>
              <a:t>A vállalatirányítási információs rendszerekbe mindazon </a:t>
            </a:r>
            <a:r>
              <a:rPr lang="hu-HU" sz="1800" b="1" dirty="0"/>
              <a:t>folyamatok integrálhatóak</a:t>
            </a:r>
            <a:r>
              <a:rPr lang="hu-HU" sz="1800" dirty="0"/>
              <a:t>, melyek egy vállalat üzletmenetében előfordulhatnak, ide értve a vállalkozás irányításának, a termékek előállításának, illetve azok értékesítésének feladatait is. Napjainkra az ERP rendszerek részei a következő vállalati területek </a:t>
            </a:r>
            <a:r>
              <a:rPr lang="hu-HU" sz="1800" b="1" dirty="0"/>
              <a:t>munkafolyamatai</a:t>
            </a:r>
            <a:r>
              <a:rPr lang="hu-HU" sz="1800" dirty="0"/>
              <a:t>: </a:t>
            </a:r>
          </a:p>
          <a:p>
            <a:pPr marL="457200" lvl="0" indent="-4572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Noto Sans Symbols"/>
              <a:buChar char="✔"/>
            </a:pPr>
            <a:r>
              <a:rPr lang="hu-HU" sz="1800" dirty="0"/>
              <a:t>beszerzés és logisztika</a:t>
            </a:r>
          </a:p>
          <a:p>
            <a:pPr marL="457200" lvl="0" indent="-4572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Noto Sans Symbols"/>
              <a:buChar char="✔"/>
            </a:pPr>
            <a:r>
              <a:rPr lang="hu-HU" sz="1800" dirty="0"/>
              <a:t>számlázás és pénzügy</a:t>
            </a:r>
          </a:p>
          <a:p>
            <a:pPr marL="457200" lvl="0" indent="-4572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Noto Sans Symbols"/>
              <a:buChar char="✔"/>
            </a:pPr>
            <a:r>
              <a:rPr lang="hu-HU" sz="1800" dirty="0"/>
              <a:t>szállítás</a:t>
            </a:r>
          </a:p>
          <a:p>
            <a:pPr marL="457200" lvl="0" indent="-4572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Noto Sans Symbols"/>
              <a:buChar char="✔"/>
            </a:pPr>
            <a:r>
              <a:rPr lang="hu-HU" sz="1800" dirty="0"/>
              <a:t>vállalatirányítás</a:t>
            </a:r>
          </a:p>
          <a:p>
            <a:pPr marL="457200" lvl="0" indent="-4572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Noto Sans Symbols"/>
              <a:buChar char="✔"/>
            </a:pPr>
            <a:r>
              <a:rPr lang="hu-HU" sz="1800" dirty="0"/>
              <a:t>gyártás és termelés</a:t>
            </a:r>
          </a:p>
          <a:p>
            <a:pPr marL="11113" lvl="0" indent="-11113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lang="hu-HU" sz="1800" dirty="0"/>
          </a:p>
          <a:p>
            <a:pPr marL="11113" lvl="0" indent="-11113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1800" dirty="0"/>
              <a:t> 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22031036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ERP (Enterprise </a:t>
            </a:r>
            <a:r>
              <a:rPr lang="hu-HU" dirty="0" err="1"/>
              <a:t>Resource</a:t>
            </a:r>
            <a:r>
              <a:rPr lang="hu-HU" dirty="0"/>
              <a:t> </a:t>
            </a:r>
            <a:r>
              <a:rPr lang="hu-HU" dirty="0" err="1"/>
              <a:t>Planning</a:t>
            </a:r>
            <a:r>
              <a:rPr lang="hu-HU" dirty="0"/>
              <a:t> – </a:t>
            </a:r>
            <a:br>
              <a:rPr lang="hu-HU" dirty="0"/>
            </a:br>
            <a:r>
              <a:rPr lang="hu-HU" dirty="0"/>
              <a:t>Vállalati Erőforrás Tervező) rendszerek</a:t>
            </a:r>
            <a:endParaRPr dirty="0"/>
          </a:p>
        </p:txBody>
      </p:sp>
      <p:pic>
        <p:nvPicPr>
          <p:cNvPr id="4" name="Google Shape;316;p30" descr="A képen clipart látható&#10;&#10;Automatikusan generált leírás">
            <a:extLst>
              <a:ext uri="{FF2B5EF4-FFF2-40B4-BE49-F238E27FC236}">
                <a16:creationId xmlns:a16="http://schemas.microsoft.com/office/drawing/2014/main" id="{8E53DA4B-C6ED-4249-8836-A4C4E7B6EA8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81146" y="1464991"/>
            <a:ext cx="7680265" cy="47464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17;p30">
            <a:extLst>
              <a:ext uri="{FF2B5EF4-FFF2-40B4-BE49-F238E27FC236}">
                <a16:creationId xmlns:a16="http://schemas.microsoft.com/office/drawing/2014/main" id="{11D64E48-3B21-4036-B073-196C2D0F9B4E}"/>
              </a:ext>
            </a:extLst>
          </p:cNvPr>
          <p:cNvSpPr/>
          <p:nvPr/>
        </p:nvSpPr>
        <p:spPr>
          <a:xfrm>
            <a:off x="6713411" y="6142384"/>
            <a:ext cx="512708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Kép forrása: http://www.innoteka.hu/cikk/hatekony_vallalati_mukodes.639.html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61902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 dirty="0"/>
              <a:t>ERP (Enterprise </a:t>
            </a:r>
            <a:r>
              <a:rPr lang="hu-HU" sz="3600" dirty="0" err="1"/>
              <a:t>Resource</a:t>
            </a:r>
            <a:r>
              <a:rPr lang="hu-HU" sz="3600" dirty="0"/>
              <a:t> </a:t>
            </a:r>
            <a:r>
              <a:rPr lang="hu-HU" sz="3600" dirty="0" err="1"/>
              <a:t>Planning</a:t>
            </a:r>
            <a:r>
              <a:rPr lang="hu-HU" sz="3600" dirty="0"/>
              <a:t> – </a:t>
            </a:r>
            <a:br>
              <a:rPr lang="hu-HU" sz="3600" dirty="0"/>
            </a:br>
            <a:r>
              <a:rPr lang="hu-HU" sz="3600" dirty="0"/>
              <a:t>Vállalati Erőforrás Tervező) rendszerek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253400"/>
            <a:ext cx="5308544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113" lvl="0" indent="-11113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1800" dirty="0"/>
              <a:t>Legfontosabb szerepük a pénzügyi </a:t>
            </a:r>
            <a:r>
              <a:rPr lang="hu-HU" sz="1800" b="1" dirty="0"/>
              <a:t>hatékonyság növelésében </a:t>
            </a:r>
            <a:r>
              <a:rPr lang="hu-HU" sz="1800" dirty="0"/>
              <a:t>van. Bevezetésük 2-3 éves ciklust ölel fel.</a:t>
            </a:r>
          </a:p>
          <a:p>
            <a:pPr marL="11113" lvl="0" indent="-11113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lang="hu-HU" sz="1800" dirty="0"/>
          </a:p>
          <a:p>
            <a:pPr marL="11113" lvl="0" indent="-11113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1800" dirty="0"/>
              <a:t>Ma már </a:t>
            </a:r>
            <a:r>
              <a:rPr lang="hu-HU" sz="1800" b="1" dirty="0"/>
              <a:t>létezik speciálisan a mezőgazdaságra fejlesztett rendszer </a:t>
            </a:r>
            <a:r>
              <a:rPr lang="hu-HU" sz="1800" dirty="0"/>
              <a:t>(</a:t>
            </a:r>
            <a:r>
              <a:rPr lang="hu-HU" sz="1800" dirty="0" err="1"/>
              <a:t>Agrovir</a:t>
            </a:r>
            <a:r>
              <a:rPr lang="hu-HU" sz="1800" dirty="0"/>
              <a:t>), mely felhőalapú szolgáltatás.</a:t>
            </a:r>
          </a:p>
          <a:p>
            <a:pPr marL="11113" lvl="0" indent="-11113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lang="hu-HU" sz="1800" dirty="0"/>
          </a:p>
          <a:p>
            <a:pPr marL="11113" lvl="0" indent="-11113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1800" dirty="0"/>
              <a:t> 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800" dirty="0"/>
          </a:p>
        </p:txBody>
      </p:sp>
      <p:pic>
        <p:nvPicPr>
          <p:cNvPr id="4" name="Google Shape;325;p31">
            <a:extLst>
              <a:ext uri="{FF2B5EF4-FFF2-40B4-BE49-F238E27FC236}">
                <a16:creationId xmlns:a16="http://schemas.microsoft.com/office/drawing/2014/main" id="{1E3C5990-3F93-49C2-9C7E-3F0659278F0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79698" y="1830371"/>
            <a:ext cx="4460126" cy="262360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26;p31">
            <a:extLst>
              <a:ext uri="{FF2B5EF4-FFF2-40B4-BE49-F238E27FC236}">
                <a16:creationId xmlns:a16="http://schemas.microsoft.com/office/drawing/2014/main" id="{23FF5163-44B2-446A-87EF-AB667207592E}"/>
              </a:ext>
            </a:extLst>
          </p:cNvPr>
          <p:cNvSpPr/>
          <p:nvPr/>
        </p:nvSpPr>
        <p:spPr>
          <a:xfrm>
            <a:off x="6683108" y="4388660"/>
            <a:ext cx="2908206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AgroVir rendszer képernyőképe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Kép forrása: https://www.agrovir.hu/HU/index.html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50695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 dirty="0"/>
              <a:t>BIG DATA elemzések és a GDPR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253400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113" lvl="0" indent="-11113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1800" b="1" dirty="0"/>
              <a:t>A </a:t>
            </a:r>
            <a:r>
              <a:rPr lang="hu-HU" sz="1800" b="1" dirty="0" err="1"/>
              <a:t>big</a:t>
            </a:r>
            <a:r>
              <a:rPr lang="hu-HU" sz="1800" b="1" dirty="0"/>
              <a:t> </a:t>
            </a:r>
            <a:r>
              <a:rPr lang="hu-HU" sz="1800" b="1" dirty="0" err="1"/>
              <a:t>data</a:t>
            </a:r>
            <a:r>
              <a:rPr lang="hu-HU" sz="1800" b="1" dirty="0"/>
              <a:t>, mint fogalom a nagy mennyiségű, nagy sebességgel változó és nagyon változatos adatok feldolgozásáról szól. </a:t>
            </a:r>
            <a:endParaRPr lang="hu-HU" sz="1800" dirty="0"/>
          </a:p>
          <a:p>
            <a:pPr marL="11113" lvl="0" indent="-11113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lang="hu-HU" sz="1800" dirty="0"/>
          </a:p>
          <a:p>
            <a:pPr marL="11113" lvl="0" indent="-11113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1800" dirty="0"/>
              <a:t>A </a:t>
            </a:r>
            <a:r>
              <a:rPr lang="hu-HU" sz="1800" dirty="0" err="1"/>
              <a:t>big</a:t>
            </a:r>
            <a:r>
              <a:rPr lang="hu-HU" sz="1800" dirty="0"/>
              <a:t> </a:t>
            </a:r>
            <a:r>
              <a:rPr lang="hu-HU" sz="1800" dirty="0" err="1"/>
              <a:t>data</a:t>
            </a:r>
            <a:r>
              <a:rPr lang="hu-HU" sz="1800" dirty="0"/>
              <a:t> fogalma alatt azt a </a:t>
            </a:r>
            <a:r>
              <a:rPr lang="hu-HU" sz="1800" b="1" dirty="0"/>
              <a:t>komplex technológiai környezetet </a:t>
            </a:r>
            <a:r>
              <a:rPr lang="hu-HU" sz="1800" dirty="0"/>
              <a:t>(szoftvert, hardvert, hálózati modelleket) értjük, amely lehetővé teszi olyan adatállományok feldolgozását, amelyek annyira nagy méretűek és annyira komplexek, hogy feldolgozásuk a meglévő adatbázis-menedzsment eszközökkel jelentős nehézségekbe ütközik. </a:t>
            </a:r>
          </a:p>
          <a:p>
            <a:pPr marL="11113" lvl="0" indent="-11113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lang="hu-HU" sz="1800" dirty="0"/>
          </a:p>
          <a:p>
            <a:pPr marL="11113" lvl="0" indent="-11113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1800" dirty="0"/>
              <a:t>Mint a fentiekből is látható, hogy ezen elemzések felkészült </a:t>
            </a:r>
            <a:r>
              <a:rPr lang="hu-HU" sz="1800" b="1" dirty="0"/>
              <a:t>IT és szakember háttér nélkül nem megvalósítható</a:t>
            </a:r>
            <a:r>
              <a:rPr lang="hu-HU" sz="1800" dirty="0"/>
              <a:t>. Ugyanakkor már a fejlett agrár irányítás ezen elemzések nélkül elképzelhetetlen.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3633680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0273F75-4760-4FB7-9C21-BCBD9CB11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3600" dirty="0"/>
              <a:t>Gyorsan és nagy mértékben változnak a mezőgazdasági termelők kihívásai és a változó kihívások hatására változtak a termelés céljai is </a:t>
            </a:r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D8FDA91-B829-4FD2-A457-1EFF46D8F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152" y="1471928"/>
            <a:ext cx="8025318" cy="3259583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5CBB32F1-C03D-4489-99E8-7B2568C28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542" y="5010820"/>
            <a:ext cx="6385532" cy="1507365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5BD48B46-0196-4D89-8263-6B98148CAA3E}"/>
              </a:ext>
            </a:extLst>
          </p:cNvPr>
          <p:cNvSpPr txBox="1"/>
          <p:nvPr/>
        </p:nvSpPr>
        <p:spPr>
          <a:xfrm flipH="1">
            <a:off x="444552" y="2732387"/>
            <a:ext cx="2473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1C9E4A"/>
                </a:solidFill>
              </a:rPr>
              <a:t>Kihívások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8F2E444F-A4B1-47FF-9ED6-7A9D637DABA9}"/>
              </a:ext>
            </a:extLst>
          </p:cNvPr>
          <p:cNvSpPr txBox="1"/>
          <p:nvPr/>
        </p:nvSpPr>
        <p:spPr>
          <a:xfrm flipH="1">
            <a:off x="444552" y="5492446"/>
            <a:ext cx="2473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1C9E4A"/>
                </a:solidFill>
              </a:rPr>
              <a:t>Termelés céljai</a:t>
            </a:r>
          </a:p>
        </p:txBody>
      </p:sp>
      <p:sp>
        <p:nvSpPr>
          <p:cNvPr id="11" name="Google Shape;62;p3">
            <a:extLst>
              <a:ext uri="{FF2B5EF4-FFF2-40B4-BE49-F238E27FC236}">
                <a16:creationId xmlns:a16="http://schemas.microsoft.com/office/drawing/2014/main" id="{0C92A382-C7D8-457C-9A05-45936209EF9B}"/>
              </a:ext>
            </a:extLst>
          </p:cNvPr>
          <p:cNvSpPr/>
          <p:nvPr/>
        </p:nvSpPr>
        <p:spPr>
          <a:xfrm>
            <a:off x="2729162" y="6607928"/>
            <a:ext cx="8825747" cy="233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000" b="1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Kép forrása: Digitális Agrár Stratégia</a:t>
            </a:r>
            <a:r>
              <a:rPr lang="hu-HU" sz="1000" b="1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előadás, DJP, Varga Péter, 2021.05.21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050042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 dirty="0"/>
              <a:t>BIG DATA elemzések és a GDPR</a:t>
            </a:r>
            <a:endParaRPr dirty="0"/>
          </a:p>
        </p:txBody>
      </p:sp>
      <p:sp>
        <p:nvSpPr>
          <p:cNvPr id="4" name="Google Shape;340;p33">
            <a:extLst>
              <a:ext uri="{FF2B5EF4-FFF2-40B4-BE49-F238E27FC236}">
                <a16:creationId xmlns:a16="http://schemas.microsoft.com/office/drawing/2014/main" id="{27058357-DE2E-4AC8-9A63-8C263D16CDF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28226" y="1403002"/>
            <a:ext cx="611940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113" lvl="0" indent="-11113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1800" dirty="0"/>
              <a:t>Az USA-ban már </a:t>
            </a:r>
            <a:r>
              <a:rPr lang="hu-HU" sz="1800" b="1" dirty="0"/>
              <a:t>szolgáltatók jelentek meg</a:t>
            </a:r>
            <a:r>
              <a:rPr lang="hu-HU" sz="1800" dirty="0"/>
              <a:t> a nagy mennyiségű mezőgazdasági adatok gyűjtésére, feldolgozására és hasznosítására.</a:t>
            </a:r>
            <a:endParaRPr dirty="0"/>
          </a:p>
          <a:p>
            <a:pPr marL="11113" lvl="0" indent="-11113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sz="1800" dirty="0"/>
          </a:p>
          <a:p>
            <a:pPr marL="11113" lvl="0" indent="-11113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1800" dirty="0"/>
              <a:t>Ezen adatokért a vállalkozás </a:t>
            </a:r>
            <a:r>
              <a:rPr lang="hu-HU" sz="1800" b="1" dirty="0"/>
              <a:t>2-5 dollárt fizet</a:t>
            </a:r>
            <a:r>
              <a:rPr lang="hu-HU" sz="1800" dirty="0"/>
              <a:t> hektáronként a gazdálkodónak.</a:t>
            </a:r>
            <a:endParaRPr dirty="0"/>
          </a:p>
          <a:p>
            <a:pPr marL="11113" lvl="0" indent="-11113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sz="1800" dirty="0"/>
          </a:p>
          <a:p>
            <a:pPr marL="11113" lvl="0" indent="-11113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1800" b="1" dirty="0"/>
              <a:t>A jövő mezőgazdasága termelési alapokról az adatalapú gazdálkodásra fog átváltani.</a:t>
            </a:r>
            <a:endParaRPr dirty="0"/>
          </a:p>
        </p:txBody>
      </p:sp>
      <p:pic>
        <p:nvPicPr>
          <p:cNvPr id="5" name="Google Shape;341;p33">
            <a:extLst>
              <a:ext uri="{FF2B5EF4-FFF2-40B4-BE49-F238E27FC236}">
                <a16:creationId xmlns:a16="http://schemas.microsoft.com/office/drawing/2014/main" id="{1E1AE497-D446-4604-888F-FDE1F44CC09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440" y="1674183"/>
            <a:ext cx="3509633" cy="350963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42;p33">
            <a:extLst>
              <a:ext uri="{FF2B5EF4-FFF2-40B4-BE49-F238E27FC236}">
                <a16:creationId xmlns:a16="http://schemas.microsoft.com/office/drawing/2014/main" id="{28068518-0450-4B92-A142-ECB201FE44F7}"/>
              </a:ext>
            </a:extLst>
          </p:cNvPr>
          <p:cNvSpPr/>
          <p:nvPr/>
        </p:nvSpPr>
        <p:spPr>
          <a:xfrm>
            <a:off x="321547" y="5343950"/>
            <a:ext cx="476008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FARMOBILE PUC adatgyűjtő készülék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https://www.farmobile.com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796357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 dirty="0"/>
              <a:t>BIG DATA elemzések és a GDPR</a:t>
            </a:r>
            <a:endParaRPr dirty="0"/>
          </a:p>
        </p:txBody>
      </p:sp>
      <p:sp>
        <p:nvSpPr>
          <p:cNvPr id="4" name="Google Shape;349;p34">
            <a:extLst>
              <a:ext uri="{FF2B5EF4-FFF2-40B4-BE49-F238E27FC236}">
                <a16:creationId xmlns:a16="http://schemas.microsoft.com/office/drawing/2014/main" id="{838012F7-4979-4D29-80A1-3673761C28E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21547" y="1092752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11113" lvl="0" indent="-11113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1800" dirty="0"/>
              <a:t>A 2016/679 / EU rendelet, </a:t>
            </a:r>
            <a:r>
              <a:rPr lang="hu-HU" sz="1800" b="1" dirty="0"/>
              <a:t>az Európai Unió új adatvédelmi rendelete</a:t>
            </a:r>
            <a:r>
              <a:rPr lang="hu-HU" sz="1800" dirty="0"/>
              <a:t> („GDPR”) szabályozza az egyén, a vállalat vagy az egyénekkel kapcsolatos személyes adatok EU-n belüli feldolgozását. </a:t>
            </a:r>
            <a:endParaRPr sz="1800" dirty="0"/>
          </a:p>
          <a:p>
            <a:pPr marL="11113" lvl="0" indent="-11113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sz="1800" dirty="0"/>
          </a:p>
          <a:p>
            <a:pPr marL="11113" lvl="0" indent="-11113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1800" b="1" dirty="0"/>
              <a:t>2018. május 25-étől hatályos.</a:t>
            </a:r>
            <a:endParaRPr sz="1800" dirty="0"/>
          </a:p>
          <a:p>
            <a:pPr marL="11113" lvl="0" indent="-11113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lang="hu-HU" sz="1800" dirty="0"/>
          </a:p>
          <a:p>
            <a:pPr marL="11113" indent="-11113">
              <a:buSzPts val="1600"/>
              <a:buNone/>
            </a:pPr>
            <a:r>
              <a:rPr lang="hu-HU" sz="1800" dirty="0"/>
              <a:t>A mezőgazdaságban is kiemelten fontos szerepe van, például</a:t>
            </a:r>
            <a:br>
              <a:rPr lang="hu-HU" sz="1800" dirty="0"/>
            </a:br>
            <a:r>
              <a:rPr lang="hu-HU" sz="1800" dirty="0"/>
              <a:t>a gazdálkodók </a:t>
            </a:r>
            <a:r>
              <a:rPr lang="hu-HU" sz="1800" dirty="0" err="1"/>
              <a:t>erőgépeiről</a:t>
            </a:r>
            <a:r>
              <a:rPr lang="hu-HU" sz="1800" dirty="0"/>
              <a:t> származó adatok kezelésekor.</a:t>
            </a:r>
            <a:endParaRPr sz="1800" dirty="0"/>
          </a:p>
          <a:p>
            <a:pPr marL="11113" lvl="0" indent="-11113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sz="1800" dirty="0"/>
          </a:p>
          <a:p>
            <a:pPr marL="11113" lvl="0" indent="-11113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1800" dirty="0"/>
              <a:t>Fő szabály: </a:t>
            </a:r>
            <a:r>
              <a:rPr lang="hu-HU" sz="1800" b="1" dirty="0"/>
              <a:t>az adat tulajdonosa a gazda</a:t>
            </a:r>
            <a:r>
              <a:rPr lang="hu-HU" sz="1800" dirty="0"/>
              <a:t>!</a:t>
            </a:r>
            <a:endParaRPr sz="1800" dirty="0"/>
          </a:p>
        </p:txBody>
      </p:sp>
      <p:pic>
        <p:nvPicPr>
          <p:cNvPr id="5" name="Google Shape;350;p34">
            <a:extLst>
              <a:ext uri="{FF2B5EF4-FFF2-40B4-BE49-F238E27FC236}">
                <a16:creationId xmlns:a16="http://schemas.microsoft.com/office/drawing/2014/main" id="{BE40CECA-940B-43BA-B112-2674F1E8324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4891" y="2488990"/>
            <a:ext cx="3342256" cy="18800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24467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 dirty="0"/>
              <a:t>E-közigazgatás</a:t>
            </a:r>
            <a:endParaRPr dirty="0"/>
          </a:p>
        </p:txBody>
      </p:sp>
      <p:sp>
        <p:nvSpPr>
          <p:cNvPr id="4" name="Google Shape;357;p35">
            <a:extLst>
              <a:ext uri="{FF2B5EF4-FFF2-40B4-BE49-F238E27FC236}">
                <a16:creationId xmlns:a16="http://schemas.microsoft.com/office/drawing/2014/main" id="{5C568104-3532-4F14-9212-089BC4FF7C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21547" y="1253331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113" lvl="0" indent="-11113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1800" dirty="0"/>
              <a:t>Az állam is megjelenik egyre inkább a digitális agrár piacon. Először csak, mint </a:t>
            </a:r>
            <a:r>
              <a:rPr lang="hu-HU" sz="1800" b="1" dirty="0"/>
              <a:t>végrehajtó, de ma már szolgáltatóként </a:t>
            </a:r>
            <a:r>
              <a:rPr lang="hu-HU" sz="1800" dirty="0"/>
              <a:t>is. Mi több gazdasági versenytényezővé is váltak!</a:t>
            </a:r>
            <a:endParaRPr sz="1800" dirty="0"/>
          </a:p>
          <a:p>
            <a:pPr marL="11113" lvl="0" indent="-11113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sz="1800" dirty="0"/>
          </a:p>
          <a:p>
            <a:pPr marL="11113" lvl="0" indent="-11113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1800" dirty="0"/>
              <a:t>Az első, minden gazdálkodót érintő nagy lépés volt, </a:t>
            </a:r>
            <a:r>
              <a:rPr lang="hu-HU" sz="1800" b="1" dirty="0"/>
              <a:t>az egységes kérelmek kizárólag elektronikus úton </a:t>
            </a:r>
            <a:r>
              <a:rPr lang="hu-HU" sz="1800" dirty="0"/>
              <a:t>történő benyújtásának bevetése 2006-ban.</a:t>
            </a:r>
            <a:endParaRPr sz="1800" dirty="0"/>
          </a:p>
          <a:p>
            <a:pPr marL="11113" lvl="0" indent="-11113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sz="1800" dirty="0"/>
          </a:p>
          <a:p>
            <a:pPr marL="11113" lvl="0" indent="-11113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1800" dirty="0"/>
              <a:t>2019-ben már </a:t>
            </a:r>
            <a:r>
              <a:rPr lang="hu-HU" sz="1800" b="1" dirty="0"/>
              <a:t>46 jogcímet </a:t>
            </a:r>
            <a:r>
              <a:rPr lang="hu-HU" sz="1800" dirty="0"/>
              <a:t>lehet e felületen igényelni április 9-étől.</a:t>
            </a:r>
            <a:endParaRPr sz="1800" dirty="0"/>
          </a:p>
        </p:txBody>
      </p:sp>
      <p:pic>
        <p:nvPicPr>
          <p:cNvPr id="5" name="Google Shape;358;p35">
            <a:extLst>
              <a:ext uri="{FF2B5EF4-FFF2-40B4-BE49-F238E27FC236}">
                <a16:creationId xmlns:a16="http://schemas.microsoft.com/office/drawing/2014/main" id="{B5F0FBE7-F1F5-4505-8A2A-FA99E1A25D2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5077" b="21999"/>
          <a:stretch/>
        </p:blipFill>
        <p:spPr>
          <a:xfrm>
            <a:off x="2597817" y="3875826"/>
            <a:ext cx="6136256" cy="217084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59;p35">
            <a:extLst>
              <a:ext uri="{FF2B5EF4-FFF2-40B4-BE49-F238E27FC236}">
                <a16:creationId xmlns:a16="http://schemas.microsoft.com/office/drawing/2014/main" id="{C37A4A2C-C21A-4D68-8133-C7C20F543B8C}"/>
              </a:ext>
            </a:extLst>
          </p:cNvPr>
          <p:cNvSpPr/>
          <p:nvPr/>
        </p:nvSpPr>
        <p:spPr>
          <a:xfrm>
            <a:off x="4522042" y="6256365"/>
            <a:ext cx="228780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https://www.mvh.allamkincstar.gov.hu/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178896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E-közigazgatás</a:t>
            </a:r>
            <a:endParaRPr dirty="0"/>
          </a:p>
        </p:txBody>
      </p:sp>
      <p:pic>
        <p:nvPicPr>
          <p:cNvPr id="4" name="Google Shape;366;p36" descr="Képtalálat a következőre: „NÉBIH”">
            <a:hlinkClick r:id="rId3"/>
            <a:extLst>
              <a:ext uri="{FF2B5EF4-FFF2-40B4-BE49-F238E27FC236}">
                <a16:creationId xmlns:a16="http://schemas.microsoft.com/office/drawing/2014/main" id="{9CEEA91F-3A9D-4046-AD5B-CEDC3F75EC0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8392" y="1201057"/>
            <a:ext cx="3705225" cy="12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67;p36">
            <a:extLst>
              <a:ext uri="{FF2B5EF4-FFF2-40B4-BE49-F238E27FC236}">
                <a16:creationId xmlns:a16="http://schemas.microsoft.com/office/drawing/2014/main" id="{DEF139B0-7F6C-4B89-AA41-9A70B54F521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24437" y="731978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68;p36">
            <a:extLst>
              <a:ext uri="{FF2B5EF4-FFF2-40B4-BE49-F238E27FC236}">
                <a16:creationId xmlns:a16="http://schemas.microsoft.com/office/drawing/2014/main" id="{8020C5D6-6C71-453F-8E8A-5D690B0895C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98386" y="1325160"/>
            <a:ext cx="3295650" cy="139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69;p36">
            <a:extLst>
              <a:ext uri="{FF2B5EF4-FFF2-40B4-BE49-F238E27FC236}">
                <a16:creationId xmlns:a16="http://schemas.microsoft.com/office/drawing/2014/main" id="{50450AC9-B237-4342-82AD-EA18CCDEF48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41136" y="4914693"/>
            <a:ext cx="1714500" cy="147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70;p36">
            <a:extLst>
              <a:ext uri="{FF2B5EF4-FFF2-40B4-BE49-F238E27FC236}">
                <a16:creationId xmlns:a16="http://schemas.microsoft.com/office/drawing/2014/main" id="{C72A5D44-3120-4AB6-B3A1-AF7412BDA4A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99418" y="2942955"/>
            <a:ext cx="254317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71;p36">
            <a:extLst>
              <a:ext uri="{FF2B5EF4-FFF2-40B4-BE49-F238E27FC236}">
                <a16:creationId xmlns:a16="http://schemas.microsoft.com/office/drawing/2014/main" id="{AD94CE0B-250D-469A-B20E-7C98315702A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654182" y="3102757"/>
            <a:ext cx="2438400" cy="187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72;p36">
            <a:extLst>
              <a:ext uri="{FF2B5EF4-FFF2-40B4-BE49-F238E27FC236}">
                <a16:creationId xmlns:a16="http://schemas.microsoft.com/office/drawing/2014/main" id="{AD85C7EC-1596-4A75-BCD3-E5311CA3BDE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212225" y="4820996"/>
            <a:ext cx="2000250" cy="200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73;p36">
            <a:extLst>
              <a:ext uri="{FF2B5EF4-FFF2-40B4-BE49-F238E27FC236}">
                <a16:creationId xmlns:a16="http://schemas.microsoft.com/office/drawing/2014/main" id="{37088933-EB8E-45B3-9272-5488DA9B391E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210175" y="2429782"/>
            <a:ext cx="1876425" cy="2438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06256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 dirty="0"/>
              <a:t>E-közigazgatás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253400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113" lvl="0" indent="-11113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1800" dirty="0"/>
              <a:t>A termelők és integrátorok számára a döntésekhez szükséges főbb adat és információs körök a következők:</a:t>
            </a:r>
          </a:p>
          <a:p>
            <a:pPr marL="457200" lvl="0" indent="-4572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Noto Sans Symbols"/>
              <a:buChar char="✔"/>
            </a:pPr>
            <a:r>
              <a:rPr lang="hu-HU" sz="1800" dirty="0"/>
              <a:t>időjárási adatok, információk, elemzések, előrejelzések, riasztások;</a:t>
            </a:r>
          </a:p>
          <a:p>
            <a:pPr marL="457200" lvl="0" indent="-4572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Noto Sans Symbols"/>
              <a:buChar char="✔"/>
            </a:pPr>
            <a:r>
              <a:rPr lang="hu-HU" sz="1800" dirty="0"/>
              <a:t>növényvédelemi adatok, információk, elemzések, előrejelzések, riasztások;</a:t>
            </a:r>
          </a:p>
          <a:p>
            <a:pPr marL="457200" lvl="0" indent="-4572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Noto Sans Symbols"/>
              <a:buChar char="✔"/>
            </a:pPr>
            <a:r>
              <a:rPr lang="hu-HU" sz="1800" dirty="0"/>
              <a:t>állategészségügyi adatok, riasztások;</a:t>
            </a:r>
          </a:p>
          <a:p>
            <a:pPr marL="457200" lvl="0" indent="-4572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Noto Sans Symbols"/>
              <a:buChar char="✔"/>
            </a:pPr>
            <a:r>
              <a:rPr lang="hu-HU" sz="1800" dirty="0"/>
              <a:t>piaci adatok, információk, trendek, előrejelzések, elemzések;</a:t>
            </a:r>
          </a:p>
          <a:p>
            <a:pPr marL="457200" lvl="0" indent="-4572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Noto Sans Symbols"/>
              <a:buChar char="✔"/>
            </a:pPr>
            <a:r>
              <a:rPr lang="hu-HU" sz="1800" dirty="0"/>
              <a:t>tanácsadási rendszerek;</a:t>
            </a:r>
          </a:p>
          <a:p>
            <a:pPr marL="457200" lvl="0" indent="-4572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Noto Sans Symbols"/>
              <a:buChar char="✔"/>
            </a:pPr>
            <a:r>
              <a:rPr lang="hu-HU" sz="1800" dirty="0"/>
              <a:t>szakmai ismeretek, innovációk, tudásbővítés;</a:t>
            </a:r>
          </a:p>
          <a:p>
            <a:pPr marL="457200" lvl="0" indent="-4572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Noto Sans Symbols"/>
              <a:buChar char="✔"/>
            </a:pPr>
            <a:r>
              <a:rPr lang="hu-HU" sz="1800" dirty="0"/>
              <a:t>országos és nemzetközi termelési statisztikai adatok és elemzések;</a:t>
            </a:r>
          </a:p>
          <a:p>
            <a:pPr marL="457200" lvl="0" indent="-4572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Noto Sans Symbols"/>
              <a:buChar char="✔"/>
            </a:pPr>
            <a:r>
              <a:rPr lang="hu-HU" sz="1800" dirty="0"/>
              <a:t>térinformatikai adatbázisok, térképek;</a:t>
            </a:r>
          </a:p>
          <a:p>
            <a:pPr marL="457200" lvl="0" indent="-4572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Noto Sans Symbols"/>
              <a:buChar char="✔"/>
            </a:pPr>
            <a:r>
              <a:rPr lang="hu-HU" sz="1800" dirty="0"/>
              <a:t>talajtani adatbázisok;</a:t>
            </a:r>
          </a:p>
          <a:p>
            <a:pPr marL="457200" lvl="0" indent="-4572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Noto Sans Symbols"/>
              <a:buChar char="✔"/>
            </a:pPr>
            <a:r>
              <a:rPr lang="hu-HU" sz="1800" dirty="0"/>
              <a:t>vízügyi adatbázisok;</a:t>
            </a:r>
          </a:p>
          <a:p>
            <a:pPr marL="457200" lvl="0" indent="-4572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Noto Sans Symbols"/>
              <a:buChar char="✔"/>
            </a:pPr>
            <a:r>
              <a:rPr lang="hu-HU" sz="1800" dirty="0"/>
              <a:t>erdőállomány adattár, erdőgazdálkodási adatbázisok.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322131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Piaci Árinformációs Rendszer (PÁIR)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253400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1800" dirty="0"/>
              <a:t>A PÁIR céljai:</a:t>
            </a:r>
          </a:p>
          <a:p>
            <a:r>
              <a:rPr lang="hu-HU" altLang="hu-HU" sz="1800" dirty="0"/>
              <a:t>Brüsszeli kötelező </a:t>
            </a:r>
            <a:r>
              <a:rPr lang="hu-HU" altLang="hu-HU" sz="1800" dirty="0" err="1"/>
              <a:t>árszolgáltatás</a:t>
            </a:r>
            <a:r>
              <a:rPr lang="hu-HU" altLang="hu-HU" sz="1800" dirty="0"/>
              <a:t> ellátása</a:t>
            </a:r>
          </a:p>
          <a:p>
            <a:r>
              <a:rPr lang="hu-HU" altLang="hu-HU" sz="1800" dirty="0"/>
              <a:t>Belföldi szakmai szervezetek és a piaci szereplők naprakész és objektív tájékoztatása</a:t>
            </a:r>
          </a:p>
          <a:p>
            <a:r>
              <a:rPr lang="hu-HU" altLang="hu-HU" sz="1800" dirty="0"/>
              <a:t>Piaci folyamatok rendszeres nyomon követése</a:t>
            </a:r>
          </a:p>
          <a:p>
            <a:r>
              <a:rPr lang="hu-HU" altLang="hu-HU" sz="1800" dirty="0"/>
              <a:t>Piaci átláthatóság növelése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800" dirty="0"/>
          </a:p>
        </p:txBody>
      </p:sp>
      <p:pic>
        <p:nvPicPr>
          <p:cNvPr id="7" name="Kép 3" descr="A képen képernyőkép látható&#10;&#10;A leírás teljesen megbízható">
            <a:extLst>
              <a:ext uri="{FF2B5EF4-FFF2-40B4-BE49-F238E27FC236}">
                <a16:creationId xmlns:a16="http://schemas.microsoft.com/office/drawing/2014/main" id="{E352E217-DF96-4D08-A576-7477DF778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690" y="3735977"/>
            <a:ext cx="9829310" cy="312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32F6202B-03E5-4C9C-A6C0-B0FB334B5D31}"/>
              </a:ext>
            </a:extLst>
          </p:cNvPr>
          <p:cNvSpPr txBox="1"/>
          <p:nvPr/>
        </p:nvSpPr>
        <p:spPr>
          <a:xfrm>
            <a:off x="6794" y="3944983"/>
            <a:ext cx="2355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dirty="0">
                <a:solidFill>
                  <a:srgbClr val="1C9E4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Agrárközgazdasági kutató intézet</a:t>
            </a:r>
          </a:p>
          <a:p>
            <a:r>
              <a:rPr lang="hu-HU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https://pair.aki.gov.hu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2034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Agrár Statisztikai Információs Rendszer (ASIR)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253400"/>
            <a:ext cx="7003427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1800" kern="0" dirty="0">
                <a:latin typeface="Calibri" panose="020F0502020204030204" pitchFamily="34" charset="0"/>
                <a:cs typeface="Calibri" panose="020F0502020204030204" pitchFamily="34" charset="0"/>
              </a:rPr>
              <a:t>Az előállított hivatalos statisztikai adatok köre: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hu-HU" sz="1800" kern="0" dirty="0">
                <a:latin typeface="Calibri" panose="020F0502020204030204" pitchFamily="34" charset="0"/>
                <a:cs typeface="Calibri" panose="020F0502020204030204" pitchFamily="34" charset="0"/>
              </a:rPr>
              <a:t>Az AKI jelenleg 17 adatgyűjtést hajt végre. 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hu-HU" sz="1800" kern="0" dirty="0">
                <a:latin typeface="Calibri" panose="020F0502020204030204" pitchFamily="34" charset="0"/>
                <a:cs typeface="Calibri" panose="020F0502020204030204" pitchFamily="34" charset="0"/>
              </a:rPr>
              <a:t>Az agráriumhoz, azon belül a mezőgazdasági termeléshez, a mezőgazdasági inputellátáshoz, </a:t>
            </a:r>
            <a:r>
              <a:rPr lang="hu-HU" sz="18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akvakultúrához</a:t>
            </a:r>
            <a:r>
              <a:rPr lang="hu-HU" sz="1800" kern="0" dirty="0">
                <a:latin typeface="Calibri" panose="020F0502020204030204" pitchFamily="34" charset="0"/>
                <a:cs typeface="Calibri" panose="020F0502020204030204" pitchFamily="34" charset="0"/>
              </a:rPr>
              <a:t>, valamint az élelmiszeriparhoz kapcsolódó adatgyűjtés.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hu-HU" sz="1800" kern="0" dirty="0">
                <a:latin typeface="Calibri" panose="020F0502020204030204" pitchFamily="34" charset="0"/>
                <a:cs typeface="Calibri" panose="020F0502020204030204" pitchFamily="34" charset="0"/>
              </a:rPr>
              <a:t>Információ gyűjtése a gazdálkodás során felhasznált inputanyagok értékesítéséről (műtrágya, növényvédő szer, vetőmagok és mezőgazdasági gépek forgalmi adatai) és a biomassza felhasználásról.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hu-HU" sz="1800" kern="0" dirty="0">
                <a:latin typeface="Calibri" panose="020F0502020204030204" pitchFamily="34" charset="0"/>
                <a:cs typeface="Calibri" panose="020F0502020204030204" pitchFamily="34" charset="0"/>
              </a:rPr>
              <a:t>Kisebb mezőgazdasági ágazatokról adatgyűjtés, mint az </a:t>
            </a:r>
            <a:r>
              <a:rPr lang="hu-HU" sz="18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akvakultúra</a:t>
            </a:r>
            <a:r>
              <a:rPr lang="hu-HU" sz="1800" kern="0" dirty="0">
                <a:latin typeface="Calibri" panose="020F0502020204030204" pitchFamily="34" charset="0"/>
                <a:cs typeface="Calibri" panose="020F0502020204030204" pitchFamily="34" charset="0"/>
              </a:rPr>
              <a:t>, dísznövénytermelés és gyógynövény-felvásárlás.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hu-HU" sz="1800" kern="0" dirty="0">
                <a:latin typeface="Calibri" panose="020F0502020204030204" pitchFamily="34" charset="0"/>
                <a:cs typeface="Calibri" panose="020F0502020204030204" pitchFamily="34" charset="0"/>
              </a:rPr>
              <a:t>Adatgyűjtés a mezőgazdasági és élelmiszeripari cégek beruházásairól és pénzügyi adatairól, a mezőgazdasági biztosításokról, az élelmiszeripar kapacitásairól.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hu-HU" sz="1800" kern="0" dirty="0">
                <a:latin typeface="Calibri" panose="020F0502020204030204" pitchFamily="34" charset="0"/>
                <a:cs typeface="Calibri" panose="020F0502020204030204" pitchFamily="34" charset="0"/>
              </a:rPr>
              <a:t>Információk gyűjtése az aktuális mezőgazdasági munkák helyzetéről, az öntözésről, valamint a vágóhidak élőállat vágásáról és a takarmánygyártásról.</a:t>
            </a:r>
          </a:p>
          <a:p>
            <a:pPr eaLnBrk="1" hangingPunct="1">
              <a:defRPr/>
            </a:pPr>
            <a:endParaRPr lang="hu-H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Kép 4">
            <a:extLst>
              <a:ext uri="{FF2B5EF4-FFF2-40B4-BE49-F238E27FC236}">
                <a16:creationId xmlns:a16="http://schemas.microsoft.com/office/drawing/2014/main" id="{B81C10FD-0C88-4853-B24D-6E2472893C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65" t="6240" r="12308" b="4872"/>
          <a:stretch/>
        </p:blipFill>
        <p:spPr>
          <a:xfrm>
            <a:off x="7324974" y="1092752"/>
            <a:ext cx="4188252" cy="2725770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5559F364-7F33-454B-9B9D-D2AA232DF308}"/>
              </a:ext>
            </a:extLst>
          </p:cNvPr>
          <p:cNvSpPr txBox="1"/>
          <p:nvPr/>
        </p:nvSpPr>
        <p:spPr>
          <a:xfrm>
            <a:off x="7837714" y="4598126"/>
            <a:ext cx="3461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dirty="0">
                <a:solidFill>
                  <a:srgbClr val="1C9E4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Agrárközgazdasági kutató intézet</a:t>
            </a:r>
          </a:p>
          <a:p>
            <a:r>
              <a:rPr lang="hu-HU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https://asir.aki.gov.hu/web_public/general/home.do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5569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Tesztüzemi Információs Rendszer (FADN)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253400"/>
            <a:ext cx="624082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1800" dirty="0"/>
              <a:t>Magyar tesztüzemi rendszer:</a:t>
            </a:r>
          </a:p>
          <a:p>
            <a:pPr eaLnBrk="1" hangingPunct="1">
              <a:lnSpc>
                <a:spcPct val="80000"/>
              </a:lnSpc>
            </a:pPr>
            <a:r>
              <a:rPr lang="hu-HU" altLang="hu-HU" sz="1800" dirty="0"/>
              <a:t>Alapsokaság: 491 315 gazdaság (mg-i háztartás)</a:t>
            </a:r>
          </a:p>
          <a:p>
            <a:pPr eaLnBrk="1" hangingPunct="1">
              <a:lnSpc>
                <a:spcPct val="80000"/>
              </a:lnSpc>
            </a:pPr>
            <a:r>
              <a:rPr lang="hu-HU" altLang="hu-HU" sz="1800" dirty="0"/>
              <a:t>Megfigyelt alapsokaság = 4 000 euró STÉ fölötti üzemek</a:t>
            </a:r>
          </a:p>
          <a:p>
            <a:pPr eaLnBrk="1" hangingPunct="1">
              <a:lnSpc>
                <a:spcPct val="80000"/>
              </a:lnSpc>
            </a:pPr>
            <a:r>
              <a:rPr lang="hu-HU" altLang="hu-HU" sz="1800" dirty="0"/>
              <a:t>STÉ = Standard Termelési Érték</a:t>
            </a:r>
          </a:p>
          <a:p>
            <a:pPr eaLnBrk="1" hangingPunct="1">
              <a:lnSpc>
                <a:spcPct val="80000"/>
              </a:lnSpc>
            </a:pPr>
            <a:r>
              <a:rPr lang="hu-HU" altLang="hu-HU" sz="1800" dirty="0"/>
              <a:t>2%-os minta: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hu-HU" altLang="hu-HU" sz="1800" dirty="0"/>
              <a:t>110 000 árutermelő üzem (&gt; 4 ezer euró STÉ)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hu-HU" altLang="hu-HU" sz="1800" dirty="0"/>
              <a:t>1900 adatszolgáltató üzem (tesztüzemi minta)</a:t>
            </a:r>
          </a:p>
          <a:p>
            <a:pPr eaLnBrk="1" hangingPunct="1">
              <a:lnSpc>
                <a:spcPct val="80000"/>
              </a:lnSpc>
            </a:pPr>
            <a:r>
              <a:rPr lang="hu-HU" altLang="hu-HU" sz="1800" dirty="0"/>
              <a:t>5300 adat üzemenként</a:t>
            </a:r>
          </a:p>
          <a:p>
            <a:pPr eaLnBrk="1" hangingPunct="1">
              <a:lnSpc>
                <a:spcPct val="80000"/>
              </a:lnSpc>
            </a:pPr>
            <a:r>
              <a:rPr lang="hu-HU" altLang="hu-HU" sz="1800" dirty="0"/>
              <a:t>Termelési szerkezet, pénzügyi és jövedelmi adatok, erőforrás-gazdálkodás</a:t>
            </a:r>
          </a:p>
          <a:p>
            <a:pPr eaLnBrk="1" hangingPunct="1">
              <a:lnSpc>
                <a:spcPct val="80000"/>
              </a:lnSpc>
            </a:pPr>
            <a:r>
              <a:rPr lang="hu-HU" altLang="hu-HU" sz="1800" dirty="0"/>
              <a:t>5000 adatellenőrzés üzemenként</a:t>
            </a:r>
          </a:p>
          <a:p>
            <a:pPr eaLnBrk="1" hangingPunct="1">
              <a:lnSpc>
                <a:spcPct val="80000"/>
              </a:lnSpc>
            </a:pPr>
            <a:endParaRPr lang="hu-HU" altLang="hu-HU" sz="18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 dirty="0"/>
          </a:p>
        </p:txBody>
      </p:sp>
      <p:grpSp>
        <p:nvGrpSpPr>
          <p:cNvPr id="4" name="Group 90">
            <a:extLst>
              <a:ext uri="{FF2B5EF4-FFF2-40B4-BE49-F238E27FC236}">
                <a16:creationId xmlns:a16="http://schemas.microsoft.com/office/drawing/2014/main" id="{E206DEDB-E3A7-4831-A102-4ADBA8CC82DA}"/>
              </a:ext>
            </a:extLst>
          </p:cNvPr>
          <p:cNvGrpSpPr>
            <a:grpSpLocks/>
          </p:cNvGrpSpPr>
          <p:nvPr/>
        </p:nvGrpSpPr>
        <p:grpSpPr bwMode="auto">
          <a:xfrm>
            <a:off x="5826034" y="2677886"/>
            <a:ext cx="6051213" cy="3794533"/>
            <a:chOff x="829" y="865"/>
            <a:chExt cx="4561" cy="3064"/>
          </a:xfrm>
        </p:grpSpPr>
        <p:sp>
          <p:nvSpPr>
            <p:cNvPr id="5" name="Freeform 89">
              <a:extLst>
                <a:ext uri="{FF2B5EF4-FFF2-40B4-BE49-F238E27FC236}">
                  <a16:creationId xmlns:a16="http://schemas.microsoft.com/office/drawing/2014/main" id="{1F429810-3F6A-451A-95C7-F77D11296C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5" y="1253"/>
              <a:ext cx="1605" cy="1723"/>
            </a:xfrm>
            <a:custGeom>
              <a:avLst/>
              <a:gdLst>
                <a:gd name="T0" fmla="*/ 1113 w 1605"/>
                <a:gd name="T1" fmla="*/ 0 h 1723"/>
                <a:gd name="T2" fmla="*/ 1605 w 1605"/>
                <a:gd name="T3" fmla="*/ 0 h 1723"/>
                <a:gd name="T4" fmla="*/ 1605 w 1605"/>
                <a:gd name="T5" fmla="*/ 1723 h 1723"/>
                <a:gd name="T6" fmla="*/ 0 w 1605"/>
                <a:gd name="T7" fmla="*/ 1722 h 172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5" h="1723">
                  <a:moveTo>
                    <a:pt x="1113" y="0"/>
                  </a:moveTo>
                  <a:lnTo>
                    <a:pt x="1605" y="0"/>
                  </a:lnTo>
                  <a:lnTo>
                    <a:pt x="1605" y="1723"/>
                  </a:lnTo>
                  <a:lnTo>
                    <a:pt x="0" y="1722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none" w="med" len="med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grpSp>
          <p:nvGrpSpPr>
            <p:cNvPr id="6" name="Group 70">
              <a:extLst>
                <a:ext uri="{FF2B5EF4-FFF2-40B4-BE49-F238E27FC236}">
                  <a16:creationId xmlns:a16="http://schemas.microsoft.com/office/drawing/2014/main" id="{D2BA5BC2-19AE-4092-9A6C-3E1A042BFB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6" y="865"/>
              <a:ext cx="1340" cy="611"/>
              <a:chOff x="1173" y="1117"/>
              <a:chExt cx="1340" cy="611"/>
            </a:xfrm>
          </p:grpSpPr>
          <p:sp>
            <p:nvSpPr>
              <p:cNvPr id="34" name="Rectangle 63">
                <a:extLst>
                  <a:ext uri="{FF2B5EF4-FFF2-40B4-BE49-F238E27FC236}">
                    <a16:creationId xmlns:a16="http://schemas.microsoft.com/office/drawing/2014/main" id="{80632997-EF18-4028-BDAE-D3810C74A4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3" y="1117"/>
                <a:ext cx="1340" cy="57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hu-HU" altLang="hu-HU" sz="1800"/>
              </a:p>
            </p:txBody>
          </p:sp>
          <p:sp>
            <p:nvSpPr>
              <p:cNvPr id="35" name="Text Box 50">
                <a:extLst>
                  <a:ext uri="{FF2B5EF4-FFF2-40B4-BE49-F238E27FC236}">
                    <a16:creationId xmlns:a16="http://schemas.microsoft.com/office/drawing/2014/main" id="{BB20A881-AD67-4AB4-88C4-1D55051DE8A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00" y="1132"/>
                <a:ext cx="1286" cy="5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hu-HU" altLang="hu-HU" sz="1400" b="1" dirty="0"/>
                  <a:t>Európai Bizottság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hu-HU" altLang="hu-HU" sz="1400" b="1" dirty="0"/>
                  <a:t>Mezőgazdasági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hu-HU" altLang="hu-HU" sz="1400" b="1" dirty="0"/>
                  <a:t>Főigazgatóság</a:t>
                </a:r>
              </a:p>
            </p:txBody>
          </p:sp>
        </p:grpSp>
        <p:grpSp>
          <p:nvGrpSpPr>
            <p:cNvPr id="7" name="Group 71">
              <a:extLst>
                <a:ext uri="{FF2B5EF4-FFF2-40B4-BE49-F238E27FC236}">
                  <a16:creationId xmlns:a16="http://schemas.microsoft.com/office/drawing/2014/main" id="{CB8D16E2-2260-4F42-A981-18464A72B2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35" y="865"/>
              <a:ext cx="1340" cy="577"/>
              <a:chOff x="2646" y="1110"/>
              <a:chExt cx="1340" cy="577"/>
            </a:xfrm>
          </p:grpSpPr>
          <p:sp>
            <p:nvSpPr>
              <p:cNvPr id="32" name="Rectangle 66">
                <a:extLst>
                  <a:ext uri="{FF2B5EF4-FFF2-40B4-BE49-F238E27FC236}">
                    <a16:creationId xmlns:a16="http://schemas.microsoft.com/office/drawing/2014/main" id="{62A6425B-5B7C-44B2-85AB-0B453DE896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6" y="1110"/>
                <a:ext cx="1340" cy="57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hu-HU" altLang="hu-HU" sz="1800"/>
              </a:p>
            </p:txBody>
          </p:sp>
          <p:sp>
            <p:nvSpPr>
              <p:cNvPr id="33" name="Text Box 51">
                <a:extLst>
                  <a:ext uri="{FF2B5EF4-FFF2-40B4-BE49-F238E27FC236}">
                    <a16:creationId xmlns:a16="http://schemas.microsoft.com/office/drawing/2014/main" id="{542AD456-0FF4-4C44-B3E9-605F6B93C6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97" y="1212"/>
                <a:ext cx="1240" cy="4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hu-HU" altLang="hu-HU" sz="1400" b="1" dirty="0"/>
                  <a:t>Földművelésügyi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hu-HU" altLang="hu-HU" sz="1400" b="1" dirty="0"/>
                  <a:t>Minisztérium</a:t>
                </a:r>
              </a:p>
            </p:txBody>
          </p:sp>
        </p:grpSp>
        <p:grpSp>
          <p:nvGrpSpPr>
            <p:cNvPr id="8" name="Group 72">
              <a:extLst>
                <a:ext uri="{FF2B5EF4-FFF2-40B4-BE49-F238E27FC236}">
                  <a16:creationId xmlns:a16="http://schemas.microsoft.com/office/drawing/2014/main" id="{027F478E-B0BE-4D6B-922D-2F7D69EA9D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73" y="1852"/>
              <a:ext cx="1587" cy="577"/>
              <a:chOff x="1843" y="2033"/>
              <a:chExt cx="1340" cy="577"/>
            </a:xfrm>
          </p:grpSpPr>
          <p:sp>
            <p:nvSpPr>
              <p:cNvPr id="30" name="Rectangle 67">
                <a:extLst>
                  <a:ext uri="{FF2B5EF4-FFF2-40B4-BE49-F238E27FC236}">
                    <a16:creationId xmlns:a16="http://schemas.microsoft.com/office/drawing/2014/main" id="{539CBD9C-CA58-4FA1-9B4D-8B9134DF50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3" y="2033"/>
                <a:ext cx="1340" cy="57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hu-HU" altLang="hu-HU" sz="1800"/>
              </a:p>
            </p:txBody>
          </p:sp>
          <p:sp>
            <p:nvSpPr>
              <p:cNvPr id="31" name="Text Box 52">
                <a:extLst>
                  <a:ext uri="{FF2B5EF4-FFF2-40B4-BE49-F238E27FC236}">
                    <a16:creationId xmlns:a16="http://schemas.microsoft.com/office/drawing/2014/main" id="{4F849122-5F83-4903-85C2-F9C1DFD1AA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26" y="2135"/>
                <a:ext cx="972" cy="4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hu-HU" altLang="hu-HU" sz="1400" b="1" dirty="0"/>
                  <a:t>Agrárgazdasági</a:t>
                </a:r>
                <a:endParaRPr lang="hu-HU" altLang="hu-HU" sz="1400" dirty="0"/>
              </a:p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hu-HU" altLang="hu-HU" sz="1400" b="1" dirty="0"/>
                  <a:t>Kutató</a:t>
                </a:r>
                <a:r>
                  <a:rPr lang="hu-HU" altLang="hu-HU" sz="1400" dirty="0"/>
                  <a:t> </a:t>
                </a:r>
                <a:r>
                  <a:rPr lang="hu-HU" altLang="hu-HU" sz="1400" b="1" dirty="0"/>
                  <a:t>Intézet</a:t>
                </a:r>
              </a:p>
            </p:txBody>
          </p:sp>
        </p:grpSp>
        <p:grpSp>
          <p:nvGrpSpPr>
            <p:cNvPr id="9" name="Group 74">
              <a:extLst>
                <a:ext uri="{FF2B5EF4-FFF2-40B4-BE49-F238E27FC236}">
                  <a16:creationId xmlns:a16="http://schemas.microsoft.com/office/drawing/2014/main" id="{FA39F29C-EBD7-4D0F-8B94-60A99CEB29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10" y="2839"/>
              <a:ext cx="1340" cy="340"/>
              <a:chOff x="2064" y="2720"/>
              <a:chExt cx="1340" cy="340"/>
            </a:xfrm>
          </p:grpSpPr>
          <p:sp>
            <p:nvSpPr>
              <p:cNvPr id="28" name="Rectangle 68">
                <a:extLst>
                  <a:ext uri="{FF2B5EF4-FFF2-40B4-BE49-F238E27FC236}">
                    <a16:creationId xmlns:a16="http://schemas.microsoft.com/office/drawing/2014/main" id="{95932886-80A0-4DD7-B05F-C30F6B5017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2720"/>
                <a:ext cx="1340" cy="34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hu-HU" altLang="hu-HU" sz="1800"/>
              </a:p>
            </p:txBody>
          </p:sp>
          <p:sp>
            <p:nvSpPr>
              <p:cNvPr id="29" name="Text Box 53">
                <a:extLst>
                  <a:ext uri="{FF2B5EF4-FFF2-40B4-BE49-F238E27FC236}">
                    <a16:creationId xmlns:a16="http://schemas.microsoft.com/office/drawing/2014/main" id="{34AD1D69-D0EB-4D51-92F8-2FC11A3E27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58" y="2790"/>
                <a:ext cx="1150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hu-HU" altLang="hu-HU" sz="1400" b="1" dirty="0"/>
                  <a:t>Könyvelőirodák</a:t>
                </a:r>
              </a:p>
            </p:txBody>
          </p:sp>
        </p:grpSp>
        <p:grpSp>
          <p:nvGrpSpPr>
            <p:cNvPr id="10" name="Group 73">
              <a:extLst>
                <a:ext uri="{FF2B5EF4-FFF2-40B4-BE49-F238E27FC236}">
                  <a16:creationId xmlns:a16="http://schemas.microsoft.com/office/drawing/2014/main" id="{4E94F197-12D3-4E05-BC4E-71B6A2C317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10" y="3589"/>
              <a:ext cx="1340" cy="340"/>
              <a:chOff x="2064" y="3372"/>
              <a:chExt cx="1340" cy="340"/>
            </a:xfrm>
          </p:grpSpPr>
          <p:sp>
            <p:nvSpPr>
              <p:cNvPr id="26" name="Rectangle 69">
                <a:extLst>
                  <a:ext uri="{FF2B5EF4-FFF2-40B4-BE49-F238E27FC236}">
                    <a16:creationId xmlns:a16="http://schemas.microsoft.com/office/drawing/2014/main" id="{58AD48C0-A272-44F5-8C20-58EB558F1A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3372"/>
                <a:ext cx="1340" cy="34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hu-HU" altLang="hu-HU" sz="1800"/>
              </a:p>
            </p:txBody>
          </p:sp>
          <p:sp>
            <p:nvSpPr>
              <p:cNvPr id="27" name="Text Box 54">
                <a:extLst>
                  <a:ext uri="{FF2B5EF4-FFF2-40B4-BE49-F238E27FC236}">
                    <a16:creationId xmlns:a16="http://schemas.microsoft.com/office/drawing/2014/main" id="{46881AB8-4B64-4EEF-B3BE-D49DCA3AB03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08" y="3442"/>
                <a:ext cx="650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hu-HU" altLang="hu-HU" sz="1400" b="1" dirty="0"/>
                  <a:t>Üzemek</a:t>
                </a:r>
              </a:p>
            </p:txBody>
          </p:sp>
        </p:grpSp>
        <p:sp>
          <p:nvSpPr>
            <p:cNvPr id="11" name="Text Box 55">
              <a:extLst>
                <a:ext uri="{FF2B5EF4-FFF2-40B4-BE49-F238E27FC236}">
                  <a16:creationId xmlns:a16="http://schemas.microsoft.com/office/drawing/2014/main" id="{D043A75C-9023-45E4-9C9E-4FF4C3F891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9" y="1525"/>
              <a:ext cx="73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000" b="1"/>
                <a:t>Éves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000" b="1"/>
                <a:t>adatszolgáltatás</a:t>
              </a:r>
            </a:p>
          </p:txBody>
        </p:sp>
        <p:sp>
          <p:nvSpPr>
            <p:cNvPr id="12" name="Text Box 56">
              <a:extLst>
                <a:ext uri="{FF2B5EF4-FFF2-40B4-BE49-F238E27FC236}">
                  <a16:creationId xmlns:a16="http://schemas.microsoft.com/office/drawing/2014/main" id="{796448F0-BD73-4D37-8DE8-2BCF38763A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7" y="2449"/>
              <a:ext cx="1322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000" b="1" dirty="0"/>
                <a:t>Évközi és éves adatállományok,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000" b="1" dirty="0"/>
                <a:t>aláírt szerződések,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000" b="1" dirty="0"/>
                <a:t>konzultációs igények</a:t>
              </a:r>
            </a:p>
          </p:txBody>
        </p:sp>
        <p:sp>
          <p:nvSpPr>
            <p:cNvPr id="13" name="Text Box 57">
              <a:extLst>
                <a:ext uri="{FF2B5EF4-FFF2-40B4-BE49-F238E27FC236}">
                  <a16:creationId xmlns:a16="http://schemas.microsoft.com/office/drawing/2014/main" id="{220C72EC-FFCB-4CC2-A844-045B2A1F15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8" y="3249"/>
              <a:ext cx="70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000" b="1"/>
                <a:t>Számlák,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000" b="1"/>
                <a:t>nyilvántartások</a:t>
              </a:r>
            </a:p>
          </p:txBody>
        </p:sp>
        <p:sp>
          <p:nvSpPr>
            <p:cNvPr id="14" name="Text Box 58">
              <a:extLst>
                <a:ext uri="{FF2B5EF4-FFF2-40B4-BE49-F238E27FC236}">
                  <a16:creationId xmlns:a16="http://schemas.microsoft.com/office/drawing/2014/main" id="{447F14D2-6A92-4ADB-B816-55931A2661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7" y="3244"/>
              <a:ext cx="108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000" b="1"/>
                <a:t>Üzemi könyvelési adatok,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000" b="1"/>
                <a:t>szaktanácsadás</a:t>
              </a:r>
            </a:p>
          </p:txBody>
        </p:sp>
        <p:sp>
          <p:nvSpPr>
            <p:cNvPr id="15" name="Text Box 59">
              <a:extLst>
                <a:ext uri="{FF2B5EF4-FFF2-40B4-BE49-F238E27FC236}">
                  <a16:creationId xmlns:a16="http://schemas.microsoft.com/office/drawing/2014/main" id="{2021A3BD-74D5-4360-BA13-BB6EC21B9A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7" y="2449"/>
              <a:ext cx="1085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000" b="1"/>
                <a:t>Szerződések, útmutatók,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000" b="1"/>
                <a:t>szoftverek,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000" b="1"/>
                <a:t>visszacsatolt információk</a:t>
              </a:r>
            </a:p>
          </p:txBody>
        </p:sp>
        <p:sp>
          <p:nvSpPr>
            <p:cNvPr id="16" name="Text Box 60">
              <a:extLst>
                <a:ext uri="{FF2B5EF4-FFF2-40B4-BE49-F238E27FC236}">
                  <a16:creationId xmlns:a16="http://schemas.microsoft.com/office/drawing/2014/main" id="{813FF8A5-5676-444B-B20F-BBA92EA7C8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73" y="1525"/>
              <a:ext cx="84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000" b="1"/>
                <a:t>Finanszírozás,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000" b="1"/>
                <a:t>információ-igények</a:t>
              </a:r>
            </a:p>
          </p:txBody>
        </p:sp>
        <p:sp>
          <p:nvSpPr>
            <p:cNvPr id="17" name="Text Box 61">
              <a:extLst>
                <a:ext uri="{FF2B5EF4-FFF2-40B4-BE49-F238E27FC236}">
                  <a16:creationId xmlns:a16="http://schemas.microsoft.com/office/drawing/2014/main" id="{7D1CD95F-0B70-47E3-8D9B-0A3B678213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0" y="1525"/>
              <a:ext cx="85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000" b="1"/>
                <a:t>Éves beszámoló,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000" b="1"/>
                <a:t>ad-hoc információk</a:t>
              </a:r>
            </a:p>
          </p:txBody>
        </p:sp>
        <p:sp>
          <p:nvSpPr>
            <p:cNvPr id="18" name="Text Box 62">
              <a:extLst>
                <a:ext uri="{FF2B5EF4-FFF2-40B4-BE49-F238E27FC236}">
                  <a16:creationId xmlns:a16="http://schemas.microsoft.com/office/drawing/2014/main" id="{5856CA27-9FD1-4B76-82C0-74AF09AAF5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77" y="1864"/>
              <a:ext cx="213" cy="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000" b="1"/>
                <a:t>Finanszírozás</a:t>
              </a:r>
            </a:p>
          </p:txBody>
        </p:sp>
        <p:sp>
          <p:nvSpPr>
            <p:cNvPr id="19" name="Freeform 78">
              <a:extLst>
                <a:ext uri="{FF2B5EF4-FFF2-40B4-BE49-F238E27FC236}">
                  <a16:creationId xmlns:a16="http://schemas.microsoft.com/office/drawing/2014/main" id="{5DF3030B-DFA4-4087-A997-3BFD58C9780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610" y="1442"/>
              <a:ext cx="463" cy="718"/>
            </a:xfrm>
            <a:custGeom>
              <a:avLst/>
              <a:gdLst>
                <a:gd name="T0" fmla="*/ 0 w 1136"/>
                <a:gd name="T1" fmla="*/ 0 h 443"/>
                <a:gd name="T2" fmla="*/ 31 w 1136"/>
                <a:gd name="T3" fmla="*/ 0 h 443"/>
                <a:gd name="T4" fmla="*/ 31 w 1136"/>
                <a:gd name="T5" fmla="*/ 3058 h 4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36" h="443">
                  <a:moveTo>
                    <a:pt x="0" y="0"/>
                  </a:moveTo>
                  <a:lnTo>
                    <a:pt x="1136" y="0"/>
                  </a:lnTo>
                  <a:lnTo>
                    <a:pt x="1134" y="443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none" w="med" len="med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0" name="Line 80">
              <a:extLst>
                <a:ext uri="{FF2B5EF4-FFF2-40B4-BE49-F238E27FC236}">
                  <a16:creationId xmlns:a16="http://schemas.microsoft.com/office/drawing/2014/main" id="{02EF400C-64C0-480B-AFF1-C400724000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44" y="2429"/>
              <a:ext cx="0" cy="41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1" name="Line 82">
              <a:extLst>
                <a:ext uri="{FF2B5EF4-FFF2-40B4-BE49-F238E27FC236}">
                  <a16:creationId xmlns:a16="http://schemas.microsoft.com/office/drawing/2014/main" id="{A81DE820-E105-4377-AC24-3AE556F2E8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61" y="2429"/>
              <a:ext cx="0" cy="41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2" name="Line 81">
              <a:extLst>
                <a:ext uri="{FF2B5EF4-FFF2-40B4-BE49-F238E27FC236}">
                  <a16:creationId xmlns:a16="http://schemas.microsoft.com/office/drawing/2014/main" id="{5F144FD1-1797-458A-822C-6142F7E7D3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44" y="3177"/>
              <a:ext cx="0" cy="41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3" name="Line 83">
              <a:extLst>
                <a:ext uri="{FF2B5EF4-FFF2-40B4-BE49-F238E27FC236}">
                  <a16:creationId xmlns:a16="http://schemas.microsoft.com/office/drawing/2014/main" id="{4F420598-E8BF-4B75-B994-5D0D684AD3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61" y="3177"/>
              <a:ext cx="0" cy="41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4" name="Line 86">
              <a:extLst>
                <a:ext uri="{FF2B5EF4-FFF2-40B4-BE49-F238E27FC236}">
                  <a16:creationId xmlns:a16="http://schemas.microsoft.com/office/drawing/2014/main" id="{6901F555-4E02-4708-80D6-7F5204DEE8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24" y="1437"/>
              <a:ext cx="0" cy="41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5" name="Line 87">
              <a:extLst>
                <a:ext uri="{FF2B5EF4-FFF2-40B4-BE49-F238E27FC236}">
                  <a16:creationId xmlns:a16="http://schemas.microsoft.com/office/drawing/2014/main" id="{C1847628-3E3A-415B-86AB-138B73ABB1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0" y="1442"/>
              <a:ext cx="0" cy="41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2" name="Szövegdoboz 1">
            <a:extLst>
              <a:ext uri="{FF2B5EF4-FFF2-40B4-BE49-F238E27FC236}">
                <a16:creationId xmlns:a16="http://schemas.microsoft.com/office/drawing/2014/main" id="{F9B40B22-AAF4-40F1-962B-60DB46868F5D}"/>
              </a:ext>
            </a:extLst>
          </p:cNvPr>
          <p:cNvSpPr txBox="1"/>
          <p:nvPr/>
        </p:nvSpPr>
        <p:spPr>
          <a:xfrm>
            <a:off x="633168" y="5009898"/>
            <a:ext cx="3586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dirty="0">
                <a:solidFill>
                  <a:srgbClr val="1C9E4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Agrárközgazdasági kutató intézet</a:t>
            </a:r>
          </a:p>
          <a:p>
            <a:r>
              <a:rPr lang="hu-HU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https://www.aki.gov.hu/tesztuzemi-informacios-rendszer/#fadn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5187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Ingatlan-nyilvántartási rendszerek: </a:t>
            </a:r>
            <a:r>
              <a:rPr lang="hu-HU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TakarNet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253400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/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 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Földhivatali Információs Rendszer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segítségével – ügyfélkapus vagy KAÜ-s bejelentkezést követően – az állampolgárok évi 20 alkalommal ingyenesen megtekinthetik a tulajdoni lap első részét, amely tartalmazza például az ingatlan területére vonatkozó adatokat. </a:t>
            </a:r>
          </a:p>
          <a:p>
            <a:pPr marL="285750" indent="-285750"/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Ezen kívül e-hiteles tulajdoni lap, nem hitelesített térképmásolat és díjmentes társasházi információk is lekérdezhetőek a rendszerből, ami a földhivatali ügyintézés (pl. széljegyzés) folyamatának követését is lehetővé teszi az ügy számának ismeretében.</a:t>
            </a:r>
            <a:endParaRPr lang="en-150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/>
            <a:endParaRPr sz="1600" dirty="0"/>
          </a:p>
        </p:txBody>
      </p:sp>
      <p:pic>
        <p:nvPicPr>
          <p:cNvPr id="4" name="Kép 20">
            <a:extLst>
              <a:ext uri="{FF2B5EF4-FFF2-40B4-BE49-F238E27FC236}">
                <a16:creationId xmlns:a16="http://schemas.microsoft.com/office/drawing/2014/main" id="{002A3880-FB24-4D59-951B-A2AA018C27A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592" y="2916962"/>
            <a:ext cx="2819400" cy="38195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AFD9331C-1E3B-4B35-A49E-953C1CA717EF}"/>
              </a:ext>
            </a:extLst>
          </p:cNvPr>
          <p:cNvSpPr txBox="1"/>
          <p:nvPr/>
        </p:nvSpPr>
        <p:spPr>
          <a:xfrm>
            <a:off x="314753" y="5201047"/>
            <a:ext cx="4446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dirty="0">
                <a:solidFill>
                  <a:srgbClr val="1C9E4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Földhivatal</a:t>
            </a:r>
          </a:p>
          <a:p>
            <a:r>
              <a:rPr lang="hu-HU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http://www.takarnet.hu/main/belepes.htm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9200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MobilGAZDA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253400"/>
            <a:ext cx="11555700" cy="177574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 algn="just"/>
            <a:r>
              <a:rPr lang="hu-HU" sz="1800" dirty="0"/>
              <a:t>A </a:t>
            </a:r>
            <a:r>
              <a:rPr lang="hu-HU" sz="1800" dirty="0" err="1"/>
              <a:t>mobilGAZDA</a:t>
            </a:r>
            <a:r>
              <a:rPr lang="hu-HU" sz="1800" dirty="0"/>
              <a:t> a Kincstár mezőgazdasági és vidékfejlesztési támogatásokhoz kapcsolódó, mobileszközökön működő alkalmazása, amely a gazdálkodók és a Kincstár közti kommunikációt segíti elő.</a:t>
            </a:r>
            <a:endParaRPr lang="hu-HU" sz="1600" dirty="0"/>
          </a:p>
          <a:p>
            <a:pPr marL="285750" indent="-285750" algn="just"/>
            <a:r>
              <a:rPr lang="hu-HU" sz="1800" dirty="0"/>
              <a:t>Valós időben közvetlenebb kommunikáció, gyorsabb adatelérés, fokozott információcsere, pontosabb kérelmek, gördülékenyebb kérelemkezelés, kevesebb helyszíni ellenőrzés </a:t>
            </a:r>
            <a:r>
              <a:rPr lang="hu-HU" sz="1800" dirty="0">
                <a:sym typeface="Wingdings" pitchFamily="2" charset="2"/>
              </a:rPr>
              <a:t> </a:t>
            </a:r>
            <a:r>
              <a:rPr lang="hu-HU" sz="1800" b="1" i="1" dirty="0"/>
              <a:t>gyorsabb kifizetés</a:t>
            </a:r>
          </a:p>
          <a:p>
            <a:pPr marL="285750" indent="-285750" algn="just"/>
            <a:endParaRPr lang="hu-HU" sz="1800" dirty="0"/>
          </a:p>
        </p:txBody>
      </p:sp>
      <p:pic>
        <p:nvPicPr>
          <p:cNvPr id="4" name="Kép 8" descr="A képen személy, mobiltelefon, telefon, tartás látható&#10;&#10;Automatikusan generált leírás">
            <a:extLst>
              <a:ext uri="{FF2B5EF4-FFF2-40B4-BE49-F238E27FC236}">
                <a16:creationId xmlns:a16="http://schemas.microsoft.com/office/drawing/2014/main" id="{8CFA5366-F17A-4C67-8AF3-722D436AF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2574" y="3029148"/>
            <a:ext cx="4597879" cy="25754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C251BB-37C9-4282-BCBA-82713035596D}"/>
              </a:ext>
            </a:extLst>
          </p:cNvPr>
          <p:cNvSpPr txBox="1"/>
          <p:nvPr/>
        </p:nvSpPr>
        <p:spPr>
          <a:xfrm>
            <a:off x="599427" y="2645797"/>
            <a:ext cx="6666353" cy="3693319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1800" b="1" dirty="0" err="1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mobilGAZDA</a:t>
            </a:r>
            <a:r>
              <a:rPr lang="hu-HU" sz="1800" b="1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Funkciók: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Elérhetőségek</a:t>
            </a:r>
          </a:p>
          <a:p>
            <a:pPr marL="0" lvl="0" indent="0">
              <a:buNone/>
            </a:pP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Kérdés-válasz</a:t>
            </a:r>
          </a:p>
          <a:p>
            <a:pPr marL="0" lvl="0" indent="0">
              <a:buNone/>
            </a:pP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Időpontfoglalás</a:t>
            </a:r>
          </a:p>
          <a:p>
            <a:pPr marL="0" lvl="0" indent="0">
              <a:buNone/>
            </a:pP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Naptár</a:t>
            </a:r>
          </a:p>
          <a:p>
            <a:pPr marL="0" lvl="0" indent="0">
              <a:buNone/>
            </a:pP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Hírek</a:t>
            </a:r>
          </a:p>
          <a:p>
            <a:pPr marL="0" lvl="0" indent="0">
              <a:buNone/>
            </a:pP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Üzenetek</a:t>
            </a:r>
          </a:p>
          <a:p>
            <a:pPr marL="0" lvl="0" indent="0">
              <a:buNone/>
            </a:pP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Ügyfél-nyilvántartási adatok</a:t>
            </a:r>
          </a:p>
          <a:p>
            <a:pPr marL="0" lvl="0" indent="0">
              <a:buNone/>
            </a:pPr>
            <a:endParaRPr lang="hu-HU" sz="1800" dirty="0">
              <a:solidFill>
                <a:srgbClr val="1C9E4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None/>
            </a:pP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Hatósági bizonyítvány igénylése</a:t>
            </a:r>
          </a:p>
          <a:p>
            <a:pPr marL="0" lvl="0" indent="0">
              <a:buNone/>
            </a:pP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Ügyfél tájékoztatási rendszer</a:t>
            </a:r>
          </a:p>
          <a:p>
            <a:pPr marL="0" lvl="0" indent="0">
              <a:buNone/>
            </a:pP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Folyószámla adatok</a:t>
            </a:r>
          </a:p>
          <a:p>
            <a:pPr marL="0" lvl="0" indent="0">
              <a:buNone/>
            </a:pP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 területadatok</a:t>
            </a:r>
          </a:p>
          <a:p>
            <a:pPr marL="0" lvl="0" indent="0">
              <a:buNone/>
            </a:pPr>
            <a:r>
              <a:rPr lang="hu-HU" sz="1800" dirty="0" err="1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</a:t>
            </a: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maior bejelentés</a:t>
            </a:r>
          </a:p>
          <a:p>
            <a:pPr marL="0" lvl="0" indent="0">
              <a:buNone/>
            </a:pP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Másodvetés, agrotechnika benyújtás</a:t>
            </a:r>
          </a:p>
          <a:p>
            <a:pPr marL="0" lvl="0" indent="0">
              <a:buNone/>
            </a:pPr>
            <a:endParaRPr lang="hu-HU" sz="1800" dirty="0">
              <a:solidFill>
                <a:srgbClr val="1C9E4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None/>
            </a:pP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Fényképkészítés kifizető ügynökségi kérésre</a:t>
            </a:r>
          </a:p>
          <a:p>
            <a:pPr marL="0" lvl="0" indent="0">
              <a:buNone/>
            </a:pP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Területmérés saját használatra</a:t>
            </a:r>
          </a:p>
          <a:p>
            <a:pPr marL="0" lvl="0" indent="0">
              <a:buNone/>
            </a:pP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Területmérés kifizető ügynökségi kérésre</a:t>
            </a:r>
          </a:p>
          <a:p>
            <a:pPr marL="0" lvl="0" indent="0">
              <a:buNone/>
            </a:pPr>
            <a:endParaRPr lang="hu-HU" sz="1800" dirty="0">
              <a:solidFill>
                <a:srgbClr val="1C9E4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None/>
            </a:pPr>
            <a:endParaRPr lang="hu-HU" sz="1800" dirty="0">
              <a:solidFill>
                <a:srgbClr val="1C9E4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None/>
            </a:pPr>
            <a:endParaRPr lang="hu-HU" sz="1800" dirty="0">
              <a:solidFill>
                <a:srgbClr val="1C9E4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9255CF9C-8624-4E35-A2E4-1D34DA5F5078}"/>
              </a:ext>
            </a:extLst>
          </p:cNvPr>
          <p:cNvSpPr txBox="1"/>
          <p:nvPr/>
        </p:nvSpPr>
        <p:spPr>
          <a:xfrm>
            <a:off x="3905794" y="5717325"/>
            <a:ext cx="42323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dirty="0">
                <a:solidFill>
                  <a:srgbClr val="1C9E4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Magyar Államkincstár</a:t>
            </a:r>
          </a:p>
          <a:p>
            <a:r>
              <a:rPr lang="hu-HU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https://play.google.com/store/apps/details?id=hu.ulyssys.iier_mobil&amp;hl=en&amp;gl=US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91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Témaspecifikus szakmai kérdések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253400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lang="en-US"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326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Mit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jelent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digitalizáció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lang="en-US" sz="1800" dirty="0"/>
          </a:p>
          <a:p>
            <a:pPr marL="34326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precíziós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gazdálkodás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digitális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szolgáltatás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-e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minden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esetben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lang="en-US" sz="1800" dirty="0"/>
          </a:p>
          <a:p>
            <a:pPr marL="34326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Mit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jelent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digitális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szolgáltatás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lang="en-US" sz="1800" dirty="0"/>
          </a:p>
          <a:p>
            <a:pPr marL="34326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Kik a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digitális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szolgáltatók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mezőgazdaságban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lang="en-US" sz="1800" dirty="0"/>
          </a:p>
          <a:p>
            <a:pPr marL="34326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Mit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mérhetünk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szenzorokkal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lang="en-US" sz="1800" dirty="0"/>
          </a:p>
          <a:p>
            <a:pPr marL="34326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Fontos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az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időjárásjelentés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gazdálkodóknak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lang="en-US" sz="1800" dirty="0"/>
          </a:p>
          <a:p>
            <a:pPr marL="34326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Hogyan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végezzük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növényvédelmet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lang="en-US" sz="1800" dirty="0"/>
          </a:p>
          <a:p>
            <a:pPr marL="34326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Milyen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eszközök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alkalmazhatók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tápanyag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utánpótlásra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lang="en-US" sz="1800" dirty="0"/>
          </a:p>
          <a:p>
            <a:pPr marL="34326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Hol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használhatunk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drónokat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lang="en-US" sz="1800" dirty="0"/>
          </a:p>
          <a:p>
            <a:pPr marL="34326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Milyen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adatokat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tartana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elektronikusan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lang="en-US" sz="1800" dirty="0"/>
          </a:p>
          <a:p>
            <a:pPr marL="34326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Segítenek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digitális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rendszerek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napi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döntések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meghozatalában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lang="en-US" sz="1800" dirty="0"/>
          </a:p>
          <a:p>
            <a:pPr marL="34326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Mennyi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milyen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adat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keletkezhet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napi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gazdálkodás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során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lang="en-US" sz="1800" dirty="0"/>
          </a:p>
          <a:p>
            <a:pPr marL="34326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Kié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az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adat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lang="en-US" sz="1800" dirty="0"/>
          </a:p>
          <a:p>
            <a:pPr marL="34326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Segíti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-e a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gazdálkodást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az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elektronikus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közigazgatás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lang="en-US" sz="1800" dirty="0"/>
          </a:p>
          <a:p>
            <a:pPr marL="34326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Honnan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tájékozódik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egy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gazda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  <a:p>
            <a:pPr marL="343260" marR="0" lvl="0" indent="-2413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lang="en-US"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3260" marR="0" lvl="0" indent="-2413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lang="en-US"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3260" marR="0" lvl="0" indent="-2413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lang="en-US"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3260" marR="0" lvl="0" indent="-2413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lang="en-US"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32331036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FELIR-szám kereső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253400"/>
            <a:ext cx="5774453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hu-HU" sz="1800" dirty="0"/>
              <a:t>FELIR-azonosító tanúsítja a tevékenységet végzők központi közhiteles adatait.</a:t>
            </a:r>
          </a:p>
          <a:p>
            <a:pPr lvl="0"/>
            <a:r>
              <a:rPr lang="hu-HU" sz="1800" dirty="0"/>
              <a:t>A FELIR-adatbázisba történő regisztráció tanúsítja a vállalkozás jogszerű működését. </a:t>
            </a:r>
          </a:p>
          <a:p>
            <a:pPr lvl="0"/>
            <a:r>
              <a:rPr lang="hu-HU" sz="1800" dirty="0"/>
              <a:t>Az élelmiszerlánc többi szereplője (partnerek, fogyasztók) is ellenőrizhetik a vállalkozást.</a:t>
            </a:r>
          </a:p>
          <a:p>
            <a:pPr lvl="0"/>
            <a:r>
              <a:rPr lang="hu-HU" sz="1800" dirty="0"/>
              <a:t>Számos szereplő tevékenységét érinti 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800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0458EF91-9BEE-4FFA-B34C-390F23319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253400"/>
            <a:ext cx="6056663" cy="5045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93B0F057-47C4-4DE6-A939-F58A6B356E0D}"/>
              </a:ext>
            </a:extLst>
          </p:cNvPr>
          <p:cNvSpPr txBox="1"/>
          <p:nvPr/>
        </p:nvSpPr>
        <p:spPr>
          <a:xfrm>
            <a:off x="39337" y="3776384"/>
            <a:ext cx="21161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b="1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emzeti </a:t>
            </a:r>
            <a:r>
              <a:rPr lang="hu-HU" sz="1800" b="1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lelmiszer</a:t>
            </a:r>
            <a:r>
              <a:rPr lang="hu-HU" sz="1800" b="1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</a:t>
            </a: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ztonsági </a:t>
            </a:r>
            <a:r>
              <a:rPr lang="hu-HU" sz="1800" b="1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ivatal</a:t>
            </a:r>
          </a:p>
          <a:p>
            <a:r>
              <a:rPr lang="hu-HU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https://portal.nebih.gov.hu/felir-kereso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hu-HU" sz="1800" dirty="0">
              <a:solidFill>
                <a:srgbClr val="1C9E4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202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Zöld Szám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253400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/>
            <a:r>
              <a:rPr lang="hu-HU" sz="2400" b="1" dirty="0"/>
              <a:t>Konkrét élelmiszer-biztonsági probléma bejelentése</a:t>
            </a:r>
            <a:endParaRPr lang="hu-HU" sz="2400" b="1" kern="1200" dirty="0"/>
          </a:p>
          <a:p>
            <a:pPr marL="285750" indent="-285750"/>
            <a:r>
              <a:rPr lang="hu-HU" sz="2400" b="1" kern="1200" dirty="0"/>
              <a:t>Gyor</a:t>
            </a:r>
            <a:r>
              <a:rPr lang="hu-HU" sz="2400" b="1" dirty="0"/>
              <a:t>s és célzott helyszíni vizsgálat</a:t>
            </a:r>
            <a:endParaRPr lang="hu-HU" sz="2400" b="1" kern="1200" dirty="0"/>
          </a:p>
          <a:p>
            <a:pPr marL="285750" indent="-285750"/>
            <a:r>
              <a:rPr lang="hu-HU" sz="2400" b="1" kern="1200" dirty="0" err="1"/>
              <a:t>Nébih</a:t>
            </a:r>
            <a:r>
              <a:rPr lang="hu-HU" sz="2400" b="1" kern="1200" dirty="0"/>
              <a:t> Navigátor alkalmazásban lehetőség van: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400" dirty="0"/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69CC48C6-A99D-431D-AABB-01640DA69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28580" r="29011"/>
          <a:stretch>
            <a:fillRect/>
          </a:stretch>
        </p:blipFill>
        <p:spPr bwMode="auto">
          <a:xfrm>
            <a:off x="8909841" y="3429000"/>
            <a:ext cx="2167461" cy="2312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0B6FE5-346B-421C-9B74-004485F9E330}"/>
              </a:ext>
            </a:extLst>
          </p:cNvPr>
          <p:cNvSpPr txBox="1"/>
          <p:nvPr/>
        </p:nvSpPr>
        <p:spPr>
          <a:xfrm>
            <a:off x="4010297" y="3800339"/>
            <a:ext cx="41714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kern="12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Hangalapú bejelentésre</a:t>
            </a:r>
          </a:p>
          <a:p>
            <a:r>
              <a:rPr lang="hu-HU" sz="2400" b="1" kern="12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Fényképes bejelentésre</a:t>
            </a:r>
          </a:p>
          <a:p>
            <a:r>
              <a:rPr lang="hu-HU" sz="2400" b="1" kern="12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E-mailes bejelentésre 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C9E4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EA039755-CE85-4F88-B935-F69705C72622}"/>
              </a:ext>
            </a:extLst>
          </p:cNvPr>
          <p:cNvSpPr txBox="1"/>
          <p:nvPr/>
        </p:nvSpPr>
        <p:spPr>
          <a:xfrm>
            <a:off x="471954" y="3708006"/>
            <a:ext cx="21161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b="1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emzeti </a:t>
            </a:r>
            <a:r>
              <a:rPr lang="hu-HU" sz="1800" b="1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lelmiszer</a:t>
            </a:r>
            <a:r>
              <a:rPr lang="hu-HU" sz="1800" b="1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</a:t>
            </a: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ztonsági </a:t>
            </a:r>
            <a:r>
              <a:rPr lang="hu-HU" sz="1800" b="1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ivatal</a:t>
            </a:r>
          </a:p>
          <a:p>
            <a:r>
              <a:rPr lang="hu-HU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https://portal.nebih.gov.hu/nebih-zold-szam1</a:t>
            </a:r>
            <a:endParaRPr lang="hu-HU" sz="1800" dirty="0">
              <a:solidFill>
                <a:srgbClr val="1C9E4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5133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E-szám kereső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253400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hu-H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Szűrhető, kereshető adatbázisunk segítségével megismerhetik az egyes adalékanyagok fontosabb funkcióit, esetleges kockázataikat, a részletekre kattintva pedig arról is olvashatnak, hogy mely termékekben fordulnak elő leggyakrabban és további szakirodalmat is ajánlunk az érdeklődők részére.</a:t>
            </a:r>
            <a:endParaRPr lang="en-150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5B53A30-5A00-4145-935B-2ED9FDAA0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16083"/>
          <a:stretch>
            <a:fillRect/>
          </a:stretch>
        </p:blipFill>
        <p:spPr bwMode="auto">
          <a:xfrm>
            <a:off x="2116183" y="3640643"/>
            <a:ext cx="9644527" cy="1963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1DEAC7D7-6755-4992-8E89-CD17C4D7ED53}"/>
              </a:ext>
            </a:extLst>
          </p:cNvPr>
          <p:cNvSpPr txBox="1"/>
          <p:nvPr/>
        </p:nvSpPr>
        <p:spPr>
          <a:xfrm>
            <a:off x="0" y="3640643"/>
            <a:ext cx="21161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b="1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emzeti </a:t>
            </a:r>
            <a:r>
              <a:rPr lang="hu-HU" sz="1800" b="1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lelmiszer</a:t>
            </a:r>
            <a:r>
              <a:rPr lang="hu-HU" sz="1800" b="1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</a:t>
            </a: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ztonsági </a:t>
            </a:r>
            <a:r>
              <a:rPr lang="hu-HU" sz="1800" b="1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ivatal</a:t>
            </a:r>
          </a:p>
          <a:p>
            <a:r>
              <a:rPr lang="hu-HU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https://portal.nebih.gov.hu/e-szam-kereso</a:t>
            </a:r>
            <a:endParaRPr lang="hu-HU" sz="1800" dirty="0">
              <a:solidFill>
                <a:srgbClr val="1C9E4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2918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Őstermelő kereső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253400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 lang="hu-HU" sz="1800" dirty="0"/>
              <a:t>A mezőgazdasági őstermelő kizárólag olyan terméket értékesíthet, amit az őstermelői nyilvántartásba bejelentett!</a:t>
            </a:r>
            <a:endParaRPr lang="hu-HU" sz="1800" kern="1200" dirty="0"/>
          </a:p>
          <a:p>
            <a:pPr marL="0" indent="0">
              <a:buNone/>
            </a:pPr>
            <a:r>
              <a:rPr lang="hu-HU" sz="1800" kern="1200" dirty="0"/>
              <a:t>Fel kell tüntetni a termék értékesítésének helyszínén:</a:t>
            </a:r>
          </a:p>
          <a:p>
            <a:pPr marL="0" indent="0">
              <a:buNone/>
            </a:pPr>
            <a:r>
              <a:rPr lang="hu-HU" sz="1800" dirty="0"/>
              <a:t>„</a:t>
            </a:r>
            <a:r>
              <a:rPr lang="hu-HU" sz="1800" i="1" dirty="0"/>
              <a:t>Saját őstermelői tevékenységből származó termék</a:t>
            </a:r>
            <a:r>
              <a:rPr lang="hu-HU" sz="1800" dirty="0"/>
              <a:t>” feliratot, a tevékenység- és FELIR-azonosítót</a:t>
            </a:r>
            <a:endParaRPr lang="hu-HU" sz="1800" kern="12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C0BC0A3-5D9D-4287-B973-AC872B407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6183" y="3281686"/>
            <a:ext cx="10011567" cy="2322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1CB24A4F-513D-45AC-AACE-9F524492341D}"/>
              </a:ext>
            </a:extLst>
          </p:cNvPr>
          <p:cNvSpPr txBox="1"/>
          <p:nvPr/>
        </p:nvSpPr>
        <p:spPr>
          <a:xfrm>
            <a:off x="0" y="3640643"/>
            <a:ext cx="21161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b="1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emzeti </a:t>
            </a:r>
            <a:r>
              <a:rPr lang="hu-HU" sz="1800" b="1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lelmiszer</a:t>
            </a:r>
            <a:r>
              <a:rPr lang="hu-HU" sz="1800" b="1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</a:t>
            </a: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ztonsági </a:t>
            </a:r>
            <a:r>
              <a:rPr lang="hu-HU" sz="1800" b="1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ivatal</a:t>
            </a:r>
          </a:p>
          <a:p>
            <a:r>
              <a:rPr lang="hu-HU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https://portal.nebih.gov.hu/ostermelo-kereso</a:t>
            </a:r>
            <a:endParaRPr lang="hu-HU" sz="1800" dirty="0">
              <a:solidFill>
                <a:srgbClr val="1C9E4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3951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Vetőmag címke </a:t>
            </a: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ereső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253400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 lang="hu-HU" sz="2000" dirty="0"/>
              <a:t>A kereséshez három adatot kell megadni:</a:t>
            </a:r>
            <a:endParaRPr lang="hu-HU" sz="2000" kern="1200" dirty="0"/>
          </a:p>
          <a:p>
            <a:pPr marL="342900"/>
            <a:r>
              <a:rPr lang="hu-HU" sz="2000" dirty="0"/>
              <a:t>Fémzárszám (pl.: H-11-222/3456)</a:t>
            </a:r>
            <a:endParaRPr lang="hu-HU" sz="2000" kern="1200" dirty="0"/>
          </a:p>
          <a:p>
            <a:pPr marL="342900"/>
            <a:r>
              <a:rPr lang="hu-HU" sz="2000" dirty="0"/>
              <a:t>Címke sorszáma (pl.: 123456789)</a:t>
            </a:r>
            <a:endParaRPr lang="hu-HU" sz="2000" kern="1200" dirty="0"/>
          </a:p>
          <a:p>
            <a:pPr marL="342900"/>
            <a:r>
              <a:rPr lang="hu-HU" sz="2000" dirty="0"/>
              <a:t>Címke dátuma (pl.: 2011.01)</a:t>
            </a:r>
            <a:endParaRPr lang="hu-HU" sz="2000" kern="12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 dirty="0"/>
              <a:t>Az </a:t>
            </a:r>
            <a:r>
              <a:rPr lang="en-US" sz="2000" dirty="0" err="1"/>
              <a:t>adatbázis</a:t>
            </a:r>
            <a:r>
              <a:rPr lang="en-US" sz="2000" dirty="0"/>
              <a:t> a </a:t>
            </a:r>
            <a:r>
              <a:rPr lang="en-US" sz="2000" dirty="0" err="1"/>
              <a:t>fémzárszám</a:t>
            </a:r>
            <a:r>
              <a:rPr lang="en-US" sz="2000" dirty="0"/>
              <a:t>, </a:t>
            </a:r>
            <a:r>
              <a:rPr lang="en-US" sz="2000" dirty="0" err="1"/>
              <a:t>címkesorszám</a:t>
            </a:r>
            <a:r>
              <a:rPr lang="en-US" sz="2000" dirty="0"/>
              <a:t>, </a:t>
            </a:r>
            <a:r>
              <a:rPr lang="en-US" sz="2000" dirty="0" err="1"/>
              <a:t>és</a:t>
            </a:r>
            <a:r>
              <a:rPr lang="en-US" sz="2000" dirty="0"/>
              <a:t> a </a:t>
            </a:r>
            <a:r>
              <a:rPr lang="en-US" sz="2000" dirty="0" err="1"/>
              <a:t>címke</a:t>
            </a:r>
            <a:r>
              <a:rPr lang="en-US" sz="2000" dirty="0"/>
              <a:t> </a:t>
            </a:r>
            <a:r>
              <a:rPr lang="en-US" sz="2000" dirty="0" err="1"/>
              <a:t>dátuma</a:t>
            </a:r>
            <a:r>
              <a:rPr lang="en-US" sz="2000" dirty="0"/>
              <a:t> </a:t>
            </a:r>
            <a:r>
              <a:rPr lang="en-US" sz="2000" dirty="0" err="1"/>
              <a:t>alapján</a:t>
            </a:r>
            <a:r>
              <a:rPr lang="en-US" sz="2000" dirty="0"/>
              <a:t> </a:t>
            </a:r>
            <a:r>
              <a:rPr lang="en-US" sz="2000" dirty="0" err="1"/>
              <a:t>megmutatja</a:t>
            </a:r>
            <a:r>
              <a:rPr lang="en-US" sz="2000" dirty="0"/>
              <a:t> a </a:t>
            </a:r>
            <a:r>
              <a:rPr lang="en-US" sz="2000" dirty="0" err="1"/>
              <a:t>kérdéses</a:t>
            </a:r>
            <a:r>
              <a:rPr lang="en-US" sz="2000" dirty="0"/>
              <a:t> </a:t>
            </a:r>
            <a:r>
              <a:rPr lang="en-US" sz="2000" dirty="0" err="1"/>
              <a:t>tétel</a:t>
            </a:r>
            <a:r>
              <a:rPr lang="en-US" sz="2000" dirty="0"/>
              <a:t> </a:t>
            </a:r>
            <a:r>
              <a:rPr lang="en-US" sz="2000" dirty="0" err="1"/>
              <a:t>faj</a:t>
            </a:r>
            <a:r>
              <a:rPr lang="en-US" sz="2000" dirty="0"/>
              <a:t>/</a:t>
            </a:r>
            <a:r>
              <a:rPr lang="en-US" sz="2000" dirty="0" err="1"/>
              <a:t>fajta</a:t>
            </a:r>
            <a:r>
              <a:rPr lang="en-US" sz="2000" dirty="0"/>
              <a:t> </a:t>
            </a:r>
            <a:r>
              <a:rPr lang="en-US" sz="2000" dirty="0" err="1"/>
              <a:t>adatait</a:t>
            </a:r>
            <a:r>
              <a:rPr lang="en-US" sz="2000" dirty="0"/>
              <a:t> </a:t>
            </a:r>
            <a:r>
              <a:rPr lang="en-US" sz="2000" dirty="0" err="1"/>
              <a:t>és</a:t>
            </a:r>
            <a:r>
              <a:rPr lang="en-US" sz="2000" dirty="0"/>
              <a:t> a </a:t>
            </a:r>
            <a:r>
              <a:rPr lang="en-US" sz="2000" dirty="0" err="1"/>
              <a:t>hivatalosan</a:t>
            </a:r>
            <a:r>
              <a:rPr lang="en-US" sz="2000" dirty="0"/>
              <a:t> </a:t>
            </a:r>
            <a:r>
              <a:rPr lang="en-US" sz="2000" dirty="0" err="1"/>
              <a:t>kiállított</a:t>
            </a:r>
            <a:r>
              <a:rPr lang="en-US" sz="2000" dirty="0"/>
              <a:t> </a:t>
            </a:r>
            <a:r>
              <a:rPr lang="en-US" sz="2000" dirty="0" err="1"/>
              <a:t>okmányait</a:t>
            </a:r>
            <a:r>
              <a:rPr lang="en-US" sz="2000" dirty="0"/>
              <a:t>. A program a NÉBIH </a:t>
            </a:r>
            <a:r>
              <a:rPr lang="en-US" sz="2000" dirty="0" err="1"/>
              <a:t>által</a:t>
            </a:r>
            <a:r>
              <a:rPr lang="en-US" sz="2000" dirty="0"/>
              <a:t> </a:t>
            </a:r>
            <a:r>
              <a:rPr lang="en-US" sz="2000" dirty="0" err="1"/>
              <a:t>címkézett</a:t>
            </a:r>
            <a:r>
              <a:rPr lang="en-US" sz="2000" dirty="0"/>
              <a:t> </a:t>
            </a:r>
            <a:r>
              <a:rPr lang="en-US" sz="2000" dirty="0" err="1"/>
              <a:t>tételeket</a:t>
            </a:r>
            <a:r>
              <a:rPr lang="en-US" sz="2000" dirty="0"/>
              <a:t>, a </a:t>
            </a:r>
            <a:r>
              <a:rPr lang="en-US" sz="2000" dirty="0" err="1"/>
              <a:t>kiadott</a:t>
            </a:r>
            <a:r>
              <a:rPr lang="en-US" sz="2000" dirty="0"/>
              <a:t> ISTA </a:t>
            </a:r>
            <a:r>
              <a:rPr lang="en-US" sz="2000" dirty="0" err="1"/>
              <a:t>bizonyítványokat</a:t>
            </a:r>
            <a:r>
              <a:rPr lang="en-US" sz="2000" dirty="0"/>
              <a:t> </a:t>
            </a:r>
            <a:r>
              <a:rPr lang="en-US" sz="2000" dirty="0" err="1"/>
              <a:t>és</a:t>
            </a:r>
            <a:r>
              <a:rPr lang="en-US" sz="2000" dirty="0"/>
              <a:t> </a:t>
            </a:r>
            <a:r>
              <a:rPr lang="en-US" sz="2000" dirty="0" err="1"/>
              <a:t>belföldi</a:t>
            </a:r>
            <a:r>
              <a:rPr lang="en-US" sz="2000" dirty="0"/>
              <a:t> </a:t>
            </a:r>
            <a:r>
              <a:rPr lang="en-US" sz="2000" dirty="0" err="1"/>
              <a:t>okmányokat</a:t>
            </a:r>
            <a:r>
              <a:rPr lang="en-US" sz="2000" dirty="0"/>
              <a:t> is </a:t>
            </a:r>
            <a:r>
              <a:rPr lang="en-US" sz="2000" dirty="0" err="1"/>
              <a:t>tartalmaz</a:t>
            </a:r>
            <a:r>
              <a:rPr lang="en-US" sz="2000" dirty="0"/>
              <a:t>, </a:t>
            </a:r>
            <a:r>
              <a:rPr lang="en-US" sz="2000" dirty="0" err="1"/>
              <a:t>feltöltése</a:t>
            </a:r>
            <a:r>
              <a:rPr lang="en-US" sz="2000" dirty="0"/>
              <a:t> </a:t>
            </a:r>
            <a:r>
              <a:rPr lang="en-US" sz="2000" dirty="0" err="1"/>
              <a:t>folyamatos</a:t>
            </a:r>
            <a:r>
              <a:rPr lang="en-US" sz="2000" dirty="0"/>
              <a:t>.</a:t>
            </a:r>
            <a:endParaRPr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5314C1-5B2F-4D00-B146-44D8E2C64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5021" y="4044548"/>
            <a:ext cx="7401958" cy="2238687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81686020-1BC9-4305-BC56-AD6DADE79576}"/>
              </a:ext>
            </a:extLst>
          </p:cNvPr>
          <p:cNvSpPr txBox="1"/>
          <p:nvPr/>
        </p:nvSpPr>
        <p:spPr>
          <a:xfrm>
            <a:off x="0" y="4287920"/>
            <a:ext cx="21161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b="1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emzeti </a:t>
            </a:r>
            <a:r>
              <a:rPr lang="hu-HU" sz="1800" b="1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lelmiszer</a:t>
            </a:r>
            <a:r>
              <a:rPr lang="hu-HU" sz="1800" b="1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</a:t>
            </a: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ztonsági </a:t>
            </a:r>
            <a:r>
              <a:rPr lang="hu-HU" sz="1800" b="1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ivatal</a:t>
            </a:r>
          </a:p>
          <a:p>
            <a:r>
              <a:rPr lang="hu-HU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http://www.nebih.gov.hu/cimke</a:t>
            </a:r>
            <a:endParaRPr lang="hu-HU" sz="1800" dirty="0">
              <a:solidFill>
                <a:srgbClr val="1C9E4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3030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Ebregiszter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253400"/>
            <a:ext cx="5497339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 lang="hu-HU" sz="2000" dirty="0"/>
              <a:t>Cél: az elkóborolt, elveszett, ellopott ebek könnyebb megtalálása.</a:t>
            </a:r>
            <a:endParaRPr lang="hu-HU" sz="2000" kern="1200" dirty="0"/>
          </a:p>
          <a:p>
            <a:pPr marL="0" indent="0">
              <a:buNone/>
            </a:pPr>
            <a:r>
              <a:rPr lang="hu-HU" sz="2000" dirty="0"/>
              <a:t>Ehhez szükséges:</a:t>
            </a:r>
            <a:endParaRPr lang="hu-HU" sz="2000" kern="1200" dirty="0"/>
          </a:p>
          <a:p>
            <a:pPr marL="342900"/>
            <a:r>
              <a:rPr lang="hu-HU" sz="2000" dirty="0"/>
              <a:t>Az eb rendelkezzen egy egyedi kódot tartalmazó chippel</a:t>
            </a:r>
            <a:endParaRPr lang="hu-HU" sz="2000" kern="1200" dirty="0"/>
          </a:p>
          <a:p>
            <a:pPr marL="342900"/>
            <a:r>
              <a:rPr lang="hu-HU" sz="2000" dirty="0"/>
              <a:t>A beültetett mikrochip sikeres regisztrációja</a:t>
            </a:r>
            <a:endParaRPr lang="hu-HU" sz="2000" kern="12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C174E7-83FF-4AC1-8FE9-AB2E6FA12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886" y="1253400"/>
            <a:ext cx="6373114" cy="4324954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3D6DFCE7-0D08-40C8-A139-92CC96873593}"/>
              </a:ext>
            </a:extLst>
          </p:cNvPr>
          <p:cNvSpPr txBox="1"/>
          <p:nvPr/>
        </p:nvSpPr>
        <p:spPr>
          <a:xfrm>
            <a:off x="0" y="4287920"/>
            <a:ext cx="28868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b="1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emzeti </a:t>
            </a:r>
            <a:r>
              <a:rPr lang="hu-HU" sz="1800" b="1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lelmiszer</a:t>
            </a:r>
            <a:r>
              <a:rPr lang="hu-HU" sz="1800" b="1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</a:t>
            </a: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ztonsági </a:t>
            </a:r>
            <a:r>
              <a:rPr lang="hu-HU" sz="1800" b="1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ivatal</a:t>
            </a:r>
          </a:p>
          <a:p>
            <a:r>
              <a:rPr lang="hu-HU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https://ebregchipszam.nebih.gov.hu/EbregChipszam/enterprise?action=showPage&amp;page=/jsp/chipszamok.jsp</a:t>
            </a:r>
            <a:endParaRPr lang="hu-HU" sz="1800" dirty="0">
              <a:solidFill>
                <a:srgbClr val="1C9E4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0375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Szarvasmarha egyedi </a:t>
            </a:r>
            <a: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Azonosító szám (ENAR)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253400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 lang="hu-HU" sz="2000" dirty="0"/>
              <a:t>Cél: információt szerezhessen a szarvasmarha-tartó és a fogyasztók az általuk tartott vagy vásárolt élőállatról vagy húsról, annak regisztrált fajtájáról, születési dátumáról, </a:t>
            </a:r>
            <a:r>
              <a:rPr lang="hu-HU" sz="2000" dirty="0" err="1"/>
              <a:t>ivaráról</a:t>
            </a:r>
            <a:r>
              <a:rPr lang="hu-HU" sz="2000" dirty="0"/>
              <a:t>, vágási adatairól.</a:t>
            </a:r>
          </a:p>
          <a:p>
            <a:pPr marL="0" indent="0">
              <a:buNone/>
            </a:pPr>
            <a:endParaRPr lang="hu-HU" sz="2000" kern="1200" dirty="0"/>
          </a:p>
          <a:p>
            <a:pPr marL="0" indent="0">
              <a:buNone/>
            </a:pPr>
            <a:endParaRPr lang="hu-HU" sz="2000" kern="1200" dirty="0"/>
          </a:p>
          <a:p>
            <a:pPr marL="0" indent="0">
              <a:buNone/>
            </a:pPr>
            <a:r>
              <a:rPr lang="hu-HU" sz="2000" dirty="0"/>
              <a:t>A kereséshez az alábbi azonosítók  egyike szükséges:</a:t>
            </a:r>
            <a:endParaRPr lang="hu-HU" sz="2000" kern="1200" dirty="0"/>
          </a:p>
          <a:p>
            <a:pPr marL="342900"/>
            <a:r>
              <a:rPr lang="hu-HU" sz="2000" dirty="0"/>
              <a:t>ENAR-azonosító (2 jegyű országkód +  12 jegyű szám)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EF0D694-F6F3-4D82-8853-D557C49FB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38943" y="3732673"/>
            <a:ext cx="3138304" cy="203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69D32945-BB12-47BD-BE52-A4484C7A8DFD}"/>
              </a:ext>
            </a:extLst>
          </p:cNvPr>
          <p:cNvSpPr txBox="1"/>
          <p:nvPr/>
        </p:nvSpPr>
        <p:spPr>
          <a:xfrm>
            <a:off x="0" y="4287920"/>
            <a:ext cx="28868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b="1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emzeti </a:t>
            </a:r>
            <a:r>
              <a:rPr lang="hu-HU" sz="1800" b="1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lelmiszer</a:t>
            </a:r>
            <a:r>
              <a:rPr lang="hu-HU" sz="1800" b="1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</a:t>
            </a: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ztonsági </a:t>
            </a:r>
            <a:r>
              <a:rPr lang="hu-HU" sz="1800" b="1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ivatal</a:t>
            </a:r>
          </a:p>
          <a:p>
            <a:r>
              <a:rPr lang="hu-HU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https://portal.nebih.gov.hu/enar</a:t>
            </a:r>
            <a:endParaRPr lang="hu-HU" sz="1800" dirty="0">
              <a:solidFill>
                <a:srgbClr val="1C9E4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9147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Visszahívott </a:t>
            </a:r>
            <a: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Termékek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253400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buNone/>
            </a:pPr>
            <a:endParaRPr lang="hu-HU" sz="2400" dirty="0"/>
          </a:p>
          <a:p>
            <a:pPr marL="0" indent="0">
              <a:buNone/>
            </a:pPr>
            <a:r>
              <a:rPr lang="hu-HU" sz="2400" dirty="0"/>
              <a:t>Cél: ha egy élelmiszerbiztonsági szempontból kockázatot jelentő termék már eljutott a vásárlókhoz, akkor a termékvisszahívás során visszavont tételekről minél előbb tájékozódjon a fogyasztó.</a:t>
            </a:r>
            <a:endParaRPr lang="hu-HU" sz="2400" kern="12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4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FA8A4EF-C60F-4E2A-8CD2-735C1DFDD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121069"/>
            <a:ext cx="9144000" cy="1555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DB55B9E1-323C-4DE2-9577-CD5F0813AA20}"/>
              </a:ext>
            </a:extLst>
          </p:cNvPr>
          <p:cNvSpPr txBox="1"/>
          <p:nvPr/>
        </p:nvSpPr>
        <p:spPr>
          <a:xfrm>
            <a:off x="0" y="4676353"/>
            <a:ext cx="28868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b="1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emzeti </a:t>
            </a:r>
            <a:r>
              <a:rPr lang="hu-HU" sz="1800" b="1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lelmiszer</a:t>
            </a:r>
            <a:r>
              <a:rPr lang="hu-HU" sz="1800" b="1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</a:t>
            </a: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ztonsági </a:t>
            </a:r>
            <a:r>
              <a:rPr lang="hu-HU" sz="1800" b="1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ivatal</a:t>
            </a:r>
          </a:p>
          <a:p>
            <a:r>
              <a:rPr lang="hu-HU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https://portal.nebih.gov.hu/termekvisszahivas</a:t>
            </a:r>
            <a:endParaRPr lang="hu-HU" sz="1800" dirty="0">
              <a:solidFill>
                <a:srgbClr val="1C9E4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7541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Első magyarországi </a:t>
            </a:r>
            <a: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betárolási hely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253400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buNone/>
            </a:pPr>
            <a:endParaRPr lang="hu-HU" sz="2400" dirty="0"/>
          </a:p>
          <a:p>
            <a:pPr marL="0" indent="0">
              <a:buNone/>
            </a:pPr>
            <a:r>
              <a:rPr lang="hu-HU" sz="2400" dirty="0"/>
              <a:t>Cél: Ha egy hazai élelmiszervállalkozás részére harmadik országból vagy uniós tagállamból élelmiszert forgalomba hozatal vagy </a:t>
            </a:r>
            <a:r>
              <a:rPr lang="hu-HU" sz="2400" dirty="0" err="1"/>
              <a:t>továbbfeldolgozás</a:t>
            </a:r>
            <a:r>
              <a:rPr lang="hu-HU" sz="2400" dirty="0"/>
              <a:t> céljából behoznak, akkor ennek az élelmiszertételnek az első betárolási adatai lekérdezhetőek a rendszerben.</a:t>
            </a:r>
            <a:endParaRPr lang="hu-HU" sz="2400" kern="12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4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9F500ED-9808-456E-8D9D-68D3FAF90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1459" y="2991986"/>
            <a:ext cx="7056784" cy="3368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DF8760D0-A3B4-448B-AEE1-55750C630A2B}"/>
              </a:ext>
            </a:extLst>
          </p:cNvPr>
          <p:cNvSpPr txBox="1"/>
          <p:nvPr/>
        </p:nvSpPr>
        <p:spPr>
          <a:xfrm>
            <a:off x="0" y="4676353"/>
            <a:ext cx="28868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b="1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emzeti </a:t>
            </a:r>
            <a:r>
              <a:rPr lang="hu-HU" sz="1800" b="1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lelmiszer</a:t>
            </a:r>
            <a:r>
              <a:rPr lang="hu-HU" sz="1800" b="1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</a:t>
            </a: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ztonsági </a:t>
            </a:r>
            <a:r>
              <a:rPr lang="hu-HU" sz="1800" b="1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ivatal</a:t>
            </a:r>
          </a:p>
          <a:p>
            <a:r>
              <a:rPr lang="hu-HU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https://portal.nebih.gov.hu/elso-betarolasi-hely-kereso</a:t>
            </a:r>
            <a:endParaRPr lang="hu-HU" sz="1800" dirty="0">
              <a:solidFill>
                <a:srgbClr val="1C9E4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1034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Nébih</a:t>
            </a:r>
            <a: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Navigátor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253400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 lang="hu-HU" sz="2400" dirty="0"/>
              <a:t>A felhasználó közvetlenül kaphat információkat a lakosság széles körét érintő élelmiszer-biztonsági eseményekről</a:t>
            </a:r>
            <a:endParaRPr lang="hu-HU" sz="2400" kern="12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4EEA6C80-8FAD-4E43-A70D-928EB270D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9287683" y="2669109"/>
            <a:ext cx="2589564" cy="324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FE4B86D-6A60-4370-9A43-48FAA2BDC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7763" y="3101157"/>
            <a:ext cx="1216332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FF085C-2CAE-48A0-898A-4ECFEAAAD868}"/>
              </a:ext>
            </a:extLst>
          </p:cNvPr>
          <p:cNvSpPr txBox="1"/>
          <p:nvPr/>
        </p:nvSpPr>
        <p:spPr>
          <a:xfrm>
            <a:off x="2396269" y="2778040"/>
            <a:ext cx="6573643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hu-HU" sz="24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Az applikáció tartalma:</a:t>
            </a:r>
          </a:p>
          <a:p>
            <a:r>
              <a:rPr lang="hu-HU" sz="24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HÍREK, ÚJDONSÁGOK</a:t>
            </a:r>
          </a:p>
          <a:p>
            <a:pPr lvl="1"/>
            <a:r>
              <a:rPr lang="hu-HU" sz="20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sz="2000" dirty="0" err="1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Nébih</a:t>
            </a:r>
            <a:r>
              <a:rPr lang="hu-HU" sz="20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internetes oldalán megjelenő hírek</a:t>
            </a:r>
          </a:p>
          <a:p>
            <a:r>
              <a:rPr lang="hu-HU" sz="24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INFORMÁCIÓK (külön letölthető modul)</a:t>
            </a:r>
          </a:p>
          <a:p>
            <a:pPr lvl="1"/>
            <a:r>
              <a:rPr lang="hu-HU" sz="20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Élelmiszer, Állat, Növény, Laboratórium, Egyéb</a:t>
            </a:r>
          </a:p>
          <a:p>
            <a:r>
              <a:rPr lang="hu-HU" sz="24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ADATBÁZISOK (külön letölthető modul)</a:t>
            </a:r>
          </a:p>
          <a:p>
            <a:pPr lvl="1"/>
            <a:r>
              <a:rPr lang="hu-HU" sz="20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Pl.: FELIR-kereső, visszahívott termékek</a:t>
            </a:r>
          </a:p>
          <a:p>
            <a:r>
              <a:rPr lang="hu-HU" sz="24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ZÖLD SZÁM</a:t>
            </a:r>
          </a:p>
          <a:p>
            <a:pPr lvl="1"/>
            <a:r>
              <a:rPr lang="hu-HU" sz="20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Fényképes, hangalapú, e-mail-es, telefonos bejelentés</a:t>
            </a:r>
          </a:p>
          <a:p>
            <a:endParaRPr lang="en-US" dirty="0">
              <a:solidFill>
                <a:srgbClr val="1C9E4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4D259EE8-B498-4BE6-9195-7573378635B0}"/>
              </a:ext>
            </a:extLst>
          </p:cNvPr>
          <p:cNvSpPr txBox="1"/>
          <p:nvPr/>
        </p:nvSpPr>
        <p:spPr>
          <a:xfrm>
            <a:off x="0" y="2811152"/>
            <a:ext cx="239626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b="1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emzeti </a:t>
            </a:r>
            <a:r>
              <a:rPr lang="hu-HU" sz="1800" b="1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lelmiszer</a:t>
            </a:r>
            <a:r>
              <a:rPr lang="hu-HU" sz="1800" b="1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</a:t>
            </a: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ztonsági </a:t>
            </a:r>
            <a:r>
              <a:rPr lang="hu-HU" sz="1800" b="1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ivatal</a:t>
            </a:r>
          </a:p>
          <a:p>
            <a:r>
              <a:rPr lang="hu-HU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https://portal.nebih.gov.hu/navigator</a:t>
            </a:r>
            <a:endParaRPr lang="hu-HU" sz="1800" u="sng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hu-HU" sz="1800" u="sng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hu-HU" sz="1800" u="sng" dirty="0">
                <a:solidFill>
                  <a:srgbClr val="708F1B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https://play.google.com/store/apps/details?id=hu.gov.nebih.playstore.launcher</a:t>
            </a:r>
            <a:endParaRPr lang="hu-H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hu-HU" sz="1800" dirty="0">
              <a:solidFill>
                <a:srgbClr val="1C9E4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729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>
                <a:latin typeface="Calibri"/>
                <a:ea typeface="Calibri"/>
                <a:cs typeface="Calibri"/>
                <a:sym typeface="Calibri"/>
              </a:rPr>
              <a:t>Digitalizáció fogalma – az analóg világ lefordítása adatokra  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6" y="1253400"/>
            <a:ext cx="5774453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2400" dirty="0"/>
              <a:t>Klasszikus értelemben a fogalom azt a műveletet takarja, amelynek során főként egy más </a:t>
            </a:r>
            <a:r>
              <a:rPr lang="hu-HU" sz="2400" b="1" dirty="0"/>
              <a:t>(analóg) hordozón már megjelent művet </a:t>
            </a:r>
            <a:r>
              <a:rPr lang="hu-HU" sz="2400" dirty="0"/>
              <a:t>(szöveget, képet, hangot) </a:t>
            </a:r>
            <a:r>
              <a:rPr lang="hu-HU" sz="2400" b="1" dirty="0"/>
              <a:t>számítógéppel olvasható</a:t>
            </a:r>
            <a:r>
              <a:rPr lang="hu-HU" sz="2400" dirty="0"/>
              <a:t>, kódolt </a:t>
            </a:r>
            <a:r>
              <a:rPr lang="hu-HU" sz="2400" b="1" dirty="0"/>
              <a:t>formába teszünk </a:t>
            </a:r>
            <a:r>
              <a:rPr lang="hu-HU" sz="2400" dirty="0"/>
              <a:t>át.</a:t>
            </a: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lang="hu-HU" sz="2400" dirty="0"/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2400" dirty="0"/>
              <a:t>A digitalizáció lényege, hogy analóg anyagot </a:t>
            </a:r>
            <a:r>
              <a:rPr lang="hu-HU" sz="2400" b="1" dirty="0"/>
              <a:t>adat alapú </a:t>
            </a:r>
            <a:r>
              <a:rPr lang="hu-HU" sz="2400" dirty="0"/>
              <a:t>formává alakítjuk át.</a:t>
            </a: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lang="hu-HU" sz="2400" dirty="0"/>
          </a:p>
          <a:p>
            <a:pPr marL="11113" lvl="0" indent="-11113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lang="hu-HU" sz="2400" dirty="0"/>
          </a:p>
          <a:p>
            <a:pPr marL="0" lvl="0" indent="0" rtl="0">
              <a:spcBef>
                <a:spcPts val="1000"/>
              </a:spcBef>
              <a:spcAft>
                <a:spcPts val="0"/>
              </a:spcAft>
              <a:buNone/>
            </a:pPr>
            <a:endParaRPr sz="2400" dirty="0"/>
          </a:p>
        </p:txBody>
      </p:sp>
      <p:pic>
        <p:nvPicPr>
          <p:cNvPr id="4" name="Google Shape;78;p5">
            <a:extLst>
              <a:ext uri="{FF2B5EF4-FFF2-40B4-BE49-F238E27FC236}">
                <a16:creationId xmlns:a16="http://schemas.microsoft.com/office/drawing/2014/main" id="{9A83B607-1529-47F4-BC46-BD99AECCA96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38745" y="1595437"/>
            <a:ext cx="4953000" cy="36671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79;p5">
            <a:extLst>
              <a:ext uri="{FF2B5EF4-FFF2-40B4-BE49-F238E27FC236}">
                <a16:creationId xmlns:a16="http://schemas.microsoft.com/office/drawing/2014/main" id="{58C501E4-FC0E-4510-80C6-17BBD5AF3FF3}"/>
              </a:ext>
            </a:extLst>
          </p:cNvPr>
          <p:cNvSpPr/>
          <p:nvPr/>
        </p:nvSpPr>
        <p:spPr>
          <a:xfrm>
            <a:off x="7570714" y="5345523"/>
            <a:ext cx="402103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Filmszkenner TV kimenettel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Kép forrása: https://www.conrad.hu/hu/filmszkenner-tv-kimenettel-1440-x-1080-pixel-reflecta-super-8-normal-8-1550036.html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83749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Ügyfél Tájékoztatási Rendszer (ÜTR)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253400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>
              <a:buNone/>
            </a:pPr>
            <a:r>
              <a:rPr lang="hu-HU" sz="2400" dirty="0"/>
              <a:t>Olyan lekérdező rendszer, amely a nyilvántartásba vett (regisztrált) ügyfelek számára információt nyújt a támogatási és kifizetési igényléseikről, a kérelmeik státuszáról, valamint a hozzájuk kapcsolódó döntésekről és támogatási összegekről.</a:t>
            </a:r>
          </a:p>
          <a:p>
            <a:pPr marL="0" lvl="0" indent="0" algn="just">
              <a:buNone/>
            </a:pPr>
            <a:r>
              <a:rPr lang="hu-HU" sz="2400" dirty="0"/>
              <a:t>Az ÜTR használatához ügyfélkapus beazonosításra van szükség, de lehetőség van arra is, hogy az ügyfél helyett nyilvántartásba vett meghatalmazottja tekintse meg az információkat. </a:t>
            </a:r>
          </a:p>
          <a:p>
            <a:pPr marL="0" indent="0" algn="just">
              <a:buNone/>
            </a:pPr>
            <a:r>
              <a:rPr lang="hu-HU" sz="2400" dirty="0"/>
              <a:t>A „Folyószámla adatok” között több évre visszamenőleg megtekinthető az összes megtörtént kifizetés, nyomon követhető az egyes kérelmekre megítélt támogatási összeg és az esetleges tartozások kiegyenlítése után ténylegesen kifizetett összeg is. 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4B2D0EA7-7867-4957-B895-092A5F9A1B64}"/>
              </a:ext>
            </a:extLst>
          </p:cNvPr>
          <p:cNvSpPr txBox="1"/>
          <p:nvPr/>
        </p:nvSpPr>
        <p:spPr>
          <a:xfrm>
            <a:off x="314753" y="5472860"/>
            <a:ext cx="609382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dirty="0">
                <a:solidFill>
                  <a:srgbClr val="1C9E4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Magyar Államkincstár</a:t>
            </a:r>
            <a:endParaRPr lang="hu-HU" sz="1800" dirty="0">
              <a:solidFill>
                <a:srgbClr val="1C9E4A"/>
              </a:solidFill>
              <a:latin typeface="Calibri" panose="020F0502020204030204" pitchFamily="34" charset="0"/>
              <a:cs typeface="Calibri" panose="020F050202020403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1600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https://www.mvh.allamkincstar.gov.hu/ugyfeltajekoztatasi-rendszer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2775208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Talajvédelmi Szakértői Nyilvántartás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253400"/>
            <a:ext cx="11555700" cy="192087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Termőföldön</a:t>
            </a:r>
            <a:r>
              <a:rPr lang="en-US" sz="24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folytatott</a:t>
            </a:r>
            <a:r>
              <a:rPr lang="en-US" sz="24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mezőgazdasági</a:t>
            </a:r>
            <a:r>
              <a:rPr lang="en-US" sz="24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tevékenységekkel</a:t>
            </a:r>
            <a:r>
              <a:rPr lang="en-US" sz="24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vagy</a:t>
            </a:r>
            <a:r>
              <a:rPr lang="en-US" sz="24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240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termőföld</a:t>
            </a:r>
            <a:r>
              <a:rPr lang="en-US" sz="24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igénybevételével</a:t>
            </a:r>
            <a:r>
              <a:rPr lang="en-US" sz="24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járó</a:t>
            </a:r>
            <a:r>
              <a:rPr lang="en-US" sz="24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arra</a:t>
            </a:r>
            <a:r>
              <a:rPr lang="en-US" sz="24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hatást</a:t>
            </a:r>
            <a:r>
              <a:rPr lang="en-US" sz="24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gyakorló</a:t>
            </a:r>
            <a:r>
              <a:rPr lang="en-US" sz="24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beruházásokkal</a:t>
            </a:r>
            <a:r>
              <a:rPr lang="en-US" sz="24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és</a:t>
            </a:r>
            <a:r>
              <a:rPr lang="en-US" sz="24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tevékenységekkel</a:t>
            </a:r>
            <a:r>
              <a:rPr lang="en-US" sz="24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kapcsolatos</a:t>
            </a:r>
            <a:r>
              <a:rPr lang="en-US" sz="24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talajvédelmi</a:t>
            </a:r>
            <a:r>
              <a:rPr lang="en-US" sz="24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követelmények</a:t>
            </a:r>
            <a:r>
              <a:rPr lang="en-US" sz="24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meghatározásához</a:t>
            </a:r>
            <a:r>
              <a:rPr lang="en-US" sz="24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talajvédelmi</a:t>
            </a:r>
            <a:r>
              <a:rPr lang="en-US" sz="24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terv</a:t>
            </a:r>
            <a:r>
              <a:rPr lang="en-US" sz="24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készítése</a:t>
            </a:r>
            <a:r>
              <a:rPr lang="en-US" sz="24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szükséges</a:t>
            </a:r>
            <a:r>
              <a:rPr lang="en-US" sz="24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Talajvédelmi</a:t>
            </a:r>
            <a:r>
              <a:rPr lang="en-US" sz="24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tervet</a:t>
            </a:r>
            <a:r>
              <a:rPr lang="en-US" sz="24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csak</a:t>
            </a:r>
            <a:r>
              <a:rPr lang="en-US" sz="24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megfelelő</a:t>
            </a:r>
            <a:r>
              <a:rPr lang="en-US" sz="24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jogosultsággal</a:t>
            </a:r>
            <a:r>
              <a:rPr lang="en-US" sz="24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rendelkező</a:t>
            </a:r>
            <a:r>
              <a:rPr lang="en-US" sz="24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talajvédelmi</a:t>
            </a:r>
            <a:r>
              <a:rPr lang="en-US" sz="24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szakértő</a:t>
            </a:r>
            <a:r>
              <a:rPr lang="en-US" sz="24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készíthet</a:t>
            </a:r>
            <a:r>
              <a:rPr lang="en-US" sz="24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A009D7-F9AF-4195-90E8-2659CD901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5717" y="3187056"/>
            <a:ext cx="5520566" cy="3401347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19BE75E0-CB76-491B-A870-556E3B643728}"/>
              </a:ext>
            </a:extLst>
          </p:cNvPr>
          <p:cNvSpPr txBox="1"/>
          <p:nvPr/>
        </p:nvSpPr>
        <p:spPr>
          <a:xfrm>
            <a:off x="0" y="4010566"/>
            <a:ext cx="23962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b="1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emzeti </a:t>
            </a:r>
            <a:r>
              <a:rPr lang="hu-HU" sz="1800" b="1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lelmiszer</a:t>
            </a:r>
            <a:r>
              <a:rPr lang="hu-HU" sz="1800" b="1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</a:t>
            </a: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ztonsági </a:t>
            </a:r>
            <a:r>
              <a:rPr lang="hu-HU" sz="1800" b="1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ivatal</a:t>
            </a:r>
          </a:p>
          <a:p>
            <a:r>
              <a:rPr lang="hu-HU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https://portal.nebih.gov.hu/-/talajvedelmi-szakertoi-nyilvantartas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hu-HU" sz="1800" dirty="0">
              <a:solidFill>
                <a:srgbClr val="1C9E4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7670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 dirty="0"/>
              <a:t>Média szolgáltatások</a:t>
            </a:r>
            <a:endParaRPr dirty="0"/>
          </a:p>
        </p:txBody>
      </p:sp>
      <p:pic>
        <p:nvPicPr>
          <p:cNvPr id="4" name="Google Shape;387;p38">
            <a:extLst>
              <a:ext uri="{FF2B5EF4-FFF2-40B4-BE49-F238E27FC236}">
                <a16:creationId xmlns:a16="http://schemas.microsoft.com/office/drawing/2014/main" id="{0E5B5528-8437-4241-9AB8-4240E153DDA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5345" y="1092752"/>
            <a:ext cx="10614761" cy="500662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88;p38">
            <a:extLst>
              <a:ext uri="{FF2B5EF4-FFF2-40B4-BE49-F238E27FC236}">
                <a16:creationId xmlns:a16="http://schemas.microsoft.com/office/drawing/2014/main" id="{0C9052D8-5B8D-4D0D-8CE9-0CB31A4A02E3}"/>
              </a:ext>
            </a:extLst>
          </p:cNvPr>
          <p:cNvSpPr/>
          <p:nvPr/>
        </p:nvSpPr>
        <p:spPr>
          <a:xfrm>
            <a:off x="3299878" y="6311404"/>
            <a:ext cx="81534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Kép forrása: https://agrostratega.blog.hu/2019/04/12/szakmai_informacioforrasok_a_mezogazdasagban#more14759904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12262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 dirty="0"/>
              <a:t>Média szolgáltatások</a:t>
            </a:r>
            <a:endParaRPr dirty="0"/>
          </a:p>
        </p:txBody>
      </p:sp>
      <p:pic>
        <p:nvPicPr>
          <p:cNvPr id="4" name="Google Shape;395;p39">
            <a:extLst>
              <a:ext uri="{FF2B5EF4-FFF2-40B4-BE49-F238E27FC236}">
                <a16:creationId xmlns:a16="http://schemas.microsoft.com/office/drawing/2014/main" id="{CD234805-511F-4D6B-8361-9B96817AC63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24445" y="1460845"/>
            <a:ext cx="7755711" cy="462111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96;p39">
            <a:extLst>
              <a:ext uri="{FF2B5EF4-FFF2-40B4-BE49-F238E27FC236}">
                <a16:creationId xmlns:a16="http://schemas.microsoft.com/office/drawing/2014/main" id="{6B7070CE-AE61-44A0-9CD7-93C6BF2CF12B}"/>
              </a:ext>
            </a:extLst>
          </p:cNvPr>
          <p:cNvSpPr/>
          <p:nvPr/>
        </p:nvSpPr>
        <p:spPr>
          <a:xfrm>
            <a:off x="2365811" y="6288701"/>
            <a:ext cx="818605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Kép forrása: https://agrostratega.blog.hu/2019/04/12/szakmai_informacioforrasok_a_mezogazdasagban#more14759904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414261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Összefoglalás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253400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hu-H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Az agrárium számos területén megjelentek a digitális megoldások</a:t>
            </a:r>
            <a:endParaRPr lang="hu-HU" sz="1800" dirty="0"/>
          </a:p>
          <a:p>
            <a:pPr marL="228600" marR="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hu-H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szektor „robbanás” előtt áll</a:t>
            </a:r>
            <a:endParaRPr lang="hu-HU" sz="1800" dirty="0"/>
          </a:p>
          <a:p>
            <a:pPr marL="228600" marR="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hu-H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Mind a növénytermesztés, mind az állattenyésztés esetében számos program és eszköz elérhető már</a:t>
            </a:r>
            <a:endParaRPr lang="hu-HU" sz="1800" dirty="0"/>
          </a:p>
          <a:p>
            <a:pPr marL="228600" marR="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hu-H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mezőgazdasági megoldások többsége az ipari megoldásokon alapszik</a:t>
            </a:r>
            <a:endParaRPr lang="hu-HU" sz="1800" dirty="0"/>
          </a:p>
          <a:p>
            <a:pPr marL="228600" marR="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hu-H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Elsősorban a hatékonyság növelésében segíti az ágazatot</a:t>
            </a:r>
            <a:endParaRPr lang="hu-HU" sz="1800" dirty="0"/>
          </a:p>
          <a:p>
            <a:pPr marL="228600" marR="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hu-H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Akár 30%-os növekedés is elérhető</a:t>
            </a:r>
            <a:endParaRPr lang="hu-HU" sz="1800" dirty="0"/>
          </a:p>
          <a:p>
            <a:pPr marL="228600" marR="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hu-H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digitalizáció nem lesz megkerülhető</a:t>
            </a:r>
            <a:endParaRPr lang="hu-HU" sz="1800" dirty="0"/>
          </a:p>
          <a:p>
            <a:pPr marL="228600" marR="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hu-H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jövőben az adatalapú mezőgazdasági tervezés és irányítás veszi át a szerepet</a:t>
            </a:r>
            <a:endParaRPr lang="hu-HU" sz="1800" dirty="0"/>
          </a:p>
          <a:p>
            <a:pPr marL="0" marR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hu-HU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35867331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>
                <a:latin typeface="Calibri"/>
                <a:ea typeface="Calibri"/>
                <a:cs typeface="Calibri"/>
                <a:sym typeface="Calibri"/>
              </a:rPr>
              <a:t>Gyakorlati jellegű kérdések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253400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Calibri"/>
              <a:buAutoNum type="arabicPeriod"/>
            </a:pPr>
            <a:r>
              <a:rPr lang="hu-HU" sz="18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 digitalizáció ………………. körű értelmezésébe beleértünk minden IT szolgáltatáson alapuló technológát. </a:t>
            </a:r>
            <a:endParaRPr lang="hu-HU" sz="1800" dirty="0"/>
          </a:p>
          <a:p>
            <a:pPr marL="0" marR="0" lvl="0" indent="0" algn="just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lang="hu-HU" sz="18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2. A gazdálkodók mindössze ……..%-a használja egyes elemeit a digitális szolgáltatásoknak</a:t>
            </a:r>
            <a:endParaRPr lang="hu-HU" sz="1800" dirty="0"/>
          </a:p>
          <a:p>
            <a:pPr marL="0" marR="0" lvl="0" indent="0" algn="just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lang="hu-HU" sz="18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3. A szenzoros megoldások három területen, az </a:t>
            </a:r>
            <a:r>
              <a:rPr lang="hu-HU" sz="18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automatizáció</a:t>
            </a:r>
            <a:r>
              <a:rPr lang="hu-HU" sz="18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az input anyagok kijuttatása és a …………….. szenzorok esetében terjedtek el a leginkább. </a:t>
            </a:r>
            <a:endParaRPr lang="hu-HU" sz="1800" dirty="0"/>
          </a:p>
          <a:p>
            <a:pPr marL="0" marR="0" lvl="0" indent="0" algn="just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lang="hu-HU" sz="18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4. Nemzeti Agrárgazdasági Kamara (NAK) által üzemeltetett ……………………………. 2018. május 1-jén összesen 986 talajgenerátorral kezdte meg a védekezést, amelyek közül 222 automatikus működtetésű. </a:t>
            </a:r>
            <a:endParaRPr lang="hu-HU" sz="1800" dirty="0"/>
          </a:p>
          <a:p>
            <a:pPr marL="0" marR="0" lvl="0" indent="0" algn="just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lang="hu-HU" sz="18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5. A mezőgazdasági termelők részére a gazdálkodáshoz szükséges adatok, információk és tudás biztosítása közvetlen támogatást jelent. A megalapozott gazdasági döntések ágazati szintű, mérhető …………………………………… jelenthetnek. </a:t>
            </a:r>
            <a:endParaRPr lang="hu-HU" sz="1800" dirty="0"/>
          </a:p>
          <a:p>
            <a:pPr marL="0" marR="0" lvl="0" indent="0" algn="just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lang="hu-HU" sz="18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6. A megfelelően felhasznált ………………… magyarázatot adhat a felhasználók fogyasztói és információs viselkedésére, segítséget nyújthat piacok felméréséhez, javíthatja a marketing- és értékesítési kampányokat, támogatást adhat az ár képzésnél és optimalizálhatja a logisztikai folyamatokat és az árufolyamot. </a:t>
            </a:r>
            <a:endParaRPr lang="hu-HU" sz="1800" dirty="0"/>
          </a:p>
          <a:p>
            <a:pPr marL="514350" marR="0" lvl="0" indent="-400050" algn="just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hu-HU" sz="18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400050" algn="just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hu-HU" sz="18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400050" algn="just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hu-HU" sz="18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400050" algn="just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hu-HU" sz="18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24433458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Felhasznált irodalmi hivatkozások jegyzéke I.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092752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840" marR="0" lvl="0" indent="-2854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Agronapló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: A precíziós állattenyésztés: ÁLOM, vagy VALÓSÁG? – SMARTFARM 2018 (2018)</a:t>
            </a:r>
            <a:endParaRPr lang="hu-HU" sz="1600" dirty="0"/>
          </a:p>
          <a:p>
            <a:pPr marL="285840" marR="0" lvl="0" indent="-28548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b="0" strike="noStrik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AgroVIR</a:t>
            </a:r>
            <a:r>
              <a:rPr lang="hu-HU" sz="1600" b="0" strike="noStrik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rendszer ismertető anyagai – Agrovir.hu (2019)</a:t>
            </a:r>
            <a:endParaRPr lang="hu-HU" sz="1600" dirty="0"/>
          </a:p>
          <a:p>
            <a:pPr marL="285840" marR="0" lvl="0" indent="-28548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Baasandavaa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Ankhbayar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hu-HU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AgroApp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– egy új növényvédőszer-kereső applikáció (2018)</a:t>
            </a:r>
            <a:endParaRPr lang="hu-HU" sz="1600" dirty="0"/>
          </a:p>
          <a:p>
            <a:pPr marL="285840" marR="0" lvl="0" indent="-28548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BUSINESS OPPORTUNITIES IN PRECISION FARMING - Roland Berger </a:t>
            </a:r>
            <a:r>
              <a:rPr lang="hu-HU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Strategy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Consultant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(2015)</a:t>
            </a:r>
          </a:p>
          <a:p>
            <a:pPr marL="285840" marR="0" lvl="0" indent="-28548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B. Szabó Edina: Hatékony vállalati működés (2013)</a:t>
            </a:r>
            <a:endParaRPr lang="hu-HU" sz="1600" dirty="0"/>
          </a:p>
          <a:p>
            <a:pPr marL="285840" marR="0" lvl="0" indent="-28548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David </a:t>
            </a:r>
            <a:r>
              <a:rPr lang="hu-HU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Shamah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hu-HU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Israeli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startup </a:t>
            </a:r>
            <a:r>
              <a:rPr lang="hu-HU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technologies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assits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agriculture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development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(2019)</a:t>
            </a:r>
            <a:endParaRPr lang="hu-HU" sz="1600" dirty="0"/>
          </a:p>
          <a:p>
            <a:pPr marL="285840" marR="0" lvl="0" indent="-28548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Digital </a:t>
            </a:r>
            <a:r>
              <a:rPr lang="hu-HU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agriculture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empowers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farmers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(2017)</a:t>
            </a:r>
          </a:p>
          <a:p>
            <a:pPr marL="285840" marR="0" lvl="0" indent="-28548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Digitális Jólét Program, Magyarország Digitális Agrár Stratégiája 2019-2022, 2019</a:t>
            </a:r>
            <a:endParaRPr lang="hu-HU" sz="1600" dirty="0"/>
          </a:p>
          <a:p>
            <a:pPr marL="285840" marR="0" lvl="0" indent="-28548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Helló Digitalizáció! Állami Számvevőszék hírportál (2018)</a:t>
            </a:r>
            <a:endParaRPr lang="hu-HU" sz="1600" dirty="0"/>
          </a:p>
          <a:p>
            <a:pPr marL="285840" marR="0" lvl="0" indent="-28548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Kyle </a:t>
            </a:r>
            <a:r>
              <a:rPr lang="hu-HU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Dornich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hu-HU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Use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of GIS in </a:t>
            </a:r>
            <a:r>
              <a:rPr lang="hu-HU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Agriculture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(2017)</a:t>
            </a:r>
          </a:p>
          <a:p>
            <a:pPr marL="285840" marR="0" lvl="0" indent="-28548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Magyar Állattenyésztők Lapja: Kitekintés - Digitalizáció az állattenyésztésben – német tapasztalatok (2017)</a:t>
            </a:r>
            <a:endParaRPr lang="hu-HU" sz="1600" dirty="0"/>
          </a:p>
          <a:p>
            <a:pPr marL="285840" marR="0" lvl="0" indent="-28548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Mezőszentgyörgyi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Dávid: Digitális megoldás a vidék számára – TÉKA (2019)</a:t>
            </a:r>
            <a:endParaRPr lang="hu-HU" sz="1600" dirty="0"/>
          </a:p>
          <a:p>
            <a:pPr marL="285840" marR="0" lvl="0" indent="-28548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NAK: Rakéta helyett ezüst-jodid száll a felhők felé (2018),</a:t>
            </a:r>
            <a:endParaRPr lang="hu-HU" sz="1600" dirty="0"/>
          </a:p>
          <a:p>
            <a:pPr marL="285840" marR="0" lvl="0" indent="-28548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Pólya Árpád: Döntéstámogató információforrások az agráriumban (2019) </a:t>
            </a:r>
            <a:endParaRPr lang="hu-HU" sz="1600" dirty="0"/>
          </a:p>
          <a:p>
            <a:pPr marL="285840" marR="0" lvl="0" indent="-28548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The Digital Farmer -https://www.thedigitalfarmer.com.au (2019)</a:t>
            </a:r>
            <a:endParaRPr lang="hu-HU" sz="1600" dirty="0"/>
          </a:p>
          <a:p>
            <a:pPr marL="285750" marR="0" lvl="0" indent="-18415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lang="hu-HU" sz="16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lang="hu-HU" sz="16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endParaRPr lang="hu-HU" sz="1600" b="0" strike="noStrik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398025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Felhasznált irodalmi hivatkozások jegyzéke II.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253400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840" marR="0" lvl="0" indent="-2854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Trupka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Zoltán: </a:t>
            </a:r>
            <a:r>
              <a:rPr lang="hu-HU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Geoinformatika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- a Földön kívül is! (2014) </a:t>
            </a:r>
            <a:endParaRPr lang="hu-HU" sz="1000" dirty="0"/>
          </a:p>
          <a:p>
            <a:pPr marL="285840" marR="0" lvl="0" indent="-28548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Varga Péter: Digitális Agrár Stratégia beavatkozási rendszere (2018)</a:t>
            </a:r>
            <a:endParaRPr lang="hu-HU" sz="1000" dirty="0"/>
          </a:p>
          <a:p>
            <a:pPr marL="285840" marR="0" lvl="0" indent="-28548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u="sng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https://www.mvh.allamkincstar.gov.hu/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(2019)</a:t>
            </a:r>
            <a:endParaRPr lang="hu-HU" sz="1000" dirty="0"/>
          </a:p>
          <a:p>
            <a:pPr marL="285840" marR="0" lvl="0" indent="-28548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u="sng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https://www.farmobile.com/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(2019)</a:t>
            </a:r>
            <a:endParaRPr lang="hu-HU" sz="1000" dirty="0"/>
          </a:p>
          <a:p>
            <a:pPr marL="285840" marR="0" lvl="0" indent="-28548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u="sng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http://emk.uni-sopron.hu/images/dekani_hivatal/Nyilt_nap/20180126/FoldmeroEsFoldrendezoSzak.pdf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(2019)</a:t>
            </a:r>
            <a:endParaRPr lang="hu-HU" sz="1000" dirty="0"/>
          </a:p>
          <a:p>
            <a:pPr marL="285840" marR="0" lvl="0" indent="-28548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u="sng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https://www.agrarszektor.hu/</a:t>
            </a:r>
            <a:r>
              <a:rPr lang="hu-HU" sz="1600" u="sng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tags</a:t>
            </a:r>
            <a:r>
              <a:rPr lang="hu-HU" sz="1600" u="sng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/drón/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(2019)</a:t>
            </a:r>
            <a:endParaRPr lang="hu-HU" sz="1000" dirty="0"/>
          </a:p>
          <a:p>
            <a:pPr marL="285840" marR="0" lvl="0" indent="-28548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u="sng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http://www.agrogazda.hu/meteorologiai_allomas/meteobot_pro_-_meteorologiai_adatgyujto_allomas_533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(2018)</a:t>
            </a:r>
            <a:endParaRPr lang="hu-HU" sz="1000" dirty="0"/>
          </a:p>
          <a:p>
            <a:pPr marL="285840" marR="0" lvl="0" indent="-28548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u="sng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https://www.nextfarming.de/hu/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(2019)</a:t>
            </a:r>
            <a:endParaRPr lang="hu-HU" sz="1000" dirty="0"/>
          </a:p>
          <a:p>
            <a:pPr marL="285750" marR="0" lvl="0" indent="-28575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u="sng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http://ivsz.hu/agrarinformatika/digitalis-agrar-strategia/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(2019)</a:t>
            </a:r>
            <a:endParaRPr lang="hu-HU" sz="1000" dirty="0"/>
          </a:p>
          <a:p>
            <a:pPr marL="285750" marR="0" lvl="0" indent="-28575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u="sng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  <a:hlinkClick r:id="rId10"/>
              </a:rPr>
              <a:t>http://www.kormany.hu/</a:t>
            </a:r>
            <a:r>
              <a:rPr lang="hu-HU" sz="1600" u="sng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  <a:hlinkClick r:id="rId10"/>
              </a:rPr>
              <a:t>download</a:t>
            </a:r>
            <a:r>
              <a:rPr lang="hu-HU" sz="1600" u="sng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  <a:hlinkClick r:id="rId10"/>
              </a:rPr>
              <a:t>/d/26/51000/Magyarország%20Digitális%20Agrár%20Stratégiájának%20tervezete_%20összefoglaló.pdf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(2019)</a:t>
            </a:r>
            <a:endParaRPr lang="hu-HU" sz="1000" dirty="0"/>
          </a:p>
          <a:p>
            <a:pPr marL="285750" marR="0" lvl="0" indent="-28575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u="sng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  <a:hlinkClick r:id="rId11"/>
              </a:rPr>
              <a:t>https://www.origo.hu/gazdasag/galeria/20180904-digitalis-megoldas-afrika-applikacio-mezogazdasag.html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(2018)</a:t>
            </a:r>
            <a:endParaRPr lang="hu-HU" sz="1000" dirty="0"/>
          </a:p>
          <a:p>
            <a:pPr marL="285750" marR="0" lvl="0" indent="-28575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u="sng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  <a:hlinkClick r:id="rId12"/>
              </a:rPr>
              <a:t>https://agraragazat.hu/hir/intelligens-digitalis-szemuveg-mezogazdasagban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(2018)</a:t>
            </a:r>
            <a:endParaRPr lang="hu-HU" sz="1000" dirty="0"/>
          </a:p>
          <a:p>
            <a:pPr marL="285750" marR="0" lvl="0" indent="-28575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u="sng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  <a:hlinkClick r:id="rId13"/>
              </a:rPr>
              <a:t>http://ecolounge.hu/zoldmotor/ot-pelda-arra-hogy-a-digitalis-technologia-hogyan-forradalmasitja-a-mezogazdasagot</a:t>
            </a:r>
            <a:r>
              <a:rPr lang="hu-HU" sz="1600" u="sng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(2019)</a:t>
            </a:r>
            <a:endParaRPr lang="hu-HU" sz="1000" dirty="0"/>
          </a:p>
          <a:p>
            <a:pPr marL="285750" marR="0" lvl="0" indent="-28575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u="sng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  <a:hlinkClick r:id="rId14"/>
              </a:rPr>
              <a:t>https://www.met.hu/idojaras/agrometeorologia/elemzes/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(2019)</a:t>
            </a:r>
            <a:endParaRPr lang="hu-HU" sz="1000" dirty="0"/>
          </a:p>
          <a:p>
            <a:pPr marL="285750" marR="0" lvl="0" indent="-18415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lang="hu-HU" sz="16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lang="hu-HU" sz="16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lang="hu-HU" sz="16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endParaRPr lang="hu-HU" sz="1600" b="0" strike="noStrik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30341412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Fogalomtár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11819" y="1253400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1600" dirty="0"/>
              <a:t>Digitalizáció: Az analóg technológiák digitális technológiákkal való felváltása. Eddig analóg területeken informatikai eszközök alkalmazásának bevezetése.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1600" dirty="0"/>
              <a:t>„Mezőgazdaság 4.0”: A digitális agrárgazdaság, szűkebb értelemben a precíziós mezőgazdaság, az információs és kommunikációs technológiák (IKT), a nagytömegű adatok gyűjtésére, feldolgozására alapuló döntéstámogatás, továbbá az automatizálás és a robotizáció egyre szorosabb összefonódását, illetve a termelés, az üzemirányítás, a termékpályák üzleti modelljeinek megváltozását eredményező technológiai és vezetés-irányítási reform összefoglaló neve.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1600" dirty="0" err="1"/>
              <a:t>Evapotranszspiráció</a:t>
            </a:r>
            <a:r>
              <a:rPr lang="hu-HU" sz="1600" dirty="0"/>
              <a:t>: Egy adott termőhelyi (ökoló­giai) egység vízfogyasztása, amely magában fog­lalja a felszíni párolgást, vagyis az evaporációt, valamint a vegetáció által felhasznált és kibocsá­tott transzspirációs víz együttes mennyiségét.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1600"/>
              <a:t>Big </a:t>
            </a:r>
            <a:r>
              <a:rPr lang="hu-HU" sz="1600" dirty="0"/>
              <a:t>Data: A régi és új technológiák szintézise, amely képes biztosítani a nagymennyiségű és gyorsan változó adatokat, azok feldolgozását és ha szükséges, akkor az azokra adott válaszadást, reakciót.</a:t>
            </a:r>
          </a:p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lang="hu-HU" sz="16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58549246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TAG-ek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253400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840" marR="0" lvl="0" indent="-2854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</a:pP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Digitalizáció</a:t>
            </a:r>
            <a:endParaRPr lang="hu-HU" sz="1600" b="0" strike="noStrik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840" marR="0" lvl="0" indent="-28548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</a:pP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Agrárium</a:t>
            </a:r>
            <a:endParaRPr lang="hu-HU" sz="1000" dirty="0"/>
          </a:p>
          <a:p>
            <a:pPr marL="285840" marR="0" lvl="0" indent="-28548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</a:pP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Növényvédelem</a:t>
            </a:r>
            <a:endParaRPr lang="hu-HU" sz="1000" dirty="0"/>
          </a:p>
          <a:p>
            <a:pPr marL="285840" marR="0" lvl="0" indent="-28548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</a:pP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Talajvédelem</a:t>
            </a:r>
            <a:endParaRPr lang="hu-HU" sz="1000" dirty="0"/>
          </a:p>
          <a:p>
            <a:pPr marL="285840" marR="0" lvl="0" indent="-28548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</a:pP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Időjárás</a:t>
            </a:r>
            <a:endParaRPr lang="hu-HU" sz="1000" dirty="0"/>
          </a:p>
          <a:p>
            <a:pPr marL="285840" marR="0" lvl="0" indent="-28548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</a:pP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Drón</a:t>
            </a:r>
            <a:endParaRPr lang="hu-HU" sz="1000" dirty="0"/>
          </a:p>
          <a:p>
            <a:pPr marL="285840" marR="0" lvl="0" indent="-28548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</a:pPr>
            <a:r>
              <a:rPr lang="hu-HU" sz="1600" b="0" strike="noStrik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ERP</a:t>
            </a:r>
            <a:endParaRPr lang="hu-HU" sz="1000" dirty="0"/>
          </a:p>
          <a:p>
            <a:pPr marL="285840" marR="0" lvl="0" indent="-28548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</a:pPr>
            <a:r>
              <a:rPr lang="hu-HU" sz="1600" b="0" strike="noStrik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BIG </a:t>
            </a:r>
            <a:r>
              <a:rPr lang="hu-HU" sz="1600" b="0" strike="noStrik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endParaRPr lang="hu-HU" sz="1600" b="0" strike="noStrik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840" marR="0" lvl="0" indent="-28548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</a:pP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GDPR</a:t>
            </a:r>
            <a:endParaRPr lang="hu-HU" sz="1600" b="0" strike="noStrik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840" marR="0" lvl="0" indent="-28548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</a:pPr>
            <a:r>
              <a:rPr lang="hu-HU" sz="1600" b="0" strike="noStrik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E-közigazgatás</a:t>
            </a:r>
            <a:endParaRPr lang="hu-HU" sz="1000" dirty="0"/>
          </a:p>
          <a:p>
            <a:pPr marL="285840" marR="0" lvl="0" indent="-28548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</a:pP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Digitális Agrár Stratégia</a:t>
            </a:r>
            <a:endParaRPr lang="hu-HU" sz="1600" b="0" strike="noStrik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840" marR="0" lvl="0" indent="-28548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</a:pP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Média</a:t>
            </a:r>
            <a:endParaRPr lang="hu-HU" sz="1000" dirty="0"/>
          </a:p>
          <a:p>
            <a:pPr marL="285840" marR="0" lvl="0" indent="-28548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</a:pP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TÉKA</a:t>
            </a:r>
            <a:endParaRPr lang="hu-HU" sz="1000" dirty="0"/>
          </a:p>
          <a:p>
            <a:pPr marL="285840" marR="0" lvl="0" indent="-17118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</a:pPr>
            <a:endParaRPr lang="hu-HU" sz="1600" b="0" strike="noStrik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endParaRPr lang="hu-HU" sz="1600" b="0" strike="noStrik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endParaRPr lang="hu-HU" sz="1600" b="0" strike="noStrik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1384849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>
                <a:latin typeface="Calibri"/>
                <a:ea typeface="Calibri"/>
                <a:cs typeface="Calibri"/>
                <a:sym typeface="Calibri"/>
              </a:rPr>
              <a:t>Digitalizáció fogalma – a digitalizáció központjában az </a:t>
            </a:r>
            <a:r>
              <a:rPr lang="hu-HU" dirty="0"/>
              <a:t>adat áll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5379397" y="1253400"/>
            <a:ext cx="649785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2400" dirty="0"/>
              <a:t>Mai értelemben már ennél sokkal </a:t>
            </a:r>
            <a:r>
              <a:rPr lang="hu-HU" sz="2400" b="1" dirty="0"/>
              <a:t>szélesebb körben értelmezzük</a:t>
            </a:r>
            <a:r>
              <a:rPr lang="hu-HU" sz="2400" dirty="0"/>
              <a:t>  a digitalizációt!</a:t>
            </a: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lang="hu-HU" sz="2400" dirty="0"/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2400" dirty="0"/>
              <a:t>Minden olyan </a:t>
            </a:r>
            <a:r>
              <a:rPr lang="hu-HU" sz="2400" b="1" dirty="0"/>
              <a:t>eszközt és folyamatot beleértünk</a:t>
            </a:r>
            <a:r>
              <a:rPr lang="hu-HU" sz="2400" dirty="0"/>
              <a:t>, ahol az alkalmazott technikák és technológiák </a:t>
            </a:r>
            <a:r>
              <a:rPr lang="hu-HU" sz="2400" b="1" dirty="0"/>
              <a:t>informatikai megoldásokat alkalmaznak</a:t>
            </a:r>
            <a:r>
              <a:rPr lang="hu-HU" sz="2400" dirty="0"/>
              <a:t>. Ez az egyszerű szenzoroktól kezdve, a robotokon át, a bonyolult rendszerekbe kötött gépeken keresztül, a </a:t>
            </a:r>
            <a:r>
              <a:rPr lang="hu-HU" sz="2400" dirty="0" err="1"/>
              <a:t>big</a:t>
            </a:r>
            <a:r>
              <a:rPr lang="hu-HU" sz="2400" dirty="0"/>
              <a:t> </a:t>
            </a:r>
            <a:r>
              <a:rPr lang="hu-HU" sz="2400" dirty="0" err="1"/>
              <a:t>data</a:t>
            </a:r>
            <a:r>
              <a:rPr lang="hu-HU" sz="2400" dirty="0"/>
              <a:t> adatelemzésig </a:t>
            </a:r>
            <a:r>
              <a:rPr lang="hu-HU" sz="2400" b="1" dirty="0"/>
              <a:t>átöleli a teljes szakterületet.</a:t>
            </a:r>
            <a:endParaRPr lang="hu-HU" sz="2400" dirty="0"/>
          </a:p>
          <a:p>
            <a:pPr marL="11113" lvl="0" indent="-11113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lang="hu-HU" sz="2400" dirty="0"/>
          </a:p>
          <a:p>
            <a:pPr marL="0" lvl="0" indent="0" rtl="0">
              <a:spcBef>
                <a:spcPts val="1000"/>
              </a:spcBef>
              <a:spcAft>
                <a:spcPts val="0"/>
              </a:spcAft>
              <a:buNone/>
            </a:pPr>
            <a:endParaRPr sz="2400" dirty="0"/>
          </a:p>
        </p:txBody>
      </p:sp>
      <p:pic>
        <p:nvPicPr>
          <p:cNvPr id="4" name="Google Shape;87;p6">
            <a:extLst>
              <a:ext uri="{FF2B5EF4-FFF2-40B4-BE49-F238E27FC236}">
                <a16:creationId xmlns:a16="http://schemas.microsoft.com/office/drawing/2014/main" id="{13115FF2-CE13-4F10-9246-B667C7129A2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7366" y="1955900"/>
            <a:ext cx="4234702" cy="28231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3059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Digitalizáció fogalma – „</a:t>
            </a:r>
            <a:r>
              <a:rPr lang="hu-HU" b="1" dirty="0"/>
              <a:t>Ipar 4.0”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253400"/>
            <a:ext cx="5669919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2400" b="1" dirty="0"/>
              <a:t>Digitalizáció meghatározása az Ipar 4.0 fogalomrendszerében:</a:t>
            </a:r>
            <a:endParaRPr lang="hu-HU" sz="2400" dirty="0"/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2400" dirty="0"/>
              <a:t>A termelési folyamatok olyan hatékony szervezését írja le, melynek keretében </a:t>
            </a:r>
            <a:r>
              <a:rPr lang="hu-HU" sz="2400" b="1" dirty="0"/>
              <a:t>az eszközök önállóan kommunikálnak, és összehangoltan működnek</a:t>
            </a:r>
            <a:r>
              <a:rPr lang="hu-HU" sz="2400" dirty="0"/>
              <a:t> az anyagáram mentén.</a:t>
            </a:r>
          </a:p>
          <a:p>
            <a:pPr marL="0" lvl="0" indent="0" rtl="0">
              <a:spcBef>
                <a:spcPts val="1000"/>
              </a:spcBef>
              <a:spcAft>
                <a:spcPts val="0"/>
              </a:spcAft>
              <a:buNone/>
            </a:pPr>
            <a:endParaRPr sz="2400" dirty="0"/>
          </a:p>
        </p:txBody>
      </p:sp>
      <p:pic>
        <p:nvPicPr>
          <p:cNvPr id="4" name="Google Shape;96;p7">
            <a:extLst>
              <a:ext uri="{FF2B5EF4-FFF2-40B4-BE49-F238E27FC236}">
                <a16:creationId xmlns:a16="http://schemas.microsoft.com/office/drawing/2014/main" id="{00457BC7-15F7-4C92-89A8-88AF02C1C74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91466" y="1358371"/>
            <a:ext cx="5810122" cy="414125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97;p7">
            <a:extLst>
              <a:ext uri="{FF2B5EF4-FFF2-40B4-BE49-F238E27FC236}">
                <a16:creationId xmlns:a16="http://schemas.microsoft.com/office/drawing/2014/main" id="{AA9777D6-FD07-4086-82C2-EDE14436E324}"/>
              </a:ext>
            </a:extLst>
          </p:cNvPr>
          <p:cNvSpPr/>
          <p:nvPr/>
        </p:nvSpPr>
        <p:spPr>
          <a:xfrm>
            <a:off x="6096000" y="5835922"/>
            <a:ext cx="574166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Kép forrás: https://www.ipar4.hu/hu/page/tudasbazis-ipar-4-0-fogalomtar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26127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269597"/>
            <a:ext cx="11555700" cy="82315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 dirty="0"/>
              <a:t>Digitalizáció fogalma – „</a:t>
            </a:r>
            <a:r>
              <a:rPr lang="hu-HU" sz="3600" b="1" dirty="0"/>
              <a:t>Mezőgazdaság 4.0” az adat alapú mezőgazdaság</a:t>
            </a:r>
            <a:endParaRPr dirty="0"/>
          </a:p>
        </p:txBody>
      </p:sp>
      <p:sp>
        <p:nvSpPr>
          <p:cNvPr id="5" name="Google Shape;105;p8">
            <a:extLst>
              <a:ext uri="{FF2B5EF4-FFF2-40B4-BE49-F238E27FC236}">
                <a16:creationId xmlns:a16="http://schemas.microsoft.com/office/drawing/2014/main" id="{07E2F16B-3FE7-489B-A384-A58BC8514145}"/>
              </a:ext>
            </a:extLst>
          </p:cNvPr>
          <p:cNvSpPr/>
          <p:nvPr/>
        </p:nvSpPr>
        <p:spPr>
          <a:xfrm>
            <a:off x="3384272" y="6414476"/>
            <a:ext cx="60960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Kép forrása: https://www.slideshare.net/iier/digitlis-agrr-stratgia-beavatkozsi-rendszere</a:t>
            </a:r>
            <a:endParaRPr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0B85E3ED-EF6C-4F67-98F4-02E54E075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63" y="1477640"/>
            <a:ext cx="8150619" cy="3882303"/>
          </a:xfrm>
          <a:prstGeom prst="rect">
            <a:avLst/>
          </a:prstGeom>
        </p:spPr>
      </p:pic>
      <p:sp>
        <p:nvSpPr>
          <p:cNvPr id="8" name="Google Shape;69;gd03d5b2036_1_0">
            <a:extLst>
              <a:ext uri="{FF2B5EF4-FFF2-40B4-BE49-F238E27FC236}">
                <a16:creationId xmlns:a16="http://schemas.microsoft.com/office/drawing/2014/main" id="{80174C15-F3FF-4665-9689-A983762713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442982" y="1253399"/>
            <a:ext cx="3530995" cy="493339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2000" dirty="0"/>
              <a:t>A </a:t>
            </a:r>
            <a:r>
              <a:rPr lang="hu-HU" sz="2000" b="1" dirty="0"/>
              <a:t>„Mezőgazdaság 4.0”</a:t>
            </a:r>
            <a:r>
              <a:rPr lang="hu-HU" sz="2000" dirty="0"/>
              <a:t> a digitális agrárgazdaság, szűkebb értelemben a precíziós mezőgazdaság, az információs és kommunikációs technológiák (IKT), a nagytömegű adatok gyűjtésére, feldolgozására alapuló döntéstámogatás, továbbá az automatizálás és a robotizáció egyre szorosabb összefonódását, illetve a termelés, az üzemirányítás, a termékpályák üzleti modelljeinek megváltozását eredményező technológiai és vezetés-irányítási reform összefoglaló neve.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36131774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13346</TotalTime>
  <Words>5368</Words>
  <Application>Microsoft Office PowerPoint</Application>
  <PresentationFormat>Szélesvásznú</PresentationFormat>
  <Paragraphs>597</Paragraphs>
  <Slides>69</Slides>
  <Notes>68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69</vt:i4>
      </vt:variant>
    </vt:vector>
  </HeadingPairs>
  <TitlesOfParts>
    <vt:vector size="76" baseType="lpstr">
      <vt:lpstr>Arial</vt:lpstr>
      <vt:lpstr>Calibri</vt:lpstr>
      <vt:lpstr>Noto Sans Symbols</vt:lpstr>
      <vt:lpstr>Roboto</vt:lpstr>
      <vt:lpstr>Times New Roman</vt:lpstr>
      <vt:lpstr>Wingdings</vt:lpstr>
      <vt:lpstr>Office-téma</vt:lpstr>
      <vt:lpstr>Digitális szolgáltatások  a mezőgazdaságban</vt:lpstr>
      <vt:lpstr>Tartalomjegyzék</vt:lpstr>
      <vt:lpstr>Bevezetés, a digitalizáció négy területen hozott jelentős változásokat - Melyik terület hozza a legtöbb pénz?</vt:lpstr>
      <vt:lpstr>Gyorsan és nagy mértékben változnak a mezőgazdasági termelők kihívásai és a változó kihívások hatására változtak a termelés céljai is </vt:lpstr>
      <vt:lpstr>Témaspecifikus szakmai kérdések</vt:lpstr>
      <vt:lpstr>Digitalizáció fogalma – az analóg világ lefordítása adatokra  </vt:lpstr>
      <vt:lpstr>Digitalizáció fogalma – a digitalizáció központjában az adat áll</vt:lpstr>
      <vt:lpstr>Digitalizáció fogalma – „Ipar 4.0”</vt:lpstr>
      <vt:lpstr>Digitalizáció fogalma – „Mezőgazdaság 4.0” az adat alapú mezőgazdaság</vt:lpstr>
      <vt:lpstr>Főbb digitális szolgáltatások</vt:lpstr>
      <vt:lpstr>Szenzoros megoldások</vt:lpstr>
      <vt:lpstr>Szenzoros szolgáltatások</vt:lpstr>
      <vt:lpstr>Jelentősebb szenzoros megoldások</vt:lpstr>
      <vt:lpstr>Jelentősebb szenzoros megoldások</vt:lpstr>
      <vt:lpstr>Időjárásjelentés</vt:lpstr>
      <vt:lpstr>Mérhető adatok agrometeorológiai állomással</vt:lpstr>
      <vt:lpstr>Elérhető időjárás szolgáltatások</vt:lpstr>
      <vt:lpstr>Meteorológiai Adattár - odp.met.hu</vt:lpstr>
      <vt:lpstr>MeteORA</vt:lpstr>
      <vt:lpstr>Mezőgazdasági szolgáltató vállalatok időjárás szolgáltatásai</vt:lpstr>
      <vt:lpstr>Országos jégkármérséklő-rendszer (JÉGER) </vt:lpstr>
      <vt:lpstr>Növényvédelmi szolgáltatások</vt:lpstr>
      <vt:lpstr>Növényvédelmi applikációk</vt:lpstr>
      <vt:lpstr>Növényvédő szer kereső Termésnövelő szer kereső</vt:lpstr>
      <vt:lpstr>Talajvédelmi szolgáltatások</vt:lpstr>
      <vt:lpstr>Talajvédelmi szolgáltatások</vt:lpstr>
      <vt:lpstr>Drónokhoz kapcsolódó szolgáltatások</vt:lpstr>
      <vt:lpstr>Drónokhoz kapcsolódó szolgáltatások</vt:lpstr>
      <vt:lpstr>Gazdálkodást szervező eszközök és  szolgáltatások</vt:lpstr>
      <vt:lpstr>Gazdálkodást szervező eszközök és  szolgáltatások</vt:lpstr>
      <vt:lpstr>Geoshop.hu</vt:lpstr>
      <vt:lpstr>Fentrol.hu</vt:lpstr>
      <vt:lpstr>Mezőgazdasági és Környezeti Információs Rendszer (MeKIR)</vt:lpstr>
      <vt:lpstr>GNSS FARMRTK</vt:lpstr>
      <vt:lpstr>MePAR – Mezőgazdasági Parcella Azonosító Rendszer</vt:lpstr>
      <vt:lpstr>ERP (Enterprise Resource Planning –  Vállalati Erőforrás Tervező) rendszerek</vt:lpstr>
      <vt:lpstr>ERP (Enterprise Resource Planning –  Vállalati Erőforrás Tervező) rendszerek</vt:lpstr>
      <vt:lpstr>ERP (Enterprise Resource Planning –  Vállalati Erőforrás Tervező) rendszerek</vt:lpstr>
      <vt:lpstr>BIG DATA elemzések és a GDPR</vt:lpstr>
      <vt:lpstr>BIG DATA elemzések és a GDPR</vt:lpstr>
      <vt:lpstr>BIG DATA elemzések és a GDPR</vt:lpstr>
      <vt:lpstr>E-közigazgatás</vt:lpstr>
      <vt:lpstr>E-közigazgatás</vt:lpstr>
      <vt:lpstr>E-közigazgatás</vt:lpstr>
      <vt:lpstr>Piaci Árinformációs Rendszer (PÁIR)</vt:lpstr>
      <vt:lpstr>Agrár Statisztikai Információs Rendszer (ASIR)</vt:lpstr>
      <vt:lpstr>Tesztüzemi Információs Rendszer (FADN)</vt:lpstr>
      <vt:lpstr>Ingatlan-nyilvántartási rendszerek: TakarNet</vt:lpstr>
      <vt:lpstr>MobilGAZDA</vt:lpstr>
      <vt:lpstr>FELIR-szám kereső</vt:lpstr>
      <vt:lpstr>Zöld Szám</vt:lpstr>
      <vt:lpstr>E-szám kereső</vt:lpstr>
      <vt:lpstr>Őstermelő kereső</vt:lpstr>
      <vt:lpstr>Vetőmag címke kereső</vt:lpstr>
      <vt:lpstr>Ebregiszter</vt:lpstr>
      <vt:lpstr>Szarvasmarha egyedi Azonosító szám (ENAR)</vt:lpstr>
      <vt:lpstr>Visszahívott Termékek</vt:lpstr>
      <vt:lpstr>Első magyarországi betárolási hely</vt:lpstr>
      <vt:lpstr>Nébih Navigátor</vt:lpstr>
      <vt:lpstr>Ügyfél Tájékoztatási Rendszer (ÜTR)</vt:lpstr>
      <vt:lpstr>Talajvédelmi Szakértői Nyilvántartás</vt:lpstr>
      <vt:lpstr>Média szolgáltatások</vt:lpstr>
      <vt:lpstr>Média szolgáltatások</vt:lpstr>
      <vt:lpstr>Összefoglalás</vt:lpstr>
      <vt:lpstr>Gyakorlati jellegű kérdések</vt:lpstr>
      <vt:lpstr>Felhasznált irodalmi hivatkozások jegyzéke I.</vt:lpstr>
      <vt:lpstr>Felhasznált irodalmi hivatkozások jegyzéke II.</vt:lpstr>
      <vt:lpstr>Fogalomtár</vt:lpstr>
      <vt:lpstr>TAG-ek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Precíziós szőlőtermesztés</dc:title>
  <dc:creator>Péter Varga</dc:creator>
  <cp:lastModifiedBy>izsak varga</cp:lastModifiedBy>
  <cp:revision>41</cp:revision>
  <dcterms:created xsi:type="dcterms:W3CDTF">2021-04-21T15:27:09Z</dcterms:created>
  <dcterms:modified xsi:type="dcterms:W3CDTF">2021-06-15T16:39:42Z</dcterms:modified>
</cp:coreProperties>
</file>