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0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28" r:id="rId52"/>
    <p:sldId id="332" r:id="rId53"/>
    <p:sldId id="333" r:id="rId54"/>
    <p:sldId id="334" r:id="rId55"/>
    <p:sldId id="335" r:id="rId56"/>
    <p:sldId id="336" r:id="rId57"/>
    <p:sldId id="337" r:id="rId58"/>
    <p:sldId id="338" r:id="rId59"/>
    <p:sldId id="339" r:id="rId60"/>
    <p:sldId id="340" r:id="rId61"/>
    <p:sldId id="341" r:id="rId62"/>
    <p:sldId id="342" r:id="rId63"/>
    <p:sldId id="343" r:id="rId64"/>
    <p:sldId id="344" r:id="rId65"/>
    <p:sldId id="345" r:id="rId66"/>
    <p:sldId id="346" r:id="rId67"/>
    <p:sldId id="347" r:id="rId68"/>
    <p:sldId id="348" r:id="rId69"/>
    <p:sldId id="349" r:id="rId70"/>
    <p:sldId id="350" r:id="rId71"/>
    <p:sldId id="351" r:id="rId72"/>
    <p:sldId id="352" r:id="rId73"/>
    <p:sldId id="353" r:id="rId74"/>
    <p:sldId id="354" r:id="rId75"/>
    <p:sldId id="312" r:id="rId76"/>
    <p:sldId id="355" r:id="rId77"/>
    <p:sldId id="356" r:id="rId78"/>
    <p:sldId id="313" r:id="rId79"/>
    <p:sldId id="314" r:id="rId80"/>
    <p:sldId id="357" r:id="rId81"/>
    <p:sldId id="315" r:id="rId82"/>
    <p:sldId id="316" r:id="rId83"/>
    <p:sldId id="358" r:id="rId84"/>
    <p:sldId id="318" r:id="rId85"/>
    <p:sldId id="359" r:id="rId86"/>
    <p:sldId id="319" r:id="rId87"/>
    <p:sldId id="320" r:id="rId88"/>
    <p:sldId id="360" r:id="rId89"/>
    <p:sldId id="361" r:id="rId90"/>
    <p:sldId id="362" r:id="rId91"/>
    <p:sldId id="321" r:id="rId92"/>
    <p:sldId id="322" r:id="rId93"/>
    <p:sldId id="323" r:id="rId94"/>
    <p:sldId id="324" r:id="rId95"/>
    <p:sldId id="363" r:id="rId96"/>
    <p:sldId id="306" r:id="rId97"/>
    <p:sldId id="307" r:id="rId98"/>
    <p:sldId id="364" r:id="rId99"/>
    <p:sldId id="365" r:id="rId100"/>
    <p:sldId id="366" r:id="rId101"/>
    <p:sldId id="367" r:id="rId102"/>
    <p:sldId id="368" r:id="rId103"/>
    <p:sldId id="308" r:id="rId104"/>
    <p:sldId id="309" r:id="rId105"/>
    <p:sldId id="310" r:id="rId106"/>
    <p:sldId id="311" r:id="rId107"/>
  </p:sldIdLst>
  <p:sldSz cx="12192000" cy="6858000"/>
  <p:notesSz cx="6858000" cy="9144000"/>
  <p:embeddedFontLst>
    <p:embeddedFont>
      <p:font typeface="Calibri" panose="020F0502020204030204" pitchFamily="34" charset="0"/>
      <p:regular r:id="rId109"/>
      <p:bold r:id="rId110"/>
      <p:italic r:id="rId111"/>
      <p:boldItalic r:id="rId112"/>
    </p:embeddedFont>
    <p:embeddedFont>
      <p:font typeface="Roboto" panose="02000000000000000000" pitchFamily="2" charset="0"/>
      <p:regular r:id="rId113"/>
      <p:bold r:id="rId114"/>
      <p:italic r:id="rId115"/>
      <p:boldItalic r:id="rId1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7" roundtripDataSignature="AMtx7mieqpbCd//u6aA8/76QwQ3hxdvF6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4D00453-D077-4770-B1B9-154447F274F1}">
  <a:tblStyle styleId="{74D00453-D077-4770-B1B9-154447F274F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832" autoAdjust="0"/>
  </p:normalViewPr>
  <p:slideViewPr>
    <p:cSldViewPr snapToGrid="0">
      <p:cViewPr varScale="1">
        <p:scale>
          <a:sx n="76" d="100"/>
          <a:sy n="76" d="100"/>
        </p:scale>
        <p:origin x="533"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customschemas.google.com/relationships/presentationmetadata" Target="meta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4.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5.fntdata"/><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6.fntdata"/><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2.fntdata"/><Relationship Id="rId115" Type="http://schemas.openxmlformats.org/officeDocument/2006/relationships/font" Target="fonts/font7.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3.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okosvaros.lechnerkozpont.hu/hu"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kesztolc.hu/"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facebook.com/kesztolc.hu/"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casseroleclub.com/about"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foodsharing.de/" TargetMode="External"/><Relationship Id="rId4" Type="http://schemas.openxmlformats.org/officeDocument/2006/relationships/hyperlink" Target="https://www.casseroleclub.com/"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peerby.com/"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miutcank.hu/"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miutcank.hu/"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codeforamerica.org/" TargetMode="External"/><Relationship Id="rId7" Type="http://schemas.openxmlformats.org/officeDocument/2006/relationships/hyperlink" Target="http://codeforeurope.net/"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dezwijger.nl/" TargetMode="External"/><Relationship Id="rId5" Type="http://schemas.openxmlformats.org/officeDocument/2006/relationships/hyperlink" Target="http://www.eigenwijks.nl/" TargetMode="External"/><Relationship Id="rId4" Type="http://schemas.openxmlformats.org/officeDocument/2006/relationships/hyperlink" Target="https://waag.org/en"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provertes.hu/"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provertes.hu/index.php/termeszetgazdalkodas/termeszetkimelo-gyepgazdalkodas" TargetMode="External"/><Relationship Id="rId7" Type="http://schemas.openxmlformats.org/officeDocument/2006/relationships/hyperlink" Target="https://provertes.hu/index.php/termeszetgazdalkodas/halaszat-horgaszat"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provertes.hu/index.php/termeszetgazdalkodas/vizgazdalkodas" TargetMode="External"/><Relationship Id="rId5" Type="http://schemas.openxmlformats.org/officeDocument/2006/relationships/hyperlink" Target="https://provertes.hu/index.php/termeszetgazdalkodas/vadgazdalkodas" TargetMode="External"/><Relationship Id="rId4" Type="http://schemas.openxmlformats.org/officeDocument/2006/relationships/hyperlink" Target="https://provertes.hu/index.php/termeszetgazdalkodas/erdogazdalkodas"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omloiborut.hu/"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omloiborut.hu/"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omloiborut.hu/"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youtyuk.hu/"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youtyuk.hu/"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zatyorbolt.hu/"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zatyorbolt.hu/"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veddegyutt.hu/"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veddegyutt.hu/"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nyitottportak.hu/"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nyitottportak.hu/"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play.google.com/store/apps/details?id=hu.spacesalad.secondscr.cegledbercel"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zaarly.com/"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www.taskrabbit.com/"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t-city.de/en/t-city-projekte/projekte/mobile-visite-startet.html"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tunstall.co.uk/what-we-do/telehealth"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tunstallgroup.com/Uploads/Documents/Croydon%20MyClinic%20Case%20Study.pdf"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fallsafetyapp.com/"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montunosoftware.com/products/dosecast/about/"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www.winkpass.com/pillminder.html"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nivegyhaz.hu/"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rd.ec.europa.eu/smart-and-competitive-rural-areas/smart-villages/smart-villages-portal_e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5" name="Google Shape;5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1" name="Google Shape;141;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b="1" i="1" dirty="0"/>
              <a:t>Közösség</a:t>
            </a:r>
            <a:endParaRPr dirty="0"/>
          </a:p>
          <a:p>
            <a:pPr marL="457200" lvl="0" indent="-298450" algn="l" rtl="0">
              <a:lnSpc>
                <a:spcPct val="100000"/>
              </a:lnSpc>
              <a:spcBef>
                <a:spcPts val="0"/>
              </a:spcBef>
              <a:spcAft>
                <a:spcPts val="0"/>
              </a:spcAft>
              <a:buSzPts val="1100"/>
              <a:buChar char="●"/>
            </a:pPr>
            <a:r>
              <a:rPr lang="hu-HU" dirty="0"/>
              <a:t>A közösség alapja a kommunikáció és a bizalom. Fontos, hogy a közösségek összetartozását, innovatív kezdeményezéseinek megvalósulását elősegítő, helyben elérhető személyek támogatása, a meglévő segítő hálózatok tagjainak képzése, szelekciója, a települési / térségi animátorok és IKT mentorok alkalmazása is. Alapvető fontosságú, hogy minden településen legyen elérhető, igénybe vehető a szélessávú internet. Szükséges a meglévő falu image megváltoztatása, amihez paradigmaváltásra van szükség a gondolkodásban és a megvalósítási módokban is. A falu image-hoz értékeknek, magas életminőségnek és létbiztonságnak kell kapcsolódnia, melyet országos szinten </a:t>
            </a:r>
            <a:r>
              <a:rPr lang="hu-HU" dirty="0" err="1"/>
              <a:t>marketingelni</a:t>
            </a:r>
            <a:r>
              <a:rPr lang="hu-HU" dirty="0"/>
              <a:t> szükséges (például: online marketing technikák igénybevétele).</a:t>
            </a:r>
            <a:endParaRPr dirty="0"/>
          </a:p>
          <a:p>
            <a:pPr marL="457200" lvl="0" indent="-298450" algn="l" rtl="0">
              <a:lnSpc>
                <a:spcPct val="100000"/>
              </a:lnSpc>
              <a:spcBef>
                <a:spcPts val="0"/>
              </a:spcBef>
              <a:spcAft>
                <a:spcPts val="0"/>
              </a:spcAft>
              <a:buSzPts val="1100"/>
              <a:buChar char="●"/>
            </a:pPr>
            <a:r>
              <a:rPr lang="hu-HU" dirty="0"/>
              <a:t>Szükséges a települési és térségi identitás növelése, megtartása. A település akkor vonzó lakóhely, ha helyiek szeretnek ott élni és konkrét elképzeléseik vannak a lakóhelyük fejlesztésére. </a:t>
            </a:r>
            <a:endParaRPr dirty="0"/>
          </a:p>
          <a:p>
            <a:pPr marL="457200" lvl="0" indent="-228600" algn="l" rtl="0">
              <a:lnSpc>
                <a:spcPct val="100000"/>
              </a:lnSpc>
              <a:spcBef>
                <a:spcPts val="0"/>
              </a:spcBef>
              <a:spcAft>
                <a:spcPts val="0"/>
              </a:spcAft>
              <a:buSzPts val="1100"/>
              <a:buNone/>
            </a:pPr>
            <a:endParaRPr dirty="0"/>
          </a:p>
          <a:p>
            <a:pPr marL="457200" lvl="0" indent="-298450" algn="l" rtl="0">
              <a:lnSpc>
                <a:spcPct val="100000"/>
              </a:lnSpc>
              <a:spcBef>
                <a:spcPts val="0"/>
              </a:spcBef>
              <a:spcAft>
                <a:spcPts val="0"/>
              </a:spcAft>
              <a:buSzPts val="1100"/>
              <a:buChar char="●"/>
            </a:pPr>
            <a:r>
              <a:rPr lang="hu-HU" b="1" i="1" dirty="0"/>
              <a:t>Szolgáltatások</a:t>
            </a:r>
            <a:endParaRPr dirty="0"/>
          </a:p>
          <a:p>
            <a:pPr marL="457200" lvl="0" indent="-298450" algn="l" rtl="0">
              <a:lnSpc>
                <a:spcPct val="100000"/>
              </a:lnSpc>
              <a:spcBef>
                <a:spcPts val="0"/>
              </a:spcBef>
              <a:spcAft>
                <a:spcPts val="0"/>
              </a:spcAft>
              <a:buSzPts val="1100"/>
              <a:buChar char="●"/>
            </a:pPr>
            <a:r>
              <a:rPr lang="hu-HU" dirty="0"/>
              <a:t>A köz- és piaci szolgálatások elérhetősége és minősége biztosítja a helyi lakosság és vállalkozások komfortérzését. A technológia lehetőségeit, figyelembe kell venni a szolgálatások szervezésénél, kialakításánál. Ugyancsak fontos, hogy a szolgálatások elérését nem kell egy településen belülre tervezni, amennyiben rendelkezésre áll megfelelő közösségi közlekedés, illetve úthálózat. Az élhető település feltételeinek megteremtéséhez szükséges a térségi szolgáltatok. </a:t>
            </a:r>
            <a:endParaRPr dirty="0"/>
          </a:p>
          <a:p>
            <a:pPr marL="457200" lvl="0" indent="-298450" algn="l" rtl="0">
              <a:lnSpc>
                <a:spcPct val="100000"/>
              </a:lnSpc>
              <a:spcBef>
                <a:spcPts val="0"/>
              </a:spcBef>
              <a:spcAft>
                <a:spcPts val="0"/>
              </a:spcAft>
              <a:buSzPts val="1100"/>
              <a:buChar char="●"/>
            </a:pPr>
            <a:r>
              <a:rPr lang="hu-HU" dirty="0"/>
              <a:t>A szolgálatások fejlesztésénél a helyi lakosság véleményére kell alapozni, mert a szolgáltatások megítélése elsősorban szubjektív elemeken alapszik. </a:t>
            </a:r>
            <a:endParaRPr dirty="0"/>
          </a:p>
          <a:p>
            <a:pPr marL="457200" lvl="0" indent="-298450" algn="l" rtl="0">
              <a:lnSpc>
                <a:spcPct val="100000"/>
              </a:lnSpc>
              <a:spcBef>
                <a:spcPts val="0"/>
              </a:spcBef>
              <a:spcAft>
                <a:spcPts val="0"/>
              </a:spcAft>
              <a:buSzPts val="1100"/>
              <a:buChar char="●"/>
            </a:pPr>
            <a:r>
              <a:rPr lang="hu-HU" dirty="0"/>
              <a:t>A szolgáltatások kiemelt területe a közlekedés amely a területi szolgálatás szerevezés alapja. A térségi közlekedés szervezés biztosítja a lakosok jövedelem szerzését, a vállalkozás fejlesztési lehetőségeket, valamint a szolgáltatás fejlesztés optimalizálását.</a:t>
            </a:r>
            <a:endParaRPr dirty="0"/>
          </a:p>
          <a:p>
            <a:pPr marL="457200" lvl="0" indent="-228600" algn="l" rtl="0">
              <a:lnSpc>
                <a:spcPct val="100000"/>
              </a:lnSpc>
              <a:spcBef>
                <a:spcPts val="0"/>
              </a:spcBef>
              <a:spcAft>
                <a:spcPts val="0"/>
              </a:spcAft>
              <a:buSzPts val="1100"/>
              <a:buNone/>
            </a:pPr>
            <a:endParaRPr dirty="0"/>
          </a:p>
          <a:p>
            <a:pPr marL="457200" lvl="0" indent="-298450" algn="l" rtl="0">
              <a:lnSpc>
                <a:spcPct val="100000"/>
              </a:lnSpc>
              <a:spcBef>
                <a:spcPts val="0"/>
              </a:spcBef>
              <a:spcAft>
                <a:spcPts val="0"/>
              </a:spcAft>
              <a:buSzPts val="1100"/>
              <a:buChar char="●"/>
            </a:pPr>
            <a:r>
              <a:rPr lang="hu-HU" b="1" i="1" dirty="0"/>
              <a:t>Jövedelem</a:t>
            </a:r>
            <a:endParaRPr dirty="0"/>
          </a:p>
          <a:p>
            <a:pPr marL="457200" lvl="0" indent="-298450" algn="l" rtl="0">
              <a:lnSpc>
                <a:spcPct val="100000"/>
              </a:lnSpc>
              <a:spcBef>
                <a:spcPts val="0"/>
              </a:spcBef>
              <a:spcAft>
                <a:spcPts val="0"/>
              </a:spcAft>
              <a:buSzPts val="1100"/>
              <a:buChar char="●"/>
            </a:pPr>
            <a:r>
              <a:rPr lang="hu-HU" dirty="0"/>
              <a:t>Ipari és szolgáltató vállalkozások letelepedésének támogatása kapcsán elsődleges célkitűzés a magas hozzáadott értékű tevékenységek letelepítése vidéken, mert ezek húzóerőként hathatnak a térség egyéb gazdasági szereplői (szolgáltató ágazat, beszállítók stb.) számára. Térségi gazdaságfejlesztés keretében vállalkozások letelepedésének ösztönzése szükséges, képzett munkaerő biztosításával. A vállalkozások letelepedésének és működésének feltétele a helyi, térségen belüli közlekedés megoldása. </a:t>
            </a:r>
            <a:endParaRPr dirty="0"/>
          </a:p>
          <a:p>
            <a:pPr marL="457200" lvl="0" indent="-298450" algn="l" rtl="0">
              <a:lnSpc>
                <a:spcPct val="100000"/>
              </a:lnSpc>
              <a:spcBef>
                <a:spcPts val="0"/>
              </a:spcBef>
              <a:spcAft>
                <a:spcPts val="0"/>
              </a:spcAft>
              <a:buSzPts val="1100"/>
              <a:buChar char="●"/>
            </a:pPr>
            <a:r>
              <a:rPr lang="hu-HU" dirty="0"/>
              <a:t>A jövedelem biztosításának másik lehetősége a távmunka, amelyhez széles sávú, gyors internet elérés szükséges minden településen. A helyi mikro és kisvállalkozások fejlesztése a helyi fogyasztói piac, vásárlóerő növekedésére épülhet, amelyhez megfelelő támogatási rendszer szükséges. A falun élők bérezésének el kell érnie a városi szintet, sőt a falun élést dotálni kell, mert máshogy nem lehet a fiatalok elvándorlását megállítani.</a:t>
            </a:r>
            <a:endParaRPr dirty="0"/>
          </a:p>
          <a:p>
            <a:pPr marL="457200" lvl="0" indent="-298450" algn="l" rtl="0">
              <a:lnSpc>
                <a:spcPct val="100000"/>
              </a:lnSpc>
              <a:spcBef>
                <a:spcPts val="0"/>
              </a:spcBef>
              <a:spcAft>
                <a:spcPts val="0"/>
              </a:spcAft>
              <a:buSzPts val="1100"/>
              <a:buChar char="●"/>
            </a:pPr>
            <a:r>
              <a:rPr lang="hu-HU" dirty="0"/>
              <a:t>A fiatalok helyben tartása és a letelepülők részére megfelelő jövedelemszerzési lehetőségek biztosítása szükséges. </a:t>
            </a:r>
            <a:endParaRPr dirty="0"/>
          </a:p>
          <a:p>
            <a:pPr marL="457200" lvl="0" indent="-298450" algn="l" rtl="0">
              <a:lnSpc>
                <a:spcPct val="100000"/>
              </a:lnSpc>
              <a:spcBef>
                <a:spcPts val="0"/>
              </a:spcBef>
              <a:spcAft>
                <a:spcPts val="0"/>
              </a:spcAft>
              <a:buSzPts val="1100"/>
              <a:buChar char="●"/>
            </a:pPr>
            <a:r>
              <a:rPr lang="hu-HU" dirty="0"/>
              <a:t>A térségi gazdaságfejlesztési program főbb elemei:</a:t>
            </a:r>
            <a:endParaRPr dirty="0"/>
          </a:p>
          <a:p>
            <a:pPr marL="457200" lvl="0" indent="-298450" algn="l" rtl="0">
              <a:lnSpc>
                <a:spcPct val="100000"/>
              </a:lnSpc>
              <a:spcBef>
                <a:spcPts val="0"/>
              </a:spcBef>
              <a:spcAft>
                <a:spcPts val="0"/>
              </a:spcAft>
              <a:buSzPts val="1100"/>
              <a:buFont typeface="Arial"/>
              <a:buChar char="•"/>
            </a:pPr>
            <a:r>
              <a:rPr lang="hu-HU" dirty="0"/>
              <a:t>A meglévő vállalkozások hatékonyságának növelése, digitális megoldások bevezetése (ipar 4.0, mezőgazdaság 4.0)</a:t>
            </a:r>
            <a:endParaRPr dirty="0"/>
          </a:p>
          <a:p>
            <a:pPr marL="457200" lvl="0" indent="-298450" algn="l" rtl="0">
              <a:lnSpc>
                <a:spcPct val="100000"/>
              </a:lnSpc>
              <a:spcBef>
                <a:spcPts val="0"/>
              </a:spcBef>
              <a:spcAft>
                <a:spcPts val="0"/>
              </a:spcAft>
              <a:buSzPts val="1100"/>
              <a:buFont typeface="Arial"/>
              <a:buChar char="•"/>
            </a:pPr>
            <a:r>
              <a:rPr lang="hu-HU" dirty="0"/>
              <a:t>Térségi erőforrásokat, helyzetet bemutató adatok, információk gyűjtése a vállalkozások szempontjai alapján, a vállalkozások számára hozzáférhető adatbázisba. Befektetési ügynökség, szolgáltatás létrehozása megyei szinten, a megyéhez tartozó térségek gazdaságfejlesztésének támogatására.</a:t>
            </a:r>
            <a:endParaRPr dirty="0"/>
          </a:p>
          <a:p>
            <a:pPr marL="457200" lvl="0" indent="-298450" algn="l" rtl="0">
              <a:lnSpc>
                <a:spcPct val="100000"/>
              </a:lnSpc>
              <a:spcBef>
                <a:spcPts val="0"/>
              </a:spcBef>
              <a:spcAft>
                <a:spcPts val="0"/>
              </a:spcAft>
              <a:buSzPts val="1100"/>
              <a:buFont typeface="Arial"/>
              <a:buChar char="•"/>
            </a:pPr>
            <a:r>
              <a:rPr lang="hu-HU" dirty="0"/>
              <a:t>Vállalkozástípusok szegmentálásával a térségi erőforrások, lehetőségek figyelembevétele, meghatározott szempontok alapján a kiemelten támogatandó ágazatok (valójában alágazatok, vagy termékek/termékcsoportok) meghatározása.</a:t>
            </a:r>
            <a:endParaRPr dirty="0"/>
          </a:p>
          <a:p>
            <a:pPr marL="457200" lvl="0" indent="-298450" algn="l" rtl="0">
              <a:lnSpc>
                <a:spcPct val="100000"/>
              </a:lnSpc>
              <a:spcBef>
                <a:spcPts val="0"/>
              </a:spcBef>
              <a:spcAft>
                <a:spcPts val="0"/>
              </a:spcAft>
              <a:buSzPts val="1100"/>
              <a:buFont typeface="Arial"/>
              <a:buChar char="•"/>
            </a:pPr>
            <a:r>
              <a:rPr lang="hu-HU" dirty="0"/>
              <a:t>A fejlesztés szempontjából potens célcsoport (vállalkozók) azonosítása. (Ez magában foglalja a már a térségben működő vállalatok, illetve az oda betelepülni hajlandók felkutatását, azonosítását.)</a:t>
            </a:r>
            <a:endParaRPr dirty="0"/>
          </a:p>
          <a:p>
            <a:pPr marL="457200" lvl="0" indent="-298450" algn="l" rtl="0">
              <a:lnSpc>
                <a:spcPct val="100000"/>
              </a:lnSpc>
              <a:spcBef>
                <a:spcPts val="0"/>
              </a:spcBef>
              <a:spcAft>
                <a:spcPts val="0"/>
              </a:spcAft>
              <a:buSzPts val="1100"/>
              <a:buFont typeface="Arial"/>
              <a:buChar char="•"/>
            </a:pPr>
            <a:r>
              <a:rPr lang="hu-HU" dirty="0"/>
              <a:t>Üzleti infrastruktúra fejlesztése (ipari parkok, inkubátorházak, digitális hozzáférés stb.). </a:t>
            </a:r>
            <a:endParaRPr dirty="0"/>
          </a:p>
          <a:p>
            <a:pPr marL="457200" lvl="0" indent="-298450" algn="l" rtl="0">
              <a:lnSpc>
                <a:spcPct val="100000"/>
              </a:lnSpc>
              <a:spcBef>
                <a:spcPts val="0"/>
              </a:spcBef>
              <a:spcAft>
                <a:spcPts val="0"/>
              </a:spcAft>
              <a:buSzPts val="1100"/>
              <a:buFont typeface="Arial"/>
              <a:buChar char="•"/>
            </a:pPr>
            <a:r>
              <a:rPr lang="hu-HU" dirty="0"/>
              <a:t>A térségben vállalkozni képes és szándékozó fiatalok megszólítása, vállalkozói alapképzésük, tanácsadásuk és mentorálásuk biztosítása (szükség esetén kezdőtőkével). A tanácsadási program nem csak a fiatal vállalkozókra terjedne ki, hanem minden résztvevőre. Célunk, hogy segítsük a vállalkozóvá válást, üzleti képzéseket, mentorálást, különböző gyakornoki lehetőségeket, illetve speciális ösztöndíjakat (vállalatvezetőknek is) biztosítsunk. </a:t>
            </a:r>
            <a:endParaRPr dirty="0"/>
          </a:p>
          <a:p>
            <a:pPr marL="457200" lvl="0" indent="-298450" algn="l" rtl="0">
              <a:lnSpc>
                <a:spcPct val="100000"/>
              </a:lnSpc>
              <a:spcBef>
                <a:spcPts val="0"/>
              </a:spcBef>
              <a:spcAft>
                <a:spcPts val="0"/>
              </a:spcAft>
              <a:buSzPts val="1100"/>
              <a:buFont typeface="Arial"/>
              <a:buChar char="•"/>
            </a:pPr>
            <a:r>
              <a:rPr lang="hu-HU" dirty="0"/>
              <a:t>Vállalati kapacitásfejlesztés (telephely, gépek stb.), a felmért piaci igényeknek megfelelően. Rendkívül fontos a betelepülő vagy helyben működő és fejleszteni kívánó vállalatok támogatása, a lehetséges legmagasabb támogatási intenzitás mellett</a:t>
            </a:r>
            <a:endParaRPr dirty="0"/>
          </a:p>
          <a:p>
            <a:pPr marL="457200" lvl="0" indent="-228600" algn="l" rtl="0">
              <a:lnSpc>
                <a:spcPct val="100000"/>
              </a:lnSpc>
              <a:spcBef>
                <a:spcPts val="0"/>
              </a:spcBef>
              <a:spcAft>
                <a:spcPts val="0"/>
              </a:spcAft>
              <a:buSzPts val="1100"/>
              <a:buNone/>
            </a:pPr>
            <a:endParaRPr dirty="0"/>
          </a:p>
          <a:p>
            <a:pPr marL="457200" lvl="0" indent="-298450" algn="l" rtl="0">
              <a:lnSpc>
                <a:spcPct val="100000"/>
              </a:lnSpc>
              <a:spcBef>
                <a:spcPts val="0"/>
              </a:spcBef>
              <a:spcAft>
                <a:spcPts val="0"/>
              </a:spcAft>
              <a:buSzPts val="1100"/>
              <a:buChar char="●"/>
            </a:pPr>
            <a:r>
              <a:rPr lang="hu-HU" dirty="0"/>
              <a:t>Kép forrása: Magyar Falu Program, javaslatok, TÖOSZ, 2. verzió, 2018. szeptember 11.</a:t>
            </a:r>
            <a:endParaRPr dirty="0"/>
          </a:p>
          <a:p>
            <a:pPr marL="628650" lvl="1" indent="-101600" algn="l" rtl="0">
              <a:lnSpc>
                <a:spcPct val="100000"/>
              </a:lnSpc>
              <a:spcBef>
                <a:spcPts val="0"/>
              </a:spcBef>
              <a:spcAft>
                <a:spcPts val="0"/>
              </a:spcAft>
              <a:buSzPts val="1100"/>
              <a:buFont typeface="Arial"/>
              <a:buNone/>
            </a:pPr>
            <a:endParaRPr dirty="0"/>
          </a:p>
          <a:p>
            <a:pPr marL="628650" lvl="1" indent="-101600" algn="l" rtl="0">
              <a:lnSpc>
                <a:spcPct val="100000"/>
              </a:lnSpc>
              <a:spcBef>
                <a:spcPts val="0"/>
              </a:spcBef>
              <a:spcAft>
                <a:spcPts val="0"/>
              </a:spcAft>
              <a:buSzPts val="1100"/>
              <a:buFont typeface="Arial"/>
              <a:buNone/>
            </a:pPr>
            <a:endParaRPr dirty="0"/>
          </a:p>
          <a:p>
            <a:pPr marL="628650" lvl="1" indent="-101600" algn="l" rtl="0">
              <a:lnSpc>
                <a:spcPct val="100000"/>
              </a:lnSpc>
              <a:spcBef>
                <a:spcPts val="0"/>
              </a:spcBef>
              <a:spcAft>
                <a:spcPts val="0"/>
              </a:spcAft>
              <a:buSzPts val="1100"/>
              <a:buFont typeface="Arial"/>
              <a:buNone/>
            </a:pPr>
            <a:endParaRPr dirty="0"/>
          </a:p>
          <a:p>
            <a:pPr marL="628650" lvl="1" indent="-101600" algn="l" rtl="0">
              <a:lnSpc>
                <a:spcPct val="100000"/>
              </a:lnSpc>
              <a:spcBef>
                <a:spcPts val="0"/>
              </a:spcBef>
              <a:spcAft>
                <a:spcPts val="0"/>
              </a:spcAft>
              <a:buSzPts val="1100"/>
              <a:buFont typeface="Arial"/>
              <a:buNone/>
            </a:pPr>
            <a:endParaRPr dirty="0"/>
          </a:p>
        </p:txBody>
      </p:sp>
      <p:sp>
        <p:nvSpPr>
          <p:cNvPr id="142" name="Google Shape;142;p2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chemeClr val="dk1"/>
                </a:solidFill>
                <a:latin typeface="Calibri"/>
                <a:ea typeface="Calibri"/>
                <a:cs typeface="Calibri"/>
                <a:sym typeface="Calibri"/>
              </a:rPr>
              <a:t>10</a:t>
            </a:fld>
            <a:endParaRPr sz="14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8" name="Google Shape;158;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dirty="0"/>
              <a:t>Az Okos Város alrendszerek hazai meghatározása (kivonat a Lechner Tudásközpont ált készített módszertani anyagból)</a:t>
            </a:r>
            <a:endParaRPr dirty="0"/>
          </a:p>
          <a:p>
            <a:pPr marL="457200" lvl="0" indent="-298450" algn="l" rtl="0">
              <a:lnSpc>
                <a:spcPct val="100000"/>
              </a:lnSpc>
              <a:spcBef>
                <a:spcPts val="0"/>
              </a:spcBef>
              <a:spcAft>
                <a:spcPts val="0"/>
              </a:spcAft>
              <a:buSzPts val="1100"/>
              <a:buChar char="●"/>
            </a:pPr>
            <a:r>
              <a:rPr lang="hu-HU" dirty="0"/>
              <a:t>Forrás: </a:t>
            </a:r>
            <a:r>
              <a:rPr lang="hu-HU" dirty="0">
                <a:solidFill>
                  <a:srgbClr val="006600"/>
                </a:solidFill>
              </a:rPr>
              <a:t>Lechner Ödön Tudásközpont Okos Város Példatár, letöltés időpontja: 2019. április 23. </a:t>
            </a:r>
            <a:r>
              <a:rPr lang="hu-HU" u="sng" dirty="0">
                <a:solidFill>
                  <a:srgbClr val="006600"/>
                </a:solidFill>
                <a:hlinkClick r:id="rId3">
                  <a:extLst>
                    <a:ext uri="{A12FA001-AC4F-418D-AE19-62706E023703}">
                      <ahyp:hlinkClr xmlns:ahyp="http://schemas.microsoft.com/office/drawing/2018/hyperlinkcolor" val="tx"/>
                    </a:ext>
                  </a:extLst>
                </a:hlinkClick>
              </a:rPr>
              <a:t>http://okosvaros.lechnerkozpont.hu/hu</a:t>
            </a:r>
            <a:endParaRPr dirty="0">
              <a:solidFill>
                <a:srgbClr val="006600"/>
              </a:solidFill>
            </a:endParaRPr>
          </a:p>
          <a:p>
            <a:pPr marL="457200" lvl="0" indent="-298450" algn="l" rtl="0">
              <a:lnSpc>
                <a:spcPct val="100000"/>
              </a:lnSpc>
              <a:spcBef>
                <a:spcPts val="0"/>
              </a:spcBef>
              <a:spcAft>
                <a:spcPts val="0"/>
              </a:spcAft>
              <a:buSzPts val="1100"/>
              <a:buChar char="●"/>
            </a:pPr>
            <a:r>
              <a:rPr lang="hu-HU" dirty="0">
                <a:solidFill>
                  <a:srgbClr val="006600"/>
                </a:solidFill>
              </a:rPr>
              <a:t>Kép: Saját szerkesztés a Lechner Ödön Tudásközpont Okos Város Példatár felhasználásával</a:t>
            </a:r>
            <a:endParaRPr dirty="0"/>
          </a:p>
          <a:p>
            <a:pPr marL="457200" lvl="0" indent="-228600" algn="l" rtl="0">
              <a:lnSpc>
                <a:spcPct val="100000"/>
              </a:lnSpc>
              <a:spcBef>
                <a:spcPts val="0"/>
              </a:spcBef>
              <a:spcAft>
                <a:spcPts val="0"/>
              </a:spcAft>
              <a:buSzPts val="1100"/>
              <a:buNone/>
            </a:pPr>
            <a:endParaRPr dirty="0"/>
          </a:p>
          <a:p>
            <a:pPr marL="457200" lvl="0" indent="-298450" algn="l" rtl="0">
              <a:lnSpc>
                <a:spcPct val="100000"/>
              </a:lnSpc>
              <a:spcBef>
                <a:spcPts val="0"/>
              </a:spcBef>
              <a:spcAft>
                <a:spcPts val="0"/>
              </a:spcAft>
              <a:buSzPts val="1100"/>
              <a:buChar char="●"/>
            </a:pPr>
            <a:r>
              <a:rPr lang="hu-HU" dirty="0"/>
              <a:t>Mobilitás, közlekedés (Smart </a:t>
            </a:r>
            <a:r>
              <a:rPr lang="hu-HU" dirty="0" err="1"/>
              <a:t>Mobility</a:t>
            </a:r>
            <a:r>
              <a:rPr lang="hu-HU" dirty="0"/>
              <a:t>)</a:t>
            </a:r>
            <a:endParaRPr dirty="0"/>
          </a:p>
          <a:p>
            <a:pPr marL="457200" lvl="0" indent="-298450" algn="l" rtl="0">
              <a:lnSpc>
                <a:spcPct val="100000"/>
              </a:lnSpc>
              <a:spcBef>
                <a:spcPts val="0"/>
              </a:spcBef>
              <a:spcAft>
                <a:spcPts val="0"/>
              </a:spcAft>
              <a:buSzPts val="1100"/>
              <a:buChar char="●"/>
            </a:pPr>
            <a:r>
              <a:rPr lang="hu-HU" dirty="0"/>
              <a:t>Az okos városi mobilitás programok a környezeti terhelések csökkentése mellett általában a nem motorizált, illetve közösségi közlekedési formák támogatását célozzák meg. A gyalogos- és kerékpárbarát közlekedéstervezés elveit az útvonal-tervezésen túl a többi közlekedési formára is ki lehet terjeszteni (pl. kerékpár szállítási lehetőségek, átjárhatóság). A fő célokat a multimodális elérés, az egyes közlekedési ágak közötti rendszer szintű és konkrét téri kapcsolatok, valamint a szolgáltatások minden pontján megvalósított IKT integráció jelentik. A rendszer integrációval országos vagy nemzetközi kompatibilitást is lehet teremteni, ahol egy használó egy rend- szerben számos település közlekedési infrastruktúráját tudja elérni.</a:t>
            </a:r>
            <a:endParaRPr dirty="0"/>
          </a:p>
          <a:p>
            <a:pPr marL="457200" lvl="0" indent="-298450" algn="l" rtl="0">
              <a:lnSpc>
                <a:spcPct val="100000"/>
              </a:lnSpc>
              <a:spcBef>
                <a:spcPts val="0"/>
              </a:spcBef>
              <a:spcAft>
                <a:spcPts val="0"/>
              </a:spcAft>
              <a:buSzPts val="1100"/>
              <a:buChar char="●"/>
            </a:pPr>
            <a:r>
              <a:rPr lang="hu-HU" dirty="0"/>
              <a:t>Az IKT rendszer integráció a közlekedési kártyák mellett lehetővé teszi a komplex használati adatok gyűjtését is, az eszközök és az útvonalak mellett a kapcsolódó szolgáltatásokra kiterjesztve. Ezzel a városi szintű rend- szerek és szolgáltatások kerületi specializációja, forgalom szerinti dinamikus kontrollja, helyi szolgáltatásokkal összekapcsolódása is megvalósítható (pl. </a:t>
            </a:r>
            <a:r>
              <a:rPr lang="hu-HU" dirty="0" err="1"/>
              <a:t>car</a:t>
            </a:r>
            <a:r>
              <a:rPr lang="hu-HU" dirty="0"/>
              <a:t> sharing szolgáltatás elektromos autókkal, megkönnyített és célzott </a:t>
            </a:r>
            <a:r>
              <a:rPr lang="hu-HU" dirty="0" err="1"/>
              <a:t>parkolással49</a:t>
            </a:r>
            <a:r>
              <a:rPr lang="hu-HU" dirty="0"/>
              <a:t>, helyi hálózati energiafelesleg jármű töltésre irányítása, állami, városi és piaci szolgáltatók rendszereinek, útvonalainak és menetrendjeinek dinamikus összehangolása).</a:t>
            </a:r>
            <a:endParaRPr dirty="0"/>
          </a:p>
          <a:p>
            <a:pPr marL="457200" lvl="0" indent="-298450" algn="l" rtl="0">
              <a:lnSpc>
                <a:spcPct val="100000"/>
              </a:lnSpc>
              <a:spcBef>
                <a:spcPts val="0"/>
              </a:spcBef>
              <a:spcAft>
                <a:spcPts val="0"/>
              </a:spcAft>
              <a:buSzPts val="1100"/>
              <a:buChar char="●"/>
            </a:pPr>
            <a:r>
              <a:rPr lang="hu-HU" u="sng" dirty="0"/>
              <a:t> </a:t>
            </a:r>
            <a:endParaRPr dirty="0"/>
          </a:p>
          <a:p>
            <a:pPr marL="457200" lvl="0" indent="-298450" algn="l" rtl="0">
              <a:lnSpc>
                <a:spcPct val="100000"/>
              </a:lnSpc>
              <a:spcBef>
                <a:spcPts val="0"/>
              </a:spcBef>
              <a:spcAft>
                <a:spcPts val="0"/>
              </a:spcAft>
              <a:buSzPts val="1100"/>
              <a:buChar char="●"/>
            </a:pPr>
            <a:r>
              <a:rPr lang="hu-HU" dirty="0"/>
              <a:t>Élhető környezet (Smart </a:t>
            </a:r>
            <a:r>
              <a:rPr lang="hu-HU" dirty="0" err="1"/>
              <a:t>Environment</a:t>
            </a:r>
            <a:r>
              <a:rPr lang="hu-HU" dirty="0"/>
              <a:t>)</a:t>
            </a:r>
            <a:endParaRPr dirty="0"/>
          </a:p>
          <a:p>
            <a:pPr marL="457200" lvl="0" indent="-298450" algn="l" rtl="0">
              <a:lnSpc>
                <a:spcPct val="100000"/>
              </a:lnSpc>
              <a:spcBef>
                <a:spcPts val="0"/>
              </a:spcBef>
              <a:spcAft>
                <a:spcPts val="0"/>
              </a:spcAft>
              <a:buSzPts val="1100"/>
              <a:buChar char="●"/>
            </a:pPr>
            <a:r>
              <a:rPr lang="hu-HU" dirty="0"/>
              <a:t>A városi környezet fejlődésében a környezeti fenntarthatóság sokáig nem játszott lényeges szerepet. Az urbanizáció felgyorsulása és a klímaváltozás ugyanakkor olyan elkerülhetetlen feladatokat támaszt, amelyekre a nagy, iparági és nemzetközi megoldások és szakpolitikák mellett helyben is új megoldásokat kell találni.</a:t>
            </a:r>
            <a:endParaRPr dirty="0"/>
          </a:p>
          <a:p>
            <a:pPr marL="457200" lvl="0" indent="-298450" algn="l" rtl="0">
              <a:lnSpc>
                <a:spcPct val="100000"/>
              </a:lnSpc>
              <a:spcBef>
                <a:spcPts val="0"/>
              </a:spcBef>
              <a:spcAft>
                <a:spcPts val="0"/>
              </a:spcAft>
              <a:buSzPts val="1100"/>
              <a:buChar char="●"/>
            </a:pPr>
            <a:r>
              <a:rPr lang="hu-HU" dirty="0"/>
              <a:t>A környezet kezelése városi léptékben rendszer szinten, illetve egyes épületek és kis beavatkozások szintjén egyaránt szükséges. </a:t>
            </a:r>
            <a:endParaRPr dirty="0"/>
          </a:p>
          <a:p>
            <a:pPr marL="457200" lvl="0" indent="-298450" algn="l" rtl="0">
              <a:lnSpc>
                <a:spcPct val="100000"/>
              </a:lnSpc>
              <a:spcBef>
                <a:spcPts val="0"/>
              </a:spcBef>
              <a:spcAft>
                <a:spcPts val="0"/>
              </a:spcAft>
              <a:buSzPts val="1100"/>
              <a:buChar char="●"/>
            </a:pPr>
            <a:r>
              <a:rPr lang="hu-HU" dirty="0"/>
              <a:t>A levegőminőség és más környezeti adatok mérése a mai közösségi alapú időjárás-előrejelzéshez hasonlóan megosztva, közösségi alapon is működtethető. A nyitott adatkezelés nem csupán </a:t>
            </a:r>
            <a:r>
              <a:rPr lang="hu-HU" dirty="0" err="1"/>
              <a:t>edukatív</a:t>
            </a:r>
            <a:r>
              <a:rPr lang="hu-HU" dirty="0"/>
              <a:t> hatással bír, hanem helyi döntéseket is segíthet, illetve nemzetközi adatbázisokhoz és programokhoz csatlakozást is lehetővé tesz. </a:t>
            </a:r>
            <a:endParaRPr dirty="0"/>
          </a:p>
          <a:p>
            <a:pPr marL="457200" lvl="0" indent="-298450" algn="l" rtl="0">
              <a:lnSpc>
                <a:spcPct val="100000"/>
              </a:lnSpc>
              <a:spcBef>
                <a:spcPts val="0"/>
              </a:spcBef>
              <a:spcAft>
                <a:spcPts val="0"/>
              </a:spcAft>
              <a:buSzPts val="1100"/>
              <a:buChar char="●"/>
            </a:pPr>
            <a:r>
              <a:rPr lang="hu-HU" dirty="0"/>
              <a:t>A zöld épületek kialakítása tervezési keretrendszert jelent, amelyben a </a:t>
            </a:r>
            <a:r>
              <a:rPr lang="hu-HU" dirty="0" err="1"/>
              <a:t>high</a:t>
            </a:r>
            <a:r>
              <a:rPr lang="hu-HU" dirty="0"/>
              <a:t> </a:t>
            </a:r>
            <a:r>
              <a:rPr lang="hu-HU" dirty="0" err="1"/>
              <a:t>tech</a:t>
            </a:r>
            <a:r>
              <a:rPr lang="hu-HU" dirty="0"/>
              <a:t> megoldások és az épület automatizálás jó esetben minimális szerepet játszanak. Hasonlóan fontos az esővíz, szennyvíz, napenergia helyi kezelése és megújuló alapokra helyezése. A decentralizáltan működő okos hálózatok (smart grid) a nagy közműrendszerekről terhet vesznek le és a részleges vagy teljes függetlenedéssel biztonságosabban is működtethetők.</a:t>
            </a:r>
            <a:endParaRPr dirty="0"/>
          </a:p>
          <a:p>
            <a:pPr marL="457200" lvl="0" indent="-298450" algn="l" rtl="0">
              <a:lnSpc>
                <a:spcPct val="100000"/>
              </a:lnSpc>
              <a:spcBef>
                <a:spcPts val="0"/>
              </a:spcBef>
              <a:spcAft>
                <a:spcPts val="0"/>
              </a:spcAft>
              <a:buSzPts val="1100"/>
              <a:buChar char="●"/>
            </a:pPr>
            <a:r>
              <a:rPr lang="hu-HU" u="sng" dirty="0"/>
              <a:t> </a:t>
            </a:r>
            <a:endParaRPr dirty="0"/>
          </a:p>
          <a:p>
            <a:pPr marL="457200" lvl="0" indent="-298450" algn="l" rtl="0">
              <a:lnSpc>
                <a:spcPct val="100000"/>
              </a:lnSpc>
              <a:spcBef>
                <a:spcPts val="0"/>
              </a:spcBef>
              <a:spcAft>
                <a:spcPts val="0"/>
              </a:spcAft>
              <a:buSzPts val="1100"/>
              <a:buChar char="●"/>
            </a:pPr>
            <a:r>
              <a:rPr lang="hu-HU" dirty="0"/>
              <a:t>Emberek (Smart </a:t>
            </a:r>
            <a:r>
              <a:rPr lang="hu-HU" dirty="0" err="1"/>
              <a:t>People</a:t>
            </a:r>
            <a:r>
              <a:rPr lang="hu-HU" dirty="0"/>
              <a:t>)</a:t>
            </a:r>
            <a:endParaRPr dirty="0"/>
          </a:p>
          <a:p>
            <a:pPr marL="457200" lvl="0" indent="-298450" algn="l" rtl="0">
              <a:lnSpc>
                <a:spcPct val="100000"/>
              </a:lnSpc>
              <a:spcBef>
                <a:spcPts val="0"/>
              </a:spcBef>
              <a:spcAft>
                <a:spcPts val="0"/>
              </a:spcAft>
              <a:buSzPts val="1100"/>
              <a:buChar char="●"/>
            </a:pPr>
            <a:r>
              <a:rPr lang="hu-HU" dirty="0"/>
              <a:t>A tudásgazdaság elsődleges helyszínei a városok és belvárosok, ahol igen sokféle képzettség, ismeret, szaktudás koncentrálódik kis területen. A kreatív városok modellje ezt tekinti a jövő fő termelő ágazatának, amelyre a sikeres települések a fejlődésüket alapozhatják.</a:t>
            </a:r>
            <a:endParaRPr dirty="0"/>
          </a:p>
          <a:p>
            <a:pPr marL="457200" lvl="0" indent="-298450" algn="l" rtl="0">
              <a:lnSpc>
                <a:spcPct val="100000"/>
              </a:lnSpc>
              <a:spcBef>
                <a:spcPts val="0"/>
              </a:spcBef>
              <a:spcAft>
                <a:spcPts val="0"/>
              </a:spcAft>
              <a:buSzPts val="1100"/>
              <a:buChar char="●"/>
            </a:pPr>
            <a:r>
              <a:rPr lang="hu-HU" dirty="0"/>
              <a:t>Ehhez viszont olyan környezetre van szükség, amely vonzó és befogadó. Ez a tolerancia és az együttműködés kultúrája mellett olyan szolgáltatási és infrastrukturális keretek megteremtését is jelenti, ahol ezek a tudások egymással találkozni tudnak és mások számára is elérhetővé válnak, akár vállalkozásokról, akár kulturális termékekről, akár oktatásról van szó.</a:t>
            </a:r>
            <a:endParaRPr dirty="0"/>
          </a:p>
          <a:p>
            <a:pPr marL="457200" lvl="0" indent="-298450" algn="l" rtl="0">
              <a:lnSpc>
                <a:spcPct val="100000"/>
              </a:lnSpc>
              <a:spcBef>
                <a:spcPts val="0"/>
              </a:spcBef>
              <a:spcAft>
                <a:spcPts val="0"/>
              </a:spcAft>
              <a:buSzPts val="1100"/>
              <a:buChar char="●"/>
            </a:pPr>
            <a:r>
              <a:rPr lang="hu-HU" dirty="0"/>
              <a:t>Az oktatás átformálása ebben a folyamatban alapvető kérdés. Ez az élethosszig tartó tanulás esetében elvárások és szemlélet formálását is jelenti, valamint motiváltság és a hasznosság tudatának fenntartását. </a:t>
            </a:r>
            <a:endParaRPr dirty="0"/>
          </a:p>
          <a:p>
            <a:pPr marL="457200" lvl="0" indent="-298450" algn="l" rtl="0">
              <a:lnSpc>
                <a:spcPct val="100000"/>
              </a:lnSpc>
              <a:spcBef>
                <a:spcPts val="0"/>
              </a:spcBef>
              <a:spcAft>
                <a:spcPts val="0"/>
              </a:spcAft>
              <a:buSzPts val="1100"/>
              <a:buChar char="●"/>
            </a:pPr>
            <a:r>
              <a:rPr lang="hu-HU" dirty="0"/>
              <a:t>A városok az ismeretlennel, az újjal való találkozás lehetőségét kell, hogy jelentsék, és egyben meg kell teremteniük az igényt ezekre a találkozásokra. Csak a kellően széles látókörrel és a végzettségtől független érdeklődéssel bíró állampolgárok tudnak a saját életükben és a közösségek, a települések számára is sikeresek lenni.</a:t>
            </a:r>
            <a:endParaRPr dirty="0"/>
          </a:p>
          <a:p>
            <a:pPr marL="457200" lvl="0" indent="-298450" algn="l" rtl="0">
              <a:lnSpc>
                <a:spcPct val="100000"/>
              </a:lnSpc>
              <a:spcBef>
                <a:spcPts val="0"/>
              </a:spcBef>
              <a:spcAft>
                <a:spcPts val="0"/>
              </a:spcAft>
              <a:buSzPts val="1100"/>
              <a:buChar char="●"/>
            </a:pPr>
            <a:r>
              <a:rPr lang="hu-HU" dirty="0"/>
              <a:t>Ennél fogva is kiemelten fontos az inkluzivitás megvalósítása a településfejlesztésben. A részvételi tervezés megfelelő alkalmazása bizalmat épít, érdeklődést és elköteleződést teremt, vagyis azt a helyi szociális megtartó erőt tudja létrehozni vagy megerősíteni, amely a városi környezetet és a városlakókat is egyaránt gondozni és gazdagítani </a:t>
            </a:r>
            <a:r>
              <a:rPr lang="hu-HU" dirty="0" err="1"/>
              <a:t>tudja.53</a:t>
            </a:r>
            <a:endParaRPr dirty="0"/>
          </a:p>
          <a:p>
            <a:pPr marL="457200" lvl="0" indent="-298450" algn="l" rtl="0">
              <a:lnSpc>
                <a:spcPct val="100000"/>
              </a:lnSpc>
              <a:spcBef>
                <a:spcPts val="0"/>
              </a:spcBef>
              <a:spcAft>
                <a:spcPts val="0"/>
              </a:spcAft>
              <a:buSzPts val="1100"/>
              <a:buChar char="●"/>
            </a:pPr>
            <a:r>
              <a:rPr lang="hu-HU" u="sng" dirty="0"/>
              <a:t> </a:t>
            </a:r>
            <a:endParaRPr dirty="0"/>
          </a:p>
          <a:p>
            <a:pPr marL="457200" lvl="0" indent="-298450" algn="l" rtl="0">
              <a:lnSpc>
                <a:spcPct val="100000"/>
              </a:lnSpc>
              <a:spcBef>
                <a:spcPts val="0"/>
              </a:spcBef>
              <a:spcAft>
                <a:spcPts val="0"/>
              </a:spcAft>
              <a:buSzPts val="1100"/>
              <a:buChar char="●"/>
            </a:pPr>
            <a:r>
              <a:rPr lang="hu-HU" dirty="0"/>
              <a:t>Életkörülmények, életminőség (Smart </a:t>
            </a:r>
            <a:r>
              <a:rPr lang="hu-HU" dirty="0" err="1"/>
              <a:t>Living</a:t>
            </a:r>
            <a:r>
              <a:rPr lang="hu-HU" dirty="0"/>
              <a:t>)</a:t>
            </a:r>
            <a:endParaRPr dirty="0"/>
          </a:p>
          <a:p>
            <a:pPr marL="457200" lvl="0" indent="-298450" algn="l" rtl="0">
              <a:lnSpc>
                <a:spcPct val="100000"/>
              </a:lnSpc>
              <a:spcBef>
                <a:spcPts val="0"/>
              </a:spcBef>
              <a:spcAft>
                <a:spcPts val="0"/>
              </a:spcAft>
              <a:buSzPts val="1100"/>
              <a:buChar char="●"/>
            </a:pPr>
            <a:r>
              <a:rPr lang="hu-HU" dirty="0"/>
              <a:t>Egy okos város olyan alapokat kínál, amelyek igen változatos egyéni és közösségi céloknak nyújtanak támogató közeget. Fontos ugyanakkor, hogy ezt nem differenciálatlanul teszi: mindenkinek felkínál lehetőségeket, de nem feltétlenül ugyanott, ugyanúgy és ugyanakkor. A kulturálisan aktív, boldog élet kereteit előtérbe helyező városokban a fejlődés ennél fogva gyakran inkább építkezést és gondozást jelent, mint növekedést, akár intézményekről, akár szolgáltatásokról vagy az épített környezetről van szó.</a:t>
            </a:r>
            <a:endParaRPr dirty="0"/>
          </a:p>
          <a:p>
            <a:pPr marL="457200" lvl="0" indent="-298450" algn="l" rtl="0">
              <a:lnSpc>
                <a:spcPct val="100000"/>
              </a:lnSpc>
              <a:spcBef>
                <a:spcPts val="0"/>
              </a:spcBef>
              <a:spcAft>
                <a:spcPts val="0"/>
              </a:spcAft>
              <a:buSzPts val="1100"/>
              <a:buChar char="●"/>
            </a:pPr>
            <a:r>
              <a:rPr lang="hu-HU" dirty="0"/>
              <a:t>Az egészség és a biztonság szintén olyan tényezők, amelyek hosszú távú befektetést igényelnek, akár konkrét, akár tágabb értelemben vett célokról van szó. A városlakók testi, lelki, szellemi és közösségi egészségének fejlesztése számos területen igényel döntéseket, az informáltság és a bizalom kialakításától és fenntartásától az ágazati szolgáltatások és adatbázisok integrációjáig. Nem utolsó sorban pedig ez az a két terület, ahol az intelligens megoldások és eszközök jelentős segítséget nyújthatnak, például a távfelügyeleti, köztéri komfortérzeti vagy az e-egészségügyi szolgáltatásokban.</a:t>
            </a:r>
            <a:endParaRPr dirty="0"/>
          </a:p>
          <a:p>
            <a:pPr marL="457200" lvl="0" indent="-298450" algn="l" rtl="0">
              <a:lnSpc>
                <a:spcPct val="100000"/>
              </a:lnSpc>
              <a:spcBef>
                <a:spcPts val="0"/>
              </a:spcBef>
              <a:spcAft>
                <a:spcPts val="0"/>
              </a:spcAft>
              <a:buSzPts val="1100"/>
              <a:buChar char="●"/>
            </a:pPr>
            <a:br>
              <a:rPr lang="hu-HU" dirty="0"/>
            </a:br>
            <a:r>
              <a:rPr lang="hu-HU" dirty="0"/>
              <a:t>Európa, és azon belül Magyarország lakossága gyorsuló ütemben öregszik. Ez a városi jövő esetében olyan igények megjelenését jelenti, amelyekre most kell felkészülni. </a:t>
            </a:r>
            <a:endParaRPr dirty="0"/>
          </a:p>
          <a:p>
            <a:pPr marL="457200" lvl="0" indent="-298450" algn="l" rtl="0">
              <a:lnSpc>
                <a:spcPct val="100000"/>
              </a:lnSpc>
              <a:spcBef>
                <a:spcPts val="0"/>
              </a:spcBef>
              <a:spcAft>
                <a:spcPts val="0"/>
              </a:spcAft>
              <a:buSzPts val="1100"/>
              <a:buChar char="●"/>
            </a:pPr>
            <a:r>
              <a:rPr lang="hu-HU" dirty="0"/>
              <a:t>A személyes biztonság kritikus kérdés. Az olyan technológiai fejlesztések, mint a köztéri kamera rendszerek gyakran kínálnak egyszerű megoldásokat a biztonságérzet növelésére, ezek azonban nem kezelik a valódi problémákat – a minőségi életmódhoz nem a felszíni látványelemek fejlesztése, hanem a város tényleges biztonságának növelése szükséges. </a:t>
            </a:r>
            <a:endParaRPr dirty="0"/>
          </a:p>
          <a:p>
            <a:pPr marL="457200" lvl="0" indent="-298450" algn="l" rtl="0">
              <a:lnSpc>
                <a:spcPct val="100000"/>
              </a:lnSpc>
              <a:spcBef>
                <a:spcPts val="0"/>
              </a:spcBef>
              <a:spcAft>
                <a:spcPts val="0"/>
              </a:spcAft>
              <a:buSzPts val="1100"/>
              <a:buChar char="●"/>
            </a:pPr>
            <a:r>
              <a:rPr lang="hu-HU" u="sng" dirty="0"/>
              <a:t> </a:t>
            </a:r>
            <a:endParaRPr dirty="0"/>
          </a:p>
          <a:p>
            <a:pPr marL="457200" lvl="0" indent="-298450" algn="l" rtl="0">
              <a:lnSpc>
                <a:spcPct val="100000"/>
              </a:lnSpc>
              <a:spcBef>
                <a:spcPts val="0"/>
              </a:spcBef>
              <a:spcAft>
                <a:spcPts val="0"/>
              </a:spcAft>
              <a:buSzPts val="1100"/>
              <a:buChar char="●"/>
            </a:pPr>
            <a:r>
              <a:rPr lang="hu-HU" dirty="0"/>
              <a:t>Kormányzás (Smart </a:t>
            </a:r>
            <a:r>
              <a:rPr lang="hu-HU" dirty="0" err="1"/>
              <a:t>Governance</a:t>
            </a:r>
            <a:r>
              <a:rPr lang="hu-HU" dirty="0"/>
              <a:t>)</a:t>
            </a:r>
            <a:endParaRPr dirty="0"/>
          </a:p>
          <a:p>
            <a:pPr marL="457200" lvl="0" indent="-298450" algn="l" rtl="0">
              <a:lnSpc>
                <a:spcPct val="100000"/>
              </a:lnSpc>
              <a:spcBef>
                <a:spcPts val="0"/>
              </a:spcBef>
              <a:spcAft>
                <a:spcPts val="0"/>
              </a:spcAft>
              <a:buSzPts val="1100"/>
              <a:buChar char="●"/>
            </a:pPr>
            <a:r>
              <a:rPr lang="hu-HU" dirty="0"/>
              <a:t>Az okos városok és városlakók jövőképe olyan politikai közösséget feltételez, amelyet a tudatosság és a kompetenciák megosztása, a közös kormányzás határoz meg. A kortárs városokban az önkormányzatok mellett egyre több szereplő vesz részt a fenntartási, fejlesztési, szabályozási tevékenységekben – a siker kérdése a köztük kialakuló kapcsolatokban és együttműködésben van.</a:t>
            </a:r>
            <a:endParaRPr dirty="0"/>
          </a:p>
          <a:p>
            <a:pPr marL="457200" lvl="0" indent="-298450" algn="l" rtl="0">
              <a:lnSpc>
                <a:spcPct val="100000"/>
              </a:lnSpc>
              <a:spcBef>
                <a:spcPts val="0"/>
              </a:spcBef>
              <a:spcAft>
                <a:spcPts val="0"/>
              </a:spcAft>
              <a:buSzPts val="1100"/>
              <a:buChar char="●"/>
            </a:pPr>
            <a:r>
              <a:rPr lang="hu-HU" dirty="0"/>
              <a:t>A városi polgárok felelős és aktív részvételét a döntéshozatali folyamatok átláthatósága és elérhetősége ösztönözheti. A smart city megoldásokhoz kapcsolódó adatkezelési kérdések, fejlesztői bázisok, nyitott gazdálkodási kezdeményezések ezeket erősítik.</a:t>
            </a:r>
            <a:endParaRPr dirty="0"/>
          </a:p>
          <a:p>
            <a:pPr marL="457200" lvl="0" indent="-298450" algn="l" rtl="0">
              <a:lnSpc>
                <a:spcPct val="100000"/>
              </a:lnSpc>
              <a:spcBef>
                <a:spcPts val="0"/>
              </a:spcBef>
              <a:spcAft>
                <a:spcPts val="0"/>
              </a:spcAft>
              <a:buSzPts val="1100"/>
              <a:buChar char="●"/>
            </a:pPr>
            <a:r>
              <a:rPr lang="hu-HU" dirty="0"/>
              <a:t>Az e-kormányzás és e-közigazgatás elterjedésében az önkormányzatok a főszereplők, hiszen itt találkoznak a belső kormányzati és adminisztrációs rendszerek a végfelhasználó polgárokkal, illetve az egyéni, civil adatok és informatikai rendszerek az állami szolgáltatásokkal. Ennél fogva az önkormányzatok aktív fejlesztő tevékenysége és szemlélete kiemelten fontos az eltérő léptékek, ágazatok és szereplők koordinációjában.</a:t>
            </a:r>
            <a:endParaRPr dirty="0"/>
          </a:p>
          <a:p>
            <a:pPr marL="457200" lvl="0" indent="-298450" algn="l" rtl="0">
              <a:lnSpc>
                <a:spcPct val="100000"/>
              </a:lnSpc>
              <a:spcBef>
                <a:spcPts val="0"/>
              </a:spcBef>
              <a:spcAft>
                <a:spcPts val="0"/>
              </a:spcAft>
              <a:buSzPts val="1100"/>
              <a:buChar char="●"/>
            </a:pPr>
            <a:r>
              <a:rPr lang="hu-HU" u="sng" dirty="0"/>
              <a:t> </a:t>
            </a:r>
            <a:endParaRPr dirty="0"/>
          </a:p>
          <a:p>
            <a:pPr marL="457200" lvl="0" indent="-298450" algn="l" rtl="0">
              <a:lnSpc>
                <a:spcPct val="100000"/>
              </a:lnSpc>
              <a:spcBef>
                <a:spcPts val="0"/>
              </a:spcBef>
              <a:spcAft>
                <a:spcPts val="0"/>
              </a:spcAft>
              <a:buSzPts val="1100"/>
              <a:buChar char="●"/>
            </a:pPr>
            <a:r>
              <a:rPr lang="hu-HU" dirty="0"/>
              <a:t>Gazdaság (Smart Economy)</a:t>
            </a:r>
            <a:endParaRPr dirty="0"/>
          </a:p>
          <a:p>
            <a:pPr marL="457200" lvl="0" indent="-298450" algn="l" rtl="0">
              <a:lnSpc>
                <a:spcPct val="100000"/>
              </a:lnSpc>
              <a:spcBef>
                <a:spcPts val="0"/>
              </a:spcBef>
              <a:spcAft>
                <a:spcPts val="0"/>
              </a:spcAft>
              <a:buSzPts val="1100"/>
              <a:buChar char="●"/>
            </a:pPr>
            <a:r>
              <a:rPr lang="hu-HU" dirty="0"/>
              <a:t>A gazdasági környezetet támogató smart city projektek a vállalkozások adminisztratív feladatait egyszerűsítő felületektől a publikus fejlesztési adatbázisokon át sok területre kiterjedhetnek. Sok város kiemelten támogatja a helyben működő cégek globális és helyi piaci integrációját, inkubációkkal, helyiségek ideiglenes vagy tartós biztosításával, vagy olyan integrált szolgáltatási csomagokkal, amelyek cégek ideiglenes oda települését, helyben megvalósított fejlesztéseit támogatják vagy akár beépítik a város </a:t>
            </a:r>
            <a:r>
              <a:rPr lang="hu-HU" dirty="0" err="1"/>
              <a:t>működtetésébe.58</a:t>
            </a:r>
            <a:endParaRPr dirty="0"/>
          </a:p>
          <a:p>
            <a:pPr marL="457200" lvl="0" indent="-298450" algn="l" rtl="0">
              <a:lnSpc>
                <a:spcPct val="100000"/>
              </a:lnSpc>
              <a:spcBef>
                <a:spcPts val="0"/>
              </a:spcBef>
              <a:spcAft>
                <a:spcPts val="0"/>
              </a:spcAft>
              <a:buSzPts val="1100"/>
              <a:buChar char="●"/>
            </a:pPr>
            <a:r>
              <a:rPr lang="hu-HU" dirty="0"/>
              <a:t>Akármennyire dinamikus piac lesz a smart city alkalmazásoké a következő években, itt csak akkor tudnak sikeres és versenyképes projektek születni, ha vannak városok és közintézmények, amelyek támogatják és befogadják ezeket. A kormányzati szerveknek azonban az esetek többségében nincs képessége és kompetenciája inkubációs tevékenységek beindítására, bár az elmúlt években Magyarországon is egyre több önkormányzatokhoz köthető inkubátor ház jött létre. A vállalkozások számára az jelentheti a legfontosabb segítséget, ha az ötleteik és termékeik fejlesztésében és tesztelésében tudnak együttműködni önkormányzatokkal vagy érintett közintézmények- kel, szolgáltatókkal. Ez az okos mérőktől a szolgáltatásokon és oktatási eszközökön keresztül az egészségügyig vagy a kereskedelmi alkalmazásokig terjed. A városok itt tudnak jelentős gazdaságélénkítő szerepben megjelenni – ha megnyitják a hagyományosan igen nehezen elérhető intézményeiket az együttműködések előtt.</a:t>
            </a:r>
            <a:endParaRPr dirty="0"/>
          </a:p>
          <a:p>
            <a:pPr marL="457200" lvl="0" indent="-298450" algn="l" rtl="0">
              <a:lnSpc>
                <a:spcPct val="100000"/>
              </a:lnSpc>
              <a:spcBef>
                <a:spcPts val="0"/>
              </a:spcBef>
              <a:spcAft>
                <a:spcPts val="0"/>
              </a:spcAft>
              <a:buSzPts val="1100"/>
              <a:buChar char="●"/>
            </a:pPr>
            <a:r>
              <a:rPr lang="hu-HU" dirty="0"/>
              <a:t>Ez egyben az innovációs kedvet is javítja, hiszen mindenki számára ösztönző erőt jelent, ha a saját környezetét, hagyományait, kultúráját stb. erőforrásnak és inspirációnak tudja tekinteni. Ez a szemlélet az örökség értelemzését és elérhetőségét, de akár az idegenforgalmi vonzerőt és a városképet, városmárkát is alapvetően át tudja formálni.</a:t>
            </a:r>
            <a:endParaRPr dirty="0"/>
          </a:p>
          <a:p>
            <a:pPr marL="457200" lvl="0" indent="-228600" algn="l" rtl="0">
              <a:lnSpc>
                <a:spcPct val="100000"/>
              </a:lnSpc>
              <a:spcBef>
                <a:spcPts val="0"/>
              </a:spcBef>
              <a:spcAft>
                <a:spcPts val="0"/>
              </a:spcAft>
              <a:buSzPts val="1100"/>
              <a:buNone/>
            </a:pPr>
            <a:endParaRPr dirty="0"/>
          </a:p>
        </p:txBody>
      </p:sp>
      <p:sp>
        <p:nvSpPr>
          <p:cNvPr id="159" name="Google Shape;159;p2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chemeClr val="dk1"/>
                </a:solidFill>
                <a:latin typeface="Calibri"/>
                <a:ea typeface="Calibri"/>
                <a:cs typeface="Calibri"/>
                <a:sym typeface="Calibri"/>
              </a:rPr>
              <a:t>11</a:t>
            </a:fld>
            <a:endParaRPr sz="14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9" name="Google Shape;189;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dirty="0"/>
              <a:t>Az egyes területekhez példákat a tananyag második része tartalmaz.</a:t>
            </a:r>
            <a:endParaRPr dirty="0"/>
          </a:p>
          <a:p>
            <a:pPr marL="457200" lvl="0" indent="-228600" algn="l" rtl="0">
              <a:lnSpc>
                <a:spcPct val="100000"/>
              </a:lnSpc>
              <a:spcBef>
                <a:spcPts val="0"/>
              </a:spcBef>
              <a:spcAft>
                <a:spcPts val="0"/>
              </a:spcAft>
              <a:buSzPts val="1100"/>
              <a:buNone/>
            </a:pPr>
            <a:endParaRPr dirty="0"/>
          </a:p>
          <a:p>
            <a:pPr marL="457200" lvl="0" indent="-298450" algn="l" rtl="0">
              <a:lnSpc>
                <a:spcPct val="100000"/>
              </a:lnSpc>
              <a:spcBef>
                <a:spcPts val="0"/>
              </a:spcBef>
              <a:spcAft>
                <a:spcPts val="0"/>
              </a:spcAft>
              <a:buSzPts val="1100"/>
              <a:buFont typeface="Arial"/>
              <a:buChar char="•"/>
            </a:pPr>
            <a:r>
              <a:rPr lang="hu-HU" b="1" dirty="0"/>
              <a:t>Kommunikáció</a:t>
            </a:r>
            <a:endParaRPr dirty="0"/>
          </a:p>
          <a:p>
            <a:pPr marL="742950" lvl="1" indent="-285750" algn="l" rtl="0">
              <a:lnSpc>
                <a:spcPct val="100000"/>
              </a:lnSpc>
              <a:spcBef>
                <a:spcPts val="0"/>
              </a:spcBef>
              <a:spcAft>
                <a:spcPts val="0"/>
              </a:spcAft>
              <a:buSzPts val="1100"/>
              <a:buFont typeface="Arial"/>
              <a:buChar char="•"/>
            </a:pPr>
            <a:r>
              <a:rPr lang="hu-HU" dirty="0"/>
              <a:t>A kommunikáció a közösségi média segítségével önállóan is működő képes lenne, de fontos kiemelni, hogy a digitális megoldások használata során is szükség van közösség szervezőre. A közösségi média híreinek megosztása nem jelent közösség szervezést, ehhez a közösség, a település, térség belső történéseiről, eseményeiről kell információkat, híreket, videókat megosztani. </a:t>
            </a:r>
            <a:endParaRPr dirty="0"/>
          </a:p>
          <a:p>
            <a:pPr marL="457200" lvl="0" indent="-298450" algn="l" rtl="0">
              <a:lnSpc>
                <a:spcPct val="100000"/>
              </a:lnSpc>
              <a:spcBef>
                <a:spcPts val="0"/>
              </a:spcBef>
              <a:spcAft>
                <a:spcPts val="0"/>
              </a:spcAft>
              <a:buSzPts val="1100"/>
              <a:buFont typeface="Arial"/>
              <a:buChar char="•"/>
            </a:pPr>
            <a:r>
              <a:rPr lang="hu-HU" b="1" dirty="0"/>
              <a:t>Vélemények összegyűjtésére</a:t>
            </a:r>
            <a:endParaRPr dirty="0"/>
          </a:p>
          <a:p>
            <a:pPr marL="742950" lvl="1" indent="-285750" algn="l" rtl="0">
              <a:lnSpc>
                <a:spcPct val="100000"/>
              </a:lnSpc>
              <a:spcBef>
                <a:spcPts val="0"/>
              </a:spcBef>
              <a:spcAft>
                <a:spcPts val="0"/>
              </a:spcAft>
              <a:buSzPts val="1100"/>
              <a:buFont typeface="Arial"/>
              <a:buChar char="•"/>
            </a:pPr>
            <a:r>
              <a:rPr lang="hu-HU" dirty="0"/>
              <a:t>Lehetőség van a nyíltan, vagy titkosan gyűjteni a véleményeket. Fontos, hogy az érintettek mindig kapjanak visszajelzést az összegyűjtött véleményekről. A vélemények összegyűjtését támogathatják cél alkalmazások, kérdőívek és a közösségi média.</a:t>
            </a:r>
            <a:endParaRPr dirty="0"/>
          </a:p>
          <a:p>
            <a:pPr marL="457200" lvl="0" indent="-298450" algn="l" rtl="0">
              <a:lnSpc>
                <a:spcPct val="100000"/>
              </a:lnSpc>
              <a:spcBef>
                <a:spcPts val="0"/>
              </a:spcBef>
              <a:spcAft>
                <a:spcPts val="0"/>
              </a:spcAft>
              <a:buSzPts val="1100"/>
              <a:buFont typeface="Arial"/>
              <a:buChar char="•"/>
            </a:pPr>
            <a:r>
              <a:rPr lang="hu-HU" b="1" dirty="0"/>
              <a:t>Helyi identitás</a:t>
            </a:r>
            <a:endParaRPr dirty="0"/>
          </a:p>
          <a:p>
            <a:pPr marL="742950" lvl="1" indent="-285750" algn="l" rtl="0">
              <a:lnSpc>
                <a:spcPct val="100000"/>
              </a:lnSpc>
              <a:spcBef>
                <a:spcPts val="0"/>
              </a:spcBef>
              <a:spcAft>
                <a:spcPts val="0"/>
              </a:spcAft>
              <a:buSzPts val="1100"/>
              <a:buFont typeface="Arial"/>
              <a:buChar char="•"/>
            </a:pPr>
            <a:r>
              <a:rPr lang="hu-HU" dirty="0"/>
              <a:t>A helyi identitást tudják támogatni a jól felépített helyi weboldalak, online helyi tananyagok, dokumentum könyvtárak (filmek, fotók, történeket) és a digitális tájházak. Ida tartozik a helyi értéktárak digitális elérhetősége is. </a:t>
            </a:r>
            <a:endParaRPr dirty="0"/>
          </a:p>
          <a:p>
            <a:pPr marL="457200" lvl="0" indent="-298450" algn="l" rtl="0">
              <a:lnSpc>
                <a:spcPct val="100000"/>
              </a:lnSpc>
              <a:spcBef>
                <a:spcPts val="0"/>
              </a:spcBef>
              <a:spcAft>
                <a:spcPts val="0"/>
              </a:spcAft>
              <a:buSzPts val="1100"/>
              <a:buFont typeface="Arial"/>
              <a:buChar char="•"/>
            </a:pPr>
            <a:r>
              <a:rPr lang="hu-HU" b="1" dirty="0"/>
              <a:t>Szomszédi kapcsolatok</a:t>
            </a:r>
            <a:endParaRPr dirty="0"/>
          </a:p>
          <a:p>
            <a:pPr marL="742950" lvl="1" indent="-285750" algn="l" rtl="0">
              <a:lnSpc>
                <a:spcPct val="100000"/>
              </a:lnSpc>
              <a:spcBef>
                <a:spcPts val="0"/>
              </a:spcBef>
              <a:spcAft>
                <a:spcPts val="0"/>
              </a:spcAft>
              <a:buSzPts val="1100"/>
              <a:buFont typeface="Arial"/>
              <a:buChar char="•"/>
            </a:pPr>
            <a:r>
              <a:rPr lang="hu-HU" dirty="0"/>
              <a:t>A digitális megoldások támogathatják a kölcsönös szívességi segítéseket, eszközök kölcsönadását, közösségi étel megosztást, online adomány boltokat. Az alkalmazások biztosítják, hogy a felajánlók és kérők azonosíthatóan egymásra tudjanak találni. </a:t>
            </a:r>
            <a:endParaRPr dirty="0"/>
          </a:p>
          <a:p>
            <a:pPr marL="457200" lvl="0" indent="-298450" algn="l" rtl="0">
              <a:lnSpc>
                <a:spcPct val="100000"/>
              </a:lnSpc>
              <a:spcBef>
                <a:spcPts val="0"/>
              </a:spcBef>
              <a:spcAft>
                <a:spcPts val="0"/>
              </a:spcAft>
              <a:buSzPts val="1100"/>
              <a:buFont typeface="Arial"/>
              <a:buChar char="•"/>
            </a:pPr>
            <a:r>
              <a:rPr lang="hu-HU" b="1" dirty="0"/>
              <a:t>Település és térség online láthatósága</a:t>
            </a:r>
            <a:r>
              <a:rPr lang="hu-HU" dirty="0"/>
              <a:t> </a:t>
            </a:r>
            <a:endParaRPr dirty="0"/>
          </a:p>
          <a:p>
            <a:pPr marL="742950" lvl="1" indent="-285750" algn="l" rtl="0">
              <a:lnSpc>
                <a:spcPct val="100000"/>
              </a:lnSpc>
              <a:spcBef>
                <a:spcPts val="0"/>
              </a:spcBef>
              <a:spcAft>
                <a:spcPts val="0"/>
              </a:spcAft>
              <a:buSzPts val="1100"/>
              <a:buFont typeface="Arial"/>
              <a:buChar char="•"/>
            </a:pPr>
            <a:r>
              <a:rPr lang="hu-HU" dirty="0"/>
              <a:t>A láthatóság alatt a keresőkben, a közösségi médiában, az utazási portálokon való jelenlétet értjük, a szolgáltatások, az érték tár elemeinek elérhetőségét, naprakészen való megjelenítését. </a:t>
            </a:r>
            <a:endParaRPr dirty="0"/>
          </a:p>
          <a:p>
            <a:pPr marL="457200" lvl="0" indent="-228600" algn="l" rtl="0">
              <a:lnSpc>
                <a:spcPct val="100000"/>
              </a:lnSpc>
              <a:spcBef>
                <a:spcPts val="0"/>
              </a:spcBef>
              <a:spcAft>
                <a:spcPts val="0"/>
              </a:spcAft>
              <a:buSzPts val="1100"/>
              <a:buNone/>
            </a:pPr>
            <a:endParaRPr dirty="0"/>
          </a:p>
          <a:p>
            <a:pPr marL="457200" lvl="0" indent="-228600" algn="l" rtl="0">
              <a:lnSpc>
                <a:spcPct val="100000"/>
              </a:lnSpc>
              <a:spcBef>
                <a:spcPts val="0"/>
              </a:spcBef>
              <a:spcAft>
                <a:spcPts val="0"/>
              </a:spcAft>
              <a:buSzPts val="1100"/>
              <a:buNone/>
            </a:pPr>
            <a:endParaRPr dirty="0"/>
          </a:p>
        </p:txBody>
      </p:sp>
      <p:sp>
        <p:nvSpPr>
          <p:cNvPr id="190" name="Google Shape;190;p2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chemeClr val="dk1"/>
                </a:solidFill>
                <a:latin typeface="Calibri"/>
                <a:ea typeface="Calibri"/>
                <a:cs typeface="Calibri"/>
                <a:sym typeface="Calibri"/>
              </a:rPr>
              <a:t>12</a:t>
            </a:fld>
            <a:endParaRPr sz="14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2" name="Google Shape;202;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a:t>Az egyes területekhez példákat a tananyag második része tartalmaz.</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Font typeface="Arial"/>
              <a:buChar char="•"/>
            </a:pPr>
            <a:r>
              <a:rPr lang="hu-HU" b="1"/>
              <a:t>Örökség és értékkataszter –</a:t>
            </a:r>
            <a:r>
              <a:rPr lang="hu-HU" b="0"/>
              <a:t> A kataszterezés, a különböző módon összegyűjtött és rendszerezett, értékek tára, amely a táj természeti és kulturális értékeit, örökségét, annak állapotát és teendőket tartalmazza. Az értéktárak mögött értékközösségek állnak. Olyan személyek és közösségek, akik a településeken, a tájban található értékeket ismerik, szeretik, fontosnak tartják az értékek ápolását, megismerését, megismertetését és gyarapítását. A vidéki térségek számára fontos ezen közösségek erősítése, támogatása, segítése, elismerése. Az általuk összegyűjtött értékek, azokról szóló dokumentumok megőrzése, kiadványok, bemutató kisfilmek készítése, az értékekhez kapcsolódó tudás fenntartása, továbbadása pl.  a legtöbb natúrparkban kialakult gyakorlat.</a:t>
            </a:r>
            <a:endParaRPr b="1"/>
          </a:p>
          <a:p>
            <a:pPr marL="457200" lvl="0" indent="-298450" algn="l" rtl="0">
              <a:lnSpc>
                <a:spcPct val="100000"/>
              </a:lnSpc>
              <a:spcBef>
                <a:spcPts val="0"/>
              </a:spcBef>
              <a:spcAft>
                <a:spcPts val="0"/>
              </a:spcAft>
              <a:buSzPts val="1100"/>
              <a:buFont typeface="Arial"/>
              <a:buChar char="•"/>
            </a:pPr>
            <a:r>
              <a:rPr lang="hu-HU" b="1"/>
              <a:t>Erőforrásleltár és monitoring –</a:t>
            </a:r>
            <a:r>
              <a:rPr lang="hu-HU" b="0"/>
              <a:t> A vidéki területek környezeti- és természeti erőforrásainak felmérése és nyomon követése jelentős segítség a környezeti kihívások kezelésében (árvíz, klímaváltozás, energiaellátás, gazdálkodás stb.) rendkívül fontos és digitális eszközökkel, módszerekkel jól segíthető. </a:t>
            </a:r>
            <a:endParaRPr b="1"/>
          </a:p>
          <a:p>
            <a:pPr marL="457200" lvl="0" indent="-298450" algn="l" rtl="0">
              <a:lnSpc>
                <a:spcPct val="100000"/>
              </a:lnSpc>
              <a:spcBef>
                <a:spcPts val="0"/>
              </a:spcBef>
              <a:spcAft>
                <a:spcPts val="0"/>
              </a:spcAft>
              <a:buSzPts val="1100"/>
              <a:buFont typeface="Arial"/>
              <a:buChar char="•"/>
            </a:pPr>
            <a:r>
              <a:rPr lang="hu-HU" b="1"/>
              <a:t>Erőforrráskezelés, menedzsment –</a:t>
            </a:r>
            <a:r>
              <a:rPr lang="hu-HU" b="0"/>
              <a:t> A vidéki területek egyik kiemelt felelősségi köre, mivel különösen a természeti erőforrások elérése, használata ezeken a területeken valósul meg. A korszerű (gyorsan változó) jellemzően technológiai tudás és az évszázadok alatt a helyi ismeretekre, tapasztalatokra épülő (hosszú idő alatt kialakuló) tudás együttes alkalmazása szükséges a tartamos erőforráshasználathoz és kezeléshez. A digitális megoldások jelentős segítséget, ugyanakkor veszélyt is jelenthetnek. Ez utóbbira példa, amikor figyelmen kívül hagyják a helyi tudást.</a:t>
            </a:r>
            <a:endParaRPr/>
          </a:p>
          <a:p>
            <a:pPr marL="457200" lvl="0" indent="-298450" algn="l" rtl="0">
              <a:lnSpc>
                <a:spcPct val="100000"/>
              </a:lnSpc>
              <a:spcBef>
                <a:spcPts val="0"/>
              </a:spcBef>
              <a:spcAft>
                <a:spcPts val="0"/>
              </a:spcAft>
              <a:buSzPts val="1100"/>
              <a:buFont typeface="Arial"/>
              <a:buChar char="•"/>
            </a:pPr>
            <a:r>
              <a:rPr lang="hu-HU" b="1"/>
              <a:t>Együttműködések erősítése – </a:t>
            </a:r>
            <a:r>
              <a:rPr lang="hu-HU" b="0"/>
              <a:t>Gyakran tapasztaljuk, hogy egy település vagy egy gazdálkodó tehetetlen a környezetéből érkező hatásokkal szemben, ennek megelőzése és kezelése érdekében táji, térségi, vízgyűjtői együttműködésekre, koordinációra van szükség, amely ma már elképzelhetetlen a digitális alkalmazások nélkül.</a:t>
            </a:r>
            <a:endParaRPr/>
          </a:p>
          <a:p>
            <a:pPr marL="457200" lvl="0" indent="-298450" algn="l" rtl="0">
              <a:lnSpc>
                <a:spcPct val="100000"/>
              </a:lnSpc>
              <a:spcBef>
                <a:spcPts val="0"/>
              </a:spcBef>
              <a:spcAft>
                <a:spcPts val="0"/>
              </a:spcAft>
              <a:buSzPts val="1100"/>
              <a:buFont typeface="Arial"/>
              <a:buChar char="•"/>
            </a:pPr>
            <a:r>
              <a:rPr lang="hu-HU" b="1"/>
              <a:t>Település és térség online láthatósága</a:t>
            </a:r>
            <a:r>
              <a:rPr lang="hu-HU"/>
              <a:t> – A láthatóság alatt a helyi adatbázisokban, a keresőkben, a közösségi médiában, akár az utazási portálokon való jelenlétet értjük, az értéktár elemeinek elérhetőségét, naprakészen való megjelenítését. </a:t>
            </a:r>
            <a:endParaRPr/>
          </a:p>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a:p>
        </p:txBody>
      </p:sp>
      <p:sp>
        <p:nvSpPr>
          <p:cNvPr id="203" name="Google Shape;203;p2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chemeClr val="dk1"/>
                </a:solidFill>
                <a:latin typeface="Calibri"/>
                <a:ea typeface="Calibri"/>
                <a:cs typeface="Calibri"/>
                <a:sym typeface="Calibri"/>
              </a:rPr>
              <a:t>13</a:t>
            </a:fld>
            <a:endParaRPr sz="14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5" name="Google Shape;215;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85750" lvl="0" indent="-285750" algn="l" rtl="0">
              <a:lnSpc>
                <a:spcPct val="100000"/>
              </a:lnSpc>
              <a:spcBef>
                <a:spcPts val="0"/>
              </a:spcBef>
              <a:spcAft>
                <a:spcPts val="0"/>
              </a:spcAft>
              <a:buSzPts val="1100"/>
              <a:buFont typeface="Arial"/>
              <a:buChar char="•"/>
            </a:pPr>
            <a:r>
              <a:rPr lang="hu-HU" b="0"/>
              <a:t>Az üzleti, állami, felsőoktatási és civil együttműködésre vonatkozó Quadruple Helix megközelítés használatos napjainkban. </a:t>
            </a:r>
            <a:r>
              <a:rPr lang="hu-HU" b="1"/>
              <a:t>A már közel egy évtizede a (természeti) környezet innovációra gyakorolt befolyásának felismerésével a Quintuple Helix modell  is megszületett, amely integrálja az ötödik elemet, a természetet, a természeti rendszereket a modellbe. </a:t>
            </a:r>
            <a:r>
              <a:rPr lang="hu-HU" b="0"/>
              <a:t>(lásd: https://www.researchgate.net/publication/257884675_The_Quintuple_Helix_innovation_model_global_warming_as_a_challenge_and_driver_for_innovation)</a:t>
            </a:r>
            <a:endParaRPr/>
          </a:p>
          <a:p>
            <a:pPr marL="285750" lvl="0" indent="-285750" algn="l" rtl="0">
              <a:lnSpc>
                <a:spcPct val="100000"/>
              </a:lnSpc>
              <a:spcBef>
                <a:spcPts val="0"/>
              </a:spcBef>
              <a:spcAft>
                <a:spcPts val="0"/>
              </a:spcAft>
              <a:buSzPts val="1100"/>
              <a:buFont typeface="Arial"/>
              <a:buChar char="•"/>
            </a:pPr>
            <a:r>
              <a:rPr lang="hu-HU" b="1"/>
              <a:t>Ipar 4.0</a:t>
            </a:r>
            <a:endParaRPr/>
          </a:p>
          <a:p>
            <a:pPr marL="742950" lvl="1" indent="-285750" algn="l" rtl="0">
              <a:lnSpc>
                <a:spcPct val="100000"/>
              </a:lnSpc>
              <a:spcBef>
                <a:spcPts val="0"/>
              </a:spcBef>
              <a:spcAft>
                <a:spcPts val="0"/>
              </a:spcAft>
              <a:buSzPts val="1100"/>
              <a:buFont typeface="Arial"/>
              <a:buChar char="•"/>
            </a:pPr>
            <a:r>
              <a:rPr lang="hu-HU"/>
              <a:t>A vállalkozásoknak több lehetőség áll rendelkezésükre (például: Modern Vállalkozások Programja) a </a:t>
            </a:r>
            <a:r>
              <a:rPr lang="hu-HU" b="1"/>
              <a:t>Ipar 4.0 </a:t>
            </a:r>
            <a:r>
              <a:rPr lang="hu-HU"/>
              <a:t>technológiai, szervezési, folyamat fejlesztési megoldások megismerésére, tervezésére, tanácsadás és támogatás igénybevételére és bevezetésére. Az Ipar 4.0 érinti a vállalkozások termelési automatizálását, robotizációt, adat alapú működtetését és vezetését. </a:t>
            </a:r>
            <a:endParaRPr/>
          </a:p>
          <a:p>
            <a:pPr marL="285750" lvl="0" indent="-285750" algn="l" rtl="0">
              <a:lnSpc>
                <a:spcPct val="100000"/>
              </a:lnSpc>
              <a:spcBef>
                <a:spcPts val="0"/>
              </a:spcBef>
              <a:spcAft>
                <a:spcPts val="0"/>
              </a:spcAft>
              <a:buSzPts val="1100"/>
              <a:buFont typeface="Arial"/>
              <a:buChar char="•"/>
            </a:pPr>
            <a:r>
              <a:rPr lang="hu-HU" b="1"/>
              <a:t>Mezőgazdaság 4.0</a:t>
            </a:r>
            <a:endParaRPr/>
          </a:p>
          <a:p>
            <a:pPr marL="742950" lvl="1" indent="-285750" algn="l" rtl="0">
              <a:lnSpc>
                <a:spcPct val="100000"/>
              </a:lnSpc>
              <a:spcBef>
                <a:spcPts val="0"/>
              </a:spcBef>
              <a:spcAft>
                <a:spcPts val="0"/>
              </a:spcAft>
              <a:buSzPts val="1100"/>
              <a:buFont typeface="Arial"/>
              <a:buChar char="•"/>
            </a:pPr>
            <a:r>
              <a:rPr lang="hu-HU"/>
              <a:t>A Mezőgazdaság 4.0 megoldásait a Digitális Agrárakadémia tananyagai részletesen tartalmazzák. A bevezetéséhez a feltétlenül ajánlott a szaktanácsadók szolgáltatásainak igénybevétele. </a:t>
            </a:r>
            <a:endParaRPr/>
          </a:p>
          <a:p>
            <a:pPr marL="285750" lvl="0" indent="-285750" algn="l" rtl="0">
              <a:lnSpc>
                <a:spcPct val="100000"/>
              </a:lnSpc>
              <a:spcBef>
                <a:spcPts val="0"/>
              </a:spcBef>
              <a:spcAft>
                <a:spcPts val="0"/>
              </a:spcAft>
              <a:buSzPts val="1100"/>
              <a:buFont typeface="Arial"/>
              <a:buChar char="•"/>
            </a:pPr>
            <a:r>
              <a:rPr lang="hu-HU" b="1"/>
              <a:t>Új jövedelmei csatornák</a:t>
            </a:r>
            <a:endParaRPr/>
          </a:p>
          <a:p>
            <a:pPr marL="742950" lvl="1" indent="-285750" algn="l" rtl="0">
              <a:lnSpc>
                <a:spcPct val="100000"/>
              </a:lnSpc>
              <a:spcBef>
                <a:spcPts val="0"/>
              </a:spcBef>
              <a:spcAft>
                <a:spcPts val="0"/>
              </a:spcAft>
              <a:buSzPts val="1100"/>
              <a:buFont typeface="Arial"/>
              <a:buChar char="•"/>
            </a:pPr>
            <a:r>
              <a:rPr lang="hu-HU"/>
              <a:t>A távmunkában végezhető megbízások, illetve a távolról végezhető vállalkozások jelenthetik az új jövedelmi csatornákat. </a:t>
            </a:r>
            <a:endParaRPr/>
          </a:p>
          <a:p>
            <a:pPr marL="285750" lvl="0" indent="-285750" algn="l" rtl="0">
              <a:lnSpc>
                <a:spcPct val="100000"/>
              </a:lnSpc>
              <a:spcBef>
                <a:spcPts val="0"/>
              </a:spcBef>
              <a:spcAft>
                <a:spcPts val="0"/>
              </a:spcAft>
              <a:buSzPts val="1100"/>
              <a:buFont typeface="Arial"/>
              <a:buChar char="•"/>
            </a:pPr>
            <a:r>
              <a:rPr lang="hu-HU" b="1"/>
              <a:t>„sharing economy</a:t>
            </a:r>
            <a:r>
              <a:rPr lang="hu-HU"/>
              <a:t>” (közösségi gazdaság)</a:t>
            </a:r>
            <a:endParaRPr/>
          </a:p>
          <a:p>
            <a:pPr marL="742950" lvl="1" indent="-285750" algn="l" rtl="0">
              <a:lnSpc>
                <a:spcPct val="100000"/>
              </a:lnSpc>
              <a:spcBef>
                <a:spcPts val="0"/>
              </a:spcBef>
              <a:spcAft>
                <a:spcPts val="0"/>
              </a:spcAft>
              <a:buSzPts val="1100"/>
              <a:buFont typeface="Arial"/>
              <a:buChar char="•"/>
            </a:pPr>
            <a:r>
              <a:rPr lang="hu-HU"/>
              <a:t>Az autó és szállás megosztás mellett a módszertan alkalmazható eszközök, gépek, ingatlanok megosztására is, például a mezőgazdaságban. A közösségi gazdasági üzletkötéseket több cél alkalmazás is támogatja.</a:t>
            </a:r>
            <a:endParaRPr/>
          </a:p>
          <a:p>
            <a:pPr marL="285750" lvl="0" indent="-285750" algn="l" rtl="0">
              <a:lnSpc>
                <a:spcPct val="100000"/>
              </a:lnSpc>
              <a:spcBef>
                <a:spcPts val="0"/>
              </a:spcBef>
              <a:spcAft>
                <a:spcPts val="0"/>
              </a:spcAft>
              <a:buSzPts val="1100"/>
              <a:buFont typeface="Arial"/>
              <a:buChar char="•"/>
            </a:pPr>
            <a:r>
              <a:rPr lang="hu-HU" b="1"/>
              <a:t>Turizmus</a:t>
            </a:r>
            <a:endParaRPr/>
          </a:p>
          <a:p>
            <a:pPr marL="742950" lvl="1" indent="-285750" algn="l" rtl="0">
              <a:lnSpc>
                <a:spcPct val="100000"/>
              </a:lnSpc>
              <a:spcBef>
                <a:spcPts val="0"/>
              </a:spcBef>
              <a:spcAft>
                <a:spcPts val="0"/>
              </a:spcAft>
              <a:buSzPts val="1100"/>
              <a:buFont typeface="Arial"/>
              <a:buChar char="•"/>
            </a:pPr>
            <a:r>
              <a:rPr lang="hu-HU"/>
              <a:t>A turizmusban érintett települések, térségek esetében kiemelten fontos, hogy a turisták által használt szolgáltatásokon jelen legyenek, a szállásokkal, attrakciókkal, eseményekkel, turizmust segítő helyi alkalmazásokkal és célzott markeringgel.</a:t>
            </a:r>
            <a:endParaRPr/>
          </a:p>
          <a:p>
            <a:pPr marL="285750" lvl="0" indent="-215900" algn="l" rtl="0">
              <a:lnSpc>
                <a:spcPct val="100000"/>
              </a:lnSpc>
              <a:spcBef>
                <a:spcPts val="0"/>
              </a:spcBef>
              <a:spcAft>
                <a:spcPts val="0"/>
              </a:spcAft>
              <a:buSzPts val="1100"/>
              <a:buNone/>
            </a:pPr>
            <a:endParaRPr/>
          </a:p>
        </p:txBody>
      </p:sp>
      <p:sp>
        <p:nvSpPr>
          <p:cNvPr id="216" name="Google Shape;216;p2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chemeClr val="dk1"/>
                </a:solidFill>
                <a:latin typeface="Calibri"/>
                <a:ea typeface="Calibri"/>
                <a:cs typeface="Calibri"/>
                <a:sym typeface="Calibri"/>
              </a:rPr>
              <a:t>14</a:t>
            </a:fld>
            <a:endParaRPr sz="14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9" name="Google Shape;229;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85750" lvl="0" indent="-285750" algn="l" rtl="0">
              <a:lnSpc>
                <a:spcPct val="100000"/>
              </a:lnSpc>
              <a:spcBef>
                <a:spcPts val="0"/>
              </a:spcBef>
              <a:spcAft>
                <a:spcPts val="0"/>
              </a:spcAft>
              <a:buSzPts val="1100"/>
              <a:buFont typeface="Arial"/>
              <a:buChar char="•"/>
            </a:pPr>
            <a:r>
              <a:rPr lang="hu-HU" b="1"/>
              <a:t>Közösségi közlekedés</a:t>
            </a:r>
            <a:endParaRPr/>
          </a:p>
          <a:p>
            <a:pPr marL="742950" lvl="1" indent="-285750" algn="l" rtl="0">
              <a:lnSpc>
                <a:spcPct val="100000"/>
              </a:lnSpc>
              <a:spcBef>
                <a:spcPts val="0"/>
              </a:spcBef>
              <a:spcAft>
                <a:spcPts val="0"/>
              </a:spcAft>
              <a:buSzPts val="1100"/>
              <a:buFont typeface="Arial"/>
              <a:buChar char="•"/>
            </a:pPr>
            <a:r>
              <a:rPr lang="hu-HU"/>
              <a:t>A közösségi közlekedés térségi szinten szervezhető hatékonyan. A közlekedés hozzájárul a jövedelem szerzéshez, a szolgáltatások eléréséhez, a közösség működéséhez. A legtöbb térség rendelkezik saját közlekedési eszközökkel, de azok használatát település szinten szervezik. A hatékonyság növelése érdekében a fontos a térségi szintű szervezés, valamint a helyi igények jelzési lehetősége és pontos nyomon követése. A digitális megoldások támogathatják az igények gyűjtését, az azonnali igényjelzést, a közlekedési eszközök nyomon követését és a logisztikai szervezetést. A közösségi közlekedés összeköthető a helyi logisztikai (áru házhozszállítással) szolgáltatással.</a:t>
            </a:r>
            <a:endParaRPr/>
          </a:p>
          <a:p>
            <a:pPr marL="285750" lvl="0" indent="-285750" algn="l" rtl="0">
              <a:lnSpc>
                <a:spcPct val="100000"/>
              </a:lnSpc>
              <a:spcBef>
                <a:spcPts val="0"/>
              </a:spcBef>
              <a:spcAft>
                <a:spcPts val="0"/>
              </a:spcAft>
              <a:buSzPts val="1100"/>
              <a:buFont typeface="Arial"/>
              <a:buChar char="•"/>
            </a:pPr>
            <a:r>
              <a:rPr lang="hu-HU" b="1"/>
              <a:t>A kölcsönös segítségnyújtás</a:t>
            </a:r>
            <a:endParaRPr/>
          </a:p>
          <a:p>
            <a:pPr marL="742950" lvl="1" indent="-285750" algn="l" rtl="0">
              <a:lnSpc>
                <a:spcPct val="100000"/>
              </a:lnSpc>
              <a:spcBef>
                <a:spcPts val="0"/>
              </a:spcBef>
              <a:spcAft>
                <a:spcPts val="0"/>
              </a:spcAft>
              <a:buSzPts val="1100"/>
              <a:buFont typeface="Arial"/>
              <a:buChar char="•"/>
            </a:pPr>
            <a:r>
              <a:rPr lang="hu-HU" b="0"/>
              <a:t>Vidéki környezetben különösen nagy a jelentősége annak, hogy láthatóak legyenek az egyének és közösségek szükségletei és azok a szabad kapacitások, vagy speciális tudás, kompetencia, amelyek összekapcsolhatók. Azonosítást és megosztást, illetve a koordinációt is segítik a digitális megoldások.</a:t>
            </a:r>
            <a:endParaRPr/>
          </a:p>
          <a:p>
            <a:pPr marL="285750" lvl="0" indent="-285750" algn="l" rtl="0">
              <a:lnSpc>
                <a:spcPct val="100000"/>
              </a:lnSpc>
              <a:spcBef>
                <a:spcPts val="0"/>
              </a:spcBef>
              <a:spcAft>
                <a:spcPts val="0"/>
              </a:spcAft>
              <a:buSzPts val="1100"/>
              <a:buFont typeface="Arial"/>
              <a:buChar char="•"/>
            </a:pPr>
            <a:r>
              <a:rPr lang="hu-HU" b="1"/>
              <a:t>Idősgondozás</a:t>
            </a:r>
            <a:endParaRPr/>
          </a:p>
          <a:p>
            <a:pPr marL="742950" lvl="1" indent="-285750" algn="l" rtl="0">
              <a:lnSpc>
                <a:spcPct val="100000"/>
              </a:lnSpc>
              <a:spcBef>
                <a:spcPts val="0"/>
              </a:spcBef>
              <a:spcAft>
                <a:spcPts val="0"/>
              </a:spcAft>
              <a:buSzPts val="1100"/>
              <a:buFont typeface="Arial"/>
              <a:buChar char="•"/>
            </a:pPr>
            <a:r>
              <a:rPr lang="hu-HU"/>
              <a:t>A legtöbb település jelnetős létszámú idős lakossal rendelkezik. A közösségnek és az idős lakosoknak is érdekük, hogy az idősek otthonukban lakhassanak és kapjanak minél magasabb szintű ellátást. Az eszközök mellett a távfelügyelet, a riasztások, a távdiagnosztika is elérhető. </a:t>
            </a:r>
            <a:endParaRPr/>
          </a:p>
          <a:p>
            <a:pPr marL="285750" lvl="0" indent="-285750" algn="l" rtl="0">
              <a:lnSpc>
                <a:spcPct val="100000"/>
              </a:lnSpc>
              <a:spcBef>
                <a:spcPts val="0"/>
              </a:spcBef>
              <a:spcAft>
                <a:spcPts val="0"/>
              </a:spcAft>
              <a:buSzPts val="1100"/>
              <a:buFont typeface="Arial"/>
              <a:buChar char="•"/>
            </a:pPr>
            <a:r>
              <a:rPr lang="hu-HU" b="1"/>
              <a:t>e-közigazgatás </a:t>
            </a:r>
            <a:endParaRPr/>
          </a:p>
          <a:p>
            <a:pPr marL="742950" lvl="1" indent="-285750" algn="l" rtl="0">
              <a:lnSpc>
                <a:spcPct val="100000"/>
              </a:lnSpc>
              <a:spcBef>
                <a:spcPts val="0"/>
              </a:spcBef>
              <a:spcAft>
                <a:spcPts val="0"/>
              </a:spcAft>
              <a:buSzPts val="1100"/>
              <a:buFont typeface="Arial"/>
              <a:buChar char="•"/>
            </a:pPr>
            <a:r>
              <a:rPr lang="hu-HU"/>
              <a:t>A e-közigazgatás területén elérhető szolgáltatásokról a Digitális Agrárakadémia digitális agrárszolgáltatások fejezete tartalmazza részletesen. </a:t>
            </a:r>
            <a:endParaRPr/>
          </a:p>
          <a:p>
            <a:pPr marL="285750" lvl="0" indent="-285750" algn="l" rtl="0">
              <a:lnSpc>
                <a:spcPct val="100000"/>
              </a:lnSpc>
              <a:spcBef>
                <a:spcPts val="0"/>
              </a:spcBef>
              <a:spcAft>
                <a:spcPts val="0"/>
              </a:spcAft>
              <a:buSzPts val="1100"/>
              <a:buFont typeface="Arial"/>
              <a:buChar char="•"/>
            </a:pPr>
            <a:r>
              <a:rPr lang="hu-HU" b="1"/>
              <a:t>Biztonság</a:t>
            </a:r>
            <a:endParaRPr/>
          </a:p>
          <a:p>
            <a:pPr marL="742950" lvl="1" indent="-285750" algn="l" rtl="0">
              <a:lnSpc>
                <a:spcPct val="100000"/>
              </a:lnSpc>
              <a:spcBef>
                <a:spcPts val="0"/>
              </a:spcBef>
              <a:spcAft>
                <a:spcPts val="0"/>
              </a:spcAft>
              <a:buSzPts val="1100"/>
              <a:buFont typeface="Arial"/>
              <a:buChar char="•"/>
            </a:pPr>
            <a:r>
              <a:rPr lang="hu-HU"/>
              <a:t>A kamera és biztonsági berendezéske mellett a közösségi „megfigyelést” támogató szolgáltatások, amelyek segítségével a lakosok jelezhetik a biztonsági problémákat.</a:t>
            </a:r>
            <a:endParaRPr/>
          </a:p>
          <a:p>
            <a:pPr marL="285750" lvl="0" indent="-285750" algn="l" rtl="0">
              <a:lnSpc>
                <a:spcPct val="100000"/>
              </a:lnSpc>
              <a:spcBef>
                <a:spcPts val="0"/>
              </a:spcBef>
              <a:spcAft>
                <a:spcPts val="0"/>
              </a:spcAft>
              <a:buSzPts val="1100"/>
              <a:buFont typeface="Arial"/>
              <a:buChar char="•"/>
            </a:pPr>
            <a:r>
              <a:rPr lang="hu-HU" b="1"/>
              <a:t>Logisztika, online kereskedelem</a:t>
            </a:r>
            <a:endParaRPr/>
          </a:p>
          <a:p>
            <a:pPr marL="742950" lvl="1" indent="-285750" algn="l" rtl="0">
              <a:lnSpc>
                <a:spcPct val="100000"/>
              </a:lnSpc>
              <a:spcBef>
                <a:spcPts val="0"/>
              </a:spcBef>
              <a:spcAft>
                <a:spcPts val="0"/>
              </a:spcAft>
              <a:buSzPts val="1100"/>
              <a:buFont typeface="Arial"/>
              <a:buChar char="•"/>
            </a:pPr>
            <a:r>
              <a:rPr lang="hu-HU"/>
              <a:t>A logisztikai és online kereskedelem területén elérhető szolgáltatásokról a Digitális Agrárakadémia e-kereskedelem fejezete tartalmazza részletesen. </a:t>
            </a:r>
            <a:endParaRPr/>
          </a:p>
          <a:p>
            <a:pPr marL="742950" lvl="1" indent="-215900" algn="l" rtl="0">
              <a:lnSpc>
                <a:spcPct val="100000"/>
              </a:lnSpc>
              <a:spcBef>
                <a:spcPts val="0"/>
              </a:spcBef>
              <a:spcAft>
                <a:spcPts val="0"/>
              </a:spcAft>
              <a:buSzPts val="1100"/>
              <a:buFont typeface="Arial"/>
              <a:buNone/>
            </a:pPr>
            <a:endParaRPr/>
          </a:p>
        </p:txBody>
      </p:sp>
      <p:sp>
        <p:nvSpPr>
          <p:cNvPr id="230" name="Google Shape;230;p2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chemeClr val="dk1"/>
                </a:solidFill>
                <a:latin typeface="Calibri"/>
                <a:ea typeface="Calibri"/>
                <a:cs typeface="Calibri"/>
                <a:sym typeface="Calibri"/>
              </a:rPr>
              <a:t>15</a:t>
            </a:fld>
            <a:endParaRPr sz="14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3" name="Google Shape;243;p2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6" name="Google Shape;256;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257" name="Google Shape;257;p2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chemeClr val="dk1"/>
                </a:solidFill>
                <a:latin typeface="Calibri"/>
                <a:ea typeface="Calibri"/>
                <a:cs typeface="Calibri"/>
                <a:sym typeface="Calibri"/>
              </a:rPr>
              <a:t>17</a:t>
            </a:fld>
            <a:endParaRPr sz="14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3" name="Google Shape;263;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a:t>Forrás: </a:t>
            </a:r>
            <a:r>
              <a:rPr lang="hu-HU">
                <a:solidFill>
                  <a:srgbClr val="1E281E"/>
                </a:solidFill>
                <a:latin typeface="Roboto"/>
                <a:ea typeface="Roboto"/>
                <a:cs typeface="Roboto"/>
                <a:sym typeface="Roboto"/>
              </a:rPr>
              <a:t>Digitális Jólét Program, DJ NKft bemutató, ppt, 2019</a:t>
            </a:r>
            <a:endParaRPr/>
          </a:p>
        </p:txBody>
      </p:sp>
      <p:sp>
        <p:nvSpPr>
          <p:cNvPr id="264" name="Google Shape;264;p3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chemeClr val="dk1"/>
                </a:solidFill>
                <a:latin typeface="Calibri"/>
                <a:ea typeface="Calibri"/>
                <a:cs typeface="Calibri"/>
                <a:sym typeface="Calibri"/>
              </a:rPr>
              <a:t>18</a:t>
            </a:fld>
            <a:endParaRPr sz="14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2" name="Google Shape;272;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a:t>Forrás: </a:t>
            </a:r>
            <a:r>
              <a:rPr lang="hu-HU">
                <a:solidFill>
                  <a:srgbClr val="1E281E"/>
                </a:solidFill>
                <a:latin typeface="Roboto"/>
                <a:ea typeface="Roboto"/>
                <a:cs typeface="Roboto"/>
                <a:sym typeface="Roboto"/>
              </a:rPr>
              <a:t>Digitális Jólét Program, DJ NKft bemutató, ppt, 2019</a:t>
            </a:r>
            <a:endParaRPr/>
          </a:p>
          <a:p>
            <a:pPr marL="457200" lvl="0" indent="-228600" algn="l" rtl="0">
              <a:lnSpc>
                <a:spcPct val="100000"/>
              </a:lnSpc>
              <a:spcBef>
                <a:spcPts val="0"/>
              </a:spcBef>
              <a:spcAft>
                <a:spcPts val="0"/>
              </a:spcAft>
              <a:buSzPts val="1100"/>
              <a:buNone/>
            </a:pPr>
            <a:endParaRPr/>
          </a:p>
        </p:txBody>
      </p:sp>
      <p:sp>
        <p:nvSpPr>
          <p:cNvPr id="273" name="Google Shape;273;p3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chemeClr val="dk1"/>
                </a:solidFill>
                <a:latin typeface="Calibri"/>
                <a:ea typeface="Calibri"/>
                <a:cs typeface="Calibri"/>
                <a:sym typeface="Calibri"/>
              </a:rPr>
              <a:t>19</a:t>
            </a:fld>
            <a:endParaRPr sz="14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1" name="Google Shape;6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62" name="Google Shape;62;p1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chemeClr val="dk1"/>
                </a:solidFill>
                <a:latin typeface="Calibri"/>
                <a:ea typeface="Calibri"/>
                <a:cs typeface="Calibri"/>
                <a:sym typeface="Calibri"/>
              </a:rPr>
              <a:t>2</a:t>
            </a:fld>
            <a:endParaRPr sz="14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1" name="Google Shape;281;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a:t>Forrás: </a:t>
            </a:r>
            <a:r>
              <a:rPr lang="hu-HU">
                <a:solidFill>
                  <a:srgbClr val="1E281E"/>
                </a:solidFill>
                <a:latin typeface="Roboto"/>
                <a:ea typeface="Roboto"/>
                <a:cs typeface="Roboto"/>
                <a:sym typeface="Roboto"/>
              </a:rPr>
              <a:t>Digitális Jólét Program, DJ NKft bemutató, ppt, 2019</a:t>
            </a:r>
            <a:endParaRPr/>
          </a:p>
          <a:p>
            <a:pPr marL="457200" lvl="0" indent="-228600" algn="l" rtl="0">
              <a:lnSpc>
                <a:spcPct val="100000"/>
              </a:lnSpc>
              <a:spcBef>
                <a:spcPts val="0"/>
              </a:spcBef>
              <a:spcAft>
                <a:spcPts val="0"/>
              </a:spcAft>
              <a:buSzPts val="1100"/>
              <a:buNone/>
            </a:pPr>
            <a:endParaRPr/>
          </a:p>
        </p:txBody>
      </p:sp>
      <p:sp>
        <p:nvSpPr>
          <p:cNvPr id="282" name="Google Shape;282;p3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chemeClr val="dk1"/>
                </a:solidFill>
                <a:latin typeface="Calibri"/>
                <a:ea typeface="Calibri"/>
                <a:cs typeface="Calibri"/>
                <a:sym typeface="Calibri"/>
              </a:rPr>
              <a:t>20</a:t>
            </a:fld>
            <a:endParaRPr sz="14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91" name="Google Shape;291;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a:t>A kistelepülések számára jelentős probléma a saját lakosaik megszólítása, valamint a lakosok véleményének összegyűjtése. A szokásos szórólapok, helyi újságok nyomtatásának és kijuttatásának jelentős költségei vannak, valamint időigényes, de a legnagyobb probléma az alacsony hatékonyságuk. A lakossági fórumok vagy hasonló összejövetelek kis látogatottsággal működnek, a hatékonyságuk szintén alacsony. </a:t>
            </a:r>
            <a:endParaRPr/>
          </a:p>
          <a:p>
            <a:pPr marL="457200" lvl="0" indent="-298450" algn="l" rtl="0">
              <a:lnSpc>
                <a:spcPct val="100000"/>
              </a:lnSpc>
              <a:spcBef>
                <a:spcPts val="0"/>
              </a:spcBef>
              <a:spcAft>
                <a:spcPts val="0"/>
              </a:spcAft>
              <a:buSzPts val="1100"/>
              <a:buChar char="●"/>
            </a:pPr>
            <a:r>
              <a:rPr lang="hu-HU"/>
              <a:t>A helyi hírek – a hiperlokális hírek ‒ kijuttatásához a digitális megoldások új lehetőségeket kínálnak. A kesztölci példa szerint az önkormányzat lecserélte a hagyományos weboldalát, amely főleg az önkormányzat híreit tartalmazta tradicionális formában a helyi közösség életét, programjait, eseményeit bemutató oldalra. Az eddigi hagyományos hírek bekerültek az önkormányzat menüpont alá. A hírek alatt a helyi közösség hírei találhatók, események, helyi lakosok bemutatása, szokások. Az eseményekről videók is készülnek, a legtöbb esetben mobiltelefonnal, amit a Youtube-ra töltenek fel. </a:t>
            </a:r>
            <a:endParaRPr/>
          </a:p>
          <a:p>
            <a:pPr marL="457200" lvl="0" indent="-298450" algn="l" rtl="0">
              <a:lnSpc>
                <a:spcPct val="100000"/>
              </a:lnSpc>
              <a:spcBef>
                <a:spcPts val="0"/>
              </a:spcBef>
              <a:spcAft>
                <a:spcPts val="0"/>
              </a:spcAft>
              <a:buSzPts val="1100"/>
              <a:buChar char="●"/>
            </a:pPr>
            <a:r>
              <a:rPr lang="hu-HU"/>
              <a:t>A weboldalon megjelenő hírek, események, videók, képek a település weboldalán is megjelennek. </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hu-HU"/>
              <a:t>Kép forrása: ww.kesztolc.hu   </a:t>
            </a:r>
            <a:endParaRPr/>
          </a:p>
        </p:txBody>
      </p:sp>
      <p:sp>
        <p:nvSpPr>
          <p:cNvPr id="292" name="Google Shape;292;p3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chemeClr val="dk1"/>
                </a:solidFill>
                <a:latin typeface="Calibri"/>
                <a:ea typeface="Calibri"/>
                <a:cs typeface="Calibri"/>
                <a:sym typeface="Calibri"/>
              </a:rPr>
              <a:t>21</a:t>
            </a:fld>
            <a:endParaRPr sz="14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dfda8c3a9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09" name="Google Shape;309;gdfda8c3a9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a:t>A kistelepülések számára jelentős probléma a saját lakosaik megszólítása, valamint a lakosok véleményének összegyűjtése. A szokásos szórólapok, helyi újságok nyomtatásának és kijuttatásának jelentős költségei vannak, valamint időigényes, de a legnagyobb probléma az alacsony hatékonyságuk. A lakossági fórumok vagy hasonló összejövetelek kis látogatottsággal működnek, a hatékonyságuk szintén alacsony. </a:t>
            </a:r>
            <a:endParaRPr/>
          </a:p>
          <a:p>
            <a:pPr marL="457200" lvl="0" indent="-298450" algn="l" rtl="0">
              <a:lnSpc>
                <a:spcPct val="100000"/>
              </a:lnSpc>
              <a:spcBef>
                <a:spcPts val="0"/>
              </a:spcBef>
              <a:spcAft>
                <a:spcPts val="0"/>
              </a:spcAft>
              <a:buSzPts val="1100"/>
              <a:buChar char="●"/>
            </a:pPr>
            <a:r>
              <a:rPr lang="hu-HU"/>
              <a:t>A helyi hírek – a hiperlokális hírek ‒ kijuttatásához a digitális megoldások új lehetőségeket kínálnak. A kesztölci példa szerint az önkormányzat lecserélte a hagyományos weboldalát, amely főleg az önkormányzat híreit tartalmazta tradicionális formában a helyi közösség életét, programjait, eseményeit bemutató oldalra. Az eddigi hagyományos hírek bekerültek az önkormányzat menüpont alá. A hírek alatt a helyi közösség hírei találhatók, események, helyi lakosok bemutatása, szokások. Az eseményekről videók is készülnek, a legtöbb esetben mobiltelefonnal, amit a Youtube-ra töltenek fel. </a:t>
            </a:r>
            <a:endParaRPr/>
          </a:p>
          <a:p>
            <a:pPr marL="457200" lvl="0" indent="-298450" algn="l" rtl="0">
              <a:lnSpc>
                <a:spcPct val="100000"/>
              </a:lnSpc>
              <a:spcBef>
                <a:spcPts val="0"/>
              </a:spcBef>
              <a:spcAft>
                <a:spcPts val="0"/>
              </a:spcAft>
              <a:buSzPts val="1100"/>
              <a:buChar char="●"/>
            </a:pPr>
            <a:r>
              <a:rPr lang="hu-HU"/>
              <a:t>A weboldalon megjelenő hírek, események, videók, képek a település weboldalán is megjelennek. </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hu-HU"/>
              <a:t>Kép forrása: ww.kesztolc.hu   </a:t>
            </a:r>
            <a:endParaRPr/>
          </a:p>
        </p:txBody>
      </p:sp>
      <p:sp>
        <p:nvSpPr>
          <p:cNvPr id="310" name="Google Shape;310;gdfda8c3a9f_0_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chemeClr val="dk1"/>
                </a:solidFill>
                <a:latin typeface="Calibri"/>
                <a:ea typeface="Calibri"/>
                <a:cs typeface="Calibri"/>
                <a:sym typeface="Calibri"/>
              </a:rPr>
              <a:t>22</a:t>
            </a:fld>
            <a:endParaRPr sz="14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27" name="Google Shape;327;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a:t>A közösségből kikerülő hírekben a helyi lakosok magukat látják viszont, illetve olyan eseményekről szólnak, amelyben ők is ott voltak. Ezeket a híreket büszkén osztják meg a saját közösségimédia-oldalaikon. Ezzel is növelik az önkormányzat weboldalának látogatottságát.</a:t>
            </a:r>
            <a:endParaRPr/>
          </a:p>
          <a:p>
            <a:pPr marL="457200" lvl="0" indent="-298450" algn="l" rtl="0">
              <a:lnSpc>
                <a:spcPct val="100000"/>
              </a:lnSpc>
              <a:spcBef>
                <a:spcPts val="0"/>
              </a:spcBef>
              <a:spcAft>
                <a:spcPts val="0"/>
              </a:spcAft>
              <a:buSzPts val="1100"/>
              <a:buChar char="●"/>
            </a:pPr>
            <a:r>
              <a:rPr lang="hu-HU"/>
              <a:t>A kesztölci weboldal megújítását követően igen gyorsan nőtt a látogatottság, valamint a lakosok javaslatokat is adnak a hír rovat számára. Számítanak a weboldalon való megjelenésre és elvárják, hogy az események megjelenjenek. </a:t>
            </a:r>
            <a:endParaRPr/>
          </a:p>
          <a:p>
            <a:pPr marL="457200" lvl="0" indent="-298450" algn="l" rtl="0">
              <a:lnSpc>
                <a:spcPct val="100000"/>
              </a:lnSpc>
              <a:spcBef>
                <a:spcPts val="0"/>
              </a:spcBef>
              <a:spcAft>
                <a:spcPts val="0"/>
              </a:spcAft>
              <a:buSzPts val="1100"/>
              <a:buChar char="●"/>
            </a:pPr>
            <a:r>
              <a:rPr lang="hu-HU"/>
              <a:t>A naponta kb. 500-an látogatják, ami nagyjából a lakosok 20%-át teszi ki. A magas látogatottság mutatja, hogy a helyi lakosok a napi információ forrásként tartják számon a weboldalt (</a:t>
            </a:r>
            <a:r>
              <a:rPr lang="hu-HU" u="sng">
                <a:solidFill>
                  <a:schemeClr val="hlink"/>
                </a:solidFill>
                <a:hlinkClick r:id="rId3"/>
              </a:rPr>
              <a:t>www.kesztolc.hu</a:t>
            </a:r>
            <a:r>
              <a:rPr lang="hu-HU"/>
              <a:t>), illetve a kapcsolódó Facebook oldalt (</a:t>
            </a:r>
            <a:r>
              <a:rPr lang="hu-HU" u="sng">
                <a:solidFill>
                  <a:schemeClr val="hlink"/>
                </a:solidFill>
                <a:hlinkClick r:id="rId4"/>
              </a:rPr>
              <a:t>https://www.facebook.com/kesztolc.hu/</a:t>
            </a:r>
            <a:r>
              <a:rPr lang="hu-HU"/>
              <a:t>). </a:t>
            </a:r>
            <a:endParaRPr/>
          </a:p>
          <a:p>
            <a:pPr marL="457200" lvl="0" indent="-298450" algn="l" rtl="0">
              <a:lnSpc>
                <a:spcPct val="100000"/>
              </a:lnSpc>
              <a:spcBef>
                <a:spcPts val="0"/>
              </a:spcBef>
              <a:spcAft>
                <a:spcPts val="0"/>
              </a:spcAft>
              <a:buSzPts val="1100"/>
              <a:buChar char="●"/>
            </a:pPr>
            <a:r>
              <a:rPr lang="hu-HU"/>
              <a:t>A magas látogatottság, illetve a közösség belső életének megismerése növeli a helyi identitást, valamint biztosítja, hogy az önkormányzat egyéb hírei is eljussanak az érdekeltekhez. </a:t>
            </a:r>
            <a:endParaRPr/>
          </a:p>
          <a:p>
            <a:pPr marL="457200" lvl="0" indent="-298450" algn="l" rtl="0">
              <a:lnSpc>
                <a:spcPct val="100000"/>
              </a:lnSpc>
              <a:spcBef>
                <a:spcPts val="0"/>
              </a:spcBef>
              <a:spcAft>
                <a:spcPts val="0"/>
              </a:spcAft>
              <a:buSzPts val="1100"/>
              <a:buChar char="●"/>
            </a:pPr>
            <a:r>
              <a:rPr lang="hu-HU"/>
              <a:t>A Youtube csatornára feltöltött közel 100 videó között vannak olyanok, amelyet több mint 4,3 ezren néztek meg, ez a szám a teljes lakosság számának a másfélszerese. A „hivatalos” videókat (testületi ülések, meghallgatások, fórumok) nézettsége is eléri a 3-400-at.</a:t>
            </a:r>
            <a:endParaRPr/>
          </a:p>
          <a:p>
            <a:pPr marL="457200" lvl="0" indent="-298450" algn="l" rtl="0">
              <a:lnSpc>
                <a:spcPct val="100000"/>
              </a:lnSpc>
              <a:spcBef>
                <a:spcPts val="0"/>
              </a:spcBef>
              <a:spcAft>
                <a:spcPts val="0"/>
              </a:spcAft>
              <a:buSzPts val="1100"/>
              <a:buChar char="●"/>
            </a:pPr>
            <a:r>
              <a:rPr lang="hu-HU"/>
              <a:t>A hiperlokális hírek kijuttatására rendelkezésre állnak a megoldások, amennyiben helyi lakosokat motiváló, látogatottságot generáló hírek közreadására használják őket. </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hu-HU"/>
              <a:t>Kép forrása: www.kesztolc.hu </a:t>
            </a:r>
            <a:endParaRPr/>
          </a:p>
        </p:txBody>
      </p:sp>
      <p:sp>
        <p:nvSpPr>
          <p:cNvPr id="328" name="Google Shape;328;p3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chemeClr val="dk1"/>
                </a:solidFill>
                <a:latin typeface="Calibri"/>
                <a:ea typeface="Calibri"/>
                <a:cs typeface="Calibri"/>
                <a:sym typeface="Calibri"/>
              </a:rPr>
              <a:t>23</a:t>
            </a:fld>
            <a:endParaRPr sz="14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4" name="Google Shape;344;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a:t>Kép forrása: </a:t>
            </a:r>
            <a:r>
              <a:rPr lang="hu-HU" u="sng">
                <a:solidFill>
                  <a:schemeClr val="hlink"/>
                </a:solidFill>
                <a:hlinkClick r:id="rId3"/>
              </a:rPr>
              <a:t>https://www.casseroleclub.com/about</a:t>
            </a:r>
            <a:r>
              <a:rPr lang="hu-HU"/>
              <a:t> </a:t>
            </a:r>
            <a:endParaRPr/>
          </a:p>
          <a:p>
            <a:pPr marL="457200" lvl="0" indent="-298450" algn="l" rtl="0">
              <a:lnSpc>
                <a:spcPct val="100000"/>
              </a:lnSpc>
              <a:spcBef>
                <a:spcPts val="0"/>
              </a:spcBef>
              <a:spcAft>
                <a:spcPts val="0"/>
              </a:spcAft>
              <a:buSzPts val="1100"/>
              <a:buChar char="●"/>
            </a:pPr>
            <a:r>
              <a:rPr lang="hu-HU"/>
              <a:t>Projekt címe: </a:t>
            </a:r>
            <a:r>
              <a:rPr lang="hu-HU" u="sng">
                <a:solidFill>
                  <a:schemeClr val="hlink"/>
                </a:solidFill>
                <a:hlinkClick r:id="rId4"/>
              </a:rPr>
              <a:t>https://www.casseroleclub.com/</a:t>
            </a:r>
            <a:r>
              <a:rPr lang="hu-HU"/>
              <a:t> </a:t>
            </a:r>
            <a:endParaRPr/>
          </a:p>
          <a:p>
            <a:pPr marL="457200" lvl="0" indent="-298450" algn="l" rtl="0">
              <a:lnSpc>
                <a:spcPct val="100000"/>
              </a:lnSpc>
              <a:spcBef>
                <a:spcPts val="0"/>
              </a:spcBef>
              <a:spcAft>
                <a:spcPts val="0"/>
              </a:spcAft>
              <a:buSzPts val="1100"/>
              <a:buChar char="●"/>
            </a:pPr>
            <a:r>
              <a:rPr lang="hu-HU"/>
              <a:t>Projekt címe: </a:t>
            </a:r>
            <a:r>
              <a:rPr lang="hu-HU" u="sng">
                <a:solidFill>
                  <a:schemeClr val="hlink"/>
                </a:solidFill>
                <a:hlinkClick r:id="rId5"/>
              </a:rPr>
              <a:t>https://foodsharing.de/</a:t>
            </a:r>
            <a:endParaRPr/>
          </a:p>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a:p>
        </p:txBody>
      </p:sp>
      <p:sp>
        <p:nvSpPr>
          <p:cNvPr id="345" name="Google Shape;345;p3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chemeClr val="dk1"/>
                </a:solidFill>
                <a:latin typeface="Calibri"/>
                <a:ea typeface="Calibri"/>
                <a:cs typeface="Calibri"/>
                <a:sym typeface="Calibri"/>
              </a:rPr>
              <a:t>24</a:t>
            </a:fld>
            <a:endParaRPr sz="14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61" name="Google Shape;361;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a:t>Kép forrása: </a:t>
            </a:r>
            <a:r>
              <a:rPr lang="hu-HU" u="sng">
                <a:solidFill>
                  <a:schemeClr val="hlink"/>
                </a:solidFill>
                <a:hlinkClick r:id="rId3"/>
              </a:rPr>
              <a:t>https://www.peerby.com/</a:t>
            </a:r>
            <a:r>
              <a:rPr lang="hu-HU"/>
              <a:t> </a:t>
            </a:r>
            <a:endParaRPr/>
          </a:p>
          <a:p>
            <a:pPr marL="457200" lvl="0" indent="-298450" algn="l" rtl="0">
              <a:lnSpc>
                <a:spcPct val="100000"/>
              </a:lnSpc>
              <a:spcBef>
                <a:spcPts val="0"/>
              </a:spcBef>
              <a:spcAft>
                <a:spcPts val="0"/>
              </a:spcAft>
              <a:buSzPts val="1100"/>
              <a:buChar char="●"/>
            </a:pPr>
            <a:r>
              <a:rPr lang="hu-HU"/>
              <a:t>Webhely: </a:t>
            </a:r>
            <a:r>
              <a:rPr lang="hu-HU" u="sng">
                <a:solidFill>
                  <a:schemeClr val="hlink"/>
                </a:solidFill>
                <a:hlinkClick r:id="rId3"/>
              </a:rPr>
              <a:t>https://www.peerby.com/</a:t>
            </a:r>
            <a:r>
              <a:rPr lang="hu-HU"/>
              <a:t> </a:t>
            </a:r>
            <a:endParaRPr/>
          </a:p>
        </p:txBody>
      </p:sp>
      <p:sp>
        <p:nvSpPr>
          <p:cNvPr id="362" name="Google Shape;362;p3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chemeClr val="dk1"/>
                </a:solidFill>
                <a:latin typeface="Calibri"/>
                <a:ea typeface="Calibri"/>
                <a:cs typeface="Calibri"/>
                <a:sym typeface="Calibri"/>
              </a:rPr>
              <a:t>25</a:t>
            </a:fld>
            <a:endParaRPr sz="14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79" name="Google Shape;379;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a:t>Fénykép forrása: </a:t>
            </a:r>
            <a:r>
              <a:rPr lang="hu-HU" u="sng">
                <a:solidFill>
                  <a:schemeClr val="hlink"/>
                </a:solidFill>
                <a:hlinkClick r:id="rId3"/>
              </a:rPr>
              <a:t>http://miutcank.hu</a:t>
            </a:r>
            <a:r>
              <a:rPr lang="hu-HU"/>
              <a:t> </a:t>
            </a:r>
            <a:endParaRPr/>
          </a:p>
          <a:p>
            <a:pPr marL="457200" lvl="0" indent="-298450" algn="l" rtl="0">
              <a:lnSpc>
                <a:spcPct val="100000"/>
              </a:lnSpc>
              <a:spcBef>
                <a:spcPts val="0"/>
              </a:spcBef>
              <a:spcAft>
                <a:spcPts val="0"/>
              </a:spcAft>
              <a:buSzPts val="1100"/>
              <a:buChar char="●"/>
            </a:pPr>
            <a:r>
              <a:rPr lang="hu-HU"/>
              <a:t>Weboldal: </a:t>
            </a:r>
            <a:r>
              <a:rPr lang="hu-HU" u="sng">
                <a:solidFill>
                  <a:schemeClr val="hlink"/>
                </a:solidFill>
                <a:hlinkClick r:id="rId3"/>
              </a:rPr>
              <a:t>http://miutcank.hu</a:t>
            </a:r>
            <a:r>
              <a:rPr lang="hu-HU"/>
              <a:t> </a:t>
            </a:r>
            <a:endParaRPr/>
          </a:p>
        </p:txBody>
      </p:sp>
      <p:sp>
        <p:nvSpPr>
          <p:cNvPr id="380" name="Google Shape;380;p3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chemeClr val="dk1"/>
                </a:solidFill>
                <a:latin typeface="Calibri"/>
                <a:ea typeface="Calibri"/>
                <a:cs typeface="Calibri"/>
                <a:sym typeface="Calibri"/>
              </a:rPr>
              <a:t>26</a:t>
            </a:fld>
            <a:endParaRPr sz="14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96" name="Google Shape;396;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a:t>Kép forrása: </a:t>
            </a:r>
            <a:r>
              <a:rPr lang="hu-HU" u="sng">
                <a:solidFill>
                  <a:schemeClr val="hlink"/>
                </a:solidFill>
                <a:hlinkClick r:id="rId3"/>
              </a:rPr>
              <a:t>http://miutcank.hu</a:t>
            </a:r>
            <a:r>
              <a:rPr lang="hu-HU"/>
              <a:t> </a:t>
            </a:r>
            <a:endParaRPr/>
          </a:p>
          <a:p>
            <a:pPr marL="457200" lvl="0" indent="-298450" algn="l" rtl="0">
              <a:lnSpc>
                <a:spcPct val="100000"/>
              </a:lnSpc>
              <a:spcBef>
                <a:spcPts val="0"/>
              </a:spcBef>
              <a:spcAft>
                <a:spcPts val="0"/>
              </a:spcAft>
              <a:buSzPts val="1100"/>
              <a:buChar char="●"/>
            </a:pPr>
            <a:r>
              <a:rPr lang="hu-HU"/>
              <a:t>Weboldal: </a:t>
            </a:r>
            <a:r>
              <a:rPr lang="hu-HU" u="sng">
                <a:solidFill>
                  <a:schemeClr val="hlink"/>
                </a:solidFill>
                <a:hlinkClick r:id="rId3"/>
              </a:rPr>
              <a:t>http://miutcank.hu</a:t>
            </a:r>
            <a:r>
              <a:rPr lang="hu-HU"/>
              <a:t> </a:t>
            </a:r>
            <a:endParaRPr/>
          </a:p>
          <a:p>
            <a:pPr marL="457200" lvl="0" indent="-228600" algn="l" rtl="0">
              <a:lnSpc>
                <a:spcPct val="100000"/>
              </a:lnSpc>
              <a:spcBef>
                <a:spcPts val="0"/>
              </a:spcBef>
              <a:spcAft>
                <a:spcPts val="0"/>
              </a:spcAft>
              <a:buSzPts val="1100"/>
              <a:buNone/>
            </a:pPr>
            <a:endParaRPr/>
          </a:p>
        </p:txBody>
      </p:sp>
      <p:sp>
        <p:nvSpPr>
          <p:cNvPr id="397" name="Google Shape;397;p3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chemeClr val="dk1"/>
                </a:solidFill>
                <a:latin typeface="Calibri"/>
                <a:ea typeface="Calibri"/>
                <a:cs typeface="Calibri"/>
                <a:sym typeface="Calibri"/>
              </a:rPr>
              <a:t>27</a:t>
            </a:fld>
            <a:endParaRPr sz="14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17" name="Google Shape;417;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a:t>Weboldalak:</a:t>
            </a:r>
            <a:endParaRPr/>
          </a:p>
          <a:p>
            <a:pPr marL="457200" lvl="0" indent="-298450" algn="l" rtl="0">
              <a:lnSpc>
                <a:spcPct val="100000"/>
              </a:lnSpc>
              <a:spcBef>
                <a:spcPts val="0"/>
              </a:spcBef>
              <a:spcAft>
                <a:spcPts val="0"/>
              </a:spcAft>
              <a:buSzPts val="1100"/>
              <a:buChar char="●"/>
            </a:pPr>
            <a:r>
              <a:rPr lang="hu-HU"/>
              <a:t>Code for America, </a:t>
            </a:r>
            <a:r>
              <a:rPr lang="hu-HU" u="sng">
                <a:solidFill>
                  <a:schemeClr val="hlink"/>
                </a:solidFill>
                <a:hlinkClick r:id="rId3"/>
              </a:rPr>
              <a:t>https://www.codeforamerica.org/</a:t>
            </a:r>
            <a:r>
              <a:rPr lang="hu-HU"/>
              <a:t> </a:t>
            </a:r>
            <a:endParaRPr/>
          </a:p>
          <a:p>
            <a:pPr marL="457200" lvl="0" indent="-298450" algn="l" rtl="0">
              <a:lnSpc>
                <a:spcPct val="100000"/>
              </a:lnSpc>
              <a:spcBef>
                <a:spcPts val="0"/>
              </a:spcBef>
              <a:spcAft>
                <a:spcPts val="0"/>
              </a:spcAft>
              <a:buSzPts val="1100"/>
              <a:buChar char="●"/>
            </a:pPr>
            <a:r>
              <a:rPr lang="hu-HU"/>
              <a:t>Waag Society, </a:t>
            </a:r>
            <a:r>
              <a:rPr lang="hu-HU" u="sng">
                <a:solidFill>
                  <a:schemeClr val="hlink"/>
                </a:solidFill>
                <a:hlinkClick r:id="rId4"/>
              </a:rPr>
              <a:t>https://waag.org/en</a:t>
            </a:r>
            <a:r>
              <a:rPr lang="hu-HU"/>
              <a:t> </a:t>
            </a:r>
            <a:endParaRPr/>
          </a:p>
          <a:p>
            <a:pPr marL="457200" lvl="0" indent="-298450" algn="l" rtl="0">
              <a:lnSpc>
                <a:spcPct val="100000"/>
              </a:lnSpc>
              <a:spcBef>
                <a:spcPts val="0"/>
              </a:spcBef>
              <a:spcAft>
                <a:spcPts val="0"/>
              </a:spcAft>
              <a:buSzPts val="1100"/>
              <a:buChar char="●"/>
            </a:pPr>
            <a:r>
              <a:rPr lang="hu-HU"/>
              <a:t>Eigenwijks, </a:t>
            </a:r>
            <a:r>
              <a:rPr lang="hu-HU" u="sng">
                <a:solidFill>
                  <a:schemeClr val="hlink"/>
                </a:solidFill>
                <a:hlinkClick r:id="rId5"/>
              </a:rPr>
              <a:t>http://www.eigenwijks.nl/</a:t>
            </a:r>
            <a:r>
              <a:rPr lang="hu-HU"/>
              <a:t> </a:t>
            </a:r>
            <a:endParaRPr/>
          </a:p>
          <a:p>
            <a:pPr marL="457200" lvl="0" indent="-298450" algn="l" rtl="0">
              <a:lnSpc>
                <a:spcPct val="100000"/>
              </a:lnSpc>
              <a:spcBef>
                <a:spcPts val="0"/>
              </a:spcBef>
              <a:spcAft>
                <a:spcPts val="0"/>
              </a:spcAft>
              <a:buSzPts val="1100"/>
              <a:buChar char="●"/>
            </a:pPr>
            <a:r>
              <a:rPr lang="hu-HU"/>
              <a:t>Pakhuis de Zwijger, </a:t>
            </a:r>
            <a:r>
              <a:rPr lang="hu-HU" u="sng">
                <a:solidFill>
                  <a:schemeClr val="hlink"/>
                </a:solidFill>
                <a:hlinkClick r:id="rId6"/>
              </a:rPr>
              <a:t>https://dezwijger.nl/</a:t>
            </a:r>
            <a:r>
              <a:rPr lang="hu-HU"/>
              <a:t> </a:t>
            </a:r>
            <a:endParaRPr/>
          </a:p>
          <a:p>
            <a:pPr marL="457200" lvl="0" indent="-298450" algn="l" rtl="0">
              <a:lnSpc>
                <a:spcPct val="100000"/>
              </a:lnSpc>
              <a:spcBef>
                <a:spcPts val="0"/>
              </a:spcBef>
              <a:spcAft>
                <a:spcPts val="0"/>
              </a:spcAft>
              <a:buSzPts val="1100"/>
              <a:buChar char="●"/>
            </a:pPr>
            <a:r>
              <a:rPr lang="hu-HU"/>
              <a:t>Code for Europe, </a:t>
            </a:r>
            <a:r>
              <a:rPr lang="hu-HU" u="sng">
                <a:solidFill>
                  <a:schemeClr val="hlink"/>
                </a:solidFill>
                <a:hlinkClick r:id="rId7"/>
              </a:rPr>
              <a:t>http://codeforeurope.net/</a:t>
            </a:r>
            <a:r>
              <a:rPr lang="hu-HU"/>
              <a:t> </a:t>
            </a:r>
            <a:endParaRPr/>
          </a:p>
          <a:p>
            <a:pPr marL="457200" lvl="0" indent="-228600" algn="l" rtl="0">
              <a:lnSpc>
                <a:spcPct val="100000"/>
              </a:lnSpc>
              <a:spcBef>
                <a:spcPts val="0"/>
              </a:spcBef>
              <a:spcAft>
                <a:spcPts val="0"/>
              </a:spcAft>
              <a:buSzPts val="1100"/>
              <a:buNone/>
            </a:pPr>
            <a:endParaRPr/>
          </a:p>
        </p:txBody>
      </p:sp>
      <p:sp>
        <p:nvSpPr>
          <p:cNvPr id="418" name="Google Shape;418;p3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chemeClr val="dk1"/>
                </a:solidFill>
                <a:latin typeface="Calibri"/>
                <a:ea typeface="Calibri"/>
                <a:cs typeface="Calibri"/>
                <a:sym typeface="Calibri"/>
              </a:rPr>
              <a:t>28</a:t>
            </a:fld>
            <a:endParaRPr sz="14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4" name="Google Shape;434;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hu-HU"/>
              <a:t>A TÉKA projekt 2009-ben indult és 2011 tavaszáig tartott (projektgazda: Budapesti Corvinus Egyetem Tájépítészeti Kara; partnerek: Földmérési és Távérzékelési Intézet, Nemzeti Öröségvédelmi Központ, Kulturális Örökségvédelmi Hivatal, Vidékfejlesztési Minisztérium, Norwegian University of Life Sciences) és az Európai Gazdasági Térség és a Norvég Finanszírozási Mechanizmus támogatásával valósul meg.</a:t>
            </a:r>
            <a:endParaRPr/>
          </a:p>
          <a:p>
            <a:pPr marL="158750" lvl="0" indent="0" algn="l" rtl="0">
              <a:lnSpc>
                <a:spcPct val="100000"/>
              </a:lnSpc>
              <a:spcBef>
                <a:spcPts val="0"/>
              </a:spcBef>
              <a:spcAft>
                <a:spcPts val="0"/>
              </a:spcAft>
              <a:buSzPts val="1100"/>
              <a:buNone/>
            </a:pPr>
            <a:r>
              <a:rPr lang="hu-HU"/>
              <a:t>A projekt általános célja egy olyan átfogó, az ország egészét lefedő tájérték-kataszter elkészítése (TÉKA), amely hozzájárul a kulturális örökség megőrzéséhez. A projekt konkrét célja a tájérték kataszter módszertani megalapozása, adatbázis kiala- kítása, működési keretrendszerének megteremtése, fenntartása és működtetése, terepi felmérések szervezése. A természetvédelmi és a kulturális örökségvédelmi törvény hatálya alá eső ob- jektumok mellett még számos olyan tájérték található az országban, amely országos szinten nem kiemelkedő jelentőségű, de mindenképpen fontos eleme a tájnak, a helyi értékeknek, hagyománynak, környezettudatnak. Az eddigi felmérések azt mutatják, hogy ezeknek a nem védett tájértékeknek a száma jelentősen meghaladja védett értékek nagyságát, ugyanakkor az is tapasztalható, hogy számuk a megváltozó gazdasági környezet, életmód és védelem hiánya miatt rohamosan csökken.</a:t>
            </a:r>
            <a:endParaRPr/>
          </a:p>
          <a:p>
            <a:pPr marL="158750" lvl="0" indent="0" algn="l" rtl="0">
              <a:lnSpc>
                <a:spcPct val="100000"/>
              </a:lnSpc>
              <a:spcBef>
                <a:spcPts val="0"/>
              </a:spcBef>
              <a:spcAft>
                <a:spcPts val="0"/>
              </a:spcAft>
              <a:buSzPts val="1100"/>
              <a:buNone/>
            </a:pPr>
            <a:r>
              <a:rPr lang="hu-HU"/>
              <a:t>  </a:t>
            </a:r>
            <a:endParaRPr/>
          </a:p>
          <a:p>
            <a:pPr marL="158750" lvl="0" indent="0" algn="l" rtl="0">
              <a:lnSpc>
                <a:spcPct val="100000"/>
              </a:lnSpc>
              <a:spcBef>
                <a:spcPts val="0"/>
              </a:spcBef>
              <a:spcAft>
                <a:spcPts val="0"/>
              </a:spcAft>
              <a:buSzPts val="1100"/>
              <a:buNone/>
            </a:pPr>
            <a:r>
              <a:rPr lang="hu-HU"/>
              <a:t>Az adatbázis megalapozásához egy az érintettekkel egyeztetett rendszertervet és működtetési, fenntartási koncepciót és működtetési, fenntartási koncepciót dolgozunk ki. A TÉKA egy metaadatbázis, amely virtuálisan kapcsolja össze a partner szervezetek által működtetett és törvényi kötelezettségüknél fogva fenntartott adatbázisokat (például a műemlékkel kap- csolatos adatbázist a Kulturális Örökségvédelmi Hivatal gondozza, a régészeti topográfiával kapcsolatos adatokat a Nemzeti Örökségvédelmi Központ, a természetvédelemmel kapcso-atosakat a Nemzeti Park Igazgatóságok és a Természetvédelmi Információs Rendszer gyűjti). A felhasználó az adatokat így egy helyen látja, így nem kell az egyes szervezeteknél külön-külön utánajárnia.</a:t>
            </a:r>
            <a:endParaRPr/>
          </a:p>
          <a:p>
            <a:pPr marL="158750" lvl="0" indent="0" algn="l" rtl="0">
              <a:lnSpc>
                <a:spcPct val="100000"/>
              </a:lnSpc>
              <a:spcBef>
                <a:spcPts val="0"/>
              </a:spcBef>
              <a:spcAft>
                <a:spcPts val="0"/>
              </a:spcAft>
              <a:buSzPts val="1100"/>
              <a:buNone/>
            </a:pPr>
            <a:r>
              <a:rPr lang="hu-HU"/>
              <a:t>A tájérték-adatbázis számos olyan adatgyűjtésre is alapoz, amely magánkezdeményezésből jött létre, például Magyarország talán legrészletesebb szoborgyűjteménye, a szoborlap.hu, vagy az országos műemlékek és a helyi védettségű műemlékek gyűjtését felvállaló muemlekem.hu, amelyek adatai integrálódnak az adatbázisba.</a:t>
            </a:r>
            <a:endParaRPr/>
          </a:p>
          <a:p>
            <a:pPr marL="158750" lvl="0" indent="0" algn="l" rtl="0">
              <a:lnSpc>
                <a:spcPct val="100000"/>
              </a:lnSpc>
              <a:spcBef>
                <a:spcPts val="0"/>
              </a:spcBef>
              <a:spcAft>
                <a:spcPts val="0"/>
              </a:spcAft>
              <a:buSzPts val="1100"/>
              <a:buNone/>
            </a:pPr>
            <a:r>
              <a:rPr lang="hu-HU"/>
              <a:t>A projekt keretében hiányzó adatok pótlására és hozzávetőleg 400 település helyszíni felmérésére is sor kerül. A kataszterezés a hiányzó egyedi tájértékek felmérését, a műemlékek és a táji léptékben megjelenő régészeti és földtani emlékek térinfor- matikai feldolgozását foglalja magában. A terepi munkát a partner szervezetek szakemberei végezték a FÖMI által bizto- sított térképi háttér segítségével. Az eredmények fénykép- dokumentációval és GPS-koordinátával kerültek rögzítésre külön-külön a partnerszervezeteknél, s majd innen egy integrált adatbázisba kerülnek. A különböző intézményeket összekapcsoló rendszer nyílt forráskódú térinformatikai megoldásokon alapul, kizárólag ingyenes, szabadon felhasználható szoftverelemekből épül fel (Kollányi 2010).</a:t>
            </a:r>
            <a:endParaRPr/>
          </a:p>
          <a:p>
            <a:pPr marL="158750" lvl="0" indent="0" algn="l" rtl="0">
              <a:lnSpc>
                <a:spcPct val="100000"/>
              </a:lnSpc>
              <a:spcBef>
                <a:spcPts val="0"/>
              </a:spcBef>
              <a:spcAft>
                <a:spcPts val="0"/>
              </a:spcAft>
              <a:buSzPts val="1100"/>
              <a:buNone/>
            </a:pPr>
            <a:r>
              <a:rPr lang="hu-HU"/>
              <a:t>A felmérések egy több száz tájértéktípust, -kategóriát tar- talmazó lista alapján történtek, amelyet a Felmérési Munka- csoport állított össze a kutatás elején (2009 őszén). A felmé- rendő objektumok listája az MSZ 20381, Egyedi tájértékek kataszterezéséről szóló szabványban szereplő tájértéklista bőví- tésével került kialakításra.1</a:t>
            </a:r>
            <a:endParaRPr/>
          </a:p>
          <a:p>
            <a:pPr marL="158750" lvl="0" indent="0" algn="l" rtl="0">
              <a:lnSpc>
                <a:spcPct val="100000"/>
              </a:lnSpc>
              <a:spcBef>
                <a:spcPts val="0"/>
              </a:spcBef>
              <a:spcAft>
                <a:spcPts val="0"/>
              </a:spcAft>
              <a:buSzPts val="1100"/>
              <a:buNone/>
            </a:pPr>
            <a:r>
              <a:rPr lang="hu-HU"/>
              <a:t>A projekt megismertetésére és széles körű elfogadására több pályázatot hirdettünk meg mint az Országos Tájértékvadászat,</a:t>
            </a:r>
            <a:endParaRPr/>
          </a:p>
          <a:p>
            <a:pPr marL="158750" lvl="0" indent="0" algn="l" rtl="0">
              <a:lnSpc>
                <a:spcPct val="100000"/>
              </a:lnSpc>
              <a:spcBef>
                <a:spcPts val="0"/>
              </a:spcBef>
              <a:spcAft>
                <a:spcPts val="0"/>
              </a:spcAft>
              <a:buSzPts val="1100"/>
              <a:buNone/>
            </a:pPr>
            <a:r>
              <a:rPr lang="hu-HU"/>
              <a:t>1 A projekt keretében gyűjtött és feldolgozásra kerülő tájértékek az emberi tevékenység következtében meg- jelent objektumok vagy térkategória elemek, amelyek lehetnek vagy kultúrtörténeti vonatkozásúak (például kőkereszt) vagy természeti vonatkozásúak (például legelő). Ezen értékek nem feltétlenül élveznek védelmet vagy jelentenek vonzerőt önmagukban a település számára. Ugyanakkor gyakran fűződnek hozzájuk gondolati képződmények (például történetek, mesék, legendák) vagy gazdálkodási módok és szokások, amelyek nem azonosak a tájértékekhez kapcsolódó újonnan kialakult turisztikai rendezvényekkel, viszont alkalmasak azok megalapozására.</a:t>
            </a:r>
            <a:endParaRPr/>
          </a:p>
          <a:p>
            <a:pPr marL="158750" lvl="0" indent="0" algn="l" rtl="0">
              <a:lnSpc>
                <a:spcPct val="100000"/>
              </a:lnSpc>
              <a:spcBef>
                <a:spcPts val="0"/>
              </a:spcBef>
              <a:spcAft>
                <a:spcPts val="0"/>
              </a:spcAft>
              <a:buSzPts val="1100"/>
              <a:buNone/>
            </a:pPr>
            <a:r>
              <a:rPr lang="hu-HU"/>
              <a:t>  </a:t>
            </a:r>
            <a:endParaRPr/>
          </a:p>
          <a:p>
            <a:pPr marL="158750" lvl="0" indent="0" algn="l" rtl="0">
              <a:lnSpc>
                <a:spcPct val="100000"/>
              </a:lnSpc>
              <a:spcBef>
                <a:spcPts val="0"/>
              </a:spcBef>
              <a:spcAft>
                <a:spcPts val="0"/>
              </a:spcAft>
              <a:buSzPts val="1100"/>
              <a:buNone/>
            </a:pPr>
            <a:r>
              <a:rPr lang="hu-HU"/>
              <a:t>Értékgazdag település programok vagy a Tájséták és Tájérték rajzverseny (részletekről a www.tajertektar.hu oldalon). Az Értékvadász mozgalom célja a résztvevők környezetében talál- ható természeti és kulturális értékek feltárása, valamint célzottan a gémeskutak és a kiépített források, forrásfoglalások felkutatása volt. A pályázaton résztvevő magánszemélyek és szervezetek száma megközelítette a hatvanat, a feltöltött adatlapok száma a kétezret. A TÉKA Konzorcium pályázatot hirdetett önkormányzatok számára az Értékgazdag Település cím elnyerésére. A címet az értékeire, azok megőrzésére, bemutatására, népszerűsítésére, fenntartható hasznosítására gondot fordító települések nyer- hették el, lélekszám szerinti kategóriákban. Az Értékgazdag Település díjért összesen 32 db pályamű érkezett a 3 kategóriában. A projekt internetes felületén a nagyközönség is szavazhatott a művekre (közel 12000 szavazat értékezett), így megszületett a közönségdíjasok köre is. 2010 nyarán nyílt képzőművészeti pályázatot hirdettünk a helyi értékek témakörében, elsősorban az óvodás és kisiskolás korcsoportot megcélozva. Célunk volt, hogy a fiatalok figyelmét saját környezetükre és a benne lévő értékekre irányítsuk. A beérkezett pályamunkák a Pilot projekt kiválasztott, együttműködő településein kiállítás formájában megtekinthetők.</a:t>
            </a:r>
            <a:endParaRPr/>
          </a:p>
          <a:p>
            <a:pPr marL="158750" lvl="0" indent="0" algn="l" rtl="0">
              <a:lnSpc>
                <a:spcPct val="100000"/>
              </a:lnSpc>
              <a:spcBef>
                <a:spcPts val="0"/>
              </a:spcBef>
              <a:spcAft>
                <a:spcPts val="0"/>
              </a:spcAft>
              <a:buSzPts val="1100"/>
              <a:buNone/>
            </a:pPr>
            <a:r>
              <a:rPr lang="hu-HU"/>
              <a:t>A rövid távú cél mellett a projekt hosszú távú, közvetett célja, hogy megteremtse egy olyan szélesebb együttműködés kereteit adatbázisok (természetvédelmi, kulturális, turisztikai, mezőgazdasági stb.), a szakmák érintett képviselői, a civilek, helyi lakosok között, amelynek révén folyamatosan biztosíthatóvá válna a tájértékek adatainak gyűjtése, rendszerezése, szolgál- tatása, publikálása és ezáltal maga a tájvédelem, kulturális örök- ségvédelem nagyobb jelentőséget kapna.</a:t>
            </a:r>
            <a:endParaRPr/>
          </a:p>
          <a:p>
            <a:pPr marL="158750" lvl="0" indent="0" algn="l" rtl="0">
              <a:lnSpc>
                <a:spcPct val="100000"/>
              </a:lnSpc>
              <a:spcBef>
                <a:spcPts val="0"/>
              </a:spcBef>
              <a:spcAft>
                <a:spcPts val="0"/>
              </a:spcAft>
              <a:buSzPts val="1100"/>
              <a:buNone/>
            </a:pPr>
            <a:r>
              <a:rPr lang="hu-HU"/>
              <a:t>Összességében a projekt legfontosabb eredménye, hogy létrejön a tájképi, természeti és kulturális táji értékeket közvetítő TÉKA adatbázis, amelynek működése révén a döntéshozók, szakértők és a civilek számára különböző szinten hozzáférhetővé, megismerhetővé válnak a tájjal kapcsolatos kulturális és termé- szeti értékek, növelve ezzel a helyi identitástudatot, a helyi környezet iránti felelősséget és elősegítve a helyi és regionális értékekre alapozott fejlesztéseket.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8" name="Google Shape;68;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69" name="Google Shape;69;p1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chemeClr val="dk1"/>
                </a:solidFill>
                <a:latin typeface="Calibri"/>
                <a:ea typeface="Calibri"/>
                <a:cs typeface="Calibri"/>
                <a:sym typeface="Calibri"/>
              </a:rPr>
              <a:t>3</a:t>
            </a:fld>
            <a:endParaRPr sz="14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42" name="Google Shape;442;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a:t>Weboldalak: </a:t>
            </a:r>
            <a:r>
              <a:rPr lang="hu-HU" sz="1100" u="sng">
                <a:solidFill>
                  <a:schemeClr val="hlink"/>
                </a:solidFill>
                <a:hlinkClick r:id="rId3"/>
              </a:rPr>
              <a:t>https://www</a:t>
            </a:r>
            <a:r>
              <a:rPr lang="hu-HU" u="sng">
                <a:solidFill>
                  <a:schemeClr val="hlink"/>
                </a:solidFill>
                <a:hlinkClick r:id="rId3"/>
              </a:rPr>
              <a:t>.provertes.hu</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hu-HU"/>
              <a:t>NATÚRPARKI KINCSESTÁR</a:t>
            </a:r>
            <a:endParaRPr/>
          </a:p>
          <a:p>
            <a:pPr marL="457200" lvl="0" indent="-298450" algn="l" rtl="0">
              <a:lnSpc>
                <a:spcPct val="100000"/>
              </a:lnSpc>
              <a:spcBef>
                <a:spcPts val="0"/>
              </a:spcBef>
              <a:spcAft>
                <a:spcPts val="0"/>
              </a:spcAft>
              <a:buSzPts val="1100"/>
              <a:buChar char="●"/>
            </a:pPr>
            <a:r>
              <a:rPr lang="hu-HU"/>
              <a:t>Néprajz, kultúra</a:t>
            </a:r>
            <a:endParaRPr/>
          </a:p>
          <a:p>
            <a:pPr marL="457200" lvl="0" indent="-298450" algn="l" rtl="0">
              <a:lnSpc>
                <a:spcPct val="100000"/>
              </a:lnSpc>
              <a:spcBef>
                <a:spcPts val="0"/>
              </a:spcBef>
              <a:spcAft>
                <a:spcPts val="0"/>
              </a:spcAft>
              <a:buSzPts val="1100"/>
              <a:buChar char="●"/>
            </a:pPr>
            <a:r>
              <a:rPr lang="hu-HU"/>
              <a:t>Ezen írásokból kaphatunk egy kis ízelítőt elődeink életének mindennapjaiból. Nézzük hát sorba milyen korban is élünk ma, mik azok az óriási változások, amelyek szemünk láttára történtek, illetve mik azok, amelyek előtte esetleg több száz évig viszonylagos állandóságban jelentették elődeink mindennapjait.</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hu-HU"/>
              <a:t>Legendák, történelmi érdekességek</a:t>
            </a:r>
            <a:endParaRPr/>
          </a:p>
          <a:p>
            <a:pPr marL="457200" lvl="0" indent="-298450" algn="l" rtl="0">
              <a:lnSpc>
                <a:spcPct val="100000"/>
              </a:lnSpc>
              <a:spcBef>
                <a:spcPts val="0"/>
              </a:spcBef>
              <a:spcAft>
                <a:spcPts val="0"/>
              </a:spcAft>
              <a:buSzPts val="1100"/>
              <a:buChar char="●"/>
            </a:pPr>
            <a:r>
              <a:rPr lang="hu-HU"/>
              <a:t>A Vértesben sok szépség, érték, műemlék, látnivaló, legenda vesz körül bennünket. Nézzünk magunkba: miközben járunk - kelünk a világban, ismerjük - e ezeket ? Mennyit tudunk szűkebb hazánkról ?</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hu-HU"/>
              <a:t>Alkotók és alkotások</a:t>
            </a:r>
            <a:endParaRPr/>
          </a:p>
          <a:p>
            <a:pPr marL="457200" lvl="0" indent="-298450" algn="l" rtl="0">
              <a:lnSpc>
                <a:spcPct val="100000"/>
              </a:lnSpc>
              <a:spcBef>
                <a:spcPts val="0"/>
              </a:spcBef>
              <a:spcAft>
                <a:spcPts val="0"/>
              </a:spcAft>
              <a:buSzPts val="1100"/>
              <a:buChar char="●"/>
            </a:pPr>
            <a:r>
              <a:rPr lang="hu-HU"/>
              <a:t>A vadregényes Vértes az elmúlt századokban is mozgalmas élet színtere volt. Ennek az izgalmas múltnak egyes eseményei nemcsak a magyar történelemnek képezik szerves részét, de megjelennek az irodalomban is, gazdagítva a vonzó tájról bennünk élő képet. Különösen a 19. század irodalmi életét hatotta át a vadakban gazdag, rengeteg erdő borította hegység szépsége, romantikája és mondavilága.</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hu-HU"/>
              <a:t>Fotóarchívum</a:t>
            </a:r>
            <a:endParaRPr/>
          </a:p>
          <a:p>
            <a:pPr marL="457200" lvl="0" indent="-298450" algn="l" rtl="0">
              <a:lnSpc>
                <a:spcPct val="100000"/>
              </a:lnSpc>
              <a:spcBef>
                <a:spcPts val="0"/>
              </a:spcBef>
              <a:spcAft>
                <a:spcPts val="0"/>
              </a:spcAft>
              <a:buSzPts val="1100"/>
              <a:buChar char="●"/>
            </a:pPr>
            <a:r>
              <a:rPr lang="hu-HU"/>
              <a:t>A Pro Vértes nagyon fontos feladatának tartja az értékőrzést, a natúrparki értéktár összeállítását, ezért folyamatos gyűjtőmunkát végez. 1997 óta több, mint 12 000 fényképet és diát digitalizáltunk, közel 3000 db kiadványt, dokumentumot, újságcikket, gyűjteményt töltöttünk fel az adatbázisunkba. A natúrparki lakosoktól beérkezett különböző témájú képek nemcsak a a Hosszú téli esték rendezvénysorozatunk fényképes vetítéseit színesítik, hanem nagy segítségünkre lesznek majd a települési monográfiák elkészítésében.</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hu-HU"/>
              <a:t>Filmarchívum</a:t>
            </a:r>
            <a:endParaRPr/>
          </a:p>
          <a:p>
            <a:pPr marL="457200" lvl="0" indent="-298450" algn="l" rtl="0">
              <a:lnSpc>
                <a:spcPct val="100000"/>
              </a:lnSpc>
              <a:spcBef>
                <a:spcPts val="0"/>
              </a:spcBef>
              <a:spcAft>
                <a:spcPts val="0"/>
              </a:spcAft>
              <a:buSzPts val="1100"/>
              <a:buChar char="●"/>
            </a:pPr>
            <a:r>
              <a:rPr lang="hu-HU"/>
              <a:t>A Pro Vértes szívügyének tekinti a Vértesi Natúrpark településeinek az életét, a natúrparki lakosok egymás közötti kapcsolatrendszerét. Viszló Levente megálmodta és elképzelte, hogy minden natúrparki településről forgat egy kisfilmet, hogy a települések jobban megismerjék egymást, hogy minden natúrparki lakos átfogó képet kapjon saját falujának/városának történetéről, életéről, hagyományairól és népszokásairól. 2013-ban elkezdtük a munkálatokat, 4 film már elkészült, (Csákvár, Vértesboglár, Várgesztes és Gánt), a forgatások folyamatosan zajlanak, de a végső cél, hogy  egy nagy közös "produkciókban"  bemutassuk a  Vértesi Natúrpark összes települését. Ezenkívül vannak olyan települések, melyekről készült egy-egy szösszenet, melyek szintén itt elérhetőek. </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hu-HU"/>
              <a:t>Natúrparki irodalom</a:t>
            </a:r>
            <a:endParaRPr/>
          </a:p>
          <a:p>
            <a:pPr marL="457200" lvl="0" indent="-298450" algn="l" rtl="0">
              <a:lnSpc>
                <a:spcPct val="100000"/>
              </a:lnSpc>
              <a:spcBef>
                <a:spcPts val="0"/>
              </a:spcBef>
              <a:spcAft>
                <a:spcPts val="0"/>
              </a:spcAft>
              <a:buSzPts val="1100"/>
              <a:buChar char="●"/>
            </a:pPr>
            <a:r>
              <a:rPr lang="hu-HU"/>
              <a:t>A fényképek, írásos dokumentumok és az interjúk vázát képezik a települési monográfiáknak is, hiszem ezekből merítve 2013-ban elkészítettük a Vértesi Natúrpark települési monográfia sorozat első részét, a Bodmér, egy különc falu története címmel. Terveink között szerepel a többi megjelentetése is, illetve újbóli kiadása. </a:t>
            </a:r>
            <a:endParaRPr/>
          </a:p>
          <a:p>
            <a:pPr marL="457200" lvl="0" indent="-298450" algn="l" rtl="0">
              <a:lnSpc>
                <a:spcPct val="100000"/>
              </a:lnSpc>
              <a:spcBef>
                <a:spcPts val="0"/>
              </a:spcBef>
              <a:spcAft>
                <a:spcPts val="0"/>
              </a:spcAft>
              <a:buSzPts val="1100"/>
              <a:buChar char="●"/>
            </a:pPr>
            <a:r>
              <a:rPr lang="hu-HU"/>
              <a:t>A Pro Vértes kínálati palettáját tovább színesítik a természetvédelemhez kapcsolódó kiadványok és könyvek is. </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hu-HU"/>
              <a:t>Hollywood a Vértesben</a:t>
            </a:r>
            <a:endParaRPr/>
          </a:p>
          <a:p>
            <a:pPr marL="457200" lvl="0" indent="-298450" algn="l" rtl="0">
              <a:lnSpc>
                <a:spcPct val="100000"/>
              </a:lnSpc>
              <a:spcBef>
                <a:spcPts val="0"/>
              </a:spcBef>
              <a:spcAft>
                <a:spcPts val="0"/>
              </a:spcAft>
              <a:buSzPts val="1100"/>
              <a:buChar char="●"/>
            </a:pPr>
            <a:r>
              <a:rPr lang="hu-HU"/>
              <a:t> A Vértesi Natúrpark igazi értéke a sokszínűség, hiszen a jellegzetes magyar tájak csaknem mindegyike megtalálható itt. Ennek értékes bizonyítéka, hogy a filmes szakmában dolgozók figyelmét is felkeltette a Vértes varázslatos növény- és állatvilága, csodálatos legelői, mezei virágokkal tarkított rétjei. Számos reklámfilm, sorozat, történelmi film forgatására került/kerül sor ezeken a helyszíneken, melyek nemcsak a Vértesi Natúrparkot népszerűsítik, hanem kis országunk hírnevét is növeli. Ismerkedjen meg ezekkel a filmekkel, reklámokkal, hogy néhány pillanatra Ön is időutazást tegyen a Vértesi Natúrpark legszebb területein!</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hu-HU"/>
              <a:t>Híres emberek</a:t>
            </a:r>
            <a:endParaRPr/>
          </a:p>
          <a:p>
            <a:pPr marL="457200" lvl="0" indent="-298450" algn="l" rtl="0">
              <a:lnSpc>
                <a:spcPct val="100000"/>
              </a:lnSpc>
              <a:spcBef>
                <a:spcPts val="0"/>
              </a:spcBef>
              <a:spcAft>
                <a:spcPts val="0"/>
              </a:spcAft>
              <a:buSzPts val="1100"/>
              <a:buChar char="●"/>
            </a:pPr>
            <a:r>
              <a:rPr lang="hu-HU"/>
              <a:t>Akikre nagyon büszkék lehetünk...</a:t>
            </a:r>
            <a:endParaRPr/>
          </a:p>
        </p:txBody>
      </p:sp>
      <p:sp>
        <p:nvSpPr>
          <p:cNvPr id="443" name="Google Shape;443;p4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chemeClr val="dk1"/>
                </a:solidFill>
                <a:latin typeface="Calibri"/>
                <a:ea typeface="Calibri"/>
                <a:cs typeface="Calibri"/>
                <a:sym typeface="Calibri"/>
              </a:rPr>
              <a:t>30</a:t>
            </a:fld>
            <a:endParaRPr sz="14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9" name="Google Shape;459;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457200" marR="0" lvl="0" indent="-298450" algn="l" rtl="0">
              <a:lnSpc>
                <a:spcPct val="100000"/>
              </a:lnSpc>
              <a:spcBef>
                <a:spcPts val="0"/>
              </a:spcBef>
              <a:spcAft>
                <a:spcPts val="0"/>
              </a:spcAft>
              <a:buClr>
                <a:srgbClr val="000000"/>
              </a:buClr>
              <a:buSzPts val="1100"/>
              <a:buFont typeface="Arial"/>
              <a:buChar char="●"/>
            </a:pPr>
            <a:r>
              <a:rPr lang="hu-HU" sz="1100" b="1" i="0" u="none" strike="noStrike" cap="none">
                <a:solidFill>
                  <a:srgbClr val="000000"/>
                </a:solidFill>
                <a:latin typeface="Arial"/>
                <a:ea typeface="Arial"/>
                <a:cs typeface="Arial"/>
                <a:sym typeface="Arial"/>
              </a:rPr>
              <a:t>NATÚRPARKI TÁJGAZDÁLKODÁS</a:t>
            </a:r>
            <a:endParaRPr/>
          </a:p>
          <a:p>
            <a:pPr marL="457200" marR="0" lvl="0" indent="-228600" algn="l" rtl="0">
              <a:lnSpc>
                <a:spcPct val="100000"/>
              </a:lnSpc>
              <a:spcBef>
                <a:spcPts val="0"/>
              </a:spcBef>
              <a:spcAft>
                <a:spcPts val="0"/>
              </a:spcAft>
              <a:buClr>
                <a:srgbClr val="000000"/>
              </a:buClr>
              <a:buSzPts val="1100"/>
              <a:buFont typeface="Arial"/>
              <a:buNone/>
            </a:pPr>
            <a:endParaRPr sz="11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endParaRPr>
          </a:p>
          <a:p>
            <a:pPr marL="457200" marR="0" lvl="0" indent="-298450" algn="l" rtl="0">
              <a:lnSpc>
                <a:spcPct val="100000"/>
              </a:lnSpc>
              <a:spcBef>
                <a:spcPts val="0"/>
              </a:spcBef>
              <a:spcAft>
                <a:spcPts val="0"/>
              </a:spcAft>
              <a:buClr>
                <a:srgbClr val="000000"/>
              </a:buClr>
              <a:buSzPts val="1100"/>
              <a:buFont typeface="Arial"/>
              <a:buChar char="●"/>
            </a:pPr>
            <a:r>
              <a:rPr lang="hu-HU" sz="11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Természetkímélő gyepgazdálkodás</a:t>
            </a:r>
            <a:endParaRPr sz="1100" b="0" i="0" u="none" strike="noStrike" cap="none">
              <a:solidFill>
                <a:srgbClr val="000000"/>
              </a:solidFill>
              <a:latin typeface="Arial"/>
              <a:ea typeface="Arial"/>
              <a:cs typeface="Arial"/>
              <a:sym typeface="Arial"/>
            </a:endParaRPr>
          </a:p>
          <a:p>
            <a:pPr marL="457200" marR="0" lvl="0" indent="-298450" algn="l" rtl="0">
              <a:lnSpc>
                <a:spcPct val="100000"/>
              </a:lnSpc>
              <a:spcBef>
                <a:spcPts val="0"/>
              </a:spcBef>
              <a:spcAft>
                <a:spcPts val="0"/>
              </a:spcAft>
              <a:buClr>
                <a:srgbClr val="000000"/>
              </a:buClr>
              <a:buSzPts val="1100"/>
              <a:buFont typeface="Arial"/>
              <a:buChar char="●"/>
            </a:pPr>
            <a:r>
              <a:rPr lang="hu-HU" sz="1100" b="0" i="0" u="none" strike="noStrike" cap="none">
                <a:solidFill>
                  <a:srgbClr val="000000"/>
                </a:solidFill>
                <a:latin typeface="Arial"/>
                <a:ea typeface="Arial"/>
                <a:cs typeface="Arial"/>
                <a:sym typeface="Arial"/>
              </a:rPr>
              <a:t>A természetkímélő gyepgazdálkodás a gyep földrajzi elhelyezkedésével (klímazonális), szukcessziós (társulásfejlődési) állapotával, természetvédelmi, valamint gazdálkodási céljaival összhangban álló, a legmagasabb biodiverzitást biztosító, tudományos kutatási eredményeken, tájtörténeti tapasztalatokon alapuló tevékenységek összessége, melyek a gyep hosszú távú megőrzését, fenntartását és hasznosítását szolgálják. E tevékenységbe sorolható a legeltetés, legelőtrágya kezelés, kaszálás, szárzúzás, cserjeírtás és indokolt esetben az égetés is, valamint ezek hatásainak megfigyelése, vizsgálata, monitorozása.</a:t>
            </a:r>
            <a:endParaRPr/>
          </a:p>
          <a:p>
            <a:pPr marL="457200" marR="0" lvl="0" indent="-22860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457200" marR="0" lvl="0" indent="-298450" algn="l" rtl="0">
              <a:lnSpc>
                <a:spcPct val="100000"/>
              </a:lnSpc>
              <a:spcBef>
                <a:spcPts val="0"/>
              </a:spcBef>
              <a:spcAft>
                <a:spcPts val="0"/>
              </a:spcAft>
              <a:buClr>
                <a:srgbClr val="000000"/>
              </a:buClr>
              <a:buSzPts val="1100"/>
              <a:buFont typeface="Arial"/>
              <a:buChar char="●"/>
            </a:pPr>
            <a:r>
              <a:rPr lang="hu-HU" sz="11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Erdőgazdálkodás</a:t>
            </a:r>
            <a:endParaRPr sz="1100" b="0" i="0" u="none" strike="noStrike" cap="none">
              <a:solidFill>
                <a:srgbClr val="000000"/>
              </a:solidFill>
              <a:latin typeface="Arial"/>
              <a:ea typeface="Arial"/>
              <a:cs typeface="Arial"/>
              <a:sym typeface="Arial"/>
            </a:endParaRPr>
          </a:p>
          <a:p>
            <a:pPr marL="457200" marR="0" lvl="0" indent="-298450" algn="l" rtl="0">
              <a:lnSpc>
                <a:spcPct val="100000"/>
              </a:lnSpc>
              <a:spcBef>
                <a:spcPts val="0"/>
              </a:spcBef>
              <a:spcAft>
                <a:spcPts val="0"/>
              </a:spcAft>
              <a:buClr>
                <a:srgbClr val="000000"/>
              </a:buClr>
              <a:buSzPts val="1100"/>
              <a:buFont typeface="Arial"/>
              <a:buChar char="●"/>
            </a:pPr>
            <a:r>
              <a:rPr lang="hu-HU" sz="1100" b="0" i="0" u="none" strike="noStrike" cap="none">
                <a:solidFill>
                  <a:srgbClr val="000000"/>
                </a:solidFill>
                <a:latin typeface="Arial"/>
                <a:ea typeface="Arial"/>
                <a:cs typeface="Arial"/>
                <a:sym typeface="Arial"/>
              </a:rPr>
              <a:t>A Vértesi Natúrpark állami tulajdonban lévő erdőterületein gazdálkodó legnagyobb szervezet a Vértesi Erdészeti és Faipari Zrt. Alaptevékenységei az erdőgazdálkodás, vadgazdálkodás, fafeldolgozás és az ezekhez kapcsolódó szolgáltatások; míg a legfontosabb termékei a lemezipari-, és fűrészipari rönk, a rostfa-alapanyag, a tűzifa, a bányadeszka, a fűrészáru, a csaphornyos parketta, a faszén, valamint a trófeás vad és a vadhús. </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98450" algn="l" rtl="0">
              <a:lnSpc>
                <a:spcPct val="100000"/>
              </a:lnSpc>
              <a:spcBef>
                <a:spcPts val="0"/>
              </a:spcBef>
              <a:spcAft>
                <a:spcPts val="0"/>
              </a:spcAft>
              <a:buClr>
                <a:srgbClr val="000000"/>
              </a:buClr>
              <a:buSzPts val="1100"/>
              <a:buFont typeface="Arial"/>
              <a:buChar char="●"/>
            </a:pPr>
            <a:r>
              <a:rPr lang="hu-HU" sz="1100" b="0" i="0" u="sng" strike="noStrike" cap="none">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Vadgazdálkodás</a:t>
            </a:r>
            <a:endParaRPr sz="1100" b="0" i="0" u="none" strike="noStrike" cap="none">
              <a:solidFill>
                <a:srgbClr val="000000"/>
              </a:solidFill>
              <a:latin typeface="Arial"/>
              <a:ea typeface="Arial"/>
              <a:cs typeface="Arial"/>
              <a:sym typeface="Arial"/>
            </a:endParaRPr>
          </a:p>
          <a:p>
            <a:pPr marL="457200" marR="0" lvl="0" indent="-298450" algn="l" rtl="0">
              <a:lnSpc>
                <a:spcPct val="100000"/>
              </a:lnSpc>
              <a:spcBef>
                <a:spcPts val="0"/>
              </a:spcBef>
              <a:spcAft>
                <a:spcPts val="0"/>
              </a:spcAft>
              <a:buClr>
                <a:srgbClr val="000000"/>
              </a:buClr>
              <a:buSzPts val="1100"/>
              <a:buFont typeface="Arial"/>
              <a:buChar char="●"/>
            </a:pPr>
            <a:r>
              <a:rPr lang="hu-HU" sz="1100" b="0" i="0" u="none" strike="noStrike" cap="none">
                <a:solidFill>
                  <a:srgbClr val="000000"/>
                </a:solidFill>
                <a:latin typeface="Arial"/>
                <a:ea typeface="Arial"/>
                <a:cs typeface="Arial"/>
                <a:sym typeface="Arial"/>
              </a:rPr>
              <a:t>A Vértes - földrajzi helyzete következtében - nemcsak királyaink kedvelt vadászterülete volt, hanem számos vadásztársaság osztozkodik ma is a "vadászmezőkön." </a:t>
            </a:r>
            <a:endParaRPr/>
          </a:p>
          <a:p>
            <a:pPr marL="457200" marR="0" lvl="0" indent="-22860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457200" marR="0" lvl="0" indent="-298450" algn="l" rtl="0">
              <a:lnSpc>
                <a:spcPct val="100000"/>
              </a:lnSpc>
              <a:spcBef>
                <a:spcPts val="0"/>
              </a:spcBef>
              <a:spcAft>
                <a:spcPts val="0"/>
              </a:spcAft>
              <a:buClr>
                <a:srgbClr val="000000"/>
              </a:buClr>
              <a:buSzPts val="1100"/>
              <a:buFont typeface="Arial"/>
              <a:buChar char="●"/>
            </a:pPr>
            <a:r>
              <a:rPr lang="hu-HU" sz="1100" b="0" i="0" u="sng" strike="noStrike" cap="none">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Vízgazdálkodás</a:t>
            </a:r>
            <a:endParaRPr sz="1100" b="0" i="0" u="none" strike="noStrike" cap="none">
              <a:solidFill>
                <a:srgbClr val="000000"/>
              </a:solidFill>
              <a:latin typeface="Arial"/>
              <a:ea typeface="Arial"/>
              <a:cs typeface="Arial"/>
              <a:sym typeface="Arial"/>
            </a:endParaRPr>
          </a:p>
          <a:p>
            <a:pPr marL="457200" marR="0" lvl="0" indent="-298450" algn="l" rtl="0">
              <a:lnSpc>
                <a:spcPct val="100000"/>
              </a:lnSpc>
              <a:spcBef>
                <a:spcPts val="0"/>
              </a:spcBef>
              <a:spcAft>
                <a:spcPts val="0"/>
              </a:spcAft>
              <a:buClr>
                <a:srgbClr val="000000"/>
              </a:buClr>
              <a:buSzPts val="1100"/>
              <a:buFont typeface="Arial"/>
              <a:buChar char="●"/>
            </a:pPr>
            <a:r>
              <a:rPr lang="hu-HU" sz="1100" b="0" i="0" u="none" strike="noStrike" cap="none">
                <a:solidFill>
                  <a:srgbClr val="000000"/>
                </a:solidFill>
                <a:latin typeface="Arial"/>
                <a:ea typeface="Arial"/>
                <a:cs typeface="Arial"/>
                <a:sym typeface="Arial"/>
              </a:rPr>
              <a:t>A Vértesi Natúrpark "egy cseppnyi Magyarország"-ként hazánk összes tájegységének jegyeit magán viseli. A Vértes hegység változatos morfológiájú vonulatának déli előterében egy jégkorszakban keletkezett tó maradványfoltjai gazdagítják az élőhelyek sokaságát. </a:t>
            </a:r>
            <a:endParaRPr/>
          </a:p>
          <a:p>
            <a:pPr marL="457200" marR="0" lvl="0" indent="-22860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457200" marR="0" lvl="0" indent="-298450" algn="l" rtl="0">
              <a:lnSpc>
                <a:spcPct val="100000"/>
              </a:lnSpc>
              <a:spcBef>
                <a:spcPts val="0"/>
              </a:spcBef>
              <a:spcAft>
                <a:spcPts val="0"/>
              </a:spcAft>
              <a:buClr>
                <a:srgbClr val="000000"/>
              </a:buClr>
              <a:buSzPts val="1100"/>
              <a:buFont typeface="Arial"/>
              <a:buChar char="●"/>
            </a:pPr>
            <a:r>
              <a:rPr lang="hu-HU" sz="1100" b="0" i="0" u="sng" strike="noStrike" cap="none">
                <a:solidFill>
                  <a:srgbClr val="000000"/>
                </a:solidFill>
                <a:latin typeface="Arial"/>
                <a:ea typeface="Arial"/>
                <a:cs typeface="Arial"/>
                <a:sym typeface="Arial"/>
                <a:hlinkClick r:id="rId7">
                  <a:extLst>
                    <a:ext uri="{A12FA001-AC4F-418D-AE19-62706E023703}">
                      <ahyp:hlinkClr xmlns:ahyp="http://schemas.microsoft.com/office/drawing/2018/hyperlinkcolor" val="tx"/>
                    </a:ext>
                  </a:extLst>
                </a:hlinkClick>
              </a:rPr>
              <a:t>Halászat, horgászat</a:t>
            </a:r>
            <a:endParaRPr sz="1100" b="0" i="0" u="none" strike="noStrike" cap="none">
              <a:solidFill>
                <a:srgbClr val="000000"/>
              </a:solidFill>
              <a:latin typeface="Arial"/>
              <a:ea typeface="Arial"/>
              <a:cs typeface="Arial"/>
              <a:sym typeface="Arial"/>
            </a:endParaRPr>
          </a:p>
          <a:p>
            <a:pPr marL="457200" marR="0" lvl="0" indent="-298450" algn="l" rtl="0">
              <a:lnSpc>
                <a:spcPct val="100000"/>
              </a:lnSpc>
              <a:spcBef>
                <a:spcPts val="0"/>
              </a:spcBef>
              <a:spcAft>
                <a:spcPts val="0"/>
              </a:spcAft>
              <a:buClr>
                <a:srgbClr val="000000"/>
              </a:buClr>
              <a:buSzPts val="1100"/>
              <a:buFont typeface="Arial"/>
              <a:buChar char="●"/>
            </a:pPr>
            <a:r>
              <a:rPr lang="hu-HU" sz="1100" b="0" i="0" u="none" strike="noStrike" cap="none">
                <a:solidFill>
                  <a:srgbClr val="000000"/>
                </a:solidFill>
                <a:latin typeface="Arial"/>
                <a:ea typeface="Arial"/>
                <a:cs typeface="Arial"/>
                <a:sym typeface="Arial"/>
              </a:rPr>
              <a:t>A Vértesi Natúrpark területén számos helyen eltölthetik a szabadidejüket a horgászat szerelmesei is. Íme néhány horgászparadicsom, ahol a legnagyobb pontyokat foghatjátok ki!</a:t>
            </a:r>
            <a:br>
              <a:rPr lang="hu-HU" sz="1100" b="0" i="0" u="none" strike="noStrike" cap="none">
                <a:solidFill>
                  <a:srgbClr val="000000"/>
                </a:solidFill>
                <a:latin typeface="Arial"/>
                <a:ea typeface="Arial"/>
                <a:cs typeface="Arial"/>
                <a:sym typeface="Arial"/>
              </a:rPr>
            </a:br>
            <a:endParaRPr sz="1100" b="0" i="0" u="none" strike="noStrike" cap="none">
              <a:solidFill>
                <a:srgbClr val="000000"/>
              </a:solidFill>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8" name="Google Shape;468;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hu-HU"/>
              <a:t>ZIFFA útmutató: http://www.kosz.hu/upload/content/H%C3%ADrlevél/Módszertan_Zöld%20Infrast_%20Akciótervhez.pdf</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98450" algn="l" rtl="0">
              <a:lnSpc>
                <a:spcPct val="100000"/>
              </a:lnSpc>
              <a:spcBef>
                <a:spcPts val="0"/>
              </a:spcBef>
              <a:spcAft>
                <a:spcPts val="0"/>
              </a:spcAft>
              <a:buClr>
                <a:srgbClr val="000000"/>
              </a:buClr>
              <a:buSzPts val="1100"/>
              <a:buFont typeface="Arial"/>
              <a:buChar char="●"/>
            </a:pPr>
            <a:r>
              <a:rPr lang="hu-HU"/>
              <a:t>Helyi erőforrástérkép útmutató: https://bm-oki.hu/News/ViewFile?fileID=1130</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76" name="Google Shape;476;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a:t>Web: </a:t>
            </a:r>
            <a:r>
              <a:rPr lang="hu-HU" u="sng">
                <a:solidFill>
                  <a:schemeClr val="hlink"/>
                </a:solidFill>
                <a:hlinkClick r:id="rId3"/>
              </a:rPr>
              <a:t>http://somloiborut.hu/</a:t>
            </a:r>
            <a:endParaRPr/>
          </a:p>
          <a:p>
            <a:pPr marL="457200" lvl="0" indent="-228600" algn="l" rtl="0">
              <a:lnSpc>
                <a:spcPct val="100000"/>
              </a:lnSpc>
              <a:spcBef>
                <a:spcPts val="0"/>
              </a:spcBef>
              <a:spcAft>
                <a:spcPts val="0"/>
              </a:spcAft>
              <a:buSzPts val="1100"/>
              <a:buNone/>
            </a:pPr>
            <a:endParaRPr/>
          </a:p>
        </p:txBody>
      </p:sp>
      <p:sp>
        <p:nvSpPr>
          <p:cNvPr id="477" name="Google Shape;477;p4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chemeClr val="dk1"/>
                </a:solidFill>
                <a:latin typeface="Calibri"/>
                <a:ea typeface="Calibri"/>
                <a:cs typeface="Calibri"/>
                <a:sym typeface="Calibri"/>
              </a:rPr>
              <a:t>33</a:t>
            </a:fld>
            <a:endParaRPr sz="14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95" name="Google Shape;495;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a:t>Web: </a:t>
            </a:r>
            <a:r>
              <a:rPr lang="hu-HU" u="sng">
                <a:solidFill>
                  <a:schemeClr val="hlink"/>
                </a:solidFill>
                <a:hlinkClick r:id="rId3"/>
              </a:rPr>
              <a:t>http://somloiborut.hu/</a:t>
            </a:r>
            <a:endParaRPr/>
          </a:p>
          <a:p>
            <a:pPr marL="457200" lvl="0" indent="-228600" algn="l" rtl="0">
              <a:lnSpc>
                <a:spcPct val="100000"/>
              </a:lnSpc>
              <a:spcBef>
                <a:spcPts val="0"/>
              </a:spcBef>
              <a:spcAft>
                <a:spcPts val="0"/>
              </a:spcAft>
              <a:buSzPts val="1100"/>
              <a:buNone/>
            </a:pPr>
            <a:endParaRPr/>
          </a:p>
        </p:txBody>
      </p:sp>
      <p:sp>
        <p:nvSpPr>
          <p:cNvPr id="496" name="Google Shape;496;p4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chemeClr val="dk1"/>
                </a:solidFill>
                <a:latin typeface="Calibri"/>
                <a:ea typeface="Calibri"/>
                <a:cs typeface="Calibri"/>
                <a:sym typeface="Calibri"/>
              </a:rPr>
              <a:t>34</a:t>
            </a:fld>
            <a:endParaRPr sz="14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13" name="Google Shape;513;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a:t>Web: </a:t>
            </a:r>
            <a:r>
              <a:rPr lang="hu-HU" u="sng">
                <a:solidFill>
                  <a:schemeClr val="hlink"/>
                </a:solidFill>
                <a:hlinkClick r:id="rId3"/>
              </a:rPr>
              <a:t>http://somloiborut.hu/</a:t>
            </a:r>
            <a:endParaRPr/>
          </a:p>
          <a:p>
            <a:pPr marL="457200" lvl="0" indent="-228600" algn="l" rtl="0">
              <a:lnSpc>
                <a:spcPct val="100000"/>
              </a:lnSpc>
              <a:spcBef>
                <a:spcPts val="0"/>
              </a:spcBef>
              <a:spcAft>
                <a:spcPts val="0"/>
              </a:spcAft>
              <a:buSzPts val="1100"/>
              <a:buNone/>
            </a:pPr>
            <a:endParaRPr/>
          </a:p>
        </p:txBody>
      </p:sp>
      <p:sp>
        <p:nvSpPr>
          <p:cNvPr id="514" name="Google Shape;514;p4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chemeClr val="dk1"/>
                </a:solidFill>
                <a:latin typeface="Calibri"/>
                <a:ea typeface="Calibri"/>
                <a:cs typeface="Calibri"/>
                <a:sym typeface="Calibri"/>
              </a:rPr>
              <a:t>35</a:t>
            </a:fld>
            <a:endParaRPr sz="14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37" name="Google Shape;537;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a:t>Web: </a:t>
            </a:r>
            <a:r>
              <a:rPr lang="hu-HU" u="sng">
                <a:solidFill>
                  <a:schemeClr val="hlink"/>
                </a:solidFill>
                <a:hlinkClick r:id="rId3"/>
              </a:rPr>
              <a:t>www.youtyuk.hu</a:t>
            </a:r>
            <a:endParaRPr/>
          </a:p>
        </p:txBody>
      </p:sp>
      <p:sp>
        <p:nvSpPr>
          <p:cNvPr id="538" name="Google Shape;538;p4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chemeClr val="dk1"/>
                </a:solidFill>
                <a:latin typeface="Calibri"/>
                <a:ea typeface="Calibri"/>
                <a:cs typeface="Calibri"/>
                <a:sym typeface="Calibri"/>
              </a:rPr>
              <a:t>36</a:t>
            </a:fld>
            <a:endParaRPr sz="14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54" name="Google Shape;554;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a:t>Web: </a:t>
            </a:r>
            <a:r>
              <a:rPr lang="hu-HU" u="sng">
                <a:solidFill>
                  <a:schemeClr val="hlink"/>
                </a:solidFill>
                <a:hlinkClick r:id="rId3"/>
              </a:rPr>
              <a:t>www.youtyuk.hu</a:t>
            </a:r>
            <a:endParaRPr/>
          </a:p>
        </p:txBody>
      </p:sp>
      <p:sp>
        <p:nvSpPr>
          <p:cNvPr id="555" name="Google Shape;555;p4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chemeClr val="dk1"/>
                </a:solidFill>
                <a:latin typeface="Calibri"/>
                <a:ea typeface="Calibri"/>
                <a:cs typeface="Calibri"/>
                <a:sym typeface="Calibri"/>
              </a:rPr>
              <a:t>37</a:t>
            </a:fld>
            <a:endParaRPr sz="14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1" name="Google Shape;571;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a:t>Web: </a:t>
            </a:r>
            <a:r>
              <a:rPr lang="hu-HU" u="sng">
                <a:solidFill>
                  <a:schemeClr val="hlink"/>
                </a:solidFill>
                <a:hlinkClick r:id="rId3"/>
              </a:rPr>
              <a:t>http</a:t>
            </a:r>
            <a:r>
              <a:rPr lang="hu-HU" u="sng">
                <a:solidFill>
                  <a:schemeClr val="hlink"/>
                </a:solidFill>
                <a:hlinkClick r:id="rId4"/>
              </a:rPr>
              <a:t>://szatyorbolt.hu/</a:t>
            </a:r>
            <a:endParaRPr/>
          </a:p>
        </p:txBody>
      </p:sp>
      <p:sp>
        <p:nvSpPr>
          <p:cNvPr id="572" name="Google Shape;572;p4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chemeClr val="dk1"/>
                </a:solidFill>
                <a:latin typeface="Calibri"/>
                <a:ea typeface="Calibri"/>
                <a:cs typeface="Calibri"/>
                <a:sym typeface="Calibri"/>
              </a:rPr>
              <a:t>38</a:t>
            </a:fld>
            <a:endParaRPr sz="14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88" name="Google Shape;588;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a:t>Web: </a:t>
            </a:r>
            <a:r>
              <a:rPr lang="hu-HU" u="sng">
                <a:solidFill>
                  <a:schemeClr val="hlink"/>
                </a:solidFill>
                <a:hlinkClick r:id="rId3"/>
              </a:rPr>
              <a:t>http</a:t>
            </a:r>
            <a:r>
              <a:rPr lang="hu-HU" u="sng">
                <a:solidFill>
                  <a:schemeClr val="hlink"/>
                </a:solidFill>
                <a:hlinkClick r:id="rId4"/>
              </a:rPr>
              <a:t>://szatyorbolt.hu/</a:t>
            </a:r>
            <a:endParaRPr/>
          </a:p>
        </p:txBody>
      </p:sp>
      <p:sp>
        <p:nvSpPr>
          <p:cNvPr id="589" name="Google Shape;589;p5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chemeClr val="dk1"/>
                </a:solidFill>
                <a:latin typeface="Calibri"/>
                <a:ea typeface="Calibri"/>
                <a:cs typeface="Calibri"/>
                <a:sym typeface="Calibri"/>
              </a:rPr>
              <a:t>39</a:t>
            </a:fld>
            <a:endParaRPr sz="14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 name="Google Shape;75;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06" name="Google Shape;606;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a:t>Web: </a:t>
            </a:r>
            <a:r>
              <a:rPr lang="hu-HU" u="sng">
                <a:solidFill>
                  <a:schemeClr val="hlink"/>
                </a:solidFill>
                <a:hlinkClick r:id="rId3"/>
              </a:rPr>
              <a:t>https://veddegyutt.hu/</a:t>
            </a:r>
            <a:endParaRPr/>
          </a:p>
          <a:p>
            <a:pPr marL="457200" lvl="0" indent="-228600" algn="l" rtl="0">
              <a:lnSpc>
                <a:spcPct val="100000"/>
              </a:lnSpc>
              <a:spcBef>
                <a:spcPts val="0"/>
              </a:spcBef>
              <a:spcAft>
                <a:spcPts val="0"/>
              </a:spcAft>
              <a:buSzPts val="1100"/>
              <a:buNone/>
            </a:pPr>
            <a:endParaRPr/>
          </a:p>
        </p:txBody>
      </p:sp>
      <p:sp>
        <p:nvSpPr>
          <p:cNvPr id="607" name="Google Shape;607;p5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chemeClr val="dk1"/>
                </a:solidFill>
                <a:latin typeface="Calibri"/>
                <a:ea typeface="Calibri"/>
                <a:cs typeface="Calibri"/>
                <a:sym typeface="Calibri"/>
              </a:rPr>
              <a:t>40</a:t>
            </a:fld>
            <a:endParaRPr sz="14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23" name="Google Shape;623;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a:t>Web: </a:t>
            </a:r>
            <a:r>
              <a:rPr lang="hu-HU" u="sng">
                <a:solidFill>
                  <a:schemeClr val="hlink"/>
                </a:solidFill>
                <a:hlinkClick r:id="rId3"/>
              </a:rPr>
              <a:t>https://veddegyutt.hu/</a:t>
            </a:r>
            <a:endParaRPr/>
          </a:p>
          <a:p>
            <a:pPr marL="457200" lvl="0" indent="-228600" algn="l" rtl="0">
              <a:lnSpc>
                <a:spcPct val="100000"/>
              </a:lnSpc>
              <a:spcBef>
                <a:spcPts val="0"/>
              </a:spcBef>
              <a:spcAft>
                <a:spcPts val="0"/>
              </a:spcAft>
              <a:buSzPts val="1100"/>
              <a:buNone/>
            </a:pPr>
            <a:endParaRPr/>
          </a:p>
        </p:txBody>
      </p:sp>
      <p:sp>
        <p:nvSpPr>
          <p:cNvPr id="624" name="Google Shape;624;p5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chemeClr val="dk1"/>
                </a:solidFill>
                <a:latin typeface="Calibri"/>
                <a:ea typeface="Calibri"/>
                <a:cs typeface="Calibri"/>
                <a:sym typeface="Calibri"/>
              </a:rPr>
              <a:t>41</a:t>
            </a:fld>
            <a:endParaRPr sz="14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32" name="Google Shape;632;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a:t>Web: </a:t>
            </a:r>
            <a:r>
              <a:rPr lang="hu-HU" u="sng">
                <a:solidFill>
                  <a:schemeClr val="hlink"/>
                </a:solidFill>
                <a:hlinkClick r:id="rId3"/>
              </a:rPr>
              <a:t>http://nyitottportak.hu/</a:t>
            </a:r>
            <a:endParaRPr/>
          </a:p>
          <a:p>
            <a:pPr marL="457200" lvl="0" indent="-228600" algn="l" rtl="0">
              <a:lnSpc>
                <a:spcPct val="100000"/>
              </a:lnSpc>
              <a:spcBef>
                <a:spcPts val="0"/>
              </a:spcBef>
              <a:spcAft>
                <a:spcPts val="0"/>
              </a:spcAft>
              <a:buSzPts val="1100"/>
              <a:buNone/>
            </a:pPr>
            <a:endParaRPr/>
          </a:p>
        </p:txBody>
      </p:sp>
      <p:sp>
        <p:nvSpPr>
          <p:cNvPr id="633" name="Google Shape;633;p5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chemeClr val="dk1"/>
                </a:solidFill>
                <a:latin typeface="Calibri"/>
                <a:ea typeface="Calibri"/>
                <a:cs typeface="Calibri"/>
                <a:sym typeface="Calibri"/>
              </a:rPr>
              <a:t>42</a:t>
            </a:fld>
            <a:endParaRPr sz="14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49" name="Google Shape;649;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a:t>Web: </a:t>
            </a:r>
            <a:r>
              <a:rPr lang="hu-HU" u="sng">
                <a:solidFill>
                  <a:schemeClr val="hlink"/>
                </a:solidFill>
                <a:hlinkClick r:id="rId3"/>
              </a:rPr>
              <a:t>http://nyitottportak.hu/</a:t>
            </a:r>
            <a:endParaRPr/>
          </a:p>
          <a:p>
            <a:pPr marL="457200" lvl="0" indent="-228600" algn="l" rtl="0">
              <a:lnSpc>
                <a:spcPct val="100000"/>
              </a:lnSpc>
              <a:spcBef>
                <a:spcPts val="0"/>
              </a:spcBef>
              <a:spcAft>
                <a:spcPts val="0"/>
              </a:spcAft>
              <a:buSzPts val="1100"/>
              <a:buNone/>
            </a:pPr>
            <a:endParaRPr/>
          </a:p>
        </p:txBody>
      </p:sp>
      <p:sp>
        <p:nvSpPr>
          <p:cNvPr id="650" name="Google Shape;650;p5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chemeClr val="dk1"/>
                </a:solidFill>
                <a:latin typeface="Calibri"/>
                <a:ea typeface="Calibri"/>
                <a:cs typeface="Calibri"/>
                <a:sym typeface="Calibri"/>
              </a:rPr>
              <a:t>43</a:t>
            </a:fld>
            <a:endParaRPr sz="14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8" name="Google Shape;668;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hu-HU"/>
              <a:t>Egyesületi forma</a:t>
            </a:r>
            <a:endParaRPr/>
          </a:p>
          <a:p>
            <a:pPr marL="457200" marR="0" lvl="0" indent="-298450" algn="l" rtl="0">
              <a:lnSpc>
                <a:spcPct val="100000"/>
              </a:lnSpc>
              <a:spcBef>
                <a:spcPts val="0"/>
              </a:spcBef>
              <a:spcAft>
                <a:spcPts val="0"/>
              </a:spcAft>
              <a:buClr>
                <a:srgbClr val="000000"/>
              </a:buClr>
              <a:buSzPts val="1100"/>
              <a:buFont typeface="Arial"/>
              <a:buChar char="●"/>
            </a:pPr>
            <a:r>
              <a:rPr lang="hu-HU"/>
              <a:t>Önkéntesekkel</a:t>
            </a:r>
            <a:endParaRPr/>
          </a:p>
          <a:p>
            <a:pPr marL="457200" marR="0" lvl="0" indent="-298450" algn="l" rtl="0">
              <a:lnSpc>
                <a:spcPct val="100000"/>
              </a:lnSpc>
              <a:spcBef>
                <a:spcPts val="0"/>
              </a:spcBef>
              <a:spcAft>
                <a:spcPts val="0"/>
              </a:spcAft>
              <a:buClr>
                <a:srgbClr val="000000"/>
              </a:buClr>
              <a:buSzPts val="1100"/>
              <a:buFont typeface="Arial"/>
              <a:buChar char="●"/>
            </a:pPr>
            <a:r>
              <a:rPr lang="hu-HU"/>
              <a:t>Gazdálkodói hálózat</a:t>
            </a:r>
            <a:endParaRPr/>
          </a:p>
          <a:p>
            <a:pPr marL="457200" marR="0" lvl="0" indent="-298450" algn="l" rtl="0">
              <a:lnSpc>
                <a:spcPct val="100000"/>
              </a:lnSpc>
              <a:spcBef>
                <a:spcPts val="0"/>
              </a:spcBef>
              <a:spcAft>
                <a:spcPts val="0"/>
              </a:spcAft>
              <a:buClr>
                <a:srgbClr val="000000"/>
              </a:buClr>
              <a:buSzPts val="1100"/>
              <a:buFont typeface="Arial"/>
              <a:buChar char="●"/>
            </a:pPr>
            <a:r>
              <a:rPr lang="hu-HU"/>
              <a:t>Termék minősítési rendszer</a:t>
            </a:r>
            <a:endParaRPr/>
          </a:p>
          <a:p>
            <a:pPr marL="914400" lvl="1" indent="-298450" algn="l" rtl="0">
              <a:lnSpc>
                <a:spcPct val="100000"/>
              </a:lnSpc>
              <a:spcBef>
                <a:spcPts val="0"/>
              </a:spcBef>
              <a:spcAft>
                <a:spcPts val="0"/>
              </a:spcAft>
              <a:buSzPts val="1100"/>
              <a:buChar char="○"/>
            </a:pPr>
            <a:r>
              <a:rPr lang="hu-HU" sz="1100" b="0" i="0" u="none" strike="noStrike" cap="none">
                <a:solidFill>
                  <a:srgbClr val="000000"/>
                </a:solidFill>
                <a:latin typeface="Arial"/>
                <a:ea typeface="Arial"/>
                <a:cs typeface="Arial"/>
                <a:sym typeface="Arial"/>
              </a:rPr>
              <a:t>A tudatos fogyasztás 5 szempontja szerint mérlegelheted vásárlásod fenntarthatóságát:</a:t>
            </a:r>
            <a:endParaRPr/>
          </a:p>
          <a:p>
            <a:pPr marL="914400" lvl="1" indent="-298450" algn="l" rtl="0">
              <a:lnSpc>
                <a:spcPct val="100000"/>
              </a:lnSpc>
              <a:spcBef>
                <a:spcPts val="0"/>
              </a:spcBef>
              <a:spcAft>
                <a:spcPts val="0"/>
              </a:spcAft>
              <a:buSzPts val="1100"/>
              <a:buChar char="○"/>
            </a:pPr>
            <a:r>
              <a:rPr lang="hu-HU" sz="1100" b="0" i="0" u="none" strike="noStrike" cap="none">
                <a:solidFill>
                  <a:srgbClr val="000000"/>
                </a:solidFill>
                <a:latin typeface="Arial"/>
                <a:ea typeface="Arial"/>
                <a:cs typeface="Arial"/>
                <a:sym typeface="Arial"/>
              </a:rPr>
              <a:t> TMR 1, a helyi gazdaságot erősítő hatás: </a:t>
            </a:r>
            <a:endParaRPr/>
          </a:p>
          <a:p>
            <a:pPr marL="457200" marR="0" lvl="0" indent="-298450" algn="l" rtl="0">
              <a:lnSpc>
                <a:spcPct val="100000"/>
              </a:lnSpc>
              <a:spcBef>
                <a:spcPts val="0"/>
              </a:spcBef>
              <a:spcAft>
                <a:spcPts val="0"/>
              </a:spcAft>
              <a:buClr>
                <a:srgbClr val="000000"/>
              </a:buClr>
              <a:buSzPts val="1100"/>
              <a:buFont typeface="Arial"/>
              <a:buChar char="●"/>
            </a:pPr>
            <a:r>
              <a:rPr lang="hu-HU" sz="1100" b="0" i="0" u="none" strike="noStrike" cap="none">
                <a:solidFill>
                  <a:srgbClr val="000000"/>
                </a:solidFill>
                <a:latin typeface="Arial"/>
                <a:ea typeface="Arial"/>
                <a:cs typeface="Arial"/>
                <a:sym typeface="Arial"/>
              </a:rPr>
              <a:t> 	   - a termék előállítása    :</a:t>
            </a:r>
            <a:endParaRPr/>
          </a:p>
          <a:p>
            <a:pPr marL="457200" marR="0" lvl="0" indent="-298450" algn="l" rtl="0">
              <a:lnSpc>
                <a:spcPct val="100000"/>
              </a:lnSpc>
              <a:spcBef>
                <a:spcPts val="0"/>
              </a:spcBef>
              <a:spcAft>
                <a:spcPts val="0"/>
              </a:spcAft>
              <a:buClr>
                <a:srgbClr val="000000"/>
              </a:buClr>
              <a:buSzPts val="1100"/>
              <a:buFont typeface="Arial"/>
              <a:buChar char="●"/>
            </a:pPr>
            <a:r>
              <a:rPr lang="hu-HU" sz="1100" b="0" i="0" u="none" strike="noStrike" cap="none">
                <a:solidFill>
                  <a:srgbClr val="000000"/>
                </a:solidFill>
                <a:latin typeface="Arial"/>
                <a:ea typeface="Arial"/>
                <a:cs typeface="Arial"/>
                <a:sym typeface="Arial"/>
              </a:rPr>
              <a:t>         	   - az alapanyag eredete : </a:t>
            </a:r>
            <a:endParaRPr/>
          </a:p>
          <a:p>
            <a:pPr marL="914400" lvl="1" indent="-298450" algn="l" rtl="0">
              <a:lnSpc>
                <a:spcPct val="100000"/>
              </a:lnSpc>
              <a:spcBef>
                <a:spcPts val="0"/>
              </a:spcBef>
              <a:spcAft>
                <a:spcPts val="0"/>
              </a:spcAft>
              <a:buSzPts val="1100"/>
              <a:buChar char="○"/>
            </a:pPr>
            <a:r>
              <a:rPr lang="hu-HU" sz="1100" b="0" i="0" u="none" strike="noStrike" cap="none">
                <a:solidFill>
                  <a:srgbClr val="000000"/>
                </a:solidFill>
                <a:latin typeface="Arial"/>
                <a:ea typeface="Arial"/>
                <a:cs typeface="Arial"/>
                <a:sym typeface="Arial"/>
              </a:rPr>
              <a:t>TMR 2, a termesztés minősége : </a:t>
            </a:r>
            <a:endParaRPr/>
          </a:p>
          <a:p>
            <a:pPr marL="914400" lvl="1" indent="-298450" algn="l" rtl="0">
              <a:lnSpc>
                <a:spcPct val="100000"/>
              </a:lnSpc>
              <a:spcBef>
                <a:spcPts val="0"/>
              </a:spcBef>
              <a:spcAft>
                <a:spcPts val="0"/>
              </a:spcAft>
              <a:buSzPts val="1100"/>
              <a:buChar char="○"/>
            </a:pPr>
            <a:r>
              <a:rPr lang="hu-HU" sz="1100" b="0" i="0" u="none" strike="noStrike" cap="none">
                <a:solidFill>
                  <a:srgbClr val="000000"/>
                </a:solidFill>
                <a:latin typeface="Arial"/>
                <a:ea typeface="Arial"/>
                <a:cs typeface="Arial"/>
                <a:sym typeface="Arial"/>
              </a:rPr>
              <a:t>TMR 3, az élelmiszer feldolgozása: </a:t>
            </a:r>
            <a:endParaRPr/>
          </a:p>
          <a:p>
            <a:pPr marL="914400" lvl="1" indent="-298450" algn="l" rtl="0">
              <a:lnSpc>
                <a:spcPct val="100000"/>
              </a:lnSpc>
              <a:spcBef>
                <a:spcPts val="0"/>
              </a:spcBef>
              <a:spcAft>
                <a:spcPts val="0"/>
              </a:spcAft>
              <a:buSzPts val="1100"/>
              <a:buChar char="○"/>
            </a:pPr>
            <a:r>
              <a:rPr lang="hu-HU" sz="1100" b="0" i="0" u="none" strike="noStrike" cap="none">
                <a:solidFill>
                  <a:srgbClr val="000000"/>
                </a:solidFill>
                <a:latin typeface="Arial"/>
                <a:ea typeface="Arial"/>
                <a:cs typeface="Arial"/>
                <a:sym typeface="Arial"/>
              </a:rPr>
              <a:t>TMR 4, a hulladék képződés: </a:t>
            </a:r>
            <a:endParaRPr/>
          </a:p>
          <a:p>
            <a:pPr marL="914400" lvl="1" indent="-298450" algn="l" rtl="0">
              <a:lnSpc>
                <a:spcPct val="100000"/>
              </a:lnSpc>
              <a:spcBef>
                <a:spcPts val="0"/>
              </a:spcBef>
              <a:spcAft>
                <a:spcPts val="0"/>
              </a:spcAft>
              <a:buSzPts val="1100"/>
              <a:buChar char="○"/>
            </a:pPr>
            <a:r>
              <a:rPr lang="hu-HU" sz="1100" b="0" i="0" u="none" strike="noStrike" cap="none">
                <a:solidFill>
                  <a:srgbClr val="000000"/>
                </a:solidFill>
                <a:latin typeface="Arial"/>
                <a:ea typeface="Arial"/>
                <a:cs typeface="Arial"/>
                <a:sym typeface="Arial"/>
              </a:rPr>
              <a:t>TMR 5, a távoli ökológiai hatás képződése alapján:  </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75" name="Google Shape;675;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a:t>Ceglédbercel település a Duna-Tisza közén, Pest megyében, Budapesttől mintegy 60 kilométerre, délkeleti irányban található, Albertirsa és Cegléd között. A településen több mint négyezren élnek, mintegy 1600 háztartásban. A község mindig is nyitott volt az innovatív megoldásokra, az itt zajló fejlesztések mind azt a célt szolgálják, hogy összetartó közösséget, minél élhetőbb települést építsenek. A helyiek mindent meg is tesznek ennek érdekében: növelni szeretnék a közbiztonságot, bővíteni kívánják a helyben elérhető szolgáltatások palettáját, javítani a településen élők információ-ellátottságát és persze mérsékelni a fiatalok elvándorlását.</a:t>
            </a:r>
            <a:endParaRPr/>
          </a:p>
          <a:p>
            <a:pPr marL="457200" lvl="0" indent="-298450" algn="l" rtl="0">
              <a:lnSpc>
                <a:spcPct val="100000"/>
              </a:lnSpc>
              <a:spcBef>
                <a:spcPts val="0"/>
              </a:spcBef>
              <a:spcAft>
                <a:spcPts val="0"/>
              </a:spcAft>
              <a:buSzPts val="1100"/>
              <a:buChar char="●"/>
            </a:pPr>
            <a:r>
              <a:rPr lang="hu-HU"/>
              <a:t>A község egyfajta mini régiós központ kíván lenni a térségben, ezért is szeretnének mielőbb látványos fejlődést elérni. Ehhez kerestek megbízható partnert, innovatív és egyben praktikus megoldásokat. </a:t>
            </a:r>
            <a:endParaRPr/>
          </a:p>
          <a:p>
            <a:pPr marL="457200" lvl="0" indent="-298450" algn="l" rtl="0">
              <a:lnSpc>
                <a:spcPct val="100000"/>
              </a:lnSpc>
              <a:spcBef>
                <a:spcPts val="0"/>
              </a:spcBef>
              <a:spcAft>
                <a:spcPts val="0"/>
              </a:spcAft>
              <a:buSzPts val="1100"/>
              <a:buChar char="●"/>
            </a:pPr>
            <a:r>
              <a:rPr lang="hu-HU"/>
              <a:t>Érdeklődésüket az keltette fel igazán, amikor kiderült számukra, hogy mindezeket egy kézből is igénybe vehetik az Invitech Solutions-től.</a:t>
            </a:r>
            <a:endParaRPr/>
          </a:p>
          <a:p>
            <a:pPr marL="457200" lvl="0" indent="-298450" algn="l" rtl="0">
              <a:lnSpc>
                <a:spcPct val="100000"/>
              </a:lnSpc>
              <a:spcBef>
                <a:spcPts val="0"/>
              </a:spcBef>
              <a:spcAft>
                <a:spcPts val="0"/>
              </a:spcAft>
              <a:buSzPts val="1100"/>
              <a:buChar char="●"/>
            </a:pPr>
            <a:r>
              <a:rPr lang="hu-HU"/>
              <a:t>A megoldásszállító első körben egy nyolc egységből álló Full HD kamerarendszert épített ki a településen, amelyek a helyi rendőrség és polgárőrség ügyeleteihez továbbítják a frekventált közterületek képeit. A társaság emellett a két leglátogatottabb helyszínen WiFi hotspotot is létesített. Ezután merült fel annak a lehetősége, hogy próbálják ki, miként lehetne kialakítani egy még komplexebb rendszert a községben, felhasználva a cég okos megoldásokkal kapcsolatos tapasztalatait. A következő lépés így egy mobilalkalmazás kifejlesztése volt, amely mind a helyieknek, mind az idelátogató turistáknak nagy segítségére lehet a szükséges információk megszerzésében, legyen szó a helyi vállalkozók szolgáltatásairól vagy a település programkínálatáról.</a:t>
            </a:r>
            <a:endParaRPr/>
          </a:p>
          <a:p>
            <a:pPr marL="457200" lvl="0" indent="-298450" algn="l" rtl="0">
              <a:lnSpc>
                <a:spcPct val="100000"/>
              </a:lnSpc>
              <a:spcBef>
                <a:spcPts val="0"/>
              </a:spcBef>
              <a:spcAft>
                <a:spcPts val="0"/>
              </a:spcAft>
              <a:buSzPts val="1100"/>
              <a:buChar char="●"/>
            </a:pPr>
            <a:r>
              <a:rPr lang="hu-HU"/>
              <a:t>A következő lépés, amitől valóban okosfaluvá válhat a község, az, hogy környezeti szenzorok kihelyezésével egy IoT-hálózat (IoT: interneten keresztül összekapcsolt, irányított eszközök) is kiépíthető lesz a falu számára. Az érzékelőkből álló hálózat segítségével energiahatékonyabbá válhat a közvilágítás, de például a gépjárműforgalom alakulásáról is hasznos adatokhoz lehet majd hozzájutni. A tervek között szerepel töltők kihelyezése is az egyre terjedő elektromos autók számára. </a:t>
            </a:r>
            <a:endParaRPr/>
          </a:p>
          <a:p>
            <a:pPr marL="457200" lvl="0" indent="-298450" algn="l" rtl="0">
              <a:lnSpc>
                <a:spcPct val="100000"/>
              </a:lnSpc>
              <a:spcBef>
                <a:spcPts val="0"/>
              </a:spcBef>
              <a:spcAft>
                <a:spcPts val="0"/>
              </a:spcAft>
              <a:buSzPts val="1100"/>
              <a:buChar char="●"/>
            </a:pPr>
            <a:r>
              <a:rPr lang="hu-HU"/>
              <a:t>Az itt megállók az ingyenes WiFi és az applikáció segítségével pedig mindent megtudhatnak a településről, és szolgáltatásokat is igénybe vehetnek, amíg autójukat töltik.</a:t>
            </a:r>
            <a:endParaRPr/>
          </a:p>
          <a:p>
            <a:pPr marL="457200" lvl="0" indent="-298450" algn="l" rtl="0">
              <a:lnSpc>
                <a:spcPct val="100000"/>
              </a:lnSpc>
              <a:spcBef>
                <a:spcPts val="0"/>
              </a:spcBef>
              <a:spcAft>
                <a:spcPts val="0"/>
              </a:spcAft>
              <a:buSzPts val="1100"/>
              <a:buChar char="●"/>
            </a:pPr>
            <a:r>
              <a:rPr lang="hu-HU"/>
              <a:t>Ez azonban csak egy példa az applikáció használatára, hiszen az alkalmas lehet lakossági vélemények begyűjtésére, akár szavazás formájában, vagy közérdekű információk azonnali közlésére, akár riasztási jelleggel. További fontos lehetőség, hogy a rászoruló, idős lakosok jelzést tudnak majd adni egészségügyi vagy biztonsági vészhelyzet esetén, de a lakosok kényelmét szolgálhatja a közösségi tér funkció is, amelynek segítségével időpontot lehet foglalni a helyi szolgáltatóintézményekhez.</a:t>
            </a:r>
            <a:endParaRPr/>
          </a:p>
          <a:p>
            <a:pPr marL="457200" lvl="0" indent="-298450" algn="l" rtl="0">
              <a:lnSpc>
                <a:spcPct val="100000"/>
              </a:lnSpc>
              <a:spcBef>
                <a:spcPts val="0"/>
              </a:spcBef>
              <a:spcAft>
                <a:spcPts val="0"/>
              </a:spcAft>
              <a:buSzPts val="1100"/>
              <a:buChar char="●"/>
            </a:pPr>
            <a:r>
              <a:rPr lang="hu-HU"/>
              <a:t>Az Invitech Solutions alkalmazást a Budapesti Műszaki és Gazdaságtudományi Egyetem és a vele szorosan együttműködő AutSoft Kft. közösen fejlesztette ki. A Ceglédbercel App már iOS és Android felhasználók számára is elérhető, a helyi lakosok és az ide látogató vendégek visszajelzései alapján pedig hamarosan további funkciókkal is bővítik majd.</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hu-HU"/>
              <a:t>Kép forrása: </a:t>
            </a:r>
            <a:r>
              <a:rPr lang="hu-HU" u="sng">
                <a:solidFill>
                  <a:schemeClr val="hlink"/>
                </a:solidFill>
                <a:hlinkClick r:id="rId3"/>
              </a:rPr>
              <a:t>https://play.google.com/store/apps/details?id=hu.spacesalad.secondscr.cegledbercel</a:t>
            </a:r>
            <a:endParaRPr/>
          </a:p>
        </p:txBody>
      </p:sp>
      <p:sp>
        <p:nvSpPr>
          <p:cNvPr id="676" name="Google Shape;676;p5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chemeClr val="dk1"/>
                </a:solidFill>
                <a:latin typeface="Calibri"/>
                <a:ea typeface="Calibri"/>
                <a:cs typeface="Calibri"/>
                <a:sym typeface="Calibri"/>
              </a:rPr>
              <a:t>45</a:t>
            </a:fld>
            <a:endParaRPr sz="14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93" name="Google Shape;693;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a:t>Kép forrása: </a:t>
            </a:r>
            <a:r>
              <a:rPr lang="hu-HU" u="sng">
                <a:solidFill>
                  <a:schemeClr val="hlink"/>
                </a:solidFill>
                <a:hlinkClick r:id="rId3"/>
              </a:rPr>
              <a:t>https://www.zaarly.com/</a:t>
            </a:r>
            <a:r>
              <a:rPr lang="hu-HU"/>
              <a:t> </a:t>
            </a:r>
            <a:endParaRPr/>
          </a:p>
          <a:p>
            <a:pPr marL="457200" lvl="0" indent="-298450" algn="l" rtl="0">
              <a:lnSpc>
                <a:spcPct val="100000"/>
              </a:lnSpc>
              <a:spcBef>
                <a:spcPts val="0"/>
              </a:spcBef>
              <a:spcAft>
                <a:spcPts val="0"/>
              </a:spcAft>
              <a:buSzPts val="1100"/>
              <a:buChar char="●"/>
            </a:pPr>
            <a:r>
              <a:rPr lang="hu-HU"/>
              <a:t>Projekt webcíme: </a:t>
            </a:r>
            <a:endParaRPr/>
          </a:p>
          <a:p>
            <a:pPr marL="457200" lvl="0" indent="-298450" algn="l" rtl="0">
              <a:lnSpc>
                <a:spcPct val="100000"/>
              </a:lnSpc>
              <a:spcBef>
                <a:spcPts val="0"/>
              </a:spcBef>
              <a:spcAft>
                <a:spcPts val="0"/>
              </a:spcAft>
              <a:buSzPts val="1100"/>
              <a:buChar char="●"/>
            </a:pPr>
            <a:r>
              <a:rPr lang="hu-HU" u="sng">
                <a:solidFill>
                  <a:schemeClr val="hlink"/>
                </a:solidFill>
                <a:hlinkClick r:id="rId3"/>
              </a:rPr>
              <a:t>https://www.zaarly.com/</a:t>
            </a:r>
            <a:r>
              <a:rPr lang="hu-HU"/>
              <a:t> </a:t>
            </a:r>
            <a:endParaRPr/>
          </a:p>
          <a:p>
            <a:pPr marL="457200" lvl="0" indent="-298450" algn="l" rtl="0">
              <a:lnSpc>
                <a:spcPct val="100000"/>
              </a:lnSpc>
              <a:spcBef>
                <a:spcPts val="0"/>
              </a:spcBef>
              <a:spcAft>
                <a:spcPts val="0"/>
              </a:spcAft>
              <a:buSzPts val="1100"/>
              <a:buChar char="●"/>
            </a:pPr>
            <a:r>
              <a:rPr lang="hu-HU" u="sng">
                <a:solidFill>
                  <a:schemeClr val="hlink"/>
                </a:solidFill>
                <a:hlinkClick r:id="rId4"/>
              </a:rPr>
              <a:t>https://www.taskrabbit.com/</a:t>
            </a:r>
            <a:r>
              <a:rPr lang="hu-HU"/>
              <a:t> </a:t>
            </a:r>
            <a:endParaRPr/>
          </a:p>
        </p:txBody>
      </p:sp>
      <p:sp>
        <p:nvSpPr>
          <p:cNvPr id="694" name="Google Shape;694;p5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chemeClr val="dk1"/>
                </a:solidFill>
                <a:latin typeface="Calibri"/>
                <a:ea typeface="Calibri"/>
                <a:cs typeface="Calibri"/>
                <a:sym typeface="Calibri"/>
              </a:rPr>
              <a:t>46</a:t>
            </a:fld>
            <a:endParaRPr sz="14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10" name="Google Shape;710;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a:t>Kép forrása: </a:t>
            </a:r>
            <a:r>
              <a:rPr lang="hu-HU" u="sng">
                <a:solidFill>
                  <a:schemeClr val="hlink"/>
                </a:solidFill>
                <a:hlinkClick r:id="rId3"/>
              </a:rPr>
              <a:t>http://www.t-city.de/en/t-city-projekte/projekte/mobile-visite-startet.html</a:t>
            </a:r>
            <a:r>
              <a:rPr lang="hu-HU"/>
              <a:t> </a:t>
            </a:r>
            <a:endParaRPr/>
          </a:p>
          <a:p>
            <a:pPr marL="457200" lvl="0" indent="-298450" algn="l" rtl="0">
              <a:lnSpc>
                <a:spcPct val="100000"/>
              </a:lnSpc>
              <a:spcBef>
                <a:spcPts val="0"/>
              </a:spcBef>
              <a:spcAft>
                <a:spcPts val="0"/>
              </a:spcAft>
              <a:buSzPts val="1100"/>
              <a:buChar char="●"/>
            </a:pPr>
            <a:r>
              <a:rPr lang="hu-HU"/>
              <a:t>Projekt webcíme: </a:t>
            </a:r>
            <a:r>
              <a:rPr lang="hu-HU" u="sng">
                <a:solidFill>
                  <a:schemeClr val="hlink"/>
                </a:solidFill>
                <a:hlinkClick r:id="rId3"/>
              </a:rPr>
              <a:t>http://www.t-city.de/en/t-city-projekte/projekte/mobile-visite-startet.html</a:t>
            </a:r>
            <a:r>
              <a:rPr lang="hu-HU"/>
              <a:t> </a:t>
            </a:r>
            <a:endParaRPr/>
          </a:p>
          <a:p>
            <a:pPr marL="457200" lvl="0" indent="-298450" algn="l" rtl="0">
              <a:lnSpc>
                <a:spcPct val="100000"/>
              </a:lnSpc>
              <a:spcBef>
                <a:spcPts val="0"/>
              </a:spcBef>
              <a:spcAft>
                <a:spcPts val="0"/>
              </a:spcAft>
              <a:buSzPts val="1100"/>
              <a:buChar char="●"/>
            </a:pPr>
            <a:r>
              <a:rPr lang="hu-HU"/>
              <a:t>Együttműködők: </a:t>
            </a:r>
            <a:endParaRPr/>
          </a:p>
          <a:p>
            <a:pPr marL="457200" lvl="0" indent="-298450" algn="l" rtl="0">
              <a:lnSpc>
                <a:spcPct val="100000"/>
              </a:lnSpc>
              <a:spcBef>
                <a:spcPts val="0"/>
              </a:spcBef>
              <a:spcAft>
                <a:spcPts val="0"/>
              </a:spcAft>
              <a:buSzPts val="1100"/>
              <a:buFont typeface="Arial"/>
              <a:buChar char="•"/>
            </a:pPr>
            <a:r>
              <a:rPr lang="hu-HU"/>
              <a:t>Deutsche Telekom, </a:t>
            </a:r>
            <a:endParaRPr/>
          </a:p>
          <a:p>
            <a:pPr marL="457200" lvl="0" indent="-298450" algn="l" rtl="0">
              <a:lnSpc>
                <a:spcPct val="100000"/>
              </a:lnSpc>
              <a:spcBef>
                <a:spcPts val="0"/>
              </a:spcBef>
              <a:spcAft>
                <a:spcPts val="0"/>
              </a:spcAft>
              <a:buSzPts val="1100"/>
              <a:buFont typeface="Arial"/>
              <a:buChar char="•"/>
            </a:pPr>
            <a:r>
              <a:rPr lang="hu-HU"/>
              <a:t>Philips, </a:t>
            </a:r>
            <a:endParaRPr/>
          </a:p>
          <a:p>
            <a:pPr marL="457200" lvl="0" indent="-298450" algn="l" rtl="0">
              <a:lnSpc>
                <a:spcPct val="100000"/>
              </a:lnSpc>
              <a:spcBef>
                <a:spcPts val="0"/>
              </a:spcBef>
              <a:spcAft>
                <a:spcPts val="0"/>
              </a:spcAft>
              <a:buSzPts val="1100"/>
              <a:buFont typeface="Arial"/>
              <a:buChar char="•"/>
            </a:pPr>
            <a:r>
              <a:rPr lang="hu-HU"/>
              <a:t>Klinikum Friedrichshafen GmbH, </a:t>
            </a:r>
            <a:endParaRPr/>
          </a:p>
          <a:p>
            <a:pPr marL="457200" lvl="0" indent="-298450" algn="l" rtl="0">
              <a:lnSpc>
                <a:spcPct val="100000"/>
              </a:lnSpc>
              <a:spcBef>
                <a:spcPts val="0"/>
              </a:spcBef>
              <a:spcAft>
                <a:spcPts val="0"/>
              </a:spcAft>
              <a:buSzPts val="1100"/>
              <a:buFont typeface="Arial"/>
              <a:buChar char="•"/>
            </a:pPr>
            <a:r>
              <a:rPr lang="hu-HU"/>
              <a:t>Friedrichshafen önkormányzata, </a:t>
            </a:r>
            <a:endParaRPr/>
          </a:p>
          <a:p>
            <a:pPr marL="457200" lvl="0" indent="-298450" algn="l" rtl="0">
              <a:lnSpc>
                <a:spcPct val="100000"/>
              </a:lnSpc>
              <a:spcBef>
                <a:spcPts val="0"/>
              </a:spcBef>
              <a:spcAft>
                <a:spcPts val="0"/>
              </a:spcAft>
              <a:buSzPts val="1100"/>
              <a:buFont typeface="Arial"/>
              <a:buChar char="•"/>
            </a:pPr>
            <a:r>
              <a:rPr lang="hu-HU"/>
              <a:t>betegek</a:t>
            </a:r>
            <a:endParaRPr/>
          </a:p>
          <a:p>
            <a:pPr marL="457200" lvl="0" indent="-228600" algn="l" rtl="0">
              <a:lnSpc>
                <a:spcPct val="100000"/>
              </a:lnSpc>
              <a:spcBef>
                <a:spcPts val="0"/>
              </a:spcBef>
              <a:spcAft>
                <a:spcPts val="0"/>
              </a:spcAft>
              <a:buSzPts val="1100"/>
              <a:buNone/>
            </a:pPr>
            <a:endParaRPr/>
          </a:p>
        </p:txBody>
      </p:sp>
      <p:sp>
        <p:nvSpPr>
          <p:cNvPr id="711" name="Google Shape;711;p5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chemeClr val="dk1"/>
                </a:solidFill>
                <a:latin typeface="Calibri"/>
                <a:ea typeface="Calibri"/>
                <a:cs typeface="Calibri"/>
                <a:sym typeface="Calibri"/>
              </a:rPr>
              <a:t>47</a:t>
            </a:fld>
            <a:endParaRPr sz="14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27" name="Google Shape;727;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a:t>Kép forrása: </a:t>
            </a:r>
            <a:r>
              <a:rPr lang="hu-HU" u="sng">
                <a:solidFill>
                  <a:schemeClr val="hlink"/>
                </a:solidFill>
                <a:hlinkClick r:id="rId3"/>
              </a:rPr>
              <a:t>http://www.tunstall.co.uk/what-we-do/telehealth</a:t>
            </a:r>
            <a:r>
              <a:rPr lang="hu-HU"/>
              <a:t> </a:t>
            </a:r>
            <a:endParaRPr/>
          </a:p>
          <a:p>
            <a:pPr marL="457200" lvl="0" indent="-298450" algn="l" rtl="0">
              <a:lnSpc>
                <a:spcPct val="100000"/>
              </a:lnSpc>
              <a:spcBef>
                <a:spcPts val="0"/>
              </a:spcBef>
              <a:spcAft>
                <a:spcPts val="0"/>
              </a:spcAft>
              <a:buSzPts val="1100"/>
              <a:buChar char="●"/>
            </a:pPr>
            <a:r>
              <a:rPr lang="hu-HU"/>
              <a:t>Projekt webcíme:</a:t>
            </a:r>
            <a:endParaRPr/>
          </a:p>
          <a:p>
            <a:pPr marL="457200" lvl="0" indent="-298450" algn="l" rtl="0">
              <a:lnSpc>
                <a:spcPct val="100000"/>
              </a:lnSpc>
              <a:spcBef>
                <a:spcPts val="0"/>
              </a:spcBef>
              <a:spcAft>
                <a:spcPts val="0"/>
              </a:spcAft>
              <a:buSzPts val="1100"/>
              <a:buChar char="●"/>
            </a:pPr>
            <a:r>
              <a:rPr lang="hu-HU" u="sng">
                <a:solidFill>
                  <a:schemeClr val="hlink"/>
                </a:solidFill>
                <a:hlinkClick r:id="rId4"/>
              </a:rPr>
              <a:t>http://tunstallgroup.com/Uploads/Documents/Croydon%20MyClinic%20Case%20Study.pdf</a:t>
            </a:r>
            <a:r>
              <a:rPr lang="hu-HU"/>
              <a:t> </a:t>
            </a:r>
            <a:endParaRPr/>
          </a:p>
          <a:p>
            <a:pPr marL="457200" lvl="0" indent="-228600" algn="l" rtl="0">
              <a:lnSpc>
                <a:spcPct val="100000"/>
              </a:lnSpc>
              <a:spcBef>
                <a:spcPts val="0"/>
              </a:spcBef>
              <a:spcAft>
                <a:spcPts val="0"/>
              </a:spcAft>
              <a:buSzPts val="1100"/>
              <a:buNone/>
            </a:pPr>
            <a:endParaRPr/>
          </a:p>
        </p:txBody>
      </p:sp>
      <p:sp>
        <p:nvSpPr>
          <p:cNvPr id="728" name="Google Shape;728;p5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chemeClr val="dk1"/>
                </a:solidFill>
                <a:latin typeface="Calibri"/>
                <a:ea typeface="Calibri"/>
                <a:cs typeface="Calibri"/>
                <a:sym typeface="Calibri"/>
              </a:rPr>
              <a:t>48</a:t>
            </a:fld>
            <a:endParaRPr sz="14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44" name="Google Shape;744;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a:t>Kép forrása: </a:t>
            </a:r>
            <a:r>
              <a:rPr lang="hu-HU" u="sng">
                <a:solidFill>
                  <a:schemeClr val="hlink"/>
                </a:solidFill>
                <a:hlinkClick r:id="rId3"/>
              </a:rPr>
              <a:t>https://www.fallsafetyapp.com</a:t>
            </a:r>
            <a:r>
              <a:rPr lang="hu-HU"/>
              <a:t> </a:t>
            </a:r>
            <a:endParaRPr/>
          </a:p>
          <a:p>
            <a:pPr marL="457200" lvl="0" indent="-298450" algn="l" rtl="0">
              <a:lnSpc>
                <a:spcPct val="100000"/>
              </a:lnSpc>
              <a:spcBef>
                <a:spcPts val="0"/>
              </a:spcBef>
              <a:spcAft>
                <a:spcPts val="0"/>
              </a:spcAft>
              <a:buSzPts val="1100"/>
              <a:buChar char="●"/>
            </a:pPr>
            <a:r>
              <a:rPr lang="hu-HU"/>
              <a:t>Projekt webcíme: </a:t>
            </a:r>
            <a:r>
              <a:rPr lang="hu-HU" u="sng">
                <a:solidFill>
                  <a:schemeClr val="hlink"/>
                </a:solidFill>
                <a:hlinkClick r:id="rId3"/>
              </a:rPr>
              <a:t>https://www.fallsafetyapp.com</a:t>
            </a:r>
            <a:r>
              <a:rPr lang="hu-HU"/>
              <a:t> </a:t>
            </a:r>
            <a:endParaRPr/>
          </a:p>
          <a:p>
            <a:pPr marL="457200" lvl="0" indent="-228600" algn="l" rtl="0">
              <a:lnSpc>
                <a:spcPct val="100000"/>
              </a:lnSpc>
              <a:spcBef>
                <a:spcPts val="0"/>
              </a:spcBef>
              <a:spcAft>
                <a:spcPts val="0"/>
              </a:spcAft>
              <a:buSzPts val="1100"/>
              <a:buNone/>
            </a:pPr>
            <a:endParaRPr/>
          </a:p>
        </p:txBody>
      </p:sp>
      <p:sp>
        <p:nvSpPr>
          <p:cNvPr id="745" name="Google Shape;745;p6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chemeClr val="dk1"/>
                </a:solidFill>
                <a:latin typeface="Calibri"/>
                <a:ea typeface="Calibri"/>
                <a:cs typeface="Calibri"/>
                <a:sym typeface="Calibri"/>
              </a:rPr>
              <a:t>49</a:t>
            </a:fld>
            <a:endParaRPr sz="14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1" name="Google Shape;81;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dirty="0"/>
              <a:t>A vidékfejlesztési komplex kérdés, több terület határterülete: </a:t>
            </a:r>
            <a:endParaRPr dirty="0"/>
          </a:p>
          <a:p>
            <a:pPr marL="457200" lvl="0" indent="-298450" algn="l" rtl="0">
              <a:lnSpc>
                <a:spcPct val="100000"/>
              </a:lnSpc>
              <a:spcBef>
                <a:spcPts val="0"/>
              </a:spcBef>
              <a:spcAft>
                <a:spcPts val="0"/>
              </a:spcAft>
              <a:buSzPts val="1100"/>
              <a:buFont typeface="Arial"/>
              <a:buChar char="•"/>
            </a:pPr>
            <a:r>
              <a:rPr lang="hu-HU" dirty="0"/>
              <a:t>Mezőgazdaság</a:t>
            </a:r>
            <a:endParaRPr dirty="0"/>
          </a:p>
          <a:p>
            <a:pPr marL="457200" lvl="0" indent="-298450" algn="l" rtl="0">
              <a:lnSpc>
                <a:spcPct val="100000"/>
              </a:lnSpc>
              <a:spcBef>
                <a:spcPts val="0"/>
              </a:spcBef>
              <a:spcAft>
                <a:spcPts val="0"/>
              </a:spcAft>
              <a:buSzPts val="1100"/>
              <a:buFont typeface="Arial"/>
              <a:buChar char="•"/>
            </a:pPr>
            <a:r>
              <a:rPr lang="hu-HU" dirty="0"/>
              <a:t>Természetvédelem, tájvédelem</a:t>
            </a:r>
            <a:endParaRPr dirty="0"/>
          </a:p>
          <a:p>
            <a:pPr marL="457200" lvl="0" indent="-298450" algn="l" rtl="0">
              <a:lnSpc>
                <a:spcPct val="100000"/>
              </a:lnSpc>
              <a:spcBef>
                <a:spcPts val="0"/>
              </a:spcBef>
              <a:spcAft>
                <a:spcPts val="0"/>
              </a:spcAft>
              <a:buSzPts val="1100"/>
              <a:buFont typeface="Arial"/>
              <a:buChar char="•"/>
            </a:pPr>
            <a:r>
              <a:rPr lang="hu-HU" dirty="0"/>
              <a:t>Környezetvédelem</a:t>
            </a:r>
            <a:endParaRPr dirty="0"/>
          </a:p>
          <a:p>
            <a:pPr marL="457200" lvl="0" indent="-298450" algn="l" rtl="0">
              <a:lnSpc>
                <a:spcPct val="100000"/>
              </a:lnSpc>
              <a:spcBef>
                <a:spcPts val="0"/>
              </a:spcBef>
              <a:spcAft>
                <a:spcPts val="0"/>
              </a:spcAft>
              <a:buSzPts val="1100"/>
              <a:buFont typeface="Arial"/>
              <a:buChar char="•"/>
            </a:pPr>
            <a:r>
              <a:rPr lang="hu-HU" dirty="0"/>
              <a:t>Területfejlesztés</a:t>
            </a:r>
            <a:endParaRPr dirty="0"/>
          </a:p>
          <a:p>
            <a:pPr marL="457200" lvl="0" indent="-298450" algn="l" rtl="0">
              <a:lnSpc>
                <a:spcPct val="100000"/>
              </a:lnSpc>
              <a:spcBef>
                <a:spcPts val="0"/>
              </a:spcBef>
              <a:spcAft>
                <a:spcPts val="0"/>
              </a:spcAft>
              <a:buSzPts val="1100"/>
              <a:buFont typeface="Arial"/>
              <a:buChar char="•"/>
            </a:pPr>
            <a:r>
              <a:rPr lang="hu-HU" dirty="0"/>
              <a:t>Társadalom-, közösségfejlesztés</a:t>
            </a:r>
            <a:endParaRPr dirty="0"/>
          </a:p>
          <a:p>
            <a:pPr marL="457200" lvl="0" indent="-298450" algn="l" rtl="0">
              <a:lnSpc>
                <a:spcPct val="100000"/>
              </a:lnSpc>
              <a:spcBef>
                <a:spcPts val="0"/>
              </a:spcBef>
              <a:spcAft>
                <a:spcPts val="0"/>
              </a:spcAft>
              <a:buSzPts val="1100"/>
              <a:buFont typeface="Arial"/>
              <a:buChar char="•"/>
            </a:pPr>
            <a:r>
              <a:rPr lang="hu-HU" dirty="0"/>
              <a:t>Szegénység elleni küzdelem</a:t>
            </a:r>
            <a:endParaRPr dirty="0"/>
          </a:p>
          <a:p>
            <a:pPr marL="457200" lvl="0" indent="-298450" algn="l" rtl="0">
              <a:lnSpc>
                <a:spcPct val="100000"/>
              </a:lnSpc>
              <a:spcBef>
                <a:spcPts val="0"/>
              </a:spcBef>
              <a:spcAft>
                <a:spcPts val="0"/>
              </a:spcAft>
              <a:buSzPts val="1100"/>
              <a:buFont typeface="Arial"/>
              <a:buChar char="•"/>
            </a:pPr>
            <a:r>
              <a:rPr lang="hu-HU" dirty="0"/>
              <a:t>Innováció</a:t>
            </a:r>
            <a:endParaRPr dirty="0"/>
          </a:p>
          <a:p>
            <a:pPr marL="457200" lvl="0" indent="-298450" algn="l" rtl="0">
              <a:lnSpc>
                <a:spcPct val="100000"/>
              </a:lnSpc>
              <a:spcBef>
                <a:spcPts val="0"/>
              </a:spcBef>
              <a:spcAft>
                <a:spcPts val="0"/>
              </a:spcAft>
              <a:buSzPts val="1100"/>
              <a:buFont typeface="Arial"/>
              <a:buChar char="•"/>
            </a:pPr>
            <a:r>
              <a:rPr lang="hu-HU" dirty="0"/>
              <a:t>Településfejlesztés</a:t>
            </a:r>
            <a:endParaRPr dirty="0"/>
          </a:p>
          <a:p>
            <a:pPr marL="457200" lvl="0" indent="-298450" algn="l" rtl="0">
              <a:lnSpc>
                <a:spcPct val="100000"/>
              </a:lnSpc>
              <a:spcBef>
                <a:spcPts val="0"/>
              </a:spcBef>
              <a:spcAft>
                <a:spcPts val="0"/>
              </a:spcAft>
              <a:buSzPts val="1100"/>
              <a:buFont typeface="Arial"/>
              <a:buChar char="•"/>
            </a:pPr>
            <a:r>
              <a:rPr lang="hu-HU" dirty="0"/>
              <a:t>Helyi gazdaság és vállalkozás-fejlesztés</a:t>
            </a:r>
            <a:endParaRPr dirty="0"/>
          </a:p>
          <a:p>
            <a:pPr marL="457200" lvl="0" indent="-298450" algn="l" rtl="0">
              <a:lnSpc>
                <a:spcPct val="100000"/>
              </a:lnSpc>
              <a:spcBef>
                <a:spcPts val="0"/>
              </a:spcBef>
              <a:spcAft>
                <a:spcPts val="0"/>
              </a:spcAft>
              <a:buSzPts val="1100"/>
              <a:buFont typeface="Arial"/>
              <a:buChar char="•"/>
            </a:pPr>
            <a:r>
              <a:rPr lang="hu-HU" dirty="0"/>
              <a:t>Helyi identitás és kulturális örökség fejlesztése, megőrzése</a:t>
            </a:r>
            <a:endParaRPr dirty="0"/>
          </a:p>
          <a:p>
            <a:pPr marL="457200" lvl="0" indent="-298450" algn="l" rtl="0">
              <a:lnSpc>
                <a:spcPct val="100000"/>
              </a:lnSpc>
              <a:spcBef>
                <a:spcPts val="0"/>
              </a:spcBef>
              <a:spcAft>
                <a:spcPts val="0"/>
              </a:spcAft>
              <a:buSzPts val="1100"/>
              <a:buFont typeface="Arial"/>
              <a:buChar char="•"/>
            </a:pPr>
            <a:r>
              <a:rPr lang="hu-HU" dirty="0"/>
              <a:t>Agrárpolitika</a:t>
            </a:r>
            <a:endParaRPr dirty="0"/>
          </a:p>
          <a:p>
            <a:pPr marL="457200" lvl="0" indent="-298450" algn="l" rtl="0">
              <a:lnSpc>
                <a:spcPct val="100000"/>
              </a:lnSpc>
              <a:spcBef>
                <a:spcPts val="0"/>
              </a:spcBef>
              <a:spcAft>
                <a:spcPts val="0"/>
              </a:spcAft>
              <a:buSzPts val="1100"/>
              <a:buFont typeface="Arial"/>
              <a:buChar char="•"/>
            </a:pPr>
            <a:r>
              <a:rPr lang="hu-HU" dirty="0"/>
              <a:t>Vidékpolitika</a:t>
            </a:r>
            <a:endParaRPr dirty="0"/>
          </a:p>
          <a:p>
            <a:pPr marL="457200" lvl="0" indent="-228600" algn="l" rtl="0">
              <a:lnSpc>
                <a:spcPct val="100000"/>
              </a:lnSpc>
              <a:spcBef>
                <a:spcPts val="0"/>
              </a:spcBef>
              <a:spcAft>
                <a:spcPts val="0"/>
              </a:spcAft>
              <a:buSzPts val="1100"/>
              <a:buNone/>
            </a:pPr>
            <a:endParaRPr dirty="0"/>
          </a:p>
          <a:p>
            <a:pPr marL="457200" lvl="0" indent="-298450" algn="l" rtl="0">
              <a:lnSpc>
                <a:spcPct val="100000"/>
              </a:lnSpc>
              <a:spcBef>
                <a:spcPts val="0"/>
              </a:spcBef>
              <a:spcAft>
                <a:spcPts val="0"/>
              </a:spcAft>
              <a:buSzPts val="1100"/>
              <a:buChar char="●"/>
            </a:pPr>
            <a:r>
              <a:rPr lang="hu-HU" dirty="0"/>
              <a:t>Kép forrása: </a:t>
            </a:r>
            <a:r>
              <a:rPr lang="hu-HU" dirty="0">
                <a:solidFill>
                  <a:srgbClr val="006600"/>
                </a:solidFill>
              </a:rPr>
              <a:t>A Nemzeti Agrárgazdasági Kamara szerepe a vidékfejlesztésben, Szolnok, 2014. szeptember 18., </a:t>
            </a:r>
            <a:r>
              <a:rPr lang="hu-HU" dirty="0" err="1">
                <a:solidFill>
                  <a:srgbClr val="006600"/>
                </a:solidFill>
              </a:rPr>
              <a:t>Hubai</a:t>
            </a:r>
            <a:r>
              <a:rPr lang="hu-HU" dirty="0">
                <a:solidFill>
                  <a:srgbClr val="006600"/>
                </a:solidFill>
              </a:rPr>
              <a:t> Imre</a:t>
            </a:r>
            <a:endParaRPr dirty="0"/>
          </a:p>
          <a:p>
            <a:pPr marL="457200" lvl="0" indent="-298450" algn="l" rtl="0">
              <a:lnSpc>
                <a:spcPct val="100000"/>
              </a:lnSpc>
              <a:spcBef>
                <a:spcPts val="0"/>
              </a:spcBef>
              <a:spcAft>
                <a:spcPts val="0"/>
              </a:spcAft>
              <a:buSzPts val="1100"/>
              <a:buChar char="●"/>
            </a:pPr>
            <a:r>
              <a:rPr lang="hu-HU" dirty="0">
                <a:solidFill>
                  <a:srgbClr val="006600"/>
                </a:solidFill>
              </a:rPr>
              <a:t>Meghatározások forrásai:</a:t>
            </a:r>
            <a:endParaRPr dirty="0"/>
          </a:p>
          <a:p>
            <a:pPr marL="457200" lvl="0" indent="-298450" algn="l" rtl="0">
              <a:lnSpc>
                <a:spcPct val="100000"/>
              </a:lnSpc>
              <a:spcBef>
                <a:spcPts val="0"/>
              </a:spcBef>
              <a:spcAft>
                <a:spcPts val="0"/>
              </a:spcAft>
              <a:buSzPts val="1100"/>
              <a:buFont typeface="Arial"/>
              <a:buChar char="•"/>
            </a:pPr>
            <a:r>
              <a:rPr lang="hu-HU" dirty="0" err="1">
                <a:solidFill>
                  <a:srgbClr val="006600"/>
                </a:solidFill>
              </a:rPr>
              <a:t>Partnerships</a:t>
            </a:r>
            <a:r>
              <a:rPr lang="hu-HU" dirty="0">
                <a:solidFill>
                  <a:srgbClr val="006600"/>
                </a:solidFill>
              </a:rPr>
              <a:t> for Rural Development, OECD, Head of </a:t>
            </a:r>
            <a:r>
              <a:rPr lang="hu-HU" dirty="0" err="1">
                <a:solidFill>
                  <a:srgbClr val="006600"/>
                </a:solidFill>
              </a:rPr>
              <a:t>Publications</a:t>
            </a:r>
            <a:r>
              <a:rPr lang="hu-HU" dirty="0">
                <a:solidFill>
                  <a:srgbClr val="006600"/>
                </a:solidFill>
              </a:rPr>
              <a:t> Service, OECD 2, </a:t>
            </a:r>
            <a:r>
              <a:rPr lang="hu-HU" dirty="0" err="1">
                <a:solidFill>
                  <a:srgbClr val="006600"/>
                </a:solidFill>
              </a:rPr>
              <a:t>rue</a:t>
            </a:r>
            <a:r>
              <a:rPr lang="hu-HU" dirty="0">
                <a:solidFill>
                  <a:srgbClr val="006600"/>
                </a:solidFill>
              </a:rPr>
              <a:t> André- Pascal, 75775 Paris </a:t>
            </a:r>
            <a:r>
              <a:rPr lang="hu-HU" dirty="0" err="1">
                <a:solidFill>
                  <a:srgbClr val="006600"/>
                </a:solidFill>
              </a:rPr>
              <a:t>Cedex</a:t>
            </a:r>
            <a:r>
              <a:rPr lang="hu-HU" dirty="0">
                <a:solidFill>
                  <a:srgbClr val="006600"/>
                </a:solidFill>
              </a:rPr>
              <a:t> 16, </a:t>
            </a:r>
            <a:r>
              <a:rPr lang="hu-HU" dirty="0" err="1">
                <a:solidFill>
                  <a:srgbClr val="006600"/>
                </a:solidFill>
              </a:rPr>
              <a:t>Preance</a:t>
            </a:r>
            <a:r>
              <a:rPr lang="hu-HU" dirty="0">
                <a:solidFill>
                  <a:srgbClr val="006600"/>
                </a:solidFill>
              </a:rPr>
              <a:t>, 1990</a:t>
            </a:r>
            <a:endParaRPr dirty="0">
              <a:solidFill>
                <a:srgbClr val="006600"/>
              </a:solidFill>
            </a:endParaRPr>
          </a:p>
          <a:p>
            <a:pPr marL="457200" lvl="0" indent="-298450" algn="l" rtl="0">
              <a:lnSpc>
                <a:spcPct val="100000"/>
              </a:lnSpc>
              <a:spcBef>
                <a:spcPts val="0"/>
              </a:spcBef>
              <a:spcAft>
                <a:spcPts val="0"/>
              </a:spcAft>
              <a:buSzPts val="1100"/>
              <a:buFont typeface="Arial"/>
              <a:buChar char="•"/>
            </a:pPr>
            <a:r>
              <a:rPr lang="hu-HU" dirty="0">
                <a:solidFill>
                  <a:srgbClr val="006600"/>
                </a:solidFill>
              </a:rPr>
              <a:t>EU LEADER </a:t>
            </a:r>
            <a:r>
              <a:rPr lang="hu-HU" dirty="0" err="1">
                <a:solidFill>
                  <a:srgbClr val="006600"/>
                </a:solidFill>
              </a:rPr>
              <a:t>Initiative</a:t>
            </a:r>
            <a:r>
              <a:rPr lang="hu-HU" dirty="0">
                <a:solidFill>
                  <a:srgbClr val="006600"/>
                </a:solidFill>
              </a:rPr>
              <a:t> in </a:t>
            </a:r>
            <a:r>
              <a:rPr lang="hu-HU" dirty="0" err="1">
                <a:solidFill>
                  <a:srgbClr val="006600"/>
                </a:solidFill>
              </a:rPr>
              <a:t>Ireland</a:t>
            </a:r>
            <a:r>
              <a:rPr lang="hu-HU" dirty="0">
                <a:solidFill>
                  <a:srgbClr val="006600"/>
                </a:solidFill>
              </a:rPr>
              <a:t>: Evaluation and </a:t>
            </a:r>
            <a:r>
              <a:rPr lang="hu-HU" dirty="0" err="1">
                <a:solidFill>
                  <a:srgbClr val="006600"/>
                </a:solidFill>
              </a:rPr>
              <a:t>Recommendations</a:t>
            </a:r>
            <a:r>
              <a:rPr lang="hu-HU" dirty="0">
                <a:solidFill>
                  <a:srgbClr val="006600"/>
                </a:solidFill>
              </a:rPr>
              <a:t>, </a:t>
            </a:r>
            <a:r>
              <a:rPr lang="hu-HU" dirty="0" err="1">
                <a:solidFill>
                  <a:srgbClr val="006600"/>
                </a:solidFill>
              </a:rPr>
              <a:t>Kearney</a:t>
            </a:r>
            <a:r>
              <a:rPr lang="hu-HU" dirty="0">
                <a:solidFill>
                  <a:srgbClr val="006600"/>
                </a:solidFill>
              </a:rPr>
              <a:t>, B.—Boyle, </a:t>
            </a:r>
            <a:r>
              <a:rPr lang="hu-HU" dirty="0" err="1">
                <a:solidFill>
                  <a:srgbClr val="006600"/>
                </a:solidFill>
              </a:rPr>
              <a:t>G.E</a:t>
            </a:r>
            <a:r>
              <a:rPr lang="hu-HU" dirty="0">
                <a:solidFill>
                  <a:srgbClr val="006600"/>
                </a:solidFill>
              </a:rPr>
              <a:t>.—</a:t>
            </a:r>
            <a:r>
              <a:rPr lang="hu-HU" dirty="0" err="1">
                <a:solidFill>
                  <a:srgbClr val="006600"/>
                </a:solidFill>
              </a:rPr>
              <a:t>Walsh</a:t>
            </a:r>
            <a:r>
              <a:rPr lang="hu-HU" dirty="0">
                <a:solidFill>
                  <a:srgbClr val="006600"/>
                </a:solidFill>
              </a:rPr>
              <a:t>, </a:t>
            </a:r>
            <a:r>
              <a:rPr lang="hu-HU" dirty="0" err="1">
                <a:solidFill>
                  <a:srgbClr val="006600"/>
                </a:solidFill>
              </a:rPr>
              <a:t>J.A</a:t>
            </a:r>
            <a:r>
              <a:rPr lang="hu-HU" dirty="0">
                <a:solidFill>
                  <a:srgbClr val="006600"/>
                </a:solidFill>
              </a:rPr>
              <a:t>. (1994), Dublin, Department of Agriculture, Agriculture House</a:t>
            </a:r>
            <a:endParaRPr dirty="0">
              <a:solidFill>
                <a:srgbClr val="006600"/>
              </a:solidFill>
            </a:endParaRPr>
          </a:p>
          <a:p>
            <a:pPr marL="457200" lvl="0" indent="-298450" algn="l" rtl="0">
              <a:lnSpc>
                <a:spcPct val="100000"/>
              </a:lnSpc>
              <a:spcBef>
                <a:spcPts val="0"/>
              </a:spcBef>
              <a:spcAft>
                <a:spcPts val="0"/>
              </a:spcAft>
              <a:buSzPts val="1100"/>
              <a:buFont typeface="Arial"/>
              <a:buChar char="•"/>
            </a:pPr>
            <a:r>
              <a:rPr lang="hu-HU" dirty="0">
                <a:solidFill>
                  <a:srgbClr val="006600"/>
                </a:solidFill>
              </a:rPr>
              <a:t>Local </a:t>
            </a:r>
            <a:r>
              <a:rPr lang="hu-HU" dirty="0" err="1">
                <a:solidFill>
                  <a:srgbClr val="006600"/>
                </a:solidFill>
              </a:rPr>
              <a:t>Partnerships</a:t>
            </a:r>
            <a:r>
              <a:rPr lang="hu-HU" dirty="0">
                <a:solidFill>
                  <a:srgbClr val="006600"/>
                </a:solidFill>
              </a:rPr>
              <a:t> for Rural Development The European Experience, </a:t>
            </a:r>
            <a:r>
              <a:rPr lang="hu-HU" dirty="0" err="1">
                <a:solidFill>
                  <a:srgbClr val="006600"/>
                </a:solidFill>
              </a:rPr>
              <a:t>Moseley</a:t>
            </a:r>
            <a:r>
              <a:rPr lang="hu-HU" dirty="0">
                <a:solidFill>
                  <a:srgbClr val="006600"/>
                </a:solidFill>
              </a:rPr>
              <a:t>, Malcolm J. (2003), </a:t>
            </a:r>
            <a:r>
              <a:rPr lang="hu-HU" dirty="0" err="1">
                <a:solidFill>
                  <a:srgbClr val="006600"/>
                </a:solidFill>
              </a:rPr>
              <a:t>CABI</a:t>
            </a:r>
            <a:r>
              <a:rPr lang="hu-HU" dirty="0">
                <a:solidFill>
                  <a:srgbClr val="006600"/>
                </a:solidFill>
              </a:rPr>
              <a:t> Publishing</a:t>
            </a:r>
            <a:endParaRPr dirty="0">
              <a:solidFill>
                <a:srgbClr val="006600"/>
              </a:solidFill>
            </a:endParaRPr>
          </a:p>
          <a:p>
            <a:pPr marL="457200" lvl="0" indent="-228600" algn="l" rtl="0">
              <a:lnSpc>
                <a:spcPct val="100000"/>
              </a:lnSpc>
              <a:spcBef>
                <a:spcPts val="0"/>
              </a:spcBef>
              <a:spcAft>
                <a:spcPts val="0"/>
              </a:spcAft>
              <a:buSzPts val="1100"/>
              <a:buNone/>
            </a:pPr>
            <a:endParaRPr dirty="0">
              <a:solidFill>
                <a:srgbClr val="006600"/>
              </a:solidFill>
            </a:endParaRPr>
          </a:p>
          <a:p>
            <a:pPr marL="457200" lvl="0" indent="-228600" algn="l" rtl="0">
              <a:lnSpc>
                <a:spcPct val="100000"/>
              </a:lnSpc>
              <a:spcBef>
                <a:spcPts val="0"/>
              </a:spcBef>
              <a:spcAft>
                <a:spcPts val="0"/>
              </a:spcAft>
              <a:buSzPts val="1100"/>
              <a:buNone/>
            </a:pPr>
            <a:endParaRPr b="1" dirty="0">
              <a:solidFill>
                <a:srgbClr val="006600"/>
              </a:solidFill>
            </a:endParaRPr>
          </a:p>
        </p:txBody>
      </p:sp>
      <p:sp>
        <p:nvSpPr>
          <p:cNvPr id="82" name="Google Shape;82;p1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chemeClr val="dk1"/>
                </a:solidFill>
                <a:latin typeface="Calibri"/>
                <a:ea typeface="Calibri"/>
                <a:cs typeface="Calibri"/>
                <a:sym typeface="Calibri"/>
              </a:rPr>
              <a:t>5</a:t>
            </a:fld>
            <a:endParaRPr sz="14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61" name="Google Shape;761;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a:t>Kép forrása: </a:t>
            </a:r>
            <a:r>
              <a:rPr lang="hu-HU" u="sng">
                <a:solidFill>
                  <a:schemeClr val="hlink"/>
                </a:solidFill>
                <a:hlinkClick r:id="rId3"/>
              </a:rPr>
              <a:t>http://www.montunosoftware.com/products/dosecast/about/</a:t>
            </a:r>
            <a:r>
              <a:rPr lang="hu-HU"/>
              <a:t> </a:t>
            </a:r>
            <a:endParaRPr/>
          </a:p>
          <a:p>
            <a:pPr marL="457200" lvl="0" indent="-298450" algn="l" rtl="0">
              <a:lnSpc>
                <a:spcPct val="100000"/>
              </a:lnSpc>
              <a:spcBef>
                <a:spcPts val="0"/>
              </a:spcBef>
              <a:spcAft>
                <a:spcPts val="0"/>
              </a:spcAft>
              <a:buSzPts val="1100"/>
              <a:buChar char="●"/>
            </a:pPr>
            <a:r>
              <a:rPr lang="hu-HU"/>
              <a:t>Projekt webcíme:</a:t>
            </a:r>
            <a:endParaRPr/>
          </a:p>
          <a:p>
            <a:pPr marL="457200" lvl="0" indent="-298450" algn="l" rtl="0">
              <a:lnSpc>
                <a:spcPct val="100000"/>
              </a:lnSpc>
              <a:spcBef>
                <a:spcPts val="0"/>
              </a:spcBef>
              <a:spcAft>
                <a:spcPts val="0"/>
              </a:spcAft>
              <a:buSzPts val="1100"/>
              <a:buChar char="●"/>
            </a:pPr>
            <a:r>
              <a:rPr lang="hu-HU" u="sng">
                <a:solidFill>
                  <a:schemeClr val="hlink"/>
                </a:solidFill>
                <a:hlinkClick r:id="rId3"/>
              </a:rPr>
              <a:t>http://www.montunosoftware.com/products/dosecast/about/</a:t>
            </a:r>
            <a:r>
              <a:rPr lang="hu-HU"/>
              <a:t> </a:t>
            </a:r>
            <a:endParaRPr/>
          </a:p>
          <a:p>
            <a:pPr marL="457200" lvl="0" indent="-298450" algn="l" rtl="0">
              <a:lnSpc>
                <a:spcPct val="100000"/>
              </a:lnSpc>
              <a:spcBef>
                <a:spcPts val="0"/>
              </a:spcBef>
              <a:spcAft>
                <a:spcPts val="0"/>
              </a:spcAft>
              <a:buSzPts val="1100"/>
              <a:buChar char="●"/>
            </a:pPr>
            <a:r>
              <a:rPr lang="hu-HU" u="sng">
                <a:solidFill>
                  <a:schemeClr val="hlink"/>
                </a:solidFill>
                <a:hlinkClick r:id="rId4"/>
              </a:rPr>
              <a:t>http://www.winkpass.com/pillminder.html</a:t>
            </a:r>
            <a:endParaRPr/>
          </a:p>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a:p>
        </p:txBody>
      </p:sp>
      <p:sp>
        <p:nvSpPr>
          <p:cNvPr id="762" name="Google Shape;762;p6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chemeClr val="dk1"/>
                </a:solidFill>
                <a:latin typeface="Calibri"/>
                <a:ea typeface="Calibri"/>
                <a:cs typeface="Calibri"/>
                <a:sym typeface="Calibri"/>
              </a:rPr>
              <a:t>50</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359850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62138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d03d5b2036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d03d5b2036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48454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d03d5b2036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d03d5b2036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115756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d03d5b2036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d03d5b2036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819284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d03d5b2036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d03d5b2036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584129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d03d5b2036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d03d5b2036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394991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d03d5b2036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d03d5b2036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607339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d03d5b2036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d03d5b2036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49023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9" name="Google Shape;89;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b="1"/>
          </a:p>
          <a:p>
            <a:pPr marL="457200" lvl="0" indent="-298450" algn="l" rtl="0">
              <a:lnSpc>
                <a:spcPct val="100000"/>
              </a:lnSpc>
              <a:spcBef>
                <a:spcPts val="0"/>
              </a:spcBef>
              <a:spcAft>
                <a:spcPts val="0"/>
              </a:spcAft>
              <a:buSzPts val="1100"/>
              <a:buChar char="●"/>
            </a:pPr>
            <a:r>
              <a:rPr lang="hu-HU" b="1"/>
              <a:t>Lakhatás biztosítása a betelepülők és a helyben maradók részére -</a:t>
            </a:r>
            <a:r>
              <a:rPr lang="hu-HU"/>
              <a:t> A falvak többsége nem rendelkezik megfelelő bérbe adható ingatlannal, így nem tud lehetőséget felkínálni sem a közszolgáltatások ellátásához kapcsolódó szolgálati lakások, sem a fiatalok helyben tartását segítő „fecskeházak” vonatkozásában. Jelenleg nem áll rendelkezésre támogatás a nagyszámban rendelkezésre álló meglévő, helyenként nagy számú lakatlan falusi ingatlanok megvásárlásához, </a:t>
            </a:r>
            <a:r>
              <a:rPr lang="hu-HU">
                <a:solidFill>
                  <a:srgbClr val="FF0000"/>
                </a:solidFill>
              </a:rPr>
              <a:t>felújításához</a:t>
            </a:r>
            <a:r>
              <a:rPr lang="hu-HU"/>
              <a:t>. </a:t>
            </a:r>
            <a:endParaRPr/>
          </a:p>
          <a:p>
            <a:pPr marL="457200" lvl="0" indent="-228600" algn="l" rtl="0">
              <a:lnSpc>
                <a:spcPct val="100000"/>
              </a:lnSpc>
              <a:spcBef>
                <a:spcPts val="0"/>
              </a:spcBef>
              <a:spcAft>
                <a:spcPts val="0"/>
              </a:spcAft>
              <a:buSzPts val="1100"/>
              <a:buNone/>
            </a:pPr>
            <a:endParaRPr b="1"/>
          </a:p>
          <a:p>
            <a:pPr marL="457200" lvl="0" indent="-298450" algn="l" rtl="0">
              <a:lnSpc>
                <a:spcPct val="100000"/>
              </a:lnSpc>
              <a:spcBef>
                <a:spcPts val="0"/>
              </a:spcBef>
              <a:spcAft>
                <a:spcPts val="0"/>
              </a:spcAft>
              <a:buSzPts val="1100"/>
              <a:buChar char="●"/>
            </a:pPr>
            <a:r>
              <a:rPr lang="hu-HU" b="1"/>
              <a:t>Jövedelem biztosítása -</a:t>
            </a:r>
            <a:r>
              <a:rPr lang="hu-HU"/>
              <a:t> Az agrárgazdaság jelentős változásai következtében mára nem a mezőgazdaság biztosítja a falvakban élők jövedelmét. A helyben maradáshoz és letelepedéshez a térségben megfelelő jövedelemszerzési lehetőségre van szükség az iparban és szolgáltató szektorban. Csak megfelelő vásárlóerővel rendelkező helyi lakosság, </a:t>
            </a:r>
            <a:r>
              <a:rPr lang="hu-HU">
                <a:solidFill>
                  <a:srgbClr val="FF0000"/>
                </a:solidFill>
              </a:rPr>
              <a:t>illetve jelentős számú turista, kívülről érkező látogató</a:t>
            </a:r>
            <a:r>
              <a:rPr lang="hu-HU"/>
              <a:t> esetében van reális esélye a mikrovállalkozások fejlesztésének. Térségi gazdaságfejlesztés keretében szükséges vállalkozások letelepedésének ösztönzése és a helyi mikrovállalkozások fejlesztése. A vállalkozások letelepedésének és működésének feltétele a képzett, motivált, kompetenciával rendelkező munkaerő, valamint a helyi, térségen belüli közlekedés megoldása. A helyi mikro és kisvállalkozások fejlesztése a helyi fogyasztói piac, vásárlóerő növekedésére épülhet, amelyhez megfelelő támogatási rendszer szükséges.</a:t>
            </a:r>
            <a:endParaRPr/>
          </a:p>
          <a:p>
            <a:pPr marL="457200" lvl="0" indent="-228600" algn="l" rtl="0">
              <a:lnSpc>
                <a:spcPct val="100000"/>
              </a:lnSpc>
              <a:spcBef>
                <a:spcPts val="0"/>
              </a:spcBef>
              <a:spcAft>
                <a:spcPts val="0"/>
              </a:spcAft>
              <a:buSzPts val="1100"/>
              <a:buNone/>
            </a:pPr>
            <a:endParaRPr b="1"/>
          </a:p>
          <a:p>
            <a:pPr marL="457200" lvl="0" indent="-298450" algn="l" rtl="0">
              <a:lnSpc>
                <a:spcPct val="100000"/>
              </a:lnSpc>
              <a:spcBef>
                <a:spcPts val="0"/>
              </a:spcBef>
              <a:spcAft>
                <a:spcPts val="0"/>
              </a:spcAft>
              <a:buSzPts val="1100"/>
              <a:buChar char="●"/>
            </a:pPr>
            <a:r>
              <a:rPr lang="hu-HU" b="1"/>
              <a:t>A térségben elérhető köz- és egyéb szolgáltatások</a:t>
            </a:r>
            <a:r>
              <a:rPr lang="hu-HU"/>
              <a:t> - A letelepedést lehetővé tevő, megfelelő színvonalú életminőséghez magas minőségű, elérhető köz- és egyéb szolgáltatásokra van szükség a térségben: oktatási, egészségügyi, szociális szolgáltatások, valamint kereskedelmi, szolgáltatási, szórakozási, kikapcsolódási, sportolási lehetőségek. A szolgáltatások eléréséhez közösségi közlekedésre van szükség a térségben. </a:t>
            </a:r>
            <a:endParaRPr/>
          </a:p>
          <a:p>
            <a:pPr marL="457200" lvl="0" indent="-228600" algn="l" rtl="0">
              <a:lnSpc>
                <a:spcPct val="100000"/>
              </a:lnSpc>
              <a:spcBef>
                <a:spcPts val="0"/>
              </a:spcBef>
              <a:spcAft>
                <a:spcPts val="0"/>
              </a:spcAft>
              <a:buSzPts val="1100"/>
              <a:buNone/>
            </a:pPr>
            <a:endParaRPr b="1"/>
          </a:p>
          <a:p>
            <a:pPr marL="457200" lvl="0" indent="-298450" algn="l" rtl="0">
              <a:lnSpc>
                <a:spcPct val="100000"/>
              </a:lnSpc>
              <a:spcBef>
                <a:spcPts val="0"/>
              </a:spcBef>
              <a:spcAft>
                <a:spcPts val="0"/>
              </a:spcAft>
              <a:buSzPts val="1100"/>
              <a:buChar char="●"/>
            </a:pPr>
            <a:r>
              <a:rPr lang="hu-HU" b="1"/>
              <a:t>Aktív helyi közösségek</a:t>
            </a:r>
            <a:r>
              <a:rPr lang="hu-HU"/>
              <a:t> - A falu értékeihez tartoznak az aktív helyi közösségek. A helyben maradásnál, valamint a falvakban történő letelepedés során támaszkodni lehet a helyi identitásra, a civil szerveződésekre, a szomszédság hálóra, a kötődést erősítő szerepekre, melyet tovább ösztönözhet a falusi civil kezdeményezések kiemelt támogatása, a polgármesterek képzése, a gyerek és ifjúsági önkormányzatok létrehozásának és működésének támogatása.</a:t>
            </a:r>
            <a:endParaRPr/>
          </a:p>
          <a:p>
            <a:pPr marL="457200" lvl="0" indent="-228600" algn="l" rtl="0">
              <a:lnSpc>
                <a:spcPct val="100000"/>
              </a:lnSpc>
              <a:spcBef>
                <a:spcPts val="0"/>
              </a:spcBef>
              <a:spcAft>
                <a:spcPts val="0"/>
              </a:spcAft>
              <a:buSzPts val="1100"/>
              <a:buNone/>
            </a:pPr>
            <a:endParaRPr b="1"/>
          </a:p>
          <a:p>
            <a:pPr marL="457200" lvl="0" indent="-298450" algn="l" rtl="0">
              <a:lnSpc>
                <a:spcPct val="100000"/>
              </a:lnSpc>
              <a:spcBef>
                <a:spcPts val="0"/>
              </a:spcBef>
              <a:spcAft>
                <a:spcPts val="0"/>
              </a:spcAft>
              <a:buSzPts val="1100"/>
              <a:buChar char="●"/>
            </a:pPr>
            <a:r>
              <a:rPr lang="hu-HU" b="1"/>
              <a:t>Térségi együttműködéseket támogató fejlesztések – </a:t>
            </a:r>
            <a:r>
              <a:rPr lang="hu-HU"/>
              <a:t>A helyben maradást, letelepedést szolgáló fejlesztések (lakhatás, gazdaság és szolgáltatás fejlesztés, közösségfejlesztés) komplex beavatkozást igényelnek, amelyek jelentősen eltérhetnek az egyes térségekben. Javasolt a meglévő programok átalakítása, integrált komplex programok kialakítása a térség igényei, erőforrásai, a települések nagyságai és más térségi mutatók alapján.</a:t>
            </a:r>
            <a:endParaRPr/>
          </a:p>
          <a:p>
            <a:pPr marL="457200" lvl="0" indent="-228600" algn="l" rtl="0">
              <a:lnSpc>
                <a:spcPct val="100000"/>
              </a:lnSpc>
              <a:spcBef>
                <a:spcPts val="0"/>
              </a:spcBef>
              <a:spcAft>
                <a:spcPts val="0"/>
              </a:spcAft>
              <a:buSzPts val="1100"/>
              <a:buNone/>
            </a:pPr>
            <a:endParaRPr b="1"/>
          </a:p>
          <a:p>
            <a:pPr marL="457200" lvl="0" indent="-298450" algn="l" rtl="0">
              <a:lnSpc>
                <a:spcPct val="100000"/>
              </a:lnSpc>
              <a:spcBef>
                <a:spcPts val="0"/>
              </a:spcBef>
              <a:spcAft>
                <a:spcPts val="0"/>
              </a:spcAft>
              <a:buSzPts val="1100"/>
              <a:buChar char="●"/>
            </a:pPr>
            <a:r>
              <a:rPr lang="hu-HU" b="1"/>
              <a:t>A térségi együttműködés </a:t>
            </a:r>
            <a:r>
              <a:rPr lang="hu-HU"/>
              <a:t>– A különböző típusú együttműködéseknek jelentős szerepe van az egyes közszolgáltatások optimális feladatellátás-szervezési léptékének kialakításában, fenntartásában, illetve a megfelelő méretű szolgáltatási egységek működtetésében. A minőségi, versenyképes közszolgáltatások biztosítását a lakosság és a vállalkozások részére a települések nagy része önállóan nem tudja biztosítani. Szükséges a térségi szintű együttműködés, a koordináció az érintett kormányzati szereplők és az önkormányzatok között. </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hu-HU"/>
              <a:t>Kép és szöveg: Magyar Falu Program, javaslatok, TÖOSZ, 2. verzió, 2018. szeptember 11.</a:t>
            </a:r>
            <a:endParaRPr/>
          </a:p>
          <a:p>
            <a:pPr marL="457200" lvl="0" indent="-228600" algn="l" rtl="0">
              <a:lnSpc>
                <a:spcPct val="100000"/>
              </a:lnSpc>
              <a:spcBef>
                <a:spcPts val="0"/>
              </a:spcBef>
              <a:spcAft>
                <a:spcPts val="0"/>
              </a:spcAft>
              <a:buSzPts val="1100"/>
              <a:buNone/>
            </a:pPr>
            <a:endParaRPr/>
          </a:p>
        </p:txBody>
      </p:sp>
      <p:sp>
        <p:nvSpPr>
          <p:cNvPr id="90" name="Google Shape;90;p1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chemeClr val="dk1"/>
                </a:solidFill>
                <a:latin typeface="Calibri"/>
                <a:ea typeface="Calibri"/>
                <a:cs typeface="Calibri"/>
                <a:sym typeface="Calibri"/>
              </a:rPr>
              <a:t>6</a:t>
            </a:fld>
            <a:endParaRPr sz="14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d03d5b2036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d03d5b2036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576442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8" name="Google Shape;778;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p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4" name="Google Shape;784;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90" name="Google Shape;790;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791" name="Google Shape;791;p6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chemeClr val="dk1"/>
                </a:solidFill>
                <a:latin typeface="Calibri"/>
                <a:ea typeface="Calibri"/>
                <a:cs typeface="Calibri"/>
                <a:sym typeface="Calibri"/>
              </a:rPr>
              <a:t>103</a:t>
            </a:fld>
            <a:endParaRPr sz="14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97" name="Google Shape;797;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798" name="Google Shape;798;p6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chemeClr val="dk1"/>
                </a:solidFill>
                <a:latin typeface="Calibri"/>
                <a:ea typeface="Calibri"/>
                <a:cs typeface="Calibri"/>
                <a:sym typeface="Calibri"/>
              </a:rPr>
              <a:t>104</a:t>
            </a:fld>
            <a:endParaRPr sz="14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4" name="Google Shape;804;p6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0" name="Google Shape;810;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5" name="Google Shape;105;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dirty="0"/>
              <a:t>Képek forrása: </a:t>
            </a:r>
            <a:r>
              <a:rPr lang="hu-HU" u="sng" dirty="0">
                <a:solidFill>
                  <a:schemeClr val="hlink"/>
                </a:solidFill>
                <a:hlinkClick r:id="rId3"/>
              </a:rPr>
              <a:t>http://nivegyhaz.hu/</a:t>
            </a:r>
            <a:endParaRPr dirty="0"/>
          </a:p>
          <a:p>
            <a:pPr marL="457200" lvl="0" indent="-228600" algn="l" rtl="0">
              <a:lnSpc>
                <a:spcPct val="100000"/>
              </a:lnSpc>
              <a:spcBef>
                <a:spcPts val="0"/>
              </a:spcBef>
              <a:spcAft>
                <a:spcPts val="0"/>
              </a:spcAft>
              <a:buSzPts val="1100"/>
              <a:buNone/>
            </a:pPr>
            <a:endParaRPr dirty="0"/>
          </a:p>
        </p:txBody>
      </p:sp>
      <p:sp>
        <p:nvSpPr>
          <p:cNvPr id="106" name="Google Shape;106;p1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chemeClr val="dk1"/>
                </a:solidFill>
                <a:latin typeface="Calibri"/>
                <a:ea typeface="Calibri"/>
                <a:cs typeface="Calibri"/>
                <a:sym typeface="Calibri"/>
              </a:rPr>
              <a:t>7</a:t>
            </a:fld>
            <a:endParaRPr sz="14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 name="Google Shape;115;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Font typeface="Arial"/>
              <a:buNone/>
            </a:pPr>
            <a:endParaRPr dirty="0"/>
          </a:p>
          <a:p>
            <a:pPr marL="158750" lvl="0" indent="0" algn="l" rtl="0">
              <a:lnSpc>
                <a:spcPct val="100000"/>
              </a:lnSpc>
              <a:spcBef>
                <a:spcPts val="0"/>
              </a:spcBef>
              <a:spcAft>
                <a:spcPts val="0"/>
              </a:spcAft>
              <a:buSzPts val="1100"/>
              <a:buFont typeface="Arial"/>
              <a:buNone/>
            </a:pPr>
            <a:r>
              <a:rPr lang="hu-HU" dirty="0"/>
              <a:t>A </a:t>
            </a:r>
            <a:r>
              <a:rPr lang="hu-HU" dirty="0" err="1"/>
              <a:t>vidék</a:t>
            </a:r>
            <a:r>
              <a:rPr lang="hu-HU" dirty="0"/>
              <a:t> </a:t>
            </a:r>
            <a:r>
              <a:rPr lang="hu-HU" dirty="0" err="1"/>
              <a:t>és</a:t>
            </a:r>
            <a:r>
              <a:rPr lang="hu-HU" dirty="0"/>
              <a:t> a </a:t>
            </a:r>
            <a:r>
              <a:rPr lang="hu-HU" dirty="0" err="1"/>
              <a:t>fenntarthatóság</a:t>
            </a:r>
            <a:r>
              <a:rPr lang="hu-HU" dirty="0"/>
              <a:t> elveinek </a:t>
            </a:r>
            <a:r>
              <a:rPr lang="hu-HU" dirty="0" err="1"/>
              <a:t>megfelelo</a:t>
            </a:r>
            <a:r>
              <a:rPr lang="hu-HU" dirty="0"/>
              <a:t>̋ </a:t>
            </a:r>
            <a:r>
              <a:rPr lang="hu-HU" dirty="0" err="1"/>
              <a:t>mezőgazdaság</a:t>
            </a:r>
            <a:r>
              <a:rPr lang="hu-HU" dirty="0"/>
              <a:t>: </a:t>
            </a:r>
            <a:r>
              <a:rPr lang="hu-HU" dirty="0" err="1"/>
              <a:t>szerkezetváltás</a:t>
            </a:r>
            <a:r>
              <a:rPr lang="hu-HU" dirty="0"/>
              <a:t>, az </a:t>
            </a:r>
            <a:r>
              <a:rPr lang="hu-HU" dirty="0" err="1"/>
              <a:t>ökológiai</a:t>
            </a:r>
            <a:r>
              <a:rPr lang="hu-HU" dirty="0"/>
              <a:t> </a:t>
            </a:r>
            <a:r>
              <a:rPr lang="hu-HU" dirty="0" err="1"/>
              <a:t>feltételek</a:t>
            </a:r>
            <a:r>
              <a:rPr lang="hu-HU" dirty="0"/>
              <a:t> </a:t>
            </a:r>
            <a:r>
              <a:rPr lang="hu-HU" dirty="0" err="1"/>
              <a:t>fenntarthatósága</a:t>
            </a:r>
            <a:r>
              <a:rPr lang="hu-HU" dirty="0"/>
              <a:t>, a </a:t>
            </a:r>
            <a:r>
              <a:rPr lang="hu-HU" dirty="0" err="1"/>
              <a:t>környezetállapot</a:t>
            </a:r>
            <a:r>
              <a:rPr lang="hu-HU" dirty="0"/>
              <a:t> </a:t>
            </a:r>
            <a:r>
              <a:rPr lang="hu-HU" dirty="0" err="1"/>
              <a:t>javítása</a:t>
            </a:r>
            <a:r>
              <a:rPr lang="hu-HU" dirty="0"/>
              <a:t>, a </a:t>
            </a:r>
            <a:r>
              <a:rPr lang="hu-HU" dirty="0" err="1"/>
              <a:t>természeti</a:t>
            </a:r>
            <a:r>
              <a:rPr lang="hu-HU" dirty="0"/>
              <a:t> </a:t>
            </a:r>
            <a:r>
              <a:rPr lang="hu-HU" dirty="0" err="1"/>
              <a:t>értékek</a:t>
            </a:r>
            <a:r>
              <a:rPr lang="hu-HU" dirty="0"/>
              <a:t> </a:t>
            </a:r>
            <a:r>
              <a:rPr lang="hu-HU" dirty="0" err="1"/>
              <a:t>megőrzése</a:t>
            </a:r>
            <a:endParaRPr dirty="0"/>
          </a:p>
          <a:p>
            <a:pPr marL="158750" lvl="0" indent="0" algn="l" rtl="0">
              <a:lnSpc>
                <a:spcPct val="100000"/>
              </a:lnSpc>
              <a:spcBef>
                <a:spcPts val="0"/>
              </a:spcBef>
              <a:spcAft>
                <a:spcPts val="0"/>
              </a:spcAft>
              <a:buSzPts val="1100"/>
              <a:buFont typeface="Arial"/>
              <a:buNone/>
            </a:pPr>
            <a:r>
              <a:rPr lang="hu-HU" dirty="0"/>
              <a:t>• Az </a:t>
            </a:r>
            <a:r>
              <a:rPr lang="hu-HU" dirty="0" err="1"/>
              <a:t>agrárgazdasággal</a:t>
            </a:r>
            <a:r>
              <a:rPr lang="hu-HU" dirty="0"/>
              <a:t> szembeni </a:t>
            </a:r>
            <a:r>
              <a:rPr lang="hu-HU" dirty="0" err="1"/>
              <a:t>gazdasági</a:t>
            </a:r>
            <a:r>
              <a:rPr lang="hu-HU" dirty="0"/>
              <a:t> </a:t>
            </a:r>
            <a:r>
              <a:rPr lang="hu-HU" dirty="0" err="1"/>
              <a:t>és</a:t>
            </a:r>
            <a:r>
              <a:rPr lang="hu-HU" dirty="0"/>
              <a:t> </a:t>
            </a:r>
            <a:r>
              <a:rPr lang="hu-HU" dirty="0" err="1"/>
              <a:t>társadalmi</a:t>
            </a:r>
            <a:r>
              <a:rPr lang="hu-HU" dirty="0"/>
              <a:t> </a:t>
            </a:r>
            <a:r>
              <a:rPr lang="hu-HU" dirty="0" err="1"/>
              <a:t>elvárásokat</a:t>
            </a:r>
            <a:r>
              <a:rPr lang="hu-HU" dirty="0"/>
              <a:t> az </a:t>
            </a:r>
            <a:r>
              <a:rPr lang="hu-HU" dirty="0" err="1"/>
              <a:t>ökológiai</a:t>
            </a:r>
            <a:r>
              <a:rPr lang="hu-HU" dirty="0"/>
              <a:t> </a:t>
            </a:r>
            <a:r>
              <a:rPr lang="hu-HU" dirty="0" err="1"/>
              <a:t>adottságok</a:t>
            </a:r>
            <a:r>
              <a:rPr lang="hu-HU" dirty="0"/>
              <a:t> – az </a:t>
            </a:r>
            <a:r>
              <a:rPr lang="hu-HU" dirty="0" err="1"/>
              <a:t>eltartóképesség</a:t>
            </a:r>
            <a:r>
              <a:rPr lang="hu-HU" dirty="0"/>
              <a:t> – </a:t>
            </a:r>
            <a:r>
              <a:rPr lang="hu-HU" dirty="0" err="1"/>
              <a:t>határain</a:t>
            </a:r>
            <a:r>
              <a:rPr lang="hu-HU" dirty="0"/>
              <a:t> </a:t>
            </a:r>
            <a:r>
              <a:rPr lang="hu-HU" dirty="0" err="1"/>
              <a:t>belül</a:t>
            </a:r>
            <a:r>
              <a:rPr lang="hu-HU" dirty="0"/>
              <a:t> kell tartani. Ezen </a:t>
            </a:r>
            <a:r>
              <a:rPr lang="hu-HU" dirty="0" err="1"/>
              <a:t>határok</a:t>
            </a:r>
            <a:r>
              <a:rPr lang="hu-HU" dirty="0"/>
              <a:t> figyelembe </a:t>
            </a:r>
            <a:r>
              <a:rPr lang="hu-HU" dirty="0" err="1"/>
              <a:t>vételével</a:t>
            </a:r>
            <a:r>
              <a:rPr lang="hu-HU" dirty="0"/>
              <a:t> nem </a:t>
            </a:r>
            <a:r>
              <a:rPr lang="hu-HU" dirty="0" err="1"/>
              <a:t>lehetséges</a:t>
            </a:r>
            <a:r>
              <a:rPr lang="hu-HU" dirty="0"/>
              <a:t> egyszerre </a:t>
            </a:r>
            <a:r>
              <a:rPr lang="hu-HU" dirty="0" err="1"/>
              <a:t>elvárni</a:t>
            </a:r>
            <a:r>
              <a:rPr lang="hu-HU" dirty="0"/>
              <a:t> a </a:t>
            </a:r>
            <a:r>
              <a:rPr lang="hu-HU" dirty="0" err="1"/>
              <a:t>még</a:t>
            </a:r>
            <a:r>
              <a:rPr lang="hu-HU" dirty="0"/>
              <a:t> </a:t>
            </a:r>
            <a:r>
              <a:rPr lang="hu-HU" dirty="0" err="1"/>
              <a:t>jelentősebb</a:t>
            </a:r>
            <a:r>
              <a:rPr lang="hu-HU" dirty="0"/>
              <a:t> </a:t>
            </a:r>
            <a:r>
              <a:rPr lang="hu-HU" dirty="0" err="1"/>
              <a:t>agrárexportot</a:t>
            </a:r>
            <a:r>
              <a:rPr lang="hu-HU" dirty="0"/>
              <a:t>, a </a:t>
            </a:r>
            <a:r>
              <a:rPr lang="hu-HU" dirty="0" err="1"/>
              <a:t>biztonságos</a:t>
            </a:r>
            <a:r>
              <a:rPr lang="hu-HU" dirty="0"/>
              <a:t> hazai </a:t>
            </a:r>
            <a:r>
              <a:rPr lang="hu-HU" dirty="0" err="1"/>
              <a:t>élelmiszerellátást</a:t>
            </a:r>
            <a:r>
              <a:rPr lang="hu-HU" dirty="0"/>
              <a:t>, a </a:t>
            </a:r>
            <a:r>
              <a:rPr lang="hu-HU" dirty="0" err="1"/>
              <a:t>megújulo</a:t>
            </a:r>
            <a:r>
              <a:rPr lang="hu-HU" dirty="0"/>
              <a:t>́ </a:t>
            </a:r>
            <a:r>
              <a:rPr lang="hu-HU" dirty="0" err="1"/>
              <a:t>energiaforrásokra</a:t>
            </a:r>
            <a:r>
              <a:rPr lang="hu-HU" dirty="0"/>
              <a:t> </a:t>
            </a:r>
            <a:r>
              <a:rPr lang="hu-HU" dirty="0" err="1"/>
              <a:t>irányulo</a:t>
            </a:r>
            <a:r>
              <a:rPr lang="hu-HU" dirty="0"/>
              <a:t>́ </a:t>
            </a:r>
            <a:r>
              <a:rPr lang="hu-HU" dirty="0" err="1"/>
              <a:t>célkitűzések</a:t>
            </a:r>
            <a:r>
              <a:rPr lang="hu-HU" dirty="0"/>
              <a:t> </a:t>
            </a:r>
            <a:r>
              <a:rPr lang="hu-HU" dirty="0" err="1"/>
              <a:t>megvalósítását</a:t>
            </a:r>
            <a:r>
              <a:rPr lang="hu-HU" dirty="0"/>
              <a:t> </a:t>
            </a:r>
            <a:r>
              <a:rPr lang="hu-HU" dirty="0" err="1"/>
              <a:t>biomasszából</a:t>
            </a:r>
            <a:r>
              <a:rPr lang="hu-HU" dirty="0"/>
              <a:t>, </a:t>
            </a:r>
            <a:r>
              <a:rPr lang="hu-HU" dirty="0" err="1"/>
              <a:t>továbba</a:t>
            </a:r>
            <a:r>
              <a:rPr lang="hu-HU" dirty="0"/>
              <a:t>́ az </a:t>
            </a:r>
            <a:r>
              <a:rPr lang="hu-HU" dirty="0" err="1"/>
              <a:t>egyéb</a:t>
            </a:r>
            <a:r>
              <a:rPr lang="hu-HU" dirty="0"/>
              <a:t> ipari alapanyag </a:t>
            </a:r>
            <a:r>
              <a:rPr lang="hu-HU" dirty="0" err="1"/>
              <a:t>szükségletek</a:t>
            </a:r>
            <a:r>
              <a:rPr lang="hu-HU" dirty="0"/>
              <a:t> </a:t>
            </a:r>
            <a:r>
              <a:rPr lang="hu-HU" dirty="0" err="1"/>
              <a:t>kielégítését</a:t>
            </a:r>
            <a:r>
              <a:rPr lang="hu-HU" dirty="0"/>
              <a:t>.</a:t>
            </a:r>
            <a:endParaRPr dirty="0"/>
          </a:p>
          <a:p>
            <a:pPr marL="158750" lvl="0" indent="0" algn="l" rtl="0">
              <a:lnSpc>
                <a:spcPct val="100000"/>
              </a:lnSpc>
              <a:spcBef>
                <a:spcPts val="0"/>
              </a:spcBef>
              <a:spcAft>
                <a:spcPts val="0"/>
              </a:spcAft>
              <a:buSzPts val="1100"/>
              <a:buFont typeface="Arial"/>
              <a:buNone/>
            </a:pPr>
            <a:r>
              <a:rPr lang="hu-HU" dirty="0"/>
              <a:t>• </a:t>
            </a:r>
            <a:r>
              <a:rPr lang="hu-HU" dirty="0" err="1"/>
              <a:t>Át</a:t>
            </a:r>
            <a:r>
              <a:rPr lang="hu-HU" dirty="0"/>
              <a:t> kell </a:t>
            </a:r>
            <a:r>
              <a:rPr lang="hu-HU" dirty="0" err="1"/>
              <a:t>alakítani</a:t>
            </a:r>
            <a:r>
              <a:rPr lang="hu-HU" dirty="0"/>
              <a:t> a hazai </a:t>
            </a:r>
            <a:r>
              <a:rPr lang="hu-HU" dirty="0" err="1"/>
              <a:t>agrárgazdaság</a:t>
            </a:r>
            <a:r>
              <a:rPr lang="hu-HU" dirty="0"/>
              <a:t> </a:t>
            </a:r>
            <a:r>
              <a:rPr lang="hu-HU" dirty="0" err="1"/>
              <a:t>területfelhasználásának</a:t>
            </a:r>
            <a:r>
              <a:rPr lang="hu-HU" dirty="0"/>
              <a:t> </a:t>
            </a:r>
            <a:r>
              <a:rPr lang="hu-HU" dirty="0" err="1"/>
              <a:t>szerkezetét</a:t>
            </a:r>
            <a:r>
              <a:rPr lang="hu-HU" dirty="0"/>
              <a:t>. Meg kell </a:t>
            </a:r>
            <a:r>
              <a:rPr lang="hu-HU" dirty="0" err="1"/>
              <a:t>akadályozni</a:t>
            </a:r>
            <a:r>
              <a:rPr lang="hu-HU" dirty="0"/>
              <a:t> a </a:t>
            </a:r>
            <a:r>
              <a:rPr lang="hu-HU" dirty="0" err="1"/>
              <a:t>termőterületek</a:t>
            </a:r>
            <a:r>
              <a:rPr lang="hu-HU" dirty="0"/>
              <a:t>, </a:t>
            </a:r>
            <a:r>
              <a:rPr lang="hu-HU" dirty="0" err="1"/>
              <a:t>egyáltalán</a:t>
            </a:r>
            <a:r>
              <a:rPr lang="hu-HU" dirty="0"/>
              <a:t> a </a:t>
            </a:r>
            <a:r>
              <a:rPr lang="hu-HU" dirty="0" err="1"/>
              <a:t>természetes</a:t>
            </a:r>
            <a:r>
              <a:rPr lang="hu-HU" dirty="0"/>
              <a:t> </a:t>
            </a:r>
            <a:r>
              <a:rPr lang="hu-HU" dirty="0" err="1"/>
              <a:t>élőhelyek</a:t>
            </a:r>
            <a:r>
              <a:rPr lang="hu-HU" dirty="0"/>
              <a:t> </a:t>
            </a:r>
            <a:r>
              <a:rPr lang="hu-HU" dirty="0" err="1"/>
              <a:t>átalakítását</a:t>
            </a:r>
            <a:r>
              <a:rPr lang="hu-HU" dirty="0"/>
              <a:t>, </a:t>
            </a:r>
            <a:r>
              <a:rPr lang="hu-HU" dirty="0" err="1"/>
              <a:t>más</a:t>
            </a:r>
            <a:r>
              <a:rPr lang="hu-HU" dirty="0"/>
              <a:t> </a:t>
            </a:r>
            <a:r>
              <a:rPr lang="hu-HU" dirty="0" err="1"/>
              <a:t>célu</a:t>
            </a:r>
            <a:r>
              <a:rPr lang="hu-HU" dirty="0"/>
              <a:t>́ </a:t>
            </a:r>
            <a:r>
              <a:rPr lang="hu-HU" dirty="0" err="1"/>
              <a:t>felhasználását</a:t>
            </a:r>
            <a:r>
              <a:rPr lang="hu-HU" dirty="0"/>
              <a:t>. </a:t>
            </a:r>
            <a:r>
              <a:rPr lang="hu-HU" dirty="0" err="1"/>
              <a:t>Növelni</a:t>
            </a:r>
            <a:r>
              <a:rPr lang="hu-HU" dirty="0"/>
              <a:t> kell a </a:t>
            </a:r>
            <a:r>
              <a:rPr lang="hu-HU" dirty="0" err="1"/>
              <a:t>földterületek</a:t>
            </a:r>
            <a:r>
              <a:rPr lang="hu-HU" dirty="0"/>
              <a:t> </a:t>
            </a:r>
            <a:r>
              <a:rPr lang="hu-HU" dirty="0" err="1"/>
              <a:t>növényzettel</a:t>
            </a:r>
            <a:r>
              <a:rPr lang="hu-HU" dirty="0"/>
              <a:t> </a:t>
            </a:r>
            <a:r>
              <a:rPr lang="hu-HU" dirty="0" err="1"/>
              <a:t>történo</a:t>
            </a:r>
            <a:r>
              <a:rPr lang="hu-HU" dirty="0"/>
              <a:t>̋ </a:t>
            </a:r>
            <a:r>
              <a:rPr lang="hu-HU" dirty="0" err="1"/>
              <a:t>borítottságát</a:t>
            </a:r>
            <a:r>
              <a:rPr lang="hu-HU" dirty="0"/>
              <a:t>, </a:t>
            </a:r>
            <a:r>
              <a:rPr lang="hu-HU" dirty="0" err="1"/>
              <a:t>javítani</a:t>
            </a:r>
            <a:r>
              <a:rPr lang="hu-HU" dirty="0"/>
              <a:t> kell az </a:t>
            </a:r>
            <a:r>
              <a:rPr lang="hu-HU" dirty="0" err="1"/>
              <a:t>erdők</a:t>
            </a:r>
            <a:r>
              <a:rPr lang="hu-HU" dirty="0"/>
              <a:t> </a:t>
            </a:r>
            <a:r>
              <a:rPr lang="hu-HU" dirty="0" err="1"/>
              <a:t>szerkezetét</a:t>
            </a:r>
            <a:r>
              <a:rPr lang="hu-HU" dirty="0"/>
              <a:t> </a:t>
            </a:r>
            <a:r>
              <a:rPr lang="hu-HU" dirty="0" err="1"/>
              <a:t>és</a:t>
            </a:r>
            <a:r>
              <a:rPr lang="hu-HU" dirty="0"/>
              <a:t> </a:t>
            </a:r>
            <a:r>
              <a:rPr lang="hu-HU" dirty="0" err="1"/>
              <a:t>kiterjedését</a:t>
            </a:r>
            <a:r>
              <a:rPr lang="hu-HU" dirty="0"/>
              <a:t>, </a:t>
            </a:r>
            <a:r>
              <a:rPr lang="hu-HU" dirty="0" err="1"/>
              <a:t>másrészt</a:t>
            </a:r>
            <a:r>
              <a:rPr lang="hu-HU" dirty="0"/>
              <a:t> </a:t>
            </a:r>
            <a:r>
              <a:rPr lang="hu-HU" dirty="0" err="1"/>
              <a:t>csökkenteni</a:t>
            </a:r>
            <a:r>
              <a:rPr lang="hu-HU" dirty="0"/>
              <a:t> kell a </a:t>
            </a:r>
            <a:r>
              <a:rPr lang="hu-HU" dirty="0" err="1"/>
              <a:t>gabonatermesztésre</a:t>
            </a:r>
            <a:r>
              <a:rPr lang="hu-HU" dirty="0"/>
              <a:t> </a:t>
            </a:r>
            <a:r>
              <a:rPr lang="hu-HU" dirty="0" err="1"/>
              <a:t>szolgálo</a:t>
            </a:r>
            <a:r>
              <a:rPr lang="hu-HU" dirty="0"/>
              <a:t>́ </a:t>
            </a:r>
            <a:r>
              <a:rPr lang="hu-HU" dirty="0" err="1"/>
              <a:t>szántóterületek</a:t>
            </a:r>
            <a:r>
              <a:rPr lang="hu-HU" dirty="0"/>
              <a:t> </a:t>
            </a:r>
            <a:r>
              <a:rPr lang="hu-HU" dirty="0" err="1"/>
              <a:t>részarányát</a:t>
            </a:r>
            <a:r>
              <a:rPr lang="hu-HU" dirty="0"/>
              <a:t>. </a:t>
            </a:r>
            <a:r>
              <a:rPr lang="hu-HU" dirty="0" err="1"/>
              <a:t>Növelni</a:t>
            </a:r>
            <a:r>
              <a:rPr lang="hu-HU" dirty="0"/>
              <a:t> kell a nagyobb </a:t>
            </a:r>
            <a:r>
              <a:rPr lang="hu-HU" dirty="0" err="1"/>
              <a:t>termésbiztonságot</a:t>
            </a:r>
            <a:r>
              <a:rPr lang="hu-HU" dirty="0"/>
              <a:t>, </a:t>
            </a:r>
            <a:r>
              <a:rPr lang="hu-HU" dirty="0" err="1"/>
              <a:t>feldolgozhatóságot</a:t>
            </a:r>
            <a:r>
              <a:rPr lang="hu-HU" dirty="0"/>
              <a:t>, </a:t>
            </a:r>
            <a:r>
              <a:rPr lang="hu-HU" dirty="0" err="1"/>
              <a:t>és</a:t>
            </a:r>
            <a:r>
              <a:rPr lang="hu-HU" dirty="0"/>
              <a:t> </a:t>
            </a:r>
            <a:r>
              <a:rPr lang="hu-HU" dirty="0" err="1"/>
              <a:t>ezáltal</a:t>
            </a:r>
            <a:r>
              <a:rPr lang="hu-HU" dirty="0"/>
              <a:t> magasabb </a:t>
            </a:r>
            <a:r>
              <a:rPr lang="hu-HU" dirty="0" err="1"/>
              <a:t>hozzáadott</a:t>
            </a:r>
            <a:r>
              <a:rPr lang="hu-HU" dirty="0"/>
              <a:t> </a:t>
            </a:r>
            <a:r>
              <a:rPr lang="hu-HU" dirty="0" err="1"/>
              <a:t>értéket</a:t>
            </a:r>
            <a:r>
              <a:rPr lang="hu-HU" dirty="0"/>
              <a:t> </a:t>
            </a:r>
            <a:r>
              <a:rPr lang="hu-HU" dirty="0" err="1"/>
              <a:t>képviselo</a:t>
            </a:r>
            <a:r>
              <a:rPr lang="hu-HU" dirty="0"/>
              <a:t>̋ </a:t>
            </a:r>
            <a:r>
              <a:rPr lang="hu-HU" dirty="0" err="1"/>
              <a:t>tevékenységeket</a:t>
            </a:r>
            <a:r>
              <a:rPr lang="hu-HU" dirty="0"/>
              <a:t>, mint pl. </a:t>
            </a:r>
            <a:r>
              <a:rPr lang="hu-HU" dirty="0" err="1"/>
              <a:t>kertészetek</a:t>
            </a:r>
            <a:r>
              <a:rPr lang="hu-HU" dirty="0"/>
              <a:t>, </a:t>
            </a:r>
            <a:r>
              <a:rPr lang="hu-HU" dirty="0" err="1"/>
              <a:t>állattartás</a:t>
            </a:r>
            <a:r>
              <a:rPr lang="hu-HU" dirty="0"/>
              <a:t>.</a:t>
            </a:r>
            <a:endParaRPr dirty="0"/>
          </a:p>
          <a:p>
            <a:pPr marL="158750" lvl="0" indent="0" algn="l" rtl="0">
              <a:lnSpc>
                <a:spcPct val="100000"/>
              </a:lnSpc>
              <a:spcBef>
                <a:spcPts val="0"/>
              </a:spcBef>
              <a:spcAft>
                <a:spcPts val="0"/>
              </a:spcAft>
              <a:buSzPts val="1100"/>
              <a:buFont typeface="Arial"/>
              <a:buNone/>
            </a:pPr>
            <a:r>
              <a:rPr lang="hu-HU" dirty="0"/>
              <a:t>• A </a:t>
            </a:r>
            <a:r>
              <a:rPr lang="hu-HU" dirty="0" err="1"/>
              <a:t>környezetkímélo</a:t>
            </a:r>
            <a:r>
              <a:rPr lang="hu-HU" dirty="0"/>
              <a:t>̋ </a:t>
            </a:r>
            <a:r>
              <a:rPr lang="hu-HU" dirty="0" err="1"/>
              <a:t>gazdálkodás</a:t>
            </a:r>
            <a:r>
              <a:rPr lang="hu-HU" dirty="0"/>
              <a:t> </a:t>
            </a:r>
            <a:r>
              <a:rPr lang="hu-HU" dirty="0" err="1"/>
              <a:t>alapján</a:t>
            </a:r>
            <a:r>
              <a:rPr lang="hu-HU" dirty="0"/>
              <a:t> kell </a:t>
            </a:r>
            <a:r>
              <a:rPr lang="hu-HU" dirty="0" err="1"/>
              <a:t>tovább</a:t>
            </a:r>
            <a:r>
              <a:rPr lang="hu-HU" dirty="0"/>
              <a:t> fejleszteni </a:t>
            </a:r>
            <a:r>
              <a:rPr lang="hu-HU" dirty="0" err="1"/>
              <a:t>és</a:t>
            </a:r>
            <a:r>
              <a:rPr lang="hu-HU" dirty="0"/>
              <a:t> </a:t>
            </a:r>
            <a:r>
              <a:rPr lang="hu-HU" dirty="0" err="1"/>
              <a:t>támogatni</a:t>
            </a:r>
            <a:r>
              <a:rPr lang="hu-HU" dirty="0"/>
              <a:t> az </a:t>
            </a:r>
            <a:r>
              <a:rPr lang="hu-HU" dirty="0" err="1"/>
              <a:t>agrár</a:t>
            </a:r>
            <a:r>
              <a:rPr lang="hu-HU" dirty="0"/>
              <a:t>- </a:t>
            </a:r>
            <a:r>
              <a:rPr lang="hu-HU" dirty="0" err="1"/>
              <a:t>környezetgazdálkodási</a:t>
            </a:r>
            <a:r>
              <a:rPr lang="hu-HU" dirty="0"/>
              <a:t> </a:t>
            </a:r>
            <a:r>
              <a:rPr lang="hu-HU" dirty="0" err="1"/>
              <a:t>eljárásokat</a:t>
            </a:r>
            <a:r>
              <a:rPr lang="hu-HU" dirty="0"/>
              <a:t>, </a:t>
            </a:r>
            <a:r>
              <a:rPr lang="hu-HU" dirty="0" err="1"/>
              <a:t>elősegíteni</a:t>
            </a:r>
            <a:r>
              <a:rPr lang="hu-HU" dirty="0"/>
              <a:t> az </a:t>
            </a:r>
            <a:r>
              <a:rPr lang="hu-HU" dirty="0" err="1"/>
              <a:t>ökológiai</a:t>
            </a:r>
            <a:r>
              <a:rPr lang="hu-HU" dirty="0"/>
              <a:t> </a:t>
            </a:r>
            <a:r>
              <a:rPr lang="hu-HU" dirty="0" err="1"/>
              <a:t>és</a:t>
            </a:r>
            <a:r>
              <a:rPr lang="hu-HU" dirty="0"/>
              <a:t> </a:t>
            </a:r>
            <a:r>
              <a:rPr lang="hu-HU" dirty="0" err="1"/>
              <a:t>környezetkímélo</a:t>
            </a:r>
            <a:r>
              <a:rPr lang="hu-HU" dirty="0"/>
              <a:t>̋ </a:t>
            </a:r>
            <a:r>
              <a:rPr lang="hu-HU" dirty="0" err="1"/>
              <a:t>gazdálkodást</a:t>
            </a:r>
            <a:r>
              <a:rPr lang="hu-HU" dirty="0"/>
              <a:t>, figyelembe venni az adott </a:t>
            </a:r>
            <a:r>
              <a:rPr lang="hu-HU" dirty="0" err="1"/>
              <a:t>térség</a:t>
            </a:r>
            <a:r>
              <a:rPr lang="hu-HU" dirty="0"/>
              <a:t> </a:t>
            </a:r>
            <a:r>
              <a:rPr lang="hu-HU" dirty="0" err="1"/>
              <a:t>vízháztartási</a:t>
            </a:r>
            <a:r>
              <a:rPr lang="hu-HU" dirty="0"/>
              <a:t> </a:t>
            </a:r>
            <a:r>
              <a:rPr lang="hu-HU" dirty="0" err="1"/>
              <a:t>adottságait</a:t>
            </a:r>
            <a:r>
              <a:rPr lang="hu-HU" dirty="0"/>
              <a:t>, gondoskodni a talajok </a:t>
            </a:r>
            <a:r>
              <a:rPr lang="hu-HU" dirty="0" err="1"/>
              <a:t>termőképességének</a:t>
            </a:r>
            <a:r>
              <a:rPr lang="hu-HU" dirty="0"/>
              <a:t> </a:t>
            </a:r>
            <a:r>
              <a:rPr lang="hu-HU" dirty="0" err="1"/>
              <a:t>fenntartásáról</a:t>
            </a:r>
            <a:r>
              <a:rPr lang="hu-HU" dirty="0"/>
              <a:t>.</a:t>
            </a:r>
            <a:endParaRPr dirty="0"/>
          </a:p>
          <a:p>
            <a:pPr marL="158750" lvl="0" indent="0" algn="l" rtl="0">
              <a:lnSpc>
                <a:spcPct val="100000"/>
              </a:lnSpc>
              <a:spcBef>
                <a:spcPts val="0"/>
              </a:spcBef>
              <a:spcAft>
                <a:spcPts val="0"/>
              </a:spcAft>
              <a:buSzPts val="1100"/>
              <a:buFont typeface="Arial"/>
              <a:buNone/>
            </a:pPr>
            <a:r>
              <a:rPr lang="hu-HU" dirty="0"/>
              <a:t>• A </a:t>
            </a:r>
            <a:r>
              <a:rPr lang="hu-HU" dirty="0" err="1"/>
              <a:t>biológiai</a:t>
            </a:r>
            <a:r>
              <a:rPr lang="hu-HU" dirty="0"/>
              <a:t> </a:t>
            </a:r>
            <a:r>
              <a:rPr lang="hu-HU" dirty="0" err="1"/>
              <a:t>sokféleség</a:t>
            </a:r>
            <a:r>
              <a:rPr lang="hu-HU" dirty="0"/>
              <a:t> (</a:t>
            </a:r>
            <a:r>
              <a:rPr lang="hu-HU" dirty="0" err="1"/>
              <a:t>beleérve</a:t>
            </a:r>
            <a:r>
              <a:rPr lang="hu-HU" dirty="0"/>
              <a:t> a </a:t>
            </a:r>
            <a:r>
              <a:rPr lang="hu-HU" dirty="0" err="1"/>
              <a:t>talajéletet</a:t>
            </a:r>
            <a:r>
              <a:rPr lang="hu-HU" dirty="0"/>
              <a:t>, a termesztett valamint </a:t>
            </a:r>
            <a:r>
              <a:rPr lang="hu-HU" dirty="0" err="1"/>
              <a:t>természetes</a:t>
            </a:r>
            <a:r>
              <a:rPr lang="hu-HU" dirty="0"/>
              <a:t> fajok </a:t>
            </a:r>
            <a:r>
              <a:rPr lang="hu-HU" dirty="0" err="1"/>
              <a:t>és</a:t>
            </a:r>
            <a:r>
              <a:rPr lang="hu-HU" dirty="0"/>
              <a:t> </a:t>
            </a:r>
            <a:r>
              <a:rPr lang="hu-HU" dirty="0" err="1"/>
              <a:t>tajták</a:t>
            </a:r>
            <a:r>
              <a:rPr lang="hu-HU" dirty="0"/>
              <a:t> </a:t>
            </a:r>
            <a:r>
              <a:rPr lang="hu-HU" dirty="0" err="1"/>
              <a:t>változatosságát</a:t>
            </a:r>
            <a:r>
              <a:rPr lang="hu-HU" dirty="0"/>
              <a:t>) a </a:t>
            </a:r>
            <a:r>
              <a:rPr lang="hu-HU" dirty="0" err="1"/>
              <a:t>mezőgazdaság</a:t>
            </a:r>
            <a:r>
              <a:rPr lang="hu-HU" dirty="0"/>
              <a:t> legfontosabb alapja. </a:t>
            </a:r>
            <a:r>
              <a:rPr lang="hu-HU" dirty="0" err="1"/>
              <a:t>Ezért</a:t>
            </a:r>
            <a:r>
              <a:rPr lang="hu-HU" dirty="0"/>
              <a:t> minden </a:t>
            </a:r>
            <a:r>
              <a:rPr lang="hu-HU" dirty="0" err="1"/>
              <a:t>gazdálkodási</a:t>
            </a:r>
            <a:r>
              <a:rPr lang="hu-HU" dirty="0"/>
              <a:t> </a:t>
            </a:r>
            <a:r>
              <a:rPr lang="hu-HU" dirty="0" err="1"/>
              <a:t>formának</a:t>
            </a:r>
            <a:r>
              <a:rPr lang="hu-HU" dirty="0"/>
              <a:t> </a:t>
            </a:r>
            <a:r>
              <a:rPr lang="hu-HU" dirty="0" err="1"/>
              <a:t>elo</a:t>
            </a:r>
            <a:r>
              <a:rPr lang="hu-HU" dirty="0"/>
              <a:t>̋ kell </a:t>
            </a:r>
            <a:r>
              <a:rPr lang="hu-HU" dirty="0" err="1"/>
              <a:t>segítenie</a:t>
            </a:r>
            <a:r>
              <a:rPr lang="hu-HU" dirty="0"/>
              <a:t> a </a:t>
            </a:r>
            <a:r>
              <a:rPr lang="hu-HU" dirty="0" err="1"/>
              <a:t>biológiai</a:t>
            </a:r>
            <a:r>
              <a:rPr lang="hu-HU" dirty="0"/>
              <a:t> </a:t>
            </a:r>
            <a:r>
              <a:rPr lang="hu-HU" dirty="0" err="1"/>
              <a:t>sokféleség</a:t>
            </a:r>
            <a:r>
              <a:rPr lang="hu-HU" dirty="0"/>
              <a:t> </a:t>
            </a:r>
            <a:r>
              <a:rPr lang="hu-HU" dirty="0" err="1"/>
              <a:t>növelését</a:t>
            </a:r>
            <a:r>
              <a:rPr lang="hu-HU" dirty="0"/>
              <a:t>, </a:t>
            </a:r>
            <a:r>
              <a:rPr lang="hu-HU" dirty="0" err="1"/>
              <a:t>és</a:t>
            </a:r>
            <a:r>
              <a:rPr lang="hu-HU" dirty="0"/>
              <a:t> vissza kell </a:t>
            </a:r>
            <a:r>
              <a:rPr lang="hu-HU" dirty="0" err="1"/>
              <a:t>szorítani</a:t>
            </a:r>
            <a:r>
              <a:rPr lang="hu-HU" dirty="0"/>
              <a:t> az azt </a:t>
            </a:r>
            <a:r>
              <a:rPr lang="hu-HU" dirty="0" err="1"/>
              <a:t>csökkento</a:t>
            </a:r>
            <a:r>
              <a:rPr lang="hu-HU" dirty="0"/>
              <a:t>̋ </a:t>
            </a:r>
            <a:r>
              <a:rPr lang="hu-HU" dirty="0" err="1"/>
              <a:t>művelési</a:t>
            </a:r>
            <a:r>
              <a:rPr lang="hu-HU" dirty="0"/>
              <a:t> </a:t>
            </a:r>
            <a:r>
              <a:rPr lang="hu-HU" dirty="0" err="1"/>
              <a:t>módokat</a:t>
            </a:r>
            <a:r>
              <a:rPr lang="hu-HU" dirty="0"/>
              <a:t>. A </a:t>
            </a:r>
            <a:r>
              <a:rPr lang="hu-HU" dirty="0" err="1"/>
              <a:t>biológiai</a:t>
            </a:r>
            <a:r>
              <a:rPr lang="hu-HU" dirty="0"/>
              <a:t> </a:t>
            </a:r>
            <a:r>
              <a:rPr lang="hu-HU" dirty="0" err="1"/>
              <a:t>sokféleség</a:t>
            </a:r>
            <a:r>
              <a:rPr lang="hu-HU" dirty="0"/>
              <a:t> </a:t>
            </a:r>
            <a:r>
              <a:rPr lang="hu-HU" dirty="0" err="1"/>
              <a:t>növelése</a:t>
            </a:r>
            <a:r>
              <a:rPr lang="hu-HU" dirty="0"/>
              <a:t> </a:t>
            </a:r>
            <a:r>
              <a:rPr lang="hu-HU" dirty="0" err="1"/>
              <a:t>hatékony</a:t>
            </a:r>
            <a:r>
              <a:rPr lang="hu-HU" dirty="0"/>
              <a:t> </a:t>
            </a:r>
            <a:r>
              <a:rPr lang="hu-HU" dirty="0" err="1"/>
              <a:t>és</a:t>
            </a:r>
            <a:r>
              <a:rPr lang="hu-HU" dirty="0"/>
              <a:t> </a:t>
            </a:r>
            <a:r>
              <a:rPr lang="hu-HU" dirty="0" err="1"/>
              <a:t>olcso</a:t>
            </a:r>
            <a:r>
              <a:rPr lang="hu-HU" dirty="0"/>
              <a:t>́ </a:t>
            </a:r>
            <a:r>
              <a:rPr lang="hu-HU" dirty="0" err="1"/>
              <a:t>eszköz</a:t>
            </a:r>
            <a:r>
              <a:rPr lang="hu-HU" dirty="0"/>
              <a:t> az </a:t>
            </a:r>
            <a:r>
              <a:rPr lang="hu-HU" dirty="0" err="1"/>
              <a:t>éghajlatváltozás</a:t>
            </a:r>
            <a:r>
              <a:rPr lang="hu-HU" dirty="0"/>
              <a:t> elleni </a:t>
            </a:r>
            <a:r>
              <a:rPr lang="hu-HU" dirty="0" err="1"/>
              <a:t>küzdelemben</a:t>
            </a:r>
            <a:r>
              <a:rPr lang="hu-HU" dirty="0"/>
              <a:t> is, </a:t>
            </a:r>
            <a:r>
              <a:rPr lang="hu-HU" dirty="0" err="1"/>
              <a:t>beleértve</a:t>
            </a:r>
            <a:r>
              <a:rPr lang="hu-HU" dirty="0"/>
              <a:t> mind a </a:t>
            </a:r>
            <a:r>
              <a:rPr lang="hu-HU" dirty="0" err="1"/>
              <a:t>megelőzést</a:t>
            </a:r>
            <a:r>
              <a:rPr lang="hu-HU" dirty="0"/>
              <a:t> mind az </a:t>
            </a:r>
            <a:r>
              <a:rPr lang="hu-HU" dirty="0" err="1"/>
              <a:t>alkalmazkodást</a:t>
            </a:r>
            <a:r>
              <a:rPr lang="hu-HU" dirty="0"/>
              <a:t>.</a:t>
            </a:r>
            <a:endParaRPr dirty="0"/>
          </a:p>
          <a:p>
            <a:pPr marL="158750" lvl="0" indent="0" algn="l" rtl="0">
              <a:lnSpc>
                <a:spcPct val="100000"/>
              </a:lnSpc>
              <a:spcBef>
                <a:spcPts val="0"/>
              </a:spcBef>
              <a:spcAft>
                <a:spcPts val="0"/>
              </a:spcAft>
              <a:buSzPts val="1100"/>
              <a:buFont typeface="Arial"/>
              <a:buNone/>
            </a:pPr>
            <a:r>
              <a:rPr lang="hu-HU" dirty="0"/>
              <a:t>• </a:t>
            </a:r>
            <a:r>
              <a:rPr lang="hu-HU" dirty="0" err="1"/>
              <a:t>Természeti</a:t>
            </a:r>
            <a:r>
              <a:rPr lang="hu-HU" dirty="0"/>
              <a:t> </a:t>
            </a:r>
            <a:r>
              <a:rPr lang="hu-HU" dirty="0" err="1"/>
              <a:t>értékeink</a:t>
            </a:r>
            <a:r>
              <a:rPr lang="hu-HU" dirty="0"/>
              <a:t> </a:t>
            </a:r>
            <a:r>
              <a:rPr lang="hu-HU" dirty="0" err="1"/>
              <a:t>jelentős</a:t>
            </a:r>
            <a:r>
              <a:rPr lang="hu-HU" dirty="0"/>
              <a:t> </a:t>
            </a:r>
            <a:r>
              <a:rPr lang="hu-HU" dirty="0" err="1"/>
              <a:t>része</a:t>
            </a:r>
            <a:r>
              <a:rPr lang="hu-HU" dirty="0"/>
              <a:t> </a:t>
            </a:r>
            <a:r>
              <a:rPr lang="hu-HU" dirty="0" err="1"/>
              <a:t>kötődik</a:t>
            </a:r>
            <a:r>
              <a:rPr lang="hu-HU" dirty="0"/>
              <a:t> a </a:t>
            </a:r>
            <a:r>
              <a:rPr lang="hu-HU" dirty="0" err="1"/>
              <a:t>mezőgazdasági</a:t>
            </a:r>
            <a:r>
              <a:rPr lang="hu-HU" dirty="0"/>
              <a:t> </a:t>
            </a:r>
            <a:r>
              <a:rPr lang="hu-HU" dirty="0" err="1"/>
              <a:t>területekhez</a:t>
            </a:r>
            <a:r>
              <a:rPr lang="hu-HU" dirty="0"/>
              <a:t>, amelyek </a:t>
            </a:r>
            <a:r>
              <a:rPr lang="hu-HU" dirty="0" err="1"/>
              <a:t>megőrzéséhez</a:t>
            </a:r>
            <a:r>
              <a:rPr lang="hu-HU" dirty="0"/>
              <a:t> elengedhetetlen a </a:t>
            </a:r>
            <a:r>
              <a:rPr lang="hu-HU" dirty="0" err="1"/>
              <a:t>tájba</a:t>
            </a:r>
            <a:r>
              <a:rPr lang="hu-HU" dirty="0"/>
              <a:t> </a:t>
            </a:r>
            <a:r>
              <a:rPr lang="hu-HU" dirty="0" err="1"/>
              <a:t>illo</a:t>
            </a:r>
            <a:r>
              <a:rPr lang="hu-HU" dirty="0"/>
              <a:t>̋ </a:t>
            </a:r>
            <a:r>
              <a:rPr lang="hu-HU" dirty="0" err="1"/>
              <a:t>természetkímélo</a:t>
            </a:r>
            <a:r>
              <a:rPr lang="hu-HU" dirty="0"/>
              <a:t>̋ </a:t>
            </a:r>
            <a:r>
              <a:rPr lang="hu-HU" dirty="0" err="1"/>
              <a:t>gazdálkodás</a:t>
            </a:r>
            <a:r>
              <a:rPr lang="hu-HU" dirty="0"/>
              <a:t> – az </a:t>
            </a:r>
            <a:r>
              <a:rPr lang="hu-HU" dirty="0" err="1"/>
              <a:t>ökológiai</a:t>
            </a:r>
            <a:r>
              <a:rPr lang="hu-HU" dirty="0"/>
              <a:t> </a:t>
            </a:r>
            <a:r>
              <a:rPr lang="hu-HU" dirty="0" err="1"/>
              <a:t>tájgazdálkodás</a:t>
            </a:r>
            <a:r>
              <a:rPr lang="hu-HU" dirty="0"/>
              <a:t> – </a:t>
            </a:r>
            <a:r>
              <a:rPr lang="hu-HU" dirty="0" err="1"/>
              <a:t>folytatása</a:t>
            </a:r>
            <a:r>
              <a:rPr lang="hu-HU" dirty="0"/>
              <a:t>.</a:t>
            </a:r>
            <a:endParaRPr dirty="0"/>
          </a:p>
          <a:p>
            <a:pPr marL="158750" lvl="0" indent="0" algn="l" rtl="0">
              <a:lnSpc>
                <a:spcPct val="100000"/>
              </a:lnSpc>
              <a:spcBef>
                <a:spcPts val="0"/>
              </a:spcBef>
              <a:spcAft>
                <a:spcPts val="0"/>
              </a:spcAft>
              <a:buSzPts val="1100"/>
              <a:buFont typeface="Arial"/>
              <a:buNone/>
            </a:pPr>
            <a:r>
              <a:rPr lang="hu-HU" dirty="0"/>
              <a:t>• </a:t>
            </a:r>
            <a:r>
              <a:rPr lang="hu-HU" dirty="0" err="1"/>
              <a:t>Cél</a:t>
            </a:r>
            <a:r>
              <a:rPr lang="hu-HU" dirty="0"/>
              <a:t> a hazai </a:t>
            </a:r>
            <a:r>
              <a:rPr lang="hu-HU" dirty="0" err="1"/>
              <a:t>mezőgazdasági</a:t>
            </a:r>
            <a:r>
              <a:rPr lang="hu-HU" dirty="0"/>
              <a:t> </a:t>
            </a:r>
            <a:r>
              <a:rPr lang="hu-HU" dirty="0" err="1"/>
              <a:t>termelést</a:t>
            </a:r>
            <a:r>
              <a:rPr lang="hu-HU" dirty="0"/>
              <a:t> egyre </a:t>
            </a:r>
            <a:r>
              <a:rPr lang="hu-HU" dirty="0" err="1"/>
              <a:t>inkább</a:t>
            </a:r>
            <a:r>
              <a:rPr lang="hu-HU" dirty="0"/>
              <a:t> </a:t>
            </a:r>
            <a:r>
              <a:rPr lang="hu-HU" dirty="0" err="1"/>
              <a:t>függetleníteni</a:t>
            </a:r>
            <a:r>
              <a:rPr lang="hu-HU" dirty="0"/>
              <a:t> a </a:t>
            </a:r>
            <a:r>
              <a:rPr lang="hu-HU" dirty="0" err="1"/>
              <a:t>kemikáliáktól</a:t>
            </a:r>
            <a:r>
              <a:rPr lang="hu-HU" dirty="0"/>
              <a:t>. A </a:t>
            </a:r>
            <a:r>
              <a:rPr lang="hu-HU" dirty="0" err="1"/>
              <a:t>növényvédelem</a:t>
            </a:r>
            <a:r>
              <a:rPr lang="hu-HU" dirty="0"/>
              <a:t> </a:t>
            </a:r>
            <a:r>
              <a:rPr lang="hu-HU" dirty="0" err="1"/>
              <a:t>terén</a:t>
            </a:r>
            <a:r>
              <a:rPr lang="hu-HU" dirty="0"/>
              <a:t> </a:t>
            </a:r>
            <a:r>
              <a:rPr lang="hu-HU" dirty="0" err="1"/>
              <a:t>elsőbbséget</a:t>
            </a:r>
            <a:r>
              <a:rPr lang="hu-HU" dirty="0"/>
              <a:t> kell </a:t>
            </a:r>
            <a:r>
              <a:rPr lang="hu-HU" dirty="0" err="1"/>
              <a:t>biztosítani</a:t>
            </a:r>
            <a:r>
              <a:rPr lang="hu-HU" dirty="0"/>
              <a:t> a vegyszermentes </a:t>
            </a:r>
            <a:r>
              <a:rPr lang="hu-HU" dirty="0" err="1"/>
              <a:t>megelőzési</a:t>
            </a:r>
            <a:r>
              <a:rPr lang="hu-HU" dirty="0"/>
              <a:t> </a:t>
            </a:r>
            <a:r>
              <a:rPr lang="hu-HU" dirty="0" err="1"/>
              <a:t>módszereknek</a:t>
            </a:r>
            <a:r>
              <a:rPr lang="hu-HU" dirty="0"/>
              <a:t>. A </a:t>
            </a:r>
            <a:r>
              <a:rPr lang="hu-HU" dirty="0" err="1"/>
              <a:t>kémiai</a:t>
            </a:r>
            <a:r>
              <a:rPr lang="hu-HU" dirty="0"/>
              <a:t> </a:t>
            </a:r>
            <a:r>
              <a:rPr lang="hu-HU" dirty="0" err="1"/>
              <a:t>növényvédelem</a:t>
            </a:r>
            <a:r>
              <a:rPr lang="hu-HU" dirty="0"/>
              <a:t> </a:t>
            </a:r>
            <a:r>
              <a:rPr lang="hu-HU" dirty="0" err="1"/>
              <a:t>alkalmazását</a:t>
            </a:r>
            <a:r>
              <a:rPr lang="hu-HU" dirty="0"/>
              <a:t> </a:t>
            </a:r>
            <a:r>
              <a:rPr lang="hu-HU" dirty="0" err="1"/>
              <a:t>korlátozni</a:t>
            </a:r>
            <a:r>
              <a:rPr lang="hu-HU" dirty="0"/>
              <a:t> kell, a helyes </a:t>
            </a:r>
            <a:r>
              <a:rPr lang="hu-HU" dirty="0" err="1"/>
              <a:t>gazdálkodási</a:t>
            </a:r>
            <a:r>
              <a:rPr lang="hu-HU" dirty="0"/>
              <a:t> </a:t>
            </a:r>
            <a:r>
              <a:rPr lang="hu-HU" dirty="0" err="1"/>
              <a:t>módszerek</a:t>
            </a:r>
            <a:r>
              <a:rPr lang="hu-HU" dirty="0"/>
              <a:t> mellett </a:t>
            </a:r>
            <a:r>
              <a:rPr lang="hu-HU" dirty="0" err="1"/>
              <a:t>lehetőséget</a:t>
            </a:r>
            <a:r>
              <a:rPr lang="hu-HU" dirty="0"/>
              <a:t> ad a </a:t>
            </a:r>
            <a:r>
              <a:rPr lang="hu-HU" dirty="0" err="1"/>
              <a:t>kártevők</a:t>
            </a:r>
            <a:r>
              <a:rPr lang="hu-HU" dirty="0"/>
              <a:t> </a:t>
            </a:r>
            <a:r>
              <a:rPr lang="hu-HU" dirty="0" err="1"/>
              <a:t>előrejelzése</a:t>
            </a:r>
            <a:r>
              <a:rPr lang="hu-HU" dirty="0"/>
              <a:t>, illetve a </a:t>
            </a:r>
            <a:r>
              <a:rPr lang="hu-HU" dirty="0" err="1"/>
              <a:t>biológiai</a:t>
            </a:r>
            <a:r>
              <a:rPr lang="hu-HU" dirty="0"/>
              <a:t>, fizikai </a:t>
            </a:r>
            <a:r>
              <a:rPr lang="hu-HU" dirty="0" err="1"/>
              <a:t>gyérítési</a:t>
            </a:r>
            <a:r>
              <a:rPr lang="hu-HU" dirty="0"/>
              <a:t> </a:t>
            </a:r>
            <a:r>
              <a:rPr lang="hu-HU" dirty="0" err="1"/>
              <a:t>módszerek</a:t>
            </a:r>
            <a:r>
              <a:rPr lang="hu-HU" dirty="0"/>
              <a:t> </a:t>
            </a:r>
            <a:r>
              <a:rPr lang="hu-HU" dirty="0" err="1"/>
              <a:t>alkalmazása.Éghajlatváltozás</a:t>
            </a:r>
            <a:r>
              <a:rPr lang="hu-HU" dirty="0"/>
              <a:t>, </a:t>
            </a:r>
            <a:r>
              <a:rPr lang="hu-HU" dirty="0" err="1"/>
              <a:t>szélsőséges</a:t>
            </a:r>
            <a:r>
              <a:rPr lang="hu-HU" dirty="0"/>
              <a:t> </a:t>
            </a:r>
            <a:r>
              <a:rPr lang="hu-HU" dirty="0" err="1"/>
              <a:t>vízjárás</a:t>
            </a:r>
            <a:r>
              <a:rPr lang="hu-HU" dirty="0"/>
              <a:t> </a:t>
            </a:r>
            <a:r>
              <a:rPr lang="hu-HU" dirty="0" err="1"/>
              <a:t>és</a:t>
            </a:r>
            <a:r>
              <a:rPr lang="hu-HU" dirty="0"/>
              <a:t> </a:t>
            </a:r>
            <a:r>
              <a:rPr lang="hu-HU" dirty="0" err="1"/>
              <a:t>mezőgazdaság</a:t>
            </a:r>
            <a:endParaRPr dirty="0"/>
          </a:p>
          <a:p>
            <a:pPr marL="158750" lvl="0" indent="0" algn="l" rtl="0">
              <a:lnSpc>
                <a:spcPct val="100000"/>
              </a:lnSpc>
              <a:spcBef>
                <a:spcPts val="0"/>
              </a:spcBef>
              <a:spcAft>
                <a:spcPts val="0"/>
              </a:spcAft>
              <a:buSzPts val="1100"/>
              <a:buFont typeface="Arial"/>
              <a:buNone/>
            </a:pPr>
            <a:r>
              <a:rPr lang="hu-HU" dirty="0"/>
              <a:t>• A </a:t>
            </a:r>
            <a:r>
              <a:rPr lang="hu-HU" dirty="0" err="1"/>
              <a:t>szélsőséges</a:t>
            </a:r>
            <a:r>
              <a:rPr lang="hu-HU" dirty="0"/>
              <a:t> </a:t>
            </a:r>
            <a:r>
              <a:rPr lang="hu-HU" dirty="0" err="1"/>
              <a:t>vízjárási</a:t>
            </a:r>
            <a:r>
              <a:rPr lang="hu-HU" dirty="0"/>
              <a:t> </a:t>
            </a:r>
            <a:r>
              <a:rPr lang="hu-HU" dirty="0" err="1"/>
              <a:t>események</a:t>
            </a:r>
            <a:r>
              <a:rPr lang="hu-HU" dirty="0"/>
              <a:t> – </a:t>
            </a:r>
            <a:r>
              <a:rPr lang="hu-HU" dirty="0" err="1"/>
              <a:t>vízhiányos</a:t>
            </a:r>
            <a:r>
              <a:rPr lang="hu-HU" dirty="0"/>
              <a:t> </a:t>
            </a:r>
            <a:r>
              <a:rPr lang="hu-HU" dirty="0" err="1"/>
              <a:t>időszakok</a:t>
            </a:r>
            <a:r>
              <a:rPr lang="hu-HU" dirty="0"/>
              <a:t>, </a:t>
            </a:r>
            <a:r>
              <a:rPr lang="hu-HU" dirty="0" err="1"/>
              <a:t>árvizek</a:t>
            </a:r>
            <a:r>
              <a:rPr lang="hu-HU" dirty="0"/>
              <a:t>, belvizes </a:t>
            </a:r>
            <a:r>
              <a:rPr lang="hu-HU" dirty="0" err="1"/>
              <a:t>időszakok</a:t>
            </a:r>
            <a:r>
              <a:rPr lang="hu-HU" dirty="0"/>
              <a:t> – </a:t>
            </a:r>
            <a:r>
              <a:rPr lang="hu-HU" dirty="0" err="1"/>
              <a:t>jelentős</a:t>
            </a:r>
            <a:r>
              <a:rPr lang="hu-HU" dirty="0"/>
              <a:t> </a:t>
            </a:r>
            <a:r>
              <a:rPr lang="hu-HU" dirty="0" err="1"/>
              <a:t>kárt</a:t>
            </a:r>
            <a:r>
              <a:rPr lang="hu-HU" dirty="0"/>
              <a:t> okoznak a </a:t>
            </a:r>
            <a:r>
              <a:rPr lang="hu-HU" dirty="0" err="1"/>
              <a:t>vidéki</a:t>
            </a:r>
            <a:r>
              <a:rPr lang="hu-HU" dirty="0"/>
              <a:t> </a:t>
            </a:r>
            <a:r>
              <a:rPr lang="hu-HU" dirty="0" err="1"/>
              <a:t>térségekben</a:t>
            </a:r>
            <a:r>
              <a:rPr lang="hu-HU" dirty="0"/>
              <a:t>, </a:t>
            </a:r>
            <a:r>
              <a:rPr lang="hu-HU" dirty="0" err="1"/>
              <a:t>különösen</a:t>
            </a:r>
            <a:r>
              <a:rPr lang="hu-HU" dirty="0"/>
              <a:t> a </a:t>
            </a:r>
            <a:r>
              <a:rPr lang="hu-HU" dirty="0" err="1"/>
              <a:t>mezőgazdaság</a:t>
            </a:r>
            <a:r>
              <a:rPr lang="hu-HU" dirty="0"/>
              <a:t> </a:t>
            </a:r>
            <a:r>
              <a:rPr lang="hu-HU" dirty="0" err="1"/>
              <a:t>számára</a:t>
            </a:r>
            <a:r>
              <a:rPr lang="hu-HU" dirty="0"/>
              <a:t>. Az </a:t>
            </a:r>
            <a:r>
              <a:rPr lang="hu-HU" dirty="0" err="1"/>
              <a:t>eddigieknél</a:t>
            </a:r>
            <a:r>
              <a:rPr lang="hu-HU" dirty="0"/>
              <a:t> </a:t>
            </a:r>
            <a:r>
              <a:rPr lang="hu-HU" dirty="0" err="1"/>
              <a:t>hatékonyabb</a:t>
            </a:r>
            <a:r>
              <a:rPr lang="hu-HU" dirty="0"/>
              <a:t> </a:t>
            </a:r>
            <a:r>
              <a:rPr lang="hu-HU" dirty="0" err="1"/>
              <a:t>intézkedésekre</a:t>
            </a:r>
            <a:r>
              <a:rPr lang="hu-HU" dirty="0"/>
              <a:t> van </a:t>
            </a:r>
            <a:r>
              <a:rPr lang="hu-HU" dirty="0" err="1"/>
              <a:t>szükség</a:t>
            </a:r>
            <a:r>
              <a:rPr lang="hu-HU" dirty="0"/>
              <a:t> mind a </a:t>
            </a:r>
            <a:r>
              <a:rPr lang="hu-HU" dirty="0" err="1"/>
              <a:t>megelőzés</a:t>
            </a:r>
            <a:r>
              <a:rPr lang="hu-HU" dirty="0"/>
              <a:t>, mind a </a:t>
            </a:r>
            <a:r>
              <a:rPr lang="hu-HU" dirty="0" err="1"/>
              <a:t>kárenyhítés</a:t>
            </a:r>
            <a:r>
              <a:rPr lang="hu-HU" dirty="0"/>
              <a:t> </a:t>
            </a:r>
            <a:r>
              <a:rPr lang="hu-HU" dirty="0" err="1"/>
              <a:t>vonatkozásában</a:t>
            </a:r>
            <a:r>
              <a:rPr lang="hu-HU" dirty="0"/>
              <a:t> (</a:t>
            </a:r>
            <a:r>
              <a:rPr lang="hu-HU" dirty="0" err="1"/>
              <a:t>ártéri</a:t>
            </a:r>
            <a:r>
              <a:rPr lang="hu-HU" dirty="0"/>
              <a:t> </a:t>
            </a:r>
            <a:r>
              <a:rPr lang="hu-HU" dirty="0" err="1"/>
              <a:t>gazdálkodás</a:t>
            </a:r>
            <a:r>
              <a:rPr lang="hu-HU" dirty="0"/>
              <a:t>, </a:t>
            </a:r>
            <a:r>
              <a:rPr lang="hu-HU" dirty="0" err="1"/>
              <a:t>belvíz-elvezetés</a:t>
            </a:r>
            <a:r>
              <a:rPr lang="hu-HU" dirty="0"/>
              <a:t>, </a:t>
            </a:r>
            <a:r>
              <a:rPr lang="hu-HU" dirty="0" err="1"/>
              <a:t>felszínborítás</a:t>
            </a:r>
            <a:r>
              <a:rPr lang="hu-HU" dirty="0"/>
              <a:t> </a:t>
            </a:r>
            <a:r>
              <a:rPr lang="hu-HU" dirty="0" err="1"/>
              <a:t>növelése</a:t>
            </a:r>
            <a:r>
              <a:rPr lang="hu-HU" dirty="0"/>
              <a:t> stb.).</a:t>
            </a:r>
            <a:endParaRPr dirty="0"/>
          </a:p>
          <a:p>
            <a:pPr marL="158750" lvl="0" indent="0" algn="l" rtl="0">
              <a:lnSpc>
                <a:spcPct val="100000"/>
              </a:lnSpc>
              <a:spcBef>
                <a:spcPts val="0"/>
              </a:spcBef>
              <a:spcAft>
                <a:spcPts val="0"/>
              </a:spcAft>
              <a:buSzPts val="1100"/>
              <a:buFont typeface="Arial"/>
              <a:buNone/>
            </a:pPr>
            <a:r>
              <a:rPr lang="hu-HU" dirty="0"/>
              <a:t>• A </a:t>
            </a:r>
            <a:r>
              <a:rPr lang="hu-HU" dirty="0" err="1"/>
              <a:t>kibontakozo</a:t>
            </a:r>
            <a:r>
              <a:rPr lang="hu-HU" dirty="0"/>
              <a:t>́ </a:t>
            </a:r>
            <a:r>
              <a:rPr lang="hu-HU" dirty="0" err="1"/>
              <a:t>éghajlatváltozás</a:t>
            </a:r>
            <a:r>
              <a:rPr lang="hu-HU" dirty="0"/>
              <a:t> </a:t>
            </a:r>
            <a:r>
              <a:rPr lang="hu-HU" dirty="0" err="1"/>
              <a:t>jelentős</a:t>
            </a:r>
            <a:r>
              <a:rPr lang="hu-HU" dirty="0"/>
              <a:t> </a:t>
            </a:r>
            <a:r>
              <a:rPr lang="hu-HU" dirty="0" err="1"/>
              <a:t>hatást</a:t>
            </a:r>
            <a:r>
              <a:rPr lang="hu-HU" dirty="0"/>
              <a:t> gyakorolhat a hazai </a:t>
            </a:r>
            <a:r>
              <a:rPr lang="hu-HU" dirty="0" err="1"/>
              <a:t>mezőgazdasági</a:t>
            </a:r>
            <a:r>
              <a:rPr lang="hu-HU" dirty="0"/>
              <a:t> </a:t>
            </a:r>
            <a:r>
              <a:rPr lang="hu-HU" dirty="0" err="1"/>
              <a:t>termelés</a:t>
            </a:r>
            <a:r>
              <a:rPr lang="hu-HU" dirty="0"/>
              <a:t> </a:t>
            </a:r>
            <a:r>
              <a:rPr lang="hu-HU" dirty="0" err="1"/>
              <a:t>feltételeire</a:t>
            </a:r>
            <a:r>
              <a:rPr lang="hu-HU" dirty="0"/>
              <a:t> is, </a:t>
            </a:r>
            <a:r>
              <a:rPr lang="hu-HU" dirty="0" err="1"/>
              <a:t>várhatóan</a:t>
            </a:r>
            <a:r>
              <a:rPr lang="hu-HU" dirty="0"/>
              <a:t> </a:t>
            </a:r>
            <a:r>
              <a:rPr lang="hu-HU" dirty="0" err="1"/>
              <a:t>összességében</a:t>
            </a:r>
            <a:r>
              <a:rPr lang="hu-HU" dirty="0"/>
              <a:t> </a:t>
            </a:r>
            <a:r>
              <a:rPr lang="hu-HU" dirty="0" err="1"/>
              <a:t>súlyosbítani</a:t>
            </a:r>
            <a:r>
              <a:rPr lang="hu-HU" dirty="0"/>
              <a:t> fogja a helyzetet. A </a:t>
            </a:r>
            <a:r>
              <a:rPr lang="hu-HU" dirty="0" err="1"/>
              <a:t>változo</a:t>
            </a:r>
            <a:r>
              <a:rPr lang="hu-HU" dirty="0"/>
              <a:t>́ </a:t>
            </a:r>
            <a:r>
              <a:rPr lang="hu-HU" dirty="0" err="1"/>
              <a:t>feltételekre</a:t>
            </a:r>
            <a:r>
              <a:rPr lang="hu-HU" dirty="0"/>
              <a:t> fel kell </a:t>
            </a:r>
            <a:r>
              <a:rPr lang="hu-HU" dirty="0" err="1"/>
              <a:t>készülni</a:t>
            </a:r>
            <a:r>
              <a:rPr lang="hu-HU" dirty="0"/>
              <a:t>, s ennek </a:t>
            </a:r>
            <a:r>
              <a:rPr lang="hu-HU" dirty="0" err="1"/>
              <a:t>érdekében</a:t>
            </a:r>
            <a:r>
              <a:rPr lang="hu-HU" dirty="0"/>
              <a:t> </a:t>
            </a:r>
            <a:r>
              <a:rPr lang="hu-HU" dirty="0" err="1"/>
              <a:t>elo</a:t>
            </a:r>
            <a:r>
              <a:rPr lang="hu-HU" dirty="0"/>
              <a:t>̋ kell </a:t>
            </a:r>
            <a:r>
              <a:rPr lang="hu-HU" dirty="0" err="1"/>
              <a:t>segíteni</a:t>
            </a:r>
            <a:r>
              <a:rPr lang="hu-HU" dirty="0"/>
              <a:t> az </a:t>
            </a:r>
            <a:r>
              <a:rPr lang="hu-HU" dirty="0" err="1"/>
              <a:t>alkalmazkodási</a:t>
            </a:r>
            <a:r>
              <a:rPr lang="hu-HU" dirty="0"/>
              <a:t> </a:t>
            </a:r>
            <a:r>
              <a:rPr lang="hu-HU" dirty="0" err="1"/>
              <a:t>képességek</a:t>
            </a:r>
            <a:r>
              <a:rPr lang="hu-HU" dirty="0"/>
              <a:t> </a:t>
            </a:r>
            <a:r>
              <a:rPr lang="hu-HU" dirty="0" err="1"/>
              <a:t>megerősítését</a:t>
            </a:r>
            <a:r>
              <a:rPr lang="hu-HU" dirty="0"/>
              <a:t>. </a:t>
            </a:r>
            <a:r>
              <a:rPr lang="hu-HU" dirty="0" err="1"/>
              <a:t>Egyúttal</a:t>
            </a:r>
            <a:r>
              <a:rPr lang="hu-HU" dirty="0"/>
              <a:t> </a:t>
            </a:r>
            <a:r>
              <a:rPr lang="hu-HU" dirty="0" err="1"/>
              <a:t>számításba</a:t>
            </a:r>
            <a:r>
              <a:rPr lang="hu-HU" dirty="0"/>
              <a:t> kell azt is venni, hogy a </a:t>
            </a:r>
            <a:r>
              <a:rPr lang="hu-HU" dirty="0" err="1"/>
              <a:t>növényzetnek</a:t>
            </a:r>
            <a:r>
              <a:rPr lang="hu-HU" dirty="0"/>
              <a:t> </a:t>
            </a:r>
            <a:r>
              <a:rPr lang="hu-HU" dirty="0" err="1"/>
              <a:t>és</a:t>
            </a:r>
            <a:r>
              <a:rPr lang="hu-HU" dirty="0"/>
              <a:t> a talajnak </a:t>
            </a:r>
            <a:r>
              <a:rPr lang="hu-HU" dirty="0" err="1"/>
              <a:t>kiemelkedo</a:t>
            </a:r>
            <a:r>
              <a:rPr lang="hu-HU" dirty="0"/>
              <a:t>̋ szerepe van a </a:t>
            </a:r>
            <a:r>
              <a:rPr lang="hu-HU" dirty="0" err="1"/>
              <a:t>szén-megkötésben</a:t>
            </a:r>
            <a:r>
              <a:rPr lang="hu-HU" dirty="0"/>
              <a:t> </a:t>
            </a:r>
            <a:r>
              <a:rPr lang="hu-HU" dirty="0" err="1"/>
              <a:t>és</a:t>
            </a:r>
            <a:r>
              <a:rPr lang="hu-HU" dirty="0"/>
              <a:t> </a:t>
            </a:r>
            <a:r>
              <a:rPr lang="hu-HU" dirty="0" err="1"/>
              <a:t>tárolásban</a:t>
            </a:r>
            <a:r>
              <a:rPr lang="hu-HU" dirty="0"/>
              <a:t>.</a:t>
            </a:r>
            <a:endParaRPr dirty="0"/>
          </a:p>
          <a:p>
            <a:pPr marL="158750" lvl="0" indent="0" algn="l" rtl="0">
              <a:lnSpc>
                <a:spcPct val="100000"/>
              </a:lnSpc>
              <a:spcBef>
                <a:spcPts val="0"/>
              </a:spcBef>
              <a:spcAft>
                <a:spcPts val="0"/>
              </a:spcAft>
              <a:buSzPts val="1100"/>
              <a:buFont typeface="Arial"/>
              <a:buNone/>
            </a:pPr>
            <a:endParaRPr dirty="0"/>
          </a:p>
          <a:p>
            <a:pPr marL="158750" lvl="0" indent="0" algn="l" rtl="0">
              <a:lnSpc>
                <a:spcPct val="100000"/>
              </a:lnSpc>
              <a:spcBef>
                <a:spcPts val="0"/>
              </a:spcBef>
              <a:spcAft>
                <a:spcPts val="0"/>
              </a:spcAft>
              <a:buSzPts val="1100"/>
              <a:buFont typeface="Arial"/>
              <a:buNone/>
            </a:pPr>
            <a:r>
              <a:rPr lang="hu-HU" dirty="0"/>
              <a:t>Az </a:t>
            </a:r>
            <a:r>
              <a:rPr lang="hu-HU" dirty="0" err="1"/>
              <a:t>élelmiszertermelés</a:t>
            </a:r>
            <a:r>
              <a:rPr lang="hu-HU" dirty="0"/>
              <a:t> </a:t>
            </a:r>
            <a:r>
              <a:rPr lang="hu-HU" dirty="0" err="1"/>
              <a:t>és</a:t>
            </a:r>
            <a:r>
              <a:rPr lang="hu-HU" dirty="0"/>
              <a:t> az </a:t>
            </a:r>
            <a:r>
              <a:rPr lang="hu-HU" dirty="0" err="1"/>
              <a:t>élelmiszer-biztonság</a:t>
            </a:r>
            <a:endParaRPr dirty="0"/>
          </a:p>
          <a:p>
            <a:pPr marL="158750" lvl="0" indent="0" algn="l" rtl="0">
              <a:lnSpc>
                <a:spcPct val="100000"/>
              </a:lnSpc>
              <a:spcBef>
                <a:spcPts val="0"/>
              </a:spcBef>
              <a:spcAft>
                <a:spcPts val="0"/>
              </a:spcAft>
              <a:buSzPts val="1100"/>
              <a:buFont typeface="Arial"/>
              <a:buNone/>
            </a:pPr>
            <a:r>
              <a:rPr lang="hu-HU" dirty="0"/>
              <a:t>• A hazai </a:t>
            </a:r>
            <a:r>
              <a:rPr lang="hu-HU" dirty="0" err="1"/>
              <a:t>élelmiszer-ellátás</a:t>
            </a:r>
            <a:r>
              <a:rPr lang="hu-HU" dirty="0"/>
              <a:t> </a:t>
            </a:r>
            <a:r>
              <a:rPr lang="hu-HU" dirty="0" err="1"/>
              <a:t>biztonsága</a:t>
            </a:r>
            <a:r>
              <a:rPr lang="hu-HU" dirty="0"/>
              <a:t> </a:t>
            </a:r>
            <a:r>
              <a:rPr lang="hu-HU" dirty="0" err="1"/>
              <a:t>kulcskérdés</a:t>
            </a:r>
            <a:r>
              <a:rPr lang="hu-HU" dirty="0"/>
              <a:t>. E </a:t>
            </a:r>
            <a:r>
              <a:rPr lang="hu-HU" dirty="0" err="1"/>
              <a:t>téren</a:t>
            </a:r>
            <a:r>
              <a:rPr lang="hu-HU" dirty="0"/>
              <a:t> </a:t>
            </a:r>
            <a:r>
              <a:rPr lang="hu-HU" dirty="0" err="1"/>
              <a:t>szükség</a:t>
            </a:r>
            <a:r>
              <a:rPr lang="hu-HU" dirty="0"/>
              <a:t> van az </a:t>
            </a:r>
            <a:r>
              <a:rPr lang="hu-HU" dirty="0" err="1"/>
              <a:t>élelmiszer-önrendelkezés</a:t>
            </a:r>
            <a:r>
              <a:rPr lang="hu-HU" dirty="0"/>
              <a:t> </a:t>
            </a:r>
            <a:r>
              <a:rPr lang="hu-HU" dirty="0" err="1"/>
              <a:t>helyreállítására</a:t>
            </a:r>
            <a:r>
              <a:rPr lang="hu-HU" dirty="0"/>
              <a:t>. E szerint a </a:t>
            </a:r>
            <a:r>
              <a:rPr lang="hu-HU" dirty="0" err="1"/>
              <a:t>mezőgazdasági</a:t>
            </a:r>
            <a:r>
              <a:rPr lang="hu-HU" dirty="0"/>
              <a:t> </a:t>
            </a:r>
            <a:r>
              <a:rPr lang="hu-HU" dirty="0" err="1"/>
              <a:t>termelés</a:t>
            </a:r>
            <a:r>
              <a:rPr lang="hu-HU" dirty="0"/>
              <a:t> </a:t>
            </a:r>
            <a:r>
              <a:rPr lang="hu-HU" dirty="0" err="1"/>
              <a:t>fo</a:t>
            </a:r>
            <a:r>
              <a:rPr lang="hu-HU" dirty="0"/>
              <a:t>̋ </a:t>
            </a:r>
            <a:r>
              <a:rPr lang="hu-HU" dirty="0" err="1"/>
              <a:t>stratégiai</a:t>
            </a:r>
            <a:r>
              <a:rPr lang="hu-HU" dirty="0"/>
              <a:t> </a:t>
            </a:r>
            <a:r>
              <a:rPr lang="hu-HU" dirty="0" err="1"/>
              <a:t>iránya</a:t>
            </a:r>
            <a:r>
              <a:rPr lang="hu-HU" dirty="0"/>
              <a:t> a helyi piacok </a:t>
            </a:r>
            <a:r>
              <a:rPr lang="hu-HU" dirty="0" err="1"/>
              <a:t>ellátása</a:t>
            </a:r>
            <a:r>
              <a:rPr lang="hu-HU" dirty="0"/>
              <a:t> kell, hogy legyen, </a:t>
            </a:r>
            <a:r>
              <a:rPr lang="hu-HU" dirty="0" err="1"/>
              <a:t>akár</a:t>
            </a:r>
            <a:r>
              <a:rPr lang="hu-HU" dirty="0"/>
              <a:t> az </a:t>
            </a:r>
            <a:r>
              <a:rPr lang="hu-HU" dirty="0" err="1"/>
              <a:t>európai</a:t>
            </a:r>
            <a:r>
              <a:rPr lang="hu-HU" dirty="0"/>
              <a:t>, </a:t>
            </a:r>
            <a:r>
              <a:rPr lang="hu-HU" dirty="0" err="1"/>
              <a:t>akár</a:t>
            </a:r>
            <a:r>
              <a:rPr lang="hu-HU" dirty="0"/>
              <a:t> a magyar </a:t>
            </a:r>
            <a:r>
              <a:rPr lang="hu-HU" dirty="0" err="1"/>
              <a:t>mezőgazdaság</a:t>
            </a:r>
            <a:r>
              <a:rPr lang="hu-HU" dirty="0"/>
              <a:t> </a:t>
            </a:r>
            <a:r>
              <a:rPr lang="hu-HU" dirty="0" err="1"/>
              <a:t>szintjét</a:t>
            </a:r>
            <a:r>
              <a:rPr lang="hu-HU" dirty="0"/>
              <a:t> </a:t>
            </a:r>
            <a:r>
              <a:rPr lang="hu-HU" dirty="0" err="1"/>
              <a:t>tekintjük</a:t>
            </a:r>
            <a:r>
              <a:rPr lang="hu-HU" dirty="0"/>
              <a:t>. A helyi </a:t>
            </a:r>
            <a:r>
              <a:rPr lang="hu-HU" dirty="0" err="1"/>
              <a:t>irányultság</a:t>
            </a:r>
            <a:r>
              <a:rPr lang="hu-HU" dirty="0"/>
              <a:t> a kis- </a:t>
            </a:r>
            <a:r>
              <a:rPr lang="hu-HU" dirty="0" err="1"/>
              <a:t>és</a:t>
            </a:r>
            <a:r>
              <a:rPr lang="hu-HU" dirty="0"/>
              <a:t> </a:t>
            </a:r>
            <a:r>
              <a:rPr lang="hu-HU" dirty="0" err="1"/>
              <a:t>családi</a:t>
            </a:r>
            <a:r>
              <a:rPr lang="hu-HU" dirty="0"/>
              <a:t> </a:t>
            </a:r>
            <a:r>
              <a:rPr lang="hu-HU" dirty="0" err="1"/>
              <a:t>gazdálkodók</a:t>
            </a:r>
            <a:r>
              <a:rPr lang="hu-HU" dirty="0"/>
              <a:t> </a:t>
            </a:r>
            <a:r>
              <a:rPr lang="hu-HU" dirty="0" err="1"/>
              <a:t>megélhetésének</a:t>
            </a:r>
            <a:r>
              <a:rPr lang="hu-HU" dirty="0"/>
              <a:t> </a:t>
            </a:r>
            <a:r>
              <a:rPr lang="hu-HU" dirty="0" err="1"/>
              <a:t>megőrzése</a:t>
            </a:r>
            <a:r>
              <a:rPr lang="hu-HU" dirty="0"/>
              <a:t> </a:t>
            </a:r>
            <a:r>
              <a:rPr lang="hu-HU" dirty="0" err="1"/>
              <a:t>szempontjából</a:t>
            </a:r>
            <a:r>
              <a:rPr lang="hu-HU" dirty="0"/>
              <a:t> is elengedhetetlen, de a </a:t>
            </a:r>
            <a:r>
              <a:rPr lang="hu-HU" dirty="0" err="1"/>
              <a:t>klímavédelem</a:t>
            </a:r>
            <a:r>
              <a:rPr lang="hu-HU" dirty="0"/>
              <a:t> </a:t>
            </a:r>
            <a:r>
              <a:rPr lang="hu-HU" dirty="0" err="1"/>
              <a:t>szempontjából</a:t>
            </a:r>
            <a:r>
              <a:rPr lang="hu-HU" dirty="0"/>
              <a:t> is </a:t>
            </a:r>
            <a:r>
              <a:rPr lang="hu-HU" dirty="0" err="1"/>
              <a:t>kulcsfontosságu</a:t>
            </a:r>
            <a:r>
              <a:rPr lang="hu-HU" dirty="0"/>
              <a:t>́, a </a:t>
            </a:r>
            <a:r>
              <a:rPr lang="hu-HU" dirty="0" err="1"/>
              <a:t>szállítási</a:t>
            </a:r>
            <a:r>
              <a:rPr lang="hu-HU" dirty="0"/>
              <a:t> </a:t>
            </a:r>
            <a:r>
              <a:rPr lang="hu-HU" dirty="0" err="1"/>
              <a:t>szükséglet</a:t>
            </a:r>
            <a:r>
              <a:rPr lang="hu-HU" dirty="0"/>
              <a:t> </a:t>
            </a:r>
            <a:r>
              <a:rPr lang="hu-HU" dirty="0" err="1"/>
              <a:t>csökkenése</a:t>
            </a:r>
            <a:r>
              <a:rPr lang="hu-HU" dirty="0"/>
              <a:t> miatt.</a:t>
            </a:r>
            <a:endParaRPr dirty="0"/>
          </a:p>
          <a:p>
            <a:pPr marL="158750" lvl="0" indent="0" algn="l" rtl="0">
              <a:lnSpc>
                <a:spcPct val="100000"/>
              </a:lnSpc>
              <a:spcBef>
                <a:spcPts val="0"/>
              </a:spcBef>
              <a:spcAft>
                <a:spcPts val="0"/>
              </a:spcAft>
              <a:buSzPts val="1100"/>
              <a:buFont typeface="Arial"/>
              <a:buNone/>
            </a:pPr>
            <a:r>
              <a:rPr lang="hu-HU" dirty="0"/>
              <a:t>• A </a:t>
            </a:r>
            <a:r>
              <a:rPr lang="hu-HU" dirty="0" err="1"/>
              <a:t>megfelelo</a:t>
            </a:r>
            <a:r>
              <a:rPr lang="hu-HU" dirty="0"/>
              <a:t>̋ </a:t>
            </a:r>
            <a:r>
              <a:rPr lang="hu-HU" dirty="0" err="1"/>
              <a:t>minőségu</a:t>
            </a:r>
            <a:r>
              <a:rPr lang="hu-HU" dirty="0"/>
              <a:t>̋, </a:t>
            </a:r>
            <a:r>
              <a:rPr lang="hu-HU" dirty="0" err="1"/>
              <a:t>megfizetheto</a:t>
            </a:r>
            <a:r>
              <a:rPr lang="hu-HU" dirty="0"/>
              <a:t>̋, </a:t>
            </a:r>
            <a:r>
              <a:rPr lang="hu-HU" dirty="0" err="1"/>
              <a:t>egészséges</a:t>
            </a:r>
            <a:r>
              <a:rPr lang="hu-HU" dirty="0"/>
              <a:t> </a:t>
            </a:r>
            <a:r>
              <a:rPr lang="hu-HU" dirty="0" err="1"/>
              <a:t>és</a:t>
            </a:r>
            <a:r>
              <a:rPr lang="hu-HU" dirty="0"/>
              <a:t> </a:t>
            </a:r>
            <a:r>
              <a:rPr lang="hu-HU" dirty="0" err="1"/>
              <a:t>biztonságos</a:t>
            </a:r>
            <a:r>
              <a:rPr lang="hu-HU" dirty="0"/>
              <a:t> </a:t>
            </a:r>
            <a:r>
              <a:rPr lang="hu-HU" dirty="0" err="1"/>
              <a:t>élelmiszer</a:t>
            </a:r>
            <a:r>
              <a:rPr lang="hu-HU" dirty="0"/>
              <a:t> </a:t>
            </a:r>
            <a:r>
              <a:rPr lang="hu-HU" dirty="0" err="1"/>
              <a:t>előállítása</a:t>
            </a:r>
            <a:r>
              <a:rPr lang="hu-HU" dirty="0"/>
              <a:t>, az ezt </a:t>
            </a:r>
            <a:r>
              <a:rPr lang="hu-HU" dirty="0" err="1"/>
              <a:t>támogato</a:t>
            </a:r>
            <a:r>
              <a:rPr lang="hu-HU" dirty="0"/>
              <a:t>́ </a:t>
            </a:r>
            <a:r>
              <a:rPr lang="hu-HU" dirty="0" err="1"/>
              <a:t>feltételek</a:t>
            </a:r>
            <a:r>
              <a:rPr lang="hu-HU" dirty="0"/>
              <a:t> </a:t>
            </a:r>
            <a:r>
              <a:rPr lang="hu-HU" dirty="0" err="1"/>
              <a:t>kialakítása</a:t>
            </a:r>
            <a:r>
              <a:rPr lang="hu-HU" dirty="0"/>
              <a:t> elengedhetetlen. Ehhez </a:t>
            </a:r>
            <a:r>
              <a:rPr lang="hu-HU" dirty="0" err="1"/>
              <a:t>kapcsolódóan</a:t>
            </a:r>
            <a:r>
              <a:rPr lang="hu-HU" dirty="0"/>
              <a:t> </a:t>
            </a:r>
            <a:r>
              <a:rPr lang="hu-HU" dirty="0" err="1"/>
              <a:t>elo</a:t>
            </a:r>
            <a:r>
              <a:rPr lang="hu-HU" dirty="0"/>
              <a:t>̋ kell </a:t>
            </a:r>
            <a:r>
              <a:rPr lang="hu-HU" dirty="0" err="1"/>
              <a:t>segíteni</a:t>
            </a:r>
            <a:r>
              <a:rPr lang="hu-HU" dirty="0"/>
              <a:t> a </a:t>
            </a:r>
            <a:r>
              <a:rPr lang="hu-HU" dirty="0" err="1"/>
              <a:t>biotermelés</a:t>
            </a:r>
            <a:r>
              <a:rPr lang="hu-HU" dirty="0"/>
              <a:t> </a:t>
            </a:r>
            <a:r>
              <a:rPr lang="hu-HU" dirty="0" err="1"/>
              <a:t>és</a:t>
            </a:r>
            <a:r>
              <a:rPr lang="hu-HU" dirty="0"/>
              <a:t> bio- </a:t>
            </a:r>
            <a:r>
              <a:rPr lang="hu-HU" dirty="0" err="1"/>
              <a:t>élelmiszerek</a:t>
            </a:r>
            <a:r>
              <a:rPr lang="hu-HU" dirty="0"/>
              <a:t> </a:t>
            </a:r>
            <a:r>
              <a:rPr lang="hu-HU" dirty="0" err="1"/>
              <a:t>térnyerését</a:t>
            </a:r>
            <a:r>
              <a:rPr lang="hu-HU" dirty="0"/>
              <a:t> is.</a:t>
            </a:r>
            <a:endParaRPr dirty="0"/>
          </a:p>
          <a:p>
            <a:pPr marL="158750" lvl="0" indent="0" algn="l" rtl="0">
              <a:lnSpc>
                <a:spcPct val="100000"/>
              </a:lnSpc>
              <a:spcBef>
                <a:spcPts val="0"/>
              </a:spcBef>
              <a:spcAft>
                <a:spcPts val="0"/>
              </a:spcAft>
              <a:buSzPts val="1100"/>
              <a:buFont typeface="Arial"/>
              <a:buNone/>
            </a:pPr>
            <a:r>
              <a:rPr lang="hu-HU" dirty="0"/>
              <a:t>• A </a:t>
            </a:r>
            <a:r>
              <a:rPr lang="hu-HU" dirty="0" err="1"/>
              <a:t>génmódosítás-mentes</a:t>
            </a:r>
            <a:r>
              <a:rPr lang="hu-HU" dirty="0"/>
              <a:t> </a:t>
            </a:r>
            <a:r>
              <a:rPr lang="hu-HU" dirty="0" err="1"/>
              <a:t>mezőgazdasági</a:t>
            </a:r>
            <a:r>
              <a:rPr lang="hu-HU" dirty="0"/>
              <a:t> gyakorlat, a hazai </a:t>
            </a:r>
            <a:r>
              <a:rPr lang="hu-HU" dirty="0" err="1"/>
              <a:t>mezőgazdaság</a:t>
            </a:r>
            <a:r>
              <a:rPr lang="hu-HU" dirty="0"/>
              <a:t> </a:t>
            </a:r>
            <a:r>
              <a:rPr lang="hu-HU" dirty="0" err="1"/>
              <a:t>génmódosítás-mentességének</a:t>
            </a:r>
            <a:r>
              <a:rPr lang="hu-HU" dirty="0"/>
              <a:t> </a:t>
            </a:r>
            <a:r>
              <a:rPr lang="hu-HU" dirty="0" err="1"/>
              <a:t>fenntartása</a:t>
            </a:r>
            <a:r>
              <a:rPr lang="hu-HU" dirty="0"/>
              <a:t> </a:t>
            </a:r>
            <a:r>
              <a:rPr lang="hu-HU" dirty="0" err="1"/>
              <a:t>továbbra</a:t>
            </a:r>
            <a:r>
              <a:rPr lang="hu-HU" dirty="0"/>
              <a:t> is fontos </a:t>
            </a:r>
            <a:r>
              <a:rPr lang="hu-HU" dirty="0" err="1"/>
              <a:t>követelmény</a:t>
            </a:r>
            <a:r>
              <a:rPr lang="hu-HU" dirty="0"/>
              <a:t>. A </a:t>
            </a:r>
            <a:r>
              <a:rPr lang="hu-HU" dirty="0" err="1"/>
              <a:t>génmódosítás-mentes</a:t>
            </a:r>
            <a:r>
              <a:rPr lang="hu-HU" dirty="0"/>
              <a:t> </a:t>
            </a:r>
            <a:r>
              <a:rPr lang="hu-HU" dirty="0" err="1"/>
              <a:t>élelmiszerek</a:t>
            </a:r>
            <a:r>
              <a:rPr lang="hu-HU" dirty="0"/>
              <a:t> </a:t>
            </a:r>
            <a:r>
              <a:rPr lang="hu-HU" dirty="0" err="1"/>
              <a:t>előállításában</a:t>
            </a:r>
            <a:r>
              <a:rPr lang="hu-HU" dirty="0"/>
              <a:t> </a:t>
            </a:r>
            <a:r>
              <a:rPr lang="hu-HU" dirty="0" err="1"/>
              <a:t>kulcsfontosságu</a:t>
            </a:r>
            <a:r>
              <a:rPr lang="hu-HU" dirty="0"/>
              <a:t>́ lehet az </a:t>
            </a:r>
            <a:r>
              <a:rPr lang="hu-HU" dirty="0" err="1"/>
              <a:t>ökológiai</a:t>
            </a:r>
            <a:r>
              <a:rPr lang="hu-HU" dirty="0"/>
              <a:t> </a:t>
            </a:r>
            <a:r>
              <a:rPr lang="hu-HU" dirty="0" err="1"/>
              <a:t>gazdálkodás</a:t>
            </a:r>
            <a:r>
              <a:rPr lang="hu-HU" dirty="0"/>
              <a:t> </a:t>
            </a:r>
            <a:r>
              <a:rPr lang="hu-HU" dirty="0" err="1"/>
              <a:t>minél</a:t>
            </a:r>
            <a:r>
              <a:rPr lang="hu-HU" dirty="0"/>
              <a:t> </a:t>
            </a:r>
            <a:r>
              <a:rPr lang="hu-HU" dirty="0" err="1"/>
              <a:t>szélesebb</a:t>
            </a:r>
            <a:r>
              <a:rPr lang="hu-HU" dirty="0"/>
              <a:t> </a:t>
            </a:r>
            <a:r>
              <a:rPr lang="hu-HU" dirty="0" err="1"/>
              <a:t>köru</a:t>
            </a:r>
            <a:r>
              <a:rPr lang="hu-HU" dirty="0"/>
              <a:t>̋ </a:t>
            </a:r>
            <a:r>
              <a:rPr lang="hu-HU" dirty="0" err="1"/>
              <a:t>elterjesztése</a:t>
            </a:r>
            <a:r>
              <a:rPr lang="hu-HU" dirty="0"/>
              <a:t> is. A </a:t>
            </a:r>
            <a:r>
              <a:rPr lang="hu-HU" dirty="0" err="1"/>
              <a:t>világ</a:t>
            </a:r>
            <a:r>
              <a:rPr lang="hu-HU" dirty="0"/>
              <a:t> </a:t>
            </a:r>
            <a:r>
              <a:rPr lang="hu-HU" dirty="0" err="1"/>
              <a:t>más</a:t>
            </a:r>
            <a:r>
              <a:rPr lang="hu-HU" dirty="0"/>
              <a:t> </a:t>
            </a:r>
            <a:r>
              <a:rPr lang="hu-HU" dirty="0" err="1"/>
              <a:t>részén</a:t>
            </a:r>
            <a:r>
              <a:rPr lang="hu-HU" dirty="0"/>
              <a:t> termesztett </a:t>
            </a:r>
            <a:r>
              <a:rPr lang="hu-HU" dirty="0" err="1"/>
              <a:t>génmódosított</a:t>
            </a:r>
            <a:r>
              <a:rPr lang="hu-HU" dirty="0"/>
              <a:t> </a:t>
            </a:r>
            <a:r>
              <a:rPr lang="hu-HU" dirty="0" err="1"/>
              <a:t>takarmányok</a:t>
            </a:r>
            <a:r>
              <a:rPr lang="hu-HU" dirty="0"/>
              <a:t> </a:t>
            </a:r>
            <a:r>
              <a:rPr lang="hu-HU" dirty="0" err="1"/>
              <a:t>beáramlásának</a:t>
            </a:r>
            <a:r>
              <a:rPr lang="hu-HU" dirty="0"/>
              <a:t> </a:t>
            </a:r>
            <a:r>
              <a:rPr lang="hu-HU" dirty="0" err="1"/>
              <a:t>megakadályozása</a:t>
            </a:r>
            <a:r>
              <a:rPr lang="hu-HU" dirty="0"/>
              <a:t> </a:t>
            </a:r>
            <a:r>
              <a:rPr lang="hu-HU" dirty="0" err="1"/>
              <a:t>érdekében</a:t>
            </a:r>
            <a:r>
              <a:rPr lang="hu-HU" dirty="0"/>
              <a:t> az </a:t>
            </a:r>
            <a:r>
              <a:rPr lang="hu-HU" dirty="0" err="1"/>
              <a:t>állattenyésztésben</a:t>
            </a:r>
            <a:r>
              <a:rPr lang="hu-HU" dirty="0"/>
              <a:t> is vissza kell </a:t>
            </a:r>
            <a:r>
              <a:rPr lang="hu-HU" dirty="0" err="1"/>
              <a:t>térni</a:t>
            </a:r>
            <a:r>
              <a:rPr lang="hu-HU" dirty="0"/>
              <a:t> a </a:t>
            </a:r>
            <a:r>
              <a:rPr lang="hu-HU" dirty="0" err="1"/>
              <a:t>takarmány</a:t>
            </a:r>
            <a:r>
              <a:rPr lang="hu-HU" dirty="0"/>
              <a:t> </a:t>
            </a:r>
            <a:r>
              <a:rPr lang="hu-HU" dirty="0" err="1"/>
              <a:t>vonatkozásában</a:t>
            </a:r>
            <a:r>
              <a:rPr lang="hu-HU" dirty="0"/>
              <a:t> az </a:t>
            </a:r>
            <a:r>
              <a:rPr lang="hu-HU" dirty="0" err="1"/>
              <a:t>önellátás</a:t>
            </a:r>
            <a:r>
              <a:rPr lang="hu-HU" dirty="0"/>
              <a:t> </a:t>
            </a:r>
            <a:r>
              <a:rPr lang="hu-HU" dirty="0" err="1"/>
              <a:t>biztosításához</a:t>
            </a:r>
            <a:r>
              <a:rPr lang="hu-HU" dirty="0"/>
              <a:t>, </a:t>
            </a:r>
            <a:r>
              <a:rPr lang="hu-HU" dirty="0" err="1"/>
              <a:t>erősíteni</a:t>
            </a:r>
            <a:r>
              <a:rPr lang="hu-HU" dirty="0"/>
              <a:t> kell az </a:t>
            </a:r>
            <a:r>
              <a:rPr lang="hu-HU" dirty="0" err="1"/>
              <a:t>extenzív</a:t>
            </a:r>
            <a:r>
              <a:rPr lang="hu-HU" dirty="0"/>
              <a:t> </a:t>
            </a:r>
            <a:r>
              <a:rPr lang="hu-HU" dirty="0" err="1"/>
              <a:t>állattartást</a:t>
            </a:r>
            <a:r>
              <a:rPr lang="hu-HU" dirty="0"/>
              <a:t>, a </a:t>
            </a:r>
            <a:r>
              <a:rPr lang="hu-HU" dirty="0" err="1"/>
              <a:t>legeltetés</a:t>
            </a:r>
            <a:r>
              <a:rPr lang="hu-HU" dirty="0"/>
              <a:t> </a:t>
            </a:r>
            <a:r>
              <a:rPr lang="hu-HU" dirty="0" err="1"/>
              <a:t>szerepét</a:t>
            </a:r>
            <a:r>
              <a:rPr lang="hu-HU" dirty="0"/>
              <a:t>.</a:t>
            </a:r>
            <a:endParaRPr dirty="0"/>
          </a:p>
          <a:p>
            <a:pPr marL="158750" lvl="0" indent="0" algn="l" rtl="0">
              <a:lnSpc>
                <a:spcPct val="100000"/>
              </a:lnSpc>
              <a:spcBef>
                <a:spcPts val="0"/>
              </a:spcBef>
              <a:spcAft>
                <a:spcPts val="0"/>
              </a:spcAft>
              <a:buSzPts val="1100"/>
              <a:buFont typeface="Arial"/>
              <a:buNone/>
            </a:pPr>
            <a:r>
              <a:rPr lang="hu-HU" dirty="0"/>
              <a:t>• Az </a:t>
            </a:r>
            <a:r>
              <a:rPr lang="hu-HU" dirty="0" err="1"/>
              <a:t>élelmiszerbiztonság</a:t>
            </a:r>
            <a:r>
              <a:rPr lang="hu-HU" dirty="0"/>
              <a:t> </a:t>
            </a:r>
            <a:r>
              <a:rPr lang="hu-HU" dirty="0" err="1"/>
              <a:t>javítása</a:t>
            </a:r>
            <a:r>
              <a:rPr lang="hu-HU" dirty="0"/>
              <a:t> </a:t>
            </a:r>
            <a:r>
              <a:rPr lang="hu-HU" dirty="0" err="1"/>
              <a:t>érdekében</a:t>
            </a:r>
            <a:r>
              <a:rPr lang="hu-HU" dirty="0"/>
              <a:t> </a:t>
            </a:r>
            <a:r>
              <a:rPr lang="hu-HU" dirty="0" err="1"/>
              <a:t>csökkenteni</a:t>
            </a:r>
            <a:r>
              <a:rPr lang="hu-HU" dirty="0"/>
              <a:t> kell a </a:t>
            </a:r>
            <a:r>
              <a:rPr lang="hu-HU" dirty="0" err="1"/>
              <a:t>termékek</a:t>
            </a:r>
            <a:r>
              <a:rPr lang="hu-HU" dirty="0"/>
              <a:t> </a:t>
            </a:r>
            <a:r>
              <a:rPr lang="hu-HU" dirty="0" err="1"/>
              <a:t>szermaradék-szennyezettségét</a:t>
            </a:r>
            <a:r>
              <a:rPr lang="hu-HU" dirty="0"/>
              <a:t>. A </a:t>
            </a:r>
            <a:r>
              <a:rPr lang="hu-HU" dirty="0" err="1"/>
              <a:t>különösen</a:t>
            </a:r>
            <a:r>
              <a:rPr lang="hu-HU" dirty="0"/>
              <a:t> </a:t>
            </a:r>
            <a:r>
              <a:rPr lang="hu-HU" dirty="0" err="1"/>
              <a:t>egészségkárosíto</a:t>
            </a:r>
            <a:r>
              <a:rPr lang="hu-HU" dirty="0"/>
              <a:t>́ </a:t>
            </a:r>
            <a:r>
              <a:rPr lang="hu-HU" dirty="0" err="1"/>
              <a:t>hatóanyagoknak</a:t>
            </a:r>
            <a:r>
              <a:rPr lang="hu-HU" dirty="0"/>
              <a:t> (pl. </a:t>
            </a:r>
            <a:r>
              <a:rPr lang="hu-HU" dirty="0" err="1"/>
              <a:t>hormonális</a:t>
            </a:r>
            <a:r>
              <a:rPr lang="hu-HU" dirty="0"/>
              <a:t> </a:t>
            </a:r>
            <a:r>
              <a:rPr lang="hu-HU" dirty="0" err="1"/>
              <a:t>hatásu</a:t>
            </a:r>
            <a:r>
              <a:rPr lang="hu-HU" dirty="0"/>
              <a:t>́, idegrendszer </a:t>
            </a:r>
            <a:r>
              <a:rPr lang="hu-HU" dirty="0" err="1"/>
              <a:t>károsíto</a:t>
            </a:r>
            <a:r>
              <a:rPr lang="hu-HU" dirty="0"/>
              <a:t>́) nincs helye az </a:t>
            </a:r>
            <a:r>
              <a:rPr lang="hu-HU" dirty="0" err="1"/>
              <a:t>élelmiszertermelésben</a:t>
            </a:r>
            <a:r>
              <a:rPr lang="hu-HU" dirty="0"/>
              <a:t>. A </a:t>
            </a:r>
            <a:r>
              <a:rPr lang="hu-HU" dirty="0" err="1"/>
              <a:t>szigoru</a:t>
            </a:r>
            <a:r>
              <a:rPr lang="hu-HU" dirty="0"/>
              <a:t>́ </a:t>
            </a:r>
            <a:r>
              <a:rPr lang="hu-HU" dirty="0" err="1"/>
              <a:t>és</a:t>
            </a:r>
            <a:r>
              <a:rPr lang="hu-HU" dirty="0"/>
              <a:t> gyakori </a:t>
            </a:r>
            <a:r>
              <a:rPr lang="hu-HU" dirty="0" err="1"/>
              <a:t>hatósági</a:t>
            </a:r>
            <a:r>
              <a:rPr lang="hu-HU" dirty="0"/>
              <a:t> </a:t>
            </a:r>
            <a:r>
              <a:rPr lang="hu-HU" dirty="0" err="1"/>
              <a:t>ellenőrzéshez</a:t>
            </a:r>
            <a:r>
              <a:rPr lang="hu-HU" dirty="0"/>
              <a:t> elengedhetetlen a </a:t>
            </a:r>
            <a:r>
              <a:rPr lang="hu-HU" dirty="0" err="1"/>
              <a:t>megfelelo</a:t>
            </a:r>
            <a:r>
              <a:rPr lang="hu-HU" dirty="0"/>
              <a:t>̋ szakmai </a:t>
            </a:r>
            <a:r>
              <a:rPr lang="hu-HU" dirty="0" err="1"/>
              <a:t>és</a:t>
            </a:r>
            <a:r>
              <a:rPr lang="hu-HU" dirty="0"/>
              <a:t> anyagi </a:t>
            </a:r>
            <a:r>
              <a:rPr lang="hu-HU" dirty="0" err="1"/>
              <a:t>háttér</a:t>
            </a:r>
            <a:r>
              <a:rPr lang="hu-HU" dirty="0"/>
              <a:t> </a:t>
            </a:r>
            <a:r>
              <a:rPr lang="hu-HU" dirty="0" err="1"/>
              <a:t>biztosítása</a:t>
            </a:r>
            <a:r>
              <a:rPr lang="hu-HU" dirty="0"/>
              <a:t>. Fontos feladat a </a:t>
            </a:r>
            <a:r>
              <a:rPr lang="hu-HU" dirty="0" err="1"/>
              <a:t>mesterséges</a:t>
            </a:r>
            <a:r>
              <a:rPr lang="hu-HU" dirty="0"/>
              <a:t> </a:t>
            </a:r>
            <a:r>
              <a:rPr lang="hu-HU" dirty="0" err="1"/>
              <a:t>anyagoktól</a:t>
            </a:r>
            <a:r>
              <a:rPr lang="hu-HU" dirty="0"/>
              <a:t> (</a:t>
            </a:r>
            <a:r>
              <a:rPr lang="hu-HU" dirty="0" err="1"/>
              <a:t>ízfokozo</a:t>
            </a:r>
            <a:r>
              <a:rPr lang="hu-HU" dirty="0"/>
              <a:t>́, </a:t>
            </a:r>
            <a:r>
              <a:rPr lang="hu-HU" dirty="0" err="1"/>
              <a:t>tartósítószer</a:t>
            </a:r>
            <a:r>
              <a:rPr lang="hu-HU" dirty="0"/>
              <a:t> stb.) mentes </a:t>
            </a:r>
            <a:r>
              <a:rPr lang="hu-HU" dirty="0" err="1"/>
              <a:t>élelmiszer-feldolgozás</a:t>
            </a:r>
            <a:r>
              <a:rPr lang="hu-HU" dirty="0"/>
              <a:t> </a:t>
            </a:r>
            <a:r>
              <a:rPr lang="hu-HU" dirty="0" err="1"/>
              <a:t>és</a:t>
            </a:r>
            <a:r>
              <a:rPr lang="hu-HU" dirty="0"/>
              <a:t> -</a:t>
            </a:r>
            <a:r>
              <a:rPr lang="hu-HU" dirty="0" err="1"/>
              <a:t>termelés</a:t>
            </a:r>
            <a:r>
              <a:rPr lang="hu-HU" dirty="0"/>
              <a:t> </a:t>
            </a:r>
            <a:r>
              <a:rPr lang="hu-HU" dirty="0" err="1"/>
              <a:t>támogatása</a:t>
            </a:r>
            <a:r>
              <a:rPr lang="hu-HU" dirty="0"/>
              <a:t>.</a:t>
            </a:r>
            <a:endParaRPr dirty="0"/>
          </a:p>
          <a:p>
            <a:pPr marL="158750" lvl="0" indent="0" algn="l" rtl="0">
              <a:lnSpc>
                <a:spcPct val="100000"/>
              </a:lnSpc>
              <a:spcBef>
                <a:spcPts val="0"/>
              </a:spcBef>
              <a:spcAft>
                <a:spcPts val="0"/>
              </a:spcAft>
              <a:buSzPts val="1100"/>
              <a:buFont typeface="Arial"/>
              <a:buNone/>
            </a:pPr>
            <a:endParaRPr dirty="0"/>
          </a:p>
          <a:p>
            <a:pPr marL="158750" lvl="0" indent="0" algn="l" rtl="0">
              <a:lnSpc>
                <a:spcPct val="100000"/>
              </a:lnSpc>
              <a:spcBef>
                <a:spcPts val="0"/>
              </a:spcBef>
              <a:spcAft>
                <a:spcPts val="0"/>
              </a:spcAft>
              <a:buSzPts val="1100"/>
              <a:buFont typeface="Arial"/>
              <a:buNone/>
            </a:pPr>
            <a:r>
              <a:rPr lang="hu-HU" dirty="0"/>
              <a:t>Biomassza, </a:t>
            </a:r>
            <a:r>
              <a:rPr lang="hu-HU" dirty="0" err="1"/>
              <a:t>agro-üzemanyagok</a:t>
            </a:r>
            <a:endParaRPr dirty="0"/>
          </a:p>
          <a:p>
            <a:pPr marL="158750" lvl="0" indent="0" algn="l" rtl="0">
              <a:lnSpc>
                <a:spcPct val="100000"/>
              </a:lnSpc>
              <a:spcBef>
                <a:spcPts val="0"/>
              </a:spcBef>
              <a:spcAft>
                <a:spcPts val="0"/>
              </a:spcAft>
              <a:buSzPts val="1100"/>
              <a:buFont typeface="Arial"/>
              <a:buNone/>
            </a:pPr>
            <a:r>
              <a:rPr lang="hu-HU" dirty="0"/>
              <a:t>• Az </a:t>
            </a:r>
            <a:r>
              <a:rPr lang="hu-HU" dirty="0" err="1"/>
              <a:t>energiaigények</a:t>
            </a:r>
            <a:r>
              <a:rPr lang="hu-HU" dirty="0"/>
              <a:t> </a:t>
            </a:r>
            <a:r>
              <a:rPr lang="hu-HU" dirty="0" err="1"/>
              <a:t>növekedése</a:t>
            </a:r>
            <a:r>
              <a:rPr lang="hu-HU" dirty="0"/>
              <a:t> </a:t>
            </a:r>
            <a:r>
              <a:rPr lang="hu-HU" dirty="0" err="1"/>
              <a:t>nyomán</a:t>
            </a:r>
            <a:r>
              <a:rPr lang="hu-HU" dirty="0"/>
              <a:t> új </a:t>
            </a:r>
            <a:r>
              <a:rPr lang="hu-HU" dirty="0" err="1"/>
              <a:t>és</a:t>
            </a:r>
            <a:r>
              <a:rPr lang="hu-HU" dirty="0"/>
              <a:t> egyre </a:t>
            </a:r>
            <a:r>
              <a:rPr lang="hu-HU" dirty="0" err="1"/>
              <a:t>erősödo</a:t>
            </a:r>
            <a:r>
              <a:rPr lang="hu-HU" dirty="0"/>
              <a:t>̋ </a:t>
            </a:r>
            <a:r>
              <a:rPr lang="hu-HU" dirty="0" err="1"/>
              <a:t>igény</a:t>
            </a:r>
            <a:r>
              <a:rPr lang="hu-HU" dirty="0"/>
              <a:t> </a:t>
            </a:r>
            <a:r>
              <a:rPr lang="hu-HU" dirty="0" err="1"/>
              <a:t>merül</a:t>
            </a:r>
            <a:r>
              <a:rPr lang="hu-HU" dirty="0"/>
              <a:t> fel a biomassza </a:t>
            </a:r>
            <a:r>
              <a:rPr lang="hu-HU" dirty="0" err="1"/>
              <a:t>alapu</a:t>
            </a:r>
            <a:r>
              <a:rPr lang="hu-HU" dirty="0"/>
              <a:t>́ </a:t>
            </a:r>
            <a:r>
              <a:rPr lang="hu-HU" dirty="0" err="1"/>
              <a:t>energiatermelés</a:t>
            </a:r>
            <a:r>
              <a:rPr lang="hu-HU" dirty="0"/>
              <a:t> </a:t>
            </a:r>
            <a:r>
              <a:rPr lang="hu-HU" dirty="0" err="1"/>
              <a:t>fokozására</a:t>
            </a:r>
            <a:r>
              <a:rPr lang="hu-HU" dirty="0"/>
              <a:t>. A felfokozott </a:t>
            </a:r>
            <a:r>
              <a:rPr lang="hu-HU" dirty="0" err="1"/>
              <a:t>igények</a:t>
            </a:r>
            <a:r>
              <a:rPr lang="hu-HU" dirty="0"/>
              <a:t> nem felelnek meg a </a:t>
            </a:r>
            <a:r>
              <a:rPr lang="hu-HU" dirty="0" err="1"/>
              <a:t>realitásoknak</a:t>
            </a:r>
            <a:r>
              <a:rPr lang="hu-HU" dirty="0"/>
              <a:t>. A </a:t>
            </a:r>
            <a:r>
              <a:rPr lang="hu-HU" dirty="0" err="1"/>
              <a:t>biomasszát</a:t>
            </a:r>
            <a:r>
              <a:rPr lang="hu-HU" dirty="0"/>
              <a:t> </a:t>
            </a:r>
            <a:r>
              <a:rPr lang="hu-HU" dirty="0" err="1"/>
              <a:t>alapvetően</a:t>
            </a:r>
            <a:r>
              <a:rPr lang="hu-HU" dirty="0"/>
              <a:t> az </a:t>
            </a:r>
            <a:r>
              <a:rPr lang="hu-HU" dirty="0" err="1"/>
              <a:t>élet</a:t>
            </a:r>
            <a:r>
              <a:rPr lang="hu-HU" dirty="0"/>
              <a:t> </a:t>
            </a:r>
            <a:r>
              <a:rPr lang="hu-HU" dirty="0" err="1"/>
              <a:t>hordozójának</a:t>
            </a:r>
            <a:r>
              <a:rPr lang="hu-HU" dirty="0"/>
              <a:t> kell tekinteni, </a:t>
            </a:r>
            <a:r>
              <a:rPr lang="hu-HU" dirty="0" err="1"/>
              <a:t>és</a:t>
            </a:r>
            <a:r>
              <a:rPr lang="hu-HU" dirty="0"/>
              <a:t> nem </a:t>
            </a:r>
            <a:r>
              <a:rPr lang="hu-HU" dirty="0" err="1"/>
              <a:t>energiaforrásnak</a:t>
            </a:r>
            <a:r>
              <a:rPr lang="hu-HU" dirty="0"/>
              <a:t>.</a:t>
            </a:r>
            <a:endParaRPr dirty="0"/>
          </a:p>
          <a:p>
            <a:pPr marL="158750" lvl="0" indent="0" algn="l" rtl="0">
              <a:lnSpc>
                <a:spcPct val="100000"/>
              </a:lnSpc>
              <a:spcBef>
                <a:spcPts val="0"/>
              </a:spcBef>
              <a:spcAft>
                <a:spcPts val="0"/>
              </a:spcAft>
              <a:buSzPts val="1100"/>
              <a:buFont typeface="Arial"/>
              <a:buNone/>
            </a:pPr>
            <a:r>
              <a:rPr lang="hu-HU" dirty="0"/>
              <a:t>• Nem </a:t>
            </a:r>
            <a:r>
              <a:rPr lang="hu-HU" dirty="0" err="1"/>
              <a:t>megengedheto</a:t>
            </a:r>
            <a:r>
              <a:rPr lang="hu-HU" dirty="0"/>
              <a:t>̋ az </a:t>
            </a:r>
            <a:r>
              <a:rPr lang="hu-HU" dirty="0" err="1"/>
              <a:t>agro-üzemanyagok</a:t>
            </a:r>
            <a:r>
              <a:rPr lang="hu-HU" dirty="0"/>
              <a:t> </a:t>
            </a:r>
            <a:r>
              <a:rPr lang="hu-HU" dirty="0" err="1"/>
              <a:t>részarányának</a:t>
            </a:r>
            <a:r>
              <a:rPr lang="hu-HU" dirty="0"/>
              <a:t> </a:t>
            </a:r>
            <a:r>
              <a:rPr lang="hu-HU" dirty="0" err="1"/>
              <a:t>növelése</a:t>
            </a:r>
            <a:r>
              <a:rPr lang="hu-HU" dirty="0"/>
              <a:t>, </a:t>
            </a:r>
            <a:r>
              <a:rPr lang="hu-HU" dirty="0" err="1"/>
              <a:t>ebből</a:t>
            </a:r>
            <a:r>
              <a:rPr lang="hu-HU" dirty="0"/>
              <a:t> a </a:t>
            </a:r>
            <a:r>
              <a:rPr lang="hu-HU" dirty="0" err="1"/>
              <a:t>szempontból</a:t>
            </a:r>
            <a:r>
              <a:rPr lang="hu-HU" dirty="0"/>
              <a:t> az </a:t>
            </a:r>
            <a:r>
              <a:rPr lang="hu-HU" dirty="0" err="1"/>
              <a:t>uniós</a:t>
            </a:r>
            <a:r>
              <a:rPr lang="hu-HU" dirty="0"/>
              <a:t> </a:t>
            </a:r>
            <a:r>
              <a:rPr lang="hu-HU" dirty="0" err="1"/>
              <a:t>és</a:t>
            </a:r>
            <a:r>
              <a:rPr lang="hu-HU" dirty="0"/>
              <a:t> hazai </a:t>
            </a:r>
            <a:r>
              <a:rPr lang="hu-HU" dirty="0" err="1"/>
              <a:t>célkitűzések</a:t>
            </a:r>
            <a:r>
              <a:rPr lang="hu-HU" dirty="0"/>
              <a:t> </a:t>
            </a:r>
            <a:r>
              <a:rPr lang="hu-HU" dirty="0" err="1"/>
              <a:t>átértékelésére</a:t>
            </a:r>
            <a:r>
              <a:rPr lang="hu-HU" dirty="0"/>
              <a:t>, valamint az </a:t>
            </a:r>
            <a:r>
              <a:rPr lang="hu-HU" dirty="0" err="1"/>
              <a:t>előállítás</a:t>
            </a:r>
            <a:r>
              <a:rPr lang="hu-HU" dirty="0"/>
              <a:t> </a:t>
            </a:r>
            <a:r>
              <a:rPr lang="hu-HU" dirty="0" err="1"/>
              <a:t>támogatásának</a:t>
            </a:r>
            <a:r>
              <a:rPr lang="hu-HU" dirty="0"/>
              <a:t> </a:t>
            </a:r>
            <a:r>
              <a:rPr lang="hu-HU" dirty="0" err="1"/>
              <a:t>leépítésére</a:t>
            </a:r>
            <a:r>
              <a:rPr lang="hu-HU" dirty="0"/>
              <a:t> is </a:t>
            </a:r>
            <a:r>
              <a:rPr lang="hu-HU" dirty="0" err="1"/>
              <a:t>szükség</a:t>
            </a:r>
            <a:r>
              <a:rPr lang="hu-HU" dirty="0"/>
              <a:t> van.</a:t>
            </a:r>
            <a:endParaRPr dirty="0"/>
          </a:p>
          <a:p>
            <a:pPr marL="158750" lvl="0" indent="0" algn="l" rtl="0">
              <a:lnSpc>
                <a:spcPct val="100000"/>
              </a:lnSpc>
              <a:spcBef>
                <a:spcPts val="0"/>
              </a:spcBef>
              <a:spcAft>
                <a:spcPts val="0"/>
              </a:spcAft>
              <a:buSzPts val="1100"/>
              <a:buFont typeface="Arial"/>
              <a:buNone/>
            </a:pPr>
            <a:endParaRPr dirty="0"/>
          </a:p>
          <a:p>
            <a:pPr marL="158750" lvl="0" indent="0" algn="l" rtl="0">
              <a:lnSpc>
                <a:spcPct val="100000"/>
              </a:lnSpc>
              <a:spcBef>
                <a:spcPts val="0"/>
              </a:spcBef>
              <a:spcAft>
                <a:spcPts val="0"/>
              </a:spcAft>
              <a:buSzPts val="1100"/>
              <a:buFont typeface="Arial"/>
              <a:buNone/>
            </a:pPr>
            <a:r>
              <a:rPr lang="hu-HU" dirty="0"/>
              <a:t>A </a:t>
            </a:r>
            <a:r>
              <a:rPr lang="hu-HU" dirty="0" err="1"/>
              <a:t>földhasználat</a:t>
            </a:r>
            <a:r>
              <a:rPr lang="hu-HU" dirty="0"/>
              <a:t> </a:t>
            </a:r>
            <a:r>
              <a:rPr lang="hu-HU" dirty="0" err="1"/>
              <a:t>és</a:t>
            </a:r>
            <a:r>
              <a:rPr lang="hu-HU" dirty="0"/>
              <a:t> a birtokviszonyok</a:t>
            </a:r>
            <a:endParaRPr dirty="0"/>
          </a:p>
          <a:p>
            <a:pPr marL="158750" lvl="0" indent="0" algn="l" rtl="0">
              <a:lnSpc>
                <a:spcPct val="100000"/>
              </a:lnSpc>
              <a:spcBef>
                <a:spcPts val="0"/>
              </a:spcBef>
              <a:spcAft>
                <a:spcPts val="0"/>
              </a:spcAft>
              <a:buSzPts val="1100"/>
              <a:buFont typeface="Arial"/>
              <a:buNone/>
            </a:pPr>
            <a:r>
              <a:rPr lang="hu-HU" dirty="0"/>
              <a:t>• A </a:t>
            </a:r>
            <a:r>
              <a:rPr lang="hu-HU" dirty="0" err="1"/>
              <a:t>birtokpolitikának</a:t>
            </a:r>
            <a:r>
              <a:rPr lang="hu-HU" dirty="0"/>
              <a:t> </a:t>
            </a:r>
            <a:r>
              <a:rPr lang="hu-HU" dirty="0" err="1"/>
              <a:t>elo</a:t>
            </a:r>
            <a:r>
              <a:rPr lang="hu-HU" dirty="0"/>
              <a:t>̋ kell </a:t>
            </a:r>
            <a:r>
              <a:rPr lang="hu-HU" dirty="0" err="1"/>
              <a:t>segítenie</a:t>
            </a:r>
            <a:r>
              <a:rPr lang="hu-HU" dirty="0"/>
              <a:t> a helyben </a:t>
            </a:r>
            <a:r>
              <a:rPr lang="hu-HU" dirty="0" err="1"/>
              <a:t>lako</a:t>
            </a:r>
            <a:r>
              <a:rPr lang="hu-HU" dirty="0"/>
              <a:t>́ - </a:t>
            </a:r>
            <a:r>
              <a:rPr lang="hu-HU" dirty="0" err="1"/>
              <a:t>ezért</a:t>
            </a:r>
            <a:r>
              <a:rPr lang="hu-HU" dirty="0"/>
              <a:t> a </a:t>
            </a:r>
            <a:r>
              <a:rPr lang="hu-HU" dirty="0" err="1"/>
              <a:t>környezetért</a:t>
            </a:r>
            <a:r>
              <a:rPr lang="hu-HU" dirty="0"/>
              <a:t> </a:t>
            </a:r>
            <a:r>
              <a:rPr lang="hu-HU" dirty="0" err="1"/>
              <a:t>felelősséget</a:t>
            </a:r>
            <a:r>
              <a:rPr lang="hu-HU" dirty="0"/>
              <a:t> </a:t>
            </a:r>
            <a:r>
              <a:rPr lang="hu-HU" dirty="0" err="1"/>
              <a:t>viselo</a:t>
            </a:r>
            <a:r>
              <a:rPr lang="hu-HU" dirty="0"/>
              <a:t>̋ - a </a:t>
            </a:r>
            <a:r>
              <a:rPr lang="hu-HU" dirty="0" err="1"/>
              <a:t>mezőgazdaságból</a:t>
            </a:r>
            <a:r>
              <a:rPr lang="hu-HU" dirty="0"/>
              <a:t> </a:t>
            </a:r>
            <a:r>
              <a:rPr lang="hu-HU" dirty="0" err="1"/>
              <a:t>megélni</a:t>
            </a:r>
            <a:r>
              <a:rPr lang="hu-HU" dirty="0"/>
              <a:t> </a:t>
            </a:r>
            <a:r>
              <a:rPr lang="hu-HU" dirty="0" err="1"/>
              <a:t>kíváno</a:t>
            </a:r>
            <a:r>
              <a:rPr lang="hu-HU" dirty="0"/>
              <a:t>́ </a:t>
            </a:r>
            <a:r>
              <a:rPr lang="hu-HU" dirty="0" err="1"/>
              <a:t>lakosság</a:t>
            </a:r>
            <a:r>
              <a:rPr lang="hu-HU" dirty="0"/>
              <a:t> </a:t>
            </a:r>
            <a:r>
              <a:rPr lang="hu-HU" dirty="0" err="1"/>
              <a:t>földhöz</a:t>
            </a:r>
            <a:r>
              <a:rPr lang="hu-HU" dirty="0"/>
              <a:t> </a:t>
            </a:r>
            <a:r>
              <a:rPr lang="hu-HU" dirty="0" err="1"/>
              <a:t>jutását</a:t>
            </a:r>
            <a:r>
              <a:rPr lang="hu-HU" dirty="0"/>
              <a:t>. Ezzel </a:t>
            </a:r>
            <a:r>
              <a:rPr lang="hu-HU" dirty="0" err="1"/>
              <a:t>összhangban</a:t>
            </a:r>
            <a:r>
              <a:rPr lang="hu-HU" dirty="0"/>
              <a:t> sokkal nagyobb szerephez kell jutniuk a </a:t>
            </a:r>
            <a:r>
              <a:rPr lang="hu-HU" dirty="0" err="1"/>
              <a:t>családi</a:t>
            </a:r>
            <a:r>
              <a:rPr lang="hu-HU" dirty="0"/>
              <a:t> alapon </a:t>
            </a:r>
            <a:r>
              <a:rPr lang="hu-HU" dirty="0" err="1"/>
              <a:t>szerveződo</a:t>
            </a:r>
            <a:r>
              <a:rPr lang="hu-HU" dirty="0"/>
              <a:t>̋ </a:t>
            </a:r>
            <a:r>
              <a:rPr lang="hu-HU" dirty="0" err="1"/>
              <a:t>gazdaságoknak</a:t>
            </a:r>
            <a:r>
              <a:rPr lang="hu-HU" dirty="0"/>
              <a:t>, aminek </a:t>
            </a:r>
            <a:r>
              <a:rPr lang="hu-HU" dirty="0" err="1"/>
              <a:t>alapveto</a:t>
            </a:r>
            <a:r>
              <a:rPr lang="hu-HU" dirty="0"/>
              <a:t>̋ </a:t>
            </a:r>
            <a:r>
              <a:rPr lang="hu-HU" dirty="0" err="1"/>
              <a:t>feltétele</a:t>
            </a:r>
            <a:r>
              <a:rPr lang="hu-HU" dirty="0"/>
              <a:t> a helyi </a:t>
            </a:r>
            <a:r>
              <a:rPr lang="hu-HU" dirty="0" err="1"/>
              <a:t>erőforrásokhoz</a:t>
            </a:r>
            <a:r>
              <a:rPr lang="hu-HU" dirty="0"/>
              <a:t> </a:t>
            </a:r>
            <a:r>
              <a:rPr lang="hu-HU" dirty="0" err="1"/>
              <a:t>valo</a:t>
            </a:r>
            <a:r>
              <a:rPr lang="hu-HU" dirty="0"/>
              <a:t>́ </a:t>
            </a:r>
            <a:r>
              <a:rPr lang="hu-HU" dirty="0" err="1"/>
              <a:t>hozzáférés</a:t>
            </a:r>
            <a:r>
              <a:rPr lang="hu-HU" dirty="0"/>
              <a:t>, azok </a:t>
            </a:r>
            <a:r>
              <a:rPr lang="hu-HU" dirty="0" err="1"/>
              <a:t>használatának</a:t>
            </a:r>
            <a:r>
              <a:rPr lang="hu-HU" dirty="0"/>
              <a:t>, az azokkal </a:t>
            </a:r>
            <a:r>
              <a:rPr lang="hu-HU" dirty="0" err="1"/>
              <a:t>valo</a:t>
            </a:r>
            <a:r>
              <a:rPr lang="hu-HU" dirty="0"/>
              <a:t>́ </a:t>
            </a:r>
            <a:r>
              <a:rPr lang="hu-HU" dirty="0" err="1"/>
              <a:t>gazdálkodás</a:t>
            </a:r>
            <a:r>
              <a:rPr lang="hu-HU" dirty="0"/>
              <a:t> </a:t>
            </a:r>
            <a:r>
              <a:rPr lang="hu-HU" dirty="0" err="1"/>
              <a:t>lehetőségének</a:t>
            </a:r>
            <a:r>
              <a:rPr lang="hu-HU" dirty="0"/>
              <a:t> </a:t>
            </a:r>
            <a:r>
              <a:rPr lang="hu-HU" dirty="0" err="1"/>
              <a:t>biztosítása</a:t>
            </a:r>
            <a:r>
              <a:rPr lang="hu-HU" dirty="0"/>
              <a:t>.</a:t>
            </a:r>
            <a:endParaRPr dirty="0"/>
          </a:p>
          <a:p>
            <a:pPr marL="158750" lvl="0" indent="0" algn="l" rtl="0">
              <a:lnSpc>
                <a:spcPct val="100000"/>
              </a:lnSpc>
              <a:spcBef>
                <a:spcPts val="0"/>
              </a:spcBef>
              <a:spcAft>
                <a:spcPts val="0"/>
              </a:spcAft>
              <a:buSzPts val="1100"/>
              <a:buFont typeface="Arial"/>
              <a:buNone/>
            </a:pPr>
            <a:r>
              <a:rPr lang="hu-HU" dirty="0"/>
              <a:t>• A </a:t>
            </a:r>
            <a:r>
              <a:rPr lang="hu-HU" dirty="0" err="1"/>
              <a:t>vidék</a:t>
            </a:r>
            <a:r>
              <a:rPr lang="hu-HU" dirty="0"/>
              <a:t> </a:t>
            </a:r>
            <a:r>
              <a:rPr lang="hu-HU" dirty="0" err="1"/>
              <a:t>megújulásának</a:t>
            </a:r>
            <a:r>
              <a:rPr lang="hu-HU" dirty="0"/>
              <a:t> a kulcsa </a:t>
            </a:r>
            <a:r>
              <a:rPr lang="hu-HU" dirty="0" err="1"/>
              <a:t>tehát</a:t>
            </a:r>
            <a:r>
              <a:rPr lang="hu-HU" dirty="0"/>
              <a:t> a </a:t>
            </a:r>
            <a:r>
              <a:rPr lang="hu-HU" dirty="0" err="1"/>
              <a:t>vidék</a:t>
            </a:r>
            <a:r>
              <a:rPr lang="hu-HU" dirty="0"/>
              <a:t> </a:t>
            </a:r>
            <a:r>
              <a:rPr lang="hu-HU" dirty="0" err="1"/>
              <a:t>önrendelkezésének</a:t>
            </a:r>
            <a:r>
              <a:rPr lang="hu-HU" dirty="0"/>
              <a:t> a </a:t>
            </a:r>
            <a:r>
              <a:rPr lang="hu-HU" dirty="0" err="1"/>
              <a:t>visszaadása</a:t>
            </a:r>
            <a:r>
              <a:rPr lang="hu-HU" dirty="0"/>
              <a:t>. Ez akkor </a:t>
            </a:r>
            <a:r>
              <a:rPr lang="hu-HU" dirty="0" err="1"/>
              <a:t>lehetséges</a:t>
            </a:r>
            <a:r>
              <a:rPr lang="hu-HU" dirty="0"/>
              <a:t>, ha a helyi </a:t>
            </a:r>
            <a:r>
              <a:rPr lang="hu-HU" dirty="0" err="1"/>
              <a:t>közösségek</a:t>
            </a:r>
            <a:r>
              <a:rPr lang="hu-HU" dirty="0"/>
              <a:t> rendelkeznek a </a:t>
            </a:r>
            <a:r>
              <a:rPr lang="hu-HU" dirty="0" err="1"/>
              <a:t>területükön</a:t>
            </a:r>
            <a:r>
              <a:rPr lang="hu-HU" dirty="0"/>
              <a:t> </a:t>
            </a:r>
            <a:r>
              <a:rPr lang="hu-HU" dirty="0" err="1"/>
              <a:t>találhato</a:t>
            </a:r>
            <a:r>
              <a:rPr lang="hu-HU" dirty="0"/>
              <a:t>́ minden </a:t>
            </a:r>
            <a:r>
              <a:rPr lang="hu-HU" dirty="0" err="1"/>
              <a:t>erőforrás</a:t>
            </a:r>
            <a:r>
              <a:rPr lang="hu-HU" dirty="0"/>
              <a:t> (</a:t>
            </a:r>
            <a:r>
              <a:rPr lang="hu-HU" dirty="0" err="1"/>
              <a:t>ásványi</a:t>
            </a:r>
            <a:r>
              <a:rPr lang="hu-HU" dirty="0"/>
              <a:t> nyersanyagok, </a:t>
            </a:r>
            <a:r>
              <a:rPr lang="hu-HU" dirty="0" err="1"/>
              <a:t>energiahordozók</a:t>
            </a:r>
            <a:r>
              <a:rPr lang="hu-HU" dirty="0"/>
              <a:t>, </a:t>
            </a:r>
            <a:r>
              <a:rPr lang="hu-HU" dirty="0" err="1"/>
              <a:t>termőföld</a:t>
            </a:r>
            <a:r>
              <a:rPr lang="hu-HU" dirty="0"/>
              <a:t>, </a:t>
            </a:r>
            <a:r>
              <a:rPr lang="hu-HU" dirty="0" err="1"/>
              <a:t>biológiai</a:t>
            </a:r>
            <a:r>
              <a:rPr lang="hu-HU" dirty="0"/>
              <a:t> alapok, </a:t>
            </a:r>
            <a:r>
              <a:rPr lang="hu-HU" dirty="0" err="1"/>
              <a:t>víz</a:t>
            </a:r>
            <a:r>
              <a:rPr lang="hu-HU" dirty="0"/>
              <a:t>) felett, </a:t>
            </a:r>
            <a:r>
              <a:rPr lang="hu-HU" dirty="0" err="1"/>
              <a:t>ők</a:t>
            </a:r>
            <a:r>
              <a:rPr lang="hu-HU" dirty="0"/>
              <a:t> szedik az </a:t>
            </a:r>
            <a:r>
              <a:rPr lang="hu-HU" dirty="0" err="1"/>
              <a:t>erőforrások</a:t>
            </a:r>
            <a:r>
              <a:rPr lang="hu-HU" dirty="0"/>
              <a:t> </a:t>
            </a:r>
            <a:r>
              <a:rPr lang="hu-HU" dirty="0" err="1"/>
              <a:t>használata</a:t>
            </a:r>
            <a:r>
              <a:rPr lang="hu-HU" dirty="0"/>
              <a:t> </a:t>
            </a:r>
            <a:r>
              <a:rPr lang="hu-HU" dirty="0" err="1"/>
              <a:t>után</a:t>
            </a:r>
            <a:r>
              <a:rPr lang="hu-HU" dirty="0"/>
              <a:t> a </a:t>
            </a:r>
            <a:r>
              <a:rPr lang="hu-HU" dirty="0" err="1"/>
              <a:t>járadékot</a:t>
            </a:r>
            <a:r>
              <a:rPr lang="hu-HU" dirty="0"/>
              <a:t>, </a:t>
            </a:r>
            <a:r>
              <a:rPr lang="hu-HU" dirty="0" err="1"/>
              <a:t>és</a:t>
            </a:r>
            <a:r>
              <a:rPr lang="hu-HU" dirty="0"/>
              <a:t> </a:t>
            </a:r>
            <a:r>
              <a:rPr lang="hu-HU" dirty="0" err="1"/>
              <a:t>ellenőrzik</a:t>
            </a:r>
            <a:r>
              <a:rPr lang="hu-HU" dirty="0"/>
              <a:t> a </a:t>
            </a:r>
            <a:r>
              <a:rPr lang="hu-HU" dirty="0" err="1"/>
              <a:t>fenntarthato</a:t>
            </a:r>
            <a:r>
              <a:rPr lang="hu-HU" dirty="0"/>
              <a:t>́ </a:t>
            </a:r>
            <a:r>
              <a:rPr lang="hu-HU" dirty="0" err="1"/>
              <a:t>használat</a:t>
            </a:r>
            <a:r>
              <a:rPr lang="hu-HU" dirty="0"/>
              <a:t> </a:t>
            </a:r>
            <a:r>
              <a:rPr lang="hu-HU" dirty="0" err="1"/>
              <a:t>megvalósulását</a:t>
            </a:r>
            <a:r>
              <a:rPr lang="hu-HU" dirty="0"/>
              <a:t>.</a:t>
            </a:r>
            <a:endParaRPr dirty="0"/>
          </a:p>
          <a:p>
            <a:pPr marL="158750" lvl="0" indent="0" algn="l" rtl="0">
              <a:lnSpc>
                <a:spcPct val="100000"/>
              </a:lnSpc>
              <a:spcBef>
                <a:spcPts val="0"/>
              </a:spcBef>
              <a:spcAft>
                <a:spcPts val="0"/>
              </a:spcAft>
              <a:buSzPts val="1100"/>
              <a:buFont typeface="Arial"/>
              <a:buNone/>
            </a:pPr>
            <a:endParaRPr dirty="0"/>
          </a:p>
          <a:p>
            <a:pPr marL="158750" lvl="0" indent="0" algn="l" rtl="0">
              <a:lnSpc>
                <a:spcPct val="100000"/>
              </a:lnSpc>
              <a:spcBef>
                <a:spcPts val="0"/>
              </a:spcBef>
              <a:spcAft>
                <a:spcPts val="0"/>
              </a:spcAft>
              <a:buSzPts val="1100"/>
              <a:buFont typeface="Arial"/>
              <a:buNone/>
            </a:pPr>
            <a:r>
              <a:rPr lang="hu-HU" dirty="0" err="1"/>
              <a:t>Kutatás-fejlesztés</a:t>
            </a:r>
            <a:endParaRPr dirty="0"/>
          </a:p>
          <a:p>
            <a:pPr marL="158750" lvl="0" indent="0" algn="l" rtl="0">
              <a:lnSpc>
                <a:spcPct val="100000"/>
              </a:lnSpc>
              <a:spcBef>
                <a:spcPts val="0"/>
              </a:spcBef>
              <a:spcAft>
                <a:spcPts val="0"/>
              </a:spcAft>
              <a:buSzPts val="1100"/>
              <a:buFont typeface="Arial"/>
              <a:buNone/>
            </a:pPr>
            <a:r>
              <a:rPr lang="hu-HU" dirty="0"/>
              <a:t>• A </a:t>
            </a:r>
            <a:r>
              <a:rPr lang="hu-HU" dirty="0" err="1"/>
              <a:t>mezőgazdasági</a:t>
            </a:r>
            <a:r>
              <a:rPr lang="hu-HU" dirty="0"/>
              <a:t> </a:t>
            </a:r>
            <a:r>
              <a:rPr lang="hu-HU" dirty="0" err="1"/>
              <a:t>kutatási</a:t>
            </a:r>
            <a:r>
              <a:rPr lang="hu-HU" dirty="0"/>
              <a:t> </a:t>
            </a:r>
            <a:r>
              <a:rPr lang="hu-HU" dirty="0" err="1"/>
              <a:t>és</a:t>
            </a:r>
            <a:r>
              <a:rPr lang="hu-HU" dirty="0"/>
              <a:t> </a:t>
            </a:r>
            <a:r>
              <a:rPr lang="hu-HU" dirty="0" err="1"/>
              <a:t>fejlesztési</a:t>
            </a:r>
            <a:r>
              <a:rPr lang="hu-HU" dirty="0"/>
              <a:t> programokat annak a kontrollnak kell </a:t>
            </a:r>
            <a:r>
              <a:rPr lang="hu-HU" dirty="0" err="1"/>
              <a:t>alávetni</a:t>
            </a:r>
            <a:r>
              <a:rPr lang="hu-HU" dirty="0"/>
              <a:t>, hogy a </a:t>
            </a:r>
            <a:r>
              <a:rPr lang="hu-HU" dirty="0" err="1"/>
              <a:t>támogatott</a:t>
            </a:r>
            <a:r>
              <a:rPr lang="hu-HU" dirty="0"/>
              <a:t> </a:t>
            </a:r>
            <a:r>
              <a:rPr lang="hu-HU" dirty="0" err="1"/>
              <a:t>fejlesztés</a:t>
            </a:r>
            <a:r>
              <a:rPr lang="hu-HU" dirty="0"/>
              <a:t> mennyire </a:t>
            </a:r>
            <a:r>
              <a:rPr lang="hu-HU" dirty="0" err="1"/>
              <a:t>fenntarthato</a:t>
            </a:r>
            <a:r>
              <a:rPr lang="hu-HU" dirty="0"/>
              <a:t>́ </a:t>
            </a:r>
            <a:r>
              <a:rPr lang="hu-HU" dirty="0" err="1"/>
              <a:t>irányba</a:t>
            </a:r>
            <a:r>
              <a:rPr lang="hu-HU" dirty="0"/>
              <a:t> viszi a </a:t>
            </a:r>
            <a:r>
              <a:rPr lang="hu-HU" dirty="0" err="1"/>
              <a:t>mezőgazdaságot</a:t>
            </a:r>
            <a:r>
              <a:rPr lang="hu-HU" dirty="0"/>
              <a:t>. Kiemelt </a:t>
            </a:r>
            <a:r>
              <a:rPr lang="hu-HU" dirty="0" err="1"/>
              <a:t>kérdésként</a:t>
            </a:r>
            <a:r>
              <a:rPr lang="hu-HU" dirty="0"/>
              <a:t> kell kezelni a kis- </a:t>
            </a:r>
            <a:r>
              <a:rPr lang="hu-HU" dirty="0" err="1"/>
              <a:t>és</a:t>
            </a:r>
            <a:r>
              <a:rPr lang="hu-HU" dirty="0"/>
              <a:t> </a:t>
            </a:r>
            <a:r>
              <a:rPr lang="hu-HU" dirty="0" err="1"/>
              <a:t>családi</a:t>
            </a:r>
            <a:r>
              <a:rPr lang="hu-HU" dirty="0"/>
              <a:t> </a:t>
            </a:r>
            <a:r>
              <a:rPr lang="hu-HU" dirty="0" err="1"/>
              <a:t>gazdálkodók</a:t>
            </a:r>
            <a:r>
              <a:rPr lang="hu-HU" dirty="0"/>
              <a:t> </a:t>
            </a:r>
            <a:r>
              <a:rPr lang="hu-HU" dirty="0" err="1"/>
              <a:t>megélhetését</a:t>
            </a:r>
            <a:r>
              <a:rPr lang="hu-HU" dirty="0"/>
              <a:t>, helyi </a:t>
            </a:r>
            <a:r>
              <a:rPr lang="hu-HU" dirty="0" err="1"/>
              <a:t>szintu</a:t>
            </a:r>
            <a:r>
              <a:rPr lang="hu-HU" dirty="0"/>
              <a:t>̋, kis </a:t>
            </a:r>
            <a:r>
              <a:rPr lang="hu-HU" dirty="0" err="1"/>
              <a:t>léptéku</a:t>
            </a:r>
            <a:r>
              <a:rPr lang="hu-HU" dirty="0"/>
              <a:t>̋, </a:t>
            </a:r>
            <a:r>
              <a:rPr lang="hu-HU" dirty="0" err="1"/>
              <a:t>környezetbarát</a:t>
            </a:r>
            <a:r>
              <a:rPr lang="hu-HU" dirty="0"/>
              <a:t> </a:t>
            </a:r>
            <a:r>
              <a:rPr lang="hu-HU" dirty="0" err="1"/>
              <a:t>termelést</a:t>
            </a:r>
            <a:r>
              <a:rPr lang="hu-HU" dirty="0"/>
              <a:t>, </a:t>
            </a:r>
            <a:r>
              <a:rPr lang="hu-HU" dirty="0" err="1"/>
              <a:t>feldolgozást</a:t>
            </a:r>
            <a:r>
              <a:rPr lang="hu-HU" dirty="0"/>
              <a:t> </a:t>
            </a:r>
            <a:r>
              <a:rPr lang="hu-HU" dirty="0" err="1"/>
              <a:t>és</a:t>
            </a:r>
            <a:r>
              <a:rPr lang="hu-HU" dirty="0"/>
              <a:t> </a:t>
            </a:r>
            <a:r>
              <a:rPr lang="hu-HU" dirty="0" err="1"/>
              <a:t>értékesítést</a:t>
            </a:r>
            <a:r>
              <a:rPr lang="hu-HU" dirty="0"/>
              <a:t> </a:t>
            </a:r>
            <a:r>
              <a:rPr lang="hu-HU" dirty="0" err="1"/>
              <a:t>támogato</a:t>
            </a:r>
            <a:r>
              <a:rPr lang="hu-HU" dirty="0"/>
              <a:t>́ </a:t>
            </a:r>
            <a:r>
              <a:rPr lang="hu-HU" dirty="0" err="1"/>
              <a:t>innovációkra</a:t>
            </a:r>
            <a:r>
              <a:rPr lang="hu-HU" dirty="0"/>
              <a:t> </a:t>
            </a:r>
            <a:r>
              <a:rPr lang="hu-HU" dirty="0" err="1"/>
              <a:t>irányulo</a:t>
            </a:r>
            <a:r>
              <a:rPr lang="hu-HU" dirty="0"/>
              <a:t>́ programok </a:t>
            </a:r>
            <a:r>
              <a:rPr lang="hu-HU" dirty="0" err="1"/>
              <a:t>finanszírozását</a:t>
            </a:r>
            <a:r>
              <a:rPr lang="hu-HU" dirty="0"/>
              <a:t>.</a:t>
            </a:r>
            <a:endParaRPr dirty="0"/>
          </a:p>
          <a:p>
            <a:pPr marL="158750" lvl="0" indent="0" algn="l" rtl="0">
              <a:lnSpc>
                <a:spcPct val="100000"/>
              </a:lnSpc>
              <a:spcBef>
                <a:spcPts val="0"/>
              </a:spcBef>
              <a:spcAft>
                <a:spcPts val="0"/>
              </a:spcAft>
              <a:buSzPts val="1100"/>
              <a:buFont typeface="Arial"/>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1" name="Google Shape;131;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a:t>A gyors ubanizáció ellensúlyaként hangsúlyosan jelennek meg a vidéki élet előnyei, a tiszta környezet, az emberi lépték, az egészséges életmód. Ugyanakkor a fejlődési trendek miatt a vidéki területek megközelítése és szolgáltatási kínálata a centralizáció miatt romlik. </a:t>
            </a:r>
            <a:endParaRPr/>
          </a:p>
          <a:p>
            <a:pPr marL="457200" lvl="0" indent="-298450" algn="l" rtl="0">
              <a:lnSpc>
                <a:spcPct val="100000"/>
              </a:lnSpc>
              <a:spcBef>
                <a:spcPts val="0"/>
              </a:spcBef>
              <a:spcAft>
                <a:spcPts val="0"/>
              </a:spcAft>
              <a:buSzPts val="1100"/>
              <a:buChar char="●"/>
            </a:pPr>
            <a:r>
              <a:rPr lang="hu-HU"/>
              <a:t>Az Európai Bizottság most alakítja ki a smart village (okos falu) koncepcióját. Eszerint azok a partnerségi tervezéssel kialakított, helyi erőforrásokra építő és stratégiai együttműködésen alapuló vidéki közösségek lehetnek sikeresek, amelyek a digitális technológiák megoldásait, a közösségi kezdeményezésekben rejlő potenciált, valamint a köz- és magánfinanszírozás lehetőségeit egyaránt bevonják elképzeléseik megvalósításába.</a:t>
            </a:r>
            <a:endParaRPr/>
          </a:p>
          <a:p>
            <a:pPr marL="457200" lvl="0" indent="-298450" algn="l" rtl="0">
              <a:lnSpc>
                <a:spcPct val="100000"/>
              </a:lnSpc>
              <a:spcBef>
                <a:spcPts val="0"/>
              </a:spcBef>
              <a:spcAft>
                <a:spcPts val="0"/>
              </a:spcAft>
              <a:buSzPts val="1100"/>
              <a:buChar char="●"/>
            </a:pPr>
            <a:r>
              <a:rPr lang="hu-HU" b="1"/>
              <a:t>Az</a:t>
            </a:r>
            <a:r>
              <a:rPr lang="hu-HU"/>
              <a:t> </a:t>
            </a:r>
            <a:r>
              <a:rPr lang="hu-HU" b="1"/>
              <a:t>Európai Bizottság Okos Falvak definícióját úgy fordíthatjuk le</a:t>
            </a:r>
            <a:r>
              <a:rPr lang="hu-HU"/>
              <a:t>, hogy az okos településeken, térségekben a szociális és szervezési innováció eszközeivel hatékony válaszokat adnak a vidéket érintő ökológiai, társadalmi és gazdasági kihívásokra. Az okosfalu azokhoz a </a:t>
            </a:r>
            <a:r>
              <a:rPr lang="hu-HU" b="1"/>
              <a:t>vidékfejlesztési kezdeményezésekhez ad jó gyakorlatokat, amelyek a helyi humánerőforrásra alapozva a helyi erőforrások hatékonyabb felhasználását támogatják</a:t>
            </a:r>
            <a:r>
              <a:rPr lang="hu-HU"/>
              <a:t>. Az okosfalu-kezdeményezésekben leírt jó példákban kulcsszerepe van az együttműködésnek, a szociális innovációnak, az új üzleti modelleknek és az új technológiák által kínált lehetőségek kreatív hasznosításának. </a:t>
            </a:r>
            <a:endParaRPr/>
          </a:p>
          <a:p>
            <a:pPr marL="457200" lvl="0" indent="-298450" algn="l" rtl="0">
              <a:lnSpc>
                <a:spcPct val="100000"/>
              </a:lnSpc>
              <a:spcBef>
                <a:spcPts val="0"/>
              </a:spcBef>
              <a:spcAft>
                <a:spcPts val="0"/>
              </a:spcAft>
              <a:buSzPts val="1100"/>
              <a:buChar char="●"/>
            </a:pPr>
            <a:r>
              <a:rPr lang="hu-HU"/>
              <a:t>Az okos falu kezdeményezések arról szólnak, hogy a meglévő erőforrásokat újra gondolva hogyan </a:t>
            </a:r>
            <a:r>
              <a:rPr lang="hu-HU" b="1"/>
              <a:t>erősíthetjük a településeink megtartóerejét</a:t>
            </a:r>
            <a:r>
              <a:rPr lang="hu-HU"/>
              <a:t>. </a:t>
            </a:r>
            <a:endParaRPr/>
          </a:p>
          <a:p>
            <a:pPr marL="457200" lvl="0" indent="-298450" algn="l" rtl="0">
              <a:lnSpc>
                <a:spcPct val="100000"/>
              </a:lnSpc>
              <a:spcBef>
                <a:spcPts val="0"/>
              </a:spcBef>
              <a:spcAft>
                <a:spcPts val="0"/>
              </a:spcAft>
              <a:buSzPts val="1100"/>
              <a:buChar char="●"/>
            </a:pPr>
            <a:r>
              <a:rPr lang="hu-HU"/>
              <a:t>A „smart village” egy lehetséges meghatározása: okos, ökoszociális település. Ma már nem lehet elképzelni egy modern települést anélkül, hogy a környezetvédelmi szempontok ne érvényesülnének. A globális felmelegedés a rurális területeken élő embereket jelentősebb mértékben érinti, mint a városiakat, hiszen közelebb élnek a természethez. Ezért, azon túl, hogy a fenntarthatóság és környezetünk védelme élőhelyünktől függetlenül egyre inkább mindennapjaink részeivé válnak, vidéken külön hangsúlyt kell, hogy kapjanak.</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hu-HU"/>
              <a:t>Kép forrása: </a:t>
            </a:r>
            <a:r>
              <a:rPr lang="hu-HU" u="sng">
                <a:solidFill>
                  <a:schemeClr val="hlink"/>
                </a:solidFill>
                <a:hlinkClick r:id="rId3"/>
              </a:rPr>
              <a:t>https://enrd.ec.europa.eu/smart-and-competitive-rural-areas/smart-villages/smart-villages-portal_en</a:t>
            </a:r>
            <a:r>
              <a:rPr lang="hu-HU"/>
              <a:t> </a:t>
            </a:r>
            <a:endParaRPr/>
          </a:p>
          <a:p>
            <a:pPr marL="457200" lvl="0" indent="-298450" algn="l" rtl="0">
              <a:lnSpc>
                <a:spcPct val="100000"/>
              </a:lnSpc>
              <a:spcBef>
                <a:spcPts val="0"/>
              </a:spcBef>
              <a:spcAft>
                <a:spcPts val="0"/>
              </a:spcAft>
              <a:buSzPts val="1100"/>
              <a:buChar char="●"/>
            </a:pPr>
            <a:r>
              <a:rPr lang="hu-HU"/>
              <a:t>Meghatározás forrása: Pilot Project SMART Eco-Social Villages, 21 February 2019, Brussels</a:t>
            </a:r>
            <a:endParaRPr/>
          </a:p>
        </p:txBody>
      </p:sp>
      <p:sp>
        <p:nvSpPr>
          <p:cNvPr id="132" name="Google Shape;132;p2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chemeClr val="dk1"/>
                </a:solidFill>
                <a:latin typeface="Calibri"/>
                <a:ea typeface="Calibri"/>
                <a:cs typeface="Calibri"/>
                <a:sym typeface="Calibri"/>
              </a:rPr>
              <a:t>9</a:t>
            </a:fld>
            <a:endParaRPr sz="14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ímdia" type="title">
  <p:cSld name="TITLE">
    <p:bg>
      <p:bgPr>
        <a:blipFill>
          <a:blip r:embed="rId2">
            <a:alphaModFix/>
          </a:blip>
          <a:stretch>
            <a:fillRect/>
          </a:stretch>
        </a:blipFill>
        <a:effectLst/>
      </p:bgPr>
    </p:bg>
    <p:spTree>
      <p:nvGrpSpPr>
        <p:cNvPr id="1" name="Shape 10"/>
        <p:cNvGrpSpPr/>
        <p:nvPr/>
      </p:nvGrpSpPr>
      <p:grpSpPr>
        <a:xfrm>
          <a:off x="0" y="0"/>
          <a:ext cx="0" cy="0"/>
          <a:chOff x="0" y="0"/>
          <a:chExt cx="0" cy="0"/>
        </a:xfrm>
      </p:grpSpPr>
      <p:sp>
        <p:nvSpPr>
          <p:cNvPr id="11" name="Google Shape;11;p3"/>
          <p:cNvSpPr txBox="1">
            <a:spLocks noGrp="1"/>
          </p:cNvSpPr>
          <p:nvPr>
            <p:ph type="ctrTitle"/>
          </p:nvPr>
        </p:nvSpPr>
        <p:spPr>
          <a:xfrm>
            <a:off x="1363227" y="1416819"/>
            <a:ext cx="9144000" cy="1982614"/>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C9E4A"/>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 name="Google Shape;12;p3"/>
          <p:cNvSpPr txBox="1">
            <a:spLocks noGrp="1"/>
          </p:cNvSpPr>
          <p:nvPr>
            <p:ph type="subTitle" idx="1"/>
          </p:nvPr>
        </p:nvSpPr>
        <p:spPr>
          <a:xfrm>
            <a:off x="1363230" y="3491508"/>
            <a:ext cx="9144000" cy="53788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C9E4A"/>
              </a:buClr>
              <a:buSzPts val="2400"/>
              <a:buNone/>
              <a:defRPr sz="2400"/>
            </a:lvl1pPr>
            <a:lvl2pPr lvl="1" algn="ctr">
              <a:lnSpc>
                <a:spcPct val="90000"/>
              </a:lnSpc>
              <a:spcBef>
                <a:spcPts val="500"/>
              </a:spcBef>
              <a:spcAft>
                <a:spcPts val="0"/>
              </a:spcAft>
              <a:buClr>
                <a:srgbClr val="1C9E4A"/>
              </a:buClr>
              <a:buSzPts val="2000"/>
              <a:buNone/>
              <a:defRPr sz="2000"/>
            </a:lvl2pPr>
            <a:lvl3pPr lvl="2" algn="ctr">
              <a:lnSpc>
                <a:spcPct val="90000"/>
              </a:lnSpc>
              <a:spcBef>
                <a:spcPts val="500"/>
              </a:spcBef>
              <a:spcAft>
                <a:spcPts val="0"/>
              </a:spcAft>
              <a:buClr>
                <a:srgbClr val="1C9E4A"/>
              </a:buClr>
              <a:buSzPts val="1800"/>
              <a:buNone/>
              <a:defRPr sz="1800"/>
            </a:lvl3pPr>
            <a:lvl4pPr lvl="3" algn="ctr">
              <a:lnSpc>
                <a:spcPct val="90000"/>
              </a:lnSpc>
              <a:spcBef>
                <a:spcPts val="500"/>
              </a:spcBef>
              <a:spcAft>
                <a:spcPts val="0"/>
              </a:spcAft>
              <a:buClr>
                <a:srgbClr val="1C9E4A"/>
              </a:buClr>
              <a:buSzPts val="1600"/>
              <a:buNone/>
              <a:defRPr sz="1600"/>
            </a:lvl4pPr>
            <a:lvl5pPr lvl="4" algn="ctr">
              <a:lnSpc>
                <a:spcPct val="90000"/>
              </a:lnSpc>
              <a:spcBef>
                <a:spcPts val="500"/>
              </a:spcBef>
              <a:spcAft>
                <a:spcPts val="0"/>
              </a:spcAft>
              <a:buClr>
                <a:srgbClr val="1C9E4A"/>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 name="Google Shape;13;p3"/>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pic>
        <p:nvPicPr>
          <p:cNvPr id="14" name="Google Shape;14;p3" descr="A képen szöveg látható&#10;&#10;Automatikusan generált leírás"/>
          <p:cNvPicPr preferRelativeResize="0"/>
          <p:nvPr/>
        </p:nvPicPr>
        <p:blipFill rotWithShape="1">
          <a:blip r:embed="rId3">
            <a:alphaModFix/>
          </a:blip>
          <a:srcRect/>
          <a:stretch/>
        </p:blipFill>
        <p:spPr>
          <a:xfrm>
            <a:off x="10048" y="10049"/>
            <a:ext cx="3295859" cy="90725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Függőleges cím és szöveg" type="vertTitleAndTx">
  <p:cSld name="VERTICAL_TITLE_AND_VERTICAL_TEXT">
    <p:spTree>
      <p:nvGrpSpPr>
        <p:cNvPr id="1" name="Shape 49"/>
        <p:cNvGrpSpPr/>
        <p:nvPr/>
      </p:nvGrpSpPr>
      <p:grpSpPr>
        <a:xfrm>
          <a:off x="0" y="0"/>
          <a:ext cx="0" cy="0"/>
          <a:chOff x="0" y="0"/>
          <a:chExt cx="0" cy="0"/>
        </a:xfrm>
      </p:grpSpPr>
      <p:sp>
        <p:nvSpPr>
          <p:cNvPr id="50" name="Google Shape;50;p1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13"/>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ím és tartalom" type="obj">
  <p:cSld name="OBJECT">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
          <p:cNvSpPr txBox="1">
            <a:spLocks noGrp="1"/>
          </p:cNvSpPr>
          <p:nvPr>
            <p:ph type="body" idx="1"/>
          </p:nvPr>
        </p:nvSpPr>
        <p:spPr>
          <a:xfrm>
            <a:off x="321547" y="1825625"/>
            <a:ext cx="11555605"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4"/>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zakaszfejléc" type="secHead">
  <p:cSld name="SECTION_HEADER">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831850" y="996307"/>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C9E4A"/>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5"/>
          <p:cNvSpPr txBox="1">
            <a:spLocks noGrp="1"/>
          </p:cNvSpPr>
          <p:nvPr>
            <p:ph type="body" idx="1"/>
          </p:nvPr>
        </p:nvSpPr>
        <p:spPr>
          <a:xfrm>
            <a:off x="831850" y="3876032"/>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2" name="Google Shape;22;p5"/>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 tartalomrész" type="twoObj">
  <p:cSld name="TWO_OBJECTS">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6"/>
          <p:cNvSpPr txBox="1">
            <a:spLocks noGrp="1"/>
          </p:cNvSpPr>
          <p:nvPr>
            <p:ph type="body" idx="1"/>
          </p:nvPr>
        </p:nvSpPr>
        <p:spPr>
          <a:xfrm>
            <a:off x="321547" y="1825625"/>
            <a:ext cx="5698253"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6"/>
          <p:cNvSpPr txBox="1">
            <a:spLocks noGrp="1"/>
          </p:cNvSpPr>
          <p:nvPr>
            <p:ph type="body" idx="2"/>
          </p:nvPr>
        </p:nvSpPr>
        <p:spPr>
          <a:xfrm>
            <a:off x="6172200" y="1825625"/>
            <a:ext cx="5704952"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6"/>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Összehasonlítás">
  <p:cSld name="Összehasonlítás">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21548" y="365125"/>
            <a:ext cx="115235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7"/>
          <p:cNvSpPr txBox="1">
            <a:spLocks noGrp="1"/>
          </p:cNvSpPr>
          <p:nvPr>
            <p:ph type="body" idx="1"/>
          </p:nvPr>
        </p:nvSpPr>
        <p:spPr>
          <a:xfrm>
            <a:off x="6172200" y="1909187"/>
            <a:ext cx="5672850" cy="58584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C9E4A"/>
              </a:buClr>
              <a:buSzPts val="2400"/>
              <a:buNone/>
              <a:defRPr sz="2400" b="1"/>
            </a:lvl1pPr>
            <a:lvl2pPr marL="914400" lvl="1" indent="-228600" algn="l">
              <a:lnSpc>
                <a:spcPct val="90000"/>
              </a:lnSpc>
              <a:spcBef>
                <a:spcPts val="500"/>
              </a:spcBef>
              <a:spcAft>
                <a:spcPts val="0"/>
              </a:spcAft>
              <a:buClr>
                <a:srgbClr val="1C9E4A"/>
              </a:buClr>
              <a:buSzPts val="2000"/>
              <a:buNone/>
              <a:defRPr sz="2000" b="1"/>
            </a:lvl2pPr>
            <a:lvl3pPr marL="1371600" lvl="2" indent="-228600" algn="l">
              <a:lnSpc>
                <a:spcPct val="90000"/>
              </a:lnSpc>
              <a:spcBef>
                <a:spcPts val="500"/>
              </a:spcBef>
              <a:spcAft>
                <a:spcPts val="0"/>
              </a:spcAft>
              <a:buClr>
                <a:srgbClr val="1C9E4A"/>
              </a:buClr>
              <a:buSzPts val="1800"/>
              <a:buNone/>
              <a:defRPr sz="1800" b="1"/>
            </a:lvl3pPr>
            <a:lvl4pPr marL="1828800" lvl="3" indent="-228600" algn="l">
              <a:lnSpc>
                <a:spcPct val="90000"/>
              </a:lnSpc>
              <a:spcBef>
                <a:spcPts val="500"/>
              </a:spcBef>
              <a:spcAft>
                <a:spcPts val="0"/>
              </a:spcAft>
              <a:buClr>
                <a:srgbClr val="1C9E4A"/>
              </a:buClr>
              <a:buSzPts val="1600"/>
              <a:buNone/>
              <a:defRPr sz="1600" b="1"/>
            </a:lvl4pPr>
            <a:lvl5pPr marL="2286000" lvl="4" indent="-228600" algn="l">
              <a:lnSpc>
                <a:spcPct val="90000"/>
              </a:lnSpc>
              <a:spcBef>
                <a:spcPts val="500"/>
              </a:spcBef>
              <a:spcAft>
                <a:spcPts val="0"/>
              </a:spcAft>
              <a:buClr>
                <a:srgbClr val="1C9E4A"/>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7"/>
          <p:cNvSpPr txBox="1">
            <a:spLocks noGrp="1"/>
          </p:cNvSpPr>
          <p:nvPr>
            <p:ph type="body" idx="2"/>
          </p:nvPr>
        </p:nvSpPr>
        <p:spPr>
          <a:xfrm>
            <a:off x="6172200" y="2505075"/>
            <a:ext cx="567285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7"/>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
        <p:nvSpPr>
          <p:cNvPr id="33" name="Google Shape;33;p7"/>
          <p:cNvSpPr txBox="1">
            <a:spLocks noGrp="1"/>
          </p:cNvSpPr>
          <p:nvPr>
            <p:ph type="body" idx="3"/>
          </p:nvPr>
        </p:nvSpPr>
        <p:spPr>
          <a:xfrm>
            <a:off x="321548" y="1909187"/>
            <a:ext cx="5672852" cy="59588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C9E4A"/>
              </a:buClr>
              <a:buSzPts val="2400"/>
              <a:buNone/>
              <a:defRPr sz="2400" b="1"/>
            </a:lvl1pPr>
            <a:lvl2pPr marL="914400" lvl="1" indent="-228600" algn="l">
              <a:lnSpc>
                <a:spcPct val="90000"/>
              </a:lnSpc>
              <a:spcBef>
                <a:spcPts val="500"/>
              </a:spcBef>
              <a:spcAft>
                <a:spcPts val="0"/>
              </a:spcAft>
              <a:buClr>
                <a:srgbClr val="1C9E4A"/>
              </a:buClr>
              <a:buSzPts val="2000"/>
              <a:buNone/>
              <a:defRPr sz="2000" b="1"/>
            </a:lvl2pPr>
            <a:lvl3pPr marL="1371600" lvl="2" indent="-228600" algn="l">
              <a:lnSpc>
                <a:spcPct val="90000"/>
              </a:lnSpc>
              <a:spcBef>
                <a:spcPts val="500"/>
              </a:spcBef>
              <a:spcAft>
                <a:spcPts val="0"/>
              </a:spcAft>
              <a:buClr>
                <a:srgbClr val="1C9E4A"/>
              </a:buClr>
              <a:buSzPts val="1800"/>
              <a:buNone/>
              <a:defRPr sz="1800" b="1"/>
            </a:lvl3pPr>
            <a:lvl4pPr marL="1828800" lvl="3" indent="-228600" algn="l">
              <a:lnSpc>
                <a:spcPct val="90000"/>
              </a:lnSpc>
              <a:spcBef>
                <a:spcPts val="500"/>
              </a:spcBef>
              <a:spcAft>
                <a:spcPts val="0"/>
              </a:spcAft>
              <a:buClr>
                <a:srgbClr val="1C9E4A"/>
              </a:buClr>
              <a:buSzPts val="1600"/>
              <a:buNone/>
              <a:defRPr sz="1600" b="1"/>
            </a:lvl4pPr>
            <a:lvl5pPr marL="2286000" lvl="4" indent="-228600" algn="l">
              <a:lnSpc>
                <a:spcPct val="90000"/>
              </a:lnSpc>
              <a:spcBef>
                <a:spcPts val="500"/>
              </a:spcBef>
              <a:spcAft>
                <a:spcPts val="0"/>
              </a:spcAft>
              <a:buClr>
                <a:srgbClr val="1C9E4A"/>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7"/>
          <p:cNvSpPr txBox="1">
            <a:spLocks noGrp="1"/>
          </p:cNvSpPr>
          <p:nvPr>
            <p:ph type="body" idx="4"/>
          </p:nvPr>
        </p:nvSpPr>
        <p:spPr>
          <a:xfrm>
            <a:off x="321548" y="2505075"/>
            <a:ext cx="567285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sak cím" type="titleOnly">
  <p:cSld name="TITLE_ONLY">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8"/>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Üres" type="blank">
  <p:cSld name="BLANK">
    <p:spTree>
      <p:nvGrpSpPr>
        <p:cNvPr id="1" name="Shape 38"/>
        <p:cNvGrpSpPr/>
        <p:nvPr/>
      </p:nvGrpSpPr>
      <p:grpSpPr>
        <a:xfrm>
          <a:off x="0" y="0"/>
          <a:ext cx="0" cy="0"/>
          <a:chOff x="0" y="0"/>
          <a:chExt cx="0" cy="0"/>
        </a:xfrm>
      </p:grpSpPr>
      <p:sp>
        <p:nvSpPr>
          <p:cNvPr id="39" name="Google Shape;39;p9"/>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rtalomrész képaláírással" type="objTx">
  <p:cSld name="OBJECT_WITH_CAPTION_TEXT">
    <p:spTree>
      <p:nvGrpSpPr>
        <p:cNvPr id="1" name="Shape 40"/>
        <p:cNvGrpSpPr/>
        <p:nvPr/>
      </p:nvGrpSpPr>
      <p:grpSpPr>
        <a:xfrm>
          <a:off x="0" y="0"/>
          <a:ext cx="0" cy="0"/>
          <a:chOff x="0" y="0"/>
          <a:chExt cx="0" cy="0"/>
        </a:xfrm>
      </p:grpSpPr>
      <p:sp>
        <p:nvSpPr>
          <p:cNvPr id="41" name="Google Shape;41;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C9E4A"/>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C9E4A"/>
              </a:buClr>
              <a:buSzPts val="3200"/>
              <a:buChar char="•"/>
              <a:defRPr sz="3200"/>
            </a:lvl1pPr>
            <a:lvl2pPr marL="914400" lvl="1" indent="-406400" algn="l">
              <a:lnSpc>
                <a:spcPct val="90000"/>
              </a:lnSpc>
              <a:spcBef>
                <a:spcPts val="500"/>
              </a:spcBef>
              <a:spcAft>
                <a:spcPts val="0"/>
              </a:spcAft>
              <a:buClr>
                <a:srgbClr val="1C9E4A"/>
              </a:buClr>
              <a:buSzPts val="2800"/>
              <a:buChar char="•"/>
              <a:defRPr sz="2800"/>
            </a:lvl2pPr>
            <a:lvl3pPr marL="1371600" lvl="2" indent="-381000" algn="l">
              <a:lnSpc>
                <a:spcPct val="90000"/>
              </a:lnSpc>
              <a:spcBef>
                <a:spcPts val="500"/>
              </a:spcBef>
              <a:spcAft>
                <a:spcPts val="0"/>
              </a:spcAft>
              <a:buClr>
                <a:srgbClr val="1C9E4A"/>
              </a:buClr>
              <a:buSzPts val="2400"/>
              <a:buChar char="•"/>
              <a:defRPr sz="2400"/>
            </a:lvl3pPr>
            <a:lvl4pPr marL="1828800" lvl="3" indent="-355600" algn="l">
              <a:lnSpc>
                <a:spcPct val="90000"/>
              </a:lnSpc>
              <a:spcBef>
                <a:spcPts val="500"/>
              </a:spcBef>
              <a:spcAft>
                <a:spcPts val="0"/>
              </a:spcAft>
              <a:buClr>
                <a:srgbClr val="1C9E4A"/>
              </a:buClr>
              <a:buSzPts val="2000"/>
              <a:buChar char="•"/>
              <a:defRPr sz="2000"/>
            </a:lvl4pPr>
            <a:lvl5pPr marL="2286000" lvl="4" indent="-355600" algn="l">
              <a:lnSpc>
                <a:spcPct val="90000"/>
              </a:lnSpc>
              <a:spcBef>
                <a:spcPts val="500"/>
              </a:spcBef>
              <a:spcAft>
                <a:spcPts val="0"/>
              </a:spcAft>
              <a:buClr>
                <a:srgbClr val="1C9E4A"/>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3" name="Google Shape;43;p1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C9E4A"/>
              </a:buClr>
              <a:buSzPts val="1600"/>
              <a:buNone/>
              <a:defRPr sz="1600"/>
            </a:lvl1pPr>
            <a:lvl2pPr marL="914400" lvl="1" indent="-228600" algn="l">
              <a:lnSpc>
                <a:spcPct val="90000"/>
              </a:lnSpc>
              <a:spcBef>
                <a:spcPts val="500"/>
              </a:spcBef>
              <a:spcAft>
                <a:spcPts val="0"/>
              </a:spcAft>
              <a:buClr>
                <a:srgbClr val="1C9E4A"/>
              </a:buClr>
              <a:buSzPts val="1400"/>
              <a:buNone/>
              <a:defRPr sz="1400"/>
            </a:lvl2pPr>
            <a:lvl3pPr marL="1371600" lvl="2" indent="-228600" algn="l">
              <a:lnSpc>
                <a:spcPct val="90000"/>
              </a:lnSpc>
              <a:spcBef>
                <a:spcPts val="500"/>
              </a:spcBef>
              <a:spcAft>
                <a:spcPts val="0"/>
              </a:spcAft>
              <a:buClr>
                <a:srgbClr val="1C9E4A"/>
              </a:buClr>
              <a:buSzPts val="1200"/>
              <a:buNone/>
              <a:defRPr sz="1200"/>
            </a:lvl3pPr>
            <a:lvl4pPr marL="1828800" lvl="3" indent="-228600" algn="l">
              <a:lnSpc>
                <a:spcPct val="90000"/>
              </a:lnSpc>
              <a:spcBef>
                <a:spcPts val="500"/>
              </a:spcBef>
              <a:spcAft>
                <a:spcPts val="0"/>
              </a:spcAft>
              <a:buClr>
                <a:srgbClr val="1C9E4A"/>
              </a:buClr>
              <a:buSzPts val="1000"/>
              <a:buNone/>
              <a:defRPr sz="1000"/>
            </a:lvl4pPr>
            <a:lvl5pPr marL="2286000" lvl="4" indent="-228600" algn="l">
              <a:lnSpc>
                <a:spcPct val="90000"/>
              </a:lnSpc>
              <a:spcBef>
                <a:spcPts val="500"/>
              </a:spcBef>
              <a:spcAft>
                <a:spcPts val="0"/>
              </a:spcAft>
              <a:buClr>
                <a:srgbClr val="1C9E4A"/>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4" name="Google Shape;44;p10"/>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ím és függőleges szöveg" type="vertTx">
  <p:cSld name="VERTICAL_TEXT">
    <p:spTree>
      <p:nvGrpSpPr>
        <p:cNvPr id="1" name="Shape 45"/>
        <p:cNvGrpSpPr/>
        <p:nvPr/>
      </p:nvGrpSpPr>
      <p:grpSpPr>
        <a:xfrm>
          <a:off x="0" y="0"/>
          <a:ext cx="0" cy="0"/>
          <a:chOff x="0" y="0"/>
          <a:chExt cx="0" cy="0"/>
        </a:xfrm>
      </p:grpSpPr>
      <p:sp>
        <p:nvSpPr>
          <p:cNvPr id="46" name="Google Shape;46;p12"/>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2"/>
          <p:cNvSpPr txBox="1">
            <a:spLocks noGrp="1"/>
          </p:cNvSpPr>
          <p:nvPr>
            <p:ph type="body" idx="1"/>
          </p:nvPr>
        </p:nvSpPr>
        <p:spPr>
          <a:xfrm rot="5400000">
            <a:off x="3923681" y="-1776509"/>
            <a:ext cx="4351338" cy="1155560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12"/>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C9E4A"/>
              </a:buClr>
              <a:buSzPts val="3600"/>
              <a:buFont typeface="Calibri"/>
              <a:buNone/>
              <a:defRPr sz="3600" b="1" i="0" u="none" strike="noStrike" cap="none">
                <a:solidFill>
                  <a:srgbClr val="1C9E4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
          <p:cNvSpPr txBox="1">
            <a:spLocks noGrp="1"/>
          </p:cNvSpPr>
          <p:nvPr>
            <p:ph type="body" idx="1"/>
          </p:nvPr>
        </p:nvSpPr>
        <p:spPr>
          <a:xfrm>
            <a:off x="321547" y="1825625"/>
            <a:ext cx="11555605"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C9E4A"/>
              </a:buClr>
              <a:buSzPts val="2800"/>
              <a:buFont typeface="Arial"/>
              <a:buChar char="•"/>
              <a:defRPr sz="2800" b="0" i="0" u="none" strike="noStrike" cap="none">
                <a:solidFill>
                  <a:srgbClr val="1C9E4A"/>
                </a:solidFill>
                <a:latin typeface="Calibri"/>
                <a:ea typeface="Calibri"/>
                <a:cs typeface="Calibri"/>
                <a:sym typeface="Calibri"/>
              </a:defRPr>
            </a:lvl1pPr>
            <a:lvl2pPr marL="914400" marR="0" lvl="1" indent="-381000" algn="l" rtl="0">
              <a:lnSpc>
                <a:spcPct val="90000"/>
              </a:lnSpc>
              <a:spcBef>
                <a:spcPts val="500"/>
              </a:spcBef>
              <a:spcAft>
                <a:spcPts val="0"/>
              </a:spcAft>
              <a:buClr>
                <a:srgbClr val="1C9E4A"/>
              </a:buClr>
              <a:buSzPts val="2400"/>
              <a:buFont typeface="Arial"/>
              <a:buChar char="•"/>
              <a:defRPr sz="2400" b="0" i="0" u="none" strike="noStrike" cap="none">
                <a:solidFill>
                  <a:srgbClr val="1C9E4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1C9E4A"/>
              </a:buClr>
              <a:buSzPts val="2000"/>
              <a:buFont typeface="Arial"/>
              <a:buChar char="•"/>
              <a:defRPr sz="2000" b="0" i="0" u="none" strike="noStrike" cap="none">
                <a:solidFill>
                  <a:srgbClr val="1C9E4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pic>
        <p:nvPicPr>
          <p:cNvPr id="9" name="Google Shape;9;p2" descr="A képen szöveg látható&#10;&#10;Automatikusan generált leírás"/>
          <p:cNvPicPr preferRelativeResize="0"/>
          <p:nvPr/>
        </p:nvPicPr>
        <p:blipFill rotWithShape="1">
          <a:blip r:embed="rId12">
            <a:alphaModFix/>
          </a:blip>
          <a:srcRect/>
          <a:stretch/>
        </p:blipFill>
        <p:spPr>
          <a:xfrm>
            <a:off x="1019" y="6290227"/>
            <a:ext cx="2099090" cy="57782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hyperlink" Target="http://okosvaros.lechnerkozpont.hu/hu"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www.kesztolc.hu/"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www.kesztolc.hu/"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www.kesztolc.hu/"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www.casseroleclub.co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s://www.peerby.com/" TargetMode="Externa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miutcank.hu/"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miutcank.hu/"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www.codeforamerica.or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provertes.hu/"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www.provertes.hu/"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omloiborut.hu/"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somloiborut.hu/" TargetMode="Externa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8" Type="http://schemas.openxmlformats.org/officeDocument/2006/relationships/hyperlink" Target="https://www.youtube.com/watch?v=HjusNxtzFS0&amp;list=PLZdrlE4wSYjNfkq9Am3wY0YagB03eG_0b&amp;index=7" TargetMode="External"/><Relationship Id="rId3" Type="http://schemas.openxmlformats.org/officeDocument/2006/relationships/image" Target="../media/image33.png"/><Relationship Id="rId7" Type="http://schemas.openxmlformats.org/officeDocument/2006/relationships/hyperlink" Target="https://www.youtube.com/watch?v=iHrhKZNmAuY&amp;list=PLZdrlE4wSYjNfkq9Am3wY0YagB03eG_0b&amp;index=2"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hyperlink" Target="https://www.youtube.com/watch?v=sRThqqr6ZR8&amp;list=PLZdrlE4wSYjNfkq9Am3wY0YagB03eG_0b&amp;index=10"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www.youtyuk.hu/"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www.youtyuk.hu/"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hyperlink" Target="http://szatyorbolt.hu/" TargetMode="External"/><Relationship Id="rId4" Type="http://schemas.openxmlformats.org/officeDocument/2006/relationships/hyperlink" Target="about:blank"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hyperlink" Target="http://szatyorbolt.hu/" TargetMode="External"/><Relationship Id="rId4" Type="http://schemas.openxmlformats.org/officeDocument/2006/relationships/hyperlink" Target="about:blank"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s://veddegyutt.hu/"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s://veddegyutt.hu/"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nyitottportak.hu/"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nyitottportak.hu/" TargetMode="External"/><Relationship Id="rId5" Type="http://schemas.openxmlformats.org/officeDocument/2006/relationships/image" Target="../media/image46.png"/><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hyperlink" Target="https://play.google.com/store/apps/details?id=hu.spacesalad.secondscr.cegledbercel" TargetMode="Externa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s://www.zaarly.com/"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www.t-city.de/en/t-city-projekte/projekte/mobile-visite-startet.html"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hyperlink" Target="http://www.tunstall.co.uk/what-we-do/telehealth"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s://www.fallsafetyapp.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hyperlink" Target="http://www.montunosoftware.com/products/dosecast/about/"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8" Type="http://schemas.openxmlformats.org/officeDocument/2006/relationships/hyperlink" Target="https://www.komoot.com/" TargetMode="External"/><Relationship Id="rId3" Type="http://schemas.openxmlformats.org/officeDocument/2006/relationships/hyperlink" Target="https://www.wikipedia.org/" TargetMode="External"/><Relationship Id="rId7" Type="http://schemas.openxmlformats.org/officeDocument/2006/relationships/hyperlink" Target="http://turistautak.hu/" TargetMode="External"/><Relationship Id="rId2" Type="http://schemas.openxmlformats.org/officeDocument/2006/relationships/hyperlink" Target="http://www.google.com/" TargetMode="External"/><Relationship Id="rId1" Type="http://schemas.openxmlformats.org/officeDocument/2006/relationships/slideLayout" Target="../slideLayouts/slideLayout4.xml"/><Relationship Id="rId6" Type="http://schemas.openxmlformats.org/officeDocument/2006/relationships/hyperlink" Target="https://www.termeszetjaro.hu/hu/" TargetMode="External"/><Relationship Id="rId11" Type="http://schemas.openxmlformats.org/officeDocument/2006/relationships/hyperlink" Target="http://booking.com/" TargetMode="External"/><Relationship Id="rId5" Type="http://schemas.openxmlformats.org/officeDocument/2006/relationships/hyperlink" Target="http://menetrendek.hu/" TargetMode="External"/><Relationship Id="rId10" Type="http://schemas.openxmlformats.org/officeDocument/2006/relationships/hyperlink" Target="https://www.kulcsoshaz.hu/index.php" TargetMode="External"/><Relationship Id="rId4" Type="http://schemas.openxmlformats.org/officeDocument/2006/relationships/hyperlink" Target="https://www.google.com/maps" TargetMode="External"/><Relationship Id="rId9" Type="http://schemas.openxmlformats.org/officeDocument/2006/relationships/hyperlink" Target="http://sz&#225;ll&#225;s.hu/"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docs.google.com/forms/u/0/"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nivegyhaz.hu/" TargetMode="External"/><Relationship Id="rId4" Type="http://schemas.openxmlformats.org/officeDocument/2006/relationships/image" Target="../media/image6.jp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hyperlink" Target="https://play.google.com/store/apps/details?id=de.komoot.android&amp;hl=en&amp;gl=US" TargetMode="Externa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8" Type="http://schemas.openxmlformats.org/officeDocument/2006/relationships/hyperlink" Target="https://www.kulcsoshaz.hu/index.php" TargetMode="External"/><Relationship Id="rId3" Type="http://schemas.openxmlformats.org/officeDocument/2006/relationships/hyperlink" Target="https://www.wikipedia.org/" TargetMode="External"/><Relationship Id="rId7" Type="http://schemas.openxmlformats.org/officeDocument/2006/relationships/hyperlink" Target="http://sz&#225;ll&#225;s.hu/" TargetMode="External"/><Relationship Id="rId2" Type="http://schemas.openxmlformats.org/officeDocument/2006/relationships/hyperlink" Target="http://www.google.com/" TargetMode="External"/><Relationship Id="rId1" Type="http://schemas.openxmlformats.org/officeDocument/2006/relationships/slideLayout" Target="../slideLayouts/slideLayout4.xml"/><Relationship Id="rId6" Type="http://schemas.openxmlformats.org/officeDocument/2006/relationships/hyperlink" Target="http://turistautak.hu/" TargetMode="External"/><Relationship Id="rId5" Type="http://schemas.openxmlformats.org/officeDocument/2006/relationships/hyperlink" Target="https://www.termeszetjaro.hu/hu/" TargetMode="External"/><Relationship Id="rId4" Type="http://schemas.openxmlformats.org/officeDocument/2006/relationships/hyperlink" Target="https://www.google.com/maps" TargetMode="External"/><Relationship Id="rId9" Type="http://schemas.openxmlformats.org/officeDocument/2006/relationships/hyperlink" Target="http://booking.com/"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www.kesztolc.hu/"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hyperlink" Target="https://kesztolc.hu/ujra-musoron-a-kesztolci-izorzok"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banyaszkor.hu/"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enrd.ec.europa.eu/smart-and-competitive-rural-areas/smart-villages/smart-villages-portal_en"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6"/>
        <p:cNvGrpSpPr/>
        <p:nvPr/>
      </p:nvGrpSpPr>
      <p:grpSpPr>
        <a:xfrm>
          <a:off x="0" y="0"/>
          <a:ext cx="0" cy="0"/>
          <a:chOff x="0" y="0"/>
          <a:chExt cx="0" cy="0"/>
        </a:xfrm>
      </p:grpSpPr>
      <p:sp>
        <p:nvSpPr>
          <p:cNvPr id="57" name="Google Shape;57;p1"/>
          <p:cNvSpPr txBox="1">
            <a:spLocks noGrp="1"/>
          </p:cNvSpPr>
          <p:nvPr>
            <p:ph type="ctrTitle"/>
          </p:nvPr>
        </p:nvSpPr>
        <p:spPr>
          <a:xfrm>
            <a:off x="1402977"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6000"/>
              <a:buNone/>
            </a:pPr>
            <a:r>
              <a:rPr lang="hu-HU">
                <a:latin typeface="Calibri"/>
                <a:ea typeface="Calibri"/>
                <a:cs typeface="Calibri"/>
                <a:sym typeface="Calibri"/>
              </a:rPr>
              <a:t>Digitális megoldások a vidékfejlesztésben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2"/>
          <p:cNvSpPr txBox="1">
            <a:spLocks noGrp="1"/>
          </p:cNvSpPr>
          <p:nvPr>
            <p:ph type="title"/>
          </p:nvPr>
        </p:nvSpPr>
        <p:spPr>
          <a:xfrm>
            <a:off x="750888" y="293688"/>
            <a:ext cx="9221787" cy="94773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3F3F3F"/>
              </a:buClr>
              <a:buSzPct val="62500"/>
              <a:buFont typeface="Calibri"/>
              <a:buNone/>
            </a:pPr>
            <a:r>
              <a:rPr lang="hu-HU" sz="3200">
                <a:latin typeface="Calibri"/>
                <a:ea typeface="Calibri"/>
                <a:cs typeface="Calibri"/>
                <a:sym typeface="Calibri"/>
              </a:rPr>
              <a:t>Digitális megoldások alkalmazási területei a vidékfejlesztésben</a:t>
            </a:r>
            <a:endParaRPr/>
          </a:p>
        </p:txBody>
      </p:sp>
      <p:sp>
        <p:nvSpPr>
          <p:cNvPr id="145" name="Google Shape;145;p22"/>
          <p:cNvSpPr txBox="1">
            <a:spLocks noGrp="1"/>
          </p:cNvSpPr>
          <p:nvPr>
            <p:ph type="body" idx="1"/>
          </p:nvPr>
        </p:nvSpPr>
        <p:spPr>
          <a:xfrm>
            <a:off x="569913" y="1241424"/>
            <a:ext cx="6950075" cy="5050887"/>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rgbClr val="3F3F3F"/>
              </a:buClr>
              <a:buSzPts val="1800"/>
              <a:buChar char="•"/>
            </a:pPr>
            <a:r>
              <a:rPr lang="hu-HU" sz="1700" dirty="0">
                <a:solidFill>
                  <a:srgbClr val="3F3F3F"/>
                </a:solidFill>
                <a:latin typeface="Calibri"/>
                <a:ea typeface="Calibri"/>
                <a:cs typeface="Calibri"/>
                <a:sym typeface="Calibri"/>
              </a:rPr>
              <a:t>A vidékfejlesztésen belül a digitális megoldások több területen is alkalmazhatók. </a:t>
            </a:r>
            <a:endParaRPr dirty="0"/>
          </a:p>
          <a:p>
            <a:pPr marL="457200" lvl="0" indent="-342900" algn="l" rtl="0">
              <a:lnSpc>
                <a:spcPct val="90000"/>
              </a:lnSpc>
              <a:spcBef>
                <a:spcPts val="1000"/>
              </a:spcBef>
              <a:spcAft>
                <a:spcPts val="0"/>
              </a:spcAft>
              <a:buClr>
                <a:srgbClr val="3F3F3F"/>
              </a:buClr>
              <a:buSzPts val="1800"/>
              <a:buFont typeface="Arial"/>
              <a:buChar char="•"/>
            </a:pPr>
            <a:r>
              <a:rPr lang="hu-HU" sz="1700" b="1" dirty="0">
                <a:solidFill>
                  <a:srgbClr val="3F3F3F"/>
                </a:solidFill>
                <a:latin typeface="Calibri"/>
                <a:ea typeface="Calibri"/>
                <a:cs typeface="Calibri"/>
                <a:sym typeface="Calibri"/>
              </a:rPr>
              <a:t>Közösségfejlesztés</a:t>
            </a:r>
            <a:r>
              <a:rPr lang="hu-HU" sz="1700" dirty="0">
                <a:solidFill>
                  <a:srgbClr val="3F3F3F"/>
                </a:solidFill>
                <a:latin typeface="Calibri"/>
                <a:ea typeface="Calibri"/>
                <a:cs typeface="Calibri"/>
                <a:sym typeface="Calibri"/>
              </a:rPr>
              <a:t> – A területen belül a legfontosabb a helyi lakosság, vállalkozások, szervezetek közötti kommunikáció fejlesztése. A kommunikáció erősíti a helyi identitást, a bizalmat, megalapozza a helyi véleménye, igények  összegyűjtését, ezzel csökkentik a fejlesztések kockázatát. Az identitás erősítése kapcsán a belső kommunikáció mellett a térség, település online láthatósága is kiemelt terület. </a:t>
            </a:r>
            <a:endParaRPr dirty="0"/>
          </a:p>
          <a:p>
            <a:pPr marL="457200" lvl="0" indent="-342900" algn="l" rtl="0">
              <a:lnSpc>
                <a:spcPct val="90000"/>
              </a:lnSpc>
              <a:spcBef>
                <a:spcPts val="1000"/>
              </a:spcBef>
              <a:spcAft>
                <a:spcPts val="0"/>
              </a:spcAft>
              <a:buClr>
                <a:srgbClr val="3F3F3F"/>
              </a:buClr>
              <a:buSzPts val="1800"/>
              <a:buFont typeface="Arial"/>
              <a:buChar char="•"/>
            </a:pPr>
            <a:r>
              <a:rPr lang="hu-HU" sz="1700" b="1" dirty="0">
                <a:solidFill>
                  <a:srgbClr val="3F3F3F"/>
                </a:solidFill>
                <a:latin typeface="Calibri"/>
                <a:ea typeface="Calibri"/>
                <a:cs typeface="Calibri"/>
                <a:sym typeface="Calibri"/>
              </a:rPr>
              <a:t>Jövedelemszerzés</a:t>
            </a:r>
            <a:r>
              <a:rPr lang="hu-HU" sz="1700" dirty="0">
                <a:solidFill>
                  <a:srgbClr val="3F3F3F"/>
                </a:solidFill>
                <a:latin typeface="Calibri"/>
                <a:ea typeface="Calibri"/>
                <a:cs typeface="Calibri"/>
                <a:sym typeface="Calibri"/>
              </a:rPr>
              <a:t> – A digitális megoldások egyrészt a meglévő ágazatok hatékonyságának növelését támogatják (például: agrártermelés, turizmus, ipar, szolgáltatások), másrészt új jövedelmi források elérését teszik lehetővé (például: sharing economy, távmunka). A térségben élők jövedelméhez a piac bővítéséhez, illetve a befektetők vonzásához közvetlenül járul hozzá a térség, település online láthatósága, marketingje.</a:t>
            </a:r>
            <a:endParaRPr dirty="0"/>
          </a:p>
          <a:p>
            <a:pPr marL="457200" lvl="0" indent="-342900" algn="l" rtl="0">
              <a:lnSpc>
                <a:spcPct val="90000"/>
              </a:lnSpc>
              <a:spcBef>
                <a:spcPts val="1000"/>
              </a:spcBef>
              <a:spcAft>
                <a:spcPts val="0"/>
              </a:spcAft>
              <a:buClr>
                <a:srgbClr val="3F3F3F"/>
              </a:buClr>
              <a:buSzPts val="1800"/>
              <a:buFont typeface="Arial"/>
              <a:buChar char="•"/>
            </a:pPr>
            <a:r>
              <a:rPr lang="hu-HU" sz="1700" b="1" dirty="0">
                <a:solidFill>
                  <a:srgbClr val="3F3F3F"/>
                </a:solidFill>
                <a:latin typeface="Calibri"/>
                <a:ea typeface="Calibri"/>
                <a:cs typeface="Calibri"/>
                <a:sym typeface="Calibri"/>
              </a:rPr>
              <a:t>Szolgáltatások</a:t>
            </a:r>
            <a:r>
              <a:rPr lang="hu-HU" sz="1700" dirty="0">
                <a:solidFill>
                  <a:srgbClr val="3F3F3F"/>
                </a:solidFill>
                <a:latin typeface="Calibri"/>
                <a:ea typeface="Calibri"/>
                <a:cs typeface="Calibri"/>
                <a:sym typeface="Calibri"/>
              </a:rPr>
              <a:t> – A települési, térségi szolgálatások fejlesztése kapcsán számos terület (például: közlekedés, köz- és piaci szolgáltatások minősége és elérése, idősek ellátása, logisztika).</a:t>
            </a:r>
            <a:endParaRPr dirty="0"/>
          </a:p>
          <a:p>
            <a:pPr marL="457200" lvl="0" indent="-228600" algn="l" rtl="0">
              <a:lnSpc>
                <a:spcPct val="90000"/>
              </a:lnSpc>
              <a:spcBef>
                <a:spcPts val="1000"/>
              </a:spcBef>
              <a:spcAft>
                <a:spcPts val="0"/>
              </a:spcAft>
              <a:buClr>
                <a:srgbClr val="3F3F3F"/>
              </a:buClr>
              <a:buSzPts val="1800"/>
              <a:buFont typeface="Arial"/>
              <a:buNone/>
            </a:pPr>
            <a:endParaRPr sz="1700" dirty="0">
              <a:solidFill>
                <a:srgbClr val="3F3F3F"/>
              </a:solidFill>
              <a:latin typeface="Calibri"/>
              <a:ea typeface="Calibri"/>
              <a:cs typeface="Calibri"/>
              <a:sym typeface="Calibri"/>
            </a:endParaRPr>
          </a:p>
          <a:p>
            <a:pPr marL="457200" lvl="0" indent="-228600" algn="l" rtl="0">
              <a:lnSpc>
                <a:spcPct val="90000"/>
              </a:lnSpc>
              <a:spcBef>
                <a:spcPts val="1000"/>
              </a:spcBef>
              <a:spcAft>
                <a:spcPts val="0"/>
              </a:spcAft>
              <a:buClr>
                <a:srgbClr val="3F3F3F"/>
              </a:buClr>
              <a:buSzPts val="1800"/>
              <a:buNone/>
            </a:pPr>
            <a:endParaRPr sz="1700" dirty="0">
              <a:solidFill>
                <a:srgbClr val="3F3F3F"/>
              </a:solidFill>
              <a:latin typeface="Calibri"/>
              <a:ea typeface="Calibri"/>
              <a:cs typeface="Calibri"/>
              <a:sym typeface="Calibri"/>
            </a:endParaRPr>
          </a:p>
        </p:txBody>
      </p:sp>
      <p:grpSp>
        <p:nvGrpSpPr>
          <p:cNvPr id="146" name="Google Shape;146;p22"/>
          <p:cNvGrpSpPr/>
          <p:nvPr/>
        </p:nvGrpSpPr>
        <p:grpSpPr>
          <a:xfrm>
            <a:off x="7899400" y="1919826"/>
            <a:ext cx="4102100" cy="2635250"/>
            <a:chOff x="1904995" y="1534888"/>
            <a:chExt cx="4752000" cy="3052965"/>
          </a:xfrm>
        </p:grpSpPr>
        <p:sp>
          <p:nvSpPr>
            <p:cNvPr id="147" name="Google Shape;147;p22"/>
            <p:cNvSpPr/>
            <p:nvPr/>
          </p:nvSpPr>
          <p:spPr>
            <a:xfrm>
              <a:off x="1938097" y="1534888"/>
              <a:ext cx="4625108" cy="1002328"/>
            </a:xfrm>
            <a:prstGeom prst="triangle">
              <a:avLst>
                <a:gd name="adj" fmla="val 50000"/>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hu-HU" sz="1100" b="1" i="0" u="none" strike="noStrike" cap="none">
                  <a:solidFill>
                    <a:srgbClr val="FFFFFF"/>
                  </a:solidFill>
                  <a:latin typeface="Arial"/>
                  <a:ea typeface="Arial"/>
                  <a:cs typeface="Arial"/>
                  <a:sym typeface="Arial"/>
                </a:rPr>
                <a:t>Letelepedés, helyben maradás</a:t>
              </a:r>
              <a:endParaRPr/>
            </a:p>
          </p:txBody>
        </p:sp>
        <p:sp>
          <p:nvSpPr>
            <p:cNvPr id="148" name="Google Shape;148;p22"/>
            <p:cNvSpPr/>
            <p:nvPr/>
          </p:nvSpPr>
          <p:spPr>
            <a:xfrm>
              <a:off x="2101768" y="2590552"/>
              <a:ext cx="978353" cy="1305786"/>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hu-HU" sz="1100" b="1" i="0" u="none" strike="noStrike" cap="none">
                  <a:solidFill>
                    <a:srgbClr val="FFFFFF"/>
                  </a:solidFill>
                  <a:latin typeface="Arial"/>
                  <a:ea typeface="Arial"/>
                  <a:cs typeface="Arial"/>
                  <a:sym typeface="Arial"/>
                </a:rPr>
                <a:t>Lakhatás</a:t>
              </a:r>
              <a:endParaRPr/>
            </a:p>
          </p:txBody>
        </p:sp>
        <p:sp>
          <p:nvSpPr>
            <p:cNvPr id="149" name="Google Shape;149;p22"/>
            <p:cNvSpPr/>
            <p:nvPr/>
          </p:nvSpPr>
          <p:spPr>
            <a:xfrm>
              <a:off x="3210692" y="2590552"/>
              <a:ext cx="980191" cy="1305786"/>
            </a:xfrm>
            <a:prstGeom prst="rect">
              <a:avLst/>
            </a:prstGeom>
            <a:solidFill>
              <a:srgbClr val="C00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hu-HU" sz="1100" b="1" i="0" u="none" strike="noStrike" cap="none">
                  <a:solidFill>
                    <a:srgbClr val="FFFFFF"/>
                  </a:solidFill>
                  <a:latin typeface="Arial"/>
                  <a:ea typeface="Arial"/>
                  <a:cs typeface="Arial"/>
                  <a:sym typeface="Arial"/>
                </a:rPr>
                <a:t>Jövedelem</a:t>
              </a:r>
              <a:endParaRPr/>
            </a:p>
          </p:txBody>
        </p:sp>
        <p:sp>
          <p:nvSpPr>
            <p:cNvPr id="150" name="Google Shape;150;p22"/>
            <p:cNvSpPr/>
            <p:nvPr/>
          </p:nvSpPr>
          <p:spPr>
            <a:xfrm>
              <a:off x="4321453" y="2590552"/>
              <a:ext cx="980191" cy="1305786"/>
            </a:xfrm>
            <a:prstGeom prst="rect">
              <a:avLst/>
            </a:prstGeom>
            <a:solidFill>
              <a:srgbClr val="C00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hu-HU" sz="1100" b="1" i="0" u="none" strike="noStrike" cap="none">
                  <a:solidFill>
                    <a:srgbClr val="FFFFFF"/>
                  </a:solidFill>
                  <a:latin typeface="Arial"/>
                  <a:ea typeface="Arial"/>
                  <a:cs typeface="Arial"/>
                  <a:sym typeface="Arial"/>
                </a:rPr>
                <a:t>Szolgáltatások</a:t>
              </a:r>
              <a:endParaRPr/>
            </a:p>
          </p:txBody>
        </p:sp>
        <p:sp>
          <p:nvSpPr>
            <p:cNvPr id="151" name="Google Shape;151;p22"/>
            <p:cNvSpPr/>
            <p:nvPr/>
          </p:nvSpPr>
          <p:spPr>
            <a:xfrm>
              <a:off x="5443249" y="2590552"/>
              <a:ext cx="980191" cy="1305786"/>
            </a:xfrm>
            <a:prstGeom prst="rect">
              <a:avLst/>
            </a:prstGeom>
            <a:solidFill>
              <a:srgbClr val="C00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hu-HU" sz="1100" b="1" i="0" u="none" strike="noStrike" cap="none">
                  <a:solidFill>
                    <a:srgbClr val="FFFFFF"/>
                  </a:solidFill>
                  <a:latin typeface="Arial"/>
                  <a:ea typeface="Arial"/>
                  <a:cs typeface="Arial"/>
                  <a:sym typeface="Arial"/>
                </a:rPr>
                <a:t>Közösség</a:t>
              </a:r>
              <a:endParaRPr/>
            </a:p>
          </p:txBody>
        </p:sp>
        <p:sp>
          <p:nvSpPr>
            <p:cNvPr id="152" name="Google Shape;152;p22"/>
            <p:cNvSpPr/>
            <p:nvPr/>
          </p:nvSpPr>
          <p:spPr>
            <a:xfrm>
              <a:off x="1980394" y="3951512"/>
              <a:ext cx="4626947" cy="288744"/>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hu-HU" sz="1100" b="1" i="0" u="none" strike="noStrike" cap="none">
                  <a:solidFill>
                    <a:srgbClr val="FFFFFF"/>
                  </a:solidFill>
                  <a:latin typeface="Arial"/>
                  <a:ea typeface="Arial"/>
                  <a:cs typeface="Arial"/>
                  <a:sym typeface="Arial"/>
                </a:rPr>
                <a:t>Fejlesztéspolitika</a:t>
              </a:r>
              <a:endParaRPr/>
            </a:p>
          </p:txBody>
        </p:sp>
        <p:sp>
          <p:nvSpPr>
            <p:cNvPr id="153" name="Google Shape;153;p22"/>
            <p:cNvSpPr/>
            <p:nvPr/>
          </p:nvSpPr>
          <p:spPr>
            <a:xfrm>
              <a:off x="1904995" y="4299108"/>
              <a:ext cx="4752000" cy="288745"/>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hu-HU" sz="1100" b="1" i="0" u="none" strike="noStrike" cap="none">
                  <a:solidFill>
                    <a:srgbClr val="FFFFFF"/>
                  </a:solidFill>
                  <a:latin typeface="Arial"/>
                  <a:ea typeface="Arial"/>
                  <a:cs typeface="Arial"/>
                  <a:sym typeface="Arial"/>
                </a:rPr>
                <a:t>Térségi együttműködés</a:t>
              </a:r>
              <a:endParaRPr/>
            </a:p>
          </p:txBody>
        </p:sp>
      </p:grpSp>
      <p:sp>
        <p:nvSpPr>
          <p:cNvPr id="154" name="Google Shape;154;p22"/>
          <p:cNvSpPr txBox="1"/>
          <p:nvPr/>
        </p:nvSpPr>
        <p:spPr>
          <a:xfrm>
            <a:off x="8147050" y="5500688"/>
            <a:ext cx="3606800" cy="5318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none" strike="noStrike" cap="none">
                <a:solidFill>
                  <a:schemeClr val="dk1"/>
                </a:solidFill>
                <a:latin typeface="Arial"/>
                <a:ea typeface="Arial"/>
                <a:cs typeface="Arial"/>
                <a:sym typeface="Arial"/>
              </a:rPr>
              <a:t>Kép forrása: Magyar Falu Program, javaslatok, TÖOSZ, 2. verzió, 2018. szeptember 11.</a:t>
            </a:r>
            <a:endParaRPr/>
          </a:p>
        </p:txBody>
      </p:sp>
      <p:sp>
        <p:nvSpPr>
          <p:cNvPr id="155" name="Google Shape;155;p22"/>
          <p:cNvSpPr txBox="1"/>
          <p:nvPr/>
        </p:nvSpPr>
        <p:spPr>
          <a:xfrm>
            <a:off x="7899400" y="4596701"/>
            <a:ext cx="4102100" cy="523220"/>
          </a:xfrm>
          <a:prstGeom prst="rect">
            <a:avLst/>
          </a:prstGeom>
          <a:solidFill>
            <a:srgbClr val="548135"/>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hu-HU" sz="1400" b="1" i="0" u="none" strike="noStrike" cap="none">
                <a:solidFill>
                  <a:schemeClr val="lt1"/>
                </a:solidFill>
                <a:latin typeface="Arial"/>
                <a:ea typeface="Arial"/>
                <a:cs typeface="Arial"/>
                <a:sym typeface="Arial"/>
              </a:rPr>
              <a:t>Táji adottságok, ökoszisztéma szolgálatások, környezeti és természeti erőforrások</a:t>
            </a:r>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33B27-B31B-D04F-8510-1815AB9D9D39}"/>
              </a:ext>
            </a:extLst>
          </p:cNvPr>
          <p:cNvSpPr>
            <a:spLocks noGrp="1"/>
          </p:cNvSpPr>
          <p:nvPr>
            <p:ph type="title"/>
          </p:nvPr>
        </p:nvSpPr>
        <p:spPr/>
        <p:txBody>
          <a:bodyPr/>
          <a:lstStyle/>
          <a:p>
            <a:r>
              <a:rPr lang="hu-HU" dirty="0"/>
              <a:t>Ellenőrző kérdések</a:t>
            </a:r>
          </a:p>
        </p:txBody>
      </p:sp>
      <p:sp>
        <p:nvSpPr>
          <p:cNvPr id="4" name="Text Placeholder 3">
            <a:extLst>
              <a:ext uri="{FF2B5EF4-FFF2-40B4-BE49-F238E27FC236}">
                <a16:creationId xmlns:a16="http://schemas.microsoft.com/office/drawing/2014/main" id="{AAB7E60E-C245-6543-89B0-8317DDEE0888}"/>
              </a:ext>
            </a:extLst>
          </p:cNvPr>
          <p:cNvSpPr>
            <a:spLocks noGrp="1"/>
          </p:cNvSpPr>
          <p:nvPr>
            <p:ph type="body" idx="1"/>
          </p:nvPr>
        </p:nvSpPr>
        <p:spPr/>
        <p:txBody>
          <a:bodyPr/>
          <a:lstStyle/>
          <a:p>
            <a:pPr marL="114300" indent="0">
              <a:buNone/>
            </a:pPr>
            <a:r>
              <a:rPr lang="hu-HU" dirty="0"/>
              <a:t>Hogyan mérjük fel a célközönség igényeit? Két választ </a:t>
            </a:r>
            <a:r>
              <a:rPr lang="hu-HU" dirty="0" err="1"/>
              <a:t>jelöljön</a:t>
            </a:r>
            <a:r>
              <a:rPr lang="hu-HU" dirty="0"/>
              <a:t> meg!</a:t>
            </a:r>
          </a:p>
          <a:p>
            <a:pPr lvl="0"/>
            <a:r>
              <a:rPr lang="hu-HU" dirty="0"/>
              <a:t>Online kérdőívvel</a:t>
            </a:r>
          </a:p>
          <a:p>
            <a:pPr lvl="0"/>
            <a:r>
              <a:rPr lang="hu-HU" dirty="0"/>
              <a:t>Személyes beszélgetéssel</a:t>
            </a:r>
          </a:p>
          <a:p>
            <a:pPr lvl="0"/>
            <a:r>
              <a:rPr lang="hu-HU" dirty="0"/>
              <a:t>Szavazással</a:t>
            </a:r>
          </a:p>
          <a:p>
            <a:endParaRPr lang="hu-HU" dirty="0"/>
          </a:p>
        </p:txBody>
      </p:sp>
      <p:sp>
        <p:nvSpPr>
          <p:cNvPr id="5" name="Text Placeholder 4">
            <a:extLst>
              <a:ext uri="{FF2B5EF4-FFF2-40B4-BE49-F238E27FC236}">
                <a16:creationId xmlns:a16="http://schemas.microsoft.com/office/drawing/2014/main" id="{71005F7B-2628-2449-9BF1-8D5A5D9D23DF}"/>
              </a:ext>
            </a:extLst>
          </p:cNvPr>
          <p:cNvSpPr>
            <a:spLocks noGrp="1"/>
          </p:cNvSpPr>
          <p:nvPr>
            <p:ph type="body" idx="2"/>
          </p:nvPr>
        </p:nvSpPr>
        <p:spPr/>
        <p:txBody>
          <a:bodyPr>
            <a:normAutofit/>
          </a:bodyPr>
          <a:lstStyle/>
          <a:p>
            <a:pPr marL="114300" indent="0">
              <a:buNone/>
            </a:pPr>
            <a:r>
              <a:rPr lang="hu-HU" dirty="0"/>
              <a:t>Milyen szempontokat elemünk a kínálat összeállításában? Több választ is megjelölhet.</a:t>
            </a:r>
          </a:p>
          <a:p>
            <a:pPr lvl="0"/>
            <a:r>
              <a:rPr lang="hu-HU" dirty="0"/>
              <a:t>Lehetőségeink</a:t>
            </a:r>
          </a:p>
          <a:p>
            <a:pPr lvl="0"/>
            <a:r>
              <a:rPr lang="hu-HU" dirty="0"/>
              <a:t>Gyengeségeink</a:t>
            </a:r>
          </a:p>
          <a:p>
            <a:pPr lvl="0"/>
            <a:r>
              <a:rPr lang="hu-HU" dirty="0"/>
              <a:t>Adottságaink</a:t>
            </a:r>
          </a:p>
          <a:p>
            <a:pPr lvl="0"/>
            <a:r>
              <a:rPr lang="hu-HU" dirty="0"/>
              <a:t>Látnivalóink</a:t>
            </a:r>
          </a:p>
          <a:p>
            <a:endParaRPr lang="hu-HU" dirty="0"/>
          </a:p>
        </p:txBody>
      </p:sp>
    </p:spTree>
    <p:extLst>
      <p:ext uri="{BB962C8B-B14F-4D97-AF65-F5344CB8AC3E}">
        <p14:creationId xmlns:p14="http://schemas.microsoft.com/office/powerpoint/2010/main" val="127927466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33B27-B31B-D04F-8510-1815AB9D9D39}"/>
              </a:ext>
            </a:extLst>
          </p:cNvPr>
          <p:cNvSpPr>
            <a:spLocks noGrp="1"/>
          </p:cNvSpPr>
          <p:nvPr>
            <p:ph type="title"/>
          </p:nvPr>
        </p:nvSpPr>
        <p:spPr/>
        <p:txBody>
          <a:bodyPr/>
          <a:lstStyle/>
          <a:p>
            <a:r>
              <a:rPr lang="hu-HU" dirty="0"/>
              <a:t>Ellenőrző kérdések</a:t>
            </a:r>
          </a:p>
        </p:txBody>
      </p:sp>
      <p:sp>
        <p:nvSpPr>
          <p:cNvPr id="4" name="Text Placeholder 3">
            <a:extLst>
              <a:ext uri="{FF2B5EF4-FFF2-40B4-BE49-F238E27FC236}">
                <a16:creationId xmlns:a16="http://schemas.microsoft.com/office/drawing/2014/main" id="{AAB7E60E-C245-6543-89B0-8317DDEE0888}"/>
              </a:ext>
            </a:extLst>
          </p:cNvPr>
          <p:cNvSpPr>
            <a:spLocks noGrp="1"/>
          </p:cNvSpPr>
          <p:nvPr>
            <p:ph type="body" idx="1"/>
          </p:nvPr>
        </p:nvSpPr>
        <p:spPr/>
        <p:txBody>
          <a:bodyPr/>
          <a:lstStyle/>
          <a:p>
            <a:pPr marL="114300" indent="0">
              <a:buNone/>
            </a:pPr>
            <a:r>
              <a:rPr lang="hu-HU" dirty="0"/>
              <a:t>Hogyan fogalmazzunk az ismertető füzetben? </a:t>
            </a:r>
          </a:p>
          <a:p>
            <a:pPr lvl="0"/>
            <a:r>
              <a:rPr lang="hu-HU" dirty="0"/>
              <a:t>Írjunk le mindent részletesen</a:t>
            </a:r>
          </a:p>
          <a:p>
            <a:pPr lvl="0"/>
            <a:r>
              <a:rPr lang="hu-HU" dirty="0"/>
              <a:t>Rövid, </a:t>
            </a:r>
            <a:r>
              <a:rPr lang="hu-HU" dirty="0" err="1"/>
              <a:t>sms</a:t>
            </a:r>
            <a:r>
              <a:rPr lang="hu-HU" dirty="0"/>
              <a:t>-hosszúságú leírásokat készítsünk.</a:t>
            </a:r>
          </a:p>
          <a:p>
            <a:r>
              <a:rPr lang="hu-HU" dirty="0"/>
              <a:t> </a:t>
            </a:r>
          </a:p>
          <a:p>
            <a:endParaRPr lang="hu-HU" dirty="0"/>
          </a:p>
        </p:txBody>
      </p:sp>
      <p:sp>
        <p:nvSpPr>
          <p:cNvPr id="5" name="Text Placeholder 4">
            <a:extLst>
              <a:ext uri="{FF2B5EF4-FFF2-40B4-BE49-F238E27FC236}">
                <a16:creationId xmlns:a16="http://schemas.microsoft.com/office/drawing/2014/main" id="{71005F7B-2628-2449-9BF1-8D5A5D9D23DF}"/>
              </a:ext>
            </a:extLst>
          </p:cNvPr>
          <p:cNvSpPr>
            <a:spLocks noGrp="1"/>
          </p:cNvSpPr>
          <p:nvPr>
            <p:ph type="body" idx="2"/>
          </p:nvPr>
        </p:nvSpPr>
        <p:spPr/>
        <p:txBody>
          <a:bodyPr>
            <a:normAutofit/>
          </a:bodyPr>
          <a:lstStyle/>
          <a:p>
            <a:pPr marL="114300" indent="0">
              <a:buNone/>
            </a:pPr>
            <a:r>
              <a:rPr lang="hu-HU" dirty="0"/>
              <a:t>Kikkel fogjunk össze a fejlesztésekben? Két választ </a:t>
            </a:r>
            <a:r>
              <a:rPr lang="hu-HU" dirty="0" err="1"/>
              <a:t>jelöljön</a:t>
            </a:r>
            <a:r>
              <a:rPr lang="hu-HU" dirty="0"/>
              <a:t> meg.</a:t>
            </a:r>
          </a:p>
          <a:p>
            <a:pPr lvl="0"/>
            <a:r>
              <a:rPr lang="hu-HU" dirty="0"/>
              <a:t>Helyi gazdák</a:t>
            </a:r>
          </a:p>
          <a:p>
            <a:pPr lvl="0"/>
            <a:r>
              <a:rPr lang="hu-HU" dirty="0"/>
              <a:t>Turisztikai szervezetek</a:t>
            </a:r>
          </a:p>
          <a:p>
            <a:pPr lvl="0"/>
            <a:r>
              <a:rPr lang="hu-HU" dirty="0"/>
              <a:t>Megyei Önkormányzat</a:t>
            </a:r>
          </a:p>
          <a:p>
            <a:endParaRPr lang="hu-HU" dirty="0"/>
          </a:p>
        </p:txBody>
      </p:sp>
    </p:spTree>
    <p:extLst>
      <p:ext uri="{BB962C8B-B14F-4D97-AF65-F5344CB8AC3E}">
        <p14:creationId xmlns:p14="http://schemas.microsoft.com/office/powerpoint/2010/main" val="29016317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33B27-B31B-D04F-8510-1815AB9D9D39}"/>
              </a:ext>
            </a:extLst>
          </p:cNvPr>
          <p:cNvSpPr>
            <a:spLocks noGrp="1"/>
          </p:cNvSpPr>
          <p:nvPr>
            <p:ph type="title"/>
          </p:nvPr>
        </p:nvSpPr>
        <p:spPr/>
        <p:txBody>
          <a:bodyPr/>
          <a:lstStyle/>
          <a:p>
            <a:r>
              <a:rPr lang="hu-HU" dirty="0"/>
              <a:t>Ellenőrző kérdések</a:t>
            </a:r>
          </a:p>
        </p:txBody>
      </p:sp>
      <p:sp>
        <p:nvSpPr>
          <p:cNvPr id="4" name="Text Placeholder 3">
            <a:extLst>
              <a:ext uri="{FF2B5EF4-FFF2-40B4-BE49-F238E27FC236}">
                <a16:creationId xmlns:a16="http://schemas.microsoft.com/office/drawing/2014/main" id="{AAB7E60E-C245-6543-89B0-8317DDEE0888}"/>
              </a:ext>
            </a:extLst>
          </p:cNvPr>
          <p:cNvSpPr>
            <a:spLocks noGrp="1"/>
          </p:cNvSpPr>
          <p:nvPr>
            <p:ph type="body" idx="1"/>
          </p:nvPr>
        </p:nvSpPr>
        <p:spPr/>
        <p:txBody>
          <a:bodyPr/>
          <a:lstStyle/>
          <a:p>
            <a:pPr marL="114300" indent="0">
              <a:buNone/>
            </a:pPr>
            <a:r>
              <a:rPr lang="hu-HU" dirty="0"/>
              <a:t>A falusi turizmus fejlesztése melyik feltétel hiányában </a:t>
            </a:r>
            <a:r>
              <a:rPr lang="hu-HU" dirty="0" err="1"/>
              <a:t>hiusulhat</a:t>
            </a:r>
            <a:r>
              <a:rPr lang="hu-HU" dirty="0"/>
              <a:t> meg?</a:t>
            </a:r>
          </a:p>
          <a:p>
            <a:pPr lvl="0"/>
            <a:r>
              <a:rPr lang="hu-HU" dirty="0"/>
              <a:t>Nincs iskola a településen</a:t>
            </a:r>
          </a:p>
          <a:p>
            <a:pPr lvl="0"/>
            <a:r>
              <a:rPr lang="hu-HU" dirty="0"/>
              <a:t>Nincs vasúti összeköttetése a településnek</a:t>
            </a:r>
          </a:p>
          <a:p>
            <a:pPr lvl="0"/>
            <a:r>
              <a:rPr lang="hu-HU" dirty="0"/>
              <a:t>Nincs szállás helyben</a:t>
            </a:r>
          </a:p>
          <a:p>
            <a:endParaRPr lang="hu-HU" dirty="0"/>
          </a:p>
        </p:txBody>
      </p:sp>
    </p:spTree>
    <p:extLst>
      <p:ext uri="{BB962C8B-B14F-4D97-AF65-F5344CB8AC3E}">
        <p14:creationId xmlns:p14="http://schemas.microsoft.com/office/powerpoint/2010/main" val="159907838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64"/>
          <p:cNvSpPr txBox="1">
            <a:spLocks noGrp="1"/>
          </p:cNvSpPr>
          <p:nvPr>
            <p:ph type="title"/>
          </p:nvPr>
        </p:nvSpPr>
        <p:spPr>
          <a:xfrm>
            <a:off x="750888" y="154203"/>
            <a:ext cx="9221787" cy="9477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3F3F"/>
              </a:buClr>
              <a:buSzPts val="1800"/>
              <a:buFont typeface="Calibri"/>
              <a:buNone/>
            </a:pPr>
            <a:r>
              <a:rPr lang="hu-HU">
                <a:latin typeface="Calibri"/>
                <a:ea typeface="Calibri"/>
                <a:cs typeface="Calibri"/>
                <a:sym typeface="Calibri"/>
              </a:rPr>
              <a:t>Felhasznált irodalmi hivatkozások jegyzéke</a:t>
            </a:r>
            <a:endParaRPr/>
          </a:p>
        </p:txBody>
      </p:sp>
      <p:sp>
        <p:nvSpPr>
          <p:cNvPr id="794" name="Google Shape;794;p64"/>
          <p:cNvSpPr txBox="1">
            <a:spLocks noGrp="1"/>
          </p:cNvSpPr>
          <p:nvPr>
            <p:ph type="body" idx="1"/>
          </p:nvPr>
        </p:nvSpPr>
        <p:spPr>
          <a:xfrm>
            <a:off x="750888" y="995012"/>
            <a:ext cx="11171237" cy="5203825"/>
          </a:xfrm>
          <a:prstGeom prst="rect">
            <a:avLst/>
          </a:prstGeom>
          <a:noFill/>
          <a:ln>
            <a:noFill/>
          </a:ln>
        </p:spPr>
        <p:txBody>
          <a:bodyPr spcFirstLastPara="1" wrap="square" lIns="91425" tIns="45700" rIns="91425" bIns="45700" anchor="t" anchorCtr="0">
            <a:normAutofit fontScale="55000" lnSpcReduction="20000"/>
          </a:bodyPr>
          <a:lstStyle/>
          <a:p>
            <a:pPr marL="342900" lvl="0" indent="-342900" algn="l" rtl="0">
              <a:lnSpc>
                <a:spcPct val="120000"/>
              </a:lnSpc>
              <a:spcBef>
                <a:spcPts val="1000"/>
              </a:spcBef>
              <a:spcAft>
                <a:spcPts val="0"/>
              </a:spcAft>
              <a:buClr>
                <a:srgbClr val="3F3F3F"/>
              </a:buClr>
              <a:buSzPct val="116883"/>
              <a:buFont typeface="Arial"/>
              <a:buAutoNum type="arabicPeriod"/>
            </a:pPr>
            <a:r>
              <a:rPr lang="hu-HU">
                <a:solidFill>
                  <a:srgbClr val="006600"/>
                </a:solidFill>
                <a:latin typeface="Calibri"/>
                <a:ea typeface="Calibri"/>
                <a:cs typeface="Calibri"/>
                <a:sym typeface="Calibri"/>
              </a:rPr>
              <a:t>A Nemzeti Agrárgazdasági Kamara szerepe a vidékfejlesztésben, Ifj. Hubai Imre, Szolnok, 2014. szeptember 18. </a:t>
            </a:r>
            <a:endParaRPr/>
          </a:p>
          <a:p>
            <a:pPr marL="342900" lvl="0" indent="-342900" algn="l" rtl="0">
              <a:lnSpc>
                <a:spcPct val="120000"/>
              </a:lnSpc>
              <a:spcBef>
                <a:spcPts val="1000"/>
              </a:spcBef>
              <a:spcAft>
                <a:spcPts val="0"/>
              </a:spcAft>
              <a:buClr>
                <a:srgbClr val="3F3F3F"/>
              </a:buClr>
              <a:buSzPct val="116883"/>
              <a:buFont typeface="Arial"/>
              <a:buAutoNum type="arabicPeriod"/>
            </a:pPr>
            <a:r>
              <a:rPr lang="hu-HU">
                <a:solidFill>
                  <a:srgbClr val="006600"/>
                </a:solidFill>
                <a:latin typeface="Calibri"/>
                <a:ea typeface="Calibri"/>
                <a:cs typeface="Calibri"/>
                <a:sym typeface="Calibri"/>
              </a:rPr>
              <a:t>Okos Falu: a helyi erőforrások hatékonyabb felhasználása, Felkészítő anyag a NAK álláspontjának kialakításához, 1.4. verzió, Budapest, 2018. augusztus 31., Agrárinformatika Kft</a:t>
            </a:r>
            <a:endParaRPr/>
          </a:p>
          <a:p>
            <a:pPr marL="342900" lvl="0" indent="-342900" algn="l" rtl="0">
              <a:lnSpc>
                <a:spcPct val="120000"/>
              </a:lnSpc>
              <a:spcBef>
                <a:spcPts val="1000"/>
              </a:spcBef>
              <a:spcAft>
                <a:spcPts val="0"/>
              </a:spcAft>
              <a:buClr>
                <a:srgbClr val="3F3F3F"/>
              </a:buClr>
              <a:buSzPct val="116883"/>
              <a:buFont typeface="Arial"/>
              <a:buAutoNum type="arabicPeriod"/>
            </a:pPr>
            <a:r>
              <a:rPr lang="hu-HU">
                <a:solidFill>
                  <a:srgbClr val="006600"/>
                </a:solidFill>
                <a:latin typeface="Calibri"/>
                <a:ea typeface="Calibri"/>
                <a:cs typeface="Calibri"/>
                <a:sym typeface="Calibri"/>
              </a:rPr>
              <a:t>Magyar Falu Program, javaslatok, TÖOSZ, 2. verzió, 2018. szeptember 11.</a:t>
            </a:r>
            <a:endParaRPr/>
          </a:p>
          <a:p>
            <a:pPr marL="342900" lvl="0" indent="-342900" algn="l" rtl="0">
              <a:lnSpc>
                <a:spcPct val="120000"/>
              </a:lnSpc>
              <a:spcBef>
                <a:spcPts val="1000"/>
              </a:spcBef>
              <a:spcAft>
                <a:spcPts val="0"/>
              </a:spcAft>
              <a:buClr>
                <a:srgbClr val="3F3F3F"/>
              </a:buClr>
              <a:buSzPct val="116883"/>
              <a:buFont typeface="Arial"/>
              <a:buAutoNum type="arabicPeriod"/>
            </a:pPr>
            <a:r>
              <a:rPr lang="hu-HU">
                <a:solidFill>
                  <a:srgbClr val="006600"/>
                </a:solidFill>
                <a:latin typeface="Calibri"/>
                <a:ea typeface="Calibri"/>
                <a:cs typeface="Calibri"/>
                <a:sym typeface="Calibri"/>
              </a:rPr>
              <a:t>Smart City tudásplatform metodikai javaslat, szerzők: dr. Dobos Klára, Kulcsár Sándor, Nagy Péter, dr. Sik András, Szemerey Samu, Vasváriné dr. Menyhárt Éva, Lechner Tudásközpont, 2015</a:t>
            </a:r>
            <a:endParaRPr/>
          </a:p>
          <a:p>
            <a:pPr marL="342900" lvl="0" indent="-342900" algn="l" rtl="0">
              <a:lnSpc>
                <a:spcPct val="120000"/>
              </a:lnSpc>
              <a:spcBef>
                <a:spcPts val="1000"/>
              </a:spcBef>
              <a:spcAft>
                <a:spcPts val="0"/>
              </a:spcAft>
              <a:buClr>
                <a:srgbClr val="3F3F3F"/>
              </a:buClr>
              <a:buSzPct val="116883"/>
              <a:buFont typeface="Arial"/>
              <a:buAutoNum type="arabicPeriod"/>
            </a:pPr>
            <a:r>
              <a:rPr lang="hu-HU">
                <a:solidFill>
                  <a:srgbClr val="006600"/>
                </a:solidFill>
                <a:latin typeface="Calibri"/>
                <a:ea typeface="Calibri"/>
                <a:cs typeface="Calibri"/>
                <a:sym typeface="Calibri"/>
              </a:rPr>
              <a:t>Ceglédbercel, az okos falu: Élhetőbb kistelepülések Magyarországon, esettanulmány, Invitech Solutions Zrt, 2018</a:t>
            </a:r>
            <a:endParaRPr/>
          </a:p>
          <a:p>
            <a:pPr marL="342900" lvl="0" indent="-342900" algn="l" rtl="0">
              <a:lnSpc>
                <a:spcPct val="120000"/>
              </a:lnSpc>
              <a:spcBef>
                <a:spcPts val="1000"/>
              </a:spcBef>
              <a:spcAft>
                <a:spcPts val="0"/>
              </a:spcAft>
              <a:buClr>
                <a:srgbClr val="3F3F3F"/>
              </a:buClr>
              <a:buSzPct val="116883"/>
              <a:buFont typeface="Arial"/>
              <a:buAutoNum type="arabicPeriod"/>
            </a:pPr>
            <a:r>
              <a:rPr lang="hu-HU">
                <a:solidFill>
                  <a:srgbClr val="006600"/>
                </a:solidFill>
                <a:latin typeface="Calibri"/>
                <a:ea typeface="Calibri"/>
                <a:cs typeface="Calibri"/>
                <a:sym typeface="Calibri"/>
              </a:rPr>
              <a:t>Lechner Ödön Tudásközpont Okos Város Példatár, letöltés időpontja: 2019. április 23. </a:t>
            </a:r>
            <a:r>
              <a:rPr lang="hu-HU" u="sng">
                <a:solidFill>
                  <a:srgbClr val="00660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http://okosvaros.lechnerkozpont.hu/hu</a:t>
            </a:r>
            <a:endParaRPr>
              <a:solidFill>
                <a:srgbClr val="006600"/>
              </a:solidFill>
              <a:latin typeface="Calibri"/>
              <a:ea typeface="Calibri"/>
              <a:cs typeface="Calibri"/>
              <a:sym typeface="Calibri"/>
            </a:endParaRPr>
          </a:p>
          <a:p>
            <a:pPr marL="342900" lvl="0" indent="-342900" algn="l" rtl="0">
              <a:lnSpc>
                <a:spcPct val="120000"/>
              </a:lnSpc>
              <a:spcBef>
                <a:spcPts val="1000"/>
              </a:spcBef>
              <a:spcAft>
                <a:spcPts val="0"/>
              </a:spcAft>
              <a:buClr>
                <a:srgbClr val="3F3F3F"/>
              </a:buClr>
              <a:buSzPct val="116883"/>
              <a:buFont typeface="Arial"/>
              <a:buAutoNum type="arabicPeriod"/>
            </a:pPr>
            <a:r>
              <a:rPr lang="hu-HU">
                <a:solidFill>
                  <a:srgbClr val="006600"/>
                </a:solidFill>
                <a:latin typeface="Calibri"/>
                <a:ea typeface="Calibri"/>
                <a:cs typeface="Calibri"/>
                <a:sym typeface="Calibri"/>
              </a:rPr>
              <a:t>Partnerships for Rural Development, OECD, Head of Publications Service, OECD 2, rue André- Pascal, 75775 Paris Cedex 16, Preance, 1990</a:t>
            </a:r>
            <a:endParaRPr>
              <a:solidFill>
                <a:srgbClr val="006600"/>
              </a:solidFill>
              <a:latin typeface="Calibri"/>
              <a:ea typeface="Calibri"/>
              <a:cs typeface="Calibri"/>
              <a:sym typeface="Calibri"/>
            </a:endParaRPr>
          </a:p>
          <a:p>
            <a:pPr marL="342900" lvl="0" indent="-342900" algn="l" rtl="0">
              <a:lnSpc>
                <a:spcPct val="120000"/>
              </a:lnSpc>
              <a:spcBef>
                <a:spcPts val="1000"/>
              </a:spcBef>
              <a:spcAft>
                <a:spcPts val="0"/>
              </a:spcAft>
              <a:buClr>
                <a:srgbClr val="3F3F3F"/>
              </a:buClr>
              <a:buSzPct val="116883"/>
              <a:buFont typeface="Arial"/>
              <a:buAutoNum type="arabicPeriod"/>
            </a:pPr>
            <a:r>
              <a:rPr lang="hu-HU">
                <a:solidFill>
                  <a:srgbClr val="006600"/>
                </a:solidFill>
                <a:latin typeface="Calibri"/>
                <a:ea typeface="Calibri"/>
                <a:cs typeface="Calibri"/>
                <a:sym typeface="Calibri"/>
              </a:rPr>
              <a:t>EU LEADER Initiative in Ireland: Evaluation and Recommendations, Kearney, B.—Boyle, G.E.—Walsh, J.A. (1994), Dublin, Department of Agriculture, Agriculture House</a:t>
            </a:r>
            <a:endParaRPr>
              <a:solidFill>
                <a:srgbClr val="006600"/>
              </a:solidFill>
              <a:latin typeface="Calibri"/>
              <a:ea typeface="Calibri"/>
              <a:cs typeface="Calibri"/>
              <a:sym typeface="Calibri"/>
            </a:endParaRPr>
          </a:p>
          <a:p>
            <a:pPr marL="342900" lvl="0" indent="-342900" algn="l" rtl="0">
              <a:lnSpc>
                <a:spcPct val="120000"/>
              </a:lnSpc>
              <a:spcBef>
                <a:spcPts val="1000"/>
              </a:spcBef>
              <a:spcAft>
                <a:spcPts val="0"/>
              </a:spcAft>
              <a:buClr>
                <a:srgbClr val="3F3F3F"/>
              </a:buClr>
              <a:buSzPct val="116883"/>
              <a:buFont typeface="Arial"/>
              <a:buAutoNum type="arabicPeriod"/>
            </a:pPr>
            <a:r>
              <a:rPr lang="hu-HU">
                <a:solidFill>
                  <a:srgbClr val="006600"/>
                </a:solidFill>
                <a:latin typeface="Calibri"/>
                <a:ea typeface="Calibri"/>
                <a:cs typeface="Calibri"/>
                <a:sym typeface="Calibri"/>
              </a:rPr>
              <a:t>Local Partnerships for Rural Development The European Experience, Moseley, Malcolm J. (2003), CABI Publishing</a:t>
            </a:r>
            <a:endParaRPr>
              <a:solidFill>
                <a:srgbClr val="006600"/>
              </a:solidFill>
              <a:latin typeface="Calibri"/>
              <a:ea typeface="Calibri"/>
              <a:cs typeface="Calibri"/>
              <a:sym typeface="Calibri"/>
            </a:endParaRPr>
          </a:p>
          <a:p>
            <a:pPr marL="342900" lvl="0" indent="-342900" algn="l" rtl="0">
              <a:lnSpc>
                <a:spcPct val="120000"/>
              </a:lnSpc>
              <a:spcBef>
                <a:spcPts val="1000"/>
              </a:spcBef>
              <a:spcAft>
                <a:spcPts val="0"/>
              </a:spcAft>
              <a:buClr>
                <a:srgbClr val="3F3F3F"/>
              </a:buClr>
              <a:buSzPct val="116883"/>
              <a:buFont typeface="Arial"/>
              <a:buAutoNum type="arabicPeriod"/>
            </a:pPr>
            <a:r>
              <a:rPr lang="hu-HU">
                <a:solidFill>
                  <a:srgbClr val="006600"/>
                </a:solidFill>
                <a:latin typeface="Calibri"/>
                <a:ea typeface="Calibri"/>
                <a:cs typeface="Calibri"/>
                <a:sym typeface="Calibri"/>
              </a:rPr>
              <a:t>Pilot Project SMART Eco-Social Villages, 21 February 2019, Brussels</a:t>
            </a:r>
            <a:endParaRPr>
              <a:solidFill>
                <a:srgbClr val="006600"/>
              </a:solidFill>
              <a:latin typeface="Calibri"/>
              <a:ea typeface="Calibri"/>
              <a:cs typeface="Calibri"/>
              <a:sym typeface="Calibri"/>
            </a:endParaRPr>
          </a:p>
          <a:p>
            <a:pPr marL="342900" lvl="0" indent="-342900" algn="l" rtl="0">
              <a:lnSpc>
                <a:spcPct val="120000"/>
              </a:lnSpc>
              <a:spcBef>
                <a:spcPts val="1000"/>
              </a:spcBef>
              <a:spcAft>
                <a:spcPts val="0"/>
              </a:spcAft>
              <a:buClr>
                <a:srgbClr val="3F3F3F"/>
              </a:buClr>
              <a:buSzPct val="116883"/>
              <a:buFont typeface="Arial"/>
              <a:buAutoNum type="arabicPeriod"/>
            </a:pPr>
            <a:r>
              <a:rPr lang="hu-HU">
                <a:solidFill>
                  <a:srgbClr val="006600"/>
                </a:solidFill>
                <a:latin typeface="Calibri"/>
                <a:ea typeface="Calibri"/>
                <a:cs typeface="Calibri"/>
                <a:sym typeface="Calibri"/>
              </a:rPr>
              <a:t>Forrás: Digitális Jólét Program, DJ NKft bemutató, ppt, 2019</a:t>
            </a:r>
            <a:endParaRPr/>
          </a:p>
          <a:p>
            <a:pPr marL="342900" lvl="0" indent="-228600" algn="l" rtl="0">
              <a:lnSpc>
                <a:spcPct val="120000"/>
              </a:lnSpc>
              <a:spcBef>
                <a:spcPts val="1000"/>
              </a:spcBef>
              <a:spcAft>
                <a:spcPts val="0"/>
              </a:spcAft>
              <a:buClr>
                <a:srgbClr val="3F3F3F"/>
              </a:buClr>
              <a:buSzPct val="116883"/>
              <a:buFont typeface="Arial"/>
              <a:buNone/>
            </a:pPr>
            <a:endParaRPr>
              <a:solidFill>
                <a:srgbClr val="006600"/>
              </a:solidFill>
              <a:latin typeface="Calibri"/>
              <a:ea typeface="Calibri"/>
              <a:cs typeface="Calibri"/>
              <a:sym typeface="Calibri"/>
            </a:endParaRPr>
          </a:p>
          <a:p>
            <a:pPr marL="342900" lvl="0" indent="-228600" algn="l" rtl="0">
              <a:lnSpc>
                <a:spcPct val="90000"/>
              </a:lnSpc>
              <a:spcBef>
                <a:spcPts val="1000"/>
              </a:spcBef>
              <a:spcAft>
                <a:spcPts val="0"/>
              </a:spcAft>
              <a:buClr>
                <a:srgbClr val="3F3F3F"/>
              </a:buClr>
              <a:buSzPct val="116883"/>
              <a:buFont typeface="Arial"/>
              <a:buNone/>
            </a:pPr>
            <a:endParaRPr>
              <a:solidFill>
                <a:srgbClr val="006600"/>
              </a:solidFill>
              <a:latin typeface="Calibri"/>
              <a:ea typeface="Calibri"/>
              <a:cs typeface="Calibri"/>
              <a:sym typeface="Calibri"/>
            </a:endParaRPr>
          </a:p>
          <a:p>
            <a:pPr marL="342900" lvl="0" indent="-228600" algn="l" rtl="0">
              <a:lnSpc>
                <a:spcPct val="90000"/>
              </a:lnSpc>
              <a:spcBef>
                <a:spcPts val="1000"/>
              </a:spcBef>
              <a:spcAft>
                <a:spcPts val="0"/>
              </a:spcAft>
              <a:buClr>
                <a:srgbClr val="3F3F3F"/>
              </a:buClr>
              <a:buSzPct val="116883"/>
              <a:buFont typeface="Arial"/>
              <a:buNone/>
            </a:pPr>
            <a:endParaRPr>
              <a:solidFill>
                <a:srgbClr val="006600"/>
              </a:solidFill>
              <a:latin typeface="Calibri"/>
              <a:ea typeface="Calibri"/>
              <a:cs typeface="Calibri"/>
              <a:sym typeface="Calibri"/>
            </a:endParaRPr>
          </a:p>
          <a:p>
            <a:pPr marL="342900" lvl="0" indent="-228600" algn="l" rtl="0">
              <a:lnSpc>
                <a:spcPct val="90000"/>
              </a:lnSpc>
              <a:spcBef>
                <a:spcPts val="1000"/>
              </a:spcBef>
              <a:spcAft>
                <a:spcPts val="0"/>
              </a:spcAft>
              <a:buClr>
                <a:srgbClr val="3F3F3F"/>
              </a:buClr>
              <a:buSzPct val="116883"/>
              <a:buFont typeface="Arial"/>
              <a:buNone/>
            </a:pPr>
            <a:endParaRPr>
              <a:solidFill>
                <a:srgbClr val="006600"/>
              </a:solidFill>
              <a:latin typeface="Calibri"/>
              <a:ea typeface="Calibri"/>
              <a:cs typeface="Calibri"/>
              <a:sym typeface="Calibri"/>
            </a:endParaRPr>
          </a:p>
          <a:p>
            <a:pPr marL="342900" lvl="0" indent="-228600" algn="l" rtl="0">
              <a:lnSpc>
                <a:spcPct val="90000"/>
              </a:lnSpc>
              <a:spcBef>
                <a:spcPts val="1000"/>
              </a:spcBef>
              <a:spcAft>
                <a:spcPts val="0"/>
              </a:spcAft>
              <a:buClr>
                <a:srgbClr val="3F3F3F"/>
              </a:buClr>
              <a:buSzPct val="116883"/>
              <a:buFont typeface="Arial"/>
              <a:buNone/>
            </a:pPr>
            <a:endParaRPr>
              <a:solidFill>
                <a:srgbClr val="006600"/>
              </a:solidFill>
              <a:latin typeface="Calibri"/>
              <a:ea typeface="Calibri"/>
              <a:cs typeface="Calibri"/>
              <a:sym typeface="Calibri"/>
            </a:endParaRPr>
          </a:p>
          <a:p>
            <a:pPr marL="342900" lvl="0" indent="-228600" algn="l" rtl="0">
              <a:lnSpc>
                <a:spcPct val="90000"/>
              </a:lnSpc>
              <a:spcBef>
                <a:spcPts val="1000"/>
              </a:spcBef>
              <a:spcAft>
                <a:spcPts val="0"/>
              </a:spcAft>
              <a:buClr>
                <a:srgbClr val="3F3F3F"/>
              </a:buClr>
              <a:buSzPct val="116883"/>
              <a:buFont typeface="Arial"/>
              <a:buNone/>
            </a:pPr>
            <a:endParaRPr>
              <a:solidFill>
                <a:srgbClr val="006600"/>
              </a:solidFill>
              <a:latin typeface="Calibri"/>
              <a:ea typeface="Calibri"/>
              <a:cs typeface="Calibri"/>
              <a:sym typeface="Calibri"/>
            </a:endParaRPr>
          </a:p>
          <a:p>
            <a:pPr marL="342900" lvl="0" indent="-228600" algn="l" rtl="0">
              <a:lnSpc>
                <a:spcPct val="90000"/>
              </a:lnSpc>
              <a:spcBef>
                <a:spcPts val="1000"/>
              </a:spcBef>
              <a:spcAft>
                <a:spcPts val="0"/>
              </a:spcAft>
              <a:buClr>
                <a:srgbClr val="3F3F3F"/>
              </a:buClr>
              <a:buSzPct val="116883"/>
              <a:buFont typeface="Arial"/>
              <a:buNone/>
            </a:pPr>
            <a:endParaRPr>
              <a:solidFill>
                <a:srgbClr val="006600"/>
              </a:solidFill>
              <a:latin typeface="Calibri"/>
              <a:ea typeface="Calibri"/>
              <a:cs typeface="Calibri"/>
              <a:sym typeface="Calibri"/>
            </a:endParaRPr>
          </a:p>
          <a:p>
            <a:pPr marL="342900" lvl="0" indent="-228600" algn="l" rtl="0">
              <a:lnSpc>
                <a:spcPct val="90000"/>
              </a:lnSpc>
              <a:spcBef>
                <a:spcPts val="1000"/>
              </a:spcBef>
              <a:spcAft>
                <a:spcPts val="0"/>
              </a:spcAft>
              <a:buClr>
                <a:srgbClr val="3F3F3F"/>
              </a:buClr>
              <a:buSzPct val="116883"/>
              <a:buFont typeface="Arial"/>
              <a:buNone/>
            </a:pPr>
            <a:endParaRPr>
              <a:solidFill>
                <a:srgbClr val="006600"/>
              </a:solidFill>
              <a:latin typeface="Calibri"/>
              <a:ea typeface="Calibri"/>
              <a:cs typeface="Calibri"/>
              <a:sym typeface="Calibri"/>
            </a:endParaRPr>
          </a:p>
          <a:p>
            <a:pPr marL="342900" lvl="0" indent="-228600" algn="l" rtl="0">
              <a:lnSpc>
                <a:spcPct val="90000"/>
              </a:lnSpc>
              <a:spcBef>
                <a:spcPts val="1000"/>
              </a:spcBef>
              <a:spcAft>
                <a:spcPts val="0"/>
              </a:spcAft>
              <a:buClr>
                <a:srgbClr val="3F3F3F"/>
              </a:buClr>
              <a:buSzPct val="116883"/>
              <a:buFont typeface="Arial"/>
              <a:buNone/>
            </a:pPr>
            <a:endParaRPr>
              <a:solidFill>
                <a:srgbClr val="006600"/>
              </a:solidFill>
              <a:latin typeface="Calibri"/>
              <a:ea typeface="Calibri"/>
              <a:cs typeface="Calibri"/>
              <a:sym typeface="Calibri"/>
            </a:endParaRPr>
          </a:p>
          <a:p>
            <a:pPr marL="342900" lvl="0" indent="-228600" algn="l" rtl="0">
              <a:lnSpc>
                <a:spcPct val="90000"/>
              </a:lnSpc>
              <a:spcBef>
                <a:spcPts val="1000"/>
              </a:spcBef>
              <a:spcAft>
                <a:spcPts val="0"/>
              </a:spcAft>
              <a:buClr>
                <a:srgbClr val="3F3F3F"/>
              </a:buClr>
              <a:buSzPct val="116883"/>
              <a:buFont typeface="Arial"/>
              <a:buNone/>
            </a:pPr>
            <a:endParaRPr>
              <a:solidFill>
                <a:srgbClr val="006600"/>
              </a:solidFill>
              <a:latin typeface="Calibri"/>
              <a:ea typeface="Calibri"/>
              <a:cs typeface="Calibri"/>
              <a:sym typeface="Calibri"/>
            </a:endParaRPr>
          </a:p>
          <a:p>
            <a:pPr marL="342900" lvl="0" indent="-228600" algn="l" rtl="0">
              <a:lnSpc>
                <a:spcPct val="90000"/>
              </a:lnSpc>
              <a:spcBef>
                <a:spcPts val="1000"/>
              </a:spcBef>
              <a:spcAft>
                <a:spcPts val="0"/>
              </a:spcAft>
              <a:buClr>
                <a:srgbClr val="3F3F3F"/>
              </a:buClr>
              <a:buSzPct val="116883"/>
              <a:buFont typeface="Arial"/>
              <a:buNone/>
            </a:pPr>
            <a:endParaRPr>
              <a:solidFill>
                <a:srgbClr val="3F3F3F"/>
              </a:solidFill>
              <a:latin typeface="Calibri"/>
              <a:ea typeface="Calibri"/>
              <a:cs typeface="Calibri"/>
              <a:sym typeface="Calibri"/>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65"/>
          <p:cNvSpPr txBox="1">
            <a:spLocks noGrp="1"/>
          </p:cNvSpPr>
          <p:nvPr>
            <p:ph type="title"/>
          </p:nvPr>
        </p:nvSpPr>
        <p:spPr>
          <a:xfrm>
            <a:off x="750888" y="293688"/>
            <a:ext cx="9221787" cy="9477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3F3F"/>
              </a:buClr>
              <a:buSzPts val="1800"/>
              <a:buFont typeface="Calibri"/>
              <a:buNone/>
            </a:pPr>
            <a:r>
              <a:rPr lang="hu-HU">
                <a:latin typeface="Calibri"/>
                <a:ea typeface="Calibri"/>
                <a:cs typeface="Calibri"/>
                <a:sym typeface="Calibri"/>
              </a:rPr>
              <a:t>Fogalomtár 1.</a:t>
            </a:r>
            <a:endParaRPr/>
          </a:p>
        </p:txBody>
      </p:sp>
      <p:sp>
        <p:nvSpPr>
          <p:cNvPr id="801" name="Google Shape;801;p65"/>
          <p:cNvSpPr txBox="1">
            <a:spLocks noGrp="1"/>
          </p:cNvSpPr>
          <p:nvPr>
            <p:ph type="body" idx="1"/>
          </p:nvPr>
        </p:nvSpPr>
        <p:spPr>
          <a:xfrm>
            <a:off x="750888" y="1349375"/>
            <a:ext cx="10515600" cy="4351338"/>
          </a:xfrm>
          <a:prstGeom prst="rect">
            <a:avLst/>
          </a:prstGeom>
          <a:noFill/>
          <a:ln>
            <a:noFill/>
          </a:ln>
        </p:spPr>
        <p:txBody>
          <a:bodyPr spcFirstLastPara="1" wrap="square" lIns="91425" tIns="45700" rIns="91425" bIns="45700" anchor="t" anchorCtr="0">
            <a:normAutofit lnSpcReduction="10000"/>
          </a:bodyPr>
          <a:lstStyle/>
          <a:p>
            <a:pPr marL="114300" lvl="0" indent="0" algn="l" rtl="0">
              <a:lnSpc>
                <a:spcPct val="100000"/>
              </a:lnSpc>
              <a:spcBef>
                <a:spcPts val="1000"/>
              </a:spcBef>
              <a:spcAft>
                <a:spcPts val="0"/>
              </a:spcAft>
              <a:buClr>
                <a:srgbClr val="3F3F3F"/>
              </a:buClr>
              <a:buSzPts val="1800"/>
              <a:buNone/>
            </a:pPr>
            <a:r>
              <a:rPr lang="hu-HU" sz="1400" b="1">
                <a:solidFill>
                  <a:srgbClr val="3F3F3F"/>
                </a:solidFill>
                <a:latin typeface="Calibri"/>
                <a:ea typeface="Calibri"/>
                <a:cs typeface="Calibri"/>
                <a:sym typeface="Calibri"/>
              </a:rPr>
              <a:t>Vidékfejlesztés</a:t>
            </a:r>
            <a:endParaRPr/>
          </a:p>
          <a:p>
            <a:pPr marL="457200" lvl="0" indent="-342900" algn="l" rtl="0">
              <a:lnSpc>
                <a:spcPct val="100000"/>
              </a:lnSpc>
              <a:spcBef>
                <a:spcPts val="1000"/>
              </a:spcBef>
              <a:spcAft>
                <a:spcPts val="0"/>
              </a:spcAft>
              <a:buClr>
                <a:srgbClr val="3F3F3F"/>
              </a:buClr>
              <a:buSzPts val="1800"/>
              <a:buFont typeface="Arial"/>
              <a:buChar char="•"/>
            </a:pPr>
            <a:r>
              <a:rPr lang="hu-HU" sz="1400">
                <a:solidFill>
                  <a:srgbClr val="3F3F3F"/>
                </a:solidFill>
                <a:latin typeface="Calibri"/>
                <a:ea typeface="Calibri"/>
                <a:cs typeface="Calibri"/>
                <a:sym typeface="Calibri"/>
              </a:rPr>
              <a:t>Olyan tág fogalom, amely magában foglalja az összes fontos kérdést, ami a vidéki emberek és térségek kollektív vitalitására vonatkozik, úgy mint oktatás, egészségügy, lakáskérdés, közigazgatás és berendezkedés, a vezetésre és irányításra való képesség, valamint a kulturális örökség, csakúgy, mint a szektorokhoz kapcsolódó és az általános gazdaságügyi kérdések. (Partnerships for Rural Development, OECD, Head of Publications Service, OECD 2, rue André- Pascal, 75775 Paris Cedex 16, Preance, 1990)</a:t>
            </a:r>
            <a:endParaRPr/>
          </a:p>
          <a:p>
            <a:pPr marL="457200" lvl="0" indent="-342900" algn="l" rtl="0">
              <a:lnSpc>
                <a:spcPct val="100000"/>
              </a:lnSpc>
              <a:spcBef>
                <a:spcPts val="1000"/>
              </a:spcBef>
              <a:spcAft>
                <a:spcPts val="0"/>
              </a:spcAft>
              <a:buClr>
                <a:srgbClr val="3F3F3F"/>
              </a:buClr>
              <a:buSzPts val="1800"/>
              <a:buFont typeface="Arial"/>
              <a:buChar char="•"/>
            </a:pPr>
            <a:r>
              <a:rPr lang="hu-HU" sz="1400">
                <a:solidFill>
                  <a:srgbClr val="3F3F3F"/>
                </a:solidFill>
                <a:latin typeface="Calibri"/>
                <a:ea typeface="Calibri"/>
                <a:cs typeface="Calibri"/>
                <a:sym typeface="Calibri"/>
              </a:rPr>
              <a:t>Többdimenziós folyamat, aminek célja a fenntartható módon integrálni a gazdasági, szocio-kulturális és környezeti célokat. (EU LEADER Initiative in Ireland: Evaluation and Recommendations (Kearney, B.—Boyle, G.E.—Walsh, J.A. (1994), Dublin, Department of Agriculture, Agriculture House)</a:t>
            </a:r>
            <a:endParaRPr/>
          </a:p>
          <a:p>
            <a:pPr marL="457200" lvl="0" indent="-342900" algn="l" rtl="0">
              <a:lnSpc>
                <a:spcPct val="100000"/>
              </a:lnSpc>
              <a:spcBef>
                <a:spcPts val="1000"/>
              </a:spcBef>
              <a:spcAft>
                <a:spcPts val="0"/>
              </a:spcAft>
              <a:buClr>
                <a:srgbClr val="3F3F3F"/>
              </a:buClr>
              <a:buSzPts val="1800"/>
              <a:buFont typeface="Arial"/>
              <a:buChar char="•"/>
            </a:pPr>
            <a:r>
              <a:rPr lang="hu-HU" sz="1400">
                <a:solidFill>
                  <a:srgbClr val="3F3F3F"/>
                </a:solidFill>
                <a:latin typeface="Calibri"/>
                <a:ea typeface="Calibri"/>
                <a:cs typeface="Calibri"/>
                <a:sym typeface="Calibri"/>
              </a:rPr>
              <a:t>Fenntartott és fenntartható, gazdasági, szociális, kulturális és környezeti változás megtervezett folyamata az egész közösség hosszú távú jólétének növelésére. (Local Partnerships for Rural Development The European Experience, Moseley, Malcolm J. (2003), CABI Publishing)</a:t>
            </a:r>
            <a:endParaRPr/>
          </a:p>
          <a:p>
            <a:pPr marL="114300" lvl="0" indent="0" algn="l" rtl="0">
              <a:lnSpc>
                <a:spcPct val="100000"/>
              </a:lnSpc>
              <a:spcBef>
                <a:spcPts val="1000"/>
              </a:spcBef>
              <a:spcAft>
                <a:spcPts val="0"/>
              </a:spcAft>
              <a:buClr>
                <a:srgbClr val="3F3F3F"/>
              </a:buClr>
              <a:buSzPts val="1800"/>
              <a:buNone/>
            </a:pPr>
            <a:r>
              <a:rPr lang="hu-HU" sz="1400" b="1">
                <a:solidFill>
                  <a:srgbClr val="3F3F3F"/>
                </a:solidFill>
                <a:latin typeface="Calibri"/>
                <a:ea typeface="Calibri"/>
                <a:cs typeface="Calibri"/>
                <a:sym typeface="Calibri"/>
              </a:rPr>
              <a:t>Okos falu (EU)</a:t>
            </a:r>
            <a:endParaRPr/>
          </a:p>
          <a:p>
            <a:pPr marL="457200" lvl="0" indent="-342900" algn="l" rtl="0">
              <a:lnSpc>
                <a:spcPct val="100000"/>
              </a:lnSpc>
              <a:spcBef>
                <a:spcPts val="1000"/>
              </a:spcBef>
              <a:spcAft>
                <a:spcPts val="0"/>
              </a:spcAft>
              <a:buClr>
                <a:srgbClr val="3F3F3F"/>
              </a:buClr>
              <a:buSzPts val="1800"/>
              <a:buFont typeface="Arial"/>
              <a:buChar char="•"/>
            </a:pPr>
            <a:r>
              <a:rPr lang="hu-HU" sz="1400" i="1">
                <a:solidFill>
                  <a:srgbClr val="3F3F3F"/>
                </a:solidFill>
                <a:latin typeface="Calibri"/>
                <a:ea typeface="Calibri"/>
                <a:cs typeface="Calibri"/>
                <a:sym typeface="Calibri"/>
              </a:rPr>
              <a:t>„Az okos falvak olyan vidéki közösségek, amelyek </a:t>
            </a:r>
            <a:r>
              <a:rPr lang="hu-HU" sz="1400" b="1" i="1">
                <a:solidFill>
                  <a:srgbClr val="3F3F3F"/>
                </a:solidFill>
                <a:latin typeface="Calibri"/>
                <a:ea typeface="Calibri"/>
                <a:cs typeface="Calibri"/>
                <a:sym typeface="Calibri"/>
              </a:rPr>
              <a:t>innovatív</a:t>
            </a:r>
            <a:r>
              <a:rPr lang="hu-HU" sz="1400" i="1">
                <a:solidFill>
                  <a:srgbClr val="3F3F3F"/>
                </a:solidFill>
                <a:latin typeface="Calibri"/>
                <a:ea typeface="Calibri"/>
                <a:cs typeface="Calibri"/>
                <a:sym typeface="Calibri"/>
              </a:rPr>
              <a:t> megoldásokat dolgoznak ki </a:t>
            </a:r>
            <a:r>
              <a:rPr lang="hu-HU" sz="1400" b="1" i="1">
                <a:solidFill>
                  <a:srgbClr val="3F3F3F"/>
                </a:solidFill>
                <a:latin typeface="Calibri"/>
                <a:ea typeface="Calibri"/>
                <a:cs typeface="Calibri"/>
                <a:sym typeface="Calibri"/>
              </a:rPr>
              <a:t>helyi</a:t>
            </a:r>
            <a:r>
              <a:rPr lang="hu-HU" sz="1400" i="1">
                <a:solidFill>
                  <a:srgbClr val="3F3F3F"/>
                </a:solidFill>
                <a:latin typeface="Calibri"/>
                <a:ea typeface="Calibri"/>
                <a:cs typeface="Calibri"/>
                <a:sym typeface="Calibri"/>
              </a:rPr>
              <a:t> </a:t>
            </a:r>
            <a:r>
              <a:rPr lang="hu-HU" sz="1400" b="1" i="1">
                <a:solidFill>
                  <a:srgbClr val="3F3F3F"/>
                </a:solidFill>
                <a:latin typeface="Calibri"/>
                <a:ea typeface="Calibri"/>
                <a:cs typeface="Calibri"/>
                <a:sym typeface="Calibri"/>
              </a:rPr>
              <a:t>problémáik</a:t>
            </a:r>
            <a:r>
              <a:rPr lang="hu-HU" sz="1400" i="1">
                <a:solidFill>
                  <a:srgbClr val="3F3F3F"/>
                </a:solidFill>
                <a:latin typeface="Calibri"/>
                <a:ea typeface="Calibri"/>
                <a:cs typeface="Calibri"/>
                <a:sym typeface="Calibri"/>
              </a:rPr>
              <a:t> kezelésére. Már meglévő </a:t>
            </a:r>
            <a:r>
              <a:rPr lang="hu-HU" sz="1400" b="1" i="1">
                <a:solidFill>
                  <a:srgbClr val="3F3F3F"/>
                </a:solidFill>
                <a:latin typeface="Calibri"/>
                <a:ea typeface="Calibri"/>
                <a:cs typeface="Calibri"/>
                <a:sym typeface="Calibri"/>
              </a:rPr>
              <a:t>helyi</a:t>
            </a:r>
            <a:r>
              <a:rPr lang="hu-HU" sz="1400" i="1">
                <a:solidFill>
                  <a:srgbClr val="3F3F3F"/>
                </a:solidFill>
                <a:latin typeface="Calibri"/>
                <a:ea typeface="Calibri"/>
                <a:cs typeface="Calibri"/>
                <a:sym typeface="Calibri"/>
              </a:rPr>
              <a:t> </a:t>
            </a:r>
            <a:r>
              <a:rPr lang="hu-HU" sz="1400" b="1" i="1">
                <a:solidFill>
                  <a:srgbClr val="3F3F3F"/>
                </a:solidFill>
                <a:latin typeface="Calibri"/>
                <a:ea typeface="Calibri"/>
                <a:cs typeface="Calibri"/>
                <a:sym typeface="Calibri"/>
              </a:rPr>
              <a:t>erősségekre</a:t>
            </a:r>
            <a:r>
              <a:rPr lang="hu-HU" sz="1400" i="1">
                <a:solidFill>
                  <a:srgbClr val="3F3F3F"/>
                </a:solidFill>
                <a:latin typeface="Calibri"/>
                <a:ea typeface="Calibri"/>
                <a:cs typeface="Calibri"/>
                <a:sym typeface="Calibri"/>
              </a:rPr>
              <a:t> és lehetőségekre építve kezdenek neki területük fenntartható fejlesztésének. A gazdasági, szociális és környezeti stratégiáik kidolgozásában és kivitelezésében részvételi megközelítést alkalmaznak, előmozdítják az innovációt, és </a:t>
            </a:r>
            <a:r>
              <a:rPr lang="hu-HU" sz="1400" b="1" i="1">
                <a:solidFill>
                  <a:srgbClr val="3F3F3F"/>
                </a:solidFill>
                <a:latin typeface="Calibri"/>
                <a:ea typeface="Calibri"/>
                <a:cs typeface="Calibri"/>
                <a:sym typeface="Calibri"/>
              </a:rPr>
              <a:t>hasznosítják a digitális technológiákban rejlő lehetőségeket</a:t>
            </a:r>
            <a:r>
              <a:rPr lang="hu-HU" sz="1400" i="1">
                <a:solidFill>
                  <a:srgbClr val="3F3F3F"/>
                </a:solidFill>
                <a:latin typeface="Calibri"/>
                <a:ea typeface="Calibri"/>
                <a:cs typeface="Calibri"/>
                <a:sym typeface="Calibri"/>
              </a:rPr>
              <a:t>. Az okos falvak </a:t>
            </a:r>
            <a:r>
              <a:rPr lang="hu-HU" sz="1400" b="1" i="1">
                <a:solidFill>
                  <a:srgbClr val="3F3F3F"/>
                </a:solidFill>
                <a:latin typeface="Calibri"/>
                <a:ea typeface="Calibri"/>
                <a:cs typeface="Calibri"/>
                <a:sym typeface="Calibri"/>
              </a:rPr>
              <a:t>társulnak és együttműködnek</a:t>
            </a:r>
            <a:r>
              <a:rPr lang="hu-HU" sz="1400" i="1">
                <a:solidFill>
                  <a:srgbClr val="3F3F3F"/>
                </a:solidFill>
                <a:latin typeface="Calibri"/>
                <a:ea typeface="Calibri"/>
                <a:cs typeface="Calibri"/>
                <a:sym typeface="Calibri"/>
              </a:rPr>
              <a:t> más vidéki vagy városi közösségekkel és szereplőkkel. Az okos falu stratégiák épülhetnek </a:t>
            </a:r>
            <a:r>
              <a:rPr lang="hu-HU" sz="1400" b="1" i="1">
                <a:solidFill>
                  <a:srgbClr val="3F3F3F"/>
                </a:solidFill>
                <a:latin typeface="Calibri"/>
                <a:ea typeface="Calibri"/>
                <a:cs typeface="Calibri"/>
                <a:sym typeface="Calibri"/>
              </a:rPr>
              <a:t>már meglévő kezdeményezésekre</a:t>
            </a:r>
            <a:r>
              <a:rPr lang="hu-HU" sz="1400" i="1">
                <a:solidFill>
                  <a:srgbClr val="3F3F3F"/>
                </a:solidFill>
                <a:latin typeface="Calibri"/>
                <a:ea typeface="Calibri"/>
                <a:cs typeface="Calibri"/>
                <a:sym typeface="Calibri"/>
              </a:rPr>
              <a:t>, és különböző köz- és magánforrásokból nyerhetnek támogatásokat.” (Pilot Project SMART Eco-Social Villages, 21 February 2019, Brussels)</a:t>
            </a:r>
            <a:endParaRPr/>
          </a:p>
          <a:p>
            <a:pPr marL="457200" lvl="0" indent="-228600" algn="l" rtl="0">
              <a:lnSpc>
                <a:spcPct val="100000"/>
              </a:lnSpc>
              <a:spcBef>
                <a:spcPts val="1000"/>
              </a:spcBef>
              <a:spcAft>
                <a:spcPts val="0"/>
              </a:spcAft>
              <a:buClr>
                <a:srgbClr val="3F3F3F"/>
              </a:buClr>
              <a:buSzPts val="1800"/>
              <a:buNone/>
            </a:pPr>
            <a:endParaRPr sz="1400">
              <a:solidFill>
                <a:srgbClr val="3F3F3F"/>
              </a:solidFill>
              <a:latin typeface="Calibri"/>
              <a:ea typeface="Calibri"/>
              <a:cs typeface="Calibri"/>
              <a:sym typeface="Calibri"/>
            </a:endParaRPr>
          </a:p>
          <a:p>
            <a:pPr marL="457200" lvl="0" indent="-228600" algn="l" rtl="0">
              <a:lnSpc>
                <a:spcPct val="90000"/>
              </a:lnSpc>
              <a:spcBef>
                <a:spcPts val="1000"/>
              </a:spcBef>
              <a:spcAft>
                <a:spcPts val="0"/>
              </a:spcAft>
              <a:buClr>
                <a:srgbClr val="3F3F3F"/>
              </a:buClr>
              <a:buSzPts val="1800"/>
              <a:buNone/>
            </a:pPr>
            <a:endParaRPr sz="1500">
              <a:solidFill>
                <a:srgbClr val="3F3F3F"/>
              </a:solidFill>
              <a:latin typeface="Calibri"/>
              <a:ea typeface="Calibri"/>
              <a:cs typeface="Calibri"/>
              <a:sym typeface="Calibri"/>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66"/>
          <p:cNvSpPr txBox="1">
            <a:spLocks noGrp="1"/>
          </p:cNvSpPr>
          <p:nvPr>
            <p:ph type="title"/>
          </p:nvPr>
        </p:nvSpPr>
        <p:spPr>
          <a:xfrm>
            <a:off x="750888" y="293688"/>
            <a:ext cx="9221787" cy="9477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3F3F"/>
              </a:buClr>
              <a:buSzPts val="1800"/>
              <a:buFont typeface="Calibri"/>
              <a:buNone/>
            </a:pPr>
            <a:r>
              <a:rPr lang="hu-HU">
                <a:latin typeface="Calibri"/>
                <a:ea typeface="Calibri"/>
                <a:cs typeface="Calibri"/>
                <a:sym typeface="Calibri"/>
              </a:rPr>
              <a:t>Fogalomtár 2.</a:t>
            </a:r>
            <a:endParaRPr/>
          </a:p>
        </p:txBody>
      </p:sp>
      <p:sp>
        <p:nvSpPr>
          <p:cNvPr id="807" name="Google Shape;807;p66"/>
          <p:cNvSpPr txBox="1">
            <a:spLocks noGrp="1"/>
          </p:cNvSpPr>
          <p:nvPr>
            <p:ph type="body" idx="1"/>
          </p:nvPr>
        </p:nvSpPr>
        <p:spPr>
          <a:xfrm>
            <a:off x="750888" y="1349375"/>
            <a:ext cx="10515600" cy="4351338"/>
          </a:xfrm>
          <a:prstGeom prst="rect">
            <a:avLst/>
          </a:prstGeom>
          <a:noFill/>
          <a:ln>
            <a:noFill/>
          </a:ln>
        </p:spPr>
        <p:txBody>
          <a:bodyPr spcFirstLastPara="1" wrap="square" lIns="91425" tIns="45700" rIns="91425" bIns="45700" anchor="t" anchorCtr="0">
            <a:normAutofit fontScale="92500" lnSpcReduction="10000"/>
          </a:bodyPr>
          <a:lstStyle/>
          <a:p>
            <a:pPr marL="114300" lvl="0" indent="0" algn="l" rtl="0">
              <a:lnSpc>
                <a:spcPct val="100000"/>
              </a:lnSpc>
              <a:spcBef>
                <a:spcPts val="1000"/>
              </a:spcBef>
              <a:spcAft>
                <a:spcPts val="0"/>
              </a:spcAft>
              <a:buClr>
                <a:srgbClr val="3F3F3F"/>
              </a:buClr>
              <a:buSzPct val="108108"/>
              <a:buNone/>
            </a:pPr>
            <a:r>
              <a:rPr lang="hu-HU" sz="1800" b="1">
                <a:solidFill>
                  <a:srgbClr val="3F3F3F"/>
                </a:solidFill>
                <a:latin typeface="Calibri"/>
                <a:ea typeface="Calibri"/>
                <a:cs typeface="Calibri"/>
                <a:sym typeface="Calibri"/>
              </a:rPr>
              <a:t>multimodális elérés </a:t>
            </a:r>
            <a:endParaRPr/>
          </a:p>
          <a:p>
            <a:pPr marL="457200" lvl="0" indent="-342900" algn="l" rtl="0">
              <a:lnSpc>
                <a:spcPct val="100000"/>
              </a:lnSpc>
              <a:spcBef>
                <a:spcPts val="1000"/>
              </a:spcBef>
              <a:spcAft>
                <a:spcPts val="0"/>
              </a:spcAft>
              <a:buClr>
                <a:srgbClr val="3F3F3F"/>
              </a:buClr>
              <a:buSzPct val="108108"/>
              <a:buFont typeface="Arial"/>
              <a:buChar char="•"/>
            </a:pPr>
            <a:r>
              <a:rPr lang="hu-HU" sz="1800">
                <a:solidFill>
                  <a:srgbClr val="3F3F3F"/>
                </a:solidFill>
                <a:latin typeface="Calibri"/>
                <a:ea typeface="Calibri"/>
                <a:cs typeface="Calibri"/>
                <a:sym typeface="Calibri"/>
              </a:rPr>
              <a:t>az egyes közlekedési ágak közötti rendszer szintű és konkrét téri kapcsolatok kiépítése</a:t>
            </a:r>
            <a:endParaRPr/>
          </a:p>
          <a:p>
            <a:pPr marL="114300" lvl="0" indent="0" algn="l" rtl="0">
              <a:lnSpc>
                <a:spcPct val="100000"/>
              </a:lnSpc>
              <a:spcBef>
                <a:spcPts val="1000"/>
              </a:spcBef>
              <a:spcAft>
                <a:spcPts val="0"/>
              </a:spcAft>
              <a:buClr>
                <a:srgbClr val="3F3F3F"/>
              </a:buClr>
              <a:buSzPct val="108108"/>
              <a:buNone/>
            </a:pPr>
            <a:r>
              <a:rPr lang="hu-HU" sz="1800" b="1">
                <a:solidFill>
                  <a:srgbClr val="3F3F3F"/>
                </a:solidFill>
                <a:latin typeface="Calibri"/>
                <a:ea typeface="Calibri"/>
                <a:cs typeface="Calibri"/>
                <a:sym typeface="Calibri"/>
              </a:rPr>
              <a:t>smart grid</a:t>
            </a:r>
            <a:endParaRPr sz="1800" b="1">
              <a:solidFill>
                <a:srgbClr val="3F3F3F"/>
              </a:solidFill>
              <a:latin typeface="Calibri"/>
              <a:ea typeface="Calibri"/>
              <a:cs typeface="Calibri"/>
              <a:sym typeface="Calibri"/>
            </a:endParaRPr>
          </a:p>
          <a:p>
            <a:pPr marL="457200" lvl="0" indent="-342900" algn="l" rtl="0">
              <a:lnSpc>
                <a:spcPct val="100000"/>
              </a:lnSpc>
              <a:spcBef>
                <a:spcPts val="1000"/>
              </a:spcBef>
              <a:spcAft>
                <a:spcPts val="0"/>
              </a:spcAft>
              <a:buClr>
                <a:srgbClr val="3F3F3F"/>
              </a:buClr>
              <a:buSzPct val="108108"/>
              <a:buFont typeface="Arial"/>
              <a:buChar char="•"/>
            </a:pPr>
            <a:r>
              <a:rPr lang="hu-HU" sz="1800">
                <a:solidFill>
                  <a:srgbClr val="3F3F3F"/>
                </a:solidFill>
                <a:latin typeface="Calibri"/>
                <a:ea typeface="Calibri"/>
                <a:cs typeface="Calibri"/>
                <a:sym typeface="Calibri"/>
              </a:rPr>
              <a:t>A smart grid vagy okoshálózat olyan közmű hálózat, mely az információs és kommunikációs technológiák segítségével gyűjt információkat a szolgáltatók és a fogyasztók szokásairól, majd ezeket felhasználva automatikusan képes növelni a hálózat hatékonyságát, megbízhatóságát, gazdaságosságát és fenntarthatóságát. A decentralizáltan működő okos hálózatok a nagy közműrendszerekről terhet vesznek le és a részleges vagy teljes függetlenedéssel biztonságosabban is működtethetők. </a:t>
            </a:r>
            <a:endParaRPr/>
          </a:p>
          <a:p>
            <a:pPr marL="114300" lvl="0" indent="0" algn="l" rtl="0">
              <a:lnSpc>
                <a:spcPct val="100000"/>
              </a:lnSpc>
              <a:spcBef>
                <a:spcPts val="1000"/>
              </a:spcBef>
              <a:spcAft>
                <a:spcPts val="0"/>
              </a:spcAft>
              <a:buClr>
                <a:srgbClr val="3F3F3F"/>
              </a:buClr>
              <a:buSzPct val="108108"/>
              <a:buNone/>
            </a:pPr>
            <a:r>
              <a:rPr lang="hu-HU" sz="1800" b="1">
                <a:solidFill>
                  <a:srgbClr val="3F3F3F"/>
                </a:solidFill>
                <a:latin typeface="Calibri"/>
                <a:ea typeface="Calibri"/>
                <a:cs typeface="Calibri"/>
                <a:sym typeface="Calibri"/>
              </a:rPr>
              <a:t>natúrpark</a:t>
            </a:r>
            <a:endParaRPr/>
          </a:p>
          <a:p>
            <a:pPr marL="457200" lvl="0" indent="-342900" algn="l" rtl="0">
              <a:lnSpc>
                <a:spcPct val="100000"/>
              </a:lnSpc>
              <a:spcBef>
                <a:spcPts val="1000"/>
              </a:spcBef>
              <a:spcAft>
                <a:spcPts val="0"/>
              </a:spcAft>
              <a:buClr>
                <a:srgbClr val="3F3F3F"/>
              </a:buClr>
              <a:buSzPct val="108108"/>
              <a:buChar char="•"/>
            </a:pPr>
            <a:r>
              <a:rPr lang="hu-HU" sz="1800">
                <a:solidFill>
                  <a:srgbClr val="3F3F3F"/>
                </a:solidFill>
                <a:latin typeface="Calibri"/>
                <a:ea typeface="Calibri"/>
                <a:cs typeface="Calibri"/>
                <a:sym typeface="Calibri"/>
              </a:rPr>
              <a:t>a helyi közösségek (önkormányzatok, társadalmi szervezetek, gazdálkodó szervezetek és az érintett lakosság) összefogása eredményeként létrejövő, a táji, természeti és kulturális értékek megőrzésén és fenntartható hasznosításán alapuló terület- és vidékfejlesztési célok megvalósulását is támogató, meghatározott területre vonatkozó együttműködés, amely e törvény végrehajtására kiadott jogszabály szerint jön létre</a:t>
            </a:r>
            <a:endParaRPr/>
          </a:p>
          <a:p>
            <a:pPr marL="114300" lvl="0" indent="0" algn="r" rtl="0">
              <a:lnSpc>
                <a:spcPct val="100000"/>
              </a:lnSpc>
              <a:spcBef>
                <a:spcPts val="1000"/>
              </a:spcBef>
              <a:spcAft>
                <a:spcPts val="0"/>
              </a:spcAft>
              <a:buClr>
                <a:srgbClr val="3F3F3F"/>
              </a:buClr>
              <a:buSzPct val="108108"/>
              <a:buNone/>
            </a:pPr>
            <a:r>
              <a:rPr lang="hu-HU" sz="1800">
                <a:solidFill>
                  <a:srgbClr val="3F3F3F"/>
                </a:solidFill>
                <a:latin typeface="Calibri"/>
                <a:ea typeface="Calibri"/>
                <a:cs typeface="Calibri"/>
                <a:sym typeface="Calibri"/>
              </a:rPr>
              <a:t>	1996. évi LIII. Törvény a természet védelméről 4.§ q)</a:t>
            </a:r>
            <a:endParaRPr/>
          </a:p>
          <a:p>
            <a:pPr marL="457200" lvl="0" indent="-228600" algn="l" rtl="0">
              <a:lnSpc>
                <a:spcPct val="90000"/>
              </a:lnSpc>
              <a:spcBef>
                <a:spcPts val="1000"/>
              </a:spcBef>
              <a:spcAft>
                <a:spcPts val="0"/>
              </a:spcAft>
              <a:buClr>
                <a:srgbClr val="3F3F3F"/>
              </a:buClr>
              <a:buSzPct val="108108"/>
              <a:buNone/>
            </a:pPr>
            <a:endParaRPr sz="1800">
              <a:solidFill>
                <a:srgbClr val="3F3F3F"/>
              </a:solidFill>
              <a:latin typeface="Calibri"/>
              <a:ea typeface="Calibri"/>
              <a:cs typeface="Calibri"/>
              <a:sym typeface="Calibri"/>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67"/>
          <p:cNvSpPr txBox="1">
            <a:spLocks noGrp="1"/>
          </p:cNvSpPr>
          <p:nvPr>
            <p:ph type="title"/>
          </p:nvPr>
        </p:nvSpPr>
        <p:spPr>
          <a:xfrm>
            <a:off x="750888" y="293688"/>
            <a:ext cx="9221787" cy="9477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3F3F"/>
              </a:buClr>
              <a:buSzPts val="1800"/>
              <a:buFont typeface="Calibri"/>
              <a:buNone/>
            </a:pPr>
            <a:r>
              <a:rPr lang="hu-HU">
                <a:latin typeface="Calibri"/>
                <a:ea typeface="Calibri"/>
                <a:cs typeface="Calibri"/>
                <a:sym typeface="Calibri"/>
              </a:rPr>
              <a:t>TAG-ek</a:t>
            </a:r>
            <a:endParaRPr>
              <a:latin typeface="Calibri"/>
              <a:ea typeface="Calibri"/>
              <a:cs typeface="Calibri"/>
              <a:sym typeface="Calibri"/>
            </a:endParaRPr>
          </a:p>
        </p:txBody>
      </p:sp>
      <p:sp>
        <p:nvSpPr>
          <p:cNvPr id="813" name="Google Shape;813;p67"/>
          <p:cNvSpPr txBox="1">
            <a:spLocks noGrp="1"/>
          </p:cNvSpPr>
          <p:nvPr>
            <p:ph type="body" idx="1"/>
          </p:nvPr>
        </p:nvSpPr>
        <p:spPr>
          <a:xfrm>
            <a:off x="838200" y="1825625"/>
            <a:ext cx="4768850" cy="435133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rgbClr val="3F3F3F"/>
              </a:buClr>
              <a:buSzPts val="1800"/>
              <a:buChar char="•"/>
            </a:pPr>
            <a:r>
              <a:rPr lang="hu-HU" sz="2000">
                <a:solidFill>
                  <a:srgbClr val="3F3F3F"/>
                </a:solidFill>
                <a:latin typeface="Calibri"/>
                <a:ea typeface="Calibri"/>
                <a:cs typeface="Calibri"/>
                <a:sym typeface="Calibri"/>
              </a:rPr>
              <a:t>#vidékfejlesztés</a:t>
            </a:r>
            <a:endParaRPr/>
          </a:p>
          <a:p>
            <a:pPr marL="457200" lvl="0" indent="-342900" algn="l" rtl="0">
              <a:lnSpc>
                <a:spcPct val="90000"/>
              </a:lnSpc>
              <a:spcBef>
                <a:spcPts val="1000"/>
              </a:spcBef>
              <a:spcAft>
                <a:spcPts val="0"/>
              </a:spcAft>
              <a:buClr>
                <a:srgbClr val="3F3F3F"/>
              </a:buClr>
              <a:buSzPts val="1800"/>
              <a:buChar char="•"/>
            </a:pPr>
            <a:r>
              <a:rPr lang="hu-HU" sz="2000">
                <a:solidFill>
                  <a:srgbClr val="3F3F3F"/>
                </a:solidFill>
                <a:latin typeface="Calibri"/>
                <a:ea typeface="Calibri"/>
                <a:cs typeface="Calibri"/>
                <a:sym typeface="Calibri"/>
              </a:rPr>
              <a:t>#smartvillages</a:t>
            </a:r>
            <a:endParaRPr sz="2000">
              <a:solidFill>
                <a:srgbClr val="3F3F3F"/>
              </a:solidFill>
              <a:latin typeface="Calibri"/>
              <a:ea typeface="Calibri"/>
              <a:cs typeface="Calibri"/>
              <a:sym typeface="Calibri"/>
            </a:endParaRPr>
          </a:p>
          <a:p>
            <a:pPr marL="457200" lvl="0" indent="-342900" algn="l" rtl="0">
              <a:lnSpc>
                <a:spcPct val="90000"/>
              </a:lnSpc>
              <a:spcBef>
                <a:spcPts val="1000"/>
              </a:spcBef>
              <a:spcAft>
                <a:spcPts val="0"/>
              </a:spcAft>
              <a:buClr>
                <a:srgbClr val="3F3F3F"/>
              </a:buClr>
              <a:buSzPts val="1800"/>
              <a:buChar char="•"/>
            </a:pPr>
            <a:r>
              <a:rPr lang="hu-HU" sz="2000">
                <a:solidFill>
                  <a:srgbClr val="3F3F3F"/>
                </a:solidFill>
                <a:latin typeface="Calibri"/>
                <a:ea typeface="Calibri"/>
                <a:cs typeface="Calibri"/>
                <a:sym typeface="Calibri"/>
              </a:rPr>
              <a:t>#okosfalu</a:t>
            </a:r>
            <a:endParaRPr/>
          </a:p>
          <a:p>
            <a:pPr marL="457200" lvl="0" indent="-342900" algn="l" rtl="0">
              <a:lnSpc>
                <a:spcPct val="90000"/>
              </a:lnSpc>
              <a:spcBef>
                <a:spcPts val="1000"/>
              </a:spcBef>
              <a:spcAft>
                <a:spcPts val="0"/>
              </a:spcAft>
              <a:buClr>
                <a:srgbClr val="3F3F3F"/>
              </a:buClr>
              <a:buSzPts val="1800"/>
              <a:buChar char="•"/>
            </a:pPr>
            <a:r>
              <a:rPr lang="hu-HU" sz="2000">
                <a:solidFill>
                  <a:srgbClr val="3F3F3F"/>
                </a:solidFill>
                <a:latin typeface="Calibri"/>
                <a:ea typeface="Calibri"/>
                <a:cs typeface="Calibri"/>
                <a:sym typeface="Calibri"/>
              </a:rPr>
              <a:t>#smartcity</a:t>
            </a:r>
            <a:endParaRPr sz="2000">
              <a:solidFill>
                <a:srgbClr val="3F3F3F"/>
              </a:solidFill>
              <a:latin typeface="Calibri"/>
              <a:ea typeface="Calibri"/>
              <a:cs typeface="Calibri"/>
              <a:sym typeface="Calibri"/>
            </a:endParaRPr>
          </a:p>
          <a:p>
            <a:pPr marL="457200" lvl="0" indent="-342900" algn="l" rtl="0">
              <a:lnSpc>
                <a:spcPct val="90000"/>
              </a:lnSpc>
              <a:spcBef>
                <a:spcPts val="1000"/>
              </a:spcBef>
              <a:spcAft>
                <a:spcPts val="0"/>
              </a:spcAft>
              <a:buClr>
                <a:srgbClr val="3F3F3F"/>
              </a:buClr>
              <a:buSzPts val="1800"/>
              <a:buChar char="•"/>
            </a:pPr>
            <a:r>
              <a:rPr lang="hu-HU" sz="2000">
                <a:solidFill>
                  <a:srgbClr val="3F3F3F"/>
                </a:solidFill>
                <a:latin typeface="Calibri"/>
                <a:ea typeface="Calibri"/>
                <a:cs typeface="Calibri"/>
                <a:sym typeface="Calibri"/>
              </a:rPr>
              <a:t>#okosváros</a:t>
            </a:r>
            <a:endParaRPr/>
          </a:p>
          <a:p>
            <a:pPr marL="457200" lvl="0" indent="-342900" algn="l" rtl="0">
              <a:lnSpc>
                <a:spcPct val="90000"/>
              </a:lnSpc>
              <a:spcBef>
                <a:spcPts val="1000"/>
              </a:spcBef>
              <a:spcAft>
                <a:spcPts val="0"/>
              </a:spcAft>
              <a:buClr>
                <a:srgbClr val="3F3F3F"/>
              </a:buClr>
              <a:buSzPts val="1800"/>
              <a:buChar char="•"/>
            </a:pPr>
            <a:r>
              <a:rPr lang="hu-HU" sz="2000">
                <a:solidFill>
                  <a:srgbClr val="3F3F3F"/>
                </a:solidFill>
                <a:latin typeface="Calibri"/>
                <a:ea typeface="Calibri"/>
                <a:cs typeface="Calibri"/>
                <a:sym typeface="Calibri"/>
              </a:rPr>
              <a:t>#SmartMobility</a:t>
            </a:r>
            <a:endParaRPr sz="2000">
              <a:solidFill>
                <a:srgbClr val="3F3F3F"/>
              </a:solidFill>
              <a:latin typeface="Calibri"/>
              <a:ea typeface="Calibri"/>
              <a:cs typeface="Calibri"/>
              <a:sym typeface="Calibri"/>
            </a:endParaRPr>
          </a:p>
          <a:p>
            <a:pPr marL="457200" lvl="0" indent="-342900" algn="l" rtl="0">
              <a:lnSpc>
                <a:spcPct val="90000"/>
              </a:lnSpc>
              <a:spcBef>
                <a:spcPts val="1000"/>
              </a:spcBef>
              <a:spcAft>
                <a:spcPts val="0"/>
              </a:spcAft>
              <a:buClr>
                <a:srgbClr val="3F3F3F"/>
              </a:buClr>
              <a:buSzPts val="1800"/>
              <a:buChar char="•"/>
            </a:pPr>
            <a:r>
              <a:rPr lang="hu-HU" sz="2000">
                <a:solidFill>
                  <a:srgbClr val="3F3F3F"/>
                </a:solidFill>
                <a:latin typeface="Calibri"/>
                <a:ea typeface="Calibri"/>
                <a:cs typeface="Calibri"/>
                <a:sym typeface="Calibri"/>
              </a:rPr>
              <a:t>#SmartEnvironment</a:t>
            </a:r>
            <a:endParaRPr sz="2000">
              <a:solidFill>
                <a:srgbClr val="3F3F3F"/>
              </a:solidFill>
              <a:latin typeface="Calibri"/>
              <a:ea typeface="Calibri"/>
              <a:cs typeface="Calibri"/>
              <a:sym typeface="Calibri"/>
            </a:endParaRPr>
          </a:p>
          <a:p>
            <a:pPr marL="457200" lvl="0" indent="-342900" algn="l" rtl="0">
              <a:lnSpc>
                <a:spcPct val="90000"/>
              </a:lnSpc>
              <a:spcBef>
                <a:spcPts val="1000"/>
              </a:spcBef>
              <a:spcAft>
                <a:spcPts val="0"/>
              </a:spcAft>
              <a:buClr>
                <a:srgbClr val="3F3F3F"/>
              </a:buClr>
              <a:buSzPts val="1800"/>
              <a:buChar char="•"/>
            </a:pPr>
            <a:r>
              <a:rPr lang="hu-HU" sz="2000">
                <a:solidFill>
                  <a:srgbClr val="3F3F3F"/>
                </a:solidFill>
                <a:latin typeface="Calibri"/>
                <a:ea typeface="Calibri"/>
                <a:cs typeface="Calibri"/>
                <a:sym typeface="Calibri"/>
              </a:rPr>
              <a:t>#SmartPeople</a:t>
            </a:r>
            <a:endParaRPr sz="2000">
              <a:solidFill>
                <a:srgbClr val="3F3F3F"/>
              </a:solidFill>
              <a:latin typeface="Calibri"/>
              <a:ea typeface="Calibri"/>
              <a:cs typeface="Calibri"/>
              <a:sym typeface="Calibri"/>
            </a:endParaRPr>
          </a:p>
          <a:p>
            <a:pPr marL="457200" lvl="0" indent="-342900" algn="l" rtl="0">
              <a:lnSpc>
                <a:spcPct val="90000"/>
              </a:lnSpc>
              <a:spcBef>
                <a:spcPts val="1000"/>
              </a:spcBef>
              <a:spcAft>
                <a:spcPts val="0"/>
              </a:spcAft>
              <a:buClr>
                <a:srgbClr val="3F3F3F"/>
              </a:buClr>
              <a:buSzPts val="1800"/>
              <a:buChar char="•"/>
            </a:pPr>
            <a:r>
              <a:rPr lang="hu-HU" sz="2000">
                <a:solidFill>
                  <a:srgbClr val="3F3F3F"/>
                </a:solidFill>
                <a:latin typeface="Calibri"/>
                <a:ea typeface="Calibri"/>
                <a:cs typeface="Calibri"/>
                <a:sym typeface="Calibri"/>
              </a:rPr>
              <a:t>#SmartLiving</a:t>
            </a:r>
            <a:endParaRPr sz="2000">
              <a:solidFill>
                <a:srgbClr val="3F3F3F"/>
              </a:solidFill>
              <a:latin typeface="Calibri"/>
              <a:ea typeface="Calibri"/>
              <a:cs typeface="Calibri"/>
              <a:sym typeface="Calibri"/>
            </a:endParaRPr>
          </a:p>
        </p:txBody>
      </p:sp>
      <p:sp>
        <p:nvSpPr>
          <p:cNvPr id="814" name="Google Shape;814;p67"/>
          <p:cNvSpPr txBox="1"/>
          <p:nvPr/>
        </p:nvSpPr>
        <p:spPr>
          <a:xfrm>
            <a:off x="6584950" y="1825625"/>
            <a:ext cx="4768850" cy="43513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hu-HU" sz="2000" b="0" i="0" u="none" strike="noStrike" cap="none">
                <a:solidFill>
                  <a:schemeClr val="dk1"/>
                </a:solidFill>
                <a:latin typeface="Arial"/>
                <a:ea typeface="Arial"/>
                <a:cs typeface="Arial"/>
                <a:sym typeface="Arial"/>
              </a:rPr>
              <a:t>#SmartGovernance</a:t>
            </a:r>
            <a:endParaRPr sz="20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rgbClr val="000000"/>
              </a:buClr>
              <a:buSzPts val="2000"/>
              <a:buFont typeface="Arial"/>
              <a:buNone/>
            </a:pPr>
            <a:r>
              <a:rPr lang="hu-HU" sz="2000" b="0" i="0" u="none" strike="noStrike" cap="none">
                <a:solidFill>
                  <a:schemeClr val="dk1"/>
                </a:solidFill>
                <a:latin typeface="Arial"/>
                <a:ea typeface="Arial"/>
                <a:cs typeface="Arial"/>
                <a:sym typeface="Arial"/>
              </a:rPr>
              <a:t>#SmartEconomy</a:t>
            </a:r>
            <a:endParaRPr sz="20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rgbClr val="000000"/>
              </a:buClr>
              <a:buSzPts val="2000"/>
              <a:buFont typeface="Arial"/>
              <a:buNone/>
            </a:pPr>
            <a:r>
              <a:rPr lang="hu-HU" sz="2000" b="0" i="0" u="none" strike="noStrike" cap="none">
                <a:solidFill>
                  <a:schemeClr val="dk1"/>
                </a:solidFill>
                <a:latin typeface="Arial"/>
                <a:ea typeface="Arial"/>
                <a:cs typeface="Arial"/>
                <a:sym typeface="Arial"/>
              </a:rPr>
              <a:t>#Sharingeconomy</a:t>
            </a:r>
            <a:endParaRPr sz="20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rgbClr val="000000"/>
              </a:buClr>
              <a:buSzPts val="2000"/>
              <a:buFont typeface="Arial"/>
              <a:buNone/>
            </a:pPr>
            <a:r>
              <a:rPr lang="hu-HU" sz="2000" b="0" i="0" u="none" strike="noStrike" cap="none">
                <a:solidFill>
                  <a:schemeClr val="dk1"/>
                </a:solidFill>
                <a:latin typeface="Arial"/>
                <a:ea typeface="Arial"/>
                <a:cs typeface="Arial"/>
                <a:sym typeface="Arial"/>
              </a:rPr>
              <a:t>#közösségigazdaság</a:t>
            </a:r>
            <a:endParaRPr/>
          </a:p>
          <a:p>
            <a:pPr marL="0" marR="0" lvl="0" indent="0" algn="l" rtl="0">
              <a:lnSpc>
                <a:spcPct val="90000"/>
              </a:lnSpc>
              <a:spcBef>
                <a:spcPts val="1000"/>
              </a:spcBef>
              <a:spcAft>
                <a:spcPts val="0"/>
              </a:spcAft>
              <a:buClr>
                <a:srgbClr val="000000"/>
              </a:buClr>
              <a:buSzPts val="2000"/>
              <a:buFont typeface="Arial"/>
              <a:buNone/>
            </a:pPr>
            <a:r>
              <a:rPr lang="hu-HU" sz="2000" b="0" i="0" u="none" strike="noStrike" cap="none">
                <a:solidFill>
                  <a:schemeClr val="dk1"/>
                </a:solidFill>
                <a:latin typeface="Arial"/>
                <a:ea typeface="Arial"/>
                <a:cs typeface="Arial"/>
                <a:sym typeface="Arial"/>
              </a:rPr>
              <a:t>#Mezőgazdaság4.0</a:t>
            </a:r>
            <a:endParaRPr/>
          </a:p>
          <a:p>
            <a:pPr marL="0" marR="0" lvl="0" indent="0" algn="l" rtl="0">
              <a:lnSpc>
                <a:spcPct val="90000"/>
              </a:lnSpc>
              <a:spcBef>
                <a:spcPts val="1000"/>
              </a:spcBef>
              <a:spcAft>
                <a:spcPts val="0"/>
              </a:spcAft>
              <a:buClr>
                <a:srgbClr val="000000"/>
              </a:buClr>
              <a:buSzPts val="2000"/>
              <a:buFont typeface="Arial"/>
              <a:buNone/>
            </a:pPr>
            <a:r>
              <a:rPr lang="hu-HU" sz="2000" b="0" i="0" u="none" strike="noStrike" cap="none">
                <a:solidFill>
                  <a:schemeClr val="dk1"/>
                </a:solidFill>
                <a:latin typeface="Arial"/>
                <a:ea typeface="Arial"/>
                <a:cs typeface="Arial"/>
                <a:sym typeface="Arial"/>
              </a:rPr>
              <a:t>#ipar4.0</a:t>
            </a:r>
            <a:endParaRPr/>
          </a:p>
          <a:p>
            <a:pPr marL="0" marR="0" lvl="0" indent="0" algn="l" rtl="0">
              <a:lnSpc>
                <a:spcPct val="90000"/>
              </a:lnSpc>
              <a:spcBef>
                <a:spcPts val="1000"/>
              </a:spcBef>
              <a:spcAft>
                <a:spcPts val="0"/>
              </a:spcAft>
              <a:buClr>
                <a:srgbClr val="000000"/>
              </a:buClr>
              <a:buSzPts val="2000"/>
              <a:buFont typeface="Arial"/>
              <a:buNone/>
            </a:pPr>
            <a:r>
              <a:rPr lang="hu-HU" sz="2000" b="0" i="0" u="none" strike="noStrike" cap="none">
                <a:solidFill>
                  <a:schemeClr val="dk1"/>
                </a:solidFill>
                <a:latin typeface="Arial"/>
                <a:ea typeface="Arial"/>
                <a:cs typeface="Arial"/>
                <a:sym typeface="Arial"/>
              </a:rPr>
              <a:t>#turizmus</a:t>
            </a:r>
            <a:endParaRPr/>
          </a:p>
          <a:p>
            <a:pPr marL="0" marR="0" lvl="0" indent="0" algn="l" rtl="0">
              <a:lnSpc>
                <a:spcPct val="90000"/>
              </a:lnSpc>
              <a:spcBef>
                <a:spcPts val="1000"/>
              </a:spcBef>
              <a:spcAft>
                <a:spcPts val="0"/>
              </a:spcAft>
              <a:buClr>
                <a:srgbClr val="000000"/>
              </a:buClr>
              <a:buSzPts val="2000"/>
              <a:buFont typeface="Arial"/>
              <a:buNone/>
            </a:pPr>
            <a:r>
              <a:rPr lang="hu-HU" sz="2000" b="0" i="0" u="none" strike="noStrike" cap="none">
                <a:solidFill>
                  <a:schemeClr val="dk1"/>
                </a:solidFill>
                <a:latin typeface="Arial"/>
                <a:ea typeface="Arial"/>
                <a:cs typeface="Arial"/>
                <a:sym typeface="Arial"/>
              </a:rPr>
              <a:t>#e-közigazgatás</a:t>
            </a:r>
            <a:endParaRPr/>
          </a:p>
          <a:p>
            <a:pPr marL="0" marR="0" lvl="0" indent="0" algn="l" rtl="0">
              <a:lnSpc>
                <a:spcPct val="90000"/>
              </a:lnSpc>
              <a:spcBef>
                <a:spcPts val="1000"/>
              </a:spcBef>
              <a:spcAft>
                <a:spcPts val="0"/>
              </a:spcAft>
              <a:buClr>
                <a:srgbClr val="000000"/>
              </a:buClr>
              <a:buSzPts val="2000"/>
              <a:buFont typeface="Arial"/>
              <a:buNone/>
            </a:pPr>
            <a:r>
              <a:rPr lang="hu-HU" sz="2000" b="0" i="0" u="none" strike="noStrike" cap="none">
                <a:solidFill>
                  <a:schemeClr val="dk1"/>
                </a:solidFill>
                <a:latin typeface="Arial"/>
                <a:ea typeface="Arial"/>
                <a:cs typeface="Arial"/>
                <a:sym typeface="Arial"/>
              </a:rPr>
              <a:t>#gdpr</a:t>
            </a:r>
            <a:endParaRPr sz="20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rgbClr val="000000"/>
              </a:buClr>
              <a:buSzPts val="2000"/>
              <a:buFont typeface="Arial"/>
              <a:buNone/>
            </a:pPr>
            <a:r>
              <a:rPr lang="hu-HU" sz="2000" b="0" i="0" u="none" strike="noStrike" cap="none">
                <a:solidFill>
                  <a:schemeClr val="dk1"/>
                </a:solidFill>
                <a:latin typeface="Arial"/>
                <a:ea typeface="Arial"/>
                <a:cs typeface="Arial"/>
                <a:sym typeface="Arial"/>
              </a:rPr>
              <a:t>#natúrpark</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3"/>
          <p:cNvSpPr/>
          <p:nvPr/>
        </p:nvSpPr>
        <p:spPr>
          <a:xfrm>
            <a:off x="6357938" y="2035175"/>
            <a:ext cx="2339975" cy="755650"/>
          </a:xfrm>
          <a:prstGeom prst="rect">
            <a:avLst/>
          </a:prstGeom>
          <a:solidFill>
            <a:srgbClr val="2E75B5"/>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hu-HU" sz="1100" b="1" i="0" u="none" strike="noStrike" cap="none">
                <a:solidFill>
                  <a:srgbClr val="FFFFFF"/>
                </a:solidFill>
                <a:latin typeface="Arial"/>
                <a:ea typeface="Arial"/>
                <a:cs typeface="Arial"/>
                <a:sym typeface="Arial"/>
              </a:rPr>
              <a:t>Emberek</a:t>
            </a:r>
            <a:endParaRPr/>
          </a:p>
          <a:p>
            <a:pPr marL="0" marR="0" lvl="0" indent="-69850" algn="l" rtl="0">
              <a:lnSpc>
                <a:spcPct val="100000"/>
              </a:lnSpc>
              <a:spcBef>
                <a:spcPts val="0"/>
              </a:spcBef>
              <a:spcAft>
                <a:spcPts val="0"/>
              </a:spcAft>
              <a:buClr>
                <a:srgbClr val="000000"/>
              </a:buClr>
              <a:buSzPts val="1100"/>
              <a:buFont typeface="Arial"/>
              <a:buChar char="•"/>
            </a:pPr>
            <a:r>
              <a:rPr lang="hu-HU" sz="1100" b="0" i="0" u="none" strike="noStrike" cap="none">
                <a:solidFill>
                  <a:srgbClr val="FFFFFF"/>
                </a:solidFill>
                <a:latin typeface="Arial"/>
                <a:ea typeface="Arial"/>
                <a:cs typeface="Arial"/>
                <a:sym typeface="Arial"/>
              </a:rPr>
              <a:t>Befogadás, integráció</a:t>
            </a:r>
            <a:endParaRPr/>
          </a:p>
          <a:p>
            <a:pPr marL="0" marR="0" lvl="0" indent="-69850" algn="l" rtl="0">
              <a:lnSpc>
                <a:spcPct val="100000"/>
              </a:lnSpc>
              <a:spcBef>
                <a:spcPts val="0"/>
              </a:spcBef>
              <a:spcAft>
                <a:spcPts val="0"/>
              </a:spcAft>
              <a:buClr>
                <a:srgbClr val="000000"/>
              </a:buClr>
              <a:buSzPts val="1100"/>
              <a:buFont typeface="Arial"/>
              <a:buChar char="•"/>
            </a:pPr>
            <a:r>
              <a:rPr lang="hu-HU" sz="1100" b="0" i="0" u="none" strike="noStrike" cap="none">
                <a:solidFill>
                  <a:srgbClr val="FFFFFF"/>
                </a:solidFill>
                <a:latin typeface="Arial"/>
                <a:ea typeface="Arial"/>
                <a:cs typeface="Arial"/>
                <a:sym typeface="Arial"/>
              </a:rPr>
              <a:t>Iskolázottság, képzettség</a:t>
            </a:r>
            <a:endParaRPr/>
          </a:p>
          <a:p>
            <a:pPr marL="0" marR="0" lvl="0" indent="-69850" algn="l" rtl="0">
              <a:lnSpc>
                <a:spcPct val="100000"/>
              </a:lnSpc>
              <a:spcBef>
                <a:spcPts val="0"/>
              </a:spcBef>
              <a:spcAft>
                <a:spcPts val="0"/>
              </a:spcAft>
              <a:buClr>
                <a:srgbClr val="000000"/>
              </a:buClr>
              <a:buSzPts val="1100"/>
              <a:buFont typeface="Arial"/>
              <a:buChar char="•"/>
            </a:pPr>
            <a:r>
              <a:rPr lang="hu-HU" sz="1100" b="0" i="0" u="none" strike="noStrike" cap="none">
                <a:solidFill>
                  <a:srgbClr val="FFFFFF"/>
                </a:solidFill>
                <a:latin typeface="Arial"/>
                <a:ea typeface="Arial"/>
                <a:cs typeface="Arial"/>
                <a:sym typeface="Arial"/>
              </a:rPr>
              <a:t>kreativitás</a:t>
            </a:r>
            <a:endParaRPr/>
          </a:p>
        </p:txBody>
      </p:sp>
      <p:sp>
        <p:nvSpPr>
          <p:cNvPr id="162" name="Google Shape;162;p23"/>
          <p:cNvSpPr txBox="1">
            <a:spLocks noGrp="1"/>
          </p:cNvSpPr>
          <p:nvPr>
            <p:ph type="title"/>
          </p:nvPr>
        </p:nvSpPr>
        <p:spPr>
          <a:xfrm>
            <a:off x="750888" y="293688"/>
            <a:ext cx="9221787" cy="94773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3F3F3F"/>
              </a:buClr>
              <a:buSzPct val="62500"/>
              <a:buFont typeface="Calibri"/>
              <a:buNone/>
            </a:pPr>
            <a:r>
              <a:rPr lang="hu-HU" sz="3200">
                <a:latin typeface="Calibri"/>
                <a:ea typeface="Calibri"/>
                <a:cs typeface="Calibri"/>
                <a:sym typeface="Calibri"/>
              </a:rPr>
              <a:t>Digitális megoldások alkalmazási területei – Kapcsolat az okos város fejlesztéssel</a:t>
            </a:r>
            <a:endParaRPr/>
          </a:p>
        </p:txBody>
      </p:sp>
      <p:sp>
        <p:nvSpPr>
          <p:cNvPr id="163" name="Google Shape;163;p23"/>
          <p:cNvSpPr txBox="1">
            <a:spLocks noGrp="1"/>
          </p:cNvSpPr>
          <p:nvPr>
            <p:ph type="body" idx="1"/>
          </p:nvPr>
        </p:nvSpPr>
        <p:spPr>
          <a:xfrm>
            <a:off x="254000" y="1079092"/>
            <a:ext cx="6016626" cy="5272087"/>
          </a:xfrm>
          <a:prstGeom prst="rect">
            <a:avLst/>
          </a:prstGeom>
          <a:noFill/>
          <a:ln>
            <a:noFill/>
          </a:ln>
        </p:spPr>
        <p:txBody>
          <a:bodyPr spcFirstLastPara="1" wrap="square" lIns="91425" tIns="45700" rIns="91425" bIns="45700" anchor="t" anchorCtr="0">
            <a:noAutofit/>
          </a:bodyPr>
          <a:lstStyle/>
          <a:p>
            <a:pPr marL="285750" lvl="0" indent="-285750" algn="l" rtl="0">
              <a:lnSpc>
                <a:spcPct val="120000"/>
              </a:lnSpc>
              <a:spcBef>
                <a:spcPts val="1000"/>
              </a:spcBef>
              <a:spcAft>
                <a:spcPts val="0"/>
              </a:spcAft>
              <a:buClr>
                <a:srgbClr val="3F3F3F"/>
              </a:buClr>
              <a:buSzPts val="1800"/>
              <a:buFont typeface="Arial"/>
              <a:buChar char="•"/>
            </a:pPr>
            <a:r>
              <a:rPr lang="hu-HU" sz="1400" dirty="0">
                <a:solidFill>
                  <a:srgbClr val="3F3F3F"/>
                </a:solidFill>
                <a:latin typeface="Calibri"/>
                <a:ea typeface="Calibri"/>
                <a:cs typeface="Calibri"/>
                <a:sym typeface="Calibri"/>
              </a:rPr>
              <a:t>Az Okos város fejlesztéshez a Lechner Tudásközpont állított össze módszertani útmutatót, amely részletesen tartalmazza az Okos város területeit, a tervezés lépéseit és a hozzá kapcsolódó tervezési eszközöket.</a:t>
            </a:r>
            <a:endParaRPr dirty="0"/>
          </a:p>
          <a:p>
            <a:pPr marL="285750" lvl="0" indent="-285750" algn="l" rtl="0">
              <a:lnSpc>
                <a:spcPct val="120000"/>
              </a:lnSpc>
              <a:spcBef>
                <a:spcPts val="1000"/>
              </a:spcBef>
              <a:spcAft>
                <a:spcPts val="0"/>
              </a:spcAft>
              <a:buClr>
                <a:srgbClr val="3F3F3F"/>
              </a:buClr>
              <a:buSzPts val="1800"/>
              <a:buFont typeface="Arial"/>
              <a:buChar char="•"/>
            </a:pPr>
            <a:r>
              <a:rPr lang="hu-HU" sz="1400" dirty="0">
                <a:solidFill>
                  <a:srgbClr val="3F3F3F"/>
                </a:solidFill>
                <a:latin typeface="Calibri"/>
                <a:ea typeface="Calibri"/>
                <a:cs typeface="Calibri"/>
                <a:sym typeface="Calibri"/>
              </a:rPr>
              <a:t>Az Okos város módszertan hat nagy csoportba sorolt a fejlesztési elemeket, amelyhez a Lechner Tudásközpont jó megoldás adatbázist is összeállított több mint 500 megoldás részletes ismertetésével.</a:t>
            </a:r>
            <a:endParaRPr dirty="0"/>
          </a:p>
          <a:p>
            <a:pPr marL="285750" lvl="0" indent="-285750" algn="l" rtl="0">
              <a:lnSpc>
                <a:spcPct val="120000"/>
              </a:lnSpc>
              <a:spcBef>
                <a:spcPts val="1000"/>
              </a:spcBef>
              <a:spcAft>
                <a:spcPts val="0"/>
              </a:spcAft>
              <a:buClr>
                <a:srgbClr val="3F3F3F"/>
              </a:buClr>
              <a:buSzPts val="1800"/>
              <a:buFont typeface="Arial"/>
              <a:buChar char="•"/>
            </a:pPr>
            <a:r>
              <a:rPr lang="hu-HU" sz="1400" dirty="0">
                <a:solidFill>
                  <a:srgbClr val="3F3F3F"/>
                </a:solidFill>
                <a:latin typeface="Calibri"/>
                <a:ea typeface="Calibri"/>
                <a:cs typeface="Calibri"/>
                <a:sym typeface="Calibri"/>
              </a:rPr>
              <a:t>Az Okos térség, falu fejlesztés a hazai vidék helyzetéből és a helyi igényekből kiindulva négy területre fókuszál. Az egyes területeken belül is találhatunk fókusz eltéréseket az Okos város területei kapcsán megjelöltekkel kapcsolatban.</a:t>
            </a:r>
            <a:endParaRPr dirty="0"/>
          </a:p>
          <a:p>
            <a:pPr marL="285750" lvl="0" indent="-285750" algn="l" rtl="0">
              <a:lnSpc>
                <a:spcPct val="120000"/>
              </a:lnSpc>
              <a:spcBef>
                <a:spcPts val="1000"/>
              </a:spcBef>
              <a:spcAft>
                <a:spcPts val="0"/>
              </a:spcAft>
              <a:buClr>
                <a:srgbClr val="3F3F3F"/>
              </a:buClr>
              <a:buSzPts val="1800"/>
              <a:buFont typeface="Arial"/>
              <a:buChar char="•"/>
            </a:pPr>
            <a:r>
              <a:rPr lang="hu-HU" sz="1400" dirty="0">
                <a:solidFill>
                  <a:srgbClr val="3F3F3F"/>
                </a:solidFill>
                <a:latin typeface="Calibri"/>
                <a:ea typeface="Calibri"/>
                <a:cs typeface="Calibri"/>
                <a:sym typeface="Calibri"/>
              </a:rPr>
              <a:t>Az Okos térség, falu fókusza a Közösség fejlesztésen, az igények pontos megismerésén van. Második a Táji örökség és a Tájgazdálkodás, amelyeket a </a:t>
            </a:r>
            <a:r>
              <a:rPr lang="hu-HU" sz="1400" dirty="0" err="1">
                <a:solidFill>
                  <a:srgbClr val="3F3F3F"/>
                </a:solidFill>
                <a:latin typeface="Calibri"/>
                <a:ea typeface="Calibri"/>
                <a:cs typeface="Calibri"/>
                <a:sym typeface="Calibri"/>
              </a:rPr>
              <a:t>a</a:t>
            </a:r>
            <a:r>
              <a:rPr lang="hu-HU" sz="1400" dirty="0">
                <a:solidFill>
                  <a:srgbClr val="3F3F3F"/>
                </a:solidFill>
                <a:latin typeface="Calibri"/>
                <a:ea typeface="Calibri"/>
                <a:cs typeface="Calibri"/>
                <a:sym typeface="Calibri"/>
              </a:rPr>
              <a:t> Szolgáltatások  és a Jövedelem szerzés lehetőségei követnek.</a:t>
            </a:r>
            <a:endParaRPr dirty="0"/>
          </a:p>
          <a:p>
            <a:pPr marL="285750" lvl="0" indent="-285750" algn="l" rtl="0">
              <a:lnSpc>
                <a:spcPct val="120000"/>
              </a:lnSpc>
              <a:spcBef>
                <a:spcPts val="1000"/>
              </a:spcBef>
              <a:spcAft>
                <a:spcPts val="0"/>
              </a:spcAft>
              <a:buClr>
                <a:srgbClr val="3F3F3F"/>
              </a:buClr>
              <a:buSzPts val="1800"/>
              <a:buFont typeface="Arial"/>
              <a:buChar char="•"/>
            </a:pPr>
            <a:r>
              <a:rPr lang="hu-HU" sz="1400" dirty="0">
                <a:solidFill>
                  <a:srgbClr val="3F3F3F"/>
                </a:solidFill>
                <a:latin typeface="Calibri"/>
                <a:ea typeface="Calibri"/>
                <a:cs typeface="Calibri"/>
                <a:sym typeface="Calibri"/>
              </a:rPr>
              <a:t>A digitális agrárium a jövedelemszerzésbe tartozik, mint a meglévő gazdasági területek hatékonyságát javító digitális megoldások.</a:t>
            </a:r>
            <a:endParaRPr dirty="0"/>
          </a:p>
          <a:p>
            <a:pPr marL="285750" lvl="0" indent="-285750" algn="l" rtl="0">
              <a:lnSpc>
                <a:spcPct val="120000"/>
              </a:lnSpc>
              <a:spcBef>
                <a:spcPts val="1000"/>
              </a:spcBef>
              <a:spcAft>
                <a:spcPts val="0"/>
              </a:spcAft>
              <a:buClr>
                <a:srgbClr val="3F3F3F"/>
              </a:buClr>
              <a:buSzPts val="1800"/>
              <a:buFont typeface="Arial"/>
              <a:buChar char="•"/>
            </a:pPr>
            <a:r>
              <a:rPr lang="hu-HU" sz="1400" dirty="0">
                <a:solidFill>
                  <a:srgbClr val="3F3F3F"/>
                </a:solidFill>
                <a:latin typeface="Calibri"/>
                <a:ea typeface="Calibri"/>
                <a:cs typeface="Calibri"/>
                <a:sym typeface="Calibri"/>
              </a:rPr>
              <a:t>Az eltérést a települések gazdasági és társadalmi helyzetének jelentős eltérése okozza.</a:t>
            </a:r>
            <a:endParaRPr dirty="0"/>
          </a:p>
        </p:txBody>
      </p:sp>
      <p:sp>
        <p:nvSpPr>
          <p:cNvPr id="164" name="Google Shape;164;p23"/>
          <p:cNvSpPr/>
          <p:nvPr/>
        </p:nvSpPr>
        <p:spPr>
          <a:xfrm>
            <a:off x="6357938" y="2817813"/>
            <a:ext cx="2339975" cy="755650"/>
          </a:xfrm>
          <a:prstGeom prst="rect">
            <a:avLst/>
          </a:prstGeom>
          <a:solidFill>
            <a:srgbClr val="2E75B5"/>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hu-HU" sz="1100" b="1" i="0" u="none" strike="noStrike" cap="none">
                <a:solidFill>
                  <a:srgbClr val="FFFFFF"/>
                </a:solidFill>
                <a:latin typeface="Arial"/>
                <a:ea typeface="Arial"/>
                <a:cs typeface="Arial"/>
                <a:sym typeface="Arial"/>
              </a:rPr>
              <a:t>Életkörülmények, életminőség</a:t>
            </a:r>
            <a:endParaRPr/>
          </a:p>
          <a:p>
            <a:pPr marL="0" marR="0" lvl="0" indent="-69850" algn="l" rtl="0">
              <a:lnSpc>
                <a:spcPct val="100000"/>
              </a:lnSpc>
              <a:spcBef>
                <a:spcPts val="0"/>
              </a:spcBef>
              <a:spcAft>
                <a:spcPts val="0"/>
              </a:spcAft>
              <a:buClr>
                <a:srgbClr val="000000"/>
              </a:buClr>
              <a:buSzPts val="1100"/>
              <a:buFont typeface="Arial"/>
              <a:buChar char="•"/>
            </a:pPr>
            <a:r>
              <a:rPr lang="hu-HU" sz="1100" b="0" i="0" u="none" strike="noStrike" cap="none">
                <a:solidFill>
                  <a:srgbClr val="FFFFFF"/>
                </a:solidFill>
                <a:latin typeface="Arial"/>
                <a:ea typeface="Arial"/>
                <a:cs typeface="Arial"/>
                <a:sym typeface="Arial"/>
              </a:rPr>
              <a:t>Jólét</a:t>
            </a:r>
            <a:endParaRPr/>
          </a:p>
          <a:p>
            <a:pPr marL="0" marR="0" lvl="0" indent="-69850" algn="l" rtl="0">
              <a:lnSpc>
                <a:spcPct val="100000"/>
              </a:lnSpc>
              <a:spcBef>
                <a:spcPts val="0"/>
              </a:spcBef>
              <a:spcAft>
                <a:spcPts val="0"/>
              </a:spcAft>
              <a:buClr>
                <a:srgbClr val="000000"/>
              </a:buClr>
              <a:buSzPts val="1100"/>
              <a:buFont typeface="Arial"/>
              <a:buChar char="•"/>
            </a:pPr>
            <a:r>
              <a:rPr lang="hu-HU" sz="1100" b="0" i="0" u="none" strike="noStrike" cap="none">
                <a:solidFill>
                  <a:srgbClr val="FFFFFF"/>
                </a:solidFill>
                <a:latin typeface="Arial"/>
                <a:ea typeface="Arial"/>
                <a:cs typeface="Arial"/>
                <a:sym typeface="Arial"/>
              </a:rPr>
              <a:t>Biztonság</a:t>
            </a:r>
            <a:endParaRPr/>
          </a:p>
          <a:p>
            <a:pPr marL="0" marR="0" lvl="0" indent="-69850" algn="l" rtl="0">
              <a:lnSpc>
                <a:spcPct val="100000"/>
              </a:lnSpc>
              <a:spcBef>
                <a:spcPts val="0"/>
              </a:spcBef>
              <a:spcAft>
                <a:spcPts val="0"/>
              </a:spcAft>
              <a:buClr>
                <a:srgbClr val="000000"/>
              </a:buClr>
              <a:buSzPts val="1100"/>
              <a:buFont typeface="Arial"/>
              <a:buChar char="•"/>
            </a:pPr>
            <a:r>
              <a:rPr lang="hu-HU" sz="1100" b="0" i="0" u="none" strike="noStrike" cap="none">
                <a:solidFill>
                  <a:srgbClr val="FFFFFF"/>
                </a:solidFill>
                <a:latin typeface="Arial"/>
                <a:ea typeface="Arial"/>
                <a:cs typeface="Arial"/>
                <a:sym typeface="Arial"/>
              </a:rPr>
              <a:t>Egészségi állapot</a:t>
            </a:r>
            <a:endParaRPr/>
          </a:p>
        </p:txBody>
      </p:sp>
      <p:sp>
        <p:nvSpPr>
          <p:cNvPr id="165" name="Google Shape;165;p23"/>
          <p:cNvSpPr/>
          <p:nvPr/>
        </p:nvSpPr>
        <p:spPr>
          <a:xfrm>
            <a:off x="6357938" y="5167313"/>
            <a:ext cx="2339975" cy="755650"/>
          </a:xfrm>
          <a:prstGeom prst="rect">
            <a:avLst/>
          </a:prstGeom>
          <a:solidFill>
            <a:srgbClr val="2E75B5"/>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hu-HU" sz="1100" b="1" i="0" u="none" strike="noStrike" cap="none">
                <a:solidFill>
                  <a:srgbClr val="FFFFFF"/>
                </a:solidFill>
                <a:latin typeface="Arial"/>
                <a:ea typeface="Arial"/>
                <a:cs typeface="Arial"/>
                <a:sym typeface="Arial"/>
              </a:rPr>
              <a:t>Gazdaság</a:t>
            </a:r>
            <a:endParaRPr/>
          </a:p>
          <a:p>
            <a:pPr marL="0" marR="0" lvl="0" indent="-69850" algn="l" rtl="0">
              <a:lnSpc>
                <a:spcPct val="100000"/>
              </a:lnSpc>
              <a:spcBef>
                <a:spcPts val="0"/>
              </a:spcBef>
              <a:spcAft>
                <a:spcPts val="0"/>
              </a:spcAft>
              <a:buClr>
                <a:srgbClr val="000000"/>
              </a:buClr>
              <a:buSzPts val="1100"/>
              <a:buFont typeface="Arial"/>
              <a:buChar char="•"/>
            </a:pPr>
            <a:r>
              <a:rPr lang="hu-HU" sz="1100" b="0" i="0" u="none" strike="noStrike" cap="none">
                <a:solidFill>
                  <a:srgbClr val="FFFFFF"/>
                </a:solidFill>
                <a:latin typeface="Arial"/>
                <a:ea typeface="Arial"/>
                <a:cs typeface="Arial"/>
                <a:sym typeface="Arial"/>
              </a:rPr>
              <a:t>E-gazdaság, innováció</a:t>
            </a:r>
            <a:endParaRPr/>
          </a:p>
          <a:p>
            <a:pPr marL="0" marR="0" lvl="0" indent="-69850" algn="l" rtl="0">
              <a:lnSpc>
                <a:spcPct val="100000"/>
              </a:lnSpc>
              <a:spcBef>
                <a:spcPts val="0"/>
              </a:spcBef>
              <a:spcAft>
                <a:spcPts val="0"/>
              </a:spcAft>
              <a:buClr>
                <a:srgbClr val="000000"/>
              </a:buClr>
              <a:buSzPts val="1100"/>
              <a:buFont typeface="Arial"/>
              <a:buChar char="•"/>
            </a:pPr>
            <a:r>
              <a:rPr lang="hu-HU" sz="1100" b="0" i="0" u="none" strike="noStrike" cap="none">
                <a:solidFill>
                  <a:srgbClr val="FFFFFF"/>
                </a:solidFill>
                <a:latin typeface="Arial"/>
                <a:ea typeface="Arial"/>
                <a:cs typeface="Arial"/>
                <a:sym typeface="Arial"/>
              </a:rPr>
              <a:t>Termelékenység, hatékonyság</a:t>
            </a:r>
            <a:endParaRPr/>
          </a:p>
          <a:p>
            <a:pPr marL="0" marR="0" lvl="0" indent="-69850" algn="l" rtl="0">
              <a:lnSpc>
                <a:spcPct val="100000"/>
              </a:lnSpc>
              <a:spcBef>
                <a:spcPts val="0"/>
              </a:spcBef>
              <a:spcAft>
                <a:spcPts val="0"/>
              </a:spcAft>
              <a:buClr>
                <a:srgbClr val="000000"/>
              </a:buClr>
              <a:buSzPts val="1100"/>
              <a:buFont typeface="Arial"/>
              <a:buChar char="•"/>
            </a:pPr>
            <a:r>
              <a:rPr lang="hu-HU" sz="1100" b="0" i="0" u="none" strike="noStrike" cap="none">
                <a:solidFill>
                  <a:srgbClr val="FFFFFF"/>
                </a:solidFill>
                <a:latin typeface="Arial"/>
                <a:ea typeface="Arial"/>
                <a:cs typeface="Arial"/>
                <a:sym typeface="Arial"/>
              </a:rPr>
              <a:t>Helyi és globális összeköttetések</a:t>
            </a:r>
            <a:endParaRPr/>
          </a:p>
        </p:txBody>
      </p:sp>
      <p:sp>
        <p:nvSpPr>
          <p:cNvPr id="166" name="Google Shape;166;p23"/>
          <p:cNvSpPr/>
          <p:nvPr/>
        </p:nvSpPr>
        <p:spPr>
          <a:xfrm>
            <a:off x="6357938" y="4383088"/>
            <a:ext cx="2339975" cy="755650"/>
          </a:xfrm>
          <a:prstGeom prst="rect">
            <a:avLst/>
          </a:prstGeom>
          <a:solidFill>
            <a:srgbClr val="2E75B5"/>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hu-HU" sz="1100" b="1" i="0" u="none" strike="noStrike" cap="none">
                <a:solidFill>
                  <a:srgbClr val="FFFFFF"/>
                </a:solidFill>
                <a:latin typeface="Arial"/>
                <a:ea typeface="Arial"/>
                <a:cs typeface="Arial"/>
                <a:sym typeface="Arial"/>
              </a:rPr>
              <a:t>Mobilitás, közlekedés</a:t>
            </a:r>
            <a:endParaRPr/>
          </a:p>
          <a:p>
            <a:pPr marL="0" marR="0" lvl="0" indent="-69850" algn="l" rtl="0">
              <a:lnSpc>
                <a:spcPct val="100000"/>
              </a:lnSpc>
              <a:spcBef>
                <a:spcPts val="0"/>
              </a:spcBef>
              <a:spcAft>
                <a:spcPts val="0"/>
              </a:spcAft>
              <a:buClr>
                <a:srgbClr val="000000"/>
              </a:buClr>
              <a:buSzPts val="1100"/>
              <a:buFont typeface="Arial"/>
              <a:buChar char="•"/>
            </a:pPr>
            <a:r>
              <a:rPr lang="hu-HU" sz="1100" b="0" i="0" u="none" strike="noStrike" cap="none">
                <a:solidFill>
                  <a:srgbClr val="FFFFFF"/>
                </a:solidFill>
                <a:latin typeface="Arial"/>
                <a:ea typeface="Arial"/>
                <a:cs typeface="Arial"/>
                <a:sym typeface="Arial"/>
              </a:rPr>
              <a:t>Szállítás, fuvarozás</a:t>
            </a:r>
            <a:endParaRPr/>
          </a:p>
          <a:p>
            <a:pPr marL="0" marR="0" lvl="0" indent="-69850" algn="l" rtl="0">
              <a:lnSpc>
                <a:spcPct val="100000"/>
              </a:lnSpc>
              <a:spcBef>
                <a:spcPts val="0"/>
              </a:spcBef>
              <a:spcAft>
                <a:spcPts val="0"/>
              </a:spcAft>
              <a:buClr>
                <a:srgbClr val="000000"/>
              </a:buClr>
              <a:buSzPts val="1100"/>
              <a:buFont typeface="Arial"/>
              <a:buChar char="•"/>
            </a:pPr>
            <a:r>
              <a:rPr lang="hu-HU" sz="1100" b="0" i="0" u="none" strike="noStrike" cap="none">
                <a:solidFill>
                  <a:srgbClr val="FFFFFF"/>
                </a:solidFill>
                <a:latin typeface="Arial"/>
                <a:ea typeface="Arial"/>
                <a:cs typeface="Arial"/>
                <a:sym typeface="Arial"/>
              </a:rPr>
              <a:t>Multimodális elérhetőség</a:t>
            </a:r>
            <a:endParaRPr/>
          </a:p>
          <a:p>
            <a:pPr marL="0" marR="0" lvl="0" indent="-69850" algn="l" rtl="0">
              <a:lnSpc>
                <a:spcPct val="100000"/>
              </a:lnSpc>
              <a:spcBef>
                <a:spcPts val="0"/>
              </a:spcBef>
              <a:spcAft>
                <a:spcPts val="0"/>
              </a:spcAft>
              <a:buClr>
                <a:srgbClr val="000000"/>
              </a:buClr>
              <a:buSzPts val="1100"/>
              <a:buFont typeface="Arial"/>
              <a:buChar char="•"/>
            </a:pPr>
            <a:r>
              <a:rPr lang="hu-HU" sz="1100" b="0" i="0" u="none" strike="noStrike" cap="none">
                <a:solidFill>
                  <a:srgbClr val="FFFFFF"/>
                </a:solidFill>
                <a:latin typeface="Arial"/>
                <a:ea typeface="Arial"/>
                <a:cs typeface="Arial"/>
                <a:sym typeface="Arial"/>
              </a:rPr>
              <a:t>Műszaki infrastruktúra</a:t>
            </a:r>
            <a:endParaRPr/>
          </a:p>
        </p:txBody>
      </p:sp>
      <p:sp>
        <p:nvSpPr>
          <p:cNvPr id="167" name="Google Shape;167;p23"/>
          <p:cNvSpPr/>
          <p:nvPr/>
        </p:nvSpPr>
        <p:spPr>
          <a:xfrm>
            <a:off x="6357938" y="5949950"/>
            <a:ext cx="2339975" cy="755650"/>
          </a:xfrm>
          <a:prstGeom prst="rect">
            <a:avLst/>
          </a:prstGeom>
          <a:solidFill>
            <a:srgbClr val="2E75B5"/>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hu-HU" sz="1100" b="1" i="0" u="none" strike="noStrike" cap="none" dirty="0">
                <a:solidFill>
                  <a:srgbClr val="FFFFFF"/>
                </a:solidFill>
                <a:latin typeface="Arial"/>
                <a:ea typeface="Arial"/>
                <a:cs typeface="Arial"/>
                <a:sym typeface="Arial"/>
              </a:rPr>
              <a:t>Környezet</a:t>
            </a:r>
            <a:endParaRPr dirty="0"/>
          </a:p>
          <a:p>
            <a:pPr marL="0" marR="0" lvl="0" indent="-69850" algn="l" rtl="0">
              <a:lnSpc>
                <a:spcPct val="100000"/>
              </a:lnSpc>
              <a:spcBef>
                <a:spcPts val="0"/>
              </a:spcBef>
              <a:spcAft>
                <a:spcPts val="0"/>
              </a:spcAft>
              <a:buClr>
                <a:srgbClr val="000000"/>
              </a:buClr>
              <a:buSzPts val="1100"/>
              <a:buFont typeface="Arial"/>
              <a:buChar char="•"/>
            </a:pPr>
            <a:r>
              <a:rPr lang="hu-HU" sz="1100" b="0" i="0" u="none" strike="noStrike" cap="none" dirty="0">
                <a:solidFill>
                  <a:srgbClr val="FFFFFF"/>
                </a:solidFill>
                <a:latin typeface="Arial"/>
                <a:ea typeface="Arial"/>
                <a:cs typeface="Arial"/>
                <a:sym typeface="Arial"/>
              </a:rPr>
              <a:t>Okos épületek</a:t>
            </a:r>
            <a:endParaRPr dirty="0"/>
          </a:p>
          <a:p>
            <a:pPr marL="0" marR="0" lvl="0" indent="-69850" algn="l" rtl="0">
              <a:lnSpc>
                <a:spcPct val="100000"/>
              </a:lnSpc>
              <a:spcBef>
                <a:spcPts val="0"/>
              </a:spcBef>
              <a:spcAft>
                <a:spcPts val="0"/>
              </a:spcAft>
              <a:buClr>
                <a:srgbClr val="000000"/>
              </a:buClr>
              <a:buSzPts val="1100"/>
              <a:buFont typeface="Arial"/>
              <a:buChar char="•"/>
            </a:pPr>
            <a:r>
              <a:rPr lang="hu-HU" sz="1100" b="0" i="0" u="none" strike="noStrike" cap="none" dirty="0">
                <a:solidFill>
                  <a:srgbClr val="FFFFFF"/>
                </a:solidFill>
                <a:latin typeface="Arial"/>
                <a:ea typeface="Arial"/>
                <a:cs typeface="Arial"/>
                <a:sym typeface="Arial"/>
              </a:rPr>
              <a:t>Távlatos erőforrás-gazdálkodás</a:t>
            </a:r>
            <a:endParaRPr dirty="0"/>
          </a:p>
          <a:p>
            <a:pPr marL="0" marR="0" lvl="0" indent="-69850" algn="l" rtl="0">
              <a:lnSpc>
                <a:spcPct val="100000"/>
              </a:lnSpc>
              <a:spcBef>
                <a:spcPts val="0"/>
              </a:spcBef>
              <a:spcAft>
                <a:spcPts val="0"/>
              </a:spcAft>
              <a:buClr>
                <a:srgbClr val="000000"/>
              </a:buClr>
              <a:buSzPts val="1100"/>
              <a:buFont typeface="Arial"/>
              <a:buChar char="•"/>
            </a:pPr>
            <a:r>
              <a:rPr lang="hu-HU" sz="1100" b="0" i="0" u="none" strike="noStrike" cap="none" dirty="0">
                <a:solidFill>
                  <a:srgbClr val="FFFFFF"/>
                </a:solidFill>
                <a:latin typeface="Arial"/>
                <a:ea typeface="Arial"/>
                <a:cs typeface="Arial"/>
                <a:sym typeface="Arial"/>
              </a:rPr>
              <a:t>Klímabarát város</a:t>
            </a:r>
            <a:endParaRPr dirty="0"/>
          </a:p>
        </p:txBody>
      </p:sp>
      <p:sp>
        <p:nvSpPr>
          <p:cNvPr id="168" name="Google Shape;168;p23"/>
          <p:cNvSpPr/>
          <p:nvPr/>
        </p:nvSpPr>
        <p:spPr>
          <a:xfrm>
            <a:off x="6357938" y="3600450"/>
            <a:ext cx="2339975" cy="755650"/>
          </a:xfrm>
          <a:prstGeom prst="rect">
            <a:avLst/>
          </a:prstGeom>
          <a:solidFill>
            <a:srgbClr val="2E75B5"/>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hu-HU" sz="1100" b="1" i="0" u="none" strike="noStrike" cap="none">
                <a:solidFill>
                  <a:srgbClr val="FFFFFF"/>
                </a:solidFill>
                <a:latin typeface="Arial"/>
                <a:ea typeface="Arial"/>
                <a:cs typeface="Arial"/>
                <a:sym typeface="Arial"/>
              </a:rPr>
              <a:t>Kormányzás, közigazgatás</a:t>
            </a:r>
            <a:endParaRPr/>
          </a:p>
          <a:p>
            <a:pPr marL="0" marR="0" lvl="0" indent="-69850" algn="l" rtl="0">
              <a:lnSpc>
                <a:spcPct val="100000"/>
              </a:lnSpc>
              <a:spcBef>
                <a:spcPts val="0"/>
              </a:spcBef>
              <a:spcAft>
                <a:spcPts val="0"/>
              </a:spcAft>
              <a:buClr>
                <a:srgbClr val="000000"/>
              </a:buClr>
              <a:buSzPts val="1100"/>
              <a:buFont typeface="Arial"/>
              <a:buChar char="•"/>
            </a:pPr>
            <a:r>
              <a:rPr lang="hu-HU" sz="1100" b="0" i="0" u="none" strike="noStrike" cap="none">
                <a:solidFill>
                  <a:srgbClr val="FFFFFF"/>
                </a:solidFill>
                <a:latin typeface="Arial"/>
                <a:ea typeface="Arial"/>
                <a:cs typeface="Arial"/>
                <a:sym typeface="Arial"/>
              </a:rPr>
              <a:t>Oktatás, kultúra, művelődés</a:t>
            </a:r>
            <a:endParaRPr/>
          </a:p>
          <a:p>
            <a:pPr marL="0" marR="0" lvl="0" indent="-69850" algn="l" rtl="0">
              <a:lnSpc>
                <a:spcPct val="100000"/>
              </a:lnSpc>
              <a:spcBef>
                <a:spcPts val="0"/>
              </a:spcBef>
              <a:spcAft>
                <a:spcPts val="0"/>
              </a:spcAft>
              <a:buClr>
                <a:srgbClr val="000000"/>
              </a:buClr>
              <a:buSzPts val="1100"/>
              <a:buFont typeface="Arial"/>
              <a:buChar char="•"/>
            </a:pPr>
            <a:r>
              <a:rPr lang="hu-HU" sz="1100" b="0" i="0" u="none" strike="noStrike" cap="none">
                <a:solidFill>
                  <a:srgbClr val="FFFFFF"/>
                </a:solidFill>
                <a:latin typeface="Arial"/>
                <a:ea typeface="Arial"/>
                <a:cs typeface="Arial"/>
                <a:sym typeface="Arial"/>
              </a:rPr>
              <a:t>egészségügy</a:t>
            </a:r>
            <a:endParaRPr/>
          </a:p>
          <a:p>
            <a:pPr marL="0" marR="0" lvl="0" indent="-69850" algn="l" rtl="0">
              <a:lnSpc>
                <a:spcPct val="100000"/>
              </a:lnSpc>
              <a:spcBef>
                <a:spcPts val="0"/>
              </a:spcBef>
              <a:spcAft>
                <a:spcPts val="0"/>
              </a:spcAft>
              <a:buClr>
                <a:srgbClr val="000000"/>
              </a:buClr>
              <a:buSzPts val="1100"/>
              <a:buFont typeface="Arial"/>
              <a:buChar char="•"/>
            </a:pPr>
            <a:r>
              <a:rPr lang="hu-HU" sz="1100" b="0" i="0" u="none" strike="noStrike" cap="none">
                <a:solidFill>
                  <a:srgbClr val="FFFFFF"/>
                </a:solidFill>
                <a:latin typeface="Arial"/>
                <a:ea typeface="Arial"/>
                <a:cs typeface="Arial"/>
                <a:sym typeface="Arial"/>
              </a:rPr>
              <a:t>Közművek, hulladék kezelés</a:t>
            </a:r>
            <a:endParaRPr/>
          </a:p>
        </p:txBody>
      </p:sp>
      <p:sp>
        <p:nvSpPr>
          <p:cNvPr id="169" name="Google Shape;169;p23"/>
          <p:cNvSpPr/>
          <p:nvPr/>
        </p:nvSpPr>
        <p:spPr>
          <a:xfrm>
            <a:off x="8745538" y="2035175"/>
            <a:ext cx="863600" cy="755650"/>
          </a:xfrm>
          <a:prstGeom prst="rect">
            <a:avLst/>
          </a:prstGeom>
          <a:solidFill>
            <a:srgbClr val="BF9000"/>
          </a:solidFill>
          <a:ln>
            <a:noFill/>
          </a:ln>
        </p:spPr>
        <p:txBody>
          <a:bodyPr spcFirstLastPara="1" wrap="square" lIns="91425" tIns="45700" rIns="91425" bIns="45700" anchor="t" anchorCtr="0">
            <a:noAutofit/>
          </a:bodyPr>
          <a:lstStyle/>
          <a:p>
            <a:pPr marL="171450" marR="0" lvl="0" indent="-10160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pic>
        <p:nvPicPr>
          <p:cNvPr id="170" name="Google Shape;170;p23"/>
          <p:cNvPicPr preferRelativeResize="0"/>
          <p:nvPr/>
        </p:nvPicPr>
        <p:blipFill rotWithShape="1">
          <a:blip r:embed="rId3">
            <a:alphaModFix/>
          </a:blip>
          <a:srcRect/>
          <a:stretch/>
        </p:blipFill>
        <p:spPr>
          <a:xfrm>
            <a:off x="8920163" y="2174875"/>
            <a:ext cx="542925" cy="476250"/>
          </a:xfrm>
          <a:prstGeom prst="rect">
            <a:avLst/>
          </a:prstGeom>
          <a:solidFill>
            <a:srgbClr val="BF9000"/>
          </a:solidFill>
          <a:ln>
            <a:noFill/>
          </a:ln>
        </p:spPr>
      </p:pic>
      <p:sp>
        <p:nvSpPr>
          <p:cNvPr id="171" name="Google Shape;171;p23"/>
          <p:cNvSpPr/>
          <p:nvPr/>
        </p:nvSpPr>
        <p:spPr>
          <a:xfrm>
            <a:off x="8745538" y="2817813"/>
            <a:ext cx="863600" cy="755650"/>
          </a:xfrm>
          <a:prstGeom prst="rect">
            <a:avLst/>
          </a:prstGeom>
          <a:solidFill>
            <a:srgbClr val="BF90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pic>
        <p:nvPicPr>
          <p:cNvPr id="172" name="Google Shape;172;p23"/>
          <p:cNvPicPr preferRelativeResize="0"/>
          <p:nvPr/>
        </p:nvPicPr>
        <p:blipFill rotWithShape="1">
          <a:blip r:embed="rId4">
            <a:alphaModFix/>
          </a:blip>
          <a:srcRect/>
          <a:stretch/>
        </p:blipFill>
        <p:spPr>
          <a:xfrm>
            <a:off x="8920163" y="2938463"/>
            <a:ext cx="542925" cy="514350"/>
          </a:xfrm>
          <a:prstGeom prst="rect">
            <a:avLst/>
          </a:prstGeom>
          <a:solidFill>
            <a:srgbClr val="BF9000"/>
          </a:solidFill>
          <a:ln>
            <a:noFill/>
          </a:ln>
        </p:spPr>
      </p:pic>
      <p:sp>
        <p:nvSpPr>
          <p:cNvPr id="173" name="Google Shape;173;p23"/>
          <p:cNvSpPr/>
          <p:nvPr/>
        </p:nvSpPr>
        <p:spPr>
          <a:xfrm>
            <a:off x="8745538" y="5167313"/>
            <a:ext cx="863600" cy="755650"/>
          </a:xfrm>
          <a:prstGeom prst="rect">
            <a:avLst/>
          </a:prstGeom>
          <a:solidFill>
            <a:srgbClr val="BF90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pic>
        <p:nvPicPr>
          <p:cNvPr id="174" name="Google Shape;174;p23"/>
          <p:cNvPicPr preferRelativeResize="0"/>
          <p:nvPr/>
        </p:nvPicPr>
        <p:blipFill rotWithShape="1">
          <a:blip r:embed="rId5">
            <a:alphaModFix/>
          </a:blip>
          <a:srcRect/>
          <a:stretch/>
        </p:blipFill>
        <p:spPr>
          <a:xfrm>
            <a:off x="8920163" y="5283200"/>
            <a:ext cx="542925" cy="533400"/>
          </a:xfrm>
          <a:prstGeom prst="rect">
            <a:avLst/>
          </a:prstGeom>
          <a:solidFill>
            <a:srgbClr val="BF9000"/>
          </a:solidFill>
          <a:ln>
            <a:noFill/>
          </a:ln>
        </p:spPr>
      </p:pic>
      <p:sp>
        <p:nvSpPr>
          <p:cNvPr id="175" name="Google Shape;175;p23"/>
          <p:cNvSpPr/>
          <p:nvPr/>
        </p:nvSpPr>
        <p:spPr>
          <a:xfrm>
            <a:off x="8745538" y="4383088"/>
            <a:ext cx="863600" cy="755650"/>
          </a:xfrm>
          <a:prstGeom prst="rect">
            <a:avLst/>
          </a:prstGeom>
          <a:solidFill>
            <a:srgbClr val="BF90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pic>
        <p:nvPicPr>
          <p:cNvPr id="176" name="Google Shape;176;p23"/>
          <p:cNvPicPr preferRelativeResize="0"/>
          <p:nvPr/>
        </p:nvPicPr>
        <p:blipFill rotWithShape="1">
          <a:blip r:embed="rId6">
            <a:alphaModFix/>
          </a:blip>
          <a:srcRect/>
          <a:stretch/>
        </p:blipFill>
        <p:spPr>
          <a:xfrm>
            <a:off x="8920163" y="4518025"/>
            <a:ext cx="542925" cy="485775"/>
          </a:xfrm>
          <a:prstGeom prst="rect">
            <a:avLst/>
          </a:prstGeom>
          <a:solidFill>
            <a:srgbClr val="BF9000"/>
          </a:solidFill>
          <a:ln>
            <a:noFill/>
          </a:ln>
        </p:spPr>
      </p:pic>
      <p:sp>
        <p:nvSpPr>
          <p:cNvPr id="177" name="Google Shape;177;p23"/>
          <p:cNvSpPr/>
          <p:nvPr/>
        </p:nvSpPr>
        <p:spPr>
          <a:xfrm>
            <a:off x="8745538" y="5949950"/>
            <a:ext cx="863600" cy="755650"/>
          </a:xfrm>
          <a:prstGeom prst="rect">
            <a:avLst/>
          </a:prstGeom>
          <a:solidFill>
            <a:srgbClr val="BF90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pic>
        <p:nvPicPr>
          <p:cNvPr id="178" name="Google Shape;178;p23"/>
          <p:cNvPicPr preferRelativeResize="0"/>
          <p:nvPr/>
        </p:nvPicPr>
        <p:blipFill rotWithShape="1">
          <a:blip r:embed="rId7">
            <a:alphaModFix/>
          </a:blip>
          <a:srcRect/>
          <a:stretch/>
        </p:blipFill>
        <p:spPr>
          <a:xfrm>
            <a:off x="8920163" y="6072188"/>
            <a:ext cx="542925" cy="504825"/>
          </a:xfrm>
          <a:prstGeom prst="rect">
            <a:avLst/>
          </a:prstGeom>
          <a:solidFill>
            <a:srgbClr val="BF9000"/>
          </a:solidFill>
          <a:ln>
            <a:noFill/>
          </a:ln>
        </p:spPr>
      </p:pic>
      <p:sp>
        <p:nvSpPr>
          <p:cNvPr id="179" name="Google Shape;179;p23"/>
          <p:cNvSpPr/>
          <p:nvPr/>
        </p:nvSpPr>
        <p:spPr>
          <a:xfrm>
            <a:off x="8745538" y="3600450"/>
            <a:ext cx="863600" cy="755650"/>
          </a:xfrm>
          <a:prstGeom prst="rect">
            <a:avLst/>
          </a:prstGeom>
          <a:solidFill>
            <a:srgbClr val="BF90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pic>
        <p:nvPicPr>
          <p:cNvPr id="180" name="Google Shape;180;p23"/>
          <p:cNvPicPr preferRelativeResize="0"/>
          <p:nvPr/>
        </p:nvPicPr>
        <p:blipFill rotWithShape="1">
          <a:blip r:embed="rId8">
            <a:alphaModFix/>
          </a:blip>
          <a:srcRect/>
          <a:stretch/>
        </p:blipFill>
        <p:spPr>
          <a:xfrm>
            <a:off x="8920163" y="3683000"/>
            <a:ext cx="542925" cy="590550"/>
          </a:xfrm>
          <a:prstGeom prst="rect">
            <a:avLst/>
          </a:prstGeom>
          <a:solidFill>
            <a:srgbClr val="BF9000"/>
          </a:solidFill>
          <a:ln>
            <a:noFill/>
          </a:ln>
        </p:spPr>
      </p:pic>
      <p:sp>
        <p:nvSpPr>
          <p:cNvPr id="181" name="Google Shape;181;p23"/>
          <p:cNvSpPr/>
          <p:nvPr/>
        </p:nvSpPr>
        <p:spPr>
          <a:xfrm>
            <a:off x="9656763" y="2035175"/>
            <a:ext cx="2339975" cy="755650"/>
          </a:xfrm>
          <a:prstGeom prst="rect">
            <a:avLst/>
          </a:prstGeom>
          <a:solidFill>
            <a:srgbClr val="2F549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hu-HU" sz="1100" b="1" i="0" u="none" strike="noStrike" cap="none">
                <a:solidFill>
                  <a:srgbClr val="FFFF00"/>
                </a:solidFill>
                <a:latin typeface="Arial"/>
                <a:ea typeface="Arial"/>
                <a:cs typeface="Arial"/>
                <a:sym typeface="Arial"/>
              </a:rPr>
              <a:t>Közösség</a:t>
            </a:r>
            <a:endParaRPr/>
          </a:p>
          <a:p>
            <a:pPr marL="0" marR="0" lvl="0" indent="-69850" algn="l" rtl="0">
              <a:lnSpc>
                <a:spcPct val="100000"/>
              </a:lnSpc>
              <a:spcBef>
                <a:spcPts val="0"/>
              </a:spcBef>
              <a:spcAft>
                <a:spcPts val="0"/>
              </a:spcAft>
              <a:buClr>
                <a:srgbClr val="000000"/>
              </a:buClr>
              <a:buSzPts val="1100"/>
              <a:buFont typeface="Arial"/>
              <a:buChar char="•"/>
            </a:pPr>
            <a:r>
              <a:rPr lang="hu-HU" sz="1100" b="0" i="0" u="none" strike="noStrike" cap="none">
                <a:solidFill>
                  <a:srgbClr val="FFFFFF"/>
                </a:solidFill>
                <a:latin typeface="Arial"/>
                <a:ea typeface="Arial"/>
                <a:cs typeface="Arial"/>
                <a:sym typeface="Arial"/>
              </a:rPr>
              <a:t>Kommunikáció</a:t>
            </a:r>
            <a:endParaRPr/>
          </a:p>
          <a:p>
            <a:pPr marL="0" marR="0" lvl="0" indent="-69850" algn="l" rtl="0">
              <a:lnSpc>
                <a:spcPct val="100000"/>
              </a:lnSpc>
              <a:spcBef>
                <a:spcPts val="0"/>
              </a:spcBef>
              <a:spcAft>
                <a:spcPts val="0"/>
              </a:spcAft>
              <a:buClr>
                <a:srgbClr val="000000"/>
              </a:buClr>
              <a:buSzPts val="1100"/>
              <a:buFont typeface="Arial"/>
              <a:buChar char="•"/>
            </a:pPr>
            <a:r>
              <a:rPr lang="hu-HU" sz="1100" b="0" i="0" u="none" strike="noStrike" cap="none">
                <a:solidFill>
                  <a:srgbClr val="FFFFFF"/>
                </a:solidFill>
                <a:latin typeface="Arial"/>
                <a:ea typeface="Arial"/>
                <a:cs typeface="Arial"/>
                <a:sym typeface="Arial"/>
              </a:rPr>
              <a:t>Befogadás, integráció</a:t>
            </a:r>
            <a:endParaRPr/>
          </a:p>
          <a:p>
            <a:pPr marL="0" marR="0" lvl="0" indent="-69850" algn="l" rtl="0">
              <a:lnSpc>
                <a:spcPct val="100000"/>
              </a:lnSpc>
              <a:spcBef>
                <a:spcPts val="0"/>
              </a:spcBef>
              <a:spcAft>
                <a:spcPts val="0"/>
              </a:spcAft>
              <a:buClr>
                <a:srgbClr val="000000"/>
              </a:buClr>
              <a:buSzPts val="1100"/>
              <a:buFont typeface="Arial"/>
              <a:buChar char="•"/>
            </a:pPr>
            <a:r>
              <a:rPr lang="hu-HU" sz="1100" b="0" i="0" u="none" strike="noStrike" cap="none">
                <a:solidFill>
                  <a:srgbClr val="FFFFFF"/>
                </a:solidFill>
                <a:latin typeface="Arial"/>
                <a:ea typeface="Arial"/>
                <a:cs typeface="Arial"/>
                <a:sym typeface="Arial"/>
              </a:rPr>
              <a:t>Identitás, együttműködés</a:t>
            </a:r>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sp>
        <p:nvSpPr>
          <p:cNvPr id="182" name="Google Shape;182;p23"/>
          <p:cNvSpPr/>
          <p:nvPr/>
        </p:nvSpPr>
        <p:spPr>
          <a:xfrm>
            <a:off x="9656763" y="2817813"/>
            <a:ext cx="2339975" cy="2322512"/>
          </a:xfrm>
          <a:prstGeom prst="rect">
            <a:avLst/>
          </a:prstGeom>
          <a:solidFill>
            <a:srgbClr val="2F549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hu-HU" sz="1100" b="1" i="0" u="none" strike="noStrike" cap="none">
                <a:solidFill>
                  <a:srgbClr val="FFFF00"/>
                </a:solidFill>
                <a:latin typeface="Arial"/>
                <a:ea typeface="Arial"/>
                <a:cs typeface="Arial"/>
                <a:sym typeface="Arial"/>
              </a:rPr>
              <a:t>Szolgáltatások</a:t>
            </a:r>
            <a:endParaRPr/>
          </a:p>
          <a:p>
            <a:pPr marL="0" marR="0" lvl="0" indent="-69850" algn="l" rtl="0">
              <a:lnSpc>
                <a:spcPct val="100000"/>
              </a:lnSpc>
              <a:spcBef>
                <a:spcPts val="0"/>
              </a:spcBef>
              <a:spcAft>
                <a:spcPts val="0"/>
              </a:spcAft>
              <a:buClr>
                <a:srgbClr val="000000"/>
              </a:buClr>
              <a:buSzPts val="1100"/>
              <a:buFont typeface="Arial"/>
              <a:buChar char="•"/>
            </a:pPr>
            <a:r>
              <a:rPr lang="hu-HU" sz="1100" b="0" i="0" u="none" strike="noStrike" cap="none">
                <a:solidFill>
                  <a:srgbClr val="FFFFFF"/>
                </a:solidFill>
                <a:latin typeface="Arial"/>
                <a:ea typeface="Arial"/>
                <a:cs typeface="Arial"/>
                <a:sym typeface="Arial"/>
              </a:rPr>
              <a:t>Oktatás, kultúra, művelődés</a:t>
            </a:r>
            <a:endParaRPr/>
          </a:p>
          <a:p>
            <a:pPr marL="0" marR="0" lvl="0" indent="-69850" algn="l" rtl="0">
              <a:lnSpc>
                <a:spcPct val="100000"/>
              </a:lnSpc>
              <a:spcBef>
                <a:spcPts val="0"/>
              </a:spcBef>
              <a:spcAft>
                <a:spcPts val="0"/>
              </a:spcAft>
              <a:buClr>
                <a:srgbClr val="000000"/>
              </a:buClr>
              <a:buSzPts val="1100"/>
              <a:buFont typeface="Arial"/>
              <a:buChar char="•"/>
            </a:pPr>
            <a:r>
              <a:rPr lang="hu-HU" sz="1100" b="0" i="0" u="none" strike="noStrike" cap="none">
                <a:solidFill>
                  <a:srgbClr val="FFFFFF"/>
                </a:solidFill>
                <a:latin typeface="Arial"/>
                <a:ea typeface="Arial"/>
                <a:cs typeface="Arial"/>
                <a:sym typeface="Arial"/>
              </a:rPr>
              <a:t>Egészségügy</a:t>
            </a:r>
            <a:endParaRPr/>
          </a:p>
          <a:p>
            <a:pPr marL="0" marR="0" lvl="0" indent="-69850" algn="l" rtl="0">
              <a:lnSpc>
                <a:spcPct val="100000"/>
              </a:lnSpc>
              <a:spcBef>
                <a:spcPts val="0"/>
              </a:spcBef>
              <a:spcAft>
                <a:spcPts val="0"/>
              </a:spcAft>
              <a:buClr>
                <a:srgbClr val="000000"/>
              </a:buClr>
              <a:buSzPts val="1100"/>
              <a:buFont typeface="Arial"/>
              <a:buChar char="•"/>
            </a:pPr>
            <a:r>
              <a:rPr lang="hu-HU" sz="1100" b="0" i="0" u="none" strike="noStrike" cap="none">
                <a:solidFill>
                  <a:srgbClr val="FFFFFF"/>
                </a:solidFill>
                <a:latin typeface="Arial"/>
                <a:ea typeface="Arial"/>
                <a:cs typeface="Arial"/>
                <a:sym typeface="Arial"/>
              </a:rPr>
              <a:t>Közművek, hulladék kezelés</a:t>
            </a:r>
            <a:endParaRPr/>
          </a:p>
          <a:p>
            <a:pPr marL="0" marR="0" lvl="0" indent="-69850" algn="l" rtl="0">
              <a:lnSpc>
                <a:spcPct val="100000"/>
              </a:lnSpc>
              <a:spcBef>
                <a:spcPts val="0"/>
              </a:spcBef>
              <a:spcAft>
                <a:spcPts val="0"/>
              </a:spcAft>
              <a:buClr>
                <a:srgbClr val="000000"/>
              </a:buClr>
              <a:buSzPts val="1100"/>
              <a:buFont typeface="Arial"/>
              <a:buChar char="•"/>
            </a:pPr>
            <a:r>
              <a:rPr lang="hu-HU" sz="1100" b="0" i="0" u="none" strike="noStrike" cap="none">
                <a:solidFill>
                  <a:srgbClr val="FFFFFF"/>
                </a:solidFill>
                <a:latin typeface="Arial"/>
                <a:ea typeface="Arial"/>
                <a:cs typeface="Arial"/>
                <a:sym typeface="Arial"/>
              </a:rPr>
              <a:t>Biztonság</a:t>
            </a:r>
            <a:endParaRPr/>
          </a:p>
          <a:p>
            <a:pPr marL="0" marR="0" lvl="0" indent="-69850" algn="l" rtl="0">
              <a:lnSpc>
                <a:spcPct val="100000"/>
              </a:lnSpc>
              <a:spcBef>
                <a:spcPts val="0"/>
              </a:spcBef>
              <a:spcAft>
                <a:spcPts val="0"/>
              </a:spcAft>
              <a:buClr>
                <a:srgbClr val="000000"/>
              </a:buClr>
              <a:buSzPts val="1100"/>
              <a:buFont typeface="Arial"/>
              <a:buChar char="•"/>
            </a:pPr>
            <a:r>
              <a:rPr lang="hu-HU" sz="1100" b="0" i="0" u="none" strike="noStrike" cap="none">
                <a:solidFill>
                  <a:srgbClr val="FFFFFF"/>
                </a:solidFill>
                <a:latin typeface="Arial"/>
                <a:ea typeface="Arial"/>
                <a:cs typeface="Arial"/>
                <a:sym typeface="Arial"/>
              </a:rPr>
              <a:t>Szállítás, fuvarozás</a:t>
            </a:r>
            <a:endParaRPr/>
          </a:p>
          <a:p>
            <a:pPr marL="0" marR="0" lvl="0" indent="-69850" algn="l" rtl="0">
              <a:lnSpc>
                <a:spcPct val="100000"/>
              </a:lnSpc>
              <a:spcBef>
                <a:spcPts val="0"/>
              </a:spcBef>
              <a:spcAft>
                <a:spcPts val="0"/>
              </a:spcAft>
              <a:buClr>
                <a:srgbClr val="000000"/>
              </a:buClr>
              <a:buSzPts val="1100"/>
              <a:buFont typeface="Arial"/>
              <a:buChar char="•"/>
            </a:pPr>
            <a:r>
              <a:rPr lang="hu-HU" sz="1100" b="0" i="0" u="none" strike="noStrike" cap="none">
                <a:solidFill>
                  <a:srgbClr val="FFFFFF"/>
                </a:solidFill>
                <a:latin typeface="Arial"/>
                <a:ea typeface="Arial"/>
                <a:cs typeface="Arial"/>
                <a:sym typeface="Arial"/>
              </a:rPr>
              <a:t>Közösségi közlekedés</a:t>
            </a:r>
            <a:endParaRPr/>
          </a:p>
          <a:p>
            <a:pPr marL="0" marR="0" lvl="0" indent="-69850" algn="l" rtl="0">
              <a:lnSpc>
                <a:spcPct val="100000"/>
              </a:lnSpc>
              <a:spcBef>
                <a:spcPts val="0"/>
              </a:spcBef>
              <a:spcAft>
                <a:spcPts val="0"/>
              </a:spcAft>
              <a:buClr>
                <a:srgbClr val="000000"/>
              </a:buClr>
              <a:buSzPts val="1100"/>
              <a:buFont typeface="Arial"/>
              <a:buChar char="•"/>
            </a:pPr>
            <a:r>
              <a:rPr lang="hu-HU" sz="1100" b="0" i="0" u="none" strike="noStrike" cap="none">
                <a:solidFill>
                  <a:srgbClr val="FFFFFF"/>
                </a:solidFill>
                <a:latin typeface="Arial"/>
                <a:ea typeface="Arial"/>
                <a:cs typeface="Arial"/>
                <a:sym typeface="Arial"/>
              </a:rPr>
              <a:t>Műszaki infrastruktúra</a:t>
            </a:r>
            <a:endParaRPr/>
          </a:p>
          <a:p>
            <a:pPr marL="0" marR="0" lvl="0" indent="-69850" algn="l" rtl="0">
              <a:lnSpc>
                <a:spcPct val="100000"/>
              </a:lnSpc>
              <a:spcBef>
                <a:spcPts val="0"/>
              </a:spcBef>
              <a:spcAft>
                <a:spcPts val="0"/>
              </a:spcAft>
              <a:buClr>
                <a:srgbClr val="000000"/>
              </a:buClr>
              <a:buSzPts val="1100"/>
              <a:buFont typeface="Arial"/>
              <a:buChar char="•"/>
            </a:pPr>
            <a:r>
              <a:rPr lang="hu-HU" sz="1100" b="0" i="0" u="none" strike="noStrike" cap="none">
                <a:solidFill>
                  <a:srgbClr val="FFFFFF"/>
                </a:solidFill>
                <a:latin typeface="Arial"/>
                <a:ea typeface="Arial"/>
                <a:cs typeface="Arial"/>
                <a:sym typeface="Arial"/>
              </a:rPr>
              <a:t>Piaci szolgáltatások (pl: élelmiszer, iparcikk kereskedelem) </a:t>
            </a:r>
            <a:endParaRPr/>
          </a:p>
          <a:p>
            <a:pPr marL="0" marR="0" lvl="0" indent="-69850" algn="l" rtl="0">
              <a:lnSpc>
                <a:spcPct val="100000"/>
              </a:lnSpc>
              <a:spcBef>
                <a:spcPts val="0"/>
              </a:spcBef>
              <a:spcAft>
                <a:spcPts val="0"/>
              </a:spcAft>
              <a:buClr>
                <a:srgbClr val="000000"/>
              </a:buClr>
              <a:buSzPts val="1100"/>
              <a:buFont typeface="Arial"/>
              <a:buChar char="•"/>
            </a:pPr>
            <a:r>
              <a:rPr lang="hu-HU" sz="1100" b="0" i="0" u="none" strike="noStrike" cap="none">
                <a:solidFill>
                  <a:srgbClr val="FFFFFF"/>
                </a:solidFill>
                <a:latin typeface="Arial"/>
                <a:ea typeface="Arial"/>
                <a:cs typeface="Arial"/>
                <a:sym typeface="Arial"/>
              </a:rPr>
              <a:t>Közigazgatás (e-közigazgatás)</a:t>
            </a:r>
            <a:endParaRPr/>
          </a:p>
          <a:p>
            <a:pPr marL="0" marR="0" lvl="0" indent="-69850" algn="l" rtl="0">
              <a:lnSpc>
                <a:spcPct val="100000"/>
              </a:lnSpc>
              <a:spcBef>
                <a:spcPts val="0"/>
              </a:spcBef>
              <a:spcAft>
                <a:spcPts val="0"/>
              </a:spcAft>
              <a:buClr>
                <a:srgbClr val="000000"/>
              </a:buClr>
              <a:buSzPts val="1100"/>
              <a:buFont typeface="Arial"/>
              <a:buChar char="•"/>
            </a:pPr>
            <a:r>
              <a:rPr lang="hu-HU" sz="1100" b="0" i="0" u="none" strike="noStrike" cap="none">
                <a:solidFill>
                  <a:srgbClr val="FFFFFF"/>
                </a:solidFill>
                <a:latin typeface="Arial"/>
                <a:ea typeface="Arial"/>
                <a:cs typeface="Arial"/>
                <a:sym typeface="Arial"/>
              </a:rPr>
              <a:t>Idősgondozás</a:t>
            </a:r>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sp>
        <p:nvSpPr>
          <p:cNvPr id="183" name="Google Shape;183;p23"/>
          <p:cNvSpPr/>
          <p:nvPr/>
        </p:nvSpPr>
        <p:spPr>
          <a:xfrm>
            <a:off x="9656763" y="5167313"/>
            <a:ext cx="2339975" cy="755650"/>
          </a:xfrm>
          <a:prstGeom prst="rect">
            <a:avLst/>
          </a:prstGeom>
          <a:solidFill>
            <a:srgbClr val="2F549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hu-HU" sz="1100" b="1" i="0" u="none" strike="noStrike" cap="none">
                <a:solidFill>
                  <a:srgbClr val="FFFF00"/>
                </a:solidFill>
                <a:latin typeface="Arial"/>
                <a:ea typeface="Arial"/>
                <a:cs typeface="Arial"/>
                <a:sym typeface="Arial"/>
              </a:rPr>
              <a:t>Jövedelem</a:t>
            </a:r>
            <a:endParaRPr/>
          </a:p>
          <a:p>
            <a:pPr marL="0" marR="0" lvl="0" indent="-69850" algn="l" rtl="0">
              <a:lnSpc>
                <a:spcPct val="100000"/>
              </a:lnSpc>
              <a:spcBef>
                <a:spcPts val="0"/>
              </a:spcBef>
              <a:spcAft>
                <a:spcPts val="0"/>
              </a:spcAft>
              <a:buClr>
                <a:srgbClr val="000000"/>
              </a:buClr>
              <a:buSzPts val="1100"/>
              <a:buFont typeface="Arial"/>
              <a:buChar char="•"/>
            </a:pPr>
            <a:r>
              <a:rPr lang="hu-HU" sz="1100" b="0" i="0" u="none" strike="noStrike" cap="none">
                <a:solidFill>
                  <a:srgbClr val="FFFFFF"/>
                </a:solidFill>
                <a:latin typeface="Arial"/>
                <a:ea typeface="Arial"/>
                <a:cs typeface="Arial"/>
                <a:sym typeface="Arial"/>
              </a:rPr>
              <a:t>Sharing economy</a:t>
            </a:r>
            <a:endParaRPr sz="1100" b="0" i="0" u="none" strike="noStrike" cap="none">
              <a:solidFill>
                <a:srgbClr val="FFFFFF"/>
              </a:solidFill>
              <a:latin typeface="Arial"/>
              <a:ea typeface="Arial"/>
              <a:cs typeface="Arial"/>
              <a:sym typeface="Arial"/>
            </a:endParaRPr>
          </a:p>
          <a:p>
            <a:pPr marL="0" marR="0" lvl="0" indent="-69850" algn="l" rtl="0">
              <a:lnSpc>
                <a:spcPct val="100000"/>
              </a:lnSpc>
              <a:spcBef>
                <a:spcPts val="0"/>
              </a:spcBef>
              <a:spcAft>
                <a:spcPts val="0"/>
              </a:spcAft>
              <a:buClr>
                <a:srgbClr val="000000"/>
              </a:buClr>
              <a:buSzPts val="1100"/>
              <a:buFont typeface="Arial"/>
              <a:buChar char="•"/>
            </a:pPr>
            <a:r>
              <a:rPr lang="hu-HU" sz="1100" b="0" i="0" u="none" strike="noStrike" cap="none">
                <a:solidFill>
                  <a:srgbClr val="FFFFFF"/>
                </a:solidFill>
                <a:latin typeface="Arial"/>
                <a:ea typeface="Arial"/>
                <a:cs typeface="Arial"/>
                <a:sym typeface="Arial"/>
              </a:rPr>
              <a:t>Termelékenység, hatékonyság</a:t>
            </a:r>
            <a:endParaRPr/>
          </a:p>
          <a:p>
            <a:pPr marL="0" marR="0" lvl="0" indent="-69850" algn="l" rtl="0">
              <a:lnSpc>
                <a:spcPct val="100000"/>
              </a:lnSpc>
              <a:spcBef>
                <a:spcPts val="0"/>
              </a:spcBef>
              <a:spcAft>
                <a:spcPts val="0"/>
              </a:spcAft>
              <a:buClr>
                <a:srgbClr val="000000"/>
              </a:buClr>
              <a:buSzPts val="1100"/>
              <a:buFont typeface="Arial"/>
              <a:buChar char="•"/>
            </a:pPr>
            <a:r>
              <a:rPr lang="hu-HU" sz="1100" b="0" i="0" u="none" strike="noStrike" cap="none">
                <a:solidFill>
                  <a:srgbClr val="FFFFFF"/>
                </a:solidFill>
                <a:latin typeface="Arial"/>
                <a:ea typeface="Arial"/>
                <a:cs typeface="Arial"/>
                <a:sym typeface="Arial"/>
              </a:rPr>
              <a:t>Helyi és globális összeköttetések</a:t>
            </a:r>
            <a:endParaRPr/>
          </a:p>
        </p:txBody>
      </p:sp>
      <p:sp>
        <p:nvSpPr>
          <p:cNvPr id="184" name="Google Shape;184;p23"/>
          <p:cNvSpPr/>
          <p:nvPr/>
        </p:nvSpPr>
        <p:spPr>
          <a:xfrm>
            <a:off x="6357938" y="1751013"/>
            <a:ext cx="2339975" cy="252412"/>
          </a:xfrm>
          <a:prstGeom prst="rect">
            <a:avLst/>
          </a:prstGeom>
          <a:solidFill>
            <a:srgbClr val="833C0B"/>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hu-HU" sz="1100" b="1" i="0" u="none" strike="noStrike" cap="none">
                <a:solidFill>
                  <a:srgbClr val="FFFFFF"/>
                </a:solidFill>
                <a:latin typeface="Arial"/>
                <a:ea typeface="Arial"/>
                <a:cs typeface="Arial"/>
                <a:sym typeface="Arial"/>
              </a:rPr>
              <a:t>Okos város</a:t>
            </a:r>
            <a:endParaRPr/>
          </a:p>
        </p:txBody>
      </p:sp>
      <p:sp>
        <p:nvSpPr>
          <p:cNvPr id="185" name="Google Shape;185;p23"/>
          <p:cNvSpPr/>
          <p:nvPr/>
        </p:nvSpPr>
        <p:spPr>
          <a:xfrm>
            <a:off x="9656763" y="1751013"/>
            <a:ext cx="2339975" cy="252412"/>
          </a:xfrm>
          <a:prstGeom prst="rect">
            <a:avLst/>
          </a:prstGeom>
          <a:solidFill>
            <a:srgbClr val="833C0B"/>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hu-HU" sz="1100" b="1" i="0" u="none" strike="noStrike" cap="none">
                <a:solidFill>
                  <a:srgbClr val="FFFFFF"/>
                </a:solidFill>
                <a:latin typeface="Arial"/>
                <a:ea typeface="Arial"/>
                <a:cs typeface="Arial"/>
                <a:sym typeface="Arial"/>
              </a:rPr>
              <a:t>Okos térség, falu</a:t>
            </a:r>
            <a:endParaRPr/>
          </a:p>
          <a:p>
            <a:pPr marL="0" marR="0" lvl="0" indent="0" algn="l" rtl="0">
              <a:lnSpc>
                <a:spcPct val="100000"/>
              </a:lnSpc>
              <a:spcBef>
                <a:spcPts val="0"/>
              </a:spcBef>
              <a:spcAft>
                <a:spcPts val="0"/>
              </a:spcAft>
              <a:buNone/>
            </a:pPr>
            <a:endParaRPr sz="1100" b="0" i="0" u="none" strike="noStrike" cap="none">
              <a:solidFill>
                <a:srgbClr val="FFFFFF"/>
              </a:solidFill>
              <a:latin typeface="Arial"/>
              <a:ea typeface="Arial"/>
              <a:cs typeface="Arial"/>
              <a:sym typeface="Arial"/>
            </a:endParaRPr>
          </a:p>
        </p:txBody>
      </p:sp>
      <p:sp>
        <p:nvSpPr>
          <p:cNvPr id="186" name="Google Shape;186;p23"/>
          <p:cNvSpPr/>
          <p:nvPr/>
        </p:nvSpPr>
        <p:spPr>
          <a:xfrm>
            <a:off x="9656763" y="5949950"/>
            <a:ext cx="2339975" cy="755650"/>
          </a:xfrm>
          <a:prstGeom prst="rect">
            <a:avLst/>
          </a:prstGeom>
          <a:solidFill>
            <a:srgbClr val="2E75B5"/>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hu-HU" sz="1100" b="1" i="0" u="none" strike="noStrike" cap="none">
                <a:solidFill>
                  <a:srgbClr val="FFFF00"/>
                </a:solidFill>
                <a:latin typeface="Arial"/>
                <a:ea typeface="Arial"/>
                <a:cs typeface="Arial"/>
                <a:sym typeface="Arial"/>
              </a:rPr>
              <a:t>Táji örökség és Tájgazdálkodás</a:t>
            </a:r>
            <a:endParaRPr/>
          </a:p>
          <a:p>
            <a:pPr marL="0" marR="0" lvl="0" indent="-69850" algn="l" rtl="0">
              <a:lnSpc>
                <a:spcPct val="100000"/>
              </a:lnSpc>
              <a:spcBef>
                <a:spcPts val="0"/>
              </a:spcBef>
              <a:spcAft>
                <a:spcPts val="0"/>
              </a:spcAft>
              <a:buClr>
                <a:srgbClr val="000000"/>
              </a:buClr>
              <a:buSzPts val="1100"/>
              <a:buFont typeface="Arial"/>
              <a:buChar char="•"/>
            </a:pPr>
            <a:r>
              <a:rPr lang="hu-HU" sz="1100" b="0" i="0" u="none" strike="noStrike" cap="none">
                <a:solidFill>
                  <a:srgbClr val="FFFFFF"/>
                </a:solidFill>
                <a:latin typeface="Arial"/>
                <a:ea typeface="Arial"/>
                <a:cs typeface="Arial"/>
                <a:sym typeface="Arial"/>
              </a:rPr>
              <a:t>Fenntartható természeti erőforrás-gazdálkodás</a:t>
            </a:r>
            <a:endParaRPr/>
          </a:p>
          <a:p>
            <a:pPr marL="0" marR="0" lvl="0" indent="-69850" algn="l" rtl="0">
              <a:lnSpc>
                <a:spcPct val="100000"/>
              </a:lnSpc>
              <a:spcBef>
                <a:spcPts val="0"/>
              </a:spcBef>
              <a:spcAft>
                <a:spcPts val="0"/>
              </a:spcAft>
              <a:buClr>
                <a:srgbClr val="000000"/>
              </a:buClr>
              <a:buSzPts val="1100"/>
              <a:buFont typeface="Arial"/>
              <a:buChar char="•"/>
            </a:pPr>
            <a:r>
              <a:rPr lang="hu-HU" sz="1100" b="0" i="0" u="none" strike="noStrike" cap="none">
                <a:solidFill>
                  <a:srgbClr val="FFFFFF"/>
                </a:solidFill>
                <a:latin typeface="Arial"/>
                <a:ea typeface="Arial"/>
                <a:cs typeface="Arial"/>
                <a:sym typeface="Arial"/>
              </a:rPr>
              <a:t>Klímareziliens térség és falu</a:t>
            </a:r>
            <a:endParaRPr/>
          </a:p>
          <a:p>
            <a:pPr marL="0" marR="0" lvl="0" indent="0" algn="l" rtl="0">
              <a:lnSpc>
                <a:spcPct val="100000"/>
              </a:lnSpc>
              <a:spcBef>
                <a:spcPts val="0"/>
              </a:spcBef>
              <a:spcAft>
                <a:spcPts val="0"/>
              </a:spcAft>
              <a:buNone/>
            </a:pPr>
            <a:endParaRPr sz="1100" b="0" i="0" u="none" strike="noStrike" cap="none">
              <a:solidFill>
                <a:srgbClr val="FFFFFF"/>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4"/>
          <p:cNvSpPr txBox="1">
            <a:spLocks noGrp="1"/>
          </p:cNvSpPr>
          <p:nvPr>
            <p:ph type="title"/>
          </p:nvPr>
        </p:nvSpPr>
        <p:spPr>
          <a:xfrm>
            <a:off x="750888" y="293688"/>
            <a:ext cx="9221787" cy="94773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3F3F3F"/>
              </a:buClr>
              <a:buSzPct val="62500"/>
              <a:buFont typeface="Calibri"/>
              <a:buNone/>
            </a:pPr>
            <a:r>
              <a:rPr lang="hu-HU" sz="3200">
                <a:latin typeface="Calibri"/>
                <a:ea typeface="Calibri"/>
                <a:cs typeface="Calibri"/>
                <a:sym typeface="Calibri"/>
              </a:rPr>
              <a:t>Digitális megoldások alkalmazási területei a vidékfejlesztésben - Közösségfejlesztés</a:t>
            </a:r>
            <a:endParaRPr/>
          </a:p>
        </p:txBody>
      </p:sp>
      <p:sp>
        <p:nvSpPr>
          <p:cNvPr id="193" name="Google Shape;193;p24"/>
          <p:cNvSpPr txBox="1">
            <a:spLocks noGrp="1"/>
          </p:cNvSpPr>
          <p:nvPr>
            <p:ph type="body" idx="1"/>
          </p:nvPr>
        </p:nvSpPr>
        <p:spPr>
          <a:xfrm>
            <a:off x="750888" y="1414463"/>
            <a:ext cx="8326438" cy="4860925"/>
          </a:xfrm>
          <a:prstGeom prst="rect">
            <a:avLst/>
          </a:prstGeom>
          <a:noFill/>
          <a:ln>
            <a:noFill/>
          </a:ln>
        </p:spPr>
        <p:txBody>
          <a:bodyPr spcFirstLastPara="1" wrap="square" lIns="91425" tIns="45700" rIns="91425" bIns="45700" anchor="t" anchorCtr="0">
            <a:normAutofit/>
          </a:bodyPr>
          <a:lstStyle/>
          <a:p>
            <a:pPr marL="285750" lvl="0" indent="-285750" algn="l" rtl="0">
              <a:lnSpc>
                <a:spcPct val="80000"/>
              </a:lnSpc>
              <a:spcBef>
                <a:spcPts val="1000"/>
              </a:spcBef>
              <a:spcAft>
                <a:spcPts val="0"/>
              </a:spcAft>
              <a:buClr>
                <a:srgbClr val="3F3F3F"/>
              </a:buClr>
              <a:buSzPts val="1800"/>
              <a:buFont typeface="Arial"/>
              <a:buChar char="•"/>
            </a:pPr>
            <a:r>
              <a:rPr lang="hu-HU" sz="2200" dirty="0">
                <a:solidFill>
                  <a:srgbClr val="3F3F3F"/>
                </a:solidFill>
                <a:latin typeface="Calibri"/>
                <a:ea typeface="Calibri"/>
                <a:cs typeface="Calibri"/>
                <a:sym typeface="Calibri"/>
              </a:rPr>
              <a:t>A közösségfejlesztés területén a digitalizáció lehetőség a </a:t>
            </a:r>
            <a:r>
              <a:rPr lang="hu-HU" sz="2200" b="1" dirty="0">
                <a:solidFill>
                  <a:srgbClr val="3F3F3F"/>
                </a:solidFill>
                <a:latin typeface="Calibri"/>
                <a:ea typeface="Calibri"/>
                <a:cs typeface="Calibri"/>
                <a:sym typeface="Calibri"/>
              </a:rPr>
              <a:t>kommunikáció</a:t>
            </a:r>
            <a:r>
              <a:rPr lang="hu-HU" sz="2200" dirty="0">
                <a:solidFill>
                  <a:srgbClr val="3F3F3F"/>
                </a:solidFill>
                <a:latin typeface="Calibri"/>
                <a:ea typeface="Calibri"/>
                <a:cs typeface="Calibri"/>
                <a:sym typeface="Calibri"/>
              </a:rPr>
              <a:t> erősítésére, amely a megalapozza a települési közösségek együttműködését, valamint a térségi együttműködéseket. </a:t>
            </a:r>
            <a:endParaRPr dirty="0"/>
          </a:p>
          <a:p>
            <a:pPr marL="285750" lvl="0" indent="-285750" algn="l" rtl="0">
              <a:lnSpc>
                <a:spcPct val="80000"/>
              </a:lnSpc>
              <a:spcBef>
                <a:spcPts val="1000"/>
              </a:spcBef>
              <a:spcAft>
                <a:spcPts val="0"/>
              </a:spcAft>
              <a:buClr>
                <a:srgbClr val="3F3F3F"/>
              </a:buClr>
              <a:buSzPts val="1800"/>
              <a:buFont typeface="Arial"/>
              <a:buChar char="•"/>
            </a:pPr>
            <a:r>
              <a:rPr lang="hu-HU" sz="2200" dirty="0">
                <a:solidFill>
                  <a:srgbClr val="3F3F3F"/>
                </a:solidFill>
                <a:latin typeface="Calibri"/>
                <a:ea typeface="Calibri"/>
                <a:cs typeface="Calibri"/>
                <a:sym typeface="Calibri"/>
              </a:rPr>
              <a:t>A kétoldalú, irányított kommunikáció alkalmas a </a:t>
            </a:r>
            <a:r>
              <a:rPr lang="hu-HU" sz="2200" b="1" dirty="0">
                <a:solidFill>
                  <a:srgbClr val="3F3F3F"/>
                </a:solidFill>
                <a:latin typeface="Calibri"/>
                <a:ea typeface="Calibri"/>
                <a:cs typeface="Calibri"/>
                <a:sym typeface="Calibri"/>
              </a:rPr>
              <a:t>vélemények összegyűjtésére</a:t>
            </a:r>
            <a:r>
              <a:rPr lang="hu-HU" sz="2200" dirty="0">
                <a:solidFill>
                  <a:srgbClr val="3F3F3F"/>
                </a:solidFill>
                <a:latin typeface="Calibri"/>
                <a:ea typeface="Calibri"/>
                <a:cs typeface="Calibri"/>
                <a:sym typeface="Calibri"/>
              </a:rPr>
              <a:t>, a megfelelő digitális megoldások alkalmazásával. </a:t>
            </a:r>
            <a:endParaRPr dirty="0"/>
          </a:p>
          <a:p>
            <a:pPr marL="285750" lvl="0" indent="-285750" algn="l" rtl="0">
              <a:lnSpc>
                <a:spcPct val="80000"/>
              </a:lnSpc>
              <a:spcBef>
                <a:spcPts val="1000"/>
              </a:spcBef>
              <a:spcAft>
                <a:spcPts val="0"/>
              </a:spcAft>
              <a:buClr>
                <a:srgbClr val="3F3F3F"/>
              </a:buClr>
              <a:buSzPts val="1800"/>
              <a:buFont typeface="Arial"/>
              <a:buChar char="•"/>
            </a:pPr>
            <a:r>
              <a:rPr lang="hu-HU" sz="2200" dirty="0">
                <a:solidFill>
                  <a:srgbClr val="3F3F3F"/>
                </a:solidFill>
                <a:latin typeface="Calibri"/>
                <a:ea typeface="Calibri"/>
                <a:cs typeface="Calibri"/>
                <a:sym typeface="Calibri"/>
              </a:rPr>
              <a:t>A </a:t>
            </a:r>
            <a:r>
              <a:rPr lang="hu-HU" sz="2200" b="1" dirty="0">
                <a:solidFill>
                  <a:srgbClr val="3F3F3F"/>
                </a:solidFill>
                <a:latin typeface="Calibri"/>
                <a:ea typeface="Calibri"/>
                <a:cs typeface="Calibri"/>
                <a:sym typeface="Calibri"/>
              </a:rPr>
              <a:t>helyi identitás</a:t>
            </a:r>
            <a:r>
              <a:rPr lang="hu-HU" sz="2200" dirty="0">
                <a:solidFill>
                  <a:srgbClr val="3F3F3F"/>
                </a:solidFill>
                <a:latin typeface="Calibri"/>
                <a:ea typeface="Calibri"/>
                <a:cs typeface="Calibri"/>
                <a:sym typeface="Calibri"/>
              </a:rPr>
              <a:t> a helyi történelem, népszokások, családi krónikák, a környezet ismeretén alapszik, fő eszköze lehet a „story telling”, amely segít az adatok, információk, ismeretek terjesztésében, fennmaradásában. </a:t>
            </a:r>
            <a:endParaRPr dirty="0"/>
          </a:p>
          <a:p>
            <a:pPr marL="285750" lvl="0" indent="-285750" algn="l" rtl="0">
              <a:lnSpc>
                <a:spcPct val="80000"/>
              </a:lnSpc>
              <a:spcBef>
                <a:spcPts val="1000"/>
              </a:spcBef>
              <a:spcAft>
                <a:spcPts val="0"/>
              </a:spcAft>
              <a:buClr>
                <a:srgbClr val="3F3F3F"/>
              </a:buClr>
              <a:buSzPts val="1800"/>
              <a:buFont typeface="Arial"/>
              <a:buChar char="•"/>
            </a:pPr>
            <a:r>
              <a:rPr lang="hu-HU" sz="2200" dirty="0">
                <a:solidFill>
                  <a:srgbClr val="3F3F3F"/>
                </a:solidFill>
                <a:latin typeface="Calibri"/>
                <a:ea typeface="Calibri"/>
                <a:cs typeface="Calibri"/>
                <a:sym typeface="Calibri"/>
              </a:rPr>
              <a:t>A </a:t>
            </a:r>
            <a:r>
              <a:rPr lang="hu-HU" sz="2200" b="1" dirty="0">
                <a:solidFill>
                  <a:srgbClr val="3F3F3F"/>
                </a:solidFill>
                <a:latin typeface="Calibri"/>
                <a:ea typeface="Calibri"/>
                <a:cs typeface="Calibri"/>
                <a:sym typeface="Calibri"/>
              </a:rPr>
              <a:t>szomszédi kapcsolatok</a:t>
            </a:r>
            <a:r>
              <a:rPr lang="hu-HU" sz="2200" dirty="0">
                <a:solidFill>
                  <a:srgbClr val="3F3F3F"/>
                </a:solidFill>
                <a:latin typeface="Calibri"/>
                <a:ea typeface="Calibri"/>
                <a:cs typeface="Calibri"/>
                <a:sym typeface="Calibri"/>
              </a:rPr>
              <a:t>, szívességi kapcsolatok jelzik a közösség valódi működését a hétköznapok során. </a:t>
            </a:r>
            <a:endParaRPr dirty="0"/>
          </a:p>
          <a:p>
            <a:pPr marL="285750" lvl="0" indent="-285750" algn="l" rtl="0">
              <a:lnSpc>
                <a:spcPct val="80000"/>
              </a:lnSpc>
              <a:spcBef>
                <a:spcPts val="1000"/>
              </a:spcBef>
              <a:spcAft>
                <a:spcPts val="0"/>
              </a:spcAft>
              <a:buClr>
                <a:srgbClr val="3F3F3F"/>
              </a:buClr>
              <a:buSzPts val="1800"/>
              <a:buFont typeface="Arial"/>
              <a:buChar char="•"/>
            </a:pPr>
            <a:r>
              <a:rPr lang="hu-HU" sz="2200" dirty="0">
                <a:solidFill>
                  <a:srgbClr val="3F3F3F"/>
                </a:solidFill>
                <a:latin typeface="Calibri"/>
                <a:ea typeface="Calibri"/>
                <a:cs typeface="Calibri"/>
                <a:sym typeface="Calibri"/>
              </a:rPr>
              <a:t>A </a:t>
            </a:r>
            <a:r>
              <a:rPr lang="hu-HU" sz="2200" b="1" dirty="0">
                <a:solidFill>
                  <a:srgbClr val="3F3F3F"/>
                </a:solidFill>
                <a:latin typeface="Calibri"/>
                <a:ea typeface="Calibri"/>
                <a:cs typeface="Calibri"/>
                <a:sym typeface="Calibri"/>
              </a:rPr>
              <a:t>település és térség online láthatósága</a:t>
            </a:r>
            <a:r>
              <a:rPr lang="hu-HU" sz="2200" dirty="0">
                <a:solidFill>
                  <a:srgbClr val="3F3F3F"/>
                </a:solidFill>
                <a:latin typeface="Calibri"/>
                <a:ea typeface="Calibri"/>
                <a:cs typeface="Calibri"/>
                <a:sym typeface="Calibri"/>
              </a:rPr>
              <a:t> több célt is szolgál, egyrészt a helyi identitást erősíti, másrészt a térségi együttműködést, harmadrészt pedig a gazdasági befektetéseket. </a:t>
            </a:r>
            <a:endParaRPr dirty="0"/>
          </a:p>
          <a:p>
            <a:pPr marL="285750" lvl="0" indent="-171450" algn="l" rtl="0">
              <a:lnSpc>
                <a:spcPct val="80000"/>
              </a:lnSpc>
              <a:spcBef>
                <a:spcPts val="1000"/>
              </a:spcBef>
              <a:spcAft>
                <a:spcPts val="0"/>
              </a:spcAft>
              <a:buClr>
                <a:srgbClr val="3F3F3F"/>
              </a:buClr>
              <a:buSzPts val="1800"/>
              <a:buFont typeface="Arial"/>
              <a:buNone/>
            </a:pPr>
            <a:endParaRPr sz="2200" dirty="0">
              <a:solidFill>
                <a:srgbClr val="3F3F3F"/>
              </a:solidFill>
              <a:latin typeface="Calibri"/>
              <a:ea typeface="Calibri"/>
              <a:cs typeface="Calibri"/>
              <a:sym typeface="Calibri"/>
            </a:endParaRPr>
          </a:p>
          <a:p>
            <a:pPr marL="285750" lvl="0" indent="-171450" algn="l" rtl="0">
              <a:lnSpc>
                <a:spcPct val="80000"/>
              </a:lnSpc>
              <a:spcBef>
                <a:spcPts val="1000"/>
              </a:spcBef>
              <a:spcAft>
                <a:spcPts val="0"/>
              </a:spcAft>
              <a:buClr>
                <a:srgbClr val="3F3F3F"/>
              </a:buClr>
              <a:buSzPts val="1800"/>
              <a:buNone/>
            </a:pPr>
            <a:endParaRPr sz="2200" dirty="0">
              <a:solidFill>
                <a:srgbClr val="3F3F3F"/>
              </a:solidFill>
              <a:latin typeface="Calibri"/>
              <a:ea typeface="Calibri"/>
              <a:cs typeface="Calibri"/>
              <a:sym typeface="Calibri"/>
            </a:endParaRPr>
          </a:p>
        </p:txBody>
      </p:sp>
      <p:sp>
        <p:nvSpPr>
          <p:cNvPr id="194" name="Google Shape;194;p24"/>
          <p:cNvSpPr/>
          <p:nvPr/>
        </p:nvSpPr>
        <p:spPr>
          <a:xfrm>
            <a:off x="9383713" y="2422525"/>
            <a:ext cx="2411412" cy="7429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hu-HU" sz="1400" b="0" i="0" u="none" strike="noStrike" cap="none">
                <a:solidFill>
                  <a:srgbClr val="FFFFFF"/>
                </a:solidFill>
                <a:latin typeface="Arial"/>
                <a:ea typeface="Arial"/>
                <a:cs typeface="Arial"/>
                <a:sym typeface="Arial"/>
              </a:rPr>
              <a:t>Kommunikáció</a:t>
            </a:r>
            <a:endParaRPr/>
          </a:p>
        </p:txBody>
      </p:sp>
      <p:sp>
        <p:nvSpPr>
          <p:cNvPr id="195" name="Google Shape;195;p24"/>
          <p:cNvSpPr/>
          <p:nvPr/>
        </p:nvSpPr>
        <p:spPr>
          <a:xfrm>
            <a:off x="9383713" y="3200400"/>
            <a:ext cx="2411412" cy="7429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hu-HU" sz="1400" b="0" i="0" u="none" strike="noStrike" cap="none">
                <a:solidFill>
                  <a:srgbClr val="FFFFFF"/>
                </a:solidFill>
                <a:latin typeface="Arial"/>
                <a:ea typeface="Arial"/>
                <a:cs typeface="Arial"/>
                <a:sym typeface="Arial"/>
              </a:rPr>
              <a:t>Vélemények összegyűjtése</a:t>
            </a:r>
            <a:endParaRPr/>
          </a:p>
        </p:txBody>
      </p:sp>
      <p:sp>
        <p:nvSpPr>
          <p:cNvPr id="196" name="Google Shape;196;p24"/>
          <p:cNvSpPr/>
          <p:nvPr/>
        </p:nvSpPr>
        <p:spPr>
          <a:xfrm>
            <a:off x="9383713" y="3978275"/>
            <a:ext cx="2411412" cy="7429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hu-HU" sz="1400" b="0" i="0" u="none" strike="noStrike" cap="none">
                <a:solidFill>
                  <a:srgbClr val="FFFFFF"/>
                </a:solidFill>
                <a:latin typeface="Arial"/>
                <a:ea typeface="Arial"/>
                <a:cs typeface="Arial"/>
                <a:sym typeface="Arial"/>
              </a:rPr>
              <a:t>Identitás támogatása</a:t>
            </a:r>
            <a:endParaRPr/>
          </a:p>
        </p:txBody>
      </p:sp>
      <p:sp>
        <p:nvSpPr>
          <p:cNvPr id="197" name="Google Shape;197;p24"/>
          <p:cNvSpPr/>
          <p:nvPr/>
        </p:nvSpPr>
        <p:spPr>
          <a:xfrm>
            <a:off x="9383713" y="4754563"/>
            <a:ext cx="2411412" cy="7429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hu-HU" sz="1400" b="0" i="0" u="none" strike="noStrike" cap="none">
                <a:solidFill>
                  <a:srgbClr val="FFFFFF"/>
                </a:solidFill>
                <a:latin typeface="Arial"/>
                <a:ea typeface="Arial"/>
                <a:cs typeface="Arial"/>
                <a:sym typeface="Arial"/>
              </a:rPr>
              <a:t>Szomszédi kapcsolatok erősítése</a:t>
            </a:r>
            <a:endParaRPr/>
          </a:p>
        </p:txBody>
      </p:sp>
      <p:sp>
        <p:nvSpPr>
          <p:cNvPr id="198" name="Google Shape;198;p24"/>
          <p:cNvSpPr/>
          <p:nvPr/>
        </p:nvSpPr>
        <p:spPr>
          <a:xfrm>
            <a:off x="9383713" y="5532438"/>
            <a:ext cx="2411412" cy="7429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hu-HU" sz="1400" b="0" i="0" u="none" strike="noStrike" cap="none">
                <a:solidFill>
                  <a:srgbClr val="FFFFFF"/>
                </a:solidFill>
                <a:latin typeface="Arial"/>
                <a:ea typeface="Arial"/>
                <a:cs typeface="Arial"/>
                <a:sym typeface="Arial"/>
              </a:rPr>
              <a:t>Település, térség online láthatósága</a:t>
            </a:r>
            <a:endParaRPr/>
          </a:p>
        </p:txBody>
      </p:sp>
      <p:sp>
        <p:nvSpPr>
          <p:cNvPr id="199" name="Google Shape;199;p24"/>
          <p:cNvSpPr/>
          <p:nvPr/>
        </p:nvSpPr>
        <p:spPr>
          <a:xfrm>
            <a:off x="9383713" y="1765300"/>
            <a:ext cx="2411412" cy="576263"/>
          </a:xfrm>
          <a:prstGeom prst="rect">
            <a:avLst/>
          </a:prstGeom>
          <a:solidFill>
            <a:srgbClr val="C55A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hu-HU" sz="1400" b="0" i="0" u="none" strike="noStrike" cap="none">
                <a:solidFill>
                  <a:srgbClr val="FFFFFF"/>
                </a:solidFill>
                <a:latin typeface="Arial"/>
                <a:ea typeface="Arial"/>
                <a:cs typeface="Arial"/>
                <a:sym typeface="Arial"/>
              </a:rPr>
              <a:t>Digitális megoldási területek</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5"/>
          <p:cNvSpPr txBox="1">
            <a:spLocks noGrp="1"/>
          </p:cNvSpPr>
          <p:nvPr>
            <p:ph type="title"/>
          </p:nvPr>
        </p:nvSpPr>
        <p:spPr>
          <a:xfrm>
            <a:off x="518413" y="431801"/>
            <a:ext cx="9221787" cy="94773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3F3F3F"/>
              </a:buClr>
              <a:buSzPct val="62500"/>
              <a:buNone/>
            </a:pPr>
            <a:r>
              <a:rPr lang="hu-HU" sz="3200">
                <a:latin typeface="Calibri"/>
                <a:ea typeface="Calibri"/>
                <a:cs typeface="Calibri"/>
                <a:sym typeface="Calibri"/>
              </a:rPr>
              <a:t>Digitális megoldások alkalmazási területei a vidékfejlesztésben – Táji örökség és Tájgazdálkodás</a:t>
            </a:r>
            <a:endParaRPr/>
          </a:p>
        </p:txBody>
      </p:sp>
      <p:sp>
        <p:nvSpPr>
          <p:cNvPr id="206" name="Google Shape;206;p25"/>
          <p:cNvSpPr txBox="1">
            <a:spLocks noGrp="1"/>
          </p:cNvSpPr>
          <p:nvPr>
            <p:ph type="body" idx="1"/>
          </p:nvPr>
        </p:nvSpPr>
        <p:spPr>
          <a:xfrm>
            <a:off x="750888" y="2045776"/>
            <a:ext cx="8326438" cy="4229612"/>
          </a:xfrm>
          <a:prstGeom prst="rect">
            <a:avLst/>
          </a:prstGeom>
          <a:noFill/>
          <a:ln>
            <a:noFill/>
          </a:ln>
        </p:spPr>
        <p:txBody>
          <a:bodyPr spcFirstLastPara="1" wrap="square" lIns="91425" tIns="45700" rIns="91425" bIns="45700" anchor="t" anchorCtr="0">
            <a:normAutofit/>
          </a:bodyPr>
          <a:lstStyle/>
          <a:p>
            <a:pPr marL="285750" lvl="0" indent="-285750" algn="l" rtl="0">
              <a:lnSpc>
                <a:spcPct val="80000"/>
              </a:lnSpc>
              <a:spcBef>
                <a:spcPts val="1000"/>
              </a:spcBef>
              <a:spcAft>
                <a:spcPts val="0"/>
              </a:spcAft>
              <a:buClr>
                <a:srgbClr val="3F3F3F"/>
              </a:buClr>
              <a:buSzPts val="1800"/>
              <a:buFont typeface="Arial"/>
              <a:buChar char="•"/>
            </a:pPr>
            <a:r>
              <a:rPr lang="hu-HU" sz="2200">
                <a:solidFill>
                  <a:srgbClr val="3F3F3F"/>
                </a:solidFill>
                <a:latin typeface="Calibri"/>
                <a:ea typeface="Calibri"/>
                <a:cs typeface="Calibri"/>
                <a:sym typeface="Calibri"/>
              </a:rPr>
              <a:t>Települési és táji örökség, </a:t>
            </a:r>
            <a:r>
              <a:rPr lang="hu-HU" sz="2200" b="1">
                <a:solidFill>
                  <a:srgbClr val="3F3F3F"/>
                </a:solidFill>
                <a:latin typeface="Calibri"/>
                <a:ea typeface="Calibri"/>
                <a:cs typeface="Calibri"/>
                <a:sym typeface="Calibri"/>
              </a:rPr>
              <a:t>értékek katasztere </a:t>
            </a:r>
            <a:r>
              <a:rPr lang="hu-HU" sz="2200">
                <a:solidFill>
                  <a:srgbClr val="3F3F3F"/>
                </a:solidFill>
                <a:latin typeface="Calibri"/>
                <a:ea typeface="Calibri"/>
                <a:cs typeface="Calibri"/>
                <a:sym typeface="Calibri"/>
              </a:rPr>
              <a:t>(a táj és a települések épített, kulturális és természeti értékeinek felmérése, kataszterezése)</a:t>
            </a:r>
            <a:endParaRPr sz="2200" b="1">
              <a:solidFill>
                <a:srgbClr val="3F3F3F"/>
              </a:solidFill>
              <a:latin typeface="Calibri"/>
              <a:ea typeface="Calibri"/>
              <a:cs typeface="Calibri"/>
              <a:sym typeface="Calibri"/>
            </a:endParaRPr>
          </a:p>
          <a:p>
            <a:pPr marL="285750" lvl="0" indent="-285750" algn="l" rtl="0">
              <a:lnSpc>
                <a:spcPct val="80000"/>
              </a:lnSpc>
              <a:spcBef>
                <a:spcPts val="1000"/>
              </a:spcBef>
              <a:spcAft>
                <a:spcPts val="0"/>
              </a:spcAft>
              <a:buClr>
                <a:srgbClr val="3F3F3F"/>
              </a:buClr>
              <a:buSzPts val="1800"/>
              <a:buFont typeface="Arial"/>
              <a:buChar char="•"/>
            </a:pPr>
            <a:r>
              <a:rPr lang="hu-HU" sz="2200">
                <a:solidFill>
                  <a:srgbClr val="3F3F3F"/>
                </a:solidFill>
                <a:latin typeface="Calibri"/>
                <a:ea typeface="Calibri"/>
                <a:cs typeface="Calibri"/>
                <a:sym typeface="Calibri"/>
              </a:rPr>
              <a:t>A </a:t>
            </a:r>
            <a:r>
              <a:rPr lang="hu-HU" sz="2200" b="1">
                <a:solidFill>
                  <a:srgbClr val="3F3F3F"/>
                </a:solidFill>
                <a:latin typeface="Calibri"/>
                <a:ea typeface="Calibri"/>
                <a:cs typeface="Calibri"/>
                <a:sym typeface="Calibri"/>
              </a:rPr>
              <a:t>helyi környezeti, természeti erőforrások </a:t>
            </a:r>
            <a:r>
              <a:rPr lang="hu-HU" sz="2200">
                <a:solidFill>
                  <a:srgbClr val="3F3F3F"/>
                </a:solidFill>
                <a:latin typeface="Calibri"/>
                <a:ea typeface="Calibri"/>
                <a:cs typeface="Calibri"/>
                <a:sym typeface="Calibri"/>
              </a:rPr>
              <a:t>felmérése, adatbázisa és nyomon követése</a:t>
            </a:r>
            <a:endParaRPr/>
          </a:p>
          <a:p>
            <a:pPr marL="285750" lvl="0" indent="-285750" algn="l" rtl="0">
              <a:lnSpc>
                <a:spcPct val="80000"/>
              </a:lnSpc>
              <a:spcBef>
                <a:spcPts val="1000"/>
              </a:spcBef>
              <a:spcAft>
                <a:spcPts val="0"/>
              </a:spcAft>
              <a:buClr>
                <a:srgbClr val="3F3F3F"/>
              </a:buClr>
              <a:buSzPts val="1800"/>
              <a:buFont typeface="Arial"/>
              <a:buChar char="•"/>
            </a:pPr>
            <a:r>
              <a:rPr lang="hu-HU" sz="2200">
                <a:solidFill>
                  <a:srgbClr val="3F3F3F"/>
                </a:solidFill>
                <a:latin typeface="Calibri"/>
                <a:ea typeface="Calibri"/>
                <a:cs typeface="Calibri"/>
                <a:sym typeface="Calibri"/>
              </a:rPr>
              <a:t>Természeti és környezeti </a:t>
            </a:r>
            <a:r>
              <a:rPr lang="hu-HU" sz="2200" b="1">
                <a:solidFill>
                  <a:srgbClr val="3F3F3F"/>
                </a:solidFill>
                <a:latin typeface="Calibri"/>
                <a:ea typeface="Calibri"/>
                <a:cs typeface="Calibri"/>
                <a:sym typeface="Calibri"/>
              </a:rPr>
              <a:t>erőforrások kezelése és menedzsmentje</a:t>
            </a:r>
            <a:endParaRPr/>
          </a:p>
          <a:p>
            <a:pPr marL="285750" lvl="0" indent="-285750" algn="l" rtl="0">
              <a:lnSpc>
                <a:spcPct val="80000"/>
              </a:lnSpc>
              <a:spcBef>
                <a:spcPts val="1000"/>
              </a:spcBef>
              <a:spcAft>
                <a:spcPts val="0"/>
              </a:spcAft>
              <a:buClr>
                <a:srgbClr val="3F3F3F"/>
              </a:buClr>
              <a:buSzPts val="1800"/>
              <a:buFont typeface="Arial"/>
              <a:buChar char="•"/>
            </a:pPr>
            <a:r>
              <a:rPr lang="hu-HU" sz="2200">
                <a:solidFill>
                  <a:srgbClr val="3F3F3F"/>
                </a:solidFill>
                <a:latin typeface="Calibri"/>
                <a:ea typeface="Calibri"/>
                <a:cs typeface="Calibri"/>
                <a:sym typeface="Calibri"/>
              </a:rPr>
              <a:t> Együttműködések erősítése</a:t>
            </a:r>
            <a:endParaRPr/>
          </a:p>
          <a:p>
            <a:pPr marL="285750" lvl="0" indent="-285750" algn="l" rtl="0">
              <a:lnSpc>
                <a:spcPct val="80000"/>
              </a:lnSpc>
              <a:spcBef>
                <a:spcPts val="1000"/>
              </a:spcBef>
              <a:spcAft>
                <a:spcPts val="0"/>
              </a:spcAft>
              <a:buClr>
                <a:srgbClr val="3F3F3F"/>
              </a:buClr>
              <a:buSzPts val="1800"/>
              <a:buFont typeface="Arial"/>
              <a:buChar char="•"/>
            </a:pPr>
            <a:r>
              <a:rPr lang="hu-HU" sz="2200">
                <a:solidFill>
                  <a:srgbClr val="3F3F3F"/>
                </a:solidFill>
                <a:latin typeface="Calibri"/>
                <a:ea typeface="Calibri"/>
                <a:cs typeface="Calibri"/>
                <a:sym typeface="Calibri"/>
              </a:rPr>
              <a:t>A </a:t>
            </a:r>
            <a:r>
              <a:rPr lang="hu-HU" sz="2200" b="1">
                <a:solidFill>
                  <a:srgbClr val="3F3F3F"/>
                </a:solidFill>
                <a:latin typeface="Calibri"/>
                <a:ea typeface="Calibri"/>
                <a:cs typeface="Calibri"/>
                <a:sym typeface="Calibri"/>
              </a:rPr>
              <a:t>település és térség, táj értékeinek és erőforrásainak online láthatósága</a:t>
            </a:r>
            <a:r>
              <a:rPr lang="hu-HU" sz="2200">
                <a:solidFill>
                  <a:srgbClr val="3F3F3F"/>
                </a:solidFill>
                <a:latin typeface="Calibri"/>
                <a:ea typeface="Calibri"/>
                <a:cs typeface="Calibri"/>
                <a:sym typeface="Calibri"/>
              </a:rPr>
              <a:t> több célt is szolgál, egyrészt a helyi identitást erősíti, másrészt a térségi együttműködést, harmadrészt pedig a gazdasági befektetéseket. </a:t>
            </a:r>
            <a:endParaRPr/>
          </a:p>
        </p:txBody>
      </p:sp>
      <p:sp>
        <p:nvSpPr>
          <p:cNvPr id="207" name="Google Shape;207;p25"/>
          <p:cNvSpPr/>
          <p:nvPr/>
        </p:nvSpPr>
        <p:spPr>
          <a:xfrm>
            <a:off x="9383713" y="2422525"/>
            <a:ext cx="2565480" cy="7429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hu-HU" sz="1400" b="0" i="0" u="none" strike="noStrike" cap="none">
                <a:solidFill>
                  <a:srgbClr val="FFFFFF"/>
                </a:solidFill>
                <a:latin typeface="Arial"/>
                <a:ea typeface="Arial"/>
                <a:cs typeface="Arial"/>
                <a:sym typeface="Arial"/>
              </a:rPr>
              <a:t>Értékkataszter</a:t>
            </a:r>
            <a:endParaRPr/>
          </a:p>
        </p:txBody>
      </p:sp>
      <p:sp>
        <p:nvSpPr>
          <p:cNvPr id="208" name="Google Shape;208;p25"/>
          <p:cNvSpPr/>
          <p:nvPr/>
        </p:nvSpPr>
        <p:spPr>
          <a:xfrm>
            <a:off x="9383713" y="3200400"/>
            <a:ext cx="2565480" cy="7429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hu-HU" sz="1400" b="0" i="0" u="none" strike="noStrike" cap="none">
                <a:solidFill>
                  <a:srgbClr val="FFFFFF"/>
                </a:solidFill>
                <a:latin typeface="Arial"/>
                <a:ea typeface="Arial"/>
                <a:cs typeface="Arial"/>
                <a:sym typeface="Arial"/>
              </a:rPr>
              <a:t>Természeti és környezeti erőforrásleltár és monitoring</a:t>
            </a:r>
            <a:endParaRPr/>
          </a:p>
        </p:txBody>
      </p:sp>
      <p:sp>
        <p:nvSpPr>
          <p:cNvPr id="209" name="Google Shape;209;p25"/>
          <p:cNvSpPr/>
          <p:nvPr/>
        </p:nvSpPr>
        <p:spPr>
          <a:xfrm>
            <a:off x="9383713" y="3976688"/>
            <a:ext cx="2565480" cy="7429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hu-HU" sz="1400" b="0" i="0" u="none" strike="noStrike" cap="none">
                <a:solidFill>
                  <a:srgbClr val="FFFFFF"/>
                </a:solidFill>
                <a:latin typeface="Arial"/>
                <a:ea typeface="Arial"/>
                <a:cs typeface="Arial"/>
                <a:sym typeface="Arial"/>
              </a:rPr>
              <a:t>Erőforrások kezelése</a:t>
            </a:r>
            <a:endParaRPr/>
          </a:p>
        </p:txBody>
      </p:sp>
      <p:sp>
        <p:nvSpPr>
          <p:cNvPr id="210" name="Google Shape;210;p25"/>
          <p:cNvSpPr/>
          <p:nvPr/>
        </p:nvSpPr>
        <p:spPr>
          <a:xfrm>
            <a:off x="9383713" y="4754563"/>
            <a:ext cx="2565480" cy="7429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hu-HU" sz="1400" b="0" i="0" u="none" strike="noStrike" cap="none">
                <a:solidFill>
                  <a:srgbClr val="FFFFFF"/>
                </a:solidFill>
                <a:latin typeface="Arial"/>
                <a:ea typeface="Arial"/>
                <a:cs typeface="Arial"/>
                <a:sym typeface="Arial"/>
              </a:rPr>
              <a:t>Együttműködések erősítése</a:t>
            </a:r>
            <a:endParaRPr/>
          </a:p>
        </p:txBody>
      </p:sp>
      <p:sp>
        <p:nvSpPr>
          <p:cNvPr id="211" name="Google Shape;211;p25"/>
          <p:cNvSpPr/>
          <p:nvPr/>
        </p:nvSpPr>
        <p:spPr>
          <a:xfrm>
            <a:off x="9383713" y="5532437"/>
            <a:ext cx="2565480" cy="89376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hu-HU" sz="1400" b="0" i="0" u="none" strike="noStrike" cap="none">
                <a:solidFill>
                  <a:srgbClr val="FFFFFF"/>
                </a:solidFill>
                <a:latin typeface="Arial"/>
                <a:ea typeface="Arial"/>
                <a:cs typeface="Arial"/>
                <a:sym typeface="Arial"/>
              </a:rPr>
              <a:t>Település, térség, táj értékeinek és erőforrásainak  online láthatósága</a:t>
            </a:r>
            <a:endParaRPr/>
          </a:p>
        </p:txBody>
      </p:sp>
      <p:sp>
        <p:nvSpPr>
          <p:cNvPr id="212" name="Google Shape;212;p25"/>
          <p:cNvSpPr/>
          <p:nvPr/>
        </p:nvSpPr>
        <p:spPr>
          <a:xfrm>
            <a:off x="9383713" y="1765300"/>
            <a:ext cx="2565480" cy="576263"/>
          </a:xfrm>
          <a:prstGeom prst="rect">
            <a:avLst/>
          </a:prstGeom>
          <a:solidFill>
            <a:srgbClr val="C55A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hu-HU" sz="1400" b="0" i="0" u="none" strike="noStrike" cap="none">
                <a:solidFill>
                  <a:srgbClr val="FFFFFF"/>
                </a:solidFill>
                <a:latin typeface="Arial"/>
                <a:ea typeface="Arial"/>
                <a:cs typeface="Arial"/>
                <a:sym typeface="Arial"/>
              </a:rPr>
              <a:t>Digitális megoldási területek</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6"/>
          <p:cNvSpPr txBox="1">
            <a:spLocks noGrp="1"/>
          </p:cNvSpPr>
          <p:nvPr>
            <p:ph type="title"/>
          </p:nvPr>
        </p:nvSpPr>
        <p:spPr>
          <a:xfrm>
            <a:off x="750888" y="293688"/>
            <a:ext cx="9221787" cy="94773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3F3F3F"/>
              </a:buClr>
              <a:buSzPct val="62500"/>
              <a:buFont typeface="Calibri"/>
              <a:buNone/>
            </a:pPr>
            <a:r>
              <a:rPr lang="hu-HU" sz="3200">
                <a:latin typeface="Calibri"/>
                <a:ea typeface="Calibri"/>
                <a:cs typeface="Calibri"/>
                <a:sym typeface="Calibri"/>
              </a:rPr>
              <a:t>Digitális megoldások alkalmazási területei a vidékfejlesztésben - Jövedelemszerzés</a:t>
            </a:r>
            <a:endParaRPr/>
          </a:p>
        </p:txBody>
      </p:sp>
      <p:sp>
        <p:nvSpPr>
          <p:cNvPr id="219" name="Google Shape;219;p26"/>
          <p:cNvSpPr txBox="1">
            <a:spLocks noGrp="1"/>
          </p:cNvSpPr>
          <p:nvPr>
            <p:ph type="body" idx="1"/>
          </p:nvPr>
        </p:nvSpPr>
        <p:spPr>
          <a:xfrm>
            <a:off x="750888" y="1471613"/>
            <a:ext cx="8281987" cy="4803775"/>
          </a:xfrm>
          <a:prstGeom prst="rect">
            <a:avLst/>
          </a:prstGeom>
          <a:noFill/>
          <a:ln>
            <a:noFill/>
          </a:ln>
        </p:spPr>
        <p:txBody>
          <a:bodyPr spcFirstLastPara="1" wrap="square" lIns="91425" tIns="45700" rIns="91425" bIns="45700" anchor="t" anchorCtr="0">
            <a:normAutofit/>
          </a:bodyPr>
          <a:lstStyle/>
          <a:p>
            <a:pPr marL="285750" lvl="0" indent="-285750" algn="l" rtl="0">
              <a:lnSpc>
                <a:spcPct val="100000"/>
              </a:lnSpc>
              <a:spcBef>
                <a:spcPts val="0"/>
              </a:spcBef>
              <a:spcAft>
                <a:spcPts val="0"/>
              </a:spcAft>
              <a:buClr>
                <a:srgbClr val="3F3F3F"/>
              </a:buClr>
              <a:buSzPts val="1800"/>
              <a:buFont typeface="Arial"/>
              <a:buChar char="•"/>
            </a:pPr>
            <a:r>
              <a:rPr lang="hu-HU" sz="2000">
                <a:solidFill>
                  <a:srgbClr val="3F3F3F"/>
                </a:solidFill>
                <a:latin typeface="Calibri"/>
                <a:ea typeface="Calibri"/>
                <a:cs typeface="Calibri"/>
                <a:sym typeface="Calibri"/>
              </a:rPr>
              <a:t>Az üzleti / gazdálkodási, állami, felsőoktatási és civil együttműködésre vonatkozó modellnek szerves részét képezi a természeti rendszerekkel kapcsolatos viszony (</a:t>
            </a:r>
            <a:r>
              <a:rPr lang="hu-HU" sz="2000" b="1">
                <a:solidFill>
                  <a:srgbClr val="3F3F3F"/>
                </a:solidFill>
                <a:latin typeface="Calibri"/>
                <a:ea typeface="Calibri"/>
                <a:cs typeface="Calibri"/>
                <a:sym typeface="Calibri"/>
              </a:rPr>
              <a:t>Quintuple Helix modell</a:t>
            </a:r>
            <a:r>
              <a:rPr lang="hu-HU" sz="2000">
                <a:solidFill>
                  <a:srgbClr val="3F3F3F"/>
                </a:solidFill>
                <a:latin typeface="Calibri"/>
                <a:ea typeface="Calibri"/>
                <a:cs typeface="Calibri"/>
                <a:sym typeface="Calibri"/>
              </a:rPr>
              <a:t>)</a:t>
            </a:r>
            <a:endParaRPr/>
          </a:p>
          <a:p>
            <a:pPr marL="285750" lvl="0" indent="-285750" algn="l" rtl="0">
              <a:lnSpc>
                <a:spcPct val="100000"/>
              </a:lnSpc>
              <a:spcBef>
                <a:spcPts val="0"/>
              </a:spcBef>
              <a:spcAft>
                <a:spcPts val="0"/>
              </a:spcAft>
              <a:buClr>
                <a:srgbClr val="3F3F3F"/>
              </a:buClr>
              <a:buSzPts val="1800"/>
              <a:buFont typeface="Arial"/>
              <a:buChar char="•"/>
            </a:pPr>
            <a:r>
              <a:rPr lang="hu-HU" sz="2000">
                <a:solidFill>
                  <a:srgbClr val="3F3F3F"/>
                </a:solidFill>
                <a:latin typeface="Calibri"/>
                <a:ea typeface="Calibri"/>
                <a:cs typeface="Calibri"/>
                <a:sym typeface="Calibri"/>
              </a:rPr>
              <a:t>A felmérések alapján a hazai mikro, kis és közép vállalkozások csak igen kis mértékben alkalmazzák az </a:t>
            </a:r>
            <a:r>
              <a:rPr lang="hu-HU" sz="2000" b="1">
                <a:solidFill>
                  <a:srgbClr val="3F3F3F"/>
                </a:solidFill>
                <a:latin typeface="Calibri"/>
                <a:ea typeface="Calibri"/>
                <a:cs typeface="Calibri"/>
                <a:sym typeface="Calibri"/>
              </a:rPr>
              <a:t>Ipar 4.0 </a:t>
            </a:r>
            <a:r>
              <a:rPr lang="hu-HU" sz="2000">
                <a:solidFill>
                  <a:srgbClr val="3F3F3F"/>
                </a:solidFill>
                <a:latin typeface="Calibri"/>
                <a:ea typeface="Calibri"/>
                <a:cs typeface="Calibri"/>
                <a:sym typeface="Calibri"/>
              </a:rPr>
              <a:t>technológiai, szervezési, folyamat fejlesztési megoldásait hatékonyságuk növelésében. </a:t>
            </a:r>
            <a:endParaRPr/>
          </a:p>
          <a:p>
            <a:pPr marL="285750" lvl="0" indent="-285750" algn="l" rtl="0">
              <a:lnSpc>
                <a:spcPct val="100000"/>
              </a:lnSpc>
              <a:spcBef>
                <a:spcPts val="0"/>
              </a:spcBef>
              <a:spcAft>
                <a:spcPts val="0"/>
              </a:spcAft>
              <a:buClr>
                <a:srgbClr val="3F3F3F"/>
              </a:buClr>
              <a:buSzPts val="1800"/>
              <a:buFont typeface="Arial"/>
              <a:buChar char="•"/>
            </a:pPr>
            <a:r>
              <a:rPr lang="hu-HU" sz="2000">
                <a:solidFill>
                  <a:srgbClr val="3F3F3F"/>
                </a:solidFill>
                <a:latin typeface="Calibri"/>
                <a:ea typeface="Calibri"/>
                <a:cs typeface="Calibri"/>
                <a:sym typeface="Calibri"/>
              </a:rPr>
              <a:t>A </a:t>
            </a:r>
            <a:r>
              <a:rPr lang="hu-HU" sz="2000" b="1">
                <a:solidFill>
                  <a:srgbClr val="3F3F3F"/>
                </a:solidFill>
                <a:latin typeface="Calibri"/>
                <a:ea typeface="Calibri"/>
                <a:cs typeface="Calibri"/>
                <a:sym typeface="Calibri"/>
              </a:rPr>
              <a:t>Mezőgazdaság 4.0 </a:t>
            </a:r>
            <a:r>
              <a:rPr lang="hu-HU" sz="2000">
                <a:solidFill>
                  <a:srgbClr val="3F3F3F"/>
                </a:solidFill>
                <a:latin typeface="Calibri"/>
                <a:ea typeface="Calibri"/>
                <a:cs typeface="Calibri"/>
                <a:sym typeface="Calibri"/>
              </a:rPr>
              <a:t>megoldásait az Ipar 4.0-hoz hasonlóan kevés vállalkozás alkalmazza. </a:t>
            </a:r>
            <a:endParaRPr/>
          </a:p>
          <a:p>
            <a:pPr marL="285750" lvl="0" indent="-285750" algn="l" rtl="0">
              <a:lnSpc>
                <a:spcPct val="100000"/>
              </a:lnSpc>
              <a:spcBef>
                <a:spcPts val="0"/>
              </a:spcBef>
              <a:spcAft>
                <a:spcPts val="0"/>
              </a:spcAft>
              <a:buClr>
                <a:srgbClr val="3F3F3F"/>
              </a:buClr>
              <a:buSzPts val="1800"/>
              <a:buFont typeface="Arial"/>
              <a:buChar char="•"/>
            </a:pPr>
            <a:r>
              <a:rPr lang="hu-HU" sz="2000">
                <a:solidFill>
                  <a:srgbClr val="3F3F3F"/>
                </a:solidFill>
                <a:latin typeface="Calibri"/>
                <a:ea typeface="Calibri"/>
                <a:cs typeface="Calibri"/>
                <a:sym typeface="Calibri"/>
              </a:rPr>
              <a:t>A meglévő vállalkozások digitális fejlesztése mellett </a:t>
            </a:r>
            <a:r>
              <a:rPr lang="hu-HU" sz="2000" b="1">
                <a:solidFill>
                  <a:srgbClr val="3F3F3F"/>
                </a:solidFill>
                <a:latin typeface="Calibri"/>
                <a:ea typeface="Calibri"/>
                <a:cs typeface="Calibri"/>
                <a:sym typeface="Calibri"/>
              </a:rPr>
              <a:t>új jövedelmei csatornák</a:t>
            </a:r>
            <a:r>
              <a:rPr lang="hu-HU" sz="2000">
                <a:solidFill>
                  <a:srgbClr val="3F3F3F"/>
                </a:solidFill>
                <a:latin typeface="Calibri"/>
                <a:ea typeface="Calibri"/>
                <a:cs typeface="Calibri"/>
                <a:sym typeface="Calibri"/>
              </a:rPr>
              <a:t> is rendelkezésre állnak a vidék lakosainak megfelelő felkészültség mellett. </a:t>
            </a:r>
            <a:endParaRPr/>
          </a:p>
          <a:p>
            <a:pPr marL="285750" lvl="0" indent="-285750" algn="l" rtl="0">
              <a:lnSpc>
                <a:spcPct val="100000"/>
              </a:lnSpc>
              <a:spcBef>
                <a:spcPts val="0"/>
              </a:spcBef>
              <a:spcAft>
                <a:spcPts val="0"/>
              </a:spcAft>
              <a:buClr>
                <a:srgbClr val="3F3F3F"/>
              </a:buClr>
              <a:buSzPts val="1800"/>
              <a:buFont typeface="Arial"/>
              <a:buChar char="•"/>
            </a:pPr>
            <a:r>
              <a:rPr lang="hu-HU" sz="2000">
                <a:solidFill>
                  <a:srgbClr val="3F3F3F"/>
                </a:solidFill>
                <a:latin typeface="Calibri"/>
                <a:ea typeface="Calibri"/>
                <a:cs typeface="Calibri"/>
                <a:sym typeface="Calibri"/>
              </a:rPr>
              <a:t>A „</a:t>
            </a:r>
            <a:r>
              <a:rPr lang="hu-HU" sz="2000" b="1">
                <a:solidFill>
                  <a:srgbClr val="3F3F3F"/>
                </a:solidFill>
                <a:latin typeface="Calibri"/>
                <a:ea typeface="Calibri"/>
                <a:cs typeface="Calibri"/>
                <a:sym typeface="Calibri"/>
              </a:rPr>
              <a:t>sharing economy</a:t>
            </a:r>
            <a:r>
              <a:rPr lang="hu-HU" sz="2000">
                <a:solidFill>
                  <a:srgbClr val="3F3F3F"/>
                </a:solidFill>
                <a:latin typeface="Calibri"/>
                <a:ea typeface="Calibri"/>
                <a:cs typeface="Calibri"/>
                <a:sym typeface="Calibri"/>
              </a:rPr>
              <a:t>” (közösségi gazdaság) a meglévő erőforrások megosztásán alapszik. </a:t>
            </a:r>
            <a:endParaRPr/>
          </a:p>
          <a:p>
            <a:pPr marL="285750" lvl="0" indent="-285750" algn="l" rtl="0">
              <a:lnSpc>
                <a:spcPct val="100000"/>
              </a:lnSpc>
              <a:spcBef>
                <a:spcPts val="0"/>
              </a:spcBef>
              <a:spcAft>
                <a:spcPts val="0"/>
              </a:spcAft>
              <a:buClr>
                <a:srgbClr val="3F3F3F"/>
              </a:buClr>
              <a:buSzPts val="1800"/>
              <a:buFont typeface="Arial"/>
              <a:buChar char="•"/>
            </a:pPr>
            <a:r>
              <a:rPr lang="hu-HU" sz="2000">
                <a:solidFill>
                  <a:srgbClr val="3F3F3F"/>
                </a:solidFill>
                <a:latin typeface="Calibri"/>
                <a:ea typeface="Calibri"/>
                <a:cs typeface="Calibri"/>
                <a:sym typeface="Calibri"/>
              </a:rPr>
              <a:t>A </a:t>
            </a:r>
            <a:r>
              <a:rPr lang="hu-HU" sz="2000" b="1">
                <a:solidFill>
                  <a:srgbClr val="3F3F3F"/>
                </a:solidFill>
                <a:latin typeface="Calibri"/>
                <a:ea typeface="Calibri"/>
                <a:cs typeface="Calibri"/>
                <a:sym typeface="Calibri"/>
              </a:rPr>
              <a:t>turizmus</a:t>
            </a:r>
            <a:r>
              <a:rPr lang="hu-HU" sz="2000">
                <a:solidFill>
                  <a:srgbClr val="3F3F3F"/>
                </a:solidFill>
                <a:latin typeface="Calibri"/>
                <a:ea typeface="Calibri"/>
                <a:cs typeface="Calibri"/>
                <a:sym typeface="Calibri"/>
              </a:rPr>
              <a:t> területén az utazók többsége már az internet segítségével, turisztikai portálok használatával állítja össze az utazási tervét. </a:t>
            </a:r>
            <a:endParaRPr/>
          </a:p>
        </p:txBody>
      </p:sp>
      <p:sp>
        <p:nvSpPr>
          <p:cNvPr id="220" name="Google Shape;220;p26"/>
          <p:cNvSpPr/>
          <p:nvPr/>
        </p:nvSpPr>
        <p:spPr>
          <a:xfrm>
            <a:off x="9383713" y="2422525"/>
            <a:ext cx="2411412" cy="7429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hu-HU" sz="1400" b="0" i="0" u="none" strike="noStrike" cap="none">
                <a:solidFill>
                  <a:schemeClr val="lt1"/>
                </a:solidFill>
                <a:latin typeface="Arial"/>
                <a:ea typeface="Arial"/>
                <a:cs typeface="Arial"/>
                <a:sym typeface="Arial"/>
              </a:rPr>
              <a:t>Ipar 4.0</a:t>
            </a:r>
            <a:endParaRPr/>
          </a:p>
        </p:txBody>
      </p:sp>
      <p:sp>
        <p:nvSpPr>
          <p:cNvPr id="221" name="Google Shape;221;p26"/>
          <p:cNvSpPr/>
          <p:nvPr/>
        </p:nvSpPr>
        <p:spPr>
          <a:xfrm>
            <a:off x="9383713" y="3200400"/>
            <a:ext cx="2411412" cy="7429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hu-HU" sz="1400" b="0" i="0" u="none" strike="noStrike" cap="none">
                <a:solidFill>
                  <a:srgbClr val="FFFFFF"/>
                </a:solidFill>
                <a:latin typeface="Arial"/>
                <a:ea typeface="Arial"/>
                <a:cs typeface="Arial"/>
                <a:sym typeface="Arial"/>
              </a:rPr>
              <a:t>Mezőgazdaság 4.0</a:t>
            </a:r>
            <a:endParaRPr/>
          </a:p>
        </p:txBody>
      </p:sp>
      <p:sp>
        <p:nvSpPr>
          <p:cNvPr id="222" name="Google Shape;222;p26"/>
          <p:cNvSpPr/>
          <p:nvPr/>
        </p:nvSpPr>
        <p:spPr>
          <a:xfrm>
            <a:off x="9383713" y="3978275"/>
            <a:ext cx="2411412" cy="7429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hu-HU" sz="1400" b="0" i="0" u="none" strike="noStrike" cap="none">
                <a:solidFill>
                  <a:srgbClr val="FFFFFF"/>
                </a:solidFill>
                <a:latin typeface="Arial"/>
                <a:ea typeface="Arial"/>
                <a:cs typeface="Arial"/>
                <a:sym typeface="Arial"/>
              </a:rPr>
              <a:t>Új jövedelmi csatornák (távmunka)</a:t>
            </a:r>
            <a:endParaRPr/>
          </a:p>
        </p:txBody>
      </p:sp>
      <p:sp>
        <p:nvSpPr>
          <p:cNvPr id="223" name="Google Shape;223;p26"/>
          <p:cNvSpPr/>
          <p:nvPr/>
        </p:nvSpPr>
        <p:spPr>
          <a:xfrm>
            <a:off x="9383713" y="4754563"/>
            <a:ext cx="2411412" cy="7429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hu-HU" sz="1400" b="0" i="0" u="none" strike="noStrike" cap="none">
                <a:solidFill>
                  <a:srgbClr val="FFFFFF"/>
                </a:solidFill>
                <a:latin typeface="Arial"/>
                <a:ea typeface="Arial"/>
                <a:cs typeface="Arial"/>
                <a:sym typeface="Arial"/>
              </a:rPr>
              <a:t>„Sharing economy”</a:t>
            </a:r>
            <a:endParaRPr sz="1400" b="0" i="0" u="none" strike="noStrike" cap="none">
              <a:solidFill>
                <a:srgbClr val="FFFFFF"/>
              </a:solidFill>
              <a:latin typeface="Arial"/>
              <a:ea typeface="Arial"/>
              <a:cs typeface="Arial"/>
              <a:sym typeface="Arial"/>
            </a:endParaRPr>
          </a:p>
        </p:txBody>
      </p:sp>
      <p:sp>
        <p:nvSpPr>
          <p:cNvPr id="224" name="Google Shape;224;p26"/>
          <p:cNvSpPr/>
          <p:nvPr/>
        </p:nvSpPr>
        <p:spPr>
          <a:xfrm>
            <a:off x="9383713" y="5532438"/>
            <a:ext cx="2411412" cy="7429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hu-HU" sz="1400" b="0" i="0" u="none" strike="noStrike" cap="none">
                <a:solidFill>
                  <a:schemeClr val="lt1"/>
                </a:solidFill>
                <a:latin typeface="Arial"/>
                <a:ea typeface="Arial"/>
                <a:cs typeface="Arial"/>
                <a:sym typeface="Arial"/>
              </a:rPr>
              <a:t>Turizmus</a:t>
            </a:r>
            <a:endParaRPr/>
          </a:p>
        </p:txBody>
      </p:sp>
      <p:sp>
        <p:nvSpPr>
          <p:cNvPr id="225" name="Google Shape;225;p26"/>
          <p:cNvSpPr/>
          <p:nvPr/>
        </p:nvSpPr>
        <p:spPr>
          <a:xfrm>
            <a:off x="9383713" y="953293"/>
            <a:ext cx="2411412" cy="576263"/>
          </a:xfrm>
          <a:prstGeom prst="rect">
            <a:avLst/>
          </a:prstGeom>
          <a:solidFill>
            <a:srgbClr val="C55A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hu-HU" sz="1400" b="0" i="0" u="none" strike="noStrike" cap="none">
                <a:solidFill>
                  <a:srgbClr val="FFFFFF"/>
                </a:solidFill>
                <a:latin typeface="Arial"/>
                <a:ea typeface="Arial"/>
                <a:cs typeface="Arial"/>
                <a:sym typeface="Arial"/>
              </a:rPr>
              <a:t>Digitális megoldási területek</a:t>
            </a:r>
            <a:endParaRPr/>
          </a:p>
        </p:txBody>
      </p:sp>
      <p:sp>
        <p:nvSpPr>
          <p:cNvPr id="226" name="Google Shape;226;p26"/>
          <p:cNvSpPr/>
          <p:nvPr/>
        </p:nvSpPr>
        <p:spPr>
          <a:xfrm>
            <a:off x="9383713" y="1623373"/>
            <a:ext cx="2411412" cy="7429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hu-HU" sz="1400" b="0" i="0" u="none" strike="noStrike" cap="none">
                <a:solidFill>
                  <a:schemeClr val="lt1"/>
                </a:solidFill>
                <a:latin typeface="Arial"/>
                <a:ea typeface="Arial"/>
                <a:cs typeface="Arial"/>
                <a:sym typeface="Arial"/>
              </a:rPr>
              <a:t>Quintuple Helix modell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7"/>
          <p:cNvSpPr txBox="1">
            <a:spLocks noGrp="1"/>
          </p:cNvSpPr>
          <p:nvPr>
            <p:ph type="title"/>
          </p:nvPr>
        </p:nvSpPr>
        <p:spPr>
          <a:xfrm>
            <a:off x="750888" y="293688"/>
            <a:ext cx="9221787" cy="94773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3F3F3F"/>
              </a:buClr>
              <a:buSzPct val="62500"/>
              <a:buFont typeface="Calibri"/>
              <a:buNone/>
            </a:pPr>
            <a:r>
              <a:rPr lang="hu-HU" sz="3200">
                <a:latin typeface="Calibri"/>
                <a:ea typeface="Calibri"/>
                <a:cs typeface="Calibri"/>
                <a:sym typeface="Calibri"/>
              </a:rPr>
              <a:t>Digitális megoldások alkalmazási területei a vidékfejlesztésben - Szolgáltatások</a:t>
            </a:r>
            <a:endParaRPr/>
          </a:p>
        </p:txBody>
      </p:sp>
      <p:sp>
        <p:nvSpPr>
          <p:cNvPr id="233" name="Google Shape;233;p27"/>
          <p:cNvSpPr txBox="1">
            <a:spLocks noGrp="1"/>
          </p:cNvSpPr>
          <p:nvPr>
            <p:ph type="body" idx="1"/>
          </p:nvPr>
        </p:nvSpPr>
        <p:spPr>
          <a:xfrm>
            <a:off x="752475" y="1425845"/>
            <a:ext cx="8258175" cy="4788976"/>
          </a:xfrm>
          <a:prstGeom prst="rect">
            <a:avLst/>
          </a:prstGeom>
          <a:noFill/>
          <a:ln>
            <a:noFill/>
          </a:ln>
        </p:spPr>
        <p:txBody>
          <a:bodyPr spcFirstLastPara="1" wrap="square" lIns="91425" tIns="45700" rIns="91425" bIns="45700" anchor="t" anchorCtr="0">
            <a:normAutofit fontScale="92500" lnSpcReduction="10000"/>
          </a:bodyPr>
          <a:lstStyle/>
          <a:p>
            <a:pPr marL="285750" lvl="0" indent="-285750" algn="l" rtl="0">
              <a:lnSpc>
                <a:spcPct val="80000"/>
              </a:lnSpc>
              <a:spcBef>
                <a:spcPts val="1000"/>
              </a:spcBef>
              <a:spcAft>
                <a:spcPts val="0"/>
              </a:spcAft>
              <a:buClr>
                <a:srgbClr val="3F3F3F"/>
              </a:buClr>
              <a:buSzPct val="88452"/>
              <a:buFont typeface="Arial"/>
              <a:buChar char="•"/>
            </a:pPr>
            <a:r>
              <a:rPr lang="hu-HU" sz="2200">
                <a:solidFill>
                  <a:srgbClr val="3F3F3F"/>
                </a:solidFill>
                <a:latin typeface="Calibri"/>
                <a:ea typeface="Calibri"/>
                <a:cs typeface="Calibri"/>
                <a:sym typeface="Calibri"/>
              </a:rPr>
              <a:t>A szolgáltatások közül kiemelkedik a </a:t>
            </a:r>
            <a:r>
              <a:rPr lang="hu-HU" sz="2200" b="1">
                <a:solidFill>
                  <a:srgbClr val="3F3F3F"/>
                </a:solidFill>
                <a:latin typeface="Calibri"/>
                <a:ea typeface="Calibri"/>
                <a:cs typeface="Calibri"/>
                <a:sym typeface="Calibri"/>
              </a:rPr>
              <a:t>közösségi közlekedés</a:t>
            </a:r>
            <a:r>
              <a:rPr lang="hu-HU" sz="2200">
                <a:solidFill>
                  <a:srgbClr val="3F3F3F"/>
                </a:solidFill>
                <a:latin typeface="Calibri"/>
                <a:ea typeface="Calibri"/>
                <a:cs typeface="Calibri"/>
                <a:sym typeface="Calibri"/>
              </a:rPr>
              <a:t> minőségének fejlesztése, a helyi igények alapján. </a:t>
            </a:r>
            <a:endParaRPr/>
          </a:p>
          <a:p>
            <a:pPr marL="285750" lvl="0" indent="-285750" algn="l" rtl="0">
              <a:lnSpc>
                <a:spcPct val="80000"/>
              </a:lnSpc>
              <a:spcBef>
                <a:spcPts val="1000"/>
              </a:spcBef>
              <a:spcAft>
                <a:spcPts val="0"/>
              </a:spcAft>
              <a:buClr>
                <a:srgbClr val="3F3F3F"/>
              </a:buClr>
              <a:buSzPct val="88452"/>
              <a:buFont typeface="Arial"/>
              <a:buChar char="•"/>
            </a:pPr>
            <a:r>
              <a:rPr lang="hu-HU" sz="2200">
                <a:solidFill>
                  <a:srgbClr val="3F3F3F"/>
                </a:solidFill>
                <a:latin typeface="Calibri"/>
                <a:ea typeface="Calibri"/>
                <a:cs typeface="Calibri"/>
                <a:sym typeface="Calibri"/>
              </a:rPr>
              <a:t>A </a:t>
            </a:r>
            <a:r>
              <a:rPr lang="hu-HU" sz="2200" b="1">
                <a:solidFill>
                  <a:srgbClr val="3F3F3F"/>
                </a:solidFill>
                <a:latin typeface="Calibri"/>
                <a:ea typeface="Calibri"/>
                <a:cs typeface="Calibri"/>
                <a:sym typeface="Calibri"/>
              </a:rPr>
              <a:t>kölcsönös segítségnyújtás </a:t>
            </a:r>
            <a:r>
              <a:rPr lang="hu-HU" sz="2200">
                <a:solidFill>
                  <a:srgbClr val="3F3F3F"/>
                </a:solidFill>
                <a:latin typeface="Calibri"/>
                <a:ea typeface="Calibri"/>
                <a:cs typeface="Calibri"/>
                <a:sym typeface="Calibri"/>
              </a:rPr>
              <a:t>különböző területei segíthetők a digitális alkalmazások segítségével, mint például a szükségletek és szabad kapacitások, kompetenciák, eszközök, gépek, tárgyak kölcsönös vagy segítő célú megosztása.</a:t>
            </a:r>
            <a:endParaRPr/>
          </a:p>
          <a:p>
            <a:pPr marL="285750" lvl="0" indent="-285750" algn="l" rtl="0">
              <a:lnSpc>
                <a:spcPct val="80000"/>
              </a:lnSpc>
              <a:spcBef>
                <a:spcPts val="1000"/>
              </a:spcBef>
              <a:spcAft>
                <a:spcPts val="0"/>
              </a:spcAft>
              <a:buClr>
                <a:srgbClr val="3F3F3F"/>
              </a:buClr>
              <a:buSzPct val="88452"/>
              <a:buFont typeface="Arial"/>
              <a:buChar char="•"/>
            </a:pPr>
            <a:r>
              <a:rPr lang="hu-HU" sz="2200">
                <a:solidFill>
                  <a:srgbClr val="3F3F3F"/>
                </a:solidFill>
                <a:latin typeface="Calibri"/>
                <a:ea typeface="Calibri"/>
                <a:cs typeface="Calibri"/>
                <a:sym typeface="Calibri"/>
              </a:rPr>
              <a:t>Az </a:t>
            </a:r>
            <a:r>
              <a:rPr lang="hu-HU" sz="2200" b="1">
                <a:solidFill>
                  <a:srgbClr val="3F3F3F"/>
                </a:solidFill>
                <a:latin typeface="Calibri"/>
                <a:ea typeface="Calibri"/>
                <a:cs typeface="Calibri"/>
                <a:sym typeface="Calibri"/>
              </a:rPr>
              <a:t>idősgondozásban</a:t>
            </a:r>
            <a:r>
              <a:rPr lang="hu-HU" sz="2200">
                <a:solidFill>
                  <a:srgbClr val="3F3F3F"/>
                </a:solidFill>
                <a:latin typeface="Calibri"/>
                <a:ea typeface="Calibri"/>
                <a:cs typeface="Calibri"/>
                <a:sym typeface="Calibri"/>
              </a:rPr>
              <a:t> sok digitális eszköz érhető el, amelyek biztonságot, szükség esetén orvosi ellenőrzést, kényelmet tudnak nyújtani az otthonukban lévő idős embereknek. </a:t>
            </a:r>
            <a:endParaRPr/>
          </a:p>
          <a:p>
            <a:pPr marL="285750" lvl="0" indent="-285750" algn="l" rtl="0">
              <a:lnSpc>
                <a:spcPct val="80000"/>
              </a:lnSpc>
              <a:spcBef>
                <a:spcPts val="1000"/>
              </a:spcBef>
              <a:spcAft>
                <a:spcPts val="0"/>
              </a:spcAft>
              <a:buClr>
                <a:srgbClr val="3F3F3F"/>
              </a:buClr>
              <a:buSzPct val="88452"/>
              <a:buFont typeface="Arial"/>
              <a:buChar char="•"/>
            </a:pPr>
            <a:r>
              <a:rPr lang="hu-HU" sz="2200">
                <a:solidFill>
                  <a:srgbClr val="3F3F3F"/>
                </a:solidFill>
                <a:latin typeface="Calibri"/>
                <a:ea typeface="Calibri"/>
                <a:cs typeface="Calibri"/>
                <a:sym typeface="Calibri"/>
              </a:rPr>
              <a:t>Az </a:t>
            </a:r>
            <a:r>
              <a:rPr lang="hu-HU" sz="2200" b="1">
                <a:solidFill>
                  <a:srgbClr val="3F3F3F"/>
                </a:solidFill>
                <a:latin typeface="Calibri"/>
                <a:ea typeface="Calibri"/>
                <a:cs typeface="Calibri"/>
                <a:sym typeface="Calibri"/>
              </a:rPr>
              <a:t>e-közigazgatás </a:t>
            </a:r>
            <a:r>
              <a:rPr lang="hu-HU" sz="2200">
                <a:solidFill>
                  <a:srgbClr val="3F3F3F"/>
                </a:solidFill>
                <a:latin typeface="Calibri"/>
                <a:ea typeface="Calibri"/>
                <a:cs typeface="Calibri"/>
                <a:sym typeface="Calibri"/>
              </a:rPr>
              <a:t>területén a központi közigazgatás és az önkormányzatok ügyei is intézhetők online felületeken, továbbá az agrár ágazat támogatásokkal kapcsolatos ügyintézései is internetek intézhetők. </a:t>
            </a:r>
            <a:endParaRPr/>
          </a:p>
          <a:p>
            <a:pPr marL="285750" lvl="0" indent="-285750" algn="l" rtl="0">
              <a:lnSpc>
                <a:spcPct val="80000"/>
              </a:lnSpc>
              <a:spcBef>
                <a:spcPts val="1000"/>
              </a:spcBef>
              <a:spcAft>
                <a:spcPts val="0"/>
              </a:spcAft>
              <a:buClr>
                <a:srgbClr val="3F3F3F"/>
              </a:buClr>
              <a:buSzPct val="88452"/>
              <a:buFont typeface="Arial"/>
              <a:buChar char="•"/>
            </a:pPr>
            <a:r>
              <a:rPr lang="hu-HU" sz="2200">
                <a:solidFill>
                  <a:srgbClr val="3F3F3F"/>
                </a:solidFill>
                <a:latin typeface="Calibri"/>
                <a:ea typeface="Calibri"/>
                <a:cs typeface="Calibri"/>
                <a:sym typeface="Calibri"/>
              </a:rPr>
              <a:t>A </a:t>
            </a:r>
            <a:r>
              <a:rPr lang="hu-HU" sz="2200" b="1">
                <a:solidFill>
                  <a:srgbClr val="3F3F3F"/>
                </a:solidFill>
                <a:latin typeface="Calibri"/>
                <a:ea typeface="Calibri"/>
                <a:cs typeface="Calibri"/>
                <a:sym typeface="Calibri"/>
              </a:rPr>
              <a:t>biztonság</a:t>
            </a:r>
            <a:r>
              <a:rPr lang="hu-HU" sz="2200">
                <a:solidFill>
                  <a:srgbClr val="3F3F3F"/>
                </a:solidFill>
                <a:latin typeface="Calibri"/>
                <a:ea typeface="Calibri"/>
                <a:cs typeface="Calibri"/>
                <a:sym typeface="Calibri"/>
              </a:rPr>
              <a:t> területén a digitális megoldások több területen is lehetőséget kínálnak. </a:t>
            </a:r>
            <a:endParaRPr/>
          </a:p>
          <a:p>
            <a:pPr marL="285750" lvl="0" indent="-285750" algn="l" rtl="0">
              <a:lnSpc>
                <a:spcPct val="80000"/>
              </a:lnSpc>
              <a:spcBef>
                <a:spcPts val="1000"/>
              </a:spcBef>
              <a:spcAft>
                <a:spcPts val="0"/>
              </a:spcAft>
              <a:buClr>
                <a:srgbClr val="3F3F3F"/>
              </a:buClr>
              <a:buSzPct val="88452"/>
              <a:buFont typeface="Arial"/>
              <a:buChar char="•"/>
            </a:pPr>
            <a:r>
              <a:rPr lang="hu-HU" sz="2200">
                <a:solidFill>
                  <a:srgbClr val="3F3F3F"/>
                </a:solidFill>
                <a:latin typeface="Calibri"/>
                <a:ea typeface="Calibri"/>
                <a:cs typeface="Calibri"/>
                <a:sym typeface="Calibri"/>
              </a:rPr>
              <a:t>Sok kistelepülésen gond a kiskereskedelem hiánya. A </a:t>
            </a:r>
            <a:r>
              <a:rPr lang="hu-HU" sz="2200" b="1">
                <a:solidFill>
                  <a:srgbClr val="3F3F3F"/>
                </a:solidFill>
                <a:latin typeface="Calibri"/>
                <a:ea typeface="Calibri"/>
                <a:cs typeface="Calibri"/>
                <a:sym typeface="Calibri"/>
              </a:rPr>
              <a:t>online kereskedelem</a:t>
            </a:r>
            <a:r>
              <a:rPr lang="hu-HU" sz="2200">
                <a:solidFill>
                  <a:srgbClr val="3F3F3F"/>
                </a:solidFill>
                <a:latin typeface="Calibri"/>
                <a:ea typeface="Calibri"/>
                <a:cs typeface="Calibri"/>
                <a:sym typeface="Calibri"/>
              </a:rPr>
              <a:t> és a működéshez szükséges </a:t>
            </a:r>
            <a:r>
              <a:rPr lang="hu-HU" sz="2200" b="1">
                <a:solidFill>
                  <a:srgbClr val="3F3F3F"/>
                </a:solidFill>
                <a:latin typeface="Calibri"/>
                <a:ea typeface="Calibri"/>
                <a:cs typeface="Calibri"/>
                <a:sym typeface="Calibri"/>
              </a:rPr>
              <a:t>logisztikai</a:t>
            </a:r>
            <a:r>
              <a:rPr lang="hu-HU" sz="2200">
                <a:solidFill>
                  <a:srgbClr val="3F3F3F"/>
                </a:solidFill>
                <a:latin typeface="Calibri"/>
                <a:ea typeface="Calibri"/>
                <a:cs typeface="Calibri"/>
                <a:sym typeface="Calibri"/>
              </a:rPr>
              <a:t> szolgáltatások növelhetik a település komfortját. </a:t>
            </a:r>
            <a:endParaRPr/>
          </a:p>
          <a:p>
            <a:pPr marL="285750" lvl="0" indent="-171450" algn="l" rtl="0">
              <a:lnSpc>
                <a:spcPct val="80000"/>
              </a:lnSpc>
              <a:spcBef>
                <a:spcPts val="1000"/>
              </a:spcBef>
              <a:spcAft>
                <a:spcPts val="0"/>
              </a:spcAft>
              <a:buClr>
                <a:srgbClr val="3F3F3F"/>
              </a:buClr>
              <a:buSzPct val="88452"/>
              <a:buFont typeface="Arial"/>
              <a:buNone/>
            </a:pPr>
            <a:endParaRPr sz="2200">
              <a:solidFill>
                <a:srgbClr val="3F3F3F"/>
              </a:solidFill>
              <a:latin typeface="Calibri"/>
              <a:ea typeface="Calibri"/>
              <a:cs typeface="Calibri"/>
              <a:sym typeface="Calibri"/>
            </a:endParaRPr>
          </a:p>
          <a:p>
            <a:pPr marL="285750" lvl="0" indent="-171450" algn="l" rtl="0">
              <a:lnSpc>
                <a:spcPct val="80000"/>
              </a:lnSpc>
              <a:spcBef>
                <a:spcPts val="1000"/>
              </a:spcBef>
              <a:spcAft>
                <a:spcPts val="0"/>
              </a:spcAft>
              <a:buClr>
                <a:srgbClr val="3F3F3F"/>
              </a:buClr>
              <a:buSzPct val="88452"/>
              <a:buFont typeface="Arial"/>
              <a:buNone/>
            </a:pPr>
            <a:endParaRPr sz="2200">
              <a:solidFill>
                <a:srgbClr val="3F3F3F"/>
              </a:solidFill>
              <a:latin typeface="Calibri"/>
              <a:ea typeface="Calibri"/>
              <a:cs typeface="Calibri"/>
              <a:sym typeface="Calibri"/>
            </a:endParaRPr>
          </a:p>
          <a:p>
            <a:pPr marL="285750" lvl="0" indent="-171450" algn="l" rtl="0">
              <a:lnSpc>
                <a:spcPct val="80000"/>
              </a:lnSpc>
              <a:spcBef>
                <a:spcPts val="1000"/>
              </a:spcBef>
              <a:spcAft>
                <a:spcPts val="0"/>
              </a:spcAft>
              <a:buClr>
                <a:srgbClr val="3F3F3F"/>
              </a:buClr>
              <a:buSzPct val="88452"/>
              <a:buNone/>
            </a:pPr>
            <a:endParaRPr sz="2200">
              <a:solidFill>
                <a:srgbClr val="3F3F3F"/>
              </a:solidFill>
              <a:latin typeface="Calibri"/>
              <a:ea typeface="Calibri"/>
              <a:cs typeface="Calibri"/>
              <a:sym typeface="Calibri"/>
            </a:endParaRPr>
          </a:p>
        </p:txBody>
      </p:sp>
      <p:sp>
        <p:nvSpPr>
          <p:cNvPr id="234" name="Google Shape;234;p27"/>
          <p:cNvSpPr/>
          <p:nvPr/>
        </p:nvSpPr>
        <p:spPr>
          <a:xfrm>
            <a:off x="9383713" y="1881187"/>
            <a:ext cx="2411412" cy="7429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hu-HU" sz="1400" b="0" i="0" u="none" strike="noStrike" cap="none">
                <a:solidFill>
                  <a:srgbClr val="FFFFFF"/>
                </a:solidFill>
                <a:latin typeface="Arial"/>
                <a:ea typeface="Arial"/>
                <a:cs typeface="Arial"/>
                <a:sym typeface="Arial"/>
              </a:rPr>
              <a:t>Közösségi közlekedés</a:t>
            </a:r>
            <a:endParaRPr/>
          </a:p>
        </p:txBody>
      </p:sp>
      <p:sp>
        <p:nvSpPr>
          <p:cNvPr id="235" name="Google Shape;235;p27"/>
          <p:cNvSpPr/>
          <p:nvPr/>
        </p:nvSpPr>
        <p:spPr>
          <a:xfrm>
            <a:off x="9383713" y="3368002"/>
            <a:ext cx="2411412" cy="6535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hu-HU" sz="1400" b="0" i="0" u="none" strike="noStrike" cap="none">
                <a:solidFill>
                  <a:srgbClr val="FFFFFF"/>
                </a:solidFill>
                <a:latin typeface="Arial"/>
                <a:ea typeface="Arial"/>
                <a:cs typeface="Arial"/>
                <a:sym typeface="Arial"/>
              </a:rPr>
              <a:t>Idősgondozás</a:t>
            </a:r>
            <a:endParaRPr/>
          </a:p>
        </p:txBody>
      </p:sp>
      <p:sp>
        <p:nvSpPr>
          <p:cNvPr id="236" name="Google Shape;236;p27"/>
          <p:cNvSpPr/>
          <p:nvPr/>
        </p:nvSpPr>
        <p:spPr>
          <a:xfrm>
            <a:off x="9383713" y="4046161"/>
            <a:ext cx="2411412" cy="7429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hu-HU" sz="1400" b="0" i="0" u="none" strike="noStrike" cap="none">
                <a:solidFill>
                  <a:srgbClr val="FFFFFF"/>
                </a:solidFill>
                <a:latin typeface="Arial"/>
                <a:ea typeface="Arial"/>
                <a:cs typeface="Arial"/>
                <a:sym typeface="Arial"/>
              </a:rPr>
              <a:t>E-közigazgatás</a:t>
            </a:r>
            <a:endParaRPr/>
          </a:p>
        </p:txBody>
      </p:sp>
      <p:sp>
        <p:nvSpPr>
          <p:cNvPr id="237" name="Google Shape;237;p27"/>
          <p:cNvSpPr/>
          <p:nvPr/>
        </p:nvSpPr>
        <p:spPr>
          <a:xfrm>
            <a:off x="9383713" y="4813758"/>
            <a:ext cx="2411412" cy="7429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hu-HU" sz="1400" b="0" i="0" u="none" strike="noStrike" cap="none">
                <a:solidFill>
                  <a:srgbClr val="FFFFFF"/>
                </a:solidFill>
                <a:latin typeface="Arial"/>
                <a:ea typeface="Arial"/>
                <a:cs typeface="Arial"/>
                <a:sym typeface="Arial"/>
              </a:rPr>
              <a:t>Biztonság</a:t>
            </a:r>
            <a:endParaRPr/>
          </a:p>
        </p:txBody>
      </p:sp>
      <p:sp>
        <p:nvSpPr>
          <p:cNvPr id="238" name="Google Shape;238;p27"/>
          <p:cNvSpPr/>
          <p:nvPr/>
        </p:nvSpPr>
        <p:spPr>
          <a:xfrm>
            <a:off x="9383713" y="5646146"/>
            <a:ext cx="2411412" cy="7429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hu-HU" sz="1400" b="0" i="0" u="none" strike="noStrike" cap="none">
                <a:solidFill>
                  <a:schemeClr val="lt1"/>
                </a:solidFill>
                <a:latin typeface="Arial"/>
                <a:ea typeface="Arial"/>
                <a:cs typeface="Arial"/>
                <a:sym typeface="Arial"/>
              </a:rPr>
              <a:t>Logisztika, online kereskedelem</a:t>
            </a:r>
            <a:endParaRPr/>
          </a:p>
        </p:txBody>
      </p:sp>
      <p:sp>
        <p:nvSpPr>
          <p:cNvPr id="239" name="Google Shape;239;p27"/>
          <p:cNvSpPr/>
          <p:nvPr/>
        </p:nvSpPr>
        <p:spPr>
          <a:xfrm>
            <a:off x="9383713" y="1241425"/>
            <a:ext cx="2411412" cy="576263"/>
          </a:xfrm>
          <a:prstGeom prst="rect">
            <a:avLst/>
          </a:prstGeom>
          <a:solidFill>
            <a:srgbClr val="C55A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hu-HU" sz="1400" b="0" i="0" u="none" strike="noStrike" cap="none">
                <a:solidFill>
                  <a:srgbClr val="FFFFFF"/>
                </a:solidFill>
                <a:latin typeface="Arial"/>
                <a:ea typeface="Arial"/>
                <a:cs typeface="Arial"/>
                <a:sym typeface="Arial"/>
              </a:rPr>
              <a:t>Digitális megoldási területek</a:t>
            </a:r>
            <a:endParaRPr/>
          </a:p>
        </p:txBody>
      </p:sp>
      <p:sp>
        <p:nvSpPr>
          <p:cNvPr id="240" name="Google Shape;240;p27"/>
          <p:cNvSpPr/>
          <p:nvPr/>
        </p:nvSpPr>
        <p:spPr>
          <a:xfrm>
            <a:off x="9383713" y="2713575"/>
            <a:ext cx="2411412" cy="56498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hu-HU" sz="1400" b="0" i="0" u="none" strike="noStrike" cap="none">
                <a:solidFill>
                  <a:srgbClr val="FFFFFF"/>
                </a:solidFill>
                <a:latin typeface="Arial"/>
                <a:ea typeface="Arial"/>
                <a:cs typeface="Arial"/>
                <a:sym typeface="Arial"/>
              </a:rPr>
              <a:t>Kölcsönös segítségnyújtás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8"/>
          <p:cNvSpPr txBox="1">
            <a:spLocks noGrp="1"/>
          </p:cNvSpPr>
          <p:nvPr>
            <p:ph type="title"/>
          </p:nvPr>
        </p:nvSpPr>
        <p:spPr>
          <a:xfrm>
            <a:off x="750888" y="293688"/>
            <a:ext cx="9221787" cy="94773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3F3F3F"/>
              </a:buClr>
              <a:buSzPct val="62500"/>
              <a:buFont typeface="Calibri"/>
              <a:buNone/>
            </a:pPr>
            <a:r>
              <a:rPr lang="hu-HU" sz="3200">
                <a:latin typeface="Calibri"/>
                <a:ea typeface="Calibri"/>
                <a:cs typeface="Calibri"/>
                <a:sym typeface="Calibri"/>
              </a:rPr>
              <a:t>A digitális megoldások alkalmazásának előnyei területenként </a:t>
            </a:r>
            <a:endParaRPr/>
          </a:p>
        </p:txBody>
      </p:sp>
      <p:sp>
        <p:nvSpPr>
          <p:cNvPr id="246" name="Google Shape;246;p28"/>
          <p:cNvSpPr/>
          <p:nvPr/>
        </p:nvSpPr>
        <p:spPr>
          <a:xfrm>
            <a:off x="839788" y="1598884"/>
            <a:ext cx="2337365" cy="539750"/>
          </a:xfrm>
          <a:prstGeom prst="rect">
            <a:avLst/>
          </a:prstGeom>
          <a:solidFill>
            <a:srgbClr val="C55A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hu-HU" sz="1400" b="1" i="0" u="none" strike="noStrike" cap="none">
                <a:solidFill>
                  <a:srgbClr val="FFFFFF"/>
                </a:solidFill>
                <a:latin typeface="Arial"/>
                <a:ea typeface="Arial"/>
                <a:cs typeface="Arial"/>
                <a:sym typeface="Arial"/>
              </a:rPr>
              <a:t>Közösségfejlesztés</a:t>
            </a:r>
            <a:endParaRPr/>
          </a:p>
        </p:txBody>
      </p:sp>
      <p:sp>
        <p:nvSpPr>
          <p:cNvPr id="247" name="Google Shape;247;p28"/>
          <p:cNvSpPr/>
          <p:nvPr/>
        </p:nvSpPr>
        <p:spPr>
          <a:xfrm>
            <a:off x="6670513" y="1608002"/>
            <a:ext cx="2281264" cy="539750"/>
          </a:xfrm>
          <a:prstGeom prst="rect">
            <a:avLst/>
          </a:prstGeom>
          <a:solidFill>
            <a:srgbClr val="C55A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hu-HU" sz="1400" b="1" i="0" u="none" strike="noStrike" cap="none">
                <a:solidFill>
                  <a:srgbClr val="FFFFFF"/>
                </a:solidFill>
                <a:latin typeface="Arial"/>
                <a:ea typeface="Arial"/>
                <a:cs typeface="Arial"/>
                <a:sym typeface="Arial"/>
              </a:rPr>
              <a:t>Jövedelemszerzés</a:t>
            </a:r>
            <a:endParaRPr/>
          </a:p>
        </p:txBody>
      </p:sp>
      <p:sp>
        <p:nvSpPr>
          <p:cNvPr id="248" name="Google Shape;248;p28"/>
          <p:cNvSpPr/>
          <p:nvPr/>
        </p:nvSpPr>
        <p:spPr>
          <a:xfrm>
            <a:off x="9014849" y="1598884"/>
            <a:ext cx="2577870" cy="539750"/>
          </a:xfrm>
          <a:prstGeom prst="rect">
            <a:avLst/>
          </a:prstGeom>
          <a:solidFill>
            <a:srgbClr val="C55A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hu-HU" sz="1400" b="1" i="0" u="none" strike="noStrike" cap="none">
                <a:solidFill>
                  <a:srgbClr val="FFFFFF"/>
                </a:solidFill>
                <a:latin typeface="Arial"/>
                <a:ea typeface="Arial"/>
                <a:cs typeface="Arial"/>
                <a:sym typeface="Arial"/>
              </a:rPr>
              <a:t>Szolgáltatások</a:t>
            </a:r>
            <a:endParaRPr/>
          </a:p>
        </p:txBody>
      </p:sp>
      <p:sp>
        <p:nvSpPr>
          <p:cNvPr id="249" name="Google Shape;249;p28"/>
          <p:cNvSpPr/>
          <p:nvPr/>
        </p:nvSpPr>
        <p:spPr>
          <a:xfrm>
            <a:off x="839788" y="2171291"/>
            <a:ext cx="2337365" cy="3890963"/>
          </a:xfrm>
          <a:prstGeom prst="rect">
            <a:avLst/>
          </a:prstGeom>
          <a:solidFill>
            <a:schemeClr val="accent1"/>
          </a:solid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000000"/>
              </a:buClr>
              <a:buSzPts val="1400"/>
              <a:buFont typeface="Arial"/>
              <a:buChar char="-"/>
            </a:pPr>
            <a:r>
              <a:rPr lang="hu-HU" sz="1400" b="0" i="0" u="none" strike="noStrike" cap="none">
                <a:solidFill>
                  <a:srgbClr val="FFFFFF"/>
                </a:solidFill>
                <a:latin typeface="Arial"/>
                <a:ea typeface="Arial"/>
                <a:cs typeface="Arial"/>
                <a:sym typeface="Arial"/>
              </a:rPr>
              <a:t>Új kommunikációs csatornák létrejötte a közösségen belül</a:t>
            </a:r>
            <a:endParaRPr/>
          </a:p>
          <a:p>
            <a:pPr marL="285750" marR="0" lvl="0" indent="-285750" algn="l" rtl="0">
              <a:lnSpc>
                <a:spcPct val="100000"/>
              </a:lnSpc>
              <a:spcBef>
                <a:spcPts val="0"/>
              </a:spcBef>
              <a:spcAft>
                <a:spcPts val="0"/>
              </a:spcAft>
              <a:buClr>
                <a:srgbClr val="000000"/>
              </a:buClr>
              <a:buSzPts val="1400"/>
              <a:buFont typeface="Arial"/>
              <a:buChar char="-"/>
            </a:pPr>
            <a:r>
              <a:rPr lang="hu-HU" sz="1400" b="0" i="0" u="none" strike="noStrike" cap="none">
                <a:solidFill>
                  <a:srgbClr val="FFFFFF"/>
                </a:solidFill>
                <a:latin typeface="Arial"/>
                <a:ea typeface="Arial"/>
                <a:cs typeface="Arial"/>
                <a:sym typeface="Arial"/>
              </a:rPr>
              <a:t>Közösségek belső információ cseréje</a:t>
            </a:r>
            <a:endParaRPr/>
          </a:p>
          <a:p>
            <a:pPr marL="285750" marR="0" lvl="0" indent="-285750" algn="l" rtl="0">
              <a:lnSpc>
                <a:spcPct val="100000"/>
              </a:lnSpc>
              <a:spcBef>
                <a:spcPts val="0"/>
              </a:spcBef>
              <a:spcAft>
                <a:spcPts val="0"/>
              </a:spcAft>
              <a:buClr>
                <a:srgbClr val="000000"/>
              </a:buClr>
              <a:buSzPts val="1400"/>
              <a:buFont typeface="Arial"/>
              <a:buChar char="-"/>
            </a:pPr>
            <a:r>
              <a:rPr lang="hu-HU" sz="1400" b="0" i="0" u="none" strike="noStrike" cap="none">
                <a:solidFill>
                  <a:srgbClr val="FFFFFF"/>
                </a:solidFill>
                <a:latin typeface="Arial"/>
                <a:ea typeface="Arial"/>
                <a:cs typeface="Arial"/>
                <a:sym typeface="Arial"/>
              </a:rPr>
              <a:t>Személyes tájékoztatási lehetőség </a:t>
            </a:r>
            <a:endParaRPr/>
          </a:p>
          <a:p>
            <a:pPr marL="285750" marR="0" lvl="0" indent="-285750" algn="l" rtl="0">
              <a:lnSpc>
                <a:spcPct val="100000"/>
              </a:lnSpc>
              <a:spcBef>
                <a:spcPts val="0"/>
              </a:spcBef>
              <a:spcAft>
                <a:spcPts val="0"/>
              </a:spcAft>
              <a:buClr>
                <a:srgbClr val="000000"/>
              </a:buClr>
              <a:buSzPts val="1400"/>
              <a:buFont typeface="Arial"/>
              <a:buChar char="-"/>
            </a:pPr>
            <a:r>
              <a:rPr lang="hu-HU" sz="1400" b="0" i="0" u="none" strike="noStrike" cap="none">
                <a:solidFill>
                  <a:srgbClr val="FFFFFF"/>
                </a:solidFill>
                <a:latin typeface="Arial"/>
                <a:ea typeface="Arial"/>
                <a:cs typeface="Arial"/>
                <a:sym typeface="Arial"/>
              </a:rPr>
              <a:t>Vélemények összegyűjtése</a:t>
            </a:r>
            <a:endParaRPr/>
          </a:p>
          <a:p>
            <a:pPr marL="285750" marR="0" lvl="0" indent="-285750" algn="l" rtl="0">
              <a:lnSpc>
                <a:spcPct val="100000"/>
              </a:lnSpc>
              <a:spcBef>
                <a:spcPts val="0"/>
              </a:spcBef>
              <a:spcAft>
                <a:spcPts val="0"/>
              </a:spcAft>
              <a:buClr>
                <a:srgbClr val="000000"/>
              </a:buClr>
              <a:buSzPts val="1400"/>
              <a:buFont typeface="Arial"/>
              <a:buChar char="-"/>
            </a:pPr>
            <a:r>
              <a:rPr lang="hu-HU" sz="1400" b="0" i="0" u="none" strike="noStrike" cap="none">
                <a:solidFill>
                  <a:srgbClr val="FFFFFF"/>
                </a:solidFill>
                <a:latin typeface="Arial"/>
                <a:ea typeface="Arial"/>
                <a:cs typeface="Arial"/>
                <a:sym typeface="Arial"/>
              </a:rPr>
              <a:t>Közös döntésbe való bevonás lehetősége</a:t>
            </a:r>
            <a:endParaRPr/>
          </a:p>
          <a:p>
            <a:pPr marL="285750" marR="0" lvl="0" indent="-285750" algn="l" rtl="0">
              <a:lnSpc>
                <a:spcPct val="100000"/>
              </a:lnSpc>
              <a:spcBef>
                <a:spcPts val="0"/>
              </a:spcBef>
              <a:spcAft>
                <a:spcPts val="0"/>
              </a:spcAft>
              <a:buClr>
                <a:srgbClr val="000000"/>
              </a:buClr>
              <a:buSzPts val="1400"/>
              <a:buFont typeface="Arial"/>
              <a:buChar char="-"/>
            </a:pPr>
            <a:r>
              <a:rPr lang="hu-HU" sz="1400" b="0" i="0" u="none" strike="noStrike" cap="none">
                <a:solidFill>
                  <a:srgbClr val="FFFFFF"/>
                </a:solidFill>
                <a:latin typeface="Arial"/>
                <a:ea typeface="Arial"/>
                <a:cs typeface="Arial"/>
                <a:sym typeface="Arial"/>
              </a:rPr>
              <a:t>Közös emlékezet, identitás erősítés</a:t>
            </a:r>
            <a:endParaRPr/>
          </a:p>
          <a:p>
            <a:pPr marL="285750" marR="0" lvl="0" indent="-285750" algn="l" rtl="0">
              <a:lnSpc>
                <a:spcPct val="100000"/>
              </a:lnSpc>
              <a:spcBef>
                <a:spcPts val="0"/>
              </a:spcBef>
              <a:spcAft>
                <a:spcPts val="0"/>
              </a:spcAft>
              <a:buClr>
                <a:srgbClr val="000000"/>
              </a:buClr>
              <a:buSzPts val="1400"/>
              <a:buFont typeface="Arial"/>
              <a:buChar char="-"/>
            </a:pPr>
            <a:r>
              <a:rPr lang="hu-HU" sz="1400" b="0" i="0" u="none" strike="noStrike" cap="none">
                <a:solidFill>
                  <a:srgbClr val="FFFFFF"/>
                </a:solidFill>
                <a:latin typeface="Arial"/>
                <a:ea typeface="Arial"/>
                <a:cs typeface="Arial"/>
                <a:sym typeface="Arial"/>
              </a:rPr>
              <a:t>Közösség, település, térség online láthatósága</a:t>
            </a:r>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50" name="Google Shape;250;p28"/>
          <p:cNvSpPr/>
          <p:nvPr/>
        </p:nvSpPr>
        <p:spPr>
          <a:xfrm>
            <a:off x="6670514" y="2191688"/>
            <a:ext cx="2281263" cy="3890963"/>
          </a:xfrm>
          <a:prstGeom prst="rect">
            <a:avLst/>
          </a:prstGeom>
          <a:solidFill>
            <a:schemeClr val="accent1"/>
          </a:solid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000000"/>
              </a:buClr>
              <a:buSzPts val="1400"/>
              <a:buFont typeface="Arial"/>
              <a:buChar char="-"/>
            </a:pPr>
            <a:r>
              <a:rPr lang="hu-HU" sz="1400" b="0" i="0" u="none" strike="noStrike" cap="none">
                <a:solidFill>
                  <a:srgbClr val="FFFFFF"/>
                </a:solidFill>
                <a:latin typeface="Arial"/>
                <a:ea typeface="Arial"/>
                <a:cs typeface="Arial"/>
                <a:sym typeface="Arial"/>
              </a:rPr>
              <a:t>Meglévő vállalkozások hatékonyságának növelése a digitális megoldásokkal</a:t>
            </a:r>
            <a:endParaRPr/>
          </a:p>
          <a:p>
            <a:pPr marL="285750" marR="0" lvl="0" indent="-285750" algn="l" rtl="0">
              <a:lnSpc>
                <a:spcPct val="100000"/>
              </a:lnSpc>
              <a:spcBef>
                <a:spcPts val="0"/>
              </a:spcBef>
              <a:spcAft>
                <a:spcPts val="0"/>
              </a:spcAft>
              <a:buClr>
                <a:srgbClr val="000000"/>
              </a:buClr>
              <a:buSzPts val="1400"/>
              <a:buFont typeface="Arial"/>
              <a:buChar char="-"/>
            </a:pPr>
            <a:r>
              <a:rPr lang="hu-HU" sz="1400" b="0" i="0" u="none" strike="noStrike" cap="none">
                <a:solidFill>
                  <a:srgbClr val="FFFFFF"/>
                </a:solidFill>
                <a:latin typeface="Arial"/>
                <a:ea typeface="Arial"/>
                <a:cs typeface="Arial"/>
                <a:sym typeface="Arial"/>
              </a:rPr>
              <a:t>Térségi együttműködések létrehozása, hálózatos működés (integrációk)</a:t>
            </a:r>
            <a:endParaRPr/>
          </a:p>
          <a:p>
            <a:pPr marL="285750" marR="0" lvl="0" indent="-285750" algn="l" rtl="0">
              <a:lnSpc>
                <a:spcPct val="100000"/>
              </a:lnSpc>
              <a:spcBef>
                <a:spcPts val="0"/>
              </a:spcBef>
              <a:spcAft>
                <a:spcPts val="0"/>
              </a:spcAft>
              <a:buClr>
                <a:srgbClr val="000000"/>
              </a:buClr>
              <a:buSzPts val="1400"/>
              <a:buFont typeface="Arial"/>
              <a:buChar char="-"/>
            </a:pPr>
            <a:r>
              <a:rPr lang="hu-HU" sz="1400" b="0" i="0" u="none" strike="noStrike" cap="none">
                <a:solidFill>
                  <a:srgbClr val="FFFFFF"/>
                </a:solidFill>
                <a:latin typeface="Arial"/>
                <a:ea typeface="Arial"/>
                <a:cs typeface="Arial"/>
                <a:sym typeface="Arial"/>
              </a:rPr>
              <a:t>Új jövedelmi csatornák létrehozása (kereskedelem, távmunka)</a:t>
            </a:r>
            <a:endParaRPr/>
          </a:p>
          <a:p>
            <a:pPr marL="285750" marR="0" lvl="0" indent="-285750" algn="l" rtl="0">
              <a:lnSpc>
                <a:spcPct val="100000"/>
              </a:lnSpc>
              <a:spcBef>
                <a:spcPts val="0"/>
              </a:spcBef>
              <a:spcAft>
                <a:spcPts val="0"/>
              </a:spcAft>
              <a:buClr>
                <a:srgbClr val="000000"/>
              </a:buClr>
              <a:buSzPts val="1400"/>
              <a:buFont typeface="Arial"/>
              <a:buChar char="-"/>
            </a:pPr>
            <a:r>
              <a:rPr lang="hu-HU" sz="1400" b="0" i="0" u="none" strike="noStrike" cap="none">
                <a:solidFill>
                  <a:srgbClr val="FFFFFF"/>
                </a:solidFill>
                <a:latin typeface="Arial"/>
                <a:ea typeface="Arial"/>
                <a:cs typeface="Arial"/>
                <a:sym typeface="Arial"/>
              </a:rPr>
              <a:t>Térség láthatóvá tételével a helyi fogyasztói piac növelése </a:t>
            </a:r>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51" name="Google Shape;251;p28"/>
          <p:cNvSpPr/>
          <p:nvPr/>
        </p:nvSpPr>
        <p:spPr>
          <a:xfrm>
            <a:off x="9035512" y="2171291"/>
            <a:ext cx="2544734" cy="3890963"/>
          </a:xfrm>
          <a:prstGeom prst="rect">
            <a:avLst/>
          </a:prstGeom>
          <a:solidFill>
            <a:schemeClr val="accent1"/>
          </a:solid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000000"/>
              </a:buClr>
              <a:buSzPts val="1400"/>
              <a:buFont typeface="Arial"/>
              <a:buChar char="-"/>
            </a:pPr>
            <a:r>
              <a:rPr lang="hu-HU" sz="1400" b="0" i="0" u="none" strike="noStrike" cap="none">
                <a:solidFill>
                  <a:srgbClr val="FFFFFF"/>
                </a:solidFill>
                <a:latin typeface="Arial"/>
                <a:ea typeface="Arial"/>
                <a:cs typeface="Arial"/>
                <a:sym typeface="Arial"/>
              </a:rPr>
              <a:t>Térség lakóhelyi komfortjának növelése</a:t>
            </a:r>
            <a:endParaRPr/>
          </a:p>
          <a:p>
            <a:pPr marL="285750" marR="0" lvl="0" indent="-285750" algn="l" rtl="0">
              <a:lnSpc>
                <a:spcPct val="100000"/>
              </a:lnSpc>
              <a:spcBef>
                <a:spcPts val="0"/>
              </a:spcBef>
              <a:spcAft>
                <a:spcPts val="0"/>
              </a:spcAft>
              <a:buClr>
                <a:srgbClr val="000000"/>
              </a:buClr>
              <a:buSzPts val="1400"/>
              <a:buFont typeface="Arial"/>
              <a:buChar char="-"/>
            </a:pPr>
            <a:r>
              <a:rPr lang="hu-HU" sz="1400" b="0" i="0" u="none" strike="noStrike" cap="none">
                <a:solidFill>
                  <a:srgbClr val="FFFFFF"/>
                </a:solidFill>
                <a:latin typeface="Arial"/>
                <a:ea typeface="Arial"/>
                <a:cs typeface="Arial"/>
                <a:sym typeface="Arial"/>
              </a:rPr>
              <a:t>Biztonság megőrzése növelése</a:t>
            </a:r>
            <a:endParaRPr/>
          </a:p>
          <a:p>
            <a:pPr marL="285750" marR="0" lvl="0" indent="-285750" algn="l" rtl="0">
              <a:lnSpc>
                <a:spcPct val="100000"/>
              </a:lnSpc>
              <a:spcBef>
                <a:spcPts val="0"/>
              </a:spcBef>
              <a:spcAft>
                <a:spcPts val="0"/>
              </a:spcAft>
              <a:buClr>
                <a:srgbClr val="000000"/>
              </a:buClr>
              <a:buSzPts val="1400"/>
              <a:buFont typeface="Arial"/>
              <a:buChar char="-"/>
            </a:pPr>
            <a:r>
              <a:rPr lang="hu-HU" sz="1400" b="0" i="0" u="none" strike="noStrike" cap="none">
                <a:solidFill>
                  <a:srgbClr val="FFFFFF"/>
                </a:solidFill>
                <a:latin typeface="Arial"/>
                <a:ea typeface="Arial"/>
                <a:cs typeface="Arial"/>
                <a:sym typeface="Arial"/>
              </a:rPr>
              <a:t>Idős lakosok otthoni ellátásának, gondozásának megkönnyítése</a:t>
            </a:r>
            <a:endParaRPr/>
          </a:p>
          <a:p>
            <a:pPr marL="285750" marR="0" lvl="0" indent="-285750" algn="l" rtl="0">
              <a:lnSpc>
                <a:spcPct val="100000"/>
              </a:lnSpc>
              <a:spcBef>
                <a:spcPts val="0"/>
              </a:spcBef>
              <a:spcAft>
                <a:spcPts val="0"/>
              </a:spcAft>
              <a:buClr>
                <a:srgbClr val="000000"/>
              </a:buClr>
              <a:buSzPts val="1400"/>
              <a:buFont typeface="Arial"/>
              <a:buChar char="-"/>
            </a:pPr>
            <a:r>
              <a:rPr lang="hu-HU" sz="1400" b="0" i="0" u="none" strike="noStrike" cap="none">
                <a:solidFill>
                  <a:srgbClr val="FFFFFF"/>
                </a:solidFill>
                <a:latin typeface="Arial"/>
                <a:ea typeface="Arial"/>
                <a:cs typeface="Arial"/>
                <a:sym typeface="Arial"/>
              </a:rPr>
              <a:t>Helyi közlekedés szervezés a helyi igények alapján</a:t>
            </a:r>
            <a:endParaRPr/>
          </a:p>
          <a:p>
            <a:pPr marL="285750" marR="0" lvl="0" indent="-285750" algn="l" rtl="0">
              <a:lnSpc>
                <a:spcPct val="100000"/>
              </a:lnSpc>
              <a:spcBef>
                <a:spcPts val="0"/>
              </a:spcBef>
              <a:spcAft>
                <a:spcPts val="0"/>
              </a:spcAft>
              <a:buClr>
                <a:srgbClr val="000000"/>
              </a:buClr>
              <a:buSzPts val="1400"/>
              <a:buFont typeface="Arial"/>
              <a:buChar char="-"/>
            </a:pPr>
            <a:r>
              <a:rPr lang="hu-HU" sz="1400" b="0" i="0" u="none" strike="noStrike" cap="none">
                <a:solidFill>
                  <a:srgbClr val="FFFFFF"/>
                </a:solidFill>
                <a:latin typeface="Arial"/>
                <a:ea typeface="Arial"/>
                <a:cs typeface="Arial"/>
                <a:sym typeface="Arial"/>
              </a:rPr>
              <a:t>Szolgáltatások elérésének megkönnyítése</a:t>
            </a:r>
            <a:endParaRPr/>
          </a:p>
          <a:p>
            <a:pPr marL="285750" marR="0" lvl="0" indent="-285750" algn="l" rtl="0">
              <a:lnSpc>
                <a:spcPct val="100000"/>
              </a:lnSpc>
              <a:spcBef>
                <a:spcPts val="0"/>
              </a:spcBef>
              <a:spcAft>
                <a:spcPts val="0"/>
              </a:spcAft>
              <a:buClr>
                <a:srgbClr val="000000"/>
              </a:buClr>
              <a:buSzPts val="1400"/>
              <a:buFont typeface="Arial"/>
              <a:buChar char="-"/>
            </a:pPr>
            <a:r>
              <a:rPr lang="hu-HU" sz="1400" b="0" i="0" u="none" strike="noStrike" cap="none">
                <a:solidFill>
                  <a:srgbClr val="FFFFFF"/>
                </a:solidFill>
                <a:latin typeface="Arial"/>
                <a:ea typeface="Arial"/>
                <a:cs typeface="Arial"/>
                <a:sym typeface="Arial"/>
              </a:rPr>
              <a:t>E-közigazgatás</a:t>
            </a:r>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52" name="Google Shape;252;p28"/>
          <p:cNvSpPr/>
          <p:nvPr/>
        </p:nvSpPr>
        <p:spPr>
          <a:xfrm>
            <a:off x="3270143" y="2191688"/>
            <a:ext cx="3316636" cy="3890963"/>
          </a:xfrm>
          <a:prstGeom prst="rect">
            <a:avLst/>
          </a:prstGeom>
          <a:solidFill>
            <a:schemeClr val="accent1"/>
          </a:solid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000000"/>
              </a:buClr>
              <a:buSzPts val="1400"/>
              <a:buFont typeface="Arial"/>
              <a:buChar char="-"/>
            </a:pPr>
            <a:r>
              <a:rPr lang="hu-HU" sz="1400" b="0" i="0" u="none" strike="noStrike" cap="none">
                <a:solidFill>
                  <a:srgbClr val="FFFFFF"/>
                </a:solidFill>
                <a:latin typeface="Arial"/>
                <a:ea typeface="Arial"/>
                <a:cs typeface="Arial"/>
                <a:sym typeface="Arial"/>
              </a:rPr>
              <a:t>Rejtett értékek azonosítása, helyzetük, állapotuk és a hozzájuk kapcsolódó tudás rögzítése, gyűjtése és megosztása, nyomon követése</a:t>
            </a:r>
            <a:endParaRPr/>
          </a:p>
          <a:p>
            <a:pPr marL="285750" marR="0" lvl="0" indent="-285750" algn="l" rtl="0">
              <a:lnSpc>
                <a:spcPct val="100000"/>
              </a:lnSpc>
              <a:spcBef>
                <a:spcPts val="0"/>
              </a:spcBef>
              <a:spcAft>
                <a:spcPts val="0"/>
              </a:spcAft>
              <a:buClr>
                <a:srgbClr val="000000"/>
              </a:buClr>
              <a:buSzPts val="1400"/>
              <a:buFont typeface="Arial"/>
              <a:buChar char="-"/>
            </a:pPr>
            <a:r>
              <a:rPr lang="hu-HU" sz="1400" b="0" i="0" u="none" strike="noStrike" cap="none">
                <a:solidFill>
                  <a:srgbClr val="FFFFFF"/>
                </a:solidFill>
                <a:latin typeface="Arial"/>
                <a:ea typeface="Arial"/>
                <a:cs typeface="Arial"/>
                <a:sym typeface="Arial"/>
              </a:rPr>
              <a:t>Új értékek létrejöttének (természet által, létrehozásának (emberi tevékenység által) közzététele</a:t>
            </a:r>
            <a:endParaRPr/>
          </a:p>
          <a:p>
            <a:pPr marL="285750" marR="0" lvl="0" indent="-285750" algn="l" rtl="0">
              <a:lnSpc>
                <a:spcPct val="100000"/>
              </a:lnSpc>
              <a:spcBef>
                <a:spcPts val="0"/>
              </a:spcBef>
              <a:spcAft>
                <a:spcPts val="0"/>
              </a:spcAft>
              <a:buClr>
                <a:srgbClr val="000000"/>
              </a:buClr>
              <a:buSzPts val="1400"/>
              <a:buFont typeface="Arial"/>
              <a:buChar char="-"/>
            </a:pPr>
            <a:r>
              <a:rPr lang="hu-HU" sz="1400" b="0" i="0" u="none" strike="noStrike" cap="none">
                <a:solidFill>
                  <a:srgbClr val="FFFFFF"/>
                </a:solidFill>
                <a:latin typeface="Arial"/>
                <a:ea typeface="Arial"/>
                <a:cs typeface="Arial"/>
                <a:sym typeface="Arial"/>
              </a:rPr>
              <a:t>Az tájiban felelhető erőforrásokhoz kapcsolódó felelősségi körök és használati lehetőségek, illetve állapotuk nyomon követésének megosztásának új lehetőségei</a:t>
            </a:r>
            <a:endParaRPr/>
          </a:p>
          <a:p>
            <a:pPr marL="285750" marR="0" lvl="0" indent="-285750" algn="l" rtl="0">
              <a:lnSpc>
                <a:spcPct val="100000"/>
              </a:lnSpc>
              <a:spcBef>
                <a:spcPts val="0"/>
              </a:spcBef>
              <a:spcAft>
                <a:spcPts val="0"/>
              </a:spcAft>
              <a:buClr>
                <a:srgbClr val="000000"/>
              </a:buClr>
              <a:buSzPts val="1400"/>
              <a:buFont typeface="Arial"/>
              <a:buChar char="-"/>
            </a:pPr>
            <a:r>
              <a:rPr lang="hu-HU" sz="1400" b="0" i="0" u="none" strike="noStrike" cap="none">
                <a:solidFill>
                  <a:srgbClr val="FFFFFF"/>
                </a:solidFill>
                <a:latin typeface="Arial"/>
                <a:ea typeface="Arial"/>
                <a:cs typeface="Arial"/>
                <a:sym typeface="Arial"/>
              </a:rPr>
              <a:t>Tapasztalatok megosztása, mintagazdaságok, kezdeményezések</a:t>
            </a:r>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53" name="Google Shape;253;p28"/>
          <p:cNvSpPr/>
          <p:nvPr/>
        </p:nvSpPr>
        <p:spPr>
          <a:xfrm>
            <a:off x="3297051" y="1598884"/>
            <a:ext cx="3289728" cy="539750"/>
          </a:xfrm>
          <a:prstGeom prst="rect">
            <a:avLst/>
          </a:prstGeom>
          <a:solidFill>
            <a:srgbClr val="C55A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hu-HU" sz="1400" b="1" i="0" u="none" strike="noStrike" cap="none">
                <a:solidFill>
                  <a:srgbClr val="FFFFFF"/>
                </a:solidFill>
                <a:latin typeface="Arial"/>
                <a:ea typeface="Arial"/>
                <a:cs typeface="Arial"/>
                <a:sym typeface="Arial"/>
              </a:rPr>
              <a:t>Táji örökség és tájgazdálkodás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29"/>
          <p:cNvSpPr txBox="1">
            <a:spLocks noGrp="1"/>
          </p:cNvSpPr>
          <p:nvPr>
            <p:ph type="title"/>
          </p:nvPr>
        </p:nvSpPr>
        <p:spPr>
          <a:xfrm>
            <a:off x="750888" y="293688"/>
            <a:ext cx="9221787" cy="9477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3F3F"/>
              </a:buClr>
              <a:buSzPts val="1800"/>
              <a:buFont typeface="Calibri"/>
              <a:buNone/>
            </a:pPr>
            <a:r>
              <a:rPr lang="hu-HU">
                <a:latin typeface="Calibri"/>
                <a:ea typeface="Calibri"/>
                <a:cs typeface="Calibri"/>
                <a:sym typeface="Calibri"/>
              </a:rPr>
              <a:t>Kapcsolódó jogszabályok</a:t>
            </a:r>
            <a:endParaRPr/>
          </a:p>
        </p:txBody>
      </p:sp>
      <p:sp>
        <p:nvSpPr>
          <p:cNvPr id="260" name="Google Shape;260;p29"/>
          <p:cNvSpPr txBox="1">
            <a:spLocks noGrp="1"/>
          </p:cNvSpPr>
          <p:nvPr>
            <p:ph type="body" idx="1"/>
          </p:nvPr>
        </p:nvSpPr>
        <p:spPr>
          <a:xfrm>
            <a:off x="449451" y="1241424"/>
            <a:ext cx="11439337" cy="4880407"/>
          </a:xfrm>
          <a:prstGeom prst="rect">
            <a:avLst/>
          </a:prstGeom>
          <a:noFill/>
          <a:ln>
            <a:noFill/>
          </a:ln>
        </p:spPr>
        <p:txBody>
          <a:bodyPr spcFirstLastPara="1" wrap="square" lIns="91425" tIns="45700" rIns="91425" bIns="45700" anchor="t" anchorCtr="0">
            <a:normAutofit fontScale="85000" lnSpcReduction="10000"/>
          </a:bodyPr>
          <a:lstStyle/>
          <a:p>
            <a:pPr marL="457200" lvl="0" indent="-342900" algn="l" rtl="0">
              <a:lnSpc>
                <a:spcPct val="110000"/>
              </a:lnSpc>
              <a:spcBef>
                <a:spcPts val="0"/>
              </a:spcBef>
              <a:spcAft>
                <a:spcPts val="0"/>
              </a:spcAft>
              <a:buClr>
                <a:srgbClr val="3F3F3F"/>
              </a:buClr>
              <a:buSzPct val="105882"/>
              <a:buChar char="•"/>
            </a:pPr>
            <a:r>
              <a:rPr lang="hu-HU" sz="2000">
                <a:solidFill>
                  <a:srgbClr val="3F3F3F"/>
                </a:solidFill>
                <a:latin typeface="Calibri"/>
                <a:ea typeface="Calibri"/>
                <a:cs typeface="Calibri"/>
                <a:sym typeface="Calibri"/>
              </a:rPr>
              <a:t>A vidékfejlesztés digitális megoldásaihoz jelentős ágazati jogszabály kapcsolódik</a:t>
            </a:r>
            <a:endParaRPr/>
          </a:p>
          <a:p>
            <a:pPr marL="457200" lvl="0" indent="-342900" algn="l" rtl="0">
              <a:lnSpc>
                <a:spcPct val="110000"/>
              </a:lnSpc>
              <a:spcBef>
                <a:spcPts val="0"/>
              </a:spcBef>
              <a:spcAft>
                <a:spcPts val="0"/>
              </a:spcAft>
              <a:buClr>
                <a:srgbClr val="3F3F3F"/>
              </a:buClr>
              <a:buSzPct val="105882"/>
              <a:buFont typeface="Arial"/>
              <a:buChar char="•"/>
            </a:pPr>
            <a:r>
              <a:rPr lang="hu-HU" sz="2000">
                <a:solidFill>
                  <a:srgbClr val="3F3F3F"/>
                </a:solidFill>
                <a:latin typeface="Calibri"/>
                <a:ea typeface="Calibri"/>
                <a:cs typeface="Calibri"/>
                <a:sym typeface="Calibri"/>
              </a:rPr>
              <a:t>Kereskedelemmel és elektronikus kapcsolatos jogszabályok (lásd: Digitális Agrárakadémia e-kereskedelemmel foglalkozó fejezete) </a:t>
            </a:r>
            <a:endParaRPr/>
          </a:p>
          <a:p>
            <a:pPr marL="457200" lvl="0" indent="-342900" algn="l" rtl="0">
              <a:lnSpc>
                <a:spcPct val="110000"/>
              </a:lnSpc>
              <a:spcBef>
                <a:spcPts val="0"/>
              </a:spcBef>
              <a:spcAft>
                <a:spcPts val="0"/>
              </a:spcAft>
              <a:buClr>
                <a:srgbClr val="3F3F3F"/>
              </a:buClr>
              <a:buSzPct val="105882"/>
              <a:buFont typeface="Arial"/>
              <a:buChar char="•"/>
            </a:pPr>
            <a:r>
              <a:rPr lang="hu-HU" sz="2000">
                <a:solidFill>
                  <a:srgbClr val="3F3F3F"/>
                </a:solidFill>
                <a:latin typeface="Calibri"/>
                <a:ea typeface="Calibri"/>
                <a:cs typeface="Calibri"/>
                <a:sym typeface="Calibri"/>
              </a:rPr>
              <a:t>A szolgáltatásokkal és sharing economyval kapcsolatos jogszabályok  (lásd: Digitális Agrárakadémia e-kereskedelemmel foglalkozó fejezete) </a:t>
            </a:r>
            <a:endParaRPr/>
          </a:p>
          <a:p>
            <a:pPr marL="457200" lvl="0" indent="-342900" algn="l" rtl="0">
              <a:lnSpc>
                <a:spcPct val="110000"/>
              </a:lnSpc>
              <a:spcBef>
                <a:spcPts val="0"/>
              </a:spcBef>
              <a:spcAft>
                <a:spcPts val="0"/>
              </a:spcAft>
              <a:buClr>
                <a:srgbClr val="3F3F3F"/>
              </a:buClr>
              <a:buSzPct val="105882"/>
              <a:buFont typeface="Arial"/>
              <a:buChar char="•"/>
            </a:pPr>
            <a:r>
              <a:rPr lang="hu-HU" sz="2000">
                <a:solidFill>
                  <a:srgbClr val="3F3F3F"/>
                </a:solidFill>
                <a:latin typeface="Calibri"/>
                <a:ea typeface="Calibri"/>
                <a:cs typeface="Calibri"/>
                <a:sym typeface="Calibri"/>
              </a:rPr>
              <a:t>Az agrárgazdasággal kapcsolatos jogszabályok (lásd: Digitális Agrárakadémia jogszabályokkal foglakozó fejezete)</a:t>
            </a:r>
            <a:endParaRPr/>
          </a:p>
          <a:p>
            <a:pPr marL="457200" lvl="0" indent="-342900" algn="l" rtl="0">
              <a:lnSpc>
                <a:spcPct val="110000"/>
              </a:lnSpc>
              <a:spcBef>
                <a:spcPts val="0"/>
              </a:spcBef>
              <a:spcAft>
                <a:spcPts val="0"/>
              </a:spcAft>
              <a:buClr>
                <a:srgbClr val="3F3F3F"/>
              </a:buClr>
              <a:buSzPct val="105882"/>
              <a:buChar char="•"/>
            </a:pPr>
            <a:r>
              <a:rPr lang="hu-HU" sz="2000">
                <a:solidFill>
                  <a:srgbClr val="3F3F3F"/>
                </a:solidFill>
                <a:latin typeface="Calibri"/>
                <a:ea typeface="Calibri"/>
                <a:cs typeface="Calibri"/>
                <a:sym typeface="Calibri"/>
              </a:rPr>
              <a:t>A kapcsolódó szabályozások közül a vidékfejlesztési digitális alkalmazásaival kapcsolatban kiemelkedő fontosságú a 2018. május 25-én életbe lépett Európai Unió új adatvédelmi rendelete (GDPR – General Data Protection Rules), amely a nemzeti jogszabályokat felülírva egységesíti az unióstagállamok adatkezelési szabályait.</a:t>
            </a:r>
            <a:endParaRPr/>
          </a:p>
          <a:p>
            <a:pPr marL="457200" lvl="0" indent="-342900" algn="l" rtl="0">
              <a:lnSpc>
                <a:spcPct val="110000"/>
              </a:lnSpc>
              <a:spcBef>
                <a:spcPts val="0"/>
              </a:spcBef>
              <a:spcAft>
                <a:spcPts val="0"/>
              </a:spcAft>
              <a:buClr>
                <a:srgbClr val="3F3F3F"/>
              </a:buClr>
              <a:buSzPct val="105882"/>
              <a:buFont typeface="Arial"/>
              <a:buChar char="•"/>
            </a:pPr>
            <a:r>
              <a:rPr lang="hu-HU" sz="2000">
                <a:solidFill>
                  <a:srgbClr val="3F3F3F"/>
                </a:solidFill>
                <a:latin typeface="Calibri"/>
                <a:ea typeface="Calibri"/>
                <a:cs typeface="Calibri"/>
                <a:sym typeface="Calibri"/>
              </a:rPr>
              <a:t>AZ EURÓPAI PARLAMENT ÉS A TANÁCS (EU) 2016/679 RENDELETE (2016. április 27.) a természetes személyeknek a személyes adatok kezelése tekintetében történő védelméről és az ilyen adatok szabad áramlásáról, valamint a 95/46/EK rendelet hatályon kívül helyezéséről (általános adatvédelmi rendelet)</a:t>
            </a:r>
            <a:endParaRPr/>
          </a:p>
          <a:p>
            <a:pPr marL="457200" lvl="0" indent="-342900" algn="l" rtl="0">
              <a:lnSpc>
                <a:spcPct val="110000"/>
              </a:lnSpc>
              <a:spcBef>
                <a:spcPts val="0"/>
              </a:spcBef>
              <a:spcAft>
                <a:spcPts val="0"/>
              </a:spcAft>
              <a:buClr>
                <a:srgbClr val="3F3F3F"/>
              </a:buClr>
              <a:buSzPct val="105882"/>
              <a:buFont typeface="Arial"/>
              <a:buChar char="•"/>
            </a:pPr>
            <a:r>
              <a:rPr lang="hu-HU" sz="2000">
                <a:solidFill>
                  <a:srgbClr val="3F3F3F"/>
                </a:solidFill>
                <a:latin typeface="Calibri"/>
                <a:ea typeface="Calibri"/>
                <a:cs typeface="Calibri"/>
                <a:sym typeface="Calibri"/>
              </a:rPr>
              <a:t>2019. évi XXXIV. Törvény az Európai Unió adatvédelmi reformjának végrehajtása érdekében szükséges törvénymódosításokról</a:t>
            </a:r>
            <a:endParaRPr/>
          </a:p>
          <a:p>
            <a:pPr marL="457200" lvl="0" indent="-342900" algn="l" rtl="0">
              <a:lnSpc>
                <a:spcPct val="110000"/>
              </a:lnSpc>
              <a:spcBef>
                <a:spcPts val="0"/>
              </a:spcBef>
              <a:spcAft>
                <a:spcPts val="0"/>
              </a:spcAft>
              <a:buClr>
                <a:srgbClr val="3F3F3F"/>
              </a:buClr>
              <a:buSzPct val="105882"/>
              <a:buFont typeface="Arial"/>
              <a:buChar char="•"/>
            </a:pPr>
            <a:r>
              <a:rPr lang="hu-HU" sz="2000">
                <a:solidFill>
                  <a:srgbClr val="3F3F3F"/>
                </a:solidFill>
                <a:latin typeface="Calibri"/>
                <a:ea typeface="Calibri"/>
                <a:cs typeface="Calibri"/>
                <a:sym typeface="Calibri"/>
              </a:rPr>
              <a:t>Környezeti információkkal kapcsolatos jogszabályok (pl. 2001. évi LXXXI. törvény a környezeti ügyekben az információhoz való hozzáférésről, a nyilvánosságnak a döntéshozatalban történő részvételéről és az igazságszolgáltatáshoz való jog biztosításáról szóló, Aarhusban, 1998. június 25-én elfogadott Egyezmény kihirdetéséről vagy a 311/2005. (XII. 25.) Korm. Rendelet a nyilvánosság környezeti információkhoz való hozzáférésének rendjéről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0"/>
          <p:cNvSpPr txBox="1">
            <a:spLocks noGrp="1"/>
          </p:cNvSpPr>
          <p:nvPr>
            <p:ph type="title"/>
          </p:nvPr>
        </p:nvSpPr>
        <p:spPr>
          <a:xfrm>
            <a:off x="750888" y="293688"/>
            <a:ext cx="9221787" cy="94773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3F3F3F"/>
              </a:buClr>
              <a:buSzPct val="55555"/>
              <a:buFont typeface="Calibri"/>
              <a:buNone/>
            </a:pPr>
            <a:r>
              <a:rPr lang="hu-HU">
                <a:latin typeface="Calibri"/>
                <a:ea typeface="Calibri"/>
                <a:cs typeface="Calibri"/>
                <a:sym typeface="Calibri"/>
              </a:rPr>
              <a:t>Kapcsolódó stratégiák – a Digitális Jólét Program megközelítése, pillérrendszere 1.</a:t>
            </a:r>
            <a:endParaRPr/>
          </a:p>
        </p:txBody>
      </p:sp>
      <p:pic>
        <p:nvPicPr>
          <p:cNvPr id="267" name="Google Shape;267;p30"/>
          <p:cNvPicPr preferRelativeResize="0"/>
          <p:nvPr/>
        </p:nvPicPr>
        <p:blipFill rotWithShape="1">
          <a:blip r:embed="rId3">
            <a:alphaModFix/>
          </a:blip>
          <a:srcRect/>
          <a:stretch/>
        </p:blipFill>
        <p:spPr>
          <a:xfrm>
            <a:off x="3197951" y="1393055"/>
            <a:ext cx="6002338" cy="1906587"/>
          </a:xfrm>
          <a:prstGeom prst="rect">
            <a:avLst/>
          </a:prstGeom>
          <a:noFill/>
          <a:ln>
            <a:noFill/>
          </a:ln>
        </p:spPr>
      </p:pic>
      <p:sp>
        <p:nvSpPr>
          <p:cNvPr id="268" name="Google Shape;268;p30"/>
          <p:cNvSpPr/>
          <p:nvPr/>
        </p:nvSpPr>
        <p:spPr>
          <a:xfrm>
            <a:off x="944563" y="3429000"/>
            <a:ext cx="5151437" cy="2879725"/>
          </a:xfrm>
          <a:prstGeom prst="rect">
            <a:avLst/>
          </a:prstGeom>
          <a:solidFill>
            <a:srgbClr val="77933C"/>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hu-HU" sz="1400" b="1" i="0" u="none" strike="noStrike" cap="none">
                <a:solidFill>
                  <a:srgbClr val="FFFFFF"/>
                </a:solidFill>
                <a:latin typeface="Arial"/>
                <a:ea typeface="Arial"/>
                <a:cs typeface="Arial"/>
                <a:sym typeface="Arial"/>
              </a:rPr>
              <a:t>Digitális kompetenciák </a:t>
            </a:r>
            <a:endParaRPr/>
          </a:p>
          <a:p>
            <a:pPr marL="0" marR="0" lvl="0" indent="0" algn="l" rtl="0">
              <a:lnSpc>
                <a:spcPct val="100000"/>
              </a:lnSpc>
              <a:spcBef>
                <a:spcPts val="0"/>
              </a:spcBef>
              <a:spcAft>
                <a:spcPts val="0"/>
              </a:spcAft>
              <a:buNone/>
            </a:pPr>
            <a:r>
              <a:rPr lang="hu-HU" sz="1400" b="1" i="0" u="none" strike="noStrike" cap="none">
                <a:solidFill>
                  <a:srgbClr val="FFFFFF"/>
                </a:solidFill>
                <a:latin typeface="Arial"/>
                <a:ea typeface="Arial"/>
                <a:cs typeface="Arial"/>
                <a:sym typeface="Arial"/>
              </a:rPr>
              <a:t>Cél</a:t>
            </a:r>
            <a:r>
              <a:rPr lang="hu-HU" sz="1400" b="0" i="0" u="none" strike="noStrike" cap="none">
                <a:solidFill>
                  <a:srgbClr val="FFFFFF"/>
                </a:solidFill>
                <a:latin typeface="Arial"/>
                <a:ea typeface="Arial"/>
                <a:cs typeface="Arial"/>
                <a:sym typeface="Arial"/>
              </a:rPr>
              <a:t>: a digitális  kompetenciák hiánya egyetlen polgárt és munkavállalót se akadályozzon a digitális ökoszisztémában való részvételben. </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a:p>
            <a:pPr marL="0" marR="0" lvl="0" indent="-88900" algn="l" rtl="0">
              <a:lnSpc>
                <a:spcPct val="100000"/>
              </a:lnSpc>
              <a:spcBef>
                <a:spcPts val="0"/>
              </a:spcBef>
              <a:spcAft>
                <a:spcPts val="0"/>
              </a:spcAft>
              <a:buClr>
                <a:srgbClr val="000000"/>
              </a:buClr>
              <a:buSzPts val="1400"/>
              <a:buFont typeface="Arial"/>
              <a:buChar char="•"/>
            </a:pPr>
            <a:r>
              <a:rPr lang="hu-HU" sz="1400" b="0" i="0" u="none" strike="noStrike" cap="none">
                <a:solidFill>
                  <a:srgbClr val="FFFFFF"/>
                </a:solidFill>
                <a:latin typeface="Arial"/>
                <a:ea typeface="Arial"/>
                <a:cs typeface="Arial"/>
                <a:sym typeface="Arial"/>
              </a:rPr>
              <a:t>Digitális Oktatási Stratégia (DOS, 2016)</a:t>
            </a:r>
            <a:endParaRPr sz="1400" b="0" i="0" u="none" strike="noStrike" cap="none">
              <a:solidFill>
                <a:srgbClr val="FFFFFF"/>
              </a:solidFill>
              <a:latin typeface="Arial"/>
              <a:ea typeface="Arial"/>
              <a:cs typeface="Arial"/>
              <a:sym typeface="Arial"/>
            </a:endParaRPr>
          </a:p>
          <a:p>
            <a:pPr marL="0" marR="0" lvl="0" indent="-88900" algn="l" rtl="0">
              <a:lnSpc>
                <a:spcPct val="100000"/>
              </a:lnSpc>
              <a:spcBef>
                <a:spcPts val="0"/>
              </a:spcBef>
              <a:spcAft>
                <a:spcPts val="0"/>
              </a:spcAft>
              <a:buClr>
                <a:srgbClr val="000000"/>
              </a:buClr>
              <a:buSzPts val="1400"/>
              <a:buFont typeface="Arial"/>
              <a:buChar char="•"/>
            </a:pPr>
            <a:r>
              <a:rPr lang="hu-HU" sz="1400" b="0" i="0" u="none" strike="noStrike" cap="none">
                <a:solidFill>
                  <a:srgbClr val="FFFFFF"/>
                </a:solidFill>
                <a:latin typeface="Arial"/>
                <a:ea typeface="Arial"/>
                <a:cs typeface="Arial"/>
                <a:sym typeface="Arial"/>
              </a:rPr>
              <a:t>Digitális Gyermekvédelmi Stratégia (DGyS, 2016)</a:t>
            </a:r>
            <a:endParaRPr/>
          </a:p>
          <a:p>
            <a:pPr marL="0" marR="0" lvl="0" indent="-88900" algn="l" rtl="0">
              <a:lnSpc>
                <a:spcPct val="100000"/>
              </a:lnSpc>
              <a:spcBef>
                <a:spcPts val="0"/>
              </a:spcBef>
              <a:spcAft>
                <a:spcPts val="0"/>
              </a:spcAft>
              <a:buClr>
                <a:srgbClr val="000000"/>
              </a:buClr>
              <a:buSzPts val="1400"/>
              <a:buFont typeface="Arial"/>
              <a:buChar char="•"/>
            </a:pPr>
            <a:r>
              <a:rPr lang="hu-HU" sz="1400" b="0" i="0" u="none" strike="noStrike" cap="none">
                <a:solidFill>
                  <a:srgbClr val="FFFFFF"/>
                </a:solidFill>
                <a:latin typeface="Arial"/>
                <a:ea typeface="Arial"/>
                <a:cs typeface="Arial"/>
                <a:sym typeface="Arial"/>
              </a:rPr>
              <a:t>Digitális Munkaerő Program (DMP, 2018)</a:t>
            </a:r>
            <a:endParaRPr/>
          </a:p>
          <a:p>
            <a:pPr marL="0" marR="0" lvl="0" indent="-88900" algn="l" rtl="0">
              <a:lnSpc>
                <a:spcPct val="100000"/>
              </a:lnSpc>
              <a:spcBef>
                <a:spcPts val="0"/>
              </a:spcBef>
              <a:spcAft>
                <a:spcPts val="0"/>
              </a:spcAft>
              <a:buClr>
                <a:srgbClr val="000000"/>
              </a:buClr>
              <a:buSzPts val="1400"/>
              <a:buFont typeface="Arial"/>
              <a:buChar char="•"/>
            </a:pPr>
            <a:r>
              <a:rPr lang="hu-HU" sz="1400" b="0" i="0" u="none" strike="noStrike" cap="none">
                <a:solidFill>
                  <a:srgbClr val="FFFFFF"/>
                </a:solidFill>
                <a:latin typeface="Arial"/>
                <a:ea typeface="Arial"/>
                <a:cs typeface="Arial"/>
                <a:sym typeface="Arial"/>
              </a:rPr>
              <a:t>Digitális kompetenciák fejlesztése</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69" name="Google Shape;269;p30"/>
          <p:cNvSpPr/>
          <p:nvPr/>
        </p:nvSpPr>
        <p:spPr>
          <a:xfrm>
            <a:off x="6418263" y="3457033"/>
            <a:ext cx="5151437" cy="2879725"/>
          </a:xfrm>
          <a:prstGeom prst="rect">
            <a:avLst/>
          </a:prstGeom>
          <a:solidFill>
            <a:srgbClr val="BC4744"/>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hu-HU" sz="1400" b="1" i="0" u="none" strike="noStrike" cap="none">
                <a:solidFill>
                  <a:srgbClr val="FFFFFF"/>
                </a:solidFill>
                <a:latin typeface="Arial"/>
                <a:ea typeface="Arial"/>
                <a:cs typeface="Arial"/>
                <a:sym typeface="Arial"/>
              </a:rPr>
              <a:t>Digitális állam</a:t>
            </a:r>
            <a:endParaRPr/>
          </a:p>
          <a:p>
            <a:pPr marL="0" marR="0" lvl="0" indent="0" algn="l" rtl="0">
              <a:lnSpc>
                <a:spcPct val="100000"/>
              </a:lnSpc>
              <a:spcBef>
                <a:spcPts val="0"/>
              </a:spcBef>
              <a:spcAft>
                <a:spcPts val="0"/>
              </a:spcAft>
              <a:buNone/>
            </a:pPr>
            <a:r>
              <a:rPr lang="hu-HU" sz="1400" b="1" i="0" u="none" strike="noStrike" cap="none">
                <a:solidFill>
                  <a:srgbClr val="FFFFFF"/>
                </a:solidFill>
                <a:latin typeface="Arial"/>
                <a:ea typeface="Arial"/>
                <a:cs typeface="Arial"/>
                <a:sym typeface="Arial"/>
              </a:rPr>
              <a:t>Cél</a:t>
            </a:r>
            <a:r>
              <a:rPr lang="hu-HU" sz="1400" b="0" i="0" u="none" strike="noStrike" cap="none">
                <a:solidFill>
                  <a:srgbClr val="FFFFFF"/>
                </a:solidFill>
                <a:latin typeface="Arial"/>
                <a:ea typeface="Arial"/>
                <a:cs typeface="Arial"/>
                <a:sym typeface="Arial"/>
              </a:rPr>
              <a:t>: annak biztosítása, hogy a digitális közigazgatási szolgáltatások hatékonyan támogassák a polgárok és a vállalkozások ügyintézését.</a:t>
            </a:r>
            <a:endParaRPr/>
          </a:p>
          <a:p>
            <a:pPr marL="0" marR="0" lvl="0" indent="0" algn="l"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a:p>
            <a:pPr marL="0" marR="0" lvl="0" indent="-88900" algn="l" rtl="0">
              <a:lnSpc>
                <a:spcPct val="100000"/>
              </a:lnSpc>
              <a:spcBef>
                <a:spcPts val="0"/>
              </a:spcBef>
              <a:spcAft>
                <a:spcPts val="0"/>
              </a:spcAft>
              <a:buClr>
                <a:srgbClr val="000000"/>
              </a:buClr>
              <a:buSzPts val="1400"/>
              <a:buFont typeface="Arial"/>
              <a:buChar char="•"/>
            </a:pPr>
            <a:r>
              <a:rPr lang="hu-HU" sz="1400" b="0" i="0" u="none" strike="noStrike" cap="none">
                <a:solidFill>
                  <a:srgbClr val="FFFFFF"/>
                </a:solidFill>
                <a:latin typeface="Arial"/>
                <a:ea typeface="Arial"/>
                <a:cs typeface="Arial"/>
                <a:sym typeface="Arial"/>
              </a:rPr>
              <a:t>Elektronikus közigazgatás</a:t>
            </a:r>
            <a:endParaRPr/>
          </a:p>
          <a:p>
            <a:pPr marL="0" marR="0" lvl="0" indent="-88900" algn="l" rtl="0">
              <a:lnSpc>
                <a:spcPct val="100000"/>
              </a:lnSpc>
              <a:spcBef>
                <a:spcPts val="0"/>
              </a:spcBef>
              <a:spcAft>
                <a:spcPts val="0"/>
              </a:spcAft>
              <a:buClr>
                <a:srgbClr val="000000"/>
              </a:buClr>
              <a:buSzPts val="1400"/>
              <a:buFont typeface="Arial"/>
              <a:buChar char="•"/>
            </a:pPr>
            <a:r>
              <a:rPr lang="hu-HU" sz="1400" b="0" i="0" u="none" strike="noStrike" cap="none">
                <a:solidFill>
                  <a:srgbClr val="FFFFFF"/>
                </a:solidFill>
                <a:latin typeface="Arial"/>
                <a:ea typeface="Arial"/>
                <a:cs typeface="Arial"/>
                <a:sym typeface="Arial"/>
              </a:rPr>
              <a:t>Közadat-újrahasznosítás, nemzeti adatvagyon hatékony hasznosítása, digitális gazdaság erősítése az adatvagyon erre alkalmas részének hozzáférhetővé tételével</a:t>
            </a:r>
            <a:endParaRPr/>
          </a:p>
          <a:p>
            <a:pPr marL="0" marR="0" lvl="0" indent="-88900" algn="l" rtl="0">
              <a:lnSpc>
                <a:spcPct val="100000"/>
              </a:lnSpc>
              <a:spcBef>
                <a:spcPts val="0"/>
              </a:spcBef>
              <a:spcAft>
                <a:spcPts val="0"/>
              </a:spcAft>
              <a:buClr>
                <a:srgbClr val="000000"/>
              </a:buClr>
              <a:buSzPts val="1400"/>
              <a:buFont typeface="Arial"/>
              <a:buChar char="•"/>
            </a:pPr>
            <a:r>
              <a:rPr lang="hu-HU" sz="1400" b="0" i="0" u="none" strike="noStrike" cap="none">
                <a:solidFill>
                  <a:srgbClr val="FFFFFF"/>
                </a:solidFill>
                <a:latin typeface="Arial"/>
                <a:ea typeface="Arial"/>
                <a:cs typeface="Arial"/>
                <a:sym typeface="Arial"/>
              </a:rPr>
              <a:t>Közgyűjtemények digitalizációja </a:t>
            </a:r>
            <a:endParaRPr/>
          </a:p>
          <a:p>
            <a:pPr marL="0" marR="0" lvl="0" indent="-88900" algn="l" rtl="0">
              <a:lnSpc>
                <a:spcPct val="100000"/>
              </a:lnSpc>
              <a:spcBef>
                <a:spcPts val="0"/>
              </a:spcBef>
              <a:spcAft>
                <a:spcPts val="0"/>
              </a:spcAft>
              <a:buClr>
                <a:srgbClr val="000000"/>
              </a:buClr>
              <a:buSzPts val="1400"/>
              <a:buFont typeface="Arial"/>
              <a:buChar char="•"/>
            </a:pPr>
            <a:r>
              <a:rPr lang="hu-HU" sz="1400" b="0" i="0" u="none" strike="noStrike" cap="none">
                <a:solidFill>
                  <a:srgbClr val="FFFFFF"/>
                </a:solidFill>
                <a:latin typeface="Arial"/>
                <a:ea typeface="Arial"/>
                <a:cs typeface="Arial"/>
                <a:sym typeface="Arial"/>
              </a:rPr>
              <a:t>Hazai szoftveripar fejlesztéseinek ösztönzése és támogatása</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1"/>
          <p:cNvSpPr txBox="1">
            <a:spLocks noGrp="1"/>
          </p:cNvSpPr>
          <p:nvPr>
            <p:ph type="title"/>
          </p:nvPr>
        </p:nvSpPr>
        <p:spPr>
          <a:xfrm>
            <a:off x="750888" y="293688"/>
            <a:ext cx="9221787" cy="94773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3F3F3F"/>
              </a:buClr>
              <a:buSzPct val="55555"/>
              <a:buFont typeface="Calibri"/>
              <a:buNone/>
            </a:pPr>
            <a:r>
              <a:rPr lang="hu-HU">
                <a:latin typeface="Calibri"/>
                <a:ea typeface="Calibri"/>
                <a:cs typeface="Calibri"/>
                <a:sym typeface="Calibri"/>
              </a:rPr>
              <a:t>Kapcsolódó stratégiák – a Digitális Jólét Program megközelítése, pillérrendszere 2.</a:t>
            </a:r>
            <a:endParaRPr/>
          </a:p>
        </p:txBody>
      </p:sp>
      <p:pic>
        <p:nvPicPr>
          <p:cNvPr id="276" name="Google Shape;276;p31"/>
          <p:cNvPicPr preferRelativeResize="0"/>
          <p:nvPr/>
        </p:nvPicPr>
        <p:blipFill rotWithShape="1">
          <a:blip r:embed="rId3">
            <a:alphaModFix/>
          </a:blip>
          <a:srcRect/>
          <a:stretch/>
        </p:blipFill>
        <p:spPr>
          <a:xfrm>
            <a:off x="3171825" y="1706563"/>
            <a:ext cx="6002338" cy="1906587"/>
          </a:xfrm>
          <a:prstGeom prst="rect">
            <a:avLst/>
          </a:prstGeom>
          <a:noFill/>
          <a:ln>
            <a:noFill/>
          </a:ln>
        </p:spPr>
      </p:pic>
      <p:sp>
        <p:nvSpPr>
          <p:cNvPr id="277" name="Google Shape;277;p31"/>
          <p:cNvSpPr/>
          <p:nvPr/>
        </p:nvSpPr>
        <p:spPr>
          <a:xfrm>
            <a:off x="852488" y="3741738"/>
            <a:ext cx="5399087" cy="2879725"/>
          </a:xfrm>
          <a:prstGeom prst="rect">
            <a:avLst/>
          </a:prstGeom>
          <a:solidFill>
            <a:srgbClr val="31859C"/>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hu-HU" sz="1400" b="1" i="0" u="none" strike="noStrike" cap="none">
                <a:solidFill>
                  <a:srgbClr val="FFFFFF"/>
                </a:solidFill>
                <a:latin typeface="Arial"/>
                <a:ea typeface="Arial"/>
                <a:cs typeface="Arial"/>
                <a:sym typeface="Arial"/>
              </a:rPr>
              <a:t>Digitális gazdaság</a:t>
            </a:r>
            <a:endParaRPr/>
          </a:p>
          <a:p>
            <a:pPr marL="0" marR="0" lvl="0" indent="0" algn="l" rtl="0">
              <a:lnSpc>
                <a:spcPct val="100000"/>
              </a:lnSpc>
              <a:spcBef>
                <a:spcPts val="0"/>
              </a:spcBef>
              <a:spcAft>
                <a:spcPts val="0"/>
              </a:spcAft>
              <a:buNone/>
            </a:pPr>
            <a:r>
              <a:rPr lang="hu-HU" sz="1600" b="1" i="0" u="none" strike="noStrike" cap="none">
                <a:solidFill>
                  <a:srgbClr val="FFFFFF"/>
                </a:solidFill>
                <a:latin typeface="Arial"/>
                <a:ea typeface="Arial"/>
                <a:cs typeface="Arial"/>
                <a:sym typeface="Arial"/>
              </a:rPr>
              <a:t>Cél</a:t>
            </a:r>
            <a:r>
              <a:rPr lang="hu-HU" sz="1600" b="0" i="0" u="none" strike="noStrike" cap="none">
                <a:solidFill>
                  <a:srgbClr val="FFFFFF"/>
                </a:solidFill>
                <a:latin typeface="Arial"/>
                <a:ea typeface="Arial"/>
                <a:cs typeface="Arial"/>
                <a:sym typeface="Arial"/>
              </a:rPr>
              <a:t>: annak biztosítása, hogy a digitalizációra való felkészülés terjedjen ki minden nemzetgazdasági ágazatra, illetve a hazai mikro- és kisvállalkozásokra is</a:t>
            </a:r>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a:p>
            <a:pPr marL="0" marR="0" lvl="0" indent="-101600" algn="l" rtl="0">
              <a:lnSpc>
                <a:spcPct val="100000"/>
              </a:lnSpc>
              <a:spcBef>
                <a:spcPts val="0"/>
              </a:spcBef>
              <a:spcAft>
                <a:spcPts val="0"/>
              </a:spcAft>
              <a:buClr>
                <a:srgbClr val="000000"/>
              </a:buClr>
              <a:buSzPts val="1600"/>
              <a:buFont typeface="Arial"/>
              <a:buChar char="•"/>
            </a:pPr>
            <a:r>
              <a:rPr lang="hu-HU" sz="1600" b="0" i="0" u="none" strike="noStrike" cap="none">
                <a:solidFill>
                  <a:srgbClr val="FFFFFF"/>
                </a:solidFill>
                <a:latin typeface="Arial"/>
                <a:ea typeface="Arial"/>
                <a:cs typeface="Arial"/>
                <a:sym typeface="Arial"/>
              </a:rPr>
              <a:t>Digitális exportfejlesztés: stratégia elkészült, implementálása folyamatban</a:t>
            </a:r>
            <a:endParaRPr/>
          </a:p>
          <a:p>
            <a:pPr marL="0" marR="0" lvl="0" indent="-101600" algn="l" rtl="0">
              <a:lnSpc>
                <a:spcPct val="100000"/>
              </a:lnSpc>
              <a:spcBef>
                <a:spcPts val="0"/>
              </a:spcBef>
              <a:spcAft>
                <a:spcPts val="0"/>
              </a:spcAft>
              <a:buClr>
                <a:srgbClr val="000000"/>
              </a:buClr>
              <a:buSzPts val="1600"/>
              <a:buFont typeface="Arial"/>
              <a:buChar char="•"/>
            </a:pPr>
            <a:r>
              <a:rPr lang="hu-HU" sz="1600" b="0" i="0" u="none" strike="noStrike" cap="none">
                <a:solidFill>
                  <a:srgbClr val="FFFFFF"/>
                </a:solidFill>
                <a:latin typeface="Arial"/>
                <a:ea typeface="Arial"/>
                <a:cs typeface="Arial"/>
                <a:sym typeface="Arial"/>
              </a:rPr>
              <a:t>Digitális Startup Stratégia: elkészült, implementáció: Startup Hungary Központ</a:t>
            </a:r>
            <a:endParaRPr/>
          </a:p>
          <a:p>
            <a:pPr marL="0" marR="0" lvl="0" indent="-101600" algn="l" rtl="0">
              <a:lnSpc>
                <a:spcPct val="100000"/>
              </a:lnSpc>
              <a:spcBef>
                <a:spcPts val="0"/>
              </a:spcBef>
              <a:spcAft>
                <a:spcPts val="0"/>
              </a:spcAft>
              <a:buClr>
                <a:srgbClr val="000000"/>
              </a:buClr>
              <a:buSzPts val="1600"/>
              <a:buFont typeface="Arial"/>
              <a:buChar char="•"/>
            </a:pPr>
            <a:r>
              <a:rPr lang="hu-HU" sz="1600" b="0" i="0" u="none" strike="noStrike" cap="none">
                <a:solidFill>
                  <a:srgbClr val="FFFFFF"/>
                </a:solidFill>
                <a:latin typeface="Arial"/>
                <a:ea typeface="Arial"/>
                <a:cs typeface="Arial"/>
                <a:sym typeface="Arial"/>
              </a:rPr>
              <a:t>Mikrovállalkozások, KKV-k digitális fejlesztése</a:t>
            </a:r>
            <a:endParaRPr/>
          </a:p>
          <a:p>
            <a:pPr marL="0" marR="0" lvl="0" indent="-101600" algn="l" rtl="0">
              <a:lnSpc>
                <a:spcPct val="100000"/>
              </a:lnSpc>
              <a:spcBef>
                <a:spcPts val="0"/>
              </a:spcBef>
              <a:spcAft>
                <a:spcPts val="0"/>
              </a:spcAft>
              <a:buClr>
                <a:srgbClr val="000000"/>
              </a:buClr>
              <a:buSzPts val="1600"/>
              <a:buFont typeface="Arial"/>
              <a:buChar char="•"/>
            </a:pPr>
            <a:r>
              <a:rPr lang="hu-HU" sz="1600" b="0" i="0" u="none" strike="noStrike" cap="none">
                <a:solidFill>
                  <a:srgbClr val="FFFFFF"/>
                </a:solidFill>
                <a:latin typeface="Arial"/>
                <a:ea typeface="Arial"/>
                <a:cs typeface="Arial"/>
                <a:sym typeface="Arial"/>
              </a:rPr>
              <a:t>Ágazatok digitalizációjának módszertani támogatása</a:t>
            </a:r>
            <a:endParaRPr/>
          </a:p>
        </p:txBody>
      </p:sp>
      <p:sp>
        <p:nvSpPr>
          <p:cNvPr id="278" name="Google Shape;278;p31"/>
          <p:cNvSpPr/>
          <p:nvPr/>
        </p:nvSpPr>
        <p:spPr>
          <a:xfrm>
            <a:off x="6416675" y="3741738"/>
            <a:ext cx="5264150" cy="2879725"/>
          </a:xfrm>
          <a:prstGeom prst="rect">
            <a:avLst/>
          </a:prstGeom>
          <a:solidFill>
            <a:srgbClr val="31859C"/>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hu-HU" sz="1400" b="1" i="0" u="none" strike="noStrike" cap="none">
                <a:solidFill>
                  <a:srgbClr val="FFFFFF"/>
                </a:solidFill>
                <a:latin typeface="Arial"/>
                <a:ea typeface="Arial"/>
                <a:cs typeface="Arial"/>
                <a:sym typeface="Arial"/>
              </a:rPr>
              <a:t>Digitális gazdaság (folytatás)</a:t>
            </a:r>
            <a:endParaRPr/>
          </a:p>
          <a:p>
            <a:pPr marL="0" marR="0" lvl="0" indent="-101600" algn="l" rtl="0">
              <a:lnSpc>
                <a:spcPct val="100000"/>
              </a:lnSpc>
              <a:spcBef>
                <a:spcPts val="0"/>
              </a:spcBef>
              <a:spcAft>
                <a:spcPts val="0"/>
              </a:spcAft>
              <a:buClr>
                <a:srgbClr val="000000"/>
              </a:buClr>
              <a:buSzPts val="1600"/>
              <a:buFont typeface="Arial"/>
              <a:buChar char="•"/>
            </a:pPr>
            <a:r>
              <a:rPr lang="hu-HU" sz="1600" b="0" i="0" u="none" strike="noStrike" cap="none">
                <a:solidFill>
                  <a:srgbClr val="FFFFFF"/>
                </a:solidFill>
                <a:latin typeface="Arial"/>
                <a:ea typeface="Arial"/>
                <a:cs typeface="Arial"/>
                <a:sym typeface="Arial"/>
              </a:rPr>
              <a:t>Digitális Agrárstratégia (elkészült)</a:t>
            </a:r>
            <a:endParaRPr/>
          </a:p>
          <a:p>
            <a:pPr marL="0" marR="0" lvl="0" indent="-101600" algn="l" rtl="0">
              <a:lnSpc>
                <a:spcPct val="100000"/>
              </a:lnSpc>
              <a:spcBef>
                <a:spcPts val="0"/>
              </a:spcBef>
              <a:spcAft>
                <a:spcPts val="0"/>
              </a:spcAft>
              <a:buClr>
                <a:srgbClr val="000000"/>
              </a:buClr>
              <a:buSzPts val="1600"/>
              <a:buFont typeface="Arial"/>
              <a:buChar char="•"/>
            </a:pPr>
            <a:r>
              <a:rPr lang="hu-HU" sz="1600" b="0" i="0" u="none" strike="noStrike" cap="none">
                <a:solidFill>
                  <a:srgbClr val="FFFFFF"/>
                </a:solidFill>
                <a:latin typeface="Arial"/>
                <a:ea typeface="Arial"/>
                <a:cs typeface="Arial"/>
                <a:sym typeface="Arial"/>
              </a:rPr>
              <a:t>Digitális sport stratégia (elkészült)</a:t>
            </a:r>
            <a:endParaRPr/>
          </a:p>
          <a:p>
            <a:pPr marL="0" marR="0" lvl="0" indent="-101600" algn="l" rtl="0">
              <a:lnSpc>
                <a:spcPct val="100000"/>
              </a:lnSpc>
              <a:spcBef>
                <a:spcPts val="0"/>
              </a:spcBef>
              <a:spcAft>
                <a:spcPts val="0"/>
              </a:spcAft>
              <a:buClr>
                <a:srgbClr val="000000"/>
              </a:buClr>
              <a:buSzPts val="1600"/>
              <a:buFont typeface="Arial"/>
              <a:buChar char="•"/>
            </a:pPr>
            <a:r>
              <a:rPr lang="hu-HU" sz="1600" b="0" i="0" u="none" strike="noStrike" cap="none">
                <a:solidFill>
                  <a:srgbClr val="FFFFFF"/>
                </a:solidFill>
                <a:latin typeface="Arial"/>
                <a:ea typeface="Arial"/>
                <a:cs typeface="Arial"/>
                <a:sym typeface="Arial"/>
              </a:rPr>
              <a:t>Digitális egészségfejlesztési strat (elkészült)</a:t>
            </a:r>
            <a:endParaRPr/>
          </a:p>
          <a:p>
            <a:pPr marL="0" marR="0" lvl="0" indent="-101600" algn="l" rtl="0">
              <a:lnSpc>
                <a:spcPct val="100000"/>
              </a:lnSpc>
              <a:spcBef>
                <a:spcPts val="0"/>
              </a:spcBef>
              <a:spcAft>
                <a:spcPts val="0"/>
              </a:spcAft>
              <a:buClr>
                <a:srgbClr val="000000"/>
              </a:buClr>
              <a:buSzPts val="1600"/>
              <a:buFont typeface="Arial"/>
              <a:buChar char="•"/>
            </a:pPr>
            <a:r>
              <a:rPr lang="hu-HU" sz="1600" b="0" i="0" u="none" strike="noStrike" cap="none">
                <a:solidFill>
                  <a:srgbClr val="FFFFFF"/>
                </a:solidFill>
                <a:latin typeface="Arial"/>
                <a:ea typeface="Arial"/>
                <a:cs typeface="Arial"/>
                <a:sym typeface="Arial"/>
              </a:rPr>
              <a:t>Fintech és Blockchain stratégia (folyamatban) </a:t>
            </a:r>
            <a:endParaRPr/>
          </a:p>
          <a:p>
            <a:pPr marL="0" marR="0" lvl="0" indent="-101600" algn="l" rtl="0">
              <a:lnSpc>
                <a:spcPct val="100000"/>
              </a:lnSpc>
              <a:spcBef>
                <a:spcPts val="0"/>
              </a:spcBef>
              <a:spcAft>
                <a:spcPts val="0"/>
              </a:spcAft>
              <a:buClr>
                <a:srgbClr val="000000"/>
              </a:buClr>
              <a:buSzPts val="1600"/>
              <a:buFont typeface="Arial"/>
              <a:buChar char="•"/>
            </a:pPr>
            <a:r>
              <a:rPr lang="hu-HU" sz="1600" b="0" i="0" u="none" strike="noStrike" cap="none">
                <a:solidFill>
                  <a:srgbClr val="FFFFFF"/>
                </a:solidFill>
                <a:latin typeface="Arial"/>
                <a:ea typeface="Arial"/>
                <a:cs typeface="Arial"/>
                <a:sym typeface="Arial"/>
              </a:rPr>
              <a:t>Sharing economy (elkészült)</a:t>
            </a:r>
            <a:endParaRPr/>
          </a:p>
          <a:p>
            <a:pPr marL="0" marR="0" lvl="0" indent="-101600" algn="l" rtl="0">
              <a:lnSpc>
                <a:spcPct val="100000"/>
              </a:lnSpc>
              <a:spcBef>
                <a:spcPts val="0"/>
              </a:spcBef>
              <a:spcAft>
                <a:spcPts val="0"/>
              </a:spcAft>
              <a:buClr>
                <a:srgbClr val="000000"/>
              </a:buClr>
              <a:buSzPts val="1600"/>
              <a:buFont typeface="Arial"/>
              <a:buChar char="•"/>
            </a:pPr>
            <a:r>
              <a:rPr lang="hu-HU" sz="1600" b="0" i="0" u="none" strike="noStrike" cap="none">
                <a:solidFill>
                  <a:srgbClr val="FFFFFF"/>
                </a:solidFill>
                <a:latin typeface="Arial"/>
                <a:ea typeface="Arial"/>
                <a:cs typeface="Arial"/>
                <a:sym typeface="Arial"/>
              </a:rPr>
              <a:t>Digitális szolgáltatás kereskedelem fejlesztési stratégia (elkészült)</a:t>
            </a:r>
            <a:endParaRPr/>
          </a:p>
          <a:p>
            <a:pPr marL="0" marR="0" lvl="0" indent="-101600" algn="l" rtl="0">
              <a:lnSpc>
                <a:spcPct val="100000"/>
              </a:lnSpc>
              <a:spcBef>
                <a:spcPts val="0"/>
              </a:spcBef>
              <a:spcAft>
                <a:spcPts val="0"/>
              </a:spcAft>
              <a:buClr>
                <a:srgbClr val="000000"/>
              </a:buClr>
              <a:buSzPts val="1600"/>
              <a:buFont typeface="Arial"/>
              <a:buChar char="•"/>
            </a:pPr>
            <a:r>
              <a:rPr lang="hu-HU" sz="1600" b="0" i="0" u="none" strike="noStrike" cap="none">
                <a:solidFill>
                  <a:srgbClr val="FFFFFF"/>
                </a:solidFill>
                <a:latin typeface="Arial"/>
                <a:ea typeface="Arial"/>
                <a:cs typeface="Arial"/>
                <a:sym typeface="Arial"/>
              </a:rPr>
              <a:t>Tartalomipar (elkészült)</a:t>
            </a:r>
            <a:endParaRPr/>
          </a:p>
          <a:p>
            <a:pPr marL="0" marR="0" lvl="0" indent="-101600" algn="l" rtl="0">
              <a:lnSpc>
                <a:spcPct val="100000"/>
              </a:lnSpc>
              <a:spcBef>
                <a:spcPts val="0"/>
              </a:spcBef>
              <a:spcAft>
                <a:spcPts val="0"/>
              </a:spcAft>
              <a:buClr>
                <a:srgbClr val="000000"/>
              </a:buClr>
              <a:buSzPts val="1600"/>
              <a:buFont typeface="Arial"/>
              <a:buChar char="•"/>
            </a:pPr>
            <a:r>
              <a:rPr lang="hu-HU" sz="1600" b="0" i="0" u="none" strike="noStrike" cap="none">
                <a:solidFill>
                  <a:srgbClr val="FFFFFF"/>
                </a:solidFill>
                <a:latin typeface="Arial"/>
                <a:ea typeface="Arial"/>
                <a:cs typeface="Arial"/>
                <a:sym typeface="Arial"/>
              </a:rPr>
              <a:t>DJ Pénzügyi Program (elindult)</a:t>
            </a:r>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750888" y="293688"/>
            <a:ext cx="9221787" cy="9477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3F3F"/>
              </a:buClr>
              <a:buSzPts val="1800"/>
              <a:buFont typeface="Calibri"/>
              <a:buNone/>
            </a:pPr>
            <a:r>
              <a:rPr lang="hu-HU">
                <a:latin typeface="Calibri"/>
                <a:ea typeface="Calibri"/>
                <a:cs typeface="Calibri"/>
                <a:sym typeface="Calibri"/>
              </a:rPr>
              <a:t>Tartalomjegyzék</a:t>
            </a:r>
            <a:endParaRPr>
              <a:latin typeface="Calibri"/>
              <a:ea typeface="Calibri"/>
              <a:cs typeface="Calibri"/>
              <a:sym typeface="Calibri"/>
            </a:endParaRPr>
          </a:p>
        </p:txBody>
      </p:sp>
      <p:graphicFrame>
        <p:nvGraphicFramePr>
          <p:cNvPr id="65" name="Google Shape;65;p14"/>
          <p:cNvGraphicFramePr/>
          <p:nvPr>
            <p:extLst>
              <p:ext uri="{D42A27DB-BD31-4B8C-83A1-F6EECF244321}">
                <p14:modId xmlns:p14="http://schemas.microsoft.com/office/powerpoint/2010/main" val="557435696"/>
              </p:ext>
            </p:extLst>
          </p:nvPr>
        </p:nvGraphicFramePr>
        <p:xfrm>
          <a:off x="750888" y="1390650"/>
          <a:ext cx="10245060" cy="3923880"/>
        </p:xfrm>
        <a:graphic>
          <a:graphicData uri="http://schemas.openxmlformats.org/drawingml/2006/table">
            <a:tbl>
              <a:tblPr>
                <a:noFill/>
                <a:tableStyleId>{74D00453-D077-4770-B1B9-154447F274F1}</a:tableStyleId>
              </a:tblPr>
              <a:tblGrid>
                <a:gridCol w="596900">
                  <a:extLst>
                    <a:ext uri="{9D8B030D-6E8A-4147-A177-3AD203B41FA5}">
                      <a16:colId xmlns:a16="http://schemas.microsoft.com/office/drawing/2014/main" val="20000"/>
                    </a:ext>
                  </a:extLst>
                </a:gridCol>
                <a:gridCol w="8753475">
                  <a:extLst>
                    <a:ext uri="{9D8B030D-6E8A-4147-A177-3AD203B41FA5}">
                      <a16:colId xmlns:a16="http://schemas.microsoft.com/office/drawing/2014/main" val="20001"/>
                    </a:ext>
                  </a:extLst>
                </a:gridCol>
                <a:gridCol w="431288">
                  <a:extLst>
                    <a:ext uri="{9D8B030D-6E8A-4147-A177-3AD203B41FA5}">
                      <a16:colId xmlns:a16="http://schemas.microsoft.com/office/drawing/2014/main" val="20002"/>
                    </a:ext>
                  </a:extLst>
                </a:gridCol>
                <a:gridCol w="463397">
                  <a:extLst>
                    <a:ext uri="{9D8B030D-6E8A-4147-A177-3AD203B41FA5}">
                      <a16:colId xmlns:a16="http://schemas.microsoft.com/office/drawing/2014/main" val="20003"/>
                    </a:ext>
                  </a:extLst>
                </a:gridCol>
              </a:tblGrid>
              <a:tr h="304800">
                <a:tc>
                  <a:txBody>
                    <a:bodyPr/>
                    <a:lstStyle/>
                    <a:p>
                      <a:pPr marL="0" marR="0" lvl="0" indent="0" algn="ctr" rtl="0">
                        <a:lnSpc>
                          <a:spcPct val="100000"/>
                        </a:lnSpc>
                        <a:spcBef>
                          <a:spcPts val="0"/>
                        </a:spcBef>
                        <a:spcAft>
                          <a:spcPts val="0"/>
                        </a:spcAft>
                        <a:buClr>
                          <a:srgbClr val="000000"/>
                        </a:buClr>
                        <a:buSzPts val="1500"/>
                        <a:buFont typeface="Arial"/>
                        <a:buNone/>
                      </a:pPr>
                      <a:r>
                        <a:rPr lang="hu-HU" sz="1600" b="0" i="0" u="none" strike="noStrike" cap="none" dirty="0">
                          <a:solidFill>
                            <a:schemeClr val="dk1"/>
                          </a:solidFill>
                          <a:latin typeface="Arial"/>
                          <a:ea typeface="Arial"/>
                          <a:cs typeface="Arial"/>
                          <a:sym typeface="Arial"/>
                        </a:rPr>
                        <a:t>1.</a:t>
                      </a:r>
                      <a:endParaRPr sz="1600" dirty="0"/>
                    </a:p>
                  </a:txBody>
                  <a:tcPr marL="91450" marR="91450" marT="41575" marB="41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500"/>
                        <a:buFont typeface="Arial"/>
                        <a:buNone/>
                      </a:pPr>
                      <a:r>
                        <a:rPr lang="hu-HU" sz="1600" b="0" i="0" u="none" strike="noStrike" cap="none" dirty="0">
                          <a:solidFill>
                            <a:schemeClr val="dk1"/>
                          </a:solidFill>
                          <a:latin typeface="Arial"/>
                          <a:ea typeface="Arial"/>
                          <a:cs typeface="Arial"/>
                          <a:sym typeface="Arial"/>
                        </a:rPr>
                        <a:t>Bevezetés, általános ismertetés</a:t>
                      </a:r>
                      <a:endParaRPr sz="1600" dirty="0"/>
                    </a:p>
                  </a:txBody>
                  <a:tcPr marL="91450" marR="91450" marT="41575" marB="4157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rtl="0">
                        <a:lnSpc>
                          <a:spcPct val="100000"/>
                        </a:lnSpc>
                        <a:spcBef>
                          <a:spcPts val="0"/>
                        </a:spcBef>
                        <a:spcAft>
                          <a:spcPts val="0"/>
                        </a:spcAft>
                        <a:buClr>
                          <a:srgbClr val="000000"/>
                        </a:buClr>
                        <a:buSzPts val="1500"/>
                        <a:buFont typeface="Arial"/>
                        <a:buNone/>
                      </a:pPr>
                      <a:r>
                        <a:rPr lang="hu-HU" sz="1600" b="0" i="0" u="none" strike="noStrike" cap="none">
                          <a:solidFill>
                            <a:schemeClr val="dk1"/>
                          </a:solidFill>
                          <a:latin typeface="Arial"/>
                          <a:ea typeface="Arial"/>
                          <a:cs typeface="Arial"/>
                          <a:sym typeface="Arial"/>
                        </a:rPr>
                        <a:t>3.</a:t>
                      </a:r>
                      <a:endParaRPr sz="1600"/>
                    </a:p>
                  </a:txBody>
                  <a:tcPr marL="0" marR="36000" marT="41575" marB="41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500"/>
                        <a:buFont typeface="Arial"/>
                        <a:buNone/>
                      </a:pPr>
                      <a:r>
                        <a:rPr lang="hu-HU" sz="1600" b="0" i="0" u="none" strike="noStrike" cap="none">
                          <a:solidFill>
                            <a:schemeClr val="dk1"/>
                          </a:solidFill>
                          <a:latin typeface="Arial"/>
                          <a:ea typeface="Arial"/>
                          <a:cs typeface="Arial"/>
                          <a:sym typeface="Arial"/>
                        </a:rPr>
                        <a:t> dia</a:t>
                      </a:r>
                      <a:endParaRPr sz="1600"/>
                    </a:p>
                  </a:txBody>
                  <a:tcPr marL="0" marR="36000" marT="41575" marB="41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04800">
                <a:tc>
                  <a:txBody>
                    <a:bodyPr/>
                    <a:lstStyle/>
                    <a:p>
                      <a:pPr marL="0" marR="0" lvl="0" indent="0" algn="ctr" rtl="0">
                        <a:lnSpc>
                          <a:spcPct val="100000"/>
                        </a:lnSpc>
                        <a:spcBef>
                          <a:spcPts val="0"/>
                        </a:spcBef>
                        <a:spcAft>
                          <a:spcPts val="0"/>
                        </a:spcAft>
                        <a:buClr>
                          <a:srgbClr val="000000"/>
                        </a:buClr>
                        <a:buSzPts val="1500"/>
                        <a:buFont typeface="Arial"/>
                        <a:buNone/>
                      </a:pPr>
                      <a:r>
                        <a:rPr lang="hu-HU" sz="1600" b="0" i="0" u="none" strike="noStrike" cap="none" dirty="0">
                          <a:solidFill>
                            <a:schemeClr val="dk1"/>
                          </a:solidFill>
                          <a:latin typeface="Arial"/>
                          <a:ea typeface="Arial"/>
                          <a:cs typeface="Arial"/>
                          <a:sym typeface="Arial"/>
                        </a:rPr>
                        <a:t>2.</a:t>
                      </a:r>
                      <a:endParaRPr sz="1600" dirty="0"/>
                    </a:p>
                  </a:txBody>
                  <a:tcPr marL="91450" marR="91450" marT="41575" marB="41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500"/>
                        <a:buFont typeface="Arial"/>
                        <a:buNone/>
                      </a:pPr>
                      <a:r>
                        <a:rPr lang="hu-HU" sz="1600" b="0" i="0" u="none" strike="noStrike" cap="none">
                          <a:solidFill>
                            <a:schemeClr val="dk1"/>
                          </a:solidFill>
                          <a:latin typeface="Arial"/>
                          <a:ea typeface="Arial"/>
                          <a:cs typeface="Arial"/>
                          <a:sym typeface="Arial"/>
                        </a:rPr>
                        <a:t>Témaspecifikus szakmai kérdések</a:t>
                      </a:r>
                      <a:endParaRPr sz="1600"/>
                    </a:p>
                  </a:txBody>
                  <a:tcPr marL="91450" marR="91450" marT="41575" marB="4157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rtl="0">
                        <a:lnSpc>
                          <a:spcPct val="100000"/>
                        </a:lnSpc>
                        <a:spcBef>
                          <a:spcPts val="0"/>
                        </a:spcBef>
                        <a:spcAft>
                          <a:spcPts val="0"/>
                        </a:spcAft>
                        <a:buClr>
                          <a:srgbClr val="000000"/>
                        </a:buClr>
                        <a:buSzPts val="1500"/>
                        <a:buFont typeface="Arial"/>
                        <a:buNone/>
                      </a:pPr>
                      <a:r>
                        <a:rPr lang="hu-HU" sz="1600" b="0" i="0" u="none" strike="noStrike" cap="none">
                          <a:solidFill>
                            <a:schemeClr val="dk1"/>
                          </a:solidFill>
                          <a:latin typeface="Arial"/>
                          <a:ea typeface="Arial"/>
                          <a:cs typeface="Arial"/>
                          <a:sym typeface="Arial"/>
                        </a:rPr>
                        <a:t>4.</a:t>
                      </a:r>
                      <a:endParaRPr sz="1600"/>
                    </a:p>
                  </a:txBody>
                  <a:tcPr marL="0" marR="36000" marT="41575" marB="41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500"/>
                        <a:buFont typeface="Arial"/>
                        <a:buNone/>
                      </a:pPr>
                      <a:r>
                        <a:rPr lang="hu-HU" sz="1600" b="0" i="0" u="none" strike="noStrike" cap="none">
                          <a:solidFill>
                            <a:schemeClr val="dk1"/>
                          </a:solidFill>
                          <a:latin typeface="Arial"/>
                          <a:ea typeface="Arial"/>
                          <a:cs typeface="Arial"/>
                          <a:sym typeface="Arial"/>
                        </a:rPr>
                        <a:t> dia</a:t>
                      </a:r>
                      <a:endParaRPr sz="1600"/>
                    </a:p>
                  </a:txBody>
                  <a:tcPr marL="0" marR="36000" marT="41575" marB="41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84175">
                <a:tc>
                  <a:txBody>
                    <a:bodyPr/>
                    <a:lstStyle/>
                    <a:p>
                      <a:pPr marL="0" marR="0" lvl="0" indent="0" algn="ctr" rtl="0">
                        <a:lnSpc>
                          <a:spcPct val="100000"/>
                        </a:lnSpc>
                        <a:spcBef>
                          <a:spcPts val="0"/>
                        </a:spcBef>
                        <a:spcAft>
                          <a:spcPts val="0"/>
                        </a:spcAft>
                        <a:buClr>
                          <a:srgbClr val="000000"/>
                        </a:buClr>
                        <a:buSzPts val="1500"/>
                        <a:buFont typeface="Arial"/>
                        <a:buNone/>
                      </a:pPr>
                      <a:r>
                        <a:rPr lang="hu-HU" sz="1600" b="0" i="0" u="none" strike="noStrike" cap="none" dirty="0">
                          <a:solidFill>
                            <a:schemeClr val="dk1"/>
                          </a:solidFill>
                          <a:latin typeface="Arial"/>
                          <a:ea typeface="Arial"/>
                          <a:cs typeface="Arial"/>
                          <a:sym typeface="Arial"/>
                        </a:rPr>
                        <a:t>3.</a:t>
                      </a:r>
                      <a:endParaRPr sz="1600" dirty="0"/>
                    </a:p>
                  </a:txBody>
                  <a:tcPr marL="91450" marR="91450" marT="41575" marB="41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500"/>
                        <a:buFont typeface="Arial"/>
                        <a:buNone/>
                      </a:pPr>
                      <a:r>
                        <a:rPr lang="hu-HU" sz="1600" b="0" i="0" u="none" strike="noStrike" cap="none" dirty="0">
                          <a:solidFill>
                            <a:schemeClr val="dk1"/>
                          </a:solidFill>
                          <a:latin typeface="Arial"/>
                          <a:ea typeface="Arial"/>
                          <a:cs typeface="Arial"/>
                          <a:sym typeface="Arial"/>
                        </a:rPr>
                        <a:t>Vidékfejlesztésről röviden</a:t>
                      </a:r>
                      <a:endParaRPr sz="1600" dirty="0"/>
                    </a:p>
                  </a:txBody>
                  <a:tcPr marL="91450" marR="91450" marT="41575" marB="4157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rtl="0">
                        <a:lnSpc>
                          <a:spcPct val="100000"/>
                        </a:lnSpc>
                        <a:spcBef>
                          <a:spcPts val="0"/>
                        </a:spcBef>
                        <a:spcAft>
                          <a:spcPts val="0"/>
                        </a:spcAft>
                        <a:buClr>
                          <a:srgbClr val="000000"/>
                        </a:buClr>
                        <a:buSzPts val="1500"/>
                        <a:buFont typeface="Arial"/>
                        <a:buNone/>
                      </a:pPr>
                      <a:r>
                        <a:rPr lang="hu-HU" sz="1600" b="0" i="0" u="none" strike="noStrike" cap="none">
                          <a:solidFill>
                            <a:schemeClr val="dk1"/>
                          </a:solidFill>
                          <a:latin typeface="Arial"/>
                          <a:ea typeface="Arial"/>
                          <a:cs typeface="Arial"/>
                          <a:sym typeface="Arial"/>
                        </a:rPr>
                        <a:t>5.</a:t>
                      </a:r>
                      <a:endParaRPr sz="1600"/>
                    </a:p>
                  </a:txBody>
                  <a:tcPr marL="0" marR="36000" marT="41575" marB="41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500"/>
                        <a:buFont typeface="Arial"/>
                        <a:buNone/>
                      </a:pPr>
                      <a:r>
                        <a:rPr lang="hu-HU" sz="1600" b="0" i="0" u="none" strike="noStrike" cap="none">
                          <a:solidFill>
                            <a:schemeClr val="dk1"/>
                          </a:solidFill>
                          <a:latin typeface="Arial"/>
                          <a:ea typeface="Arial"/>
                          <a:cs typeface="Arial"/>
                          <a:sym typeface="Arial"/>
                        </a:rPr>
                        <a:t> dia</a:t>
                      </a:r>
                      <a:endParaRPr sz="1600"/>
                    </a:p>
                  </a:txBody>
                  <a:tcPr marL="0" marR="36000" marT="41575" marB="41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76225">
                <a:tc>
                  <a:txBody>
                    <a:bodyPr/>
                    <a:lstStyle/>
                    <a:p>
                      <a:pPr marL="0" marR="0" lvl="0" indent="0" algn="ctr" rtl="0">
                        <a:lnSpc>
                          <a:spcPct val="100000"/>
                        </a:lnSpc>
                        <a:spcBef>
                          <a:spcPts val="0"/>
                        </a:spcBef>
                        <a:spcAft>
                          <a:spcPts val="0"/>
                        </a:spcAft>
                        <a:buClr>
                          <a:srgbClr val="000000"/>
                        </a:buClr>
                        <a:buSzPts val="1500"/>
                        <a:buFont typeface="Arial"/>
                        <a:buNone/>
                      </a:pPr>
                      <a:r>
                        <a:rPr lang="hu-HU" sz="1600" b="0" i="0" u="none" strike="noStrike" cap="none" dirty="0">
                          <a:solidFill>
                            <a:schemeClr val="dk1"/>
                          </a:solidFill>
                          <a:latin typeface="Arial"/>
                          <a:ea typeface="Arial"/>
                          <a:cs typeface="Arial"/>
                          <a:sym typeface="Arial"/>
                        </a:rPr>
                        <a:t>4.</a:t>
                      </a:r>
                      <a:endParaRPr sz="1600" dirty="0"/>
                    </a:p>
                  </a:txBody>
                  <a:tcPr marL="91450" marR="91450" marT="41575" marB="4157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500"/>
                        <a:buFont typeface="Arial"/>
                        <a:buNone/>
                      </a:pPr>
                      <a:r>
                        <a:rPr lang="hu-HU" sz="1600" b="0" i="0" u="none" strike="noStrike" cap="none" dirty="0">
                          <a:solidFill>
                            <a:schemeClr val="dk1"/>
                          </a:solidFill>
                          <a:latin typeface="Arial"/>
                          <a:ea typeface="Arial"/>
                          <a:cs typeface="Arial"/>
                          <a:sym typeface="Arial"/>
                        </a:rPr>
                        <a:t>Digitális megoldások alkalmazási területei a vidékfejlesztésben</a:t>
                      </a:r>
                      <a:endParaRPr sz="1600" dirty="0"/>
                    </a:p>
                  </a:txBody>
                  <a:tcPr marL="91450" marR="91450" marT="41575" marB="4157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rtl="0">
                        <a:lnSpc>
                          <a:spcPct val="100000"/>
                        </a:lnSpc>
                        <a:spcBef>
                          <a:spcPts val="0"/>
                        </a:spcBef>
                        <a:spcAft>
                          <a:spcPts val="0"/>
                        </a:spcAft>
                        <a:buClr>
                          <a:srgbClr val="000000"/>
                        </a:buClr>
                        <a:buSzPts val="1500"/>
                        <a:buFont typeface="Arial"/>
                        <a:buNone/>
                      </a:pPr>
                      <a:r>
                        <a:rPr lang="hu-HU" sz="1600" b="0" i="0" u="none" strike="noStrike" cap="none">
                          <a:solidFill>
                            <a:schemeClr val="dk1"/>
                          </a:solidFill>
                          <a:latin typeface="Arial"/>
                          <a:ea typeface="Arial"/>
                          <a:cs typeface="Arial"/>
                          <a:sym typeface="Arial"/>
                        </a:rPr>
                        <a:t>8.</a:t>
                      </a:r>
                      <a:endParaRPr sz="1600"/>
                    </a:p>
                  </a:txBody>
                  <a:tcPr marL="0" marR="36000" marT="41575" marB="41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500"/>
                        <a:buFont typeface="Arial"/>
                        <a:buNone/>
                      </a:pPr>
                      <a:r>
                        <a:rPr lang="hu-HU" sz="1600" b="0" i="0" u="none" strike="noStrike" cap="none">
                          <a:solidFill>
                            <a:schemeClr val="dk1"/>
                          </a:solidFill>
                          <a:latin typeface="Arial"/>
                          <a:ea typeface="Arial"/>
                          <a:cs typeface="Arial"/>
                          <a:sym typeface="Arial"/>
                        </a:rPr>
                        <a:t> dia</a:t>
                      </a:r>
                      <a:endParaRPr sz="1600"/>
                    </a:p>
                  </a:txBody>
                  <a:tcPr marL="0" marR="36000" marT="41575" marB="41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04800">
                <a:tc>
                  <a:txBody>
                    <a:bodyPr/>
                    <a:lstStyle/>
                    <a:p>
                      <a:pPr marL="0" marR="0" lvl="0" indent="0" algn="ctr" rtl="0">
                        <a:lnSpc>
                          <a:spcPct val="100000"/>
                        </a:lnSpc>
                        <a:spcBef>
                          <a:spcPts val="0"/>
                        </a:spcBef>
                        <a:spcAft>
                          <a:spcPts val="0"/>
                        </a:spcAft>
                        <a:buClr>
                          <a:srgbClr val="000000"/>
                        </a:buClr>
                        <a:buSzPts val="1500"/>
                        <a:buFont typeface="Arial"/>
                        <a:buNone/>
                      </a:pPr>
                      <a:r>
                        <a:rPr lang="hu-HU" sz="1600" b="0" i="0" u="none" strike="noStrike" cap="none" dirty="0">
                          <a:solidFill>
                            <a:schemeClr val="dk1"/>
                          </a:solidFill>
                          <a:latin typeface="Arial"/>
                          <a:ea typeface="Arial"/>
                          <a:cs typeface="Arial"/>
                          <a:sym typeface="Arial"/>
                        </a:rPr>
                        <a:t>5.</a:t>
                      </a:r>
                      <a:endParaRPr sz="1600" dirty="0"/>
                    </a:p>
                  </a:txBody>
                  <a:tcPr marL="91450" marR="91450" marT="41575" marB="41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500"/>
                        <a:buFont typeface="Arial"/>
                        <a:buNone/>
                      </a:pPr>
                      <a:r>
                        <a:rPr lang="hu-HU" sz="1600" b="0" i="0" u="none" strike="noStrike" cap="none" dirty="0">
                          <a:solidFill>
                            <a:schemeClr val="dk1"/>
                          </a:solidFill>
                          <a:latin typeface="Arial"/>
                          <a:ea typeface="Arial"/>
                          <a:cs typeface="Arial"/>
                          <a:sym typeface="Arial"/>
                        </a:rPr>
                        <a:t>A digitális megoldások alkalmazásnak előnyei területenként </a:t>
                      </a:r>
                      <a:endParaRPr sz="1600" dirty="0"/>
                    </a:p>
                  </a:txBody>
                  <a:tcPr marL="91450" marR="91450" marT="41575" marB="4157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rtl="0">
                        <a:lnSpc>
                          <a:spcPct val="100000"/>
                        </a:lnSpc>
                        <a:spcBef>
                          <a:spcPts val="0"/>
                        </a:spcBef>
                        <a:spcAft>
                          <a:spcPts val="0"/>
                        </a:spcAft>
                        <a:buClr>
                          <a:srgbClr val="000000"/>
                        </a:buClr>
                        <a:buSzPts val="1500"/>
                        <a:buFont typeface="Arial"/>
                        <a:buNone/>
                      </a:pPr>
                      <a:r>
                        <a:rPr lang="hu-HU" sz="1600" b="0" i="0" u="none" strike="noStrike" cap="none">
                          <a:solidFill>
                            <a:schemeClr val="dk1"/>
                          </a:solidFill>
                          <a:latin typeface="Arial"/>
                          <a:ea typeface="Arial"/>
                          <a:cs typeface="Arial"/>
                          <a:sym typeface="Arial"/>
                        </a:rPr>
                        <a:t>16.</a:t>
                      </a:r>
                      <a:endParaRPr sz="1600"/>
                    </a:p>
                  </a:txBody>
                  <a:tcPr marL="0" marR="36000" marT="41575" marB="41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500"/>
                        <a:buFont typeface="Arial"/>
                        <a:buNone/>
                      </a:pPr>
                      <a:r>
                        <a:rPr lang="hu-HU" sz="1600" b="0" i="0" u="none" strike="noStrike" cap="none">
                          <a:solidFill>
                            <a:schemeClr val="dk1"/>
                          </a:solidFill>
                          <a:latin typeface="Arial"/>
                          <a:ea typeface="Arial"/>
                          <a:cs typeface="Arial"/>
                          <a:sym typeface="Arial"/>
                        </a:rPr>
                        <a:t> dia</a:t>
                      </a:r>
                      <a:endParaRPr sz="1600"/>
                    </a:p>
                  </a:txBody>
                  <a:tcPr marL="0" marR="36000" marT="41575" marB="41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04800">
                <a:tc>
                  <a:txBody>
                    <a:bodyPr/>
                    <a:lstStyle/>
                    <a:p>
                      <a:pPr marL="0" marR="0" lvl="0" indent="0" algn="ctr" rtl="0">
                        <a:lnSpc>
                          <a:spcPct val="100000"/>
                        </a:lnSpc>
                        <a:spcBef>
                          <a:spcPts val="0"/>
                        </a:spcBef>
                        <a:spcAft>
                          <a:spcPts val="0"/>
                        </a:spcAft>
                        <a:buClr>
                          <a:srgbClr val="000000"/>
                        </a:buClr>
                        <a:buSzPts val="1500"/>
                        <a:buFont typeface="Arial"/>
                        <a:buNone/>
                      </a:pPr>
                      <a:r>
                        <a:rPr lang="hu-HU" sz="1600" b="0" i="0" u="none" strike="noStrike" cap="none" dirty="0">
                          <a:solidFill>
                            <a:schemeClr val="dk1"/>
                          </a:solidFill>
                          <a:latin typeface="Arial"/>
                          <a:ea typeface="Arial"/>
                          <a:cs typeface="Arial"/>
                          <a:sym typeface="Arial"/>
                        </a:rPr>
                        <a:t>6.</a:t>
                      </a:r>
                      <a:endParaRPr sz="1600" dirty="0"/>
                    </a:p>
                  </a:txBody>
                  <a:tcPr marL="91450" marR="91450" marT="41575" marB="41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500"/>
                        <a:buFont typeface="Arial"/>
                        <a:buNone/>
                      </a:pPr>
                      <a:r>
                        <a:rPr lang="hu-HU" sz="1600" b="0" i="0" u="none" strike="noStrike" cap="none" dirty="0">
                          <a:solidFill>
                            <a:schemeClr val="dk1"/>
                          </a:solidFill>
                          <a:latin typeface="Arial"/>
                          <a:ea typeface="Arial"/>
                          <a:cs typeface="Arial"/>
                          <a:sym typeface="Arial"/>
                        </a:rPr>
                        <a:t>Kapcsolódó jogszabályok</a:t>
                      </a:r>
                      <a:endParaRPr sz="1600" dirty="0"/>
                    </a:p>
                  </a:txBody>
                  <a:tcPr marL="91450" marR="91450" marT="41575" marB="4157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rtl="0">
                        <a:lnSpc>
                          <a:spcPct val="100000"/>
                        </a:lnSpc>
                        <a:spcBef>
                          <a:spcPts val="0"/>
                        </a:spcBef>
                        <a:spcAft>
                          <a:spcPts val="0"/>
                        </a:spcAft>
                        <a:buClr>
                          <a:srgbClr val="000000"/>
                        </a:buClr>
                        <a:buSzPts val="1500"/>
                        <a:buFont typeface="Arial"/>
                        <a:buNone/>
                      </a:pPr>
                      <a:r>
                        <a:rPr lang="hu-HU" sz="1600" b="0" i="0" u="none" strike="noStrike" cap="none">
                          <a:solidFill>
                            <a:schemeClr val="dk1"/>
                          </a:solidFill>
                          <a:latin typeface="Arial"/>
                          <a:ea typeface="Arial"/>
                          <a:cs typeface="Arial"/>
                          <a:sym typeface="Arial"/>
                        </a:rPr>
                        <a:t>17.</a:t>
                      </a:r>
                      <a:endParaRPr sz="1600"/>
                    </a:p>
                  </a:txBody>
                  <a:tcPr marL="0" marR="36000" marT="41575" marB="41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500"/>
                        <a:buFont typeface="Arial"/>
                        <a:buNone/>
                      </a:pPr>
                      <a:r>
                        <a:rPr lang="hu-HU" sz="1600" b="0" i="0" u="none" strike="noStrike" cap="none">
                          <a:solidFill>
                            <a:schemeClr val="dk1"/>
                          </a:solidFill>
                          <a:latin typeface="Arial"/>
                          <a:ea typeface="Arial"/>
                          <a:cs typeface="Arial"/>
                          <a:sym typeface="Arial"/>
                        </a:rPr>
                        <a:t> dia</a:t>
                      </a:r>
                      <a:endParaRPr sz="1600"/>
                    </a:p>
                  </a:txBody>
                  <a:tcPr marL="0" marR="36000" marT="41575" marB="41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04800">
                <a:tc>
                  <a:txBody>
                    <a:bodyPr/>
                    <a:lstStyle/>
                    <a:p>
                      <a:pPr marL="0" marR="0" lvl="0" indent="0" algn="ctr" rtl="0">
                        <a:lnSpc>
                          <a:spcPct val="100000"/>
                        </a:lnSpc>
                        <a:spcBef>
                          <a:spcPts val="0"/>
                        </a:spcBef>
                        <a:spcAft>
                          <a:spcPts val="0"/>
                        </a:spcAft>
                        <a:buClr>
                          <a:srgbClr val="000000"/>
                        </a:buClr>
                        <a:buSzPts val="1500"/>
                        <a:buFont typeface="Arial"/>
                        <a:buNone/>
                      </a:pPr>
                      <a:r>
                        <a:rPr lang="hu-HU" sz="1600" b="0" i="0" u="none" strike="noStrike" cap="none" dirty="0">
                          <a:solidFill>
                            <a:schemeClr val="dk1"/>
                          </a:solidFill>
                          <a:latin typeface="Arial"/>
                          <a:ea typeface="Arial"/>
                          <a:cs typeface="Arial"/>
                          <a:sym typeface="Arial"/>
                        </a:rPr>
                        <a:t>7.</a:t>
                      </a:r>
                      <a:endParaRPr sz="1600" dirty="0"/>
                    </a:p>
                  </a:txBody>
                  <a:tcPr marL="91450" marR="91450" marT="41575" marB="41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500"/>
                        <a:buFont typeface="Arial"/>
                        <a:buNone/>
                      </a:pPr>
                      <a:r>
                        <a:rPr lang="hu-HU" sz="1600" b="0" i="0" u="none" strike="noStrike" cap="none" dirty="0">
                          <a:solidFill>
                            <a:schemeClr val="dk1"/>
                          </a:solidFill>
                          <a:latin typeface="Arial"/>
                          <a:ea typeface="Arial"/>
                          <a:cs typeface="Arial"/>
                          <a:sym typeface="Arial"/>
                        </a:rPr>
                        <a:t>Jó gyakorlatok és esettanulmányok alkalmazási területenként </a:t>
                      </a:r>
                      <a:endParaRPr sz="1600" dirty="0"/>
                    </a:p>
                  </a:txBody>
                  <a:tcPr marL="91450" marR="91450" marT="41575" marB="4157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rtl="0">
                        <a:lnSpc>
                          <a:spcPct val="100000"/>
                        </a:lnSpc>
                        <a:spcBef>
                          <a:spcPts val="0"/>
                        </a:spcBef>
                        <a:spcAft>
                          <a:spcPts val="0"/>
                        </a:spcAft>
                        <a:buClr>
                          <a:srgbClr val="000000"/>
                        </a:buClr>
                        <a:buSzPts val="1500"/>
                        <a:buFont typeface="Arial"/>
                        <a:buNone/>
                      </a:pPr>
                      <a:r>
                        <a:rPr lang="hu-HU" sz="1600" b="0" i="0" u="none" strike="noStrike" cap="none" dirty="0">
                          <a:solidFill>
                            <a:schemeClr val="dk1"/>
                          </a:solidFill>
                          <a:latin typeface="Arial"/>
                          <a:ea typeface="Arial"/>
                          <a:cs typeface="Arial"/>
                          <a:sym typeface="Arial"/>
                        </a:rPr>
                        <a:t>18.</a:t>
                      </a:r>
                      <a:endParaRPr sz="1600" dirty="0"/>
                    </a:p>
                  </a:txBody>
                  <a:tcPr marL="0" marR="36000" marT="41575" marB="41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500"/>
                        <a:buFont typeface="Arial"/>
                        <a:buNone/>
                      </a:pPr>
                      <a:r>
                        <a:rPr lang="hu-HU" sz="1600" b="0" i="0" u="none" strike="noStrike" cap="none">
                          <a:solidFill>
                            <a:schemeClr val="dk1"/>
                          </a:solidFill>
                          <a:latin typeface="Arial"/>
                          <a:ea typeface="Arial"/>
                          <a:cs typeface="Arial"/>
                          <a:sym typeface="Arial"/>
                        </a:rPr>
                        <a:t> dia</a:t>
                      </a:r>
                      <a:endParaRPr sz="1600"/>
                    </a:p>
                  </a:txBody>
                  <a:tcPr marL="0" marR="36000" marT="41575" marB="41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04800">
                <a:tc>
                  <a:txBody>
                    <a:bodyPr/>
                    <a:lstStyle/>
                    <a:p>
                      <a:pPr marL="0" marR="0" lvl="0" indent="0" algn="ctr" rtl="0">
                        <a:lnSpc>
                          <a:spcPct val="100000"/>
                        </a:lnSpc>
                        <a:spcBef>
                          <a:spcPts val="0"/>
                        </a:spcBef>
                        <a:spcAft>
                          <a:spcPts val="0"/>
                        </a:spcAft>
                        <a:buClr>
                          <a:srgbClr val="000000"/>
                        </a:buClr>
                        <a:buSzPts val="1500"/>
                        <a:buFont typeface="Arial"/>
                        <a:buNone/>
                      </a:pPr>
                      <a:r>
                        <a:rPr lang="hu-HU" sz="1600" b="0" i="0" u="none" strike="noStrike" cap="none" dirty="0">
                          <a:solidFill>
                            <a:schemeClr val="dk1"/>
                          </a:solidFill>
                          <a:latin typeface="Arial"/>
                          <a:ea typeface="Arial"/>
                          <a:cs typeface="Arial"/>
                          <a:sym typeface="Arial"/>
                        </a:rPr>
                        <a:t>8.</a:t>
                      </a:r>
                      <a:endParaRPr sz="1600" dirty="0"/>
                    </a:p>
                  </a:txBody>
                  <a:tcPr marL="91450" marR="91450" marT="41575" marB="41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500"/>
                        <a:buFont typeface="Arial"/>
                        <a:buNone/>
                      </a:pPr>
                      <a:r>
                        <a:rPr lang="hu-HU" sz="1600" b="0" i="0" u="none" strike="noStrike" cap="none" dirty="0">
                          <a:solidFill>
                            <a:schemeClr val="dk1"/>
                          </a:solidFill>
                          <a:latin typeface="Arial"/>
                          <a:ea typeface="Arial"/>
                          <a:cs typeface="Arial"/>
                          <a:sym typeface="Arial"/>
                        </a:rPr>
                        <a:t>Digitális és hagyományos eszközök a falusi turizmus fejlesztésében</a:t>
                      </a:r>
                    </a:p>
                  </a:txBody>
                  <a:tcPr marL="91450" marR="91450" marT="41575" marB="4157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rtl="0">
                        <a:lnSpc>
                          <a:spcPct val="100000"/>
                        </a:lnSpc>
                        <a:spcBef>
                          <a:spcPts val="0"/>
                        </a:spcBef>
                        <a:spcAft>
                          <a:spcPts val="0"/>
                        </a:spcAft>
                        <a:buClr>
                          <a:srgbClr val="000000"/>
                        </a:buClr>
                        <a:buSzPts val="1500"/>
                        <a:buFont typeface="Arial"/>
                        <a:buNone/>
                      </a:pPr>
                      <a:r>
                        <a:rPr lang="hu-HU" sz="1600" b="0" i="0" u="none" strike="noStrike" cap="none" dirty="0">
                          <a:solidFill>
                            <a:schemeClr val="dk1"/>
                          </a:solidFill>
                          <a:latin typeface="Arial"/>
                          <a:ea typeface="Arial"/>
                          <a:cs typeface="Arial"/>
                          <a:sym typeface="Arial"/>
                        </a:rPr>
                        <a:t>51.</a:t>
                      </a:r>
                      <a:endParaRPr sz="1600" dirty="0"/>
                    </a:p>
                  </a:txBody>
                  <a:tcPr marL="0" marR="36000" marT="41575" marB="41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500"/>
                        <a:buFont typeface="Arial"/>
                        <a:buNone/>
                      </a:pPr>
                      <a:r>
                        <a:rPr lang="hu-HU" sz="1600" b="0" i="0" u="none" strike="noStrike" cap="none" dirty="0">
                          <a:solidFill>
                            <a:schemeClr val="dk1"/>
                          </a:solidFill>
                          <a:latin typeface="Arial"/>
                          <a:ea typeface="Arial"/>
                          <a:cs typeface="Arial"/>
                          <a:sym typeface="Arial"/>
                        </a:rPr>
                        <a:t> dia</a:t>
                      </a:r>
                      <a:endParaRPr sz="1600" dirty="0"/>
                    </a:p>
                  </a:txBody>
                  <a:tcPr marL="0" marR="36000" marT="41575" marB="41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04800">
                <a:tc>
                  <a:txBody>
                    <a:bodyPr/>
                    <a:lstStyle/>
                    <a:p>
                      <a:pPr marL="0" marR="0" lvl="0" indent="0" algn="ctr" rtl="0">
                        <a:lnSpc>
                          <a:spcPct val="100000"/>
                        </a:lnSpc>
                        <a:spcBef>
                          <a:spcPts val="0"/>
                        </a:spcBef>
                        <a:spcAft>
                          <a:spcPts val="0"/>
                        </a:spcAft>
                        <a:buClr>
                          <a:srgbClr val="000000"/>
                        </a:buClr>
                        <a:buSzPts val="1500"/>
                        <a:buFont typeface="Arial"/>
                        <a:buNone/>
                      </a:pPr>
                      <a:r>
                        <a:rPr lang="hu-HU" sz="1600" b="0" i="0" u="none" strike="noStrike" cap="none" dirty="0">
                          <a:solidFill>
                            <a:schemeClr val="dk1"/>
                          </a:solidFill>
                          <a:latin typeface="Arial"/>
                          <a:ea typeface="Arial"/>
                          <a:cs typeface="Arial"/>
                          <a:sym typeface="Arial"/>
                        </a:rPr>
                        <a:t>9.</a:t>
                      </a:r>
                      <a:endParaRPr sz="1600" dirty="0"/>
                    </a:p>
                  </a:txBody>
                  <a:tcPr marL="91450" marR="91450" marT="41575" marB="41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500"/>
                        <a:buFont typeface="Arial"/>
                        <a:buNone/>
                        <a:tabLst/>
                        <a:defRPr/>
                      </a:pPr>
                      <a:r>
                        <a:rPr lang="hu-HU" sz="1600" b="0" i="0" u="none" strike="noStrike" cap="none" dirty="0">
                          <a:solidFill>
                            <a:schemeClr val="dk1"/>
                          </a:solidFill>
                          <a:latin typeface="Arial"/>
                          <a:ea typeface="Arial"/>
                          <a:cs typeface="Arial"/>
                          <a:sym typeface="Arial"/>
                        </a:rPr>
                        <a:t>Ellenőrző kérdések</a:t>
                      </a:r>
                      <a:endParaRPr lang="hu-HU" sz="1600" b="0" i="0" u="none" strike="noStrike" cap="none" dirty="0">
                        <a:solidFill>
                          <a:schemeClr val="dk1"/>
                        </a:solidFill>
                        <a:latin typeface="Arial"/>
                        <a:cs typeface="Arial"/>
                        <a:sym typeface="Arial"/>
                      </a:endParaRPr>
                    </a:p>
                  </a:txBody>
                  <a:tcPr marL="91450" marR="91450" marT="41575" marB="4157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rtl="0">
                        <a:lnSpc>
                          <a:spcPct val="100000"/>
                        </a:lnSpc>
                        <a:spcBef>
                          <a:spcPts val="0"/>
                        </a:spcBef>
                        <a:spcAft>
                          <a:spcPts val="0"/>
                        </a:spcAft>
                        <a:buClr>
                          <a:srgbClr val="000000"/>
                        </a:buClr>
                        <a:buSzPts val="1500"/>
                        <a:buFont typeface="Arial"/>
                        <a:buNone/>
                      </a:pPr>
                      <a:r>
                        <a:rPr lang="hu-HU" sz="1600"/>
                        <a:t>96.</a:t>
                      </a:r>
                      <a:endParaRPr sz="1600" dirty="0"/>
                    </a:p>
                  </a:txBody>
                  <a:tcPr marL="0" marR="36000" marT="41575" marB="41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500"/>
                        <a:buFont typeface="Arial"/>
                        <a:buNone/>
                      </a:pPr>
                      <a:r>
                        <a:rPr lang="hu-HU" sz="1600" dirty="0"/>
                        <a:t> dia</a:t>
                      </a:r>
                      <a:endParaRPr sz="1600" dirty="0"/>
                    </a:p>
                  </a:txBody>
                  <a:tcPr marL="0" marR="36000" marT="41575" marB="41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809360"/>
                  </a:ext>
                </a:extLst>
              </a:tr>
              <a:tr h="304800">
                <a:tc>
                  <a:txBody>
                    <a:bodyPr/>
                    <a:lstStyle/>
                    <a:p>
                      <a:pPr marL="0" marR="0" lvl="0" indent="0" algn="ctr" rtl="0">
                        <a:lnSpc>
                          <a:spcPct val="100000"/>
                        </a:lnSpc>
                        <a:spcBef>
                          <a:spcPts val="0"/>
                        </a:spcBef>
                        <a:spcAft>
                          <a:spcPts val="0"/>
                        </a:spcAft>
                        <a:buClr>
                          <a:srgbClr val="000000"/>
                        </a:buClr>
                        <a:buSzPts val="1500"/>
                        <a:buFont typeface="Arial"/>
                        <a:buNone/>
                      </a:pPr>
                      <a:r>
                        <a:rPr lang="hu-HU" sz="1600" b="0" i="0" u="none" strike="noStrike" cap="none" dirty="0">
                          <a:solidFill>
                            <a:schemeClr val="dk1"/>
                          </a:solidFill>
                          <a:latin typeface="Arial"/>
                          <a:ea typeface="Arial"/>
                          <a:cs typeface="Arial"/>
                          <a:sym typeface="Arial"/>
                        </a:rPr>
                        <a:t>10.</a:t>
                      </a:r>
                      <a:endParaRPr sz="1600" dirty="0"/>
                    </a:p>
                  </a:txBody>
                  <a:tcPr marL="91450" marR="91450" marT="41575" marB="41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500"/>
                        <a:buFont typeface="Arial"/>
                        <a:buNone/>
                      </a:pPr>
                      <a:r>
                        <a:rPr lang="hu-HU" sz="1600" b="0" i="0" u="none" strike="noStrike" cap="none" dirty="0">
                          <a:solidFill>
                            <a:schemeClr val="dk1"/>
                          </a:solidFill>
                          <a:latin typeface="Arial"/>
                          <a:ea typeface="Arial"/>
                          <a:cs typeface="Arial"/>
                          <a:sym typeface="Arial"/>
                        </a:rPr>
                        <a:t>Felhasznált irodalmi hivatkozások jegyzéke</a:t>
                      </a:r>
                      <a:endParaRPr sz="1600" dirty="0"/>
                    </a:p>
                  </a:txBody>
                  <a:tcPr marL="91450" marR="91450" marT="41575" marB="4157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rtl="0">
                        <a:lnSpc>
                          <a:spcPct val="100000"/>
                        </a:lnSpc>
                        <a:spcBef>
                          <a:spcPts val="0"/>
                        </a:spcBef>
                        <a:spcAft>
                          <a:spcPts val="0"/>
                        </a:spcAft>
                        <a:buClr>
                          <a:srgbClr val="000000"/>
                        </a:buClr>
                        <a:buSzPts val="1500"/>
                        <a:buFont typeface="Arial"/>
                        <a:buNone/>
                      </a:pPr>
                      <a:r>
                        <a:rPr lang="hu-HU" sz="1600" dirty="0"/>
                        <a:t>103</a:t>
                      </a:r>
                      <a:endParaRPr sz="1600" dirty="0"/>
                    </a:p>
                  </a:txBody>
                  <a:tcPr marL="0" marR="36000" marT="41575" marB="41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500"/>
                        <a:buFont typeface="Arial"/>
                        <a:buNone/>
                      </a:pPr>
                      <a:r>
                        <a:rPr lang="hu-HU" sz="1600" b="0" i="0" u="none" strike="noStrike" cap="none" dirty="0">
                          <a:solidFill>
                            <a:schemeClr val="dk1"/>
                          </a:solidFill>
                          <a:latin typeface="Arial"/>
                          <a:ea typeface="Arial"/>
                          <a:cs typeface="Arial"/>
                          <a:sym typeface="Arial"/>
                        </a:rPr>
                        <a:t> dia</a:t>
                      </a:r>
                      <a:endParaRPr sz="1600" dirty="0"/>
                    </a:p>
                  </a:txBody>
                  <a:tcPr marL="0" marR="36000" marT="41575" marB="41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04800">
                <a:tc>
                  <a:txBody>
                    <a:bodyPr/>
                    <a:lstStyle/>
                    <a:p>
                      <a:pPr marL="0" marR="0" lvl="0" indent="0" algn="ctr" rtl="0">
                        <a:lnSpc>
                          <a:spcPct val="100000"/>
                        </a:lnSpc>
                        <a:spcBef>
                          <a:spcPts val="0"/>
                        </a:spcBef>
                        <a:spcAft>
                          <a:spcPts val="0"/>
                        </a:spcAft>
                        <a:buClr>
                          <a:srgbClr val="000000"/>
                        </a:buClr>
                        <a:buSzPts val="1500"/>
                        <a:buFont typeface="Arial"/>
                        <a:buNone/>
                      </a:pPr>
                      <a:r>
                        <a:rPr lang="hu-HU" sz="1600" b="0" i="0" u="none" strike="noStrike" cap="none" dirty="0">
                          <a:solidFill>
                            <a:schemeClr val="dk1"/>
                          </a:solidFill>
                          <a:latin typeface="Arial"/>
                          <a:ea typeface="Arial"/>
                          <a:cs typeface="Arial"/>
                          <a:sym typeface="Arial"/>
                        </a:rPr>
                        <a:t>11.</a:t>
                      </a:r>
                      <a:endParaRPr sz="1600" dirty="0"/>
                    </a:p>
                  </a:txBody>
                  <a:tcPr marL="91450" marR="91450" marT="41575" marB="41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500"/>
                        <a:buFont typeface="Arial"/>
                        <a:buNone/>
                      </a:pPr>
                      <a:r>
                        <a:rPr lang="hu-HU" sz="1600" b="0" i="0" u="none" strike="noStrike" cap="none">
                          <a:solidFill>
                            <a:schemeClr val="dk1"/>
                          </a:solidFill>
                          <a:latin typeface="Arial"/>
                          <a:ea typeface="Arial"/>
                          <a:cs typeface="Arial"/>
                          <a:sym typeface="Arial"/>
                        </a:rPr>
                        <a:t>Fogalomtár</a:t>
                      </a:r>
                      <a:endParaRPr sz="1600"/>
                    </a:p>
                  </a:txBody>
                  <a:tcPr marL="91450" marR="91450" marT="41575" marB="4157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rtl="0">
                        <a:lnSpc>
                          <a:spcPct val="100000"/>
                        </a:lnSpc>
                        <a:spcBef>
                          <a:spcPts val="0"/>
                        </a:spcBef>
                        <a:spcAft>
                          <a:spcPts val="0"/>
                        </a:spcAft>
                        <a:buClr>
                          <a:srgbClr val="000000"/>
                        </a:buClr>
                        <a:buSzPts val="1500"/>
                        <a:buFont typeface="Arial"/>
                        <a:buNone/>
                      </a:pPr>
                      <a:r>
                        <a:rPr lang="hu-HU" sz="1600" dirty="0"/>
                        <a:t>104</a:t>
                      </a:r>
                      <a:endParaRPr sz="1600" dirty="0"/>
                    </a:p>
                  </a:txBody>
                  <a:tcPr marL="0" marR="36000" marT="41575" marB="41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500"/>
                        <a:buFont typeface="Arial"/>
                        <a:buNone/>
                      </a:pPr>
                      <a:r>
                        <a:rPr lang="hu-HU" sz="1600" b="0" i="0" u="none" strike="noStrike" cap="none" dirty="0">
                          <a:solidFill>
                            <a:schemeClr val="dk1"/>
                          </a:solidFill>
                          <a:latin typeface="Arial"/>
                          <a:ea typeface="Arial"/>
                          <a:cs typeface="Arial"/>
                          <a:sym typeface="Arial"/>
                        </a:rPr>
                        <a:t> dia</a:t>
                      </a:r>
                      <a:endParaRPr sz="1600" dirty="0"/>
                    </a:p>
                  </a:txBody>
                  <a:tcPr marL="0" marR="36000" marT="41575" marB="41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304800">
                <a:tc>
                  <a:txBody>
                    <a:bodyPr/>
                    <a:lstStyle/>
                    <a:p>
                      <a:pPr marL="0" marR="0" lvl="0" indent="0" algn="ctr" rtl="0">
                        <a:lnSpc>
                          <a:spcPct val="100000"/>
                        </a:lnSpc>
                        <a:spcBef>
                          <a:spcPts val="0"/>
                        </a:spcBef>
                        <a:spcAft>
                          <a:spcPts val="0"/>
                        </a:spcAft>
                        <a:buClr>
                          <a:srgbClr val="000000"/>
                        </a:buClr>
                        <a:buSzPts val="1500"/>
                        <a:buFont typeface="Arial"/>
                        <a:buNone/>
                      </a:pPr>
                      <a:r>
                        <a:rPr lang="hu-HU" sz="1600" dirty="0"/>
                        <a:t>12.</a:t>
                      </a:r>
                      <a:endParaRPr sz="1600" dirty="0"/>
                    </a:p>
                  </a:txBody>
                  <a:tcPr marL="91450" marR="91450" marT="41575" marB="41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500"/>
                        <a:buFont typeface="Arial"/>
                        <a:buNone/>
                      </a:pPr>
                      <a:r>
                        <a:rPr lang="hu-HU" sz="1600" b="0" i="0" u="none" strike="noStrike" cap="none" dirty="0">
                          <a:solidFill>
                            <a:schemeClr val="dk1"/>
                          </a:solidFill>
                          <a:latin typeface="Arial"/>
                          <a:ea typeface="Arial"/>
                          <a:cs typeface="Arial"/>
                          <a:sym typeface="Arial"/>
                        </a:rPr>
                        <a:t>TAG-ek</a:t>
                      </a:r>
                      <a:endParaRPr sz="1600" b="0" i="0" u="none" strike="noStrike" cap="none" dirty="0">
                        <a:solidFill>
                          <a:schemeClr val="dk1"/>
                        </a:solidFill>
                        <a:latin typeface="Arial"/>
                        <a:ea typeface="Arial"/>
                        <a:cs typeface="Arial"/>
                        <a:sym typeface="Arial"/>
                      </a:endParaRPr>
                    </a:p>
                  </a:txBody>
                  <a:tcPr marL="91450" marR="91450" marT="41575" marB="4157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rtl="0">
                        <a:lnSpc>
                          <a:spcPct val="100000"/>
                        </a:lnSpc>
                        <a:spcBef>
                          <a:spcPts val="0"/>
                        </a:spcBef>
                        <a:spcAft>
                          <a:spcPts val="0"/>
                        </a:spcAft>
                        <a:buClr>
                          <a:srgbClr val="000000"/>
                        </a:buClr>
                        <a:buSzPts val="1500"/>
                        <a:buFont typeface="Arial"/>
                        <a:buNone/>
                      </a:pPr>
                      <a:r>
                        <a:rPr lang="hu-HU" sz="1600" dirty="0"/>
                        <a:t>106</a:t>
                      </a:r>
                      <a:endParaRPr sz="1600" dirty="0"/>
                    </a:p>
                  </a:txBody>
                  <a:tcPr marL="0" marR="36000" marT="41575" marB="41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500"/>
                        <a:buFont typeface="Arial"/>
                        <a:buNone/>
                      </a:pPr>
                      <a:r>
                        <a:rPr lang="hu-HU" sz="1600" b="0" i="0" u="none" strike="noStrike" cap="none" dirty="0">
                          <a:solidFill>
                            <a:schemeClr val="dk1"/>
                          </a:solidFill>
                          <a:latin typeface="Arial"/>
                          <a:ea typeface="Arial"/>
                          <a:cs typeface="Arial"/>
                          <a:sym typeface="Arial"/>
                        </a:rPr>
                        <a:t> dia</a:t>
                      </a:r>
                      <a:endParaRPr sz="1600" dirty="0"/>
                    </a:p>
                  </a:txBody>
                  <a:tcPr marL="0" marR="36000" marT="41575" marB="41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2"/>
          <p:cNvSpPr txBox="1">
            <a:spLocks noGrp="1"/>
          </p:cNvSpPr>
          <p:nvPr>
            <p:ph type="title"/>
          </p:nvPr>
        </p:nvSpPr>
        <p:spPr>
          <a:xfrm>
            <a:off x="750888" y="293688"/>
            <a:ext cx="9221787" cy="94773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3F3F3F"/>
              </a:buClr>
              <a:buSzPct val="55555"/>
              <a:buFont typeface="Calibri"/>
              <a:buNone/>
            </a:pPr>
            <a:r>
              <a:rPr lang="hu-HU">
                <a:latin typeface="Calibri"/>
                <a:ea typeface="Calibri"/>
                <a:cs typeface="Calibri"/>
                <a:sym typeface="Calibri"/>
              </a:rPr>
              <a:t>Kapcsolódó stratégiák – a Digitális Jólét Program megközelítése, pillérrendszere 3.</a:t>
            </a:r>
            <a:endParaRPr/>
          </a:p>
        </p:txBody>
      </p:sp>
      <p:pic>
        <p:nvPicPr>
          <p:cNvPr id="285" name="Google Shape;285;p32"/>
          <p:cNvPicPr preferRelativeResize="0"/>
          <p:nvPr/>
        </p:nvPicPr>
        <p:blipFill rotWithShape="1">
          <a:blip r:embed="rId3">
            <a:alphaModFix/>
          </a:blip>
          <a:srcRect/>
          <a:stretch/>
        </p:blipFill>
        <p:spPr>
          <a:xfrm>
            <a:off x="3306762" y="1340803"/>
            <a:ext cx="6002338" cy="1906587"/>
          </a:xfrm>
          <a:prstGeom prst="rect">
            <a:avLst/>
          </a:prstGeom>
          <a:noFill/>
          <a:ln>
            <a:noFill/>
          </a:ln>
        </p:spPr>
      </p:pic>
      <p:sp>
        <p:nvSpPr>
          <p:cNvPr id="286" name="Google Shape;286;p32"/>
          <p:cNvSpPr/>
          <p:nvPr/>
        </p:nvSpPr>
        <p:spPr>
          <a:xfrm>
            <a:off x="896145" y="3429000"/>
            <a:ext cx="3560762" cy="2879725"/>
          </a:xfrm>
          <a:prstGeom prst="rect">
            <a:avLst/>
          </a:prstGeom>
          <a:solidFill>
            <a:srgbClr val="17375E"/>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hu-HU" sz="1400" b="1" i="0" u="none" strike="noStrike" cap="none">
                <a:solidFill>
                  <a:srgbClr val="FFFFFF"/>
                </a:solidFill>
                <a:latin typeface="Arial"/>
                <a:ea typeface="Arial"/>
                <a:cs typeface="Arial"/>
                <a:sym typeface="Arial"/>
              </a:rPr>
              <a:t>Megfizethető hozzáférés</a:t>
            </a:r>
            <a:endParaRPr/>
          </a:p>
          <a:p>
            <a:pPr marL="0" marR="0" lvl="0" indent="0" algn="l" rtl="0">
              <a:lnSpc>
                <a:spcPct val="100000"/>
              </a:lnSpc>
              <a:spcBef>
                <a:spcPts val="0"/>
              </a:spcBef>
              <a:spcAft>
                <a:spcPts val="0"/>
              </a:spcAft>
              <a:buNone/>
            </a:pPr>
            <a:r>
              <a:rPr lang="hu-HU" sz="1400" b="1" i="0" u="none" strike="noStrike" cap="none">
                <a:solidFill>
                  <a:srgbClr val="FFFFFF"/>
                </a:solidFill>
                <a:latin typeface="Arial"/>
                <a:ea typeface="Arial"/>
                <a:cs typeface="Arial"/>
                <a:sym typeface="Arial"/>
              </a:rPr>
              <a:t>Cél</a:t>
            </a:r>
            <a:r>
              <a:rPr lang="hu-HU" sz="1400" b="0" i="0" u="none" strike="noStrike" cap="none">
                <a:solidFill>
                  <a:srgbClr val="FFFFFF"/>
                </a:solidFill>
                <a:latin typeface="Arial"/>
                <a:ea typeface="Arial"/>
                <a:cs typeface="Arial"/>
                <a:sym typeface="Arial"/>
              </a:rPr>
              <a:t>: a digitális  eszközök és szolgáltatások terjedését ne korlátozzák anyagi természetű akadályok, azokhoz mindenki megfizethető áron férjen hozzá. </a:t>
            </a:r>
            <a:endParaRPr/>
          </a:p>
          <a:p>
            <a:pPr marL="0" marR="0" lvl="0" indent="-88900" algn="l" rtl="0">
              <a:lnSpc>
                <a:spcPct val="100000"/>
              </a:lnSpc>
              <a:spcBef>
                <a:spcPts val="0"/>
              </a:spcBef>
              <a:spcAft>
                <a:spcPts val="0"/>
              </a:spcAft>
              <a:buClr>
                <a:srgbClr val="000000"/>
              </a:buClr>
              <a:buSzPts val="1400"/>
              <a:buFont typeface="Arial"/>
              <a:buChar char="•"/>
            </a:pPr>
            <a:r>
              <a:rPr lang="hu-HU" sz="1400" b="0" i="0" u="none" strike="noStrike" cap="none">
                <a:solidFill>
                  <a:srgbClr val="FFFFFF"/>
                </a:solidFill>
                <a:latin typeface="Arial"/>
                <a:ea typeface="Arial"/>
                <a:cs typeface="Arial"/>
                <a:sym typeface="Arial"/>
              </a:rPr>
              <a:t>Áfa-csökkentés 27%-ról 5%-ra </a:t>
            </a:r>
            <a:endParaRPr/>
          </a:p>
          <a:p>
            <a:pPr marL="0" marR="0" lvl="0" indent="-88900" algn="l" rtl="0">
              <a:lnSpc>
                <a:spcPct val="100000"/>
              </a:lnSpc>
              <a:spcBef>
                <a:spcPts val="0"/>
              </a:spcBef>
              <a:spcAft>
                <a:spcPts val="0"/>
              </a:spcAft>
              <a:buClr>
                <a:srgbClr val="000000"/>
              </a:buClr>
              <a:buSzPts val="1400"/>
              <a:buFont typeface="Arial"/>
              <a:buChar char="•"/>
            </a:pPr>
            <a:r>
              <a:rPr lang="hu-HU" sz="1400" b="0" i="0" u="none" strike="noStrike" cap="none">
                <a:solidFill>
                  <a:srgbClr val="FFFFFF"/>
                </a:solidFill>
                <a:latin typeface="Arial"/>
                <a:ea typeface="Arial"/>
                <a:cs typeface="Arial"/>
                <a:sym typeface="Arial"/>
              </a:rPr>
              <a:t>Digitális Jólét Szoftver Alapcsomag</a:t>
            </a:r>
            <a:endParaRPr/>
          </a:p>
          <a:p>
            <a:pPr marL="0" marR="0" lvl="0" indent="-88900" algn="l" rtl="0">
              <a:lnSpc>
                <a:spcPct val="100000"/>
              </a:lnSpc>
              <a:spcBef>
                <a:spcPts val="0"/>
              </a:spcBef>
              <a:spcAft>
                <a:spcPts val="0"/>
              </a:spcAft>
              <a:buClr>
                <a:srgbClr val="000000"/>
              </a:buClr>
              <a:buSzPts val="1400"/>
              <a:buFont typeface="Arial"/>
              <a:buChar char="•"/>
            </a:pPr>
            <a:r>
              <a:rPr lang="hu-HU" sz="1400" b="0" i="0" u="none" strike="noStrike" cap="none">
                <a:solidFill>
                  <a:srgbClr val="FFFFFF"/>
                </a:solidFill>
                <a:latin typeface="Arial"/>
                <a:ea typeface="Arial"/>
                <a:cs typeface="Arial"/>
                <a:sym typeface="Arial"/>
              </a:rPr>
              <a:t>Digitális Jólét Alapcsomag</a:t>
            </a:r>
            <a:endParaRPr/>
          </a:p>
          <a:p>
            <a:pPr marL="0" marR="0" lvl="0" indent="-88900" algn="l" rtl="0">
              <a:lnSpc>
                <a:spcPct val="100000"/>
              </a:lnSpc>
              <a:spcBef>
                <a:spcPts val="0"/>
              </a:spcBef>
              <a:spcAft>
                <a:spcPts val="0"/>
              </a:spcAft>
              <a:buClr>
                <a:srgbClr val="000000"/>
              </a:buClr>
              <a:buSzPts val="1400"/>
              <a:buFont typeface="Arial"/>
              <a:buChar char="•"/>
            </a:pPr>
            <a:r>
              <a:rPr lang="hu-HU" sz="1400" b="0" i="0" u="none" strike="noStrike" cap="none">
                <a:solidFill>
                  <a:srgbClr val="FFFFFF"/>
                </a:solidFill>
                <a:latin typeface="Arial"/>
                <a:ea typeface="Arial"/>
                <a:cs typeface="Arial"/>
                <a:sym typeface="Arial"/>
              </a:rPr>
              <a:t>Ingyenes WiFi (SZIP, DJP Hálózat, önkormányzatok, WiFi4EU )</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87" name="Google Shape;287;p32"/>
          <p:cNvSpPr/>
          <p:nvPr/>
        </p:nvSpPr>
        <p:spPr>
          <a:xfrm>
            <a:off x="4521993" y="3429000"/>
            <a:ext cx="3579813" cy="2879725"/>
          </a:xfrm>
          <a:prstGeom prst="rect">
            <a:avLst/>
          </a:prstGeom>
          <a:solidFill>
            <a:srgbClr val="17375E"/>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hu-HU" sz="1400" b="1" i="0" u="none" strike="noStrike" cap="none">
                <a:solidFill>
                  <a:srgbClr val="FFFFFF"/>
                </a:solidFill>
                <a:latin typeface="Arial"/>
                <a:ea typeface="Arial"/>
                <a:cs typeface="Arial"/>
                <a:sym typeface="Arial"/>
              </a:rPr>
              <a:t>Digitális infrastruktúra</a:t>
            </a:r>
            <a:endParaRPr/>
          </a:p>
          <a:p>
            <a:pPr marL="0" marR="0" lvl="0" indent="0" algn="l" rtl="0">
              <a:lnSpc>
                <a:spcPct val="100000"/>
              </a:lnSpc>
              <a:spcBef>
                <a:spcPts val="0"/>
              </a:spcBef>
              <a:spcAft>
                <a:spcPts val="0"/>
              </a:spcAft>
              <a:buNone/>
            </a:pPr>
            <a:r>
              <a:rPr lang="hu-HU" sz="1400" b="1" i="0" u="none" strike="noStrike" cap="none">
                <a:solidFill>
                  <a:srgbClr val="FFFFFF"/>
                </a:solidFill>
                <a:latin typeface="Arial"/>
                <a:ea typeface="Arial"/>
                <a:cs typeface="Arial"/>
                <a:sym typeface="Arial"/>
              </a:rPr>
              <a:t>Cél</a:t>
            </a:r>
            <a:r>
              <a:rPr lang="hu-HU" sz="1400" b="0" i="0" u="none" strike="noStrike" cap="none">
                <a:solidFill>
                  <a:srgbClr val="FFFFFF"/>
                </a:solidFill>
                <a:latin typeface="Arial"/>
                <a:ea typeface="Arial"/>
                <a:cs typeface="Arial"/>
                <a:sym typeface="Arial"/>
              </a:rPr>
              <a:t>: a digitális  infrastruktúra hiánya egyetlen polgár, vállalkozás és közintézmény esetében se korlátozza a részvételt a digitális ökoszisztémában. </a:t>
            </a:r>
            <a:endParaRPr/>
          </a:p>
          <a:p>
            <a:pPr marL="0" marR="0" lvl="0" indent="-88900" algn="l" rtl="0">
              <a:lnSpc>
                <a:spcPct val="100000"/>
              </a:lnSpc>
              <a:spcBef>
                <a:spcPts val="0"/>
              </a:spcBef>
              <a:spcAft>
                <a:spcPts val="0"/>
              </a:spcAft>
              <a:buClr>
                <a:srgbClr val="000000"/>
              </a:buClr>
              <a:buSzPts val="1400"/>
              <a:buFont typeface="Arial"/>
              <a:buChar char="•"/>
            </a:pPr>
            <a:r>
              <a:rPr lang="hu-HU" sz="1400" b="0" i="0" u="none" strike="noStrike" cap="none">
                <a:solidFill>
                  <a:srgbClr val="FFFFFF"/>
                </a:solidFill>
                <a:latin typeface="Arial"/>
                <a:ea typeface="Arial"/>
                <a:cs typeface="Arial"/>
                <a:sym typeface="Arial"/>
              </a:rPr>
              <a:t>Gigabit Hungary Stratégia</a:t>
            </a:r>
            <a:endParaRPr/>
          </a:p>
          <a:p>
            <a:pPr marL="0" marR="0" lvl="0" indent="-88900" algn="l" rtl="0">
              <a:lnSpc>
                <a:spcPct val="100000"/>
              </a:lnSpc>
              <a:spcBef>
                <a:spcPts val="0"/>
              </a:spcBef>
              <a:spcAft>
                <a:spcPts val="0"/>
              </a:spcAft>
              <a:buClr>
                <a:srgbClr val="000000"/>
              </a:buClr>
              <a:buSzPts val="1400"/>
              <a:buFont typeface="Arial"/>
              <a:buChar char="•"/>
            </a:pPr>
            <a:r>
              <a:rPr lang="hu-HU" sz="1400" b="0" i="0" u="none" strike="noStrike" cap="none">
                <a:solidFill>
                  <a:srgbClr val="FFFFFF"/>
                </a:solidFill>
                <a:latin typeface="Arial"/>
                <a:ea typeface="Arial"/>
                <a:cs typeface="Arial"/>
                <a:sym typeface="Arial"/>
              </a:rPr>
              <a:t>Egyetemi és kutatói hálózatok továbbfejlesztése</a:t>
            </a:r>
            <a:endParaRPr/>
          </a:p>
          <a:p>
            <a:pPr marL="0" marR="0" lvl="0" indent="-88900" algn="l" rtl="0">
              <a:lnSpc>
                <a:spcPct val="100000"/>
              </a:lnSpc>
              <a:spcBef>
                <a:spcPts val="0"/>
              </a:spcBef>
              <a:spcAft>
                <a:spcPts val="0"/>
              </a:spcAft>
              <a:buClr>
                <a:srgbClr val="000000"/>
              </a:buClr>
              <a:buSzPts val="1400"/>
              <a:buFont typeface="Arial"/>
              <a:buChar char="•"/>
            </a:pPr>
            <a:r>
              <a:rPr lang="hu-HU" sz="1400" b="0" i="0" u="none" strike="noStrike" cap="none">
                <a:solidFill>
                  <a:srgbClr val="FFFFFF"/>
                </a:solidFill>
                <a:latin typeface="Arial"/>
                <a:ea typeface="Arial"/>
                <a:cs typeface="Arial"/>
                <a:sym typeface="Arial"/>
              </a:rPr>
              <a:t>Iskolai sávszélesség-bővítés és WiFi</a:t>
            </a:r>
            <a:endParaRPr/>
          </a:p>
          <a:p>
            <a:pPr marL="0" marR="0" lvl="0" indent="-88900" algn="l" rtl="0">
              <a:lnSpc>
                <a:spcPct val="100000"/>
              </a:lnSpc>
              <a:spcBef>
                <a:spcPts val="0"/>
              </a:spcBef>
              <a:spcAft>
                <a:spcPts val="0"/>
              </a:spcAft>
              <a:buClr>
                <a:srgbClr val="000000"/>
              </a:buClr>
              <a:buSzPts val="1400"/>
              <a:buFont typeface="Arial"/>
              <a:buChar char="•"/>
            </a:pPr>
            <a:r>
              <a:rPr lang="hu-HU" sz="1400" b="0" i="0" u="none" strike="noStrike" cap="none">
                <a:solidFill>
                  <a:srgbClr val="FFFFFF"/>
                </a:solidFill>
                <a:latin typeface="Arial"/>
                <a:ea typeface="Arial"/>
                <a:cs typeface="Arial"/>
                <a:sym typeface="Arial"/>
              </a:rPr>
              <a:t>Kórházi Wifi program </a:t>
            </a:r>
            <a:endParaRPr/>
          </a:p>
          <a:p>
            <a:pPr marL="0" marR="0" lvl="0" indent="-88900" algn="l" rtl="0">
              <a:lnSpc>
                <a:spcPct val="100000"/>
              </a:lnSpc>
              <a:spcBef>
                <a:spcPts val="0"/>
              </a:spcBef>
              <a:spcAft>
                <a:spcPts val="0"/>
              </a:spcAft>
              <a:buClr>
                <a:srgbClr val="000000"/>
              </a:buClr>
              <a:buSzPts val="1400"/>
              <a:buFont typeface="Arial"/>
              <a:buChar char="•"/>
            </a:pPr>
            <a:r>
              <a:rPr lang="hu-HU" sz="1400" b="0" i="0" u="none" strike="noStrike" cap="none">
                <a:solidFill>
                  <a:srgbClr val="FFFFFF"/>
                </a:solidFill>
                <a:latin typeface="Arial"/>
                <a:ea typeface="Arial"/>
                <a:cs typeface="Arial"/>
                <a:sym typeface="Arial"/>
              </a:rPr>
              <a:t>5G stratégia</a:t>
            </a:r>
            <a:endParaRPr/>
          </a:p>
        </p:txBody>
      </p:sp>
      <p:sp>
        <p:nvSpPr>
          <p:cNvPr id="288" name="Google Shape;288;p32"/>
          <p:cNvSpPr/>
          <p:nvPr/>
        </p:nvSpPr>
        <p:spPr>
          <a:xfrm>
            <a:off x="8166892" y="3428229"/>
            <a:ext cx="3611563" cy="2879725"/>
          </a:xfrm>
          <a:prstGeom prst="rect">
            <a:avLst/>
          </a:prstGeom>
          <a:solidFill>
            <a:srgbClr val="17375E"/>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hu-HU" sz="1400" b="1" i="0" u="none" strike="noStrike" cap="none">
                <a:solidFill>
                  <a:srgbClr val="FFFFFF"/>
                </a:solidFill>
                <a:latin typeface="Arial"/>
                <a:ea typeface="Arial"/>
                <a:cs typeface="Arial"/>
                <a:sym typeface="Arial"/>
              </a:rPr>
              <a:t>Horizontális tényezők</a:t>
            </a:r>
            <a:endParaRPr/>
          </a:p>
          <a:p>
            <a:pPr marL="0" marR="0" lvl="0" indent="0" algn="l" rtl="0">
              <a:lnSpc>
                <a:spcPct val="100000"/>
              </a:lnSpc>
              <a:spcBef>
                <a:spcPts val="0"/>
              </a:spcBef>
              <a:spcAft>
                <a:spcPts val="0"/>
              </a:spcAft>
              <a:buNone/>
            </a:pPr>
            <a:r>
              <a:rPr lang="hu-HU" sz="1400" b="1" i="0" u="none" strike="noStrike" cap="none">
                <a:solidFill>
                  <a:srgbClr val="FFFFFF"/>
                </a:solidFill>
                <a:latin typeface="Arial"/>
                <a:ea typeface="Arial"/>
                <a:cs typeface="Arial"/>
                <a:sym typeface="Arial"/>
              </a:rPr>
              <a:t>Cél</a:t>
            </a:r>
            <a:r>
              <a:rPr lang="hu-HU" sz="1400" b="0" i="0" u="none" strike="noStrike" cap="none">
                <a:solidFill>
                  <a:srgbClr val="FFFFFF"/>
                </a:solidFill>
                <a:latin typeface="Arial"/>
                <a:ea typeface="Arial"/>
                <a:cs typeface="Arial"/>
                <a:sym typeface="Arial"/>
              </a:rPr>
              <a:t>: a digitalizáció járulékos előnyeinek és kockázatainak felmérése és kezelése (pl. biztonság, környezeti és  élettani hatások, stb.)</a:t>
            </a:r>
            <a:endParaRPr/>
          </a:p>
          <a:p>
            <a:pPr marL="0" marR="0" lvl="0" indent="-88900" algn="l" rtl="0">
              <a:lnSpc>
                <a:spcPct val="100000"/>
              </a:lnSpc>
              <a:spcBef>
                <a:spcPts val="0"/>
              </a:spcBef>
              <a:spcAft>
                <a:spcPts val="0"/>
              </a:spcAft>
              <a:buClr>
                <a:srgbClr val="000000"/>
              </a:buClr>
              <a:buSzPts val="1400"/>
              <a:buFont typeface="Arial"/>
              <a:buChar char="•"/>
            </a:pPr>
            <a:r>
              <a:rPr lang="hu-HU" sz="1400" b="0" i="0" u="none" strike="noStrike" cap="none">
                <a:solidFill>
                  <a:srgbClr val="FFFFFF"/>
                </a:solidFill>
                <a:latin typeface="Arial"/>
                <a:ea typeface="Arial"/>
                <a:cs typeface="Arial"/>
                <a:sym typeface="Arial"/>
              </a:rPr>
              <a:t>Információbiztonság</a:t>
            </a:r>
            <a:endParaRPr/>
          </a:p>
          <a:p>
            <a:pPr marL="0" marR="0" lvl="0" indent="-88900" algn="l" rtl="0">
              <a:lnSpc>
                <a:spcPct val="100000"/>
              </a:lnSpc>
              <a:spcBef>
                <a:spcPts val="0"/>
              </a:spcBef>
              <a:spcAft>
                <a:spcPts val="0"/>
              </a:spcAft>
              <a:buClr>
                <a:srgbClr val="000000"/>
              </a:buClr>
              <a:buSzPts val="1400"/>
              <a:buFont typeface="Arial"/>
              <a:buChar char="•"/>
            </a:pPr>
            <a:r>
              <a:rPr lang="hu-HU" sz="1400" b="0" i="0" u="none" strike="noStrike" cap="none">
                <a:solidFill>
                  <a:srgbClr val="FFFFFF"/>
                </a:solidFill>
                <a:latin typeface="Arial"/>
                <a:ea typeface="Arial"/>
                <a:cs typeface="Arial"/>
                <a:sym typeface="Arial"/>
              </a:rPr>
              <a:t>Hálózatkutatás</a:t>
            </a:r>
            <a:endParaRPr/>
          </a:p>
          <a:p>
            <a:pPr marL="0" marR="0" lvl="0" indent="-88900" algn="l" rtl="0">
              <a:lnSpc>
                <a:spcPct val="100000"/>
              </a:lnSpc>
              <a:spcBef>
                <a:spcPts val="0"/>
              </a:spcBef>
              <a:spcAft>
                <a:spcPts val="0"/>
              </a:spcAft>
              <a:buClr>
                <a:srgbClr val="000000"/>
              </a:buClr>
              <a:buSzPts val="1400"/>
              <a:buFont typeface="Arial"/>
              <a:buChar char="•"/>
            </a:pPr>
            <a:r>
              <a:rPr lang="hu-HU" sz="1400" b="0" i="0" u="none" strike="noStrike" cap="none">
                <a:solidFill>
                  <a:srgbClr val="FFFFFF"/>
                </a:solidFill>
                <a:latin typeface="Arial"/>
                <a:ea typeface="Arial"/>
                <a:cs typeface="Arial"/>
                <a:sym typeface="Arial"/>
              </a:rPr>
              <a:t>Okos Város</a:t>
            </a:r>
            <a:endParaRPr/>
          </a:p>
          <a:p>
            <a:pPr marL="0" marR="0" lvl="0" indent="-88900" algn="l" rtl="0">
              <a:lnSpc>
                <a:spcPct val="100000"/>
              </a:lnSpc>
              <a:spcBef>
                <a:spcPts val="0"/>
              </a:spcBef>
              <a:spcAft>
                <a:spcPts val="0"/>
              </a:spcAft>
              <a:buClr>
                <a:srgbClr val="000000"/>
              </a:buClr>
              <a:buSzPts val="1400"/>
              <a:buFont typeface="Arial"/>
              <a:buChar char="•"/>
            </a:pPr>
            <a:r>
              <a:rPr lang="hu-HU" sz="1400" b="0" i="0" u="none" strike="noStrike" cap="none">
                <a:solidFill>
                  <a:srgbClr val="FFFFFF"/>
                </a:solidFill>
                <a:latin typeface="Arial"/>
                <a:ea typeface="Arial"/>
                <a:cs typeface="Arial"/>
                <a:sym typeface="Arial"/>
              </a:rPr>
              <a:t>Kárpát-medencei digitális ökoszisztéma </a:t>
            </a:r>
            <a:endParaRPr/>
          </a:p>
          <a:p>
            <a:pPr marL="0" marR="0" lvl="0" indent="-88900" algn="l" rtl="0">
              <a:lnSpc>
                <a:spcPct val="100000"/>
              </a:lnSpc>
              <a:spcBef>
                <a:spcPts val="0"/>
              </a:spcBef>
              <a:spcAft>
                <a:spcPts val="0"/>
              </a:spcAft>
              <a:buClr>
                <a:srgbClr val="000000"/>
              </a:buClr>
              <a:buSzPts val="1400"/>
              <a:buFont typeface="Arial"/>
              <a:buChar char="•"/>
            </a:pPr>
            <a:r>
              <a:rPr lang="hu-HU" sz="1400" b="0" i="0" u="none" strike="noStrike" cap="none">
                <a:solidFill>
                  <a:srgbClr val="FFFFFF"/>
                </a:solidFill>
                <a:latin typeface="Arial"/>
                <a:ea typeface="Arial"/>
                <a:cs typeface="Arial"/>
                <a:sym typeface="Arial"/>
              </a:rPr>
              <a:t>Digitalizáció hatásvizsgálata</a:t>
            </a:r>
            <a:endParaRPr/>
          </a:p>
          <a:p>
            <a:pPr marL="0" marR="0" lvl="0" indent="-88900" algn="l" rtl="0">
              <a:lnSpc>
                <a:spcPct val="100000"/>
              </a:lnSpc>
              <a:spcBef>
                <a:spcPts val="0"/>
              </a:spcBef>
              <a:spcAft>
                <a:spcPts val="0"/>
              </a:spcAft>
              <a:buClr>
                <a:srgbClr val="000000"/>
              </a:buClr>
              <a:buSzPts val="1400"/>
              <a:buFont typeface="Arial"/>
              <a:buChar char="•"/>
            </a:pPr>
            <a:r>
              <a:rPr lang="hu-HU" sz="1400" b="0" i="0" u="none" strike="noStrike" cap="none">
                <a:solidFill>
                  <a:srgbClr val="FFFFFF"/>
                </a:solidFill>
                <a:latin typeface="Arial"/>
                <a:ea typeface="Arial"/>
                <a:cs typeface="Arial"/>
                <a:sym typeface="Arial"/>
              </a:rPr>
              <a:t>Releváns nemzetközi rendezvényeken</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3"/>
          <p:cNvSpPr txBox="1">
            <a:spLocks noGrp="1"/>
          </p:cNvSpPr>
          <p:nvPr>
            <p:ph type="title"/>
          </p:nvPr>
        </p:nvSpPr>
        <p:spPr>
          <a:xfrm>
            <a:off x="750888" y="293688"/>
            <a:ext cx="9221787" cy="94773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3F3F3F"/>
              </a:buClr>
              <a:buSzPct val="71428"/>
              <a:buFont typeface="Calibri"/>
              <a:buNone/>
            </a:pPr>
            <a:r>
              <a:rPr lang="hu-HU" sz="2800">
                <a:latin typeface="Calibri"/>
                <a:ea typeface="Calibri"/>
                <a:cs typeface="Calibri"/>
                <a:sym typeface="Calibri"/>
              </a:rPr>
              <a:t>Jó gyakorlatok és esettanulmányok alkalmazási területenként  </a:t>
            </a:r>
            <a:r>
              <a:rPr lang="hu-HU" sz="2800" b="1">
                <a:latin typeface="Calibri"/>
                <a:ea typeface="Calibri"/>
                <a:cs typeface="Calibri"/>
                <a:sym typeface="Calibri"/>
              </a:rPr>
              <a:t>közösségfejlesztés</a:t>
            </a:r>
            <a:r>
              <a:rPr lang="hu-HU" sz="2800">
                <a:latin typeface="Calibri"/>
                <a:ea typeface="Calibri"/>
                <a:cs typeface="Calibri"/>
                <a:sym typeface="Calibri"/>
              </a:rPr>
              <a:t>: közösség erősítése hiperlokális hírekkel 1.</a:t>
            </a:r>
            <a:endParaRPr/>
          </a:p>
        </p:txBody>
      </p:sp>
      <p:sp>
        <p:nvSpPr>
          <p:cNvPr id="295" name="Google Shape;295;p33"/>
          <p:cNvSpPr txBox="1">
            <a:spLocks noGrp="1"/>
          </p:cNvSpPr>
          <p:nvPr>
            <p:ph type="body" idx="1"/>
          </p:nvPr>
        </p:nvSpPr>
        <p:spPr>
          <a:xfrm>
            <a:off x="747713" y="1527175"/>
            <a:ext cx="10909300" cy="2081213"/>
          </a:xfrm>
          <a:prstGeom prst="rect">
            <a:avLst/>
          </a:prstGeom>
          <a:noFill/>
          <a:ln>
            <a:noFill/>
          </a:ln>
        </p:spPr>
        <p:txBody>
          <a:bodyPr spcFirstLastPara="1" wrap="square" lIns="91425" tIns="45700" rIns="91425" bIns="45700" anchor="t" anchorCtr="0">
            <a:normAutofit fontScale="62500" lnSpcReduction="20000"/>
          </a:bodyPr>
          <a:lstStyle/>
          <a:p>
            <a:pPr marL="457200" lvl="0" indent="-342900" algn="l" rtl="0">
              <a:lnSpc>
                <a:spcPct val="100000"/>
              </a:lnSpc>
              <a:spcBef>
                <a:spcPts val="0"/>
              </a:spcBef>
              <a:spcAft>
                <a:spcPts val="0"/>
              </a:spcAft>
              <a:buClr>
                <a:srgbClr val="3F3F3F"/>
              </a:buClr>
              <a:buSzPct val="102857"/>
              <a:buChar char="•"/>
            </a:pPr>
            <a:r>
              <a:rPr lang="hu-HU" b="1">
                <a:solidFill>
                  <a:srgbClr val="3F3F3F"/>
                </a:solidFill>
                <a:latin typeface="Calibri"/>
                <a:ea typeface="Calibri"/>
                <a:cs typeface="Calibri"/>
                <a:sym typeface="Calibri"/>
              </a:rPr>
              <a:t>Előzmények</a:t>
            </a:r>
            <a:endParaRPr/>
          </a:p>
          <a:p>
            <a:pPr marL="457200" lvl="0" indent="-342900" algn="l" rtl="0">
              <a:lnSpc>
                <a:spcPct val="90000"/>
              </a:lnSpc>
              <a:spcBef>
                <a:spcPts val="1000"/>
              </a:spcBef>
              <a:spcAft>
                <a:spcPts val="0"/>
              </a:spcAft>
              <a:buClr>
                <a:srgbClr val="3F3F3F"/>
              </a:buClr>
              <a:buSzPct val="102857"/>
              <a:buFont typeface="Arial"/>
              <a:buChar char="•"/>
            </a:pPr>
            <a:r>
              <a:rPr lang="hu-HU">
                <a:solidFill>
                  <a:srgbClr val="3F3F3F"/>
                </a:solidFill>
                <a:latin typeface="Calibri"/>
                <a:ea typeface="Calibri"/>
                <a:cs typeface="Calibri"/>
                <a:sym typeface="Calibri"/>
              </a:rPr>
              <a:t>Kesztölc 1 órányira található Budapesttől. 2700 lakosa van, magas a halálozási és alacsony a születési arány. </a:t>
            </a:r>
            <a:br>
              <a:rPr lang="hu-HU">
                <a:solidFill>
                  <a:srgbClr val="3F3F3F"/>
                </a:solidFill>
                <a:latin typeface="Calibri"/>
                <a:ea typeface="Calibri"/>
                <a:cs typeface="Calibri"/>
                <a:sym typeface="Calibri"/>
              </a:rPr>
            </a:br>
            <a:r>
              <a:rPr lang="hu-HU">
                <a:solidFill>
                  <a:srgbClr val="3F3F3F"/>
                </a:solidFill>
                <a:latin typeface="Calibri"/>
                <a:ea typeface="Calibri"/>
                <a:cs typeface="Calibri"/>
                <a:sym typeface="Calibri"/>
              </a:rPr>
              <a:t>Az agglomerációs hatás miatt vannak új betelepülők. Lassan növekszik a népesség. </a:t>
            </a:r>
            <a:endParaRPr/>
          </a:p>
          <a:p>
            <a:pPr marL="457200" lvl="0" indent="-342900" algn="l" rtl="0">
              <a:lnSpc>
                <a:spcPct val="90000"/>
              </a:lnSpc>
              <a:spcBef>
                <a:spcPts val="1000"/>
              </a:spcBef>
              <a:spcAft>
                <a:spcPts val="0"/>
              </a:spcAft>
              <a:buClr>
                <a:srgbClr val="3F3F3F"/>
              </a:buClr>
              <a:buSzPct val="102857"/>
              <a:buFont typeface="Arial"/>
              <a:buChar char="•"/>
            </a:pPr>
            <a:r>
              <a:rPr lang="hu-HU">
                <a:solidFill>
                  <a:srgbClr val="3F3F3F"/>
                </a:solidFill>
                <a:latin typeface="Calibri"/>
                <a:ea typeface="Calibri"/>
                <a:cs typeface="Calibri"/>
                <a:sym typeface="Calibri"/>
              </a:rPr>
              <a:t>A kesztölci lakosok és vállalkozások megfogalmazták a céljaikat: támogatják a helyi munkahelyek kialakítását, védik a környezetüket és a hagyományaikat, valamint támogatják az új betelepülők integrálódását a közösségbe. A célok elérése érdekében a kijelölték a beavatkozási területeket: összetartás erősítése, a turizmus támogatása, a környezetük védelme és a szövetségek építése.</a:t>
            </a:r>
            <a:endParaRPr/>
          </a:p>
        </p:txBody>
      </p:sp>
      <p:pic>
        <p:nvPicPr>
          <p:cNvPr id="296" name="Google Shape;296;p33"/>
          <p:cNvPicPr preferRelativeResize="0"/>
          <p:nvPr/>
        </p:nvPicPr>
        <p:blipFill rotWithShape="1">
          <a:blip r:embed="rId3">
            <a:alphaModFix/>
          </a:blip>
          <a:srcRect/>
          <a:stretch/>
        </p:blipFill>
        <p:spPr>
          <a:xfrm>
            <a:off x="5334000" y="3649663"/>
            <a:ext cx="6684963" cy="2797175"/>
          </a:xfrm>
          <a:prstGeom prst="rect">
            <a:avLst/>
          </a:prstGeom>
          <a:noFill/>
          <a:ln>
            <a:noFill/>
          </a:ln>
        </p:spPr>
      </p:pic>
      <p:sp>
        <p:nvSpPr>
          <p:cNvPr id="297" name="Google Shape;297;p33"/>
          <p:cNvSpPr txBox="1"/>
          <p:nvPr/>
        </p:nvSpPr>
        <p:spPr>
          <a:xfrm>
            <a:off x="763588" y="3505200"/>
            <a:ext cx="4579937" cy="3284538"/>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000000"/>
              </a:buClr>
              <a:buSzPts val="1400"/>
              <a:buFont typeface="Arial"/>
              <a:buNone/>
            </a:pPr>
            <a:r>
              <a:rPr lang="hu-HU" sz="1400" b="1" i="0" u="none" strike="noStrike" cap="none">
                <a:solidFill>
                  <a:schemeClr val="dk1"/>
                </a:solidFill>
                <a:latin typeface="Calibri"/>
                <a:ea typeface="Calibri"/>
                <a:cs typeface="Calibri"/>
                <a:sym typeface="Calibri"/>
              </a:rPr>
              <a:t>Digitális jó megoldás hiperlokális hírek weboldalon</a:t>
            </a:r>
            <a:endParaRPr/>
          </a:p>
          <a:p>
            <a:pPr marL="0" marR="0" lvl="0" indent="-88900" algn="l" rtl="0">
              <a:lnSpc>
                <a:spcPct val="90000"/>
              </a:lnSpc>
              <a:spcBef>
                <a:spcPts val="1000"/>
              </a:spcBef>
              <a:spcAft>
                <a:spcPts val="0"/>
              </a:spcAft>
              <a:buClr>
                <a:srgbClr val="000000"/>
              </a:buClr>
              <a:buSzPts val="1400"/>
              <a:buFont typeface="Arial"/>
              <a:buChar char="•"/>
            </a:pPr>
            <a:r>
              <a:rPr lang="hu-HU" sz="1400" b="0" i="0" u="none" strike="noStrike" cap="none">
                <a:solidFill>
                  <a:schemeClr val="dk1"/>
                </a:solidFill>
                <a:latin typeface="Calibri"/>
                <a:ea typeface="Calibri"/>
                <a:cs typeface="Calibri"/>
                <a:sym typeface="Calibri"/>
              </a:rPr>
              <a:t>Az összetartás erősítése érdekében új koncepció alapján fejlesztették a település weboldalát, valamint közösségi média felületeit (Facebook, Youtube). </a:t>
            </a:r>
            <a:endParaRPr/>
          </a:p>
          <a:p>
            <a:pPr marL="0" marR="0" lvl="0" indent="-88900" algn="l" rtl="0">
              <a:lnSpc>
                <a:spcPct val="90000"/>
              </a:lnSpc>
              <a:spcBef>
                <a:spcPts val="1000"/>
              </a:spcBef>
              <a:spcAft>
                <a:spcPts val="0"/>
              </a:spcAft>
              <a:buClr>
                <a:srgbClr val="000000"/>
              </a:buClr>
              <a:buSzPts val="1400"/>
              <a:buFont typeface="Arial"/>
              <a:buChar char="•"/>
            </a:pPr>
            <a:r>
              <a:rPr lang="hu-HU" sz="1400" b="0" i="0" u="none" strike="noStrike" cap="none">
                <a:solidFill>
                  <a:schemeClr val="dk1"/>
                </a:solidFill>
                <a:latin typeface="Calibri"/>
                <a:ea typeface="Calibri"/>
                <a:cs typeface="Calibri"/>
                <a:sym typeface="Calibri"/>
              </a:rPr>
              <a:t>A település web oldalán (www.kesztolc.hu), a hagyományos önkormányzati weboldalaktól elsősorban hiperlokális híreket tesznek közzé a faluról. Bemutatják a helyi aktív embereket, művészeket, vállalkozókat, termelőket. Híreket adnak az iskola, az ovi és a művelődési ház életéből. Bemutatják az önkéntes akciókat, bátorítják az embereket, hogy tegyenek a környezetükért. A weboldalnak 4-500 olvasója van naponta. </a:t>
            </a:r>
            <a:endParaRPr/>
          </a:p>
          <a:p>
            <a:pPr marL="0" marR="0" lvl="0" indent="0" algn="l" rtl="0">
              <a:lnSpc>
                <a:spcPct val="11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a:p>
            <a:pPr marL="0" marR="0" lvl="0" indent="0" algn="l" rtl="0">
              <a:lnSpc>
                <a:spcPct val="11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a:p>
            <a:pPr marL="0" marR="0" lvl="0" indent="0" algn="l" rtl="0">
              <a:lnSpc>
                <a:spcPct val="11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nvGrpSpPr>
          <p:cNvPr id="298" name="Google Shape;298;p33"/>
          <p:cNvGrpSpPr/>
          <p:nvPr/>
        </p:nvGrpSpPr>
        <p:grpSpPr>
          <a:xfrm>
            <a:off x="10541000" y="519112"/>
            <a:ext cx="1116013" cy="722313"/>
            <a:chOff x="1904995" y="1534888"/>
            <a:chExt cx="4752000" cy="3052965"/>
          </a:xfrm>
        </p:grpSpPr>
        <p:sp>
          <p:nvSpPr>
            <p:cNvPr id="299" name="Google Shape;299;p33"/>
            <p:cNvSpPr/>
            <p:nvPr/>
          </p:nvSpPr>
          <p:spPr>
            <a:xfrm>
              <a:off x="1938795" y="1534888"/>
              <a:ext cx="4623565" cy="999764"/>
            </a:xfrm>
            <a:prstGeom prst="triangle">
              <a:avLst>
                <a:gd name="adj" fmla="val 50000"/>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300" name="Google Shape;300;p33"/>
            <p:cNvSpPr/>
            <p:nvPr/>
          </p:nvSpPr>
          <p:spPr>
            <a:xfrm>
              <a:off x="2101025" y="2588330"/>
              <a:ext cx="980140" cy="1308411"/>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301" name="Google Shape;301;p33"/>
            <p:cNvSpPr/>
            <p:nvPr/>
          </p:nvSpPr>
          <p:spPr>
            <a:xfrm>
              <a:off x="3209600" y="2588330"/>
              <a:ext cx="980140" cy="1308411"/>
            </a:xfrm>
            <a:prstGeom prst="rect">
              <a:avLst/>
            </a:prstGeom>
            <a:solidFill>
              <a:srgbClr val="358B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302" name="Google Shape;302;p33"/>
            <p:cNvSpPr/>
            <p:nvPr/>
          </p:nvSpPr>
          <p:spPr>
            <a:xfrm>
              <a:off x="4324931" y="2588330"/>
              <a:ext cx="973382" cy="1308411"/>
            </a:xfrm>
            <a:prstGeom prst="rect">
              <a:avLst/>
            </a:prstGeom>
            <a:solidFill>
              <a:srgbClr val="358B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303" name="Google Shape;303;p33"/>
            <p:cNvSpPr/>
            <p:nvPr/>
          </p:nvSpPr>
          <p:spPr>
            <a:xfrm>
              <a:off x="5440267" y="2588330"/>
              <a:ext cx="980140" cy="1308411"/>
            </a:xfrm>
            <a:prstGeom prst="rect">
              <a:avLst/>
            </a:prstGeom>
            <a:solidFill>
              <a:srgbClr val="C00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304" name="Google Shape;304;p33"/>
            <p:cNvSpPr/>
            <p:nvPr/>
          </p:nvSpPr>
          <p:spPr>
            <a:xfrm>
              <a:off x="1979353" y="3950419"/>
              <a:ext cx="4630323" cy="288524"/>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305" name="Google Shape;305;p33"/>
            <p:cNvSpPr/>
            <p:nvPr/>
          </p:nvSpPr>
          <p:spPr>
            <a:xfrm>
              <a:off x="1904995" y="4299329"/>
              <a:ext cx="4752000" cy="288524"/>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grpSp>
      <p:sp>
        <p:nvSpPr>
          <p:cNvPr id="306" name="Google Shape;306;p33"/>
          <p:cNvSpPr/>
          <p:nvPr/>
        </p:nvSpPr>
        <p:spPr>
          <a:xfrm>
            <a:off x="5289550" y="6421438"/>
            <a:ext cx="2366963" cy="3079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none" strike="noStrike" cap="none">
                <a:solidFill>
                  <a:schemeClr val="dk1"/>
                </a:solidFill>
                <a:latin typeface="Arial"/>
                <a:ea typeface="Arial"/>
                <a:cs typeface="Arial"/>
                <a:sym typeface="Arial"/>
              </a:rPr>
              <a:t>Kép forrása: </a:t>
            </a:r>
            <a:r>
              <a:rPr lang="hu-HU" sz="1400" b="0"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www.kesztolc.hu</a:t>
            </a:r>
            <a:r>
              <a:rPr lang="hu-HU" sz="1400" b="0" i="0" u="none" strike="noStrike" cap="none">
                <a:solidFill>
                  <a:schemeClr val="dk1"/>
                </a:solidFill>
                <a:latin typeface="Arial"/>
                <a:ea typeface="Arial"/>
                <a:cs typeface="Arial"/>
                <a:sym typeface="Arial"/>
              </a:rPr>
              <a:t>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gdfda8c3a9f_0_0"/>
          <p:cNvSpPr txBox="1">
            <a:spLocks noGrp="1"/>
          </p:cNvSpPr>
          <p:nvPr>
            <p:ph type="title"/>
          </p:nvPr>
        </p:nvSpPr>
        <p:spPr>
          <a:xfrm>
            <a:off x="750888" y="293688"/>
            <a:ext cx="9221700" cy="947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3F3F3F"/>
              </a:buClr>
              <a:buSzPct val="71428"/>
              <a:buFont typeface="Calibri"/>
              <a:buNone/>
            </a:pPr>
            <a:r>
              <a:rPr lang="hu-HU" sz="2800">
                <a:latin typeface="Calibri"/>
                <a:ea typeface="Calibri"/>
                <a:cs typeface="Calibri"/>
                <a:sym typeface="Calibri"/>
              </a:rPr>
              <a:t>Jó gyakorlatok és esettanulmányok alkalmazási területenként  </a:t>
            </a:r>
            <a:r>
              <a:rPr lang="hu-HU" sz="2800" b="1">
                <a:latin typeface="Calibri"/>
                <a:ea typeface="Calibri"/>
                <a:cs typeface="Calibri"/>
                <a:sym typeface="Calibri"/>
              </a:rPr>
              <a:t>közösségfejlesztés</a:t>
            </a:r>
            <a:r>
              <a:rPr lang="hu-HU" sz="2800">
                <a:latin typeface="Calibri"/>
                <a:ea typeface="Calibri"/>
                <a:cs typeface="Calibri"/>
                <a:sym typeface="Calibri"/>
              </a:rPr>
              <a:t>: közösség erősítése hiperlokális hírekkel 1.</a:t>
            </a:r>
            <a:endParaRPr/>
          </a:p>
        </p:txBody>
      </p:sp>
      <p:sp>
        <p:nvSpPr>
          <p:cNvPr id="313" name="Google Shape;313;gdfda8c3a9f_0_0"/>
          <p:cNvSpPr txBox="1">
            <a:spLocks noGrp="1"/>
          </p:cNvSpPr>
          <p:nvPr>
            <p:ph type="body" idx="1"/>
          </p:nvPr>
        </p:nvSpPr>
        <p:spPr>
          <a:xfrm>
            <a:off x="747713" y="1527175"/>
            <a:ext cx="10909200" cy="2081100"/>
          </a:xfrm>
          <a:prstGeom prst="rect">
            <a:avLst/>
          </a:prstGeom>
          <a:noFill/>
          <a:ln>
            <a:noFill/>
          </a:ln>
        </p:spPr>
        <p:txBody>
          <a:bodyPr spcFirstLastPara="1" wrap="square" lIns="91425" tIns="45700" rIns="91425" bIns="45700" anchor="t" anchorCtr="0">
            <a:normAutofit fontScale="62500" lnSpcReduction="20000"/>
          </a:bodyPr>
          <a:lstStyle/>
          <a:p>
            <a:pPr marL="457200" lvl="0" indent="-342900" algn="l" rtl="0">
              <a:lnSpc>
                <a:spcPct val="100000"/>
              </a:lnSpc>
              <a:spcBef>
                <a:spcPts val="0"/>
              </a:spcBef>
              <a:spcAft>
                <a:spcPts val="0"/>
              </a:spcAft>
              <a:buClr>
                <a:srgbClr val="3F3F3F"/>
              </a:buClr>
              <a:buSzPct val="102857"/>
              <a:buChar char="•"/>
            </a:pPr>
            <a:r>
              <a:rPr lang="hu-HU" b="1">
                <a:solidFill>
                  <a:srgbClr val="3F3F3F"/>
                </a:solidFill>
                <a:latin typeface="Calibri"/>
                <a:ea typeface="Calibri"/>
                <a:cs typeface="Calibri"/>
                <a:sym typeface="Calibri"/>
              </a:rPr>
              <a:t>Előzmények</a:t>
            </a:r>
            <a:endParaRPr/>
          </a:p>
          <a:p>
            <a:pPr marL="457200" lvl="0" indent="-342900" algn="l" rtl="0">
              <a:lnSpc>
                <a:spcPct val="90000"/>
              </a:lnSpc>
              <a:spcBef>
                <a:spcPts val="1000"/>
              </a:spcBef>
              <a:spcAft>
                <a:spcPts val="0"/>
              </a:spcAft>
              <a:buClr>
                <a:srgbClr val="3F3F3F"/>
              </a:buClr>
              <a:buSzPct val="102857"/>
              <a:buFont typeface="Arial"/>
              <a:buChar char="•"/>
            </a:pPr>
            <a:r>
              <a:rPr lang="hu-HU">
                <a:solidFill>
                  <a:srgbClr val="3F3F3F"/>
                </a:solidFill>
                <a:latin typeface="Calibri"/>
                <a:ea typeface="Calibri"/>
                <a:cs typeface="Calibri"/>
                <a:sym typeface="Calibri"/>
              </a:rPr>
              <a:t>Kesztölc 1 órányira található Budapesttől. 2700 lakosa van, magas a halálozási és alacsony a születési arány. </a:t>
            </a:r>
            <a:br>
              <a:rPr lang="hu-HU">
                <a:solidFill>
                  <a:srgbClr val="3F3F3F"/>
                </a:solidFill>
                <a:latin typeface="Calibri"/>
                <a:ea typeface="Calibri"/>
                <a:cs typeface="Calibri"/>
                <a:sym typeface="Calibri"/>
              </a:rPr>
            </a:br>
            <a:r>
              <a:rPr lang="hu-HU">
                <a:solidFill>
                  <a:srgbClr val="3F3F3F"/>
                </a:solidFill>
                <a:latin typeface="Calibri"/>
                <a:ea typeface="Calibri"/>
                <a:cs typeface="Calibri"/>
                <a:sym typeface="Calibri"/>
              </a:rPr>
              <a:t>Az agglomerációs hatás miatt vannak új betelepülők. Lassan növekszik a népesség. </a:t>
            </a:r>
            <a:endParaRPr/>
          </a:p>
          <a:p>
            <a:pPr marL="457200" lvl="0" indent="-342900" algn="l" rtl="0">
              <a:lnSpc>
                <a:spcPct val="90000"/>
              </a:lnSpc>
              <a:spcBef>
                <a:spcPts val="1000"/>
              </a:spcBef>
              <a:spcAft>
                <a:spcPts val="0"/>
              </a:spcAft>
              <a:buClr>
                <a:srgbClr val="3F3F3F"/>
              </a:buClr>
              <a:buSzPct val="102857"/>
              <a:buFont typeface="Arial"/>
              <a:buChar char="•"/>
            </a:pPr>
            <a:r>
              <a:rPr lang="hu-HU">
                <a:solidFill>
                  <a:srgbClr val="3F3F3F"/>
                </a:solidFill>
                <a:latin typeface="Calibri"/>
                <a:ea typeface="Calibri"/>
                <a:cs typeface="Calibri"/>
                <a:sym typeface="Calibri"/>
              </a:rPr>
              <a:t>A kesztölci lakosok és vállalkozások megfogalmazták a céljaikat: támogatják a helyi munkahelyek kialakítását, védik a környezetüket és a hagyományaikat, valamint támogatják az új betelepülők integrálódását a közösségbe. A célok elérése érdekében a kijelölték a beavatkozási területeket: összetartás erősítése, a turizmus támogatása, a környezetük védelme és a szövetségek építése.</a:t>
            </a:r>
            <a:endParaRPr/>
          </a:p>
        </p:txBody>
      </p:sp>
      <p:pic>
        <p:nvPicPr>
          <p:cNvPr id="314" name="Google Shape;314;gdfda8c3a9f_0_0"/>
          <p:cNvPicPr preferRelativeResize="0"/>
          <p:nvPr/>
        </p:nvPicPr>
        <p:blipFill rotWithShape="1">
          <a:blip r:embed="rId3">
            <a:alphaModFix/>
          </a:blip>
          <a:srcRect/>
          <a:stretch/>
        </p:blipFill>
        <p:spPr>
          <a:xfrm>
            <a:off x="5334000" y="3649663"/>
            <a:ext cx="6684964" cy="2797175"/>
          </a:xfrm>
          <a:prstGeom prst="rect">
            <a:avLst/>
          </a:prstGeom>
          <a:noFill/>
          <a:ln>
            <a:noFill/>
          </a:ln>
        </p:spPr>
      </p:pic>
      <p:sp>
        <p:nvSpPr>
          <p:cNvPr id="315" name="Google Shape;315;gdfda8c3a9f_0_0"/>
          <p:cNvSpPr txBox="1"/>
          <p:nvPr/>
        </p:nvSpPr>
        <p:spPr>
          <a:xfrm>
            <a:off x="763588" y="3505200"/>
            <a:ext cx="4579800" cy="32844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000000"/>
              </a:buClr>
              <a:buSzPts val="1400"/>
              <a:buFont typeface="Arial"/>
              <a:buNone/>
            </a:pPr>
            <a:r>
              <a:rPr lang="hu-HU" sz="1400" b="1" i="0" u="none" strike="noStrike" cap="none">
                <a:solidFill>
                  <a:schemeClr val="dk1"/>
                </a:solidFill>
                <a:latin typeface="Calibri"/>
                <a:ea typeface="Calibri"/>
                <a:cs typeface="Calibri"/>
                <a:sym typeface="Calibri"/>
              </a:rPr>
              <a:t>Digitális jó megoldás hiperlokális hírek weboldalon</a:t>
            </a:r>
            <a:endParaRPr/>
          </a:p>
          <a:p>
            <a:pPr marL="0" marR="0" lvl="0" indent="-88900" algn="l" rtl="0">
              <a:lnSpc>
                <a:spcPct val="90000"/>
              </a:lnSpc>
              <a:spcBef>
                <a:spcPts val="1000"/>
              </a:spcBef>
              <a:spcAft>
                <a:spcPts val="0"/>
              </a:spcAft>
              <a:buClr>
                <a:srgbClr val="000000"/>
              </a:buClr>
              <a:buSzPts val="1400"/>
              <a:buFont typeface="Arial"/>
              <a:buChar char="•"/>
            </a:pPr>
            <a:r>
              <a:rPr lang="hu-HU" sz="1400" b="0" i="0" u="none" strike="noStrike" cap="none">
                <a:solidFill>
                  <a:schemeClr val="dk1"/>
                </a:solidFill>
                <a:latin typeface="Calibri"/>
                <a:ea typeface="Calibri"/>
                <a:cs typeface="Calibri"/>
                <a:sym typeface="Calibri"/>
              </a:rPr>
              <a:t>Az összetartás erősítése érdekében új koncepció alapján fejlesztették a település weboldalát, valamint közösségi média felületeit (Facebook, Youtube). </a:t>
            </a:r>
            <a:endParaRPr/>
          </a:p>
          <a:p>
            <a:pPr marL="0" marR="0" lvl="0" indent="-88900" algn="l" rtl="0">
              <a:lnSpc>
                <a:spcPct val="90000"/>
              </a:lnSpc>
              <a:spcBef>
                <a:spcPts val="1000"/>
              </a:spcBef>
              <a:spcAft>
                <a:spcPts val="0"/>
              </a:spcAft>
              <a:buClr>
                <a:srgbClr val="000000"/>
              </a:buClr>
              <a:buSzPts val="1400"/>
              <a:buFont typeface="Arial"/>
              <a:buChar char="•"/>
            </a:pPr>
            <a:r>
              <a:rPr lang="hu-HU" sz="1400" b="0" i="0" u="none" strike="noStrike" cap="none">
                <a:solidFill>
                  <a:schemeClr val="dk1"/>
                </a:solidFill>
                <a:latin typeface="Calibri"/>
                <a:ea typeface="Calibri"/>
                <a:cs typeface="Calibri"/>
                <a:sym typeface="Calibri"/>
              </a:rPr>
              <a:t>A település web oldalán (www.kesztolc.hu), a hagyományos önkormányzati weboldalaktól elsősorban hiperlokális híreket tesznek közzé a faluról. Bemutatják a helyi aktív embereket, művészeket, vállalkozókat, termelőket. Híreket adnak az iskola, az ovi és a művelődési ház életéből. Bemutatják az önkéntes akciókat, bátorítják az embereket, hogy tegyenek a környezetükért. A weboldalnak 4-500 olvasója van naponta. </a:t>
            </a:r>
            <a:endParaRPr/>
          </a:p>
          <a:p>
            <a:pPr marL="0" marR="0" lvl="0" indent="0" algn="l" rtl="0">
              <a:lnSpc>
                <a:spcPct val="11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a:p>
            <a:pPr marL="0" marR="0" lvl="0" indent="0" algn="l" rtl="0">
              <a:lnSpc>
                <a:spcPct val="11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a:p>
            <a:pPr marL="0" marR="0" lvl="0" indent="0" algn="l" rtl="0">
              <a:lnSpc>
                <a:spcPct val="11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nvGrpSpPr>
          <p:cNvPr id="316" name="Google Shape;316;gdfda8c3a9f_0_0"/>
          <p:cNvGrpSpPr/>
          <p:nvPr/>
        </p:nvGrpSpPr>
        <p:grpSpPr>
          <a:xfrm>
            <a:off x="10541093" y="519121"/>
            <a:ext cx="1116245" cy="722349"/>
            <a:chOff x="1904995" y="1534888"/>
            <a:chExt cx="4752000" cy="3053041"/>
          </a:xfrm>
        </p:grpSpPr>
        <p:sp>
          <p:nvSpPr>
            <p:cNvPr id="317" name="Google Shape;317;gdfda8c3a9f_0_0"/>
            <p:cNvSpPr/>
            <p:nvPr/>
          </p:nvSpPr>
          <p:spPr>
            <a:xfrm>
              <a:off x="1938795" y="1534888"/>
              <a:ext cx="4623600" cy="999900"/>
            </a:xfrm>
            <a:prstGeom prst="triangle">
              <a:avLst>
                <a:gd name="adj" fmla="val 50000"/>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318" name="Google Shape;318;gdfda8c3a9f_0_0"/>
            <p:cNvSpPr/>
            <p:nvPr/>
          </p:nvSpPr>
          <p:spPr>
            <a:xfrm>
              <a:off x="2101025" y="2588330"/>
              <a:ext cx="980100" cy="1308300"/>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319" name="Google Shape;319;gdfda8c3a9f_0_0"/>
            <p:cNvSpPr/>
            <p:nvPr/>
          </p:nvSpPr>
          <p:spPr>
            <a:xfrm>
              <a:off x="3209600" y="2588330"/>
              <a:ext cx="980100" cy="1308300"/>
            </a:xfrm>
            <a:prstGeom prst="rect">
              <a:avLst/>
            </a:prstGeom>
            <a:solidFill>
              <a:srgbClr val="358B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320" name="Google Shape;320;gdfda8c3a9f_0_0"/>
            <p:cNvSpPr/>
            <p:nvPr/>
          </p:nvSpPr>
          <p:spPr>
            <a:xfrm>
              <a:off x="4324931" y="2588330"/>
              <a:ext cx="973500" cy="1308300"/>
            </a:xfrm>
            <a:prstGeom prst="rect">
              <a:avLst/>
            </a:prstGeom>
            <a:solidFill>
              <a:srgbClr val="358B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321" name="Google Shape;321;gdfda8c3a9f_0_0"/>
            <p:cNvSpPr/>
            <p:nvPr/>
          </p:nvSpPr>
          <p:spPr>
            <a:xfrm>
              <a:off x="5440267" y="2588330"/>
              <a:ext cx="980100" cy="1308300"/>
            </a:xfrm>
            <a:prstGeom prst="rect">
              <a:avLst/>
            </a:prstGeom>
            <a:solidFill>
              <a:srgbClr val="C00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322" name="Google Shape;322;gdfda8c3a9f_0_0"/>
            <p:cNvSpPr/>
            <p:nvPr/>
          </p:nvSpPr>
          <p:spPr>
            <a:xfrm>
              <a:off x="1979353" y="3950419"/>
              <a:ext cx="4630200" cy="288600"/>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323" name="Google Shape;323;gdfda8c3a9f_0_0"/>
            <p:cNvSpPr/>
            <p:nvPr/>
          </p:nvSpPr>
          <p:spPr>
            <a:xfrm>
              <a:off x="1904995" y="4299329"/>
              <a:ext cx="4752000" cy="288600"/>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grpSp>
      <p:sp>
        <p:nvSpPr>
          <p:cNvPr id="324" name="Google Shape;324;gdfda8c3a9f_0_0"/>
          <p:cNvSpPr/>
          <p:nvPr/>
        </p:nvSpPr>
        <p:spPr>
          <a:xfrm>
            <a:off x="5289550" y="6421438"/>
            <a:ext cx="2367000" cy="308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hu-HU" sz="1400" b="0" i="0" u="none" strike="noStrike" cap="none">
                <a:solidFill>
                  <a:schemeClr val="dk1"/>
                </a:solidFill>
                <a:latin typeface="Arial"/>
                <a:ea typeface="Arial"/>
                <a:cs typeface="Arial"/>
                <a:sym typeface="Arial"/>
              </a:rPr>
              <a:t>Kép forrása: </a:t>
            </a:r>
            <a:r>
              <a:rPr lang="hu-HU" sz="1400" b="0"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www.kesztolc.hu</a:t>
            </a:r>
            <a:r>
              <a:rPr lang="hu-HU" sz="1400" b="0" i="0" u="none" strike="noStrike" cap="none">
                <a:solidFill>
                  <a:schemeClr val="dk1"/>
                </a:solidFill>
                <a:latin typeface="Arial"/>
                <a:ea typeface="Arial"/>
                <a:cs typeface="Arial"/>
                <a:sym typeface="Arial"/>
              </a:rPr>
              <a:t>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4"/>
          <p:cNvSpPr txBox="1">
            <a:spLocks noGrp="1"/>
          </p:cNvSpPr>
          <p:nvPr>
            <p:ph type="title"/>
          </p:nvPr>
        </p:nvSpPr>
        <p:spPr>
          <a:xfrm>
            <a:off x="750888" y="293688"/>
            <a:ext cx="9221787" cy="94773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3F3F3F"/>
              </a:buClr>
              <a:buSzPct val="71428"/>
              <a:buFont typeface="Calibri"/>
              <a:buNone/>
            </a:pPr>
            <a:r>
              <a:rPr lang="hu-HU" sz="2800">
                <a:latin typeface="Calibri"/>
                <a:ea typeface="Calibri"/>
                <a:cs typeface="Calibri"/>
                <a:sym typeface="Calibri"/>
              </a:rPr>
              <a:t>Jó gyakorlatok és esettanulmányok alkalmazási területenként </a:t>
            </a:r>
            <a:r>
              <a:rPr lang="hu-HU" sz="2800" b="1">
                <a:latin typeface="Calibri"/>
                <a:ea typeface="Calibri"/>
                <a:cs typeface="Calibri"/>
                <a:sym typeface="Calibri"/>
              </a:rPr>
              <a:t>közösségfejlesztés</a:t>
            </a:r>
            <a:r>
              <a:rPr lang="hu-HU" sz="2800">
                <a:latin typeface="Calibri"/>
                <a:ea typeface="Calibri"/>
                <a:cs typeface="Calibri"/>
                <a:sym typeface="Calibri"/>
              </a:rPr>
              <a:t>: közösség erősítése hiperlokális hírekkel 2.</a:t>
            </a:r>
            <a:endParaRPr/>
          </a:p>
        </p:txBody>
      </p:sp>
      <p:sp>
        <p:nvSpPr>
          <p:cNvPr id="331" name="Google Shape;331;p34"/>
          <p:cNvSpPr txBox="1">
            <a:spLocks noGrp="1"/>
          </p:cNvSpPr>
          <p:nvPr>
            <p:ph type="body" idx="1"/>
          </p:nvPr>
        </p:nvSpPr>
        <p:spPr>
          <a:xfrm>
            <a:off x="838200" y="1677194"/>
            <a:ext cx="5824538" cy="4765675"/>
          </a:xfrm>
          <a:prstGeom prst="rect">
            <a:avLst/>
          </a:prstGeom>
          <a:noFill/>
          <a:ln>
            <a:noFill/>
          </a:ln>
        </p:spPr>
        <p:txBody>
          <a:bodyPr spcFirstLastPara="1" wrap="square" lIns="91425" tIns="45700" rIns="91425" bIns="45700" anchor="t" anchorCtr="0">
            <a:normAutofit fontScale="62500" lnSpcReduction="20000"/>
          </a:bodyPr>
          <a:lstStyle/>
          <a:p>
            <a:pPr marL="457200" lvl="0" indent="-342900" algn="l" rtl="0">
              <a:lnSpc>
                <a:spcPct val="80000"/>
              </a:lnSpc>
              <a:spcBef>
                <a:spcPts val="1000"/>
              </a:spcBef>
              <a:spcAft>
                <a:spcPts val="0"/>
              </a:spcAft>
              <a:buClr>
                <a:srgbClr val="3F3F3F"/>
              </a:buClr>
              <a:buSzPct val="102857"/>
              <a:buChar char="•"/>
            </a:pPr>
            <a:r>
              <a:rPr lang="hu-HU">
                <a:solidFill>
                  <a:srgbClr val="3F3F3F"/>
                </a:solidFill>
                <a:latin typeface="Calibri"/>
                <a:ea typeface="Calibri"/>
                <a:cs typeface="Calibri"/>
                <a:sym typeface="Calibri"/>
              </a:rPr>
              <a:t>Digitális jó megoldás (Facebook, Youtube)</a:t>
            </a:r>
            <a:endParaRPr/>
          </a:p>
          <a:p>
            <a:pPr marL="457200" lvl="0" indent="-342900" algn="l" rtl="0">
              <a:lnSpc>
                <a:spcPct val="80000"/>
              </a:lnSpc>
              <a:spcBef>
                <a:spcPts val="1000"/>
              </a:spcBef>
              <a:spcAft>
                <a:spcPts val="0"/>
              </a:spcAft>
              <a:buClr>
                <a:srgbClr val="3F3F3F"/>
              </a:buClr>
              <a:buSzPct val="102857"/>
              <a:buFont typeface="Arial"/>
              <a:buChar char="•"/>
            </a:pPr>
            <a:r>
              <a:rPr lang="hu-HU">
                <a:solidFill>
                  <a:srgbClr val="3F3F3F"/>
                </a:solidFill>
                <a:latin typeface="Calibri"/>
                <a:ea typeface="Calibri"/>
                <a:cs typeface="Calibri"/>
                <a:sym typeface="Calibri"/>
              </a:rPr>
              <a:t>A weboldal mellett Youtube csatornát tartanak fent, a településről szóló új és archív videókkal. Valamint a weboldalon és a Youtube csatornán megjelenő híranyagot a közösségi oldalon is közzéteszik. </a:t>
            </a:r>
            <a:endParaRPr/>
          </a:p>
          <a:p>
            <a:pPr marL="457200" lvl="0" indent="-342900" algn="l" rtl="0">
              <a:lnSpc>
                <a:spcPct val="80000"/>
              </a:lnSpc>
              <a:spcBef>
                <a:spcPts val="1000"/>
              </a:spcBef>
              <a:spcAft>
                <a:spcPts val="0"/>
              </a:spcAft>
              <a:buClr>
                <a:srgbClr val="3F3F3F"/>
              </a:buClr>
              <a:buSzPct val="102857"/>
              <a:buChar char="•"/>
            </a:pPr>
            <a:r>
              <a:rPr lang="hu-HU">
                <a:solidFill>
                  <a:srgbClr val="3F3F3F"/>
                </a:solidFill>
                <a:latin typeface="Calibri"/>
                <a:ea typeface="Calibri"/>
                <a:cs typeface="Calibri"/>
                <a:sym typeface="Calibri"/>
              </a:rPr>
              <a:t>Tapasztalatok</a:t>
            </a:r>
            <a:endParaRPr/>
          </a:p>
          <a:p>
            <a:pPr marL="457200" lvl="0" indent="-342900" algn="l" rtl="0">
              <a:lnSpc>
                <a:spcPct val="80000"/>
              </a:lnSpc>
              <a:spcBef>
                <a:spcPts val="1000"/>
              </a:spcBef>
              <a:spcAft>
                <a:spcPts val="0"/>
              </a:spcAft>
              <a:buClr>
                <a:srgbClr val="3F3F3F"/>
              </a:buClr>
              <a:buSzPct val="102857"/>
              <a:buFont typeface="Arial"/>
              <a:buChar char="•"/>
            </a:pPr>
            <a:r>
              <a:rPr lang="hu-HU">
                <a:solidFill>
                  <a:srgbClr val="3F3F3F"/>
                </a:solidFill>
                <a:latin typeface="Calibri"/>
                <a:ea typeface="Calibri"/>
                <a:cs typeface="Calibri"/>
                <a:sym typeface="Calibri"/>
              </a:rPr>
              <a:t>Az önkormányzati weboldal elsősorban a helyi lakosok számára nyújt híreket és információkat. A turisták számára külön oldalt hoztak létre: aktiv.kesztolc.hu </a:t>
            </a:r>
            <a:endParaRPr/>
          </a:p>
          <a:p>
            <a:pPr marL="457200" lvl="0" indent="-342900" algn="l" rtl="0">
              <a:lnSpc>
                <a:spcPct val="80000"/>
              </a:lnSpc>
              <a:spcBef>
                <a:spcPts val="1000"/>
              </a:spcBef>
              <a:spcAft>
                <a:spcPts val="0"/>
              </a:spcAft>
              <a:buClr>
                <a:srgbClr val="3F3F3F"/>
              </a:buClr>
              <a:buSzPct val="102857"/>
              <a:buFont typeface="Arial"/>
              <a:buChar char="•"/>
            </a:pPr>
            <a:r>
              <a:rPr lang="hu-HU">
                <a:solidFill>
                  <a:srgbClr val="3F3F3F"/>
                </a:solidFill>
                <a:latin typeface="Calibri"/>
                <a:ea typeface="Calibri"/>
                <a:cs typeface="Calibri"/>
                <a:sym typeface="Calibri"/>
              </a:rPr>
              <a:t>A helyiek így magukról, saját közösségeikről történéseikről olvashatnak. A napi hírgyártás biztosítja, hogy legtöbben már megjelentek a weboldalon. A lakosok a róluk szóló híreket, videókat megosztják saját közösségi oldalaikon, így biztosítják a weboldal látogatottságát is.</a:t>
            </a:r>
            <a:endParaRPr/>
          </a:p>
          <a:p>
            <a:pPr marL="457200" lvl="0" indent="-342900" algn="l" rtl="0">
              <a:lnSpc>
                <a:spcPct val="80000"/>
              </a:lnSpc>
              <a:spcBef>
                <a:spcPts val="1000"/>
              </a:spcBef>
              <a:spcAft>
                <a:spcPts val="0"/>
              </a:spcAft>
              <a:buClr>
                <a:srgbClr val="3F3F3F"/>
              </a:buClr>
              <a:buSzPct val="102857"/>
              <a:buFont typeface="Arial"/>
              <a:buChar char="•"/>
            </a:pPr>
            <a:r>
              <a:rPr lang="hu-HU">
                <a:solidFill>
                  <a:srgbClr val="3F3F3F"/>
                </a:solidFill>
                <a:latin typeface="Calibri"/>
                <a:ea typeface="Calibri"/>
                <a:cs typeface="Calibri"/>
                <a:sym typeface="Calibri"/>
              </a:rPr>
              <a:t>A weboldal és a közösségi média a közösség tükreként és naplójaként működik, amit a régi anyagok digitalizálásával és közzétételével is támogat az önkormányzat</a:t>
            </a:r>
            <a:endParaRPr/>
          </a:p>
          <a:p>
            <a:pPr marL="457200" lvl="0" indent="-342900" algn="l" rtl="0">
              <a:lnSpc>
                <a:spcPct val="80000"/>
              </a:lnSpc>
              <a:spcBef>
                <a:spcPts val="1000"/>
              </a:spcBef>
              <a:spcAft>
                <a:spcPts val="0"/>
              </a:spcAft>
              <a:buClr>
                <a:srgbClr val="3F3F3F"/>
              </a:buClr>
              <a:buSzPct val="102857"/>
              <a:buFont typeface="Arial"/>
              <a:buChar char="•"/>
            </a:pPr>
            <a:r>
              <a:rPr lang="hu-HU">
                <a:solidFill>
                  <a:srgbClr val="3F3F3F"/>
                </a:solidFill>
                <a:latin typeface="Calibri"/>
                <a:ea typeface="Calibri"/>
                <a:cs typeface="Calibri"/>
                <a:sym typeface="Calibri"/>
              </a:rPr>
              <a:t>A magas látogatottság egyértelműen bizonyítja, hogy a szolgáltatásra igény van és erősíti a közösség identitását, összetartását. </a:t>
            </a:r>
            <a:endParaRPr/>
          </a:p>
        </p:txBody>
      </p:sp>
      <p:pic>
        <p:nvPicPr>
          <p:cNvPr id="332" name="Google Shape;332;p34"/>
          <p:cNvPicPr preferRelativeResize="0"/>
          <p:nvPr/>
        </p:nvPicPr>
        <p:blipFill rotWithShape="1">
          <a:blip r:embed="rId3">
            <a:alphaModFix/>
          </a:blip>
          <a:srcRect/>
          <a:stretch/>
        </p:blipFill>
        <p:spPr>
          <a:xfrm>
            <a:off x="6662738" y="2176463"/>
            <a:ext cx="5370512" cy="3411537"/>
          </a:xfrm>
          <a:prstGeom prst="rect">
            <a:avLst/>
          </a:prstGeom>
          <a:noFill/>
          <a:ln>
            <a:noFill/>
          </a:ln>
        </p:spPr>
      </p:pic>
      <p:sp>
        <p:nvSpPr>
          <p:cNvPr id="333" name="Google Shape;333;p34"/>
          <p:cNvSpPr/>
          <p:nvPr/>
        </p:nvSpPr>
        <p:spPr>
          <a:xfrm>
            <a:off x="6588125" y="5588000"/>
            <a:ext cx="2366963" cy="3079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none" strike="noStrike" cap="none">
                <a:solidFill>
                  <a:schemeClr val="dk1"/>
                </a:solidFill>
                <a:latin typeface="Arial"/>
                <a:ea typeface="Arial"/>
                <a:cs typeface="Arial"/>
                <a:sym typeface="Arial"/>
              </a:rPr>
              <a:t>Kép forrása: </a:t>
            </a:r>
            <a:r>
              <a:rPr lang="hu-HU" sz="1400" b="0"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www.kesztolc.hu</a:t>
            </a:r>
            <a:r>
              <a:rPr lang="hu-HU" sz="1400" b="0" i="0" u="none" strike="noStrike" cap="none">
                <a:solidFill>
                  <a:schemeClr val="dk1"/>
                </a:solidFill>
                <a:latin typeface="Arial"/>
                <a:ea typeface="Arial"/>
                <a:cs typeface="Arial"/>
                <a:sym typeface="Arial"/>
              </a:rPr>
              <a:t> </a:t>
            </a:r>
            <a:endParaRPr/>
          </a:p>
        </p:txBody>
      </p:sp>
      <p:grpSp>
        <p:nvGrpSpPr>
          <p:cNvPr id="334" name="Google Shape;334;p34"/>
          <p:cNvGrpSpPr/>
          <p:nvPr/>
        </p:nvGrpSpPr>
        <p:grpSpPr>
          <a:xfrm>
            <a:off x="10737850" y="1089025"/>
            <a:ext cx="1116013" cy="722313"/>
            <a:chOff x="1904995" y="1534888"/>
            <a:chExt cx="4752000" cy="3052965"/>
          </a:xfrm>
        </p:grpSpPr>
        <p:sp>
          <p:nvSpPr>
            <p:cNvPr id="335" name="Google Shape;335;p34"/>
            <p:cNvSpPr/>
            <p:nvPr/>
          </p:nvSpPr>
          <p:spPr>
            <a:xfrm>
              <a:off x="1938795" y="1534888"/>
              <a:ext cx="4623565" cy="999764"/>
            </a:xfrm>
            <a:prstGeom prst="triangle">
              <a:avLst>
                <a:gd name="adj" fmla="val 50000"/>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336" name="Google Shape;336;p34"/>
            <p:cNvSpPr/>
            <p:nvPr/>
          </p:nvSpPr>
          <p:spPr>
            <a:xfrm>
              <a:off x="2101025" y="2588330"/>
              <a:ext cx="980140" cy="1308411"/>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337" name="Google Shape;337;p34"/>
            <p:cNvSpPr/>
            <p:nvPr/>
          </p:nvSpPr>
          <p:spPr>
            <a:xfrm>
              <a:off x="3209600" y="2588330"/>
              <a:ext cx="980140" cy="1308411"/>
            </a:xfrm>
            <a:prstGeom prst="rect">
              <a:avLst/>
            </a:prstGeom>
            <a:solidFill>
              <a:srgbClr val="358B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338" name="Google Shape;338;p34"/>
            <p:cNvSpPr/>
            <p:nvPr/>
          </p:nvSpPr>
          <p:spPr>
            <a:xfrm>
              <a:off x="4324931" y="2588330"/>
              <a:ext cx="973382" cy="1308411"/>
            </a:xfrm>
            <a:prstGeom prst="rect">
              <a:avLst/>
            </a:prstGeom>
            <a:solidFill>
              <a:srgbClr val="358B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339" name="Google Shape;339;p34"/>
            <p:cNvSpPr/>
            <p:nvPr/>
          </p:nvSpPr>
          <p:spPr>
            <a:xfrm>
              <a:off x="5440267" y="2588330"/>
              <a:ext cx="980140" cy="1308411"/>
            </a:xfrm>
            <a:prstGeom prst="rect">
              <a:avLst/>
            </a:prstGeom>
            <a:solidFill>
              <a:srgbClr val="C00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340" name="Google Shape;340;p34"/>
            <p:cNvSpPr/>
            <p:nvPr/>
          </p:nvSpPr>
          <p:spPr>
            <a:xfrm>
              <a:off x="1979353" y="3950419"/>
              <a:ext cx="4630323" cy="288524"/>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341" name="Google Shape;341;p34"/>
            <p:cNvSpPr/>
            <p:nvPr/>
          </p:nvSpPr>
          <p:spPr>
            <a:xfrm>
              <a:off x="1904995" y="4299329"/>
              <a:ext cx="4752000" cy="288524"/>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35"/>
          <p:cNvSpPr txBox="1">
            <a:spLocks noGrp="1"/>
          </p:cNvSpPr>
          <p:nvPr>
            <p:ph type="title"/>
          </p:nvPr>
        </p:nvSpPr>
        <p:spPr>
          <a:xfrm>
            <a:off x="750888" y="293688"/>
            <a:ext cx="9221787" cy="9477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3F3F"/>
              </a:buClr>
              <a:buSzPts val="1800"/>
              <a:buFont typeface="Calibri"/>
              <a:buNone/>
            </a:pPr>
            <a:r>
              <a:rPr lang="hu-HU" sz="2800">
                <a:latin typeface="Calibri"/>
                <a:ea typeface="Calibri"/>
                <a:cs typeface="Calibri"/>
                <a:sym typeface="Calibri"/>
              </a:rPr>
              <a:t>Jó gyakorlatok és esettanulmányok alkalmazási területenként  </a:t>
            </a:r>
            <a:r>
              <a:rPr lang="hu-HU" sz="2800" b="1">
                <a:latin typeface="Calibri"/>
                <a:ea typeface="Calibri"/>
                <a:cs typeface="Calibri"/>
                <a:sym typeface="Calibri"/>
              </a:rPr>
              <a:t>közösségfejlesztés</a:t>
            </a:r>
            <a:r>
              <a:rPr lang="hu-HU" sz="2800">
                <a:latin typeface="Calibri"/>
                <a:ea typeface="Calibri"/>
                <a:cs typeface="Calibri"/>
                <a:sym typeface="Calibri"/>
              </a:rPr>
              <a:t>: közösségi ételmegosztás</a:t>
            </a:r>
            <a:endParaRPr/>
          </a:p>
        </p:txBody>
      </p:sp>
      <p:sp>
        <p:nvSpPr>
          <p:cNvPr id="348" name="Google Shape;348;p35"/>
          <p:cNvSpPr txBox="1">
            <a:spLocks noGrp="1"/>
          </p:cNvSpPr>
          <p:nvPr>
            <p:ph type="body" idx="1"/>
          </p:nvPr>
        </p:nvSpPr>
        <p:spPr>
          <a:xfrm>
            <a:off x="238352" y="1089025"/>
            <a:ext cx="11493500" cy="2667000"/>
          </a:xfrm>
          <a:prstGeom prst="rect">
            <a:avLst/>
          </a:prstGeom>
          <a:noFill/>
          <a:ln>
            <a:noFill/>
          </a:ln>
        </p:spPr>
        <p:txBody>
          <a:bodyPr spcFirstLastPara="1" wrap="square" lIns="91425" tIns="45700" rIns="91425" bIns="45700" anchor="t" anchorCtr="0">
            <a:noAutofit/>
          </a:bodyPr>
          <a:lstStyle/>
          <a:p>
            <a:pPr marL="285750" lvl="0" indent="-285750" algn="l" rtl="0">
              <a:lnSpc>
                <a:spcPct val="90000"/>
              </a:lnSpc>
              <a:spcBef>
                <a:spcPts val="1000"/>
              </a:spcBef>
              <a:spcAft>
                <a:spcPts val="0"/>
              </a:spcAft>
              <a:buClr>
                <a:srgbClr val="3F3F3F"/>
              </a:buClr>
              <a:buSzPts val="1800"/>
              <a:buFont typeface="Arial"/>
              <a:buChar char="•"/>
            </a:pPr>
            <a:r>
              <a:rPr lang="hu-HU">
                <a:solidFill>
                  <a:srgbClr val="3F3F3F"/>
                </a:solidFill>
                <a:latin typeface="Calibri"/>
                <a:ea typeface="Calibri"/>
                <a:cs typeface="Calibri"/>
                <a:sym typeface="Calibri"/>
              </a:rPr>
              <a:t>A Casserole Club egy közösség szervezte ételfutár szolgálat. </a:t>
            </a:r>
            <a:endParaRPr/>
          </a:p>
          <a:p>
            <a:pPr marL="742950" lvl="1" indent="-285750" algn="l" rtl="0">
              <a:lnSpc>
                <a:spcPct val="90000"/>
              </a:lnSpc>
              <a:spcBef>
                <a:spcPts val="500"/>
              </a:spcBef>
              <a:spcAft>
                <a:spcPts val="0"/>
              </a:spcAft>
              <a:buClr>
                <a:srgbClr val="3F3F3F"/>
              </a:buClr>
              <a:buSzPts val="1800"/>
              <a:buFont typeface="Arial"/>
              <a:buChar char="•"/>
            </a:pPr>
            <a:r>
              <a:rPr lang="hu-HU" sz="1600">
                <a:solidFill>
                  <a:srgbClr val="3F3F3F"/>
                </a:solidFill>
                <a:latin typeface="Calibri"/>
                <a:ea typeface="Calibri"/>
                <a:cs typeface="Calibri"/>
                <a:sym typeface="Calibri"/>
              </a:rPr>
              <a:t>Segítségével az extra adagot főző városlakók eljuttathatják a felesleges ételt a közelükben lakó rászorulóknak vagy időhiányban szenvedő szomszédaiknak.</a:t>
            </a:r>
            <a:endParaRPr/>
          </a:p>
          <a:p>
            <a:pPr marL="742950" lvl="1" indent="-285750" algn="l" rtl="0">
              <a:lnSpc>
                <a:spcPct val="90000"/>
              </a:lnSpc>
              <a:spcBef>
                <a:spcPts val="500"/>
              </a:spcBef>
              <a:spcAft>
                <a:spcPts val="0"/>
              </a:spcAft>
              <a:buClr>
                <a:srgbClr val="3F3F3F"/>
              </a:buClr>
              <a:buSzPts val="1800"/>
              <a:buFont typeface="Arial"/>
              <a:buChar char="•"/>
            </a:pPr>
            <a:r>
              <a:rPr lang="hu-HU" sz="1600">
                <a:solidFill>
                  <a:srgbClr val="3F3F3F"/>
                </a:solidFill>
                <a:latin typeface="Calibri"/>
                <a:ea typeface="Calibri"/>
                <a:cs typeface="Calibri"/>
                <a:sym typeface="Calibri"/>
              </a:rPr>
              <a:t>A tagok megvendégelhetik egymást, több ember rávehető a főzésre, és több emberhez jut el friss, egészséges házi koszt, miközben erősödnek a szomszédsági kapcsolatok.</a:t>
            </a:r>
            <a:endParaRPr/>
          </a:p>
          <a:p>
            <a:pPr marL="742950" lvl="1" indent="-285750" algn="l" rtl="0">
              <a:lnSpc>
                <a:spcPct val="90000"/>
              </a:lnSpc>
              <a:spcBef>
                <a:spcPts val="500"/>
              </a:spcBef>
              <a:spcAft>
                <a:spcPts val="0"/>
              </a:spcAft>
              <a:buClr>
                <a:srgbClr val="3F3F3F"/>
              </a:buClr>
              <a:buSzPts val="1800"/>
              <a:buFont typeface="Arial"/>
              <a:buChar char="•"/>
            </a:pPr>
            <a:r>
              <a:rPr lang="hu-HU" sz="1600">
                <a:solidFill>
                  <a:srgbClr val="3F3F3F"/>
                </a:solidFill>
                <a:latin typeface="Calibri"/>
                <a:ea typeface="Calibri"/>
                <a:cs typeface="Calibri"/>
                <a:sym typeface="Calibri"/>
              </a:rPr>
              <a:t>A felhasználók „tányér megosztóként”, vagy </a:t>
            </a:r>
            <a:endParaRPr/>
          </a:p>
          <a:p>
            <a:pPr marL="285750" lvl="0" indent="-285750" algn="l" rtl="0">
              <a:lnSpc>
                <a:spcPct val="90000"/>
              </a:lnSpc>
              <a:spcBef>
                <a:spcPts val="1000"/>
              </a:spcBef>
              <a:spcAft>
                <a:spcPts val="0"/>
              </a:spcAft>
              <a:buClr>
                <a:srgbClr val="3F3F3F"/>
              </a:buClr>
              <a:buSzPts val="1800"/>
              <a:buChar char="•"/>
            </a:pPr>
            <a:r>
              <a:rPr lang="hu-HU">
                <a:solidFill>
                  <a:srgbClr val="3F3F3F"/>
                </a:solidFill>
                <a:latin typeface="Calibri"/>
                <a:ea typeface="Calibri"/>
                <a:cs typeface="Calibri"/>
                <a:sym typeface="Calibri"/>
              </a:rPr>
              <a:t>A Myfoodsharing.at honlapon magánszemélyek, gyártók és kereskedők is közzétehetik felesleges, de még le nem járt szavatosságú élelmiszereiket. </a:t>
            </a:r>
            <a:endParaRPr/>
          </a:p>
          <a:p>
            <a:pPr marL="742950" lvl="1" indent="-285750" algn="l" rtl="0">
              <a:lnSpc>
                <a:spcPct val="90000"/>
              </a:lnSpc>
              <a:spcBef>
                <a:spcPts val="500"/>
              </a:spcBef>
              <a:spcAft>
                <a:spcPts val="0"/>
              </a:spcAft>
              <a:buClr>
                <a:srgbClr val="3F3F3F"/>
              </a:buClr>
              <a:buSzPts val="1800"/>
              <a:buFont typeface="Arial"/>
              <a:buChar char="•"/>
            </a:pPr>
            <a:r>
              <a:rPr lang="hu-HU" sz="1600">
                <a:solidFill>
                  <a:srgbClr val="3F3F3F"/>
                </a:solidFill>
                <a:latin typeface="Calibri"/>
                <a:ea typeface="Calibri"/>
                <a:cs typeface="Calibri"/>
                <a:sym typeface="Calibri"/>
              </a:rPr>
              <a:t>A részvétel feltétele az, hogy az ételért nem szabad pénzt kérni.</a:t>
            </a:r>
            <a:endParaRPr/>
          </a:p>
          <a:p>
            <a:pPr marL="742950" lvl="1" indent="-285750" algn="l" rtl="0">
              <a:lnSpc>
                <a:spcPct val="90000"/>
              </a:lnSpc>
              <a:spcBef>
                <a:spcPts val="500"/>
              </a:spcBef>
              <a:spcAft>
                <a:spcPts val="0"/>
              </a:spcAft>
              <a:buClr>
                <a:srgbClr val="3F3F3F"/>
              </a:buClr>
              <a:buSzPts val="1800"/>
              <a:buFont typeface="Arial"/>
              <a:buChar char="•"/>
            </a:pPr>
            <a:r>
              <a:rPr lang="hu-HU" sz="1600">
                <a:solidFill>
                  <a:srgbClr val="3F3F3F"/>
                </a:solidFill>
                <a:latin typeface="Calibri"/>
                <a:ea typeface="Calibri"/>
                <a:cs typeface="Calibri"/>
                <a:sym typeface="Calibri"/>
              </a:rPr>
              <a:t>A honlapra felkerülhet az élelmiszer gyártási és lejárati dátuma, s az is, hogy honnan és mikor lehet elhozni.</a:t>
            </a:r>
            <a:endParaRPr/>
          </a:p>
        </p:txBody>
      </p:sp>
      <p:pic>
        <p:nvPicPr>
          <p:cNvPr id="349" name="Google Shape;349;p35"/>
          <p:cNvPicPr preferRelativeResize="0"/>
          <p:nvPr/>
        </p:nvPicPr>
        <p:blipFill rotWithShape="1">
          <a:blip r:embed="rId3">
            <a:alphaModFix/>
          </a:blip>
          <a:srcRect/>
          <a:stretch/>
        </p:blipFill>
        <p:spPr>
          <a:xfrm>
            <a:off x="2601913" y="4525963"/>
            <a:ext cx="6919912" cy="2016125"/>
          </a:xfrm>
          <a:prstGeom prst="rect">
            <a:avLst/>
          </a:prstGeom>
          <a:noFill/>
          <a:ln>
            <a:noFill/>
          </a:ln>
        </p:spPr>
      </p:pic>
      <p:sp>
        <p:nvSpPr>
          <p:cNvPr id="350" name="Google Shape;350;p35"/>
          <p:cNvSpPr/>
          <p:nvPr/>
        </p:nvSpPr>
        <p:spPr>
          <a:xfrm>
            <a:off x="2522538" y="6511925"/>
            <a:ext cx="4203700" cy="3079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none" strike="noStrike" cap="none">
                <a:solidFill>
                  <a:schemeClr val="dk1"/>
                </a:solidFill>
                <a:latin typeface="Arial"/>
                <a:ea typeface="Arial"/>
                <a:cs typeface="Arial"/>
                <a:sym typeface="Arial"/>
              </a:rPr>
              <a:t>Kép forrása: </a:t>
            </a:r>
            <a:r>
              <a:rPr lang="hu-HU" sz="1400" b="0"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https://www.casseroleclub.com/</a:t>
            </a:r>
            <a:r>
              <a:rPr lang="hu-HU" sz="1400" b="0" i="0" u="none" strike="noStrike" cap="none">
                <a:solidFill>
                  <a:schemeClr val="dk1"/>
                </a:solidFill>
                <a:latin typeface="Arial"/>
                <a:ea typeface="Arial"/>
                <a:cs typeface="Arial"/>
                <a:sym typeface="Arial"/>
              </a:rPr>
              <a:t> </a:t>
            </a:r>
            <a:endParaRPr/>
          </a:p>
        </p:txBody>
      </p:sp>
      <p:grpSp>
        <p:nvGrpSpPr>
          <p:cNvPr id="351" name="Google Shape;351;p35"/>
          <p:cNvGrpSpPr/>
          <p:nvPr/>
        </p:nvGrpSpPr>
        <p:grpSpPr>
          <a:xfrm>
            <a:off x="10809558" y="699089"/>
            <a:ext cx="1116013" cy="722313"/>
            <a:chOff x="1904995" y="1534888"/>
            <a:chExt cx="4752000" cy="3052965"/>
          </a:xfrm>
        </p:grpSpPr>
        <p:sp>
          <p:nvSpPr>
            <p:cNvPr id="352" name="Google Shape;352;p35"/>
            <p:cNvSpPr/>
            <p:nvPr/>
          </p:nvSpPr>
          <p:spPr>
            <a:xfrm>
              <a:off x="1938795" y="1534888"/>
              <a:ext cx="4623565" cy="999764"/>
            </a:xfrm>
            <a:prstGeom prst="triangle">
              <a:avLst>
                <a:gd name="adj" fmla="val 50000"/>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353" name="Google Shape;353;p35"/>
            <p:cNvSpPr/>
            <p:nvPr/>
          </p:nvSpPr>
          <p:spPr>
            <a:xfrm>
              <a:off x="2101025" y="2588330"/>
              <a:ext cx="980140" cy="1308411"/>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354" name="Google Shape;354;p35"/>
            <p:cNvSpPr/>
            <p:nvPr/>
          </p:nvSpPr>
          <p:spPr>
            <a:xfrm>
              <a:off x="3209600" y="2588330"/>
              <a:ext cx="980140" cy="1308411"/>
            </a:xfrm>
            <a:prstGeom prst="rect">
              <a:avLst/>
            </a:prstGeom>
            <a:solidFill>
              <a:srgbClr val="358B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355" name="Google Shape;355;p35"/>
            <p:cNvSpPr/>
            <p:nvPr/>
          </p:nvSpPr>
          <p:spPr>
            <a:xfrm>
              <a:off x="4324931" y="2588330"/>
              <a:ext cx="973382" cy="1308411"/>
            </a:xfrm>
            <a:prstGeom prst="rect">
              <a:avLst/>
            </a:prstGeom>
            <a:solidFill>
              <a:srgbClr val="358B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356" name="Google Shape;356;p35"/>
            <p:cNvSpPr/>
            <p:nvPr/>
          </p:nvSpPr>
          <p:spPr>
            <a:xfrm>
              <a:off x="5440267" y="2588330"/>
              <a:ext cx="980140" cy="1308411"/>
            </a:xfrm>
            <a:prstGeom prst="rect">
              <a:avLst/>
            </a:prstGeom>
            <a:solidFill>
              <a:srgbClr val="C00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357" name="Google Shape;357;p35"/>
            <p:cNvSpPr/>
            <p:nvPr/>
          </p:nvSpPr>
          <p:spPr>
            <a:xfrm>
              <a:off x="1979353" y="3950419"/>
              <a:ext cx="4630323" cy="288524"/>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358" name="Google Shape;358;p35"/>
            <p:cNvSpPr/>
            <p:nvPr/>
          </p:nvSpPr>
          <p:spPr>
            <a:xfrm>
              <a:off x="1904995" y="4299329"/>
              <a:ext cx="4752000" cy="288524"/>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36"/>
          <p:cNvSpPr txBox="1">
            <a:spLocks noGrp="1"/>
          </p:cNvSpPr>
          <p:nvPr>
            <p:ph type="title"/>
          </p:nvPr>
        </p:nvSpPr>
        <p:spPr>
          <a:xfrm>
            <a:off x="750888" y="293688"/>
            <a:ext cx="9221787" cy="94773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3F3F3F"/>
              </a:buClr>
              <a:buSzPts val="1800"/>
              <a:buFont typeface="Calibri"/>
              <a:buNone/>
            </a:pPr>
            <a:r>
              <a:rPr lang="hu-HU" sz="2800">
                <a:latin typeface="Calibri"/>
                <a:ea typeface="Calibri"/>
                <a:cs typeface="Calibri"/>
                <a:sym typeface="Calibri"/>
              </a:rPr>
              <a:t>Jó gyakorlatok és esettanulmányok alkalmazási területenként  </a:t>
            </a:r>
            <a:r>
              <a:rPr lang="hu-HU" sz="2800" b="1">
                <a:latin typeface="Calibri"/>
                <a:ea typeface="Calibri"/>
                <a:cs typeface="Calibri"/>
                <a:sym typeface="Calibri"/>
              </a:rPr>
              <a:t>közösségfejlesztés</a:t>
            </a:r>
            <a:r>
              <a:rPr lang="hu-HU" sz="2800">
                <a:latin typeface="Calibri"/>
                <a:ea typeface="Calibri"/>
                <a:cs typeface="Calibri"/>
                <a:sym typeface="Calibri"/>
              </a:rPr>
              <a:t>: közösségi eszközmegosztás</a:t>
            </a:r>
            <a:endParaRPr/>
          </a:p>
        </p:txBody>
      </p:sp>
      <p:sp>
        <p:nvSpPr>
          <p:cNvPr id="365" name="Google Shape;365;p36"/>
          <p:cNvSpPr txBox="1">
            <a:spLocks noGrp="1"/>
          </p:cNvSpPr>
          <p:nvPr>
            <p:ph type="body" idx="1"/>
          </p:nvPr>
        </p:nvSpPr>
        <p:spPr>
          <a:xfrm>
            <a:off x="750888" y="1346927"/>
            <a:ext cx="10623550" cy="1849438"/>
          </a:xfrm>
          <a:prstGeom prst="rect">
            <a:avLst/>
          </a:prstGeom>
          <a:noFill/>
          <a:ln>
            <a:noFill/>
          </a:ln>
        </p:spPr>
        <p:txBody>
          <a:bodyPr spcFirstLastPara="1" wrap="square" lIns="91425" tIns="45700" rIns="91425" bIns="45700" anchor="t" anchorCtr="0">
            <a:normAutofit fontScale="55000" lnSpcReduction="20000"/>
          </a:bodyPr>
          <a:lstStyle/>
          <a:p>
            <a:pPr marL="285750" lvl="0" indent="-285750" algn="l" rtl="0">
              <a:lnSpc>
                <a:spcPct val="90000"/>
              </a:lnSpc>
              <a:spcBef>
                <a:spcPts val="1000"/>
              </a:spcBef>
              <a:spcAft>
                <a:spcPts val="0"/>
              </a:spcAft>
              <a:buClr>
                <a:srgbClr val="3F3F3F"/>
              </a:buClr>
              <a:buSzPct val="116883"/>
              <a:buFont typeface="Arial"/>
              <a:buChar char="•"/>
            </a:pPr>
            <a:r>
              <a:rPr lang="hu-HU">
                <a:solidFill>
                  <a:srgbClr val="3F3F3F"/>
                </a:solidFill>
                <a:latin typeface="Calibri"/>
                <a:ea typeface="Calibri"/>
                <a:cs typeface="Calibri"/>
                <a:sym typeface="Calibri"/>
              </a:rPr>
              <a:t>A cél, hogy ideiglenesen vagy rövidebb időtartamra szükséges eszközöket kölcsönadhassanak egymásnak </a:t>
            </a:r>
            <a:br>
              <a:rPr lang="hu-HU">
                <a:solidFill>
                  <a:srgbClr val="3F3F3F"/>
                </a:solidFill>
                <a:latin typeface="Calibri"/>
                <a:ea typeface="Calibri"/>
                <a:cs typeface="Calibri"/>
                <a:sym typeface="Calibri"/>
              </a:rPr>
            </a:br>
            <a:r>
              <a:rPr lang="hu-HU">
                <a:solidFill>
                  <a:srgbClr val="3F3F3F"/>
                </a:solidFill>
                <a:latin typeface="Calibri"/>
                <a:ea typeface="Calibri"/>
                <a:cs typeface="Calibri"/>
                <a:sym typeface="Calibri"/>
              </a:rPr>
              <a:t>a regisztrált felhasználók. </a:t>
            </a:r>
            <a:endParaRPr/>
          </a:p>
          <a:p>
            <a:pPr marL="285750" lvl="0" indent="-285750" algn="l" rtl="0">
              <a:lnSpc>
                <a:spcPct val="90000"/>
              </a:lnSpc>
              <a:spcBef>
                <a:spcPts val="1000"/>
              </a:spcBef>
              <a:spcAft>
                <a:spcPts val="0"/>
              </a:spcAft>
              <a:buClr>
                <a:srgbClr val="3F3F3F"/>
              </a:buClr>
              <a:buSzPct val="116883"/>
              <a:buFont typeface="Arial"/>
              <a:buChar char="•"/>
            </a:pPr>
            <a:r>
              <a:rPr lang="hu-HU">
                <a:solidFill>
                  <a:srgbClr val="3F3F3F"/>
                </a:solidFill>
                <a:latin typeface="Calibri"/>
                <a:ea typeface="Calibri"/>
                <a:cs typeface="Calibri"/>
                <a:sym typeface="Calibri"/>
              </a:rPr>
              <a:t>A Peerby holland portál lehetővé teszi a közösségek tagjai közötti eszközmegosztást, ingyen és bérleti díj fejében. </a:t>
            </a:r>
            <a:endParaRPr/>
          </a:p>
          <a:p>
            <a:pPr marL="285750" lvl="0" indent="-285750" algn="l" rtl="0">
              <a:lnSpc>
                <a:spcPct val="90000"/>
              </a:lnSpc>
              <a:spcBef>
                <a:spcPts val="1000"/>
              </a:spcBef>
              <a:spcAft>
                <a:spcPts val="0"/>
              </a:spcAft>
              <a:buClr>
                <a:srgbClr val="3F3F3F"/>
              </a:buClr>
              <a:buSzPct val="116883"/>
              <a:buFont typeface="Arial"/>
              <a:buChar char="•"/>
            </a:pPr>
            <a:r>
              <a:rPr lang="hu-HU">
                <a:solidFill>
                  <a:srgbClr val="3F3F3F"/>
                </a:solidFill>
                <a:latin typeface="Calibri"/>
                <a:ea typeface="Calibri"/>
                <a:cs typeface="Calibri"/>
                <a:sym typeface="Calibri"/>
              </a:rPr>
              <a:t>A szolgáltatás weben és mobil alkalmazáson keresztül is elérhető. </a:t>
            </a:r>
            <a:endParaRPr/>
          </a:p>
          <a:p>
            <a:pPr marL="285750" lvl="0" indent="-285750" algn="l" rtl="0">
              <a:lnSpc>
                <a:spcPct val="90000"/>
              </a:lnSpc>
              <a:spcBef>
                <a:spcPts val="1000"/>
              </a:spcBef>
              <a:spcAft>
                <a:spcPts val="0"/>
              </a:spcAft>
              <a:buClr>
                <a:srgbClr val="3F3F3F"/>
              </a:buClr>
              <a:buSzPct val="116883"/>
              <a:buFont typeface="Arial"/>
              <a:buChar char="•"/>
            </a:pPr>
            <a:r>
              <a:rPr lang="hu-HU">
                <a:solidFill>
                  <a:srgbClr val="3F3F3F"/>
                </a:solidFill>
                <a:latin typeface="Calibri"/>
                <a:ea typeface="Calibri"/>
                <a:cs typeface="Calibri"/>
                <a:sym typeface="Calibri"/>
              </a:rPr>
              <a:t>A tervek szerint egy speciálisan az applikációhoz kifejlesztett nyomkövetővel a tulajdonosok követni tudják majd az ismerősöknek, szomszédoknak kölcsönadott tárgyaik helyzetét, illetve elektronikus készülékeik használatát is.</a:t>
            </a:r>
            <a:endParaRPr/>
          </a:p>
        </p:txBody>
      </p:sp>
      <p:pic>
        <p:nvPicPr>
          <p:cNvPr id="366" name="Google Shape;366;p36"/>
          <p:cNvPicPr preferRelativeResize="0"/>
          <p:nvPr/>
        </p:nvPicPr>
        <p:blipFill rotWithShape="1">
          <a:blip r:embed="rId3">
            <a:alphaModFix/>
          </a:blip>
          <a:srcRect/>
          <a:stretch/>
        </p:blipFill>
        <p:spPr>
          <a:xfrm>
            <a:off x="1172369" y="3062354"/>
            <a:ext cx="6472237" cy="3005137"/>
          </a:xfrm>
          <a:prstGeom prst="rect">
            <a:avLst/>
          </a:prstGeom>
          <a:noFill/>
          <a:ln>
            <a:noFill/>
          </a:ln>
        </p:spPr>
      </p:pic>
      <p:pic>
        <p:nvPicPr>
          <p:cNvPr id="367" name="Google Shape;367;p36"/>
          <p:cNvPicPr preferRelativeResize="0"/>
          <p:nvPr/>
        </p:nvPicPr>
        <p:blipFill rotWithShape="1">
          <a:blip r:embed="rId4">
            <a:alphaModFix/>
          </a:blip>
          <a:srcRect/>
          <a:stretch/>
        </p:blipFill>
        <p:spPr>
          <a:xfrm>
            <a:off x="8166100" y="3155713"/>
            <a:ext cx="2617788" cy="3005137"/>
          </a:xfrm>
          <a:prstGeom prst="rect">
            <a:avLst/>
          </a:prstGeom>
          <a:noFill/>
          <a:ln>
            <a:noFill/>
          </a:ln>
        </p:spPr>
      </p:pic>
      <p:sp>
        <p:nvSpPr>
          <p:cNvPr id="368" name="Google Shape;368;p36"/>
          <p:cNvSpPr/>
          <p:nvPr/>
        </p:nvSpPr>
        <p:spPr>
          <a:xfrm>
            <a:off x="2235156" y="6126500"/>
            <a:ext cx="3257550" cy="3079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none" strike="noStrike" cap="none">
                <a:solidFill>
                  <a:schemeClr val="dk1"/>
                </a:solidFill>
                <a:latin typeface="Arial"/>
                <a:ea typeface="Arial"/>
                <a:cs typeface="Arial"/>
                <a:sym typeface="Arial"/>
              </a:rPr>
              <a:t>Képek forrásai: </a:t>
            </a:r>
            <a:r>
              <a:rPr lang="hu-HU" sz="1400" b="0" i="0" u="sng" strike="noStrike" cap="none">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https://www.peerby.com/</a:t>
            </a:r>
            <a:r>
              <a:rPr lang="hu-HU" sz="1400" b="0" i="0" u="none" strike="noStrike" cap="none">
                <a:solidFill>
                  <a:schemeClr val="dk1"/>
                </a:solidFill>
                <a:latin typeface="Arial"/>
                <a:ea typeface="Arial"/>
                <a:cs typeface="Arial"/>
                <a:sym typeface="Arial"/>
              </a:rPr>
              <a:t> </a:t>
            </a:r>
            <a:endParaRPr/>
          </a:p>
        </p:txBody>
      </p:sp>
      <p:grpSp>
        <p:nvGrpSpPr>
          <p:cNvPr id="369" name="Google Shape;369;p36"/>
          <p:cNvGrpSpPr/>
          <p:nvPr/>
        </p:nvGrpSpPr>
        <p:grpSpPr>
          <a:xfrm>
            <a:off x="10737850" y="1089025"/>
            <a:ext cx="1116013" cy="722313"/>
            <a:chOff x="1904995" y="1534888"/>
            <a:chExt cx="4752000" cy="3052965"/>
          </a:xfrm>
        </p:grpSpPr>
        <p:sp>
          <p:nvSpPr>
            <p:cNvPr id="370" name="Google Shape;370;p36"/>
            <p:cNvSpPr/>
            <p:nvPr/>
          </p:nvSpPr>
          <p:spPr>
            <a:xfrm>
              <a:off x="1938795" y="1534888"/>
              <a:ext cx="4623565" cy="999764"/>
            </a:xfrm>
            <a:prstGeom prst="triangle">
              <a:avLst>
                <a:gd name="adj" fmla="val 50000"/>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371" name="Google Shape;371;p36"/>
            <p:cNvSpPr/>
            <p:nvPr/>
          </p:nvSpPr>
          <p:spPr>
            <a:xfrm>
              <a:off x="2101025" y="2588330"/>
              <a:ext cx="980140" cy="1308411"/>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372" name="Google Shape;372;p36"/>
            <p:cNvSpPr/>
            <p:nvPr/>
          </p:nvSpPr>
          <p:spPr>
            <a:xfrm>
              <a:off x="3209600" y="2588330"/>
              <a:ext cx="980140" cy="1308411"/>
            </a:xfrm>
            <a:prstGeom prst="rect">
              <a:avLst/>
            </a:prstGeom>
            <a:solidFill>
              <a:srgbClr val="358B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373" name="Google Shape;373;p36"/>
            <p:cNvSpPr/>
            <p:nvPr/>
          </p:nvSpPr>
          <p:spPr>
            <a:xfrm>
              <a:off x="4324931" y="2588330"/>
              <a:ext cx="973382" cy="1308411"/>
            </a:xfrm>
            <a:prstGeom prst="rect">
              <a:avLst/>
            </a:prstGeom>
            <a:solidFill>
              <a:srgbClr val="358B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374" name="Google Shape;374;p36"/>
            <p:cNvSpPr/>
            <p:nvPr/>
          </p:nvSpPr>
          <p:spPr>
            <a:xfrm>
              <a:off x="5440267" y="2588330"/>
              <a:ext cx="980140" cy="1308411"/>
            </a:xfrm>
            <a:prstGeom prst="rect">
              <a:avLst/>
            </a:prstGeom>
            <a:solidFill>
              <a:srgbClr val="C00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375" name="Google Shape;375;p36"/>
            <p:cNvSpPr/>
            <p:nvPr/>
          </p:nvSpPr>
          <p:spPr>
            <a:xfrm>
              <a:off x="1979353" y="3950419"/>
              <a:ext cx="4630323" cy="288524"/>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376" name="Google Shape;376;p36"/>
            <p:cNvSpPr/>
            <p:nvPr/>
          </p:nvSpPr>
          <p:spPr>
            <a:xfrm>
              <a:off x="1904995" y="4299329"/>
              <a:ext cx="4752000" cy="288524"/>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37"/>
          <p:cNvSpPr txBox="1">
            <a:spLocks noGrp="1"/>
          </p:cNvSpPr>
          <p:nvPr>
            <p:ph type="title"/>
          </p:nvPr>
        </p:nvSpPr>
        <p:spPr>
          <a:xfrm>
            <a:off x="750888" y="293688"/>
            <a:ext cx="9221787" cy="94773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3F3F3F"/>
              </a:buClr>
              <a:buSzPts val="1800"/>
              <a:buFont typeface="Calibri"/>
              <a:buNone/>
            </a:pPr>
            <a:r>
              <a:rPr lang="hu-HU" sz="2800">
                <a:latin typeface="Calibri"/>
                <a:ea typeface="Calibri"/>
                <a:cs typeface="Calibri"/>
                <a:sym typeface="Calibri"/>
              </a:rPr>
              <a:t>Jó gyakorlatok és esettanulmányok alkalmazási területenként  </a:t>
            </a:r>
            <a:r>
              <a:rPr lang="hu-HU" sz="2800" b="1">
                <a:latin typeface="Calibri"/>
                <a:ea typeface="Calibri"/>
                <a:cs typeface="Calibri"/>
                <a:sym typeface="Calibri"/>
              </a:rPr>
              <a:t>közösségfejlesztés</a:t>
            </a:r>
            <a:r>
              <a:rPr lang="hu-HU" sz="2800">
                <a:latin typeface="Calibri"/>
                <a:ea typeface="Calibri"/>
                <a:cs typeface="Calibri"/>
                <a:sym typeface="Calibri"/>
              </a:rPr>
              <a:t>: miutcank.hu közösségépítő platform 1.</a:t>
            </a:r>
            <a:endParaRPr/>
          </a:p>
        </p:txBody>
      </p:sp>
      <p:sp>
        <p:nvSpPr>
          <p:cNvPr id="383" name="Google Shape;383;p37"/>
          <p:cNvSpPr txBox="1">
            <a:spLocks noGrp="1"/>
          </p:cNvSpPr>
          <p:nvPr>
            <p:ph type="body" idx="1"/>
          </p:nvPr>
        </p:nvSpPr>
        <p:spPr>
          <a:xfrm>
            <a:off x="838200" y="1825625"/>
            <a:ext cx="5751513" cy="4351338"/>
          </a:xfrm>
          <a:prstGeom prst="rect">
            <a:avLst/>
          </a:prstGeom>
          <a:noFill/>
          <a:ln>
            <a:noFill/>
          </a:ln>
        </p:spPr>
        <p:txBody>
          <a:bodyPr spcFirstLastPara="1" wrap="square" lIns="91425" tIns="45700" rIns="91425" bIns="45700" anchor="t" anchorCtr="0">
            <a:normAutofit fontScale="55000" lnSpcReduction="20000"/>
          </a:bodyPr>
          <a:lstStyle/>
          <a:p>
            <a:pPr marL="285750" lvl="0" indent="-285750" algn="l" rtl="0">
              <a:lnSpc>
                <a:spcPct val="90000"/>
              </a:lnSpc>
              <a:spcBef>
                <a:spcPts val="1000"/>
              </a:spcBef>
              <a:spcAft>
                <a:spcPts val="0"/>
              </a:spcAft>
              <a:buClr>
                <a:srgbClr val="3F3F3F"/>
              </a:buClr>
              <a:buSzPct val="116883"/>
              <a:buFont typeface="Arial"/>
              <a:buChar char="•"/>
            </a:pPr>
            <a:r>
              <a:rPr lang="hu-HU">
                <a:solidFill>
                  <a:srgbClr val="3F3F3F"/>
                </a:solidFill>
                <a:latin typeface="Calibri"/>
                <a:ea typeface="Calibri"/>
                <a:cs typeface="Calibri"/>
                <a:sym typeface="Calibri"/>
              </a:rPr>
              <a:t>http://miutcank.hu - Lokális közösségépítő platform, ahol a szomszédok szívességeket kérhetnek és adhatnak, így pénzt és időt spórolhatnak.</a:t>
            </a:r>
            <a:endParaRPr/>
          </a:p>
          <a:p>
            <a:pPr marL="285750" lvl="0" indent="-285750" algn="l" rtl="0">
              <a:lnSpc>
                <a:spcPct val="90000"/>
              </a:lnSpc>
              <a:spcBef>
                <a:spcPts val="1000"/>
              </a:spcBef>
              <a:spcAft>
                <a:spcPts val="0"/>
              </a:spcAft>
              <a:buClr>
                <a:srgbClr val="3F3F3F"/>
              </a:buClr>
              <a:buSzPct val="116883"/>
              <a:buFont typeface="Arial"/>
              <a:buChar char="•"/>
            </a:pPr>
            <a:r>
              <a:rPr lang="hu-HU">
                <a:solidFill>
                  <a:srgbClr val="3F3F3F"/>
                </a:solidFill>
                <a:latin typeface="Calibri"/>
                <a:ea typeface="Calibri"/>
                <a:cs typeface="Calibri"/>
                <a:sym typeface="Calibri"/>
              </a:rPr>
              <a:t>A miutcank.hu egy olyan közösségi oldal és közösségépítő platform, amivel könnyedén megismerhetik egymást az egymás szomszédságában élők és felismerhetik a jó szomszédságban rejlő lehetőségeket. </a:t>
            </a:r>
            <a:endParaRPr/>
          </a:p>
          <a:p>
            <a:pPr marL="285750" lvl="0" indent="-285750" algn="l" rtl="0">
              <a:lnSpc>
                <a:spcPct val="90000"/>
              </a:lnSpc>
              <a:spcBef>
                <a:spcPts val="1000"/>
              </a:spcBef>
              <a:spcAft>
                <a:spcPts val="0"/>
              </a:spcAft>
              <a:buClr>
                <a:srgbClr val="3F3F3F"/>
              </a:buClr>
              <a:buSzPct val="116883"/>
              <a:buFont typeface="Arial"/>
              <a:buChar char="•"/>
            </a:pPr>
            <a:r>
              <a:rPr lang="hu-HU">
                <a:solidFill>
                  <a:srgbClr val="3F3F3F"/>
                </a:solidFill>
                <a:latin typeface="Calibri"/>
                <a:ea typeface="Calibri"/>
                <a:cs typeface="Calibri"/>
                <a:sym typeface="Calibri"/>
              </a:rPr>
              <a:t>Regisztrálást követően lehetővé válik a szomszédságon belül eszközök, alapanyagok kölcsönzése, egymás kölcsönös kisegítése különböző ház körüli munkákkal, könnyen szervezhetők az adott környéket érintő társadalmi munkák, események, közös programok.</a:t>
            </a:r>
            <a:endParaRPr/>
          </a:p>
          <a:p>
            <a:pPr marL="285750" lvl="0" indent="-285750" algn="l" rtl="0">
              <a:lnSpc>
                <a:spcPct val="90000"/>
              </a:lnSpc>
              <a:spcBef>
                <a:spcPts val="1000"/>
              </a:spcBef>
              <a:spcAft>
                <a:spcPts val="0"/>
              </a:spcAft>
              <a:buClr>
                <a:srgbClr val="3F3F3F"/>
              </a:buClr>
              <a:buSzPct val="116883"/>
              <a:buFont typeface="Arial"/>
              <a:buChar char="•"/>
            </a:pPr>
            <a:r>
              <a:rPr lang="hu-HU">
                <a:solidFill>
                  <a:srgbClr val="3F3F3F"/>
                </a:solidFill>
                <a:latin typeface="Calibri"/>
                <a:ea typeface="Calibri"/>
                <a:cs typeface="Calibri"/>
                <a:sym typeface="Calibri"/>
              </a:rPr>
              <a:t>Csatlakozás után azonnal látható, hogy kik élnek a környéken és felfedezhető a szomszédságban élő emberek és lehetőségek.</a:t>
            </a:r>
            <a:endParaRPr/>
          </a:p>
          <a:p>
            <a:pPr marL="285750" lvl="0" indent="-285750" algn="l" rtl="0">
              <a:lnSpc>
                <a:spcPct val="90000"/>
              </a:lnSpc>
              <a:spcBef>
                <a:spcPts val="1000"/>
              </a:spcBef>
              <a:spcAft>
                <a:spcPts val="0"/>
              </a:spcAft>
              <a:buClr>
                <a:srgbClr val="3F3F3F"/>
              </a:buClr>
              <a:buSzPct val="116883"/>
              <a:buFont typeface="Arial"/>
              <a:buChar char="•"/>
            </a:pPr>
            <a:r>
              <a:rPr lang="hu-HU">
                <a:solidFill>
                  <a:srgbClr val="3F3F3F"/>
                </a:solidFill>
                <a:latin typeface="Calibri"/>
                <a:ea typeface="Calibri"/>
                <a:cs typeface="Calibri"/>
                <a:sym typeface="Calibri"/>
              </a:rPr>
              <a:t>A portálon lehet adni, kérni és szervezni, meg lehet ismerni a szomszédokat és ki lehet alakítani jószomszédi viszonyt a körülöttünk lakókkal.</a:t>
            </a:r>
            <a:endParaRPr/>
          </a:p>
          <a:p>
            <a:pPr marL="285750" lvl="0" indent="-171450" algn="l" rtl="0">
              <a:lnSpc>
                <a:spcPct val="90000"/>
              </a:lnSpc>
              <a:spcBef>
                <a:spcPts val="1000"/>
              </a:spcBef>
              <a:spcAft>
                <a:spcPts val="0"/>
              </a:spcAft>
              <a:buClr>
                <a:srgbClr val="3F3F3F"/>
              </a:buClr>
              <a:buSzPct val="116883"/>
              <a:buFont typeface="Arial"/>
              <a:buNone/>
            </a:pPr>
            <a:endParaRPr>
              <a:solidFill>
                <a:srgbClr val="3F3F3F"/>
              </a:solidFill>
              <a:latin typeface="Calibri"/>
              <a:ea typeface="Calibri"/>
              <a:cs typeface="Calibri"/>
              <a:sym typeface="Calibri"/>
            </a:endParaRPr>
          </a:p>
        </p:txBody>
      </p:sp>
      <p:pic>
        <p:nvPicPr>
          <p:cNvPr id="384" name="Google Shape;384;p37"/>
          <p:cNvPicPr preferRelativeResize="0"/>
          <p:nvPr/>
        </p:nvPicPr>
        <p:blipFill rotWithShape="1">
          <a:blip r:embed="rId3">
            <a:alphaModFix/>
          </a:blip>
          <a:srcRect/>
          <a:stretch/>
        </p:blipFill>
        <p:spPr>
          <a:xfrm>
            <a:off x="6943725" y="2046288"/>
            <a:ext cx="4887913" cy="2986087"/>
          </a:xfrm>
          <a:prstGeom prst="rect">
            <a:avLst/>
          </a:prstGeom>
          <a:noFill/>
          <a:ln>
            <a:noFill/>
          </a:ln>
        </p:spPr>
      </p:pic>
      <p:sp>
        <p:nvSpPr>
          <p:cNvPr id="385" name="Google Shape;385;p37"/>
          <p:cNvSpPr/>
          <p:nvPr/>
        </p:nvSpPr>
        <p:spPr>
          <a:xfrm>
            <a:off x="6875463" y="5146675"/>
            <a:ext cx="2538412" cy="3079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none" strike="noStrike" cap="none">
                <a:solidFill>
                  <a:schemeClr val="dk1"/>
                </a:solidFill>
                <a:latin typeface="Arial"/>
                <a:ea typeface="Arial"/>
                <a:cs typeface="Arial"/>
                <a:sym typeface="Arial"/>
              </a:rPr>
              <a:t>Kép forrása: </a:t>
            </a:r>
            <a:r>
              <a:rPr lang="hu-HU" sz="1400" b="0"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http://miutcank.hu</a:t>
            </a:r>
            <a:r>
              <a:rPr lang="hu-HU" sz="1400" b="0" i="0" u="none" strike="noStrike" cap="none">
                <a:solidFill>
                  <a:schemeClr val="dk1"/>
                </a:solidFill>
                <a:latin typeface="Arial"/>
                <a:ea typeface="Arial"/>
                <a:cs typeface="Arial"/>
                <a:sym typeface="Arial"/>
              </a:rPr>
              <a:t> </a:t>
            </a:r>
            <a:endParaRPr/>
          </a:p>
        </p:txBody>
      </p:sp>
      <p:grpSp>
        <p:nvGrpSpPr>
          <p:cNvPr id="386" name="Google Shape;386;p37"/>
          <p:cNvGrpSpPr/>
          <p:nvPr/>
        </p:nvGrpSpPr>
        <p:grpSpPr>
          <a:xfrm>
            <a:off x="10737850" y="1089025"/>
            <a:ext cx="1116013" cy="722313"/>
            <a:chOff x="1904995" y="1534888"/>
            <a:chExt cx="4752000" cy="3052965"/>
          </a:xfrm>
        </p:grpSpPr>
        <p:sp>
          <p:nvSpPr>
            <p:cNvPr id="387" name="Google Shape;387;p37"/>
            <p:cNvSpPr/>
            <p:nvPr/>
          </p:nvSpPr>
          <p:spPr>
            <a:xfrm>
              <a:off x="1938795" y="1534888"/>
              <a:ext cx="4623565" cy="999764"/>
            </a:xfrm>
            <a:prstGeom prst="triangle">
              <a:avLst>
                <a:gd name="adj" fmla="val 50000"/>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388" name="Google Shape;388;p37"/>
            <p:cNvSpPr/>
            <p:nvPr/>
          </p:nvSpPr>
          <p:spPr>
            <a:xfrm>
              <a:off x="2101025" y="2588330"/>
              <a:ext cx="980140" cy="1308411"/>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389" name="Google Shape;389;p37"/>
            <p:cNvSpPr/>
            <p:nvPr/>
          </p:nvSpPr>
          <p:spPr>
            <a:xfrm>
              <a:off x="3209600" y="2588330"/>
              <a:ext cx="980140" cy="1308411"/>
            </a:xfrm>
            <a:prstGeom prst="rect">
              <a:avLst/>
            </a:prstGeom>
            <a:solidFill>
              <a:srgbClr val="358B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390" name="Google Shape;390;p37"/>
            <p:cNvSpPr/>
            <p:nvPr/>
          </p:nvSpPr>
          <p:spPr>
            <a:xfrm>
              <a:off x="4324931" y="2588330"/>
              <a:ext cx="973382" cy="1308411"/>
            </a:xfrm>
            <a:prstGeom prst="rect">
              <a:avLst/>
            </a:prstGeom>
            <a:solidFill>
              <a:srgbClr val="358B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391" name="Google Shape;391;p37"/>
            <p:cNvSpPr/>
            <p:nvPr/>
          </p:nvSpPr>
          <p:spPr>
            <a:xfrm>
              <a:off x="5440267" y="2588330"/>
              <a:ext cx="980140" cy="1308411"/>
            </a:xfrm>
            <a:prstGeom prst="rect">
              <a:avLst/>
            </a:prstGeom>
            <a:solidFill>
              <a:srgbClr val="C00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392" name="Google Shape;392;p37"/>
            <p:cNvSpPr/>
            <p:nvPr/>
          </p:nvSpPr>
          <p:spPr>
            <a:xfrm>
              <a:off x="1979353" y="3950419"/>
              <a:ext cx="4630323" cy="288524"/>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393" name="Google Shape;393;p37"/>
            <p:cNvSpPr/>
            <p:nvPr/>
          </p:nvSpPr>
          <p:spPr>
            <a:xfrm>
              <a:off x="1904995" y="4299329"/>
              <a:ext cx="4752000" cy="288524"/>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38"/>
          <p:cNvSpPr txBox="1">
            <a:spLocks noGrp="1"/>
          </p:cNvSpPr>
          <p:nvPr>
            <p:ph type="title"/>
          </p:nvPr>
        </p:nvSpPr>
        <p:spPr>
          <a:xfrm>
            <a:off x="750888" y="293688"/>
            <a:ext cx="9221787" cy="94773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3F3F3F"/>
              </a:buClr>
              <a:buSzPct val="71428"/>
              <a:buFont typeface="Calibri"/>
              <a:buNone/>
            </a:pPr>
            <a:r>
              <a:rPr lang="hu-HU" sz="2800">
                <a:latin typeface="Calibri"/>
                <a:ea typeface="Calibri"/>
                <a:cs typeface="Calibri"/>
                <a:sym typeface="Calibri"/>
              </a:rPr>
              <a:t>Jó gyakorlatok és esettanulmányok alkalmazási területenként  </a:t>
            </a:r>
            <a:r>
              <a:rPr lang="hu-HU" sz="2800" b="1">
                <a:latin typeface="Calibri"/>
                <a:ea typeface="Calibri"/>
                <a:cs typeface="Calibri"/>
                <a:sym typeface="Calibri"/>
              </a:rPr>
              <a:t>közösségfejlesztés</a:t>
            </a:r>
            <a:r>
              <a:rPr lang="hu-HU" sz="2800">
                <a:latin typeface="Calibri"/>
                <a:ea typeface="Calibri"/>
                <a:cs typeface="Calibri"/>
                <a:sym typeface="Calibri"/>
              </a:rPr>
              <a:t>: miutcank.hu közösségépítő platform 2. </a:t>
            </a:r>
            <a:endParaRPr/>
          </a:p>
        </p:txBody>
      </p:sp>
      <p:sp>
        <p:nvSpPr>
          <p:cNvPr id="400" name="Google Shape;400;p38"/>
          <p:cNvSpPr txBox="1">
            <a:spLocks noGrp="1"/>
          </p:cNvSpPr>
          <p:nvPr>
            <p:ph type="body" idx="1"/>
          </p:nvPr>
        </p:nvSpPr>
        <p:spPr>
          <a:xfrm>
            <a:off x="657225" y="1362891"/>
            <a:ext cx="6889750" cy="4813300"/>
          </a:xfrm>
          <a:prstGeom prst="rect">
            <a:avLst/>
          </a:prstGeom>
          <a:noFill/>
          <a:ln>
            <a:noFill/>
          </a:ln>
        </p:spPr>
        <p:txBody>
          <a:bodyPr spcFirstLastPara="1" wrap="square" lIns="91425" tIns="45700" rIns="91425" bIns="45700" anchor="t" anchorCtr="0">
            <a:normAutofit fontScale="77500" lnSpcReduction="20000"/>
          </a:bodyPr>
          <a:lstStyle/>
          <a:p>
            <a:pPr marL="285750" lvl="0" indent="-285750" algn="l" rtl="0">
              <a:lnSpc>
                <a:spcPct val="90000"/>
              </a:lnSpc>
              <a:spcBef>
                <a:spcPts val="1000"/>
              </a:spcBef>
              <a:spcAft>
                <a:spcPts val="0"/>
              </a:spcAft>
              <a:buClr>
                <a:srgbClr val="3F3F3F"/>
              </a:buClr>
              <a:buSzPct val="82949"/>
              <a:buFont typeface="Arial"/>
              <a:buChar char="•"/>
            </a:pPr>
            <a:r>
              <a:rPr lang="hu-HU">
                <a:solidFill>
                  <a:srgbClr val="3F3F3F"/>
                </a:solidFill>
                <a:latin typeface="Calibri"/>
                <a:ea typeface="Calibri"/>
                <a:cs typeface="Calibri"/>
                <a:sym typeface="Calibri"/>
              </a:rPr>
              <a:t>Míg régen a falvakban a szomszédok jól ismerték egymást és mindenki kész volt a másik segítségére sietni, manapság ez gyökeresen megváltozott. </a:t>
            </a:r>
            <a:endParaRPr/>
          </a:p>
          <a:p>
            <a:pPr marL="285750" lvl="0" indent="-285750" algn="l" rtl="0">
              <a:lnSpc>
                <a:spcPct val="90000"/>
              </a:lnSpc>
              <a:spcBef>
                <a:spcPts val="1000"/>
              </a:spcBef>
              <a:spcAft>
                <a:spcPts val="0"/>
              </a:spcAft>
              <a:buClr>
                <a:srgbClr val="3F3F3F"/>
              </a:buClr>
              <a:buSzPct val="82949"/>
              <a:buFont typeface="Arial"/>
              <a:buChar char="•"/>
            </a:pPr>
            <a:r>
              <a:rPr lang="hu-HU">
                <a:solidFill>
                  <a:srgbClr val="3F3F3F"/>
                </a:solidFill>
                <a:latin typeface="Calibri"/>
                <a:ea typeface="Calibri"/>
                <a:cs typeface="Calibri"/>
                <a:sym typeface="Calibri"/>
              </a:rPr>
              <a:t>A miutcánk.hu weboldalán a regisztrálók láthatják a többi, környéken élő lakost, akikkel azonnal felvehetik a kapcsolatot, és akár közös programokat is szervezhetnek a megadott érdeklődési köröknek megfelelően. </a:t>
            </a:r>
            <a:endParaRPr/>
          </a:p>
          <a:p>
            <a:pPr marL="285750" lvl="0" indent="-285750" algn="l" rtl="0">
              <a:lnSpc>
                <a:spcPct val="90000"/>
              </a:lnSpc>
              <a:spcBef>
                <a:spcPts val="1000"/>
              </a:spcBef>
              <a:spcAft>
                <a:spcPts val="0"/>
              </a:spcAft>
              <a:buClr>
                <a:srgbClr val="3F3F3F"/>
              </a:buClr>
              <a:buSzPct val="82949"/>
              <a:buFont typeface="Arial"/>
              <a:buChar char="•"/>
            </a:pPr>
            <a:r>
              <a:rPr lang="hu-HU">
                <a:solidFill>
                  <a:srgbClr val="3F3F3F"/>
                </a:solidFill>
                <a:latin typeface="Calibri"/>
                <a:ea typeface="Calibri"/>
                <a:cs typeface="Calibri"/>
                <a:sym typeface="Calibri"/>
              </a:rPr>
              <a:t>Lehet közösen futni, kertészkedni – vagy egyszerűen csak bevásárolni menni, de gyakran szerveznek közös pikniket, miutcánk.hu szomszédfesztivált is. </a:t>
            </a:r>
            <a:endParaRPr/>
          </a:p>
          <a:p>
            <a:pPr marL="285750" lvl="0" indent="-285750" algn="l" rtl="0">
              <a:lnSpc>
                <a:spcPct val="90000"/>
              </a:lnSpc>
              <a:spcBef>
                <a:spcPts val="1000"/>
              </a:spcBef>
              <a:spcAft>
                <a:spcPts val="0"/>
              </a:spcAft>
              <a:buClr>
                <a:srgbClr val="3F3F3F"/>
              </a:buClr>
              <a:buSzPct val="82949"/>
              <a:buFont typeface="Arial"/>
              <a:buChar char="•"/>
            </a:pPr>
            <a:r>
              <a:rPr lang="hu-HU">
                <a:solidFill>
                  <a:srgbClr val="3F3F3F"/>
                </a:solidFill>
                <a:latin typeface="Calibri"/>
                <a:ea typeface="Calibri"/>
                <a:cs typeface="Calibri"/>
                <a:sym typeface="Calibri"/>
              </a:rPr>
              <a:t>Felajánlhatjuk szakértelmünket, szolgáltatásainkat és akár eszközeinket is a környékünkön élőknek.</a:t>
            </a:r>
            <a:endParaRPr/>
          </a:p>
          <a:p>
            <a:pPr marL="285750" lvl="0" indent="-285750" algn="l" rtl="0">
              <a:lnSpc>
                <a:spcPct val="90000"/>
              </a:lnSpc>
              <a:spcBef>
                <a:spcPts val="1000"/>
              </a:spcBef>
              <a:spcAft>
                <a:spcPts val="0"/>
              </a:spcAft>
              <a:buClr>
                <a:srgbClr val="3F3F3F"/>
              </a:buClr>
              <a:buSzPct val="82949"/>
              <a:buFont typeface="Arial"/>
              <a:buChar char="•"/>
            </a:pPr>
            <a:r>
              <a:rPr lang="hu-HU">
                <a:solidFill>
                  <a:srgbClr val="3F3F3F"/>
                </a:solidFill>
                <a:latin typeface="Calibri"/>
                <a:ea typeface="Calibri"/>
                <a:cs typeface="Calibri"/>
                <a:sym typeface="Calibri"/>
              </a:rPr>
              <a:t>A kezdeményezés eredményei</a:t>
            </a:r>
            <a:endParaRPr/>
          </a:p>
          <a:p>
            <a:pPr marL="742950" lvl="1" indent="-285750" algn="l" rtl="0">
              <a:lnSpc>
                <a:spcPct val="90000"/>
              </a:lnSpc>
              <a:spcBef>
                <a:spcPts val="500"/>
              </a:spcBef>
              <a:spcAft>
                <a:spcPts val="0"/>
              </a:spcAft>
              <a:buClr>
                <a:srgbClr val="3F3F3F"/>
              </a:buClr>
              <a:buSzPct val="145161"/>
              <a:buFont typeface="Arial"/>
              <a:buChar char="•"/>
            </a:pPr>
            <a:r>
              <a:rPr lang="hu-HU" sz="1600">
                <a:solidFill>
                  <a:srgbClr val="3F3F3F"/>
                </a:solidFill>
                <a:latin typeface="Calibri"/>
                <a:ea typeface="Calibri"/>
                <a:cs typeface="Calibri"/>
                <a:sym typeface="Calibri"/>
              </a:rPr>
              <a:t>több mint 40.000 felhasználó, közel 500 településről</a:t>
            </a:r>
            <a:endParaRPr/>
          </a:p>
          <a:p>
            <a:pPr marL="742950" lvl="1" indent="-285750" algn="l" rtl="0">
              <a:lnSpc>
                <a:spcPct val="90000"/>
              </a:lnSpc>
              <a:spcBef>
                <a:spcPts val="500"/>
              </a:spcBef>
              <a:spcAft>
                <a:spcPts val="0"/>
              </a:spcAft>
              <a:buClr>
                <a:srgbClr val="3F3F3F"/>
              </a:buClr>
              <a:buSzPct val="145161"/>
              <a:buFont typeface="Arial"/>
              <a:buChar char="•"/>
            </a:pPr>
            <a:r>
              <a:rPr lang="hu-HU" sz="1600">
                <a:solidFill>
                  <a:srgbClr val="3F3F3F"/>
                </a:solidFill>
                <a:latin typeface="Calibri"/>
                <a:ea typeface="Calibri"/>
                <a:cs typeface="Calibri"/>
                <a:sym typeface="Calibri"/>
              </a:rPr>
              <a:t>több ezer fúrót és létrát osztottak már meg a látogatók, és az adatbázisunkban megtalálható hozzávetőleg 50 000 eszköz </a:t>
            </a:r>
            <a:endParaRPr/>
          </a:p>
          <a:p>
            <a:pPr marL="742950" lvl="1" indent="-285750" algn="l" rtl="0">
              <a:lnSpc>
                <a:spcPct val="90000"/>
              </a:lnSpc>
              <a:spcBef>
                <a:spcPts val="500"/>
              </a:spcBef>
              <a:spcAft>
                <a:spcPts val="0"/>
              </a:spcAft>
              <a:buClr>
                <a:srgbClr val="3F3F3F"/>
              </a:buClr>
              <a:buSzPct val="145161"/>
              <a:buFont typeface="Arial"/>
              <a:buChar char="•"/>
            </a:pPr>
            <a:r>
              <a:rPr lang="hu-HU" sz="1600">
                <a:solidFill>
                  <a:srgbClr val="3F3F3F"/>
                </a:solidFill>
                <a:latin typeface="Calibri"/>
                <a:ea typeface="Calibri"/>
                <a:cs typeface="Calibri"/>
                <a:sym typeface="Calibri"/>
              </a:rPr>
              <a:t>cseh irodalomszakértőre és pótnagymamára is találunk szívességi alapon </a:t>
            </a:r>
            <a:endParaRPr/>
          </a:p>
          <a:p>
            <a:pPr marL="285750" lvl="0" indent="-171450" algn="l" rtl="0">
              <a:lnSpc>
                <a:spcPct val="90000"/>
              </a:lnSpc>
              <a:spcBef>
                <a:spcPts val="1000"/>
              </a:spcBef>
              <a:spcAft>
                <a:spcPts val="0"/>
              </a:spcAft>
              <a:buClr>
                <a:srgbClr val="3F3F3F"/>
              </a:buClr>
              <a:buSzPct val="82949"/>
              <a:buFont typeface="Arial"/>
              <a:buNone/>
            </a:pPr>
            <a:endParaRPr>
              <a:solidFill>
                <a:srgbClr val="3F3F3F"/>
              </a:solidFill>
              <a:latin typeface="Calibri"/>
              <a:ea typeface="Calibri"/>
              <a:cs typeface="Calibri"/>
              <a:sym typeface="Calibri"/>
            </a:endParaRPr>
          </a:p>
          <a:p>
            <a:pPr marL="285750" lvl="0" indent="-171450" algn="l" rtl="0">
              <a:lnSpc>
                <a:spcPct val="90000"/>
              </a:lnSpc>
              <a:spcBef>
                <a:spcPts val="1000"/>
              </a:spcBef>
              <a:spcAft>
                <a:spcPts val="0"/>
              </a:spcAft>
              <a:buClr>
                <a:srgbClr val="3F3F3F"/>
              </a:buClr>
              <a:buSzPct val="82949"/>
              <a:buFont typeface="Arial"/>
              <a:buNone/>
            </a:pPr>
            <a:endParaRPr>
              <a:solidFill>
                <a:srgbClr val="3F3F3F"/>
              </a:solidFill>
              <a:latin typeface="Calibri"/>
              <a:ea typeface="Calibri"/>
              <a:cs typeface="Calibri"/>
              <a:sym typeface="Calibri"/>
            </a:endParaRPr>
          </a:p>
        </p:txBody>
      </p:sp>
      <p:pic>
        <p:nvPicPr>
          <p:cNvPr id="401" name="Google Shape;401;p38"/>
          <p:cNvPicPr preferRelativeResize="0"/>
          <p:nvPr/>
        </p:nvPicPr>
        <p:blipFill rotWithShape="1">
          <a:blip r:embed="rId3">
            <a:alphaModFix/>
          </a:blip>
          <a:srcRect/>
          <a:stretch/>
        </p:blipFill>
        <p:spPr>
          <a:xfrm>
            <a:off x="6823075" y="4794250"/>
            <a:ext cx="5270500" cy="1520825"/>
          </a:xfrm>
          <a:prstGeom prst="rect">
            <a:avLst/>
          </a:prstGeom>
          <a:noFill/>
          <a:ln>
            <a:noFill/>
          </a:ln>
        </p:spPr>
      </p:pic>
      <p:sp>
        <p:nvSpPr>
          <p:cNvPr id="402" name="Google Shape;402;p38"/>
          <p:cNvSpPr/>
          <p:nvPr/>
        </p:nvSpPr>
        <p:spPr>
          <a:xfrm>
            <a:off x="8259763" y="1816100"/>
            <a:ext cx="2397125" cy="666750"/>
          </a:xfrm>
          <a:prstGeom prst="roundRect">
            <a:avLst>
              <a:gd name="adj" fmla="val 4544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hu-HU" sz="1400" b="0" i="0" u="none" strike="noStrike" cap="none">
                <a:solidFill>
                  <a:srgbClr val="FFFFFF"/>
                </a:solidFill>
                <a:latin typeface="Arial"/>
                <a:ea typeface="Arial"/>
                <a:cs typeface="Arial"/>
                <a:sym typeface="Arial"/>
              </a:rPr>
              <a:t>Eszközmegosztás</a:t>
            </a:r>
            <a:endParaRPr/>
          </a:p>
        </p:txBody>
      </p:sp>
      <p:sp>
        <p:nvSpPr>
          <p:cNvPr id="403" name="Google Shape;403;p38"/>
          <p:cNvSpPr/>
          <p:nvPr/>
        </p:nvSpPr>
        <p:spPr>
          <a:xfrm>
            <a:off x="8259763" y="2536825"/>
            <a:ext cx="2397125" cy="666750"/>
          </a:xfrm>
          <a:prstGeom prst="roundRect">
            <a:avLst>
              <a:gd name="adj" fmla="val 4544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hu-HU" sz="1400" b="0" i="0" u="none" strike="noStrike" cap="none">
                <a:solidFill>
                  <a:srgbClr val="FFFFFF"/>
                </a:solidFill>
                <a:latin typeface="Arial"/>
                <a:ea typeface="Arial"/>
                <a:cs typeface="Arial"/>
                <a:sym typeface="Arial"/>
              </a:rPr>
              <a:t>Segítségkérés</a:t>
            </a:r>
            <a:endParaRPr/>
          </a:p>
        </p:txBody>
      </p:sp>
      <p:sp>
        <p:nvSpPr>
          <p:cNvPr id="404" name="Google Shape;404;p38"/>
          <p:cNvSpPr/>
          <p:nvPr/>
        </p:nvSpPr>
        <p:spPr>
          <a:xfrm>
            <a:off x="8259763" y="3262313"/>
            <a:ext cx="2397125" cy="665162"/>
          </a:xfrm>
          <a:prstGeom prst="roundRect">
            <a:avLst>
              <a:gd name="adj" fmla="val 4544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hu-HU" sz="1400" b="0" i="0" u="none" strike="noStrike" cap="none">
                <a:solidFill>
                  <a:srgbClr val="FFFFFF"/>
                </a:solidFill>
                <a:latin typeface="Arial"/>
                <a:ea typeface="Arial"/>
                <a:cs typeface="Arial"/>
                <a:sym typeface="Arial"/>
              </a:rPr>
              <a:t>Helyi információk</a:t>
            </a:r>
            <a:endParaRPr/>
          </a:p>
        </p:txBody>
      </p:sp>
      <p:sp>
        <p:nvSpPr>
          <p:cNvPr id="405" name="Google Shape;405;p38"/>
          <p:cNvSpPr/>
          <p:nvPr/>
        </p:nvSpPr>
        <p:spPr>
          <a:xfrm>
            <a:off x="8259763" y="3983038"/>
            <a:ext cx="2397125" cy="665162"/>
          </a:xfrm>
          <a:prstGeom prst="roundRect">
            <a:avLst>
              <a:gd name="adj" fmla="val 4544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hu-HU" sz="1400" b="0" i="0" u="none" strike="noStrike" cap="none">
                <a:solidFill>
                  <a:srgbClr val="FFFFFF"/>
                </a:solidFill>
                <a:latin typeface="Arial"/>
                <a:ea typeface="Arial"/>
                <a:cs typeface="Arial"/>
                <a:sym typeface="Arial"/>
              </a:rPr>
              <a:t>Közösségi események</a:t>
            </a:r>
            <a:endParaRPr/>
          </a:p>
        </p:txBody>
      </p:sp>
      <p:sp>
        <p:nvSpPr>
          <p:cNvPr id="406" name="Google Shape;406;p38"/>
          <p:cNvSpPr/>
          <p:nvPr/>
        </p:nvSpPr>
        <p:spPr>
          <a:xfrm>
            <a:off x="7023100" y="6356350"/>
            <a:ext cx="2538413" cy="3079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none" strike="noStrike" cap="none">
                <a:solidFill>
                  <a:schemeClr val="dk1"/>
                </a:solidFill>
                <a:latin typeface="Arial"/>
                <a:ea typeface="Arial"/>
                <a:cs typeface="Arial"/>
                <a:sym typeface="Arial"/>
              </a:rPr>
              <a:t>Kép forrása: </a:t>
            </a:r>
            <a:r>
              <a:rPr lang="hu-HU" sz="1400" b="0"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http://miutcank.hu</a:t>
            </a:r>
            <a:r>
              <a:rPr lang="hu-HU" sz="1400" b="0" i="0" u="none" strike="noStrike" cap="none">
                <a:solidFill>
                  <a:schemeClr val="dk1"/>
                </a:solidFill>
                <a:latin typeface="Arial"/>
                <a:ea typeface="Arial"/>
                <a:cs typeface="Arial"/>
                <a:sym typeface="Arial"/>
              </a:rPr>
              <a:t> </a:t>
            </a:r>
            <a:endParaRPr/>
          </a:p>
        </p:txBody>
      </p:sp>
      <p:grpSp>
        <p:nvGrpSpPr>
          <p:cNvPr id="407" name="Google Shape;407;p38"/>
          <p:cNvGrpSpPr/>
          <p:nvPr/>
        </p:nvGrpSpPr>
        <p:grpSpPr>
          <a:xfrm>
            <a:off x="10737850" y="1089025"/>
            <a:ext cx="1116013" cy="722313"/>
            <a:chOff x="1904995" y="1534888"/>
            <a:chExt cx="4752000" cy="3052965"/>
          </a:xfrm>
        </p:grpSpPr>
        <p:sp>
          <p:nvSpPr>
            <p:cNvPr id="408" name="Google Shape;408;p38"/>
            <p:cNvSpPr/>
            <p:nvPr/>
          </p:nvSpPr>
          <p:spPr>
            <a:xfrm>
              <a:off x="1938795" y="1534888"/>
              <a:ext cx="4623565" cy="999764"/>
            </a:xfrm>
            <a:prstGeom prst="triangle">
              <a:avLst>
                <a:gd name="adj" fmla="val 50000"/>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409" name="Google Shape;409;p38"/>
            <p:cNvSpPr/>
            <p:nvPr/>
          </p:nvSpPr>
          <p:spPr>
            <a:xfrm>
              <a:off x="2101025" y="2588330"/>
              <a:ext cx="980140" cy="1308411"/>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410" name="Google Shape;410;p38"/>
            <p:cNvSpPr/>
            <p:nvPr/>
          </p:nvSpPr>
          <p:spPr>
            <a:xfrm>
              <a:off x="3209600" y="2588330"/>
              <a:ext cx="980140" cy="1308411"/>
            </a:xfrm>
            <a:prstGeom prst="rect">
              <a:avLst/>
            </a:prstGeom>
            <a:solidFill>
              <a:srgbClr val="358B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411" name="Google Shape;411;p38"/>
            <p:cNvSpPr/>
            <p:nvPr/>
          </p:nvSpPr>
          <p:spPr>
            <a:xfrm>
              <a:off x="4324931" y="2588330"/>
              <a:ext cx="973382" cy="1308411"/>
            </a:xfrm>
            <a:prstGeom prst="rect">
              <a:avLst/>
            </a:prstGeom>
            <a:solidFill>
              <a:srgbClr val="358B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412" name="Google Shape;412;p38"/>
            <p:cNvSpPr/>
            <p:nvPr/>
          </p:nvSpPr>
          <p:spPr>
            <a:xfrm>
              <a:off x="5440267" y="2588330"/>
              <a:ext cx="980140" cy="1308411"/>
            </a:xfrm>
            <a:prstGeom prst="rect">
              <a:avLst/>
            </a:prstGeom>
            <a:solidFill>
              <a:srgbClr val="C00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413" name="Google Shape;413;p38"/>
            <p:cNvSpPr/>
            <p:nvPr/>
          </p:nvSpPr>
          <p:spPr>
            <a:xfrm>
              <a:off x="1979353" y="3950419"/>
              <a:ext cx="4630323" cy="288524"/>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414" name="Google Shape;414;p38"/>
            <p:cNvSpPr/>
            <p:nvPr/>
          </p:nvSpPr>
          <p:spPr>
            <a:xfrm>
              <a:off x="1904995" y="4299329"/>
              <a:ext cx="4752000" cy="288524"/>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39"/>
          <p:cNvSpPr txBox="1">
            <a:spLocks noGrp="1"/>
          </p:cNvSpPr>
          <p:nvPr>
            <p:ph type="title"/>
          </p:nvPr>
        </p:nvSpPr>
        <p:spPr>
          <a:xfrm>
            <a:off x="750888" y="293688"/>
            <a:ext cx="9221787" cy="9477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3F3F"/>
              </a:buClr>
              <a:buSzPts val="1800"/>
              <a:buFont typeface="Calibri"/>
              <a:buNone/>
            </a:pPr>
            <a:r>
              <a:rPr lang="hu-HU" sz="2800">
                <a:latin typeface="Calibri"/>
                <a:ea typeface="Calibri"/>
                <a:cs typeface="Calibri"/>
                <a:sym typeface="Calibri"/>
              </a:rPr>
              <a:t>Jó gyakorlatok és esettanulmányok alkalmazási területenként  </a:t>
            </a:r>
            <a:r>
              <a:rPr lang="hu-HU" sz="2800" b="1">
                <a:latin typeface="Calibri"/>
                <a:ea typeface="Calibri"/>
                <a:cs typeface="Calibri"/>
                <a:sym typeface="Calibri"/>
              </a:rPr>
              <a:t>közösségfejlesztés</a:t>
            </a:r>
            <a:r>
              <a:rPr lang="hu-HU" sz="2800">
                <a:latin typeface="Calibri"/>
                <a:ea typeface="Calibri"/>
                <a:cs typeface="Calibri"/>
                <a:sym typeface="Calibri"/>
              </a:rPr>
              <a:t>: közösségi részvétel</a:t>
            </a:r>
            <a:endParaRPr/>
          </a:p>
        </p:txBody>
      </p:sp>
      <p:sp>
        <p:nvSpPr>
          <p:cNvPr id="421" name="Google Shape;421;p39"/>
          <p:cNvSpPr txBox="1">
            <a:spLocks noGrp="1"/>
          </p:cNvSpPr>
          <p:nvPr>
            <p:ph type="body" idx="1"/>
          </p:nvPr>
        </p:nvSpPr>
        <p:spPr>
          <a:xfrm>
            <a:off x="838200" y="1825625"/>
            <a:ext cx="5530850" cy="4351338"/>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1000"/>
              </a:spcBef>
              <a:spcAft>
                <a:spcPts val="0"/>
              </a:spcAft>
              <a:buClr>
                <a:srgbClr val="3F3F3F"/>
              </a:buClr>
              <a:buSzPts val="1800"/>
              <a:buFont typeface="Arial"/>
              <a:buChar char="•"/>
            </a:pPr>
            <a:r>
              <a:rPr lang="hu-HU" sz="1800">
                <a:solidFill>
                  <a:srgbClr val="3F3F3F"/>
                </a:solidFill>
                <a:latin typeface="Calibri"/>
                <a:ea typeface="Calibri"/>
                <a:cs typeface="Calibri"/>
                <a:sym typeface="Calibri"/>
              </a:rPr>
              <a:t>Bármely település lakó, akinek van egy jó ötlete, felteheti az adott weboldalra, ami közösségi segítséggel végül megvalósulhat. </a:t>
            </a:r>
            <a:endParaRPr/>
          </a:p>
          <a:p>
            <a:pPr marL="285750" lvl="0" indent="-285750" algn="l" rtl="0">
              <a:lnSpc>
                <a:spcPct val="90000"/>
              </a:lnSpc>
              <a:spcBef>
                <a:spcPts val="1000"/>
              </a:spcBef>
              <a:spcAft>
                <a:spcPts val="0"/>
              </a:spcAft>
              <a:buClr>
                <a:srgbClr val="3F3F3F"/>
              </a:buClr>
              <a:buSzPts val="1800"/>
              <a:buFont typeface="Arial"/>
              <a:buChar char="•"/>
            </a:pPr>
            <a:r>
              <a:rPr lang="hu-HU" sz="1800">
                <a:solidFill>
                  <a:srgbClr val="3F3F3F"/>
                </a:solidFill>
                <a:latin typeface="Calibri"/>
                <a:ea typeface="Calibri"/>
                <a:cs typeface="Calibri"/>
                <a:sym typeface="Calibri"/>
              </a:rPr>
              <a:t>Az oldalon keresztül jelentkeznek az adott ötlet megvalósításához partnerek – főként városlakók, de akár cégek is – akik anyagi vagy kétkezi segítséggel, alapanyaggal, eszközökkel vagy az ötlet továbbfejlesztésével segítenek. </a:t>
            </a:r>
            <a:endParaRPr/>
          </a:p>
          <a:p>
            <a:pPr marL="285750" lvl="0" indent="-285750" algn="l" rtl="0">
              <a:lnSpc>
                <a:spcPct val="90000"/>
              </a:lnSpc>
              <a:spcBef>
                <a:spcPts val="1000"/>
              </a:spcBef>
              <a:spcAft>
                <a:spcPts val="0"/>
              </a:spcAft>
              <a:buClr>
                <a:srgbClr val="3F3F3F"/>
              </a:buClr>
              <a:buSzPts val="1800"/>
              <a:buFont typeface="Arial"/>
              <a:buChar char="•"/>
            </a:pPr>
            <a:r>
              <a:rPr lang="hu-HU" sz="1800">
                <a:solidFill>
                  <a:srgbClr val="3F3F3F"/>
                </a:solidFill>
                <a:latin typeface="Calibri"/>
                <a:ea typeface="Calibri"/>
                <a:cs typeface="Calibri"/>
                <a:sym typeface="Calibri"/>
              </a:rPr>
              <a:t>Az így megvalósult ötletek végül a weboldalon kerülnek dokumentálásra. </a:t>
            </a:r>
            <a:endParaRPr/>
          </a:p>
          <a:p>
            <a:pPr marL="285750" lvl="0" indent="-285750" algn="l" rtl="0">
              <a:lnSpc>
                <a:spcPct val="90000"/>
              </a:lnSpc>
              <a:spcBef>
                <a:spcPts val="1000"/>
              </a:spcBef>
              <a:spcAft>
                <a:spcPts val="0"/>
              </a:spcAft>
              <a:buClr>
                <a:srgbClr val="3F3F3F"/>
              </a:buClr>
              <a:buSzPts val="1800"/>
              <a:buFont typeface="Arial"/>
              <a:buChar char="•"/>
            </a:pPr>
            <a:r>
              <a:rPr lang="hu-HU" sz="1800">
                <a:solidFill>
                  <a:srgbClr val="3F3F3F"/>
                </a:solidFill>
                <a:latin typeface="Calibri"/>
                <a:ea typeface="Calibri"/>
                <a:cs typeface="Calibri"/>
                <a:sym typeface="Calibri"/>
              </a:rPr>
              <a:t>A kezdeményezés New Yorkból indult, ma már több településen működik.</a:t>
            </a:r>
            <a:endParaRPr/>
          </a:p>
        </p:txBody>
      </p:sp>
      <p:pic>
        <p:nvPicPr>
          <p:cNvPr id="422" name="Google Shape;422;p39"/>
          <p:cNvPicPr preferRelativeResize="0"/>
          <p:nvPr/>
        </p:nvPicPr>
        <p:blipFill rotWithShape="1">
          <a:blip r:embed="rId3">
            <a:alphaModFix/>
          </a:blip>
          <a:srcRect/>
          <a:stretch/>
        </p:blipFill>
        <p:spPr>
          <a:xfrm>
            <a:off x="6794500" y="2266950"/>
            <a:ext cx="4905375" cy="3206750"/>
          </a:xfrm>
          <a:prstGeom prst="rect">
            <a:avLst/>
          </a:prstGeom>
          <a:noFill/>
          <a:ln>
            <a:noFill/>
          </a:ln>
        </p:spPr>
      </p:pic>
      <p:sp>
        <p:nvSpPr>
          <p:cNvPr id="423" name="Google Shape;423;p39"/>
          <p:cNvSpPr/>
          <p:nvPr/>
        </p:nvSpPr>
        <p:spPr>
          <a:xfrm>
            <a:off x="6824663" y="5511800"/>
            <a:ext cx="3617912" cy="3079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none" strike="noStrike" cap="none">
                <a:solidFill>
                  <a:schemeClr val="dk1"/>
                </a:solidFill>
                <a:latin typeface="Arial"/>
                <a:ea typeface="Arial"/>
                <a:cs typeface="Arial"/>
                <a:sym typeface="Arial"/>
              </a:rPr>
              <a:t>Kép forrása: </a:t>
            </a:r>
            <a:r>
              <a:rPr lang="hu-HU" sz="1400" b="0"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https://www.codeforamerica.org/</a:t>
            </a:r>
            <a:r>
              <a:rPr lang="hu-HU" sz="1400" b="0" i="0" u="none" strike="noStrike" cap="none">
                <a:solidFill>
                  <a:schemeClr val="dk1"/>
                </a:solidFill>
                <a:latin typeface="Arial"/>
                <a:ea typeface="Arial"/>
                <a:cs typeface="Arial"/>
                <a:sym typeface="Arial"/>
              </a:rPr>
              <a:t> </a:t>
            </a:r>
            <a:endParaRPr/>
          </a:p>
        </p:txBody>
      </p:sp>
      <p:grpSp>
        <p:nvGrpSpPr>
          <p:cNvPr id="424" name="Google Shape;424;p39"/>
          <p:cNvGrpSpPr/>
          <p:nvPr/>
        </p:nvGrpSpPr>
        <p:grpSpPr>
          <a:xfrm>
            <a:off x="10737850" y="1089025"/>
            <a:ext cx="1116013" cy="722313"/>
            <a:chOff x="1904995" y="1534888"/>
            <a:chExt cx="4752000" cy="3052965"/>
          </a:xfrm>
        </p:grpSpPr>
        <p:sp>
          <p:nvSpPr>
            <p:cNvPr id="425" name="Google Shape;425;p39"/>
            <p:cNvSpPr/>
            <p:nvPr/>
          </p:nvSpPr>
          <p:spPr>
            <a:xfrm>
              <a:off x="1938795" y="1534888"/>
              <a:ext cx="4623565" cy="999764"/>
            </a:xfrm>
            <a:prstGeom prst="triangle">
              <a:avLst>
                <a:gd name="adj" fmla="val 50000"/>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426" name="Google Shape;426;p39"/>
            <p:cNvSpPr/>
            <p:nvPr/>
          </p:nvSpPr>
          <p:spPr>
            <a:xfrm>
              <a:off x="2101025" y="2588330"/>
              <a:ext cx="980140" cy="1308411"/>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427" name="Google Shape;427;p39"/>
            <p:cNvSpPr/>
            <p:nvPr/>
          </p:nvSpPr>
          <p:spPr>
            <a:xfrm>
              <a:off x="3209600" y="2588330"/>
              <a:ext cx="980140" cy="1308411"/>
            </a:xfrm>
            <a:prstGeom prst="rect">
              <a:avLst/>
            </a:prstGeom>
            <a:solidFill>
              <a:srgbClr val="358B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428" name="Google Shape;428;p39"/>
            <p:cNvSpPr/>
            <p:nvPr/>
          </p:nvSpPr>
          <p:spPr>
            <a:xfrm>
              <a:off x="4324931" y="2588330"/>
              <a:ext cx="973382" cy="1308411"/>
            </a:xfrm>
            <a:prstGeom prst="rect">
              <a:avLst/>
            </a:prstGeom>
            <a:solidFill>
              <a:srgbClr val="358B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429" name="Google Shape;429;p39"/>
            <p:cNvSpPr/>
            <p:nvPr/>
          </p:nvSpPr>
          <p:spPr>
            <a:xfrm>
              <a:off x="5440267" y="2588330"/>
              <a:ext cx="980140" cy="1308411"/>
            </a:xfrm>
            <a:prstGeom prst="rect">
              <a:avLst/>
            </a:prstGeom>
            <a:solidFill>
              <a:srgbClr val="C00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430" name="Google Shape;430;p39"/>
            <p:cNvSpPr/>
            <p:nvPr/>
          </p:nvSpPr>
          <p:spPr>
            <a:xfrm>
              <a:off x="1979353" y="3950419"/>
              <a:ext cx="4630323" cy="288524"/>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431" name="Google Shape;431;p39"/>
            <p:cNvSpPr/>
            <p:nvPr/>
          </p:nvSpPr>
          <p:spPr>
            <a:xfrm>
              <a:off x="1904995" y="4299329"/>
              <a:ext cx="4752000" cy="288524"/>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40"/>
          <p:cNvSpPr txBox="1">
            <a:spLocks noGrp="1"/>
          </p:cNvSpPr>
          <p:nvPr>
            <p:ph type="title"/>
          </p:nvPr>
        </p:nvSpPr>
        <p:spPr>
          <a:xfrm>
            <a:off x="318197" y="0"/>
            <a:ext cx="1155560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1C9E4A"/>
              </a:buClr>
              <a:buSzPct val="55555"/>
              <a:buNone/>
            </a:pPr>
            <a:r>
              <a:rPr lang="hu-HU">
                <a:latin typeface="Calibri"/>
                <a:ea typeface="Calibri"/>
                <a:cs typeface="Calibri"/>
                <a:sym typeface="Calibri"/>
              </a:rPr>
              <a:t>Jó gyakorlatok és esettanulmányok alkalmazási területenként  táji örökség: táji értékek gyűjtése, megosztása</a:t>
            </a:r>
            <a:endParaRPr/>
          </a:p>
        </p:txBody>
      </p:sp>
      <p:sp>
        <p:nvSpPr>
          <p:cNvPr id="437" name="Google Shape;437;p40"/>
          <p:cNvSpPr txBox="1">
            <a:spLocks noGrp="1"/>
          </p:cNvSpPr>
          <p:nvPr>
            <p:ph type="body" idx="1"/>
          </p:nvPr>
        </p:nvSpPr>
        <p:spPr>
          <a:xfrm>
            <a:off x="321547" y="1940322"/>
            <a:ext cx="4916880" cy="4351338"/>
          </a:xfrm>
          <a:prstGeom prst="rect">
            <a:avLst/>
          </a:prstGeom>
          <a:noFill/>
          <a:ln>
            <a:noFill/>
          </a:ln>
        </p:spPr>
        <p:txBody>
          <a:bodyPr spcFirstLastPara="1" wrap="square" lIns="91425" tIns="45700" rIns="91425" bIns="45700" anchor="t" anchorCtr="0">
            <a:normAutofit fontScale="92500" lnSpcReduction="20000"/>
          </a:bodyPr>
          <a:lstStyle/>
          <a:p>
            <a:pPr marL="457200" lvl="0" indent="-342900" algn="l" rtl="0">
              <a:lnSpc>
                <a:spcPct val="90000"/>
              </a:lnSpc>
              <a:spcBef>
                <a:spcPts val="1000"/>
              </a:spcBef>
              <a:spcAft>
                <a:spcPts val="0"/>
              </a:spcAft>
              <a:buClr>
                <a:srgbClr val="1C9E4A"/>
              </a:buClr>
              <a:buSzPct val="108108"/>
              <a:buChar char="•"/>
            </a:pPr>
            <a:r>
              <a:rPr lang="hu-HU" sz="1800">
                <a:solidFill>
                  <a:schemeClr val="dk1"/>
                </a:solidFill>
              </a:rPr>
              <a:t>A 2009. őszén indult felmérő és kutató akcióban a szakértők számba vették a kulturális és természeti örökségünk széles palettáját, a már ismert műemlékektől a régi bakterházakon, gémeskutatokon, tájfajtákon, mozaikos tájszerkezeten, nevezetes öreg fákon, harangokon, legendákon át a faluszéli kőkeresztekig.</a:t>
            </a:r>
            <a:endParaRPr/>
          </a:p>
          <a:p>
            <a:pPr marL="457200" lvl="0" indent="-342900" algn="l" rtl="0">
              <a:lnSpc>
                <a:spcPct val="90000"/>
              </a:lnSpc>
              <a:spcBef>
                <a:spcPts val="1000"/>
              </a:spcBef>
              <a:spcAft>
                <a:spcPts val="0"/>
              </a:spcAft>
              <a:buClr>
                <a:srgbClr val="1C9E4A"/>
              </a:buClr>
              <a:buSzPct val="108108"/>
              <a:buChar char="•"/>
            </a:pPr>
            <a:r>
              <a:rPr lang="hu-HU" sz="1800">
                <a:solidFill>
                  <a:schemeClr val="dk1"/>
                </a:solidFill>
              </a:rPr>
              <a:t>A Budapesti Corvinus Egyetem (ma : MATE) Tájépítészeti Karának irányításával létrehozott TÉKA (TájÉrtékKAtaszter) projekt célja egy egységes, az egész országra kiterjedő̋ on-line tájérték-kataszter adatbázis (TájÉrtékKAtaszter, rövidítve: TÉKA) létrehozása, amely nem csak a kutatók, az önkormányzatok és döntéshozók szakmai munkáját, fejlesztési döntéseit segíti majd, hanem interneten keresztül bárki számára elérhető lesz. A helyiek és az utazást tervezők megkereshetik rajta a környék rejtett értekéit, sőt, ők maguk is hozzájárulhatnak az adatbázis gyarapításához új információk feltöltésével.</a:t>
            </a:r>
            <a:endParaRPr/>
          </a:p>
        </p:txBody>
      </p:sp>
      <p:pic>
        <p:nvPicPr>
          <p:cNvPr id="438" name="Google Shape;438;p40"/>
          <p:cNvPicPr preferRelativeResize="0"/>
          <p:nvPr/>
        </p:nvPicPr>
        <p:blipFill rotWithShape="1">
          <a:blip r:embed="rId3">
            <a:alphaModFix/>
          </a:blip>
          <a:srcRect/>
          <a:stretch/>
        </p:blipFill>
        <p:spPr>
          <a:xfrm>
            <a:off x="5238427" y="1689372"/>
            <a:ext cx="6841210" cy="4851922"/>
          </a:xfrm>
          <a:prstGeom prst="rect">
            <a:avLst/>
          </a:prstGeom>
          <a:noFill/>
          <a:ln>
            <a:noFill/>
          </a:ln>
        </p:spPr>
      </p:pic>
      <p:sp>
        <p:nvSpPr>
          <p:cNvPr id="439" name="Google Shape;439;p40"/>
          <p:cNvSpPr txBox="1"/>
          <p:nvPr/>
        </p:nvSpPr>
        <p:spPr>
          <a:xfrm>
            <a:off x="2278251" y="1325563"/>
            <a:ext cx="277419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none" strike="noStrike" cap="none">
                <a:solidFill>
                  <a:srgbClr val="000000"/>
                </a:solidFill>
                <a:latin typeface="Arial"/>
                <a:ea typeface="Arial"/>
                <a:cs typeface="Arial"/>
                <a:sym typeface="Arial"/>
              </a:rPr>
              <a:t>www.tajertektar.hu</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750888" y="293688"/>
            <a:ext cx="9221787" cy="9477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3F3F"/>
              </a:buClr>
              <a:buSzPts val="1800"/>
              <a:buFont typeface="Calibri"/>
              <a:buNone/>
            </a:pPr>
            <a:r>
              <a:rPr lang="hu-HU">
                <a:latin typeface="Calibri"/>
                <a:ea typeface="Calibri"/>
                <a:cs typeface="Calibri"/>
                <a:sym typeface="Calibri"/>
              </a:rPr>
              <a:t>Bevezetés, általános ismertetés</a:t>
            </a:r>
            <a:endParaRPr/>
          </a:p>
        </p:txBody>
      </p:sp>
      <p:sp>
        <p:nvSpPr>
          <p:cNvPr id="72" name="Google Shape;72;p15"/>
          <p:cNvSpPr txBox="1">
            <a:spLocks noGrp="1"/>
          </p:cNvSpPr>
          <p:nvPr>
            <p:ph type="body" idx="1"/>
          </p:nvPr>
        </p:nvSpPr>
        <p:spPr>
          <a:xfrm>
            <a:off x="750888" y="1349374"/>
            <a:ext cx="10515600" cy="4894671"/>
          </a:xfrm>
          <a:prstGeom prst="rect">
            <a:avLst/>
          </a:prstGeom>
          <a:noFill/>
          <a:ln>
            <a:noFill/>
          </a:ln>
        </p:spPr>
        <p:txBody>
          <a:bodyPr spcFirstLastPara="1" wrap="square" lIns="91425" tIns="45700" rIns="91425" bIns="45700" anchor="t" anchorCtr="0">
            <a:normAutofit fontScale="40000" lnSpcReduction="20000"/>
          </a:bodyPr>
          <a:lstStyle/>
          <a:p>
            <a:pPr marL="285750" lvl="0" indent="-285750" algn="l" rtl="0">
              <a:lnSpc>
                <a:spcPct val="120000"/>
              </a:lnSpc>
              <a:spcBef>
                <a:spcPts val="1000"/>
              </a:spcBef>
              <a:spcAft>
                <a:spcPts val="0"/>
              </a:spcAft>
              <a:buClr>
                <a:srgbClr val="3F3F3F"/>
              </a:buClr>
              <a:buSzPct val="132352"/>
              <a:buFont typeface="Arial"/>
              <a:buChar char="•"/>
            </a:pPr>
            <a:r>
              <a:rPr lang="hu-HU" sz="3400">
                <a:solidFill>
                  <a:srgbClr val="3F3F3F"/>
                </a:solidFill>
                <a:latin typeface="Calibri"/>
                <a:ea typeface="Calibri"/>
                <a:cs typeface="Calibri"/>
                <a:sym typeface="Calibri"/>
              </a:rPr>
              <a:t>Az agrárgazdaság és a vidék sok területen kapcsolódik össze. Az agrárgazdaság alapfelétele a környezet (talaj, vizek, klíma, környező ökoszisztémák) jó állapota és megfelelő működése. Az agrárgazdaság működtetéséhez szükséges munkaerő nagy része vidéken lakik, így az életkörülmények, ismeretszerzési lehetőségek, a vidéki élet komfortossága meghatározzák a humánerőforrás rendelkezésre állását és felkészültségét, az agrárgazdaság pedig hozzájárul a vidék jövedelméhez. A mezőgazdasági termelés határozza meg a vidék, a táj képét, hozzájárul a turizmushoz, gondoskodik a természeti erőforrások nagy részének ésszerű felhasználásáról, kezeléséről és a közösségekre és azok megélhetésére, életminőségére is hatással van.</a:t>
            </a:r>
            <a:endParaRPr/>
          </a:p>
          <a:p>
            <a:pPr marL="285750" lvl="0" indent="-285750" algn="l" rtl="0">
              <a:lnSpc>
                <a:spcPct val="120000"/>
              </a:lnSpc>
              <a:spcBef>
                <a:spcPts val="1000"/>
              </a:spcBef>
              <a:spcAft>
                <a:spcPts val="0"/>
              </a:spcAft>
              <a:buClr>
                <a:srgbClr val="3F3F3F"/>
              </a:buClr>
              <a:buSzPct val="132352"/>
              <a:buFont typeface="Arial"/>
              <a:buChar char="•"/>
            </a:pPr>
            <a:r>
              <a:rPr lang="hu-HU" sz="3400">
                <a:solidFill>
                  <a:srgbClr val="3F3F3F"/>
                </a:solidFill>
                <a:latin typeface="Calibri"/>
                <a:ea typeface="Calibri"/>
                <a:cs typeface="Calibri"/>
                <a:sym typeface="Calibri"/>
              </a:rPr>
              <a:t>A digitalizáció agrárgazdaságban és vidékfejlesztésben történő elterjedésének legnagyobb gátja jelenleg a megfelelő humánerőforrás rendelkezésre állása a helyi igazgatásban, termelésben és az üzem szintjén, akik képesek kezelni az okos eszközöket, valamint részt tudnak venni az adatok kezelésében, feldolgozásában és értik az adat-alapú döntéshozás folyamatait, összefüggéseit. Vidéken nem áll rendelkezésre elegendő szakértelemmel, kompetenciával rendelkező munkavállaló, illetve a termelők többsége sem rendelkezik a megfelelő felkészültséggel.</a:t>
            </a:r>
            <a:endParaRPr/>
          </a:p>
          <a:p>
            <a:pPr marL="285750" lvl="0" indent="-285750" algn="l" rtl="0">
              <a:lnSpc>
                <a:spcPct val="120000"/>
              </a:lnSpc>
              <a:spcBef>
                <a:spcPts val="1000"/>
              </a:spcBef>
              <a:spcAft>
                <a:spcPts val="0"/>
              </a:spcAft>
              <a:buClr>
                <a:srgbClr val="3F3F3F"/>
              </a:buClr>
              <a:buSzPct val="132352"/>
              <a:buFont typeface="Arial"/>
              <a:buChar char="•"/>
            </a:pPr>
            <a:r>
              <a:rPr lang="hu-HU" sz="3400">
                <a:solidFill>
                  <a:srgbClr val="3F3F3F"/>
                </a:solidFill>
                <a:latin typeface="Calibri"/>
                <a:ea typeface="Calibri"/>
                <a:cs typeface="Calibri"/>
                <a:sym typeface="Calibri"/>
              </a:rPr>
              <a:t>A vidékfejlesztés közvetlenül hozzájárul a mezőgazdaság hatékonyságához, a szükséges humánerőforrás élhető, fenntartható lakhelyének biztosításával, valamint az agrártermeléshez szükséges szolgálatások jelenlétével, illetve a környezeti-, természeti erőforrások számbavételével és felelős, fenntartható hasznosítási kereteinek kialakításával, valamint együttműködési (termelési, feldolgozási és értékesítési) hálózatok fejlesztése által.</a:t>
            </a:r>
            <a:endParaRPr/>
          </a:p>
          <a:p>
            <a:pPr marL="285750" lvl="0" indent="-285750" algn="l" rtl="0">
              <a:lnSpc>
                <a:spcPct val="120000"/>
              </a:lnSpc>
              <a:spcBef>
                <a:spcPts val="1000"/>
              </a:spcBef>
              <a:spcAft>
                <a:spcPts val="0"/>
              </a:spcAft>
              <a:buClr>
                <a:srgbClr val="3F3F3F"/>
              </a:buClr>
              <a:buSzPct val="132352"/>
              <a:buFont typeface="Arial"/>
              <a:buChar char="•"/>
            </a:pPr>
            <a:r>
              <a:rPr lang="hu-HU" sz="3400">
                <a:solidFill>
                  <a:srgbClr val="3F3F3F"/>
                </a:solidFill>
                <a:latin typeface="Calibri"/>
                <a:ea typeface="Calibri"/>
                <a:cs typeface="Calibri"/>
                <a:sym typeface="Calibri"/>
              </a:rPr>
              <a:t>A vidéki települések, mint természetközeli lakóhelyek komfortja, az életminőség, a köz- és piaci szolgáltatások, a gazdasági környezet, a közlekedés minősége, a közigazgatási szolgáltatások elérhetőség és minősége, a helyi fogyasztói piac közvetlenül kapcsolódnak, támogatják, vagy gátolják az agrárgazdaság működését. A digitális megoldások integrálása az egyes terültek működésbe, a vidék fejlesztésébe, a települések és térségek menedzselésébe, így közvetve hozzájárulnak az agrár termelés hatékonyságához és hosszabb távú fenntarthatóságához.</a:t>
            </a:r>
            <a:endParaRPr/>
          </a:p>
          <a:p>
            <a:pPr marL="285750" lvl="0" indent="-171450" algn="l" rtl="0">
              <a:lnSpc>
                <a:spcPct val="120000"/>
              </a:lnSpc>
              <a:spcBef>
                <a:spcPts val="1000"/>
              </a:spcBef>
              <a:spcAft>
                <a:spcPts val="0"/>
              </a:spcAft>
              <a:buClr>
                <a:srgbClr val="3F3F3F"/>
              </a:buClr>
              <a:buSzPct val="132352"/>
              <a:buFont typeface="Arial"/>
              <a:buNone/>
            </a:pPr>
            <a:endParaRPr sz="3400">
              <a:solidFill>
                <a:srgbClr val="3F3F3F"/>
              </a:solidFill>
              <a:latin typeface="Calibri"/>
              <a:ea typeface="Calibri"/>
              <a:cs typeface="Calibri"/>
              <a:sym typeface="Calibri"/>
            </a:endParaRPr>
          </a:p>
          <a:p>
            <a:pPr marL="285750" lvl="0" indent="-171450" algn="l" rtl="0">
              <a:lnSpc>
                <a:spcPct val="90000"/>
              </a:lnSpc>
              <a:spcBef>
                <a:spcPts val="1000"/>
              </a:spcBef>
              <a:spcAft>
                <a:spcPts val="0"/>
              </a:spcAft>
              <a:buClr>
                <a:srgbClr val="3F3F3F"/>
              </a:buClr>
              <a:buSzPct val="160714"/>
              <a:buFont typeface="Arial"/>
              <a:buNone/>
            </a:pPr>
            <a:endParaRPr>
              <a:solidFill>
                <a:srgbClr val="3F3F3F"/>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41"/>
          <p:cNvSpPr txBox="1">
            <a:spLocks noGrp="1"/>
          </p:cNvSpPr>
          <p:nvPr>
            <p:ph type="title"/>
          </p:nvPr>
        </p:nvSpPr>
        <p:spPr>
          <a:xfrm>
            <a:off x="765714" y="263929"/>
            <a:ext cx="9221787" cy="9477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3F3F"/>
              </a:buClr>
              <a:buSzPts val="1800"/>
              <a:buFont typeface="Calibri"/>
              <a:buNone/>
            </a:pPr>
            <a:r>
              <a:rPr lang="hu-HU" sz="2800">
                <a:latin typeface="Calibri"/>
                <a:ea typeface="Calibri"/>
                <a:cs typeface="Calibri"/>
                <a:sym typeface="Calibri"/>
              </a:rPr>
              <a:t>Jó gyakorlatok és esettanulmányok alkalmazási területenként  táji örökség: táji értékek gyűjtése, megosztása</a:t>
            </a:r>
            <a:endParaRPr/>
          </a:p>
        </p:txBody>
      </p:sp>
      <p:sp>
        <p:nvSpPr>
          <p:cNvPr id="446" name="Google Shape;446;p41"/>
          <p:cNvSpPr/>
          <p:nvPr/>
        </p:nvSpPr>
        <p:spPr>
          <a:xfrm>
            <a:off x="3605115" y="6290000"/>
            <a:ext cx="317907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none" strike="noStrike" cap="none">
                <a:solidFill>
                  <a:schemeClr val="dk1"/>
                </a:solidFill>
                <a:latin typeface="Arial"/>
                <a:ea typeface="Arial"/>
                <a:cs typeface="Arial"/>
                <a:sym typeface="Arial"/>
              </a:rPr>
              <a:t>Kép forrása: </a:t>
            </a:r>
            <a:r>
              <a:rPr lang="hu-HU" sz="1400" b="0" i="0" u="sng" strike="noStrike" cap="none">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https://www.provertes.hu</a:t>
            </a:r>
            <a:endParaRPr sz="1400" b="0" i="0" u="none" strike="noStrike" cap="none">
              <a:solidFill>
                <a:schemeClr val="dk1"/>
              </a:solidFill>
              <a:latin typeface="Arial"/>
              <a:ea typeface="Arial"/>
              <a:cs typeface="Arial"/>
              <a:sym typeface="Arial"/>
            </a:endParaRPr>
          </a:p>
        </p:txBody>
      </p:sp>
      <p:grpSp>
        <p:nvGrpSpPr>
          <p:cNvPr id="447" name="Google Shape;447;p41"/>
          <p:cNvGrpSpPr/>
          <p:nvPr/>
        </p:nvGrpSpPr>
        <p:grpSpPr>
          <a:xfrm>
            <a:off x="10629361" y="211475"/>
            <a:ext cx="1116013" cy="722313"/>
            <a:chOff x="1904995" y="1534888"/>
            <a:chExt cx="4752000" cy="3052965"/>
          </a:xfrm>
        </p:grpSpPr>
        <p:sp>
          <p:nvSpPr>
            <p:cNvPr id="448" name="Google Shape;448;p41"/>
            <p:cNvSpPr/>
            <p:nvPr/>
          </p:nvSpPr>
          <p:spPr>
            <a:xfrm>
              <a:off x="1938795" y="1534888"/>
              <a:ext cx="4623565" cy="999764"/>
            </a:xfrm>
            <a:prstGeom prst="triangle">
              <a:avLst>
                <a:gd name="adj" fmla="val 50000"/>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449" name="Google Shape;449;p41"/>
            <p:cNvSpPr/>
            <p:nvPr/>
          </p:nvSpPr>
          <p:spPr>
            <a:xfrm>
              <a:off x="2101025" y="2588330"/>
              <a:ext cx="980140" cy="1308411"/>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450" name="Google Shape;450;p41"/>
            <p:cNvSpPr/>
            <p:nvPr/>
          </p:nvSpPr>
          <p:spPr>
            <a:xfrm>
              <a:off x="3209600" y="2588330"/>
              <a:ext cx="980140" cy="1308411"/>
            </a:xfrm>
            <a:prstGeom prst="rect">
              <a:avLst/>
            </a:prstGeom>
            <a:solidFill>
              <a:srgbClr val="358B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451" name="Google Shape;451;p41"/>
            <p:cNvSpPr/>
            <p:nvPr/>
          </p:nvSpPr>
          <p:spPr>
            <a:xfrm>
              <a:off x="4324931" y="2588330"/>
              <a:ext cx="973382" cy="1308411"/>
            </a:xfrm>
            <a:prstGeom prst="rect">
              <a:avLst/>
            </a:prstGeom>
            <a:solidFill>
              <a:srgbClr val="358B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452" name="Google Shape;452;p41"/>
            <p:cNvSpPr/>
            <p:nvPr/>
          </p:nvSpPr>
          <p:spPr>
            <a:xfrm>
              <a:off x="5440267" y="2588330"/>
              <a:ext cx="980140" cy="1308411"/>
            </a:xfrm>
            <a:prstGeom prst="rect">
              <a:avLst/>
            </a:prstGeom>
            <a:solidFill>
              <a:srgbClr val="C00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453" name="Google Shape;453;p41"/>
            <p:cNvSpPr/>
            <p:nvPr/>
          </p:nvSpPr>
          <p:spPr>
            <a:xfrm>
              <a:off x="1979353" y="3950419"/>
              <a:ext cx="4630323" cy="288524"/>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454" name="Google Shape;454;p41"/>
            <p:cNvSpPr/>
            <p:nvPr/>
          </p:nvSpPr>
          <p:spPr>
            <a:xfrm>
              <a:off x="1904995" y="4299329"/>
              <a:ext cx="4752000" cy="288524"/>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grpSp>
      <p:sp>
        <p:nvSpPr>
          <p:cNvPr id="455" name="Google Shape;455;p41"/>
          <p:cNvSpPr txBox="1"/>
          <p:nvPr/>
        </p:nvSpPr>
        <p:spPr>
          <a:xfrm>
            <a:off x="7377193" y="1411221"/>
            <a:ext cx="4626035" cy="4708981"/>
          </a:xfrm>
          <a:prstGeom prst="rect">
            <a:avLst/>
          </a:prstGeom>
          <a:solidFill>
            <a:srgbClr val="FCD5B5"/>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hu-HU" sz="1200" b="1" i="0" u="none" strike="noStrike" cap="none">
                <a:solidFill>
                  <a:srgbClr val="000000"/>
                </a:solidFill>
                <a:latin typeface="Times New Roman"/>
                <a:ea typeface="Times New Roman"/>
                <a:cs typeface="Times New Roman"/>
                <a:sym typeface="Times New Roman"/>
              </a:rPr>
              <a:t>Fotóarchívum a Vértesi Natúrparkban</a:t>
            </a:r>
            <a:endParaRPr/>
          </a:p>
          <a:p>
            <a:pPr marL="0" marR="0" lvl="0" indent="0" algn="just" rtl="0">
              <a:lnSpc>
                <a:spcPct val="100000"/>
              </a:lnSpc>
              <a:spcBef>
                <a:spcPts val="0"/>
              </a:spcBef>
              <a:spcAft>
                <a:spcPts val="0"/>
              </a:spcAft>
              <a:buNone/>
            </a:pPr>
            <a:endParaRPr sz="1200" b="0" i="0" u="none" strike="noStrike" cap="none">
              <a:solidFill>
                <a:srgbClr val="000000"/>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None/>
            </a:pPr>
            <a:r>
              <a:rPr lang="hu-HU" sz="1200" b="0" i="0" u="none" strike="noStrike" cap="none">
                <a:solidFill>
                  <a:srgbClr val="000000"/>
                </a:solidFill>
                <a:latin typeface="Times New Roman"/>
                <a:ea typeface="Times New Roman"/>
                <a:cs typeface="Times New Roman"/>
                <a:sym typeface="Times New Roman"/>
              </a:rPr>
              <a:t>A Pro Vértes nagyon fontos feladatának tartja az értékőrzést, a natúrparki értéktár összeállítását, ezért folyamatos gyűjtőmunkát végez. 1997 óta több, mint 12 000 fényképet és diát digitalizáltunk, közel 3000 db kiadványt, dokumentumot, újságcikket, gyűjteményt töltöttünk fel az adatbázisunkba. A natúrparki lakosoktól beérkezett különböző témájú képek nemcsak a a Hosszú téli esték rendezvénysorozatunk fényképes vetítéseit színesítik, hanem nagy segítségünkre lesznek majd a települési monográfiák elkészítésében.</a:t>
            </a:r>
            <a:endParaRPr/>
          </a:p>
          <a:p>
            <a:pPr marL="0" marR="0" lvl="0" indent="0" algn="just" rtl="0">
              <a:lnSpc>
                <a:spcPct val="100000"/>
              </a:lnSpc>
              <a:spcBef>
                <a:spcPts val="0"/>
              </a:spcBef>
              <a:spcAft>
                <a:spcPts val="0"/>
              </a:spcAft>
              <a:buNone/>
            </a:pPr>
            <a:endParaRPr sz="1200" b="1" i="0" u="none" strike="noStrike" cap="none">
              <a:solidFill>
                <a:srgbClr val="000000"/>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None/>
            </a:pPr>
            <a:r>
              <a:rPr lang="hu-HU" sz="1200" b="1" i="0" u="none" strike="noStrike" cap="none">
                <a:solidFill>
                  <a:srgbClr val="000000"/>
                </a:solidFill>
                <a:latin typeface="Times New Roman"/>
                <a:ea typeface="Times New Roman"/>
                <a:cs typeface="Times New Roman"/>
                <a:sym typeface="Times New Roman"/>
              </a:rPr>
              <a:t>Filmarchívum a Vértesi Natúrparkban</a:t>
            </a:r>
            <a:endParaRPr/>
          </a:p>
          <a:p>
            <a:pPr marL="0" marR="0" lvl="0" indent="0" algn="just" rtl="0">
              <a:lnSpc>
                <a:spcPct val="100000"/>
              </a:lnSpc>
              <a:spcBef>
                <a:spcPts val="0"/>
              </a:spcBef>
              <a:spcAft>
                <a:spcPts val="0"/>
              </a:spcAft>
              <a:buNone/>
            </a:pPr>
            <a:endParaRPr sz="1200" b="0" i="0" u="none" strike="noStrike" cap="none">
              <a:solidFill>
                <a:srgbClr val="000000"/>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None/>
            </a:pPr>
            <a:r>
              <a:rPr lang="hu-HU" sz="1200" b="0" i="0" u="none" strike="noStrike" cap="none">
                <a:solidFill>
                  <a:srgbClr val="000000"/>
                </a:solidFill>
                <a:latin typeface="Times New Roman"/>
                <a:ea typeface="Times New Roman"/>
                <a:cs typeface="Times New Roman"/>
                <a:sym typeface="Times New Roman"/>
              </a:rPr>
              <a:t>A Pro Vértes szívügyének tekinti a Vértesi Natúrpark településeinek az életét, a natúrparki lakosok egymás közötti kapcsolatrendszerét. Viszló Levente megálmodta és elképzelte, hogy minden natúrparki településről forgat egy kisfilmet, hogy a települések jobban megismerjék egymást, hogy minden natúrparki lakos átfogó képet kapjon saját falujának/városának történetéről, életéről, hagyományairól és népszokásairól. 2013-ban elkezdtük a munkálatokat, 4 film már elkészült, (Csákvár, Vértesboglár, Várgesztes és Gánt), a forgatások folyamatosan zajlanak, de a végső cél, hogy  egy nagy közös "produkcióban"  bemutassuk a  Vértesi Natúrpark összes települését. Ezenkívül vannak olyan települések, melyekről készült egy-egy szösszenet, melyek szintén itt elérhetőek.</a:t>
            </a:r>
            <a:endParaRPr sz="1200" b="0" i="0" u="none" strike="noStrike" cap="none">
              <a:solidFill>
                <a:srgbClr val="000000"/>
              </a:solidFill>
              <a:latin typeface="Times New Roman"/>
              <a:ea typeface="Times New Roman"/>
              <a:cs typeface="Times New Roman"/>
              <a:sym typeface="Times New Roman"/>
            </a:endParaRPr>
          </a:p>
        </p:txBody>
      </p:sp>
      <p:pic>
        <p:nvPicPr>
          <p:cNvPr id="456" name="Google Shape;456;p41"/>
          <p:cNvPicPr preferRelativeResize="0"/>
          <p:nvPr/>
        </p:nvPicPr>
        <p:blipFill rotWithShape="1">
          <a:blip r:embed="rId4">
            <a:alphaModFix/>
          </a:blip>
          <a:srcRect/>
          <a:stretch/>
        </p:blipFill>
        <p:spPr>
          <a:xfrm>
            <a:off x="188772" y="1965217"/>
            <a:ext cx="7038846" cy="415498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42"/>
          <p:cNvSpPr txBox="1">
            <a:spLocks noGrp="1"/>
          </p:cNvSpPr>
          <p:nvPr>
            <p:ph type="title"/>
          </p:nvPr>
        </p:nvSpPr>
        <p:spPr>
          <a:xfrm>
            <a:off x="318197" y="18255"/>
            <a:ext cx="1155560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1C9E4A"/>
              </a:buClr>
              <a:buSzPct val="55555"/>
              <a:buNone/>
            </a:pPr>
            <a:r>
              <a:rPr lang="hu-HU">
                <a:latin typeface="Calibri"/>
                <a:ea typeface="Calibri"/>
                <a:cs typeface="Calibri"/>
                <a:sym typeface="Calibri"/>
              </a:rPr>
              <a:t>Jó gyakorlatok és esettanulmányok alkalmazási területenként  tájgazdálkodás, értékőrző gazdálkodás, mint jövedelemszerzés</a:t>
            </a:r>
            <a:endParaRPr/>
          </a:p>
        </p:txBody>
      </p:sp>
      <p:pic>
        <p:nvPicPr>
          <p:cNvPr id="462" name="Google Shape;462;p42"/>
          <p:cNvPicPr preferRelativeResize="0"/>
          <p:nvPr/>
        </p:nvPicPr>
        <p:blipFill rotWithShape="1">
          <a:blip r:embed="rId3">
            <a:alphaModFix/>
          </a:blip>
          <a:srcRect/>
          <a:stretch/>
        </p:blipFill>
        <p:spPr>
          <a:xfrm>
            <a:off x="3405014" y="1900237"/>
            <a:ext cx="5046070" cy="4128603"/>
          </a:xfrm>
          <a:prstGeom prst="rect">
            <a:avLst/>
          </a:prstGeom>
          <a:noFill/>
          <a:ln>
            <a:noFill/>
          </a:ln>
        </p:spPr>
      </p:pic>
      <p:pic>
        <p:nvPicPr>
          <p:cNvPr id="463" name="Google Shape;463;p42"/>
          <p:cNvPicPr preferRelativeResize="0"/>
          <p:nvPr/>
        </p:nvPicPr>
        <p:blipFill rotWithShape="1">
          <a:blip r:embed="rId4">
            <a:alphaModFix/>
          </a:blip>
          <a:srcRect/>
          <a:stretch/>
        </p:blipFill>
        <p:spPr>
          <a:xfrm>
            <a:off x="8572500" y="1520125"/>
            <a:ext cx="3619500" cy="4972750"/>
          </a:xfrm>
          <a:prstGeom prst="rect">
            <a:avLst/>
          </a:prstGeom>
          <a:noFill/>
          <a:ln>
            <a:noFill/>
          </a:ln>
        </p:spPr>
      </p:pic>
      <p:pic>
        <p:nvPicPr>
          <p:cNvPr id="464" name="Google Shape;464;p42"/>
          <p:cNvPicPr preferRelativeResize="0"/>
          <p:nvPr/>
        </p:nvPicPr>
        <p:blipFill rotWithShape="1">
          <a:blip r:embed="rId5">
            <a:alphaModFix/>
          </a:blip>
          <a:srcRect/>
          <a:stretch/>
        </p:blipFill>
        <p:spPr>
          <a:xfrm>
            <a:off x="-1" y="1509713"/>
            <a:ext cx="3271181" cy="4667250"/>
          </a:xfrm>
          <a:prstGeom prst="rect">
            <a:avLst/>
          </a:prstGeom>
          <a:noFill/>
          <a:ln>
            <a:noFill/>
          </a:ln>
        </p:spPr>
      </p:pic>
      <p:sp>
        <p:nvSpPr>
          <p:cNvPr id="465" name="Google Shape;465;p42"/>
          <p:cNvSpPr/>
          <p:nvPr/>
        </p:nvSpPr>
        <p:spPr>
          <a:xfrm>
            <a:off x="4165500" y="6277482"/>
            <a:ext cx="317907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none" strike="noStrike" cap="none">
                <a:solidFill>
                  <a:srgbClr val="000000"/>
                </a:solidFill>
                <a:latin typeface="Arial"/>
                <a:ea typeface="Arial"/>
                <a:cs typeface="Arial"/>
                <a:sym typeface="Arial"/>
              </a:rPr>
              <a:t>Kép forrása: </a:t>
            </a:r>
            <a:r>
              <a:rPr lang="hu-HU" sz="1400" b="0" i="0" u="sng" strike="noStrike" cap="none">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https://www.provertes.hu</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43"/>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1C9E4A"/>
              </a:buClr>
              <a:buSzPct val="55555"/>
              <a:buNone/>
            </a:pPr>
            <a:r>
              <a:rPr lang="hu-HU"/>
              <a:t>Útmutatók: a helyi erőforrástérkép elkészítéséhez és a zöldinfrastruktúra fejlesztéséhez és fenntartásához</a:t>
            </a:r>
            <a:br>
              <a:rPr lang="hu-HU"/>
            </a:br>
            <a:endParaRPr/>
          </a:p>
        </p:txBody>
      </p:sp>
      <p:pic>
        <p:nvPicPr>
          <p:cNvPr id="471" name="Google Shape;471;p43"/>
          <p:cNvPicPr preferRelativeResize="0"/>
          <p:nvPr/>
        </p:nvPicPr>
        <p:blipFill rotWithShape="1">
          <a:blip r:embed="rId3">
            <a:alphaModFix/>
          </a:blip>
          <a:srcRect/>
          <a:stretch/>
        </p:blipFill>
        <p:spPr>
          <a:xfrm>
            <a:off x="5030250" y="3009376"/>
            <a:ext cx="7142804" cy="3727342"/>
          </a:xfrm>
          <a:prstGeom prst="rect">
            <a:avLst/>
          </a:prstGeom>
          <a:noFill/>
          <a:ln>
            <a:noFill/>
          </a:ln>
        </p:spPr>
      </p:pic>
      <p:sp>
        <p:nvSpPr>
          <p:cNvPr id="472" name="Google Shape;472;p43"/>
          <p:cNvSpPr txBox="1"/>
          <p:nvPr/>
        </p:nvSpPr>
        <p:spPr>
          <a:xfrm>
            <a:off x="321547" y="1352134"/>
            <a:ext cx="8563563"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600" b="1" i="0" u="none" strike="noStrike" cap="none">
                <a:solidFill>
                  <a:srgbClr val="000000"/>
                </a:solidFill>
                <a:latin typeface="Arial"/>
                <a:ea typeface="Arial"/>
                <a:cs typeface="Arial"/>
                <a:sym typeface="Arial"/>
              </a:rPr>
              <a:t>Jó keretek a vidéki digitális közösségi alkalmazások kialakításához</a:t>
            </a:r>
            <a:endParaRPr/>
          </a:p>
          <a:p>
            <a:pPr marL="0" marR="0" lvl="0" indent="0" algn="l" rtl="0">
              <a:lnSpc>
                <a:spcPct val="100000"/>
              </a:lnSpc>
              <a:spcBef>
                <a:spcPts val="0"/>
              </a:spcBef>
              <a:spcAft>
                <a:spcPts val="0"/>
              </a:spcAft>
              <a:buNone/>
            </a:pPr>
            <a:endParaRPr sz="1600" b="1" i="0" u="none" strike="noStrike" cap="none">
              <a:solidFill>
                <a:srgbClr val="000000"/>
              </a:solidFill>
              <a:latin typeface="Arial"/>
              <a:ea typeface="Arial"/>
              <a:cs typeface="Arial"/>
              <a:sym typeface="Arial"/>
            </a:endParaRPr>
          </a:p>
          <a:p>
            <a:pPr marL="1162050" marR="0" lvl="0" indent="-260350" algn="l" rtl="0">
              <a:lnSpc>
                <a:spcPct val="100000"/>
              </a:lnSpc>
              <a:spcBef>
                <a:spcPts val="0"/>
              </a:spcBef>
              <a:spcAft>
                <a:spcPts val="0"/>
              </a:spcAft>
              <a:buClr>
                <a:srgbClr val="000000"/>
              </a:buClr>
              <a:buSzPts val="1600"/>
              <a:buFont typeface="Arial"/>
              <a:buChar char="•"/>
            </a:pPr>
            <a:r>
              <a:rPr lang="hu-HU" sz="1600" b="0" i="0" u="none" strike="noStrike" cap="none">
                <a:solidFill>
                  <a:srgbClr val="000000"/>
                </a:solidFill>
                <a:latin typeface="Arial"/>
                <a:ea typeface="Arial"/>
                <a:cs typeface="Arial"/>
                <a:sym typeface="Arial"/>
              </a:rPr>
              <a:t>Erőforrások számbavétele</a:t>
            </a:r>
            <a:endParaRPr/>
          </a:p>
          <a:p>
            <a:pPr marL="1162050" marR="0" lvl="0" indent="-260350" algn="l" rtl="0">
              <a:lnSpc>
                <a:spcPct val="100000"/>
              </a:lnSpc>
              <a:spcBef>
                <a:spcPts val="0"/>
              </a:spcBef>
              <a:spcAft>
                <a:spcPts val="0"/>
              </a:spcAft>
              <a:buClr>
                <a:srgbClr val="000000"/>
              </a:buClr>
              <a:buSzPts val="1600"/>
              <a:buFont typeface="Arial"/>
              <a:buChar char="•"/>
            </a:pPr>
            <a:r>
              <a:rPr lang="hu-HU" sz="1600" b="0" i="0" u="none" strike="noStrike" cap="none">
                <a:solidFill>
                  <a:srgbClr val="000000"/>
                </a:solidFill>
                <a:latin typeface="Arial"/>
                <a:ea typeface="Arial"/>
                <a:cs typeface="Arial"/>
                <a:sym typeface="Arial"/>
              </a:rPr>
              <a:t>Erőforrások állapotának nyomon követése</a:t>
            </a:r>
            <a:endParaRPr/>
          </a:p>
          <a:p>
            <a:pPr marL="1162050" marR="0" lvl="0" indent="-260350" algn="l" rtl="0">
              <a:lnSpc>
                <a:spcPct val="100000"/>
              </a:lnSpc>
              <a:spcBef>
                <a:spcPts val="0"/>
              </a:spcBef>
              <a:spcAft>
                <a:spcPts val="0"/>
              </a:spcAft>
              <a:buClr>
                <a:srgbClr val="000000"/>
              </a:buClr>
              <a:buSzPts val="1600"/>
              <a:buFont typeface="Arial"/>
              <a:buChar char="•"/>
            </a:pPr>
            <a:r>
              <a:rPr lang="hu-HU" sz="1600" b="0" i="0" u="none" strike="noStrike" cap="none">
                <a:solidFill>
                  <a:srgbClr val="000000"/>
                </a:solidFill>
                <a:latin typeface="Arial"/>
                <a:ea typeface="Arial"/>
                <a:cs typeface="Arial"/>
                <a:sym typeface="Arial"/>
              </a:rPr>
              <a:t>Hasznosítás, kezelés tervezése, koordinációja, összehangolása és bemutatása</a:t>
            </a:r>
            <a:endParaRPr/>
          </a:p>
        </p:txBody>
      </p:sp>
      <p:pic>
        <p:nvPicPr>
          <p:cNvPr id="473" name="Google Shape;473;p43"/>
          <p:cNvPicPr preferRelativeResize="0"/>
          <p:nvPr/>
        </p:nvPicPr>
        <p:blipFill rotWithShape="1">
          <a:blip r:embed="rId4">
            <a:alphaModFix/>
          </a:blip>
          <a:srcRect/>
          <a:stretch/>
        </p:blipFill>
        <p:spPr>
          <a:xfrm>
            <a:off x="321547" y="3009376"/>
            <a:ext cx="4488325" cy="263737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44"/>
          <p:cNvSpPr txBox="1">
            <a:spLocks noGrp="1"/>
          </p:cNvSpPr>
          <p:nvPr>
            <p:ph type="title"/>
          </p:nvPr>
        </p:nvSpPr>
        <p:spPr>
          <a:xfrm>
            <a:off x="702468" y="67604"/>
            <a:ext cx="900112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3F3F3F"/>
              </a:buClr>
              <a:buSzPts val="1800"/>
              <a:buFont typeface="Calibri"/>
              <a:buNone/>
            </a:pPr>
            <a:r>
              <a:rPr lang="hu-HU" sz="2800">
                <a:solidFill>
                  <a:schemeClr val="dk2"/>
                </a:solidFill>
                <a:latin typeface="Calibri"/>
                <a:ea typeface="Calibri"/>
                <a:cs typeface="Calibri"/>
                <a:sym typeface="Calibri"/>
              </a:rPr>
              <a:t>Jó gyakorlatok és esettanulmányok alkalmazási területenként</a:t>
            </a:r>
            <a:br>
              <a:rPr lang="hu-HU" sz="2800">
                <a:solidFill>
                  <a:schemeClr val="dk2"/>
                </a:solidFill>
                <a:latin typeface="Calibri"/>
                <a:ea typeface="Calibri"/>
                <a:cs typeface="Calibri"/>
                <a:sym typeface="Calibri"/>
              </a:rPr>
            </a:br>
            <a:r>
              <a:rPr lang="hu-HU" sz="2800" b="1">
                <a:solidFill>
                  <a:schemeClr val="dk2"/>
                </a:solidFill>
                <a:latin typeface="Calibri"/>
                <a:ea typeface="Calibri"/>
                <a:cs typeface="Calibri"/>
                <a:sym typeface="Calibri"/>
              </a:rPr>
              <a:t>jövedelemszerzés: </a:t>
            </a:r>
            <a:r>
              <a:rPr lang="hu-HU" sz="2800">
                <a:solidFill>
                  <a:schemeClr val="dk2"/>
                </a:solidFill>
                <a:latin typeface="Calibri"/>
                <a:ea typeface="Calibri"/>
                <a:cs typeface="Calibri"/>
                <a:sym typeface="Calibri"/>
              </a:rPr>
              <a:t>Somlói Okosutak – Virtuális borösvény 1.</a:t>
            </a:r>
            <a:endParaRPr>
              <a:solidFill>
                <a:schemeClr val="dk2"/>
              </a:solidFill>
              <a:latin typeface="Calibri"/>
              <a:ea typeface="Calibri"/>
              <a:cs typeface="Calibri"/>
              <a:sym typeface="Calibri"/>
            </a:endParaRPr>
          </a:p>
        </p:txBody>
      </p:sp>
      <p:sp>
        <p:nvSpPr>
          <p:cNvPr id="480" name="Google Shape;480;p44"/>
          <p:cNvSpPr txBox="1">
            <a:spLocks noGrp="1"/>
          </p:cNvSpPr>
          <p:nvPr>
            <p:ph type="body" idx="1"/>
          </p:nvPr>
        </p:nvSpPr>
        <p:spPr>
          <a:xfrm>
            <a:off x="702468" y="1207294"/>
            <a:ext cx="8015288" cy="2673350"/>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1000"/>
              </a:spcBef>
              <a:spcAft>
                <a:spcPts val="0"/>
              </a:spcAft>
              <a:buClr>
                <a:srgbClr val="3F3F3F"/>
              </a:buClr>
              <a:buSzPts val="1800"/>
              <a:buChar char="•"/>
            </a:pPr>
            <a:r>
              <a:rPr lang="hu-HU" sz="1500">
                <a:solidFill>
                  <a:srgbClr val="3F3F3F"/>
                </a:solidFill>
                <a:latin typeface="Calibri"/>
                <a:ea typeface="Calibri"/>
                <a:cs typeface="Calibri"/>
                <a:sym typeface="Calibri"/>
              </a:rPr>
              <a:t>A Somló vulkánja Magyarország legkisebb borvidéke. A bor mellett a természeti és az épített környezet, a kilátás, a történelmi és kulturális emlékek is különleges értéket képviselnek. Ugyanakkor a szolgáltatások színvonala, elérhetősége általánosságban alacsony színvonalú volt, hiányzott az összefogás, a stratégiai gondolkodás, a turizmusban rengeteg lehetőség kihasználatlanul maradt. </a:t>
            </a:r>
            <a:endParaRPr/>
          </a:p>
          <a:p>
            <a:pPr marL="457200" lvl="0" indent="-342900" algn="l" rtl="0">
              <a:lnSpc>
                <a:spcPct val="90000"/>
              </a:lnSpc>
              <a:spcBef>
                <a:spcPts val="200"/>
              </a:spcBef>
              <a:spcAft>
                <a:spcPts val="0"/>
              </a:spcAft>
              <a:buClr>
                <a:srgbClr val="3F3F3F"/>
              </a:buClr>
              <a:buSzPts val="1800"/>
              <a:buChar char="•"/>
            </a:pPr>
            <a:r>
              <a:rPr lang="hu-HU" sz="1500" b="1">
                <a:solidFill>
                  <a:srgbClr val="3F3F3F"/>
                </a:solidFill>
                <a:latin typeface="Calibri"/>
                <a:ea typeface="Calibri"/>
                <a:cs typeface="Calibri"/>
                <a:sym typeface="Calibri"/>
              </a:rPr>
              <a:t>A Somlói Okosutak programot </a:t>
            </a:r>
            <a:r>
              <a:rPr lang="hu-HU" sz="1500">
                <a:solidFill>
                  <a:srgbClr val="3F3F3F"/>
                </a:solidFill>
                <a:latin typeface="Calibri"/>
                <a:ea typeface="Calibri"/>
                <a:cs typeface="Calibri"/>
                <a:sym typeface="Calibri"/>
              </a:rPr>
              <a:t>a Somlói Borút Egyesület hívta életre, az alábbi célokkal:</a:t>
            </a:r>
            <a:endParaRPr/>
          </a:p>
          <a:p>
            <a:pPr marL="457200" lvl="0" indent="-342900" algn="l" rtl="0">
              <a:lnSpc>
                <a:spcPct val="90000"/>
              </a:lnSpc>
              <a:spcBef>
                <a:spcPts val="400"/>
              </a:spcBef>
              <a:spcAft>
                <a:spcPts val="0"/>
              </a:spcAft>
              <a:buClr>
                <a:srgbClr val="1F497D"/>
              </a:buClr>
              <a:buSzPts val="1050"/>
              <a:buFont typeface="Arial"/>
              <a:buChar char="•"/>
            </a:pPr>
            <a:r>
              <a:rPr lang="hu-HU" sz="1500">
                <a:latin typeface="Calibri"/>
                <a:ea typeface="Calibri"/>
                <a:cs typeface="Calibri"/>
                <a:sym typeface="Calibri"/>
              </a:rPr>
              <a:t>Turisztikai értékek egységes rendszerbe foglalása - természeti-, kulturális- és épített örökség, szolgáltatások</a:t>
            </a:r>
            <a:endParaRPr/>
          </a:p>
          <a:p>
            <a:pPr marL="457200" lvl="0" indent="-342900" algn="l" rtl="0">
              <a:lnSpc>
                <a:spcPct val="90000"/>
              </a:lnSpc>
              <a:spcBef>
                <a:spcPts val="400"/>
              </a:spcBef>
              <a:spcAft>
                <a:spcPts val="0"/>
              </a:spcAft>
              <a:buClr>
                <a:srgbClr val="1F497D"/>
              </a:buClr>
              <a:buSzPts val="1050"/>
              <a:buFont typeface="Arial"/>
              <a:buChar char="•"/>
            </a:pPr>
            <a:r>
              <a:rPr lang="hu-HU" sz="1500">
                <a:latin typeface="Calibri"/>
                <a:ea typeface="Calibri"/>
                <a:cs typeface="Calibri"/>
                <a:sym typeface="Calibri"/>
              </a:rPr>
              <a:t>Interaktív, GPS-szel is követhető túraútvonalak kialakítása</a:t>
            </a:r>
            <a:endParaRPr/>
          </a:p>
          <a:p>
            <a:pPr marL="457200" lvl="0" indent="-342900" algn="l" rtl="0">
              <a:lnSpc>
                <a:spcPct val="90000"/>
              </a:lnSpc>
              <a:spcBef>
                <a:spcPts val="400"/>
              </a:spcBef>
              <a:spcAft>
                <a:spcPts val="0"/>
              </a:spcAft>
              <a:buClr>
                <a:srgbClr val="1F497D"/>
              </a:buClr>
              <a:buSzPts val="1050"/>
              <a:buFont typeface="Arial"/>
              <a:buChar char="•"/>
            </a:pPr>
            <a:r>
              <a:rPr lang="hu-HU" sz="1500">
                <a:latin typeface="Calibri"/>
                <a:ea typeface="Calibri"/>
                <a:cs typeface="Calibri"/>
                <a:sym typeface="Calibri"/>
              </a:rPr>
              <a:t>„Láthatóvá”, elérhetővé tenni a térséget a turisták számára</a:t>
            </a:r>
            <a:endParaRPr/>
          </a:p>
          <a:p>
            <a:pPr marL="457200" lvl="0" indent="-342900" algn="l" rtl="0">
              <a:lnSpc>
                <a:spcPct val="90000"/>
              </a:lnSpc>
              <a:spcBef>
                <a:spcPts val="400"/>
              </a:spcBef>
              <a:spcAft>
                <a:spcPts val="0"/>
              </a:spcAft>
              <a:buClr>
                <a:srgbClr val="1F497D"/>
              </a:buClr>
              <a:buSzPts val="1050"/>
              <a:buFont typeface="Arial"/>
              <a:buChar char="•"/>
            </a:pPr>
            <a:r>
              <a:rPr lang="hu-HU" sz="1500">
                <a:latin typeface="Calibri"/>
                <a:ea typeface="Calibri"/>
                <a:cs typeface="Calibri"/>
                <a:sym typeface="Calibri"/>
              </a:rPr>
              <a:t>Közvetlen és közvetett bevétel generálása</a:t>
            </a:r>
            <a:endParaRPr/>
          </a:p>
          <a:p>
            <a:pPr marL="457200" lvl="0" indent="-342900" algn="l" rtl="0">
              <a:lnSpc>
                <a:spcPct val="90000"/>
              </a:lnSpc>
              <a:spcBef>
                <a:spcPts val="400"/>
              </a:spcBef>
              <a:spcAft>
                <a:spcPts val="0"/>
              </a:spcAft>
              <a:buClr>
                <a:srgbClr val="1F497D"/>
              </a:buClr>
              <a:buSzPts val="1050"/>
              <a:buFont typeface="Arial"/>
              <a:buChar char="•"/>
            </a:pPr>
            <a:r>
              <a:rPr lang="hu-HU" sz="1500">
                <a:latin typeface="Calibri"/>
                <a:ea typeface="Calibri"/>
                <a:cs typeface="Calibri"/>
                <a:sym typeface="Calibri"/>
              </a:rPr>
              <a:t>Fejleszteni a közösséget, helyi hálózatokat építeni</a:t>
            </a:r>
            <a:endParaRPr/>
          </a:p>
          <a:p>
            <a:pPr marL="457200" lvl="0" indent="-276225" algn="l" rtl="0">
              <a:lnSpc>
                <a:spcPct val="90000"/>
              </a:lnSpc>
              <a:spcBef>
                <a:spcPts val="400"/>
              </a:spcBef>
              <a:spcAft>
                <a:spcPts val="200"/>
              </a:spcAft>
              <a:buClr>
                <a:srgbClr val="1F497D"/>
              </a:buClr>
              <a:buSzPts val="1050"/>
              <a:buFont typeface="Arial"/>
              <a:buNone/>
            </a:pPr>
            <a:endParaRPr sz="1500">
              <a:latin typeface="Calibri"/>
              <a:ea typeface="Calibri"/>
              <a:cs typeface="Calibri"/>
              <a:sym typeface="Calibri"/>
            </a:endParaRPr>
          </a:p>
        </p:txBody>
      </p:sp>
      <p:pic>
        <p:nvPicPr>
          <p:cNvPr id="481" name="Google Shape;481;p44"/>
          <p:cNvPicPr preferRelativeResize="0"/>
          <p:nvPr/>
        </p:nvPicPr>
        <p:blipFill rotWithShape="1">
          <a:blip r:embed="rId3">
            <a:alphaModFix/>
          </a:blip>
          <a:srcRect/>
          <a:stretch/>
        </p:blipFill>
        <p:spPr>
          <a:xfrm>
            <a:off x="9072563" y="1998663"/>
            <a:ext cx="2973387" cy="2195512"/>
          </a:xfrm>
          <a:prstGeom prst="rect">
            <a:avLst/>
          </a:prstGeom>
          <a:noFill/>
          <a:ln>
            <a:noFill/>
          </a:ln>
        </p:spPr>
      </p:pic>
      <p:sp>
        <p:nvSpPr>
          <p:cNvPr id="482" name="Google Shape;482;p44"/>
          <p:cNvSpPr txBox="1"/>
          <p:nvPr/>
        </p:nvSpPr>
        <p:spPr>
          <a:xfrm>
            <a:off x="1675811" y="4559300"/>
            <a:ext cx="4751387" cy="2046288"/>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rgbClr val="000000"/>
              </a:buClr>
              <a:buSzPts val="1500"/>
              <a:buFont typeface="Arial"/>
              <a:buNone/>
            </a:pPr>
            <a:r>
              <a:rPr lang="hu-HU" sz="1500" b="1" i="0" u="none" strike="noStrike" cap="none">
                <a:solidFill>
                  <a:schemeClr val="dk1"/>
                </a:solidFill>
                <a:latin typeface="Arial"/>
                <a:ea typeface="Arial"/>
                <a:cs typeface="Arial"/>
                <a:sym typeface="Arial"/>
              </a:rPr>
              <a:t>A projekt részei:</a:t>
            </a:r>
            <a:endParaRPr/>
          </a:p>
          <a:p>
            <a:pPr marL="0" marR="0" lvl="0" indent="-66675" algn="l" rtl="0">
              <a:lnSpc>
                <a:spcPct val="80000"/>
              </a:lnSpc>
              <a:spcBef>
                <a:spcPts val="200"/>
              </a:spcBef>
              <a:spcAft>
                <a:spcPts val="0"/>
              </a:spcAft>
              <a:buClr>
                <a:srgbClr val="1F497D"/>
              </a:buClr>
              <a:buSzPts val="1050"/>
              <a:buFont typeface="Arial"/>
              <a:buChar char="•"/>
            </a:pPr>
            <a:r>
              <a:rPr lang="hu-HU" sz="1500" b="0" i="0" u="none" strike="noStrike" cap="none">
                <a:solidFill>
                  <a:srgbClr val="000000"/>
                </a:solidFill>
                <a:latin typeface="Arial"/>
                <a:ea typeface="Arial"/>
                <a:cs typeface="Arial"/>
                <a:sym typeface="Arial"/>
              </a:rPr>
              <a:t>Közösségfejlesztés, hálózatszervezés, vidékfejlesztési szaktanácsadás</a:t>
            </a:r>
            <a:endParaRPr/>
          </a:p>
          <a:p>
            <a:pPr marL="0" marR="0" lvl="0" indent="-66675" algn="l" rtl="0">
              <a:lnSpc>
                <a:spcPct val="80000"/>
              </a:lnSpc>
              <a:spcBef>
                <a:spcPts val="400"/>
              </a:spcBef>
              <a:spcAft>
                <a:spcPts val="0"/>
              </a:spcAft>
              <a:buClr>
                <a:srgbClr val="1F497D"/>
              </a:buClr>
              <a:buSzPts val="1050"/>
              <a:buFont typeface="Arial"/>
              <a:buChar char="•"/>
            </a:pPr>
            <a:r>
              <a:rPr lang="hu-HU" sz="1500" b="0" i="0" u="none" strike="noStrike" cap="none">
                <a:solidFill>
                  <a:srgbClr val="000000"/>
                </a:solidFill>
                <a:latin typeface="Arial"/>
                <a:ea typeface="Arial"/>
                <a:cs typeface="Arial"/>
                <a:sym typeface="Arial"/>
              </a:rPr>
              <a:t>Térinformatikai rendszer (Okos-utak) fejlesztése</a:t>
            </a:r>
            <a:endParaRPr/>
          </a:p>
          <a:p>
            <a:pPr marL="0" marR="0" lvl="0" indent="-66675" algn="l" rtl="0">
              <a:lnSpc>
                <a:spcPct val="80000"/>
              </a:lnSpc>
              <a:spcBef>
                <a:spcPts val="400"/>
              </a:spcBef>
              <a:spcAft>
                <a:spcPts val="0"/>
              </a:spcAft>
              <a:buClr>
                <a:srgbClr val="1F497D"/>
              </a:buClr>
              <a:buSzPts val="1050"/>
              <a:buFont typeface="Arial"/>
              <a:buChar char="•"/>
            </a:pPr>
            <a:r>
              <a:rPr lang="hu-HU" sz="1500" b="0" i="0" u="none" strike="noStrike" cap="none">
                <a:solidFill>
                  <a:srgbClr val="000000"/>
                </a:solidFill>
                <a:latin typeface="Arial"/>
                <a:ea typeface="Arial"/>
                <a:cs typeface="Arial"/>
                <a:sym typeface="Arial"/>
              </a:rPr>
              <a:t>Honlap</a:t>
            </a:r>
            <a:endParaRPr/>
          </a:p>
          <a:p>
            <a:pPr marL="0" marR="0" lvl="0" indent="-66675" algn="l" rtl="0">
              <a:lnSpc>
                <a:spcPct val="80000"/>
              </a:lnSpc>
              <a:spcBef>
                <a:spcPts val="400"/>
              </a:spcBef>
              <a:spcAft>
                <a:spcPts val="0"/>
              </a:spcAft>
              <a:buClr>
                <a:srgbClr val="1F497D"/>
              </a:buClr>
              <a:buSzPts val="1050"/>
              <a:buFont typeface="Arial"/>
              <a:buChar char="•"/>
            </a:pPr>
            <a:r>
              <a:rPr lang="hu-HU" sz="1500" b="0" i="0" u="none" strike="noStrike" cap="none">
                <a:solidFill>
                  <a:srgbClr val="000000"/>
                </a:solidFill>
                <a:latin typeface="Arial"/>
                <a:ea typeface="Arial"/>
                <a:cs typeface="Arial"/>
                <a:sym typeface="Arial"/>
              </a:rPr>
              <a:t>Grafikai tervezés (logó, honlap design, stb.)</a:t>
            </a:r>
            <a:endParaRPr/>
          </a:p>
          <a:p>
            <a:pPr marL="0" marR="0" lvl="0" indent="-66675" algn="l" rtl="0">
              <a:lnSpc>
                <a:spcPct val="80000"/>
              </a:lnSpc>
              <a:spcBef>
                <a:spcPts val="400"/>
              </a:spcBef>
              <a:spcAft>
                <a:spcPts val="0"/>
              </a:spcAft>
              <a:buClr>
                <a:srgbClr val="1F497D"/>
              </a:buClr>
              <a:buSzPts val="1050"/>
              <a:buFont typeface="Arial"/>
              <a:buChar char="•"/>
            </a:pPr>
            <a:r>
              <a:rPr lang="hu-HU" sz="1500" b="0" i="0" u="none" strike="noStrike" cap="none">
                <a:solidFill>
                  <a:srgbClr val="000000"/>
                </a:solidFill>
                <a:latin typeface="Arial"/>
                <a:ea typeface="Arial"/>
                <a:cs typeface="Arial"/>
                <a:sym typeface="Arial"/>
              </a:rPr>
              <a:t>Kiadvány – térkép  – útjelző/információs táblák </a:t>
            </a:r>
            <a:endParaRPr/>
          </a:p>
          <a:p>
            <a:pPr marL="0" marR="0" lvl="0" indent="-66675" algn="l" rtl="0">
              <a:lnSpc>
                <a:spcPct val="80000"/>
              </a:lnSpc>
              <a:spcBef>
                <a:spcPts val="400"/>
              </a:spcBef>
              <a:spcAft>
                <a:spcPts val="0"/>
              </a:spcAft>
              <a:buClr>
                <a:srgbClr val="1F497D"/>
              </a:buClr>
              <a:buSzPts val="1050"/>
              <a:buFont typeface="Arial"/>
              <a:buChar char="•"/>
            </a:pPr>
            <a:r>
              <a:rPr lang="hu-HU" sz="1500" b="0" i="0" u="none" strike="noStrike" cap="none">
                <a:solidFill>
                  <a:srgbClr val="000000"/>
                </a:solidFill>
                <a:latin typeface="Arial"/>
                <a:ea typeface="Arial"/>
                <a:cs typeface="Arial"/>
                <a:sym typeface="Arial"/>
              </a:rPr>
              <a:t>Filmek a térségről, a borászokról és más szolgáltatókról</a:t>
            </a:r>
            <a:endParaRPr/>
          </a:p>
        </p:txBody>
      </p:sp>
      <p:sp>
        <p:nvSpPr>
          <p:cNvPr id="483" name="Google Shape;483;p44"/>
          <p:cNvSpPr txBox="1"/>
          <p:nvPr/>
        </p:nvSpPr>
        <p:spPr>
          <a:xfrm>
            <a:off x="1341437" y="4086452"/>
            <a:ext cx="10456863" cy="343852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p:txBody>
      </p:sp>
      <p:sp>
        <p:nvSpPr>
          <p:cNvPr id="484" name="Google Shape;484;p44"/>
          <p:cNvSpPr txBox="1"/>
          <p:nvPr/>
        </p:nvSpPr>
        <p:spPr>
          <a:xfrm>
            <a:off x="6986587" y="4557713"/>
            <a:ext cx="4548188" cy="2047875"/>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1F497D"/>
              </a:buClr>
              <a:buSzPts val="1050"/>
              <a:buFont typeface="Arial"/>
              <a:buNone/>
            </a:pPr>
            <a:r>
              <a:rPr lang="hu-HU" sz="1500" b="1" i="0" u="none" strike="noStrike" cap="none">
                <a:solidFill>
                  <a:srgbClr val="000000"/>
                </a:solidFill>
                <a:latin typeface="Arial"/>
                <a:ea typeface="Arial"/>
                <a:cs typeface="Arial"/>
                <a:sym typeface="Arial"/>
              </a:rPr>
              <a:t>Végfelhasználói lehetőségek:</a:t>
            </a:r>
            <a:endParaRPr/>
          </a:p>
          <a:p>
            <a:pPr marL="0" marR="0" lvl="0" indent="-66675" algn="l" rtl="0">
              <a:lnSpc>
                <a:spcPct val="90000"/>
              </a:lnSpc>
              <a:spcBef>
                <a:spcPts val="400"/>
              </a:spcBef>
              <a:spcAft>
                <a:spcPts val="0"/>
              </a:spcAft>
              <a:buClr>
                <a:srgbClr val="1F497D"/>
              </a:buClr>
              <a:buSzPts val="1050"/>
              <a:buFont typeface="Arial"/>
              <a:buChar char="•"/>
            </a:pPr>
            <a:r>
              <a:rPr lang="hu-HU" sz="1500" b="0" i="0" u="none" strike="noStrike" cap="none">
                <a:solidFill>
                  <a:srgbClr val="000000"/>
                </a:solidFill>
                <a:latin typeface="Arial"/>
                <a:ea typeface="Arial"/>
                <a:cs typeface="Arial"/>
                <a:sym typeface="Arial"/>
              </a:rPr>
              <a:t>Internetes felület megtekinthető (</a:t>
            </a:r>
            <a:r>
              <a:rPr lang="hu-HU" sz="15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http://somloiborut.hu/</a:t>
            </a:r>
            <a:r>
              <a:rPr lang="hu-HU" sz="1500" b="0" i="0" u="none" strike="noStrike" cap="none">
                <a:solidFill>
                  <a:srgbClr val="000000"/>
                </a:solidFill>
                <a:latin typeface="Arial"/>
                <a:ea typeface="Arial"/>
                <a:cs typeface="Arial"/>
                <a:sym typeface="Arial"/>
              </a:rPr>
              <a:t>)</a:t>
            </a:r>
            <a:endParaRPr/>
          </a:p>
          <a:p>
            <a:pPr marL="0" marR="0" lvl="0" indent="-66675" algn="l" rtl="0">
              <a:lnSpc>
                <a:spcPct val="90000"/>
              </a:lnSpc>
              <a:spcBef>
                <a:spcPts val="400"/>
              </a:spcBef>
              <a:spcAft>
                <a:spcPts val="0"/>
              </a:spcAft>
              <a:buClr>
                <a:srgbClr val="1F497D"/>
              </a:buClr>
              <a:buSzPts val="1050"/>
              <a:buFont typeface="Arial"/>
              <a:buChar char="•"/>
            </a:pPr>
            <a:r>
              <a:rPr lang="hu-HU" sz="1500" b="0" i="0" u="none" strike="noStrike" cap="none">
                <a:solidFill>
                  <a:srgbClr val="000000"/>
                </a:solidFill>
                <a:latin typeface="Arial"/>
                <a:ea typeface="Arial"/>
                <a:cs typeface="Arial"/>
                <a:sym typeface="Arial"/>
              </a:rPr>
              <a:t>Internetes térkép és adattartalom nyomtatható</a:t>
            </a:r>
            <a:endParaRPr/>
          </a:p>
          <a:p>
            <a:pPr marL="0" marR="0" lvl="0" indent="-66675" algn="l" rtl="0">
              <a:lnSpc>
                <a:spcPct val="90000"/>
              </a:lnSpc>
              <a:spcBef>
                <a:spcPts val="400"/>
              </a:spcBef>
              <a:spcAft>
                <a:spcPts val="0"/>
              </a:spcAft>
              <a:buClr>
                <a:srgbClr val="1F497D"/>
              </a:buClr>
              <a:buSzPts val="1050"/>
              <a:buFont typeface="Arial"/>
              <a:buChar char="•"/>
            </a:pPr>
            <a:r>
              <a:rPr lang="hu-HU" sz="1500" b="0" i="0" u="none" strike="noStrike" cap="none">
                <a:solidFill>
                  <a:srgbClr val="000000"/>
                </a:solidFill>
                <a:latin typeface="Arial"/>
                <a:ea typeface="Arial"/>
                <a:cs typeface="Arial"/>
                <a:sym typeface="Arial"/>
              </a:rPr>
              <a:t>Szórólapok, térképek, kiadványok</a:t>
            </a:r>
            <a:endParaRPr/>
          </a:p>
          <a:p>
            <a:pPr marL="0" marR="0" lvl="0" indent="-66675" algn="l" rtl="0">
              <a:lnSpc>
                <a:spcPct val="90000"/>
              </a:lnSpc>
              <a:spcBef>
                <a:spcPts val="400"/>
              </a:spcBef>
              <a:spcAft>
                <a:spcPts val="0"/>
              </a:spcAft>
              <a:buClr>
                <a:srgbClr val="1F497D"/>
              </a:buClr>
              <a:buSzPts val="1050"/>
              <a:buFont typeface="Arial"/>
              <a:buChar char="•"/>
            </a:pPr>
            <a:r>
              <a:rPr lang="hu-HU" sz="1500" b="0" i="0" u="none" strike="noStrike" cap="none">
                <a:solidFill>
                  <a:srgbClr val="000000"/>
                </a:solidFill>
                <a:latin typeface="Arial"/>
                <a:ea typeface="Arial"/>
                <a:cs typeface="Arial"/>
                <a:sym typeface="Arial"/>
              </a:rPr>
              <a:t>GPS track letölthető – GPS készülék, mobil alkalmazás</a:t>
            </a:r>
            <a:endParaRPr/>
          </a:p>
          <a:p>
            <a:pPr marL="342900" marR="0" lvl="1" indent="-342900" algn="l" rtl="0">
              <a:lnSpc>
                <a:spcPct val="90000"/>
              </a:lnSpc>
              <a:spcBef>
                <a:spcPts val="400"/>
              </a:spcBef>
              <a:spcAft>
                <a:spcPts val="0"/>
              </a:spcAft>
              <a:buClr>
                <a:srgbClr val="1F497D"/>
              </a:buClr>
              <a:buSzPts val="1050"/>
              <a:buFont typeface="Arial"/>
              <a:buChar char="•"/>
            </a:pPr>
            <a:r>
              <a:rPr lang="hu-HU" sz="1500" b="0" i="0" u="none" strike="noStrike" cap="none">
                <a:solidFill>
                  <a:srgbClr val="000000"/>
                </a:solidFill>
                <a:latin typeface="Arial"/>
                <a:ea typeface="Arial"/>
                <a:cs typeface="Arial"/>
                <a:sym typeface="Arial"/>
              </a:rPr>
              <a:t>Reklámfelület</a:t>
            </a:r>
            <a:endParaRPr/>
          </a:p>
          <a:p>
            <a:pPr marL="0" marR="0" lvl="0" indent="0" algn="l" rtl="0">
              <a:lnSpc>
                <a:spcPct val="70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485" name="Google Shape;485;p44"/>
          <p:cNvGrpSpPr/>
          <p:nvPr/>
        </p:nvGrpSpPr>
        <p:grpSpPr>
          <a:xfrm>
            <a:off x="10737850" y="1089025"/>
            <a:ext cx="1116013" cy="722313"/>
            <a:chOff x="1904995" y="1534888"/>
            <a:chExt cx="4752000" cy="3052965"/>
          </a:xfrm>
        </p:grpSpPr>
        <p:sp>
          <p:nvSpPr>
            <p:cNvPr id="486" name="Google Shape;486;p44"/>
            <p:cNvSpPr/>
            <p:nvPr/>
          </p:nvSpPr>
          <p:spPr>
            <a:xfrm>
              <a:off x="1938795" y="1534888"/>
              <a:ext cx="4623565" cy="999764"/>
            </a:xfrm>
            <a:prstGeom prst="triangle">
              <a:avLst>
                <a:gd name="adj" fmla="val 50000"/>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487" name="Google Shape;487;p44"/>
            <p:cNvSpPr/>
            <p:nvPr/>
          </p:nvSpPr>
          <p:spPr>
            <a:xfrm>
              <a:off x="2101025" y="2588330"/>
              <a:ext cx="980140" cy="1308411"/>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488" name="Google Shape;488;p44"/>
            <p:cNvSpPr/>
            <p:nvPr/>
          </p:nvSpPr>
          <p:spPr>
            <a:xfrm>
              <a:off x="3209600" y="2588330"/>
              <a:ext cx="980140" cy="1308411"/>
            </a:xfrm>
            <a:prstGeom prst="rect">
              <a:avLst/>
            </a:prstGeom>
            <a:solidFill>
              <a:srgbClr val="358B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489" name="Google Shape;489;p44"/>
            <p:cNvSpPr/>
            <p:nvPr/>
          </p:nvSpPr>
          <p:spPr>
            <a:xfrm>
              <a:off x="4324931" y="2588330"/>
              <a:ext cx="973382" cy="1308411"/>
            </a:xfrm>
            <a:prstGeom prst="rect">
              <a:avLst/>
            </a:prstGeom>
            <a:solidFill>
              <a:srgbClr val="358B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490" name="Google Shape;490;p44"/>
            <p:cNvSpPr/>
            <p:nvPr/>
          </p:nvSpPr>
          <p:spPr>
            <a:xfrm>
              <a:off x="5440267" y="2588330"/>
              <a:ext cx="980140" cy="1308411"/>
            </a:xfrm>
            <a:prstGeom prst="rect">
              <a:avLst/>
            </a:prstGeom>
            <a:solidFill>
              <a:srgbClr val="C00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491" name="Google Shape;491;p44"/>
            <p:cNvSpPr/>
            <p:nvPr/>
          </p:nvSpPr>
          <p:spPr>
            <a:xfrm>
              <a:off x="1979353" y="3950419"/>
              <a:ext cx="4630323" cy="288524"/>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492" name="Google Shape;492;p44"/>
            <p:cNvSpPr/>
            <p:nvPr/>
          </p:nvSpPr>
          <p:spPr>
            <a:xfrm>
              <a:off x="1904995" y="4299329"/>
              <a:ext cx="4752000" cy="288524"/>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45"/>
          <p:cNvSpPr txBox="1">
            <a:spLocks noGrp="1"/>
          </p:cNvSpPr>
          <p:nvPr>
            <p:ph type="title"/>
          </p:nvPr>
        </p:nvSpPr>
        <p:spPr>
          <a:xfrm>
            <a:off x="838200" y="200025"/>
            <a:ext cx="900112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3F3F3F"/>
              </a:buClr>
              <a:buSzPct val="71428"/>
              <a:buFont typeface="Calibri"/>
              <a:buNone/>
            </a:pPr>
            <a:r>
              <a:rPr lang="hu-HU" sz="2800">
                <a:latin typeface="Calibri"/>
                <a:ea typeface="Calibri"/>
                <a:cs typeface="Calibri"/>
                <a:sym typeface="Calibri"/>
              </a:rPr>
              <a:t>Jó gyakorlatok és esettanulmányok alkalmazási területenként</a:t>
            </a:r>
            <a:br>
              <a:rPr lang="hu-HU" sz="2800">
                <a:latin typeface="Calibri"/>
                <a:ea typeface="Calibri"/>
                <a:cs typeface="Calibri"/>
                <a:sym typeface="Calibri"/>
              </a:rPr>
            </a:br>
            <a:r>
              <a:rPr lang="hu-HU" sz="2800" b="1">
                <a:latin typeface="Calibri"/>
                <a:ea typeface="Calibri"/>
                <a:cs typeface="Calibri"/>
                <a:sym typeface="Calibri"/>
              </a:rPr>
              <a:t>jövedelemszerzés</a:t>
            </a:r>
            <a:r>
              <a:rPr lang="hu-HU" sz="2800">
                <a:latin typeface="Calibri"/>
                <a:ea typeface="Calibri"/>
                <a:cs typeface="Calibri"/>
                <a:sym typeface="Calibri"/>
              </a:rPr>
              <a:t>: Somlói Okosutak – Virtuális borösvény 2.</a:t>
            </a:r>
            <a:endParaRPr>
              <a:latin typeface="Calibri"/>
              <a:ea typeface="Calibri"/>
              <a:cs typeface="Calibri"/>
              <a:sym typeface="Calibri"/>
            </a:endParaRPr>
          </a:p>
        </p:txBody>
      </p:sp>
      <p:sp>
        <p:nvSpPr>
          <p:cNvPr id="499" name="Google Shape;499;p45"/>
          <p:cNvSpPr txBox="1">
            <a:spLocks noGrp="1"/>
          </p:cNvSpPr>
          <p:nvPr>
            <p:ph type="body" idx="1"/>
          </p:nvPr>
        </p:nvSpPr>
        <p:spPr>
          <a:xfrm>
            <a:off x="838200" y="1825625"/>
            <a:ext cx="6070600" cy="4646613"/>
          </a:xfrm>
          <a:prstGeom prst="rect">
            <a:avLst/>
          </a:prstGeom>
          <a:noFill/>
          <a:ln>
            <a:noFill/>
          </a:ln>
        </p:spPr>
        <p:txBody>
          <a:bodyPr spcFirstLastPara="1" wrap="square" lIns="91425" tIns="45700" rIns="91425" bIns="45700" anchor="t" anchorCtr="0">
            <a:normAutofit fontScale="70000" lnSpcReduction="20000"/>
          </a:bodyPr>
          <a:lstStyle/>
          <a:p>
            <a:pPr marL="457200" lvl="0" indent="-342900" algn="l" rtl="0">
              <a:lnSpc>
                <a:spcPct val="90000"/>
              </a:lnSpc>
              <a:spcBef>
                <a:spcPts val="1000"/>
              </a:spcBef>
              <a:spcAft>
                <a:spcPts val="0"/>
              </a:spcAft>
              <a:buClr>
                <a:srgbClr val="3F3F3F"/>
              </a:buClr>
              <a:buSzPct val="171428"/>
              <a:buChar char="•"/>
            </a:pPr>
            <a:r>
              <a:rPr lang="hu-HU" sz="1500" b="1">
                <a:solidFill>
                  <a:srgbClr val="3F3F3F"/>
                </a:solidFill>
                <a:latin typeface="Calibri"/>
                <a:ea typeface="Calibri"/>
                <a:cs typeface="Calibri"/>
                <a:sym typeface="Calibri"/>
              </a:rPr>
              <a:t>Hogyan történik? – a projekt lépései</a:t>
            </a:r>
            <a:endParaRPr/>
          </a:p>
          <a:p>
            <a:pPr marL="457200" lvl="0" indent="-342900" algn="l" rtl="0">
              <a:lnSpc>
                <a:spcPct val="90000"/>
              </a:lnSpc>
              <a:spcBef>
                <a:spcPts val="1000"/>
              </a:spcBef>
              <a:spcAft>
                <a:spcPts val="0"/>
              </a:spcAft>
              <a:buClr>
                <a:srgbClr val="3F3F3F"/>
              </a:buClr>
              <a:buSzPct val="91836"/>
              <a:buFont typeface="Noto Sans Symbols"/>
              <a:buChar char="❖"/>
            </a:pPr>
            <a:r>
              <a:rPr lang="hu-HU">
                <a:solidFill>
                  <a:srgbClr val="3F3F3F"/>
                </a:solidFill>
                <a:latin typeface="Calibri"/>
                <a:ea typeface="Calibri"/>
                <a:cs typeface="Calibri"/>
                <a:sym typeface="Calibri"/>
              </a:rPr>
              <a:t>Tematikus fórumok a térség értékeinek feltárására a helyi érdekeltekkel, borászokkal, vendéglátósokkal, önkormányzatokkal, értékek. Ezeken a: </a:t>
            </a:r>
            <a:endParaRPr/>
          </a:p>
          <a:p>
            <a:pPr marL="914400" lvl="1" indent="-457200" algn="l" rtl="0">
              <a:lnSpc>
                <a:spcPct val="90000"/>
              </a:lnSpc>
              <a:spcBef>
                <a:spcPts val="200"/>
              </a:spcBef>
              <a:spcAft>
                <a:spcPts val="0"/>
              </a:spcAft>
              <a:buClr>
                <a:srgbClr val="3F3F3F"/>
              </a:buClr>
              <a:buSzPct val="171428"/>
              <a:buFont typeface="Courier New"/>
              <a:buChar char="o"/>
            </a:pPr>
            <a:r>
              <a:rPr lang="hu-HU" sz="1500">
                <a:solidFill>
                  <a:srgbClr val="3F3F3F"/>
                </a:solidFill>
                <a:latin typeface="Calibri"/>
                <a:ea typeface="Calibri"/>
                <a:cs typeface="Calibri"/>
                <a:sym typeface="Calibri"/>
              </a:rPr>
              <a:t>látnivalók összegyűjtése, elhelyezése a térképen, túraútvonalak kijelölése</a:t>
            </a:r>
            <a:endParaRPr/>
          </a:p>
          <a:p>
            <a:pPr marL="914400" lvl="1" indent="-457200" algn="l" rtl="0">
              <a:lnSpc>
                <a:spcPct val="90000"/>
              </a:lnSpc>
              <a:spcBef>
                <a:spcPts val="400"/>
              </a:spcBef>
              <a:spcAft>
                <a:spcPts val="0"/>
              </a:spcAft>
              <a:buClr>
                <a:srgbClr val="3F3F3F"/>
              </a:buClr>
              <a:buSzPct val="171428"/>
              <a:buFont typeface="Courier New"/>
              <a:buChar char="o"/>
            </a:pPr>
            <a:r>
              <a:rPr lang="hu-HU" sz="1500">
                <a:solidFill>
                  <a:srgbClr val="3F3F3F"/>
                </a:solidFill>
                <a:latin typeface="Calibri"/>
                <a:ea typeface="Calibri"/>
                <a:cs typeface="Calibri"/>
                <a:sym typeface="Calibri"/>
              </a:rPr>
              <a:t>kisfilmek témájának, forgatókönyvének megbeszélése</a:t>
            </a:r>
            <a:endParaRPr/>
          </a:p>
          <a:p>
            <a:pPr marL="914400" lvl="1" indent="-457200" algn="l" rtl="0">
              <a:lnSpc>
                <a:spcPct val="90000"/>
              </a:lnSpc>
              <a:spcBef>
                <a:spcPts val="400"/>
              </a:spcBef>
              <a:spcAft>
                <a:spcPts val="0"/>
              </a:spcAft>
              <a:buClr>
                <a:srgbClr val="3F3F3F"/>
              </a:buClr>
              <a:buSzPct val="171428"/>
              <a:buFont typeface="Courier New"/>
              <a:buChar char="o"/>
            </a:pPr>
            <a:r>
              <a:rPr lang="hu-HU" sz="1500">
                <a:solidFill>
                  <a:srgbClr val="3F3F3F"/>
                </a:solidFill>
                <a:latin typeface="Calibri"/>
                <a:ea typeface="Calibri"/>
                <a:cs typeface="Calibri"/>
                <a:sym typeface="Calibri"/>
              </a:rPr>
              <a:t>szakértő/grafikus közreműködésével arculati elemek (logo, stb.) meghatározása</a:t>
            </a:r>
            <a:endParaRPr/>
          </a:p>
          <a:p>
            <a:pPr marL="914400" lvl="1" indent="-457200" algn="l" rtl="0">
              <a:lnSpc>
                <a:spcPct val="90000"/>
              </a:lnSpc>
              <a:spcBef>
                <a:spcPts val="400"/>
              </a:spcBef>
              <a:spcAft>
                <a:spcPts val="0"/>
              </a:spcAft>
              <a:buClr>
                <a:srgbClr val="3F3F3F"/>
              </a:buClr>
              <a:buSzPct val="171428"/>
              <a:buFont typeface="Courier New"/>
              <a:buChar char="o"/>
            </a:pPr>
            <a:r>
              <a:rPr lang="hu-HU" sz="1500">
                <a:solidFill>
                  <a:srgbClr val="3F3F3F"/>
                </a:solidFill>
                <a:latin typeface="Calibri"/>
                <a:ea typeface="Calibri"/>
                <a:cs typeface="Calibri"/>
                <a:sym typeface="Calibri"/>
              </a:rPr>
              <a:t>közösségi programok, rendezvények kitalálása, megtervezése.</a:t>
            </a:r>
            <a:endParaRPr sz="2300">
              <a:solidFill>
                <a:srgbClr val="3F3F3F"/>
              </a:solidFill>
              <a:latin typeface="Calibri"/>
              <a:ea typeface="Calibri"/>
              <a:cs typeface="Calibri"/>
              <a:sym typeface="Calibri"/>
            </a:endParaRPr>
          </a:p>
          <a:p>
            <a:pPr marL="457200" lvl="0" indent="-342900" algn="l" rtl="0">
              <a:lnSpc>
                <a:spcPct val="90000"/>
              </a:lnSpc>
              <a:spcBef>
                <a:spcPts val="400"/>
              </a:spcBef>
              <a:spcAft>
                <a:spcPts val="0"/>
              </a:spcAft>
              <a:buClr>
                <a:srgbClr val="3F3F3F"/>
              </a:buClr>
              <a:buSzPct val="91836"/>
              <a:buFont typeface="Noto Sans Symbols"/>
              <a:buChar char="❖"/>
            </a:pPr>
            <a:r>
              <a:rPr lang="hu-HU">
                <a:solidFill>
                  <a:srgbClr val="3F3F3F"/>
                </a:solidFill>
                <a:latin typeface="Calibri"/>
                <a:ea typeface="Calibri"/>
                <a:cs typeface="Calibri"/>
                <a:sym typeface="Calibri"/>
              </a:rPr>
              <a:t>Helyi túraútvonalak GPS-es bejárása, alaptérkép készítése, fotózás</a:t>
            </a:r>
            <a:endParaRPr/>
          </a:p>
          <a:p>
            <a:pPr marL="457200" lvl="0" indent="-342900" algn="l" rtl="0">
              <a:lnSpc>
                <a:spcPct val="90000"/>
              </a:lnSpc>
              <a:spcBef>
                <a:spcPts val="400"/>
              </a:spcBef>
              <a:spcAft>
                <a:spcPts val="0"/>
              </a:spcAft>
              <a:buClr>
                <a:srgbClr val="3F3F3F"/>
              </a:buClr>
              <a:buSzPct val="91836"/>
              <a:buFont typeface="Noto Sans Symbols"/>
              <a:buChar char="❖"/>
            </a:pPr>
            <a:r>
              <a:rPr lang="hu-HU">
                <a:solidFill>
                  <a:srgbClr val="3F3F3F"/>
                </a:solidFill>
                <a:latin typeface="Calibri"/>
                <a:ea typeface="Calibri"/>
                <a:cs typeface="Calibri"/>
                <a:sym typeface="Calibri"/>
              </a:rPr>
              <a:t>Interjúk a szolgáltatókkal, borászokkal., egyes szolgáltatásokat bemutató anyagok elkészítése</a:t>
            </a:r>
            <a:endParaRPr/>
          </a:p>
          <a:p>
            <a:pPr marL="457200" lvl="0" indent="-342900" algn="l" rtl="0">
              <a:lnSpc>
                <a:spcPct val="90000"/>
              </a:lnSpc>
              <a:spcBef>
                <a:spcPts val="400"/>
              </a:spcBef>
              <a:spcAft>
                <a:spcPts val="0"/>
              </a:spcAft>
              <a:buClr>
                <a:srgbClr val="3F3F3F"/>
              </a:buClr>
              <a:buSzPct val="91836"/>
              <a:buFont typeface="Noto Sans Symbols"/>
              <a:buChar char="❖"/>
            </a:pPr>
            <a:r>
              <a:rPr lang="hu-HU">
                <a:solidFill>
                  <a:srgbClr val="3F3F3F"/>
                </a:solidFill>
                <a:latin typeface="Calibri"/>
                <a:ea typeface="Calibri"/>
                <a:cs typeface="Calibri"/>
                <a:sym typeface="Calibri"/>
              </a:rPr>
              <a:t>Kisfilmek forgatása, szerkesztése</a:t>
            </a:r>
            <a:endParaRPr/>
          </a:p>
          <a:p>
            <a:pPr marL="457200" lvl="0" indent="-342900" algn="l" rtl="0">
              <a:lnSpc>
                <a:spcPct val="90000"/>
              </a:lnSpc>
              <a:spcBef>
                <a:spcPts val="400"/>
              </a:spcBef>
              <a:spcAft>
                <a:spcPts val="0"/>
              </a:spcAft>
              <a:buClr>
                <a:srgbClr val="3F3F3F"/>
              </a:buClr>
              <a:buSzPct val="91836"/>
              <a:buFont typeface="Noto Sans Symbols"/>
              <a:buChar char="❖"/>
            </a:pPr>
            <a:r>
              <a:rPr lang="hu-HU">
                <a:solidFill>
                  <a:srgbClr val="3F3F3F"/>
                </a:solidFill>
                <a:latin typeface="Calibri"/>
                <a:ea typeface="Calibri"/>
                <a:cs typeface="Calibri"/>
                <a:sym typeface="Calibri"/>
              </a:rPr>
              <a:t>Térinformatikai rendszer elkészítése, adatokkal történő feltöltése</a:t>
            </a:r>
            <a:endParaRPr/>
          </a:p>
          <a:p>
            <a:pPr marL="457200" lvl="0" indent="-342900" algn="l" rtl="0">
              <a:lnSpc>
                <a:spcPct val="90000"/>
              </a:lnSpc>
              <a:spcBef>
                <a:spcPts val="400"/>
              </a:spcBef>
              <a:spcAft>
                <a:spcPts val="0"/>
              </a:spcAft>
              <a:buClr>
                <a:srgbClr val="3F3F3F"/>
              </a:buClr>
              <a:buSzPct val="91836"/>
              <a:buFont typeface="Noto Sans Symbols"/>
              <a:buChar char="❖"/>
            </a:pPr>
            <a:r>
              <a:rPr lang="hu-HU">
                <a:solidFill>
                  <a:srgbClr val="3F3F3F"/>
                </a:solidFill>
                <a:latin typeface="Calibri"/>
                <a:ea typeface="Calibri"/>
                <a:cs typeface="Calibri"/>
                <a:sym typeface="Calibri"/>
              </a:rPr>
              <a:t>Telefonos applikációk elkészítése, tesztelése</a:t>
            </a:r>
            <a:endParaRPr/>
          </a:p>
          <a:p>
            <a:pPr marL="457200" lvl="0" indent="-342900" algn="l" rtl="0">
              <a:lnSpc>
                <a:spcPct val="90000"/>
              </a:lnSpc>
              <a:spcBef>
                <a:spcPts val="400"/>
              </a:spcBef>
              <a:spcAft>
                <a:spcPts val="200"/>
              </a:spcAft>
              <a:buClr>
                <a:srgbClr val="3F3F3F"/>
              </a:buClr>
              <a:buSzPct val="171428"/>
              <a:buFont typeface="Noto Sans Symbols"/>
              <a:buChar char="❖"/>
            </a:pPr>
            <a:r>
              <a:rPr lang="hu-HU">
                <a:solidFill>
                  <a:srgbClr val="3F3F3F"/>
                </a:solidFill>
                <a:latin typeface="Calibri"/>
                <a:ea typeface="Calibri"/>
                <a:cs typeface="Calibri"/>
                <a:sym typeface="Calibri"/>
              </a:rPr>
              <a:t>Nyomtatott marketing anyagok, információs táblák elkészítése, kihelyezése</a:t>
            </a:r>
            <a:endParaRPr sz="1500">
              <a:solidFill>
                <a:srgbClr val="3F3F3F"/>
              </a:solidFill>
              <a:latin typeface="Calibri"/>
              <a:ea typeface="Calibri"/>
              <a:cs typeface="Calibri"/>
              <a:sym typeface="Calibri"/>
            </a:endParaRPr>
          </a:p>
        </p:txBody>
      </p:sp>
      <p:pic>
        <p:nvPicPr>
          <p:cNvPr id="500" name="Google Shape;500;p45" descr="DSC03492"/>
          <p:cNvPicPr preferRelativeResize="0"/>
          <p:nvPr/>
        </p:nvPicPr>
        <p:blipFill rotWithShape="1">
          <a:blip r:embed="rId3">
            <a:alphaModFix/>
          </a:blip>
          <a:srcRect/>
          <a:stretch/>
        </p:blipFill>
        <p:spPr>
          <a:xfrm>
            <a:off x="7297738" y="4419600"/>
            <a:ext cx="2335212" cy="2052638"/>
          </a:xfrm>
          <a:prstGeom prst="rect">
            <a:avLst/>
          </a:prstGeom>
          <a:noFill/>
          <a:ln>
            <a:noFill/>
          </a:ln>
          <a:effectLst>
            <a:outerShdw blurRad="292100" dist="139700" dir="2700000" algn="tl" rotWithShape="0">
              <a:srgbClr val="333333">
                <a:alpha val="64705"/>
              </a:srgbClr>
            </a:outerShdw>
          </a:effectLst>
        </p:spPr>
      </p:pic>
      <p:pic>
        <p:nvPicPr>
          <p:cNvPr id="501" name="Google Shape;501;p45"/>
          <p:cNvPicPr preferRelativeResize="0"/>
          <p:nvPr/>
        </p:nvPicPr>
        <p:blipFill rotWithShape="1">
          <a:blip r:embed="rId4">
            <a:alphaModFix/>
          </a:blip>
          <a:srcRect/>
          <a:stretch/>
        </p:blipFill>
        <p:spPr>
          <a:xfrm>
            <a:off x="7297738" y="1966913"/>
            <a:ext cx="3654425" cy="2051050"/>
          </a:xfrm>
          <a:prstGeom prst="rect">
            <a:avLst/>
          </a:prstGeom>
          <a:noFill/>
          <a:ln>
            <a:noFill/>
          </a:ln>
          <a:effectLst>
            <a:outerShdw blurRad="190500" algn="tl" rotWithShape="0">
              <a:srgbClr val="808080">
                <a:alpha val="69803"/>
              </a:srgbClr>
            </a:outerShdw>
          </a:effectLst>
        </p:spPr>
      </p:pic>
      <p:sp>
        <p:nvSpPr>
          <p:cNvPr id="502" name="Google Shape;502;p45"/>
          <p:cNvSpPr/>
          <p:nvPr/>
        </p:nvSpPr>
        <p:spPr>
          <a:xfrm>
            <a:off x="7215188" y="6472238"/>
            <a:ext cx="2954337" cy="3079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none" strike="noStrike" cap="none">
                <a:solidFill>
                  <a:srgbClr val="000000"/>
                </a:solidFill>
                <a:latin typeface="Arial"/>
                <a:ea typeface="Arial"/>
                <a:cs typeface="Arial"/>
                <a:sym typeface="Arial"/>
              </a:rPr>
              <a:t>Képek forrása: </a:t>
            </a:r>
            <a:r>
              <a:rPr lang="hu-HU" sz="1400" b="0" i="0" u="sng" strike="noStrike" cap="none">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http://somloiborut.hu/</a:t>
            </a:r>
            <a:endParaRPr sz="1400" b="0" i="0" u="none" strike="noStrike" cap="none">
              <a:solidFill>
                <a:schemeClr val="dk1"/>
              </a:solidFill>
              <a:latin typeface="Arial"/>
              <a:ea typeface="Arial"/>
              <a:cs typeface="Arial"/>
              <a:sym typeface="Arial"/>
            </a:endParaRPr>
          </a:p>
        </p:txBody>
      </p:sp>
      <p:grpSp>
        <p:nvGrpSpPr>
          <p:cNvPr id="503" name="Google Shape;503;p45"/>
          <p:cNvGrpSpPr/>
          <p:nvPr/>
        </p:nvGrpSpPr>
        <p:grpSpPr>
          <a:xfrm>
            <a:off x="10737850" y="1089025"/>
            <a:ext cx="1116013" cy="722313"/>
            <a:chOff x="1904995" y="1534888"/>
            <a:chExt cx="4752000" cy="3052965"/>
          </a:xfrm>
        </p:grpSpPr>
        <p:sp>
          <p:nvSpPr>
            <p:cNvPr id="504" name="Google Shape;504;p45"/>
            <p:cNvSpPr/>
            <p:nvPr/>
          </p:nvSpPr>
          <p:spPr>
            <a:xfrm>
              <a:off x="1938795" y="1534888"/>
              <a:ext cx="4623565" cy="999764"/>
            </a:xfrm>
            <a:prstGeom prst="triangle">
              <a:avLst>
                <a:gd name="adj" fmla="val 50000"/>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505" name="Google Shape;505;p45"/>
            <p:cNvSpPr/>
            <p:nvPr/>
          </p:nvSpPr>
          <p:spPr>
            <a:xfrm>
              <a:off x="2101025" y="2588330"/>
              <a:ext cx="980140" cy="1308411"/>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506" name="Google Shape;506;p45"/>
            <p:cNvSpPr/>
            <p:nvPr/>
          </p:nvSpPr>
          <p:spPr>
            <a:xfrm>
              <a:off x="3209600" y="2588330"/>
              <a:ext cx="980140" cy="1308411"/>
            </a:xfrm>
            <a:prstGeom prst="rect">
              <a:avLst/>
            </a:prstGeom>
            <a:solidFill>
              <a:srgbClr val="358B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507" name="Google Shape;507;p45"/>
            <p:cNvSpPr/>
            <p:nvPr/>
          </p:nvSpPr>
          <p:spPr>
            <a:xfrm>
              <a:off x="4324931" y="2588330"/>
              <a:ext cx="973382" cy="1308411"/>
            </a:xfrm>
            <a:prstGeom prst="rect">
              <a:avLst/>
            </a:prstGeom>
            <a:solidFill>
              <a:srgbClr val="358B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508" name="Google Shape;508;p45"/>
            <p:cNvSpPr/>
            <p:nvPr/>
          </p:nvSpPr>
          <p:spPr>
            <a:xfrm>
              <a:off x="5440267" y="2588330"/>
              <a:ext cx="980140" cy="1308411"/>
            </a:xfrm>
            <a:prstGeom prst="rect">
              <a:avLst/>
            </a:prstGeom>
            <a:solidFill>
              <a:srgbClr val="C00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509" name="Google Shape;509;p45"/>
            <p:cNvSpPr/>
            <p:nvPr/>
          </p:nvSpPr>
          <p:spPr>
            <a:xfrm>
              <a:off x="1979353" y="3950419"/>
              <a:ext cx="4630323" cy="288524"/>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510" name="Google Shape;510;p45"/>
            <p:cNvSpPr/>
            <p:nvPr/>
          </p:nvSpPr>
          <p:spPr>
            <a:xfrm>
              <a:off x="1904995" y="4299329"/>
              <a:ext cx="4752000" cy="288524"/>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46"/>
          <p:cNvSpPr txBox="1">
            <a:spLocks noGrp="1"/>
          </p:cNvSpPr>
          <p:nvPr>
            <p:ph type="title"/>
          </p:nvPr>
        </p:nvSpPr>
        <p:spPr>
          <a:xfrm>
            <a:off x="663575" y="56049"/>
            <a:ext cx="9002713"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3F3F3F"/>
              </a:buClr>
              <a:buSzPts val="1800"/>
              <a:buFont typeface="Calibri"/>
              <a:buNone/>
            </a:pPr>
            <a:r>
              <a:rPr lang="hu-HU" sz="2800">
                <a:latin typeface="Calibri"/>
                <a:ea typeface="Calibri"/>
                <a:cs typeface="Calibri"/>
                <a:sym typeface="Calibri"/>
              </a:rPr>
              <a:t>Jó gyakorlatok és esettanulmányok alkalmazási területenként</a:t>
            </a:r>
            <a:br>
              <a:rPr lang="hu-HU" sz="2800">
                <a:latin typeface="Calibri"/>
                <a:ea typeface="Calibri"/>
                <a:cs typeface="Calibri"/>
                <a:sym typeface="Calibri"/>
              </a:rPr>
            </a:br>
            <a:r>
              <a:rPr lang="hu-HU" sz="2800" b="1">
                <a:latin typeface="Calibri"/>
                <a:ea typeface="Calibri"/>
                <a:cs typeface="Calibri"/>
                <a:sym typeface="Calibri"/>
              </a:rPr>
              <a:t>jövedelemszerzés</a:t>
            </a:r>
            <a:r>
              <a:rPr lang="hu-HU" sz="2800">
                <a:latin typeface="Calibri"/>
                <a:ea typeface="Calibri"/>
                <a:cs typeface="Calibri"/>
                <a:sym typeface="Calibri"/>
              </a:rPr>
              <a:t>: Somlói Okosutak – Virtuális borösvény 3.</a:t>
            </a:r>
            <a:endParaRPr>
              <a:latin typeface="Calibri"/>
              <a:ea typeface="Calibri"/>
              <a:cs typeface="Calibri"/>
              <a:sym typeface="Calibri"/>
            </a:endParaRPr>
          </a:p>
        </p:txBody>
      </p:sp>
      <p:sp>
        <p:nvSpPr>
          <p:cNvPr id="517" name="Google Shape;517;p46"/>
          <p:cNvSpPr txBox="1">
            <a:spLocks noGrp="1"/>
          </p:cNvSpPr>
          <p:nvPr>
            <p:ph type="body" idx="1"/>
          </p:nvPr>
        </p:nvSpPr>
        <p:spPr>
          <a:xfrm>
            <a:off x="494166" y="1043781"/>
            <a:ext cx="5364163" cy="4351337"/>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rgbClr val="3F3F3F"/>
              </a:buClr>
              <a:buSzPts val="1800"/>
              <a:buChar char="•"/>
            </a:pPr>
            <a:r>
              <a:rPr lang="hu-HU" b="1">
                <a:solidFill>
                  <a:srgbClr val="3F3F3F"/>
                </a:solidFill>
                <a:latin typeface="Calibri"/>
                <a:ea typeface="Calibri"/>
                <a:cs typeface="Calibri"/>
                <a:sym typeface="Calibri"/>
              </a:rPr>
              <a:t>Eredmények:</a:t>
            </a:r>
            <a:endParaRPr/>
          </a:p>
        </p:txBody>
      </p:sp>
      <p:pic>
        <p:nvPicPr>
          <p:cNvPr id="518" name="Google Shape;518;p46"/>
          <p:cNvPicPr preferRelativeResize="0"/>
          <p:nvPr/>
        </p:nvPicPr>
        <p:blipFill rotWithShape="1">
          <a:blip r:embed="rId3">
            <a:alphaModFix/>
          </a:blip>
          <a:srcRect/>
          <a:stretch/>
        </p:blipFill>
        <p:spPr>
          <a:xfrm>
            <a:off x="3497263" y="1647825"/>
            <a:ext cx="3860800" cy="2589212"/>
          </a:xfrm>
          <a:prstGeom prst="rect">
            <a:avLst/>
          </a:prstGeom>
          <a:noFill/>
          <a:ln>
            <a:noFill/>
          </a:ln>
        </p:spPr>
      </p:pic>
      <p:pic>
        <p:nvPicPr>
          <p:cNvPr id="519" name="Google Shape;519;p46" descr="D:\Gusztav\Dropbox\Agi-Guszti\Rural_Bt\somlo\2014_GAtH_Somlo_demokepek_indito2_iphone.png"/>
          <p:cNvPicPr preferRelativeResize="0"/>
          <p:nvPr/>
        </p:nvPicPr>
        <p:blipFill rotWithShape="1">
          <a:blip r:embed="rId4">
            <a:alphaModFix/>
          </a:blip>
          <a:srcRect/>
          <a:stretch/>
        </p:blipFill>
        <p:spPr>
          <a:xfrm>
            <a:off x="782864" y="4022771"/>
            <a:ext cx="1100138" cy="2139950"/>
          </a:xfrm>
          <a:prstGeom prst="rect">
            <a:avLst/>
          </a:prstGeom>
          <a:noFill/>
          <a:ln>
            <a:noFill/>
          </a:ln>
        </p:spPr>
      </p:pic>
      <p:pic>
        <p:nvPicPr>
          <p:cNvPr id="520" name="Google Shape;520;p46" descr="D:\Gusztav\Képek D\Somló\2013_GAtH_Balaton_felvidek09_Turautvonal_iPhone.png"/>
          <p:cNvPicPr preferRelativeResize="0"/>
          <p:nvPr/>
        </p:nvPicPr>
        <p:blipFill rotWithShape="1">
          <a:blip r:embed="rId5">
            <a:alphaModFix/>
          </a:blip>
          <a:srcRect/>
          <a:stretch/>
        </p:blipFill>
        <p:spPr>
          <a:xfrm>
            <a:off x="2034518" y="4015558"/>
            <a:ext cx="1138238" cy="2214563"/>
          </a:xfrm>
          <a:prstGeom prst="rect">
            <a:avLst/>
          </a:prstGeom>
          <a:noFill/>
          <a:ln>
            <a:noFill/>
          </a:ln>
        </p:spPr>
      </p:pic>
      <p:sp>
        <p:nvSpPr>
          <p:cNvPr id="521" name="Google Shape;521;p46"/>
          <p:cNvSpPr/>
          <p:nvPr/>
        </p:nvSpPr>
        <p:spPr>
          <a:xfrm>
            <a:off x="707164" y="1622471"/>
            <a:ext cx="2887662" cy="240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500" b="1" i="0" u="none" strike="noStrike" cap="none">
                <a:solidFill>
                  <a:schemeClr val="dk1"/>
                </a:solidFill>
                <a:latin typeface="Arial"/>
                <a:ea typeface="Arial"/>
                <a:cs typeface="Arial"/>
                <a:sym typeface="Arial"/>
              </a:rPr>
              <a:t>Többnyelvű mobiltelefon applikáció, útvonaltervező funkció</a:t>
            </a:r>
            <a:endParaRPr/>
          </a:p>
          <a:p>
            <a:pPr marL="0" marR="0" lvl="0" indent="-95250" algn="l" rtl="0">
              <a:lnSpc>
                <a:spcPct val="100000"/>
              </a:lnSpc>
              <a:spcBef>
                <a:spcPts val="0"/>
              </a:spcBef>
              <a:spcAft>
                <a:spcPts val="0"/>
              </a:spcAft>
              <a:buClr>
                <a:srgbClr val="000000"/>
              </a:buClr>
              <a:buSzPts val="1500"/>
              <a:buFont typeface="Arial"/>
              <a:buChar char="•"/>
            </a:pPr>
            <a:r>
              <a:rPr lang="hu-HU" sz="1500" b="0" i="0" u="none" strike="noStrike" cap="none">
                <a:solidFill>
                  <a:srgbClr val="000000"/>
                </a:solidFill>
                <a:latin typeface="Arial"/>
                <a:ea typeface="Arial"/>
                <a:cs typeface="Arial"/>
                <a:sym typeface="Arial"/>
              </a:rPr>
              <a:t>Ajánlott túraútvonalak </a:t>
            </a:r>
            <a:endParaRPr/>
          </a:p>
          <a:p>
            <a:pPr marL="0" marR="0" lvl="0" indent="-95250" algn="l" rtl="0">
              <a:lnSpc>
                <a:spcPct val="100000"/>
              </a:lnSpc>
              <a:spcBef>
                <a:spcPts val="0"/>
              </a:spcBef>
              <a:spcAft>
                <a:spcPts val="0"/>
              </a:spcAft>
              <a:buClr>
                <a:srgbClr val="000000"/>
              </a:buClr>
              <a:buSzPts val="1500"/>
              <a:buFont typeface="Arial"/>
              <a:buChar char="•"/>
            </a:pPr>
            <a:r>
              <a:rPr lang="hu-HU" sz="1500" b="0" i="0" u="none" strike="noStrike" cap="none">
                <a:solidFill>
                  <a:srgbClr val="000000"/>
                </a:solidFill>
                <a:latin typeface="Arial"/>
                <a:ea typeface="Arial"/>
                <a:cs typeface="Arial"/>
                <a:sym typeface="Arial"/>
              </a:rPr>
              <a:t>Látványosságok, Turisztikai  attrakciók </a:t>
            </a:r>
            <a:endParaRPr/>
          </a:p>
          <a:p>
            <a:pPr marL="0" marR="0" lvl="0" indent="-95250" algn="l" rtl="0">
              <a:lnSpc>
                <a:spcPct val="100000"/>
              </a:lnSpc>
              <a:spcBef>
                <a:spcPts val="0"/>
              </a:spcBef>
              <a:spcAft>
                <a:spcPts val="0"/>
              </a:spcAft>
              <a:buClr>
                <a:srgbClr val="000000"/>
              </a:buClr>
              <a:buSzPts val="1500"/>
              <a:buFont typeface="Arial"/>
              <a:buChar char="•"/>
            </a:pPr>
            <a:r>
              <a:rPr lang="hu-HU" sz="1500" b="0" i="0" u="none" strike="noStrike" cap="none">
                <a:solidFill>
                  <a:srgbClr val="000000"/>
                </a:solidFill>
                <a:latin typeface="Arial"/>
                <a:ea typeface="Arial"/>
                <a:cs typeface="Arial"/>
                <a:sym typeface="Arial"/>
              </a:rPr>
              <a:t>Szolgáltatók </a:t>
            </a:r>
            <a:endParaRPr/>
          </a:p>
          <a:p>
            <a:pPr marL="0" marR="0" lvl="0" indent="-95250" algn="l" rtl="0">
              <a:lnSpc>
                <a:spcPct val="100000"/>
              </a:lnSpc>
              <a:spcBef>
                <a:spcPts val="0"/>
              </a:spcBef>
              <a:spcAft>
                <a:spcPts val="0"/>
              </a:spcAft>
              <a:buClr>
                <a:srgbClr val="000000"/>
              </a:buClr>
              <a:buSzPts val="1500"/>
              <a:buFont typeface="Arial"/>
              <a:buChar char="•"/>
            </a:pPr>
            <a:r>
              <a:rPr lang="hu-HU" sz="1500" b="0" i="0" u="none" strike="noStrike" cap="none">
                <a:solidFill>
                  <a:srgbClr val="000000"/>
                </a:solidFill>
                <a:latin typeface="Arial"/>
                <a:ea typeface="Arial"/>
                <a:cs typeface="Arial"/>
                <a:sym typeface="Arial"/>
              </a:rPr>
              <a:t>Túraútvonal tervező funkció</a:t>
            </a:r>
            <a:endParaRPr/>
          </a:p>
          <a:p>
            <a:pPr marL="0" marR="0" lvl="0" indent="-95250" algn="l" rtl="0">
              <a:lnSpc>
                <a:spcPct val="100000"/>
              </a:lnSpc>
              <a:spcBef>
                <a:spcPts val="0"/>
              </a:spcBef>
              <a:spcAft>
                <a:spcPts val="0"/>
              </a:spcAft>
              <a:buClr>
                <a:srgbClr val="000000"/>
              </a:buClr>
              <a:buSzPts val="1500"/>
              <a:buFont typeface="Arial"/>
              <a:buChar char="•"/>
            </a:pPr>
            <a:r>
              <a:rPr lang="hu-HU" sz="1500" b="0" i="0" u="none" strike="noStrike" cap="none">
                <a:solidFill>
                  <a:srgbClr val="000000"/>
                </a:solidFill>
                <a:latin typeface="Arial"/>
                <a:ea typeface="Arial"/>
                <a:cs typeface="Arial"/>
                <a:sym typeface="Arial"/>
              </a:rPr>
              <a:t>Rövid leírással, fotókkal, kisfilmekkel illusztrálva</a:t>
            </a:r>
            <a:endParaRPr/>
          </a:p>
          <a:p>
            <a:pPr marL="0" marR="0" lvl="0" indent="0" algn="l" rtl="0">
              <a:lnSpc>
                <a:spcPct val="100000"/>
              </a:lnSpc>
              <a:spcBef>
                <a:spcPts val="0"/>
              </a:spcBef>
              <a:spcAft>
                <a:spcPts val="0"/>
              </a:spcAft>
              <a:buNone/>
            </a:pPr>
            <a:endParaRPr sz="1500" b="0" i="0" u="none" strike="noStrike" cap="none">
              <a:solidFill>
                <a:schemeClr val="dk1"/>
              </a:solidFill>
              <a:latin typeface="Arial"/>
              <a:ea typeface="Arial"/>
              <a:cs typeface="Arial"/>
              <a:sym typeface="Arial"/>
            </a:endParaRPr>
          </a:p>
        </p:txBody>
      </p:sp>
      <p:pic>
        <p:nvPicPr>
          <p:cNvPr id="522" name="Google Shape;522;p46"/>
          <p:cNvPicPr preferRelativeResize="0"/>
          <p:nvPr/>
        </p:nvPicPr>
        <p:blipFill rotWithShape="1">
          <a:blip r:embed="rId6">
            <a:alphaModFix/>
          </a:blip>
          <a:srcRect/>
          <a:stretch/>
        </p:blipFill>
        <p:spPr>
          <a:xfrm>
            <a:off x="7599363" y="3776663"/>
            <a:ext cx="4133850" cy="2930525"/>
          </a:xfrm>
          <a:prstGeom prst="rect">
            <a:avLst/>
          </a:prstGeom>
          <a:noFill/>
          <a:ln>
            <a:noFill/>
          </a:ln>
        </p:spPr>
      </p:pic>
      <p:sp>
        <p:nvSpPr>
          <p:cNvPr id="523" name="Google Shape;523;p46"/>
          <p:cNvSpPr txBox="1"/>
          <p:nvPr/>
        </p:nvSpPr>
        <p:spPr>
          <a:xfrm>
            <a:off x="3384550" y="1200393"/>
            <a:ext cx="914400" cy="33337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hu-HU" sz="1600" b="1" i="0" u="none" strike="noStrike" cap="none">
                <a:solidFill>
                  <a:schemeClr val="dk1"/>
                </a:solidFill>
                <a:latin typeface="Arial"/>
                <a:ea typeface="Arial"/>
                <a:cs typeface="Arial"/>
                <a:sym typeface="Arial"/>
              </a:rPr>
              <a:t>Honlap</a:t>
            </a:r>
            <a:endParaRPr/>
          </a:p>
        </p:txBody>
      </p:sp>
      <p:sp>
        <p:nvSpPr>
          <p:cNvPr id="524" name="Google Shape;524;p46"/>
          <p:cNvSpPr/>
          <p:nvPr/>
        </p:nvSpPr>
        <p:spPr>
          <a:xfrm>
            <a:off x="3384550" y="4583113"/>
            <a:ext cx="3935413" cy="21240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000" b="1" i="0" u="none" strike="noStrike" cap="none">
                <a:solidFill>
                  <a:schemeClr val="dk1"/>
                </a:solidFill>
                <a:latin typeface="Arial"/>
                <a:ea typeface="Arial"/>
                <a:cs typeface="Arial"/>
                <a:sym typeface="Arial"/>
              </a:rPr>
              <a:t>Kisfilmek:</a:t>
            </a:r>
            <a:endParaRPr/>
          </a:p>
          <a:p>
            <a:pPr marL="0" marR="0" lvl="0" indent="-63500" algn="l" rtl="0">
              <a:lnSpc>
                <a:spcPct val="100000"/>
              </a:lnSpc>
              <a:spcBef>
                <a:spcPts val="0"/>
              </a:spcBef>
              <a:spcAft>
                <a:spcPts val="0"/>
              </a:spcAft>
              <a:buClr>
                <a:srgbClr val="000000"/>
              </a:buClr>
              <a:buSzPts val="1000"/>
              <a:buFont typeface="Arial"/>
              <a:buChar char="•"/>
            </a:pPr>
            <a:r>
              <a:rPr lang="hu-HU" sz="1000" b="0" i="0" u="none" strike="noStrike" cap="none">
                <a:solidFill>
                  <a:srgbClr val="000000"/>
                </a:solidFill>
                <a:latin typeface="Arial"/>
                <a:ea typeface="Arial"/>
                <a:cs typeface="Arial"/>
                <a:sym typeface="Arial"/>
              </a:rPr>
              <a:t>Pincéket bemutató filmek. </a:t>
            </a:r>
            <a:r>
              <a:rPr lang="hu-HU" sz="1000" b="0" i="0" u="sng" strike="noStrike" cap="none">
                <a:solidFill>
                  <a:schemeClr val="dk1"/>
                </a:solidFill>
                <a:latin typeface="Arial"/>
                <a:ea typeface="Arial"/>
                <a:cs typeface="Arial"/>
                <a:sym typeface="Arial"/>
                <a:hlinkClick r:id="rId7">
                  <a:extLst>
                    <a:ext uri="{A12FA001-AC4F-418D-AE19-62706E023703}">
                      <ahyp:hlinkClr xmlns:ahyp="http://schemas.microsoft.com/office/drawing/2018/hyperlinkcolor" val="tx"/>
                    </a:ext>
                  </a:extLst>
                </a:hlinkClick>
              </a:rPr>
              <a:t>https://www.youtube.com/watch?v=iHrhKZNmAuY&amp;list=PLZdrlE4wSYjNfkq9Am3wY0YagB03eG_0b&amp;index=2 </a:t>
            </a:r>
            <a:endParaRPr sz="1000" b="0" i="0" u="none" strike="noStrike" cap="none">
              <a:solidFill>
                <a:schemeClr val="dk1"/>
              </a:solidFill>
              <a:latin typeface="Arial"/>
              <a:ea typeface="Arial"/>
              <a:cs typeface="Arial"/>
              <a:sym typeface="Arial"/>
            </a:endParaRPr>
          </a:p>
          <a:p>
            <a:pPr marL="0" marR="0" lvl="0" indent="-63500" algn="l" rtl="0">
              <a:lnSpc>
                <a:spcPct val="100000"/>
              </a:lnSpc>
              <a:spcBef>
                <a:spcPts val="0"/>
              </a:spcBef>
              <a:spcAft>
                <a:spcPts val="0"/>
              </a:spcAft>
              <a:buClr>
                <a:srgbClr val="000000"/>
              </a:buClr>
              <a:buSzPts val="1000"/>
              <a:buFont typeface="Arial"/>
              <a:buChar char="•"/>
            </a:pPr>
            <a:r>
              <a:rPr lang="hu-HU" sz="1000" b="0" i="0" u="none" strike="noStrike" cap="none">
                <a:solidFill>
                  <a:srgbClr val="000000"/>
                </a:solidFill>
                <a:latin typeface="Arial"/>
                <a:ea typeface="Arial"/>
                <a:cs typeface="Arial"/>
                <a:sym typeface="Arial"/>
              </a:rPr>
              <a:t>Rendezvényeket bemutató filmek </a:t>
            </a:r>
            <a:br>
              <a:rPr lang="hu-HU" sz="1000" b="0" i="0" u="none" strike="noStrike" cap="none">
                <a:solidFill>
                  <a:srgbClr val="000000"/>
                </a:solidFill>
                <a:latin typeface="Arial"/>
                <a:ea typeface="Arial"/>
                <a:cs typeface="Arial"/>
                <a:sym typeface="Arial"/>
              </a:rPr>
            </a:br>
            <a:r>
              <a:rPr lang="hu-HU" sz="1000" b="0" i="0" u="sng" strike="noStrike" cap="none">
                <a:solidFill>
                  <a:schemeClr val="dk1"/>
                </a:solidFill>
                <a:latin typeface="Arial"/>
                <a:ea typeface="Arial"/>
                <a:cs typeface="Arial"/>
                <a:sym typeface="Arial"/>
                <a:hlinkClick r:id="rId8">
                  <a:extLst>
                    <a:ext uri="{A12FA001-AC4F-418D-AE19-62706E023703}">
                      <ahyp:hlinkClr xmlns:ahyp="http://schemas.microsoft.com/office/drawing/2018/hyperlinkcolor" val="tx"/>
                    </a:ext>
                  </a:extLst>
                </a:hlinkClick>
              </a:rPr>
              <a:t>https://www.youtube.com/watch?v=HjusNxtzFS0&amp;list=PLZdrlE4wSYjNfkq9Am3wY0YagB03eG_0b&amp;index=7</a:t>
            </a:r>
            <a:endParaRPr sz="1000" b="0" i="0" u="none" strike="noStrike" cap="none">
              <a:solidFill>
                <a:srgbClr val="000000"/>
              </a:solidFill>
              <a:latin typeface="Arial"/>
              <a:ea typeface="Arial"/>
              <a:cs typeface="Arial"/>
              <a:sym typeface="Arial"/>
            </a:endParaRPr>
          </a:p>
          <a:p>
            <a:pPr marL="0" marR="0" lvl="0" indent="-63500" algn="l" rtl="0">
              <a:lnSpc>
                <a:spcPct val="100000"/>
              </a:lnSpc>
              <a:spcBef>
                <a:spcPts val="0"/>
              </a:spcBef>
              <a:spcAft>
                <a:spcPts val="0"/>
              </a:spcAft>
              <a:buClr>
                <a:srgbClr val="000000"/>
              </a:buClr>
              <a:buSzPts val="1000"/>
              <a:buFont typeface="Arial"/>
              <a:buChar char="•"/>
            </a:pPr>
            <a:r>
              <a:rPr lang="hu-HU" sz="1000" b="0" i="0" u="none" strike="noStrike" cap="none">
                <a:solidFill>
                  <a:srgbClr val="000000"/>
                </a:solidFill>
                <a:latin typeface="Arial"/>
                <a:ea typeface="Arial"/>
                <a:cs typeface="Arial"/>
                <a:sym typeface="Arial"/>
              </a:rPr>
              <a:t>A Somlót bemutató turisztikai film: </a:t>
            </a:r>
            <a:endParaRPr/>
          </a:p>
          <a:p>
            <a:pPr marL="0" marR="0" lvl="0" indent="0" algn="l" rtl="0">
              <a:lnSpc>
                <a:spcPct val="100000"/>
              </a:lnSpc>
              <a:spcBef>
                <a:spcPts val="0"/>
              </a:spcBef>
              <a:spcAft>
                <a:spcPts val="0"/>
              </a:spcAft>
              <a:buNone/>
            </a:pPr>
            <a:r>
              <a:rPr lang="hu-HU" sz="1000" b="0" i="0" u="sng" strike="noStrike" cap="none">
                <a:solidFill>
                  <a:schemeClr val="dk1"/>
                </a:solidFill>
                <a:latin typeface="Arial"/>
                <a:ea typeface="Arial"/>
                <a:cs typeface="Arial"/>
                <a:sym typeface="Arial"/>
                <a:hlinkClick r:id="rId9">
                  <a:extLst>
                    <a:ext uri="{A12FA001-AC4F-418D-AE19-62706E023703}">
                      <ahyp:hlinkClr xmlns:ahyp="http://schemas.microsoft.com/office/drawing/2018/hyperlinkcolor" val="tx"/>
                    </a:ext>
                  </a:extLst>
                </a:hlinkClick>
              </a:rPr>
              <a:t>https://www.youtube.com/watch?v=sRThqqr6ZR8&amp;list=PLZdrlE4wSYjNfkq9Am3wY0YagB03eG_0b&amp;index=10</a:t>
            </a:r>
            <a:endParaRPr sz="1000" b="0" i="0" u="none" strike="noStrike" cap="none">
              <a:solidFill>
                <a:schemeClr val="dk1"/>
              </a:solidFill>
              <a:latin typeface="Arial"/>
              <a:ea typeface="Arial"/>
              <a:cs typeface="Arial"/>
              <a:sym typeface="Arial"/>
            </a:endParaRPr>
          </a:p>
        </p:txBody>
      </p:sp>
      <p:sp>
        <p:nvSpPr>
          <p:cNvPr id="525" name="Google Shape;525;p46"/>
          <p:cNvSpPr txBox="1"/>
          <p:nvPr/>
        </p:nvSpPr>
        <p:spPr>
          <a:xfrm>
            <a:off x="7581900" y="3395798"/>
            <a:ext cx="3500437" cy="409575"/>
          </a:xfrm>
          <a:prstGeom prst="rect">
            <a:avLst/>
          </a:prstGeom>
          <a:noFill/>
          <a:ln>
            <a:noFill/>
          </a:ln>
        </p:spPr>
        <p:txBody>
          <a:bodyPr spcFirstLastPara="1" wrap="square" lIns="91425" tIns="45700" rIns="91425" bIns="45700" anchor="ctr" anchorCtr="0">
            <a:normAutofit/>
          </a:bodyPr>
          <a:lstStyle/>
          <a:p>
            <a:pPr marL="0" marR="0" lvl="0" indent="0" algn="l" rtl="0">
              <a:lnSpc>
                <a:spcPct val="80000"/>
              </a:lnSpc>
              <a:spcBef>
                <a:spcPts val="0"/>
              </a:spcBef>
              <a:spcAft>
                <a:spcPts val="0"/>
              </a:spcAft>
              <a:buNone/>
            </a:pPr>
            <a:r>
              <a:rPr lang="hu-HU" sz="1400" b="1" i="0" u="none" strike="noStrike" cap="none">
                <a:solidFill>
                  <a:schemeClr val="dk1"/>
                </a:solidFill>
                <a:latin typeface="Arial"/>
                <a:ea typeface="Arial"/>
                <a:cs typeface="Arial"/>
                <a:sym typeface="Arial"/>
              </a:rPr>
              <a:t>Nyomtatott anyagok, térkép, szórólap</a:t>
            </a:r>
            <a:endParaRPr/>
          </a:p>
        </p:txBody>
      </p:sp>
      <p:sp>
        <p:nvSpPr>
          <p:cNvPr id="526" name="Google Shape;526;p46"/>
          <p:cNvSpPr/>
          <p:nvPr/>
        </p:nvSpPr>
        <p:spPr>
          <a:xfrm>
            <a:off x="7680325" y="1960563"/>
            <a:ext cx="4156075"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hu-HU" sz="1600" b="1" i="0" u="none" strike="noStrike" cap="none">
                <a:solidFill>
                  <a:schemeClr val="dk1"/>
                </a:solidFill>
                <a:latin typeface="Arial"/>
                <a:ea typeface="Arial"/>
                <a:cs typeface="Arial"/>
                <a:sym typeface="Arial"/>
              </a:rPr>
              <a:t>Vidékfejlesztési eredmények:</a:t>
            </a:r>
            <a:endParaRPr/>
          </a:p>
          <a:p>
            <a:pPr marL="0" marR="0" lvl="0" indent="0" algn="ctr" rtl="0">
              <a:lnSpc>
                <a:spcPct val="100000"/>
              </a:lnSpc>
              <a:spcBef>
                <a:spcPts val="0"/>
              </a:spcBef>
              <a:spcAft>
                <a:spcPts val="0"/>
              </a:spcAft>
              <a:buNone/>
            </a:pPr>
            <a:endParaRPr sz="1600" b="1" i="0" u="none" strike="noStrike" cap="none">
              <a:solidFill>
                <a:schemeClr val="dk1"/>
              </a:solidFill>
              <a:latin typeface="Arial"/>
              <a:ea typeface="Arial"/>
              <a:cs typeface="Arial"/>
              <a:sym typeface="Arial"/>
            </a:endParaRPr>
          </a:p>
          <a:p>
            <a:pPr marL="361950" marR="0" lvl="0" indent="-101600" algn="l" rtl="0">
              <a:lnSpc>
                <a:spcPct val="100000"/>
              </a:lnSpc>
              <a:spcBef>
                <a:spcPts val="0"/>
              </a:spcBef>
              <a:spcAft>
                <a:spcPts val="0"/>
              </a:spcAft>
              <a:buClr>
                <a:srgbClr val="000000"/>
              </a:buClr>
              <a:buSzPts val="1600"/>
              <a:buFont typeface="Arial"/>
              <a:buChar char="•"/>
            </a:pPr>
            <a:r>
              <a:rPr lang="hu-HU" sz="1600" b="0" i="0" u="none" strike="noStrike" cap="none">
                <a:solidFill>
                  <a:schemeClr val="dk1"/>
                </a:solidFill>
                <a:latin typeface="Arial"/>
                <a:ea typeface="Arial"/>
                <a:cs typeface="Arial"/>
                <a:sym typeface="Arial"/>
              </a:rPr>
              <a:t>Társadalmi, gazdasági fejlődés, </a:t>
            </a:r>
            <a:endParaRPr/>
          </a:p>
          <a:p>
            <a:pPr marL="361950" marR="0" lvl="0" indent="-101600" algn="l" rtl="0">
              <a:lnSpc>
                <a:spcPct val="100000"/>
              </a:lnSpc>
              <a:spcBef>
                <a:spcPts val="0"/>
              </a:spcBef>
              <a:spcAft>
                <a:spcPts val="0"/>
              </a:spcAft>
              <a:buClr>
                <a:srgbClr val="000000"/>
              </a:buClr>
              <a:buSzPts val="1600"/>
              <a:buFont typeface="Arial"/>
              <a:buChar char="•"/>
            </a:pPr>
            <a:r>
              <a:rPr lang="hu-HU" sz="1600" b="0" i="0" u="none" strike="noStrike" cap="none">
                <a:solidFill>
                  <a:schemeClr val="dk1"/>
                </a:solidFill>
                <a:latin typeface="Arial"/>
                <a:ea typeface="Arial"/>
                <a:cs typeface="Arial"/>
                <a:sym typeface="Arial"/>
              </a:rPr>
              <a:t>Új rendezvények, hálózatok, </a:t>
            </a:r>
            <a:endParaRPr/>
          </a:p>
          <a:p>
            <a:pPr marL="361950" marR="0" lvl="0" indent="-101600" algn="l" rtl="0">
              <a:lnSpc>
                <a:spcPct val="100000"/>
              </a:lnSpc>
              <a:spcBef>
                <a:spcPts val="0"/>
              </a:spcBef>
              <a:spcAft>
                <a:spcPts val="0"/>
              </a:spcAft>
              <a:buClr>
                <a:srgbClr val="000000"/>
              </a:buClr>
              <a:buSzPts val="1600"/>
              <a:buFont typeface="Arial"/>
              <a:buChar char="•"/>
            </a:pPr>
            <a:r>
              <a:rPr lang="hu-HU" sz="1600" b="0" i="0" u="none" strike="noStrike" cap="none">
                <a:solidFill>
                  <a:srgbClr val="000000"/>
                </a:solidFill>
                <a:latin typeface="Arial"/>
                <a:ea typeface="Arial"/>
                <a:cs typeface="Arial"/>
                <a:sym typeface="Arial"/>
              </a:rPr>
              <a:t>A Somló felkerült a ‚digitális’ térképre</a:t>
            </a:r>
            <a:endParaRPr/>
          </a:p>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chemeClr val="dk1"/>
              </a:solidFill>
              <a:latin typeface="Arial"/>
              <a:ea typeface="Arial"/>
              <a:cs typeface="Arial"/>
              <a:sym typeface="Arial"/>
            </a:endParaRPr>
          </a:p>
        </p:txBody>
      </p:sp>
      <p:grpSp>
        <p:nvGrpSpPr>
          <p:cNvPr id="527" name="Google Shape;527;p46"/>
          <p:cNvGrpSpPr/>
          <p:nvPr/>
        </p:nvGrpSpPr>
        <p:grpSpPr>
          <a:xfrm>
            <a:off x="10737850" y="1089025"/>
            <a:ext cx="1116013" cy="722313"/>
            <a:chOff x="1904995" y="1534888"/>
            <a:chExt cx="4752000" cy="3052965"/>
          </a:xfrm>
        </p:grpSpPr>
        <p:sp>
          <p:nvSpPr>
            <p:cNvPr id="528" name="Google Shape;528;p46"/>
            <p:cNvSpPr/>
            <p:nvPr/>
          </p:nvSpPr>
          <p:spPr>
            <a:xfrm>
              <a:off x="1938795" y="1534888"/>
              <a:ext cx="4623565" cy="999764"/>
            </a:xfrm>
            <a:prstGeom prst="triangle">
              <a:avLst>
                <a:gd name="adj" fmla="val 50000"/>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529" name="Google Shape;529;p46"/>
            <p:cNvSpPr/>
            <p:nvPr/>
          </p:nvSpPr>
          <p:spPr>
            <a:xfrm>
              <a:off x="2101025" y="2588330"/>
              <a:ext cx="980140" cy="1308411"/>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530" name="Google Shape;530;p46"/>
            <p:cNvSpPr/>
            <p:nvPr/>
          </p:nvSpPr>
          <p:spPr>
            <a:xfrm>
              <a:off x="3209600" y="2588330"/>
              <a:ext cx="980140" cy="1308411"/>
            </a:xfrm>
            <a:prstGeom prst="rect">
              <a:avLst/>
            </a:prstGeom>
            <a:solidFill>
              <a:srgbClr val="358B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531" name="Google Shape;531;p46"/>
            <p:cNvSpPr/>
            <p:nvPr/>
          </p:nvSpPr>
          <p:spPr>
            <a:xfrm>
              <a:off x="4324931" y="2588330"/>
              <a:ext cx="973382" cy="1308411"/>
            </a:xfrm>
            <a:prstGeom prst="rect">
              <a:avLst/>
            </a:prstGeom>
            <a:solidFill>
              <a:srgbClr val="358B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532" name="Google Shape;532;p46"/>
            <p:cNvSpPr/>
            <p:nvPr/>
          </p:nvSpPr>
          <p:spPr>
            <a:xfrm>
              <a:off x="5440267" y="2588330"/>
              <a:ext cx="980140" cy="1308411"/>
            </a:xfrm>
            <a:prstGeom prst="rect">
              <a:avLst/>
            </a:prstGeom>
            <a:solidFill>
              <a:srgbClr val="C00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533" name="Google Shape;533;p46"/>
            <p:cNvSpPr/>
            <p:nvPr/>
          </p:nvSpPr>
          <p:spPr>
            <a:xfrm>
              <a:off x="1979353" y="3950419"/>
              <a:ext cx="4630323" cy="288524"/>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534" name="Google Shape;534;p46"/>
            <p:cNvSpPr/>
            <p:nvPr/>
          </p:nvSpPr>
          <p:spPr>
            <a:xfrm>
              <a:off x="1904995" y="4299329"/>
              <a:ext cx="4752000" cy="288524"/>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47"/>
          <p:cNvSpPr txBox="1">
            <a:spLocks noGrp="1"/>
          </p:cNvSpPr>
          <p:nvPr>
            <p:ph type="title"/>
          </p:nvPr>
        </p:nvSpPr>
        <p:spPr>
          <a:xfrm>
            <a:off x="737825" y="82438"/>
            <a:ext cx="9221787" cy="94773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3F3F3F"/>
              </a:buClr>
              <a:buSzPts val="1800"/>
              <a:buFont typeface="Calibri"/>
              <a:buNone/>
            </a:pPr>
            <a:r>
              <a:rPr lang="hu-HU" sz="2800">
                <a:latin typeface="Calibri"/>
                <a:ea typeface="Calibri"/>
                <a:cs typeface="Calibri"/>
                <a:sym typeface="Calibri"/>
              </a:rPr>
              <a:t>Jó gyakorlatok és esettanulmányok alkalmazási területenként </a:t>
            </a:r>
            <a:r>
              <a:rPr lang="hu-HU" sz="2800" b="1">
                <a:latin typeface="Calibri"/>
                <a:ea typeface="Calibri"/>
                <a:cs typeface="Calibri"/>
                <a:sym typeface="Calibri"/>
              </a:rPr>
              <a:t>jövedelemszerzés</a:t>
            </a:r>
            <a:r>
              <a:rPr lang="hu-HU" sz="2800">
                <a:latin typeface="Calibri"/>
                <a:ea typeface="Calibri"/>
                <a:cs typeface="Calibri"/>
                <a:sym typeface="Calibri"/>
              </a:rPr>
              <a:t>: YouTyúk, friss, kapirgálós tojás rendelés 1.</a:t>
            </a:r>
            <a:endParaRPr/>
          </a:p>
        </p:txBody>
      </p:sp>
      <p:sp>
        <p:nvSpPr>
          <p:cNvPr id="541" name="Google Shape;541;p47"/>
          <p:cNvSpPr txBox="1">
            <a:spLocks noGrp="1"/>
          </p:cNvSpPr>
          <p:nvPr>
            <p:ph type="body" idx="1"/>
          </p:nvPr>
        </p:nvSpPr>
        <p:spPr>
          <a:xfrm>
            <a:off x="157367" y="908628"/>
            <a:ext cx="11085512" cy="3822700"/>
          </a:xfrm>
          <a:prstGeom prst="rect">
            <a:avLst/>
          </a:prstGeom>
          <a:noFill/>
          <a:ln>
            <a:noFill/>
          </a:ln>
        </p:spPr>
        <p:txBody>
          <a:bodyPr spcFirstLastPara="1" wrap="square" lIns="91425" tIns="45700" rIns="91425" bIns="45700" anchor="t" anchorCtr="0">
            <a:noAutofit/>
          </a:bodyPr>
          <a:lstStyle/>
          <a:p>
            <a:pPr marL="285750" lvl="0" indent="-285750" algn="l" rtl="0">
              <a:lnSpc>
                <a:spcPct val="90000"/>
              </a:lnSpc>
              <a:spcBef>
                <a:spcPts val="1000"/>
              </a:spcBef>
              <a:spcAft>
                <a:spcPts val="0"/>
              </a:spcAft>
              <a:buClr>
                <a:srgbClr val="3F3F3F"/>
              </a:buClr>
              <a:buSzPts val="1800"/>
              <a:buFont typeface="Arial"/>
              <a:buChar char="•"/>
            </a:pPr>
            <a:r>
              <a:rPr lang="hu-HU" sz="2000">
                <a:solidFill>
                  <a:srgbClr val="3F3F3F"/>
                </a:solidFill>
                <a:latin typeface="Calibri"/>
                <a:ea typeface="Calibri"/>
                <a:cs typeface="Calibri"/>
                <a:sym typeface="Calibri"/>
              </a:rPr>
              <a:t>Jelenlévő vásárlói igényre épült a szolgáltatás, szabadon kapirgáló, boldog tyúkok tojta tojást bizony szinte </a:t>
            </a:r>
            <a:br>
              <a:rPr lang="hu-HU" sz="2000">
                <a:solidFill>
                  <a:srgbClr val="3F3F3F"/>
                </a:solidFill>
                <a:latin typeface="Calibri"/>
                <a:ea typeface="Calibri"/>
                <a:cs typeface="Calibri"/>
                <a:sym typeface="Calibri"/>
              </a:rPr>
            </a:br>
            <a:r>
              <a:rPr lang="hu-HU" sz="2000">
                <a:solidFill>
                  <a:srgbClr val="3F3F3F"/>
                </a:solidFill>
                <a:latin typeface="Calibri"/>
                <a:ea typeface="Calibri"/>
                <a:cs typeface="Calibri"/>
                <a:sym typeface="Calibri"/>
              </a:rPr>
              <a:t>lehetetlenség beszerezni a nagyvárosokban</a:t>
            </a:r>
            <a:endParaRPr/>
          </a:p>
          <a:p>
            <a:pPr marL="285750" lvl="0" indent="-285750" algn="l" rtl="0">
              <a:lnSpc>
                <a:spcPct val="90000"/>
              </a:lnSpc>
              <a:spcBef>
                <a:spcPts val="1000"/>
              </a:spcBef>
              <a:spcAft>
                <a:spcPts val="0"/>
              </a:spcAft>
              <a:buClr>
                <a:srgbClr val="3F3F3F"/>
              </a:buClr>
              <a:buSzPts val="1800"/>
              <a:buFont typeface="Arial"/>
              <a:buChar char="•"/>
            </a:pPr>
            <a:r>
              <a:rPr lang="hu-HU" sz="2000">
                <a:solidFill>
                  <a:srgbClr val="3F3F3F"/>
                </a:solidFill>
                <a:latin typeface="Calibri"/>
                <a:ea typeface="Calibri"/>
                <a:cs typeface="Calibri"/>
                <a:sym typeface="Calibri"/>
              </a:rPr>
              <a:t>2014 novemberben indult a YouTyúk nevű vállalkozás, amely a hagyományos termelésből származó tojást juttatja el fogyasztókhoz</a:t>
            </a:r>
            <a:endParaRPr/>
          </a:p>
          <a:p>
            <a:pPr marL="285750" lvl="0" indent="-285750" algn="l" rtl="0">
              <a:lnSpc>
                <a:spcPct val="90000"/>
              </a:lnSpc>
              <a:spcBef>
                <a:spcPts val="1000"/>
              </a:spcBef>
              <a:spcAft>
                <a:spcPts val="0"/>
              </a:spcAft>
              <a:buClr>
                <a:srgbClr val="3F3F3F"/>
              </a:buClr>
              <a:buSzPts val="1800"/>
              <a:buFont typeface="Arial"/>
              <a:buChar char="•"/>
            </a:pPr>
            <a:r>
              <a:rPr lang="hu-HU" sz="2000">
                <a:solidFill>
                  <a:srgbClr val="3F3F3F"/>
                </a:solidFill>
                <a:latin typeface="Calibri"/>
                <a:ea typeface="Calibri"/>
                <a:cs typeface="Calibri"/>
                <a:sym typeface="Calibri"/>
              </a:rPr>
              <a:t>A tyúkok örökbefogadhatók, így a fogyasztók tudhatják, melyik tyúktól származik a tojás, illetve a termelők is hozzájutnak a többlet költségek fedezéséhez. </a:t>
            </a:r>
            <a:endParaRPr/>
          </a:p>
          <a:p>
            <a:pPr marL="285750" lvl="0" indent="-285750" algn="l" rtl="0">
              <a:lnSpc>
                <a:spcPct val="90000"/>
              </a:lnSpc>
              <a:spcBef>
                <a:spcPts val="1000"/>
              </a:spcBef>
              <a:spcAft>
                <a:spcPts val="0"/>
              </a:spcAft>
              <a:buClr>
                <a:srgbClr val="3F3F3F"/>
              </a:buClr>
              <a:buSzPts val="1800"/>
              <a:buChar char="•"/>
            </a:pPr>
            <a:r>
              <a:rPr lang="hu-HU" sz="2000">
                <a:solidFill>
                  <a:srgbClr val="3F3F3F"/>
                </a:solidFill>
                <a:latin typeface="Calibri"/>
                <a:ea typeface="Calibri"/>
                <a:cs typeface="Calibri"/>
                <a:sym typeface="Calibri"/>
              </a:rPr>
              <a:t>A szolgáltatás céljai:</a:t>
            </a:r>
            <a:endParaRPr/>
          </a:p>
          <a:p>
            <a:pPr marL="285750" lvl="0" indent="-285750" algn="l" rtl="0">
              <a:lnSpc>
                <a:spcPct val="90000"/>
              </a:lnSpc>
              <a:spcBef>
                <a:spcPts val="1000"/>
              </a:spcBef>
              <a:spcAft>
                <a:spcPts val="0"/>
              </a:spcAft>
              <a:buClr>
                <a:srgbClr val="3F3F3F"/>
              </a:buClr>
              <a:buSzPts val="1800"/>
              <a:buFont typeface="Arial"/>
              <a:buChar char="•"/>
            </a:pPr>
            <a:r>
              <a:rPr lang="hu-HU" sz="2000">
                <a:solidFill>
                  <a:srgbClr val="3F3F3F"/>
                </a:solidFill>
                <a:latin typeface="Calibri"/>
                <a:ea typeface="Calibri"/>
                <a:cs typeface="Calibri"/>
                <a:sym typeface="Calibri"/>
              </a:rPr>
              <a:t>minél több vidéki gazda/család számára legyen reális megélhetési lehetőség a becsületes munka, mellyel valóban egészséges, és magas minőségű élelmiszert állítanak elő</a:t>
            </a:r>
            <a:endParaRPr/>
          </a:p>
          <a:p>
            <a:pPr marL="285750" lvl="0" indent="-285750" algn="l" rtl="0">
              <a:lnSpc>
                <a:spcPct val="90000"/>
              </a:lnSpc>
              <a:spcBef>
                <a:spcPts val="1000"/>
              </a:spcBef>
              <a:spcAft>
                <a:spcPts val="0"/>
              </a:spcAft>
              <a:buClr>
                <a:srgbClr val="3F3F3F"/>
              </a:buClr>
              <a:buSzPts val="1800"/>
              <a:buFont typeface="Arial"/>
              <a:buChar char="•"/>
            </a:pPr>
            <a:r>
              <a:rPr lang="hu-HU" sz="2000">
                <a:solidFill>
                  <a:srgbClr val="3F3F3F"/>
                </a:solidFill>
                <a:latin typeface="Calibri"/>
                <a:ea typeface="Calibri"/>
                <a:cs typeface="Calibri"/>
                <a:sym typeface="Calibri"/>
              </a:rPr>
              <a:t>hogy a vásárlók már jelen lévő igényére magyar, és főként </a:t>
            </a:r>
            <a:br>
              <a:rPr lang="hu-HU" sz="2000">
                <a:solidFill>
                  <a:srgbClr val="3F3F3F"/>
                </a:solidFill>
                <a:latin typeface="Calibri"/>
                <a:ea typeface="Calibri"/>
                <a:cs typeface="Calibri"/>
                <a:sym typeface="Calibri"/>
              </a:rPr>
            </a:br>
            <a:r>
              <a:rPr lang="hu-HU" sz="2000">
                <a:solidFill>
                  <a:srgbClr val="3F3F3F"/>
                </a:solidFill>
                <a:latin typeface="Calibri"/>
                <a:ea typeface="Calibri"/>
                <a:cs typeface="Calibri"/>
                <a:sym typeface="Calibri"/>
              </a:rPr>
              <a:t>háztáji élelmiszer tudjon lenni a válasz, mindez nyomon </a:t>
            </a:r>
            <a:br>
              <a:rPr lang="hu-HU" sz="2000">
                <a:solidFill>
                  <a:srgbClr val="3F3F3F"/>
                </a:solidFill>
                <a:latin typeface="Calibri"/>
                <a:ea typeface="Calibri"/>
                <a:cs typeface="Calibri"/>
                <a:sym typeface="Calibri"/>
              </a:rPr>
            </a:br>
            <a:r>
              <a:rPr lang="hu-HU" sz="2000">
                <a:solidFill>
                  <a:srgbClr val="3F3F3F"/>
                </a:solidFill>
                <a:latin typeface="Calibri"/>
                <a:ea typeface="Calibri"/>
                <a:cs typeface="Calibri"/>
                <a:sym typeface="Calibri"/>
              </a:rPr>
              <a:t>követhetően, ellenőrizhetően, tisztán, és feddhetetlenül.</a:t>
            </a:r>
            <a:endParaRPr/>
          </a:p>
          <a:p>
            <a:pPr marL="285750" lvl="0" indent="-285750" algn="l" rtl="0">
              <a:lnSpc>
                <a:spcPct val="90000"/>
              </a:lnSpc>
              <a:spcBef>
                <a:spcPts val="1000"/>
              </a:spcBef>
              <a:spcAft>
                <a:spcPts val="0"/>
              </a:spcAft>
              <a:buClr>
                <a:srgbClr val="3F3F3F"/>
              </a:buClr>
              <a:buSzPts val="1800"/>
              <a:buFont typeface="Arial"/>
              <a:buChar char="•"/>
            </a:pPr>
            <a:r>
              <a:rPr lang="hu-HU" sz="2000">
                <a:solidFill>
                  <a:srgbClr val="3F3F3F"/>
                </a:solidFill>
                <a:latin typeface="Calibri"/>
                <a:ea typeface="Calibri"/>
                <a:cs typeface="Calibri"/>
                <a:sym typeface="Calibri"/>
              </a:rPr>
              <a:t>a bizalom újraépítése, és közös felelősségvállalás</a:t>
            </a:r>
            <a:endParaRPr/>
          </a:p>
          <a:p>
            <a:pPr marL="285750" lvl="0" indent="-171450" algn="l" rtl="0">
              <a:lnSpc>
                <a:spcPct val="90000"/>
              </a:lnSpc>
              <a:spcBef>
                <a:spcPts val="1000"/>
              </a:spcBef>
              <a:spcAft>
                <a:spcPts val="0"/>
              </a:spcAft>
              <a:buClr>
                <a:srgbClr val="3F3F3F"/>
              </a:buClr>
              <a:buSzPts val="1800"/>
              <a:buFont typeface="Arial"/>
              <a:buNone/>
            </a:pPr>
            <a:endParaRPr>
              <a:solidFill>
                <a:srgbClr val="3F3F3F"/>
              </a:solidFill>
              <a:latin typeface="Calibri"/>
              <a:ea typeface="Calibri"/>
              <a:cs typeface="Calibri"/>
              <a:sym typeface="Calibri"/>
            </a:endParaRPr>
          </a:p>
          <a:p>
            <a:pPr marL="285750" lvl="0" indent="-171450" algn="l" rtl="0">
              <a:lnSpc>
                <a:spcPct val="90000"/>
              </a:lnSpc>
              <a:spcBef>
                <a:spcPts val="1000"/>
              </a:spcBef>
              <a:spcAft>
                <a:spcPts val="0"/>
              </a:spcAft>
              <a:buClr>
                <a:srgbClr val="3F3F3F"/>
              </a:buClr>
              <a:buSzPts val="1800"/>
              <a:buFont typeface="Arial"/>
              <a:buNone/>
            </a:pPr>
            <a:endParaRPr>
              <a:solidFill>
                <a:srgbClr val="3F3F3F"/>
              </a:solidFill>
              <a:latin typeface="Calibri"/>
              <a:ea typeface="Calibri"/>
              <a:cs typeface="Calibri"/>
              <a:sym typeface="Calibri"/>
            </a:endParaRPr>
          </a:p>
        </p:txBody>
      </p:sp>
      <p:pic>
        <p:nvPicPr>
          <p:cNvPr id="542" name="Google Shape;542;p47"/>
          <p:cNvPicPr preferRelativeResize="0"/>
          <p:nvPr/>
        </p:nvPicPr>
        <p:blipFill rotWithShape="1">
          <a:blip r:embed="rId3">
            <a:alphaModFix/>
          </a:blip>
          <a:srcRect/>
          <a:stretch/>
        </p:blipFill>
        <p:spPr>
          <a:xfrm>
            <a:off x="6619511" y="4344783"/>
            <a:ext cx="5406329" cy="2003766"/>
          </a:xfrm>
          <a:prstGeom prst="rect">
            <a:avLst/>
          </a:prstGeom>
          <a:noFill/>
          <a:ln>
            <a:noFill/>
          </a:ln>
        </p:spPr>
      </p:pic>
      <p:sp>
        <p:nvSpPr>
          <p:cNvPr id="543" name="Google Shape;543;p47"/>
          <p:cNvSpPr/>
          <p:nvPr/>
        </p:nvSpPr>
        <p:spPr>
          <a:xfrm>
            <a:off x="6129338" y="6451600"/>
            <a:ext cx="1781175" cy="3063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none" strike="noStrike" cap="none">
                <a:solidFill>
                  <a:schemeClr val="dk1"/>
                </a:solidFill>
                <a:latin typeface="Arial"/>
                <a:ea typeface="Arial"/>
                <a:cs typeface="Arial"/>
                <a:sym typeface="Arial"/>
              </a:rPr>
              <a:t>Kép: </a:t>
            </a:r>
            <a:r>
              <a:rPr lang="hu-HU" sz="1400" b="0"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www.youtyuk.hu</a:t>
            </a:r>
            <a:endParaRPr sz="1400" b="0" i="0" u="none" strike="noStrike" cap="none">
              <a:solidFill>
                <a:schemeClr val="dk1"/>
              </a:solidFill>
              <a:latin typeface="Arial"/>
              <a:ea typeface="Arial"/>
              <a:cs typeface="Arial"/>
              <a:sym typeface="Arial"/>
            </a:endParaRPr>
          </a:p>
        </p:txBody>
      </p:sp>
      <p:grpSp>
        <p:nvGrpSpPr>
          <p:cNvPr id="544" name="Google Shape;544;p47"/>
          <p:cNvGrpSpPr/>
          <p:nvPr/>
        </p:nvGrpSpPr>
        <p:grpSpPr>
          <a:xfrm>
            <a:off x="10518346" y="186315"/>
            <a:ext cx="1116013" cy="722313"/>
            <a:chOff x="1904995" y="1534888"/>
            <a:chExt cx="4752000" cy="3052965"/>
          </a:xfrm>
        </p:grpSpPr>
        <p:sp>
          <p:nvSpPr>
            <p:cNvPr id="545" name="Google Shape;545;p47"/>
            <p:cNvSpPr/>
            <p:nvPr/>
          </p:nvSpPr>
          <p:spPr>
            <a:xfrm>
              <a:off x="1938795" y="1534888"/>
              <a:ext cx="4623565" cy="999764"/>
            </a:xfrm>
            <a:prstGeom prst="triangle">
              <a:avLst>
                <a:gd name="adj" fmla="val 50000"/>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546" name="Google Shape;546;p47"/>
            <p:cNvSpPr/>
            <p:nvPr/>
          </p:nvSpPr>
          <p:spPr>
            <a:xfrm>
              <a:off x="2101025" y="2588330"/>
              <a:ext cx="980140" cy="1308411"/>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547" name="Google Shape;547;p47"/>
            <p:cNvSpPr/>
            <p:nvPr/>
          </p:nvSpPr>
          <p:spPr>
            <a:xfrm>
              <a:off x="3209600" y="2588330"/>
              <a:ext cx="980140" cy="1308411"/>
            </a:xfrm>
            <a:prstGeom prst="rect">
              <a:avLst/>
            </a:prstGeom>
            <a:solidFill>
              <a:srgbClr val="358B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548" name="Google Shape;548;p47"/>
            <p:cNvSpPr/>
            <p:nvPr/>
          </p:nvSpPr>
          <p:spPr>
            <a:xfrm>
              <a:off x="4324931" y="2588330"/>
              <a:ext cx="973382" cy="1308411"/>
            </a:xfrm>
            <a:prstGeom prst="rect">
              <a:avLst/>
            </a:prstGeom>
            <a:solidFill>
              <a:srgbClr val="358B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549" name="Google Shape;549;p47"/>
            <p:cNvSpPr/>
            <p:nvPr/>
          </p:nvSpPr>
          <p:spPr>
            <a:xfrm>
              <a:off x="5440267" y="2588330"/>
              <a:ext cx="980140" cy="1308411"/>
            </a:xfrm>
            <a:prstGeom prst="rect">
              <a:avLst/>
            </a:prstGeom>
            <a:solidFill>
              <a:srgbClr val="C00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550" name="Google Shape;550;p47"/>
            <p:cNvSpPr/>
            <p:nvPr/>
          </p:nvSpPr>
          <p:spPr>
            <a:xfrm>
              <a:off x="1979353" y="3950419"/>
              <a:ext cx="4630323" cy="288524"/>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551" name="Google Shape;551;p47"/>
            <p:cNvSpPr/>
            <p:nvPr/>
          </p:nvSpPr>
          <p:spPr>
            <a:xfrm>
              <a:off x="1904995" y="4299329"/>
              <a:ext cx="4752000" cy="288524"/>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48"/>
          <p:cNvSpPr txBox="1">
            <a:spLocks noGrp="1"/>
          </p:cNvSpPr>
          <p:nvPr>
            <p:ph type="title"/>
          </p:nvPr>
        </p:nvSpPr>
        <p:spPr>
          <a:xfrm>
            <a:off x="750888" y="293688"/>
            <a:ext cx="9221787" cy="94773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3F3F3F"/>
              </a:buClr>
              <a:buSzPct val="71428"/>
              <a:buFont typeface="Calibri"/>
              <a:buNone/>
            </a:pPr>
            <a:r>
              <a:rPr lang="hu-HU" sz="2800">
                <a:latin typeface="Calibri"/>
                <a:ea typeface="Calibri"/>
                <a:cs typeface="Calibri"/>
                <a:sym typeface="Calibri"/>
              </a:rPr>
              <a:t>Jó gyakorlatok és esettanulmányok alkalmazási területenként </a:t>
            </a:r>
            <a:r>
              <a:rPr lang="hu-HU" sz="2800" b="1">
                <a:latin typeface="Calibri"/>
                <a:ea typeface="Calibri"/>
                <a:cs typeface="Calibri"/>
                <a:sym typeface="Calibri"/>
              </a:rPr>
              <a:t>jövedelemszerzés</a:t>
            </a:r>
            <a:r>
              <a:rPr lang="hu-HU" sz="2800">
                <a:latin typeface="Calibri"/>
                <a:ea typeface="Calibri"/>
                <a:cs typeface="Calibri"/>
                <a:sym typeface="Calibri"/>
              </a:rPr>
              <a:t>: YouTyúk, friss, kapirgálós tojás rendelés 2.</a:t>
            </a:r>
            <a:endParaRPr/>
          </a:p>
        </p:txBody>
      </p:sp>
      <p:sp>
        <p:nvSpPr>
          <p:cNvPr id="558" name="Google Shape;558;p48"/>
          <p:cNvSpPr txBox="1">
            <a:spLocks noGrp="1"/>
          </p:cNvSpPr>
          <p:nvPr>
            <p:ph type="body" idx="1"/>
          </p:nvPr>
        </p:nvSpPr>
        <p:spPr>
          <a:xfrm>
            <a:off x="109267" y="1131888"/>
            <a:ext cx="7453493" cy="4883150"/>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1000"/>
              </a:spcBef>
              <a:spcAft>
                <a:spcPts val="0"/>
              </a:spcAft>
              <a:buClr>
                <a:srgbClr val="3F3F3F"/>
              </a:buClr>
              <a:buSzPts val="1800"/>
              <a:buChar char="•"/>
            </a:pPr>
            <a:r>
              <a:rPr lang="hu-HU" sz="1800">
                <a:solidFill>
                  <a:srgbClr val="3F3F3F"/>
                </a:solidFill>
                <a:latin typeface="Calibri"/>
                <a:ea typeface="Calibri"/>
                <a:cs typeface="Calibri"/>
                <a:sym typeface="Calibri"/>
              </a:rPr>
              <a:t>Az eddig nehéz értékesítési körülmények között termelő gazdák terméke (tojás) olyan vásárlókhoz jut el, ahova eddig nem volt lehetséges</a:t>
            </a:r>
            <a:endParaRPr/>
          </a:p>
          <a:p>
            <a:pPr marL="457200" lvl="0" indent="-342900" algn="l" rtl="0">
              <a:lnSpc>
                <a:spcPct val="90000"/>
              </a:lnSpc>
              <a:spcBef>
                <a:spcPts val="1000"/>
              </a:spcBef>
              <a:spcAft>
                <a:spcPts val="0"/>
              </a:spcAft>
              <a:buClr>
                <a:srgbClr val="3F3F3F"/>
              </a:buClr>
              <a:buSzPts val="1800"/>
              <a:buChar char="•"/>
            </a:pPr>
            <a:r>
              <a:rPr lang="hu-HU" sz="1800">
                <a:solidFill>
                  <a:srgbClr val="3F3F3F"/>
                </a:solidFill>
                <a:latin typeface="Calibri"/>
                <a:ea typeface="Calibri"/>
                <a:cs typeface="Calibri"/>
                <a:sym typeface="Calibri"/>
              </a:rPr>
              <a:t>A Tyúkfoglalás folyamata a következő:</a:t>
            </a:r>
            <a:endParaRPr/>
          </a:p>
          <a:p>
            <a:pPr marL="457200" lvl="0" indent="-342900" algn="l" rtl="0">
              <a:lnSpc>
                <a:spcPct val="90000"/>
              </a:lnSpc>
              <a:spcBef>
                <a:spcPts val="1000"/>
              </a:spcBef>
              <a:spcAft>
                <a:spcPts val="0"/>
              </a:spcAft>
              <a:buClr>
                <a:srgbClr val="3F3F3F"/>
              </a:buClr>
              <a:buSzPts val="1800"/>
              <a:buFont typeface="Arial"/>
              <a:buChar char="•"/>
            </a:pPr>
            <a:r>
              <a:rPr lang="hu-HU" sz="1800">
                <a:solidFill>
                  <a:srgbClr val="3F3F3F"/>
                </a:solidFill>
                <a:latin typeface="Calibri"/>
                <a:ea typeface="Calibri"/>
                <a:cs typeface="Calibri"/>
                <a:sym typeface="Calibri"/>
              </a:rPr>
              <a:t>Szimpatikus gazda kiválasztása</a:t>
            </a:r>
            <a:endParaRPr/>
          </a:p>
          <a:p>
            <a:pPr marL="457200" lvl="0" indent="-342900" algn="l" rtl="0">
              <a:lnSpc>
                <a:spcPct val="90000"/>
              </a:lnSpc>
              <a:spcBef>
                <a:spcPts val="1000"/>
              </a:spcBef>
              <a:spcAft>
                <a:spcPts val="0"/>
              </a:spcAft>
              <a:buClr>
                <a:srgbClr val="3F3F3F"/>
              </a:buClr>
              <a:buSzPts val="1800"/>
              <a:buFont typeface="Arial"/>
              <a:buChar char="•"/>
            </a:pPr>
            <a:r>
              <a:rPr lang="hu-HU" sz="1800">
                <a:solidFill>
                  <a:srgbClr val="3F3F3F"/>
                </a:solidFill>
                <a:latin typeface="Calibri"/>
                <a:ea typeface="Calibri"/>
                <a:cs typeface="Calibri"/>
                <a:sym typeface="Calibri"/>
              </a:rPr>
              <a:t>Rendelni kívánt tojás mennyiség eldöntése</a:t>
            </a:r>
            <a:endParaRPr/>
          </a:p>
          <a:p>
            <a:pPr marL="457200" lvl="0" indent="-342900" algn="l" rtl="0">
              <a:lnSpc>
                <a:spcPct val="90000"/>
              </a:lnSpc>
              <a:spcBef>
                <a:spcPts val="1000"/>
              </a:spcBef>
              <a:spcAft>
                <a:spcPts val="0"/>
              </a:spcAft>
              <a:buClr>
                <a:srgbClr val="3F3F3F"/>
              </a:buClr>
              <a:buSzPts val="1800"/>
              <a:buFont typeface="Arial"/>
              <a:buChar char="•"/>
            </a:pPr>
            <a:r>
              <a:rPr lang="hu-HU" sz="1800">
                <a:solidFill>
                  <a:srgbClr val="3F3F3F"/>
                </a:solidFill>
                <a:latin typeface="Calibri"/>
                <a:ea typeface="Calibri"/>
                <a:cs typeface="Calibri"/>
                <a:sym typeface="Calibri"/>
              </a:rPr>
              <a:t>Átvevőponton kiválasztása</a:t>
            </a:r>
            <a:endParaRPr/>
          </a:p>
          <a:p>
            <a:pPr marL="457200" lvl="0" indent="-342900" algn="l" rtl="0">
              <a:lnSpc>
                <a:spcPct val="90000"/>
              </a:lnSpc>
              <a:spcBef>
                <a:spcPts val="1000"/>
              </a:spcBef>
              <a:spcAft>
                <a:spcPts val="0"/>
              </a:spcAft>
              <a:buClr>
                <a:srgbClr val="3F3F3F"/>
              </a:buClr>
              <a:buSzPts val="1800"/>
              <a:buFont typeface="Arial"/>
              <a:buChar char="•"/>
            </a:pPr>
            <a:r>
              <a:rPr lang="hu-HU" sz="1800">
                <a:solidFill>
                  <a:srgbClr val="3F3F3F"/>
                </a:solidFill>
                <a:latin typeface="Calibri"/>
                <a:ea typeface="Calibri"/>
                <a:cs typeface="Calibri"/>
                <a:sym typeface="Calibri"/>
              </a:rPr>
              <a:t>Tyúk örökbefogadás</a:t>
            </a:r>
            <a:endParaRPr/>
          </a:p>
          <a:p>
            <a:pPr marL="457200" lvl="0" indent="-342900" algn="l" rtl="0">
              <a:lnSpc>
                <a:spcPct val="90000"/>
              </a:lnSpc>
              <a:spcBef>
                <a:spcPts val="1000"/>
              </a:spcBef>
              <a:spcAft>
                <a:spcPts val="0"/>
              </a:spcAft>
              <a:buClr>
                <a:srgbClr val="3F3F3F"/>
              </a:buClr>
              <a:buSzPts val="1800"/>
              <a:buFont typeface="Arial"/>
              <a:buChar char="•"/>
            </a:pPr>
            <a:r>
              <a:rPr lang="hu-HU" sz="1800">
                <a:solidFill>
                  <a:srgbClr val="3F3F3F"/>
                </a:solidFill>
                <a:latin typeface="Calibri"/>
                <a:ea typeface="Calibri"/>
                <a:cs typeface="Calibri"/>
                <a:sym typeface="Calibri"/>
              </a:rPr>
              <a:t>Számlázás, fizetés</a:t>
            </a:r>
            <a:endParaRPr/>
          </a:p>
          <a:p>
            <a:pPr marL="457200" lvl="0" indent="-342900" algn="l" rtl="0">
              <a:lnSpc>
                <a:spcPct val="90000"/>
              </a:lnSpc>
              <a:spcBef>
                <a:spcPts val="1000"/>
              </a:spcBef>
              <a:spcAft>
                <a:spcPts val="0"/>
              </a:spcAft>
              <a:buClr>
                <a:srgbClr val="3F3F3F"/>
              </a:buClr>
              <a:buSzPts val="1800"/>
              <a:buChar char="•"/>
            </a:pPr>
            <a:r>
              <a:rPr lang="hu-HU" sz="1800">
                <a:solidFill>
                  <a:srgbClr val="3F3F3F"/>
                </a:solidFill>
                <a:latin typeface="Calibri"/>
                <a:ea typeface="Calibri"/>
                <a:cs typeface="Calibri"/>
                <a:sym typeface="Calibri"/>
              </a:rPr>
              <a:t>Tervezik, hogy </a:t>
            </a:r>
            <a:endParaRPr/>
          </a:p>
          <a:p>
            <a:pPr marL="914400" lvl="1" indent="-342900" algn="l" rtl="0">
              <a:lnSpc>
                <a:spcPct val="90000"/>
              </a:lnSpc>
              <a:spcBef>
                <a:spcPts val="500"/>
              </a:spcBef>
              <a:spcAft>
                <a:spcPts val="0"/>
              </a:spcAft>
              <a:buClr>
                <a:srgbClr val="3F3F3F"/>
              </a:buClr>
              <a:buSzPts val="1800"/>
              <a:buFont typeface="Arial"/>
              <a:buChar char="•"/>
            </a:pPr>
            <a:r>
              <a:rPr lang="hu-HU" sz="1400">
                <a:solidFill>
                  <a:srgbClr val="3F3F3F"/>
                </a:solidFill>
                <a:latin typeface="Calibri"/>
                <a:ea typeface="Calibri"/>
                <a:cs typeface="Calibri"/>
                <a:sym typeface="Calibri"/>
              </a:rPr>
              <a:t>cukrászdákat és pékségeket is ellátnak a minőséget garantáló YouTyúk-termékekkel</a:t>
            </a:r>
            <a:endParaRPr/>
          </a:p>
          <a:p>
            <a:pPr marL="914400" lvl="1" indent="-342900" algn="l" rtl="0">
              <a:lnSpc>
                <a:spcPct val="90000"/>
              </a:lnSpc>
              <a:spcBef>
                <a:spcPts val="500"/>
              </a:spcBef>
              <a:spcAft>
                <a:spcPts val="0"/>
              </a:spcAft>
              <a:buClr>
                <a:srgbClr val="3F3F3F"/>
              </a:buClr>
              <a:buSzPts val="1800"/>
              <a:buFont typeface="Arial"/>
              <a:buChar char="•"/>
            </a:pPr>
            <a:r>
              <a:rPr lang="hu-HU" sz="1400">
                <a:solidFill>
                  <a:srgbClr val="3F3F3F"/>
                </a:solidFill>
                <a:latin typeface="Calibri"/>
                <a:ea typeface="Calibri"/>
                <a:cs typeface="Calibri"/>
                <a:sym typeface="Calibri"/>
              </a:rPr>
              <a:t>a saját földdel nem rendelkező termelőknek ellátják takarmánnyal, a helyi szántóföldi növénytermelők bevonásával</a:t>
            </a:r>
            <a:endParaRPr/>
          </a:p>
          <a:p>
            <a:pPr marL="914400" lvl="1" indent="-342900" algn="l" rtl="0">
              <a:lnSpc>
                <a:spcPct val="90000"/>
              </a:lnSpc>
              <a:spcBef>
                <a:spcPts val="500"/>
              </a:spcBef>
              <a:spcAft>
                <a:spcPts val="0"/>
              </a:spcAft>
              <a:buClr>
                <a:srgbClr val="3F3F3F"/>
              </a:buClr>
              <a:buSzPts val="1800"/>
              <a:buFont typeface="Arial"/>
              <a:buChar char="•"/>
            </a:pPr>
            <a:r>
              <a:rPr lang="hu-HU" sz="1400">
                <a:solidFill>
                  <a:srgbClr val="3F3F3F"/>
                </a:solidFill>
                <a:latin typeface="Calibri"/>
                <a:ea typeface="Calibri"/>
                <a:cs typeface="Calibri"/>
                <a:sym typeface="Calibri"/>
              </a:rPr>
              <a:t>a szolgáltatás kiterjesztik friss vagy füstölt termelői húsárura és zöldség- és gyümölcsfélékre is</a:t>
            </a:r>
            <a:endParaRPr/>
          </a:p>
          <a:p>
            <a:pPr marL="457200" lvl="0" indent="-228600" algn="l" rtl="0">
              <a:lnSpc>
                <a:spcPct val="90000"/>
              </a:lnSpc>
              <a:spcBef>
                <a:spcPts val="1000"/>
              </a:spcBef>
              <a:spcAft>
                <a:spcPts val="0"/>
              </a:spcAft>
              <a:buClr>
                <a:srgbClr val="3F3F3F"/>
              </a:buClr>
              <a:buSzPts val="1800"/>
              <a:buFont typeface="Arial"/>
              <a:buNone/>
            </a:pPr>
            <a:endParaRPr>
              <a:solidFill>
                <a:srgbClr val="3F3F3F"/>
              </a:solidFill>
              <a:latin typeface="Calibri"/>
              <a:ea typeface="Calibri"/>
              <a:cs typeface="Calibri"/>
              <a:sym typeface="Calibri"/>
            </a:endParaRPr>
          </a:p>
          <a:p>
            <a:pPr marL="457200" lvl="0" indent="-228600" algn="l" rtl="0">
              <a:lnSpc>
                <a:spcPct val="90000"/>
              </a:lnSpc>
              <a:spcBef>
                <a:spcPts val="1000"/>
              </a:spcBef>
              <a:spcAft>
                <a:spcPts val="0"/>
              </a:spcAft>
              <a:buClr>
                <a:srgbClr val="3F3F3F"/>
              </a:buClr>
              <a:buSzPts val="1800"/>
              <a:buFont typeface="Arial"/>
              <a:buNone/>
            </a:pPr>
            <a:endParaRPr>
              <a:solidFill>
                <a:srgbClr val="3F3F3F"/>
              </a:solidFill>
              <a:latin typeface="Calibri"/>
              <a:ea typeface="Calibri"/>
              <a:cs typeface="Calibri"/>
              <a:sym typeface="Calibri"/>
            </a:endParaRPr>
          </a:p>
        </p:txBody>
      </p:sp>
      <p:pic>
        <p:nvPicPr>
          <p:cNvPr id="559" name="Google Shape;559;p48"/>
          <p:cNvPicPr preferRelativeResize="0"/>
          <p:nvPr/>
        </p:nvPicPr>
        <p:blipFill rotWithShape="1">
          <a:blip r:embed="rId3">
            <a:alphaModFix/>
          </a:blip>
          <a:srcRect/>
          <a:stretch/>
        </p:blipFill>
        <p:spPr>
          <a:xfrm>
            <a:off x="7726363" y="2284413"/>
            <a:ext cx="4227512" cy="3376612"/>
          </a:xfrm>
          <a:prstGeom prst="rect">
            <a:avLst/>
          </a:prstGeom>
          <a:noFill/>
          <a:ln>
            <a:noFill/>
          </a:ln>
        </p:spPr>
      </p:pic>
      <p:sp>
        <p:nvSpPr>
          <p:cNvPr id="560" name="Google Shape;560;p48"/>
          <p:cNvSpPr/>
          <p:nvPr/>
        </p:nvSpPr>
        <p:spPr>
          <a:xfrm>
            <a:off x="7683500" y="5707063"/>
            <a:ext cx="1782763" cy="3079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none" strike="noStrike" cap="none">
                <a:solidFill>
                  <a:schemeClr val="dk1"/>
                </a:solidFill>
                <a:latin typeface="Arial"/>
                <a:ea typeface="Arial"/>
                <a:cs typeface="Arial"/>
                <a:sym typeface="Arial"/>
              </a:rPr>
              <a:t>Kép: </a:t>
            </a:r>
            <a:r>
              <a:rPr lang="hu-HU" sz="1400" b="0"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www.youtyuk.hu</a:t>
            </a:r>
            <a:endParaRPr sz="1400" b="0" i="0" u="none" strike="noStrike" cap="none">
              <a:solidFill>
                <a:schemeClr val="dk1"/>
              </a:solidFill>
              <a:latin typeface="Arial"/>
              <a:ea typeface="Arial"/>
              <a:cs typeface="Arial"/>
              <a:sym typeface="Arial"/>
            </a:endParaRPr>
          </a:p>
        </p:txBody>
      </p:sp>
      <p:grpSp>
        <p:nvGrpSpPr>
          <p:cNvPr id="561" name="Google Shape;561;p48"/>
          <p:cNvGrpSpPr/>
          <p:nvPr/>
        </p:nvGrpSpPr>
        <p:grpSpPr>
          <a:xfrm>
            <a:off x="10737850" y="1089025"/>
            <a:ext cx="1116013" cy="722313"/>
            <a:chOff x="1904995" y="1534888"/>
            <a:chExt cx="4752000" cy="3052965"/>
          </a:xfrm>
        </p:grpSpPr>
        <p:sp>
          <p:nvSpPr>
            <p:cNvPr id="562" name="Google Shape;562;p48"/>
            <p:cNvSpPr/>
            <p:nvPr/>
          </p:nvSpPr>
          <p:spPr>
            <a:xfrm>
              <a:off x="1938795" y="1534888"/>
              <a:ext cx="4623565" cy="999764"/>
            </a:xfrm>
            <a:prstGeom prst="triangle">
              <a:avLst>
                <a:gd name="adj" fmla="val 50000"/>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563" name="Google Shape;563;p48"/>
            <p:cNvSpPr/>
            <p:nvPr/>
          </p:nvSpPr>
          <p:spPr>
            <a:xfrm>
              <a:off x="2101025" y="2588330"/>
              <a:ext cx="980140" cy="1308411"/>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564" name="Google Shape;564;p48"/>
            <p:cNvSpPr/>
            <p:nvPr/>
          </p:nvSpPr>
          <p:spPr>
            <a:xfrm>
              <a:off x="3209600" y="2588330"/>
              <a:ext cx="980140" cy="1308411"/>
            </a:xfrm>
            <a:prstGeom prst="rect">
              <a:avLst/>
            </a:prstGeom>
            <a:solidFill>
              <a:srgbClr val="358B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565" name="Google Shape;565;p48"/>
            <p:cNvSpPr/>
            <p:nvPr/>
          </p:nvSpPr>
          <p:spPr>
            <a:xfrm>
              <a:off x="4324931" y="2588330"/>
              <a:ext cx="973382" cy="1308411"/>
            </a:xfrm>
            <a:prstGeom prst="rect">
              <a:avLst/>
            </a:prstGeom>
            <a:solidFill>
              <a:srgbClr val="358B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566" name="Google Shape;566;p48"/>
            <p:cNvSpPr/>
            <p:nvPr/>
          </p:nvSpPr>
          <p:spPr>
            <a:xfrm>
              <a:off x="5440267" y="2588330"/>
              <a:ext cx="980140" cy="1308411"/>
            </a:xfrm>
            <a:prstGeom prst="rect">
              <a:avLst/>
            </a:prstGeom>
            <a:solidFill>
              <a:srgbClr val="C00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567" name="Google Shape;567;p48"/>
            <p:cNvSpPr/>
            <p:nvPr/>
          </p:nvSpPr>
          <p:spPr>
            <a:xfrm>
              <a:off x="1979353" y="3950419"/>
              <a:ext cx="4630323" cy="288524"/>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568" name="Google Shape;568;p48"/>
            <p:cNvSpPr/>
            <p:nvPr/>
          </p:nvSpPr>
          <p:spPr>
            <a:xfrm>
              <a:off x="1904995" y="4299329"/>
              <a:ext cx="4752000" cy="288524"/>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49"/>
          <p:cNvSpPr txBox="1">
            <a:spLocks noGrp="1"/>
          </p:cNvSpPr>
          <p:nvPr>
            <p:ph type="title"/>
          </p:nvPr>
        </p:nvSpPr>
        <p:spPr>
          <a:xfrm>
            <a:off x="750888" y="293688"/>
            <a:ext cx="9221787" cy="9477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3F3F"/>
              </a:buClr>
              <a:buSzPts val="1800"/>
              <a:buFont typeface="Calibri"/>
              <a:buNone/>
            </a:pPr>
            <a:r>
              <a:rPr lang="hu-HU" sz="2800">
                <a:latin typeface="Calibri"/>
                <a:ea typeface="Calibri"/>
                <a:cs typeface="Calibri"/>
                <a:sym typeface="Calibri"/>
              </a:rPr>
              <a:t>Jó gyakorlatok és esettanulmányok alkalmazási területenként </a:t>
            </a:r>
            <a:r>
              <a:rPr lang="hu-HU" sz="2800" b="1">
                <a:latin typeface="Calibri"/>
                <a:ea typeface="Calibri"/>
                <a:cs typeface="Calibri"/>
                <a:sym typeface="Calibri"/>
              </a:rPr>
              <a:t>jövedelemszerzés</a:t>
            </a:r>
            <a:r>
              <a:rPr lang="hu-HU" sz="2800">
                <a:latin typeface="Calibri"/>
                <a:ea typeface="Calibri"/>
                <a:cs typeface="Calibri"/>
                <a:sym typeface="Calibri"/>
              </a:rPr>
              <a:t>: Szatyorbolt 1.</a:t>
            </a:r>
            <a:endParaRPr/>
          </a:p>
        </p:txBody>
      </p:sp>
      <p:pic>
        <p:nvPicPr>
          <p:cNvPr id="575" name="Google Shape;575;p49"/>
          <p:cNvPicPr preferRelativeResize="0"/>
          <p:nvPr/>
        </p:nvPicPr>
        <p:blipFill rotWithShape="1">
          <a:blip r:embed="rId3">
            <a:alphaModFix/>
          </a:blip>
          <a:srcRect/>
          <a:stretch/>
        </p:blipFill>
        <p:spPr>
          <a:xfrm>
            <a:off x="7459663" y="2222500"/>
            <a:ext cx="4389437" cy="3557588"/>
          </a:xfrm>
          <a:prstGeom prst="rect">
            <a:avLst/>
          </a:prstGeom>
          <a:noFill/>
          <a:ln>
            <a:noFill/>
          </a:ln>
        </p:spPr>
      </p:pic>
      <p:sp>
        <p:nvSpPr>
          <p:cNvPr id="576" name="Google Shape;576;p49"/>
          <p:cNvSpPr txBox="1"/>
          <p:nvPr/>
        </p:nvSpPr>
        <p:spPr>
          <a:xfrm>
            <a:off x="750888" y="1694656"/>
            <a:ext cx="6310312" cy="4351338"/>
          </a:xfrm>
          <a:prstGeom prst="rect">
            <a:avLst/>
          </a:prstGeom>
          <a:noFill/>
          <a:ln>
            <a:noFill/>
          </a:ln>
        </p:spPr>
        <p:txBody>
          <a:bodyPr spcFirstLastPara="1" wrap="square" lIns="91425" tIns="45700" rIns="91425" bIns="45700" anchor="t" anchorCtr="0">
            <a:noAutofit/>
          </a:bodyPr>
          <a:lstStyle/>
          <a:p>
            <a:pPr marL="285750" marR="0" lvl="0" indent="-285750" algn="l" rtl="0">
              <a:lnSpc>
                <a:spcPct val="90000"/>
              </a:lnSpc>
              <a:spcBef>
                <a:spcPts val="0"/>
              </a:spcBef>
              <a:spcAft>
                <a:spcPts val="0"/>
              </a:spcAft>
              <a:buClr>
                <a:srgbClr val="000000"/>
              </a:buClr>
              <a:buSzPts val="1800"/>
              <a:buFont typeface="Arial"/>
              <a:buChar char="•"/>
            </a:pPr>
            <a:r>
              <a:rPr lang="hu-HU" sz="1800" b="0" i="0" u="none" strike="noStrike" cap="none">
                <a:solidFill>
                  <a:schemeClr val="dk1"/>
                </a:solidFill>
                <a:latin typeface="Arial"/>
                <a:ea typeface="Arial"/>
                <a:cs typeface="Arial"/>
                <a:sym typeface="Arial"/>
              </a:rPr>
              <a:t>A Szatyorbolt egy vásárlói közösség, ami egy kötöttségek nélküli csoportot jelent, aminek tagjai véleményeikkel, javaslataikkal alakíthatják az áruk kínálatát, visszajelzést adhatnak a termékekről a termelőknek és a szervezőknek</a:t>
            </a:r>
            <a:endParaRPr/>
          </a:p>
          <a:p>
            <a:pPr marL="285750" marR="0" lvl="0" indent="-285750" algn="l" rtl="0">
              <a:lnSpc>
                <a:spcPct val="90000"/>
              </a:lnSpc>
              <a:spcBef>
                <a:spcPts val="1000"/>
              </a:spcBef>
              <a:spcAft>
                <a:spcPts val="0"/>
              </a:spcAft>
              <a:buClr>
                <a:srgbClr val="000000"/>
              </a:buClr>
              <a:buSzPts val="1800"/>
              <a:buFont typeface="Arial"/>
              <a:buChar char="•"/>
            </a:pPr>
            <a:r>
              <a:rPr lang="hu-HU" sz="1800" b="0" i="0" u="none" strike="noStrike" cap="none">
                <a:solidFill>
                  <a:schemeClr val="dk1"/>
                </a:solidFill>
                <a:latin typeface="Arial"/>
                <a:ea typeface="Arial"/>
                <a:cs typeface="Arial"/>
                <a:sym typeface="Arial"/>
              </a:rPr>
              <a:t>A vásárlónak, a termelőnek és a szervezőnek ugyanaz a célja: egészséges, fenntartható élet, termelés és fogyasztás. </a:t>
            </a:r>
            <a:endParaRPr/>
          </a:p>
          <a:p>
            <a:pPr marL="285750" marR="0" lvl="0" indent="-285750" algn="l" rtl="0">
              <a:lnSpc>
                <a:spcPct val="90000"/>
              </a:lnSpc>
              <a:spcBef>
                <a:spcPts val="1000"/>
              </a:spcBef>
              <a:spcAft>
                <a:spcPts val="0"/>
              </a:spcAft>
              <a:buClr>
                <a:srgbClr val="000000"/>
              </a:buClr>
              <a:buSzPts val="1800"/>
              <a:buFont typeface="Arial"/>
              <a:buChar char="•"/>
            </a:pPr>
            <a:r>
              <a:rPr lang="hu-HU" sz="1800" b="0" i="0" u="none" strike="noStrike" cap="none">
                <a:solidFill>
                  <a:schemeClr val="dk1"/>
                </a:solidFill>
                <a:latin typeface="Arial"/>
                <a:ea typeface="Arial"/>
                <a:cs typeface="Arial"/>
                <a:sym typeface="Arial"/>
              </a:rPr>
              <a:t>A szolgáltatás biztosítja, hogy aki a Szatyorból vásárol tisztában lehessen azzal, hogy az adott a terméket ki és hogyan termelte, csomagolta, szállította.</a:t>
            </a:r>
            <a:endParaRPr/>
          </a:p>
          <a:p>
            <a:pPr marL="285750" marR="0" lvl="0" indent="-285750" algn="l" rtl="0">
              <a:lnSpc>
                <a:spcPct val="90000"/>
              </a:lnSpc>
              <a:spcBef>
                <a:spcPts val="1000"/>
              </a:spcBef>
              <a:spcAft>
                <a:spcPts val="0"/>
              </a:spcAft>
              <a:buClr>
                <a:srgbClr val="000000"/>
              </a:buClr>
              <a:buSzPts val="1800"/>
              <a:buFont typeface="Arial"/>
              <a:buChar char="•"/>
            </a:pPr>
            <a:r>
              <a:rPr lang="hu-HU" sz="1800" b="0" i="0" u="none" strike="noStrike" cap="none">
                <a:solidFill>
                  <a:schemeClr val="dk1"/>
                </a:solidFill>
                <a:latin typeface="Arial"/>
                <a:ea typeface="Arial"/>
                <a:cs typeface="Arial"/>
                <a:sym typeface="Arial"/>
              </a:rPr>
              <a:t>Vásárolni a szolgáltatás által fenntartott boltban, valamint a webfelületen lehet. A weben történő vásárlás esetén rendelkezésre áll a kiszállítás, valamint a átvételi pontokon való átvétel.</a:t>
            </a:r>
            <a:endParaRPr/>
          </a:p>
          <a:p>
            <a:pPr marL="285750" marR="0" lvl="0" indent="-196850" algn="l" rtl="0">
              <a:lnSpc>
                <a:spcPct val="90000"/>
              </a:lnSpc>
              <a:spcBef>
                <a:spcPts val="100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285750" marR="0" lvl="0" indent="-196850" algn="l" rtl="0">
              <a:lnSpc>
                <a:spcPct val="90000"/>
              </a:lnSpc>
              <a:spcBef>
                <a:spcPts val="100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285750" marR="0" lvl="0" indent="-196850" algn="l" rtl="0">
              <a:lnSpc>
                <a:spcPct val="90000"/>
              </a:lnSpc>
              <a:spcBef>
                <a:spcPts val="100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285750" marR="0" lvl="0" indent="-196850" algn="l" rtl="0">
              <a:lnSpc>
                <a:spcPct val="90000"/>
              </a:lnSpc>
              <a:spcBef>
                <a:spcPts val="100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285750" marR="0" lvl="0" indent="-196850" algn="l" rtl="0">
              <a:lnSpc>
                <a:spcPct val="90000"/>
              </a:lnSpc>
              <a:spcBef>
                <a:spcPts val="100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577" name="Google Shape;577;p49"/>
          <p:cNvSpPr/>
          <p:nvPr/>
        </p:nvSpPr>
        <p:spPr>
          <a:xfrm>
            <a:off x="7404100" y="5807075"/>
            <a:ext cx="2149475" cy="3079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none" strike="noStrike" cap="none">
                <a:solidFill>
                  <a:schemeClr val="dk1"/>
                </a:solidFill>
                <a:latin typeface="Arial"/>
                <a:ea typeface="Arial"/>
                <a:cs typeface="Arial"/>
                <a:sym typeface="Arial"/>
              </a:rPr>
              <a:t>Kép: </a:t>
            </a:r>
            <a:r>
              <a:rPr lang="hu-HU" sz="1400" b="0"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a:t>
            </a:r>
            <a:r>
              <a:rPr lang="hu-HU" sz="1400" b="0" i="0" u="sng" strike="noStrike" cap="none">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://szatyorbolt.hu/</a:t>
            </a:r>
            <a:endParaRPr sz="1400" b="0" i="0" u="none" strike="noStrike" cap="none">
              <a:solidFill>
                <a:schemeClr val="dk1"/>
              </a:solidFill>
              <a:latin typeface="Arial"/>
              <a:ea typeface="Arial"/>
              <a:cs typeface="Arial"/>
              <a:sym typeface="Arial"/>
            </a:endParaRPr>
          </a:p>
        </p:txBody>
      </p:sp>
      <p:grpSp>
        <p:nvGrpSpPr>
          <p:cNvPr id="578" name="Google Shape;578;p49"/>
          <p:cNvGrpSpPr/>
          <p:nvPr/>
        </p:nvGrpSpPr>
        <p:grpSpPr>
          <a:xfrm>
            <a:off x="10737850" y="1089025"/>
            <a:ext cx="1116013" cy="722313"/>
            <a:chOff x="1904995" y="1534888"/>
            <a:chExt cx="4752000" cy="3052965"/>
          </a:xfrm>
        </p:grpSpPr>
        <p:sp>
          <p:nvSpPr>
            <p:cNvPr id="579" name="Google Shape;579;p49"/>
            <p:cNvSpPr/>
            <p:nvPr/>
          </p:nvSpPr>
          <p:spPr>
            <a:xfrm>
              <a:off x="1938795" y="1534888"/>
              <a:ext cx="4623565" cy="999764"/>
            </a:xfrm>
            <a:prstGeom prst="triangle">
              <a:avLst>
                <a:gd name="adj" fmla="val 50000"/>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580" name="Google Shape;580;p49"/>
            <p:cNvSpPr/>
            <p:nvPr/>
          </p:nvSpPr>
          <p:spPr>
            <a:xfrm>
              <a:off x="2101025" y="2588330"/>
              <a:ext cx="980140" cy="1308411"/>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581" name="Google Shape;581;p49"/>
            <p:cNvSpPr/>
            <p:nvPr/>
          </p:nvSpPr>
          <p:spPr>
            <a:xfrm>
              <a:off x="3209600" y="2588330"/>
              <a:ext cx="980140" cy="1308411"/>
            </a:xfrm>
            <a:prstGeom prst="rect">
              <a:avLst/>
            </a:prstGeom>
            <a:solidFill>
              <a:srgbClr val="358B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582" name="Google Shape;582;p49"/>
            <p:cNvSpPr/>
            <p:nvPr/>
          </p:nvSpPr>
          <p:spPr>
            <a:xfrm>
              <a:off x="4324931" y="2588330"/>
              <a:ext cx="973382" cy="1308411"/>
            </a:xfrm>
            <a:prstGeom prst="rect">
              <a:avLst/>
            </a:prstGeom>
            <a:solidFill>
              <a:srgbClr val="358B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583" name="Google Shape;583;p49"/>
            <p:cNvSpPr/>
            <p:nvPr/>
          </p:nvSpPr>
          <p:spPr>
            <a:xfrm>
              <a:off x="5440267" y="2588330"/>
              <a:ext cx="980140" cy="1308411"/>
            </a:xfrm>
            <a:prstGeom prst="rect">
              <a:avLst/>
            </a:prstGeom>
            <a:solidFill>
              <a:srgbClr val="C00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584" name="Google Shape;584;p49"/>
            <p:cNvSpPr/>
            <p:nvPr/>
          </p:nvSpPr>
          <p:spPr>
            <a:xfrm>
              <a:off x="1979353" y="3950419"/>
              <a:ext cx="4630323" cy="288524"/>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585" name="Google Shape;585;p49"/>
            <p:cNvSpPr/>
            <p:nvPr/>
          </p:nvSpPr>
          <p:spPr>
            <a:xfrm>
              <a:off x="1904995" y="4299329"/>
              <a:ext cx="4752000" cy="288524"/>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50"/>
          <p:cNvSpPr txBox="1">
            <a:spLocks noGrp="1"/>
          </p:cNvSpPr>
          <p:nvPr>
            <p:ph type="title"/>
          </p:nvPr>
        </p:nvSpPr>
        <p:spPr>
          <a:xfrm>
            <a:off x="750888" y="293688"/>
            <a:ext cx="9221787" cy="9477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3F3F"/>
              </a:buClr>
              <a:buSzPts val="1800"/>
              <a:buFont typeface="Calibri"/>
              <a:buNone/>
            </a:pPr>
            <a:r>
              <a:rPr lang="hu-HU" sz="2800">
                <a:latin typeface="Calibri"/>
                <a:ea typeface="Calibri"/>
                <a:cs typeface="Calibri"/>
                <a:sym typeface="Calibri"/>
              </a:rPr>
              <a:t>Jó gyakorlatok és esettanulmányok alkalmazási területenként </a:t>
            </a:r>
            <a:r>
              <a:rPr lang="hu-HU" sz="2800" b="1">
                <a:latin typeface="Calibri"/>
                <a:ea typeface="Calibri"/>
                <a:cs typeface="Calibri"/>
                <a:sym typeface="Calibri"/>
              </a:rPr>
              <a:t>jövedelemszerzés</a:t>
            </a:r>
            <a:r>
              <a:rPr lang="hu-HU" sz="2800">
                <a:latin typeface="Calibri"/>
                <a:ea typeface="Calibri"/>
                <a:cs typeface="Calibri"/>
                <a:sym typeface="Calibri"/>
              </a:rPr>
              <a:t>: Szatyorbolt 2.</a:t>
            </a:r>
            <a:endParaRPr/>
          </a:p>
        </p:txBody>
      </p:sp>
      <p:sp>
        <p:nvSpPr>
          <p:cNvPr id="592" name="Google Shape;592;p50"/>
          <p:cNvSpPr txBox="1">
            <a:spLocks noGrp="1"/>
          </p:cNvSpPr>
          <p:nvPr>
            <p:ph type="body" idx="1"/>
          </p:nvPr>
        </p:nvSpPr>
        <p:spPr>
          <a:xfrm>
            <a:off x="501650" y="1825625"/>
            <a:ext cx="6958013" cy="4667250"/>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rgbClr val="3F3F3F"/>
              </a:buClr>
              <a:buSzPts val="1800"/>
              <a:buNone/>
            </a:pPr>
            <a:endParaRPr>
              <a:solidFill>
                <a:srgbClr val="3F3F3F"/>
              </a:solidFill>
              <a:latin typeface="Calibri"/>
              <a:ea typeface="Calibri"/>
              <a:cs typeface="Calibri"/>
              <a:sym typeface="Calibri"/>
            </a:endParaRPr>
          </a:p>
          <a:p>
            <a:pPr marL="457200" lvl="0" indent="-228600" algn="l" rtl="0">
              <a:lnSpc>
                <a:spcPct val="90000"/>
              </a:lnSpc>
              <a:spcBef>
                <a:spcPts val="1000"/>
              </a:spcBef>
              <a:spcAft>
                <a:spcPts val="0"/>
              </a:spcAft>
              <a:buClr>
                <a:srgbClr val="3F3F3F"/>
              </a:buClr>
              <a:buSzPts val="1800"/>
              <a:buNone/>
            </a:pPr>
            <a:endParaRPr>
              <a:solidFill>
                <a:srgbClr val="3F3F3F"/>
              </a:solidFill>
              <a:latin typeface="Calibri"/>
              <a:ea typeface="Calibri"/>
              <a:cs typeface="Calibri"/>
              <a:sym typeface="Calibri"/>
            </a:endParaRPr>
          </a:p>
          <a:p>
            <a:pPr marL="457200" lvl="0" indent="-228600" algn="l" rtl="0">
              <a:lnSpc>
                <a:spcPct val="90000"/>
              </a:lnSpc>
              <a:spcBef>
                <a:spcPts val="1000"/>
              </a:spcBef>
              <a:spcAft>
                <a:spcPts val="0"/>
              </a:spcAft>
              <a:buClr>
                <a:srgbClr val="3F3F3F"/>
              </a:buClr>
              <a:buSzPts val="1800"/>
              <a:buNone/>
            </a:pPr>
            <a:endParaRPr>
              <a:solidFill>
                <a:srgbClr val="3F3F3F"/>
              </a:solidFill>
              <a:latin typeface="Calibri"/>
              <a:ea typeface="Calibri"/>
              <a:cs typeface="Calibri"/>
              <a:sym typeface="Calibri"/>
            </a:endParaRPr>
          </a:p>
        </p:txBody>
      </p:sp>
      <p:sp>
        <p:nvSpPr>
          <p:cNvPr id="593" name="Google Shape;593;p50"/>
          <p:cNvSpPr txBox="1"/>
          <p:nvPr/>
        </p:nvSpPr>
        <p:spPr>
          <a:xfrm>
            <a:off x="776288" y="1647825"/>
            <a:ext cx="5942012" cy="468153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ts val="1800"/>
              <a:buFont typeface="Arial"/>
              <a:buNone/>
            </a:pPr>
            <a:r>
              <a:rPr lang="hu-HU" sz="1800" b="0" i="0" u="none" strike="noStrike" cap="none">
                <a:solidFill>
                  <a:schemeClr val="dk1"/>
                </a:solidFill>
                <a:latin typeface="Arial"/>
                <a:ea typeface="Arial"/>
                <a:cs typeface="Arial"/>
                <a:sym typeface="Arial"/>
              </a:rPr>
              <a:t>A Szatyor szolgáltatás a következőket biztosítja:</a:t>
            </a:r>
            <a:endParaRPr/>
          </a:p>
          <a:p>
            <a:pPr marL="0" marR="0" lvl="0" indent="0" algn="l" rtl="0">
              <a:lnSpc>
                <a:spcPct val="90000"/>
              </a:lnSpc>
              <a:spcBef>
                <a:spcPts val="100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114300" algn="l" rtl="0">
              <a:lnSpc>
                <a:spcPct val="90000"/>
              </a:lnSpc>
              <a:spcBef>
                <a:spcPts val="1000"/>
              </a:spcBef>
              <a:spcAft>
                <a:spcPts val="0"/>
              </a:spcAft>
              <a:buClr>
                <a:srgbClr val="000000"/>
              </a:buClr>
              <a:buSzPts val="1800"/>
              <a:buFont typeface="Arial"/>
              <a:buChar char="•"/>
            </a:pPr>
            <a:r>
              <a:rPr lang="hu-HU" sz="1800" b="0" i="0" u="none" strike="noStrike" cap="none">
                <a:solidFill>
                  <a:schemeClr val="dk1"/>
                </a:solidFill>
                <a:latin typeface="Arial"/>
                <a:ea typeface="Arial"/>
                <a:cs typeface="Arial"/>
                <a:sym typeface="Arial"/>
              </a:rPr>
              <a:t>Közvetlenül a termelőtől szerezi be az árut</a:t>
            </a:r>
            <a:endParaRPr/>
          </a:p>
          <a:p>
            <a:pPr marL="0" marR="0" lvl="0" indent="-114300" algn="l" rtl="0">
              <a:lnSpc>
                <a:spcPct val="90000"/>
              </a:lnSpc>
              <a:spcBef>
                <a:spcPts val="1000"/>
              </a:spcBef>
              <a:spcAft>
                <a:spcPts val="0"/>
              </a:spcAft>
              <a:buClr>
                <a:srgbClr val="000000"/>
              </a:buClr>
              <a:buSzPts val="1800"/>
              <a:buFont typeface="Arial"/>
              <a:buChar char="•"/>
            </a:pPr>
            <a:r>
              <a:rPr lang="hu-HU" sz="1800" b="0" i="0" u="none" strike="noStrike" cap="none">
                <a:solidFill>
                  <a:schemeClr val="dk1"/>
                </a:solidFill>
                <a:latin typeface="Arial"/>
                <a:ea typeface="Arial"/>
                <a:cs typeface="Arial"/>
                <a:sym typeface="Arial"/>
              </a:rPr>
              <a:t>Idény zöldségeket és gyümölcsöket árul, lehetőleg azok szabadföldi változatát</a:t>
            </a:r>
            <a:endParaRPr/>
          </a:p>
          <a:p>
            <a:pPr marL="0" marR="0" lvl="0" indent="-114300" algn="l" rtl="0">
              <a:lnSpc>
                <a:spcPct val="90000"/>
              </a:lnSpc>
              <a:spcBef>
                <a:spcPts val="1000"/>
              </a:spcBef>
              <a:spcAft>
                <a:spcPts val="0"/>
              </a:spcAft>
              <a:buClr>
                <a:srgbClr val="000000"/>
              </a:buClr>
              <a:buSzPts val="1800"/>
              <a:buFont typeface="Arial"/>
              <a:buChar char="•"/>
            </a:pPr>
            <a:r>
              <a:rPr lang="hu-HU" sz="1800" b="0" i="0" u="none" strike="noStrike" cap="none">
                <a:solidFill>
                  <a:schemeClr val="dk1"/>
                </a:solidFill>
                <a:latin typeface="Arial"/>
                <a:ea typeface="Arial"/>
                <a:cs typeface="Arial"/>
                <a:sym typeface="Arial"/>
              </a:rPr>
              <a:t>Lehetőség szerint helyi termelőkkel áll kapcsolatban, a rövidebb szállítás érdekében</a:t>
            </a:r>
            <a:endParaRPr/>
          </a:p>
          <a:p>
            <a:pPr marL="0" marR="0" lvl="0" indent="-114300" algn="l" rtl="0">
              <a:lnSpc>
                <a:spcPct val="90000"/>
              </a:lnSpc>
              <a:spcBef>
                <a:spcPts val="1000"/>
              </a:spcBef>
              <a:spcAft>
                <a:spcPts val="0"/>
              </a:spcAft>
              <a:buClr>
                <a:srgbClr val="000000"/>
              </a:buClr>
              <a:buSzPts val="1800"/>
              <a:buFont typeface="Arial"/>
              <a:buChar char="•"/>
            </a:pPr>
            <a:r>
              <a:rPr lang="hu-HU" sz="1800" b="0" i="0" u="none" strike="noStrike" cap="none">
                <a:solidFill>
                  <a:schemeClr val="dk1"/>
                </a:solidFill>
                <a:latin typeface="Arial"/>
                <a:ea typeface="Arial"/>
                <a:cs typeface="Arial"/>
                <a:sym typeface="Arial"/>
              </a:rPr>
              <a:t>Minimális csomagolás</a:t>
            </a:r>
            <a:endParaRPr/>
          </a:p>
          <a:p>
            <a:pPr marL="0" marR="0" lvl="0" indent="-114300" algn="l" rtl="0">
              <a:lnSpc>
                <a:spcPct val="90000"/>
              </a:lnSpc>
              <a:spcBef>
                <a:spcPts val="1000"/>
              </a:spcBef>
              <a:spcAft>
                <a:spcPts val="0"/>
              </a:spcAft>
              <a:buClr>
                <a:srgbClr val="000000"/>
              </a:buClr>
              <a:buSzPts val="1800"/>
              <a:buFont typeface="Arial"/>
              <a:buChar char="•"/>
            </a:pPr>
            <a:r>
              <a:rPr lang="hu-HU" sz="1800" b="0" i="0" u="none" strike="noStrike" cap="none">
                <a:solidFill>
                  <a:schemeClr val="dk1"/>
                </a:solidFill>
                <a:latin typeface="Arial"/>
                <a:ea typeface="Arial"/>
                <a:cs typeface="Arial"/>
                <a:sym typeface="Arial"/>
              </a:rPr>
              <a:t>Hetente frissen érkezett termékeket kínál</a:t>
            </a:r>
            <a:endParaRPr/>
          </a:p>
          <a:p>
            <a:pPr marL="0" marR="0" lvl="0" indent="-114300" algn="l" rtl="0">
              <a:lnSpc>
                <a:spcPct val="90000"/>
              </a:lnSpc>
              <a:spcBef>
                <a:spcPts val="1000"/>
              </a:spcBef>
              <a:spcAft>
                <a:spcPts val="0"/>
              </a:spcAft>
              <a:buClr>
                <a:srgbClr val="000000"/>
              </a:buClr>
              <a:buSzPts val="1800"/>
              <a:buFont typeface="Arial"/>
              <a:buChar char="•"/>
            </a:pPr>
            <a:r>
              <a:rPr lang="hu-HU" sz="1800" b="0" i="0" u="none" strike="noStrike" cap="none">
                <a:solidFill>
                  <a:schemeClr val="dk1"/>
                </a:solidFill>
                <a:latin typeface="Arial"/>
                <a:ea typeface="Arial"/>
                <a:cs typeface="Arial"/>
                <a:sym typeface="Arial"/>
              </a:rPr>
              <a:t>Környezetkímélő szállítás</a:t>
            </a:r>
            <a:endParaRPr/>
          </a:p>
          <a:p>
            <a:pPr marL="0" marR="0" lvl="0" indent="-114300" algn="l" rtl="0">
              <a:lnSpc>
                <a:spcPct val="90000"/>
              </a:lnSpc>
              <a:spcBef>
                <a:spcPts val="1000"/>
              </a:spcBef>
              <a:spcAft>
                <a:spcPts val="0"/>
              </a:spcAft>
              <a:buClr>
                <a:srgbClr val="000000"/>
              </a:buClr>
              <a:buSzPts val="1800"/>
              <a:buFont typeface="Arial"/>
              <a:buChar char="•"/>
            </a:pPr>
            <a:r>
              <a:rPr lang="hu-HU" sz="1800" b="0" i="0" u="none" strike="noStrike" cap="none">
                <a:solidFill>
                  <a:schemeClr val="dk1"/>
                </a:solidFill>
                <a:latin typeface="Arial"/>
                <a:ea typeface="Arial"/>
                <a:cs typeface="Arial"/>
                <a:sym typeface="Arial"/>
              </a:rPr>
              <a:t>Képzéseket, bemutatókat, gyakorlati műhelymunkákat</a:t>
            </a:r>
            <a:endParaRPr/>
          </a:p>
          <a:p>
            <a:pPr marL="0" marR="0" lvl="0" indent="-114300" algn="l" rtl="0">
              <a:lnSpc>
                <a:spcPct val="90000"/>
              </a:lnSpc>
              <a:spcBef>
                <a:spcPts val="1000"/>
              </a:spcBef>
              <a:spcAft>
                <a:spcPts val="0"/>
              </a:spcAft>
              <a:buClr>
                <a:srgbClr val="000000"/>
              </a:buClr>
              <a:buSzPts val="1800"/>
              <a:buFont typeface="Arial"/>
              <a:buChar char="•"/>
            </a:pPr>
            <a:r>
              <a:rPr lang="hu-HU" sz="1800" b="0" i="0" u="none" strike="noStrike" cap="none">
                <a:solidFill>
                  <a:schemeClr val="dk1"/>
                </a:solidFill>
                <a:latin typeface="Arial"/>
                <a:ea typeface="Arial"/>
                <a:cs typeface="Arial"/>
                <a:sym typeface="Arial"/>
              </a:rPr>
              <a:t>Te szedd magad akciók szervezése</a:t>
            </a:r>
            <a:endParaRPr/>
          </a:p>
          <a:p>
            <a:pPr marL="0" marR="0" lvl="0" indent="0" algn="l" rtl="0">
              <a:lnSpc>
                <a:spcPct val="90000"/>
              </a:lnSpc>
              <a:spcBef>
                <a:spcPts val="100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pic>
        <p:nvPicPr>
          <p:cNvPr id="594" name="Google Shape;594;p50"/>
          <p:cNvPicPr preferRelativeResize="0"/>
          <p:nvPr/>
        </p:nvPicPr>
        <p:blipFill rotWithShape="1">
          <a:blip r:embed="rId3">
            <a:alphaModFix/>
          </a:blip>
          <a:srcRect/>
          <a:stretch/>
        </p:blipFill>
        <p:spPr>
          <a:xfrm>
            <a:off x="6996113" y="1978025"/>
            <a:ext cx="4694237" cy="3775075"/>
          </a:xfrm>
          <a:prstGeom prst="rect">
            <a:avLst/>
          </a:prstGeom>
          <a:noFill/>
          <a:ln>
            <a:noFill/>
          </a:ln>
        </p:spPr>
      </p:pic>
      <p:sp>
        <p:nvSpPr>
          <p:cNvPr id="595" name="Google Shape;595;p50"/>
          <p:cNvSpPr/>
          <p:nvPr/>
        </p:nvSpPr>
        <p:spPr>
          <a:xfrm>
            <a:off x="6931025" y="5778500"/>
            <a:ext cx="2151063" cy="3079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none" strike="noStrike" cap="none">
                <a:solidFill>
                  <a:schemeClr val="dk1"/>
                </a:solidFill>
                <a:latin typeface="Arial"/>
                <a:ea typeface="Arial"/>
                <a:cs typeface="Arial"/>
                <a:sym typeface="Arial"/>
              </a:rPr>
              <a:t>Kép: </a:t>
            </a:r>
            <a:r>
              <a:rPr lang="hu-HU" sz="1400" b="0"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a:t>
            </a:r>
            <a:r>
              <a:rPr lang="hu-HU" sz="1400" b="0" i="0" u="sng" strike="noStrike" cap="none">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://szatyorbolt.hu/</a:t>
            </a:r>
            <a:endParaRPr sz="1400" b="0" i="0" u="none" strike="noStrike" cap="none">
              <a:solidFill>
                <a:schemeClr val="dk1"/>
              </a:solidFill>
              <a:latin typeface="Arial"/>
              <a:ea typeface="Arial"/>
              <a:cs typeface="Arial"/>
              <a:sym typeface="Arial"/>
            </a:endParaRPr>
          </a:p>
        </p:txBody>
      </p:sp>
      <p:grpSp>
        <p:nvGrpSpPr>
          <p:cNvPr id="596" name="Google Shape;596;p50"/>
          <p:cNvGrpSpPr/>
          <p:nvPr/>
        </p:nvGrpSpPr>
        <p:grpSpPr>
          <a:xfrm>
            <a:off x="10737850" y="1089025"/>
            <a:ext cx="1116013" cy="722313"/>
            <a:chOff x="1904995" y="1534888"/>
            <a:chExt cx="4752000" cy="3052965"/>
          </a:xfrm>
        </p:grpSpPr>
        <p:sp>
          <p:nvSpPr>
            <p:cNvPr id="597" name="Google Shape;597;p50"/>
            <p:cNvSpPr/>
            <p:nvPr/>
          </p:nvSpPr>
          <p:spPr>
            <a:xfrm>
              <a:off x="1938795" y="1534888"/>
              <a:ext cx="4623565" cy="999764"/>
            </a:xfrm>
            <a:prstGeom prst="triangle">
              <a:avLst>
                <a:gd name="adj" fmla="val 50000"/>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598" name="Google Shape;598;p50"/>
            <p:cNvSpPr/>
            <p:nvPr/>
          </p:nvSpPr>
          <p:spPr>
            <a:xfrm>
              <a:off x="2101025" y="2588330"/>
              <a:ext cx="980140" cy="1308411"/>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599" name="Google Shape;599;p50"/>
            <p:cNvSpPr/>
            <p:nvPr/>
          </p:nvSpPr>
          <p:spPr>
            <a:xfrm>
              <a:off x="3209600" y="2588330"/>
              <a:ext cx="980140" cy="1308411"/>
            </a:xfrm>
            <a:prstGeom prst="rect">
              <a:avLst/>
            </a:prstGeom>
            <a:solidFill>
              <a:srgbClr val="358B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600" name="Google Shape;600;p50"/>
            <p:cNvSpPr/>
            <p:nvPr/>
          </p:nvSpPr>
          <p:spPr>
            <a:xfrm>
              <a:off x="4324931" y="2588330"/>
              <a:ext cx="973382" cy="1308411"/>
            </a:xfrm>
            <a:prstGeom prst="rect">
              <a:avLst/>
            </a:prstGeom>
            <a:solidFill>
              <a:srgbClr val="358B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601" name="Google Shape;601;p50"/>
            <p:cNvSpPr/>
            <p:nvPr/>
          </p:nvSpPr>
          <p:spPr>
            <a:xfrm>
              <a:off x="5440267" y="2588330"/>
              <a:ext cx="980140" cy="1308411"/>
            </a:xfrm>
            <a:prstGeom prst="rect">
              <a:avLst/>
            </a:prstGeom>
            <a:solidFill>
              <a:srgbClr val="C00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602" name="Google Shape;602;p50"/>
            <p:cNvSpPr/>
            <p:nvPr/>
          </p:nvSpPr>
          <p:spPr>
            <a:xfrm>
              <a:off x="1979353" y="3950419"/>
              <a:ext cx="4630323" cy="288524"/>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603" name="Google Shape;603;p50"/>
            <p:cNvSpPr/>
            <p:nvPr/>
          </p:nvSpPr>
          <p:spPr>
            <a:xfrm>
              <a:off x="1904995" y="4299329"/>
              <a:ext cx="4752000" cy="288524"/>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750888" y="293688"/>
            <a:ext cx="9221787" cy="9477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3F3F"/>
              </a:buClr>
              <a:buSzPts val="1800"/>
              <a:buFont typeface="Calibri"/>
              <a:buNone/>
            </a:pPr>
            <a:r>
              <a:rPr lang="hu-HU">
                <a:latin typeface="Calibri"/>
                <a:ea typeface="Calibri"/>
                <a:cs typeface="Calibri"/>
                <a:sym typeface="Calibri"/>
              </a:rPr>
              <a:t>Témaspecifikus szakmai kérdések</a:t>
            </a:r>
            <a:endParaRPr/>
          </a:p>
        </p:txBody>
      </p:sp>
      <p:sp>
        <p:nvSpPr>
          <p:cNvPr id="78" name="Google Shape;78;p16"/>
          <p:cNvSpPr txBox="1">
            <a:spLocks noGrp="1"/>
          </p:cNvSpPr>
          <p:nvPr>
            <p:ph type="body" idx="1"/>
          </p:nvPr>
        </p:nvSpPr>
        <p:spPr>
          <a:xfrm>
            <a:off x="750888" y="1349375"/>
            <a:ext cx="10515600" cy="4920796"/>
          </a:xfrm>
          <a:prstGeom prst="rect">
            <a:avLst/>
          </a:prstGeom>
          <a:noFill/>
          <a:ln>
            <a:noFill/>
          </a:ln>
        </p:spPr>
        <p:txBody>
          <a:bodyPr spcFirstLastPara="1" wrap="square" lIns="91425" tIns="45700" rIns="91425" bIns="45700" anchor="t" anchorCtr="0">
            <a:normAutofit fontScale="62500" lnSpcReduction="20000"/>
          </a:bodyPr>
          <a:lstStyle/>
          <a:p>
            <a:pPr marL="285750" lvl="0" indent="-285750" algn="l" rtl="0">
              <a:lnSpc>
                <a:spcPct val="120000"/>
              </a:lnSpc>
              <a:spcBef>
                <a:spcPts val="1000"/>
              </a:spcBef>
              <a:spcAft>
                <a:spcPts val="0"/>
              </a:spcAft>
              <a:buClr>
                <a:srgbClr val="3F3F3F"/>
              </a:buClr>
              <a:buSzPct val="99310"/>
              <a:buFont typeface="Arial"/>
              <a:buChar char="•"/>
            </a:pPr>
            <a:r>
              <a:rPr lang="hu-HU" sz="2900">
                <a:solidFill>
                  <a:srgbClr val="3F3F3F"/>
                </a:solidFill>
                <a:latin typeface="Calibri"/>
                <a:ea typeface="Calibri"/>
                <a:cs typeface="Calibri"/>
                <a:sym typeface="Calibri"/>
              </a:rPr>
              <a:t>Melyek a vidékfejlesztés főbb területei, határai?</a:t>
            </a:r>
            <a:endParaRPr/>
          </a:p>
          <a:p>
            <a:pPr marL="285750" lvl="0" indent="-285750" algn="l" rtl="0">
              <a:lnSpc>
                <a:spcPct val="120000"/>
              </a:lnSpc>
              <a:spcBef>
                <a:spcPts val="1000"/>
              </a:spcBef>
              <a:spcAft>
                <a:spcPts val="0"/>
              </a:spcAft>
              <a:buClr>
                <a:srgbClr val="3F3F3F"/>
              </a:buClr>
              <a:buSzPct val="99310"/>
              <a:buFont typeface="Arial"/>
              <a:buChar char="•"/>
            </a:pPr>
            <a:r>
              <a:rPr lang="hu-HU" sz="2900">
                <a:solidFill>
                  <a:srgbClr val="3F3F3F"/>
                </a:solidFill>
                <a:latin typeface="Calibri"/>
                <a:ea typeface="Calibri"/>
                <a:cs typeface="Calibri"/>
                <a:sym typeface="Calibri"/>
              </a:rPr>
              <a:t>Vidékfejlesztés főbb beavatkozási területeinek hatékonyságát hogyan érintik a digitális megoldások?</a:t>
            </a:r>
            <a:endParaRPr/>
          </a:p>
          <a:p>
            <a:pPr marL="285750" lvl="0" indent="-285750" algn="l" rtl="0">
              <a:lnSpc>
                <a:spcPct val="120000"/>
              </a:lnSpc>
              <a:spcBef>
                <a:spcPts val="1000"/>
              </a:spcBef>
              <a:spcAft>
                <a:spcPts val="0"/>
              </a:spcAft>
              <a:buClr>
                <a:srgbClr val="3F3F3F"/>
              </a:buClr>
              <a:buSzPct val="99310"/>
              <a:buFont typeface="Arial"/>
              <a:buChar char="•"/>
            </a:pPr>
            <a:r>
              <a:rPr lang="hu-HU" sz="2900">
                <a:solidFill>
                  <a:srgbClr val="3F3F3F"/>
                </a:solidFill>
                <a:latin typeface="Calibri"/>
                <a:ea typeface="Calibri"/>
                <a:cs typeface="Calibri"/>
                <a:sym typeface="Calibri"/>
              </a:rPr>
              <a:t>Mi a a kapcsolat az agrár digitalizáció és a vidék digitális fejlesztése között?</a:t>
            </a:r>
            <a:endParaRPr/>
          </a:p>
          <a:p>
            <a:pPr marL="285750" lvl="0" indent="-285750" algn="l" rtl="0">
              <a:lnSpc>
                <a:spcPct val="120000"/>
              </a:lnSpc>
              <a:spcBef>
                <a:spcPts val="1000"/>
              </a:spcBef>
              <a:spcAft>
                <a:spcPts val="0"/>
              </a:spcAft>
              <a:buClr>
                <a:srgbClr val="3F3F3F"/>
              </a:buClr>
              <a:buSzPct val="99310"/>
              <a:buFont typeface="Arial"/>
              <a:buChar char="•"/>
            </a:pPr>
            <a:r>
              <a:rPr lang="hu-HU" sz="2900">
                <a:solidFill>
                  <a:srgbClr val="3F3F3F"/>
                </a:solidFill>
                <a:latin typeface="Calibri"/>
                <a:ea typeface="Calibri"/>
                <a:cs typeface="Calibri"/>
                <a:sym typeface="Calibri"/>
              </a:rPr>
              <a:t>A vidékfejlesztés digitális megoldásai hogyan támogatják az agrárgazdaság digitális fejlesztését? </a:t>
            </a:r>
            <a:endParaRPr/>
          </a:p>
          <a:p>
            <a:pPr marL="285750" lvl="0" indent="-285750" algn="l" rtl="0">
              <a:lnSpc>
                <a:spcPct val="120000"/>
              </a:lnSpc>
              <a:spcBef>
                <a:spcPts val="1000"/>
              </a:spcBef>
              <a:spcAft>
                <a:spcPts val="0"/>
              </a:spcAft>
              <a:buClr>
                <a:srgbClr val="3F3F3F"/>
              </a:buClr>
              <a:buSzPct val="99310"/>
              <a:buFont typeface="Arial"/>
              <a:buChar char="•"/>
            </a:pPr>
            <a:r>
              <a:rPr lang="hu-HU" sz="2900">
                <a:solidFill>
                  <a:srgbClr val="3F3F3F"/>
                </a:solidFill>
                <a:latin typeface="Calibri"/>
                <a:ea typeface="Calibri"/>
                <a:cs typeface="Calibri"/>
                <a:sym typeface="Calibri"/>
              </a:rPr>
              <a:t>Melyek a konkrét digitális megoldások a vidékfejlesztés egyes területein? </a:t>
            </a:r>
            <a:endParaRPr/>
          </a:p>
          <a:p>
            <a:pPr marL="285750" lvl="0" indent="-285750" algn="l" rtl="0">
              <a:lnSpc>
                <a:spcPct val="120000"/>
              </a:lnSpc>
              <a:spcBef>
                <a:spcPts val="1000"/>
              </a:spcBef>
              <a:spcAft>
                <a:spcPts val="0"/>
              </a:spcAft>
              <a:buClr>
                <a:srgbClr val="3F3F3F"/>
              </a:buClr>
              <a:buSzPct val="99310"/>
              <a:buFont typeface="Arial"/>
              <a:buChar char="•"/>
            </a:pPr>
            <a:r>
              <a:rPr lang="hu-HU" sz="2900">
                <a:solidFill>
                  <a:srgbClr val="3F3F3F"/>
                </a:solidFill>
                <a:latin typeface="Calibri"/>
                <a:ea typeface="Calibri"/>
                <a:cs typeface="Calibri"/>
                <a:sym typeface="Calibri"/>
              </a:rPr>
              <a:t>Az egyes megoldások hogyan járulna hozzá a vidéki települések, a köz- és piaci szolgáltatások és a gazdasági környezet fejlesztéséhez, a szükséges munkaerő biztosításához?</a:t>
            </a:r>
            <a:endParaRPr/>
          </a:p>
          <a:p>
            <a:pPr marL="285750" lvl="0" indent="-285750" algn="l" rtl="0">
              <a:lnSpc>
                <a:spcPct val="120000"/>
              </a:lnSpc>
              <a:spcBef>
                <a:spcPts val="1000"/>
              </a:spcBef>
              <a:spcAft>
                <a:spcPts val="0"/>
              </a:spcAft>
              <a:buClr>
                <a:srgbClr val="3F3F3F"/>
              </a:buClr>
              <a:buSzPct val="99310"/>
              <a:buFont typeface="Arial"/>
              <a:buChar char="•"/>
            </a:pPr>
            <a:r>
              <a:rPr lang="hu-HU" sz="2900">
                <a:solidFill>
                  <a:srgbClr val="3F3F3F"/>
                </a:solidFill>
                <a:latin typeface="Calibri"/>
                <a:ea typeface="Calibri"/>
                <a:cs typeface="Calibri"/>
                <a:sym typeface="Calibri"/>
              </a:rPr>
              <a:t>A vidékfejlesztés digitalizálása hogyan támogatja a térségi együttműködéseket, térségi szolgáltatásfejlesztést?</a:t>
            </a:r>
            <a:endParaRPr/>
          </a:p>
          <a:p>
            <a:pPr marL="285750" lvl="0" indent="-285750" algn="l" rtl="0">
              <a:lnSpc>
                <a:spcPct val="120000"/>
              </a:lnSpc>
              <a:spcBef>
                <a:spcPts val="1000"/>
              </a:spcBef>
              <a:spcAft>
                <a:spcPts val="0"/>
              </a:spcAft>
              <a:buClr>
                <a:srgbClr val="3F3F3F"/>
              </a:buClr>
              <a:buSzPct val="99310"/>
              <a:buFont typeface="Arial"/>
              <a:buChar char="•"/>
            </a:pPr>
            <a:r>
              <a:rPr lang="hu-HU" sz="2900">
                <a:solidFill>
                  <a:srgbClr val="3F3F3F"/>
                </a:solidFill>
                <a:latin typeface="Calibri"/>
                <a:ea typeface="Calibri"/>
                <a:cs typeface="Calibri"/>
                <a:sym typeface="Calibri"/>
              </a:rPr>
              <a:t>Vidék jelenlegi helyzete hogyan befolyásolja az agrárgazdaság hatékonyságának fejlesztését, az agrárgazdaság digitalizációját?</a:t>
            </a:r>
            <a:endParaRPr/>
          </a:p>
          <a:p>
            <a:pPr marL="285750" lvl="0" indent="-285750" algn="l" rtl="0">
              <a:lnSpc>
                <a:spcPct val="120000"/>
              </a:lnSpc>
              <a:spcBef>
                <a:spcPts val="1000"/>
              </a:spcBef>
              <a:spcAft>
                <a:spcPts val="0"/>
              </a:spcAft>
              <a:buClr>
                <a:srgbClr val="3F3F3F"/>
              </a:buClr>
              <a:buSzPct val="99310"/>
              <a:buFont typeface="Arial"/>
              <a:buChar char="•"/>
            </a:pPr>
            <a:r>
              <a:rPr lang="hu-HU" sz="2900">
                <a:solidFill>
                  <a:srgbClr val="3F3F3F"/>
                </a:solidFill>
                <a:latin typeface="Calibri"/>
                <a:ea typeface="Calibri"/>
                <a:cs typeface="Calibri"/>
                <a:sym typeface="Calibri"/>
              </a:rPr>
              <a:t>A digitális megoldások hogyan tudják segíteni az egyének és közösségek mindennapi problémáinak hatékony megoldását a vidéki térben?</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51"/>
          <p:cNvSpPr txBox="1">
            <a:spLocks noGrp="1"/>
          </p:cNvSpPr>
          <p:nvPr>
            <p:ph type="title"/>
          </p:nvPr>
        </p:nvSpPr>
        <p:spPr>
          <a:xfrm>
            <a:off x="750888" y="293688"/>
            <a:ext cx="9221787" cy="9477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3F3F"/>
              </a:buClr>
              <a:buSzPts val="1800"/>
              <a:buFont typeface="Calibri"/>
              <a:buNone/>
            </a:pPr>
            <a:r>
              <a:rPr lang="hu-HU" sz="2800">
                <a:latin typeface="Calibri"/>
                <a:ea typeface="Calibri"/>
                <a:cs typeface="Calibri"/>
                <a:sym typeface="Calibri"/>
              </a:rPr>
              <a:t>Jó gyakorlatok és esettanulmányok alkalmazási területenként </a:t>
            </a:r>
            <a:r>
              <a:rPr lang="hu-HU" sz="2800" b="1">
                <a:latin typeface="Calibri"/>
                <a:ea typeface="Calibri"/>
                <a:cs typeface="Calibri"/>
                <a:sym typeface="Calibri"/>
              </a:rPr>
              <a:t>jövedelemszerzés</a:t>
            </a:r>
            <a:r>
              <a:rPr lang="hu-HU" sz="2800">
                <a:latin typeface="Calibri"/>
                <a:ea typeface="Calibri"/>
                <a:cs typeface="Calibri"/>
                <a:sym typeface="Calibri"/>
              </a:rPr>
              <a:t>: VeddEgyütt! Portál 1.</a:t>
            </a:r>
            <a:endParaRPr/>
          </a:p>
        </p:txBody>
      </p:sp>
      <p:sp>
        <p:nvSpPr>
          <p:cNvPr id="610" name="Google Shape;610;p51"/>
          <p:cNvSpPr txBox="1">
            <a:spLocks noGrp="1"/>
          </p:cNvSpPr>
          <p:nvPr>
            <p:ph type="body" idx="1"/>
          </p:nvPr>
        </p:nvSpPr>
        <p:spPr>
          <a:xfrm>
            <a:off x="182880" y="1493043"/>
            <a:ext cx="6798945" cy="4644231"/>
          </a:xfrm>
          <a:prstGeom prst="rect">
            <a:avLst/>
          </a:prstGeom>
          <a:noFill/>
          <a:ln>
            <a:noFill/>
          </a:ln>
        </p:spPr>
        <p:txBody>
          <a:bodyPr spcFirstLastPara="1" wrap="square" lIns="91425" tIns="45700" rIns="91425" bIns="45700" anchor="t" anchorCtr="0">
            <a:normAutofit fontScale="47500" lnSpcReduction="20000"/>
          </a:bodyPr>
          <a:lstStyle/>
          <a:p>
            <a:pPr marL="285750" lvl="0" indent="-285750" algn="l" rtl="0">
              <a:lnSpc>
                <a:spcPct val="120000"/>
              </a:lnSpc>
              <a:spcBef>
                <a:spcPts val="1000"/>
              </a:spcBef>
              <a:spcAft>
                <a:spcPts val="0"/>
              </a:spcAft>
              <a:buClr>
                <a:srgbClr val="3F3F3F"/>
              </a:buClr>
              <a:buSzPct val="114832"/>
              <a:buFont typeface="Arial"/>
              <a:buChar char="•"/>
            </a:pPr>
            <a:r>
              <a:rPr lang="hu-HU" sz="3300">
                <a:solidFill>
                  <a:srgbClr val="3F3F3F"/>
                </a:solidFill>
                <a:latin typeface="Calibri"/>
                <a:ea typeface="Calibri"/>
                <a:cs typeface="Calibri"/>
                <a:sym typeface="Calibri"/>
              </a:rPr>
              <a:t>A VeddEgyütt! portál a közösségi vásárok platformja, amely a termelők és a vásárlói közösségek lehetőleg önszerveződő módon egymásra találhassanak</a:t>
            </a:r>
            <a:endParaRPr/>
          </a:p>
          <a:p>
            <a:pPr marL="285750" lvl="0" indent="-285750" algn="l" rtl="0">
              <a:lnSpc>
                <a:spcPct val="120000"/>
              </a:lnSpc>
              <a:spcBef>
                <a:spcPts val="1000"/>
              </a:spcBef>
              <a:spcAft>
                <a:spcPts val="0"/>
              </a:spcAft>
              <a:buClr>
                <a:srgbClr val="3F3F3F"/>
              </a:buClr>
              <a:buSzPct val="114832"/>
              <a:buFont typeface="Arial"/>
              <a:buChar char="•"/>
            </a:pPr>
            <a:r>
              <a:rPr lang="hu-HU" sz="3300">
                <a:solidFill>
                  <a:srgbClr val="3F3F3F"/>
                </a:solidFill>
                <a:latin typeface="Calibri"/>
                <a:ea typeface="Calibri"/>
                <a:cs typeface="Calibri"/>
                <a:sym typeface="Calibri"/>
              </a:rPr>
              <a:t>Működésének alapja a közösségek összefogása, a tudatos vásárlás, a hazai termelők támogatása</a:t>
            </a:r>
            <a:endParaRPr/>
          </a:p>
          <a:p>
            <a:pPr marL="285750" lvl="0" indent="-285750" algn="l" rtl="0">
              <a:lnSpc>
                <a:spcPct val="120000"/>
              </a:lnSpc>
              <a:spcBef>
                <a:spcPts val="1000"/>
              </a:spcBef>
              <a:spcAft>
                <a:spcPts val="0"/>
              </a:spcAft>
              <a:buClr>
                <a:srgbClr val="3F3F3F"/>
              </a:buClr>
              <a:buSzPct val="114832"/>
              <a:buFont typeface="Arial"/>
              <a:buChar char="•"/>
            </a:pPr>
            <a:r>
              <a:rPr lang="hu-HU" sz="3300">
                <a:solidFill>
                  <a:srgbClr val="3F3F3F"/>
                </a:solidFill>
                <a:latin typeface="Calibri"/>
                <a:ea typeface="Calibri"/>
                <a:cs typeface="Calibri"/>
                <a:sym typeface="Calibri"/>
              </a:rPr>
              <a:t>A vásárok között böngészve megtalálható, hogy épp mikor, hol, melyik termelőtől lehet rendelni</a:t>
            </a:r>
            <a:endParaRPr/>
          </a:p>
          <a:p>
            <a:pPr marL="285750" lvl="0" indent="-285750" algn="l" rtl="0">
              <a:lnSpc>
                <a:spcPct val="120000"/>
              </a:lnSpc>
              <a:spcBef>
                <a:spcPts val="1000"/>
              </a:spcBef>
              <a:spcAft>
                <a:spcPts val="0"/>
              </a:spcAft>
              <a:buClr>
                <a:srgbClr val="3F3F3F"/>
              </a:buClr>
              <a:buSzPct val="114832"/>
              <a:buFont typeface="Arial"/>
              <a:buChar char="•"/>
            </a:pPr>
            <a:r>
              <a:rPr lang="hu-HU" sz="3300">
                <a:solidFill>
                  <a:srgbClr val="3F3F3F"/>
                </a:solidFill>
                <a:latin typeface="Calibri"/>
                <a:ea typeface="Calibri"/>
                <a:cs typeface="Calibri"/>
                <a:sym typeface="Calibri"/>
              </a:rPr>
              <a:t>A közösségi vásárok adott vásárlói közösségekhez, előre meghatározott időpontokra (vásáralkalmakra) kerülnek meghirdetésre.</a:t>
            </a:r>
            <a:endParaRPr/>
          </a:p>
          <a:p>
            <a:pPr marL="285750" lvl="0" indent="-285750" algn="l" rtl="0">
              <a:lnSpc>
                <a:spcPct val="120000"/>
              </a:lnSpc>
              <a:spcBef>
                <a:spcPts val="1000"/>
              </a:spcBef>
              <a:spcAft>
                <a:spcPts val="0"/>
              </a:spcAft>
              <a:buClr>
                <a:srgbClr val="3F3F3F"/>
              </a:buClr>
              <a:buSzPct val="114832"/>
              <a:buFont typeface="Arial"/>
              <a:buChar char="•"/>
            </a:pPr>
            <a:r>
              <a:rPr lang="hu-HU" sz="3300">
                <a:solidFill>
                  <a:srgbClr val="3F3F3F"/>
                </a:solidFill>
                <a:latin typeface="Calibri"/>
                <a:ea typeface="Calibri"/>
                <a:cs typeface="Calibri"/>
                <a:sym typeface="Calibri"/>
              </a:rPr>
              <a:t>Egy-egy vásáralkalomhoz több termelő is csatlakozhat, rendelést leadni a termelők által ezen alkalmakra meghirdetett termékkínálatra lehet</a:t>
            </a:r>
            <a:endParaRPr/>
          </a:p>
          <a:p>
            <a:pPr marL="285750" lvl="0" indent="-285750" algn="l" rtl="0">
              <a:lnSpc>
                <a:spcPct val="120000"/>
              </a:lnSpc>
              <a:spcBef>
                <a:spcPts val="1000"/>
              </a:spcBef>
              <a:spcAft>
                <a:spcPts val="0"/>
              </a:spcAft>
              <a:buClr>
                <a:srgbClr val="3F3F3F"/>
              </a:buClr>
              <a:buSzPct val="114832"/>
              <a:buFont typeface="Arial"/>
              <a:buChar char="•"/>
            </a:pPr>
            <a:r>
              <a:rPr lang="hu-HU" sz="3300">
                <a:solidFill>
                  <a:srgbClr val="3F3F3F"/>
                </a:solidFill>
                <a:latin typeface="Calibri"/>
                <a:ea typeface="Calibri"/>
                <a:cs typeface="Calibri"/>
                <a:sym typeface="Calibri"/>
              </a:rPr>
              <a:t>A rendeléseket termelőnként külön-külön kell megadni</a:t>
            </a:r>
            <a:endParaRPr/>
          </a:p>
          <a:p>
            <a:pPr marL="285750" lvl="0" indent="-285750" algn="l" rtl="0">
              <a:lnSpc>
                <a:spcPct val="120000"/>
              </a:lnSpc>
              <a:spcBef>
                <a:spcPts val="1000"/>
              </a:spcBef>
              <a:spcAft>
                <a:spcPts val="0"/>
              </a:spcAft>
              <a:buClr>
                <a:srgbClr val="3F3F3F"/>
              </a:buClr>
              <a:buSzPct val="114832"/>
              <a:buFont typeface="Arial"/>
              <a:buChar char="•"/>
            </a:pPr>
            <a:r>
              <a:rPr lang="hu-HU" sz="3300">
                <a:solidFill>
                  <a:srgbClr val="3F3F3F"/>
                </a:solidFill>
                <a:latin typeface="Calibri"/>
                <a:ea typeface="Calibri"/>
                <a:cs typeface="Calibri"/>
                <a:sym typeface="Calibri"/>
              </a:rPr>
              <a:t>A termelők által meghirdetett kínálat és a termékek árai is változhatnak vásárról vásárra, igazodva a szezonalitáshoz és a szállítási költségekhez</a:t>
            </a:r>
            <a:endParaRPr/>
          </a:p>
          <a:p>
            <a:pPr marL="285750" lvl="0" indent="-171450" algn="l" rtl="0">
              <a:lnSpc>
                <a:spcPct val="80000"/>
              </a:lnSpc>
              <a:spcBef>
                <a:spcPts val="1000"/>
              </a:spcBef>
              <a:spcAft>
                <a:spcPts val="0"/>
              </a:spcAft>
              <a:buClr>
                <a:srgbClr val="3F3F3F"/>
              </a:buClr>
              <a:buSzPct val="135338"/>
              <a:buFont typeface="Arial"/>
              <a:buNone/>
            </a:pPr>
            <a:endParaRPr>
              <a:solidFill>
                <a:srgbClr val="3F3F3F"/>
              </a:solidFill>
              <a:latin typeface="Calibri"/>
              <a:ea typeface="Calibri"/>
              <a:cs typeface="Calibri"/>
              <a:sym typeface="Calibri"/>
            </a:endParaRPr>
          </a:p>
          <a:p>
            <a:pPr marL="285750" lvl="0" indent="-171450" algn="l" rtl="0">
              <a:lnSpc>
                <a:spcPct val="80000"/>
              </a:lnSpc>
              <a:spcBef>
                <a:spcPts val="1000"/>
              </a:spcBef>
              <a:spcAft>
                <a:spcPts val="0"/>
              </a:spcAft>
              <a:buClr>
                <a:srgbClr val="3F3F3F"/>
              </a:buClr>
              <a:buSzPct val="135338"/>
              <a:buFont typeface="Arial"/>
              <a:buNone/>
            </a:pPr>
            <a:endParaRPr>
              <a:solidFill>
                <a:srgbClr val="3F3F3F"/>
              </a:solidFill>
              <a:latin typeface="Calibri"/>
              <a:ea typeface="Calibri"/>
              <a:cs typeface="Calibri"/>
              <a:sym typeface="Calibri"/>
            </a:endParaRPr>
          </a:p>
          <a:p>
            <a:pPr marL="285750" lvl="0" indent="-171450" algn="l" rtl="0">
              <a:lnSpc>
                <a:spcPct val="80000"/>
              </a:lnSpc>
              <a:spcBef>
                <a:spcPts val="1000"/>
              </a:spcBef>
              <a:spcAft>
                <a:spcPts val="0"/>
              </a:spcAft>
              <a:buClr>
                <a:srgbClr val="3F3F3F"/>
              </a:buClr>
              <a:buSzPct val="135338"/>
              <a:buFont typeface="Arial"/>
              <a:buNone/>
            </a:pPr>
            <a:endParaRPr>
              <a:solidFill>
                <a:srgbClr val="3F3F3F"/>
              </a:solidFill>
              <a:latin typeface="Calibri"/>
              <a:ea typeface="Calibri"/>
              <a:cs typeface="Calibri"/>
              <a:sym typeface="Calibri"/>
            </a:endParaRPr>
          </a:p>
        </p:txBody>
      </p:sp>
      <p:pic>
        <p:nvPicPr>
          <p:cNvPr id="611" name="Google Shape;611;p51"/>
          <p:cNvPicPr preferRelativeResize="0"/>
          <p:nvPr/>
        </p:nvPicPr>
        <p:blipFill rotWithShape="1">
          <a:blip r:embed="rId3">
            <a:alphaModFix/>
          </a:blip>
          <a:srcRect/>
          <a:stretch/>
        </p:blipFill>
        <p:spPr>
          <a:xfrm>
            <a:off x="7599363" y="1825625"/>
            <a:ext cx="4033837" cy="4292600"/>
          </a:xfrm>
          <a:prstGeom prst="rect">
            <a:avLst/>
          </a:prstGeom>
          <a:noFill/>
          <a:ln>
            <a:noFill/>
          </a:ln>
        </p:spPr>
      </p:pic>
      <p:sp>
        <p:nvSpPr>
          <p:cNvPr id="612" name="Google Shape;612;p51"/>
          <p:cNvSpPr/>
          <p:nvPr/>
        </p:nvSpPr>
        <p:spPr>
          <a:xfrm>
            <a:off x="7513638" y="6137275"/>
            <a:ext cx="2239962" cy="312738"/>
          </a:xfrm>
          <a:prstGeom prst="rect">
            <a:avLst/>
          </a:prstGeom>
          <a:noFill/>
          <a:ln>
            <a:noFill/>
          </a:ln>
        </p:spPr>
        <p:txBody>
          <a:bodyPr spcFirstLastPara="1" wrap="square" lIns="91425" tIns="45700" rIns="91425" bIns="45700" anchor="t" anchorCtr="0">
            <a:spAutoFit/>
          </a:bodyPr>
          <a:lstStyle/>
          <a:p>
            <a:pPr marL="0" marR="0" lvl="0" indent="0" algn="just" rtl="0">
              <a:lnSpc>
                <a:spcPct val="107000"/>
              </a:lnSpc>
              <a:spcBef>
                <a:spcPts val="0"/>
              </a:spcBef>
              <a:spcAft>
                <a:spcPts val="0"/>
              </a:spcAft>
              <a:buNone/>
            </a:pPr>
            <a:r>
              <a:rPr lang="hu-HU" sz="1400" b="0" i="0" u="none" strike="noStrike" cap="none">
                <a:solidFill>
                  <a:schemeClr val="dk1"/>
                </a:solidFill>
                <a:latin typeface="Calibri"/>
                <a:ea typeface="Calibri"/>
                <a:cs typeface="Calibri"/>
                <a:sym typeface="Calibri"/>
              </a:rPr>
              <a:t>Kép: </a:t>
            </a:r>
            <a:r>
              <a:rPr lang="hu-HU" sz="1400" b="0" i="0" u="sng" strike="noStrike" cap="none">
                <a:solidFill>
                  <a:srgbClr val="0563C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https://veddegyutt.hu/</a:t>
            </a:r>
            <a:endParaRPr sz="1400" b="0" i="0" u="none" strike="noStrike" cap="none">
              <a:solidFill>
                <a:schemeClr val="dk1"/>
              </a:solidFill>
              <a:latin typeface="Calibri"/>
              <a:ea typeface="Calibri"/>
              <a:cs typeface="Calibri"/>
              <a:sym typeface="Calibri"/>
            </a:endParaRPr>
          </a:p>
        </p:txBody>
      </p:sp>
      <p:grpSp>
        <p:nvGrpSpPr>
          <p:cNvPr id="613" name="Google Shape;613;p51"/>
          <p:cNvGrpSpPr/>
          <p:nvPr/>
        </p:nvGrpSpPr>
        <p:grpSpPr>
          <a:xfrm>
            <a:off x="10737850" y="1089025"/>
            <a:ext cx="1116013" cy="722313"/>
            <a:chOff x="1904995" y="1534888"/>
            <a:chExt cx="4752000" cy="3052965"/>
          </a:xfrm>
        </p:grpSpPr>
        <p:sp>
          <p:nvSpPr>
            <p:cNvPr id="614" name="Google Shape;614;p51"/>
            <p:cNvSpPr/>
            <p:nvPr/>
          </p:nvSpPr>
          <p:spPr>
            <a:xfrm>
              <a:off x="1938795" y="1534888"/>
              <a:ext cx="4623565" cy="999764"/>
            </a:xfrm>
            <a:prstGeom prst="triangle">
              <a:avLst>
                <a:gd name="adj" fmla="val 50000"/>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615" name="Google Shape;615;p51"/>
            <p:cNvSpPr/>
            <p:nvPr/>
          </p:nvSpPr>
          <p:spPr>
            <a:xfrm>
              <a:off x="2101025" y="2588330"/>
              <a:ext cx="980140" cy="1308411"/>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616" name="Google Shape;616;p51"/>
            <p:cNvSpPr/>
            <p:nvPr/>
          </p:nvSpPr>
          <p:spPr>
            <a:xfrm>
              <a:off x="3209600" y="2588330"/>
              <a:ext cx="980140" cy="1308411"/>
            </a:xfrm>
            <a:prstGeom prst="rect">
              <a:avLst/>
            </a:prstGeom>
            <a:solidFill>
              <a:srgbClr val="358B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617" name="Google Shape;617;p51"/>
            <p:cNvSpPr/>
            <p:nvPr/>
          </p:nvSpPr>
          <p:spPr>
            <a:xfrm>
              <a:off x="4324931" y="2588330"/>
              <a:ext cx="973382" cy="1308411"/>
            </a:xfrm>
            <a:prstGeom prst="rect">
              <a:avLst/>
            </a:prstGeom>
            <a:solidFill>
              <a:srgbClr val="358B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618" name="Google Shape;618;p51"/>
            <p:cNvSpPr/>
            <p:nvPr/>
          </p:nvSpPr>
          <p:spPr>
            <a:xfrm>
              <a:off x="5440267" y="2588330"/>
              <a:ext cx="980140" cy="1308411"/>
            </a:xfrm>
            <a:prstGeom prst="rect">
              <a:avLst/>
            </a:prstGeom>
            <a:solidFill>
              <a:srgbClr val="C00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619" name="Google Shape;619;p51"/>
            <p:cNvSpPr/>
            <p:nvPr/>
          </p:nvSpPr>
          <p:spPr>
            <a:xfrm>
              <a:off x="1979353" y="3950419"/>
              <a:ext cx="4630323" cy="288524"/>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620" name="Google Shape;620;p51"/>
            <p:cNvSpPr/>
            <p:nvPr/>
          </p:nvSpPr>
          <p:spPr>
            <a:xfrm>
              <a:off x="1904995" y="4299329"/>
              <a:ext cx="4752000" cy="288524"/>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52"/>
          <p:cNvSpPr txBox="1">
            <a:spLocks noGrp="1"/>
          </p:cNvSpPr>
          <p:nvPr>
            <p:ph type="title"/>
          </p:nvPr>
        </p:nvSpPr>
        <p:spPr>
          <a:xfrm>
            <a:off x="750888" y="293688"/>
            <a:ext cx="9221787" cy="9477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3F3F"/>
              </a:buClr>
              <a:buSzPts val="1800"/>
              <a:buFont typeface="Calibri"/>
              <a:buNone/>
            </a:pPr>
            <a:r>
              <a:rPr lang="hu-HU" sz="2800">
                <a:latin typeface="Calibri"/>
                <a:ea typeface="Calibri"/>
                <a:cs typeface="Calibri"/>
                <a:sym typeface="Calibri"/>
              </a:rPr>
              <a:t>Jó gyakorlatok és esettanulmányok alkalmazási területenként </a:t>
            </a:r>
            <a:r>
              <a:rPr lang="hu-HU" sz="2800" b="1">
                <a:latin typeface="Calibri"/>
                <a:ea typeface="Calibri"/>
                <a:cs typeface="Calibri"/>
                <a:sym typeface="Calibri"/>
              </a:rPr>
              <a:t>jövedelemszerzés</a:t>
            </a:r>
            <a:r>
              <a:rPr lang="hu-HU" sz="2800">
                <a:latin typeface="Calibri"/>
                <a:ea typeface="Calibri"/>
                <a:cs typeface="Calibri"/>
                <a:sym typeface="Calibri"/>
              </a:rPr>
              <a:t>:  VeddEgyütt! Portál 2.</a:t>
            </a:r>
            <a:endParaRPr/>
          </a:p>
        </p:txBody>
      </p:sp>
      <p:sp>
        <p:nvSpPr>
          <p:cNvPr id="627" name="Google Shape;627;p52"/>
          <p:cNvSpPr txBox="1">
            <a:spLocks noGrp="1"/>
          </p:cNvSpPr>
          <p:nvPr>
            <p:ph type="body" idx="1"/>
          </p:nvPr>
        </p:nvSpPr>
        <p:spPr>
          <a:xfrm>
            <a:off x="838200" y="1825625"/>
            <a:ext cx="6116638" cy="4351338"/>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1000"/>
              </a:spcBef>
              <a:spcAft>
                <a:spcPts val="0"/>
              </a:spcAft>
              <a:buClr>
                <a:srgbClr val="3F3F3F"/>
              </a:buClr>
              <a:buSzPts val="1800"/>
              <a:buFont typeface="Arial"/>
              <a:buChar char="•"/>
            </a:pPr>
            <a:r>
              <a:rPr lang="hu-HU" sz="1800">
                <a:solidFill>
                  <a:srgbClr val="3F3F3F"/>
                </a:solidFill>
                <a:latin typeface="Calibri"/>
                <a:ea typeface="Calibri"/>
                <a:cs typeface="Calibri"/>
                <a:sym typeface="Calibri"/>
              </a:rPr>
              <a:t>A közösségi vásárok csak akkor valósulnak meg, ha összejön annyi rendelés, amiért a termelőnek már megéri helybe vinni a közösséghez a termékeit.</a:t>
            </a:r>
            <a:endParaRPr/>
          </a:p>
          <a:p>
            <a:pPr marL="285750" lvl="0" indent="-285750" algn="l" rtl="0">
              <a:lnSpc>
                <a:spcPct val="90000"/>
              </a:lnSpc>
              <a:spcBef>
                <a:spcPts val="1000"/>
              </a:spcBef>
              <a:spcAft>
                <a:spcPts val="0"/>
              </a:spcAft>
              <a:buClr>
                <a:srgbClr val="3F3F3F"/>
              </a:buClr>
              <a:buSzPts val="1800"/>
              <a:buFont typeface="Arial"/>
              <a:buChar char="•"/>
            </a:pPr>
            <a:r>
              <a:rPr lang="hu-HU" sz="1800">
                <a:solidFill>
                  <a:srgbClr val="3F3F3F"/>
                </a:solidFill>
                <a:latin typeface="Calibri"/>
                <a:ea typeface="Calibri"/>
                <a:cs typeface="Calibri"/>
                <a:sym typeface="Calibri"/>
              </a:rPr>
              <a:t>A szolgáltatás mindenki számára nyitott, a vásárlók összefoghatnak, vagy saját maguknál létrehozhatnak átvételi pontot</a:t>
            </a:r>
            <a:endParaRPr/>
          </a:p>
          <a:p>
            <a:pPr marL="285750" lvl="0" indent="-285750" algn="l" rtl="0">
              <a:lnSpc>
                <a:spcPct val="90000"/>
              </a:lnSpc>
              <a:spcBef>
                <a:spcPts val="1000"/>
              </a:spcBef>
              <a:spcAft>
                <a:spcPts val="0"/>
              </a:spcAft>
              <a:buClr>
                <a:srgbClr val="3F3F3F"/>
              </a:buClr>
              <a:buSzPts val="1800"/>
              <a:buFont typeface="Arial"/>
              <a:buChar char="•"/>
            </a:pPr>
            <a:r>
              <a:rPr lang="hu-HU" sz="1800">
                <a:solidFill>
                  <a:srgbClr val="3F3F3F"/>
                </a:solidFill>
                <a:latin typeface="Calibri"/>
                <a:ea typeface="Calibri"/>
                <a:cs typeface="Calibri"/>
                <a:sym typeface="Calibri"/>
              </a:rPr>
              <a:t>A szolgáltatás nyitott minden Termelő felé, aki saját, minőségi terméket tud hozni.</a:t>
            </a:r>
            <a:endParaRPr/>
          </a:p>
          <a:p>
            <a:pPr marL="285750" lvl="0" indent="-285750" algn="l" rtl="0">
              <a:lnSpc>
                <a:spcPct val="90000"/>
              </a:lnSpc>
              <a:spcBef>
                <a:spcPts val="1000"/>
              </a:spcBef>
              <a:spcAft>
                <a:spcPts val="0"/>
              </a:spcAft>
              <a:buClr>
                <a:srgbClr val="3F3F3F"/>
              </a:buClr>
              <a:buSzPts val="1800"/>
              <a:buFont typeface="Arial"/>
              <a:buChar char="•"/>
            </a:pPr>
            <a:r>
              <a:rPr lang="hu-HU" sz="1800">
                <a:solidFill>
                  <a:srgbClr val="3F3F3F"/>
                </a:solidFill>
                <a:latin typeface="Calibri"/>
                <a:ea typeface="Calibri"/>
                <a:cs typeface="Calibri"/>
                <a:sym typeface="Calibri"/>
              </a:rPr>
              <a:t>A termelők is megszervezhetik a portálon saját vásárlói körüket, hogy egyszerűbben tarthassanak velük a kapcsolatot és csökkentsék a marketingköltségeket</a:t>
            </a:r>
            <a:endParaRPr/>
          </a:p>
          <a:p>
            <a:pPr marL="285750" lvl="0" indent="-285750" algn="l" rtl="0">
              <a:lnSpc>
                <a:spcPct val="90000"/>
              </a:lnSpc>
              <a:spcBef>
                <a:spcPts val="1000"/>
              </a:spcBef>
              <a:spcAft>
                <a:spcPts val="0"/>
              </a:spcAft>
              <a:buClr>
                <a:srgbClr val="3F3F3F"/>
              </a:buClr>
              <a:buSzPts val="1800"/>
              <a:buFont typeface="Arial"/>
              <a:buChar char="•"/>
            </a:pPr>
            <a:r>
              <a:rPr lang="hu-HU" sz="1800">
                <a:solidFill>
                  <a:srgbClr val="3F3F3F"/>
                </a:solidFill>
                <a:latin typeface="Calibri"/>
                <a:ea typeface="Calibri"/>
                <a:cs typeface="Calibri"/>
                <a:sym typeface="Calibri"/>
              </a:rPr>
              <a:t>A vásárlók is meghívhatják az általuk ismert termelőket, hogy mások is hozzájuthassanak a termékekhez és csökkenjen a logisztikai költség</a:t>
            </a:r>
            <a:endParaRPr/>
          </a:p>
          <a:p>
            <a:pPr marL="285750" lvl="0" indent="-171450" algn="l" rtl="0">
              <a:lnSpc>
                <a:spcPct val="90000"/>
              </a:lnSpc>
              <a:spcBef>
                <a:spcPts val="1000"/>
              </a:spcBef>
              <a:spcAft>
                <a:spcPts val="0"/>
              </a:spcAft>
              <a:buClr>
                <a:srgbClr val="3F3F3F"/>
              </a:buClr>
              <a:buSzPts val="1800"/>
              <a:buFont typeface="Arial"/>
              <a:buNone/>
            </a:pPr>
            <a:endParaRPr sz="1800">
              <a:solidFill>
                <a:srgbClr val="3F3F3F"/>
              </a:solidFill>
              <a:latin typeface="Calibri"/>
              <a:ea typeface="Calibri"/>
              <a:cs typeface="Calibri"/>
              <a:sym typeface="Calibri"/>
            </a:endParaRPr>
          </a:p>
          <a:p>
            <a:pPr marL="285750" lvl="0" indent="-171450" algn="l" rtl="0">
              <a:lnSpc>
                <a:spcPct val="90000"/>
              </a:lnSpc>
              <a:spcBef>
                <a:spcPts val="1000"/>
              </a:spcBef>
              <a:spcAft>
                <a:spcPts val="0"/>
              </a:spcAft>
              <a:buClr>
                <a:srgbClr val="3F3F3F"/>
              </a:buClr>
              <a:buSzPts val="1800"/>
              <a:buFont typeface="Arial"/>
              <a:buNone/>
            </a:pPr>
            <a:endParaRPr sz="1800">
              <a:solidFill>
                <a:srgbClr val="3F3F3F"/>
              </a:solidFill>
              <a:latin typeface="Calibri"/>
              <a:ea typeface="Calibri"/>
              <a:cs typeface="Calibri"/>
              <a:sym typeface="Calibri"/>
            </a:endParaRPr>
          </a:p>
          <a:p>
            <a:pPr marL="285750" lvl="0" indent="-171450" algn="l" rtl="0">
              <a:lnSpc>
                <a:spcPct val="90000"/>
              </a:lnSpc>
              <a:spcBef>
                <a:spcPts val="1000"/>
              </a:spcBef>
              <a:spcAft>
                <a:spcPts val="0"/>
              </a:spcAft>
              <a:buClr>
                <a:srgbClr val="3F3F3F"/>
              </a:buClr>
              <a:buSzPts val="1800"/>
              <a:buFont typeface="Arial"/>
              <a:buNone/>
            </a:pPr>
            <a:endParaRPr sz="1800">
              <a:solidFill>
                <a:srgbClr val="3F3F3F"/>
              </a:solidFill>
              <a:latin typeface="Calibri"/>
              <a:ea typeface="Calibri"/>
              <a:cs typeface="Calibri"/>
              <a:sym typeface="Calibri"/>
            </a:endParaRPr>
          </a:p>
        </p:txBody>
      </p:sp>
      <p:pic>
        <p:nvPicPr>
          <p:cNvPr id="628" name="Google Shape;628;p52"/>
          <p:cNvPicPr preferRelativeResize="0"/>
          <p:nvPr/>
        </p:nvPicPr>
        <p:blipFill rotWithShape="1">
          <a:blip r:embed="rId3">
            <a:alphaModFix/>
          </a:blip>
          <a:srcRect/>
          <a:stretch/>
        </p:blipFill>
        <p:spPr>
          <a:xfrm>
            <a:off x="7216775" y="1690688"/>
            <a:ext cx="4373563" cy="4351337"/>
          </a:xfrm>
          <a:prstGeom prst="rect">
            <a:avLst/>
          </a:prstGeom>
          <a:noFill/>
          <a:ln>
            <a:noFill/>
          </a:ln>
        </p:spPr>
      </p:pic>
      <p:sp>
        <p:nvSpPr>
          <p:cNvPr id="629" name="Google Shape;629;p52"/>
          <p:cNvSpPr/>
          <p:nvPr/>
        </p:nvSpPr>
        <p:spPr>
          <a:xfrm>
            <a:off x="7159625" y="6064250"/>
            <a:ext cx="2241550" cy="312738"/>
          </a:xfrm>
          <a:prstGeom prst="rect">
            <a:avLst/>
          </a:prstGeom>
          <a:noFill/>
          <a:ln>
            <a:noFill/>
          </a:ln>
        </p:spPr>
        <p:txBody>
          <a:bodyPr spcFirstLastPara="1" wrap="square" lIns="91425" tIns="45700" rIns="91425" bIns="45700" anchor="t" anchorCtr="0">
            <a:spAutoFit/>
          </a:bodyPr>
          <a:lstStyle/>
          <a:p>
            <a:pPr marL="0" marR="0" lvl="0" indent="0" algn="just" rtl="0">
              <a:lnSpc>
                <a:spcPct val="107000"/>
              </a:lnSpc>
              <a:spcBef>
                <a:spcPts val="0"/>
              </a:spcBef>
              <a:spcAft>
                <a:spcPts val="0"/>
              </a:spcAft>
              <a:buNone/>
            </a:pPr>
            <a:r>
              <a:rPr lang="hu-HU" sz="1400" b="0" i="0" u="none" strike="noStrike" cap="none">
                <a:solidFill>
                  <a:schemeClr val="dk1"/>
                </a:solidFill>
                <a:latin typeface="Calibri"/>
                <a:ea typeface="Calibri"/>
                <a:cs typeface="Calibri"/>
                <a:sym typeface="Calibri"/>
              </a:rPr>
              <a:t>Kép: </a:t>
            </a:r>
            <a:r>
              <a:rPr lang="hu-HU" sz="1400" b="0" i="0" u="sng" strike="noStrike" cap="none">
                <a:solidFill>
                  <a:srgbClr val="0563C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https://veddegyutt.hu/</a:t>
            </a:r>
            <a:endParaRPr sz="1400" b="0" i="0" u="none" strike="noStrike" cap="none">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53"/>
          <p:cNvSpPr txBox="1">
            <a:spLocks noGrp="1"/>
          </p:cNvSpPr>
          <p:nvPr>
            <p:ph type="title"/>
          </p:nvPr>
        </p:nvSpPr>
        <p:spPr>
          <a:xfrm>
            <a:off x="750888" y="293688"/>
            <a:ext cx="9221787" cy="94773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3F3F3F"/>
              </a:buClr>
              <a:buSzPct val="71428"/>
              <a:buFont typeface="Calibri"/>
              <a:buNone/>
            </a:pPr>
            <a:r>
              <a:rPr lang="hu-HU" sz="2800">
                <a:latin typeface="Calibri"/>
                <a:ea typeface="Calibri"/>
                <a:cs typeface="Calibri"/>
                <a:sym typeface="Calibri"/>
              </a:rPr>
              <a:t>Jó gyakorlatok és esettanulmányok alkalmazási területenként </a:t>
            </a:r>
            <a:r>
              <a:rPr lang="hu-HU" sz="2800" b="1">
                <a:latin typeface="Calibri"/>
                <a:ea typeface="Calibri"/>
                <a:cs typeface="Calibri"/>
                <a:sym typeface="Calibri"/>
              </a:rPr>
              <a:t>jövedelemszerzés</a:t>
            </a:r>
            <a:r>
              <a:rPr lang="hu-HU" sz="2800">
                <a:latin typeface="Calibri"/>
                <a:ea typeface="Calibri"/>
                <a:cs typeface="Calibri"/>
                <a:sym typeface="Calibri"/>
              </a:rPr>
              <a:t>: Zala-völgyi Nyitott Porták! 1.</a:t>
            </a:r>
            <a:endParaRPr/>
          </a:p>
        </p:txBody>
      </p:sp>
      <p:sp>
        <p:nvSpPr>
          <p:cNvPr id="636" name="Google Shape;636;p53"/>
          <p:cNvSpPr txBox="1">
            <a:spLocks noGrp="1"/>
          </p:cNvSpPr>
          <p:nvPr>
            <p:ph type="body" idx="1"/>
          </p:nvPr>
        </p:nvSpPr>
        <p:spPr>
          <a:xfrm>
            <a:off x="719138" y="1277937"/>
            <a:ext cx="6199187" cy="4916488"/>
          </a:xfrm>
          <a:prstGeom prst="rect">
            <a:avLst/>
          </a:prstGeom>
          <a:noFill/>
          <a:ln>
            <a:noFill/>
          </a:ln>
        </p:spPr>
        <p:txBody>
          <a:bodyPr spcFirstLastPara="1" wrap="square" lIns="91425" tIns="45700" rIns="91425" bIns="45700" anchor="t" anchorCtr="0">
            <a:normAutofit fontScale="55000" lnSpcReduction="20000"/>
          </a:bodyPr>
          <a:lstStyle/>
          <a:p>
            <a:pPr marL="285750" lvl="0" indent="-285750" algn="l" rtl="0">
              <a:lnSpc>
                <a:spcPct val="120000"/>
              </a:lnSpc>
              <a:spcBef>
                <a:spcPts val="1000"/>
              </a:spcBef>
              <a:spcAft>
                <a:spcPts val="0"/>
              </a:spcAft>
              <a:buClr>
                <a:srgbClr val="3F3F3F"/>
              </a:buClr>
              <a:buSzPct val="116883"/>
              <a:buFont typeface="Arial"/>
              <a:buChar char="•"/>
            </a:pPr>
            <a:r>
              <a:rPr lang="hu-HU">
                <a:solidFill>
                  <a:srgbClr val="3F3F3F"/>
                </a:solidFill>
                <a:latin typeface="Calibri"/>
                <a:ea typeface="Calibri"/>
                <a:cs typeface="Calibri"/>
                <a:sym typeface="Calibri"/>
              </a:rPr>
              <a:t>A Zala-völgye gazdái, helyi termék előállítói, agroturisztikai szolgáltatói 2018-ban partnerségre léptek egymással és létrehozták </a:t>
            </a:r>
            <a:br>
              <a:rPr lang="hu-HU">
                <a:solidFill>
                  <a:srgbClr val="3F3F3F"/>
                </a:solidFill>
                <a:latin typeface="Calibri"/>
                <a:ea typeface="Calibri"/>
                <a:cs typeface="Calibri"/>
                <a:sym typeface="Calibri"/>
              </a:rPr>
            </a:br>
            <a:r>
              <a:rPr lang="hu-HU">
                <a:solidFill>
                  <a:srgbClr val="3F3F3F"/>
                </a:solidFill>
                <a:latin typeface="Calibri"/>
                <a:ea typeface="Calibri"/>
                <a:cs typeface="Calibri"/>
                <a:sym typeface="Calibri"/>
              </a:rPr>
              <a:t>a Nyitott Porta rövid élelmiszerlánc csoportot</a:t>
            </a:r>
            <a:endParaRPr/>
          </a:p>
          <a:p>
            <a:pPr marL="285750" lvl="0" indent="-285750" algn="l" rtl="0">
              <a:lnSpc>
                <a:spcPct val="120000"/>
              </a:lnSpc>
              <a:spcBef>
                <a:spcPts val="1000"/>
              </a:spcBef>
              <a:spcAft>
                <a:spcPts val="0"/>
              </a:spcAft>
              <a:buClr>
                <a:srgbClr val="3F3F3F"/>
              </a:buClr>
              <a:buSzPct val="116883"/>
              <a:buFont typeface="Arial"/>
              <a:buChar char="•"/>
            </a:pPr>
            <a:r>
              <a:rPr lang="hu-HU">
                <a:solidFill>
                  <a:srgbClr val="3F3F3F"/>
                </a:solidFill>
                <a:latin typeface="Calibri"/>
                <a:ea typeface="Calibri"/>
                <a:cs typeface="Calibri"/>
                <a:sym typeface="Calibri"/>
              </a:rPr>
              <a:t>Az együttműködő tagok célul tűzték ki, hogy minőségi, helyben előállított termékekkel, színvonalas szolgáltatásokkal lássák el a környékbeli lakosokat, az ide látogató vendégeket</a:t>
            </a:r>
            <a:endParaRPr/>
          </a:p>
          <a:p>
            <a:pPr marL="285750" lvl="0" indent="-285750" algn="l" rtl="0">
              <a:lnSpc>
                <a:spcPct val="120000"/>
              </a:lnSpc>
              <a:spcBef>
                <a:spcPts val="1000"/>
              </a:spcBef>
              <a:spcAft>
                <a:spcPts val="0"/>
              </a:spcAft>
              <a:buClr>
                <a:srgbClr val="3F3F3F"/>
              </a:buClr>
              <a:buSzPct val="116883"/>
              <a:buFont typeface="Arial"/>
              <a:buChar char="•"/>
            </a:pPr>
            <a:r>
              <a:rPr lang="hu-HU">
                <a:solidFill>
                  <a:srgbClr val="3F3F3F"/>
                </a:solidFill>
                <a:latin typeface="Calibri"/>
                <a:ea typeface="Calibri"/>
                <a:cs typeface="Calibri"/>
                <a:sym typeface="Calibri"/>
              </a:rPr>
              <a:t>Az együttműködő gazdák legfontosabb vállalása, hogy rendszeresen hirdetnek meg nyitott napokat és eseményeket az érdeklődők, vásárlók számára</a:t>
            </a:r>
            <a:endParaRPr/>
          </a:p>
          <a:p>
            <a:pPr marL="285750" lvl="0" indent="-285750" algn="l" rtl="0">
              <a:lnSpc>
                <a:spcPct val="120000"/>
              </a:lnSpc>
              <a:spcBef>
                <a:spcPts val="1000"/>
              </a:spcBef>
              <a:spcAft>
                <a:spcPts val="0"/>
              </a:spcAft>
              <a:buClr>
                <a:srgbClr val="3F3F3F"/>
              </a:buClr>
              <a:buSzPct val="116883"/>
              <a:buFont typeface="Arial"/>
              <a:buChar char="•"/>
            </a:pPr>
            <a:r>
              <a:rPr lang="hu-HU">
                <a:solidFill>
                  <a:srgbClr val="3F3F3F"/>
                </a:solidFill>
                <a:latin typeface="Calibri"/>
                <a:ea typeface="Calibri"/>
                <a:cs typeface="Calibri"/>
                <a:sym typeface="Calibri"/>
              </a:rPr>
              <a:t>A meghirdetett időpontokról a www.nyitottportak.hu oldalon vagy </a:t>
            </a:r>
            <a:br>
              <a:rPr lang="hu-HU">
                <a:solidFill>
                  <a:srgbClr val="3F3F3F"/>
                </a:solidFill>
                <a:latin typeface="Calibri"/>
                <a:ea typeface="Calibri"/>
                <a:cs typeface="Calibri"/>
                <a:sym typeface="Calibri"/>
              </a:rPr>
            </a:br>
            <a:r>
              <a:rPr lang="hu-HU">
                <a:solidFill>
                  <a:srgbClr val="3F3F3F"/>
                </a:solidFill>
                <a:latin typeface="Calibri"/>
                <a:ea typeface="Calibri"/>
                <a:cs typeface="Calibri"/>
                <a:sym typeface="Calibri"/>
              </a:rPr>
              <a:t>a kapcsolódó Android mobil applikáción érhető ("Nyitott Porták - Zala-völgye") el aktuális információ</a:t>
            </a:r>
            <a:endParaRPr/>
          </a:p>
          <a:p>
            <a:pPr marL="285750" lvl="0" indent="-285750" algn="l" rtl="0">
              <a:lnSpc>
                <a:spcPct val="120000"/>
              </a:lnSpc>
              <a:spcBef>
                <a:spcPts val="1000"/>
              </a:spcBef>
              <a:spcAft>
                <a:spcPts val="0"/>
              </a:spcAft>
              <a:buClr>
                <a:srgbClr val="3F3F3F"/>
              </a:buClr>
              <a:buSzPct val="116883"/>
              <a:buFont typeface="Arial"/>
              <a:buChar char="•"/>
            </a:pPr>
            <a:r>
              <a:rPr lang="hu-HU">
                <a:solidFill>
                  <a:srgbClr val="3F3F3F"/>
                </a:solidFill>
                <a:latin typeface="Calibri"/>
                <a:ea typeface="Calibri"/>
                <a:cs typeface="Calibri"/>
                <a:sym typeface="Calibri"/>
              </a:rPr>
              <a:t>A portákat csak a megadott nyitott nap időpontokban és az események alkalmával lehet felkeresni</a:t>
            </a:r>
            <a:endParaRPr/>
          </a:p>
          <a:p>
            <a:pPr marL="285750" lvl="0" indent="-285750" algn="l" rtl="0">
              <a:lnSpc>
                <a:spcPct val="120000"/>
              </a:lnSpc>
              <a:spcBef>
                <a:spcPts val="1000"/>
              </a:spcBef>
              <a:spcAft>
                <a:spcPts val="0"/>
              </a:spcAft>
              <a:buClr>
                <a:srgbClr val="3F3F3F"/>
              </a:buClr>
              <a:buSzPct val="116883"/>
              <a:buFont typeface="Arial"/>
              <a:buChar char="•"/>
            </a:pPr>
            <a:r>
              <a:rPr lang="hu-HU">
                <a:solidFill>
                  <a:srgbClr val="3F3F3F"/>
                </a:solidFill>
                <a:latin typeface="Calibri"/>
                <a:ea typeface="Calibri"/>
                <a:cs typeface="Calibri"/>
                <a:sym typeface="Calibri"/>
              </a:rPr>
              <a:t>A nyitott napok időpontjaiban bejelentkezés nélkül is látogathatók a porták</a:t>
            </a:r>
            <a:endParaRPr/>
          </a:p>
          <a:p>
            <a:pPr marL="285750" lvl="0" indent="-171450" algn="l" rtl="0">
              <a:lnSpc>
                <a:spcPct val="90000"/>
              </a:lnSpc>
              <a:spcBef>
                <a:spcPts val="1000"/>
              </a:spcBef>
              <a:spcAft>
                <a:spcPts val="0"/>
              </a:spcAft>
              <a:buClr>
                <a:srgbClr val="3F3F3F"/>
              </a:buClr>
              <a:buSzPct val="116883"/>
              <a:buFont typeface="Arial"/>
              <a:buNone/>
            </a:pPr>
            <a:endParaRPr>
              <a:solidFill>
                <a:srgbClr val="3F3F3F"/>
              </a:solidFill>
              <a:latin typeface="Calibri"/>
              <a:ea typeface="Calibri"/>
              <a:cs typeface="Calibri"/>
              <a:sym typeface="Calibri"/>
            </a:endParaRPr>
          </a:p>
          <a:p>
            <a:pPr marL="285750" lvl="0" indent="-171450" algn="l" rtl="0">
              <a:lnSpc>
                <a:spcPct val="90000"/>
              </a:lnSpc>
              <a:spcBef>
                <a:spcPts val="1000"/>
              </a:spcBef>
              <a:spcAft>
                <a:spcPts val="0"/>
              </a:spcAft>
              <a:buClr>
                <a:srgbClr val="3F3F3F"/>
              </a:buClr>
              <a:buSzPct val="116883"/>
              <a:buFont typeface="Arial"/>
              <a:buNone/>
            </a:pPr>
            <a:endParaRPr>
              <a:solidFill>
                <a:srgbClr val="3F3F3F"/>
              </a:solidFill>
              <a:latin typeface="Calibri"/>
              <a:ea typeface="Calibri"/>
              <a:cs typeface="Calibri"/>
              <a:sym typeface="Calibri"/>
            </a:endParaRPr>
          </a:p>
        </p:txBody>
      </p:sp>
      <p:pic>
        <p:nvPicPr>
          <p:cNvPr id="637" name="Google Shape;637;p53"/>
          <p:cNvPicPr preferRelativeResize="0"/>
          <p:nvPr/>
        </p:nvPicPr>
        <p:blipFill rotWithShape="1">
          <a:blip r:embed="rId3">
            <a:alphaModFix/>
          </a:blip>
          <a:srcRect/>
          <a:stretch/>
        </p:blipFill>
        <p:spPr>
          <a:xfrm>
            <a:off x="7166429" y="1706562"/>
            <a:ext cx="4762500" cy="4059238"/>
          </a:xfrm>
          <a:prstGeom prst="rect">
            <a:avLst/>
          </a:prstGeom>
          <a:noFill/>
          <a:ln>
            <a:noFill/>
          </a:ln>
        </p:spPr>
      </p:pic>
      <p:sp>
        <p:nvSpPr>
          <p:cNvPr id="638" name="Google Shape;638;p53"/>
          <p:cNvSpPr/>
          <p:nvPr/>
        </p:nvSpPr>
        <p:spPr>
          <a:xfrm>
            <a:off x="6951663" y="6038850"/>
            <a:ext cx="2308225" cy="311150"/>
          </a:xfrm>
          <a:prstGeom prst="rect">
            <a:avLst/>
          </a:prstGeom>
          <a:noFill/>
          <a:ln>
            <a:noFill/>
          </a:ln>
        </p:spPr>
        <p:txBody>
          <a:bodyPr spcFirstLastPara="1" wrap="square" lIns="91425" tIns="45700" rIns="91425" bIns="45700" anchor="t" anchorCtr="0">
            <a:spAutoFit/>
          </a:bodyPr>
          <a:lstStyle/>
          <a:p>
            <a:pPr marL="0" marR="0" lvl="0" indent="0" algn="just" rtl="0">
              <a:lnSpc>
                <a:spcPct val="107000"/>
              </a:lnSpc>
              <a:spcBef>
                <a:spcPts val="0"/>
              </a:spcBef>
              <a:spcAft>
                <a:spcPts val="0"/>
              </a:spcAft>
              <a:buNone/>
            </a:pPr>
            <a:r>
              <a:rPr lang="hu-HU" sz="1400" b="0" i="0" u="none" strike="noStrike" cap="none">
                <a:solidFill>
                  <a:schemeClr val="dk1"/>
                </a:solidFill>
                <a:latin typeface="Calibri"/>
                <a:ea typeface="Calibri"/>
                <a:cs typeface="Calibri"/>
                <a:sym typeface="Calibri"/>
              </a:rPr>
              <a:t>Kép: </a:t>
            </a:r>
            <a:r>
              <a:rPr lang="hu-HU" sz="1400" b="0" i="0" u="sng" strike="noStrike" cap="none">
                <a:solidFill>
                  <a:srgbClr val="0563C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http://nyitottportak.hu/</a:t>
            </a:r>
            <a:endParaRPr sz="1400" b="0" i="0" u="none" strike="noStrike" cap="none">
              <a:solidFill>
                <a:schemeClr val="dk1"/>
              </a:solidFill>
              <a:latin typeface="Calibri"/>
              <a:ea typeface="Calibri"/>
              <a:cs typeface="Calibri"/>
              <a:sym typeface="Calibri"/>
            </a:endParaRPr>
          </a:p>
        </p:txBody>
      </p:sp>
      <p:grpSp>
        <p:nvGrpSpPr>
          <p:cNvPr id="639" name="Google Shape;639;p53"/>
          <p:cNvGrpSpPr/>
          <p:nvPr/>
        </p:nvGrpSpPr>
        <p:grpSpPr>
          <a:xfrm>
            <a:off x="10682287" y="294142"/>
            <a:ext cx="1116013" cy="722313"/>
            <a:chOff x="1904995" y="1534888"/>
            <a:chExt cx="4752000" cy="3052965"/>
          </a:xfrm>
        </p:grpSpPr>
        <p:sp>
          <p:nvSpPr>
            <p:cNvPr id="640" name="Google Shape;640;p53"/>
            <p:cNvSpPr/>
            <p:nvPr/>
          </p:nvSpPr>
          <p:spPr>
            <a:xfrm>
              <a:off x="1938795" y="1534888"/>
              <a:ext cx="4623565" cy="999764"/>
            </a:xfrm>
            <a:prstGeom prst="triangle">
              <a:avLst>
                <a:gd name="adj" fmla="val 50000"/>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641" name="Google Shape;641;p53"/>
            <p:cNvSpPr/>
            <p:nvPr/>
          </p:nvSpPr>
          <p:spPr>
            <a:xfrm>
              <a:off x="2101025" y="2588330"/>
              <a:ext cx="980140" cy="1308411"/>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642" name="Google Shape;642;p53"/>
            <p:cNvSpPr/>
            <p:nvPr/>
          </p:nvSpPr>
          <p:spPr>
            <a:xfrm>
              <a:off x="3209600" y="2588330"/>
              <a:ext cx="980140" cy="1308411"/>
            </a:xfrm>
            <a:prstGeom prst="rect">
              <a:avLst/>
            </a:prstGeom>
            <a:solidFill>
              <a:srgbClr val="358B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643" name="Google Shape;643;p53"/>
            <p:cNvSpPr/>
            <p:nvPr/>
          </p:nvSpPr>
          <p:spPr>
            <a:xfrm>
              <a:off x="4324931" y="2588330"/>
              <a:ext cx="973382" cy="1308411"/>
            </a:xfrm>
            <a:prstGeom prst="rect">
              <a:avLst/>
            </a:prstGeom>
            <a:solidFill>
              <a:srgbClr val="358B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644" name="Google Shape;644;p53"/>
            <p:cNvSpPr/>
            <p:nvPr/>
          </p:nvSpPr>
          <p:spPr>
            <a:xfrm>
              <a:off x="5440267" y="2588330"/>
              <a:ext cx="980140" cy="1308411"/>
            </a:xfrm>
            <a:prstGeom prst="rect">
              <a:avLst/>
            </a:prstGeom>
            <a:solidFill>
              <a:srgbClr val="C00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645" name="Google Shape;645;p53"/>
            <p:cNvSpPr/>
            <p:nvPr/>
          </p:nvSpPr>
          <p:spPr>
            <a:xfrm>
              <a:off x="1979353" y="3950419"/>
              <a:ext cx="4630323" cy="288524"/>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646" name="Google Shape;646;p53"/>
            <p:cNvSpPr/>
            <p:nvPr/>
          </p:nvSpPr>
          <p:spPr>
            <a:xfrm>
              <a:off x="1904995" y="4299329"/>
              <a:ext cx="4752000" cy="288524"/>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pic>
        <p:nvPicPr>
          <p:cNvPr id="652" name="Google Shape;652;p54"/>
          <p:cNvPicPr preferRelativeResize="0"/>
          <p:nvPr/>
        </p:nvPicPr>
        <p:blipFill rotWithShape="1">
          <a:blip r:embed="rId3">
            <a:alphaModFix/>
          </a:blip>
          <a:srcRect/>
          <a:stretch/>
        </p:blipFill>
        <p:spPr>
          <a:xfrm>
            <a:off x="839788" y="3969841"/>
            <a:ext cx="3868737" cy="2230437"/>
          </a:xfrm>
          <a:prstGeom prst="rect">
            <a:avLst/>
          </a:prstGeom>
          <a:noFill/>
          <a:ln>
            <a:noFill/>
          </a:ln>
        </p:spPr>
      </p:pic>
      <p:sp>
        <p:nvSpPr>
          <p:cNvPr id="653" name="Google Shape;653;p54"/>
          <p:cNvSpPr txBox="1">
            <a:spLocks noGrp="1"/>
          </p:cNvSpPr>
          <p:nvPr>
            <p:ph type="title"/>
          </p:nvPr>
        </p:nvSpPr>
        <p:spPr>
          <a:xfrm>
            <a:off x="750888" y="293688"/>
            <a:ext cx="9221787" cy="94773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3F3F3F"/>
              </a:buClr>
              <a:buSzPct val="71428"/>
              <a:buFont typeface="Calibri"/>
              <a:buNone/>
            </a:pPr>
            <a:r>
              <a:rPr lang="hu-HU" sz="2800">
                <a:latin typeface="Calibri"/>
                <a:ea typeface="Calibri"/>
                <a:cs typeface="Calibri"/>
                <a:sym typeface="Calibri"/>
              </a:rPr>
              <a:t>Jó gyakorlatok és esettanulmányok alkalmazási területenként </a:t>
            </a:r>
            <a:r>
              <a:rPr lang="hu-HU" sz="2800" b="1">
                <a:latin typeface="Calibri"/>
                <a:ea typeface="Calibri"/>
                <a:cs typeface="Calibri"/>
                <a:sym typeface="Calibri"/>
              </a:rPr>
              <a:t>jövedelemszerzés</a:t>
            </a:r>
            <a:r>
              <a:rPr lang="hu-HU" sz="2800">
                <a:latin typeface="Calibri"/>
                <a:ea typeface="Calibri"/>
                <a:cs typeface="Calibri"/>
                <a:sym typeface="Calibri"/>
              </a:rPr>
              <a:t>:  Zala-völgyi Nyitott Porták! 2.</a:t>
            </a:r>
            <a:endParaRPr/>
          </a:p>
        </p:txBody>
      </p:sp>
      <p:sp>
        <p:nvSpPr>
          <p:cNvPr id="654" name="Google Shape;654;p54"/>
          <p:cNvSpPr txBox="1">
            <a:spLocks noGrp="1"/>
          </p:cNvSpPr>
          <p:nvPr>
            <p:ph type="body" idx="1"/>
          </p:nvPr>
        </p:nvSpPr>
        <p:spPr>
          <a:xfrm>
            <a:off x="839788" y="1132841"/>
            <a:ext cx="11037887" cy="2806700"/>
          </a:xfrm>
          <a:prstGeom prst="rect">
            <a:avLst/>
          </a:prstGeom>
          <a:noFill/>
          <a:ln>
            <a:noFill/>
          </a:ln>
        </p:spPr>
        <p:txBody>
          <a:bodyPr spcFirstLastPara="1" wrap="square" lIns="91425" tIns="45700" rIns="91425" bIns="45700" anchor="t" anchorCtr="0">
            <a:normAutofit fontScale="55000" lnSpcReduction="20000"/>
          </a:bodyPr>
          <a:lstStyle/>
          <a:p>
            <a:pPr marL="285750" lvl="0" indent="-285750" algn="l" rtl="0">
              <a:lnSpc>
                <a:spcPct val="120000"/>
              </a:lnSpc>
              <a:spcBef>
                <a:spcPts val="1000"/>
              </a:spcBef>
              <a:spcAft>
                <a:spcPts val="0"/>
              </a:spcAft>
              <a:buClr>
                <a:srgbClr val="3F3F3F"/>
              </a:buClr>
              <a:buSzPct val="116883"/>
              <a:buFont typeface="Arial"/>
              <a:buChar char="•"/>
            </a:pPr>
            <a:r>
              <a:rPr lang="hu-HU">
                <a:solidFill>
                  <a:srgbClr val="3F3F3F"/>
                </a:solidFill>
                <a:latin typeface="Calibri"/>
                <a:ea typeface="Calibri"/>
                <a:cs typeface="Calibri"/>
                <a:sym typeface="Calibri"/>
              </a:rPr>
              <a:t>Az egyes porta eseményeknél ugyanakkor a porták a látogatást előzetes bejelentkezéshez köthetik, amelyet </a:t>
            </a:r>
            <a:br>
              <a:rPr lang="hu-HU">
                <a:solidFill>
                  <a:srgbClr val="3F3F3F"/>
                </a:solidFill>
                <a:latin typeface="Calibri"/>
                <a:ea typeface="Calibri"/>
                <a:cs typeface="Calibri"/>
                <a:sym typeface="Calibri"/>
              </a:rPr>
            </a:br>
            <a:r>
              <a:rPr lang="hu-HU">
                <a:solidFill>
                  <a:srgbClr val="3F3F3F"/>
                </a:solidFill>
                <a:latin typeface="Calibri"/>
                <a:ea typeface="Calibri"/>
                <a:cs typeface="Calibri"/>
                <a:sym typeface="Calibri"/>
              </a:rPr>
              <a:t>minden esetben jeleznek az esemény leírásánál!</a:t>
            </a:r>
            <a:endParaRPr/>
          </a:p>
          <a:p>
            <a:pPr marL="285750" lvl="0" indent="-285750" algn="l" rtl="0">
              <a:lnSpc>
                <a:spcPct val="120000"/>
              </a:lnSpc>
              <a:spcBef>
                <a:spcPts val="1000"/>
              </a:spcBef>
              <a:spcAft>
                <a:spcPts val="0"/>
              </a:spcAft>
              <a:buClr>
                <a:srgbClr val="3F3F3F"/>
              </a:buClr>
              <a:buSzPct val="116883"/>
              <a:buFont typeface="Arial"/>
              <a:buChar char="•"/>
            </a:pPr>
            <a:r>
              <a:rPr lang="hu-HU">
                <a:solidFill>
                  <a:srgbClr val="3F3F3F"/>
                </a:solidFill>
                <a:latin typeface="Calibri"/>
                <a:ea typeface="Calibri"/>
                <a:cs typeface="Calibri"/>
                <a:sym typeface="Calibri"/>
              </a:rPr>
              <a:t>Több gazda a megadott időpontokon túl is fogad vendéget külön bejelentkezés alapján, amelyről az érintett Nyitott Porta adatlapján olvasható információ</a:t>
            </a:r>
            <a:endParaRPr/>
          </a:p>
          <a:p>
            <a:pPr marL="285750" lvl="0" indent="-285750" algn="l" rtl="0">
              <a:lnSpc>
                <a:spcPct val="120000"/>
              </a:lnSpc>
              <a:spcBef>
                <a:spcPts val="1000"/>
              </a:spcBef>
              <a:spcAft>
                <a:spcPts val="0"/>
              </a:spcAft>
              <a:buClr>
                <a:srgbClr val="3F3F3F"/>
              </a:buClr>
              <a:buSzPct val="116883"/>
              <a:buFont typeface="Arial"/>
              <a:buChar char="•"/>
            </a:pPr>
            <a:r>
              <a:rPr lang="hu-HU">
                <a:solidFill>
                  <a:srgbClr val="3F3F3F"/>
                </a:solidFill>
                <a:latin typeface="Calibri"/>
                <a:ea typeface="Calibri"/>
                <a:cs typeface="Calibri"/>
                <a:sym typeface="Calibri"/>
              </a:rPr>
              <a:t>A nyitott napok alkalmával a portákon az "állandó kínálatként" feltüntetett elemeket kínálják.</a:t>
            </a:r>
            <a:endParaRPr/>
          </a:p>
          <a:p>
            <a:pPr marL="285750" lvl="0" indent="-285750" algn="l" rtl="0">
              <a:lnSpc>
                <a:spcPct val="120000"/>
              </a:lnSpc>
              <a:spcBef>
                <a:spcPts val="1000"/>
              </a:spcBef>
              <a:spcAft>
                <a:spcPts val="0"/>
              </a:spcAft>
              <a:buClr>
                <a:srgbClr val="3F3F3F"/>
              </a:buClr>
              <a:buSzPct val="116883"/>
              <a:buFont typeface="Arial"/>
              <a:buChar char="•"/>
            </a:pPr>
            <a:r>
              <a:rPr lang="hu-HU">
                <a:solidFill>
                  <a:srgbClr val="3F3F3F"/>
                </a:solidFill>
                <a:latin typeface="Calibri"/>
                <a:ea typeface="Calibri"/>
                <a:cs typeface="Calibri"/>
                <a:sym typeface="Calibri"/>
              </a:rPr>
              <a:t>Jellemzően saját termékekből vásárlási-, kóstolási lehetőség; ismeretterjesztés; bemutató; étkezés; megtekintési lehetőség</a:t>
            </a:r>
            <a:endParaRPr/>
          </a:p>
          <a:p>
            <a:pPr marL="285750" lvl="0" indent="-285750" algn="l" rtl="0">
              <a:lnSpc>
                <a:spcPct val="120000"/>
              </a:lnSpc>
              <a:spcBef>
                <a:spcPts val="1000"/>
              </a:spcBef>
              <a:spcAft>
                <a:spcPts val="0"/>
              </a:spcAft>
              <a:buClr>
                <a:srgbClr val="3F3F3F"/>
              </a:buClr>
              <a:buSzPct val="116883"/>
              <a:buFont typeface="Arial"/>
              <a:buChar char="•"/>
            </a:pPr>
            <a:r>
              <a:rPr lang="hu-HU">
                <a:solidFill>
                  <a:srgbClr val="3F3F3F"/>
                </a:solidFill>
                <a:latin typeface="Calibri"/>
                <a:ea typeface="Calibri"/>
                <a:cs typeface="Calibri"/>
                <a:sym typeface="Calibri"/>
              </a:rPr>
              <a:t>Minden portán érhető el ún. "alkalmi kínálat" is, amelyek a porták által szervezett eseményekhez kötődnek vagy előzetes egyeztetés alapján igénybe vehetők (falusi vendégasztal, termék feldolgozás bemutató, borvacsora, gyalogtúra szervezés, csapatépítő tréning szervezése, zenés est, disznóvágás) </a:t>
            </a:r>
            <a:endParaRPr/>
          </a:p>
          <a:p>
            <a:pPr marL="285750" lvl="0" indent="-171450" algn="l" rtl="0">
              <a:lnSpc>
                <a:spcPct val="90000"/>
              </a:lnSpc>
              <a:spcBef>
                <a:spcPts val="1000"/>
              </a:spcBef>
              <a:spcAft>
                <a:spcPts val="0"/>
              </a:spcAft>
              <a:buClr>
                <a:srgbClr val="3F3F3F"/>
              </a:buClr>
              <a:buSzPct val="116883"/>
              <a:buFont typeface="Arial"/>
              <a:buNone/>
            </a:pPr>
            <a:endParaRPr>
              <a:solidFill>
                <a:srgbClr val="3F3F3F"/>
              </a:solidFill>
              <a:latin typeface="Calibri"/>
              <a:ea typeface="Calibri"/>
              <a:cs typeface="Calibri"/>
              <a:sym typeface="Calibri"/>
            </a:endParaRPr>
          </a:p>
          <a:p>
            <a:pPr marL="285750" lvl="0" indent="-171450" algn="l" rtl="0">
              <a:lnSpc>
                <a:spcPct val="90000"/>
              </a:lnSpc>
              <a:spcBef>
                <a:spcPts val="1000"/>
              </a:spcBef>
              <a:spcAft>
                <a:spcPts val="0"/>
              </a:spcAft>
              <a:buClr>
                <a:srgbClr val="3F3F3F"/>
              </a:buClr>
              <a:buSzPct val="116883"/>
              <a:buFont typeface="Arial"/>
              <a:buNone/>
            </a:pPr>
            <a:endParaRPr>
              <a:solidFill>
                <a:srgbClr val="3F3F3F"/>
              </a:solidFill>
              <a:latin typeface="Calibri"/>
              <a:ea typeface="Calibri"/>
              <a:cs typeface="Calibri"/>
              <a:sym typeface="Calibri"/>
            </a:endParaRPr>
          </a:p>
        </p:txBody>
      </p:sp>
      <p:pic>
        <p:nvPicPr>
          <p:cNvPr id="655" name="Google Shape;655;p54"/>
          <p:cNvPicPr preferRelativeResize="0"/>
          <p:nvPr/>
        </p:nvPicPr>
        <p:blipFill rotWithShape="1">
          <a:blip r:embed="rId4">
            <a:alphaModFix/>
          </a:blip>
          <a:srcRect/>
          <a:stretch/>
        </p:blipFill>
        <p:spPr>
          <a:xfrm>
            <a:off x="5083175" y="3992565"/>
            <a:ext cx="2025650" cy="2252663"/>
          </a:xfrm>
          <a:prstGeom prst="rect">
            <a:avLst/>
          </a:prstGeom>
          <a:noFill/>
          <a:ln>
            <a:noFill/>
          </a:ln>
        </p:spPr>
      </p:pic>
      <p:pic>
        <p:nvPicPr>
          <p:cNvPr id="656" name="Google Shape;656;p54"/>
          <p:cNvPicPr preferRelativeResize="0"/>
          <p:nvPr/>
        </p:nvPicPr>
        <p:blipFill rotWithShape="1">
          <a:blip r:embed="rId5">
            <a:alphaModFix/>
          </a:blip>
          <a:srcRect/>
          <a:stretch/>
        </p:blipFill>
        <p:spPr>
          <a:xfrm>
            <a:off x="7580313" y="3992566"/>
            <a:ext cx="4297362" cy="2252662"/>
          </a:xfrm>
          <a:prstGeom prst="rect">
            <a:avLst/>
          </a:prstGeom>
          <a:noFill/>
          <a:ln>
            <a:noFill/>
          </a:ln>
        </p:spPr>
      </p:pic>
      <p:sp>
        <p:nvSpPr>
          <p:cNvPr id="657" name="Google Shape;657;p54"/>
          <p:cNvSpPr/>
          <p:nvPr/>
        </p:nvSpPr>
        <p:spPr>
          <a:xfrm>
            <a:off x="2411095" y="6407943"/>
            <a:ext cx="2481263" cy="312737"/>
          </a:xfrm>
          <a:prstGeom prst="rect">
            <a:avLst/>
          </a:prstGeom>
          <a:noFill/>
          <a:ln>
            <a:noFill/>
          </a:ln>
        </p:spPr>
        <p:txBody>
          <a:bodyPr spcFirstLastPara="1" wrap="square" lIns="91425" tIns="45700" rIns="91425" bIns="45700" anchor="t" anchorCtr="0">
            <a:spAutoFit/>
          </a:bodyPr>
          <a:lstStyle/>
          <a:p>
            <a:pPr marL="0" marR="0" lvl="0" indent="0" algn="just" rtl="0">
              <a:lnSpc>
                <a:spcPct val="107000"/>
              </a:lnSpc>
              <a:spcBef>
                <a:spcPts val="0"/>
              </a:spcBef>
              <a:spcAft>
                <a:spcPts val="0"/>
              </a:spcAft>
              <a:buNone/>
            </a:pPr>
            <a:r>
              <a:rPr lang="hu-HU" sz="1400" b="0" i="0" u="none" strike="noStrike" cap="none">
                <a:solidFill>
                  <a:schemeClr val="dk1"/>
                </a:solidFill>
                <a:latin typeface="Calibri"/>
                <a:ea typeface="Calibri"/>
                <a:cs typeface="Calibri"/>
                <a:sym typeface="Calibri"/>
              </a:rPr>
              <a:t>Képek: </a:t>
            </a:r>
            <a:r>
              <a:rPr lang="hu-HU" sz="1400" b="0" i="0" u="sng" strike="noStrike" cap="none">
                <a:solidFill>
                  <a:srgbClr val="0563C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http://nyitottportak.hu/</a:t>
            </a:r>
            <a:endParaRPr sz="1400" b="0" i="0" u="none" strike="noStrike" cap="none">
              <a:solidFill>
                <a:schemeClr val="dk1"/>
              </a:solidFill>
              <a:latin typeface="Calibri"/>
              <a:ea typeface="Calibri"/>
              <a:cs typeface="Calibri"/>
              <a:sym typeface="Calibri"/>
            </a:endParaRPr>
          </a:p>
        </p:txBody>
      </p:sp>
      <p:grpSp>
        <p:nvGrpSpPr>
          <p:cNvPr id="658" name="Google Shape;658;p54"/>
          <p:cNvGrpSpPr/>
          <p:nvPr/>
        </p:nvGrpSpPr>
        <p:grpSpPr>
          <a:xfrm>
            <a:off x="10663237" y="389890"/>
            <a:ext cx="1116013" cy="722313"/>
            <a:chOff x="1904995" y="1534888"/>
            <a:chExt cx="4752000" cy="3052965"/>
          </a:xfrm>
        </p:grpSpPr>
        <p:sp>
          <p:nvSpPr>
            <p:cNvPr id="659" name="Google Shape;659;p54"/>
            <p:cNvSpPr/>
            <p:nvPr/>
          </p:nvSpPr>
          <p:spPr>
            <a:xfrm>
              <a:off x="1938795" y="1534888"/>
              <a:ext cx="4623565" cy="999764"/>
            </a:xfrm>
            <a:prstGeom prst="triangle">
              <a:avLst>
                <a:gd name="adj" fmla="val 50000"/>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660" name="Google Shape;660;p54"/>
            <p:cNvSpPr/>
            <p:nvPr/>
          </p:nvSpPr>
          <p:spPr>
            <a:xfrm>
              <a:off x="2101025" y="2588330"/>
              <a:ext cx="980140" cy="1308411"/>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661" name="Google Shape;661;p54"/>
            <p:cNvSpPr/>
            <p:nvPr/>
          </p:nvSpPr>
          <p:spPr>
            <a:xfrm>
              <a:off x="3209600" y="2588330"/>
              <a:ext cx="980140" cy="1308411"/>
            </a:xfrm>
            <a:prstGeom prst="rect">
              <a:avLst/>
            </a:prstGeom>
            <a:solidFill>
              <a:srgbClr val="358B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662" name="Google Shape;662;p54"/>
            <p:cNvSpPr/>
            <p:nvPr/>
          </p:nvSpPr>
          <p:spPr>
            <a:xfrm>
              <a:off x="4324931" y="2588330"/>
              <a:ext cx="973382" cy="1308411"/>
            </a:xfrm>
            <a:prstGeom prst="rect">
              <a:avLst/>
            </a:prstGeom>
            <a:solidFill>
              <a:srgbClr val="358B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663" name="Google Shape;663;p54"/>
            <p:cNvSpPr/>
            <p:nvPr/>
          </p:nvSpPr>
          <p:spPr>
            <a:xfrm>
              <a:off x="5440267" y="2588330"/>
              <a:ext cx="980140" cy="1308411"/>
            </a:xfrm>
            <a:prstGeom prst="rect">
              <a:avLst/>
            </a:prstGeom>
            <a:solidFill>
              <a:srgbClr val="C00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664" name="Google Shape;664;p54"/>
            <p:cNvSpPr/>
            <p:nvPr/>
          </p:nvSpPr>
          <p:spPr>
            <a:xfrm>
              <a:off x="1979353" y="3950419"/>
              <a:ext cx="4630323" cy="288524"/>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665" name="Google Shape;665;p54"/>
            <p:cNvSpPr/>
            <p:nvPr/>
          </p:nvSpPr>
          <p:spPr>
            <a:xfrm>
              <a:off x="1904995" y="4299329"/>
              <a:ext cx="4752000" cy="288524"/>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55"/>
          <p:cNvSpPr txBox="1">
            <a:spLocks noGrp="1"/>
          </p:cNvSpPr>
          <p:nvPr>
            <p:ph type="title"/>
          </p:nvPr>
        </p:nvSpPr>
        <p:spPr>
          <a:xfrm>
            <a:off x="230597" y="33269"/>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latin typeface="Calibri"/>
                <a:ea typeface="Calibri"/>
                <a:cs typeface="Calibri"/>
                <a:sym typeface="Calibri"/>
              </a:rPr>
              <a:t>Jó gyakorlatok és esettanulmányok alkalmazási területenként jövedelemszerzés és közösségépítés</a:t>
            </a:r>
            <a:endParaRPr/>
          </a:p>
        </p:txBody>
      </p:sp>
      <p:pic>
        <p:nvPicPr>
          <p:cNvPr id="671" name="Google Shape;671;p55"/>
          <p:cNvPicPr preferRelativeResize="0"/>
          <p:nvPr/>
        </p:nvPicPr>
        <p:blipFill rotWithShape="1">
          <a:blip r:embed="rId3">
            <a:alphaModFix/>
          </a:blip>
          <a:srcRect/>
          <a:stretch/>
        </p:blipFill>
        <p:spPr>
          <a:xfrm>
            <a:off x="184121" y="1358832"/>
            <a:ext cx="5824278" cy="4471261"/>
          </a:xfrm>
          <a:prstGeom prst="rect">
            <a:avLst/>
          </a:prstGeom>
          <a:noFill/>
          <a:ln>
            <a:noFill/>
          </a:ln>
        </p:spPr>
      </p:pic>
      <p:pic>
        <p:nvPicPr>
          <p:cNvPr id="672" name="Google Shape;672;p55"/>
          <p:cNvPicPr preferRelativeResize="0"/>
          <p:nvPr/>
        </p:nvPicPr>
        <p:blipFill rotWithShape="1">
          <a:blip r:embed="rId4">
            <a:alphaModFix/>
          </a:blip>
          <a:srcRect/>
          <a:stretch/>
        </p:blipFill>
        <p:spPr>
          <a:xfrm>
            <a:off x="6096000" y="2353470"/>
            <a:ext cx="5918577" cy="447126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56"/>
          <p:cNvSpPr txBox="1">
            <a:spLocks noGrp="1"/>
          </p:cNvSpPr>
          <p:nvPr>
            <p:ph type="title"/>
          </p:nvPr>
        </p:nvSpPr>
        <p:spPr>
          <a:xfrm>
            <a:off x="750888" y="293688"/>
            <a:ext cx="9221787" cy="9477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3F3F"/>
              </a:buClr>
              <a:buSzPts val="1800"/>
              <a:buFont typeface="Calibri"/>
              <a:buNone/>
            </a:pPr>
            <a:r>
              <a:rPr lang="hu-HU" sz="2800">
                <a:latin typeface="Calibri"/>
                <a:ea typeface="Calibri"/>
                <a:cs typeface="Calibri"/>
                <a:sym typeface="Calibri"/>
              </a:rPr>
              <a:t>Jó gyakorlatok és esettanulmányok alkalmazási területenként  </a:t>
            </a:r>
            <a:r>
              <a:rPr lang="hu-HU" sz="2800" b="1">
                <a:latin typeface="Calibri"/>
                <a:ea typeface="Calibri"/>
                <a:cs typeface="Calibri"/>
                <a:sym typeface="Calibri"/>
              </a:rPr>
              <a:t>szolgáltatások</a:t>
            </a:r>
            <a:r>
              <a:rPr lang="hu-HU" sz="2800">
                <a:latin typeface="Calibri"/>
                <a:ea typeface="Calibri"/>
                <a:cs typeface="Calibri"/>
                <a:sym typeface="Calibri"/>
              </a:rPr>
              <a:t>: Ceglédbercel, okos falu</a:t>
            </a:r>
            <a:endParaRPr/>
          </a:p>
        </p:txBody>
      </p:sp>
      <p:sp>
        <p:nvSpPr>
          <p:cNvPr id="679" name="Google Shape;679;p56"/>
          <p:cNvSpPr txBox="1">
            <a:spLocks noGrp="1"/>
          </p:cNvSpPr>
          <p:nvPr>
            <p:ph type="body" idx="1"/>
          </p:nvPr>
        </p:nvSpPr>
        <p:spPr>
          <a:xfrm>
            <a:off x="749300" y="1398588"/>
            <a:ext cx="9213850" cy="4826000"/>
          </a:xfrm>
          <a:prstGeom prst="rect">
            <a:avLst/>
          </a:prstGeom>
          <a:noFill/>
          <a:ln>
            <a:noFill/>
          </a:ln>
        </p:spPr>
        <p:txBody>
          <a:bodyPr spcFirstLastPara="1" wrap="square" lIns="91425" tIns="45700" rIns="91425" bIns="45700" anchor="t" anchorCtr="0">
            <a:normAutofit/>
          </a:bodyPr>
          <a:lstStyle/>
          <a:p>
            <a:pPr marL="457200" lvl="0" indent="-342900" algn="l" rtl="0">
              <a:lnSpc>
                <a:spcPct val="110000"/>
              </a:lnSpc>
              <a:spcBef>
                <a:spcPts val="0"/>
              </a:spcBef>
              <a:spcAft>
                <a:spcPts val="0"/>
              </a:spcAft>
              <a:buClr>
                <a:srgbClr val="3F3F3F"/>
              </a:buClr>
              <a:buSzPts val="1800"/>
              <a:buChar char="•"/>
            </a:pPr>
            <a:r>
              <a:rPr lang="hu-HU" sz="1500">
                <a:solidFill>
                  <a:srgbClr val="3F3F3F"/>
                </a:solidFill>
                <a:latin typeface="Calibri"/>
                <a:ea typeface="Calibri"/>
                <a:cs typeface="Calibri"/>
                <a:sym typeface="Calibri"/>
              </a:rPr>
              <a:t>A négyezer lakosú Ceglédbercel számára fontos a régió híreinek, a lakosok számára érdekes és hasznos információk minél hatékonyabb célba juttatása, valamint a közbiztonság, és az itt élők komfortérzetének javítása, ezért több elemből álló Okos Falu programot indított:</a:t>
            </a:r>
            <a:endParaRPr/>
          </a:p>
          <a:p>
            <a:pPr marL="457200" lvl="0" indent="-342900" algn="l" rtl="0">
              <a:lnSpc>
                <a:spcPct val="110000"/>
              </a:lnSpc>
              <a:spcBef>
                <a:spcPts val="0"/>
              </a:spcBef>
              <a:spcAft>
                <a:spcPts val="0"/>
              </a:spcAft>
              <a:buClr>
                <a:srgbClr val="3F3F3F"/>
              </a:buClr>
              <a:buSzPts val="1800"/>
              <a:buFont typeface="Arial"/>
              <a:buChar char="•"/>
            </a:pPr>
            <a:r>
              <a:rPr lang="hu-HU" sz="1500">
                <a:solidFill>
                  <a:srgbClr val="3F3F3F"/>
                </a:solidFill>
                <a:latin typeface="Calibri"/>
                <a:ea typeface="Calibri"/>
                <a:cs typeface="Calibri"/>
                <a:sym typeface="Calibri"/>
              </a:rPr>
              <a:t>nyolc egységből álló Full HD kamerarendszert épített ki a településen, amelyek a helyi rendőrség és polgárőrség ügyeleteihez továbbítják a frekventált közterületek képeit;</a:t>
            </a:r>
            <a:endParaRPr/>
          </a:p>
          <a:p>
            <a:pPr marL="457200" lvl="0" indent="-342900" algn="l" rtl="0">
              <a:lnSpc>
                <a:spcPct val="110000"/>
              </a:lnSpc>
              <a:spcBef>
                <a:spcPts val="0"/>
              </a:spcBef>
              <a:spcAft>
                <a:spcPts val="0"/>
              </a:spcAft>
              <a:buClr>
                <a:srgbClr val="3F3F3F"/>
              </a:buClr>
              <a:buSzPts val="1800"/>
              <a:buFont typeface="Arial"/>
              <a:buChar char="•"/>
            </a:pPr>
            <a:r>
              <a:rPr lang="hu-HU" sz="1500">
                <a:solidFill>
                  <a:srgbClr val="3F3F3F"/>
                </a:solidFill>
                <a:latin typeface="Calibri"/>
                <a:ea typeface="Calibri"/>
                <a:cs typeface="Calibri"/>
                <a:sym typeface="Calibri"/>
              </a:rPr>
              <a:t>a két leglátogatottabb helyszínen WiFi hotspotot is létesített</a:t>
            </a:r>
            <a:endParaRPr/>
          </a:p>
          <a:p>
            <a:pPr marL="457200" lvl="0" indent="-342900" algn="l" rtl="0">
              <a:lnSpc>
                <a:spcPct val="110000"/>
              </a:lnSpc>
              <a:spcBef>
                <a:spcPts val="0"/>
              </a:spcBef>
              <a:spcAft>
                <a:spcPts val="0"/>
              </a:spcAft>
              <a:buClr>
                <a:srgbClr val="3F3F3F"/>
              </a:buClr>
              <a:buSzPts val="1800"/>
              <a:buFont typeface="Arial"/>
              <a:buChar char="•"/>
            </a:pPr>
            <a:r>
              <a:rPr lang="hu-HU" sz="1500">
                <a:solidFill>
                  <a:srgbClr val="3F3F3F"/>
                </a:solidFill>
                <a:latin typeface="Calibri"/>
                <a:ea typeface="Calibri"/>
                <a:cs typeface="Calibri"/>
                <a:sym typeface="Calibri"/>
              </a:rPr>
              <a:t>Ingyenes mobilalkalmazást fejlesztett ki a helyieknek, és az odalátogató turistáknak a szükséges információk megszerzéséhez</a:t>
            </a:r>
            <a:endParaRPr/>
          </a:p>
          <a:p>
            <a:pPr marL="742950" lvl="1" indent="-285750" algn="l" rtl="0">
              <a:lnSpc>
                <a:spcPct val="110000"/>
              </a:lnSpc>
              <a:spcBef>
                <a:spcPts val="0"/>
              </a:spcBef>
              <a:spcAft>
                <a:spcPts val="0"/>
              </a:spcAft>
              <a:buClr>
                <a:srgbClr val="3F3F3F"/>
              </a:buClr>
              <a:buSzPts val="1800"/>
              <a:buFont typeface="Arial"/>
              <a:buChar char="•"/>
            </a:pPr>
            <a:r>
              <a:rPr lang="hu-HU" sz="1500">
                <a:solidFill>
                  <a:srgbClr val="3F3F3F"/>
                </a:solidFill>
                <a:latin typeface="Calibri"/>
                <a:ea typeface="Calibri"/>
                <a:cs typeface="Calibri"/>
                <a:sym typeface="Calibri"/>
              </a:rPr>
              <a:t>helyi vállalkozók szolgáltatásai</a:t>
            </a:r>
            <a:endParaRPr/>
          </a:p>
          <a:p>
            <a:pPr marL="742950" lvl="1" indent="-285750" algn="l" rtl="0">
              <a:lnSpc>
                <a:spcPct val="110000"/>
              </a:lnSpc>
              <a:spcBef>
                <a:spcPts val="0"/>
              </a:spcBef>
              <a:spcAft>
                <a:spcPts val="0"/>
              </a:spcAft>
              <a:buClr>
                <a:srgbClr val="3F3F3F"/>
              </a:buClr>
              <a:buSzPts val="1800"/>
              <a:buFont typeface="Arial"/>
              <a:buChar char="•"/>
            </a:pPr>
            <a:r>
              <a:rPr lang="hu-HU" sz="1500">
                <a:solidFill>
                  <a:srgbClr val="3F3F3F"/>
                </a:solidFill>
                <a:latin typeface="Calibri"/>
                <a:ea typeface="Calibri"/>
                <a:cs typeface="Calibri"/>
                <a:sym typeface="Calibri"/>
              </a:rPr>
              <a:t>település programkínálata</a:t>
            </a:r>
            <a:endParaRPr/>
          </a:p>
          <a:p>
            <a:pPr marL="742950" lvl="1" indent="-285750" algn="l" rtl="0">
              <a:lnSpc>
                <a:spcPct val="110000"/>
              </a:lnSpc>
              <a:spcBef>
                <a:spcPts val="0"/>
              </a:spcBef>
              <a:spcAft>
                <a:spcPts val="0"/>
              </a:spcAft>
              <a:buClr>
                <a:srgbClr val="3F3F3F"/>
              </a:buClr>
              <a:buSzPts val="1800"/>
              <a:buFont typeface="Arial"/>
              <a:buChar char="•"/>
            </a:pPr>
            <a:r>
              <a:rPr lang="hu-HU" sz="1500">
                <a:solidFill>
                  <a:srgbClr val="3F3F3F"/>
                </a:solidFill>
                <a:latin typeface="Calibri"/>
                <a:ea typeface="Calibri"/>
                <a:cs typeface="Calibri"/>
                <a:sym typeface="Calibri"/>
              </a:rPr>
              <a:t>lakossági vélemények begyűjtése, szavazás</a:t>
            </a:r>
            <a:endParaRPr/>
          </a:p>
          <a:p>
            <a:pPr marL="742950" lvl="1" indent="-285750" algn="l" rtl="0">
              <a:lnSpc>
                <a:spcPct val="110000"/>
              </a:lnSpc>
              <a:spcBef>
                <a:spcPts val="0"/>
              </a:spcBef>
              <a:spcAft>
                <a:spcPts val="0"/>
              </a:spcAft>
              <a:buClr>
                <a:srgbClr val="3F3F3F"/>
              </a:buClr>
              <a:buSzPts val="1800"/>
              <a:buFont typeface="Arial"/>
              <a:buChar char="•"/>
            </a:pPr>
            <a:r>
              <a:rPr lang="hu-HU" sz="1500">
                <a:solidFill>
                  <a:srgbClr val="3F3F3F"/>
                </a:solidFill>
                <a:latin typeface="Calibri"/>
                <a:ea typeface="Calibri"/>
                <a:cs typeface="Calibri"/>
                <a:sym typeface="Calibri"/>
              </a:rPr>
              <a:t>közérdekű információk azonnali közlésére, akár riasztás jelleggel </a:t>
            </a:r>
            <a:endParaRPr/>
          </a:p>
          <a:p>
            <a:pPr marL="742950" lvl="1" indent="-285750" algn="l" rtl="0">
              <a:lnSpc>
                <a:spcPct val="110000"/>
              </a:lnSpc>
              <a:spcBef>
                <a:spcPts val="0"/>
              </a:spcBef>
              <a:spcAft>
                <a:spcPts val="0"/>
              </a:spcAft>
              <a:buClr>
                <a:srgbClr val="3F3F3F"/>
              </a:buClr>
              <a:buSzPts val="1800"/>
              <a:buFont typeface="Arial"/>
              <a:buChar char="•"/>
            </a:pPr>
            <a:r>
              <a:rPr lang="hu-HU" sz="1500">
                <a:solidFill>
                  <a:srgbClr val="3F3F3F"/>
                </a:solidFill>
                <a:latin typeface="Calibri"/>
                <a:ea typeface="Calibri"/>
                <a:cs typeface="Calibri"/>
                <a:sym typeface="Calibri"/>
              </a:rPr>
              <a:t>rászoruló, idős lakosok jelzést tudnak majd adni egészségügyi vagy biztonsági vészhelyzet esetén</a:t>
            </a:r>
            <a:endParaRPr/>
          </a:p>
          <a:p>
            <a:pPr marL="742950" lvl="1" indent="-285750" algn="l" rtl="0">
              <a:lnSpc>
                <a:spcPct val="110000"/>
              </a:lnSpc>
              <a:spcBef>
                <a:spcPts val="0"/>
              </a:spcBef>
              <a:spcAft>
                <a:spcPts val="0"/>
              </a:spcAft>
              <a:buClr>
                <a:srgbClr val="3F3F3F"/>
              </a:buClr>
              <a:buSzPts val="1800"/>
              <a:buFont typeface="Arial"/>
              <a:buChar char="•"/>
            </a:pPr>
            <a:r>
              <a:rPr lang="hu-HU" sz="1500">
                <a:solidFill>
                  <a:srgbClr val="3F3F3F"/>
                </a:solidFill>
                <a:latin typeface="Calibri"/>
                <a:ea typeface="Calibri"/>
                <a:cs typeface="Calibri"/>
                <a:sym typeface="Calibri"/>
              </a:rPr>
              <a:t>közösségi tér funkció, amelynek segítségével időpontot lehet foglalni a helyi szolgáltató intézményekhez</a:t>
            </a:r>
            <a:endParaRPr/>
          </a:p>
          <a:p>
            <a:pPr marL="457200" lvl="0" indent="-342900" algn="l" rtl="0">
              <a:lnSpc>
                <a:spcPct val="110000"/>
              </a:lnSpc>
              <a:spcBef>
                <a:spcPts val="0"/>
              </a:spcBef>
              <a:spcAft>
                <a:spcPts val="0"/>
              </a:spcAft>
              <a:buClr>
                <a:srgbClr val="3F3F3F"/>
              </a:buClr>
              <a:buSzPts val="1800"/>
              <a:buChar char="•"/>
            </a:pPr>
            <a:r>
              <a:rPr lang="hu-HU" sz="1500">
                <a:solidFill>
                  <a:srgbClr val="3F3F3F"/>
                </a:solidFill>
                <a:latin typeface="Calibri"/>
                <a:ea typeface="Calibri"/>
                <a:cs typeface="Calibri"/>
                <a:sym typeface="Calibri"/>
              </a:rPr>
              <a:t>Tervek között szerepel </a:t>
            </a:r>
            <a:endParaRPr/>
          </a:p>
          <a:p>
            <a:pPr marL="457200" lvl="0" indent="-342900" algn="l" rtl="0">
              <a:lnSpc>
                <a:spcPct val="110000"/>
              </a:lnSpc>
              <a:spcBef>
                <a:spcPts val="0"/>
              </a:spcBef>
              <a:spcAft>
                <a:spcPts val="0"/>
              </a:spcAft>
              <a:buClr>
                <a:srgbClr val="3F3F3F"/>
              </a:buClr>
              <a:buSzPts val="1800"/>
              <a:buFont typeface="Arial"/>
              <a:buChar char="•"/>
            </a:pPr>
            <a:r>
              <a:rPr lang="hu-HU" sz="1500">
                <a:solidFill>
                  <a:srgbClr val="3F3F3F"/>
                </a:solidFill>
                <a:latin typeface="Calibri"/>
                <a:ea typeface="Calibri"/>
                <a:cs typeface="Calibri"/>
                <a:sym typeface="Calibri"/>
              </a:rPr>
              <a:t>környezeti szenzorok kihelyezése, amely segítségével energiahatékonyabbá válhat a közvilágítás, a gépjárműforgalom alakulásáról is hasznos adatokhoz lehet majd hozzájutni </a:t>
            </a:r>
            <a:endParaRPr/>
          </a:p>
          <a:p>
            <a:pPr marL="457200" lvl="0" indent="-342900" algn="l" rtl="0">
              <a:lnSpc>
                <a:spcPct val="110000"/>
              </a:lnSpc>
              <a:spcBef>
                <a:spcPts val="0"/>
              </a:spcBef>
              <a:spcAft>
                <a:spcPts val="0"/>
              </a:spcAft>
              <a:buClr>
                <a:srgbClr val="3F3F3F"/>
              </a:buClr>
              <a:buSzPts val="1800"/>
              <a:buFont typeface="Arial"/>
              <a:buChar char="•"/>
            </a:pPr>
            <a:r>
              <a:rPr lang="hu-HU" sz="1500">
                <a:solidFill>
                  <a:srgbClr val="3F3F3F"/>
                </a:solidFill>
                <a:latin typeface="Calibri"/>
                <a:ea typeface="Calibri"/>
                <a:cs typeface="Calibri"/>
                <a:sym typeface="Calibri"/>
              </a:rPr>
              <a:t>töltők kihelyezése az egyre terjedő elektromos autók számára</a:t>
            </a:r>
            <a:endParaRPr/>
          </a:p>
          <a:p>
            <a:pPr marL="457200" lvl="0" indent="-228600" algn="l" rtl="0">
              <a:lnSpc>
                <a:spcPct val="110000"/>
              </a:lnSpc>
              <a:spcBef>
                <a:spcPts val="0"/>
              </a:spcBef>
              <a:spcAft>
                <a:spcPts val="0"/>
              </a:spcAft>
              <a:buClr>
                <a:srgbClr val="3F3F3F"/>
              </a:buClr>
              <a:buSzPts val="1800"/>
              <a:buNone/>
            </a:pPr>
            <a:endParaRPr sz="1500">
              <a:solidFill>
                <a:srgbClr val="3F3F3F"/>
              </a:solidFill>
              <a:latin typeface="Calibri"/>
              <a:ea typeface="Calibri"/>
              <a:cs typeface="Calibri"/>
              <a:sym typeface="Calibri"/>
            </a:endParaRPr>
          </a:p>
        </p:txBody>
      </p:sp>
      <p:pic>
        <p:nvPicPr>
          <p:cNvPr id="680" name="Google Shape;680;p56"/>
          <p:cNvPicPr preferRelativeResize="0"/>
          <p:nvPr/>
        </p:nvPicPr>
        <p:blipFill rotWithShape="1">
          <a:blip r:embed="rId3">
            <a:alphaModFix/>
          </a:blip>
          <a:srcRect/>
          <a:stretch/>
        </p:blipFill>
        <p:spPr>
          <a:xfrm>
            <a:off x="9756378" y="1197134"/>
            <a:ext cx="1592263" cy="2773363"/>
          </a:xfrm>
          <a:prstGeom prst="rect">
            <a:avLst/>
          </a:prstGeom>
          <a:noFill/>
          <a:ln>
            <a:noFill/>
          </a:ln>
        </p:spPr>
      </p:pic>
      <p:pic>
        <p:nvPicPr>
          <p:cNvPr id="681" name="Google Shape;681;p56"/>
          <p:cNvPicPr preferRelativeResize="0"/>
          <p:nvPr/>
        </p:nvPicPr>
        <p:blipFill rotWithShape="1">
          <a:blip r:embed="rId4">
            <a:alphaModFix/>
          </a:blip>
          <a:srcRect/>
          <a:stretch/>
        </p:blipFill>
        <p:spPr>
          <a:xfrm>
            <a:off x="10477500" y="4019550"/>
            <a:ext cx="1570038" cy="2743200"/>
          </a:xfrm>
          <a:prstGeom prst="rect">
            <a:avLst/>
          </a:prstGeom>
          <a:noFill/>
          <a:ln>
            <a:noFill/>
          </a:ln>
        </p:spPr>
      </p:pic>
      <p:sp>
        <p:nvSpPr>
          <p:cNvPr id="682" name="Google Shape;682;p56"/>
          <p:cNvSpPr/>
          <p:nvPr/>
        </p:nvSpPr>
        <p:spPr>
          <a:xfrm>
            <a:off x="2200275" y="6205130"/>
            <a:ext cx="7762875" cy="3063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none" strike="noStrike" cap="none">
                <a:solidFill>
                  <a:schemeClr val="dk1"/>
                </a:solidFill>
                <a:latin typeface="Arial"/>
                <a:ea typeface="Arial"/>
                <a:cs typeface="Arial"/>
                <a:sym typeface="Arial"/>
              </a:rPr>
              <a:t>Kép forrása: </a:t>
            </a:r>
            <a:r>
              <a:rPr lang="hu-HU" sz="1400" b="0" i="0" u="sng" strike="noStrike" cap="none">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https://play.google.com/store/apps/details?id=hu.spacesalad.secondscr.cegledbercel</a:t>
            </a:r>
            <a:endParaRPr sz="1400" b="0" i="0" u="none" strike="noStrike" cap="none">
              <a:solidFill>
                <a:schemeClr val="dk1"/>
              </a:solidFill>
              <a:latin typeface="Arial"/>
              <a:ea typeface="Arial"/>
              <a:cs typeface="Arial"/>
              <a:sym typeface="Arial"/>
            </a:endParaRPr>
          </a:p>
        </p:txBody>
      </p:sp>
      <p:grpSp>
        <p:nvGrpSpPr>
          <p:cNvPr id="683" name="Google Shape;683;p56"/>
          <p:cNvGrpSpPr/>
          <p:nvPr/>
        </p:nvGrpSpPr>
        <p:grpSpPr>
          <a:xfrm>
            <a:off x="10845006" y="373063"/>
            <a:ext cx="1116013" cy="722313"/>
            <a:chOff x="1904995" y="1534888"/>
            <a:chExt cx="4752000" cy="3052965"/>
          </a:xfrm>
        </p:grpSpPr>
        <p:sp>
          <p:nvSpPr>
            <p:cNvPr id="684" name="Google Shape;684;p56"/>
            <p:cNvSpPr/>
            <p:nvPr/>
          </p:nvSpPr>
          <p:spPr>
            <a:xfrm>
              <a:off x="1938795" y="1534888"/>
              <a:ext cx="4623565" cy="999764"/>
            </a:xfrm>
            <a:prstGeom prst="triangle">
              <a:avLst>
                <a:gd name="adj" fmla="val 50000"/>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685" name="Google Shape;685;p56"/>
            <p:cNvSpPr/>
            <p:nvPr/>
          </p:nvSpPr>
          <p:spPr>
            <a:xfrm>
              <a:off x="2101025" y="2588330"/>
              <a:ext cx="980140" cy="1308411"/>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686" name="Google Shape;686;p56"/>
            <p:cNvSpPr/>
            <p:nvPr/>
          </p:nvSpPr>
          <p:spPr>
            <a:xfrm>
              <a:off x="3209600" y="2588330"/>
              <a:ext cx="980140" cy="1308411"/>
            </a:xfrm>
            <a:prstGeom prst="rect">
              <a:avLst/>
            </a:prstGeom>
            <a:solidFill>
              <a:srgbClr val="358B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687" name="Google Shape;687;p56"/>
            <p:cNvSpPr/>
            <p:nvPr/>
          </p:nvSpPr>
          <p:spPr>
            <a:xfrm>
              <a:off x="4324931" y="2588330"/>
              <a:ext cx="973382" cy="1308411"/>
            </a:xfrm>
            <a:prstGeom prst="rect">
              <a:avLst/>
            </a:prstGeom>
            <a:solidFill>
              <a:srgbClr val="358B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688" name="Google Shape;688;p56"/>
            <p:cNvSpPr/>
            <p:nvPr/>
          </p:nvSpPr>
          <p:spPr>
            <a:xfrm>
              <a:off x="5440267" y="2588330"/>
              <a:ext cx="980140" cy="1308411"/>
            </a:xfrm>
            <a:prstGeom prst="rect">
              <a:avLst/>
            </a:prstGeom>
            <a:solidFill>
              <a:srgbClr val="C00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689" name="Google Shape;689;p56"/>
            <p:cNvSpPr/>
            <p:nvPr/>
          </p:nvSpPr>
          <p:spPr>
            <a:xfrm>
              <a:off x="1979353" y="3950419"/>
              <a:ext cx="4630323" cy="288524"/>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690" name="Google Shape;690;p56"/>
            <p:cNvSpPr/>
            <p:nvPr/>
          </p:nvSpPr>
          <p:spPr>
            <a:xfrm>
              <a:off x="1904995" y="4299329"/>
              <a:ext cx="4752000" cy="288524"/>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57"/>
          <p:cNvSpPr txBox="1">
            <a:spLocks noGrp="1"/>
          </p:cNvSpPr>
          <p:nvPr>
            <p:ph type="title"/>
          </p:nvPr>
        </p:nvSpPr>
        <p:spPr>
          <a:xfrm>
            <a:off x="737825" y="0"/>
            <a:ext cx="9221787" cy="9477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3F3F"/>
              </a:buClr>
              <a:buSzPts val="1800"/>
              <a:buFont typeface="Calibri"/>
              <a:buNone/>
            </a:pPr>
            <a:r>
              <a:rPr lang="hu-HU" sz="2800">
                <a:latin typeface="Calibri"/>
                <a:ea typeface="Calibri"/>
                <a:cs typeface="Calibri"/>
                <a:sym typeface="Calibri"/>
              </a:rPr>
              <a:t>Jó gyakorlatok és esettanulmányok alkalmazási területenként  </a:t>
            </a:r>
            <a:r>
              <a:rPr lang="hu-HU" sz="2800" b="1">
                <a:latin typeface="Calibri"/>
                <a:ea typeface="Calibri"/>
                <a:cs typeface="Calibri"/>
                <a:sym typeface="Calibri"/>
              </a:rPr>
              <a:t>szolgáltatások</a:t>
            </a:r>
            <a:r>
              <a:rPr lang="hu-HU" sz="2800">
                <a:latin typeface="Calibri"/>
                <a:ea typeface="Calibri"/>
                <a:cs typeface="Calibri"/>
                <a:sym typeface="Calibri"/>
              </a:rPr>
              <a:t>: közöségi házimunka közvetítő</a:t>
            </a:r>
            <a:endParaRPr/>
          </a:p>
        </p:txBody>
      </p:sp>
      <p:sp>
        <p:nvSpPr>
          <p:cNvPr id="697" name="Google Shape;697;p57"/>
          <p:cNvSpPr txBox="1">
            <a:spLocks noGrp="1"/>
          </p:cNvSpPr>
          <p:nvPr>
            <p:ph type="body" idx="1"/>
          </p:nvPr>
        </p:nvSpPr>
        <p:spPr>
          <a:xfrm>
            <a:off x="322262" y="947737"/>
            <a:ext cx="7261226" cy="5091112"/>
          </a:xfrm>
          <a:prstGeom prst="rect">
            <a:avLst/>
          </a:prstGeom>
          <a:noFill/>
          <a:ln>
            <a:noFill/>
          </a:ln>
        </p:spPr>
        <p:txBody>
          <a:bodyPr spcFirstLastPara="1" wrap="square" lIns="91425" tIns="45700" rIns="91425" bIns="45700" anchor="t" anchorCtr="0">
            <a:noAutofit/>
          </a:bodyPr>
          <a:lstStyle/>
          <a:p>
            <a:pPr marL="114300" lvl="0" indent="0" algn="l" rtl="0">
              <a:lnSpc>
                <a:spcPct val="120000"/>
              </a:lnSpc>
              <a:spcBef>
                <a:spcPts val="1000"/>
              </a:spcBef>
              <a:spcAft>
                <a:spcPts val="0"/>
              </a:spcAft>
              <a:buClr>
                <a:srgbClr val="3F3F3F"/>
              </a:buClr>
              <a:buSzPts val="1800"/>
              <a:buNone/>
            </a:pPr>
            <a:r>
              <a:rPr lang="hu-HU" sz="1400">
                <a:solidFill>
                  <a:srgbClr val="3F3F3F"/>
                </a:solidFill>
                <a:latin typeface="Calibri"/>
                <a:ea typeface="Calibri"/>
                <a:cs typeface="Calibri"/>
                <a:sym typeface="Calibri"/>
              </a:rPr>
              <a:t>ZAARLY </a:t>
            </a:r>
            <a:endParaRPr/>
          </a:p>
          <a:p>
            <a:pPr marL="457200" lvl="0" indent="-342900" algn="l" rtl="0">
              <a:lnSpc>
                <a:spcPct val="120000"/>
              </a:lnSpc>
              <a:spcBef>
                <a:spcPts val="1000"/>
              </a:spcBef>
              <a:spcAft>
                <a:spcPts val="0"/>
              </a:spcAft>
              <a:buClr>
                <a:srgbClr val="3F3F3F"/>
              </a:buClr>
              <a:buSzPts val="1800"/>
              <a:buFont typeface="Arial"/>
              <a:buChar char="•"/>
            </a:pPr>
            <a:r>
              <a:rPr lang="hu-HU" sz="1400">
                <a:solidFill>
                  <a:srgbClr val="3F3F3F"/>
                </a:solidFill>
                <a:latin typeface="Calibri"/>
                <a:ea typeface="Calibri"/>
                <a:cs typeface="Calibri"/>
                <a:sym typeface="Calibri"/>
              </a:rPr>
              <a:t>Az alkalmazás segítségével a felhasználók a ház körüli munkákat menedzselhetik. </a:t>
            </a:r>
            <a:endParaRPr/>
          </a:p>
          <a:p>
            <a:pPr marL="457200" lvl="0" indent="-342900" algn="l" rtl="0">
              <a:lnSpc>
                <a:spcPct val="120000"/>
              </a:lnSpc>
              <a:spcBef>
                <a:spcPts val="1000"/>
              </a:spcBef>
              <a:spcAft>
                <a:spcPts val="0"/>
              </a:spcAft>
              <a:buClr>
                <a:srgbClr val="3F3F3F"/>
              </a:buClr>
              <a:buSzPts val="1800"/>
              <a:buFont typeface="Arial"/>
              <a:buChar char="•"/>
            </a:pPr>
            <a:r>
              <a:rPr lang="hu-HU" sz="1400">
                <a:solidFill>
                  <a:srgbClr val="3F3F3F"/>
                </a:solidFill>
                <a:latin typeface="Calibri"/>
                <a:ea typeface="Calibri"/>
                <a:cs typeface="Calibri"/>
                <a:sym typeface="Calibri"/>
              </a:rPr>
              <a:t>A rendszerben regisztrált helyi kis szolgáltatócégekkel az alkalmazás felületén keresztül lehet kapcsolatba lépni, az online naptár segítségével megszervezhető a ház körüli munka, a beépített csevegő alkalmazáson keresztül bonyolítható a kommunikáció, a felhasználói felületen keresztül pedig biztonságosan kiegyenlíthető a számla. </a:t>
            </a:r>
            <a:endParaRPr/>
          </a:p>
          <a:p>
            <a:pPr marL="457200" lvl="0" indent="-342900" algn="l" rtl="0">
              <a:lnSpc>
                <a:spcPct val="120000"/>
              </a:lnSpc>
              <a:spcBef>
                <a:spcPts val="1000"/>
              </a:spcBef>
              <a:spcAft>
                <a:spcPts val="0"/>
              </a:spcAft>
              <a:buClr>
                <a:srgbClr val="3F3F3F"/>
              </a:buClr>
              <a:buSzPts val="1800"/>
              <a:buFont typeface="Arial"/>
              <a:buChar char="•"/>
            </a:pPr>
            <a:r>
              <a:rPr lang="hu-HU" sz="1400">
                <a:solidFill>
                  <a:srgbClr val="3F3F3F"/>
                </a:solidFill>
                <a:latin typeface="Calibri"/>
                <a:ea typeface="Calibri"/>
                <a:cs typeface="Calibri"/>
                <a:sym typeface="Calibri"/>
              </a:rPr>
              <a:t>Az elvégzett szolgáltatás minősítésével a nem megfelelő szolgáltatást végző cégek és vállalkozók kiszűrhetők.</a:t>
            </a:r>
            <a:endParaRPr/>
          </a:p>
          <a:p>
            <a:pPr marL="114300" lvl="0" indent="0" algn="l" rtl="0">
              <a:lnSpc>
                <a:spcPct val="120000"/>
              </a:lnSpc>
              <a:spcBef>
                <a:spcPts val="1000"/>
              </a:spcBef>
              <a:spcAft>
                <a:spcPts val="0"/>
              </a:spcAft>
              <a:buClr>
                <a:srgbClr val="3F3F3F"/>
              </a:buClr>
              <a:buSzPts val="1800"/>
              <a:buNone/>
            </a:pPr>
            <a:r>
              <a:rPr lang="hu-HU" sz="1400">
                <a:solidFill>
                  <a:srgbClr val="3F3F3F"/>
                </a:solidFill>
                <a:latin typeface="Calibri"/>
                <a:ea typeface="Calibri"/>
                <a:cs typeface="Calibri"/>
                <a:sym typeface="Calibri"/>
              </a:rPr>
              <a:t>TASKRABBIT</a:t>
            </a:r>
            <a:r>
              <a:rPr lang="hu-HU" sz="1400" b="1">
                <a:solidFill>
                  <a:srgbClr val="3F3F3F"/>
                </a:solidFill>
                <a:latin typeface="Calibri"/>
                <a:ea typeface="Calibri"/>
                <a:cs typeface="Calibri"/>
                <a:sym typeface="Calibri"/>
              </a:rPr>
              <a:t> </a:t>
            </a:r>
            <a:endParaRPr sz="1400">
              <a:solidFill>
                <a:srgbClr val="3F3F3F"/>
              </a:solidFill>
              <a:latin typeface="Calibri"/>
              <a:ea typeface="Calibri"/>
              <a:cs typeface="Calibri"/>
              <a:sym typeface="Calibri"/>
            </a:endParaRPr>
          </a:p>
          <a:p>
            <a:pPr marL="457200" lvl="0" indent="-342900" algn="l" rtl="0">
              <a:lnSpc>
                <a:spcPct val="120000"/>
              </a:lnSpc>
              <a:spcBef>
                <a:spcPts val="1000"/>
              </a:spcBef>
              <a:spcAft>
                <a:spcPts val="0"/>
              </a:spcAft>
              <a:buClr>
                <a:srgbClr val="3F3F3F"/>
              </a:buClr>
              <a:buSzPts val="1800"/>
              <a:buFont typeface="Arial"/>
              <a:buChar char="•"/>
            </a:pPr>
            <a:r>
              <a:rPr lang="hu-HU" sz="1400">
                <a:solidFill>
                  <a:srgbClr val="3F3F3F"/>
                </a:solidFill>
                <a:latin typeface="Calibri"/>
                <a:ea typeface="Calibri"/>
                <a:cs typeface="Calibri"/>
                <a:sym typeface="Calibri"/>
              </a:rPr>
              <a:t>A szolgáltatás segítségével a felhasználók meghirdethetik a ház körüli munkáikat, és a munka elvégzésére szánt legmagasabb összeget, majd a munkát elvégezni szándékozó felhasználók licitálnak. </a:t>
            </a:r>
            <a:endParaRPr/>
          </a:p>
          <a:p>
            <a:pPr marL="457200" lvl="0" indent="-342900" algn="l" rtl="0">
              <a:lnSpc>
                <a:spcPct val="120000"/>
              </a:lnSpc>
              <a:spcBef>
                <a:spcPts val="1000"/>
              </a:spcBef>
              <a:spcAft>
                <a:spcPts val="0"/>
              </a:spcAft>
              <a:buClr>
                <a:srgbClr val="3F3F3F"/>
              </a:buClr>
              <a:buSzPts val="1800"/>
              <a:buFont typeface="Arial"/>
              <a:buChar char="•"/>
            </a:pPr>
            <a:r>
              <a:rPr lang="hu-HU" sz="1400">
                <a:solidFill>
                  <a:srgbClr val="3F3F3F"/>
                </a:solidFill>
                <a:latin typeface="Calibri"/>
                <a:ea typeface="Calibri"/>
                <a:cs typeface="Calibri"/>
                <a:sym typeface="Calibri"/>
              </a:rPr>
              <a:t>A licit végén a munkát felajánló dönthet, kivel végezteti el a feladatot. </a:t>
            </a:r>
            <a:endParaRPr/>
          </a:p>
          <a:p>
            <a:pPr marL="457200" lvl="0" indent="-342900" algn="l" rtl="0">
              <a:lnSpc>
                <a:spcPct val="120000"/>
              </a:lnSpc>
              <a:spcBef>
                <a:spcPts val="1000"/>
              </a:spcBef>
              <a:spcAft>
                <a:spcPts val="0"/>
              </a:spcAft>
              <a:buClr>
                <a:srgbClr val="3F3F3F"/>
              </a:buClr>
              <a:buSzPts val="1800"/>
              <a:buFont typeface="Arial"/>
              <a:buChar char="•"/>
            </a:pPr>
            <a:r>
              <a:rPr lang="hu-HU" sz="1400">
                <a:solidFill>
                  <a:srgbClr val="3F3F3F"/>
                </a:solidFill>
                <a:latin typeface="Calibri"/>
                <a:ea typeface="Calibri"/>
                <a:cs typeface="Calibri"/>
                <a:sym typeface="Calibri"/>
              </a:rPr>
              <a:t>A rendszerbe jelentkező munkavégzők tudását és hátterét ellenőrzik. Legnagyobb részük diákok, munkanélküliek, háztartásbeliek és nyugdíjasok köréből kerül ki. </a:t>
            </a:r>
            <a:endParaRPr/>
          </a:p>
          <a:p>
            <a:pPr marL="457200" lvl="0" indent="-342900" algn="l" rtl="0">
              <a:lnSpc>
                <a:spcPct val="120000"/>
              </a:lnSpc>
              <a:spcBef>
                <a:spcPts val="1000"/>
              </a:spcBef>
              <a:spcAft>
                <a:spcPts val="0"/>
              </a:spcAft>
              <a:buClr>
                <a:srgbClr val="3F3F3F"/>
              </a:buClr>
              <a:buSzPts val="1800"/>
              <a:buFont typeface="Arial"/>
              <a:buChar char="•"/>
            </a:pPr>
            <a:r>
              <a:rPr lang="hu-HU" sz="1400">
                <a:solidFill>
                  <a:srgbClr val="3F3F3F"/>
                </a:solidFill>
                <a:latin typeface="Calibri"/>
                <a:ea typeface="Calibri"/>
                <a:cs typeface="Calibri"/>
                <a:sym typeface="Calibri"/>
              </a:rPr>
              <a:t>A szolgáltatáshoz okostelefon alkalmazás is készült.</a:t>
            </a:r>
            <a:endParaRPr/>
          </a:p>
        </p:txBody>
      </p:sp>
      <p:pic>
        <p:nvPicPr>
          <p:cNvPr id="698" name="Google Shape;698;p57" descr="http://okosvaros.lechnerkozpont.hu/sites/default/files/2018-11/zaarly.png"/>
          <p:cNvPicPr preferRelativeResize="0"/>
          <p:nvPr/>
        </p:nvPicPr>
        <p:blipFill rotWithShape="1">
          <a:blip r:embed="rId3">
            <a:alphaModFix/>
          </a:blip>
          <a:srcRect/>
          <a:stretch/>
        </p:blipFill>
        <p:spPr>
          <a:xfrm>
            <a:off x="7781925" y="1793081"/>
            <a:ext cx="4087813" cy="3271837"/>
          </a:xfrm>
          <a:prstGeom prst="rect">
            <a:avLst/>
          </a:prstGeom>
          <a:noFill/>
          <a:ln>
            <a:noFill/>
          </a:ln>
        </p:spPr>
      </p:pic>
      <p:sp>
        <p:nvSpPr>
          <p:cNvPr id="699" name="Google Shape;699;p57"/>
          <p:cNvSpPr/>
          <p:nvPr/>
        </p:nvSpPr>
        <p:spPr>
          <a:xfrm>
            <a:off x="7696200" y="5465763"/>
            <a:ext cx="2960688" cy="3063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none" strike="noStrike" cap="none">
                <a:solidFill>
                  <a:schemeClr val="dk1"/>
                </a:solidFill>
                <a:latin typeface="Arial"/>
                <a:ea typeface="Arial"/>
                <a:cs typeface="Arial"/>
                <a:sym typeface="Arial"/>
              </a:rPr>
              <a:t>Kép forrása: </a:t>
            </a:r>
            <a:r>
              <a:rPr lang="hu-HU" sz="1400" b="0"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https://www.zaarly.com/</a:t>
            </a:r>
            <a:r>
              <a:rPr lang="hu-HU" sz="1400" b="0" i="0" u="none" strike="noStrike" cap="none">
                <a:solidFill>
                  <a:schemeClr val="dk1"/>
                </a:solidFill>
                <a:latin typeface="Arial"/>
                <a:ea typeface="Arial"/>
                <a:cs typeface="Arial"/>
                <a:sym typeface="Arial"/>
              </a:rPr>
              <a:t> </a:t>
            </a:r>
            <a:endParaRPr/>
          </a:p>
        </p:txBody>
      </p:sp>
      <p:grpSp>
        <p:nvGrpSpPr>
          <p:cNvPr id="700" name="Google Shape;700;p57"/>
          <p:cNvGrpSpPr/>
          <p:nvPr/>
        </p:nvGrpSpPr>
        <p:grpSpPr>
          <a:xfrm>
            <a:off x="10699728" y="645727"/>
            <a:ext cx="1116013" cy="722313"/>
            <a:chOff x="1904995" y="1534888"/>
            <a:chExt cx="4752000" cy="3052965"/>
          </a:xfrm>
        </p:grpSpPr>
        <p:sp>
          <p:nvSpPr>
            <p:cNvPr id="701" name="Google Shape;701;p57"/>
            <p:cNvSpPr/>
            <p:nvPr/>
          </p:nvSpPr>
          <p:spPr>
            <a:xfrm>
              <a:off x="1938795" y="1534888"/>
              <a:ext cx="4623565" cy="999764"/>
            </a:xfrm>
            <a:prstGeom prst="triangle">
              <a:avLst>
                <a:gd name="adj" fmla="val 50000"/>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702" name="Google Shape;702;p57"/>
            <p:cNvSpPr/>
            <p:nvPr/>
          </p:nvSpPr>
          <p:spPr>
            <a:xfrm>
              <a:off x="2101025" y="2588330"/>
              <a:ext cx="980140" cy="1308411"/>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703" name="Google Shape;703;p57"/>
            <p:cNvSpPr/>
            <p:nvPr/>
          </p:nvSpPr>
          <p:spPr>
            <a:xfrm>
              <a:off x="3209600" y="2588330"/>
              <a:ext cx="980140" cy="1308411"/>
            </a:xfrm>
            <a:prstGeom prst="rect">
              <a:avLst/>
            </a:prstGeom>
            <a:solidFill>
              <a:srgbClr val="358B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704" name="Google Shape;704;p57"/>
            <p:cNvSpPr/>
            <p:nvPr/>
          </p:nvSpPr>
          <p:spPr>
            <a:xfrm>
              <a:off x="4324931" y="2588330"/>
              <a:ext cx="973382" cy="1308411"/>
            </a:xfrm>
            <a:prstGeom prst="rect">
              <a:avLst/>
            </a:prstGeom>
            <a:solidFill>
              <a:srgbClr val="358B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705" name="Google Shape;705;p57"/>
            <p:cNvSpPr/>
            <p:nvPr/>
          </p:nvSpPr>
          <p:spPr>
            <a:xfrm>
              <a:off x="5440267" y="2588330"/>
              <a:ext cx="980140" cy="1308411"/>
            </a:xfrm>
            <a:prstGeom prst="rect">
              <a:avLst/>
            </a:prstGeom>
            <a:solidFill>
              <a:srgbClr val="C00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706" name="Google Shape;706;p57"/>
            <p:cNvSpPr/>
            <p:nvPr/>
          </p:nvSpPr>
          <p:spPr>
            <a:xfrm>
              <a:off x="1979353" y="3950419"/>
              <a:ext cx="4630323" cy="288524"/>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707" name="Google Shape;707;p57"/>
            <p:cNvSpPr/>
            <p:nvPr/>
          </p:nvSpPr>
          <p:spPr>
            <a:xfrm>
              <a:off x="1904995" y="4299329"/>
              <a:ext cx="4752000" cy="288524"/>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58"/>
          <p:cNvSpPr txBox="1">
            <a:spLocks noGrp="1"/>
          </p:cNvSpPr>
          <p:nvPr>
            <p:ph type="title"/>
          </p:nvPr>
        </p:nvSpPr>
        <p:spPr>
          <a:xfrm>
            <a:off x="750888" y="293688"/>
            <a:ext cx="9221787" cy="9477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3F3F"/>
              </a:buClr>
              <a:buSzPts val="1800"/>
              <a:buFont typeface="Calibri"/>
              <a:buNone/>
            </a:pPr>
            <a:r>
              <a:rPr lang="hu-HU" sz="2800">
                <a:latin typeface="Calibri"/>
                <a:ea typeface="Calibri"/>
                <a:cs typeface="Calibri"/>
                <a:sym typeface="Calibri"/>
              </a:rPr>
              <a:t>Jó gyakorlatok és esettanulmányok alkalmazási területenként  </a:t>
            </a:r>
            <a:r>
              <a:rPr lang="hu-HU" sz="2800" b="1">
                <a:latin typeface="Calibri"/>
                <a:ea typeface="Calibri"/>
                <a:cs typeface="Calibri"/>
                <a:sym typeface="Calibri"/>
              </a:rPr>
              <a:t>szolgáltatások</a:t>
            </a:r>
            <a:r>
              <a:rPr lang="hu-HU" sz="2800">
                <a:latin typeface="Calibri"/>
                <a:ea typeface="Calibri"/>
                <a:cs typeface="Calibri"/>
                <a:sym typeface="Calibri"/>
              </a:rPr>
              <a:t>: beteglátogatás mobileszközzel</a:t>
            </a:r>
            <a:endParaRPr/>
          </a:p>
        </p:txBody>
      </p:sp>
      <p:sp>
        <p:nvSpPr>
          <p:cNvPr id="714" name="Google Shape;714;p58"/>
          <p:cNvSpPr txBox="1">
            <a:spLocks noGrp="1"/>
          </p:cNvSpPr>
          <p:nvPr>
            <p:ph type="body" idx="1"/>
          </p:nvPr>
        </p:nvSpPr>
        <p:spPr>
          <a:xfrm>
            <a:off x="558483" y="1392419"/>
            <a:ext cx="5808662" cy="485775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1000"/>
              </a:spcBef>
              <a:spcAft>
                <a:spcPts val="0"/>
              </a:spcAft>
              <a:buClr>
                <a:srgbClr val="3F3F3F"/>
              </a:buClr>
              <a:buSzPts val="1800"/>
              <a:buFont typeface="Arial"/>
              <a:buChar char="•"/>
            </a:pPr>
            <a:r>
              <a:rPr lang="hu-HU" sz="1800">
                <a:solidFill>
                  <a:srgbClr val="3F3F3F"/>
                </a:solidFill>
                <a:latin typeface="Calibri"/>
                <a:ea typeface="Calibri"/>
                <a:cs typeface="Calibri"/>
                <a:sym typeface="Calibri"/>
              </a:rPr>
              <a:t>A krónikus betegek mért adataikat (vérnyomás, pulzusszám, testsúly) továbbíthatják a kórház felé tv-készülékük segítségével </a:t>
            </a:r>
            <a:endParaRPr/>
          </a:p>
          <a:p>
            <a:pPr marL="285750" lvl="0" indent="-285750" algn="l" rtl="0">
              <a:lnSpc>
                <a:spcPct val="90000"/>
              </a:lnSpc>
              <a:spcBef>
                <a:spcPts val="1000"/>
              </a:spcBef>
              <a:spcAft>
                <a:spcPts val="0"/>
              </a:spcAft>
              <a:buClr>
                <a:srgbClr val="3F3F3F"/>
              </a:buClr>
              <a:buSzPts val="1800"/>
              <a:buFont typeface="Arial"/>
              <a:buChar char="•"/>
            </a:pPr>
            <a:r>
              <a:rPr lang="hu-HU" sz="1800">
                <a:solidFill>
                  <a:srgbClr val="3F3F3F"/>
                </a:solidFill>
                <a:latin typeface="Calibri"/>
                <a:ea typeface="Calibri"/>
                <a:cs typeface="Calibri"/>
                <a:sym typeface="Calibri"/>
              </a:rPr>
              <a:t>Az adatok egy biztonságos hálózaton keresztül jutnak el a kórházba, ahol a számítógép automatikusan rögzíti és kiértékeli azokat. </a:t>
            </a:r>
            <a:endParaRPr/>
          </a:p>
          <a:p>
            <a:pPr marL="285750" lvl="0" indent="-285750" algn="l" rtl="0">
              <a:lnSpc>
                <a:spcPct val="90000"/>
              </a:lnSpc>
              <a:spcBef>
                <a:spcPts val="1000"/>
              </a:spcBef>
              <a:spcAft>
                <a:spcPts val="0"/>
              </a:spcAft>
              <a:buClr>
                <a:srgbClr val="3F3F3F"/>
              </a:buClr>
              <a:buSzPts val="1800"/>
              <a:buFont typeface="Arial"/>
              <a:buChar char="•"/>
            </a:pPr>
            <a:r>
              <a:rPr lang="hu-HU" sz="1800">
                <a:solidFill>
                  <a:srgbClr val="3F3F3F"/>
                </a:solidFill>
                <a:latin typeface="Calibri"/>
                <a:ea typeface="Calibri"/>
                <a:cs typeface="Calibri"/>
                <a:sym typeface="Calibri"/>
              </a:rPr>
              <a:t>Amennyiben az adatok alapján szükséges, a rendszer azonnal kapcsolatba lép az egészségügyi személyzettel. </a:t>
            </a:r>
            <a:endParaRPr/>
          </a:p>
          <a:p>
            <a:pPr marL="285750" lvl="0" indent="-285750" algn="l" rtl="0">
              <a:lnSpc>
                <a:spcPct val="90000"/>
              </a:lnSpc>
              <a:spcBef>
                <a:spcPts val="1000"/>
              </a:spcBef>
              <a:spcAft>
                <a:spcPts val="0"/>
              </a:spcAft>
              <a:buClr>
                <a:srgbClr val="3F3F3F"/>
              </a:buClr>
              <a:buSzPts val="1800"/>
              <a:buFont typeface="Arial"/>
              <a:buChar char="•"/>
            </a:pPr>
            <a:r>
              <a:rPr lang="hu-HU" sz="1800">
                <a:solidFill>
                  <a:srgbClr val="3F3F3F"/>
                </a:solidFill>
                <a:latin typeface="Calibri"/>
                <a:ea typeface="Calibri"/>
                <a:cs typeface="Calibri"/>
                <a:sym typeface="Calibri"/>
              </a:rPr>
              <a:t>A betegnek egy set-top boxra, internetkapcsolatra és megfelelő digitális mérőberendezésekre van szüksége a rendszer működtetéséhez. </a:t>
            </a:r>
            <a:endParaRPr/>
          </a:p>
          <a:p>
            <a:pPr marL="285750" lvl="0" indent="-285750" algn="l" rtl="0">
              <a:lnSpc>
                <a:spcPct val="90000"/>
              </a:lnSpc>
              <a:spcBef>
                <a:spcPts val="1000"/>
              </a:spcBef>
              <a:spcAft>
                <a:spcPts val="0"/>
              </a:spcAft>
              <a:buClr>
                <a:srgbClr val="3F3F3F"/>
              </a:buClr>
              <a:buSzPts val="1800"/>
              <a:buFont typeface="Arial"/>
              <a:buChar char="•"/>
            </a:pPr>
            <a:r>
              <a:rPr lang="hu-HU" sz="1800">
                <a:solidFill>
                  <a:srgbClr val="3F3F3F"/>
                </a:solidFill>
                <a:latin typeface="Calibri"/>
                <a:ea typeface="Calibri"/>
                <a:cs typeface="Calibri"/>
                <a:sym typeface="Calibri"/>
              </a:rPr>
              <a:t>A biztosítótársaságokat külön szerződéssel vonták be a rendszerbe, amellyel az orvosok és kórházak költségeit fedezik – a megelőzés rendszere jóval költséghatékonyabb számukra, mint az akut kezelések finanszírozása.</a:t>
            </a:r>
            <a:endParaRPr/>
          </a:p>
        </p:txBody>
      </p:sp>
      <p:pic>
        <p:nvPicPr>
          <p:cNvPr id="715" name="Google Shape;715;p58" descr="http://okosvaros.lechnerkozpont.hu/sites/default/files/2018-11/mobilevisite.jpg"/>
          <p:cNvPicPr preferRelativeResize="0"/>
          <p:nvPr/>
        </p:nvPicPr>
        <p:blipFill rotWithShape="1">
          <a:blip r:embed="rId3">
            <a:alphaModFix/>
          </a:blip>
          <a:srcRect/>
          <a:stretch/>
        </p:blipFill>
        <p:spPr>
          <a:xfrm>
            <a:off x="6815138" y="1998663"/>
            <a:ext cx="5133975" cy="4024312"/>
          </a:xfrm>
          <a:prstGeom prst="rect">
            <a:avLst/>
          </a:prstGeom>
          <a:noFill/>
          <a:ln>
            <a:noFill/>
          </a:ln>
        </p:spPr>
      </p:pic>
      <p:sp>
        <p:nvSpPr>
          <p:cNvPr id="716" name="Google Shape;716;p58"/>
          <p:cNvSpPr/>
          <p:nvPr/>
        </p:nvSpPr>
        <p:spPr>
          <a:xfrm>
            <a:off x="5526088" y="6235700"/>
            <a:ext cx="6570662" cy="3079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none" strike="noStrike" cap="none">
                <a:solidFill>
                  <a:schemeClr val="dk1"/>
                </a:solidFill>
                <a:latin typeface="Arial"/>
                <a:ea typeface="Arial"/>
                <a:cs typeface="Arial"/>
                <a:sym typeface="Arial"/>
              </a:rPr>
              <a:t>Kép forrása: </a:t>
            </a:r>
            <a:r>
              <a:rPr lang="hu-HU" sz="1400" b="0"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http://www.t-city.de/en/t-city-projekte/projekte/mobile-visite-startet.html</a:t>
            </a:r>
            <a:r>
              <a:rPr lang="hu-HU" sz="1400" b="0" i="0" u="none" strike="noStrike" cap="none">
                <a:solidFill>
                  <a:schemeClr val="dk1"/>
                </a:solidFill>
                <a:latin typeface="Arial"/>
                <a:ea typeface="Arial"/>
                <a:cs typeface="Arial"/>
                <a:sym typeface="Arial"/>
              </a:rPr>
              <a:t> </a:t>
            </a:r>
            <a:endParaRPr/>
          </a:p>
        </p:txBody>
      </p:sp>
      <p:grpSp>
        <p:nvGrpSpPr>
          <p:cNvPr id="717" name="Google Shape;717;p58"/>
          <p:cNvGrpSpPr/>
          <p:nvPr/>
        </p:nvGrpSpPr>
        <p:grpSpPr>
          <a:xfrm>
            <a:off x="10737850" y="1089025"/>
            <a:ext cx="1116013" cy="722313"/>
            <a:chOff x="1904995" y="1534888"/>
            <a:chExt cx="4752000" cy="3052965"/>
          </a:xfrm>
        </p:grpSpPr>
        <p:sp>
          <p:nvSpPr>
            <p:cNvPr id="718" name="Google Shape;718;p58"/>
            <p:cNvSpPr/>
            <p:nvPr/>
          </p:nvSpPr>
          <p:spPr>
            <a:xfrm>
              <a:off x="1938795" y="1534888"/>
              <a:ext cx="4623565" cy="999764"/>
            </a:xfrm>
            <a:prstGeom prst="triangle">
              <a:avLst>
                <a:gd name="adj" fmla="val 50000"/>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719" name="Google Shape;719;p58"/>
            <p:cNvSpPr/>
            <p:nvPr/>
          </p:nvSpPr>
          <p:spPr>
            <a:xfrm>
              <a:off x="2101025" y="2588330"/>
              <a:ext cx="980140" cy="1308411"/>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720" name="Google Shape;720;p58"/>
            <p:cNvSpPr/>
            <p:nvPr/>
          </p:nvSpPr>
          <p:spPr>
            <a:xfrm>
              <a:off x="3209600" y="2588330"/>
              <a:ext cx="980140" cy="1308411"/>
            </a:xfrm>
            <a:prstGeom prst="rect">
              <a:avLst/>
            </a:prstGeom>
            <a:solidFill>
              <a:srgbClr val="358B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721" name="Google Shape;721;p58"/>
            <p:cNvSpPr/>
            <p:nvPr/>
          </p:nvSpPr>
          <p:spPr>
            <a:xfrm>
              <a:off x="4324931" y="2588330"/>
              <a:ext cx="973382" cy="1308411"/>
            </a:xfrm>
            <a:prstGeom prst="rect">
              <a:avLst/>
            </a:prstGeom>
            <a:solidFill>
              <a:srgbClr val="358B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722" name="Google Shape;722;p58"/>
            <p:cNvSpPr/>
            <p:nvPr/>
          </p:nvSpPr>
          <p:spPr>
            <a:xfrm>
              <a:off x="5440267" y="2588330"/>
              <a:ext cx="980140" cy="1308411"/>
            </a:xfrm>
            <a:prstGeom prst="rect">
              <a:avLst/>
            </a:prstGeom>
            <a:solidFill>
              <a:srgbClr val="C00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723" name="Google Shape;723;p58"/>
            <p:cNvSpPr/>
            <p:nvPr/>
          </p:nvSpPr>
          <p:spPr>
            <a:xfrm>
              <a:off x="1979353" y="3950419"/>
              <a:ext cx="4630323" cy="288524"/>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724" name="Google Shape;724;p58"/>
            <p:cNvSpPr/>
            <p:nvPr/>
          </p:nvSpPr>
          <p:spPr>
            <a:xfrm>
              <a:off x="1904995" y="4299329"/>
              <a:ext cx="4752000" cy="288524"/>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59"/>
          <p:cNvSpPr txBox="1">
            <a:spLocks noGrp="1"/>
          </p:cNvSpPr>
          <p:nvPr>
            <p:ph type="title"/>
          </p:nvPr>
        </p:nvSpPr>
        <p:spPr>
          <a:xfrm>
            <a:off x="750888" y="293688"/>
            <a:ext cx="9221787" cy="9477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3F3F"/>
              </a:buClr>
              <a:buSzPts val="1800"/>
              <a:buFont typeface="Calibri"/>
              <a:buNone/>
            </a:pPr>
            <a:r>
              <a:rPr lang="hu-HU" sz="2800">
                <a:latin typeface="Calibri"/>
                <a:ea typeface="Calibri"/>
                <a:cs typeface="Calibri"/>
                <a:sym typeface="Calibri"/>
              </a:rPr>
              <a:t>Jó gyakorlatok és esettanulmányok alkalmazási területenként  </a:t>
            </a:r>
            <a:r>
              <a:rPr lang="hu-HU" sz="2800" b="1">
                <a:latin typeface="Calibri"/>
                <a:ea typeface="Calibri"/>
                <a:cs typeface="Calibri"/>
                <a:sym typeface="Calibri"/>
              </a:rPr>
              <a:t>szolgáltatások</a:t>
            </a:r>
            <a:r>
              <a:rPr lang="hu-HU" sz="2800">
                <a:latin typeface="Calibri"/>
                <a:ea typeface="Calibri"/>
                <a:cs typeface="Calibri"/>
                <a:sym typeface="Calibri"/>
              </a:rPr>
              <a:t>: távegészségügyi szolgáltatás</a:t>
            </a:r>
            <a:endParaRPr/>
          </a:p>
        </p:txBody>
      </p:sp>
      <p:sp>
        <p:nvSpPr>
          <p:cNvPr id="731" name="Google Shape;731;p59"/>
          <p:cNvSpPr txBox="1">
            <a:spLocks noGrp="1"/>
          </p:cNvSpPr>
          <p:nvPr>
            <p:ph type="body" idx="1"/>
          </p:nvPr>
        </p:nvSpPr>
        <p:spPr>
          <a:xfrm>
            <a:off x="762000" y="1825625"/>
            <a:ext cx="7156450" cy="4351338"/>
          </a:xfrm>
          <a:prstGeom prst="rect">
            <a:avLst/>
          </a:prstGeom>
          <a:noFill/>
          <a:ln>
            <a:noFill/>
          </a:ln>
        </p:spPr>
        <p:txBody>
          <a:bodyPr spcFirstLastPara="1" wrap="square" lIns="91425" tIns="45700" rIns="91425" bIns="45700" anchor="t" anchorCtr="0">
            <a:normAutofit/>
          </a:bodyPr>
          <a:lstStyle/>
          <a:p>
            <a:pPr marL="285750" lvl="0" indent="-285750" algn="l" rtl="0">
              <a:lnSpc>
                <a:spcPct val="80000"/>
              </a:lnSpc>
              <a:spcBef>
                <a:spcPts val="1000"/>
              </a:spcBef>
              <a:spcAft>
                <a:spcPts val="0"/>
              </a:spcAft>
              <a:buClr>
                <a:srgbClr val="3F3F3F"/>
              </a:buClr>
              <a:buSzPts val="1800"/>
              <a:buFont typeface="Arial"/>
              <a:buChar char="•"/>
            </a:pPr>
            <a:r>
              <a:rPr lang="hu-HU" sz="1800">
                <a:solidFill>
                  <a:srgbClr val="3F3F3F"/>
                </a:solidFill>
                <a:latin typeface="Calibri"/>
                <a:ea typeface="Calibri"/>
                <a:cs typeface="Calibri"/>
                <a:sym typeface="Calibri"/>
              </a:rPr>
              <a:t>A helyi egészségügyi szolgáltató célja mobiltelefonokon elérhető applikáció segítségével megfigyelni a krónikus betegségben szenvedők állapotát (cukorbetegség, magas vérnyomás, időskori demencia stb.). </a:t>
            </a:r>
            <a:endParaRPr/>
          </a:p>
          <a:p>
            <a:pPr marL="285750" lvl="0" indent="-285750" algn="l" rtl="0">
              <a:lnSpc>
                <a:spcPct val="80000"/>
              </a:lnSpc>
              <a:spcBef>
                <a:spcPts val="1000"/>
              </a:spcBef>
              <a:spcAft>
                <a:spcPts val="0"/>
              </a:spcAft>
              <a:buClr>
                <a:srgbClr val="3F3F3F"/>
              </a:buClr>
              <a:buSzPts val="1800"/>
              <a:buFont typeface="Arial"/>
              <a:buChar char="•"/>
            </a:pPr>
            <a:r>
              <a:rPr lang="hu-HU" sz="1800">
                <a:solidFill>
                  <a:srgbClr val="3F3F3F"/>
                </a:solidFill>
                <a:latin typeface="Calibri"/>
                <a:ea typeface="Calibri"/>
                <a:cs typeface="Calibri"/>
                <a:sym typeface="Calibri"/>
              </a:rPr>
              <a:t>A különböző kóros állapotok megfigyelését erre fejlesztett mérőeszközökkel végzik, ezek adatait rögzíti az applikáció. </a:t>
            </a:r>
            <a:endParaRPr/>
          </a:p>
          <a:p>
            <a:pPr marL="285750" lvl="0" indent="-285750" algn="l" rtl="0">
              <a:lnSpc>
                <a:spcPct val="80000"/>
              </a:lnSpc>
              <a:spcBef>
                <a:spcPts val="1000"/>
              </a:spcBef>
              <a:spcAft>
                <a:spcPts val="0"/>
              </a:spcAft>
              <a:buClr>
                <a:srgbClr val="3F3F3F"/>
              </a:buClr>
              <a:buSzPts val="1800"/>
              <a:buFont typeface="Arial"/>
              <a:buChar char="•"/>
            </a:pPr>
            <a:r>
              <a:rPr lang="hu-HU" sz="1800">
                <a:solidFill>
                  <a:srgbClr val="3F3F3F"/>
                </a:solidFill>
                <a:latin typeface="Calibri"/>
                <a:ea typeface="Calibri"/>
                <a:cs typeface="Calibri"/>
                <a:sym typeface="Calibri"/>
              </a:rPr>
              <a:t>A feldolgozás minden esetben egészségügyi intézmény keretei között folyik, és ha szükséges, az egészségügyi személyzet értesítése is automatikusan megtörténik. </a:t>
            </a:r>
            <a:endParaRPr/>
          </a:p>
          <a:p>
            <a:pPr marL="285750" lvl="0" indent="-285750" algn="l" rtl="0">
              <a:lnSpc>
                <a:spcPct val="80000"/>
              </a:lnSpc>
              <a:spcBef>
                <a:spcPts val="1000"/>
              </a:spcBef>
              <a:spcAft>
                <a:spcPts val="0"/>
              </a:spcAft>
              <a:buClr>
                <a:srgbClr val="3F3F3F"/>
              </a:buClr>
              <a:buSzPts val="1800"/>
              <a:buFont typeface="Arial"/>
              <a:buChar char="•"/>
            </a:pPr>
            <a:r>
              <a:rPr lang="hu-HU" sz="1800">
                <a:solidFill>
                  <a:srgbClr val="3F3F3F"/>
                </a:solidFill>
                <a:latin typeface="Calibri"/>
                <a:ea typeface="Calibri"/>
                <a:cs typeface="Calibri"/>
                <a:sym typeface="Calibri"/>
              </a:rPr>
              <a:t>A projektben több szolgáltató cég is szerződött az állami egészségügyi ellátóval, szolgáltatásaik általában a személyre szabott megfigyelésen kívül vészhívó/riasztó lehetőséget is biztosítanak közeli hozzátartozók részére. </a:t>
            </a:r>
            <a:endParaRPr/>
          </a:p>
          <a:p>
            <a:pPr marL="285750" lvl="0" indent="-285750" algn="l" rtl="0">
              <a:lnSpc>
                <a:spcPct val="80000"/>
              </a:lnSpc>
              <a:spcBef>
                <a:spcPts val="1000"/>
              </a:spcBef>
              <a:spcAft>
                <a:spcPts val="0"/>
              </a:spcAft>
              <a:buClr>
                <a:srgbClr val="3F3F3F"/>
              </a:buClr>
              <a:buSzPts val="1800"/>
              <a:buFont typeface="Arial"/>
              <a:buChar char="•"/>
            </a:pPr>
            <a:r>
              <a:rPr lang="hu-HU" sz="1800">
                <a:solidFill>
                  <a:srgbClr val="3F3F3F"/>
                </a:solidFill>
                <a:latin typeface="Calibri"/>
                <a:ea typeface="Calibri"/>
                <a:cs typeface="Calibri"/>
                <a:sym typeface="Calibri"/>
              </a:rPr>
              <a:t>Az igénybevevők elsősorban idős, krónikus betegek vagy demenciában szenvedők, illetve hozzátartozóik, akiknek életkörülményei és személyes biztonsága, biztonságérzete jelentősen javul a szolgáltatásoknak köszönhetően.</a:t>
            </a:r>
            <a:endParaRPr/>
          </a:p>
        </p:txBody>
      </p:sp>
      <p:pic>
        <p:nvPicPr>
          <p:cNvPr id="732" name="Google Shape;732;p59"/>
          <p:cNvPicPr preferRelativeResize="0"/>
          <p:nvPr/>
        </p:nvPicPr>
        <p:blipFill rotWithShape="1">
          <a:blip r:embed="rId3">
            <a:alphaModFix/>
          </a:blip>
          <a:srcRect/>
          <a:stretch/>
        </p:blipFill>
        <p:spPr>
          <a:xfrm>
            <a:off x="7915275" y="2016125"/>
            <a:ext cx="3921125" cy="3706813"/>
          </a:xfrm>
          <a:prstGeom prst="rect">
            <a:avLst/>
          </a:prstGeom>
          <a:noFill/>
          <a:ln>
            <a:noFill/>
          </a:ln>
        </p:spPr>
      </p:pic>
      <p:sp>
        <p:nvSpPr>
          <p:cNvPr id="733" name="Google Shape;733;p59"/>
          <p:cNvSpPr/>
          <p:nvPr/>
        </p:nvSpPr>
        <p:spPr>
          <a:xfrm>
            <a:off x="7277100" y="5989638"/>
            <a:ext cx="4756150" cy="3063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none" strike="noStrike" cap="none">
                <a:solidFill>
                  <a:schemeClr val="dk1"/>
                </a:solidFill>
                <a:latin typeface="Arial"/>
                <a:ea typeface="Arial"/>
                <a:cs typeface="Arial"/>
                <a:sym typeface="Arial"/>
              </a:rPr>
              <a:t>Kép forrása: </a:t>
            </a:r>
            <a:r>
              <a:rPr lang="hu-HU" sz="1400" b="0"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http://www.tunstall.co.uk/what-we-do/telehealth</a:t>
            </a:r>
            <a:endParaRPr sz="1400" b="0" i="0" u="none" strike="noStrike" cap="none">
              <a:solidFill>
                <a:schemeClr val="dk1"/>
              </a:solidFill>
              <a:latin typeface="Arial"/>
              <a:ea typeface="Arial"/>
              <a:cs typeface="Arial"/>
              <a:sym typeface="Arial"/>
            </a:endParaRPr>
          </a:p>
        </p:txBody>
      </p:sp>
      <p:grpSp>
        <p:nvGrpSpPr>
          <p:cNvPr id="734" name="Google Shape;734;p59"/>
          <p:cNvGrpSpPr/>
          <p:nvPr/>
        </p:nvGrpSpPr>
        <p:grpSpPr>
          <a:xfrm>
            <a:off x="10737850" y="1089025"/>
            <a:ext cx="1116013" cy="722313"/>
            <a:chOff x="1904995" y="1534888"/>
            <a:chExt cx="4752000" cy="3052965"/>
          </a:xfrm>
        </p:grpSpPr>
        <p:sp>
          <p:nvSpPr>
            <p:cNvPr id="735" name="Google Shape;735;p59"/>
            <p:cNvSpPr/>
            <p:nvPr/>
          </p:nvSpPr>
          <p:spPr>
            <a:xfrm>
              <a:off x="1938795" y="1534888"/>
              <a:ext cx="4623565" cy="999764"/>
            </a:xfrm>
            <a:prstGeom prst="triangle">
              <a:avLst>
                <a:gd name="adj" fmla="val 50000"/>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736" name="Google Shape;736;p59"/>
            <p:cNvSpPr/>
            <p:nvPr/>
          </p:nvSpPr>
          <p:spPr>
            <a:xfrm>
              <a:off x="2101025" y="2588330"/>
              <a:ext cx="980140" cy="1308411"/>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737" name="Google Shape;737;p59"/>
            <p:cNvSpPr/>
            <p:nvPr/>
          </p:nvSpPr>
          <p:spPr>
            <a:xfrm>
              <a:off x="3209600" y="2588330"/>
              <a:ext cx="980140" cy="1308411"/>
            </a:xfrm>
            <a:prstGeom prst="rect">
              <a:avLst/>
            </a:prstGeom>
            <a:solidFill>
              <a:srgbClr val="358B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738" name="Google Shape;738;p59"/>
            <p:cNvSpPr/>
            <p:nvPr/>
          </p:nvSpPr>
          <p:spPr>
            <a:xfrm>
              <a:off x="4324931" y="2588330"/>
              <a:ext cx="973382" cy="1308411"/>
            </a:xfrm>
            <a:prstGeom prst="rect">
              <a:avLst/>
            </a:prstGeom>
            <a:solidFill>
              <a:srgbClr val="358B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739" name="Google Shape;739;p59"/>
            <p:cNvSpPr/>
            <p:nvPr/>
          </p:nvSpPr>
          <p:spPr>
            <a:xfrm>
              <a:off x="5440267" y="2588330"/>
              <a:ext cx="980140" cy="1308411"/>
            </a:xfrm>
            <a:prstGeom prst="rect">
              <a:avLst/>
            </a:prstGeom>
            <a:solidFill>
              <a:srgbClr val="C00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740" name="Google Shape;740;p59"/>
            <p:cNvSpPr/>
            <p:nvPr/>
          </p:nvSpPr>
          <p:spPr>
            <a:xfrm>
              <a:off x="1979353" y="3950419"/>
              <a:ext cx="4630323" cy="288524"/>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741" name="Google Shape;741;p59"/>
            <p:cNvSpPr/>
            <p:nvPr/>
          </p:nvSpPr>
          <p:spPr>
            <a:xfrm>
              <a:off x="1904995" y="4299329"/>
              <a:ext cx="4752000" cy="288524"/>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60"/>
          <p:cNvSpPr txBox="1">
            <a:spLocks noGrp="1"/>
          </p:cNvSpPr>
          <p:nvPr>
            <p:ph type="title"/>
          </p:nvPr>
        </p:nvSpPr>
        <p:spPr>
          <a:xfrm>
            <a:off x="750888" y="293688"/>
            <a:ext cx="9221787" cy="9477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3F3F"/>
              </a:buClr>
              <a:buSzPts val="1800"/>
              <a:buFont typeface="Calibri"/>
              <a:buNone/>
            </a:pPr>
            <a:r>
              <a:rPr lang="hu-HU" sz="2800">
                <a:latin typeface="Calibri"/>
                <a:ea typeface="Calibri"/>
                <a:cs typeface="Calibri"/>
                <a:sym typeface="Calibri"/>
              </a:rPr>
              <a:t>Jó gyakorlatok és esettanulmányok alkalmazási területenként </a:t>
            </a:r>
            <a:r>
              <a:rPr lang="hu-HU" sz="2800" b="1">
                <a:latin typeface="Calibri"/>
                <a:ea typeface="Calibri"/>
                <a:cs typeface="Calibri"/>
                <a:sym typeface="Calibri"/>
              </a:rPr>
              <a:t>szolgáltatások</a:t>
            </a:r>
            <a:r>
              <a:rPr lang="hu-HU" sz="2800">
                <a:latin typeface="Calibri"/>
                <a:ea typeface="Calibri"/>
                <a:cs typeface="Calibri"/>
                <a:sym typeface="Calibri"/>
              </a:rPr>
              <a:t>: esésjelző mobil alkalmazás</a:t>
            </a:r>
            <a:endParaRPr/>
          </a:p>
        </p:txBody>
      </p:sp>
      <p:sp>
        <p:nvSpPr>
          <p:cNvPr id="748" name="Google Shape;748;p60"/>
          <p:cNvSpPr txBox="1">
            <a:spLocks noGrp="1"/>
          </p:cNvSpPr>
          <p:nvPr>
            <p:ph type="body" idx="1"/>
          </p:nvPr>
        </p:nvSpPr>
        <p:spPr>
          <a:xfrm>
            <a:off x="838200" y="1825625"/>
            <a:ext cx="10515600" cy="191135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1000"/>
              </a:spcBef>
              <a:spcAft>
                <a:spcPts val="0"/>
              </a:spcAft>
              <a:buClr>
                <a:srgbClr val="3F3F3F"/>
              </a:buClr>
              <a:buSzPts val="1800"/>
              <a:buFont typeface="Arial"/>
              <a:buChar char="•"/>
            </a:pPr>
            <a:r>
              <a:rPr lang="hu-HU" sz="1800">
                <a:solidFill>
                  <a:srgbClr val="3F3F3F"/>
                </a:solidFill>
                <a:latin typeface="Calibri"/>
                <a:ea typeface="Calibri"/>
                <a:cs typeface="Calibri"/>
                <a:sym typeface="Calibri"/>
              </a:rPr>
              <a:t>A felhasználók bármikor értesíthetik közeli hozzátartozójukat vagy a mentőszolgálatokat vészhelyzet esetén. A mobiltelefon-technológián alapuló készülék nagyobb biztonságot és mozgásteret biztosít az idős, elesett vagy akár munkájuk miatt veszélyeztetett embereknek. </a:t>
            </a:r>
            <a:endParaRPr/>
          </a:p>
          <a:p>
            <a:pPr marL="285750" lvl="0" indent="-285750" algn="l" rtl="0">
              <a:lnSpc>
                <a:spcPct val="90000"/>
              </a:lnSpc>
              <a:spcBef>
                <a:spcPts val="1000"/>
              </a:spcBef>
              <a:spcAft>
                <a:spcPts val="0"/>
              </a:spcAft>
              <a:buClr>
                <a:srgbClr val="3F3F3F"/>
              </a:buClr>
              <a:buSzPts val="1800"/>
              <a:buFont typeface="Arial"/>
              <a:buChar char="•"/>
            </a:pPr>
            <a:r>
              <a:rPr lang="hu-HU" sz="1800">
                <a:solidFill>
                  <a:srgbClr val="3F3F3F"/>
                </a:solidFill>
                <a:latin typeface="Calibri"/>
                <a:ea typeface="Calibri"/>
                <a:cs typeface="Calibri"/>
                <a:sym typeface="Calibri"/>
              </a:rPr>
              <a:t>Az elesés-detektor automatikusan segélyhívást kezdeményez, és kapcsol egy segélyhívó központot, ha esést észlel. A készülék segítségével a mentőszolgálatok GPS-koordináták alapján elindíthatják a mentést.</a:t>
            </a:r>
            <a:endParaRPr/>
          </a:p>
        </p:txBody>
      </p:sp>
      <p:pic>
        <p:nvPicPr>
          <p:cNvPr id="749" name="Google Shape;749;p60"/>
          <p:cNvPicPr preferRelativeResize="0"/>
          <p:nvPr/>
        </p:nvPicPr>
        <p:blipFill rotWithShape="1">
          <a:blip r:embed="rId3">
            <a:alphaModFix/>
          </a:blip>
          <a:srcRect/>
          <a:stretch/>
        </p:blipFill>
        <p:spPr>
          <a:xfrm>
            <a:off x="1103313" y="3402013"/>
            <a:ext cx="10058400" cy="2792412"/>
          </a:xfrm>
          <a:prstGeom prst="rect">
            <a:avLst/>
          </a:prstGeom>
          <a:noFill/>
          <a:ln>
            <a:noFill/>
          </a:ln>
        </p:spPr>
      </p:pic>
      <p:sp>
        <p:nvSpPr>
          <p:cNvPr id="750" name="Google Shape;750;p60"/>
          <p:cNvSpPr/>
          <p:nvPr/>
        </p:nvSpPr>
        <p:spPr>
          <a:xfrm>
            <a:off x="1640205" y="6194425"/>
            <a:ext cx="3403600" cy="3079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none" strike="noStrike" cap="none">
                <a:solidFill>
                  <a:schemeClr val="dk1"/>
                </a:solidFill>
                <a:latin typeface="Arial"/>
                <a:ea typeface="Arial"/>
                <a:cs typeface="Arial"/>
                <a:sym typeface="Arial"/>
              </a:rPr>
              <a:t>Kép forrása: </a:t>
            </a:r>
            <a:r>
              <a:rPr lang="hu-HU" sz="1400" b="0"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https://www.fallsafetyapp.com</a:t>
            </a:r>
            <a:r>
              <a:rPr lang="hu-HU" sz="1400" b="0" i="0" u="none" strike="noStrike" cap="none">
                <a:solidFill>
                  <a:schemeClr val="dk1"/>
                </a:solidFill>
                <a:latin typeface="Arial"/>
                <a:ea typeface="Arial"/>
                <a:cs typeface="Arial"/>
                <a:sym typeface="Arial"/>
              </a:rPr>
              <a:t> </a:t>
            </a:r>
            <a:endParaRPr/>
          </a:p>
        </p:txBody>
      </p:sp>
      <p:grpSp>
        <p:nvGrpSpPr>
          <p:cNvPr id="751" name="Google Shape;751;p60"/>
          <p:cNvGrpSpPr/>
          <p:nvPr/>
        </p:nvGrpSpPr>
        <p:grpSpPr>
          <a:xfrm>
            <a:off x="10737850" y="1089025"/>
            <a:ext cx="1116013" cy="722313"/>
            <a:chOff x="1904995" y="1534888"/>
            <a:chExt cx="4752000" cy="3052965"/>
          </a:xfrm>
        </p:grpSpPr>
        <p:sp>
          <p:nvSpPr>
            <p:cNvPr id="752" name="Google Shape;752;p60"/>
            <p:cNvSpPr/>
            <p:nvPr/>
          </p:nvSpPr>
          <p:spPr>
            <a:xfrm>
              <a:off x="1938795" y="1534888"/>
              <a:ext cx="4623565" cy="999764"/>
            </a:xfrm>
            <a:prstGeom prst="triangle">
              <a:avLst>
                <a:gd name="adj" fmla="val 50000"/>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753" name="Google Shape;753;p60"/>
            <p:cNvSpPr/>
            <p:nvPr/>
          </p:nvSpPr>
          <p:spPr>
            <a:xfrm>
              <a:off x="2101025" y="2588330"/>
              <a:ext cx="980140" cy="1308411"/>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754" name="Google Shape;754;p60"/>
            <p:cNvSpPr/>
            <p:nvPr/>
          </p:nvSpPr>
          <p:spPr>
            <a:xfrm>
              <a:off x="3209600" y="2588330"/>
              <a:ext cx="980140" cy="1308411"/>
            </a:xfrm>
            <a:prstGeom prst="rect">
              <a:avLst/>
            </a:prstGeom>
            <a:solidFill>
              <a:srgbClr val="358B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755" name="Google Shape;755;p60"/>
            <p:cNvSpPr/>
            <p:nvPr/>
          </p:nvSpPr>
          <p:spPr>
            <a:xfrm>
              <a:off x="4324931" y="2588330"/>
              <a:ext cx="973382" cy="1308411"/>
            </a:xfrm>
            <a:prstGeom prst="rect">
              <a:avLst/>
            </a:prstGeom>
            <a:solidFill>
              <a:srgbClr val="358B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756" name="Google Shape;756;p60"/>
            <p:cNvSpPr/>
            <p:nvPr/>
          </p:nvSpPr>
          <p:spPr>
            <a:xfrm>
              <a:off x="5440267" y="2588330"/>
              <a:ext cx="980140" cy="1308411"/>
            </a:xfrm>
            <a:prstGeom prst="rect">
              <a:avLst/>
            </a:prstGeom>
            <a:solidFill>
              <a:srgbClr val="C00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757" name="Google Shape;757;p60"/>
            <p:cNvSpPr/>
            <p:nvPr/>
          </p:nvSpPr>
          <p:spPr>
            <a:xfrm>
              <a:off x="1979353" y="3950419"/>
              <a:ext cx="4630323" cy="288524"/>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758" name="Google Shape;758;p60"/>
            <p:cNvSpPr/>
            <p:nvPr/>
          </p:nvSpPr>
          <p:spPr>
            <a:xfrm>
              <a:off x="1904995" y="4299329"/>
              <a:ext cx="4752000" cy="288524"/>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737825" y="85726"/>
            <a:ext cx="9221787" cy="9477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3F3F"/>
              </a:buClr>
              <a:buSzPts val="1800"/>
              <a:buFont typeface="Calibri"/>
              <a:buNone/>
            </a:pPr>
            <a:r>
              <a:rPr lang="hu-HU">
                <a:latin typeface="Calibri"/>
                <a:ea typeface="Calibri"/>
                <a:cs typeface="Calibri"/>
                <a:sym typeface="Calibri"/>
              </a:rPr>
              <a:t>Vidékfejlesztésről röviden</a:t>
            </a:r>
            <a:endParaRPr/>
          </a:p>
        </p:txBody>
      </p:sp>
      <p:sp>
        <p:nvSpPr>
          <p:cNvPr id="85" name="Google Shape;85;p17"/>
          <p:cNvSpPr txBox="1">
            <a:spLocks noGrp="1"/>
          </p:cNvSpPr>
          <p:nvPr>
            <p:ph type="body" idx="1"/>
          </p:nvPr>
        </p:nvSpPr>
        <p:spPr>
          <a:xfrm>
            <a:off x="248194" y="920750"/>
            <a:ext cx="7082881" cy="5259388"/>
          </a:xfrm>
          <a:prstGeom prst="rect">
            <a:avLst/>
          </a:prstGeom>
          <a:noFill/>
          <a:ln>
            <a:noFill/>
          </a:ln>
        </p:spPr>
        <p:txBody>
          <a:bodyPr spcFirstLastPara="1" wrap="square" lIns="91425" tIns="45700" rIns="91425" bIns="45700" anchor="t" anchorCtr="0">
            <a:normAutofit fontScale="92500" lnSpcReduction="10000"/>
          </a:bodyPr>
          <a:lstStyle/>
          <a:p>
            <a:pPr marL="457200" lvl="0" indent="-342900" algn="l" rtl="0">
              <a:lnSpc>
                <a:spcPct val="100000"/>
              </a:lnSpc>
              <a:spcBef>
                <a:spcPts val="1000"/>
              </a:spcBef>
              <a:spcAft>
                <a:spcPts val="0"/>
              </a:spcAft>
              <a:buClr>
                <a:srgbClr val="3F3F3F"/>
              </a:buClr>
              <a:buSzPct val="129729"/>
              <a:buChar char="•"/>
            </a:pPr>
            <a:r>
              <a:rPr lang="hu-HU" sz="1500" dirty="0">
                <a:solidFill>
                  <a:srgbClr val="3F3F3F"/>
                </a:solidFill>
                <a:latin typeface="Calibri"/>
                <a:ea typeface="Calibri"/>
                <a:cs typeface="Calibri"/>
                <a:sym typeface="Calibri"/>
              </a:rPr>
              <a:t>A vidékfejlesztés néhány meghatározása: </a:t>
            </a:r>
            <a:endParaRPr dirty="0"/>
          </a:p>
          <a:p>
            <a:pPr marL="457200" lvl="0" indent="-342900" algn="l" rtl="0">
              <a:lnSpc>
                <a:spcPct val="100000"/>
              </a:lnSpc>
              <a:spcBef>
                <a:spcPts val="1000"/>
              </a:spcBef>
              <a:spcAft>
                <a:spcPts val="0"/>
              </a:spcAft>
              <a:buClr>
                <a:srgbClr val="3F3F3F"/>
              </a:buClr>
              <a:buSzPct val="129729"/>
              <a:buFont typeface="Arial"/>
              <a:buChar char="•"/>
            </a:pPr>
            <a:r>
              <a:rPr lang="hu-HU" sz="1500" dirty="0">
                <a:solidFill>
                  <a:srgbClr val="3F3F3F"/>
                </a:solidFill>
                <a:latin typeface="Calibri"/>
                <a:ea typeface="Calibri"/>
                <a:cs typeface="Calibri"/>
                <a:sym typeface="Calibri"/>
              </a:rPr>
              <a:t>Olyan tág fogalom, amely magában foglalja az összes fontos kérdést, ami a vidéki emberek és térségek kollektív vitalitására vonatkozik, úgy mint oktatás, egészségügy, lakáskérdés, közigazgatás és berendezkedés, a vezetésre és irányításra való képesség, valamint a kulturális örökség, csakúgy, mint a szektorokhoz kapcsolódó és az általános gazdaságügyi kérdések. (OECD), 1990)</a:t>
            </a:r>
            <a:endParaRPr dirty="0"/>
          </a:p>
          <a:p>
            <a:pPr marL="457200" lvl="0" indent="-342900" algn="l" rtl="0">
              <a:lnSpc>
                <a:spcPct val="100000"/>
              </a:lnSpc>
              <a:spcBef>
                <a:spcPts val="1000"/>
              </a:spcBef>
              <a:spcAft>
                <a:spcPts val="0"/>
              </a:spcAft>
              <a:buClr>
                <a:srgbClr val="3F3F3F"/>
              </a:buClr>
              <a:buSzPct val="129729"/>
              <a:buFont typeface="Arial"/>
              <a:buChar char="•"/>
            </a:pPr>
            <a:r>
              <a:rPr lang="hu-HU" sz="1500" dirty="0">
                <a:solidFill>
                  <a:srgbClr val="3F3F3F"/>
                </a:solidFill>
                <a:latin typeface="Calibri"/>
                <a:ea typeface="Calibri"/>
                <a:cs typeface="Calibri"/>
                <a:sym typeface="Calibri"/>
              </a:rPr>
              <a:t>Többdimenziós folyamat, aminek célja a fenntartható módon integrálni a gazdasági, </a:t>
            </a:r>
            <a:r>
              <a:rPr lang="hu-HU" sz="1500" dirty="0" err="1">
                <a:solidFill>
                  <a:srgbClr val="3F3F3F"/>
                </a:solidFill>
                <a:latin typeface="Calibri"/>
                <a:ea typeface="Calibri"/>
                <a:cs typeface="Calibri"/>
                <a:sym typeface="Calibri"/>
              </a:rPr>
              <a:t>szocio</a:t>
            </a:r>
            <a:r>
              <a:rPr lang="hu-HU" sz="1500" dirty="0">
                <a:solidFill>
                  <a:srgbClr val="3F3F3F"/>
                </a:solidFill>
                <a:latin typeface="Calibri"/>
                <a:ea typeface="Calibri"/>
                <a:cs typeface="Calibri"/>
                <a:sym typeface="Calibri"/>
              </a:rPr>
              <a:t>-kulturális és környezeti célokat. (</a:t>
            </a:r>
            <a:r>
              <a:rPr lang="hu-HU" sz="1500" dirty="0" err="1">
                <a:solidFill>
                  <a:srgbClr val="3F3F3F"/>
                </a:solidFill>
                <a:latin typeface="Calibri"/>
                <a:ea typeface="Calibri"/>
                <a:cs typeface="Calibri"/>
                <a:sym typeface="Calibri"/>
              </a:rPr>
              <a:t>Kearney</a:t>
            </a:r>
            <a:r>
              <a:rPr lang="hu-HU" sz="1500" dirty="0">
                <a:solidFill>
                  <a:srgbClr val="3F3F3F"/>
                </a:solidFill>
                <a:latin typeface="Calibri"/>
                <a:ea typeface="Calibri"/>
                <a:cs typeface="Calibri"/>
                <a:sym typeface="Calibri"/>
              </a:rPr>
              <a:t> </a:t>
            </a:r>
            <a:r>
              <a:rPr lang="hu-HU" sz="1500" dirty="0" err="1">
                <a:solidFill>
                  <a:srgbClr val="3F3F3F"/>
                </a:solidFill>
                <a:latin typeface="Calibri"/>
                <a:ea typeface="Calibri"/>
                <a:cs typeface="Calibri"/>
                <a:sym typeface="Calibri"/>
              </a:rPr>
              <a:t>et</a:t>
            </a:r>
            <a:r>
              <a:rPr lang="hu-HU" sz="1500" dirty="0">
                <a:solidFill>
                  <a:srgbClr val="3F3F3F"/>
                </a:solidFill>
                <a:latin typeface="Calibri"/>
                <a:ea typeface="Calibri"/>
                <a:cs typeface="Calibri"/>
                <a:sym typeface="Calibri"/>
              </a:rPr>
              <a:t> al, 1994)</a:t>
            </a:r>
            <a:endParaRPr dirty="0"/>
          </a:p>
          <a:p>
            <a:pPr marL="457200" lvl="0" indent="-342900" algn="l" rtl="0">
              <a:lnSpc>
                <a:spcPct val="100000"/>
              </a:lnSpc>
              <a:spcBef>
                <a:spcPts val="1000"/>
              </a:spcBef>
              <a:spcAft>
                <a:spcPts val="0"/>
              </a:spcAft>
              <a:buClr>
                <a:srgbClr val="3F3F3F"/>
              </a:buClr>
              <a:buSzPct val="129729"/>
              <a:buFont typeface="Arial"/>
              <a:buChar char="•"/>
            </a:pPr>
            <a:r>
              <a:rPr lang="hu-HU" sz="1500" dirty="0">
                <a:solidFill>
                  <a:srgbClr val="3F3F3F"/>
                </a:solidFill>
                <a:latin typeface="Calibri"/>
                <a:ea typeface="Calibri"/>
                <a:cs typeface="Calibri"/>
                <a:sym typeface="Calibri"/>
              </a:rPr>
              <a:t>Fenntartott és fenntartható, gazdasági, szociális, kulturális és környezeti változás megtervezett folyamata az egész közösség hosszú távú jólétének növelésére. (</a:t>
            </a:r>
            <a:r>
              <a:rPr lang="hu-HU" sz="1500" dirty="0" err="1">
                <a:solidFill>
                  <a:srgbClr val="3F3F3F"/>
                </a:solidFill>
                <a:latin typeface="Calibri"/>
                <a:ea typeface="Calibri"/>
                <a:cs typeface="Calibri"/>
                <a:sym typeface="Calibri"/>
              </a:rPr>
              <a:t>Moseley</a:t>
            </a:r>
            <a:r>
              <a:rPr lang="hu-HU" sz="1500" dirty="0">
                <a:solidFill>
                  <a:srgbClr val="3F3F3F"/>
                </a:solidFill>
                <a:latin typeface="Calibri"/>
                <a:ea typeface="Calibri"/>
                <a:cs typeface="Calibri"/>
                <a:sym typeface="Calibri"/>
              </a:rPr>
              <a:t>, 2003)</a:t>
            </a:r>
            <a:endParaRPr dirty="0"/>
          </a:p>
          <a:p>
            <a:pPr marL="457200" lvl="0" indent="-342900" algn="l" rtl="0">
              <a:lnSpc>
                <a:spcPct val="100000"/>
              </a:lnSpc>
              <a:spcBef>
                <a:spcPts val="1000"/>
              </a:spcBef>
              <a:spcAft>
                <a:spcPts val="0"/>
              </a:spcAft>
              <a:buClr>
                <a:srgbClr val="3F3F3F"/>
              </a:buClr>
              <a:buSzPct val="129729"/>
              <a:buChar char="•"/>
            </a:pPr>
            <a:r>
              <a:rPr lang="hu-HU" sz="1500" dirty="0">
                <a:solidFill>
                  <a:srgbClr val="3F3F3F"/>
                </a:solidFill>
                <a:latin typeface="Calibri"/>
                <a:ea typeface="Calibri"/>
                <a:cs typeface="Calibri"/>
                <a:sym typeface="Calibri"/>
              </a:rPr>
              <a:t>A vidékfejlesztés komplex terület, beletartozik </a:t>
            </a:r>
            <a:endParaRPr dirty="0"/>
          </a:p>
          <a:p>
            <a:pPr marL="914400" lvl="1" indent="-342900" algn="l" rtl="0">
              <a:lnSpc>
                <a:spcPct val="100000"/>
              </a:lnSpc>
              <a:spcBef>
                <a:spcPts val="500"/>
              </a:spcBef>
              <a:spcAft>
                <a:spcPts val="0"/>
              </a:spcAft>
              <a:buClr>
                <a:srgbClr val="3F3F3F"/>
              </a:buClr>
              <a:buSzPct val="138996"/>
              <a:buFont typeface="Arial"/>
              <a:buChar char="•"/>
            </a:pPr>
            <a:r>
              <a:rPr lang="hu-HU" sz="1400" dirty="0">
                <a:solidFill>
                  <a:srgbClr val="3F3F3F"/>
                </a:solidFill>
                <a:latin typeface="Calibri"/>
                <a:ea typeface="Calibri"/>
                <a:cs typeface="Calibri"/>
                <a:sym typeface="Calibri"/>
              </a:rPr>
              <a:t>A vidéki társadalom, a helyi közösség, együttműködés, a lakhatás, a közszolgáltatások és szolgálatások </a:t>
            </a:r>
            <a:endParaRPr dirty="0"/>
          </a:p>
          <a:p>
            <a:pPr marL="914400" lvl="1" indent="-342900" algn="l" rtl="0">
              <a:lnSpc>
                <a:spcPct val="100000"/>
              </a:lnSpc>
              <a:spcBef>
                <a:spcPts val="500"/>
              </a:spcBef>
              <a:spcAft>
                <a:spcPts val="0"/>
              </a:spcAft>
              <a:buClr>
                <a:srgbClr val="3F3F3F"/>
              </a:buClr>
              <a:buSzPct val="138996"/>
              <a:buFont typeface="Arial"/>
              <a:buChar char="•"/>
            </a:pPr>
            <a:r>
              <a:rPr lang="hu-HU" sz="1400" dirty="0">
                <a:solidFill>
                  <a:srgbClr val="3F3F3F"/>
                </a:solidFill>
                <a:latin typeface="Calibri"/>
                <a:ea typeface="Calibri"/>
                <a:cs typeface="Calibri"/>
                <a:sym typeface="Calibri"/>
              </a:rPr>
              <a:t>A helyi gazdaság, a helyi lakosok több ágazatra alapozott jövedelemszerzési képessége és lehetősége</a:t>
            </a:r>
            <a:endParaRPr dirty="0"/>
          </a:p>
          <a:p>
            <a:pPr marL="914400" lvl="1" indent="-342900" algn="l" rtl="0">
              <a:lnSpc>
                <a:spcPct val="100000"/>
              </a:lnSpc>
              <a:spcBef>
                <a:spcPts val="500"/>
              </a:spcBef>
              <a:spcAft>
                <a:spcPts val="0"/>
              </a:spcAft>
              <a:buClr>
                <a:srgbClr val="3F3F3F"/>
              </a:buClr>
              <a:buSzPct val="138996"/>
              <a:buFont typeface="Arial"/>
              <a:buChar char="•"/>
            </a:pPr>
            <a:r>
              <a:rPr lang="hu-HU" sz="1400" dirty="0">
                <a:solidFill>
                  <a:srgbClr val="3F3F3F"/>
                </a:solidFill>
                <a:latin typeface="Calibri"/>
                <a:ea typeface="Calibri"/>
                <a:cs typeface="Calibri"/>
                <a:sym typeface="Calibri"/>
              </a:rPr>
              <a:t>A vidéki környezet a termőterületek, erdők, megújuló energia felhasználása, az ökoszisztémák (talaj, élőhelyek, vizek stb.) működésének javítása, védelme</a:t>
            </a:r>
            <a:endParaRPr dirty="0"/>
          </a:p>
          <a:p>
            <a:pPr marL="457200" lvl="0" indent="-342900" algn="l" rtl="0">
              <a:lnSpc>
                <a:spcPct val="100000"/>
              </a:lnSpc>
              <a:spcBef>
                <a:spcPts val="1000"/>
              </a:spcBef>
              <a:spcAft>
                <a:spcPts val="0"/>
              </a:spcAft>
              <a:buClr>
                <a:srgbClr val="3F3F3F"/>
              </a:buClr>
              <a:buSzPct val="129729"/>
              <a:buChar char="•"/>
            </a:pPr>
            <a:r>
              <a:rPr lang="hu-HU" sz="1500" dirty="0">
                <a:solidFill>
                  <a:srgbClr val="3F3F3F"/>
                </a:solidFill>
                <a:latin typeface="Calibri"/>
                <a:ea typeface="Calibri"/>
                <a:cs typeface="Calibri"/>
                <a:sym typeface="Calibri"/>
              </a:rPr>
              <a:t>Az egyes területek szoros kapcsolatban állnak egymással. Az egyes területek elszigetelt fejlesztése kockázatos, torzulást, károkat okozhat. Komplex megközelítésre, organikus, a helyi körülményekhez és erőforrásokhoz igazodó integrált fejlesztésre van szükség.</a:t>
            </a:r>
            <a:endParaRPr dirty="0"/>
          </a:p>
          <a:p>
            <a:pPr marL="457200" lvl="0" indent="-228600" algn="l" rtl="0">
              <a:lnSpc>
                <a:spcPct val="80000"/>
              </a:lnSpc>
              <a:spcBef>
                <a:spcPts val="1000"/>
              </a:spcBef>
              <a:spcAft>
                <a:spcPts val="0"/>
              </a:spcAft>
              <a:buClr>
                <a:srgbClr val="3F3F3F"/>
              </a:buClr>
              <a:buSzPct val="129729"/>
              <a:buNone/>
            </a:pPr>
            <a:endParaRPr sz="1500" dirty="0">
              <a:solidFill>
                <a:srgbClr val="3F3F3F"/>
              </a:solidFill>
              <a:latin typeface="Calibri"/>
              <a:ea typeface="Calibri"/>
              <a:cs typeface="Calibri"/>
              <a:sym typeface="Calibri"/>
            </a:endParaRPr>
          </a:p>
        </p:txBody>
      </p:sp>
      <p:pic>
        <p:nvPicPr>
          <p:cNvPr id="86" name="Google Shape;86;p17"/>
          <p:cNvPicPr preferRelativeResize="0"/>
          <p:nvPr/>
        </p:nvPicPr>
        <p:blipFill rotWithShape="1">
          <a:blip r:embed="rId3">
            <a:alphaModFix/>
          </a:blip>
          <a:srcRect/>
          <a:stretch/>
        </p:blipFill>
        <p:spPr>
          <a:xfrm>
            <a:off x="7331075" y="2093913"/>
            <a:ext cx="4733925" cy="40862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61"/>
          <p:cNvSpPr txBox="1">
            <a:spLocks noGrp="1"/>
          </p:cNvSpPr>
          <p:nvPr>
            <p:ph type="title"/>
          </p:nvPr>
        </p:nvSpPr>
        <p:spPr>
          <a:xfrm>
            <a:off x="750888" y="293688"/>
            <a:ext cx="9221787" cy="94773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3F3F3F"/>
              </a:buClr>
              <a:buSzPts val="1800"/>
              <a:buFont typeface="Calibri"/>
              <a:buNone/>
            </a:pPr>
            <a:r>
              <a:rPr lang="hu-HU" sz="2800">
                <a:latin typeface="Calibri"/>
                <a:ea typeface="Calibri"/>
                <a:cs typeface="Calibri"/>
                <a:sym typeface="Calibri"/>
              </a:rPr>
              <a:t>Jó gyakorlatok és esettanulmányok alkalmazási területenként </a:t>
            </a:r>
            <a:r>
              <a:rPr lang="hu-HU" sz="2800" b="1">
                <a:latin typeface="Calibri"/>
                <a:ea typeface="Calibri"/>
                <a:cs typeface="Calibri"/>
                <a:sym typeface="Calibri"/>
              </a:rPr>
              <a:t>szolgáltatások</a:t>
            </a:r>
            <a:r>
              <a:rPr lang="hu-HU" sz="2800">
                <a:latin typeface="Calibri"/>
                <a:ea typeface="Calibri"/>
                <a:cs typeface="Calibri"/>
                <a:sym typeface="Calibri"/>
              </a:rPr>
              <a:t>: gyógyszer adagoló alkalmazások</a:t>
            </a:r>
            <a:endParaRPr/>
          </a:p>
        </p:txBody>
      </p:sp>
      <p:sp>
        <p:nvSpPr>
          <p:cNvPr id="765" name="Google Shape;765;p61"/>
          <p:cNvSpPr txBox="1">
            <a:spLocks noGrp="1"/>
          </p:cNvSpPr>
          <p:nvPr>
            <p:ph type="body" idx="1"/>
          </p:nvPr>
        </p:nvSpPr>
        <p:spPr>
          <a:xfrm>
            <a:off x="838200" y="1825625"/>
            <a:ext cx="7045325" cy="4086225"/>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1000"/>
              </a:spcBef>
              <a:spcAft>
                <a:spcPts val="0"/>
              </a:spcAft>
              <a:buClr>
                <a:srgbClr val="3F3F3F"/>
              </a:buClr>
              <a:buSzPts val="1800"/>
              <a:buFont typeface="Arial"/>
              <a:buChar char="•"/>
            </a:pPr>
            <a:r>
              <a:rPr lang="hu-HU" sz="1800">
                <a:solidFill>
                  <a:srgbClr val="3F3F3F"/>
                </a:solidFill>
                <a:latin typeface="Calibri"/>
                <a:ea typeface="Calibri"/>
                <a:cs typeface="Calibri"/>
                <a:sym typeface="Calibri"/>
              </a:rPr>
              <a:t>Az alkalmazások emlékeztetik felhasználóikat a gyógyszerek rendszeres, pontos bevételére.</a:t>
            </a:r>
            <a:endParaRPr/>
          </a:p>
          <a:p>
            <a:pPr marL="285750" lvl="0" indent="-285750" algn="l" rtl="0">
              <a:lnSpc>
                <a:spcPct val="90000"/>
              </a:lnSpc>
              <a:spcBef>
                <a:spcPts val="1000"/>
              </a:spcBef>
              <a:spcAft>
                <a:spcPts val="0"/>
              </a:spcAft>
              <a:buClr>
                <a:srgbClr val="3F3F3F"/>
              </a:buClr>
              <a:buSzPts val="1800"/>
              <a:buFont typeface="Arial"/>
              <a:buChar char="•"/>
            </a:pPr>
            <a:r>
              <a:rPr lang="hu-HU" sz="1800">
                <a:solidFill>
                  <a:srgbClr val="3F3F3F"/>
                </a:solidFill>
                <a:latin typeface="Calibri"/>
                <a:ea typeface="Calibri"/>
                <a:cs typeface="Calibri"/>
                <a:sym typeface="Calibri"/>
              </a:rPr>
              <a:t>A felhasználó az applikáció felületén, okostelefonon vagy táblagépen keresztül megadhatja a gyógyszer nevét, adagolását, a nap mely szakában szükséges bevennie, és a telefon az ébresztő funkcióhoz hasonló módon figyelmezteti őt a gyógyszer bevételére. </a:t>
            </a:r>
            <a:endParaRPr/>
          </a:p>
          <a:p>
            <a:pPr marL="285750" lvl="0" indent="-285750" algn="l" rtl="0">
              <a:lnSpc>
                <a:spcPct val="90000"/>
              </a:lnSpc>
              <a:spcBef>
                <a:spcPts val="1000"/>
              </a:spcBef>
              <a:spcAft>
                <a:spcPts val="0"/>
              </a:spcAft>
              <a:buClr>
                <a:srgbClr val="3F3F3F"/>
              </a:buClr>
              <a:buSzPts val="1800"/>
              <a:buFont typeface="Arial"/>
              <a:buChar char="•"/>
            </a:pPr>
            <a:r>
              <a:rPr lang="hu-HU" sz="1800">
                <a:solidFill>
                  <a:srgbClr val="3F3F3F"/>
                </a:solidFill>
                <a:latin typeface="Calibri"/>
                <a:ea typeface="Calibri"/>
                <a:cs typeface="Calibri"/>
                <a:sym typeface="Calibri"/>
              </a:rPr>
              <a:t>Az alkalmazás naplózza a beteg összes korábbi, bejegyzett gyógyszerfogyasztását. </a:t>
            </a:r>
            <a:endParaRPr/>
          </a:p>
          <a:p>
            <a:pPr marL="285750" lvl="0" indent="-285750" algn="l" rtl="0">
              <a:lnSpc>
                <a:spcPct val="90000"/>
              </a:lnSpc>
              <a:spcBef>
                <a:spcPts val="1000"/>
              </a:spcBef>
              <a:spcAft>
                <a:spcPts val="0"/>
              </a:spcAft>
              <a:buClr>
                <a:srgbClr val="3F3F3F"/>
              </a:buClr>
              <a:buSzPts val="1800"/>
              <a:buFont typeface="Arial"/>
              <a:buChar char="•"/>
            </a:pPr>
            <a:r>
              <a:rPr lang="hu-HU" sz="1800">
                <a:solidFill>
                  <a:srgbClr val="3F3F3F"/>
                </a:solidFill>
                <a:latin typeface="Calibri"/>
                <a:ea typeface="Calibri"/>
                <a:cs typeface="Calibri"/>
                <a:sym typeface="Calibri"/>
              </a:rPr>
              <a:t>Egyszerre több készüléken is futhat, és egyszerre több páciens gyógyszeradagolását is képes menedzselni. </a:t>
            </a:r>
            <a:endParaRPr/>
          </a:p>
          <a:p>
            <a:pPr marL="285750" lvl="0" indent="-285750" algn="l" rtl="0">
              <a:lnSpc>
                <a:spcPct val="90000"/>
              </a:lnSpc>
              <a:spcBef>
                <a:spcPts val="1000"/>
              </a:spcBef>
              <a:spcAft>
                <a:spcPts val="0"/>
              </a:spcAft>
              <a:buClr>
                <a:srgbClr val="3F3F3F"/>
              </a:buClr>
              <a:buSzPts val="1800"/>
              <a:buFont typeface="Arial"/>
              <a:buChar char="•"/>
            </a:pPr>
            <a:r>
              <a:rPr lang="hu-HU" sz="1800">
                <a:solidFill>
                  <a:srgbClr val="3F3F3F"/>
                </a:solidFill>
                <a:latin typeface="Calibri"/>
                <a:ea typeface="Calibri"/>
                <a:cs typeface="Calibri"/>
                <a:sym typeface="Calibri"/>
              </a:rPr>
              <a:t>Figyelmeztet, ha a gyógyszer kifogyóban van és új recept felírása szükséges.</a:t>
            </a:r>
            <a:endParaRPr/>
          </a:p>
        </p:txBody>
      </p:sp>
      <p:pic>
        <p:nvPicPr>
          <p:cNvPr id="766" name="Google Shape;766;p61" descr="http://www.montunosoftware.com/wp-content/uploads/Screenshots-in-iPhone.png"/>
          <p:cNvPicPr preferRelativeResize="0"/>
          <p:nvPr/>
        </p:nvPicPr>
        <p:blipFill rotWithShape="1">
          <a:blip r:embed="rId3">
            <a:alphaModFix/>
          </a:blip>
          <a:srcRect/>
          <a:stretch/>
        </p:blipFill>
        <p:spPr>
          <a:xfrm>
            <a:off x="8320088" y="1677988"/>
            <a:ext cx="2084387" cy="4562475"/>
          </a:xfrm>
          <a:prstGeom prst="rect">
            <a:avLst/>
          </a:prstGeom>
          <a:noFill/>
          <a:ln>
            <a:noFill/>
          </a:ln>
        </p:spPr>
      </p:pic>
      <p:sp>
        <p:nvSpPr>
          <p:cNvPr id="767" name="Google Shape;767;p61"/>
          <p:cNvSpPr/>
          <p:nvPr/>
        </p:nvSpPr>
        <p:spPr>
          <a:xfrm>
            <a:off x="6234113" y="5846763"/>
            <a:ext cx="5799137" cy="3079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none" strike="noStrike" cap="none">
                <a:solidFill>
                  <a:schemeClr val="dk1"/>
                </a:solidFill>
                <a:latin typeface="Arial"/>
                <a:ea typeface="Arial"/>
                <a:cs typeface="Arial"/>
                <a:sym typeface="Arial"/>
              </a:rPr>
              <a:t>Kép forrása: </a:t>
            </a:r>
            <a:r>
              <a:rPr lang="hu-HU" sz="1400" b="0"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http://www.montunosoftware.com/products/dosecast/about/</a:t>
            </a:r>
            <a:r>
              <a:rPr lang="hu-HU" sz="1400" b="0" i="0" u="none" strike="noStrike" cap="none">
                <a:solidFill>
                  <a:schemeClr val="dk1"/>
                </a:solidFill>
                <a:latin typeface="Arial"/>
                <a:ea typeface="Arial"/>
                <a:cs typeface="Arial"/>
                <a:sym typeface="Arial"/>
              </a:rPr>
              <a:t> </a:t>
            </a:r>
            <a:endParaRPr/>
          </a:p>
        </p:txBody>
      </p:sp>
      <p:grpSp>
        <p:nvGrpSpPr>
          <p:cNvPr id="768" name="Google Shape;768;p61"/>
          <p:cNvGrpSpPr/>
          <p:nvPr/>
        </p:nvGrpSpPr>
        <p:grpSpPr>
          <a:xfrm>
            <a:off x="10737850" y="1089025"/>
            <a:ext cx="1116013" cy="722313"/>
            <a:chOff x="1904995" y="1534888"/>
            <a:chExt cx="4752000" cy="3052965"/>
          </a:xfrm>
        </p:grpSpPr>
        <p:sp>
          <p:nvSpPr>
            <p:cNvPr id="769" name="Google Shape;769;p61"/>
            <p:cNvSpPr/>
            <p:nvPr/>
          </p:nvSpPr>
          <p:spPr>
            <a:xfrm>
              <a:off x="1938795" y="1534888"/>
              <a:ext cx="4623565" cy="999764"/>
            </a:xfrm>
            <a:prstGeom prst="triangle">
              <a:avLst>
                <a:gd name="adj" fmla="val 50000"/>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770" name="Google Shape;770;p61"/>
            <p:cNvSpPr/>
            <p:nvPr/>
          </p:nvSpPr>
          <p:spPr>
            <a:xfrm>
              <a:off x="2101025" y="2588330"/>
              <a:ext cx="980140" cy="1308411"/>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771" name="Google Shape;771;p61"/>
            <p:cNvSpPr/>
            <p:nvPr/>
          </p:nvSpPr>
          <p:spPr>
            <a:xfrm>
              <a:off x="3209600" y="2588330"/>
              <a:ext cx="980140" cy="1308411"/>
            </a:xfrm>
            <a:prstGeom prst="rect">
              <a:avLst/>
            </a:prstGeom>
            <a:solidFill>
              <a:srgbClr val="358B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772" name="Google Shape;772;p61"/>
            <p:cNvSpPr/>
            <p:nvPr/>
          </p:nvSpPr>
          <p:spPr>
            <a:xfrm>
              <a:off x="4324931" y="2588330"/>
              <a:ext cx="973382" cy="1308411"/>
            </a:xfrm>
            <a:prstGeom prst="rect">
              <a:avLst/>
            </a:prstGeom>
            <a:solidFill>
              <a:srgbClr val="358B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773" name="Google Shape;773;p61"/>
            <p:cNvSpPr/>
            <p:nvPr/>
          </p:nvSpPr>
          <p:spPr>
            <a:xfrm>
              <a:off x="5440267" y="2588330"/>
              <a:ext cx="980140" cy="1308411"/>
            </a:xfrm>
            <a:prstGeom prst="rect">
              <a:avLst/>
            </a:prstGeom>
            <a:solidFill>
              <a:srgbClr val="C00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774" name="Google Shape;774;p61"/>
            <p:cNvSpPr/>
            <p:nvPr/>
          </p:nvSpPr>
          <p:spPr>
            <a:xfrm>
              <a:off x="1979353" y="3950419"/>
              <a:ext cx="4630323" cy="288524"/>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sp>
          <p:nvSpPr>
            <p:cNvPr id="775" name="Google Shape;775;p61"/>
            <p:cNvSpPr/>
            <p:nvPr/>
          </p:nvSpPr>
          <p:spPr>
            <a:xfrm>
              <a:off x="1904995" y="4299329"/>
              <a:ext cx="4752000" cy="288524"/>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100" b="1" i="0" u="none" strike="noStrike" cap="none">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11311439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14037-2118-824C-8A13-BA23A8AE215F}"/>
              </a:ext>
            </a:extLst>
          </p:cNvPr>
          <p:cNvSpPr>
            <a:spLocks noGrp="1"/>
          </p:cNvSpPr>
          <p:nvPr>
            <p:ph type="title"/>
          </p:nvPr>
        </p:nvSpPr>
        <p:spPr/>
        <p:txBody>
          <a:bodyPr/>
          <a:lstStyle/>
          <a:p>
            <a:r>
              <a:rPr lang="hu-HU" dirty="0"/>
              <a:t>Digitális és hagyományos eszközök a falusi turizmus fejlesztésében</a:t>
            </a:r>
          </a:p>
        </p:txBody>
      </p:sp>
      <p:sp>
        <p:nvSpPr>
          <p:cNvPr id="3" name="Text Placeholder 2">
            <a:extLst>
              <a:ext uri="{FF2B5EF4-FFF2-40B4-BE49-F238E27FC236}">
                <a16:creationId xmlns:a16="http://schemas.microsoft.com/office/drawing/2014/main" id="{9E6E261E-B49D-934F-A2CF-67C421CFBC32}"/>
              </a:ext>
            </a:extLst>
          </p:cNvPr>
          <p:cNvSpPr>
            <a:spLocks noGrp="1"/>
          </p:cNvSpPr>
          <p:nvPr>
            <p:ph type="body" idx="1"/>
          </p:nvPr>
        </p:nvSpPr>
        <p:spPr/>
        <p:txBody>
          <a:bodyPr>
            <a:normAutofit lnSpcReduction="10000"/>
          </a:bodyPr>
          <a:lstStyle/>
          <a:p>
            <a:pPr marL="114300" indent="0">
              <a:buNone/>
            </a:pPr>
            <a:r>
              <a:rPr lang="en-US" dirty="0"/>
              <a:t>A </a:t>
            </a:r>
            <a:r>
              <a:rPr lang="en-US" dirty="0" err="1"/>
              <a:t>digitális</a:t>
            </a:r>
            <a:r>
              <a:rPr lang="en-US" dirty="0"/>
              <a:t> </a:t>
            </a:r>
            <a:r>
              <a:rPr lang="en-US" dirty="0" err="1"/>
              <a:t>eszközök</a:t>
            </a:r>
            <a:r>
              <a:rPr lang="en-US" dirty="0"/>
              <a:t> </a:t>
            </a:r>
            <a:r>
              <a:rPr lang="en-US" dirty="0" err="1"/>
              <a:t>szinte</a:t>
            </a:r>
            <a:r>
              <a:rPr lang="en-US" dirty="0"/>
              <a:t> </a:t>
            </a:r>
            <a:r>
              <a:rPr lang="en-US" dirty="0" err="1"/>
              <a:t>kizárólagossá</a:t>
            </a:r>
            <a:r>
              <a:rPr lang="en-US" dirty="0"/>
              <a:t> </a:t>
            </a:r>
            <a:r>
              <a:rPr lang="en-US" dirty="0" err="1"/>
              <a:t>váltak</a:t>
            </a:r>
            <a:r>
              <a:rPr lang="en-US" dirty="0"/>
              <a:t> a </a:t>
            </a:r>
            <a:r>
              <a:rPr lang="en-US" dirty="0" err="1"/>
              <a:t>falusi</a:t>
            </a:r>
            <a:r>
              <a:rPr lang="en-US" dirty="0"/>
              <a:t> </a:t>
            </a:r>
            <a:r>
              <a:rPr lang="en-US" dirty="0" err="1"/>
              <a:t>turizmus</a:t>
            </a:r>
            <a:r>
              <a:rPr lang="en-US" dirty="0"/>
              <a:t> </a:t>
            </a:r>
            <a:r>
              <a:rPr lang="en-US" dirty="0" err="1"/>
              <a:t>fejlesztésében</a:t>
            </a:r>
            <a:r>
              <a:rPr lang="en-US" dirty="0"/>
              <a:t>. A </a:t>
            </a:r>
            <a:r>
              <a:rPr lang="en-US" dirty="0" err="1"/>
              <a:t>célközönség</a:t>
            </a:r>
            <a:r>
              <a:rPr lang="en-US" dirty="0"/>
              <a:t> </a:t>
            </a:r>
            <a:r>
              <a:rPr lang="en-US" dirty="0" err="1"/>
              <a:t>elvárja</a:t>
            </a:r>
            <a:r>
              <a:rPr lang="en-US" dirty="0"/>
              <a:t>, </a:t>
            </a:r>
            <a:r>
              <a:rPr lang="en-US" dirty="0" err="1"/>
              <a:t>hogy</a:t>
            </a:r>
            <a:r>
              <a:rPr lang="en-US" dirty="0"/>
              <a:t> </a:t>
            </a:r>
            <a:r>
              <a:rPr lang="en-US" dirty="0" err="1"/>
              <a:t>az</a:t>
            </a:r>
            <a:r>
              <a:rPr lang="en-US" dirty="0"/>
              <a:t> </a:t>
            </a:r>
            <a:r>
              <a:rPr lang="en-US" dirty="0" err="1"/>
              <a:t>interneten</a:t>
            </a:r>
            <a:r>
              <a:rPr lang="en-US" dirty="0"/>
              <a:t> </a:t>
            </a:r>
            <a:r>
              <a:rPr lang="en-US" dirty="0" err="1"/>
              <a:t>elérjen</a:t>
            </a:r>
            <a:r>
              <a:rPr lang="en-US" dirty="0"/>
              <a:t> </a:t>
            </a:r>
            <a:r>
              <a:rPr lang="en-US" dirty="0" err="1"/>
              <a:t>minden</a:t>
            </a:r>
            <a:r>
              <a:rPr lang="en-US" dirty="0"/>
              <a:t> </a:t>
            </a:r>
            <a:r>
              <a:rPr lang="en-US" dirty="0" err="1"/>
              <a:t>fontos</a:t>
            </a:r>
            <a:r>
              <a:rPr lang="en-US" dirty="0"/>
              <a:t> </a:t>
            </a:r>
            <a:r>
              <a:rPr lang="en-US" dirty="0" err="1"/>
              <a:t>információt</a:t>
            </a:r>
            <a:r>
              <a:rPr lang="en-US" dirty="0"/>
              <a:t>, </a:t>
            </a:r>
            <a:r>
              <a:rPr lang="en-US" dirty="0" err="1"/>
              <a:t>és</a:t>
            </a:r>
            <a:r>
              <a:rPr lang="en-US" dirty="0"/>
              <a:t> </a:t>
            </a:r>
            <a:r>
              <a:rPr lang="en-US" dirty="0" err="1"/>
              <a:t>szállást</a:t>
            </a:r>
            <a:r>
              <a:rPr lang="en-US" dirty="0"/>
              <a:t> is </a:t>
            </a:r>
            <a:r>
              <a:rPr lang="en-US" dirty="0" err="1"/>
              <a:t>foglalhasson</a:t>
            </a:r>
            <a:r>
              <a:rPr lang="en-US" dirty="0"/>
              <a:t>. </a:t>
            </a:r>
          </a:p>
          <a:p>
            <a:pPr marL="114300" indent="0">
              <a:buNone/>
            </a:pPr>
            <a:r>
              <a:rPr lang="en-US" dirty="0" err="1"/>
              <a:t>Egy</a:t>
            </a:r>
            <a:r>
              <a:rPr lang="en-US" dirty="0"/>
              <a:t> </a:t>
            </a:r>
            <a:r>
              <a:rPr lang="en-US" dirty="0" err="1"/>
              <a:t>jó</a:t>
            </a:r>
            <a:r>
              <a:rPr lang="en-US" dirty="0"/>
              <a:t> </a:t>
            </a:r>
            <a:r>
              <a:rPr lang="en-US" dirty="0" err="1"/>
              <a:t>gyakorlat</a:t>
            </a:r>
            <a:r>
              <a:rPr lang="en-US" dirty="0"/>
              <a:t> </a:t>
            </a:r>
            <a:r>
              <a:rPr lang="en-US" dirty="0" err="1"/>
              <a:t>példáján</a:t>
            </a:r>
            <a:r>
              <a:rPr lang="en-US" dirty="0"/>
              <a:t> </a:t>
            </a:r>
            <a:r>
              <a:rPr lang="en-US" dirty="0" err="1"/>
              <a:t>mutatjuk</a:t>
            </a:r>
            <a:r>
              <a:rPr lang="en-US" dirty="0"/>
              <a:t> be </a:t>
            </a:r>
            <a:r>
              <a:rPr lang="en-US" dirty="0" err="1"/>
              <a:t>azokat</a:t>
            </a:r>
            <a:r>
              <a:rPr lang="en-US" dirty="0"/>
              <a:t> a </a:t>
            </a:r>
            <a:r>
              <a:rPr lang="en-US" dirty="0" err="1"/>
              <a:t>lépéseket</a:t>
            </a:r>
            <a:r>
              <a:rPr lang="en-US" dirty="0"/>
              <a:t>, </a:t>
            </a:r>
            <a:r>
              <a:rPr lang="en-US" dirty="0" err="1"/>
              <a:t>amik</a:t>
            </a:r>
            <a:r>
              <a:rPr lang="en-US" dirty="0"/>
              <a:t> a </a:t>
            </a:r>
            <a:r>
              <a:rPr lang="en-US" dirty="0" err="1"/>
              <a:t>sikeres</a:t>
            </a:r>
            <a:r>
              <a:rPr lang="en-US" dirty="0"/>
              <a:t> </a:t>
            </a:r>
            <a:r>
              <a:rPr lang="en-US" dirty="0" err="1"/>
              <a:t>helyi</a:t>
            </a:r>
            <a:r>
              <a:rPr lang="en-US" dirty="0"/>
              <a:t> </a:t>
            </a:r>
            <a:r>
              <a:rPr lang="en-US" dirty="0" err="1"/>
              <a:t>turizmusfejlesztéshez</a:t>
            </a:r>
            <a:r>
              <a:rPr lang="en-US" dirty="0"/>
              <a:t> </a:t>
            </a:r>
            <a:r>
              <a:rPr lang="en-US" dirty="0" err="1"/>
              <a:t>szükségesek</a:t>
            </a:r>
            <a:r>
              <a:rPr lang="en-US" dirty="0"/>
              <a:t> a </a:t>
            </a:r>
            <a:r>
              <a:rPr lang="en-US" dirty="0" err="1"/>
              <a:t>digitális</a:t>
            </a:r>
            <a:r>
              <a:rPr lang="en-US" dirty="0"/>
              <a:t> </a:t>
            </a:r>
            <a:r>
              <a:rPr lang="en-US" dirty="0" err="1"/>
              <a:t>világban</a:t>
            </a:r>
            <a:r>
              <a:rPr lang="en-US" dirty="0"/>
              <a:t>. </a:t>
            </a:r>
          </a:p>
          <a:p>
            <a:pPr marL="114300" indent="0">
              <a:buNone/>
            </a:pPr>
            <a:r>
              <a:rPr lang="en-US" dirty="0"/>
              <a:t>A </a:t>
            </a:r>
            <a:r>
              <a:rPr lang="en-US" dirty="0" err="1"/>
              <a:t>térség</a:t>
            </a:r>
            <a:r>
              <a:rPr lang="en-US" dirty="0"/>
              <a:t> SWOT </a:t>
            </a:r>
            <a:r>
              <a:rPr lang="en-US" dirty="0" err="1"/>
              <a:t>analízise</a:t>
            </a:r>
            <a:r>
              <a:rPr lang="en-US" dirty="0"/>
              <a:t> </a:t>
            </a:r>
            <a:r>
              <a:rPr lang="en-US" dirty="0" err="1"/>
              <a:t>után</a:t>
            </a:r>
            <a:r>
              <a:rPr lang="en-US" dirty="0"/>
              <a:t> </a:t>
            </a:r>
            <a:r>
              <a:rPr lang="en-US" dirty="0" err="1"/>
              <a:t>feltárjuk</a:t>
            </a:r>
            <a:r>
              <a:rPr lang="en-US" dirty="0"/>
              <a:t> a </a:t>
            </a:r>
            <a:r>
              <a:rPr lang="en-US" dirty="0" err="1"/>
              <a:t>potenciális</a:t>
            </a:r>
            <a:r>
              <a:rPr lang="en-US" dirty="0"/>
              <a:t> </a:t>
            </a:r>
            <a:r>
              <a:rPr lang="en-US" dirty="0" err="1"/>
              <a:t>partnereket</a:t>
            </a:r>
            <a:r>
              <a:rPr lang="en-US" dirty="0"/>
              <a:t> </a:t>
            </a:r>
            <a:r>
              <a:rPr lang="en-US" dirty="0" err="1"/>
              <a:t>és</a:t>
            </a:r>
            <a:r>
              <a:rPr lang="en-US" dirty="0"/>
              <a:t> a </a:t>
            </a:r>
            <a:r>
              <a:rPr lang="en-US" dirty="0" err="1"/>
              <a:t>hálózatosodási</a:t>
            </a:r>
            <a:r>
              <a:rPr lang="en-US" dirty="0"/>
              <a:t> </a:t>
            </a:r>
            <a:r>
              <a:rPr lang="en-US" dirty="0" err="1"/>
              <a:t>lehetőségeket</a:t>
            </a:r>
            <a:r>
              <a:rPr lang="en-US" dirty="0"/>
              <a:t>. </a:t>
            </a:r>
            <a:r>
              <a:rPr lang="en-US" dirty="0" err="1"/>
              <a:t>Egyszerű</a:t>
            </a:r>
            <a:r>
              <a:rPr lang="en-US" dirty="0"/>
              <a:t> </a:t>
            </a:r>
            <a:r>
              <a:rPr lang="en-US" dirty="0" err="1"/>
              <a:t>digitális</a:t>
            </a:r>
            <a:r>
              <a:rPr lang="en-US" dirty="0"/>
              <a:t> </a:t>
            </a:r>
            <a:r>
              <a:rPr lang="en-US" dirty="0" err="1"/>
              <a:t>eszközöket</a:t>
            </a:r>
            <a:r>
              <a:rPr lang="en-US" dirty="0"/>
              <a:t> </a:t>
            </a:r>
            <a:r>
              <a:rPr lang="en-US" dirty="0" err="1"/>
              <a:t>ajánlunk</a:t>
            </a:r>
            <a:r>
              <a:rPr lang="en-US" dirty="0"/>
              <a:t> </a:t>
            </a:r>
            <a:r>
              <a:rPr lang="en-US" dirty="0" err="1"/>
              <a:t>az</a:t>
            </a:r>
            <a:r>
              <a:rPr lang="en-US" dirty="0"/>
              <a:t> </a:t>
            </a:r>
            <a:r>
              <a:rPr lang="en-US" dirty="0" err="1"/>
              <a:t>igények</a:t>
            </a:r>
            <a:r>
              <a:rPr lang="en-US" dirty="0"/>
              <a:t> </a:t>
            </a:r>
            <a:r>
              <a:rPr lang="en-US" dirty="0" err="1"/>
              <a:t>felmérésére</a:t>
            </a:r>
            <a:r>
              <a:rPr lang="en-US" dirty="0"/>
              <a:t> </a:t>
            </a:r>
            <a:r>
              <a:rPr lang="en-US" dirty="0" err="1"/>
              <a:t>és</a:t>
            </a:r>
            <a:r>
              <a:rPr lang="en-US" dirty="0"/>
              <a:t> a </a:t>
            </a:r>
            <a:r>
              <a:rPr lang="en-US" dirty="0" err="1"/>
              <a:t>marketingre</a:t>
            </a:r>
            <a:r>
              <a:rPr lang="en-US" dirty="0"/>
              <a:t>. </a:t>
            </a:r>
          </a:p>
          <a:p>
            <a:pPr marL="114300" indent="0">
              <a:buNone/>
            </a:pPr>
            <a:r>
              <a:rPr lang="en-US" dirty="0" err="1"/>
              <a:t>Bemutatjunk</a:t>
            </a:r>
            <a:r>
              <a:rPr lang="en-US" dirty="0"/>
              <a:t> </a:t>
            </a:r>
            <a:r>
              <a:rPr lang="en-US" dirty="0" err="1"/>
              <a:t>egy</a:t>
            </a:r>
            <a:r>
              <a:rPr lang="en-US" dirty="0"/>
              <a:t> instant </a:t>
            </a:r>
            <a:r>
              <a:rPr lang="en-US" dirty="0" err="1"/>
              <a:t>túra</a:t>
            </a:r>
            <a:r>
              <a:rPr lang="en-US" dirty="0"/>
              <a:t> </a:t>
            </a:r>
            <a:r>
              <a:rPr lang="en-US" dirty="0" err="1"/>
              <a:t>alkalmazás-környezetet</a:t>
            </a:r>
            <a:r>
              <a:rPr lang="en-US" dirty="0"/>
              <a:t>, </a:t>
            </a:r>
            <a:r>
              <a:rPr lang="en-US" dirty="0" err="1"/>
              <a:t>ezzel</a:t>
            </a:r>
            <a:r>
              <a:rPr lang="en-US" dirty="0"/>
              <a:t> </a:t>
            </a:r>
            <a:r>
              <a:rPr lang="en-US" dirty="0" err="1"/>
              <a:t>kevés</a:t>
            </a:r>
            <a:r>
              <a:rPr lang="en-US" dirty="0"/>
              <a:t> </a:t>
            </a:r>
            <a:r>
              <a:rPr lang="en-US" dirty="0" err="1"/>
              <a:t>erőforrással</a:t>
            </a:r>
            <a:r>
              <a:rPr lang="en-US" dirty="0"/>
              <a:t> </a:t>
            </a:r>
            <a:r>
              <a:rPr lang="en-US" dirty="0" err="1"/>
              <a:t>mozgathatunk</a:t>
            </a:r>
            <a:r>
              <a:rPr lang="en-US" dirty="0"/>
              <a:t> meg </a:t>
            </a:r>
            <a:r>
              <a:rPr lang="en-US" dirty="0" err="1"/>
              <a:t>nagyobb</a:t>
            </a:r>
            <a:r>
              <a:rPr lang="en-US" dirty="0"/>
              <a:t> </a:t>
            </a:r>
            <a:r>
              <a:rPr lang="en-US" dirty="0" err="1"/>
              <a:t>tömegeket</a:t>
            </a:r>
            <a:r>
              <a:rPr lang="en-US" dirty="0"/>
              <a:t>. </a:t>
            </a:r>
            <a:endParaRPr lang="hu-HU" dirty="0"/>
          </a:p>
          <a:p>
            <a:pPr marL="114300" indent="0">
              <a:buNone/>
            </a:pPr>
            <a:endParaRPr lang="hu-HU" dirty="0"/>
          </a:p>
        </p:txBody>
      </p:sp>
    </p:spTree>
    <p:extLst>
      <p:ext uri="{BB962C8B-B14F-4D97-AF65-F5344CB8AC3E}">
        <p14:creationId xmlns:p14="http://schemas.microsoft.com/office/powerpoint/2010/main" val="15142122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2" name="Title 1">
            <a:extLst>
              <a:ext uri="{FF2B5EF4-FFF2-40B4-BE49-F238E27FC236}">
                <a16:creationId xmlns:a16="http://schemas.microsoft.com/office/drawing/2014/main" id="{8F8DF05E-4B4A-0548-94FD-B499A16FA1EF}"/>
              </a:ext>
            </a:extLst>
          </p:cNvPr>
          <p:cNvSpPr>
            <a:spLocks noGrp="1"/>
          </p:cNvSpPr>
          <p:nvPr>
            <p:ph type="title"/>
          </p:nvPr>
        </p:nvSpPr>
        <p:spPr/>
        <p:txBody>
          <a:bodyPr/>
          <a:lstStyle/>
          <a:p>
            <a:r>
              <a:rPr lang="hu-HU" dirty="0"/>
              <a:t>Mi kell a sikeres falusi turisztikai fejlesztésekhez?</a:t>
            </a:r>
          </a:p>
        </p:txBody>
      </p:sp>
      <p:sp>
        <p:nvSpPr>
          <p:cNvPr id="69" name="Google Shape;69;gd03d5b2036_1_0"/>
          <p:cNvSpPr txBox="1">
            <a:spLocks noGrp="1"/>
          </p:cNvSpPr>
          <p:nvPr>
            <p:ph type="body" idx="1"/>
          </p:nvPr>
        </p:nvSpPr>
        <p:spPr>
          <a:prstGeom prst="rect">
            <a:avLst/>
          </a:prstGeom>
        </p:spPr>
        <p:txBody>
          <a:bodyPr spcFirstLastPara="1" wrap="square" lIns="91425" tIns="45700" rIns="91425" bIns="45700" anchor="t" anchorCtr="0">
            <a:normAutofit/>
          </a:bodyPr>
          <a:lstStyle/>
          <a:p>
            <a:pPr marL="0" indent="0">
              <a:buNone/>
            </a:pPr>
            <a:endParaRPr lang="hu-HU" dirty="0"/>
          </a:p>
        </p:txBody>
      </p:sp>
      <p:sp>
        <p:nvSpPr>
          <p:cNvPr id="5" name="Text Placeholder 4">
            <a:extLst>
              <a:ext uri="{FF2B5EF4-FFF2-40B4-BE49-F238E27FC236}">
                <a16:creationId xmlns:a16="http://schemas.microsoft.com/office/drawing/2014/main" id="{75DEAF3E-7C6F-E744-872E-26F60CB5CB59}"/>
              </a:ext>
            </a:extLst>
          </p:cNvPr>
          <p:cNvSpPr>
            <a:spLocks noGrp="1"/>
          </p:cNvSpPr>
          <p:nvPr>
            <p:ph type="body" idx="2"/>
          </p:nvPr>
        </p:nvSpPr>
        <p:spPr/>
        <p:txBody>
          <a:bodyPr>
            <a:normAutofit lnSpcReduction="10000"/>
          </a:bodyPr>
          <a:lstStyle/>
          <a:p>
            <a:pPr marL="114300" indent="0">
              <a:buNone/>
            </a:pPr>
            <a:r>
              <a:rPr lang="en-US" dirty="0"/>
              <a:t>Ma </a:t>
            </a:r>
            <a:r>
              <a:rPr lang="en-US" dirty="0" err="1"/>
              <a:t>az</a:t>
            </a:r>
            <a:r>
              <a:rPr lang="en-US" dirty="0"/>
              <a:t> </a:t>
            </a:r>
            <a:r>
              <a:rPr lang="en-US" dirty="0" err="1"/>
              <a:t>lehet</a:t>
            </a:r>
            <a:r>
              <a:rPr lang="en-US" dirty="0"/>
              <a:t> </a:t>
            </a:r>
            <a:r>
              <a:rPr lang="en-US" dirty="0" err="1"/>
              <a:t>sikeres</a:t>
            </a:r>
            <a:r>
              <a:rPr lang="en-US" dirty="0"/>
              <a:t> a </a:t>
            </a:r>
            <a:r>
              <a:rPr lang="en-US" dirty="0" err="1"/>
              <a:t>falusi</a:t>
            </a:r>
            <a:r>
              <a:rPr lang="en-US" dirty="0"/>
              <a:t> </a:t>
            </a:r>
            <a:r>
              <a:rPr lang="en-US" dirty="0" err="1"/>
              <a:t>turizmus</a:t>
            </a:r>
            <a:r>
              <a:rPr lang="en-US" dirty="0"/>
              <a:t> </a:t>
            </a:r>
            <a:r>
              <a:rPr lang="en-US" dirty="0" err="1"/>
              <a:t>fejlesztésében</a:t>
            </a:r>
            <a:r>
              <a:rPr lang="en-US" dirty="0"/>
              <a:t>, </a:t>
            </a:r>
            <a:r>
              <a:rPr lang="en-US" dirty="0" err="1"/>
              <a:t>aki</a:t>
            </a:r>
            <a:r>
              <a:rPr lang="en-US" dirty="0"/>
              <a:t> </a:t>
            </a:r>
            <a:r>
              <a:rPr lang="en-US" dirty="0" err="1"/>
              <a:t>jól</a:t>
            </a:r>
            <a:r>
              <a:rPr lang="en-US" dirty="0"/>
              <a:t> </a:t>
            </a:r>
            <a:r>
              <a:rPr lang="en-US" dirty="0" err="1"/>
              <a:t>ki</a:t>
            </a:r>
            <a:r>
              <a:rPr lang="en-US" dirty="0"/>
              <a:t> </a:t>
            </a:r>
            <a:r>
              <a:rPr lang="en-US" dirty="0" err="1"/>
              <a:t>tudja</a:t>
            </a:r>
            <a:r>
              <a:rPr lang="en-US" dirty="0"/>
              <a:t> </a:t>
            </a:r>
            <a:r>
              <a:rPr lang="en-US" dirty="0" err="1"/>
              <a:t>használni</a:t>
            </a:r>
            <a:r>
              <a:rPr lang="en-US" dirty="0"/>
              <a:t> a </a:t>
            </a:r>
            <a:r>
              <a:rPr lang="en-US" dirty="0" err="1"/>
              <a:t>digitális</a:t>
            </a:r>
            <a:r>
              <a:rPr lang="en-US" dirty="0"/>
              <a:t> </a:t>
            </a:r>
            <a:r>
              <a:rPr lang="en-US" dirty="0" err="1"/>
              <a:t>világ</a:t>
            </a:r>
            <a:r>
              <a:rPr lang="en-US" dirty="0"/>
              <a:t> </a:t>
            </a:r>
            <a:r>
              <a:rPr lang="en-US" dirty="0" err="1"/>
              <a:t>lehetőségeit</a:t>
            </a:r>
            <a:r>
              <a:rPr lang="en-US" dirty="0"/>
              <a:t>, </a:t>
            </a:r>
            <a:r>
              <a:rPr lang="en-US" dirty="0" err="1"/>
              <a:t>és</a:t>
            </a:r>
            <a:r>
              <a:rPr lang="en-US" dirty="0"/>
              <a:t> </a:t>
            </a:r>
            <a:r>
              <a:rPr lang="en-US" dirty="0" err="1"/>
              <a:t>hálózatban</a:t>
            </a:r>
            <a:r>
              <a:rPr lang="en-US" dirty="0"/>
              <a:t>, </a:t>
            </a:r>
            <a:r>
              <a:rPr lang="en-US" dirty="0" err="1"/>
              <a:t>szövetségekben</a:t>
            </a:r>
            <a:r>
              <a:rPr lang="en-US" dirty="0"/>
              <a:t> </a:t>
            </a:r>
            <a:r>
              <a:rPr lang="en-US" dirty="0" err="1"/>
              <a:t>és</a:t>
            </a:r>
            <a:r>
              <a:rPr lang="en-US" dirty="0"/>
              <a:t> </a:t>
            </a:r>
            <a:r>
              <a:rPr lang="en-US" dirty="0" err="1"/>
              <a:t>térségben</a:t>
            </a:r>
            <a:r>
              <a:rPr lang="en-US" dirty="0"/>
              <a:t> </a:t>
            </a:r>
            <a:r>
              <a:rPr lang="en-US" dirty="0" err="1"/>
              <a:t>tud</a:t>
            </a:r>
            <a:r>
              <a:rPr lang="en-US" dirty="0"/>
              <a:t> </a:t>
            </a:r>
            <a:r>
              <a:rPr lang="en-US" dirty="0" err="1"/>
              <a:t>gondolkodni</a:t>
            </a:r>
            <a:r>
              <a:rPr lang="en-US" dirty="0"/>
              <a:t>. </a:t>
            </a:r>
          </a:p>
          <a:p>
            <a:pPr marL="114300" indent="0">
              <a:buNone/>
            </a:pPr>
            <a:r>
              <a:rPr lang="hu-HU" dirty="0"/>
              <a:t>Az Esztergom melletti kis hegyi falu, Kesztölc példáján mutatjuk be, hogy egyszerű és következetes lépésekkel milyen sikereket lehet elérni a falusi turizmus fejlesztésében.</a:t>
            </a:r>
          </a:p>
          <a:p>
            <a:endParaRPr lang="hu-HU" dirty="0"/>
          </a:p>
        </p:txBody>
      </p:sp>
      <p:pic>
        <p:nvPicPr>
          <p:cNvPr id="6" name="Picture 5">
            <a:extLst>
              <a:ext uri="{FF2B5EF4-FFF2-40B4-BE49-F238E27FC236}">
                <a16:creationId xmlns:a16="http://schemas.microsoft.com/office/drawing/2014/main" id="{0EE6B14A-059D-DE47-A026-6ED1C8703323}"/>
              </a:ext>
            </a:extLst>
          </p:cNvPr>
          <p:cNvPicPr>
            <a:picLocks noChangeAspect="1"/>
          </p:cNvPicPr>
          <p:nvPr/>
        </p:nvPicPr>
        <p:blipFill rotWithShape="1">
          <a:blip r:embed="rId3">
            <a:extLst>
              <a:ext uri="{28A0092B-C50C-407E-A947-70E740481C1C}">
                <a14:useLocalDpi xmlns:a14="http://schemas.microsoft.com/office/drawing/2010/main" val="0"/>
              </a:ext>
            </a:extLst>
          </a:blip>
          <a:srcRect l="10749" t="16746" r="16927" b="-566"/>
          <a:stretch/>
        </p:blipFill>
        <p:spPr>
          <a:xfrm>
            <a:off x="321547" y="1825625"/>
            <a:ext cx="5698253" cy="4391117"/>
          </a:xfrm>
          <a:prstGeom prst="rect">
            <a:avLst/>
          </a:prstGeom>
          <a:solidFill>
            <a:schemeClr val="tx1">
              <a:alpha val="98000"/>
            </a:schemeClr>
          </a:solidFill>
          <a:effectLst>
            <a:outerShdw blurRad="50800" dist="38100" dir="2700000" algn="tl" rotWithShape="0">
              <a:prstClr val="black">
                <a:alpha val="40000"/>
              </a:prst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2" name="Title 1">
            <a:extLst>
              <a:ext uri="{FF2B5EF4-FFF2-40B4-BE49-F238E27FC236}">
                <a16:creationId xmlns:a16="http://schemas.microsoft.com/office/drawing/2014/main" id="{8F8DF05E-4B4A-0548-94FD-B499A16FA1EF}"/>
              </a:ext>
            </a:extLst>
          </p:cNvPr>
          <p:cNvSpPr>
            <a:spLocks noGrp="1"/>
          </p:cNvSpPr>
          <p:nvPr>
            <p:ph type="title"/>
          </p:nvPr>
        </p:nvSpPr>
        <p:spPr/>
        <p:txBody>
          <a:bodyPr/>
          <a:lstStyle/>
          <a:p>
            <a:r>
              <a:rPr lang="hu-HU" dirty="0"/>
              <a:t>Jegyezzük meg!</a:t>
            </a:r>
          </a:p>
        </p:txBody>
      </p:sp>
      <p:sp>
        <p:nvSpPr>
          <p:cNvPr id="69" name="Google Shape;69;gd03d5b2036_1_0"/>
          <p:cNvSpPr txBox="1">
            <a:spLocks noGrp="1"/>
          </p:cNvSpPr>
          <p:nvPr>
            <p:ph type="body" idx="1"/>
          </p:nvPr>
        </p:nvSpPr>
        <p:spPr>
          <a:prstGeom prst="rect">
            <a:avLst/>
          </a:prstGeom>
        </p:spPr>
        <p:txBody>
          <a:bodyPr spcFirstLastPara="1" wrap="square" lIns="91425" tIns="45700" rIns="91425" bIns="45700" anchor="t" anchorCtr="0">
            <a:normAutofit/>
          </a:bodyPr>
          <a:lstStyle/>
          <a:p>
            <a:pPr marL="0" indent="0">
              <a:buNone/>
            </a:pPr>
            <a:endParaRPr lang="hu-HU" dirty="0"/>
          </a:p>
        </p:txBody>
      </p:sp>
      <p:sp>
        <p:nvSpPr>
          <p:cNvPr id="5" name="Text Placeholder 4">
            <a:extLst>
              <a:ext uri="{FF2B5EF4-FFF2-40B4-BE49-F238E27FC236}">
                <a16:creationId xmlns:a16="http://schemas.microsoft.com/office/drawing/2014/main" id="{75DEAF3E-7C6F-E744-872E-26F60CB5CB59}"/>
              </a:ext>
            </a:extLst>
          </p:cNvPr>
          <p:cNvSpPr>
            <a:spLocks noGrp="1"/>
          </p:cNvSpPr>
          <p:nvPr>
            <p:ph type="body" idx="2"/>
          </p:nvPr>
        </p:nvSpPr>
        <p:spPr/>
        <p:txBody>
          <a:bodyPr/>
          <a:lstStyle/>
          <a:p>
            <a:pPr marL="114300" indent="0">
              <a:buNone/>
            </a:pPr>
            <a:r>
              <a:rPr lang="hu-HU" dirty="0"/>
              <a:t>Ma az lehet sikeres a falusi turizmus fejlesztésében, </a:t>
            </a:r>
          </a:p>
          <a:p>
            <a:r>
              <a:rPr lang="hu-HU" dirty="0"/>
              <a:t>aki jól ki tudja használni a digitális világ lehetőségeit, </a:t>
            </a:r>
          </a:p>
          <a:p>
            <a:r>
              <a:rPr lang="hu-HU" dirty="0"/>
              <a:t>hálózatban, szövetségekben és </a:t>
            </a:r>
          </a:p>
          <a:p>
            <a:r>
              <a:rPr lang="hu-HU" dirty="0"/>
              <a:t>térségben tud gondolkodni. </a:t>
            </a:r>
          </a:p>
          <a:p>
            <a:pPr marL="114300" indent="0">
              <a:buNone/>
            </a:pPr>
            <a:endParaRPr lang="hu-HU" dirty="0"/>
          </a:p>
        </p:txBody>
      </p:sp>
      <p:pic>
        <p:nvPicPr>
          <p:cNvPr id="4" name="Picture 3">
            <a:extLst>
              <a:ext uri="{FF2B5EF4-FFF2-40B4-BE49-F238E27FC236}">
                <a16:creationId xmlns:a16="http://schemas.microsoft.com/office/drawing/2014/main" id="{019DFBD0-AD74-E748-BCAD-5DA6A575A0ED}"/>
              </a:ext>
            </a:extLst>
          </p:cNvPr>
          <p:cNvPicPr>
            <a:picLocks noChangeAspect="1"/>
          </p:cNvPicPr>
          <p:nvPr/>
        </p:nvPicPr>
        <p:blipFill>
          <a:blip r:embed="rId3"/>
          <a:stretch>
            <a:fillRect/>
          </a:stretch>
        </p:blipFill>
        <p:spPr>
          <a:xfrm>
            <a:off x="321547" y="1805735"/>
            <a:ext cx="5697319" cy="439111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361982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gd03d5b2036_1_5"/>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hu-HU" dirty="0"/>
              <a:t>Fogalmazzuk meg, hogy miért szeretnénk fejleszteni a turizmust?</a:t>
            </a:r>
            <a:endParaRPr dirty="0"/>
          </a:p>
        </p:txBody>
      </p:sp>
      <p:sp>
        <p:nvSpPr>
          <p:cNvPr id="75" name="Google Shape;75;gd03d5b2036_1_5"/>
          <p:cNvSpPr txBox="1">
            <a:spLocks noGrp="1"/>
          </p:cNvSpPr>
          <p:nvPr>
            <p:ph type="body" idx="1"/>
          </p:nvPr>
        </p:nvSpPr>
        <p:spPr>
          <a:xfrm>
            <a:off x="321547" y="1825625"/>
            <a:ext cx="115557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hu-HU" dirty="0"/>
              <a:t>A célokat röviden és érthetően fogalmazzuk meg. A célok meghatározásába vonjunk be mindenkit a településen, akit érinthetnek a fejlesztések. Minél szélesebb körű egyetértés alakul ki a tervekkel kapcsolatban, annál könnyebb lesz később kezelni a felmerülő problémákat.</a:t>
            </a:r>
          </a:p>
          <a:p>
            <a:pPr marL="0" lvl="0" indent="0" algn="l" rtl="0">
              <a:spcBef>
                <a:spcPts val="1000"/>
              </a:spcBef>
              <a:spcAft>
                <a:spcPts val="0"/>
              </a:spcAft>
              <a:buNone/>
            </a:pPr>
            <a:r>
              <a:rPr lang="hu-HU" dirty="0"/>
              <a:t>A fejlesztés célja az, hogy olyan szelíd turizmusra alapozzuk a település élénkítését, ami még elviselhető a falu számára, de alkalmas arra, hogy bevételeket generáljon, és munkahelyeket teremtsen. </a:t>
            </a:r>
          </a:p>
          <a:p>
            <a:pPr marL="0" lvl="0" indent="0" algn="l" rtl="0">
              <a:spcBef>
                <a:spcPts val="1000"/>
              </a:spcBef>
              <a:spcAft>
                <a:spcPts val="0"/>
              </a:spcAft>
              <a:buNone/>
            </a:pPr>
            <a:endParaRPr dirty="0"/>
          </a:p>
        </p:txBody>
      </p:sp>
    </p:spTree>
    <p:extLst>
      <p:ext uri="{BB962C8B-B14F-4D97-AF65-F5344CB8AC3E}">
        <p14:creationId xmlns:p14="http://schemas.microsoft.com/office/powerpoint/2010/main" val="13786909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93761-A2A9-9B44-B5A4-4B25FC671321}"/>
              </a:ext>
            </a:extLst>
          </p:cNvPr>
          <p:cNvSpPr>
            <a:spLocks noGrp="1"/>
          </p:cNvSpPr>
          <p:nvPr>
            <p:ph type="title"/>
          </p:nvPr>
        </p:nvSpPr>
        <p:spPr/>
        <p:txBody>
          <a:bodyPr/>
          <a:lstStyle/>
          <a:p>
            <a:r>
              <a:rPr lang="hu-HU" dirty="0"/>
              <a:t>Helyezzük el magunkat a térképen!</a:t>
            </a:r>
          </a:p>
        </p:txBody>
      </p:sp>
      <p:sp>
        <p:nvSpPr>
          <p:cNvPr id="3" name="Text Placeholder 2">
            <a:extLst>
              <a:ext uri="{FF2B5EF4-FFF2-40B4-BE49-F238E27FC236}">
                <a16:creationId xmlns:a16="http://schemas.microsoft.com/office/drawing/2014/main" id="{10DA57B3-56C9-4B4A-8497-917068BE02D4}"/>
              </a:ext>
            </a:extLst>
          </p:cNvPr>
          <p:cNvSpPr>
            <a:spLocks noGrp="1"/>
          </p:cNvSpPr>
          <p:nvPr>
            <p:ph type="body" idx="1"/>
          </p:nvPr>
        </p:nvSpPr>
        <p:spPr/>
        <p:txBody>
          <a:bodyPr/>
          <a:lstStyle/>
          <a:p>
            <a:r>
              <a:rPr lang="hu-HU" dirty="0"/>
              <a:t>Térségi szemlélet a helyi turizmus fejlesztésében</a:t>
            </a:r>
          </a:p>
        </p:txBody>
      </p:sp>
    </p:spTree>
    <p:extLst>
      <p:ext uri="{BB962C8B-B14F-4D97-AF65-F5344CB8AC3E}">
        <p14:creationId xmlns:p14="http://schemas.microsoft.com/office/powerpoint/2010/main" val="29655250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0F00F-ED52-3E42-B802-9D7DD5CDE275}"/>
              </a:ext>
            </a:extLst>
          </p:cNvPr>
          <p:cNvSpPr>
            <a:spLocks noGrp="1"/>
          </p:cNvSpPr>
          <p:nvPr>
            <p:ph type="title"/>
          </p:nvPr>
        </p:nvSpPr>
        <p:spPr/>
        <p:txBody>
          <a:bodyPr>
            <a:normAutofit/>
          </a:bodyPr>
          <a:lstStyle/>
          <a:p>
            <a:r>
              <a:rPr lang="hu-HU" dirty="0"/>
              <a:t>Hogy állunk? Nézzünk rá a turista szemével a településünkre!</a:t>
            </a:r>
          </a:p>
        </p:txBody>
      </p:sp>
      <p:sp>
        <p:nvSpPr>
          <p:cNvPr id="3" name="Text Placeholder 2">
            <a:extLst>
              <a:ext uri="{FF2B5EF4-FFF2-40B4-BE49-F238E27FC236}">
                <a16:creationId xmlns:a16="http://schemas.microsoft.com/office/drawing/2014/main" id="{4D586A42-7E29-7B4F-BEA5-689852C90597}"/>
              </a:ext>
            </a:extLst>
          </p:cNvPr>
          <p:cNvSpPr>
            <a:spLocks noGrp="1"/>
          </p:cNvSpPr>
          <p:nvPr>
            <p:ph type="body" idx="1"/>
          </p:nvPr>
        </p:nvSpPr>
        <p:spPr>
          <a:solidFill>
            <a:schemeClr val="bg1">
              <a:lumMod val="85000"/>
            </a:schemeClr>
          </a:solidFill>
          <a:effectLst>
            <a:outerShdw blurRad="50800" dist="38100" dir="2700000" algn="tl" rotWithShape="0">
              <a:prstClr val="black">
                <a:alpha val="40000"/>
              </a:prstClr>
            </a:outerShdw>
          </a:effectLst>
        </p:spPr>
        <p:txBody>
          <a:bodyPr>
            <a:normAutofit fontScale="92500" lnSpcReduction="20000"/>
          </a:bodyPr>
          <a:lstStyle/>
          <a:p>
            <a:r>
              <a:rPr lang="hu-HU" dirty="0"/>
              <a:t>Mit talál a turista a településünkről az interneten? </a:t>
            </a:r>
            <a:r>
              <a:rPr lang="hu-HU" dirty="0">
                <a:hlinkClick r:id="rId2"/>
              </a:rPr>
              <a:t>Google</a:t>
            </a:r>
            <a:r>
              <a:rPr lang="hu-HU" dirty="0"/>
              <a:t>, </a:t>
            </a:r>
            <a:r>
              <a:rPr lang="hu-HU" dirty="0" err="1">
                <a:hlinkClick r:id="rId3"/>
              </a:rPr>
              <a:t>Wikipédia</a:t>
            </a:r>
            <a:endParaRPr lang="hu-HU" dirty="0"/>
          </a:p>
          <a:p>
            <a:r>
              <a:rPr lang="hu-HU" dirty="0"/>
              <a:t>Hogyan juthat el a környékünkre? </a:t>
            </a:r>
            <a:r>
              <a:rPr lang="hu-HU" dirty="0">
                <a:hlinkClick r:id="rId4"/>
              </a:rPr>
              <a:t>Google térkép</a:t>
            </a:r>
            <a:r>
              <a:rPr lang="hu-HU" dirty="0"/>
              <a:t>, </a:t>
            </a:r>
            <a:r>
              <a:rPr lang="hu-HU" dirty="0">
                <a:hlinkClick r:id="rId5"/>
              </a:rPr>
              <a:t>menetrendek.hu</a:t>
            </a:r>
            <a:endParaRPr lang="hu-HU" dirty="0"/>
          </a:p>
          <a:p>
            <a:r>
              <a:rPr lang="hu-HU" dirty="0"/>
              <a:t>Milyen túraútvonalakat ismerhet a környéken? </a:t>
            </a:r>
            <a:r>
              <a:rPr lang="hu-HU" dirty="0">
                <a:hlinkClick r:id="rId6"/>
              </a:rPr>
              <a:t>Természetjáró</a:t>
            </a:r>
            <a:r>
              <a:rPr lang="hu-HU" dirty="0"/>
              <a:t>, </a:t>
            </a:r>
            <a:r>
              <a:rPr lang="hu-HU" dirty="0">
                <a:hlinkClick r:id="rId7"/>
              </a:rPr>
              <a:t>Turistautak.hu</a:t>
            </a:r>
            <a:r>
              <a:rPr lang="hu-HU" dirty="0"/>
              <a:t>, </a:t>
            </a:r>
            <a:r>
              <a:rPr lang="hu-HU" dirty="0">
                <a:hlinkClick r:id="rId8"/>
              </a:rPr>
              <a:t>Kamoot</a:t>
            </a:r>
            <a:endParaRPr lang="hu-HU" dirty="0"/>
          </a:p>
          <a:p>
            <a:r>
              <a:rPr lang="hu-HU" dirty="0"/>
              <a:t>Milyen szállásokat talál? </a:t>
            </a:r>
            <a:r>
              <a:rPr lang="hu-HU" dirty="0">
                <a:hlinkClick r:id="rId9"/>
              </a:rPr>
              <a:t>Szállás.hu</a:t>
            </a:r>
            <a:r>
              <a:rPr lang="hu-HU" dirty="0"/>
              <a:t> </a:t>
            </a:r>
            <a:r>
              <a:rPr lang="hu-HU" dirty="0">
                <a:hlinkClick r:id="rId10"/>
              </a:rPr>
              <a:t>Kulcsosház.hu</a:t>
            </a:r>
            <a:r>
              <a:rPr lang="hu-HU" dirty="0"/>
              <a:t> </a:t>
            </a:r>
            <a:br>
              <a:rPr lang="hu-HU" dirty="0"/>
            </a:br>
            <a:r>
              <a:rPr lang="hu-HU" dirty="0">
                <a:hlinkClick r:id="rId11"/>
              </a:rPr>
              <a:t>Booking.com</a:t>
            </a:r>
            <a:r>
              <a:rPr lang="hu-HU" dirty="0"/>
              <a:t> </a:t>
            </a:r>
          </a:p>
          <a:p>
            <a:r>
              <a:rPr lang="hu-HU" dirty="0"/>
              <a:t>Milyen eseményekről tudhat?</a:t>
            </a:r>
          </a:p>
        </p:txBody>
      </p:sp>
      <p:sp>
        <p:nvSpPr>
          <p:cNvPr id="4" name="Text Placeholder 3">
            <a:extLst>
              <a:ext uri="{FF2B5EF4-FFF2-40B4-BE49-F238E27FC236}">
                <a16:creationId xmlns:a16="http://schemas.microsoft.com/office/drawing/2014/main" id="{81AFAFB8-2BAD-BD4A-9A18-1845EDBD4B14}"/>
              </a:ext>
            </a:extLst>
          </p:cNvPr>
          <p:cNvSpPr>
            <a:spLocks noGrp="1"/>
          </p:cNvSpPr>
          <p:nvPr>
            <p:ph type="body" idx="2"/>
          </p:nvPr>
        </p:nvSpPr>
        <p:spPr/>
        <p:txBody>
          <a:bodyPr>
            <a:normAutofit lnSpcReduction="10000"/>
          </a:bodyPr>
          <a:lstStyle/>
          <a:p>
            <a:pPr marL="114300" indent="0">
              <a:buNone/>
            </a:pPr>
            <a:r>
              <a:rPr lang="hu-HU" dirty="0"/>
              <a:t>A felmérések és a tapasztalatok szerint a turisták szinte kizárólag az interneten keresztül tájékozódnak az utazások előtt.</a:t>
            </a:r>
          </a:p>
          <a:p>
            <a:pPr marL="114300" indent="0">
              <a:buNone/>
            </a:pPr>
            <a:r>
              <a:rPr lang="hu-HU" dirty="0"/>
              <a:t>A turista régiókban, térségekben gondolkodik. Mit keres? Néhány órás, egy napos, több napos túrákat a környéken.</a:t>
            </a:r>
          </a:p>
          <a:p>
            <a:pPr marL="114300" indent="0">
              <a:buNone/>
            </a:pPr>
            <a:r>
              <a:rPr lang="hu-HU" dirty="0"/>
              <a:t>Keressünk rá a saját településünkre, nézzük meg, mit talál rólunk a turista.</a:t>
            </a:r>
          </a:p>
          <a:p>
            <a:pPr marL="114300" indent="0">
              <a:buNone/>
            </a:pPr>
            <a:endParaRPr lang="hu-HU" dirty="0"/>
          </a:p>
        </p:txBody>
      </p:sp>
    </p:spTree>
    <p:extLst>
      <p:ext uri="{BB962C8B-B14F-4D97-AF65-F5344CB8AC3E}">
        <p14:creationId xmlns:p14="http://schemas.microsoft.com/office/powerpoint/2010/main" val="41387420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24B54-8B0E-FE43-981C-D520E656539B}"/>
              </a:ext>
            </a:extLst>
          </p:cNvPr>
          <p:cNvSpPr>
            <a:spLocks noGrp="1"/>
          </p:cNvSpPr>
          <p:nvPr>
            <p:ph type="title"/>
          </p:nvPr>
        </p:nvSpPr>
        <p:spPr/>
        <p:txBody>
          <a:bodyPr/>
          <a:lstStyle/>
          <a:p>
            <a:r>
              <a:rPr lang="hu-HU" dirty="0"/>
              <a:t>Térségben gondolkozzunk!</a:t>
            </a:r>
          </a:p>
        </p:txBody>
      </p:sp>
      <p:pic>
        <p:nvPicPr>
          <p:cNvPr id="5" name="Picture 4">
            <a:extLst>
              <a:ext uri="{FF2B5EF4-FFF2-40B4-BE49-F238E27FC236}">
                <a16:creationId xmlns:a16="http://schemas.microsoft.com/office/drawing/2014/main" id="{30CDCBCA-C2B9-5549-B010-853C579A46C3}"/>
              </a:ext>
            </a:extLst>
          </p:cNvPr>
          <p:cNvPicPr>
            <a:picLocks noChangeAspect="1"/>
          </p:cNvPicPr>
          <p:nvPr/>
        </p:nvPicPr>
        <p:blipFill rotWithShape="1">
          <a:blip r:embed="rId2"/>
          <a:srcRect l="16282" t="4242" r="4705" b="3602"/>
          <a:stretch/>
        </p:blipFill>
        <p:spPr>
          <a:xfrm>
            <a:off x="645459" y="2142283"/>
            <a:ext cx="4874558" cy="4022821"/>
          </a:xfrm>
          <a:prstGeom prst="rect">
            <a:avLst/>
          </a:prstGeom>
          <a:effectLst>
            <a:outerShdw blurRad="50800" dist="38100" dir="2700000" algn="tl" rotWithShape="0">
              <a:prstClr val="black">
                <a:alpha val="40000"/>
              </a:prstClr>
            </a:outerShdw>
          </a:effectLst>
        </p:spPr>
      </p:pic>
      <p:sp>
        <p:nvSpPr>
          <p:cNvPr id="9" name="Text Placeholder 3">
            <a:extLst>
              <a:ext uri="{FF2B5EF4-FFF2-40B4-BE49-F238E27FC236}">
                <a16:creationId xmlns:a16="http://schemas.microsoft.com/office/drawing/2014/main" id="{EDDF749E-5594-0144-9C05-13DCC7EF1CF4}"/>
              </a:ext>
            </a:extLst>
          </p:cNvPr>
          <p:cNvSpPr txBox="1">
            <a:spLocks/>
          </p:cNvSpPr>
          <p:nvPr/>
        </p:nvSpPr>
        <p:spPr>
          <a:xfrm>
            <a:off x="6324600" y="1978025"/>
            <a:ext cx="5704952" cy="4351338"/>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C9E4A"/>
              </a:buClr>
              <a:buSzPts val="1800"/>
              <a:buFont typeface="Arial"/>
              <a:buChar char="•"/>
              <a:defRPr sz="2800" b="0" i="0" u="none" strike="noStrike" cap="none">
                <a:solidFill>
                  <a:srgbClr val="1C9E4A"/>
                </a:solidFill>
                <a:latin typeface="Calibri"/>
                <a:ea typeface="Calibri"/>
                <a:cs typeface="Calibri"/>
                <a:sym typeface="Calibri"/>
              </a:defRPr>
            </a:lvl1pPr>
            <a:lvl2pPr marL="914400" marR="0" lvl="1" indent="-342900" algn="l" rtl="0">
              <a:lnSpc>
                <a:spcPct val="90000"/>
              </a:lnSpc>
              <a:spcBef>
                <a:spcPts val="500"/>
              </a:spcBef>
              <a:spcAft>
                <a:spcPts val="0"/>
              </a:spcAft>
              <a:buClr>
                <a:srgbClr val="1C9E4A"/>
              </a:buClr>
              <a:buSzPts val="1800"/>
              <a:buFont typeface="Arial"/>
              <a:buChar char="•"/>
              <a:defRPr sz="2400" b="0" i="0" u="none" strike="noStrike" cap="none">
                <a:solidFill>
                  <a:srgbClr val="1C9E4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C9E4A"/>
              </a:buClr>
              <a:buSzPts val="1800"/>
              <a:buFont typeface="Arial"/>
              <a:buChar char="•"/>
              <a:defRPr sz="2000" b="0" i="0" u="none" strike="noStrike" cap="none">
                <a:solidFill>
                  <a:srgbClr val="1C9E4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hu-HU" dirty="0"/>
              <a:t>Sokan elkövetik azt a hibát, hogy csak a saját településük határáig néznek. Rajzoljunk 50-80 kilométeres kört a településünk köré, és így gondoljuk végig a lehetőségeket. </a:t>
            </a:r>
          </a:p>
          <a:p>
            <a:pPr marL="114300" indent="0">
              <a:buFont typeface="Arial"/>
              <a:buNone/>
            </a:pPr>
            <a:r>
              <a:rPr lang="hu-HU" dirty="0"/>
              <a:t>Kesztölc Esztergom mellett van a Pilisben, de a tervezésnél figyelembe vettük a szlovák határ közelségét, a Dunakanyar vonzerejét és azt, hogy a budapestiek egynapos túráiban a börzsönyi célpontokkal is konkurálunk.</a:t>
            </a:r>
          </a:p>
          <a:p>
            <a:pPr marL="114300" indent="0">
              <a:buFont typeface="Arial"/>
              <a:buNone/>
            </a:pPr>
            <a:endParaRPr lang="hu-HU" dirty="0"/>
          </a:p>
        </p:txBody>
      </p:sp>
    </p:spTree>
    <p:extLst>
      <p:ext uri="{BB962C8B-B14F-4D97-AF65-F5344CB8AC3E}">
        <p14:creationId xmlns:p14="http://schemas.microsoft.com/office/powerpoint/2010/main" val="12479259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gd03d5b2036_1_5"/>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hu-HU" dirty="0"/>
              <a:t>Példa a térségi elemzésre: Kesztölc – I.</a:t>
            </a:r>
            <a:endParaRPr dirty="0"/>
          </a:p>
        </p:txBody>
      </p:sp>
      <p:sp>
        <p:nvSpPr>
          <p:cNvPr id="75" name="Google Shape;75;gd03d5b2036_1_5"/>
          <p:cNvSpPr txBox="1">
            <a:spLocks noGrp="1"/>
          </p:cNvSpPr>
          <p:nvPr>
            <p:ph type="body" idx="1"/>
          </p:nvPr>
        </p:nvSpPr>
        <p:spPr>
          <a:xfrm>
            <a:off x="321547" y="1825625"/>
            <a:ext cx="11555700" cy="4351200"/>
          </a:xfrm>
          <a:prstGeom prst="rect">
            <a:avLst/>
          </a:prstGeom>
        </p:spPr>
        <p:txBody>
          <a:bodyPr spcFirstLastPara="1" wrap="square" lIns="91425" tIns="45700" rIns="91425" bIns="45700" anchor="t" anchorCtr="0">
            <a:normAutofit lnSpcReduction="10000"/>
          </a:bodyPr>
          <a:lstStyle/>
          <a:p>
            <a:pPr marL="114300" indent="0">
              <a:buNone/>
            </a:pPr>
            <a:r>
              <a:rPr lang="hu-HU" b="1" dirty="0"/>
              <a:t>Budapest felől nézve </a:t>
            </a:r>
            <a:r>
              <a:rPr lang="hu-HU" dirty="0"/>
              <a:t>a Visegrádi hegység, és kisebb mértékben a Pilis népszerű turisztikai célpont. Az egynapos kirándulások célpontja Visegrád és Dobogókő. Ezek a célpontok mára olyan </a:t>
            </a:r>
            <a:r>
              <a:rPr lang="hu-HU" dirty="0" err="1"/>
              <a:t>felkapottá</a:t>
            </a:r>
            <a:r>
              <a:rPr lang="hu-HU" dirty="0"/>
              <a:t> váltak, hogy el is vesztették eredeti romantikájukat. </a:t>
            </a:r>
          </a:p>
          <a:p>
            <a:pPr marL="114300" indent="0">
              <a:buNone/>
            </a:pPr>
            <a:r>
              <a:rPr lang="hu-HU" dirty="0"/>
              <a:t>Ugyanakkor ez a turistaáradat nem jut túl a Budapestet Esztergommal összekötő autóút legmagasabb pontján, a Két Bükkfanyeregnél. A Pilis nyugati lejtőin sokkal kevesebb turista fordul meg. Ez a terület Budapesttől gyalog már messze van, a Kinizsi 100 túraútvonalán a kesztölci frissítési pont a 40. kilométer környékén van. </a:t>
            </a:r>
          </a:p>
          <a:p>
            <a:pPr marL="114300" indent="0">
              <a:buNone/>
            </a:pPr>
            <a:r>
              <a:rPr lang="hu-HU" dirty="0"/>
              <a:t>A közlekedés nem ideális, 40-50 perc távolságra Budapesttől számtalan versenyképes turisztikai célpontot találunk. </a:t>
            </a:r>
          </a:p>
          <a:p>
            <a:pPr marL="0" lvl="0" indent="0" algn="l" rtl="0">
              <a:spcBef>
                <a:spcPts val="1000"/>
              </a:spcBef>
              <a:spcAft>
                <a:spcPts val="0"/>
              </a:spcAft>
              <a:buNone/>
            </a:pPr>
            <a:endParaRPr dirty="0"/>
          </a:p>
        </p:txBody>
      </p:sp>
    </p:spTree>
    <p:extLst>
      <p:ext uri="{BB962C8B-B14F-4D97-AF65-F5344CB8AC3E}">
        <p14:creationId xmlns:p14="http://schemas.microsoft.com/office/powerpoint/2010/main" val="17838249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gd03d5b2036_1_5"/>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hu-HU" dirty="0"/>
              <a:t>Példa a térségi elemzésre: Kesztölc – II.</a:t>
            </a:r>
            <a:endParaRPr dirty="0"/>
          </a:p>
        </p:txBody>
      </p:sp>
      <p:sp>
        <p:nvSpPr>
          <p:cNvPr id="75" name="Google Shape;75;gd03d5b2036_1_5"/>
          <p:cNvSpPr txBox="1">
            <a:spLocks noGrp="1"/>
          </p:cNvSpPr>
          <p:nvPr>
            <p:ph type="body" idx="1"/>
          </p:nvPr>
        </p:nvSpPr>
        <p:spPr>
          <a:xfrm>
            <a:off x="321547" y="1825625"/>
            <a:ext cx="11555700" cy="4351200"/>
          </a:xfrm>
          <a:prstGeom prst="rect">
            <a:avLst/>
          </a:prstGeom>
        </p:spPr>
        <p:txBody>
          <a:bodyPr spcFirstLastPara="1" wrap="square" lIns="91425" tIns="45700" rIns="91425" bIns="45700" anchor="t" anchorCtr="0">
            <a:normAutofit/>
          </a:bodyPr>
          <a:lstStyle/>
          <a:p>
            <a:pPr marL="114300" indent="0">
              <a:buNone/>
            </a:pPr>
            <a:r>
              <a:rPr lang="hu-HU" b="1" dirty="0"/>
              <a:t>Esztergom</a:t>
            </a:r>
            <a:r>
              <a:rPr lang="hu-HU" dirty="0"/>
              <a:t> adottságai ideálisak a turizmus fellendítése szempontjából, de sokáig a város történeti hagyományaiból fakadó széthúzás és viszály megbénítja a kezdeményezéseket. </a:t>
            </a:r>
          </a:p>
          <a:p>
            <a:pPr marL="114300" indent="0">
              <a:buNone/>
            </a:pPr>
            <a:r>
              <a:rPr lang="hu-HU" dirty="0"/>
              <a:t>Az esztergomi turizmus a Bazilikára és a várra korlátozódik, fél napos, néhány órás programokat képes csak kínálni a város. </a:t>
            </a:r>
          </a:p>
          <a:p>
            <a:pPr marL="114300" indent="0">
              <a:buNone/>
            </a:pPr>
            <a:r>
              <a:rPr lang="hu-HU" dirty="0"/>
              <a:t>Kesztölc az esztergomi TDM tagja, de ennek a kapcsolatnak eddig semmilyen hasznát nem látta.</a:t>
            </a:r>
          </a:p>
          <a:p>
            <a:pPr marL="0" lvl="0" indent="0" algn="l" rtl="0">
              <a:spcBef>
                <a:spcPts val="1000"/>
              </a:spcBef>
              <a:spcAft>
                <a:spcPts val="0"/>
              </a:spcAft>
              <a:buNone/>
            </a:pPr>
            <a:endParaRPr dirty="0"/>
          </a:p>
        </p:txBody>
      </p:sp>
    </p:spTree>
    <p:extLst>
      <p:ext uri="{BB962C8B-B14F-4D97-AF65-F5344CB8AC3E}">
        <p14:creationId xmlns:p14="http://schemas.microsoft.com/office/powerpoint/2010/main" val="2301284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728663" y="143103"/>
            <a:ext cx="9221787" cy="9477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3F3F"/>
              </a:buClr>
              <a:buSzPts val="1800"/>
              <a:buFont typeface="Calibri"/>
              <a:buNone/>
            </a:pPr>
            <a:r>
              <a:rPr lang="hu-HU" sz="4000">
                <a:latin typeface="Calibri"/>
                <a:ea typeface="Calibri"/>
                <a:cs typeface="Calibri"/>
                <a:sym typeface="Calibri"/>
              </a:rPr>
              <a:t>Vidékfejlesztésről röviden – helyzetkép 1.</a:t>
            </a:r>
            <a:endParaRPr/>
          </a:p>
        </p:txBody>
      </p:sp>
      <p:sp>
        <p:nvSpPr>
          <p:cNvPr id="93" name="Google Shape;93;p18"/>
          <p:cNvSpPr txBox="1">
            <a:spLocks noGrp="1"/>
          </p:cNvSpPr>
          <p:nvPr>
            <p:ph type="body" idx="1"/>
          </p:nvPr>
        </p:nvSpPr>
        <p:spPr>
          <a:xfrm>
            <a:off x="179253" y="1124206"/>
            <a:ext cx="7827139" cy="4989558"/>
          </a:xfrm>
          <a:prstGeom prst="rect">
            <a:avLst/>
          </a:prstGeom>
          <a:noFill/>
          <a:ln>
            <a:noFill/>
          </a:ln>
        </p:spPr>
        <p:txBody>
          <a:bodyPr spcFirstLastPara="1" wrap="square" lIns="91425" tIns="45700" rIns="91425" bIns="45700" anchor="t" anchorCtr="0">
            <a:noAutofit/>
          </a:bodyPr>
          <a:lstStyle/>
          <a:p>
            <a:pPr marL="285750" lvl="0" indent="-285750" algn="l" rtl="0">
              <a:lnSpc>
                <a:spcPct val="120000"/>
              </a:lnSpc>
              <a:spcBef>
                <a:spcPts val="1000"/>
              </a:spcBef>
              <a:spcAft>
                <a:spcPts val="0"/>
              </a:spcAft>
              <a:buClr>
                <a:srgbClr val="3F3F3F"/>
              </a:buClr>
              <a:buSzPts val="1800"/>
              <a:buFont typeface="Arial"/>
              <a:buChar char="•"/>
            </a:pPr>
            <a:r>
              <a:rPr lang="hu-HU" sz="1600" dirty="0">
                <a:solidFill>
                  <a:srgbClr val="3F3F3F"/>
                </a:solidFill>
                <a:latin typeface="Calibri"/>
                <a:ea typeface="Calibri"/>
                <a:cs typeface="Calibri"/>
                <a:sym typeface="Calibri"/>
              </a:rPr>
              <a:t>A mezőgazdaság technológiai és szerkezeti változása, valamint az ipar koncentrációja következtében az elmúlt évtizedekben a falvak helyzete és funkciója jelentősen megváltozott. </a:t>
            </a:r>
            <a:endParaRPr dirty="0"/>
          </a:p>
          <a:p>
            <a:pPr marL="285750" lvl="0" indent="-285750" algn="l" rtl="0">
              <a:lnSpc>
                <a:spcPct val="120000"/>
              </a:lnSpc>
              <a:spcBef>
                <a:spcPts val="1000"/>
              </a:spcBef>
              <a:spcAft>
                <a:spcPts val="0"/>
              </a:spcAft>
              <a:buClr>
                <a:srgbClr val="3F3F3F"/>
              </a:buClr>
              <a:buSzPts val="1800"/>
              <a:buFont typeface="Arial"/>
              <a:buChar char="•"/>
            </a:pPr>
            <a:r>
              <a:rPr lang="hu-HU" sz="1600" dirty="0">
                <a:solidFill>
                  <a:srgbClr val="3F3F3F"/>
                </a:solidFill>
                <a:latin typeface="Calibri"/>
                <a:ea typeface="Calibri"/>
                <a:cs typeface="Calibri"/>
                <a:sym typeface="Calibri"/>
              </a:rPr>
              <a:t>A helyi mezőgazdasági funkciók helyett jelenleg a lakhatás, az életminőség biztosítása a helyi közösség, a társadalmi hálózatok és a térségi gazdaság fejlesztése lett a fő feladatuk.</a:t>
            </a:r>
            <a:endParaRPr dirty="0"/>
          </a:p>
          <a:p>
            <a:pPr marL="285750" lvl="0" indent="-285750" algn="l" rtl="0">
              <a:lnSpc>
                <a:spcPct val="120000"/>
              </a:lnSpc>
              <a:spcBef>
                <a:spcPts val="1000"/>
              </a:spcBef>
              <a:spcAft>
                <a:spcPts val="0"/>
              </a:spcAft>
              <a:buClr>
                <a:srgbClr val="3F3F3F"/>
              </a:buClr>
              <a:buSzPts val="1800"/>
              <a:buFont typeface="Arial"/>
              <a:buChar char="•"/>
            </a:pPr>
            <a:r>
              <a:rPr lang="hu-HU" sz="1600" dirty="0">
                <a:solidFill>
                  <a:srgbClr val="3F3F3F"/>
                </a:solidFill>
                <a:latin typeface="Calibri"/>
                <a:ea typeface="Calibri"/>
                <a:cs typeface="Calibri"/>
                <a:sym typeface="Calibri"/>
              </a:rPr>
              <a:t>A kialakult településszerkezet életben tartása csak akkor lehetséges, ha megtaláljuk falvaink új funkcióját, lehetőséget biztosítunk az ott élőknek, hogy lakóhelyük környékén munkát találjanak, a mai kornak megfelelő szolgáltatásokat könnyen elérjék.</a:t>
            </a:r>
            <a:r>
              <a:rPr lang="hu-HU" sz="1600" b="1" dirty="0">
                <a:solidFill>
                  <a:srgbClr val="3F3F3F"/>
                </a:solidFill>
                <a:latin typeface="Calibri"/>
                <a:ea typeface="Calibri"/>
                <a:cs typeface="Calibri"/>
                <a:sym typeface="Calibri"/>
              </a:rPr>
              <a:t> </a:t>
            </a:r>
            <a:endParaRPr dirty="0"/>
          </a:p>
          <a:p>
            <a:pPr marL="285750" lvl="0" indent="-285750" algn="l" rtl="0">
              <a:lnSpc>
                <a:spcPct val="120000"/>
              </a:lnSpc>
              <a:spcBef>
                <a:spcPts val="1000"/>
              </a:spcBef>
              <a:spcAft>
                <a:spcPts val="0"/>
              </a:spcAft>
              <a:buClr>
                <a:srgbClr val="3F3F3F"/>
              </a:buClr>
              <a:buSzPts val="1800"/>
              <a:buFont typeface="Arial"/>
              <a:buChar char="•"/>
            </a:pPr>
            <a:r>
              <a:rPr lang="hu-HU" sz="1600" dirty="0">
                <a:solidFill>
                  <a:srgbClr val="3F3F3F"/>
                </a:solidFill>
                <a:latin typeface="Calibri"/>
                <a:ea typeface="Calibri"/>
                <a:cs typeface="Calibri"/>
                <a:sym typeface="Calibri"/>
              </a:rPr>
              <a:t>A lakosság életminősége közvetlenül kapcsolódik az elérhető közszolgáltatásokhoz és azok minőségéhez.</a:t>
            </a:r>
            <a:endParaRPr dirty="0"/>
          </a:p>
          <a:p>
            <a:pPr marL="285750" lvl="0" indent="-285750" algn="l" rtl="0">
              <a:lnSpc>
                <a:spcPct val="120000"/>
              </a:lnSpc>
              <a:spcBef>
                <a:spcPts val="1000"/>
              </a:spcBef>
              <a:spcAft>
                <a:spcPts val="0"/>
              </a:spcAft>
              <a:buClr>
                <a:srgbClr val="3F3F3F"/>
              </a:buClr>
              <a:buSzPts val="1800"/>
              <a:buFont typeface="Arial"/>
              <a:buChar char="•"/>
            </a:pPr>
            <a:r>
              <a:rPr lang="hu-HU" sz="1600" dirty="0">
                <a:solidFill>
                  <a:srgbClr val="3F3F3F"/>
                </a:solidFill>
                <a:latin typeface="Calibri"/>
                <a:ea typeface="Calibri"/>
                <a:cs typeface="Calibri"/>
                <a:sym typeface="Calibri"/>
              </a:rPr>
              <a:t>A lakossági és a vállalkozói visszajelzések alapján a helyi közszolgáltatásokra szükségszerű lakosságmegtartó és helyi gazdaságfejlesztést támogató eszközként tekinteni és mindezeken keresztül fontos tényező a helyi versenyképesség tekintetében. </a:t>
            </a:r>
            <a:endParaRPr dirty="0"/>
          </a:p>
        </p:txBody>
      </p:sp>
      <p:grpSp>
        <p:nvGrpSpPr>
          <p:cNvPr id="94" name="Google Shape;94;p18"/>
          <p:cNvGrpSpPr/>
          <p:nvPr/>
        </p:nvGrpSpPr>
        <p:grpSpPr>
          <a:xfrm>
            <a:off x="8147049" y="2704011"/>
            <a:ext cx="3721781" cy="2646092"/>
            <a:chOff x="1904995" y="1534888"/>
            <a:chExt cx="4752000" cy="3052965"/>
          </a:xfrm>
        </p:grpSpPr>
        <p:sp>
          <p:nvSpPr>
            <p:cNvPr id="95" name="Google Shape;95;p18"/>
            <p:cNvSpPr/>
            <p:nvPr/>
          </p:nvSpPr>
          <p:spPr>
            <a:xfrm>
              <a:off x="1938097" y="1534888"/>
              <a:ext cx="4625108" cy="1002328"/>
            </a:xfrm>
            <a:prstGeom prst="triangle">
              <a:avLst>
                <a:gd name="adj" fmla="val 50000"/>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hu-HU" sz="1100" b="1" i="0" u="none" strike="noStrike" cap="none">
                  <a:solidFill>
                    <a:srgbClr val="FFFFFF"/>
                  </a:solidFill>
                  <a:latin typeface="Arial"/>
                  <a:ea typeface="Arial"/>
                  <a:cs typeface="Arial"/>
                  <a:sym typeface="Arial"/>
                </a:rPr>
                <a:t>Letelepedés, helyben maradás</a:t>
              </a:r>
              <a:endParaRPr/>
            </a:p>
          </p:txBody>
        </p:sp>
        <p:sp>
          <p:nvSpPr>
            <p:cNvPr id="96" name="Google Shape;96;p18"/>
            <p:cNvSpPr/>
            <p:nvPr/>
          </p:nvSpPr>
          <p:spPr>
            <a:xfrm>
              <a:off x="2101768" y="2590552"/>
              <a:ext cx="978353" cy="1305786"/>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hu-HU" sz="1100" b="1" i="0" u="none" strike="noStrike" cap="none">
                  <a:solidFill>
                    <a:srgbClr val="FFFFFF"/>
                  </a:solidFill>
                  <a:latin typeface="Arial"/>
                  <a:ea typeface="Arial"/>
                  <a:cs typeface="Arial"/>
                  <a:sym typeface="Arial"/>
                </a:rPr>
                <a:t>Lakhatás</a:t>
              </a:r>
              <a:endParaRPr/>
            </a:p>
          </p:txBody>
        </p:sp>
        <p:sp>
          <p:nvSpPr>
            <p:cNvPr id="97" name="Google Shape;97;p18"/>
            <p:cNvSpPr/>
            <p:nvPr/>
          </p:nvSpPr>
          <p:spPr>
            <a:xfrm>
              <a:off x="3210692" y="2590552"/>
              <a:ext cx="980191" cy="1305786"/>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hu-HU" sz="1100" b="1" i="0" u="none" strike="noStrike" cap="none">
                  <a:solidFill>
                    <a:srgbClr val="FFFFFF"/>
                  </a:solidFill>
                  <a:latin typeface="Arial"/>
                  <a:ea typeface="Arial"/>
                  <a:cs typeface="Arial"/>
                  <a:sym typeface="Arial"/>
                </a:rPr>
                <a:t>Jövedelem</a:t>
              </a:r>
              <a:endParaRPr/>
            </a:p>
          </p:txBody>
        </p:sp>
        <p:sp>
          <p:nvSpPr>
            <p:cNvPr id="98" name="Google Shape;98;p18"/>
            <p:cNvSpPr/>
            <p:nvPr/>
          </p:nvSpPr>
          <p:spPr>
            <a:xfrm>
              <a:off x="4321453" y="2590552"/>
              <a:ext cx="980191" cy="1305786"/>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hu-HU" sz="1100" b="1" i="0" u="none" strike="noStrike" cap="none" dirty="0">
                  <a:solidFill>
                    <a:srgbClr val="FFFFFF"/>
                  </a:solidFill>
                  <a:latin typeface="Arial"/>
                  <a:ea typeface="Arial"/>
                  <a:cs typeface="Arial"/>
                  <a:sym typeface="Arial"/>
                </a:rPr>
                <a:t>Szolgáltatások</a:t>
              </a:r>
              <a:endParaRPr dirty="0"/>
            </a:p>
          </p:txBody>
        </p:sp>
        <p:sp>
          <p:nvSpPr>
            <p:cNvPr id="99" name="Google Shape;99;p18"/>
            <p:cNvSpPr/>
            <p:nvPr/>
          </p:nvSpPr>
          <p:spPr>
            <a:xfrm>
              <a:off x="5443249" y="2590552"/>
              <a:ext cx="980191" cy="1305786"/>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hu-HU" sz="1100" b="1" i="0" u="none" strike="noStrike" cap="none">
                  <a:solidFill>
                    <a:srgbClr val="FFFFFF"/>
                  </a:solidFill>
                  <a:latin typeface="Arial"/>
                  <a:ea typeface="Arial"/>
                  <a:cs typeface="Arial"/>
                  <a:sym typeface="Arial"/>
                </a:rPr>
                <a:t>Közösség</a:t>
              </a:r>
              <a:endParaRPr/>
            </a:p>
          </p:txBody>
        </p:sp>
        <p:sp>
          <p:nvSpPr>
            <p:cNvPr id="100" name="Google Shape;100;p18"/>
            <p:cNvSpPr/>
            <p:nvPr/>
          </p:nvSpPr>
          <p:spPr>
            <a:xfrm>
              <a:off x="1980394" y="3951512"/>
              <a:ext cx="4626947" cy="288744"/>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hu-HU" sz="1100" b="1" i="0" u="none" strike="noStrike" cap="none">
                  <a:solidFill>
                    <a:srgbClr val="FFFFFF"/>
                  </a:solidFill>
                  <a:latin typeface="Arial"/>
                  <a:ea typeface="Arial"/>
                  <a:cs typeface="Arial"/>
                  <a:sym typeface="Arial"/>
                </a:rPr>
                <a:t>Fejlesztéspolitika</a:t>
              </a:r>
              <a:endParaRPr/>
            </a:p>
          </p:txBody>
        </p:sp>
        <p:sp>
          <p:nvSpPr>
            <p:cNvPr id="101" name="Google Shape;101;p18"/>
            <p:cNvSpPr/>
            <p:nvPr/>
          </p:nvSpPr>
          <p:spPr>
            <a:xfrm>
              <a:off x="1904995" y="4299108"/>
              <a:ext cx="4752000" cy="288745"/>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hu-HU" sz="1100" b="1" i="0" u="none" strike="noStrike" cap="none">
                  <a:solidFill>
                    <a:srgbClr val="FFFFFF"/>
                  </a:solidFill>
                  <a:latin typeface="Arial"/>
                  <a:ea typeface="Arial"/>
                  <a:cs typeface="Arial"/>
                  <a:sym typeface="Arial"/>
                </a:rPr>
                <a:t>Térségi együttműködés</a:t>
              </a:r>
              <a:endParaRPr/>
            </a:p>
          </p:txBody>
        </p:sp>
      </p:grpSp>
      <p:sp>
        <p:nvSpPr>
          <p:cNvPr id="102" name="Google Shape;102;p18"/>
          <p:cNvSpPr txBox="1"/>
          <p:nvPr/>
        </p:nvSpPr>
        <p:spPr>
          <a:xfrm>
            <a:off x="8147050" y="5500688"/>
            <a:ext cx="3606800" cy="5318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none" strike="noStrike" cap="none" dirty="0">
                <a:solidFill>
                  <a:schemeClr val="dk1"/>
                </a:solidFill>
                <a:latin typeface="Arial"/>
                <a:ea typeface="Arial"/>
                <a:cs typeface="Arial"/>
                <a:sym typeface="Arial"/>
              </a:rPr>
              <a:t>Kép forrása: Magyar Falu Program, javaslatok, TÖOSZ, 2. verzió, 2018. szeptember 11.</a:t>
            </a:r>
            <a:endParaRP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gd03d5b2036_1_5"/>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hu-HU" dirty="0"/>
              <a:t>Példa a térségi elemzésre: Kesztölc – III.</a:t>
            </a:r>
            <a:endParaRPr dirty="0"/>
          </a:p>
        </p:txBody>
      </p:sp>
      <p:sp>
        <p:nvSpPr>
          <p:cNvPr id="75" name="Google Shape;75;gd03d5b2036_1_5"/>
          <p:cNvSpPr txBox="1">
            <a:spLocks noGrp="1"/>
          </p:cNvSpPr>
          <p:nvPr>
            <p:ph type="body" idx="1"/>
          </p:nvPr>
        </p:nvSpPr>
        <p:spPr>
          <a:xfrm>
            <a:off x="321547" y="1825625"/>
            <a:ext cx="11555700" cy="4351200"/>
          </a:xfrm>
          <a:prstGeom prst="rect">
            <a:avLst/>
          </a:prstGeom>
        </p:spPr>
        <p:txBody>
          <a:bodyPr spcFirstLastPara="1" wrap="square" lIns="91425" tIns="45700" rIns="91425" bIns="45700" anchor="t" anchorCtr="0">
            <a:normAutofit/>
          </a:bodyPr>
          <a:lstStyle/>
          <a:p>
            <a:pPr marL="114300" indent="0">
              <a:buNone/>
            </a:pPr>
            <a:r>
              <a:rPr lang="hu-HU" b="1" dirty="0"/>
              <a:t>Dorogon</a:t>
            </a:r>
            <a:r>
              <a:rPr lang="hu-HU" dirty="0"/>
              <a:t> önálló TDM alakult, miután az esztergomiakkal nem tudtak megállapodni egy közös turisztikai szervezetben. A dorogiak tisztában vannak vele, hogy városuk sokáig nem lesz még turisztikai célpont, inkább a környező településeken kínálnak programokat. </a:t>
            </a:r>
          </a:p>
          <a:p>
            <a:pPr marL="114300" indent="0">
              <a:buNone/>
            </a:pPr>
            <a:r>
              <a:rPr lang="hu-HU" dirty="0"/>
              <a:t>Az ő megközelítésük nem az, hogy Budapestről kell turistákat csalogatni a térségbe, hanem felismerték, hogy Párkány, Esztergom, Dorog, Tát, Nyergesújfalu és Lábatlan környékén komoly ipari fellendülés tapasztalható, és ez sok munkahelyet teremt az ittenieknek. </a:t>
            </a:r>
          </a:p>
          <a:p>
            <a:pPr marL="114300" indent="0">
              <a:buNone/>
            </a:pPr>
            <a:r>
              <a:rPr lang="hu-HU" dirty="0"/>
              <a:t>Ők ennek a kicsit módosabb rétegnek kínálnak félnapos, egynapos turisztikai lehetőségeket.</a:t>
            </a:r>
            <a:endParaRPr dirty="0"/>
          </a:p>
        </p:txBody>
      </p:sp>
    </p:spTree>
    <p:extLst>
      <p:ext uri="{BB962C8B-B14F-4D97-AF65-F5344CB8AC3E}">
        <p14:creationId xmlns:p14="http://schemas.microsoft.com/office/powerpoint/2010/main" val="15980000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0187F-7054-0348-A3A7-44F462C5A9B1}"/>
              </a:ext>
            </a:extLst>
          </p:cNvPr>
          <p:cNvSpPr>
            <a:spLocks noGrp="1"/>
          </p:cNvSpPr>
          <p:nvPr>
            <p:ph type="title"/>
          </p:nvPr>
        </p:nvSpPr>
        <p:spPr>
          <a:xfrm>
            <a:off x="831850" y="1023295"/>
            <a:ext cx="10515600" cy="2852737"/>
          </a:xfrm>
        </p:spPr>
        <p:txBody>
          <a:bodyPr/>
          <a:lstStyle/>
          <a:p>
            <a:r>
              <a:rPr lang="hu-HU" dirty="0"/>
              <a:t>Kiket szeretnénk megszólítani?</a:t>
            </a:r>
          </a:p>
        </p:txBody>
      </p:sp>
      <p:sp>
        <p:nvSpPr>
          <p:cNvPr id="3" name="Text Placeholder 2">
            <a:extLst>
              <a:ext uri="{FF2B5EF4-FFF2-40B4-BE49-F238E27FC236}">
                <a16:creationId xmlns:a16="http://schemas.microsoft.com/office/drawing/2014/main" id="{D1F9F2ED-2EDB-1349-BDF0-6754728AFA35}"/>
              </a:ext>
            </a:extLst>
          </p:cNvPr>
          <p:cNvSpPr>
            <a:spLocks noGrp="1"/>
          </p:cNvSpPr>
          <p:nvPr>
            <p:ph type="body" idx="1"/>
          </p:nvPr>
        </p:nvSpPr>
        <p:spPr/>
        <p:txBody>
          <a:bodyPr/>
          <a:lstStyle/>
          <a:p>
            <a:r>
              <a:rPr lang="hu-HU" dirty="0"/>
              <a:t>A célcsoport és a kínálatunk</a:t>
            </a:r>
          </a:p>
        </p:txBody>
      </p:sp>
    </p:spTree>
    <p:extLst>
      <p:ext uri="{BB962C8B-B14F-4D97-AF65-F5344CB8AC3E}">
        <p14:creationId xmlns:p14="http://schemas.microsoft.com/office/powerpoint/2010/main" val="33474139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D7A0940-3DBD-4505-92A5-D8042A10720B}"/>
              </a:ext>
            </a:extLst>
          </p:cNvPr>
          <p:cNvGraphicFramePr>
            <a:graphicFrameLocks noGrp="1"/>
          </p:cNvGraphicFramePr>
          <p:nvPr/>
        </p:nvGraphicFramePr>
        <p:xfrm>
          <a:off x="324396" y="520339"/>
          <a:ext cx="7847365" cy="5519057"/>
        </p:xfrm>
        <a:graphic>
          <a:graphicData uri="http://schemas.openxmlformats.org/drawingml/2006/table">
            <a:tbl>
              <a:tblPr firstRow="1" firstCol="1" bandRow="1">
                <a:tableStyleId>{5C22544A-7EE6-4342-B048-85BDC9FD1C3A}</a:tableStyleId>
              </a:tblPr>
              <a:tblGrid>
                <a:gridCol w="1946339">
                  <a:extLst>
                    <a:ext uri="{9D8B030D-6E8A-4147-A177-3AD203B41FA5}">
                      <a16:colId xmlns:a16="http://schemas.microsoft.com/office/drawing/2014/main" val="76940304"/>
                    </a:ext>
                  </a:extLst>
                </a:gridCol>
                <a:gridCol w="3498831">
                  <a:extLst>
                    <a:ext uri="{9D8B030D-6E8A-4147-A177-3AD203B41FA5}">
                      <a16:colId xmlns:a16="http://schemas.microsoft.com/office/drawing/2014/main" val="1148217404"/>
                    </a:ext>
                  </a:extLst>
                </a:gridCol>
                <a:gridCol w="2402195">
                  <a:extLst>
                    <a:ext uri="{9D8B030D-6E8A-4147-A177-3AD203B41FA5}">
                      <a16:colId xmlns:a16="http://schemas.microsoft.com/office/drawing/2014/main" val="2736449068"/>
                    </a:ext>
                  </a:extLst>
                </a:gridCol>
              </a:tblGrid>
              <a:tr h="283421">
                <a:tc gridSpan="3">
                  <a:txBody>
                    <a:bodyPr/>
                    <a:lstStyle/>
                    <a:p>
                      <a:pPr marL="0" marR="0" algn="l">
                        <a:lnSpc>
                          <a:spcPct val="115000"/>
                        </a:lnSpc>
                        <a:spcBef>
                          <a:spcPts val="0"/>
                        </a:spcBef>
                        <a:spcAft>
                          <a:spcPts val="0"/>
                        </a:spcAft>
                      </a:pPr>
                      <a:r>
                        <a:rPr lang="hu-HU" sz="1400" dirty="0">
                          <a:effectLst/>
                        </a:rPr>
                        <a:t>A kesztölci turizmus fejlesztésének célcsoportjai földrajzi elhelyezkedés szerint</a:t>
                      </a:r>
                      <a:endParaRPr lang="hu-HU" sz="1400" dirty="0">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hMerge="1">
                  <a:txBody>
                    <a:bodyPr/>
                    <a:lstStyle/>
                    <a:p>
                      <a:endParaRPr lang="hu-HU"/>
                    </a:p>
                  </a:txBody>
                  <a:tcPr/>
                </a:tc>
                <a:tc hMerge="1">
                  <a:txBody>
                    <a:bodyPr/>
                    <a:lstStyle/>
                    <a:p>
                      <a:endParaRPr lang="hu-HU"/>
                    </a:p>
                  </a:txBody>
                  <a:tcPr/>
                </a:tc>
                <a:extLst>
                  <a:ext uri="{0D108BD9-81ED-4DB2-BD59-A6C34878D82A}">
                    <a16:rowId xmlns:a16="http://schemas.microsoft.com/office/drawing/2014/main" val="1864507324"/>
                  </a:ext>
                </a:extLst>
              </a:tr>
              <a:tr h="236137">
                <a:tc>
                  <a:txBody>
                    <a:bodyPr/>
                    <a:lstStyle/>
                    <a:p>
                      <a:pPr marL="0" marR="0" algn="l">
                        <a:lnSpc>
                          <a:spcPct val="115000"/>
                        </a:lnSpc>
                        <a:spcBef>
                          <a:spcPts val="0"/>
                        </a:spcBef>
                        <a:spcAft>
                          <a:spcPts val="0"/>
                        </a:spcAft>
                      </a:pPr>
                      <a:r>
                        <a:rPr lang="hu-HU" sz="1400">
                          <a:effectLst/>
                        </a:rPr>
                        <a:t>Célcsoport</a:t>
                      </a:r>
                      <a:endParaRPr lang="hu-HU" sz="1400">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marR="0" algn="l">
                        <a:lnSpc>
                          <a:spcPct val="115000"/>
                        </a:lnSpc>
                        <a:spcBef>
                          <a:spcPts val="0"/>
                        </a:spcBef>
                        <a:spcAft>
                          <a:spcPts val="0"/>
                        </a:spcAft>
                      </a:pPr>
                      <a:r>
                        <a:rPr lang="hu-HU" sz="1400">
                          <a:effectLst/>
                        </a:rPr>
                        <a:t>Jellemzői</a:t>
                      </a:r>
                      <a:endParaRPr lang="hu-HU" sz="1400">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marR="0" algn="l">
                        <a:lnSpc>
                          <a:spcPct val="115000"/>
                        </a:lnSpc>
                        <a:spcBef>
                          <a:spcPts val="0"/>
                        </a:spcBef>
                        <a:spcAft>
                          <a:spcPts val="0"/>
                        </a:spcAft>
                      </a:pPr>
                      <a:r>
                        <a:rPr lang="hu-HU" sz="1400" dirty="0">
                          <a:effectLst/>
                        </a:rPr>
                        <a:t>Kapcsolódás Kesztölchöz</a:t>
                      </a:r>
                      <a:endParaRPr lang="hu-HU" sz="1400" dirty="0">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1704203387"/>
                  </a:ext>
                </a:extLst>
              </a:tr>
              <a:tr h="2003055">
                <a:tc>
                  <a:txBody>
                    <a:bodyPr/>
                    <a:lstStyle/>
                    <a:p>
                      <a:pPr marL="0" marR="0" algn="l">
                        <a:lnSpc>
                          <a:spcPct val="115000"/>
                        </a:lnSpc>
                        <a:spcBef>
                          <a:spcPts val="0"/>
                        </a:spcBef>
                        <a:spcAft>
                          <a:spcPts val="0"/>
                        </a:spcAft>
                      </a:pPr>
                      <a:r>
                        <a:rPr lang="hu-HU" sz="1400">
                          <a:effectLst/>
                        </a:rPr>
                        <a:t>Párkány-Lábatlan térség</a:t>
                      </a:r>
                    </a:p>
                    <a:p>
                      <a:pPr marL="0" marR="0" algn="l">
                        <a:lnSpc>
                          <a:spcPct val="115000"/>
                        </a:lnSpc>
                        <a:spcBef>
                          <a:spcPts val="0"/>
                        </a:spcBef>
                        <a:spcAft>
                          <a:spcPts val="0"/>
                        </a:spcAft>
                      </a:pPr>
                      <a:r>
                        <a:rPr lang="hu-HU" sz="1400">
                          <a:effectLst/>
                        </a:rPr>
                        <a:t> </a:t>
                      </a:r>
                      <a:endParaRPr lang="hu-HU" sz="1400">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marR="0" algn="l">
                        <a:lnSpc>
                          <a:spcPct val="115000"/>
                        </a:lnSpc>
                        <a:spcBef>
                          <a:spcPts val="0"/>
                        </a:spcBef>
                        <a:spcAft>
                          <a:spcPts val="0"/>
                        </a:spcAft>
                      </a:pPr>
                      <a:r>
                        <a:rPr lang="hu-HU" sz="1400" dirty="0">
                          <a:effectLst/>
                        </a:rPr>
                        <a:t>E földrajzi térség településein (kiemelten: Lábatlan – 5.300 fő, Nyergesújfalu, - 7.600 fő, Tokod – 4.300 fő, Esztergom – 28.400 fő, Dorog – 12.200 fő, Párkány – 10.500 fő lakosságszámmal) élő „helyi” kerékpáros turisták azok, akik a projekt fizikai közelsége okán célcsoportot képeznek.</a:t>
                      </a:r>
                    </a:p>
                    <a:p>
                      <a:pPr marL="0" marR="0" algn="l">
                        <a:lnSpc>
                          <a:spcPct val="115000"/>
                        </a:lnSpc>
                        <a:spcBef>
                          <a:spcPts val="0"/>
                        </a:spcBef>
                        <a:spcAft>
                          <a:spcPts val="0"/>
                        </a:spcAft>
                      </a:pPr>
                      <a:r>
                        <a:rPr lang="hu-HU" sz="1400" dirty="0">
                          <a:effectLst/>
                        </a:rPr>
                        <a:t> </a:t>
                      </a:r>
                      <a:endParaRPr lang="hu-HU" sz="1400" dirty="0">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marR="0" algn="l">
                        <a:lnSpc>
                          <a:spcPct val="115000"/>
                        </a:lnSpc>
                        <a:spcBef>
                          <a:spcPts val="0"/>
                        </a:spcBef>
                        <a:spcAft>
                          <a:spcPts val="0"/>
                        </a:spcAft>
                      </a:pPr>
                      <a:r>
                        <a:rPr lang="hu-HU" sz="1400">
                          <a:effectLst/>
                        </a:rPr>
                        <a:t>Földrajzi értelemben elsődleges célcsoport, mert az egy, illetve két napos (hétvégés) kerékpáros kirándulások turistái Kesztölc térségébe főként innen érkezhetnek.</a:t>
                      </a:r>
                    </a:p>
                    <a:p>
                      <a:pPr marL="0" marR="0" algn="l">
                        <a:lnSpc>
                          <a:spcPct val="115000"/>
                        </a:lnSpc>
                        <a:spcBef>
                          <a:spcPts val="0"/>
                        </a:spcBef>
                        <a:spcAft>
                          <a:spcPts val="0"/>
                        </a:spcAft>
                      </a:pPr>
                      <a:r>
                        <a:rPr lang="hu-HU" sz="1400">
                          <a:effectLst/>
                        </a:rPr>
                        <a:t> </a:t>
                      </a:r>
                      <a:endParaRPr lang="hu-HU" sz="1400">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2888730856"/>
                  </a:ext>
                </a:extLst>
              </a:tr>
              <a:tr h="1498222">
                <a:tc>
                  <a:txBody>
                    <a:bodyPr/>
                    <a:lstStyle/>
                    <a:p>
                      <a:pPr marL="0" marR="0" algn="l">
                        <a:lnSpc>
                          <a:spcPct val="115000"/>
                        </a:lnSpc>
                        <a:spcBef>
                          <a:spcPts val="0"/>
                        </a:spcBef>
                        <a:spcAft>
                          <a:spcPts val="0"/>
                        </a:spcAft>
                      </a:pPr>
                      <a:r>
                        <a:rPr lang="hu-HU" sz="1400">
                          <a:effectLst/>
                        </a:rPr>
                        <a:t>Piliscsaba</a:t>
                      </a:r>
                    </a:p>
                    <a:p>
                      <a:pPr marL="0" marR="0" algn="l">
                        <a:lnSpc>
                          <a:spcPct val="115000"/>
                        </a:lnSpc>
                        <a:spcBef>
                          <a:spcPts val="0"/>
                        </a:spcBef>
                        <a:spcAft>
                          <a:spcPts val="0"/>
                        </a:spcAft>
                      </a:pPr>
                      <a:r>
                        <a:rPr lang="hu-HU" sz="1400">
                          <a:effectLst/>
                        </a:rPr>
                        <a:t> </a:t>
                      </a:r>
                      <a:endParaRPr lang="hu-HU" sz="1400">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marR="0" algn="l">
                        <a:lnSpc>
                          <a:spcPct val="115000"/>
                        </a:lnSpc>
                        <a:spcBef>
                          <a:spcPts val="0"/>
                        </a:spcBef>
                        <a:spcAft>
                          <a:spcPts val="0"/>
                        </a:spcAft>
                      </a:pPr>
                      <a:r>
                        <a:rPr lang="hu-HU" sz="1400">
                          <a:effectLst/>
                        </a:rPr>
                        <a:t>A PPKE Campusa mintegy 1.000-1.500 hallgatót fogad be, akik mind életkorukat, mind fogyasztási képességüket, mind életmódjukat tekintve potenciális célcsoportjai lehetnek a fejlesztésnek.</a:t>
                      </a:r>
                    </a:p>
                    <a:p>
                      <a:pPr marL="0" marR="0" algn="l">
                        <a:lnSpc>
                          <a:spcPct val="115000"/>
                        </a:lnSpc>
                        <a:spcBef>
                          <a:spcPts val="0"/>
                        </a:spcBef>
                        <a:spcAft>
                          <a:spcPts val="0"/>
                        </a:spcAft>
                      </a:pPr>
                      <a:r>
                        <a:rPr lang="hu-HU" sz="1400">
                          <a:effectLst/>
                        </a:rPr>
                        <a:t> </a:t>
                      </a:r>
                      <a:endParaRPr lang="hu-HU" sz="1400">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marR="0" algn="l">
                        <a:lnSpc>
                          <a:spcPct val="115000"/>
                        </a:lnSpc>
                        <a:spcBef>
                          <a:spcPts val="0"/>
                        </a:spcBef>
                        <a:spcAft>
                          <a:spcPts val="0"/>
                        </a:spcAft>
                      </a:pPr>
                      <a:r>
                        <a:rPr lang="hu-HU" sz="1400">
                          <a:effectLst/>
                        </a:rPr>
                        <a:t>Az egyetemváros hallgatói tipikus kerékpáros-turisták, elérésükkel egy kisebb, de folyamatosan „megújuló” felhasználói réteg érhető el.</a:t>
                      </a:r>
                      <a:endParaRPr lang="hu-HU" sz="1400">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472665050"/>
                  </a:ext>
                </a:extLst>
              </a:tr>
              <a:tr h="1498222">
                <a:tc>
                  <a:txBody>
                    <a:bodyPr/>
                    <a:lstStyle/>
                    <a:p>
                      <a:pPr marL="0" marR="0" algn="l">
                        <a:lnSpc>
                          <a:spcPct val="115000"/>
                        </a:lnSpc>
                        <a:spcBef>
                          <a:spcPts val="0"/>
                        </a:spcBef>
                        <a:spcAft>
                          <a:spcPts val="0"/>
                        </a:spcAft>
                      </a:pPr>
                      <a:r>
                        <a:rPr lang="hu-HU" sz="1400" dirty="0">
                          <a:effectLst/>
                        </a:rPr>
                        <a:t>Pilisi Kerékpárút</a:t>
                      </a:r>
                    </a:p>
                    <a:p>
                      <a:pPr marL="0" marR="0" algn="l">
                        <a:lnSpc>
                          <a:spcPct val="115000"/>
                        </a:lnSpc>
                        <a:spcBef>
                          <a:spcPts val="0"/>
                        </a:spcBef>
                        <a:spcAft>
                          <a:spcPts val="0"/>
                        </a:spcAft>
                      </a:pPr>
                      <a:r>
                        <a:rPr lang="hu-HU" sz="1400" dirty="0">
                          <a:effectLst/>
                        </a:rPr>
                        <a:t> </a:t>
                      </a:r>
                      <a:endParaRPr lang="hu-HU" sz="1400" dirty="0">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marR="0" algn="l">
                        <a:lnSpc>
                          <a:spcPct val="115000"/>
                        </a:lnSpc>
                        <a:spcBef>
                          <a:spcPts val="0"/>
                        </a:spcBef>
                        <a:spcAft>
                          <a:spcPts val="0"/>
                        </a:spcAft>
                      </a:pPr>
                      <a:r>
                        <a:rPr lang="hu-HU" sz="1400">
                          <a:effectLst/>
                        </a:rPr>
                        <a:t>A Kesztölcbe bekötő Pilisbike hálózat alapvetően a főváros és agglomerációja térségéből hosszabb távra elinduló kerékpárosokat képes eljuttatni a fejlesztett útvonalra. </a:t>
                      </a:r>
                    </a:p>
                    <a:p>
                      <a:pPr marL="0" marR="0" algn="l">
                        <a:lnSpc>
                          <a:spcPct val="115000"/>
                        </a:lnSpc>
                        <a:spcBef>
                          <a:spcPts val="0"/>
                        </a:spcBef>
                        <a:spcAft>
                          <a:spcPts val="0"/>
                        </a:spcAft>
                      </a:pPr>
                      <a:r>
                        <a:rPr lang="hu-HU" sz="1400">
                          <a:effectLst/>
                        </a:rPr>
                        <a:t> </a:t>
                      </a:r>
                      <a:endParaRPr lang="hu-HU" sz="1400">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marR="0" algn="l">
                        <a:lnSpc>
                          <a:spcPct val="115000"/>
                        </a:lnSpc>
                        <a:spcBef>
                          <a:spcPts val="0"/>
                        </a:spcBef>
                        <a:spcAft>
                          <a:spcPts val="0"/>
                        </a:spcAft>
                      </a:pPr>
                      <a:r>
                        <a:rPr lang="hu-HU" sz="1400" dirty="0">
                          <a:effectLst/>
                        </a:rPr>
                        <a:t>A kiépítésre kerülő kerékpárút Kesztölcön át összekötheti a Pilisi Kerékpárút turistáit a Dorogi - medence desztinációival.</a:t>
                      </a:r>
                    </a:p>
                    <a:p>
                      <a:pPr marL="0" marR="0" algn="l">
                        <a:lnSpc>
                          <a:spcPct val="115000"/>
                        </a:lnSpc>
                        <a:spcBef>
                          <a:spcPts val="0"/>
                        </a:spcBef>
                        <a:spcAft>
                          <a:spcPts val="0"/>
                        </a:spcAft>
                      </a:pPr>
                      <a:r>
                        <a:rPr lang="hu-HU" sz="1400" dirty="0">
                          <a:effectLst/>
                        </a:rPr>
                        <a:t> </a:t>
                      </a:r>
                      <a:endParaRPr lang="hu-HU" sz="1400" dirty="0">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3679042215"/>
                  </a:ext>
                </a:extLst>
              </a:tr>
            </a:tbl>
          </a:graphicData>
        </a:graphic>
      </p:graphicFrame>
      <p:sp>
        <p:nvSpPr>
          <p:cNvPr id="3" name="Text Placeholder 3">
            <a:extLst>
              <a:ext uri="{FF2B5EF4-FFF2-40B4-BE49-F238E27FC236}">
                <a16:creationId xmlns:a16="http://schemas.microsoft.com/office/drawing/2014/main" id="{A4DA0796-DB69-1049-96EF-99E61539C715}"/>
              </a:ext>
            </a:extLst>
          </p:cNvPr>
          <p:cNvSpPr txBox="1">
            <a:spLocks/>
          </p:cNvSpPr>
          <p:nvPr/>
        </p:nvSpPr>
        <p:spPr>
          <a:xfrm>
            <a:off x="8516983" y="520339"/>
            <a:ext cx="3408066" cy="5893524"/>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C9E4A"/>
              </a:buClr>
              <a:buSzPts val="1800"/>
              <a:buFont typeface="Arial"/>
              <a:buChar char="•"/>
              <a:defRPr sz="2800" b="0" i="0" u="none" strike="noStrike" cap="none">
                <a:solidFill>
                  <a:srgbClr val="1C9E4A"/>
                </a:solidFill>
                <a:latin typeface="Calibri"/>
                <a:ea typeface="Calibri"/>
                <a:cs typeface="Calibri"/>
                <a:sym typeface="Calibri"/>
              </a:defRPr>
            </a:lvl1pPr>
            <a:lvl2pPr marL="914400" marR="0" lvl="1" indent="-342900" algn="l" rtl="0">
              <a:lnSpc>
                <a:spcPct val="90000"/>
              </a:lnSpc>
              <a:spcBef>
                <a:spcPts val="500"/>
              </a:spcBef>
              <a:spcAft>
                <a:spcPts val="0"/>
              </a:spcAft>
              <a:buClr>
                <a:srgbClr val="1C9E4A"/>
              </a:buClr>
              <a:buSzPts val="1800"/>
              <a:buFont typeface="Arial"/>
              <a:buChar char="•"/>
              <a:defRPr sz="2400" b="0" i="0" u="none" strike="noStrike" cap="none">
                <a:solidFill>
                  <a:srgbClr val="1C9E4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C9E4A"/>
              </a:buClr>
              <a:buSzPts val="1800"/>
              <a:buFont typeface="Arial"/>
              <a:buChar char="•"/>
              <a:defRPr sz="2000" b="0" i="0" u="none" strike="noStrike" cap="none">
                <a:solidFill>
                  <a:srgbClr val="1C9E4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hu-HU" dirty="0"/>
              <a:t>Gondoljuk végig, hogy kiket akarunk megszólítani. Minél pontosabban tudjuk, hogy hol van a célközönség, annál hatékonyabban hirdethetünk. A Facebookon például lehatárolhatjuk, hogy a hirdetésünk csak egy településen, vagy annak 20-40-60 kilométeres környékén jelenjen meg. </a:t>
            </a:r>
          </a:p>
          <a:p>
            <a:endParaRPr lang="hu-HU" dirty="0"/>
          </a:p>
        </p:txBody>
      </p:sp>
    </p:spTree>
    <p:extLst>
      <p:ext uri="{BB962C8B-B14F-4D97-AF65-F5344CB8AC3E}">
        <p14:creationId xmlns:p14="http://schemas.microsoft.com/office/powerpoint/2010/main" val="18652089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C17262B-D8BD-6A49-A028-3638C264D5B9}"/>
              </a:ext>
            </a:extLst>
          </p:cNvPr>
          <p:cNvGraphicFramePr>
            <a:graphicFrameLocks noGrp="1"/>
          </p:cNvGraphicFramePr>
          <p:nvPr/>
        </p:nvGraphicFramePr>
        <p:xfrm>
          <a:off x="302623" y="542107"/>
          <a:ext cx="7810500" cy="5312230"/>
        </p:xfrm>
        <a:graphic>
          <a:graphicData uri="http://schemas.openxmlformats.org/drawingml/2006/table">
            <a:tbl>
              <a:tblPr firstRow="1" firstCol="1" bandRow="1">
                <a:tableStyleId>{5C22544A-7EE6-4342-B048-85BDC9FD1C3A}</a:tableStyleId>
              </a:tblPr>
              <a:tblGrid>
                <a:gridCol w="2134915">
                  <a:extLst>
                    <a:ext uri="{9D8B030D-6E8A-4147-A177-3AD203B41FA5}">
                      <a16:colId xmlns:a16="http://schemas.microsoft.com/office/drawing/2014/main" val="2419131979"/>
                    </a:ext>
                  </a:extLst>
                </a:gridCol>
                <a:gridCol w="3365162">
                  <a:extLst>
                    <a:ext uri="{9D8B030D-6E8A-4147-A177-3AD203B41FA5}">
                      <a16:colId xmlns:a16="http://schemas.microsoft.com/office/drawing/2014/main" val="2940827916"/>
                    </a:ext>
                  </a:extLst>
                </a:gridCol>
                <a:gridCol w="2310423">
                  <a:extLst>
                    <a:ext uri="{9D8B030D-6E8A-4147-A177-3AD203B41FA5}">
                      <a16:colId xmlns:a16="http://schemas.microsoft.com/office/drawing/2014/main" val="1352020435"/>
                    </a:ext>
                  </a:extLst>
                </a:gridCol>
              </a:tblGrid>
              <a:tr h="374449">
                <a:tc gridSpan="3">
                  <a:txBody>
                    <a:bodyPr/>
                    <a:lstStyle/>
                    <a:p>
                      <a:pPr marL="0" marR="0" algn="l">
                        <a:lnSpc>
                          <a:spcPct val="115000"/>
                        </a:lnSpc>
                        <a:spcBef>
                          <a:spcPts val="0"/>
                        </a:spcBef>
                        <a:spcAft>
                          <a:spcPts val="0"/>
                        </a:spcAft>
                      </a:pPr>
                      <a:r>
                        <a:rPr lang="hu-HU" sz="1400" dirty="0">
                          <a:effectLst/>
                        </a:rPr>
                        <a:t>A célcsoport fizetőképesség szerint</a:t>
                      </a:r>
                      <a:endParaRPr lang="hu-HU" sz="1400" dirty="0">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hMerge="1">
                  <a:txBody>
                    <a:bodyPr/>
                    <a:lstStyle/>
                    <a:p>
                      <a:endParaRPr lang="hu-HU"/>
                    </a:p>
                  </a:txBody>
                  <a:tcPr/>
                </a:tc>
                <a:tc hMerge="1">
                  <a:txBody>
                    <a:bodyPr/>
                    <a:lstStyle/>
                    <a:p>
                      <a:endParaRPr lang="hu-HU"/>
                    </a:p>
                  </a:txBody>
                  <a:tcPr/>
                </a:tc>
                <a:extLst>
                  <a:ext uri="{0D108BD9-81ED-4DB2-BD59-A6C34878D82A}">
                    <a16:rowId xmlns:a16="http://schemas.microsoft.com/office/drawing/2014/main" val="773657083"/>
                  </a:ext>
                </a:extLst>
              </a:tr>
              <a:tr h="311979">
                <a:tc>
                  <a:txBody>
                    <a:bodyPr/>
                    <a:lstStyle/>
                    <a:p>
                      <a:pPr marL="0" marR="0" algn="l">
                        <a:lnSpc>
                          <a:spcPct val="115000"/>
                        </a:lnSpc>
                        <a:spcBef>
                          <a:spcPts val="0"/>
                        </a:spcBef>
                        <a:spcAft>
                          <a:spcPts val="0"/>
                        </a:spcAft>
                      </a:pPr>
                      <a:r>
                        <a:rPr lang="hu-HU" sz="1400">
                          <a:effectLst/>
                        </a:rPr>
                        <a:t>Célcsoport</a:t>
                      </a:r>
                      <a:endParaRPr lang="hu-HU" sz="1400">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marR="0" algn="l">
                        <a:lnSpc>
                          <a:spcPct val="115000"/>
                        </a:lnSpc>
                        <a:spcBef>
                          <a:spcPts val="0"/>
                        </a:spcBef>
                        <a:spcAft>
                          <a:spcPts val="0"/>
                        </a:spcAft>
                      </a:pPr>
                      <a:r>
                        <a:rPr lang="hu-HU" sz="1400">
                          <a:effectLst/>
                        </a:rPr>
                        <a:t>Jellemzői</a:t>
                      </a:r>
                      <a:endParaRPr lang="hu-HU" sz="1400">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marR="0" algn="l">
                        <a:lnSpc>
                          <a:spcPct val="115000"/>
                        </a:lnSpc>
                        <a:spcBef>
                          <a:spcPts val="0"/>
                        </a:spcBef>
                        <a:spcAft>
                          <a:spcPts val="0"/>
                        </a:spcAft>
                      </a:pPr>
                      <a:r>
                        <a:rPr lang="hu-HU" sz="1400" dirty="0">
                          <a:effectLst/>
                        </a:rPr>
                        <a:t>Kapcsolódás Kesztölchöz</a:t>
                      </a:r>
                      <a:endParaRPr lang="hu-HU" sz="1400" dirty="0">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2338130637"/>
                  </a:ext>
                </a:extLst>
              </a:tr>
              <a:tr h="2312901">
                <a:tc>
                  <a:txBody>
                    <a:bodyPr/>
                    <a:lstStyle/>
                    <a:p>
                      <a:pPr marL="0" marR="0" algn="l">
                        <a:lnSpc>
                          <a:spcPct val="115000"/>
                        </a:lnSpc>
                        <a:spcBef>
                          <a:spcPts val="0"/>
                        </a:spcBef>
                        <a:spcAft>
                          <a:spcPts val="0"/>
                        </a:spcAft>
                      </a:pPr>
                      <a:r>
                        <a:rPr lang="hu-HU" sz="1400" dirty="0" err="1">
                          <a:effectLst/>
                        </a:rPr>
                        <a:t>Pilicscaba</a:t>
                      </a:r>
                      <a:r>
                        <a:rPr lang="hu-HU" sz="1400" dirty="0">
                          <a:effectLst/>
                        </a:rPr>
                        <a:t>, egyetemváros lakói</a:t>
                      </a:r>
                    </a:p>
                    <a:p>
                      <a:pPr marL="0" marR="0" algn="l">
                        <a:lnSpc>
                          <a:spcPct val="115000"/>
                        </a:lnSpc>
                        <a:spcBef>
                          <a:spcPts val="0"/>
                        </a:spcBef>
                        <a:spcAft>
                          <a:spcPts val="0"/>
                        </a:spcAft>
                      </a:pPr>
                      <a:r>
                        <a:rPr lang="hu-HU" sz="1400" dirty="0">
                          <a:effectLst/>
                        </a:rPr>
                        <a:t> </a:t>
                      </a:r>
                      <a:endParaRPr lang="hu-HU" sz="1400" dirty="0">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marR="0" algn="l">
                        <a:lnSpc>
                          <a:spcPct val="115000"/>
                        </a:lnSpc>
                        <a:spcBef>
                          <a:spcPts val="0"/>
                        </a:spcBef>
                        <a:spcAft>
                          <a:spcPts val="0"/>
                        </a:spcAft>
                      </a:pPr>
                      <a:r>
                        <a:rPr lang="hu-HU" sz="1400" dirty="0">
                          <a:effectLst/>
                        </a:rPr>
                        <a:t>A kisebb elkölthető forrás felett nagyobb szabadsággal diszponáló egyetemi hallgatók, jellemzően több és flexibilisen szervezhető szabadidővel.</a:t>
                      </a:r>
                    </a:p>
                    <a:p>
                      <a:pPr marL="0" marR="0" algn="l">
                        <a:lnSpc>
                          <a:spcPct val="115000"/>
                        </a:lnSpc>
                        <a:spcBef>
                          <a:spcPts val="0"/>
                        </a:spcBef>
                        <a:spcAft>
                          <a:spcPts val="0"/>
                        </a:spcAft>
                      </a:pPr>
                      <a:r>
                        <a:rPr lang="hu-HU" sz="1400" dirty="0">
                          <a:effectLst/>
                        </a:rPr>
                        <a:t> </a:t>
                      </a:r>
                      <a:endParaRPr lang="hu-HU" sz="1400" dirty="0">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marR="0" algn="l">
                        <a:lnSpc>
                          <a:spcPct val="115000"/>
                        </a:lnSpc>
                        <a:spcBef>
                          <a:spcPts val="0"/>
                        </a:spcBef>
                        <a:spcAft>
                          <a:spcPts val="0"/>
                        </a:spcAft>
                      </a:pPr>
                      <a:r>
                        <a:rPr lang="hu-HU" sz="1400">
                          <a:effectLst/>
                        </a:rPr>
                        <a:t>Mint tipikus kerékpáros-turisztikai célcsoport számára, az egyetemi hallgatók számára is megfizethető programokat kínál az útvonallal érintett térség.</a:t>
                      </a:r>
                    </a:p>
                    <a:p>
                      <a:pPr marL="0" marR="0" algn="l">
                        <a:lnSpc>
                          <a:spcPct val="115000"/>
                        </a:lnSpc>
                        <a:spcBef>
                          <a:spcPts val="0"/>
                        </a:spcBef>
                        <a:spcAft>
                          <a:spcPts val="0"/>
                        </a:spcAft>
                      </a:pPr>
                      <a:r>
                        <a:rPr lang="hu-HU" sz="1400">
                          <a:effectLst/>
                        </a:rPr>
                        <a:t> </a:t>
                      </a:r>
                      <a:endParaRPr lang="hu-HU" sz="1400">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2183229918"/>
                  </a:ext>
                </a:extLst>
              </a:tr>
              <a:tr h="2312901">
                <a:tc>
                  <a:txBody>
                    <a:bodyPr/>
                    <a:lstStyle/>
                    <a:p>
                      <a:pPr marL="0" marR="0" algn="l">
                        <a:lnSpc>
                          <a:spcPct val="115000"/>
                        </a:lnSpc>
                        <a:spcBef>
                          <a:spcPts val="0"/>
                        </a:spcBef>
                        <a:spcAft>
                          <a:spcPts val="0"/>
                        </a:spcAft>
                      </a:pPr>
                      <a:r>
                        <a:rPr lang="hu-HU" sz="1400">
                          <a:effectLst/>
                        </a:rPr>
                        <a:t>Középosztálybeli turisták</a:t>
                      </a:r>
                    </a:p>
                    <a:p>
                      <a:pPr marL="0" marR="0" algn="l">
                        <a:lnSpc>
                          <a:spcPct val="115000"/>
                        </a:lnSpc>
                        <a:spcBef>
                          <a:spcPts val="0"/>
                        </a:spcBef>
                        <a:spcAft>
                          <a:spcPts val="0"/>
                        </a:spcAft>
                      </a:pPr>
                      <a:r>
                        <a:rPr lang="hu-HU" sz="1400">
                          <a:effectLst/>
                        </a:rPr>
                        <a:t> </a:t>
                      </a:r>
                      <a:endParaRPr lang="hu-HU" sz="1400">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marR="0" algn="l">
                        <a:lnSpc>
                          <a:spcPct val="115000"/>
                        </a:lnSpc>
                        <a:spcBef>
                          <a:spcPts val="0"/>
                        </a:spcBef>
                        <a:spcAft>
                          <a:spcPts val="0"/>
                        </a:spcAft>
                      </a:pPr>
                      <a:r>
                        <a:rPr lang="hu-HU" sz="1400">
                          <a:effectLst/>
                        </a:rPr>
                        <a:t>A válság után konszolidálódott középosztály, akinek van havonta egy-két szabadnapra forrásuk, turisztikai szolgáltatásokra elkölthető jövedelmük.</a:t>
                      </a:r>
                    </a:p>
                    <a:p>
                      <a:pPr marL="0" marR="0" algn="l">
                        <a:lnSpc>
                          <a:spcPct val="115000"/>
                        </a:lnSpc>
                        <a:spcBef>
                          <a:spcPts val="0"/>
                        </a:spcBef>
                        <a:spcAft>
                          <a:spcPts val="0"/>
                        </a:spcAft>
                      </a:pPr>
                      <a:r>
                        <a:rPr lang="hu-HU" sz="1400">
                          <a:effectLst/>
                        </a:rPr>
                        <a:t> </a:t>
                      </a:r>
                      <a:endParaRPr lang="hu-HU" sz="1400">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marR="0" algn="l">
                        <a:lnSpc>
                          <a:spcPct val="115000"/>
                        </a:lnSpc>
                        <a:spcBef>
                          <a:spcPts val="0"/>
                        </a:spcBef>
                        <a:spcAft>
                          <a:spcPts val="0"/>
                        </a:spcAft>
                      </a:pPr>
                      <a:r>
                        <a:rPr lang="hu-HU" sz="1400" dirty="0">
                          <a:effectLst/>
                        </a:rPr>
                        <a:t>A projekt révén elérhető szolgáltatások, megszervezhető túrák költségszintje ideális ennek a célcsoportnak, így e körben is népszerű lehet a fejlesztés.</a:t>
                      </a:r>
                    </a:p>
                    <a:p>
                      <a:pPr marL="0" marR="0" algn="l">
                        <a:lnSpc>
                          <a:spcPct val="115000"/>
                        </a:lnSpc>
                        <a:spcBef>
                          <a:spcPts val="0"/>
                        </a:spcBef>
                        <a:spcAft>
                          <a:spcPts val="0"/>
                        </a:spcAft>
                      </a:pPr>
                      <a:r>
                        <a:rPr lang="hu-HU" sz="1400" dirty="0">
                          <a:effectLst/>
                        </a:rPr>
                        <a:t> </a:t>
                      </a:r>
                      <a:endParaRPr lang="hu-HU" sz="1400" dirty="0">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337109019"/>
                  </a:ext>
                </a:extLst>
              </a:tr>
            </a:tbl>
          </a:graphicData>
        </a:graphic>
      </p:graphicFrame>
      <p:sp>
        <p:nvSpPr>
          <p:cNvPr id="5" name="Text Placeholder 3">
            <a:extLst>
              <a:ext uri="{FF2B5EF4-FFF2-40B4-BE49-F238E27FC236}">
                <a16:creationId xmlns:a16="http://schemas.microsoft.com/office/drawing/2014/main" id="{74E039F1-5152-E440-AC1C-FB4AB9145070}"/>
              </a:ext>
            </a:extLst>
          </p:cNvPr>
          <p:cNvSpPr txBox="1">
            <a:spLocks/>
          </p:cNvSpPr>
          <p:nvPr/>
        </p:nvSpPr>
        <p:spPr>
          <a:xfrm>
            <a:off x="8516983" y="520339"/>
            <a:ext cx="3408066" cy="5893524"/>
          </a:xfrm>
          <a:prstGeom prst="rect">
            <a:avLst/>
          </a:prstGeom>
          <a:noFill/>
          <a:ln>
            <a:no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C9E4A"/>
              </a:buClr>
              <a:buSzPts val="1800"/>
              <a:buFont typeface="Arial"/>
              <a:buChar char="•"/>
              <a:defRPr sz="2800" b="0" i="0" u="none" strike="noStrike" cap="none">
                <a:solidFill>
                  <a:srgbClr val="1C9E4A"/>
                </a:solidFill>
                <a:latin typeface="Calibri"/>
                <a:ea typeface="Calibri"/>
                <a:cs typeface="Calibri"/>
                <a:sym typeface="Calibri"/>
              </a:defRPr>
            </a:lvl1pPr>
            <a:lvl2pPr marL="914400" marR="0" lvl="1" indent="-342900" algn="l" rtl="0">
              <a:lnSpc>
                <a:spcPct val="90000"/>
              </a:lnSpc>
              <a:spcBef>
                <a:spcPts val="500"/>
              </a:spcBef>
              <a:spcAft>
                <a:spcPts val="0"/>
              </a:spcAft>
              <a:buClr>
                <a:srgbClr val="1C9E4A"/>
              </a:buClr>
              <a:buSzPts val="1800"/>
              <a:buFont typeface="Arial"/>
              <a:buChar char="•"/>
              <a:defRPr sz="2400" b="0" i="0" u="none" strike="noStrike" cap="none">
                <a:solidFill>
                  <a:srgbClr val="1C9E4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C9E4A"/>
              </a:buClr>
              <a:buSzPts val="1800"/>
              <a:buFont typeface="Arial"/>
              <a:buChar char="•"/>
              <a:defRPr sz="2000" b="0" i="0" u="none" strike="noStrike" cap="none">
                <a:solidFill>
                  <a:srgbClr val="1C9E4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hu-HU" dirty="0"/>
              <a:t>Vizsgáljuk meg a célcsoportot több szempont szerint is. A jövedelmi viszonyok mellett az életkor és a családi állapot is érdekes lehet. Ötletekért érdemes belenézni a megyei fejlesztési programokba, a térség turisztikai koncepcióiba és a települési arculati kézikönyvbe. Ezek nyilvános tanulmányok, Google-kereséssel megtalálhatjuk. </a:t>
            </a:r>
          </a:p>
          <a:p>
            <a:endParaRPr lang="hu-HU" dirty="0"/>
          </a:p>
        </p:txBody>
      </p:sp>
    </p:spTree>
    <p:extLst>
      <p:ext uri="{BB962C8B-B14F-4D97-AF65-F5344CB8AC3E}">
        <p14:creationId xmlns:p14="http://schemas.microsoft.com/office/powerpoint/2010/main" val="19532912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74E039F1-5152-E440-AC1C-FB4AB9145070}"/>
              </a:ext>
            </a:extLst>
          </p:cNvPr>
          <p:cNvSpPr txBox="1">
            <a:spLocks/>
          </p:cNvSpPr>
          <p:nvPr/>
        </p:nvSpPr>
        <p:spPr>
          <a:xfrm>
            <a:off x="8516983" y="520339"/>
            <a:ext cx="3408066" cy="5893524"/>
          </a:xfrm>
          <a:prstGeom prst="rect">
            <a:avLst/>
          </a:prstGeom>
          <a:noFill/>
          <a:ln>
            <a:no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C9E4A"/>
              </a:buClr>
              <a:buSzPts val="1800"/>
              <a:buFont typeface="Arial"/>
              <a:buChar char="•"/>
              <a:defRPr sz="2800" b="0" i="0" u="none" strike="noStrike" cap="none">
                <a:solidFill>
                  <a:srgbClr val="1C9E4A"/>
                </a:solidFill>
                <a:latin typeface="Calibri"/>
                <a:ea typeface="Calibri"/>
                <a:cs typeface="Calibri"/>
                <a:sym typeface="Calibri"/>
              </a:defRPr>
            </a:lvl1pPr>
            <a:lvl2pPr marL="914400" marR="0" lvl="1" indent="-342900" algn="l" rtl="0">
              <a:lnSpc>
                <a:spcPct val="90000"/>
              </a:lnSpc>
              <a:spcBef>
                <a:spcPts val="500"/>
              </a:spcBef>
              <a:spcAft>
                <a:spcPts val="0"/>
              </a:spcAft>
              <a:buClr>
                <a:srgbClr val="1C9E4A"/>
              </a:buClr>
              <a:buSzPts val="1800"/>
              <a:buFont typeface="Arial"/>
              <a:buChar char="•"/>
              <a:defRPr sz="2400" b="0" i="0" u="none" strike="noStrike" cap="none">
                <a:solidFill>
                  <a:srgbClr val="1C9E4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C9E4A"/>
              </a:buClr>
              <a:buSzPts val="1800"/>
              <a:buFont typeface="Arial"/>
              <a:buChar char="•"/>
              <a:defRPr sz="2000" b="0" i="0" u="none" strike="noStrike" cap="none">
                <a:solidFill>
                  <a:srgbClr val="1C9E4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hu-HU" dirty="0"/>
              <a:t>Ismerjük meg az igényeket! Kerüljük el a leggyakoribb hibát: nem mi vagyunk a célközönség. Kérdezzük ki a környéken járó turistákat, honnan jöttek, merre tartanak, milyen gyakran túráznak. Készítsünk kérdőívet, a </a:t>
            </a:r>
            <a:r>
              <a:rPr lang="hu-HU" dirty="0">
                <a:hlinkClick r:id="rId2"/>
              </a:rPr>
              <a:t>Google </a:t>
            </a:r>
            <a:r>
              <a:rPr lang="hu-HU" dirty="0" err="1">
                <a:hlinkClick r:id="rId2"/>
              </a:rPr>
              <a:t>Forms</a:t>
            </a:r>
            <a:r>
              <a:rPr lang="hu-HU" dirty="0"/>
              <a:t> erre egyszerű lehetőséget kínál, a válaszokat ilyen megformázott diagramokban is bemutatja.</a:t>
            </a:r>
          </a:p>
        </p:txBody>
      </p:sp>
      <p:pic>
        <p:nvPicPr>
          <p:cNvPr id="6" name="Google Shape;92;p2">
            <a:extLst>
              <a:ext uri="{FF2B5EF4-FFF2-40B4-BE49-F238E27FC236}">
                <a16:creationId xmlns:a16="http://schemas.microsoft.com/office/drawing/2014/main" id="{9B4B7D9F-B30B-4B47-8C59-4A496E442121}"/>
              </a:ext>
            </a:extLst>
          </p:cNvPr>
          <p:cNvPicPr preferRelativeResize="0"/>
          <p:nvPr/>
        </p:nvPicPr>
        <p:blipFill rotWithShape="1">
          <a:blip r:embed="rId3">
            <a:alphaModFix/>
          </a:blip>
          <a:srcRect l="32110" t="31611" r="33578" b="34465"/>
          <a:stretch/>
        </p:blipFill>
        <p:spPr>
          <a:xfrm>
            <a:off x="482600" y="704851"/>
            <a:ext cx="7524931" cy="5024436"/>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171010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0187F-7054-0348-A3A7-44F462C5A9B1}"/>
              </a:ext>
            </a:extLst>
          </p:cNvPr>
          <p:cNvSpPr>
            <a:spLocks noGrp="1"/>
          </p:cNvSpPr>
          <p:nvPr>
            <p:ph type="title"/>
          </p:nvPr>
        </p:nvSpPr>
        <p:spPr>
          <a:xfrm>
            <a:off x="831850" y="1023295"/>
            <a:ext cx="10515600" cy="2852737"/>
          </a:xfrm>
        </p:spPr>
        <p:txBody>
          <a:bodyPr/>
          <a:lstStyle/>
          <a:p>
            <a:r>
              <a:rPr lang="hu-HU" dirty="0"/>
              <a:t>Mit kínálhatunk</a:t>
            </a:r>
          </a:p>
        </p:txBody>
      </p:sp>
      <p:sp>
        <p:nvSpPr>
          <p:cNvPr id="3" name="Text Placeholder 2">
            <a:extLst>
              <a:ext uri="{FF2B5EF4-FFF2-40B4-BE49-F238E27FC236}">
                <a16:creationId xmlns:a16="http://schemas.microsoft.com/office/drawing/2014/main" id="{D1F9F2ED-2EDB-1349-BDF0-6754728AFA35}"/>
              </a:ext>
            </a:extLst>
          </p:cNvPr>
          <p:cNvSpPr>
            <a:spLocks noGrp="1"/>
          </p:cNvSpPr>
          <p:nvPr>
            <p:ph type="body" idx="1"/>
          </p:nvPr>
        </p:nvSpPr>
        <p:spPr/>
        <p:txBody>
          <a:bodyPr/>
          <a:lstStyle/>
          <a:p>
            <a:r>
              <a:rPr lang="hu-HU" dirty="0"/>
              <a:t>Adottságok, fejlesztési lehetőségek feltárása</a:t>
            </a:r>
          </a:p>
        </p:txBody>
      </p:sp>
    </p:spTree>
    <p:extLst>
      <p:ext uri="{BB962C8B-B14F-4D97-AF65-F5344CB8AC3E}">
        <p14:creationId xmlns:p14="http://schemas.microsoft.com/office/powerpoint/2010/main" val="769380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24B54-8B0E-FE43-981C-D520E656539B}"/>
              </a:ext>
            </a:extLst>
          </p:cNvPr>
          <p:cNvSpPr>
            <a:spLocks noGrp="1"/>
          </p:cNvSpPr>
          <p:nvPr>
            <p:ph type="title"/>
          </p:nvPr>
        </p:nvSpPr>
        <p:spPr/>
        <p:txBody>
          <a:bodyPr/>
          <a:lstStyle/>
          <a:p>
            <a:r>
              <a:rPr lang="hu-HU" dirty="0"/>
              <a:t>Az adottságaink</a:t>
            </a:r>
          </a:p>
        </p:txBody>
      </p:sp>
      <p:sp>
        <p:nvSpPr>
          <p:cNvPr id="9" name="Text Placeholder 3">
            <a:extLst>
              <a:ext uri="{FF2B5EF4-FFF2-40B4-BE49-F238E27FC236}">
                <a16:creationId xmlns:a16="http://schemas.microsoft.com/office/drawing/2014/main" id="{EDDF749E-5594-0144-9C05-13DCC7EF1CF4}"/>
              </a:ext>
            </a:extLst>
          </p:cNvPr>
          <p:cNvSpPr txBox="1">
            <a:spLocks/>
          </p:cNvSpPr>
          <p:nvPr/>
        </p:nvSpPr>
        <p:spPr>
          <a:xfrm>
            <a:off x="6324600" y="1978025"/>
            <a:ext cx="5704952" cy="4351338"/>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C9E4A"/>
              </a:buClr>
              <a:buSzPts val="1800"/>
              <a:buFont typeface="Arial"/>
              <a:buChar char="•"/>
              <a:defRPr sz="2800" b="0" i="0" u="none" strike="noStrike" cap="none">
                <a:solidFill>
                  <a:srgbClr val="1C9E4A"/>
                </a:solidFill>
                <a:latin typeface="Calibri"/>
                <a:ea typeface="Calibri"/>
                <a:cs typeface="Calibri"/>
                <a:sym typeface="Calibri"/>
              </a:defRPr>
            </a:lvl1pPr>
            <a:lvl2pPr marL="914400" marR="0" lvl="1" indent="-342900" algn="l" rtl="0">
              <a:lnSpc>
                <a:spcPct val="90000"/>
              </a:lnSpc>
              <a:spcBef>
                <a:spcPts val="500"/>
              </a:spcBef>
              <a:spcAft>
                <a:spcPts val="0"/>
              </a:spcAft>
              <a:buClr>
                <a:srgbClr val="1C9E4A"/>
              </a:buClr>
              <a:buSzPts val="1800"/>
              <a:buFont typeface="Arial"/>
              <a:buChar char="•"/>
              <a:defRPr sz="2400" b="0" i="0" u="none" strike="noStrike" cap="none">
                <a:solidFill>
                  <a:srgbClr val="1C9E4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C9E4A"/>
              </a:buClr>
              <a:buSzPts val="1800"/>
              <a:buFont typeface="Arial"/>
              <a:buChar char="•"/>
              <a:defRPr sz="2000" b="0" i="0" u="none" strike="noStrike" cap="none">
                <a:solidFill>
                  <a:srgbClr val="1C9E4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hu-HU" dirty="0"/>
              <a:t>Foglaljuk össze a magunk számára az adottságainkat. Legyünk tömörek, a leírás férjen bele egy SMS-be (160 betű)</a:t>
            </a:r>
          </a:p>
          <a:p>
            <a:pPr marL="114300" indent="0">
              <a:buNone/>
            </a:pPr>
            <a:r>
              <a:rPr lang="hu-HU" dirty="0"/>
              <a:t>Kesztölc, egykori bányászfalu a Pilis lábánál</a:t>
            </a:r>
          </a:p>
          <a:p>
            <a:r>
              <a:rPr lang="hu-HU" dirty="0"/>
              <a:t>1 órányira Budapesttől, vonat nincs.</a:t>
            </a:r>
          </a:p>
          <a:p>
            <a:r>
              <a:rPr lang="hu-HU" dirty="0"/>
              <a:t>Szlovák hagyományok.</a:t>
            </a:r>
          </a:p>
          <a:p>
            <a:r>
              <a:rPr lang="hu-HU" dirty="0" err="1"/>
              <a:t>Borászkodás</a:t>
            </a:r>
            <a:r>
              <a:rPr lang="hu-HU" dirty="0"/>
              <a:t>, pincék.</a:t>
            </a:r>
          </a:p>
          <a:p>
            <a:r>
              <a:rPr lang="hu-HU" dirty="0"/>
              <a:t>A Kék túra és a Mária út mellett.</a:t>
            </a:r>
          </a:p>
          <a:p>
            <a:endParaRPr lang="hu-HU" dirty="0"/>
          </a:p>
        </p:txBody>
      </p:sp>
      <p:pic>
        <p:nvPicPr>
          <p:cNvPr id="6" name="Picture 5" descr="A view of a city&#10;&#10;Description generated with very high confidence">
            <a:extLst>
              <a:ext uri="{FF2B5EF4-FFF2-40B4-BE49-F238E27FC236}">
                <a16:creationId xmlns:a16="http://schemas.microsoft.com/office/drawing/2014/main" id="{309996D8-E2B0-6D42-8683-072FE8E424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459" y="2142283"/>
            <a:ext cx="4871199" cy="365339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037157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24B54-8B0E-FE43-981C-D520E656539B}"/>
              </a:ext>
            </a:extLst>
          </p:cNvPr>
          <p:cNvSpPr>
            <a:spLocks noGrp="1"/>
          </p:cNvSpPr>
          <p:nvPr>
            <p:ph type="title"/>
          </p:nvPr>
        </p:nvSpPr>
        <p:spPr/>
        <p:txBody>
          <a:bodyPr/>
          <a:lstStyle/>
          <a:p>
            <a:r>
              <a:rPr lang="hu-HU" dirty="0"/>
              <a:t>Látnivalóink</a:t>
            </a:r>
          </a:p>
        </p:txBody>
      </p:sp>
      <p:sp>
        <p:nvSpPr>
          <p:cNvPr id="9" name="Text Placeholder 3">
            <a:extLst>
              <a:ext uri="{FF2B5EF4-FFF2-40B4-BE49-F238E27FC236}">
                <a16:creationId xmlns:a16="http://schemas.microsoft.com/office/drawing/2014/main" id="{EDDF749E-5594-0144-9C05-13DCC7EF1CF4}"/>
              </a:ext>
            </a:extLst>
          </p:cNvPr>
          <p:cNvSpPr txBox="1">
            <a:spLocks/>
          </p:cNvSpPr>
          <p:nvPr/>
        </p:nvSpPr>
        <p:spPr>
          <a:xfrm>
            <a:off x="6324600" y="1978025"/>
            <a:ext cx="5704952" cy="4351338"/>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C9E4A"/>
              </a:buClr>
              <a:buSzPts val="1800"/>
              <a:buFont typeface="Arial"/>
              <a:buChar char="•"/>
              <a:defRPr sz="2800" b="0" i="0" u="none" strike="noStrike" cap="none">
                <a:solidFill>
                  <a:srgbClr val="1C9E4A"/>
                </a:solidFill>
                <a:latin typeface="Calibri"/>
                <a:ea typeface="Calibri"/>
                <a:cs typeface="Calibri"/>
                <a:sym typeface="Calibri"/>
              </a:defRPr>
            </a:lvl1pPr>
            <a:lvl2pPr marL="914400" marR="0" lvl="1" indent="-342900" algn="l" rtl="0">
              <a:lnSpc>
                <a:spcPct val="90000"/>
              </a:lnSpc>
              <a:spcBef>
                <a:spcPts val="500"/>
              </a:spcBef>
              <a:spcAft>
                <a:spcPts val="0"/>
              </a:spcAft>
              <a:buClr>
                <a:srgbClr val="1C9E4A"/>
              </a:buClr>
              <a:buSzPts val="1800"/>
              <a:buFont typeface="Arial"/>
              <a:buChar char="•"/>
              <a:defRPr sz="2400" b="0" i="0" u="none" strike="noStrike" cap="none">
                <a:solidFill>
                  <a:srgbClr val="1C9E4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C9E4A"/>
              </a:buClr>
              <a:buSzPts val="1800"/>
              <a:buFont typeface="Arial"/>
              <a:buChar char="•"/>
              <a:defRPr sz="2000" b="0" i="0" u="none" strike="noStrike" cap="none">
                <a:solidFill>
                  <a:srgbClr val="1C9E4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hu-HU" dirty="0"/>
              <a:t>Milyen helyi nevezetességekről hallhatott az interneten az idelátogató turista? Fényképezzük le ezeket szokatlan nézőpontból, különleges időpontokban: hajnalban, ködben, naplementekor. Kesztölcön ezek az ismertebb helyek:</a:t>
            </a:r>
          </a:p>
          <a:p>
            <a:pPr>
              <a:buFontTx/>
              <a:buChar char="-"/>
            </a:pPr>
            <a:r>
              <a:rPr lang="hu-HU" dirty="0"/>
              <a:t>Klastrompusztai pálos kolostorrom</a:t>
            </a:r>
          </a:p>
          <a:p>
            <a:pPr>
              <a:buFontTx/>
              <a:buChar char="-"/>
            </a:pPr>
            <a:r>
              <a:rPr lang="hu-HU" dirty="0"/>
              <a:t>Kémény—szikla, Kétágú-hegy</a:t>
            </a:r>
          </a:p>
          <a:p>
            <a:pPr>
              <a:buFontTx/>
              <a:buChar char="-"/>
            </a:pPr>
            <a:r>
              <a:rPr lang="hu-HU" dirty="0"/>
              <a:t>Pincesor, bányászemlékmű</a:t>
            </a:r>
          </a:p>
          <a:p>
            <a:pPr>
              <a:buFontTx/>
              <a:buChar char="-"/>
            </a:pPr>
            <a:endParaRPr lang="hu-HU" dirty="0"/>
          </a:p>
          <a:p>
            <a:endParaRPr lang="hu-HU" dirty="0"/>
          </a:p>
        </p:txBody>
      </p:sp>
      <p:pic>
        <p:nvPicPr>
          <p:cNvPr id="5" name="Picture 4" descr="A picture containing grass, tree&#10;&#10;Description generated with high confidence">
            <a:extLst>
              <a:ext uri="{FF2B5EF4-FFF2-40B4-BE49-F238E27FC236}">
                <a16:creationId xmlns:a16="http://schemas.microsoft.com/office/drawing/2014/main" id="{9DF869D4-62EF-6D42-BD3F-E9129EB529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013" y="1978025"/>
            <a:ext cx="5284693" cy="39635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915691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24B54-8B0E-FE43-981C-D520E656539B}"/>
              </a:ext>
            </a:extLst>
          </p:cNvPr>
          <p:cNvSpPr>
            <a:spLocks noGrp="1"/>
          </p:cNvSpPr>
          <p:nvPr>
            <p:ph type="title"/>
          </p:nvPr>
        </p:nvSpPr>
        <p:spPr/>
        <p:txBody>
          <a:bodyPr/>
          <a:lstStyle/>
          <a:p>
            <a:r>
              <a:rPr lang="hu-HU" dirty="0"/>
              <a:t>Lehetőségeink</a:t>
            </a:r>
          </a:p>
        </p:txBody>
      </p:sp>
      <p:sp>
        <p:nvSpPr>
          <p:cNvPr id="9" name="Text Placeholder 3">
            <a:extLst>
              <a:ext uri="{FF2B5EF4-FFF2-40B4-BE49-F238E27FC236}">
                <a16:creationId xmlns:a16="http://schemas.microsoft.com/office/drawing/2014/main" id="{EDDF749E-5594-0144-9C05-13DCC7EF1CF4}"/>
              </a:ext>
            </a:extLst>
          </p:cNvPr>
          <p:cNvSpPr txBox="1">
            <a:spLocks/>
          </p:cNvSpPr>
          <p:nvPr/>
        </p:nvSpPr>
        <p:spPr>
          <a:xfrm>
            <a:off x="6324600" y="1978025"/>
            <a:ext cx="5704952" cy="4351338"/>
          </a:xfrm>
          <a:prstGeom prst="rect">
            <a:avLst/>
          </a:prstGeom>
          <a:no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C9E4A"/>
              </a:buClr>
              <a:buSzPts val="1800"/>
              <a:buFont typeface="Arial"/>
              <a:buChar char="•"/>
              <a:defRPr sz="2800" b="0" i="0" u="none" strike="noStrike" cap="none">
                <a:solidFill>
                  <a:srgbClr val="1C9E4A"/>
                </a:solidFill>
                <a:latin typeface="Calibri"/>
                <a:ea typeface="Calibri"/>
                <a:cs typeface="Calibri"/>
                <a:sym typeface="Calibri"/>
              </a:defRPr>
            </a:lvl1pPr>
            <a:lvl2pPr marL="914400" marR="0" lvl="1" indent="-342900" algn="l" rtl="0">
              <a:lnSpc>
                <a:spcPct val="90000"/>
              </a:lnSpc>
              <a:spcBef>
                <a:spcPts val="500"/>
              </a:spcBef>
              <a:spcAft>
                <a:spcPts val="0"/>
              </a:spcAft>
              <a:buClr>
                <a:srgbClr val="1C9E4A"/>
              </a:buClr>
              <a:buSzPts val="1800"/>
              <a:buFont typeface="Arial"/>
              <a:buChar char="•"/>
              <a:defRPr sz="2400" b="0" i="0" u="none" strike="noStrike" cap="none">
                <a:solidFill>
                  <a:srgbClr val="1C9E4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C9E4A"/>
              </a:buClr>
              <a:buSzPts val="1800"/>
              <a:buFont typeface="Arial"/>
              <a:buChar char="•"/>
              <a:defRPr sz="2000" b="0" i="0" u="none" strike="noStrike" cap="none">
                <a:solidFill>
                  <a:srgbClr val="1C9E4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hu-HU" dirty="0"/>
              <a:t>Mindenütt vannak titkos helyek, amiket a helyiek kedvelnek, de a turisták nem tudnak róla. Tárjuk fel a rejtett kincseinket, írjuk meg a történetüket! Adjuk közre a megközelíthetőségüket, építsük össze tanösvénnyel! Kesztölcön:</a:t>
            </a:r>
          </a:p>
          <a:p>
            <a:pPr>
              <a:buFontTx/>
              <a:buChar char="-"/>
            </a:pPr>
            <a:r>
              <a:rPr lang="hu-HU" dirty="0"/>
              <a:t>Barlangok, források, tavacskák a Pilisben</a:t>
            </a:r>
          </a:p>
          <a:p>
            <a:pPr>
              <a:buFontTx/>
              <a:buChar char="-"/>
            </a:pPr>
            <a:r>
              <a:rPr lang="hu-HU" dirty="0"/>
              <a:t>A népi vallásosság kegyhelyei: Mélyúti Mária kápolna, feszület a meredek hegyi Postás úton</a:t>
            </a:r>
          </a:p>
          <a:p>
            <a:endParaRPr lang="hu-HU" dirty="0"/>
          </a:p>
        </p:txBody>
      </p:sp>
      <p:pic>
        <p:nvPicPr>
          <p:cNvPr id="5" name="Picture 4" descr="A close up of a rock&#10;&#10;Description generated with very high confidence">
            <a:extLst>
              <a:ext uri="{FF2B5EF4-FFF2-40B4-BE49-F238E27FC236}">
                <a16:creationId xmlns:a16="http://schemas.microsoft.com/office/drawing/2014/main" id="{F59F439D-1D7A-7344-AD06-B1115ADDCF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987" y="1978025"/>
            <a:ext cx="5568362" cy="386472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938256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gd03d5b2036_1_5"/>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hu-HU" dirty="0"/>
              <a:t>Példa a helyi lehetőségek elemzésére: Kesztölc – I.</a:t>
            </a:r>
            <a:endParaRPr dirty="0"/>
          </a:p>
        </p:txBody>
      </p:sp>
      <p:sp>
        <p:nvSpPr>
          <p:cNvPr id="75" name="Google Shape;75;gd03d5b2036_1_5"/>
          <p:cNvSpPr txBox="1">
            <a:spLocks noGrp="1"/>
          </p:cNvSpPr>
          <p:nvPr>
            <p:ph type="body" idx="1"/>
          </p:nvPr>
        </p:nvSpPr>
        <p:spPr>
          <a:xfrm>
            <a:off x="321547" y="1825625"/>
            <a:ext cx="11555700" cy="4351200"/>
          </a:xfrm>
          <a:prstGeom prst="rect">
            <a:avLst/>
          </a:prstGeom>
        </p:spPr>
        <p:txBody>
          <a:bodyPr spcFirstLastPara="1" wrap="square" lIns="91425" tIns="45700" rIns="91425" bIns="45700" anchor="t" anchorCtr="0">
            <a:normAutofit fontScale="92500" lnSpcReduction="10000"/>
          </a:bodyPr>
          <a:lstStyle/>
          <a:p>
            <a:pPr marL="114300" indent="0">
              <a:buNone/>
            </a:pPr>
            <a:r>
              <a:rPr lang="hu-HU" dirty="0"/>
              <a:t>Kesztölc adottságai jók a turizmus fejlesztésére, a hegyek, erdők, barlangok, sziklák, a klastrompusztai pálos kolostor romantikus romjai vonzzák a turistákat. </a:t>
            </a:r>
          </a:p>
          <a:p>
            <a:pPr marL="114300" indent="0">
              <a:buNone/>
            </a:pPr>
            <a:r>
              <a:rPr lang="hu-HU" dirty="0"/>
              <a:t>A falu mellett vezet el az Országos Kék Túra útvonala, de ebből a falu nem profitál. Az útvonal éppen csak érinti a települést, és mindössze egy kis büfé épült erre a lehetőségre Klastrompusztán. </a:t>
            </a:r>
          </a:p>
          <a:p>
            <a:pPr marL="114300" indent="0">
              <a:buNone/>
            </a:pPr>
            <a:r>
              <a:rPr lang="hu-HU" dirty="0"/>
              <a:t>A falu feletti Kétágú-hegyet a siklóernyősök használják, ezt a faluban rossz szemmel nézik. Az Önkormányzat számára kockázatot jelentenek a potenciális balesetek, a helyi gazdák nem örülnek a földjeiken landoló siklóernyősöknek. A környékbeli barlangokat barlangászok kutatják, és sziklamászók is járnak a környékre. Ezeket a lehetőségeket a település egyáltalán nem használja ki, ezekkel a szereplőkkel nem vették fel a kapcsolatot, számukra nincsenek kiépített szolgáltatások.</a:t>
            </a:r>
          </a:p>
        </p:txBody>
      </p:sp>
    </p:spTree>
    <p:extLst>
      <p:ext uri="{BB962C8B-B14F-4D97-AF65-F5344CB8AC3E}">
        <p14:creationId xmlns:p14="http://schemas.microsoft.com/office/powerpoint/2010/main" val="3376032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9"/>
          <p:cNvSpPr txBox="1">
            <a:spLocks noGrp="1"/>
          </p:cNvSpPr>
          <p:nvPr>
            <p:ph type="title"/>
          </p:nvPr>
        </p:nvSpPr>
        <p:spPr>
          <a:xfrm>
            <a:off x="750888" y="293688"/>
            <a:ext cx="9221787" cy="9477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3F3F"/>
              </a:buClr>
              <a:buSzPts val="1800"/>
              <a:buFont typeface="Calibri"/>
              <a:buNone/>
            </a:pPr>
            <a:r>
              <a:rPr lang="hu-HU" sz="4000">
                <a:latin typeface="Calibri"/>
                <a:ea typeface="Calibri"/>
                <a:cs typeface="Calibri"/>
                <a:sym typeface="Calibri"/>
              </a:rPr>
              <a:t>Vidékfejlesztésről röviden – helyzetkép 2.</a:t>
            </a:r>
            <a:endParaRPr/>
          </a:p>
        </p:txBody>
      </p:sp>
      <p:sp>
        <p:nvSpPr>
          <p:cNvPr id="109" name="Google Shape;109;p19"/>
          <p:cNvSpPr txBox="1">
            <a:spLocks noGrp="1"/>
          </p:cNvSpPr>
          <p:nvPr>
            <p:ph type="body" idx="1"/>
          </p:nvPr>
        </p:nvSpPr>
        <p:spPr>
          <a:xfrm>
            <a:off x="219075" y="1539875"/>
            <a:ext cx="7067551" cy="4351338"/>
          </a:xfrm>
          <a:prstGeom prst="rect">
            <a:avLst/>
          </a:prstGeom>
          <a:noFill/>
          <a:ln>
            <a:noFill/>
          </a:ln>
        </p:spPr>
        <p:txBody>
          <a:bodyPr spcFirstLastPara="1" wrap="square" lIns="91425" tIns="45700" rIns="91425" bIns="45700" anchor="t" anchorCtr="0">
            <a:normAutofit/>
          </a:bodyPr>
          <a:lstStyle/>
          <a:p>
            <a:pPr marL="285750" lvl="0" indent="-285750" algn="l" rtl="0">
              <a:lnSpc>
                <a:spcPct val="100000"/>
              </a:lnSpc>
              <a:spcBef>
                <a:spcPts val="1000"/>
              </a:spcBef>
              <a:spcAft>
                <a:spcPts val="0"/>
              </a:spcAft>
              <a:buClr>
                <a:srgbClr val="3F3F3F"/>
              </a:buClr>
              <a:buSzPts val="1800"/>
              <a:buFont typeface="Arial"/>
              <a:buChar char="•"/>
            </a:pPr>
            <a:r>
              <a:rPr lang="hu-HU" sz="1800" dirty="0">
                <a:solidFill>
                  <a:srgbClr val="3F3F3F"/>
                </a:solidFill>
                <a:latin typeface="Calibri"/>
                <a:ea typeface="Calibri"/>
                <a:cs typeface="Calibri"/>
                <a:sym typeface="Calibri"/>
              </a:rPr>
              <a:t>A különböző típusú együttműködéseknek jelentős szerepe van az egyes közszolgáltatások optimális feladatellátás-szervezési léptékének kialakításában, fenntartásában, illetve a megfelelő méretű szolgáltatási egységek működtetésében. Szükséges a térségi szintű együttműködés, a koordináció az érintett kormányzati szereplők és az önkormányzatok között. </a:t>
            </a:r>
            <a:endParaRPr dirty="0"/>
          </a:p>
          <a:p>
            <a:pPr marL="285750" lvl="0" indent="-285750" algn="l" rtl="0">
              <a:lnSpc>
                <a:spcPct val="100000"/>
              </a:lnSpc>
              <a:spcBef>
                <a:spcPts val="1000"/>
              </a:spcBef>
              <a:spcAft>
                <a:spcPts val="0"/>
              </a:spcAft>
              <a:buClr>
                <a:srgbClr val="3F3F3F"/>
              </a:buClr>
              <a:buSzPts val="1800"/>
              <a:buFont typeface="Arial"/>
              <a:buChar char="•"/>
            </a:pPr>
            <a:r>
              <a:rPr lang="hu-HU" sz="1800" b="1" dirty="0">
                <a:solidFill>
                  <a:srgbClr val="3F3F3F"/>
                </a:solidFill>
                <a:latin typeface="Calibri"/>
                <a:ea typeface="Calibri"/>
                <a:cs typeface="Calibri"/>
                <a:sym typeface="Calibri"/>
              </a:rPr>
              <a:t>A vidékfejlesztés alapja a humán (egyéni és közösségi) erőforrások, cselekvőképesség, építő erő megléte</a:t>
            </a:r>
            <a:endParaRPr dirty="0"/>
          </a:p>
          <a:p>
            <a:pPr marL="742950" lvl="1" indent="-285750" algn="l" rtl="0">
              <a:lnSpc>
                <a:spcPct val="100000"/>
              </a:lnSpc>
              <a:spcBef>
                <a:spcPts val="500"/>
              </a:spcBef>
              <a:spcAft>
                <a:spcPts val="0"/>
              </a:spcAft>
              <a:buClr>
                <a:srgbClr val="3F3F3F"/>
              </a:buClr>
              <a:buSzPts val="1800"/>
              <a:buFont typeface="Arial"/>
              <a:buChar char="•"/>
            </a:pPr>
            <a:r>
              <a:rPr lang="hu-HU" sz="1800" dirty="0">
                <a:solidFill>
                  <a:srgbClr val="3F3F3F"/>
                </a:solidFill>
                <a:latin typeface="Calibri"/>
                <a:ea typeface="Calibri"/>
                <a:cs typeface="Calibri"/>
                <a:sym typeface="Calibri"/>
              </a:rPr>
              <a:t>ahol ez megvan, ott kialakítja magának az életteret, a lehetőségeket (persze segítségre ott is szükség van azért) </a:t>
            </a:r>
            <a:endParaRPr dirty="0"/>
          </a:p>
          <a:p>
            <a:pPr marL="742950" lvl="1" indent="-285750" algn="l" rtl="0">
              <a:lnSpc>
                <a:spcPct val="100000"/>
              </a:lnSpc>
              <a:spcBef>
                <a:spcPts val="500"/>
              </a:spcBef>
              <a:spcAft>
                <a:spcPts val="0"/>
              </a:spcAft>
              <a:buClr>
                <a:srgbClr val="3F3F3F"/>
              </a:buClr>
              <a:buSzPts val="1800"/>
              <a:buFont typeface="Arial"/>
              <a:buChar char="•"/>
            </a:pPr>
            <a:r>
              <a:rPr lang="hu-HU" sz="1800" dirty="0">
                <a:solidFill>
                  <a:srgbClr val="3F3F3F"/>
                </a:solidFill>
                <a:latin typeface="Calibri"/>
                <a:ea typeface="Calibri"/>
                <a:cs typeface="Calibri"/>
                <a:sym typeface="Calibri"/>
              </a:rPr>
              <a:t>ahol nincsen, vagy nagyon gyenge, nincs biztosítva az alap, nem lesz tartós fejlődés</a:t>
            </a:r>
            <a:endParaRPr dirty="0"/>
          </a:p>
          <a:p>
            <a:pPr marL="742950" lvl="1" indent="-285750" algn="l" rtl="0">
              <a:lnSpc>
                <a:spcPct val="100000"/>
              </a:lnSpc>
              <a:spcBef>
                <a:spcPts val="500"/>
              </a:spcBef>
              <a:spcAft>
                <a:spcPts val="0"/>
              </a:spcAft>
              <a:buClr>
                <a:srgbClr val="3F3F3F"/>
              </a:buClr>
              <a:buSzPts val="1800"/>
              <a:buFont typeface="Arial"/>
              <a:buChar char="•"/>
            </a:pPr>
            <a:r>
              <a:rPr lang="hu-HU" sz="1800" dirty="0">
                <a:solidFill>
                  <a:srgbClr val="3F3F3F"/>
                </a:solidFill>
                <a:latin typeface="Calibri"/>
                <a:ea typeface="Calibri"/>
                <a:cs typeface="Calibri"/>
                <a:sym typeface="Calibri"/>
              </a:rPr>
              <a:t>ezt a tényezőt a legnehezebb fejleszteni.</a:t>
            </a:r>
            <a:endParaRPr dirty="0"/>
          </a:p>
          <a:p>
            <a:pPr marL="742950" lvl="1" indent="-171450" algn="l" rtl="0">
              <a:lnSpc>
                <a:spcPct val="90000"/>
              </a:lnSpc>
              <a:spcBef>
                <a:spcPts val="500"/>
              </a:spcBef>
              <a:spcAft>
                <a:spcPts val="0"/>
              </a:spcAft>
              <a:buClr>
                <a:srgbClr val="3F3F3F"/>
              </a:buClr>
              <a:buSzPts val="1800"/>
              <a:buFont typeface="Arial"/>
              <a:buNone/>
            </a:pPr>
            <a:endParaRPr sz="1800" dirty="0">
              <a:solidFill>
                <a:srgbClr val="3F3F3F"/>
              </a:solidFill>
              <a:latin typeface="Calibri"/>
              <a:ea typeface="Calibri"/>
              <a:cs typeface="Calibri"/>
              <a:sym typeface="Calibri"/>
            </a:endParaRPr>
          </a:p>
          <a:p>
            <a:pPr marL="285750" lvl="0" indent="-171450" algn="l" rtl="0">
              <a:lnSpc>
                <a:spcPct val="90000"/>
              </a:lnSpc>
              <a:spcBef>
                <a:spcPts val="1000"/>
              </a:spcBef>
              <a:spcAft>
                <a:spcPts val="0"/>
              </a:spcAft>
              <a:buClr>
                <a:srgbClr val="3F3F3F"/>
              </a:buClr>
              <a:buSzPts val="1800"/>
              <a:buFont typeface="Arial"/>
              <a:buNone/>
            </a:pPr>
            <a:endParaRPr sz="1800" dirty="0">
              <a:solidFill>
                <a:srgbClr val="3F3F3F"/>
              </a:solidFill>
              <a:latin typeface="Calibri"/>
              <a:ea typeface="Calibri"/>
              <a:cs typeface="Calibri"/>
              <a:sym typeface="Calibri"/>
            </a:endParaRPr>
          </a:p>
        </p:txBody>
      </p:sp>
      <p:pic>
        <p:nvPicPr>
          <p:cNvPr id="110" name="Google Shape;110;p19"/>
          <p:cNvPicPr preferRelativeResize="0"/>
          <p:nvPr/>
        </p:nvPicPr>
        <p:blipFill rotWithShape="1">
          <a:blip r:embed="rId3">
            <a:alphaModFix/>
          </a:blip>
          <a:srcRect b="26509"/>
          <a:stretch/>
        </p:blipFill>
        <p:spPr>
          <a:xfrm>
            <a:off x="7489825" y="1539875"/>
            <a:ext cx="4481513" cy="2447925"/>
          </a:xfrm>
          <a:prstGeom prst="rect">
            <a:avLst/>
          </a:prstGeom>
          <a:noFill/>
          <a:ln>
            <a:noFill/>
          </a:ln>
        </p:spPr>
      </p:pic>
      <p:pic>
        <p:nvPicPr>
          <p:cNvPr id="111" name="Google Shape;111;p19"/>
          <p:cNvPicPr preferRelativeResize="0"/>
          <p:nvPr/>
        </p:nvPicPr>
        <p:blipFill rotWithShape="1">
          <a:blip r:embed="rId4">
            <a:alphaModFix/>
          </a:blip>
          <a:srcRect t="7298" b="19724"/>
          <a:stretch/>
        </p:blipFill>
        <p:spPr>
          <a:xfrm>
            <a:off x="7489825" y="3987800"/>
            <a:ext cx="4483100" cy="2520950"/>
          </a:xfrm>
          <a:prstGeom prst="rect">
            <a:avLst/>
          </a:prstGeom>
          <a:noFill/>
          <a:ln>
            <a:noFill/>
          </a:ln>
        </p:spPr>
      </p:pic>
      <p:sp>
        <p:nvSpPr>
          <p:cNvPr id="112" name="Google Shape;112;p19"/>
          <p:cNvSpPr/>
          <p:nvPr/>
        </p:nvSpPr>
        <p:spPr>
          <a:xfrm>
            <a:off x="7396163" y="6508750"/>
            <a:ext cx="2789237" cy="3079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none" strike="noStrike" cap="none">
                <a:solidFill>
                  <a:schemeClr val="dk1"/>
                </a:solidFill>
                <a:latin typeface="Arial"/>
                <a:ea typeface="Arial"/>
                <a:cs typeface="Arial"/>
                <a:sym typeface="Arial"/>
              </a:rPr>
              <a:t>Képek forrása: </a:t>
            </a:r>
            <a:r>
              <a:rPr lang="hu-HU" sz="1400" b="0" i="0" u="sng" strike="noStrike" cap="none">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http://nivegyhaz.hu/</a:t>
            </a: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gd03d5b2036_1_5"/>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hu-HU" dirty="0"/>
              <a:t>Példa a helyi lehetőségek elemzésére: Kesztölc – II.</a:t>
            </a:r>
            <a:endParaRPr dirty="0"/>
          </a:p>
        </p:txBody>
      </p:sp>
      <p:sp>
        <p:nvSpPr>
          <p:cNvPr id="75" name="Google Shape;75;gd03d5b2036_1_5"/>
          <p:cNvSpPr txBox="1">
            <a:spLocks noGrp="1"/>
          </p:cNvSpPr>
          <p:nvPr>
            <p:ph type="body" idx="1"/>
          </p:nvPr>
        </p:nvSpPr>
        <p:spPr>
          <a:xfrm>
            <a:off x="321547" y="1825625"/>
            <a:ext cx="11555700" cy="4351200"/>
          </a:xfrm>
          <a:prstGeom prst="rect">
            <a:avLst/>
          </a:prstGeom>
        </p:spPr>
        <p:txBody>
          <a:bodyPr spcFirstLastPara="1" wrap="square" lIns="91425" tIns="45700" rIns="91425" bIns="45700" anchor="t" anchorCtr="0">
            <a:normAutofit lnSpcReduction="10000"/>
          </a:bodyPr>
          <a:lstStyle/>
          <a:p>
            <a:pPr marL="114300" indent="0">
              <a:buNone/>
            </a:pPr>
            <a:r>
              <a:rPr lang="hu-HU" dirty="0"/>
              <a:t>Kesztölcön áthalad a Kinizsi 100 teljesítménytúra. Ez több, mint húsz éve május utolsó hétvégéjén azt jelenti, hogy közel 2000 ember halad át a falu alsó végén. Ezt a lehetőséget ugyanakkor a faluban egyáltalán nem aknázták ki, sőt, a falu vezetése valójában nem is realizálta, hogy a 2700 lakosú település mellett néhány óra alatt majdnem ugyanilyen létszámú túrázó halad el. </a:t>
            </a:r>
          </a:p>
          <a:p>
            <a:pPr marL="114300" indent="0">
              <a:buNone/>
            </a:pPr>
            <a:r>
              <a:rPr lang="hu-HU" dirty="0"/>
              <a:t>Ugyanis Kesztölc hosszan elnyúló település, és hagyományosan ugyanezen a napon, május utolsó hétvégéjén tartják a családi napot a falu másik végében a sportpályán.2016-ban a Kesztölci Borklubbal egy akció keretében levendulaszörppel és pogácsával fogadtuk a túrázókat, összesen 1400 ember kínáltunk meg.</a:t>
            </a:r>
          </a:p>
        </p:txBody>
      </p:sp>
    </p:spTree>
    <p:extLst>
      <p:ext uri="{BB962C8B-B14F-4D97-AF65-F5344CB8AC3E}">
        <p14:creationId xmlns:p14="http://schemas.microsoft.com/office/powerpoint/2010/main" val="20323085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24B54-8B0E-FE43-981C-D520E656539B}"/>
              </a:ext>
            </a:extLst>
          </p:cNvPr>
          <p:cNvSpPr>
            <a:spLocks noGrp="1"/>
          </p:cNvSpPr>
          <p:nvPr>
            <p:ph type="title"/>
          </p:nvPr>
        </p:nvSpPr>
        <p:spPr/>
        <p:txBody>
          <a:bodyPr/>
          <a:lstStyle/>
          <a:p>
            <a:r>
              <a:rPr lang="hu-HU" dirty="0"/>
              <a:t>Túrautak</a:t>
            </a:r>
          </a:p>
        </p:txBody>
      </p:sp>
      <p:sp>
        <p:nvSpPr>
          <p:cNvPr id="9" name="Text Placeholder 3">
            <a:extLst>
              <a:ext uri="{FF2B5EF4-FFF2-40B4-BE49-F238E27FC236}">
                <a16:creationId xmlns:a16="http://schemas.microsoft.com/office/drawing/2014/main" id="{EDDF749E-5594-0144-9C05-13DCC7EF1CF4}"/>
              </a:ext>
            </a:extLst>
          </p:cNvPr>
          <p:cNvSpPr txBox="1">
            <a:spLocks/>
          </p:cNvSpPr>
          <p:nvPr/>
        </p:nvSpPr>
        <p:spPr>
          <a:xfrm>
            <a:off x="6324600" y="1978025"/>
            <a:ext cx="5704952" cy="4351338"/>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C9E4A"/>
              </a:buClr>
              <a:buSzPts val="1800"/>
              <a:buFont typeface="Arial"/>
              <a:buChar char="•"/>
              <a:defRPr sz="2800" b="0" i="0" u="none" strike="noStrike" cap="none">
                <a:solidFill>
                  <a:srgbClr val="1C9E4A"/>
                </a:solidFill>
                <a:latin typeface="Calibri"/>
                <a:ea typeface="Calibri"/>
                <a:cs typeface="Calibri"/>
                <a:sym typeface="Calibri"/>
              </a:defRPr>
            </a:lvl1pPr>
            <a:lvl2pPr marL="914400" marR="0" lvl="1" indent="-342900" algn="l" rtl="0">
              <a:lnSpc>
                <a:spcPct val="90000"/>
              </a:lnSpc>
              <a:spcBef>
                <a:spcPts val="500"/>
              </a:spcBef>
              <a:spcAft>
                <a:spcPts val="0"/>
              </a:spcAft>
              <a:buClr>
                <a:srgbClr val="1C9E4A"/>
              </a:buClr>
              <a:buSzPts val="1800"/>
              <a:buFont typeface="Arial"/>
              <a:buChar char="•"/>
              <a:defRPr sz="2400" b="0" i="0" u="none" strike="noStrike" cap="none">
                <a:solidFill>
                  <a:srgbClr val="1C9E4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C9E4A"/>
              </a:buClr>
              <a:buSzPts val="1800"/>
              <a:buFont typeface="Arial"/>
              <a:buChar char="•"/>
              <a:defRPr sz="2000" b="0" i="0" u="none" strike="noStrike" cap="none">
                <a:solidFill>
                  <a:srgbClr val="1C9E4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hu-HU" dirty="0"/>
              <a:t>Gondoljuk végig, hogy milyen túraútvonalak érintik a településünket. Honnan hová vezetnek? </a:t>
            </a:r>
          </a:p>
          <a:p>
            <a:pPr marL="114300" indent="0">
              <a:buNone/>
            </a:pPr>
            <a:r>
              <a:rPr lang="hu-HU" dirty="0"/>
              <a:t>Járjuk be ezeket az útvonalakat, fényképezzünk. Jelöljünk ki a környéken 5 és 10 km hosszú körtúrát. Az útvonalat felrajzolhatjuk Google térképre, vagy telefonnal is rögzíthetjük a nyomvonalat, például a </a:t>
            </a:r>
            <a:r>
              <a:rPr lang="hu-HU" dirty="0" err="1">
                <a:hlinkClick r:id="rId2"/>
              </a:rPr>
              <a:t>Kamoot</a:t>
            </a:r>
            <a:r>
              <a:rPr lang="hu-HU" dirty="0"/>
              <a:t> alkalmazással.</a:t>
            </a:r>
          </a:p>
        </p:txBody>
      </p:sp>
      <p:pic>
        <p:nvPicPr>
          <p:cNvPr id="4" name="Picture 3">
            <a:extLst>
              <a:ext uri="{FF2B5EF4-FFF2-40B4-BE49-F238E27FC236}">
                <a16:creationId xmlns:a16="http://schemas.microsoft.com/office/drawing/2014/main" id="{3B21CA2D-7D0D-7949-9E68-F36ADCBCF416}"/>
              </a:ext>
            </a:extLst>
          </p:cNvPr>
          <p:cNvPicPr>
            <a:picLocks noChangeAspect="1"/>
          </p:cNvPicPr>
          <p:nvPr/>
        </p:nvPicPr>
        <p:blipFill>
          <a:blip r:embed="rId3"/>
          <a:stretch>
            <a:fillRect/>
          </a:stretch>
        </p:blipFill>
        <p:spPr>
          <a:xfrm>
            <a:off x="720078" y="1978025"/>
            <a:ext cx="5236969" cy="39302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469387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0F00F-ED52-3E42-B802-9D7DD5CDE275}"/>
              </a:ext>
            </a:extLst>
          </p:cNvPr>
          <p:cNvSpPr>
            <a:spLocks noGrp="1"/>
          </p:cNvSpPr>
          <p:nvPr>
            <p:ph type="title"/>
          </p:nvPr>
        </p:nvSpPr>
        <p:spPr/>
        <p:txBody>
          <a:bodyPr>
            <a:normAutofit/>
          </a:bodyPr>
          <a:lstStyle/>
          <a:p>
            <a:r>
              <a:rPr lang="hu-HU" dirty="0"/>
              <a:t>Mutassuk meg magunkat az interneten!</a:t>
            </a:r>
          </a:p>
        </p:txBody>
      </p:sp>
      <p:sp>
        <p:nvSpPr>
          <p:cNvPr id="3" name="Text Placeholder 2">
            <a:extLst>
              <a:ext uri="{FF2B5EF4-FFF2-40B4-BE49-F238E27FC236}">
                <a16:creationId xmlns:a16="http://schemas.microsoft.com/office/drawing/2014/main" id="{4D586A42-7E29-7B4F-BEA5-689852C90597}"/>
              </a:ext>
            </a:extLst>
          </p:cNvPr>
          <p:cNvSpPr>
            <a:spLocks noGrp="1"/>
          </p:cNvSpPr>
          <p:nvPr>
            <p:ph type="body" idx="1"/>
          </p:nvPr>
        </p:nvSpPr>
        <p:spPr>
          <a:solidFill>
            <a:schemeClr val="bg1">
              <a:lumMod val="85000"/>
            </a:schemeClr>
          </a:solidFill>
          <a:effectLst>
            <a:outerShdw blurRad="50800" dist="38100" dir="2700000" algn="tl" rotWithShape="0">
              <a:prstClr val="black">
                <a:alpha val="40000"/>
              </a:prstClr>
            </a:outerShdw>
          </a:effectLst>
        </p:spPr>
        <p:txBody>
          <a:bodyPr>
            <a:normAutofit fontScale="92500" lnSpcReduction="20000"/>
          </a:bodyPr>
          <a:lstStyle/>
          <a:p>
            <a:r>
              <a:rPr lang="hu-HU" dirty="0"/>
              <a:t>Mit talál a turista a településünkről az interneten? </a:t>
            </a:r>
            <a:r>
              <a:rPr lang="hu-HU" dirty="0">
                <a:hlinkClick r:id="rId2"/>
              </a:rPr>
              <a:t>Google</a:t>
            </a:r>
            <a:r>
              <a:rPr lang="hu-HU" dirty="0"/>
              <a:t>, </a:t>
            </a:r>
            <a:r>
              <a:rPr lang="hu-HU" dirty="0" err="1">
                <a:hlinkClick r:id="rId3"/>
              </a:rPr>
              <a:t>Wikipédia</a:t>
            </a:r>
            <a:endParaRPr lang="hu-HU" dirty="0"/>
          </a:p>
          <a:p>
            <a:r>
              <a:rPr lang="hu-HU" dirty="0"/>
              <a:t>Hogyan juthat el a környékünkre? </a:t>
            </a:r>
            <a:r>
              <a:rPr lang="hu-HU" dirty="0">
                <a:hlinkClick r:id="rId4"/>
              </a:rPr>
              <a:t>Google térkép</a:t>
            </a:r>
            <a:r>
              <a:rPr lang="hu-HU" dirty="0"/>
              <a:t>,</a:t>
            </a:r>
          </a:p>
          <a:p>
            <a:r>
              <a:rPr lang="hu-HU" dirty="0"/>
              <a:t>Milyen túraútvonalakat ismerhet a környéken? </a:t>
            </a:r>
            <a:r>
              <a:rPr lang="hu-HU" dirty="0">
                <a:hlinkClick r:id="rId5"/>
              </a:rPr>
              <a:t>Természetjáró</a:t>
            </a:r>
            <a:r>
              <a:rPr lang="hu-HU" dirty="0"/>
              <a:t>, </a:t>
            </a:r>
            <a:r>
              <a:rPr lang="hu-HU" dirty="0">
                <a:hlinkClick r:id="rId6"/>
              </a:rPr>
              <a:t>Turistautak.hu</a:t>
            </a:r>
            <a:r>
              <a:rPr lang="hu-HU" dirty="0"/>
              <a:t>,</a:t>
            </a:r>
          </a:p>
          <a:p>
            <a:r>
              <a:rPr lang="hu-HU" dirty="0"/>
              <a:t>Milyen szállásokat talál? </a:t>
            </a:r>
            <a:r>
              <a:rPr lang="hu-HU" dirty="0">
                <a:hlinkClick r:id="rId7"/>
              </a:rPr>
              <a:t>Szállás.hu</a:t>
            </a:r>
            <a:r>
              <a:rPr lang="hu-HU" dirty="0"/>
              <a:t> </a:t>
            </a:r>
            <a:r>
              <a:rPr lang="hu-HU" dirty="0">
                <a:hlinkClick r:id="rId8"/>
              </a:rPr>
              <a:t>Kulcsosház.hu</a:t>
            </a:r>
            <a:r>
              <a:rPr lang="hu-HU" dirty="0"/>
              <a:t> </a:t>
            </a:r>
            <a:br>
              <a:rPr lang="hu-HU" dirty="0"/>
            </a:br>
            <a:r>
              <a:rPr lang="hu-HU" dirty="0">
                <a:hlinkClick r:id="rId9"/>
              </a:rPr>
              <a:t>Booking.com</a:t>
            </a:r>
            <a:r>
              <a:rPr lang="hu-HU" dirty="0"/>
              <a:t> </a:t>
            </a:r>
          </a:p>
          <a:p>
            <a:r>
              <a:rPr lang="hu-HU" dirty="0"/>
              <a:t>Milyen eseményekről tudhat? Facebook.</a:t>
            </a:r>
          </a:p>
        </p:txBody>
      </p:sp>
      <p:sp>
        <p:nvSpPr>
          <p:cNvPr id="4" name="Text Placeholder 3">
            <a:extLst>
              <a:ext uri="{FF2B5EF4-FFF2-40B4-BE49-F238E27FC236}">
                <a16:creationId xmlns:a16="http://schemas.microsoft.com/office/drawing/2014/main" id="{81AFAFB8-2BAD-BD4A-9A18-1845EDBD4B14}"/>
              </a:ext>
            </a:extLst>
          </p:cNvPr>
          <p:cNvSpPr>
            <a:spLocks noGrp="1"/>
          </p:cNvSpPr>
          <p:nvPr>
            <p:ph type="body" idx="2"/>
          </p:nvPr>
        </p:nvSpPr>
        <p:spPr/>
        <p:txBody>
          <a:bodyPr>
            <a:normAutofit fontScale="92500" lnSpcReduction="10000"/>
          </a:bodyPr>
          <a:lstStyle/>
          <a:p>
            <a:pPr marL="114300" indent="0">
              <a:buNone/>
            </a:pPr>
            <a:r>
              <a:rPr lang="hu-HU" dirty="0"/>
              <a:t>Emlékszünk? A turizmus fejlesztési munkánkat azzal kezdtük, hogy megnéztük, mit tudhat a településünkről az érdeklődő. Most már van elég tudásunk, fényképünk és leírásunk, mutassuk meg magunkat az interneten. </a:t>
            </a:r>
          </a:p>
          <a:p>
            <a:pPr marL="114300" indent="0">
              <a:buNone/>
            </a:pPr>
            <a:r>
              <a:rPr lang="hu-HU" dirty="0"/>
              <a:t>Az itt látható szolgáltatásokba regisztráció vagy kapcsolatfelvétel után feltölthetjük az adatainkat, leírásainkat, fényképeinket. Éljünk vele, hatékony eszköz!</a:t>
            </a:r>
          </a:p>
          <a:p>
            <a:pPr marL="114300" indent="0">
              <a:buNone/>
            </a:pPr>
            <a:endParaRPr lang="hu-HU" dirty="0"/>
          </a:p>
        </p:txBody>
      </p:sp>
    </p:spTree>
    <p:extLst>
      <p:ext uri="{BB962C8B-B14F-4D97-AF65-F5344CB8AC3E}">
        <p14:creationId xmlns:p14="http://schemas.microsoft.com/office/powerpoint/2010/main" val="29749292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gd03d5b2036_1_5"/>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hu-HU" dirty="0"/>
              <a:t>Példa helyi marketingre: Kesztölc</a:t>
            </a:r>
            <a:endParaRPr dirty="0"/>
          </a:p>
        </p:txBody>
      </p:sp>
      <p:sp>
        <p:nvSpPr>
          <p:cNvPr id="75" name="Google Shape;75;gd03d5b2036_1_5"/>
          <p:cNvSpPr txBox="1">
            <a:spLocks noGrp="1"/>
          </p:cNvSpPr>
          <p:nvPr>
            <p:ph type="body" idx="1"/>
          </p:nvPr>
        </p:nvSpPr>
        <p:spPr>
          <a:xfrm>
            <a:off x="321547" y="1825625"/>
            <a:ext cx="11555700" cy="4351200"/>
          </a:xfrm>
          <a:prstGeom prst="rect">
            <a:avLst/>
          </a:prstGeom>
        </p:spPr>
        <p:txBody>
          <a:bodyPr spcFirstLastPara="1" wrap="square" lIns="91425" tIns="45700" rIns="91425" bIns="45700" anchor="t" anchorCtr="0">
            <a:normAutofit/>
          </a:bodyPr>
          <a:lstStyle/>
          <a:p>
            <a:pPr marL="114300" indent="0">
              <a:buNone/>
            </a:pPr>
            <a:r>
              <a:rPr lang="hu-HU" dirty="0"/>
              <a:t>A </a:t>
            </a:r>
            <a:r>
              <a:rPr lang="hu-HU" u="sng" dirty="0">
                <a:hlinkClick r:id="rId3"/>
              </a:rPr>
              <a:t>www.kesztolc.hu</a:t>
            </a:r>
            <a:r>
              <a:rPr lang="hu-HU" dirty="0"/>
              <a:t> oldalt olyan napi információforrássá alakítottuk át, ami a </a:t>
            </a:r>
            <a:r>
              <a:rPr lang="hu-HU" dirty="0" err="1"/>
              <a:t>környékbelieket</a:t>
            </a:r>
            <a:r>
              <a:rPr lang="hu-HU" dirty="0"/>
              <a:t> is megszólítja. A kesztölci fejlesztésekről, rendezvényekről rendszeresen beszámoltunk, és </a:t>
            </a:r>
            <a:r>
              <a:rPr lang="hu-HU" dirty="0" err="1"/>
              <a:t>programajánlatokat</a:t>
            </a:r>
            <a:r>
              <a:rPr lang="hu-HU" dirty="0"/>
              <a:t> adtunk a környékbeli eseményekhez is. </a:t>
            </a:r>
          </a:p>
          <a:p>
            <a:pPr marL="114300" indent="0">
              <a:buNone/>
            </a:pPr>
            <a:r>
              <a:rPr lang="hu-HU" dirty="0"/>
              <a:t>A honlap látogatóinak száma a Google </a:t>
            </a:r>
            <a:r>
              <a:rPr lang="hu-HU" dirty="0" err="1"/>
              <a:t>Analytics</a:t>
            </a:r>
            <a:r>
              <a:rPr lang="hu-HU" dirty="0"/>
              <a:t> mérése szerint napi 200-500 között mozog, havi szinten 10 és 20 ezer fő között mozog a látogatók száma. </a:t>
            </a:r>
          </a:p>
          <a:p>
            <a:pPr marL="114300" indent="0">
              <a:buNone/>
            </a:pPr>
            <a:r>
              <a:rPr lang="hu-HU" dirty="0"/>
              <a:t>Mindezt erős Facebook-támogatással egészítettük ki, és folyamatosan építjük az oldal közönségét. Az oldal hatékony eszköznek bizonyul az események szervezésében is.</a:t>
            </a:r>
          </a:p>
        </p:txBody>
      </p:sp>
    </p:spTree>
    <p:extLst>
      <p:ext uri="{BB962C8B-B14F-4D97-AF65-F5344CB8AC3E}">
        <p14:creationId xmlns:p14="http://schemas.microsoft.com/office/powerpoint/2010/main" val="23278817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24B54-8B0E-FE43-981C-D520E656539B}"/>
              </a:ext>
            </a:extLst>
          </p:cNvPr>
          <p:cNvSpPr>
            <a:spLocks noGrp="1"/>
          </p:cNvSpPr>
          <p:nvPr>
            <p:ph type="title"/>
          </p:nvPr>
        </p:nvSpPr>
        <p:spPr>
          <a:xfrm>
            <a:off x="7658100" y="365125"/>
            <a:ext cx="4219052" cy="1325563"/>
          </a:xfrm>
        </p:spPr>
        <p:txBody>
          <a:bodyPr/>
          <a:lstStyle/>
          <a:p>
            <a:r>
              <a:rPr lang="hu-HU" dirty="0"/>
              <a:t>Honlap</a:t>
            </a:r>
          </a:p>
        </p:txBody>
      </p:sp>
      <p:sp>
        <p:nvSpPr>
          <p:cNvPr id="9" name="Text Placeholder 3">
            <a:extLst>
              <a:ext uri="{FF2B5EF4-FFF2-40B4-BE49-F238E27FC236}">
                <a16:creationId xmlns:a16="http://schemas.microsoft.com/office/drawing/2014/main" id="{EDDF749E-5594-0144-9C05-13DCC7EF1CF4}"/>
              </a:ext>
            </a:extLst>
          </p:cNvPr>
          <p:cNvSpPr txBox="1">
            <a:spLocks/>
          </p:cNvSpPr>
          <p:nvPr/>
        </p:nvSpPr>
        <p:spPr>
          <a:xfrm>
            <a:off x="7512060" y="1978025"/>
            <a:ext cx="4517492" cy="435133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C9E4A"/>
              </a:buClr>
              <a:buSzPts val="1800"/>
              <a:buFont typeface="Arial"/>
              <a:buChar char="•"/>
              <a:defRPr sz="2800" b="0" i="0" u="none" strike="noStrike" cap="none">
                <a:solidFill>
                  <a:srgbClr val="1C9E4A"/>
                </a:solidFill>
                <a:latin typeface="Calibri"/>
                <a:ea typeface="Calibri"/>
                <a:cs typeface="Calibri"/>
                <a:sym typeface="Calibri"/>
              </a:defRPr>
            </a:lvl1pPr>
            <a:lvl2pPr marL="914400" marR="0" lvl="1" indent="-342900" algn="l" rtl="0">
              <a:lnSpc>
                <a:spcPct val="90000"/>
              </a:lnSpc>
              <a:spcBef>
                <a:spcPts val="500"/>
              </a:spcBef>
              <a:spcAft>
                <a:spcPts val="0"/>
              </a:spcAft>
              <a:buClr>
                <a:srgbClr val="1C9E4A"/>
              </a:buClr>
              <a:buSzPts val="1800"/>
              <a:buFont typeface="Arial"/>
              <a:buChar char="•"/>
              <a:defRPr sz="2400" b="0" i="0" u="none" strike="noStrike" cap="none">
                <a:solidFill>
                  <a:srgbClr val="1C9E4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C9E4A"/>
              </a:buClr>
              <a:buSzPts val="1800"/>
              <a:buFont typeface="Arial"/>
              <a:buChar char="•"/>
              <a:defRPr sz="2000" b="0" i="0" u="none" strike="noStrike" cap="none">
                <a:solidFill>
                  <a:srgbClr val="1C9E4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hu-HU" dirty="0"/>
              <a:t>Kezdetben azt gondoltuk, hogy egy pici falu életében nem lesznek naponta hírek. Gyorsan kiderült, hogy a helyi információknak nagy a keletje, és a turisták számára is vonzó, ha azt látják, hogy élénk a közösségi élet a faluban.</a:t>
            </a:r>
          </a:p>
        </p:txBody>
      </p:sp>
      <p:pic>
        <p:nvPicPr>
          <p:cNvPr id="5" name="Picture 4">
            <a:extLst>
              <a:ext uri="{FF2B5EF4-FFF2-40B4-BE49-F238E27FC236}">
                <a16:creationId xmlns:a16="http://schemas.microsoft.com/office/drawing/2014/main" id="{7058E27C-EA58-2946-91E9-79CFCA353111}"/>
              </a:ext>
            </a:extLst>
          </p:cNvPr>
          <p:cNvPicPr>
            <a:picLocks noChangeAspect="1"/>
          </p:cNvPicPr>
          <p:nvPr/>
        </p:nvPicPr>
        <p:blipFill rotWithShape="1">
          <a:blip r:embed="rId2"/>
          <a:srcRect l="6933" t="26949" r="49050" b="6871"/>
          <a:stretch/>
        </p:blipFill>
        <p:spPr>
          <a:xfrm>
            <a:off x="389900" y="365126"/>
            <a:ext cx="5005060" cy="5643790"/>
          </a:xfrm>
          <a:prstGeom prst="rect">
            <a:avLst/>
          </a:prstGeom>
        </p:spPr>
      </p:pic>
      <p:pic>
        <p:nvPicPr>
          <p:cNvPr id="6" name="Picture 5">
            <a:extLst>
              <a:ext uri="{FF2B5EF4-FFF2-40B4-BE49-F238E27FC236}">
                <a16:creationId xmlns:a16="http://schemas.microsoft.com/office/drawing/2014/main" id="{BC5B77ED-DA69-8C49-838A-0102626E82D7}"/>
              </a:ext>
            </a:extLst>
          </p:cNvPr>
          <p:cNvPicPr>
            <a:picLocks noChangeAspect="1"/>
          </p:cNvPicPr>
          <p:nvPr/>
        </p:nvPicPr>
        <p:blipFill rotWithShape="1">
          <a:blip r:embed="rId3"/>
          <a:srcRect l="19167" r="22417"/>
          <a:stretch/>
        </p:blipFill>
        <p:spPr>
          <a:xfrm>
            <a:off x="0" y="0"/>
            <a:ext cx="7122160" cy="6858000"/>
          </a:xfrm>
          <a:prstGeom prst="rect">
            <a:avLst/>
          </a:prstGeom>
        </p:spPr>
      </p:pic>
    </p:spTree>
    <p:extLst>
      <p:ext uri="{BB962C8B-B14F-4D97-AF65-F5344CB8AC3E}">
        <p14:creationId xmlns:p14="http://schemas.microsoft.com/office/powerpoint/2010/main" val="29498063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24B54-8B0E-FE43-981C-D520E656539B}"/>
              </a:ext>
            </a:extLst>
          </p:cNvPr>
          <p:cNvSpPr>
            <a:spLocks noGrp="1"/>
          </p:cNvSpPr>
          <p:nvPr>
            <p:ph type="title"/>
          </p:nvPr>
        </p:nvSpPr>
        <p:spPr>
          <a:xfrm>
            <a:off x="6324600" y="365125"/>
            <a:ext cx="5552552" cy="1325563"/>
          </a:xfrm>
        </p:spPr>
        <p:txBody>
          <a:bodyPr/>
          <a:lstStyle/>
          <a:p>
            <a:r>
              <a:rPr lang="hu-HU" dirty="0" err="1"/>
              <a:t>Zsebrevágható</a:t>
            </a:r>
            <a:r>
              <a:rPr lang="hu-HU" dirty="0"/>
              <a:t> füzet</a:t>
            </a:r>
          </a:p>
        </p:txBody>
      </p:sp>
      <p:sp>
        <p:nvSpPr>
          <p:cNvPr id="9" name="Text Placeholder 3">
            <a:extLst>
              <a:ext uri="{FF2B5EF4-FFF2-40B4-BE49-F238E27FC236}">
                <a16:creationId xmlns:a16="http://schemas.microsoft.com/office/drawing/2014/main" id="{EDDF749E-5594-0144-9C05-13DCC7EF1CF4}"/>
              </a:ext>
            </a:extLst>
          </p:cNvPr>
          <p:cNvSpPr txBox="1">
            <a:spLocks/>
          </p:cNvSpPr>
          <p:nvPr/>
        </p:nvSpPr>
        <p:spPr>
          <a:xfrm>
            <a:off x="6324600" y="1978025"/>
            <a:ext cx="5704952" cy="4351338"/>
          </a:xfrm>
          <a:prstGeom prst="rect">
            <a:avLst/>
          </a:prstGeom>
          <a:no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C9E4A"/>
              </a:buClr>
              <a:buSzPts val="1800"/>
              <a:buFont typeface="Arial"/>
              <a:buChar char="•"/>
              <a:defRPr sz="2800" b="0" i="0" u="none" strike="noStrike" cap="none">
                <a:solidFill>
                  <a:srgbClr val="1C9E4A"/>
                </a:solidFill>
                <a:latin typeface="Calibri"/>
                <a:ea typeface="Calibri"/>
                <a:cs typeface="Calibri"/>
                <a:sym typeface="Calibri"/>
              </a:defRPr>
            </a:lvl1pPr>
            <a:lvl2pPr marL="914400" marR="0" lvl="1" indent="-342900" algn="l" rtl="0">
              <a:lnSpc>
                <a:spcPct val="90000"/>
              </a:lnSpc>
              <a:spcBef>
                <a:spcPts val="500"/>
              </a:spcBef>
              <a:spcAft>
                <a:spcPts val="0"/>
              </a:spcAft>
              <a:buClr>
                <a:srgbClr val="1C9E4A"/>
              </a:buClr>
              <a:buSzPts val="1800"/>
              <a:buFont typeface="Arial"/>
              <a:buChar char="•"/>
              <a:defRPr sz="2400" b="0" i="0" u="none" strike="noStrike" cap="none">
                <a:solidFill>
                  <a:srgbClr val="1C9E4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C9E4A"/>
              </a:buClr>
              <a:buSzPts val="1800"/>
              <a:buFont typeface="Arial"/>
              <a:buChar char="•"/>
              <a:defRPr sz="2000" b="0" i="0" u="none" strike="noStrike" cap="none">
                <a:solidFill>
                  <a:srgbClr val="1C9E4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hu-HU" dirty="0"/>
              <a:t>Készítsünk rövid, SMS-hosszúságú leírásokat a látnivalókról, szolgáltatásokról! Írjuk le, hogy mit kap a turista, ha felkeresi az adott helyet. Az is írjuk le, hogy miért ajánljuk a szolgáltatást, látnivalót. Készítsünk fényképet, amikor esemény van a helyszínen. Az embereket nem üres asztalok és puszta épületek érdeklik, a  hangulatokat, mosolyokat mutassuk meg a képeken, azt, hogy miért vonzóak ezek a helyszínek.</a:t>
            </a:r>
          </a:p>
        </p:txBody>
      </p:sp>
      <p:pic>
        <p:nvPicPr>
          <p:cNvPr id="5" name="Picture 4">
            <a:extLst>
              <a:ext uri="{FF2B5EF4-FFF2-40B4-BE49-F238E27FC236}">
                <a16:creationId xmlns:a16="http://schemas.microsoft.com/office/drawing/2014/main" id="{7058E27C-EA58-2946-91E9-79CFCA353111}"/>
              </a:ext>
            </a:extLst>
          </p:cNvPr>
          <p:cNvPicPr>
            <a:picLocks noChangeAspect="1"/>
          </p:cNvPicPr>
          <p:nvPr/>
        </p:nvPicPr>
        <p:blipFill rotWithShape="1">
          <a:blip r:embed="rId2"/>
          <a:srcRect l="6933" t="26949" r="49050" b="6871"/>
          <a:stretch/>
        </p:blipFill>
        <p:spPr>
          <a:xfrm>
            <a:off x="389900" y="365126"/>
            <a:ext cx="5005060" cy="5643790"/>
          </a:xfrm>
          <a:prstGeom prst="rect">
            <a:avLst/>
          </a:prstGeom>
        </p:spPr>
      </p:pic>
    </p:spTree>
    <p:extLst>
      <p:ext uri="{BB962C8B-B14F-4D97-AF65-F5344CB8AC3E}">
        <p14:creationId xmlns:p14="http://schemas.microsoft.com/office/powerpoint/2010/main" val="11007932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24B54-8B0E-FE43-981C-D520E656539B}"/>
              </a:ext>
            </a:extLst>
          </p:cNvPr>
          <p:cNvSpPr>
            <a:spLocks noGrp="1"/>
          </p:cNvSpPr>
          <p:nvPr>
            <p:ph type="title"/>
          </p:nvPr>
        </p:nvSpPr>
        <p:spPr>
          <a:xfrm>
            <a:off x="6324600" y="365125"/>
            <a:ext cx="5552552" cy="1325563"/>
          </a:xfrm>
        </p:spPr>
        <p:txBody>
          <a:bodyPr/>
          <a:lstStyle/>
          <a:p>
            <a:r>
              <a:rPr lang="hu-HU" dirty="0"/>
              <a:t>Hatékonyan, fillérekből!</a:t>
            </a:r>
          </a:p>
        </p:txBody>
      </p:sp>
      <p:sp>
        <p:nvSpPr>
          <p:cNvPr id="9" name="Text Placeholder 3">
            <a:extLst>
              <a:ext uri="{FF2B5EF4-FFF2-40B4-BE49-F238E27FC236}">
                <a16:creationId xmlns:a16="http://schemas.microsoft.com/office/drawing/2014/main" id="{EDDF749E-5594-0144-9C05-13DCC7EF1CF4}"/>
              </a:ext>
            </a:extLst>
          </p:cNvPr>
          <p:cNvSpPr txBox="1">
            <a:spLocks/>
          </p:cNvSpPr>
          <p:nvPr/>
        </p:nvSpPr>
        <p:spPr>
          <a:xfrm>
            <a:off x="6324600" y="1978025"/>
            <a:ext cx="5704952" cy="4351338"/>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C9E4A"/>
              </a:buClr>
              <a:buSzPts val="1800"/>
              <a:buFont typeface="Arial"/>
              <a:buChar char="•"/>
              <a:defRPr sz="2800" b="0" i="0" u="none" strike="noStrike" cap="none">
                <a:solidFill>
                  <a:srgbClr val="1C9E4A"/>
                </a:solidFill>
                <a:latin typeface="Calibri"/>
                <a:ea typeface="Calibri"/>
                <a:cs typeface="Calibri"/>
                <a:sym typeface="Calibri"/>
              </a:defRPr>
            </a:lvl1pPr>
            <a:lvl2pPr marL="914400" marR="0" lvl="1" indent="-342900" algn="l" rtl="0">
              <a:lnSpc>
                <a:spcPct val="90000"/>
              </a:lnSpc>
              <a:spcBef>
                <a:spcPts val="500"/>
              </a:spcBef>
              <a:spcAft>
                <a:spcPts val="0"/>
              </a:spcAft>
              <a:buClr>
                <a:srgbClr val="1C9E4A"/>
              </a:buClr>
              <a:buSzPts val="1800"/>
              <a:buFont typeface="Arial"/>
              <a:buChar char="•"/>
              <a:defRPr sz="2400" b="0" i="0" u="none" strike="noStrike" cap="none">
                <a:solidFill>
                  <a:srgbClr val="1C9E4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C9E4A"/>
              </a:buClr>
              <a:buSzPts val="1800"/>
              <a:buFont typeface="Arial"/>
              <a:buChar char="•"/>
              <a:defRPr sz="2000" b="0" i="0" u="none" strike="noStrike" cap="none">
                <a:solidFill>
                  <a:srgbClr val="1C9E4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hu-HU" dirty="0"/>
              <a:t>A kesztölci információs füzetet költséghatékonyan készítettük. Egy A4-es lap mindkét oldalára nyomtattunk, és ezt hajtogattuk úgy, hogy könnyen kezelhető kis füzetet adhassunk a turistáknak.</a:t>
            </a:r>
          </a:p>
          <a:p>
            <a:pPr marL="114300" indent="0">
              <a:buNone/>
            </a:pPr>
            <a:r>
              <a:rPr lang="hu-HU" dirty="0"/>
              <a:t>Minden helyszínhez megadtuk a nyitvatartási időt, a telefonszámot, e-mail címet és a weboldal címét is. Hiába a digitális világ, a turisták kedvelik az ilyen kis kiadványokat.</a:t>
            </a:r>
          </a:p>
        </p:txBody>
      </p:sp>
      <p:pic>
        <p:nvPicPr>
          <p:cNvPr id="5" name="Picture 4">
            <a:extLst>
              <a:ext uri="{FF2B5EF4-FFF2-40B4-BE49-F238E27FC236}">
                <a16:creationId xmlns:a16="http://schemas.microsoft.com/office/drawing/2014/main" id="{7058E27C-EA58-2946-91E9-79CFCA353111}"/>
              </a:ext>
            </a:extLst>
          </p:cNvPr>
          <p:cNvPicPr>
            <a:picLocks noChangeAspect="1"/>
          </p:cNvPicPr>
          <p:nvPr/>
        </p:nvPicPr>
        <p:blipFill rotWithShape="1">
          <a:blip r:embed="rId2"/>
          <a:srcRect l="50659" t="26949" r="5324" b="6871"/>
          <a:stretch/>
        </p:blipFill>
        <p:spPr>
          <a:xfrm>
            <a:off x="389900" y="365126"/>
            <a:ext cx="5005060" cy="5643790"/>
          </a:xfrm>
          <a:prstGeom prst="rect">
            <a:avLst/>
          </a:prstGeom>
        </p:spPr>
      </p:pic>
    </p:spTree>
    <p:extLst>
      <p:ext uri="{BB962C8B-B14F-4D97-AF65-F5344CB8AC3E}">
        <p14:creationId xmlns:p14="http://schemas.microsoft.com/office/powerpoint/2010/main" val="37781679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0F00F-ED52-3E42-B802-9D7DD5CDE275}"/>
              </a:ext>
            </a:extLst>
          </p:cNvPr>
          <p:cNvSpPr>
            <a:spLocks noGrp="1"/>
          </p:cNvSpPr>
          <p:nvPr>
            <p:ph type="title"/>
          </p:nvPr>
        </p:nvSpPr>
        <p:spPr/>
        <p:txBody>
          <a:bodyPr/>
          <a:lstStyle/>
          <a:p>
            <a:r>
              <a:rPr lang="hu-HU" dirty="0"/>
              <a:t>Kikkel foghatunk össze? </a:t>
            </a:r>
          </a:p>
        </p:txBody>
      </p:sp>
      <p:sp>
        <p:nvSpPr>
          <p:cNvPr id="4" name="Text Placeholder 3">
            <a:extLst>
              <a:ext uri="{FF2B5EF4-FFF2-40B4-BE49-F238E27FC236}">
                <a16:creationId xmlns:a16="http://schemas.microsoft.com/office/drawing/2014/main" id="{0FADCAAF-076A-9245-843B-01515BDE9384}"/>
              </a:ext>
            </a:extLst>
          </p:cNvPr>
          <p:cNvSpPr>
            <a:spLocks noGrp="1"/>
          </p:cNvSpPr>
          <p:nvPr>
            <p:ph type="body" idx="1"/>
          </p:nvPr>
        </p:nvSpPr>
        <p:spPr/>
        <p:txBody>
          <a:bodyPr/>
          <a:lstStyle/>
          <a:p>
            <a:r>
              <a:rPr lang="hu-HU" dirty="0"/>
              <a:t>A lehetséges partnerek</a:t>
            </a:r>
          </a:p>
        </p:txBody>
      </p:sp>
    </p:spTree>
    <p:extLst>
      <p:ext uri="{BB962C8B-B14F-4D97-AF65-F5344CB8AC3E}">
        <p14:creationId xmlns:p14="http://schemas.microsoft.com/office/powerpoint/2010/main" val="11674229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24B54-8B0E-FE43-981C-D520E656539B}"/>
              </a:ext>
            </a:extLst>
          </p:cNvPr>
          <p:cNvSpPr>
            <a:spLocks noGrp="1"/>
          </p:cNvSpPr>
          <p:nvPr>
            <p:ph type="title"/>
          </p:nvPr>
        </p:nvSpPr>
        <p:spPr>
          <a:xfrm>
            <a:off x="6324600" y="365125"/>
            <a:ext cx="5552552" cy="1325563"/>
          </a:xfrm>
        </p:spPr>
        <p:txBody>
          <a:bodyPr/>
          <a:lstStyle/>
          <a:p>
            <a:r>
              <a:rPr lang="hu-HU" dirty="0"/>
              <a:t>Helyi gazdák, egyesületek</a:t>
            </a:r>
          </a:p>
        </p:txBody>
      </p:sp>
      <p:sp>
        <p:nvSpPr>
          <p:cNvPr id="9" name="Text Placeholder 3">
            <a:extLst>
              <a:ext uri="{FF2B5EF4-FFF2-40B4-BE49-F238E27FC236}">
                <a16:creationId xmlns:a16="http://schemas.microsoft.com/office/drawing/2014/main" id="{EDDF749E-5594-0144-9C05-13DCC7EF1CF4}"/>
              </a:ext>
            </a:extLst>
          </p:cNvPr>
          <p:cNvSpPr txBox="1">
            <a:spLocks/>
          </p:cNvSpPr>
          <p:nvPr/>
        </p:nvSpPr>
        <p:spPr>
          <a:xfrm>
            <a:off x="6324600" y="1978025"/>
            <a:ext cx="5704952" cy="4351338"/>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C9E4A"/>
              </a:buClr>
              <a:buSzPts val="1800"/>
              <a:buFont typeface="Arial"/>
              <a:buChar char="•"/>
              <a:defRPr sz="2800" b="0" i="0" u="none" strike="noStrike" cap="none">
                <a:solidFill>
                  <a:srgbClr val="1C9E4A"/>
                </a:solidFill>
                <a:latin typeface="Calibri"/>
                <a:ea typeface="Calibri"/>
                <a:cs typeface="Calibri"/>
                <a:sym typeface="Calibri"/>
              </a:defRPr>
            </a:lvl1pPr>
            <a:lvl2pPr marL="914400" marR="0" lvl="1" indent="-342900" algn="l" rtl="0">
              <a:lnSpc>
                <a:spcPct val="90000"/>
              </a:lnSpc>
              <a:spcBef>
                <a:spcPts val="500"/>
              </a:spcBef>
              <a:spcAft>
                <a:spcPts val="0"/>
              </a:spcAft>
              <a:buClr>
                <a:srgbClr val="1C9E4A"/>
              </a:buClr>
              <a:buSzPts val="1800"/>
              <a:buFont typeface="Arial"/>
              <a:buChar char="•"/>
              <a:defRPr sz="2400" b="0" i="0" u="none" strike="noStrike" cap="none">
                <a:solidFill>
                  <a:srgbClr val="1C9E4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C9E4A"/>
              </a:buClr>
              <a:buSzPts val="1800"/>
              <a:buFont typeface="Arial"/>
              <a:buChar char="•"/>
              <a:defRPr sz="2000" b="0" i="0" u="none" strike="noStrike" cap="none">
                <a:solidFill>
                  <a:srgbClr val="1C9E4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hu-HU" dirty="0"/>
              <a:t>A fejlesztésben a legfontosabb partnereink. Beszéljük át mindenkivel, hogy mire számíthatnak a turizmus fejlesztésével kapcsolatban, és milyen igényeik, félelmeik vannak. </a:t>
            </a:r>
          </a:p>
          <a:p>
            <a:pPr marL="114300" indent="0">
              <a:buNone/>
            </a:pPr>
            <a:r>
              <a:rPr lang="hu-HU" dirty="0"/>
              <a:t>A gazdák új piacokat nyerhetnek, a helyi szervezetek népszerűsíthetik a falu hagyományait a turistáknak. Mindannyian segíthetnek a rendezvények szervezésében, épületek felújításában, tereprendezésben.</a:t>
            </a:r>
          </a:p>
        </p:txBody>
      </p:sp>
      <p:pic>
        <p:nvPicPr>
          <p:cNvPr id="7" name="Picture 6">
            <a:extLst>
              <a:ext uri="{FF2B5EF4-FFF2-40B4-BE49-F238E27FC236}">
                <a16:creationId xmlns:a16="http://schemas.microsoft.com/office/drawing/2014/main" id="{4D4B7F0C-8DD1-D445-A320-5C1894114C68}"/>
              </a:ext>
            </a:extLst>
          </p:cNvPr>
          <p:cNvPicPr>
            <a:picLocks noChangeAspect="1"/>
          </p:cNvPicPr>
          <p:nvPr/>
        </p:nvPicPr>
        <p:blipFill>
          <a:blip r:embed="rId2"/>
          <a:stretch>
            <a:fillRect/>
          </a:stretch>
        </p:blipFill>
        <p:spPr>
          <a:xfrm>
            <a:off x="416218" y="1690688"/>
            <a:ext cx="5631885" cy="392638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101347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24B54-8B0E-FE43-981C-D520E656539B}"/>
              </a:ext>
            </a:extLst>
          </p:cNvPr>
          <p:cNvSpPr>
            <a:spLocks noGrp="1"/>
          </p:cNvSpPr>
          <p:nvPr>
            <p:ph type="title"/>
          </p:nvPr>
        </p:nvSpPr>
        <p:spPr>
          <a:xfrm>
            <a:off x="6324600" y="365125"/>
            <a:ext cx="5552552" cy="1325563"/>
          </a:xfrm>
        </p:spPr>
        <p:txBody>
          <a:bodyPr/>
          <a:lstStyle/>
          <a:p>
            <a:r>
              <a:rPr lang="hu-HU" dirty="0"/>
              <a:t>Turisztikai szervezetek</a:t>
            </a:r>
          </a:p>
        </p:txBody>
      </p:sp>
      <p:sp>
        <p:nvSpPr>
          <p:cNvPr id="9" name="Text Placeholder 3">
            <a:extLst>
              <a:ext uri="{FF2B5EF4-FFF2-40B4-BE49-F238E27FC236}">
                <a16:creationId xmlns:a16="http://schemas.microsoft.com/office/drawing/2014/main" id="{EDDF749E-5594-0144-9C05-13DCC7EF1CF4}"/>
              </a:ext>
            </a:extLst>
          </p:cNvPr>
          <p:cNvSpPr txBox="1">
            <a:spLocks/>
          </p:cNvSpPr>
          <p:nvPr/>
        </p:nvSpPr>
        <p:spPr>
          <a:xfrm>
            <a:off x="6324600" y="1978025"/>
            <a:ext cx="5704952" cy="4351338"/>
          </a:xfrm>
          <a:prstGeom prst="rect">
            <a:avLst/>
          </a:prstGeom>
          <a:noFill/>
          <a:ln>
            <a:no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C9E4A"/>
              </a:buClr>
              <a:buSzPts val="1800"/>
              <a:buFont typeface="Arial"/>
              <a:buChar char="•"/>
              <a:defRPr sz="2800" b="0" i="0" u="none" strike="noStrike" cap="none">
                <a:solidFill>
                  <a:srgbClr val="1C9E4A"/>
                </a:solidFill>
                <a:latin typeface="Calibri"/>
                <a:ea typeface="Calibri"/>
                <a:cs typeface="Calibri"/>
                <a:sym typeface="Calibri"/>
              </a:defRPr>
            </a:lvl1pPr>
            <a:lvl2pPr marL="914400" marR="0" lvl="1" indent="-342900" algn="l" rtl="0">
              <a:lnSpc>
                <a:spcPct val="90000"/>
              </a:lnSpc>
              <a:spcBef>
                <a:spcPts val="500"/>
              </a:spcBef>
              <a:spcAft>
                <a:spcPts val="0"/>
              </a:spcAft>
              <a:buClr>
                <a:srgbClr val="1C9E4A"/>
              </a:buClr>
              <a:buSzPts val="1800"/>
              <a:buFont typeface="Arial"/>
              <a:buChar char="•"/>
              <a:defRPr sz="2400" b="0" i="0" u="none" strike="noStrike" cap="none">
                <a:solidFill>
                  <a:srgbClr val="1C9E4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C9E4A"/>
              </a:buClr>
              <a:buSzPts val="1800"/>
              <a:buFont typeface="Arial"/>
              <a:buChar char="•"/>
              <a:defRPr sz="2000" b="0" i="0" u="none" strike="noStrike" cap="none">
                <a:solidFill>
                  <a:srgbClr val="1C9E4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hu-HU" dirty="0"/>
              <a:t>A megyei, városi turisztikai szervezetek, szállodák, vendéglátók nyitottak az együttműködésre, keresik a partnereket. Az az érdekük, hogy a környéken tartsák a hozzájuk látogató turistákat, ezért szívesen szerveznek fél napos kirándulásokat „vidékre”, ebben partnerséget ajánlhatunk.</a:t>
            </a:r>
          </a:p>
          <a:p>
            <a:pPr marL="114300" indent="0">
              <a:buNone/>
            </a:pPr>
            <a:r>
              <a:rPr lang="hu-HU" dirty="0"/>
              <a:t>Hívjuk meg ezeket a szakembereket a településünkre, a helyszínen beszéljük át az együttműködési lehetőségeket.</a:t>
            </a:r>
          </a:p>
          <a:p>
            <a:pPr marL="114300" indent="0">
              <a:buNone/>
            </a:pPr>
            <a:r>
              <a:rPr lang="hu-HU" i="1" dirty="0"/>
              <a:t>Az Irány Esztergom című könyvben Kesztölc külön fejezetet kapott.</a:t>
            </a:r>
          </a:p>
        </p:txBody>
      </p:sp>
      <p:pic>
        <p:nvPicPr>
          <p:cNvPr id="4" name="Picture 3">
            <a:extLst>
              <a:ext uri="{FF2B5EF4-FFF2-40B4-BE49-F238E27FC236}">
                <a16:creationId xmlns:a16="http://schemas.microsoft.com/office/drawing/2014/main" id="{6D9EE966-DB51-AE44-AFF3-C5DFC3BFA63E}"/>
              </a:ext>
            </a:extLst>
          </p:cNvPr>
          <p:cNvPicPr>
            <a:picLocks noChangeAspect="1"/>
          </p:cNvPicPr>
          <p:nvPr/>
        </p:nvPicPr>
        <p:blipFill>
          <a:blip r:embed="rId2"/>
          <a:stretch>
            <a:fillRect/>
          </a:stretch>
        </p:blipFill>
        <p:spPr>
          <a:xfrm>
            <a:off x="608148" y="847816"/>
            <a:ext cx="4904378" cy="492189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76991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0"/>
          <p:cNvSpPr txBox="1">
            <a:spLocks noGrp="1"/>
          </p:cNvSpPr>
          <p:nvPr>
            <p:ph type="title"/>
          </p:nvPr>
        </p:nvSpPr>
        <p:spPr>
          <a:xfrm>
            <a:off x="321547" y="160003"/>
            <a:ext cx="11555605" cy="86874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latin typeface="Calibri"/>
                <a:ea typeface="Calibri"/>
                <a:cs typeface="Calibri"/>
                <a:sym typeface="Calibri"/>
              </a:rPr>
              <a:t>Vidékfejlesztésről röviden – helyzetkép 3.</a:t>
            </a:r>
            <a:endParaRPr/>
          </a:p>
        </p:txBody>
      </p:sp>
      <p:sp>
        <p:nvSpPr>
          <p:cNvPr id="118" name="Google Shape;118;p20"/>
          <p:cNvSpPr txBox="1">
            <a:spLocks noGrp="1"/>
          </p:cNvSpPr>
          <p:nvPr>
            <p:ph type="body" idx="1"/>
          </p:nvPr>
        </p:nvSpPr>
        <p:spPr>
          <a:xfrm>
            <a:off x="321547" y="1109459"/>
            <a:ext cx="7273469" cy="5005953"/>
          </a:xfrm>
          <a:prstGeom prst="rect">
            <a:avLst/>
          </a:prstGeom>
          <a:noFill/>
          <a:ln>
            <a:noFill/>
          </a:ln>
        </p:spPr>
        <p:txBody>
          <a:bodyPr spcFirstLastPara="1" wrap="square" lIns="91425" tIns="45700" rIns="91425" bIns="45700" anchor="t" anchorCtr="0">
            <a:normAutofit lnSpcReduction="10000"/>
          </a:bodyPr>
          <a:lstStyle/>
          <a:p>
            <a:pPr marL="457200" lvl="0" indent="-342900" algn="l" rtl="0">
              <a:lnSpc>
                <a:spcPct val="90000"/>
              </a:lnSpc>
              <a:spcBef>
                <a:spcPts val="1000"/>
              </a:spcBef>
              <a:spcAft>
                <a:spcPts val="0"/>
              </a:spcAft>
              <a:buClr>
                <a:srgbClr val="1C9E4A"/>
              </a:buClr>
              <a:buSzPts val="1800"/>
              <a:buChar char="•"/>
            </a:pPr>
            <a:r>
              <a:rPr lang="hu-HU" sz="1800" dirty="0">
                <a:solidFill>
                  <a:schemeClr val="dk1"/>
                </a:solidFill>
              </a:rPr>
              <a:t>A vízkészleteket és a termőtalajt stratégiai jelentőségű nemzeti természeti kincsnek, rendkívüli jelentős természeti tőkének kell tekinteni, amellyel az eddigieknél sokkal jobban – fenntarthatóan – kellene gazdálkodni.</a:t>
            </a:r>
            <a:endParaRPr dirty="0"/>
          </a:p>
          <a:p>
            <a:pPr marL="457200" lvl="0" indent="-342900" algn="l" rtl="0">
              <a:lnSpc>
                <a:spcPct val="90000"/>
              </a:lnSpc>
              <a:spcBef>
                <a:spcPts val="1000"/>
              </a:spcBef>
              <a:spcAft>
                <a:spcPts val="0"/>
              </a:spcAft>
              <a:buClr>
                <a:srgbClr val="1C9E4A"/>
              </a:buClr>
              <a:buSzPts val="1800"/>
              <a:buChar char="•"/>
            </a:pPr>
            <a:r>
              <a:rPr lang="hu-HU" sz="1800" dirty="0">
                <a:solidFill>
                  <a:schemeClr val="dk1"/>
                </a:solidFill>
              </a:rPr>
              <a:t>A vegyszeres növényvédelem eredményeként természetes vizeink nagy részé egészségkárosító permetszereket tartalmaz.</a:t>
            </a:r>
            <a:endParaRPr dirty="0"/>
          </a:p>
          <a:p>
            <a:pPr marL="457200" lvl="0" indent="-342900" algn="l" rtl="0">
              <a:lnSpc>
                <a:spcPct val="90000"/>
              </a:lnSpc>
              <a:spcBef>
                <a:spcPts val="1000"/>
              </a:spcBef>
              <a:spcAft>
                <a:spcPts val="0"/>
              </a:spcAft>
              <a:buClr>
                <a:srgbClr val="1C9E4A"/>
              </a:buClr>
              <a:buSzPts val="1800"/>
              <a:buChar char="•"/>
            </a:pPr>
            <a:r>
              <a:rPr lang="hu-HU" sz="1800" dirty="0">
                <a:solidFill>
                  <a:schemeClr val="dk1"/>
                </a:solidFill>
              </a:rPr>
              <a:t>A vidéki területek, azon belül is a mezőgazdasági területhasználatok egyre jelentősebb szerepet játszanak a biológiai sokféleség és a tájkép megőrzésében, fenntartásában.</a:t>
            </a:r>
            <a:endParaRPr dirty="0"/>
          </a:p>
          <a:p>
            <a:pPr marL="457200" lvl="0" indent="-342900" algn="l" rtl="0">
              <a:lnSpc>
                <a:spcPct val="90000"/>
              </a:lnSpc>
              <a:spcBef>
                <a:spcPts val="1000"/>
              </a:spcBef>
              <a:spcAft>
                <a:spcPts val="0"/>
              </a:spcAft>
              <a:buClr>
                <a:srgbClr val="1C9E4A"/>
              </a:buClr>
              <a:buSzPts val="1800"/>
              <a:buChar char="•"/>
            </a:pPr>
            <a:r>
              <a:rPr lang="hu-HU" sz="1800" dirty="0">
                <a:solidFill>
                  <a:schemeClr val="dk1"/>
                </a:solidFill>
              </a:rPr>
              <a:t>A mezőgazdasági termelés, az erdőirtás és általában véve a területhasználat-változás globális szinten hozzájárult a biológiai sokféleség, illetve az ökoszisztéma szolgáltatások rohamos csökkenéséhez. A vidéki területek kulcsszerepet játszanak a biológiai sokféleség megőrzésében.</a:t>
            </a:r>
            <a:endParaRPr dirty="0"/>
          </a:p>
          <a:p>
            <a:pPr marL="457200" lvl="0" indent="-342900" algn="l" rtl="0">
              <a:lnSpc>
                <a:spcPct val="90000"/>
              </a:lnSpc>
              <a:spcBef>
                <a:spcPts val="1000"/>
              </a:spcBef>
              <a:spcAft>
                <a:spcPts val="0"/>
              </a:spcAft>
              <a:buClr>
                <a:srgbClr val="1C9E4A"/>
              </a:buClr>
              <a:buSzPts val="1800"/>
              <a:buChar char="•"/>
            </a:pPr>
            <a:r>
              <a:rPr lang="hu-HU" sz="1800" dirty="0">
                <a:solidFill>
                  <a:schemeClr val="dk1"/>
                </a:solidFill>
              </a:rPr>
              <a:t>A kibontakozó éghajlatváltozás – bár a becslések szerint egyes térségekben hozzájárulhat pl. a mezőgazdasági termelés feltételeinek javulásához, de várhatóan összességében súlyosbítani fogja a helyzetet.</a:t>
            </a:r>
            <a:endParaRPr dirty="0"/>
          </a:p>
        </p:txBody>
      </p:sp>
      <p:grpSp>
        <p:nvGrpSpPr>
          <p:cNvPr id="119" name="Google Shape;119;p20"/>
          <p:cNvGrpSpPr/>
          <p:nvPr/>
        </p:nvGrpSpPr>
        <p:grpSpPr>
          <a:xfrm>
            <a:off x="7868079" y="2254560"/>
            <a:ext cx="3721781" cy="2646092"/>
            <a:chOff x="1904995" y="1534888"/>
            <a:chExt cx="4752000" cy="3052965"/>
          </a:xfrm>
        </p:grpSpPr>
        <p:sp>
          <p:nvSpPr>
            <p:cNvPr id="120" name="Google Shape;120;p20"/>
            <p:cNvSpPr/>
            <p:nvPr/>
          </p:nvSpPr>
          <p:spPr>
            <a:xfrm>
              <a:off x="1938097" y="1534888"/>
              <a:ext cx="4625108" cy="1002328"/>
            </a:xfrm>
            <a:prstGeom prst="triangle">
              <a:avLst>
                <a:gd name="adj" fmla="val 50000"/>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hu-HU" sz="1100" b="1" i="0" u="none" strike="noStrike" cap="none">
                  <a:solidFill>
                    <a:srgbClr val="FFFFFF"/>
                  </a:solidFill>
                  <a:latin typeface="Arial"/>
                  <a:ea typeface="Arial"/>
                  <a:cs typeface="Arial"/>
                  <a:sym typeface="Arial"/>
                </a:rPr>
                <a:t>Letelepedés, helyben maradás</a:t>
              </a:r>
              <a:endParaRPr/>
            </a:p>
          </p:txBody>
        </p:sp>
        <p:sp>
          <p:nvSpPr>
            <p:cNvPr id="121" name="Google Shape;121;p20"/>
            <p:cNvSpPr/>
            <p:nvPr/>
          </p:nvSpPr>
          <p:spPr>
            <a:xfrm>
              <a:off x="2101768" y="2590552"/>
              <a:ext cx="978353" cy="1305786"/>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hu-HU" sz="1100" b="1" i="0" u="none" strike="noStrike" cap="none">
                  <a:solidFill>
                    <a:srgbClr val="FFFFFF"/>
                  </a:solidFill>
                  <a:latin typeface="Arial"/>
                  <a:ea typeface="Arial"/>
                  <a:cs typeface="Arial"/>
                  <a:sym typeface="Arial"/>
                </a:rPr>
                <a:t>Lakhatás</a:t>
              </a:r>
              <a:endParaRPr/>
            </a:p>
          </p:txBody>
        </p:sp>
        <p:sp>
          <p:nvSpPr>
            <p:cNvPr id="122" name="Google Shape;122;p20"/>
            <p:cNvSpPr/>
            <p:nvPr/>
          </p:nvSpPr>
          <p:spPr>
            <a:xfrm>
              <a:off x="3210692" y="2590552"/>
              <a:ext cx="980191" cy="1305786"/>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hu-HU" sz="1100" b="1" i="0" u="none" strike="noStrike" cap="none">
                  <a:solidFill>
                    <a:srgbClr val="FFFFFF"/>
                  </a:solidFill>
                  <a:latin typeface="Arial"/>
                  <a:ea typeface="Arial"/>
                  <a:cs typeface="Arial"/>
                  <a:sym typeface="Arial"/>
                </a:rPr>
                <a:t>Jövedelem</a:t>
              </a:r>
              <a:endParaRPr/>
            </a:p>
          </p:txBody>
        </p:sp>
        <p:sp>
          <p:nvSpPr>
            <p:cNvPr id="123" name="Google Shape;123;p20"/>
            <p:cNvSpPr/>
            <p:nvPr/>
          </p:nvSpPr>
          <p:spPr>
            <a:xfrm>
              <a:off x="4321453" y="2590552"/>
              <a:ext cx="980191" cy="1305786"/>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hu-HU" sz="1100" b="1" i="0" u="none" strike="noStrike" cap="none">
                  <a:solidFill>
                    <a:srgbClr val="FFFFFF"/>
                  </a:solidFill>
                  <a:latin typeface="Arial"/>
                  <a:ea typeface="Arial"/>
                  <a:cs typeface="Arial"/>
                  <a:sym typeface="Arial"/>
                </a:rPr>
                <a:t>Szolgáltatások</a:t>
              </a:r>
              <a:endParaRPr/>
            </a:p>
          </p:txBody>
        </p:sp>
        <p:sp>
          <p:nvSpPr>
            <p:cNvPr id="124" name="Google Shape;124;p20"/>
            <p:cNvSpPr/>
            <p:nvPr/>
          </p:nvSpPr>
          <p:spPr>
            <a:xfrm>
              <a:off x="5443249" y="2590552"/>
              <a:ext cx="980191" cy="1305786"/>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hu-HU" sz="1100" b="1" i="0" u="none" strike="noStrike" cap="none">
                  <a:solidFill>
                    <a:srgbClr val="FFFFFF"/>
                  </a:solidFill>
                  <a:latin typeface="Arial"/>
                  <a:ea typeface="Arial"/>
                  <a:cs typeface="Arial"/>
                  <a:sym typeface="Arial"/>
                </a:rPr>
                <a:t>Közösség</a:t>
              </a:r>
              <a:endParaRPr/>
            </a:p>
          </p:txBody>
        </p:sp>
        <p:sp>
          <p:nvSpPr>
            <p:cNvPr id="125" name="Google Shape;125;p20"/>
            <p:cNvSpPr/>
            <p:nvPr/>
          </p:nvSpPr>
          <p:spPr>
            <a:xfrm>
              <a:off x="1980394" y="3951512"/>
              <a:ext cx="4626947" cy="288744"/>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hu-HU" sz="1100" b="1" i="0" u="none" strike="noStrike" cap="none">
                  <a:solidFill>
                    <a:srgbClr val="FFFFFF"/>
                  </a:solidFill>
                  <a:latin typeface="Arial"/>
                  <a:ea typeface="Arial"/>
                  <a:cs typeface="Arial"/>
                  <a:sym typeface="Arial"/>
                </a:rPr>
                <a:t>Fejlesztéspolitika</a:t>
              </a:r>
              <a:endParaRPr/>
            </a:p>
          </p:txBody>
        </p:sp>
        <p:sp>
          <p:nvSpPr>
            <p:cNvPr id="126" name="Google Shape;126;p20"/>
            <p:cNvSpPr/>
            <p:nvPr/>
          </p:nvSpPr>
          <p:spPr>
            <a:xfrm>
              <a:off x="1904995" y="4299108"/>
              <a:ext cx="4752000" cy="288745"/>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hu-HU" sz="1100" b="1" i="0" u="none" strike="noStrike" cap="none">
                  <a:solidFill>
                    <a:srgbClr val="FFFFFF"/>
                  </a:solidFill>
                  <a:latin typeface="Arial"/>
                  <a:ea typeface="Arial"/>
                  <a:cs typeface="Arial"/>
                  <a:sym typeface="Arial"/>
                </a:rPr>
                <a:t>Térségi együttműködés</a:t>
              </a:r>
              <a:endParaRPr/>
            </a:p>
          </p:txBody>
        </p:sp>
      </p:grpSp>
      <p:sp>
        <p:nvSpPr>
          <p:cNvPr id="127" name="Google Shape;127;p20"/>
          <p:cNvSpPr txBox="1"/>
          <p:nvPr/>
        </p:nvSpPr>
        <p:spPr>
          <a:xfrm>
            <a:off x="7705922" y="4927520"/>
            <a:ext cx="3998563" cy="523220"/>
          </a:xfrm>
          <a:prstGeom prst="rect">
            <a:avLst/>
          </a:prstGeom>
          <a:solidFill>
            <a:srgbClr val="548135"/>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hu-HU" sz="1400" b="1" i="0" u="none" strike="noStrike" cap="none">
                <a:solidFill>
                  <a:schemeClr val="lt1"/>
                </a:solidFill>
                <a:latin typeface="Arial"/>
                <a:ea typeface="Arial"/>
                <a:cs typeface="Arial"/>
                <a:sym typeface="Arial"/>
              </a:rPr>
              <a:t>Táji adottságok, ökoszisztéma szolgálatások, környezeti és természeti erőforrások</a:t>
            </a:r>
            <a:endParaRPr/>
          </a:p>
        </p:txBody>
      </p:sp>
      <p:sp>
        <p:nvSpPr>
          <p:cNvPr id="128" name="Google Shape;128;p20"/>
          <p:cNvSpPr txBox="1"/>
          <p:nvPr/>
        </p:nvSpPr>
        <p:spPr>
          <a:xfrm>
            <a:off x="7944171" y="5761573"/>
            <a:ext cx="3606800"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none" strike="noStrike" cap="none">
                <a:solidFill>
                  <a:schemeClr val="dk1"/>
                </a:solidFill>
                <a:latin typeface="Arial"/>
                <a:ea typeface="Arial"/>
                <a:cs typeface="Arial"/>
                <a:sym typeface="Arial"/>
              </a:rPr>
              <a:t>Kép forrása: Magyar Falu Program, javaslatok, TÖOSZ, 2. verzió, 2018. szeptember 11. – kiegészítve a szerző által</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F79F5-10CC-BE4F-930D-C299C2A91560}"/>
              </a:ext>
            </a:extLst>
          </p:cNvPr>
          <p:cNvSpPr>
            <a:spLocks noGrp="1"/>
          </p:cNvSpPr>
          <p:nvPr>
            <p:ph type="title"/>
          </p:nvPr>
        </p:nvSpPr>
        <p:spPr/>
        <p:txBody>
          <a:bodyPr/>
          <a:lstStyle/>
          <a:p>
            <a:r>
              <a:rPr lang="hu-HU" dirty="0"/>
              <a:t>Szállás nélkül nincs turizmus</a:t>
            </a:r>
          </a:p>
        </p:txBody>
      </p:sp>
      <p:sp>
        <p:nvSpPr>
          <p:cNvPr id="5" name="Text Placeholder 4">
            <a:extLst>
              <a:ext uri="{FF2B5EF4-FFF2-40B4-BE49-F238E27FC236}">
                <a16:creationId xmlns:a16="http://schemas.microsoft.com/office/drawing/2014/main" id="{1F3A554B-8F81-DA44-B3ED-B12B0402AFFB}"/>
              </a:ext>
            </a:extLst>
          </p:cNvPr>
          <p:cNvSpPr>
            <a:spLocks noGrp="1"/>
          </p:cNvSpPr>
          <p:nvPr>
            <p:ph type="body" idx="1"/>
          </p:nvPr>
        </p:nvSpPr>
        <p:spPr/>
        <p:txBody>
          <a:bodyPr/>
          <a:lstStyle/>
          <a:p>
            <a:r>
              <a:rPr lang="hu-HU" dirty="0"/>
              <a:t>Szállásfejlesztés és üzemeltetés</a:t>
            </a:r>
          </a:p>
        </p:txBody>
      </p:sp>
    </p:spTree>
    <p:extLst>
      <p:ext uri="{BB962C8B-B14F-4D97-AF65-F5344CB8AC3E}">
        <p14:creationId xmlns:p14="http://schemas.microsoft.com/office/powerpoint/2010/main" val="22219030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24B54-8B0E-FE43-981C-D520E656539B}"/>
              </a:ext>
            </a:extLst>
          </p:cNvPr>
          <p:cNvSpPr>
            <a:spLocks noGrp="1"/>
          </p:cNvSpPr>
          <p:nvPr>
            <p:ph type="title"/>
          </p:nvPr>
        </p:nvSpPr>
        <p:spPr>
          <a:xfrm>
            <a:off x="6006738" y="365125"/>
            <a:ext cx="5552552" cy="1325563"/>
          </a:xfrm>
        </p:spPr>
        <p:txBody>
          <a:bodyPr/>
          <a:lstStyle/>
          <a:p>
            <a:r>
              <a:rPr lang="hu-HU" dirty="0"/>
              <a:t>Csak átsuhannak a falun</a:t>
            </a:r>
          </a:p>
        </p:txBody>
      </p:sp>
      <p:sp>
        <p:nvSpPr>
          <p:cNvPr id="9" name="Text Placeholder 3">
            <a:extLst>
              <a:ext uri="{FF2B5EF4-FFF2-40B4-BE49-F238E27FC236}">
                <a16:creationId xmlns:a16="http://schemas.microsoft.com/office/drawing/2014/main" id="{EDDF749E-5594-0144-9C05-13DCC7EF1CF4}"/>
              </a:ext>
            </a:extLst>
          </p:cNvPr>
          <p:cNvSpPr txBox="1">
            <a:spLocks/>
          </p:cNvSpPr>
          <p:nvPr/>
        </p:nvSpPr>
        <p:spPr>
          <a:xfrm>
            <a:off x="5854338" y="2121716"/>
            <a:ext cx="5704952" cy="4351338"/>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C9E4A"/>
              </a:buClr>
              <a:buSzPts val="1800"/>
              <a:buFont typeface="Arial"/>
              <a:buChar char="•"/>
              <a:defRPr sz="2800" b="0" i="0" u="none" strike="noStrike" cap="none">
                <a:solidFill>
                  <a:srgbClr val="1C9E4A"/>
                </a:solidFill>
                <a:latin typeface="Calibri"/>
                <a:ea typeface="Calibri"/>
                <a:cs typeface="Calibri"/>
                <a:sym typeface="Calibri"/>
              </a:defRPr>
            </a:lvl1pPr>
            <a:lvl2pPr marL="914400" marR="0" lvl="1" indent="-342900" algn="l" rtl="0">
              <a:lnSpc>
                <a:spcPct val="90000"/>
              </a:lnSpc>
              <a:spcBef>
                <a:spcPts val="500"/>
              </a:spcBef>
              <a:spcAft>
                <a:spcPts val="0"/>
              </a:spcAft>
              <a:buClr>
                <a:srgbClr val="1C9E4A"/>
              </a:buClr>
              <a:buSzPts val="1800"/>
              <a:buFont typeface="Arial"/>
              <a:buChar char="•"/>
              <a:defRPr sz="2400" b="0" i="0" u="none" strike="noStrike" cap="none">
                <a:solidFill>
                  <a:srgbClr val="1C9E4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C9E4A"/>
              </a:buClr>
              <a:buSzPts val="1800"/>
              <a:buFont typeface="Arial"/>
              <a:buChar char="•"/>
              <a:defRPr sz="2000" b="0" i="0" u="none" strike="noStrike" cap="none">
                <a:solidFill>
                  <a:srgbClr val="1C9E4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hu-HU" dirty="0"/>
              <a:t>Ha a településen nincs szállás, akkor a turizmus fejlesztése szinte lehetetlen feladat. Ha a turista nem áll meg, akkor nem tudunk szolgáltatásokat kínálni. Ezért ha nincs szállás a faluban, akkor kulcsfontosságú, hogy kialakítsunk valamilyen lehetőséget.</a:t>
            </a:r>
            <a:endParaRPr lang="hu-HU" i="1" dirty="0"/>
          </a:p>
          <a:p>
            <a:pPr marL="114300" indent="0">
              <a:buNone/>
            </a:pPr>
            <a:r>
              <a:rPr lang="hu-HU" i="1" dirty="0"/>
              <a:t>Kesztölcön az Önkormányzattól vett bérbe az egyesületünk egy használaton kívüli félig romos épületet.</a:t>
            </a:r>
            <a:endParaRPr lang="hu-HU" dirty="0"/>
          </a:p>
        </p:txBody>
      </p:sp>
      <p:pic>
        <p:nvPicPr>
          <p:cNvPr id="5" name="Picture 4" descr="A house with trees in the background&#10;&#10;Description generated with very high confidence">
            <a:extLst>
              <a:ext uri="{FF2B5EF4-FFF2-40B4-BE49-F238E27FC236}">
                <a16:creationId xmlns:a16="http://schemas.microsoft.com/office/drawing/2014/main" id="{743A850F-4870-BF48-A5FB-8EC451C70F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963" y="1690688"/>
            <a:ext cx="5496376" cy="43182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842911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24B54-8B0E-FE43-981C-D520E656539B}"/>
              </a:ext>
            </a:extLst>
          </p:cNvPr>
          <p:cNvSpPr>
            <a:spLocks noGrp="1"/>
          </p:cNvSpPr>
          <p:nvPr>
            <p:ph type="title"/>
          </p:nvPr>
        </p:nvSpPr>
        <p:spPr>
          <a:xfrm>
            <a:off x="5854338" y="365125"/>
            <a:ext cx="5552552" cy="1325563"/>
          </a:xfrm>
        </p:spPr>
        <p:txBody>
          <a:bodyPr/>
          <a:lstStyle/>
          <a:p>
            <a:r>
              <a:rPr lang="hu-HU" dirty="0"/>
              <a:t>Felújítás közösségi alapon</a:t>
            </a:r>
          </a:p>
        </p:txBody>
      </p:sp>
      <p:sp>
        <p:nvSpPr>
          <p:cNvPr id="9" name="Text Placeholder 3">
            <a:extLst>
              <a:ext uri="{FF2B5EF4-FFF2-40B4-BE49-F238E27FC236}">
                <a16:creationId xmlns:a16="http://schemas.microsoft.com/office/drawing/2014/main" id="{EDDF749E-5594-0144-9C05-13DCC7EF1CF4}"/>
              </a:ext>
            </a:extLst>
          </p:cNvPr>
          <p:cNvSpPr txBox="1">
            <a:spLocks/>
          </p:cNvSpPr>
          <p:nvPr/>
        </p:nvSpPr>
        <p:spPr>
          <a:xfrm>
            <a:off x="5854338" y="2121716"/>
            <a:ext cx="5704952" cy="4351338"/>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C9E4A"/>
              </a:buClr>
              <a:buSzPts val="1800"/>
              <a:buFont typeface="Arial"/>
              <a:buChar char="•"/>
              <a:defRPr sz="2800" b="0" i="0" u="none" strike="noStrike" cap="none">
                <a:solidFill>
                  <a:srgbClr val="1C9E4A"/>
                </a:solidFill>
                <a:latin typeface="Calibri"/>
                <a:ea typeface="Calibri"/>
                <a:cs typeface="Calibri"/>
                <a:sym typeface="Calibri"/>
              </a:defRPr>
            </a:lvl1pPr>
            <a:lvl2pPr marL="914400" marR="0" lvl="1" indent="-342900" algn="l" rtl="0">
              <a:lnSpc>
                <a:spcPct val="90000"/>
              </a:lnSpc>
              <a:spcBef>
                <a:spcPts val="500"/>
              </a:spcBef>
              <a:spcAft>
                <a:spcPts val="0"/>
              </a:spcAft>
              <a:buClr>
                <a:srgbClr val="1C9E4A"/>
              </a:buClr>
              <a:buSzPts val="1800"/>
              <a:buFont typeface="Arial"/>
              <a:buChar char="•"/>
              <a:defRPr sz="2400" b="0" i="0" u="none" strike="noStrike" cap="none">
                <a:solidFill>
                  <a:srgbClr val="1C9E4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C9E4A"/>
              </a:buClr>
              <a:buSzPts val="1800"/>
              <a:buFont typeface="Arial"/>
              <a:buChar char="•"/>
              <a:defRPr sz="2000" b="0" i="0" u="none" strike="noStrike" cap="none">
                <a:solidFill>
                  <a:srgbClr val="1C9E4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hu-HU" dirty="0"/>
              <a:t>A helyi vállalkozók, egyesületek, lelkes önkéntesek könnyen </a:t>
            </a:r>
            <a:r>
              <a:rPr lang="hu-HU" dirty="0" err="1"/>
              <a:t>meggyőzhetőek</a:t>
            </a:r>
            <a:r>
              <a:rPr lang="hu-HU" dirty="0"/>
              <a:t>, hogy segítsék a fejlesztéseket. </a:t>
            </a:r>
          </a:p>
          <a:p>
            <a:pPr marL="114300" indent="0">
              <a:buNone/>
            </a:pPr>
            <a:r>
              <a:rPr lang="hu-HU" dirty="0"/>
              <a:t>Kesztölcön közösségi munkával, a helyi vállalkozók és az önkormányzat támogatásával felújítottuk az elhagyott iskolaépületet, és 12 ágyas turistaszállást alakítottunk ki. </a:t>
            </a:r>
          </a:p>
          <a:p>
            <a:pPr marL="114300" indent="0">
              <a:buNone/>
            </a:pPr>
            <a:r>
              <a:rPr lang="hu-HU" dirty="0"/>
              <a:t>A kezdeményezés hatására mások is belevágtak a szobakiadásba.</a:t>
            </a:r>
          </a:p>
        </p:txBody>
      </p:sp>
      <p:pic>
        <p:nvPicPr>
          <p:cNvPr id="4" name="Picture 3">
            <a:extLst>
              <a:ext uri="{FF2B5EF4-FFF2-40B4-BE49-F238E27FC236}">
                <a16:creationId xmlns:a16="http://schemas.microsoft.com/office/drawing/2014/main" id="{53A83810-479C-BD40-8800-09D9C89F6CD8}"/>
              </a:ext>
            </a:extLst>
          </p:cNvPr>
          <p:cNvPicPr>
            <a:picLocks noChangeAspect="1"/>
          </p:cNvPicPr>
          <p:nvPr/>
        </p:nvPicPr>
        <p:blipFill>
          <a:blip r:embed="rId2"/>
          <a:stretch>
            <a:fillRect/>
          </a:stretch>
        </p:blipFill>
        <p:spPr>
          <a:xfrm>
            <a:off x="126274" y="1690688"/>
            <a:ext cx="5468983" cy="410173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72526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A5724-B681-4C44-ABD4-E60C58BDB535}"/>
              </a:ext>
            </a:extLst>
          </p:cNvPr>
          <p:cNvSpPr>
            <a:spLocks noGrp="1"/>
          </p:cNvSpPr>
          <p:nvPr>
            <p:ph type="title"/>
          </p:nvPr>
        </p:nvSpPr>
        <p:spPr>
          <a:xfrm>
            <a:off x="6153150" y="365125"/>
            <a:ext cx="5724002" cy="1325563"/>
          </a:xfrm>
        </p:spPr>
        <p:txBody>
          <a:bodyPr>
            <a:normAutofit/>
          </a:bodyPr>
          <a:lstStyle/>
          <a:p>
            <a:r>
              <a:rPr lang="hu-HU" dirty="0"/>
              <a:t>Új lehetőségek a gazdáknak</a:t>
            </a:r>
          </a:p>
        </p:txBody>
      </p:sp>
      <p:sp>
        <p:nvSpPr>
          <p:cNvPr id="4" name="Text Placeholder 3">
            <a:extLst>
              <a:ext uri="{FF2B5EF4-FFF2-40B4-BE49-F238E27FC236}">
                <a16:creationId xmlns:a16="http://schemas.microsoft.com/office/drawing/2014/main" id="{9E80BA1F-09A5-6343-94B3-4D7372F6F694}"/>
              </a:ext>
            </a:extLst>
          </p:cNvPr>
          <p:cNvSpPr>
            <a:spLocks noGrp="1"/>
          </p:cNvSpPr>
          <p:nvPr>
            <p:ph type="body" idx="1"/>
          </p:nvPr>
        </p:nvSpPr>
        <p:spPr>
          <a:xfrm>
            <a:off x="6153150" y="1825625"/>
            <a:ext cx="5724002" cy="4351338"/>
          </a:xfrm>
        </p:spPr>
        <p:txBody>
          <a:bodyPr>
            <a:normAutofit fontScale="92500"/>
          </a:bodyPr>
          <a:lstStyle/>
          <a:p>
            <a:pPr marL="114300" indent="0">
              <a:buNone/>
            </a:pPr>
            <a:r>
              <a:rPr lang="hu-HU" dirty="0"/>
              <a:t>A legnagyobb kesztölci pincészet is ki tudja használni az új lehetőséget. Ők helyi rendezvényeket borkóstolásokat szerveznek, különleges programokat kínálnak, pl. szüreti napot, disznóvágást. </a:t>
            </a:r>
          </a:p>
          <a:p>
            <a:pPr marL="114300" indent="0">
              <a:buNone/>
            </a:pPr>
            <a:r>
              <a:rPr lang="hu-HU" dirty="0"/>
              <a:t>Számukra is fontos lehetőség az olcsó szállás, hiszen a vendégeik általában maradnának éjszakára is, most ezt nem tudják megoldani, ezért </a:t>
            </a:r>
            <a:r>
              <a:rPr lang="hu-HU" dirty="0" err="1"/>
              <a:t>buszoztatják</a:t>
            </a:r>
            <a:r>
              <a:rPr lang="hu-HU" dirty="0"/>
              <a:t> a közönségüket.</a:t>
            </a:r>
            <a:br>
              <a:rPr lang="hu-HU" dirty="0"/>
            </a:br>
            <a:endParaRPr lang="hu-HU" dirty="0"/>
          </a:p>
        </p:txBody>
      </p:sp>
      <p:pic>
        <p:nvPicPr>
          <p:cNvPr id="6" name="Picture 5">
            <a:extLst>
              <a:ext uri="{FF2B5EF4-FFF2-40B4-BE49-F238E27FC236}">
                <a16:creationId xmlns:a16="http://schemas.microsoft.com/office/drawing/2014/main" id="{4F1376B7-9D59-DA40-AB10-9DB8281D6406}"/>
              </a:ext>
            </a:extLst>
          </p:cNvPr>
          <p:cNvPicPr>
            <a:picLocks noChangeAspect="1"/>
          </p:cNvPicPr>
          <p:nvPr/>
        </p:nvPicPr>
        <p:blipFill>
          <a:blip r:embed="rId2"/>
          <a:stretch>
            <a:fillRect/>
          </a:stretch>
        </p:blipFill>
        <p:spPr>
          <a:xfrm>
            <a:off x="285750" y="1389857"/>
            <a:ext cx="5665257" cy="424894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556392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A5724-B681-4C44-ABD4-E60C58BDB535}"/>
              </a:ext>
            </a:extLst>
          </p:cNvPr>
          <p:cNvSpPr>
            <a:spLocks noGrp="1"/>
          </p:cNvSpPr>
          <p:nvPr>
            <p:ph type="title"/>
          </p:nvPr>
        </p:nvSpPr>
        <p:spPr>
          <a:xfrm>
            <a:off x="6153150" y="365125"/>
            <a:ext cx="5724002" cy="1325563"/>
          </a:xfrm>
        </p:spPr>
        <p:txBody>
          <a:bodyPr>
            <a:normAutofit/>
          </a:bodyPr>
          <a:lstStyle/>
          <a:p>
            <a:r>
              <a:rPr lang="hu-HU" dirty="0"/>
              <a:t>Példák a szolgáltatásfejlesztésre</a:t>
            </a:r>
          </a:p>
        </p:txBody>
      </p:sp>
      <p:sp>
        <p:nvSpPr>
          <p:cNvPr id="4" name="Text Placeholder 3">
            <a:extLst>
              <a:ext uri="{FF2B5EF4-FFF2-40B4-BE49-F238E27FC236}">
                <a16:creationId xmlns:a16="http://schemas.microsoft.com/office/drawing/2014/main" id="{9E80BA1F-09A5-6343-94B3-4D7372F6F694}"/>
              </a:ext>
            </a:extLst>
          </p:cNvPr>
          <p:cNvSpPr>
            <a:spLocks noGrp="1"/>
          </p:cNvSpPr>
          <p:nvPr>
            <p:ph type="body" idx="1"/>
          </p:nvPr>
        </p:nvSpPr>
        <p:spPr>
          <a:xfrm>
            <a:off x="6153150" y="1825625"/>
            <a:ext cx="5724002" cy="4351338"/>
          </a:xfrm>
        </p:spPr>
        <p:txBody>
          <a:bodyPr>
            <a:normAutofit/>
          </a:bodyPr>
          <a:lstStyle/>
          <a:p>
            <a:pPr marL="114300" indent="0">
              <a:buNone/>
            </a:pPr>
            <a:r>
              <a:rPr lang="hu-HU" dirty="0"/>
              <a:t>A helyi cukrászda számára rendszeres bevételt jelent a megnövekedett turistaforgalom. A turistaszálló gyerekek táboroztatásában is részt vesz, kedvenc sétacélpontjuk a faluban a cukrászda.</a:t>
            </a:r>
          </a:p>
          <a:p>
            <a:pPr marL="114300" indent="0">
              <a:buNone/>
            </a:pPr>
            <a:r>
              <a:rPr lang="hu-HU" dirty="0"/>
              <a:t>A cukrászda kerékpárkölcsönzőt is indított.</a:t>
            </a:r>
          </a:p>
        </p:txBody>
      </p:sp>
      <p:pic>
        <p:nvPicPr>
          <p:cNvPr id="5" name="Picture 4" descr="A person riding on the back of a bicycle&#10;&#10;Description generated with very high confidence">
            <a:extLst>
              <a:ext uri="{FF2B5EF4-FFF2-40B4-BE49-F238E27FC236}">
                <a16:creationId xmlns:a16="http://schemas.microsoft.com/office/drawing/2014/main" id="{8932D4DB-269D-E940-AC00-5351FA3B90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 y="1404938"/>
            <a:ext cx="5593291" cy="41949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1109093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3E101-5336-7E46-A94E-AE91E37CB32A}"/>
              </a:ext>
            </a:extLst>
          </p:cNvPr>
          <p:cNvSpPr>
            <a:spLocks noGrp="1"/>
          </p:cNvSpPr>
          <p:nvPr>
            <p:ph type="title"/>
          </p:nvPr>
        </p:nvSpPr>
        <p:spPr/>
        <p:txBody>
          <a:bodyPr/>
          <a:lstStyle/>
          <a:p>
            <a:r>
              <a:rPr lang="hu-HU" dirty="0"/>
              <a:t>Rendezvények</a:t>
            </a:r>
          </a:p>
        </p:txBody>
      </p:sp>
      <p:sp>
        <p:nvSpPr>
          <p:cNvPr id="4" name="Text Placeholder 3">
            <a:extLst>
              <a:ext uri="{FF2B5EF4-FFF2-40B4-BE49-F238E27FC236}">
                <a16:creationId xmlns:a16="http://schemas.microsoft.com/office/drawing/2014/main" id="{D5EBF390-00C7-044C-9FB4-6B43DC73F3D8}"/>
              </a:ext>
            </a:extLst>
          </p:cNvPr>
          <p:cNvSpPr>
            <a:spLocks noGrp="1"/>
          </p:cNvSpPr>
          <p:nvPr>
            <p:ph type="body" idx="1"/>
          </p:nvPr>
        </p:nvSpPr>
        <p:spPr/>
        <p:txBody>
          <a:bodyPr/>
          <a:lstStyle/>
          <a:p>
            <a:r>
              <a:rPr lang="hu-HU" dirty="0"/>
              <a:t>Helyi események</a:t>
            </a:r>
          </a:p>
        </p:txBody>
      </p:sp>
    </p:spTree>
    <p:extLst>
      <p:ext uri="{BB962C8B-B14F-4D97-AF65-F5344CB8AC3E}">
        <p14:creationId xmlns:p14="http://schemas.microsoft.com/office/powerpoint/2010/main" val="42259465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C01FC-BA9E-6749-935A-8F0A01131FD0}"/>
              </a:ext>
            </a:extLst>
          </p:cNvPr>
          <p:cNvSpPr>
            <a:spLocks noGrp="1"/>
          </p:cNvSpPr>
          <p:nvPr>
            <p:ph type="title"/>
          </p:nvPr>
        </p:nvSpPr>
        <p:spPr>
          <a:xfrm>
            <a:off x="7029450" y="500062"/>
            <a:ext cx="4847702" cy="1325563"/>
          </a:xfrm>
        </p:spPr>
        <p:txBody>
          <a:bodyPr>
            <a:normAutofit/>
          </a:bodyPr>
          <a:lstStyle/>
          <a:p>
            <a:r>
              <a:rPr lang="hu-HU" dirty="0"/>
              <a:t>Faluszépítés</a:t>
            </a:r>
          </a:p>
        </p:txBody>
      </p:sp>
      <p:sp>
        <p:nvSpPr>
          <p:cNvPr id="3" name="Text Placeholder 2">
            <a:extLst>
              <a:ext uri="{FF2B5EF4-FFF2-40B4-BE49-F238E27FC236}">
                <a16:creationId xmlns:a16="http://schemas.microsoft.com/office/drawing/2014/main" id="{1877D3F7-6305-4046-B208-97580AE97599}"/>
              </a:ext>
            </a:extLst>
          </p:cNvPr>
          <p:cNvSpPr>
            <a:spLocks noGrp="1"/>
          </p:cNvSpPr>
          <p:nvPr>
            <p:ph type="body" idx="1"/>
          </p:nvPr>
        </p:nvSpPr>
        <p:spPr>
          <a:xfrm>
            <a:off x="6896100" y="1825625"/>
            <a:ext cx="4981052" cy="4351338"/>
          </a:xfrm>
        </p:spPr>
        <p:txBody>
          <a:bodyPr>
            <a:normAutofit/>
          </a:bodyPr>
          <a:lstStyle/>
          <a:p>
            <a:pPr marL="114300" indent="0">
              <a:buNone/>
            </a:pPr>
            <a:r>
              <a:rPr lang="hu-HU" dirty="0"/>
              <a:t>A turizmus fejlesztése lendületet adhat a kertszépítő, falucsinosító kezdeményezéseknek is. </a:t>
            </a:r>
          </a:p>
          <a:p>
            <a:pPr marL="114300" indent="0">
              <a:buNone/>
            </a:pPr>
            <a:r>
              <a:rPr lang="hu-HU" dirty="0"/>
              <a:t>Kesztölcön a legszebb kertek verseny győztesei a terményeikből látványfőzést rendeztek a helyiek és az ideérkezők nagy örömére.</a:t>
            </a:r>
          </a:p>
        </p:txBody>
      </p:sp>
      <p:pic>
        <p:nvPicPr>
          <p:cNvPr id="6" name="Picture 5" descr="A person standing in a garden&#10;&#10;Description generated with very high confidence">
            <a:extLst>
              <a:ext uri="{FF2B5EF4-FFF2-40B4-BE49-F238E27FC236}">
                <a16:creationId xmlns:a16="http://schemas.microsoft.com/office/drawing/2014/main" id="{B8459512-64B7-4148-9B39-7BF9218581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1" y="1009649"/>
            <a:ext cx="6147620" cy="441143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5251459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C01FC-BA9E-6749-935A-8F0A01131FD0}"/>
              </a:ext>
            </a:extLst>
          </p:cNvPr>
          <p:cNvSpPr>
            <a:spLocks noGrp="1"/>
          </p:cNvSpPr>
          <p:nvPr>
            <p:ph type="title"/>
          </p:nvPr>
        </p:nvSpPr>
        <p:spPr>
          <a:xfrm>
            <a:off x="7029450" y="500062"/>
            <a:ext cx="4847702" cy="1325563"/>
          </a:xfrm>
        </p:spPr>
        <p:txBody>
          <a:bodyPr>
            <a:normAutofit/>
          </a:bodyPr>
          <a:lstStyle/>
          <a:p>
            <a:r>
              <a:rPr lang="hu-HU" dirty="0"/>
              <a:t>Gasztronómia</a:t>
            </a:r>
          </a:p>
        </p:txBody>
      </p:sp>
      <p:sp>
        <p:nvSpPr>
          <p:cNvPr id="3" name="Text Placeholder 2">
            <a:extLst>
              <a:ext uri="{FF2B5EF4-FFF2-40B4-BE49-F238E27FC236}">
                <a16:creationId xmlns:a16="http://schemas.microsoft.com/office/drawing/2014/main" id="{1877D3F7-6305-4046-B208-97580AE97599}"/>
              </a:ext>
            </a:extLst>
          </p:cNvPr>
          <p:cNvSpPr>
            <a:spLocks noGrp="1"/>
          </p:cNvSpPr>
          <p:nvPr>
            <p:ph type="body" idx="1"/>
          </p:nvPr>
        </p:nvSpPr>
        <p:spPr>
          <a:xfrm>
            <a:off x="6896100" y="1825625"/>
            <a:ext cx="4981052" cy="4351338"/>
          </a:xfrm>
        </p:spPr>
        <p:txBody>
          <a:bodyPr>
            <a:normAutofit fontScale="92500" lnSpcReduction="10000"/>
          </a:bodyPr>
          <a:lstStyle/>
          <a:p>
            <a:pPr marL="114300" indent="0">
              <a:buNone/>
            </a:pPr>
            <a:r>
              <a:rPr lang="hu-HU" dirty="0"/>
              <a:t>Minden településnek vannak saját ételei, különleges receptjei. A </a:t>
            </a:r>
            <a:r>
              <a:rPr lang="hu-HU" dirty="0">
                <a:hlinkClick r:id="rId2"/>
              </a:rPr>
              <a:t>Duna TV Ízőrzők </a:t>
            </a:r>
            <a:r>
              <a:rPr lang="hu-HU" dirty="0"/>
              <a:t>című műsora szívesen ellátogat új helyekre, érdemes velük felvenni a kapcsolatot. A fél órás filmjük Kesztölcről nagy népszerűséget hozott a falunak.</a:t>
            </a:r>
          </a:p>
          <a:p>
            <a:pPr marL="114300" indent="0">
              <a:buNone/>
            </a:pPr>
            <a:r>
              <a:rPr lang="hu-HU" dirty="0"/>
              <a:t>A kesztölci receptekből kis füzetet állítottunk össze, ezt megvásárolhatják a turistaszálló vendégei.</a:t>
            </a:r>
          </a:p>
        </p:txBody>
      </p:sp>
      <p:pic>
        <p:nvPicPr>
          <p:cNvPr id="5" name="Picture 4" descr="A group of people standing around a table&#10;&#10;Description generated with very high confidence">
            <a:extLst>
              <a:ext uri="{FF2B5EF4-FFF2-40B4-BE49-F238E27FC236}">
                <a16:creationId xmlns:a16="http://schemas.microsoft.com/office/drawing/2014/main" id="{DC5C8CC9-848E-5846-B323-D0CA471DB3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718" y="1162843"/>
            <a:ext cx="6173707" cy="41148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630890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C01FC-BA9E-6749-935A-8F0A01131FD0}"/>
              </a:ext>
            </a:extLst>
          </p:cNvPr>
          <p:cNvSpPr>
            <a:spLocks noGrp="1"/>
          </p:cNvSpPr>
          <p:nvPr>
            <p:ph type="title"/>
          </p:nvPr>
        </p:nvSpPr>
        <p:spPr>
          <a:xfrm>
            <a:off x="7029450" y="500062"/>
            <a:ext cx="4847702" cy="1325563"/>
          </a:xfrm>
        </p:spPr>
        <p:txBody>
          <a:bodyPr>
            <a:normAutofit fontScale="90000"/>
          </a:bodyPr>
          <a:lstStyle/>
          <a:p>
            <a:r>
              <a:rPr lang="hu-HU" dirty="0"/>
              <a:t>Turizmushoz kapcsolódó rendezvények</a:t>
            </a:r>
          </a:p>
        </p:txBody>
      </p:sp>
      <p:sp>
        <p:nvSpPr>
          <p:cNvPr id="3" name="Text Placeholder 2">
            <a:extLst>
              <a:ext uri="{FF2B5EF4-FFF2-40B4-BE49-F238E27FC236}">
                <a16:creationId xmlns:a16="http://schemas.microsoft.com/office/drawing/2014/main" id="{1877D3F7-6305-4046-B208-97580AE97599}"/>
              </a:ext>
            </a:extLst>
          </p:cNvPr>
          <p:cNvSpPr>
            <a:spLocks noGrp="1"/>
          </p:cNvSpPr>
          <p:nvPr>
            <p:ph type="body" idx="1"/>
          </p:nvPr>
        </p:nvSpPr>
        <p:spPr>
          <a:xfrm>
            <a:off x="6896100" y="1825625"/>
            <a:ext cx="4981052" cy="4351338"/>
          </a:xfrm>
        </p:spPr>
        <p:txBody>
          <a:bodyPr>
            <a:normAutofit/>
          </a:bodyPr>
          <a:lstStyle/>
          <a:p>
            <a:pPr marL="114300" indent="0">
              <a:buNone/>
            </a:pPr>
            <a:r>
              <a:rPr lang="hu-HU" b="1" dirty="0"/>
              <a:t>Ha kialakult az infrastruktúra, vannak kiadványaink, honlapunk, túraútjaink és szállásunk, akkor készen állunk arra is, hogy rendezvényeket szervezzünk. A tapasztalatok szerint a fél napos családi túrákra van a legnagyobb igény, de szerveztünk extrém terepfutóversenyeket is.</a:t>
            </a:r>
            <a:endParaRPr lang="hu-HU" dirty="0"/>
          </a:p>
        </p:txBody>
      </p:sp>
      <p:pic>
        <p:nvPicPr>
          <p:cNvPr id="5" name="Picture 4">
            <a:extLst>
              <a:ext uri="{FF2B5EF4-FFF2-40B4-BE49-F238E27FC236}">
                <a16:creationId xmlns:a16="http://schemas.microsoft.com/office/drawing/2014/main" id="{6D73E6A7-E541-C54F-839B-BB65C0B53F31}"/>
              </a:ext>
            </a:extLst>
          </p:cNvPr>
          <p:cNvPicPr>
            <a:picLocks noChangeAspect="1"/>
          </p:cNvPicPr>
          <p:nvPr/>
        </p:nvPicPr>
        <p:blipFill>
          <a:blip r:embed="rId2"/>
          <a:stretch>
            <a:fillRect/>
          </a:stretch>
        </p:blipFill>
        <p:spPr>
          <a:xfrm>
            <a:off x="321547" y="1181100"/>
            <a:ext cx="6324600" cy="4743450"/>
          </a:xfrm>
          <a:prstGeom prst="rect">
            <a:avLst/>
          </a:prstGeom>
        </p:spPr>
      </p:pic>
    </p:spTree>
    <p:extLst>
      <p:ext uri="{BB962C8B-B14F-4D97-AF65-F5344CB8AC3E}">
        <p14:creationId xmlns:p14="http://schemas.microsoft.com/office/powerpoint/2010/main" val="7784630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24B54-8B0E-FE43-981C-D520E656539B}"/>
              </a:ext>
            </a:extLst>
          </p:cNvPr>
          <p:cNvSpPr>
            <a:spLocks noGrp="1"/>
          </p:cNvSpPr>
          <p:nvPr>
            <p:ph type="title"/>
          </p:nvPr>
        </p:nvSpPr>
        <p:spPr>
          <a:xfrm>
            <a:off x="6057900" y="365125"/>
            <a:ext cx="5715000" cy="1325563"/>
          </a:xfrm>
        </p:spPr>
        <p:txBody>
          <a:bodyPr/>
          <a:lstStyle/>
          <a:p>
            <a:r>
              <a:rPr lang="hu-HU" dirty="0"/>
              <a:t>Népszerű forma: instant túra</a:t>
            </a:r>
          </a:p>
        </p:txBody>
      </p:sp>
      <p:sp>
        <p:nvSpPr>
          <p:cNvPr id="9" name="Text Placeholder 3">
            <a:extLst>
              <a:ext uri="{FF2B5EF4-FFF2-40B4-BE49-F238E27FC236}">
                <a16:creationId xmlns:a16="http://schemas.microsoft.com/office/drawing/2014/main" id="{EDDF749E-5594-0144-9C05-13DCC7EF1CF4}"/>
              </a:ext>
            </a:extLst>
          </p:cNvPr>
          <p:cNvSpPr txBox="1">
            <a:spLocks/>
          </p:cNvSpPr>
          <p:nvPr/>
        </p:nvSpPr>
        <p:spPr>
          <a:xfrm>
            <a:off x="6057900" y="1958975"/>
            <a:ext cx="5704952" cy="435133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C9E4A"/>
              </a:buClr>
              <a:buSzPts val="1800"/>
              <a:buFont typeface="Arial"/>
              <a:buChar char="•"/>
              <a:defRPr sz="2800" b="0" i="0" u="none" strike="noStrike" cap="none">
                <a:solidFill>
                  <a:srgbClr val="1C9E4A"/>
                </a:solidFill>
                <a:latin typeface="Calibri"/>
                <a:ea typeface="Calibri"/>
                <a:cs typeface="Calibri"/>
                <a:sym typeface="Calibri"/>
              </a:defRPr>
            </a:lvl1pPr>
            <a:lvl2pPr marL="914400" marR="0" lvl="1" indent="-342900" algn="l" rtl="0">
              <a:lnSpc>
                <a:spcPct val="90000"/>
              </a:lnSpc>
              <a:spcBef>
                <a:spcPts val="500"/>
              </a:spcBef>
              <a:spcAft>
                <a:spcPts val="0"/>
              </a:spcAft>
              <a:buClr>
                <a:srgbClr val="1C9E4A"/>
              </a:buClr>
              <a:buSzPts val="1800"/>
              <a:buFont typeface="Arial"/>
              <a:buChar char="•"/>
              <a:defRPr sz="2400" b="0" i="0" u="none" strike="noStrike" cap="none">
                <a:solidFill>
                  <a:srgbClr val="1C9E4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C9E4A"/>
              </a:buClr>
              <a:buSzPts val="1800"/>
              <a:buFont typeface="Arial"/>
              <a:buChar char="•"/>
              <a:defRPr sz="2000" b="0" i="0" u="none" strike="noStrike" cap="none">
                <a:solidFill>
                  <a:srgbClr val="1C9E4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hu-HU" dirty="0"/>
              <a:t>A résztvevő mobil telefonon követi a túraútvonalat, a teljesítést QR kódok lefényképezésével és beküldésével igazolja. A teljesítésért érmet kap. A 2-3000 Ft-os regisztrációs díj fedezi az érem és az informatikai háttér fenttartásának költségét. </a:t>
            </a:r>
          </a:p>
          <a:p>
            <a:pPr marL="114300" indent="0">
              <a:buNone/>
            </a:pPr>
            <a:r>
              <a:rPr lang="hu-HU" dirty="0"/>
              <a:t>A dorogi Bányászkört Kesztölcre is kiterjesztettük, érdemes megnézni a </a:t>
            </a:r>
            <a:r>
              <a:rPr lang="hu-HU" dirty="0">
                <a:hlinkClick r:id="rId2"/>
              </a:rPr>
              <a:t>honlapjukat</a:t>
            </a:r>
            <a:r>
              <a:rPr lang="hu-HU" dirty="0"/>
              <a:t>. </a:t>
            </a:r>
          </a:p>
        </p:txBody>
      </p:sp>
      <p:pic>
        <p:nvPicPr>
          <p:cNvPr id="3" name="Picture 2">
            <a:extLst>
              <a:ext uri="{FF2B5EF4-FFF2-40B4-BE49-F238E27FC236}">
                <a16:creationId xmlns:a16="http://schemas.microsoft.com/office/drawing/2014/main" id="{618A1CBD-0316-944E-AB8E-8D19FF45B861}"/>
              </a:ext>
            </a:extLst>
          </p:cNvPr>
          <p:cNvPicPr>
            <a:picLocks noChangeAspect="1"/>
          </p:cNvPicPr>
          <p:nvPr/>
        </p:nvPicPr>
        <p:blipFill>
          <a:blip r:embed="rId3"/>
          <a:stretch>
            <a:fillRect/>
          </a:stretch>
        </p:blipFill>
        <p:spPr>
          <a:xfrm>
            <a:off x="1009650" y="595312"/>
            <a:ext cx="4362450" cy="554884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15258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1"/>
          <p:cNvSpPr txBox="1">
            <a:spLocks noGrp="1"/>
          </p:cNvSpPr>
          <p:nvPr>
            <p:ph type="title"/>
          </p:nvPr>
        </p:nvSpPr>
        <p:spPr>
          <a:xfrm>
            <a:off x="637585" y="28070"/>
            <a:ext cx="9221787" cy="9477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3F3F"/>
              </a:buClr>
              <a:buSzPts val="1800"/>
              <a:buFont typeface="Calibri"/>
              <a:buNone/>
            </a:pPr>
            <a:r>
              <a:rPr lang="hu-HU">
                <a:latin typeface="Calibri"/>
                <a:ea typeface="Calibri"/>
                <a:cs typeface="Calibri"/>
                <a:sym typeface="Calibri"/>
              </a:rPr>
              <a:t>Vidékfejlesztésről röviden – Okos Falu </a:t>
            </a:r>
            <a:endParaRPr/>
          </a:p>
        </p:txBody>
      </p:sp>
      <p:sp>
        <p:nvSpPr>
          <p:cNvPr id="135" name="Google Shape;135;p21"/>
          <p:cNvSpPr txBox="1">
            <a:spLocks noGrp="1"/>
          </p:cNvSpPr>
          <p:nvPr>
            <p:ph type="body" idx="1"/>
          </p:nvPr>
        </p:nvSpPr>
        <p:spPr>
          <a:xfrm>
            <a:off x="513556" y="2326986"/>
            <a:ext cx="8929687" cy="3721100"/>
          </a:xfrm>
          <a:prstGeom prst="rect">
            <a:avLst/>
          </a:prstGeom>
          <a:noFill/>
          <a:ln>
            <a:noFill/>
          </a:ln>
        </p:spPr>
        <p:txBody>
          <a:bodyPr spcFirstLastPara="1" wrap="square" lIns="91425" tIns="45700" rIns="91425" bIns="45700" anchor="t" anchorCtr="0">
            <a:normAutofit fontScale="55000" lnSpcReduction="20000"/>
          </a:bodyPr>
          <a:lstStyle/>
          <a:p>
            <a:pPr marL="457200" lvl="0" indent="-342900" algn="just" rtl="0">
              <a:lnSpc>
                <a:spcPct val="120000"/>
              </a:lnSpc>
              <a:spcBef>
                <a:spcPts val="1000"/>
              </a:spcBef>
              <a:spcAft>
                <a:spcPts val="0"/>
              </a:spcAft>
              <a:buClr>
                <a:srgbClr val="3F3F3F"/>
              </a:buClr>
              <a:buSzPct val="116883"/>
              <a:buChar char="•"/>
            </a:pPr>
            <a:r>
              <a:rPr lang="hu-HU" dirty="0">
                <a:solidFill>
                  <a:srgbClr val="3F3F3F"/>
                </a:solidFill>
                <a:latin typeface="Calibri"/>
                <a:ea typeface="Calibri"/>
                <a:cs typeface="Calibri"/>
                <a:sym typeface="Calibri"/>
              </a:rPr>
              <a:t>Az EU felismerve a digitális technológiák által kínált lehetőségeket új vidékfejlesztési módszertan kidolgozását kezdte meg, amely az „smart villages” (okos falvak) elnevezést kapta. A módszertan által használt definíció a következő: </a:t>
            </a:r>
            <a:endParaRPr dirty="0"/>
          </a:p>
          <a:p>
            <a:pPr marL="457200" lvl="0" indent="-342900" algn="just" rtl="0">
              <a:lnSpc>
                <a:spcPct val="120000"/>
              </a:lnSpc>
              <a:spcBef>
                <a:spcPts val="1000"/>
              </a:spcBef>
              <a:spcAft>
                <a:spcPts val="0"/>
              </a:spcAft>
              <a:buClr>
                <a:srgbClr val="3F3F3F"/>
              </a:buClr>
              <a:buSzPct val="181818"/>
              <a:buChar char="•"/>
            </a:pPr>
            <a:r>
              <a:rPr lang="hu-HU" i="1" dirty="0">
                <a:solidFill>
                  <a:srgbClr val="3F3F3F"/>
                </a:solidFill>
                <a:latin typeface="Calibri"/>
                <a:ea typeface="Calibri"/>
                <a:cs typeface="Calibri"/>
                <a:sym typeface="Calibri"/>
              </a:rPr>
              <a:t>„Az okos falvak olyan vidéki közösségek, amelyek </a:t>
            </a:r>
            <a:r>
              <a:rPr lang="hu-HU" b="1" i="1" dirty="0">
                <a:solidFill>
                  <a:srgbClr val="FF0000"/>
                </a:solidFill>
                <a:latin typeface="Calibri"/>
                <a:ea typeface="Calibri"/>
                <a:cs typeface="Calibri"/>
                <a:sym typeface="Calibri"/>
              </a:rPr>
              <a:t>innovatív</a:t>
            </a:r>
            <a:r>
              <a:rPr lang="hu-HU" i="1" dirty="0">
                <a:solidFill>
                  <a:srgbClr val="3F3F3F"/>
                </a:solidFill>
                <a:latin typeface="Calibri"/>
                <a:ea typeface="Calibri"/>
                <a:cs typeface="Calibri"/>
                <a:sym typeface="Calibri"/>
              </a:rPr>
              <a:t> megoldásokat dolgoznak ki </a:t>
            </a:r>
            <a:r>
              <a:rPr lang="hu-HU" b="1" i="1" dirty="0">
                <a:solidFill>
                  <a:srgbClr val="FF0000"/>
                </a:solidFill>
                <a:latin typeface="Calibri"/>
                <a:ea typeface="Calibri"/>
                <a:cs typeface="Calibri"/>
                <a:sym typeface="Calibri"/>
              </a:rPr>
              <a:t>helyi</a:t>
            </a:r>
            <a:r>
              <a:rPr lang="hu-HU" i="1" dirty="0">
                <a:solidFill>
                  <a:srgbClr val="3F3F3F"/>
                </a:solidFill>
                <a:latin typeface="Calibri"/>
                <a:ea typeface="Calibri"/>
                <a:cs typeface="Calibri"/>
                <a:sym typeface="Calibri"/>
              </a:rPr>
              <a:t> </a:t>
            </a:r>
            <a:r>
              <a:rPr lang="hu-HU" b="1" i="1" dirty="0">
                <a:solidFill>
                  <a:srgbClr val="FF0000"/>
                </a:solidFill>
                <a:latin typeface="Calibri"/>
                <a:ea typeface="Calibri"/>
                <a:cs typeface="Calibri"/>
                <a:sym typeface="Calibri"/>
              </a:rPr>
              <a:t>problémáik</a:t>
            </a:r>
            <a:r>
              <a:rPr lang="hu-HU" i="1" dirty="0">
                <a:solidFill>
                  <a:srgbClr val="3F3F3F"/>
                </a:solidFill>
                <a:latin typeface="Calibri"/>
                <a:ea typeface="Calibri"/>
                <a:cs typeface="Calibri"/>
                <a:sym typeface="Calibri"/>
              </a:rPr>
              <a:t> kezelésére. Már meglévő </a:t>
            </a:r>
            <a:r>
              <a:rPr lang="hu-HU" b="1" i="1" dirty="0">
                <a:solidFill>
                  <a:srgbClr val="FF0000"/>
                </a:solidFill>
                <a:latin typeface="Calibri"/>
                <a:ea typeface="Calibri"/>
                <a:cs typeface="Calibri"/>
                <a:sym typeface="Calibri"/>
              </a:rPr>
              <a:t>helyi</a:t>
            </a:r>
            <a:r>
              <a:rPr lang="hu-HU" i="1" dirty="0">
                <a:solidFill>
                  <a:srgbClr val="3F3F3F"/>
                </a:solidFill>
                <a:latin typeface="Calibri"/>
                <a:ea typeface="Calibri"/>
                <a:cs typeface="Calibri"/>
                <a:sym typeface="Calibri"/>
              </a:rPr>
              <a:t> </a:t>
            </a:r>
            <a:r>
              <a:rPr lang="hu-HU" b="1" i="1" dirty="0">
                <a:solidFill>
                  <a:srgbClr val="FF0000"/>
                </a:solidFill>
                <a:latin typeface="Calibri"/>
                <a:ea typeface="Calibri"/>
                <a:cs typeface="Calibri"/>
                <a:sym typeface="Calibri"/>
              </a:rPr>
              <a:t>erősségekre</a:t>
            </a:r>
            <a:r>
              <a:rPr lang="hu-HU" i="1" dirty="0">
                <a:solidFill>
                  <a:srgbClr val="3F3F3F"/>
                </a:solidFill>
                <a:latin typeface="Calibri"/>
                <a:ea typeface="Calibri"/>
                <a:cs typeface="Calibri"/>
                <a:sym typeface="Calibri"/>
              </a:rPr>
              <a:t> és lehetőségekre építve kezdenek neki területük fenntartható fejlesztésének. A gazdasági, szociális és környezeti stratégiáik kidolgozásában és kivitelezésében részvételi megközelítést alkalmaznak, előmozdítják az innovációt, és </a:t>
            </a:r>
            <a:r>
              <a:rPr lang="hu-HU" b="1" i="1" dirty="0">
                <a:solidFill>
                  <a:srgbClr val="FF0000"/>
                </a:solidFill>
                <a:latin typeface="Calibri"/>
                <a:ea typeface="Calibri"/>
                <a:cs typeface="Calibri"/>
                <a:sym typeface="Calibri"/>
              </a:rPr>
              <a:t>hasznosítják a digitális technológiákban rejlő lehetőségeket</a:t>
            </a:r>
            <a:r>
              <a:rPr lang="hu-HU" i="1" dirty="0">
                <a:solidFill>
                  <a:srgbClr val="3F3F3F"/>
                </a:solidFill>
                <a:latin typeface="Calibri"/>
                <a:ea typeface="Calibri"/>
                <a:cs typeface="Calibri"/>
                <a:sym typeface="Calibri"/>
              </a:rPr>
              <a:t>. Az okos falvak </a:t>
            </a:r>
            <a:r>
              <a:rPr lang="hu-HU" b="1" i="1" dirty="0">
                <a:solidFill>
                  <a:srgbClr val="FF0000"/>
                </a:solidFill>
                <a:latin typeface="Calibri"/>
                <a:ea typeface="Calibri"/>
                <a:cs typeface="Calibri"/>
                <a:sym typeface="Calibri"/>
              </a:rPr>
              <a:t>társulnak és együttműködnek</a:t>
            </a:r>
            <a:r>
              <a:rPr lang="hu-HU" i="1" dirty="0">
                <a:solidFill>
                  <a:srgbClr val="3F3F3F"/>
                </a:solidFill>
                <a:latin typeface="Calibri"/>
                <a:ea typeface="Calibri"/>
                <a:cs typeface="Calibri"/>
                <a:sym typeface="Calibri"/>
              </a:rPr>
              <a:t> más vidéki vagy városi közösségekkel és szereplőkkel. Az okos falu stratégiák épülhetnek </a:t>
            </a:r>
            <a:r>
              <a:rPr lang="hu-HU" b="1" i="1" dirty="0">
                <a:solidFill>
                  <a:srgbClr val="FF0000"/>
                </a:solidFill>
                <a:latin typeface="Calibri"/>
                <a:ea typeface="Calibri"/>
                <a:cs typeface="Calibri"/>
                <a:sym typeface="Calibri"/>
              </a:rPr>
              <a:t>már meglévő kezdeményezésekre</a:t>
            </a:r>
            <a:r>
              <a:rPr lang="hu-HU" i="1" dirty="0">
                <a:solidFill>
                  <a:srgbClr val="3F3F3F"/>
                </a:solidFill>
                <a:latin typeface="Calibri"/>
                <a:ea typeface="Calibri"/>
                <a:cs typeface="Calibri"/>
                <a:sym typeface="Calibri"/>
              </a:rPr>
              <a:t>, és különböző köz- és magánforrásokból nyerhetnek támogatásokat.” </a:t>
            </a:r>
            <a:r>
              <a:rPr lang="hu-HU" sz="1800" i="1" dirty="0">
                <a:solidFill>
                  <a:srgbClr val="3F3F3F"/>
                </a:solidFill>
                <a:latin typeface="Calibri"/>
                <a:ea typeface="Calibri"/>
                <a:cs typeface="Calibri"/>
                <a:sym typeface="Calibri"/>
              </a:rPr>
              <a:t>(Pilot Project SMART </a:t>
            </a:r>
            <a:r>
              <a:rPr lang="hu-HU" sz="1800" i="1" dirty="0" err="1">
                <a:solidFill>
                  <a:srgbClr val="3F3F3F"/>
                </a:solidFill>
                <a:latin typeface="Calibri"/>
                <a:ea typeface="Calibri"/>
                <a:cs typeface="Calibri"/>
                <a:sym typeface="Calibri"/>
              </a:rPr>
              <a:t>Eco</a:t>
            </a:r>
            <a:r>
              <a:rPr lang="hu-HU" sz="1800" i="1" dirty="0">
                <a:solidFill>
                  <a:srgbClr val="3F3F3F"/>
                </a:solidFill>
                <a:latin typeface="Calibri"/>
                <a:ea typeface="Calibri"/>
                <a:cs typeface="Calibri"/>
                <a:sym typeface="Calibri"/>
              </a:rPr>
              <a:t>-Social Villages, 21 </a:t>
            </a:r>
            <a:r>
              <a:rPr lang="hu-HU" sz="1800" i="1" dirty="0" err="1">
                <a:solidFill>
                  <a:srgbClr val="3F3F3F"/>
                </a:solidFill>
                <a:latin typeface="Calibri"/>
                <a:ea typeface="Calibri"/>
                <a:cs typeface="Calibri"/>
                <a:sym typeface="Calibri"/>
              </a:rPr>
              <a:t>February</a:t>
            </a:r>
            <a:r>
              <a:rPr lang="hu-HU" sz="1800" i="1" dirty="0">
                <a:solidFill>
                  <a:srgbClr val="3F3F3F"/>
                </a:solidFill>
                <a:latin typeface="Calibri"/>
                <a:ea typeface="Calibri"/>
                <a:cs typeface="Calibri"/>
                <a:sym typeface="Calibri"/>
              </a:rPr>
              <a:t> 2019, </a:t>
            </a:r>
            <a:r>
              <a:rPr lang="hu-HU" sz="1800" i="1" dirty="0" err="1">
                <a:solidFill>
                  <a:srgbClr val="3F3F3F"/>
                </a:solidFill>
                <a:latin typeface="Calibri"/>
                <a:ea typeface="Calibri"/>
                <a:cs typeface="Calibri"/>
                <a:sym typeface="Calibri"/>
              </a:rPr>
              <a:t>Brussels</a:t>
            </a:r>
            <a:r>
              <a:rPr lang="hu-HU" sz="1800" i="1" dirty="0">
                <a:solidFill>
                  <a:srgbClr val="3F3F3F"/>
                </a:solidFill>
                <a:latin typeface="Calibri"/>
                <a:ea typeface="Calibri"/>
                <a:cs typeface="Calibri"/>
                <a:sym typeface="Calibri"/>
              </a:rPr>
              <a:t>)</a:t>
            </a:r>
            <a:endParaRPr sz="1800" i="1" dirty="0">
              <a:solidFill>
                <a:srgbClr val="3F3F3F"/>
              </a:solidFill>
              <a:latin typeface="Calibri"/>
              <a:ea typeface="Calibri"/>
              <a:cs typeface="Calibri"/>
              <a:sym typeface="Calibri"/>
            </a:endParaRPr>
          </a:p>
          <a:p>
            <a:pPr marL="457200" lvl="0" indent="-342900" algn="l" rtl="0">
              <a:lnSpc>
                <a:spcPct val="120000"/>
              </a:lnSpc>
              <a:spcBef>
                <a:spcPts val="1000"/>
              </a:spcBef>
              <a:spcAft>
                <a:spcPts val="0"/>
              </a:spcAft>
              <a:buClr>
                <a:srgbClr val="3F3F3F"/>
              </a:buClr>
              <a:buSzPct val="116883"/>
              <a:buChar char="•"/>
            </a:pPr>
            <a:r>
              <a:rPr lang="hu-HU" dirty="0">
                <a:solidFill>
                  <a:srgbClr val="3F3F3F"/>
                </a:solidFill>
                <a:latin typeface="Calibri"/>
                <a:ea typeface="Calibri"/>
                <a:cs typeface="Calibri"/>
                <a:sym typeface="Calibri"/>
              </a:rPr>
              <a:t>Az okos falvak módszertan nem közvetlenül használja a technológiai, digitális megoldásokat, nem a technológiai fejlesztése a célja, hanem a helyi igények, szükségletek és lehetőségek feltárása alapján a technológia felhasználásával új szolgáltatások kidolgozása és megvalósítása. </a:t>
            </a:r>
            <a:endParaRPr dirty="0"/>
          </a:p>
        </p:txBody>
      </p:sp>
      <p:pic>
        <p:nvPicPr>
          <p:cNvPr id="136" name="Google Shape;136;p21" descr="KÃ©ptalÃ¡lat a kÃ¶vetkezÅre: âsmart villagesâ"/>
          <p:cNvPicPr preferRelativeResize="0"/>
          <p:nvPr/>
        </p:nvPicPr>
        <p:blipFill rotWithShape="1">
          <a:blip r:embed="rId3">
            <a:alphaModFix/>
          </a:blip>
          <a:srcRect/>
          <a:stretch/>
        </p:blipFill>
        <p:spPr>
          <a:xfrm>
            <a:off x="9661766" y="2761957"/>
            <a:ext cx="2333686" cy="2415963"/>
          </a:xfrm>
          <a:prstGeom prst="rect">
            <a:avLst/>
          </a:prstGeom>
          <a:gradFill>
            <a:gsLst>
              <a:gs pos="0">
                <a:srgbClr val="939393"/>
              </a:gs>
              <a:gs pos="32450">
                <a:srgbClr val="BFBFBF"/>
              </a:gs>
              <a:gs pos="72950">
                <a:srgbClr val="E9E9E9"/>
              </a:gs>
              <a:gs pos="86000">
                <a:srgbClr val="D5D5D5"/>
              </a:gs>
              <a:gs pos="100000">
                <a:schemeClr val="lt1"/>
              </a:gs>
            </a:gsLst>
            <a:path path="circle">
              <a:fillToRect l="100000" b="100000"/>
            </a:path>
            <a:tileRect t="-100000" r="-100000"/>
          </a:gradFill>
          <a:ln>
            <a:noFill/>
          </a:ln>
        </p:spPr>
      </p:pic>
      <p:sp>
        <p:nvSpPr>
          <p:cNvPr id="137" name="Google Shape;137;p21"/>
          <p:cNvSpPr/>
          <p:nvPr/>
        </p:nvSpPr>
        <p:spPr>
          <a:xfrm>
            <a:off x="2575016" y="6175082"/>
            <a:ext cx="8470900" cy="3079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none" strike="noStrike" cap="none">
                <a:solidFill>
                  <a:schemeClr val="dk1"/>
                </a:solidFill>
                <a:latin typeface="Calibri"/>
                <a:ea typeface="Calibri"/>
                <a:cs typeface="Calibri"/>
                <a:sym typeface="Calibri"/>
              </a:rPr>
              <a:t>Kép forrása: </a:t>
            </a:r>
            <a:r>
              <a:rPr lang="hu-HU" sz="1400" b="0" i="0" u="sng" strike="noStrike" cap="none">
                <a:solidFill>
                  <a:srgbClr val="0563C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https://enrd.ec.europa.eu/smart-and-competitive-rural-areas/smart-villages/smart-villages-portal_en</a:t>
            </a:r>
            <a:endParaRPr sz="1400" b="0" i="0" u="none" strike="noStrike" cap="none">
              <a:solidFill>
                <a:schemeClr val="dk1"/>
              </a:solidFill>
              <a:latin typeface="Arial"/>
              <a:ea typeface="Arial"/>
              <a:cs typeface="Arial"/>
              <a:sym typeface="Arial"/>
            </a:endParaRPr>
          </a:p>
        </p:txBody>
      </p:sp>
      <p:sp>
        <p:nvSpPr>
          <p:cNvPr id="138" name="Google Shape;138;p21"/>
          <p:cNvSpPr txBox="1"/>
          <p:nvPr/>
        </p:nvSpPr>
        <p:spPr>
          <a:xfrm>
            <a:off x="159340" y="1033174"/>
            <a:ext cx="11395075" cy="1293812"/>
          </a:xfrm>
          <a:prstGeom prst="rect">
            <a:avLst/>
          </a:prstGeom>
          <a:noFill/>
          <a:ln>
            <a:noFill/>
          </a:ln>
        </p:spPr>
        <p:txBody>
          <a:bodyPr spcFirstLastPara="1" wrap="square" lIns="91425" tIns="45700" rIns="91425" bIns="45700" anchor="t" anchorCtr="0">
            <a:noAutofit/>
          </a:bodyPr>
          <a:lstStyle/>
          <a:p>
            <a:pPr marL="90488" marR="0" lvl="0" indent="0" algn="just" rtl="0">
              <a:lnSpc>
                <a:spcPct val="100000"/>
              </a:lnSpc>
              <a:spcBef>
                <a:spcPts val="0"/>
              </a:spcBef>
              <a:spcAft>
                <a:spcPts val="0"/>
              </a:spcAft>
              <a:buClr>
                <a:srgbClr val="3F3F3F"/>
              </a:buClr>
              <a:buSzPts val="1600"/>
              <a:buFont typeface="Arial"/>
              <a:buNone/>
            </a:pPr>
            <a:r>
              <a:rPr lang="hu-HU" sz="1600" b="0" i="0" u="none" strike="noStrike" cap="none" dirty="0">
                <a:solidFill>
                  <a:srgbClr val="3F3F3F"/>
                </a:solidFill>
                <a:latin typeface="Calibri"/>
                <a:ea typeface="Calibri"/>
                <a:cs typeface="Calibri"/>
                <a:sym typeface="Calibri"/>
              </a:rPr>
              <a:t>A vidékfejlesztés térben és szakmailag is szerteágazó területei között a digitális megoldások új kapcsolatok kialakítását teszik lehetővé. Megváltozott a kommunikáció, a szakmai együttműködés, a menedzsment lehetősége, csökkennek a távolságok, a gyorsult az információ áramlás, és több automatizálási lehetőség is rendelkezésre áll. Az új technológiák sok adatot „termelnek” amelyek összegyűjtésével, elemzésével lehetőség nyílik a helyi lakosok, vállalkozások, valamint a piaci, természeti körülmények pontosabb megismerésére, az igények azonosítására. </a:t>
            </a:r>
            <a:endParaRPr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0B537-5CA3-7B43-9647-E60E0C9E1FDB}"/>
              </a:ext>
            </a:extLst>
          </p:cNvPr>
          <p:cNvSpPr>
            <a:spLocks noGrp="1"/>
          </p:cNvSpPr>
          <p:nvPr>
            <p:ph type="title"/>
          </p:nvPr>
        </p:nvSpPr>
        <p:spPr/>
        <p:txBody>
          <a:bodyPr/>
          <a:lstStyle/>
          <a:p>
            <a:r>
              <a:rPr lang="hu-HU" dirty="0"/>
              <a:t>Legyen a tarsolyban néhány fejlesztési ötlet</a:t>
            </a:r>
          </a:p>
        </p:txBody>
      </p:sp>
      <p:sp>
        <p:nvSpPr>
          <p:cNvPr id="4" name="Text Placeholder 3">
            <a:extLst>
              <a:ext uri="{FF2B5EF4-FFF2-40B4-BE49-F238E27FC236}">
                <a16:creationId xmlns:a16="http://schemas.microsoft.com/office/drawing/2014/main" id="{A3A2DEDC-AAA1-9643-9EAC-3E63B95EF7DB}"/>
              </a:ext>
            </a:extLst>
          </p:cNvPr>
          <p:cNvSpPr>
            <a:spLocks noGrp="1"/>
          </p:cNvSpPr>
          <p:nvPr>
            <p:ph type="body" idx="1"/>
          </p:nvPr>
        </p:nvSpPr>
        <p:spPr/>
        <p:txBody>
          <a:bodyPr/>
          <a:lstStyle/>
          <a:p>
            <a:r>
              <a:rPr lang="hu-HU" dirty="0"/>
              <a:t>Távlati tervezés a helyi turizmus fejlesztésében</a:t>
            </a:r>
          </a:p>
        </p:txBody>
      </p:sp>
    </p:spTree>
    <p:extLst>
      <p:ext uri="{BB962C8B-B14F-4D97-AF65-F5344CB8AC3E}">
        <p14:creationId xmlns:p14="http://schemas.microsoft.com/office/powerpoint/2010/main" val="411949823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gd03d5b2036_1_5"/>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hu-HU" dirty="0"/>
              <a:t>Készüljünk a pályázatokra</a:t>
            </a:r>
            <a:endParaRPr dirty="0"/>
          </a:p>
        </p:txBody>
      </p:sp>
      <p:sp>
        <p:nvSpPr>
          <p:cNvPr id="75" name="Google Shape;75;gd03d5b2036_1_5"/>
          <p:cNvSpPr txBox="1">
            <a:spLocks noGrp="1"/>
          </p:cNvSpPr>
          <p:nvPr>
            <p:ph type="body" idx="1"/>
          </p:nvPr>
        </p:nvSpPr>
        <p:spPr>
          <a:xfrm>
            <a:off x="321547" y="1825625"/>
            <a:ext cx="11555700" cy="4351200"/>
          </a:xfrm>
          <a:prstGeom prst="rect">
            <a:avLst/>
          </a:prstGeom>
        </p:spPr>
        <p:txBody>
          <a:bodyPr spcFirstLastPara="1" wrap="square" lIns="91425" tIns="45700" rIns="91425" bIns="45700" anchor="t" anchorCtr="0">
            <a:normAutofit/>
          </a:bodyPr>
          <a:lstStyle/>
          <a:p>
            <a:pPr marL="114300" indent="0">
              <a:buNone/>
            </a:pPr>
            <a:r>
              <a:rPr lang="hu-HU" b="1" dirty="0"/>
              <a:t>A falusi turizmus kisléptékű beruházásait érdemes közösségi erőből, vállalkozók támogatásával és a bevételek visszaforgatásával finanszírozni. </a:t>
            </a:r>
          </a:p>
          <a:p>
            <a:pPr marL="114300" indent="0">
              <a:buNone/>
            </a:pPr>
            <a:r>
              <a:rPr lang="hu-HU" b="1" dirty="0"/>
              <a:t>A nagyobb fejlesztésekre kiírt pályázatokra érdemes előre felkészülni. A hiteles, alaposan átgondolt terveket a pályázatok bírálói nagyobb szimpátiával fogadják, mint az utolsó pillanatban összedobott, hevenyészett ötleteket. </a:t>
            </a:r>
          </a:p>
          <a:p>
            <a:pPr marL="114300" indent="0">
              <a:buNone/>
            </a:pPr>
            <a:r>
              <a:rPr lang="hu-HU" b="1" dirty="0"/>
              <a:t>A jó horgász nem üres kézzel megy pecázni, hanem finom csalikkal készül. Amikor a turizmus fejlesztésének lehetőségeit elemezzük, ne ijedjünk meg, ha nagyobb költségű projektek elképzelései is előkerülnek. Lehetőség szerint készítsünk részletes, megvalósíthatósági terveket. </a:t>
            </a:r>
            <a:endParaRPr lang="hu-HU" dirty="0"/>
          </a:p>
          <a:p>
            <a:pPr marL="0" lvl="0" indent="0" algn="l" rtl="0">
              <a:spcBef>
                <a:spcPts val="1000"/>
              </a:spcBef>
              <a:spcAft>
                <a:spcPts val="0"/>
              </a:spcAft>
              <a:buNone/>
            </a:pPr>
            <a:endParaRPr dirty="0"/>
          </a:p>
        </p:txBody>
      </p:sp>
    </p:spTree>
    <p:extLst>
      <p:ext uri="{BB962C8B-B14F-4D97-AF65-F5344CB8AC3E}">
        <p14:creationId xmlns:p14="http://schemas.microsoft.com/office/powerpoint/2010/main" val="25482368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24B54-8B0E-FE43-981C-D520E656539B}"/>
              </a:ext>
            </a:extLst>
          </p:cNvPr>
          <p:cNvSpPr>
            <a:spLocks noGrp="1"/>
          </p:cNvSpPr>
          <p:nvPr>
            <p:ph type="title"/>
          </p:nvPr>
        </p:nvSpPr>
        <p:spPr>
          <a:xfrm>
            <a:off x="6057900" y="365125"/>
            <a:ext cx="5715000" cy="1325563"/>
          </a:xfrm>
        </p:spPr>
        <p:txBody>
          <a:bodyPr/>
          <a:lstStyle/>
          <a:p>
            <a:r>
              <a:rPr lang="hu-HU" dirty="0"/>
              <a:t>Kerékpárút terve</a:t>
            </a:r>
          </a:p>
        </p:txBody>
      </p:sp>
      <p:sp>
        <p:nvSpPr>
          <p:cNvPr id="9" name="Text Placeholder 3">
            <a:extLst>
              <a:ext uri="{FF2B5EF4-FFF2-40B4-BE49-F238E27FC236}">
                <a16:creationId xmlns:a16="http://schemas.microsoft.com/office/drawing/2014/main" id="{EDDF749E-5594-0144-9C05-13DCC7EF1CF4}"/>
              </a:ext>
            </a:extLst>
          </p:cNvPr>
          <p:cNvSpPr txBox="1">
            <a:spLocks/>
          </p:cNvSpPr>
          <p:nvPr/>
        </p:nvSpPr>
        <p:spPr>
          <a:xfrm>
            <a:off x="6057900" y="1958975"/>
            <a:ext cx="5704952" cy="4351338"/>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C9E4A"/>
              </a:buClr>
              <a:buSzPts val="1800"/>
              <a:buFont typeface="Arial"/>
              <a:buChar char="•"/>
              <a:defRPr sz="2800" b="0" i="0" u="none" strike="noStrike" cap="none">
                <a:solidFill>
                  <a:srgbClr val="1C9E4A"/>
                </a:solidFill>
                <a:latin typeface="Calibri"/>
                <a:ea typeface="Calibri"/>
                <a:cs typeface="Calibri"/>
                <a:sym typeface="Calibri"/>
              </a:defRPr>
            </a:lvl1pPr>
            <a:lvl2pPr marL="914400" marR="0" lvl="1" indent="-342900" algn="l" rtl="0">
              <a:lnSpc>
                <a:spcPct val="90000"/>
              </a:lnSpc>
              <a:spcBef>
                <a:spcPts val="500"/>
              </a:spcBef>
              <a:spcAft>
                <a:spcPts val="0"/>
              </a:spcAft>
              <a:buClr>
                <a:srgbClr val="1C9E4A"/>
              </a:buClr>
              <a:buSzPts val="1800"/>
              <a:buFont typeface="Arial"/>
              <a:buChar char="•"/>
              <a:defRPr sz="2400" b="0" i="0" u="none" strike="noStrike" cap="none">
                <a:solidFill>
                  <a:srgbClr val="1C9E4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C9E4A"/>
              </a:buClr>
              <a:buSzPts val="1800"/>
              <a:buFont typeface="Arial"/>
              <a:buChar char="•"/>
              <a:defRPr sz="2000" b="0" i="0" u="none" strike="noStrike" cap="none">
                <a:solidFill>
                  <a:srgbClr val="1C9E4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hu-HU" dirty="0"/>
              <a:t>Kesztölc zsákfalu, kerékpárral nem közelíthető meg. A Pilisben már épül a kerékpáros úthálózat, ezért kidolgoztunk egy tervet, hogy hogyan lehetne összekötni a pilisi és a dunai kerékpáros utakat. Bejártuk a lehetséges útvonalakat, egyeztettünk a tulajdonosokkal, önkormányzattal, egyeztettünk építészekkel. Amikor megjelent egy pályázati kiírás, az alapok már megvoltak.</a:t>
            </a:r>
          </a:p>
        </p:txBody>
      </p:sp>
      <p:pic>
        <p:nvPicPr>
          <p:cNvPr id="5" name="Picture 4">
            <a:extLst>
              <a:ext uri="{FF2B5EF4-FFF2-40B4-BE49-F238E27FC236}">
                <a16:creationId xmlns:a16="http://schemas.microsoft.com/office/drawing/2014/main" id="{4C49EF77-D1B8-6B4E-9B49-DF3D5175B3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890" y="1690688"/>
            <a:ext cx="5213925" cy="400526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110934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24B54-8B0E-FE43-981C-D520E656539B}"/>
              </a:ext>
            </a:extLst>
          </p:cNvPr>
          <p:cNvSpPr>
            <a:spLocks noGrp="1"/>
          </p:cNvSpPr>
          <p:nvPr>
            <p:ph type="title"/>
          </p:nvPr>
        </p:nvSpPr>
        <p:spPr>
          <a:xfrm>
            <a:off x="6057900" y="365125"/>
            <a:ext cx="5715000" cy="1325563"/>
          </a:xfrm>
        </p:spPr>
        <p:txBody>
          <a:bodyPr/>
          <a:lstStyle/>
          <a:p>
            <a:r>
              <a:rPr lang="hu-HU" dirty="0"/>
              <a:t>E-bike pihenőhely terve</a:t>
            </a:r>
          </a:p>
        </p:txBody>
      </p:sp>
      <p:sp>
        <p:nvSpPr>
          <p:cNvPr id="9" name="Text Placeholder 3">
            <a:extLst>
              <a:ext uri="{FF2B5EF4-FFF2-40B4-BE49-F238E27FC236}">
                <a16:creationId xmlns:a16="http://schemas.microsoft.com/office/drawing/2014/main" id="{EDDF749E-5594-0144-9C05-13DCC7EF1CF4}"/>
              </a:ext>
            </a:extLst>
          </p:cNvPr>
          <p:cNvSpPr txBox="1">
            <a:spLocks/>
          </p:cNvSpPr>
          <p:nvPr/>
        </p:nvSpPr>
        <p:spPr>
          <a:xfrm>
            <a:off x="6057900" y="1958975"/>
            <a:ext cx="5704952" cy="435133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C9E4A"/>
              </a:buClr>
              <a:buSzPts val="1800"/>
              <a:buFont typeface="Arial"/>
              <a:buChar char="•"/>
              <a:defRPr sz="2800" b="0" i="0" u="none" strike="noStrike" cap="none">
                <a:solidFill>
                  <a:srgbClr val="1C9E4A"/>
                </a:solidFill>
                <a:latin typeface="Calibri"/>
                <a:ea typeface="Calibri"/>
                <a:cs typeface="Calibri"/>
                <a:sym typeface="Calibri"/>
              </a:defRPr>
            </a:lvl1pPr>
            <a:lvl2pPr marL="914400" marR="0" lvl="1" indent="-342900" algn="l" rtl="0">
              <a:lnSpc>
                <a:spcPct val="90000"/>
              </a:lnSpc>
              <a:spcBef>
                <a:spcPts val="500"/>
              </a:spcBef>
              <a:spcAft>
                <a:spcPts val="0"/>
              </a:spcAft>
              <a:buClr>
                <a:srgbClr val="1C9E4A"/>
              </a:buClr>
              <a:buSzPts val="1800"/>
              <a:buFont typeface="Arial"/>
              <a:buChar char="•"/>
              <a:defRPr sz="2400" b="0" i="0" u="none" strike="noStrike" cap="none">
                <a:solidFill>
                  <a:srgbClr val="1C9E4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C9E4A"/>
              </a:buClr>
              <a:buSzPts val="1800"/>
              <a:buFont typeface="Arial"/>
              <a:buChar char="•"/>
              <a:defRPr sz="2000" b="0" i="0" u="none" strike="noStrike" cap="none">
                <a:solidFill>
                  <a:srgbClr val="1C9E4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hu-HU" dirty="0"/>
              <a:t>A hegyes-völgyes terepen jól jön egy kis segítség a </a:t>
            </a:r>
            <a:r>
              <a:rPr lang="hu-HU" dirty="0" err="1"/>
              <a:t>bringázáshoz</a:t>
            </a:r>
            <a:r>
              <a:rPr lang="hu-HU" dirty="0"/>
              <a:t>. Megterveztük egy e-bike </a:t>
            </a:r>
            <a:r>
              <a:rPr lang="hu-HU" dirty="0" err="1"/>
              <a:t>töltöőállomás</a:t>
            </a:r>
            <a:r>
              <a:rPr lang="hu-HU" dirty="0"/>
              <a:t> tervét. Erre még nem érkezett alkalmas pályázati kiírás, de ami késik, az nem múlik.</a:t>
            </a:r>
          </a:p>
        </p:txBody>
      </p:sp>
      <p:pic>
        <p:nvPicPr>
          <p:cNvPr id="5" name="Picture 4">
            <a:extLst>
              <a:ext uri="{FF2B5EF4-FFF2-40B4-BE49-F238E27FC236}">
                <a16:creationId xmlns:a16="http://schemas.microsoft.com/office/drawing/2014/main" id="{CD960F26-2362-0341-A02D-F617F3C34910}"/>
              </a:ext>
            </a:extLst>
          </p:cNvPr>
          <p:cNvPicPr>
            <a:picLocks noChangeAspect="1"/>
          </p:cNvPicPr>
          <p:nvPr/>
        </p:nvPicPr>
        <p:blipFill rotWithShape="1">
          <a:blip r:embed="rId2"/>
          <a:srcRect l="5124" t="62767" r="57543" b="6637"/>
          <a:stretch/>
        </p:blipFill>
        <p:spPr>
          <a:xfrm>
            <a:off x="723900" y="1690688"/>
            <a:ext cx="4914900" cy="320516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14610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24B54-8B0E-FE43-981C-D520E656539B}"/>
              </a:ext>
            </a:extLst>
          </p:cNvPr>
          <p:cNvSpPr>
            <a:spLocks noGrp="1"/>
          </p:cNvSpPr>
          <p:nvPr>
            <p:ph type="title"/>
          </p:nvPr>
        </p:nvSpPr>
        <p:spPr>
          <a:xfrm>
            <a:off x="6057900" y="365125"/>
            <a:ext cx="5715000" cy="1325563"/>
          </a:xfrm>
        </p:spPr>
        <p:txBody>
          <a:bodyPr/>
          <a:lstStyle/>
          <a:p>
            <a:r>
              <a:rPr lang="hu-HU" dirty="0"/>
              <a:t>Turistaszálló bővítésének terve</a:t>
            </a:r>
          </a:p>
        </p:txBody>
      </p:sp>
      <p:sp>
        <p:nvSpPr>
          <p:cNvPr id="9" name="Text Placeholder 3">
            <a:extLst>
              <a:ext uri="{FF2B5EF4-FFF2-40B4-BE49-F238E27FC236}">
                <a16:creationId xmlns:a16="http://schemas.microsoft.com/office/drawing/2014/main" id="{EDDF749E-5594-0144-9C05-13DCC7EF1CF4}"/>
              </a:ext>
            </a:extLst>
          </p:cNvPr>
          <p:cNvSpPr txBox="1">
            <a:spLocks/>
          </p:cNvSpPr>
          <p:nvPr/>
        </p:nvSpPr>
        <p:spPr>
          <a:xfrm>
            <a:off x="6057900" y="1958975"/>
            <a:ext cx="5704952" cy="4351338"/>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C9E4A"/>
              </a:buClr>
              <a:buSzPts val="1800"/>
              <a:buFont typeface="Arial"/>
              <a:buChar char="•"/>
              <a:defRPr sz="2800" b="0" i="0" u="none" strike="noStrike" cap="none">
                <a:solidFill>
                  <a:srgbClr val="1C9E4A"/>
                </a:solidFill>
                <a:latin typeface="Calibri"/>
                <a:ea typeface="Calibri"/>
                <a:cs typeface="Calibri"/>
                <a:sym typeface="Calibri"/>
              </a:defRPr>
            </a:lvl1pPr>
            <a:lvl2pPr marL="914400" marR="0" lvl="1" indent="-342900" algn="l" rtl="0">
              <a:lnSpc>
                <a:spcPct val="90000"/>
              </a:lnSpc>
              <a:spcBef>
                <a:spcPts val="500"/>
              </a:spcBef>
              <a:spcAft>
                <a:spcPts val="0"/>
              </a:spcAft>
              <a:buClr>
                <a:srgbClr val="1C9E4A"/>
              </a:buClr>
              <a:buSzPts val="1800"/>
              <a:buFont typeface="Arial"/>
              <a:buChar char="•"/>
              <a:defRPr sz="2400" b="0" i="0" u="none" strike="noStrike" cap="none">
                <a:solidFill>
                  <a:srgbClr val="1C9E4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C9E4A"/>
              </a:buClr>
              <a:buSzPts val="1800"/>
              <a:buFont typeface="Arial"/>
              <a:buChar char="•"/>
              <a:defRPr sz="2000" b="0" i="0" u="none" strike="noStrike" cap="none">
                <a:solidFill>
                  <a:srgbClr val="1C9E4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hu-HU" dirty="0"/>
              <a:t>A közösségi erőfeszítéssel tiszta és kényelmes szállást alakítottunk ki. Az épület üzemeltetése azonban drága, a tető elavult, a nyílászárók is cserére szorulnak. Arra is lehetőség van, hogy a tető alatt újabb férőhelyeket alakítsunk ki. Ehhez már pályázati erőforrásra lesz szükség, ezért elkészítettük a terveket, hogy ha lesz a témába vágó kiírás, akkor be tudjuk adni a javaslatot.</a:t>
            </a:r>
          </a:p>
        </p:txBody>
      </p:sp>
      <p:pic>
        <p:nvPicPr>
          <p:cNvPr id="5" name="Picture 4">
            <a:extLst>
              <a:ext uri="{FF2B5EF4-FFF2-40B4-BE49-F238E27FC236}">
                <a16:creationId xmlns:a16="http://schemas.microsoft.com/office/drawing/2014/main" id="{7D82AA2F-8634-7F4F-87E3-28BCC6486538}"/>
              </a:ext>
            </a:extLst>
          </p:cNvPr>
          <p:cNvPicPr>
            <a:picLocks noChangeAspect="1"/>
          </p:cNvPicPr>
          <p:nvPr/>
        </p:nvPicPr>
        <p:blipFill rotWithShape="1">
          <a:blip r:embed="rId2"/>
          <a:srcRect l="26875" t="18011" r="41718" b="16023"/>
          <a:stretch/>
        </p:blipFill>
        <p:spPr>
          <a:xfrm>
            <a:off x="800100" y="704850"/>
            <a:ext cx="4895850" cy="5139425"/>
          </a:xfrm>
          <a:prstGeom prst="rect">
            <a:avLst/>
          </a:prstGeom>
        </p:spPr>
      </p:pic>
    </p:spTree>
    <p:extLst>
      <p:ext uri="{BB962C8B-B14F-4D97-AF65-F5344CB8AC3E}">
        <p14:creationId xmlns:p14="http://schemas.microsoft.com/office/powerpoint/2010/main" val="127505688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2A4A2-E88E-C64E-9522-337ADBA56890}"/>
              </a:ext>
            </a:extLst>
          </p:cNvPr>
          <p:cNvSpPr>
            <a:spLocks noGrp="1"/>
          </p:cNvSpPr>
          <p:nvPr>
            <p:ph type="title"/>
          </p:nvPr>
        </p:nvSpPr>
        <p:spPr/>
        <p:txBody>
          <a:bodyPr/>
          <a:lstStyle/>
          <a:p>
            <a:r>
              <a:rPr lang="hu-HU" dirty="0"/>
              <a:t>Türelem és kitartás</a:t>
            </a:r>
          </a:p>
        </p:txBody>
      </p:sp>
      <p:sp>
        <p:nvSpPr>
          <p:cNvPr id="3" name="Text Placeholder 2">
            <a:extLst>
              <a:ext uri="{FF2B5EF4-FFF2-40B4-BE49-F238E27FC236}">
                <a16:creationId xmlns:a16="http://schemas.microsoft.com/office/drawing/2014/main" id="{010B300C-5F0C-EC4F-9081-F0B7BD51D045}"/>
              </a:ext>
            </a:extLst>
          </p:cNvPr>
          <p:cNvSpPr>
            <a:spLocks noGrp="1"/>
          </p:cNvSpPr>
          <p:nvPr>
            <p:ph type="body" idx="1"/>
          </p:nvPr>
        </p:nvSpPr>
        <p:spPr/>
        <p:txBody>
          <a:bodyPr/>
          <a:lstStyle/>
          <a:p>
            <a:pPr marL="114300" indent="0">
              <a:buNone/>
            </a:pPr>
            <a:r>
              <a:rPr lang="hu-HU" dirty="0"/>
              <a:t>A turizmus fejlesztése több éves, hosszú kitartást igénylő feladat. </a:t>
            </a:r>
          </a:p>
          <a:p>
            <a:pPr marL="114300" indent="0">
              <a:buNone/>
            </a:pPr>
            <a:r>
              <a:rPr lang="hu-HU" dirty="0"/>
              <a:t>Egy kis település turizmusát csak nagyobb rendszerekkel összhangban, kapcsolódási pontokkal, szövetségekkel lehet fejleszteni.</a:t>
            </a:r>
          </a:p>
          <a:p>
            <a:pPr marL="114300" indent="0">
              <a:buNone/>
            </a:pPr>
            <a:r>
              <a:rPr lang="hu-HU" dirty="0"/>
              <a:t>A fejlesztésben tekintettel kell lennünk a település adottságaira, a földrajzi és a lelki tényezőkre egyaránt.</a:t>
            </a:r>
          </a:p>
          <a:p>
            <a:endParaRPr lang="hu-HU" dirty="0"/>
          </a:p>
        </p:txBody>
      </p:sp>
    </p:spTree>
    <p:extLst>
      <p:ext uri="{BB962C8B-B14F-4D97-AF65-F5344CB8AC3E}">
        <p14:creationId xmlns:p14="http://schemas.microsoft.com/office/powerpoint/2010/main" val="17544745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62"/>
          <p:cNvSpPr txBox="1">
            <a:spLocks noGrp="1"/>
          </p:cNvSpPr>
          <p:nvPr>
            <p:ph type="title"/>
          </p:nvPr>
        </p:nvSpPr>
        <p:spPr>
          <a:xfrm>
            <a:off x="750888" y="293688"/>
            <a:ext cx="9221787" cy="9477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3F3F"/>
              </a:buClr>
              <a:buSzPts val="1800"/>
              <a:buFont typeface="Calibri"/>
              <a:buNone/>
            </a:pPr>
            <a:r>
              <a:rPr lang="hu-HU" dirty="0">
                <a:latin typeface="Calibri"/>
                <a:ea typeface="Calibri"/>
                <a:cs typeface="Calibri"/>
                <a:sym typeface="Calibri"/>
              </a:rPr>
              <a:t>Ellenőrző kérdések</a:t>
            </a:r>
            <a:endParaRPr dirty="0"/>
          </a:p>
        </p:txBody>
      </p:sp>
      <p:sp>
        <p:nvSpPr>
          <p:cNvPr id="781" name="Google Shape;781;p62"/>
          <p:cNvSpPr txBox="1">
            <a:spLocks noGrp="1"/>
          </p:cNvSpPr>
          <p:nvPr>
            <p:ph type="body" idx="1"/>
          </p:nvPr>
        </p:nvSpPr>
        <p:spPr>
          <a:xfrm>
            <a:off x="750888" y="1349375"/>
            <a:ext cx="10515600" cy="4351338"/>
          </a:xfrm>
          <a:prstGeom prst="rect">
            <a:avLst/>
          </a:prstGeom>
          <a:noFill/>
          <a:ln>
            <a:noFill/>
          </a:ln>
        </p:spPr>
        <p:txBody>
          <a:bodyPr spcFirstLastPara="1" wrap="square" lIns="91425" tIns="45700" rIns="91425" bIns="45700" anchor="t" anchorCtr="0">
            <a:normAutofit lnSpcReduction="10000"/>
          </a:bodyPr>
          <a:lstStyle/>
          <a:p>
            <a:pPr marL="457200" lvl="0" indent="-342900" algn="l" rtl="0">
              <a:lnSpc>
                <a:spcPct val="90000"/>
              </a:lnSpc>
              <a:spcBef>
                <a:spcPts val="1000"/>
              </a:spcBef>
              <a:spcAft>
                <a:spcPts val="0"/>
              </a:spcAft>
              <a:buClr>
                <a:srgbClr val="3F3F3F"/>
              </a:buClr>
              <a:buSzPts val="1800"/>
              <a:buChar char="•"/>
            </a:pPr>
            <a:r>
              <a:rPr lang="hu-HU" sz="2000">
                <a:solidFill>
                  <a:srgbClr val="3F3F3F"/>
                </a:solidFill>
                <a:latin typeface="Calibri"/>
                <a:ea typeface="Calibri"/>
                <a:cs typeface="Calibri"/>
                <a:sym typeface="Calibri"/>
              </a:rPr>
              <a:t>Sorolja fel a vidékfejlesztés főbb területeit?</a:t>
            </a:r>
            <a:endParaRPr/>
          </a:p>
          <a:p>
            <a:pPr marL="457200" lvl="0" indent="-342900" algn="l" rtl="0">
              <a:lnSpc>
                <a:spcPct val="90000"/>
              </a:lnSpc>
              <a:spcBef>
                <a:spcPts val="1000"/>
              </a:spcBef>
              <a:spcAft>
                <a:spcPts val="0"/>
              </a:spcAft>
              <a:buClr>
                <a:srgbClr val="3F3F3F"/>
              </a:buClr>
              <a:buSzPts val="1800"/>
              <a:buChar char="•"/>
            </a:pPr>
            <a:r>
              <a:rPr lang="hu-HU" sz="2000">
                <a:solidFill>
                  <a:srgbClr val="3F3F3F"/>
                </a:solidFill>
                <a:latin typeface="Calibri"/>
                <a:ea typeface="Calibri"/>
                <a:cs typeface="Calibri"/>
                <a:sym typeface="Calibri"/>
              </a:rPr>
              <a:t>Hogyan változtatta meg a mezőgazdaság átalakulása a vidéki életkörülményeket?</a:t>
            </a:r>
            <a:endParaRPr/>
          </a:p>
          <a:p>
            <a:pPr marL="457200" lvl="0" indent="-342900" algn="l" rtl="0">
              <a:lnSpc>
                <a:spcPct val="90000"/>
              </a:lnSpc>
              <a:spcBef>
                <a:spcPts val="1000"/>
              </a:spcBef>
              <a:spcAft>
                <a:spcPts val="0"/>
              </a:spcAft>
              <a:buClr>
                <a:srgbClr val="3F3F3F"/>
              </a:buClr>
              <a:buSzPts val="1800"/>
              <a:buChar char="•"/>
            </a:pPr>
            <a:r>
              <a:rPr lang="hu-HU" sz="2000">
                <a:solidFill>
                  <a:srgbClr val="3F3F3F"/>
                </a:solidFill>
                <a:latin typeface="Calibri"/>
                <a:ea typeface="Calibri"/>
                <a:cs typeface="Calibri"/>
                <a:sym typeface="Calibri"/>
              </a:rPr>
              <a:t>Ismertesse a vidékfejlesztés fogalmát? (legalább egyet)</a:t>
            </a:r>
            <a:endParaRPr/>
          </a:p>
          <a:p>
            <a:pPr marL="457200" lvl="0" indent="-342900" algn="l" rtl="0">
              <a:lnSpc>
                <a:spcPct val="90000"/>
              </a:lnSpc>
              <a:spcBef>
                <a:spcPts val="1000"/>
              </a:spcBef>
              <a:spcAft>
                <a:spcPts val="0"/>
              </a:spcAft>
              <a:buClr>
                <a:srgbClr val="3F3F3F"/>
              </a:buClr>
              <a:buSzPts val="1800"/>
              <a:buChar char="•"/>
            </a:pPr>
            <a:r>
              <a:rPr lang="hu-HU" sz="2000">
                <a:solidFill>
                  <a:srgbClr val="3F3F3F"/>
                </a:solidFill>
                <a:latin typeface="Calibri"/>
                <a:ea typeface="Calibri"/>
                <a:cs typeface="Calibri"/>
                <a:sym typeface="Calibri"/>
              </a:rPr>
              <a:t>Mutassa be a vidékfejlesztés három fő területét?</a:t>
            </a:r>
            <a:endParaRPr/>
          </a:p>
          <a:p>
            <a:pPr marL="457200" lvl="0" indent="-342900" algn="l" rtl="0">
              <a:lnSpc>
                <a:spcPct val="90000"/>
              </a:lnSpc>
              <a:spcBef>
                <a:spcPts val="1000"/>
              </a:spcBef>
              <a:spcAft>
                <a:spcPts val="0"/>
              </a:spcAft>
              <a:buClr>
                <a:srgbClr val="3F3F3F"/>
              </a:buClr>
              <a:buSzPts val="1800"/>
              <a:buChar char="•"/>
            </a:pPr>
            <a:r>
              <a:rPr lang="hu-HU" sz="2000">
                <a:solidFill>
                  <a:srgbClr val="3F3F3F"/>
                </a:solidFill>
                <a:latin typeface="Calibri"/>
                <a:ea typeface="Calibri"/>
                <a:cs typeface="Calibri"/>
                <a:sym typeface="Calibri"/>
              </a:rPr>
              <a:t>Milyen területek határozzák meg a lakosság életminőségét?</a:t>
            </a:r>
            <a:endParaRPr/>
          </a:p>
          <a:p>
            <a:pPr marL="457200" lvl="0" indent="-342900" algn="l" rtl="0">
              <a:lnSpc>
                <a:spcPct val="90000"/>
              </a:lnSpc>
              <a:spcBef>
                <a:spcPts val="1000"/>
              </a:spcBef>
              <a:spcAft>
                <a:spcPts val="0"/>
              </a:spcAft>
              <a:buClr>
                <a:srgbClr val="3F3F3F"/>
              </a:buClr>
              <a:buSzPts val="1800"/>
              <a:buChar char="•"/>
            </a:pPr>
            <a:r>
              <a:rPr lang="hu-HU" sz="2000">
                <a:solidFill>
                  <a:srgbClr val="3F3F3F"/>
                </a:solidFill>
                <a:latin typeface="Calibri"/>
                <a:ea typeface="Calibri"/>
                <a:cs typeface="Calibri"/>
                <a:sym typeface="Calibri"/>
              </a:rPr>
              <a:t>Mutassa be a lakhatás, a jövedelemszerzés, a szolgálatások és a közösség kapcsolódását a vidék komfortosságához!</a:t>
            </a:r>
            <a:endParaRPr/>
          </a:p>
          <a:p>
            <a:pPr marL="457200" lvl="0" indent="-342900" algn="l" rtl="0">
              <a:lnSpc>
                <a:spcPct val="90000"/>
              </a:lnSpc>
              <a:spcBef>
                <a:spcPts val="1000"/>
              </a:spcBef>
              <a:spcAft>
                <a:spcPts val="0"/>
              </a:spcAft>
              <a:buClr>
                <a:srgbClr val="3F3F3F"/>
              </a:buClr>
              <a:buSzPts val="1800"/>
              <a:buChar char="•"/>
            </a:pPr>
            <a:r>
              <a:rPr lang="hu-HU" sz="2000">
                <a:solidFill>
                  <a:srgbClr val="3F3F3F"/>
                </a:solidFill>
                <a:latin typeface="Calibri"/>
                <a:ea typeface="Calibri"/>
                <a:cs typeface="Calibri"/>
                <a:sym typeface="Calibri"/>
              </a:rPr>
              <a:t>Ismertesse az EU által elfogadott Okos falu meghatározást!</a:t>
            </a:r>
            <a:endParaRPr/>
          </a:p>
          <a:p>
            <a:pPr marL="457200" lvl="0" indent="-342900" algn="l" rtl="0">
              <a:lnSpc>
                <a:spcPct val="90000"/>
              </a:lnSpc>
              <a:spcBef>
                <a:spcPts val="1000"/>
              </a:spcBef>
              <a:spcAft>
                <a:spcPts val="0"/>
              </a:spcAft>
              <a:buClr>
                <a:srgbClr val="3F3F3F"/>
              </a:buClr>
              <a:buSzPts val="1800"/>
              <a:buChar char="•"/>
            </a:pPr>
            <a:r>
              <a:rPr lang="hu-HU" sz="2000">
                <a:solidFill>
                  <a:srgbClr val="3F3F3F"/>
                </a:solidFill>
                <a:latin typeface="Calibri"/>
                <a:ea typeface="Calibri"/>
                <a:cs typeface="Calibri"/>
                <a:sym typeface="Calibri"/>
              </a:rPr>
              <a:t>Ismertesse az okos falu és a digitális megoldások kapcsolatát!</a:t>
            </a:r>
            <a:endParaRPr/>
          </a:p>
          <a:p>
            <a:pPr marL="457200" lvl="0" indent="-342900" algn="l" rtl="0">
              <a:lnSpc>
                <a:spcPct val="90000"/>
              </a:lnSpc>
              <a:spcBef>
                <a:spcPts val="1000"/>
              </a:spcBef>
              <a:spcAft>
                <a:spcPts val="0"/>
              </a:spcAft>
              <a:buClr>
                <a:srgbClr val="3F3F3F"/>
              </a:buClr>
              <a:buSzPts val="1800"/>
              <a:buChar char="•"/>
            </a:pPr>
            <a:r>
              <a:rPr lang="hu-HU" sz="2000">
                <a:solidFill>
                  <a:srgbClr val="3F3F3F"/>
                </a:solidFill>
                <a:latin typeface="Calibri"/>
                <a:ea typeface="Calibri"/>
                <a:cs typeface="Calibri"/>
                <a:sym typeface="Calibri"/>
              </a:rPr>
              <a:t>Mi határozza meg a digitális megoldások alkalmazását az okos falvak esetén?</a:t>
            </a:r>
            <a:endParaRPr/>
          </a:p>
          <a:p>
            <a:pPr marL="457200" lvl="0" indent="-342900" algn="l" rtl="0">
              <a:lnSpc>
                <a:spcPct val="90000"/>
              </a:lnSpc>
              <a:spcBef>
                <a:spcPts val="1000"/>
              </a:spcBef>
              <a:spcAft>
                <a:spcPts val="0"/>
              </a:spcAft>
              <a:buClr>
                <a:srgbClr val="3F3F3F"/>
              </a:buClr>
              <a:buSzPts val="1800"/>
              <a:buChar char="•"/>
            </a:pPr>
            <a:r>
              <a:rPr lang="hu-HU" sz="2000">
                <a:solidFill>
                  <a:srgbClr val="3F3F3F"/>
                </a:solidFill>
                <a:latin typeface="Calibri"/>
                <a:ea typeface="Calibri"/>
                <a:cs typeface="Calibri"/>
                <a:sym typeface="Calibri"/>
              </a:rPr>
              <a:t>Melyek a digitális megoldások fő alkalmazási területei a vidékfejlesztésben?</a:t>
            </a:r>
            <a:endParaRPr/>
          </a:p>
          <a:p>
            <a:pPr marL="457200" lvl="0" indent="-228600" algn="l" rtl="0">
              <a:lnSpc>
                <a:spcPct val="90000"/>
              </a:lnSpc>
              <a:spcBef>
                <a:spcPts val="1000"/>
              </a:spcBef>
              <a:spcAft>
                <a:spcPts val="0"/>
              </a:spcAft>
              <a:buClr>
                <a:srgbClr val="3F3F3F"/>
              </a:buClr>
              <a:buSzPts val="1800"/>
              <a:buNone/>
            </a:pPr>
            <a:endParaRPr sz="2000">
              <a:solidFill>
                <a:srgbClr val="3F3F3F"/>
              </a:solidFill>
              <a:latin typeface="Calibri"/>
              <a:ea typeface="Calibri"/>
              <a:cs typeface="Calibri"/>
              <a:sym typeface="Calibri"/>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63"/>
          <p:cNvSpPr txBox="1">
            <a:spLocks noGrp="1"/>
          </p:cNvSpPr>
          <p:nvPr>
            <p:ph type="title"/>
          </p:nvPr>
        </p:nvSpPr>
        <p:spPr>
          <a:xfrm>
            <a:off x="750888" y="293688"/>
            <a:ext cx="9221787" cy="9477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3F3F"/>
              </a:buClr>
              <a:buSzPts val="1800"/>
              <a:buFont typeface="Calibri"/>
              <a:buNone/>
            </a:pPr>
            <a:r>
              <a:rPr lang="hu-HU" dirty="0">
                <a:latin typeface="Calibri"/>
                <a:ea typeface="Calibri"/>
                <a:cs typeface="Calibri"/>
                <a:sym typeface="Calibri"/>
              </a:rPr>
              <a:t>Ellenőrző kérdések</a:t>
            </a:r>
            <a:endParaRPr dirty="0"/>
          </a:p>
        </p:txBody>
      </p:sp>
      <p:sp>
        <p:nvSpPr>
          <p:cNvPr id="787" name="Google Shape;787;p63"/>
          <p:cNvSpPr txBox="1">
            <a:spLocks noGrp="1"/>
          </p:cNvSpPr>
          <p:nvPr>
            <p:ph type="body" idx="1"/>
          </p:nvPr>
        </p:nvSpPr>
        <p:spPr>
          <a:xfrm>
            <a:off x="750888" y="1349375"/>
            <a:ext cx="10515600" cy="435133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rgbClr val="3F3F3F"/>
              </a:buClr>
              <a:buSzPts val="1800"/>
              <a:buChar char="•"/>
            </a:pPr>
            <a:r>
              <a:rPr lang="hu-HU" sz="2000">
                <a:solidFill>
                  <a:srgbClr val="3F3F3F"/>
                </a:solidFill>
                <a:latin typeface="Calibri"/>
                <a:ea typeface="Calibri"/>
                <a:cs typeface="Calibri"/>
                <a:sym typeface="Calibri"/>
              </a:rPr>
              <a:t>Mutassa be a digitális megoldások alkalmazási lehetőségeit a közösségfejlesztésben!</a:t>
            </a:r>
            <a:endParaRPr/>
          </a:p>
          <a:p>
            <a:pPr marL="457200" lvl="0" indent="-342900" algn="l" rtl="0">
              <a:lnSpc>
                <a:spcPct val="90000"/>
              </a:lnSpc>
              <a:spcBef>
                <a:spcPts val="1000"/>
              </a:spcBef>
              <a:spcAft>
                <a:spcPts val="0"/>
              </a:spcAft>
              <a:buClr>
                <a:srgbClr val="3F3F3F"/>
              </a:buClr>
              <a:buSzPts val="1800"/>
              <a:buChar char="•"/>
            </a:pPr>
            <a:r>
              <a:rPr lang="hu-HU" sz="2000">
                <a:solidFill>
                  <a:srgbClr val="3F3F3F"/>
                </a:solidFill>
                <a:latin typeface="Calibri"/>
                <a:ea typeface="Calibri"/>
                <a:cs typeface="Calibri"/>
                <a:sym typeface="Calibri"/>
              </a:rPr>
              <a:t>Mutassa be a digitális megoldások alkalmazási lehetőségeit a jövedelemszerzésben!</a:t>
            </a:r>
            <a:endParaRPr/>
          </a:p>
          <a:p>
            <a:pPr marL="457200" lvl="0" indent="-342900" algn="l" rtl="0">
              <a:lnSpc>
                <a:spcPct val="90000"/>
              </a:lnSpc>
              <a:spcBef>
                <a:spcPts val="1000"/>
              </a:spcBef>
              <a:spcAft>
                <a:spcPts val="0"/>
              </a:spcAft>
              <a:buClr>
                <a:srgbClr val="3F3F3F"/>
              </a:buClr>
              <a:buSzPts val="1800"/>
              <a:buChar char="•"/>
            </a:pPr>
            <a:r>
              <a:rPr lang="hu-HU" sz="2000">
                <a:solidFill>
                  <a:srgbClr val="3F3F3F"/>
                </a:solidFill>
                <a:latin typeface="Calibri"/>
                <a:ea typeface="Calibri"/>
                <a:cs typeface="Calibri"/>
                <a:sym typeface="Calibri"/>
              </a:rPr>
              <a:t>Mutassa be a digitális megoldások alkalmazási lehetőségeit a szolgáltatásokban!</a:t>
            </a:r>
            <a:endParaRPr/>
          </a:p>
          <a:p>
            <a:pPr marL="457200" lvl="0" indent="-342900" algn="l" rtl="0">
              <a:lnSpc>
                <a:spcPct val="90000"/>
              </a:lnSpc>
              <a:spcBef>
                <a:spcPts val="1000"/>
              </a:spcBef>
              <a:spcAft>
                <a:spcPts val="0"/>
              </a:spcAft>
              <a:buClr>
                <a:srgbClr val="3F3F3F"/>
              </a:buClr>
              <a:buSzPts val="1800"/>
              <a:buChar char="•"/>
            </a:pPr>
            <a:r>
              <a:rPr lang="hu-HU" sz="2000">
                <a:solidFill>
                  <a:srgbClr val="3F3F3F"/>
                </a:solidFill>
                <a:latin typeface="Calibri"/>
                <a:ea typeface="Calibri"/>
                <a:cs typeface="Calibri"/>
                <a:sym typeface="Calibri"/>
              </a:rPr>
              <a:t>Melyek az okos város fejlesztési területei?</a:t>
            </a:r>
            <a:endParaRPr/>
          </a:p>
          <a:p>
            <a:pPr marL="457200" lvl="0" indent="-342900" algn="l" rtl="0">
              <a:lnSpc>
                <a:spcPct val="90000"/>
              </a:lnSpc>
              <a:spcBef>
                <a:spcPts val="1000"/>
              </a:spcBef>
              <a:spcAft>
                <a:spcPts val="0"/>
              </a:spcAft>
              <a:buClr>
                <a:srgbClr val="3F3F3F"/>
              </a:buClr>
              <a:buSzPts val="1800"/>
              <a:buChar char="•"/>
            </a:pPr>
            <a:r>
              <a:rPr lang="hu-HU" sz="2000">
                <a:solidFill>
                  <a:srgbClr val="3F3F3F"/>
                </a:solidFill>
                <a:latin typeface="Calibri"/>
                <a:ea typeface="Calibri"/>
                <a:cs typeface="Calibri"/>
                <a:sym typeface="Calibri"/>
              </a:rPr>
              <a:t>Hogyan kapcsolódnak az okos város fejlesztési területei az okos falu fejlesztés területeihez?</a:t>
            </a:r>
            <a:endParaRPr/>
          </a:p>
          <a:p>
            <a:pPr marL="457200" lvl="0" indent="-342900" algn="l" rtl="0">
              <a:lnSpc>
                <a:spcPct val="90000"/>
              </a:lnSpc>
              <a:spcBef>
                <a:spcPts val="1000"/>
              </a:spcBef>
              <a:spcAft>
                <a:spcPts val="0"/>
              </a:spcAft>
              <a:buClr>
                <a:srgbClr val="3F3F3F"/>
              </a:buClr>
              <a:buSzPts val="1800"/>
              <a:buChar char="•"/>
            </a:pPr>
            <a:r>
              <a:rPr lang="hu-HU" sz="2000">
                <a:solidFill>
                  <a:srgbClr val="3F3F3F"/>
                </a:solidFill>
                <a:latin typeface="Calibri"/>
                <a:ea typeface="Calibri"/>
                <a:cs typeface="Calibri"/>
                <a:sym typeface="Calibri"/>
              </a:rPr>
              <a:t>Sorolja fel a digitális megoldások előnyeit az egyes területeken!</a:t>
            </a:r>
            <a:endParaRPr/>
          </a:p>
          <a:p>
            <a:pPr marL="457200" lvl="0" indent="-342900" algn="l" rtl="0">
              <a:lnSpc>
                <a:spcPct val="90000"/>
              </a:lnSpc>
              <a:spcBef>
                <a:spcPts val="1000"/>
              </a:spcBef>
              <a:spcAft>
                <a:spcPts val="0"/>
              </a:spcAft>
              <a:buClr>
                <a:srgbClr val="3F3F3F"/>
              </a:buClr>
              <a:buSzPts val="1800"/>
              <a:buChar char="•"/>
            </a:pPr>
            <a:r>
              <a:rPr lang="hu-HU" sz="2000">
                <a:solidFill>
                  <a:srgbClr val="3F3F3F"/>
                </a:solidFill>
                <a:latin typeface="Calibri"/>
                <a:ea typeface="Calibri"/>
                <a:cs typeface="Calibri"/>
                <a:sym typeface="Calibri"/>
              </a:rPr>
              <a:t>Ismertesse a kapcsolód jogszabályok főbb területeit!</a:t>
            </a:r>
            <a:endParaRPr/>
          </a:p>
          <a:p>
            <a:pPr marL="457200" lvl="0" indent="-342900" algn="l" rtl="0">
              <a:lnSpc>
                <a:spcPct val="90000"/>
              </a:lnSpc>
              <a:spcBef>
                <a:spcPts val="1000"/>
              </a:spcBef>
              <a:spcAft>
                <a:spcPts val="0"/>
              </a:spcAft>
              <a:buClr>
                <a:srgbClr val="3F3F3F"/>
              </a:buClr>
              <a:buSzPts val="1800"/>
              <a:buChar char="•"/>
            </a:pPr>
            <a:r>
              <a:rPr lang="hu-HU" sz="2000">
                <a:solidFill>
                  <a:srgbClr val="3F3F3F"/>
                </a:solidFill>
                <a:latin typeface="Calibri"/>
                <a:ea typeface="Calibri"/>
                <a:cs typeface="Calibri"/>
                <a:sym typeface="Calibri"/>
              </a:rPr>
              <a:t>Ismertessen legalább egy jó gyakorlatot a közösségfejlesztés digitális megoldásai közül!</a:t>
            </a:r>
            <a:endParaRPr/>
          </a:p>
          <a:p>
            <a:pPr marL="457200" lvl="0" indent="-342900" algn="l" rtl="0">
              <a:lnSpc>
                <a:spcPct val="90000"/>
              </a:lnSpc>
              <a:spcBef>
                <a:spcPts val="1000"/>
              </a:spcBef>
              <a:spcAft>
                <a:spcPts val="0"/>
              </a:spcAft>
              <a:buClr>
                <a:srgbClr val="3F3F3F"/>
              </a:buClr>
              <a:buSzPts val="1800"/>
              <a:buChar char="•"/>
            </a:pPr>
            <a:r>
              <a:rPr lang="hu-HU" sz="2000">
                <a:solidFill>
                  <a:srgbClr val="3F3F3F"/>
                </a:solidFill>
                <a:latin typeface="Calibri"/>
                <a:ea typeface="Calibri"/>
                <a:cs typeface="Calibri"/>
                <a:sym typeface="Calibri"/>
              </a:rPr>
              <a:t>Ismertessen legalább egy jó gyakorlatot a jövedelemszerzés digitális megoldásai közül!</a:t>
            </a:r>
            <a:endParaRPr/>
          </a:p>
          <a:p>
            <a:pPr marL="457200" lvl="0" indent="-342900" algn="l" rtl="0">
              <a:lnSpc>
                <a:spcPct val="90000"/>
              </a:lnSpc>
              <a:spcBef>
                <a:spcPts val="1000"/>
              </a:spcBef>
              <a:spcAft>
                <a:spcPts val="0"/>
              </a:spcAft>
              <a:buClr>
                <a:srgbClr val="3F3F3F"/>
              </a:buClr>
              <a:buSzPts val="1800"/>
              <a:buChar char="•"/>
            </a:pPr>
            <a:r>
              <a:rPr lang="hu-HU" sz="2000">
                <a:solidFill>
                  <a:srgbClr val="3F3F3F"/>
                </a:solidFill>
                <a:latin typeface="Calibri"/>
                <a:ea typeface="Calibri"/>
                <a:cs typeface="Calibri"/>
                <a:sym typeface="Calibri"/>
              </a:rPr>
              <a:t>Ismertessen legalább egy jó gyakorlatot a szolgáltatások digitális megoldásai közül!</a:t>
            </a:r>
            <a:endParaRPr/>
          </a:p>
          <a:p>
            <a:pPr marL="457200" lvl="0" indent="-228600" algn="l" rtl="0">
              <a:lnSpc>
                <a:spcPct val="90000"/>
              </a:lnSpc>
              <a:spcBef>
                <a:spcPts val="1000"/>
              </a:spcBef>
              <a:spcAft>
                <a:spcPts val="0"/>
              </a:spcAft>
              <a:buClr>
                <a:srgbClr val="3F3F3F"/>
              </a:buClr>
              <a:buSzPts val="1800"/>
              <a:buNone/>
            </a:pPr>
            <a:endParaRPr sz="2000">
              <a:solidFill>
                <a:srgbClr val="3F3F3F"/>
              </a:solidFill>
              <a:latin typeface="Calibri"/>
              <a:ea typeface="Calibri"/>
              <a:cs typeface="Calibri"/>
              <a:sym typeface="Calibri"/>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33B27-B31B-D04F-8510-1815AB9D9D39}"/>
              </a:ext>
            </a:extLst>
          </p:cNvPr>
          <p:cNvSpPr>
            <a:spLocks noGrp="1"/>
          </p:cNvSpPr>
          <p:nvPr>
            <p:ph type="title"/>
          </p:nvPr>
        </p:nvSpPr>
        <p:spPr/>
        <p:txBody>
          <a:bodyPr/>
          <a:lstStyle/>
          <a:p>
            <a:r>
              <a:rPr lang="hu-HU" dirty="0"/>
              <a:t>Ellenőrző kérdések</a:t>
            </a:r>
          </a:p>
        </p:txBody>
      </p:sp>
      <p:sp>
        <p:nvSpPr>
          <p:cNvPr id="4" name="Text Placeholder 3">
            <a:extLst>
              <a:ext uri="{FF2B5EF4-FFF2-40B4-BE49-F238E27FC236}">
                <a16:creationId xmlns:a16="http://schemas.microsoft.com/office/drawing/2014/main" id="{AAB7E60E-C245-6543-89B0-8317DDEE0888}"/>
              </a:ext>
            </a:extLst>
          </p:cNvPr>
          <p:cNvSpPr>
            <a:spLocks noGrp="1"/>
          </p:cNvSpPr>
          <p:nvPr>
            <p:ph type="body" idx="1"/>
          </p:nvPr>
        </p:nvSpPr>
        <p:spPr/>
        <p:txBody>
          <a:bodyPr/>
          <a:lstStyle/>
          <a:p>
            <a:pPr marL="114300" indent="0">
              <a:buNone/>
            </a:pPr>
            <a:r>
              <a:rPr lang="hu-HU" dirty="0"/>
              <a:t>Mi a falusi turizmus célja?</a:t>
            </a:r>
          </a:p>
          <a:p>
            <a:pPr lvl="0"/>
            <a:r>
              <a:rPr lang="hu-HU" dirty="0"/>
              <a:t>Sok embert vonzzunk a településre</a:t>
            </a:r>
          </a:p>
          <a:p>
            <a:pPr lvl="0"/>
            <a:r>
              <a:rPr lang="hu-HU" dirty="0"/>
              <a:t>Megmutassuk a falunkat a világnak</a:t>
            </a:r>
          </a:p>
          <a:p>
            <a:pPr lvl="0"/>
            <a:r>
              <a:rPr lang="hu-HU" dirty="0"/>
              <a:t>Bevételgenerálás, munkahelyteremtés</a:t>
            </a:r>
          </a:p>
          <a:p>
            <a:endParaRPr lang="hu-HU" dirty="0"/>
          </a:p>
        </p:txBody>
      </p:sp>
      <p:sp>
        <p:nvSpPr>
          <p:cNvPr id="5" name="Text Placeholder 4">
            <a:extLst>
              <a:ext uri="{FF2B5EF4-FFF2-40B4-BE49-F238E27FC236}">
                <a16:creationId xmlns:a16="http://schemas.microsoft.com/office/drawing/2014/main" id="{71005F7B-2628-2449-9BF1-8D5A5D9D23DF}"/>
              </a:ext>
            </a:extLst>
          </p:cNvPr>
          <p:cNvSpPr>
            <a:spLocks noGrp="1"/>
          </p:cNvSpPr>
          <p:nvPr>
            <p:ph type="body" idx="2"/>
          </p:nvPr>
        </p:nvSpPr>
        <p:spPr/>
        <p:txBody>
          <a:bodyPr>
            <a:normAutofit fontScale="92500" lnSpcReduction="10000"/>
          </a:bodyPr>
          <a:lstStyle/>
          <a:p>
            <a:pPr marL="114300" indent="0">
              <a:buNone/>
            </a:pPr>
            <a:r>
              <a:rPr lang="hu-HU" dirty="0"/>
              <a:t>Mik a legfontosabb szolgáltatások, ahonnan a turista tájékozódik? Rangsoroljon!</a:t>
            </a:r>
          </a:p>
          <a:p>
            <a:pPr lvl="0"/>
            <a:r>
              <a:rPr lang="hu-HU" dirty="0" err="1"/>
              <a:t>Origo.hu</a:t>
            </a:r>
            <a:endParaRPr lang="hu-HU" dirty="0"/>
          </a:p>
          <a:p>
            <a:pPr lvl="0"/>
            <a:r>
              <a:rPr lang="hu-HU" dirty="0"/>
              <a:t>Startlap</a:t>
            </a:r>
          </a:p>
          <a:p>
            <a:pPr lvl="0"/>
            <a:r>
              <a:rPr lang="hu-HU" dirty="0"/>
              <a:t>Google</a:t>
            </a:r>
          </a:p>
          <a:p>
            <a:pPr lvl="0"/>
            <a:r>
              <a:rPr lang="hu-HU" dirty="0" err="1"/>
              <a:t>Wikipédia</a:t>
            </a:r>
            <a:endParaRPr lang="hu-HU" dirty="0"/>
          </a:p>
          <a:p>
            <a:pPr lvl="0"/>
            <a:r>
              <a:rPr lang="hu-HU" dirty="0" err="1"/>
              <a:t>Menetrendek.hu</a:t>
            </a:r>
            <a:endParaRPr lang="hu-HU" dirty="0"/>
          </a:p>
          <a:p>
            <a:pPr lvl="0"/>
            <a:r>
              <a:rPr lang="hu-HU" dirty="0" err="1"/>
              <a:t>Szállás.hu</a:t>
            </a:r>
            <a:endParaRPr lang="hu-HU" dirty="0"/>
          </a:p>
          <a:p>
            <a:pPr lvl="0"/>
            <a:r>
              <a:rPr lang="hu-HU" dirty="0" err="1"/>
              <a:t>Kulcsosház.hu</a:t>
            </a:r>
            <a:endParaRPr lang="hu-HU" dirty="0"/>
          </a:p>
          <a:p>
            <a:endParaRPr lang="hu-HU" dirty="0"/>
          </a:p>
        </p:txBody>
      </p:sp>
    </p:spTree>
    <p:extLst>
      <p:ext uri="{BB962C8B-B14F-4D97-AF65-F5344CB8AC3E}">
        <p14:creationId xmlns:p14="http://schemas.microsoft.com/office/powerpoint/2010/main" val="332847771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33B27-B31B-D04F-8510-1815AB9D9D39}"/>
              </a:ext>
            </a:extLst>
          </p:cNvPr>
          <p:cNvSpPr>
            <a:spLocks noGrp="1"/>
          </p:cNvSpPr>
          <p:nvPr>
            <p:ph type="title"/>
          </p:nvPr>
        </p:nvSpPr>
        <p:spPr/>
        <p:txBody>
          <a:bodyPr/>
          <a:lstStyle/>
          <a:p>
            <a:r>
              <a:rPr lang="hu-HU" dirty="0"/>
              <a:t>Ellenőrző kérdések</a:t>
            </a:r>
          </a:p>
        </p:txBody>
      </p:sp>
      <p:sp>
        <p:nvSpPr>
          <p:cNvPr id="4" name="Text Placeholder 3">
            <a:extLst>
              <a:ext uri="{FF2B5EF4-FFF2-40B4-BE49-F238E27FC236}">
                <a16:creationId xmlns:a16="http://schemas.microsoft.com/office/drawing/2014/main" id="{AAB7E60E-C245-6543-89B0-8317DDEE0888}"/>
              </a:ext>
            </a:extLst>
          </p:cNvPr>
          <p:cNvSpPr>
            <a:spLocks noGrp="1"/>
          </p:cNvSpPr>
          <p:nvPr>
            <p:ph type="body" idx="1"/>
          </p:nvPr>
        </p:nvSpPr>
        <p:spPr/>
        <p:txBody>
          <a:bodyPr/>
          <a:lstStyle/>
          <a:p>
            <a:pPr marL="114300" indent="0">
              <a:buNone/>
            </a:pPr>
            <a:r>
              <a:rPr lang="hu-HU" dirty="0"/>
              <a:t>Amikor a településünk térségéről gondolkozunk, mekkora sugarú kört érdemes húzni?</a:t>
            </a:r>
          </a:p>
          <a:p>
            <a:pPr lvl="0"/>
            <a:r>
              <a:rPr lang="hu-HU" dirty="0"/>
              <a:t>5 km</a:t>
            </a:r>
          </a:p>
          <a:p>
            <a:pPr lvl="0"/>
            <a:r>
              <a:rPr lang="hu-HU" dirty="0"/>
              <a:t>30 km</a:t>
            </a:r>
          </a:p>
          <a:p>
            <a:pPr lvl="0"/>
            <a:r>
              <a:rPr lang="hu-HU" dirty="0"/>
              <a:t>50-80 km</a:t>
            </a:r>
          </a:p>
          <a:p>
            <a:pPr lvl="0"/>
            <a:r>
              <a:rPr lang="hu-HU" dirty="0"/>
              <a:t>100-120 km</a:t>
            </a:r>
          </a:p>
          <a:p>
            <a:endParaRPr lang="hu-HU" dirty="0"/>
          </a:p>
        </p:txBody>
      </p:sp>
      <p:sp>
        <p:nvSpPr>
          <p:cNvPr id="5" name="Text Placeholder 4">
            <a:extLst>
              <a:ext uri="{FF2B5EF4-FFF2-40B4-BE49-F238E27FC236}">
                <a16:creationId xmlns:a16="http://schemas.microsoft.com/office/drawing/2014/main" id="{71005F7B-2628-2449-9BF1-8D5A5D9D23DF}"/>
              </a:ext>
            </a:extLst>
          </p:cNvPr>
          <p:cNvSpPr>
            <a:spLocks noGrp="1"/>
          </p:cNvSpPr>
          <p:nvPr>
            <p:ph type="body" idx="2"/>
          </p:nvPr>
        </p:nvSpPr>
        <p:spPr/>
        <p:txBody>
          <a:bodyPr>
            <a:normAutofit/>
          </a:bodyPr>
          <a:lstStyle/>
          <a:p>
            <a:pPr marL="114300" indent="0">
              <a:buNone/>
            </a:pPr>
            <a:r>
              <a:rPr lang="hu-HU" dirty="0"/>
              <a:t>Milyen szempontok szerint határozhatjuk meg a célközönséget? Két választ </a:t>
            </a:r>
            <a:r>
              <a:rPr lang="hu-HU" dirty="0" err="1"/>
              <a:t>jelöljön</a:t>
            </a:r>
            <a:r>
              <a:rPr lang="hu-HU" dirty="0"/>
              <a:t> meg!</a:t>
            </a:r>
          </a:p>
          <a:p>
            <a:pPr lvl="0"/>
            <a:r>
              <a:rPr lang="hu-HU" dirty="0"/>
              <a:t>Iskolai végzettség szerint</a:t>
            </a:r>
          </a:p>
          <a:p>
            <a:pPr lvl="0"/>
            <a:r>
              <a:rPr lang="hu-HU" dirty="0"/>
              <a:t>Földrajzi elhelyezkedés szerint</a:t>
            </a:r>
          </a:p>
          <a:p>
            <a:pPr lvl="0"/>
            <a:r>
              <a:rPr lang="hu-HU" dirty="0"/>
              <a:t>Anyagi helyzet szerint</a:t>
            </a:r>
          </a:p>
          <a:p>
            <a:endParaRPr lang="hu-HU" dirty="0"/>
          </a:p>
        </p:txBody>
      </p:sp>
    </p:spTree>
    <p:extLst>
      <p:ext uri="{BB962C8B-B14F-4D97-AF65-F5344CB8AC3E}">
        <p14:creationId xmlns:p14="http://schemas.microsoft.com/office/powerpoint/2010/main" val="1847054077"/>
      </p:ext>
    </p:extLst>
  </p:cSld>
  <p:clrMapOvr>
    <a:masterClrMapping/>
  </p:clrMapOvr>
</p:sld>
</file>

<file path=ppt/theme/theme1.xml><?xml version="1.0" encoding="utf-8"?>
<a:theme xmlns:a="http://schemas.openxmlformats.org/drawingml/2006/main" name="Office-té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TotalTime>
  <Words>20249</Words>
  <Application>Microsoft Office PowerPoint</Application>
  <PresentationFormat>Szélesvásznú</PresentationFormat>
  <Paragraphs>1282</Paragraphs>
  <Slides>106</Slides>
  <Notes>66</Notes>
  <HiddenSlides>0</HiddenSlides>
  <MMClips>0</MMClips>
  <ScaleCrop>false</ScaleCrop>
  <HeadingPairs>
    <vt:vector size="6" baseType="variant">
      <vt:variant>
        <vt:lpstr>Használt betűtípusok</vt:lpstr>
      </vt:variant>
      <vt:variant>
        <vt:i4>6</vt:i4>
      </vt:variant>
      <vt:variant>
        <vt:lpstr>Téma</vt:lpstr>
      </vt:variant>
      <vt:variant>
        <vt:i4>1</vt:i4>
      </vt:variant>
      <vt:variant>
        <vt:lpstr>Diacímek</vt:lpstr>
      </vt:variant>
      <vt:variant>
        <vt:i4>106</vt:i4>
      </vt:variant>
    </vt:vector>
  </HeadingPairs>
  <TitlesOfParts>
    <vt:vector size="113" baseType="lpstr">
      <vt:lpstr>Arial</vt:lpstr>
      <vt:lpstr>Courier New</vt:lpstr>
      <vt:lpstr>Times New Roman</vt:lpstr>
      <vt:lpstr>Calibri</vt:lpstr>
      <vt:lpstr>Noto Sans Symbols</vt:lpstr>
      <vt:lpstr>Roboto</vt:lpstr>
      <vt:lpstr>Office-téma</vt:lpstr>
      <vt:lpstr>Digitális megoldások a vidékfejlesztésben</vt:lpstr>
      <vt:lpstr>Tartalomjegyzék</vt:lpstr>
      <vt:lpstr>Bevezetés, általános ismertetés</vt:lpstr>
      <vt:lpstr>Témaspecifikus szakmai kérdések</vt:lpstr>
      <vt:lpstr>Vidékfejlesztésről röviden</vt:lpstr>
      <vt:lpstr>Vidékfejlesztésről röviden – helyzetkép 1.</vt:lpstr>
      <vt:lpstr>Vidékfejlesztésről röviden – helyzetkép 2.</vt:lpstr>
      <vt:lpstr>Vidékfejlesztésről röviden – helyzetkép 3.</vt:lpstr>
      <vt:lpstr>Vidékfejlesztésről röviden – Okos Falu </vt:lpstr>
      <vt:lpstr>Digitális megoldások alkalmazási területei a vidékfejlesztésben</vt:lpstr>
      <vt:lpstr>Digitális megoldások alkalmazási területei – Kapcsolat az okos város fejlesztéssel</vt:lpstr>
      <vt:lpstr>Digitális megoldások alkalmazási területei a vidékfejlesztésben - Közösségfejlesztés</vt:lpstr>
      <vt:lpstr>Digitális megoldások alkalmazási területei a vidékfejlesztésben – Táji örökség és Tájgazdálkodás</vt:lpstr>
      <vt:lpstr>Digitális megoldások alkalmazási területei a vidékfejlesztésben - Jövedelemszerzés</vt:lpstr>
      <vt:lpstr>Digitális megoldások alkalmazási területei a vidékfejlesztésben - Szolgáltatások</vt:lpstr>
      <vt:lpstr>A digitális megoldások alkalmazásának előnyei területenként </vt:lpstr>
      <vt:lpstr>Kapcsolódó jogszabályok</vt:lpstr>
      <vt:lpstr>Kapcsolódó stratégiák – a Digitális Jólét Program megközelítése, pillérrendszere 1.</vt:lpstr>
      <vt:lpstr>Kapcsolódó stratégiák – a Digitális Jólét Program megközelítése, pillérrendszere 2.</vt:lpstr>
      <vt:lpstr>Kapcsolódó stratégiák – a Digitális Jólét Program megközelítése, pillérrendszere 3.</vt:lpstr>
      <vt:lpstr>Jó gyakorlatok és esettanulmányok alkalmazási területenként  közösségfejlesztés: közösség erősítése hiperlokális hírekkel 1.</vt:lpstr>
      <vt:lpstr>Jó gyakorlatok és esettanulmányok alkalmazási területenként  közösségfejlesztés: közösség erősítése hiperlokális hírekkel 1.</vt:lpstr>
      <vt:lpstr>Jó gyakorlatok és esettanulmányok alkalmazási területenként közösségfejlesztés: közösség erősítése hiperlokális hírekkel 2.</vt:lpstr>
      <vt:lpstr>Jó gyakorlatok és esettanulmányok alkalmazási területenként  közösségfejlesztés: közösségi ételmegosztás</vt:lpstr>
      <vt:lpstr>Jó gyakorlatok és esettanulmányok alkalmazási területenként  közösségfejlesztés: közösségi eszközmegosztás</vt:lpstr>
      <vt:lpstr>Jó gyakorlatok és esettanulmányok alkalmazási területenként  közösségfejlesztés: miutcank.hu közösségépítő platform 1.</vt:lpstr>
      <vt:lpstr>Jó gyakorlatok és esettanulmányok alkalmazási területenként  közösségfejlesztés: miutcank.hu közösségépítő platform 2. </vt:lpstr>
      <vt:lpstr>Jó gyakorlatok és esettanulmányok alkalmazási területenként  közösségfejlesztés: közösségi részvétel</vt:lpstr>
      <vt:lpstr>Jó gyakorlatok és esettanulmányok alkalmazási területenként  táji örökség: táji értékek gyűjtése, megosztása</vt:lpstr>
      <vt:lpstr>Jó gyakorlatok és esettanulmányok alkalmazási területenként  táji örökség: táji értékek gyűjtése, megosztása</vt:lpstr>
      <vt:lpstr>Jó gyakorlatok és esettanulmányok alkalmazási területenként  tájgazdálkodás, értékőrző gazdálkodás, mint jövedelemszerzés</vt:lpstr>
      <vt:lpstr>Útmutatók: a helyi erőforrástérkép elkészítéséhez és a zöldinfrastruktúra fejlesztéséhez és fenntartásához </vt:lpstr>
      <vt:lpstr>Jó gyakorlatok és esettanulmányok alkalmazási területenként jövedelemszerzés: Somlói Okosutak – Virtuális borösvény 1.</vt:lpstr>
      <vt:lpstr>Jó gyakorlatok és esettanulmányok alkalmazási területenként jövedelemszerzés: Somlói Okosutak – Virtuális borösvény 2.</vt:lpstr>
      <vt:lpstr>Jó gyakorlatok és esettanulmányok alkalmazási területenként jövedelemszerzés: Somlói Okosutak – Virtuális borösvény 3.</vt:lpstr>
      <vt:lpstr>Jó gyakorlatok és esettanulmányok alkalmazási területenként jövedelemszerzés: YouTyúk, friss, kapirgálós tojás rendelés 1.</vt:lpstr>
      <vt:lpstr>Jó gyakorlatok és esettanulmányok alkalmazási területenként jövedelemszerzés: YouTyúk, friss, kapirgálós tojás rendelés 2.</vt:lpstr>
      <vt:lpstr>Jó gyakorlatok és esettanulmányok alkalmazási területenként jövedelemszerzés: Szatyorbolt 1.</vt:lpstr>
      <vt:lpstr>Jó gyakorlatok és esettanulmányok alkalmazási területenként jövedelemszerzés: Szatyorbolt 2.</vt:lpstr>
      <vt:lpstr>Jó gyakorlatok és esettanulmányok alkalmazási területenként jövedelemszerzés: VeddEgyütt! Portál 1.</vt:lpstr>
      <vt:lpstr>Jó gyakorlatok és esettanulmányok alkalmazási területenként jövedelemszerzés:  VeddEgyütt! Portál 2.</vt:lpstr>
      <vt:lpstr>Jó gyakorlatok és esettanulmányok alkalmazási területenként jövedelemszerzés: Zala-völgyi Nyitott Porták! 1.</vt:lpstr>
      <vt:lpstr>Jó gyakorlatok és esettanulmányok alkalmazási területenként jövedelemszerzés:  Zala-völgyi Nyitott Porták! 2.</vt:lpstr>
      <vt:lpstr>Jó gyakorlatok és esettanulmányok alkalmazási területenként jövedelemszerzés és közösségépítés</vt:lpstr>
      <vt:lpstr>Jó gyakorlatok és esettanulmányok alkalmazási területenként  szolgáltatások: Ceglédbercel, okos falu</vt:lpstr>
      <vt:lpstr>Jó gyakorlatok és esettanulmányok alkalmazási területenként  szolgáltatások: közöségi házimunka közvetítő</vt:lpstr>
      <vt:lpstr>Jó gyakorlatok és esettanulmányok alkalmazási területenként  szolgáltatások: beteglátogatás mobileszközzel</vt:lpstr>
      <vt:lpstr>Jó gyakorlatok és esettanulmányok alkalmazási területenként  szolgáltatások: távegészségügyi szolgáltatás</vt:lpstr>
      <vt:lpstr>Jó gyakorlatok és esettanulmányok alkalmazási területenként szolgáltatások: esésjelző mobil alkalmazás</vt:lpstr>
      <vt:lpstr>Jó gyakorlatok és esettanulmányok alkalmazási területenként szolgáltatások: gyógyszer adagoló alkalmazások</vt:lpstr>
      <vt:lpstr>Digitális és hagyományos eszközök a falusi turizmus fejlesztésében</vt:lpstr>
      <vt:lpstr>Mi kell a sikeres falusi turisztikai fejlesztésekhez?</vt:lpstr>
      <vt:lpstr>Jegyezzük meg!</vt:lpstr>
      <vt:lpstr>Fogalmazzuk meg, hogy miért szeretnénk fejleszteni a turizmust?</vt:lpstr>
      <vt:lpstr>Helyezzük el magunkat a térképen!</vt:lpstr>
      <vt:lpstr>Hogy állunk? Nézzünk rá a turista szemével a településünkre!</vt:lpstr>
      <vt:lpstr>Térségben gondolkozzunk!</vt:lpstr>
      <vt:lpstr>Példa a térségi elemzésre: Kesztölc – I.</vt:lpstr>
      <vt:lpstr>Példa a térségi elemzésre: Kesztölc – II.</vt:lpstr>
      <vt:lpstr>Példa a térségi elemzésre: Kesztölc – III.</vt:lpstr>
      <vt:lpstr>Kiket szeretnénk megszólítani?</vt:lpstr>
      <vt:lpstr>PowerPoint-bemutató</vt:lpstr>
      <vt:lpstr>PowerPoint-bemutató</vt:lpstr>
      <vt:lpstr>PowerPoint-bemutató</vt:lpstr>
      <vt:lpstr>Mit kínálhatunk</vt:lpstr>
      <vt:lpstr>Az adottságaink</vt:lpstr>
      <vt:lpstr>Látnivalóink</vt:lpstr>
      <vt:lpstr>Lehetőségeink</vt:lpstr>
      <vt:lpstr>Példa a helyi lehetőségek elemzésére: Kesztölc – I.</vt:lpstr>
      <vt:lpstr>Példa a helyi lehetőségek elemzésére: Kesztölc – II.</vt:lpstr>
      <vt:lpstr>Túrautak</vt:lpstr>
      <vt:lpstr>Mutassuk meg magunkat az interneten!</vt:lpstr>
      <vt:lpstr>Példa helyi marketingre: Kesztölc</vt:lpstr>
      <vt:lpstr>Honlap</vt:lpstr>
      <vt:lpstr>Zsebrevágható füzet</vt:lpstr>
      <vt:lpstr>Hatékonyan, fillérekből!</vt:lpstr>
      <vt:lpstr>Kikkel foghatunk össze? </vt:lpstr>
      <vt:lpstr>Helyi gazdák, egyesületek</vt:lpstr>
      <vt:lpstr>Turisztikai szervezetek</vt:lpstr>
      <vt:lpstr>Szállás nélkül nincs turizmus</vt:lpstr>
      <vt:lpstr>Csak átsuhannak a falun</vt:lpstr>
      <vt:lpstr>Felújítás közösségi alapon</vt:lpstr>
      <vt:lpstr>Új lehetőségek a gazdáknak</vt:lpstr>
      <vt:lpstr>Példák a szolgáltatásfejlesztésre</vt:lpstr>
      <vt:lpstr>Rendezvények</vt:lpstr>
      <vt:lpstr>Faluszépítés</vt:lpstr>
      <vt:lpstr>Gasztronómia</vt:lpstr>
      <vt:lpstr>Turizmushoz kapcsolódó rendezvények</vt:lpstr>
      <vt:lpstr>Népszerű forma: instant túra</vt:lpstr>
      <vt:lpstr>Legyen a tarsolyban néhány fejlesztési ötlet</vt:lpstr>
      <vt:lpstr>Készüljünk a pályázatokra</vt:lpstr>
      <vt:lpstr>Kerékpárút terve</vt:lpstr>
      <vt:lpstr>E-bike pihenőhely terve</vt:lpstr>
      <vt:lpstr>Turistaszálló bővítésének terve</vt:lpstr>
      <vt:lpstr>Türelem és kitartás</vt:lpstr>
      <vt:lpstr>Ellenőrző kérdések</vt:lpstr>
      <vt:lpstr>Ellenőrző kérdések</vt:lpstr>
      <vt:lpstr>Ellenőrző kérdések</vt:lpstr>
      <vt:lpstr>Ellenőrző kérdések</vt:lpstr>
      <vt:lpstr>Ellenőrző kérdések</vt:lpstr>
      <vt:lpstr>Ellenőrző kérdések</vt:lpstr>
      <vt:lpstr>Ellenőrző kérdések</vt:lpstr>
      <vt:lpstr>Felhasznált irodalmi hivatkozások jegyzéke</vt:lpstr>
      <vt:lpstr>Fogalomtár 1.</vt:lpstr>
      <vt:lpstr>Fogalomtár 2.</vt:lpstr>
      <vt:lpstr>TAG-ek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Digitális megoldások a vidékfejlesztésben</dc:title>
  <dc:creator>Péter Varga</dc:creator>
  <cp:lastModifiedBy>Péter Varga</cp:lastModifiedBy>
  <cp:revision>9</cp:revision>
  <dcterms:created xsi:type="dcterms:W3CDTF">2021-04-21T15:27:09Z</dcterms:created>
  <dcterms:modified xsi:type="dcterms:W3CDTF">2021-12-15T20:33:09Z</dcterms:modified>
</cp:coreProperties>
</file>