
<file path=[Content_Types].xml><?xml version="1.0" encoding="utf-8"?>
<Types xmlns="http://schemas.openxmlformats.org/package/2006/content-types">
  <Default Extension="bin" ContentType="application/vnd.openxmlformats-officedocument.oleObject"/>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trictFirstAndLastChars="0" saveSubsetFonts="1" autoCompressPictures="0">
  <p:sldMasterIdLst>
    <p:sldMasterId id="2147483648" r:id="rId4"/>
  </p:sldMasterIdLst>
  <p:notesMasterIdLst>
    <p:notesMasterId r:id="rId79"/>
  </p:notesMasterIdLst>
  <p:sldIdLst>
    <p:sldId id="256" r:id="rId5"/>
    <p:sldId id="257" r:id="rId6"/>
    <p:sldId id="318" r:id="rId7"/>
    <p:sldId id="317" r:id="rId8"/>
    <p:sldId id="314" r:id="rId9"/>
    <p:sldId id="315" r:id="rId10"/>
    <p:sldId id="313" r:id="rId11"/>
    <p:sldId id="262" r:id="rId12"/>
    <p:sldId id="319" r:id="rId13"/>
    <p:sldId id="320" r:id="rId14"/>
    <p:sldId id="322" r:id="rId15"/>
    <p:sldId id="321" r:id="rId16"/>
    <p:sldId id="323" r:id="rId17"/>
    <p:sldId id="324" r:id="rId18"/>
    <p:sldId id="325" r:id="rId19"/>
    <p:sldId id="326" r:id="rId20"/>
    <p:sldId id="327" r:id="rId21"/>
    <p:sldId id="328" r:id="rId22"/>
    <p:sldId id="329" r:id="rId23"/>
    <p:sldId id="330" r:id="rId24"/>
    <p:sldId id="331" r:id="rId25"/>
    <p:sldId id="332" r:id="rId26"/>
    <p:sldId id="333" r:id="rId27"/>
    <p:sldId id="334" r:id="rId28"/>
    <p:sldId id="335" r:id="rId29"/>
    <p:sldId id="339" r:id="rId30"/>
    <p:sldId id="340" r:id="rId31"/>
    <p:sldId id="341" r:id="rId32"/>
    <p:sldId id="342" r:id="rId33"/>
    <p:sldId id="343" r:id="rId34"/>
    <p:sldId id="344" r:id="rId35"/>
    <p:sldId id="345" r:id="rId36"/>
    <p:sldId id="361" r:id="rId37"/>
    <p:sldId id="346" r:id="rId38"/>
    <p:sldId id="347" r:id="rId39"/>
    <p:sldId id="348" r:id="rId40"/>
    <p:sldId id="349" r:id="rId41"/>
    <p:sldId id="350" r:id="rId42"/>
    <p:sldId id="351" r:id="rId43"/>
    <p:sldId id="352" r:id="rId44"/>
    <p:sldId id="353" r:id="rId45"/>
    <p:sldId id="354" r:id="rId46"/>
    <p:sldId id="355" r:id="rId47"/>
    <p:sldId id="357" r:id="rId48"/>
    <p:sldId id="358" r:id="rId49"/>
    <p:sldId id="359" r:id="rId50"/>
    <p:sldId id="360" r:id="rId51"/>
    <p:sldId id="362" r:id="rId52"/>
    <p:sldId id="363" r:id="rId53"/>
    <p:sldId id="364" r:id="rId54"/>
    <p:sldId id="365" r:id="rId55"/>
    <p:sldId id="366" r:id="rId56"/>
    <p:sldId id="368" r:id="rId57"/>
    <p:sldId id="369" r:id="rId58"/>
    <p:sldId id="370" r:id="rId59"/>
    <p:sldId id="371" r:id="rId60"/>
    <p:sldId id="372" r:id="rId61"/>
    <p:sldId id="373" r:id="rId62"/>
    <p:sldId id="374" r:id="rId63"/>
    <p:sldId id="375" r:id="rId64"/>
    <p:sldId id="376" r:id="rId65"/>
    <p:sldId id="294" r:id="rId66"/>
    <p:sldId id="377" r:id="rId67"/>
    <p:sldId id="295" r:id="rId68"/>
    <p:sldId id="378" r:id="rId69"/>
    <p:sldId id="296" r:id="rId70"/>
    <p:sldId id="379" r:id="rId71"/>
    <p:sldId id="297" r:id="rId72"/>
    <p:sldId id="298" r:id="rId73"/>
    <p:sldId id="303" r:id="rId74"/>
    <p:sldId id="306" r:id="rId75"/>
    <p:sldId id="307" r:id="rId76"/>
    <p:sldId id="308" r:id="rId77"/>
    <p:sldId id="312" r:id="rId78"/>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81" roundtripDataSignature="AMtx7mj/YgChDxrHdlbjqiZlReiv6js5N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BF1E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E208D18-1B5B-4FB9-8E8A-463FC898EA3D}" v="3" dt="2022-05-22T20:58:25.580"/>
  </p1510:revLst>
</p1510:revInfo>
</file>

<file path=ppt/tableStyles.xml><?xml version="1.0" encoding="utf-8"?>
<a:tblStyleLst xmlns:a="http://schemas.openxmlformats.org/drawingml/2006/main" def="{5C22544A-7EE6-4342-B048-85BDC9FD1C3A}">
  <a:tblStyle styleId="{5C22544A-7EE6-4342-B048-85BDC9FD1C3A}" styleName="Közepesen sötét stílus 2 – 1.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Közepesen sötét stílus 2 – 6. jelölőszín">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56" d="100"/>
          <a:sy n="56" d="100"/>
        </p:scale>
        <p:origin x="1044" y="2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theme" Target="theme/theme1.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notesMaster" Target="notesMasters/notesMaster1.xml"/><Relationship Id="rId5" Type="http://schemas.openxmlformats.org/officeDocument/2006/relationships/slide" Target="slides/slide1.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slide" Target="slides/slide65.xml"/><Relationship Id="rId77" Type="http://schemas.openxmlformats.org/officeDocument/2006/relationships/slide" Target="slides/slide73.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customschemas.google.com/relationships/presentationmetadata" Target="metadata"/><Relationship Id="rId86"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7" Type="http://schemas.openxmlformats.org/officeDocument/2006/relationships/slide" Target="slides/slide3.xml"/><Relationship Id="rId71" Type="http://schemas.openxmlformats.org/officeDocument/2006/relationships/slide" Target="slides/slide67.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microsoft.com/office/2015/10/relationships/revisionInfo" Target="revisionInfo.xml"/><Relationship Id="rId61" Type="http://schemas.openxmlformats.org/officeDocument/2006/relationships/slide" Target="slides/slide57.xml"/><Relationship Id="rId8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endégfelhasználó" userId="S::urn:spo:anon#ab8f5d10c1dfee11fd39aed0ae2a04c8518c21ceb439d83d2a526388d55e141a::" providerId="AD" clId="Web-{8E208D18-1B5B-4FB9-8E8A-463FC898EA3D}"/>
    <pc:docChg chg="addSld delSld">
      <pc:chgData name="Vendégfelhasználó" userId="S::urn:spo:anon#ab8f5d10c1dfee11fd39aed0ae2a04c8518c21ceb439d83d2a526388d55e141a::" providerId="AD" clId="Web-{8E208D18-1B5B-4FB9-8E8A-463FC898EA3D}" dt="2022-05-22T20:58:25.580" v="2"/>
      <pc:docMkLst>
        <pc:docMk/>
      </pc:docMkLst>
      <pc:sldChg chg="del">
        <pc:chgData name="Vendégfelhasználó" userId="S::urn:spo:anon#ab8f5d10c1dfee11fd39aed0ae2a04c8518c21ceb439d83d2a526388d55e141a::" providerId="AD" clId="Web-{8E208D18-1B5B-4FB9-8E8A-463FC898EA3D}" dt="2022-05-22T20:58:25.580" v="2"/>
        <pc:sldMkLst>
          <pc:docMk/>
          <pc:sldMk cId="3905259165" sldId="356"/>
        </pc:sldMkLst>
      </pc:sldChg>
      <pc:sldChg chg="new del">
        <pc:chgData name="Vendégfelhasználó" userId="S::urn:spo:anon#ab8f5d10c1dfee11fd39aed0ae2a04c8518c21ceb439d83d2a526388d55e141a::" providerId="AD" clId="Web-{8E208D18-1B5B-4FB9-8E8A-463FC898EA3D}" dt="2022-05-22T20:58:17.939" v="1"/>
        <pc:sldMkLst>
          <pc:docMk/>
          <pc:sldMk cId="3152734687" sldId="380"/>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82.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225" y="685800"/>
            <a:ext cx="457222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
        <p:cNvGrpSpPr/>
        <p:nvPr/>
      </p:nvGrpSpPr>
      <p:grpSpPr>
        <a:xfrm>
          <a:off x="0" y="0"/>
          <a:ext cx="0" cy="0"/>
          <a:chOff x="0" y="0"/>
          <a:chExt cx="0" cy="0"/>
        </a:xfrm>
      </p:grpSpPr>
      <p:sp>
        <p:nvSpPr>
          <p:cNvPr id="59" name="Google Shape;59;p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60" name="Google Shape;60;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96482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9067710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897741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283649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89066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08541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23990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0612010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8639415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333649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822282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579214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226265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2548617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9921306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01185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830164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020746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7108599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51938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0827456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5960693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55361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7435723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3721322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6521732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3461142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2005724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719221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2587045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18584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6874420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324514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54739584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0866884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72326834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6874715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647686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37609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461496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10490603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309458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5942765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2125409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3923647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556250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343325371"/>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05063403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3669392697"/>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10944695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8489753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69391157"/>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8645284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81368277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214393648"/>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1454337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4ae924698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d4ae924698_0_3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hu-HU"/>
              <a:t>A képaláírások hiányoznak.</a:t>
            </a:r>
            <a:endParaRPr/>
          </a:p>
          <a:p>
            <a:pPr marL="0" lvl="0" indent="0" algn="l" rtl="0">
              <a:lnSpc>
                <a:spcPct val="100000"/>
              </a:lnSpc>
              <a:spcBef>
                <a:spcPts val="0"/>
              </a:spcBef>
              <a:spcAft>
                <a:spcPts val="0"/>
              </a:spcAft>
              <a:buSzPts val="1400"/>
              <a:buNone/>
            </a:pPr>
            <a:endParaRPr/>
          </a:p>
        </p:txBody>
      </p:sp>
      <p:sp>
        <p:nvSpPr>
          <p:cNvPr id="449" name="Google Shape;449;gd4ae924698_0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63</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6"/>
        <p:cNvGrpSpPr/>
        <p:nvPr/>
      </p:nvGrpSpPr>
      <p:grpSpPr>
        <a:xfrm>
          <a:off x="0" y="0"/>
          <a:ext cx="0" cy="0"/>
          <a:chOff x="0" y="0"/>
          <a:chExt cx="0" cy="0"/>
        </a:xfrm>
      </p:grpSpPr>
      <p:sp>
        <p:nvSpPr>
          <p:cNvPr id="447" name="Google Shape;447;gd4ae924698_0_36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8" name="Google Shape;448;gd4ae924698_0_36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hu-HU"/>
              <a:t>A képaláírások hiányoznak.</a:t>
            </a:r>
            <a:endParaRPr/>
          </a:p>
          <a:p>
            <a:pPr marL="0" lvl="0" indent="0" algn="l" rtl="0">
              <a:lnSpc>
                <a:spcPct val="100000"/>
              </a:lnSpc>
              <a:spcBef>
                <a:spcPts val="0"/>
              </a:spcBef>
              <a:spcAft>
                <a:spcPts val="0"/>
              </a:spcAft>
              <a:buSzPts val="1400"/>
              <a:buNone/>
            </a:pPr>
            <a:endParaRPr/>
          </a:p>
        </p:txBody>
      </p:sp>
      <p:sp>
        <p:nvSpPr>
          <p:cNvPr id="449" name="Google Shape;449;gd4ae924698_0_36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64</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5231823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d4ae924698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d4ae924698_0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gd4ae924698_0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65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d4ae924698_0_3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9" name="Google Shape;459;gd4ae924698_0_3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60" name="Google Shape;460;gd4ae924698_0_37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66</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296237541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d4ae924698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d4ae924698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hu-HU" sz="1100"/>
              <a:t>„A technológia fizikai feltétele, hogy a monitor internet kapcsolattal rendelkezzen, mely speciális RTK modemmel, vagy wifi kapcsolattal valósítható meg. Internet kapcsolat megléte esetén a monitor távolról is elérhetővé válik, ezáltal hiba esetén távsegítséggel is orvosolható az.”</a:t>
            </a:r>
            <a:endParaRPr/>
          </a:p>
          <a:p>
            <a:pPr marL="0" marR="0" lvl="0" indent="0" algn="l" rtl="0">
              <a:lnSpc>
                <a:spcPct val="100000"/>
              </a:lnSpc>
              <a:spcBef>
                <a:spcPts val="0"/>
              </a:spcBef>
              <a:spcAft>
                <a:spcPts val="0"/>
              </a:spcAft>
              <a:buClr>
                <a:srgbClr val="000000"/>
              </a:buClr>
              <a:buSzPts val="1400"/>
              <a:buFont typeface="Arial"/>
              <a:buNone/>
            </a:pPr>
            <a:endParaRPr sz="1100"/>
          </a:p>
          <a:p>
            <a:pPr marL="0" marR="0" lvl="0" indent="0" algn="l" rtl="0">
              <a:lnSpc>
                <a:spcPct val="100000"/>
              </a:lnSpc>
              <a:spcBef>
                <a:spcPts val="0"/>
              </a:spcBef>
              <a:spcAft>
                <a:spcPts val="0"/>
              </a:spcAft>
              <a:buClr>
                <a:srgbClr val="000000"/>
              </a:buClr>
              <a:buSzPts val="1400"/>
              <a:buFont typeface="Arial"/>
              <a:buNone/>
            </a:pPr>
            <a:r>
              <a:rPr lang="hu-HU" sz="1100"/>
              <a:t>RTK-modemmel – szerintem ez itt elírás, alapvetően RTK modemet a GPS-jelek korrekciójához használnak.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hu-HU"/>
              <a:t>KJ: speciális RTK modem internet elérést is biztosít.</a:t>
            </a:r>
            <a:endParaRPr/>
          </a:p>
          <a:p>
            <a:pPr marL="0" lvl="0" indent="0" algn="l" rtl="0">
              <a:lnSpc>
                <a:spcPct val="100000"/>
              </a:lnSpc>
              <a:spcBef>
                <a:spcPts val="0"/>
              </a:spcBef>
              <a:spcAft>
                <a:spcPts val="0"/>
              </a:spcAft>
              <a:buSzPts val="1400"/>
              <a:buNone/>
            </a:pPr>
            <a:endParaRPr/>
          </a:p>
        </p:txBody>
      </p:sp>
      <p:sp>
        <p:nvSpPr>
          <p:cNvPr id="470" name="Google Shape;470;gd4ae924698_0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67</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7"/>
        <p:cNvGrpSpPr/>
        <p:nvPr/>
      </p:nvGrpSpPr>
      <p:grpSpPr>
        <a:xfrm>
          <a:off x="0" y="0"/>
          <a:ext cx="0" cy="0"/>
          <a:chOff x="0" y="0"/>
          <a:chExt cx="0" cy="0"/>
        </a:xfrm>
      </p:grpSpPr>
      <p:sp>
        <p:nvSpPr>
          <p:cNvPr id="468" name="Google Shape;468;gd4ae924698_0_38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9" name="Google Shape;469;gd4ae924698_0_38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400"/>
              <a:buFont typeface="Arial"/>
              <a:buNone/>
            </a:pPr>
            <a:r>
              <a:rPr lang="hu-HU" sz="1100"/>
              <a:t>„A technológia fizikai feltétele, hogy a monitor internet kapcsolattal rendelkezzen, mely speciális RTK modemmel, vagy wifi kapcsolattal valósítható meg. Internet kapcsolat megléte esetén a monitor távolról is elérhetővé válik, ezáltal hiba esetén távsegítséggel is orvosolható az.”</a:t>
            </a:r>
            <a:endParaRPr/>
          </a:p>
          <a:p>
            <a:pPr marL="0" marR="0" lvl="0" indent="0" algn="l" rtl="0">
              <a:lnSpc>
                <a:spcPct val="100000"/>
              </a:lnSpc>
              <a:spcBef>
                <a:spcPts val="0"/>
              </a:spcBef>
              <a:spcAft>
                <a:spcPts val="0"/>
              </a:spcAft>
              <a:buClr>
                <a:srgbClr val="000000"/>
              </a:buClr>
              <a:buSzPts val="1400"/>
              <a:buFont typeface="Arial"/>
              <a:buNone/>
            </a:pPr>
            <a:endParaRPr sz="1100"/>
          </a:p>
          <a:p>
            <a:pPr marL="0" marR="0" lvl="0" indent="0" algn="l" rtl="0">
              <a:lnSpc>
                <a:spcPct val="100000"/>
              </a:lnSpc>
              <a:spcBef>
                <a:spcPts val="0"/>
              </a:spcBef>
              <a:spcAft>
                <a:spcPts val="0"/>
              </a:spcAft>
              <a:buClr>
                <a:srgbClr val="000000"/>
              </a:buClr>
              <a:buSzPts val="1400"/>
              <a:buFont typeface="Arial"/>
              <a:buNone/>
            </a:pPr>
            <a:r>
              <a:rPr lang="hu-HU" sz="1100"/>
              <a:t>RTK-modemmel – szerintem ez itt elírás, alapvetően RTK modemet a GPS-jelek korrekciójához használnak.</a:t>
            </a:r>
            <a:endParaRPr/>
          </a:p>
          <a:p>
            <a:pPr marL="0" marR="0" lvl="0" indent="0" algn="l" rtl="0">
              <a:lnSpc>
                <a:spcPct val="100000"/>
              </a:lnSpc>
              <a:spcBef>
                <a:spcPts val="0"/>
              </a:spcBef>
              <a:spcAft>
                <a:spcPts val="0"/>
              </a:spcAft>
              <a:buClr>
                <a:srgbClr val="000000"/>
              </a:buClr>
              <a:buSzPts val="1400"/>
              <a:buFont typeface="Arial"/>
              <a:buNone/>
            </a:pPr>
            <a:endParaRPr/>
          </a:p>
          <a:p>
            <a:pPr marL="0" marR="0" lvl="0" indent="0" algn="l" rtl="0">
              <a:lnSpc>
                <a:spcPct val="100000"/>
              </a:lnSpc>
              <a:spcBef>
                <a:spcPts val="0"/>
              </a:spcBef>
              <a:spcAft>
                <a:spcPts val="0"/>
              </a:spcAft>
              <a:buClr>
                <a:srgbClr val="000000"/>
              </a:buClr>
              <a:buSzPts val="1400"/>
              <a:buFont typeface="Arial"/>
              <a:buNone/>
            </a:pPr>
            <a:r>
              <a:rPr lang="hu-HU"/>
              <a:t>KJ: speciális RTK modem internet elérést is biztosít.</a:t>
            </a:r>
            <a:endParaRPr/>
          </a:p>
          <a:p>
            <a:pPr marL="0" lvl="0" indent="0" algn="l" rtl="0">
              <a:lnSpc>
                <a:spcPct val="100000"/>
              </a:lnSpc>
              <a:spcBef>
                <a:spcPts val="0"/>
              </a:spcBef>
              <a:spcAft>
                <a:spcPts val="0"/>
              </a:spcAft>
              <a:buSzPts val="1400"/>
              <a:buNone/>
            </a:pPr>
            <a:endParaRPr/>
          </a:p>
        </p:txBody>
      </p:sp>
      <p:sp>
        <p:nvSpPr>
          <p:cNvPr id="470" name="Google Shape;470;gd4ae924698_0_38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68</a:t>
            </a:fld>
            <a:endParaRPr sz="1400" b="0" i="0" u="none" strike="noStrike" cap="none">
              <a:solidFill>
                <a:srgbClr val="000000"/>
              </a:solidFill>
              <a:latin typeface="Arial"/>
              <a:ea typeface="Arial"/>
              <a:cs typeface="Arial"/>
              <a:sym typeface="Arial"/>
            </a:endParaRPr>
          </a:p>
        </p:txBody>
      </p:sp>
    </p:spTree>
    <p:extLst>
      <p:ext uri="{BB962C8B-B14F-4D97-AF65-F5344CB8AC3E}">
        <p14:creationId xmlns:p14="http://schemas.microsoft.com/office/powerpoint/2010/main" val="1217020103"/>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8"/>
        <p:cNvGrpSpPr/>
        <p:nvPr/>
      </p:nvGrpSpPr>
      <p:grpSpPr>
        <a:xfrm>
          <a:off x="0" y="0"/>
          <a:ext cx="0" cy="0"/>
          <a:chOff x="0" y="0"/>
          <a:chExt cx="0" cy="0"/>
        </a:xfrm>
      </p:grpSpPr>
      <p:sp>
        <p:nvSpPr>
          <p:cNvPr id="479" name="Google Shape;479;gd4ae924698_0_39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0" name="Google Shape;480;gd4ae924698_0_39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hu-HU"/>
              <a:t>A képaláírás hiányzik. A kép eltakarja a szöveget.</a:t>
            </a:r>
            <a:endParaRPr/>
          </a:p>
        </p:txBody>
      </p:sp>
      <p:sp>
        <p:nvSpPr>
          <p:cNvPr id="481" name="Google Shape;481;gd4ae924698_0_39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69</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8"/>
        <p:cNvGrpSpPr/>
        <p:nvPr/>
      </p:nvGrpSpPr>
      <p:grpSpPr>
        <a:xfrm>
          <a:off x="0" y="0"/>
          <a:ext cx="0" cy="0"/>
          <a:chOff x="0" y="0"/>
          <a:chExt cx="0" cy="0"/>
        </a:xfrm>
      </p:grpSpPr>
      <p:sp>
        <p:nvSpPr>
          <p:cNvPr id="489" name="Google Shape;489;gd4ae924698_0_3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0" name="Google Shape;490;gd4ae924698_0_3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hu-HU"/>
              <a:t>A képaláírás hiányzik</a:t>
            </a:r>
            <a:endParaRPr/>
          </a:p>
        </p:txBody>
      </p:sp>
      <p:sp>
        <p:nvSpPr>
          <p:cNvPr id="491" name="Google Shape;491;gd4ae924698_0_39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70</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48329588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2"/>
        <p:cNvGrpSpPr/>
        <p:nvPr/>
      </p:nvGrpSpPr>
      <p:grpSpPr>
        <a:xfrm>
          <a:off x="0" y="0"/>
          <a:ext cx="0" cy="0"/>
          <a:chOff x="0" y="0"/>
          <a:chExt cx="0" cy="0"/>
        </a:xfrm>
      </p:grpSpPr>
      <p:sp>
        <p:nvSpPr>
          <p:cNvPr id="533" name="Google Shape;533;gd4ae924698_0_4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34" name="Google Shape;534;gd4ae924698_0_43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d4ae924698_0_43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71</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0"/>
        <p:cNvGrpSpPr/>
        <p:nvPr/>
      </p:nvGrpSpPr>
      <p:grpSpPr>
        <a:xfrm>
          <a:off x="0" y="0"/>
          <a:ext cx="0" cy="0"/>
          <a:chOff x="0" y="0"/>
          <a:chExt cx="0" cy="0"/>
        </a:xfrm>
      </p:grpSpPr>
      <p:sp>
        <p:nvSpPr>
          <p:cNvPr id="561" name="Google Shape;561;gd85607bdff_0_9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62" name="Google Shape;562;gd85607bdff_0_9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Szükséges a dia formázása.</a:t>
            </a:r>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9"/>
        <p:cNvGrpSpPr/>
        <p:nvPr/>
      </p:nvGrpSpPr>
      <p:grpSpPr>
        <a:xfrm>
          <a:off x="0" y="0"/>
          <a:ext cx="0" cy="0"/>
          <a:chOff x="0" y="0"/>
          <a:chExt cx="0" cy="0"/>
        </a:xfrm>
      </p:grpSpPr>
      <p:sp>
        <p:nvSpPr>
          <p:cNvPr id="570" name="Google Shape;570;gd85607bdff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1" name="Google Shape;571;gd85607bdff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gd85607bdff_0_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77" name="Google Shape;577;gd85607bdff_0_11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hu-HU"/>
              <a:t>A 21. kérdés hibás. A szerzők a GPS pontosságának sorrendjére gondoltak  (a GPS ugyanis nem korrekciós jelforrás)</a:t>
            </a:r>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d4ae924698_0_47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03" name="Google Shape;603;gd4ae924698_0_47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4" name="Google Shape;604;gd4ae924698_0_47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400"/>
              <a:buFont typeface="Arial"/>
              <a:buNone/>
            </a:pPr>
            <a:fld id="{00000000-1234-1234-1234-123412341234}" type="slidenum">
              <a:rPr lang="hu-HU" sz="1400" b="0" i="0" u="none" strike="noStrike" cap="none">
                <a:solidFill>
                  <a:srgbClr val="000000"/>
                </a:solidFill>
                <a:latin typeface="Arial"/>
                <a:ea typeface="Arial"/>
                <a:cs typeface="Arial"/>
                <a:sym typeface="Arial"/>
              </a:rPr>
              <a:t>75</a:t>
            </a:fld>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2610931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gd03d5b2036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6" name="Google Shape;66;gd03d5b2036_1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9936275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Címdia" type="title">
  <p:cSld name="TITLE">
    <p:bg>
      <p:bgPr>
        <a:blipFill>
          <a:blip r:embed="rId2">
            <a:alphaModFix/>
          </a:blip>
          <a:stretch>
            <a:fillRect/>
          </a:stretch>
        </a:blipFill>
        <a:effectLst/>
      </p:bgPr>
    </p:bg>
    <p:spTree>
      <p:nvGrpSpPr>
        <p:cNvPr id="1" name="Shape 10"/>
        <p:cNvGrpSpPr/>
        <p:nvPr/>
      </p:nvGrpSpPr>
      <p:grpSpPr>
        <a:xfrm>
          <a:off x="0" y="0"/>
          <a:ext cx="0" cy="0"/>
          <a:chOff x="0" y="0"/>
          <a:chExt cx="0" cy="0"/>
        </a:xfrm>
      </p:grpSpPr>
      <p:sp>
        <p:nvSpPr>
          <p:cNvPr id="11" name="Google Shape;11;p3"/>
          <p:cNvSpPr txBox="1">
            <a:spLocks noGrp="1"/>
          </p:cNvSpPr>
          <p:nvPr>
            <p:ph type="ctrTitle"/>
          </p:nvPr>
        </p:nvSpPr>
        <p:spPr>
          <a:xfrm>
            <a:off x="1363227" y="1416819"/>
            <a:ext cx="9144000" cy="1982614"/>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2" name="Google Shape;12;p3"/>
          <p:cNvSpPr txBox="1">
            <a:spLocks noGrp="1"/>
          </p:cNvSpPr>
          <p:nvPr>
            <p:ph type="subTitle" idx="1"/>
          </p:nvPr>
        </p:nvSpPr>
        <p:spPr>
          <a:xfrm>
            <a:off x="1363230" y="3491508"/>
            <a:ext cx="9144000" cy="537883"/>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rgbClr val="1C9E4A"/>
              </a:buClr>
              <a:buSzPts val="2400"/>
              <a:buNone/>
              <a:defRPr sz="2400"/>
            </a:lvl1pPr>
            <a:lvl2pPr lvl="1" algn="ctr">
              <a:lnSpc>
                <a:spcPct val="90000"/>
              </a:lnSpc>
              <a:spcBef>
                <a:spcPts val="500"/>
              </a:spcBef>
              <a:spcAft>
                <a:spcPts val="0"/>
              </a:spcAft>
              <a:buClr>
                <a:srgbClr val="1C9E4A"/>
              </a:buClr>
              <a:buSzPts val="2000"/>
              <a:buNone/>
              <a:defRPr sz="2000"/>
            </a:lvl2pPr>
            <a:lvl3pPr lvl="2" algn="ctr">
              <a:lnSpc>
                <a:spcPct val="90000"/>
              </a:lnSpc>
              <a:spcBef>
                <a:spcPts val="500"/>
              </a:spcBef>
              <a:spcAft>
                <a:spcPts val="0"/>
              </a:spcAft>
              <a:buClr>
                <a:srgbClr val="1C9E4A"/>
              </a:buClr>
              <a:buSzPts val="1800"/>
              <a:buNone/>
              <a:defRPr sz="1800"/>
            </a:lvl3pPr>
            <a:lvl4pPr lvl="3" algn="ctr">
              <a:lnSpc>
                <a:spcPct val="90000"/>
              </a:lnSpc>
              <a:spcBef>
                <a:spcPts val="500"/>
              </a:spcBef>
              <a:spcAft>
                <a:spcPts val="0"/>
              </a:spcAft>
              <a:buClr>
                <a:srgbClr val="1C9E4A"/>
              </a:buClr>
              <a:buSzPts val="1600"/>
              <a:buNone/>
              <a:defRPr sz="1600"/>
            </a:lvl4pPr>
            <a:lvl5pPr lvl="4" algn="ctr">
              <a:lnSpc>
                <a:spcPct val="90000"/>
              </a:lnSpc>
              <a:spcBef>
                <a:spcPts val="500"/>
              </a:spcBef>
              <a:spcAft>
                <a:spcPts val="0"/>
              </a:spcAft>
              <a:buClr>
                <a:srgbClr val="1C9E4A"/>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3" name="Google Shape;13;p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pic>
        <p:nvPicPr>
          <p:cNvPr id="14" name="Google Shape;14;p3" descr="A képen szöveg látható&#10;&#10;Automatikusan generált leírás"/>
          <p:cNvPicPr preferRelativeResize="0"/>
          <p:nvPr/>
        </p:nvPicPr>
        <p:blipFill rotWithShape="1">
          <a:blip r:embed="rId3">
            <a:alphaModFix/>
          </a:blip>
          <a:srcRect/>
          <a:stretch/>
        </p:blipFill>
        <p:spPr>
          <a:xfrm>
            <a:off x="10048" y="10049"/>
            <a:ext cx="3295859" cy="907258"/>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ím és függőleges szöveg" type="vertTx">
  <p:cSld name="VERTICAL_TEXT">
    <p:spTree>
      <p:nvGrpSpPr>
        <p:cNvPr id="1" name="Shape 50"/>
        <p:cNvGrpSpPr/>
        <p:nvPr/>
      </p:nvGrpSpPr>
      <p:grpSpPr>
        <a:xfrm>
          <a:off x="0" y="0"/>
          <a:ext cx="0" cy="0"/>
          <a:chOff x="0" y="0"/>
          <a:chExt cx="0" cy="0"/>
        </a:xfrm>
      </p:grpSpPr>
      <p:sp>
        <p:nvSpPr>
          <p:cNvPr id="51" name="Google Shape;51;p1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2" name="Google Shape;52;p12"/>
          <p:cNvSpPr txBox="1">
            <a:spLocks noGrp="1"/>
          </p:cNvSpPr>
          <p:nvPr>
            <p:ph type="body" idx="1"/>
          </p:nvPr>
        </p:nvSpPr>
        <p:spPr>
          <a:xfrm rot="5400000">
            <a:off x="3923681" y="-1776509"/>
            <a:ext cx="4351338" cy="1155560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1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Függőleges cím és szöveg" type="vertTitleAndTx">
  <p:cSld name="VERTICAL_TITLE_AND_VERTICAL_TEXT">
    <p:spTree>
      <p:nvGrpSpPr>
        <p:cNvPr id="1" name="Shape 54"/>
        <p:cNvGrpSpPr/>
        <p:nvPr/>
      </p:nvGrpSpPr>
      <p:grpSpPr>
        <a:xfrm>
          <a:off x="0" y="0"/>
          <a:ext cx="0" cy="0"/>
          <a:chOff x="0" y="0"/>
          <a:chExt cx="0" cy="0"/>
        </a:xfrm>
      </p:grpSpPr>
      <p:sp>
        <p:nvSpPr>
          <p:cNvPr id="55" name="Google Shape;55;p13"/>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13"/>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7" name="Google Shape;57;p13"/>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ím és tartalom" type="obj">
  <p:cSld name="OBJECT">
    <p:spTree>
      <p:nvGrpSpPr>
        <p:cNvPr id="1" name="Shape 15"/>
        <p:cNvGrpSpPr/>
        <p:nvPr/>
      </p:nvGrpSpPr>
      <p:grpSpPr>
        <a:xfrm>
          <a:off x="0" y="0"/>
          <a:ext cx="0" cy="0"/>
          <a:chOff x="0" y="0"/>
          <a:chExt cx="0" cy="0"/>
        </a:xfrm>
      </p:grpSpPr>
      <p:sp>
        <p:nvSpPr>
          <p:cNvPr id="16" name="Google Shape;16;p4"/>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4"/>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18" name="Google Shape;18;p4"/>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zakaszfejléc" type="secHead">
  <p:cSld name="SECTION_HEADER">
    <p:spTree>
      <p:nvGrpSpPr>
        <p:cNvPr id="1" name="Shape 19"/>
        <p:cNvGrpSpPr/>
        <p:nvPr/>
      </p:nvGrpSpPr>
      <p:grpSpPr>
        <a:xfrm>
          <a:off x="0" y="0"/>
          <a:ext cx="0" cy="0"/>
          <a:chOff x="0" y="0"/>
          <a:chExt cx="0" cy="0"/>
        </a:xfrm>
      </p:grpSpPr>
      <p:sp>
        <p:nvSpPr>
          <p:cNvPr id="20" name="Google Shape;20;p5"/>
          <p:cNvSpPr txBox="1">
            <a:spLocks noGrp="1"/>
          </p:cNvSpPr>
          <p:nvPr>
            <p:ph type="title"/>
          </p:nvPr>
        </p:nvSpPr>
        <p:spPr>
          <a:xfrm>
            <a:off x="831850" y="996307"/>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
          <p:cNvSpPr txBox="1">
            <a:spLocks noGrp="1"/>
          </p:cNvSpPr>
          <p:nvPr>
            <p:ph type="body" idx="1"/>
          </p:nvPr>
        </p:nvSpPr>
        <p:spPr>
          <a:xfrm>
            <a:off x="831850" y="3876032"/>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22" name="Google Shape;22;p5"/>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2 tartalomrész" type="twoObj">
  <p:cSld name="TWO_OBJECTS">
    <p:spTree>
      <p:nvGrpSpPr>
        <p:cNvPr id="1" name="Shape 23"/>
        <p:cNvGrpSpPr/>
        <p:nvPr/>
      </p:nvGrpSpPr>
      <p:grpSpPr>
        <a:xfrm>
          <a:off x="0" y="0"/>
          <a:ext cx="0" cy="0"/>
          <a:chOff x="0" y="0"/>
          <a:chExt cx="0" cy="0"/>
        </a:xfrm>
      </p:grpSpPr>
      <p:sp>
        <p:nvSpPr>
          <p:cNvPr id="24" name="Google Shape;24;p6"/>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5" name="Google Shape;25;p6"/>
          <p:cNvSpPr txBox="1">
            <a:spLocks noGrp="1"/>
          </p:cNvSpPr>
          <p:nvPr>
            <p:ph type="body" idx="1"/>
          </p:nvPr>
        </p:nvSpPr>
        <p:spPr>
          <a:xfrm>
            <a:off x="321547" y="1825625"/>
            <a:ext cx="5698253"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6" name="Google Shape;26;p6"/>
          <p:cNvSpPr txBox="1">
            <a:spLocks noGrp="1"/>
          </p:cNvSpPr>
          <p:nvPr>
            <p:ph type="body" idx="2"/>
          </p:nvPr>
        </p:nvSpPr>
        <p:spPr>
          <a:xfrm>
            <a:off x="6172200" y="1825625"/>
            <a:ext cx="5704952"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7" name="Google Shape;27;p6"/>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Összehasonlítás">
  <p:cSld name="Összehasonlítás">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321548" y="365125"/>
            <a:ext cx="11523502"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0" name="Google Shape;30;p7"/>
          <p:cNvSpPr txBox="1">
            <a:spLocks noGrp="1"/>
          </p:cNvSpPr>
          <p:nvPr>
            <p:ph type="body" idx="1"/>
          </p:nvPr>
        </p:nvSpPr>
        <p:spPr>
          <a:xfrm>
            <a:off x="6172200" y="1909187"/>
            <a:ext cx="5672850" cy="585840"/>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1" name="Google Shape;31;p7"/>
          <p:cNvSpPr txBox="1">
            <a:spLocks noGrp="1"/>
          </p:cNvSpPr>
          <p:nvPr>
            <p:ph type="body" idx="2"/>
          </p:nvPr>
        </p:nvSpPr>
        <p:spPr>
          <a:xfrm>
            <a:off x="6172200" y="2505075"/>
            <a:ext cx="567285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2" name="Google Shape;32;p7"/>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
        <p:nvSpPr>
          <p:cNvPr id="33" name="Google Shape;33;p7"/>
          <p:cNvSpPr txBox="1">
            <a:spLocks noGrp="1"/>
          </p:cNvSpPr>
          <p:nvPr>
            <p:ph type="body" idx="3"/>
          </p:nvPr>
        </p:nvSpPr>
        <p:spPr>
          <a:xfrm>
            <a:off x="321548" y="1909187"/>
            <a:ext cx="5672852" cy="595888"/>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rgbClr val="1C9E4A"/>
              </a:buClr>
              <a:buSzPts val="2400"/>
              <a:buNone/>
              <a:defRPr sz="2400" b="1"/>
            </a:lvl1pPr>
            <a:lvl2pPr marL="914400" lvl="1" indent="-228600" algn="l">
              <a:lnSpc>
                <a:spcPct val="90000"/>
              </a:lnSpc>
              <a:spcBef>
                <a:spcPts val="500"/>
              </a:spcBef>
              <a:spcAft>
                <a:spcPts val="0"/>
              </a:spcAft>
              <a:buClr>
                <a:srgbClr val="1C9E4A"/>
              </a:buClr>
              <a:buSzPts val="2000"/>
              <a:buNone/>
              <a:defRPr sz="2000" b="1"/>
            </a:lvl2pPr>
            <a:lvl3pPr marL="1371600" lvl="2" indent="-228600" algn="l">
              <a:lnSpc>
                <a:spcPct val="90000"/>
              </a:lnSpc>
              <a:spcBef>
                <a:spcPts val="500"/>
              </a:spcBef>
              <a:spcAft>
                <a:spcPts val="0"/>
              </a:spcAft>
              <a:buClr>
                <a:srgbClr val="1C9E4A"/>
              </a:buClr>
              <a:buSzPts val="1800"/>
              <a:buNone/>
              <a:defRPr sz="1800" b="1"/>
            </a:lvl3pPr>
            <a:lvl4pPr marL="1828800" lvl="3" indent="-228600" algn="l">
              <a:lnSpc>
                <a:spcPct val="90000"/>
              </a:lnSpc>
              <a:spcBef>
                <a:spcPts val="500"/>
              </a:spcBef>
              <a:spcAft>
                <a:spcPts val="0"/>
              </a:spcAft>
              <a:buClr>
                <a:srgbClr val="1C9E4A"/>
              </a:buClr>
              <a:buSzPts val="1600"/>
              <a:buNone/>
              <a:defRPr sz="1600" b="1"/>
            </a:lvl4pPr>
            <a:lvl5pPr marL="2286000" lvl="4" indent="-228600" algn="l">
              <a:lnSpc>
                <a:spcPct val="90000"/>
              </a:lnSpc>
              <a:spcBef>
                <a:spcPts val="500"/>
              </a:spcBef>
              <a:spcAft>
                <a:spcPts val="0"/>
              </a:spcAft>
              <a:buClr>
                <a:srgbClr val="1C9E4A"/>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34" name="Google Shape;34;p7"/>
          <p:cNvSpPr txBox="1">
            <a:spLocks noGrp="1"/>
          </p:cNvSpPr>
          <p:nvPr>
            <p:ph type="body" idx="4"/>
          </p:nvPr>
        </p:nvSpPr>
        <p:spPr>
          <a:xfrm>
            <a:off x="321548" y="2505075"/>
            <a:ext cx="567285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rgbClr val="1C9E4A"/>
              </a:buClr>
              <a:buSzPts val="1800"/>
              <a:buChar char="•"/>
              <a:defRPr/>
            </a:lvl1pPr>
            <a:lvl2pPr marL="914400" lvl="1" indent="-342900" algn="l">
              <a:lnSpc>
                <a:spcPct val="90000"/>
              </a:lnSpc>
              <a:spcBef>
                <a:spcPts val="500"/>
              </a:spcBef>
              <a:spcAft>
                <a:spcPts val="0"/>
              </a:spcAft>
              <a:buClr>
                <a:srgbClr val="1C9E4A"/>
              </a:buClr>
              <a:buSzPts val="1800"/>
              <a:buChar char="•"/>
              <a:defRPr/>
            </a:lvl2pPr>
            <a:lvl3pPr marL="1371600" lvl="2" indent="-342900" algn="l">
              <a:lnSpc>
                <a:spcPct val="90000"/>
              </a:lnSpc>
              <a:spcBef>
                <a:spcPts val="500"/>
              </a:spcBef>
              <a:spcAft>
                <a:spcPts val="0"/>
              </a:spcAft>
              <a:buClr>
                <a:srgbClr val="1C9E4A"/>
              </a:buClr>
              <a:buSzPts val="1800"/>
              <a:buChar char="•"/>
              <a:defRPr/>
            </a:lvl3pPr>
            <a:lvl4pPr marL="1828800" lvl="3" indent="-342900" algn="l">
              <a:lnSpc>
                <a:spcPct val="90000"/>
              </a:lnSpc>
              <a:spcBef>
                <a:spcPts val="500"/>
              </a:spcBef>
              <a:spcAft>
                <a:spcPts val="0"/>
              </a:spcAft>
              <a:buClr>
                <a:srgbClr val="1C9E4A"/>
              </a:buClr>
              <a:buSzPts val="1800"/>
              <a:buChar char="•"/>
              <a:defRPr/>
            </a:lvl4pPr>
            <a:lvl5pPr marL="2286000" lvl="4" indent="-342900" algn="l">
              <a:lnSpc>
                <a:spcPct val="90000"/>
              </a:lnSpc>
              <a:spcBef>
                <a:spcPts val="500"/>
              </a:spcBef>
              <a:spcAft>
                <a:spcPts val="0"/>
              </a:spcAft>
              <a:buClr>
                <a:srgbClr val="1C9E4A"/>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sak cím" type="titleOnly">
  <p:cSld name="TITLE_ONLY">
    <p:spTree>
      <p:nvGrpSpPr>
        <p:cNvPr id="1" name="Shape 35"/>
        <p:cNvGrpSpPr/>
        <p:nvPr/>
      </p:nvGrpSpPr>
      <p:grpSpPr>
        <a:xfrm>
          <a:off x="0" y="0"/>
          <a:ext cx="0" cy="0"/>
          <a:chOff x="0" y="0"/>
          <a:chExt cx="0" cy="0"/>
        </a:xfrm>
      </p:grpSpPr>
      <p:sp>
        <p:nvSpPr>
          <p:cNvPr id="36" name="Google Shape;36;p8"/>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1C9E4A"/>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7" name="Google Shape;37;p8"/>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Üres" type="blank">
  <p:cSld name="BLANK">
    <p:spTree>
      <p:nvGrpSpPr>
        <p:cNvPr id="1" name="Shape 38"/>
        <p:cNvGrpSpPr/>
        <p:nvPr/>
      </p:nvGrpSpPr>
      <p:grpSpPr>
        <a:xfrm>
          <a:off x="0" y="0"/>
          <a:ext cx="0" cy="0"/>
          <a:chOff x="0" y="0"/>
          <a:chExt cx="0" cy="0"/>
        </a:xfrm>
      </p:grpSpPr>
      <p:sp>
        <p:nvSpPr>
          <p:cNvPr id="39" name="Google Shape;39;p9"/>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artalomrész képaláírással" type="objTx">
  <p:cSld name="OBJECT_WITH_CAPTION_TEXT">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rgbClr val="1C9E4A"/>
              </a:buClr>
              <a:buSzPts val="3200"/>
              <a:buChar char="•"/>
              <a:defRPr sz="3200"/>
            </a:lvl1pPr>
            <a:lvl2pPr marL="914400" lvl="1" indent="-406400" algn="l">
              <a:lnSpc>
                <a:spcPct val="90000"/>
              </a:lnSpc>
              <a:spcBef>
                <a:spcPts val="500"/>
              </a:spcBef>
              <a:spcAft>
                <a:spcPts val="0"/>
              </a:spcAft>
              <a:buClr>
                <a:srgbClr val="1C9E4A"/>
              </a:buClr>
              <a:buSzPts val="2800"/>
              <a:buChar char="•"/>
              <a:defRPr sz="2800"/>
            </a:lvl2pPr>
            <a:lvl3pPr marL="1371600" lvl="2" indent="-381000" algn="l">
              <a:lnSpc>
                <a:spcPct val="90000"/>
              </a:lnSpc>
              <a:spcBef>
                <a:spcPts val="500"/>
              </a:spcBef>
              <a:spcAft>
                <a:spcPts val="0"/>
              </a:spcAft>
              <a:buClr>
                <a:srgbClr val="1C9E4A"/>
              </a:buClr>
              <a:buSzPts val="2400"/>
              <a:buChar char="•"/>
              <a:defRPr sz="2400"/>
            </a:lvl3pPr>
            <a:lvl4pPr marL="1828800" lvl="3" indent="-355600" algn="l">
              <a:lnSpc>
                <a:spcPct val="90000"/>
              </a:lnSpc>
              <a:spcBef>
                <a:spcPts val="500"/>
              </a:spcBef>
              <a:spcAft>
                <a:spcPts val="0"/>
              </a:spcAft>
              <a:buClr>
                <a:srgbClr val="1C9E4A"/>
              </a:buClr>
              <a:buSzPts val="2000"/>
              <a:buChar char="•"/>
              <a:defRPr sz="2000"/>
            </a:lvl4pPr>
            <a:lvl5pPr marL="2286000" lvl="4" indent="-355600" algn="l">
              <a:lnSpc>
                <a:spcPct val="90000"/>
              </a:lnSpc>
              <a:spcBef>
                <a:spcPts val="500"/>
              </a:spcBef>
              <a:spcAft>
                <a:spcPts val="0"/>
              </a:spcAft>
              <a:buClr>
                <a:srgbClr val="1C9E4A"/>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43" name="Google Shape;43;p10"/>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4" name="Google Shape;44;p10"/>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Kép képaláírással" type="picTx">
  <p:cSld name="PICTURE_WITH_CAPTION_TEXT">
    <p:spTree>
      <p:nvGrpSpPr>
        <p:cNvPr id="1" name="Shape 45"/>
        <p:cNvGrpSpPr/>
        <p:nvPr/>
      </p:nvGrpSpPr>
      <p:grpSpPr>
        <a:xfrm>
          <a:off x="0" y="0"/>
          <a:ext cx="0" cy="0"/>
          <a:chOff x="0" y="0"/>
          <a:chExt cx="0" cy="0"/>
        </a:xfrm>
      </p:grpSpPr>
      <p:sp>
        <p:nvSpPr>
          <p:cNvPr id="46" name="Google Shape;46;p1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rgbClr val="1C9E4A"/>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7" name="Google Shape;47;p11"/>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rgbClr val="1C9E4A"/>
              </a:buClr>
              <a:buSzPts val="3200"/>
              <a:buFont typeface="Arial"/>
              <a:buNone/>
              <a:defRPr sz="3200" b="0" i="0" u="none" strike="noStrike" cap="none">
                <a:solidFill>
                  <a:srgbClr val="1C9E4A"/>
                </a:solidFill>
                <a:latin typeface="Calibri"/>
                <a:ea typeface="Calibri"/>
                <a:cs typeface="Calibri"/>
                <a:sym typeface="Calibri"/>
              </a:defRPr>
            </a:lvl1pPr>
            <a:lvl2pPr marR="0" lvl="1" algn="l" rtl="0">
              <a:lnSpc>
                <a:spcPct val="90000"/>
              </a:lnSpc>
              <a:spcBef>
                <a:spcPts val="500"/>
              </a:spcBef>
              <a:spcAft>
                <a:spcPts val="0"/>
              </a:spcAft>
              <a:buClr>
                <a:srgbClr val="1C9E4A"/>
              </a:buClr>
              <a:buSzPts val="2800"/>
              <a:buFont typeface="Arial"/>
              <a:buNone/>
              <a:defRPr sz="2800" b="0" i="0" u="none" strike="noStrike" cap="none">
                <a:solidFill>
                  <a:srgbClr val="1C9E4A"/>
                </a:solidFill>
                <a:latin typeface="Calibri"/>
                <a:ea typeface="Calibri"/>
                <a:cs typeface="Calibri"/>
                <a:sym typeface="Calibri"/>
              </a:defRPr>
            </a:lvl2pPr>
            <a:lvl3pPr marR="0" lvl="2" algn="l" rtl="0">
              <a:lnSpc>
                <a:spcPct val="90000"/>
              </a:lnSpc>
              <a:spcBef>
                <a:spcPts val="500"/>
              </a:spcBef>
              <a:spcAft>
                <a:spcPts val="0"/>
              </a:spcAft>
              <a:buClr>
                <a:srgbClr val="1C9E4A"/>
              </a:buClr>
              <a:buSzPts val="2400"/>
              <a:buFont typeface="Arial"/>
              <a:buNone/>
              <a:defRPr sz="2400" b="0" i="0" u="none" strike="noStrike" cap="none">
                <a:solidFill>
                  <a:srgbClr val="1C9E4A"/>
                </a:solidFill>
                <a:latin typeface="Calibri"/>
                <a:ea typeface="Calibri"/>
                <a:cs typeface="Calibri"/>
                <a:sym typeface="Calibri"/>
              </a:defRPr>
            </a:lvl3pPr>
            <a:lvl4pPr marR="0" lvl="3"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4pPr>
            <a:lvl5pPr marR="0" lvl="4" algn="l" rtl="0">
              <a:lnSpc>
                <a:spcPct val="90000"/>
              </a:lnSpc>
              <a:spcBef>
                <a:spcPts val="500"/>
              </a:spcBef>
              <a:spcAft>
                <a:spcPts val="0"/>
              </a:spcAft>
              <a:buClr>
                <a:srgbClr val="1C9E4A"/>
              </a:buClr>
              <a:buSzPts val="2000"/>
              <a:buFont typeface="Arial"/>
              <a:buNone/>
              <a:defRPr sz="2000" b="0" i="0" u="none" strike="noStrike" cap="none">
                <a:solidFill>
                  <a:srgbClr val="1C9E4A"/>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48" name="Google Shape;48;p11"/>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1C9E4A"/>
              </a:buClr>
              <a:buSzPts val="1600"/>
              <a:buNone/>
              <a:defRPr sz="1600"/>
            </a:lvl1pPr>
            <a:lvl2pPr marL="914400" lvl="1" indent="-228600" algn="l">
              <a:lnSpc>
                <a:spcPct val="90000"/>
              </a:lnSpc>
              <a:spcBef>
                <a:spcPts val="500"/>
              </a:spcBef>
              <a:spcAft>
                <a:spcPts val="0"/>
              </a:spcAft>
              <a:buClr>
                <a:srgbClr val="1C9E4A"/>
              </a:buClr>
              <a:buSzPts val="1400"/>
              <a:buNone/>
              <a:defRPr sz="1400"/>
            </a:lvl2pPr>
            <a:lvl3pPr marL="1371600" lvl="2" indent="-228600" algn="l">
              <a:lnSpc>
                <a:spcPct val="90000"/>
              </a:lnSpc>
              <a:spcBef>
                <a:spcPts val="500"/>
              </a:spcBef>
              <a:spcAft>
                <a:spcPts val="0"/>
              </a:spcAft>
              <a:buClr>
                <a:srgbClr val="1C9E4A"/>
              </a:buClr>
              <a:buSzPts val="1200"/>
              <a:buNone/>
              <a:defRPr sz="1200"/>
            </a:lvl3pPr>
            <a:lvl4pPr marL="1828800" lvl="3" indent="-228600" algn="l">
              <a:lnSpc>
                <a:spcPct val="90000"/>
              </a:lnSpc>
              <a:spcBef>
                <a:spcPts val="500"/>
              </a:spcBef>
              <a:spcAft>
                <a:spcPts val="0"/>
              </a:spcAft>
              <a:buClr>
                <a:srgbClr val="1C9E4A"/>
              </a:buClr>
              <a:buSzPts val="1000"/>
              <a:buNone/>
              <a:defRPr sz="1000"/>
            </a:lvl4pPr>
            <a:lvl5pPr marL="2286000" lvl="4" indent="-228600" algn="l">
              <a:lnSpc>
                <a:spcPct val="90000"/>
              </a:lnSpc>
              <a:spcBef>
                <a:spcPts val="500"/>
              </a:spcBef>
              <a:spcAft>
                <a:spcPts val="0"/>
              </a:spcAft>
              <a:buClr>
                <a:srgbClr val="1C9E4A"/>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49" name="Google Shape;49;p11"/>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hu-HU"/>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321547" y="365125"/>
            <a:ext cx="11555605"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rgbClr val="1C9E4A"/>
              </a:buClr>
              <a:buSzPts val="3600"/>
              <a:buFont typeface="Calibri"/>
              <a:buNone/>
              <a:defRPr sz="3600" b="1" i="0" u="none" strike="noStrike" cap="none">
                <a:solidFill>
                  <a:srgbClr val="1C9E4A"/>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2"/>
          <p:cNvSpPr txBox="1">
            <a:spLocks noGrp="1"/>
          </p:cNvSpPr>
          <p:nvPr>
            <p:ph type="body" idx="1"/>
          </p:nvPr>
        </p:nvSpPr>
        <p:spPr>
          <a:xfrm>
            <a:off x="321547" y="1825625"/>
            <a:ext cx="11555605"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1C9E4A"/>
              </a:buClr>
              <a:buSzPts val="2800"/>
              <a:buFont typeface="Arial"/>
              <a:buChar char="•"/>
              <a:defRPr sz="2800" b="0" i="0" u="none" strike="noStrike" cap="none">
                <a:solidFill>
                  <a:srgbClr val="1C9E4A"/>
                </a:solidFill>
                <a:latin typeface="Calibri"/>
                <a:ea typeface="Calibri"/>
                <a:cs typeface="Calibri"/>
                <a:sym typeface="Calibri"/>
              </a:defRPr>
            </a:lvl1pPr>
            <a:lvl2pPr marL="914400" marR="0" lvl="1" indent="-381000" algn="l" rtl="0">
              <a:lnSpc>
                <a:spcPct val="90000"/>
              </a:lnSpc>
              <a:spcBef>
                <a:spcPts val="500"/>
              </a:spcBef>
              <a:spcAft>
                <a:spcPts val="0"/>
              </a:spcAft>
              <a:buClr>
                <a:srgbClr val="1C9E4A"/>
              </a:buClr>
              <a:buSzPts val="2400"/>
              <a:buFont typeface="Arial"/>
              <a:buChar char="•"/>
              <a:defRPr sz="2400" b="0" i="0" u="none" strike="noStrike" cap="none">
                <a:solidFill>
                  <a:srgbClr val="1C9E4A"/>
                </a:solidFill>
                <a:latin typeface="Calibri"/>
                <a:ea typeface="Calibri"/>
                <a:cs typeface="Calibri"/>
                <a:sym typeface="Calibri"/>
              </a:defRPr>
            </a:lvl2pPr>
            <a:lvl3pPr marL="1371600" marR="0" lvl="2" indent="-355600" algn="l" rtl="0">
              <a:lnSpc>
                <a:spcPct val="90000"/>
              </a:lnSpc>
              <a:spcBef>
                <a:spcPts val="500"/>
              </a:spcBef>
              <a:spcAft>
                <a:spcPts val="0"/>
              </a:spcAft>
              <a:buClr>
                <a:srgbClr val="1C9E4A"/>
              </a:buClr>
              <a:buSzPts val="2000"/>
              <a:buFont typeface="Arial"/>
              <a:buChar char="•"/>
              <a:defRPr sz="2000" b="0" i="0" u="none" strike="noStrike" cap="none">
                <a:solidFill>
                  <a:srgbClr val="1C9E4A"/>
                </a:solidFill>
                <a:latin typeface="Calibri"/>
                <a:ea typeface="Calibri"/>
                <a:cs typeface="Calibri"/>
                <a:sym typeface="Calibri"/>
              </a:defRPr>
            </a:lvl3pPr>
            <a:lvl4pPr marL="1828800" marR="0" lvl="3"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4pPr>
            <a:lvl5pPr marL="2286000" marR="0" lvl="4" indent="-342900" algn="l" rtl="0">
              <a:lnSpc>
                <a:spcPct val="90000"/>
              </a:lnSpc>
              <a:spcBef>
                <a:spcPts val="500"/>
              </a:spcBef>
              <a:spcAft>
                <a:spcPts val="0"/>
              </a:spcAft>
              <a:buClr>
                <a:srgbClr val="1C9E4A"/>
              </a:buClr>
              <a:buSzPts val="1800"/>
              <a:buFont typeface="Arial"/>
              <a:buChar char="•"/>
              <a:defRPr sz="1800" b="0" i="0" u="none" strike="noStrike" cap="none">
                <a:solidFill>
                  <a:srgbClr val="1C9E4A"/>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sldNum" idx="12"/>
          </p:nvPr>
        </p:nvSpPr>
        <p:spPr>
          <a:xfrm>
            <a:off x="11686233" y="6486974"/>
            <a:ext cx="50751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1" i="0" u="none" strike="noStrike" cap="none">
                <a:solidFill>
                  <a:srgbClr val="1C9E4A"/>
                </a:solidFill>
                <a:latin typeface="Calibri"/>
                <a:ea typeface="Calibri"/>
                <a:cs typeface="Calibri"/>
                <a:sym typeface="Calibri"/>
              </a:defRPr>
            </a:lvl1pPr>
            <a:lvl2pPr marL="0" marR="0" lvl="1" indent="0" algn="r" rtl="0">
              <a:spcBef>
                <a:spcPts val="0"/>
              </a:spcBef>
              <a:buNone/>
              <a:defRPr sz="1200" b="1" i="0" u="none" strike="noStrike" cap="none">
                <a:solidFill>
                  <a:srgbClr val="1C9E4A"/>
                </a:solidFill>
                <a:latin typeface="Calibri"/>
                <a:ea typeface="Calibri"/>
                <a:cs typeface="Calibri"/>
                <a:sym typeface="Calibri"/>
              </a:defRPr>
            </a:lvl2pPr>
            <a:lvl3pPr marL="0" marR="0" lvl="2" indent="0" algn="r" rtl="0">
              <a:spcBef>
                <a:spcPts val="0"/>
              </a:spcBef>
              <a:buNone/>
              <a:defRPr sz="1200" b="1" i="0" u="none" strike="noStrike" cap="none">
                <a:solidFill>
                  <a:srgbClr val="1C9E4A"/>
                </a:solidFill>
                <a:latin typeface="Calibri"/>
                <a:ea typeface="Calibri"/>
                <a:cs typeface="Calibri"/>
                <a:sym typeface="Calibri"/>
              </a:defRPr>
            </a:lvl3pPr>
            <a:lvl4pPr marL="0" marR="0" lvl="3" indent="0" algn="r" rtl="0">
              <a:spcBef>
                <a:spcPts val="0"/>
              </a:spcBef>
              <a:buNone/>
              <a:defRPr sz="1200" b="1" i="0" u="none" strike="noStrike" cap="none">
                <a:solidFill>
                  <a:srgbClr val="1C9E4A"/>
                </a:solidFill>
                <a:latin typeface="Calibri"/>
                <a:ea typeface="Calibri"/>
                <a:cs typeface="Calibri"/>
                <a:sym typeface="Calibri"/>
              </a:defRPr>
            </a:lvl4pPr>
            <a:lvl5pPr marL="0" marR="0" lvl="4" indent="0" algn="r" rtl="0">
              <a:spcBef>
                <a:spcPts val="0"/>
              </a:spcBef>
              <a:buNone/>
              <a:defRPr sz="1200" b="1" i="0" u="none" strike="noStrike" cap="none">
                <a:solidFill>
                  <a:srgbClr val="1C9E4A"/>
                </a:solidFill>
                <a:latin typeface="Calibri"/>
                <a:ea typeface="Calibri"/>
                <a:cs typeface="Calibri"/>
                <a:sym typeface="Calibri"/>
              </a:defRPr>
            </a:lvl5pPr>
            <a:lvl6pPr marL="0" marR="0" lvl="5" indent="0" algn="r" rtl="0">
              <a:spcBef>
                <a:spcPts val="0"/>
              </a:spcBef>
              <a:buNone/>
              <a:defRPr sz="1200" b="1" i="0" u="none" strike="noStrike" cap="none">
                <a:solidFill>
                  <a:srgbClr val="1C9E4A"/>
                </a:solidFill>
                <a:latin typeface="Calibri"/>
                <a:ea typeface="Calibri"/>
                <a:cs typeface="Calibri"/>
                <a:sym typeface="Calibri"/>
              </a:defRPr>
            </a:lvl6pPr>
            <a:lvl7pPr marL="0" marR="0" lvl="6" indent="0" algn="r" rtl="0">
              <a:spcBef>
                <a:spcPts val="0"/>
              </a:spcBef>
              <a:buNone/>
              <a:defRPr sz="1200" b="1" i="0" u="none" strike="noStrike" cap="none">
                <a:solidFill>
                  <a:srgbClr val="1C9E4A"/>
                </a:solidFill>
                <a:latin typeface="Calibri"/>
                <a:ea typeface="Calibri"/>
                <a:cs typeface="Calibri"/>
                <a:sym typeface="Calibri"/>
              </a:defRPr>
            </a:lvl7pPr>
            <a:lvl8pPr marL="0" marR="0" lvl="7" indent="0" algn="r" rtl="0">
              <a:spcBef>
                <a:spcPts val="0"/>
              </a:spcBef>
              <a:buNone/>
              <a:defRPr sz="1200" b="1" i="0" u="none" strike="noStrike" cap="none">
                <a:solidFill>
                  <a:srgbClr val="1C9E4A"/>
                </a:solidFill>
                <a:latin typeface="Calibri"/>
                <a:ea typeface="Calibri"/>
                <a:cs typeface="Calibri"/>
                <a:sym typeface="Calibri"/>
              </a:defRPr>
            </a:lvl8pPr>
            <a:lvl9pPr marL="0" marR="0" lvl="8" indent="0" algn="r" rtl="0">
              <a:spcBef>
                <a:spcPts val="0"/>
              </a:spcBef>
              <a:buNone/>
              <a:defRPr sz="1200" b="1" i="0" u="none" strike="noStrike" cap="none">
                <a:solidFill>
                  <a:srgbClr val="1C9E4A"/>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hu-HU"/>
              <a:t>‹#›</a:t>
            </a:fld>
            <a:endParaRPr/>
          </a:p>
        </p:txBody>
      </p:sp>
      <p:pic>
        <p:nvPicPr>
          <p:cNvPr id="9" name="Google Shape;9;p2" descr="A képen szöveg látható&#10;&#10;Automatikusan generált leírás"/>
          <p:cNvPicPr preferRelativeResize="0"/>
          <p:nvPr/>
        </p:nvPicPr>
        <p:blipFill rotWithShape="1">
          <a:blip r:embed="rId13">
            <a:alphaModFix/>
          </a:blip>
          <a:srcRect/>
          <a:stretch/>
        </p:blipFill>
        <p:spPr>
          <a:xfrm>
            <a:off x="1019" y="6290227"/>
            <a:ext cx="2099090" cy="577821"/>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7"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9.jpeg"/><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4.png"/><Relationship Id="rId4" Type="http://schemas.openxmlformats.org/officeDocument/2006/relationships/image" Target="../media/image13.jpe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16.jpe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hyperlink" Target="https://www.agleader.com/blog/gps-differential-sources-explained/"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openxmlformats.org/officeDocument/2006/relationships/image" Target="../media/image37.png"/></Relationships>
</file>

<file path=ppt/slides/_rels/slide2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9.xml"/><Relationship Id="rId1" Type="http://schemas.openxmlformats.org/officeDocument/2006/relationships/slideLayout" Target="../slideLayouts/slideLayout2.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6.png"/></Relationships>
</file>

<file path=ppt/slides/_rels/slide3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1.xml"/><Relationship Id="rId1" Type="http://schemas.openxmlformats.org/officeDocument/2006/relationships/slideLayout" Target="../slideLayouts/slideLayout2.xml"/><Relationship Id="rId5" Type="http://schemas.openxmlformats.org/officeDocument/2006/relationships/image" Target="../media/image51.gif"/><Relationship Id="rId4" Type="http://schemas.openxmlformats.org/officeDocument/2006/relationships/image" Target="../media/image50.gif"/></Relationships>
</file>

<file path=ppt/slides/_rels/slide32.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35.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35.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36.xml.rels><?xml version="1.0" encoding="UTF-8" standalone="yes"?>
<Relationships xmlns="http://schemas.openxmlformats.org/package/2006/relationships"><Relationship Id="rId3" Type="http://schemas.openxmlformats.org/officeDocument/2006/relationships/image" Target="../media/image62.gif"/><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3.wmf"/><Relationship Id="rId7" Type="http://schemas.openxmlformats.org/officeDocument/2006/relationships/image" Target="../media/image67.gif"/><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66.wmf"/><Relationship Id="rId5" Type="http://schemas.openxmlformats.org/officeDocument/2006/relationships/image" Target="../media/image65.jpeg"/><Relationship Id="rId4" Type="http://schemas.openxmlformats.org/officeDocument/2006/relationships/image" Target="../media/image64.jpeg"/><Relationship Id="rId9" Type="http://schemas.openxmlformats.org/officeDocument/2006/relationships/image" Target="../media/image69.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71.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78.png"/></Relationships>
</file>

<file path=ppt/slides/_rels/slide43.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47.xml"/><Relationship Id="rId2" Type="http://schemas.openxmlformats.org/officeDocument/2006/relationships/slideLayout" Target="../slideLayouts/slideLayout2.xml"/><Relationship Id="rId1" Type="http://schemas.openxmlformats.org/officeDocument/2006/relationships/vmlDrawing" Target="../drawings/vmlDrawing1.vml"/><Relationship Id="rId5" Type="http://schemas.openxmlformats.org/officeDocument/2006/relationships/image" Target="../media/image82.wmf"/><Relationship Id="rId4" Type="http://schemas.openxmlformats.org/officeDocument/2006/relationships/oleObject" Target="../embeddings/oleObject1.bin"/></Relationships>
</file>

<file path=ppt/slides/_rels/slide4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8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87.png"/></Relationships>
</file>

<file path=ppt/slides/_rels/slide51.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89.png"/></Relationships>
</file>

<file path=ppt/slides/_rels/slide5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95.png"/></Relationships>
</file>

<file path=ppt/slides/_rels/slide57.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99.png"/><Relationship Id="rId5" Type="http://schemas.openxmlformats.org/officeDocument/2006/relationships/image" Target="../media/image98.jpg"/><Relationship Id="rId4" Type="http://schemas.openxmlformats.org/officeDocument/2006/relationships/image" Target="../media/image97.png"/></Relationships>
</file>

<file path=ppt/slides/_rels/slide5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105.png"/><Relationship Id="rId7" Type="http://schemas.openxmlformats.org/officeDocument/2006/relationships/image" Target="../media/image109.png"/><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108.png"/><Relationship Id="rId5" Type="http://schemas.openxmlformats.org/officeDocument/2006/relationships/image" Target="../media/image107.png"/><Relationship Id="rId4" Type="http://schemas.openxmlformats.org/officeDocument/2006/relationships/image" Target="../media/image106.jpeg"/></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112.png"/><Relationship Id="rId4" Type="http://schemas.openxmlformats.org/officeDocument/2006/relationships/image" Target="../media/image11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67.xml"/><Relationship Id="rId1" Type="http://schemas.openxmlformats.org/officeDocument/2006/relationships/slideLayout" Target="../slideLayouts/slideLayout2.xml"/><Relationship Id="rId6" Type="http://schemas.openxmlformats.org/officeDocument/2006/relationships/image" Target="../media/image116.png"/><Relationship Id="rId5" Type="http://schemas.openxmlformats.org/officeDocument/2006/relationships/image" Target="../media/image115.png"/><Relationship Id="rId4" Type="http://schemas.openxmlformats.org/officeDocument/2006/relationships/image" Target="../media/image114.png"/></Relationships>
</file>

<file path=ppt/slides/_rels/slide6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68.xml"/><Relationship Id="rId1" Type="http://schemas.openxmlformats.org/officeDocument/2006/relationships/slideLayout" Target="../slideLayouts/slideLayout2.xml"/><Relationship Id="rId5" Type="http://schemas.openxmlformats.org/officeDocument/2006/relationships/image" Target="../media/image119.png"/><Relationship Id="rId4" Type="http://schemas.openxmlformats.org/officeDocument/2006/relationships/image" Target="../media/image118.png"/></Relationships>
</file>

<file path=ppt/slides/_rels/slide6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69.xml"/><Relationship Id="rId1" Type="http://schemas.openxmlformats.org/officeDocument/2006/relationships/slideLayout" Target="../slideLayouts/slideLayout2.xml"/><Relationship Id="rId4" Type="http://schemas.openxmlformats.org/officeDocument/2006/relationships/image" Target="../media/image121.png"/></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61"/>
        <p:cNvGrpSpPr/>
        <p:nvPr/>
      </p:nvGrpSpPr>
      <p:grpSpPr>
        <a:xfrm>
          <a:off x="0" y="0"/>
          <a:ext cx="0" cy="0"/>
          <a:chOff x="0" y="0"/>
          <a:chExt cx="0" cy="0"/>
        </a:xfrm>
      </p:grpSpPr>
      <p:sp>
        <p:nvSpPr>
          <p:cNvPr id="62" name="Google Shape;62;p1"/>
          <p:cNvSpPr txBox="1">
            <a:spLocks noGrp="1"/>
          </p:cNvSpPr>
          <p:nvPr>
            <p:ph type="ctrTitle"/>
          </p:nvPr>
        </p:nvSpPr>
        <p:spPr>
          <a:xfrm>
            <a:off x="1402977"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1C9E4A"/>
              </a:buClr>
              <a:buSzPts val="6000"/>
              <a:buFont typeface="Calibri"/>
              <a:buNone/>
            </a:pPr>
            <a:r>
              <a:rPr lang="hu-HU" dirty="0"/>
              <a:t>Agrárdigitalizáció</a:t>
            </a:r>
            <a:endParaRPr dirty="0"/>
          </a:p>
        </p:txBody>
      </p:sp>
      <p:sp>
        <p:nvSpPr>
          <p:cNvPr id="63" name="Google Shape;63;p1"/>
          <p:cNvSpPr txBox="1">
            <a:spLocks noGrp="1"/>
          </p:cNvSpPr>
          <p:nvPr>
            <p:ph type="subTitle" idx="1"/>
          </p:nvPr>
        </p:nvSpPr>
        <p:spPr>
          <a:xfrm>
            <a:off x="1389530" y="3602038"/>
            <a:ext cx="9144000" cy="43208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1C9E4A"/>
              </a:buClr>
              <a:buSzPts val="2400"/>
              <a:buNone/>
            </a:pPr>
            <a:r>
              <a:rPr lang="hu-HU" dirty="0"/>
              <a:t>Milics Gábor – Kiss Gábor</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 műholdas helymeghatározás kezdetei</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114300" indent="0" algn="just">
              <a:buNone/>
            </a:pPr>
            <a:r>
              <a:rPr lang="hu-HU" dirty="0"/>
              <a:t>A GPS (Global </a:t>
            </a:r>
            <a:r>
              <a:rPr lang="hu-HU" dirty="0" err="1"/>
              <a:t>Positioning</a:t>
            </a:r>
            <a:r>
              <a:rPr lang="hu-HU" dirty="0"/>
              <a:t> System) rendszer elődje az amerikai tengerészeti navigációs műholdrendszer (US </a:t>
            </a:r>
            <a:r>
              <a:rPr lang="hu-HU" dirty="0" err="1"/>
              <a:t>Navy</a:t>
            </a:r>
            <a:r>
              <a:rPr lang="hu-HU" dirty="0"/>
              <a:t> </a:t>
            </a:r>
            <a:r>
              <a:rPr lang="hu-HU" dirty="0" err="1"/>
              <a:t>Navigation</a:t>
            </a:r>
            <a:r>
              <a:rPr lang="hu-HU" dirty="0"/>
              <a:t> </a:t>
            </a:r>
            <a:r>
              <a:rPr lang="hu-HU" dirty="0" err="1"/>
              <a:t>Satellite</a:t>
            </a:r>
            <a:r>
              <a:rPr lang="hu-HU" dirty="0"/>
              <a:t> System, NNSS) volt, amely az 1960-as évek közepétől 1996-ig működött. </a:t>
            </a: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10</a:t>
            </a:fld>
            <a:endParaRPr lang="hu-HU"/>
          </a:p>
        </p:txBody>
      </p:sp>
      <p:pic>
        <p:nvPicPr>
          <p:cNvPr id="7" name="Picture 4" descr="GRAB 1 and Transit 2A (launch preparations).png">
            <a:extLst>
              <a:ext uri="{FF2B5EF4-FFF2-40B4-BE49-F238E27FC236}">
                <a16:creationId xmlns:a16="http://schemas.microsoft.com/office/drawing/2014/main" id="{7975ADCB-880F-A394-8FD8-431288FEC6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15680" y="3087803"/>
            <a:ext cx="2388017" cy="3223822"/>
          </a:xfrm>
          <a:prstGeom prst="rect">
            <a:avLst/>
          </a:prstGeom>
          <a:noFill/>
          <a:extLst>
            <a:ext uri="{909E8E84-426E-40DD-AFC4-6F175D3DCCD1}">
              <a14:hiddenFill xmlns:a14="http://schemas.microsoft.com/office/drawing/2010/main">
                <a:solidFill>
                  <a:srgbClr val="FFFFFF"/>
                </a:solidFill>
              </a14:hiddenFill>
            </a:ext>
          </a:extLst>
        </p:spPr>
      </p:pic>
      <p:sp>
        <p:nvSpPr>
          <p:cNvPr id="9" name="Szövegdoboz 8">
            <a:extLst>
              <a:ext uri="{FF2B5EF4-FFF2-40B4-BE49-F238E27FC236}">
                <a16:creationId xmlns:a16="http://schemas.microsoft.com/office/drawing/2014/main" id="{6B1712E6-E58D-DAA3-B5DE-B155D0629B2A}"/>
              </a:ext>
            </a:extLst>
          </p:cNvPr>
          <p:cNvSpPr txBox="1"/>
          <p:nvPr/>
        </p:nvSpPr>
        <p:spPr>
          <a:xfrm>
            <a:off x="480060" y="3824536"/>
            <a:ext cx="7038340" cy="1815882"/>
          </a:xfrm>
          <a:prstGeom prst="rect">
            <a:avLst/>
          </a:prstGeom>
          <a:noFill/>
        </p:spPr>
        <p:txBody>
          <a:bodyPr wrap="square">
            <a:spAutoFit/>
          </a:bodyPr>
          <a:lstStyle/>
          <a:p>
            <a:pPr algn="just"/>
            <a:r>
              <a:rPr kumimoji="0" lang="hu-HU" sz="2800" b="0" i="0" u="none" strike="noStrike" kern="0" cap="none" spc="0" normalizeH="0" baseline="0" noProof="0" dirty="0">
                <a:ln>
                  <a:noFill/>
                </a:ln>
                <a:solidFill>
                  <a:srgbClr val="1C9E4A"/>
                </a:solidFill>
                <a:effectLst/>
                <a:uLnTx/>
                <a:uFillTx/>
                <a:latin typeface="Calibri"/>
                <a:cs typeface="Calibri"/>
                <a:sym typeface="Calibri"/>
              </a:rPr>
              <a:t>Az ún. Doppler-adóval ellátott mesterséges holdakat eredetileg katonai navigációs célra lőtték fel, de 1967 óta polgári navigációs célokra is rendelkezésre bocsátották. </a:t>
            </a:r>
            <a:endParaRPr lang="hu-HU" dirty="0"/>
          </a:p>
        </p:txBody>
      </p:sp>
    </p:spTree>
    <p:extLst>
      <p:ext uri="{BB962C8B-B14F-4D97-AF65-F5344CB8AC3E}">
        <p14:creationId xmlns:p14="http://schemas.microsoft.com/office/powerpoint/2010/main" val="7286632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 </a:t>
            </a:r>
            <a:r>
              <a:rPr lang="hu-HU" dirty="0" err="1"/>
              <a:t>Transit</a:t>
            </a:r>
            <a:r>
              <a:rPr lang="hu-HU" dirty="0"/>
              <a:t> vagy Doppler-holdak</a:t>
            </a: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11</a:t>
            </a:fld>
            <a:endParaRPr lang="hu-HU"/>
          </a:p>
        </p:txBody>
      </p:sp>
      <p:sp>
        <p:nvSpPr>
          <p:cNvPr id="6" name="Szövegdoboz 5">
            <a:extLst>
              <a:ext uri="{FF2B5EF4-FFF2-40B4-BE49-F238E27FC236}">
                <a16:creationId xmlns:a16="http://schemas.microsoft.com/office/drawing/2014/main" id="{D9826AF0-5311-83CC-CA49-0C36EF174006}"/>
              </a:ext>
            </a:extLst>
          </p:cNvPr>
          <p:cNvSpPr txBox="1"/>
          <p:nvPr/>
        </p:nvSpPr>
        <p:spPr>
          <a:xfrm>
            <a:off x="223312" y="1575267"/>
            <a:ext cx="11555700" cy="1815882"/>
          </a:xfrm>
          <a:prstGeom prst="rect">
            <a:avLst/>
          </a:prstGeom>
          <a:noFill/>
        </p:spPr>
        <p:txBody>
          <a:bodyPr wrap="square">
            <a:spAutoFit/>
          </a:bodyPr>
          <a:lstStyle/>
          <a:p>
            <a:pPr marL="114300" algn="just"/>
            <a:r>
              <a:rPr lang="hu-HU" sz="2800" dirty="0">
                <a:solidFill>
                  <a:srgbClr val="1C9E4A"/>
                </a:solidFill>
                <a:latin typeface="Calibri"/>
                <a:cs typeface="Calibri"/>
                <a:sym typeface="Calibri"/>
              </a:rPr>
              <a:t>Az NNSS holdakat másképpen ún. </a:t>
            </a:r>
            <a:r>
              <a:rPr lang="hu-HU" sz="2800" dirty="0" err="1">
                <a:solidFill>
                  <a:srgbClr val="1C9E4A"/>
                </a:solidFill>
                <a:latin typeface="Calibri"/>
                <a:cs typeface="Calibri"/>
                <a:sym typeface="Calibri"/>
              </a:rPr>
              <a:t>Transit</a:t>
            </a:r>
            <a:r>
              <a:rPr lang="hu-HU" sz="2800" dirty="0">
                <a:solidFill>
                  <a:srgbClr val="1C9E4A"/>
                </a:solidFill>
                <a:latin typeface="Calibri"/>
                <a:cs typeface="Calibri"/>
                <a:sym typeface="Calibri"/>
              </a:rPr>
              <a:t> vagy Doppler-holdak néven is használták. A navigációs rendszernek hat üzemelő műholdja volt, amelyek egy-egy kör alakú poláris pályán, a földfelszín felett kb. 1100 km magasságban keringtek. </a:t>
            </a:r>
          </a:p>
        </p:txBody>
      </p:sp>
      <p:sp>
        <p:nvSpPr>
          <p:cNvPr id="8" name="Szövegdoboz 7">
            <a:extLst>
              <a:ext uri="{FF2B5EF4-FFF2-40B4-BE49-F238E27FC236}">
                <a16:creationId xmlns:a16="http://schemas.microsoft.com/office/drawing/2014/main" id="{16023D80-ACC0-A8E9-C9CC-EC86A588C529}"/>
              </a:ext>
            </a:extLst>
          </p:cNvPr>
          <p:cNvSpPr txBox="1"/>
          <p:nvPr/>
        </p:nvSpPr>
        <p:spPr>
          <a:xfrm>
            <a:off x="223312" y="3391149"/>
            <a:ext cx="6258768" cy="2246769"/>
          </a:xfrm>
          <a:prstGeom prst="rect">
            <a:avLst/>
          </a:prstGeom>
          <a:noFill/>
        </p:spPr>
        <p:txBody>
          <a:bodyPr wrap="square">
            <a:spAutoFit/>
          </a:bodyPr>
          <a:lstStyle/>
          <a:p>
            <a:pPr marL="11430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hu-HU" sz="2800" b="0" i="0" u="none" strike="noStrike" kern="0" cap="none" spc="0" normalizeH="0" baseline="0" noProof="0" dirty="0">
                <a:ln>
                  <a:noFill/>
                </a:ln>
                <a:solidFill>
                  <a:srgbClr val="1C9E4A"/>
                </a:solidFill>
                <a:effectLst/>
                <a:uLnTx/>
                <a:uFillTx/>
                <a:latin typeface="Calibri"/>
                <a:cs typeface="Calibri"/>
                <a:sym typeface="Arial"/>
              </a:rPr>
              <a:t>Az amerikai </a:t>
            </a:r>
            <a:r>
              <a:rPr kumimoji="0" lang="hu-HU" sz="2800" b="0" i="0" u="none" strike="noStrike" kern="0" cap="none" spc="0" normalizeH="0" baseline="0" noProof="0" dirty="0" err="1">
                <a:ln>
                  <a:noFill/>
                </a:ln>
                <a:solidFill>
                  <a:srgbClr val="1C9E4A"/>
                </a:solidFill>
                <a:effectLst/>
                <a:uLnTx/>
                <a:uFillTx/>
                <a:latin typeface="Calibri"/>
                <a:cs typeface="Calibri"/>
                <a:sym typeface="Arial"/>
              </a:rPr>
              <a:t>Transit</a:t>
            </a:r>
            <a:r>
              <a:rPr kumimoji="0" lang="hu-HU" sz="2800" b="0" i="0" u="none" strike="noStrike" kern="0" cap="none" spc="0" normalizeH="0" baseline="0" noProof="0" dirty="0">
                <a:ln>
                  <a:noFill/>
                </a:ln>
                <a:solidFill>
                  <a:srgbClr val="1C9E4A"/>
                </a:solidFill>
                <a:effectLst/>
                <a:uLnTx/>
                <a:uFillTx/>
                <a:latin typeface="Calibri"/>
                <a:cs typeface="Calibri"/>
                <a:sym typeface="Arial"/>
              </a:rPr>
              <a:t> műholdrendszer (NNSS) első működő holdját, a Transit-1B műholdat 1960. április 13-án lőtték fel. Ezt az időpontot tekintjük a műholdas helymeghatározás megszületésének. </a:t>
            </a:r>
          </a:p>
        </p:txBody>
      </p:sp>
      <p:pic>
        <p:nvPicPr>
          <p:cNvPr id="9" name="Picture 2" descr="Accuracy of Navigation Systems.svg">
            <a:extLst>
              <a:ext uri="{FF2B5EF4-FFF2-40B4-BE49-F238E27FC236}">
                <a16:creationId xmlns:a16="http://schemas.microsoft.com/office/drawing/2014/main" id="{6387FB5D-BC87-63CA-E427-D5FEE124CDE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102"/>
          <a:stretch/>
        </p:blipFill>
        <p:spPr bwMode="auto">
          <a:xfrm>
            <a:off x="8497213" y="3319356"/>
            <a:ext cx="3281799" cy="2934587"/>
          </a:xfrm>
          <a:prstGeom prst="rect">
            <a:avLst/>
          </a:prstGeom>
          <a:noFill/>
          <a:extLst>
            <a:ext uri="{909E8E84-426E-40DD-AFC4-6F175D3DCCD1}">
              <a14:hiddenFill xmlns:a14="http://schemas.microsoft.com/office/drawing/2010/main">
                <a:solidFill>
                  <a:srgbClr val="FFFFFF"/>
                </a:solidFill>
              </a14:hiddenFill>
            </a:ext>
          </a:extLst>
        </p:spPr>
      </p:pic>
      <p:sp>
        <p:nvSpPr>
          <p:cNvPr id="11" name="Szövegdoboz 10">
            <a:extLst>
              <a:ext uri="{FF2B5EF4-FFF2-40B4-BE49-F238E27FC236}">
                <a16:creationId xmlns:a16="http://schemas.microsoft.com/office/drawing/2014/main" id="{DF347F52-AB4A-08AD-C80F-B7A4F01EE44D}"/>
              </a:ext>
            </a:extLst>
          </p:cNvPr>
          <p:cNvSpPr txBox="1"/>
          <p:nvPr/>
        </p:nvSpPr>
        <p:spPr>
          <a:xfrm>
            <a:off x="2253893" y="5946166"/>
            <a:ext cx="6101080" cy="307777"/>
          </a:xfrm>
          <a:prstGeom prst="rect">
            <a:avLst/>
          </a:prstGeom>
          <a:noFill/>
        </p:spPr>
        <p:txBody>
          <a:bodyPr wrap="square">
            <a:spAutoFit/>
          </a:bodyPr>
          <a:lstStyle/>
          <a:p>
            <a:r>
              <a:rPr lang="hu-HU" dirty="0">
                <a:solidFill>
                  <a:srgbClr val="1C9E4A"/>
                </a:solidFill>
                <a:latin typeface="Calibri"/>
                <a:cs typeface="Calibri"/>
              </a:rPr>
              <a:t>A különböző helymeghatározó rendszerek térbeli pontossága (2 dimenzióban) </a:t>
            </a:r>
          </a:p>
        </p:txBody>
      </p:sp>
    </p:spTree>
    <p:extLst>
      <p:ext uri="{BB962C8B-B14F-4D97-AF65-F5344CB8AC3E}">
        <p14:creationId xmlns:p14="http://schemas.microsoft.com/office/powerpoint/2010/main" val="25430723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 GPS rendszer kiépítése</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indent="0" algn="just">
              <a:buNone/>
            </a:pPr>
            <a:r>
              <a:rPr lang="hu-HU" dirty="0"/>
              <a:t>A műholdas helymeghatározásra és navigációra (azaz helyzet-, sebesség- és időinformációk szolgáltatására) napjainkban világszerte az amerikai globális helymeghatározó rendszert (Global </a:t>
            </a:r>
            <a:r>
              <a:rPr lang="hu-HU" dirty="0" err="1"/>
              <a:t>Positioning</a:t>
            </a:r>
            <a:r>
              <a:rPr lang="hu-HU" dirty="0"/>
              <a:t> System, GPS) alkalmazzák legelterjedtebben. A rendszer első kísérleti műholdját 1978-ban, az első operatív (működő) műholdat pedig 1989-ben lőtték fel. A rendszer a kezdeti működési képességét 1993-ban érte el, a teljes működést 1995-től számítjuk (Ádám </a:t>
            </a:r>
            <a:r>
              <a:rPr lang="hu-HU" dirty="0" err="1"/>
              <a:t>et</a:t>
            </a:r>
            <a:r>
              <a:rPr lang="hu-HU" dirty="0"/>
              <a:t> </a:t>
            </a:r>
            <a:r>
              <a:rPr lang="hu-HU" dirty="0" err="1"/>
              <a:t>al</a:t>
            </a:r>
            <a:r>
              <a:rPr lang="hu-HU" dirty="0"/>
              <a:t>., 2012).</a:t>
            </a:r>
          </a:p>
          <a:p>
            <a:pPr marL="0" lvl="0" indent="0" algn="just" rtl="0">
              <a:spcBef>
                <a:spcPts val="1000"/>
              </a:spcBef>
              <a:spcAft>
                <a:spcPts val="0"/>
              </a:spcAft>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12</a:t>
            </a:fld>
            <a:endParaRPr lang="hu-HU"/>
          </a:p>
        </p:txBody>
      </p:sp>
    </p:spTree>
    <p:extLst>
      <p:ext uri="{BB962C8B-B14F-4D97-AF65-F5344CB8AC3E}">
        <p14:creationId xmlns:p14="http://schemas.microsoft.com/office/powerpoint/2010/main" val="1368230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r>
              <a:rPr lang="hu-HU" dirty="0"/>
              <a:t>Globális Műholdas Navigációs Rendszerek (GNSS) - 2022</a:t>
            </a:r>
            <a:endParaRPr dirty="0"/>
          </a:p>
        </p:txBody>
      </p:sp>
      <p:sp>
        <p:nvSpPr>
          <p:cNvPr id="69" name="Google Shape;69;gd03d5b2036_1_0"/>
          <p:cNvSpPr txBox="1">
            <a:spLocks noGrp="1"/>
          </p:cNvSpPr>
          <p:nvPr>
            <p:ph type="body" idx="1"/>
          </p:nvPr>
        </p:nvSpPr>
        <p:spPr>
          <a:xfrm>
            <a:off x="321547" y="1825625"/>
            <a:ext cx="3522816" cy="4351200"/>
          </a:xfrm>
          <a:prstGeom prst="rect">
            <a:avLst/>
          </a:prstGeom>
        </p:spPr>
        <p:txBody>
          <a:bodyPr spcFirstLastPara="1" wrap="square" lIns="91425" tIns="45700" rIns="91425" bIns="45700" anchor="t" anchorCtr="0">
            <a:normAutofit/>
          </a:bodyPr>
          <a:lstStyle/>
          <a:p>
            <a:pPr marL="0" indent="0">
              <a:buNone/>
            </a:pPr>
            <a:r>
              <a:rPr lang="hu-HU" dirty="0"/>
              <a:t>A Globális Helymeghatározó Rendszerek (GPS) a Globális Műholdas Navigációs Rendszerek (GNSS) részei, amelyeket különböző országok/szervezetek működtetnek: </a:t>
            </a:r>
          </a:p>
          <a:p>
            <a:pPr marL="0" indent="0">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13</a:t>
            </a:fld>
            <a:endParaRPr lang="hu-HU"/>
          </a:p>
        </p:txBody>
      </p:sp>
      <p:grpSp>
        <p:nvGrpSpPr>
          <p:cNvPr id="3" name="Csoportba foglalás 2">
            <a:extLst>
              <a:ext uri="{FF2B5EF4-FFF2-40B4-BE49-F238E27FC236}">
                <a16:creationId xmlns:a16="http://schemas.microsoft.com/office/drawing/2014/main" id="{A33DEB85-65A6-12B3-3BED-94CEC2B5F4BD}"/>
              </a:ext>
            </a:extLst>
          </p:cNvPr>
          <p:cNvGrpSpPr/>
          <p:nvPr/>
        </p:nvGrpSpPr>
        <p:grpSpPr>
          <a:xfrm>
            <a:off x="4033519" y="1980699"/>
            <a:ext cx="7947353" cy="4137339"/>
            <a:chOff x="231749" y="2430936"/>
            <a:chExt cx="8516964" cy="4370007"/>
          </a:xfrm>
        </p:grpSpPr>
        <p:cxnSp>
          <p:nvCxnSpPr>
            <p:cNvPr id="5" name="AutoShape 19">
              <a:extLst>
                <a:ext uri="{FF2B5EF4-FFF2-40B4-BE49-F238E27FC236}">
                  <a16:creationId xmlns:a16="http://schemas.microsoft.com/office/drawing/2014/main" id="{81CE865F-7E38-726E-9432-663814B5D455}"/>
                </a:ext>
              </a:extLst>
            </p:cNvPr>
            <p:cNvCxnSpPr>
              <a:cxnSpLocks noChangeShapeType="1"/>
              <a:stCxn id="6" idx="2"/>
              <a:endCxn id="19" idx="0"/>
            </p:cNvCxnSpPr>
            <p:nvPr/>
          </p:nvCxnSpPr>
          <p:spPr bwMode="auto">
            <a:xfrm>
              <a:off x="1570534" y="3338060"/>
              <a:ext cx="4111416" cy="2581192"/>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 name="AutoShape 9">
              <a:extLst>
                <a:ext uri="{FF2B5EF4-FFF2-40B4-BE49-F238E27FC236}">
                  <a16:creationId xmlns:a16="http://schemas.microsoft.com/office/drawing/2014/main" id="{50BF9C55-3E76-C7DA-9874-35A1D0436F11}"/>
                </a:ext>
              </a:extLst>
            </p:cNvPr>
            <p:cNvSpPr>
              <a:spLocks noChangeArrowheads="1"/>
            </p:cNvSpPr>
            <p:nvPr/>
          </p:nvSpPr>
          <p:spPr bwMode="auto">
            <a:xfrm>
              <a:off x="250825" y="2613840"/>
              <a:ext cx="2639417" cy="724220"/>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000" b="1" dirty="0">
                  <a:solidFill>
                    <a:srgbClr val="00642D"/>
                  </a:solidFill>
                </a:rPr>
                <a:t>GNSS</a:t>
              </a:r>
            </a:p>
            <a:p>
              <a:pPr algn="ctr" eaLnBrk="1" hangingPunct="1"/>
              <a:r>
                <a:rPr lang="hu-HU" altLang="hu-HU" sz="1000" dirty="0">
                  <a:solidFill>
                    <a:srgbClr val="00642D"/>
                  </a:solidFill>
                </a:rPr>
                <a:t> (Global </a:t>
              </a:r>
              <a:r>
                <a:rPr lang="hu-HU" altLang="hu-HU" sz="1000" dirty="0" err="1">
                  <a:solidFill>
                    <a:srgbClr val="00642D"/>
                  </a:solidFill>
                </a:rPr>
                <a:t>Navigation</a:t>
              </a:r>
              <a:r>
                <a:rPr lang="hu-HU" altLang="hu-HU" sz="1000" dirty="0">
                  <a:solidFill>
                    <a:srgbClr val="00642D"/>
                  </a:solidFill>
                </a:rPr>
                <a:t> </a:t>
              </a:r>
              <a:r>
                <a:rPr lang="hu-HU" altLang="hu-HU" sz="1000" dirty="0" err="1">
                  <a:solidFill>
                    <a:srgbClr val="00642D"/>
                  </a:solidFill>
                </a:rPr>
                <a:t>Satellite</a:t>
              </a:r>
              <a:r>
                <a:rPr lang="hu-HU" altLang="hu-HU" sz="1000" dirty="0">
                  <a:solidFill>
                    <a:srgbClr val="00642D"/>
                  </a:solidFill>
                </a:rPr>
                <a:t> Systems)</a:t>
              </a:r>
            </a:p>
            <a:p>
              <a:pPr algn="ctr" eaLnBrk="1" hangingPunct="1"/>
              <a:r>
                <a:rPr lang="hu-HU" altLang="hu-HU" sz="1000" dirty="0">
                  <a:solidFill>
                    <a:srgbClr val="00642D"/>
                  </a:solidFill>
                </a:rPr>
                <a:t> (Globális Navigációs Műholdrendszerek)</a:t>
              </a:r>
            </a:p>
            <a:p>
              <a:pPr algn="ctr" eaLnBrk="1" hangingPunct="1"/>
              <a:endParaRPr lang="hu-HU" altLang="hu-HU" sz="1000" dirty="0">
                <a:solidFill>
                  <a:srgbClr val="00642D"/>
                </a:solidFill>
              </a:endParaRPr>
            </a:p>
          </p:txBody>
        </p:sp>
        <p:sp>
          <p:nvSpPr>
            <p:cNvPr id="7" name="AutoShape 10">
              <a:extLst>
                <a:ext uri="{FF2B5EF4-FFF2-40B4-BE49-F238E27FC236}">
                  <a16:creationId xmlns:a16="http://schemas.microsoft.com/office/drawing/2014/main" id="{A11FAD61-396C-9968-A03B-C574A7930716}"/>
                </a:ext>
              </a:extLst>
            </p:cNvPr>
            <p:cNvSpPr>
              <a:spLocks noChangeArrowheads="1"/>
            </p:cNvSpPr>
            <p:nvPr/>
          </p:nvSpPr>
          <p:spPr bwMode="auto">
            <a:xfrm>
              <a:off x="231749" y="4635737"/>
              <a:ext cx="2639417" cy="1112092"/>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000" b="1" dirty="0">
                  <a:solidFill>
                    <a:srgbClr val="00642D"/>
                  </a:solidFill>
                </a:rPr>
                <a:t>NAVSTAR GPS</a:t>
              </a:r>
            </a:p>
            <a:p>
              <a:pPr algn="ctr" eaLnBrk="1" hangingPunct="1"/>
              <a:r>
                <a:rPr lang="hu-HU" altLang="hu-HU" sz="1000" dirty="0">
                  <a:solidFill>
                    <a:srgbClr val="00642D"/>
                  </a:solidFill>
                </a:rPr>
                <a:t> (</a:t>
              </a:r>
              <a:r>
                <a:rPr lang="hu-HU" altLang="hu-HU" sz="1000" dirty="0" err="1">
                  <a:solidFill>
                    <a:srgbClr val="00642D"/>
                  </a:solidFill>
                </a:rPr>
                <a:t>Navigation</a:t>
              </a:r>
              <a:r>
                <a:rPr lang="hu-HU" altLang="hu-HU" sz="1000" dirty="0">
                  <a:solidFill>
                    <a:srgbClr val="00642D"/>
                  </a:solidFill>
                </a:rPr>
                <a:t> </a:t>
              </a:r>
              <a:r>
                <a:rPr lang="hu-HU" altLang="hu-HU" sz="1000" dirty="0" err="1">
                  <a:solidFill>
                    <a:srgbClr val="00642D"/>
                  </a:solidFill>
                </a:rPr>
                <a:t>Satellite</a:t>
              </a:r>
              <a:r>
                <a:rPr lang="hu-HU" altLang="hu-HU" sz="1000" dirty="0">
                  <a:solidFill>
                    <a:srgbClr val="00642D"/>
                  </a:solidFill>
                </a:rPr>
                <a:t> Timing and Ranging</a:t>
              </a:r>
            </a:p>
            <a:p>
              <a:pPr algn="ctr" eaLnBrk="1" hangingPunct="1"/>
              <a:r>
                <a:rPr lang="hu-HU" altLang="hu-HU" sz="1000" dirty="0">
                  <a:solidFill>
                    <a:srgbClr val="00642D"/>
                  </a:solidFill>
                </a:rPr>
                <a:t> Global </a:t>
              </a:r>
              <a:r>
                <a:rPr lang="hu-HU" altLang="hu-HU" sz="1000" dirty="0" err="1">
                  <a:solidFill>
                    <a:srgbClr val="00642D"/>
                  </a:solidFill>
                </a:rPr>
                <a:t>Positioning</a:t>
              </a:r>
              <a:r>
                <a:rPr lang="hu-HU" altLang="hu-HU" sz="1000" dirty="0">
                  <a:solidFill>
                    <a:srgbClr val="00642D"/>
                  </a:solidFill>
                </a:rPr>
                <a:t> System)</a:t>
              </a:r>
            </a:p>
            <a:p>
              <a:pPr algn="ctr" eaLnBrk="1" hangingPunct="1"/>
              <a:r>
                <a:rPr lang="hu-HU" altLang="hu-HU" sz="1000" dirty="0">
                  <a:solidFill>
                    <a:srgbClr val="00642D"/>
                  </a:solidFill>
                </a:rPr>
                <a:t> (Globális Helymeghatározó Rendszer)</a:t>
              </a:r>
            </a:p>
            <a:p>
              <a:pPr algn="ctr" eaLnBrk="1" hangingPunct="1"/>
              <a:r>
                <a:rPr lang="hu-HU" altLang="hu-HU" sz="1000" dirty="0">
                  <a:solidFill>
                    <a:srgbClr val="00642D"/>
                  </a:solidFill>
                </a:rPr>
                <a:t> USA Védelmi Minisztériuma</a:t>
              </a:r>
            </a:p>
            <a:p>
              <a:pPr algn="ctr" eaLnBrk="1" hangingPunct="1"/>
              <a:endParaRPr lang="hu-HU" altLang="hu-HU" sz="1400" dirty="0">
                <a:solidFill>
                  <a:srgbClr val="00642D"/>
                </a:solidFill>
              </a:endParaRPr>
            </a:p>
          </p:txBody>
        </p:sp>
        <p:sp>
          <p:nvSpPr>
            <p:cNvPr id="8" name="AutoShape 11">
              <a:extLst>
                <a:ext uri="{FF2B5EF4-FFF2-40B4-BE49-F238E27FC236}">
                  <a16:creationId xmlns:a16="http://schemas.microsoft.com/office/drawing/2014/main" id="{2B85219A-6098-9739-3A8C-4B1B48494D29}"/>
                </a:ext>
              </a:extLst>
            </p:cNvPr>
            <p:cNvSpPr>
              <a:spLocks noChangeArrowheads="1"/>
            </p:cNvSpPr>
            <p:nvPr/>
          </p:nvSpPr>
          <p:spPr bwMode="auto">
            <a:xfrm>
              <a:off x="5442951" y="4195768"/>
              <a:ext cx="3305762" cy="1112093"/>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000" b="1" dirty="0">
                  <a:solidFill>
                    <a:srgbClr val="00642D"/>
                  </a:solidFill>
                </a:rPr>
                <a:t>ГЛОНАСС</a:t>
              </a:r>
            </a:p>
            <a:p>
              <a:pPr algn="ctr" eaLnBrk="1" hangingPunct="1"/>
              <a:r>
                <a:rPr lang="hu-HU" altLang="hu-HU" sz="1000" dirty="0">
                  <a:solidFill>
                    <a:srgbClr val="00642D"/>
                  </a:solidFill>
                </a:rPr>
                <a:t> (</a:t>
              </a:r>
              <a:r>
                <a:rPr lang="hu-HU" altLang="hu-HU" sz="1000" dirty="0" err="1">
                  <a:solidFill>
                    <a:srgbClr val="00642D"/>
                  </a:solidFill>
                </a:rPr>
                <a:t>ГЛОбальная</a:t>
              </a:r>
              <a:r>
                <a:rPr lang="hu-HU" altLang="hu-HU" sz="1000" dirty="0">
                  <a:solidFill>
                    <a:srgbClr val="00642D"/>
                  </a:solidFill>
                </a:rPr>
                <a:t> </a:t>
              </a:r>
              <a:r>
                <a:rPr lang="hu-HU" altLang="hu-HU" sz="1000" dirty="0" err="1">
                  <a:solidFill>
                    <a:srgbClr val="00642D"/>
                  </a:solidFill>
                </a:rPr>
                <a:t>НАвигационная</a:t>
              </a:r>
              <a:r>
                <a:rPr lang="hu-HU" altLang="hu-HU" sz="1000" dirty="0">
                  <a:solidFill>
                    <a:srgbClr val="00642D"/>
                  </a:solidFill>
                </a:rPr>
                <a:t> </a:t>
              </a:r>
              <a:r>
                <a:rPr lang="hu-HU" altLang="hu-HU" sz="1000" dirty="0" err="1">
                  <a:solidFill>
                    <a:srgbClr val="00642D"/>
                  </a:solidFill>
                </a:rPr>
                <a:t>Спутниковая</a:t>
              </a:r>
              <a:r>
                <a:rPr lang="hu-HU" altLang="hu-HU" sz="1000" dirty="0">
                  <a:solidFill>
                    <a:srgbClr val="00642D"/>
                  </a:solidFill>
                </a:rPr>
                <a:t> </a:t>
              </a:r>
              <a:r>
                <a:rPr lang="hu-HU" altLang="hu-HU" sz="1000" dirty="0" err="1">
                  <a:solidFill>
                    <a:srgbClr val="00642D"/>
                  </a:solidFill>
                </a:rPr>
                <a:t>Система</a:t>
              </a:r>
              <a:r>
                <a:rPr lang="hu-HU" altLang="hu-HU" sz="1000" dirty="0">
                  <a:solidFill>
                    <a:srgbClr val="00642D"/>
                  </a:solidFill>
                </a:rPr>
                <a:t>)/</a:t>
              </a:r>
            </a:p>
            <a:p>
              <a:pPr algn="ctr" eaLnBrk="1" hangingPunct="1"/>
              <a:r>
                <a:rPr lang="hu-HU" altLang="hu-HU" sz="1000" dirty="0">
                  <a:solidFill>
                    <a:srgbClr val="00642D"/>
                  </a:solidFill>
                </a:rPr>
                <a:t> GLONASS (Global </a:t>
              </a:r>
              <a:r>
                <a:rPr lang="hu-HU" altLang="hu-HU" sz="1000" dirty="0" err="1">
                  <a:solidFill>
                    <a:srgbClr val="00642D"/>
                  </a:solidFill>
                </a:rPr>
                <a:t>Orbiting</a:t>
              </a:r>
              <a:r>
                <a:rPr lang="hu-HU" altLang="hu-HU" sz="1000" dirty="0">
                  <a:solidFill>
                    <a:srgbClr val="00642D"/>
                  </a:solidFill>
                </a:rPr>
                <a:t> </a:t>
              </a:r>
              <a:r>
                <a:rPr lang="hu-HU" altLang="hu-HU" sz="1000" dirty="0" err="1">
                  <a:solidFill>
                    <a:srgbClr val="00642D"/>
                  </a:solidFill>
                </a:rPr>
                <a:t>Navigation</a:t>
              </a:r>
              <a:r>
                <a:rPr lang="hu-HU" altLang="hu-HU" sz="1000" dirty="0">
                  <a:solidFill>
                    <a:srgbClr val="00642D"/>
                  </a:solidFill>
                </a:rPr>
                <a:t> </a:t>
              </a:r>
              <a:r>
                <a:rPr lang="hu-HU" altLang="hu-HU" sz="1000" dirty="0" err="1">
                  <a:solidFill>
                    <a:srgbClr val="00642D"/>
                  </a:solidFill>
                </a:rPr>
                <a:t>Satellite</a:t>
              </a:r>
              <a:r>
                <a:rPr lang="hu-HU" altLang="hu-HU" sz="1000" dirty="0">
                  <a:solidFill>
                    <a:srgbClr val="00642D"/>
                  </a:solidFill>
                </a:rPr>
                <a:t> System)</a:t>
              </a:r>
            </a:p>
            <a:p>
              <a:pPr algn="ctr" eaLnBrk="1" hangingPunct="1"/>
              <a:r>
                <a:rPr lang="hu-HU" altLang="hu-HU" sz="1000" dirty="0">
                  <a:solidFill>
                    <a:srgbClr val="00642D"/>
                  </a:solidFill>
                </a:rPr>
                <a:t>Oroszország</a:t>
              </a:r>
            </a:p>
          </p:txBody>
        </p:sp>
        <p:pic>
          <p:nvPicPr>
            <p:cNvPr id="9" name="Picture 12" descr="navstar-gps_logo">
              <a:extLst>
                <a:ext uri="{FF2B5EF4-FFF2-40B4-BE49-F238E27FC236}">
                  <a16:creationId xmlns:a16="http://schemas.microsoft.com/office/drawing/2014/main" id="{187F5AA4-59D4-2BDE-31F1-B4709135EE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196" y="3590547"/>
              <a:ext cx="1063625" cy="104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13" descr="Glonass">
              <a:extLst>
                <a:ext uri="{FF2B5EF4-FFF2-40B4-BE49-F238E27FC236}">
                  <a16:creationId xmlns:a16="http://schemas.microsoft.com/office/drawing/2014/main" id="{0EF82DF3-1E37-8406-E6FD-6309EA5954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7447" y="5494261"/>
              <a:ext cx="970023" cy="1049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1" name="AutoShape 17">
              <a:extLst>
                <a:ext uri="{FF2B5EF4-FFF2-40B4-BE49-F238E27FC236}">
                  <a16:creationId xmlns:a16="http://schemas.microsoft.com/office/drawing/2014/main" id="{7B05D819-7CD3-7458-2E28-94F866AC3A22}"/>
                </a:ext>
              </a:extLst>
            </p:cNvPr>
            <p:cNvCxnSpPr>
              <a:cxnSpLocks noChangeShapeType="1"/>
              <a:stCxn id="6" idx="2"/>
              <a:endCxn id="7" idx="0"/>
            </p:cNvCxnSpPr>
            <p:nvPr/>
          </p:nvCxnSpPr>
          <p:spPr bwMode="auto">
            <a:xfrm flipH="1">
              <a:off x="1551458" y="3338060"/>
              <a:ext cx="19076" cy="1297677"/>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2" name="AutoShape 18">
              <a:extLst>
                <a:ext uri="{FF2B5EF4-FFF2-40B4-BE49-F238E27FC236}">
                  <a16:creationId xmlns:a16="http://schemas.microsoft.com/office/drawing/2014/main" id="{26561B35-2AA6-709C-B82A-36579F0D6AD3}"/>
                </a:ext>
              </a:extLst>
            </p:cNvPr>
            <p:cNvCxnSpPr>
              <a:cxnSpLocks noChangeShapeType="1"/>
              <a:stCxn id="6" idx="2"/>
              <a:endCxn id="8" idx="0"/>
            </p:cNvCxnSpPr>
            <p:nvPr/>
          </p:nvCxnSpPr>
          <p:spPr bwMode="auto">
            <a:xfrm>
              <a:off x="1570534" y="3338060"/>
              <a:ext cx="5525298" cy="85770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AutoShape 19">
              <a:extLst>
                <a:ext uri="{FF2B5EF4-FFF2-40B4-BE49-F238E27FC236}">
                  <a16:creationId xmlns:a16="http://schemas.microsoft.com/office/drawing/2014/main" id="{984E9C48-4775-880C-7A4C-6944C462C640}"/>
                </a:ext>
              </a:extLst>
            </p:cNvPr>
            <p:cNvCxnSpPr>
              <a:cxnSpLocks noChangeShapeType="1"/>
              <a:stCxn id="6" idx="2"/>
              <a:endCxn id="20" idx="0"/>
            </p:cNvCxnSpPr>
            <p:nvPr/>
          </p:nvCxnSpPr>
          <p:spPr bwMode="auto">
            <a:xfrm>
              <a:off x="1570534" y="3338060"/>
              <a:ext cx="2562027" cy="643568"/>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4" name="Picture 20" descr="logo-galileo">
              <a:extLst>
                <a:ext uri="{FF2B5EF4-FFF2-40B4-BE49-F238E27FC236}">
                  <a16:creationId xmlns:a16="http://schemas.microsoft.com/office/drawing/2014/main" id="{637EDC15-CCFC-DD59-11E6-209AF4C61CF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54803" y="4589991"/>
              <a:ext cx="2060575" cy="935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Kép 14">
              <a:extLst>
                <a:ext uri="{FF2B5EF4-FFF2-40B4-BE49-F238E27FC236}">
                  <a16:creationId xmlns:a16="http://schemas.microsoft.com/office/drawing/2014/main" id="{D4425A83-03B3-95A9-3A66-4FABF965B27A}"/>
                </a:ext>
              </a:extLst>
            </p:cNvPr>
            <p:cNvPicPr>
              <a:picLocks noChangeAspect="1"/>
            </p:cNvPicPr>
            <p:nvPr/>
          </p:nvPicPr>
          <p:blipFill>
            <a:blip r:embed="rId6"/>
            <a:stretch>
              <a:fillRect/>
            </a:stretch>
          </p:blipFill>
          <p:spPr>
            <a:xfrm>
              <a:off x="6753887" y="2430936"/>
              <a:ext cx="683889" cy="683889"/>
            </a:xfrm>
            <a:prstGeom prst="rect">
              <a:avLst/>
            </a:prstGeom>
          </p:spPr>
        </p:pic>
        <p:sp>
          <p:nvSpPr>
            <p:cNvPr id="16" name="AutoShape 11">
              <a:extLst>
                <a:ext uri="{FF2B5EF4-FFF2-40B4-BE49-F238E27FC236}">
                  <a16:creationId xmlns:a16="http://schemas.microsoft.com/office/drawing/2014/main" id="{BD6369A5-867D-B42B-AC36-44FC0BBE7BB2}"/>
                </a:ext>
              </a:extLst>
            </p:cNvPr>
            <p:cNvSpPr>
              <a:spLocks noChangeArrowheads="1"/>
            </p:cNvSpPr>
            <p:nvPr/>
          </p:nvSpPr>
          <p:spPr bwMode="auto">
            <a:xfrm>
              <a:off x="5617329" y="3199247"/>
              <a:ext cx="3097764" cy="623885"/>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000" b="1" dirty="0">
                  <a:solidFill>
                    <a:srgbClr val="00642D"/>
                  </a:solidFill>
                  <a:cs typeface="Arial" panose="020B0604020202020204" pitchFamily="34" charset="0"/>
                </a:rPr>
                <a:t>BeiDou-2/COMPASS</a:t>
              </a:r>
            </a:p>
            <a:p>
              <a:pPr algn="ctr" eaLnBrk="1" hangingPunct="1"/>
              <a:r>
                <a:rPr lang="hu-HU" altLang="hu-HU" sz="1000" dirty="0">
                  <a:solidFill>
                    <a:srgbClr val="00642D"/>
                  </a:solidFill>
                  <a:cs typeface="Arial" panose="020B0604020202020204" pitchFamily="34" charset="0"/>
                </a:rPr>
                <a:t> (</a:t>
              </a:r>
              <a:r>
                <a:rPr lang="zh-CN" altLang="en-US" sz="1000" dirty="0">
                  <a:solidFill>
                    <a:srgbClr val="00642D"/>
                  </a:solidFill>
                  <a:cs typeface="Arial" panose="020B0604020202020204" pitchFamily="34" charset="0"/>
                </a:rPr>
                <a:t>北斗卫星导航系统</a:t>
              </a:r>
              <a:r>
                <a:rPr lang="hu-HU" altLang="hu-HU" sz="1000" dirty="0">
                  <a:solidFill>
                    <a:srgbClr val="00642D"/>
                  </a:solidFill>
                  <a:cs typeface="Arial" panose="020B0604020202020204" pitchFamily="34" charset="0"/>
                </a:rPr>
                <a:t>)/</a:t>
              </a:r>
            </a:p>
            <a:p>
              <a:pPr algn="ctr" eaLnBrk="1" hangingPunct="1"/>
              <a:r>
                <a:rPr lang="hu-HU" altLang="hu-HU" sz="1000" dirty="0">
                  <a:solidFill>
                    <a:srgbClr val="00642D"/>
                  </a:solidFill>
                  <a:cs typeface="Arial" panose="020B0604020202020204" pitchFamily="34" charset="0"/>
                </a:rPr>
                <a:t> </a:t>
              </a:r>
              <a:r>
                <a:rPr lang="hu-HU" sz="1000" dirty="0" err="1">
                  <a:solidFill>
                    <a:srgbClr val="00642D"/>
                  </a:solidFill>
                  <a:cs typeface="Arial" panose="020B0604020202020204" pitchFamily="34" charset="0"/>
                </a:rPr>
                <a:t>BeiDou</a:t>
              </a:r>
              <a:r>
                <a:rPr lang="hu-HU" sz="1000" dirty="0">
                  <a:solidFill>
                    <a:srgbClr val="00642D"/>
                  </a:solidFill>
                  <a:cs typeface="Arial" panose="020B0604020202020204" pitchFamily="34" charset="0"/>
                </a:rPr>
                <a:t> </a:t>
              </a:r>
              <a:r>
                <a:rPr lang="hu-HU" sz="1000" dirty="0" err="1">
                  <a:solidFill>
                    <a:srgbClr val="00642D"/>
                  </a:solidFill>
                  <a:cs typeface="Arial" panose="020B0604020202020204" pitchFamily="34" charset="0"/>
                </a:rPr>
                <a:t>Navigation</a:t>
              </a:r>
              <a:r>
                <a:rPr lang="hu-HU" sz="1000" dirty="0">
                  <a:solidFill>
                    <a:srgbClr val="00642D"/>
                  </a:solidFill>
                  <a:cs typeface="Arial" panose="020B0604020202020204" pitchFamily="34" charset="0"/>
                </a:rPr>
                <a:t> </a:t>
              </a:r>
              <a:r>
                <a:rPr lang="hu-HU" sz="1000" dirty="0" err="1">
                  <a:solidFill>
                    <a:srgbClr val="00642D"/>
                  </a:solidFill>
                  <a:cs typeface="Arial" panose="020B0604020202020204" pitchFamily="34" charset="0"/>
                </a:rPr>
                <a:t>Satellite</a:t>
              </a:r>
              <a:r>
                <a:rPr lang="hu-HU" sz="1000" dirty="0">
                  <a:solidFill>
                    <a:srgbClr val="00642D"/>
                  </a:solidFill>
                  <a:cs typeface="Arial" panose="020B0604020202020204" pitchFamily="34" charset="0"/>
                </a:rPr>
                <a:t> System (BDS), Kína</a:t>
              </a:r>
              <a:endParaRPr lang="hu-HU" altLang="hu-HU" sz="1000" dirty="0">
                <a:solidFill>
                  <a:srgbClr val="00642D"/>
                </a:solidFill>
                <a:cs typeface="Arial" panose="020B0604020202020204" pitchFamily="34" charset="0"/>
              </a:endParaRPr>
            </a:p>
          </p:txBody>
        </p:sp>
        <p:cxnSp>
          <p:nvCxnSpPr>
            <p:cNvPr id="17" name="Egyenes összekötő 16">
              <a:extLst>
                <a:ext uri="{FF2B5EF4-FFF2-40B4-BE49-F238E27FC236}">
                  <a16:creationId xmlns:a16="http://schemas.microsoft.com/office/drawing/2014/main" id="{24356DD3-E40A-A3BA-8B31-23F51005613B}"/>
                </a:ext>
              </a:extLst>
            </p:cNvPr>
            <p:cNvCxnSpPr>
              <a:stCxn id="6" idx="2"/>
              <a:endCxn id="16" idx="1"/>
            </p:cNvCxnSpPr>
            <p:nvPr/>
          </p:nvCxnSpPr>
          <p:spPr>
            <a:xfrm>
              <a:off x="1570534" y="3338060"/>
              <a:ext cx="4046795" cy="17313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18" name="Kép 17">
              <a:extLst>
                <a:ext uri="{FF2B5EF4-FFF2-40B4-BE49-F238E27FC236}">
                  <a16:creationId xmlns:a16="http://schemas.microsoft.com/office/drawing/2014/main" id="{3FC5220C-6B83-52E8-465E-5DB2E06D9C2A}"/>
                </a:ext>
              </a:extLst>
            </p:cNvPr>
            <p:cNvPicPr>
              <a:picLocks noChangeAspect="1"/>
            </p:cNvPicPr>
            <p:nvPr/>
          </p:nvPicPr>
          <p:blipFill>
            <a:blip r:embed="rId7"/>
            <a:stretch>
              <a:fillRect/>
            </a:stretch>
          </p:blipFill>
          <p:spPr>
            <a:xfrm>
              <a:off x="2392451" y="5805362"/>
              <a:ext cx="995581" cy="995581"/>
            </a:xfrm>
            <a:prstGeom prst="rect">
              <a:avLst/>
            </a:prstGeom>
          </p:spPr>
        </p:pic>
        <p:sp>
          <p:nvSpPr>
            <p:cNvPr id="19" name="AutoShape 16">
              <a:extLst>
                <a:ext uri="{FF2B5EF4-FFF2-40B4-BE49-F238E27FC236}">
                  <a16:creationId xmlns:a16="http://schemas.microsoft.com/office/drawing/2014/main" id="{924D19BA-A7C6-8E92-2148-354B17AAE9CA}"/>
                </a:ext>
              </a:extLst>
            </p:cNvPr>
            <p:cNvSpPr>
              <a:spLocks noChangeArrowheads="1"/>
            </p:cNvSpPr>
            <p:nvPr/>
          </p:nvSpPr>
          <p:spPr bwMode="auto">
            <a:xfrm>
              <a:off x="3586452" y="5919252"/>
              <a:ext cx="4190995" cy="767803"/>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sz="1200" b="1" dirty="0">
                  <a:solidFill>
                    <a:srgbClr val="00642D"/>
                  </a:solidFill>
                </a:rPr>
                <a:t>Indian Regional Navigation Satellite System</a:t>
              </a:r>
              <a:r>
                <a:rPr lang="en-US" sz="1200" dirty="0">
                  <a:solidFill>
                    <a:srgbClr val="00642D"/>
                  </a:solidFill>
                </a:rPr>
                <a:t> (</a:t>
              </a:r>
              <a:r>
                <a:rPr lang="en-US" sz="1200" b="1" dirty="0">
                  <a:solidFill>
                    <a:srgbClr val="00642D"/>
                  </a:solidFill>
                </a:rPr>
                <a:t>IRNSS</a:t>
              </a:r>
              <a:r>
                <a:rPr lang="hu-HU" sz="1200" b="1" dirty="0">
                  <a:solidFill>
                    <a:srgbClr val="00642D"/>
                  </a:solidFill>
                </a:rPr>
                <a:t>)</a:t>
              </a:r>
              <a:r>
                <a:rPr lang="en-US" sz="1200" dirty="0">
                  <a:solidFill>
                    <a:srgbClr val="00642D"/>
                  </a:solidFill>
                </a:rPr>
                <a:t> </a:t>
              </a:r>
              <a:endParaRPr lang="hu-HU" sz="1200" dirty="0">
                <a:solidFill>
                  <a:srgbClr val="00642D"/>
                </a:solidFill>
              </a:endParaRPr>
            </a:p>
            <a:p>
              <a:pPr algn="ctr" eaLnBrk="1" hangingPunct="1"/>
              <a:r>
                <a:rPr lang="en-US" sz="1200" b="1" dirty="0" err="1">
                  <a:solidFill>
                    <a:srgbClr val="00642D"/>
                  </a:solidFill>
                </a:rPr>
                <a:t>NavIC</a:t>
              </a:r>
              <a:r>
                <a:rPr lang="en-US" sz="1200" dirty="0">
                  <a:solidFill>
                    <a:srgbClr val="00642D"/>
                  </a:solidFill>
                </a:rPr>
                <a:t> (</a:t>
              </a:r>
              <a:r>
                <a:rPr lang="en-US" sz="1200" b="1" dirty="0" err="1">
                  <a:solidFill>
                    <a:srgbClr val="00642D"/>
                  </a:solidFill>
                </a:rPr>
                <a:t>NAVigation</a:t>
              </a:r>
              <a:r>
                <a:rPr lang="en-US" sz="1200" b="1" dirty="0">
                  <a:solidFill>
                    <a:srgbClr val="00642D"/>
                  </a:solidFill>
                </a:rPr>
                <a:t> with Indian Constellation</a:t>
              </a:r>
              <a:r>
                <a:rPr lang="en-US" sz="1200" dirty="0">
                  <a:solidFill>
                    <a:srgbClr val="00642D"/>
                  </a:solidFill>
                </a:rPr>
                <a:t>;</a:t>
              </a:r>
              <a:endParaRPr lang="hu-HU" sz="1200" dirty="0">
                <a:solidFill>
                  <a:srgbClr val="00642D"/>
                </a:solidFill>
              </a:endParaRPr>
            </a:p>
            <a:p>
              <a:pPr algn="ctr" eaLnBrk="1" hangingPunct="1"/>
              <a:r>
                <a:rPr lang="en-US" sz="1200" dirty="0">
                  <a:solidFill>
                    <a:srgbClr val="00642D"/>
                  </a:solidFill>
                </a:rPr>
                <a:t> </a:t>
              </a:r>
              <a:r>
                <a:rPr lang="hu-HU" sz="1200" dirty="0">
                  <a:solidFill>
                    <a:srgbClr val="00642D"/>
                  </a:solidFill>
                </a:rPr>
                <a:t>(</a:t>
              </a:r>
              <a:r>
                <a:rPr lang="en-US" sz="1200" i="1" dirty="0" err="1">
                  <a:solidFill>
                    <a:srgbClr val="00642D"/>
                  </a:solidFill>
                </a:rPr>
                <a:t>nāvik</a:t>
              </a:r>
              <a:r>
                <a:rPr lang="en-US" sz="1200" dirty="0">
                  <a:solidFill>
                    <a:srgbClr val="00642D"/>
                  </a:solidFill>
                </a:rPr>
                <a:t> 'sailor' or 'navigator' in Indian)</a:t>
              </a:r>
              <a:endParaRPr lang="hu-HU" altLang="hu-HU" sz="800" dirty="0">
                <a:solidFill>
                  <a:srgbClr val="00642D"/>
                </a:solidFill>
              </a:endParaRPr>
            </a:p>
          </p:txBody>
        </p:sp>
        <p:sp>
          <p:nvSpPr>
            <p:cNvPr id="20" name="AutoShape 16">
              <a:extLst>
                <a:ext uri="{FF2B5EF4-FFF2-40B4-BE49-F238E27FC236}">
                  <a16:creationId xmlns:a16="http://schemas.microsoft.com/office/drawing/2014/main" id="{3AD8F03E-28CF-03D6-7D24-A81C4BCDB06D}"/>
                </a:ext>
              </a:extLst>
            </p:cNvPr>
            <p:cNvSpPr>
              <a:spLocks noChangeArrowheads="1"/>
            </p:cNvSpPr>
            <p:nvPr/>
          </p:nvSpPr>
          <p:spPr bwMode="auto">
            <a:xfrm>
              <a:off x="2909319" y="3981628"/>
              <a:ext cx="2446484" cy="48745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000" b="1" dirty="0">
                  <a:solidFill>
                    <a:srgbClr val="00642D"/>
                  </a:solidFill>
                </a:rPr>
                <a:t>GALILEO</a:t>
              </a:r>
            </a:p>
            <a:p>
              <a:pPr algn="ctr" eaLnBrk="1" hangingPunct="1"/>
              <a:r>
                <a:rPr lang="hu-HU" altLang="hu-HU" sz="1000" dirty="0">
                  <a:solidFill>
                    <a:srgbClr val="00642D"/>
                  </a:solidFill>
                </a:rPr>
                <a:t> ESA Európai Űrügynökség</a:t>
              </a:r>
            </a:p>
          </p:txBody>
        </p:sp>
      </p:grpSp>
    </p:spTree>
    <p:extLst>
      <p:ext uri="{BB962C8B-B14F-4D97-AF65-F5344CB8AC3E}">
        <p14:creationId xmlns:p14="http://schemas.microsoft.com/office/powerpoint/2010/main" val="20745742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r>
              <a:rPr lang="hu-HU" dirty="0"/>
              <a:t>A műholdas helymeghatározó rendszerek alrendszerei </a:t>
            </a:r>
            <a:endParaRPr dirty="0"/>
          </a:p>
        </p:txBody>
      </p:sp>
      <p:sp>
        <p:nvSpPr>
          <p:cNvPr id="69" name="Google Shape;69;gd03d5b2036_1_0"/>
          <p:cNvSpPr txBox="1">
            <a:spLocks noGrp="1"/>
          </p:cNvSpPr>
          <p:nvPr>
            <p:ph type="body" idx="1"/>
          </p:nvPr>
        </p:nvSpPr>
        <p:spPr>
          <a:xfrm>
            <a:off x="321546" y="1825625"/>
            <a:ext cx="11555699" cy="4351200"/>
          </a:xfrm>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műholdas helymeghatározó rendszerek alrendszerei a műholdak (űrszegmens), a földi követőállomások (vezérlőszegmens) és a vevők (felhasználói szegmens)</a:t>
            </a:r>
          </a:p>
          <a:p>
            <a:pPr marL="114300" indent="0" algn="just">
              <a:spcBef>
                <a:spcPts val="0"/>
              </a:spcBef>
              <a:buNone/>
            </a:pPr>
            <a:endParaRPr lang="hu-HU" dirty="0"/>
          </a:p>
          <a:p>
            <a:pPr marL="0" indent="0">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14</a:t>
            </a:fld>
            <a:endParaRPr lang="hu-HU"/>
          </a:p>
        </p:txBody>
      </p:sp>
      <p:sp>
        <p:nvSpPr>
          <p:cNvPr id="24" name="AutoShape 9">
            <a:extLst>
              <a:ext uri="{FF2B5EF4-FFF2-40B4-BE49-F238E27FC236}">
                <a16:creationId xmlns:a16="http://schemas.microsoft.com/office/drawing/2014/main" id="{26ADE538-0CE4-01AC-4D3A-81F91E5C2471}"/>
              </a:ext>
            </a:extLst>
          </p:cNvPr>
          <p:cNvSpPr>
            <a:spLocks noChangeArrowheads="1"/>
          </p:cNvSpPr>
          <p:nvPr/>
        </p:nvSpPr>
        <p:spPr bwMode="auto">
          <a:xfrm>
            <a:off x="7237174" y="2974415"/>
            <a:ext cx="3600450" cy="454585"/>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hu-HU" altLang="hu-HU" sz="1000">
                <a:solidFill>
                  <a:srgbClr val="00642D"/>
                </a:solidFill>
              </a:rPr>
              <a:t>Műholdas helymeghatározó rendszerek</a:t>
            </a:r>
          </a:p>
        </p:txBody>
      </p:sp>
      <p:sp>
        <p:nvSpPr>
          <p:cNvPr id="25" name="AutoShape 10">
            <a:extLst>
              <a:ext uri="{FF2B5EF4-FFF2-40B4-BE49-F238E27FC236}">
                <a16:creationId xmlns:a16="http://schemas.microsoft.com/office/drawing/2014/main" id="{2902886F-0390-6DFE-2010-C24438318BB5}"/>
              </a:ext>
            </a:extLst>
          </p:cNvPr>
          <p:cNvSpPr>
            <a:spLocks noChangeArrowheads="1"/>
          </p:cNvSpPr>
          <p:nvPr/>
        </p:nvSpPr>
        <p:spPr bwMode="auto">
          <a:xfrm>
            <a:off x="6736398" y="3746340"/>
            <a:ext cx="2065385" cy="499086"/>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hu-HU" altLang="hu-HU" sz="1000">
              <a:solidFill>
                <a:srgbClr val="00642D"/>
              </a:solidFill>
            </a:endParaRPr>
          </a:p>
          <a:p>
            <a:pPr algn="ctr" eaLnBrk="1" hangingPunct="1"/>
            <a:r>
              <a:rPr lang="hu-HU" altLang="hu-HU" sz="1000">
                <a:solidFill>
                  <a:srgbClr val="00642D"/>
                </a:solidFill>
              </a:rPr>
              <a:t>A műholdak alrendszere</a:t>
            </a:r>
          </a:p>
          <a:p>
            <a:pPr algn="ctr" eaLnBrk="1" hangingPunct="1"/>
            <a:r>
              <a:rPr lang="hu-HU" altLang="hu-HU" sz="1000">
                <a:solidFill>
                  <a:srgbClr val="00642D"/>
                </a:solidFill>
              </a:rPr>
              <a:t>- Űrszegmens -</a:t>
            </a:r>
          </a:p>
          <a:p>
            <a:pPr algn="ctr" eaLnBrk="1" hangingPunct="1"/>
            <a:endParaRPr lang="hu-HU" altLang="hu-HU" sz="1000">
              <a:solidFill>
                <a:srgbClr val="00642D"/>
              </a:solidFill>
            </a:endParaRPr>
          </a:p>
          <a:p>
            <a:pPr algn="ctr" eaLnBrk="1" hangingPunct="1"/>
            <a:endParaRPr lang="hu-HU" altLang="hu-HU" sz="1000">
              <a:solidFill>
                <a:srgbClr val="00642D"/>
              </a:solidFill>
            </a:endParaRPr>
          </a:p>
        </p:txBody>
      </p:sp>
      <p:sp>
        <p:nvSpPr>
          <p:cNvPr id="26" name="AutoShape 11">
            <a:extLst>
              <a:ext uri="{FF2B5EF4-FFF2-40B4-BE49-F238E27FC236}">
                <a16:creationId xmlns:a16="http://schemas.microsoft.com/office/drawing/2014/main" id="{F2762DE6-3820-A1F4-C5BE-3390419C102D}"/>
              </a:ext>
            </a:extLst>
          </p:cNvPr>
          <p:cNvSpPr>
            <a:spLocks noChangeArrowheads="1"/>
          </p:cNvSpPr>
          <p:nvPr/>
        </p:nvSpPr>
        <p:spPr bwMode="auto">
          <a:xfrm>
            <a:off x="9337790" y="3746341"/>
            <a:ext cx="2272914" cy="499086"/>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000">
                <a:solidFill>
                  <a:srgbClr val="00642D"/>
                </a:solidFill>
              </a:rPr>
              <a:t>A földi követőállomások alrendszere</a:t>
            </a:r>
          </a:p>
          <a:p>
            <a:pPr algn="ctr" eaLnBrk="1" hangingPunct="1"/>
            <a:r>
              <a:rPr lang="hu-HU" altLang="hu-HU" sz="1000">
                <a:solidFill>
                  <a:srgbClr val="00642D"/>
                </a:solidFill>
              </a:rPr>
              <a:t>- Vezérlő szegmens - </a:t>
            </a:r>
          </a:p>
        </p:txBody>
      </p:sp>
      <p:cxnSp>
        <p:nvCxnSpPr>
          <p:cNvPr id="27" name="AutoShape 12">
            <a:extLst>
              <a:ext uri="{FF2B5EF4-FFF2-40B4-BE49-F238E27FC236}">
                <a16:creationId xmlns:a16="http://schemas.microsoft.com/office/drawing/2014/main" id="{A4B4765C-C45B-FADE-BF41-7974CF47228E}"/>
              </a:ext>
            </a:extLst>
          </p:cNvPr>
          <p:cNvCxnSpPr>
            <a:cxnSpLocks noChangeShapeType="1"/>
            <a:stCxn id="24" idx="2"/>
            <a:endCxn id="25" idx="0"/>
          </p:cNvCxnSpPr>
          <p:nvPr/>
        </p:nvCxnSpPr>
        <p:spPr bwMode="auto">
          <a:xfrm rot="5400000">
            <a:off x="8244575" y="2953516"/>
            <a:ext cx="317340" cy="1268308"/>
          </a:xfrm>
          <a:prstGeom prst="bentConnector3">
            <a:avLst>
              <a:gd name="adj1" fmla="val 5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8" name="AutoShape 13">
            <a:extLst>
              <a:ext uri="{FF2B5EF4-FFF2-40B4-BE49-F238E27FC236}">
                <a16:creationId xmlns:a16="http://schemas.microsoft.com/office/drawing/2014/main" id="{49053D7C-FE50-8499-E7DB-63BB081B844C}"/>
              </a:ext>
            </a:extLst>
          </p:cNvPr>
          <p:cNvCxnSpPr>
            <a:cxnSpLocks noChangeShapeType="1"/>
            <a:stCxn id="24" idx="2"/>
            <a:endCxn id="26" idx="0"/>
          </p:cNvCxnSpPr>
          <p:nvPr/>
        </p:nvCxnSpPr>
        <p:spPr bwMode="auto">
          <a:xfrm rot="16200000" flipH="1">
            <a:off x="9597153" y="2869246"/>
            <a:ext cx="317341" cy="1436848"/>
          </a:xfrm>
          <a:prstGeom prst="bentConnector3">
            <a:avLst>
              <a:gd name="adj1" fmla="val 5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9" name="AutoShape 14">
            <a:extLst>
              <a:ext uri="{FF2B5EF4-FFF2-40B4-BE49-F238E27FC236}">
                <a16:creationId xmlns:a16="http://schemas.microsoft.com/office/drawing/2014/main" id="{D7DA181C-FCB6-756A-374C-10E6974DF2AF}"/>
              </a:ext>
            </a:extLst>
          </p:cNvPr>
          <p:cNvSpPr>
            <a:spLocks noChangeArrowheads="1"/>
          </p:cNvSpPr>
          <p:nvPr/>
        </p:nvSpPr>
        <p:spPr bwMode="auto">
          <a:xfrm>
            <a:off x="7399053" y="5162241"/>
            <a:ext cx="3276694" cy="499086"/>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000">
                <a:solidFill>
                  <a:srgbClr val="00642D"/>
                </a:solidFill>
              </a:rPr>
              <a:t>GPS vevők</a:t>
            </a:r>
          </a:p>
          <a:p>
            <a:pPr algn="ctr" eaLnBrk="1" hangingPunct="1"/>
            <a:r>
              <a:rPr lang="hu-HU" altLang="hu-HU" sz="1000">
                <a:solidFill>
                  <a:srgbClr val="00642D"/>
                </a:solidFill>
              </a:rPr>
              <a:t>- Felhasználói szegmens -</a:t>
            </a:r>
          </a:p>
        </p:txBody>
      </p:sp>
      <p:cxnSp>
        <p:nvCxnSpPr>
          <p:cNvPr id="30" name="AutoShape 15">
            <a:extLst>
              <a:ext uri="{FF2B5EF4-FFF2-40B4-BE49-F238E27FC236}">
                <a16:creationId xmlns:a16="http://schemas.microsoft.com/office/drawing/2014/main" id="{3252BD95-9919-8BC7-9171-0C87044A9D91}"/>
              </a:ext>
            </a:extLst>
          </p:cNvPr>
          <p:cNvCxnSpPr>
            <a:cxnSpLocks noChangeShapeType="1"/>
            <a:stCxn id="24" idx="2"/>
            <a:endCxn id="29" idx="0"/>
          </p:cNvCxnSpPr>
          <p:nvPr/>
        </p:nvCxnSpPr>
        <p:spPr bwMode="auto">
          <a:xfrm>
            <a:off x="9037399" y="3429000"/>
            <a:ext cx="1" cy="1733241"/>
          </a:xfrm>
          <a:prstGeom prst="straightConnector1">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1" name="Kép 30">
            <a:extLst>
              <a:ext uri="{FF2B5EF4-FFF2-40B4-BE49-F238E27FC236}">
                <a16:creationId xmlns:a16="http://schemas.microsoft.com/office/drawing/2014/main" id="{CB0ED879-8C80-D0E7-04D9-F64D307E5301}"/>
              </a:ext>
            </a:extLst>
          </p:cNvPr>
          <p:cNvPicPr>
            <a:picLocks noChangeAspect="1"/>
          </p:cNvPicPr>
          <p:nvPr/>
        </p:nvPicPr>
        <p:blipFill>
          <a:blip r:embed="rId3"/>
          <a:stretch>
            <a:fillRect/>
          </a:stretch>
        </p:blipFill>
        <p:spPr>
          <a:xfrm>
            <a:off x="7070404" y="4305989"/>
            <a:ext cx="981052" cy="664816"/>
          </a:xfrm>
          <a:prstGeom prst="rect">
            <a:avLst/>
          </a:prstGeom>
        </p:spPr>
      </p:pic>
      <p:pic>
        <p:nvPicPr>
          <p:cNvPr id="32" name="Picture 6" descr="300px-Schriever_AFB">
            <a:extLst>
              <a:ext uri="{FF2B5EF4-FFF2-40B4-BE49-F238E27FC236}">
                <a16:creationId xmlns:a16="http://schemas.microsoft.com/office/drawing/2014/main" id="{A83FEE8A-0EE3-2E53-BCB9-C7C3B44E7F9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152176" y="4350300"/>
            <a:ext cx="973137" cy="66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 name="Kép 32">
            <a:extLst>
              <a:ext uri="{FF2B5EF4-FFF2-40B4-BE49-F238E27FC236}">
                <a16:creationId xmlns:a16="http://schemas.microsoft.com/office/drawing/2014/main" id="{A8B6DEE4-B533-8092-2921-CFF4A56FE309}"/>
              </a:ext>
            </a:extLst>
          </p:cNvPr>
          <p:cNvPicPr>
            <a:picLocks noChangeAspect="1"/>
          </p:cNvPicPr>
          <p:nvPr/>
        </p:nvPicPr>
        <p:blipFill>
          <a:blip r:embed="rId5"/>
          <a:stretch>
            <a:fillRect/>
          </a:stretch>
        </p:blipFill>
        <p:spPr>
          <a:xfrm>
            <a:off x="8628424" y="5770748"/>
            <a:ext cx="817949" cy="715706"/>
          </a:xfrm>
          <a:prstGeom prst="rect">
            <a:avLst/>
          </a:prstGeom>
        </p:spPr>
      </p:pic>
      <p:sp>
        <p:nvSpPr>
          <p:cNvPr id="35" name="Szövegdoboz 34">
            <a:extLst>
              <a:ext uri="{FF2B5EF4-FFF2-40B4-BE49-F238E27FC236}">
                <a16:creationId xmlns:a16="http://schemas.microsoft.com/office/drawing/2014/main" id="{5C5642CD-FCFD-F3A3-92C9-64CE2DD968C9}"/>
              </a:ext>
            </a:extLst>
          </p:cNvPr>
          <p:cNvSpPr txBox="1"/>
          <p:nvPr/>
        </p:nvSpPr>
        <p:spPr>
          <a:xfrm>
            <a:off x="478432" y="3068282"/>
            <a:ext cx="5272023" cy="3108543"/>
          </a:xfrm>
          <a:prstGeom prst="rect">
            <a:avLst/>
          </a:prstGeom>
          <a:noFill/>
        </p:spPr>
        <p:txBody>
          <a:bodyPr wrap="square">
            <a:spAutoFit/>
          </a:bodyPr>
          <a:lstStyle/>
          <a:p>
            <a:pPr algn="just"/>
            <a:r>
              <a:rPr lang="hu-HU" sz="2800" dirty="0">
                <a:solidFill>
                  <a:srgbClr val="1C9E4A"/>
                </a:solidFill>
                <a:latin typeface="Calibri"/>
                <a:cs typeface="Calibri"/>
                <a:sym typeface="Calibri"/>
              </a:rPr>
              <a:t>A jelenleg működő műholdas helymeghatározó rendszerek mindegyike rendelkezik az egyes szegmensekkel. Az eltérő műholdcsaládok eltérő stratégia mentén határozták meg az egyes szegmensek felépítését és számát.  </a:t>
            </a:r>
          </a:p>
        </p:txBody>
      </p:sp>
    </p:spTree>
    <p:extLst>
      <p:ext uri="{BB962C8B-B14F-4D97-AF65-F5344CB8AC3E}">
        <p14:creationId xmlns:p14="http://schemas.microsoft.com/office/powerpoint/2010/main" val="81126834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r>
              <a:rPr lang="hu-HU" altLang="hu-HU" dirty="0"/>
              <a:t>A jelkorrekciós rendszerek</a:t>
            </a:r>
            <a:endParaRPr dirty="0"/>
          </a:p>
        </p:txBody>
      </p:sp>
      <p:sp>
        <p:nvSpPr>
          <p:cNvPr id="69" name="Google Shape;69;gd03d5b2036_1_0"/>
          <p:cNvSpPr txBox="1">
            <a:spLocks noGrp="1"/>
          </p:cNvSpPr>
          <p:nvPr>
            <p:ph type="body" idx="1"/>
          </p:nvPr>
        </p:nvSpPr>
        <p:spPr>
          <a:xfrm>
            <a:off x="321546" y="1825625"/>
            <a:ext cx="11555699" cy="4351200"/>
          </a:xfrm>
          <a:prstGeom prst="rect">
            <a:avLst/>
          </a:prstGeom>
        </p:spPr>
        <p:txBody>
          <a:bodyPr spcFirstLastPara="1" wrap="square" lIns="91425" tIns="45700" rIns="91425" bIns="45700" anchor="t" anchorCtr="0">
            <a:normAutofit/>
          </a:bodyPr>
          <a:lstStyle/>
          <a:p>
            <a:pPr marL="114300" indent="0" algn="just" eaLnBrk="1" hangingPunct="1">
              <a:buNone/>
            </a:pPr>
            <a:r>
              <a:rPr lang="hu-HU" altLang="hu-HU" dirty="0"/>
              <a:t>A GPS jelkorrekciós jeleket külön erre a célra üzemeltetett műhold sugározza, amely a szakirodalomban összefoglaló néven a „műhold alapú kiegészítő rendszer” néven ismert SBAS (</a:t>
            </a:r>
            <a:r>
              <a:rPr lang="hu-HU" altLang="hu-HU" dirty="0" err="1"/>
              <a:t>Satellite</a:t>
            </a:r>
            <a:r>
              <a:rPr lang="hu-HU" altLang="hu-HU" dirty="0"/>
              <a:t> </a:t>
            </a:r>
            <a:r>
              <a:rPr lang="hu-HU" altLang="hu-HU" dirty="0" err="1"/>
              <a:t>Based</a:t>
            </a:r>
            <a:r>
              <a:rPr lang="hu-HU" altLang="hu-HU" dirty="0"/>
              <a:t> </a:t>
            </a:r>
            <a:r>
              <a:rPr lang="hu-HU" altLang="hu-HU" dirty="0" err="1"/>
              <a:t>Augmentation</a:t>
            </a:r>
            <a:r>
              <a:rPr lang="hu-HU" altLang="hu-HU" dirty="0"/>
              <a:t> Systems).  </a:t>
            </a:r>
            <a:endParaRPr lang="hu-HU" dirty="0"/>
          </a:p>
          <a:p>
            <a:pPr marL="0" indent="0">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15</a:t>
            </a:fld>
            <a:endParaRPr lang="hu-HU"/>
          </a:p>
        </p:txBody>
      </p:sp>
      <p:sp>
        <p:nvSpPr>
          <p:cNvPr id="17" name="Szövegdoboz 16">
            <a:extLst>
              <a:ext uri="{FF2B5EF4-FFF2-40B4-BE49-F238E27FC236}">
                <a16:creationId xmlns:a16="http://schemas.microsoft.com/office/drawing/2014/main" id="{E705935D-1C4C-138B-F105-D3B3B6E71219}"/>
              </a:ext>
            </a:extLst>
          </p:cNvPr>
          <p:cNvSpPr txBox="1"/>
          <p:nvPr/>
        </p:nvSpPr>
        <p:spPr>
          <a:xfrm>
            <a:off x="316921" y="3279247"/>
            <a:ext cx="5031284" cy="2806922"/>
          </a:xfrm>
          <a:prstGeom prst="rect">
            <a:avLst/>
          </a:prstGeom>
          <a:noFill/>
        </p:spPr>
        <p:txBody>
          <a:bodyPr wrap="square">
            <a:spAutoFit/>
          </a:bodyPr>
          <a:lstStyle/>
          <a:p>
            <a:pPr marL="114300" marR="0" lvl="0" indent="0" algn="just" defTabSz="914400" rtl="0" eaLnBrk="1" fontAlgn="auto" latinLnBrk="0" hangingPunct="1">
              <a:lnSpc>
                <a:spcPct val="90000"/>
              </a:lnSpc>
              <a:spcBef>
                <a:spcPts val="1000"/>
              </a:spcBef>
              <a:spcAft>
                <a:spcPts val="0"/>
              </a:spcAft>
              <a:buClr>
                <a:srgbClr val="1C9E4A"/>
              </a:buClr>
              <a:buSzPts val="1800"/>
              <a:buFont typeface="Arial"/>
              <a:buNone/>
              <a:tabLst/>
              <a:defRPr/>
            </a:pPr>
            <a:r>
              <a:rPr kumimoji="0" lang="hu-HU" altLang="hu-HU" sz="2800" b="0" i="0" u="none" strike="noStrike" kern="0" cap="none" spc="0" normalizeH="0" baseline="0" noProof="0" dirty="0">
                <a:ln>
                  <a:noFill/>
                </a:ln>
                <a:solidFill>
                  <a:srgbClr val="1C9E4A"/>
                </a:solidFill>
                <a:effectLst/>
                <a:uLnTx/>
                <a:uFillTx/>
                <a:latin typeface="Calibri"/>
                <a:cs typeface="Calibri"/>
                <a:sym typeface="Calibri"/>
              </a:rPr>
              <a:t>További pontosság érhető el a földi telepítésű rendszerek GBAS (</a:t>
            </a:r>
            <a:r>
              <a:rPr kumimoji="0" lang="hu-HU" altLang="hu-HU" sz="2800" b="0" i="0" u="none" strike="noStrike" kern="0" cap="none" spc="0" normalizeH="0" baseline="0" noProof="0" dirty="0" err="1">
                <a:ln>
                  <a:noFill/>
                </a:ln>
                <a:solidFill>
                  <a:srgbClr val="1C9E4A"/>
                </a:solidFill>
                <a:effectLst/>
                <a:uLnTx/>
                <a:uFillTx/>
                <a:latin typeface="Calibri"/>
                <a:cs typeface="Calibri"/>
                <a:sym typeface="Calibri"/>
              </a:rPr>
              <a:t>Ground-Based</a:t>
            </a:r>
            <a:r>
              <a:rPr kumimoji="0" lang="hu-HU" altLang="hu-HU" sz="2800" b="0" i="0" u="none" strike="noStrike" kern="0" cap="none" spc="0" normalizeH="0" baseline="0" noProof="0" dirty="0">
                <a:ln>
                  <a:noFill/>
                </a:ln>
                <a:solidFill>
                  <a:srgbClr val="1C9E4A"/>
                </a:solidFill>
                <a:effectLst/>
                <a:uLnTx/>
                <a:uFillTx/>
                <a:latin typeface="Calibri"/>
                <a:cs typeface="Calibri"/>
                <a:sym typeface="Calibri"/>
              </a:rPr>
              <a:t> </a:t>
            </a:r>
            <a:r>
              <a:rPr kumimoji="0" lang="hu-HU" altLang="hu-HU" sz="2800" b="0" i="0" u="none" strike="noStrike" kern="0" cap="none" spc="0" normalizeH="0" baseline="0" noProof="0" dirty="0" err="1">
                <a:ln>
                  <a:noFill/>
                </a:ln>
                <a:solidFill>
                  <a:srgbClr val="1C9E4A"/>
                </a:solidFill>
                <a:effectLst/>
                <a:uLnTx/>
                <a:uFillTx/>
                <a:latin typeface="Calibri"/>
                <a:cs typeface="Calibri"/>
                <a:sym typeface="Calibri"/>
              </a:rPr>
              <a:t>Augmentation</a:t>
            </a:r>
            <a:r>
              <a:rPr kumimoji="0" lang="hu-HU" altLang="hu-HU" sz="2800" b="0" i="0" u="none" strike="noStrike" kern="0" cap="none" spc="0" normalizeH="0" baseline="0" noProof="0" dirty="0">
                <a:ln>
                  <a:noFill/>
                </a:ln>
                <a:solidFill>
                  <a:srgbClr val="1C9E4A"/>
                </a:solidFill>
                <a:effectLst/>
                <a:uLnTx/>
                <a:uFillTx/>
                <a:latin typeface="Calibri"/>
                <a:cs typeface="Calibri"/>
                <a:sym typeface="Calibri"/>
              </a:rPr>
              <a:t> Systems) segítségével. Európa és egyben Magyarország területén mindkét technikai megoldásra van lehetőség és példa. </a:t>
            </a:r>
          </a:p>
        </p:txBody>
      </p:sp>
      <p:grpSp>
        <p:nvGrpSpPr>
          <p:cNvPr id="5" name="Csoportba foglalás 4">
            <a:extLst>
              <a:ext uri="{FF2B5EF4-FFF2-40B4-BE49-F238E27FC236}">
                <a16:creationId xmlns:a16="http://schemas.microsoft.com/office/drawing/2014/main" id="{14C55C65-6DEF-1E70-125E-E725E59098F6}"/>
              </a:ext>
            </a:extLst>
          </p:cNvPr>
          <p:cNvGrpSpPr/>
          <p:nvPr/>
        </p:nvGrpSpPr>
        <p:grpSpPr>
          <a:xfrm>
            <a:off x="5175013" y="3346106"/>
            <a:ext cx="6695441" cy="3323430"/>
            <a:chOff x="0" y="2565889"/>
            <a:chExt cx="8493369" cy="3979828"/>
          </a:xfrm>
        </p:grpSpPr>
        <p:sp>
          <p:nvSpPr>
            <p:cNvPr id="19" name="Rectangle 3">
              <a:extLst>
                <a:ext uri="{FF2B5EF4-FFF2-40B4-BE49-F238E27FC236}">
                  <a16:creationId xmlns:a16="http://schemas.microsoft.com/office/drawing/2014/main" id="{873EEF11-7935-8860-CFBA-A8EFCBF44A64}"/>
                </a:ext>
              </a:extLst>
            </p:cNvPr>
            <p:cNvSpPr>
              <a:spLocks noChangeArrowheads="1"/>
            </p:cNvSpPr>
            <p:nvPr/>
          </p:nvSpPr>
          <p:spPr bwMode="auto">
            <a:xfrm>
              <a:off x="0" y="6232437"/>
              <a:ext cx="208594" cy="3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hu-HU" sz="1100"/>
            </a:p>
          </p:txBody>
        </p:sp>
        <p:sp>
          <p:nvSpPr>
            <p:cNvPr id="20" name="AutoShape 2">
              <a:extLst>
                <a:ext uri="{FF2B5EF4-FFF2-40B4-BE49-F238E27FC236}">
                  <a16:creationId xmlns:a16="http://schemas.microsoft.com/office/drawing/2014/main" id="{2C755C70-CF56-4FAE-FAE0-88777011F0C5}"/>
                </a:ext>
              </a:extLst>
            </p:cNvPr>
            <p:cNvSpPr>
              <a:spLocks noChangeArrowheads="1"/>
            </p:cNvSpPr>
            <p:nvPr/>
          </p:nvSpPr>
          <p:spPr bwMode="auto">
            <a:xfrm>
              <a:off x="2485293" y="2565889"/>
              <a:ext cx="4122127" cy="773723"/>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hu-HU" altLang="hu-HU" sz="1100"/>
            </a:p>
            <a:p>
              <a:pPr algn="ctr" eaLnBrk="1" hangingPunct="1"/>
              <a:r>
                <a:rPr lang="hu-HU" altLang="hu-HU" sz="1100"/>
                <a:t>DGPS</a:t>
              </a:r>
            </a:p>
            <a:p>
              <a:pPr algn="ctr" eaLnBrk="1" hangingPunct="1"/>
              <a:r>
                <a:rPr lang="hu-HU" altLang="hu-HU" sz="1100"/>
                <a:t> (Differential GPS)</a:t>
              </a:r>
            </a:p>
            <a:p>
              <a:pPr algn="ctr" eaLnBrk="1" hangingPunct="1"/>
              <a:endParaRPr lang="hu-HU" altLang="hu-HU" sz="1200"/>
            </a:p>
            <a:p>
              <a:pPr algn="ctr" eaLnBrk="1" hangingPunct="1"/>
              <a:endParaRPr lang="hu-HU" altLang="hu-HU" sz="1200"/>
            </a:p>
          </p:txBody>
        </p:sp>
        <p:sp>
          <p:nvSpPr>
            <p:cNvPr id="21" name="AutoShape 3">
              <a:extLst>
                <a:ext uri="{FF2B5EF4-FFF2-40B4-BE49-F238E27FC236}">
                  <a16:creationId xmlns:a16="http://schemas.microsoft.com/office/drawing/2014/main" id="{738BF4FD-5C79-78A7-6134-F19E96AA04D5}"/>
                </a:ext>
              </a:extLst>
            </p:cNvPr>
            <p:cNvSpPr>
              <a:spLocks noChangeArrowheads="1"/>
            </p:cNvSpPr>
            <p:nvPr/>
          </p:nvSpPr>
          <p:spPr bwMode="auto">
            <a:xfrm>
              <a:off x="823547" y="3714750"/>
              <a:ext cx="3456843" cy="104335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hu-HU" altLang="hu-HU" sz="1100"/>
            </a:p>
            <a:p>
              <a:pPr algn="ctr" eaLnBrk="1" hangingPunct="1"/>
              <a:r>
                <a:rPr lang="hu-HU" altLang="hu-HU" sz="1100"/>
                <a:t>SBAS</a:t>
              </a:r>
            </a:p>
            <a:p>
              <a:pPr algn="ctr" eaLnBrk="1" hangingPunct="1"/>
              <a:r>
                <a:rPr lang="hu-HU" altLang="hu-HU" sz="1100"/>
                <a:t>(Satellite Based Augmentation Systems)</a:t>
              </a:r>
            </a:p>
            <a:p>
              <a:pPr algn="ctr" eaLnBrk="1" hangingPunct="1"/>
              <a:r>
                <a:rPr lang="hu-HU" altLang="hu-HU" sz="1100"/>
                <a:t> Műholdas referenciaállomások</a:t>
              </a:r>
            </a:p>
            <a:p>
              <a:pPr algn="ctr" eaLnBrk="1" hangingPunct="1"/>
              <a:endParaRPr lang="hu-HU" altLang="hu-HU" sz="500"/>
            </a:p>
            <a:p>
              <a:pPr algn="ctr" eaLnBrk="1" hangingPunct="1"/>
              <a:endParaRPr lang="hu-HU" altLang="hu-HU" sz="1100"/>
            </a:p>
          </p:txBody>
        </p:sp>
        <p:sp>
          <p:nvSpPr>
            <p:cNvPr id="22" name="AutoShape 4">
              <a:extLst>
                <a:ext uri="{FF2B5EF4-FFF2-40B4-BE49-F238E27FC236}">
                  <a16:creationId xmlns:a16="http://schemas.microsoft.com/office/drawing/2014/main" id="{4D112B50-9AB3-4E7B-C4AC-41E9654AFE6A}"/>
                </a:ext>
              </a:extLst>
            </p:cNvPr>
            <p:cNvSpPr>
              <a:spLocks noChangeArrowheads="1"/>
            </p:cNvSpPr>
            <p:nvPr/>
          </p:nvSpPr>
          <p:spPr bwMode="auto">
            <a:xfrm>
              <a:off x="5276850" y="3714750"/>
              <a:ext cx="3216519" cy="1043354"/>
            </a:xfrm>
            <a:prstGeom prst="roundRect">
              <a:avLst>
                <a:gd name="adj" fmla="val 16667"/>
              </a:avLst>
            </a:prstGeom>
            <a:noFill/>
            <a:ln w="12700">
              <a:solidFill>
                <a:schemeClr val="tx1"/>
              </a:solidFill>
              <a:round/>
              <a:headEnd/>
              <a:tailEnd/>
            </a:ln>
            <a:effectLst/>
            <a:extLst>
              <a:ext uri="{909E8E84-426E-40DD-AFC4-6F175D3DCCD1}">
                <a14:hiddenFill xmlns:a14="http://schemas.microsoft.com/office/drawing/2010/main">
                  <a:solidFill>
                    <a:schemeClr val="accent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hu-HU" altLang="hu-HU" sz="1100" dirty="0"/>
                <a:t>GBAS</a:t>
              </a:r>
            </a:p>
            <a:p>
              <a:pPr algn="ctr" eaLnBrk="1" hangingPunct="1"/>
              <a:r>
                <a:rPr lang="hu-HU" altLang="hu-HU" sz="1100" dirty="0"/>
                <a:t> (</a:t>
              </a:r>
              <a:r>
                <a:rPr lang="hu-HU" altLang="hu-HU" sz="1100" dirty="0" err="1"/>
                <a:t>Ground-Based</a:t>
              </a:r>
              <a:r>
                <a:rPr lang="hu-HU" altLang="hu-HU" sz="1100" dirty="0"/>
                <a:t> </a:t>
              </a:r>
              <a:r>
                <a:rPr lang="hu-HU" altLang="hu-HU" sz="1100" dirty="0" err="1"/>
                <a:t>Augmentation</a:t>
              </a:r>
              <a:r>
                <a:rPr lang="hu-HU" altLang="hu-HU" sz="1100" dirty="0"/>
                <a:t> Systems)</a:t>
              </a:r>
            </a:p>
            <a:p>
              <a:pPr algn="ctr" eaLnBrk="1" hangingPunct="1"/>
              <a:r>
                <a:rPr lang="hu-HU" altLang="hu-HU" sz="1100" dirty="0"/>
                <a:t> Földi referenciaállomások</a:t>
              </a:r>
            </a:p>
          </p:txBody>
        </p:sp>
        <p:cxnSp>
          <p:nvCxnSpPr>
            <p:cNvPr id="23" name="AutoShape 5">
              <a:extLst>
                <a:ext uri="{FF2B5EF4-FFF2-40B4-BE49-F238E27FC236}">
                  <a16:creationId xmlns:a16="http://schemas.microsoft.com/office/drawing/2014/main" id="{A59B5289-74B6-AA36-D7CC-3987AE625623}"/>
                </a:ext>
              </a:extLst>
            </p:cNvPr>
            <p:cNvCxnSpPr>
              <a:cxnSpLocks noChangeShapeType="1"/>
              <a:stCxn id="20" idx="2"/>
              <a:endCxn id="21" idx="0"/>
            </p:cNvCxnSpPr>
            <p:nvPr/>
          </p:nvCxnSpPr>
          <p:spPr bwMode="auto">
            <a:xfrm rot="5400000">
              <a:off x="3362325" y="2529987"/>
              <a:ext cx="375138" cy="1994389"/>
            </a:xfrm>
            <a:prstGeom prst="bentConnector3">
              <a:avLst>
                <a:gd name="adj1" fmla="val 5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34" name="AutoShape 6">
              <a:extLst>
                <a:ext uri="{FF2B5EF4-FFF2-40B4-BE49-F238E27FC236}">
                  <a16:creationId xmlns:a16="http://schemas.microsoft.com/office/drawing/2014/main" id="{0B311D4B-1BA3-E5F2-8273-3B9C165FF7EA}"/>
                </a:ext>
              </a:extLst>
            </p:cNvPr>
            <p:cNvCxnSpPr>
              <a:cxnSpLocks noChangeShapeType="1"/>
              <a:stCxn id="20" idx="2"/>
              <a:endCxn id="22" idx="0"/>
            </p:cNvCxnSpPr>
            <p:nvPr/>
          </p:nvCxnSpPr>
          <p:spPr bwMode="auto">
            <a:xfrm rot="16200000" flipH="1">
              <a:off x="5528897" y="2357804"/>
              <a:ext cx="375138" cy="2338754"/>
            </a:xfrm>
            <a:prstGeom prst="bentConnector3">
              <a:avLst>
                <a:gd name="adj1" fmla="val 50000"/>
              </a:avLst>
            </a:prstGeom>
            <a:noFill/>
            <a:ln w="9525">
              <a:solidFill>
                <a:schemeClr val="tx1"/>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pic>
          <p:nvPicPr>
            <p:cNvPr id="36" name="Picture 7" descr="gbas">
              <a:extLst>
                <a:ext uri="{FF2B5EF4-FFF2-40B4-BE49-F238E27FC236}">
                  <a16:creationId xmlns:a16="http://schemas.microsoft.com/office/drawing/2014/main" id="{63C2908A-D94C-04F1-5711-07BF0E2D3F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00397" y="4906108"/>
              <a:ext cx="1805354" cy="12485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7" name="Picture 8" descr="eur_over2">
              <a:extLst>
                <a:ext uri="{FF2B5EF4-FFF2-40B4-BE49-F238E27FC236}">
                  <a16:creationId xmlns:a16="http://schemas.microsoft.com/office/drawing/2014/main" id="{5BA89746-2367-89A9-F95F-93F2632C59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50782" y="4942743"/>
              <a:ext cx="1403838" cy="1239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8" name="Rectangle 4">
              <a:extLst>
                <a:ext uri="{FF2B5EF4-FFF2-40B4-BE49-F238E27FC236}">
                  <a16:creationId xmlns:a16="http://schemas.microsoft.com/office/drawing/2014/main" id="{7D033B34-05E6-9211-701C-9F9813843D64}"/>
                </a:ext>
              </a:extLst>
            </p:cNvPr>
            <p:cNvSpPr>
              <a:spLocks noChangeArrowheads="1"/>
            </p:cNvSpPr>
            <p:nvPr/>
          </p:nvSpPr>
          <p:spPr bwMode="auto">
            <a:xfrm>
              <a:off x="309197" y="5820664"/>
              <a:ext cx="1271954" cy="3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228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100"/>
                <a:t>EGNOS</a:t>
              </a:r>
            </a:p>
          </p:txBody>
        </p:sp>
        <p:sp>
          <p:nvSpPr>
            <p:cNvPr id="39" name="Rectangle 4">
              <a:extLst>
                <a:ext uri="{FF2B5EF4-FFF2-40B4-BE49-F238E27FC236}">
                  <a16:creationId xmlns:a16="http://schemas.microsoft.com/office/drawing/2014/main" id="{5EC96543-7CD3-1027-9DD9-C74A9487E33E}"/>
                </a:ext>
              </a:extLst>
            </p:cNvPr>
            <p:cNvSpPr>
              <a:spLocks noChangeArrowheads="1"/>
            </p:cNvSpPr>
            <p:nvPr/>
          </p:nvSpPr>
          <p:spPr bwMode="auto">
            <a:xfrm>
              <a:off x="4640873" y="5855100"/>
              <a:ext cx="1271954" cy="3132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indent="2286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100"/>
                <a:t>GNSSnet</a:t>
              </a:r>
            </a:p>
          </p:txBody>
        </p:sp>
      </p:grpSp>
    </p:spTree>
    <p:extLst>
      <p:ext uri="{BB962C8B-B14F-4D97-AF65-F5344CB8AC3E}">
        <p14:creationId xmlns:p14="http://schemas.microsoft.com/office/powerpoint/2010/main" val="7931688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r>
              <a:rPr lang="hu-HU" dirty="0"/>
              <a:t>Az SBAS rendszerek</a:t>
            </a:r>
            <a:endParaRPr dirty="0"/>
          </a:p>
        </p:txBody>
      </p:sp>
      <p:sp>
        <p:nvSpPr>
          <p:cNvPr id="69" name="Google Shape;69;gd03d5b2036_1_0"/>
          <p:cNvSpPr txBox="1">
            <a:spLocks noGrp="1"/>
          </p:cNvSpPr>
          <p:nvPr>
            <p:ph type="body" idx="1"/>
          </p:nvPr>
        </p:nvSpPr>
        <p:spPr>
          <a:xfrm>
            <a:off x="321546" y="1825625"/>
            <a:ext cx="11555699" cy="4351200"/>
          </a:xfrm>
          <a:prstGeom prst="rect">
            <a:avLst/>
          </a:prstGeom>
        </p:spPr>
        <p:txBody>
          <a:bodyPr spcFirstLastPara="1" wrap="square" lIns="91425" tIns="45700" rIns="91425" bIns="45700" anchor="t" anchorCtr="0">
            <a:normAutofit/>
          </a:bodyPr>
          <a:lstStyle/>
          <a:p>
            <a:pPr marL="114300" indent="0" algn="just">
              <a:buNone/>
            </a:pPr>
            <a:r>
              <a:rPr lang="hu-HU" dirty="0"/>
              <a:t>A műhold alapú kiegészítő rendszerek elsősorban nagyobb területeken támogatják a pontosabb GPS méréseket. Az európai műhold alapú kiegészítő rendszer az EGNOS (European </a:t>
            </a:r>
            <a:r>
              <a:rPr lang="hu-HU" dirty="0" err="1"/>
              <a:t>Geostationary</a:t>
            </a:r>
            <a:r>
              <a:rPr lang="hu-HU" dirty="0"/>
              <a:t> </a:t>
            </a:r>
            <a:r>
              <a:rPr lang="hu-HU" dirty="0" err="1"/>
              <a:t>Navigation</a:t>
            </a:r>
            <a:r>
              <a:rPr lang="hu-HU" dirty="0"/>
              <a:t> </a:t>
            </a:r>
            <a:r>
              <a:rPr lang="hu-HU" dirty="0" err="1"/>
              <a:t>Overlay</a:t>
            </a:r>
            <a:r>
              <a:rPr lang="hu-HU" dirty="0"/>
              <a:t> Service). </a:t>
            </a:r>
          </a:p>
          <a:p>
            <a:pPr marL="114300" indent="0" algn="just" eaLnBrk="1" hangingPunct="1">
              <a:buNone/>
            </a:pPr>
            <a:endParaRPr lang="hu-HU" dirty="0"/>
          </a:p>
          <a:p>
            <a:pPr marL="0" indent="0">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16</a:t>
            </a:fld>
            <a:endParaRPr lang="hu-HU"/>
          </a:p>
        </p:txBody>
      </p:sp>
      <p:sp>
        <p:nvSpPr>
          <p:cNvPr id="18" name="Szövegdoboz 17">
            <a:extLst>
              <a:ext uri="{FF2B5EF4-FFF2-40B4-BE49-F238E27FC236}">
                <a16:creationId xmlns:a16="http://schemas.microsoft.com/office/drawing/2014/main" id="{F7937110-0868-46F2-7037-1CEEEA28275E}"/>
              </a:ext>
            </a:extLst>
          </p:cNvPr>
          <p:cNvSpPr txBox="1"/>
          <p:nvPr/>
        </p:nvSpPr>
        <p:spPr>
          <a:xfrm>
            <a:off x="408940" y="3429000"/>
            <a:ext cx="6083300" cy="3108543"/>
          </a:xfrm>
          <a:prstGeom prst="rect">
            <a:avLst/>
          </a:prstGeom>
          <a:noFill/>
        </p:spPr>
        <p:txBody>
          <a:bodyPr wrap="square">
            <a:spAutoFit/>
          </a:bodyPr>
          <a:lstStyle/>
          <a:p>
            <a:pPr algn="just"/>
            <a:r>
              <a:rPr lang="hu-HU" sz="2800" dirty="0">
                <a:solidFill>
                  <a:srgbClr val="1C9E4A"/>
                </a:solidFill>
                <a:latin typeface="Calibri"/>
                <a:cs typeface="Calibri"/>
              </a:rPr>
              <a:t>Az európai EGNOS rendszer ingyenesen rendelkezésre áll a felhasználók </a:t>
            </a:r>
            <a:r>
              <a:rPr lang="hu-HU" sz="2800" dirty="0">
                <a:solidFill>
                  <a:srgbClr val="1C9E4A"/>
                </a:solidFill>
                <a:latin typeface="Calibri"/>
                <a:cs typeface="Calibri"/>
                <a:sym typeface="Calibri"/>
              </a:rPr>
              <a:t>számára</a:t>
            </a:r>
            <a:r>
              <a:rPr lang="hu-HU" sz="2800" dirty="0">
                <a:solidFill>
                  <a:srgbClr val="1C9E4A"/>
                </a:solidFill>
                <a:latin typeface="Calibri"/>
                <a:cs typeface="Calibri"/>
              </a:rPr>
              <a:t>. Az EGNOS-korrekció használatával, 95%-os valószínűséggel 1-3m-es horizontális, és 1-4m-es vertikális pontosság érhető el.</a:t>
            </a:r>
          </a:p>
          <a:p>
            <a:pPr lvl="0" algn="just"/>
            <a:endParaRPr lang="hu-HU" sz="2800" dirty="0">
              <a:solidFill>
                <a:srgbClr val="1C9E4A"/>
              </a:solidFill>
              <a:latin typeface="Calibri"/>
              <a:cs typeface="Calibri"/>
            </a:endParaRPr>
          </a:p>
        </p:txBody>
      </p:sp>
      <p:pic>
        <p:nvPicPr>
          <p:cNvPr id="24" name="Kép 23">
            <a:extLst>
              <a:ext uri="{FF2B5EF4-FFF2-40B4-BE49-F238E27FC236}">
                <a16:creationId xmlns:a16="http://schemas.microsoft.com/office/drawing/2014/main" id="{B326AC1D-59F9-F7CA-6342-10489E7F643E}"/>
              </a:ext>
            </a:extLst>
          </p:cNvPr>
          <p:cNvPicPr>
            <a:picLocks noChangeAspect="1"/>
          </p:cNvPicPr>
          <p:nvPr/>
        </p:nvPicPr>
        <p:blipFill>
          <a:blip r:embed="rId3"/>
          <a:stretch>
            <a:fillRect/>
          </a:stretch>
        </p:blipFill>
        <p:spPr>
          <a:xfrm>
            <a:off x="9692766" y="365125"/>
            <a:ext cx="1739989" cy="1320868"/>
          </a:xfrm>
          <a:prstGeom prst="rect">
            <a:avLst/>
          </a:prstGeom>
        </p:spPr>
      </p:pic>
      <p:pic>
        <p:nvPicPr>
          <p:cNvPr id="25" name="Kép 24">
            <a:extLst>
              <a:ext uri="{FF2B5EF4-FFF2-40B4-BE49-F238E27FC236}">
                <a16:creationId xmlns:a16="http://schemas.microsoft.com/office/drawing/2014/main" id="{413C293C-CF85-437F-961B-BA24915CE808}"/>
              </a:ext>
            </a:extLst>
          </p:cNvPr>
          <p:cNvPicPr>
            <a:picLocks noChangeAspect="1"/>
          </p:cNvPicPr>
          <p:nvPr/>
        </p:nvPicPr>
        <p:blipFill>
          <a:blip r:embed="rId4"/>
          <a:stretch>
            <a:fillRect/>
          </a:stretch>
        </p:blipFill>
        <p:spPr>
          <a:xfrm>
            <a:off x="7018743" y="3429000"/>
            <a:ext cx="4667490" cy="2844946"/>
          </a:xfrm>
          <a:prstGeom prst="rect">
            <a:avLst/>
          </a:prstGeom>
        </p:spPr>
      </p:pic>
    </p:spTree>
    <p:extLst>
      <p:ext uri="{BB962C8B-B14F-4D97-AF65-F5344CB8AC3E}">
        <p14:creationId xmlns:p14="http://schemas.microsoft.com/office/powerpoint/2010/main" val="30935444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r>
              <a:rPr lang="hu-HU" dirty="0"/>
              <a:t>A GBAS rendszerek I.</a:t>
            </a:r>
            <a:endParaRPr dirty="0"/>
          </a:p>
        </p:txBody>
      </p:sp>
      <p:sp>
        <p:nvSpPr>
          <p:cNvPr id="69" name="Google Shape;69;gd03d5b2036_1_0"/>
          <p:cNvSpPr txBox="1">
            <a:spLocks noGrp="1"/>
          </p:cNvSpPr>
          <p:nvPr>
            <p:ph type="body" idx="1"/>
          </p:nvPr>
        </p:nvSpPr>
        <p:spPr>
          <a:xfrm>
            <a:off x="321546" y="1825625"/>
            <a:ext cx="11555699" cy="4351200"/>
          </a:xfrm>
          <a:prstGeom prst="rect">
            <a:avLst/>
          </a:prstGeom>
        </p:spPr>
        <p:txBody>
          <a:bodyPr spcFirstLastPara="1" wrap="square" lIns="91425" tIns="45700" rIns="91425" bIns="45700" anchor="t" anchorCtr="0">
            <a:normAutofit fontScale="92500" lnSpcReduction="20000"/>
          </a:bodyPr>
          <a:lstStyle/>
          <a:p>
            <a:pPr marL="114300" lvl="0" indent="0" algn="just" defTabSz="914400" eaLnBrk="0" fontAlgn="base" hangingPunct="0">
              <a:lnSpc>
                <a:spcPct val="100000"/>
              </a:lnSpc>
              <a:spcBef>
                <a:spcPct val="0"/>
              </a:spcBef>
              <a:spcAft>
                <a:spcPct val="0"/>
              </a:spcAft>
              <a:buNone/>
            </a:pPr>
            <a:r>
              <a:rPr lang="hu-HU" altLang="hu-HU" dirty="0"/>
              <a:t>A földi telepítésű kiegészítő rendszerek elsősorban a kisebb területekre nyújtanak korrekciós szolgáltatásokat. A földi telepítésű kiegészítő rendszerek közül kiemelten fontos az Európai Helymeghatározó Rendszer (European </a:t>
            </a:r>
            <a:r>
              <a:rPr lang="hu-HU" altLang="hu-HU" dirty="0" err="1"/>
              <a:t>Position</a:t>
            </a:r>
            <a:r>
              <a:rPr lang="hu-HU" altLang="hu-HU" dirty="0"/>
              <a:t> </a:t>
            </a:r>
            <a:r>
              <a:rPr lang="hu-HU" altLang="hu-HU" dirty="0" err="1"/>
              <a:t>Determination</a:t>
            </a:r>
            <a:r>
              <a:rPr lang="hu-HU" altLang="hu-HU" dirty="0"/>
              <a:t> System, EUPOS), mely a német SAPOS rendszer tapasztalatait felhasználva jött létre, jelenleg 14 ország, közöttük Magyarország is tagja. A magyarországi hálózat, üzemeltetése és karbantartása jelenleg a Lechner Tudásközpont feladata. A rendszer statikus mérések utólagos adatfeldolgozásához (post-</a:t>
            </a:r>
            <a:r>
              <a:rPr lang="hu-HU" altLang="hu-HU" dirty="0" err="1"/>
              <a:t>processing</a:t>
            </a:r>
            <a:r>
              <a:rPr lang="hu-HU" altLang="hu-HU" dirty="0"/>
              <a:t>) és kinematikus mérésekhez valós idejű korrekciók biztosít. A DGNSS korrekciókkal dm pontosságú, az RTK és hálózati RTK korrekciós adatokkal cm pontosságú mérések végezhetők. Magyarország területén jelenleg működő földi referenciaállomások az RTK technológia alkalmazásához jó lefedettséget biztosítanak, a hálózati RTK lefedettség az ország teljes területén megvalósult.</a:t>
            </a:r>
          </a:p>
          <a:p>
            <a:pPr marL="114300" indent="0" algn="just" eaLnBrk="1" hangingPunct="1">
              <a:buNone/>
            </a:pPr>
            <a:endParaRPr lang="hu-HU" dirty="0"/>
          </a:p>
          <a:p>
            <a:pPr marL="0" indent="0">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17</a:t>
            </a:fld>
            <a:endParaRPr lang="hu-HU"/>
          </a:p>
        </p:txBody>
      </p:sp>
    </p:spTree>
    <p:extLst>
      <p:ext uri="{BB962C8B-B14F-4D97-AF65-F5344CB8AC3E}">
        <p14:creationId xmlns:p14="http://schemas.microsoft.com/office/powerpoint/2010/main" val="282232700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r>
              <a:rPr lang="hu-HU" dirty="0"/>
              <a:t>A GBAS rendszerek II.</a:t>
            </a:r>
            <a:endParaRPr dirty="0"/>
          </a:p>
        </p:txBody>
      </p:sp>
      <p:sp>
        <p:nvSpPr>
          <p:cNvPr id="69" name="Google Shape;69;gd03d5b2036_1_0"/>
          <p:cNvSpPr txBox="1">
            <a:spLocks noGrp="1"/>
          </p:cNvSpPr>
          <p:nvPr>
            <p:ph type="body" idx="1"/>
          </p:nvPr>
        </p:nvSpPr>
        <p:spPr>
          <a:xfrm>
            <a:off x="321546" y="1825625"/>
            <a:ext cx="11555699" cy="4351200"/>
          </a:xfrm>
          <a:prstGeom prst="rect">
            <a:avLst/>
          </a:prstGeom>
        </p:spPr>
        <p:txBody>
          <a:bodyPr spcFirstLastPara="1" wrap="square" lIns="91425" tIns="45700" rIns="91425" bIns="45700" anchor="t" anchorCtr="0">
            <a:normAutofit/>
          </a:bodyPr>
          <a:lstStyle/>
          <a:p>
            <a:pPr marL="114300" indent="0" algn="just" eaLnBrk="0" fontAlgn="base" hangingPunct="0">
              <a:lnSpc>
                <a:spcPct val="100000"/>
              </a:lnSpc>
              <a:spcBef>
                <a:spcPct val="0"/>
              </a:spcBef>
              <a:spcAft>
                <a:spcPct val="0"/>
              </a:spcAft>
              <a:buNone/>
            </a:pPr>
            <a:r>
              <a:rPr lang="hu-HU" altLang="hu-HU" dirty="0"/>
              <a:t>A rendszerben működő ún. permanens állomásokon folyamatosan működik egy-egy nagy pontosságú GPS vevő, mely a GNSSNET része. A vevő földrajzi koordinátái nagy pontossággal ismertek, a GNSSNET-rendszerben a permanens állomások jeleit tárolják.</a:t>
            </a:r>
          </a:p>
          <a:p>
            <a:pPr marL="114300" lvl="0" indent="0" algn="just" defTabSz="914400" eaLnBrk="0" fontAlgn="base" hangingPunct="0">
              <a:lnSpc>
                <a:spcPct val="100000"/>
              </a:lnSpc>
              <a:spcBef>
                <a:spcPct val="0"/>
              </a:spcBef>
              <a:spcAft>
                <a:spcPct val="0"/>
              </a:spcAft>
              <a:buNone/>
            </a:pPr>
            <a:endParaRPr lang="hu-HU" dirty="0"/>
          </a:p>
          <a:p>
            <a:pPr marL="0" indent="0">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18</a:t>
            </a:fld>
            <a:endParaRPr lang="hu-HU"/>
          </a:p>
        </p:txBody>
      </p:sp>
      <p:pic>
        <p:nvPicPr>
          <p:cNvPr id="5" name="Kép 4">
            <a:extLst>
              <a:ext uri="{FF2B5EF4-FFF2-40B4-BE49-F238E27FC236}">
                <a16:creationId xmlns:a16="http://schemas.microsoft.com/office/drawing/2014/main" id="{5BCF2AD9-A4D3-6734-333D-7C27D5E6B764}"/>
              </a:ext>
            </a:extLst>
          </p:cNvPr>
          <p:cNvPicPr>
            <a:picLocks noChangeAspect="1"/>
          </p:cNvPicPr>
          <p:nvPr/>
        </p:nvPicPr>
        <p:blipFill>
          <a:blip r:embed="rId3"/>
          <a:stretch>
            <a:fillRect/>
          </a:stretch>
        </p:blipFill>
        <p:spPr>
          <a:xfrm>
            <a:off x="6875780" y="3429000"/>
            <a:ext cx="4452620" cy="2822823"/>
          </a:xfrm>
          <a:prstGeom prst="rect">
            <a:avLst/>
          </a:prstGeom>
        </p:spPr>
      </p:pic>
      <p:pic>
        <p:nvPicPr>
          <p:cNvPr id="6" name="Kép 5">
            <a:extLst>
              <a:ext uri="{FF2B5EF4-FFF2-40B4-BE49-F238E27FC236}">
                <a16:creationId xmlns:a16="http://schemas.microsoft.com/office/drawing/2014/main" id="{6976A3B9-1C3C-F02B-11CE-2D6D62172530}"/>
              </a:ext>
            </a:extLst>
          </p:cNvPr>
          <p:cNvPicPr>
            <a:picLocks noChangeAspect="1"/>
          </p:cNvPicPr>
          <p:nvPr/>
        </p:nvPicPr>
        <p:blipFill>
          <a:blip r:embed="rId4"/>
          <a:stretch>
            <a:fillRect/>
          </a:stretch>
        </p:blipFill>
        <p:spPr>
          <a:xfrm>
            <a:off x="1213057" y="4043680"/>
            <a:ext cx="4246096" cy="1595120"/>
          </a:xfrm>
          <a:prstGeom prst="rect">
            <a:avLst/>
          </a:prstGeom>
        </p:spPr>
      </p:pic>
    </p:spTree>
    <p:extLst>
      <p:ext uri="{BB962C8B-B14F-4D97-AF65-F5344CB8AC3E}">
        <p14:creationId xmlns:p14="http://schemas.microsoft.com/office/powerpoint/2010/main" val="17244820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r>
              <a:rPr lang="hu-HU" dirty="0"/>
              <a:t>A hazai mezőgazdasági GBAS rendszerek</a:t>
            </a:r>
            <a:endParaRPr dirty="0"/>
          </a:p>
        </p:txBody>
      </p:sp>
      <p:sp>
        <p:nvSpPr>
          <p:cNvPr id="69" name="Google Shape;69;gd03d5b2036_1_0"/>
          <p:cNvSpPr txBox="1">
            <a:spLocks noGrp="1"/>
          </p:cNvSpPr>
          <p:nvPr>
            <p:ph type="body" idx="1"/>
          </p:nvPr>
        </p:nvSpPr>
        <p:spPr>
          <a:xfrm>
            <a:off x="321546" y="1825625"/>
            <a:ext cx="11555699" cy="4351200"/>
          </a:xfrm>
          <a:prstGeom prst="rect">
            <a:avLst/>
          </a:prstGeom>
        </p:spPr>
        <p:txBody>
          <a:bodyPr spcFirstLastPara="1" wrap="square" lIns="91425" tIns="45700" rIns="91425" bIns="45700" anchor="t" anchorCtr="0">
            <a:normAutofit/>
          </a:bodyPr>
          <a:lstStyle/>
          <a:p>
            <a:pPr marL="114300" indent="0" algn="just" eaLnBrk="0" fontAlgn="base" hangingPunct="0">
              <a:lnSpc>
                <a:spcPct val="100000"/>
              </a:lnSpc>
              <a:spcBef>
                <a:spcPct val="0"/>
              </a:spcBef>
              <a:spcAft>
                <a:spcPct val="0"/>
              </a:spcAft>
              <a:buNone/>
            </a:pPr>
            <a:r>
              <a:rPr lang="hu-HU" dirty="0"/>
              <a:t>A nagyobb gépforgalmazók a saját eszközeik pontos helymeghatározásának elősegítése miatt létrehozták a saját földi GPS szolgáltatásukat.</a:t>
            </a:r>
            <a:endParaRPr lang="hu-HU" altLang="hu-HU" dirty="0"/>
          </a:p>
          <a:p>
            <a:pPr marL="114300" lvl="0" indent="0" algn="just" defTabSz="914400" eaLnBrk="0" fontAlgn="base" hangingPunct="0">
              <a:lnSpc>
                <a:spcPct val="100000"/>
              </a:lnSpc>
              <a:spcBef>
                <a:spcPct val="0"/>
              </a:spcBef>
              <a:spcAft>
                <a:spcPct val="0"/>
              </a:spcAft>
              <a:buNone/>
            </a:pPr>
            <a:endParaRPr lang="hu-HU" dirty="0"/>
          </a:p>
          <a:p>
            <a:pPr marL="0" indent="0">
              <a:buNone/>
            </a:pP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19</a:t>
            </a:fld>
            <a:endParaRPr lang="hu-HU"/>
          </a:p>
        </p:txBody>
      </p:sp>
      <p:pic>
        <p:nvPicPr>
          <p:cNvPr id="7" name="Kép 6">
            <a:extLst>
              <a:ext uri="{FF2B5EF4-FFF2-40B4-BE49-F238E27FC236}">
                <a16:creationId xmlns:a16="http://schemas.microsoft.com/office/drawing/2014/main" id="{2F0086B0-631C-A38E-5EC0-534DF7B434AF}"/>
              </a:ext>
            </a:extLst>
          </p:cNvPr>
          <p:cNvPicPr>
            <a:picLocks noChangeAspect="1"/>
          </p:cNvPicPr>
          <p:nvPr/>
        </p:nvPicPr>
        <p:blipFill>
          <a:blip r:embed="rId3"/>
          <a:stretch>
            <a:fillRect/>
          </a:stretch>
        </p:blipFill>
        <p:spPr>
          <a:xfrm>
            <a:off x="1169170" y="2940791"/>
            <a:ext cx="3772535" cy="3236034"/>
          </a:xfrm>
          <a:prstGeom prst="rect">
            <a:avLst/>
          </a:prstGeom>
        </p:spPr>
      </p:pic>
      <p:pic>
        <p:nvPicPr>
          <p:cNvPr id="8" name="Kép 7">
            <a:extLst>
              <a:ext uri="{FF2B5EF4-FFF2-40B4-BE49-F238E27FC236}">
                <a16:creationId xmlns:a16="http://schemas.microsoft.com/office/drawing/2014/main" id="{3087BB62-908C-F140-0A95-0E342A0E9074}"/>
              </a:ext>
            </a:extLst>
          </p:cNvPr>
          <p:cNvPicPr>
            <a:picLocks noChangeAspect="1"/>
          </p:cNvPicPr>
          <p:nvPr/>
        </p:nvPicPr>
        <p:blipFill>
          <a:blip r:embed="rId4"/>
          <a:stretch>
            <a:fillRect/>
          </a:stretch>
        </p:blipFill>
        <p:spPr>
          <a:xfrm>
            <a:off x="8120553" y="2918785"/>
            <a:ext cx="3749901" cy="2059937"/>
          </a:xfrm>
          <a:prstGeom prst="rect">
            <a:avLst/>
          </a:prstGeom>
        </p:spPr>
      </p:pic>
      <p:pic>
        <p:nvPicPr>
          <p:cNvPr id="9" name="Picture 5" descr="Képtalálat a következ&amp;odblac;re: „kite zrt rtk”">
            <a:extLst>
              <a:ext uri="{FF2B5EF4-FFF2-40B4-BE49-F238E27FC236}">
                <a16:creationId xmlns:a16="http://schemas.microsoft.com/office/drawing/2014/main" id="{41B5B9F2-CEDD-1D8C-1016-E9C6DE0D9CA9}"/>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b="19783"/>
          <a:stretch/>
        </p:blipFill>
        <p:spPr bwMode="auto">
          <a:xfrm>
            <a:off x="9886068" y="5471433"/>
            <a:ext cx="1646485" cy="906928"/>
          </a:xfrm>
          <a:prstGeom prst="rect">
            <a:avLst/>
          </a:prstGeom>
          <a:noFill/>
          <a:extLst>
            <a:ext uri="{909E8E84-426E-40DD-AFC4-6F175D3DCCD1}">
              <a14:hiddenFill xmlns:a14="http://schemas.microsoft.com/office/drawing/2010/main">
                <a:solidFill>
                  <a:srgbClr val="FFFFFF"/>
                </a:solidFill>
              </a14:hiddenFill>
            </a:ext>
          </a:extLst>
        </p:spPr>
      </p:pic>
      <p:pic>
        <p:nvPicPr>
          <p:cNvPr id="10" name="Kép 9">
            <a:extLst>
              <a:ext uri="{FF2B5EF4-FFF2-40B4-BE49-F238E27FC236}">
                <a16:creationId xmlns:a16="http://schemas.microsoft.com/office/drawing/2014/main" id="{C08878C9-AA53-5D4E-5D42-809C193F60D2}"/>
              </a:ext>
            </a:extLst>
          </p:cNvPr>
          <p:cNvPicPr>
            <a:picLocks noChangeAspect="1"/>
          </p:cNvPicPr>
          <p:nvPr/>
        </p:nvPicPr>
        <p:blipFill>
          <a:blip r:embed="rId6"/>
          <a:stretch>
            <a:fillRect/>
          </a:stretch>
        </p:blipFill>
        <p:spPr>
          <a:xfrm>
            <a:off x="5286397" y="5126271"/>
            <a:ext cx="1476581" cy="1543265"/>
          </a:xfrm>
          <a:prstGeom prst="rect">
            <a:avLst/>
          </a:prstGeom>
        </p:spPr>
      </p:pic>
      <p:pic>
        <p:nvPicPr>
          <p:cNvPr id="11" name="Kép 10">
            <a:extLst>
              <a:ext uri="{FF2B5EF4-FFF2-40B4-BE49-F238E27FC236}">
                <a16:creationId xmlns:a16="http://schemas.microsoft.com/office/drawing/2014/main" id="{FD4E5CCB-1E2D-4265-E1F9-409C016DBF46}"/>
              </a:ext>
            </a:extLst>
          </p:cNvPr>
          <p:cNvPicPr>
            <a:picLocks noChangeAspect="1"/>
          </p:cNvPicPr>
          <p:nvPr/>
        </p:nvPicPr>
        <p:blipFill>
          <a:blip r:embed="rId7"/>
          <a:stretch>
            <a:fillRect/>
          </a:stretch>
        </p:blipFill>
        <p:spPr>
          <a:xfrm>
            <a:off x="7299409" y="5192345"/>
            <a:ext cx="1513798" cy="1477191"/>
          </a:xfrm>
          <a:prstGeom prst="rect">
            <a:avLst/>
          </a:prstGeom>
        </p:spPr>
      </p:pic>
      <p:pic>
        <p:nvPicPr>
          <p:cNvPr id="4" name="Kép 3">
            <a:extLst>
              <a:ext uri="{FF2B5EF4-FFF2-40B4-BE49-F238E27FC236}">
                <a16:creationId xmlns:a16="http://schemas.microsoft.com/office/drawing/2014/main" id="{73461ADE-5DFB-89F6-DC98-E1F899EDA249}"/>
              </a:ext>
            </a:extLst>
          </p:cNvPr>
          <p:cNvPicPr>
            <a:picLocks noChangeAspect="1"/>
          </p:cNvPicPr>
          <p:nvPr/>
        </p:nvPicPr>
        <p:blipFill>
          <a:blip r:embed="rId8"/>
          <a:stretch>
            <a:fillRect/>
          </a:stretch>
        </p:blipFill>
        <p:spPr>
          <a:xfrm>
            <a:off x="10982642" y="4630463"/>
            <a:ext cx="1066949" cy="457264"/>
          </a:xfrm>
          <a:prstGeom prst="rect">
            <a:avLst/>
          </a:prstGeom>
        </p:spPr>
      </p:pic>
    </p:spTree>
    <p:extLst>
      <p:ext uri="{BB962C8B-B14F-4D97-AF65-F5344CB8AC3E}">
        <p14:creationId xmlns:p14="http://schemas.microsoft.com/office/powerpoint/2010/main" val="21095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Tartalom</a:t>
            </a:r>
            <a:endParaRPr dirty="0"/>
          </a:p>
        </p:txBody>
      </p:sp>
      <p:sp>
        <p:nvSpPr>
          <p:cNvPr id="2" name="Dia számának helye 1">
            <a:extLst>
              <a:ext uri="{FF2B5EF4-FFF2-40B4-BE49-F238E27FC236}">
                <a16:creationId xmlns:a16="http://schemas.microsoft.com/office/drawing/2014/main" id="{8A655D7E-2D08-DD3D-4185-ED88E152FC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2</a:t>
            </a:fld>
            <a:endParaRPr lang="hu-HU"/>
          </a:p>
        </p:txBody>
      </p:sp>
      <p:graphicFrame>
        <p:nvGraphicFramePr>
          <p:cNvPr id="5" name="Táblázat 2">
            <a:extLst>
              <a:ext uri="{FF2B5EF4-FFF2-40B4-BE49-F238E27FC236}">
                <a16:creationId xmlns:a16="http://schemas.microsoft.com/office/drawing/2014/main" id="{BEF83755-BD4A-95A2-086A-7FD374ADF29F}"/>
              </a:ext>
            </a:extLst>
          </p:cNvPr>
          <p:cNvGraphicFramePr>
            <a:graphicFrameLocks noGrp="1"/>
          </p:cNvGraphicFramePr>
          <p:nvPr>
            <p:extLst>
              <p:ext uri="{D42A27DB-BD31-4B8C-83A1-F6EECF244321}">
                <p14:modId xmlns:p14="http://schemas.microsoft.com/office/powerpoint/2010/main" val="3239648749"/>
              </p:ext>
            </p:extLst>
          </p:nvPr>
        </p:nvGraphicFramePr>
        <p:xfrm>
          <a:off x="314753" y="1380066"/>
          <a:ext cx="5359400" cy="4761809"/>
        </p:xfrm>
        <a:graphic>
          <a:graphicData uri="http://schemas.openxmlformats.org/drawingml/2006/table">
            <a:tbl>
              <a:tblPr firstRow="1" bandRow="1">
                <a:tableStyleId>{93296810-A885-4BE3-A3E7-6D5BEEA58F35}</a:tableStyleId>
              </a:tblPr>
              <a:tblGrid>
                <a:gridCol w="4623007">
                  <a:extLst>
                    <a:ext uri="{9D8B030D-6E8A-4147-A177-3AD203B41FA5}">
                      <a16:colId xmlns:a16="http://schemas.microsoft.com/office/drawing/2014/main" val="1588001046"/>
                    </a:ext>
                  </a:extLst>
                </a:gridCol>
                <a:gridCol w="736393">
                  <a:extLst>
                    <a:ext uri="{9D8B030D-6E8A-4147-A177-3AD203B41FA5}">
                      <a16:colId xmlns:a16="http://schemas.microsoft.com/office/drawing/2014/main" val="3389470741"/>
                    </a:ext>
                  </a:extLst>
                </a:gridCol>
              </a:tblGrid>
              <a:tr h="366293">
                <a:tc>
                  <a:txBody>
                    <a:bodyPr/>
                    <a:lstStyle/>
                    <a:p>
                      <a:r>
                        <a:rPr lang="hu-HU" b="0" dirty="0">
                          <a:solidFill>
                            <a:schemeClr val="tx1"/>
                          </a:solidFill>
                          <a:latin typeface="+mn-lt"/>
                        </a:rPr>
                        <a:t>Bevezetés, általános ismertetés</a:t>
                      </a:r>
                    </a:p>
                  </a:txBody>
                  <a:tcPr>
                    <a:solidFill>
                      <a:srgbClr val="EBF1E9"/>
                    </a:solidFill>
                  </a:tcPr>
                </a:tc>
                <a:tc>
                  <a:txBody>
                    <a:bodyPr/>
                    <a:lstStyle/>
                    <a:p>
                      <a:r>
                        <a:rPr lang="hu-HU" sz="1400" b="0" i="0" u="none" strike="noStrike" cap="none" dirty="0">
                          <a:solidFill>
                            <a:schemeClr val="dk1"/>
                          </a:solidFill>
                          <a:latin typeface="+mn-lt"/>
                          <a:ea typeface="+mn-ea"/>
                          <a:cs typeface="+mn-cs"/>
                          <a:sym typeface="Arial"/>
                        </a:rPr>
                        <a:t>4</a:t>
                      </a:r>
                    </a:p>
                  </a:txBody>
                  <a:tcPr>
                    <a:solidFill>
                      <a:srgbClr val="EBF1E9"/>
                    </a:solidFill>
                  </a:tcPr>
                </a:tc>
                <a:extLst>
                  <a:ext uri="{0D108BD9-81ED-4DB2-BD59-A6C34878D82A}">
                    <a16:rowId xmlns:a16="http://schemas.microsoft.com/office/drawing/2014/main" val="2722298075"/>
                  </a:ext>
                </a:extLst>
              </a:tr>
              <a:tr h="366293">
                <a:tc>
                  <a:txBody>
                    <a:bodyPr/>
                    <a:lstStyle/>
                    <a:p>
                      <a:r>
                        <a:rPr lang="hu-HU" b="0" dirty="0">
                          <a:latin typeface="+mn-lt"/>
                        </a:rPr>
                        <a:t>Agrárdigitalizáció: a tananyag célja</a:t>
                      </a:r>
                    </a:p>
                  </a:txBody>
                  <a:tcPr/>
                </a:tc>
                <a:tc>
                  <a:txBody>
                    <a:bodyPr/>
                    <a:lstStyle/>
                    <a:p>
                      <a:r>
                        <a:rPr lang="hu-HU" dirty="0"/>
                        <a:t>5</a:t>
                      </a:r>
                    </a:p>
                  </a:txBody>
                  <a:tcPr/>
                </a:tc>
                <a:extLst>
                  <a:ext uri="{0D108BD9-81ED-4DB2-BD59-A6C34878D82A}">
                    <a16:rowId xmlns:a16="http://schemas.microsoft.com/office/drawing/2014/main" val="3462950392"/>
                  </a:ext>
                </a:extLst>
              </a:tr>
              <a:tr h="366293">
                <a:tc>
                  <a:txBody>
                    <a:bodyPr/>
                    <a:lstStyle/>
                    <a:p>
                      <a:r>
                        <a:rPr lang="hu-HU" b="0" dirty="0">
                          <a:latin typeface="+mn-lt"/>
                        </a:rPr>
                        <a:t>Témaspecifikus szakmai kérdések</a:t>
                      </a:r>
                    </a:p>
                  </a:txBody>
                  <a:tcPr/>
                </a:tc>
                <a:tc>
                  <a:txBody>
                    <a:bodyPr/>
                    <a:lstStyle/>
                    <a:p>
                      <a:r>
                        <a:rPr lang="hu-HU" dirty="0"/>
                        <a:t>6</a:t>
                      </a:r>
                    </a:p>
                  </a:txBody>
                  <a:tcPr/>
                </a:tc>
                <a:extLst>
                  <a:ext uri="{0D108BD9-81ED-4DB2-BD59-A6C34878D82A}">
                    <a16:rowId xmlns:a16="http://schemas.microsoft.com/office/drawing/2014/main" val="611217487"/>
                  </a:ext>
                </a:extLst>
              </a:tr>
              <a:tr h="366293">
                <a:tc>
                  <a:txBody>
                    <a:bodyPr/>
                    <a:lstStyle/>
                    <a:p>
                      <a:r>
                        <a:rPr lang="hu-HU" dirty="0"/>
                        <a:t>Az agrárium digitális fejlettségi szintjei</a:t>
                      </a:r>
                    </a:p>
                  </a:txBody>
                  <a:tcPr/>
                </a:tc>
                <a:tc>
                  <a:txBody>
                    <a:bodyPr/>
                    <a:lstStyle/>
                    <a:p>
                      <a:r>
                        <a:rPr lang="hu-HU" dirty="0"/>
                        <a:t>7</a:t>
                      </a:r>
                    </a:p>
                  </a:txBody>
                  <a:tcPr/>
                </a:tc>
                <a:extLst>
                  <a:ext uri="{0D108BD9-81ED-4DB2-BD59-A6C34878D82A}">
                    <a16:rowId xmlns:a16="http://schemas.microsoft.com/office/drawing/2014/main" val="1459855088"/>
                  </a:ext>
                </a:extLst>
              </a:tr>
              <a:tr h="366293">
                <a:tc>
                  <a:txBody>
                    <a:bodyPr/>
                    <a:lstStyle/>
                    <a:p>
                      <a:r>
                        <a:rPr lang="hu-HU" dirty="0"/>
                        <a:t>A digitális agrárium</a:t>
                      </a:r>
                    </a:p>
                  </a:txBody>
                  <a:tcPr/>
                </a:tc>
                <a:tc>
                  <a:txBody>
                    <a:bodyPr/>
                    <a:lstStyle/>
                    <a:p>
                      <a:r>
                        <a:rPr lang="hu-HU" dirty="0"/>
                        <a:t>8</a:t>
                      </a:r>
                    </a:p>
                  </a:txBody>
                  <a:tcPr/>
                </a:tc>
                <a:extLst>
                  <a:ext uri="{0D108BD9-81ED-4DB2-BD59-A6C34878D82A}">
                    <a16:rowId xmlns:a16="http://schemas.microsoft.com/office/drawing/2014/main" val="4198666790"/>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339620549"/>
                  </a:ext>
                </a:extLst>
              </a:tr>
              <a:tr h="366293">
                <a:tc>
                  <a:txBody>
                    <a:bodyPr/>
                    <a:lstStyle/>
                    <a:p>
                      <a:endParaRPr lang="hu-HU"/>
                    </a:p>
                  </a:txBody>
                  <a:tcPr/>
                </a:tc>
                <a:tc>
                  <a:txBody>
                    <a:bodyPr/>
                    <a:lstStyle/>
                    <a:p>
                      <a:endParaRPr lang="hu-HU"/>
                    </a:p>
                  </a:txBody>
                  <a:tcPr/>
                </a:tc>
                <a:extLst>
                  <a:ext uri="{0D108BD9-81ED-4DB2-BD59-A6C34878D82A}">
                    <a16:rowId xmlns:a16="http://schemas.microsoft.com/office/drawing/2014/main" val="30804694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4949333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658698962"/>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893825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253835700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95957748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23273386"/>
                  </a:ext>
                </a:extLst>
              </a:tr>
            </a:tbl>
          </a:graphicData>
        </a:graphic>
      </p:graphicFrame>
      <p:graphicFrame>
        <p:nvGraphicFramePr>
          <p:cNvPr id="7" name="Táblázat 2">
            <a:extLst>
              <a:ext uri="{FF2B5EF4-FFF2-40B4-BE49-F238E27FC236}">
                <a16:creationId xmlns:a16="http://schemas.microsoft.com/office/drawing/2014/main" id="{90DE09C6-3B53-68E4-940B-81F59941EE21}"/>
              </a:ext>
            </a:extLst>
          </p:cNvPr>
          <p:cNvGraphicFramePr>
            <a:graphicFrameLocks noGrp="1"/>
          </p:cNvGraphicFramePr>
          <p:nvPr>
            <p:extLst>
              <p:ext uri="{D42A27DB-BD31-4B8C-83A1-F6EECF244321}">
                <p14:modId xmlns:p14="http://schemas.microsoft.com/office/powerpoint/2010/main" val="3831667678"/>
              </p:ext>
            </p:extLst>
          </p:nvPr>
        </p:nvGraphicFramePr>
        <p:xfrm>
          <a:off x="6326833" y="1380066"/>
          <a:ext cx="5359400" cy="4761809"/>
        </p:xfrm>
        <a:graphic>
          <a:graphicData uri="http://schemas.openxmlformats.org/drawingml/2006/table">
            <a:tbl>
              <a:tblPr firstRow="1" bandRow="1">
                <a:tableStyleId>{93296810-A885-4BE3-A3E7-6D5BEEA58F35}</a:tableStyleId>
              </a:tblPr>
              <a:tblGrid>
                <a:gridCol w="4623007">
                  <a:extLst>
                    <a:ext uri="{9D8B030D-6E8A-4147-A177-3AD203B41FA5}">
                      <a16:colId xmlns:a16="http://schemas.microsoft.com/office/drawing/2014/main" val="1588001046"/>
                    </a:ext>
                  </a:extLst>
                </a:gridCol>
                <a:gridCol w="736393">
                  <a:extLst>
                    <a:ext uri="{9D8B030D-6E8A-4147-A177-3AD203B41FA5}">
                      <a16:colId xmlns:a16="http://schemas.microsoft.com/office/drawing/2014/main" val="3389470741"/>
                    </a:ext>
                  </a:extLst>
                </a:gridCol>
              </a:tblGrid>
              <a:tr h="366293">
                <a:tc>
                  <a:txBody>
                    <a:bodyPr/>
                    <a:lstStyle/>
                    <a:p>
                      <a:r>
                        <a:rPr lang="hu-HU" b="0" dirty="0">
                          <a:solidFill>
                            <a:schemeClr val="tx1"/>
                          </a:solidFill>
                          <a:latin typeface="+mn-lt"/>
                        </a:rPr>
                        <a:t>Bevezetés, általános ismertetés</a:t>
                      </a:r>
                    </a:p>
                  </a:txBody>
                  <a:tcPr>
                    <a:solidFill>
                      <a:srgbClr val="EBF1E9"/>
                    </a:solidFill>
                  </a:tcPr>
                </a:tc>
                <a:tc>
                  <a:txBody>
                    <a:bodyPr/>
                    <a:lstStyle/>
                    <a:p>
                      <a:endParaRPr lang="hu-HU" sz="1400" b="0" i="0" u="none" strike="noStrike" cap="none" dirty="0">
                        <a:solidFill>
                          <a:schemeClr val="dk1"/>
                        </a:solidFill>
                        <a:latin typeface="+mn-lt"/>
                        <a:ea typeface="+mn-ea"/>
                        <a:cs typeface="+mn-cs"/>
                        <a:sym typeface="Arial"/>
                      </a:endParaRPr>
                    </a:p>
                  </a:txBody>
                  <a:tcPr>
                    <a:solidFill>
                      <a:srgbClr val="EBF1E9"/>
                    </a:solidFill>
                  </a:tcPr>
                </a:tc>
                <a:extLst>
                  <a:ext uri="{0D108BD9-81ED-4DB2-BD59-A6C34878D82A}">
                    <a16:rowId xmlns:a16="http://schemas.microsoft.com/office/drawing/2014/main" val="2722298075"/>
                  </a:ext>
                </a:extLst>
              </a:tr>
              <a:tr h="366293">
                <a:tc>
                  <a:txBody>
                    <a:bodyPr/>
                    <a:lstStyle/>
                    <a:p>
                      <a:r>
                        <a:rPr lang="hu-HU" b="0" dirty="0">
                          <a:latin typeface="+mn-lt"/>
                        </a:rPr>
                        <a:t>Agrárdigitalizáció: a tananyag célja</a:t>
                      </a:r>
                    </a:p>
                  </a:txBody>
                  <a:tcPr/>
                </a:tc>
                <a:tc>
                  <a:txBody>
                    <a:bodyPr/>
                    <a:lstStyle/>
                    <a:p>
                      <a:endParaRPr lang="hu-HU"/>
                    </a:p>
                  </a:txBody>
                  <a:tcPr/>
                </a:tc>
                <a:extLst>
                  <a:ext uri="{0D108BD9-81ED-4DB2-BD59-A6C34878D82A}">
                    <a16:rowId xmlns:a16="http://schemas.microsoft.com/office/drawing/2014/main" val="3462950392"/>
                  </a:ext>
                </a:extLst>
              </a:tr>
              <a:tr h="366293">
                <a:tc>
                  <a:txBody>
                    <a:bodyPr/>
                    <a:lstStyle/>
                    <a:p>
                      <a:r>
                        <a:rPr lang="hu-HU" b="0" dirty="0">
                          <a:latin typeface="+mn-lt"/>
                        </a:rPr>
                        <a:t>Témaspecifikus szakmai kérdések</a:t>
                      </a:r>
                    </a:p>
                  </a:txBody>
                  <a:tcPr/>
                </a:tc>
                <a:tc>
                  <a:txBody>
                    <a:bodyPr/>
                    <a:lstStyle/>
                    <a:p>
                      <a:endParaRPr lang="hu-HU" dirty="0"/>
                    </a:p>
                  </a:txBody>
                  <a:tcPr/>
                </a:tc>
                <a:extLst>
                  <a:ext uri="{0D108BD9-81ED-4DB2-BD59-A6C34878D82A}">
                    <a16:rowId xmlns:a16="http://schemas.microsoft.com/office/drawing/2014/main" val="611217487"/>
                  </a:ext>
                </a:extLst>
              </a:tr>
              <a:tr h="366293">
                <a:tc>
                  <a:txBody>
                    <a:bodyPr/>
                    <a:lstStyle/>
                    <a:p>
                      <a:endParaRPr lang="hu-HU" dirty="0"/>
                    </a:p>
                  </a:txBody>
                  <a:tcPr/>
                </a:tc>
                <a:tc>
                  <a:txBody>
                    <a:bodyPr/>
                    <a:lstStyle/>
                    <a:p>
                      <a:endParaRPr lang="hu-HU"/>
                    </a:p>
                  </a:txBody>
                  <a:tcPr/>
                </a:tc>
                <a:extLst>
                  <a:ext uri="{0D108BD9-81ED-4DB2-BD59-A6C34878D82A}">
                    <a16:rowId xmlns:a16="http://schemas.microsoft.com/office/drawing/2014/main" val="1459855088"/>
                  </a:ext>
                </a:extLst>
              </a:tr>
              <a:tr h="366293">
                <a:tc>
                  <a:txBody>
                    <a:bodyPr/>
                    <a:lstStyle/>
                    <a:p>
                      <a:endParaRPr lang="hu-HU"/>
                    </a:p>
                  </a:txBody>
                  <a:tcPr/>
                </a:tc>
                <a:tc>
                  <a:txBody>
                    <a:bodyPr/>
                    <a:lstStyle/>
                    <a:p>
                      <a:endParaRPr lang="hu-HU"/>
                    </a:p>
                  </a:txBody>
                  <a:tcPr/>
                </a:tc>
                <a:extLst>
                  <a:ext uri="{0D108BD9-81ED-4DB2-BD59-A6C34878D82A}">
                    <a16:rowId xmlns:a16="http://schemas.microsoft.com/office/drawing/2014/main" val="4198666790"/>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339620549"/>
                  </a:ext>
                </a:extLst>
              </a:tr>
              <a:tr h="366293">
                <a:tc>
                  <a:txBody>
                    <a:bodyPr/>
                    <a:lstStyle/>
                    <a:p>
                      <a:endParaRPr lang="hu-HU"/>
                    </a:p>
                  </a:txBody>
                  <a:tcPr/>
                </a:tc>
                <a:tc>
                  <a:txBody>
                    <a:bodyPr/>
                    <a:lstStyle/>
                    <a:p>
                      <a:endParaRPr lang="hu-HU"/>
                    </a:p>
                  </a:txBody>
                  <a:tcPr/>
                </a:tc>
                <a:extLst>
                  <a:ext uri="{0D108BD9-81ED-4DB2-BD59-A6C34878D82A}">
                    <a16:rowId xmlns:a16="http://schemas.microsoft.com/office/drawing/2014/main" val="30804694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4949333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658698962"/>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893825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253835700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95957748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23273386"/>
                  </a:ext>
                </a:extLst>
              </a:tr>
            </a:tbl>
          </a:graphicData>
        </a:graphic>
      </p:graphicFrame>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altLang="hu-HU" dirty="0"/>
              <a:t>A differenciális helymeghatározás I.</a:t>
            </a:r>
            <a:endParaRPr dirty="0"/>
          </a:p>
        </p:txBody>
      </p:sp>
      <p:sp>
        <p:nvSpPr>
          <p:cNvPr id="69" name="Google Shape;69;gd03d5b2036_1_0"/>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buNone/>
            </a:pPr>
            <a:r>
              <a:rPr lang="hu-HU" dirty="0"/>
              <a:t>A differenciális helymeghatározás segítségével a szabályos hibák (pályahiba, órahiba, ionoszféra hatása) hatásait csökkenthetjük a kódméréssel végrehajtott helymeghatározás során. A differenciális helymeghatározás esetén egy ismert ponton állítunk fel egy referenciaállomást, amely a mozgó vevővel egyidejűleg ugyanazokra a műholdakra végez kódmérést. Az ismert bázisállomás és műhold koordináták valamint a mért </a:t>
            </a:r>
            <a:r>
              <a:rPr lang="hu-HU" dirty="0" err="1"/>
              <a:t>pszeudotávolságok</a:t>
            </a:r>
            <a:r>
              <a:rPr lang="hu-HU" dirty="0"/>
              <a:t> alapján a bázisállomás kiszámítja a </a:t>
            </a:r>
            <a:r>
              <a:rPr lang="hu-HU" dirty="0" err="1"/>
              <a:t>pszeudotávolságok</a:t>
            </a:r>
            <a:r>
              <a:rPr lang="hu-HU" dirty="0"/>
              <a:t> korrekcióit, amit rádión keresztül sugároz a környezetében tartózkodó mozgó vevők fel. </a:t>
            </a:r>
          </a:p>
          <a:p>
            <a:pPr marL="0" indent="0">
              <a:buNone/>
            </a:pPr>
            <a:endParaRPr dirty="0"/>
          </a:p>
        </p:txBody>
      </p:sp>
    </p:spTree>
    <p:extLst>
      <p:ext uri="{BB962C8B-B14F-4D97-AF65-F5344CB8AC3E}">
        <p14:creationId xmlns:p14="http://schemas.microsoft.com/office/powerpoint/2010/main" val="2677890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altLang="hu-HU" dirty="0"/>
              <a:t>A differenciális helymeghatározás II.</a:t>
            </a:r>
            <a:endParaRPr dirty="0"/>
          </a:p>
        </p:txBody>
      </p:sp>
      <p:sp>
        <p:nvSpPr>
          <p:cNvPr id="69" name="Google Shape;69;gd03d5b2036_1_0"/>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buNone/>
            </a:pPr>
            <a:r>
              <a:rPr lang="hu-HU" dirty="0"/>
              <a:t>A mozgó vevők a saját maguk által észlelt </a:t>
            </a:r>
            <a:r>
              <a:rPr lang="hu-HU" dirty="0" err="1"/>
              <a:t>pszeudotávolságokat</a:t>
            </a:r>
            <a:r>
              <a:rPr lang="hu-HU" dirty="0"/>
              <a:t> megjavítják a bázisállomástól kapott korrekciókkal, ezáltal a kódméréssel végzett helymeghatározást tovább tudják pontosítani. A technika általában a bázisállomás 2-300 km-es környezetében használható és </a:t>
            </a:r>
            <a:r>
              <a:rPr lang="hu-HU" dirty="0" err="1"/>
              <a:t>szubméteres</a:t>
            </a:r>
            <a:r>
              <a:rPr lang="hu-HU" dirty="0"/>
              <a:t> pontosság elérésére alkalmas.</a:t>
            </a:r>
          </a:p>
          <a:p>
            <a:pPr marL="114300" lvl="0" indent="0" algn="just" defTabSz="914400" eaLnBrk="0" fontAlgn="base" hangingPunct="0">
              <a:lnSpc>
                <a:spcPct val="100000"/>
              </a:lnSpc>
              <a:spcBef>
                <a:spcPct val="0"/>
              </a:spcBef>
              <a:spcAft>
                <a:spcPct val="0"/>
              </a:spcAft>
              <a:buNone/>
            </a:pPr>
            <a:endParaRPr lang="hu-HU" dirty="0"/>
          </a:p>
          <a:p>
            <a:pPr marL="0" indent="0">
              <a:buNone/>
            </a:pPr>
            <a:endParaRPr dirty="0"/>
          </a:p>
        </p:txBody>
      </p:sp>
      <p:pic>
        <p:nvPicPr>
          <p:cNvPr id="4" name="Kép 3">
            <a:extLst>
              <a:ext uri="{FF2B5EF4-FFF2-40B4-BE49-F238E27FC236}">
                <a16:creationId xmlns:a16="http://schemas.microsoft.com/office/drawing/2014/main" id="{B6047037-8956-44D0-8311-C2C5F107950B}"/>
              </a:ext>
            </a:extLst>
          </p:cNvPr>
          <p:cNvPicPr>
            <a:picLocks noChangeAspect="1"/>
          </p:cNvPicPr>
          <p:nvPr/>
        </p:nvPicPr>
        <p:blipFill>
          <a:blip r:embed="rId3"/>
          <a:stretch>
            <a:fillRect/>
          </a:stretch>
        </p:blipFill>
        <p:spPr>
          <a:xfrm>
            <a:off x="6318250" y="3698773"/>
            <a:ext cx="4654549" cy="2794102"/>
          </a:xfrm>
          <a:prstGeom prst="rect">
            <a:avLst/>
          </a:prstGeom>
        </p:spPr>
      </p:pic>
    </p:spTree>
    <p:extLst>
      <p:ext uri="{BB962C8B-B14F-4D97-AF65-F5344CB8AC3E}">
        <p14:creationId xmlns:p14="http://schemas.microsoft.com/office/powerpoint/2010/main" val="28890795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altLang="hu-HU" dirty="0"/>
              <a:t>A valós idejű kinematikus (RTK) mérés</a:t>
            </a:r>
            <a:endParaRPr dirty="0"/>
          </a:p>
        </p:txBody>
      </p:sp>
      <p:sp>
        <p:nvSpPr>
          <p:cNvPr id="69" name="Google Shape;69;gd03d5b2036_1_0"/>
          <p:cNvSpPr txBox="1">
            <a:spLocks noGrp="1"/>
          </p:cNvSpPr>
          <p:nvPr>
            <p:ph type="body" idx="1"/>
          </p:nvPr>
        </p:nvSpPr>
        <p:spPr>
          <a:prstGeom prst="rect">
            <a:avLst/>
          </a:prstGeom>
        </p:spPr>
        <p:txBody>
          <a:bodyPr spcFirstLastPara="1" wrap="square" lIns="91425" tIns="45700" rIns="91425" bIns="45700" anchor="t" anchorCtr="0">
            <a:normAutofit fontScale="92500"/>
          </a:bodyPr>
          <a:lstStyle/>
          <a:p>
            <a:pPr marL="114300" indent="0" algn="just">
              <a:lnSpc>
                <a:spcPct val="100000"/>
              </a:lnSpc>
              <a:buNone/>
            </a:pPr>
            <a:r>
              <a:rPr lang="hu-HU" dirty="0"/>
              <a:t>A valós idejű kinematikus helymeghatározási eljárás során nem  csak </a:t>
            </a:r>
            <a:r>
              <a:rPr lang="hu-HU" dirty="0" err="1"/>
              <a:t>pszeudotávolságokat</a:t>
            </a:r>
            <a:r>
              <a:rPr lang="hu-HU" dirty="0"/>
              <a:t>, hanem fázistávolságokat is mér (minimálisan 5 közös műholdra) az ismert ponton felállított referenciaállomás. A mérési eredményeket valamint a bázisállomás koordinátáit valós idejű kommunikációs csatornán juttatjuk el a mozgó vevőkhöz (rádió, GSM telefon, mobil internet). A gyakorlatban általában mindkét frekvencia észlelését végzi mindkét vevő, ennek hatására az inicializálási idő jelentősen lerövidíthető. A mozgó vevő a saját észlelései és a bázisállomás mérései alapján jellemzően egy percen belül elvégzi a ciklustöbbértelműségek feloldását, amit követően a mozgó vevő folyamatosan akár 10-20 Hz-es frekvenciával meghatározza saját helyzetét (10-20 koordináta másodpercenként).</a:t>
            </a:r>
          </a:p>
          <a:p>
            <a:pPr marL="114300" lvl="0" indent="0" algn="just" defTabSz="914400" eaLnBrk="0" fontAlgn="base" hangingPunct="0">
              <a:lnSpc>
                <a:spcPct val="100000"/>
              </a:lnSpc>
              <a:spcBef>
                <a:spcPct val="0"/>
              </a:spcBef>
              <a:spcAft>
                <a:spcPct val="0"/>
              </a:spcAft>
              <a:buNone/>
            </a:pPr>
            <a:endParaRPr lang="hu-HU" dirty="0"/>
          </a:p>
          <a:p>
            <a:pPr marL="0" indent="0">
              <a:buNone/>
            </a:pPr>
            <a:endParaRPr dirty="0"/>
          </a:p>
        </p:txBody>
      </p:sp>
    </p:spTree>
    <p:extLst>
      <p:ext uri="{BB962C8B-B14F-4D97-AF65-F5344CB8AC3E}">
        <p14:creationId xmlns:p14="http://schemas.microsoft.com/office/powerpoint/2010/main" val="30093380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altLang="hu-HU" dirty="0"/>
              <a:t>A valós idejű kinematikus (RTK) mérés elve és eszköze</a:t>
            </a:r>
            <a:endParaRPr dirty="0"/>
          </a:p>
        </p:txBody>
      </p:sp>
      <p:pic>
        <p:nvPicPr>
          <p:cNvPr id="4" name="Kép 3">
            <a:extLst>
              <a:ext uri="{FF2B5EF4-FFF2-40B4-BE49-F238E27FC236}">
                <a16:creationId xmlns:a16="http://schemas.microsoft.com/office/drawing/2014/main" id="{6A1EB8E4-446E-3673-65CF-5ACDC9616B5A}"/>
              </a:ext>
            </a:extLst>
          </p:cNvPr>
          <p:cNvPicPr>
            <a:picLocks noChangeAspect="1"/>
          </p:cNvPicPr>
          <p:nvPr/>
        </p:nvPicPr>
        <p:blipFill>
          <a:blip r:embed="rId3"/>
          <a:stretch>
            <a:fillRect/>
          </a:stretch>
        </p:blipFill>
        <p:spPr>
          <a:xfrm>
            <a:off x="1246107" y="2625614"/>
            <a:ext cx="5294644" cy="2792879"/>
          </a:xfrm>
          <a:prstGeom prst="rect">
            <a:avLst/>
          </a:prstGeom>
        </p:spPr>
      </p:pic>
      <p:pic>
        <p:nvPicPr>
          <p:cNvPr id="7" name="Picture 4" descr="IMG_5817">
            <a:extLst>
              <a:ext uri="{FF2B5EF4-FFF2-40B4-BE49-F238E27FC236}">
                <a16:creationId xmlns:a16="http://schemas.microsoft.com/office/drawing/2014/main" id="{31567843-C127-CDD3-8910-91872AEDE8B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7521" y="2030693"/>
            <a:ext cx="2987040" cy="3982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8555941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altLang="hu-HU" dirty="0"/>
              <a:t>A referenciarendszerek</a:t>
            </a:r>
            <a:endParaRPr dirty="0"/>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lnSpc>
                <a:spcPct val="100000"/>
              </a:lnSpc>
              <a:buNone/>
            </a:pPr>
            <a:r>
              <a:rPr lang="hu-HU" altLang="hu-HU" dirty="0"/>
              <a:t>A NAVSTAR GPS a WGS84 rendszert használja, míg a GLONASS a PZ-90 referenciarendszerben működik. A Galileo az európai földi vonatkoztatási rendszer ETRS89 (European </a:t>
            </a:r>
            <a:r>
              <a:rPr lang="hu-HU" altLang="hu-HU" dirty="0" err="1"/>
              <a:t>Terrestial</a:t>
            </a:r>
            <a:r>
              <a:rPr lang="hu-HU" altLang="hu-HU" dirty="0"/>
              <a:t> </a:t>
            </a:r>
            <a:r>
              <a:rPr lang="hu-HU" altLang="hu-HU" dirty="0" err="1"/>
              <a:t>Reference</a:t>
            </a:r>
            <a:r>
              <a:rPr lang="hu-HU" altLang="hu-HU" dirty="0"/>
              <a:t> System 1989) alapján adja meg a földrajzi koordinátákat, míg Magyarországon a polgári térképezés során az EOV-t (Egységes Országos Vetületi Rendszer) alkalmazzák. </a:t>
            </a:r>
          </a:p>
          <a:p>
            <a:pPr marL="114300" indent="0" algn="just">
              <a:lnSpc>
                <a:spcPct val="100000"/>
              </a:lnSpc>
              <a:buNone/>
            </a:pPr>
            <a:endParaRPr lang="hu-HU" dirty="0"/>
          </a:p>
          <a:p>
            <a:pPr marL="0" indent="0">
              <a:buNone/>
            </a:pPr>
            <a:endParaRPr dirty="0"/>
          </a:p>
        </p:txBody>
      </p:sp>
      <p:pic>
        <p:nvPicPr>
          <p:cNvPr id="6" name="Picture 6" descr="geoideb">
            <a:extLst>
              <a:ext uri="{FF2B5EF4-FFF2-40B4-BE49-F238E27FC236}">
                <a16:creationId xmlns:a16="http://schemas.microsoft.com/office/drawing/2014/main" id="{A78AE995-A967-674A-28A5-AADD01A0DD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55666" y="4893300"/>
            <a:ext cx="2456346" cy="14831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5" descr="WGS84">
            <a:extLst>
              <a:ext uri="{FF2B5EF4-FFF2-40B4-BE49-F238E27FC236}">
                <a16:creationId xmlns:a16="http://schemas.microsoft.com/office/drawing/2014/main" id="{5AD6630E-DE83-FD8E-C8D0-6CCAFE4F215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20" y="4433354"/>
            <a:ext cx="1721826" cy="1001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descr="eov_coor">
            <a:extLst>
              <a:ext uri="{FF2B5EF4-FFF2-40B4-BE49-F238E27FC236}">
                <a16:creationId xmlns:a16="http://schemas.microsoft.com/office/drawing/2014/main" id="{E5E52B77-33A6-CD6D-039A-D2D6593281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67570" y="4323699"/>
            <a:ext cx="2834908" cy="22230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Kép 2">
            <a:extLst>
              <a:ext uri="{FF2B5EF4-FFF2-40B4-BE49-F238E27FC236}">
                <a16:creationId xmlns:a16="http://schemas.microsoft.com/office/drawing/2014/main" id="{2AE60361-882B-3438-4168-AD405317FA97}"/>
              </a:ext>
            </a:extLst>
          </p:cNvPr>
          <p:cNvPicPr>
            <a:picLocks noChangeAspect="1"/>
          </p:cNvPicPr>
          <p:nvPr/>
        </p:nvPicPr>
        <p:blipFill>
          <a:blip r:embed="rId6"/>
          <a:stretch>
            <a:fillRect/>
          </a:stretch>
        </p:blipFill>
        <p:spPr>
          <a:xfrm>
            <a:off x="9091682" y="4433354"/>
            <a:ext cx="2676403" cy="1878271"/>
          </a:xfrm>
          <a:prstGeom prst="rect">
            <a:avLst/>
          </a:prstGeom>
        </p:spPr>
      </p:pic>
    </p:spTree>
    <p:extLst>
      <p:ext uri="{BB962C8B-B14F-4D97-AF65-F5344CB8AC3E}">
        <p14:creationId xmlns:p14="http://schemas.microsoft.com/office/powerpoint/2010/main" val="42942317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GPS szerepe az agráriumban</a:t>
            </a:r>
            <a:endParaRPr dirty="0"/>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lvl="0" indent="0" algn="just">
              <a:spcBef>
                <a:spcPts val="0"/>
              </a:spcBef>
              <a:buNone/>
            </a:pPr>
            <a:r>
              <a:rPr lang="hu-HU" dirty="0"/>
              <a:t>A GPS az agráriumban számos munkaművelethez használható. Ez a technika az alapja az automata kormányzásnak, a talajművelésnek, a vetésnek, a pontos tápanyagkijuttatásnak, a mechanikus és kémiai növényvédelemnek, a hozamtérképezésnek, de számos más megoldás esetén is (vízrendezés, öntözés tervezése, stb.) használják.</a:t>
            </a:r>
          </a:p>
          <a:p>
            <a:pPr marL="114300" indent="0" algn="just">
              <a:lnSpc>
                <a:spcPct val="100000"/>
              </a:lnSpc>
              <a:buNone/>
            </a:pPr>
            <a:endParaRPr lang="hu-HU" dirty="0"/>
          </a:p>
          <a:p>
            <a:pPr marL="0" indent="0">
              <a:buNone/>
            </a:pPr>
            <a:endParaRPr dirty="0"/>
          </a:p>
        </p:txBody>
      </p:sp>
      <p:pic>
        <p:nvPicPr>
          <p:cNvPr id="10" name="Kép 9">
            <a:extLst>
              <a:ext uri="{FF2B5EF4-FFF2-40B4-BE49-F238E27FC236}">
                <a16:creationId xmlns:a16="http://schemas.microsoft.com/office/drawing/2014/main" id="{9A92B804-E7D7-FD15-0494-2DB0709DBA00}"/>
              </a:ext>
            </a:extLst>
          </p:cNvPr>
          <p:cNvPicPr>
            <a:picLocks noChangeAspect="1"/>
          </p:cNvPicPr>
          <p:nvPr/>
        </p:nvPicPr>
        <p:blipFill>
          <a:blip r:embed="rId3"/>
          <a:stretch>
            <a:fillRect/>
          </a:stretch>
        </p:blipFill>
        <p:spPr>
          <a:xfrm>
            <a:off x="1864516" y="3999784"/>
            <a:ext cx="8462967" cy="2177041"/>
          </a:xfrm>
          <a:prstGeom prst="rect">
            <a:avLst/>
          </a:prstGeom>
        </p:spPr>
      </p:pic>
      <p:sp>
        <p:nvSpPr>
          <p:cNvPr id="11" name="Téglalap 10">
            <a:extLst>
              <a:ext uri="{FF2B5EF4-FFF2-40B4-BE49-F238E27FC236}">
                <a16:creationId xmlns:a16="http://schemas.microsoft.com/office/drawing/2014/main" id="{4CB58FB9-2678-1B54-684B-41F38ED197DD}"/>
              </a:ext>
            </a:extLst>
          </p:cNvPr>
          <p:cNvSpPr/>
          <p:nvPr/>
        </p:nvSpPr>
        <p:spPr>
          <a:xfrm>
            <a:off x="2374264" y="6492875"/>
            <a:ext cx="7759319" cy="246221"/>
          </a:xfrm>
          <a:prstGeom prst="rect">
            <a:avLst/>
          </a:prstGeom>
        </p:spPr>
        <p:txBody>
          <a:bodyPr wrap="square">
            <a:spAutoFit/>
          </a:bodyPr>
          <a:lstStyle/>
          <a:p>
            <a:r>
              <a:rPr lang="hu-HU" sz="1000" dirty="0">
                <a:hlinkClick r:id="rId4"/>
              </a:rPr>
              <a:t>Forrás: https://www.agleader.com/blog/gps-differential-sources-explained/</a:t>
            </a:r>
            <a:endParaRPr lang="hu-HU" sz="1000" dirty="0"/>
          </a:p>
        </p:txBody>
      </p:sp>
    </p:spTree>
    <p:extLst>
      <p:ext uri="{BB962C8B-B14F-4D97-AF65-F5344CB8AC3E}">
        <p14:creationId xmlns:p14="http://schemas.microsoft.com/office/powerpoint/2010/main" val="11922760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Az agrárinformatikai rendszerek alapelemei</a:t>
            </a:r>
            <a:endParaRPr dirty="0"/>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lvl="0" indent="0" algn="just">
              <a:spcBef>
                <a:spcPts val="0"/>
              </a:spcBef>
              <a:buNone/>
            </a:pPr>
            <a:r>
              <a:rPr lang="hu-HU" dirty="0"/>
              <a:t>A térképezésre is alkalmas agrárinformatikai rendszereket alapvetően két csoportra bonthatjuk. Az egyik csoport a raszteres alapú adattárolást és elemzést segíti elő, a másik vektoros alapon működik. A raszteres rendszer alapegysége a raszter (képpont), a vektoros rendszerek alapegységei a pont a vonal és a zárt alakzat (poligon). </a:t>
            </a:r>
          </a:p>
          <a:p>
            <a:pPr marL="114300" indent="0" algn="just">
              <a:lnSpc>
                <a:spcPct val="100000"/>
              </a:lnSpc>
              <a:buNone/>
            </a:pPr>
            <a:endParaRPr lang="hu-HU" dirty="0"/>
          </a:p>
          <a:p>
            <a:pPr marL="0" indent="0">
              <a:buNone/>
            </a:pPr>
            <a:endParaRPr dirty="0"/>
          </a:p>
        </p:txBody>
      </p:sp>
    </p:spTree>
    <p:extLst>
      <p:ext uri="{BB962C8B-B14F-4D97-AF65-F5344CB8AC3E}">
        <p14:creationId xmlns:p14="http://schemas.microsoft.com/office/powerpoint/2010/main" val="310478689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raszter</a:t>
            </a:r>
            <a:endParaRPr dirty="0"/>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raszter (négyzetháló, képpont, pixel) a térinformatikai rendszerek egyik jól hasznosítható adattárolási lehetősége. Számos előnnyel, és számos hátránnyal rendelkezik a vektoros (pont vonal, poligon) rendszerekhez képest.</a:t>
            </a:r>
          </a:p>
          <a:p>
            <a:pPr algn="just">
              <a:spcBef>
                <a:spcPts val="0"/>
              </a:spcBef>
            </a:pPr>
            <a:endParaRPr lang="hu-HU" sz="2800" dirty="0">
              <a:solidFill>
                <a:schemeClr val="tx2"/>
              </a:solidFill>
            </a:endParaRPr>
          </a:p>
          <a:p>
            <a:pPr marL="114300" indent="0" algn="just">
              <a:lnSpc>
                <a:spcPct val="100000"/>
              </a:lnSpc>
              <a:buNone/>
            </a:pPr>
            <a:endParaRPr lang="hu-HU" dirty="0"/>
          </a:p>
          <a:p>
            <a:pPr marL="0" indent="0">
              <a:buNone/>
            </a:pPr>
            <a:endParaRPr dirty="0"/>
          </a:p>
        </p:txBody>
      </p:sp>
      <p:sp>
        <p:nvSpPr>
          <p:cNvPr id="6" name="Szövegdoboz 5">
            <a:extLst>
              <a:ext uri="{FF2B5EF4-FFF2-40B4-BE49-F238E27FC236}">
                <a16:creationId xmlns:a16="http://schemas.microsoft.com/office/drawing/2014/main" id="{4FA2ADA2-E832-7DA8-D597-30B145563C39}"/>
              </a:ext>
            </a:extLst>
          </p:cNvPr>
          <p:cNvSpPr txBox="1"/>
          <p:nvPr/>
        </p:nvSpPr>
        <p:spPr>
          <a:xfrm>
            <a:off x="426514" y="3633308"/>
            <a:ext cx="5445965" cy="1754326"/>
          </a:xfrm>
          <a:prstGeom prst="rect">
            <a:avLst/>
          </a:prstGeom>
          <a:noFill/>
        </p:spPr>
        <p:txBody>
          <a:bodyPr wrap="square">
            <a:spAutoFit/>
          </a:bodyPr>
          <a:lstStyle/>
          <a:p>
            <a:pPr algn="just"/>
            <a:r>
              <a:rPr lang="hu-HU" sz="1800" dirty="0">
                <a:solidFill>
                  <a:srgbClr val="1C9E4A"/>
                </a:solidFill>
                <a:latin typeface="Calibri"/>
                <a:cs typeface="Calibri"/>
                <a:sym typeface="Calibri"/>
              </a:rPr>
              <a:t>A raszteres rendszer előnyei: </a:t>
            </a:r>
          </a:p>
          <a:p>
            <a:pPr algn="just"/>
            <a:r>
              <a:rPr lang="hu-HU" sz="1800" dirty="0">
                <a:solidFill>
                  <a:srgbClr val="1C9E4A"/>
                </a:solidFill>
                <a:latin typeface="Calibri"/>
                <a:cs typeface="Calibri"/>
                <a:sym typeface="Calibri"/>
              </a:rPr>
              <a:t>Egyszerű adatszerkezet (minden cellához tartozik érték)</a:t>
            </a:r>
          </a:p>
          <a:p>
            <a:pPr algn="just"/>
            <a:r>
              <a:rPr lang="hu-HU" sz="1800" dirty="0">
                <a:solidFill>
                  <a:srgbClr val="1C9E4A"/>
                </a:solidFill>
                <a:latin typeface="Calibri"/>
                <a:cs typeface="Calibri"/>
                <a:sym typeface="Calibri"/>
              </a:rPr>
              <a:t>Egyszerű adatstruktúrából adódóan könnyű elemzés.</a:t>
            </a:r>
          </a:p>
          <a:p>
            <a:pPr algn="just"/>
            <a:r>
              <a:rPr lang="hu-HU" sz="1800" dirty="0">
                <a:solidFill>
                  <a:srgbClr val="1C9E4A"/>
                </a:solidFill>
                <a:latin typeface="Calibri"/>
                <a:cs typeface="Calibri"/>
                <a:sym typeface="Calibri"/>
              </a:rPr>
              <a:t>Egyszerűsége miatt olcsó platformokon is alkalmazható</a:t>
            </a:r>
          </a:p>
          <a:p>
            <a:pPr algn="just"/>
            <a:r>
              <a:rPr lang="hu-HU" sz="1800" dirty="0">
                <a:solidFill>
                  <a:srgbClr val="1C9E4A"/>
                </a:solidFill>
                <a:latin typeface="Calibri"/>
                <a:cs typeface="Calibri"/>
                <a:sym typeface="Calibri"/>
              </a:rPr>
              <a:t>A távérzékelési adatok adatformátuma</a:t>
            </a:r>
          </a:p>
          <a:p>
            <a:pPr algn="just"/>
            <a:r>
              <a:rPr lang="hu-HU" sz="1800" dirty="0">
                <a:solidFill>
                  <a:srgbClr val="1C9E4A"/>
                </a:solidFill>
                <a:latin typeface="Calibri"/>
                <a:cs typeface="Calibri"/>
                <a:sym typeface="Calibri"/>
              </a:rPr>
              <a:t>Modellszámítások egyszerűen végezhetők vele</a:t>
            </a:r>
          </a:p>
        </p:txBody>
      </p:sp>
      <p:sp>
        <p:nvSpPr>
          <p:cNvPr id="7" name="Szövegdoboz 6">
            <a:extLst>
              <a:ext uri="{FF2B5EF4-FFF2-40B4-BE49-F238E27FC236}">
                <a16:creationId xmlns:a16="http://schemas.microsoft.com/office/drawing/2014/main" id="{7DFFE732-7275-39EF-9CD4-31EB8AD3BE7C}"/>
              </a:ext>
            </a:extLst>
          </p:cNvPr>
          <p:cNvSpPr txBox="1"/>
          <p:nvPr/>
        </p:nvSpPr>
        <p:spPr>
          <a:xfrm>
            <a:off x="5872479" y="4905067"/>
            <a:ext cx="6096000" cy="1754326"/>
          </a:xfrm>
          <a:prstGeom prst="rect">
            <a:avLst/>
          </a:prstGeom>
          <a:noFill/>
        </p:spPr>
        <p:txBody>
          <a:bodyPr wrap="square">
            <a:spAutoFit/>
          </a:bodyPr>
          <a:lstStyle/>
          <a:p>
            <a:pPr algn="just" eaLnBrk="0" fontAlgn="base" hangingPunct="0"/>
            <a:r>
              <a:rPr lang="hu-HU" altLang="hu-HU" sz="1800" dirty="0">
                <a:solidFill>
                  <a:srgbClr val="1C9E4A"/>
                </a:solidFill>
                <a:latin typeface="Calibri"/>
                <a:cs typeface="Calibri"/>
              </a:rPr>
              <a:t>A hátrányok:</a:t>
            </a:r>
          </a:p>
          <a:p>
            <a:pPr algn="just" eaLnBrk="0" fontAlgn="base" hangingPunct="0"/>
            <a:r>
              <a:rPr lang="hu-HU" altLang="hu-HU" sz="1800" dirty="0">
                <a:solidFill>
                  <a:srgbClr val="1C9E4A"/>
                </a:solidFill>
                <a:latin typeface="Calibri"/>
                <a:cs typeface="Calibri"/>
              </a:rPr>
              <a:t>Térbeli pontatlanság</a:t>
            </a:r>
          </a:p>
          <a:p>
            <a:pPr algn="just" eaLnBrk="0" fontAlgn="base" hangingPunct="0"/>
            <a:r>
              <a:rPr lang="hu-HU" altLang="hu-HU" sz="1800" dirty="0">
                <a:solidFill>
                  <a:srgbClr val="1C9E4A"/>
                </a:solidFill>
                <a:latin typeface="Calibri"/>
                <a:cs typeface="Calibri"/>
              </a:rPr>
              <a:t>Csak adott térbeli felbontóképesség</a:t>
            </a:r>
          </a:p>
          <a:p>
            <a:pPr algn="just" eaLnBrk="0" fontAlgn="base" hangingPunct="0"/>
            <a:r>
              <a:rPr lang="hu-HU" altLang="hu-HU" sz="1800" dirty="0">
                <a:solidFill>
                  <a:srgbClr val="1C9E4A"/>
                </a:solidFill>
                <a:latin typeface="Calibri"/>
                <a:cs typeface="Calibri"/>
              </a:rPr>
              <a:t>Információvesztés a raszternél kisebb objektumok esetén</a:t>
            </a:r>
          </a:p>
          <a:p>
            <a:pPr algn="just" eaLnBrk="0" fontAlgn="base" hangingPunct="0"/>
            <a:r>
              <a:rPr lang="hu-HU" altLang="hu-HU" sz="1800" dirty="0">
                <a:solidFill>
                  <a:srgbClr val="1C9E4A"/>
                </a:solidFill>
                <a:latin typeface="Calibri"/>
                <a:cs typeface="Calibri"/>
              </a:rPr>
              <a:t>Minden cellához értéket kell rendelni, emiatt értéktelen cellák adatait is tárolni kell</a:t>
            </a:r>
          </a:p>
        </p:txBody>
      </p:sp>
      <p:pic>
        <p:nvPicPr>
          <p:cNvPr id="8" name="Kép 7">
            <a:extLst>
              <a:ext uri="{FF2B5EF4-FFF2-40B4-BE49-F238E27FC236}">
                <a16:creationId xmlns:a16="http://schemas.microsoft.com/office/drawing/2014/main" id="{676DB5ED-CC80-4221-E4BE-8687D450BFBB}"/>
              </a:ext>
            </a:extLst>
          </p:cNvPr>
          <p:cNvPicPr>
            <a:picLocks noChangeAspect="1"/>
          </p:cNvPicPr>
          <p:nvPr/>
        </p:nvPicPr>
        <p:blipFill>
          <a:blip r:embed="rId3"/>
          <a:stretch>
            <a:fillRect/>
          </a:stretch>
        </p:blipFill>
        <p:spPr>
          <a:xfrm>
            <a:off x="9215120" y="3151354"/>
            <a:ext cx="2550366" cy="2130720"/>
          </a:xfrm>
          <a:prstGeom prst="rect">
            <a:avLst/>
          </a:prstGeom>
        </p:spPr>
      </p:pic>
    </p:spTree>
    <p:extLst>
      <p:ext uri="{BB962C8B-B14F-4D97-AF65-F5344CB8AC3E}">
        <p14:creationId xmlns:p14="http://schemas.microsoft.com/office/powerpoint/2010/main" val="3325206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raszter térbeli (geometriai) felbontása</a:t>
            </a:r>
            <a:endParaRPr dirty="0"/>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raszter (négyzetháló, képpont, pixel) térbeli, vagy geometriai felbontása a szenzorok felbontásának és a távérzékelő eszközök tárgytól való távolságának függvénye.</a:t>
            </a: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marL="114300" indent="0" algn="just">
              <a:lnSpc>
                <a:spcPct val="100000"/>
              </a:lnSpc>
              <a:buNone/>
            </a:pPr>
            <a:endParaRPr lang="hu-HU" dirty="0"/>
          </a:p>
          <a:p>
            <a:pPr marL="0" indent="0">
              <a:buNone/>
            </a:pPr>
            <a:endParaRPr dirty="0"/>
          </a:p>
        </p:txBody>
      </p:sp>
      <p:sp>
        <p:nvSpPr>
          <p:cNvPr id="6" name="Szövegdoboz 5">
            <a:extLst>
              <a:ext uri="{FF2B5EF4-FFF2-40B4-BE49-F238E27FC236}">
                <a16:creationId xmlns:a16="http://schemas.microsoft.com/office/drawing/2014/main" id="{4FA2ADA2-E832-7DA8-D597-30B145563C39}"/>
              </a:ext>
            </a:extLst>
          </p:cNvPr>
          <p:cNvSpPr txBox="1"/>
          <p:nvPr/>
        </p:nvSpPr>
        <p:spPr>
          <a:xfrm>
            <a:off x="436674" y="3084668"/>
            <a:ext cx="7620206" cy="3539430"/>
          </a:xfrm>
          <a:prstGeom prst="rect">
            <a:avLst/>
          </a:prstGeom>
          <a:noFill/>
        </p:spPr>
        <p:txBody>
          <a:bodyPr wrap="square">
            <a:spAutoFit/>
          </a:bodyPr>
          <a:lstStyle/>
          <a:p>
            <a:pPr algn="just"/>
            <a:r>
              <a:rPr lang="hu-HU" sz="2800" dirty="0">
                <a:solidFill>
                  <a:srgbClr val="1C9E4A"/>
                </a:solidFill>
                <a:latin typeface="Calibri"/>
                <a:cs typeface="Calibri"/>
                <a:sym typeface="Calibri"/>
              </a:rPr>
              <a:t>A geometriai felbontás a műholdas távérzékelés esetén állandó, hiszen a műholdak ugyanazon a magasságon keringenek a Föld körül. </a:t>
            </a:r>
            <a:r>
              <a:rPr lang="hu-HU" altLang="hu-HU" sz="2800" dirty="0">
                <a:solidFill>
                  <a:srgbClr val="1C9E4A"/>
                </a:solidFill>
                <a:latin typeface="Calibri"/>
                <a:cs typeface="Calibri"/>
              </a:rPr>
              <a:t>A pilóta nélküli légi rendszerek (UAS) esetén a szenzorok felbontása állandó, a repülési magasságot azonban a kép kezelője állítja be, így a geometriai felbontás a repülési magasság függvényében változik.</a:t>
            </a:r>
          </a:p>
          <a:p>
            <a:pPr algn="just"/>
            <a:endParaRPr lang="hu-HU" sz="2800" dirty="0">
              <a:solidFill>
                <a:srgbClr val="1C9E4A"/>
              </a:solidFill>
              <a:latin typeface="Calibri"/>
              <a:cs typeface="Calibri"/>
              <a:sym typeface="Calibri"/>
            </a:endParaRPr>
          </a:p>
        </p:txBody>
      </p:sp>
      <p:grpSp>
        <p:nvGrpSpPr>
          <p:cNvPr id="2" name="Csoportba foglalás 1">
            <a:extLst>
              <a:ext uri="{FF2B5EF4-FFF2-40B4-BE49-F238E27FC236}">
                <a16:creationId xmlns:a16="http://schemas.microsoft.com/office/drawing/2014/main" id="{B27E8AF1-F56B-1EAB-7D4B-591DF295306D}"/>
              </a:ext>
            </a:extLst>
          </p:cNvPr>
          <p:cNvGrpSpPr/>
          <p:nvPr/>
        </p:nvGrpSpPr>
        <p:grpSpPr>
          <a:xfrm>
            <a:off x="8338875" y="3230880"/>
            <a:ext cx="3538370" cy="2801162"/>
            <a:chOff x="5343853" y="2627284"/>
            <a:chExt cx="4740042" cy="3663838"/>
          </a:xfrm>
        </p:grpSpPr>
        <p:pic>
          <p:nvPicPr>
            <p:cNvPr id="9" name="Picture 19">
              <a:extLst>
                <a:ext uri="{FF2B5EF4-FFF2-40B4-BE49-F238E27FC236}">
                  <a16:creationId xmlns:a16="http://schemas.microsoft.com/office/drawing/2014/main" id="{B492ED11-42AA-FC70-4ED9-194D13215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43853" y="2627284"/>
              <a:ext cx="2095172" cy="1752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1">
              <a:extLst>
                <a:ext uri="{FF2B5EF4-FFF2-40B4-BE49-F238E27FC236}">
                  <a16:creationId xmlns:a16="http://schemas.microsoft.com/office/drawing/2014/main" id="{87253A9C-1299-5954-DD8C-3748B54460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43854" y="4498557"/>
              <a:ext cx="2095172" cy="17925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3">
              <a:extLst>
                <a:ext uri="{FF2B5EF4-FFF2-40B4-BE49-F238E27FC236}">
                  <a16:creationId xmlns:a16="http://schemas.microsoft.com/office/drawing/2014/main" id="{DDD21AA9-D1E1-B33F-9D0B-081478F9C6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82525" y="2638182"/>
              <a:ext cx="2501370" cy="1741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11" descr="2009_09_08_field_basic_talajnedv">
              <a:extLst>
                <a:ext uri="{FF2B5EF4-FFF2-40B4-BE49-F238E27FC236}">
                  <a16:creationId xmlns:a16="http://schemas.microsoft.com/office/drawing/2014/main" id="{BCFC1074-6F37-38DB-DD7E-2D3869B1C2C2}"/>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582526" y="4498557"/>
              <a:ext cx="1356902" cy="17925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Kép 12">
              <a:extLst>
                <a:ext uri="{FF2B5EF4-FFF2-40B4-BE49-F238E27FC236}">
                  <a16:creationId xmlns:a16="http://schemas.microsoft.com/office/drawing/2014/main" id="{319A9A9E-66F9-368D-A8BD-6D30F1725EFF}"/>
                </a:ext>
              </a:extLst>
            </p:cNvPr>
            <p:cNvPicPr>
              <a:picLocks noChangeAspect="1"/>
            </p:cNvPicPr>
            <p:nvPr/>
          </p:nvPicPr>
          <p:blipFill>
            <a:blip r:embed="rId7"/>
            <a:stretch>
              <a:fillRect/>
            </a:stretch>
          </p:blipFill>
          <p:spPr>
            <a:xfrm>
              <a:off x="9082929" y="4462163"/>
              <a:ext cx="975445" cy="1828959"/>
            </a:xfrm>
            <a:prstGeom prst="rect">
              <a:avLst/>
            </a:prstGeom>
          </p:spPr>
        </p:pic>
      </p:grpSp>
    </p:spTree>
    <p:extLst>
      <p:ext uri="{BB962C8B-B14F-4D97-AF65-F5344CB8AC3E}">
        <p14:creationId xmlns:p14="http://schemas.microsoft.com/office/powerpoint/2010/main" val="396265359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raszteres rendszerek spektrális felbontása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sym typeface="Arial"/>
              </a:rPr>
              <a:t>A spektrális felbontás megmutatja, hogy a távérzékelési rendszerek hány eltérő csatornán, illetve hány kitüntetett hullámhosszon készítenek felvételeket. Általánosságban Pankromatikus, színes, multi- és </a:t>
            </a:r>
            <a:r>
              <a:rPr lang="hu-HU" dirty="0" err="1">
                <a:sym typeface="Arial"/>
              </a:rPr>
              <a:t>hiperspektrális</a:t>
            </a:r>
            <a:r>
              <a:rPr lang="hu-HU" dirty="0">
                <a:sym typeface="Arial"/>
              </a:rPr>
              <a:t> felvételeket különböztetünk meg. </a:t>
            </a:r>
          </a:p>
          <a:p>
            <a:pPr algn="just">
              <a:spcBef>
                <a:spcPts val="0"/>
              </a:spcBef>
            </a:pPr>
            <a:endParaRPr lang="hu-HU" dirty="0"/>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marL="114300" indent="0" algn="just">
              <a:lnSpc>
                <a:spcPct val="100000"/>
              </a:lnSpc>
              <a:buNone/>
            </a:pPr>
            <a:endParaRPr lang="hu-HU" dirty="0"/>
          </a:p>
          <a:p>
            <a:pPr marL="0" indent="0">
              <a:buNone/>
            </a:pPr>
            <a:endParaRPr dirty="0"/>
          </a:p>
        </p:txBody>
      </p:sp>
      <p:sp>
        <p:nvSpPr>
          <p:cNvPr id="6" name="Szövegdoboz 5">
            <a:extLst>
              <a:ext uri="{FF2B5EF4-FFF2-40B4-BE49-F238E27FC236}">
                <a16:creationId xmlns:a16="http://schemas.microsoft.com/office/drawing/2014/main" id="{4FA2ADA2-E832-7DA8-D597-30B145563C39}"/>
              </a:ext>
            </a:extLst>
          </p:cNvPr>
          <p:cNvSpPr txBox="1"/>
          <p:nvPr/>
        </p:nvSpPr>
        <p:spPr>
          <a:xfrm>
            <a:off x="321546" y="3531708"/>
            <a:ext cx="7620206" cy="2246769"/>
          </a:xfrm>
          <a:prstGeom prst="rect">
            <a:avLst/>
          </a:prstGeom>
          <a:noFill/>
        </p:spPr>
        <p:txBody>
          <a:bodyPr wrap="square">
            <a:spAutoFit/>
          </a:bodyPr>
          <a:lstStyle/>
          <a:p>
            <a:pPr marL="285750" indent="-285750">
              <a:buFont typeface="Arial" panose="020B0604020202020204" pitchFamily="34" charset="0"/>
              <a:buChar char="•"/>
            </a:pPr>
            <a:r>
              <a:rPr lang="hu-HU" sz="2800" dirty="0"/>
              <a:t> </a:t>
            </a:r>
            <a:r>
              <a:rPr lang="hu-HU" sz="2800" dirty="0">
                <a:solidFill>
                  <a:srgbClr val="1C9E4A"/>
                </a:solidFill>
                <a:latin typeface="Calibri"/>
                <a:cs typeface="Calibri"/>
                <a:sym typeface="Calibri"/>
              </a:rPr>
              <a:t>Pankromatikus felvétel – 1 csatorna (B&amp;W)</a:t>
            </a:r>
          </a:p>
          <a:p>
            <a:pPr marL="342900" indent="-342900">
              <a:buFont typeface="Arial" panose="020B0604020202020204" pitchFamily="34" charset="0"/>
              <a:buChar char="•"/>
            </a:pPr>
            <a:r>
              <a:rPr lang="hu-HU" sz="2800" dirty="0">
                <a:solidFill>
                  <a:srgbClr val="1C9E4A"/>
                </a:solidFill>
                <a:latin typeface="Calibri"/>
                <a:cs typeface="Calibri"/>
                <a:sym typeface="Calibri"/>
              </a:rPr>
              <a:t>színes – 3 csatorna (RGB)</a:t>
            </a:r>
          </a:p>
          <a:p>
            <a:pPr marL="342900" indent="-342900">
              <a:buFont typeface="Arial" panose="020B0604020202020204" pitchFamily="34" charset="0"/>
              <a:buChar char="•"/>
            </a:pPr>
            <a:r>
              <a:rPr lang="hu-HU" sz="2800" dirty="0">
                <a:solidFill>
                  <a:srgbClr val="1C9E4A"/>
                </a:solidFill>
                <a:latin typeface="Calibri"/>
                <a:cs typeface="Calibri"/>
                <a:sym typeface="Calibri"/>
              </a:rPr>
              <a:t>Multispektrális kép – 4+ csatorna (RGBNIR)</a:t>
            </a:r>
          </a:p>
          <a:p>
            <a:pPr marL="342900" indent="-342900">
              <a:buFont typeface="Arial" panose="020B0604020202020204" pitchFamily="34" charset="0"/>
              <a:buChar char="•"/>
            </a:pPr>
            <a:r>
              <a:rPr lang="hu-HU" sz="2800" dirty="0" err="1">
                <a:solidFill>
                  <a:srgbClr val="1C9E4A"/>
                </a:solidFill>
                <a:latin typeface="Calibri"/>
                <a:cs typeface="Calibri"/>
                <a:sym typeface="Calibri"/>
              </a:rPr>
              <a:t>Hyperspektrális</a:t>
            </a:r>
            <a:r>
              <a:rPr lang="hu-HU" sz="2800" dirty="0">
                <a:solidFill>
                  <a:srgbClr val="1C9E4A"/>
                </a:solidFill>
                <a:latin typeface="Calibri"/>
                <a:cs typeface="Calibri"/>
                <a:sym typeface="Calibri"/>
              </a:rPr>
              <a:t> kép – akár több száz csatorna</a:t>
            </a:r>
          </a:p>
          <a:p>
            <a:pPr algn="just"/>
            <a:endParaRPr lang="hu-HU" sz="2800" dirty="0">
              <a:solidFill>
                <a:srgbClr val="1C9E4A"/>
              </a:solidFill>
              <a:latin typeface="Calibri"/>
              <a:cs typeface="Calibri"/>
              <a:sym typeface="Calibri"/>
            </a:endParaRPr>
          </a:p>
        </p:txBody>
      </p:sp>
      <p:sp>
        <p:nvSpPr>
          <p:cNvPr id="14" name="Szövegdoboz 13">
            <a:extLst>
              <a:ext uri="{FF2B5EF4-FFF2-40B4-BE49-F238E27FC236}">
                <a16:creationId xmlns:a16="http://schemas.microsoft.com/office/drawing/2014/main" id="{11869733-1CA1-9980-561A-7575E866845A}"/>
              </a:ext>
            </a:extLst>
          </p:cNvPr>
          <p:cNvSpPr txBox="1"/>
          <p:nvPr/>
        </p:nvSpPr>
        <p:spPr>
          <a:xfrm>
            <a:off x="2204721" y="5473005"/>
            <a:ext cx="8280400" cy="1384995"/>
          </a:xfrm>
          <a:prstGeom prst="rect">
            <a:avLst/>
          </a:prstGeom>
          <a:noFill/>
        </p:spPr>
        <p:txBody>
          <a:bodyPr wrap="square">
            <a:spAutoFit/>
          </a:bodyPr>
          <a:lstStyle/>
          <a:p>
            <a:pPr algn="just" eaLnBrk="0" fontAlgn="base" hangingPunct="0">
              <a:spcBef>
                <a:spcPct val="0"/>
              </a:spcBef>
              <a:spcAft>
                <a:spcPct val="0"/>
              </a:spcAft>
              <a:buClrTx/>
            </a:pPr>
            <a:r>
              <a:rPr lang="hu-HU" altLang="hu-HU" sz="2800" dirty="0">
                <a:solidFill>
                  <a:srgbClr val="1C9E4A"/>
                </a:solidFill>
                <a:latin typeface="Calibri"/>
                <a:cs typeface="Calibri"/>
                <a:sym typeface="Calibri"/>
              </a:rPr>
              <a:t>A </a:t>
            </a:r>
            <a:r>
              <a:rPr lang="hu-HU" altLang="hu-HU" sz="2800" dirty="0" err="1">
                <a:solidFill>
                  <a:srgbClr val="1C9E4A"/>
                </a:solidFill>
                <a:latin typeface="Calibri"/>
                <a:cs typeface="Calibri"/>
                <a:sym typeface="Calibri"/>
              </a:rPr>
              <a:t>hiperspektrális</a:t>
            </a:r>
            <a:r>
              <a:rPr lang="hu-HU" altLang="hu-HU" sz="2800" dirty="0">
                <a:solidFill>
                  <a:srgbClr val="1C9E4A"/>
                </a:solidFill>
                <a:latin typeface="Calibri"/>
                <a:cs typeface="Calibri"/>
                <a:sym typeface="Calibri"/>
              </a:rPr>
              <a:t> szenzorok jelentős fejlődésen mentek át az elmúlt időkben. A miniatürizálás eredményeként ma már UAS rendszereken is elérhetők.</a:t>
            </a:r>
          </a:p>
        </p:txBody>
      </p:sp>
      <p:pic>
        <p:nvPicPr>
          <p:cNvPr id="15" name="Kép 14">
            <a:extLst>
              <a:ext uri="{FF2B5EF4-FFF2-40B4-BE49-F238E27FC236}">
                <a16:creationId xmlns:a16="http://schemas.microsoft.com/office/drawing/2014/main" id="{66A093AB-EB43-D3BA-0CC3-4166A359BFBE}"/>
              </a:ext>
            </a:extLst>
          </p:cNvPr>
          <p:cNvPicPr>
            <a:picLocks noChangeAspect="1"/>
          </p:cNvPicPr>
          <p:nvPr/>
        </p:nvPicPr>
        <p:blipFill>
          <a:blip r:embed="rId3"/>
          <a:stretch>
            <a:fillRect/>
          </a:stretch>
        </p:blipFill>
        <p:spPr>
          <a:xfrm>
            <a:off x="10705119" y="5473005"/>
            <a:ext cx="1060316" cy="1074378"/>
          </a:xfrm>
          <a:prstGeom prst="rect">
            <a:avLst/>
          </a:prstGeom>
        </p:spPr>
      </p:pic>
      <p:pic>
        <p:nvPicPr>
          <p:cNvPr id="16" name="Picture 2">
            <a:extLst>
              <a:ext uri="{FF2B5EF4-FFF2-40B4-BE49-F238E27FC236}">
                <a16:creationId xmlns:a16="http://schemas.microsoft.com/office/drawing/2014/main" id="{6150F5FB-10FA-E964-E5A8-DFEB8DECF58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4745" y="3292501"/>
            <a:ext cx="1881381" cy="188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Kép 16">
            <a:extLst>
              <a:ext uri="{FF2B5EF4-FFF2-40B4-BE49-F238E27FC236}">
                <a16:creationId xmlns:a16="http://schemas.microsoft.com/office/drawing/2014/main" id="{6FF93FB2-41FA-35B1-8F86-C1E5C0048130}"/>
              </a:ext>
            </a:extLst>
          </p:cNvPr>
          <p:cNvPicPr>
            <a:picLocks noChangeAspect="1"/>
          </p:cNvPicPr>
          <p:nvPr/>
        </p:nvPicPr>
        <p:blipFill>
          <a:blip r:embed="rId5"/>
          <a:stretch>
            <a:fillRect/>
          </a:stretch>
        </p:blipFill>
        <p:spPr>
          <a:xfrm>
            <a:off x="9992943" y="413065"/>
            <a:ext cx="1424352" cy="1052899"/>
          </a:xfrm>
          <a:prstGeom prst="rect">
            <a:avLst/>
          </a:prstGeom>
        </p:spPr>
      </p:pic>
      <p:pic>
        <p:nvPicPr>
          <p:cNvPr id="18" name="Picture 2">
            <a:extLst>
              <a:ext uri="{FF2B5EF4-FFF2-40B4-BE49-F238E27FC236}">
                <a16:creationId xmlns:a16="http://schemas.microsoft.com/office/drawing/2014/main" id="{AA600753-B287-9CAF-5638-E97D0ABB110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2826" t="20416" r="11684" b="13333"/>
          <a:stretch/>
        </p:blipFill>
        <p:spPr bwMode="auto">
          <a:xfrm>
            <a:off x="9892383" y="3292500"/>
            <a:ext cx="1797616" cy="18866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1688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Tartalom</a:t>
            </a:r>
            <a:endParaRPr dirty="0"/>
          </a:p>
        </p:txBody>
      </p:sp>
      <p:sp>
        <p:nvSpPr>
          <p:cNvPr id="2" name="Dia számának helye 1">
            <a:extLst>
              <a:ext uri="{FF2B5EF4-FFF2-40B4-BE49-F238E27FC236}">
                <a16:creationId xmlns:a16="http://schemas.microsoft.com/office/drawing/2014/main" id="{8A655D7E-2D08-DD3D-4185-ED88E152FC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3</a:t>
            </a:fld>
            <a:endParaRPr lang="hu-HU"/>
          </a:p>
        </p:txBody>
      </p:sp>
      <p:graphicFrame>
        <p:nvGraphicFramePr>
          <p:cNvPr id="5" name="Táblázat 2">
            <a:extLst>
              <a:ext uri="{FF2B5EF4-FFF2-40B4-BE49-F238E27FC236}">
                <a16:creationId xmlns:a16="http://schemas.microsoft.com/office/drawing/2014/main" id="{BEF83755-BD4A-95A2-086A-7FD374ADF29F}"/>
              </a:ext>
            </a:extLst>
          </p:cNvPr>
          <p:cNvGraphicFramePr>
            <a:graphicFrameLocks noGrp="1"/>
          </p:cNvGraphicFramePr>
          <p:nvPr/>
        </p:nvGraphicFramePr>
        <p:xfrm>
          <a:off x="314753" y="1380066"/>
          <a:ext cx="5359400" cy="4761809"/>
        </p:xfrm>
        <a:graphic>
          <a:graphicData uri="http://schemas.openxmlformats.org/drawingml/2006/table">
            <a:tbl>
              <a:tblPr firstRow="1" bandRow="1">
                <a:tableStyleId>{93296810-A885-4BE3-A3E7-6D5BEEA58F35}</a:tableStyleId>
              </a:tblPr>
              <a:tblGrid>
                <a:gridCol w="4623007">
                  <a:extLst>
                    <a:ext uri="{9D8B030D-6E8A-4147-A177-3AD203B41FA5}">
                      <a16:colId xmlns:a16="http://schemas.microsoft.com/office/drawing/2014/main" val="1588001046"/>
                    </a:ext>
                  </a:extLst>
                </a:gridCol>
                <a:gridCol w="736393">
                  <a:extLst>
                    <a:ext uri="{9D8B030D-6E8A-4147-A177-3AD203B41FA5}">
                      <a16:colId xmlns:a16="http://schemas.microsoft.com/office/drawing/2014/main" val="3389470741"/>
                    </a:ext>
                  </a:extLst>
                </a:gridCol>
              </a:tblGrid>
              <a:tr h="366293">
                <a:tc>
                  <a:txBody>
                    <a:bodyPr/>
                    <a:lstStyle/>
                    <a:p>
                      <a:r>
                        <a:rPr lang="hu-HU" b="0" dirty="0">
                          <a:solidFill>
                            <a:schemeClr val="tx1"/>
                          </a:solidFill>
                          <a:latin typeface="+mn-lt"/>
                        </a:rPr>
                        <a:t>Bevezetés, általános ismertetés</a:t>
                      </a:r>
                    </a:p>
                  </a:txBody>
                  <a:tcPr>
                    <a:solidFill>
                      <a:srgbClr val="EBF1E9"/>
                    </a:solidFill>
                  </a:tcPr>
                </a:tc>
                <a:tc>
                  <a:txBody>
                    <a:bodyPr/>
                    <a:lstStyle/>
                    <a:p>
                      <a:endParaRPr lang="hu-HU" sz="1400" b="0" i="0" u="none" strike="noStrike" cap="none" dirty="0">
                        <a:solidFill>
                          <a:schemeClr val="dk1"/>
                        </a:solidFill>
                        <a:latin typeface="+mn-lt"/>
                        <a:ea typeface="+mn-ea"/>
                        <a:cs typeface="+mn-cs"/>
                        <a:sym typeface="Arial"/>
                      </a:endParaRPr>
                    </a:p>
                  </a:txBody>
                  <a:tcPr>
                    <a:solidFill>
                      <a:srgbClr val="EBF1E9"/>
                    </a:solidFill>
                  </a:tcPr>
                </a:tc>
                <a:extLst>
                  <a:ext uri="{0D108BD9-81ED-4DB2-BD59-A6C34878D82A}">
                    <a16:rowId xmlns:a16="http://schemas.microsoft.com/office/drawing/2014/main" val="2722298075"/>
                  </a:ext>
                </a:extLst>
              </a:tr>
              <a:tr h="366293">
                <a:tc>
                  <a:txBody>
                    <a:bodyPr/>
                    <a:lstStyle/>
                    <a:p>
                      <a:r>
                        <a:rPr lang="hu-HU" b="0" dirty="0">
                          <a:latin typeface="+mn-lt"/>
                        </a:rPr>
                        <a:t>Agrárdigitalizáció: a tananyag célja</a:t>
                      </a:r>
                    </a:p>
                  </a:txBody>
                  <a:tcPr/>
                </a:tc>
                <a:tc>
                  <a:txBody>
                    <a:bodyPr/>
                    <a:lstStyle/>
                    <a:p>
                      <a:endParaRPr lang="hu-HU"/>
                    </a:p>
                  </a:txBody>
                  <a:tcPr/>
                </a:tc>
                <a:extLst>
                  <a:ext uri="{0D108BD9-81ED-4DB2-BD59-A6C34878D82A}">
                    <a16:rowId xmlns:a16="http://schemas.microsoft.com/office/drawing/2014/main" val="3462950392"/>
                  </a:ext>
                </a:extLst>
              </a:tr>
              <a:tr h="366293">
                <a:tc>
                  <a:txBody>
                    <a:bodyPr/>
                    <a:lstStyle/>
                    <a:p>
                      <a:r>
                        <a:rPr lang="hu-HU" b="0" dirty="0">
                          <a:latin typeface="+mn-lt"/>
                        </a:rPr>
                        <a:t>Témaspecifikus szakmai kérdések</a:t>
                      </a:r>
                    </a:p>
                  </a:txBody>
                  <a:tcPr/>
                </a:tc>
                <a:tc>
                  <a:txBody>
                    <a:bodyPr/>
                    <a:lstStyle/>
                    <a:p>
                      <a:endParaRPr lang="hu-HU" dirty="0"/>
                    </a:p>
                  </a:txBody>
                  <a:tcPr/>
                </a:tc>
                <a:extLst>
                  <a:ext uri="{0D108BD9-81ED-4DB2-BD59-A6C34878D82A}">
                    <a16:rowId xmlns:a16="http://schemas.microsoft.com/office/drawing/2014/main" val="611217487"/>
                  </a:ext>
                </a:extLst>
              </a:tr>
              <a:tr h="366293">
                <a:tc>
                  <a:txBody>
                    <a:bodyPr/>
                    <a:lstStyle/>
                    <a:p>
                      <a:endParaRPr lang="hu-HU" dirty="0"/>
                    </a:p>
                  </a:txBody>
                  <a:tcPr/>
                </a:tc>
                <a:tc>
                  <a:txBody>
                    <a:bodyPr/>
                    <a:lstStyle/>
                    <a:p>
                      <a:endParaRPr lang="hu-HU"/>
                    </a:p>
                  </a:txBody>
                  <a:tcPr/>
                </a:tc>
                <a:extLst>
                  <a:ext uri="{0D108BD9-81ED-4DB2-BD59-A6C34878D82A}">
                    <a16:rowId xmlns:a16="http://schemas.microsoft.com/office/drawing/2014/main" val="1459855088"/>
                  </a:ext>
                </a:extLst>
              </a:tr>
              <a:tr h="366293">
                <a:tc>
                  <a:txBody>
                    <a:bodyPr/>
                    <a:lstStyle/>
                    <a:p>
                      <a:endParaRPr lang="hu-HU"/>
                    </a:p>
                  </a:txBody>
                  <a:tcPr/>
                </a:tc>
                <a:tc>
                  <a:txBody>
                    <a:bodyPr/>
                    <a:lstStyle/>
                    <a:p>
                      <a:endParaRPr lang="hu-HU"/>
                    </a:p>
                  </a:txBody>
                  <a:tcPr/>
                </a:tc>
                <a:extLst>
                  <a:ext uri="{0D108BD9-81ED-4DB2-BD59-A6C34878D82A}">
                    <a16:rowId xmlns:a16="http://schemas.microsoft.com/office/drawing/2014/main" val="4198666790"/>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339620549"/>
                  </a:ext>
                </a:extLst>
              </a:tr>
              <a:tr h="366293">
                <a:tc>
                  <a:txBody>
                    <a:bodyPr/>
                    <a:lstStyle/>
                    <a:p>
                      <a:endParaRPr lang="hu-HU"/>
                    </a:p>
                  </a:txBody>
                  <a:tcPr/>
                </a:tc>
                <a:tc>
                  <a:txBody>
                    <a:bodyPr/>
                    <a:lstStyle/>
                    <a:p>
                      <a:endParaRPr lang="hu-HU"/>
                    </a:p>
                  </a:txBody>
                  <a:tcPr/>
                </a:tc>
                <a:extLst>
                  <a:ext uri="{0D108BD9-81ED-4DB2-BD59-A6C34878D82A}">
                    <a16:rowId xmlns:a16="http://schemas.microsoft.com/office/drawing/2014/main" val="30804694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4949333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658698962"/>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893825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253835700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95957748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23273386"/>
                  </a:ext>
                </a:extLst>
              </a:tr>
            </a:tbl>
          </a:graphicData>
        </a:graphic>
      </p:graphicFrame>
      <p:graphicFrame>
        <p:nvGraphicFramePr>
          <p:cNvPr id="7" name="Táblázat 2">
            <a:extLst>
              <a:ext uri="{FF2B5EF4-FFF2-40B4-BE49-F238E27FC236}">
                <a16:creationId xmlns:a16="http://schemas.microsoft.com/office/drawing/2014/main" id="{90DE09C6-3B53-68E4-940B-81F59941EE21}"/>
              </a:ext>
            </a:extLst>
          </p:cNvPr>
          <p:cNvGraphicFramePr>
            <a:graphicFrameLocks noGrp="1"/>
          </p:cNvGraphicFramePr>
          <p:nvPr/>
        </p:nvGraphicFramePr>
        <p:xfrm>
          <a:off x="6326833" y="1380066"/>
          <a:ext cx="5359400" cy="4761809"/>
        </p:xfrm>
        <a:graphic>
          <a:graphicData uri="http://schemas.openxmlformats.org/drawingml/2006/table">
            <a:tbl>
              <a:tblPr firstRow="1" bandRow="1">
                <a:tableStyleId>{93296810-A885-4BE3-A3E7-6D5BEEA58F35}</a:tableStyleId>
              </a:tblPr>
              <a:tblGrid>
                <a:gridCol w="4623007">
                  <a:extLst>
                    <a:ext uri="{9D8B030D-6E8A-4147-A177-3AD203B41FA5}">
                      <a16:colId xmlns:a16="http://schemas.microsoft.com/office/drawing/2014/main" val="1588001046"/>
                    </a:ext>
                  </a:extLst>
                </a:gridCol>
                <a:gridCol w="736393">
                  <a:extLst>
                    <a:ext uri="{9D8B030D-6E8A-4147-A177-3AD203B41FA5}">
                      <a16:colId xmlns:a16="http://schemas.microsoft.com/office/drawing/2014/main" val="3389470741"/>
                    </a:ext>
                  </a:extLst>
                </a:gridCol>
              </a:tblGrid>
              <a:tr h="366293">
                <a:tc>
                  <a:txBody>
                    <a:bodyPr/>
                    <a:lstStyle/>
                    <a:p>
                      <a:r>
                        <a:rPr lang="hu-HU" b="0" dirty="0">
                          <a:solidFill>
                            <a:schemeClr val="tx1"/>
                          </a:solidFill>
                          <a:latin typeface="+mn-lt"/>
                        </a:rPr>
                        <a:t>Bevezetés, általános ismertetés</a:t>
                      </a:r>
                    </a:p>
                  </a:txBody>
                  <a:tcPr>
                    <a:solidFill>
                      <a:srgbClr val="EBF1E9"/>
                    </a:solidFill>
                  </a:tcPr>
                </a:tc>
                <a:tc>
                  <a:txBody>
                    <a:bodyPr/>
                    <a:lstStyle/>
                    <a:p>
                      <a:endParaRPr lang="hu-HU" sz="1400" b="0" i="0" u="none" strike="noStrike" cap="none" dirty="0">
                        <a:solidFill>
                          <a:schemeClr val="dk1"/>
                        </a:solidFill>
                        <a:latin typeface="+mn-lt"/>
                        <a:ea typeface="+mn-ea"/>
                        <a:cs typeface="+mn-cs"/>
                        <a:sym typeface="Arial"/>
                      </a:endParaRPr>
                    </a:p>
                  </a:txBody>
                  <a:tcPr>
                    <a:solidFill>
                      <a:srgbClr val="EBF1E9"/>
                    </a:solidFill>
                  </a:tcPr>
                </a:tc>
                <a:extLst>
                  <a:ext uri="{0D108BD9-81ED-4DB2-BD59-A6C34878D82A}">
                    <a16:rowId xmlns:a16="http://schemas.microsoft.com/office/drawing/2014/main" val="2722298075"/>
                  </a:ext>
                </a:extLst>
              </a:tr>
              <a:tr h="366293">
                <a:tc>
                  <a:txBody>
                    <a:bodyPr/>
                    <a:lstStyle/>
                    <a:p>
                      <a:r>
                        <a:rPr lang="hu-HU" b="0" dirty="0">
                          <a:latin typeface="+mn-lt"/>
                        </a:rPr>
                        <a:t>Agrárdigitalizáció: a tananyag célja</a:t>
                      </a:r>
                    </a:p>
                  </a:txBody>
                  <a:tcPr/>
                </a:tc>
                <a:tc>
                  <a:txBody>
                    <a:bodyPr/>
                    <a:lstStyle/>
                    <a:p>
                      <a:endParaRPr lang="hu-HU"/>
                    </a:p>
                  </a:txBody>
                  <a:tcPr/>
                </a:tc>
                <a:extLst>
                  <a:ext uri="{0D108BD9-81ED-4DB2-BD59-A6C34878D82A}">
                    <a16:rowId xmlns:a16="http://schemas.microsoft.com/office/drawing/2014/main" val="3462950392"/>
                  </a:ext>
                </a:extLst>
              </a:tr>
              <a:tr h="366293">
                <a:tc>
                  <a:txBody>
                    <a:bodyPr/>
                    <a:lstStyle/>
                    <a:p>
                      <a:r>
                        <a:rPr lang="hu-HU" b="0" dirty="0">
                          <a:latin typeface="+mn-lt"/>
                        </a:rPr>
                        <a:t>Témaspecifikus szakmai kérdések</a:t>
                      </a:r>
                    </a:p>
                  </a:txBody>
                  <a:tcPr/>
                </a:tc>
                <a:tc>
                  <a:txBody>
                    <a:bodyPr/>
                    <a:lstStyle/>
                    <a:p>
                      <a:endParaRPr lang="hu-HU" dirty="0"/>
                    </a:p>
                  </a:txBody>
                  <a:tcPr/>
                </a:tc>
                <a:extLst>
                  <a:ext uri="{0D108BD9-81ED-4DB2-BD59-A6C34878D82A}">
                    <a16:rowId xmlns:a16="http://schemas.microsoft.com/office/drawing/2014/main" val="611217487"/>
                  </a:ext>
                </a:extLst>
              </a:tr>
              <a:tr h="366293">
                <a:tc>
                  <a:txBody>
                    <a:bodyPr/>
                    <a:lstStyle/>
                    <a:p>
                      <a:endParaRPr lang="hu-HU" dirty="0"/>
                    </a:p>
                  </a:txBody>
                  <a:tcPr/>
                </a:tc>
                <a:tc>
                  <a:txBody>
                    <a:bodyPr/>
                    <a:lstStyle/>
                    <a:p>
                      <a:endParaRPr lang="hu-HU"/>
                    </a:p>
                  </a:txBody>
                  <a:tcPr/>
                </a:tc>
                <a:extLst>
                  <a:ext uri="{0D108BD9-81ED-4DB2-BD59-A6C34878D82A}">
                    <a16:rowId xmlns:a16="http://schemas.microsoft.com/office/drawing/2014/main" val="1459855088"/>
                  </a:ext>
                </a:extLst>
              </a:tr>
              <a:tr h="366293">
                <a:tc>
                  <a:txBody>
                    <a:bodyPr/>
                    <a:lstStyle/>
                    <a:p>
                      <a:endParaRPr lang="hu-HU"/>
                    </a:p>
                  </a:txBody>
                  <a:tcPr/>
                </a:tc>
                <a:tc>
                  <a:txBody>
                    <a:bodyPr/>
                    <a:lstStyle/>
                    <a:p>
                      <a:endParaRPr lang="hu-HU"/>
                    </a:p>
                  </a:txBody>
                  <a:tcPr/>
                </a:tc>
                <a:extLst>
                  <a:ext uri="{0D108BD9-81ED-4DB2-BD59-A6C34878D82A}">
                    <a16:rowId xmlns:a16="http://schemas.microsoft.com/office/drawing/2014/main" val="4198666790"/>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339620549"/>
                  </a:ext>
                </a:extLst>
              </a:tr>
              <a:tr h="366293">
                <a:tc>
                  <a:txBody>
                    <a:bodyPr/>
                    <a:lstStyle/>
                    <a:p>
                      <a:endParaRPr lang="hu-HU"/>
                    </a:p>
                  </a:txBody>
                  <a:tcPr/>
                </a:tc>
                <a:tc>
                  <a:txBody>
                    <a:bodyPr/>
                    <a:lstStyle/>
                    <a:p>
                      <a:endParaRPr lang="hu-HU"/>
                    </a:p>
                  </a:txBody>
                  <a:tcPr/>
                </a:tc>
                <a:extLst>
                  <a:ext uri="{0D108BD9-81ED-4DB2-BD59-A6C34878D82A}">
                    <a16:rowId xmlns:a16="http://schemas.microsoft.com/office/drawing/2014/main" val="30804694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4949333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658698962"/>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18938255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2538357006"/>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959577485"/>
                  </a:ext>
                </a:extLst>
              </a:tr>
              <a:tr h="366293">
                <a:tc>
                  <a:txBody>
                    <a:bodyPr/>
                    <a:lstStyle/>
                    <a:p>
                      <a:endParaRPr lang="hu-HU"/>
                    </a:p>
                  </a:txBody>
                  <a:tcPr/>
                </a:tc>
                <a:tc>
                  <a:txBody>
                    <a:bodyPr/>
                    <a:lstStyle/>
                    <a:p>
                      <a:endParaRPr lang="hu-HU" dirty="0"/>
                    </a:p>
                  </a:txBody>
                  <a:tcPr/>
                </a:tc>
                <a:extLst>
                  <a:ext uri="{0D108BD9-81ED-4DB2-BD59-A6C34878D82A}">
                    <a16:rowId xmlns:a16="http://schemas.microsoft.com/office/drawing/2014/main" val="523273386"/>
                  </a:ext>
                </a:extLst>
              </a:tr>
            </a:tbl>
          </a:graphicData>
        </a:graphic>
      </p:graphicFrame>
    </p:spTree>
    <p:extLst>
      <p:ext uri="{BB962C8B-B14F-4D97-AF65-F5344CB8AC3E}">
        <p14:creationId xmlns:p14="http://schemas.microsoft.com/office/powerpoint/2010/main" val="344550482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raszteres rendszerek radiometriai felbontása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radiometriai felbontás azt mutatja meg, hogy a távérzékelési szenzor a visszavert sugarakat mekkora mértékben tudja megkülönböztetni, azaz a pixelek hányféle színárnyalatot vehetnek fel. </a:t>
            </a:r>
          </a:p>
          <a:p>
            <a:pPr algn="just">
              <a:spcBef>
                <a:spcPts val="0"/>
              </a:spcBef>
            </a:pPr>
            <a:endParaRPr lang="hu-HU" dirty="0"/>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marL="114300" indent="0" algn="just">
              <a:lnSpc>
                <a:spcPct val="100000"/>
              </a:lnSpc>
              <a:buNone/>
            </a:pPr>
            <a:endParaRPr lang="hu-HU" dirty="0"/>
          </a:p>
          <a:p>
            <a:pPr marL="0" indent="0">
              <a:buNone/>
            </a:pPr>
            <a:endParaRPr dirty="0"/>
          </a:p>
        </p:txBody>
      </p:sp>
      <p:sp>
        <p:nvSpPr>
          <p:cNvPr id="6" name="Szövegdoboz 5">
            <a:extLst>
              <a:ext uri="{FF2B5EF4-FFF2-40B4-BE49-F238E27FC236}">
                <a16:creationId xmlns:a16="http://schemas.microsoft.com/office/drawing/2014/main" id="{4FA2ADA2-E832-7DA8-D597-30B145563C39}"/>
              </a:ext>
            </a:extLst>
          </p:cNvPr>
          <p:cNvSpPr txBox="1"/>
          <p:nvPr/>
        </p:nvSpPr>
        <p:spPr>
          <a:xfrm>
            <a:off x="321546" y="3093284"/>
            <a:ext cx="7620206" cy="1815882"/>
          </a:xfrm>
          <a:prstGeom prst="rect">
            <a:avLst/>
          </a:prstGeom>
          <a:noFill/>
        </p:spPr>
        <p:txBody>
          <a:bodyPr wrap="square">
            <a:spAutoFit/>
          </a:bodyPr>
          <a:lstStyle/>
          <a:p>
            <a:pPr algn="just"/>
            <a:r>
              <a:rPr lang="hu-HU" sz="2800" dirty="0">
                <a:solidFill>
                  <a:srgbClr val="1C9E4A"/>
                </a:solidFill>
                <a:latin typeface="Calibri"/>
                <a:cs typeface="Calibri"/>
                <a:sym typeface="Calibri"/>
              </a:rPr>
              <a:t>A távérzékelésben a legelterjedtebb radiometriai felbontás a 8 bit, ami 256 eltérő szürke árnyalatot eredményez. Ez az érték sávonként változhat. </a:t>
            </a:r>
          </a:p>
          <a:p>
            <a:pPr algn="just"/>
            <a:endParaRPr lang="hu-HU" sz="2800" dirty="0">
              <a:solidFill>
                <a:srgbClr val="1C9E4A"/>
              </a:solidFill>
              <a:latin typeface="Calibri"/>
              <a:cs typeface="Calibri"/>
              <a:sym typeface="Calibri"/>
            </a:endParaRPr>
          </a:p>
        </p:txBody>
      </p:sp>
      <p:sp>
        <p:nvSpPr>
          <p:cNvPr id="14" name="Szövegdoboz 13">
            <a:extLst>
              <a:ext uri="{FF2B5EF4-FFF2-40B4-BE49-F238E27FC236}">
                <a16:creationId xmlns:a16="http://schemas.microsoft.com/office/drawing/2014/main" id="{11869733-1CA1-9980-561A-7575E866845A}"/>
              </a:ext>
            </a:extLst>
          </p:cNvPr>
          <p:cNvSpPr txBox="1"/>
          <p:nvPr/>
        </p:nvSpPr>
        <p:spPr>
          <a:xfrm>
            <a:off x="321546" y="4588888"/>
            <a:ext cx="7620206" cy="954107"/>
          </a:xfrm>
          <a:prstGeom prst="rect">
            <a:avLst/>
          </a:prstGeom>
          <a:noFill/>
        </p:spPr>
        <p:txBody>
          <a:bodyPr wrap="square">
            <a:spAutoFit/>
          </a:bodyPr>
          <a:lstStyle/>
          <a:p>
            <a:pPr algn="just" eaLnBrk="0" fontAlgn="base" hangingPunct="0">
              <a:spcBef>
                <a:spcPct val="0"/>
              </a:spcBef>
              <a:spcAft>
                <a:spcPct val="0"/>
              </a:spcAft>
              <a:buClrTx/>
            </a:pPr>
            <a:r>
              <a:rPr lang="hu-HU" altLang="hu-HU" sz="2800" dirty="0">
                <a:solidFill>
                  <a:srgbClr val="1C9E4A"/>
                </a:solidFill>
                <a:latin typeface="Calibri"/>
                <a:cs typeface="Calibri"/>
              </a:rPr>
              <a:t>A radiometriai felbontás nagyban befolyásolja a távérzékelés során detektálható különbségeket.</a:t>
            </a:r>
          </a:p>
        </p:txBody>
      </p:sp>
      <p:pic>
        <p:nvPicPr>
          <p:cNvPr id="10" name="Picture 2" descr="http://www.fis.uni-bonn.de/sites/default/files/rte/BitGWr.jpg">
            <a:extLst>
              <a:ext uri="{FF2B5EF4-FFF2-40B4-BE49-F238E27FC236}">
                <a16:creationId xmlns:a16="http://schemas.microsoft.com/office/drawing/2014/main" id="{ADD8FAFB-4F4A-CE33-C264-A9E47C3CE71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941"/>
          <a:stretch/>
        </p:blipFill>
        <p:spPr bwMode="auto">
          <a:xfrm>
            <a:off x="2861326" y="5645979"/>
            <a:ext cx="4286291" cy="1061692"/>
          </a:xfrm>
          <a:prstGeom prst="rect">
            <a:avLst/>
          </a:prstGeom>
          <a:noFill/>
          <a:extLst>
            <a:ext uri="{909E8E84-426E-40DD-AFC4-6F175D3DCCD1}">
              <a14:hiddenFill xmlns:a14="http://schemas.microsoft.com/office/drawing/2010/main">
                <a:solidFill>
                  <a:srgbClr val="FFFFFF"/>
                </a:solidFill>
              </a14:hiddenFill>
            </a:ext>
          </a:extLst>
        </p:spPr>
      </p:pic>
      <p:pic>
        <p:nvPicPr>
          <p:cNvPr id="11" name="Kép 10">
            <a:extLst>
              <a:ext uri="{FF2B5EF4-FFF2-40B4-BE49-F238E27FC236}">
                <a16:creationId xmlns:a16="http://schemas.microsoft.com/office/drawing/2014/main" id="{08B3F8E0-72FB-CA46-88E4-6CF838EA5E13}"/>
              </a:ext>
            </a:extLst>
          </p:cNvPr>
          <p:cNvPicPr>
            <a:picLocks noChangeAspect="1"/>
          </p:cNvPicPr>
          <p:nvPr/>
        </p:nvPicPr>
        <p:blipFill>
          <a:blip r:embed="rId4"/>
          <a:stretch>
            <a:fillRect/>
          </a:stretch>
        </p:blipFill>
        <p:spPr>
          <a:xfrm>
            <a:off x="8147242" y="3093284"/>
            <a:ext cx="1888425" cy="2205564"/>
          </a:xfrm>
          <a:prstGeom prst="rect">
            <a:avLst/>
          </a:prstGeom>
        </p:spPr>
      </p:pic>
      <p:pic>
        <p:nvPicPr>
          <p:cNvPr id="12" name="Picture 4" descr="http://www.f4news.com/wp-content/uploads/2013/11/8-bit-16-bit-2-vs-738x600.jpg">
            <a:extLst>
              <a:ext uri="{FF2B5EF4-FFF2-40B4-BE49-F238E27FC236}">
                <a16:creationId xmlns:a16="http://schemas.microsoft.com/office/drawing/2014/main" id="{D4FD8017-E679-0612-0A00-D09F8B01FF76}"/>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41158" y="230325"/>
            <a:ext cx="1629295" cy="13257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8" descr="http://image.slidesharecdn.com/rsfundamentals-140327013954-phpapp02/95/remote-sensing-fundamentals-14-638.jpg?cb=1395884479">
            <a:extLst>
              <a:ext uri="{FF2B5EF4-FFF2-40B4-BE49-F238E27FC236}">
                <a16:creationId xmlns:a16="http://schemas.microsoft.com/office/drawing/2014/main" id="{194EDA54-5F97-5CF0-6F79-A68E5263B7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0497" t="17721" b="3528"/>
          <a:stretch/>
        </p:blipFill>
        <p:spPr bwMode="auto">
          <a:xfrm>
            <a:off x="10240037" y="4877911"/>
            <a:ext cx="1705331" cy="16959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3752074"/>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visszatérési idő</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sym typeface="Arial"/>
              </a:rPr>
              <a:t>A visszatérési időről elsősorban a műholdas távérzékelés során van értelme beszélni. Az UAS rendszerek visszatérési ideje korlátlan, azaz csak az időjárási körülmények befolyásolhatják a felvételkészítés időpontját. A műholdas rendszerek esetén a visszatérési idő – hasonlóan a szenzorok felbontásához – folyamatosan javul. </a:t>
            </a:r>
          </a:p>
          <a:p>
            <a:pPr algn="just">
              <a:spcBef>
                <a:spcPts val="0"/>
              </a:spcBef>
            </a:pPr>
            <a:endParaRPr lang="hu-HU" sz="2800" dirty="0">
              <a:solidFill>
                <a:schemeClr val="tx2"/>
              </a:solidFill>
            </a:endParaRPr>
          </a:p>
          <a:p>
            <a:pPr algn="just">
              <a:spcBef>
                <a:spcPts val="0"/>
              </a:spcBef>
            </a:pPr>
            <a:endParaRPr lang="hu-HU" dirty="0"/>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marL="114300" indent="0" algn="just">
              <a:lnSpc>
                <a:spcPct val="100000"/>
              </a:lnSpc>
              <a:buNone/>
            </a:pPr>
            <a:endParaRPr lang="hu-HU" dirty="0"/>
          </a:p>
          <a:p>
            <a:pPr marL="0" indent="0">
              <a:buNone/>
            </a:pPr>
            <a:endParaRPr dirty="0"/>
          </a:p>
        </p:txBody>
      </p:sp>
      <p:sp>
        <p:nvSpPr>
          <p:cNvPr id="14" name="Szövegdoboz 13">
            <a:extLst>
              <a:ext uri="{FF2B5EF4-FFF2-40B4-BE49-F238E27FC236}">
                <a16:creationId xmlns:a16="http://schemas.microsoft.com/office/drawing/2014/main" id="{11869733-1CA1-9980-561A-7575E866845A}"/>
              </a:ext>
            </a:extLst>
          </p:cNvPr>
          <p:cNvSpPr txBox="1"/>
          <p:nvPr/>
        </p:nvSpPr>
        <p:spPr>
          <a:xfrm>
            <a:off x="463786" y="3867528"/>
            <a:ext cx="8151894" cy="2246769"/>
          </a:xfrm>
          <a:prstGeom prst="rect">
            <a:avLst/>
          </a:prstGeom>
          <a:noFill/>
        </p:spPr>
        <p:txBody>
          <a:bodyPr wrap="square">
            <a:spAutoFit/>
          </a:bodyPr>
          <a:lstStyle/>
          <a:p>
            <a:pPr algn="just"/>
            <a:r>
              <a:rPr lang="hu-HU" sz="2800" dirty="0">
                <a:solidFill>
                  <a:srgbClr val="1C9E4A"/>
                </a:solidFill>
                <a:latin typeface="Calibri"/>
                <a:cs typeface="Calibri"/>
                <a:sym typeface="Calibri"/>
              </a:rPr>
              <a:t>A jelenleg elérhető műholdas távérzékelési rendszerek közül kiemelkedik a </a:t>
            </a:r>
            <a:r>
              <a:rPr lang="hu-HU" sz="2800" dirty="0" err="1">
                <a:solidFill>
                  <a:srgbClr val="1C9E4A"/>
                </a:solidFill>
                <a:latin typeface="Calibri"/>
                <a:cs typeface="Calibri"/>
                <a:sym typeface="Calibri"/>
              </a:rPr>
              <a:t>Sentinel</a:t>
            </a:r>
            <a:r>
              <a:rPr lang="hu-HU" sz="2800" dirty="0">
                <a:solidFill>
                  <a:srgbClr val="1C9E4A"/>
                </a:solidFill>
                <a:latin typeface="Calibri"/>
                <a:cs typeface="Calibri"/>
                <a:sym typeface="Calibri"/>
              </a:rPr>
              <a:t> rendszer, amelynél a korábban használt </a:t>
            </a:r>
            <a:r>
              <a:rPr lang="hu-HU" sz="2800" dirty="0" err="1">
                <a:solidFill>
                  <a:srgbClr val="1C9E4A"/>
                </a:solidFill>
                <a:latin typeface="Calibri"/>
                <a:cs typeface="Calibri"/>
                <a:sym typeface="Calibri"/>
              </a:rPr>
              <a:t>Landsat</a:t>
            </a:r>
            <a:r>
              <a:rPr lang="hu-HU" sz="2800" dirty="0">
                <a:solidFill>
                  <a:srgbClr val="1C9E4A"/>
                </a:solidFill>
                <a:latin typeface="Calibri"/>
                <a:cs typeface="Calibri"/>
                <a:sym typeface="Calibri"/>
              </a:rPr>
              <a:t> műholdcsaládhoz képest a geometriai és a spektrális felbontás mellett a visszatérési idő is jelentősen javult. </a:t>
            </a:r>
          </a:p>
        </p:txBody>
      </p:sp>
      <p:pic>
        <p:nvPicPr>
          <p:cNvPr id="15" name="Kép 14">
            <a:extLst>
              <a:ext uri="{FF2B5EF4-FFF2-40B4-BE49-F238E27FC236}">
                <a16:creationId xmlns:a16="http://schemas.microsoft.com/office/drawing/2014/main" id="{A1838CB1-83E2-B62D-D045-123F1D0C7825}"/>
              </a:ext>
            </a:extLst>
          </p:cNvPr>
          <p:cNvPicPr>
            <a:picLocks noChangeAspect="1"/>
          </p:cNvPicPr>
          <p:nvPr/>
        </p:nvPicPr>
        <p:blipFill>
          <a:blip r:embed="rId3"/>
          <a:stretch>
            <a:fillRect/>
          </a:stretch>
        </p:blipFill>
        <p:spPr>
          <a:xfrm>
            <a:off x="8666060" y="3435728"/>
            <a:ext cx="3211092" cy="1513195"/>
          </a:xfrm>
          <a:prstGeom prst="rect">
            <a:avLst/>
          </a:prstGeom>
        </p:spPr>
      </p:pic>
      <p:pic>
        <p:nvPicPr>
          <p:cNvPr id="16" name="Kép 15">
            <a:extLst>
              <a:ext uri="{FF2B5EF4-FFF2-40B4-BE49-F238E27FC236}">
                <a16:creationId xmlns:a16="http://schemas.microsoft.com/office/drawing/2014/main" id="{6D4B6AA8-73EB-27F1-727E-E4BB3F7116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5932" y="5072346"/>
            <a:ext cx="1428482" cy="1428482"/>
          </a:xfrm>
          <a:prstGeom prst="rect">
            <a:avLst/>
          </a:prstGeom>
        </p:spPr>
      </p:pic>
      <p:pic>
        <p:nvPicPr>
          <p:cNvPr id="17" name="Kép 16">
            <a:extLst>
              <a:ext uri="{FF2B5EF4-FFF2-40B4-BE49-F238E27FC236}">
                <a16:creationId xmlns:a16="http://schemas.microsoft.com/office/drawing/2014/main" id="{0E5B5B39-73C7-86AC-A8A3-0BB9DEB96AC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448670" y="5072346"/>
            <a:ext cx="1428482" cy="1428482"/>
          </a:xfrm>
          <a:prstGeom prst="rect">
            <a:avLst/>
          </a:prstGeom>
        </p:spPr>
      </p:pic>
    </p:spTree>
    <p:extLst>
      <p:ext uri="{BB962C8B-B14F-4D97-AF65-F5344CB8AC3E}">
        <p14:creationId xmlns:p14="http://schemas.microsoft.com/office/powerpoint/2010/main" val="18221876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raszter vektor és a vektor raszter átalakítás</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raszter-vektor átalakítás a térinformatikai rendszerekben elfogadott megoldás akkor, ha az adatok eltérő formátumban keletkeznek, összehasonlításukat pedig vektoros alapon szeretnénk elvégezni. Ennek a folyamatnak az </a:t>
            </a:r>
            <a:r>
              <a:rPr lang="hu-HU" dirty="0" err="1"/>
              <a:t>ellentéte</a:t>
            </a:r>
            <a:r>
              <a:rPr lang="hu-HU" dirty="0"/>
              <a:t> a vektor-raszter átalakítás. Mindkét folyamatot különös körültekintéssel kell elvégezni, hiszen számos hibaforrás alapja lehet. </a:t>
            </a:r>
          </a:p>
          <a:p>
            <a:pPr marL="114300" indent="0" algn="just">
              <a:spcBef>
                <a:spcPts val="0"/>
              </a:spcBef>
              <a:buNone/>
            </a:pPr>
            <a:endParaRPr lang="hu-HU" sz="2800" dirty="0">
              <a:solidFill>
                <a:schemeClr val="tx2"/>
              </a:solidFill>
            </a:endParaRPr>
          </a:p>
        </p:txBody>
      </p:sp>
      <p:sp>
        <p:nvSpPr>
          <p:cNvPr id="8" name="Téglalap 7">
            <a:extLst>
              <a:ext uri="{FF2B5EF4-FFF2-40B4-BE49-F238E27FC236}">
                <a16:creationId xmlns:a16="http://schemas.microsoft.com/office/drawing/2014/main" id="{F9808D9A-11E8-3B4B-29D3-EC61763B00C9}"/>
              </a:ext>
            </a:extLst>
          </p:cNvPr>
          <p:cNvSpPr/>
          <p:nvPr/>
        </p:nvSpPr>
        <p:spPr>
          <a:xfrm>
            <a:off x="485038" y="4689542"/>
            <a:ext cx="2766162" cy="954107"/>
          </a:xfrm>
          <a:prstGeom prst="rect">
            <a:avLst/>
          </a:prstGeom>
        </p:spPr>
        <p:txBody>
          <a:bodyPr wrap="square">
            <a:spAutoFit/>
          </a:bodyPr>
          <a:lstStyle/>
          <a:p>
            <a:pPr algn="just"/>
            <a:r>
              <a:rPr lang="hu-HU" sz="2800" dirty="0">
                <a:solidFill>
                  <a:srgbClr val="1C9E4A"/>
                </a:solidFill>
                <a:latin typeface="Calibri"/>
                <a:cs typeface="Calibri"/>
                <a:sym typeface="Calibri"/>
              </a:rPr>
              <a:t>A raszter-vektor átalakítás</a:t>
            </a:r>
          </a:p>
        </p:txBody>
      </p:sp>
      <p:sp>
        <p:nvSpPr>
          <p:cNvPr id="9" name="Rectangle 1">
            <a:extLst>
              <a:ext uri="{FF2B5EF4-FFF2-40B4-BE49-F238E27FC236}">
                <a16:creationId xmlns:a16="http://schemas.microsoft.com/office/drawing/2014/main" id="{823DFC49-1632-49DE-27DD-3FA921F11FA2}"/>
              </a:ext>
            </a:extLst>
          </p:cNvPr>
          <p:cNvSpPr>
            <a:spLocks noChangeArrowheads="1"/>
          </p:cNvSpPr>
          <p:nvPr/>
        </p:nvSpPr>
        <p:spPr bwMode="auto">
          <a:xfrm flipH="1">
            <a:off x="6437332" y="4689541"/>
            <a:ext cx="2528599"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r>
              <a:rPr lang="hu-HU" altLang="hu-HU" sz="2800" dirty="0">
                <a:solidFill>
                  <a:srgbClr val="1C9E4A"/>
                </a:solidFill>
                <a:latin typeface="Calibri"/>
                <a:cs typeface="Calibri"/>
              </a:rPr>
              <a:t>A vektor-raszter átalakítás</a:t>
            </a:r>
          </a:p>
        </p:txBody>
      </p:sp>
      <p:pic>
        <p:nvPicPr>
          <p:cNvPr id="10" name="Kép 9">
            <a:extLst>
              <a:ext uri="{FF2B5EF4-FFF2-40B4-BE49-F238E27FC236}">
                <a16:creationId xmlns:a16="http://schemas.microsoft.com/office/drawing/2014/main" id="{8BA36441-5E93-1522-9139-079F3ACB71E7}"/>
              </a:ext>
            </a:extLst>
          </p:cNvPr>
          <p:cNvPicPr>
            <a:picLocks noChangeAspect="1"/>
          </p:cNvPicPr>
          <p:nvPr/>
        </p:nvPicPr>
        <p:blipFill>
          <a:blip r:embed="rId3"/>
          <a:stretch>
            <a:fillRect/>
          </a:stretch>
        </p:blipFill>
        <p:spPr>
          <a:xfrm>
            <a:off x="9225326" y="4144781"/>
            <a:ext cx="2419975" cy="2594416"/>
          </a:xfrm>
          <a:prstGeom prst="rect">
            <a:avLst/>
          </a:prstGeom>
        </p:spPr>
      </p:pic>
      <p:pic>
        <p:nvPicPr>
          <p:cNvPr id="11" name="Kép 10">
            <a:extLst>
              <a:ext uri="{FF2B5EF4-FFF2-40B4-BE49-F238E27FC236}">
                <a16:creationId xmlns:a16="http://schemas.microsoft.com/office/drawing/2014/main" id="{7AF50389-9928-14BC-9506-B18B6A91CE28}"/>
              </a:ext>
            </a:extLst>
          </p:cNvPr>
          <p:cNvPicPr>
            <a:picLocks noChangeAspect="1"/>
          </p:cNvPicPr>
          <p:nvPr/>
        </p:nvPicPr>
        <p:blipFill>
          <a:blip r:embed="rId4"/>
          <a:stretch>
            <a:fillRect/>
          </a:stretch>
        </p:blipFill>
        <p:spPr>
          <a:xfrm>
            <a:off x="3507679" y="4144781"/>
            <a:ext cx="2141282" cy="2500658"/>
          </a:xfrm>
          <a:prstGeom prst="rect">
            <a:avLst/>
          </a:prstGeom>
        </p:spPr>
      </p:pic>
    </p:spTree>
    <p:extLst>
      <p:ext uri="{BB962C8B-B14F-4D97-AF65-F5344CB8AC3E}">
        <p14:creationId xmlns:p14="http://schemas.microsoft.com/office/powerpoint/2010/main" val="37509497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vektor raszter átalakítás az agráriumban</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vektorok szükség esetén </a:t>
            </a:r>
            <a:r>
              <a:rPr lang="hu-HU" dirty="0" err="1"/>
              <a:t>raszterizálhatók</a:t>
            </a:r>
            <a:r>
              <a:rPr lang="hu-HU" dirty="0"/>
              <a:t>. A munkaművelet során sok olyan buktató létezik, aminek elhanyagolása az eredménytermékben hibát okozhat. A </a:t>
            </a:r>
            <a:r>
              <a:rPr lang="hu-HU" dirty="0" err="1"/>
              <a:t>felbontásbeli</a:t>
            </a:r>
            <a:r>
              <a:rPr lang="hu-HU" dirty="0"/>
              <a:t> különbségek, a célraszter méretéből adódó különbségek már egy egyszerű ponthalmaz (mint például a hozamtérkép) raszterré alakításában is problémákat okozhat.</a:t>
            </a:r>
          </a:p>
          <a:p>
            <a:pPr algn="just">
              <a:spcBef>
                <a:spcPts val="0"/>
              </a:spcBef>
            </a:pPr>
            <a:endParaRPr lang="hu-HU" dirty="0"/>
          </a:p>
          <a:p>
            <a:pPr algn="just">
              <a:spcBef>
                <a:spcPts val="0"/>
              </a:spcBef>
            </a:pPr>
            <a:endParaRPr lang="hu-HU" sz="2800" b="0" dirty="0"/>
          </a:p>
          <a:p>
            <a:pPr marL="114300" indent="0" algn="just">
              <a:spcBef>
                <a:spcPts val="0"/>
              </a:spcBef>
              <a:buNone/>
            </a:pPr>
            <a:endParaRPr lang="hu-HU" dirty="0"/>
          </a:p>
          <a:p>
            <a:pPr marL="114300" indent="0" algn="just">
              <a:spcBef>
                <a:spcPts val="0"/>
              </a:spcBef>
              <a:buNone/>
            </a:pPr>
            <a:endParaRPr lang="hu-HU" sz="2800" dirty="0">
              <a:solidFill>
                <a:schemeClr val="tx2"/>
              </a:solidFill>
            </a:endParaRPr>
          </a:p>
        </p:txBody>
      </p:sp>
      <p:pic>
        <p:nvPicPr>
          <p:cNvPr id="12" name="Kép 11">
            <a:extLst>
              <a:ext uri="{FF2B5EF4-FFF2-40B4-BE49-F238E27FC236}">
                <a16:creationId xmlns:a16="http://schemas.microsoft.com/office/drawing/2014/main" id="{E1C8B469-69FF-4576-D4BA-D18D5ED9CC30}"/>
              </a:ext>
            </a:extLst>
          </p:cNvPr>
          <p:cNvPicPr>
            <a:picLocks noChangeAspect="1"/>
          </p:cNvPicPr>
          <p:nvPr/>
        </p:nvPicPr>
        <p:blipFill>
          <a:blip r:embed="rId3"/>
          <a:stretch>
            <a:fillRect/>
          </a:stretch>
        </p:blipFill>
        <p:spPr>
          <a:xfrm>
            <a:off x="2390405" y="4001294"/>
            <a:ext cx="4661452" cy="2529523"/>
          </a:xfrm>
          <a:prstGeom prst="rect">
            <a:avLst/>
          </a:prstGeom>
        </p:spPr>
      </p:pic>
      <p:pic>
        <p:nvPicPr>
          <p:cNvPr id="3" name="Kép 2">
            <a:extLst>
              <a:ext uri="{FF2B5EF4-FFF2-40B4-BE49-F238E27FC236}">
                <a16:creationId xmlns:a16="http://schemas.microsoft.com/office/drawing/2014/main" id="{32EDEC61-6743-3DB1-63BC-AADE50CF1C60}"/>
              </a:ext>
            </a:extLst>
          </p:cNvPr>
          <p:cNvPicPr>
            <a:picLocks noChangeAspect="1"/>
          </p:cNvPicPr>
          <p:nvPr/>
        </p:nvPicPr>
        <p:blipFill>
          <a:blip r:embed="rId4"/>
          <a:stretch>
            <a:fillRect/>
          </a:stretch>
        </p:blipFill>
        <p:spPr>
          <a:xfrm>
            <a:off x="8098372" y="3929862"/>
            <a:ext cx="3406445" cy="2563013"/>
          </a:xfrm>
          <a:prstGeom prst="rect">
            <a:avLst/>
          </a:prstGeom>
        </p:spPr>
      </p:pic>
    </p:spTree>
    <p:extLst>
      <p:ext uri="{BB962C8B-B14F-4D97-AF65-F5344CB8AC3E}">
        <p14:creationId xmlns:p14="http://schemas.microsoft.com/office/powerpoint/2010/main" val="207371910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Adatelemzés a raszteres rendszerekben - hisztogram</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hisztogram a raszteres képek esetén az összes képpont alapján megmutatja az egyes értékek előfordulási eloszlását. A hisztogram segítségével térbeli adatelemzéseket, osztályozásokat végezhetünk, amely megmutatja az azonos tulajdonságú területek nagyságát.  </a:t>
            </a:r>
          </a:p>
          <a:p>
            <a:pPr marL="114300" indent="0" algn="just">
              <a:spcBef>
                <a:spcPts val="0"/>
              </a:spcBef>
              <a:buNone/>
            </a:pPr>
            <a:endParaRPr lang="hu-HU" dirty="0"/>
          </a:p>
          <a:p>
            <a:pPr marL="114300" indent="0" algn="just">
              <a:spcBef>
                <a:spcPts val="0"/>
              </a:spcBef>
              <a:buNone/>
            </a:pPr>
            <a:endParaRPr lang="hu-HU" sz="2800" dirty="0">
              <a:solidFill>
                <a:schemeClr val="tx2"/>
              </a:solidFill>
            </a:endParaRPr>
          </a:p>
        </p:txBody>
      </p:sp>
      <p:sp>
        <p:nvSpPr>
          <p:cNvPr id="8" name="Téglalap 7">
            <a:extLst>
              <a:ext uri="{FF2B5EF4-FFF2-40B4-BE49-F238E27FC236}">
                <a16:creationId xmlns:a16="http://schemas.microsoft.com/office/drawing/2014/main" id="{F9808D9A-11E8-3B4B-29D3-EC61763B00C9}"/>
              </a:ext>
            </a:extLst>
          </p:cNvPr>
          <p:cNvSpPr/>
          <p:nvPr/>
        </p:nvSpPr>
        <p:spPr>
          <a:xfrm>
            <a:off x="485038" y="3449995"/>
            <a:ext cx="5743042" cy="2308324"/>
          </a:xfrm>
          <a:prstGeom prst="rect">
            <a:avLst/>
          </a:prstGeom>
        </p:spPr>
        <p:txBody>
          <a:bodyPr wrap="square">
            <a:spAutoFit/>
          </a:bodyPr>
          <a:lstStyle/>
          <a:p>
            <a:pPr algn="just"/>
            <a:r>
              <a:rPr lang="hu-HU" sz="2400" dirty="0">
                <a:solidFill>
                  <a:srgbClr val="1C9E4A"/>
                </a:solidFill>
                <a:latin typeface="Calibri"/>
                <a:cs typeface="Calibri"/>
                <a:sym typeface="Calibri"/>
              </a:rPr>
              <a:t>A</a:t>
            </a:r>
            <a:r>
              <a:rPr lang="hu-HU" sz="2400" dirty="0">
                <a:solidFill>
                  <a:srgbClr val="1C9E4A"/>
                </a:solidFill>
                <a:latin typeface="Calibri"/>
                <a:cs typeface="Calibri"/>
              </a:rPr>
              <a:t> hisztogram analízis, illetve az egyes értékek hisztogramon történő megjelenítése nem csak a raszteres, hanem a vektoros elemzések során is segítségül szolgálhat az adatok elemzéséhez.</a:t>
            </a:r>
          </a:p>
          <a:p>
            <a:pPr algn="just"/>
            <a:endParaRPr lang="hu-HU" sz="2400" dirty="0">
              <a:solidFill>
                <a:srgbClr val="1C9E4A"/>
              </a:solidFill>
              <a:latin typeface="Calibri"/>
              <a:cs typeface="Calibri"/>
              <a:sym typeface="Calibri"/>
            </a:endParaRPr>
          </a:p>
        </p:txBody>
      </p:sp>
      <p:pic>
        <p:nvPicPr>
          <p:cNvPr id="12" name="Kép 11">
            <a:extLst>
              <a:ext uri="{FF2B5EF4-FFF2-40B4-BE49-F238E27FC236}">
                <a16:creationId xmlns:a16="http://schemas.microsoft.com/office/drawing/2014/main" id="{2CFD5EE4-ABA2-9DBD-C09C-48491A04C18F}"/>
              </a:ext>
            </a:extLst>
          </p:cNvPr>
          <p:cNvPicPr>
            <a:picLocks noChangeAspect="1"/>
          </p:cNvPicPr>
          <p:nvPr/>
        </p:nvPicPr>
        <p:blipFill>
          <a:blip r:embed="rId3"/>
          <a:stretch>
            <a:fillRect/>
          </a:stretch>
        </p:blipFill>
        <p:spPr>
          <a:xfrm>
            <a:off x="6391571" y="3172261"/>
            <a:ext cx="2904829" cy="1279550"/>
          </a:xfrm>
          <a:prstGeom prst="rect">
            <a:avLst/>
          </a:prstGeom>
        </p:spPr>
      </p:pic>
      <p:pic>
        <p:nvPicPr>
          <p:cNvPr id="13" name="Kép 12">
            <a:extLst>
              <a:ext uri="{FF2B5EF4-FFF2-40B4-BE49-F238E27FC236}">
                <a16:creationId xmlns:a16="http://schemas.microsoft.com/office/drawing/2014/main" id="{E41FAF3A-1DB2-B459-4E6A-994B79E882F7}"/>
              </a:ext>
            </a:extLst>
          </p:cNvPr>
          <p:cNvPicPr>
            <a:picLocks noChangeAspect="1"/>
          </p:cNvPicPr>
          <p:nvPr/>
        </p:nvPicPr>
        <p:blipFill>
          <a:blip r:embed="rId4"/>
          <a:stretch>
            <a:fillRect/>
          </a:stretch>
        </p:blipFill>
        <p:spPr>
          <a:xfrm>
            <a:off x="8972323" y="4260225"/>
            <a:ext cx="2904829" cy="1303402"/>
          </a:xfrm>
          <a:prstGeom prst="rect">
            <a:avLst/>
          </a:prstGeom>
        </p:spPr>
      </p:pic>
      <p:sp>
        <p:nvSpPr>
          <p:cNvPr id="14" name="Szövegdoboz 13">
            <a:extLst>
              <a:ext uri="{FF2B5EF4-FFF2-40B4-BE49-F238E27FC236}">
                <a16:creationId xmlns:a16="http://schemas.microsoft.com/office/drawing/2014/main" id="{FAECBE4C-CF83-9A7C-22CE-1DDCC9AE4C9F}"/>
              </a:ext>
            </a:extLst>
          </p:cNvPr>
          <p:cNvSpPr txBox="1"/>
          <p:nvPr/>
        </p:nvSpPr>
        <p:spPr>
          <a:xfrm>
            <a:off x="2554725" y="5563627"/>
            <a:ext cx="8631435" cy="1200329"/>
          </a:xfrm>
          <a:prstGeom prst="rect">
            <a:avLst/>
          </a:prstGeom>
          <a:noFill/>
        </p:spPr>
        <p:txBody>
          <a:bodyPr wrap="square">
            <a:spAutoFit/>
          </a:bodyPr>
          <a:lstStyle/>
          <a:p>
            <a:pPr algn="just"/>
            <a:r>
              <a:rPr lang="hu-HU" sz="2400" dirty="0">
                <a:solidFill>
                  <a:srgbClr val="1C9E4A"/>
                </a:solidFill>
                <a:latin typeface="Calibri"/>
                <a:cs typeface="Calibri"/>
              </a:rPr>
              <a:t>A hisztogram szélső értékeinek széthúzással a (hisztogramkiegyenlítés) távérzékelt képeket </a:t>
            </a:r>
            <a:r>
              <a:rPr lang="hu-HU" sz="2400" dirty="0" err="1">
                <a:solidFill>
                  <a:srgbClr val="1C9E4A"/>
                </a:solidFill>
                <a:latin typeface="Calibri"/>
                <a:cs typeface="Calibri"/>
              </a:rPr>
              <a:t>kontúrosabbá</a:t>
            </a:r>
            <a:r>
              <a:rPr lang="hu-HU" sz="2400" dirty="0">
                <a:solidFill>
                  <a:srgbClr val="1C9E4A"/>
                </a:solidFill>
                <a:latin typeface="Calibri"/>
                <a:cs typeface="Calibri"/>
              </a:rPr>
              <a:t> tehetjük (képfokozó eljárás), így addig rejtett információhoz juthatunk. </a:t>
            </a:r>
          </a:p>
        </p:txBody>
      </p:sp>
    </p:spTree>
    <p:extLst>
      <p:ext uri="{BB962C8B-B14F-4D97-AF65-F5344CB8AC3E}">
        <p14:creationId xmlns:p14="http://schemas.microsoft.com/office/powerpoint/2010/main" val="291533516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Raszteres műveletek – skalárral való szorzás</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raszteres térinformatikai rendszerekben lehetőség van a raszterek digitális értékeinek átszámítására, alap, illetve logikai műveletek elvégzésére. A műveletek eredményeként az eredeti digitális értékek megváltoznak. Az alapműveletek elvégzésén túl lehetőség van összetetteb, akár egyszerre több réteg bevonásával készített számítások elvégzésére, ilyenek például a több sáv bevonásával készített index értékek.</a:t>
            </a:r>
          </a:p>
          <a:p>
            <a:pPr marL="114300" indent="0" algn="just">
              <a:spcBef>
                <a:spcPts val="0"/>
              </a:spcBef>
              <a:buNone/>
            </a:pPr>
            <a:endParaRPr lang="hu-HU" dirty="0"/>
          </a:p>
          <a:p>
            <a:pPr marL="114300" indent="0" algn="just">
              <a:spcBef>
                <a:spcPts val="0"/>
              </a:spcBef>
              <a:buNone/>
            </a:pPr>
            <a:endParaRPr lang="hu-HU" sz="2800" dirty="0">
              <a:solidFill>
                <a:schemeClr val="tx2"/>
              </a:solidFill>
            </a:endParaRPr>
          </a:p>
        </p:txBody>
      </p:sp>
      <p:sp>
        <p:nvSpPr>
          <p:cNvPr id="14" name="Szövegdoboz 13">
            <a:extLst>
              <a:ext uri="{FF2B5EF4-FFF2-40B4-BE49-F238E27FC236}">
                <a16:creationId xmlns:a16="http://schemas.microsoft.com/office/drawing/2014/main" id="{FAECBE4C-CF83-9A7C-22CE-1DDCC9AE4C9F}"/>
              </a:ext>
            </a:extLst>
          </p:cNvPr>
          <p:cNvSpPr txBox="1"/>
          <p:nvPr/>
        </p:nvSpPr>
        <p:spPr>
          <a:xfrm>
            <a:off x="431285" y="4212347"/>
            <a:ext cx="5380235" cy="2308324"/>
          </a:xfrm>
          <a:prstGeom prst="rect">
            <a:avLst/>
          </a:prstGeom>
          <a:noFill/>
        </p:spPr>
        <p:txBody>
          <a:bodyPr wrap="square">
            <a:spAutoFit/>
          </a:bodyPr>
          <a:lstStyle/>
          <a:p>
            <a:pPr algn="just"/>
            <a:r>
              <a:rPr lang="hu-HU" sz="2400" dirty="0">
                <a:solidFill>
                  <a:srgbClr val="1C9E4A"/>
                </a:solidFill>
                <a:latin typeface="Calibri"/>
                <a:cs typeface="Calibri"/>
              </a:rPr>
              <a:t>A raszteres rendszerek esetén egy-egy munkaművelet elvégzése a nagy felbontás miatt különösen nagy számítási kapacitást igényelhet, hiszen a számítást mindegyik képpontra el kell végezni.</a:t>
            </a:r>
          </a:p>
          <a:p>
            <a:pPr algn="just"/>
            <a:endParaRPr lang="hu-HU" sz="2400" dirty="0">
              <a:solidFill>
                <a:srgbClr val="1C9E4A"/>
              </a:solidFill>
              <a:latin typeface="Calibri"/>
              <a:cs typeface="Calibri"/>
            </a:endParaRPr>
          </a:p>
        </p:txBody>
      </p:sp>
      <p:pic>
        <p:nvPicPr>
          <p:cNvPr id="9" name="Kép 8">
            <a:extLst>
              <a:ext uri="{FF2B5EF4-FFF2-40B4-BE49-F238E27FC236}">
                <a16:creationId xmlns:a16="http://schemas.microsoft.com/office/drawing/2014/main" id="{BF520B9B-CC56-17E1-19CA-BDF650B43969}"/>
              </a:ext>
            </a:extLst>
          </p:cNvPr>
          <p:cNvPicPr>
            <a:picLocks noChangeAspect="1"/>
          </p:cNvPicPr>
          <p:nvPr/>
        </p:nvPicPr>
        <p:blipFill>
          <a:blip r:embed="rId3"/>
          <a:stretch>
            <a:fillRect/>
          </a:stretch>
        </p:blipFill>
        <p:spPr>
          <a:xfrm>
            <a:off x="8894510" y="624914"/>
            <a:ext cx="2892540" cy="805983"/>
          </a:xfrm>
          <a:prstGeom prst="rect">
            <a:avLst/>
          </a:prstGeom>
        </p:spPr>
      </p:pic>
      <p:pic>
        <p:nvPicPr>
          <p:cNvPr id="10" name="Kép 9">
            <a:extLst>
              <a:ext uri="{FF2B5EF4-FFF2-40B4-BE49-F238E27FC236}">
                <a16:creationId xmlns:a16="http://schemas.microsoft.com/office/drawing/2014/main" id="{FA679696-EF7D-6045-189A-D23EEBC9EF66}"/>
              </a:ext>
            </a:extLst>
          </p:cNvPr>
          <p:cNvPicPr>
            <a:picLocks noChangeAspect="1"/>
          </p:cNvPicPr>
          <p:nvPr/>
        </p:nvPicPr>
        <p:blipFill>
          <a:blip r:embed="rId4"/>
          <a:stretch>
            <a:fillRect/>
          </a:stretch>
        </p:blipFill>
        <p:spPr>
          <a:xfrm>
            <a:off x="5921258" y="4215620"/>
            <a:ext cx="2346140" cy="1636842"/>
          </a:xfrm>
          <a:prstGeom prst="rect">
            <a:avLst/>
          </a:prstGeom>
        </p:spPr>
      </p:pic>
      <p:pic>
        <p:nvPicPr>
          <p:cNvPr id="11" name="Kép 10">
            <a:extLst>
              <a:ext uri="{FF2B5EF4-FFF2-40B4-BE49-F238E27FC236}">
                <a16:creationId xmlns:a16="http://schemas.microsoft.com/office/drawing/2014/main" id="{467E6088-2062-CCC8-A4EC-87B0A73303D0}"/>
              </a:ext>
            </a:extLst>
          </p:cNvPr>
          <p:cNvPicPr>
            <a:picLocks noChangeAspect="1"/>
          </p:cNvPicPr>
          <p:nvPr/>
        </p:nvPicPr>
        <p:blipFill>
          <a:blip r:embed="rId5"/>
          <a:stretch>
            <a:fillRect/>
          </a:stretch>
        </p:blipFill>
        <p:spPr>
          <a:xfrm>
            <a:off x="8011413" y="4897578"/>
            <a:ext cx="1850970" cy="1144448"/>
          </a:xfrm>
          <a:prstGeom prst="rect">
            <a:avLst/>
          </a:prstGeom>
        </p:spPr>
      </p:pic>
      <p:pic>
        <p:nvPicPr>
          <p:cNvPr id="15" name="Kép 14">
            <a:extLst>
              <a:ext uri="{FF2B5EF4-FFF2-40B4-BE49-F238E27FC236}">
                <a16:creationId xmlns:a16="http://schemas.microsoft.com/office/drawing/2014/main" id="{2C1F0F3B-7BA7-D921-FC16-8E7B9430B9FE}"/>
              </a:ext>
            </a:extLst>
          </p:cNvPr>
          <p:cNvPicPr>
            <a:picLocks noChangeAspect="1"/>
          </p:cNvPicPr>
          <p:nvPr/>
        </p:nvPicPr>
        <p:blipFill>
          <a:blip r:embed="rId6"/>
          <a:stretch>
            <a:fillRect/>
          </a:stretch>
        </p:blipFill>
        <p:spPr>
          <a:xfrm>
            <a:off x="9606397" y="5032515"/>
            <a:ext cx="2380493" cy="1639895"/>
          </a:xfrm>
          <a:prstGeom prst="rect">
            <a:avLst/>
          </a:prstGeom>
        </p:spPr>
      </p:pic>
    </p:spTree>
    <p:extLst>
      <p:ext uri="{BB962C8B-B14F-4D97-AF65-F5344CB8AC3E}">
        <p14:creationId xmlns:p14="http://schemas.microsoft.com/office/powerpoint/2010/main" val="2968596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Raszteres műveletek – Az </a:t>
            </a:r>
            <a:r>
              <a:rPr lang="hu-HU" dirty="0" err="1"/>
              <a:t>újraosztályozás</a:t>
            </a:r>
            <a:endParaRPr lang="hu-HU" dirty="0"/>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raszteres rendszerekben az eredménytérképek sok esetben túl bonyolultak, túl sok osztályt foglal magába egy megjelenített térkép. Ebben az esetben lehetőség van a térképek tisztázására, az összetartozó értékek osztályba sorolására, így láthatóvá tehetők az összetartozó értékek, így a térkép sokkal letisztultabb képet mutat.   </a:t>
            </a:r>
          </a:p>
          <a:p>
            <a:pPr marL="114300" indent="0" algn="just">
              <a:spcBef>
                <a:spcPts val="0"/>
              </a:spcBef>
              <a:buNone/>
            </a:pPr>
            <a:endParaRPr lang="hu-HU" dirty="0"/>
          </a:p>
          <a:p>
            <a:pPr marL="114300" indent="0" algn="just">
              <a:spcBef>
                <a:spcPts val="0"/>
              </a:spcBef>
              <a:buNone/>
            </a:pPr>
            <a:endParaRPr lang="hu-HU" sz="2800" dirty="0">
              <a:solidFill>
                <a:schemeClr val="tx2"/>
              </a:solidFill>
            </a:endParaRPr>
          </a:p>
        </p:txBody>
      </p:sp>
      <p:pic>
        <p:nvPicPr>
          <p:cNvPr id="1026" name="Picture 2" descr="Example of reclassification by value ranges">
            <a:extLst>
              <a:ext uri="{FF2B5EF4-FFF2-40B4-BE49-F238E27FC236}">
                <a16:creationId xmlns:a16="http://schemas.microsoft.com/office/drawing/2014/main" id="{853624CC-5054-0B29-1338-2A47A3D4F5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68053" y="3994785"/>
            <a:ext cx="5781917" cy="25787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2056975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Raszteres műveletek – Az index számítás</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Az eltérő indexek kiszámítása esetén több sáv értékeit használjuk fel, majd azokat előírt matematikai műveletekkel alakítjuk át.  </a:t>
            </a:r>
          </a:p>
          <a:p>
            <a:pPr marL="114300" indent="0" algn="just">
              <a:spcBef>
                <a:spcPts val="0"/>
              </a:spcBef>
              <a:buNone/>
            </a:pPr>
            <a:endParaRPr lang="hu-HU" dirty="0"/>
          </a:p>
          <a:p>
            <a:pPr marL="114300" indent="0" algn="just">
              <a:spcBef>
                <a:spcPts val="0"/>
              </a:spcBef>
              <a:buNone/>
            </a:pPr>
            <a:endParaRPr lang="hu-HU" dirty="0"/>
          </a:p>
          <a:p>
            <a:pPr marL="114300" indent="0" algn="just">
              <a:spcBef>
                <a:spcPts val="0"/>
              </a:spcBef>
              <a:buNone/>
            </a:pPr>
            <a:endParaRPr lang="hu-HU" sz="2800" dirty="0">
              <a:solidFill>
                <a:schemeClr val="tx2"/>
              </a:solidFill>
            </a:endParaRPr>
          </a:p>
        </p:txBody>
      </p:sp>
      <p:sp>
        <p:nvSpPr>
          <p:cNvPr id="6" name="Téglalap 5">
            <a:extLst>
              <a:ext uri="{FF2B5EF4-FFF2-40B4-BE49-F238E27FC236}">
                <a16:creationId xmlns:a16="http://schemas.microsoft.com/office/drawing/2014/main" id="{36863645-EB76-C779-180F-7A1B9E3C9274}"/>
              </a:ext>
            </a:extLst>
          </p:cNvPr>
          <p:cNvSpPr/>
          <p:nvPr/>
        </p:nvSpPr>
        <p:spPr>
          <a:xfrm>
            <a:off x="430249" y="2914378"/>
            <a:ext cx="4245840" cy="3539430"/>
          </a:xfrm>
          <a:prstGeom prst="rect">
            <a:avLst/>
          </a:prstGeom>
        </p:spPr>
        <p:txBody>
          <a:bodyPr wrap="square">
            <a:spAutoFit/>
          </a:bodyPr>
          <a:lstStyle/>
          <a:p>
            <a:pPr algn="just"/>
            <a:r>
              <a:rPr lang="hu-HU" sz="2800" dirty="0">
                <a:solidFill>
                  <a:srgbClr val="1C9E4A"/>
                </a:solidFill>
                <a:latin typeface="Calibri"/>
                <a:cs typeface="Calibri"/>
                <a:sym typeface="Calibri"/>
              </a:rPr>
              <a:t>A multispektrális képes esetén egyes sávokat (R,G,B,NIR) használunk. </a:t>
            </a:r>
            <a:r>
              <a:rPr lang="hu-HU" altLang="hu-HU" sz="2800" dirty="0" err="1">
                <a:solidFill>
                  <a:srgbClr val="1C9E4A"/>
                </a:solidFill>
                <a:latin typeface="Calibri"/>
                <a:cs typeface="Calibri"/>
              </a:rPr>
              <a:t>Hiperspektrális</a:t>
            </a:r>
            <a:r>
              <a:rPr lang="hu-HU" altLang="hu-HU" sz="2800" dirty="0">
                <a:solidFill>
                  <a:srgbClr val="1C9E4A"/>
                </a:solidFill>
                <a:latin typeface="Calibri"/>
                <a:cs typeface="Calibri"/>
              </a:rPr>
              <a:t> indexek esetén akár egyes hullámhosszok használata is lehetséges</a:t>
            </a:r>
          </a:p>
          <a:p>
            <a:pPr algn="just"/>
            <a:endParaRPr lang="hu-HU" sz="2800" dirty="0">
              <a:solidFill>
                <a:srgbClr val="1C9E4A"/>
              </a:solidFill>
              <a:latin typeface="Calibri"/>
              <a:cs typeface="Calibri"/>
              <a:sym typeface="Calibri"/>
            </a:endParaRPr>
          </a:p>
        </p:txBody>
      </p:sp>
      <p:grpSp>
        <p:nvGrpSpPr>
          <p:cNvPr id="8" name="Csoportba foglalás 7">
            <a:extLst>
              <a:ext uri="{FF2B5EF4-FFF2-40B4-BE49-F238E27FC236}">
                <a16:creationId xmlns:a16="http://schemas.microsoft.com/office/drawing/2014/main" id="{76224E94-AE52-3EF3-0329-E0692EBE13DE}"/>
              </a:ext>
            </a:extLst>
          </p:cNvPr>
          <p:cNvGrpSpPr/>
          <p:nvPr/>
        </p:nvGrpSpPr>
        <p:grpSpPr>
          <a:xfrm>
            <a:off x="5075222" y="2909811"/>
            <a:ext cx="6795231" cy="3166792"/>
            <a:chOff x="482505" y="657225"/>
            <a:chExt cx="8594646" cy="4867275"/>
          </a:xfrm>
        </p:grpSpPr>
        <p:sp>
          <p:nvSpPr>
            <p:cNvPr id="9" name="Rectangle 4">
              <a:extLst>
                <a:ext uri="{FF2B5EF4-FFF2-40B4-BE49-F238E27FC236}">
                  <a16:creationId xmlns:a16="http://schemas.microsoft.com/office/drawing/2014/main" id="{2A374D3B-0177-919C-546D-78F9BD991BE0}"/>
                </a:ext>
              </a:extLst>
            </p:cNvPr>
            <p:cNvSpPr>
              <a:spLocks noChangeArrowheads="1"/>
            </p:cNvSpPr>
            <p:nvPr/>
          </p:nvSpPr>
          <p:spPr bwMode="auto">
            <a:xfrm>
              <a:off x="4357422" y="2372134"/>
              <a:ext cx="314666" cy="354783"/>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buClrTx/>
              </a:pPr>
              <a:r>
                <a:rPr lang="hu-HU" altLang="en-US" sz="900">
                  <a:solidFill>
                    <a:srgbClr val="000000"/>
                  </a:solidFill>
                  <a:latin typeface="Arial" pitchFamily="34" charset="0"/>
                  <a:ea typeface="Book Antiqua" pitchFamily="18" charset="0"/>
                  <a:cs typeface="Book Antiqua" pitchFamily="18" charset="0"/>
                </a:rPr>
                <a:t>  </a:t>
              </a:r>
              <a:endParaRPr lang="hu-HU" altLang="en-US">
                <a:latin typeface="Arial" pitchFamily="34" charset="0"/>
                <a:cs typeface="Arial" pitchFamily="34" charset="0"/>
              </a:endParaRPr>
            </a:p>
          </p:txBody>
        </p:sp>
        <p:pic>
          <p:nvPicPr>
            <p:cNvPr id="10" name="Picture 40">
              <a:extLst>
                <a:ext uri="{FF2B5EF4-FFF2-40B4-BE49-F238E27FC236}">
                  <a16:creationId xmlns:a16="http://schemas.microsoft.com/office/drawing/2014/main" id="{D6584F00-03E8-54AC-C767-4BC9D3BB1DEA}"/>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1567" t="4352" r="18707" b="1547"/>
            <a:stretch>
              <a:fillRect/>
            </a:stretch>
          </p:blipFill>
          <p:spPr bwMode="auto">
            <a:xfrm>
              <a:off x="3290793" y="4257675"/>
              <a:ext cx="1050925"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11" descr="view-from-my-room-maize">
              <a:extLst>
                <a:ext uri="{FF2B5EF4-FFF2-40B4-BE49-F238E27FC236}">
                  <a16:creationId xmlns:a16="http://schemas.microsoft.com/office/drawing/2014/main" id="{0D3A85E6-DF57-1CFD-0325-0C089B873BA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r="35011" b="10815"/>
            <a:stretch>
              <a:fillRect/>
            </a:stretch>
          </p:blipFill>
          <p:spPr bwMode="auto">
            <a:xfrm>
              <a:off x="5981605" y="3162300"/>
              <a:ext cx="2276475" cy="2333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12" descr="gm-maize">
              <a:extLst>
                <a:ext uri="{FF2B5EF4-FFF2-40B4-BE49-F238E27FC236}">
                  <a16:creationId xmlns:a16="http://schemas.microsoft.com/office/drawing/2014/main" id="{C28ADA2A-A5DB-3D2B-1C2D-90329842146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r="2049"/>
            <a:stretch>
              <a:fillRect/>
            </a:stretch>
          </p:blipFill>
          <p:spPr bwMode="auto">
            <a:xfrm>
              <a:off x="914305" y="3176588"/>
              <a:ext cx="2309813" cy="2335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 Box 13">
              <a:extLst>
                <a:ext uri="{FF2B5EF4-FFF2-40B4-BE49-F238E27FC236}">
                  <a16:creationId xmlns:a16="http://schemas.microsoft.com/office/drawing/2014/main" id="{4E790956-5C1F-830B-09E7-12BBC87789A7}"/>
                </a:ext>
              </a:extLst>
            </p:cNvPr>
            <p:cNvSpPr txBox="1">
              <a:spLocks noChangeArrowheads="1"/>
            </p:cNvSpPr>
            <p:nvPr/>
          </p:nvSpPr>
          <p:spPr bwMode="auto">
            <a:xfrm>
              <a:off x="2930430" y="1665287"/>
              <a:ext cx="736384" cy="5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hu-HU"/>
                <a:t>NIR</a:t>
              </a:r>
            </a:p>
          </p:txBody>
        </p:sp>
        <p:sp>
          <p:nvSpPr>
            <p:cNvPr id="14" name="Text Box 14">
              <a:extLst>
                <a:ext uri="{FF2B5EF4-FFF2-40B4-BE49-F238E27FC236}">
                  <a16:creationId xmlns:a16="http://schemas.microsoft.com/office/drawing/2014/main" id="{EE8E7958-DFE3-A6E4-E86A-51A3760E6A55}"/>
                </a:ext>
              </a:extLst>
            </p:cNvPr>
            <p:cNvSpPr txBox="1">
              <a:spLocks noChangeArrowheads="1"/>
            </p:cNvSpPr>
            <p:nvPr/>
          </p:nvSpPr>
          <p:spPr bwMode="auto">
            <a:xfrm>
              <a:off x="3868183" y="2384425"/>
              <a:ext cx="1839337" cy="9933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eaLnBrk="1" hangingPunct="1"/>
              <a:r>
                <a:rPr lang="hu-HU" dirty="0">
                  <a:solidFill>
                    <a:srgbClr val="FF0000"/>
                  </a:solidFill>
                </a:rPr>
                <a:t>Látható fény</a:t>
              </a:r>
            </a:p>
            <a:p>
              <a:pPr algn="ctr" eaLnBrk="1" hangingPunct="1"/>
              <a:r>
                <a:rPr lang="hu-HU" dirty="0">
                  <a:solidFill>
                    <a:srgbClr val="FF0000"/>
                  </a:solidFill>
                </a:rPr>
                <a:t>(vörös)</a:t>
              </a:r>
            </a:p>
          </p:txBody>
        </p:sp>
        <p:sp>
          <p:nvSpPr>
            <p:cNvPr id="15" name="Line 15">
              <a:extLst>
                <a:ext uri="{FF2B5EF4-FFF2-40B4-BE49-F238E27FC236}">
                  <a16:creationId xmlns:a16="http://schemas.microsoft.com/office/drawing/2014/main" id="{1CB4B0A3-5E78-267B-FF3E-34D41CDAE189}"/>
                </a:ext>
              </a:extLst>
            </p:cNvPr>
            <p:cNvSpPr>
              <a:spLocks noChangeShapeType="1"/>
            </p:cNvSpPr>
            <p:nvPr/>
          </p:nvSpPr>
          <p:spPr bwMode="auto">
            <a:xfrm flipH="1">
              <a:off x="1993805" y="1304925"/>
              <a:ext cx="2160588" cy="3024188"/>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sp>
          <p:nvSpPr>
            <p:cNvPr id="16" name="Line 17">
              <a:extLst>
                <a:ext uri="{FF2B5EF4-FFF2-40B4-BE49-F238E27FC236}">
                  <a16:creationId xmlns:a16="http://schemas.microsoft.com/office/drawing/2014/main" id="{9B0720F8-3111-A694-9672-F3091FA02F11}"/>
                </a:ext>
              </a:extLst>
            </p:cNvPr>
            <p:cNvSpPr>
              <a:spLocks noChangeShapeType="1"/>
            </p:cNvSpPr>
            <p:nvPr/>
          </p:nvSpPr>
          <p:spPr bwMode="auto">
            <a:xfrm flipH="1">
              <a:off x="2498630" y="1520825"/>
              <a:ext cx="1871663" cy="2592388"/>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sp>
          <p:nvSpPr>
            <p:cNvPr id="17" name="Line 18">
              <a:extLst>
                <a:ext uri="{FF2B5EF4-FFF2-40B4-BE49-F238E27FC236}">
                  <a16:creationId xmlns:a16="http://schemas.microsoft.com/office/drawing/2014/main" id="{7BFF493A-13D2-1FA5-F948-B197E6985341}"/>
                </a:ext>
              </a:extLst>
            </p:cNvPr>
            <p:cNvSpPr>
              <a:spLocks noChangeShapeType="1"/>
            </p:cNvSpPr>
            <p:nvPr/>
          </p:nvSpPr>
          <p:spPr bwMode="auto">
            <a:xfrm flipH="1" flipV="1">
              <a:off x="1274668" y="2528888"/>
              <a:ext cx="719137" cy="1655762"/>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sp>
          <p:nvSpPr>
            <p:cNvPr id="18" name="Line 19">
              <a:extLst>
                <a:ext uri="{FF2B5EF4-FFF2-40B4-BE49-F238E27FC236}">
                  <a16:creationId xmlns:a16="http://schemas.microsoft.com/office/drawing/2014/main" id="{244ED8FA-49B8-EFE5-5E19-73454CC53EC3}"/>
                </a:ext>
              </a:extLst>
            </p:cNvPr>
            <p:cNvSpPr>
              <a:spLocks noChangeShapeType="1"/>
            </p:cNvSpPr>
            <p:nvPr/>
          </p:nvSpPr>
          <p:spPr bwMode="auto">
            <a:xfrm flipH="1" flipV="1">
              <a:off x="1706468" y="2457450"/>
              <a:ext cx="719137" cy="165576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sp>
          <p:nvSpPr>
            <p:cNvPr id="19" name="Text Box 20">
              <a:extLst>
                <a:ext uri="{FF2B5EF4-FFF2-40B4-BE49-F238E27FC236}">
                  <a16:creationId xmlns:a16="http://schemas.microsoft.com/office/drawing/2014/main" id="{8C75637F-7934-5557-1C47-C484A90F74F0}"/>
                </a:ext>
              </a:extLst>
            </p:cNvPr>
            <p:cNvSpPr txBox="1">
              <a:spLocks noChangeArrowheads="1"/>
            </p:cNvSpPr>
            <p:nvPr/>
          </p:nvSpPr>
          <p:spPr bwMode="auto">
            <a:xfrm>
              <a:off x="482505" y="2673350"/>
              <a:ext cx="817483" cy="5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hu-HU"/>
                <a:t>50%</a:t>
              </a:r>
            </a:p>
          </p:txBody>
        </p:sp>
        <p:sp>
          <p:nvSpPr>
            <p:cNvPr id="20" name="Text Box 21">
              <a:extLst>
                <a:ext uri="{FF2B5EF4-FFF2-40B4-BE49-F238E27FC236}">
                  <a16:creationId xmlns:a16="http://schemas.microsoft.com/office/drawing/2014/main" id="{AFA29840-98E9-41C1-89AB-2C747A5D31BE}"/>
                </a:ext>
              </a:extLst>
            </p:cNvPr>
            <p:cNvSpPr txBox="1">
              <a:spLocks noChangeArrowheads="1"/>
            </p:cNvSpPr>
            <p:nvPr/>
          </p:nvSpPr>
          <p:spPr bwMode="auto">
            <a:xfrm>
              <a:off x="1993805" y="2673350"/>
              <a:ext cx="655284" cy="5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hu-HU">
                  <a:solidFill>
                    <a:srgbClr val="FF0000"/>
                  </a:solidFill>
                </a:rPr>
                <a:t>8%</a:t>
              </a:r>
            </a:p>
          </p:txBody>
        </p:sp>
        <p:grpSp>
          <p:nvGrpSpPr>
            <p:cNvPr id="21" name="Group 22">
              <a:extLst>
                <a:ext uri="{FF2B5EF4-FFF2-40B4-BE49-F238E27FC236}">
                  <a16:creationId xmlns:a16="http://schemas.microsoft.com/office/drawing/2014/main" id="{64CB8169-5F0A-42B9-196A-C32A16186B01}"/>
                </a:ext>
              </a:extLst>
            </p:cNvPr>
            <p:cNvGrpSpPr>
              <a:grpSpLocks/>
            </p:cNvGrpSpPr>
            <p:nvPr/>
          </p:nvGrpSpPr>
          <p:grpSpPr bwMode="auto">
            <a:xfrm flipH="1">
              <a:off x="5019580" y="1304925"/>
              <a:ext cx="3168650" cy="3024188"/>
              <a:chOff x="2381" y="1253"/>
              <a:chExt cx="1950" cy="1905"/>
            </a:xfrm>
          </p:grpSpPr>
          <p:sp>
            <p:nvSpPr>
              <p:cNvPr id="27" name="Line 23">
                <a:extLst>
                  <a:ext uri="{FF2B5EF4-FFF2-40B4-BE49-F238E27FC236}">
                    <a16:creationId xmlns:a16="http://schemas.microsoft.com/office/drawing/2014/main" id="{659601DD-2E71-FCC4-A3DD-6F38B35B2900}"/>
                  </a:ext>
                </a:extLst>
              </p:cNvPr>
              <p:cNvSpPr>
                <a:spLocks noChangeShapeType="1"/>
              </p:cNvSpPr>
              <p:nvPr/>
            </p:nvSpPr>
            <p:spPr bwMode="auto">
              <a:xfrm flipH="1">
                <a:off x="2834" y="1253"/>
                <a:ext cx="1361" cy="1905"/>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sp>
            <p:nvSpPr>
              <p:cNvPr id="28" name="Line 24">
                <a:extLst>
                  <a:ext uri="{FF2B5EF4-FFF2-40B4-BE49-F238E27FC236}">
                    <a16:creationId xmlns:a16="http://schemas.microsoft.com/office/drawing/2014/main" id="{83E679F6-DD35-3231-63F3-8979C413C411}"/>
                  </a:ext>
                </a:extLst>
              </p:cNvPr>
              <p:cNvSpPr>
                <a:spLocks noChangeShapeType="1"/>
              </p:cNvSpPr>
              <p:nvPr/>
            </p:nvSpPr>
            <p:spPr bwMode="auto">
              <a:xfrm flipH="1">
                <a:off x="3152" y="1389"/>
                <a:ext cx="1179" cy="163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sp>
            <p:nvSpPr>
              <p:cNvPr id="29" name="Line 25">
                <a:extLst>
                  <a:ext uri="{FF2B5EF4-FFF2-40B4-BE49-F238E27FC236}">
                    <a16:creationId xmlns:a16="http://schemas.microsoft.com/office/drawing/2014/main" id="{DBDD8CF5-00A6-06C8-7937-1EAF1660745B}"/>
                  </a:ext>
                </a:extLst>
              </p:cNvPr>
              <p:cNvSpPr>
                <a:spLocks noChangeShapeType="1"/>
              </p:cNvSpPr>
              <p:nvPr/>
            </p:nvSpPr>
            <p:spPr bwMode="auto">
              <a:xfrm flipH="1" flipV="1">
                <a:off x="2381" y="2024"/>
                <a:ext cx="453" cy="1043"/>
              </a:xfrm>
              <a:prstGeom prst="line">
                <a:avLst/>
              </a:prstGeom>
              <a:noFill/>
              <a:ln w="3810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sp>
            <p:nvSpPr>
              <p:cNvPr id="30" name="Line 26">
                <a:extLst>
                  <a:ext uri="{FF2B5EF4-FFF2-40B4-BE49-F238E27FC236}">
                    <a16:creationId xmlns:a16="http://schemas.microsoft.com/office/drawing/2014/main" id="{E3846F08-6B6D-72A3-2D03-792486368762}"/>
                  </a:ext>
                </a:extLst>
              </p:cNvPr>
              <p:cNvSpPr>
                <a:spLocks noChangeShapeType="1"/>
              </p:cNvSpPr>
              <p:nvPr/>
            </p:nvSpPr>
            <p:spPr bwMode="auto">
              <a:xfrm flipH="1" flipV="1">
                <a:off x="2653" y="1979"/>
                <a:ext cx="453" cy="1043"/>
              </a:xfrm>
              <a:prstGeom prst="line">
                <a:avLst/>
              </a:prstGeom>
              <a:noFill/>
              <a:ln w="38100">
                <a:solidFill>
                  <a:srgbClr val="FF0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hu-HU"/>
              </a:p>
            </p:txBody>
          </p:sp>
        </p:grpSp>
        <p:sp>
          <p:nvSpPr>
            <p:cNvPr id="22" name="Text Box 27">
              <a:extLst>
                <a:ext uri="{FF2B5EF4-FFF2-40B4-BE49-F238E27FC236}">
                  <a16:creationId xmlns:a16="http://schemas.microsoft.com/office/drawing/2014/main" id="{79C11D6C-B9DD-8F2F-FF12-4F2861900B23}"/>
                </a:ext>
              </a:extLst>
            </p:cNvPr>
            <p:cNvSpPr txBox="1">
              <a:spLocks noChangeArrowheads="1"/>
            </p:cNvSpPr>
            <p:nvPr/>
          </p:nvSpPr>
          <p:spPr bwMode="auto">
            <a:xfrm>
              <a:off x="5810154" y="1665287"/>
              <a:ext cx="736384" cy="5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hu-HU"/>
                <a:t>NIR</a:t>
              </a:r>
            </a:p>
          </p:txBody>
        </p:sp>
        <p:sp>
          <p:nvSpPr>
            <p:cNvPr id="23" name="Text Box 28">
              <a:extLst>
                <a:ext uri="{FF2B5EF4-FFF2-40B4-BE49-F238E27FC236}">
                  <a16:creationId xmlns:a16="http://schemas.microsoft.com/office/drawing/2014/main" id="{F03AC772-5BE5-F2E7-071E-88BE71B7108D}"/>
                </a:ext>
              </a:extLst>
            </p:cNvPr>
            <p:cNvSpPr txBox="1">
              <a:spLocks noChangeArrowheads="1"/>
            </p:cNvSpPr>
            <p:nvPr/>
          </p:nvSpPr>
          <p:spPr bwMode="auto">
            <a:xfrm>
              <a:off x="8259668" y="2593974"/>
              <a:ext cx="817483" cy="5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hu-HU"/>
                <a:t>40%</a:t>
              </a:r>
            </a:p>
          </p:txBody>
        </p:sp>
        <p:sp>
          <p:nvSpPr>
            <p:cNvPr id="24" name="Text Box 29">
              <a:extLst>
                <a:ext uri="{FF2B5EF4-FFF2-40B4-BE49-F238E27FC236}">
                  <a16:creationId xmlns:a16="http://schemas.microsoft.com/office/drawing/2014/main" id="{3598375B-2F6C-00A5-C07C-AF3800D07844}"/>
                </a:ext>
              </a:extLst>
            </p:cNvPr>
            <p:cNvSpPr txBox="1">
              <a:spLocks noChangeArrowheads="1"/>
            </p:cNvSpPr>
            <p:nvPr/>
          </p:nvSpPr>
          <p:spPr bwMode="auto">
            <a:xfrm>
              <a:off x="6626006" y="2579687"/>
              <a:ext cx="817483" cy="567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defPPr>
                <a:defRPr lang="hu-H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eaLnBrk="1" hangingPunct="1"/>
              <a:r>
                <a:rPr lang="hu-HU" dirty="0">
                  <a:solidFill>
                    <a:srgbClr val="FF0000"/>
                  </a:solidFill>
                </a:rPr>
                <a:t>30%</a:t>
              </a:r>
            </a:p>
          </p:txBody>
        </p:sp>
        <p:pic>
          <p:nvPicPr>
            <p:cNvPr id="25" name="Picture 41">
              <a:extLst>
                <a:ext uri="{FF2B5EF4-FFF2-40B4-BE49-F238E27FC236}">
                  <a16:creationId xmlns:a16="http://schemas.microsoft.com/office/drawing/2014/main" id="{4090651F-878B-4359-365C-E1F9F8513454}"/>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t="4555"/>
            <a:stretch>
              <a:fillRect/>
            </a:stretch>
          </p:blipFill>
          <p:spPr bwMode="auto">
            <a:xfrm>
              <a:off x="4659218" y="4257675"/>
              <a:ext cx="1106487" cy="1266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16" descr="girl-sun-animated-gif_k91">
              <a:extLst>
                <a:ext uri="{FF2B5EF4-FFF2-40B4-BE49-F238E27FC236}">
                  <a16:creationId xmlns:a16="http://schemas.microsoft.com/office/drawing/2014/main" id="{44A5D29D-1D3C-2AE4-8BBB-98C87F7F7D33}"/>
                </a:ext>
              </a:extLst>
            </p:cNvPr>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3938493" y="657225"/>
              <a:ext cx="1439862" cy="1354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31" name="Kép 30">
            <a:extLst>
              <a:ext uri="{FF2B5EF4-FFF2-40B4-BE49-F238E27FC236}">
                <a16:creationId xmlns:a16="http://schemas.microsoft.com/office/drawing/2014/main" id="{6A30E340-A083-2564-1B95-5BD62E67E66D}"/>
              </a:ext>
            </a:extLst>
          </p:cNvPr>
          <p:cNvPicPr>
            <a:picLocks noChangeAspect="1"/>
          </p:cNvPicPr>
          <p:nvPr/>
        </p:nvPicPr>
        <p:blipFill>
          <a:blip r:embed="rId8"/>
          <a:stretch>
            <a:fillRect/>
          </a:stretch>
        </p:blipFill>
        <p:spPr>
          <a:xfrm>
            <a:off x="5800427" y="6229240"/>
            <a:ext cx="1752690" cy="412771"/>
          </a:xfrm>
          <a:prstGeom prst="rect">
            <a:avLst/>
          </a:prstGeom>
        </p:spPr>
      </p:pic>
      <p:pic>
        <p:nvPicPr>
          <p:cNvPr id="32" name="Kép 31">
            <a:extLst>
              <a:ext uri="{FF2B5EF4-FFF2-40B4-BE49-F238E27FC236}">
                <a16:creationId xmlns:a16="http://schemas.microsoft.com/office/drawing/2014/main" id="{F04252AA-88F2-C254-4960-27C7F3B32456}"/>
              </a:ext>
            </a:extLst>
          </p:cNvPr>
          <p:cNvPicPr>
            <a:picLocks noChangeAspect="1"/>
          </p:cNvPicPr>
          <p:nvPr/>
        </p:nvPicPr>
        <p:blipFill>
          <a:blip r:embed="rId9"/>
          <a:stretch>
            <a:fillRect/>
          </a:stretch>
        </p:blipFill>
        <p:spPr>
          <a:xfrm>
            <a:off x="9679429" y="6275715"/>
            <a:ext cx="1695537" cy="361969"/>
          </a:xfrm>
          <a:prstGeom prst="rect">
            <a:avLst/>
          </a:prstGeom>
        </p:spPr>
      </p:pic>
    </p:spTree>
    <p:extLst>
      <p:ext uri="{BB962C8B-B14F-4D97-AF65-F5344CB8AC3E}">
        <p14:creationId xmlns:p14="http://schemas.microsoft.com/office/powerpoint/2010/main" val="83819586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Terepmodellezés</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terepmodellezés alapja a magasságadatok ismeretén alapszik. </a:t>
            </a:r>
            <a:r>
              <a:rPr lang="hu-HU" dirty="0" err="1"/>
              <a:t>Magasságadatokat</a:t>
            </a:r>
            <a:r>
              <a:rPr lang="hu-HU" dirty="0"/>
              <a:t> sokféleképpen lehet gyűjteni (topográfiai térkép, GPS </a:t>
            </a:r>
            <a:r>
              <a:rPr lang="hu-HU" dirty="0">
                <a:sym typeface="Arial"/>
              </a:rPr>
              <a:t>mérés, </a:t>
            </a:r>
            <a:r>
              <a:rPr lang="hu-HU" dirty="0" err="1">
                <a:sym typeface="Arial"/>
              </a:rPr>
              <a:t>lézerscannelés</a:t>
            </a:r>
            <a:r>
              <a:rPr lang="hu-HU" dirty="0"/>
              <a:t>), azonban annak függvényében, hogy milyen pontosságú terepmodell elkészítésére van szükség, mindenképpen körültekintően kell kiválasztani az adatgyűjtési eljárást. </a:t>
            </a:r>
          </a:p>
          <a:p>
            <a:pPr marL="114300" indent="0" algn="just">
              <a:spcBef>
                <a:spcPts val="0"/>
              </a:spcBef>
              <a:buNone/>
            </a:pPr>
            <a:endParaRPr lang="hu-HU" dirty="0"/>
          </a:p>
        </p:txBody>
      </p:sp>
      <p:sp>
        <p:nvSpPr>
          <p:cNvPr id="6" name="Téglalap 5">
            <a:extLst>
              <a:ext uri="{FF2B5EF4-FFF2-40B4-BE49-F238E27FC236}">
                <a16:creationId xmlns:a16="http://schemas.microsoft.com/office/drawing/2014/main" id="{36863645-EB76-C779-180F-7A1B9E3C9274}"/>
              </a:ext>
            </a:extLst>
          </p:cNvPr>
          <p:cNvSpPr/>
          <p:nvPr/>
        </p:nvSpPr>
        <p:spPr>
          <a:xfrm>
            <a:off x="467360" y="4097080"/>
            <a:ext cx="2895600" cy="1015663"/>
          </a:xfrm>
          <a:prstGeom prst="rect">
            <a:avLst/>
          </a:prstGeom>
        </p:spPr>
        <p:txBody>
          <a:bodyPr wrap="square">
            <a:spAutoFit/>
          </a:bodyPr>
          <a:lstStyle/>
          <a:p>
            <a:pPr algn="just"/>
            <a:r>
              <a:rPr lang="hu-HU" sz="2000" dirty="0">
                <a:solidFill>
                  <a:srgbClr val="1C9E4A"/>
                </a:solidFill>
                <a:latin typeface="Calibri"/>
                <a:cs typeface="Calibri"/>
              </a:rPr>
              <a:t>Nagypontosságú GPS alapján készített </a:t>
            </a:r>
            <a:r>
              <a:rPr lang="hu-HU" sz="2000" dirty="0" err="1">
                <a:solidFill>
                  <a:srgbClr val="1C9E4A"/>
                </a:solidFill>
                <a:latin typeface="Calibri"/>
                <a:cs typeface="Calibri"/>
              </a:rPr>
              <a:t>mikrodomborzati</a:t>
            </a:r>
            <a:r>
              <a:rPr lang="hu-HU" sz="2000" dirty="0">
                <a:solidFill>
                  <a:srgbClr val="1C9E4A"/>
                </a:solidFill>
                <a:latin typeface="Calibri"/>
                <a:cs typeface="Calibri"/>
              </a:rPr>
              <a:t> térkép.</a:t>
            </a:r>
            <a:endParaRPr lang="hu-HU" sz="2000" dirty="0">
              <a:solidFill>
                <a:srgbClr val="1C9E4A"/>
              </a:solidFill>
              <a:latin typeface="Calibri"/>
              <a:cs typeface="Calibri"/>
              <a:sym typeface="Calibri"/>
            </a:endParaRPr>
          </a:p>
        </p:txBody>
      </p:sp>
      <p:pic>
        <p:nvPicPr>
          <p:cNvPr id="33" name="Kép 32">
            <a:extLst>
              <a:ext uri="{FF2B5EF4-FFF2-40B4-BE49-F238E27FC236}">
                <a16:creationId xmlns:a16="http://schemas.microsoft.com/office/drawing/2014/main" id="{50113470-6165-ECFA-F316-36FC2449EEA9}"/>
              </a:ext>
            </a:extLst>
          </p:cNvPr>
          <p:cNvPicPr>
            <a:picLocks noChangeAspect="1"/>
          </p:cNvPicPr>
          <p:nvPr/>
        </p:nvPicPr>
        <p:blipFill>
          <a:blip r:embed="rId3"/>
          <a:stretch>
            <a:fillRect/>
          </a:stretch>
        </p:blipFill>
        <p:spPr>
          <a:xfrm>
            <a:off x="3362960" y="4431299"/>
            <a:ext cx="3595370" cy="2140791"/>
          </a:xfrm>
          <a:prstGeom prst="rect">
            <a:avLst/>
          </a:prstGeom>
        </p:spPr>
      </p:pic>
      <p:pic>
        <p:nvPicPr>
          <p:cNvPr id="34" name="Kép 33">
            <a:extLst>
              <a:ext uri="{FF2B5EF4-FFF2-40B4-BE49-F238E27FC236}">
                <a16:creationId xmlns:a16="http://schemas.microsoft.com/office/drawing/2014/main" id="{A169EA53-FA5D-B0BE-A69A-4E25AB44B51D}"/>
              </a:ext>
            </a:extLst>
          </p:cNvPr>
          <p:cNvPicPr>
            <a:picLocks noChangeAspect="1"/>
          </p:cNvPicPr>
          <p:nvPr/>
        </p:nvPicPr>
        <p:blipFill>
          <a:blip r:embed="rId4"/>
          <a:stretch>
            <a:fillRect/>
          </a:stretch>
        </p:blipFill>
        <p:spPr>
          <a:xfrm>
            <a:off x="8649837" y="3461743"/>
            <a:ext cx="3542163" cy="2418817"/>
          </a:xfrm>
          <a:prstGeom prst="rect">
            <a:avLst/>
          </a:prstGeom>
        </p:spPr>
      </p:pic>
      <p:sp>
        <p:nvSpPr>
          <p:cNvPr id="35" name="Szövegdoboz 34">
            <a:extLst>
              <a:ext uri="{FF2B5EF4-FFF2-40B4-BE49-F238E27FC236}">
                <a16:creationId xmlns:a16="http://schemas.microsoft.com/office/drawing/2014/main" id="{6520320C-829B-B946-7C6A-E9BA48D75AE1}"/>
              </a:ext>
            </a:extLst>
          </p:cNvPr>
          <p:cNvSpPr txBox="1"/>
          <p:nvPr/>
        </p:nvSpPr>
        <p:spPr>
          <a:xfrm>
            <a:off x="7521973" y="5804068"/>
            <a:ext cx="4348480" cy="1015663"/>
          </a:xfrm>
          <a:prstGeom prst="rect">
            <a:avLst/>
          </a:prstGeom>
          <a:noFill/>
        </p:spPr>
        <p:txBody>
          <a:bodyPr wrap="square">
            <a:spAutoFit/>
          </a:bodyPr>
          <a:lstStyle/>
          <a:p>
            <a:pPr algn="just" eaLnBrk="0" fontAlgn="base" hangingPunct="0">
              <a:spcBef>
                <a:spcPct val="0"/>
              </a:spcBef>
              <a:spcAft>
                <a:spcPct val="0"/>
              </a:spcAft>
              <a:buClrTx/>
            </a:pPr>
            <a:r>
              <a:rPr lang="hu-HU" altLang="hu-HU" sz="2000" dirty="0">
                <a:solidFill>
                  <a:srgbClr val="1C9E4A"/>
                </a:solidFill>
                <a:latin typeface="Calibri"/>
                <a:cs typeface="Calibri"/>
              </a:rPr>
              <a:t>UAS rendszer által felmért digitális terepmodell alapján készített 3 dimenziós kép.</a:t>
            </a:r>
          </a:p>
        </p:txBody>
      </p:sp>
    </p:spTree>
    <p:extLst>
      <p:ext uri="{BB962C8B-B14F-4D97-AF65-F5344CB8AC3E}">
        <p14:creationId xmlns:p14="http://schemas.microsoft.com/office/powerpoint/2010/main" val="3139838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3 </a:t>
            </a:r>
            <a:r>
              <a:rPr lang="hu-HU" dirty="0" err="1"/>
              <a:t>dimeziós</a:t>
            </a:r>
            <a:r>
              <a:rPr lang="hu-HU" dirty="0"/>
              <a:t> megjelenítés</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3 dimenzióba kiterjesztett modellezés lehetővé teszi, hogy az összehasonlító elemzéseket új dimenzióba helyezzük. Így olyan összefüggésvizsgálatok is elvégezhetők, amik valódi értelmüket a magasságadatok ismeretében nyerik el.  </a:t>
            </a:r>
          </a:p>
          <a:p>
            <a:pPr algn="just">
              <a:spcBef>
                <a:spcPts val="0"/>
              </a:spcBef>
            </a:pPr>
            <a:endParaRPr lang="hu-HU" dirty="0"/>
          </a:p>
        </p:txBody>
      </p:sp>
      <p:sp>
        <p:nvSpPr>
          <p:cNvPr id="35" name="Szövegdoboz 34">
            <a:extLst>
              <a:ext uri="{FF2B5EF4-FFF2-40B4-BE49-F238E27FC236}">
                <a16:creationId xmlns:a16="http://schemas.microsoft.com/office/drawing/2014/main" id="{6520320C-829B-B946-7C6A-E9BA48D75AE1}"/>
              </a:ext>
            </a:extLst>
          </p:cNvPr>
          <p:cNvSpPr txBox="1"/>
          <p:nvPr/>
        </p:nvSpPr>
        <p:spPr>
          <a:xfrm>
            <a:off x="2722880" y="5915353"/>
            <a:ext cx="7877573" cy="523220"/>
          </a:xfrm>
          <a:prstGeom prst="rect">
            <a:avLst/>
          </a:prstGeom>
          <a:noFill/>
        </p:spPr>
        <p:txBody>
          <a:bodyPr wrap="square">
            <a:spAutoFit/>
          </a:bodyPr>
          <a:lstStyle/>
          <a:p>
            <a:pPr algn="just" eaLnBrk="0" fontAlgn="base" hangingPunct="0">
              <a:spcBef>
                <a:spcPct val="0"/>
              </a:spcBef>
              <a:spcAft>
                <a:spcPct val="0"/>
              </a:spcAft>
              <a:buClrTx/>
            </a:pPr>
            <a:r>
              <a:rPr lang="hu-HU" altLang="hu-HU" sz="2800" dirty="0">
                <a:solidFill>
                  <a:srgbClr val="1C9E4A"/>
                </a:solidFill>
                <a:latin typeface="Calibri"/>
                <a:cs typeface="Calibri"/>
                <a:sym typeface="Calibri"/>
              </a:rPr>
              <a:t>Domborzati modell „átszúrása” UAS felvételen</a:t>
            </a:r>
          </a:p>
        </p:txBody>
      </p:sp>
      <p:pic>
        <p:nvPicPr>
          <p:cNvPr id="8" name="Kép 7">
            <a:extLst>
              <a:ext uri="{FF2B5EF4-FFF2-40B4-BE49-F238E27FC236}">
                <a16:creationId xmlns:a16="http://schemas.microsoft.com/office/drawing/2014/main" id="{F5E69533-7CEE-D978-553C-FFD837A0D29E}"/>
              </a:ext>
            </a:extLst>
          </p:cNvPr>
          <p:cNvPicPr>
            <a:picLocks noChangeAspect="1"/>
          </p:cNvPicPr>
          <p:nvPr/>
        </p:nvPicPr>
        <p:blipFill>
          <a:blip r:embed="rId3"/>
          <a:stretch>
            <a:fillRect/>
          </a:stretch>
        </p:blipFill>
        <p:spPr>
          <a:xfrm>
            <a:off x="2103120" y="3726987"/>
            <a:ext cx="2755992" cy="1926756"/>
          </a:xfrm>
          <a:prstGeom prst="rect">
            <a:avLst/>
          </a:prstGeom>
        </p:spPr>
      </p:pic>
      <p:pic>
        <p:nvPicPr>
          <p:cNvPr id="9" name="Kép 8">
            <a:extLst>
              <a:ext uri="{FF2B5EF4-FFF2-40B4-BE49-F238E27FC236}">
                <a16:creationId xmlns:a16="http://schemas.microsoft.com/office/drawing/2014/main" id="{8040E6FA-38D0-52B8-AB77-8F607FA70964}"/>
              </a:ext>
            </a:extLst>
          </p:cNvPr>
          <p:cNvPicPr>
            <a:picLocks noChangeAspect="1"/>
          </p:cNvPicPr>
          <p:nvPr/>
        </p:nvPicPr>
        <p:blipFill>
          <a:blip r:embed="rId4"/>
          <a:stretch>
            <a:fillRect/>
          </a:stretch>
        </p:blipFill>
        <p:spPr>
          <a:xfrm>
            <a:off x="7428719" y="3252333"/>
            <a:ext cx="3934050" cy="2401410"/>
          </a:xfrm>
          <a:prstGeom prst="rect">
            <a:avLst/>
          </a:prstGeom>
        </p:spPr>
      </p:pic>
    </p:spTree>
    <p:extLst>
      <p:ext uri="{BB962C8B-B14F-4D97-AF65-F5344CB8AC3E}">
        <p14:creationId xmlns:p14="http://schemas.microsoft.com/office/powerpoint/2010/main" val="11811752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Bevezetés, általános ismertetés</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just" rtl="0">
              <a:spcBef>
                <a:spcPts val="1000"/>
              </a:spcBef>
              <a:spcAft>
                <a:spcPts val="0"/>
              </a:spcAft>
              <a:buNone/>
            </a:pPr>
            <a:r>
              <a:rPr lang="hu-HU" dirty="0"/>
              <a:t>Az agrárinformatika tananyag elkészítése azzal a szándékkal történt, hogy – koncentrálva a szántóföldi növénytermesztés adataira – bemutassa azokat az agrár térinformatikai alapismereteket, amelyek segítségével bárki megértheti az adatok digitális rendszerbe szervezésének lépéseit, illetve az adatokból nyerhető információ szerepét. </a:t>
            </a:r>
          </a:p>
          <a:p>
            <a:pPr marL="0" lvl="0" indent="0" algn="just" rtl="0">
              <a:spcBef>
                <a:spcPts val="1000"/>
              </a:spcBef>
              <a:spcAft>
                <a:spcPts val="0"/>
              </a:spcAft>
              <a:buNone/>
            </a:pPr>
            <a:r>
              <a:rPr lang="hu-HU" dirty="0"/>
              <a:t>Az agrárdigitalizáció és az agrárinformatika számos helyen megjelent mind a növénytermesztők, mind az állattenyésztők körében, hiszen az agrárium egyre inkább adat-alapúvá válik. Minden agrárinformatikai aspektusra szinte lehetetlen lenne kitérni, jelen tananyag az agrár-térinformatikai megoldásokat mutatja be.  </a:t>
            </a:r>
            <a:endParaRPr dirty="0"/>
          </a:p>
        </p:txBody>
      </p:sp>
      <p:sp>
        <p:nvSpPr>
          <p:cNvPr id="2" name="Dia számának helye 1">
            <a:extLst>
              <a:ext uri="{FF2B5EF4-FFF2-40B4-BE49-F238E27FC236}">
                <a16:creationId xmlns:a16="http://schemas.microsoft.com/office/drawing/2014/main" id="{8A655D7E-2D08-DD3D-4185-ED88E152FC3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4</a:t>
            </a:fld>
            <a:endParaRPr lang="hu-HU"/>
          </a:p>
        </p:txBody>
      </p:sp>
    </p:spTree>
    <p:extLst>
      <p:ext uri="{BB962C8B-B14F-4D97-AF65-F5344CB8AC3E}">
        <p14:creationId xmlns:p14="http://schemas.microsoft.com/office/powerpoint/2010/main" val="31119177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raszteres rendszerek összefoglalása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raszteres alapú adatgyűjtés a távérzékelési eljárások rohamos fejlődése miatt egyre elterjedtebb. A távérzékelési eljárásokkal gyűjtött adatok óriási előnye, hogy a kijelölt vizsgálati területekről minden képpontban begyűjti az adatokat. Az UAS technológia terjedésével illetve a szenzortechnológia fejlődésével a raszteres rendszerek egyre jobb felbontásban képesek információt szolgáltatni. </a:t>
            </a:r>
          </a:p>
          <a:p>
            <a:pPr algn="just">
              <a:spcBef>
                <a:spcPts val="0"/>
              </a:spcBef>
            </a:pPr>
            <a:endParaRPr lang="hu-HU" dirty="0"/>
          </a:p>
        </p:txBody>
      </p:sp>
      <p:pic>
        <p:nvPicPr>
          <p:cNvPr id="7" name="Kép 6">
            <a:extLst>
              <a:ext uri="{FF2B5EF4-FFF2-40B4-BE49-F238E27FC236}">
                <a16:creationId xmlns:a16="http://schemas.microsoft.com/office/drawing/2014/main" id="{7538F888-7223-0CE8-B3F3-1A77132AACB8}"/>
              </a:ext>
            </a:extLst>
          </p:cNvPr>
          <p:cNvPicPr>
            <a:picLocks noChangeAspect="1"/>
          </p:cNvPicPr>
          <p:nvPr/>
        </p:nvPicPr>
        <p:blipFill>
          <a:blip r:embed="rId3"/>
          <a:stretch>
            <a:fillRect/>
          </a:stretch>
        </p:blipFill>
        <p:spPr>
          <a:xfrm>
            <a:off x="7565632" y="3944064"/>
            <a:ext cx="4169168" cy="2548811"/>
          </a:xfrm>
          <a:prstGeom prst="rect">
            <a:avLst/>
          </a:prstGeom>
        </p:spPr>
      </p:pic>
      <p:sp>
        <p:nvSpPr>
          <p:cNvPr id="10" name="Szövegdoboz 9">
            <a:extLst>
              <a:ext uri="{FF2B5EF4-FFF2-40B4-BE49-F238E27FC236}">
                <a16:creationId xmlns:a16="http://schemas.microsoft.com/office/drawing/2014/main" id="{F48BBDD1-91B6-4EC5-E50E-A4851BE54312}"/>
              </a:ext>
            </a:extLst>
          </p:cNvPr>
          <p:cNvSpPr txBox="1"/>
          <p:nvPr/>
        </p:nvSpPr>
        <p:spPr>
          <a:xfrm>
            <a:off x="457200" y="4232395"/>
            <a:ext cx="6350000" cy="1938992"/>
          </a:xfrm>
          <a:prstGeom prst="rect">
            <a:avLst/>
          </a:prstGeom>
          <a:noFill/>
        </p:spPr>
        <p:txBody>
          <a:bodyPr wrap="square">
            <a:spAutoFit/>
          </a:bodyPr>
          <a:lstStyle/>
          <a:p>
            <a:pPr algn="just"/>
            <a:r>
              <a:rPr lang="hu-HU" sz="2400" dirty="0">
                <a:solidFill>
                  <a:srgbClr val="1C9E4A"/>
                </a:solidFill>
                <a:latin typeface="Calibri"/>
                <a:cs typeface="Calibri"/>
                <a:sym typeface="Calibri"/>
              </a:rPr>
              <a:t>A raszteres alapú szoftverek elsősorban a műholdas, illetve az UAS alapó fotogrammetrián alapuló elemzéseket hivatottak elvégezni. A felvételek elkészítése nagy mértékben befolyásolhatja a kinyerhető információ értékét.  </a:t>
            </a:r>
          </a:p>
        </p:txBody>
      </p:sp>
    </p:spTree>
    <p:extLst>
      <p:ext uri="{BB962C8B-B14F-4D97-AF65-F5344CB8AC3E}">
        <p14:creationId xmlns:p14="http://schemas.microsoft.com/office/powerpoint/2010/main" val="238065535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vektoros rendszerek alapegységei</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vektoros térinformatikai rendszerek három alapegysége: a pont a vonal és a poligon. A három alapegységgel a térképezéshez szükséges vektoros adatok modellezhetők. Az adattípusok kiválasztásánál minden objektumtípus visszavezethető ezekre az alapegységekre. (Pl.: A </a:t>
            </a:r>
            <a:r>
              <a:rPr lang="hu-HU" dirty="0" err="1"/>
              <a:t>polyline</a:t>
            </a:r>
            <a:r>
              <a:rPr lang="hu-HU" dirty="0"/>
              <a:t> (vonallánc) vonalakra, vagy az összetett </a:t>
            </a:r>
            <a:r>
              <a:rPr lang="hu-HU" dirty="0" err="1"/>
              <a:t>polygon</a:t>
            </a:r>
            <a:r>
              <a:rPr lang="hu-HU" dirty="0"/>
              <a:t> (sokszög) egyszerű sokszögekre.)</a:t>
            </a:r>
          </a:p>
          <a:p>
            <a:pPr algn="just">
              <a:spcBef>
                <a:spcPts val="0"/>
              </a:spcBef>
            </a:pPr>
            <a:endParaRPr lang="hu-HU" sz="2800" dirty="0">
              <a:solidFill>
                <a:schemeClr val="tx2"/>
              </a:solidFill>
            </a:endParaRPr>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26720" y="3876774"/>
            <a:ext cx="4196080" cy="2616101"/>
          </a:xfrm>
          <a:prstGeom prst="rect">
            <a:avLst/>
          </a:prstGeom>
          <a:noFill/>
        </p:spPr>
        <p:txBody>
          <a:bodyPr wrap="square">
            <a:spAutoFit/>
          </a:bodyPr>
          <a:lstStyle/>
          <a:p>
            <a:pPr algn="just"/>
            <a:r>
              <a:rPr lang="hu-HU" sz="2400" dirty="0">
                <a:solidFill>
                  <a:srgbClr val="1C9E4A"/>
                </a:solidFill>
                <a:latin typeface="Calibri"/>
                <a:cs typeface="Calibri"/>
                <a:sym typeface="Calibri"/>
              </a:rPr>
              <a:t>A térképezés során a rétegek (</a:t>
            </a:r>
            <a:r>
              <a:rPr lang="hu-HU" sz="2400" dirty="0" err="1">
                <a:solidFill>
                  <a:srgbClr val="1C9E4A"/>
                </a:solidFill>
                <a:latin typeface="Calibri"/>
                <a:cs typeface="Calibri"/>
                <a:sym typeface="Calibri"/>
              </a:rPr>
              <a:t>layer</a:t>
            </a:r>
            <a:r>
              <a:rPr lang="hu-HU" sz="2400" dirty="0">
                <a:solidFill>
                  <a:srgbClr val="1C9E4A"/>
                </a:solidFill>
                <a:latin typeface="Calibri"/>
                <a:cs typeface="Calibri"/>
                <a:sym typeface="Calibri"/>
              </a:rPr>
              <a:t>) elhelyezkedésének hierarchiája: pont, vonal és poligon, így minden térképezni kívánt elem megjeleníthető, azok egymást nem takarják ki. </a:t>
            </a:r>
          </a:p>
          <a:p>
            <a:pPr algn="just"/>
            <a:endParaRPr lang="hu-HU" sz="2000" dirty="0">
              <a:solidFill>
                <a:srgbClr val="1C9E4A"/>
              </a:solidFill>
              <a:latin typeface="Calibri"/>
              <a:cs typeface="Calibri"/>
              <a:sym typeface="Calibri"/>
            </a:endParaRPr>
          </a:p>
        </p:txBody>
      </p:sp>
      <p:pic>
        <p:nvPicPr>
          <p:cNvPr id="6" name="Kép 5">
            <a:extLst>
              <a:ext uri="{FF2B5EF4-FFF2-40B4-BE49-F238E27FC236}">
                <a16:creationId xmlns:a16="http://schemas.microsoft.com/office/drawing/2014/main" id="{EC6BBC8B-354A-7A51-F560-0EF26DD03DAD}"/>
              </a:ext>
            </a:extLst>
          </p:cNvPr>
          <p:cNvPicPr>
            <a:picLocks noChangeAspect="1"/>
          </p:cNvPicPr>
          <p:nvPr/>
        </p:nvPicPr>
        <p:blipFill>
          <a:blip r:embed="rId3"/>
          <a:stretch>
            <a:fillRect/>
          </a:stretch>
        </p:blipFill>
        <p:spPr>
          <a:xfrm>
            <a:off x="7569202" y="3876774"/>
            <a:ext cx="3935234" cy="2718889"/>
          </a:xfrm>
          <a:prstGeom prst="rect">
            <a:avLst/>
          </a:prstGeom>
        </p:spPr>
      </p:pic>
      <p:pic>
        <p:nvPicPr>
          <p:cNvPr id="8" name="Kép 7">
            <a:extLst>
              <a:ext uri="{FF2B5EF4-FFF2-40B4-BE49-F238E27FC236}">
                <a16:creationId xmlns:a16="http://schemas.microsoft.com/office/drawing/2014/main" id="{840AEFD4-7A46-2E6D-BD0F-497C8266EE9D}"/>
              </a:ext>
            </a:extLst>
          </p:cNvPr>
          <p:cNvPicPr>
            <a:picLocks noChangeAspect="1"/>
          </p:cNvPicPr>
          <p:nvPr/>
        </p:nvPicPr>
        <p:blipFill>
          <a:blip r:embed="rId4"/>
          <a:stretch>
            <a:fillRect/>
          </a:stretch>
        </p:blipFill>
        <p:spPr>
          <a:xfrm>
            <a:off x="5151120" y="4530341"/>
            <a:ext cx="1725476" cy="1411754"/>
          </a:xfrm>
          <a:prstGeom prst="rect">
            <a:avLst/>
          </a:prstGeom>
        </p:spPr>
      </p:pic>
    </p:spTree>
    <p:extLst>
      <p:ext uri="{BB962C8B-B14F-4D97-AF65-F5344CB8AC3E}">
        <p14:creationId xmlns:p14="http://schemas.microsoft.com/office/powerpoint/2010/main" val="40757226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pont</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Az agrár-térinformatikai rendszerek a pontokat kettő, 3 dimenziós ábrázolás esetén három koordinátájuk alapján határozzák meg. A koordináták vetületi rendszere eltérő lehet (általában az agrárinformatikai rendszerek WGS  84 rendszerben dolgoznak, míg a magyarországi polgári térképészetben az Egységes Országos Térképrendszerben alkalmazott Egységes Országos Vetület (EOV) használatos.</a:t>
            </a: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77520" y="4246106"/>
            <a:ext cx="3850640" cy="1908215"/>
          </a:xfrm>
          <a:prstGeom prst="rect">
            <a:avLst/>
          </a:prstGeom>
          <a:noFill/>
        </p:spPr>
        <p:txBody>
          <a:bodyPr wrap="square">
            <a:spAutoFit/>
          </a:bodyPr>
          <a:lstStyle/>
          <a:p>
            <a:pPr algn="just"/>
            <a:r>
              <a:rPr lang="hu-HU" sz="2000" dirty="0">
                <a:solidFill>
                  <a:srgbClr val="1C9E4A"/>
                </a:solidFill>
                <a:latin typeface="Calibri"/>
                <a:cs typeface="Calibri"/>
              </a:rPr>
              <a:t>A térinformatikai rendszerekben minden önálló objektumnak vagy egy azonosítója (FID), amely érték egyéni, az egy rétegen belül csak egyszer fordulhat elő.</a:t>
            </a:r>
          </a:p>
          <a:p>
            <a:pPr algn="just"/>
            <a:endParaRPr lang="hu-HU" sz="1800" dirty="0">
              <a:solidFill>
                <a:srgbClr val="1C9E4A"/>
              </a:solidFill>
              <a:latin typeface="Calibri"/>
              <a:cs typeface="Calibri"/>
              <a:sym typeface="Calibri"/>
            </a:endParaRPr>
          </a:p>
        </p:txBody>
      </p:sp>
      <p:pic>
        <p:nvPicPr>
          <p:cNvPr id="7" name="Kép 6">
            <a:extLst>
              <a:ext uri="{FF2B5EF4-FFF2-40B4-BE49-F238E27FC236}">
                <a16:creationId xmlns:a16="http://schemas.microsoft.com/office/drawing/2014/main" id="{162E1020-5603-E7F7-79D1-01F6FDE33D67}"/>
              </a:ext>
            </a:extLst>
          </p:cNvPr>
          <p:cNvPicPr>
            <a:picLocks noChangeAspect="1"/>
          </p:cNvPicPr>
          <p:nvPr/>
        </p:nvPicPr>
        <p:blipFill>
          <a:blip r:embed="rId3"/>
          <a:stretch>
            <a:fillRect/>
          </a:stretch>
        </p:blipFill>
        <p:spPr>
          <a:xfrm>
            <a:off x="8971077" y="4001294"/>
            <a:ext cx="3062048" cy="2660277"/>
          </a:xfrm>
          <a:prstGeom prst="rect">
            <a:avLst/>
          </a:prstGeom>
        </p:spPr>
      </p:pic>
      <p:pic>
        <p:nvPicPr>
          <p:cNvPr id="9" name="Kép 8">
            <a:extLst>
              <a:ext uri="{FF2B5EF4-FFF2-40B4-BE49-F238E27FC236}">
                <a16:creationId xmlns:a16="http://schemas.microsoft.com/office/drawing/2014/main" id="{0FAA8C4F-425E-3ABF-403F-AD2D419C470A}"/>
              </a:ext>
            </a:extLst>
          </p:cNvPr>
          <p:cNvPicPr>
            <a:picLocks noChangeAspect="1"/>
          </p:cNvPicPr>
          <p:nvPr/>
        </p:nvPicPr>
        <p:blipFill>
          <a:blip r:embed="rId4"/>
          <a:stretch>
            <a:fillRect/>
          </a:stretch>
        </p:blipFill>
        <p:spPr>
          <a:xfrm>
            <a:off x="9641840" y="183309"/>
            <a:ext cx="2143760" cy="1434628"/>
          </a:xfrm>
          <a:prstGeom prst="rect">
            <a:avLst/>
          </a:prstGeom>
        </p:spPr>
      </p:pic>
      <p:sp>
        <p:nvSpPr>
          <p:cNvPr id="11" name="Szövegdoboz 10">
            <a:extLst>
              <a:ext uri="{FF2B5EF4-FFF2-40B4-BE49-F238E27FC236}">
                <a16:creationId xmlns:a16="http://schemas.microsoft.com/office/drawing/2014/main" id="{F74C4D2A-EE0C-FA1B-4F6C-C5E208081D5F}"/>
              </a:ext>
            </a:extLst>
          </p:cNvPr>
          <p:cNvSpPr txBox="1"/>
          <p:nvPr/>
        </p:nvSpPr>
        <p:spPr>
          <a:xfrm>
            <a:off x="4602389" y="4246106"/>
            <a:ext cx="4212715" cy="2554545"/>
          </a:xfrm>
          <a:prstGeom prst="rect">
            <a:avLst/>
          </a:prstGeom>
          <a:noFill/>
        </p:spPr>
        <p:txBody>
          <a:bodyPr wrap="square">
            <a:spAutoFit/>
          </a:bodyPr>
          <a:lstStyle/>
          <a:p>
            <a:pPr algn="just" eaLnBrk="0" fontAlgn="base" hangingPunct="0">
              <a:spcBef>
                <a:spcPct val="0"/>
              </a:spcBef>
              <a:spcAft>
                <a:spcPct val="0"/>
              </a:spcAft>
              <a:buClrTx/>
            </a:pPr>
            <a:r>
              <a:rPr lang="hu-HU" altLang="hu-HU" sz="2000" dirty="0">
                <a:solidFill>
                  <a:srgbClr val="1C9E4A"/>
                </a:solidFill>
                <a:latin typeface="Calibri"/>
                <a:cs typeface="Calibri"/>
                <a:sym typeface="Calibri"/>
              </a:rPr>
              <a:t>A pontok az agrárinformatikában különösen fontos adatformátumok, hiszen sok olyan adatgyűjtési eljárás van (talajmintavételi helyszínek meghatározása, hozamtérképezés, megvalósulási térképek adatainak pontszerű rögzítése) ami ezt a formátumot használja. </a:t>
            </a:r>
          </a:p>
        </p:txBody>
      </p:sp>
    </p:spTree>
    <p:extLst>
      <p:ext uri="{BB962C8B-B14F-4D97-AF65-F5344CB8AC3E}">
        <p14:creationId xmlns:p14="http://schemas.microsoft.com/office/powerpoint/2010/main" val="41732630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vonal</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térinformatikai rendszerekben a vonalat a kezdő és a végkoordinátákkal adjuk meg. A legtöbb esetben a vonalak nem csak a végpontokból (</a:t>
            </a:r>
            <a:r>
              <a:rPr lang="hu-HU" dirty="0" err="1"/>
              <a:t>node</a:t>
            </a:r>
            <a:r>
              <a:rPr lang="hu-HU" dirty="0"/>
              <a:t>), hanem számos töréspontból (</a:t>
            </a:r>
            <a:r>
              <a:rPr lang="hu-HU" dirty="0" err="1"/>
              <a:t>vertex</a:t>
            </a:r>
            <a:r>
              <a:rPr lang="hu-HU" dirty="0"/>
              <a:t>) is állnak. </a:t>
            </a: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57200" y="3169146"/>
            <a:ext cx="6207760" cy="3354765"/>
          </a:xfrm>
          <a:prstGeom prst="rect">
            <a:avLst/>
          </a:prstGeom>
          <a:noFill/>
        </p:spPr>
        <p:txBody>
          <a:bodyPr wrap="square">
            <a:spAutoFit/>
          </a:bodyPr>
          <a:lstStyle/>
          <a:p>
            <a:pPr algn="just"/>
            <a:r>
              <a:rPr lang="hu-HU" sz="2400" dirty="0">
                <a:solidFill>
                  <a:srgbClr val="1C9E4A"/>
                </a:solidFill>
                <a:latin typeface="Calibri"/>
                <a:cs typeface="Calibri"/>
              </a:rPr>
              <a:t>A vonalak – természetesen – a vonalas infrastruktúra elemei (út, vasút, villanyvezeték, patak, folyó stb.) jelölik a térképen. Az agráriumban ezen felül a vonalak a szintvonalak vizualizációjában lehetnek segítségül. </a:t>
            </a:r>
            <a:r>
              <a:rPr lang="hu-HU" altLang="hu-HU" sz="2400" dirty="0">
                <a:solidFill>
                  <a:srgbClr val="1C9E4A"/>
                </a:solidFill>
                <a:latin typeface="Calibri"/>
                <a:cs typeface="Calibri"/>
              </a:rPr>
              <a:t>A gépek vezérléséhez (párhuzamos nyomkövetés) szintén vonalakat használunk (A-B egyenes). </a:t>
            </a:r>
          </a:p>
          <a:p>
            <a:pPr algn="just"/>
            <a:endParaRPr lang="hu-HU" sz="2400" dirty="0">
              <a:solidFill>
                <a:srgbClr val="1C9E4A"/>
              </a:solidFill>
              <a:latin typeface="Calibri"/>
              <a:cs typeface="Calibri"/>
            </a:endParaRPr>
          </a:p>
          <a:p>
            <a:pPr algn="just"/>
            <a:endParaRPr lang="hu-HU" sz="2000" dirty="0">
              <a:solidFill>
                <a:srgbClr val="1C9E4A"/>
              </a:solidFill>
              <a:latin typeface="Calibri"/>
              <a:cs typeface="Calibri"/>
              <a:sym typeface="Calibri"/>
            </a:endParaRPr>
          </a:p>
        </p:txBody>
      </p:sp>
      <p:pic>
        <p:nvPicPr>
          <p:cNvPr id="8" name="Kép 7">
            <a:extLst>
              <a:ext uri="{FF2B5EF4-FFF2-40B4-BE49-F238E27FC236}">
                <a16:creationId xmlns:a16="http://schemas.microsoft.com/office/drawing/2014/main" id="{2F5600CE-DEDA-C8C3-BF28-B0A768998AF1}"/>
              </a:ext>
            </a:extLst>
          </p:cNvPr>
          <p:cNvPicPr>
            <a:picLocks noChangeAspect="1"/>
          </p:cNvPicPr>
          <p:nvPr/>
        </p:nvPicPr>
        <p:blipFill>
          <a:blip r:embed="rId3"/>
          <a:stretch>
            <a:fillRect/>
          </a:stretch>
        </p:blipFill>
        <p:spPr>
          <a:xfrm>
            <a:off x="7380020" y="2958315"/>
            <a:ext cx="4222700" cy="3676800"/>
          </a:xfrm>
          <a:prstGeom prst="rect">
            <a:avLst/>
          </a:prstGeom>
        </p:spPr>
      </p:pic>
    </p:spTree>
    <p:extLst>
      <p:ext uri="{BB962C8B-B14F-4D97-AF65-F5344CB8AC3E}">
        <p14:creationId xmlns:p14="http://schemas.microsoft.com/office/powerpoint/2010/main" val="132697146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poligon</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térinformatikai rendszerekben a poligon (zárt alakzat, sokszög) egy olyan vonalhalmaz, aminek a kezdő és végpontja megegyezik, azaz zárt alakzat jön létre.  </a:t>
            </a: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54513" y="3172579"/>
            <a:ext cx="7284720" cy="3139321"/>
          </a:xfrm>
          <a:prstGeom prst="rect">
            <a:avLst/>
          </a:prstGeom>
          <a:noFill/>
        </p:spPr>
        <p:txBody>
          <a:bodyPr wrap="square">
            <a:spAutoFit/>
          </a:bodyPr>
          <a:lstStyle/>
          <a:p>
            <a:pPr algn="just"/>
            <a:r>
              <a:rPr lang="hu-HU" sz="2000" dirty="0">
                <a:solidFill>
                  <a:srgbClr val="1C9E4A"/>
                </a:solidFill>
                <a:latin typeface="Calibri"/>
                <a:cs typeface="Calibri"/>
              </a:rPr>
              <a:t>A mezőgazdasági felhasználás során a területek határvonalait poligonnal adják meg, így a zárt alakzat területe alakjától függetlenül egyszerűen kiszámítható. </a:t>
            </a:r>
            <a:r>
              <a:rPr lang="hu-HU" altLang="hu-HU" sz="2000" dirty="0">
                <a:solidFill>
                  <a:srgbClr val="1C9E4A"/>
                </a:solidFill>
                <a:latin typeface="Calibri"/>
                <a:cs typeface="Calibri"/>
              </a:rPr>
              <a:t>A mezőgazdaságban egyre inkább elterjedt precíziós – helyspecifikus – gazdálkodás a táblákat részterületekre, menedzsment zónákra osztja. A menedzsment zónák kijelölése szintén poligonokkal történik. A topológia felépítése a kijuttatások tervezésekor nem kíván a területre teljes takarást, ebben az esetben a gépek alapbeállítási értékeket fognak használni.</a:t>
            </a:r>
          </a:p>
          <a:p>
            <a:pPr algn="just"/>
            <a:endParaRPr lang="hu-HU" sz="2000" dirty="0">
              <a:solidFill>
                <a:srgbClr val="1C9E4A"/>
              </a:solidFill>
              <a:latin typeface="Calibri"/>
              <a:cs typeface="Calibri"/>
            </a:endParaRPr>
          </a:p>
          <a:p>
            <a:pPr algn="just"/>
            <a:endParaRPr lang="hu-HU" sz="1800" dirty="0">
              <a:solidFill>
                <a:srgbClr val="1C9E4A"/>
              </a:solidFill>
              <a:latin typeface="Calibri"/>
              <a:cs typeface="Calibri"/>
              <a:sym typeface="Calibri"/>
            </a:endParaRPr>
          </a:p>
        </p:txBody>
      </p:sp>
      <p:pic>
        <p:nvPicPr>
          <p:cNvPr id="6" name="Kép 5">
            <a:extLst>
              <a:ext uri="{FF2B5EF4-FFF2-40B4-BE49-F238E27FC236}">
                <a16:creationId xmlns:a16="http://schemas.microsoft.com/office/drawing/2014/main" id="{56F9E1E6-13D7-EED0-54AB-2A59074E0A9B}"/>
              </a:ext>
            </a:extLst>
          </p:cNvPr>
          <p:cNvPicPr>
            <a:picLocks noChangeAspect="1"/>
          </p:cNvPicPr>
          <p:nvPr/>
        </p:nvPicPr>
        <p:blipFill>
          <a:blip r:embed="rId3"/>
          <a:stretch>
            <a:fillRect/>
          </a:stretch>
        </p:blipFill>
        <p:spPr>
          <a:xfrm>
            <a:off x="7872199" y="2740375"/>
            <a:ext cx="4126874" cy="3594544"/>
          </a:xfrm>
          <a:prstGeom prst="rect">
            <a:avLst/>
          </a:prstGeom>
        </p:spPr>
      </p:pic>
    </p:spTree>
    <p:extLst>
      <p:ext uri="{BB962C8B-B14F-4D97-AF65-F5344CB8AC3E}">
        <p14:creationId xmlns:p14="http://schemas.microsoft.com/office/powerpoint/2010/main" val="2561178169"/>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vektoros formátumok előnyei és hátrányai</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vektoros formátum jobban hasonlít az eredeti térképhez, mint a raszteres formátum. Az adatok sokkal pontosabban jeleníthetők meg ebben a formátumban. A vektorok használata tetszőleges nagyítást tesz lehetővé, kisebb a tárkapacitás igény, valamint a vektoros formátum topológiával rendelkezik. </a:t>
            </a:r>
          </a:p>
          <a:p>
            <a:pPr algn="just">
              <a:spcBef>
                <a:spcPts val="0"/>
              </a:spcBef>
            </a:pPr>
            <a:endParaRPr lang="hu-HU" dirty="0"/>
          </a:p>
          <a:p>
            <a:pPr marL="114300" indent="0" algn="just">
              <a:spcBef>
                <a:spcPts val="0"/>
              </a:spcBef>
              <a:buNone/>
            </a:pPr>
            <a:endParaRPr lang="hu-HU" dirty="0"/>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505313" y="3812659"/>
            <a:ext cx="7988447" cy="2308324"/>
          </a:xfrm>
          <a:prstGeom prst="rect">
            <a:avLst/>
          </a:prstGeom>
          <a:noFill/>
        </p:spPr>
        <p:txBody>
          <a:bodyPr wrap="square">
            <a:spAutoFit/>
          </a:bodyPr>
          <a:lstStyle/>
          <a:p>
            <a:pPr algn="just"/>
            <a:r>
              <a:rPr lang="hu-HU" sz="2400" dirty="0">
                <a:solidFill>
                  <a:srgbClr val="1C9E4A"/>
                </a:solidFill>
                <a:latin typeface="Calibri"/>
                <a:cs typeface="Calibri"/>
              </a:rPr>
              <a:t>A vektoros rendszerek hátránya, hogy az adatstruktúra komplexebb, emiatt kezelésük nehezebb, a használat elsajátítása nehézkesebb, a modellszámítások elvégzése nehezebb. </a:t>
            </a:r>
            <a:r>
              <a:rPr lang="hu-HU" altLang="hu-HU" sz="2400" dirty="0">
                <a:solidFill>
                  <a:srgbClr val="1C9E4A"/>
                </a:solidFill>
                <a:latin typeface="Calibri"/>
                <a:cs typeface="Calibri"/>
              </a:rPr>
              <a:t>A vektoros rendszerek adatpontossága a felmérés pontosságának függvénye. Példaként: Egy GPS segítségével meghatározott pont valódi helyzete a GPS pontosságán múlik.</a:t>
            </a:r>
          </a:p>
        </p:txBody>
      </p:sp>
      <p:pic>
        <p:nvPicPr>
          <p:cNvPr id="7" name="Kép 6">
            <a:extLst>
              <a:ext uri="{FF2B5EF4-FFF2-40B4-BE49-F238E27FC236}">
                <a16:creationId xmlns:a16="http://schemas.microsoft.com/office/drawing/2014/main" id="{E58433FD-4BA3-BFB1-C679-91BCEB027A00}"/>
              </a:ext>
            </a:extLst>
          </p:cNvPr>
          <p:cNvPicPr>
            <a:picLocks noChangeAspect="1"/>
          </p:cNvPicPr>
          <p:nvPr/>
        </p:nvPicPr>
        <p:blipFill>
          <a:blip r:embed="rId3"/>
          <a:stretch>
            <a:fillRect/>
          </a:stretch>
        </p:blipFill>
        <p:spPr>
          <a:xfrm>
            <a:off x="8532711" y="3498847"/>
            <a:ext cx="3344441" cy="2994028"/>
          </a:xfrm>
          <a:prstGeom prst="rect">
            <a:avLst/>
          </a:prstGeom>
        </p:spPr>
      </p:pic>
    </p:spTree>
    <p:extLst>
      <p:ext uri="{BB962C8B-B14F-4D97-AF65-F5344CB8AC3E}">
        <p14:creationId xmlns:p14="http://schemas.microsoft.com/office/powerpoint/2010/main" val="52492851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topológia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vektoradatoknak a valóságot legpontosabban visszaadó módja a topológiai modellel történő megadás. A topológia egy speciális adatstruktúra, amelynek segítségével összeköttetések és kapcsolatok állapíthatók meg a ‘</a:t>
            </a:r>
            <a:r>
              <a:rPr lang="hu-HU" dirty="0" err="1"/>
              <a:t>node</a:t>
            </a:r>
            <a:r>
              <a:rPr lang="hu-HU" dirty="0"/>
              <a:t>’ –ok  és vonalak között. Ezen kapcsolatok ismerete elősegíti a különböző objektumok egymáshoz viszonyított térbeli elhelyezkedésének felismerését.</a:t>
            </a:r>
            <a:endParaRPr lang="hu-HU" sz="2800" dirty="0">
              <a:solidFill>
                <a:schemeClr val="tx2"/>
              </a:solidFill>
            </a:endParaRPr>
          </a:p>
          <a:p>
            <a:pPr algn="just">
              <a:spcBef>
                <a:spcPts val="0"/>
              </a:spcBef>
            </a:pPr>
            <a:endParaRPr lang="hu-HU" sz="2800" dirty="0">
              <a:solidFill>
                <a:schemeClr val="tx2"/>
              </a:solidFill>
            </a:endParaRPr>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84993" y="3868639"/>
            <a:ext cx="4727087" cy="2308324"/>
          </a:xfrm>
          <a:prstGeom prst="rect">
            <a:avLst/>
          </a:prstGeom>
          <a:noFill/>
        </p:spPr>
        <p:txBody>
          <a:bodyPr wrap="square">
            <a:spAutoFit/>
          </a:bodyPr>
          <a:lstStyle/>
          <a:p>
            <a:pPr algn="just"/>
            <a:r>
              <a:rPr lang="hu-HU" sz="2400" dirty="0">
                <a:solidFill>
                  <a:srgbClr val="1C9E4A"/>
                </a:solidFill>
                <a:latin typeface="Calibri"/>
                <a:cs typeface="Calibri"/>
              </a:rPr>
              <a:t>A topológia az alakzatok azon tulajdonságait vizsgálja, amelyek nem változnak az idomok szakadásmentes torzítása során. </a:t>
            </a:r>
            <a:r>
              <a:rPr lang="hu-HU" altLang="hu-HU" sz="2400" dirty="0">
                <a:solidFill>
                  <a:srgbClr val="1C9E4A"/>
                </a:solidFill>
                <a:latin typeface="Calibri"/>
                <a:cs typeface="Calibri"/>
              </a:rPr>
              <a:t>A topológia nem feltétlenül jelent geometriai hasonlóságot!</a:t>
            </a:r>
          </a:p>
        </p:txBody>
      </p:sp>
      <p:grpSp>
        <p:nvGrpSpPr>
          <p:cNvPr id="9" name="Group 3">
            <a:extLst>
              <a:ext uri="{FF2B5EF4-FFF2-40B4-BE49-F238E27FC236}">
                <a16:creationId xmlns:a16="http://schemas.microsoft.com/office/drawing/2014/main" id="{E4A740CF-5824-27F5-4564-D8A5F4A68765}"/>
              </a:ext>
            </a:extLst>
          </p:cNvPr>
          <p:cNvGrpSpPr>
            <a:grpSpLocks/>
          </p:cNvGrpSpPr>
          <p:nvPr/>
        </p:nvGrpSpPr>
        <p:grpSpPr bwMode="auto">
          <a:xfrm>
            <a:off x="5933620" y="4279149"/>
            <a:ext cx="2642639" cy="1952692"/>
            <a:chOff x="816" y="1056"/>
            <a:chExt cx="1758" cy="1584"/>
          </a:xfrm>
        </p:grpSpPr>
        <p:grpSp>
          <p:nvGrpSpPr>
            <p:cNvPr id="11" name="Group 4">
              <a:extLst>
                <a:ext uri="{FF2B5EF4-FFF2-40B4-BE49-F238E27FC236}">
                  <a16:creationId xmlns:a16="http://schemas.microsoft.com/office/drawing/2014/main" id="{B5070AAC-499F-DF45-8942-1B0201A6A681}"/>
                </a:ext>
              </a:extLst>
            </p:cNvPr>
            <p:cNvGrpSpPr>
              <a:grpSpLocks/>
            </p:cNvGrpSpPr>
            <p:nvPr/>
          </p:nvGrpSpPr>
          <p:grpSpPr bwMode="auto">
            <a:xfrm>
              <a:off x="816" y="1056"/>
              <a:ext cx="1680" cy="1584"/>
              <a:chOff x="816" y="1056"/>
              <a:chExt cx="928" cy="912"/>
            </a:xfrm>
          </p:grpSpPr>
          <p:sp>
            <p:nvSpPr>
              <p:cNvPr id="26" name="Freeform 5">
                <a:extLst>
                  <a:ext uri="{FF2B5EF4-FFF2-40B4-BE49-F238E27FC236}">
                    <a16:creationId xmlns:a16="http://schemas.microsoft.com/office/drawing/2014/main" id="{E1C886A9-0918-3D1A-9389-3AD55E41DF4B}"/>
                  </a:ext>
                </a:extLst>
              </p:cNvPr>
              <p:cNvSpPr>
                <a:spLocks/>
              </p:cNvSpPr>
              <p:nvPr/>
            </p:nvSpPr>
            <p:spPr bwMode="auto">
              <a:xfrm>
                <a:off x="1008" y="1056"/>
                <a:ext cx="712" cy="592"/>
              </a:xfrm>
              <a:custGeom>
                <a:avLst/>
                <a:gdLst>
                  <a:gd name="T0" fmla="*/ 48 w 712"/>
                  <a:gd name="T1" fmla="*/ 256 h 592"/>
                  <a:gd name="T2" fmla="*/ 192 w 712"/>
                  <a:gd name="T3" fmla="*/ 16 h 592"/>
                  <a:gd name="T4" fmla="*/ 624 w 712"/>
                  <a:gd name="T5" fmla="*/ 160 h 592"/>
                  <a:gd name="T6" fmla="*/ 624 w 712"/>
                  <a:gd name="T7" fmla="*/ 544 h 592"/>
                  <a:gd name="T8" fmla="*/ 96 w 712"/>
                  <a:gd name="T9" fmla="*/ 448 h 592"/>
                  <a:gd name="T10" fmla="*/ 48 w 712"/>
                  <a:gd name="T11" fmla="*/ 256 h 59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12" h="592">
                    <a:moveTo>
                      <a:pt x="48" y="256"/>
                    </a:moveTo>
                    <a:cubicBezTo>
                      <a:pt x="64" y="184"/>
                      <a:pt x="96" y="32"/>
                      <a:pt x="192" y="16"/>
                    </a:cubicBezTo>
                    <a:cubicBezTo>
                      <a:pt x="288" y="0"/>
                      <a:pt x="552" y="72"/>
                      <a:pt x="624" y="160"/>
                    </a:cubicBezTo>
                    <a:cubicBezTo>
                      <a:pt x="696" y="248"/>
                      <a:pt x="712" y="496"/>
                      <a:pt x="624" y="544"/>
                    </a:cubicBezTo>
                    <a:cubicBezTo>
                      <a:pt x="536" y="592"/>
                      <a:pt x="192" y="496"/>
                      <a:pt x="96" y="448"/>
                    </a:cubicBezTo>
                    <a:cubicBezTo>
                      <a:pt x="0" y="400"/>
                      <a:pt x="32" y="328"/>
                      <a:pt x="48" y="256"/>
                    </a:cubicBez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hu-HU" sz="1200">
                  <a:solidFill>
                    <a:schemeClr val="tx2"/>
                  </a:solidFill>
                </a:endParaRPr>
              </a:p>
            </p:txBody>
          </p:sp>
          <p:sp>
            <p:nvSpPr>
              <p:cNvPr id="27" name="Freeform 6">
                <a:extLst>
                  <a:ext uri="{FF2B5EF4-FFF2-40B4-BE49-F238E27FC236}">
                    <a16:creationId xmlns:a16="http://schemas.microsoft.com/office/drawing/2014/main" id="{2FD4B77B-C74B-1E6D-E34D-5C8428DA3293}"/>
                  </a:ext>
                </a:extLst>
              </p:cNvPr>
              <p:cNvSpPr>
                <a:spLocks/>
              </p:cNvSpPr>
              <p:nvPr/>
            </p:nvSpPr>
            <p:spPr bwMode="auto">
              <a:xfrm>
                <a:off x="816" y="1392"/>
                <a:ext cx="528" cy="432"/>
              </a:xfrm>
              <a:custGeom>
                <a:avLst/>
                <a:gdLst>
                  <a:gd name="T0" fmla="*/ 96 w 528"/>
                  <a:gd name="T1" fmla="*/ 96 h 432"/>
                  <a:gd name="T2" fmla="*/ 432 w 528"/>
                  <a:gd name="T3" fmla="*/ 0 h 432"/>
                  <a:gd name="T4" fmla="*/ 528 w 528"/>
                  <a:gd name="T5" fmla="*/ 144 h 432"/>
                  <a:gd name="T6" fmla="*/ 480 w 528"/>
                  <a:gd name="T7" fmla="*/ 384 h 432"/>
                  <a:gd name="T8" fmla="*/ 288 w 528"/>
                  <a:gd name="T9" fmla="*/ 432 h 432"/>
                  <a:gd name="T10" fmla="*/ 0 w 528"/>
                  <a:gd name="T11" fmla="*/ 384 h 432"/>
                  <a:gd name="T12" fmla="*/ 96 w 528"/>
                  <a:gd name="T13" fmla="*/ 96 h 432"/>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528" h="432">
                    <a:moveTo>
                      <a:pt x="96" y="96"/>
                    </a:moveTo>
                    <a:lnTo>
                      <a:pt x="432" y="0"/>
                    </a:lnTo>
                    <a:lnTo>
                      <a:pt x="528" y="144"/>
                    </a:lnTo>
                    <a:lnTo>
                      <a:pt x="480" y="384"/>
                    </a:lnTo>
                    <a:lnTo>
                      <a:pt x="288" y="432"/>
                    </a:lnTo>
                    <a:lnTo>
                      <a:pt x="0" y="384"/>
                    </a:lnTo>
                    <a:lnTo>
                      <a:pt x="96" y="96"/>
                    </a:lnTo>
                    <a:close/>
                  </a:path>
                </a:pathLst>
              </a:custGeom>
              <a:solidFill>
                <a:schemeClr val="accent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hu-HU" sz="1200">
                  <a:solidFill>
                    <a:schemeClr val="tx2"/>
                  </a:solidFill>
                </a:endParaRPr>
              </a:p>
            </p:txBody>
          </p:sp>
          <p:sp>
            <p:nvSpPr>
              <p:cNvPr id="28" name="Freeform 7">
                <a:extLst>
                  <a:ext uri="{FF2B5EF4-FFF2-40B4-BE49-F238E27FC236}">
                    <a16:creationId xmlns:a16="http://schemas.microsoft.com/office/drawing/2014/main" id="{79F7C871-F299-58F8-1C41-238C22149D61}"/>
                  </a:ext>
                </a:extLst>
              </p:cNvPr>
              <p:cNvSpPr>
                <a:spLocks/>
              </p:cNvSpPr>
              <p:nvPr/>
            </p:nvSpPr>
            <p:spPr bwMode="auto">
              <a:xfrm>
                <a:off x="1248" y="1440"/>
                <a:ext cx="496" cy="528"/>
              </a:xfrm>
              <a:custGeom>
                <a:avLst/>
                <a:gdLst>
                  <a:gd name="T0" fmla="*/ 64 w 496"/>
                  <a:gd name="T1" fmla="*/ 96 h 528"/>
                  <a:gd name="T2" fmla="*/ 448 w 496"/>
                  <a:gd name="T3" fmla="*/ 48 h 528"/>
                  <a:gd name="T4" fmla="*/ 352 w 496"/>
                  <a:gd name="T5" fmla="*/ 384 h 528"/>
                  <a:gd name="T6" fmla="*/ 64 w 496"/>
                  <a:gd name="T7" fmla="*/ 480 h 528"/>
                  <a:gd name="T8" fmla="*/ 64 w 496"/>
                  <a:gd name="T9" fmla="*/ 96 h 52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6" h="528">
                    <a:moveTo>
                      <a:pt x="64" y="96"/>
                    </a:moveTo>
                    <a:cubicBezTo>
                      <a:pt x="128" y="24"/>
                      <a:pt x="400" y="0"/>
                      <a:pt x="448" y="48"/>
                    </a:cubicBezTo>
                    <a:cubicBezTo>
                      <a:pt x="496" y="96"/>
                      <a:pt x="416" y="312"/>
                      <a:pt x="352" y="384"/>
                    </a:cubicBezTo>
                    <a:cubicBezTo>
                      <a:pt x="288" y="456"/>
                      <a:pt x="112" y="528"/>
                      <a:pt x="64" y="480"/>
                    </a:cubicBezTo>
                    <a:cubicBezTo>
                      <a:pt x="16" y="432"/>
                      <a:pt x="0" y="168"/>
                      <a:pt x="64" y="96"/>
                    </a:cubicBezTo>
                    <a:close/>
                  </a:path>
                </a:pathLst>
              </a:custGeom>
              <a:solidFill>
                <a:srgbClr val="FF0000"/>
              </a:solidFill>
              <a:ln w="9525">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hu-HU" sz="1200">
                  <a:solidFill>
                    <a:schemeClr val="tx2"/>
                  </a:solidFill>
                </a:endParaRPr>
              </a:p>
            </p:txBody>
          </p:sp>
        </p:grpSp>
        <p:sp>
          <p:nvSpPr>
            <p:cNvPr id="12" name="Text Box 8">
              <a:extLst>
                <a:ext uri="{FF2B5EF4-FFF2-40B4-BE49-F238E27FC236}">
                  <a16:creationId xmlns:a16="http://schemas.microsoft.com/office/drawing/2014/main" id="{C3562DDB-712D-C30B-6362-03900A24D75A}"/>
                </a:ext>
              </a:extLst>
            </p:cNvPr>
            <p:cNvSpPr txBox="1">
              <a:spLocks noChangeArrowheads="1"/>
            </p:cNvSpPr>
            <p:nvPr/>
          </p:nvSpPr>
          <p:spPr bwMode="auto">
            <a:xfrm>
              <a:off x="1536" y="2304"/>
              <a:ext cx="161"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I</a:t>
              </a:r>
              <a:endParaRPr lang="en-US" altLang="hu-HU" sz="1200">
                <a:solidFill>
                  <a:schemeClr val="tx2"/>
                </a:solidFill>
                <a:latin typeface="Tahoma" panose="020B0604030504040204" pitchFamily="34" charset="0"/>
              </a:endParaRPr>
            </a:p>
          </p:txBody>
        </p:sp>
        <p:sp>
          <p:nvSpPr>
            <p:cNvPr id="13" name="Text Box 9">
              <a:extLst>
                <a:ext uri="{FF2B5EF4-FFF2-40B4-BE49-F238E27FC236}">
                  <a16:creationId xmlns:a16="http://schemas.microsoft.com/office/drawing/2014/main" id="{482F88EB-07AB-25F4-642E-8F1C79A805CD}"/>
                </a:ext>
              </a:extLst>
            </p:cNvPr>
            <p:cNvSpPr txBox="1">
              <a:spLocks noChangeArrowheads="1"/>
            </p:cNvSpPr>
            <p:nvPr/>
          </p:nvSpPr>
          <p:spPr bwMode="auto">
            <a:xfrm>
              <a:off x="1008" y="1584"/>
              <a:ext cx="200"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II</a:t>
              </a:r>
              <a:endParaRPr lang="en-US" altLang="hu-HU" sz="1200">
                <a:solidFill>
                  <a:schemeClr val="tx2"/>
                </a:solidFill>
                <a:latin typeface="Tahoma" panose="020B0604030504040204" pitchFamily="34" charset="0"/>
              </a:endParaRPr>
            </a:p>
          </p:txBody>
        </p:sp>
        <p:sp>
          <p:nvSpPr>
            <p:cNvPr id="14" name="Text Box 10">
              <a:extLst>
                <a:ext uri="{FF2B5EF4-FFF2-40B4-BE49-F238E27FC236}">
                  <a16:creationId xmlns:a16="http://schemas.microsoft.com/office/drawing/2014/main" id="{5E92B0B6-1934-10DB-BD39-26D31E8BFE60}"/>
                </a:ext>
              </a:extLst>
            </p:cNvPr>
            <p:cNvSpPr txBox="1">
              <a:spLocks noChangeArrowheads="1"/>
            </p:cNvSpPr>
            <p:nvPr/>
          </p:nvSpPr>
          <p:spPr bwMode="auto">
            <a:xfrm>
              <a:off x="1632" y="1632"/>
              <a:ext cx="23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dirty="0">
                  <a:solidFill>
                    <a:schemeClr val="tx2"/>
                  </a:solidFill>
                  <a:latin typeface="Tahoma" panose="020B0604030504040204" pitchFamily="34" charset="0"/>
                </a:rPr>
                <a:t>III</a:t>
              </a:r>
              <a:endParaRPr lang="en-US" altLang="hu-HU" sz="1200" dirty="0">
                <a:solidFill>
                  <a:schemeClr val="tx2"/>
                </a:solidFill>
                <a:latin typeface="Tahoma" panose="020B0604030504040204" pitchFamily="34" charset="0"/>
              </a:endParaRPr>
            </a:p>
          </p:txBody>
        </p:sp>
        <p:sp>
          <p:nvSpPr>
            <p:cNvPr id="15" name="Text Box 11">
              <a:extLst>
                <a:ext uri="{FF2B5EF4-FFF2-40B4-BE49-F238E27FC236}">
                  <a16:creationId xmlns:a16="http://schemas.microsoft.com/office/drawing/2014/main" id="{63FDE26C-4CDC-0293-08C8-09C850BC282B}"/>
                </a:ext>
              </a:extLst>
            </p:cNvPr>
            <p:cNvSpPr txBox="1">
              <a:spLocks noChangeArrowheads="1"/>
            </p:cNvSpPr>
            <p:nvPr/>
          </p:nvSpPr>
          <p:spPr bwMode="auto">
            <a:xfrm>
              <a:off x="2352" y="1632"/>
              <a:ext cx="222"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IV</a:t>
              </a:r>
              <a:endParaRPr lang="en-US" altLang="hu-HU" sz="1200">
                <a:solidFill>
                  <a:schemeClr val="tx2"/>
                </a:solidFill>
                <a:latin typeface="Tahoma" panose="020B0604030504040204" pitchFamily="34" charset="0"/>
              </a:endParaRPr>
            </a:p>
          </p:txBody>
        </p:sp>
        <p:sp>
          <p:nvSpPr>
            <p:cNvPr id="16" name="Text Box 12">
              <a:extLst>
                <a:ext uri="{FF2B5EF4-FFF2-40B4-BE49-F238E27FC236}">
                  <a16:creationId xmlns:a16="http://schemas.microsoft.com/office/drawing/2014/main" id="{291E2E2C-480C-7066-3729-06DE677F767A}"/>
                </a:ext>
              </a:extLst>
            </p:cNvPr>
            <p:cNvSpPr txBox="1">
              <a:spLocks noChangeArrowheads="1"/>
            </p:cNvSpPr>
            <p:nvPr/>
          </p:nvSpPr>
          <p:spPr bwMode="auto">
            <a:xfrm>
              <a:off x="1056" y="2304"/>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1</a:t>
              </a:r>
              <a:endParaRPr lang="en-US" altLang="hu-HU" sz="1200">
                <a:solidFill>
                  <a:schemeClr val="tx2"/>
                </a:solidFill>
                <a:latin typeface="Tahoma" panose="020B0604030504040204" pitchFamily="34" charset="0"/>
              </a:endParaRPr>
            </a:p>
          </p:txBody>
        </p:sp>
        <p:sp>
          <p:nvSpPr>
            <p:cNvPr id="17" name="Oval 13">
              <a:extLst>
                <a:ext uri="{FF2B5EF4-FFF2-40B4-BE49-F238E27FC236}">
                  <a16:creationId xmlns:a16="http://schemas.microsoft.com/office/drawing/2014/main" id="{41C16CD5-74EE-C827-B58E-229FD39190A6}"/>
                </a:ext>
              </a:extLst>
            </p:cNvPr>
            <p:cNvSpPr>
              <a:spLocks noChangeArrowheads="1"/>
            </p:cNvSpPr>
            <p:nvPr/>
          </p:nvSpPr>
          <p:spPr bwMode="auto">
            <a:xfrm>
              <a:off x="2352" y="1768"/>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18" name="Oval 14">
              <a:extLst>
                <a:ext uri="{FF2B5EF4-FFF2-40B4-BE49-F238E27FC236}">
                  <a16:creationId xmlns:a16="http://schemas.microsoft.com/office/drawing/2014/main" id="{03599B33-91D1-04B6-FC3F-5A1F6BA5D562}"/>
                </a:ext>
              </a:extLst>
            </p:cNvPr>
            <p:cNvSpPr>
              <a:spLocks noChangeArrowheads="1"/>
            </p:cNvSpPr>
            <p:nvPr/>
          </p:nvSpPr>
          <p:spPr bwMode="auto">
            <a:xfrm>
              <a:off x="1192" y="1712"/>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19" name="Oval 15">
              <a:extLst>
                <a:ext uri="{FF2B5EF4-FFF2-40B4-BE49-F238E27FC236}">
                  <a16:creationId xmlns:a16="http://schemas.microsoft.com/office/drawing/2014/main" id="{0F65727D-DFE9-4955-7E03-BEFAB1B99343}"/>
                </a:ext>
              </a:extLst>
            </p:cNvPr>
            <p:cNvSpPr>
              <a:spLocks noChangeArrowheads="1"/>
            </p:cNvSpPr>
            <p:nvPr/>
          </p:nvSpPr>
          <p:spPr bwMode="auto">
            <a:xfrm>
              <a:off x="1720" y="1824"/>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20" name="Oval 16">
              <a:extLst>
                <a:ext uri="{FF2B5EF4-FFF2-40B4-BE49-F238E27FC236}">
                  <a16:creationId xmlns:a16="http://schemas.microsoft.com/office/drawing/2014/main" id="{7E2CCB40-EBC8-2F0B-ECDE-FCE04839816D}"/>
                </a:ext>
              </a:extLst>
            </p:cNvPr>
            <p:cNvSpPr>
              <a:spLocks noChangeArrowheads="1"/>
            </p:cNvSpPr>
            <p:nvPr/>
          </p:nvSpPr>
          <p:spPr bwMode="auto">
            <a:xfrm>
              <a:off x="1608" y="2304"/>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21" name="Text Box 17">
              <a:extLst>
                <a:ext uri="{FF2B5EF4-FFF2-40B4-BE49-F238E27FC236}">
                  <a16:creationId xmlns:a16="http://schemas.microsoft.com/office/drawing/2014/main" id="{85AF79C9-4AEA-14EA-C0A2-715C8DACCFC3}"/>
                </a:ext>
              </a:extLst>
            </p:cNvPr>
            <p:cNvSpPr txBox="1">
              <a:spLocks noChangeArrowheads="1"/>
            </p:cNvSpPr>
            <p:nvPr/>
          </p:nvSpPr>
          <p:spPr bwMode="auto">
            <a:xfrm>
              <a:off x="1200" y="1104"/>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2</a:t>
              </a:r>
              <a:endParaRPr lang="en-US" altLang="hu-HU" sz="1200">
                <a:solidFill>
                  <a:schemeClr val="tx2"/>
                </a:solidFill>
                <a:latin typeface="Tahoma" panose="020B0604030504040204" pitchFamily="34" charset="0"/>
              </a:endParaRPr>
            </a:p>
          </p:txBody>
        </p:sp>
        <p:sp>
          <p:nvSpPr>
            <p:cNvPr id="22" name="Text Box 18">
              <a:extLst>
                <a:ext uri="{FF2B5EF4-FFF2-40B4-BE49-F238E27FC236}">
                  <a16:creationId xmlns:a16="http://schemas.microsoft.com/office/drawing/2014/main" id="{4EADA8F3-1330-DDCD-52B3-AE95B301990D}"/>
                </a:ext>
              </a:extLst>
            </p:cNvPr>
            <p:cNvSpPr txBox="1">
              <a:spLocks noChangeArrowheads="1"/>
            </p:cNvSpPr>
            <p:nvPr/>
          </p:nvSpPr>
          <p:spPr bwMode="auto">
            <a:xfrm>
              <a:off x="2208" y="2304"/>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3</a:t>
              </a:r>
              <a:endParaRPr lang="en-US" altLang="hu-HU" sz="1200">
                <a:solidFill>
                  <a:schemeClr val="tx2"/>
                </a:solidFill>
                <a:latin typeface="Tahoma" panose="020B0604030504040204" pitchFamily="34" charset="0"/>
              </a:endParaRPr>
            </a:p>
          </p:txBody>
        </p:sp>
        <p:sp>
          <p:nvSpPr>
            <p:cNvPr id="23" name="Text Box 19">
              <a:extLst>
                <a:ext uri="{FF2B5EF4-FFF2-40B4-BE49-F238E27FC236}">
                  <a16:creationId xmlns:a16="http://schemas.microsoft.com/office/drawing/2014/main" id="{C6AE98A9-22F4-7A74-946A-0EF6BE477967}"/>
                </a:ext>
              </a:extLst>
            </p:cNvPr>
            <p:cNvSpPr txBox="1">
              <a:spLocks noChangeArrowheads="1"/>
            </p:cNvSpPr>
            <p:nvPr/>
          </p:nvSpPr>
          <p:spPr bwMode="auto">
            <a:xfrm>
              <a:off x="1488" y="1968"/>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4</a:t>
              </a:r>
              <a:endParaRPr lang="en-US" altLang="hu-HU" sz="1200">
                <a:solidFill>
                  <a:schemeClr val="tx2"/>
                </a:solidFill>
                <a:latin typeface="Tahoma" panose="020B0604030504040204" pitchFamily="34" charset="0"/>
              </a:endParaRPr>
            </a:p>
          </p:txBody>
        </p:sp>
        <p:sp>
          <p:nvSpPr>
            <p:cNvPr id="24" name="Text Box 20">
              <a:extLst>
                <a:ext uri="{FF2B5EF4-FFF2-40B4-BE49-F238E27FC236}">
                  <a16:creationId xmlns:a16="http://schemas.microsoft.com/office/drawing/2014/main" id="{7C8971AE-A5E1-DE58-DA27-AD1E90920657}"/>
                </a:ext>
              </a:extLst>
            </p:cNvPr>
            <p:cNvSpPr txBox="1">
              <a:spLocks noChangeArrowheads="1"/>
            </p:cNvSpPr>
            <p:nvPr/>
          </p:nvSpPr>
          <p:spPr bwMode="auto">
            <a:xfrm>
              <a:off x="1344" y="1536"/>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5</a:t>
              </a:r>
              <a:endParaRPr lang="en-US" altLang="hu-HU" sz="1200">
                <a:solidFill>
                  <a:schemeClr val="tx2"/>
                </a:solidFill>
                <a:latin typeface="Tahoma" panose="020B0604030504040204" pitchFamily="34" charset="0"/>
              </a:endParaRPr>
            </a:p>
          </p:txBody>
        </p:sp>
        <p:sp>
          <p:nvSpPr>
            <p:cNvPr id="25" name="Text Box 21">
              <a:extLst>
                <a:ext uri="{FF2B5EF4-FFF2-40B4-BE49-F238E27FC236}">
                  <a16:creationId xmlns:a16="http://schemas.microsoft.com/office/drawing/2014/main" id="{0F3F5B59-F43E-18C7-F5E6-6403011FE4A6}"/>
                </a:ext>
              </a:extLst>
            </p:cNvPr>
            <p:cNvSpPr txBox="1">
              <a:spLocks noChangeArrowheads="1"/>
            </p:cNvSpPr>
            <p:nvPr/>
          </p:nvSpPr>
          <p:spPr bwMode="auto">
            <a:xfrm>
              <a:off x="1968" y="1584"/>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6</a:t>
              </a:r>
              <a:endParaRPr lang="en-US" altLang="hu-HU" sz="1200">
                <a:solidFill>
                  <a:schemeClr val="tx2"/>
                </a:solidFill>
                <a:latin typeface="Tahoma" panose="020B0604030504040204" pitchFamily="34" charset="0"/>
              </a:endParaRPr>
            </a:p>
          </p:txBody>
        </p:sp>
      </p:grpSp>
      <p:grpSp>
        <p:nvGrpSpPr>
          <p:cNvPr id="29" name="Group 22">
            <a:extLst>
              <a:ext uri="{FF2B5EF4-FFF2-40B4-BE49-F238E27FC236}">
                <a16:creationId xmlns:a16="http://schemas.microsoft.com/office/drawing/2014/main" id="{ADFC6798-FABD-D9D8-4499-58BA7FB05747}"/>
              </a:ext>
            </a:extLst>
          </p:cNvPr>
          <p:cNvGrpSpPr>
            <a:grpSpLocks/>
          </p:cNvGrpSpPr>
          <p:nvPr/>
        </p:nvGrpSpPr>
        <p:grpSpPr bwMode="auto">
          <a:xfrm>
            <a:off x="9128835" y="4012873"/>
            <a:ext cx="2474280" cy="2407581"/>
            <a:chOff x="3302" y="1056"/>
            <a:chExt cx="1646" cy="1953"/>
          </a:xfrm>
        </p:grpSpPr>
        <p:sp>
          <p:nvSpPr>
            <p:cNvPr id="30" name="Rectangle 23">
              <a:extLst>
                <a:ext uri="{FF2B5EF4-FFF2-40B4-BE49-F238E27FC236}">
                  <a16:creationId xmlns:a16="http://schemas.microsoft.com/office/drawing/2014/main" id="{2D1CAD0B-797A-AFB8-89A9-1F131150D0DE}"/>
                </a:ext>
              </a:extLst>
            </p:cNvPr>
            <p:cNvSpPr>
              <a:spLocks noChangeArrowheads="1"/>
            </p:cNvSpPr>
            <p:nvPr/>
          </p:nvSpPr>
          <p:spPr bwMode="auto">
            <a:xfrm>
              <a:off x="3504" y="1056"/>
              <a:ext cx="1248" cy="1776"/>
            </a:xfrm>
            <a:prstGeom prst="rect">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31" name="Rectangle 24">
              <a:extLst>
                <a:ext uri="{FF2B5EF4-FFF2-40B4-BE49-F238E27FC236}">
                  <a16:creationId xmlns:a16="http://schemas.microsoft.com/office/drawing/2014/main" id="{8F198583-3035-8E32-B76D-A1031660806B}"/>
                </a:ext>
              </a:extLst>
            </p:cNvPr>
            <p:cNvSpPr>
              <a:spLocks noChangeArrowheads="1"/>
            </p:cNvSpPr>
            <p:nvPr/>
          </p:nvSpPr>
          <p:spPr bwMode="auto">
            <a:xfrm>
              <a:off x="4128" y="1968"/>
              <a:ext cx="624" cy="864"/>
            </a:xfrm>
            <a:prstGeom prst="rect">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32" name="Rectangle 25">
              <a:extLst>
                <a:ext uri="{FF2B5EF4-FFF2-40B4-BE49-F238E27FC236}">
                  <a16:creationId xmlns:a16="http://schemas.microsoft.com/office/drawing/2014/main" id="{A5895F79-EDE2-EA93-0902-5C3DDA5FCF21}"/>
                </a:ext>
              </a:extLst>
            </p:cNvPr>
            <p:cNvSpPr>
              <a:spLocks noChangeArrowheads="1"/>
            </p:cNvSpPr>
            <p:nvPr/>
          </p:nvSpPr>
          <p:spPr bwMode="auto">
            <a:xfrm>
              <a:off x="3504" y="1056"/>
              <a:ext cx="1248" cy="912"/>
            </a:xfrm>
            <a:prstGeom prst="rect">
              <a:avLst/>
            </a:prstGeom>
            <a:solidFill>
              <a:srgbClr val="CCECFF"/>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33" name="Text Box 26">
              <a:extLst>
                <a:ext uri="{FF2B5EF4-FFF2-40B4-BE49-F238E27FC236}">
                  <a16:creationId xmlns:a16="http://schemas.microsoft.com/office/drawing/2014/main" id="{D307904A-87B6-0174-E2F9-070187B48A61}"/>
                </a:ext>
              </a:extLst>
            </p:cNvPr>
            <p:cNvSpPr txBox="1">
              <a:spLocks noChangeArrowheads="1"/>
            </p:cNvSpPr>
            <p:nvPr/>
          </p:nvSpPr>
          <p:spPr bwMode="auto">
            <a:xfrm>
              <a:off x="4032" y="2784"/>
              <a:ext cx="161"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I</a:t>
              </a:r>
              <a:endParaRPr lang="en-US" altLang="hu-HU" sz="1200">
                <a:solidFill>
                  <a:schemeClr val="tx2"/>
                </a:solidFill>
                <a:latin typeface="Tahoma" panose="020B0604030504040204" pitchFamily="34" charset="0"/>
              </a:endParaRPr>
            </a:p>
          </p:txBody>
        </p:sp>
        <p:sp>
          <p:nvSpPr>
            <p:cNvPr id="34" name="Text Box 27">
              <a:extLst>
                <a:ext uri="{FF2B5EF4-FFF2-40B4-BE49-F238E27FC236}">
                  <a16:creationId xmlns:a16="http://schemas.microsoft.com/office/drawing/2014/main" id="{F718E4EA-A881-6CEC-3B98-B17FDF8416A3}"/>
                </a:ext>
              </a:extLst>
            </p:cNvPr>
            <p:cNvSpPr txBox="1">
              <a:spLocks noChangeArrowheads="1"/>
            </p:cNvSpPr>
            <p:nvPr/>
          </p:nvSpPr>
          <p:spPr bwMode="auto">
            <a:xfrm>
              <a:off x="3302" y="1860"/>
              <a:ext cx="200"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II</a:t>
              </a:r>
              <a:endParaRPr lang="en-US" altLang="hu-HU" sz="1200">
                <a:solidFill>
                  <a:schemeClr val="tx2"/>
                </a:solidFill>
                <a:latin typeface="Tahoma" panose="020B0604030504040204" pitchFamily="34" charset="0"/>
              </a:endParaRPr>
            </a:p>
          </p:txBody>
        </p:sp>
        <p:sp>
          <p:nvSpPr>
            <p:cNvPr id="35" name="Text Box 28">
              <a:extLst>
                <a:ext uri="{FF2B5EF4-FFF2-40B4-BE49-F238E27FC236}">
                  <a16:creationId xmlns:a16="http://schemas.microsoft.com/office/drawing/2014/main" id="{886F940A-3EC6-3B4A-04D3-E96BFA08F54F}"/>
                </a:ext>
              </a:extLst>
            </p:cNvPr>
            <p:cNvSpPr txBox="1">
              <a:spLocks noChangeArrowheads="1"/>
            </p:cNvSpPr>
            <p:nvPr/>
          </p:nvSpPr>
          <p:spPr bwMode="auto">
            <a:xfrm>
              <a:off x="3974" y="1748"/>
              <a:ext cx="23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III</a:t>
              </a:r>
              <a:endParaRPr lang="en-US" altLang="hu-HU" sz="1200">
                <a:solidFill>
                  <a:schemeClr val="tx2"/>
                </a:solidFill>
                <a:latin typeface="Tahoma" panose="020B0604030504040204" pitchFamily="34" charset="0"/>
              </a:endParaRPr>
            </a:p>
          </p:txBody>
        </p:sp>
        <p:sp>
          <p:nvSpPr>
            <p:cNvPr id="36" name="Text Box 29">
              <a:extLst>
                <a:ext uri="{FF2B5EF4-FFF2-40B4-BE49-F238E27FC236}">
                  <a16:creationId xmlns:a16="http://schemas.microsoft.com/office/drawing/2014/main" id="{2391CA14-4CF2-50CD-8480-9EFD271E0225}"/>
                </a:ext>
              </a:extLst>
            </p:cNvPr>
            <p:cNvSpPr txBox="1">
              <a:spLocks noChangeArrowheads="1"/>
            </p:cNvSpPr>
            <p:nvPr/>
          </p:nvSpPr>
          <p:spPr bwMode="auto">
            <a:xfrm>
              <a:off x="4726" y="1836"/>
              <a:ext cx="222"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IV</a:t>
              </a:r>
              <a:endParaRPr lang="en-US" altLang="hu-HU" sz="1200">
                <a:solidFill>
                  <a:schemeClr val="tx2"/>
                </a:solidFill>
                <a:latin typeface="Tahoma" panose="020B0604030504040204" pitchFamily="34" charset="0"/>
              </a:endParaRPr>
            </a:p>
          </p:txBody>
        </p:sp>
        <p:sp>
          <p:nvSpPr>
            <p:cNvPr id="37" name="Oval 30">
              <a:extLst>
                <a:ext uri="{FF2B5EF4-FFF2-40B4-BE49-F238E27FC236}">
                  <a16:creationId xmlns:a16="http://schemas.microsoft.com/office/drawing/2014/main" id="{91092BB6-188A-3D1F-2813-C822855DBE58}"/>
                </a:ext>
              </a:extLst>
            </p:cNvPr>
            <p:cNvSpPr>
              <a:spLocks noChangeArrowheads="1"/>
            </p:cNvSpPr>
            <p:nvPr/>
          </p:nvSpPr>
          <p:spPr bwMode="auto">
            <a:xfrm>
              <a:off x="4736" y="1936"/>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38" name="Oval 31">
              <a:extLst>
                <a:ext uri="{FF2B5EF4-FFF2-40B4-BE49-F238E27FC236}">
                  <a16:creationId xmlns:a16="http://schemas.microsoft.com/office/drawing/2014/main" id="{F912C97F-60A3-3F09-B4ED-8583066A0B97}"/>
                </a:ext>
              </a:extLst>
            </p:cNvPr>
            <p:cNvSpPr>
              <a:spLocks noChangeArrowheads="1"/>
            </p:cNvSpPr>
            <p:nvPr/>
          </p:nvSpPr>
          <p:spPr bwMode="auto">
            <a:xfrm>
              <a:off x="4096" y="1944"/>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39" name="Oval 32">
              <a:extLst>
                <a:ext uri="{FF2B5EF4-FFF2-40B4-BE49-F238E27FC236}">
                  <a16:creationId xmlns:a16="http://schemas.microsoft.com/office/drawing/2014/main" id="{92F55C70-C98B-A2E3-6B54-666684706D36}"/>
                </a:ext>
              </a:extLst>
            </p:cNvPr>
            <p:cNvSpPr>
              <a:spLocks noChangeArrowheads="1"/>
            </p:cNvSpPr>
            <p:nvPr/>
          </p:nvSpPr>
          <p:spPr bwMode="auto">
            <a:xfrm>
              <a:off x="3496" y="1936"/>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40" name="Oval 33">
              <a:extLst>
                <a:ext uri="{FF2B5EF4-FFF2-40B4-BE49-F238E27FC236}">
                  <a16:creationId xmlns:a16="http://schemas.microsoft.com/office/drawing/2014/main" id="{840C89A7-CA23-C067-9CB3-DBEB71D624BE}"/>
                </a:ext>
              </a:extLst>
            </p:cNvPr>
            <p:cNvSpPr>
              <a:spLocks noChangeArrowheads="1"/>
            </p:cNvSpPr>
            <p:nvPr/>
          </p:nvSpPr>
          <p:spPr bwMode="auto">
            <a:xfrm>
              <a:off x="4112" y="2808"/>
              <a:ext cx="48" cy="48"/>
            </a:xfrm>
            <a:prstGeom prst="ellipse">
              <a:avLst/>
            </a:prstGeom>
            <a:solidFill>
              <a:srgbClr val="0000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hu-HU" altLang="hu-HU" sz="1200">
                <a:solidFill>
                  <a:schemeClr val="tx2"/>
                </a:solidFill>
              </a:endParaRPr>
            </a:p>
          </p:txBody>
        </p:sp>
        <p:sp>
          <p:nvSpPr>
            <p:cNvPr id="41" name="Text Box 34">
              <a:extLst>
                <a:ext uri="{FF2B5EF4-FFF2-40B4-BE49-F238E27FC236}">
                  <a16:creationId xmlns:a16="http://schemas.microsoft.com/office/drawing/2014/main" id="{62A8D8FF-3176-CA39-3641-9E371211251E}"/>
                </a:ext>
              </a:extLst>
            </p:cNvPr>
            <p:cNvSpPr txBox="1">
              <a:spLocks noChangeArrowheads="1"/>
            </p:cNvSpPr>
            <p:nvPr/>
          </p:nvSpPr>
          <p:spPr bwMode="auto">
            <a:xfrm>
              <a:off x="3334" y="2380"/>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1</a:t>
              </a:r>
              <a:endParaRPr lang="en-US" altLang="hu-HU" sz="1200">
                <a:solidFill>
                  <a:schemeClr val="tx2"/>
                </a:solidFill>
                <a:latin typeface="Tahoma" panose="020B0604030504040204" pitchFamily="34" charset="0"/>
              </a:endParaRPr>
            </a:p>
          </p:txBody>
        </p:sp>
        <p:sp>
          <p:nvSpPr>
            <p:cNvPr id="42" name="Text Box 35">
              <a:extLst>
                <a:ext uri="{FF2B5EF4-FFF2-40B4-BE49-F238E27FC236}">
                  <a16:creationId xmlns:a16="http://schemas.microsoft.com/office/drawing/2014/main" id="{7F3C417A-872C-D722-7BF7-C41B216E2199}"/>
                </a:ext>
              </a:extLst>
            </p:cNvPr>
            <p:cNvSpPr txBox="1">
              <a:spLocks noChangeArrowheads="1"/>
            </p:cNvSpPr>
            <p:nvPr/>
          </p:nvSpPr>
          <p:spPr bwMode="auto">
            <a:xfrm>
              <a:off x="3312" y="1248"/>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2</a:t>
              </a:r>
              <a:endParaRPr lang="en-US" altLang="hu-HU" sz="1200">
                <a:solidFill>
                  <a:schemeClr val="tx2"/>
                </a:solidFill>
                <a:latin typeface="Tahoma" panose="020B0604030504040204" pitchFamily="34" charset="0"/>
              </a:endParaRPr>
            </a:p>
          </p:txBody>
        </p:sp>
        <p:sp>
          <p:nvSpPr>
            <p:cNvPr id="43" name="Text Box 36">
              <a:extLst>
                <a:ext uri="{FF2B5EF4-FFF2-40B4-BE49-F238E27FC236}">
                  <a16:creationId xmlns:a16="http://schemas.microsoft.com/office/drawing/2014/main" id="{FF645811-95CF-70B0-FD1E-42CDB8307DFF}"/>
                </a:ext>
              </a:extLst>
            </p:cNvPr>
            <p:cNvSpPr txBox="1">
              <a:spLocks noChangeArrowheads="1"/>
            </p:cNvSpPr>
            <p:nvPr/>
          </p:nvSpPr>
          <p:spPr bwMode="auto">
            <a:xfrm>
              <a:off x="4704" y="2304"/>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3</a:t>
              </a:r>
              <a:endParaRPr lang="en-US" altLang="hu-HU" sz="1200">
                <a:solidFill>
                  <a:schemeClr val="tx2"/>
                </a:solidFill>
                <a:latin typeface="Tahoma" panose="020B0604030504040204" pitchFamily="34" charset="0"/>
              </a:endParaRPr>
            </a:p>
          </p:txBody>
        </p:sp>
        <p:sp>
          <p:nvSpPr>
            <p:cNvPr id="44" name="Text Box 37">
              <a:extLst>
                <a:ext uri="{FF2B5EF4-FFF2-40B4-BE49-F238E27FC236}">
                  <a16:creationId xmlns:a16="http://schemas.microsoft.com/office/drawing/2014/main" id="{B9841805-6528-12CA-C09D-9076F3A8C1EB}"/>
                </a:ext>
              </a:extLst>
            </p:cNvPr>
            <p:cNvSpPr txBox="1">
              <a:spLocks noChangeArrowheads="1"/>
            </p:cNvSpPr>
            <p:nvPr/>
          </p:nvSpPr>
          <p:spPr bwMode="auto">
            <a:xfrm>
              <a:off x="3984" y="2304"/>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4</a:t>
              </a:r>
              <a:endParaRPr lang="en-US" altLang="hu-HU" sz="1200">
                <a:solidFill>
                  <a:schemeClr val="tx2"/>
                </a:solidFill>
                <a:latin typeface="Tahoma" panose="020B0604030504040204" pitchFamily="34" charset="0"/>
              </a:endParaRPr>
            </a:p>
          </p:txBody>
        </p:sp>
        <p:sp>
          <p:nvSpPr>
            <p:cNvPr id="45" name="Text Box 38">
              <a:extLst>
                <a:ext uri="{FF2B5EF4-FFF2-40B4-BE49-F238E27FC236}">
                  <a16:creationId xmlns:a16="http://schemas.microsoft.com/office/drawing/2014/main" id="{F8BB771B-A2D4-68EC-8AAC-C507441B4EEB}"/>
                </a:ext>
              </a:extLst>
            </p:cNvPr>
            <p:cNvSpPr txBox="1">
              <a:spLocks noChangeArrowheads="1"/>
            </p:cNvSpPr>
            <p:nvPr/>
          </p:nvSpPr>
          <p:spPr bwMode="auto">
            <a:xfrm>
              <a:off x="3696" y="1776"/>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5</a:t>
              </a:r>
              <a:endParaRPr lang="en-US" altLang="hu-HU" sz="1200">
                <a:solidFill>
                  <a:schemeClr val="tx2"/>
                </a:solidFill>
                <a:latin typeface="Tahoma" panose="020B0604030504040204" pitchFamily="34" charset="0"/>
              </a:endParaRPr>
            </a:p>
          </p:txBody>
        </p:sp>
        <p:sp>
          <p:nvSpPr>
            <p:cNvPr id="46" name="Text Box 39">
              <a:extLst>
                <a:ext uri="{FF2B5EF4-FFF2-40B4-BE49-F238E27FC236}">
                  <a16:creationId xmlns:a16="http://schemas.microsoft.com/office/drawing/2014/main" id="{AC9390CC-497F-DAA6-C86B-19D69DB3B075}"/>
                </a:ext>
              </a:extLst>
            </p:cNvPr>
            <p:cNvSpPr txBox="1">
              <a:spLocks noChangeArrowheads="1"/>
            </p:cNvSpPr>
            <p:nvPr/>
          </p:nvSpPr>
          <p:spPr bwMode="auto">
            <a:xfrm>
              <a:off x="4272" y="1776"/>
              <a:ext cx="178" cy="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hu-HU" altLang="hu-HU" sz="1200">
                  <a:solidFill>
                    <a:schemeClr val="tx2"/>
                  </a:solidFill>
                  <a:latin typeface="Tahoma" panose="020B0604030504040204" pitchFamily="34" charset="0"/>
                </a:rPr>
                <a:t>6</a:t>
              </a:r>
              <a:endParaRPr lang="en-US" altLang="hu-HU" sz="1200">
                <a:solidFill>
                  <a:schemeClr val="tx2"/>
                </a:solidFill>
                <a:latin typeface="Tahoma" panose="020B0604030504040204" pitchFamily="34" charset="0"/>
              </a:endParaRPr>
            </a:p>
          </p:txBody>
        </p:sp>
      </p:grpSp>
      <p:sp>
        <p:nvSpPr>
          <p:cNvPr id="47" name="Rectangle 1">
            <a:extLst>
              <a:ext uri="{FF2B5EF4-FFF2-40B4-BE49-F238E27FC236}">
                <a16:creationId xmlns:a16="http://schemas.microsoft.com/office/drawing/2014/main" id="{6968FABC-9630-CB42-D1CA-61A3A91D9D23}"/>
              </a:ext>
            </a:extLst>
          </p:cNvPr>
          <p:cNvSpPr>
            <a:spLocks noChangeArrowheads="1"/>
          </p:cNvSpPr>
          <p:nvPr/>
        </p:nvSpPr>
        <p:spPr bwMode="auto">
          <a:xfrm flipH="1">
            <a:off x="7424750" y="6401317"/>
            <a:ext cx="2969786"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algn="just" eaLnBrk="0" fontAlgn="base" hangingPunct="0">
              <a:spcBef>
                <a:spcPct val="0"/>
              </a:spcBef>
              <a:spcAft>
                <a:spcPct val="0"/>
              </a:spcAft>
              <a:buClrTx/>
            </a:pPr>
            <a:r>
              <a:rPr lang="hu-HU" altLang="hu-HU" sz="2400" dirty="0">
                <a:solidFill>
                  <a:srgbClr val="1C9E4A"/>
                </a:solidFill>
                <a:latin typeface="Calibri"/>
                <a:cs typeface="Calibri"/>
              </a:rPr>
              <a:t>Azonos topológia!</a:t>
            </a:r>
          </a:p>
        </p:txBody>
      </p:sp>
    </p:spTree>
    <p:extLst>
      <p:ext uri="{BB962C8B-B14F-4D97-AF65-F5344CB8AC3E}">
        <p14:creationId xmlns:p14="http://schemas.microsoft.com/office/powerpoint/2010/main" val="31646730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topológia által nyújtott információk</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Térbeli információk: Hosszúság, távolság, kerület, terület meghatározása.</a:t>
            </a:r>
          </a:p>
          <a:p>
            <a:pPr marL="114300" indent="0" algn="just">
              <a:spcBef>
                <a:spcPts val="0"/>
              </a:spcBef>
              <a:buNone/>
            </a:pPr>
            <a:r>
              <a:rPr lang="hu-HU" dirty="0"/>
              <a:t>Térbeli kapcsolatok: Szomszédos területek kijelölése, objektumok közötti kapcsolatok vizsgálata.</a:t>
            </a:r>
          </a:p>
          <a:p>
            <a:pPr marL="114300" indent="0" algn="just">
              <a:spcBef>
                <a:spcPts val="0"/>
              </a:spcBef>
              <a:buNone/>
            </a:pPr>
            <a:r>
              <a:rPr lang="hu-HU" dirty="0"/>
              <a:t>Többszörös kapcsolatok, közös szomszédok kijelölése. </a:t>
            </a:r>
          </a:p>
          <a:p>
            <a:pPr marL="114300" indent="0" algn="just">
              <a:spcBef>
                <a:spcPts val="0"/>
              </a:spcBef>
              <a:buNone/>
            </a:pPr>
            <a:r>
              <a:rPr lang="hu-HU" dirty="0"/>
              <a:t>Hálózatanalízis. Pl. legrövidebb útvonal kijelölése,  </a:t>
            </a:r>
          </a:p>
          <a:p>
            <a:pPr marL="114300" indent="0" algn="just">
              <a:spcBef>
                <a:spcPts val="0"/>
              </a:spcBef>
              <a:buNone/>
            </a:pPr>
            <a:r>
              <a:rPr lang="hu-HU" dirty="0"/>
              <a:t>Útvonalválasztás egyéb szempontok alapján.</a:t>
            </a:r>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03270" y="4457919"/>
            <a:ext cx="6911828" cy="1569660"/>
          </a:xfrm>
          <a:prstGeom prst="rect">
            <a:avLst/>
          </a:prstGeom>
          <a:noFill/>
        </p:spPr>
        <p:txBody>
          <a:bodyPr wrap="square">
            <a:spAutoFit/>
          </a:bodyPr>
          <a:lstStyle/>
          <a:p>
            <a:pPr algn="just"/>
            <a:r>
              <a:rPr lang="hu-HU" sz="2400" dirty="0">
                <a:solidFill>
                  <a:srgbClr val="1C9E4A"/>
                </a:solidFill>
                <a:latin typeface="Calibri"/>
                <a:cs typeface="Calibri"/>
              </a:rPr>
              <a:t>A topológia építése során gyakran elkövetett hiba, hogy a topológia egyes elemei nem pontosan fedik egymást. Ez hibás számítást eredményez, illetve ellehetetleníti az egyes műveletek elvégzését.</a:t>
            </a:r>
          </a:p>
        </p:txBody>
      </p:sp>
      <p:graphicFrame>
        <p:nvGraphicFramePr>
          <p:cNvPr id="48" name="Object 3">
            <a:extLst>
              <a:ext uri="{FF2B5EF4-FFF2-40B4-BE49-F238E27FC236}">
                <a16:creationId xmlns:a16="http://schemas.microsoft.com/office/drawing/2014/main" id="{81714023-250A-7503-9B1B-EB0B566E3F21}"/>
              </a:ext>
            </a:extLst>
          </p:cNvPr>
          <p:cNvGraphicFramePr>
            <a:graphicFrameLocks noChangeAspect="1"/>
          </p:cNvGraphicFramePr>
          <p:nvPr>
            <p:extLst>
              <p:ext uri="{D42A27DB-BD31-4B8C-83A1-F6EECF244321}">
                <p14:modId xmlns:p14="http://schemas.microsoft.com/office/powerpoint/2010/main" val="872092445"/>
              </p:ext>
            </p:extLst>
          </p:nvPr>
        </p:nvGraphicFramePr>
        <p:xfrm>
          <a:off x="8006421" y="3408362"/>
          <a:ext cx="3505200" cy="3084513"/>
        </p:xfrm>
        <a:graphic>
          <a:graphicData uri="http://schemas.openxmlformats.org/presentationml/2006/ole">
            <mc:AlternateContent xmlns:mc="http://schemas.openxmlformats.org/markup-compatibility/2006">
              <mc:Choice xmlns:v="urn:schemas-microsoft-com:vml" Requires="v">
                <p:oleObj spid="_x0000_s4106" name="CorelDRAW" r:id="rId4" imgW="3105150" imgH="2733675" progId="CorelDraw.Graphic.8">
                  <p:embed/>
                </p:oleObj>
              </mc:Choice>
              <mc:Fallback>
                <p:oleObj name="CorelDRAW" r:id="rId4" imgW="3105150" imgH="2733675" progId="CorelDraw.Graphic.8">
                  <p:embed/>
                  <p:pic>
                    <p:nvPicPr>
                      <p:cNvPr id="8" name="Object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006421" y="3408362"/>
                        <a:ext cx="3505200" cy="30845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153548023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vektoros műveletek</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vektoros térinformatikai rendszerekben számos lehetőség van arra, hogy a már meglévő pontokat, vonalakat, vagy sokszögeket felhasználva különböző műveleteket végezzünk el. </a:t>
            </a:r>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33750" y="3665439"/>
            <a:ext cx="4646250" cy="1569660"/>
          </a:xfrm>
          <a:prstGeom prst="rect">
            <a:avLst/>
          </a:prstGeom>
          <a:noFill/>
        </p:spPr>
        <p:txBody>
          <a:bodyPr wrap="square">
            <a:spAutoFit/>
          </a:bodyPr>
          <a:lstStyle/>
          <a:p>
            <a:pPr algn="just"/>
            <a:r>
              <a:rPr lang="hu-HU" sz="2400" dirty="0">
                <a:solidFill>
                  <a:srgbClr val="1C9E4A"/>
                </a:solidFill>
                <a:latin typeface="Calibri"/>
                <a:cs typeface="Calibri"/>
              </a:rPr>
              <a:t>Az egyes műveletek különböző alapegységek esetén értelmezhetők csak. </a:t>
            </a:r>
          </a:p>
          <a:p>
            <a:pPr algn="just"/>
            <a:endParaRPr lang="hu-HU" sz="2400" dirty="0">
              <a:solidFill>
                <a:srgbClr val="1C9E4A"/>
              </a:solidFill>
              <a:latin typeface="Calibri"/>
              <a:cs typeface="Calibri"/>
            </a:endParaRPr>
          </a:p>
        </p:txBody>
      </p:sp>
      <p:pic>
        <p:nvPicPr>
          <p:cNvPr id="6" name="Kép 5">
            <a:extLst>
              <a:ext uri="{FF2B5EF4-FFF2-40B4-BE49-F238E27FC236}">
                <a16:creationId xmlns:a16="http://schemas.microsoft.com/office/drawing/2014/main" id="{A8070DEA-F116-C236-8208-1DA2FD6342BF}"/>
              </a:ext>
            </a:extLst>
          </p:cNvPr>
          <p:cNvPicPr>
            <a:picLocks noChangeAspect="1"/>
          </p:cNvPicPr>
          <p:nvPr/>
        </p:nvPicPr>
        <p:blipFill rotWithShape="1">
          <a:blip r:embed="rId3"/>
          <a:srcRect r="60232"/>
          <a:stretch/>
        </p:blipFill>
        <p:spPr>
          <a:xfrm>
            <a:off x="7020562" y="3063211"/>
            <a:ext cx="2153918" cy="3113752"/>
          </a:xfrm>
          <a:prstGeom prst="rect">
            <a:avLst/>
          </a:prstGeom>
        </p:spPr>
      </p:pic>
    </p:spTree>
    <p:extLst>
      <p:ext uri="{BB962C8B-B14F-4D97-AF65-F5344CB8AC3E}">
        <p14:creationId xmlns:p14="http://schemas.microsoft.com/office/powerpoint/2010/main" val="35397201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puffer (</a:t>
            </a:r>
            <a:r>
              <a:rPr lang="hu-HU" dirty="0" err="1"/>
              <a:t>buffer</a:t>
            </a:r>
            <a:r>
              <a:rPr lang="hu-HU" dirty="0"/>
              <a:t>) és a kivágás (</a:t>
            </a:r>
            <a:r>
              <a:rPr lang="hu-HU" dirty="0" err="1"/>
              <a:t>clip</a:t>
            </a:r>
            <a:r>
              <a:rPr lang="hu-HU" dirty="0"/>
              <a:t>) funkció</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Pufferzónák létrehozása mindhárom alapegység esetén értelmezhető. A pufferzónák az alapegységek körül poligonokat hoznak létre, amelyek adott távolságot jelölnek ki az eredeti objektum körül. A kivágás funkcióval a számunkra érdeklődésre tartó területeket (</a:t>
            </a:r>
            <a:r>
              <a:rPr lang="hu-HU" dirty="0" err="1"/>
              <a:t>Area</a:t>
            </a:r>
            <a:r>
              <a:rPr lang="hu-HU" dirty="0"/>
              <a:t> of Interest, AOI) lehet kiválasztani.</a:t>
            </a:r>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sp>
        <p:nvSpPr>
          <p:cNvPr id="10" name="Szövegdoboz 9">
            <a:extLst>
              <a:ext uri="{FF2B5EF4-FFF2-40B4-BE49-F238E27FC236}">
                <a16:creationId xmlns:a16="http://schemas.microsoft.com/office/drawing/2014/main" id="{F48BBDD1-91B6-4EC5-E50E-A4851BE54312}"/>
              </a:ext>
            </a:extLst>
          </p:cNvPr>
          <p:cNvSpPr txBox="1"/>
          <p:nvPr/>
        </p:nvSpPr>
        <p:spPr>
          <a:xfrm>
            <a:off x="453627" y="4001294"/>
            <a:ext cx="3441343" cy="1938992"/>
          </a:xfrm>
          <a:prstGeom prst="rect">
            <a:avLst/>
          </a:prstGeom>
          <a:noFill/>
        </p:spPr>
        <p:txBody>
          <a:bodyPr wrap="square">
            <a:spAutoFit/>
          </a:bodyPr>
          <a:lstStyle/>
          <a:p>
            <a:pPr algn="just"/>
            <a:r>
              <a:rPr lang="hu-HU" sz="2400" dirty="0">
                <a:solidFill>
                  <a:srgbClr val="1C9E4A"/>
                </a:solidFill>
                <a:latin typeface="Calibri"/>
                <a:cs typeface="Calibri"/>
                <a:sym typeface="Calibri"/>
              </a:rPr>
              <a:t>A pufferzóna alkalmazása a keresések, illetve a leválogatás során is hasznos lehet. </a:t>
            </a:r>
          </a:p>
          <a:p>
            <a:pPr algn="just"/>
            <a:endParaRPr lang="hu-HU" sz="2400" dirty="0">
              <a:solidFill>
                <a:srgbClr val="1C9E4A"/>
              </a:solidFill>
              <a:latin typeface="Calibri"/>
              <a:cs typeface="Calibri"/>
            </a:endParaRPr>
          </a:p>
        </p:txBody>
      </p:sp>
      <p:pic>
        <p:nvPicPr>
          <p:cNvPr id="7" name="Kép 6">
            <a:extLst>
              <a:ext uri="{FF2B5EF4-FFF2-40B4-BE49-F238E27FC236}">
                <a16:creationId xmlns:a16="http://schemas.microsoft.com/office/drawing/2014/main" id="{76978DCB-92A6-9C9C-07DF-1152FC9F451C}"/>
              </a:ext>
            </a:extLst>
          </p:cNvPr>
          <p:cNvPicPr>
            <a:picLocks noChangeAspect="1"/>
          </p:cNvPicPr>
          <p:nvPr/>
        </p:nvPicPr>
        <p:blipFill rotWithShape="1">
          <a:blip r:embed="rId3"/>
          <a:srcRect t="5358"/>
          <a:stretch/>
        </p:blipFill>
        <p:spPr>
          <a:xfrm>
            <a:off x="4027050" y="3606800"/>
            <a:ext cx="2220505" cy="3006800"/>
          </a:xfrm>
          <a:prstGeom prst="rect">
            <a:avLst/>
          </a:prstGeom>
        </p:spPr>
      </p:pic>
      <p:sp>
        <p:nvSpPr>
          <p:cNvPr id="8" name="Szövegdoboz 7">
            <a:extLst>
              <a:ext uri="{FF2B5EF4-FFF2-40B4-BE49-F238E27FC236}">
                <a16:creationId xmlns:a16="http://schemas.microsoft.com/office/drawing/2014/main" id="{756717E2-AFA6-F567-2F14-8627E6FFF86A}"/>
              </a:ext>
            </a:extLst>
          </p:cNvPr>
          <p:cNvSpPr txBox="1"/>
          <p:nvPr/>
        </p:nvSpPr>
        <p:spPr>
          <a:xfrm>
            <a:off x="6734618" y="4001294"/>
            <a:ext cx="3761523" cy="1938992"/>
          </a:xfrm>
          <a:prstGeom prst="rect">
            <a:avLst/>
          </a:prstGeom>
          <a:noFill/>
        </p:spPr>
        <p:txBody>
          <a:bodyPr wrap="square">
            <a:spAutoFit/>
          </a:bodyPr>
          <a:lstStyle/>
          <a:p>
            <a:pPr algn="just"/>
            <a:r>
              <a:rPr lang="hu-HU" sz="2400" dirty="0">
                <a:solidFill>
                  <a:srgbClr val="1C9E4A"/>
                </a:solidFill>
                <a:latin typeface="Calibri"/>
                <a:cs typeface="Calibri"/>
              </a:rPr>
              <a:t>A mezőgazdasági alkalmazások esetén a funkciót az egyes táblák adatainak szétválasztásához lehet használni. </a:t>
            </a:r>
          </a:p>
        </p:txBody>
      </p:sp>
      <p:pic>
        <p:nvPicPr>
          <p:cNvPr id="9" name="Kép 8">
            <a:extLst>
              <a:ext uri="{FF2B5EF4-FFF2-40B4-BE49-F238E27FC236}">
                <a16:creationId xmlns:a16="http://schemas.microsoft.com/office/drawing/2014/main" id="{B822E809-8998-F407-2574-FCFC331C1783}"/>
              </a:ext>
            </a:extLst>
          </p:cNvPr>
          <p:cNvPicPr>
            <a:picLocks noChangeAspect="1"/>
          </p:cNvPicPr>
          <p:nvPr/>
        </p:nvPicPr>
        <p:blipFill>
          <a:blip r:embed="rId4"/>
          <a:stretch>
            <a:fillRect/>
          </a:stretch>
        </p:blipFill>
        <p:spPr>
          <a:xfrm>
            <a:off x="10716723" y="3621345"/>
            <a:ext cx="939848" cy="2698889"/>
          </a:xfrm>
          <a:prstGeom prst="rect">
            <a:avLst/>
          </a:prstGeom>
        </p:spPr>
      </p:pic>
    </p:spTree>
    <p:extLst>
      <p:ext uri="{BB962C8B-B14F-4D97-AF65-F5344CB8AC3E}">
        <p14:creationId xmlns:p14="http://schemas.microsoft.com/office/powerpoint/2010/main" val="31273592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Agrárdigitalizáció: a tananyag célja</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just" rtl="0">
              <a:spcBef>
                <a:spcPts val="1000"/>
              </a:spcBef>
              <a:spcAft>
                <a:spcPts val="0"/>
              </a:spcAft>
              <a:buNone/>
            </a:pPr>
            <a:r>
              <a:rPr lang="hu-HU" dirty="0"/>
              <a:t>A tananyag célja, hogy megismertesse a gazdálkodókat azokkal az alapfogalmakkal és alapismeretekkel, amelyek segítségével képesek lesznek az agrár-informatikai rendszerek kezelésére, vagy legalább megértik, hogy a térinformatikának és a térképi felülettel rendelkező szoftvereknek mekkora szerepe van a szántóföldi gazdálkodás digitalizációs folyamatában. </a:t>
            </a:r>
          </a:p>
          <a:p>
            <a:pPr marL="0" lvl="0" indent="0" algn="just" rtl="0">
              <a:spcBef>
                <a:spcPts val="1000"/>
              </a:spcBef>
              <a:spcAft>
                <a:spcPts val="0"/>
              </a:spcAft>
              <a:buNone/>
            </a:pPr>
            <a:r>
              <a:rPr lang="hu-HU" dirty="0"/>
              <a:t>A tananyag említés szinten foglalkozik az adatokat gyűjtő szenzorokkal, illetve a megvalósításért felelős vezérlőkkel, de nem célja azok részletes ismertetése, csupán addig a mélységig megy el, ami feltétlen szükséges az adatáramlási folyamat megértéséhez. </a:t>
            </a:r>
            <a:endParaRPr dirty="0"/>
          </a:p>
        </p:txBody>
      </p:sp>
      <p:sp>
        <p:nvSpPr>
          <p:cNvPr id="2" name="Dia számának helye 1">
            <a:extLst>
              <a:ext uri="{FF2B5EF4-FFF2-40B4-BE49-F238E27FC236}">
                <a16:creationId xmlns:a16="http://schemas.microsoft.com/office/drawing/2014/main" id="{A7E11662-1FFC-656C-FC71-E27D43494FF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5</a:t>
            </a:fld>
            <a:endParaRPr lang="hu-HU"/>
          </a:p>
        </p:txBody>
      </p:sp>
    </p:spTree>
    <p:extLst>
      <p:ext uri="{BB962C8B-B14F-4D97-AF65-F5344CB8AC3E}">
        <p14:creationId xmlns:p14="http://schemas.microsoft.com/office/powerpoint/2010/main" val="5011090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Az átfedés (</a:t>
            </a:r>
            <a:r>
              <a:rPr lang="hu-HU" dirty="0" err="1"/>
              <a:t>intersect</a:t>
            </a:r>
            <a:r>
              <a:rPr lang="hu-HU" dirty="0"/>
              <a:t>) és az egyesítés (</a:t>
            </a:r>
            <a:r>
              <a:rPr lang="hu-HU" dirty="0" err="1"/>
              <a:t>unio</a:t>
            </a:r>
            <a:r>
              <a:rPr lang="hu-HU" dirty="0"/>
              <a:t>) funkció</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átfedés a kiválasztott objektumok átfedő területeit mutatja meg, az összevonás pedig az </a:t>
            </a:r>
            <a:r>
              <a:rPr lang="hu-HU" dirty="0" err="1"/>
              <a:t>unio</a:t>
            </a:r>
            <a:r>
              <a:rPr lang="hu-HU" dirty="0"/>
              <a:t> szabályai szerint az egymásba illeszthető területeket teljességében választja ki.</a:t>
            </a:r>
          </a:p>
          <a:p>
            <a:pPr algn="just">
              <a:spcBef>
                <a:spcPts val="0"/>
              </a:spcBef>
            </a:pPr>
            <a:endParaRPr lang="hu-HU" sz="2800" b="0" dirty="0"/>
          </a:p>
          <a:p>
            <a:pPr algn="just">
              <a:spcBef>
                <a:spcPts val="0"/>
              </a:spcBef>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pic>
        <p:nvPicPr>
          <p:cNvPr id="11" name="Kép 10">
            <a:extLst>
              <a:ext uri="{FF2B5EF4-FFF2-40B4-BE49-F238E27FC236}">
                <a16:creationId xmlns:a16="http://schemas.microsoft.com/office/drawing/2014/main" id="{48875993-7058-E3F4-349A-2D0E4F8F32D9}"/>
              </a:ext>
            </a:extLst>
          </p:cNvPr>
          <p:cNvPicPr>
            <a:picLocks noChangeAspect="1"/>
          </p:cNvPicPr>
          <p:nvPr/>
        </p:nvPicPr>
        <p:blipFill>
          <a:blip r:embed="rId3"/>
          <a:stretch>
            <a:fillRect/>
          </a:stretch>
        </p:blipFill>
        <p:spPr>
          <a:xfrm>
            <a:off x="3898317" y="3135816"/>
            <a:ext cx="1435923" cy="3278690"/>
          </a:xfrm>
          <a:prstGeom prst="rect">
            <a:avLst/>
          </a:prstGeom>
        </p:spPr>
      </p:pic>
      <p:pic>
        <p:nvPicPr>
          <p:cNvPr id="12" name="Kép 11">
            <a:extLst>
              <a:ext uri="{FF2B5EF4-FFF2-40B4-BE49-F238E27FC236}">
                <a16:creationId xmlns:a16="http://schemas.microsoft.com/office/drawing/2014/main" id="{FED0E421-28EC-D07D-C1F1-B96E81915421}"/>
              </a:ext>
            </a:extLst>
          </p:cNvPr>
          <p:cNvPicPr>
            <a:picLocks noChangeAspect="1"/>
          </p:cNvPicPr>
          <p:nvPr/>
        </p:nvPicPr>
        <p:blipFill>
          <a:blip r:embed="rId4"/>
          <a:stretch>
            <a:fillRect/>
          </a:stretch>
        </p:blipFill>
        <p:spPr>
          <a:xfrm>
            <a:off x="7447040" y="3135815"/>
            <a:ext cx="1463969" cy="3283059"/>
          </a:xfrm>
          <a:prstGeom prst="rect">
            <a:avLst/>
          </a:prstGeom>
        </p:spPr>
      </p:pic>
    </p:spTree>
    <p:extLst>
      <p:ext uri="{BB962C8B-B14F-4D97-AF65-F5344CB8AC3E}">
        <p14:creationId xmlns:p14="http://schemas.microsoft.com/office/powerpoint/2010/main" val="40723822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Az összevonás (</a:t>
            </a:r>
            <a:r>
              <a:rPr lang="hu-HU" dirty="0" err="1"/>
              <a:t>merge</a:t>
            </a:r>
            <a:r>
              <a:rPr lang="hu-HU" dirty="0"/>
              <a:t>) és megszüntetés/egyszerűsítés (</a:t>
            </a:r>
            <a:r>
              <a:rPr lang="hu-HU" dirty="0" err="1"/>
              <a:t>dissolve</a:t>
            </a:r>
            <a:r>
              <a:rPr lang="hu-HU" dirty="0"/>
              <a:t>) a funkció</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Az összevonás funkcióval két együtt tartozó egységet illeszthetünk össze. Az egyszerűsítés funkció akkor alkalmazható, ha egyes objektumok hasonló tulajdonságokkal rendelkeznek. Az összevonás és az egyszerűsítés funkciók alkalmazása is csak hibamentes topológia építése után lehetséges. </a:t>
            </a:r>
          </a:p>
          <a:p>
            <a:pPr algn="just">
              <a:spcBef>
                <a:spcPts val="0"/>
              </a:spcBef>
            </a:pPr>
            <a:endParaRPr lang="hu-HU" dirty="0"/>
          </a:p>
          <a:p>
            <a:pPr algn="just">
              <a:spcBef>
                <a:spcPts val="0"/>
              </a:spcBef>
            </a:pPr>
            <a:endParaRPr lang="hu-HU" sz="2800" b="0" dirty="0"/>
          </a:p>
          <a:p>
            <a:pPr algn="just">
              <a:spcBef>
                <a:spcPts val="0"/>
              </a:spcBef>
            </a:pPr>
            <a:endParaRPr lang="hu-HU" sz="2800" b="0" dirty="0"/>
          </a:p>
          <a:p>
            <a:pPr algn="just">
              <a:spcBef>
                <a:spcPts val="0"/>
              </a:spcBef>
            </a:pPr>
            <a:endParaRPr lang="hu-HU" sz="2800" b="0" dirty="0"/>
          </a:p>
          <a:p>
            <a:pPr algn="just">
              <a:spcBef>
                <a:spcPts val="0"/>
              </a:spcBef>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pic>
        <p:nvPicPr>
          <p:cNvPr id="6" name="Kép 5">
            <a:extLst>
              <a:ext uri="{FF2B5EF4-FFF2-40B4-BE49-F238E27FC236}">
                <a16:creationId xmlns:a16="http://schemas.microsoft.com/office/drawing/2014/main" id="{5A229B31-5112-DF72-937A-BEF3195A4B88}"/>
              </a:ext>
            </a:extLst>
          </p:cNvPr>
          <p:cNvPicPr>
            <a:picLocks noChangeAspect="1"/>
          </p:cNvPicPr>
          <p:nvPr/>
        </p:nvPicPr>
        <p:blipFill>
          <a:blip r:embed="rId3"/>
          <a:stretch>
            <a:fillRect/>
          </a:stretch>
        </p:blipFill>
        <p:spPr>
          <a:xfrm>
            <a:off x="4732360" y="3676515"/>
            <a:ext cx="1238314" cy="2635385"/>
          </a:xfrm>
          <a:prstGeom prst="rect">
            <a:avLst/>
          </a:prstGeom>
        </p:spPr>
      </p:pic>
      <p:pic>
        <p:nvPicPr>
          <p:cNvPr id="7" name="Kép 6">
            <a:extLst>
              <a:ext uri="{FF2B5EF4-FFF2-40B4-BE49-F238E27FC236}">
                <a16:creationId xmlns:a16="http://schemas.microsoft.com/office/drawing/2014/main" id="{7125207C-BC17-FDE0-048B-5AC48F34C519}"/>
              </a:ext>
            </a:extLst>
          </p:cNvPr>
          <p:cNvPicPr>
            <a:picLocks noChangeAspect="1"/>
          </p:cNvPicPr>
          <p:nvPr/>
        </p:nvPicPr>
        <p:blipFill>
          <a:blip r:embed="rId4"/>
          <a:stretch>
            <a:fillRect/>
          </a:stretch>
        </p:blipFill>
        <p:spPr>
          <a:xfrm>
            <a:off x="6611745" y="3676515"/>
            <a:ext cx="1174810" cy="2502029"/>
          </a:xfrm>
          <a:prstGeom prst="rect">
            <a:avLst/>
          </a:prstGeom>
        </p:spPr>
      </p:pic>
    </p:spTree>
    <p:extLst>
      <p:ext uri="{BB962C8B-B14F-4D97-AF65-F5344CB8AC3E}">
        <p14:creationId xmlns:p14="http://schemas.microsoft.com/office/powerpoint/2010/main" val="16887510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vektoros rendszerek összefoglalása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spcBef>
                <a:spcPts val="0"/>
              </a:spcBef>
              <a:buNone/>
            </a:pPr>
            <a:r>
              <a:rPr lang="hu-HU" dirty="0"/>
              <a:t>A vektoros térinformatikai rendszerek alapelemei a pont a vonal és a poligon. Ezekkel az alapelemekkel, illetve ezek kombinációjával a térben keletkezett agráradatok leírhatók. Az adattárolást és elemzést agrárinformatikai rendszerekben érdemes elvégezni, hiszen így az adatok, illetve az abból kinyert információk a későbbi munkafolyamatok során felhasználhatók a beavatkozások tervezéséhez</a:t>
            </a:r>
            <a:endParaRPr lang="hu-HU" sz="2800" b="0" dirty="0"/>
          </a:p>
          <a:p>
            <a:pPr algn="just">
              <a:spcBef>
                <a:spcPts val="0"/>
              </a:spcBef>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pic>
        <p:nvPicPr>
          <p:cNvPr id="8" name="Kép 7">
            <a:extLst>
              <a:ext uri="{FF2B5EF4-FFF2-40B4-BE49-F238E27FC236}">
                <a16:creationId xmlns:a16="http://schemas.microsoft.com/office/drawing/2014/main" id="{582EBCD4-5DD4-C766-4340-3B04EBC69791}"/>
              </a:ext>
            </a:extLst>
          </p:cNvPr>
          <p:cNvPicPr>
            <a:picLocks noChangeAspect="1"/>
          </p:cNvPicPr>
          <p:nvPr/>
        </p:nvPicPr>
        <p:blipFill>
          <a:blip r:embed="rId3"/>
          <a:stretch>
            <a:fillRect/>
          </a:stretch>
        </p:blipFill>
        <p:spPr>
          <a:xfrm>
            <a:off x="8627539" y="3935317"/>
            <a:ext cx="3013983" cy="2638203"/>
          </a:xfrm>
          <a:prstGeom prst="rect">
            <a:avLst/>
          </a:prstGeom>
        </p:spPr>
      </p:pic>
      <p:sp>
        <p:nvSpPr>
          <p:cNvPr id="9" name="Szövegdoboz 8">
            <a:extLst>
              <a:ext uri="{FF2B5EF4-FFF2-40B4-BE49-F238E27FC236}">
                <a16:creationId xmlns:a16="http://schemas.microsoft.com/office/drawing/2014/main" id="{A1474D99-E09E-8CB1-4735-1AC674E7D2B0}"/>
              </a:ext>
            </a:extLst>
          </p:cNvPr>
          <p:cNvSpPr txBox="1"/>
          <p:nvPr/>
        </p:nvSpPr>
        <p:spPr>
          <a:xfrm>
            <a:off x="463786" y="4288962"/>
            <a:ext cx="7115573" cy="1815882"/>
          </a:xfrm>
          <a:prstGeom prst="rect">
            <a:avLst/>
          </a:prstGeom>
          <a:noFill/>
        </p:spPr>
        <p:txBody>
          <a:bodyPr wrap="square">
            <a:spAutoFit/>
          </a:bodyPr>
          <a:lstStyle/>
          <a:p>
            <a:pPr algn="just"/>
            <a:r>
              <a:rPr lang="hu-HU" sz="2800" dirty="0">
                <a:solidFill>
                  <a:srgbClr val="1C9E4A"/>
                </a:solidFill>
                <a:latin typeface="Calibri"/>
                <a:cs typeface="Calibri"/>
                <a:sym typeface="Calibri"/>
              </a:rPr>
              <a:t>A mezőgazdasági adatok tárolása a legtöbb esetben térbeli adatok alapján történik. Az eltérő adattípusokat komplex agrárinformatikai rendszerek tárolják. </a:t>
            </a:r>
          </a:p>
        </p:txBody>
      </p:sp>
    </p:spTree>
    <p:extLst>
      <p:ext uri="{BB962C8B-B14F-4D97-AF65-F5344CB8AC3E}">
        <p14:creationId xmlns:p14="http://schemas.microsoft.com/office/powerpoint/2010/main" val="223461678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Az agrárinformatikai rendszerek adatstruktúrája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buNone/>
            </a:pPr>
            <a:r>
              <a:rPr lang="hu-HU" dirty="0"/>
              <a:t>Az agrárinformatikai rendszerek az adatok felépítésekor a gazdálkodási nyilvántartás logikájából indulnak ki.</a:t>
            </a:r>
          </a:p>
          <a:p>
            <a:pPr marL="114300" indent="0">
              <a:buNone/>
            </a:pPr>
            <a:r>
              <a:rPr lang="hu-HU" dirty="0"/>
              <a:t>A Feladatokat projektek keretében lehet végrehajtani. </a:t>
            </a:r>
          </a:p>
          <a:p>
            <a:pPr marL="114300" indent="0" algn="just">
              <a:spcBef>
                <a:spcPts val="0"/>
              </a:spcBef>
              <a:buNone/>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sp>
        <p:nvSpPr>
          <p:cNvPr id="9" name="Szövegdoboz 8">
            <a:extLst>
              <a:ext uri="{FF2B5EF4-FFF2-40B4-BE49-F238E27FC236}">
                <a16:creationId xmlns:a16="http://schemas.microsoft.com/office/drawing/2014/main" id="{A1474D99-E09E-8CB1-4735-1AC674E7D2B0}"/>
              </a:ext>
            </a:extLst>
          </p:cNvPr>
          <p:cNvSpPr txBox="1"/>
          <p:nvPr/>
        </p:nvSpPr>
        <p:spPr>
          <a:xfrm>
            <a:off x="454161" y="3499307"/>
            <a:ext cx="6370149" cy="2677656"/>
          </a:xfrm>
          <a:prstGeom prst="rect">
            <a:avLst/>
          </a:prstGeom>
          <a:noFill/>
        </p:spPr>
        <p:txBody>
          <a:bodyPr wrap="square">
            <a:spAutoFit/>
          </a:bodyPr>
          <a:lstStyle/>
          <a:p>
            <a:pPr algn="just"/>
            <a:r>
              <a:rPr lang="hu-HU" sz="2800" dirty="0">
                <a:solidFill>
                  <a:srgbClr val="1C9E4A"/>
                </a:solidFill>
                <a:latin typeface="Calibri"/>
                <a:cs typeface="Calibri"/>
                <a:sym typeface="Calibri"/>
              </a:rPr>
              <a:t>A mezőgazdasági adatok tárolása átgondolt könyvtárrendszer szerint kell megtörténjen, hiszen akár egy közepes gazdaság esetén is bonyolulttá válik az adatok visszakeresése, ha azok nem rendszerezettek.</a:t>
            </a:r>
          </a:p>
        </p:txBody>
      </p:sp>
      <p:pic>
        <p:nvPicPr>
          <p:cNvPr id="6" name="Kép 5">
            <a:extLst>
              <a:ext uri="{FF2B5EF4-FFF2-40B4-BE49-F238E27FC236}">
                <a16:creationId xmlns:a16="http://schemas.microsoft.com/office/drawing/2014/main" id="{0DFFE7E6-52DE-6483-C299-A7662BBF8133}"/>
              </a:ext>
            </a:extLst>
          </p:cNvPr>
          <p:cNvPicPr>
            <a:picLocks noChangeAspect="1"/>
          </p:cNvPicPr>
          <p:nvPr/>
        </p:nvPicPr>
        <p:blipFill>
          <a:blip r:embed="rId3"/>
          <a:stretch>
            <a:fillRect/>
          </a:stretch>
        </p:blipFill>
        <p:spPr>
          <a:xfrm>
            <a:off x="7399077" y="3499307"/>
            <a:ext cx="4471376" cy="3060549"/>
          </a:xfrm>
          <a:prstGeom prst="rect">
            <a:avLst/>
          </a:prstGeom>
        </p:spPr>
      </p:pic>
    </p:spTree>
    <p:extLst>
      <p:ext uri="{BB962C8B-B14F-4D97-AF65-F5344CB8AC3E}">
        <p14:creationId xmlns:p14="http://schemas.microsoft.com/office/powerpoint/2010/main" val="35495228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r>
              <a:rPr lang="hu-HU" dirty="0"/>
              <a:t>A kezelési elemek</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buNone/>
            </a:pPr>
            <a:r>
              <a:rPr lang="hu-HU" dirty="0"/>
              <a:t>Egy projekthez különböző kezelési elemek tartoznak (termelő, farm, tábla, termék, emberek (gépkezelők), jármű, munkagép, stb.), amelyek tetszőleges számban növelhetők, illetve azok szükség szerint módosíthatók. </a:t>
            </a:r>
          </a:p>
          <a:p>
            <a:pPr marL="114300" indent="0" algn="just">
              <a:spcBef>
                <a:spcPts val="0"/>
              </a:spcBef>
              <a:buNone/>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sp>
        <p:nvSpPr>
          <p:cNvPr id="9" name="Szövegdoboz 8">
            <a:extLst>
              <a:ext uri="{FF2B5EF4-FFF2-40B4-BE49-F238E27FC236}">
                <a16:creationId xmlns:a16="http://schemas.microsoft.com/office/drawing/2014/main" id="{A1474D99-E09E-8CB1-4735-1AC674E7D2B0}"/>
              </a:ext>
            </a:extLst>
          </p:cNvPr>
          <p:cNvSpPr txBox="1"/>
          <p:nvPr/>
        </p:nvSpPr>
        <p:spPr>
          <a:xfrm>
            <a:off x="454161" y="3499307"/>
            <a:ext cx="6370149" cy="2677656"/>
          </a:xfrm>
          <a:prstGeom prst="rect">
            <a:avLst/>
          </a:prstGeom>
          <a:noFill/>
        </p:spPr>
        <p:txBody>
          <a:bodyPr wrap="square">
            <a:spAutoFit/>
          </a:bodyPr>
          <a:lstStyle/>
          <a:p>
            <a:pPr algn="just"/>
            <a:r>
              <a:rPr lang="hu-HU" sz="2800" dirty="0">
                <a:solidFill>
                  <a:srgbClr val="1C9E4A"/>
                </a:solidFill>
                <a:latin typeface="Calibri"/>
                <a:cs typeface="Calibri"/>
                <a:sym typeface="Calibri"/>
              </a:rPr>
              <a:t>Különösen nagy figyelmet kell fordítani az egyes elemek esetén az azonos nevezéktan használatára, hiszen a rendszerek az eltérő nevekkel jegyzett táblákat eltérő adatbázisban fogják kezelni. </a:t>
            </a:r>
          </a:p>
        </p:txBody>
      </p:sp>
      <p:pic>
        <p:nvPicPr>
          <p:cNvPr id="7" name="Kép 6">
            <a:extLst>
              <a:ext uri="{FF2B5EF4-FFF2-40B4-BE49-F238E27FC236}">
                <a16:creationId xmlns:a16="http://schemas.microsoft.com/office/drawing/2014/main" id="{6ACE6CB0-F3DA-3B1B-A628-C876FD548911}"/>
              </a:ext>
            </a:extLst>
          </p:cNvPr>
          <p:cNvPicPr>
            <a:picLocks noChangeAspect="1"/>
          </p:cNvPicPr>
          <p:nvPr/>
        </p:nvPicPr>
        <p:blipFill>
          <a:blip r:embed="rId3"/>
          <a:stretch>
            <a:fillRect/>
          </a:stretch>
        </p:blipFill>
        <p:spPr>
          <a:xfrm>
            <a:off x="7669300" y="3334948"/>
            <a:ext cx="3794225" cy="3157927"/>
          </a:xfrm>
          <a:prstGeom prst="rect">
            <a:avLst/>
          </a:prstGeom>
        </p:spPr>
      </p:pic>
    </p:spTree>
    <p:extLst>
      <p:ext uri="{BB962C8B-B14F-4D97-AF65-F5344CB8AC3E}">
        <p14:creationId xmlns:p14="http://schemas.microsoft.com/office/powerpoint/2010/main" val="4134481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pPr algn="just"/>
            <a:r>
              <a:rPr lang="hu-HU" dirty="0"/>
              <a:t>Az </a:t>
            </a:r>
            <a:r>
              <a:rPr lang="hu-HU" dirty="0" err="1"/>
              <a:t>Ag</a:t>
            </a:r>
            <a:r>
              <a:rPr lang="hu-HU" dirty="0"/>
              <a:t> </a:t>
            </a:r>
            <a:r>
              <a:rPr lang="hu-HU" dirty="0" err="1"/>
              <a:t>Leader</a:t>
            </a:r>
            <a:r>
              <a:rPr lang="hu-HU" dirty="0"/>
              <a:t> </a:t>
            </a:r>
            <a:r>
              <a:rPr lang="hu-HU" dirty="0" err="1"/>
              <a:t>Technology</a:t>
            </a:r>
            <a:r>
              <a:rPr lang="hu-HU" dirty="0"/>
              <a:t> SMS </a:t>
            </a:r>
            <a:r>
              <a:rPr lang="hu-HU" dirty="0" err="1"/>
              <a:t>advanced</a:t>
            </a:r>
            <a:r>
              <a:rPr lang="hu-HU" dirty="0"/>
              <a:t> szoftverének fa struktúrája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buNone/>
            </a:pPr>
            <a:r>
              <a:rPr lang="hu-HU" dirty="0"/>
              <a:t>Az adattárolás struktúrájának felépítése: termelő, farm, tábla, év, munkaművelet, termék. </a:t>
            </a:r>
          </a:p>
          <a:p>
            <a:pPr marL="114300" indent="0" algn="just">
              <a:spcBef>
                <a:spcPts val="0"/>
              </a:spcBef>
              <a:buNone/>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pic>
        <p:nvPicPr>
          <p:cNvPr id="6" name="Kép 5">
            <a:extLst>
              <a:ext uri="{FF2B5EF4-FFF2-40B4-BE49-F238E27FC236}">
                <a16:creationId xmlns:a16="http://schemas.microsoft.com/office/drawing/2014/main" id="{0929CCC0-459E-E89A-8C7E-C283646079B3}"/>
              </a:ext>
            </a:extLst>
          </p:cNvPr>
          <p:cNvPicPr>
            <a:picLocks noChangeAspect="1"/>
          </p:cNvPicPr>
          <p:nvPr/>
        </p:nvPicPr>
        <p:blipFill>
          <a:blip r:embed="rId3"/>
          <a:stretch>
            <a:fillRect/>
          </a:stretch>
        </p:blipFill>
        <p:spPr>
          <a:xfrm>
            <a:off x="3745661" y="3103388"/>
            <a:ext cx="5884246" cy="3389487"/>
          </a:xfrm>
          <a:prstGeom prst="rect">
            <a:avLst/>
          </a:prstGeom>
        </p:spPr>
      </p:pic>
    </p:spTree>
    <p:extLst>
      <p:ext uri="{BB962C8B-B14F-4D97-AF65-F5344CB8AC3E}">
        <p14:creationId xmlns:p14="http://schemas.microsoft.com/office/powerpoint/2010/main" val="334003304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pPr algn="just"/>
            <a:r>
              <a:rPr lang="hu-HU" dirty="0"/>
              <a:t>Az adatok megjelenítése</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buNone/>
            </a:pPr>
            <a:r>
              <a:rPr lang="hu-HU" dirty="0"/>
              <a:t>Az adatok megjelenítése automatikusan történik a szoftver tájékozásképpen a háttérbe betölti a műholdfelvételen alapuló háttérképet.</a:t>
            </a:r>
          </a:p>
          <a:p>
            <a:pPr marL="114300" indent="0" algn="just">
              <a:spcBef>
                <a:spcPts val="0"/>
              </a:spcBef>
              <a:buNone/>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grpSp>
        <p:nvGrpSpPr>
          <p:cNvPr id="2" name="Csoportba foglalás 1">
            <a:extLst>
              <a:ext uri="{FF2B5EF4-FFF2-40B4-BE49-F238E27FC236}">
                <a16:creationId xmlns:a16="http://schemas.microsoft.com/office/drawing/2014/main" id="{3C5E5C9A-4238-BE06-09DF-6167D112EDC5}"/>
              </a:ext>
            </a:extLst>
          </p:cNvPr>
          <p:cNvGrpSpPr/>
          <p:nvPr/>
        </p:nvGrpSpPr>
        <p:grpSpPr>
          <a:xfrm>
            <a:off x="4519082" y="2915649"/>
            <a:ext cx="7167043" cy="3336794"/>
            <a:chOff x="1774826" y="2410692"/>
            <a:chExt cx="8323158" cy="3977310"/>
          </a:xfrm>
        </p:grpSpPr>
        <p:pic>
          <p:nvPicPr>
            <p:cNvPr id="7" name="Kép 6">
              <a:extLst>
                <a:ext uri="{FF2B5EF4-FFF2-40B4-BE49-F238E27FC236}">
                  <a16:creationId xmlns:a16="http://schemas.microsoft.com/office/drawing/2014/main" id="{FB10DF5F-CE8E-8401-D4E4-F194315D9E4E}"/>
                </a:ext>
              </a:extLst>
            </p:cNvPr>
            <p:cNvPicPr>
              <a:picLocks noChangeAspect="1"/>
            </p:cNvPicPr>
            <p:nvPr/>
          </p:nvPicPr>
          <p:blipFill>
            <a:blip r:embed="rId3"/>
            <a:stretch>
              <a:fillRect/>
            </a:stretch>
          </p:blipFill>
          <p:spPr>
            <a:xfrm>
              <a:off x="1774826" y="2410692"/>
              <a:ext cx="4891889" cy="2833205"/>
            </a:xfrm>
            <a:prstGeom prst="rect">
              <a:avLst/>
            </a:prstGeom>
          </p:spPr>
        </p:pic>
        <p:pic>
          <p:nvPicPr>
            <p:cNvPr id="8" name="Kép 7">
              <a:extLst>
                <a:ext uri="{FF2B5EF4-FFF2-40B4-BE49-F238E27FC236}">
                  <a16:creationId xmlns:a16="http://schemas.microsoft.com/office/drawing/2014/main" id="{B3BA428C-BCA1-69E6-7831-299E539B921E}"/>
                </a:ext>
              </a:extLst>
            </p:cNvPr>
            <p:cNvPicPr>
              <a:picLocks noChangeAspect="1"/>
            </p:cNvPicPr>
            <p:nvPr/>
          </p:nvPicPr>
          <p:blipFill>
            <a:blip r:embed="rId4"/>
            <a:stretch>
              <a:fillRect/>
            </a:stretch>
          </p:blipFill>
          <p:spPr>
            <a:xfrm>
              <a:off x="6933210" y="4099790"/>
              <a:ext cx="3164774" cy="2288212"/>
            </a:xfrm>
            <a:prstGeom prst="rect">
              <a:avLst/>
            </a:prstGeom>
          </p:spPr>
        </p:pic>
        <p:sp>
          <p:nvSpPr>
            <p:cNvPr id="9" name="Ellipszis 8">
              <a:extLst>
                <a:ext uri="{FF2B5EF4-FFF2-40B4-BE49-F238E27FC236}">
                  <a16:creationId xmlns:a16="http://schemas.microsoft.com/office/drawing/2014/main" id="{55B63239-BD9F-B829-851E-5A60D35143BB}"/>
                </a:ext>
              </a:extLst>
            </p:cNvPr>
            <p:cNvSpPr/>
            <p:nvPr/>
          </p:nvSpPr>
          <p:spPr>
            <a:xfrm>
              <a:off x="6048500" y="3725717"/>
              <a:ext cx="299701" cy="2940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u-HU"/>
            </a:p>
          </p:txBody>
        </p:sp>
        <p:cxnSp>
          <p:nvCxnSpPr>
            <p:cNvPr id="10" name="Egyenes összekötő nyíllal 9">
              <a:extLst>
                <a:ext uri="{FF2B5EF4-FFF2-40B4-BE49-F238E27FC236}">
                  <a16:creationId xmlns:a16="http://schemas.microsoft.com/office/drawing/2014/main" id="{18001233-B948-A46D-1B37-B8FBE2C601CB}"/>
                </a:ext>
              </a:extLst>
            </p:cNvPr>
            <p:cNvCxnSpPr>
              <a:stCxn id="9" idx="5"/>
            </p:cNvCxnSpPr>
            <p:nvPr/>
          </p:nvCxnSpPr>
          <p:spPr>
            <a:xfrm>
              <a:off x="6304310" y="3976731"/>
              <a:ext cx="628900" cy="23307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grpSp>
      <p:sp>
        <p:nvSpPr>
          <p:cNvPr id="11" name="Szövegdoboz 10">
            <a:extLst>
              <a:ext uri="{FF2B5EF4-FFF2-40B4-BE49-F238E27FC236}">
                <a16:creationId xmlns:a16="http://schemas.microsoft.com/office/drawing/2014/main" id="{FA4C8E57-30FA-2B80-3589-A45025F67DC8}"/>
              </a:ext>
            </a:extLst>
          </p:cNvPr>
          <p:cNvSpPr txBox="1"/>
          <p:nvPr/>
        </p:nvSpPr>
        <p:spPr>
          <a:xfrm>
            <a:off x="433632" y="3661370"/>
            <a:ext cx="3811179" cy="1631216"/>
          </a:xfrm>
          <a:prstGeom prst="rect">
            <a:avLst/>
          </a:prstGeom>
          <a:noFill/>
        </p:spPr>
        <p:txBody>
          <a:bodyPr wrap="square">
            <a:spAutoFit/>
          </a:bodyPr>
          <a:lstStyle/>
          <a:p>
            <a:pPr algn="just"/>
            <a:r>
              <a:rPr lang="hu-HU" sz="2000" dirty="0">
                <a:solidFill>
                  <a:srgbClr val="1C9E4A"/>
                </a:solidFill>
                <a:latin typeface="Calibri"/>
                <a:cs typeface="Calibri"/>
                <a:sym typeface="Calibri"/>
              </a:rPr>
              <a:t>Az adatok megjelenítését a jelmagyarázat szerkesztésével lehet módosítani, ahol eltérő preferenciák alapján módosíthatók a megjelenítések. </a:t>
            </a:r>
          </a:p>
        </p:txBody>
      </p:sp>
      <p:sp>
        <p:nvSpPr>
          <p:cNvPr id="13" name="Szövegdoboz 12">
            <a:extLst>
              <a:ext uri="{FF2B5EF4-FFF2-40B4-BE49-F238E27FC236}">
                <a16:creationId xmlns:a16="http://schemas.microsoft.com/office/drawing/2014/main" id="{C5128043-EBC1-C4C0-B6DF-4E3A195BFA36}"/>
              </a:ext>
            </a:extLst>
          </p:cNvPr>
          <p:cNvSpPr txBox="1"/>
          <p:nvPr/>
        </p:nvSpPr>
        <p:spPr>
          <a:xfrm>
            <a:off x="4519082" y="5529436"/>
            <a:ext cx="4212389" cy="1015663"/>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Tx/>
              <a:buFont typeface="Arial"/>
              <a:buNone/>
              <a:tabLst/>
              <a:defRPr/>
            </a:pPr>
            <a:r>
              <a:rPr kumimoji="0" lang="hu-HU" sz="2000" b="0" i="0" u="none" strike="noStrike" kern="0" cap="none" spc="0" normalizeH="0" baseline="0" noProof="0" dirty="0">
                <a:ln>
                  <a:noFill/>
                </a:ln>
                <a:solidFill>
                  <a:srgbClr val="1C9E4A"/>
                </a:solidFill>
                <a:effectLst/>
                <a:uLnTx/>
                <a:uFillTx/>
                <a:latin typeface="Calibri"/>
                <a:cs typeface="Calibri"/>
                <a:sym typeface="Calibri"/>
              </a:rPr>
              <a:t>Ehhez a statisztikai adatok, illetve az azok alapján megjelenített hisztogram is hozzásegít.</a:t>
            </a:r>
          </a:p>
        </p:txBody>
      </p:sp>
    </p:spTree>
    <p:extLst>
      <p:ext uri="{BB962C8B-B14F-4D97-AF65-F5344CB8AC3E}">
        <p14:creationId xmlns:p14="http://schemas.microsoft.com/office/powerpoint/2010/main" val="2530762105"/>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pPr algn="just"/>
            <a:r>
              <a:rPr lang="hu-HU" dirty="0"/>
              <a:t>Az adatok exportálása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buNone/>
            </a:pPr>
            <a:r>
              <a:rPr lang="hu-HU" dirty="0"/>
              <a:t>Az adatok az agrárinformatikai rendszerből eltérő céllal exportálhatók.</a:t>
            </a:r>
          </a:p>
          <a:p>
            <a:pPr marL="114300" indent="0" algn="just">
              <a:spcBef>
                <a:spcPts val="0"/>
              </a:spcBef>
              <a:buNone/>
            </a:pPr>
            <a:endParaRPr lang="hu-HU" sz="2800" b="0" dirty="0"/>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sp>
        <p:nvSpPr>
          <p:cNvPr id="11" name="Szövegdoboz 10">
            <a:extLst>
              <a:ext uri="{FF2B5EF4-FFF2-40B4-BE49-F238E27FC236}">
                <a16:creationId xmlns:a16="http://schemas.microsoft.com/office/drawing/2014/main" id="{FA4C8E57-30FA-2B80-3589-A45025F67DC8}"/>
              </a:ext>
            </a:extLst>
          </p:cNvPr>
          <p:cNvSpPr txBox="1"/>
          <p:nvPr/>
        </p:nvSpPr>
        <p:spPr>
          <a:xfrm>
            <a:off x="470200" y="2862137"/>
            <a:ext cx="3811179" cy="2554545"/>
          </a:xfrm>
          <a:prstGeom prst="rect">
            <a:avLst/>
          </a:prstGeom>
          <a:noFill/>
        </p:spPr>
        <p:txBody>
          <a:bodyPr wrap="square">
            <a:spAutoFit/>
          </a:bodyPr>
          <a:lstStyle/>
          <a:p>
            <a:pPr algn="just"/>
            <a:r>
              <a:rPr lang="hu-HU" sz="2000" dirty="0">
                <a:solidFill>
                  <a:srgbClr val="1C9E4A"/>
                </a:solidFill>
                <a:latin typeface="Calibri"/>
                <a:cs typeface="Calibri"/>
                <a:sym typeface="Calibri"/>
              </a:rPr>
              <a:t>Az eltérő cél lehet például, hogy az adatok elemzéséhez speciális térinformatikai szoftverbe exportáljuk az </a:t>
            </a:r>
            <a:r>
              <a:rPr lang="hu-HU" sz="2000" dirty="0" err="1">
                <a:solidFill>
                  <a:srgbClr val="1C9E4A"/>
                </a:solidFill>
                <a:latin typeface="Calibri"/>
                <a:cs typeface="Calibri"/>
                <a:sym typeface="Calibri"/>
              </a:rPr>
              <a:t>alapadatokat</a:t>
            </a:r>
            <a:r>
              <a:rPr lang="hu-HU" sz="2000" dirty="0">
                <a:solidFill>
                  <a:srgbClr val="1C9E4A"/>
                </a:solidFill>
                <a:latin typeface="Calibri"/>
                <a:cs typeface="Calibri"/>
                <a:sym typeface="Calibri"/>
              </a:rPr>
              <a:t>, de előfordulhat az is, hogy az erőgépben felszerelt monitor vezérléséhez szükséges az adatexportálás.</a:t>
            </a:r>
          </a:p>
        </p:txBody>
      </p:sp>
      <p:grpSp>
        <p:nvGrpSpPr>
          <p:cNvPr id="3" name="Csoportba foglalás 2">
            <a:extLst>
              <a:ext uri="{FF2B5EF4-FFF2-40B4-BE49-F238E27FC236}">
                <a16:creationId xmlns:a16="http://schemas.microsoft.com/office/drawing/2014/main" id="{E2878DCC-2A5F-F4DA-9E4E-F2F0C1CBBF8A}"/>
              </a:ext>
            </a:extLst>
          </p:cNvPr>
          <p:cNvGrpSpPr/>
          <p:nvPr/>
        </p:nvGrpSpPr>
        <p:grpSpPr>
          <a:xfrm>
            <a:off x="4406997" y="3062739"/>
            <a:ext cx="7470155" cy="3485664"/>
            <a:chOff x="1774825" y="2442223"/>
            <a:chExt cx="8226420" cy="3937118"/>
          </a:xfrm>
        </p:grpSpPr>
        <p:pic>
          <p:nvPicPr>
            <p:cNvPr id="12" name="Kép 11">
              <a:extLst>
                <a:ext uri="{FF2B5EF4-FFF2-40B4-BE49-F238E27FC236}">
                  <a16:creationId xmlns:a16="http://schemas.microsoft.com/office/drawing/2014/main" id="{D710EFC6-BC79-417C-7339-BA5EAFBFF7F6}"/>
                </a:ext>
              </a:extLst>
            </p:cNvPr>
            <p:cNvPicPr>
              <a:picLocks noChangeAspect="1"/>
            </p:cNvPicPr>
            <p:nvPr/>
          </p:nvPicPr>
          <p:blipFill>
            <a:blip r:embed="rId3"/>
            <a:stretch>
              <a:fillRect/>
            </a:stretch>
          </p:blipFill>
          <p:spPr>
            <a:xfrm>
              <a:off x="1774825" y="2442224"/>
              <a:ext cx="5213618" cy="3251367"/>
            </a:xfrm>
            <a:prstGeom prst="rect">
              <a:avLst/>
            </a:prstGeom>
          </p:spPr>
        </p:pic>
        <p:pic>
          <p:nvPicPr>
            <p:cNvPr id="14" name="Picture 8" descr="edge">
              <a:extLst>
                <a:ext uri="{FF2B5EF4-FFF2-40B4-BE49-F238E27FC236}">
                  <a16:creationId xmlns:a16="http://schemas.microsoft.com/office/drawing/2014/main" id="{7511CECB-5008-7802-2489-8970947B23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16083" y="2442223"/>
              <a:ext cx="1426877" cy="109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5" name="Egyenes összekötő nyíllal 14">
              <a:extLst>
                <a:ext uri="{FF2B5EF4-FFF2-40B4-BE49-F238E27FC236}">
                  <a16:creationId xmlns:a16="http://schemas.microsoft.com/office/drawing/2014/main" id="{C2D936E1-E220-630F-F63C-0CC0275EB928}"/>
                </a:ext>
              </a:extLst>
            </p:cNvPr>
            <p:cNvCxnSpPr/>
            <p:nvPr/>
          </p:nvCxnSpPr>
          <p:spPr>
            <a:xfrm flipV="1">
              <a:off x="6892198" y="2924909"/>
              <a:ext cx="833310" cy="17259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Egyenes összekötő nyíllal 15">
              <a:extLst>
                <a:ext uri="{FF2B5EF4-FFF2-40B4-BE49-F238E27FC236}">
                  <a16:creationId xmlns:a16="http://schemas.microsoft.com/office/drawing/2014/main" id="{BA7E3545-0D9F-0A86-AFAC-9517B95C2A81}"/>
                </a:ext>
              </a:extLst>
            </p:cNvPr>
            <p:cNvCxnSpPr/>
            <p:nvPr/>
          </p:nvCxnSpPr>
          <p:spPr>
            <a:xfrm>
              <a:off x="6940322" y="4029484"/>
              <a:ext cx="785187" cy="132209"/>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gyenes összekötő nyíllal 16">
              <a:extLst>
                <a:ext uri="{FF2B5EF4-FFF2-40B4-BE49-F238E27FC236}">
                  <a16:creationId xmlns:a16="http://schemas.microsoft.com/office/drawing/2014/main" id="{71A7F415-A738-8786-E046-1A099E6270FE}"/>
                </a:ext>
              </a:extLst>
            </p:cNvPr>
            <p:cNvCxnSpPr/>
            <p:nvPr/>
          </p:nvCxnSpPr>
          <p:spPr>
            <a:xfrm>
              <a:off x="6892199" y="4861537"/>
              <a:ext cx="785187" cy="33178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8" name="Google Shape;386;p39">
              <a:extLst>
                <a:ext uri="{FF2B5EF4-FFF2-40B4-BE49-F238E27FC236}">
                  <a16:creationId xmlns:a16="http://schemas.microsoft.com/office/drawing/2014/main" id="{B5B7A0DE-737A-FB91-47CC-B2413BFE579A}"/>
                </a:ext>
              </a:extLst>
            </p:cNvPr>
            <p:cNvPicPr preferRelativeResize="0"/>
            <p:nvPr/>
          </p:nvPicPr>
          <p:blipFill rotWithShape="1">
            <a:blip r:embed="rId5">
              <a:alphaModFix/>
            </a:blip>
            <a:srcRect/>
            <a:stretch/>
          </p:blipFill>
          <p:spPr>
            <a:xfrm>
              <a:off x="8305267" y="3726697"/>
              <a:ext cx="1248508" cy="1024651"/>
            </a:xfrm>
            <a:prstGeom prst="rect">
              <a:avLst/>
            </a:prstGeom>
            <a:noFill/>
            <a:ln>
              <a:noFill/>
            </a:ln>
          </p:spPr>
        </p:pic>
        <p:pic>
          <p:nvPicPr>
            <p:cNvPr id="19" name="Kép 18">
              <a:extLst>
                <a:ext uri="{FF2B5EF4-FFF2-40B4-BE49-F238E27FC236}">
                  <a16:creationId xmlns:a16="http://schemas.microsoft.com/office/drawing/2014/main" id="{0B38F7F7-30BF-8133-BBC1-AF5CFE709079}"/>
                </a:ext>
              </a:extLst>
            </p:cNvPr>
            <p:cNvPicPr>
              <a:picLocks noChangeAspect="1"/>
            </p:cNvPicPr>
            <p:nvPr/>
          </p:nvPicPr>
          <p:blipFill>
            <a:blip r:embed="rId6"/>
            <a:stretch>
              <a:fillRect/>
            </a:stretch>
          </p:blipFill>
          <p:spPr>
            <a:xfrm>
              <a:off x="7857800" y="5027430"/>
              <a:ext cx="2143445" cy="1351911"/>
            </a:xfrm>
            <a:prstGeom prst="rect">
              <a:avLst/>
            </a:prstGeom>
          </p:spPr>
        </p:pic>
      </p:grpSp>
    </p:spTree>
    <p:extLst>
      <p:ext uri="{BB962C8B-B14F-4D97-AF65-F5344CB8AC3E}">
        <p14:creationId xmlns:p14="http://schemas.microsoft.com/office/powerpoint/2010/main" val="176379908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pPr algn="just"/>
            <a:r>
              <a:rPr lang="hu-HU" dirty="0"/>
              <a:t>Az adatok exportálása térinformatikai rendszerbe</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buNone/>
            </a:pPr>
            <a:r>
              <a:rPr lang="hu-HU" dirty="0"/>
              <a:t>Az adatok az agrárinformatikai rendszerből szabványos térinformatikai rendszerekbe az iparági standard-</a:t>
            </a:r>
            <a:r>
              <a:rPr lang="hu-HU" dirty="0" err="1"/>
              <a:t>nak</a:t>
            </a:r>
            <a:r>
              <a:rPr lang="hu-HU" dirty="0"/>
              <a:t> elfogadott a *.</a:t>
            </a:r>
            <a:r>
              <a:rPr lang="hu-HU" dirty="0" err="1"/>
              <a:t>shp</a:t>
            </a:r>
            <a:r>
              <a:rPr lang="hu-HU" dirty="0"/>
              <a:t> kiterjesztéssel exportálhatók ki.</a:t>
            </a:r>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pic>
        <p:nvPicPr>
          <p:cNvPr id="13" name="Kép 12">
            <a:extLst>
              <a:ext uri="{FF2B5EF4-FFF2-40B4-BE49-F238E27FC236}">
                <a16:creationId xmlns:a16="http://schemas.microsoft.com/office/drawing/2014/main" id="{36678295-4564-3560-3C11-FC7B0001788E}"/>
              </a:ext>
            </a:extLst>
          </p:cNvPr>
          <p:cNvPicPr>
            <a:picLocks noChangeAspect="1"/>
          </p:cNvPicPr>
          <p:nvPr/>
        </p:nvPicPr>
        <p:blipFill>
          <a:blip r:embed="rId3"/>
          <a:stretch>
            <a:fillRect/>
          </a:stretch>
        </p:blipFill>
        <p:spPr>
          <a:xfrm>
            <a:off x="3714693" y="3224463"/>
            <a:ext cx="5048741" cy="3193315"/>
          </a:xfrm>
          <a:prstGeom prst="rect">
            <a:avLst/>
          </a:prstGeom>
        </p:spPr>
      </p:pic>
    </p:spTree>
    <p:extLst>
      <p:ext uri="{BB962C8B-B14F-4D97-AF65-F5344CB8AC3E}">
        <p14:creationId xmlns:p14="http://schemas.microsoft.com/office/powerpoint/2010/main" val="236287869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pPr algn="just"/>
            <a:r>
              <a:rPr lang="hu-HU" dirty="0"/>
              <a:t>Az adatok megjelenítése térinformatikai rendszerben</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buNone/>
            </a:pPr>
            <a:r>
              <a:rPr lang="hu-HU" dirty="0"/>
              <a:t>Az adatok megjelenítése a térinformatikai rendszerben, öt osztályba sorolva.</a:t>
            </a:r>
          </a:p>
          <a:p>
            <a:pPr algn="just">
              <a:spcBef>
                <a:spcPts val="0"/>
              </a:spcBef>
            </a:pPr>
            <a:endParaRPr lang="hu-HU" dirty="0"/>
          </a:p>
          <a:p>
            <a:pPr algn="just">
              <a:spcBef>
                <a:spcPts val="0"/>
              </a:spcBef>
            </a:pPr>
            <a:endParaRPr lang="hu-HU" dirty="0"/>
          </a:p>
          <a:p>
            <a:pPr algn="just">
              <a:spcBef>
                <a:spcPts val="0"/>
              </a:spcBef>
            </a:pPr>
            <a:endParaRPr lang="hu-HU" dirty="0"/>
          </a:p>
          <a:p>
            <a:pPr algn="just">
              <a:spcBef>
                <a:spcPts val="0"/>
              </a:spcBef>
            </a:pPr>
            <a:endParaRPr lang="hu-HU" dirty="0"/>
          </a:p>
        </p:txBody>
      </p:sp>
      <p:pic>
        <p:nvPicPr>
          <p:cNvPr id="6" name="Kép 5">
            <a:extLst>
              <a:ext uri="{FF2B5EF4-FFF2-40B4-BE49-F238E27FC236}">
                <a16:creationId xmlns:a16="http://schemas.microsoft.com/office/drawing/2014/main" id="{EA11686D-AD59-827E-4A8A-C20951C849D2}"/>
              </a:ext>
            </a:extLst>
          </p:cNvPr>
          <p:cNvPicPr>
            <a:picLocks noChangeAspect="1"/>
          </p:cNvPicPr>
          <p:nvPr/>
        </p:nvPicPr>
        <p:blipFill>
          <a:blip r:embed="rId3"/>
          <a:stretch>
            <a:fillRect/>
          </a:stretch>
        </p:blipFill>
        <p:spPr>
          <a:xfrm>
            <a:off x="3722599" y="2578215"/>
            <a:ext cx="4746802" cy="3733685"/>
          </a:xfrm>
          <a:prstGeom prst="rect">
            <a:avLst/>
          </a:prstGeom>
        </p:spPr>
      </p:pic>
    </p:spTree>
    <p:extLst>
      <p:ext uri="{BB962C8B-B14F-4D97-AF65-F5344CB8AC3E}">
        <p14:creationId xmlns:p14="http://schemas.microsoft.com/office/powerpoint/2010/main" val="233748159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Témaspecifikus szakmai kérdések</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l" rtl="0">
              <a:spcBef>
                <a:spcPts val="1000"/>
              </a:spcBef>
              <a:spcAft>
                <a:spcPts val="0"/>
              </a:spcAft>
              <a:buNone/>
            </a:pPr>
            <a:r>
              <a:rPr lang="hu-HU" dirty="0"/>
              <a:t>Miért fontos az adatok térkoordinátákkal történő megjelenítése?</a:t>
            </a:r>
          </a:p>
          <a:p>
            <a:pPr marL="0" lvl="0" indent="0" algn="l" rtl="0">
              <a:spcBef>
                <a:spcPts val="1000"/>
              </a:spcBef>
              <a:spcAft>
                <a:spcPts val="0"/>
              </a:spcAft>
              <a:buNone/>
            </a:pPr>
            <a:r>
              <a:rPr lang="hu-HU" dirty="0"/>
              <a:t>Miért van szükség az adatok digitális tárolására?</a:t>
            </a:r>
          </a:p>
          <a:p>
            <a:pPr marL="0" lvl="0" indent="0" algn="l" rtl="0">
              <a:spcBef>
                <a:spcPts val="1000"/>
              </a:spcBef>
              <a:spcAft>
                <a:spcPts val="0"/>
              </a:spcAft>
              <a:buNone/>
            </a:pPr>
            <a:r>
              <a:rPr lang="hu-HU" dirty="0"/>
              <a:t>Milyen adattípusokkal találkozhatunk az agrár(tér)informatikai alkalmazások során?</a:t>
            </a:r>
          </a:p>
          <a:p>
            <a:pPr marL="0" lvl="0" indent="0" algn="l" rtl="0">
              <a:spcBef>
                <a:spcPts val="1000"/>
              </a:spcBef>
              <a:spcAft>
                <a:spcPts val="0"/>
              </a:spcAft>
              <a:buNone/>
            </a:pPr>
            <a:r>
              <a:rPr lang="hu-HU" dirty="0"/>
              <a:t>Mik azok az adatformátumok, amelyeket érdemes megismerni az agrárdigitalizáció bevezetéséhez?</a:t>
            </a:r>
          </a:p>
          <a:p>
            <a:pPr marL="0" lvl="0" indent="0" algn="l" rtl="0">
              <a:spcBef>
                <a:spcPts val="1000"/>
              </a:spcBef>
              <a:spcAft>
                <a:spcPts val="0"/>
              </a:spcAft>
              <a:buNone/>
            </a:pPr>
            <a:r>
              <a:rPr lang="hu-HU" dirty="0"/>
              <a:t>Milyen adatátviteli technológiák használhatók az agrárinformatikában?</a:t>
            </a:r>
          </a:p>
          <a:p>
            <a:pPr marL="0" lvl="0" indent="0" algn="l" rtl="0">
              <a:spcBef>
                <a:spcPts val="1000"/>
              </a:spcBef>
              <a:spcAft>
                <a:spcPts val="0"/>
              </a:spcAft>
              <a:buNone/>
            </a:pPr>
            <a:r>
              <a:rPr lang="hu-HU" dirty="0"/>
              <a:t>Miért fontos az adatok archiválása?</a:t>
            </a:r>
          </a:p>
          <a:p>
            <a:pPr marL="0" lvl="0" indent="0" algn="l" rtl="0">
              <a:spcBef>
                <a:spcPts val="1000"/>
              </a:spcBef>
              <a:spcAft>
                <a:spcPts val="0"/>
              </a:spcAft>
              <a:buNone/>
            </a:pPr>
            <a:endParaRPr dirty="0"/>
          </a:p>
        </p:txBody>
      </p:sp>
      <p:sp>
        <p:nvSpPr>
          <p:cNvPr id="2" name="Dia számának helye 1">
            <a:extLst>
              <a:ext uri="{FF2B5EF4-FFF2-40B4-BE49-F238E27FC236}">
                <a16:creationId xmlns:a16="http://schemas.microsoft.com/office/drawing/2014/main" id="{7D589322-661D-C7D6-0AD3-434AC954F3BA}"/>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a:t>
            </a:fld>
            <a:endParaRPr lang="hu-HU"/>
          </a:p>
        </p:txBody>
      </p:sp>
    </p:spTree>
    <p:extLst>
      <p:ext uri="{BB962C8B-B14F-4D97-AF65-F5344CB8AC3E}">
        <p14:creationId xmlns:p14="http://schemas.microsoft.com/office/powerpoint/2010/main" val="3491471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pPr algn="just"/>
            <a:r>
              <a:rPr lang="hu-HU" dirty="0"/>
              <a:t>A térinformatikai adatok integrációja</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buNone/>
            </a:pPr>
            <a:r>
              <a:rPr lang="hu-HU" dirty="0"/>
              <a:t>A térinformatikai rendszerekben vektoros (pont, vonal, illetve poligon) és raszteres képek is megjeleníthetők, a rétegek egymás fölé helyezhetők, így a térbeli összefüggések elvégzésére is sor kerülhet.</a:t>
            </a:r>
          </a:p>
          <a:p>
            <a:pPr algn="just">
              <a:spcBef>
                <a:spcPts val="0"/>
              </a:spcBef>
            </a:pPr>
            <a:endParaRPr lang="hu-HU" dirty="0"/>
          </a:p>
          <a:p>
            <a:pPr algn="just">
              <a:spcBef>
                <a:spcPts val="0"/>
              </a:spcBef>
            </a:pPr>
            <a:endParaRPr lang="hu-HU" dirty="0"/>
          </a:p>
          <a:p>
            <a:pPr algn="just">
              <a:spcBef>
                <a:spcPts val="0"/>
              </a:spcBef>
            </a:pPr>
            <a:endParaRPr lang="hu-HU" dirty="0"/>
          </a:p>
        </p:txBody>
      </p:sp>
      <p:pic>
        <p:nvPicPr>
          <p:cNvPr id="7" name="Kép 6">
            <a:extLst>
              <a:ext uri="{FF2B5EF4-FFF2-40B4-BE49-F238E27FC236}">
                <a16:creationId xmlns:a16="http://schemas.microsoft.com/office/drawing/2014/main" id="{475B1879-9F14-8830-45B1-3F34F1DA691C}"/>
              </a:ext>
            </a:extLst>
          </p:cNvPr>
          <p:cNvPicPr>
            <a:picLocks noChangeAspect="1"/>
          </p:cNvPicPr>
          <p:nvPr/>
        </p:nvPicPr>
        <p:blipFill>
          <a:blip r:embed="rId3"/>
          <a:stretch>
            <a:fillRect/>
          </a:stretch>
        </p:blipFill>
        <p:spPr>
          <a:xfrm>
            <a:off x="3734835" y="3341291"/>
            <a:ext cx="4722329" cy="2970609"/>
          </a:xfrm>
          <a:prstGeom prst="rect">
            <a:avLst/>
          </a:prstGeom>
        </p:spPr>
      </p:pic>
    </p:spTree>
    <p:extLst>
      <p:ext uri="{BB962C8B-B14F-4D97-AF65-F5344CB8AC3E}">
        <p14:creationId xmlns:p14="http://schemas.microsoft.com/office/powerpoint/2010/main" val="269585026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prstGeom prst="rect">
            <a:avLst/>
          </a:prstGeom>
        </p:spPr>
        <p:txBody>
          <a:bodyPr spcFirstLastPara="1" wrap="square" lIns="91425" tIns="45700" rIns="91425" bIns="45700" anchor="ctr" anchorCtr="0">
            <a:normAutofit/>
          </a:bodyPr>
          <a:lstStyle/>
          <a:p>
            <a:pPr algn="just"/>
            <a:r>
              <a:rPr lang="hu-HU" dirty="0"/>
              <a:t>A térinformatikai adatok több </a:t>
            </a:r>
            <a:r>
              <a:rPr lang="hu-HU" dirty="0" err="1"/>
              <a:t>rétegő</a:t>
            </a:r>
            <a:r>
              <a:rPr lang="hu-HU" dirty="0"/>
              <a:t> megjelenítése</a:t>
            </a:r>
          </a:p>
        </p:txBody>
      </p:sp>
      <p:sp>
        <p:nvSpPr>
          <p:cNvPr id="5" name="Google Shape;69;gd03d5b2036_1_0">
            <a:extLst>
              <a:ext uri="{FF2B5EF4-FFF2-40B4-BE49-F238E27FC236}">
                <a16:creationId xmlns:a16="http://schemas.microsoft.com/office/drawing/2014/main" id="{2CA84504-5E8A-AC72-42BB-9B20AC9C4124}"/>
              </a:ext>
            </a:extLst>
          </p:cNvPr>
          <p:cNvSpPr txBox="1">
            <a:spLocks noGrp="1"/>
          </p:cNvSpPr>
          <p:nvPr>
            <p:ph type="body" idx="1"/>
          </p:nvPr>
        </p:nvSpPr>
        <p:spPr>
          <a:prstGeom prst="rect">
            <a:avLst/>
          </a:prstGeom>
        </p:spPr>
        <p:txBody>
          <a:bodyPr spcFirstLastPara="1" wrap="square" lIns="91425" tIns="45700" rIns="91425" bIns="45700" anchor="t" anchorCtr="0">
            <a:normAutofit/>
          </a:bodyPr>
          <a:lstStyle/>
          <a:p>
            <a:pPr marL="114300" indent="0" algn="just">
              <a:buNone/>
            </a:pPr>
            <a:r>
              <a:rPr lang="hu-HU" dirty="0"/>
              <a:t>A térinformatikai rendszerekben az egyes adatokat tároló rétegek (</a:t>
            </a:r>
            <a:r>
              <a:rPr lang="hu-HU" dirty="0" err="1"/>
              <a:t>layer</a:t>
            </a:r>
            <a:r>
              <a:rPr lang="hu-HU" dirty="0"/>
              <a:t>) akár együtt is megjeleníthetők, így az összetetteb összefüggésvizsgálatok is elvégezhetők.</a:t>
            </a:r>
          </a:p>
          <a:p>
            <a:pPr algn="just">
              <a:spcBef>
                <a:spcPts val="0"/>
              </a:spcBef>
            </a:pPr>
            <a:endParaRPr lang="hu-HU" dirty="0"/>
          </a:p>
        </p:txBody>
      </p:sp>
      <p:pic>
        <p:nvPicPr>
          <p:cNvPr id="6" name="Kép 5">
            <a:extLst>
              <a:ext uri="{FF2B5EF4-FFF2-40B4-BE49-F238E27FC236}">
                <a16:creationId xmlns:a16="http://schemas.microsoft.com/office/drawing/2014/main" id="{ECAED343-1027-EB2E-5473-360B65193196}"/>
              </a:ext>
            </a:extLst>
          </p:cNvPr>
          <p:cNvPicPr>
            <a:picLocks noChangeAspect="1"/>
          </p:cNvPicPr>
          <p:nvPr/>
        </p:nvPicPr>
        <p:blipFill>
          <a:blip r:embed="rId3"/>
          <a:stretch>
            <a:fillRect/>
          </a:stretch>
        </p:blipFill>
        <p:spPr>
          <a:xfrm>
            <a:off x="3173491" y="2994660"/>
            <a:ext cx="5845018" cy="3498215"/>
          </a:xfrm>
          <a:prstGeom prst="rect">
            <a:avLst/>
          </a:prstGeom>
        </p:spPr>
      </p:pic>
    </p:spTree>
    <p:extLst>
      <p:ext uri="{BB962C8B-B14F-4D97-AF65-F5344CB8AC3E}">
        <p14:creationId xmlns:p14="http://schemas.microsoft.com/office/powerpoint/2010/main" val="15051228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d4ae924698_0_36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dirty="0"/>
              <a:t>Informatikai háttér – Agrárinformatika az erőgépekben I.</a:t>
            </a:r>
            <a:endParaRPr dirty="0"/>
          </a:p>
        </p:txBody>
      </p:sp>
      <p:sp>
        <p:nvSpPr>
          <p:cNvPr id="452" name="Google Shape;452;gd4ae924698_0_36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1000"/>
              </a:spcBef>
              <a:spcAft>
                <a:spcPts val="0"/>
              </a:spcAft>
              <a:buClr>
                <a:schemeClr val="dk1"/>
              </a:buClr>
              <a:buSzPts val="760"/>
              <a:buNone/>
            </a:pPr>
            <a:r>
              <a:rPr lang="hu-HU" dirty="0"/>
              <a:t>Az erőgépekben, önjáró eszközökben precíziós alkalmazásokra használt monitorok által rögzített adatok elemzésére, illetve ezekbe történő tervek elkészítésére számítógépes szoftverek állnak rendelkezésre melyeket kifejezetten mezőgazdasági célú alkalmazásra fejlesztettek. </a:t>
            </a:r>
            <a:endParaRPr dirty="0"/>
          </a:p>
          <a:p>
            <a:pPr marL="0" lvl="0" indent="0" algn="just" rtl="0">
              <a:lnSpc>
                <a:spcPct val="80000"/>
              </a:lnSpc>
              <a:spcBef>
                <a:spcPts val="1000"/>
              </a:spcBef>
              <a:spcAft>
                <a:spcPts val="0"/>
              </a:spcAft>
              <a:buClr>
                <a:schemeClr val="dk1"/>
              </a:buClr>
              <a:buSzPts val="760"/>
              <a:buNone/>
            </a:pPr>
            <a:endParaRPr dirty="0"/>
          </a:p>
          <a:p>
            <a:pPr marL="0" lvl="0" indent="0" algn="just" rtl="0">
              <a:lnSpc>
                <a:spcPct val="80000"/>
              </a:lnSpc>
              <a:spcBef>
                <a:spcPts val="1000"/>
              </a:spcBef>
              <a:spcAft>
                <a:spcPts val="0"/>
              </a:spcAft>
              <a:buClr>
                <a:schemeClr val="dk1"/>
              </a:buClr>
              <a:buSzPts val="760"/>
              <a:buNone/>
            </a:pPr>
            <a:endParaRPr dirty="0"/>
          </a:p>
          <a:p>
            <a:pPr marL="0" lvl="0" indent="0" algn="l" rtl="0">
              <a:lnSpc>
                <a:spcPct val="80000"/>
              </a:lnSpc>
              <a:spcBef>
                <a:spcPts val="1000"/>
              </a:spcBef>
              <a:spcAft>
                <a:spcPts val="0"/>
              </a:spcAft>
              <a:buClr>
                <a:schemeClr val="dk1"/>
              </a:buClr>
              <a:buSzPts val="760"/>
              <a:buNone/>
            </a:pPr>
            <a:endParaRPr dirty="0"/>
          </a:p>
          <a:p>
            <a:pPr marL="0" lvl="0" indent="0" algn="l" rtl="0">
              <a:lnSpc>
                <a:spcPct val="80000"/>
              </a:lnSpc>
              <a:spcBef>
                <a:spcPts val="1000"/>
              </a:spcBef>
              <a:spcAft>
                <a:spcPts val="0"/>
              </a:spcAft>
              <a:buClr>
                <a:schemeClr val="dk1"/>
              </a:buClr>
              <a:buSzPts val="760"/>
              <a:buNone/>
            </a:pPr>
            <a:endParaRPr dirty="0"/>
          </a:p>
          <a:p>
            <a:pPr marL="0" lvl="0" indent="0" algn="l" rtl="0">
              <a:lnSpc>
                <a:spcPct val="80000"/>
              </a:lnSpc>
              <a:spcBef>
                <a:spcPts val="1000"/>
              </a:spcBef>
              <a:spcAft>
                <a:spcPts val="0"/>
              </a:spcAft>
              <a:buClr>
                <a:schemeClr val="dk1"/>
              </a:buClr>
              <a:buSzPts val="760"/>
              <a:buNone/>
            </a:pPr>
            <a:endParaRPr dirty="0"/>
          </a:p>
        </p:txBody>
      </p:sp>
      <p:sp>
        <p:nvSpPr>
          <p:cNvPr id="2" name="Dia számának helye 1">
            <a:extLst>
              <a:ext uri="{FF2B5EF4-FFF2-40B4-BE49-F238E27FC236}">
                <a16:creationId xmlns:a16="http://schemas.microsoft.com/office/drawing/2014/main" id="{5BBF3F9A-FDF8-2095-F9E9-AF6DFFD43A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62</a:t>
            </a:fld>
            <a:endParaRPr lang="hu-HU"/>
          </a:p>
        </p:txBody>
      </p:sp>
      <p:sp>
        <p:nvSpPr>
          <p:cNvPr id="456" name="Google Shape;456;gd4ae924698_0_361"/>
          <p:cNvSpPr/>
          <p:nvPr/>
        </p:nvSpPr>
        <p:spPr>
          <a:xfrm>
            <a:off x="2392680" y="6192674"/>
            <a:ext cx="2846400" cy="588600"/>
          </a:xfrm>
          <a:prstGeom prst="rightArrow">
            <a:avLst>
              <a:gd name="adj1" fmla="val 50000"/>
              <a:gd name="adj2" fmla="val 50000"/>
            </a:avLst>
          </a:prstGeom>
          <a:solidFill>
            <a:srgbClr val="93C47D"/>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15000"/>
              </a:lnSpc>
              <a:spcBef>
                <a:spcPts val="0"/>
              </a:spcBef>
              <a:spcAft>
                <a:spcPts val="0"/>
              </a:spcAft>
              <a:buClr>
                <a:srgbClr val="000000"/>
              </a:buClr>
              <a:buSzPts val="1600"/>
              <a:buFont typeface="Arial"/>
              <a:buNone/>
            </a:pPr>
            <a:r>
              <a:rPr lang="hu-HU" sz="1600" b="0" i="0" u="none" strike="noStrike" cap="none" dirty="0">
                <a:solidFill>
                  <a:schemeClr val="dk1"/>
                </a:solidFill>
                <a:latin typeface="Calibri"/>
                <a:ea typeface="Calibri"/>
                <a:cs typeface="Calibri"/>
                <a:sym typeface="Calibri"/>
              </a:rPr>
              <a:t>Szántóföldi növénytermesztés</a:t>
            </a:r>
            <a:endParaRPr sz="1600" b="0" i="0" u="none" strike="noStrike" cap="none" dirty="0">
              <a:solidFill>
                <a:schemeClr val="dk1"/>
              </a:solidFill>
              <a:latin typeface="Calibri"/>
              <a:ea typeface="Calibri"/>
              <a:cs typeface="Calibri"/>
              <a:sym typeface="Calibri"/>
            </a:endParaRPr>
          </a:p>
        </p:txBody>
      </p:sp>
      <p:sp>
        <p:nvSpPr>
          <p:cNvPr id="12" name="Szövegdoboz 11">
            <a:extLst>
              <a:ext uri="{FF2B5EF4-FFF2-40B4-BE49-F238E27FC236}">
                <a16:creationId xmlns:a16="http://schemas.microsoft.com/office/drawing/2014/main" id="{A1645D7B-A888-B0D5-D93C-21509CF6C548}"/>
              </a:ext>
            </a:extLst>
          </p:cNvPr>
          <p:cNvSpPr txBox="1"/>
          <p:nvPr/>
        </p:nvSpPr>
        <p:spPr>
          <a:xfrm>
            <a:off x="314848" y="3526509"/>
            <a:ext cx="6097904" cy="2513893"/>
          </a:xfrm>
          <a:prstGeom prst="rect">
            <a:avLst/>
          </a:prstGeom>
          <a:noFill/>
        </p:spPr>
        <p:txBody>
          <a:bodyPr wrap="square">
            <a:spAutoFit/>
          </a:bodyPr>
          <a:lstStyle/>
          <a:p>
            <a:pPr marL="0" marR="0" lvl="0" indent="0" algn="just" defTabSz="914400" rtl="0" eaLnBrk="1" fontAlgn="auto" latinLnBrk="0" hangingPunct="1">
              <a:lnSpc>
                <a:spcPct val="80000"/>
              </a:lnSpc>
              <a:spcBef>
                <a:spcPts val="1000"/>
              </a:spcBef>
              <a:spcAft>
                <a:spcPts val="0"/>
              </a:spcAft>
              <a:buClr>
                <a:srgbClr val="000000"/>
              </a:buClr>
              <a:buSzPts val="760"/>
              <a:buFont typeface="Arial"/>
              <a:buNone/>
              <a:tabLst/>
              <a:defRPr/>
            </a:pPr>
            <a:r>
              <a:rPr kumimoji="0" lang="hu-HU" sz="2800" b="0" i="0" u="none" strike="noStrike" kern="0" cap="none" spc="0" normalizeH="0" baseline="0" noProof="0" dirty="0">
                <a:ln>
                  <a:noFill/>
                </a:ln>
                <a:solidFill>
                  <a:srgbClr val="1C9E4A"/>
                </a:solidFill>
                <a:effectLst/>
                <a:uLnTx/>
                <a:uFillTx/>
                <a:latin typeface="Calibri"/>
                <a:cs typeface="Calibri"/>
                <a:sym typeface="Calibri"/>
              </a:rPr>
              <a:t>Ezekben a szoftverekben gazdaságokba rendezve, tábla szinten van lehetőség az adatok tárolására, rendszerezésére, elemzések elvégzésére. Továbbá a különböző kijuttatási tervek elkészítésére szintén ezekben a programokban van lehetőség. </a:t>
            </a:r>
          </a:p>
        </p:txBody>
      </p:sp>
      <p:pic>
        <p:nvPicPr>
          <p:cNvPr id="6" name="Kép 5">
            <a:extLst>
              <a:ext uri="{FF2B5EF4-FFF2-40B4-BE49-F238E27FC236}">
                <a16:creationId xmlns:a16="http://schemas.microsoft.com/office/drawing/2014/main" id="{10EF7516-EA31-7084-E01F-BA1BE857C759}"/>
              </a:ext>
            </a:extLst>
          </p:cNvPr>
          <p:cNvPicPr>
            <a:picLocks noChangeAspect="1"/>
          </p:cNvPicPr>
          <p:nvPr/>
        </p:nvPicPr>
        <p:blipFill>
          <a:blip r:embed="rId3"/>
          <a:stretch>
            <a:fillRect/>
          </a:stretch>
        </p:blipFill>
        <p:spPr>
          <a:xfrm>
            <a:off x="7401007" y="3576705"/>
            <a:ext cx="3846617" cy="2910269"/>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50"/>
        <p:cNvGrpSpPr/>
        <p:nvPr/>
      </p:nvGrpSpPr>
      <p:grpSpPr>
        <a:xfrm>
          <a:off x="0" y="0"/>
          <a:ext cx="0" cy="0"/>
          <a:chOff x="0" y="0"/>
          <a:chExt cx="0" cy="0"/>
        </a:xfrm>
      </p:grpSpPr>
      <p:sp>
        <p:nvSpPr>
          <p:cNvPr id="451" name="Google Shape;451;gd4ae924698_0_36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dirty="0"/>
              <a:t>Informatikai háttér – Agrárinformatika az erőgépekben II.</a:t>
            </a:r>
            <a:endParaRPr dirty="0"/>
          </a:p>
        </p:txBody>
      </p:sp>
      <p:sp>
        <p:nvSpPr>
          <p:cNvPr id="452" name="Google Shape;452;gd4ae924698_0_36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just" rtl="0">
              <a:lnSpc>
                <a:spcPct val="80000"/>
              </a:lnSpc>
              <a:spcBef>
                <a:spcPts val="1000"/>
              </a:spcBef>
              <a:spcAft>
                <a:spcPts val="0"/>
              </a:spcAft>
              <a:buClr>
                <a:schemeClr val="dk1"/>
              </a:buClr>
              <a:buSzPts val="760"/>
              <a:buNone/>
            </a:pPr>
            <a:r>
              <a:rPr lang="hu-HU" dirty="0"/>
              <a:t>Ezen szoftverek nagy előnye, hogy a bemeneti adatokat, és a kimeneti adatokat is számtalan formátumban képesek kezelni, mind az általános térinformatikai, mind a vezérlő monitorok speciális formátumait beleértve.</a:t>
            </a:r>
            <a:endParaRPr dirty="0"/>
          </a:p>
          <a:p>
            <a:pPr marL="0" lvl="0" indent="0" algn="just" rtl="0">
              <a:lnSpc>
                <a:spcPct val="80000"/>
              </a:lnSpc>
              <a:spcBef>
                <a:spcPts val="1000"/>
              </a:spcBef>
              <a:spcAft>
                <a:spcPts val="0"/>
              </a:spcAft>
              <a:buClr>
                <a:schemeClr val="dk1"/>
              </a:buClr>
              <a:buSzPts val="760"/>
              <a:buNone/>
            </a:pPr>
            <a:r>
              <a:rPr lang="hu-HU" dirty="0"/>
              <a:t>A hazai felhasználók körében elterjedt szoftverek:</a:t>
            </a:r>
          </a:p>
          <a:p>
            <a:pPr marL="0" lvl="0" indent="0" algn="just" rtl="0">
              <a:lnSpc>
                <a:spcPct val="80000"/>
              </a:lnSpc>
              <a:spcBef>
                <a:spcPts val="1000"/>
              </a:spcBef>
              <a:spcAft>
                <a:spcPts val="0"/>
              </a:spcAft>
              <a:buClr>
                <a:schemeClr val="dk1"/>
              </a:buClr>
              <a:buSzPts val="760"/>
              <a:buNone/>
            </a:pPr>
            <a:endParaRPr dirty="0"/>
          </a:p>
          <a:p>
            <a:pPr indent="-457200" algn="just">
              <a:lnSpc>
                <a:spcPct val="80000"/>
              </a:lnSpc>
              <a:buClr>
                <a:schemeClr val="dk1"/>
              </a:buClr>
              <a:buSzPts val="760"/>
            </a:pPr>
            <a:r>
              <a:rPr lang="hu-HU" dirty="0"/>
              <a:t>SMS - </a:t>
            </a:r>
            <a:r>
              <a:rPr lang="hu-HU" dirty="0" err="1"/>
              <a:t>Spatial</a:t>
            </a:r>
            <a:r>
              <a:rPr lang="hu-HU" dirty="0"/>
              <a:t> Management System, </a:t>
            </a:r>
          </a:p>
          <a:p>
            <a:pPr indent="-457200" algn="just">
              <a:lnSpc>
                <a:spcPct val="80000"/>
              </a:lnSpc>
              <a:buClr>
                <a:schemeClr val="dk1"/>
              </a:buClr>
              <a:buSzPts val="760"/>
            </a:pPr>
            <a:r>
              <a:rPr lang="hu-HU" dirty="0"/>
              <a:t>JD </a:t>
            </a:r>
            <a:r>
              <a:rPr lang="hu-HU" dirty="0" err="1"/>
              <a:t>office</a:t>
            </a:r>
            <a:r>
              <a:rPr lang="hu-HU" dirty="0"/>
              <a:t>, (+ PGR rendszer)</a:t>
            </a:r>
          </a:p>
          <a:p>
            <a:pPr indent="-457200" algn="just">
              <a:lnSpc>
                <a:spcPct val="80000"/>
              </a:lnSpc>
              <a:buClr>
                <a:schemeClr val="dk1"/>
              </a:buClr>
              <a:buSzPts val="760"/>
            </a:pPr>
            <a:r>
              <a:rPr lang="hu-HU" dirty="0" err="1"/>
              <a:t>NextFarming</a:t>
            </a:r>
            <a:r>
              <a:rPr lang="hu-HU" dirty="0"/>
              <a:t>, </a:t>
            </a:r>
            <a:endParaRPr dirty="0"/>
          </a:p>
          <a:p>
            <a:pPr indent="-457200" algn="just">
              <a:lnSpc>
                <a:spcPct val="80000"/>
              </a:lnSpc>
              <a:buClr>
                <a:schemeClr val="dk1"/>
              </a:buClr>
              <a:buSzPts val="760"/>
            </a:pPr>
            <a:r>
              <a:rPr lang="hu-HU" dirty="0" err="1"/>
              <a:t>TopCon</a:t>
            </a:r>
            <a:r>
              <a:rPr lang="hu-HU" dirty="0"/>
              <a:t> </a:t>
            </a:r>
            <a:r>
              <a:rPr lang="hu-HU" dirty="0" err="1"/>
              <a:t>SGISpro</a:t>
            </a:r>
            <a:endParaRPr dirty="0"/>
          </a:p>
          <a:p>
            <a:pPr marL="0" lvl="0" indent="0" algn="just" rtl="0">
              <a:lnSpc>
                <a:spcPct val="80000"/>
              </a:lnSpc>
              <a:spcBef>
                <a:spcPts val="1000"/>
              </a:spcBef>
              <a:spcAft>
                <a:spcPts val="0"/>
              </a:spcAft>
              <a:buClr>
                <a:schemeClr val="dk1"/>
              </a:buClr>
              <a:buSzPts val="760"/>
              <a:buNone/>
            </a:pPr>
            <a:endParaRPr dirty="0"/>
          </a:p>
          <a:p>
            <a:pPr marL="0" lvl="0" indent="0" algn="just" rtl="0">
              <a:lnSpc>
                <a:spcPct val="80000"/>
              </a:lnSpc>
              <a:spcBef>
                <a:spcPts val="1000"/>
              </a:spcBef>
              <a:spcAft>
                <a:spcPts val="0"/>
              </a:spcAft>
              <a:buClr>
                <a:schemeClr val="dk1"/>
              </a:buClr>
              <a:buSzPts val="760"/>
              <a:buNone/>
            </a:pPr>
            <a:endParaRPr dirty="0"/>
          </a:p>
          <a:p>
            <a:pPr marL="0" lvl="0" indent="0" algn="just" rtl="0">
              <a:lnSpc>
                <a:spcPct val="80000"/>
              </a:lnSpc>
              <a:spcBef>
                <a:spcPts val="1000"/>
              </a:spcBef>
              <a:spcAft>
                <a:spcPts val="0"/>
              </a:spcAft>
              <a:buClr>
                <a:schemeClr val="dk1"/>
              </a:buClr>
              <a:buSzPts val="760"/>
              <a:buNone/>
            </a:pPr>
            <a:endParaRPr dirty="0"/>
          </a:p>
          <a:p>
            <a:pPr marL="0" lvl="0" indent="0" algn="l" rtl="0">
              <a:lnSpc>
                <a:spcPct val="80000"/>
              </a:lnSpc>
              <a:spcBef>
                <a:spcPts val="1000"/>
              </a:spcBef>
              <a:spcAft>
                <a:spcPts val="0"/>
              </a:spcAft>
              <a:buClr>
                <a:schemeClr val="dk1"/>
              </a:buClr>
              <a:buSzPts val="760"/>
              <a:buNone/>
            </a:pPr>
            <a:endParaRPr dirty="0"/>
          </a:p>
          <a:p>
            <a:pPr marL="0" lvl="0" indent="0" algn="l" rtl="0">
              <a:lnSpc>
                <a:spcPct val="80000"/>
              </a:lnSpc>
              <a:spcBef>
                <a:spcPts val="1000"/>
              </a:spcBef>
              <a:spcAft>
                <a:spcPts val="0"/>
              </a:spcAft>
              <a:buClr>
                <a:schemeClr val="dk1"/>
              </a:buClr>
              <a:buSzPts val="760"/>
              <a:buNone/>
            </a:pPr>
            <a:endParaRPr dirty="0"/>
          </a:p>
          <a:p>
            <a:pPr marL="0" lvl="0" indent="0" algn="l" rtl="0">
              <a:lnSpc>
                <a:spcPct val="80000"/>
              </a:lnSpc>
              <a:spcBef>
                <a:spcPts val="1000"/>
              </a:spcBef>
              <a:spcAft>
                <a:spcPts val="0"/>
              </a:spcAft>
              <a:buClr>
                <a:schemeClr val="dk1"/>
              </a:buClr>
              <a:buSzPts val="760"/>
              <a:buNone/>
            </a:pPr>
            <a:endParaRPr dirty="0"/>
          </a:p>
        </p:txBody>
      </p:sp>
      <p:sp>
        <p:nvSpPr>
          <p:cNvPr id="2" name="Dia számának helye 1">
            <a:extLst>
              <a:ext uri="{FF2B5EF4-FFF2-40B4-BE49-F238E27FC236}">
                <a16:creationId xmlns:a16="http://schemas.microsoft.com/office/drawing/2014/main" id="{5BBF3F9A-FDF8-2095-F9E9-AF6DFFD43A6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63</a:t>
            </a:fld>
            <a:endParaRPr lang="hu-HU"/>
          </a:p>
        </p:txBody>
      </p:sp>
      <p:pic>
        <p:nvPicPr>
          <p:cNvPr id="9" name="Picture 6" descr="http://www.agleader.com/images/uploads/products/smsadvancedlogo.png">
            <a:extLst>
              <a:ext uri="{FF2B5EF4-FFF2-40B4-BE49-F238E27FC236}">
                <a16:creationId xmlns:a16="http://schemas.microsoft.com/office/drawing/2014/main" id="{AA2547AF-BD59-A374-FA9B-6EC19C29F0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0818" y="3625654"/>
            <a:ext cx="1508596" cy="956217"/>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http://www.farmworks.com.au/images/FARMWORKS.jpg">
            <a:extLst>
              <a:ext uri="{FF2B5EF4-FFF2-40B4-BE49-F238E27FC236}">
                <a16:creationId xmlns:a16="http://schemas.microsoft.com/office/drawing/2014/main" id="{FD96703F-E575-A15E-31F6-002E09632E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296244" y="3764746"/>
            <a:ext cx="1470758" cy="1135231"/>
          </a:xfrm>
          <a:prstGeom prst="rect">
            <a:avLst/>
          </a:prstGeom>
          <a:noFill/>
          <a:extLst>
            <a:ext uri="{909E8E84-426E-40DD-AFC4-6F175D3DCCD1}">
              <a14:hiddenFill xmlns:a14="http://schemas.microsoft.com/office/drawing/2010/main">
                <a:solidFill>
                  <a:srgbClr val="FFFFFF"/>
                </a:solidFill>
              </a14:hiddenFill>
            </a:ext>
          </a:extLst>
        </p:spPr>
      </p:pic>
      <p:pic>
        <p:nvPicPr>
          <p:cNvPr id="11" name="Kép 10">
            <a:extLst>
              <a:ext uri="{FF2B5EF4-FFF2-40B4-BE49-F238E27FC236}">
                <a16:creationId xmlns:a16="http://schemas.microsoft.com/office/drawing/2014/main" id="{3996981C-4D1F-FB6D-ACCF-71A7624F15C8}"/>
              </a:ext>
            </a:extLst>
          </p:cNvPr>
          <p:cNvPicPr>
            <a:picLocks noChangeAspect="1"/>
          </p:cNvPicPr>
          <p:nvPr/>
        </p:nvPicPr>
        <p:blipFill>
          <a:blip r:embed="rId5"/>
          <a:stretch>
            <a:fillRect/>
          </a:stretch>
        </p:blipFill>
        <p:spPr>
          <a:xfrm>
            <a:off x="6907620" y="5827025"/>
            <a:ext cx="3013198" cy="504944"/>
          </a:xfrm>
          <a:prstGeom prst="rect">
            <a:avLst/>
          </a:prstGeom>
        </p:spPr>
      </p:pic>
      <p:pic>
        <p:nvPicPr>
          <p:cNvPr id="12" name="Kép 11">
            <a:extLst>
              <a:ext uri="{FF2B5EF4-FFF2-40B4-BE49-F238E27FC236}">
                <a16:creationId xmlns:a16="http://schemas.microsoft.com/office/drawing/2014/main" id="{22FD3AF3-88E2-7DE6-B457-B007FE9F886D}"/>
              </a:ext>
            </a:extLst>
          </p:cNvPr>
          <p:cNvPicPr>
            <a:picLocks noChangeAspect="1"/>
          </p:cNvPicPr>
          <p:nvPr/>
        </p:nvPicPr>
        <p:blipFill>
          <a:blip r:embed="rId6"/>
          <a:stretch>
            <a:fillRect/>
          </a:stretch>
        </p:blipFill>
        <p:spPr>
          <a:xfrm>
            <a:off x="10448973" y="5328899"/>
            <a:ext cx="1237260" cy="1158075"/>
          </a:xfrm>
          <a:prstGeom prst="rect">
            <a:avLst/>
          </a:prstGeom>
        </p:spPr>
      </p:pic>
      <p:pic>
        <p:nvPicPr>
          <p:cNvPr id="13" name="Kép 12">
            <a:extLst>
              <a:ext uri="{FF2B5EF4-FFF2-40B4-BE49-F238E27FC236}">
                <a16:creationId xmlns:a16="http://schemas.microsoft.com/office/drawing/2014/main" id="{E291B86B-0160-5AD0-5EBC-FFDC43C3903A}"/>
              </a:ext>
            </a:extLst>
          </p:cNvPr>
          <p:cNvPicPr>
            <a:picLocks noChangeAspect="1"/>
          </p:cNvPicPr>
          <p:nvPr/>
        </p:nvPicPr>
        <p:blipFill>
          <a:blip r:embed="rId7"/>
          <a:stretch>
            <a:fillRect/>
          </a:stretch>
        </p:blipFill>
        <p:spPr>
          <a:xfrm>
            <a:off x="5388809" y="4899977"/>
            <a:ext cx="1399925" cy="644992"/>
          </a:xfrm>
          <a:prstGeom prst="rect">
            <a:avLst/>
          </a:prstGeom>
        </p:spPr>
      </p:pic>
    </p:spTree>
    <p:extLst>
      <p:ext uri="{BB962C8B-B14F-4D97-AF65-F5344CB8AC3E}">
        <p14:creationId xmlns:p14="http://schemas.microsoft.com/office/powerpoint/2010/main" val="258834615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d4ae924698_0_37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dirty="0"/>
              <a:t>Informatikai háttér – Térinformatika I.</a:t>
            </a:r>
            <a:endParaRPr dirty="0"/>
          </a:p>
        </p:txBody>
      </p:sp>
      <p:sp>
        <p:nvSpPr>
          <p:cNvPr id="463" name="Google Shape;463;gd4ae924698_0_37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600"/>
              <a:buNone/>
            </a:pPr>
            <a:r>
              <a:rPr lang="hu-HU" dirty="0"/>
              <a:t>A térinformatikai szoftverek a precíziós (helyspecifikus) szántóföldi növénytermesztés digitalizált rendszereiben kiemelkedő szerepet játszanak az adatok feldolgozása, illetve szűrése során. A térinformatikai rendszereket korábban alapvetően két csoportra bontották, annak függvényében, hogy a rendszerek raszteres (képpont alapú) vagy vektoros (pont, vonal, poligon alapú) adatállományok kezelésére készültek. A legtöbb szoftver megőrizte ugyan ezeket az alapokat, amelyek továbbra is a szoftverek erős oldalai maradtak, de mára mindegyik törekszik arra, hogy mindkét rendszerben képes legyen az adatok tárolására, azaz a legtöbb szoftver hibrid térinformatikai rendszerként képes viselkedni. </a:t>
            </a:r>
            <a:endParaRPr dirty="0"/>
          </a:p>
        </p:txBody>
      </p:sp>
      <p:sp>
        <p:nvSpPr>
          <p:cNvPr id="2" name="Dia számának helye 1">
            <a:extLst>
              <a:ext uri="{FF2B5EF4-FFF2-40B4-BE49-F238E27FC236}">
                <a16:creationId xmlns:a16="http://schemas.microsoft.com/office/drawing/2014/main" id="{085F9D03-C3A6-AEA7-989C-82942866E5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64</a:t>
            </a:fld>
            <a:endParaRPr lang="hu-HU"/>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61"/>
        <p:cNvGrpSpPr/>
        <p:nvPr/>
      </p:nvGrpSpPr>
      <p:grpSpPr>
        <a:xfrm>
          <a:off x="0" y="0"/>
          <a:ext cx="0" cy="0"/>
          <a:chOff x="0" y="0"/>
          <a:chExt cx="0" cy="0"/>
        </a:xfrm>
      </p:grpSpPr>
      <p:sp>
        <p:nvSpPr>
          <p:cNvPr id="462" name="Google Shape;462;gd4ae924698_0_371"/>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a:t>Informatikai háttér - Térinformatika</a:t>
            </a:r>
            <a:endParaRPr/>
          </a:p>
        </p:txBody>
      </p:sp>
      <p:sp>
        <p:nvSpPr>
          <p:cNvPr id="463" name="Google Shape;463;gd4ae924698_0_371"/>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1000"/>
              </a:spcBef>
              <a:spcAft>
                <a:spcPts val="0"/>
              </a:spcAft>
              <a:buClr>
                <a:schemeClr val="dk1"/>
              </a:buClr>
              <a:buSzPts val="1600"/>
              <a:buNone/>
            </a:pPr>
            <a:r>
              <a:rPr lang="hu-HU" dirty="0"/>
              <a:t>Annak függvényében, hogy mennyire van szükség az adatok elemzésére, tárolására, megjelenítésére változó tudású szoftverek állnak rendelkezésre. Rendelkezésre állnak nyílt forráskódú szoftverek, amelyek használatának elsajátítása nem minden esetben egyszerű, illetve vannak előfizetéshez kötött, illetve egyéb megvásárolható szoftverek, amelyek segítik az adatfeldolgozást. A térinformatikai szoftverek közül a precíziós gazdálkodás vektoros adatainak feldolgozása például az </a:t>
            </a:r>
            <a:r>
              <a:rPr lang="hu-HU" dirty="0" err="1"/>
              <a:t>ArcGIS</a:t>
            </a:r>
            <a:r>
              <a:rPr lang="hu-HU" dirty="0"/>
              <a:t> szoftverkörnyezetben megoldható, nyílt forráskódú megoldás a QGIS szoftver lehet. </a:t>
            </a:r>
            <a:endParaRPr dirty="0"/>
          </a:p>
        </p:txBody>
      </p:sp>
      <p:sp>
        <p:nvSpPr>
          <p:cNvPr id="2" name="Dia számának helye 1">
            <a:extLst>
              <a:ext uri="{FF2B5EF4-FFF2-40B4-BE49-F238E27FC236}">
                <a16:creationId xmlns:a16="http://schemas.microsoft.com/office/drawing/2014/main" id="{085F9D03-C3A6-AEA7-989C-82942866E55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65</a:t>
            </a:fld>
            <a:endParaRPr lang="hu-HU"/>
          </a:p>
        </p:txBody>
      </p:sp>
      <p:pic>
        <p:nvPicPr>
          <p:cNvPr id="464" name="Google Shape;464;gd4ae924698_0_371"/>
          <p:cNvPicPr preferRelativeResize="0"/>
          <p:nvPr/>
        </p:nvPicPr>
        <p:blipFill rotWithShape="1">
          <a:blip r:embed="rId3">
            <a:alphaModFix/>
          </a:blip>
          <a:srcRect t="17248" b="18558"/>
          <a:stretch/>
        </p:blipFill>
        <p:spPr>
          <a:xfrm>
            <a:off x="2590528" y="5419611"/>
            <a:ext cx="2596200" cy="1249925"/>
          </a:xfrm>
          <a:prstGeom prst="rect">
            <a:avLst/>
          </a:prstGeom>
          <a:noFill/>
          <a:ln>
            <a:noFill/>
          </a:ln>
        </p:spPr>
      </p:pic>
      <p:pic>
        <p:nvPicPr>
          <p:cNvPr id="465" name="Google Shape;465;gd4ae924698_0_371"/>
          <p:cNvPicPr preferRelativeResize="0"/>
          <p:nvPr/>
        </p:nvPicPr>
        <p:blipFill rotWithShape="1">
          <a:blip r:embed="rId4">
            <a:alphaModFix/>
          </a:blip>
          <a:srcRect/>
          <a:stretch/>
        </p:blipFill>
        <p:spPr>
          <a:xfrm>
            <a:off x="8717971" y="5600639"/>
            <a:ext cx="2596200" cy="931499"/>
          </a:xfrm>
          <a:prstGeom prst="rect">
            <a:avLst/>
          </a:prstGeom>
          <a:noFill/>
          <a:ln>
            <a:noFill/>
          </a:ln>
        </p:spPr>
      </p:pic>
      <p:pic>
        <p:nvPicPr>
          <p:cNvPr id="466" name="Google Shape;466;gd4ae924698_0_371"/>
          <p:cNvPicPr preferRelativeResize="0"/>
          <p:nvPr/>
        </p:nvPicPr>
        <p:blipFill rotWithShape="1">
          <a:blip r:embed="rId5">
            <a:alphaModFix/>
          </a:blip>
          <a:srcRect/>
          <a:stretch/>
        </p:blipFill>
        <p:spPr>
          <a:xfrm>
            <a:off x="5558790" y="5645805"/>
            <a:ext cx="2596200" cy="841169"/>
          </a:xfrm>
          <a:prstGeom prst="rect">
            <a:avLst/>
          </a:prstGeom>
          <a:noFill/>
          <a:ln>
            <a:noFill/>
          </a:ln>
        </p:spPr>
      </p:pic>
    </p:spTree>
    <p:extLst>
      <p:ext uri="{BB962C8B-B14F-4D97-AF65-F5344CB8AC3E}">
        <p14:creationId xmlns:p14="http://schemas.microsoft.com/office/powerpoint/2010/main" val="212183227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d4ae924698_0_38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dirty="0"/>
              <a:t>Informatikai háttér - Felhő alapú szolgáltatás I.</a:t>
            </a:r>
            <a:endParaRPr dirty="0"/>
          </a:p>
        </p:txBody>
      </p:sp>
      <p:sp>
        <p:nvSpPr>
          <p:cNvPr id="473" name="Google Shape;473;gd4ae924698_0_380"/>
          <p:cNvSpPr txBox="1">
            <a:spLocks noGrp="1"/>
          </p:cNvSpPr>
          <p:nvPr>
            <p:ph type="body" idx="1"/>
          </p:nvPr>
        </p:nvSpPr>
        <p:spPr>
          <a:xfrm>
            <a:off x="321547" y="1528445"/>
            <a:ext cx="11555605" cy="4351338"/>
          </a:xfrm>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Clr>
                <a:schemeClr val="dk1"/>
              </a:buClr>
              <a:buSzPts val="880"/>
              <a:buNone/>
            </a:pPr>
            <a:r>
              <a:rPr lang="hu-HU" dirty="0"/>
              <a:t>A vezérlő monitorok és az asztali szoftverek közötti adatcserét jellemzően valamely adathordozóval végezzük. Ez a folyamat sok hibalehetőséget rejt magában (USB port meghibásodás, pendrive formázás….) ezért egyre nagyobb számban alkalmaznak felhő alapú megoldásokat.</a:t>
            </a:r>
            <a:endParaRPr dirty="0"/>
          </a:p>
          <a:p>
            <a:pPr marL="0" lvl="0" indent="0" algn="just" rtl="0">
              <a:lnSpc>
                <a:spcPct val="100000"/>
              </a:lnSpc>
              <a:spcBef>
                <a:spcPts val="1000"/>
              </a:spcBef>
              <a:spcAft>
                <a:spcPts val="0"/>
              </a:spcAft>
              <a:buClr>
                <a:schemeClr val="dk1"/>
              </a:buClr>
              <a:buSzPts val="880"/>
              <a:buNone/>
            </a:pPr>
            <a:r>
              <a:rPr lang="hu-HU" dirty="0"/>
              <a:t>Ezek lényege, hogy a monitor online összeköttetésben van a gyártó felhő szerverével, melybe internetkapcsolat esetén folyamatosan tölti fel az adatokat. Ez az adatforgalom </a:t>
            </a:r>
            <a:r>
              <a:rPr lang="hu-HU" dirty="0" err="1"/>
              <a:t>kétirányú</a:t>
            </a:r>
            <a:r>
              <a:rPr lang="hu-HU" dirty="0"/>
              <a:t> lehet, vagyis az előírási térképek, táblastruktúra monitorra történő beolvasása is ezen keresztül történhet. A technológia egyenlőre jellemzően márkaspecifikus, vagyis vegyes géppark esetén több rendszer alkalmazása szükséges.</a:t>
            </a:r>
            <a:endParaRPr dirty="0"/>
          </a:p>
          <a:p>
            <a:pPr marL="0" lvl="0" indent="0" algn="l" rtl="0">
              <a:lnSpc>
                <a:spcPct val="70000"/>
              </a:lnSpc>
              <a:spcBef>
                <a:spcPts val="1000"/>
              </a:spcBef>
              <a:spcAft>
                <a:spcPts val="0"/>
              </a:spcAft>
              <a:buClr>
                <a:schemeClr val="dk1"/>
              </a:buClr>
              <a:buSzPts val="880"/>
              <a:buNone/>
            </a:pPr>
            <a:endParaRPr dirty="0"/>
          </a:p>
        </p:txBody>
      </p:sp>
      <p:sp>
        <p:nvSpPr>
          <p:cNvPr id="2" name="Dia számának helye 1">
            <a:extLst>
              <a:ext uri="{FF2B5EF4-FFF2-40B4-BE49-F238E27FC236}">
                <a16:creationId xmlns:a16="http://schemas.microsoft.com/office/drawing/2014/main" id="{1802BEE1-48F9-FC97-7C3C-31B24E52FD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66</a:t>
            </a:fld>
            <a:endParaRPr lang="hu-HU"/>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471"/>
        <p:cNvGrpSpPr/>
        <p:nvPr/>
      </p:nvGrpSpPr>
      <p:grpSpPr>
        <a:xfrm>
          <a:off x="0" y="0"/>
          <a:ext cx="0" cy="0"/>
          <a:chOff x="0" y="0"/>
          <a:chExt cx="0" cy="0"/>
        </a:xfrm>
      </p:grpSpPr>
      <p:sp>
        <p:nvSpPr>
          <p:cNvPr id="472" name="Google Shape;472;gd4ae924698_0_38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a:t>Informatikai háttér - Felhő alapú szolgáltatás</a:t>
            </a:r>
            <a:endParaRPr/>
          </a:p>
        </p:txBody>
      </p:sp>
      <p:sp>
        <p:nvSpPr>
          <p:cNvPr id="473" name="Google Shape;473;gd4ae924698_0_380"/>
          <p:cNvSpPr txBox="1">
            <a:spLocks noGrp="1"/>
          </p:cNvSpPr>
          <p:nvPr>
            <p:ph type="body" idx="1"/>
          </p:nvPr>
        </p:nvSpPr>
        <p:spPr>
          <a:prstGeom prst="rect">
            <a:avLst/>
          </a:prstGeom>
          <a:noFill/>
          <a:ln>
            <a:noFill/>
          </a:ln>
        </p:spPr>
        <p:txBody>
          <a:bodyPr spcFirstLastPara="1" wrap="square" lIns="91425" tIns="45700" rIns="91425" bIns="45700" anchor="t" anchorCtr="0">
            <a:noAutofit/>
          </a:bodyPr>
          <a:lstStyle/>
          <a:p>
            <a:pPr marL="0" lvl="0" indent="0" algn="just" rtl="0">
              <a:lnSpc>
                <a:spcPct val="100000"/>
              </a:lnSpc>
              <a:spcBef>
                <a:spcPts val="1000"/>
              </a:spcBef>
              <a:spcAft>
                <a:spcPts val="0"/>
              </a:spcAft>
              <a:buClr>
                <a:schemeClr val="dk1"/>
              </a:buClr>
              <a:buSzPts val="880"/>
              <a:buNone/>
            </a:pPr>
            <a:r>
              <a:rPr lang="hu-HU" dirty="0"/>
              <a:t>A technológia fizikai feltétele, hogy a monitor internet kapcsolattal rendelkezzen, mely speciális RTK modemmel, vagy telepi wifi kapcsolattal valósítható meg. Internet kapcsolat megléte esetén a monitor távolról is elérhetővé válik, ezáltal hiba esetén távsegítséggel is orvosolható az.</a:t>
            </a:r>
            <a:endParaRPr dirty="0"/>
          </a:p>
          <a:p>
            <a:pPr marL="0" lvl="0" indent="0" algn="just" rtl="0">
              <a:lnSpc>
                <a:spcPct val="100000"/>
              </a:lnSpc>
              <a:spcBef>
                <a:spcPts val="1000"/>
              </a:spcBef>
              <a:spcAft>
                <a:spcPts val="0"/>
              </a:spcAft>
              <a:buClr>
                <a:schemeClr val="dk1"/>
              </a:buClr>
              <a:buSzPts val="880"/>
              <a:buNone/>
            </a:pPr>
            <a:r>
              <a:rPr lang="hu-HU" dirty="0"/>
              <a:t>A gyakorlatban elterjedt megoldások: </a:t>
            </a:r>
            <a:r>
              <a:rPr lang="hu-HU" dirty="0" err="1"/>
              <a:t>Agfiniti</a:t>
            </a:r>
            <a:r>
              <a:rPr lang="hu-HU" dirty="0"/>
              <a:t> - </a:t>
            </a:r>
            <a:r>
              <a:rPr lang="hu-HU" dirty="0" err="1"/>
              <a:t>AgLeader</a:t>
            </a:r>
            <a:r>
              <a:rPr lang="hu-HU" dirty="0"/>
              <a:t>, JD - </a:t>
            </a:r>
            <a:r>
              <a:rPr lang="hu-HU" dirty="0" err="1"/>
              <a:t>Operations</a:t>
            </a:r>
            <a:r>
              <a:rPr lang="hu-HU" dirty="0"/>
              <a:t> Center, </a:t>
            </a:r>
            <a:r>
              <a:rPr lang="hu-HU" dirty="0" err="1"/>
              <a:t>Vantage</a:t>
            </a:r>
            <a:r>
              <a:rPr lang="hu-HU" dirty="0"/>
              <a:t> - </a:t>
            </a:r>
            <a:r>
              <a:rPr lang="hu-HU" dirty="0" err="1"/>
              <a:t>Trimble</a:t>
            </a:r>
            <a:r>
              <a:rPr lang="hu-HU" dirty="0"/>
              <a:t>, TAP - Topcon, PGR - Precíziós Gazdálkodási Rendszer - </a:t>
            </a:r>
            <a:r>
              <a:rPr lang="hu-HU" dirty="0" err="1"/>
              <a:t>Kite</a:t>
            </a:r>
            <a:endParaRPr dirty="0"/>
          </a:p>
          <a:p>
            <a:pPr marL="0" lvl="0" indent="0" algn="just" rtl="0">
              <a:lnSpc>
                <a:spcPct val="70000"/>
              </a:lnSpc>
              <a:spcBef>
                <a:spcPts val="1000"/>
              </a:spcBef>
              <a:spcAft>
                <a:spcPts val="0"/>
              </a:spcAft>
              <a:buClr>
                <a:schemeClr val="dk1"/>
              </a:buClr>
              <a:buSzPts val="880"/>
              <a:buNone/>
            </a:pPr>
            <a:endParaRPr dirty="0"/>
          </a:p>
          <a:p>
            <a:pPr marL="0" lvl="0" indent="0" algn="just" rtl="0">
              <a:lnSpc>
                <a:spcPct val="70000"/>
              </a:lnSpc>
              <a:spcBef>
                <a:spcPts val="1000"/>
              </a:spcBef>
              <a:spcAft>
                <a:spcPts val="0"/>
              </a:spcAft>
              <a:buClr>
                <a:schemeClr val="dk1"/>
              </a:buClr>
              <a:buSzPts val="880"/>
              <a:buNone/>
            </a:pPr>
            <a:endParaRPr dirty="0"/>
          </a:p>
          <a:p>
            <a:pPr marL="0" lvl="0" indent="0" algn="l" rtl="0">
              <a:lnSpc>
                <a:spcPct val="70000"/>
              </a:lnSpc>
              <a:spcBef>
                <a:spcPts val="1000"/>
              </a:spcBef>
              <a:spcAft>
                <a:spcPts val="0"/>
              </a:spcAft>
              <a:buClr>
                <a:schemeClr val="dk1"/>
              </a:buClr>
              <a:buSzPts val="880"/>
              <a:buNone/>
            </a:pPr>
            <a:endParaRPr dirty="0"/>
          </a:p>
          <a:p>
            <a:pPr marL="0" lvl="0" indent="0" algn="l" rtl="0">
              <a:lnSpc>
                <a:spcPct val="70000"/>
              </a:lnSpc>
              <a:spcBef>
                <a:spcPts val="1000"/>
              </a:spcBef>
              <a:spcAft>
                <a:spcPts val="0"/>
              </a:spcAft>
              <a:buClr>
                <a:schemeClr val="dk1"/>
              </a:buClr>
              <a:buSzPts val="880"/>
              <a:buNone/>
            </a:pPr>
            <a:endParaRPr dirty="0"/>
          </a:p>
          <a:p>
            <a:pPr marL="0" lvl="0" indent="0" algn="l" rtl="0">
              <a:lnSpc>
                <a:spcPct val="70000"/>
              </a:lnSpc>
              <a:spcBef>
                <a:spcPts val="1000"/>
              </a:spcBef>
              <a:spcAft>
                <a:spcPts val="0"/>
              </a:spcAft>
              <a:buClr>
                <a:schemeClr val="dk1"/>
              </a:buClr>
              <a:buSzPts val="880"/>
              <a:buNone/>
            </a:pPr>
            <a:endParaRPr dirty="0"/>
          </a:p>
        </p:txBody>
      </p:sp>
      <p:sp>
        <p:nvSpPr>
          <p:cNvPr id="2" name="Dia számának helye 1">
            <a:extLst>
              <a:ext uri="{FF2B5EF4-FFF2-40B4-BE49-F238E27FC236}">
                <a16:creationId xmlns:a16="http://schemas.microsoft.com/office/drawing/2014/main" id="{1802BEE1-48F9-FC97-7C3C-31B24E52FD6C}"/>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67</a:t>
            </a:fld>
            <a:endParaRPr lang="hu-HU"/>
          </a:p>
        </p:txBody>
      </p:sp>
      <p:pic>
        <p:nvPicPr>
          <p:cNvPr id="474" name="Google Shape;474;gd4ae924698_0_380"/>
          <p:cNvPicPr preferRelativeResize="0"/>
          <p:nvPr/>
        </p:nvPicPr>
        <p:blipFill rotWithShape="1">
          <a:blip r:embed="rId3">
            <a:alphaModFix/>
          </a:blip>
          <a:srcRect/>
          <a:stretch/>
        </p:blipFill>
        <p:spPr>
          <a:xfrm>
            <a:off x="10104119" y="248803"/>
            <a:ext cx="1828776" cy="1558205"/>
          </a:xfrm>
          <a:prstGeom prst="rect">
            <a:avLst/>
          </a:prstGeom>
          <a:noFill/>
          <a:ln>
            <a:noFill/>
          </a:ln>
        </p:spPr>
      </p:pic>
      <p:pic>
        <p:nvPicPr>
          <p:cNvPr id="475" name="Google Shape;475;gd4ae924698_0_380"/>
          <p:cNvPicPr preferRelativeResize="0"/>
          <p:nvPr/>
        </p:nvPicPr>
        <p:blipFill rotWithShape="1">
          <a:blip r:embed="rId4">
            <a:alphaModFix/>
          </a:blip>
          <a:srcRect/>
          <a:stretch/>
        </p:blipFill>
        <p:spPr>
          <a:xfrm>
            <a:off x="2757099" y="5281450"/>
            <a:ext cx="1842037" cy="1325700"/>
          </a:xfrm>
          <a:prstGeom prst="rect">
            <a:avLst/>
          </a:prstGeom>
          <a:noFill/>
          <a:ln>
            <a:noFill/>
          </a:ln>
        </p:spPr>
      </p:pic>
      <p:pic>
        <p:nvPicPr>
          <p:cNvPr id="476" name="Google Shape;476;gd4ae924698_0_380"/>
          <p:cNvPicPr preferRelativeResize="0"/>
          <p:nvPr/>
        </p:nvPicPr>
        <p:blipFill rotWithShape="1">
          <a:blip r:embed="rId5">
            <a:alphaModFix/>
          </a:blip>
          <a:srcRect/>
          <a:stretch/>
        </p:blipFill>
        <p:spPr>
          <a:xfrm>
            <a:off x="6247251" y="5173181"/>
            <a:ext cx="1218852" cy="1218875"/>
          </a:xfrm>
          <a:prstGeom prst="rect">
            <a:avLst/>
          </a:prstGeom>
          <a:noFill/>
          <a:ln>
            <a:noFill/>
          </a:ln>
        </p:spPr>
      </p:pic>
      <p:pic>
        <p:nvPicPr>
          <p:cNvPr id="477" name="Google Shape;477;gd4ae924698_0_380"/>
          <p:cNvPicPr preferRelativeResize="0"/>
          <p:nvPr/>
        </p:nvPicPr>
        <p:blipFill rotWithShape="1">
          <a:blip r:embed="rId6">
            <a:alphaModFix/>
          </a:blip>
          <a:srcRect/>
          <a:stretch/>
        </p:blipFill>
        <p:spPr>
          <a:xfrm>
            <a:off x="9114218" y="5259290"/>
            <a:ext cx="2600325" cy="1152525"/>
          </a:xfrm>
          <a:prstGeom prst="rect">
            <a:avLst/>
          </a:prstGeom>
          <a:noFill/>
          <a:ln>
            <a:noFill/>
          </a:ln>
        </p:spPr>
      </p:pic>
    </p:spTree>
    <p:extLst>
      <p:ext uri="{BB962C8B-B14F-4D97-AF65-F5344CB8AC3E}">
        <p14:creationId xmlns:p14="http://schemas.microsoft.com/office/powerpoint/2010/main" val="78435346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482"/>
        <p:cNvGrpSpPr/>
        <p:nvPr/>
      </p:nvGrpSpPr>
      <p:grpSpPr>
        <a:xfrm>
          <a:off x="0" y="0"/>
          <a:ext cx="0" cy="0"/>
          <a:chOff x="0" y="0"/>
          <a:chExt cx="0" cy="0"/>
        </a:xfrm>
      </p:grpSpPr>
      <p:sp>
        <p:nvSpPr>
          <p:cNvPr id="483" name="Google Shape;483;gd4ae924698_0_390"/>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a:t>Informatikai háttér - Flottakövetés</a:t>
            </a:r>
            <a:endParaRPr/>
          </a:p>
        </p:txBody>
      </p:sp>
      <p:sp>
        <p:nvSpPr>
          <p:cNvPr id="484" name="Google Shape;484;gd4ae924698_0_390"/>
          <p:cNvSpPr txBox="1">
            <a:spLocks noGrp="1"/>
          </p:cNvSpPr>
          <p:nvPr>
            <p:ph type="body" idx="1"/>
          </p:nvPr>
        </p:nvSpPr>
        <p:spPr>
          <a:prstGeom prst="rect">
            <a:avLst/>
          </a:prstGeom>
          <a:noFill/>
          <a:ln>
            <a:noFill/>
          </a:ln>
        </p:spPr>
        <p:txBody>
          <a:bodyPr spcFirstLastPara="1" wrap="square" lIns="91425" tIns="45700" rIns="91425" bIns="45700" anchor="t" anchorCtr="0">
            <a:normAutofit/>
          </a:bodyPr>
          <a:lstStyle/>
          <a:p>
            <a:pPr marL="0" lvl="0" indent="0" algn="just" rtl="0">
              <a:lnSpc>
                <a:spcPct val="90000"/>
              </a:lnSpc>
              <a:spcBef>
                <a:spcPts val="1000"/>
              </a:spcBef>
              <a:spcAft>
                <a:spcPts val="0"/>
              </a:spcAft>
              <a:buClr>
                <a:schemeClr val="dk1"/>
              </a:buClr>
              <a:buSzPts val="1600"/>
              <a:buNone/>
            </a:pPr>
            <a:r>
              <a:rPr lang="hu-HU" sz="2400" dirty="0"/>
              <a:t>A monitorok (legyen az gyári, vagy utólagosan beszerelt) által rögzített adatok távoli online elérésére különböző flottakövető rendszerek állnak rendelkezésre. Ezek jellemzően szintén márkaspecifikus rendszerek, melyek részei a gyártó felhőrendszerének. Ezek az eszköz kihasználtságára és hatékonyságára vonatkozó információkat közvetítenek a távoli fél felé, például vonulási idő, munkaidő, motorteljesítmény, üzemanyag fogyasztás.</a:t>
            </a:r>
            <a:endParaRPr sz="2400" dirty="0"/>
          </a:p>
          <a:p>
            <a:pPr marL="0" lvl="0" indent="0" algn="just" rtl="0">
              <a:lnSpc>
                <a:spcPct val="90000"/>
              </a:lnSpc>
              <a:spcBef>
                <a:spcPts val="1000"/>
              </a:spcBef>
              <a:spcAft>
                <a:spcPts val="0"/>
              </a:spcAft>
              <a:buClr>
                <a:schemeClr val="dk1"/>
              </a:buClr>
              <a:buSzPts val="1600"/>
              <a:buNone/>
            </a:pPr>
            <a:r>
              <a:rPr lang="hu-HU" sz="2400" dirty="0"/>
              <a:t>A flottakövetési megoldásokra utólagos rendszerek is megtalálhatóak a piacon melyekkel jellemzően az adott eszközök pozícióját, sebességét és üzemanyag szintjét ellenőrizhetjük. </a:t>
            </a:r>
            <a:endParaRPr sz="2400" dirty="0"/>
          </a:p>
          <a:p>
            <a:pPr marL="0" lvl="0" indent="0" algn="just" rtl="0">
              <a:lnSpc>
                <a:spcPct val="90000"/>
              </a:lnSpc>
              <a:spcBef>
                <a:spcPts val="1000"/>
              </a:spcBef>
              <a:spcAft>
                <a:spcPts val="0"/>
              </a:spcAft>
              <a:buClr>
                <a:schemeClr val="dk1"/>
              </a:buClr>
              <a:buSzPts val="1600"/>
              <a:buNone/>
            </a:pPr>
            <a:endParaRPr sz="2400" dirty="0"/>
          </a:p>
          <a:p>
            <a:pPr marL="0" lvl="0" indent="0" algn="l" rtl="0">
              <a:lnSpc>
                <a:spcPct val="90000"/>
              </a:lnSpc>
              <a:spcBef>
                <a:spcPts val="1000"/>
              </a:spcBef>
              <a:spcAft>
                <a:spcPts val="0"/>
              </a:spcAft>
              <a:buClr>
                <a:schemeClr val="dk1"/>
              </a:buClr>
              <a:buSzPts val="1600"/>
              <a:buNone/>
            </a:pPr>
            <a:endParaRPr sz="2400" dirty="0"/>
          </a:p>
          <a:p>
            <a:pPr marL="0" lvl="0" indent="0" algn="l" rtl="0">
              <a:lnSpc>
                <a:spcPct val="90000"/>
              </a:lnSpc>
              <a:spcBef>
                <a:spcPts val="1000"/>
              </a:spcBef>
              <a:spcAft>
                <a:spcPts val="0"/>
              </a:spcAft>
              <a:buClr>
                <a:schemeClr val="dk1"/>
              </a:buClr>
              <a:buSzPts val="1600"/>
              <a:buNone/>
            </a:pPr>
            <a:endParaRPr sz="2400" dirty="0"/>
          </a:p>
          <a:p>
            <a:pPr marL="0" lvl="0" indent="0" algn="l" rtl="0">
              <a:lnSpc>
                <a:spcPct val="90000"/>
              </a:lnSpc>
              <a:spcBef>
                <a:spcPts val="1000"/>
              </a:spcBef>
              <a:spcAft>
                <a:spcPts val="0"/>
              </a:spcAft>
              <a:buClr>
                <a:schemeClr val="dk1"/>
              </a:buClr>
              <a:buSzPts val="1600"/>
              <a:buNone/>
            </a:pPr>
            <a:endParaRPr sz="2400" dirty="0"/>
          </a:p>
        </p:txBody>
      </p:sp>
      <p:sp>
        <p:nvSpPr>
          <p:cNvPr id="2" name="Dia számának helye 1">
            <a:extLst>
              <a:ext uri="{FF2B5EF4-FFF2-40B4-BE49-F238E27FC236}">
                <a16:creationId xmlns:a16="http://schemas.microsoft.com/office/drawing/2014/main" id="{79BCD96D-C7CA-B3A2-C6A3-A2553EA268D9}"/>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68</a:t>
            </a:fld>
            <a:endParaRPr lang="hu-HU"/>
          </a:p>
        </p:txBody>
      </p:sp>
      <p:pic>
        <p:nvPicPr>
          <p:cNvPr id="485" name="Google Shape;485;gd4ae924698_0_390"/>
          <p:cNvPicPr preferRelativeResize="0"/>
          <p:nvPr/>
        </p:nvPicPr>
        <p:blipFill rotWithShape="1">
          <a:blip r:embed="rId3">
            <a:alphaModFix/>
          </a:blip>
          <a:srcRect/>
          <a:stretch/>
        </p:blipFill>
        <p:spPr>
          <a:xfrm>
            <a:off x="9917863" y="717668"/>
            <a:ext cx="1677100" cy="620475"/>
          </a:xfrm>
          <a:prstGeom prst="rect">
            <a:avLst/>
          </a:prstGeom>
          <a:noFill/>
          <a:ln>
            <a:noFill/>
          </a:ln>
        </p:spPr>
      </p:pic>
      <p:pic>
        <p:nvPicPr>
          <p:cNvPr id="486" name="Google Shape;486;gd4ae924698_0_390"/>
          <p:cNvPicPr preferRelativeResize="0"/>
          <p:nvPr/>
        </p:nvPicPr>
        <p:blipFill rotWithShape="1">
          <a:blip r:embed="rId4">
            <a:alphaModFix/>
          </a:blip>
          <a:srcRect/>
          <a:stretch/>
        </p:blipFill>
        <p:spPr>
          <a:xfrm>
            <a:off x="7753000" y="189355"/>
            <a:ext cx="1677100" cy="1677100"/>
          </a:xfrm>
          <a:prstGeom prst="rect">
            <a:avLst/>
          </a:prstGeom>
          <a:noFill/>
          <a:ln>
            <a:noFill/>
          </a:ln>
        </p:spPr>
      </p:pic>
      <p:pic>
        <p:nvPicPr>
          <p:cNvPr id="487" name="Google Shape;487;gd4ae924698_0_390"/>
          <p:cNvPicPr preferRelativeResize="0"/>
          <p:nvPr/>
        </p:nvPicPr>
        <p:blipFill rotWithShape="1">
          <a:blip r:embed="rId5">
            <a:alphaModFix/>
          </a:blip>
          <a:srcRect/>
          <a:stretch/>
        </p:blipFill>
        <p:spPr>
          <a:xfrm>
            <a:off x="7685743" y="4534847"/>
            <a:ext cx="3488713" cy="1952127"/>
          </a:xfrm>
          <a:prstGeom prst="rect">
            <a:avLst/>
          </a:prstGeom>
          <a:noFill/>
          <a:ln>
            <a:noFill/>
          </a:ln>
        </p:spPr>
      </p:pic>
      <p:sp>
        <p:nvSpPr>
          <p:cNvPr id="9" name="Szövegdoboz 8">
            <a:extLst>
              <a:ext uri="{FF2B5EF4-FFF2-40B4-BE49-F238E27FC236}">
                <a16:creationId xmlns:a16="http://schemas.microsoft.com/office/drawing/2014/main" id="{4F65B132-0732-82C9-1970-322F96FB1A97}"/>
              </a:ext>
            </a:extLst>
          </p:cNvPr>
          <p:cNvSpPr txBox="1"/>
          <p:nvPr/>
        </p:nvSpPr>
        <p:spPr>
          <a:xfrm>
            <a:off x="314848" y="4534847"/>
            <a:ext cx="6515100" cy="1421928"/>
          </a:xfrm>
          <a:prstGeom prst="rect">
            <a:avLst/>
          </a:prstGeom>
          <a:noFill/>
        </p:spPr>
        <p:txBody>
          <a:bodyPr wrap="square">
            <a:spAutoFit/>
          </a:bodyPr>
          <a:lstStyle/>
          <a:p>
            <a:pPr marL="0" marR="0" lvl="0" indent="0" algn="just" defTabSz="914400" rtl="0" eaLnBrk="1" fontAlgn="auto" latinLnBrk="0" hangingPunct="1">
              <a:lnSpc>
                <a:spcPct val="90000"/>
              </a:lnSpc>
              <a:spcBef>
                <a:spcPts val="1000"/>
              </a:spcBef>
              <a:spcAft>
                <a:spcPts val="0"/>
              </a:spcAft>
              <a:buClr>
                <a:srgbClr val="000000"/>
              </a:buClr>
              <a:buSzPts val="1600"/>
              <a:buFont typeface="Arial"/>
              <a:buNone/>
              <a:tabLst/>
              <a:defRPr/>
            </a:pPr>
            <a:r>
              <a:rPr kumimoji="0" lang="hu-HU" sz="2400" b="0" i="0" u="none" strike="noStrike" kern="0" cap="none" spc="0" normalizeH="0" baseline="0" noProof="0" dirty="0">
                <a:ln>
                  <a:noFill/>
                </a:ln>
                <a:solidFill>
                  <a:srgbClr val="1C9E4A"/>
                </a:solidFill>
                <a:effectLst/>
                <a:uLnTx/>
                <a:uFillTx/>
                <a:latin typeface="Calibri"/>
                <a:cs typeface="Calibri"/>
                <a:sym typeface="Calibri"/>
              </a:rPr>
              <a:t>A hazai környezetben legrégebben és legelterjedtebben használt rendszer a </a:t>
            </a:r>
            <a:r>
              <a:rPr kumimoji="0" lang="hu-HU" sz="2400" b="0" i="0" u="none" strike="noStrike" kern="0" cap="none" spc="0" normalizeH="0" baseline="0" noProof="0" dirty="0" err="1">
                <a:ln>
                  <a:noFill/>
                </a:ln>
                <a:solidFill>
                  <a:srgbClr val="1C9E4A"/>
                </a:solidFill>
                <a:effectLst/>
                <a:uLnTx/>
                <a:uFillTx/>
                <a:latin typeface="Calibri"/>
                <a:cs typeface="Calibri"/>
                <a:sym typeface="Calibri"/>
              </a:rPr>
              <a:t>Claas-Telematics</a:t>
            </a:r>
            <a:r>
              <a:rPr kumimoji="0" lang="hu-HU" sz="2400" b="0" i="0" u="none" strike="noStrike" kern="0" cap="none" spc="0" normalizeH="0" baseline="0" noProof="0" dirty="0">
                <a:ln>
                  <a:noFill/>
                </a:ln>
                <a:solidFill>
                  <a:srgbClr val="1C9E4A"/>
                </a:solidFill>
                <a:effectLst/>
                <a:uLnTx/>
                <a:uFillTx/>
                <a:latin typeface="Calibri"/>
                <a:cs typeface="Calibri"/>
                <a:sym typeface="Calibri"/>
              </a:rPr>
              <a:t>, míg az utólagos rendszerek egyik legjellemzőbb képviselője az </a:t>
            </a:r>
            <a:r>
              <a:rPr kumimoji="0" lang="hu-HU" sz="2400" b="0" i="0" u="none" strike="noStrike" kern="0" cap="none" spc="0" normalizeH="0" baseline="0" noProof="0" dirty="0" err="1">
                <a:ln>
                  <a:noFill/>
                </a:ln>
                <a:solidFill>
                  <a:srgbClr val="1C9E4A"/>
                </a:solidFill>
                <a:effectLst/>
                <a:uLnTx/>
                <a:uFillTx/>
                <a:latin typeface="Calibri"/>
                <a:cs typeface="Calibri"/>
                <a:sym typeface="Calibri"/>
              </a:rPr>
              <a:t>Itineris</a:t>
            </a:r>
            <a:r>
              <a:rPr kumimoji="0" lang="hu-HU" sz="2400" b="0" i="0" u="none" strike="noStrike" kern="0" cap="none" spc="0" normalizeH="0" baseline="0" noProof="0" dirty="0">
                <a:ln>
                  <a:noFill/>
                </a:ln>
                <a:solidFill>
                  <a:srgbClr val="1C9E4A"/>
                </a:solidFill>
                <a:effectLst/>
                <a:uLnTx/>
                <a:uFillTx/>
                <a:latin typeface="Calibri"/>
                <a:cs typeface="Calibri"/>
                <a:sym typeface="Calibri"/>
              </a:rPr>
              <a:t>.</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d4ae924698_0_399"/>
          <p:cNvSpPr txBox="1">
            <a:spLocks noGrp="1"/>
          </p:cNvSpPr>
          <p:nvPr>
            <p:ph type="title"/>
          </p:nvPr>
        </p:nvSpPr>
        <p:spPr>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a:t>Üzleti aspektus - Megtérülésvizsgálat</a:t>
            </a:r>
            <a:endParaRPr/>
          </a:p>
        </p:txBody>
      </p:sp>
      <p:sp>
        <p:nvSpPr>
          <p:cNvPr id="494" name="Google Shape;494;gd4ae924698_0_399"/>
          <p:cNvSpPr txBox="1">
            <a:spLocks noGrp="1"/>
          </p:cNvSpPr>
          <p:nvPr>
            <p:ph type="body" idx="1"/>
          </p:nvPr>
        </p:nvSpPr>
        <p:spPr>
          <a:xfrm>
            <a:off x="321547" y="1825625"/>
            <a:ext cx="8582423" cy="4351338"/>
          </a:xfrm>
          <a:prstGeom prst="rect">
            <a:avLst/>
          </a:prstGeom>
          <a:noFill/>
          <a:ln>
            <a:noFill/>
          </a:ln>
        </p:spPr>
        <p:txBody>
          <a:bodyPr spcFirstLastPara="1" wrap="square" lIns="91425" tIns="45700" rIns="91425" bIns="45700" anchor="t" anchorCtr="0">
            <a:noAutofit/>
          </a:bodyPr>
          <a:lstStyle/>
          <a:p>
            <a:pPr marL="0" lvl="0" indent="0" algn="just" rtl="0">
              <a:lnSpc>
                <a:spcPct val="90000"/>
              </a:lnSpc>
              <a:spcBef>
                <a:spcPts val="0"/>
              </a:spcBef>
              <a:spcAft>
                <a:spcPts val="0"/>
              </a:spcAft>
              <a:buClr>
                <a:schemeClr val="dk1"/>
              </a:buClr>
              <a:buSzPts val="1600"/>
              <a:buNone/>
            </a:pPr>
            <a:r>
              <a:rPr lang="hu-HU" sz="2400" dirty="0"/>
              <a:t>A precíziós (helyspecifikus) gazdálkodás technológia-intenzív gazdálkodási forma. Megvalósítása körültekintő tervezést igényel, ugyanakkor nem minden esetben követeli meg a saját eszközök meglétét, hiszen azok a beruházási költségek miatt sok esetben csak lassan térülnek meg. Ebben az esetben technológiai gépbérlettel, vagy egyéb bérmunkával a magas beruházási költségek megtakaríthatók. Amennyiben a gazdaság gépesítettsége a legkorszerűbb, azaz a precíziós gazdálkodásra alkalmas eszközökkel van ellátva, az input költségek megtakarítása, illetve a hozamtöbblet miatt a gazdálkodás jövedelmezősége bizonyíthatóan növekszik. Erre több hazai gyakorlati példa is elérhető. A közelmúltban több szakmai anyag is készült, amely a precíziós gazdálkodás jövedelmezőségét elemzi. </a:t>
            </a:r>
            <a:endParaRPr sz="2400" dirty="0"/>
          </a:p>
          <a:p>
            <a:pPr marL="0" lvl="0" indent="0" algn="l" rtl="0">
              <a:lnSpc>
                <a:spcPct val="90000"/>
              </a:lnSpc>
              <a:spcBef>
                <a:spcPts val="0"/>
              </a:spcBef>
              <a:spcAft>
                <a:spcPts val="0"/>
              </a:spcAft>
              <a:buClr>
                <a:schemeClr val="dk1"/>
              </a:buClr>
              <a:buSzPts val="1600"/>
              <a:buNone/>
            </a:pPr>
            <a:endParaRPr sz="2400" dirty="0"/>
          </a:p>
          <a:p>
            <a:pPr marL="0" lvl="0" indent="0" algn="l" rtl="0">
              <a:lnSpc>
                <a:spcPct val="90000"/>
              </a:lnSpc>
              <a:spcBef>
                <a:spcPts val="0"/>
              </a:spcBef>
              <a:spcAft>
                <a:spcPts val="0"/>
              </a:spcAft>
              <a:buClr>
                <a:schemeClr val="dk1"/>
              </a:buClr>
              <a:buSzPts val="1600"/>
              <a:buNone/>
            </a:pPr>
            <a:endParaRPr sz="1600" dirty="0"/>
          </a:p>
          <a:p>
            <a:pPr marL="0" lvl="0" indent="0" algn="l" rtl="0">
              <a:lnSpc>
                <a:spcPct val="90000"/>
              </a:lnSpc>
              <a:spcBef>
                <a:spcPts val="0"/>
              </a:spcBef>
              <a:spcAft>
                <a:spcPts val="0"/>
              </a:spcAft>
              <a:buClr>
                <a:schemeClr val="dk1"/>
              </a:buClr>
              <a:buSzPts val="1600"/>
              <a:buNone/>
            </a:pPr>
            <a:endParaRPr sz="1600" dirty="0"/>
          </a:p>
        </p:txBody>
      </p:sp>
      <p:sp>
        <p:nvSpPr>
          <p:cNvPr id="2" name="Dia számának helye 1">
            <a:extLst>
              <a:ext uri="{FF2B5EF4-FFF2-40B4-BE49-F238E27FC236}">
                <a16:creationId xmlns:a16="http://schemas.microsoft.com/office/drawing/2014/main" id="{5FD75CD6-25E5-F90E-A970-E9F5C286CA57}"/>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69</a:t>
            </a:fld>
            <a:endParaRPr lang="hu-HU"/>
          </a:p>
        </p:txBody>
      </p:sp>
      <p:pic>
        <p:nvPicPr>
          <p:cNvPr id="495" name="Google Shape;495;gd4ae924698_0_399"/>
          <p:cNvPicPr preferRelativeResize="0"/>
          <p:nvPr/>
        </p:nvPicPr>
        <p:blipFill rotWithShape="1">
          <a:blip r:embed="rId3">
            <a:alphaModFix/>
          </a:blip>
          <a:srcRect/>
          <a:stretch/>
        </p:blipFill>
        <p:spPr>
          <a:xfrm>
            <a:off x="9210411" y="703796"/>
            <a:ext cx="2660042" cy="1799373"/>
          </a:xfrm>
          <a:prstGeom prst="rect">
            <a:avLst/>
          </a:prstGeom>
          <a:noFill/>
          <a:ln>
            <a:noFill/>
          </a:ln>
        </p:spPr>
      </p:pic>
      <p:pic>
        <p:nvPicPr>
          <p:cNvPr id="496" name="Google Shape;496;gd4ae924698_0_399"/>
          <p:cNvPicPr preferRelativeResize="0"/>
          <p:nvPr/>
        </p:nvPicPr>
        <p:blipFill rotWithShape="1">
          <a:blip r:embed="rId4">
            <a:alphaModFix/>
          </a:blip>
          <a:srcRect/>
          <a:stretch/>
        </p:blipFill>
        <p:spPr>
          <a:xfrm>
            <a:off x="9773990" y="3429000"/>
            <a:ext cx="2016453" cy="2617269"/>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Az agrárium digitális fejlettségi szintjei</a:t>
            </a:r>
            <a:endParaRPr dirty="0"/>
          </a:p>
        </p:txBody>
      </p:sp>
      <p:pic>
        <p:nvPicPr>
          <p:cNvPr id="4" name="Kép 14">
            <a:extLst>
              <a:ext uri="{FF2B5EF4-FFF2-40B4-BE49-F238E27FC236}">
                <a16:creationId xmlns:a16="http://schemas.microsoft.com/office/drawing/2014/main" id="{3C0CB0F7-8BEC-FB85-60B2-117A7BFEC8A3}"/>
              </a:ext>
            </a:extLst>
          </p:cNvPr>
          <p:cNvPicPr>
            <a:picLocks noChangeAspect="1"/>
          </p:cNvPicPr>
          <p:nvPr/>
        </p:nvPicPr>
        <p:blipFill>
          <a:blip r:embed="rId3"/>
          <a:srcRect l="4861" r="10833" b="26667"/>
          <a:stretch>
            <a:fillRect/>
          </a:stretch>
        </p:blipFill>
        <p:spPr>
          <a:xfrm>
            <a:off x="1447707" y="1574959"/>
            <a:ext cx="9296585" cy="4548737"/>
          </a:xfrm>
          <a:prstGeom prst="rect">
            <a:avLst/>
          </a:prstGeom>
          <a:noFill/>
          <a:ln cap="flat">
            <a:noFill/>
          </a:ln>
        </p:spPr>
      </p:pic>
      <p:sp>
        <p:nvSpPr>
          <p:cNvPr id="5" name="Szövegdoboz 9">
            <a:extLst>
              <a:ext uri="{FF2B5EF4-FFF2-40B4-BE49-F238E27FC236}">
                <a16:creationId xmlns:a16="http://schemas.microsoft.com/office/drawing/2014/main" id="{049CC583-7029-E64D-238B-FBD7AA489BCF}"/>
              </a:ext>
            </a:extLst>
          </p:cNvPr>
          <p:cNvSpPr txBox="1"/>
          <p:nvPr/>
        </p:nvSpPr>
        <p:spPr>
          <a:xfrm>
            <a:off x="9318622" y="6507958"/>
            <a:ext cx="2326645" cy="307777"/>
          </a:xfrm>
          <a:prstGeom prst="rect">
            <a:avLst/>
          </a:prstGeom>
          <a:noFill/>
          <a:ln cap="flat">
            <a:noFill/>
          </a:ln>
        </p:spPr>
        <p:txBody>
          <a:bodyPr vert="horz" wrap="square" lIns="91440" tIns="45720" rIns="91440" bIns="45720" anchor="t" anchorCtr="0" compatLnSpc="1">
            <a:spAutoFit/>
          </a:bodyPr>
          <a:lstStyle/>
          <a:p>
            <a:pPr marL="0" marR="27230" lvl="0" indent="0" algn="l" defTabSz="914400" rtl="0" fontAlgn="auto" hangingPunct="1">
              <a:lnSpc>
                <a:spcPct val="100000"/>
              </a:lnSpc>
              <a:spcBef>
                <a:spcPts val="0"/>
              </a:spcBef>
              <a:spcAft>
                <a:spcPts val="0"/>
              </a:spcAft>
              <a:buNone/>
              <a:tabLst/>
              <a:defRPr sz="1800" b="0" i="0" u="none" strike="noStrike" kern="0" cap="none" spc="0" baseline="0">
                <a:solidFill>
                  <a:srgbClr val="000000"/>
                </a:solidFill>
                <a:uFillTx/>
              </a:defRPr>
            </a:pPr>
            <a:r>
              <a:rPr lang="hu-HU" sz="1400" b="1" i="0" u="none" strike="noStrike" kern="1200" cap="none" spc="0" baseline="0" dirty="0">
                <a:solidFill>
                  <a:srgbClr val="328250"/>
                </a:solidFill>
                <a:uFillTx/>
                <a:latin typeface="Calibri"/>
              </a:rPr>
              <a:t>Forrás: Varga Péter Miklós</a:t>
            </a:r>
          </a:p>
        </p:txBody>
      </p:sp>
      <p:sp>
        <p:nvSpPr>
          <p:cNvPr id="2" name="Dia számának helye 1">
            <a:extLst>
              <a:ext uri="{FF2B5EF4-FFF2-40B4-BE49-F238E27FC236}">
                <a16:creationId xmlns:a16="http://schemas.microsoft.com/office/drawing/2014/main" id="{62916347-ED88-FB34-4402-0D7295633D8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a:t>
            </a:fld>
            <a:endParaRPr lang="hu-HU"/>
          </a:p>
        </p:txBody>
      </p:sp>
    </p:spTree>
    <p:extLst>
      <p:ext uri="{BB962C8B-B14F-4D97-AF65-F5344CB8AC3E}">
        <p14:creationId xmlns:p14="http://schemas.microsoft.com/office/powerpoint/2010/main" val="208124976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d4ae924698_0_432"/>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dirty="0"/>
              <a:t>Esettanulmány - A precíziós gazdálkodás bevezetése</a:t>
            </a:r>
            <a:endParaRPr dirty="0"/>
          </a:p>
        </p:txBody>
      </p:sp>
      <p:sp>
        <p:nvSpPr>
          <p:cNvPr id="538" name="Google Shape;538;gd4ae924698_0_432"/>
          <p:cNvSpPr txBox="1">
            <a:spLocks noGrp="1"/>
          </p:cNvSpPr>
          <p:nvPr>
            <p:ph type="body" idx="1"/>
          </p:nvPr>
        </p:nvSpPr>
        <p:spPr>
          <a:xfrm>
            <a:off x="321549" y="1825625"/>
            <a:ext cx="11555698" cy="4351200"/>
          </a:xfrm>
          <a:prstGeom prst="rect">
            <a:avLst/>
          </a:prstGeom>
          <a:noFill/>
          <a:ln>
            <a:noFill/>
          </a:ln>
        </p:spPr>
        <p:txBody>
          <a:bodyPr spcFirstLastPara="1" wrap="square" lIns="91425" tIns="45700" rIns="91425" bIns="45700" anchor="t" anchorCtr="0">
            <a:normAutofit/>
          </a:bodyPr>
          <a:lstStyle/>
          <a:p>
            <a:pPr marL="0" lvl="0" indent="0" algn="just" rtl="0">
              <a:lnSpc>
                <a:spcPct val="100000"/>
              </a:lnSpc>
              <a:spcBef>
                <a:spcPts val="0"/>
              </a:spcBef>
              <a:spcAft>
                <a:spcPts val="0"/>
              </a:spcAft>
              <a:buClr>
                <a:schemeClr val="dk1"/>
              </a:buClr>
              <a:buSzPts val="1600"/>
              <a:buNone/>
            </a:pPr>
            <a:r>
              <a:rPr lang="hu-HU" dirty="0"/>
              <a:t>A precíziós gazdálkodás bevezetése kis lépésekben ajánlott. A technológiát meg kell szokni, az új kihívásokra, amit a digitalizáció rejt magában fel kell készülni. A precíziós gazdálkodás szemléletváltást követel meg a tulajdonostól a gépkezelőig a gazdálkodásban mindenkitől. </a:t>
            </a:r>
            <a:endParaRPr dirty="0"/>
          </a:p>
          <a:p>
            <a:pPr marL="0" lvl="0" indent="0" algn="just" rtl="0">
              <a:lnSpc>
                <a:spcPct val="100000"/>
              </a:lnSpc>
              <a:spcBef>
                <a:spcPts val="0"/>
              </a:spcBef>
              <a:spcAft>
                <a:spcPts val="0"/>
              </a:spcAft>
              <a:buClr>
                <a:schemeClr val="dk1"/>
              </a:buClr>
              <a:buSzPts val="1600"/>
              <a:buNone/>
            </a:pPr>
            <a:endParaRPr dirty="0"/>
          </a:p>
          <a:p>
            <a:pPr marL="0" lvl="0" indent="0" algn="l" rtl="0">
              <a:lnSpc>
                <a:spcPct val="100000"/>
              </a:lnSpc>
              <a:spcBef>
                <a:spcPts val="0"/>
              </a:spcBef>
              <a:spcAft>
                <a:spcPts val="0"/>
              </a:spcAft>
              <a:buClr>
                <a:schemeClr val="dk1"/>
              </a:buClr>
              <a:buSzPts val="1600"/>
              <a:buNone/>
            </a:pPr>
            <a:endParaRPr sz="1800" dirty="0">
              <a:solidFill>
                <a:srgbClr val="FF0000"/>
              </a:solidFill>
            </a:endParaRPr>
          </a:p>
        </p:txBody>
      </p:sp>
      <p:pic>
        <p:nvPicPr>
          <p:cNvPr id="539" name="Google Shape;539;gd4ae924698_0_432"/>
          <p:cNvPicPr preferRelativeResize="0"/>
          <p:nvPr/>
        </p:nvPicPr>
        <p:blipFill rotWithShape="1">
          <a:blip r:embed="rId3">
            <a:alphaModFix/>
          </a:blip>
          <a:srcRect/>
          <a:stretch/>
        </p:blipFill>
        <p:spPr>
          <a:xfrm>
            <a:off x="8496300" y="3319325"/>
            <a:ext cx="2857500" cy="2857500"/>
          </a:xfrm>
          <a:prstGeom prst="rect">
            <a:avLst/>
          </a:prstGeom>
          <a:noFill/>
          <a:ln>
            <a:noFill/>
          </a:ln>
        </p:spPr>
      </p:pic>
      <p:sp>
        <p:nvSpPr>
          <p:cNvPr id="2" name="Dia számának helye 1">
            <a:extLst>
              <a:ext uri="{FF2B5EF4-FFF2-40B4-BE49-F238E27FC236}">
                <a16:creationId xmlns:a16="http://schemas.microsoft.com/office/drawing/2014/main" id="{4C3F0B7D-7653-290A-CCF1-6F8F1F50FE7B}"/>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70</a:t>
            </a:fld>
            <a:endParaRPr lang="hu-HU"/>
          </a:p>
        </p:txBody>
      </p:sp>
      <p:sp>
        <p:nvSpPr>
          <p:cNvPr id="9" name="Szövegdoboz 8">
            <a:extLst>
              <a:ext uri="{FF2B5EF4-FFF2-40B4-BE49-F238E27FC236}">
                <a16:creationId xmlns:a16="http://schemas.microsoft.com/office/drawing/2014/main" id="{F7B6ECC1-4220-258C-FAF2-74FCF78A12ED}"/>
              </a:ext>
            </a:extLst>
          </p:cNvPr>
          <p:cNvSpPr txBox="1"/>
          <p:nvPr/>
        </p:nvSpPr>
        <p:spPr>
          <a:xfrm>
            <a:off x="321547" y="3840134"/>
            <a:ext cx="7530863" cy="1815882"/>
          </a:xfrm>
          <a:prstGeom prst="rect">
            <a:avLst/>
          </a:prstGeom>
          <a:noFill/>
        </p:spPr>
        <p:txBody>
          <a:bodyPr wrap="square">
            <a:spAutoFit/>
          </a:bodyPr>
          <a:lstStyle/>
          <a:p>
            <a:pPr marL="0" marR="0" lvl="0" indent="0" algn="just" defTabSz="914400" rtl="0" eaLnBrk="1" fontAlgn="auto" latinLnBrk="0" hangingPunct="1">
              <a:lnSpc>
                <a:spcPct val="100000"/>
              </a:lnSpc>
              <a:spcBef>
                <a:spcPts val="0"/>
              </a:spcBef>
              <a:spcAft>
                <a:spcPts val="0"/>
              </a:spcAft>
              <a:buClr>
                <a:srgbClr val="000000"/>
              </a:buClr>
              <a:buSzPts val="1600"/>
              <a:buFont typeface="Arial"/>
              <a:buNone/>
              <a:tabLst/>
              <a:defRPr/>
            </a:pPr>
            <a:r>
              <a:rPr kumimoji="0" lang="hu-HU" sz="2800" b="0" i="0" u="none" strike="noStrike" kern="0" cap="none" spc="0" normalizeH="0" baseline="0" noProof="0" dirty="0">
                <a:ln>
                  <a:noFill/>
                </a:ln>
                <a:solidFill>
                  <a:srgbClr val="1C9E4A"/>
                </a:solidFill>
                <a:effectLst/>
                <a:uLnTx/>
                <a:uFillTx/>
                <a:latin typeface="Calibri"/>
                <a:cs typeface="Calibri"/>
                <a:sym typeface="Calibri"/>
              </a:rPr>
              <a:t>Számos olyan jó gyakorlatot nyomon követhetünk a hazai agrár-médiában, ahol a gazdálkodók a precíziós gazdálkodás bevezetésének sikerességéről számolnak be.  </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63"/>
        <p:cNvGrpSpPr/>
        <p:nvPr/>
      </p:nvGrpSpPr>
      <p:grpSpPr>
        <a:xfrm>
          <a:off x="0" y="0"/>
          <a:ext cx="0" cy="0"/>
          <a:chOff x="0" y="0"/>
          <a:chExt cx="0" cy="0"/>
        </a:xfrm>
      </p:grpSpPr>
      <p:sp>
        <p:nvSpPr>
          <p:cNvPr id="564" name="Google Shape;564;gd85607bdff_0_97"/>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a:t>Ellenőrző kérdések 1-10</a:t>
            </a:r>
            <a:endParaRPr/>
          </a:p>
        </p:txBody>
      </p:sp>
      <p:sp>
        <p:nvSpPr>
          <p:cNvPr id="565" name="Google Shape;565;gd85607bdff_0_97"/>
          <p:cNvSpPr txBox="1">
            <a:spLocks noGrp="1"/>
          </p:cNvSpPr>
          <p:nvPr>
            <p:ph type="body" idx="1"/>
          </p:nvPr>
        </p:nvSpPr>
        <p:spPr>
          <a:xfrm>
            <a:off x="456025" y="1450500"/>
            <a:ext cx="11555700" cy="5407500"/>
          </a:xfrm>
          <a:prstGeom prst="rect">
            <a:avLst/>
          </a:prstGeom>
          <a:noFill/>
          <a:ln>
            <a:noFill/>
          </a:ln>
        </p:spPr>
        <p:txBody>
          <a:bodyPr spcFirstLastPara="1" wrap="square" lIns="91425" tIns="45700" rIns="91425" bIns="45700" anchor="t" anchorCtr="0">
            <a:noAutofit/>
          </a:bodyPr>
          <a:lstStyle/>
          <a:p>
            <a:pPr marL="457200" lvl="0" indent="-342917" algn="l" rtl="0">
              <a:lnSpc>
                <a:spcPct val="100000"/>
              </a:lnSpc>
              <a:spcBef>
                <a:spcPts val="1000"/>
              </a:spcBef>
              <a:spcAft>
                <a:spcPts val="0"/>
              </a:spcAft>
              <a:buSzPts val="1800"/>
              <a:buAutoNum type="arabicPeriod"/>
            </a:pPr>
            <a:r>
              <a:rPr lang="hu-HU" sz="1800" dirty="0"/>
              <a:t>A helymeghatározó rendszerek az adatok …. adják meg (</a:t>
            </a:r>
            <a:r>
              <a:rPr lang="hu-HU" sz="1800" u="sng" dirty="0"/>
              <a:t>térkoordinátáit</a:t>
            </a:r>
            <a:r>
              <a:rPr lang="hu-HU" sz="1800" dirty="0"/>
              <a:t>, csak a rögzítésének időpontját, pontosságát)</a:t>
            </a:r>
            <a:endParaRPr sz="1800" dirty="0"/>
          </a:p>
          <a:p>
            <a:pPr marL="457200" lvl="0" indent="-342917" algn="l" rtl="0">
              <a:lnSpc>
                <a:spcPct val="100000"/>
              </a:lnSpc>
              <a:spcBef>
                <a:spcPts val="0"/>
              </a:spcBef>
              <a:spcAft>
                <a:spcPts val="0"/>
              </a:spcAft>
              <a:buSzPts val="1800"/>
              <a:buAutoNum type="arabicPeriod"/>
            </a:pPr>
            <a:r>
              <a:rPr lang="hu-HU" sz="1800" dirty="0"/>
              <a:t>A GPS (Global </a:t>
            </a:r>
            <a:r>
              <a:rPr lang="hu-HU" sz="1800" dirty="0" err="1"/>
              <a:t>Positioning</a:t>
            </a:r>
            <a:r>
              <a:rPr lang="hu-HU" sz="1800" dirty="0"/>
              <a:t> System) rendszer működését …. Évtől számítjuk. (</a:t>
            </a:r>
            <a:r>
              <a:rPr lang="hu-HU" sz="1800" u="sng" dirty="0"/>
              <a:t>1995</a:t>
            </a:r>
            <a:r>
              <a:rPr lang="hu-HU" sz="1800" dirty="0"/>
              <a:t>, 1972, 2000)</a:t>
            </a:r>
            <a:endParaRPr sz="1800" dirty="0"/>
          </a:p>
          <a:p>
            <a:pPr marL="457200" lvl="0" indent="-342917" algn="l" rtl="0">
              <a:lnSpc>
                <a:spcPct val="100000"/>
              </a:lnSpc>
              <a:spcBef>
                <a:spcPts val="0"/>
              </a:spcBef>
              <a:spcAft>
                <a:spcPts val="0"/>
              </a:spcAft>
              <a:buSzPts val="1800"/>
              <a:buAutoNum type="arabicPeriod"/>
            </a:pPr>
            <a:r>
              <a:rPr lang="hu-HU" sz="1800" dirty="0"/>
              <a:t>Igaz-e az állítás? A Globális helymeghatározó rendszerek a Globális Műholdas Navigációs Rendszerek részei. (</a:t>
            </a:r>
            <a:r>
              <a:rPr lang="hu-HU" sz="1800" u="sng" dirty="0"/>
              <a:t>IGEN,</a:t>
            </a:r>
            <a:r>
              <a:rPr lang="hu-HU" sz="1800" dirty="0"/>
              <a:t> nem)</a:t>
            </a:r>
            <a:endParaRPr sz="1800" dirty="0"/>
          </a:p>
          <a:p>
            <a:pPr marL="457200" lvl="0" indent="-342917" algn="l" rtl="0">
              <a:lnSpc>
                <a:spcPct val="100000"/>
              </a:lnSpc>
              <a:spcBef>
                <a:spcPts val="0"/>
              </a:spcBef>
              <a:spcAft>
                <a:spcPts val="0"/>
              </a:spcAft>
              <a:buSzPts val="1800"/>
              <a:buAutoNum type="arabicPeriod"/>
            </a:pPr>
            <a:r>
              <a:rPr lang="hu-HU" sz="1800" dirty="0"/>
              <a:t>Sorolja fel a műholdas helymeghatározó rendszerek alrendszereit! (</a:t>
            </a:r>
            <a:r>
              <a:rPr lang="hu-HU" sz="1800" u="sng" dirty="0"/>
              <a:t>űrszegmens, vezérlő szegmens, felhasználói szegmens</a:t>
            </a:r>
            <a:r>
              <a:rPr lang="hu-HU" sz="1800" dirty="0"/>
              <a:t>)</a:t>
            </a:r>
            <a:endParaRPr sz="1800" dirty="0"/>
          </a:p>
          <a:p>
            <a:pPr marL="457200" lvl="0" indent="-342917" algn="l" rtl="0">
              <a:lnSpc>
                <a:spcPct val="100000"/>
              </a:lnSpc>
              <a:spcBef>
                <a:spcPts val="0"/>
              </a:spcBef>
              <a:spcAft>
                <a:spcPts val="0"/>
              </a:spcAft>
              <a:buSzPts val="1800"/>
              <a:buAutoNum type="arabicPeriod"/>
            </a:pPr>
            <a:r>
              <a:rPr lang="hu-HU" sz="1800" dirty="0"/>
              <a:t>Milyen jelkorrekciós rendszereket ismer? (SBAS, GBAS)</a:t>
            </a:r>
            <a:endParaRPr sz="1800" dirty="0"/>
          </a:p>
          <a:p>
            <a:pPr marL="457200" lvl="0" indent="-342917" algn="l" rtl="0">
              <a:lnSpc>
                <a:spcPct val="100000"/>
              </a:lnSpc>
              <a:spcBef>
                <a:spcPts val="0"/>
              </a:spcBef>
              <a:spcAft>
                <a:spcPts val="0"/>
              </a:spcAft>
              <a:buSzPts val="1800"/>
              <a:buAutoNum type="arabicPeriod"/>
            </a:pPr>
            <a:r>
              <a:rPr lang="hu-HU" sz="1800" dirty="0"/>
              <a:t>Hogy hívják az európai műholdas jelkorrekciós rendszert, milyen hozzávetőleges élesség érhető el vele? (EGNOS, 1-3 m)</a:t>
            </a:r>
            <a:endParaRPr sz="1800" dirty="0"/>
          </a:p>
          <a:p>
            <a:pPr marL="457200" lvl="0" indent="-342917" algn="l" rtl="0">
              <a:lnSpc>
                <a:spcPct val="100000"/>
              </a:lnSpc>
              <a:spcBef>
                <a:spcPts val="0"/>
              </a:spcBef>
              <a:spcAft>
                <a:spcPts val="0"/>
              </a:spcAft>
              <a:buSzPts val="1800"/>
              <a:buAutoNum type="arabicPeriod"/>
            </a:pPr>
            <a:r>
              <a:rPr lang="hu-HU" sz="1800" dirty="0"/>
              <a:t>Melyik referencia rendszert használja a NAVSTAR GPS rendszer? (</a:t>
            </a:r>
            <a:r>
              <a:rPr lang="hu-HU" sz="1800" u="sng" dirty="0"/>
              <a:t>WGS-84</a:t>
            </a:r>
            <a:r>
              <a:rPr lang="hu-HU" sz="1800" dirty="0"/>
              <a:t>, PZ-90, EOV, ETRS89)</a:t>
            </a:r>
            <a:endParaRPr sz="1800" dirty="0"/>
          </a:p>
          <a:p>
            <a:pPr marL="457200" lvl="0" indent="-342917" algn="l" rtl="0">
              <a:lnSpc>
                <a:spcPct val="100000"/>
              </a:lnSpc>
              <a:spcBef>
                <a:spcPts val="0"/>
              </a:spcBef>
              <a:spcAft>
                <a:spcPts val="0"/>
              </a:spcAft>
              <a:buSzPts val="1800"/>
              <a:buAutoNum type="arabicPeriod"/>
            </a:pPr>
            <a:r>
              <a:rPr lang="hu-HU" sz="1800" dirty="0"/>
              <a:t>Melyik referencia rendszert használja a magyarországi polgári térképezés? (WGS-84, PZ-90, </a:t>
            </a:r>
            <a:r>
              <a:rPr lang="hu-HU" sz="1800" u="sng" dirty="0"/>
              <a:t>EOV</a:t>
            </a:r>
            <a:r>
              <a:rPr lang="hu-HU" sz="1800" dirty="0"/>
              <a:t>, ETRS89)</a:t>
            </a:r>
          </a:p>
          <a:p>
            <a:pPr marL="457200" lvl="0" indent="-342917" algn="l" rtl="0">
              <a:lnSpc>
                <a:spcPct val="100000"/>
              </a:lnSpc>
              <a:spcBef>
                <a:spcPts val="0"/>
              </a:spcBef>
              <a:spcAft>
                <a:spcPts val="0"/>
              </a:spcAft>
              <a:buSzPts val="1800"/>
              <a:buAutoNum type="arabicPeriod"/>
            </a:pPr>
            <a:r>
              <a:rPr lang="hu-HU" sz="1800" dirty="0"/>
              <a:t>Milyen munkaműveletek során használható a GPS az agráriumban? (automata kormányzás, talajművelés, vetés, pontos tápanyagkijuttatás, mechanikus és kémiai növényvédelem, hozamtérképezés)</a:t>
            </a:r>
          </a:p>
          <a:p>
            <a:pPr marL="457200" lvl="0" indent="-342917" algn="l" rtl="0">
              <a:lnSpc>
                <a:spcPct val="100000"/>
              </a:lnSpc>
              <a:spcBef>
                <a:spcPts val="0"/>
              </a:spcBef>
              <a:spcAft>
                <a:spcPts val="0"/>
              </a:spcAft>
              <a:buSzPts val="1800"/>
              <a:buAutoNum type="arabicPeriod"/>
            </a:pPr>
            <a:r>
              <a:rPr lang="hu-HU" sz="1800" dirty="0"/>
              <a:t>Mi a raszteres rendszerek alapegysége? (</a:t>
            </a:r>
            <a:r>
              <a:rPr lang="hu-HU" sz="1800" u="sng" dirty="0"/>
              <a:t>képpont (raszter</a:t>
            </a:r>
            <a:r>
              <a:rPr lang="hu-HU" sz="1800" dirty="0"/>
              <a:t>), pont, vonal, poligon)</a:t>
            </a:r>
            <a:endParaRPr sz="1800" dirty="0"/>
          </a:p>
          <a:p>
            <a:pPr marL="0" lvl="0" indent="0" algn="l" rtl="0">
              <a:lnSpc>
                <a:spcPct val="90000"/>
              </a:lnSpc>
              <a:spcBef>
                <a:spcPts val="1000"/>
              </a:spcBef>
              <a:spcAft>
                <a:spcPts val="0"/>
              </a:spcAft>
              <a:buSzPts val="1946"/>
              <a:buNone/>
            </a:pPr>
            <a:endParaRPr sz="1800" dirty="0"/>
          </a:p>
          <a:p>
            <a:pPr marL="0" lvl="0" indent="0" algn="l" rtl="0">
              <a:lnSpc>
                <a:spcPct val="90000"/>
              </a:lnSpc>
              <a:spcBef>
                <a:spcPts val="1000"/>
              </a:spcBef>
              <a:spcAft>
                <a:spcPts val="0"/>
              </a:spcAft>
              <a:buSzPts val="1946"/>
              <a:buNone/>
            </a:pPr>
            <a:endParaRPr sz="1800" dirty="0"/>
          </a:p>
          <a:p>
            <a:pPr marL="457200" lvl="0" indent="0" algn="l" rtl="0">
              <a:lnSpc>
                <a:spcPct val="90000"/>
              </a:lnSpc>
              <a:spcBef>
                <a:spcPts val="1000"/>
              </a:spcBef>
              <a:spcAft>
                <a:spcPts val="0"/>
              </a:spcAft>
              <a:buSzPts val="1946"/>
              <a:buNone/>
            </a:pPr>
            <a:endParaRPr sz="1800" dirty="0"/>
          </a:p>
        </p:txBody>
      </p:sp>
      <p:sp>
        <p:nvSpPr>
          <p:cNvPr id="2" name="Dia számának helye 1">
            <a:extLst>
              <a:ext uri="{FF2B5EF4-FFF2-40B4-BE49-F238E27FC236}">
                <a16:creationId xmlns:a16="http://schemas.microsoft.com/office/drawing/2014/main" id="{0F24C08B-7DAA-746B-204D-E96D274C34C6}"/>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71</a:t>
            </a:fld>
            <a:endParaRPr lang="hu-HU"/>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572"/>
        <p:cNvGrpSpPr/>
        <p:nvPr/>
      </p:nvGrpSpPr>
      <p:grpSpPr>
        <a:xfrm>
          <a:off x="0" y="0"/>
          <a:ext cx="0" cy="0"/>
          <a:chOff x="0" y="0"/>
          <a:chExt cx="0" cy="0"/>
        </a:xfrm>
      </p:grpSpPr>
      <p:sp>
        <p:nvSpPr>
          <p:cNvPr id="573" name="Google Shape;573;gd85607bdff_0_10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dirty="0"/>
              <a:t>Ellenőrző kérdések 11-19</a:t>
            </a:r>
            <a:endParaRPr dirty="0"/>
          </a:p>
        </p:txBody>
      </p:sp>
      <p:sp>
        <p:nvSpPr>
          <p:cNvPr id="574" name="Google Shape;574;gd85607bdff_0_105"/>
          <p:cNvSpPr txBox="1">
            <a:spLocks noGrp="1"/>
          </p:cNvSpPr>
          <p:nvPr>
            <p:ph type="body" idx="1"/>
          </p:nvPr>
        </p:nvSpPr>
        <p:spPr>
          <a:xfrm>
            <a:off x="321550" y="1386025"/>
            <a:ext cx="11555700" cy="50589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1000"/>
              </a:spcBef>
              <a:spcAft>
                <a:spcPts val="0"/>
              </a:spcAft>
              <a:buSzPts val="1800"/>
              <a:buNone/>
            </a:pPr>
            <a:r>
              <a:rPr lang="hu-HU" sz="1800" dirty="0"/>
              <a:t>11. Mik a vektoros rendszerek alapegységei. (</a:t>
            </a:r>
            <a:r>
              <a:rPr lang="hu-HU" sz="1800" u="sng" dirty="0"/>
              <a:t>pont, vonal, poligon</a:t>
            </a:r>
            <a:r>
              <a:rPr lang="hu-HU" sz="1800" dirty="0"/>
              <a:t>)</a:t>
            </a:r>
            <a:endParaRPr sz="1800" dirty="0"/>
          </a:p>
          <a:p>
            <a:pPr marL="0" lvl="0" indent="0" algn="l" rtl="0">
              <a:lnSpc>
                <a:spcPct val="100000"/>
              </a:lnSpc>
              <a:spcBef>
                <a:spcPts val="1000"/>
              </a:spcBef>
              <a:spcAft>
                <a:spcPts val="0"/>
              </a:spcAft>
              <a:buSzPts val="1800"/>
              <a:buNone/>
            </a:pPr>
            <a:r>
              <a:rPr lang="hu-HU" sz="1800" dirty="0"/>
              <a:t>12.  Igaz-e a következő állítás? A távérzékelt adatok adatformátuma a vektor.  (</a:t>
            </a:r>
            <a:r>
              <a:rPr lang="hu-HU" sz="1800" u="sng" dirty="0"/>
              <a:t>NEM, a helyes válasz a raszter</a:t>
            </a:r>
            <a:r>
              <a:rPr lang="hu-HU" sz="1800" dirty="0"/>
              <a:t>)</a:t>
            </a:r>
            <a:endParaRPr sz="1800" dirty="0"/>
          </a:p>
          <a:p>
            <a:pPr marL="0" indent="0">
              <a:lnSpc>
                <a:spcPct val="100000"/>
              </a:lnSpc>
              <a:buNone/>
            </a:pPr>
            <a:r>
              <a:rPr lang="hu-HU" sz="1800" dirty="0"/>
              <a:t>13. Igaz-e a következő állítás? A raszteres rendszerek hátránya, hogy m</a:t>
            </a:r>
            <a:r>
              <a:rPr lang="hu-HU" altLang="hu-HU" sz="1800" dirty="0">
                <a:solidFill>
                  <a:srgbClr val="1C9E4A"/>
                </a:solidFill>
                <a:latin typeface="Calibri"/>
                <a:cs typeface="Calibri"/>
              </a:rPr>
              <a:t>inden cellához értéket kell rendelni, emiatt „értéktelen” cellák adatait is tárolni kell. (IGEN, igaz)</a:t>
            </a:r>
          </a:p>
          <a:p>
            <a:pPr marL="0" indent="0">
              <a:lnSpc>
                <a:spcPct val="100000"/>
              </a:lnSpc>
              <a:buNone/>
            </a:pPr>
            <a:r>
              <a:rPr lang="hu-HU" sz="1800" dirty="0"/>
              <a:t>14. A raszter (négyzetháló, képpont, pixel) térbeli, vagy geometriai felbontása minek a függvénye? (A szenzorok felbontásának és a távérzékelő eszközök tárgytól való távolságának). </a:t>
            </a:r>
          </a:p>
          <a:p>
            <a:pPr marL="0" lvl="0" indent="0" algn="l" rtl="0">
              <a:lnSpc>
                <a:spcPct val="100000"/>
              </a:lnSpc>
              <a:spcBef>
                <a:spcPts val="1000"/>
              </a:spcBef>
              <a:spcAft>
                <a:spcPts val="0"/>
              </a:spcAft>
              <a:buSzPts val="1800"/>
              <a:buNone/>
            </a:pPr>
            <a:r>
              <a:rPr lang="hu-HU" sz="1800" dirty="0"/>
              <a:t>15. Mikortól nevezünk egy szenzort multispektrálisnak? (Legalább 4 sáv rögzítése esetén)</a:t>
            </a:r>
            <a:endParaRPr sz="1800" dirty="0"/>
          </a:p>
          <a:p>
            <a:pPr marL="0" lvl="0" indent="0" algn="l" rtl="0">
              <a:lnSpc>
                <a:spcPct val="100000"/>
              </a:lnSpc>
              <a:spcBef>
                <a:spcPts val="1000"/>
              </a:spcBef>
              <a:spcAft>
                <a:spcPts val="0"/>
              </a:spcAft>
              <a:buSzPts val="1800"/>
              <a:buNone/>
            </a:pPr>
            <a:r>
              <a:rPr lang="hu-HU" sz="1800" dirty="0"/>
              <a:t>16. Mi a legelterjedtebb radiometriai felbontás a távérzékelés során? Ez hány árnyalatot jelent? (8 bit, 256 árnyalat)</a:t>
            </a:r>
            <a:endParaRPr sz="1800" dirty="0"/>
          </a:p>
          <a:p>
            <a:pPr marL="342900" lvl="0" algn="l" rtl="0">
              <a:lnSpc>
                <a:spcPct val="100000"/>
              </a:lnSpc>
              <a:spcBef>
                <a:spcPts val="1000"/>
              </a:spcBef>
              <a:spcAft>
                <a:spcPts val="0"/>
              </a:spcAft>
              <a:buSzPts val="1800"/>
              <a:buAutoNum type="arabicPeriod" startAt="17"/>
            </a:pPr>
            <a:r>
              <a:rPr lang="hu-HU" sz="1800" dirty="0"/>
              <a:t>Milyen távérzékelési eljárás során van értelme a visszatérési időről beszélni? (Csak a műholdas esetén, az UAV-k esetén ez a kifejezés nem értelmezhető)</a:t>
            </a:r>
          </a:p>
          <a:p>
            <a:pPr marL="342900" lvl="0" algn="l" rtl="0">
              <a:lnSpc>
                <a:spcPct val="100000"/>
              </a:lnSpc>
              <a:spcBef>
                <a:spcPts val="1000"/>
              </a:spcBef>
              <a:spcAft>
                <a:spcPts val="0"/>
              </a:spcAft>
              <a:buSzPts val="1800"/>
              <a:buAutoNum type="arabicPeriod" startAt="17"/>
            </a:pPr>
            <a:r>
              <a:rPr lang="hu-HU" sz="1800" dirty="0"/>
              <a:t>Igaz-e a következő állítás? A hisztogramkiegyenlítés egy olyan képfokozó eljárás, ahol az adatokat </a:t>
            </a:r>
            <a:r>
              <a:rPr lang="hu-HU" sz="1800" dirty="0" err="1"/>
              <a:t>kontúrosabbá</a:t>
            </a:r>
            <a:r>
              <a:rPr lang="hu-HU" sz="1800" dirty="0"/>
              <a:t> tehetjük, ezzel kiemelve az eredeti képeken rejtett különbségeket. (</a:t>
            </a:r>
            <a:r>
              <a:rPr lang="hu-HU" sz="1800" u="sng" dirty="0"/>
              <a:t>Igen, igaz</a:t>
            </a:r>
            <a:r>
              <a:rPr lang="hu-HU" sz="1800" dirty="0"/>
              <a:t>) </a:t>
            </a:r>
          </a:p>
          <a:p>
            <a:pPr marL="342900" lvl="0" algn="l" rtl="0">
              <a:lnSpc>
                <a:spcPct val="100000"/>
              </a:lnSpc>
              <a:spcBef>
                <a:spcPts val="1000"/>
              </a:spcBef>
              <a:spcAft>
                <a:spcPts val="0"/>
              </a:spcAft>
              <a:buSzPts val="1800"/>
              <a:buAutoNum type="arabicPeriod" startAt="17"/>
            </a:pPr>
            <a:r>
              <a:rPr lang="hu-HU" sz="1800" dirty="0"/>
              <a:t>Amennyiben egy raszteres képet szeretnénk megváltoztatni, alkalmazható-e a skalárral való szorzás művelet? (Igen)</a:t>
            </a:r>
          </a:p>
          <a:p>
            <a:pPr marL="342900" lvl="0" algn="l" rtl="0">
              <a:lnSpc>
                <a:spcPct val="100000"/>
              </a:lnSpc>
              <a:spcBef>
                <a:spcPts val="1000"/>
              </a:spcBef>
              <a:spcAft>
                <a:spcPts val="0"/>
              </a:spcAft>
              <a:buSzPts val="1800"/>
              <a:buAutoNum type="arabicPeriod" startAt="17"/>
            </a:pPr>
            <a:endParaRPr sz="1800" dirty="0"/>
          </a:p>
          <a:p>
            <a:pPr marL="0" lvl="0" indent="0" algn="l" rtl="0">
              <a:lnSpc>
                <a:spcPct val="100000"/>
              </a:lnSpc>
              <a:spcBef>
                <a:spcPts val="1000"/>
              </a:spcBef>
              <a:spcAft>
                <a:spcPts val="0"/>
              </a:spcAft>
              <a:buSzPts val="1800"/>
              <a:buNone/>
            </a:pPr>
            <a:endParaRPr sz="1800" dirty="0"/>
          </a:p>
        </p:txBody>
      </p:sp>
      <p:sp>
        <p:nvSpPr>
          <p:cNvPr id="2" name="Dia számának helye 1">
            <a:extLst>
              <a:ext uri="{FF2B5EF4-FFF2-40B4-BE49-F238E27FC236}">
                <a16:creationId xmlns:a16="http://schemas.microsoft.com/office/drawing/2014/main" id="{CDD660F9-CE8C-D876-0B21-62F1F31DE7F1}"/>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72</a:t>
            </a:fld>
            <a:endParaRPr lang="hu-HU"/>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578"/>
        <p:cNvGrpSpPr/>
        <p:nvPr/>
      </p:nvGrpSpPr>
      <p:grpSpPr>
        <a:xfrm>
          <a:off x="0" y="0"/>
          <a:ext cx="0" cy="0"/>
          <a:chOff x="0" y="0"/>
          <a:chExt cx="0" cy="0"/>
        </a:xfrm>
      </p:grpSpPr>
      <p:sp>
        <p:nvSpPr>
          <p:cNvPr id="579" name="Google Shape;579;gd85607bdff_0_110"/>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r>
              <a:rPr lang="hu-HU" dirty="0"/>
              <a:t>Ellenőrző kérdések 20-25</a:t>
            </a:r>
            <a:endParaRPr dirty="0"/>
          </a:p>
        </p:txBody>
      </p:sp>
      <p:sp>
        <p:nvSpPr>
          <p:cNvPr id="580" name="Google Shape;580;gd85607bdff_0_110"/>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0" lvl="0" indent="0" algn="l" rtl="0">
              <a:lnSpc>
                <a:spcPct val="100000"/>
              </a:lnSpc>
              <a:spcBef>
                <a:spcPts val="1000"/>
              </a:spcBef>
              <a:spcAft>
                <a:spcPts val="0"/>
              </a:spcAft>
              <a:buClr>
                <a:schemeClr val="dk1"/>
              </a:buClr>
              <a:buSzPts val="1800"/>
              <a:buFont typeface="Arial"/>
              <a:buNone/>
            </a:pPr>
            <a:r>
              <a:rPr lang="hu-HU" sz="1800" dirty="0"/>
              <a:t>20. Milyen agrárinformatikai rendszerben állíthatók elő az egyes index képek? (</a:t>
            </a:r>
            <a:r>
              <a:rPr lang="hu-HU" sz="1800" u="sng" dirty="0"/>
              <a:t>raszteres</a:t>
            </a:r>
            <a:r>
              <a:rPr lang="hu-HU" sz="1800" dirty="0"/>
              <a:t>, vektoros, hibrid)</a:t>
            </a:r>
            <a:endParaRPr sz="1800" dirty="0"/>
          </a:p>
          <a:p>
            <a:pPr marL="0" lvl="0" indent="0" algn="l" rtl="0">
              <a:lnSpc>
                <a:spcPct val="90000"/>
              </a:lnSpc>
              <a:spcBef>
                <a:spcPts val="1000"/>
              </a:spcBef>
              <a:spcAft>
                <a:spcPts val="0"/>
              </a:spcAft>
              <a:buSzPts val="1946"/>
              <a:buNone/>
            </a:pPr>
            <a:r>
              <a:rPr lang="hu-HU" sz="1800" dirty="0"/>
              <a:t>21. Melyik a pontosabb korrekciós jel?( EGNOS, </a:t>
            </a:r>
            <a:r>
              <a:rPr lang="hu-HU" sz="1800" u="sng" dirty="0"/>
              <a:t>RTK</a:t>
            </a:r>
            <a:r>
              <a:rPr lang="hu-HU" sz="1800" dirty="0"/>
              <a:t>)</a:t>
            </a:r>
            <a:endParaRPr sz="1800" dirty="0"/>
          </a:p>
          <a:p>
            <a:pPr marL="0" lvl="0" indent="0" algn="l" rtl="0">
              <a:lnSpc>
                <a:spcPct val="90000"/>
              </a:lnSpc>
              <a:spcBef>
                <a:spcPts val="1000"/>
              </a:spcBef>
              <a:spcAft>
                <a:spcPts val="0"/>
              </a:spcAft>
              <a:buSzPts val="1946"/>
              <a:buNone/>
            </a:pPr>
            <a:r>
              <a:rPr lang="hu-HU" sz="1800" dirty="0"/>
              <a:t>22. Igaz-e a következő állítás? Az azonos topológia egy vektoros rendszerben azonos alakzatot is jelent. (</a:t>
            </a:r>
            <a:r>
              <a:rPr lang="hu-HU" sz="1800" u="sng" dirty="0"/>
              <a:t>NEM</a:t>
            </a:r>
            <a:r>
              <a:rPr lang="hu-HU" sz="1800" dirty="0"/>
              <a:t>, igen )</a:t>
            </a:r>
            <a:endParaRPr sz="1800" dirty="0"/>
          </a:p>
          <a:p>
            <a:pPr marL="0" lvl="0" indent="0" algn="l" rtl="0">
              <a:lnSpc>
                <a:spcPct val="90000"/>
              </a:lnSpc>
              <a:spcBef>
                <a:spcPts val="1000"/>
              </a:spcBef>
              <a:spcAft>
                <a:spcPts val="0"/>
              </a:spcAft>
              <a:buSzPts val="1946"/>
              <a:buNone/>
            </a:pPr>
            <a:r>
              <a:rPr lang="hu-HU" sz="1800" dirty="0"/>
              <a:t>23. Mi az agrárinformatikai és térinformatikai rendszerek közötti fileformátum iparági standardja? (*.</a:t>
            </a:r>
            <a:r>
              <a:rPr lang="hu-HU" sz="1800" dirty="0" err="1"/>
              <a:t>html</a:t>
            </a:r>
            <a:r>
              <a:rPr lang="hu-HU" sz="1800" dirty="0"/>
              <a:t>, *.</a:t>
            </a:r>
            <a:r>
              <a:rPr lang="hu-HU" sz="1800" dirty="0" err="1"/>
              <a:t>doc</a:t>
            </a:r>
            <a:r>
              <a:rPr lang="hu-HU" sz="1800" dirty="0"/>
              <a:t>, </a:t>
            </a:r>
            <a:r>
              <a:rPr lang="hu-HU" sz="1800" u="sng" dirty="0"/>
              <a:t>*.</a:t>
            </a:r>
            <a:r>
              <a:rPr lang="hu-HU" sz="1800" u="sng" dirty="0" err="1"/>
              <a:t>shp</a:t>
            </a:r>
            <a:r>
              <a:rPr lang="hu-HU" sz="1800" dirty="0"/>
              <a:t>)</a:t>
            </a:r>
            <a:endParaRPr sz="1800" dirty="0"/>
          </a:p>
          <a:p>
            <a:pPr marL="0" lvl="0" indent="0" algn="l" rtl="0">
              <a:lnSpc>
                <a:spcPct val="90000"/>
              </a:lnSpc>
              <a:spcBef>
                <a:spcPts val="1000"/>
              </a:spcBef>
              <a:spcAft>
                <a:spcPts val="0"/>
              </a:spcAft>
              <a:buSzPts val="1946"/>
              <a:buNone/>
            </a:pPr>
            <a:r>
              <a:rPr lang="hu-HU" sz="1800" dirty="0"/>
              <a:t>24. A mezőgazdasági gépek adatátvitele a jövőben ….. alapon fog történni (</a:t>
            </a:r>
            <a:r>
              <a:rPr lang="hu-HU" sz="1800" u="sng" dirty="0"/>
              <a:t>felhő</a:t>
            </a:r>
            <a:r>
              <a:rPr lang="hu-HU" sz="1800" dirty="0"/>
              <a:t>, </a:t>
            </a:r>
            <a:r>
              <a:rPr lang="hu-HU" sz="1800" dirty="0" err="1"/>
              <a:t>usb</a:t>
            </a:r>
            <a:r>
              <a:rPr lang="hu-HU" sz="1800" dirty="0"/>
              <a:t>, cd)</a:t>
            </a:r>
            <a:endParaRPr sz="1800" dirty="0"/>
          </a:p>
          <a:p>
            <a:pPr marL="0" lvl="0" indent="0" algn="l" rtl="0">
              <a:lnSpc>
                <a:spcPct val="90000"/>
              </a:lnSpc>
              <a:spcBef>
                <a:spcPts val="1000"/>
              </a:spcBef>
              <a:spcAft>
                <a:spcPts val="0"/>
              </a:spcAft>
              <a:buSzPts val="1946"/>
              <a:buNone/>
            </a:pPr>
            <a:r>
              <a:rPr lang="hu-HU" sz="1800" dirty="0"/>
              <a:t>25. Milyen fontos elemei vannak az agrárinformatikai rendszerek könyvtárstruktúrájának? (termelő, farm, tábla, év, munkaművelet, termék)</a:t>
            </a:r>
            <a:endParaRPr sz="1800" dirty="0"/>
          </a:p>
        </p:txBody>
      </p:sp>
      <p:sp>
        <p:nvSpPr>
          <p:cNvPr id="2" name="Dia számának helye 1">
            <a:extLst>
              <a:ext uri="{FF2B5EF4-FFF2-40B4-BE49-F238E27FC236}">
                <a16:creationId xmlns:a16="http://schemas.microsoft.com/office/drawing/2014/main" id="{06846598-B125-3FF4-638D-FB468A54A0C8}"/>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73</a:t>
            </a:fld>
            <a:endParaRPr lang="hu-HU"/>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05"/>
        <p:cNvGrpSpPr/>
        <p:nvPr/>
      </p:nvGrpSpPr>
      <p:grpSpPr>
        <a:xfrm>
          <a:off x="0" y="0"/>
          <a:ext cx="0" cy="0"/>
          <a:chOff x="0" y="0"/>
          <a:chExt cx="0" cy="0"/>
        </a:xfrm>
      </p:grpSpPr>
      <p:sp>
        <p:nvSpPr>
          <p:cNvPr id="606" name="Google Shape;606;gd4ae924698_0_475"/>
          <p:cNvSpPr txBox="1">
            <a:spLocks noGrp="1"/>
          </p:cNvSpPr>
          <p:nvPr>
            <p:ph type="title"/>
          </p:nvPr>
        </p:nvSpPr>
        <p:spPr>
          <a:xfrm>
            <a:off x="321547" y="365125"/>
            <a:ext cx="115557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r>
              <a:rPr lang="hu-HU"/>
              <a:t>TAG-ek</a:t>
            </a:r>
            <a:endParaRPr/>
          </a:p>
        </p:txBody>
      </p:sp>
      <p:sp>
        <p:nvSpPr>
          <p:cNvPr id="607" name="Google Shape;607;gd4ae924698_0_475"/>
          <p:cNvSpPr txBox="1">
            <a:spLocks noGrp="1"/>
          </p:cNvSpPr>
          <p:nvPr>
            <p:ph type="body" idx="1"/>
          </p:nvPr>
        </p:nvSpPr>
        <p:spPr>
          <a:xfrm>
            <a:off x="321547" y="1825625"/>
            <a:ext cx="11555700" cy="4351200"/>
          </a:xfrm>
          <a:prstGeom prst="rect">
            <a:avLst/>
          </a:prstGeom>
          <a:noFill/>
          <a:ln>
            <a:noFill/>
          </a:ln>
        </p:spPr>
        <p:txBody>
          <a:bodyPr spcFirstLastPara="1" wrap="square" lIns="91425" tIns="45700" rIns="91425" bIns="45700" anchor="t" anchorCtr="0">
            <a:normAutofit/>
          </a:bodyPr>
          <a:lstStyle/>
          <a:p>
            <a:pPr marL="457200" lvl="0" indent="-342900" algn="l" rtl="0">
              <a:lnSpc>
                <a:spcPct val="90000"/>
              </a:lnSpc>
              <a:spcBef>
                <a:spcPts val="0"/>
              </a:spcBef>
              <a:spcAft>
                <a:spcPts val="0"/>
              </a:spcAft>
              <a:buSzPts val="1800"/>
              <a:buChar char="●"/>
            </a:pPr>
            <a:r>
              <a:rPr lang="hu-HU" sz="1800" dirty="0"/>
              <a:t>NAVSTAR GPS</a:t>
            </a:r>
          </a:p>
          <a:p>
            <a:pPr marL="457200" lvl="0" indent="-342900" algn="l" rtl="0">
              <a:lnSpc>
                <a:spcPct val="90000"/>
              </a:lnSpc>
              <a:spcBef>
                <a:spcPts val="0"/>
              </a:spcBef>
              <a:spcAft>
                <a:spcPts val="0"/>
              </a:spcAft>
              <a:buSzPts val="1800"/>
              <a:buChar char="●"/>
            </a:pPr>
            <a:r>
              <a:rPr lang="hu-HU" sz="1800" dirty="0"/>
              <a:t>Raszter</a:t>
            </a:r>
          </a:p>
          <a:p>
            <a:pPr marL="457200" lvl="0" indent="-342900" algn="l" rtl="0">
              <a:lnSpc>
                <a:spcPct val="90000"/>
              </a:lnSpc>
              <a:spcBef>
                <a:spcPts val="0"/>
              </a:spcBef>
              <a:spcAft>
                <a:spcPts val="0"/>
              </a:spcAft>
              <a:buSzPts val="1800"/>
              <a:buChar char="●"/>
            </a:pPr>
            <a:r>
              <a:rPr lang="hu-HU" sz="1800" dirty="0"/>
              <a:t>Vektor</a:t>
            </a:r>
          </a:p>
          <a:p>
            <a:pPr marL="457200" lvl="0" indent="-342900" algn="l" rtl="0">
              <a:lnSpc>
                <a:spcPct val="90000"/>
              </a:lnSpc>
              <a:spcBef>
                <a:spcPts val="0"/>
              </a:spcBef>
              <a:spcAft>
                <a:spcPts val="0"/>
              </a:spcAft>
              <a:buSzPts val="1800"/>
              <a:buChar char="●"/>
            </a:pPr>
            <a:r>
              <a:rPr lang="hu-HU" sz="1800" dirty="0"/>
              <a:t>WGS84</a:t>
            </a:r>
          </a:p>
          <a:p>
            <a:pPr marL="457200" lvl="0" indent="-342900" algn="l" rtl="0">
              <a:lnSpc>
                <a:spcPct val="90000"/>
              </a:lnSpc>
              <a:spcBef>
                <a:spcPts val="0"/>
              </a:spcBef>
              <a:spcAft>
                <a:spcPts val="0"/>
              </a:spcAft>
              <a:buSzPts val="1800"/>
              <a:buChar char="●"/>
            </a:pPr>
            <a:r>
              <a:rPr lang="hu-HU" sz="1800" dirty="0"/>
              <a:t>EOV</a:t>
            </a:r>
          </a:p>
          <a:p>
            <a:pPr marL="457200" lvl="0" indent="-342900" algn="l" rtl="0">
              <a:lnSpc>
                <a:spcPct val="90000"/>
              </a:lnSpc>
              <a:spcBef>
                <a:spcPts val="0"/>
              </a:spcBef>
              <a:spcAft>
                <a:spcPts val="0"/>
              </a:spcAft>
              <a:buSzPts val="1800"/>
              <a:buChar char="●"/>
            </a:pPr>
            <a:r>
              <a:rPr lang="hu-HU" sz="1800" dirty="0"/>
              <a:t>Agrárinformatikai szoftverek</a:t>
            </a:r>
          </a:p>
          <a:p>
            <a:pPr marL="457200" lvl="0" indent="-342900" algn="l" rtl="0">
              <a:lnSpc>
                <a:spcPct val="90000"/>
              </a:lnSpc>
              <a:spcBef>
                <a:spcPts val="0"/>
              </a:spcBef>
              <a:spcAft>
                <a:spcPts val="0"/>
              </a:spcAft>
              <a:buSzPts val="1800"/>
              <a:buChar char="●"/>
            </a:pPr>
            <a:r>
              <a:rPr lang="hu-HU" sz="1800" dirty="0"/>
              <a:t>Térinformatikai szoftverek</a:t>
            </a:r>
          </a:p>
          <a:p>
            <a:pPr marL="457200" lvl="0" indent="-342900" algn="l" rtl="0">
              <a:lnSpc>
                <a:spcPct val="90000"/>
              </a:lnSpc>
              <a:spcBef>
                <a:spcPts val="0"/>
              </a:spcBef>
              <a:spcAft>
                <a:spcPts val="0"/>
              </a:spcAft>
              <a:buSzPts val="1800"/>
              <a:buChar char="●"/>
            </a:pPr>
            <a:r>
              <a:rPr lang="hu-HU" sz="1800" dirty="0"/>
              <a:t>Vektoros </a:t>
            </a:r>
            <a:r>
              <a:rPr lang="hu-HU" sz="1800"/>
              <a:t>rendszerek alapegységei</a:t>
            </a:r>
            <a:endParaRPr sz="1800" dirty="0"/>
          </a:p>
          <a:p>
            <a:pPr marL="457200" lvl="0" indent="-228600" algn="l" rtl="0">
              <a:lnSpc>
                <a:spcPct val="90000"/>
              </a:lnSpc>
              <a:spcBef>
                <a:spcPts val="0"/>
              </a:spcBef>
              <a:spcAft>
                <a:spcPts val="0"/>
              </a:spcAft>
              <a:buSzPts val="1600"/>
              <a:buNone/>
            </a:pPr>
            <a:endParaRPr sz="1800" dirty="0"/>
          </a:p>
          <a:p>
            <a:pPr marL="0" lvl="0" indent="0" algn="l" rtl="0">
              <a:lnSpc>
                <a:spcPct val="90000"/>
              </a:lnSpc>
              <a:spcBef>
                <a:spcPts val="0"/>
              </a:spcBef>
              <a:spcAft>
                <a:spcPts val="0"/>
              </a:spcAft>
              <a:buClr>
                <a:schemeClr val="dk1"/>
              </a:buClr>
              <a:buSzPts val="1600"/>
              <a:buNone/>
            </a:pPr>
            <a:endParaRPr sz="1800" dirty="0"/>
          </a:p>
        </p:txBody>
      </p:sp>
      <p:sp>
        <p:nvSpPr>
          <p:cNvPr id="2" name="Dia számának helye 1">
            <a:extLst>
              <a:ext uri="{FF2B5EF4-FFF2-40B4-BE49-F238E27FC236}">
                <a16:creationId xmlns:a16="http://schemas.microsoft.com/office/drawing/2014/main" id="{36C26D65-0288-6B9C-002D-07541386198E}"/>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74</a:t>
            </a:fld>
            <a:endParaRPr lang="hu-HU"/>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 digitális agrárium</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just" rtl="0">
              <a:spcBef>
                <a:spcPts val="1000"/>
              </a:spcBef>
              <a:spcAft>
                <a:spcPts val="0"/>
              </a:spcAft>
              <a:buNone/>
            </a:pPr>
            <a:r>
              <a:rPr lang="hu-HU" dirty="0"/>
              <a:t>A hazai gazdálkodás a tananyag készítésének idején a leginkább a „zöld forradalom” idejét már meghaladó, a „precíziós gazdálkodás”-</a:t>
            </a:r>
            <a:r>
              <a:rPr lang="hu-HU" dirty="0" err="1"/>
              <a:t>ra</a:t>
            </a:r>
            <a:r>
              <a:rPr lang="hu-HU" dirty="0"/>
              <a:t> átálló szakaszban van. Kisebb számban természetesen előfordulnak a „</a:t>
            </a:r>
            <a:r>
              <a:rPr lang="hu-HU" dirty="0" err="1"/>
              <a:t>smart</a:t>
            </a:r>
            <a:r>
              <a:rPr lang="hu-HU" dirty="0"/>
              <a:t> farming” megoldásokat alkalmazó gazdaságok, de ezek száma még nem éri el azt a kritikus tömeget, ami szükséges a technológia széleskörű elterjedéséhez. A digitális agráriumra történő átállás egyik fontos lépése, hogy a gazdálkodók megismerjék és alkalmazzák azokat a megoldásokat, amelyeket az agrárinformatika nyújt számukra.  </a:t>
            </a: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8</a:t>
            </a:fld>
            <a:endParaRPr lang="hu-HU"/>
          </a:p>
        </p:txBody>
      </p:sp>
    </p:spTree>
    <p:extLst>
      <p:ext uri="{BB962C8B-B14F-4D97-AF65-F5344CB8AC3E}">
        <p14:creationId xmlns:p14="http://schemas.microsoft.com/office/powerpoint/2010/main" val="34229685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gd03d5b2036_1_0"/>
          <p:cNvSpPr txBox="1">
            <a:spLocks noGrp="1"/>
          </p:cNvSpPr>
          <p:nvPr>
            <p:ph type="title"/>
          </p:nvPr>
        </p:nvSpPr>
        <p:spPr>
          <a:xfrm>
            <a:off x="321547" y="365125"/>
            <a:ext cx="11555700" cy="1325700"/>
          </a:xfrm>
          <a:prstGeom prst="rect">
            <a:avLst/>
          </a:prstGeom>
        </p:spPr>
        <p:txBody>
          <a:bodyPr spcFirstLastPara="1" wrap="square" lIns="91425" tIns="45700" rIns="91425" bIns="45700" anchor="ctr" anchorCtr="0">
            <a:normAutofit/>
          </a:bodyPr>
          <a:lstStyle/>
          <a:p>
            <a:pPr marL="0" lvl="0" indent="0" algn="l" rtl="0">
              <a:spcBef>
                <a:spcPts val="0"/>
              </a:spcBef>
              <a:spcAft>
                <a:spcPts val="0"/>
              </a:spcAft>
              <a:buNone/>
            </a:pPr>
            <a:r>
              <a:rPr lang="hu-HU" dirty="0"/>
              <a:t>A helymeghatározó rendszerek szerepe</a:t>
            </a:r>
            <a:endParaRPr dirty="0"/>
          </a:p>
        </p:txBody>
      </p:sp>
      <p:sp>
        <p:nvSpPr>
          <p:cNvPr id="69" name="Google Shape;69;gd03d5b2036_1_0"/>
          <p:cNvSpPr txBox="1">
            <a:spLocks noGrp="1"/>
          </p:cNvSpPr>
          <p:nvPr>
            <p:ph type="body" idx="1"/>
          </p:nvPr>
        </p:nvSpPr>
        <p:spPr>
          <a:xfrm>
            <a:off x="321547" y="1825625"/>
            <a:ext cx="11555700" cy="4351200"/>
          </a:xfrm>
          <a:prstGeom prst="rect">
            <a:avLst/>
          </a:prstGeom>
        </p:spPr>
        <p:txBody>
          <a:bodyPr spcFirstLastPara="1" wrap="square" lIns="91425" tIns="45700" rIns="91425" bIns="45700" anchor="t" anchorCtr="0">
            <a:normAutofit/>
          </a:bodyPr>
          <a:lstStyle/>
          <a:p>
            <a:pPr marL="0" lvl="0" indent="0" algn="just" rtl="0">
              <a:spcBef>
                <a:spcPts val="1000"/>
              </a:spcBef>
              <a:spcAft>
                <a:spcPts val="0"/>
              </a:spcAft>
              <a:buNone/>
            </a:pPr>
            <a:r>
              <a:rPr lang="hu-HU" dirty="0"/>
              <a:t>A helymeghatározó rendszerek a digitalizáció során a begyűjtésre és tárolásra kerülő adatok térkoordinátáit adják meg. A szántóföldi növénytermesztés során a területek változékonyságát a legszemléletesebben térképen lehet ábrázolni, a térképet pedig – ma már – digitálisan állítjuk elő. A térképkészítés alapja a térkoordinátákkal is rendelkező adat. </a:t>
            </a:r>
          </a:p>
          <a:p>
            <a:pPr marL="0" lvl="0" indent="0" algn="just" rtl="0">
              <a:spcBef>
                <a:spcPts val="1000"/>
              </a:spcBef>
              <a:spcAft>
                <a:spcPts val="0"/>
              </a:spcAft>
              <a:buNone/>
            </a:pPr>
            <a:r>
              <a:rPr lang="hu-HU" dirty="0"/>
              <a:t>A precíziós állattenyésztés során, amennyiben van értelme a téradatnak szintén fontos szerepet játszik a koordináták ismerete. Az állatok viselkedésének vizsgálatakor az egymáshoz viszonyított téradatok fontos alapjai lehetnek az elemzéseknek.</a:t>
            </a:r>
            <a:endParaRPr dirty="0"/>
          </a:p>
        </p:txBody>
      </p:sp>
      <p:sp>
        <p:nvSpPr>
          <p:cNvPr id="2" name="Dia számának helye 1">
            <a:extLst>
              <a:ext uri="{FF2B5EF4-FFF2-40B4-BE49-F238E27FC236}">
                <a16:creationId xmlns:a16="http://schemas.microsoft.com/office/drawing/2014/main" id="{E42DBFB8-DA6B-6770-E199-5C0A94D61252}"/>
              </a:ext>
            </a:extLst>
          </p:cNvPr>
          <p:cNvSpPr>
            <a:spLocks noGrp="1"/>
          </p:cNvSpPr>
          <p:nvPr>
            <p:ph type="sldNum" idx="12"/>
          </p:nvPr>
        </p:nvSpPr>
        <p:spPr/>
        <p:txBody>
          <a:bodyPr/>
          <a:lstStyle/>
          <a:p>
            <a:pPr marL="0" lvl="0" indent="0" algn="r" rtl="0">
              <a:spcBef>
                <a:spcPts val="0"/>
              </a:spcBef>
              <a:spcAft>
                <a:spcPts val="0"/>
              </a:spcAft>
              <a:buNone/>
            </a:pPr>
            <a:fld id="{00000000-1234-1234-1234-123412341234}" type="slidenum">
              <a:rPr lang="hu-HU" smtClean="0"/>
              <a:t>9</a:t>
            </a:fld>
            <a:endParaRPr lang="hu-HU"/>
          </a:p>
        </p:txBody>
      </p:sp>
    </p:spTree>
    <p:extLst>
      <p:ext uri="{BB962C8B-B14F-4D97-AF65-F5344CB8AC3E}">
        <p14:creationId xmlns:p14="http://schemas.microsoft.com/office/powerpoint/2010/main" val="2005385062"/>
      </p:ext>
    </p:extLst>
  </p:cSld>
  <p:clrMapOvr>
    <a:masterClrMapping/>
  </p:clrMapOvr>
</p:sld>
</file>

<file path=ppt/theme/theme1.xml><?xml version="1.0" encoding="utf-8"?>
<a:theme xmlns:a="http://schemas.openxmlformats.org/drawingml/2006/main" name="Office-téma">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um" ma:contentTypeID="0x010100007163C1C645B94D8E521A1898767248" ma:contentTypeVersion="18" ma:contentTypeDescription="Új dokumentum létrehozása." ma:contentTypeScope="" ma:versionID="e9377e4319bb819c6c9646bbc28f81a1">
  <xsd:schema xmlns:xsd="http://www.w3.org/2001/XMLSchema" xmlns:xs="http://www.w3.org/2001/XMLSchema" xmlns:p="http://schemas.microsoft.com/office/2006/metadata/properties" xmlns:ns2="e6853852-eb57-441c-843a-3a7fdc021782" xmlns:ns3="9ae45e63-483d-4642-8318-ddc85d3605f7" targetNamespace="http://schemas.microsoft.com/office/2006/metadata/properties" ma:root="true" ma:fieldsID="b538326db368c2f0330069d10cbd6dca" ns2:_="" ns3:_="">
    <xsd:import namespace="e6853852-eb57-441c-843a-3a7fdc021782"/>
    <xsd:import namespace="9ae45e63-483d-4642-8318-ddc85d3605f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LengthInSeconds" minOccurs="0"/>
                <xsd:element ref="ns2:MediaServiceGenerationTime" minOccurs="0"/>
                <xsd:element ref="ns2:MediaServiceEventHashCode" minOccurs="0"/>
                <xsd:element ref="ns2:MediaServiceOCR" minOccurs="0"/>
                <xsd:element ref="ns2:MediaServiceLocation" minOccurs="0"/>
                <xsd:element ref="ns2:MediaServiceAutoKeyPoints" minOccurs="0"/>
                <xsd:element ref="ns2:MediaServiceKeyPoints" minOccurs="0"/>
                <xsd:element ref="ns3:SharedWithUsers" minOccurs="0"/>
                <xsd:element ref="ns3:SharedWithDetails" minOccurs="0"/>
                <xsd:element ref="ns3:TaxCatchAll" minOccurs="0"/>
                <xsd:element ref="ns2: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6853852-eb57-441c-843a-3a7fdc02178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Location" ma:index="16" nillable="true" ma:displayName="Location" ma:internalName="MediaServiceLocation"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lcf76f155ced4ddcb4097134ff3c332f" ma:index="23" nillable="true" ma:taxonomy="true" ma:internalName="lcf76f155ced4ddcb4097134ff3c332f" ma:taxonomyFieldName="MediaServiceImageTags" ma:displayName="Képcímkék" ma:readOnly="false" ma:fieldId="{5cf76f15-5ced-4ddc-b409-7134ff3c332f}" ma:taxonomyMulti="true" ma:sspId="621cd732-98c4-4ba9-bce9-f68fba5e417c"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9ae45e63-483d-4642-8318-ddc85d3605f7" elementFormDefault="qualified">
    <xsd:import namespace="http://schemas.microsoft.com/office/2006/documentManagement/types"/>
    <xsd:import namespace="http://schemas.microsoft.com/office/infopath/2007/PartnerControls"/>
    <xsd:element name="SharedWithUsers" ma:index="19" nillable="true" ma:displayName="Résztvevők"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Megosztva részletekkel" ma:internalName="SharedWithDetails" ma:readOnly="true">
      <xsd:simpleType>
        <xsd:restriction base="dms:Note">
          <xsd:maxLength value="255"/>
        </xsd:restriction>
      </xsd:simpleType>
    </xsd:element>
    <xsd:element name="TaxCatchAll" ma:index="21" nillable="true" ma:displayName="Taxonomy Catch All Column" ma:hidden="true" ma:list="{740b0ea8-171c-4b47-84f1-0670105ac981}" ma:internalName="TaxCatchAll" ma:showField="CatchAllData" ma:web="9ae45e63-483d-4642-8318-ddc85d3605f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artalomtípus"/>
        <xsd:element ref="dc:title" minOccurs="0" maxOccurs="1" ma:index="4" ma:displayName="Cím"/>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9ae45e63-483d-4642-8318-ddc85d3605f7" xsi:nil="true"/>
    <lcf76f155ced4ddcb4097134ff3c332f xmlns="e6853852-eb57-441c-843a-3a7fdc021782">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467AEBF-44C4-45A4-8052-525699BC2812}"/>
</file>

<file path=customXml/itemProps2.xml><?xml version="1.0" encoding="utf-8"?>
<ds:datastoreItem xmlns:ds="http://schemas.openxmlformats.org/officeDocument/2006/customXml" ds:itemID="{AC680B85-FCCA-4078-AFAA-EA56BAF57DDE}">
  <ds:schemaRefs>
    <ds:schemaRef ds:uri="http://schemas.microsoft.com/sharepoint/v3/contenttype/forms"/>
  </ds:schemaRefs>
</ds:datastoreItem>
</file>

<file path=customXml/itemProps3.xml><?xml version="1.0" encoding="utf-8"?>
<ds:datastoreItem xmlns:ds="http://schemas.openxmlformats.org/officeDocument/2006/customXml" ds:itemID="{C4DB65D8-92C9-414D-A5AA-ABDC0B305DAA}">
  <ds:schemaRefs>
    <ds:schemaRef ds:uri="http://schemas.microsoft.com/office/2006/metadata/properties"/>
    <ds:schemaRef ds:uri="http://schemas.microsoft.com/office/infopath/2007/PartnerControls"/>
  </ds:schemaRefs>
</ds:datastoreItem>
</file>

<file path=docProps/app.xml><?xml version="1.0" encoding="utf-8"?>
<Properties xmlns="http://schemas.openxmlformats.org/officeDocument/2006/extended-properties" xmlns:vt="http://schemas.openxmlformats.org/officeDocument/2006/docPropsVTypes">
  <TotalTime>593</TotalTime>
  <Words>5675</Words>
  <Application>Microsoft Office PowerPoint</Application>
  <PresentationFormat>Szélesvásznú</PresentationFormat>
  <Paragraphs>487</Paragraphs>
  <Slides>74</Slides>
  <Notes>74</Notes>
  <HiddenSlides>0</HiddenSlides>
  <MMClips>0</MMClips>
  <ScaleCrop>false</ScaleCrop>
  <HeadingPairs>
    <vt:vector size="4" baseType="variant">
      <vt:variant>
        <vt:lpstr>Téma</vt:lpstr>
      </vt:variant>
      <vt:variant>
        <vt:i4>1</vt:i4>
      </vt:variant>
      <vt:variant>
        <vt:lpstr>Diacímek</vt:lpstr>
      </vt:variant>
      <vt:variant>
        <vt:i4>74</vt:i4>
      </vt:variant>
    </vt:vector>
  </HeadingPairs>
  <TitlesOfParts>
    <vt:vector size="75" baseType="lpstr">
      <vt:lpstr>Office-téma</vt:lpstr>
      <vt:lpstr>Agrárdigitalizáció</vt:lpstr>
      <vt:lpstr>Tartalom</vt:lpstr>
      <vt:lpstr>Tartalom</vt:lpstr>
      <vt:lpstr>Bevezetés, általános ismertetés</vt:lpstr>
      <vt:lpstr>Agrárdigitalizáció: a tananyag célja</vt:lpstr>
      <vt:lpstr>Témaspecifikus szakmai kérdések</vt:lpstr>
      <vt:lpstr>Az agrárium digitális fejlettségi szintjei</vt:lpstr>
      <vt:lpstr>A digitális agrárium</vt:lpstr>
      <vt:lpstr>A helymeghatározó rendszerek szerepe</vt:lpstr>
      <vt:lpstr>A műholdas helymeghatározás kezdetei</vt:lpstr>
      <vt:lpstr>A Transit vagy Doppler-holdak</vt:lpstr>
      <vt:lpstr>A GPS rendszer kiépítése</vt:lpstr>
      <vt:lpstr>Globális Műholdas Navigációs Rendszerek (GNSS) - 2022</vt:lpstr>
      <vt:lpstr>A műholdas helymeghatározó rendszerek alrendszerei </vt:lpstr>
      <vt:lpstr>A jelkorrekciós rendszerek</vt:lpstr>
      <vt:lpstr>Az SBAS rendszerek</vt:lpstr>
      <vt:lpstr>A GBAS rendszerek I.</vt:lpstr>
      <vt:lpstr>A GBAS rendszerek II.</vt:lpstr>
      <vt:lpstr>A hazai mezőgazdasági GBAS rendszerek</vt:lpstr>
      <vt:lpstr>A differenciális helymeghatározás I.</vt:lpstr>
      <vt:lpstr>A differenciális helymeghatározás II.</vt:lpstr>
      <vt:lpstr>A valós idejű kinematikus (RTK) mérés</vt:lpstr>
      <vt:lpstr>A valós idejű kinematikus (RTK) mérés elve és eszköze</vt:lpstr>
      <vt:lpstr>A referenciarendszerek</vt:lpstr>
      <vt:lpstr>A GPS szerepe az agráriumban</vt:lpstr>
      <vt:lpstr>Az agrárinformatikai rendszerek alapelemei</vt:lpstr>
      <vt:lpstr>A raszter</vt:lpstr>
      <vt:lpstr>A raszter térbeli (geometriai) felbontása</vt:lpstr>
      <vt:lpstr>A raszteres rendszerek spektrális felbontása</vt:lpstr>
      <vt:lpstr>A raszteres rendszerek radiometriai felbontása</vt:lpstr>
      <vt:lpstr>A visszatérési idő</vt:lpstr>
      <vt:lpstr>A raszter vektor és a vektor raszter átalakítás</vt:lpstr>
      <vt:lpstr>A vektor raszter átalakítás az agráriumban</vt:lpstr>
      <vt:lpstr>Adatelemzés a raszteres rendszerekben - hisztogram</vt:lpstr>
      <vt:lpstr>Raszteres műveletek – skalárral való szorzás</vt:lpstr>
      <vt:lpstr>Raszteres műveletek – Az újraosztályozás</vt:lpstr>
      <vt:lpstr>Raszteres műveletek – Az index számítás</vt:lpstr>
      <vt:lpstr>Terepmodellezés</vt:lpstr>
      <vt:lpstr>3 dimeziós megjelenítés</vt:lpstr>
      <vt:lpstr>A raszteres rendszerek összefoglalása</vt:lpstr>
      <vt:lpstr>A vektoros rendszerek alapegységei</vt:lpstr>
      <vt:lpstr>A pont</vt:lpstr>
      <vt:lpstr>A vonal</vt:lpstr>
      <vt:lpstr>A poligon</vt:lpstr>
      <vt:lpstr>A vektoros formátumok előnyei és hátrányai</vt:lpstr>
      <vt:lpstr>A topológia</vt:lpstr>
      <vt:lpstr>A topológia által nyújtott információk</vt:lpstr>
      <vt:lpstr>A vektoros műveletek</vt:lpstr>
      <vt:lpstr>A puffer (buffer) és a kivágás (clip) funkció</vt:lpstr>
      <vt:lpstr>Az átfedés (intersect) és az egyesítés (unio) funkció</vt:lpstr>
      <vt:lpstr>Az összevonás (merge) és megszüntetés/egyszerűsítés (dissolve) a funkció</vt:lpstr>
      <vt:lpstr>A vektoros rendszerek összefoglalása</vt:lpstr>
      <vt:lpstr>Az agrárinformatikai rendszerek adatstruktúrája</vt:lpstr>
      <vt:lpstr>A kezelési elemek</vt:lpstr>
      <vt:lpstr>Az Ag Leader Technology SMS advanced szoftverének fa struktúrája</vt:lpstr>
      <vt:lpstr>Az adatok megjelenítése</vt:lpstr>
      <vt:lpstr>Az adatok exportálása</vt:lpstr>
      <vt:lpstr>Az adatok exportálása térinformatikai rendszerbe</vt:lpstr>
      <vt:lpstr>Az adatok megjelenítése térinformatikai rendszerben</vt:lpstr>
      <vt:lpstr>A térinformatikai adatok integrációja</vt:lpstr>
      <vt:lpstr>A térinformatikai adatok több rétegő megjelenítése</vt:lpstr>
      <vt:lpstr>Informatikai háttér – Agrárinformatika az erőgépekben I.</vt:lpstr>
      <vt:lpstr>Informatikai háttér – Agrárinformatika az erőgépekben II.</vt:lpstr>
      <vt:lpstr>Informatikai háttér – Térinformatika I.</vt:lpstr>
      <vt:lpstr>Informatikai háttér - Térinformatika</vt:lpstr>
      <vt:lpstr>Informatikai háttér - Felhő alapú szolgáltatás I.</vt:lpstr>
      <vt:lpstr>Informatikai háttér - Felhő alapú szolgáltatás</vt:lpstr>
      <vt:lpstr>Informatikai háttér - Flottakövetés</vt:lpstr>
      <vt:lpstr>Üzleti aspektus - Megtérülésvizsgálat</vt:lpstr>
      <vt:lpstr>Esettanulmány - A precíziós gazdálkodás bevezetése</vt:lpstr>
      <vt:lpstr>Ellenőrző kérdések 1-10</vt:lpstr>
      <vt:lpstr>Ellenőrző kérdések 11-19</vt:lpstr>
      <vt:lpstr>Ellenőrző kérdések 20-25</vt:lpstr>
      <vt:lpstr>TAG-ek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Agrárdigitalizáció</dc:title>
  <dc:creator>Péter Varga</dc:creator>
  <cp:lastModifiedBy>Dr. Milics Gábor</cp:lastModifiedBy>
  <cp:revision>24</cp:revision>
  <dcterms:created xsi:type="dcterms:W3CDTF">2021-04-21T15:27:09Z</dcterms:created>
  <dcterms:modified xsi:type="dcterms:W3CDTF">2022-05-22T20:58:34Z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0x010100007163C1C645B94D8E521A1898767248</vt:lpwstr>
  </property>
</Properties>
</file>