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64" roundtripDataSignature="AMtx7mjDTV8qp3+Q0sRZH6fDnxT5vTxl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F27C888-5840-445A-85F2-F904BD4C9F21}">
  <a:tblStyle styleId="{4F27C888-5840-445A-85F2-F904BD4C9F21}"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customschemas.google.com/relationships/presentationmetadata" Target="metadata"/><Relationship Id="rId63" Type="http://schemas.openxmlformats.org/officeDocument/2006/relationships/slide" Target="slides/slide57.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hu-HU"/>
              <a:t>Megjegyzés:</a:t>
            </a:r>
            <a:endParaRPr/>
          </a:p>
          <a:p>
            <a:pPr indent="0" lvl="0" marL="0" rtl="0" algn="l">
              <a:lnSpc>
                <a:spcPct val="100000"/>
              </a:lnSpc>
              <a:spcBef>
                <a:spcPts val="0"/>
              </a:spcBef>
              <a:spcAft>
                <a:spcPts val="0"/>
              </a:spcAft>
              <a:buSzPts val="1100"/>
              <a:buNone/>
            </a:pPr>
            <a:r>
              <a:rPr lang="hu-HU"/>
              <a:t>A dokumentumot – az adatlap alapján – Varga Péter készítette. </a:t>
            </a:r>
            <a:endParaRPr/>
          </a:p>
        </p:txBody>
      </p:sp>
      <p:sp>
        <p:nvSpPr>
          <p:cNvPr id="66" name="Google Shape;6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85607bdff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d85607bdff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hu-HU"/>
              <a:t>2011 óta elég sok idő telt el, különösen a precíziós technológiában. </a:t>
            </a:r>
            <a:endParaRPr/>
          </a:p>
          <a:p>
            <a:pPr indent="0" lvl="0" marL="0" rtl="0" algn="l">
              <a:lnSpc>
                <a:spcPct val="100000"/>
              </a:lnSpc>
              <a:spcBef>
                <a:spcPts val="0"/>
              </a:spcBef>
              <a:spcAft>
                <a:spcPts val="0"/>
              </a:spcAft>
              <a:buSzPts val="1100"/>
              <a:buNone/>
            </a:pPr>
            <a:r>
              <a:rPr lang="hu-HU"/>
              <a:t>Frissebb szakirodalom nincs a témáról? </a:t>
            </a:r>
            <a:endParaRPr/>
          </a:p>
          <a:p>
            <a:pPr indent="0" lvl="0" marL="0" rtl="0" algn="l">
              <a:lnSpc>
                <a:spcPct val="100000"/>
              </a:lnSpc>
              <a:spcBef>
                <a:spcPts val="0"/>
              </a:spcBef>
              <a:spcAft>
                <a:spcPts val="0"/>
              </a:spcAft>
              <a:buSzPts val="1100"/>
              <a:buNone/>
            </a:pPr>
            <a:r>
              <a:rPr lang="hu-HU"/>
              <a:t>KJ:nincs releváns, saját számítások pedig nem tudományosan megalapozottak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hu-HU"/>
              <a:t>Jelenleg mekkora üzemmérettől gazdaságos a technológia alkalmazása?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d4ae924698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d4ae924698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gd4ae924698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d4ae924698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d4ae924698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Hiányolom a precíziós tápanyagutánpótlást megvalósító konkrét rendszer elemeinek felsorolását (talajmintavétel, talajvizsgálatok, szakértői tápanyagutánpótlási program, precíziós (szilárd vagy folyékony) műtrágyaszóró (esetleg szervestrágyaszóró, vagy hígtrágya kijuttató).  </a:t>
            </a:r>
            <a:endParaRPr/>
          </a:p>
          <a:p>
            <a:pPr indent="0" lvl="0" marL="0" rtl="0" algn="l">
              <a:lnSpc>
                <a:spcPct val="100000"/>
              </a:lnSpc>
              <a:spcBef>
                <a:spcPts val="0"/>
              </a:spcBef>
              <a:spcAft>
                <a:spcPts val="0"/>
              </a:spcAft>
              <a:buSzPts val="1400"/>
              <a:buNone/>
            </a:pPr>
            <a:r>
              <a:rPr lang="hu-HU"/>
              <a:t>Hogyan valósul meg a helyspecifikus növényvédelem? </a:t>
            </a:r>
            <a:endParaRPr/>
          </a:p>
          <a:p>
            <a:pPr indent="0" lvl="0" marL="0" rtl="0" algn="l">
              <a:lnSpc>
                <a:spcPct val="100000"/>
              </a:lnSpc>
              <a:spcBef>
                <a:spcPts val="0"/>
              </a:spcBef>
              <a:spcAft>
                <a:spcPts val="0"/>
              </a:spcAft>
              <a:buSzPts val="1400"/>
              <a:buNone/>
            </a:pPr>
            <a:r>
              <a:rPr lang="hu-HU"/>
              <a:t>KJ: Az alkalmazási feltételrendszer fejezet ezekre tér ki.</a:t>
            </a:r>
            <a:endParaRPr/>
          </a:p>
        </p:txBody>
      </p:sp>
      <p:sp>
        <p:nvSpPr>
          <p:cNvPr id="154" name="Google Shape;154;gd4ae924698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4ae924698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d4ae924698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Hiányolom a konkrét pl. On-line szenzorokkal működő rendszer megemlítését.  </a:t>
            </a:r>
            <a:endParaRPr/>
          </a:p>
          <a:p>
            <a:pPr indent="0" lvl="0" marL="0" rtl="0" algn="l">
              <a:lnSpc>
                <a:spcPct val="100000"/>
              </a:lnSpc>
              <a:spcBef>
                <a:spcPts val="0"/>
              </a:spcBef>
              <a:spcAft>
                <a:spcPts val="0"/>
              </a:spcAft>
              <a:buSzPts val="1400"/>
              <a:buNone/>
            </a:pPr>
            <a:r>
              <a:rPr lang="hu-HU"/>
              <a:t>KJ: az alkalmazási feltételrendszer ezekre tér ki ott említendő az online szenzortechnológia</a:t>
            </a:r>
            <a:endParaRPr/>
          </a:p>
        </p:txBody>
      </p:sp>
      <p:sp>
        <p:nvSpPr>
          <p:cNvPr id="164" name="Google Shape;164;gd4ae924698_0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d4ae924698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d4ae924698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Hogyan valósul meg a precíziós tápanyagutánpótlási technológia  napraforgó esetén?</a:t>
            </a:r>
            <a:endParaRPr/>
          </a:p>
          <a:p>
            <a:pPr indent="0" lvl="0" marL="0" rtl="0" algn="l">
              <a:lnSpc>
                <a:spcPct val="100000"/>
              </a:lnSpc>
              <a:spcBef>
                <a:spcPts val="0"/>
              </a:spcBef>
              <a:spcAft>
                <a:spcPts val="0"/>
              </a:spcAft>
              <a:buSzPts val="1400"/>
              <a:buNone/>
            </a:pPr>
            <a:r>
              <a:rPr lang="hu-HU"/>
              <a:t>„</a:t>
            </a:r>
            <a:r>
              <a:rPr b="0" i="0" lang="hu-HU" sz="1100" u="none" cap="none" strike="noStrike">
                <a:solidFill>
                  <a:schemeClr val="dk1"/>
                </a:solidFill>
                <a:latin typeface="Calibri"/>
                <a:ea typeface="Calibri"/>
                <a:cs typeface="Calibri"/>
                <a:sym typeface="Calibri"/>
              </a:rPr>
              <a:t>A vetéstechnológia során a tőszámszabályzás terjedőben van” – Mi alapján határozzák meg a tőszámot? – Ki határozza meg? (szakértő személy, szakértő program)  – Hogyan készül a vetési térkép?</a:t>
            </a:r>
            <a:endParaRPr/>
          </a:p>
          <a:p>
            <a:pPr indent="0" lvl="0" marL="0" marR="0" rtl="0" algn="l">
              <a:lnSpc>
                <a:spcPct val="100000"/>
              </a:lnSpc>
              <a:spcBef>
                <a:spcPts val="0"/>
              </a:spcBef>
              <a:spcAft>
                <a:spcPts val="0"/>
              </a:spcAft>
              <a:buClr>
                <a:srgbClr val="000000"/>
              </a:buClr>
              <a:buSzPts val="1400"/>
              <a:buFont typeface="Arial"/>
              <a:buNone/>
            </a:pPr>
            <a:r>
              <a:rPr lang="hu-HU"/>
              <a:t>„</a:t>
            </a:r>
            <a:r>
              <a:rPr b="0" i="0" lang="hu-HU" sz="1100" u="none" cap="none" strike="noStrike">
                <a:solidFill>
                  <a:schemeClr val="dk1"/>
                </a:solidFill>
                <a:latin typeface="Calibri"/>
                <a:ea typeface="Calibri"/>
                <a:cs typeface="Calibri"/>
                <a:sym typeface="Calibri"/>
              </a:rPr>
              <a:t>A napraforgó helyspecifikus növényvédelmének megvalósítására több technológia is rendelkezésre áll. „ -  Konkrét technológia megemlítése!</a:t>
            </a:r>
            <a:endParaRPr/>
          </a:p>
          <a:p>
            <a:pPr indent="0" lvl="0" marL="0" rtl="0" algn="l">
              <a:lnSpc>
                <a:spcPct val="100000"/>
              </a:lnSpc>
              <a:spcBef>
                <a:spcPts val="0"/>
              </a:spcBef>
              <a:spcAft>
                <a:spcPts val="0"/>
              </a:spcAft>
              <a:buSzPts val="1400"/>
              <a:buNone/>
            </a:pPr>
            <a:r>
              <a:rPr lang="hu-HU"/>
              <a:t>„</a:t>
            </a:r>
            <a:r>
              <a:rPr b="0" i="0" lang="hu-HU" sz="1100" u="none" cap="none" strike="noStrike">
                <a:solidFill>
                  <a:schemeClr val="dk1"/>
                </a:solidFill>
                <a:latin typeface="Calibri"/>
                <a:ea typeface="Calibri"/>
                <a:cs typeface="Calibri"/>
                <a:sym typeface="Calibri"/>
              </a:rPr>
              <a:t>A deszikkálószer differenciált kijuttatását a növény érettségi állapotához igazíthatjuk” -  Hogyan lehet az érettségi állapotot feltérképezni egy táblán (online – off line megoldások ismertetése.</a:t>
            </a:r>
            <a:endParaRPr b="0" i="0" sz="11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hu-HU">
                <a:solidFill>
                  <a:schemeClr val="dk1"/>
                </a:solidFill>
                <a:latin typeface="Calibri"/>
                <a:ea typeface="Calibri"/>
                <a:cs typeface="Calibri"/>
                <a:sym typeface="Calibri"/>
              </a:rPr>
              <a:t>KJ: ezek részleteiben az alkalmazási feltételrendszerben vannak ismertetve, a tananyag ezen diái áttekintést adnak az egyes kultúrnövényeknél felhasználható technológiákról</a:t>
            </a:r>
            <a:endParaRPr>
              <a:solidFill>
                <a:schemeClr val="dk1"/>
              </a:solidFill>
              <a:latin typeface="Calibri"/>
              <a:ea typeface="Calibri"/>
              <a:cs typeface="Calibri"/>
              <a:sym typeface="Calibri"/>
            </a:endParaRPr>
          </a:p>
        </p:txBody>
      </p:sp>
      <p:sp>
        <p:nvSpPr>
          <p:cNvPr id="174" name="Google Shape;174;gd4ae924698_0_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4ae924698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d4ae924698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Konkrét technológiai elem bemutatása itt sem történik. </a:t>
            </a:r>
            <a:endParaRPr/>
          </a:p>
          <a:p>
            <a:pPr indent="0" lvl="0" marL="0" rtl="0" algn="l">
              <a:lnSpc>
                <a:spcPct val="100000"/>
              </a:lnSpc>
              <a:spcBef>
                <a:spcPts val="0"/>
              </a:spcBef>
              <a:spcAft>
                <a:spcPts val="0"/>
              </a:spcAft>
              <a:buSzPts val="1400"/>
              <a:buNone/>
            </a:pPr>
            <a:r>
              <a:rPr lang="hu-HU"/>
              <a:t>Az öntözés kiemelt jelentőségű (nem csak kukorica esetén).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hu-HU"/>
              <a:t>KJ: technológiai elemeket az alkalmazási feltételrendszernél mutatunk be.</a:t>
            </a:r>
            <a:endParaRPr/>
          </a:p>
        </p:txBody>
      </p:sp>
      <p:sp>
        <p:nvSpPr>
          <p:cNvPr id="184" name="Google Shape;184;gd4ae924698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d4ae924698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d4ae924698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hu-HU" sz="1100" u="none" cap="none" strike="noStrike">
                <a:solidFill>
                  <a:schemeClr val="dk1"/>
                </a:solidFill>
                <a:latin typeface="Calibri"/>
                <a:ea typeface="Calibri"/>
                <a:cs typeface="Calibri"/>
                <a:sym typeface="Calibri"/>
              </a:rPr>
              <a:t>„A tőszám differenciálás ennél a növénynél viszonylag széles határok között mozoghat, így ennek jelentősége a későbbiek során változhat.”</a:t>
            </a:r>
            <a:endParaRPr/>
          </a:p>
          <a:p>
            <a:pPr indent="0" lvl="0" marL="0" marR="0" rtl="0" algn="l">
              <a:lnSpc>
                <a:spcPct val="100000"/>
              </a:lnSpc>
              <a:spcBef>
                <a:spcPts val="0"/>
              </a:spcBef>
              <a:spcAft>
                <a:spcPts val="0"/>
              </a:spcAft>
              <a:buClr>
                <a:srgbClr val="000000"/>
              </a:buClr>
              <a:buSzPts val="1400"/>
              <a:buFont typeface="Arial"/>
              <a:buNone/>
            </a:pPr>
            <a:r>
              <a:rPr b="0" i="0" lang="hu-HU" sz="1100" u="none" cap="none" strike="noStrike">
                <a:solidFill>
                  <a:schemeClr val="dk1"/>
                </a:solidFill>
                <a:latin typeface="Calibri"/>
                <a:ea typeface="Calibri"/>
                <a:cs typeface="Calibri"/>
                <a:sym typeface="Calibri"/>
              </a:rPr>
              <a:t>Konkrétan egy adat, vagy egyes nemesítők javaslatai a tőszámra. </a:t>
            </a:r>
            <a:endParaRPr/>
          </a:p>
          <a:p>
            <a:pPr indent="0" lvl="0" marL="0" marR="0" rtl="0" algn="l">
              <a:lnSpc>
                <a:spcPct val="100000"/>
              </a:lnSpc>
              <a:spcBef>
                <a:spcPts val="0"/>
              </a:spcBef>
              <a:spcAft>
                <a:spcPts val="0"/>
              </a:spcAft>
              <a:buClr>
                <a:srgbClr val="000000"/>
              </a:buClr>
              <a:buSzPts val="1400"/>
              <a:buFont typeface="Arial"/>
              <a:buNone/>
            </a:pPr>
            <a:r>
              <a:rPr b="0" i="0" lang="hu-HU" sz="1100" u="none" cap="none" strike="noStrike">
                <a:solidFill>
                  <a:schemeClr val="dk1"/>
                </a:solidFill>
                <a:latin typeface="Calibri"/>
                <a:ea typeface="Calibri"/>
                <a:cs typeface="Calibri"/>
                <a:sym typeface="Calibri"/>
              </a:rPr>
              <a:t>Honnan fogja tudni a gazda, hogy nála mekkora tőszámmal kell majd a szóját vetni. </a:t>
            </a:r>
            <a:endParaRPr/>
          </a:p>
          <a:p>
            <a:pPr indent="0" lvl="0" marL="0" marR="0" rtl="0" algn="l">
              <a:lnSpc>
                <a:spcPct val="100000"/>
              </a:lnSpc>
              <a:spcBef>
                <a:spcPts val="0"/>
              </a:spcBef>
              <a:spcAft>
                <a:spcPts val="0"/>
              </a:spcAft>
              <a:buClr>
                <a:srgbClr val="000000"/>
              </a:buClr>
              <a:buSzPts val="1400"/>
              <a:buFont typeface="Arial"/>
              <a:buNone/>
            </a:pPr>
            <a:r>
              <a:rPr b="0" i="0" lang="hu-HU" sz="1100" u="none" cap="none" strike="noStrike">
                <a:solidFill>
                  <a:schemeClr val="dk1"/>
                </a:solidFill>
                <a:latin typeface="Calibri"/>
                <a:ea typeface="Calibri"/>
                <a:cs typeface="Calibri"/>
                <a:sym typeface="Calibri"/>
              </a:rPr>
              <a:t>Tételezzük fel, hogy vásárol egy modern erőgépet és egy modern vetőgépet, mely alkalmas a differenciált vetésre. Megrendeli a talajvizsgálatot. Ki készíti el a vetési térképet?</a:t>
            </a:r>
            <a:endParaRPr/>
          </a:p>
          <a:p>
            <a:pPr indent="0" lvl="0" marL="0" marR="0" rtl="0" algn="l">
              <a:lnSpc>
                <a:spcPct val="100000"/>
              </a:lnSpc>
              <a:spcBef>
                <a:spcPts val="0"/>
              </a:spcBef>
              <a:spcAft>
                <a:spcPts val="0"/>
              </a:spcAft>
              <a:buClr>
                <a:srgbClr val="000000"/>
              </a:buClr>
              <a:buSzPts val="1400"/>
              <a:buFont typeface="Arial"/>
              <a:buNone/>
            </a:pPr>
            <a:r>
              <a:rPr b="0" i="0" lang="hu-HU" sz="1100" u="none" cap="none" strike="noStrike">
                <a:solidFill>
                  <a:schemeClr val="dk1"/>
                </a:solidFill>
                <a:latin typeface="Calibri"/>
                <a:ea typeface="Calibri"/>
                <a:cs typeface="Calibri"/>
                <a:sym typeface="Calibri"/>
              </a:rPr>
              <a:t>A gazda, vagy megveszi a szolgáltatást?</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hu-HU">
                <a:solidFill>
                  <a:schemeClr val="dk1"/>
                </a:solidFill>
                <a:latin typeface="Calibri"/>
                <a:ea typeface="Calibri"/>
                <a:cs typeface="Calibri"/>
                <a:sym typeface="Calibri"/>
              </a:rPr>
              <a:t>KJ: az alkalmazási feltételrendszernél fejti ki a tanaynag ezekre a választ.</a:t>
            </a:r>
            <a:endParaRPr>
              <a:solidFill>
                <a:schemeClr val="dk1"/>
              </a:solidFill>
              <a:latin typeface="Calibri"/>
              <a:ea typeface="Calibri"/>
              <a:cs typeface="Calibri"/>
              <a:sym typeface="Calibri"/>
            </a:endParaRPr>
          </a:p>
        </p:txBody>
      </p:sp>
      <p:sp>
        <p:nvSpPr>
          <p:cNvPr id="194" name="Google Shape;194;gd4ae924698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d4ae924698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d4ae924698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 A képek kis méretűek. </a:t>
            </a:r>
            <a:endParaRPr/>
          </a:p>
          <a:p>
            <a:pPr indent="0" lvl="0" marL="0" rtl="0" algn="l">
              <a:lnSpc>
                <a:spcPct val="100000"/>
              </a:lnSpc>
              <a:spcBef>
                <a:spcPts val="0"/>
              </a:spcBef>
              <a:spcAft>
                <a:spcPts val="0"/>
              </a:spcAft>
              <a:buSzPts val="1400"/>
              <a:buNone/>
            </a:pPr>
            <a:r>
              <a:rPr lang="hu-HU"/>
              <a:t>Ki végzi a talajmintavételt, a talajanalízist? Milyen és mekkora költségek merülnek fel?  </a:t>
            </a:r>
            <a:endParaRPr/>
          </a:p>
          <a:p>
            <a:pPr indent="0" lvl="0" marL="0" rtl="0" algn="l">
              <a:lnSpc>
                <a:spcPct val="100000"/>
              </a:lnSpc>
              <a:spcBef>
                <a:spcPts val="0"/>
              </a:spcBef>
              <a:spcAft>
                <a:spcPts val="0"/>
              </a:spcAft>
              <a:buSzPts val="1400"/>
              <a:buNone/>
            </a:pPr>
            <a:r>
              <a:rPr lang="hu-HU"/>
              <a:t>Hány mintát kell venni hektáronként?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4" name="Google Shape;204;gd4ae924698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d4ae924698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d4ae924698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hu-HU"/>
              <a:t>A képaláírások hiányoznak. A képek kis méretűek.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hu-HU"/>
              <a:t>Milyen cégek végeznek ilyen szolgáltatásokat?</a:t>
            </a:r>
            <a:endParaRPr/>
          </a:p>
          <a:p>
            <a:pPr indent="0" lvl="0" marL="0" rtl="0" algn="l">
              <a:lnSpc>
                <a:spcPct val="100000"/>
              </a:lnSpc>
              <a:spcBef>
                <a:spcPts val="0"/>
              </a:spcBef>
              <a:spcAft>
                <a:spcPts val="0"/>
              </a:spcAft>
              <a:buSzPts val="1400"/>
              <a:buNone/>
            </a:pPr>
            <a:r>
              <a:rPr lang="hu-HU"/>
              <a:t>KJ: cégek szándékosan a tananyag végén vannak feltüntetve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6" name="Google Shape;216;gd4ae924698_0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d4ae924698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d4ae924698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dia alsó fele olvashatalan (elmozdítottam az eredeti helyéről).</a:t>
            </a:r>
            <a:endParaRPr/>
          </a:p>
          <a:p>
            <a:pPr indent="0" lvl="0" marL="0" rtl="0" algn="l">
              <a:lnSpc>
                <a:spcPct val="100000"/>
              </a:lnSpc>
              <a:spcBef>
                <a:spcPts val="0"/>
              </a:spcBef>
              <a:spcAft>
                <a:spcPts val="0"/>
              </a:spcAft>
              <a:buSzPts val="1400"/>
              <a:buNone/>
            </a:pPr>
            <a:r>
              <a:rPr lang="hu-HU"/>
              <a:t>Hiányzik a képaláírás.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hu-HU"/>
              <a:t>A távérzékelési felvételek elemzéséhez nagy gyakorlattal rendelkező szakember szükséges! </a:t>
            </a:r>
            <a:endParaRPr/>
          </a:p>
          <a:p>
            <a:pPr indent="0" lvl="0" marL="0" rtl="0" algn="l">
              <a:lnSpc>
                <a:spcPct val="100000"/>
              </a:lnSpc>
              <a:spcBef>
                <a:spcPts val="0"/>
              </a:spcBef>
              <a:spcAft>
                <a:spcPts val="0"/>
              </a:spcAft>
              <a:buSzPts val="1400"/>
              <a:buNone/>
            </a:pPr>
            <a:r>
              <a:rPr lang="hu-HU"/>
              <a:t>Létezik olyan számítógép program, mely egy távérzékelési felvételt felhasznál bármilyen technológiai elem tervezéséhez (vetés, tápanyag kijuttatás, növényvédelem)?</a:t>
            </a:r>
            <a:endParaRPr/>
          </a:p>
        </p:txBody>
      </p:sp>
      <p:sp>
        <p:nvSpPr>
          <p:cNvPr id="229" name="Google Shape;229;gd4ae924698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d4ae92469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diaszámok formátuma javítandó.</a:t>
            </a:r>
            <a:endParaRPr/>
          </a:p>
          <a:p>
            <a:pPr indent="0" lvl="0" marL="0" rtl="0" algn="l">
              <a:lnSpc>
                <a:spcPct val="100000"/>
              </a:lnSpc>
              <a:spcBef>
                <a:spcPts val="0"/>
              </a:spcBef>
              <a:spcAft>
                <a:spcPts val="0"/>
              </a:spcAft>
              <a:buSzPts val="1400"/>
              <a:buNone/>
            </a:pPr>
            <a:r>
              <a:t/>
            </a:r>
            <a:endParaRPr/>
          </a:p>
        </p:txBody>
      </p:sp>
      <p:sp>
        <p:nvSpPr>
          <p:cNvPr id="72" name="Google Shape;72;gd4ae92469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d4ae924698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d4ae924698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k hiányoznak.</a:t>
            </a:r>
            <a:endParaRPr/>
          </a:p>
          <a:p>
            <a:pPr indent="0" lvl="0" marL="0" rtl="0" algn="l">
              <a:lnSpc>
                <a:spcPct val="100000"/>
              </a:lnSpc>
              <a:spcBef>
                <a:spcPts val="0"/>
              </a:spcBef>
              <a:spcAft>
                <a:spcPts val="0"/>
              </a:spcAft>
              <a:buSzPts val="1400"/>
              <a:buNone/>
            </a:pPr>
            <a:r>
              <a:rPr lang="hu-HU"/>
              <a:t>Mit értünk online / offline változó mélységű talajművelésen?</a:t>
            </a:r>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1C9E4A"/>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hu-HU" sz="1100" u="none" cap="none" strike="noStrike">
                <a:solidFill>
                  <a:srgbClr val="1C9E4A"/>
                </a:solidFill>
                <a:latin typeface="Calibri"/>
                <a:ea typeface="Calibri"/>
                <a:cs typeface="Calibri"/>
                <a:sym typeface="Calibri"/>
              </a:rPr>
              <a:t>„A forgatás nélküli talajműveléssel egy menetben helyspecifikus tápanyagutánpótlást is végezhetünk, amivel a menetszám csökkenését érjük el. Ez esetben a </a:t>
            </a:r>
            <a:r>
              <a:rPr lang="hu-HU" sz="1100">
                <a:solidFill>
                  <a:srgbClr val="1C9E4A"/>
                </a:solidFill>
                <a:latin typeface="Calibri"/>
                <a:ea typeface="Calibri"/>
                <a:cs typeface="Calibri"/>
                <a:sym typeface="Calibri"/>
              </a:rPr>
              <a:t>lazítást végző kések mentén több mélységbe is lehelyezhetőek a tápanyagok.” </a:t>
            </a:r>
            <a:endParaRPr/>
          </a:p>
          <a:p>
            <a:pPr indent="0" lvl="0" marL="0" marR="0" rtl="0" algn="l">
              <a:lnSpc>
                <a:spcPct val="100000"/>
              </a:lnSpc>
              <a:spcBef>
                <a:spcPts val="0"/>
              </a:spcBef>
              <a:spcAft>
                <a:spcPts val="0"/>
              </a:spcAft>
              <a:buClr>
                <a:srgbClr val="000000"/>
              </a:buClr>
              <a:buSzPts val="1400"/>
              <a:buFont typeface="Arial"/>
              <a:buNone/>
            </a:pPr>
            <a:r>
              <a:rPr lang="hu-HU" sz="1100">
                <a:solidFill>
                  <a:srgbClr val="1C9E4A"/>
                </a:solidFill>
                <a:latin typeface="Calibri"/>
                <a:ea typeface="Calibri"/>
                <a:cs typeface="Calibri"/>
                <a:sym typeface="Calibri"/>
              </a:rPr>
              <a:t>Ezt a technológiát szerintem csak ültetvényekben alkalmazzák, szántóföldi növénytermesztésnél nem.</a:t>
            </a:r>
            <a:endParaRPr sz="1100">
              <a:solidFill>
                <a:srgbClr val="1C9E4A"/>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hu-HU">
                <a:solidFill>
                  <a:srgbClr val="1C9E4A"/>
                </a:solidFill>
                <a:latin typeface="Calibri"/>
                <a:ea typeface="Calibri"/>
                <a:cs typeface="Calibri"/>
                <a:sym typeface="Calibri"/>
              </a:rPr>
              <a:t>KJ: a technológia elérhető szántóföldi növénytermesztésnél</a:t>
            </a:r>
            <a:endParaRPr>
              <a:solidFill>
                <a:srgbClr val="1C9E4A"/>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38" name="Google Shape;238;gd4ae924698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d4ae924698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d4ae924698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 A képaláírás hiányzik.</a:t>
            </a:r>
            <a:endParaRPr/>
          </a:p>
        </p:txBody>
      </p:sp>
      <p:sp>
        <p:nvSpPr>
          <p:cNvPr id="248" name="Google Shape;248;gd4ae924698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d4ae924698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d4ae924698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p:txBody>
      </p:sp>
      <p:sp>
        <p:nvSpPr>
          <p:cNvPr id="257" name="Google Shape;257;gd4ae924698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d4ae924698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d4ae924698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 hiányzik.</a:t>
            </a:r>
            <a:endParaRPr/>
          </a:p>
        </p:txBody>
      </p:sp>
      <p:sp>
        <p:nvSpPr>
          <p:cNvPr id="266" name="Google Shape;266;gd4ae924698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d4ae924698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d4ae924698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p:txBody>
      </p:sp>
      <p:sp>
        <p:nvSpPr>
          <p:cNvPr id="275" name="Google Shape;275;gd4ae924698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d4ae924698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d4ae924698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a:p>
            <a:pPr indent="0" lvl="0" marL="0" rtl="0" algn="l">
              <a:lnSpc>
                <a:spcPct val="100000"/>
              </a:lnSpc>
              <a:spcBef>
                <a:spcPts val="0"/>
              </a:spcBef>
              <a:spcAft>
                <a:spcPts val="0"/>
              </a:spcAft>
              <a:buSzPts val="1400"/>
              <a:buNone/>
            </a:pPr>
            <a:r>
              <a:rPr lang="hu-HU"/>
              <a:t>„mikro” javítottam DJ.</a:t>
            </a:r>
            <a:endParaRPr/>
          </a:p>
        </p:txBody>
      </p:sp>
      <p:sp>
        <p:nvSpPr>
          <p:cNvPr id="287" name="Google Shape;287;gd4ae924698_0_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d4ae924698_0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d4ae924698_0_2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 </a:t>
            </a:r>
            <a:endParaRPr/>
          </a:p>
          <a:p>
            <a:pPr indent="0" lvl="0" marL="0" rtl="0" algn="l">
              <a:lnSpc>
                <a:spcPct val="100000"/>
              </a:lnSpc>
              <a:spcBef>
                <a:spcPts val="0"/>
              </a:spcBef>
              <a:spcAft>
                <a:spcPts val="0"/>
              </a:spcAft>
              <a:buSzPts val="1400"/>
              <a:buNone/>
            </a:pPr>
            <a:r>
              <a:rPr lang="hu-HU"/>
              <a:t>Hogyan történik a helyspecifikus dózis- és a kijuttatási térkép meghatározása?</a:t>
            </a:r>
            <a:endParaRPr/>
          </a:p>
        </p:txBody>
      </p:sp>
      <p:sp>
        <p:nvSpPr>
          <p:cNvPr id="298" name="Google Shape;298;gd4ae924698_0_2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d4ae924698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d4ae924698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p:txBody>
      </p:sp>
      <p:sp>
        <p:nvSpPr>
          <p:cNvPr id="309" name="Google Shape;309;gd4ae924698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4ae924698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d4ae924698_0_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hu-HU"/>
              <a:t>Az öntözés mellett meg kell említeni adott esetben a dréncsövezést is, hiszen belvíz esetén a drénezés megvalósításával oldható meg a talaj nedvességtartalmának adott határok között tartása, a belvíz megszüntetése.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23" name="Google Shape;323;gd4ae924698_0_2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dfbe2006d0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dfbe2006d0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hu-HU"/>
              <a:t>Az öntözés mellett meg kell említeni adott esetben a dréncsövezést is, hiszen belvíz esetén a drénezés megvalósításával oldható meg a talaj nedvességtartalmának adott határok között tartása, a belvíz megszüntetése.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35" name="Google Shape;335;gdfbe2006d0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d4ae924698_0_5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hu-HU"/>
              <a:t>A tartalomjegyzék kilóg a diából.</a:t>
            </a:r>
            <a:endParaRPr/>
          </a:p>
          <a:p>
            <a:pPr indent="0" lvl="0" marL="0" rtl="0" algn="l">
              <a:lnSpc>
                <a:spcPct val="100000"/>
              </a:lnSpc>
              <a:spcBef>
                <a:spcPts val="0"/>
              </a:spcBef>
              <a:spcAft>
                <a:spcPts val="0"/>
              </a:spcAft>
              <a:buSzPts val="1400"/>
              <a:buNone/>
            </a:pPr>
            <a:r>
              <a:t/>
            </a:r>
            <a:endParaRPr/>
          </a:p>
        </p:txBody>
      </p:sp>
      <p:sp>
        <p:nvSpPr>
          <p:cNvPr id="79" name="Google Shape;79;gd4ae924698_0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d4ae924698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d4ae924698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 </a:t>
            </a:r>
            <a:endParaRPr/>
          </a:p>
          <a:p>
            <a:pPr indent="0" lvl="0" marL="0" rtl="0" algn="l">
              <a:lnSpc>
                <a:spcPct val="100000"/>
              </a:lnSpc>
              <a:spcBef>
                <a:spcPts val="0"/>
              </a:spcBef>
              <a:spcAft>
                <a:spcPts val="0"/>
              </a:spcAft>
              <a:buSzPts val="1400"/>
              <a:buNone/>
            </a:pPr>
            <a:r>
              <a:rPr lang="hu-HU"/>
              <a:t>Egy példát kellene mondani.</a:t>
            </a:r>
            <a:endParaRPr/>
          </a:p>
        </p:txBody>
      </p:sp>
      <p:sp>
        <p:nvSpPr>
          <p:cNvPr id="347" name="Google Shape;347;gd4ae924698_0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d4ae924698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d4ae924698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a:p>
            <a:pPr indent="0" lvl="0" marL="0" rtl="0" algn="l">
              <a:lnSpc>
                <a:spcPct val="100000"/>
              </a:lnSpc>
              <a:spcBef>
                <a:spcPts val="0"/>
              </a:spcBef>
              <a:spcAft>
                <a:spcPts val="0"/>
              </a:spcAft>
              <a:buSzPts val="1400"/>
              <a:buNone/>
            </a:pPr>
            <a:r>
              <a:t/>
            </a:r>
            <a:endParaRPr/>
          </a:p>
        </p:txBody>
      </p:sp>
      <p:sp>
        <p:nvSpPr>
          <p:cNvPr id="361" name="Google Shape;361;gd4ae924698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d4ae924698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d4ae924698_0_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a:p>
            <a:pPr indent="0" lvl="0" marL="0" rtl="0" algn="l">
              <a:lnSpc>
                <a:spcPct val="100000"/>
              </a:lnSpc>
              <a:spcBef>
                <a:spcPts val="0"/>
              </a:spcBef>
              <a:spcAft>
                <a:spcPts val="0"/>
              </a:spcAft>
              <a:buSzPts val="1400"/>
              <a:buNone/>
            </a:pPr>
            <a:r>
              <a:rPr lang="hu-HU"/>
              <a:t>Az egyes bekezdések eltérő stílusai zavaróak.</a:t>
            </a:r>
            <a:endParaRPr/>
          </a:p>
          <a:p>
            <a:pPr indent="0" lvl="0" marL="0" rtl="0" algn="l">
              <a:lnSpc>
                <a:spcPct val="100000"/>
              </a:lnSpc>
              <a:spcBef>
                <a:spcPts val="0"/>
              </a:spcBef>
              <a:spcAft>
                <a:spcPts val="0"/>
              </a:spcAft>
              <a:buSzPts val="1400"/>
              <a:buNone/>
            </a:pPr>
            <a:r>
              <a:t/>
            </a:r>
            <a:endParaRPr b="0" i="0" sz="1100" u="none" cap="none" strike="noStrike">
              <a:solidFill>
                <a:srgbClr val="1C9E4A"/>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hu-HU" sz="1100" u="none" cap="none" strike="noStrike">
                <a:solidFill>
                  <a:srgbClr val="1C9E4A"/>
                </a:solidFill>
                <a:latin typeface="Calibri"/>
                <a:ea typeface="Calibri"/>
                <a:cs typeface="Calibri"/>
                <a:sym typeface="Calibri"/>
              </a:rPr>
              <a:t>„A hozammérő rendszerek két eltérő mérési eljárást alkalmaznak, alapjuk vagy a súly, vagy a tömegáram mérésén alapszik.”</a:t>
            </a:r>
            <a:endParaRPr/>
          </a:p>
          <a:p>
            <a:pPr indent="0" lvl="0" marL="0" rtl="0" algn="l">
              <a:lnSpc>
                <a:spcPct val="100000"/>
              </a:lnSpc>
              <a:spcBef>
                <a:spcPts val="0"/>
              </a:spcBef>
              <a:spcAft>
                <a:spcPts val="0"/>
              </a:spcAft>
              <a:buSzPts val="1400"/>
              <a:buNone/>
            </a:pPr>
            <a:r>
              <a:rPr b="0" i="0" lang="hu-HU" sz="1100" u="none" cap="none" strike="noStrike">
                <a:solidFill>
                  <a:srgbClr val="1C9E4A"/>
                </a:solidFill>
                <a:latin typeface="Calibri"/>
                <a:ea typeface="Calibri"/>
                <a:cs typeface="Calibri"/>
                <a:sym typeface="Calibri"/>
              </a:rPr>
              <a:t>Helyesen:  tömeg-, vagy tömegáram mérésen alapulnak.</a:t>
            </a:r>
            <a:endParaRPr/>
          </a:p>
          <a:p>
            <a:pPr indent="0" lvl="0" marL="0" rtl="0" algn="l">
              <a:lnSpc>
                <a:spcPct val="100000"/>
              </a:lnSpc>
              <a:spcBef>
                <a:spcPts val="0"/>
              </a:spcBef>
              <a:spcAft>
                <a:spcPts val="0"/>
              </a:spcAft>
              <a:buSzPts val="1400"/>
              <a:buNone/>
            </a:pPr>
            <a:r>
              <a:t/>
            </a:r>
            <a:endParaRPr b="0" i="0" sz="1100" u="none" cap="none" strike="noStrike">
              <a:solidFill>
                <a:srgbClr val="1C9E4A"/>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100" u="none" cap="none" strike="noStrike">
              <a:solidFill>
                <a:srgbClr val="1C9E4A"/>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71" name="Google Shape;371;gd4ae924698_0_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d4ae924698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d4ae924698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hu-HU"/>
              <a:t>„hiteles hozamtérképet”  !?</a:t>
            </a:r>
            <a:endParaRPr/>
          </a:p>
          <a:p>
            <a:pPr indent="0" lvl="0" marL="0" rtl="0" algn="l">
              <a:lnSpc>
                <a:spcPct val="100000"/>
              </a:lnSpc>
              <a:spcBef>
                <a:spcPts val="0"/>
              </a:spcBef>
              <a:spcAft>
                <a:spcPts val="0"/>
              </a:spcAft>
              <a:buSzPts val="1400"/>
              <a:buNone/>
            </a:pPr>
            <a:r>
              <a:t/>
            </a:r>
            <a:endParaRPr/>
          </a:p>
        </p:txBody>
      </p:sp>
      <p:sp>
        <p:nvSpPr>
          <p:cNvPr id="382" name="Google Shape;382;gd4ae924698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d4ae924698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d4ae924698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Véleményem szerint a szántóföldi növénytermesztés a betakarított termény szárító-tárolótelepre történő beérkezéséig (és a tömegmérésig) tart. </a:t>
            </a:r>
            <a:endParaRPr/>
          </a:p>
          <a:p>
            <a:pPr indent="0" lvl="0" marL="0" rtl="0" algn="l">
              <a:lnSpc>
                <a:spcPct val="100000"/>
              </a:lnSpc>
              <a:spcBef>
                <a:spcPts val="0"/>
              </a:spcBef>
              <a:spcAft>
                <a:spcPts val="0"/>
              </a:spcAft>
              <a:buSzPts val="1400"/>
              <a:buNone/>
            </a:pPr>
            <a:r>
              <a:rPr lang="hu-HU"/>
              <a:t>A szárítás-tárolás technológiája fontos, de külön fejezet, melyet nem lehet egy diában bemutatni.  </a:t>
            </a:r>
            <a:endParaRPr/>
          </a:p>
          <a:p>
            <a:pPr indent="0" lvl="0" marL="0" rtl="0" algn="l">
              <a:lnSpc>
                <a:spcPct val="100000"/>
              </a:lnSpc>
              <a:spcBef>
                <a:spcPts val="0"/>
              </a:spcBef>
              <a:spcAft>
                <a:spcPts val="0"/>
              </a:spcAft>
              <a:buSzPts val="1400"/>
              <a:buNone/>
            </a:pPr>
            <a:r>
              <a:rPr lang="hu-HU"/>
              <a:t>KJ: igen, de mivel szorosan kapcsolódik meg kell említeni a tananyagban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hu-HU"/>
              <a:t>A képaláírások hiányoznak.</a:t>
            </a:r>
            <a:endParaRPr/>
          </a:p>
        </p:txBody>
      </p:sp>
      <p:sp>
        <p:nvSpPr>
          <p:cNvPr id="393" name="Google Shape;393;gd4ae924698_0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d4ae924698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d4ae924698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 A 2. kép jól láthatóan egy gépszín alatt készült.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hu-HU"/>
              <a:t>A tarlóhántást tárcsával történik és gyomirtási funkciója is van. </a:t>
            </a:r>
            <a:endParaRPr/>
          </a:p>
          <a:p>
            <a:pPr indent="0" lvl="0" marL="0" rtl="0" algn="l">
              <a:lnSpc>
                <a:spcPct val="100000"/>
              </a:lnSpc>
              <a:spcBef>
                <a:spcPts val="0"/>
              </a:spcBef>
              <a:spcAft>
                <a:spcPts val="0"/>
              </a:spcAft>
              <a:buSzPts val="1400"/>
              <a:buNone/>
            </a:pPr>
            <a:r>
              <a:rPr lang="hu-HU"/>
              <a:t>Tarlóápolás lehet tarlóhántás, vagy vegyszeres (kémiai) gyomirtás is.</a:t>
            </a:r>
            <a:endParaRPr/>
          </a:p>
          <a:p>
            <a:pPr indent="0" lvl="0" marL="0" rtl="0" algn="l">
              <a:lnSpc>
                <a:spcPct val="100000"/>
              </a:lnSpc>
              <a:spcBef>
                <a:spcPts val="0"/>
              </a:spcBef>
              <a:spcAft>
                <a:spcPts val="0"/>
              </a:spcAft>
              <a:buSzPts val="1400"/>
              <a:buNone/>
            </a:pPr>
            <a:r>
              <a:rPr lang="hu-HU"/>
              <a:t>Azt gondolom, hogy a tarlóhántás nem helyspecifikus technológiával történik, a vegyszeres gyomirtás viszont történhet precíziósan. </a:t>
            </a:r>
            <a:endParaRPr/>
          </a:p>
          <a:p>
            <a:pPr indent="0" lvl="0" marL="0" rtl="0" algn="l">
              <a:lnSpc>
                <a:spcPct val="100000"/>
              </a:lnSpc>
              <a:spcBef>
                <a:spcPts val="0"/>
              </a:spcBef>
              <a:spcAft>
                <a:spcPts val="0"/>
              </a:spcAft>
              <a:buSzPts val="1400"/>
              <a:buNone/>
            </a:pPr>
            <a:r>
              <a:t/>
            </a:r>
            <a:endParaRPr/>
          </a:p>
        </p:txBody>
      </p:sp>
      <p:sp>
        <p:nvSpPr>
          <p:cNvPr id="404" name="Google Shape;404;gd4ae924698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d4ae924698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d4ae924698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 </a:t>
            </a:r>
            <a:endParaRPr/>
          </a:p>
          <a:p>
            <a:pPr indent="0" lvl="0" marL="0" rtl="0" algn="l">
              <a:lnSpc>
                <a:spcPct val="100000"/>
              </a:lnSpc>
              <a:spcBef>
                <a:spcPts val="0"/>
              </a:spcBef>
              <a:spcAft>
                <a:spcPts val="0"/>
              </a:spcAft>
              <a:buSzPts val="1400"/>
              <a:buNone/>
            </a:pPr>
            <a:r>
              <a:rPr lang="hu-HU"/>
              <a:t>   </a:t>
            </a:r>
            <a:endParaRPr/>
          </a:p>
          <a:p>
            <a:pPr indent="0" lvl="0" marL="0" rtl="0" algn="l">
              <a:lnSpc>
                <a:spcPct val="100000"/>
              </a:lnSpc>
              <a:spcBef>
                <a:spcPts val="0"/>
              </a:spcBef>
              <a:spcAft>
                <a:spcPts val="0"/>
              </a:spcAft>
              <a:buSzPts val="1400"/>
              <a:buNone/>
            </a:pPr>
            <a:r>
              <a:rPr lang="hu-HU"/>
              <a:t>A mezőgazdasági alkalmazásban a 2,5cm-es pontosságú GPS-vevők a legpontosabbak. </a:t>
            </a:r>
            <a:endParaRPr/>
          </a:p>
          <a:p>
            <a:pPr indent="0" lvl="0" marL="0" rtl="0" algn="l">
              <a:lnSpc>
                <a:spcPct val="100000"/>
              </a:lnSpc>
              <a:spcBef>
                <a:spcPts val="0"/>
              </a:spcBef>
              <a:spcAft>
                <a:spcPts val="0"/>
              </a:spcAft>
              <a:buSzPts val="1400"/>
              <a:buNone/>
            </a:pPr>
            <a:r>
              <a:rPr lang="hu-HU"/>
              <a:t>Természetesen a GPS technológia ettől pontosabb helymeghatározási lehetőségekkel is rendelkezik. </a:t>
            </a:r>
            <a:endParaRPr/>
          </a:p>
          <a:p>
            <a:pPr indent="0" lvl="0" marL="0" rtl="0" algn="l">
              <a:lnSpc>
                <a:spcPct val="100000"/>
              </a:lnSpc>
              <a:spcBef>
                <a:spcPts val="0"/>
              </a:spcBef>
              <a:spcAft>
                <a:spcPts val="0"/>
              </a:spcAft>
              <a:buSzPts val="1400"/>
              <a:buNone/>
            </a:pPr>
            <a:r>
              <a:rPr lang="hu-HU"/>
              <a:t>A GPS pontossági igénye elsősorban attól függ, hogy hol használják. Műtrágyaszórás esetén, ha még nincs elvetve a növény bőven elegendő a m-es pontosságú sorvezető alkalmazása is. Amennyiben vetés után vagyunk, szükséges a cm pontosságú GPS használata, mert az erő- és munkagépnek a sorok között kell mozognia (viszonylag nagy sebességgel. </a:t>
            </a:r>
            <a:endParaRPr/>
          </a:p>
          <a:p>
            <a:pPr indent="0" lvl="0" marL="0" rtl="0" algn="l">
              <a:lnSpc>
                <a:spcPct val="100000"/>
              </a:lnSpc>
              <a:spcBef>
                <a:spcPts val="0"/>
              </a:spcBef>
              <a:spcAft>
                <a:spcPts val="0"/>
              </a:spcAft>
              <a:buSzPts val="1400"/>
              <a:buNone/>
            </a:pPr>
            <a:r>
              <a:rPr lang="hu-HU"/>
              <a:t>Hasonló a helyzet növényvédő gépek esetén is.       </a:t>
            </a:r>
            <a:endParaRPr/>
          </a:p>
        </p:txBody>
      </p:sp>
      <p:sp>
        <p:nvSpPr>
          <p:cNvPr id="415" name="Google Shape;415;gd4ae924698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d4ae924698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d4ae924698_0_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p:txBody>
      </p:sp>
      <p:sp>
        <p:nvSpPr>
          <p:cNvPr id="425" name="Google Shape;425;gd4ae924698_0_3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d4ae924698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d4ae924698_0_3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 </a:t>
            </a:r>
            <a:endParaRPr/>
          </a:p>
          <a:p>
            <a:pPr indent="0" lvl="0" marL="0" rtl="0" algn="l">
              <a:lnSpc>
                <a:spcPct val="100000"/>
              </a:lnSpc>
              <a:spcBef>
                <a:spcPts val="0"/>
              </a:spcBef>
              <a:spcAft>
                <a:spcPts val="0"/>
              </a:spcAft>
              <a:buSzPts val="1400"/>
              <a:buNone/>
            </a:pPr>
            <a:r>
              <a:rPr lang="hu-HU"/>
              <a:t>A karbantartásról csak a címben esik szó.</a:t>
            </a:r>
            <a:endParaRPr/>
          </a:p>
        </p:txBody>
      </p:sp>
      <p:sp>
        <p:nvSpPr>
          <p:cNvPr id="437" name="Google Shape;437;gd4ae924698_0_3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d4ae924698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d4ae924698_0_3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a:p>
            <a:pPr indent="0" lvl="0" marL="0" rtl="0" algn="l">
              <a:lnSpc>
                <a:spcPct val="100000"/>
              </a:lnSpc>
              <a:spcBef>
                <a:spcPts val="0"/>
              </a:spcBef>
              <a:spcAft>
                <a:spcPts val="0"/>
              </a:spcAft>
              <a:buSzPts val="1400"/>
              <a:buNone/>
            </a:pPr>
            <a:r>
              <a:t/>
            </a:r>
            <a:endParaRPr/>
          </a:p>
        </p:txBody>
      </p:sp>
      <p:sp>
        <p:nvSpPr>
          <p:cNvPr id="449" name="Google Shape;449;gd4ae924698_0_3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d4ae924698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gd4ae924698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hu-HU"/>
              <a:t>Mit jelent a nyíl az „</a:t>
            </a:r>
            <a:r>
              <a:rPr b="0" i="0" lang="hu-HU" sz="1100" u="none" cap="none" strike="noStrike">
                <a:solidFill>
                  <a:srgbClr val="000000"/>
                </a:solidFill>
                <a:latin typeface="Calibri"/>
                <a:ea typeface="Calibri"/>
                <a:cs typeface="Calibri"/>
                <a:sym typeface="Calibri"/>
              </a:rPr>
              <a:t>Agrár digitális alapismeretek” felirattal? </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hu-HU">
                <a:latin typeface="Calibri"/>
                <a:ea typeface="Calibri"/>
                <a:cs typeface="Calibri"/>
                <a:sym typeface="Calibri"/>
              </a:rPr>
              <a:t>KJ: másik tananyagra való hivatkozás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6" name="Google Shape;86;gd4ae924698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d4ae924698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d4ae924698_0_3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gd4ae924698_0_3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d4ae924698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d4ae924698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hu-HU" sz="1100"/>
              <a:t>„A technológia fizikai feltétele, hogy a monitor internet kapcsolattal rendelkezzen, mely speciális RTK modemmel, vagy wifi kapcsolattal valósítható meg. Internet kapcsolat megléte esetén a monitor távolról is elérhetővé válik, ezáltal hiba esetén távsegítséggel is orvosolható az.”</a:t>
            </a:r>
            <a:endParaRPr/>
          </a:p>
          <a:p>
            <a:pPr indent="0" lvl="0" marL="0" marR="0" rtl="0" algn="l">
              <a:lnSpc>
                <a:spcPct val="100000"/>
              </a:lnSpc>
              <a:spcBef>
                <a:spcPts val="0"/>
              </a:spcBef>
              <a:spcAft>
                <a:spcPts val="0"/>
              </a:spcAft>
              <a:buClr>
                <a:srgbClr val="000000"/>
              </a:buClr>
              <a:buSzPts val="1400"/>
              <a:buFont typeface="Arial"/>
              <a:buNone/>
            </a:pPr>
            <a:r>
              <a:t/>
            </a:r>
            <a:endParaRPr sz="1100"/>
          </a:p>
          <a:p>
            <a:pPr indent="0" lvl="0" marL="0" marR="0" rtl="0" algn="l">
              <a:lnSpc>
                <a:spcPct val="100000"/>
              </a:lnSpc>
              <a:spcBef>
                <a:spcPts val="0"/>
              </a:spcBef>
              <a:spcAft>
                <a:spcPts val="0"/>
              </a:spcAft>
              <a:buClr>
                <a:srgbClr val="000000"/>
              </a:buClr>
              <a:buSzPts val="1400"/>
              <a:buFont typeface="Arial"/>
              <a:buNone/>
            </a:pPr>
            <a:r>
              <a:rPr lang="hu-HU" sz="1100"/>
              <a:t>RTK-modemmel – szerintem ez itt elírás, alapvetően RTK modemet a GPS-jelek korrekciójához használnak.</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hu-HU"/>
              <a:t>KJ: speciális RTK modem internet elérést is biztosít.</a:t>
            </a:r>
            <a:endParaRPr/>
          </a:p>
          <a:p>
            <a:pPr indent="0" lvl="0" marL="0" rtl="0" algn="l">
              <a:lnSpc>
                <a:spcPct val="100000"/>
              </a:lnSpc>
              <a:spcBef>
                <a:spcPts val="0"/>
              </a:spcBef>
              <a:spcAft>
                <a:spcPts val="0"/>
              </a:spcAft>
              <a:buSzPts val="1400"/>
              <a:buNone/>
            </a:pPr>
            <a:r>
              <a:t/>
            </a:r>
            <a:endParaRPr/>
          </a:p>
        </p:txBody>
      </p:sp>
      <p:sp>
        <p:nvSpPr>
          <p:cNvPr id="470" name="Google Shape;470;gd4ae924698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d4ae924698_0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d4ae924698_0_3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 hiányzik. A kép eltakarja a szöveget.</a:t>
            </a:r>
            <a:endParaRPr/>
          </a:p>
        </p:txBody>
      </p:sp>
      <p:sp>
        <p:nvSpPr>
          <p:cNvPr id="481" name="Google Shape;481;gd4ae924698_0_3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d4ae924698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d4ae924698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 hiányzik</a:t>
            </a:r>
            <a:endParaRPr/>
          </a:p>
        </p:txBody>
      </p:sp>
      <p:sp>
        <p:nvSpPr>
          <p:cNvPr id="491" name="Google Shape;491;gd4ae924698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d85607bdff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d85607bdff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hu-HU"/>
              <a:t>Ez esetben mit kell érteni szakaszvezérlésen?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d4ae924698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d4ae924698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hu-HU" sz="1100">
                <a:solidFill>
                  <a:srgbClr val="1C9E4A"/>
                </a:solidFill>
              </a:rPr>
              <a:t>„Néhány fontosabb jogszabály, amelyek a precíziós (helyspecifikus) gazdálkodási gyakorlatot meghatározzák:”</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hu-HU"/>
              <a:t>Ez nem igaz.</a:t>
            </a:r>
            <a:endParaRPr/>
          </a:p>
          <a:p>
            <a:pPr indent="0" lvl="0" marL="0" rtl="0" algn="l">
              <a:lnSpc>
                <a:spcPct val="100000"/>
              </a:lnSpc>
              <a:spcBef>
                <a:spcPts val="0"/>
              </a:spcBef>
              <a:spcAft>
                <a:spcPts val="0"/>
              </a:spcAft>
              <a:buSzPts val="1400"/>
              <a:buNone/>
            </a:pPr>
            <a:r>
              <a:rPr lang="hu-HU"/>
              <a:t>A felsorolt jogszabályok minden gazdálkodóra vonatkoznak, nem a precíziós technológiára hozott speciális jogszabályok.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08" name="Google Shape;508;gd4ae924698_0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d4ae924698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d4ae924698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 képaláírások hiányoznak.</a:t>
            </a:r>
            <a:endParaRPr/>
          </a:p>
        </p:txBody>
      </p:sp>
      <p:sp>
        <p:nvSpPr>
          <p:cNvPr id="517" name="Google Shape;517;gd4ae924698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d4ae924698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d4ae924698_0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7" name="Google Shape;527;gd4ae924698_0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d4ae924698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d4ae924698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gd4ae924698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d4ae924698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d4ae924698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43" name="Google Shape;543;gd4ae924698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d85607bdff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gd85607bdff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hu-HU"/>
              <a:t>A terménykezelés -véleményem szerint- nem a szántóföldi növénytermesztés része.</a:t>
            </a:r>
            <a:endParaRPr/>
          </a:p>
          <a:p>
            <a:pPr indent="0" lvl="0" marL="0" rtl="0" algn="l">
              <a:lnSpc>
                <a:spcPct val="100000"/>
              </a:lnSpc>
              <a:spcBef>
                <a:spcPts val="0"/>
              </a:spcBef>
              <a:spcAft>
                <a:spcPts val="0"/>
              </a:spcAft>
              <a:buSzPts val="1100"/>
              <a:buNone/>
            </a:pPr>
            <a:r>
              <a:rPr lang="hu-HU"/>
              <a:t>KJ: sokszor szoros és elválaszthatatlan része, szerintem mindenképp idevaló</a:t>
            </a:r>
            <a:endParaRPr/>
          </a:p>
          <a:p>
            <a:pPr indent="0" lvl="0" marL="0" rtl="0" algn="l">
              <a:lnSpc>
                <a:spcPct val="100000"/>
              </a:lnSpc>
              <a:spcBef>
                <a:spcPts val="0"/>
              </a:spcBef>
              <a:spcAft>
                <a:spcPts val="0"/>
              </a:spcAft>
              <a:buSzPts val="1100"/>
              <a:buNone/>
            </a:pPr>
            <a:r>
              <a:rPr lang="hu-HU"/>
              <a: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d4ae924698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d4ae924698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d4ae924698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d85607bdff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gd85607bdff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hu-HU"/>
              <a:t>Szükséges a dia formázása.</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d85607bdff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gd85607bdff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d85607bdff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d85607bdff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hu-HU"/>
              <a:t>A 21. kérdés hibás. A szerzők a GPS pontosságának sorrendjére gondoltak  (a GPS ugyanis nem korrekciós jelforrás)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d4ae924698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d4ae924698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4" name="Google Shape;584;gd4ae924698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d4ae924698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d4ae924698_0_4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1" name="Google Shape;591;gd4ae924698_0_4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dfbe2006d0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dfbe2006d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d4ae924698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d4ae924698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4" name="Google Shape;604;gd4ae924698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d4ae924698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d4ae924698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a:t>Az egyes diák formátuma jelentősen eltér egymástól. Pl. ez  a dia is kilóg a sorból.</a:t>
            </a:r>
            <a:endParaRPr/>
          </a:p>
          <a:p>
            <a:pPr indent="0" lvl="0" marL="0" rtl="0" algn="l">
              <a:lnSpc>
                <a:spcPct val="100000"/>
              </a:lnSpc>
              <a:spcBef>
                <a:spcPts val="0"/>
              </a:spcBef>
              <a:spcAft>
                <a:spcPts val="0"/>
              </a:spcAft>
              <a:buSzPts val="1400"/>
              <a:buNone/>
            </a:pPr>
            <a:r>
              <a:rPr lang="hu-HU"/>
              <a:t>KJ: a közlendő tartalom mennyiségének függvényében változik, az eredeti sablon alapján készült. javítva minden törzsszöveg 18-as betűméretre</a:t>
            </a:r>
            <a:endParaRPr/>
          </a:p>
        </p:txBody>
      </p:sp>
      <p:sp>
        <p:nvSpPr>
          <p:cNvPr id="100" name="Google Shape;100;gd4ae924698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d85607bdff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d85607bdff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d4ae924698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d4ae924698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hu-HU" sz="1100"/>
              <a:t>Tipikus hiba:</a:t>
            </a:r>
            <a:endParaRPr sz="1100"/>
          </a:p>
          <a:p>
            <a:pPr indent="0" lvl="0" marL="0" rtl="0" algn="l">
              <a:lnSpc>
                <a:spcPct val="100000"/>
              </a:lnSpc>
              <a:spcBef>
                <a:spcPts val="0"/>
              </a:spcBef>
              <a:spcAft>
                <a:spcPts val="0"/>
              </a:spcAft>
              <a:buSzPts val="1400"/>
              <a:buNone/>
            </a:pPr>
            <a:r>
              <a:rPr lang="hu-HU" sz="1100"/>
              <a:t>„A termőhely-specifikus gazdálkodás esetén a szántóföldi növények igényeihez igazítva, a termőhely tulajdonságainak figyelembevételével történik meg az egyes magok kijuttatása (helyspecifikus tőszám tervezés), illetve a talajtulajdonság figyelembevételével történik a tápanyagpótlás. „</a:t>
            </a:r>
            <a:endParaRPr/>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hu-HU" sz="1100"/>
              <a:t>Alapvető problémám:</a:t>
            </a:r>
            <a:endParaRPr/>
          </a:p>
          <a:p>
            <a:pPr indent="0" lvl="0" marL="0" marR="0" rtl="0" algn="l">
              <a:lnSpc>
                <a:spcPct val="100000"/>
              </a:lnSpc>
              <a:spcBef>
                <a:spcPts val="0"/>
              </a:spcBef>
              <a:spcAft>
                <a:spcPts val="0"/>
              </a:spcAft>
              <a:buClr>
                <a:srgbClr val="000000"/>
              </a:buClr>
              <a:buSzPts val="1400"/>
              <a:buFont typeface="Arial"/>
              <a:buNone/>
            </a:pPr>
            <a:r>
              <a:rPr b="0" i="0" lang="hu-HU" sz="1100" u="none" cap="none" strike="noStrike">
                <a:solidFill>
                  <a:srgbClr val="000000"/>
                </a:solidFill>
                <a:latin typeface="Arial"/>
                <a:ea typeface="Arial"/>
                <a:cs typeface="Arial"/>
                <a:sym typeface="Arial"/>
              </a:rPr>
              <a:t>A tananyag nem hangsúlyozza eléggé a precíziós szemléletet. Véleményem szerint a precíziós technológia a szántóföld egy adott pontján (ezért szükséges a GPS segítségével történő pontos földrajzi helymeghatározás) a tábla talajtulajdonságait és a termesztett növény igényeit figyelembe véve (továbbá a domborzati, meteorológiai stb. viszonyokat, környezetvédelmi, gazdaságossági, stb. szempontokat szem előtt tartva) alakítja a növényhez az optimális termesztési technológiát. </a:t>
            </a:r>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hu-HU" sz="1100" u="none" cap="none" strike="noStrike">
                <a:solidFill>
                  <a:srgbClr val="000000"/>
                </a:solidFill>
                <a:latin typeface="Arial"/>
                <a:ea typeface="Arial"/>
                <a:cs typeface="Arial"/>
                <a:sym typeface="Arial"/>
              </a:rPr>
              <a:t>Tehát a talaj tulajdonságai ÉS A növények igényei szabják meg a technológia minden elemét (NEM CSAK A VETÉST ÉS A TÁPANYAGPÓTLÁST).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hu-HU"/>
              <a:t>Ez egy érthető, de nem közérthető mondat:</a:t>
            </a:r>
            <a:endParaRPr/>
          </a:p>
          <a:p>
            <a:pPr indent="0" lvl="0" marL="0" rtl="0" algn="l">
              <a:lnSpc>
                <a:spcPct val="100000"/>
              </a:lnSpc>
              <a:spcBef>
                <a:spcPts val="0"/>
              </a:spcBef>
              <a:spcAft>
                <a:spcPts val="0"/>
              </a:spcAft>
              <a:buSzPts val="1400"/>
              <a:buNone/>
            </a:pPr>
            <a:r>
              <a:rPr lang="hu-HU"/>
              <a:t>„</a:t>
            </a:r>
            <a:r>
              <a:rPr lang="hu-HU" sz="1100"/>
              <a:t>A digitalizáció az adatok hosszú távú rögzítése révén olyan komplex összefüggések feltárását teszi lehetővé, ami több év tapasztalatai alapján az adott év okszerű gazdálkodását teszi lehetővé. Az adatok térinformatikai rendszerben történő rögzítése térbeli elemzéseket tesz lehetővé, meghatározva a táblán belül jelentkező eltérő tulajdonságú területek elhelyezkedését. „</a:t>
            </a:r>
            <a:endParaRPr/>
          </a:p>
          <a:p>
            <a:pPr indent="0" lvl="0" marL="0" rtl="0" algn="l">
              <a:lnSpc>
                <a:spcPct val="100000"/>
              </a:lnSpc>
              <a:spcBef>
                <a:spcPts val="0"/>
              </a:spcBef>
              <a:spcAft>
                <a:spcPts val="0"/>
              </a:spcAft>
              <a:buSzPts val="1400"/>
              <a:buNone/>
            </a:pPr>
            <a:r>
              <a:rPr lang="hu-HU" sz="1100"/>
              <a:t>Egyszerűbben kellene fogalmazni!!!</a:t>
            </a:r>
            <a:endParaRPr/>
          </a:p>
        </p:txBody>
      </p:sp>
      <p:sp>
        <p:nvSpPr>
          <p:cNvPr id="114" name="Google Shape;114;gd4ae924698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dfbe2006d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dfbe2006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dia" showMasterSp="0" type="title">
  <p:cSld name="TITL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3"/>
          <p:cNvSpPr txBox="1"/>
          <p:nvPr>
            <p:ph type="ctrTitle"/>
          </p:nvPr>
        </p:nvSpPr>
        <p:spPr>
          <a:xfrm>
            <a:off x="1363227" y="1416819"/>
            <a:ext cx="9144000" cy="1982614"/>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 name="Google Shape;12;p3"/>
          <p:cNvSpPr txBox="1"/>
          <p:nvPr>
            <p:ph idx="1" type="subTitle"/>
          </p:nvPr>
        </p:nvSpPr>
        <p:spPr>
          <a:xfrm>
            <a:off x="1363230" y="3491508"/>
            <a:ext cx="9144000" cy="5378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 name="Google Shape;13;p3"/>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pic>
        <p:nvPicPr>
          <p:cNvPr descr="A képen szöveg látható&#10;&#10;Automatikusan generált leírás" id="14" name="Google Shape;14;p3"/>
          <p:cNvPicPr preferRelativeResize="0"/>
          <p:nvPr/>
        </p:nvPicPr>
        <p:blipFill rotWithShape="1">
          <a:blip r:embed="rId3">
            <a:alphaModFix/>
          </a:blip>
          <a:srcRect b="0" l="0" r="0" t="0"/>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ép képaláírással" type="picTx">
  <p:cSld name="PICTURE_WITH_CAPTION_TEXT">
    <p:spTree>
      <p:nvGrpSpPr>
        <p:cNvPr id="51" name="Shape 51"/>
        <p:cNvGrpSpPr/>
        <p:nvPr/>
      </p:nvGrpSpPr>
      <p:grpSpPr>
        <a:xfrm>
          <a:off x="0" y="0"/>
          <a:ext cx="0" cy="0"/>
          <a:chOff x="0" y="0"/>
          <a:chExt cx="0" cy="0"/>
        </a:xfrm>
      </p:grpSpPr>
      <p:sp>
        <p:nvSpPr>
          <p:cNvPr id="52" name="Google Shape;52;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1C9E4A"/>
              </a:buClr>
              <a:buSzPts val="3200"/>
              <a:buFont typeface="Arial"/>
              <a:buNone/>
              <a:defRPr b="0" i="0" sz="3200" u="none" cap="none" strike="noStrike">
                <a:solidFill>
                  <a:srgbClr val="1C9E4A"/>
                </a:solidFill>
                <a:latin typeface="Calibri"/>
                <a:ea typeface="Calibri"/>
                <a:cs typeface="Calibri"/>
                <a:sym typeface="Calibri"/>
              </a:defRPr>
            </a:lvl1pPr>
            <a:lvl2pPr lvl="1" marR="0" rtl="0" algn="l">
              <a:lnSpc>
                <a:spcPct val="90000"/>
              </a:lnSpc>
              <a:spcBef>
                <a:spcPts val="500"/>
              </a:spcBef>
              <a:spcAft>
                <a:spcPts val="0"/>
              </a:spcAft>
              <a:buClr>
                <a:srgbClr val="1C9E4A"/>
              </a:buClr>
              <a:buSzPts val="2800"/>
              <a:buFont typeface="Arial"/>
              <a:buNone/>
              <a:defRPr b="0" i="0" sz="2800" u="none" cap="none" strike="noStrike">
                <a:solidFill>
                  <a:srgbClr val="1C9E4A"/>
                </a:solidFill>
                <a:latin typeface="Calibri"/>
                <a:ea typeface="Calibri"/>
                <a:cs typeface="Calibri"/>
                <a:sym typeface="Calibri"/>
              </a:defRPr>
            </a:lvl2pPr>
            <a:lvl3pPr lvl="2" marR="0" rtl="0" algn="l">
              <a:lnSpc>
                <a:spcPct val="90000"/>
              </a:lnSpc>
              <a:spcBef>
                <a:spcPts val="500"/>
              </a:spcBef>
              <a:spcAft>
                <a:spcPts val="0"/>
              </a:spcAft>
              <a:buClr>
                <a:srgbClr val="1C9E4A"/>
              </a:buClr>
              <a:buSzPts val="2400"/>
              <a:buFont typeface="Arial"/>
              <a:buNone/>
              <a:defRPr b="0" i="0" sz="2400" u="none" cap="none" strike="noStrike">
                <a:solidFill>
                  <a:srgbClr val="1C9E4A"/>
                </a:solidFill>
                <a:latin typeface="Calibri"/>
                <a:ea typeface="Calibri"/>
                <a:cs typeface="Calibri"/>
                <a:sym typeface="Calibri"/>
              </a:defRPr>
            </a:lvl3pPr>
            <a:lvl4pPr lvl="3" marR="0" rtl="0" algn="l">
              <a:lnSpc>
                <a:spcPct val="90000"/>
              </a:lnSpc>
              <a:spcBef>
                <a:spcPts val="500"/>
              </a:spcBef>
              <a:spcAft>
                <a:spcPts val="0"/>
              </a:spcAft>
              <a:buClr>
                <a:srgbClr val="1C9E4A"/>
              </a:buClr>
              <a:buSzPts val="2000"/>
              <a:buFont typeface="Arial"/>
              <a:buNone/>
              <a:defRPr b="0" i="0" sz="2000" u="none" cap="none" strike="noStrike">
                <a:solidFill>
                  <a:srgbClr val="1C9E4A"/>
                </a:solidFill>
                <a:latin typeface="Calibri"/>
                <a:ea typeface="Calibri"/>
                <a:cs typeface="Calibri"/>
                <a:sym typeface="Calibri"/>
              </a:defRPr>
            </a:lvl4pPr>
            <a:lvl5pPr lvl="4" marR="0" rtl="0" algn="l">
              <a:lnSpc>
                <a:spcPct val="90000"/>
              </a:lnSpc>
              <a:spcBef>
                <a:spcPts val="500"/>
              </a:spcBef>
              <a:spcAft>
                <a:spcPts val="0"/>
              </a:spcAft>
              <a:buClr>
                <a:srgbClr val="1C9E4A"/>
              </a:buClr>
              <a:buSzPts val="2000"/>
              <a:buFont typeface="Arial"/>
              <a:buNone/>
              <a:defRPr b="0" i="0" sz="2000" u="none" cap="none" strike="noStrike">
                <a:solidFill>
                  <a:srgbClr val="1C9E4A"/>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4" name="Google Shape;54;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1600"/>
              <a:buNone/>
              <a:defRPr sz="1600"/>
            </a:lvl1pPr>
            <a:lvl2pPr indent="-228600" lvl="1" marL="914400" algn="l">
              <a:lnSpc>
                <a:spcPct val="90000"/>
              </a:lnSpc>
              <a:spcBef>
                <a:spcPts val="500"/>
              </a:spcBef>
              <a:spcAft>
                <a:spcPts val="0"/>
              </a:spcAft>
              <a:buClr>
                <a:srgbClr val="1C9E4A"/>
              </a:buClr>
              <a:buSzPts val="1400"/>
              <a:buNone/>
              <a:defRPr sz="1400"/>
            </a:lvl2pPr>
            <a:lvl3pPr indent="-228600" lvl="2" marL="1371600" algn="l">
              <a:lnSpc>
                <a:spcPct val="90000"/>
              </a:lnSpc>
              <a:spcBef>
                <a:spcPts val="500"/>
              </a:spcBef>
              <a:spcAft>
                <a:spcPts val="0"/>
              </a:spcAft>
              <a:buClr>
                <a:srgbClr val="1C9E4A"/>
              </a:buClr>
              <a:buSzPts val="1200"/>
              <a:buNone/>
              <a:defRPr sz="1200"/>
            </a:lvl3pPr>
            <a:lvl4pPr indent="-228600" lvl="3" marL="1828800" algn="l">
              <a:lnSpc>
                <a:spcPct val="90000"/>
              </a:lnSpc>
              <a:spcBef>
                <a:spcPts val="500"/>
              </a:spcBef>
              <a:spcAft>
                <a:spcPts val="0"/>
              </a:spcAft>
              <a:buClr>
                <a:srgbClr val="1C9E4A"/>
              </a:buClr>
              <a:buSzPts val="1000"/>
              <a:buNone/>
              <a:defRPr sz="1000"/>
            </a:lvl4pPr>
            <a:lvl5pPr indent="-228600" lvl="4" marL="2286000" algn="l">
              <a:lnSpc>
                <a:spcPct val="90000"/>
              </a:lnSpc>
              <a:spcBef>
                <a:spcPts val="500"/>
              </a:spcBef>
              <a:spcAft>
                <a:spcPts val="0"/>
              </a:spcAft>
              <a:buClr>
                <a:srgbClr val="1C9E4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11"/>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függőleges szöveg" type="vertTx">
  <p:cSld name="VERTICAL_TEXT">
    <p:spTree>
      <p:nvGrpSpPr>
        <p:cNvPr id="56" name="Shape 56"/>
        <p:cNvGrpSpPr/>
        <p:nvPr/>
      </p:nvGrpSpPr>
      <p:grpSpPr>
        <a:xfrm>
          <a:off x="0" y="0"/>
          <a:ext cx="0" cy="0"/>
          <a:chOff x="0" y="0"/>
          <a:chExt cx="0" cy="0"/>
        </a:xfrm>
      </p:grpSpPr>
      <p:sp>
        <p:nvSpPr>
          <p:cNvPr id="57" name="Google Shape;57;p1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2"/>
          <p:cNvSpPr txBox="1"/>
          <p:nvPr>
            <p:ph idx="1" type="body"/>
          </p:nvPr>
        </p:nvSpPr>
        <p:spPr>
          <a:xfrm rot="5400000">
            <a:off x="3923681" y="-1776509"/>
            <a:ext cx="4351338" cy="1155560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12"/>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üggőleges cím és szöveg" type="vertTitleAndTx">
  <p:cSld name="VERTICAL_TITLE_AND_VERTICAL_TEXT">
    <p:spTree>
      <p:nvGrpSpPr>
        <p:cNvPr id="60" name="Shape 60"/>
        <p:cNvGrpSpPr/>
        <p:nvPr/>
      </p:nvGrpSpPr>
      <p:grpSpPr>
        <a:xfrm>
          <a:off x="0" y="0"/>
          <a:ext cx="0" cy="0"/>
          <a:chOff x="0" y="0"/>
          <a:chExt cx="0" cy="0"/>
        </a:xfrm>
      </p:grpSpPr>
      <p:sp>
        <p:nvSpPr>
          <p:cNvPr id="61" name="Google Shape;61;p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3"/>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jegyzék">
  <p:cSld name="Tartalomjegyzék">
    <p:spTree>
      <p:nvGrpSpPr>
        <p:cNvPr id="15" name="Shape 15"/>
        <p:cNvGrpSpPr/>
        <p:nvPr/>
      </p:nvGrpSpPr>
      <p:grpSpPr>
        <a:xfrm>
          <a:off x="0" y="0"/>
          <a:ext cx="0" cy="0"/>
          <a:chOff x="0" y="0"/>
          <a:chExt cx="0" cy="0"/>
        </a:xfrm>
      </p:grpSpPr>
      <p:sp>
        <p:nvSpPr>
          <p:cNvPr id="16" name="Google Shape;16;gd4ae924698_0_2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gd4ae924698_0_29"/>
          <p:cNvSpPr txBox="1"/>
          <p:nvPr>
            <p:ph idx="1" type="body"/>
          </p:nvPr>
        </p:nvSpPr>
        <p:spPr>
          <a:xfrm>
            <a:off x="839788" y="1877568"/>
            <a:ext cx="10514100" cy="4312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gd4ae924698_0_2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gd4ae924698_0_2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 name="Google Shape;20;gd4ae924698_0_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90909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90909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90909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90909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90909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90909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90909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90909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90909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tartalom"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zakaszfejléc" type="secHead">
  <p:cSld name="SECTION_HEADER">
    <p:spTree>
      <p:nvGrpSpPr>
        <p:cNvPr id="25" name="Shape 25"/>
        <p:cNvGrpSpPr/>
        <p:nvPr/>
      </p:nvGrpSpPr>
      <p:grpSpPr>
        <a:xfrm>
          <a:off x="0" y="0"/>
          <a:ext cx="0" cy="0"/>
          <a:chOff x="0" y="0"/>
          <a:chExt cx="0" cy="0"/>
        </a:xfrm>
      </p:grpSpPr>
      <p:sp>
        <p:nvSpPr>
          <p:cNvPr id="26" name="Google Shape;26;p5"/>
          <p:cNvSpPr txBox="1"/>
          <p:nvPr>
            <p:ph type="title"/>
          </p:nvPr>
        </p:nvSpPr>
        <p:spPr>
          <a:xfrm>
            <a:off x="831850" y="996307"/>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 type="body"/>
          </p:nvPr>
        </p:nvSpPr>
        <p:spPr>
          <a:xfrm>
            <a:off x="831850" y="3876032"/>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5"/>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artalomrész"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321547" y="1825625"/>
            <a:ext cx="5698253"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70495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Összehasonlítás">
  <p:cSld name="Összehasonlítás">
    <p:spTree>
      <p:nvGrpSpPr>
        <p:cNvPr id="34" name="Shape 34"/>
        <p:cNvGrpSpPr/>
        <p:nvPr/>
      </p:nvGrpSpPr>
      <p:grpSpPr>
        <a:xfrm>
          <a:off x="0" y="0"/>
          <a:ext cx="0" cy="0"/>
          <a:chOff x="0" y="0"/>
          <a:chExt cx="0" cy="0"/>
        </a:xfrm>
      </p:grpSpPr>
      <p:sp>
        <p:nvSpPr>
          <p:cNvPr id="35" name="Google Shape;35;p7"/>
          <p:cNvSpPr txBox="1"/>
          <p:nvPr>
            <p:ph type="title"/>
          </p:nvPr>
        </p:nvSpPr>
        <p:spPr>
          <a:xfrm>
            <a:off x="321548" y="365125"/>
            <a:ext cx="115235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7"/>
          <p:cNvSpPr txBox="1"/>
          <p:nvPr>
            <p:ph idx="1" type="body"/>
          </p:nvPr>
        </p:nvSpPr>
        <p:spPr>
          <a:xfrm>
            <a:off x="6172200" y="1909187"/>
            <a:ext cx="5672850" cy="58584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2400"/>
              <a:buNone/>
              <a:defRPr b="1" sz="2400"/>
            </a:lvl1pPr>
            <a:lvl2pPr indent="-228600" lvl="1" marL="914400" algn="l">
              <a:lnSpc>
                <a:spcPct val="90000"/>
              </a:lnSpc>
              <a:spcBef>
                <a:spcPts val="500"/>
              </a:spcBef>
              <a:spcAft>
                <a:spcPts val="0"/>
              </a:spcAft>
              <a:buClr>
                <a:srgbClr val="1C9E4A"/>
              </a:buClr>
              <a:buSzPts val="2000"/>
              <a:buNone/>
              <a:defRPr b="1" sz="2000"/>
            </a:lvl2pPr>
            <a:lvl3pPr indent="-228600" lvl="2" marL="1371600" algn="l">
              <a:lnSpc>
                <a:spcPct val="90000"/>
              </a:lnSpc>
              <a:spcBef>
                <a:spcPts val="500"/>
              </a:spcBef>
              <a:spcAft>
                <a:spcPts val="0"/>
              </a:spcAft>
              <a:buClr>
                <a:srgbClr val="1C9E4A"/>
              </a:buClr>
              <a:buSzPts val="1800"/>
              <a:buNone/>
              <a:defRPr b="1" sz="1800"/>
            </a:lvl3pPr>
            <a:lvl4pPr indent="-228600" lvl="3" marL="1828800" algn="l">
              <a:lnSpc>
                <a:spcPct val="90000"/>
              </a:lnSpc>
              <a:spcBef>
                <a:spcPts val="500"/>
              </a:spcBef>
              <a:spcAft>
                <a:spcPts val="0"/>
              </a:spcAft>
              <a:buClr>
                <a:srgbClr val="1C9E4A"/>
              </a:buClr>
              <a:buSzPts val="1600"/>
              <a:buNone/>
              <a:defRPr b="1" sz="1600"/>
            </a:lvl4pPr>
            <a:lvl5pPr indent="-228600" lvl="4" marL="2286000" algn="l">
              <a:lnSpc>
                <a:spcPct val="90000"/>
              </a:lnSpc>
              <a:spcBef>
                <a:spcPts val="500"/>
              </a:spcBef>
              <a:spcAft>
                <a:spcPts val="0"/>
              </a:spcAft>
              <a:buClr>
                <a:srgbClr val="1C9E4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7"/>
          <p:cNvSpPr txBox="1"/>
          <p:nvPr>
            <p:ph idx="2" type="body"/>
          </p:nvPr>
        </p:nvSpPr>
        <p:spPr>
          <a:xfrm>
            <a:off x="6172200" y="2505075"/>
            <a:ext cx="567285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
        <p:nvSpPr>
          <p:cNvPr id="39" name="Google Shape;39;p7"/>
          <p:cNvSpPr txBox="1"/>
          <p:nvPr>
            <p:ph idx="3" type="body"/>
          </p:nvPr>
        </p:nvSpPr>
        <p:spPr>
          <a:xfrm>
            <a:off x="321548" y="1909187"/>
            <a:ext cx="5672852" cy="59588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2400"/>
              <a:buNone/>
              <a:defRPr b="1" sz="2400"/>
            </a:lvl1pPr>
            <a:lvl2pPr indent="-228600" lvl="1" marL="914400" algn="l">
              <a:lnSpc>
                <a:spcPct val="90000"/>
              </a:lnSpc>
              <a:spcBef>
                <a:spcPts val="500"/>
              </a:spcBef>
              <a:spcAft>
                <a:spcPts val="0"/>
              </a:spcAft>
              <a:buClr>
                <a:srgbClr val="1C9E4A"/>
              </a:buClr>
              <a:buSzPts val="2000"/>
              <a:buNone/>
              <a:defRPr b="1" sz="2000"/>
            </a:lvl2pPr>
            <a:lvl3pPr indent="-228600" lvl="2" marL="1371600" algn="l">
              <a:lnSpc>
                <a:spcPct val="90000"/>
              </a:lnSpc>
              <a:spcBef>
                <a:spcPts val="500"/>
              </a:spcBef>
              <a:spcAft>
                <a:spcPts val="0"/>
              </a:spcAft>
              <a:buClr>
                <a:srgbClr val="1C9E4A"/>
              </a:buClr>
              <a:buSzPts val="1800"/>
              <a:buNone/>
              <a:defRPr b="1" sz="1800"/>
            </a:lvl3pPr>
            <a:lvl4pPr indent="-228600" lvl="3" marL="1828800" algn="l">
              <a:lnSpc>
                <a:spcPct val="90000"/>
              </a:lnSpc>
              <a:spcBef>
                <a:spcPts val="500"/>
              </a:spcBef>
              <a:spcAft>
                <a:spcPts val="0"/>
              </a:spcAft>
              <a:buClr>
                <a:srgbClr val="1C9E4A"/>
              </a:buClr>
              <a:buSzPts val="1600"/>
              <a:buNone/>
              <a:defRPr b="1" sz="1600"/>
            </a:lvl4pPr>
            <a:lvl5pPr indent="-228600" lvl="4" marL="2286000" algn="l">
              <a:lnSpc>
                <a:spcPct val="90000"/>
              </a:lnSpc>
              <a:spcBef>
                <a:spcPts val="500"/>
              </a:spcBef>
              <a:spcAft>
                <a:spcPts val="0"/>
              </a:spcAft>
              <a:buClr>
                <a:srgbClr val="1C9E4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7"/>
          <p:cNvSpPr txBox="1"/>
          <p:nvPr>
            <p:ph idx="4" type="body"/>
          </p:nvPr>
        </p:nvSpPr>
        <p:spPr>
          <a:xfrm>
            <a:off x="321548" y="2505075"/>
            <a:ext cx="567285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sak cím" type="titleOnly">
  <p:cSld name="TITLE_ONLY">
    <p:spTree>
      <p:nvGrpSpPr>
        <p:cNvPr id="41" name="Shape 41"/>
        <p:cNvGrpSpPr/>
        <p:nvPr/>
      </p:nvGrpSpPr>
      <p:grpSpPr>
        <a:xfrm>
          <a:off x="0" y="0"/>
          <a:ext cx="0" cy="0"/>
          <a:chOff x="0" y="0"/>
          <a:chExt cx="0" cy="0"/>
        </a:xfrm>
      </p:grpSpPr>
      <p:sp>
        <p:nvSpPr>
          <p:cNvPr id="42" name="Google Shape;42;p8"/>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Üres" type="blank">
  <p:cSld name="BLANK">
    <p:spTree>
      <p:nvGrpSpPr>
        <p:cNvPr id="44" name="Shape 44"/>
        <p:cNvGrpSpPr/>
        <p:nvPr/>
      </p:nvGrpSpPr>
      <p:grpSpPr>
        <a:xfrm>
          <a:off x="0" y="0"/>
          <a:ext cx="0" cy="0"/>
          <a:chOff x="0" y="0"/>
          <a:chExt cx="0" cy="0"/>
        </a:xfrm>
      </p:grpSpPr>
      <p:sp>
        <p:nvSpPr>
          <p:cNvPr id="45" name="Google Shape;45;p9"/>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rész képaláírással" type="objTx">
  <p:cSld name="OBJECT_WITH_CAPTION_TEXT">
    <p:spTree>
      <p:nvGrpSpPr>
        <p:cNvPr id="46" name="Shape 46"/>
        <p:cNvGrpSpPr/>
        <p:nvPr/>
      </p:nvGrpSpPr>
      <p:grpSpPr>
        <a:xfrm>
          <a:off x="0" y="0"/>
          <a:ext cx="0" cy="0"/>
          <a:chOff x="0" y="0"/>
          <a:chExt cx="0" cy="0"/>
        </a:xfrm>
      </p:grpSpPr>
      <p:sp>
        <p:nvSpPr>
          <p:cNvPr id="47" name="Google Shape;4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C9E4A"/>
              </a:buClr>
              <a:buSzPts val="3200"/>
              <a:buChar char="•"/>
              <a:defRPr sz="3200"/>
            </a:lvl1pPr>
            <a:lvl2pPr indent="-406400" lvl="1" marL="914400" algn="l">
              <a:lnSpc>
                <a:spcPct val="90000"/>
              </a:lnSpc>
              <a:spcBef>
                <a:spcPts val="500"/>
              </a:spcBef>
              <a:spcAft>
                <a:spcPts val="0"/>
              </a:spcAft>
              <a:buClr>
                <a:srgbClr val="1C9E4A"/>
              </a:buClr>
              <a:buSzPts val="2800"/>
              <a:buChar char="•"/>
              <a:defRPr sz="2800"/>
            </a:lvl2pPr>
            <a:lvl3pPr indent="-381000" lvl="2" marL="1371600" algn="l">
              <a:lnSpc>
                <a:spcPct val="90000"/>
              </a:lnSpc>
              <a:spcBef>
                <a:spcPts val="500"/>
              </a:spcBef>
              <a:spcAft>
                <a:spcPts val="0"/>
              </a:spcAft>
              <a:buClr>
                <a:srgbClr val="1C9E4A"/>
              </a:buClr>
              <a:buSzPts val="2400"/>
              <a:buChar char="•"/>
              <a:defRPr sz="2400"/>
            </a:lvl3pPr>
            <a:lvl4pPr indent="-355600" lvl="3" marL="1828800" algn="l">
              <a:lnSpc>
                <a:spcPct val="90000"/>
              </a:lnSpc>
              <a:spcBef>
                <a:spcPts val="500"/>
              </a:spcBef>
              <a:spcAft>
                <a:spcPts val="0"/>
              </a:spcAft>
              <a:buClr>
                <a:srgbClr val="1C9E4A"/>
              </a:buClr>
              <a:buSzPts val="2000"/>
              <a:buChar char="•"/>
              <a:defRPr sz="2000"/>
            </a:lvl4pPr>
            <a:lvl5pPr indent="-355600" lvl="4" marL="2286000" algn="l">
              <a:lnSpc>
                <a:spcPct val="90000"/>
              </a:lnSpc>
              <a:spcBef>
                <a:spcPts val="500"/>
              </a:spcBef>
              <a:spcAft>
                <a:spcPts val="0"/>
              </a:spcAft>
              <a:buClr>
                <a:srgbClr val="1C9E4A"/>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9" name="Google Shape;49;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1600"/>
              <a:buNone/>
              <a:defRPr sz="1600"/>
            </a:lvl1pPr>
            <a:lvl2pPr indent="-228600" lvl="1" marL="914400" algn="l">
              <a:lnSpc>
                <a:spcPct val="90000"/>
              </a:lnSpc>
              <a:spcBef>
                <a:spcPts val="500"/>
              </a:spcBef>
              <a:spcAft>
                <a:spcPts val="0"/>
              </a:spcAft>
              <a:buClr>
                <a:srgbClr val="1C9E4A"/>
              </a:buClr>
              <a:buSzPts val="1400"/>
              <a:buNone/>
              <a:defRPr sz="1400"/>
            </a:lvl2pPr>
            <a:lvl3pPr indent="-228600" lvl="2" marL="1371600" algn="l">
              <a:lnSpc>
                <a:spcPct val="90000"/>
              </a:lnSpc>
              <a:spcBef>
                <a:spcPts val="500"/>
              </a:spcBef>
              <a:spcAft>
                <a:spcPts val="0"/>
              </a:spcAft>
              <a:buClr>
                <a:srgbClr val="1C9E4A"/>
              </a:buClr>
              <a:buSzPts val="1200"/>
              <a:buNone/>
              <a:defRPr sz="1200"/>
            </a:lvl3pPr>
            <a:lvl4pPr indent="-228600" lvl="3" marL="1828800" algn="l">
              <a:lnSpc>
                <a:spcPct val="90000"/>
              </a:lnSpc>
              <a:spcBef>
                <a:spcPts val="500"/>
              </a:spcBef>
              <a:spcAft>
                <a:spcPts val="0"/>
              </a:spcAft>
              <a:buClr>
                <a:srgbClr val="1C9E4A"/>
              </a:buClr>
              <a:buSzPts val="1000"/>
              <a:buNone/>
              <a:defRPr sz="1000"/>
            </a:lvl4pPr>
            <a:lvl5pPr indent="-228600" lvl="4" marL="2286000" algn="l">
              <a:lnSpc>
                <a:spcPct val="90000"/>
              </a:lnSpc>
              <a:spcBef>
                <a:spcPts val="500"/>
              </a:spcBef>
              <a:spcAft>
                <a:spcPts val="0"/>
              </a:spcAft>
              <a:buClr>
                <a:srgbClr val="1C9E4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 name="Google Shape;50;p10"/>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C9E4A"/>
              </a:buClr>
              <a:buSzPts val="3600"/>
              <a:buFont typeface="Calibri"/>
              <a:buNone/>
              <a:defRPr b="1" i="0" sz="3600" u="none" cap="none" strike="noStrike">
                <a:solidFill>
                  <a:srgbClr val="1C9E4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C9E4A"/>
              </a:buClr>
              <a:buSzPts val="2800"/>
              <a:buFont typeface="Arial"/>
              <a:buChar char="•"/>
              <a:defRPr b="0" i="0" sz="2800" u="none" cap="none" strike="noStrike">
                <a:solidFill>
                  <a:srgbClr val="1C9E4A"/>
                </a:solidFill>
                <a:latin typeface="Calibri"/>
                <a:ea typeface="Calibri"/>
                <a:cs typeface="Calibri"/>
                <a:sym typeface="Calibri"/>
              </a:defRPr>
            </a:lvl1pPr>
            <a:lvl2pPr indent="-381000" lvl="1" marL="914400" marR="0" rtl="0" algn="l">
              <a:lnSpc>
                <a:spcPct val="90000"/>
              </a:lnSpc>
              <a:spcBef>
                <a:spcPts val="500"/>
              </a:spcBef>
              <a:spcAft>
                <a:spcPts val="0"/>
              </a:spcAft>
              <a:buClr>
                <a:srgbClr val="1C9E4A"/>
              </a:buClr>
              <a:buSzPts val="2400"/>
              <a:buFont typeface="Arial"/>
              <a:buChar char="•"/>
              <a:defRPr b="0" i="0" sz="2400" u="none" cap="none" strike="noStrike">
                <a:solidFill>
                  <a:srgbClr val="1C9E4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1C9E4A"/>
              </a:buClr>
              <a:buSzPts val="2000"/>
              <a:buFont typeface="Arial"/>
              <a:buChar char="•"/>
              <a:defRPr b="0" i="0" sz="2000" u="none" cap="none" strike="noStrike">
                <a:solidFill>
                  <a:srgbClr val="1C9E4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C9E4A"/>
              </a:buClr>
              <a:buSzPts val="1800"/>
              <a:buFont typeface="Arial"/>
              <a:buChar char="•"/>
              <a:defRPr b="0" i="0" sz="1800" u="none" cap="none" strike="noStrike">
                <a:solidFill>
                  <a:srgbClr val="1C9E4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C9E4A"/>
              </a:buClr>
              <a:buSzPts val="1800"/>
              <a:buFont typeface="Arial"/>
              <a:buChar char="•"/>
              <a:defRPr b="0" i="0" sz="1800" u="none" cap="none" strike="noStrike">
                <a:solidFill>
                  <a:srgbClr val="1C9E4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pic>
        <p:nvPicPr>
          <p:cNvPr descr="A képen szöveg látható&#10;&#10;Automatikusan generált leírás" id="9" name="Google Shape;9;p2"/>
          <p:cNvPicPr preferRelativeResize="0"/>
          <p:nvPr/>
        </p:nvPicPr>
        <p:blipFill rotWithShape="1">
          <a:blip r:embed="rId1">
            <a:alphaModFix/>
          </a:blip>
          <a:srcRect b="0" l="0" r="0" t="0"/>
          <a:stretch/>
        </p:blipFill>
        <p:spPr>
          <a:xfrm>
            <a:off x="1019" y="6290227"/>
            <a:ext cx="2099090" cy="5778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17.jpg"/><Relationship Id="rId5" Type="http://schemas.openxmlformats.org/officeDocument/2006/relationships/image" Target="../media/image12.jpg"/><Relationship Id="rId6"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jpg"/><Relationship Id="rId4" Type="http://schemas.openxmlformats.org/officeDocument/2006/relationships/image" Target="../media/image26.jpg"/><Relationship Id="rId5" Type="http://schemas.openxmlformats.org/officeDocument/2006/relationships/image" Target="../media/image22.jpg"/><Relationship Id="rId6" Type="http://schemas.openxmlformats.org/officeDocument/2006/relationships/image" Target="../media/image20.jpg"/><Relationship Id="rId7" Type="http://schemas.openxmlformats.org/officeDocument/2006/relationships/image" Target="../media/image23.jpg"/><Relationship Id="rId8"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jpg"/><Relationship Id="rId4" Type="http://schemas.openxmlformats.org/officeDocument/2006/relationships/image" Target="../media/image33.jpg"/><Relationship Id="rId5" Type="http://schemas.openxmlformats.org/officeDocument/2006/relationships/image" Target="../media/image29.jpg"/><Relationship Id="rId6"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2.jpg"/><Relationship Id="rId4" Type="http://schemas.openxmlformats.org/officeDocument/2006/relationships/image" Target="../media/image39.jpg"/><Relationship Id="rId5" Type="http://schemas.openxmlformats.org/officeDocument/2006/relationships/image" Target="../media/image44.jpg"/><Relationship Id="rId6"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0.jpg"/><Relationship Id="rId4" Type="http://schemas.openxmlformats.org/officeDocument/2006/relationships/image" Target="../media/image36.jpg"/><Relationship Id="rId5" Type="http://schemas.openxmlformats.org/officeDocument/2006/relationships/image" Target="../media/image42.jpg"/><Relationship Id="rId6" Type="http://schemas.openxmlformats.org/officeDocument/2006/relationships/image" Target="../media/image4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4.jpg"/><Relationship Id="rId4" Type="http://schemas.openxmlformats.org/officeDocument/2006/relationships/image" Target="../media/image48.png"/><Relationship Id="rId5" Type="http://schemas.openxmlformats.org/officeDocument/2006/relationships/image" Target="../media/image43.jpg"/><Relationship Id="rId6" Type="http://schemas.openxmlformats.org/officeDocument/2006/relationships/image" Target="../media/image47.jpg"/><Relationship Id="rId7" Type="http://schemas.openxmlformats.org/officeDocument/2006/relationships/image" Target="../media/image5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46.jpg"/><Relationship Id="rId6" Type="http://schemas.openxmlformats.org/officeDocument/2006/relationships/image" Target="../media/image49.jpg"/><Relationship Id="rId7"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46.jpg"/><Relationship Id="rId6" Type="http://schemas.openxmlformats.org/officeDocument/2006/relationships/image" Target="../media/image49.jpg"/><Relationship Id="rId7"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8.jpg"/><Relationship Id="rId4" Type="http://schemas.openxmlformats.org/officeDocument/2006/relationships/image" Target="../media/image55.jpg"/><Relationship Id="rId5" Type="http://schemas.openxmlformats.org/officeDocument/2006/relationships/image" Target="../media/image56.jpg"/><Relationship Id="rId6" Type="http://schemas.openxmlformats.org/officeDocument/2006/relationships/image" Target="../media/image5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06.png"/><Relationship Id="rId4" Type="http://schemas.openxmlformats.org/officeDocument/2006/relationships/image" Target="../media/image62.jpg"/><Relationship Id="rId5" Type="http://schemas.openxmlformats.org/officeDocument/2006/relationships/image" Target="../media/image5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8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4.png"/><Relationship Id="rId4" Type="http://schemas.openxmlformats.org/officeDocument/2006/relationships/image" Target="../media/image66.jpg"/><Relationship Id="rId5" Type="http://schemas.openxmlformats.org/officeDocument/2006/relationships/image" Target="../media/image76.jpg"/><Relationship Id="rId6"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7.jpg"/><Relationship Id="rId4" Type="http://schemas.openxmlformats.org/officeDocument/2006/relationships/image" Target="../media/image63.jpg"/><Relationship Id="rId5" Type="http://schemas.openxmlformats.org/officeDocument/2006/relationships/image" Target="../media/image65.jpg"/><Relationship Id="rId6" Type="http://schemas.openxmlformats.org/officeDocument/2006/relationships/image" Target="../media/image7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6.jpg"/><Relationship Id="rId4" Type="http://schemas.openxmlformats.org/officeDocument/2006/relationships/image" Target="../media/image69.jpg"/><Relationship Id="rId5" Type="http://schemas.openxmlformats.org/officeDocument/2006/relationships/image" Target="../media/image6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0.jpg"/><Relationship Id="rId4" Type="http://schemas.openxmlformats.org/officeDocument/2006/relationships/image" Target="../media/image7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4.jpg"/><Relationship Id="rId4" Type="http://schemas.openxmlformats.org/officeDocument/2006/relationships/image" Target="../media/image77.jpg"/><Relationship Id="rId5" Type="http://schemas.openxmlformats.org/officeDocument/2006/relationships/image" Target="../media/image100.png"/><Relationship Id="rId6" Type="http://schemas.openxmlformats.org/officeDocument/2006/relationships/image" Target="../media/image9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5.jpg"/><Relationship Id="rId4" Type="http://schemas.openxmlformats.org/officeDocument/2006/relationships/image" Target="../media/image78.jpg"/><Relationship Id="rId5" Type="http://schemas.openxmlformats.org/officeDocument/2006/relationships/image" Target="../media/image8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3.jpg"/><Relationship Id="rId4" Type="http://schemas.openxmlformats.org/officeDocument/2006/relationships/image" Target="../media/image82.jp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1.png"/><Relationship Id="rId4" Type="http://schemas.openxmlformats.org/officeDocument/2006/relationships/image" Target="../media/image79.png"/><Relationship Id="rId5"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02.png"/><Relationship Id="rId4" Type="http://schemas.openxmlformats.org/officeDocument/2006/relationships/image" Target="../media/image88.png"/><Relationship Id="rId5" Type="http://schemas.openxmlformats.org/officeDocument/2006/relationships/image" Target="../media/image85.png"/><Relationship Id="rId6" Type="http://schemas.openxmlformats.org/officeDocument/2006/relationships/image" Target="../media/image9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4.png"/><Relationship Id="rId4" Type="http://schemas.openxmlformats.org/officeDocument/2006/relationships/image" Target="../media/image99.png"/><Relationship Id="rId5" Type="http://schemas.openxmlformats.org/officeDocument/2006/relationships/image" Target="../media/image9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7.jp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9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01.jpg"/><Relationship Id="rId4" Type="http://schemas.openxmlformats.org/officeDocument/2006/relationships/image" Target="../media/image92.jpg"/><Relationship Id="rId5" Type="http://schemas.openxmlformats.org/officeDocument/2006/relationships/image" Target="../media/image9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9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0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1.png"/><Relationship Id="rId4" Type="http://schemas.openxmlformats.org/officeDocument/2006/relationships/image" Target="../media/image107.jpg"/><Relationship Id="rId5" Type="http://schemas.openxmlformats.org/officeDocument/2006/relationships/image" Target="../media/image98.png"/><Relationship Id="rId6" Type="http://schemas.openxmlformats.org/officeDocument/2006/relationships/image" Target="../media/image103.png"/><Relationship Id="rId7" Type="http://schemas.openxmlformats.org/officeDocument/2006/relationships/image" Target="../media/image10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0.jpg"/><Relationship Id="rId4" Type="http://schemas.openxmlformats.org/officeDocument/2006/relationships/image" Target="../media/image22.jpg"/><Relationship Id="rId5" Type="http://schemas.openxmlformats.org/officeDocument/2006/relationships/image" Target="../media/image2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Google Shape;68;p1"/>
          <p:cNvSpPr txBox="1"/>
          <p:nvPr>
            <p:ph type="ctrTitle"/>
          </p:nvPr>
        </p:nvSpPr>
        <p:spPr>
          <a:xfrm>
            <a:off x="1402977"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Calibri"/>
              <a:buNone/>
            </a:pPr>
            <a:r>
              <a:rPr lang="hu-HU" sz="5400"/>
              <a:t>Precíziós (helyspecifikus) szántóföldi növénytermesztés</a:t>
            </a:r>
            <a:endParaRPr/>
          </a:p>
        </p:txBody>
      </p:sp>
      <p:sp>
        <p:nvSpPr>
          <p:cNvPr id="69" name="Google Shape;69;p1"/>
          <p:cNvSpPr txBox="1"/>
          <p:nvPr>
            <p:ph idx="1" type="subTitle"/>
          </p:nvPr>
        </p:nvSpPr>
        <p:spPr>
          <a:xfrm>
            <a:off x="1389530" y="3602038"/>
            <a:ext cx="9144000" cy="43208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Arial"/>
              <a:buNone/>
            </a:pPr>
            <a:r>
              <a:rPr lang="hu-HU"/>
              <a:t>Dr. Milics Gábor – Kauser Jakab</a:t>
            </a:r>
            <a:endParaRPr/>
          </a:p>
          <a:p>
            <a:pPr indent="0" lvl="0" marL="0" rtl="0" algn="ctr">
              <a:lnSpc>
                <a:spcPct val="90000"/>
              </a:lnSpc>
              <a:spcBef>
                <a:spcPts val="0"/>
              </a:spcBef>
              <a:spcAft>
                <a:spcPts val="0"/>
              </a:spcAft>
              <a:buClr>
                <a:srgbClr val="1C9E4A"/>
              </a:buClr>
              <a:buSzPts val="24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d85607bdff_0_76"/>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Üzemméret</a:t>
            </a:r>
            <a:endParaRPr/>
          </a:p>
        </p:txBody>
      </p:sp>
      <p:sp>
        <p:nvSpPr>
          <p:cNvPr id="129" name="Google Shape;129;gd85607bdff_0_76"/>
          <p:cNvSpPr txBox="1"/>
          <p:nvPr>
            <p:ph idx="1" type="body"/>
          </p:nvPr>
        </p:nvSpPr>
        <p:spPr>
          <a:xfrm>
            <a:off x="321547" y="1825625"/>
            <a:ext cx="11555700" cy="4351200"/>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1000"/>
              </a:spcBef>
              <a:spcAft>
                <a:spcPts val="0"/>
              </a:spcAft>
              <a:buSzPts val="1800"/>
              <a:buNone/>
            </a:pPr>
            <a:r>
              <a:rPr lang="hu-HU" sz="1800"/>
              <a:t>Takács (2011) szerint korábbi számítások kimutatták, hogy a precíziós növénytermesztésre történő átállás többletberuházás igénye 250 hektáros üzemméret felett megtérülő. </a:t>
            </a:r>
            <a:endParaRPr sz="1800"/>
          </a:p>
          <a:p>
            <a:pPr indent="0" lvl="0" marL="0" rtl="0" algn="just">
              <a:lnSpc>
                <a:spcPct val="100000"/>
              </a:lnSpc>
              <a:spcBef>
                <a:spcPts val="1000"/>
              </a:spcBef>
              <a:spcAft>
                <a:spcPts val="0"/>
              </a:spcAft>
              <a:buSzPts val="1800"/>
              <a:buNone/>
            </a:pPr>
            <a:r>
              <a:rPr lang="hu-HU" sz="1800"/>
              <a:t>Azt viszont fontos figyelembe venni, hogy amíg 2011-ben még külön specifikációs tétel volt a GPS antenna, monitor, ISOBUS kapcsolat, addig a mai gépek esetében ezek alapfelszereltségnek számítanak. </a:t>
            </a:r>
            <a:endParaRPr sz="1800"/>
          </a:p>
          <a:p>
            <a:pPr indent="0" lvl="0" marL="0" rtl="0" algn="just">
              <a:lnSpc>
                <a:spcPct val="100000"/>
              </a:lnSpc>
              <a:spcBef>
                <a:spcPts val="1000"/>
              </a:spcBef>
              <a:spcAft>
                <a:spcPts val="0"/>
              </a:spcAft>
              <a:buSzPts val="1800"/>
              <a:buNone/>
            </a:pPr>
            <a:r>
              <a:rPr lang="hu-HU" sz="1800"/>
              <a:t>A technológiaváltás folyamatát a már azt alkalmazó gazdaságok sohasem egyik évről a másikra hajtották végre, hanem tervezetten, üzemi digitalizációs terv mentén több éven keresztül valósították meg az átállást.</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d4ae924698_0_78"/>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 precíziós termesztési rendszerek technológiai változatai - talajművelés</a:t>
            </a:r>
            <a:endParaRPr/>
          </a:p>
        </p:txBody>
      </p:sp>
      <p:pic>
        <p:nvPicPr>
          <p:cNvPr id="136" name="Google Shape;136;gd4ae924698_0_78"/>
          <p:cNvPicPr preferRelativeResize="0"/>
          <p:nvPr/>
        </p:nvPicPr>
        <p:blipFill rotWithShape="1">
          <a:blip r:embed="rId3">
            <a:alphaModFix/>
          </a:blip>
          <a:srcRect b="0" l="0" r="0" t="0"/>
          <a:stretch/>
        </p:blipFill>
        <p:spPr>
          <a:xfrm>
            <a:off x="661255" y="2070661"/>
            <a:ext cx="7147239" cy="4065687"/>
          </a:xfrm>
          <a:prstGeom prst="rect">
            <a:avLst/>
          </a:prstGeom>
          <a:noFill/>
          <a:ln>
            <a:noFill/>
          </a:ln>
        </p:spPr>
      </p:pic>
      <p:sp>
        <p:nvSpPr>
          <p:cNvPr id="137" name="Google Shape;137;gd4ae924698_0_78"/>
          <p:cNvSpPr/>
          <p:nvPr/>
        </p:nvSpPr>
        <p:spPr>
          <a:xfrm flipH="1">
            <a:off x="1469563" y="2197992"/>
            <a:ext cx="4045852" cy="4180097"/>
          </a:xfrm>
          <a:custGeom>
            <a:rect b="b" l="l" r="r" t="t"/>
            <a:pathLst>
              <a:path extrusionOk="0" h="1204639" w="1191709">
                <a:moveTo>
                  <a:pt x="0" y="609647"/>
                </a:moveTo>
                <a:cubicBezTo>
                  <a:pt x="36718" y="139895"/>
                  <a:pt x="332269" y="15935"/>
                  <a:pt x="594835" y="772"/>
                </a:cubicBezTo>
                <a:cubicBezTo>
                  <a:pt x="857401" y="-14391"/>
                  <a:pt x="1192153" y="194176"/>
                  <a:pt x="1191438" y="602990"/>
                </a:cubicBezTo>
                <a:cubicBezTo>
                  <a:pt x="1205188" y="1105041"/>
                  <a:pt x="692221" y="1228041"/>
                  <a:pt x="594298" y="1201178"/>
                </a:cubicBezTo>
              </a:path>
            </a:pathLst>
          </a:custGeom>
          <a:noFill/>
          <a:ln cap="flat" cmpd="sng" w="63500">
            <a:solidFill>
              <a:srgbClr val="26650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gd4ae924698_0_78"/>
          <p:cNvSpPr/>
          <p:nvPr/>
        </p:nvSpPr>
        <p:spPr>
          <a:xfrm flipH="1">
            <a:off x="1228214" y="1950772"/>
            <a:ext cx="4486935" cy="2328435"/>
          </a:xfrm>
          <a:custGeom>
            <a:rect b="b" l="l" r="r" t="t"/>
            <a:pathLst>
              <a:path extrusionOk="0" h="621745" w="1224266">
                <a:moveTo>
                  <a:pt x="0" y="621745"/>
                </a:moveTo>
                <a:cubicBezTo>
                  <a:pt x="36718" y="151993"/>
                  <a:pt x="308723" y="-2081"/>
                  <a:pt x="621097" y="22"/>
                </a:cubicBezTo>
                <a:cubicBezTo>
                  <a:pt x="933471" y="2125"/>
                  <a:pt x="1224980" y="206274"/>
                  <a:pt x="1224265" y="615088"/>
                </a:cubicBezTo>
              </a:path>
            </a:pathLst>
          </a:custGeom>
          <a:noFill/>
          <a:ln cap="flat" cmpd="sng" w="635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gd4ae924698_0_78"/>
          <p:cNvSpPr/>
          <p:nvPr/>
        </p:nvSpPr>
        <p:spPr>
          <a:xfrm flipH="1" rot="10800000">
            <a:off x="1122464" y="4255872"/>
            <a:ext cx="2370421" cy="2408390"/>
          </a:xfrm>
          <a:custGeom>
            <a:rect b="b" l="l" r="r" t="t"/>
            <a:pathLst>
              <a:path extrusionOk="0" h="602851" w="563380">
                <a:moveTo>
                  <a:pt x="0" y="602851"/>
                </a:moveTo>
                <a:cubicBezTo>
                  <a:pt x="19560" y="136111"/>
                  <a:pt x="340848" y="15164"/>
                  <a:pt x="563380" y="0"/>
                </a:cubicBezTo>
              </a:path>
            </a:pathLst>
          </a:custGeom>
          <a:noFill/>
          <a:ln cap="flat" cmpd="sng" w="635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gd4ae924698_0_78"/>
          <p:cNvSpPr/>
          <p:nvPr/>
        </p:nvSpPr>
        <p:spPr>
          <a:xfrm flipH="1" rot="10800000">
            <a:off x="877587" y="2604077"/>
            <a:ext cx="592727" cy="1640099"/>
          </a:xfrm>
          <a:custGeom>
            <a:rect b="b" l="l" r="r" t="t"/>
            <a:pathLst>
              <a:path extrusionOk="0" h="410538" w="140874">
                <a:moveTo>
                  <a:pt x="140874" y="410538"/>
                </a:moveTo>
                <a:cubicBezTo>
                  <a:pt x="-2385" y="291130"/>
                  <a:pt x="181" y="52613"/>
                  <a:pt x="0" y="0"/>
                </a:cubicBezTo>
              </a:path>
            </a:pathLst>
          </a:cu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41" name="Google Shape;141;gd4ae924698_0_78"/>
          <p:cNvGrpSpPr/>
          <p:nvPr/>
        </p:nvGrpSpPr>
        <p:grpSpPr>
          <a:xfrm>
            <a:off x="7037539" y="4536606"/>
            <a:ext cx="4161291" cy="1984862"/>
            <a:chOff x="7567837" y="3159356"/>
            <a:chExt cx="4161291" cy="1984862"/>
          </a:xfrm>
        </p:grpSpPr>
        <p:cxnSp>
          <p:nvCxnSpPr>
            <p:cNvPr id="142" name="Google Shape;142;gd4ae924698_0_78"/>
            <p:cNvCxnSpPr/>
            <p:nvPr/>
          </p:nvCxnSpPr>
          <p:spPr>
            <a:xfrm>
              <a:off x="7567837" y="3367360"/>
              <a:ext cx="1175100" cy="0"/>
            </a:xfrm>
            <a:prstGeom prst="straightConnector1">
              <a:avLst/>
            </a:prstGeom>
            <a:noFill/>
            <a:ln cap="flat" cmpd="sng" w="63500">
              <a:solidFill>
                <a:srgbClr val="27680E"/>
              </a:solidFill>
              <a:prstDash val="solid"/>
              <a:miter lim="800000"/>
              <a:headEnd len="sm" w="sm" type="none"/>
              <a:tailEnd len="med" w="med" type="stealth"/>
            </a:ln>
          </p:spPr>
        </p:cxnSp>
        <p:cxnSp>
          <p:nvCxnSpPr>
            <p:cNvPr id="143" name="Google Shape;143;gd4ae924698_0_78"/>
            <p:cNvCxnSpPr/>
            <p:nvPr/>
          </p:nvCxnSpPr>
          <p:spPr>
            <a:xfrm>
              <a:off x="7567837" y="3898101"/>
              <a:ext cx="1175100" cy="0"/>
            </a:xfrm>
            <a:prstGeom prst="straightConnector1">
              <a:avLst/>
            </a:prstGeom>
            <a:noFill/>
            <a:ln cap="flat" cmpd="sng" w="63500">
              <a:solidFill>
                <a:srgbClr val="FFC000"/>
              </a:solidFill>
              <a:prstDash val="solid"/>
              <a:miter lim="800000"/>
              <a:headEnd len="sm" w="sm" type="none"/>
              <a:tailEnd len="med" w="med" type="stealth"/>
            </a:ln>
          </p:spPr>
        </p:cxnSp>
        <p:cxnSp>
          <p:nvCxnSpPr>
            <p:cNvPr id="144" name="Google Shape;144;gd4ae924698_0_78"/>
            <p:cNvCxnSpPr/>
            <p:nvPr/>
          </p:nvCxnSpPr>
          <p:spPr>
            <a:xfrm>
              <a:off x="7567837" y="4428842"/>
              <a:ext cx="1175100" cy="0"/>
            </a:xfrm>
            <a:prstGeom prst="straightConnector1">
              <a:avLst/>
            </a:prstGeom>
            <a:noFill/>
            <a:ln cap="flat" cmpd="sng" w="63500">
              <a:solidFill>
                <a:srgbClr val="2F5496"/>
              </a:solidFill>
              <a:prstDash val="solid"/>
              <a:miter lim="800000"/>
              <a:headEnd len="sm" w="sm" type="none"/>
              <a:tailEnd len="med" w="med" type="stealth"/>
            </a:ln>
          </p:spPr>
        </p:cxnSp>
        <p:cxnSp>
          <p:nvCxnSpPr>
            <p:cNvPr id="145" name="Google Shape;145;gd4ae924698_0_78"/>
            <p:cNvCxnSpPr/>
            <p:nvPr/>
          </p:nvCxnSpPr>
          <p:spPr>
            <a:xfrm>
              <a:off x="7567837" y="4959584"/>
              <a:ext cx="1175100" cy="0"/>
            </a:xfrm>
            <a:prstGeom prst="straightConnector1">
              <a:avLst/>
            </a:prstGeom>
            <a:noFill/>
            <a:ln cap="flat" cmpd="sng" w="63500">
              <a:solidFill>
                <a:srgbClr val="FF0000"/>
              </a:solidFill>
              <a:prstDash val="solid"/>
              <a:miter lim="800000"/>
              <a:headEnd len="sm" w="sm" type="none"/>
              <a:tailEnd len="med" w="med" type="stealth"/>
            </a:ln>
          </p:spPr>
        </p:cxnSp>
        <p:sp>
          <p:nvSpPr>
            <p:cNvPr id="146" name="Google Shape;146;gd4ae924698_0_78"/>
            <p:cNvSpPr/>
            <p:nvPr/>
          </p:nvSpPr>
          <p:spPr>
            <a:xfrm>
              <a:off x="8890227" y="3159356"/>
              <a:ext cx="2549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hu-HU" sz="1800" u="none" cap="none" strike="noStrike">
                  <a:solidFill>
                    <a:schemeClr val="dk1"/>
                  </a:solidFill>
                  <a:latin typeface="Calibri"/>
                  <a:ea typeface="Calibri"/>
                  <a:cs typeface="Calibri"/>
                  <a:sym typeface="Calibri"/>
                </a:rPr>
                <a:t>Korán lekerülő, őszi vetés</a:t>
              </a:r>
              <a:endParaRPr b="0" i="0" sz="1800" u="none" cap="none" strike="noStrike">
                <a:solidFill>
                  <a:schemeClr val="dk1"/>
                </a:solidFill>
                <a:latin typeface="Calibri"/>
                <a:ea typeface="Calibri"/>
                <a:cs typeface="Calibri"/>
                <a:sym typeface="Calibri"/>
              </a:endParaRPr>
            </a:p>
          </p:txBody>
        </p:sp>
        <p:sp>
          <p:nvSpPr>
            <p:cNvPr id="147" name="Google Shape;147;gd4ae924698_0_78"/>
            <p:cNvSpPr/>
            <p:nvPr/>
          </p:nvSpPr>
          <p:spPr>
            <a:xfrm>
              <a:off x="8890226" y="4244176"/>
              <a:ext cx="2820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hu-HU" sz="1800" u="none" cap="none" strike="noStrike">
                  <a:solidFill>
                    <a:schemeClr val="dk1"/>
                  </a:solidFill>
                  <a:latin typeface="Calibri"/>
                  <a:ea typeface="Calibri"/>
                  <a:cs typeface="Calibri"/>
                  <a:sym typeface="Calibri"/>
                </a:rPr>
                <a:t>Korán lekerülő, tavaszi vetés</a:t>
              </a:r>
              <a:endParaRPr b="0" i="0" sz="1800" u="none" cap="none" strike="noStrike">
                <a:solidFill>
                  <a:schemeClr val="dk1"/>
                </a:solidFill>
                <a:latin typeface="Calibri"/>
                <a:ea typeface="Calibri"/>
                <a:cs typeface="Calibri"/>
                <a:sym typeface="Calibri"/>
              </a:endParaRPr>
            </a:p>
          </p:txBody>
        </p:sp>
        <p:sp>
          <p:nvSpPr>
            <p:cNvPr id="148" name="Google Shape;148;gd4ae924698_0_78"/>
            <p:cNvSpPr/>
            <p:nvPr/>
          </p:nvSpPr>
          <p:spPr>
            <a:xfrm>
              <a:off x="8890227" y="4774918"/>
              <a:ext cx="2568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hu-HU" sz="1800" u="none" cap="none" strike="noStrike">
                  <a:solidFill>
                    <a:schemeClr val="dk1"/>
                  </a:solidFill>
                  <a:latin typeface="Calibri"/>
                  <a:ea typeface="Calibri"/>
                  <a:cs typeface="Calibri"/>
                  <a:sym typeface="Calibri"/>
                </a:rPr>
                <a:t>Későn lekerülő, őszi vetés</a:t>
              </a:r>
              <a:endParaRPr b="0" i="0" sz="1800" u="none" cap="none" strike="noStrike">
                <a:solidFill>
                  <a:schemeClr val="dk1"/>
                </a:solidFill>
                <a:latin typeface="Calibri"/>
                <a:ea typeface="Calibri"/>
                <a:cs typeface="Calibri"/>
                <a:sym typeface="Calibri"/>
              </a:endParaRPr>
            </a:p>
          </p:txBody>
        </p:sp>
        <p:sp>
          <p:nvSpPr>
            <p:cNvPr id="149" name="Google Shape;149;gd4ae924698_0_78"/>
            <p:cNvSpPr/>
            <p:nvPr/>
          </p:nvSpPr>
          <p:spPr>
            <a:xfrm>
              <a:off x="8890227" y="3705569"/>
              <a:ext cx="2838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hu-HU" sz="1800" u="none" cap="none" strike="noStrike">
                  <a:solidFill>
                    <a:schemeClr val="dk1"/>
                  </a:solidFill>
                  <a:latin typeface="Calibri"/>
                  <a:ea typeface="Calibri"/>
                  <a:cs typeface="Calibri"/>
                  <a:sym typeface="Calibri"/>
                </a:rPr>
                <a:t>Későn lekerülő, tavaszi vetés</a:t>
              </a:r>
              <a:endParaRPr b="0" i="0" sz="1800" u="none" cap="none" strike="noStrike">
                <a:solidFill>
                  <a:schemeClr val="dk1"/>
                </a:solidFill>
                <a:latin typeface="Calibri"/>
                <a:ea typeface="Calibri"/>
                <a:cs typeface="Calibri"/>
                <a:sym typeface="Calibri"/>
              </a:endParaRPr>
            </a:p>
          </p:txBody>
        </p:sp>
      </p:grpSp>
      <p:sp>
        <p:nvSpPr>
          <p:cNvPr id="150" name="Google Shape;150;gd4ae924698_0_78"/>
          <p:cNvSpPr/>
          <p:nvPr/>
        </p:nvSpPr>
        <p:spPr>
          <a:xfrm>
            <a:off x="6896073" y="1977344"/>
            <a:ext cx="4968000" cy="20313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Talajművelési rendszerek szerint a helyspecifikus szántóföldi növénytermesztés négy technológiai változatát különböztethetjük meg az elővetemény betakarításának időpontja és a főnövény vetési ideje alapján.</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gd4ae924698_0_98"/>
          <p:cNvPicPr preferRelativeResize="0"/>
          <p:nvPr/>
        </p:nvPicPr>
        <p:blipFill rotWithShape="1">
          <a:blip r:embed="rId3">
            <a:alphaModFix/>
          </a:blip>
          <a:srcRect b="0" l="0" r="0" t="0"/>
          <a:stretch/>
        </p:blipFill>
        <p:spPr>
          <a:xfrm>
            <a:off x="-309073" y="1041719"/>
            <a:ext cx="9429912" cy="5723682"/>
          </a:xfrm>
          <a:prstGeom prst="rect">
            <a:avLst/>
          </a:prstGeom>
          <a:noFill/>
          <a:ln>
            <a:noFill/>
          </a:ln>
        </p:spPr>
      </p:pic>
      <p:sp>
        <p:nvSpPr>
          <p:cNvPr id="157" name="Google Shape;157;gd4ae924698_0_98"/>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 precíziós termesztési rendszerek technológiai változatai – Őszi kalászosok</a:t>
            </a:r>
            <a:endParaRPr/>
          </a:p>
        </p:txBody>
      </p:sp>
      <p:pic>
        <p:nvPicPr>
          <p:cNvPr id="158" name="Google Shape;158;gd4ae924698_0_98"/>
          <p:cNvPicPr preferRelativeResize="0"/>
          <p:nvPr/>
        </p:nvPicPr>
        <p:blipFill rotWithShape="1">
          <a:blip r:embed="rId4">
            <a:alphaModFix/>
          </a:blip>
          <a:srcRect b="0" l="0" r="0" t="0"/>
          <a:stretch/>
        </p:blipFill>
        <p:spPr>
          <a:xfrm>
            <a:off x="993340" y="2222031"/>
            <a:ext cx="6291323" cy="3467510"/>
          </a:xfrm>
          <a:prstGeom prst="rect">
            <a:avLst/>
          </a:prstGeom>
          <a:noFill/>
          <a:ln>
            <a:noFill/>
          </a:ln>
        </p:spPr>
      </p:pic>
      <p:sp>
        <p:nvSpPr>
          <p:cNvPr id="159" name="Google Shape;159;gd4ae924698_0_98"/>
          <p:cNvSpPr/>
          <p:nvPr/>
        </p:nvSpPr>
        <p:spPr>
          <a:xfrm flipH="1" rot="5400000">
            <a:off x="1679923" y="2324574"/>
            <a:ext cx="3590023" cy="3565731"/>
          </a:xfrm>
          <a:custGeom>
            <a:rect b="b" l="l" r="r" t="t"/>
            <a:pathLst>
              <a:path extrusionOk="0" h="1204639" w="1191709">
                <a:moveTo>
                  <a:pt x="0" y="609647"/>
                </a:moveTo>
                <a:cubicBezTo>
                  <a:pt x="36718" y="139895"/>
                  <a:pt x="332269" y="15935"/>
                  <a:pt x="594835" y="772"/>
                </a:cubicBezTo>
                <a:cubicBezTo>
                  <a:pt x="857401" y="-14391"/>
                  <a:pt x="1192153" y="194176"/>
                  <a:pt x="1191438" y="602990"/>
                </a:cubicBezTo>
                <a:cubicBezTo>
                  <a:pt x="1205188" y="1105041"/>
                  <a:pt x="692221" y="1228041"/>
                  <a:pt x="594298" y="1201178"/>
                </a:cubicBezTo>
              </a:path>
            </a:pathLst>
          </a:custGeom>
          <a:noFill/>
          <a:ln cap="flat" cmpd="sng" w="63500">
            <a:solidFill>
              <a:srgbClr val="26650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gd4ae924698_0_98"/>
          <p:cNvSpPr/>
          <p:nvPr/>
        </p:nvSpPr>
        <p:spPr>
          <a:xfrm>
            <a:off x="6896075" y="1977351"/>
            <a:ext cx="4968000" cy="46293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Az őszi kalászosok (búza, árpa) esetén a helyspecifikus termesztéstechnológia elsősorban a tápanyagpótlás technológiájában jelenik meg. A nitrogénpótlás jelentősen befolyásolhatja a termés minőségét, a betakarított termény értékesíthetőségét. </a:t>
            </a:r>
            <a:endParaRPr b="0" i="0" sz="1800" u="none" cap="none" strike="noStrike">
              <a:solidFill>
                <a:srgbClr val="1C9E4A"/>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1C9E4A"/>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Bár vetéskor lehetőség van a csíraszám változtatására a talaj teljesítőképessége alapján, jelenleg ez a technológia széles körben még nem elterjedt.</a:t>
            </a:r>
            <a:endParaRPr b="0" i="0" sz="1800" u="none" cap="none" strike="noStrike">
              <a:solidFill>
                <a:srgbClr val="1C9E4A"/>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1C9E4A"/>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kalászosok gyomirtásában szintén indokolt a helyspecifikus növényvédelem megvalósítása.</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gd4ae924698_0_107"/>
          <p:cNvPicPr preferRelativeResize="0"/>
          <p:nvPr/>
        </p:nvPicPr>
        <p:blipFill rotWithShape="1">
          <a:blip r:embed="rId3">
            <a:alphaModFix/>
          </a:blip>
          <a:srcRect b="0" l="0" r="0" t="0"/>
          <a:stretch/>
        </p:blipFill>
        <p:spPr>
          <a:xfrm>
            <a:off x="-309073" y="1041719"/>
            <a:ext cx="9429912" cy="5723682"/>
          </a:xfrm>
          <a:prstGeom prst="rect">
            <a:avLst/>
          </a:prstGeom>
          <a:noFill/>
          <a:ln>
            <a:noFill/>
          </a:ln>
        </p:spPr>
      </p:pic>
      <p:sp>
        <p:nvSpPr>
          <p:cNvPr id="167" name="Google Shape;167;gd4ae924698_0_107"/>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 precíziós termesztési rendszerek technológiai változatai – Őszi káposztarepce</a:t>
            </a:r>
            <a:endParaRPr/>
          </a:p>
        </p:txBody>
      </p:sp>
      <p:pic>
        <p:nvPicPr>
          <p:cNvPr id="168" name="Google Shape;168;gd4ae924698_0_107"/>
          <p:cNvPicPr preferRelativeResize="0"/>
          <p:nvPr/>
        </p:nvPicPr>
        <p:blipFill rotWithShape="1">
          <a:blip r:embed="rId4">
            <a:alphaModFix/>
          </a:blip>
          <a:srcRect b="0" l="0" r="0" t="0"/>
          <a:stretch/>
        </p:blipFill>
        <p:spPr>
          <a:xfrm>
            <a:off x="993340" y="2222031"/>
            <a:ext cx="6291323" cy="3467510"/>
          </a:xfrm>
          <a:prstGeom prst="rect">
            <a:avLst/>
          </a:prstGeom>
          <a:noFill/>
          <a:ln>
            <a:noFill/>
          </a:ln>
        </p:spPr>
      </p:pic>
      <p:sp>
        <p:nvSpPr>
          <p:cNvPr id="169" name="Google Shape;169;gd4ae924698_0_107"/>
          <p:cNvSpPr/>
          <p:nvPr/>
        </p:nvSpPr>
        <p:spPr>
          <a:xfrm flipH="1" rot="5400000">
            <a:off x="1689607" y="2326216"/>
            <a:ext cx="3577344" cy="3553251"/>
          </a:xfrm>
          <a:custGeom>
            <a:rect b="b" l="l" r="r" t="t"/>
            <a:pathLst>
              <a:path extrusionOk="0" h="1194370" w="1191455">
                <a:moveTo>
                  <a:pt x="0" y="609647"/>
                </a:moveTo>
                <a:cubicBezTo>
                  <a:pt x="36718" y="139895"/>
                  <a:pt x="332269" y="15935"/>
                  <a:pt x="594835" y="772"/>
                </a:cubicBezTo>
                <a:cubicBezTo>
                  <a:pt x="857401" y="-14391"/>
                  <a:pt x="1192153" y="194176"/>
                  <a:pt x="1191438" y="602990"/>
                </a:cubicBezTo>
                <a:cubicBezTo>
                  <a:pt x="1194624" y="1012765"/>
                  <a:pt x="774093" y="1346684"/>
                  <a:pt x="301142" y="1122083"/>
                </a:cubicBezTo>
              </a:path>
            </a:pathLst>
          </a:custGeom>
          <a:noFill/>
          <a:ln cap="flat" cmpd="sng" w="63500">
            <a:solidFill>
              <a:srgbClr val="26650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gd4ae924698_0_107"/>
          <p:cNvSpPr/>
          <p:nvPr/>
        </p:nvSpPr>
        <p:spPr>
          <a:xfrm>
            <a:off x="6896073" y="1977344"/>
            <a:ext cx="4968000" cy="3970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Az őszi káposztarepce esetén a helyspecifikus termesztéstechnológia elsősorban a tápanyagpótlás technológiájában valamint a növényvédelemben indokolt. </a:t>
            </a:r>
            <a:endParaRPr b="0" i="0" sz="1800" u="none" cap="none" strike="noStrike">
              <a:solidFill>
                <a:srgbClr val="1C9E4A"/>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1C9E4A"/>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tápanyagpótlási technológia a termésmennyiséget határozza meg, ezért ennek okszerű megvalósítása különösen fontos. A tápanyag mennyiségének meghatározása és a kijuttatás vezérlése on-line szenzorok mérései alapján is történhet.</a:t>
            </a:r>
            <a:endParaRPr b="0" i="0" sz="1800" u="none" cap="none" strike="noStrike">
              <a:solidFill>
                <a:srgbClr val="1C9E4A"/>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1C9E4A"/>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mezoelemek kijuttatása ennél a növénynél különös körültekintést igényel. </a:t>
            </a:r>
            <a:endParaRPr b="0" i="0" sz="1800" u="none" cap="none" strike="noStrike">
              <a:solidFill>
                <a:srgbClr val="1C9E4A"/>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gd4ae924698_0_116"/>
          <p:cNvPicPr preferRelativeResize="0"/>
          <p:nvPr/>
        </p:nvPicPr>
        <p:blipFill rotWithShape="1">
          <a:blip r:embed="rId3">
            <a:alphaModFix/>
          </a:blip>
          <a:srcRect b="0" l="0" r="0" t="0"/>
          <a:stretch/>
        </p:blipFill>
        <p:spPr>
          <a:xfrm>
            <a:off x="993340" y="2222031"/>
            <a:ext cx="6291323" cy="3467510"/>
          </a:xfrm>
          <a:prstGeom prst="rect">
            <a:avLst/>
          </a:prstGeom>
          <a:noFill/>
          <a:ln>
            <a:noFill/>
          </a:ln>
        </p:spPr>
      </p:pic>
      <p:pic>
        <p:nvPicPr>
          <p:cNvPr id="177" name="Google Shape;177;gd4ae924698_0_116"/>
          <p:cNvPicPr preferRelativeResize="0"/>
          <p:nvPr/>
        </p:nvPicPr>
        <p:blipFill rotWithShape="1">
          <a:blip r:embed="rId4">
            <a:alphaModFix/>
          </a:blip>
          <a:srcRect b="0" l="0" r="0" t="0"/>
          <a:stretch/>
        </p:blipFill>
        <p:spPr>
          <a:xfrm>
            <a:off x="-309073" y="1041719"/>
            <a:ext cx="9429912" cy="5723682"/>
          </a:xfrm>
          <a:prstGeom prst="rect">
            <a:avLst/>
          </a:prstGeom>
          <a:noFill/>
          <a:ln>
            <a:noFill/>
          </a:ln>
        </p:spPr>
      </p:pic>
      <p:sp>
        <p:nvSpPr>
          <p:cNvPr id="178" name="Google Shape;178;gd4ae924698_0_116"/>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 precíziós termesztési rendszerek technológiai változatai – Napraforgó</a:t>
            </a:r>
            <a:endParaRPr/>
          </a:p>
        </p:txBody>
      </p:sp>
      <p:sp>
        <p:nvSpPr>
          <p:cNvPr id="179" name="Google Shape;179;gd4ae924698_0_116"/>
          <p:cNvSpPr/>
          <p:nvPr/>
        </p:nvSpPr>
        <p:spPr>
          <a:xfrm flipH="1" rot="10800000">
            <a:off x="1899293" y="4085123"/>
            <a:ext cx="3367043" cy="1792042"/>
          </a:xfrm>
          <a:custGeom>
            <a:rect b="b" l="l" r="r" t="t"/>
            <a:pathLst>
              <a:path extrusionOk="0" h="602367" w="1121413">
                <a:moveTo>
                  <a:pt x="0" y="329339"/>
                </a:moveTo>
                <a:cubicBezTo>
                  <a:pt x="33673" y="145419"/>
                  <a:pt x="328774" y="-5401"/>
                  <a:pt x="524810" y="149"/>
                </a:cubicBezTo>
                <a:cubicBezTo>
                  <a:pt x="720846" y="5699"/>
                  <a:pt x="1122128" y="193553"/>
                  <a:pt x="1121413" y="602367"/>
                </a:cubicBezTo>
              </a:path>
            </a:pathLst>
          </a:custGeom>
          <a:noFill/>
          <a:ln cap="flat" cmpd="sng" w="63500">
            <a:solidFill>
              <a:srgbClr val="26650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0" name="Google Shape;180;gd4ae924698_0_116"/>
          <p:cNvSpPr/>
          <p:nvPr/>
        </p:nvSpPr>
        <p:spPr>
          <a:xfrm>
            <a:off x="6896073" y="1977344"/>
            <a:ext cx="4968000" cy="45243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napraforgó esetében a harmonikus tápanyagpótlás kiemelten fontos, hiszen ez hatással van a növényvédelmi feladatokra is. A kálium mennyiségének meghatározása a termésbiztonság miatt fontos, hiszen annak hiánya csökkenti a szárazságtűrő képességet. </a:t>
            </a:r>
            <a:endParaRPr b="0" i="0" sz="1800" u="none" cap="none" strike="noStrike">
              <a:solidFill>
                <a:srgbClr val="1C9E4A"/>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mezoelemek kijuttatása napraforgó esetén a beltartalmi paraméterekre gyakorolt hatásuk miatt fontos . </a:t>
            </a:r>
            <a:endParaRPr b="0" i="0" sz="1800" u="none" cap="none" strike="noStrike">
              <a:solidFill>
                <a:srgbClr val="1C9E4A"/>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vetéstechnológia során a tőszámszabályzás terjedőben van. </a:t>
            </a:r>
            <a:endParaRPr b="0" i="0" sz="1800" u="none" cap="none" strike="noStrike">
              <a:solidFill>
                <a:srgbClr val="1C9E4A"/>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napraforgó helyspecifikus növényvédelmének megvalósítására több technológia is rendelkezésre áll</a:t>
            </a:r>
            <a:r>
              <a:rPr lang="hu-HU" sz="1800">
                <a:solidFill>
                  <a:srgbClr val="1C9E4A"/>
                </a:solidFill>
                <a:latin typeface="Calibri"/>
                <a:ea typeface="Calibri"/>
                <a:cs typeface="Calibri"/>
                <a:sym typeface="Calibri"/>
              </a:rPr>
              <a:t>, akár a gyomszabályozását, akár a deszikkálását tekintjük.</a:t>
            </a:r>
            <a:endParaRPr b="0" i="0" sz="1800" u="none" cap="none" strike="noStrike">
              <a:solidFill>
                <a:srgbClr val="1C9E4A"/>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gd4ae924698_0_125"/>
          <p:cNvPicPr preferRelativeResize="0"/>
          <p:nvPr/>
        </p:nvPicPr>
        <p:blipFill rotWithShape="1">
          <a:blip r:embed="rId3">
            <a:alphaModFix/>
          </a:blip>
          <a:srcRect b="0" l="0" r="0" t="0"/>
          <a:stretch/>
        </p:blipFill>
        <p:spPr>
          <a:xfrm>
            <a:off x="993340" y="2222031"/>
            <a:ext cx="6291323" cy="3467510"/>
          </a:xfrm>
          <a:prstGeom prst="rect">
            <a:avLst/>
          </a:prstGeom>
          <a:noFill/>
          <a:ln>
            <a:noFill/>
          </a:ln>
        </p:spPr>
      </p:pic>
      <p:pic>
        <p:nvPicPr>
          <p:cNvPr id="187" name="Google Shape;187;gd4ae924698_0_125"/>
          <p:cNvPicPr preferRelativeResize="0"/>
          <p:nvPr/>
        </p:nvPicPr>
        <p:blipFill rotWithShape="1">
          <a:blip r:embed="rId4">
            <a:alphaModFix/>
          </a:blip>
          <a:srcRect b="0" l="0" r="0" t="0"/>
          <a:stretch/>
        </p:blipFill>
        <p:spPr>
          <a:xfrm>
            <a:off x="-309073" y="1041719"/>
            <a:ext cx="9429912" cy="5723682"/>
          </a:xfrm>
          <a:prstGeom prst="rect">
            <a:avLst/>
          </a:prstGeom>
          <a:noFill/>
          <a:ln>
            <a:noFill/>
          </a:ln>
        </p:spPr>
      </p:pic>
      <p:sp>
        <p:nvSpPr>
          <p:cNvPr id="188" name="Google Shape;188;gd4ae924698_0_125"/>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 precíziós termesztési rendszerek technológiai változatai – Kukorica</a:t>
            </a:r>
            <a:endParaRPr/>
          </a:p>
        </p:txBody>
      </p:sp>
      <p:sp>
        <p:nvSpPr>
          <p:cNvPr id="189" name="Google Shape;189;gd4ae924698_0_125"/>
          <p:cNvSpPr/>
          <p:nvPr/>
        </p:nvSpPr>
        <p:spPr>
          <a:xfrm flipH="1" rot="10800000">
            <a:off x="1735501" y="3406982"/>
            <a:ext cx="3503365" cy="2451873"/>
          </a:xfrm>
          <a:custGeom>
            <a:rect b="b" l="l" r="r" t="t"/>
            <a:pathLst>
              <a:path extrusionOk="0" h="824159" w="1166816">
                <a:moveTo>
                  <a:pt x="27135" y="824159"/>
                </a:moveTo>
                <a:cubicBezTo>
                  <a:pt x="-106643" y="228396"/>
                  <a:pt x="282840" y="6373"/>
                  <a:pt x="570212" y="142"/>
                </a:cubicBezTo>
                <a:cubicBezTo>
                  <a:pt x="857584" y="-6089"/>
                  <a:pt x="1167530" y="193546"/>
                  <a:pt x="1166815" y="602360"/>
                </a:cubicBezTo>
              </a:path>
            </a:pathLst>
          </a:custGeom>
          <a:noFill/>
          <a:ln cap="flat" cmpd="sng" w="63500">
            <a:solidFill>
              <a:srgbClr val="26650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0" name="Google Shape;190;gd4ae924698_0_125"/>
          <p:cNvSpPr/>
          <p:nvPr/>
        </p:nvSpPr>
        <p:spPr>
          <a:xfrm>
            <a:off x="6896073" y="1977344"/>
            <a:ext cx="4968000" cy="45243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kukorica esetében a legelterjedtebb precíziós (helyspecifikus) beavatkozás a differenciált tápanyagpótlás (VRA) és a tőszámszabályzás (VRS).</a:t>
            </a:r>
            <a:endParaRPr b="0" i="0" sz="1800" u="none" cap="none" strike="noStrike">
              <a:solidFill>
                <a:srgbClr val="1C9E4A"/>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magas termésmennyiség eléréséhez intenzív tápanyagutánpótlás szükséges. Ez az input oldalon ugyan többletköltséget jelent, a termésmennyiség növekedése miatt azonban a jövedelmezőséget növeli. </a:t>
            </a:r>
            <a:endParaRPr b="0" i="0" sz="1800" u="none" cap="none" strike="noStrike">
              <a:solidFill>
                <a:srgbClr val="1C9E4A"/>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Mivel a kukorica a termőképesség maximális kihasználására törekszik, a tőszám változtatásával a táblán belüli eltérő teljesítőképességű területekre indokolt eltérő tőszámú vetés alkalmazása.  Ezzel megelőzhető a gyengébb területeken a kompetíció.</a:t>
            </a:r>
            <a:endParaRPr b="0" i="0" sz="1800" u="none" cap="none" strike="noStrike">
              <a:solidFill>
                <a:srgbClr val="1C9E4A"/>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kukorica legjelentősebb növényvédelmi kezelése a gyomirtás, amely során a talaj herbicideket a talajtulajdonsághoz igazítva juttathatjuk ki.   </a:t>
            </a:r>
            <a:endParaRPr b="0" i="0" sz="1800" u="none" cap="none" strike="noStrike">
              <a:solidFill>
                <a:srgbClr val="1C9E4A"/>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gd4ae924698_0_134"/>
          <p:cNvPicPr preferRelativeResize="0"/>
          <p:nvPr/>
        </p:nvPicPr>
        <p:blipFill rotWithShape="1">
          <a:blip r:embed="rId3">
            <a:alphaModFix/>
          </a:blip>
          <a:srcRect b="0" l="0" r="0" t="0"/>
          <a:stretch/>
        </p:blipFill>
        <p:spPr>
          <a:xfrm>
            <a:off x="993340" y="2222031"/>
            <a:ext cx="6291323" cy="3467510"/>
          </a:xfrm>
          <a:prstGeom prst="rect">
            <a:avLst/>
          </a:prstGeom>
          <a:noFill/>
          <a:ln>
            <a:noFill/>
          </a:ln>
        </p:spPr>
      </p:pic>
      <p:pic>
        <p:nvPicPr>
          <p:cNvPr id="197" name="Google Shape;197;gd4ae924698_0_134"/>
          <p:cNvPicPr preferRelativeResize="0"/>
          <p:nvPr/>
        </p:nvPicPr>
        <p:blipFill rotWithShape="1">
          <a:blip r:embed="rId4">
            <a:alphaModFix/>
          </a:blip>
          <a:srcRect b="0" l="0" r="0" t="0"/>
          <a:stretch/>
        </p:blipFill>
        <p:spPr>
          <a:xfrm>
            <a:off x="-309073" y="1041719"/>
            <a:ext cx="9429912" cy="5723682"/>
          </a:xfrm>
          <a:prstGeom prst="rect">
            <a:avLst/>
          </a:prstGeom>
          <a:noFill/>
          <a:ln>
            <a:noFill/>
          </a:ln>
        </p:spPr>
      </p:pic>
      <p:sp>
        <p:nvSpPr>
          <p:cNvPr id="198" name="Google Shape;198;gd4ae924698_0_134"/>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 precíziós termesztési rendszerek technológiai változatai – Szója</a:t>
            </a:r>
            <a:endParaRPr/>
          </a:p>
        </p:txBody>
      </p:sp>
      <p:sp>
        <p:nvSpPr>
          <p:cNvPr id="199" name="Google Shape;199;gd4ae924698_0_134"/>
          <p:cNvSpPr/>
          <p:nvPr/>
        </p:nvSpPr>
        <p:spPr>
          <a:xfrm flipH="1" rot="10800000">
            <a:off x="1899292" y="4732795"/>
            <a:ext cx="3047099" cy="1143929"/>
          </a:xfrm>
          <a:custGeom>
            <a:rect b="b" l="l" r="r" t="t"/>
            <a:pathLst>
              <a:path extrusionOk="0" h="384514" w="1014854">
                <a:moveTo>
                  <a:pt x="0" y="384514"/>
                </a:moveTo>
                <a:cubicBezTo>
                  <a:pt x="58030" y="96096"/>
                  <a:pt x="340445" y="86"/>
                  <a:pt x="524810" y="1"/>
                </a:cubicBezTo>
                <a:cubicBezTo>
                  <a:pt x="709175" y="-84"/>
                  <a:pt x="927277" y="110422"/>
                  <a:pt x="1014854" y="273359"/>
                </a:cubicBezTo>
              </a:path>
            </a:pathLst>
          </a:custGeom>
          <a:noFill/>
          <a:ln cap="flat" cmpd="sng" w="63500">
            <a:solidFill>
              <a:srgbClr val="26650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0" name="Google Shape;200;gd4ae924698_0_134"/>
          <p:cNvSpPr/>
          <p:nvPr/>
        </p:nvSpPr>
        <p:spPr>
          <a:xfrm>
            <a:off x="6896073" y="1977344"/>
            <a:ext cx="4968000" cy="34164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szója vetésterülete hazánkban a jövedelemtermelő képesség miatt nem növekszik dinamikusan, azonban a precíziós (helyspecifikus) technológiák alkalmazásával (tőszámszabályzás és tápanyagpótlás) a jövedelmezőség jelentősen növelhető. </a:t>
            </a:r>
            <a:endParaRPr b="0" i="0" sz="1800" u="none" cap="none" strike="noStrike">
              <a:solidFill>
                <a:srgbClr val="1C9E4A"/>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Mivel a szója pillangós, így nitrogén igénye alacsony, ezért a harmonikus tápanyagellátást az egyéb makroelemekre kell építeni. </a:t>
            </a:r>
            <a:endParaRPr b="0" i="0" sz="1800" u="none" cap="none" strike="noStrike">
              <a:solidFill>
                <a:srgbClr val="1C9E4A"/>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rgbClr val="1C9E4A"/>
                </a:solidFill>
                <a:latin typeface="Calibri"/>
                <a:ea typeface="Calibri"/>
                <a:cs typeface="Calibri"/>
                <a:sym typeface="Calibri"/>
              </a:rPr>
              <a:t>A tőszám differenciálás ennél a növénynél viszonylag széles határok között mozoghat, így ennek jelentősége a későbbiek során változhat.  </a:t>
            </a:r>
            <a:endParaRPr b="0" i="0" sz="1800" u="none" cap="none" strike="noStrike">
              <a:solidFill>
                <a:srgbClr val="1C9E4A"/>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d4ae924698_0_143"/>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Heterogenitás vizsgálat - talajok</a:t>
            </a:r>
            <a:endParaRPr/>
          </a:p>
        </p:txBody>
      </p:sp>
      <p:sp>
        <p:nvSpPr>
          <p:cNvPr id="207" name="Google Shape;207;gd4ae924698_0_143"/>
          <p:cNvSpPr txBox="1"/>
          <p:nvPr>
            <p:ph idx="1" type="body"/>
          </p:nvPr>
        </p:nvSpPr>
        <p:spPr>
          <a:xfrm>
            <a:off x="321547" y="1825625"/>
            <a:ext cx="11555700" cy="43512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600"/>
              <a:buNone/>
            </a:pPr>
            <a:r>
              <a:rPr lang="hu-HU" sz="1800"/>
              <a:t>Ahhoz, hogy a szántóföldi növénytermesztési  technológiát helyspecifikus alapokra helyezzük, szükséges a táblán belüli különbségek, eltérések vizsgálata. Erre a talajok vizsgálata esetén több lehetőség is rendelkezésre áll: </a:t>
            </a:r>
            <a:endParaRPr sz="1800"/>
          </a:p>
          <a:p>
            <a:pPr indent="0" lvl="0" marL="0" rtl="0" algn="just">
              <a:lnSpc>
                <a:spcPct val="90000"/>
              </a:lnSpc>
              <a:spcBef>
                <a:spcPts val="1000"/>
              </a:spcBef>
              <a:spcAft>
                <a:spcPts val="0"/>
              </a:spcAft>
              <a:buSzPts val="1600"/>
              <a:buNone/>
            </a:pPr>
            <a:r>
              <a:t/>
            </a:r>
            <a:endParaRPr sz="1800"/>
          </a:p>
          <a:p>
            <a:pPr indent="0" lvl="0" marL="0" rtl="0" algn="just">
              <a:lnSpc>
                <a:spcPct val="90000"/>
              </a:lnSpc>
              <a:spcBef>
                <a:spcPts val="500"/>
              </a:spcBef>
              <a:spcAft>
                <a:spcPts val="0"/>
              </a:spcAft>
              <a:buSzPts val="1600"/>
              <a:buNone/>
            </a:pPr>
            <a:r>
              <a:t/>
            </a:r>
            <a:endParaRPr sz="1800"/>
          </a:p>
          <a:p>
            <a:pPr indent="0" lvl="0" marL="0" marR="0" rtl="0" algn="just">
              <a:lnSpc>
                <a:spcPct val="90000"/>
              </a:lnSpc>
              <a:spcBef>
                <a:spcPts val="1000"/>
              </a:spcBef>
              <a:spcAft>
                <a:spcPts val="0"/>
              </a:spcAft>
              <a:buSzPts val="1600"/>
              <a:buNone/>
            </a:pPr>
            <a:r>
              <a:t/>
            </a:r>
            <a:endParaRPr sz="1800"/>
          </a:p>
        </p:txBody>
      </p:sp>
      <p:pic>
        <p:nvPicPr>
          <p:cNvPr id="208" name="Google Shape;208;gd4ae924698_0_143"/>
          <p:cNvPicPr preferRelativeResize="0"/>
          <p:nvPr/>
        </p:nvPicPr>
        <p:blipFill rotWithShape="1">
          <a:blip r:embed="rId3">
            <a:alphaModFix/>
          </a:blip>
          <a:srcRect b="0" l="0" r="0" t="0"/>
          <a:stretch/>
        </p:blipFill>
        <p:spPr>
          <a:xfrm>
            <a:off x="9760975" y="5118056"/>
            <a:ext cx="1810525" cy="1357894"/>
          </a:xfrm>
          <a:prstGeom prst="rect">
            <a:avLst/>
          </a:prstGeom>
          <a:noFill/>
          <a:ln>
            <a:noFill/>
          </a:ln>
        </p:spPr>
      </p:pic>
      <p:sp>
        <p:nvSpPr>
          <p:cNvPr id="209" name="Google Shape;209;gd4ae924698_0_143"/>
          <p:cNvSpPr txBox="1"/>
          <p:nvPr/>
        </p:nvSpPr>
        <p:spPr>
          <a:xfrm>
            <a:off x="444825" y="2430610"/>
            <a:ext cx="4564500" cy="3608400"/>
          </a:xfrm>
          <a:prstGeom prst="rect">
            <a:avLst/>
          </a:prstGeom>
          <a:noFill/>
          <a:ln>
            <a:noFill/>
          </a:ln>
        </p:spPr>
        <p:txBody>
          <a:bodyPr anchorCtr="0" anchor="t" bIns="91425" lIns="91425" spcFirstLastPara="1" rIns="91425" wrap="square" tIns="91425">
            <a:noAutofit/>
          </a:bodyPr>
          <a:lstStyle/>
          <a:p>
            <a:pPr indent="-298450" lvl="1" marL="742950" marR="0" rtl="0" algn="l">
              <a:lnSpc>
                <a:spcPct val="90000"/>
              </a:lnSpc>
              <a:spcBef>
                <a:spcPts val="500"/>
              </a:spcBef>
              <a:spcAft>
                <a:spcPts val="0"/>
              </a:spcAft>
              <a:buClr>
                <a:schemeClr val="dk1"/>
              </a:buClr>
              <a:buSzPts val="1800"/>
              <a:buFont typeface="Arial"/>
              <a:buChar char="•"/>
            </a:pPr>
            <a:r>
              <a:rPr b="0" i="0" lang="hu-HU" sz="1800" u="none" cap="none" strike="noStrike">
                <a:solidFill>
                  <a:srgbClr val="1C9E4A"/>
                </a:solidFill>
                <a:latin typeface="Calibri"/>
                <a:ea typeface="Calibri"/>
                <a:cs typeface="Calibri"/>
                <a:sym typeface="Calibri"/>
              </a:rPr>
              <a:t>Helyspecifikus talajmintavétel, 1-5 ha részletességgel</a:t>
            </a:r>
            <a:endParaRPr b="0" i="0" sz="1800" u="none" cap="none" strike="noStrike">
              <a:solidFill>
                <a:srgbClr val="1C9E4A"/>
              </a:solidFill>
              <a:latin typeface="Calibri"/>
              <a:ea typeface="Calibri"/>
              <a:cs typeface="Calibri"/>
              <a:sym typeface="Calibri"/>
            </a:endParaRPr>
          </a:p>
          <a:p>
            <a:pPr indent="-298450" lvl="1" marL="742950" marR="0" rtl="0" algn="l">
              <a:lnSpc>
                <a:spcPct val="90000"/>
              </a:lnSpc>
              <a:spcBef>
                <a:spcPts val="500"/>
              </a:spcBef>
              <a:spcAft>
                <a:spcPts val="0"/>
              </a:spcAft>
              <a:buClr>
                <a:schemeClr val="dk1"/>
              </a:buClr>
              <a:buSzPts val="1800"/>
              <a:buFont typeface="Arial"/>
              <a:buChar char="•"/>
            </a:pPr>
            <a:r>
              <a:rPr lang="hu-HU" sz="1800">
                <a:solidFill>
                  <a:srgbClr val="1C9E4A"/>
                </a:solidFill>
                <a:latin typeface="Calibri"/>
                <a:ea typeface="Calibri"/>
                <a:cs typeface="Calibri"/>
                <a:sym typeface="Calibri"/>
              </a:rPr>
              <a:t>T</a:t>
            </a:r>
            <a:r>
              <a:rPr b="0" i="0" lang="hu-HU" sz="1800" u="none" cap="none" strike="noStrike">
                <a:solidFill>
                  <a:srgbClr val="1C9E4A"/>
                </a:solidFill>
                <a:latin typeface="Calibri"/>
                <a:ea typeface="Calibri"/>
                <a:cs typeface="Calibri"/>
                <a:sym typeface="Calibri"/>
              </a:rPr>
              <a:t>alajtulajdonság vizsgálat (tömörödöttség, talajnedvesség, szemcsefrakció, talajkémiai vizsgálatok, laboratóriumi és in-situ összetétel vizsgálat) </a:t>
            </a:r>
            <a:endParaRPr b="0" i="0" sz="1800" u="none" cap="none" strike="noStrike">
              <a:solidFill>
                <a:srgbClr val="1C9E4A"/>
              </a:solidFill>
              <a:latin typeface="Calibri"/>
              <a:ea typeface="Calibri"/>
              <a:cs typeface="Calibri"/>
              <a:sym typeface="Calibri"/>
            </a:endParaRPr>
          </a:p>
          <a:p>
            <a:pPr indent="-298450" lvl="1" marL="742950" marR="0" rtl="0" algn="l">
              <a:lnSpc>
                <a:spcPct val="90000"/>
              </a:lnSpc>
              <a:spcBef>
                <a:spcPts val="500"/>
              </a:spcBef>
              <a:spcAft>
                <a:spcPts val="0"/>
              </a:spcAft>
              <a:buClr>
                <a:schemeClr val="dk1"/>
              </a:buClr>
              <a:buSzPts val="1800"/>
              <a:buFont typeface="Arial"/>
              <a:buChar char="•"/>
            </a:pPr>
            <a:r>
              <a:rPr b="0" i="0" lang="hu-HU" sz="1800" u="none" cap="none" strike="noStrike">
                <a:solidFill>
                  <a:srgbClr val="1C9E4A"/>
                </a:solidFill>
                <a:latin typeface="Calibri"/>
                <a:ea typeface="Calibri"/>
                <a:cs typeface="Calibri"/>
                <a:sym typeface="Calibri"/>
              </a:rPr>
              <a:t>Talajscannelés (kontakt vagy nem kontakt eszközzel)</a:t>
            </a:r>
            <a:endParaRPr b="0" i="0" sz="1800" u="none" cap="none" strike="noStrike">
              <a:solidFill>
                <a:srgbClr val="1C9E4A"/>
              </a:solidFill>
              <a:latin typeface="Calibri"/>
              <a:ea typeface="Calibri"/>
              <a:cs typeface="Calibri"/>
              <a:sym typeface="Calibri"/>
            </a:endParaRPr>
          </a:p>
          <a:p>
            <a:pPr indent="-298450" lvl="1" marL="742950" marR="0" rtl="0" algn="l">
              <a:lnSpc>
                <a:spcPct val="90000"/>
              </a:lnSpc>
              <a:spcBef>
                <a:spcPts val="500"/>
              </a:spcBef>
              <a:spcAft>
                <a:spcPts val="0"/>
              </a:spcAft>
              <a:buClr>
                <a:schemeClr val="dk1"/>
              </a:buClr>
              <a:buSzPts val="1800"/>
              <a:buFont typeface="Arial"/>
              <a:buChar char="•"/>
            </a:pPr>
            <a:r>
              <a:rPr b="0" i="0" lang="hu-HU" sz="1800" u="none" cap="none" strike="noStrike">
                <a:solidFill>
                  <a:srgbClr val="1C9E4A"/>
                </a:solidFill>
                <a:latin typeface="Calibri"/>
                <a:ea typeface="Calibri"/>
                <a:cs typeface="Calibri"/>
                <a:sym typeface="Calibri"/>
              </a:rPr>
              <a:t>Műholdas távérzékelés</a:t>
            </a:r>
            <a:endParaRPr b="0" i="0" sz="1800" u="none" cap="none" strike="noStrike">
              <a:solidFill>
                <a:srgbClr val="000000"/>
              </a:solidFill>
              <a:latin typeface="Arial"/>
              <a:ea typeface="Arial"/>
              <a:cs typeface="Arial"/>
              <a:sym typeface="Arial"/>
            </a:endParaRPr>
          </a:p>
        </p:txBody>
      </p:sp>
      <p:pic>
        <p:nvPicPr>
          <p:cNvPr id="210" name="Google Shape;210;gd4ae924698_0_143"/>
          <p:cNvPicPr preferRelativeResize="0"/>
          <p:nvPr/>
        </p:nvPicPr>
        <p:blipFill rotWithShape="1">
          <a:blip r:embed="rId4">
            <a:alphaModFix/>
          </a:blip>
          <a:srcRect b="0" l="0" r="0" t="0"/>
          <a:stretch/>
        </p:blipFill>
        <p:spPr>
          <a:xfrm>
            <a:off x="7167325" y="5229414"/>
            <a:ext cx="2356875" cy="1325700"/>
          </a:xfrm>
          <a:prstGeom prst="rect">
            <a:avLst/>
          </a:prstGeom>
          <a:noFill/>
          <a:ln>
            <a:noFill/>
          </a:ln>
        </p:spPr>
      </p:pic>
      <p:pic>
        <p:nvPicPr>
          <p:cNvPr id="211" name="Google Shape;211;gd4ae924698_0_143"/>
          <p:cNvPicPr preferRelativeResize="0"/>
          <p:nvPr/>
        </p:nvPicPr>
        <p:blipFill rotWithShape="1">
          <a:blip r:embed="rId5">
            <a:alphaModFix/>
          </a:blip>
          <a:srcRect b="8091" l="9410" r="21689" t="24694"/>
          <a:stretch/>
        </p:blipFill>
        <p:spPr>
          <a:xfrm>
            <a:off x="6982962" y="3428999"/>
            <a:ext cx="2725625" cy="1495576"/>
          </a:xfrm>
          <a:prstGeom prst="rect">
            <a:avLst/>
          </a:prstGeom>
          <a:noFill/>
          <a:ln>
            <a:noFill/>
          </a:ln>
        </p:spPr>
      </p:pic>
      <p:pic>
        <p:nvPicPr>
          <p:cNvPr id="212" name="Google Shape;212;gd4ae924698_0_143"/>
          <p:cNvPicPr preferRelativeResize="0"/>
          <p:nvPr/>
        </p:nvPicPr>
        <p:blipFill rotWithShape="1">
          <a:blip r:embed="rId6">
            <a:alphaModFix/>
          </a:blip>
          <a:srcRect b="0" l="0" r="0" t="0"/>
          <a:stretch/>
        </p:blipFill>
        <p:spPr>
          <a:xfrm>
            <a:off x="9738025" y="2869000"/>
            <a:ext cx="1810525" cy="2140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d4ae924698_0_158"/>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Heterogenitás vizsgálat - növények</a:t>
            </a:r>
            <a:endParaRPr/>
          </a:p>
        </p:txBody>
      </p:sp>
      <p:sp>
        <p:nvSpPr>
          <p:cNvPr id="219" name="Google Shape;219;gd4ae924698_0_158"/>
          <p:cNvSpPr txBox="1"/>
          <p:nvPr>
            <p:ph idx="1" type="body"/>
          </p:nvPr>
        </p:nvSpPr>
        <p:spPr>
          <a:xfrm>
            <a:off x="496100" y="1690825"/>
            <a:ext cx="10267500" cy="2709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hu-HU" sz="1800"/>
              <a:t>Ahhoz, hogy a szántóföldi növénytermesztési  technológiát helyspecifikus alapokra helyezzük, szükséges a táblán belüli különbségek, eltérések vizsgálata a növények életfeltételeinek szempontjából is. Ebben az esetben lehetőség van: </a:t>
            </a:r>
            <a:endParaRPr sz="1800"/>
          </a:p>
          <a:p>
            <a:pPr indent="0" lvl="0" marL="0" rtl="0" algn="l">
              <a:lnSpc>
                <a:spcPct val="90000"/>
              </a:lnSpc>
              <a:spcBef>
                <a:spcPts val="1000"/>
              </a:spcBef>
              <a:spcAft>
                <a:spcPts val="0"/>
              </a:spcAft>
              <a:buSzPts val="1600"/>
              <a:buNone/>
            </a:pPr>
            <a:r>
              <a:t/>
            </a:r>
            <a:endParaRPr sz="1800"/>
          </a:p>
          <a:p>
            <a:pPr indent="-298450" lvl="1" marL="742950" rtl="0" algn="l">
              <a:lnSpc>
                <a:spcPct val="90000"/>
              </a:lnSpc>
              <a:spcBef>
                <a:spcPts val="500"/>
              </a:spcBef>
              <a:spcAft>
                <a:spcPts val="0"/>
              </a:spcAft>
              <a:buClr>
                <a:schemeClr val="dk1"/>
              </a:buClr>
              <a:buSzPts val="1800"/>
              <a:buFont typeface="Arial"/>
              <a:buChar char="•"/>
            </a:pPr>
            <a:r>
              <a:rPr lang="hu-HU" sz="1800"/>
              <a:t>Műholdas távérzékelés alkalmazására</a:t>
            </a:r>
            <a:endParaRPr sz="1800"/>
          </a:p>
          <a:p>
            <a:pPr indent="-298450" lvl="1" marL="742950" rtl="0" algn="l">
              <a:lnSpc>
                <a:spcPct val="90000"/>
              </a:lnSpc>
              <a:spcBef>
                <a:spcPts val="500"/>
              </a:spcBef>
              <a:spcAft>
                <a:spcPts val="0"/>
              </a:spcAft>
              <a:buClr>
                <a:schemeClr val="dk1"/>
              </a:buClr>
              <a:buSzPts val="1800"/>
              <a:buFont typeface="Arial"/>
              <a:buChar char="•"/>
            </a:pPr>
            <a:r>
              <a:rPr lang="hu-HU" sz="1800"/>
              <a:t>UAV (drón) –ra alapozott távérzékelési eljárások alkalmazására</a:t>
            </a:r>
            <a:endParaRPr sz="1800"/>
          </a:p>
          <a:p>
            <a:pPr indent="-298450" lvl="1" marL="742950" rtl="0" algn="l">
              <a:lnSpc>
                <a:spcPct val="90000"/>
              </a:lnSpc>
              <a:spcBef>
                <a:spcPts val="500"/>
              </a:spcBef>
              <a:spcAft>
                <a:spcPts val="0"/>
              </a:spcAft>
              <a:buClr>
                <a:schemeClr val="dk1"/>
              </a:buClr>
              <a:buSzPts val="1800"/>
              <a:buFont typeface="Arial"/>
              <a:buChar char="•"/>
            </a:pPr>
            <a:r>
              <a:rPr lang="hu-HU" sz="1800"/>
              <a:t>Szenzortechnológia alkalmazására</a:t>
            </a:r>
            <a:endParaRPr sz="1800"/>
          </a:p>
          <a:p>
            <a:pPr indent="-298450" lvl="1" marL="742950" rtl="0" algn="l">
              <a:lnSpc>
                <a:spcPct val="90000"/>
              </a:lnSpc>
              <a:spcBef>
                <a:spcPts val="500"/>
              </a:spcBef>
              <a:spcAft>
                <a:spcPts val="0"/>
              </a:spcAft>
              <a:buClr>
                <a:schemeClr val="dk1"/>
              </a:buClr>
              <a:buSzPts val="1800"/>
              <a:buFont typeface="Arial"/>
              <a:buChar char="•"/>
            </a:pPr>
            <a:r>
              <a:rPr lang="hu-HU" sz="1800"/>
              <a:t>Hozammérésre</a:t>
            </a:r>
            <a:endParaRPr sz="1800"/>
          </a:p>
        </p:txBody>
      </p:sp>
      <p:pic>
        <p:nvPicPr>
          <p:cNvPr id="220" name="Google Shape;220;gd4ae924698_0_158"/>
          <p:cNvPicPr preferRelativeResize="0"/>
          <p:nvPr/>
        </p:nvPicPr>
        <p:blipFill rotWithShape="1">
          <a:blip r:embed="rId3">
            <a:alphaModFix/>
          </a:blip>
          <a:srcRect b="0" l="18667" r="24964" t="3025"/>
          <a:stretch/>
        </p:blipFill>
        <p:spPr>
          <a:xfrm>
            <a:off x="9962603" y="5015260"/>
            <a:ext cx="1877497" cy="1436389"/>
          </a:xfrm>
          <a:prstGeom prst="rect">
            <a:avLst/>
          </a:prstGeom>
          <a:noFill/>
          <a:ln>
            <a:noFill/>
          </a:ln>
        </p:spPr>
      </p:pic>
      <p:pic>
        <p:nvPicPr>
          <p:cNvPr id="221" name="Google Shape;221;gd4ae924698_0_158"/>
          <p:cNvPicPr preferRelativeResize="0"/>
          <p:nvPr/>
        </p:nvPicPr>
        <p:blipFill rotWithShape="1">
          <a:blip r:embed="rId4">
            <a:alphaModFix/>
          </a:blip>
          <a:srcRect b="0" l="18534" r="22039" t="36552"/>
          <a:stretch/>
        </p:blipFill>
        <p:spPr>
          <a:xfrm>
            <a:off x="7585255" y="4998009"/>
            <a:ext cx="2095406" cy="1470891"/>
          </a:xfrm>
          <a:prstGeom prst="rect">
            <a:avLst/>
          </a:prstGeom>
          <a:noFill/>
          <a:ln>
            <a:noFill/>
          </a:ln>
        </p:spPr>
      </p:pic>
      <p:pic>
        <p:nvPicPr>
          <p:cNvPr id="222" name="Google Shape;222;gd4ae924698_0_158"/>
          <p:cNvPicPr preferRelativeResize="0"/>
          <p:nvPr/>
        </p:nvPicPr>
        <p:blipFill rotWithShape="1">
          <a:blip r:embed="rId5">
            <a:alphaModFix/>
          </a:blip>
          <a:srcRect b="0" l="24074" r="16627" t="0"/>
          <a:stretch/>
        </p:blipFill>
        <p:spPr>
          <a:xfrm>
            <a:off x="9962603" y="3489857"/>
            <a:ext cx="1877497" cy="1400518"/>
          </a:xfrm>
          <a:prstGeom prst="rect">
            <a:avLst/>
          </a:prstGeom>
          <a:noFill/>
          <a:ln>
            <a:noFill/>
          </a:ln>
        </p:spPr>
      </p:pic>
      <p:pic>
        <p:nvPicPr>
          <p:cNvPr id="223" name="Google Shape;223;gd4ae924698_0_158"/>
          <p:cNvPicPr preferRelativeResize="0"/>
          <p:nvPr/>
        </p:nvPicPr>
        <p:blipFill rotWithShape="1">
          <a:blip r:embed="rId6">
            <a:alphaModFix/>
          </a:blip>
          <a:srcRect b="0" l="0" r="0" t="0"/>
          <a:stretch/>
        </p:blipFill>
        <p:spPr>
          <a:xfrm>
            <a:off x="7562143" y="3471920"/>
            <a:ext cx="2141625" cy="1436388"/>
          </a:xfrm>
          <a:prstGeom prst="rect">
            <a:avLst/>
          </a:prstGeom>
          <a:noFill/>
          <a:ln>
            <a:noFill/>
          </a:ln>
        </p:spPr>
      </p:pic>
      <p:pic>
        <p:nvPicPr>
          <p:cNvPr id="224" name="Google Shape;224;gd4ae924698_0_158"/>
          <p:cNvPicPr preferRelativeResize="0"/>
          <p:nvPr/>
        </p:nvPicPr>
        <p:blipFill rotWithShape="1">
          <a:blip r:embed="rId7">
            <a:alphaModFix/>
          </a:blip>
          <a:srcRect b="0" l="0" r="0" t="0"/>
          <a:stretch/>
        </p:blipFill>
        <p:spPr>
          <a:xfrm>
            <a:off x="3718232" y="5015260"/>
            <a:ext cx="2458056" cy="1436387"/>
          </a:xfrm>
          <a:prstGeom prst="rect">
            <a:avLst/>
          </a:prstGeom>
          <a:noFill/>
          <a:ln>
            <a:noFill/>
          </a:ln>
        </p:spPr>
      </p:pic>
      <p:pic>
        <p:nvPicPr>
          <p:cNvPr id="225" name="Google Shape;225;gd4ae924698_0_158"/>
          <p:cNvPicPr preferRelativeResize="0"/>
          <p:nvPr/>
        </p:nvPicPr>
        <p:blipFill rotWithShape="1">
          <a:blip r:embed="rId8">
            <a:alphaModFix/>
          </a:blip>
          <a:srcRect b="0" l="0" r="0" t="0"/>
          <a:stretch/>
        </p:blipFill>
        <p:spPr>
          <a:xfrm>
            <a:off x="6321408" y="4998009"/>
            <a:ext cx="1118707" cy="14708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d4ae924698_0_170"/>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Talajtulajdonságok felmérése</a:t>
            </a:r>
            <a:endParaRPr/>
          </a:p>
        </p:txBody>
      </p:sp>
      <p:sp>
        <p:nvSpPr>
          <p:cNvPr id="232" name="Google Shape;232;gd4ae924698_0_170"/>
          <p:cNvSpPr txBox="1"/>
          <p:nvPr>
            <p:ph idx="1" type="body"/>
          </p:nvPr>
        </p:nvSpPr>
        <p:spPr>
          <a:xfrm>
            <a:off x="318150" y="1578050"/>
            <a:ext cx="11555700" cy="402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hu-HU" sz="1800"/>
              <a:t>A talajtulajdonságok felmérése talajmintázással, talajscanneléssel, vagy távérzékelésre alapozott felméréssel történhet. </a:t>
            </a:r>
            <a:endParaRPr sz="1800"/>
          </a:p>
          <a:p>
            <a:pPr indent="0" lvl="0" marL="0" rtl="0" algn="just">
              <a:lnSpc>
                <a:spcPct val="90000"/>
              </a:lnSpc>
              <a:spcBef>
                <a:spcPts val="1000"/>
              </a:spcBef>
              <a:spcAft>
                <a:spcPts val="0"/>
              </a:spcAft>
              <a:buClr>
                <a:schemeClr val="dk1"/>
              </a:buClr>
              <a:buSzPts val="1600"/>
              <a:buNone/>
            </a:pPr>
            <a:r>
              <a:rPr lang="hu-HU" sz="1800"/>
              <a:t>A talajmintázás okszerű megvalósításának alapvető feltétele, hogy a talajmintavétel pontos helyszínét (GPS koordináta) ismerjük. A különböző talajminta-vételi stratégiák eltérő szaktanácsadást eredményezhetnek, ezért különösen fontos a szaktanácsadók felkészültsége.  Legtöbb esetben a talajmintavételi stratégiák közül a rácshálós vagy a zóna alapú mintázást  választják, 1-5 hektáros sűrűségű nagyságrendben.</a:t>
            </a:r>
            <a:endParaRPr sz="1800"/>
          </a:p>
          <a:p>
            <a:pPr indent="0" lvl="0" marL="0" rtl="0" algn="just">
              <a:lnSpc>
                <a:spcPct val="90000"/>
              </a:lnSpc>
              <a:spcBef>
                <a:spcPts val="1000"/>
              </a:spcBef>
              <a:spcAft>
                <a:spcPts val="0"/>
              </a:spcAft>
              <a:buClr>
                <a:schemeClr val="dk1"/>
              </a:buClr>
              <a:buSzPts val="1600"/>
              <a:buNone/>
            </a:pPr>
            <a:r>
              <a:rPr lang="hu-HU" sz="1800"/>
              <a:t>A talajscannelés történhet kontakt vagy nem kontakt eszközökkel. Ennek során a tábla teljes területét bejárva a mintavételi sűrűség nagyságrenddel megnövekszik. A szenzorok eltérő talajtulajdonságok mérése alapján (elektromos vezetőképesség, pH, szervesanyag-tartalom) határozzák meg a táblán belül eltérő foltokat, majd ezeket az adatokat a helyspecifikus gazdálkodás során többféleképpen is felhasználják. </a:t>
            </a:r>
            <a:endParaRPr sz="1800"/>
          </a:p>
          <a:p>
            <a:pPr indent="0" lvl="0" marL="0" rtl="0" algn="l">
              <a:lnSpc>
                <a:spcPct val="90000"/>
              </a:lnSpc>
              <a:spcBef>
                <a:spcPts val="1000"/>
              </a:spcBef>
              <a:spcAft>
                <a:spcPts val="0"/>
              </a:spcAft>
              <a:buClr>
                <a:schemeClr val="dk1"/>
              </a:buClr>
              <a:buSzPts val="1600"/>
              <a:buNone/>
            </a:pPr>
            <a:r>
              <a:t/>
            </a:r>
            <a:endParaRPr sz="1800"/>
          </a:p>
          <a:p>
            <a:pPr indent="0" lvl="0" marL="0" rtl="0" algn="l">
              <a:lnSpc>
                <a:spcPct val="90000"/>
              </a:lnSpc>
              <a:spcBef>
                <a:spcPts val="1000"/>
              </a:spcBef>
              <a:spcAft>
                <a:spcPts val="0"/>
              </a:spcAft>
              <a:buClr>
                <a:schemeClr val="dk1"/>
              </a:buClr>
              <a:buSzPts val="1600"/>
              <a:buNone/>
            </a:pPr>
            <a:r>
              <a:t/>
            </a:r>
            <a:endParaRPr sz="1800"/>
          </a:p>
        </p:txBody>
      </p:sp>
      <p:pic>
        <p:nvPicPr>
          <p:cNvPr id="233" name="Google Shape;233;gd4ae924698_0_170"/>
          <p:cNvPicPr preferRelativeResize="0"/>
          <p:nvPr/>
        </p:nvPicPr>
        <p:blipFill rotWithShape="1">
          <a:blip r:embed="rId3">
            <a:alphaModFix/>
          </a:blip>
          <a:srcRect b="0" l="0" r="0" t="0"/>
          <a:stretch/>
        </p:blipFill>
        <p:spPr>
          <a:xfrm>
            <a:off x="9521176" y="4964825"/>
            <a:ext cx="2252100" cy="1689075"/>
          </a:xfrm>
          <a:prstGeom prst="rect">
            <a:avLst/>
          </a:prstGeom>
          <a:noFill/>
          <a:ln>
            <a:noFill/>
          </a:ln>
        </p:spPr>
      </p:pic>
      <p:sp>
        <p:nvSpPr>
          <p:cNvPr id="234" name="Google Shape;234;gd4ae924698_0_170"/>
          <p:cNvSpPr txBox="1"/>
          <p:nvPr/>
        </p:nvSpPr>
        <p:spPr>
          <a:xfrm>
            <a:off x="321550" y="4158350"/>
            <a:ext cx="8034000" cy="1937700"/>
          </a:xfrm>
          <a:prstGeom prst="rect">
            <a:avLst/>
          </a:prstGeom>
          <a:noFill/>
          <a:ln>
            <a:noFill/>
          </a:ln>
        </p:spPr>
        <p:txBody>
          <a:bodyPr anchorCtr="0" anchor="t" bIns="91425" lIns="91425" spcFirstLastPara="1" rIns="91425" wrap="square" tIns="91425">
            <a:noAutofit/>
          </a:bodyPr>
          <a:lstStyle/>
          <a:p>
            <a:pPr indent="0" lvl="0" marL="0" marR="0" rtl="0" algn="just">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távérzékelésre alapozott talajtulajdonság különbségek meghatározása szintén hasznos lehet a helyspecifikus gazdálkodás döntéshozatali folyamatában. Ebben az esetben legtöbbször a látható fény tartományban észlelhető különbségek (pl.: megkopott talajfelszín, nedvesebb foltok) válnak felismerhetővé. </a:t>
            </a:r>
            <a:endParaRPr b="0" i="0" sz="1800" u="none" cap="none" strike="noStrike">
              <a:solidFill>
                <a:srgbClr val="1C9E4A"/>
              </a:solidFill>
              <a:latin typeface="Calibri"/>
              <a:ea typeface="Calibri"/>
              <a:cs typeface="Calibri"/>
              <a:sym typeface="Calibri"/>
            </a:endParaRPr>
          </a:p>
          <a:p>
            <a:pPr indent="0" lvl="0" marL="0" marR="0" rtl="0" algn="just">
              <a:lnSpc>
                <a:spcPct val="90000"/>
              </a:lnSpc>
              <a:spcBef>
                <a:spcPts val="1000"/>
              </a:spcBef>
              <a:spcAft>
                <a:spcPts val="0"/>
              </a:spcAft>
              <a:buClr>
                <a:srgbClr val="000000"/>
              </a:buClr>
              <a:buSzPts val="1600"/>
              <a:buFont typeface="Arial"/>
              <a:buNone/>
            </a:pPr>
            <a:r>
              <a:rPr lang="hu-HU" sz="1800">
                <a:solidFill>
                  <a:srgbClr val="1C9E4A"/>
                </a:solidFill>
                <a:latin typeface="Calibri"/>
                <a:ea typeface="Calibri"/>
                <a:cs typeface="Calibri"/>
                <a:sym typeface="Calibri"/>
              </a:rPr>
              <a:t>Léteznek a hazai piacon is olyan szoftveres megoldások, amelyek a távérzékelési adatokat feldolgozott formában kínálják megvásárlásra a gazdálkodó számára, akár kész kijuttatás tervezéssel egybekötve.</a:t>
            </a:r>
            <a:endParaRPr sz="1800">
              <a:solidFill>
                <a:srgbClr val="1C9E4A"/>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d4ae924698_0_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Tartalom</a:t>
            </a:r>
            <a:endParaRPr/>
          </a:p>
        </p:txBody>
      </p:sp>
      <p:sp>
        <p:nvSpPr>
          <p:cNvPr id="75" name="Google Shape;75;gd4ae924698_0_0"/>
          <p:cNvSpPr txBox="1"/>
          <p:nvPr/>
        </p:nvSpPr>
        <p:spPr>
          <a:xfrm>
            <a:off x="742950" y="1371600"/>
            <a:ext cx="4800600" cy="3417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hu-HU">
                <a:solidFill>
                  <a:srgbClr val="1C9E4A"/>
                </a:solidFill>
              </a:rPr>
              <a:t>Bevezetés, általános ismertetés           			4</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Tananyag ismertető                                  		5</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Témaspecifikus szakmai kérdések				6</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A precíziós - helyspecifikus - növénytermesztés 	7</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Üzemméret                                                  		10</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                                                                           	</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A precíziós termesztési rendszerek technológiai </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változatai       							11</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Talajművelés                                                		11</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Őszi kalászosok                                            		12</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Őszi káposztarepce                                    		13</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Napraforgó                                                   		14</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Kukorica                                                         		15</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Szója                                                               	 	16</a:t>
            </a:r>
            <a:endParaRPr>
              <a:solidFill>
                <a:srgbClr val="1C9E4A"/>
              </a:solidFill>
            </a:endParaRPr>
          </a:p>
          <a:p>
            <a:pPr indent="0" lvl="0" marL="0" rtl="0" algn="l">
              <a:lnSpc>
                <a:spcPct val="100000"/>
              </a:lnSpc>
              <a:spcBef>
                <a:spcPts val="0"/>
              </a:spcBef>
              <a:spcAft>
                <a:spcPts val="0"/>
              </a:spcAft>
              <a:buNone/>
            </a:pPr>
            <a:r>
              <a:t/>
            </a:r>
            <a:endParaRPr>
              <a:solidFill>
                <a:srgbClr val="1C9E4A"/>
              </a:solidFill>
            </a:endParaRPr>
          </a:p>
        </p:txBody>
      </p:sp>
      <p:sp>
        <p:nvSpPr>
          <p:cNvPr id="76" name="Google Shape;76;gd4ae924698_0_0"/>
          <p:cNvSpPr txBox="1"/>
          <p:nvPr/>
        </p:nvSpPr>
        <p:spPr>
          <a:xfrm>
            <a:off x="6554800" y="1371600"/>
            <a:ext cx="4800600" cy="4494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hu-HU">
                <a:solidFill>
                  <a:srgbClr val="1C9E4A"/>
                </a:solidFill>
              </a:rPr>
              <a:t>Alkalmazási feltételrendszer                  			17</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Heterogenitás vizsgálat - talajok           			17</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Heterogenitás vizsgálat - növények    			18</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Talajtulajdonságok felmérése               			19</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Alapművelési technológiák                     			20</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Tápanyagutánpótlás - alaptrágyázás   			21</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Magágyelőkészítés                                    		22</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A vetés tervezése                                       		23</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A vetés megvalósítása                              		24</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Tápanyagkijuttatás a vetés során         			25</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Növényvédelem a vetés során              			26</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Tápanyag utánpótlás - fejtrágyázás     			27</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Öntözés                                                      	    	28</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Növényvédelem                                         		30</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Növényvédelem-deszikkálás                  			31</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Hozamtérképezés - adatgyűjtés           			32</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Hozamtérképezés - informatikai feladatok		33</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Terménykezelés - szárítás                         	     	34</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Tarlóhántás, tarlóápolás                               	  	35</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  </a:t>
            </a:r>
            <a:endParaRPr>
              <a:solidFill>
                <a:srgbClr val="1C9E4A"/>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d4ae924698_0_178"/>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Alapművelési technológiák</a:t>
            </a:r>
            <a:endParaRPr/>
          </a:p>
        </p:txBody>
      </p:sp>
      <p:sp>
        <p:nvSpPr>
          <p:cNvPr id="241" name="Google Shape;241;gd4ae924698_0_178"/>
          <p:cNvSpPr txBox="1"/>
          <p:nvPr>
            <p:ph idx="1" type="body"/>
          </p:nvPr>
        </p:nvSpPr>
        <p:spPr>
          <a:xfrm>
            <a:off x="838200" y="1825625"/>
            <a:ext cx="4380000" cy="4232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lang="hu-HU" sz="1800"/>
              <a:t>Az alapművelési technológiák a változó mélységű talajművelést (online, offline) jelentik. Megvalósítás alapján beszélhetünk:</a:t>
            </a:r>
            <a:endParaRPr sz="1800"/>
          </a:p>
          <a:p>
            <a:pPr indent="-275591" lvl="0" marL="285750" rtl="0" algn="l">
              <a:lnSpc>
                <a:spcPct val="90000"/>
              </a:lnSpc>
              <a:spcBef>
                <a:spcPts val="1000"/>
              </a:spcBef>
              <a:spcAft>
                <a:spcPts val="0"/>
              </a:spcAft>
              <a:buClr>
                <a:schemeClr val="dk1"/>
              </a:buClr>
              <a:buSzPts val="1800"/>
              <a:buFont typeface="Arial"/>
              <a:buChar char="•"/>
            </a:pPr>
            <a:r>
              <a:rPr lang="hu-HU" sz="1800"/>
              <a:t>forgatásos és</a:t>
            </a:r>
            <a:endParaRPr sz="1800"/>
          </a:p>
          <a:p>
            <a:pPr indent="-275591" lvl="0" marL="285750" rtl="0" algn="l">
              <a:lnSpc>
                <a:spcPct val="90000"/>
              </a:lnSpc>
              <a:spcBef>
                <a:spcPts val="1000"/>
              </a:spcBef>
              <a:spcAft>
                <a:spcPts val="0"/>
              </a:spcAft>
              <a:buClr>
                <a:schemeClr val="dk1"/>
              </a:buClr>
              <a:buSzPts val="1800"/>
              <a:buFont typeface="Arial"/>
              <a:buChar char="•"/>
            </a:pPr>
            <a:r>
              <a:rPr lang="hu-HU" sz="1800"/>
              <a:t>forgatás nélküli technológiákról</a:t>
            </a:r>
            <a:endParaRPr sz="1800"/>
          </a:p>
          <a:p>
            <a:pPr indent="0" lvl="0" marL="0" rtl="0" algn="l">
              <a:lnSpc>
                <a:spcPct val="90000"/>
              </a:lnSpc>
              <a:spcBef>
                <a:spcPts val="1000"/>
              </a:spcBef>
              <a:spcAft>
                <a:spcPts val="0"/>
              </a:spcAft>
              <a:buNone/>
            </a:pPr>
            <a:r>
              <a:rPr lang="hu-HU" sz="1800"/>
              <a:t>Online alatt a valós idejű mérésen alapuló változtatást, offline módszeren pedig az előre elkészített térkép alapján történő változtatást értjük.</a:t>
            </a:r>
            <a:endParaRPr sz="1800"/>
          </a:p>
          <a:p>
            <a:pPr indent="0" lvl="0" marL="0" rtl="0" algn="l">
              <a:lnSpc>
                <a:spcPct val="90000"/>
              </a:lnSpc>
              <a:spcBef>
                <a:spcPts val="1000"/>
              </a:spcBef>
              <a:spcAft>
                <a:spcPts val="0"/>
              </a:spcAft>
              <a:buClr>
                <a:schemeClr val="dk1"/>
              </a:buClr>
              <a:buSzPts val="1600"/>
              <a:buNone/>
            </a:pPr>
            <a:r>
              <a:t/>
            </a:r>
            <a:endParaRPr sz="1800"/>
          </a:p>
        </p:txBody>
      </p:sp>
      <p:pic>
        <p:nvPicPr>
          <p:cNvPr id="242" name="Google Shape;242;gd4ae924698_0_178"/>
          <p:cNvPicPr preferRelativeResize="0"/>
          <p:nvPr/>
        </p:nvPicPr>
        <p:blipFill rotWithShape="1">
          <a:blip r:embed="rId3">
            <a:alphaModFix/>
          </a:blip>
          <a:srcRect b="0" l="0" r="0" t="0"/>
          <a:stretch/>
        </p:blipFill>
        <p:spPr>
          <a:xfrm>
            <a:off x="7648559" y="604126"/>
            <a:ext cx="2124531" cy="1593398"/>
          </a:xfrm>
          <a:prstGeom prst="rect">
            <a:avLst/>
          </a:prstGeom>
          <a:noFill/>
          <a:ln>
            <a:noFill/>
          </a:ln>
        </p:spPr>
      </p:pic>
      <p:sp>
        <p:nvSpPr>
          <p:cNvPr id="243" name="Google Shape;243;gd4ae924698_0_178"/>
          <p:cNvSpPr txBox="1"/>
          <p:nvPr/>
        </p:nvSpPr>
        <p:spPr>
          <a:xfrm>
            <a:off x="5389675" y="2340725"/>
            <a:ext cx="6642300" cy="3717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forgatásos technológia esetén a szántás mélységének változtatása történik meg. </a:t>
            </a:r>
            <a:endParaRPr b="0" i="0" sz="1800" u="none" cap="none" strike="noStrike">
              <a:solidFill>
                <a:srgbClr val="1C9E4A"/>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forgatás nélküli technológia során a művelési mélység állítása lehet a helyspecifikus beavatkozás alapja. </a:t>
            </a:r>
            <a:endParaRPr b="0" i="0" sz="1800" u="none" cap="none" strike="noStrike">
              <a:solidFill>
                <a:srgbClr val="1C9E4A"/>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változó mélységű talajművelést a talajscannerek adatai alapján, vagy azok on-line használatával valósíthatjuk meg. Ebben az esetben a talajtömörödöttség különbségeiből, valamint a művelési hibákból adódó eltéréseket befolyásolhatjuk pozitív irányba. </a:t>
            </a:r>
            <a:endParaRPr b="0" i="0" sz="1800" u="none" cap="none" strike="noStrike">
              <a:solidFill>
                <a:srgbClr val="1C9E4A"/>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forgatás nélküli talajműveléssel egy menetben helyspecifikus tápanyagutánpótlást is végezhetünk, amivel a menetszám csökkenését érjük el. Ez esetben a lazítást végző kések mentén több mélységbe is lehelyezhetőek a tápanyagok.</a:t>
            </a:r>
            <a:endParaRPr b="0" i="0" sz="1800" u="none" cap="none" strike="noStrike">
              <a:solidFill>
                <a:srgbClr val="1C9E4A"/>
              </a:solidFill>
              <a:latin typeface="Calibri"/>
              <a:ea typeface="Calibri"/>
              <a:cs typeface="Calibri"/>
              <a:sym typeface="Calibri"/>
            </a:endParaRPr>
          </a:p>
        </p:txBody>
      </p:sp>
      <p:pic>
        <p:nvPicPr>
          <p:cNvPr id="244" name="Google Shape;244;gd4ae924698_0_178"/>
          <p:cNvPicPr preferRelativeResize="0"/>
          <p:nvPr/>
        </p:nvPicPr>
        <p:blipFill rotWithShape="1">
          <a:blip r:embed="rId4">
            <a:alphaModFix/>
          </a:blip>
          <a:srcRect b="0" l="0" r="13065" t="18193"/>
          <a:stretch/>
        </p:blipFill>
        <p:spPr>
          <a:xfrm>
            <a:off x="2318673" y="4464625"/>
            <a:ext cx="2257600" cy="15933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d4ae924698_0_187"/>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Tápanyagutánpótlás - alaptrágyázás</a:t>
            </a:r>
            <a:endParaRPr/>
          </a:p>
        </p:txBody>
      </p:sp>
      <p:sp>
        <p:nvSpPr>
          <p:cNvPr id="251" name="Google Shape;251;gd4ae924698_0_187"/>
          <p:cNvSpPr txBox="1"/>
          <p:nvPr>
            <p:ph idx="1" type="body"/>
          </p:nvPr>
        </p:nvSpPr>
        <p:spPr>
          <a:xfrm>
            <a:off x="321549" y="1690825"/>
            <a:ext cx="8865300" cy="43512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600"/>
              <a:buNone/>
            </a:pPr>
            <a:r>
              <a:rPr lang="hu-HU" sz="1800"/>
              <a:t>A tápanyag visszapótlás alaptrágyázás esetén előzetes talajmintavétel, és laboratóriumi vizsgálatokra alapozva valósítható meg. </a:t>
            </a:r>
            <a:endParaRPr sz="1800"/>
          </a:p>
          <a:p>
            <a:pPr indent="0" lvl="0" marL="0" rtl="0" algn="just">
              <a:lnSpc>
                <a:spcPct val="90000"/>
              </a:lnSpc>
              <a:spcBef>
                <a:spcPts val="1000"/>
              </a:spcBef>
              <a:spcAft>
                <a:spcPts val="0"/>
              </a:spcAft>
              <a:buClr>
                <a:schemeClr val="dk1"/>
              </a:buClr>
              <a:buSzPts val="1600"/>
              <a:buNone/>
            </a:pPr>
            <a:r>
              <a:rPr lang="hu-HU" sz="1800"/>
              <a:t>Az alaptrágyázás során jellemzően a három legfontosabb makro elem, úgymint N, P, K kijuttatása valósul meg. Célszerű a tápanyaggazdálkodási terv alapján mono műtrágyák formájában a növény igényeihez igazítani a kijuttatott hatóanyag mennyiségeket. A menetszám csökkentése miatt a gyakorlatban ez egy időben egy erőgéppel több munkagéppel is történhet.</a:t>
            </a:r>
            <a:endParaRPr sz="1800"/>
          </a:p>
          <a:p>
            <a:pPr indent="0" lvl="0" marL="0" rtl="0" algn="just">
              <a:lnSpc>
                <a:spcPct val="90000"/>
              </a:lnSpc>
              <a:spcBef>
                <a:spcPts val="1000"/>
              </a:spcBef>
              <a:spcAft>
                <a:spcPts val="0"/>
              </a:spcAft>
              <a:buClr>
                <a:schemeClr val="dk1"/>
              </a:buClr>
              <a:buSzPts val="1600"/>
              <a:buNone/>
            </a:pPr>
            <a:r>
              <a:rPr lang="hu-HU" sz="1800"/>
              <a:t>A változtatható mennyiségű kijuttatás (VRA) a legtöbb szántóföldi növény alaptrágyázása során már jelenleg is gyakorlat. </a:t>
            </a:r>
            <a:endParaRPr sz="1800"/>
          </a:p>
          <a:p>
            <a:pPr indent="0" lvl="0" marL="0" rtl="0" algn="just">
              <a:lnSpc>
                <a:spcPct val="90000"/>
              </a:lnSpc>
              <a:spcBef>
                <a:spcPts val="1000"/>
              </a:spcBef>
              <a:spcAft>
                <a:spcPts val="0"/>
              </a:spcAft>
              <a:buClr>
                <a:schemeClr val="dk1"/>
              </a:buClr>
              <a:buSzPts val="1600"/>
              <a:buNone/>
            </a:pPr>
            <a:r>
              <a:rPr lang="hu-HU" sz="1800"/>
              <a:t>A tápanyagpótlás tervezéséhez, valamint a kijuttatási térképek elkészítéséhez szükséges a szaktanácsadók igénybevétele.</a:t>
            </a:r>
            <a:endParaRPr sz="1800"/>
          </a:p>
          <a:p>
            <a:pPr indent="0" lvl="0" marL="0" rtl="0" algn="just">
              <a:lnSpc>
                <a:spcPct val="90000"/>
              </a:lnSpc>
              <a:spcBef>
                <a:spcPts val="1000"/>
              </a:spcBef>
              <a:spcAft>
                <a:spcPts val="0"/>
              </a:spcAft>
              <a:buClr>
                <a:schemeClr val="dk1"/>
              </a:buClr>
              <a:buSzPts val="1600"/>
              <a:buNone/>
            </a:pPr>
            <a:r>
              <a:rPr lang="hu-HU" sz="1800"/>
              <a:t>A hazai gyakorlatban mind a tápanyag visszapótlási mennyiségek meghatározására, mind a digitális kijuttatási térképek elkészítésére több lehetőség van. A piacon több hazai fejlesztésű tápanyaggazdálkodási szaktanácsadó szoftver is elérhető, és a kijuttatási tervek elkészítésére is számos szoftver áll rendelkezésre.</a:t>
            </a:r>
            <a:endParaRPr sz="1800"/>
          </a:p>
          <a:p>
            <a:pPr indent="0" lvl="0" marL="0" rtl="0" algn="just">
              <a:lnSpc>
                <a:spcPct val="90000"/>
              </a:lnSpc>
              <a:spcBef>
                <a:spcPts val="1000"/>
              </a:spcBef>
              <a:spcAft>
                <a:spcPts val="0"/>
              </a:spcAft>
              <a:buClr>
                <a:schemeClr val="dk1"/>
              </a:buClr>
              <a:buSzPts val="1600"/>
              <a:buNone/>
            </a:pPr>
            <a:r>
              <a:t/>
            </a:r>
            <a:endParaRPr sz="1800"/>
          </a:p>
          <a:p>
            <a:pPr indent="0" lvl="0" marL="0" rtl="0" algn="just">
              <a:lnSpc>
                <a:spcPct val="90000"/>
              </a:lnSpc>
              <a:spcBef>
                <a:spcPts val="1000"/>
              </a:spcBef>
              <a:spcAft>
                <a:spcPts val="0"/>
              </a:spcAft>
              <a:buClr>
                <a:schemeClr val="dk1"/>
              </a:buClr>
              <a:buSzPts val="1600"/>
              <a:buNone/>
            </a:pPr>
            <a:r>
              <a:t/>
            </a:r>
            <a:endParaRPr sz="1800"/>
          </a:p>
        </p:txBody>
      </p:sp>
      <p:pic>
        <p:nvPicPr>
          <p:cNvPr id="252" name="Google Shape;252;gd4ae924698_0_187"/>
          <p:cNvPicPr preferRelativeResize="0"/>
          <p:nvPr/>
        </p:nvPicPr>
        <p:blipFill rotWithShape="1">
          <a:blip r:embed="rId3">
            <a:alphaModFix/>
          </a:blip>
          <a:srcRect b="0" l="0" r="0" t="0"/>
          <a:stretch/>
        </p:blipFill>
        <p:spPr>
          <a:xfrm>
            <a:off x="9319150" y="1768475"/>
            <a:ext cx="2657524" cy="1993149"/>
          </a:xfrm>
          <a:prstGeom prst="rect">
            <a:avLst/>
          </a:prstGeom>
          <a:noFill/>
          <a:ln>
            <a:noFill/>
          </a:ln>
        </p:spPr>
      </p:pic>
      <p:sp>
        <p:nvSpPr>
          <p:cNvPr id="253" name="Google Shape;253;gd4ae924698_0_187"/>
          <p:cNvSpPr/>
          <p:nvPr/>
        </p:nvSpPr>
        <p:spPr>
          <a:xfrm>
            <a:off x="2307600" y="6269400"/>
            <a:ext cx="3788400" cy="5886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hu-HU" sz="1600" u="none" cap="none" strike="noStrike">
                <a:solidFill>
                  <a:schemeClr val="dk1"/>
                </a:solidFill>
                <a:latin typeface="Calibri"/>
                <a:ea typeface="Calibri"/>
                <a:cs typeface="Calibri"/>
                <a:sym typeface="Calibri"/>
              </a:rPr>
              <a:t>Helyspecifikus tápanyag gazdálkodás</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d4ae924698_0_195"/>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Magágyelőkészítés</a:t>
            </a:r>
            <a:endParaRPr/>
          </a:p>
        </p:txBody>
      </p:sp>
      <p:sp>
        <p:nvSpPr>
          <p:cNvPr id="260" name="Google Shape;260;gd4ae924698_0_195"/>
          <p:cNvSpPr txBox="1"/>
          <p:nvPr>
            <p:ph idx="1" type="body"/>
          </p:nvPr>
        </p:nvSpPr>
        <p:spPr>
          <a:xfrm>
            <a:off x="321550" y="1825625"/>
            <a:ext cx="11555700" cy="2796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hu-HU" sz="1800"/>
              <a:t>A magágyelőkészítés minősége megalapozza a talajba jutó vetőmag egyenletesen eloszló csírázási feltételeit és a vetőgép munkájának a minőségét. Az egyenetlen magágy megakadályozza a precíziós (helyspecifikus) vetés megvalósítását.</a:t>
            </a:r>
            <a:endParaRPr sz="1800"/>
          </a:p>
          <a:p>
            <a:pPr indent="0" lvl="0" marL="0" rtl="0" algn="l">
              <a:lnSpc>
                <a:spcPct val="90000"/>
              </a:lnSpc>
              <a:spcBef>
                <a:spcPts val="1000"/>
              </a:spcBef>
              <a:spcAft>
                <a:spcPts val="0"/>
              </a:spcAft>
              <a:buClr>
                <a:schemeClr val="dk1"/>
              </a:buClr>
              <a:buSzPts val="1600"/>
              <a:buNone/>
            </a:pPr>
            <a:r>
              <a:rPr lang="hu-HU" sz="1800"/>
              <a:t>A magágyelőkészítő eszközön lévő kapák helyzetének monitorozása (fel-le, illetve oldalirányú mozgás) azonnali információt ad a magágykészítést végző gépkezelőnek, ezzel beavatkozási lehetőséget biztosítva a pontos munkavégzéshez.</a:t>
            </a:r>
            <a:endParaRPr sz="1800"/>
          </a:p>
          <a:p>
            <a:pPr indent="0" lvl="0" marL="0" rtl="0" algn="l">
              <a:lnSpc>
                <a:spcPct val="90000"/>
              </a:lnSpc>
              <a:spcBef>
                <a:spcPts val="1000"/>
              </a:spcBef>
              <a:spcAft>
                <a:spcPts val="0"/>
              </a:spcAft>
              <a:buClr>
                <a:schemeClr val="dk1"/>
              </a:buClr>
              <a:buSzPts val="1600"/>
              <a:buNone/>
            </a:pPr>
            <a:r>
              <a:rPr lang="hu-HU" sz="1800"/>
              <a:t>A jó minőségben készített, egyenletes magágy a vetőkocsik precíz munkavégzését teszi lehetővé, emiatt a vetőkocsik ugrálása megszűnik, a vetésmélység a kívánt értéken történik, ezzel hasonló feltételeket biztosítva a precíziósan (helyspecifikusan) vetett magok számára.</a:t>
            </a:r>
            <a:endParaRPr sz="1800"/>
          </a:p>
          <a:p>
            <a:pPr indent="0" lvl="0" marL="0" rtl="0" algn="l">
              <a:lnSpc>
                <a:spcPct val="90000"/>
              </a:lnSpc>
              <a:spcBef>
                <a:spcPts val="1000"/>
              </a:spcBef>
              <a:spcAft>
                <a:spcPts val="0"/>
              </a:spcAft>
              <a:buClr>
                <a:schemeClr val="dk1"/>
              </a:buClr>
              <a:buSzPts val="1600"/>
              <a:buNone/>
            </a:pPr>
            <a:r>
              <a:t/>
            </a:r>
            <a:endParaRPr sz="1800"/>
          </a:p>
        </p:txBody>
      </p:sp>
      <p:pic>
        <p:nvPicPr>
          <p:cNvPr id="261" name="Google Shape;261;gd4ae924698_0_195"/>
          <p:cNvPicPr preferRelativeResize="0"/>
          <p:nvPr/>
        </p:nvPicPr>
        <p:blipFill rotWithShape="1">
          <a:blip r:embed="rId3">
            <a:alphaModFix/>
          </a:blip>
          <a:srcRect b="0" l="0" r="0" t="0"/>
          <a:stretch/>
        </p:blipFill>
        <p:spPr>
          <a:xfrm>
            <a:off x="6821575" y="4622311"/>
            <a:ext cx="2309524" cy="1732140"/>
          </a:xfrm>
          <a:prstGeom prst="rect">
            <a:avLst/>
          </a:prstGeom>
          <a:noFill/>
          <a:ln>
            <a:noFill/>
          </a:ln>
        </p:spPr>
      </p:pic>
      <p:pic>
        <p:nvPicPr>
          <p:cNvPr id="262" name="Google Shape;262;gd4ae924698_0_195"/>
          <p:cNvPicPr preferRelativeResize="0"/>
          <p:nvPr/>
        </p:nvPicPr>
        <p:blipFill rotWithShape="1">
          <a:blip r:embed="rId4">
            <a:alphaModFix/>
          </a:blip>
          <a:srcRect b="0" l="0" r="0" t="0"/>
          <a:stretch/>
        </p:blipFill>
        <p:spPr>
          <a:xfrm>
            <a:off x="9584425" y="4622300"/>
            <a:ext cx="2309524" cy="17321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d4ae924698_0_203"/>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A vetés tervezése</a:t>
            </a:r>
            <a:endParaRPr/>
          </a:p>
        </p:txBody>
      </p:sp>
      <p:sp>
        <p:nvSpPr>
          <p:cNvPr id="269" name="Google Shape;269;gd4ae924698_0_203"/>
          <p:cNvSpPr txBox="1"/>
          <p:nvPr>
            <p:ph idx="1" type="body"/>
          </p:nvPr>
        </p:nvSpPr>
        <p:spPr>
          <a:xfrm>
            <a:off x="321549" y="1825625"/>
            <a:ext cx="84405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hu-HU" sz="1800"/>
              <a:t>A változtatható tőszámú vetés (VRS) tervezése a talaj teljesítőképességének ismeretében történik. </a:t>
            </a:r>
            <a:endParaRPr sz="1800"/>
          </a:p>
          <a:p>
            <a:pPr indent="0" lvl="0" marL="0" rtl="0" algn="l">
              <a:lnSpc>
                <a:spcPct val="90000"/>
              </a:lnSpc>
              <a:spcBef>
                <a:spcPts val="1000"/>
              </a:spcBef>
              <a:spcAft>
                <a:spcPts val="0"/>
              </a:spcAft>
              <a:buClr>
                <a:schemeClr val="dk1"/>
              </a:buClr>
              <a:buSzPts val="1600"/>
              <a:buNone/>
            </a:pPr>
            <a:r>
              <a:rPr lang="hu-HU" sz="1800"/>
              <a:t>Hazai viszonylatban elég sok tapasztalattal rendelkezünk a kukorica változtatható tőszámú vetésének (VRS) tervezéséhez, kisebb mértékben állnak rendelkezésre a napraforgó tőszámreakciós kísérletek eredményei. A precíziós (helyspecifikus) szántóföldi növénytermesztésbe vont növények közül az őszi kalászosok, illetve a szója esetén rendelkezünk a legkevesebb tudásanyaggal.</a:t>
            </a:r>
            <a:endParaRPr sz="1800"/>
          </a:p>
          <a:p>
            <a:pPr indent="0" lvl="0" marL="0" rtl="0" algn="l">
              <a:lnSpc>
                <a:spcPct val="90000"/>
              </a:lnSpc>
              <a:spcBef>
                <a:spcPts val="1000"/>
              </a:spcBef>
              <a:spcAft>
                <a:spcPts val="0"/>
              </a:spcAft>
              <a:buClr>
                <a:schemeClr val="dk1"/>
              </a:buClr>
              <a:buSzPts val="1600"/>
              <a:buNone/>
            </a:pPr>
            <a:r>
              <a:rPr lang="hu-HU" sz="1800"/>
              <a:t>Jelenleg a hazai gyakorlatban a tápanyag visszapótlási szaktanács esetén a változtatható tőszámú vetés nem képezi szerves részét a szaktanácsnak. Az eltérő nemesítőházak az egyes fajták/hibridek esetén már a tőszámra vonatkozó szélső határértéket adják meg. </a:t>
            </a:r>
            <a:endParaRPr sz="1800"/>
          </a:p>
          <a:p>
            <a:pPr indent="0" lvl="0" marL="0" rtl="0" algn="l">
              <a:lnSpc>
                <a:spcPct val="90000"/>
              </a:lnSpc>
              <a:spcBef>
                <a:spcPts val="1000"/>
              </a:spcBef>
              <a:spcAft>
                <a:spcPts val="0"/>
              </a:spcAft>
              <a:buClr>
                <a:schemeClr val="dk1"/>
              </a:buClr>
              <a:buSzPts val="1600"/>
              <a:buNone/>
            </a:pPr>
            <a:r>
              <a:t/>
            </a:r>
            <a:endParaRPr sz="1800"/>
          </a:p>
          <a:p>
            <a:pPr indent="0" lvl="0" marL="0" rtl="0" algn="l">
              <a:lnSpc>
                <a:spcPct val="90000"/>
              </a:lnSpc>
              <a:spcBef>
                <a:spcPts val="1000"/>
              </a:spcBef>
              <a:spcAft>
                <a:spcPts val="0"/>
              </a:spcAft>
              <a:buClr>
                <a:schemeClr val="dk1"/>
              </a:buClr>
              <a:buSzPts val="1600"/>
              <a:buNone/>
            </a:pPr>
            <a:r>
              <a:t/>
            </a:r>
            <a:endParaRPr sz="1800"/>
          </a:p>
          <a:p>
            <a:pPr indent="0" lvl="0" marL="0" rtl="0" algn="l">
              <a:lnSpc>
                <a:spcPct val="90000"/>
              </a:lnSpc>
              <a:spcBef>
                <a:spcPts val="1000"/>
              </a:spcBef>
              <a:spcAft>
                <a:spcPts val="0"/>
              </a:spcAft>
              <a:buClr>
                <a:schemeClr val="dk1"/>
              </a:buClr>
              <a:buSzPts val="1000"/>
              <a:buNone/>
            </a:pPr>
            <a:r>
              <a:t/>
            </a:r>
            <a:endParaRPr sz="1800"/>
          </a:p>
        </p:txBody>
      </p:sp>
      <p:pic>
        <p:nvPicPr>
          <p:cNvPr id="270" name="Google Shape;270;gd4ae924698_0_203"/>
          <p:cNvPicPr preferRelativeResize="0"/>
          <p:nvPr/>
        </p:nvPicPr>
        <p:blipFill rotWithShape="1">
          <a:blip r:embed="rId3">
            <a:alphaModFix/>
          </a:blip>
          <a:srcRect b="0" l="0" r="0" t="0"/>
          <a:stretch/>
        </p:blipFill>
        <p:spPr>
          <a:xfrm>
            <a:off x="8871850" y="1690825"/>
            <a:ext cx="3005400" cy="2254050"/>
          </a:xfrm>
          <a:prstGeom prst="rect">
            <a:avLst/>
          </a:prstGeom>
          <a:noFill/>
          <a:ln>
            <a:noFill/>
          </a:ln>
        </p:spPr>
      </p:pic>
      <p:sp>
        <p:nvSpPr>
          <p:cNvPr id="271" name="Google Shape;271;gd4ae924698_0_203"/>
          <p:cNvSpPr txBox="1"/>
          <p:nvPr/>
        </p:nvSpPr>
        <p:spPr>
          <a:xfrm>
            <a:off x="2824841" y="4935438"/>
            <a:ext cx="7407600" cy="1325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tőszámtervek elkészítése speciális agrárinformatikai szoftverek segítségével történhet meg, a hagyományos térinformatikai rendszerek ezek elkészítésére nem képesek. A tervezési térképek elkészítése és a vetőgép vezérléséhez szükséges formátumú fájlok megírása után a tőszámszabályzás tervezett módon megvalósíthatóvá válik. </a:t>
            </a:r>
            <a:endParaRPr b="0" i="0" sz="1800" u="none" cap="none" strike="noStrike">
              <a:solidFill>
                <a:srgbClr val="1C9E4A"/>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d4ae924698_0_211"/>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A vetés megvalósítása</a:t>
            </a:r>
            <a:endParaRPr/>
          </a:p>
        </p:txBody>
      </p:sp>
      <p:sp>
        <p:nvSpPr>
          <p:cNvPr id="278" name="Google Shape;278;gd4ae924698_0_211"/>
          <p:cNvSpPr txBox="1"/>
          <p:nvPr>
            <p:ph idx="1" type="body"/>
          </p:nvPr>
        </p:nvSpPr>
        <p:spPr>
          <a:xfrm>
            <a:off x="710125" y="1690825"/>
            <a:ext cx="10925700" cy="21360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600"/>
              <a:buNone/>
            </a:pPr>
            <a:r>
              <a:rPr lang="hu-HU" sz="1800"/>
              <a:t>A vetés megvalósítását a vetést vezérlő kezelőfelületekre töltött tervezési térkép alapján végzi a vetőgép.</a:t>
            </a:r>
            <a:endParaRPr sz="1800"/>
          </a:p>
          <a:p>
            <a:pPr indent="0" lvl="0" marL="0" rtl="0" algn="just">
              <a:lnSpc>
                <a:spcPct val="90000"/>
              </a:lnSpc>
              <a:spcBef>
                <a:spcPts val="1000"/>
              </a:spcBef>
              <a:spcAft>
                <a:spcPts val="0"/>
              </a:spcAft>
              <a:buClr>
                <a:schemeClr val="dk1"/>
              </a:buClr>
              <a:buSzPts val="1600"/>
              <a:buNone/>
            </a:pPr>
            <a:r>
              <a:rPr lang="hu-HU" sz="1800"/>
              <a:t>A vetés minőségének ellenőrzését (vetés mélység, kijuttatott mag mennyisége, kettős lehelyezések, kihagyások) a vetőkocsikra felszerelt szenzorok végzik. A vetés minőségének további növelése a vetőkocsik leszorító erejének változtatásával növelhető ami a vetőgépre szerelt szenzorok mérési értékei alapján automatikusan történik. </a:t>
            </a:r>
            <a:endParaRPr sz="1800"/>
          </a:p>
          <a:p>
            <a:pPr indent="0" lvl="0" marL="0" rtl="0" algn="just">
              <a:lnSpc>
                <a:spcPct val="90000"/>
              </a:lnSpc>
              <a:spcBef>
                <a:spcPts val="1000"/>
              </a:spcBef>
              <a:spcAft>
                <a:spcPts val="0"/>
              </a:spcAft>
              <a:buClr>
                <a:schemeClr val="dk1"/>
              </a:buClr>
              <a:buSzPts val="1600"/>
              <a:buNone/>
            </a:pPr>
            <a:r>
              <a:t/>
            </a:r>
            <a:endParaRPr sz="1800"/>
          </a:p>
        </p:txBody>
      </p:sp>
      <p:pic>
        <p:nvPicPr>
          <p:cNvPr id="279" name="Google Shape;279;gd4ae924698_0_211"/>
          <p:cNvPicPr preferRelativeResize="0"/>
          <p:nvPr/>
        </p:nvPicPr>
        <p:blipFill rotWithShape="1">
          <a:blip r:embed="rId3">
            <a:alphaModFix/>
          </a:blip>
          <a:srcRect b="0" l="0" r="0" t="0"/>
          <a:stretch/>
        </p:blipFill>
        <p:spPr>
          <a:xfrm>
            <a:off x="9693185" y="4889990"/>
            <a:ext cx="2267488" cy="1661428"/>
          </a:xfrm>
          <a:prstGeom prst="rect">
            <a:avLst/>
          </a:prstGeom>
          <a:noFill/>
          <a:ln>
            <a:noFill/>
          </a:ln>
        </p:spPr>
      </p:pic>
      <p:sp>
        <p:nvSpPr>
          <p:cNvPr id="280" name="Google Shape;280;gd4ae924698_0_211"/>
          <p:cNvSpPr txBox="1"/>
          <p:nvPr/>
        </p:nvSpPr>
        <p:spPr>
          <a:xfrm>
            <a:off x="710125" y="3273150"/>
            <a:ext cx="6349200" cy="2946000"/>
          </a:xfrm>
          <a:prstGeom prst="rect">
            <a:avLst/>
          </a:prstGeom>
          <a:noFill/>
          <a:ln>
            <a:noFill/>
          </a:ln>
        </p:spPr>
        <p:txBody>
          <a:bodyPr anchorCtr="0" anchor="t" bIns="91425" lIns="91425" spcFirstLastPara="1" rIns="91425" wrap="square" tIns="91425">
            <a:noAutofit/>
          </a:bodyPr>
          <a:lstStyle/>
          <a:p>
            <a:pPr indent="0" lvl="0" marL="0" marR="0" rtl="0" algn="just">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vetés során lehetőség van további adatgyűjtésre (pl. külső szenzorok csatlakoztatása) amelyek adataira alapozva a kijuttatott vetőmag mennyisége online is változtatható. Ilyen szenzorokat akár a magtakaró pálcára is csatlakoztathatunk, amelyek a talaj nedvességét és szervesanyag tartalmát mérik. </a:t>
            </a:r>
            <a:endParaRPr b="0" i="0" sz="1800" u="none" cap="none" strike="noStrike">
              <a:solidFill>
                <a:srgbClr val="1C9E4A"/>
              </a:solidFill>
              <a:latin typeface="Calibri"/>
              <a:ea typeface="Calibri"/>
              <a:cs typeface="Calibri"/>
              <a:sym typeface="Calibri"/>
            </a:endParaRPr>
          </a:p>
          <a:p>
            <a:pPr indent="0" lvl="0" marL="0" marR="0" rtl="0" algn="just">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műholdas helymeghatározást használó vetési munkaművelet során a sorelzárás automatikusan történik, ezzel elkerülve a felesleges rávetést, illetve a soreleji kihagyásokat.</a:t>
            </a:r>
            <a:endParaRPr b="0" i="0" sz="1800" u="none" cap="none" strike="noStrike">
              <a:solidFill>
                <a:srgbClr val="1C9E4A"/>
              </a:solidFill>
              <a:latin typeface="Calibri"/>
              <a:ea typeface="Calibri"/>
              <a:cs typeface="Calibri"/>
              <a:sym typeface="Calibri"/>
            </a:endParaRPr>
          </a:p>
          <a:p>
            <a:pPr indent="0" lvl="0" marL="0" marR="0" rtl="0" algn="just">
              <a:lnSpc>
                <a:spcPct val="90000"/>
              </a:lnSpc>
              <a:spcBef>
                <a:spcPts val="1000"/>
              </a:spcBef>
              <a:spcAft>
                <a:spcPts val="0"/>
              </a:spcAft>
              <a:buClr>
                <a:srgbClr val="000000"/>
              </a:buClr>
              <a:buSzPts val="1600"/>
              <a:buFont typeface="Arial"/>
              <a:buNone/>
            </a:pPr>
            <a:r>
              <a:t/>
            </a:r>
            <a:endParaRPr b="0" i="0" sz="1800" u="none" cap="none" strike="noStrike">
              <a:solidFill>
                <a:srgbClr val="1C9E4A"/>
              </a:solidFill>
              <a:latin typeface="Calibri"/>
              <a:ea typeface="Calibri"/>
              <a:cs typeface="Calibri"/>
              <a:sym typeface="Calibri"/>
            </a:endParaRPr>
          </a:p>
        </p:txBody>
      </p:sp>
      <p:pic>
        <p:nvPicPr>
          <p:cNvPr id="281" name="Google Shape;281;gd4ae924698_0_211"/>
          <p:cNvPicPr preferRelativeResize="0"/>
          <p:nvPr/>
        </p:nvPicPr>
        <p:blipFill rotWithShape="1">
          <a:blip r:embed="rId4">
            <a:alphaModFix/>
          </a:blip>
          <a:srcRect b="0" l="0" r="0" t="20426"/>
          <a:stretch/>
        </p:blipFill>
        <p:spPr>
          <a:xfrm>
            <a:off x="8269915" y="3386197"/>
            <a:ext cx="1240036" cy="1285350"/>
          </a:xfrm>
          <a:prstGeom prst="rect">
            <a:avLst/>
          </a:prstGeom>
          <a:noFill/>
          <a:ln>
            <a:noFill/>
          </a:ln>
        </p:spPr>
      </p:pic>
      <p:pic>
        <p:nvPicPr>
          <p:cNvPr id="282" name="Google Shape;282;gd4ae924698_0_211"/>
          <p:cNvPicPr preferRelativeResize="0"/>
          <p:nvPr/>
        </p:nvPicPr>
        <p:blipFill rotWithShape="1">
          <a:blip r:embed="rId5">
            <a:alphaModFix/>
          </a:blip>
          <a:srcRect b="0" l="0" r="0" t="0"/>
          <a:stretch/>
        </p:blipFill>
        <p:spPr>
          <a:xfrm>
            <a:off x="9657458" y="3386197"/>
            <a:ext cx="2338944" cy="1285355"/>
          </a:xfrm>
          <a:prstGeom prst="rect">
            <a:avLst/>
          </a:prstGeom>
          <a:noFill/>
          <a:ln>
            <a:noFill/>
          </a:ln>
        </p:spPr>
      </p:pic>
      <p:pic>
        <p:nvPicPr>
          <p:cNvPr id="283" name="Google Shape;283;gd4ae924698_0_211"/>
          <p:cNvPicPr preferRelativeResize="0"/>
          <p:nvPr/>
        </p:nvPicPr>
        <p:blipFill rotWithShape="1">
          <a:blip r:embed="rId6">
            <a:alphaModFix/>
          </a:blip>
          <a:srcRect b="0" l="0" r="0" t="0"/>
          <a:stretch/>
        </p:blipFill>
        <p:spPr>
          <a:xfrm>
            <a:off x="7242471" y="4889990"/>
            <a:ext cx="2267488" cy="16614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d4ae924698_0_222"/>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Tápanyagkijuttatás a vetés során</a:t>
            </a:r>
            <a:endParaRPr/>
          </a:p>
        </p:txBody>
      </p:sp>
      <p:sp>
        <p:nvSpPr>
          <p:cNvPr id="290" name="Google Shape;290;gd4ae924698_0_222"/>
          <p:cNvSpPr txBox="1"/>
          <p:nvPr>
            <p:ph idx="1" type="body"/>
          </p:nvPr>
        </p:nvSpPr>
        <p:spPr>
          <a:xfrm>
            <a:off x="321547" y="1825625"/>
            <a:ext cx="11555700" cy="43512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600"/>
              <a:buNone/>
            </a:pPr>
            <a:r>
              <a:rPr lang="hu-HU" sz="1800"/>
              <a:t>A vetéssel egymenetben történő tápanyag kijuttatás formáját tekintve lehet folyékony vagy szilárd állagú startertrágya.</a:t>
            </a:r>
            <a:endParaRPr sz="1800"/>
          </a:p>
          <a:p>
            <a:pPr indent="0" lvl="0" marL="0" rtl="0" algn="just">
              <a:lnSpc>
                <a:spcPct val="90000"/>
              </a:lnSpc>
              <a:spcBef>
                <a:spcPts val="1000"/>
              </a:spcBef>
              <a:spcAft>
                <a:spcPts val="0"/>
              </a:spcAft>
              <a:buClr>
                <a:schemeClr val="dk1"/>
              </a:buClr>
              <a:buSzPts val="1600"/>
              <a:buNone/>
            </a:pPr>
            <a:r>
              <a:rPr lang="hu-HU" sz="1800"/>
              <a:t>A szilárd startertrágya lehet </a:t>
            </a:r>
            <a:r>
              <a:rPr lang="hu-HU" sz="1800">
                <a:solidFill>
                  <a:srgbClr val="FF0000"/>
                </a:solidFill>
              </a:rPr>
              <a:t>mikro</a:t>
            </a:r>
            <a:r>
              <a:rPr lang="hu-HU" sz="1800"/>
              <a:t>, vagy makro műtrágya. A starter műtrágyák alkalmazására azért van szükség, hogy megteremtsük a növények számára az ideális kelési feltételekhez szükséges tápanyag szintet.</a:t>
            </a:r>
            <a:endParaRPr sz="1800"/>
          </a:p>
          <a:p>
            <a:pPr indent="0" lvl="0" marL="0" rtl="0" algn="just">
              <a:lnSpc>
                <a:spcPct val="90000"/>
              </a:lnSpc>
              <a:spcBef>
                <a:spcPts val="1000"/>
              </a:spcBef>
              <a:spcAft>
                <a:spcPts val="0"/>
              </a:spcAft>
              <a:buClr>
                <a:schemeClr val="dk1"/>
              </a:buClr>
              <a:buSzPts val="1600"/>
              <a:buNone/>
            </a:pPr>
            <a:r>
              <a:rPr lang="hu-HU" sz="1800"/>
              <a:t>A starter műtrágyák kijuttatása a tőszámhoz igazítottan történik, így ez a munkafolyamat is része a precíziós (helyspecifikus) gazdálkodásnak. </a:t>
            </a:r>
            <a:endParaRPr sz="1800"/>
          </a:p>
          <a:p>
            <a:pPr indent="0" lvl="0" marL="0" rtl="0" algn="just">
              <a:lnSpc>
                <a:spcPct val="90000"/>
              </a:lnSpc>
              <a:spcBef>
                <a:spcPts val="1000"/>
              </a:spcBef>
              <a:spcAft>
                <a:spcPts val="0"/>
              </a:spcAft>
              <a:buClr>
                <a:schemeClr val="dk1"/>
              </a:buClr>
              <a:buSzPts val="1600"/>
              <a:buNone/>
            </a:pPr>
            <a:r>
              <a:rPr lang="hu-HU" sz="1800"/>
              <a:t>Amennyiben az indokolt, a vetés során a differenciált tápanyag kijuttatás mellett baktérium trágya kijuttatására is lehetőség van.</a:t>
            </a:r>
            <a:endParaRPr sz="1800"/>
          </a:p>
        </p:txBody>
      </p:sp>
      <p:pic>
        <p:nvPicPr>
          <p:cNvPr id="291" name="Google Shape;291;gd4ae924698_0_222"/>
          <p:cNvPicPr preferRelativeResize="0"/>
          <p:nvPr/>
        </p:nvPicPr>
        <p:blipFill rotWithShape="1">
          <a:blip r:embed="rId3">
            <a:alphaModFix/>
          </a:blip>
          <a:srcRect b="0" l="0" r="0" t="0"/>
          <a:stretch/>
        </p:blipFill>
        <p:spPr>
          <a:xfrm>
            <a:off x="7294674" y="4275575"/>
            <a:ext cx="1275650" cy="2267844"/>
          </a:xfrm>
          <a:prstGeom prst="rect">
            <a:avLst/>
          </a:prstGeom>
          <a:noFill/>
          <a:ln>
            <a:noFill/>
          </a:ln>
        </p:spPr>
      </p:pic>
      <p:pic>
        <p:nvPicPr>
          <p:cNvPr id="292" name="Google Shape;292;gd4ae924698_0_222"/>
          <p:cNvPicPr preferRelativeResize="0"/>
          <p:nvPr/>
        </p:nvPicPr>
        <p:blipFill rotWithShape="1">
          <a:blip r:embed="rId4">
            <a:alphaModFix/>
          </a:blip>
          <a:srcRect b="0" l="0" r="0" t="0"/>
          <a:stretch/>
        </p:blipFill>
        <p:spPr>
          <a:xfrm>
            <a:off x="10488075" y="4275600"/>
            <a:ext cx="1275650" cy="2267800"/>
          </a:xfrm>
          <a:prstGeom prst="rect">
            <a:avLst/>
          </a:prstGeom>
          <a:noFill/>
          <a:ln>
            <a:noFill/>
          </a:ln>
        </p:spPr>
      </p:pic>
      <p:pic>
        <p:nvPicPr>
          <p:cNvPr id="293" name="Google Shape;293;gd4ae924698_0_222"/>
          <p:cNvPicPr preferRelativeResize="0"/>
          <p:nvPr/>
        </p:nvPicPr>
        <p:blipFill rotWithShape="1">
          <a:blip r:embed="rId5">
            <a:alphaModFix/>
          </a:blip>
          <a:srcRect b="0" l="0" r="0" t="0"/>
          <a:stretch/>
        </p:blipFill>
        <p:spPr>
          <a:xfrm>
            <a:off x="8919683" y="4275587"/>
            <a:ext cx="1275646" cy="2267838"/>
          </a:xfrm>
          <a:prstGeom prst="rect">
            <a:avLst/>
          </a:prstGeom>
          <a:noFill/>
          <a:ln>
            <a:noFill/>
          </a:ln>
        </p:spPr>
      </p:pic>
      <p:pic>
        <p:nvPicPr>
          <p:cNvPr id="294" name="Google Shape;294;gd4ae924698_0_222"/>
          <p:cNvPicPr preferRelativeResize="0"/>
          <p:nvPr/>
        </p:nvPicPr>
        <p:blipFill rotWithShape="1">
          <a:blip r:embed="rId6">
            <a:alphaModFix/>
          </a:blip>
          <a:srcRect b="0" l="0" r="0" t="0"/>
          <a:stretch/>
        </p:blipFill>
        <p:spPr>
          <a:xfrm>
            <a:off x="3921494" y="4275575"/>
            <a:ext cx="3023831" cy="2267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d4ae924698_0_232"/>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Növényvédelem a vetés során</a:t>
            </a:r>
            <a:endParaRPr/>
          </a:p>
        </p:txBody>
      </p:sp>
      <p:sp>
        <p:nvSpPr>
          <p:cNvPr id="301" name="Google Shape;301;gd4ae924698_0_232"/>
          <p:cNvSpPr txBox="1"/>
          <p:nvPr>
            <p:ph idx="1" type="body"/>
          </p:nvPr>
        </p:nvSpPr>
        <p:spPr>
          <a:xfrm>
            <a:off x="321550" y="1825625"/>
            <a:ext cx="11555700" cy="27549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600"/>
              <a:buNone/>
            </a:pPr>
            <a:r>
              <a:rPr lang="hu-HU" sz="1800"/>
              <a:t>A növényvédelmi beavatkozások precíziós (helyspecifikus) módon történő alkalmazása a vetés során elsősorban a talajlakó (terricol) kártevők elleni védekezést, az inszekticid kijuttatást jelentik. A talajlakó (terricol) kártevők jelenlétét előzetes vizsgálatokkal lehet megállapítani. Amennyiben a vizsgálatok helyspecifikus módon történtek, a beavatkozások is változtatható dózismennyiséggel végezhetők el. A technológia jelentősége a hatóanyag kivonások tükrében emelkedni fog.</a:t>
            </a:r>
            <a:endParaRPr sz="1800"/>
          </a:p>
          <a:p>
            <a:pPr indent="0" lvl="0" marL="0" rtl="0" algn="just">
              <a:lnSpc>
                <a:spcPct val="90000"/>
              </a:lnSpc>
              <a:spcBef>
                <a:spcPts val="0"/>
              </a:spcBef>
              <a:spcAft>
                <a:spcPts val="0"/>
              </a:spcAft>
              <a:buClr>
                <a:schemeClr val="dk1"/>
              </a:buClr>
              <a:buSzPts val="1600"/>
              <a:buNone/>
            </a:pPr>
            <a:r>
              <a:t/>
            </a:r>
            <a:endParaRPr sz="1800"/>
          </a:p>
          <a:p>
            <a:pPr indent="0" lvl="0" marL="0" rtl="0" algn="just">
              <a:lnSpc>
                <a:spcPct val="90000"/>
              </a:lnSpc>
              <a:spcBef>
                <a:spcPts val="0"/>
              </a:spcBef>
              <a:spcAft>
                <a:spcPts val="0"/>
              </a:spcAft>
              <a:buClr>
                <a:schemeClr val="dk1"/>
              </a:buClr>
              <a:buSzPts val="1600"/>
              <a:buNone/>
            </a:pPr>
            <a:r>
              <a:rPr lang="hu-HU" sz="1800"/>
              <a:t>A kijuttatási térkép előzetes felmérés alapján készíthető el, mely során közvetett módon következtethetünk a terricol kártevők várható kártételére. Fontos, hogy a kijuttatási térkép határértékei minden esetben az alkalmazott készítmény engedélyokiratában meghatározott dózissal összhangban legyenek. </a:t>
            </a:r>
            <a:endParaRPr sz="1800"/>
          </a:p>
          <a:p>
            <a:pPr indent="0" lvl="0" marL="0" rtl="0" algn="just">
              <a:lnSpc>
                <a:spcPct val="90000"/>
              </a:lnSpc>
              <a:spcBef>
                <a:spcPts val="0"/>
              </a:spcBef>
              <a:spcAft>
                <a:spcPts val="0"/>
              </a:spcAft>
              <a:buClr>
                <a:schemeClr val="dk1"/>
              </a:buClr>
              <a:buSzPts val="1600"/>
              <a:buNone/>
            </a:pPr>
            <a:r>
              <a:t/>
            </a:r>
            <a:endParaRPr sz="1800"/>
          </a:p>
          <a:p>
            <a:pPr indent="0" lvl="0" marL="0" rtl="0" algn="just">
              <a:lnSpc>
                <a:spcPct val="90000"/>
              </a:lnSpc>
              <a:spcBef>
                <a:spcPts val="0"/>
              </a:spcBef>
              <a:spcAft>
                <a:spcPts val="0"/>
              </a:spcAft>
              <a:buClr>
                <a:schemeClr val="dk1"/>
              </a:buClr>
              <a:buSzPts val="1600"/>
              <a:buNone/>
            </a:pPr>
            <a:r>
              <a:rPr lang="hu-HU" sz="1800"/>
              <a:t>A kijuttatási térkép változó dózisú térképet jelent jelen esetben.</a:t>
            </a:r>
            <a:endParaRPr sz="1800"/>
          </a:p>
        </p:txBody>
      </p:sp>
      <p:pic>
        <p:nvPicPr>
          <p:cNvPr id="302" name="Google Shape;302;gd4ae924698_0_232"/>
          <p:cNvPicPr preferRelativeResize="0"/>
          <p:nvPr/>
        </p:nvPicPr>
        <p:blipFill rotWithShape="1">
          <a:blip r:embed="rId3">
            <a:alphaModFix/>
          </a:blip>
          <a:srcRect b="0" l="0" r="0" t="21048"/>
          <a:stretch/>
        </p:blipFill>
        <p:spPr>
          <a:xfrm>
            <a:off x="10078150" y="4386477"/>
            <a:ext cx="1275650" cy="1790506"/>
          </a:xfrm>
          <a:prstGeom prst="rect">
            <a:avLst/>
          </a:prstGeom>
          <a:noFill/>
          <a:ln>
            <a:noFill/>
          </a:ln>
        </p:spPr>
      </p:pic>
      <p:pic>
        <p:nvPicPr>
          <p:cNvPr id="303" name="Google Shape;303;gd4ae924698_0_232"/>
          <p:cNvPicPr preferRelativeResize="0"/>
          <p:nvPr/>
        </p:nvPicPr>
        <p:blipFill rotWithShape="1">
          <a:blip r:embed="rId4">
            <a:alphaModFix/>
          </a:blip>
          <a:srcRect b="0" l="0" r="0" t="0"/>
          <a:stretch/>
        </p:blipFill>
        <p:spPr>
          <a:xfrm>
            <a:off x="7599924" y="5060183"/>
            <a:ext cx="1984575" cy="1116789"/>
          </a:xfrm>
          <a:prstGeom prst="rect">
            <a:avLst/>
          </a:prstGeom>
          <a:noFill/>
          <a:ln>
            <a:noFill/>
          </a:ln>
        </p:spPr>
      </p:pic>
      <p:pic>
        <p:nvPicPr>
          <p:cNvPr id="304" name="Google Shape;304;gd4ae924698_0_232"/>
          <p:cNvPicPr preferRelativeResize="0"/>
          <p:nvPr/>
        </p:nvPicPr>
        <p:blipFill rotWithShape="1">
          <a:blip r:embed="rId5">
            <a:alphaModFix/>
          </a:blip>
          <a:srcRect b="7981" l="8840" r="10933" t="16295"/>
          <a:stretch/>
        </p:blipFill>
        <p:spPr>
          <a:xfrm>
            <a:off x="5121690" y="4772127"/>
            <a:ext cx="1984581" cy="1404848"/>
          </a:xfrm>
          <a:prstGeom prst="rect">
            <a:avLst/>
          </a:prstGeom>
          <a:noFill/>
          <a:ln>
            <a:noFill/>
          </a:ln>
        </p:spPr>
      </p:pic>
      <p:pic>
        <p:nvPicPr>
          <p:cNvPr id="305" name="Google Shape;305;gd4ae924698_0_232"/>
          <p:cNvPicPr preferRelativeResize="0"/>
          <p:nvPr/>
        </p:nvPicPr>
        <p:blipFill rotWithShape="1">
          <a:blip r:embed="rId6">
            <a:alphaModFix/>
          </a:blip>
          <a:srcRect b="0" l="0" r="0" t="0"/>
          <a:stretch/>
        </p:blipFill>
        <p:spPr>
          <a:xfrm>
            <a:off x="2103625" y="4723850"/>
            <a:ext cx="2669150" cy="15013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d4ae924698_0_242"/>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Tápanyag utánpótlás - fejtrágyázás</a:t>
            </a:r>
            <a:endParaRPr/>
          </a:p>
        </p:txBody>
      </p:sp>
      <p:sp>
        <p:nvSpPr>
          <p:cNvPr id="312" name="Google Shape;312;gd4ae924698_0_242"/>
          <p:cNvSpPr txBox="1"/>
          <p:nvPr>
            <p:ph idx="1" type="body"/>
          </p:nvPr>
        </p:nvSpPr>
        <p:spPr>
          <a:xfrm>
            <a:off x="838200" y="1825625"/>
            <a:ext cx="10515600" cy="715200"/>
          </a:xfrm>
          <a:prstGeom prst="rect">
            <a:avLst/>
          </a:prstGeom>
          <a:noFill/>
          <a:ln>
            <a:noFill/>
          </a:ln>
        </p:spPr>
        <p:txBody>
          <a:bodyPr anchorCtr="0" anchor="t" bIns="45700" lIns="91425" spcFirstLastPara="1" rIns="91425" wrap="square" tIns="45700">
            <a:noAutofit/>
          </a:bodyPr>
          <a:lstStyle/>
          <a:p>
            <a:pPr indent="0" lvl="0" marL="0" rtl="0" algn="just">
              <a:lnSpc>
                <a:spcPct val="70000"/>
              </a:lnSpc>
              <a:spcBef>
                <a:spcPts val="0"/>
              </a:spcBef>
              <a:spcAft>
                <a:spcPts val="0"/>
              </a:spcAft>
              <a:buClr>
                <a:schemeClr val="dk1"/>
              </a:buClr>
              <a:buSzPts val="880"/>
              <a:buNone/>
            </a:pPr>
            <a:r>
              <a:rPr lang="hu-HU" sz="1800"/>
              <a:t>Az állományban történő tápanyag utánpótlás a precíziós (helyspecifikus) gazdálkodás hazai gyakorlatában is széles körben elterjedt. Az eltérő növények esetén a fejtrágyázás különböző módon valósítható meg.</a:t>
            </a:r>
            <a:endParaRPr sz="1800"/>
          </a:p>
          <a:p>
            <a:pPr indent="0" lvl="0" marL="0" rtl="0" algn="just">
              <a:lnSpc>
                <a:spcPct val="70000"/>
              </a:lnSpc>
              <a:spcBef>
                <a:spcPts val="1000"/>
              </a:spcBef>
              <a:spcAft>
                <a:spcPts val="0"/>
              </a:spcAft>
              <a:buClr>
                <a:schemeClr val="dk1"/>
              </a:buClr>
              <a:buSzPts val="880"/>
              <a:buNone/>
            </a:pPr>
            <a:r>
              <a:t/>
            </a:r>
            <a:endParaRPr sz="1800"/>
          </a:p>
        </p:txBody>
      </p:sp>
      <p:pic>
        <p:nvPicPr>
          <p:cNvPr id="313" name="Google Shape;313;gd4ae924698_0_242"/>
          <p:cNvPicPr preferRelativeResize="0"/>
          <p:nvPr/>
        </p:nvPicPr>
        <p:blipFill rotWithShape="1">
          <a:blip r:embed="rId3">
            <a:alphaModFix/>
          </a:blip>
          <a:srcRect b="0" l="24630" r="9087" t="0"/>
          <a:stretch/>
        </p:blipFill>
        <p:spPr>
          <a:xfrm>
            <a:off x="9763475" y="4982025"/>
            <a:ext cx="2052575" cy="1549873"/>
          </a:xfrm>
          <a:prstGeom prst="rect">
            <a:avLst/>
          </a:prstGeom>
          <a:noFill/>
          <a:ln>
            <a:noFill/>
          </a:ln>
        </p:spPr>
      </p:pic>
      <p:pic>
        <p:nvPicPr>
          <p:cNvPr id="314" name="Google Shape;314;gd4ae924698_0_242"/>
          <p:cNvPicPr preferRelativeResize="0"/>
          <p:nvPr/>
        </p:nvPicPr>
        <p:blipFill rotWithShape="1">
          <a:blip r:embed="rId4">
            <a:alphaModFix/>
          </a:blip>
          <a:srcRect b="0" l="0" r="0" t="0"/>
          <a:stretch/>
        </p:blipFill>
        <p:spPr>
          <a:xfrm>
            <a:off x="7488850" y="4982025"/>
            <a:ext cx="1959099" cy="1549876"/>
          </a:xfrm>
          <a:prstGeom prst="rect">
            <a:avLst/>
          </a:prstGeom>
          <a:noFill/>
          <a:ln>
            <a:noFill/>
          </a:ln>
        </p:spPr>
      </p:pic>
      <p:pic>
        <p:nvPicPr>
          <p:cNvPr id="315" name="Google Shape;315;gd4ae924698_0_242"/>
          <p:cNvPicPr preferRelativeResize="0"/>
          <p:nvPr/>
        </p:nvPicPr>
        <p:blipFill rotWithShape="1">
          <a:blip r:embed="rId5">
            <a:alphaModFix/>
          </a:blip>
          <a:srcRect b="0" l="0" r="20854" t="14214"/>
          <a:stretch/>
        </p:blipFill>
        <p:spPr>
          <a:xfrm>
            <a:off x="9763475" y="2964701"/>
            <a:ext cx="2052575" cy="1847897"/>
          </a:xfrm>
          <a:prstGeom prst="rect">
            <a:avLst/>
          </a:prstGeom>
          <a:noFill/>
          <a:ln>
            <a:noFill/>
          </a:ln>
        </p:spPr>
      </p:pic>
      <p:sp>
        <p:nvSpPr>
          <p:cNvPr id="316" name="Google Shape;316;gd4ae924698_0_242"/>
          <p:cNvSpPr txBox="1"/>
          <p:nvPr/>
        </p:nvSpPr>
        <p:spPr>
          <a:xfrm>
            <a:off x="838200" y="2688500"/>
            <a:ext cx="6458700" cy="3000000"/>
          </a:xfrm>
          <a:prstGeom prst="rect">
            <a:avLst/>
          </a:prstGeom>
          <a:noFill/>
          <a:ln>
            <a:noFill/>
          </a:ln>
        </p:spPr>
        <p:txBody>
          <a:bodyPr anchorCtr="0" anchor="t" bIns="91425" lIns="91425" spcFirstLastPara="1" rIns="91425" wrap="square" tIns="91425">
            <a:noAutofit/>
          </a:bodyPr>
          <a:lstStyle/>
          <a:p>
            <a:pPr indent="0" lvl="0" marL="0" marR="0" rtl="0" algn="just">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technológia legelterjedtebb változata az őszi kalászosok nitrogén pótlását jelenti. A jelenlegi szenzortechnika lehetőséget biztosít az online (valós idejű) beavatkozásra. A fejtrágya mennyiségének tervezése történhet műholdas, vagy UAV alapú távérzékelési eljárások adatgyűjtése alapján is. </a:t>
            </a:r>
            <a:endParaRPr b="0" i="0" sz="1800" u="none" cap="none" strike="noStrike">
              <a:solidFill>
                <a:srgbClr val="1C9E4A"/>
              </a:solidFill>
              <a:latin typeface="Calibri"/>
              <a:ea typeface="Calibri"/>
              <a:cs typeface="Calibri"/>
              <a:sym typeface="Calibri"/>
            </a:endParaRPr>
          </a:p>
        </p:txBody>
      </p:sp>
      <p:pic>
        <p:nvPicPr>
          <p:cNvPr id="317" name="Google Shape;317;gd4ae924698_0_242"/>
          <p:cNvPicPr preferRelativeResize="0"/>
          <p:nvPr/>
        </p:nvPicPr>
        <p:blipFill rotWithShape="1">
          <a:blip r:embed="rId6">
            <a:alphaModFix/>
          </a:blip>
          <a:srcRect b="0" l="0" r="0" t="0"/>
          <a:stretch/>
        </p:blipFill>
        <p:spPr>
          <a:xfrm>
            <a:off x="7550600" y="3345026"/>
            <a:ext cx="1959100" cy="1306095"/>
          </a:xfrm>
          <a:prstGeom prst="rect">
            <a:avLst/>
          </a:prstGeom>
          <a:noFill/>
          <a:ln>
            <a:noFill/>
          </a:ln>
        </p:spPr>
      </p:pic>
      <p:pic>
        <p:nvPicPr>
          <p:cNvPr id="318" name="Google Shape;318;gd4ae924698_0_242"/>
          <p:cNvPicPr preferRelativeResize="0"/>
          <p:nvPr/>
        </p:nvPicPr>
        <p:blipFill rotWithShape="1">
          <a:blip r:embed="rId7">
            <a:alphaModFix/>
          </a:blip>
          <a:srcRect b="0" l="0" r="0" t="0"/>
          <a:stretch/>
        </p:blipFill>
        <p:spPr>
          <a:xfrm>
            <a:off x="5049336" y="4982026"/>
            <a:ext cx="2123988" cy="1592977"/>
          </a:xfrm>
          <a:prstGeom prst="rect">
            <a:avLst/>
          </a:prstGeom>
          <a:noFill/>
          <a:ln>
            <a:noFill/>
          </a:ln>
        </p:spPr>
      </p:pic>
      <p:sp>
        <p:nvSpPr>
          <p:cNvPr id="319" name="Google Shape;319;gd4ae924698_0_242"/>
          <p:cNvSpPr/>
          <p:nvPr/>
        </p:nvSpPr>
        <p:spPr>
          <a:xfrm>
            <a:off x="838200" y="5872150"/>
            <a:ext cx="2846400" cy="5886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hu-HU" sz="1600" u="none" cap="none" strike="noStrike">
                <a:solidFill>
                  <a:schemeClr val="dk1"/>
                </a:solidFill>
                <a:latin typeface="Calibri"/>
                <a:ea typeface="Calibri"/>
                <a:cs typeface="Calibri"/>
                <a:sym typeface="Calibri"/>
              </a:rPr>
              <a:t>Drón használat</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d4ae924698_0_255"/>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Öntözés</a:t>
            </a:r>
            <a:endParaRPr/>
          </a:p>
        </p:txBody>
      </p:sp>
      <p:sp>
        <p:nvSpPr>
          <p:cNvPr id="326" name="Google Shape;326;gd4ae924698_0_255"/>
          <p:cNvSpPr txBox="1"/>
          <p:nvPr>
            <p:ph idx="1" type="body"/>
          </p:nvPr>
        </p:nvSpPr>
        <p:spPr>
          <a:xfrm>
            <a:off x="838200" y="1825625"/>
            <a:ext cx="10515600" cy="2298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lang="hu-HU" sz="1800"/>
              <a:t>A kiszámíthatatlan időjárási jelenségek előfordulásának megszaporodása miatt az öntözés a szántóföldi kultúrák termesztésében egyre nagyobb területen válik szükségessé a termelés biztonságának fenntartása miatt.</a:t>
            </a:r>
            <a:endParaRPr sz="1800"/>
          </a:p>
          <a:p>
            <a:pPr indent="0" lvl="0" marL="0" rtl="0" algn="l">
              <a:lnSpc>
                <a:spcPct val="90000"/>
              </a:lnSpc>
              <a:spcBef>
                <a:spcPts val="0"/>
              </a:spcBef>
              <a:spcAft>
                <a:spcPts val="0"/>
              </a:spcAft>
              <a:buClr>
                <a:schemeClr val="dk1"/>
              </a:buClr>
              <a:buSzPts val="1600"/>
              <a:buNone/>
            </a:pPr>
            <a:r>
              <a:rPr lang="hu-HU" sz="1800"/>
              <a:t>Az öntözött területeken is eltérő termesztési körülmények adottak a termesztéshez, melyet helyspecifikus öntözéssel ellensúlyozhatunk. A helyspecifikus (precíziós) öntözés során a vetett kultúrához (fajta, állománysűrűség) illetve a talajtulajdonságokhoz (vízháztartás, szántóföldi vízkapacitás) igazodunk. </a:t>
            </a:r>
            <a:endParaRPr sz="1800"/>
          </a:p>
          <a:p>
            <a:pPr indent="0" lvl="0" marL="0" rtl="0" algn="l">
              <a:lnSpc>
                <a:spcPct val="90000"/>
              </a:lnSpc>
              <a:spcBef>
                <a:spcPts val="0"/>
              </a:spcBef>
              <a:spcAft>
                <a:spcPts val="0"/>
              </a:spcAft>
              <a:buClr>
                <a:schemeClr val="dk1"/>
              </a:buClr>
              <a:buSzPts val="1600"/>
              <a:buNone/>
            </a:pPr>
            <a:r>
              <a:t/>
            </a:r>
            <a:endParaRPr sz="1800"/>
          </a:p>
        </p:txBody>
      </p:sp>
      <p:pic>
        <p:nvPicPr>
          <p:cNvPr id="327" name="Google Shape;327;gd4ae924698_0_255"/>
          <p:cNvPicPr preferRelativeResize="0"/>
          <p:nvPr/>
        </p:nvPicPr>
        <p:blipFill rotWithShape="1">
          <a:blip r:embed="rId3">
            <a:alphaModFix/>
          </a:blip>
          <a:srcRect b="0" l="0" r="0" t="0"/>
          <a:stretch/>
        </p:blipFill>
        <p:spPr>
          <a:xfrm>
            <a:off x="9214000" y="4050312"/>
            <a:ext cx="1278425" cy="2271781"/>
          </a:xfrm>
          <a:prstGeom prst="rect">
            <a:avLst/>
          </a:prstGeom>
          <a:noFill/>
          <a:ln>
            <a:noFill/>
          </a:ln>
        </p:spPr>
      </p:pic>
      <p:pic>
        <p:nvPicPr>
          <p:cNvPr id="328" name="Google Shape;328;gd4ae924698_0_255"/>
          <p:cNvPicPr preferRelativeResize="0"/>
          <p:nvPr/>
        </p:nvPicPr>
        <p:blipFill rotWithShape="1">
          <a:blip r:embed="rId4">
            <a:alphaModFix/>
          </a:blip>
          <a:srcRect b="0" l="0" r="0" t="0"/>
          <a:stretch/>
        </p:blipFill>
        <p:spPr>
          <a:xfrm>
            <a:off x="10596300" y="4022250"/>
            <a:ext cx="1278425" cy="2271806"/>
          </a:xfrm>
          <a:prstGeom prst="rect">
            <a:avLst/>
          </a:prstGeom>
          <a:noFill/>
          <a:ln>
            <a:noFill/>
          </a:ln>
        </p:spPr>
      </p:pic>
      <p:pic>
        <p:nvPicPr>
          <p:cNvPr id="329" name="Google Shape;329;gd4ae924698_0_255"/>
          <p:cNvPicPr preferRelativeResize="0"/>
          <p:nvPr/>
        </p:nvPicPr>
        <p:blipFill rotWithShape="1">
          <a:blip r:embed="rId5">
            <a:alphaModFix/>
          </a:blip>
          <a:srcRect b="0" l="0" r="0" t="0"/>
          <a:stretch/>
        </p:blipFill>
        <p:spPr>
          <a:xfrm rot="-5400000">
            <a:off x="7181062" y="4563463"/>
            <a:ext cx="2298800" cy="1218475"/>
          </a:xfrm>
          <a:prstGeom prst="rect">
            <a:avLst/>
          </a:prstGeom>
          <a:noFill/>
          <a:ln>
            <a:noFill/>
          </a:ln>
        </p:spPr>
      </p:pic>
      <p:pic>
        <p:nvPicPr>
          <p:cNvPr id="330" name="Google Shape;330;gd4ae924698_0_255"/>
          <p:cNvPicPr preferRelativeResize="0"/>
          <p:nvPr/>
        </p:nvPicPr>
        <p:blipFill rotWithShape="1">
          <a:blip r:embed="rId6">
            <a:alphaModFix/>
          </a:blip>
          <a:srcRect b="0" l="0" r="0" t="0"/>
          <a:stretch/>
        </p:blipFill>
        <p:spPr>
          <a:xfrm>
            <a:off x="3510434" y="4022250"/>
            <a:ext cx="4038769" cy="2271801"/>
          </a:xfrm>
          <a:prstGeom prst="rect">
            <a:avLst/>
          </a:prstGeom>
          <a:noFill/>
          <a:ln>
            <a:noFill/>
          </a:ln>
        </p:spPr>
      </p:pic>
      <p:pic>
        <p:nvPicPr>
          <p:cNvPr id="331" name="Google Shape;331;gd4ae924698_0_255"/>
          <p:cNvPicPr preferRelativeResize="0"/>
          <p:nvPr/>
        </p:nvPicPr>
        <p:blipFill rotWithShape="1">
          <a:blip r:embed="rId7">
            <a:alphaModFix/>
          </a:blip>
          <a:srcRect b="0" l="0" r="0" t="0"/>
          <a:stretch/>
        </p:blipFill>
        <p:spPr>
          <a:xfrm>
            <a:off x="772200" y="4064325"/>
            <a:ext cx="2633685" cy="2243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dfbe2006d0_0_16"/>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Öntözés</a:t>
            </a:r>
            <a:endParaRPr/>
          </a:p>
        </p:txBody>
      </p:sp>
      <p:sp>
        <p:nvSpPr>
          <p:cNvPr id="338" name="Google Shape;338;gdfbe2006d0_0_16"/>
          <p:cNvSpPr txBox="1"/>
          <p:nvPr>
            <p:ph idx="1" type="body"/>
          </p:nvPr>
        </p:nvSpPr>
        <p:spPr>
          <a:xfrm>
            <a:off x="838200" y="1728125"/>
            <a:ext cx="10515600" cy="2298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lang="hu-HU" sz="1800"/>
              <a:t>Megvalósítását tekintve a legmodernebb rendszerek GPS pozíció alapján akár szakaszonként (szórófejenként) képesek a kijuttatandó vízmennyiséget az előírási térkép szerint változtatni.</a:t>
            </a:r>
            <a:endParaRPr sz="1800"/>
          </a:p>
          <a:p>
            <a:pPr indent="0" lvl="0" marL="0" rtl="0" algn="l">
              <a:lnSpc>
                <a:spcPct val="90000"/>
              </a:lnSpc>
              <a:spcBef>
                <a:spcPts val="0"/>
              </a:spcBef>
              <a:spcAft>
                <a:spcPts val="0"/>
              </a:spcAft>
              <a:buClr>
                <a:schemeClr val="dk1"/>
              </a:buClr>
              <a:buSzPts val="1600"/>
              <a:buNone/>
            </a:pPr>
            <a:r>
              <a:rPr lang="hu-HU" sz="1800"/>
              <a:t>Az öntözési rendszerekben fontos szerepet kap a döntéstámogatás, mely során talajszondák és meteorológiai állomások adatainak felhasználásával szoftver jelzi az öntözés szükségességét, adott esetben automatikusan vezérli azt.</a:t>
            </a:r>
            <a:endParaRPr sz="1800"/>
          </a:p>
          <a:p>
            <a:pPr indent="0" lvl="0" marL="0" rtl="0" algn="l">
              <a:lnSpc>
                <a:spcPct val="90000"/>
              </a:lnSpc>
              <a:spcBef>
                <a:spcPts val="0"/>
              </a:spcBef>
              <a:spcAft>
                <a:spcPts val="0"/>
              </a:spcAft>
              <a:buClr>
                <a:schemeClr val="dk1"/>
              </a:buClr>
              <a:buSzPts val="1600"/>
              <a:buNone/>
            </a:pPr>
            <a:r>
              <a:t/>
            </a:r>
            <a:endParaRPr sz="1800"/>
          </a:p>
          <a:p>
            <a:pPr indent="0" lvl="0" marL="0" rtl="0" algn="l">
              <a:lnSpc>
                <a:spcPct val="90000"/>
              </a:lnSpc>
              <a:spcBef>
                <a:spcPts val="0"/>
              </a:spcBef>
              <a:spcAft>
                <a:spcPts val="0"/>
              </a:spcAft>
              <a:buClr>
                <a:schemeClr val="dk1"/>
              </a:buClr>
              <a:buSzPts val="1600"/>
              <a:buNone/>
            </a:pPr>
            <a:r>
              <a:rPr lang="hu-HU" sz="1800"/>
              <a:t>Az öntözés mellett meg kell említeni adott esetben a dréncsövezést is, hiszen belvíz esetén a drénezés megvalósításával oldható meg a talaj nedvességtartalmának adott határok között tartása, a belvíz megszüntetése.</a:t>
            </a:r>
            <a:endParaRPr sz="1800"/>
          </a:p>
        </p:txBody>
      </p:sp>
      <p:pic>
        <p:nvPicPr>
          <p:cNvPr id="339" name="Google Shape;339;gdfbe2006d0_0_16"/>
          <p:cNvPicPr preferRelativeResize="0"/>
          <p:nvPr/>
        </p:nvPicPr>
        <p:blipFill rotWithShape="1">
          <a:blip r:embed="rId3">
            <a:alphaModFix/>
          </a:blip>
          <a:srcRect b="0" l="0" r="0" t="0"/>
          <a:stretch/>
        </p:blipFill>
        <p:spPr>
          <a:xfrm>
            <a:off x="9214000" y="4050312"/>
            <a:ext cx="1278425" cy="2271781"/>
          </a:xfrm>
          <a:prstGeom prst="rect">
            <a:avLst/>
          </a:prstGeom>
          <a:noFill/>
          <a:ln>
            <a:noFill/>
          </a:ln>
        </p:spPr>
      </p:pic>
      <p:pic>
        <p:nvPicPr>
          <p:cNvPr id="340" name="Google Shape;340;gdfbe2006d0_0_16"/>
          <p:cNvPicPr preferRelativeResize="0"/>
          <p:nvPr/>
        </p:nvPicPr>
        <p:blipFill rotWithShape="1">
          <a:blip r:embed="rId4">
            <a:alphaModFix/>
          </a:blip>
          <a:srcRect b="0" l="0" r="0" t="0"/>
          <a:stretch/>
        </p:blipFill>
        <p:spPr>
          <a:xfrm>
            <a:off x="10596300" y="4022250"/>
            <a:ext cx="1278425" cy="2271806"/>
          </a:xfrm>
          <a:prstGeom prst="rect">
            <a:avLst/>
          </a:prstGeom>
          <a:noFill/>
          <a:ln>
            <a:noFill/>
          </a:ln>
        </p:spPr>
      </p:pic>
      <p:pic>
        <p:nvPicPr>
          <p:cNvPr id="341" name="Google Shape;341;gdfbe2006d0_0_16"/>
          <p:cNvPicPr preferRelativeResize="0"/>
          <p:nvPr/>
        </p:nvPicPr>
        <p:blipFill rotWithShape="1">
          <a:blip r:embed="rId5">
            <a:alphaModFix/>
          </a:blip>
          <a:srcRect b="0" l="0" r="0" t="0"/>
          <a:stretch/>
        </p:blipFill>
        <p:spPr>
          <a:xfrm rot="-5400000">
            <a:off x="7181062" y="4563463"/>
            <a:ext cx="2298800" cy="1218475"/>
          </a:xfrm>
          <a:prstGeom prst="rect">
            <a:avLst/>
          </a:prstGeom>
          <a:noFill/>
          <a:ln>
            <a:noFill/>
          </a:ln>
        </p:spPr>
      </p:pic>
      <p:pic>
        <p:nvPicPr>
          <p:cNvPr id="342" name="Google Shape;342;gdfbe2006d0_0_16"/>
          <p:cNvPicPr preferRelativeResize="0"/>
          <p:nvPr/>
        </p:nvPicPr>
        <p:blipFill rotWithShape="1">
          <a:blip r:embed="rId6">
            <a:alphaModFix/>
          </a:blip>
          <a:srcRect b="0" l="0" r="0" t="0"/>
          <a:stretch/>
        </p:blipFill>
        <p:spPr>
          <a:xfrm>
            <a:off x="3510434" y="4022250"/>
            <a:ext cx="4038769" cy="2271801"/>
          </a:xfrm>
          <a:prstGeom prst="rect">
            <a:avLst/>
          </a:prstGeom>
          <a:noFill/>
          <a:ln>
            <a:noFill/>
          </a:ln>
        </p:spPr>
      </p:pic>
      <p:pic>
        <p:nvPicPr>
          <p:cNvPr id="343" name="Google Shape;343;gdfbe2006d0_0_16"/>
          <p:cNvPicPr preferRelativeResize="0"/>
          <p:nvPr/>
        </p:nvPicPr>
        <p:blipFill rotWithShape="1">
          <a:blip r:embed="rId7">
            <a:alphaModFix/>
          </a:blip>
          <a:srcRect b="0" l="0" r="0" t="0"/>
          <a:stretch/>
        </p:blipFill>
        <p:spPr>
          <a:xfrm>
            <a:off x="772200" y="4064325"/>
            <a:ext cx="2633685" cy="2243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gd4ae924698_0_52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Tartalom</a:t>
            </a:r>
            <a:endParaRPr/>
          </a:p>
        </p:txBody>
      </p:sp>
      <p:sp>
        <p:nvSpPr>
          <p:cNvPr id="82" name="Google Shape;82;gd4ae924698_0_529"/>
          <p:cNvSpPr txBox="1"/>
          <p:nvPr/>
        </p:nvSpPr>
        <p:spPr>
          <a:xfrm>
            <a:off x="839800" y="1390650"/>
            <a:ext cx="4800600" cy="4279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hu-HU">
                <a:solidFill>
                  <a:srgbClr val="1C9E4A"/>
                </a:solidFill>
              </a:rPr>
              <a:t>Gépesítés                                                            	36</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Helymeghatározás                                          	 	36</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Az erőgépek felszerelése                               		37</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A munkagépek vezérlése és karbantartása 		38</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                                                                                 	</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Informatikai háttér                                           		39</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Agrárinformatika                                             	  	39</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Térinformatika                                                	   	40</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Felhő alapú szolgáltatás                                	  	41</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Flottakövetés                                                     	42</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                                                                                 	</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Üzleti aspektus - Megtérülésvizsgálat       		43</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Kapcsolódó jogszabályok                              	 	45</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Jó gyakorlat/esettanulmány                         		46</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Igényelhető kapcsolódó szolgáltatások    		50</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Ellenőrző kérdések                                         	 	51</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Felhasznált irodalom, hivatkozások jegyzéke  		54</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Fogalomtár                                                          	55</a:t>
            </a:r>
            <a:endParaRPr>
              <a:solidFill>
                <a:srgbClr val="1C9E4A"/>
              </a:solidFill>
            </a:endParaRPr>
          </a:p>
          <a:p>
            <a:pPr indent="0" lvl="0" marL="0" rtl="0" algn="l">
              <a:lnSpc>
                <a:spcPct val="100000"/>
              </a:lnSpc>
              <a:spcBef>
                <a:spcPts val="0"/>
              </a:spcBef>
              <a:spcAft>
                <a:spcPts val="0"/>
              </a:spcAft>
              <a:buNone/>
            </a:pPr>
            <a:r>
              <a:rPr lang="hu-HU">
                <a:solidFill>
                  <a:srgbClr val="1C9E4A"/>
                </a:solidFill>
              </a:rPr>
              <a:t>TAG-ek                                                                  	57</a:t>
            </a:r>
            <a:endParaRPr>
              <a:solidFill>
                <a:srgbClr val="1C9E4A"/>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d4ae924698_0_266"/>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Növényvédelem</a:t>
            </a:r>
            <a:endParaRPr/>
          </a:p>
        </p:txBody>
      </p:sp>
      <p:sp>
        <p:nvSpPr>
          <p:cNvPr id="350" name="Google Shape;350;gd4ae924698_0_266"/>
          <p:cNvSpPr txBox="1"/>
          <p:nvPr>
            <p:ph idx="1" type="body"/>
          </p:nvPr>
        </p:nvSpPr>
        <p:spPr>
          <a:xfrm>
            <a:off x="838200" y="1825625"/>
            <a:ext cx="7788900" cy="972000"/>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0"/>
              </a:spcBef>
              <a:spcAft>
                <a:spcPts val="0"/>
              </a:spcAft>
              <a:buClr>
                <a:schemeClr val="dk1"/>
              </a:buClr>
              <a:buSzPts val="400"/>
              <a:buNone/>
            </a:pPr>
            <a:r>
              <a:rPr lang="hu-HU" sz="1800"/>
              <a:t>A kijuttatási feltételrendszer jelenlegi adottságai alapján jellemzően a precíziós (helyspecifikus) herbicid kijuttatás megvalósítása a legszélesebb körben alkalmazott precíziós (helyspecifikus) növényvédelmi technológiai elem. </a:t>
            </a:r>
            <a:endParaRPr sz="1800"/>
          </a:p>
          <a:p>
            <a:pPr indent="0" lvl="0" marL="0" rtl="0" algn="just">
              <a:lnSpc>
                <a:spcPct val="80000"/>
              </a:lnSpc>
              <a:spcBef>
                <a:spcPts val="1000"/>
              </a:spcBef>
              <a:spcAft>
                <a:spcPts val="0"/>
              </a:spcAft>
              <a:buClr>
                <a:schemeClr val="dk1"/>
              </a:buClr>
              <a:buSzPts val="400"/>
              <a:buNone/>
            </a:pPr>
            <a:r>
              <a:t/>
            </a:r>
            <a:endParaRPr sz="1800"/>
          </a:p>
          <a:p>
            <a:pPr indent="0" lvl="0" marL="0" rtl="0" algn="just">
              <a:lnSpc>
                <a:spcPct val="80000"/>
              </a:lnSpc>
              <a:spcBef>
                <a:spcPts val="1000"/>
              </a:spcBef>
              <a:spcAft>
                <a:spcPts val="0"/>
              </a:spcAft>
              <a:buClr>
                <a:schemeClr val="dk1"/>
              </a:buClr>
              <a:buSzPts val="400"/>
              <a:buNone/>
            </a:pPr>
            <a:r>
              <a:t/>
            </a:r>
            <a:endParaRPr sz="1800"/>
          </a:p>
          <a:p>
            <a:pPr indent="0" lvl="0" marL="0" rtl="0" algn="just">
              <a:lnSpc>
                <a:spcPct val="80000"/>
              </a:lnSpc>
              <a:spcBef>
                <a:spcPts val="1000"/>
              </a:spcBef>
              <a:spcAft>
                <a:spcPts val="0"/>
              </a:spcAft>
              <a:buClr>
                <a:schemeClr val="dk1"/>
              </a:buClr>
              <a:buSzPts val="400"/>
              <a:buNone/>
            </a:pPr>
            <a:r>
              <a:t/>
            </a:r>
            <a:endParaRPr sz="1800"/>
          </a:p>
        </p:txBody>
      </p:sp>
      <p:pic>
        <p:nvPicPr>
          <p:cNvPr id="351" name="Google Shape;351;gd4ae924698_0_266"/>
          <p:cNvPicPr preferRelativeResize="0"/>
          <p:nvPr/>
        </p:nvPicPr>
        <p:blipFill rotWithShape="1">
          <a:blip r:embed="rId3">
            <a:alphaModFix/>
          </a:blip>
          <a:srcRect b="15400" l="13275" r="4160" t="25837"/>
          <a:stretch/>
        </p:blipFill>
        <p:spPr>
          <a:xfrm>
            <a:off x="5344775" y="5009075"/>
            <a:ext cx="2933750" cy="1565925"/>
          </a:xfrm>
          <a:prstGeom prst="rect">
            <a:avLst/>
          </a:prstGeom>
          <a:noFill/>
          <a:ln>
            <a:noFill/>
          </a:ln>
        </p:spPr>
      </p:pic>
      <p:pic>
        <p:nvPicPr>
          <p:cNvPr id="352" name="Google Shape;352;gd4ae924698_0_266"/>
          <p:cNvPicPr preferRelativeResize="0"/>
          <p:nvPr/>
        </p:nvPicPr>
        <p:blipFill rotWithShape="1">
          <a:blip r:embed="rId4">
            <a:alphaModFix/>
          </a:blip>
          <a:srcRect b="0" l="0" r="0" t="0"/>
          <a:stretch/>
        </p:blipFill>
        <p:spPr>
          <a:xfrm>
            <a:off x="10392101" y="3776437"/>
            <a:ext cx="1574852" cy="2798550"/>
          </a:xfrm>
          <a:prstGeom prst="rect">
            <a:avLst/>
          </a:prstGeom>
          <a:noFill/>
          <a:ln>
            <a:noFill/>
          </a:ln>
        </p:spPr>
      </p:pic>
      <p:pic>
        <p:nvPicPr>
          <p:cNvPr id="353" name="Google Shape;353;gd4ae924698_0_266"/>
          <p:cNvPicPr preferRelativeResize="0"/>
          <p:nvPr/>
        </p:nvPicPr>
        <p:blipFill rotWithShape="1">
          <a:blip r:embed="rId5">
            <a:alphaModFix/>
          </a:blip>
          <a:srcRect b="0" l="0" r="0" t="0"/>
          <a:stretch/>
        </p:blipFill>
        <p:spPr>
          <a:xfrm>
            <a:off x="8569925" y="3776425"/>
            <a:ext cx="1574852" cy="2798575"/>
          </a:xfrm>
          <a:prstGeom prst="rect">
            <a:avLst/>
          </a:prstGeom>
          <a:noFill/>
          <a:ln>
            <a:noFill/>
          </a:ln>
        </p:spPr>
      </p:pic>
      <p:pic>
        <p:nvPicPr>
          <p:cNvPr id="354" name="Google Shape;354;gd4ae924698_0_266"/>
          <p:cNvPicPr preferRelativeResize="0"/>
          <p:nvPr/>
        </p:nvPicPr>
        <p:blipFill rotWithShape="1">
          <a:blip r:embed="rId6">
            <a:alphaModFix/>
          </a:blip>
          <a:srcRect b="22013" l="0" r="19858" t="21454"/>
          <a:stretch/>
        </p:blipFill>
        <p:spPr>
          <a:xfrm>
            <a:off x="8569925" y="1719280"/>
            <a:ext cx="3397024" cy="1797246"/>
          </a:xfrm>
          <a:prstGeom prst="rect">
            <a:avLst/>
          </a:prstGeom>
          <a:noFill/>
          <a:ln>
            <a:noFill/>
          </a:ln>
        </p:spPr>
      </p:pic>
      <p:sp>
        <p:nvSpPr>
          <p:cNvPr id="355" name="Google Shape;355;gd4ae924698_0_266"/>
          <p:cNvSpPr txBox="1"/>
          <p:nvPr/>
        </p:nvSpPr>
        <p:spPr>
          <a:xfrm>
            <a:off x="924475" y="2584650"/>
            <a:ext cx="7211100" cy="1958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Ennek indokoltsága, hogy az okszerű növényvédőszer felhasználás jelentős költség megtakarítást és környezetterhelés csökkentést eredményez. A precíziós (helyspecifikus) növényvédelem megvalósításához széles körben rendelkezésre állnak a munkavégzésre alkalmas gépek. Annak függvényében, hogy milyen az adott gazdaság gépesítettsége és technológiai ellátottsága, a precíziós (helyspecifikus)növényvédelem többféle módon is megvalósítható. </a:t>
            </a:r>
            <a:endParaRPr b="0" i="0" sz="1800" u="none" cap="none" strike="noStrike">
              <a:solidFill>
                <a:srgbClr val="1C9E4A"/>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600"/>
              <a:buFont typeface="Arial"/>
              <a:buNone/>
            </a:pPr>
            <a:r>
              <a:rPr lang="hu-HU" sz="1800">
                <a:solidFill>
                  <a:srgbClr val="1C9E4A"/>
                </a:solidFill>
                <a:latin typeface="Calibri"/>
                <a:ea typeface="Calibri"/>
                <a:cs typeface="Calibri"/>
                <a:sym typeface="Calibri"/>
              </a:rPr>
              <a:t>Jó példa a helyspecifikus növényvédelemre a posztherbicides foltkezelések kapás növényeknél.</a:t>
            </a:r>
            <a:endParaRPr sz="1800">
              <a:solidFill>
                <a:srgbClr val="1C9E4A"/>
              </a:solidFill>
              <a:latin typeface="Calibri"/>
              <a:ea typeface="Calibri"/>
              <a:cs typeface="Calibri"/>
              <a:sym typeface="Calibri"/>
            </a:endParaRPr>
          </a:p>
        </p:txBody>
      </p:sp>
      <p:sp>
        <p:nvSpPr>
          <p:cNvPr id="356" name="Google Shape;356;gd4ae924698_0_266"/>
          <p:cNvSpPr/>
          <p:nvPr/>
        </p:nvSpPr>
        <p:spPr>
          <a:xfrm>
            <a:off x="838200" y="5872150"/>
            <a:ext cx="2453700" cy="5886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hu-HU" sz="1600" u="none" cap="none" strike="noStrike">
                <a:solidFill>
                  <a:schemeClr val="dk1"/>
                </a:solidFill>
                <a:latin typeface="Calibri"/>
                <a:ea typeface="Calibri"/>
                <a:cs typeface="Calibri"/>
                <a:sym typeface="Calibri"/>
              </a:rPr>
              <a:t>Precíziós növényvédelem</a:t>
            </a:r>
            <a:endParaRPr b="0" i="0" sz="1600" u="none" cap="none" strike="noStrike">
              <a:solidFill>
                <a:schemeClr val="dk1"/>
              </a:solidFill>
              <a:latin typeface="Calibri"/>
              <a:ea typeface="Calibri"/>
              <a:cs typeface="Calibri"/>
              <a:sym typeface="Calibri"/>
            </a:endParaRPr>
          </a:p>
        </p:txBody>
      </p:sp>
      <p:sp>
        <p:nvSpPr>
          <p:cNvPr id="357" name="Google Shape;357;gd4ae924698_0_266"/>
          <p:cNvSpPr/>
          <p:nvPr/>
        </p:nvSpPr>
        <p:spPr>
          <a:xfrm>
            <a:off x="838200" y="5110150"/>
            <a:ext cx="2846400" cy="5886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hu-HU" sz="1600" u="none" cap="none" strike="noStrike">
                <a:solidFill>
                  <a:schemeClr val="dk1"/>
                </a:solidFill>
                <a:latin typeface="Calibri"/>
                <a:ea typeface="Calibri"/>
                <a:cs typeface="Calibri"/>
                <a:sym typeface="Calibri"/>
              </a:rPr>
              <a:t>Robotok a mezőgazdaságban</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d4ae924698_0_279"/>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Növényvédelem-deszikkálás</a:t>
            </a:r>
            <a:endParaRPr/>
          </a:p>
        </p:txBody>
      </p:sp>
      <p:sp>
        <p:nvSpPr>
          <p:cNvPr id="364" name="Google Shape;364;gd4ae924698_0_279"/>
          <p:cNvSpPr txBox="1"/>
          <p:nvPr>
            <p:ph idx="1" type="body"/>
          </p:nvPr>
        </p:nvSpPr>
        <p:spPr>
          <a:xfrm>
            <a:off x="321547" y="1825625"/>
            <a:ext cx="115557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hu-HU" sz="1800"/>
              <a:t>A deszikkálás, amelynek elsődleges feladata az érésgyorsítás és a betakaríthatóság meggyorsítása, a növényállomány érettségi szintjének függvényében helyspecifikusan is megvalósítható. </a:t>
            </a:r>
            <a:endParaRPr sz="1800"/>
          </a:p>
          <a:p>
            <a:pPr indent="0" lvl="0" marL="0" rtl="0" algn="l">
              <a:lnSpc>
                <a:spcPct val="90000"/>
              </a:lnSpc>
              <a:spcBef>
                <a:spcPts val="1000"/>
              </a:spcBef>
              <a:spcAft>
                <a:spcPts val="0"/>
              </a:spcAft>
              <a:buClr>
                <a:schemeClr val="dk1"/>
              </a:buClr>
              <a:buSzPts val="1600"/>
              <a:buNone/>
            </a:pPr>
            <a:r>
              <a:rPr lang="hu-HU" sz="1800"/>
              <a:t>Előzetes állományfelmérés alapján, amely történhet akár műholdas, akár UAV alapú adatgyűjtéssel a kijuttatandó szer mennyisége csökkenthető, megtakarítva ezzel a felesleges szerkijuttatást és az input költségek egy részét.</a:t>
            </a:r>
            <a:endParaRPr sz="1800"/>
          </a:p>
          <a:p>
            <a:pPr indent="0" lvl="0" marL="0" rtl="0" algn="l">
              <a:lnSpc>
                <a:spcPct val="90000"/>
              </a:lnSpc>
              <a:spcBef>
                <a:spcPts val="1000"/>
              </a:spcBef>
              <a:spcAft>
                <a:spcPts val="0"/>
              </a:spcAft>
              <a:buClr>
                <a:schemeClr val="dk1"/>
              </a:buClr>
              <a:buSzPts val="1600"/>
              <a:buNone/>
            </a:pPr>
            <a:r>
              <a:t/>
            </a:r>
            <a:endParaRPr sz="1800"/>
          </a:p>
        </p:txBody>
      </p:sp>
      <p:pic>
        <p:nvPicPr>
          <p:cNvPr id="365" name="Google Shape;365;gd4ae924698_0_279"/>
          <p:cNvPicPr preferRelativeResize="0"/>
          <p:nvPr/>
        </p:nvPicPr>
        <p:blipFill rotWithShape="1">
          <a:blip r:embed="rId3">
            <a:alphaModFix/>
          </a:blip>
          <a:srcRect b="0" l="0" r="0" t="0"/>
          <a:stretch/>
        </p:blipFill>
        <p:spPr>
          <a:xfrm>
            <a:off x="8985850" y="4094550"/>
            <a:ext cx="2684148" cy="2013099"/>
          </a:xfrm>
          <a:prstGeom prst="rect">
            <a:avLst/>
          </a:prstGeom>
          <a:noFill/>
          <a:ln>
            <a:noFill/>
          </a:ln>
        </p:spPr>
      </p:pic>
      <p:pic>
        <p:nvPicPr>
          <p:cNvPr id="366" name="Google Shape;366;gd4ae924698_0_279"/>
          <p:cNvPicPr preferRelativeResize="0"/>
          <p:nvPr/>
        </p:nvPicPr>
        <p:blipFill rotWithShape="1">
          <a:blip r:embed="rId4">
            <a:alphaModFix/>
          </a:blip>
          <a:srcRect b="0" l="0" r="0" t="0"/>
          <a:stretch/>
        </p:blipFill>
        <p:spPr>
          <a:xfrm>
            <a:off x="991403" y="4094550"/>
            <a:ext cx="3578800" cy="2013097"/>
          </a:xfrm>
          <a:prstGeom prst="rect">
            <a:avLst/>
          </a:prstGeom>
          <a:noFill/>
          <a:ln>
            <a:noFill/>
          </a:ln>
        </p:spPr>
      </p:pic>
      <p:pic>
        <p:nvPicPr>
          <p:cNvPr id="367" name="Google Shape;367;gd4ae924698_0_279"/>
          <p:cNvPicPr preferRelativeResize="0"/>
          <p:nvPr/>
        </p:nvPicPr>
        <p:blipFill rotWithShape="1">
          <a:blip r:embed="rId5">
            <a:alphaModFix/>
          </a:blip>
          <a:srcRect b="0" l="0" r="0" t="0"/>
          <a:stretch/>
        </p:blipFill>
        <p:spPr>
          <a:xfrm>
            <a:off x="5524556" y="4094550"/>
            <a:ext cx="2734745" cy="2013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d4ae924698_0_288"/>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Hozamtérképezés - adatgyűjtés</a:t>
            </a:r>
            <a:endParaRPr/>
          </a:p>
        </p:txBody>
      </p:sp>
      <p:sp>
        <p:nvSpPr>
          <p:cNvPr id="374" name="Google Shape;374;gd4ae924698_0_288"/>
          <p:cNvSpPr txBox="1"/>
          <p:nvPr>
            <p:ph idx="1" type="body"/>
          </p:nvPr>
        </p:nvSpPr>
        <p:spPr>
          <a:xfrm>
            <a:off x="321550" y="1825625"/>
            <a:ext cx="11555700" cy="1074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600"/>
              <a:buNone/>
            </a:pPr>
            <a:r>
              <a:rPr lang="hu-HU" sz="1800"/>
              <a:t>A hozamtérképezés a precíziós (helyspecifikus) gazdálkodásban kettős funkcióval rendelkezik.</a:t>
            </a:r>
            <a:endParaRPr sz="1800"/>
          </a:p>
          <a:p>
            <a:pPr indent="0" lvl="0" marL="0" rtl="0" algn="l">
              <a:lnSpc>
                <a:spcPct val="100000"/>
              </a:lnSpc>
              <a:spcBef>
                <a:spcPts val="1000"/>
              </a:spcBef>
              <a:spcAft>
                <a:spcPts val="0"/>
              </a:spcAft>
              <a:buClr>
                <a:schemeClr val="dk1"/>
              </a:buClr>
              <a:buSzPts val="1600"/>
              <a:buNone/>
            </a:pPr>
            <a:r>
              <a:rPr lang="hu-HU" sz="1800"/>
              <a:t>A hozamtérkép egyrészt tájékoztat a gazdálkodás sikerességéről, másrészt bemeneti adatként szolgál a döntéshozó rendszerek számára.</a:t>
            </a:r>
            <a:endParaRPr sz="1800"/>
          </a:p>
        </p:txBody>
      </p:sp>
      <p:pic>
        <p:nvPicPr>
          <p:cNvPr id="375" name="Google Shape;375;gd4ae924698_0_288"/>
          <p:cNvPicPr preferRelativeResize="0"/>
          <p:nvPr/>
        </p:nvPicPr>
        <p:blipFill rotWithShape="1">
          <a:blip r:embed="rId3">
            <a:alphaModFix/>
          </a:blip>
          <a:srcRect b="0" l="0" r="0" t="0"/>
          <a:stretch/>
        </p:blipFill>
        <p:spPr>
          <a:xfrm>
            <a:off x="9749400" y="4947300"/>
            <a:ext cx="2090400" cy="1567800"/>
          </a:xfrm>
          <a:prstGeom prst="rect">
            <a:avLst/>
          </a:prstGeom>
          <a:noFill/>
          <a:ln>
            <a:noFill/>
          </a:ln>
        </p:spPr>
      </p:pic>
      <p:pic>
        <p:nvPicPr>
          <p:cNvPr id="376" name="Google Shape;376;gd4ae924698_0_288"/>
          <p:cNvPicPr preferRelativeResize="0"/>
          <p:nvPr/>
        </p:nvPicPr>
        <p:blipFill rotWithShape="1">
          <a:blip r:embed="rId4">
            <a:alphaModFix/>
          </a:blip>
          <a:srcRect b="0" l="0" r="0" t="0"/>
          <a:stretch/>
        </p:blipFill>
        <p:spPr>
          <a:xfrm>
            <a:off x="7373400" y="4947300"/>
            <a:ext cx="2090400" cy="1567800"/>
          </a:xfrm>
          <a:prstGeom prst="rect">
            <a:avLst/>
          </a:prstGeom>
          <a:noFill/>
          <a:ln>
            <a:noFill/>
          </a:ln>
        </p:spPr>
      </p:pic>
      <p:pic>
        <p:nvPicPr>
          <p:cNvPr id="377" name="Google Shape;377;gd4ae924698_0_288"/>
          <p:cNvPicPr preferRelativeResize="0"/>
          <p:nvPr/>
        </p:nvPicPr>
        <p:blipFill rotWithShape="1">
          <a:blip r:embed="rId5">
            <a:alphaModFix/>
          </a:blip>
          <a:srcRect b="0" l="0" r="0" t="0"/>
          <a:stretch/>
        </p:blipFill>
        <p:spPr>
          <a:xfrm>
            <a:off x="9688651" y="2900272"/>
            <a:ext cx="2090400" cy="1567805"/>
          </a:xfrm>
          <a:prstGeom prst="rect">
            <a:avLst/>
          </a:prstGeom>
          <a:noFill/>
          <a:ln>
            <a:noFill/>
          </a:ln>
        </p:spPr>
      </p:pic>
      <p:sp>
        <p:nvSpPr>
          <p:cNvPr id="378" name="Google Shape;378;gd4ae924698_0_288"/>
          <p:cNvSpPr txBox="1"/>
          <p:nvPr/>
        </p:nvSpPr>
        <p:spPr>
          <a:xfrm>
            <a:off x="890900" y="2900275"/>
            <a:ext cx="58311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betakarítógépre szerelt komplex szenzorrendszerek  a termény mennyiségének és nedvességtartalmának mérésén túl olyan többlet információkat szolgáltatnak amelyek a hozamtérképek elemzését teszik lehetővé. A gyakorlati tapasztalatok azt mutatják, hogy a hozam adatok sok esetben hibával terheltek, így az adatbázisok szűrésére van szükség a helyes hozamtérképek létrehozásához. A hozammérő rendszerek két eltérő mérési eljárást alkalmaznak, </a:t>
            </a:r>
            <a:r>
              <a:rPr lang="hu-HU" sz="1800">
                <a:solidFill>
                  <a:srgbClr val="1C9E4A"/>
                </a:solidFill>
                <a:latin typeface="Calibri"/>
                <a:ea typeface="Calibri"/>
                <a:cs typeface="Calibri"/>
                <a:sym typeface="Calibri"/>
              </a:rPr>
              <a:t>tömeg-, vagy tömegáram mérésen alapulnak.</a:t>
            </a:r>
            <a:r>
              <a:rPr b="0" i="0" lang="hu-HU" sz="1800" u="none" cap="none" strike="noStrike">
                <a:solidFill>
                  <a:srgbClr val="1C9E4A"/>
                </a:solidFill>
                <a:latin typeface="Calibri"/>
                <a:ea typeface="Calibri"/>
                <a:cs typeface="Calibri"/>
                <a:sym typeface="Calibri"/>
              </a:rPr>
              <a:t> </a:t>
            </a:r>
            <a:endParaRPr b="0" i="0" sz="1800" u="none" cap="none" strike="noStrike">
              <a:solidFill>
                <a:srgbClr val="1C9E4A"/>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d4ae924698_0_298"/>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Hozamtérképezés - informatikai feladatok</a:t>
            </a:r>
            <a:endParaRPr/>
          </a:p>
        </p:txBody>
      </p:sp>
      <p:sp>
        <p:nvSpPr>
          <p:cNvPr id="385" name="Google Shape;385;gd4ae924698_0_298"/>
          <p:cNvSpPr txBox="1"/>
          <p:nvPr>
            <p:ph idx="1" type="body"/>
          </p:nvPr>
        </p:nvSpPr>
        <p:spPr>
          <a:xfrm>
            <a:off x="838200" y="1825625"/>
            <a:ext cx="10515600" cy="2409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730"/>
              <a:buNone/>
            </a:pPr>
            <a:r>
              <a:rPr lang="hu-HU" sz="1800"/>
              <a:t>A hozamtérképezés során a legtöbb esetben az adatsorok hibával terheltek. Ennek számos oka lehet. A kalibráció elmaradása, a szenzorok nem megfelelő működése, a betakarítás során az adatsorba kerülő hibás értékek mind a hozamtérkép valódiságát, értelmezhető adattartalmát kérdőjelezik meg. Ezeket a hibákat a megfelelő térinformatikai szoftverek segítségével ki lehet szűrni, így elérve a megbízható, a növény hozamkülönbségeit valósan tükröző hozamtérképet. </a:t>
            </a:r>
            <a:endParaRPr sz="1800"/>
          </a:p>
        </p:txBody>
      </p:sp>
      <p:pic>
        <p:nvPicPr>
          <p:cNvPr id="386" name="Google Shape;386;gd4ae924698_0_298"/>
          <p:cNvPicPr preferRelativeResize="0"/>
          <p:nvPr/>
        </p:nvPicPr>
        <p:blipFill rotWithShape="1">
          <a:blip r:embed="rId3">
            <a:alphaModFix/>
          </a:blip>
          <a:srcRect b="0" l="0" r="0" t="0"/>
          <a:stretch/>
        </p:blipFill>
        <p:spPr>
          <a:xfrm>
            <a:off x="838200" y="4537850"/>
            <a:ext cx="2202001" cy="1773975"/>
          </a:xfrm>
          <a:prstGeom prst="rect">
            <a:avLst/>
          </a:prstGeom>
          <a:noFill/>
          <a:ln>
            <a:noFill/>
          </a:ln>
        </p:spPr>
      </p:pic>
      <p:pic>
        <p:nvPicPr>
          <p:cNvPr id="387" name="Google Shape;387;gd4ae924698_0_298"/>
          <p:cNvPicPr preferRelativeResize="0"/>
          <p:nvPr/>
        </p:nvPicPr>
        <p:blipFill rotWithShape="1">
          <a:blip r:embed="rId4">
            <a:alphaModFix/>
          </a:blip>
          <a:srcRect b="0" l="0" r="0" t="0"/>
          <a:stretch/>
        </p:blipFill>
        <p:spPr>
          <a:xfrm>
            <a:off x="3544149" y="4537849"/>
            <a:ext cx="1942434" cy="1773976"/>
          </a:xfrm>
          <a:prstGeom prst="rect">
            <a:avLst/>
          </a:prstGeom>
          <a:noFill/>
          <a:ln>
            <a:noFill/>
          </a:ln>
        </p:spPr>
      </p:pic>
      <p:pic>
        <p:nvPicPr>
          <p:cNvPr id="388" name="Google Shape;388;gd4ae924698_0_298"/>
          <p:cNvPicPr preferRelativeResize="0"/>
          <p:nvPr/>
        </p:nvPicPr>
        <p:blipFill rotWithShape="1">
          <a:blip r:embed="rId5">
            <a:alphaModFix/>
          </a:blip>
          <a:srcRect b="0" l="0" r="0" t="0"/>
          <a:stretch/>
        </p:blipFill>
        <p:spPr>
          <a:xfrm>
            <a:off x="5943751" y="4544293"/>
            <a:ext cx="1942422" cy="1761093"/>
          </a:xfrm>
          <a:prstGeom prst="rect">
            <a:avLst/>
          </a:prstGeom>
          <a:noFill/>
          <a:ln>
            <a:noFill/>
          </a:ln>
        </p:spPr>
      </p:pic>
      <p:pic>
        <p:nvPicPr>
          <p:cNvPr id="389" name="Google Shape;389;gd4ae924698_0_298"/>
          <p:cNvPicPr preferRelativeResize="0"/>
          <p:nvPr/>
        </p:nvPicPr>
        <p:blipFill rotWithShape="1">
          <a:blip r:embed="rId6">
            <a:alphaModFix/>
          </a:blip>
          <a:srcRect b="0" l="0" r="0" t="0"/>
          <a:stretch/>
        </p:blipFill>
        <p:spPr>
          <a:xfrm>
            <a:off x="8147865" y="4550750"/>
            <a:ext cx="3384286" cy="1761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d4ae924698_0_308"/>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Terménykezelés - szárítás</a:t>
            </a:r>
            <a:endParaRPr/>
          </a:p>
        </p:txBody>
      </p:sp>
      <p:sp>
        <p:nvSpPr>
          <p:cNvPr id="396" name="Google Shape;396;gd4ae924698_0_308"/>
          <p:cNvSpPr txBox="1"/>
          <p:nvPr>
            <p:ph idx="1" type="body"/>
          </p:nvPr>
        </p:nvSpPr>
        <p:spPr>
          <a:xfrm>
            <a:off x="321547" y="1825625"/>
            <a:ext cx="11555700" cy="43512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dk1"/>
              </a:buClr>
              <a:buSzPts val="1240"/>
              <a:buNone/>
            </a:pPr>
            <a:r>
              <a:rPr lang="hu-HU" sz="1800"/>
              <a:t>A betakarítást követő hosszú távú tároláshoz megfelelően tisztított és szárított terményre van szükség. A terményszárítás évjárattól függően, akár jelentős költségeket is eredményezhet, ezért optimális működési feltételek melletti elvégzése kritikus fontosságú. </a:t>
            </a:r>
            <a:endParaRPr sz="1800"/>
          </a:p>
          <a:p>
            <a:pPr indent="0" lvl="0" marL="0" rtl="0" algn="l">
              <a:lnSpc>
                <a:spcPct val="100000"/>
              </a:lnSpc>
              <a:spcBef>
                <a:spcPts val="0"/>
              </a:spcBef>
              <a:spcAft>
                <a:spcPts val="0"/>
              </a:spcAft>
              <a:buClr>
                <a:schemeClr val="dk1"/>
              </a:buClr>
              <a:buSzPts val="1240"/>
              <a:buNone/>
            </a:pPr>
            <a:r>
              <a:rPr lang="hu-HU" sz="1800"/>
              <a:t>A terményszárítás során valamely módon (gáz, vegyes tüzelés) felfűtött meleg levegőt a terményáramon átvezetve megy végbe a vízleadás. Ez a folyamat jól szabályozott környezetben megy végbe, ahol a meleg levegő hőfokát, a termény hőfokát, a bemeneti nedvességet és a kilépő nedvességet is ismerjük, amely adatok alapján számítógép vezérli automatikusan a rendszert.</a:t>
            </a:r>
            <a:endParaRPr sz="1800"/>
          </a:p>
          <a:p>
            <a:pPr indent="0" lvl="0" marL="0" rtl="0" algn="l">
              <a:lnSpc>
                <a:spcPct val="100000"/>
              </a:lnSpc>
              <a:spcBef>
                <a:spcPts val="0"/>
              </a:spcBef>
              <a:spcAft>
                <a:spcPts val="0"/>
              </a:spcAft>
              <a:buClr>
                <a:schemeClr val="dk1"/>
              </a:buClr>
              <a:buSzPts val="1240"/>
              <a:buNone/>
            </a:pPr>
            <a:r>
              <a:rPr lang="hu-HU" sz="1800"/>
              <a:t>A szárítóban lévő terményáram felügyeletére nagy számú szenzor (akár 50 db) is beépíthető, amely által nagy részletességgel elemezhetjük a szárítás folyamatát, ezáltal növelve a hatékonyságot és megelőzve a problémákat.</a:t>
            </a:r>
            <a:endParaRPr sz="1800"/>
          </a:p>
          <a:p>
            <a:pPr indent="0" lvl="0" marL="0" rtl="0" algn="l">
              <a:lnSpc>
                <a:spcPct val="80000"/>
              </a:lnSpc>
              <a:spcBef>
                <a:spcPts val="0"/>
              </a:spcBef>
              <a:spcAft>
                <a:spcPts val="0"/>
              </a:spcAft>
              <a:buClr>
                <a:schemeClr val="dk1"/>
              </a:buClr>
              <a:buSzPts val="1240"/>
              <a:buNone/>
            </a:pPr>
            <a:r>
              <a:rPr lang="hu-HU" sz="1800"/>
              <a:t>A teljes szárítási, betárolási folyamatot távolról is vezérelhetjük.</a:t>
            </a:r>
            <a:endParaRPr sz="1800"/>
          </a:p>
          <a:p>
            <a:pPr indent="0" lvl="0" marL="0" rtl="0" algn="l">
              <a:lnSpc>
                <a:spcPct val="80000"/>
              </a:lnSpc>
              <a:spcBef>
                <a:spcPts val="0"/>
              </a:spcBef>
              <a:spcAft>
                <a:spcPts val="0"/>
              </a:spcAft>
              <a:buClr>
                <a:schemeClr val="dk1"/>
              </a:buClr>
              <a:buSzPts val="1240"/>
              <a:buNone/>
            </a:pPr>
            <a:r>
              <a:rPr lang="hu-HU" sz="1800"/>
              <a:t>A tárolás során akár síktárolóról, akár silóról van szó különböző szondákkal, szenzorokkal mérhetjük a termény nedvességét, hőmérsékeletét amely számítógépes felügyeleti rendszerbe kapcsolva helyhez kötötten naplózza az adatokat és riaszt a határértékek túllépésekor.</a:t>
            </a:r>
            <a:endParaRPr sz="1800"/>
          </a:p>
          <a:p>
            <a:pPr indent="0" lvl="0" marL="0" rtl="0" algn="l">
              <a:lnSpc>
                <a:spcPct val="80000"/>
              </a:lnSpc>
              <a:spcBef>
                <a:spcPts val="0"/>
              </a:spcBef>
              <a:spcAft>
                <a:spcPts val="0"/>
              </a:spcAft>
              <a:buClr>
                <a:schemeClr val="dk1"/>
              </a:buClr>
              <a:buSzPts val="1240"/>
              <a:buNone/>
            </a:pPr>
            <a:r>
              <a:t/>
            </a:r>
            <a:endParaRPr sz="1800"/>
          </a:p>
        </p:txBody>
      </p:sp>
      <p:pic>
        <p:nvPicPr>
          <p:cNvPr id="397" name="Google Shape;397;gd4ae924698_0_308"/>
          <p:cNvPicPr preferRelativeResize="0"/>
          <p:nvPr/>
        </p:nvPicPr>
        <p:blipFill rotWithShape="1">
          <a:blip r:embed="rId3">
            <a:alphaModFix/>
          </a:blip>
          <a:srcRect b="0" l="0" r="0" t="0"/>
          <a:stretch/>
        </p:blipFill>
        <p:spPr>
          <a:xfrm flipH="1">
            <a:off x="7270064" y="5114700"/>
            <a:ext cx="1116436" cy="1488600"/>
          </a:xfrm>
          <a:prstGeom prst="rect">
            <a:avLst/>
          </a:prstGeom>
          <a:noFill/>
          <a:ln>
            <a:noFill/>
          </a:ln>
        </p:spPr>
      </p:pic>
      <p:pic>
        <p:nvPicPr>
          <p:cNvPr id="398" name="Google Shape;398;gd4ae924698_0_308"/>
          <p:cNvPicPr preferRelativeResize="0"/>
          <p:nvPr/>
        </p:nvPicPr>
        <p:blipFill rotWithShape="1">
          <a:blip r:embed="rId4">
            <a:alphaModFix/>
          </a:blip>
          <a:srcRect b="0" l="0" r="0" t="0"/>
          <a:stretch/>
        </p:blipFill>
        <p:spPr>
          <a:xfrm>
            <a:off x="10744925" y="5114733"/>
            <a:ext cx="1116427" cy="1488569"/>
          </a:xfrm>
          <a:prstGeom prst="rect">
            <a:avLst/>
          </a:prstGeom>
          <a:noFill/>
          <a:ln>
            <a:noFill/>
          </a:ln>
        </p:spPr>
      </p:pic>
      <p:pic>
        <p:nvPicPr>
          <p:cNvPr id="399" name="Google Shape;399;gd4ae924698_0_308"/>
          <p:cNvPicPr preferRelativeResize="0"/>
          <p:nvPr/>
        </p:nvPicPr>
        <p:blipFill rotWithShape="1">
          <a:blip r:embed="rId5">
            <a:alphaModFix/>
          </a:blip>
          <a:srcRect b="0" l="0" r="0" t="0"/>
          <a:stretch/>
        </p:blipFill>
        <p:spPr>
          <a:xfrm>
            <a:off x="8505250" y="5114700"/>
            <a:ext cx="1984800" cy="1488600"/>
          </a:xfrm>
          <a:prstGeom prst="rect">
            <a:avLst/>
          </a:prstGeom>
          <a:noFill/>
          <a:ln>
            <a:noFill/>
          </a:ln>
        </p:spPr>
      </p:pic>
      <p:pic>
        <p:nvPicPr>
          <p:cNvPr id="400" name="Google Shape;400;gd4ae924698_0_308"/>
          <p:cNvPicPr preferRelativeResize="0"/>
          <p:nvPr/>
        </p:nvPicPr>
        <p:blipFill rotWithShape="1">
          <a:blip r:embed="rId6">
            <a:alphaModFix/>
          </a:blip>
          <a:srcRect b="0" l="0" r="0" t="0"/>
          <a:stretch/>
        </p:blipFill>
        <p:spPr>
          <a:xfrm>
            <a:off x="5103599" y="5114708"/>
            <a:ext cx="1984800" cy="148859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d4ae924698_0_318"/>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Alkalmazási feltételrendszer</a:t>
            </a:r>
            <a:br>
              <a:rPr lang="hu-HU"/>
            </a:br>
            <a:r>
              <a:rPr lang="hu-HU"/>
              <a:t>Tarlóhántás, tarlóápolás</a:t>
            </a:r>
            <a:endParaRPr/>
          </a:p>
        </p:txBody>
      </p:sp>
      <p:sp>
        <p:nvSpPr>
          <p:cNvPr id="407" name="Google Shape;407;gd4ae924698_0_318"/>
          <p:cNvSpPr txBox="1"/>
          <p:nvPr>
            <p:ph idx="1" type="body"/>
          </p:nvPr>
        </p:nvSpPr>
        <p:spPr>
          <a:xfrm>
            <a:off x="838200" y="1825625"/>
            <a:ext cx="8136600" cy="1726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600"/>
              <a:buNone/>
            </a:pPr>
            <a:r>
              <a:rPr lang="hu-HU" sz="1800"/>
              <a:t>A hozamtérképes betakarítást követően azonnal megkezdődik a következő gazdálkodási év előkészítése, amelynek első lépése a tarlóhántás, vagy tarlóápolás.</a:t>
            </a:r>
            <a:endParaRPr sz="1800"/>
          </a:p>
          <a:p>
            <a:pPr indent="0" lvl="0" marL="0" rtl="0" algn="just">
              <a:lnSpc>
                <a:spcPct val="100000"/>
              </a:lnSpc>
              <a:spcBef>
                <a:spcPts val="1000"/>
              </a:spcBef>
              <a:spcAft>
                <a:spcPts val="0"/>
              </a:spcAft>
              <a:buClr>
                <a:schemeClr val="dk1"/>
              </a:buClr>
              <a:buSzPts val="1600"/>
              <a:buNone/>
            </a:pPr>
            <a:r>
              <a:rPr lang="hu-HU" sz="1800"/>
              <a:t>A tarlóhántás a jelenlegi hazai gyakorlatban nem precíziósan történik, azonban a kémiai tarlóápolás a növekedésnek indult gyomnövények mennyiségének függvényében már helyspecifikusan is történhet totális gyomirtás formájában.</a:t>
            </a:r>
            <a:endParaRPr sz="1800"/>
          </a:p>
        </p:txBody>
      </p:sp>
      <p:sp>
        <p:nvSpPr>
          <p:cNvPr id="408" name="Google Shape;408;gd4ae924698_0_318"/>
          <p:cNvSpPr txBox="1"/>
          <p:nvPr/>
        </p:nvSpPr>
        <p:spPr>
          <a:xfrm>
            <a:off x="838200" y="3429000"/>
            <a:ext cx="4839600" cy="115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helyspecifikusság indoka ebben az esetben is a szermennyiség, illetve a környezetterhelés csökkentése. </a:t>
            </a:r>
            <a:endParaRPr b="0" i="0" sz="1800" u="none" cap="none" strike="noStrike">
              <a:solidFill>
                <a:srgbClr val="1C9E4A"/>
              </a:solidFill>
              <a:latin typeface="Arial"/>
              <a:ea typeface="Arial"/>
              <a:cs typeface="Arial"/>
              <a:sym typeface="Arial"/>
            </a:endParaRPr>
          </a:p>
        </p:txBody>
      </p:sp>
      <p:pic>
        <p:nvPicPr>
          <p:cNvPr id="409" name="Google Shape;409;gd4ae924698_0_318"/>
          <p:cNvPicPr preferRelativeResize="0"/>
          <p:nvPr/>
        </p:nvPicPr>
        <p:blipFill rotWithShape="1">
          <a:blip r:embed="rId3">
            <a:alphaModFix/>
          </a:blip>
          <a:srcRect b="0" l="0" r="2826" t="1322"/>
          <a:stretch/>
        </p:blipFill>
        <p:spPr>
          <a:xfrm>
            <a:off x="9167500" y="4782595"/>
            <a:ext cx="2596200" cy="1726155"/>
          </a:xfrm>
          <a:prstGeom prst="rect">
            <a:avLst/>
          </a:prstGeom>
          <a:noFill/>
          <a:ln>
            <a:noFill/>
          </a:ln>
        </p:spPr>
      </p:pic>
      <p:pic>
        <p:nvPicPr>
          <p:cNvPr id="410" name="Google Shape;410;gd4ae924698_0_318"/>
          <p:cNvPicPr preferRelativeResize="0"/>
          <p:nvPr/>
        </p:nvPicPr>
        <p:blipFill rotWithShape="1">
          <a:blip r:embed="rId4">
            <a:alphaModFix/>
          </a:blip>
          <a:srcRect b="0" l="0" r="0" t="0"/>
          <a:stretch/>
        </p:blipFill>
        <p:spPr>
          <a:xfrm>
            <a:off x="9167500" y="2277763"/>
            <a:ext cx="2596200" cy="1947150"/>
          </a:xfrm>
          <a:prstGeom prst="rect">
            <a:avLst/>
          </a:prstGeom>
          <a:noFill/>
          <a:ln>
            <a:noFill/>
          </a:ln>
        </p:spPr>
      </p:pic>
      <p:pic>
        <p:nvPicPr>
          <p:cNvPr id="411" name="Google Shape;411;gd4ae924698_0_318"/>
          <p:cNvPicPr preferRelativeResize="0"/>
          <p:nvPr/>
        </p:nvPicPr>
        <p:blipFill rotWithShape="1">
          <a:blip r:embed="rId5">
            <a:alphaModFix/>
          </a:blip>
          <a:srcRect b="0" l="0" r="0" t="0"/>
          <a:stretch/>
        </p:blipFill>
        <p:spPr>
          <a:xfrm>
            <a:off x="6425609" y="4839200"/>
            <a:ext cx="2301544" cy="17261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d4ae924698_0_329"/>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Gépesítés - Helymeghatározás</a:t>
            </a:r>
            <a:endParaRPr/>
          </a:p>
        </p:txBody>
      </p:sp>
      <p:sp>
        <p:nvSpPr>
          <p:cNvPr id="418" name="Google Shape;418;gd4ae924698_0_329"/>
          <p:cNvSpPr txBox="1"/>
          <p:nvPr>
            <p:ph idx="1" type="body"/>
          </p:nvPr>
        </p:nvSpPr>
        <p:spPr>
          <a:xfrm>
            <a:off x="838200" y="1825625"/>
            <a:ext cx="10717500" cy="21726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Clr>
                <a:schemeClr val="dk1"/>
              </a:buClr>
              <a:buSzPts val="1600"/>
              <a:buNone/>
            </a:pPr>
            <a:r>
              <a:rPr lang="hu-HU" sz="1800"/>
              <a:t>A helyspecifikus (precíziós) növénytermesztés alkalmazási feltételrendszerének alapfeltétele a helymeghatározás. A mérőeszközök, erőgépek, munkagépek táblán belüli helyének meghatározásán alapszik a technológia.</a:t>
            </a:r>
            <a:endParaRPr sz="1800"/>
          </a:p>
          <a:p>
            <a:pPr indent="0" lvl="0" marL="0" rtl="0" algn="just">
              <a:lnSpc>
                <a:spcPct val="90000"/>
              </a:lnSpc>
              <a:spcBef>
                <a:spcPts val="1000"/>
              </a:spcBef>
              <a:spcAft>
                <a:spcPts val="0"/>
              </a:spcAft>
              <a:buClr>
                <a:schemeClr val="dk1"/>
              </a:buClr>
              <a:buSzPts val="1600"/>
              <a:buNone/>
            </a:pPr>
            <a:r>
              <a:rPr lang="hu-HU" sz="1800"/>
              <a:t>A sokszor első, és egyben leglátványosabb helymeghatározáshoz köthető beruházás az automata kormányzás, mely önmagában még nem tekinthető helyspecifikus (precíziós) munkaműveletnek.</a:t>
            </a:r>
            <a:endParaRPr sz="1800"/>
          </a:p>
          <a:p>
            <a:pPr indent="0" lvl="0" marL="0" rtl="0" algn="l">
              <a:lnSpc>
                <a:spcPct val="90000"/>
              </a:lnSpc>
              <a:spcBef>
                <a:spcPts val="1000"/>
              </a:spcBef>
              <a:spcAft>
                <a:spcPts val="0"/>
              </a:spcAft>
              <a:buClr>
                <a:schemeClr val="dk1"/>
              </a:buClr>
              <a:buSzPts val="1600"/>
              <a:buNone/>
            </a:pPr>
            <a:r>
              <a:t/>
            </a:r>
            <a:endParaRPr sz="1800"/>
          </a:p>
        </p:txBody>
      </p:sp>
      <p:pic>
        <p:nvPicPr>
          <p:cNvPr id="419" name="Google Shape;419;gd4ae924698_0_329"/>
          <p:cNvPicPr preferRelativeResize="0"/>
          <p:nvPr/>
        </p:nvPicPr>
        <p:blipFill rotWithShape="1">
          <a:blip r:embed="rId3">
            <a:alphaModFix/>
          </a:blip>
          <a:srcRect b="0" l="0" r="0" t="0"/>
          <a:stretch/>
        </p:blipFill>
        <p:spPr>
          <a:xfrm>
            <a:off x="10378375" y="4546850"/>
            <a:ext cx="1517826" cy="2023752"/>
          </a:xfrm>
          <a:prstGeom prst="rect">
            <a:avLst/>
          </a:prstGeom>
          <a:noFill/>
          <a:ln>
            <a:noFill/>
          </a:ln>
        </p:spPr>
      </p:pic>
      <p:pic>
        <p:nvPicPr>
          <p:cNvPr id="420" name="Google Shape;420;gd4ae924698_0_329"/>
          <p:cNvPicPr preferRelativeResize="0"/>
          <p:nvPr/>
        </p:nvPicPr>
        <p:blipFill rotWithShape="1">
          <a:blip r:embed="rId4">
            <a:alphaModFix/>
          </a:blip>
          <a:srcRect b="0" l="0" r="0" t="0"/>
          <a:stretch/>
        </p:blipFill>
        <p:spPr>
          <a:xfrm>
            <a:off x="7186530" y="4546850"/>
            <a:ext cx="2698320" cy="2023749"/>
          </a:xfrm>
          <a:prstGeom prst="rect">
            <a:avLst/>
          </a:prstGeom>
          <a:noFill/>
          <a:ln>
            <a:noFill/>
          </a:ln>
        </p:spPr>
      </p:pic>
      <p:sp>
        <p:nvSpPr>
          <p:cNvPr id="421" name="Google Shape;421;gd4ae924698_0_329"/>
          <p:cNvSpPr txBox="1"/>
          <p:nvPr/>
        </p:nvSpPr>
        <p:spPr>
          <a:xfrm>
            <a:off x="858459" y="3221140"/>
            <a:ext cx="10475100" cy="1325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helymeghatározás pontossága az 1 métertől a 2,5 centiméteres korrekcióig terjedhet a mezőgazdasági alkalma</a:t>
            </a:r>
            <a:r>
              <a:rPr lang="hu-HU" sz="1800">
                <a:solidFill>
                  <a:srgbClr val="1C9E4A"/>
                </a:solidFill>
                <a:latin typeface="Calibri"/>
                <a:ea typeface="Calibri"/>
                <a:cs typeface="Calibri"/>
                <a:sym typeface="Calibri"/>
              </a:rPr>
              <a:t>zása során</a:t>
            </a:r>
            <a:r>
              <a:rPr b="0" i="0" lang="hu-HU" sz="1800" u="none" cap="none" strike="noStrike">
                <a:solidFill>
                  <a:srgbClr val="1C9E4A"/>
                </a:solidFill>
                <a:latin typeface="Calibri"/>
                <a:ea typeface="Calibri"/>
                <a:cs typeface="Calibri"/>
                <a:sym typeface="Calibri"/>
              </a:rPr>
              <a:t>. Jellemzően a pontatlanabb helymeghatározást műtrágyaszóráshoz, talajműveléshez vagyis a vetést megelőző munkaműveletekhez használják, míg a 2,5 cm RTK korrekciós jellel a vetés és az azt követő munkaműveletek - jellemzően fejtrágyázás, növényvédelem - zajlanak.</a:t>
            </a:r>
            <a:endParaRPr b="0" i="0" sz="1800" u="none" cap="none" strike="noStrike">
              <a:solidFill>
                <a:srgbClr val="1C9E4A"/>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d4ae924698_0_339"/>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Gépesítés - Az erőgépek felszerelése </a:t>
            </a:r>
            <a:endParaRPr/>
          </a:p>
        </p:txBody>
      </p:sp>
      <p:sp>
        <p:nvSpPr>
          <p:cNvPr id="428" name="Google Shape;428;gd4ae924698_0_339"/>
          <p:cNvSpPr txBox="1"/>
          <p:nvPr>
            <p:ph idx="1" type="body"/>
          </p:nvPr>
        </p:nvSpPr>
        <p:spPr>
          <a:xfrm>
            <a:off x="838200" y="1825625"/>
            <a:ext cx="8452800" cy="32643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Clr>
                <a:schemeClr val="dk1"/>
              </a:buClr>
              <a:buSzPts val="1600"/>
              <a:buNone/>
            </a:pPr>
            <a:r>
              <a:rPr lang="hu-HU" sz="1800"/>
              <a:t>Az erőgépeket a precíziós (helyspecifikus) gazdálkodásra többféle módon is alkalmassá lehet tenni. Megkülönböztetünk gyári, illetve utólagosan beszerelt rendszereket. Jellemzően a gyári rendszerek adott munkafolyamat elvégzésekor több adatot naplóznak, mint az utólagosan beszerelt rendszerek, így akár motorterhelési vagy üzemanyag fogyasztási térképeket is kimenthetünk az eszközből.</a:t>
            </a:r>
            <a:endParaRPr sz="1800"/>
          </a:p>
          <a:p>
            <a:pPr indent="0" lvl="0" marL="0" rtl="0" algn="just">
              <a:lnSpc>
                <a:spcPct val="90000"/>
              </a:lnSpc>
              <a:spcBef>
                <a:spcPts val="1000"/>
              </a:spcBef>
              <a:spcAft>
                <a:spcPts val="0"/>
              </a:spcAft>
              <a:buClr>
                <a:schemeClr val="dk1"/>
              </a:buClr>
              <a:buSzPts val="1600"/>
              <a:buNone/>
            </a:pPr>
            <a:r>
              <a:rPr lang="hu-HU" sz="1800"/>
              <a:t>Az erőgépek GPS felszerelésekor a szükséges eszközöket tekintve beszélhetünk antennáról, vezérlő monitorról, munkagép kábelről és robot kormányzásról. Az antenna és a vezérlő monitor minden esetben szükséges rendszertartozék, míg a kormányzás vagy a munkagép összeköttetés függetlenül kombinálható. </a:t>
            </a:r>
            <a:endParaRPr sz="1800"/>
          </a:p>
          <a:p>
            <a:pPr indent="0" lvl="0" marL="0" rtl="0" algn="just">
              <a:lnSpc>
                <a:spcPct val="90000"/>
              </a:lnSpc>
              <a:spcBef>
                <a:spcPts val="1000"/>
              </a:spcBef>
              <a:spcAft>
                <a:spcPts val="0"/>
              </a:spcAft>
              <a:buClr>
                <a:schemeClr val="dk1"/>
              </a:buClr>
              <a:buSzPts val="1600"/>
              <a:buNone/>
            </a:pPr>
            <a:r>
              <a:rPr lang="hu-HU" sz="1800"/>
              <a:t>Az egyes rendszertartozékok általában hordozható formában kerülnek beszerelésre, vagyis az erőgépek között cserélhetők. </a:t>
            </a:r>
            <a:endParaRPr sz="1800"/>
          </a:p>
        </p:txBody>
      </p:sp>
      <p:pic>
        <p:nvPicPr>
          <p:cNvPr id="429" name="Google Shape;429;gd4ae924698_0_339"/>
          <p:cNvPicPr preferRelativeResize="0"/>
          <p:nvPr/>
        </p:nvPicPr>
        <p:blipFill rotWithShape="1">
          <a:blip r:embed="rId3">
            <a:alphaModFix/>
          </a:blip>
          <a:srcRect b="0" l="0" r="0" t="0"/>
          <a:stretch/>
        </p:blipFill>
        <p:spPr>
          <a:xfrm>
            <a:off x="9687276" y="3078400"/>
            <a:ext cx="2203824" cy="1652868"/>
          </a:xfrm>
          <a:prstGeom prst="rect">
            <a:avLst/>
          </a:prstGeom>
          <a:noFill/>
          <a:ln>
            <a:noFill/>
          </a:ln>
        </p:spPr>
      </p:pic>
      <p:pic>
        <p:nvPicPr>
          <p:cNvPr id="430" name="Google Shape;430;gd4ae924698_0_339"/>
          <p:cNvPicPr preferRelativeResize="0"/>
          <p:nvPr/>
        </p:nvPicPr>
        <p:blipFill rotWithShape="1">
          <a:blip r:embed="rId4">
            <a:alphaModFix/>
          </a:blip>
          <a:srcRect b="0" l="0" r="0" t="0"/>
          <a:stretch/>
        </p:blipFill>
        <p:spPr>
          <a:xfrm>
            <a:off x="9687276" y="4980151"/>
            <a:ext cx="2203819" cy="1652864"/>
          </a:xfrm>
          <a:prstGeom prst="rect">
            <a:avLst/>
          </a:prstGeom>
          <a:noFill/>
          <a:ln>
            <a:noFill/>
          </a:ln>
        </p:spPr>
      </p:pic>
      <p:pic>
        <p:nvPicPr>
          <p:cNvPr id="431" name="Google Shape;431;gd4ae924698_0_339"/>
          <p:cNvPicPr preferRelativeResize="0"/>
          <p:nvPr/>
        </p:nvPicPr>
        <p:blipFill rotWithShape="1">
          <a:blip r:embed="rId5">
            <a:alphaModFix/>
          </a:blip>
          <a:srcRect b="0" l="0" r="0" t="0"/>
          <a:stretch/>
        </p:blipFill>
        <p:spPr>
          <a:xfrm>
            <a:off x="6353786" y="4980152"/>
            <a:ext cx="2937219" cy="1652877"/>
          </a:xfrm>
          <a:prstGeom prst="rect">
            <a:avLst/>
          </a:prstGeom>
          <a:noFill/>
          <a:ln>
            <a:noFill/>
          </a:ln>
        </p:spPr>
      </p:pic>
      <p:pic>
        <p:nvPicPr>
          <p:cNvPr id="432" name="Google Shape;432;gd4ae924698_0_339"/>
          <p:cNvPicPr preferRelativeResize="0"/>
          <p:nvPr/>
        </p:nvPicPr>
        <p:blipFill rotWithShape="1">
          <a:blip r:embed="rId6">
            <a:alphaModFix/>
          </a:blip>
          <a:srcRect b="0" l="0" r="0" t="0"/>
          <a:stretch/>
        </p:blipFill>
        <p:spPr>
          <a:xfrm>
            <a:off x="9687276" y="1176650"/>
            <a:ext cx="2203825" cy="1652873"/>
          </a:xfrm>
          <a:prstGeom prst="rect">
            <a:avLst/>
          </a:prstGeom>
          <a:noFill/>
          <a:ln>
            <a:noFill/>
          </a:ln>
        </p:spPr>
      </p:pic>
      <p:sp>
        <p:nvSpPr>
          <p:cNvPr id="433" name="Google Shape;433;gd4ae924698_0_339"/>
          <p:cNvSpPr/>
          <p:nvPr/>
        </p:nvSpPr>
        <p:spPr>
          <a:xfrm>
            <a:off x="838200" y="5872150"/>
            <a:ext cx="2846400" cy="5886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hu-HU" sz="1600" u="none" cap="none" strike="noStrike">
                <a:solidFill>
                  <a:schemeClr val="dk1"/>
                </a:solidFill>
                <a:latin typeface="Calibri"/>
                <a:ea typeface="Calibri"/>
                <a:cs typeface="Calibri"/>
                <a:sym typeface="Calibri"/>
              </a:rPr>
              <a:t>Precíziós gépek üzemeltetése</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d4ae924698_0_350"/>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Gépesítés - </a:t>
            </a:r>
            <a:endParaRPr/>
          </a:p>
          <a:p>
            <a:pPr indent="0" lvl="0" marL="0" rtl="0" algn="l">
              <a:lnSpc>
                <a:spcPct val="90000"/>
              </a:lnSpc>
              <a:spcBef>
                <a:spcPts val="0"/>
              </a:spcBef>
              <a:spcAft>
                <a:spcPts val="0"/>
              </a:spcAft>
              <a:buClr>
                <a:schemeClr val="dk1"/>
              </a:buClr>
              <a:buSzPts val="4400"/>
              <a:buFont typeface="Calibri"/>
              <a:buNone/>
            </a:pPr>
            <a:r>
              <a:rPr lang="hu-HU"/>
              <a:t>A munkagépek vezérlése és karbantartása</a:t>
            </a:r>
            <a:endParaRPr/>
          </a:p>
        </p:txBody>
      </p:sp>
      <p:sp>
        <p:nvSpPr>
          <p:cNvPr id="440" name="Google Shape;440;gd4ae924698_0_350"/>
          <p:cNvSpPr txBox="1"/>
          <p:nvPr>
            <p:ph idx="1" type="body"/>
          </p:nvPr>
        </p:nvSpPr>
        <p:spPr>
          <a:xfrm>
            <a:off x="838200" y="1825625"/>
            <a:ext cx="10904400" cy="22440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Clr>
                <a:schemeClr val="dk1"/>
              </a:buClr>
              <a:buSzPts val="520"/>
              <a:buNone/>
            </a:pPr>
            <a:r>
              <a:rPr lang="hu-HU" sz="1800"/>
              <a:t>A precíziós (helyspecifikus) technológiák során használt munkagépek  többféle vezérléssel lehetnek szerelve. Megkülönböztethetünk szakaszvezérlést, illetve mennyiségszabályozást a munkagépek vezérlésekor. Sok esetben ezek kombinációja is rendelkezésünkre áll.</a:t>
            </a:r>
            <a:endParaRPr sz="1800"/>
          </a:p>
          <a:p>
            <a:pPr indent="0" lvl="0" marL="0" rtl="0" algn="just">
              <a:lnSpc>
                <a:spcPct val="90000"/>
              </a:lnSpc>
              <a:spcBef>
                <a:spcPts val="1000"/>
              </a:spcBef>
              <a:spcAft>
                <a:spcPts val="0"/>
              </a:spcAft>
              <a:buClr>
                <a:schemeClr val="dk1"/>
              </a:buClr>
              <a:buSzPts val="520"/>
              <a:buNone/>
            </a:pPr>
            <a:r>
              <a:rPr lang="hu-HU" sz="1800"/>
              <a:t>Szakaszvezérlés során a helymeghatározásnak köszönhetően a már művelt (elvetett, permetezett) területre érve leállítja a vezérlő monitor az inputanyag kijuttatását, így minimalizálható a feleslegesen kijuttatott input mennyisége.</a:t>
            </a:r>
            <a:endParaRPr sz="1800"/>
          </a:p>
          <a:p>
            <a:pPr indent="0" lvl="0" marL="0" rtl="0" algn="just">
              <a:lnSpc>
                <a:spcPct val="90000"/>
              </a:lnSpc>
              <a:spcBef>
                <a:spcPts val="1000"/>
              </a:spcBef>
              <a:spcAft>
                <a:spcPts val="0"/>
              </a:spcAft>
              <a:buClr>
                <a:schemeClr val="dk1"/>
              </a:buClr>
              <a:buSzPts val="520"/>
              <a:buNone/>
            </a:pPr>
            <a:r>
              <a:rPr lang="hu-HU" sz="1800"/>
              <a:t>Mennyiségszabályozáskor az adagoló motort vezérli a monitorunk, mely a helymeghatározáshoz kapcsolódóan a kijuttatandó inputanyag mennyiségének változtatására tesz utasítást a munkagép irányába.</a:t>
            </a:r>
            <a:endParaRPr sz="1800"/>
          </a:p>
          <a:p>
            <a:pPr indent="0" lvl="0" marL="0" rtl="0" algn="just">
              <a:lnSpc>
                <a:spcPct val="90000"/>
              </a:lnSpc>
              <a:spcBef>
                <a:spcPts val="1000"/>
              </a:spcBef>
              <a:spcAft>
                <a:spcPts val="0"/>
              </a:spcAft>
              <a:buClr>
                <a:schemeClr val="dk1"/>
              </a:buClr>
              <a:buSzPts val="520"/>
              <a:buNone/>
            </a:pPr>
            <a:r>
              <a:t/>
            </a:r>
            <a:endParaRPr sz="1800"/>
          </a:p>
          <a:p>
            <a:pPr indent="0" lvl="0" marL="0" rtl="0" algn="just">
              <a:lnSpc>
                <a:spcPct val="90000"/>
              </a:lnSpc>
              <a:spcBef>
                <a:spcPts val="1000"/>
              </a:spcBef>
              <a:spcAft>
                <a:spcPts val="0"/>
              </a:spcAft>
              <a:buClr>
                <a:schemeClr val="dk1"/>
              </a:buClr>
              <a:buSzPts val="520"/>
              <a:buNone/>
            </a:pPr>
            <a:r>
              <a:t/>
            </a:r>
            <a:endParaRPr sz="1800"/>
          </a:p>
          <a:p>
            <a:pPr indent="0" lvl="0" marL="0" rtl="0" algn="l">
              <a:lnSpc>
                <a:spcPct val="90000"/>
              </a:lnSpc>
              <a:spcBef>
                <a:spcPts val="1000"/>
              </a:spcBef>
              <a:spcAft>
                <a:spcPts val="0"/>
              </a:spcAft>
              <a:buClr>
                <a:schemeClr val="dk1"/>
              </a:buClr>
              <a:buSzPts val="520"/>
              <a:buNone/>
            </a:pPr>
            <a:r>
              <a:t/>
            </a:r>
            <a:endParaRPr sz="1800"/>
          </a:p>
          <a:p>
            <a:pPr indent="0" lvl="0" marL="0" rtl="0" algn="l">
              <a:lnSpc>
                <a:spcPct val="90000"/>
              </a:lnSpc>
              <a:spcBef>
                <a:spcPts val="1000"/>
              </a:spcBef>
              <a:spcAft>
                <a:spcPts val="0"/>
              </a:spcAft>
              <a:buClr>
                <a:schemeClr val="dk1"/>
              </a:buClr>
              <a:buSzPts val="520"/>
              <a:buNone/>
            </a:pPr>
            <a:r>
              <a:t/>
            </a:r>
            <a:endParaRPr sz="1800"/>
          </a:p>
          <a:p>
            <a:pPr indent="0" lvl="0" marL="0" rtl="0" algn="l">
              <a:lnSpc>
                <a:spcPct val="90000"/>
              </a:lnSpc>
              <a:spcBef>
                <a:spcPts val="1000"/>
              </a:spcBef>
              <a:spcAft>
                <a:spcPts val="0"/>
              </a:spcAft>
              <a:buClr>
                <a:schemeClr val="dk1"/>
              </a:buClr>
              <a:buSzPts val="520"/>
              <a:buNone/>
            </a:pPr>
            <a:r>
              <a:t/>
            </a:r>
            <a:endParaRPr sz="1800"/>
          </a:p>
        </p:txBody>
      </p:sp>
      <p:sp>
        <p:nvSpPr>
          <p:cNvPr id="441" name="Google Shape;441;gd4ae924698_0_350"/>
          <p:cNvSpPr txBox="1"/>
          <p:nvPr/>
        </p:nvSpPr>
        <p:spPr>
          <a:xfrm>
            <a:off x="838200" y="4096425"/>
            <a:ext cx="4185600" cy="23928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1600"/>
              <a:buFont typeface="Arial"/>
              <a:buNone/>
            </a:pPr>
            <a:r>
              <a:rPr b="0" i="0" lang="hu-HU" sz="1800" u="none" cap="none" strike="noStrike">
                <a:solidFill>
                  <a:srgbClr val="1C9E4A"/>
                </a:solidFill>
                <a:latin typeface="Calibri"/>
                <a:ea typeface="Calibri"/>
                <a:cs typeface="Calibri"/>
                <a:sym typeface="Calibri"/>
              </a:rPr>
              <a:t>A szakaszvezérlés és mennyiségszabályozás kombinációja a mai modern munkagépeken jellemzően megtalálható csakúgy mint a szabványosított ISOBUS csatlakozó, mely célja márkafüggetlen gépkapcsolatok egyszerű megteremtése.</a:t>
            </a:r>
            <a:endParaRPr b="0" i="0" sz="1800" u="none" cap="none" strike="noStrike">
              <a:solidFill>
                <a:srgbClr val="1C9E4A"/>
              </a:solidFill>
              <a:latin typeface="Arial"/>
              <a:ea typeface="Arial"/>
              <a:cs typeface="Arial"/>
              <a:sym typeface="Arial"/>
            </a:endParaRPr>
          </a:p>
        </p:txBody>
      </p:sp>
      <p:pic>
        <p:nvPicPr>
          <p:cNvPr id="442" name="Google Shape;442;gd4ae924698_0_350"/>
          <p:cNvPicPr preferRelativeResize="0"/>
          <p:nvPr/>
        </p:nvPicPr>
        <p:blipFill rotWithShape="1">
          <a:blip r:embed="rId3">
            <a:alphaModFix/>
          </a:blip>
          <a:srcRect b="0" l="0" r="0" t="0"/>
          <a:stretch/>
        </p:blipFill>
        <p:spPr>
          <a:xfrm>
            <a:off x="8658000" y="4096350"/>
            <a:ext cx="3084600" cy="2313450"/>
          </a:xfrm>
          <a:prstGeom prst="rect">
            <a:avLst/>
          </a:prstGeom>
          <a:noFill/>
          <a:ln>
            <a:noFill/>
          </a:ln>
        </p:spPr>
      </p:pic>
      <p:pic>
        <p:nvPicPr>
          <p:cNvPr id="443" name="Google Shape;443;gd4ae924698_0_350"/>
          <p:cNvPicPr preferRelativeResize="0"/>
          <p:nvPr/>
        </p:nvPicPr>
        <p:blipFill rotWithShape="1">
          <a:blip r:embed="rId4">
            <a:alphaModFix/>
          </a:blip>
          <a:srcRect b="0" l="0" r="0" t="0"/>
          <a:stretch/>
        </p:blipFill>
        <p:spPr>
          <a:xfrm>
            <a:off x="6935975" y="4096425"/>
            <a:ext cx="1542200" cy="2313300"/>
          </a:xfrm>
          <a:prstGeom prst="rect">
            <a:avLst/>
          </a:prstGeom>
          <a:noFill/>
          <a:ln>
            <a:noFill/>
          </a:ln>
        </p:spPr>
      </p:pic>
      <p:pic>
        <p:nvPicPr>
          <p:cNvPr id="444" name="Google Shape;444;gd4ae924698_0_350"/>
          <p:cNvPicPr preferRelativeResize="0"/>
          <p:nvPr/>
        </p:nvPicPr>
        <p:blipFill rotWithShape="1">
          <a:blip r:embed="rId5">
            <a:alphaModFix/>
          </a:blip>
          <a:srcRect b="0" l="0" r="0" t="0"/>
          <a:stretch/>
        </p:blipFill>
        <p:spPr>
          <a:xfrm>
            <a:off x="5155925" y="4096425"/>
            <a:ext cx="1542200" cy="2313300"/>
          </a:xfrm>
          <a:prstGeom prst="rect">
            <a:avLst/>
          </a:prstGeom>
          <a:noFill/>
          <a:ln>
            <a:noFill/>
          </a:ln>
        </p:spPr>
      </p:pic>
      <p:sp>
        <p:nvSpPr>
          <p:cNvPr id="445" name="Google Shape;445;gd4ae924698_0_350"/>
          <p:cNvSpPr/>
          <p:nvPr/>
        </p:nvSpPr>
        <p:spPr>
          <a:xfrm>
            <a:off x="838200" y="5872150"/>
            <a:ext cx="3788400" cy="5886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hu-HU" sz="1600" u="none" cap="none" strike="noStrike">
                <a:solidFill>
                  <a:schemeClr val="dk1"/>
                </a:solidFill>
                <a:latin typeface="Calibri"/>
                <a:ea typeface="Calibri"/>
                <a:cs typeface="Calibri"/>
                <a:sym typeface="Calibri"/>
              </a:rPr>
              <a:t>Prediktív gép karbantartás és szervizelés</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d4ae924698_0_361"/>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Informatikai háttér - Agrárinformatika</a:t>
            </a:r>
            <a:endParaRPr/>
          </a:p>
        </p:txBody>
      </p:sp>
      <p:sp>
        <p:nvSpPr>
          <p:cNvPr id="452" name="Google Shape;452;gd4ae924698_0_361"/>
          <p:cNvSpPr txBox="1"/>
          <p:nvPr>
            <p:ph idx="1" type="body"/>
          </p:nvPr>
        </p:nvSpPr>
        <p:spPr>
          <a:xfrm>
            <a:off x="838200" y="1825625"/>
            <a:ext cx="6755700" cy="4351500"/>
          </a:xfrm>
          <a:prstGeom prst="rect">
            <a:avLst/>
          </a:prstGeom>
          <a:noFill/>
          <a:ln>
            <a:noFill/>
          </a:ln>
        </p:spPr>
        <p:txBody>
          <a:bodyPr anchorCtr="0" anchor="t" bIns="45700" lIns="91425" spcFirstLastPara="1" rIns="91425" wrap="square" tIns="45700">
            <a:noAutofit/>
          </a:bodyPr>
          <a:lstStyle/>
          <a:p>
            <a:pPr indent="0" lvl="0" marL="0" rtl="0" algn="just">
              <a:lnSpc>
                <a:spcPct val="80000"/>
              </a:lnSpc>
              <a:spcBef>
                <a:spcPts val="1000"/>
              </a:spcBef>
              <a:spcAft>
                <a:spcPts val="0"/>
              </a:spcAft>
              <a:buClr>
                <a:schemeClr val="dk1"/>
              </a:buClr>
              <a:buSzPts val="760"/>
              <a:buNone/>
            </a:pPr>
            <a:r>
              <a:rPr lang="hu-HU" sz="1800"/>
              <a:t>Az erőgépekben, önjáró eszközökben precíziós alkalmazásokra használt monitorok által rögzített adatok elemzésére, illetve ezekbe történő tervek elkészítésére számítógépes szoftverek állnak rendelkezésre melyeket kifejezetten mezőgazdasági célú alkalmazásra fejlesztettek. Ezekben a szoftverekben gazdaságokba rendezve, tábla szinten van lehetőség az adatok tárolására, rendszerezésére, elemzések elvégzésére. Továbbá a különböző kijuttatási tervek elkészítésére szintén ezekben a programokban van lehetőség. </a:t>
            </a:r>
            <a:endParaRPr sz="1800"/>
          </a:p>
          <a:p>
            <a:pPr indent="0" lvl="0" marL="0" rtl="0" algn="just">
              <a:lnSpc>
                <a:spcPct val="80000"/>
              </a:lnSpc>
              <a:spcBef>
                <a:spcPts val="1000"/>
              </a:spcBef>
              <a:spcAft>
                <a:spcPts val="0"/>
              </a:spcAft>
              <a:buClr>
                <a:schemeClr val="dk1"/>
              </a:buClr>
              <a:buSzPts val="760"/>
              <a:buNone/>
            </a:pPr>
            <a:r>
              <a:rPr lang="hu-HU" sz="1800"/>
              <a:t>Ezen szoftverek nagy előnye, hogy a bemeneti adatokat, és a kimeneti adatokat is számtalan formátumban képesek kezelni, mind az általános térinformatikai, mind a vezérlő monitorok speciális formátumait beleértve.</a:t>
            </a:r>
            <a:endParaRPr sz="1800"/>
          </a:p>
          <a:p>
            <a:pPr indent="0" lvl="0" marL="0" rtl="0" algn="just">
              <a:lnSpc>
                <a:spcPct val="80000"/>
              </a:lnSpc>
              <a:spcBef>
                <a:spcPts val="1000"/>
              </a:spcBef>
              <a:spcAft>
                <a:spcPts val="0"/>
              </a:spcAft>
              <a:buClr>
                <a:schemeClr val="dk1"/>
              </a:buClr>
              <a:buSzPts val="760"/>
              <a:buNone/>
            </a:pPr>
            <a:r>
              <a:rPr lang="hu-HU" sz="1800"/>
              <a:t>A hazai felhasználók körében elterjedt szoftverek:</a:t>
            </a:r>
            <a:endParaRPr sz="1800"/>
          </a:p>
          <a:p>
            <a:pPr indent="0" lvl="0" marL="0" rtl="0" algn="just">
              <a:lnSpc>
                <a:spcPct val="80000"/>
              </a:lnSpc>
              <a:spcBef>
                <a:spcPts val="1000"/>
              </a:spcBef>
              <a:spcAft>
                <a:spcPts val="0"/>
              </a:spcAft>
              <a:buClr>
                <a:schemeClr val="dk1"/>
              </a:buClr>
              <a:buSzPts val="760"/>
              <a:buNone/>
            </a:pPr>
            <a:r>
              <a:rPr lang="hu-HU" sz="1800"/>
              <a:t>SMS - Spatial Management System, JD office, NextFarming, </a:t>
            </a:r>
            <a:endParaRPr sz="1800"/>
          </a:p>
          <a:p>
            <a:pPr indent="0" lvl="0" marL="0" rtl="0" algn="just">
              <a:lnSpc>
                <a:spcPct val="80000"/>
              </a:lnSpc>
              <a:spcBef>
                <a:spcPts val="1000"/>
              </a:spcBef>
              <a:spcAft>
                <a:spcPts val="0"/>
              </a:spcAft>
              <a:buClr>
                <a:schemeClr val="dk1"/>
              </a:buClr>
              <a:buSzPts val="760"/>
              <a:buNone/>
            </a:pPr>
            <a:r>
              <a:rPr lang="hu-HU" sz="1800"/>
              <a:t>TopCon SGISpro</a:t>
            </a:r>
            <a:endParaRPr sz="1800"/>
          </a:p>
          <a:p>
            <a:pPr indent="0" lvl="0" marL="0" rtl="0" algn="just">
              <a:lnSpc>
                <a:spcPct val="80000"/>
              </a:lnSpc>
              <a:spcBef>
                <a:spcPts val="1000"/>
              </a:spcBef>
              <a:spcAft>
                <a:spcPts val="0"/>
              </a:spcAft>
              <a:buClr>
                <a:schemeClr val="dk1"/>
              </a:buClr>
              <a:buSzPts val="760"/>
              <a:buNone/>
            </a:pPr>
            <a:r>
              <a:t/>
            </a:r>
            <a:endParaRPr sz="1800"/>
          </a:p>
          <a:p>
            <a:pPr indent="0" lvl="0" marL="0" rtl="0" algn="just">
              <a:lnSpc>
                <a:spcPct val="80000"/>
              </a:lnSpc>
              <a:spcBef>
                <a:spcPts val="1000"/>
              </a:spcBef>
              <a:spcAft>
                <a:spcPts val="0"/>
              </a:spcAft>
              <a:buClr>
                <a:schemeClr val="dk1"/>
              </a:buClr>
              <a:buSzPts val="760"/>
              <a:buNone/>
            </a:pPr>
            <a:r>
              <a:t/>
            </a:r>
            <a:endParaRPr sz="1800"/>
          </a:p>
          <a:p>
            <a:pPr indent="0" lvl="0" marL="0" rtl="0" algn="just">
              <a:lnSpc>
                <a:spcPct val="80000"/>
              </a:lnSpc>
              <a:spcBef>
                <a:spcPts val="1000"/>
              </a:spcBef>
              <a:spcAft>
                <a:spcPts val="0"/>
              </a:spcAft>
              <a:buClr>
                <a:schemeClr val="dk1"/>
              </a:buClr>
              <a:buSzPts val="760"/>
              <a:buNone/>
            </a:pPr>
            <a:r>
              <a:t/>
            </a:r>
            <a:endParaRPr sz="1800"/>
          </a:p>
          <a:p>
            <a:pPr indent="0" lvl="0" marL="0" rtl="0" algn="l">
              <a:lnSpc>
                <a:spcPct val="80000"/>
              </a:lnSpc>
              <a:spcBef>
                <a:spcPts val="1000"/>
              </a:spcBef>
              <a:spcAft>
                <a:spcPts val="0"/>
              </a:spcAft>
              <a:buClr>
                <a:schemeClr val="dk1"/>
              </a:buClr>
              <a:buSzPts val="760"/>
              <a:buNone/>
            </a:pPr>
            <a:r>
              <a:t/>
            </a:r>
            <a:endParaRPr sz="1800"/>
          </a:p>
          <a:p>
            <a:pPr indent="0" lvl="0" marL="0" rtl="0" algn="l">
              <a:lnSpc>
                <a:spcPct val="80000"/>
              </a:lnSpc>
              <a:spcBef>
                <a:spcPts val="1000"/>
              </a:spcBef>
              <a:spcAft>
                <a:spcPts val="0"/>
              </a:spcAft>
              <a:buClr>
                <a:schemeClr val="dk1"/>
              </a:buClr>
              <a:buSzPts val="760"/>
              <a:buNone/>
            </a:pPr>
            <a:r>
              <a:t/>
            </a:r>
            <a:endParaRPr sz="1800"/>
          </a:p>
          <a:p>
            <a:pPr indent="0" lvl="0" marL="0" rtl="0" algn="l">
              <a:lnSpc>
                <a:spcPct val="80000"/>
              </a:lnSpc>
              <a:spcBef>
                <a:spcPts val="1000"/>
              </a:spcBef>
              <a:spcAft>
                <a:spcPts val="0"/>
              </a:spcAft>
              <a:buClr>
                <a:schemeClr val="dk1"/>
              </a:buClr>
              <a:buSzPts val="760"/>
              <a:buNone/>
            </a:pPr>
            <a:r>
              <a:t/>
            </a:r>
            <a:endParaRPr sz="1800"/>
          </a:p>
        </p:txBody>
      </p:sp>
      <p:pic>
        <p:nvPicPr>
          <p:cNvPr id="453" name="Google Shape;453;gd4ae924698_0_361"/>
          <p:cNvPicPr preferRelativeResize="0"/>
          <p:nvPr/>
        </p:nvPicPr>
        <p:blipFill rotWithShape="1">
          <a:blip r:embed="rId3">
            <a:alphaModFix/>
          </a:blip>
          <a:srcRect b="0" l="0" r="0" t="0"/>
          <a:stretch/>
        </p:blipFill>
        <p:spPr>
          <a:xfrm>
            <a:off x="6949900" y="5298912"/>
            <a:ext cx="955200" cy="1035638"/>
          </a:xfrm>
          <a:prstGeom prst="rect">
            <a:avLst/>
          </a:prstGeom>
          <a:noFill/>
          <a:ln>
            <a:noFill/>
          </a:ln>
        </p:spPr>
      </p:pic>
      <p:pic>
        <p:nvPicPr>
          <p:cNvPr id="454" name="Google Shape;454;gd4ae924698_0_361"/>
          <p:cNvPicPr preferRelativeResize="0"/>
          <p:nvPr/>
        </p:nvPicPr>
        <p:blipFill rotWithShape="1">
          <a:blip r:embed="rId4">
            <a:alphaModFix/>
          </a:blip>
          <a:srcRect b="0" l="0" r="0" t="0"/>
          <a:stretch/>
        </p:blipFill>
        <p:spPr>
          <a:xfrm>
            <a:off x="7905100" y="4310786"/>
            <a:ext cx="3970927" cy="2023765"/>
          </a:xfrm>
          <a:prstGeom prst="rect">
            <a:avLst/>
          </a:prstGeom>
          <a:noFill/>
          <a:ln>
            <a:noFill/>
          </a:ln>
        </p:spPr>
      </p:pic>
      <p:pic>
        <p:nvPicPr>
          <p:cNvPr id="455" name="Google Shape;455;gd4ae924698_0_361"/>
          <p:cNvPicPr preferRelativeResize="0"/>
          <p:nvPr/>
        </p:nvPicPr>
        <p:blipFill rotWithShape="1">
          <a:blip r:embed="rId5">
            <a:alphaModFix/>
          </a:blip>
          <a:srcRect b="0" l="0" r="0" t="0"/>
          <a:stretch/>
        </p:blipFill>
        <p:spPr>
          <a:xfrm>
            <a:off x="7905100" y="2044449"/>
            <a:ext cx="3926352" cy="2120626"/>
          </a:xfrm>
          <a:prstGeom prst="rect">
            <a:avLst/>
          </a:prstGeom>
          <a:noFill/>
          <a:ln>
            <a:noFill/>
          </a:ln>
        </p:spPr>
      </p:pic>
      <p:sp>
        <p:nvSpPr>
          <p:cNvPr id="456" name="Google Shape;456;gd4ae924698_0_361"/>
          <p:cNvSpPr/>
          <p:nvPr/>
        </p:nvSpPr>
        <p:spPr>
          <a:xfrm>
            <a:off x="838200" y="5872150"/>
            <a:ext cx="2846400" cy="5886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hu-HU" sz="1600" u="none" cap="none" strike="noStrike">
                <a:solidFill>
                  <a:schemeClr val="dk1"/>
                </a:solidFill>
                <a:latin typeface="Calibri"/>
                <a:ea typeface="Calibri"/>
                <a:cs typeface="Calibri"/>
                <a:sym typeface="Calibri"/>
              </a:rPr>
              <a:t>Digitális farm menedzsment</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d4ae924698_0_35"/>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Bevezetés, általános ismertetés</a:t>
            </a:r>
            <a:endParaRPr/>
          </a:p>
        </p:txBody>
      </p:sp>
      <p:sp>
        <p:nvSpPr>
          <p:cNvPr id="89" name="Google Shape;89;gd4ae924698_0_35"/>
          <p:cNvSpPr txBox="1"/>
          <p:nvPr>
            <p:ph idx="1" type="body"/>
          </p:nvPr>
        </p:nvSpPr>
        <p:spPr>
          <a:xfrm>
            <a:off x="321550" y="1524000"/>
            <a:ext cx="11555700" cy="4652700"/>
          </a:xfrm>
          <a:prstGeom prst="rect">
            <a:avLst/>
          </a:prstGeom>
          <a:noFill/>
          <a:ln>
            <a:noFill/>
          </a:ln>
        </p:spPr>
        <p:txBody>
          <a:bodyPr anchorCtr="0" anchor="t" bIns="45700" lIns="91425" spcFirstLastPara="1" rIns="91425" wrap="square" tIns="45700">
            <a:normAutofit/>
          </a:bodyPr>
          <a:lstStyle/>
          <a:p>
            <a:pPr indent="0" lvl="0" marL="0" rtl="0" algn="just">
              <a:lnSpc>
                <a:spcPct val="95000"/>
              </a:lnSpc>
              <a:spcBef>
                <a:spcPts val="0"/>
              </a:spcBef>
              <a:spcAft>
                <a:spcPts val="0"/>
              </a:spcAft>
              <a:buSzPts val="1120"/>
              <a:buNone/>
            </a:pPr>
            <a:r>
              <a:rPr lang="hu-HU" sz="1800">
                <a:solidFill>
                  <a:srgbClr val="1C9E4A"/>
                </a:solidFill>
              </a:rPr>
              <a:t>A precíziós - helyspecifikus - szántóföldi növénytermesztés a precíziós technológiák (növénytermesztés, kertészet, állattenyésztés) között a legszélesebb körben ismert gazdálkodási forma. </a:t>
            </a:r>
            <a:endParaRPr sz="1800">
              <a:solidFill>
                <a:srgbClr val="1C9E4A"/>
              </a:solidFill>
            </a:endParaRPr>
          </a:p>
          <a:p>
            <a:pPr indent="0" lvl="0" marL="0" rtl="0" algn="just">
              <a:lnSpc>
                <a:spcPct val="95000"/>
              </a:lnSpc>
              <a:spcBef>
                <a:spcPts val="0"/>
              </a:spcBef>
              <a:spcAft>
                <a:spcPts val="0"/>
              </a:spcAft>
              <a:buSzPts val="1120"/>
              <a:buNone/>
            </a:pPr>
            <a:r>
              <a:rPr lang="hu-HU" sz="1800">
                <a:solidFill>
                  <a:srgbClr val="1C9E4A"/>
                </a:solidFill>
              </a:rPr>
              <a:t>A Nemzetközi Precíziós Gazdálkodási Szervezet (ISPA) definíciója szerint: A precíziós mezőgazdaság egy olyan menedzsment stratégia, amely széles körű technológiai megoldásokat használ, hogy adatokat gyűjtsön, dolgozzon fel és elemezzen annak érdekében, hogy olyan célzott beavatkozásokat végezzen, amelyek a mezőgazdasági műveletek hatékonyságát, produktivitását és a fenntarthatóságot növelik. </a:t>
            </a:r>
            <a:endParaRPr sz="1800">
              <a:solidFill>
                <a:srgbClr val="1C9E4A"/>
              </a:solidFill>
            </a:endParaRPr>
          </a:p>
          <a:p>
            <a:pPr indent="0" lvl="0" marL="0" rtl="0" algn="just">
              <a:lnSpc>
                <a:spcPct val="95000"/>
              </a:lnSpc>
              <a:spcBef>
                <a:spcPts val="0"/>
              </a:spcBef>
              <a:spcAft>
                <a:spcPts val="0"/>
              </a:spcAft>
              <a:buSzPts val="1120"/>
              <a:buNone/>
            </a:pPr>
            <a:r>
              <a:rPr lang="hu-HU" sz="1800">
                <a:solidFill>
                  <a:srgbClr val="1C9E4A"/>
                </a:solidFill>
              </a:rPr>
              <a:t>A definíció számos változata ismert, és valószínűsíthető, hogy a technika fejlődésével folyamatosan változni fog, hiszen az agrárium az egyik leginnovatívabb felhasználója a technikai-technológiai újításoknak. </a:t>
            </a:r>
            <a:endParaRPr sz="1800">
              <a:solidFill>
                <a:srgbClr val="1C9E4A"/>
              </a:solidFill>
            </a:endParaRPr>
          </a:p>
          <a:p>
            <a:pPr indent="0" lvl="0" marL="0" rtl="0" algn="just">
              <a:lnSpc>
                <a:spcPct val="95000"/>
              </a:lnSpc>
              <a:spcBef>
                <a:spcPts val="0"/>
              </a:spcBef>
              <a:spcAft>
                <a:spcPts val="0"/>
              </a:spcAft>
              <a:buSzPts val="1120"/>
              <a:buNone/>
            </a:pPr>
            <a:r>
              <a:rPr lang="hu-HU" sz="1800">
                <a:solidFill>
                  <a:srgbClr val="1C9E4A"/>
                </a:solidFill>
              </a:rPr>
              <a:t>A digitalizáció, az adatgyűjtés és elemzés, az információn alapuló kijuttatás és beavatkozások a jelen agráriumában már ismert eljárások. A szántóföldi növénytermesztés számos olyan területen használja a csúcstechnikát, ami megkönnyíti és pontosabbá teszi a gazdálkodók munkavégzését, ugyanakkor a munkafolyamatok során keletkező adatok alapján lehetővé teszi a felelős döntések meghozatalát. </a:t>
            </a:r>
            <a:endParaRPr sz="1800">
              <a:solidFill>
                <a:srgbClr val="1C9E4A"/>
              </a:solidFill>
            </a:endParaRPr>
          </a:p>
          <a:p>
            <a:pPr indent="0" lvl="0" marL="0" rtl="0" algn="just">
              <a:lnSpc>
                <a:spcPct val="95000"/>
              </a:lnSpc>
              <a:spcBef>
                <a:spcPts val="0"/>
              </a:spcBef>
              <a:spcAft>
                <a:spcPts val="0"/>
              </a:spcAft>
              <a:buSzPts val="1120"/>
              <a:buNone/>
            </a:pPr>
            <a:r>
              <a:rPr lang="hu-HU" sz="1800">
                <a:solidFill>
                  <a:srgbClr val="1C9E4A"/>
                </a:solidFill>
              </a:rPr>
              <a:t>A digitalizáció olyan lehetőségeket kínál a gazdálkodóknak, ami növeli a hatékonyságukat, és hosszú távon fenntarthatóvá teszi a gazdálkodást számukra. </a:t>
            </a:r>
            <a:endParaRPr sz="1800">
              <a:solidFill>
                <a:srgbClr val="1C9E4A"/>
              </a:solidFill>
            </a:endParaRPr>
          </a:p>
          <a:p>
            <a:pPr indent="0" lvl="0" marL="0" rtl="0" algn="l">
              <a:lnSpc>
                <a:spcPct val="70000"/>
              </a:lnSpc>
              <a:spcBef>
                <a:spcPts val="0"/>
              </a:spcBef>
              <a:spcAft>
                <a:spcPts val="0"/>
              </a:spcAft>
              <a:buClr>
                <a:schemeClr val="dk1"/>
              </a:buClr>
              <a:buSzPts val="1120"/>
              <a:buNone/>
            </a:pPr>
            <a:r>
              <a:t/>
            </a:r>
            <a:endParaRPr sz="1800">
              <a:solidFill>
                <a:srgbClr val="1C9E4A"/>
              </a:solidFill>
            </a:endParaRPr>
          </a:p>
        </p:txBody>
      </p:sp>
      <p:sp>
        <p:nvSpPr>
          <p:cNvPr id="90" name="Google Shape;90;gd4ae924698_0_35"/>
          <p:cNvSpPr/>
          <p:nvPr/>
        </p:nvSpPr>
        <p:spPr>
          <a:xfrm>
            <a:off x="838200" y="5872150"/>
            <a:ext cx="2846400" cy="5886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hu-HU" sz="1600" u="none" cap="none" strike="noStrike">
                <a:solidFill>
                  <a:srgbClr val="000000"/>
                </a:solidFill>
                <a:latin typeface="Calibri"/>
                <a:ea typeface="Calibri"/>
                <a:cs typeface="Calibri"/>
                <a:sym typeface="Calibri"/>
              </a:rPr>
              <a:t>Agrár digitális alapismeretek</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d4ae924698_0_371"/>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Informatikai háttér - Térinformatika</a:t>
            </a:r>
            <a:endParaRPr/>
          </a:p>
        </p:txBody>
      </p:sp>
      <p:sp>
        <p:nvSpPr>
          <p:cNvPr id="463" name="Google Shape;463;gd4ae924698_0_371"/>
          <p:cNvSpPr txBox="1"/>
          <p:nvPr>
            <p:ph idx="1" type="body"/>
          </p:nvPr>
        </p:nvSpPr>
        <p:spPr>
          <a:xfrm>
            <a:off x="819150" y="1444625"/>
            <a:ext cx="8452800" cy="46413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Clr>
                <a:schemeClr val="dk1"/>
              </a:buClr>
              <a:buSzPts val="1600"/>
              <a:buNone/>
            </a:pPr>
            <a:r>
              <a:rPr lang="hu-HU" sz="1800"/>
              <a:t>A térinformatikai szoftverek a precíziós (helyspecifikus) szántóföldi növénytermesztés digitalizált rendszereiben kiemelkedő szerepet játszanak az adatok feldolgozása, illetve szűrése során. A térinformatikai rendszereket korábban alapvetően két csoportra bontották, annak függvényében, hogy a rendszerek raszteres (képpont alapú) vagy vektoros (pont, vonal, poligon alapú) adatállományok kezelésére készültek. A legtöbb szoftver megőrizte ugyan ezeket az alapokat, amelyek továbbra is a szoftverek erős oldalai maradtak, de mára mindegyik törekszik arra, hogy mindkét rendszerben képes legyen az adatok tárolására, azaz a legtöbb szoftver hibrid térinformatikai rendszerként képes viselkedni. Annak függvényében, hogy mennyire van szükség az adatok elemzésére, tárolására, megjelenítésére változó tudású szoftverek állnak rendelkezésre. Rendelkezésre állnak nyílt forráskódú szoftverek, amelyek használatának elsajátítása nem minden esetben egyszerű, illetve vannak előfizetéshez kötött, illetve egyéb megvásárolható szoftverek, amelyek segítik az adatfeldolgozást. A térinformatikai szoftverek közül a precíziós gazdálkodás vektoros (pontszerűen, koordinátákkal ellátva) adatainak feldolgozása például az ArcGIS szoftverkörnyezetben megoldható, jóval kevesebb funkcióval rendelkezik a QGIS szoftver, ami szintén kezeli a vektoros állományokat. Ezek a szoftverek mára már a raszteres állományok feldolgozására is alkalmasak, bár funkciójukban az raszteres elemzésekhez sokkal kevesebb lehetőséggel rendelkeznek, mint a direkt raszteres rendszerek. </a:t>
            </a:r>
            <a:endParaRPr sz="1800"/>
          </a:p>
          <a:p>
            <a:pPr indent="0" lvl="0" marL="0" rtl="0" algn="l">
              <a:lnSpc>
                <a:spcPct val="90000"/>
              </a:lnSpc>
              <a:spcBef>
                <a:spcPts val="1000"/>
              </a:spcBef>
              <a:spcAft>
                <a:spcPts val="0"/>
              </a:spcAft>
              <a:buClr>
                <a:schemeClr val="dk1"/>
              </a:buClr>
              <a:buSzPts val="1600"/>
              <a:buNone/>
            </a:pPr>
            <a:r>
              <a:t/>
            </a:r>
            <a:endParaRPr sz="1800"/>
          </a:p>
        </p:txBody>
      </p:sp>
      <p:pic>
        <p:nvPicPr>
          <p:cNvPr id="464" name="Google Shape;464;gd4ae924698_0_371"/>
          <p:cNvPicPr preferRelativeResize="0"/>
          <p:nvPr/>
        </p:nvPicPr>
        <p:blipFill rotWithShape="1">
          <a:blip r:embed="rId3">
            <a:alphaModFix/>
          </a:blip>
          <a:srcRect b="18558" l="0" r="0" t="17248"/>
          <a:stretch/>
        </p:blipFill>
        <p:spPr>
          <a:xfrm>
            <a:off x="9407375" y="2095025"/>
            <a:ext cx="2596200" cy="1249925"/>
          </a:xfrm>
          <a:prstGeom prst="rect">
            <a:avLst/>
          </a:prstGeom>
          <a:noFill/>
          <a:ln>
            <a:noFill/>
          </a:ln>
        </p:spPr>
      </p:pic>
      <p:pic>
        <p:nvPicPr>
          <p:cNvPr id="465" name="Google Shape;465;gd4ae924698_0_371"/>
          <p:cNvPicPr preferRelativeResize="0"/>
          <p:nvPr/>
        </p:nvPicPr>
        <p:blipFill rotWithShape="1">
          <a:blip r:embed="rId4">
            <a:alphaModFix/>
          </a:blip>
          <a:srcRect b="0" l="0" r="0" t="0"/>
          <a:stretch/>
        </p:blipFill>
        <p:spPr>
          <a:xfrm>
            <a:off x="9407374" y="5332375"/>
            <a:ext cx="2596200" cy="931499"/>
          </a:xfrm>
          <a:prstGeom prst="rect">
            <a:avLst/>
          </a:prstGeom>
          <a:noFill/>
          <a:ln>
            <a:noFill/>
          </a:ln>
        </p:spPr>
      </p:pic>
      <p:pic>
        <p:nvPicPr>
          <p:cNvPr id="466" name="Google Shape;466;gd4ae924698_0_371"/>
          <p:cNvPicPr preferRelativeResize="0"/>
          <p:nvPr/>
        </p:nvPicPr>
        <p:blipFill rotWithShape="1">
          <a:blip r:embed="rId5">
            <a:alphaModFix/>
          </a:blip>
          <a:srcRect b="0" l="0" r="0" t="0"/>
          <a:stretch/>
        </p:blipFill>
        <p:spPr>
          <a:xfrm>
            <a:off x="9407375" y="3860081"/>
            <a:ext cx="2596200" cy="84116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d4ae924698_0_380"/>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Informatikai háttér - Felhő alapú szolgáltatás</a:t>
            </a:r>
            <a:endParaRPr/>
          </a:p>
        </p:txBody>
      </p:sp>
      <p:sp>
        <p:nvSpPr>
          <p:cNvPr id="473" name="Google Shape;473;gd4ae924698_0_380"/>
          <p:cNvSpPr txBox="1"/>
          <p:nvPr>
            <p:ph idx="1" type="body"/>
          </p:nvPr>
        </p:nvSpPr>
        <p:spPr>
          <a:xfrm>
            <a:off x="838200" y="1538350"/>
            <a:ext cx="8452800" cy="34293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1000"/>
              </a:spcBef>
              <a:spcAft>
                <a:spcPts val="0"/>
              </a:spcAft>
              <a:buClr>
                <a:schemeClr val="dk1"/>
              </a:buClr>
              <a:buSzPts val="880"/>
              <a:buNone/>
            </a:pPr>
            <a:r>
              <a:rPr lang="hu-HU" sz="1800"/>
              <a:t>A vezérlő monitorok és az asztali szoftverek közötti adatcserét jellemzően valamely adathordozóval végezzük. Ez a folyamat sok hibalehetőséget rejt magában (USB port meghibásodás, pendrive formázás….) ezért egyre nagyobb számban alkalmaznak felhő alapú megoldásokat.</a:t>
            </a:r>
            <a:endParaRPr sz="1800"/>
          </a:p>
          <a:p>
            <a:pPr indent="0" lvl="0" marL="0" rtl="0" algn="just">
              <a:lnSpc>
                <a:spcPct val="100000"/>
              </a:lnSpc>
              <a:spcBef>
                <a:spcPts val="1000"/>
              </a:spcBef>
              <a:spcAft>
                <a:spcPts val="0"/>
              </a:spcAft>
              <a:buClr>
                <a:schemeClr val="dk1"/>
              </a:buClr>
              <a:buSzPts val="880"/>
              <a:buNone/>
            </a:pPr>
            <a:r>
              <a:rPr lang="hu-HU" sz="1800"/>
              <a:t>Ezek lényege, hogy a monitor online összeköttetésben van a gyártó felhő szerverével melybe internetkapcsolat esetén folyamatosan tölti fel az adatokat. Ez az adatforgalom kétirányú lehet, vagyis az előírási térképek, táblastruktúra monitorra történő beolvasása is ezen keresztül történhet. A technológia egyenlőre jellemzően márkaspecifikus, vagyis vegyes géppark esetén több rendszer alkalmazása szükséges.</a:t>
            </a:r>
            <a:endParaRPr sz="1800"/>
          </a:p>
          <a:p>
            <a:pPr indent="0" lvl="0" marL="0" rtl="0" algn="just">
              <a:lnSpc>
                <a:spcPct val="100000"/>
              </a:lnSpc>
              <a:spcBef>
                <a:spcPts val="1000"/>
              </a:spcBef>
              <a:spcAft>
                <a:spcPts val="0"/>
              </a:spcAft>
              <a:buClr>
                <a:schemeClr val="dk1"/>
              </a:buClr>
              <a:buSzPts val="880"/>
              <a:buNone/>
            </a:pPr>
            <a:r>
              <a:rPr lang="hu-HU" sz="1800"/>
              <a:t>A technológia fizikai feltétele, hogy a monitor internet kapcsolattal rendelkezzen, mely speciális RTK modemmel, vagy telepi wifi kapcsolattal valósítható meg. Internet kapcsolat megléte esetén a monitor távolról is elérhetővé válik, ezáltal hiba esetén távsegítséggel is orvosolható az.</a:t>
            </a:r>
            <a:endParaRPr sz="1800"/>
          </a:p>
          <a:p>
            <a:pPr indent="0" lvl="0" marL="0" rtl="0" algn="just">
              <a:lnSpc>
                <a:spcPct val="100000"/>
              </a:lnSpc>
              <a:spcBef>
                <a:spcPts val="1000"/>
              </a:spcBef>
              <a:spcAft>
                <a:spcPts val="0"/>
              </a:spcAft>
              <a:buClr>
                <a:schemeClr val="dk1"/>
              </a:buClr>
              <a:buSzPts val="880"/>
              <a:buNone/>
            </a:pPr>
            <a:r>
              <a:rPr lang="hu-HU" sz="1800"/>
              <a:t>A gyakorlatban elterjedt megoldások: Agfiniti - AgLeader, JD - Operations Center, Vantage - Trimble, TAP - Topcon, PGR - Precíziós Gazdálkodási Rendszer - Kite</a:t>
            </a:r>
            <a:endParaRPr sz="1800"/>
          </a:p>
          <a:p>
            <a:pPr indent="0" lvl="0" marL="0" rtl="0" algn="just">
              <a:lnSpc>
                <a:spcPct val="70000"/>
              </a:lnSpc>
              <a:spcBef>
                <a:spcPts val="1000"/>
              </a:spcBef>
              <a:spcAft>
                <a:spcPts val="0"/>
              </a:spcAft>
              <a:buClr>
                <a:schemeClr val="dk1"/>
              </a:buClr>
              <a:buSzPts val="880"/>
              <a:buNone/>
            </a:pPr>
            <a:r>
              <a:t/>
            </a:r>
            <a:endParaRPr sz="1800"/>
          </a:p>
          <a:p>
            <a:pPr indent="0" lvl="0" marL="0" rtl="0" algn="just">
              <a:lnSpc>
                <a:spcPct val="70000"/>
              </a:lnSpc>
              <a:spcBef>
                <a:spcPts val="1000"/>
              </a:spcBef>
              <a:spcAft>
                <a:spcPts val="0"/>
              </a:spcAft>
              <a:buClr>
                <a:schemeClr val="dk1"/>
              </a:buClr>
              <a:buSzPts val="880"/>
              <a:buNone/>
            </a:pPr>
            <a:r>
              <a:t/>
            </a:r>
            <a:endParaRPr sz="1800"/>
          </a:p>
          <a:p>
            <a:pPr indent="0" lvl="0" marL="0" rtl="0" algn="l">
              <a:lnSpc>
                <a:spcPct val="70000"/>
              </a:lnSpc>
              <a:spcBef>
                <a:spcPts val="1000"/>
              </a:spcBef>
              <a:spcAft>
                <a:spcPts val="0"/>
              </a:spcAft>
              <a:buClr>
                <a:schemeClr val="dk1"/>
              </a:buClr>
              <a:buSzPts val="880"/>
              <a:buNone/>
            </a:pPr>
            <a:r>
              <a:t/>
            </a:r>
            <a:endParaRPr sz="1800"/>
          </a:p>
          <a:p>
            <a:pPr indent="0" lvl="0" marL="0" rtl="0" algn="l">
              <a:lnSpc>
                <a:spcPct val="70000"/>
              </a:lnSpc>
              <a:spcBef>
                <a:spcPts val="1000"/>
              </a:spcBef>
              <a:spcAft>
                <a:spcPts val="0"/>
              </a:spcAft>
              <a:buClr>
                <a:schemeClr val="dk1"/>
              </a:buClr>
              <a:buSzPts val="880"/>
              <a:buNone/>
            </a:pPr>
            <a:r>
              <a:t/>
            </a:r>
            <a:endParaRPr sz="1800"/>
          </a:p>
          <a:p>
            <a:pPr indent="0" lvl="0" marL="0" rtl="0" algn="l">
              <a:lnSpc>
                <a:spcPct val="70000"/>
              </a:lnSpc>
              <a:spcBef>
                <a:spcPts val="1000"/>
              </a:spcBef>
              <a:spcAft>
                <a:spcPts val="0"/>
              </a:spcAft>
              <a:buClr>
                <a:schemeClr val="dk1"/>
              </a:buClr>
              <a:buSzPts val="880"/>
              <a:buNone/>
            </a:pPr>
            <a:r>
              <a:t/>
            </a:r>
            <a:endParaRPr sz="1800"/>
          </a:p>
        </p:txBody>
      </p:sp>
      <p:pic>
        <p:nvPicPr>
          <p:cNvPr id="474" name="Google Shape;474;gd4ae924698_0_380"/>
          <p:cNvPicPr preferRelativeResize="0"/>
          <p:nvPr/>
        </p:nvPicPr>
        <p:blipFill rotWithShape="1">
          <a:blip r:embed="rId3">
            <a:alphaModFix/>
          </a:blip>
          <a:srcRect b="0" l="0" r="0" t="0"/>
          <a:stretch/>
        </p:blipFill>
        <p:spPr>
          <a:xfrm>
            <a:off x="9656025" y="638374"/>
            <a:ext cx="1828776" cy="1558205"/>
          </a:xfrm>
          <a:prstGeom prst="rect">
            <a:avLst/>
          </a:prstGeom>
          <a:noFill/>
          <a:ln>
            <a:noFill/>
          </a:ln>
        </p:spPr>
      </p:pic>
      <p:pic>
        <p:nvPicPr>
          <p:cNvPr id="475" name="Google Shape;475;gd4ae924698_0_380"/>
          <p:cNvPicPr preferRelativeResize="0"/>
          <p:nvPr/>
        </p:nvPicPr>
        <p:blipFill rotWithShape="1">
          <a:blip r:embed="rId4">
            <a:alphaModFix/>
          </a:blip>
          <a:srcRect b="0" l="0" r="0" t="0"/>
          <a:stretch/>
        </p:blipFill>
        <p:spPr>
          <a:xfrm>
            <a:off x="9649389" y="2309823"/>
            <a:ext cx="1842037" cy="1325700"/>
          </a:xfrm>
          <a:prstGeom prst="rect">
            <a:avLst/>
          </a:prstGeom>
          <a:noFill/>
          <a:ln>
            <a:noFill/>
          </a:ln>
        </p:spPr>
      </p:pic>
      <p:pic>
        <p:nvPicPr>
          <p:cNvPr id="476" name="Google Shape;476;gd4ae924698_0_380"/>
          <p:cNvPicPr preferRelativeResize="0"/>
          <p:nvPr/>
        </p:nvPicPr>
        <p:blipFill rotWithShape="1">
          <a:blip r:embed="rId5">
            <a:alphaModFix/>
          </a:blip>
          <a:srcRect b="0" l="0" r="0" t="0"/>
          <a:stretch/>
        </p:blipFill>
        <p:spPr>
          <a:xfrm>
            <a:off x="9960986" y="3748775"/>
            <a:ext cx="1218852" cy="1218875"/>
          </a:xfrm>
          <a:prstGeom prst="rect">
            <a:avLst/>
          </a:prstGeom>
          <a:noFill/>
          <a:ln>
            <a:noFill/>
          </a:ln>
        </p:spPr>
      </p:pic>
      <p:pic>
        <p:nvPicPr>
          <p:cNvPr id="477" name="Google Shape;477;gd4ae924698_0_380"/>
          <p:cNvPicPr preferRelativeResize="0"/>
          <p:nvPr/>
        </p:nvPicPr>
        <p:blipFill rotWithShape="1">
          <a:blip r:embed="rId6">
            <a:alphaModFix/>
          </a:blip>
          <a:srcRect b="0" l="0" r="0" t="0"/>
          <a:stretch/>
        </p:blipFill>
        <p:spPr>
          <a:xfrm>
            <a:off x="9388313" y="5368038"/>
            <a:ext cx="2600325" cy="11525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d4ae924698_0_390"/>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Informatikai háttér - Flottakövetés</a:t>
            </a:r>
            <a:endParaRPr/>
          </a:p>
        </p:txBody>
      </p:sp>
      <p:sp>
        <p:nvSpPr>
          <p:cNvPr id="484" name="Google Shape;484;gd4ae924698_0_390"/>
          <p:cNvSpPr txBox="1"/>
          <p:nvPr>
            <p:ph idx="1" type="body"/>
          </p:nvPr>
        </p:nvSpPr>
        <p:spPr>
          <a:xfrm>
            <a:off x="838200" y="1825625"/>
            <a:ext cx="8452800" cy="43515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Clr>
                <a:schemeClr val="dk1"/>
              </a:buClr>
              <a:buSzPts val="1600"/>
              <a:buNone/>
            </a:pPr>
            <a:r>
              <a:rPr lang="hu-HU" sz="1800"/>
              <a:t>A monitorok (legyen az gyári, vagy utólagosan beszerelt) által rögzített adatok távoli online elérésére különböző flottakövető rendszerek állnak rendelkezésre. Ezek jellemzően szintén márkaspecifikus rendszerek, melyek részei a gyártó felhőrendszerének. Ezek az eszköz kihasználtságára és hatékonyságára vonatkozó információkat közvetítenek a távoli fél felé, például vonulási idő, munkaidő, motorteljesítmény, üzemanyag fogyasztás.</a:t>
            </a:r>
            <a:endParaRPr sz="1800"/>
          </a:p>
          <a:p>
            <a:pPr indent="0" lvl="0" marL="0" rtl="0" algn="just">
              <a:lnSpc>
                <a:spcPct val="90000"/>
              </a:lnSpc>
              <a:spcBef>
                <a:spcPts val="1000"/>
              </a:spcBef>
              <a:spcAft>
                <a:spcPts val="0"/>
              </a:spcAft>
              <a:buClr>
                <a:schemeClr val="dk1"/>
              </a:buClr>
              <a:buSzPts val="1600"/>
              <a:buNone/>
            </a:pPr>
            <a:r>
              <a:rPr lang="hu-HU" sz="1800"/>
              <a:t>A flottakövetési megoldásokra utólagos rendszerek is megtalálhatóak a piacon melyekkel jellemzően az adott eszközök pozícióját, sebességét és üzemanyag szintjét ellenőrizhetjük . </a:t>
            </a:r>
            <a:endParaRPr sz="1800"/>
          </a:p>
          <a:p>
            <a:pPr indent="0" lvl="0" marL="0" rtl="0" algn="just">
              <a:lnSpc>
                <a:spcPct val="90000"/>
              </a:lnSpc>
              <a:spcBef>
                <a:spcPts val="1000"/>
              </a:spcBef>
              <a:spcAft>
                <a:spcPts val="0"/>
              </a:spcAft>
              <a:buClr>
                <a:schemeClr val="dk1"/>
              </a:buClr>
              <a:buSzPts val="1600"/>
              <a:buNone/>
            </a:pPr>
            <a:r>
              <a:rPr lang="hu-HU" sz="1800"/>
              <a:t>A hazai környezetben legrégebben és legelterjedtebben használt rendszer a Claas-Telematics, míg az utólagos rendszerek egyik legjellemzőbb képviselője az Itineris.</a:t>
            </a:r>
            <a:endParaRPr sz="1800"/>
          </a:p>
          <a:p>
            <a:pPr indent="0" lvl="0" marL="0" rtl="0" algn="just">
              <a:lnSpc>
                <a:spcPct val="90000"/>
              </a:lnSpc>
              <a:spcBef>
                <a:spcPts val="1000"/>
              </a:spcBef>
              <a:spcAft>
                <a:spcPts val="0"/>
              </a:spcAft>
              <a:buClr>
                <a:schemeClr val="dk1"/>
              </a:buClr>
              <a:buSzPts val="1600"/>
              <a:buNone/>
            </a:pPr>
            <a:r>
              <a:t/>
            </a:r>
            <a:endParaRPr sz="1800"/>
          </a:p>
          <a:p>
            <a:pPr indent="0" lvl="0" marL="0" rtl="0" algn="l">
              <a:lnSpc>
                <a:spcPct val="90000"/>
              </a:lnSpc>
              <a:spcBef>
                <a:spcPts val="1000"/>
              </a:spcBef>
              <a:spcAft>
                <a:spcPts val="0"/>
              </a:spcAft>
              <a:buClr>
                <a:schemeClr val="dk1"/>
              </a:buClr>
              <a:buSzPts val="1600"/>
              <a:buNone/>
            </a:pPr>
            <a:r>
              <a:t/>
            </a:r>
            <a:endParaRPr sz="1800"/>
          </a:p>
          <a:p>
            <a:pPr indent="0" lvl="0" marL="0" rtl="0" algn="l">
              <a:lnSpc>
                <a:spcPct val="90000"/>
              </a:lnSpc>
              <a:spcBef>
                <a:spcPts val="1000"/>
              </a:spcBef>
              <a:spcAft>
                <a:spcPts val="0"/>
              </a:spcAft>
              <a:buClr>
                <a:schemeClr val="dk1"/>
              </a:buClr>
              <a:buSzPts val="1600"/>
              <a:buNone/>
            </a:pPr>
            <a:r>
              <a:t/>
            </a:r>
            <a:endParaRPr sz="1800"/>
          </a:p>
          <a:p>
            <a:pPr indent="0" lvl="0" marL="0" rtl="0" algn="l">
              <a:lnSpc>
                <a:spcPct val="90000"/>
              </a:lnSpc>
              <a:spcBef>
                <a:spcPts val="1000"/>
              </a:spcBef>
              <a:spcAft>
                <a:spcPts val="0"/>
              </a:spcAft>
              <a:buClr>
                <a:schemeClr val="dk1"/>
              </a:buClr>
              <a:buSzPts val="1600"/>
              <a:buNone/>
            </a:pPr>
            <a:r>
              <a:t/>
            </a:r>
            <a:endParaRPr sz="1800"/>
          </a:p>
        </p:txBody>
      </p:sp>
      <p:pic>
        <p:nvPicPr>
          <p:cNvPr id="485" name="Google Shape;485;gd4ae924698_0_390"/>
          <p:cNvPicPr preferRelativeResize="0"/>
          <p:nvPr/>
        </p:nvPicPr>
        <p:blipFill rotWithShape="1">
          <a:blip r:embed="rId3">
            <a:alphaModFix/>
          </a:blip>
          <a:srcRect b="0" l="0" r="0" t="0"/>
          <a:stretch/>
        </p:blipFill>
        <p:spPr>
          <a:xfrm>
            <a:off x="10043593" y="1939100"/>
            <a:ext cx="1677100" cy="620475"/>
          </a:xfrm>
          <a:prstGeom prst="rect">
            <a:avLst/>
          </a:prstGeom>
          <a:noFill/>
          <a:ln>
            <a:noFill/>
          </a:ln>
        </p:spPr>
      </p:pic>
      <p:pic>
        <p:nvPicPr>
          <p:cNvPr id="486" name="Google Shape;486;gd4ae924698_0_390"/>
          <p:cNvPicPr preferRelativeResize="0"/>
          <p:nvPr/>
        </p:nvPicPr>
        <p:blipFill rotWithShape="1">
          <a:blip r:embed="rId4">
            <a:alphaModFix/>
          </a:blip>
          <a:srcRect b="0" l="0" r="0" t="0"/>
          <a:stretch/>
        </p:blipFill>
        <p:spPr>
          <a:xfrm>
            <a:off x="10043600" y="4695862"/>
            <a:ext cx="1677100" cy="1677100"/>
          </a:xfrm>
          <a:prstGeom prst="rect">
            <a:avLst/>
          </a:prstGeom>
          <a:noFill/>
          <a:ln>
            <a:noFill/>
          </a:ln>
        </p:spPr>
      </p:pic>
      <p:pic>
        <p:nvPicPr>
          <p:cNvPr id="487" name="Google Shape;487;gd4ae924698_0_390"/>
          <p:cNvPicPr preferRelativeResize="0"/>
          <p:nvPr/>
        </p:nvPicPr>
        <p:blipFill rotWithShape="1">
          <a:blip r:embed="rId5">
            <a:alphaModFix/>
          </a:blip>
          <a:srcRect b="0" l="0" r="0" t="0"/>
          <a:stretch/>
        </p:blipFill>
        <p:spPr>
          <a:xfrm>
            <a:off x="6451649" y="4735825"/>
            <a:ext cx="2839339" cy="15971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d4ae924698_0_399"/>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Üzleti aspektus - Megtérülésvizsgálat</a:t>
            </a:r>
            <a:endParaRPr/>
          </a:p>
        </p:txBody>
      </p:sp>
      <p:sp>
        <p:nvSpPr>
          <p:cNvPr id="494" name="Google Shape;494;gd4ae924698_0_399"/>
          <p:cNvSpPr txBox="1"/>
          <p:nvPr>
            <p:ph idx="1" type="body"/>
          </p:nvPr>
        </p:nvSpPr>
        <p:spPr>
          <a:xfrm>
            <a:off x="838200" y="1825625"/>
            <a:ext cx="8208600" cy="4351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lang="hu-HU" sz="1800"/>
              <a:t>A precíziós (helyspecifikus) gazdálkodás technológia-intenzív gazdálkodási forma. Megvalósítása körültekintő tervezést igényel, ugyanakkor nem minden esetben követeli meg a saját eszközök meglétét, hiszen azok a beruházási költségek miatt sok esetben csak lassan térülnek meg. Ebben az esetben technológiai gépbérlettel, vagy egyéb bérmunkával a magas beruházási költségek megtakaríthatók. Amennyiben a gazdaság gépesítettsége a legkorszerűbb, azaz a precíziós gazdálkodásra alkalmas eszközökkel van ellátva, az input költségek megtakarítása, illetve a hozamtöbblet miatt a gazdálkodás jövedelmezősége bizonyíthatóan növekszik. Erre több hazai gyakorlati példa is elérhető. A közelmúltban több szakmai anyag is készült, amely a precíziós gazdálkodás jövedelmezőségét elemzi. </a:t>
            </a:r>
            <a:endParaRPr sz="1800"/>
          </a:p>
          <a:p>
            <a:pPr indent="0" lvl="0" marL="0" rtl="0" algn="l">
              <a:lnSpc>
                <a:spcPct val="90000"/>
              </a:lnSpc>
              <a:spcBef>
                <a:spcPts val="0"/>
              </a:spcBef>
              <a:spcAft>
                <a:spcPts val="0"/>
              </a:spcAft>
              <a:buClr>
                <a:schemeClr val="dk1"/>
              </a:buClr>
              <a:buSzPts val="1600"/>
              <a:buNone/>
            </a:pPr>
            <a:r>
              <a:t/>
            </a:r>
            <a:endParaRPr sz="1800"/>
          </a:p>
          <a:p>
            <a:pPr indent="0" lvl="0" marL="0" rtl="0" algn="l">
              <a:lnSpc>
                <a:spcPct val="90000"/>
              </a:lnSpc>
              <a:spcBef>
                <a:spcPts val="0"/>
              </a:spcBef>
              <a:spcAft>
                <a:spcPts val="0"/>
              </a:spcAft>
              <a:buClr>
                <a:schemeClr val="dk1"/>
              </a:buClr>
              <a:buSzPts val="1600"/>
              <a:buNone/>
            </a:pPr>
            <a:r>
              <a:rPr lang="hu-HU" sz="1800"/>
              <a:t>Szójában a jövedelmezőség a változó tőszám és változó tápanyagpótlás esetén mutatott jó eredményeket.</a:t>
            </a:r>
            <a:endParaRPr sz="1800"/>
          </a:p>
          <a:p>
            <a:pPr indent="0" lvl="0" marL="0" rtl="0" algn="l">
              <a:lnSpc>
                <a:spcPct val="90000"/>
              </a:lnSpc>
              <a:spcBef>
                <a:spcPts val="0"/>
              </a:spcBef>
              <a:spcAft>
                <a:spcPts val="0"/>
              </a:spcAft>
              <a:buClr>
                <a:schemeClr val="dk1"/>
              </a:buClr>
              <a:buSzPts val="1600"/>
              <a:buNone/>
            </a:pPr>
            <a:r>
              <a:rPr lang="hu-HU" sz="1800"/>
              <a:t>A kukorica jövedelmezősége szintén a tőszámszabályzás és a tápanyagpótlás együttes alkalmazásával mutatkozik meg.</a:t>
            </a:r>
            <a:endParaRPr sz="1800"/>
          </a:p>
          <a:p>
            <a:pPr indent="0" lvl="0" marL="0" rtl="0" algn="l">
              <a:lnSpc>
                <a:spcPct val="90000"/>
              </a:lnSpc>
              <a:spcBef>
                <a:spcPts val="0"/>
              </a:spcBef>
              <a:spcAft>
                <a:spcPts val="0"/>
              </a:spcAft>
              <a:buClr>
                <a:schemeClr val="dk1"/>
              </a:buClr>
              <a:buSzPts val="1600"/>
              <a:buNone/>
            </a:pPr>
            <a:r>
              <a:t/>
            </a:r>
            <a:endParaRPr sz="1800"/>
          </a:p>
          <a:p>
            <a:pPr indent="0" lvl="0" marL="0" rtl="0" algn="l">
              <a:lnSpc>
                <a:spcPct val="90000"/>
              </a:lnSpc>
              <a:spcBef>
                <a:spcPts val="0"/>
              </a:spcBef>
              <a:spcAft>
                <a:spcPts val="0"/>
              </a:spcAft>
              <a:buClr>
                <a:schemeClr val="dk1"/>
              </a:buClr>
              <a:buSzPts val="1600"/>
              <a:buNone/>
            </a:pPr>
            <a:r>
              <a:rPr lang="hu-HU" sz="1800"/>
              <a:t>Gépberuházás - jövedelmezőség vizsgálat</a:t>
            </a:r>
            <a:endParaRPr sz="1800"/>
          </a:p>
          <a:p>
            <a:pPr indent="0" lvl="0" marL="0" rtl="0" algn="l">
              <a:lnSpc>
                <a:spcPct val="90000"/>
              </a:lnSpc>
              <a:spcBef>
                <a:spcPts val="0"/>
              </a:spcBef>
              <a:spcAft>
                <a:spcPts val="0"/>
              </a:spcAft>
              <a:buClr>
                <a:schemeClr val="dk1"/>
              </a:buClr>
              <a:buSzPts val="1600"/>
              <a:buNone/>
            </a:pPr>
            <a:r>
              <a:t/>
            </a:r>
            <a:endParaRPr sz="1800"/>
          </a:p>
          <a:p>
            <a:pPr indent="0" lvl="0" marL="0" rtl="0" algn="l">
              <a:lnSpc>
                <a:spcPct val="90000"/>
              </a:lnSpc>
              <a:spcBef>
                <a:spcPts val="0"/>
              </a:spcBef>
              <a:spcAft>
                <a:spcPts val="0"/>
              </a:spcAft>
              <a:buClr>
                <a:schemeClr val="dk1"/>
              </a:buClr>
              <a:buSzPts val="1600"/>
              <a:buNone/>
            </a:pPr>
            <a:r>
              <a:t/>
            </a:r>
            <a:endParaRPr sz="1800"/>
          </a:p>
        </p:txBody>
      </p:sp>
      <p:pic>
        <p:nvPicPr>
          <p:cNvPr id="495" name="Google Shape;495;gd4ae924698_0_399"/>
          <p:cNvPicPr preferRelativeResize="0"/>
          <p:nvPr/>
        </p:nvPicPr>
        <p:blipFill rotWithShape="1">
          <a:blip r:embed="rId3">
            <a:alphaModFix/>
          </a:blip>
          <a:srcRect b="0" l="0" r="0" t="0"/>
          <a:stretch/>
        </p:blipFill>
        <p:spPr>
          <a:xfrm>
            <a:off x="9280725" y="4386550"/>
            <a:ext cx="2507100" cy="2074200"/>
          </a:xfrm>
          <a:prstGeom prst="rect">
            <a:avLst/>
          </a:prstGeom>
          <a:noFill/>
          <a:ln>
            <a:noFill/>
          </a:ln>
        </p:spPr>
      </p:pic>
      <p:pic>
        <p:nvPicPr>
          <p:cNvPr id="496" name="Google Shape;496;gd4ae924698_0_399"/>
          <p:cNvPicPr preferRelativeResize="0"/>
          <p:nvPr/>
        </p:nvPicPr>
        <p:blipFill rotWithShape="1">
          <a:blip r:embed="rId4">
            <a:alphaModFix/>
          </a:blip>
          <a:srcRect b="0" l="0" r="0" t="0"/>
          <a:stretch/>
        </p:blipFill>
        <p:spPr>
          <a:xfrm>
            <a:off x="9846625" y="1127000"/>
            <a:ext cx="1941200" cy="2737075"/>
          </a:xfrm>
          <a:prstGeom prst="rect">
            <a:avLst/>
          </a:prstGeom>
          <a:noFill/>
          <a:ln>
            <a:noFill/>
          </a:ln>
        </p:spPr>
      </p:pic>
      <p:sp>
        <p:nvSpPr>
          <p:cNvPr id="497" name="Google Shape;497;gd4ae924698_0_399"/>
          <p:cNvSpPr/>
          <p:nvPr/>
        </p:nvSpPr>
        <p:spPr>
          <a:xfrm>
            <a:off x="2933700" y="6177125"/>
            <a:ext cx="4671600" cy="5886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hu-HU" sz="1600" u="none" cap="none" strike="noStrike">
                <a:solidFill>
                  <a:schemeClr val="dk1"/>
                </a:solidFill>
                <a:latin typeface="Calibri"/>
                <a:ea typeface="Calibri"/>
                <a:cs typeface="Calibri"/>
                <a:sym typeface="Calibri"/>
              </a:rPr>
              <a:t>E-kereskedelem és sharing economy az agráriumban</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d85607bdff_0_81"/>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Üzleti aspektus - Megtérülésvizsgálat</a:t>
            </a:r>
            <a:endParaRPr/>
          </a:p>
        </p:txBody>
      </p:sp>
      <p:sp>
        <p:nvSpPr>
          <p:cNvPr id="503" name="Google Shape;503;gd85607bdff_0_81"/>
          <p:cNvSpPr txBox="1"/>
          <p:nvPr>
            <p:ph idx="1" type="body"/>
          </p:nvPr>
        </p:nvSpPr>
        <p:spPr>
          <a:xfrm>
            <a:off x="321550" y="2334425"/>
            <a:ext cx="3736200" cy="4251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hu-HU" sz="1800"/>
              <a:t>Szakaszvezérlés eredményességének vizsgálata kukorica növénynél:</a:t>
            </a:r>
            <a:endParaRPr sz="1800"/>
          </a:p>
          <a:p>
            <a:pPr indent="0" lvl="0" marL="0" rtl="0" algn="l">
              <a:lnSpc>
                <a:spcPct val="90000"/>
              </a:lnSpc>
              <a:spcBef>
                <a:spcPts val="1000"/>
              </a:spcBef>
              <a:spcAft>
                <a:spcPts val="0"/>
              </a:spcAft>
              <a:buSzPts val="1800"/>
              <a:buNone/>
            </a:pPr>
            <a:r>
              <a:rPr lang="hu-HU" sz="1800"/>
              <a:t>A kísérletet elvégző gazdaság, vetőgépek szakaszvezérléssel történő felszerelését vizsgálta. </a:t>
            </a:r>
            <a:endParaRPr sz="1800"/>
          </a:p>
          <a:p>
            <a:pPr indent="0" lvl="0" marL="0" rtl="0" algn="l">
              <a:lnSpc>
                <a:spcPct val="90000"/>
              </a:lnSpc>
              <a:spcBef>
                <a:spcPts val="1000"/>
              </a:spcBef>
              <a:spcAft>
                <a:spcPts val="0"/>
              </a:spcAft>
              <a:buSzPts val="1800"/>
              <a:buNone/>
            </a:pPr>
            <a:r>
              <a:rPr lang="hu-HU" sz="1800"/>
              <a:t>Az üzemi kísérlet során került összehasonlításra a szakaszolt illetve a rávetett forgó területek hozamai közötti különbség.</a:t>
            </a:r>
            <a:endParaRPr sz="1800"/>
          </a:p>
          <a:p>
            <a:pPr indent="0" lvl="0" marL="0" rtl="0" algn="l">
              <a:lnSpc>
                <a:spcPct val="90000"/>
              </a:lnSpc>
              <a:spcBef>
                <a:spcPts val="1000"/>
              </a:spcBef>
              <a:spcAft>
                <a:spcPts val="0"/>
              </a:spcAft>
              <a:buSzPts val="1800"/>
              <a:buNone/>
            </a:pPr>
            <a:r>
              <a:t/>
            </a:r>
            <a:endParaRPr sz="1800"/>
          </a:p>
        </p:txBody>
      </p:sp>
      <p:graphicFrame>
        <p:nvGraphicFramePr>
          <p:cNvPr id="504" name="Google Shape;504;gd85607bdff_0_81"/>
          <p:cNvGraphicFramePr/>
          <p:nvPr/>
        </p:nvGraphicFramePr>
        <p:xfrm>
          <a:off x="4153700" y="2334425"/>
          <a:ext cx="3000000" cy="3000000"/>
        </p:xfrm>
        <a:graphic>
          <a:graphicData uri="http://schemas.openxmlformats.org/drawingml/2006/table">
            <a:tbl>
              <a:tblPr>
                <a:noFill/>
                <a:tableStyleId>{4F27C888-5840-445A-85F2-F904BD4C9F21}</a:tableStyleId>
              </a:tblPr>
              <a:tblGrid>
                <a:gridCol w="1514550"/>
                <a:gridCol w="1514550"/>
                <a:gridCol w="1514550"/>
                <a:gridCol w="1514550"/>
                <a:gridCol w="1514550"/>
              </a:tblGrid>
              <a:tr h="1691600">
                <a:tc>
                  <a:txBody>
                    <a:bodyPr/>
                    <a:lstStyle/>
                    <a:p>
                      <a:pPr indent="0" lvl="0" marL="0" marR="0" rtl="0" algn="ctr">
                        <a:lnSpc>
                          <a:spcPct val="150000"/>
                        </a:lnSpc>
                        <a:spcBef>
                          <a:spcPts val="0"/>
                        </a:spcBef>
                        <a:spcAft>
                          <a:spcPts val="0"/>
                        </a:spcAft>
                        <a:buClr>
                          <a:srgbClr val="000000"/>
                        </a:buClr>
                        <a:buSzPts val="1200"/>
                        <a:buFont typeface="Arial"/>
                        <a:buNone/>
                      </a:pPr>
                      <a:r>
                        <a:rPr b="1" i="1" lang="hu-HU" sz="1800" u="none" cap="none" strike="noStrike">
                          <a:latin typeface="Times New Roman"/>
                          <a:ea typeface="Times New Roman"/>
                          <a:cs typeface="Times New Roman"/>
                          <a:sym typeface="Times New Roman"/>
                        </a:rPr>
                        <a:t>Termelési év</a:t>
                      </a:r>
                      <a:endParaRPr b="1" i="1"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b="1" i="1" lang="hu-HU" sz="1800" u="none" cap="none" strike="noStrike">
                          <a:latin typeface="Times New Roman"/>
                          <a:ea typeface="Times New Roman"/>
                          <a:cs typeface="Times New Roman"/>
                          <a:sym typeface="Times New Roman"/>
                        </a:rPr>
                        <a:t>Táblanév</a:t>
                      </a:r>
                      <a:endParaRPr b="1" i="1"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b="1" i="1" lang="hu-HU" sz="1800" u="none" cap="none" strike="noStrike">
                          <a:latin typeface="Times New Roman"/>
                          <a:ea typeface="Times New Roman"/>
                          <a:cs typeface="Times New Roman"/>
                          <a:sym typeface="Times New Roman"/>
                        </a:rPr>
                        <a:t>Nem szakaszolt rész termése (t/ha)</a:t>
                      </a:r>
                      <a:endParaRPr b="1" i="1"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b="1" i="1" lang="hu-HU" sz="1800" u="none" cap="none" strike="noStrike">
                          <a:latin typeface="Times New Roman"/>
                          <a:ea typeface="Times New Roman"/>
                          <a:cs typeface="Times New Roman"/>
                          <a:sym typeface="Times New Roman"/>
                        </a:rPr>
                        <a:t>Szakaszolt rész termése(t/ha)</a:t>
                      </a:r>
                      <a:endParaRPr b="1" i="1"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b="1" i="1" lang="hu-HU" sz="1800" u="none" cap="none" strike="noStrike">
                          <a:latin typeface="Times New Roman"/>
                          <a:ea typeface="Times New Roman"/>
                          <a:cs typeface="Times New Roman"/>
                          <a:sym typeface="Times New Roman"/>
                        </a:rPr>
                        <a:t>Két táblarész százalékos eltérése</a:t>
                      </a:r>
                      <a:endParaRPr b="1" i="1"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60950">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2018</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A</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7,82</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12,78</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38,81%</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60950">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2018</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B</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6,62</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11,8</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43,89%</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60950">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2019</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C</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4,1</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9,1</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lang="hu-HU" sz="1800" u="none" cap="none" strike="noStrike">
                          <a:latin typeface="Times New Roman"/>
                          <a:ea typeface="Times New Roman"/>
                          <a:cs typeface="Times New Roman"/>
                          <a:sym typeface="Times New Roman"/>
                        </a:rPr>
                        <a:t>54,95%</a:t>
                      </a:r>
                      <a:endParaRPr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60950">
                <a:tc>
                  <a:txBody>
                    <a:bodyPr/>
                    <a:lstStyle/>
                    <a:p>
                      <a:pPr indent="0" lvl="0" marL="0" marR="0" rtl="0" algn="ctr">
                        <a:lnSpc>
                          <a:spcPct val="150000"/>
                        </a:lnSpc>
                        <a:spcBef>
                          <a:spcPts val="0"/>
                        </a:spcBef>
                        <a:spcAft>
                          <a:spcPts val="0"/>
                        </a:spcAft>
                        <a:buClr>
                          <a:srgbClr val="000000"/>
                        </a:buClr>
                        <a:buSzPts val="1200"/>
                        <a:buFont typeface="Arial"/>
                        <a:buNone/>
                      </a:pPr>
                      <a:r>
                        <a:rPr b="1" lang="hu-HU" sz="1800" u="none" cap="none" strike="noStrike">
                          <a:latin typeface="Times New Roman"/>
                          <a:ea typeface="Times New Roman"/>
                          <a:cs typeface="Times New Roman"/>
                          <a:sym typeface="Times New Roman"/>
                        </a:rPr>
                        <a:t>2018-2019</a:t>
                      </a:r>
                      <a:endParaRPr b="1"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b="1" lang="hu-HU" sz="1800" u="none" cap="none" strike="noStrike">
                          <a:latin typeface="Times New Roman"/>
                          <a:ea typeface="Times New Roman"/>
                          <a:cs typeface="Times New Roman"/>
                          <a:sym typeface="Times New Roman"/>
                        </a:rPr>
                        <a:t>Összesített</a:t>
                      </a:r>
                      <a:endParaRPr b="1"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b="1" lang="hu-HU" sz="1800" u="none" cap="none" strike="noStrike">
                          <a:latin typeface="Times New Roman"/>
                          <a:ea typeface="Times New Roman"/>
                          <a:cs typeface="Times New Roman"/>
                          <a:sym typeface="Times New Roman"/>
                        </a:rPr>
                        <a:t>6,07</a:t>
                      </a:r>
                      <a:endParaRPr b="1"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b="1" lang="hu-HU" sz="1800" u="none" cap="none" strike="noStrike">
                          <a:latin typeface="Times New Roman"/>
                          <a:ea typeface="Times New Roman"/>
                          <a:cs typeface="Times New Roman"/>
                          <a:sym typeface="Times New Roman"/>
                        </a:rPr>
                        <a:t>11,02</a:t>
                      </a:r>
                      <a:endParaRPr b="1"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000000"/>
                        </a:buClr>
                        <a:buSzPts val="1200"/>
                        <a:buFont typeface="Arial"/>
                        <a:buNone/>
                      </a:pPr>
                      <a:r>
                        <a:rPr b="1" lang="hu-HU" sz="1800" u="none" cap="none" strike="noStrike">
                          <a:latin typeface="Times New Roman"/>
                          <a:ea typeface="Times New Roman"/>
                          <a:cs typeface="Times New Roman"/>
                          <a:sym typeface="Times New Roman"/>
                        </a:rPr>
                        <a:t>44,91%</a:t>
                      </a:r>
                      <a:endParaRPr b="1" sz="1800" u="none" cap="none" strike="noStrike">
                        <a:latin typeface="Times New Roman"/>
                        <a:ea typeface="Times New Roman"/>
                        <a:cs typeface="Times New Roman"/>
                        <a:sym typeface="Times New Roman"/>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d4ae924698_0_408"/>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Kapcsolódó jogszabályok</a:t>
            </a:r>
            <a:endParaRPr/>
          </a:p>
        </p:txBody>
      </p:sp>
      <p:sp>
        <p:nvSpPr>
          <p:cNvPr id="511" name="Google Shape;511;gd4ae924698_0_408"/>
          <p:cNvSpPr txBox="1"/>
          <p:nvPr>
            <p:ph idx="1" type="body"/>
          </p:nvPr>
        </p:nvSpPr>
        <p:spPr>
          <a:xfrm>
            <a:off x="838200" y="1825625"/>
            <a:ext cx="8916000" cy="4351500"/>
          </a:xfrm>
          <a:prstGeom prst="rect">
            <a:avLst/>
          </a:prstGeom>
          <a:noFill/>
          <a:ln>
            <a:noFill/>
          </a:ln>
        </p:spPr>
        <p:txBody>
          <a:bodyPr anchorCtr="0" anchor="t" bIns="45700" lIns="91425" spcFirstLastPara="1" rIns="91425" wrap="square" tIns="45700">
            <a:noAutofit/>
          </a:bodyPr>
          <a:lstStyle/>
          <a:p>
            <a:pPr indent="0" lvl="0" marL="457200" rtl="0" algn="l">
              <a:lnSpc>
                <a:spcPct val="70000"/>
              </a:lnSpc>
              <a:spcBef>
                <a:spcPts val="0"/>
              </a:spcBef>
              <a:spcAft>
                <a:spcPts val="0"/>
              </a:spcAft>
              <a:buSzPts val="1000"/>
              <a:buNone/>
            </a:pPr>
            <a:r>
              <a:rPr lang="hu-HU" sz="1800">
                <a:solidFill>
                  <a:srgbClr val="1C9E4A"/>
                </a:solidFill>
              </a:rPr>
              <a:t>Néhány fontosabb jogszabály, amelyek érinthetik a precíziós (helyspecifikus) gazdálkodási gyakorlatot</a:t>
            </a:r>
            <a:r>
              <a:rPr lang="hu-HU" sz="1800"/>
              <a:t>:</a:t>
            </a:r>
            <a:endParaRPr sz="1800">
              <a:solidFill>
                <a:srgbClr val="1C9E4A"/>
              </a:solidFill>
            </a:endParaRPr>
          </a:p>
          <a:p>
            <a:pPr indent="0" lvl="0" marL="457200" rtl="0" algn="l">
              <a:lnSpc>
                <a:spcPct val="70000"/>
              </a:lnSpc>
              <a:spcBef>
                <a:spcPts val="0"/>
              </a:spcBef>
              <a:spcAft>
                <a:spcPts val="0"/>
              </a:spcAft>
              <a:buSzPts val="1000"/>
              <a:buNone/>
            </a:pPr>
            <a:r>
              <a:t/>
            </a:r>
            <a:endParaRPr sz="1800">
              <a:solidFill>
                <a:srgbClr val="1C9E4A"/>
              </a:solidFill>
            </a:endParaRPr>
          </a:p>
          <a:p>
            <a:pPr indent="-342900" lvl="0" marL="457200" rtl="0" algn="l">
              <a:lnSpc>
                <a:spcPct val="70000"/>
              </a:lnSpc>
              <a:spcBef>
                <a:spcPts val="0"/>
              </a:spcBef>
              <a:spcAft>
                <a:spcPts val="0"/>
              </a:spcAft>
              <a:buClr>
                <a:srgbClr val="1C9E4A"/>
              </a:buClr>
              <a:buSzPts val="1800"/>
              <a:buChar char="-"/>
            </a:pPr>
            <a:r>
              <a:rPr lang="hu-HU" sz="1800">
                <a:solidFill>
                  <a:srgbClr val="1C9E4A"/>
                </a:solidFill>
              </a:rPr>
              <a:t>59/2008. (IV. 29.) FVM rendelet : vizek mezőgazdasági eredetű nitrátszennyezéssel szembeni védelméhez szükséges cselekvési program részletes szabályairól, valamint az adatszolgáltatás és nyilvántartás rendjéről</a:t>
            </a:r>
            <a:endParaRPr sz="1800">
              <a:solidFill>
                <a:srgbClr val="1C9E4A"/>
              </a:solidFill>
            </a:endParaRPr>
          </a:p>
          <a:p>
            <a:pPr indent="-342900" lvl="0" marL="457200" rtl="0" algn="l">
              <a:lnSpc>
                <a:spcPct val="70000"/>
              </a:lnSpc>
              <a:spcBef>
                <a:spcPts val="0"/>
              </a:spcBef>
              <a:spcAft>
                <a:spcPts val="0"/>
              </a:spcAft>
              <a:buClr>
                <a:srgbClr val="1C9E4A"/>
              </a:buClr>
              <a:buSzPts val="1800"/>
              <a:buChar char="-"/>
            </a:pPr>
            <a:r>
              <a:rPr lang="hu-HU" sz="1800">
                <a:solidFill>
                  <a:srgbClr val="1C9E4A"/>
                </a:solidFill>
              </a:rPr>
              <a:t>43/2010. (IV. 23.) FVM rendelet a növényvédelmi tevékenységről</a:t>
            </a:r>
            <a:endParaRPr sz="1800">
              <a:solidFill>
                <a:srgbClr val="1C9E4A"/>
              </a:solidFill>
            </a:endParaRPr>
          </a:p>
          <a:p>
            <a:pPr indent="-342900" lvl="0" marL="457200" rtl="0" algn="l">
              <a:lnSpc>
                <a:spcPct val="70000"/>
              </a:lnSpc>
              <a:spcBef>
                <a:spcPts val="0"/>
              </a:spcBef>
              <a:spcAft>
                <a:spcPts val="0"/>
              </a:spcAft>
              <a:buClr>
                <a:srgbClr val="1C9E4A"/>
              </a:buClr>
              <a:buSzPts val="1800"/>
              <a:buChar char="-"/>
            </a:pPr>
            <a:r>
              <a:rPr lang="hu-HU" sz="1800">
                <a:solidFill>
                  <a:srgbClr val="1C9E4A"/>
                </a:solidFill>
              </a:rPr>
              <a:t>44/2005. (V. 6.) FVM–GKM–KvVM együttes rendelet a mező- és erdőgazdasági légi munkavégzésről</a:t>
            </a:r>
            <a:endParaRPr sz="1800">
              <a:solidFill>
                <a:srgbClr val="1C9E4A"/>
              </a:solidFill>
            </a:endParaRPr>
          </a:p>
          <a:p>
            <a:pPr indent="-342900" lvl="0" marL="457200" rtl="0" algn="l">
              <a:lnSpc>
                <a:spcPct val="70000"/>
              </a:lnSpc>
              <a:spcBef>
                <a:spcPts val="0"/>
              </a:spcBef>
              <a:spcAft>
                <a:spcPts val="0"/>
              </a:spcAft>
              <a:buClr>
                <a:srgbClr val="1C9E4A"/>
              </a:buClr>
              <a:buSzPts val="1800"/>
              <a:buChar char="-"/>
            </a:pPr>
            <a:r>
              <a:rPr lang="hu-HU" sz="1800">
                <a:solidFill>
                  <a:srgbClr val="1C9E4A"/>
                </a:solidFill>
              </a:rPr>
              <a:t>71/2015. (XI. 3.) FM rendelet a Mezőgazdasági Parcella Azonosító Rendszerről</a:t>
            </a:r>
            <a:endParaRPr sz="1800">
              <a:solidFill>
                <a:srgbClr val="1C9E4A"/>
              </a:solidFill>
            </a:endParaRPr>
          </a:p>
          <a:p>
            <a:pPr indent="-342900" lvl="0" marL="457200" rtl="0" algn="l">
              <a:lnSpc>
                <a:spcPct val="70000"/>
              </a:lnSpc>
              <a:spcBef>
                <a:spcPts val="0"/>
              </a:spcBef>
              <a:spcAft>
                <a:spcPts val="0"/>
              </a:spcAft>
              <a:buClr>
                <a:srgbClr val="1C9E4A"/>
              </a:buClr>
              <a:buSzPts val="1800"/>
              <a:buChar char="-"/>
            </a:pPr>
            <a:r>
              <a:rPr lang="hu-HU" sz="1800">
                <a:solidFill>
                  <a:srgbClr val="1C9E4A"/>
                </a:solidFill>
              </a:rPr>
              <a:t>Az Európai Parlament és a Tanács (EU) 2016/679 rendelete (2016. április 27.) a természetes személyeknek a személyes adatok kezelése tekintetében történő védelméről és az ilyen adatok szabad áramlásáról</a:t>
            </a:r>
            <a:endParaRPr sz="1800">
              <a:solidFill>
                <a:srgbClr val="1C9E4A"/>
              </a:solidFill>
            </a:endParaRPr>
          </a:p>
          <a:p>
            <a:pPr indent="-342900" lvl="0" marL="457200" marR="0" rtl="0" algn="l">
              <a:lnSpc>
                <a:spcPct val="70000"/>
              </a:lnSpc>
              <a:spcBef>
                <a:spcPts val="0"/>
              </a:spcBef>
              <a:spcAft>
                <a:spcPts val="0"/>
              </a:spcAft>
              <a:buSzPts val="1800"/>
              <a:buChar char="-"/>
            </a:pPr>
            <a:r>
              <a:rPr lang="hu-HU" sz="1800"/>
              <a:t>A drónozással kapcsolatos alapfogalmakat és alapszabályokat a légiközlekedésről szóló 1995. évi XCVII. törvény valamint a 38/2021. (II. 2.) Korm. rendelet a pilóta nélküli állami légijárművek repüléséről tartalmazza.</a:t>
            </a:r>
            <a:endParaRPr sz="1800"/>
          </a:p>
          <a:p>
            <a:pPr indent="-228599" lvl="0" marL="457200" rtl="0" algn="l">
              <a:lnSpc>
                <a:spcPct val="70000"/>
              </a:lnSpc>
              <a:spcBef>
                <a:spcPts val="0"/>
              </a:spcBef>
              <a:spcAft>
                <a:spcPts val="0"/>
              </a:spcAft>
              <a:buSzPts val="1425"/>
              <a:buNone/>
            </a:pPr>
            <a:r>
              <a:t/>
            </a:r>
            <a:endParaRPr sz="1800"/>
          </a:p>
          <a:p>
            <a:pPr indent="0" lvl="0" marL="0" rtl="0" algn="l">
              <a:lnSpc>
                <a:spcPct val="70000"/>
              </a:lnSpc>
              <a:spcBef>
                <a:spcPts val="0"/>
              </a:spcBef>
              <a:spcAft>
                <a:spcPts val="0"/>
              </a:spcAft>
              <a:buClr>
                <a:schemeClr val="dk1"/>
              </a:buClr>
              <a:buSzPts val="1000"/>
              <a:buNone/>
            </a:pPr>
            <a:r>
              <a:t/>
            </a:r>
            <a:endParaRPr sz="1800">
              <a:solidFill>
                <a:srgbClr val="1C9E4A"/>
              </a:solidFill>
            </a:endParaRPr>
          </a:p>
          <a:p>
            <a:pPr indent="0" lvl="0" marL="0" rtl="0" algn="l">
              <a:lnSpc>
                <a:spcPct val="70000"/>
              </a:lnSpc>
              <a:spcBef>
                <a:spcPts val="0"/>
              </a:spcBef>
              <a:spcAft>
                <a:spcPts val="0"/>
              </a:spcAft>
              <a:buClr>
                <a:schemeClr val="dk1"/>
              </a:buClr>
              <a:buSzPts val="1000"/>
              <a:buNone/>
            </a:pPr>
            <a:r>
              <a:t/>
            </a:r>
            <a:endParaRPr sz="1800">
              <a:solidFill>
                <a:srgbClr val="1C9E4A"/>
              </a:solidFill>
            </a:endParaRPr>
          </a:p>
          <a:p>
            <a:pPr indent="0" lvl="0" marL="0" rtl="0" algn="l">
              <a:lnSpc>
                <a:spcPct val="70000"/>
              </a:lnSpc>
              <a:spcBef>
                <a:spcPts val="0"/>
              </a:spcBef>
              <a:spcAft>
                <a:spcPts val="0"/>
              </a:spcAft>
              <a:buClr>
                <a:schemeClr val="dk1"/>
              </a:buClr>
              <a:buSzPts val="1000"/>
              <a:buNone/>
            </a:pPr>
            <a:r>
              <a:t/>
            </a:r>
            <a:endParaRPr sz="1800">
              <a:solidFill>
                <a:srgbClr val="1C9E4A"/>
              </a:solidFill>
            </a:endParaRPr>
          </a:p>
          <a:p>
            <a:pPr indent="0" lvl="0" marL="0" rtl="0" algn="l">
              <a:lnSpc>
                <a:spcPct val="70000"/>
              </a:lnSpc>
              <a:spcBef>
                <a:spcPts val="0"/>
              </a:spcBef>
              <a:spcAft>
                <a:spcPts val="0"/>
              </a:spcAft>
              <a:buClr>
                <a:schemeClr val="dk1"/>
              </a:buClr>
              <a:buSzPts val="1000"/>
              <a:buNone/>
            </a:pPr>
            <a:r>
              <a:t/>
            </a:r>
            <a:endParaRPr sz="1800">
              <a:solidFill>
                <a:srgbClr val="1C9E4A"/>
              </a:solidFill>
            </a:endParaRPr>
          </a:p>
        </p:txBody>
      </p:sp>
      <p:pic>
        <p:nvPicPr>
          <p:cNvPr id="512" name="Google Shape;512;gd4ae924698_0_408"/>
          <p:cNvPicPr preferRelativeResize="0"/>
          <p:nvPr/>
        </p:nvPicPr>
        <p:blipFill rotWithShape="1">
          <a:blip r:embed="rId3">
            <a:alphaModFix/>
          </a:blip>
          <a:srcRect b="0" l="0" r="0" t="0"/>
          <a:stretch/>
        </p:blipFill>
        <p:spPr>
          <a:xfrm>
            <a:off x="9867900" y="3946150"/>
            <a:ext cx="1485900" cy="2514600"/>
          </a:xfrm>
          <a:prstGeom prst="rect">
            <a:avLst/>
          </a:prstGeom>
          <a:noFill/>
          <a:ln>
            <a:noFill/>
          </a:ln>
        </p:spPr>
      </p:pic>
      <p:sp>
        <p:nvSpPr>
          <p:cNvPr id="513" name="Google Shape;513;gd4ae924698_0_408"/>
          <p:cNvSpPr/>
          <p:nvPr/>
        </p:nvSpPr>
        <p:spPr>
          <a:xfrm>
            <a:off x="838200" y="5872150"/>
            <a:ext cx="2846400" cy="5886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hu-HU" sz="1600" u="none" cap="none" strike="noStrike">
                <a:solidFill>
                  <a:schemeClr val="dk1"/>
                </a:solidFill>
                <a:latin typeface="Calibri"/>
                <a:ea typeface="Calibri"/>
                <a:cs typeface="Calibri"/>
                <a:sym typeface="Calibri"/>
              </a:rPr>
              <a:t>Digitális technológia és jog</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d4ae924698_0_416"/>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Jó gyakorlat/esettanulmány - Talajheterogenitás vizsgálat</a:t>
            </a:r>
            <a:endParaRPr/>
          </a:p>
        </p:txBody>
      </p:sp>
      <p:sp>
        <p:nvSpPr>
          <p:cNvPr id="520" name="Google Shape;520;gd4ae924698_0_416"/>
          <p:cNvSpPr txBox="1"/>
          <p:nvPr>
            <p:ph idx="1" type="body"/>
          </p:nvPr>
        </p:nvSpPr>
        <p:spPr>
          <a:xfrm>
            <a:off x="838200" y="1825625"/>
            <a:ext cx="7239000" cy="4351200"/>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100000"/>
              </a:lnSpc>
              <a:spcBef>
                <a:spcPts val="0"/>
              </a:spcBef>
              <a:spcAft>
                <a:spcPts val="0"/>
              </a:spcAft>
              <a:buClr>
                <a:schemeClr val="dk1"/>
              </a:buClr>
              <a:buSzPts val="1600"/>
              <a:buNone/>
            </a:pPr>
            <a:r>
              <a:rPr lang="hu-HU" sz="1800"/>
              <a:t>A Kisalföldet, illetve a folyóink környezetét sok helyen tarkítják a felszínen nem látható heterogenitást okozó képződmények. </a:t>
            </a:r>
            <a:endParaRPr sz="1800"/>
          </a:p>
          <a:p>
            <a:pPr indent="0" lvl="0" marL="0" rtl="0" algn="just">
              <a:lnSpc>
                <a:spcPct val="100000"/>
              </a:lnSpc>
              <a:spcBef>
                <a:spcPts val="0"/>
              </a:spcBef>
              <a:spcAft>
                <a:spcPts val="0"/>
              </a:spcAft>
              <a:buClr>
                <a:schemeClr val="dk1"/>
              </a:buClr>
              <a:buSzPts val="1600"/>
              <a:buNone/>
            </a:pPr>
            <a:r>
              <a:t/>
            </a:r>
            <a:endParaRPr sz="1800"/>
          </a:p>
          <a:p>
            <a:pPr indent="0" lvl="0" marL="0" rtl="0" algn="just">
              <a:lnSpc>
                <a:spcPct val="100000"/>
              </a:lnSpc>
              <a:spcBef>
                <a:spcPts val="0"/>
              </a:spcBef>
              <a:spcAft>
                <a:spcPts val="0"/>
              </a:spcAft>
              <a:buClr>
                <a:schemeClr val="dk1"/>
              </a:buClr>
              <a:buSzPts val="1600"/>
              <a:buNone/>
            </a:pPr>
            <a:r>
              <a:rPr lang="hu-HU" sz="1800"/>
              <a:t>A talajok scannelése során az ilyen nem látható képződményekről kapunk információt. A képen látható példa esetén egy Veris tárcsás talajscannerrel vizsgált terület látszik, amelynek a műholdas felvételen nem látszik jelentős különbség a táblán belül. </a:t>
            </a:r>
            <a:endParaRPr sz="1800"/>
          </a:p>
          <a:p>
            <a:pPr indent="0" lvl="0" marL="0" rtl="0" algn="just">
              <a:lnSpc>
                <a:spcPct val="100000"/>
              </a:lnSpc>
              <a:spcBef>
                <a:spcPts val="0"/>
              </a:spcBef>
              <a:spcAft>
                <a:spcPts val="0"/>
              </a:spcAft>
              <a:buClr>
                <a:schemeClr val="dk1"/>
              </a:buClr>
              <a:buSzPts val="1600"/>
              <a:buNone/>
            </a:pPr>
            <a:r>
              <a:t/>
            </a:r>
            <a:endParaRPr sz="1800"/>
          </a:p>
          <a:p>
            <a:pPr indent="0" lvl="0" marL="0" rtl="0" algn="just">
              <a:lnSpc>
                <a:spcPct val="100000"/>
              </a:lnSpc>
              <a:spcBef>
                <a:spcPts val="0"/>
              </a:spcBef>
              <a:spcAft>
                <a:spcPts val="0"/>
              </a:spcAft>
              <a:buClr>
                <a:schemeClr val="dk1"/>
              </a:buClr>
              <a:buSzPts val="1600"/>
              <a:buNone/>
            </a:pPr>
            <a:r>
              <a:rPr lang="hu-HU" sz="1800"/>
              <a:t>Az elektromos vezetőképességet mérő eszköz mérési eredményei alapján készített térkép alapján azonban feltérképezhetővé válik egy eltemetett folyómeder, illetve egy korábbi torkolat, amely jelentősen befolyásolja a táblán belüli talajtulajdonságokat. </a:t>
            </a:r>
            <a:endParaRPr sz="1800"/>
          </a:p>
          <a:p>
            <a:pPr indent="0" lvl="0" marL="0" rtl="0" algn="just">
              <a:lnSpc>
                <a:spcPct val="100000"/>
              </a:lnSpc>
              <a:spcBef>
                <a:spcPts val="0"/>
              </a:spcBef>
              <a:spcAft>
                <a:spcPts val="0"/>
              </a:spcAft>
              <a:buClr>
                <a:schemeClr val="dk1"/>
              </a:buClr>
              <a:buSzPts val="1600"/>
              <a:buNone/>
            </a:pPr>
            <a:r>
              <a:t/>
            </a:r>
            <a:endParaRPr sz="1800"/>
          </a:p>
          <a:p>
            <a:pPr indent="0" lvl="0" marL="0" rtl="0" algn="just">
              <a:lnSpc>
                <a:spcPct val="100000"/>
              </a:lnSpc>
              <a:spcBef>
                <a:spcPts val="0"/>
              </a:spcBef>
              <a:spcAft>
                <a:spcPts val="0"/>
              </a:spcAft>
              <a:buClr>
                <a:schemeClr val="dk1"/>
              </a:buClr>
              <a:buSzPts val="1600"/>
              <a:buNone/>
            </a:pPr>
            <a:r>
              <a:rPr lang="hu-HU" sz="1800"/>
              <a:t>A folyómederben a talaj homokfrakciója az agyagfrakció rovására megnövekszik, így a talaj vízháztartása miatt a terület termőképessége jelentősen eltér ezen a táblán.   </a:t>
            </a:r>
            <a:endParaRPr sz="1800"/>
          </a:p>
        </p:txBody>
      </p:sp>
      <p:pic>
        <p:nvPicPr>
          <p:cNvPr id="521" name="Google Shape;521;gd4ae924698_0_416"/>
          <p:cNvPicPr preferRelativeResize="0"/>
          <p:nvPr/>
        </p:nvPicPr>
        <p:blipFill rotWithShape="1">
          <a:blip r:embed="rId3">
            <a:alphaModFix/>
          </a:blip>
          <a:srcRect b="0" l="0" r="0" t="0"/>
          <a:stretch/>
        </p:blipFill>
        <p:spPr>
          <a:xfrm>
            <a:off x="10159524" y="4385399"/>
            <a:ext cx="1713175" cy="2191700"/>
          </a:xfrm>
          <a:prstGeom prst="rect">
            <a:avLst/>
          </a:prstGeom>
          <a:noFill/>
          <a:ln>
            <a:noFill/>
          </a:ln>
        </p:spPr>
      </p:pic>
      <p:pic>
        <p:nvPicPr>
          <p:cNvPr id="522" name="Google Shape;522;gd4ae924698_0_416"/>
          <p:cNvPicPr preferRelativeResize="0"/>
          <p:nvPr/>
        </p:nvPicPr>
        <p:blipFill rotWithShape="1">
          <a:blip r:embed="rId4">
            <a:alphaModFix/>
          </a:blip>
          <a:srcRect b="0" l="0" r="0" t="0"/>
          <a:stretch/>
        </p:blipFill>
        <p:spPr>
          <a:xfrm>
            <a:off x="10159525" y="1825625"/>
            <a:ext cx="1713175" cy="2128550"/>
          </a:xfrm>
          <a:prstGeom prst="rect">
            <a:avLst/>
          </a:prstGeom>
          <a:noFill/>
          <a:ln>
            <a:noFill/>
          </a:ln>
        </p:spPr>
      </p:pic>
      <p:pic>
        <p:nvPicPr>
          <p:cNvPr id="523" name="Google Shape;523;gd4ae924698_0_416"/>
          <p:cNvPicPr preferRelativeResize="0"/>
          <p:nvPr/>
        </p:nvPicPr>
        <p:blipFill rotWithShape="1">
          <a:blip r:embed="rId5">
            <a:alphaModFix/>
          </a:blip>
          <a:srcRect b="0" l="0" r="0" t="0"/>
          <a:stretch/>
        </p:blipFill>
        <p:spPr>
          <a:xfrm>
            <a:off x="8423741" y="4448550"/>
            <a:ext cx="1534159" cy="21285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d4ae924698_0_425"/>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Jó gyakorlat/esettanulmány</a:t>
            </a:r>
            <a:endParaRPr/>
          </a:p>
          <a:p>
            <a:pPr indent="0" lvl="0" marL="0" rtl="0" algn="l">
              <a:lnSpc>
                <a:spcPct val="90000"/>
              </a:lnSpc>
              <a:spcBef>
                <a:spcPts val="0"/>
              </a:spcBef>
              <a:spcAft>
                <a:spcPts val="0"/>
              </a:spcAft>
              <a:buClr>
                <a:schemeClr val="dk1"/>
              </a:buClr>
              <a:buSzPts val="4400"/>
              <a:buFont typeface="Calibri"/>
              <a:buNone/>
            </a:pPr>
            <a:r>
              <a:rPr lang="hu-HU"/>
              <a:t>A domborzat befolyásoló hatása</a:t>
            </a:r>
            <a:endParaRPr/>
          </a:p>
        </p:txBody>
      </p:sp>
      <p:sp>
        <p:nvSpPr>
          <p:cNvPr id="530" name="Google Shape;530;gd4ae924698_0_425"/>
          <p:cNvSpPr txBox="1"/>
          <p:nvPr>
            <p:ph idx="1" type="body"/>
          </p:nvPr>
        </p:nvSpPr>
        <p:spPr>
          <a:xfrm>
            <a:off x="838200" y="1825625"/>
            <a:ext cx="10894200" cy="4351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600"/>
              <a:buNone/>
            </a:pPr>
            <a:r>
              <a:rPr lang="hu-HU" sz="1800"/>
              <a:t>Jelenleg hazánk szántóföldi területei kiterjednek a dombvidékekre is. A dombos területeken a talajművelés a magasabban fekvő területeket lekoptatja, azok szerves anyagban szegényebbekké válnak, így a megkopott felszínű területeken a termőképesség is csökken. A heterogenitás figyelembevétele indokolt ezeken a táblákon, hiszen a “bevált gyakorlat” sok esetben felesleges tápanyag, vagy tőszám kijuttatást jelent ezeken a területeken. A talajmintavétel tervezésekor érdemes odafigyelni a mintaterek szakszerű lehatárolására, illetve a menedzsment zónák kijelölésére, így elkerülhetők a felesleges környezetterhelést okozó, a talajt tovább degradáló gyakorlatok. </a:t>
            </a:r>
            <a:endParaRPr sz="1800"/>
          </a:p>
          <a:p>
            <a:pPr indent="0" lvl="0" marL="0" rtl="0" algn="l">
              <a:lnSpc>
                <a:spcPct val="80000"/>
              </a:lnSpc>
              <a:spcBef>
                <a:spcPts val="0"/>
              </a:spcBef>
              <a:spcAft>
                <a:spcPts val="0"/>
              </a:spcAft>
              <a:buClr>
                <a:schemeClr val="dk1"/>
              </a:buClr>
              <a:buSzPts val="1600"/>
              <a:buNone/>
            </a:pPr>
            <a:r>
              <a:t/>
            </a:r>
            <a:endParaRPr sz="1800"/>
          </a:p>
          <a:p>
            <a:pPr indent="0" lvl="0" marL="0" rtl="0" algn="l">
              <a:lnSpc>
                <a:spcPct val="80000"/>
              </a:lnSpc>
              <a:spcBef>
                <a:spcPts val="0"/>
              </a:spcBef>
              <a:spcAft>
                <a:spcPts val="0"/>
              </a:spcAft>
              <a:buClr>
                <a:schemeClr val="dk1"/>
              </a:buClr>
              <a:buSzPts val="1600"/>
              <a:buNone/>
            </a:pPr>
            <a:r>
              <a:t/>
            </a:r>
            <a:endParaRPr sz="1800"/>
          </a:p>
        </p:txBody>
      </p:sp>
      <p:pic>
        <p:nvPicPr>
          <p:cNvPr id="531" name="Google Shape;531;gd4ae924698_0_425"/>
          <p:cNvPicPr preferRelativeResize="0"/>
          <p:nvPr/>
        </p:nvPicPr>
        <p:blipFill rotWithShape="1">
          <a:blip r:embed="rId3">
            <a:alphaModFix/>
          </a:blip>
          <a:srcRect b="0" l="0" r="0" t="0"/>
          <a:stretch/>
        </p:blipFill>
        <p:spPr>
          <a:xfrm>
            <a:off x="6970925" y="3560850"/>
            <a:ext cx="4761475" cy="27575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d4ae924698_0_432"/>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Jó gyakorlat/esettanulmány</a:t>
            </a:r>
            <a:endParaRPr/>
          </a:p>
          <a:p>
            <a:pPr indent="0" lvl="0" marL="0" rtl="0" algn="l">
              <a:lnSpc>
                <a:spcPct val="90000"/>
              </a:lnSpc>
              <a:spcBef>
                <a:spcPts val="0"/>
              </a:spcBef>
              <a:spcAft>
                <a:spcPts val="0"/>
              </a:spcAft>
              <a:buClr>
                <a:schemeClr val="dk1"/>
              </a:buClr>
              <a:buSzPts val="4400"/>
              <a:buFont typeface="Calibri"/>
              <a:buNone/>
            </a:pPr>
            <a:r>
              <a:rPr lang="hu-HU"/>
              <a:t>A precíziós gazdálkodás bevezetése</a:t>
            </a:r>
            <a:endParaRPr/>
          </a:p>
        </p:txBody>
      </p:sp>
      <p:sp>
        <p:nvSpPr>
          <p:cNvPr id="538" name="Google Shape;538;gd4ae924698_0_432"/>
          <p:cNvSpPr txBox="1"/>
          <p:nvPr>
            <p:ph idx="1" type="body"/>
          </p:nvPr>
        </p:nvSpPr>
        <p:spPr>
          <a:xfrm>
            <a:off x="321549" y="1825625"/>
            <a:ext cx="8174700" cy="435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600"/>
              <a:buNone/>
            </a:pPr>
            <a:r>
              <a:rPr lang="hu-HU" sz="1800"/>
              <a:t>A precíziós gazdálkodás bevezetése kis lépésekben ajánlott. A technológiát meg kell szokni, az új kihívásokra, amit a digitalizáció rejt magában fel kell készülni. A precíziós gazdálkodás szemléletváltást követel meg a tulajdonostól a gépkezelőig a gazdálkodásban mindenkitől. </a:t>
            </a:r>
            <a:endParaRPr sz="1800"/>
          </a:p>
          <a:p>
            <a:pPr indent="0" lvl="0" marL="0" rtl="0" algn="l">
              <a:lnSpc>
                <a:spcPct val="100000"/>
              </a:lnSpc>
              <a:spcBef>
                <a:spcPts val="0"/>
              </a:spcBef>
              <a:spcAft>
                <a:spcPts val="0"/>
              </a:spcAft>
              <a:buClr>
                <a:schemeClr val="dk1"/>
              </a:buClr>
              <a:buSzPts val="1600"/>
              <a:buNone/>
            </a:pPr>
            <a:r>
              <a:t/>
            </a:r>
            <a:endParaRPr sz="1800"/>
          </a:p>
          <a:p>
            <a:pPr indent="0" lvl="0" marL="0" rtl="0" algn="l">
              <a:lnSpc>
                <a:spcPct val="100000"/>
              </a:lnSpc>
              <a:spcBef>
                <a:spcPts val="0"/>
              </a:spcBef>
              <a:spcAft>
                <a:spcPts val="0"/>
              </a:spcAft>
              <a:buClr>
                <a:schemeClr val="dk1"/>
              </a:buClr>
              <a:buSzPts val="1600"/>
              <a:buNone/>
            </a:pPr>
            <a:r>
              <a:rPr lang="hu-HU" sz="1800"/>
              <a:t>Számos olyan jó gyakorlatot nyomon követhetünk a hazai agrár-médiában, ahol a gazdálkodók a precíziós gazdálkodás bevezetésének sikerességéről számolnak be.  </a:t>
            </a:r>
            <a:endParaRPr sz="1800"/>
          </a:p>
          <a:p>
            <a:pPr indent="0" lvl="0" marL="0" rtl="0" algn="l">
              <a:lnSpc>
                <a:spcPct val="100000"/>
              </a:lnSpc>
              <a:spcBef>
                <a:spcPts val="0"/>
              </a:spcBef>
              <a:spcAft>
                <a:spcPts val="0"/>
              </a:spcAft>
              <a:buClr>
                <a:schemeClr val="dk1"/>
              </a:buClr>
              <a:buSzPts val="1600"/>
              <a:buNone/>
            </a:pPr>
            <a:r>
              <a:t/>
            </a:r>
            <a:endParaRPr sz="1800">
              <a:solidFill>
                <a:srgbClr val="FF0000"/>
              </a:solidFill>
            </a:endParaRPr>
          </a:p>
        </p:txBody>
      </p:sp>
      <p:pic>
        <p:nvPicPr>
          <p:cNvPr id="539" name="Google Shape;539;gd4ae924698_0_432"/>
          <p:cNvPicPr preferRelativeResize="0"/>
          <p:nvPr/>
        </p:nvPicPr>
        <p:blipFill rotWithShape="1">
          <a:blip r:embed="rId3">
            <a:alphaModFix/>
          </a:blip>
          <a:srcRect b="0" l="0" r="0" t="0"/>
          <a:stretch/>
        </p:blipFill>
        <p:spPr>
          <a:xfrm>
            <a:off x="8496300" y="3319325"/>
            <a:ext cx="2857500" cy="2857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d4ae924698_0_439"/>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Jó gyakorlat/esettanulmány</a:t>
            </a:r>
            <a:endParaRPr/>
          </a:p>
        </p:txBody>
      </p:sp>
      <p:sp>
        <p:nvSpPr>
          <p:cNvPr id="546" name="Google Shape;546;gd4ae924698_0_439"/>
          <p:cNvSpPr txBox="1"/>
          <p:nvPr>
            <p:ph idx="1" type="body"/>
          </p:nvPr>
        </p:nvSpPr>
        <p:spPr>
          <a:xfrm>
            <a:off x="321547" y="1825625"/>
            <a:ext cx="115557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t/>
            </a:r>
            <a:endParaRPr/>
          </a:p>
          <a:p>
            <a:pPr indent="0" lvl="0" marL="0" rtl="0" algn="l">
              <a:lnSpc>
                <a:spcPct val="90000"/>
              </a:lnSpc>
              <a:spcBef>
                <a:spcPts val="0"/>
              </a:spcBef>
              <a:spcAft>
                <a:spcPts val="0"/>
              </a:spcAft>
              <a:buClr>
                <a:schemeClr val="dk1"/>
              </a:buClr>
              <a:buSzPts val="1600"/>
              <a:buNone/>
            </a:pPr>
            <a:r>
              <a:t/>
            </a:r>
            <a:endParaRPr/>
          </a:p>
        </p:txBody>
      </p:sp>
      <p:pic>
        <p:nvPicPr>
          <p:cNvPr id="547" name="Google Shape;547;gd4ae924698_0_439"/>
          <p:cNvPicPr preferRelativeResize="0"/>
          <p:nvPr/>
        </p:nvPicPr>
        <p:blipFill rotWithShape="1">
          <a:blip r:embed="rId3">
            <a:alphaModFix/>
          </a:blip>
          <a:srcRect b="0" l="0" r="0" t="0"/>
          <a:stretch/>
        </p:blipFill>
        <p:spPr>
          <a:xfrm>
            <a:off x="838200" y="1373652"/>
            <a:ext cx="10250274" cy="48031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d85607bdff_0_19"/>
          <p:cNvSpPr txBox="1"/>
          <p:nvPr>
            <p:ph type="title"/>
          </p:nvPr>
        </p:nvSpPr>
        <p:spPr>
          <a:xfrm>
            <a:off x="321547" y="2889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Tananyag ismertető</a:t>
            </a:r>
            <a:endParaRPr/>
          </a:p>
        </p:txBody>
      </p:sp>
      <p:sp>
        <p:nvSpPr>
          <p:cNvPr id="96" name="Google Shape;96;gd85607bdff_0_19"/>
          <p:cNvSpPr txBox="1"/>
          <p:nvPr>
            <p:ph idx="1" type="body"/>
          </p:nvPr>
        </p:nvSpPr>
        <p:spPr>
          <a:xfrm>
            <a:off x="321547" y="1444625"/>
            <a:ext cx="11555700" cy="4351200"/>
          </a:xfrm>
          <a:prstGeom prst="rect">
            <a:avLst/>
          </a:prstGeom>
          <a:noFill/>
          <a:ln>
            <a:noFill/>
          </a:ln>
        </p:spPr>
        <p:txBody>
          <a:bodyPr anchorCtr="0" anchor="t" bIns="45700" lIns="91425" spcFirstLastPara="1" rIns="91425" wrap="square" tIns="45700">
            <a:noAutofit/>
          </a:bodyPr>
          <a:lstStyle/>
          <a:p>
            <a:pPr indent="0" lvl="0" marL="0" rtl="0" algn="just">
              <a:lnSpc>
                <a:spcPct val="107916"/>
              </a:lnSpc>
              <a:spcBef>
                <a:spcPts val="0"/>
              </a:spcBef>
              <a:spcAft>
                <a:spcPts val="0"/>
              </a:spcAft>
              <a:buClr>
                <a:schemeClr val="dk1"/>
              </a:buClr>
              <a:buSzPts val="1100"/>
              <a:buFont typeface="Arial"/>
              <a:buNone/>
            </a:pPr>
            <a:r>
              <a:rPr lang="hu-HU" sz="1800">
                <a:solidFill>
                  <a:srgbClr val="1C9E4A"/>
                </a:solidFill>
              </a:rPr>
              <a:t>A tananyagban bemutatásra kerülnek a helyspecifikus szántóföldi növénytermesztésben alkalmazott technológiai elemek, amelyek művelési rendszerekbe helyezve kerülnek ismertetésre növénykultúránként. Ezt követően az ismeretanyag az alkalmazási feltételrendszer egyes elemeit tárgyalja a heterogenitás vizsgálat különböző változataitól kezdve a tápanyagutánpótláson, vetésen keresztül a terménykezelésig.</a:t>
            </a:r>
            <a:endParaRPr sz="1800">
              <a:solidFill>
                <a:srgbClr val="1C9E4A"/>
              </a:solidFill>
            </a:endParaRPr>
          </a:p>
          <a:p>
            <a:pPr indent="0" lvl="0" marL="0" rtl="0" algn="just">
              <a:lnSpc>
                <a:spcPct val="107916"/>
              </a:lnSpc>
              <a:spcBef>
                <a:spcPts val="800"/>
              </a:spcBef>
              <a:spcAft>
                <a:spcPts val="0"/>
              </a:spcAft>
              <a:buClr>
                <a:schemeClr val="dk1"/>
              </a:buClr>
              <a:buSzPts val="1100"/>
              <a:buFont typeface="Arial"/>
              <a:buNone/>
            </a:pPr>
            <a:r>
              <a:rPr lang="hu-HU" sz="1800">
                <a:solidFill>
                  <a:srgbClr val="1C9E4A"/>
                </a:solidFill>
              </a:rPr>
              <a:t>A tananyag feldolgozása során elsajátítható a szántóföldi növénytermesztés jelenlegi technológiai elemeinek ismerete.</a:t>
            </a:r>
            <a:endParaRPr i="1" sz="1800">
              <a:solidFill>
                <a:srgbClr val="1C9E4A"/>
              </a:solidFill>
              <a:highlight>
                <a:srgbClr val="FFFF00"/>
              </a:highlight>
            </a:endParaRPr>
          </a:p>
          <a:p>
            <a:pPr indent="0" lvl="0" marL="0" rtl="0" algn="just">
              <a:lnSpc>
                <a:spcPct val="107916"/>
              </a:lnSpc>
              <a:spcBef>
                <a:spcPts val="800"/>
              </a:spcBef>
              <a:spcAft>
                <a:spcPts val="0"/>
              </a:spcAft>
              <a:buClr>
                <a:schemeClr val="dk1"/>
              </a:buClr>
              <a:buSzPts val="1100"/>
              <a:buFont typeface="Arial"/>
              <a:buNone/>
            </a:pPr>
            <a:r>
              <a:rPr lang="hu-HU" sz="1800">
                <a:solidFill>
                  <a:srgbClr val="1C9E4A"/>
                </a:solidFill>
              </a:rPr>
              <a:t>A tananyag megismerése és elsajátítása által a hallgató megismerheti a precíziós szántóföldi növénytermesztés feltételrendszerét, illetve a legnagyobb területen termesztett kultúrák esetében konkrét művelési rendszerbe illesztett megoldások kerülnek ismertetésre. </a:t>
            </a:r>
            <a:endParaRPr sz="1800">
              <a:solidFill>
                <a:srgbClr val="1C9E4A"/>
              </a:solidFill>
            </a:endParaRPr>
          </a:p>
          <a:p>
            <a:pPr indent="0" lvl="0" marL="0" rtl="0" algn="just">
              <a:lnSpc>
                <a:spcPct val="107916"/>
              </a:lnSpc>
              <a:spcBef>
                <a:spcPts val="800"/>
              </a:spcBef>
              <a:spcAft>
                <a:spcPts val="0"/>
              </a:spcAft>
              <a:buClr>
                <a:schemeClr val="dk1"/>
              </a:buClr>
              <a:buSzPts val="1100"/>
              <a:buFont typeface="Arial"/>
              <a:buNone/>
            </a:pPr>
            <a:r>
              <a:rPr lang="hu-HU" sz="1800">
                <a:solidFill>
                  <a:srgbClr val="1C9E4A"/>
                </a:solidFill>
              </a:rPr>
              <a:t>A hallgató a tananyag elsajátításával a gyakorlatban alkalmazott technológiai elemeket ismeri meg és az azokból történő művelési rendszer kialakításához és működtetéséhez szükséges tudással fog rendelkezni. A tananyag megismerését és elsajátítását követően a hallgató a szántóföldi növénytermesztés során a saját lehetőségeit fel tudja mérni a technológia alkalmazásához, adaptálásához és alkalmazni tudja a helyspecifikus növénytermesztési megoldásokat. Fel tudja mérni továbbá a saját gazdasága számára szükséges technológiai elemek alkalmazhatóságát, valamint azok létjogosultságát és szükségességét. </a:t>
            </a:r>
            <a:endParaRPr i="1" sz="1800">
              <a:solidFill>
                <a:srgbClr val="1C9E4A"/>
              </a:solidFill>
              <a:highlight>
                <a:srgbClr val="FFFF00"/>
              </a:highlight>
            </a:endParaRPr>
          </a:p>
          <a:p>
            <a:pPr indent="0" lvl="0" marL="0" rtl="0" algn="just">
              <a:lnSpc>
                <a:spcPct val="107916"/>
              </a:lnSpc>
              <a:spcBef>
                <a:spcPts val="800"/>
              </a:spcBef>
              <a:spcAft>
                <a:spcPts val="800"/>
              </a:spcAft>
              <a:buClr>
                <a:schemeClr val="dk1"/>
              </a:buClr>
              <a:buSzPts val="1100"/>
              <a:buFont typeface="Arial"/>
              <a:buNone/>
            </a:pPr>
            <a:r>
              <a:t/>
            </a:r>
            <a:endParaRPr sz="1800">
              <a:solidFill>
                <a:srgbClr val="1C9E4A"/>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d4ae924698_0_446"/>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Igényelhető kapcsolódó szolgáltatások</a:t>
            </a:r>
            <a:endParaRPr/>
          </a:p>
        </p:txBody>
      </p:sp>
      <p:sp>
        <p:nvSpPr>
          <p:cNvPr id="554" name="Google Shape;554;gd4ae924698_0_446"/>
          <p:cNvSpPr txBox="1"/>
          <p:nvPr>
            <p:ph idx="1" type="body"/>
          </p:nvPr>
        </p:nvSpPr>
        <p:spPr>
          <a:xfrm>
            <a:off x="838200" y="1825625"/>
            <a:ext cx="66138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hu-HU" sz="1800"/>
              <a:t>Kite bérgép</a:t>
            </a:r>
            <a:endParaRPr sz="1800"/>
          </a:p>
          <a:p>
            <a:pPr indent="0" lvl="0" marL="0" rtl="0" algn="l">
              <a:lnSpc>
                <a:spcPct val="90000"/>
              </a:lnSpc>
              <a:spcBef>
                <a:spcPts val="0"/>
              </a:spcBef>
              <a:spcAft>
                <a:spcPts val="0"/>
              </a:spcAft>
              <a:buClr>
                <a:schemeClr val="dk1"/>
              </a:buClr>
              <a:buSzPts val="1600"/>
              <a:buNone/>
            </a:pPr>
            <a:r>
              <a:rPr lang="hu-HU" sz="1800"/>
              <a:t>Manax gépbérlet</a:t>
            </a:r>
            <a:endParaRPr sz="1800"/>
          </a:p>
          <a:p>
            <a:pPr indent="0" lvl="0" marL="0" rtl="0" algn="l">
              <a:lnSpc>
                <a:spcPct val="90000"/>
              </a:lnSpc>
              <a:spcBef>
                <a:spcPts val="0"/>
              </a:spcBef>
              <a:spcAft>
                <a:spcPts val="0"/>
              </a:spcAft>
              <a:buClr>
                <a:schemeClr val="dk1"/>
              </a:buClr>
              <a:buSzPts val="1600"/>
              <a:buNone/>
            </a:pPr>
            <a:r>
              <a:t/>
            </a:r>
            <a:endParaRPr sz="1800"/>
          </a:p>
          <a:p>
            <a:pPr indent="0" lvl="0" marL="0" rtl="0" algn="l">
              <a:lnSpc>
                <a:spcPct val="90000"/>
              </a:lnSpc>
              <a:spcBef>
                <a:spcPts val="0"/>
              </a:spcBef>
              <a:spcAft>
                <a:spcPts val="0"/>
              </a:spcAft>
              <a:buClr>
                <a:schemeClr val="dk1"/>
              </a:buClr>
              <a:buSzPts val="1600"/>
              <a:buNone/>
            </a:pPr>
            <a:r>
              <a:rPr lang="hu-HU" sz="1800"/>
              <a:t>Komplex szaktanácsadás</a:t>
            </a:r>
            <a:endParaRPr sz="1800"/>
          </a:p>
          <a:p>
            <a:pPr indent="0" lvl="0" marL="0" rtl="0" algn="l">
              <a:lnSpc>
                <a:spcPct val="90000"/>
              </a:lnSpc>
              <a:spcBef>
                <a:spcPts val="0"/>
              </a:spcBef>
              <a:spcAft>
                <a:spcPts val="0"/>
              </a:spcAft>
              <a:buClr>
                <a:schemeClr val="dk1"/>
              </a:buClr>
              <a:buSzPts val="1600"/>
              <a:buNone/>
            </a:pPr>
            <a:r>
              <a:t/>
            </a:r>
            <a:endParaRPr sz="1800"/>
          </a:p>
          <a:p>
            <a:pPr indent="0" lvl="0" marL="0" rtl="0" algn="l">
              <a:lnSpc>
                <a:spcPct val="90000"/>
              </a:lnSpc>
              <a:spcBef>
                <a:spcPts val="0"/>
              </a:spcBef>
              <a:spcAft>
                <a:spcPts val="0"/>
              </a:spcAft>
              <a:buClr>
                <a:schemeClr val="dk1"/>
              </a:buClr>
              <a:buSzPts val="1600"/>
              <a:buNone/>
            </a:pPr>
            <a:r>
              <a:rPr lang="hu-HU" sz="1800"/>
              <a:t>Talajmintavétel és laboratórium</a:t>
            </a:r>
            <a:endParaRPr sz="1800"/>
          </a:p>
          <a:p>
            <a:pPr indent="0" lvl="0" marL="0" rtl="0" algn="l">
              <a:lnSpc>
                <a:spcPct val="90000"/>
              </a:lnSpc>
              <a:spcBef>
                <a:spcPts val="0"/>
              </a:spcBef>
              <a:spcAft>
                <a:spcPts val="0"/>
              </a:spcAft>
              <a:buClr>
                <a:schemeClr val="dk1"/>
              </a:buClr>
              <a:buSzPts val="1600"/>
              <a:buNone/>
            </a:pPr>
            <a:r>
              <a:t/>
            </a:r>
            <a:endParaRPr sz="1800"/>
          </a:p>
          <a:p>
            <a:pPr indent="0" lvl="0" marL="0" rtl="0" algn="l">
              <a:lnSpc>
                <a:spcPct val="90000"/>
              </a:lnSpc>
              <a:spcBef>
                <a:spcPts val="0"/>
              </a:spcBef>
              <a:spcAft>
                <a:spcPts val="0"/>
              </a:spcAft>
              <a:buClr>
                <a:schemeClr val="dk1"/>
              </a:buClr>
              <a:buSzPts val="1600"/>
              <a:buNone/>
            </a:pPr>
            <a:r>
              <a:rPr lang="hu-HU" sz="1800"/>
              <a:t>UAV szolgáltatás</a:t>
            </a:r>
            <a:endParaRPr sz="1800"/>
          </a:p>
          <a:p>
            <a:pPr indent="0" lvl="0" marL="0" rtl="0" algn="l">
              <a:lnSpc>
                <a:spcPct val="90000"/>
              </a:lnSpc>
              <a:spcBef>
                <a:spcPts val="0"/>
              </a:spcBef>
              <a:spcAft>
                <a:spcPts val="0"/>
              </a:spcAft>
              <a:buClr>
                <a:schemeClr val="dk1"/>
              </a:buClr>
              <a:buSzPts val="1600"/>
              <a:buNone/>
            </a:pPr>
            <a:r>
              <a:t/>
            </a:r>
            <a:endParaRPr sz="1800"/>
          </a:p>
          <a:p>
            <a:pPr indent="0" lvl="0" marL="0" rtl="0" algn="l">
              <a:lnSpc>
                <a:spcPct val="90000"/>
              </a:lnSpc>
              <a:spcBef>
                <a:spcPts val="0"/>
              </a:spcBef>
              <a:spcAft>
                <a:spcPts val="0"/>
              </a:spcAft>
              <a:buClr>
                <a:schemeClr val="dk1"/>
              </a:buClr>
              <a:buSzPts val="1600"/>
              <a:buNone/>
            </a:pPr>
            <a:r>
              <a:rPr lang="hu-HU" sz="1800"/>
              <a:t>Nemesítőházak ajánlásai</a:t>
            </a:r>
            <a:endParaRPr sz="1800"/>
          </a:p>
          <a:p>
            <a:pPr indent="0" lvl="0" marL="0" rtl="0" algn="l">
              <a:lnSpc>
                <a:spcPct val="90000"/>
              </a:lnSpc>
              <a:spcBef>
                <a:spcPts val="0"/>
              </a:spcBef>
              <a:spcAft>
                <a:spcPts val="0"/>
              </a:spcAft>
              <a:buClr>
                <a:schemeClr val="dk1"/>
              </a:buClr>
              <a:buSzPts val="1600"/>
              <a:buNone/>
            </a:pPr>
            <a:r>
              <a:t/>
            </a:r>
            <a:endParaRPr sz="1800"/>
          </a:p>
          <a:p>
            <a:pPr indent="0" lvl="0" marL="0" marR="0" rtl="0" algn="l">
              <a:lnSpc>
                <a:spcPct val="90000"/>
              </a:lnSpc>
              <a:spcBef>
                <a:spcPts val="0"/>
              </a:spcBef>
              <a:spcAft>
                <a:spcPts val="0"/>
              </a:spcAft>
              <a:buClr>
                <a:schemeClr val="dk1"/>
              </a:buClr>
              <a:buSzPts val="3896"/>
              <a:buFont typeface="Arial"/>
              <a:buNone/>
            </a:pPr>
            <a:r>
              <a:rPr lang="hu-HU" sz="1800"/>
              <a:t>A NAK által nyilvántartott aktív szaktanácsadók (A mezőgazdasági és vidékfejlesztési szaktanácsadói tevékenységről szóló 73/2015. (XI. 6.) FM rendelet alapján)</a:t>
            </a:r>
            <a:endParaRPr b="1" sz="1800">
              <a:solidFill>
                <a:srgbClr val="222222"/>
              </a:solidFill>
              <a:latin typeface="Verdana"/>
              <a:ea typeface="Verdana"/>
              <a:cs typeface="Verdana"/>
              <a:sym typeface="Verdana"/>
            </a:endParaRPr>
          </a:p>
          <a:p>
            <a:pPr indent="0" lvl="0" marL="0" rtl="0" algn="l">
              <a:lnSpc>
                <a:spcPct val="90000"/>
              </a:lnSpc>
              <a:spcBef>
                <a:spcPts val="0"/>
              </a:spcBef>
              <a:spcAft>
                <a:spcPts val="0"/>
              </a:spcAft>
              <a:buClr>
                <a:schemeClr val="dk1"/>
              </a:buClr>
              <a:buSzPts val="1600"/>
              <a:buNone/>
            </a:pPr>
            <a:r>
              <a:t/>
            </a:r>
            <a:endParaRPr sz="1800"/>
          </a:p>
          <a:p>
            <a:pPr indent="0" lvl="0" marL="0" rtl="0" algn="l">
              <a:lnSpc>
                <a:spcPct val="90000"/>
              </a:lnSpc>
              <a:spcBef>
                <a:spcPts val="0"/>
              </a:spcBef>
              <a:spcAft>
                <a:spcPts val="0"/>
              </a:spcAft>
              <a:buClr>
                <a:schemeClr val="dk1"/>
              </a:buClr>
              <a:buSzPts val="1600"/>
              <a:buNone/>
            </a:pPr>
            <a:r>
              <a:t/>
            </a:r>
            <a:endParaRPr sz="1800"/>
          </a:p>
        </p:txBody>
      </p:sp>
      <p:pic>
        <p:nvPicPr>
          <p:cNvPr id="555" name="Google Shape;555;gd4ae924698_0_446"/>
          <p:cNvPicPr preferRelativeResize="0"/>
          <p:nvPr/>
        </p:nvPicPr>
        <p:blipFill rotWithShape="1">
          <a:blip r:embed="rId3">
            <a:alphaModFix/>
          </a:blip>
          <a:srcRect b="0" l="0" r="0" t="0"/>
          <a:stretch/>
        </p:blipFill>
        <p:spPr>
          <a:xfrm>
            <a:off x="10063675" y="5167800"/>
            <a:ext cx="1828775" cy="1371574"/>
          </a:xfrm>
          <a:prstGeom prst="rect">
            <a:avLst/>
          </a:prstGeom>
          <a:noFill/>
          <a:ln>
            <a:noFill/>
          </a:ln>
        </p:spPr>
      </p:pic>
      <p:pic>
        <p:nvPicPr>
          <p:cNvPr id="556" name="Google Shape;556;gd4ae924698_0_446"/>
          <p:cNvPicPr preferRelativeResize="0"/>
          <p:nvPr/>
        </p:nvPicPr>
        <p:blipFill rotWithShape="1">
          <a:blip r:embed="rId4">
            <a:alphaModFix/>
          </a:blip>
          <a:srcRect b="0" l="0" r="0" t="0"/>
          <a:stretch/>
        </p:blipFill>
        <p:spPr>
          <a:xfrm>
            <a:off x="7500196" y="5167800"/>
            <a:ext cx="2432426" cy="1371576"/>
          </a:xfrm>
          <a:prstGeom prst="rect">
            <a:avLst/>
          </a:prstGeom>
          <a:noFill/>
          <a:ln>
            <a:noFill/>
          </a:ln>
        </p:spPr>
      </p:pic>
      <p:pic>
        <p:nvPicPr>
          <p:cNvPr id="557" name="Google Shape;557;gd4ae924698_0_446"/>
          <p:cNvPicPr preferRelativeResize="0"/>
          <p:nvPr/>
        </p:nvPicPr>
        <p:blipFill rotWithShape="1">
          <a:blip r:embed="rId5">
            <a:alphaModFix/>
          </a:blip>
          <a:srcRect b="0" l="0" r="0" t="0"/>
          <a:stretch/>
        </p:blipFill>
        <p:spPr>
          <a:xfrm>
            <a:off x="11057025" y="1690692"/>
            <a:ext cx="835425" cy="809800"/>
          </a:xfrm>
          <a:prstGeom prst="rect">
            <a:avLst/>
          </a:prstGeom>
          <a:noFill/>
          <a:ln>
            <a:noFill/>
          </a:ln>
        </p:spPr>
      </p:pic>
      <p:pic>
        <p:nvPicPr>
          <p:cNvPr id="558" name="Google Shape;558;gd4ae924698_0_446"/>
          <p:cNvPicPr preferRelativeResize="0"/>
          <p:nvPr/>
        </p:nvPicPr>
        <p:blipFill rotWithShape="1">
          <a:blip r:embed="rId6">
            <a:alphaModFix/>
          </a:blip>
          <a:srcRect b="0" l="0" r="0" t="0"/>
          <a:stretch/>
        </p:blipFill>
        <p:spPr>
          <a:xfrm>
            <a:off x="9311267" y="2967050"/>
            <a:ext cx="2581175" cy="924400"/>
          </a:xfrm>
          <a:prstGeom prst="rect">
            <a:avLst/>
          </a:prstGeom>
          <a:noFill/>
          <a:ln>
            <a:noFill/>
          </a:ln>
        </p:spPr>
      </p:pic>
      <p:pic>
        <p:nvPicPr>
          <p:cNvPr id="559" name="Google Shape;559;gd4ae924698_0_446"/>
          <p:cNvPicPr preferRelativeResize="0"/>
          <p:nvPr/>
        </p:nvPicPr>
        <p:blipFill rotWithShape="1">
          <a:blip r:embed="rId7">
            <a:alphaModFix/>
          </a:blip>
          <a:srcRect b="0" l="0" r="0" t="0"/>
          <a:stretch/>
        </p:blipFill>
        <p:spPr>
          <a:xfrm>
            <a:off x="838200" y="5534875"/>
            <a:ext cx="2380525" cy="1004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d85607bdff_0_97"/>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Ellenőrző kérdések 1-10</a:t>
            </a:r>
            <a:endParaRPr/>
          </a:p>
        </p:txBody>
      </p:sp>
      <p:sp>
        <p:nvSpPr>
          <p:cNvPr id="565" name="Google Shape;565;gd85607bdff_0_97"/>
          <p:cNvSpPr txBox="1"/>
          <p:nvPr>
            <p:ph idx="1" type="body"/>
          </p:nvPr>
        </p:nvSpPr>
        <p:spPr>
          <a:xfrm>
            <a:off x="456025" y="1450500"/>
            <a:ext cx="11555700" cy="5407500"/>
          </a:xfrm>
          <a:prstGeom prst="rect">
            <a:avLst/>
          </a:prstGeom>
          <a:noFill/>
          <a:ln>
            <a:noFill/>
          </a:ln>
        </p:spPr>
        <p:txBody>
          <a:bodyPr anchorCtr="0" anchor="t" bIns="45700" lIns="91425" spcFirstLastPara="1" rIns="91425" wrap="square" tIns="45700">
            <a:noAutofit/>
          </a:bodyPr>
          <a:lstStyle/>
          <a:p>
            <a:pPr indent="-342917" lvl="0" marL="457200" rtl="0" algn="l">
              <a:lnSpc>
                <a:spcPct val="100000"/>
              </a:lnSpc>
              <a:spcBef>
                <a:spcPts val="1000"/>
              </a:spcBef>
              <a:spcAft>
                <a:spcPts val="0"/>
              </a:spcAft>
              <a:buSzPts val="1800"/>
              <a:buAutoNum type="arabicPeriod"/>
            </a:pPr>
            <a:r>
              <a:rPr lang="hu-HU" sz="1800"/>
              <a:t>A precíziós gazdálkodás egy …. stratégia (</a:t>
            </a:r>
            <a:r>
              <a:rPr lang="hu-HU" sz="1800" u="sng"/>
              <a:t>menedzsment</a:t>
            </a:r>
            <a:r>
              <a:rPr lang="hu-HU" sz="1800"/>
              <a:t>, pénzügyi, fejlesztési)</a:t>
            </a:r>
            <a:endParaRPr sz="1800"/>
          </a:p>
          <a:p>
            <a:pPr indent="-342917" lvl="0" marL="457200" rtl="0" algn="l">
              <a:lnSpc>
                <a:spcPct val="100000"/>
              </a:lnSpc>
              <a:spcBef>
                <a:spcPts val="0"/>
              </a:spcBef>
              <a:spcAft>
                <a:spcPts val="0"/>
              </a:spcAft>
              <a:buSzPts val="1800"/>
              <a:buAutoNum type="arabicPeriod"/>
            </a:pPr>
            <a:r>
              <a:rPr lang="hu-HU" sz="1800"/>
              <a:t>A digitalizáció az adatok …. távú rögzítése révén teszi lehetővé összefüggések feltárását (</a:t>
            </a:r>
            <a:r>
              <a:rPr lang="hu-HU" sz="1800" u="sng"/>
              <a:t>hosszú</a:t>
            </a:r>
            <a:r>
              <a:rPr lang="hu-HU" sz="1800"/>
              <a:t>, rövid)</a:t>
            </a:r>
            <a:endParaRPr sz="1800"/>
          </a:p>
          <a:p>
            <a:pPr indent="-342917" lvl="0" marL="457200" rtl="0" algn="l">
              <a:lnSpc>
                <a:spcPct val="100000"/>
              </a:lnSpc>
              <a:spcBef>
                <a:spcPts val="0"/>
              </a:spcBef>
              <a:spcAft>
                <a:spcPts val="0"/>
              </a:spcAft>
              <a:buSzPts val="1800"/>
              <a:buAutoNum type="arabicPeriod"/>
            </a:pPr>
            <a:r>
              <a:rPr lang="hu-HU" sz="1800"/>
              <a:t>Korábbi gazdasági számítások hány hektáros üzemmérettől tartják megtérülőnek a precíziós beruházásokat? (</a:t>
            </a:r>
            <a:r>
              <a:rPr lang="hu-HU" sz="1800" u="sng"/>
              <a:t>250,</a:t>
            </a:r>
            <a:r>
              <a:rPr lang="hu-HU" sz="1800"/>
              <a:t> 50, 1000)</a:t>
            </a:r>
            <a:endParaRPr sz="1800"/>
          </a:p>
          <a:p>
            <a:pPr indent="-342917" lvl="0" marL="457200" rtl="0" algn="l">
              <a:lnSpc>
                <a:spcPct val="100000"/>
              </a:lnSpc>
              <a:spcBef>
                <a:spcPts val="0"/>
              </a:spcBef>
              <a:spcAft>
                <a:spcPts val="0"/>
              </a:spcAft>
              <a:buSzPts val="1800"/>
              <a:buAutoNum type="arabicPeriod"/>
            </a:pPr>
            <a:r>
              <a:rPr lang="hu-HU" sz="1800"/>
              <a:t>A kalászosok termesztéstechnológiájában elsődlegesen a …. a precíziósan alkalmazott elem. (</a:t>
            </a:r>
            <a:r>
              <a:rPr lang="hu-HU" sz="1800" u="sng"/>
              <a:t>tápanyagutánpótlás</a:t>
            </a:r>
            <a:r>
              <a:rPr lang="hu-HU" sz="1800"/>
              <a:t>, talajművelés, vetés)</a:t>
            </a:r>
            <a:endParaRPr sz="1800"/>
          </a:p>
          <a:p>
            <a:pPr indent="-342917" lvl="0" marL="457200" rtl="0" algn="l">
              <a:lnSpc>
                <a:spcPct val="100000"/>
              </a:lnSpc>
              <a:spcBef>
                <a:spcPts val="0"/>
              </a:spcBef>
              <a:spcAft>
                <a:spcPts val="0"/>
              </a:spcAft>
              <a:buSzPts val="1800"/>
              <a:buAutoNum type="arabicPeriod"/>
            </a:pPr>
            <a:r>
              <a:rPr lang="hu-HU" sz="1800"/>
              <a:t>A repcében általánosan alkalmazott precíziós technológiai elemek (2). (</a:t>
            </a:r>
            <a:r>
              <a:rPr lang="hu-HU" sz="1800" u="sng"/>
              <a:t>tápanyagutánpótlás, növényvédelem</a:t>
            </a:r>
            <a:r>
              <a:rPr lang="hu-HU" sz="1800"/>
              <a:t>, vetés, talajművelés)</a:t>
            </a:r>
            <a:endParaRPr sz="1800"/>
          </a:p>
          <a:p>
            <a:pPr indent="-342917" lvl="0" marL="457200" rtl="0" algn="l">
              <a:lnSpc>
                <a:spcPct val="100000"/>
              </a:lnSpc>
              <a:spcBef>
                <a:spcPts val="0"/>
              </a:spcBef>
              <a:spcAft>
                <a:spcPts val="0"/>
              </a:spcAft>
              <a:buSzPts val="1800"/>
              <a:buAutoNum type="arabicPeriod"/>
            </a:pPr>
            <a:r>
              <a:rPr lang="hu-HU" sz="1800"/>
              <a:t>A deszikkáló készítmények kijuttatását mihez igazítjuk? ( n</a:t>
            </a:r>
            <a:r>
              <a:rPr lang="hu-HU" sz="1800" u="sng"/>
              <a:t>övény érettségi állapota</a:t>
            </a:r>
            <a:r>
              <a:rPr lang="hu-HU" sz="1800"/>
              <a:t>, naptár, levegő hőmérséklet)</a:t>
            </a:r>
            <a:endParaRPr sz="1800"/>
          </a:p>
          <a:p>
            <a:pPr indent="-342917" lvl="0" marL="457200" rtl="0" algn="l">
              <a:lnSpc>
                <a:spcPct val="100000"/>
              </a:lnSpc>
              <a:spcBef>
                <a:spcPts val="0"/>
              </a:spcBef>
              <a:spcAft>
                <a:spcPts val="0"/>
              </a:spcAft>
              <a:buSzPts val="1800"/>
              <a:buAutoNum type="arabicPeriod"/>
            </a:pPr>
            <a:r>
              <a:rPr lang="hu-HU" sz="1800"/>
              <a:t>Kukorica esetében a leggyakrabban alkalmazott technológiai elemek (1.tápanyagutánpótlás, 2. vetés, 3. növényvédelem)</a:t>
            </a:r>
            <a:endParaRPr sz="1800"/>
          </a:p>
          <a:p>
            <a:pPr indent="-342917" lvl="0" marL="457200" rtl="0" algn="l">
              <a:lnSpc>
                <a:spcPct val="100000"/>
              </a:lnSpc>
              <a:spcBef>
                <a:spcPts val="0"/>
              </a:spcBef>
              <a:spcAft>
                <a:spcPts val="0"/>
              </a:spcAft>
              <a:buSzPts val="1800"/>
              <a:buAutoNum type="arabicPeriod"/>
            </a:pPr>
            <a:r>
              <a:rPr lang="hu-HU" sz="1800"/>
              <a:t>Válassza ki a kontakt talajvizsgálati módszert (</a:t>
            </a:r>
            <a:r>
              <a:rPr lang="hu-HU" sz="1800" u="sng"/>
              <a:t>mintavétel, scannelés, </a:t>
            </a:r>
            <a:r>
              <a:rPr lang="hu-HU" sz="1800"/>
              <a:t>távérzékelés)</a:t>
            </a:r>
            <a:endParaRPr sz="1800"/>
          </a:p>
          <a:p>
            <a:pPr indent="-342917" lvl="0" marL="457200" rtl="0" algn="l">
              <a:lnSpc>
                <a:spcPct val="100000"/>
              </a:lnSpc>
              <a:spcBef>
                <a:spcPts val="0"/>
              </a:spcBef>
              <a:spcAft>
                <a:spcPts val="0"/>
              </a:spcAft>
              <a:buSzPts val="1800"/>
              <a:buAutoNum type="arabicPeriod"/>
            </a:pPr>
            <a:r>
              <a:rPr lang="hu-HU" sz="1800"/>
              <a:t>Társítsa a képeket a definíciókkal: 1. műholdas távérzékelés, 2. drónos távérzékelés, 3. online szenzor</a:t>
            </a:r>
            <a:endParaRPr sz="1800"/>
          </a:p>
          <a:p>
            <a:pPr indent="0" lvl="0" marL="0" rtl="0" algn="l">
              <a:lnSpc>
                <a:spcPct val="90000"/>
              </a:lnSpc>
              <a:spcBef>
                <a:spcPts val="1000"/>
              </a:spcBef>
              <a:spcAft>
                <a:spcPts val="0"/>
              </a:spcAft>
              <a:buSzPts val="1946"/>
              <a:buNone/>
            </a:pPr>
            <a:r>
              <a:t/>
            </a:r>
            <a:endParaRPr sz="1800"/>
          </a:p>
          <a:p>
            <a:pPr indent="0" lvl="0" marL="0" rtl="0" algn="l">
              <a:lnSpc>
                <a:spcPct val="90000"/>
              </a:lnSpc>
              <a:spcBef>
                <a:spcPts val="1000"/>
              </a:spcBef>
              <a:spcAft>
                <a:spcPts val="0"/>
              </a:spcAft>
              <a:buSzPts val="1946"/>
              <a:buNone/>
            </a:pPr>
            <a:r>
              <a:t/>
            </a:r>
            <a:endParaRPr sz="1800"/>
          </a:p>
          <a:p>
            <a:pPr indent="0" lvl="0" marL="0" rtl="0" algn="l">
              <a:lnSpc>
                <a:spcPct val="90000"/>
              </a:lnSpc>
              <a:spcBef>
                <a:spcPts val="1000"/>
              </a:spcBef>
              <a:spcAft>
                <a:spcPts val="0"/>
              </a:spcAft>
              <a:buSzPts val="1946"/>
              <a:buNone/>
            </a:pPr>
            <a:r>
              <a:t/>
            </a:r>
            <a:endParaRPr sz="1800"/>
          </a:p>
          <a:p>
            <a:pPr indent="0" lvl="0" marL="457200" rtl="0" algn="l">
              <a:lnSpc>
                <a:spcPct val="90000"/>
              </a:lnSpc>
              <a:spcBef>
                <a:spcPts val="1000"/>
              </a:spcBef>
              <a:spcAft>
                <a:spcPts val="0"/>
              </a:spcAft>
              <a:buSzPts val="1946"/>
              <a:buNone/>
            </a:pPr>
            <a:r>
              <a:t/>
            </a:r>
            <a:endParaRPr sz="1800"/>
          </a:p>
        </p:txBody>
      </p:sp>
      <p:pic>
        <p:nvPicPr>
          <p:cNvPr id="566" name="Google Shape;566;gd85607bdff_0_97"/>
          <p:cNvPicPr preferRelativeResize="0"/>
          <p:nvPr/>
        </p:nvPicPr>
        <p:blipFill rotWithShape="1">
          <a:blip r:embed="rId3">
            <a:alphaModFix/>
          </a:blip>
          <a:srcRect b="0" l="0" r="0" t="0"/>
          <a:stretch/>
        </p:blipFill>
        <p:spPr>
          <a:xfrm>
            <a:off x="1801922" y="5108779"/>
            <a:ext cx="1562003" cy="860224"/>
          </a:xfrm>
          <a:prstGeom prst="rect">
            <a:avLst/>
          </a:prstGeom>
          <a:noFill/>
          <a:ln>
            <a:noFill/>
          </a:ln>
        </p:spPr>
      </p:pic>
      <p:pic>
        <p:nvPicPr>
          <p:cNvPr id="567" name="Google Shape;567;gd85607bdff_0_97"/>
          <p:cNvPicPr preferRelativeResize="0"/>
          <p:nvPr/>
        </p:nvPicPr>
        <p:blipFill rotWithShape="1">
          <a:blip r:embed="rId4">
            <a:alphaModFix/>
          </a:blip>
          <a:srcRect b="0" l="24074" r="16627" t="0"/>
          <a:stretch/>
        </p:blipFill>
        <p:spPr>
          <a:xfrm>
            <a:off x="3743005" y="5119521"/>
            <a:ext cx="1369359" cy="838743"/>
          </a:xfrm>
          <a:prstGeom prst="rect">
            <a:avLst/>
          </a:prstGeom>
          <a:noFill/>
          <a:ln>
            <a:noFill/>
          </a:ln>
        </p:spPr>
      </p:pic>
      <p:pic>
        <p:nvPicPr>
          <p:cNvPr id="568" name="Google Shape;568;gd85607bdff_0_97"/>
          <p:cNvPicPr preferRelativeResize="0"/>
          <p:nvPr/>
        </p:nvPicPr>
        <p:blipFill rotWithShape="1">
          <a:blip r:embed="rId5">
            <a:alphaModFix/>
          </a:blip>
          <a:srcRect b="0" l="0" r="0" t="0"/>
          <a:stretch/>
        </p:blipFill>
        <p:spPr>
          <a:xfrm>
            <a:off x="5337479" y="5108781"/>
            <a:ext cx="1792794" cy="86022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d85607bdff_0_105"/>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Ellenőrző kérdések 11-20</a:t>
            </a:r>
            <a:endParaRPr/>
          </a:p>
        </p:txBody>
      </p:sp>
      <p:sp>
        <p:nvSpPr>
          <p:cNvPr id="574" name="Google Shape;574;gd85607bdff_0_105"/>
          <p:cNvSpPr txBox="1"/>
          <p:nvPr>
            <p:ph idx="1" type="body"/>
          </p:nvPr>
        </p:nvSpPr>
        <p:spPr>
          <a:xfrm>
            <a:off x="321550" y="1386025"/>
            <a:ext cx="11555700" cy="5058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None/>
            </a:pPr>
            <a:r>
              <a:rPr lang="hu-HU" sz="1800"/>
              <a:t>10.</a:t>
            </a:r>
            <a:r>
              <a:rPr lang="hu-HU" sz="1800"/>
              <a:t>A talajtulajdonságok felmérése……( t</a:t>
            </a:r>
            <a:r>
              <a:rPr lang="hu-HU" sz="1800" u="sng"/>
              <a:t>alajmintázással, talajscanneléssel, vagy távérzékelésre alapozott felméréssel,</a:t>
            </a:r>
            <a:r>
              <a:rPr lang="hu-HU" sz="1800"/>
              <a:t> hozamméréssel, nitrogénszenzorokkal)  történhet. </a:t>
            </a:r>
            <a:endParaRPr sz="1800"/>
          </a:p>
          <a:p>
            <a:pPr indent="0" lvl="0" marL="0" rtl="0" algn="l">
              <a:lnSpc>
                <a:spcPct val="100000"/>
              </a:lnSpc>
              <a:spcBef>
                <a:spcPts val="1000"/>
              </a:spcBef>
              <a:spcAft>
                <a:spcPts val="0"/>
              </a:spcAft>
              <a:buSzPts val="1800"/>
              <a:buNone/>
            </a:pPr>
            <a:r>
              <a:rPr lang="hu-HU" sz="1800"/>
              <a:t>11. A forgatás nélküli talajműveléssel egymenetben …. kijuttatása is történhet. (</a:t>
            </a:r>
            <a:r>
              <a:rPr lang="hu-HU" sz="1800" u="sng"/>
              <a:t>tápanyag</a:t>
            </a:r>
            <a:r>
              <a:rPr lang="hu-HU" sz="1800"/>
              <a:t>, szemestermény)</a:t>
            </a:r>
            <a:endParaRPr sz="1800"/>
          </a:p>
          <a:p>
            <a:pPr indent="0" lvl="0" marL="0" rtl="0" algn="l">
              <a:lnSpc>
                <a:spcPct val="100000"/>
              </a:lnSpc>
              <a:spcBef>
                <a:spcPts val="1000"/>
              </a:spcBef>
              <a:spcAft>
                <a:spcPts val="0"/>
              </a:spcAft>
              <a:buSzPts val="1800"/>
              <a:buNone/>
            </a:pPr>
            <a:r>
              <a:rPr lang="hu-HU" sz="1800"/>
              <a:t>12.  A tápanyag igény kielégítését a legpontosabban …. műtrágyákkal tudjuk elvégezni (</a:t>
            </a:r>
            <a:r>
              <a:rPr lang="hu-HU" sz="1800" u="sng"/>
              <a:t>mono</a:t>
            </a:r>
            <a:r>
              <a:rPr lang="hu-HU" sz="1800"/>
              <a:t>, komplex)</a:t>
            </a:r>
            <a:endParaRPr sz="1800"/>
          </a:p>
          <a:p>
            <a:pPr indent="0" lvl="0" marL="0" rtl="0" algn="l">
              <a:lnSpc>
                <a:spcPct val="100000"/>
              </a:lnSpc>
              <a:spcBef>
                <a:spcPts val="1000"/>
              </a:spcBef>
              <a:spcAft>
                <a:spcPts val="0"/>
              </a:spcAft>
              <a:buSzPts val="1800"/>
              <a:buNone/>
            </a:pPr>
            <a:r>
              <a:rPr lang="hu-HU" sz="1800"/>
              <a:t>13. Az okszerű tápanyaggazdálkodás …… alapján valósítható meg ( </a:t>
            </a:r>
            <a:r>
              <a:rPr lang="hu-HU" sz="1800" u="sng"/>
              <a:t>talajvizsgálati eredmény</a:t>
            </a:r>
            <a:r>
              <a:rPr lang="hu-HU" sz="1800"/>
              <a:t>, hozamtérkép, vetési térkép)</a:t>
            </a:r>
            <a:endParaRPr sz="1800"/>
          </a:p>
          <a:p>
            <a:pPr indent="0" lvl="0" marL="0" rtl="0" algn="l">
              <a:lnSpc>
                <a:spcPct val="100000"/>
              </a:lnSpc>
              <a:spcBef>
                <a:spcPts val="1000"/>
              </a:spcBef>
              <a:spcAft>
                <a:spcPts val="0"/>
              </a:spcAft>
              <a:buSzPts val="1800"/>
              <a:buNone/>
            </a:pPr>
            <a:r>
              <a:rPr lang="hu-HU" sz="1800"/>
              <a:t>14. A magágykészítés közvetlen hatással van a ….. minőségére (</a:t>
            </a:r>
            <a:r>
              <a:rPr lang="hu-HU" sz="1800" u="sng"/>
              <a:t>vetés</a:t>
            </a:r>
            <a:r>
              <a:rPr lang="hu-HU" sz="1800"/>
              <a:t>, növényvédelem, betakarítás)</a:t>
            </a:r>
            <a:endParaRPr sz="1800"/>
          </a:p>
          <a:p>
            <a:pPr indent="0" lvl="0" marL="0" rtl="0" algn="l">
              <a:lnSpc>
                <a:spcPct val="100000"/>
              </a:lnSpc>
              <a:spcBef>
                <a:spcPts val="1000"/>
              </a:spcBef>
              <a:spcAft>
                <a:spcPts val="0"/>
              </a:spcAft>
              <a:buSzPts val="1800"/>
              <a:buNone/>
            </a:pPr>
            <a:r>
              <a:rPr lang="hu-HU" sz="1800"/>
              <a:t>15. Álítsa sorrendbe a differenciált vetés elterjedését kultúránként (kukorica, napraforgó, kalászosok)</a:t>
            </a:r>
            <a:endParaRPr sz="1800"/>
          </a:p>
          <a:p>
            <a:pPr indent="0" lvl="0" marL="0" rtl="0" algn="l">
              <a:lnSpc>
                <a:spcPct val="100000"/>
              </a:lnSpc>
              <a:spcBef>
                <a:spcPts val="1000"/>
              </a:spcBef>
              <a:spcAft>
                <a:spcPts val="0"/>
              </a:spcAft>
              <a:buSzPts val="1800"/>
              <a:buNone/>
            </a:pPr>
            <a:r>
              <a:rPr lang="hu-HU" sz="1800"/>
              <a:t>16. A vetéshez szükséges tőszámterveket …… tervezzük meg (</a:t>
            </a:r>
            <a:r>
              <a:rPr lang="hu-HU" sz="1800" u="sng"/>
              <a:t>agrárinformatikai szoftverben</a:t>
            </a:r>
            <a:r>
              <a:rPr lang="hu-HU" sz="1800"/>
              <a:t>, a kijuttatást végző monitoron, papírlapon)</a:t>
            </a:r>
            <a:endParaRPr sz="1800"/>
          </a:p>
          <a:p>
            <a:pPr indent="0" lvl="0" marL="0" rtl="0" algn="l">
              <a:lnSpc>
                <a:spcPct val="100000"/>
              </a:lnSpc>
              <a:spcBef>
                <a:spcPts val="1000"/>
              </a:spcBef>
              <a:spcAft>
                <a:spcPts val="0"/>
              </a:spcAft>
              <a:buSzPts val="1800"/>
              <a:buNone/>
            </a:pPr>
            <a:r>
              <a:rPr lang="hu-HU" sz="1800"/>
              <a:t>17.  Fejtrágyázást ….. alapozottan végezhetünk helyspecifikusan ( </a:t>
            </a:r>
            <a:r>
              <a:rPr lang="hu-HU" sz="1800" u="sng"/>
              <a:t>távérzékelési adatokra, online szenzorra</a:t>
            </a:r>
            <a:r>
              <a:rPr lang="hu-HU" sz="1800"/>
              <a:t>, hozamadatokra, vetési térképre)</a:t>
            </a:r>
            <a:endParaRPr sz="1800"/>
          </a:p>
          <a:p>
            <a:pPr indent="0" lvl="0" marL="0" rtl="0" algn="l">
              <a:lnSpc>
                <a:spcPct val="100000"/>
              </a:lnSpc>
              <a:spcBef>
                <a:spcPts val="1000"/>
              </a:spcBef>
              <a:spcAft>
                <a:spcPts val="0"/>
              </a:spcAft>
              <a:buSzPts val="1800"/>
              <a:buNone/>
            </a:pPr>
            <a:r>
              <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d85607bdff_0_110"/>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Ellenőrző kérdések 21-25</a:t>
            </a:r>
            <a:endParaRPr/>
          </a:p>
        </p:txBody>
      </p:sp>
      <p:sp>
        <p:nvSpPr>
          <p:cNvPr id="580" name="Google Shape;580;gd85607bdff_0_110"/>
          <p:cNvSpPr txBox="1"/>
          <p:nvPr>
            <p:ph idx="1" type="body"/>
          </p:nvPr>
        </p:nvSpPr>
        <p:spPr>
          <a:xfrm>
            <a:off x="321547" y="1825625"/>
            <a:ext cx="11555700" cy="435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Clr>
                <a:schemeClr val="dk1"/>
              </a:buClr>
              <a:buSzPts val="1800"/>
              <a:buFont typeface="Arial"/>
              <a:buNone/>
            </a:pPr>
            <a:r>
              <a:rPr lang="hu-HU" sz="1800"/>
              <a:t>18. Melyik a legkisebb vezérlési egység precíziós öntözés esetében (</a:t>
            </a:r>
            <a:r>
              <a:rPr lang="hu-HU" sz="1800" u="sng"/>
              <a:t>szórófej</a:t>
            </a:r>
            <a:r>
              <a:rPr lang="hu-HU" sz="1800"/>
              <a:t>, 2méter, 15 méter, pivot)</a:t>
            </a:r>
            <a:endParaRPr sz="1800"/>
          </a:p>
          <a:p>
            <a:pPr indent="0" lvl="0" marL="0" rtl="0" algn="l">
              <a:lnSpc>
                <a:spcPct val="100000"/>
              </a:lnSpc>
              <a:spcBef>
                <a:spcPts val="1000"/>
              </a:spcBef>
              <a:spcAft>
                <a:spcPts val="0"/>
              </a:spcAft>
              <a:buClr>
                <a:schemeClr val="dk1"/>
              </a:buClr>
              <a:buSzPts val="1800"/>
              <a:buFont typeface="Arial"/>
              <a:buNone/>
            </a:pPr>
            <a:r>
              <a:rPr lang="hu-HU" sz="1800"/>
              <a:t>19. Helyspecifikus herbicid kijuttatást …. és ….. vezérléssel lehet megvalósítani (szakasz ;mennyiség)</a:t>
            </a:r>
            <a:endParaRPr sz="1800"/>
          </a:p>
          <a:p>
            <a:pPr indent="0" lvl="0" marL="0" rtl="0" algn="l">
              <a:lnSpc>
                <a:spcPct val="100000"/>
              </a:lnSpc>
              <a:spcBef>
                <a:spcPts val="1000"/>
              </a:spcBef>
              <a:spcAft>
                <a:spcPts val="0"/>
              </a:spcAft>
              <a:buClr>
                <a:schemeClr val="dk1"/>
              </a:buClr>
              <a:buSzPts val="1800"/>
              <a:buFont typeface="Arial"/>
              <a:buNone/>
            </a:pPr>
            <a:r>
              <a:rPr lang="hu-HU" sz="1800"/>
              <a:t>20. Melyik NEM a hozammérő rendszer része? (f</a:t>
            </a:r>
            <a:r>
              <a:rPr lang="hu-HU" sz="1800" u="sng"/>
              <a:t>olyadék-átfolyásmérő</a:t>
            </a:r>
            <a:r>
              <a:rPr lang="hu-HU" sz="1800"/>
              <a:t>, nedvességmérő, tömegárammérő, vágóasztal-magasság mérő)</a:t>
            </a:r>
            <a:endParaRPr sz="1800"/>
          </a:p>
          <a:p>
            <a:pPr indent="0" lvl="0" marL="0" rtl="0" algn="l">
              <a:lnSpc>
                <a:spcPct val="90000"/>
              </a:lnSpc>
              <a:spcBef>
                <a:spcPts val="1000"/>
              </a:spcBef>
              <a:spcAft>
                <a:spcPts val="0"/>
              </a:spcAft>
              <a:buSzPts val="1946"/>
              <a:buNone/>
            </a:pPr>
            <a:r>
              <a:rPr lang="hu-HU" sz="1800"/>
              <a:t>21. Melyik a pontosabb korrekciós jel?( EGNOS, </a:t>
            </a:r>
            <a:r>
              <a:rPr lang="hu-HU" sz="1800" u="sng"/>
              <a:t>RTK</a:t>
            </a:r>
            <a:r>
              <a:rPr lang="hu-HU" sz="1800"/>
              <a:t>)</a:t>
            </a:r>
            <a:endParaRPr sz="1800"/>
          </a:p>
          <a:p>
            <a:pPr indent="0" lvl="0" marL="0" rtl="0" algn="l">
              <a:lnSpc>
                <a:spcPct val="90000"/>
              </a:lnSpc>
              <a:spcBef>
                <a:spcPts val="1000"/>
              </a:spcBef>
              <a:spcAft>
                <a:spcPts val="0"/>
              </a:spcAft>
              <a:buSzPts val="1946"/>
              <a:buNone/>
            </a:pPr>
            <a:r>
              <a:rPr lang="hu-HU" sz="1800"/>
              <a:t>22. Mi az előnye az utólag beszerelt GPS rendszereknek? (</a:t>
            </a:r>
            <a:r>
              <a:rPr lang="hu-HU" sz="1800" u="sng"/>
              <a:t>másik gépbe áthelyezhető</a:t>
            </a:r>
            <a:r>
              <a:rPr lang="hu-HU" sz="1800"/>
              <a:t>, pontosabban kormányoz, gyorsabb a működése)</a:t>
            </a:r>
            <a:endParaRPr sz="1800"/>
          </a:p>
          <a:p>
            <a:pPr indent="0" lvl="0" marL="0" rtl="0" algn="l">
              <a:lnSpc>
                <a:spcPct val="90000"/>
              </a:lnSpc>
              <a:spcBef>
                <a:spcPts val="1000"/>
              </a:spcBef>
              <a:spcAft>
                <a:spcPts val="0"/>
              </a:spcAft>
              <a:buSzPts val="1946"/>
              <a:buNone/>
            </a:pPr>
            <a:r>
              <a:rPr lang="hu-HU" sz="1800"/>
              <a:t>23. Hogy hívják az egységesen elfogadott márkafüggetlen kommunikációs szabványt? (</a:t>
            </a:r>
            <a:r>
              <a:rPr lang="hu-HU" sz="1800" u="sng"/>
              <a:t>ISOBUS,</a:t>
            </a:r>
            <a:r>
              <a:rPr lang="hu-HU" sz="1800"/>
              <a:t> RTK, MATE DAA)</a:t>
            </a:r>
            <a:endParaRPr sz="1800"/>
          </a:p>
          <a:p>
            <a:pPr indent="0" lvl="0" marL="0" rtl="0" algn="l">
              <a:lnSpc>
                <a:spcPct val="90000"/>
              </a:lnSpc>
              <a:spcBef>
                <a:spcPts val="1000"/>
              </a:spcBef>
              <a:spcAft>
                <a:spcPts val="0"/>
              </a:spcAft>
              <a:buSzPts val="1946"/>
              <a:buNone/>
            </a:pPr>
            <a:r>
              <a:rPr lang="hu-HU" sz="1800"/>
              <a:t>24. A mezőgazdasági gépek adatátvitele a jövőben ….. alapon fog történni (</a:t>
            </a:r>
            <a:r>
              <a:rPr lang="hu-HU" sz="1800" u="sng"/>
              <a:t>felhő</a:t>
            </a:r>
            <a:r>
              <a:rPr lang="hu-HU" sz="1800"/>
              <a:t>, usb, cd)</a:t>
            </a:r>
            <a:endParaRPr sz="1800"/>
          </a:p>
          <a:p>
            <a:pPr indent="0" lvl="0" marL="0" rtl="0" algn="l">
              <a:lnSpc>
                <a:spcPct val="90000"/>
              </a:lnSpc>
              <a:spcBef>
                <a:spcPts val="1000"/>
              </a:spcBef>
              <a:spcAft>
                <a:spcPts val="0"/>
              </a:spcAft>
              <a:buSzPts val="1946"/>
              <a:buNone/>
            </a:pPr>
            <a:r>
              <a:rPr lang="hu-HU" sz="1800"/>
              <a:t>25. Válassza ki melyik jogszabály szabályozza Magyarországon a drónok használatát (</a:t>
            </a:r>
            <a:r>
              <a:rPr lang="hu-HU" sz="1800" u="sng"/>
              <a:t>1995. évi XCVII</a:t>
            </a:r>
            <a:r>
              <a:rPr lang="hu-HU" sz="1800"/>
              <a:t>. törvény; 71/2015. (XI. 3.) FM rendelet; 59/2008. (IV. 29.) FVM rendelet)</a:t>
            </a:r>
            <a:endParaRPr sz="18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d4ae924698_0_463"/>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Felhasznált irodalom, hivatkozások jegyzéke</a:t>
            </a:r>
            <a:endParaRPr/>
          </a:p>
        </p:txBody>
      </p:sp>
      <p:sp>
        <p:nvSpPr>
          <p:cNvPr id="587" name="Google Shape;587;gd4ae924698_0_463"/>
          <p:cNvSpPr txBox="1"/>
          <p:nvPr>
            <p:ph idx="1" type="body"/>
          </p:nvPr>
        </p:nvSpPr>
        <p:spPr>
          <a:xfrm>
            <a:off x="321547" y="1825625"/>
            <a:ext cx="11555700" cy="435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hu-HU" sz="1800"/>
              <a:t>Erdei Gabriella-Milics Gábor (szerk.) (2016) : Precíziós Gazdálkodás – Digitalizáción innen és túl, Agroinform.hu, 96 pp.</a:t>
            </a:r>
            <a:endParaRPr sz="1800"/>
          </a:p>
          <a:p>
            <a:pPr indent="0" lvl="0" marL="0" rtl="0" algn="l">
              <a:lnSpc>
                <a:spcPct val="100000"/>
              </a:lnSpc>
              <a:spcBef>
                <a:spcPts val="800"/>
              </a:spcBef>
              <a:spcAft>
                <a:spcPts val="0"/>
              </a:spcAft>
              <a:buSzPts val="1600"/>
              <a:buNone/>
            </a:pPr>
            <a:r>
              <a:rPr lang="hu-HU" sz="1800"/>
              <a:t>Milics Gábor (szerk.) (2017): Precíziós Gazdálkodás - Adat | Információ | Haszon, Opal Média és Kommunikáció Bt., 120 pp.</a:t>
            </a:r>
            <a:endParaRPr sz="1800"/>
          </a:p>
          <a:p>
            <a:pPr indent="0" lvl="0" marL="0" rtl="0" algn="l">
              <a:lnSpc>
                <a:spcPct val="100000"/>
              </a:lnSpc>
              <a:spcBef>
                <a:spcPts val="800"/>
              </a:spcBef>
              <a:spcAft>
                <a:spcPts val="0"/>
              </a:spcAft>
              <a:buSzPts val="4267"/>
              <a:buNone/>
            </a:pPr>
            <a:r>
              <a:rPr lang="hu-HU" sz="1800"/>
              <a:t>Milics Gábor (szerk.) (2018): Precíziós Gazdálkodás: Megoldások és Megtérülés, Agroinform Média Kft., 120 pp.</a:t>
            </a:r>
            <a:endParaRPr b="1" sz="1800">
              <a:solidFill>
                <a:srgbClr val="000000"/>
              </a:solidFill>
              <a:highlight>
                <a:srgbClr val="FFFFFF"/>
              </a:highlight>
              <a:latin typeface="Arial"/>
              <a:ea typeface="Arial"/>
              <a:cs typeface="Arial"/>
              <a:sym typeface="Arial"/>
            </a:endParaRPr>
          </a:p>
          <a:p>
            <a:pPr indent="0" lvl="0" marL="0" rtl="0" algn="l">
              <a:lnSpc>
                <a:spcPct val="100000"/>
              </a:lnSpc>
              <a:spcBef>
                <a:spcPts val="800"/>
              </a:spcBef>
              <a:spcAft>
                <a:spcPts val="0"/>
              </a:spcAft>
              <a:buSzPts val="1600"/>
              <a:buNone/>
            </a:pPr>
            <a:r>
              <a:rPr lang="hu-HU" sz="1800"/>
              <a:t>Takácsné György Katalin (2011): A precíziós növénytermelés közgazdasági összefüggései, Szaktudás Kiadó Ház Rt.</a:t>
            </a:r>
            <a:endParaRPr sz="1800"/>
          </a:p>
          <a:p>
            <a:pPr indent="0" lvl="0" marL="0" rtl="0" algn="l">
              <a:lnSpc>
                <a:spcPct val="100000"/>
              </a:lnSpc>
              <a:spcBef>
                <a:spcPts val="800"/>
              </a:spcBef>
              <a:spcAft>
                <a:spcPts val="0"/>
              </a:spcAft>
              <a:buSzPts val="1600"/>
              <a:buNone/>
            </a:pPr>
            <a:r>
              <a:rPr lang="hu-HU" sz="1800"/>
              <a:t>Csepregi et al. 2020 Agrofórum</a:t>
            </a:r>
            <a:endParaRPr sz="1800">
              <a:highlight>
                <a:srgbClr val="FF0000"/>
              </a:highlight>
            </a:endParaRPr>
          </a:p>
          <a:p>
            <a:pPr indent="0" lvl="0" marL="0" rtl="0" algn="l">
              <a:lnSpc>
                <a:spcPct val="120000"/>
              </a:lnSpc>
              <a:spcBef>
                <a:spcPts val="0"/>
              </a:spcBef>
              <a:spcAft>
                <a:spcPts val="0"/>
              </a:spcAft>
              <a:buSzPts val="1600"/>
              <a:buNone/>
            </a:pPr>
            <a:r>
              <a:t/>
            </a:r>
            <a:endParaRPr sz="1800"/>
          </a:p>
          <a:p>
            <a:pPr indent="0" lvl="0" marL="0" rtl="0" algn="l">
              <a:lnSpc>
                <a:spcPct val="120000"/>
              </a:lnSpc>
              <a:spcBef>
                <a:spcPts val="800"/>
              </a:spcBef>
              <a:spcAft>
                <a:spcPts val="0"/>
              </a:spcAft>
              <a:buSzPts val="1600"/>
              <a:buNone/>
            </a:pPr>
            <a:r>
              <a:t/>
            </a:r>
            <a:endParaRPr sz="18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d4ae924698_0_469"/>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Fogalomtár</a:t>
            </a:r>
            <a:endParaRPr/>
          </a:p>
        </p:txBody>
      </p:sp>
      <p:sp>
        <p:nvSpPr>
          <p:cNvPr id="594" name="Google Shape;594;gd4ae924698_0_469"/>
          <p:cNvSpPr txBox="1"/>
          <p:nvPr>
            <p:ph idx="1" type="body"/>
          </p:nvPr>
        </p:nvSpPr>
        <p:spPr>
          <a:xfrm>
            <a:off x="838200" y="1442575"/>
            <a:ext cx="10515600" cy="52674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600"/>
              <a:buNone/>
            </a:pPr>
            <a:r>
              <a:rPr b="1" lang="hu-HU" sz="1800">
                <a:solidFill>
                  <a:srgbClr val="1C9E4A"/>
                </a:solidFill>
              </a:rPr>
              <a:t>Precíziós (helyspecifikus)  szántóföldi növénytermesztés</a:t>
            </a:r>
            <a:r>
              <a:rPr lang="hu-HU" sz="1800">
                <a:solidFill>
                  <a:srgbClr val="1C9E4A"/>
                </a:solidFill>
              </a:rPr>
              <a:t>: Ez minden esetben a helyspecifikus termesztéstechnológiát jelenti. A technológia a mezőgazdasági táblán belüli különbségek észlelésén és rögzítésén alapszik, illetve a beavatkozásokat is helyhez kötötten végzi. A precíziós növénytermesztés a precíziós mezőgazdaság egyik részterülete. A precíziós mezőgazdaság többféleképpen is megfogalmazható (ISPA, ex .verb. Montpellier Canada.)</a:t>
            </a:r>
            <a:endParaRPr sz="1800">
              <a:solidFill>
                <a:srgbClr val="1C9E4A"/>
              </a:solidFill>
            </a:endParaRPr>
          </a:p>
          <a:p>
            <a:pPr indent="0" lvl="0" marL="0" rtl="0" algn="just">
              <a:lnSpc>
                <a:spcPct val="115000"/>
              </a:lnSpc>
              <a:spcBef>
                <a:spcPts val="0"/>
              </a:spcBef>
              <a:spcAft>
                <a:spcPts val="0"/>
              </a:spcAft>
              <a:buSzPts val="1600"/>
              <a:buNone/>
            </a:pPr>
            <a:r>
              <a:t/>
            </a:r>
            <a:endParaRPr sz="1800">
              <a:solidFill>
                <a:srgbClr val="1C9E4A"/>
              </a:solidFill>
            </a:endParaRPr>
          </a:p>
          <a:p>
            <a:pPr indent="0" lvl="0" marL="0" rtl="0" algn="just">
              <a:lnSpc>
                <a:spcPct val="115000"/>
              </a:lnSpc>
              <a:spcBef>
                <a:spcPts val="0"/>
              </a:spcBef>
              <a:spcAft>
                <a:spcPts val="0"/>
              </a:spcAft>
              <a:buSzPts val="1600"/>
              <a:buNone/>
            </a:pPr>
            <a:r>
              <a:rPr lang="hu-HU" sz="1800">
                <a:solidFill>
                  <a:srgbClr val="1C9E4A"/>
                </a:solidFill>
              </a:rPr>
              <a:t>#1: </a:t>
            </a:r>
            <a:r>
              <a:rPr b="1" lang="hu-HU" sz="1800">
                <a:solidFill>
                  <a:srgbClr val="1C9E4A"/>
                </a:solidFill>
              </a:rPr>
              <a:t>A precíziós mezőgazdaság</a:t>
            </a:r>
            <a:r>
              <a:rPr lang="hu-HU" sz="1800">
                <a:solidFill>
                  <a:srgbClr val="1C9E4A"/>
                </a:solidFill>
              </a:rPr>
              <a:t>, vagy precíziós gazdálkodás a növénytermesztés és állattartás olyan széles perspektívájú, holisztikus megközelítésű menedzsment stratégiája, amely a szenzortechnika és az infokommunikációs eszközök, valamint egyéb technikák és technológiák bevonásával hasznosítja a gazdálkodók tudását és a gazdálkodási tapasztalatokat, figyelembe véve a tér- és időbeli változatosságot. A precíziós gazdálkodás célja, hogy információn alapuló, személyre/helyszínre szabott döntésekkel a gazdálkodás hatékonyságát és jövedelemtermelő képességét fenntartható módon növelje, miközben csökkenti a környezetterhelést. </a:t>
            </a:r>
            <a:endParaRPr sz="1800">
              <a:solidFill>
                <a:srgbClr val="1C9E4A"/>
              </a:solidFill>
            </a:endParaRPr>
          </a:p>
          <a:p>
            <a:pPr indent="0" lvl="0" marL="0" rtl="0" algn="just">
              <a:lnSpc>
                <a:spcPct val="115000"/>
              </a:lnSpc>
              <a:spcBef>
                <a:spcPts val="0"/>
              </a:spcBef>
              <a:spcAft>
                <a:spcPts val="0"/>
              </a:spcAft>
              <a:buSzPts val="1600"/>
              <a:buNone/>
            </a:pPr>
            <a:r>
              <a:t/>
            </a:r>
            <a:endParaRPr sz="1800">
              <a:solidFill>
                <a:srgbClr val="1C9E4A"/>
              </a:solidFill>
            </a:endParaRPr>
          </a:p>
          <a:p>
            <a:pPr indent="0" lvl="0" marL="0" rtl="0" algn="just">
              <a:lnSpc>
                <a:spcPct val="115000"/>
              </a:lnSpc>
              <a:spcBef>
                <a:spcPts val="0"/>
              </a:spcBef>
              <a:spcAft>
                <a:spcPts val="0"/>
              </a:spcAft>
              <a:buSzPts val="1600"/>
              <a:buNone/>
            </a:pPr>
            <a:r>
              <a:t/>
            </a:r>
            <a:endParaRPr sz="1800">
              <a:solidFill>
                <a:srgbClr val="1C9E4A"/>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dfbe2006d0_0_27"/>
          <p:cNvSpPr txBox="1"/>
          <p:nvPr>
            <p:ph idx="1" type="body"/>
          </p:nvPr>
        </p:nvSpPr>
        <p:spPr>
          <a:xfrm>
            <a:off x="321547" y="1825625"/>
            <a:ext cx="11555700" cy="4351200"/>
          </a:xfrm>
          <a:prstGeom prst="rect">
            <a:avLst/>
          </a:prstGeom>
        </p:spPr>
        <p:txBody>
          <a:bodyPr anchorCtr="0" anchor="t" bIns="45700" lIns="91425" spcFirstLastPara="1" rIns="91425" wrap="square" tIns="45700">
            <a:normAutofit/>
          </a:bodyPr>
          <a:lstStyle/>
          <a:p>
            <a:pPr indent="0" lvl="0" marL="0" rtl="0" algn="just">
              <a:lnSpc>
                <a:spcPct val="115000"/>
              </a:lnSpc>
              <a:spcBef>
                <a:spcPts val="0"/>
              </a:spcBef>
              <a:spcAft>
                <a:spcPts val="0"/>
              </a:spcAft>
              <a:buClr>
                <a:schemeClr val="dk1"/>
              </a:buClr>
              <a:buSzPts val="1600"/>
              <a:buFont typeface="Arial"/>
              <a:buNone/>
            </a:pPr>
            <a:r>
              <a:rPr lang="hu-HU" sz="1800"/>
              <a:t>2: </a:t>
            </a:r>
            <a:r>
              <a:rPr b="1" lang="hu-HU" sz="1800"/>
              <a:t>A precíziós mezőgazdaság</a:t>
            </a:r>
            <a:r>
              <a:rPr lang="hu-HU" sz="1800"/>
              <a:t>, vagy precíziós gazdálkodás egy olyan menedzsment stratégia, amely változatos információtechnológiai megoldásokon alapszik, a növénytermesztés és állattenyésztés produktivitásának növelése érdekében, célja a jövedelmezőség növelése és a környezetre gyakorolt negatív hatások csökkentése.</a:t>
            </a:r>
            <a:endParaRPr sz="1800"/>
          </a:p>
          <a:p>
            <a:pPr indent="0" lvl="0" marL="0" rtl="0" algn="just">
              <a:lnSpc>
                <a:spcPct val="115000"/>
              </a:lnSpc>
              <a:spcBef>
                <a:spcPts val="0"/>
              </a:spcBef>
              <a:spcAft>
                <a:spcPts val="0"/>
              </a:spcAft>
              <a:buClr>
                <a:schemeClr val="dk1"/>
              </a:buClr>
              <a:buSzPts val="1600"/>
              <a:buFont typeface="Arial"/>
              <a:buNone/>
            </a:pPr>
            <a:r>
              <a:t/>
            </a:r>
            <a:endParaRPr sz="1800"/>
          </a:p>
          <a:p>
            <a:pPr indent="0" lvl="0" marL="0" rtl="0" algn="just">
              <a:lnSpc>
                <a:spcPct val="115000"/>
              </a:lnSpc>
              <a:spcBef>
                <a:spcPts val="0"/>
              </a:spcBef>
              <a:spcAft>
                <a:spcPts val="0"/>
              </a:spcAft>
              <a:buClr>
                <a:schemeClr val="dk1"/>
              </a:buClr>
              <a:buSzPts val="1600"/>
              <a:buFont typeface="Arial"/>
              <a:buNone/>
            </a:pPr>
            <a:r>
              <a:rPr lang="hu-HU" sz="1800"/>
              <a:t>#3: </a:t>
            </a:r>
            <a:r>
              <a:rPr b="1" lang="hu-HU" sz="1800"/>
              <a:t>A precíziós mezőgazdaság</a:t>
            </a:r>
            <a:r>
              <a:rPr lang="hu-HU" sz="1800"/>
              <a:t> egy olyan menedzsment stratégia, amely széles körű technológiai megoldásokat használ, hogy adatokat gyűjtsön, dolgozzon fel és elemezzen annak érdekében, hogy olyan célzott beavatkozásokat végezzen, amelyek a mezőgazdasági műveletek hatékonyságát, produktivitását és a fenntarthatóságot növelik. </a:t>
            </a:r>
            <a:endParaRPr sz="1800"/>
          </a:p>
          <a:p>
            <a:pPr indent="0" lvl="0" marL="0" rtl="0" algn="just">
              <a:lnSpc>
                <a:spcPct val="115000"/>
              </a:lnSpc>
              <a:spcBef>
                <a:spcPts val="0"/>
              </a:spcBef>
              <a:spcAft>
                <a:spcPts val="0"/>
              </a:spcAft>
              <a:buClr>
                <a:schemeClr val="dk1"/>
              </a:buClr>
              <a:buSzPts val="1600"/>
              <a:buFont typeface="Arial"/>
              <a:buNone/>
            </a:pPr>
            <a:r>
              <a:t/>
            </a:r>
            <a:endParaRPr sz="1800"/>
          </a:p>
          <a:p>
            <a:pPr indent="0" lvl="0" marL="0" rtl="0" algn="just">
              <a:lnSpc>
                <a:spcPct val="115000"/>
              </a:lnSpc>
              <a:spcBef>
                <a:spcPts val="0"/>
              </a:spcBef>
              <a:spcAft>
                <a:spcPts val="0"/>
              </a:spcAft>
              <a:buClr>
                <a:schemeClr val="dk1"/>
              </a:buClr>
              <a:buSzPts val="1600"/>
              <a:buFont typeface="Arial"/>
              <a:buNone/>
            </a:pPr>
            <a:r>
              <a:t/>
            </a:r>
            <a:endParaRPr sz="1800"/>
          </a:p>
          <a:p>
            <a:pPr indent="0" lvl="0" marL="0" rtl="0" algn="l">
              <a:spcBef>
                <a:spcPts val="1000"/>
              </a:spcBef>
              <a:spcAft>
                <a:spcPts val="0"/>
              </a:spcAft>
              <a:buNone/>
            </a:pPr>
            <a:r>
              <a:t/>
            </a:r>
            <a:endParaRPr/>
          </a:p>
        </p:txBody>
      </p:sp>
      <p:sp>
        <p:nvSpPr>
          <p:cNvPr id="600" name="Google Shape;600;gdfbe2006d0_0_27"/>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Fogalomtár</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d4ae924698_0_475"/>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TAG-ek</a:t>
            </a:r>
            <a:endParaRPr/>
          </a:p>
        </p:txBody>
      </p:sp>
      <p:sp>
        <p:nvSpPr>
          <p:cNvPr id="607" name="Google Shape;607;gd4ae924698_0_475"/>
          <p:cNvSpPr txBox="1"/>
          <p:nvPr>
            <p:ph idx="1" type="body"/>
          </p:nvPr>
        </p:nvSpPr>
        <p:spPr>
          <a:xfrm>
            <a:off x="321547" y="1825625"/>
            <a:ext cx="115557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hu-HU" sz="1800"/>
              <a:t>Helyspecifikus növénytermesztés</a:t>
            </a:r>
            <a:endParaRPr sz="1800"/>
          </a:p>
          <a:p>
            <a:pPr indent="-342900" lvl="0" marL="457200" rtl="0" algn="l">
              <a:lnSpc>
                <a:spcPct val="90000"/>
              </a:lnSpc>
              <a:spcBef>
                <a:spcPts val="0"/>
              </a:spcBef>
              <a:spcAft>
                <a:spcPts val="0"/>
              </a:spcAft>
              <a:buSzPts val="1800"/>
              <a:buChar char="●"/>
            </a:pPr>
            <a:r>
              <a:rPr lang="hu-HU" sz="1800"/>
              <a:t>Precíziós vetés</a:t>
            </a:r>
            <a:endParaRPr sz="1800"/>
          </a:p>
          <a:p>
            <a:pPr indent="-342900" lvl="0" marL="457200" rtl="0" algn="l">
              <a:lnSpc>
                <a:spcPct val="90000"/>
              </a:lnSpc>
              <a:spcBef>
                <a:spcPts val="0"/>
              </a:spcBef>
              <a:spcAft>
                <a:spcPts val="0"/>
              </a:spcAft>
              <a:buSzPts val="1800"/>
              <a:buChar char="●"/>
            </a:pPr>
            <a:r>
              <a:rPr lang="hu-HU" sz="1800"/>
              <a:t>Szenzortechnológia</a:t>
            </a:r>
            <a:endParaRPr sz="1800"/>
          </a:p>
          <a:p>
            <a:pPr indent="-342900" lvl="0" marL="457200" rtl="0" algn="l">
              <a:lnSpc>
                <a:spcPct val="90000"/>
              </a:lnSpc>
              <a:spcBef>
                <a:spcPts val="0"/>
              </a:spcBef>
              <a:spcAft>
                <a:spcPts val="0"/>
              </a:spcAft>
              <a:buSzPts val="1800"/>
              <a:buChar char="●"/>
            </a:pPr>
            <a:r>
              <a:rPr lang="hu-HU" sz="1800"/>
              <a:t>NDVI</a:t>
            </a:r>
            <a:endParaRPr sz="1800"/>
          </a:p>
          <a:p>
            <a:pPr indent="-342900" lvl="0" marL="457200" rtl="0" algn="l">
              <a:lnSpc>
                <a:spcPct val="90000"/>
              </a:lnSpc>
              <a:spcBef>
                <a:spcPts val="0"/>
              </a:spcBef>
              <a:spcAft>
                <a:spcPts val="0"/>
              </a:spcAft>
              <a:buSzPts val="1800"/>
              <a:buChar char="●"/>
            </a:pPr>
            <a:r>
              <a:rPr lang="hu-HU" sz="1800"/>
              <a:t>Környezettudatos technológia</a:t>
            </a:r>
            <a:endParaRPr sz="1800"/>
          </a:p>
          <a:p>
            <a:pPr indent="-342900" lvl="0" marL="457200" rtl="0" algn="l">
              <a:lnSpc>
                <a:spcPct val="90000"/>
              </a:lnSpc>
              <a:spcBef>
                <a:spcPts val="0"/>
              </a:spcBef>
              <a:spcAft>
                <a:spcPts val="0"/>
              </a:spcAft>
              <a:buSzPts val="1800"/>
              <a:buChar char="●"/>
            </a:pPr>
            <a:r>
              <a:rPr lang="hu-HU" sz="1800"/>
              <a:t>Okszerű gazdálkodás</a:t>
            </a:r>
            <a:endParaRPr sz="1800"/>
          </a:p>
          <a:p>
            <a:pPr indent="-342900" lvl="0" marL="457200" rtl="0" algn="l">
              <a:lnSpc>
                <a:spcPct val="90000"/>
              </a:lnSpc>
              <a:spcBef>
                <a:spcPts val="0"/>
              </a:spcBef>
              <a:spcAft>
                <a:spcPts val="0"/>
              </a:spcAft>
              <a:buSzPts val="1800"/>
              <a:buChar char="●"/>
            </a:pPr>
            <a:r>
              <a:rPr lang="hu-HU" sz="1800"/>
              <a:t>Agrárinformatika</a:t>
            </a:r>
            <a:endParaRPr sz="1800"/>
          </a:p>
          <a:p>
            <a:pPr indent="-342900" lvl="0" marL="457200" rtl="0" algn="l">
              <a:lnSpc>
                <a:spcPct val="90000"/>
              </a:lnSpc>
              <a:spcBef>
                <a:spcPts val="0"/>
              </a:spcBef>
              <a:spcAft>
                <a:spcPts val="0"/>
              </a:spcAft>
              <a:buSzPts val="1800"/>
              <a:buChar char="●"/>
            </a:pPr>
            <a:r>
              <a:rPr lang="hu-HU" sz="1800"/>
              <a:t>UAV (drón) technológia</a:t>
            </a:r>
            <a:endParaRPr sz="1800"/>
          </a:p>
          <a:p>
            <a:pPr indent="-342900" lvl="0" marL="457200" rtl="0" algn="l">
              <a:lnSpc>
                <a:spcPct val="90000"/>
              </a:lnSpc>
              <a:spcBef>
                <a:spcPts val="0"/>
              </a:spcBef>
              <a:spcAft>
                <a:spcPts val="0"/>
              </a:spcAft>
              <a:buSzPts val="1800"/>
              <a:buChar char="●"/>
            </a:pPr>
            <a:r>
              <a:rPr lang="hu-HU" sz="1800"/>
              <a:t>Térinformatika</a:t>
            </a:r>
            <a:endParaRPr sz="1800"/>
          </a:p>
          <a:p>
            <a:pPr indent="-342900" lvl="0" marL="457200" rtl="0" algn="l">
              <a:lnSpc>
                <a:spcPct val="90000"/>
              </a:lnSpc>
              <a:spcBef>
                <a:spcPts val="0"/>
              </a:spcBef>
              <a:spcAft>
                <a:spcPts val="0"/>
              </a:spcAft>
              <a:buSzPts val="1800"/>
              <a:buChar char="●"/>
            </a:pPr>
            <a:r>
              <a:rPr lang="hu-HU" sz="1800"/>
              <a:t>Fenntarthatóság</a:t>
            </a:r>
            <a:endParaRPr sz="1800"/>
          </a:p>
          <a:p>
            <a:pPr indent="-228600" lvl="0" marL="457200" rtl="0" algn="l">
              <a:lnSpc>
                <a:spcPct val="90000"/>
              </a:lnSpc>
              <a:spcBef>
                <a:spcPts val="0"/>
              </a:spcBef>
              <a:spcAft>
                <a:spcPts val="0"/>
              </a:spcAft>
              <a:buSzPts val="1600"/>
              <a:buNone/>
            </a:pPr>
            <a:r>
              <a:t/>
            </a:r>
            <a:endParaRPr sz="1800"/>
          </a:p>
          <a:p>
            <a:pPr indent="0" lvl="0" marL="0" rtl="0" algn="l">
              <a:lnSpc>
                <a:spcPct val="90000"/>
              </a:lnSpc>
              <a:spcBef>
                <a:spcPts val="0"/>
              </a:spcBef>
              <a:spcAft>
                <a:spcPts val="0"/>
              </a:spcAft>
              <a:buClr>
                <a:schemeClr val="dk1"/>
              </a:buClr>
              <a:buSzPts val="1600"/>
              <a:buNone/>
            </a:pPr>
            <a:r>
              <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d4ae924698_0_66"/>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Témaspecifikus szakmai kérdések</a:t>
            </a:r>
            <a:endParaRPr/>
          </a:p>
        </p:txBody>
      </p:sp>
      <p:sp>
        <p:nvSpPr>
          <p:cNvPr id="103" name="Google Shape;103;gd4ae924698_0_66"/>
          <p:cNvSpPr txBox="1"/>
          <p:nvPr>
            <p:ph idx="1" type="body"/>
          </p:nvPr>
        </p:nvSpPr>
        <p:spPr>
          <a:xfrm>
            <a:off x="321547" y="1825625"/>
            <a:ext cx="11555700" cy="4351200"/>
          </a:xfrm>
          <a:prstGeom prst="rect">
            <a:avLst/>
          </a:prstGeom>
          <a:noFill/>
          <a:ln>
            <a:noFill/>
          </a:ln>
        </p:spPr>
        <p:txBody>
          <a:bodyPr anchorCtr="0" anchor="t" bIns="45700" lIns="91425" spcFirstLastPara="1" rIns="91425" wrap="square" tIns="45700">
            <a:normAutofit/>
          </a:bodyPr>
          <a:lstStyle/>
          <a:p>
            <a:pPr indent="-334328" lvl="0" marL="457200" rtl="0" algn="just">
              <a:lnSpc>
                <a:spcPct val="100000"/>
              </a:lnSpc>
              <a:spcBef>
                <a:spcPts val="0"/>
              </a:spcBef>
              <a:spcAft>
                <a:spcPts val="0"/>
              </a:spcAft>
              <a:buSzPts val="1800"/>
              <a:buChar char="•"/>
            </a:pPr>
            <a:r>
              <a:rPr lang="hu-HU" sz="1800"/>
              <a:t>Van-e egy adott mezőgazdasági táblán a homogenitást megváltoztató tényező?</a:t>
            </a:r>
            <a:endParaRPr sz="1800"/>
          </a:p>
          <a:p>
            <a:pPr indent="-334328" lvl="0" marL="457200" rtl="0" algn="just">
              <a:lnSpc>
                <a:spcPct val="100000"/>
              </a:lnSpc>
              <a:spcBef>
                <a:spcPts val="0"/>
              </a:spcBef>
              <a:spcAft>
                <a:spcPts val="0"/>
              </a:spcAft>
              <a:buSzPts val="1800"/>
              <a:buChar char="•"/>
            </a:pPr>
            <a:r>
              <a:rPr lang="hu-HU" sz="1800"/>
              <a:t>Ha a táblán belül heterogenitás jelentkezik, annak mi az oka?</a:t>
            </a:r>
            <a:endParaRPr sz="1800"/>
          </a:p>
          <a:p>
            <a:pPr indent="-334328" lvl="0" marL="457200" rtl="0" algn="just">
              <a:lnSpc>
                <a:spcPct val="100000"/>
              </a:lnSpc>
              <a:spcBef>
                <a:spcPts val="0"/>
              </a:spcBef>
              <a:spcAft>
                <a:spcPts val="0"/>
              </a:spcAft>
              <a:buSzPts val="1800"/>
              <a:buChar char="•"/>
            </a:pPr>
            <a:r>
              <a:rPr lang="hu-HU" sz="1800"/>
              <a:t>Mit tudunk a mezőgazdasági tábla talaj- és termőképességi mutatóiról?</a:t>
            </a:r>
            <a:endParaRPr sz="1800"/>
          </a:p>
          <a:p>
            <a:pPr indent="-334328" lvl="0" marL="457200" rtl="0" algn="just">
              <a:lnSpc>
                <a:spcPct val="100000"/>
              </a:lnSpc>
              <a:spcBef>
                <a:spcPts val="0"/>
              </a:spcBef>
              <a:spcAft>
                <a:spcPts val="0"/>
              </a:spcAft>
              <a:buSzPts val="1800"/>
              <a:buChar char="•"/>
            </a:pPr>
            <a:r>
              <a:rPr lang="hu-HU" sz="1800"/>
              <a:t>Hogyan történt a tábla tulajdonságainak felmérése?</a:t>
            </a:r>
            <a:endParaRPr sz="1800"/>
          </a:p>
          <a:p>
            <a:pPr indent="-334328" lvl="0" marL="457200" rtl="0" algn="just">
              <a:lnSpc>
                <a:spcPct val="100000"/>
              </a:lnSpc>
              <a:spcBef>
                <a:spcPts val="0"/>
              </a:spcBef>
              <a:spcAft>
                <a:spcPts val="0"/>
              </a:spcAft>
              <a:buSzPts val="1800"/>
              <a:buChar char="•"/>
            </a:pPr>
            <a:r>
              <a:rPr lang="hu-HU" sz="1800"/>
              <a:t>Milyen eszközök beszerzése szükséges a helyspecifikus gazdálkodás bevezetésének megkezdéséhez?</a:t>
            </a:r>
            <a:endParaRPr sz="1800"/>
          </a:p>
          <a:p>
            <a:pPr indent="-334328" lvl="0" marL="457200" rtl="0" algn="just">
              <a:lnSpc>
                <a:spcPct val="100000"/>
              </a:lnSpc>
              <a:spcBef>
                <a:spcPts val="0"/>
              </a:spcBef>
              <a:spcAft>
                <a:spcPts val="0"/>
              </a:spcAft>
              <a:buSzPts val="1800"/>
              <a:buChar char="•"/>
            </a:pPr>
            <a:r>
              <a:rPr lang="hu-HU" sz="1800"/>
              <a:t>Melyik munkaműveletek esetében van lehetőségünk helyspecifikus művelésre átállni?</a:t>
            </a:r>
            <a:endParaRPr sz="1800"/>
          </a:p>
          <a:p>
            <a:pPr indent="-334328" lvl="0" marL="457200" rtl="0" algn="just">
              <a:lnSpc>
                <a:spcPct val="100000"/>
              </a:lnSpc>
              <a:spcBef>
                <a:spcPts val="0"/>
              </a:spcBef>
              <a:spcAft>
                <a:spcPts val="0"/>
              </a:spcAft>
              <a:buSzPts val="1800"/>
              <a:buChar char="•"/>
            </a:pPr>
            <a:r>
              <a:rPr lang="hu-HU" sz="1800"/>
              <a:t>Az egyes munkaműveletek helyspecifikussá tétele mennyivel teszi hatékonyabbá a gazdálkodást? </a:t>
            </a:r>
            <a:endParaRPr sz="1800"/>
          </a:p>
          <a:p>
            <a:pPr indent="-334328" lvl="0" marL="457200" rtl="0" algn="just">
              <a:lnSpc>
                <a:spcPct val="100000"/>
              </a:lnSpc>
              <a:spcBef>
                <a:spcPts val="0"/>
              </a:spcBef>
              <a:spcAft>
                <a:spcPts val="0"/>
              </a:spcAft>
              <a:buSzPts val="1800"/>
              <a:buChar char="•"/>
            </a:pPr>
            <a:r>
              <a:rPr lang="hu-HU" sz="1800"/>
              <a:t>Melyik adatgyűjtő, adattároló, térinformatikai, egyéb digitalizációs eszköz/szoftver beszerzése szükséges az elemzések elvégzéséhez, a kijuttatási mennyiségek megtervezéséhez?</a:t>
            </a:r>
            <a:endParaRPr sz="1800"/>
          </a:p>
          <a:p>
            <a:pPr indent="-334328" lvl="0" marL="457200" rtl="0" algn="just">
              <a:lnSpc>
                <a:spcPct val="100000"/>
              </a:lnSpc>
              <a:spcBef>
                <a:spcPts val="0"/>
              </a:spcBef>
              <a:spcAft>
                <a:spcPts val="0"/>
              </a:spcAft>
              <a:buSzPts val="1800"/>
              <a:buChar char="•"/>
            </a:pPr>
            <a:r>
              <a:rPr lang="hu-HU" sz="1800"/>
              <a:t>A GPS alkalmazása, az automata sorvezetés helyspecifikus gazdálkodást jelent?</a:t>
            </a:r>
            <a:endParaRPr sz="1800"/>
          </a:p>
          <a:p>
            <a:pPr indent="-334328" lvl="0" marL="457200" rtl="0" algn="just">
              <a:lnSpc>
                <a:spcPct val="100000"/>
              </a:lnSpc>
              <a:spcBef>
                <a:spcPts val="0"/>
              </a:spcBef>
              <a:spcAft>
                <a:spcPts val="0"/>
              </a:spcAft>
              <a:buSzPts val="1800"/>
              <a:buChar char="•"/>
            </a:pPr>
            <a:r>
              <a:rPr lang="hu-HU" sz="1800"/>
              <a:t>Miért szükséges az adatgyűjtés a helyspecifikus gazdálkodás megvalósításához?</a:t>
            </a:r>
            <a:endParaRPr sz="1800"/>
          </a:p>
          <a:p>
            <a:pPr indent="0" lvl="0" marL="457200" rtl="0" algn="just">
              <a:lnSpc>
                <a:spcPct val="100000"/>
              </a:lnSpc>
              <a:spcBef>
                <a:spcPts val="1000"/>
              </a:spcBef>
              <a:spcAft>
                <a:spcPts val="0"/>
              </a:spcAft>
              <a:buSzPts val="1946"/>
              <a:buNone/>
            </a:pPr>
            <a:r>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d85607bdff_0_24"/>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A precíziós - helyspecifikus - növénytermesztés</a:t>
            </a:r>
            <a:endParaRPr/>
          </a:p>
        </p:txBody>
      </p:sp>
      <p:pic>
        <p:nvPicPr>
          <p:cNvPr id="109" name="Google Shape;109;gd85607bdff_0_24"/>
          <p:cNvPicPr preferRelativeResize="0"/>
          <p:nvPr/>
        </p:nvPicPr>
        <p:blipFill rotWithShape="1">
          <a:blip r:embed="rId3">
            <a:alphaModFix/>
          </a:blip>
          <a:srcRect b="0" l="0" r="0" t="0"/>
          <a:stretch/>
        </p:blipFill>
        <p:spPr>
          <a:xfrm>
            <a:off x="4800600" y="2060325"/>
            <a:ext cx="7219027" cy="4412850"/>
          </a:xfrm>
          <a:prstGeom prst="rect">
            <a:avLst/>
          </a:prstGeom>
          <a:noFill/>
          <a:ln>
            <a:noFill/>
          </a:ln>
        </p:spPr>
      </p:pic>
      <p:sp>
        <p:nvSpPr>
          <p:cNvPr id="110" name="Google Shape;110;gd85607bdff_0_24"/>
          <p:cNvSpPr txBox="1"/>
          <p:nvPr/>
        </p:nvSpPr>
        <p:spPr>
          <a:xfrm>
            <a:off x="513100" y="2060325"/>
            <a:ext cx="4116000" cy="3750600"/>
          </a:xfrm>
          <a:prstGeom prst="rect">
            <a:avLst/>
          </a:prstGeom>
          <a:noFill/>
          <a:ln>
            <a:noFill/>
          </a:ln>
        </p:spPr>
        <p:txBody>
          <a:bodyPr anchorCtr="0" anchor="t" bIns="91425" lIns="91425" spcFirstLastPara="1" rIns="91425" wrap="square" tIns="91425">
            <a:spAutoFit/>
          </a:bodyPr>
          <a:lstStyle/>
          <a:p>
            <a:pPr indent="0" lvl="0" marL="0" marR="0" rtl="0" algn="just">
              <a:lnSpc>
                <a:spcPct val="107916"/>
              </a:lnSpc>
              <a:spcBef>
                <a:spcPts val="0"/>
              </a:spcBef>
              <a:spcAft>
                <a:spcPts val="800"/>
              </a:spcAft>
              <a:buClr>
                <a:srgbClr val="000000"/>
              </a:buClr>
              <a:buSzPts val="1500"/>
              <a:buFont typeface="Arial"/>
              <a:buNone/>
            </a:pPr>
            <a:r>
              <a:rPr b="0" i="0" lang="hu-HU" sz="1800" u="none" cap="none" strike="noStrike">
                <a:solidFill>
                  <a:srgbClr val="1C9E4A"/>
                </a:solidFill>
                <a:latin typeface="Calibri"/>
                <a:ea typeface="Calibri"/>
                <a:cs typeface="Calibri"/>
                <a:sym typeface="Calibri"/>
              </a:rPr>
              <a:t>A helyspecifikus növénytermesztés tananyag segítséget nyújt a precíziós gazdálkodással kapcsolatos ismeretek megszerzéséhez. A precíziós gazdálkodás egyre nagyobb területeket hódít meg szerte a világon, ez alól hazánk sem kivétel. A tananyag alapos áttekintése és elsajátítása azoknak az ismereteknek a megszerzésében nyújt segítséget, amelyek hozzájárulnak a sikeres helyspecifikus növénytermesztés megértéséhez, valamint a technológia alkalmazásához.</a:t>
            </a:r>
            <a:endParaRPr b="0" i="0" sz="1800" u="none" cap="none" strike="noStrike">
              <a:solidFill>
                <a:srgbClr val="1C9E4A"/>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d4ae924698_0_72"/>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u-HU"/>
              <a:t>A helyspecifikus növénytermesztésről</a:t>
            </a:r>
            <a:endParaRPr/>
          </a:p>
        </p:txBody>
      </p:sp>
      <p:sp>
        <p:nvSpPr>
          <p:cNvPr id="117" name="Google Shape;117;gd4ae924698_0_72"/>
          <p:cNvSpPr txBox="1"/>
          <p:nvPr>
            <p:ph idx="1" type="body"/>
          </p:nvPr>
        </p:nvSpPr>
        <p:spPr>
          <a:xfrm>
            <a:off x="321547" y="1405800"/>
            <a:ext cx="11555700" cy="43512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600"/>
              <a:buNone/>
            </a:pPr>
            <a:r>
              <a:rPr lang="hu-HU" sz="1800"/>
              <a:t>A helyspecifikus növénytermesztés alkalmazkodik a táblán belül jelentkező eltérő tulajdonságokhoz, a szükséges beavatkozásokat (pl.: talajművelés, vetés, növényvédelem, tápanyagpótlás) pedig helyhez kötötten végzi el.</a:t>
            </a:r>
            <a:endParaRPr sz="1800"/>
          </a:p>
          <a:p>
            <a:pPr indent="0" lvl="0" marL="0" rtl="0" algn="just">
              <a:lnSpc>
                <a:spcPct val="100000"/>
              </a:lnSpc>
              <a:spcBef>
                <a:spcPts val="0"/>
              </a:spcBef>
              <a:spcAft>
                <a:spcPts val="0"/>
              </a:spcAft>
              <a:buClr>
                <a:schemeClr val="dk1"/>
              </a:buClr>
              <a:buSzPts val="1600"/>
              <a:buNone/>
            </a:pPr>
            <a:r>
              <a:rPr lang="hu-HU" sz="1800"/>
              <a:t>A precíziós - helyspecifikus - szántóföldi növénytermesztés  a hagyományos termesztéstechnológia egyes elemeit helyhez kötötten alkalmazza, figyelembe veszi a táblán belüli különbségeket (heterogenitást), és a termőhelyi adottságoknak megfelelően végzi el a beavatkozásokat. </a:t>
            </a:r>
            <a:endParaRPr sz="1800"/>
          </a:p>
          <a:p>
            <a:pPr indent="0" lvl="0" marL="0" rtl="0" algn="just">
              <a:lnSpc>
                <a:spcPct val="100000"/>
              </a:lnSpc>
              <a:spcBef>
                <a:spcPts val="0"/>
              </a:spcBef>
              <a:spcAft>
                <a:spcPts val="0"/>
              </a:spcAft>
              <a:buClr>
                <a:schemeClr val="dk1"/>
              </a:buClr>
              <a:buSzPts val="1600"/>
              <a:buNone/>
            </a:pPr>
            <a:r>
              <a:t/>
            </a:r>
            <a:endParaRPr sz="1800"/>
          </a:p>
          <a:p>
            <a:pPr indent="0" lvl="0" marL="0" rtl="0" algn="just">
              <a:lnSpc>
                <a:spcPct val="100000"/>
              </a:lnSpc>
              <a:spcBef>
                <a:spcPts val="0"/>
              </a:spcBef>
              <a:spcAft>
                <a:spcPts val="0"/>
              </a:spcAft>
              <a:buClr>
                <a:schemeClr val="dk1"/>
              </a:buClr>
              <a:buSzPts val="1600"/>
              <a:buNone/>
            </a:pPr>
            <a:r>
              <a:rPr lang="hu-HU" sz="1800"/>
              <a:t>A hazánkban megtalálható talajok mozaikos elhelyezkedése miatt a legtöbb szántóföldi művelésbe vont területen egy-egy táblán belül is eltérő talajtulajdonságokkal rendelkező foltok lehetnek, amelyek befolyásolhatják a termőhelyek adottságait. </a:t>
            </a:r>
            <a:endParaRPr sz="1800"/>
          </a:p>
          <a:p>
            <a:pPr indent="0" lvl="0" marL="0" rtl="0" algn="just">
              <a:lnSpc>
                <a:spcPct val="100000"/>
              </a:lnSpc>
              <a:spcBef>
                <a:spcPts val="0"/>
              </a:spcBef>
              <a:spcAft>
                <a:spcPts val="0"/>
              </a:spcAft>
              <a:buClr>
                <a:schemeClr val="dk1"/>
              </a:buClr>
              <a:buSzPts val="1600"/>
              <a:buNone/>
            </a:pPr>
            <a:r>
              <a:t/>
            </a:r>
            <a:endParaRPr sz="1800"/>
          </a:p>
          <a:p>
            <a:pPr indent="0" lvl="0" marL="0" rtl="0" algn="just">
              <a:lnSpc>
                <a:spcPct val="100000"/>
              </a:lnSpc>
              <a:spcBef>
                <a:spcPts val="0"/>
              </a:spcBef>
              <a:spcAft>
                <a:spcPts val="0"/>
              </a:spcAft>
              <a:buClr>
                <a:schemeClr val="dk1"/>
              </a:buClr>
              <a:buSzPts val="1600"/>
              <a:buNone/>
            </a:pPr>
            <a:r>
              <a:rPr lang="hu-HU" sz="1800"/>
              <a:t>A termőhely-specifikus gazdálkodás esetén a szántóföldi növények igényeihez igazítva, a termőhely tulajdonságainak figyelembevételével történik meg az egyes magok kijuttatása (helyspecifikus tőszám tervezés), illetve a talajtulajdonság figyelembevételével történik a tápanyagpótlás. A technológia célja kettős: egyrészt megtakarítás érhető el az inputanyagok kijuttatásában, másrészt elkerülhető a felesleges input kijuttatás, így hosszú távon is fenntartható, környezettudatos gazdálkodás valósítható meg. </a:t>
            </a:r>
            <a:endParaRPr sz="1800"/>
          </a:p>
          <a:p>
            <a:pPr indent="0" lvl="0" marL="0" rtl="0" algn="just">
              <a:lnSpc>
                <a:spcPct val="100000"/>
              </a:lnSpc>
              <a:spcBef>
                <a:spcPts val="0"/>
              </a:spcBef>
              <a:spcAft>
                <a:spcPts val="0"/>
              </a:spcAft>
              <a:buClr>
                <a:schemeClr val="dk1"/>
              </a:buClr>
              <a:buSzPts val="1600"/>
              <a:buNone/>
            </a:pPr>
            <a:r>
              <a:t/>
            </a:r>
            <a:endParaRPr sz="1800"/>
          </a:p>
          <a:p>
            <a:pPr indent="0" lvl="0" marL="0" rtl="0" algn="just">
              <a:lnSpc>
                <a:spcPct val="100000"/>
              </a:lnSpc>
              <a:spcBef>
                <a:spcPts val="0"/>
              </a:spcBef>
              <a:spcAft>
                <a:spcPts val="0"/>
              </a:spcAft>
              <a:buClr>
                <a:schemeClr val="dk1"/>
              </a:buClr>
              <a:buSzPts val="1600"/>
              <a:buNone/>
            </a:pPr>
            <a:r>
              <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dfbe2006d0_0_0"/>
          <p:cNvSpPr txBox="1"/>
          <p:nvPr>
            <p:ph type="title"/>
          </p:nvPr>
        </p:nvSpPr>
        <p:spPr>
          <a:xfrm>
            <a:off x="321547" y="365125"/>
            <a:ext cx="115557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hu-HU"/>
              <a:t>A helyspecifikus növénytermesztésről</a:t>
            </a:r>
            <a:endParaRPr/>
          </a:p>
        </p:txBody>
      </p:sp>
      <p:sp>
        <p:nvSpPr>
          <p:cNvPr id="123" name="Google Shape;123;gdfbe2006d0_0_0"/>
          <p:cNvSpPr txBox="1"/>
          <p:nvPr>
            <p:ph idx="1" type="body"/>
          </p:nvPr>
        </p:nvSpPr>
        <p:spPr>
          <a:xfrm>
            <a:off x="321547" y="1825625"/>
            <a:ext cx="11555700" cy="4351200"/>
          </a:xfrm>
          <a:prstGeom prst="rect">
            <a:avLst/>
          </a:prstGeom>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chemeClr val="dk1"/>
              </a:buClr>
              <a:buSzPts val="1400"/>
              <a:buFont typeface="Arial"/>
              <a:buNone/>
            </a:pPr>
            <a:r>
              <a:rPr lang="hu-HU" sz="1800">
                <a:solidFill>
                  <a:srgbClr val="1C9E4A"/>
                </a:solidFill>
              </a:rPr>
              <a:t>A precíziós technológia a szántóföld egy adott pontján (ezért szükséges a GPS segítségével történő pontos földrajzi helymeghatározás) a tábla talajtulajdonságait és a termesztett növény igényeit figyelembe véve (továbbá a domborzati, meteorológiai stb. viszonyokat, környezetvédelmi, gazdaságossági, stb. szempontokat szem előtt tartva) alakítja a növényhez az optimális termesztési technológiát. </a:t>
            </a:r>
            <a:endParaRPr sz="1800">
              <a:solidFill>
                <a:srgbClr val="1C9E4A"/>
              </a:solidFill>
            </a:endParaRPr>
          </a:p>
          <a:p>
            <a:pPr indent="0" lvl="0" marL="0" rtl="0" algn="just">
              <a:lnSpc>
                <a:spcPct val="100000"/>
              </a:lnSpc>
              <a:spcBef>
                <a:spcPts val="0"/>
              </a:spcBef>
              <a:spcAft>
                <a:spcPts val="0"/>
              </a:spcAft>
              <a:buClr>
                <a:schemeClr val="dk1"/>
              </a:buClr>
              <a:buSzPts val="1400"/>
              <a:buFont typeface="Arial"/>
              <a:buNone/>
            </a:pPr>
            <a:r>
              <a:t/>
            </a:r>
            <a:endParaRPr sz="1800">
              <a:solidFill>
                <a:srgbClr val="1C9E4A"/>
              </a:solidFill>
            </a:endParaRPr>
          </a:p>
          <a:p>
            <a:pPr indent="0" lvl="0" marL="0" rtl="0" algn="just">
              <a:lnSpc>
                <a:spcPct val="100000"/>
              </a:lnSpc>
              <a:spcBef>
                <a:spcPts val="0"/>
              </a:spcBef>
              <a:spcAft>
                <a:spcPts val="0"/>
              </a:spcAft>
              <a:buClr>
                <a:schemeClr val="dk1"/>
              </a:buClr>
              <a:buSzPts val="1400"/>
              <a:buFont typeface="Arial"/>
              <a:buNone/>
            </a:pPr>
            <a:r>
              <a:rPr lang="hu-HU" sz="1800">
                <a:solidFill>
                  <a:srgbClr val="1C9E4A"/>
                </a:solidFill>
              </a:rPr>
              <a:t>Tehát a talaj tulajdonságai és a növények igényei szabják meg a technológia minden elemét</a:t>
            </a:r>
            <a:endParaRPr sz="1800">
              <a:solidFill>
                <a:srgbClr val="1C9E4A"/>
              </a:solidFill>
            </a:endParaRPr>
          </a:p>
          <a:p>
            <a:pPr indent="0" lvl="0" marL="0" rtl="0" algn="just">
              <a:lnSpc>
                <a:spcPct val="100000"/>
              </a:lnSpc>
              <a:spcBef>
                <a:spcPts val="0"/>
              </a:spcBef>
              <a:spcAft>
                <a:spcPts val="0"/>
              </a:spcAft>
              <a:buClr>
                <a:schemeClr val="dk1"/>
              </a:buClr>
              <a:buSzPts val="1600"/>
              <a:buFont typeface="Arial"/>
              <a:buNone/>
            </a:pPr>
            <a:r>
              <a:t/>
            </a:r>
            <a:endParaRPr sz="1800"/>
          </a:p>
          <a:p>
            <a:pPr indent="0" lvl="0" marL="0" rtl="0" algn="just">
              <a:lnSpc>
                <a:spcPct val="100000"/>
              </a:lnSpc>
              <a:spcBef>
                <a:spcPts val="0"/>
              </a:spcBef>
              <a:spcAft>
                <a:spcPts val="0"/>
              </a:spcAft>
              <a:buClr>
                <a:schemeClr val="dk1"/>
              </a:buClr>
              <a:buSzPts val="1600"/>
              <a:buFont typeface="Arial"/>
              <a:buNone/>
            </a:pPr>
            <a:r>
              <a:rPr lang="hu-HU" sz="1800"/>
              <a:t>A digitalizáció az adatok hosszú távú rögzítése révén olyan komplex összefüggések feltárását teszi lehetővé, ami több év tapasztalatai alapján az adott év okszerű gazdálkodását teszi lehetővé. Az adatok térinformatikai rendszerben történő rögzítése térbeli elemzéseket tesz lehetővé, meghatározva a táblán belül jelentkező eltérő tulajdonságú területek elhelyezkedését. Ezek alapján történik a helyspecifikus szántóföldi növénytermesztés megvalósítása.    </a:t>
            </a:r>
            <a:endParaRPr sz="1800"/>
          </a:p>
          <a:p>
            <a:pPr indent="0" lvl="0" marL="0" rtl="0" algn="just">
              <a:lnSpc>
                <a:spcPct val="100000"/>
              </a:lnSpc>
              <a:spcBef>
                <a:spcPts val="1000"/>
              </a:spcBef>
              <a:spcAft>
                <a:spcPts val="0"/>
              </a:spcAft>
              <a:buNone/>
            </a:pPr>
            <a:r>
              <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2021-04-21T15:27:09Z</dcterms:created>
  <dc:creator>Péter Varga</dc:creator>
</cp:coreProperties>
</file>