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ml" Extension="xml"/>
  <Default ContentType="image/png" Extension="png"/>
  <Default ContentType="application/vnd.ms-excel" Extension="xls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excel" PartName="/ppt/embeddings/Microsoft_Excel_Sheet1.xls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74" roundtripDataSignature="AMtx7miABE7pPe2HEOAgMt0LTtdcqNcW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054C5F4-BE55-4F77-9678-E89655DF47DB}">
  <a:tblStyle styleId="{0054C5F4-BE55-4F77-9678-E89655DF47D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74" Type="http://customschemas.google.com/relationships/presentationmetadata" Target="meta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" name="Google Shape;6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" name="Google Shape;79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14" name="Google Shape;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idx="1" type="body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jegyzék">
  <p:cSld name="Tartalomjegyzé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0"/>
          <p:cNvSpPr txBox="1"/>
          <p:nvPr>
            <p:ph idx="1" type="body"/>
          </p:nvPr>
        </p:nvSpPr>
        <p:spPr>
          <a:xfrm>
            <a:off x="839788" y="1877568"/>
            <a:ext cx="10514012" cy="4312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80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2" type="body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>
  <p:cSld name="Összehasonlítá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7"/>
          <p:cNvSpPr txBox="1"/>
          <p:nvPr>
            <p:ph idx="2" type="body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41" name="Google Shape;41;p7"/>
          <p:cNvSpPr txBox="1"/>
          <p:nvPr>
            <p:ph idx="3" type="body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7"/>
          <p:cNvSpPr txBox="1"/>
          <p:nvPr>
            <p:ph idx="4" type="body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9" name="Google Shape;49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9" name="Google Shape;9;p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Microsoft_Excel_Sheet1.xls"/><Relationship Id="rId5" Type="http://schemas.openxmlformats.org/officeDocument/2006/relationships/oleObject" Target="../embeddings/Microsoft_Excel_Sheet1.xls"/><Relationship Id="rId6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g"/><Relationship Id="rId4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jpg"/><Relationship Id="rId4" Type="http://schemas.openxmlformats.org/officeDocument/2006/relationships/image" Target="../media/image1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3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2.png"/><Relationship Id="rId4" Type="http://schemas.openxmlformats.org/officeDocument/2006/relationships/image" Target="../media/image5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9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0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5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7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5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0.jpg"/><Relationship Id="rId4" Type="http://schemas.openxmlformats.org/officeDocument/2006/relationships/image" Target="../media/image4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1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/>
          <p:nvPr>
            <p:ph type="ctrTitle"/>
          </p:nvPr>
        </p:nvSpPr>
        <p:spPr>
          <a:xfrm>
            <a:off x="1402977" y="1122363"/>
            <a:ext cx="9144000" cy="18745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/>
              <a:t>PRECÍZIÓS NÖVÉNYVÉDELEM</a:t>
            </a:r>
            <a:endParaRPr/>
          </a:p>
        </p:txBody>
      </p:sp>
      <p:sp>
        <p:nvSpPr>
          <p:cNvPr id="69" name="Google Shape;69;p1"/>
          <p:cNvSpPr txBox="1"/>
          <p:nvPr>
            <p:ph idx="1" type="subTitle"/>
          </p:nvPr>
        </p:nvSpPr>
        <p:spPr>
          <a:xfrm>
            <a:off x="1559496" y="2996952"/>
            <a:ext cx="9144000" cy="1296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4064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hu-HU">
                <a:solidFill>
                  <a:schemeClr val="dk1"/>
                </a:solidFill>
              </a:rPr>
              <a:t>Dr. habil Reisinger Péter</a:t>
            </a:r>
            <a:r>
              <a:rPr baseline="30000" lang="hu-HU">
                <a:solidFill>
                  <a:schemeClr val="dk1"/>
                </a:solidFill>
              </a:rPr>
              <a:t>1</a:t>
            </a:r>
            <a:endParaRPr/>
          </a:p>
          <a:p>
            <a:pPr indent="-4064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hu-HU">
                <a:solidFill>
                  <a:schemeClr val="dk1"/>
                </a:solidFill>
              </a:rPr>
              <a:t>Dr. Kukorelli Gábor PhD</a:t>
            </a:r>
            <a:r>
              <a:rPr baseline="30000" lang="hu-HU">
                <a:solidFill>
                  <a:schemeClr val="dk1"/>
                </a:solidFill>
              </a:rPr>
              <a:t>1</a:t>
            </a:r>
            <a:endParaRPr/>
          </a:p>
          <a:p>
            <a:pPr indent="-4064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hu-HU">
                <a:solidFill>
                  <a:schemeClr val="dk1"/>
                </a:solidFill>
              </a:rPr>
              <a:t>Dr. Borsiczky István PhD</a:t>
            </a:r>
            <a:r>
              <a:rPr baseline="30000" lang="hu-HU">
                <a:solidFill>
                  <a:schemeClr val="dk1"/>
                </a:solidFill>
              </a:rPr>
              <a:t>2</a:t>
            </a:r>
            <a:endParaRPr/>
          </a:p>
          <a:p>
            <a:pPr indent="-4064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6862"/>
              <a:buNone/>
            </a:pPr>
            <a:r>
              <a:rPr baseline="30000" lang="hu-HU" sz="1800">
                <a:solidFill>
                  <a:schemeClr val="dk1"/>
                </a:solidFill>
              </a:rPr>
              <a:t>1</a:t>
            </a:r>
            <a:r>
              <a:rPr lang="hu-HU" sz="1800">
                <a:solidFill>
                  <a:schemeClr val="dk1"/>
                </a:solidFill>
              </a:rPr>
              <a:t>Széchenyi István Egyetem, Mezőgazdaság- és Élelmiszertudományi Kar, Mosonmagyaróvár</a:t>
            </a:r>
            <a:endParaRPr/>
          </a:p>
          <a:p>
            <a:pPr indent="-4064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6862"/>
              <a:buNone/>
            </a:pPr>
            <a:r>
              <a:rPr baseline="30000" lang="hu-HU" sz="1800">
                <a:solidFill>
                  <a:schemeClr val="dk1"/>
                </a:solidFill>
              </a:rPr>
              <a:t>2</a:t>
            </a:r>
            <a:r>
              <a:rPr lang="hu-HU" sz="1800">
                <a:solidFill>
                  <a:schemeClr val="dk1"/>
                </a:solidFill>
              </a:rPr>
              <a:t>Tomelilla Kft.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17647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767408" y="260648"/>
            <a:ext cx="9026562" cy="12110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hu-HU">
                <a:solidFill>
                  <a:srgbClr val="00B050"/>
                </a:solidFill>
              </a:rPr>
            </a:br>
            <a:r>
              <a:rPr lang="hu-HU">
                <a:solidFill>
                  <a:srgbClr val="00B050"/>
                </a:solidFill>
              </a:rPr>
              <a:t>2. A precíziós (helyspecifikus) növényvédelem végrehajtásának feltételei</a:t>
            </a:r>
            <a:br>
              <a:rPr lang="hu-HU">
                <a:solidFill>
                  <a:srgbClr val="00B050"/>
                </a:solidFill>
              </a:rPr>
            </a:br>
            <a:endParaRPr>
              <a:solidFill>
                <a:srgbClr val="00B050"/>
              </a:solidFill>
            </a:endParaRPr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838200" y="1484784"/>
            <a:ext cx="10515600" cy="2161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 startAt="2"/>
            </a:pPr>
            <a:r>
              <a:rPr b="1" lang="hu-HU" sz="1600">
                <a:solidFill>
                  <a:srgbClr val="00B050"/>
                </a:solidFill>
              </a:rPr>
              <a:t>Döntés-előkészítő algoritmusok</a:t>
            </a:r>
            <a:r>
              <a:rPr lang="hu-HU" sz="1600">
                <a:solidFill>
                  <a:srgbClr val="00B050"/>
                </a:solidFill>
              </a:rPr>
              <a:t>: A helyspecifikus növényvédelmi beavatkozás elvégzéséhez döntés előkészítő algoritmusok szükségesek, melyek a szabadföldi adatokat értelmezni, majd végrehajtási paranccsá átalakítani képesek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 startAt="2"/>
            </a:pPr>
            <a:r>
              <a:rPr b="1" lang="hu-HU" sz="1600">
                <a:solidFill>
                  <a:srgbClr val="00B050"/>
                </a:solidFill>
              </a:rPr>
              <a:t>Precíziós kijuttatási technika elemei permetezőn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600">
                <a:solidFill>
                  <a:srgbClr val="00B050"/>
                </a:solidFill>
              </a:rPr>
              <a:t>	RTK alapú Pontos sorvezetés 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600">
                <a:solidFill>
                  <a:srgbClr val="00B050"/>
                </a:solidFill>
              </a:rPr>
              <a:t>	Automatikus szakaszkezelés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600">
                <a:solidFill>
                  <a:srgbClr val="00B050"/>
                </a:solidFill>
              </a:rPr>
              <a:t>	Közvetlen vegyszer-befecskendező rendszer</a:t>
            </a:r>
            <a:endParaRPr sz="1600">
              <a:solidFill>
                <a:srgbClr val="00B050"/>
              </a:solidFill>
            </a:endParaRPr>
          </a:p>
        </p:txBody>
      </p:sp>
      <p:pic>
        <p:nvPicPr>
          <p:cNvPr descr="WP_20131104_003" id="131" name="Google Shape;13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8761" y="3687104"/>
            <a:ext cx="3555791" cy="200189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22"/>
          <p:cNvPicPr preferRelativeResize="0"/>
          <p:nvPr/>
        </p:nvPicPr>
        <p:blipFill rotWithShape="1">
          <a:blip r:embed="rId4">
            <a:alphaModFix/>
          </a:blip>
          <a:srcRect b="24589" l="41360" r="19813" t="31762"/>
          <a:stretch/>
        </p:blipFill>
        <p:spPr>
          <a:xfrm>
            <a:off x="6765602" y="2542036"/>
            <a:ext cx="5061637" cy="319919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3" name="Google Shape;133;p22"/>
          <p:cNvSpPr txBox="1"/>
          <p:nvPr/>
        </p:nvSpPr>
        <p:spPr>
          <a:xfrm>
            <a:off x="1169224" y="5786203"/>
            <a:ext cx="485681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Automatikus szakaszkezeléssel működtetett permetező szakaszokat vezérlő szelepek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Fotó: Kukorelli G. (forrás:Megyer Agro Kft., Győr)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6426465" y="5786202"/>
            <a:ext cx="56762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Automatikus szakaszkezeléssel működtetett  permetező lefedési mintája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Ábra: Kukorelli G. 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551384" y="260648"/>
            <a:ext cx="9026562" cy="12110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hu-HU" sz="3200">
                <a:solidFill>
                  <a:schemeClr val="dk1"/>
                </a:solidFill>
              </a:rPr>
            </a:br>
            <a:r>
              <a:rPr lang="hu-HU">
                <a:solidFill>
                  <a:srgbClr val="00B050"/>
                </a:solidFill>
              </a:rPr>
              <a:t>2. A precíziós (helyspecifikus) növényvédelem végrehajtásának feltételei</a:t>
            </a:r>
            <a:br>
              <a:rPr lang="hu-HU" sz="3200">
                <a:solidFill>
                  <a:schemeClr val="dk1"/>
                </a:solidFill>
              </a:rPr>
            </a:br>
            <a:endParaRPr sz="3200">
              <a:solidFill>
                <a:schemeClr val="dk1"/>
              </a:solidFill>
            </a:endParaRPr>
          </a:p>
        </p:txBody>
      </p:sp>
      <p:pic>
        <p:nvPicPr>
          <p:cNvPr descr="Képtalálat a következ&amp;odblac;re: „raven direct injection”" id="140" name="Google Shape;1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0714" y="1484784"/>
            <a:ext cx="5536421" cy="398500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770" y="1484784"/>
            <a:ext cx="5391227" cy="399417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1048062" y="5517232"/>
            <a:ext cx="4063584" cy="12142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200">
                <a:solidFill>
                  <a:srgbClr val="00B050"/>
                </a:solidFill>
              </a:rPr>
              <a:t>Preemergens gyomirtás borsó növényben</a:t>
            </a:r>
            <a:endParaRPr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200">
                <a:solidFill>
                  <a:srgbClr val="00B050"/>
                </a:solidFill>
              </a:rPr>
              <a:t>RTK alapú sorvezetés alkalmazásával a művelő utak kelés előtti pontos használata során taposási kár nem keletkezett</a:t>
            </a:r>
            <a:endParaRPr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200">
                <a:solidFill>
                  <a:srgbClr val="00B050"/>
                </a:solidFill>
              </a:rPr>
              <a:t>Fotó: Kukorelli G. (forrás: Megyer Agro Kft., Győr)</a:t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143" name="Google Shape;143;p23"/>
          <p:cNvSpPr txBox="1"/>
          <p:nvPr/>
        </p:nvSpPr>
        <p:spPr>
          <a:xfrm>
            <a:off x="7421380" y="5589240"/>
            <a:ext cx="4063584" cy="709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200"/>
              <a:buFont typeface="Arial"/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Raven típusú közvetlen vegyszerbefecskendező rendszer működésének vázrajza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Forrás: ravenprecision.com</a:t>
            </a:r>
            <a:endParaRPr b="0" i="0" sz="12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838200" y="903642"/>
            <a:ext cx="10242176" cy="787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3. A precíziós növényvédelem irányítási típusai</a:t>
            </a:r>
            <a:endParaRPr/>
          </a:p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838200" y="1690688"/>
            <a:ext cx="1007225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hu-HU" sz="1900">
                <a:solidFill>
                  <a:srgbClr val="00B050"/>
                </a:solidFill>
              </a:rPr>
              <a:t>On-line</a:t>
            </a:r>
            <a:r>
              <a:rPr lang="hu-HU" sz="1900">
                <a:solidFill>
                  <a:srgbClr val="00B050"/>
                </a:solidFill>
              </a:rPr>
              <a:t> (real-time), azaz valós idejű megvalósítás, melynek lényege, hogy a traktorra szerelt kamerák vagy szenzorok adatait a fedélzeti számítógép feldolgozza és a kapcsolt munkagép már ennek megfelelően helyspecifikusan működik. (Szenzortechnológia)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9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9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hu-HU" sz="1900">
                <a:solidFill>
                  <a:srgbClr val="00B050"/>
                </a:solidFill>
              </a:rPr>
              <a:t>Off-line,</a:t>
            </a:r>
            <a:r>
              <a:rPr lang="hu-HU" sz="1900">
                <a:solidFill>
                  <a:srgbClr val="00B050"/>
                </a:solidFill>
              </a:rPr>
              <a:t> azaz utófeldolgozásos módszer, ahol időben és térben elválik a minta felvételezés, egyéb terepi felvételezés, adatfeldolgozás és a kijuttatás munkafolyamata. A hazai precíziós fejlesztések többnyire ezt az irányt követik, a hazai adatgyűjtési hagyományok másrészt a fejlesztés takarékos volta miatt. Ebben az esetben azzal az ellentmondással kell szembenéznünk, hogy a mintavétel reprezentatív jellegű, és az eredmények biztonságát a mintasűrűség, a mintavétel és a kezelés között eltelt idő nagy mértékben befolyásolhatja.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623392" y="2606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4. Helyspecifikus kezelések megvalósítása a növénykórtani beavatkozások területén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838200" y="204112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rPr b="1" lang="hu-HU">
                <a:solidFill>
                  <a:srgbClr val="00B050"/>
                </a:solidFill>
              </a:rPr>
              <a:t>Alapelve</a:t>
            </a:r>
            <a:r>
              <a:rPr lang="hu-HU">
                <a:solidFill>
                  <a:srgbClr val="00B050"/>
                </a:solidFill>
              </a:rPr>
              <a:t>:  a kórokozó károsítása fertőzési gócból indul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rPr lang="hu-HU">
                <a:solidFill>
                  <a:srgbClr val="00B050"/>
                </a:solidFill>
              </a:rPr>
              <a:t>Fejlesztési irányai, nehézségei: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rPr lang="hu-HU">
                <a:solidFill>
                  <a:srgbClr val="00B050"/>
                </a:solidFill>
              </a:rPr>
              <a:t>Fertőzési góc meghatározása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rPr lang="hu-HU">
                <a:solidFill>
                  <a:srgbClr val="00B050"/>
                </a:solidFill>
              </a:rPr>
              <a:t>Szenzortechnika fejlesztése: a növénykórtani problémák detektálásához sokkal pontosabb szenzorok szükségesek a lokalizációhoz, mint amit  a N fejtrágyázáshoz vagy a gyomdetektáláshoz a gyakorlat már alkalmaz.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rPr lang="hu-HU">
                <a:solidFill>
                  <a:srgbClr val="00B050"/>
                </a:solidFill>
              </a:rPr>
              <a:t>Időigényes: A növénykórtani problémák detektálásához közelről kell vizsgálni a növényállományt, ezen felül a felső levél ritkán fertőzött, ezért azt általában ki kell zárni.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rPr lang="hu-HU">
                <a:solidFill>
                  <a:srgbClr val="00B050"/>
                </a:solidFill>
              </a:rPr>
              <a:t>Inkubációs idő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rPr lang="hu-HU">
                <a:solidFill>
                  <a:schemeClr val="dk1"/>
                </a:solidFill>
              </a:rPr>
              <a:t>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623392" y="2606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4. Helyspecifikus kezelések megvalósítása a növénykórtani beavatkozások területén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800215" y="182793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Mahlein</a:t>
            </a:r>
            <a:r>
              <a:rPr b="0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et al. (2010) cukorrépán </a:t>
            </a:r>
            <a:r>
              <a:rPr b="0" i="1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Cercospora beticola</a:t>
            </a:r>
            <a:r>
              <a:rPr b="0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Eryshipe betae </a:t>
            </a:r>
            <a:r>
              <a:rPr b="0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fertőzött leveleket vizsgáltak hiperspektrális szenzor alkalmazásával. Eredményeik alapján, lehetőség adódott arra, hogy megbecsülésre kerüljenek a különböző betegségek azok kezdeti fertőzésében, illetve még korábban, mikor még a fertőzés látható tünetei nem is jelentek meg a leveleken.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Van de Zande </a:t>
            </a:r>
            <a:r>
              <a:rPr b="0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et al. 2007 tanulmányukban alapján CHS (Crop Health Sensor) színképelemző szenzor alkalmazásával </a:t>
            </a:r>
            <a:r>
              <a:rPr b="0" i="1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Venturia inaequalis</a:t>
            </a:r>
            <a:r>
              <a:rPr b="0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és </a:t>
            </a:r>
            <a:r>
              <a:rPr b="0" i="1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Podosphaera leucotricha </a:t>
            </a:r>
            <a:r>
              <a:rPr b="0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fertőzés tudtak mérni valós időben. A dózis és a permetezés eredményesen volt mérhető  a szenzor alkalmazásának segítségével.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Nemzetközi viszonylatban egyes eredmények már beszámoltak arról, hogy növénykórtani problémák helyspecifikus detektálására lehetőség adódott. Pl. Ceres Imaging</a:t>
            </a:r>
            <a:endParaRPr b="0" i="0" sz="16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http://www.precisionag.com/industry-news/ceres-imaging-details-new-pest-disease-detection-product-for-midwest/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5"/>
              <a:buNone/>
            </a:pPr>
            <a:r>
              <a:rPr lang="hu-HU"/>
              <a:t>4. Helyspecifikus kezelések megvalósítása a növénykórtani beavatkozások területén</a:t>
            </a:r>
            <a:br>
              <a:rPr lang="hu-HU"/>
            </a:b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3">
            <a:alphaModFix/>
          </a:blip>
          <a:srcRect b="16965" l="6868" r="29693" t="13631"/>
          <a:stretch/>
        </p:blipFill>
        <p:spPr>
          <a:xfrm>
            <a:off x="2048891" y="1412776"/>
            <a:ext cx="9015661" cy="44118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68" name="Google Shape;168;p27"/>
          <p:cNvSpPr txBox="1"/>
          <p:nvPr/>
        </p:nvSpPr>
        <p:spPr>
          <a:xfrm>
            <a:off x="2135560" y="5877272"/>
            <a:ext cx="8953175" cy="673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/>
              <a:buNone/>
            </a:pPr>
            <a:r>
              <a:rPr b="0" i="1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Cercospora beneath </a:t>
            </a: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detektálása szóján,</a:t>
            </a: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a látható tünetek megjelenése előtt.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Forrás: http://www.precisionag.com/industry-news/ceres-imaging-details-new-pest-disease-detection-product-for-midwest/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5. Kártevők elleni helyspecifikus kezelések megvalósítása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A növényvédelem területén a talajlakó kártevők elleni védekezés jelentős költséget jelent elsősorban a kapás kultúrák termesztésekor. A talajlakó kártevők (elsősorban drótférgek, nematódák, kukorica bogár lárva) előrejelzési módszerei adottak. Korlátait jelenti, hogy a kártevők talajban történő elhelyezkedése következtében a talajszint átvizsgálása jelentős  munka ráfordítással jár. A nematódák és kukoricabogár tojások detektálása pedig labormunkát is igényel.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A drótférgek GPS koordináta alapú, tábla szintű felmérését már több tanulmányban megvizsgálták, a gyomosodás és drótféreg jelenlét közötti korrelációkat kimutattak.  Az eredmények alapján elmondható, hogy  előzetes felméréssel  a drótféreggel nem fertőzött táblarészek elkülöníthetőek (</a:t>
            </a:r>
            <a:r>
              <a:rPr i="1" lang="hu-HU" sz="1800">
                <a:solidFill>
                  <a:srgbClr val="00B050"/>
                </a:solidFill>
              </a:rPr>
              <a:t>Kovács 2012, Kuroli et al. 2006</a:t>
            </a:r>
            <a:r>
              <a:rPr lang="hu-HU" sz="1800">
                <a:solidFill>
                  <a:srgbClr val="00B050"/>
                </a:solidFill>
              </a:rPr>
              <a:t>)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A kijuttatástechnológia szempontjából, a mikrogranulátumok helyspecifikus kijuttatása megoldott, azonban a gyakorlati alkalmazáshoz a módszertanok egyszerűsítése mindenképpen szükséges.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838200" y="586536"/>
            <a:ext cx="10061864" cy="17325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6. Helyspecifikus kezelések megvalósítása a gyomirtó szeres beavatkozások területén </a:t>
            </a:r>
            <a:br>
              <a:rPr lang="hu-HU" sz="2800">
                <a:solidFill>
                  <a:schemeClr val="dk1"/>
                </a:solidFill>
              </a:rPr>
            </a:br>
            <a:r>
              <a:rPr lang="hu-HU" sz="2000">
                <a:solidFill>
                  <a:schemeClr val="dk1"/>
                </a:solidFill>
              </a:rPr>
              <a:t>	</a:t>
            </a:r>
            <a:r>
              <a:rPr lang="hu-HU" sz="2000">
                <a:solidFill>
                  <a:srgbClr val="00B050"/>
                </a:solidFill>
              </a:rPr>
              <a:t>6. 1. Fejlesztési eredmények a kalászos gabonák precíziós gyomszabályozásában</a:t>
            </a:r>
            <a:endParaRPr sz="32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838200" y="2506662"/>
            <a:ext cx="10515600" cy="2979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A helyspecifikus gyomirtásra elsősorban a levélherbicidek alkalmazása esetén van lehetőség, mivel a gyomkelés az alkalmazásukra megtörténik, és azonosításukra megvan a lehetőség.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A gyomfelvételezésről általában:</a:t>
            </a:r>
            <a:endParaRPr sz="16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1" lang="hu-HU" sz="1600">
                <a:solidFill>
                  <a:srgbClr val="00B050"/>
                </a:solidFill>
              </a:rPr>
              <a:t>Ujvárosi</a:t>
            </a:r>
            <a:r>
              <a:rPr lang="hu-HU" sz="1600">
                <a:solidFill>
                  <a:srgbClr val="00B050"/>
                </a:solidFill>
              </a:rPr>
              <a:t> (1973) szerint a gyomirtás (gyomszabályozás) csak akkor lehet eredményes, ha ismerjük a táblán előforduló gyomfajokat és azok mennyiségi viszonyait. Hozzátesszük, hogy a precíziós gyomszabályozásnál ennél többre van szükség: ismerni kell a gyomfajok térbeli elhelyezkedését is.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A gyomfelvételezési módszerek csoportosítása:</a:t>
            </a:r>
            <a:endParaRPr/>
          </a:p>
          <a:p>
            <a:pPr indent="0" lvl="1" marL="7429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200">
                <a:solidFill>
                  <a:srgbClr val="00B050"/>
                </a:solidFill>
              </a:rPr>
              <a:t>Egzakt (időigényes)</a:t>
            </a:r>
            <a:endParaRPr/>
          </a:p>
          <a:p>
            <a:pPr indent="0" lvl="1" marL="7429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200">
                <a:solidFill>
                  <a:srgbClr val="00B050"/>
                </a:solidFill>
              </a:rPr>
              <a:t>Becslés (gyors, könnyebb)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838200" y="7703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3200">
                <a:solidFill>
                  <a:srgbClr val="00B050"/>
                </a:solidFill>
              </a:rPr>
              <a:t>6. Helyspecifikus kezelések megvalósítása a gyomirtószeres beavatkozások területén </a:t>
            </a:r>
            <a:br>
              <a:rPr lang="hu-HU" sz="2800">
                <a:solidFill>
                  <a:srgbClr val="00B050"/>
                </a:solidFill>
              </a:rPr>
            </a:br>
            <a:r>
              <a:rPr lang="hu-HU" sz="2000">
                <a:solidFill>
                  <a:srgbClr val="00B050"/>
                </a:solidFill>
              </a:rPr>
              <a:t>	6. 1. Fejlesztési eredmények a kalászos gabonák precíziós gyomszabályozásában</a:t>
            </a:r>
            <a:endParaRPr sz="3200">
              <a:solidFill>
                <a:srgbClr val="00B050"/>
              </a:solidFill>
            </a:endParaRPr>
          </a:p>
        </p:txBody>
      </p:sp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838200" y="2563525"/>
            <a:ext cx="10515600" cy="2767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hu-HU" sz="1900">
                <a:solidFill>
                  <a:srgbClr val="00B050"/>
                </a:solidFill>
              </a:rPr>
              <a:t>Első lépésben be kellett bizonyítanunk, hogy a becslési adatok közel azonos mértékűek az egzakt módszerrel végrehajtott adatfelvételezéshez.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900">
                <a:solidFill>
                  <a:srgbClr val="00B050"/>
                </a:solidFill>
              </a:rPr>
              <a:t>Összehasonlító vizsgálatot végeztünk gabonatarlón, ahol felvételeket készítettünk multispektrális kézi kamerával, ún. földközeli üzemmódban, valamint azonos időben, párhuzamosan a hagyományos Balázs–Ujvárosi módszer szerint is.</a:t>
            </a:r>
            <a:r>
              <a:rPr b="1" lang="hu-HU" sz="1900">
                <a:solidFill>
                  <a:srgbClr val="00B050"/>
                </a:solidFill>
              </a:rPr>
              <a:t> </a:t>
            </a:r>
            <a:r>
              <a:rPr lang="hu-HU" sz="1900">
                <a:solidFill>
                  <a:srgbClr val="00B050"/>
                </a:solidFill>
              </a:rPr>
              <a:t>Valamennyi felvételt külön értékeltük és összehasonlítottuk a borítási értékeket. </a:t>
            </a:r>
            <a:endParaRPr sz="19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900">
                <a:solidFill>
                  <a:srgbClr val="00B050"/>
                </a:solidFill>
              </a:rPr>
              <a:t>A korrelációs értékek mindkét esetben igen szorosak voltak, a két módszer nem adott eltérő eredményt. (</a:t>
            </a:r>
            <a:r>
              <a:rPr i="1" lang="hu-HU" sz="1900">
                <a:solidFill>
                  <a:srgbClr val="00B050"/>
                </a:solidFill>
              </a:rPr>
              <a:t>Tamás -Reisinger</a:t>
            </a:r>
            <a:r>
              <a:rPr i="1" lang="hu-HU" sz="1900" cap="small">
                <a:solidFill>
                  <a:srgbClr val="00B050"/>
                </a:solidFill>
              </a:rPr>
              <a:t> </a:t>
            </a:r>
            <a:r>
              <a:rPr i="1" lang="hu-HU" sz="1900">
                <a:solidFill>
                  <a:srgbClr val="00B050"/>
                </a:solidFill>
              </a:rPr>
              <a:t>2004</a:t>
            </a:r>
            <a:r>
              <a:rPr lang="hu-HU" sz="1900">
                <a:solidFill>
                  <a:srgbClr val="00B050"/>
                </a:solidFill>
              </a:rPr>
              <a:t>). Ez annyit jelent, hogy kellő gyakorlattal elvégzett Balázs–Újvárosi gyomfelvételezési módszer is pontos eredményt ad egy mintaterület gyomfedettségét illetően. </a:t>
            </a:r>
            <a:endParaRPr sz="1900">
              <a:solidFill>
                <a:srgbClr val="00B05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idx="1" type="body"/>
          </p:nvPr>
        </p:nvSpPr>
        <p:spPr>
          <a:xfrm>
            <a:off x="838200" y="2365265"/>
            <a:ext cx="10515600" cy="3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Kutatások a gyomfelvételezési mintasűrűségre vonatkozóan: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gyomfelvételezési adatokból származtatott helyspecifikus gyomszabályozási technológia pontosságát elsősorban a mintasűrűség határozza meg. Korábbi hipotézisünk és vizsgálataink szerint kalászos gabonákban a 0,5 hektáronkénti mintasűrűség elegendő ahhoz, hogy pontos képet kapjunk a tábla gyomnövényzetéről (</a:t>
            </a:r>
            <a:r>
              <a:rPr i="1"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Reisinger et al. 2003</a:t>
            </a:r>
            <a:r>
              <a:rPr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).  (</a:t>
            </a:r>
            <a:r>
              <a:rPr i="1"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Reisinger et al. 2003; Reisinger et al. 2006</a:t>
            </a:r>
            <a:r>
              <a:rPr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precíziós gyomszabályozási technológiák tervezéséhez gyomtérképekre van szükségünk, mely alapján elkészül a herbicidek kijuttatásának táblán belüli vezérlése. A térinformatikai adatok mellé rendelt gyomfelvételezési adatokból gyomeloszlási térképek készíthetők. A gyomeloszlási térképek készítésének több módszere van, melyek megbízható használhatóságát a fejlesztők geostatisztikai vizsgálatokkal igazoltak. Saját vizsgálataink alapján a távolsággal fordítottan arányos interpolálás IDW (Inverse Distance Weighting) bizonyult a legjobbnak. Ma már az interpolálási módszerek igényeink és elhatározásaink szerint kiválaszthatóak a térinformatikai eszközök szoftvertárából. </a:t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910935" y="404664"/>
            <a:ext cx="10072255" cy="17325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6. Helyspecifikus kezelések megvalósítása a gyomirtószeres beavatkozások területén </a:t>
            </a:r>
            <a:br>
              <a:rPr b="0" i="0" lang="hu-HU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u-H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6. 1. Fejlesztési eredmények a kalászos gabonák precíziós gyomszabályozásában</a:t>
            </a:r>
            <a:endParaRPr b="1" i="0" sz="32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838200" y="552005"/>
            <a:ext cx="10515600" cy="7468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u-HU" sz="3200">
                <a:solidFill>
                  <a:srgbClr val="00B050"/>
                </a:solidFill>
              </a:rPr>
              <a:t>Tartalomjegyzék</a:t>
            </a:r>
            <a:endParaRPr sz="3200">
              <a:solidFill>
                <a:srgbClr val="00B050"/>
              </a:solidFill>
            </a:endParaRPr>
          </a:p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838200" y="1534668"/>
            <a:ext cx="10514012" cy="4880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Bevezetés, általános ismertetés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A precíziós (helyspecifikus) növényvédelem végrehajtásának feltételei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A precíziós növényvédelem irányítási típusai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Helyspecifikus kezelések megvalósítása a növénykórtani beavatkozások területén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Kártevők elleni helyspecifikus kezelések megvalósítása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Helyspecifikus kezelések megvalósítása a gyomirtószeres beavatkozások területén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Gyomfelismerő szenzorok alkalmazása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Precíziós gyomszabályozás széles sortávolságú kultúrákban 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Precíziós gyomszabályozási eljárások az ökogazdálkodásban</a:t>
            </a:r>
            <a:endParaRPr sz="1600">
              <a:solidFill>
                <a:srgbClr val="00B050"/>
              </a:solidFill>
            </a:endParaRPr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Eredmények állókultúrák permetezésében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Autonóm robotok alkalmazása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Permetező Drónok alkalmazása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lang="hu-HU" sz="1600">
                <a:solidFill>
                  <a:srgbClr val="00B050"/>
                </a:solidFill>
              </a:rPr>
              <a:t>Irodalomjegyzék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title"/>
          </p:nvPr>
        </p:nvSpPr>
        <p:spPr>
          <a:xfrm>
            <a:off x="921328" y="44624"/>
            <a:ext cx="10176163" cy="2212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6. Helyspecifikus kezelések megvalósítása a gyomirtószeres beavatkozások területén </a:t>
            </a:r>
            <a:br>
              <a:rPr lang="hu-HU" sz="2800">
                <a:solidFill>
                  <a:srgbClr val="00B050"/>
                </a:solidFill>
              </a:rPr>
            </a:br>
            <a:r>
              <a:rPr lang="hu-HU" sz="2000">
                <a:solidFill>
                  <a:srgbClr val="00B050"/>
                </a:solidFill>
              </a:rPr>
              <a:t>	6. 1. Fejlesztési eredmények a kalászos gabonák precíziós gyomszabályozásában</a:t>
            </a:r>
            <a:endParaRPr sz="2800">
              <a:solidFill>
                <a:srgbClr val="00B050"/>
              </a:solidFill>
            </a:endParaRPr>
          </a:p>
        </p:txBody>
      </p:sp>
      <p:sp>
        <p:nvSpPr>
          <p:cNvPr id="198" name="Google Shape;198;p32"/>
          <p:cNvSpPr txBox="1"/>
          <p:nvPr>
            <p:ph idx="1" type="body"/>
          </p:nvPr>
        </p:nvSpPr>
        <p:spPr>
          <a:xfrm>
            <a:off x="748259" y="2276872"/>
            <a:ext cx="10515600" cy="3730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9330"/>
              <a:buNone/>
            </a:pPr>
            <a:r>
              <a:rPr lang="hu-HU" sz="2600">
                <a:solidFill>
                  <a:srgbClr val="00B050"/>
                </a:solidFill>
              </a:rPr>
              <a:t>Gyomfelvételezés gyakorlati végrehajtása: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9330"/>
              <a:buNone/>
            </a:pPr>
            <a:r>
              <a:t/>
            </a:r>
            <a:endParaRPr sz="2600">
              <a:solidFill>
                <a:srgbClr val="00B050"/>
              </a:solidFill>
            </a:endParaRPr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571"/>
              <a:buChar char="•"/>
            </a:pPr>
            <a:r>
              <a:rPr lang="hu-HU" sz="2200">
                <a:solidFill>
                  <a:srgbClr val="00B050"/>
                </a:solidFill>
              </a:rPr>
              <a:t>Terület felosztása 0,5 hektáronként</a:t>
            </a:r>
            <a:endParaRPr/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571"/>
              <a:buChar char="•"/>
            </a:pPr>
            <a:r>
              <a:rPr lang="hu-HU" sz="2200">
                <a:solidFill>
                  <a:srgbClr val="00B050"/>
                </a:solidFill>
              </a:rPr>
              <a:t>Mintavételi pontok felkeresése kézi helymeghatározó eszköz használatával</a:t>
            </a:r>
            <a:endParaRPr/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571"/>
              <a:buChar char="•"/>
            </a:pPr>
            <a:r>
              <a:rPr lang="hu-HU" sz="2200">
                <a:solidFill>
                  <a:srgbClr val="00B050"/>
                </a:solidFill>
              </a:rPr>
              <a:t>Gyomfelvételezés elvégzése</a:t>
            </a:r>
            <a:endParaRPr/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571"/>
              <a:buChar char="•"/>
            </a:pPr>
            <a:r>
              <a:rPr lang="hu-HU" sz="2200">
                <a:solidFill>
                  <a:srgbClr val="00B050"/>
                </a:solidFill>
              </a:rPr>
              <a:t>Gyomfelvételezési értékelő táblázat készítése</a:t>
            </a:r>
            <a:endParaRPr/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571"/>
              <a:buChar char="•"/>
            </a:pPr>
            <a:r>
              <a:rPr lang="hu-HU" sz="2200">
                <a:solidFill>
                  <a:srgbClr val="00B050"/>
                </a:solidFill>
              </a:rPr>
              <a:t>Algoritmus alkalmazása, térinformatikai szoftver használatával kijuttatási terv készítése</a:t>
            </a:r>
            <a:endParaRPr/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571"/>
              <a:buChar char="•"/>
            </a:pPr>
            <a:r>
              <a:rPr lang="hu-HU" sz="2200">
                <a:solidFill>
                  <a:srgbClr val="00B050"/>
                </a:solidFill>
              </a:rPr>
              <a:t>Kijuttatási terv beolvasása a fedélzeti monitorba</a:t>
            </a:r>
            <a:endParaRPr/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571"/>
              <a:buChar char="•"/>
            </a:pPr>
            <a:r>
              <a:rPr lang="hu-HU" sz="2200">
                <a:solidFill>
                  <a:srgbClr val="00B050"/>
                </a:solidFill>
              </a:rPr>
              <a:t>Kijuttatási terv végrehajtása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9330"/>
              <a:buNone/>
            </a:pPr>
            <a:r>
              <a:t/>
            </a:r>
            <a:endParaRPr sz="26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9330"/>
              <a:buNone/>
            </a:pPr>
            <a:r>
              <a:t/>
            </a:r>
            <a:endParaRPr sz="26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9330"/>
              <a:buNone/>
            </a:pPr>
            <a:r>
              <a:rPr lang="hu-HU" sz="2600">
                <a:solidFill>
                  <a:srgbClr val="00B050"/>
                </a:solidFill>
              </a:rPr>
              <a:t>E fejlesztésünkhöz nagy reményeket fűztünk, de később kiderült, hogy a herbológiai gyakorlat ezt a módszert nem fogadta kedvezően. A problémát tovább elemezve egyértelművé vált, hogy ezt a típusú gyomfelvételezést a </a:t>
            </a:r>
            <a:r>
              <a:rPr b="1" lang="hu-HU" sz="2600">
                <a:solidFill>
                  <a:srgbClr val="00B050"/>
                </a:solidFill>
              </a:rPr>
              <a:t>gyakorlat nem preferálja a fárasztó, gyalogosan végzett munka miatt</a:t>
            </a:r>
            <a:r>
              <a:rPr lang="hu-HU" sz="2600">
                <a:solidFill>
                  <a:srgbClr val="00B050"/>
                </a:solidFill>
              </a:rPr>
              <a:t>.</a:t>
            </a:r>
            <a:endParaRPr sz="26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9330"/>
              <a:buNone/>
            </a:pPr>
            <a:r>
              <a:t/>
            </a:r>
            <a:endParaRPr sz="2600">
              <a:solidFill>
                <a:srgbClr val="00B050"/>
              </a:solidFill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9330"/>
              <a:buNone/>
            </a:pPr>
            <a:r>
              <a:t/>
            </a:r>
            <a:endParaRPr sz="2600">
              <a:solidFill>
                <a:srgbClr val="00B050"/>
              </a:solidFill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2949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>
            <p:ph type="title"/>
          </p:nvPr>
        </p:nvSpPr>
        <p:spPr>
          <a:xfrm>
            <a:off x="767408" y="47667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6. Helyspecifikus kezelések megvalósítása a gyomirtószeres beavatkozások területén </a:t>
            </a:r>
            <a:br>
              <a:rPr lang="hu-HU" sz="3200">
                <a:solidFill>
                  <a:srgbClr val="00B050"/>
                </a:solidFill>
              </a:rPr>
            </a:br>
            <a:r>
              <a:rPr lang="hu-HU" sz="2000">
                <a:solidFill>
                  <a:srgbClr val="00B050"/>
                </a:solidFill>
              </a:rPr>
              <a:t>	6. 1. Fejlesztési eredmények a kalászos gabonák precíziós gyomszabályozásában</a:t>
            </a:r>
            <a:endParaRPr/>
          </a:p>
        </p:txBody>
      </p:sp>
      <p:sp>
        <p:nvSpPr>
          <p:cNvPr id="204" name="Google Shape;204;p33"/>
          <p:cNvSpPr txBox="1"/>
          <p:nvPr>
            <p:ph idx="1" type="body"/>
          </p:nvPr>
        </p:nvSpPr>
        <p:spPr>
          <a:xfrm>
            <a:off x="407368" y="3212976"/>
            <a:ext cx="4916774" cy="1734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235"/>
              <a:buNone/>
            </a:pPr>
            <a:r>
              <a:rPr lang="hu-HU" sz="2400">
                <a:solidFill>
                  <a:srgbClr val="00B050"/>
                </a:solidFill>
              </a:rPr>
              <a:t>A 2008-2016-ig terjedő időszakban a gyalogosan, 0,5 hektáros mintasűrűséggel végrehajtott gyomfelvételezéseinkből tervezett precíziós gyomszabályozás 9 év alatt 51 %-os herbicid megtakarítást értünk el.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205" name="Google Shape;205;p33"/>
          <p:cNvGraphicFramePr/>
          <p:nvPr/>
        </p:nvGraphicFramePr>
        <p:xfrm>
          <a:off x="5741234" y="268323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{0054C5F4-BE55-4F77-9678-E89655DF47DB}</a:tableStyleId>
              </a:tblPr>
              <a:tblGrid>
                <a:gridCol w="1185225"/>
                <a:gridCol w="1185225"/>
                <a:gridCol w="1185225"/>
                <a:gridCol w="1185225"/>
                <a:gridCol w="1185225"/>
              </a:tblGrid>
              <a:tr h="824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 u="none" cap="none" strike="noStrike"/>
                        <a:t>Év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 u="none" cap="none" strike="noStrike"/>
                        <a:t>Vizsgált búza terület (ha)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 u="none" cap="none" strike="noStrike"/>
                        <a:t>Táblák száma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 u="none" cap="none" strike="noStrike"/>
                        <a:t>Gyomfelvételezési mintahelyek száma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 u="none" cap="none" strike="noStrike"/>
                        <a:t>Vegyszeres gyomirtás nélküli terület %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2008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184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368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68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2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2009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195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390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76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2010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102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204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38 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2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2011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177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342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51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2012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119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237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65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2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2013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126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241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55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2014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170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335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2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2015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69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141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2016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95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201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52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521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Összesen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1.237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38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2.459</a:t>
                      </a:r>
                      <a:endParaRPr/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51</a:t>
                      </a:r>
                      <a:endParaRPr b="1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4900" marB="44900" marR="50500" marL="50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206" name="Google Shape;206;p33"/>
          <p:cNvSpPr txBox="1"/>
          <p:nvPr/>
        </p:nvSpPr>
        <p:spPr>
          <a:xfrm>
            <a:off x="4976736" y="2188563"/>
            <a:ext cx="7764904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Táblázat: 2008-2016 között a Farkas Kft.-nél (Zimány) végzettprecíziós gabona gyomirtáseredményei.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Forrás: Reisinger P</a:t>
            </a: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>
            <p:ph idx="1" type="body"/>
          </p:nvPr>
        </p:nvSpPr>
        <p:spPr>
          <a:xfrm>
            <a:off x="695400" y="1988840"/>
            <a:ext cx="10515600" cy="86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Időigényes gyalogos munka kiküszöbölésére 2016-2017-ben megalkottuk az önjáró, fotó-optikai alapon működő gyomtérképező robotot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szöveg látható&#10;&#10;A leírás teljesen megbízható" id="212" name="Google Shape;21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9617" y="2780928"/>
            <a:ext cx="5816700" cy="331428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3" name="Google Shape;213;p34"/>
          <p:cNvSpPr txBox="1"/>
          <p:nvPr/>
        </p:nvSpPr>
        <p:spPr>
          <a:xfrm>
            <a:off x="335361" y="-27384"/>
            <a:ext cx="10689394" cy="23034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6. Helyspecifikus kezelések megvalósítása a gyomirtószeres beavatkozások területén </a:t>
            </a:r>
            <a:br>
              <a:rPr b="0" i="0" lang="hu-H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6. 1. Fejlesztési eredmények a kalászos gabonák precíziós gyomszabályozásában</a:t>
            </a:r>
            <a:endParaRPr b="1" i="0" sz="2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4"/>
          <p:cNvSpPr txBox="1"/>
          <p:nvPr/>
        </p:nvSpPr>
        <p:spPr>
          <a:xfrm>
            <a:off x="695400" y="2924944"/>
            <a:ext cx="4787900" cy="335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Ez alapján a folyamat a következőképpen módosul: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Terület felosztása tetszés szerint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Gyomfelvételező robot működtetése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Képek exportálása felhőbe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Képek kiértékelése szakember közreműködésével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Gyomfelvételezési értékelő táblázat készítése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Algoritmus alkalmazása, térinformatikai szoftver használatával kijuttatási terv készítése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Kijuttatási terv beolvasása a fedélzeti monitorba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Kijuttatási terv végrehajtása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4"/>
          <p:cNvSpPr txBox="1"/>
          <p:nvPr/>
        </p:nvSpPr>
        <p:spPr>
          <a:xfrm>
            <a:off x="5881450" y="6165304"/>
            <a:ext cx="583117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 gyomtérképező robot alapján működő precíziós gyomirtás folyamat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Ábra: Borsiczky I.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>
            <p:ph type="title"/>
          </p:nvPr>
        </p:nvSpPr>
        <p:spPr>
          <a:xfrm>
            <a:off x="839416" y="188640"/>
            <a:ext cx="10123017" cy="1451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hu-HU" sz="4000">
                <a:solidFill>
                  <a:srgbClr val="00B050"/>
                </a:solidFill>
              </a:rPr>
              <a:t>6. Helyspecifikus kezelések megvalósítása a gyomirtószeres beavatkozások területén </a:t>
            </a:r>
            <a:br>
              <a:rPr lang="hu-HU">
                <a:solidFill>
                  <a:srgbClr val="00B050"/>
                </a:solidFill>
              </a:rPr>
            </a:br>
            <a:r>
              <a:rPr lang="hu-HU" sz="2200">
                <a:solidFill>
                  <a:srgbClr val="00B050"/>
                </a:solidFill>
              </a:rPr>
              <a:t>	6. 2. A helyspecifikus gyomszabályozást tervező algoritmus</a:t>
            </a:r>
            <a:endParaRPr sz="2200">
              <a:solidFill>
                <a:srgbClr val="00B050"/>
              </a:solidFill>
            </a:endParaRPr>
          </a:p>
        </p:txBody>
      </p:sp>
      <p:sp>
        <p:nvSpPr>
          <p:cNvPr id="221" name="Google Shape;221;p35"/>
          <p:cNvSpPr txBox="1"/>
          <p:nvPr>
            <p:ph idx="1" type="body"/>
          </p:nvPr>
        </p:nvSpPr>
        <p:spPr>
          <a:xfrm>
            <a:off x="568379" y="1988840"/>
            <a:ext cx="5142875" cy="4536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Kijuttatási terv készítésének folyamata:</a:t>
            </a:r>
            <a:endParaRPr/>
          </a:p>
          <a:p>
            <a:pPr indent="-171450" lvl="0" marL="2857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-285750" lvl="1" marL="7429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200">
                <a:solidFill>
                  <a:srgbClr val="00B050"/>
                </a:solidFill>
              </a:rPr>
              <a:t>Gyomfelvételezési adat</a:t>
            </a:r>
            <a:endParaRPr/>
          </a:p>
          <a:p>
            <a:pPr indent="-285750" lvl="1" marL="7429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200">
                <a:solidFill>
                  <a:srgbClr val="00B050"/>
                </a:solidFill>
              </a:rPr>
              <a:t>Excel táblázat készítése, mely tartalmazza a mintavételezési hely WGS koordinátáit, sorszámát és a gyomfajok borítottsági adatait</a:t>
            </a:r>
            <a:endParaRPr/>
          </a:p>
          <a:p>
            <a:pPr indent="-285750" lvl="1" marL="7429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200">
                <a:solidFill>
                  <a:srgbClr val="00B050"/>
                </a:solidFill>
              </a:rPr>
              <a:t>A gyomfajok csoportosítása biológiai-ökológiai spektrum alapján (egyéves egyszikűek, egyéves kétszikűek, évelő egyszikűek és az évelő kétszikűek)</a:t>
            </a:r>
            <a:endParaRPr/>
          </a:p>
          <a:p>
            <a:pPr indent="-285750" lvl="1" marL="7429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200">
                <a:solidFill>
                  <a:srgbClr val="00B050"/>
                </a:solidFill>
              </a:rPr>
              <a:t>A speciális gyomproblémákat elkülönítése</a:t>
            </a:r>
            <a:endParaRPr/>
          </a:p>
          <a:p>
            <a:pPr indent="-285750" lvl="1" marL="7429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200">
                <a:solidFill>
                  <a:srgbClr val="00B050"/>
                </a:solidFill>
              </a:rPr>
              <a:t>Kezelt, nem kezelt zónák meghatározása, ökonómiai küszöbérték vagy jelenléten alapuló</a:t>
            </a:r>
            <a:endParaRPr/>
          </a:p>
          <a:p>
            <a:pPr indent="-285750" lvl="1" marL="7429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200">
                <a:solidFill>
                  <a:srgbClr val="00B050"/>
                </a:solidFill>
              </a:rPr>
              <a:t>Védekezési utasítás: „0”= nem kell védekezni, ill. „1” = védekezés szükséges jelekkel</a:t>
            </a:r>
            <a:endParaRPr/>
          </a:p>
          <a:p>
            <a:pPr indent="-285750" lvl="1" marL="7429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200">
                <a:solidFill>
                  <a:srgbClr val="00B050"/>
                </a:solidFill>
              </a:rPr>
              <a:t>Számítógépes szoftver használatával  interpolálás </a:t>
            </a:r>
            <a:endParaRPr sz="1200">
              <a:solidFill>
                <a:srgbClr val="00B050"/>
              </a:solidFill>
            </a:endParaRPr>
          </a:p>
          <a:p>
            <a:pPr indent="-285750" lvl="1" marL="74295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200">
                <a:solidFill>
                  <a:srgbClr val="00B050"/>
                </a:solidFill>
              </a:rPr>
              <a:t>Kijuttatási terv készítés a megfelelő fájlformátumban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71450" lvl="0" marL="2857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2" name="Google Shape;222;p35"/>
          <p:cNvGraphicFramePr/>
          <p:nvPr/>
        </p:nvGraphicFramePr>
        <p:xfrm>
          <a:off x="6086004" y="2522633"/>
          <a:ext cx="5561351" cy="4127178"/>
        </p:xfrm>
        <a:graphic>
          <a:graphicData uri="http://schemas.openxmlformats.org/presentationml/2006/ole">
            <mc:AlternateContent>
              <mc:Choice Requires="v">
                <p:oleObj r:id="rId4" imgH="4127178" imgW="5561351" progId="Excel.Sheet.8" spid="_x0000_s1">
                  <p:embed/>
                </p:oleObj>
              </mc:Choice>
              <mc:Fallback>
                <p:oleObj r:id="rId5" imgH="4127178" imgW="5561351" progId="Excel.Sheet.8">
                  <p:embed/>
                  <p:pic>
                    <p:nvPicPr>
                      <p:cNvPr id="222" name="Google Shape;222;p3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086004" y="2522633"/>
                        <a:ext cx="5561351" cy="4127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3" name="Google Shape;223;p35"/>
          <p:cNvSpPr txBox="1"/>
          <p:nvPr/>
        </p:nvSpPr>
        <p:spPr>
          <a:xfrm>
            <a:off x="7120320" y="2038660"/>
            <a:ext cx="379251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Gyomfelvételezési táblázat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Forrás: Kukorelli G</a:t>
            </a: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/>
          <p:nvPr>
            <p:ph type="title"/>
          </p:nvPr>
        </p:nvSpPr>
        <p:spPr>
          <a:xfrm>
            <a:off x="695400" y="476672"/>
            <a:ext cx="9967160" cy="12926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6. Helyspecifikus kezelések megvalósítása a gyomirtószeres beavatkozások területén </a:t>
            </a:r>
            <a:br>
              <a:rPr lang="hu-HU" sz="3200">
                <a:solidFill>
                  <a:srgbClr val="00B050"/>
                </a:solidFill>
              </a:rPr>
            </a:br>
            <a:r>
              <a:rPr lang="hu-HU" sz="2000">
                <a:solidFill>
                  <a:srgbClr val="00B050"/>
                </a:solidFill>
              </a:rPr>
              <a:t>	6. 3. Kezelés végrehajtása kéttartályos permetezővel</a:t>
            </a:r>
            <a:endParaRPr sz="2000">
              <a:solidFill>
                <a:srgbClr val="00B050"/>
              </a:solidFill>
            </a:endParaRPr>
          </a:p>
        </p:txBody>
      </p:sp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0" y="2204864"/>
            <a:ext cx="6655125" cy="3816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92664"/>
              <a:buNone/>
            </a:pPr>
            <a:r>
              <a:rPr lang="hu-HU" sz="21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Kezelés végrehajtása közvetlen vegyszer-befecskendező rendszerrel felszerelt permetezővel végezhető el</a:t>
            </a:r>
            <a:endParaRPr/>
          </a:p>
          <a:p>
            <a: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92664"/>
              <a:buNone/>
            </a:pPr>
            <a:r>
              <a:t/>
            </a:r>
            <a:endParaRPr sz="21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92664"/>
              <a:buNone/>
            </a:pPr>
            <a:r>
              <a:rPr lang="hu-HU" sz="21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Az átalakított gyári permetezőgépet az alábbi kezelés típusokra tettük alkalmassá:</a:t>
            </a:r>
            <a:endParaRPr sz="21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92664"/>
              <a:buFont typeface="Arial"/>
              <a:buChar char="•"/>
            </a:pPr>
            <a:r>
              <a:rPr lang="hu-HU" sz="21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kizárólag  szárszilárdító szert juttattunk ki,</a:t>
            </a:r>
            <a:endParaRPr sz="21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92664"/>
              <a:buFont typeface="Arial"/>
              <a:buChar char="•"/>
            </a:pPr>
            <a:r>
              <a:rPr lang="hu-HU" sz="21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szárszilárdítót és kétszikű irtó herbicidet juttattunk ki,</a:t>
            </a:r>
            <a:endParaRPr sz="21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92664"/>
              <a:buFont typeface="Arial"/>
              <a:buChar char="•"/>
            </a:pPr>
            <a:r>
              <a:rPr lang="hu-HU" sz="21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szárszilárdítót és egyszikű irtó herbicidet juttattunk ki,</a:t>
            </a:r>
            <a:endParaRPr sz="21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92664"/>
              <a:buFont typeface="Arial"/>
              <a:buChar char="•"/>
            </a:pPr>
            <a:r>
              <a:rPr lang="hu-HU" sz="21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szárszilárdítót és egy- + kétszikűirtó herbicidet juttattunk ki.</a:t>
            </a:r>
            <a:endParaRPr sz="21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69498"/>
              <a:buNone/>
            </a:pPr>
            <a:r>
              <a:t/>
            </a:r>
            <a:endParaRPr strike="sng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69498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" name="Google Shape;230;p36"/>
          <p:cNvGrpSpPr/>
          <p:nvPr/>
        </p:nvGrpSpPr>
        <p:grpSpPr>
          <a:xfrm>
            <a:off x="6618407" y="2132856"/>
            <a:ext cx="5175971" cy="3895168"/>
            <a:chOff x="6618407" y="2343255"/>
            <a:chExt cx="5175971" cy="3895168"/>
          </a:xfrm>
        </p:grpSpPr>
        <p:pic>
          <p:nvPicPr>
            <p:cNvPr descr="2012,07 196" id="231" name="Google Shape;231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8407" y="2343255"/>
              <a:ext cx="5175971" cy="3895168"/>
            </a:xfrm>
            <a:prstGeom prst="rect">
              <a:avLst/>
            </a:prstGeom>
            <a:solidFill>
              <a:srgbClr val="ECECEC"/>
            </a:solidFill>
            <a:ln cap="sq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232" name="Google Shape;232;p36"/>
            <p:cNvSpPr/>
            <p:nvPr/>
          </p:nvSpPr>
          <p:spPr>
            <a:xfrm>
              <a:off x="7435360" y="3188623"/>
              <a:ext cx="1064063" cy="244125"/>
            </a:xfrm>
            <a:prstGeom prst="rect">
              <a:avLst/>
            </a:prstGeom>
            <a:solidFill>
              <a:schemeClr val="lt1"/>
            </a:solidFill>
            <a:ln cap="flat" cmpd="thickThin" w="571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42900" lvl="0" marL="34290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u-HU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Egyszikűirtó</a:t>
              </a:r>
              <a:endParaRPr/>
            </a:p>
          </p:txBody>
        </p:sp>
        <p:sp>
          <p:nvSpPr>
            <p:cNvPr id="233" name="Google Shape;233;p36"/>
            <p:cNvSpPr/>
            <p:nvPr/>
          </p:nvSpPr>
          <p:spPr>
            <a:xfrm>
              <a:off x="9751914" y="3639488"/>
              <a:ext cx="1295837" cy="242966"/>
            </a:xfrm>
            <a:prstGeom prst="rect">
              <a:avLst/>
            </a:prstGeom>
            <a:solidFill>
              <a:schemeClr val="lt1"/>
            </a:solidFill>
            <a:ln cap="flat" cmpd="thickThin" w="571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42900" lvl="0" marL="34290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u-HU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Kétszikűirtó</a:t>
              </a:r>
              <a:endParaRPr/>
            </a:p>
          </p:txBody>
        </p:sp>
      </p:grpSp>
      <p:sp>
        <p:nvSpPr>
          <p:cNvPr id="234" name="Google Shape;234;p36"/>
          <p:cNvSpPr txBox="1"/>
          <p:nvPr/>
        </p:nvSpPr>
        <p:spPr>
          <a:xfrm>
            <a:off x="7315200" y="6093296"/>
            <a:ext cx="37775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Vegyszerbefecskendező rendszerrel ellátott permetező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Fotó: Kukorelli G. (forrás: Megyer Agro Kft., Győr)</a:t>
            </a:r>
            <a:endParaRPr b="0" i="0" sz="1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étszikű_1" id="239" name="Google Shape;23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7113" y="1745788"/>
            <a:ext cx="6295216" cy="420349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7"/>
          <p:cNvSpPr/>
          <p:nvPr/>
        </p:nvSpPr>
        <p:spPr>
          <a:xfrm>
            <a:off x="218317" y="3084018"/>
            <a:ext cx="3316215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37"/>
          <p:cNvSpPr/>
          <p:nvPr/>
        </p:nvSpPr>
        <p:spPr>
          <a:xfrm>
            <a:off x="540976" y="2708221"/>
            <a:ext cx="4952397" cy="195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Gyomfelvételezés – kiértékelés – kijuttatási terv készítés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Kétszikűek ellen kezelt terület: 54 ha (fehér)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Egyszikűek ellen kezelt terület: 12,5 ha (piros)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gyomfelvételezés területteljesítménye kb. 10 hektár/h, a terület felmérése kb. 6 órát vett igénybe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7"/>
          <p:cNvSpPr/>
          <p:nvPr/>
        </p:nvSpPr>
        <p:spPr>
          <a:xfrm>
            <a:off x="-2138325" y="2579147"/>
            <a:ext cx="7967133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37"/>
          <p:cNvSpPr txBox="1"/>
          <p:nvPr>
            <p:ph type="title"/>
          </p:nvPr>
        </p:nvSpPr>
        <p:spPr>
          <a:xfrm>
            <a:off x="479376" y="260648"/>
            <a:ext cx="10575664" cy="1570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6. Helyspecifikus kezelések megvalósítása a gyomirtószeres beavatkozások területén 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44" name="Google Shape;244;p37"/>
          <p:cNvSpPr txBox="1"/>
          <p:nvPr/>
        </p:nvSpPr>
        <p:spPr>
          <a:xfrm>
            <a:off x="6655634" y="5775647"/>
            <a:ext cx="49617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Precíziós gyomirtásban részesített őszi búza tábla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Ábra: Kukorelli G.</a:t>
            </a:r>
            <a:endParaRPr b="0" i="0" sz="1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/>
          <p:nvPr>
            <p:ph type="title"/>
          </p:nvPr>
        </p:nvSpPr>
        <p:spPr>
          <a:xfrm>
            <a:off x="263352" y="0"/>
            <a:ext cx="10575664" cy="1570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hu-HU" sz="4000">
                <a:solidFill>
                  <a:srgbClr val="00B050"/>
                </a:solidFill>
              </a:rPr>
              <a:t>6. Helyspecifikus kezelések megvalósítása a gyomirtószeres beavatkozások területén</a:t>
            </a:r>
            <a:r>
              <a:rPr lang="hu-HU" sz="3600">
                <a:solidFill>
                  <a:srgbClr val="00B050"/>
                </a:solidFill>
              </a:rPr>
              <a:t> </a:t>
            </a:r>
            <a:br>
              <a:rPr lang="hu-HU" sz="3600">
                <a:solidFill>
                  <a:srgbClr val="00B050"/>
                </a:solidFill>
              </a:rPr>
            </a:br>
            <a:r>
              <a:rPr lang="hu-HU" sz="2200">
                <a:solidFill>
                  <a:srgbClr val="00B050"/>
                </a:solidFill>
              </a:rPr>
              <a:t>	6. 4. Összefoglaló ajánlások  a kalászos gabonák precíziós gyomszabályozásának szervezéséről</a:t>
            </a:r>
            <a:endParaRPr sz="2200">
              <a:solidFill>
                <a:srgbClr val="00B050"/>
              </a:solidFill>
            </a:endParaRPr>
          </a:p>
        </p:txBody>
      </p:sp>
      <p:sp>
        <p:nvSpPr>
          <p:cNvPr id="250" name="Google Shape;250;p38"/>
          <p:cNvSpPr txBox="1"/>
          <p:nvPr>
            <p:ph idx="1" type="body"/>
          </p:nvPr>
        </p:nvSpPr>
        <p:spPr>
          <a:xfrm>
            <a:off x="716973" y="1988840"/>
            <a:ext cx="10575664" cy="1072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Véleményünk szerint kalászos gabonák precíziós gyomszabályozásának szervezését </a:t>
            </a:r>
            <a:r>
              <a:rPr b="1" lang="hu-HU" sz="1600">
                <a:solidFill>
                  <a:srgbClr val="00B050"/>
                </a:solidFill>
              </a:rPr>
              <a:t>nagyrészben a gazdálkodónak </a:t>
            </a:r>
            <a:r>
              <a:rPr lang="hu-HU" sz="1600">
                <a:solidFill>
                  <a:srgbClr val="00B050"/>
                </a:solidFill>
              </a:rPr>
              <a:t>kell megoldania. Központi, vagy egyéb szolgáltatás csak részben valósítható meg a </a:t>
            </a:r>
            <a:r>
              <a:rPr b="1" lang="hu-HU" sz="1600">
                <a:solidFill>
                  <a:srgbClr val="00B050"/>
                </a:solidFill>
              </a:rPr>
              <a:t>szűk naptári időintervallumban</a:t>
            </a:r>
            <a:r>
              <a:rPr lang="hu-HU" sz="1600">
                <a:solidFill>
                  <a:srgbClr val="00B050"/>
                </a:solidFill>
              </a:rPr>
              <a:t>, egyidejűleg jelentkező munkafeladat miatt.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1" name="Google Shape;251;p38"/>
          <p:cNvGraphicFramePr/>
          <p:nvPr/>
        </p:nvGraphicFramePr>
        <p:xfrm>
          <a:off x="1487488" y="292494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{0054C5F4-BE55-4F77-9678-E89655DF47DB}</a:tableStyleId>
              </a:tblPr>
              <a:tblGrid>
                <a:gridCol w="3367100"/>
                <a:gridCol w="6018425"/>
              </a:tblGrid>
              <a:tr h="317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chemeClr val="dk1"/>
                          </a:solidFill>
                        </a:rPr>
                        <a:t>Feladat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chemeClr val="dk1"/>
                          </a:solidFill>
                        </a:rPr>
                        <a:t>Kitől vár segítséget?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74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Felkészülés a módszer bevezetésére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A módszer kidolgozóitól, néhány órás csoportos tanfolyam formájában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6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Gyomfelvételezési módszer elsajátítása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Erre szakosodott szakemberektől, néhány órás csoportos tanfolyam formájában.</a:t>
                      </a:r>
                      <a:endParaRPr/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04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Gyomfelvételezés végrehajtása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A</a:t>
                      </a: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 gazdálkodó feladata (fotóoptikai módszernél szolgáltató)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04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Gyomfelvételezés kiértékelése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A</a:t>
                      </a: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 gazdálkodó feladata (fotóoptikai módszernél szolgáltató)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46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Excel táblázat elkészítése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400"/>
                        <a:buFont typeface="Arial"/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A</a:t>
                      </a: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 gazdálkodó feladata (fotóoptikai módszernél szolgáltató)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04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Algoritmus működtetése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Szolgáltató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04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Kezelési utasítás elkészítése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A</a:t>
                      </a: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 gazdálkodó feladata (SMS szoftver vásárlás, vagy bérlés)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04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Herbicidek kiválasztása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A</a:t>
                      </a: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 gazdálkodó feladata 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304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Kezelés végrehajtása és kiértékelése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A</a:t>
                      </a:r>
                      <a:r>
                        <a:rPr lang="hu-HU" sz="1400" u="none" cap="none" strike="noStrike">
                          <a:solidFill>
                            <a:srgbClr val="00B050"/>
                          </a:solidFill>
                        </a:rPr>
                        <a:t> gazdálkodó feladata </a:t>
                      </a:r>
                      <a:endParaRPr sz="1400" u="none" cap="none" strike="noStrike">
                        <a:solidFill>
                          <a:srgbClr val="00B050"/>
                        </a:solidFill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/>
          <p:nvPr>
            <p:ph type="title"/>
          </p:nvPr>
        </p:nvSpPr>
        <p:spPr>
          <a:xfrm>
            <a:off x="767408" y="1886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7. Gyomfelismerő szenzorok alkalmazása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9"/>
          <p:cNvSpPr txBox="1"/>
          <p:nvPr>
            <p:ph idx="1" type="body"/>
          </p:nvPr>
        </p:nvSpPr>
        <p:spPr>
          <a:xfrm>
            <a:off x="823685" y="209578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Gyomfelismerő szenzorok  kifejlesztésére már több próbálkozás irányult. Kutatói szinten az alábbi kamerák teszteléséről lehet tanulmányokat olvasni: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RGB kamera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Multispektrális kamera				DRÓN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NIR							WEEDSEEKER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LiDAR</a:t>
            </a:r>
            <a:endParaRPr sz="18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Ultrahangos szenzor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Hiperspektrális kamera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Flourescence szenzor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Digitális kamera képelemző szoftverrel		H-SENSOR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"/>
          <p:cNvSpPr txBox="1"/>
          <p:nvPr>
            <p:ph idx="1" type="body"/>
          </p:nvPr>
        </p:nvSpPr>
        <p:spPr>
          <a:xfrm>
            <a:off x="839416" y="1196752"/>
            <a:ext cx="10834140" cy="2871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NIR szenzor: A talajt vizsgálja cca. 40,000 alkalommal percenként.  A klorofill tartalmat vizsgálja a talajon. A vörös és közel infravörös (NIR) tartományt bocsájtja ki. A klorofill a vörös tartományt elnyeli a NIR tartományt visszaveri. Ez alapján végzi a gyomkezelést. Faj szerinti megkülönböztetésre nem képes.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Weedseeker alkalmazás előnye: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	Egyszerű kalibrálás, nem igényel GPS pozíciót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Weedseeker alkalmazás hátránya: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	Nem képes szelektív gyomirtás végzésére – szűk alkalmazási terület, elsősorban a totális gyomirtóval történő 	kezelések alapozhatóak rá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	Minden szórófejhez szükséges egy szenzort felszerelni, ezért a nagy munkaszélességgel rendelkező permetezők 	WEEDSEEKER-rel 	történő felruházása költséges</a:t>
            </a:r>
            <a:endParaRPr/>
          </a:p>
        </p:txBody>
      </p:sp>
      <p:pic>
        <p:nvPicPr>
          <p:cNvPr id="263" name="Google Shape;263;p40"/>
          <p:cNvPicPr preferRelativeResize="0"/>
          <p:nvPr/>
        </p:nvPicPr>
        <p:blipFill rotWithShape="1">
          <a:blip r:embed="rId3">
            <a:alphaModFix/>
          </a:blip>
          <a:srcRect b="30484" l="4700" r="29721" t="38016"/>
          <a:stretch/>
        </p:blipFill>
        <p:spPr>
          <a:xfrm>
            <a:off x="2321057" y="4473776"/>
            <a:ext cx="7015303" cy="197956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64" name="Google Shape;264;p40"/>
          <p:cNvSpPr txBox="1"/>
          <p:nvPr>
            <p:ph type="title"/>
          </p:nvPr>
        </p:nvSpPr>
        <p:spPr>
          <a:xfrm>
            <a:off x="62339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7. Gyomfelismerő szenzorok alkalmazása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0"/>
          <p:cNvSpPr txBox="1"/>
          <p:nvPr/>
        </p:nvSpPr>
        <p:spPr>
          <a:xfrm>
            <a:off x="4241819" y="6433591"/>
            <a:ext cx="365438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WeedSeeker működésének ábrája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/>
          <p:nvPr>
            <p:ph type="title"/>
          </p:nvPr>
        </p:nvSpPr>
        <p:spPr>
          <a:xfrm>
            <a:off x="551384" y="0"/>
            <a:ext cx="10976264" cy="1335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7. Gyomfelismerő szenzorok alkalmazása </a:t>
            </a:r>
            <a:br>
              <a:rPr lang="hu-HU" sz="3200">
                <a:solidFill>
                  <a:srgbClr val="00B050"/>
                </a:solidFill>
              </a:rPr>
            </a:br>
            <a:r>
              <a:rPr lang="hu-HU" sz="2000">
                <a:solidFill>
                  <a:srgbClr val="00B050"/>
                </a:solidFill>
              </a:rPr>
              <a:t>	7. 1. A WeedSeeker használata kukorica és napraforgó sorközeiben totális gyomirtásra, terelőlemezzel.</a:t>
            </a:r>
            <a:r>
              <a:rPr b="1" lang="hu-HU" sz="2000">
                <a:solidFill>
                  <a:srgbClr val="00B050"/>
                </a:solidFill>
              </a:rPr>
              <a:t> </a:t>
            </a:r>
            <a:endParaRPr sz="2000">
              <a:solidFill>
                <a:srgbClr val="00B050"/>
              </a:solidFill>
            </a:endParaRPr>
          </a:p>
        </p:txBody>
      </p:sp>
      <p:sp>
        <p:nvSpPr>
          <p:cNvPr id="271" name="Google Shape;271;p41"/>
          <p:cNvSpPr txBox="1"/>
          <p:nvPr>
            <p:ph idx="1" type="body"/>
          </p:nvPr>
        </p:nvSpPr>
        <p:spPr>
          <a:xfrm>
            <a:off x="407368" y="2420888"/>
            <a:ext cx="5904656" cy="201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Kísérletek WeedSeeker alkalmazásával: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	- Évelő gyomnövények foltkezelése, preemergens alapkezelés után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	- Levél alá permetezés totális gyomirtószer alkalmazásával kukoricában </a:t>
            </a:r>
            <a:endParaRPr sz="1600">
              <a:solidFill>
                <a:srgbClr val="00B05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4197" y="2348880"/>
            <a:ext cx="4518107" cy="33964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3" name="Google Shape;273;p41"/>
          <p:cNvSpPr txBox="1"/>
          <p:nvPr/>
        </p:nvSpPr>
        <p:spPr>
          <a:xfrm>
            <a:off x="6594197" y="5805264"/>
            <a:ext cx="43771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Levél alá permetezés WeedSeeker használatával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Fotó: Reisinger P. (forrás: Farkas Kft., Zimány)</a:t>
            </a:r>
            <a:endParaRPr b="0" i="0" sz="1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1. Bevezetés, általános ismertetés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838200" y="1874695"/>
            <a:ext cx="8503227" cy="4667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>
                <a:solidFill>
                  <a:srgbClr val="00B050"/>
                </a:solidFill>
              </a:rPr>
              <a:t>A növényvédelem a növényi károsítók leküzdésére irányuló tevékenység, melynek </a:t>
            </a:r>
            <a:r>
              <a:rPr b="1" lang="hu-HU" sz="1800">
                <a:solidFill>
                  <a:srgbClr val="00B050"/>
                </a:solidFill>
              </a:rPr>
              <a:t>célja a jó minőségű és gazdaságos termék előállítás, a környezetvédelem maximális figyelembevételével</a:t>
            </a:r>
            <a:r>
              <a:rPr lang="hu-HU" sz="1800">
                <a:solidFill>
                  <a:srgbClr val="00B050"/>
                </a:solidFill>
              </a:rPr>
              <a:t>. A növénytermesztés több évtizedes múltja során – az adott kor technikai színvonalának megfelelő módszerek és stratégiák alakultak ki, mint pl. a konvencionális gazdálkodás, az iparszerű növényvédelem és a ma világszerte elfogadott </a:t>
            </a:r>
            <a:r>
              <a:rPr b="1" lang="hu-HU" sz="1800">
                <a:solidFill>
                  <a:srgbClr val="00B050"/>
                </a:solidFill>
              </a:rPr>
              <a:t>integrált növényvédelem</a:t>
            </a:r>
            <a:r>
              <a:rPr lang="hu-HU" sz="1800">
                <a:solidFill>
                  <a:srgbClr val="00B050"/>
                </a:solidFill>
              </a:rPr>
              <a:t>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>
                <a:solidFill>
                  <a:srgbClr val="00B050"/>
                </a:solidFill>
              </a:rPr>
              <a:t>A precíziós növényvédelem módszerei az integrált elvekbe ágyazódnak, de egyre nagyobb mértékben felfedezhetőek az egyes elemei az öko-gazdálkodásban is.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/>
          <p:nvPr>
            <p:ph idx="1" type="body"/>
          </p:nvPr>
        </p:nvSpPr>
        <p:spPr>
          <a:xfrm>
            <a:off x="6507536" y="2780928"/>
            <a:ext cx="5277096" cy="201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000"/>
              <a:t>PREPLANT  gyomirtás alkalmazása WeedSeeker használatával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000"/>
              <a:t>A növényvédőszer megtakarítás 68% volt.</a:t>
            </a:r>
            <a:endParaRPr/>
          </a:p>
        </p:txBody>
      </p:sp>
      <p:sp>
        <p:nvSpPr>
          <p:cNvPr id="279" name="Google Shape;279;p42"/>
          <p:cNvSpPr txBox="1"/>
          <p:nvPr/>
        </p:nvSpPr>
        <p:spPr>
          <a:xfrm>
            <a:off x="551384" y="149098"/>
            <a:ext cx="10976264" cy="1335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7. Gyomfelismerő szenzorok alkalmazása </a:t>
            </a:r>
            <a:br>
              <a:rPr b="1" i="0" lang="hu-HU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7. 2. A WeedSeeker használata PREPLANT/PREPOST gyomirtási technológiában</a:t>
            </a:r>
            <a:endParaRPr b="1" i="0" sz="20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:\GEP KÉPEK\2019\Monsanto\dron napraforgó\tervezett repülés\DJI_0077.JPG" id="280" name="Google Shape;280;p42"/>
          <p:cNvPicPr preferRelativeResize="0"/>
          <p:nvPr/>
        </p:nvPicPr>
        <p:blipFill rotWithShape="1">
          <a:blip r:embed="rId3">
            <a:alphaModFix/>
          </a:blip>
          <a:srcRect b="25663" l="0" r="27434" t="10029"/>
          <a:stretch/>
        </p:blipFill>
        <p:spPr>
          <a:xfrm>
            <a:off x="1198240" y="1772816"/>
            <a:ext cx="5617840" cy="373380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1" name="Google Shape;281;p42"/>
          <p:cNvSpPr txBox="1"/>
          <p:nvPr/>
        </p:nvSpPr>
        <p:spPr>
          <a:xfrm>
            <a:off x="1271464" y="5589240"/>
            <a:ext cx="531323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Foltszerűen károsító </a:t>
            </a:r>
            <a:r>
              <a:rPr b="0" i="1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Cirsium arvense</a:t>
            </a: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napraforgó vetése előtt 2019. áprilisán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Fotó: Kukorelli G.,Forrás: Széchenyi István Egyetem, Tangazdaság, Mosonmagyaróvár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"/>
          <p:cNvSpPr txBox="1"/>
          <p:nvPr>
            <p:ph idx="1" type="body"/>
          </p:nvPr>
        </p:nvSpPr>
        <p:spPr>
          <a:xfrm>
            <a:off x="1343472" y="3129309"/>
            <a:ext cx="3600400" cy="2171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/>
              <a:t>WeedSeeker szenzorral történő PREPLANT gyomirtás </a:t>
            </a:r>
            <a:r>
              <a:rPr i="1" lang="hu-HU" sz="1600"/>
              <a:t>Cirsium arvense </a:t>
            </a:r>
            <a:r>
              <a:rPr lang="hu-HU" sz="1600"/>
              <a:t>ellen, napraforgóban, 2019. április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/>
              <a:t>Fotó: Kukorelli G.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/>
              <a:t>Forrás: Széchenyi István Egyetem Tangazdaság, Mosonmagyaróvár</a:t>
            </a:r>
            <a:endParaRPr sz="1600"/>
          </a:p>
        </p:txBody>
      </p:sp>
      <p:pic>
        <p:nvPicPr>
          <p:cNvPr descr="G:\GEP KÉPEK\2019\Monsanto\dron napraforgó\permetezés\SAM_8337.JPG" id="287" name="Google Shape;28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7888" y="1988840"/>
            <a:ext cx="609600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3"/>
          <p:cNvSpPr txBox="1"/>
          <p:nvPr/>
        </p:nvSpPr>
        <p:spPr>
          <a:xfrm>
            <a:off x="551384" y="149098"/>
            <a:ext cx="10976264" cy="1335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7. Gyomfelismerő szenzorok alkalmazása </a:t>
            </a:r>
            <a:br>
              <a:rPr b="1" i="0" lang="hu-HU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7. 2. A WeedSeeker használata PREPLANT/PREPOST gyomirtási technológiában</a:t>
            </a:r>
            <a:endParaRPr b="1" i="0" sz="20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/>
          <p:nvPr>
            <p:ph idx="1" type="body"/>
          </p:nvPr>
        </p:nvSpPr>
        <p:spPr>
          <a:xfrm>
            <a:off x="6384032" y="2636912"/>
            <a:ext cx="5493120" cy="2664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/>
              <a:t>A napraforgó terület a WeedSeeker PREPLANT gyomirtást követően, a sorzáródás előtt. A kép bal oldalán a kezeletlen kontroll, jobb oldalon a WeedSeeker használatával kezelt terület. A területen további, </a:t>
            </a:r>
            <a:r>
              <a:rPr i="1" lang="hu-HU" sz="1800"/>
              <a:t>Cirsium arvense </a:t>
            </a:r>
            <a:r>
              <a:rPr lang="hu-HU" sz="1800"/>
              <a:t>ellen hatásos posztemergens készítmény felhasználása nem történt.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/>
              <a:t>Fotó: Kukorelli G.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/>
              <a:t>Forrás: Széchenyi István Egyetem Tangazdaság, Mosonmagyaróvár</a:t>
            </a:r>
            <a:endParaRPr sz="1800"/>
          </a:p>
        </p:txBody>
      </p:sp>
      <p:pic>
        <p:nvPicPr>
          <p:cNvPr descr="G:\GEP KÉPEK\2019\CACHE_IMAGE\screen_4479b3f740b31a4a_1560512638826.jpg" id="294" name="Google Shape;294;p44"/>
          <p:cNvPicPr preferRelativeResize="0"/>
          <p:nvPr/>
        </p:nvPicPr>
        <p:blipFill rotWithShape="1">
          <a:blip r:embed="rId3">
            <a:alphaModFix/>
          </a:blip>
          <a:srcRect b="4706" l="42111" r="11459" t="43529"/>
          <a:stretch/>
        </p:blipFill>
        <p:spPr>
          <a:xfrm>
            <a:off x="1055440" y="1844824"/>
            <a:ext cx="5184576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4"/>
          <p:cNvSpPr txBox="1"/>
          <p:nvPr/>
        </p:nvSpPr>
        <p:spPr>
          <a:xfrm>
            <a:off x="551384" y="149098"/>
            <a:ext cx="10976264" cy="1335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Calibri"/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7. Gyomfelismerő szenzorok alkalmazása </a:t>
            </a:r>
            <a:br>
              <a:rPr b="1" i="0" lang="hu-HU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7. 2. A WeedSeeker használata PREPLANT/PREPOST gyomirtási technológiában</a:t>
            </a:r>
            <a:endParaRPr b="1" i="0" sz="20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/>
          <p:nvPr>
            <p:ph type="title"/>
          </p:nvPr>
        </p:nvSpPr>
        <p:spPr>
          <a:xfrm>
            <a:off x="839416" y="332656"/>
            <a:ext cx="8822167" cy="10247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7. Gyomfelismerő szenzorok alkalmazása </a:t>
            </a:r>
            <a:br>
              <a:rPr lang="hu-HU">
                <a:solidFill>
                  <a:srgbClr val="00B050"/>
                </a:solidFill>
              </a:rPr>
            </a:br>
            <a:r>
              <a:rPr lang="hu-HU" sz="2200">
                <a:solidFill>
                  <a:srgbClr val="00B050"/>
                </a:solidFill>
              </a:rPr>
              <a:t>	</a:t>
            </a:r>
            <a:r>
              <a:rPr lang="hu-HU" sz="2000">
                <a:solidFill>
                  <a:srgbClr val="00B050"/>
                </a:solidFill>
              </a:rPr>
              <a:t>7. 3. </a:t>
            </a:r>
            <a:r>
              <a:rPr lang="hu-HU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 WeedSeeker használata </a:t>
            </a:r>
            <a:r>
              <a:rPr lang="hu-HU" sz="2000">
                <a:solidFill>
                  <a:srgbClr val="00B050"/>
                </a:solidFill>
              </a:rPr>
              <a:t>gyomdetektálásra és gabonatarlón</a:t>
            </a:r>
            <a:endParaRPr sz="20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5"/>
          <p:cNvSpPr txBox="1"/>
          <p:nvPr>
            <p:ph idx="1" type="body"/>
          </p:nvPr>
        </p:nvSpPr>
        <p:spPr>
          <a:xfrm>
            <a:off x="623392" y="1556792"/>
            <a:ext cx="10515600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-  WeedSeeker használata gyomtérképezésre (</a:t>
            </a:r>
            <a:r>
              <a:rPr i="1" lang="hu-HU" sz="1600">
                <a:solidFill>
                  <a:srgbClr val="00B050"/>
                </a:solidFill>
              </a:rPr>
              <a:t>Csiba et al. 2009</a:t>
            </a:r>
            <a:r>
              <a:rPr lang="hu-HU" sz="1600">
                <a:solidFill>
                  <a:srgbClr val="00B050"/>
                </a:solidFill>
              </a:rPr>
              <a:t>): A terület átalakított WeedSeekerrel  történő bejárása után a gyommal fertőzött és nem fertőzött részek elkülöníthetőek voltak.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</a:rPr>
              <a:t>- WeedSeeker alkalmazása  gabona tarlókezelésre: A Széchenyi István Egyetem mosonmagyaróvári Tangazdaságában WeedSeeker alkalmazásával végzett gyomirtás a kísérleti területeken 61% és 72% megtakarítást eredményezett.</a:t>
            </a:r>
            <a:endParaRPr sz="1600"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:\GEP KÉPEK\2018\weedseeker\augusztusi tarló\IMG_0087.JPG" id="302" name="Google Shape;302;p45"/>
          <p:cNvPicPr preferRelativeResize="0"/>
          <p:nvPr/>
        </p:nvPicPr>
        <p:blipFill rotWithShape="1">
          <a:blip r:embed="rId3">
            <a:alphaModFix/>
          </a:blip>
          <a:srcRect b="43698" l="35825" r="28130" t="36353"/>
          <a:stretch/>
        </p:blipFill>
        <p:spPr>
          <a:xfrm>
            <a:off x="6655633" y="3767474"/>
            <a:ext cx="5056370" cy="209896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3" name="Google Shape;303;p45"/>
          <p:cNvSpPr txBox="1"/>
          <p:nvPr/>
        </p:nvSpPr>
        <p:spPr>
          <a:xfrm>
            <a:off x="569626" y="3657600"/>
            <a:ext cx="52765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Táblázat: WeedSeeker használatával történő gyomirtás eredményessége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Forrás: Kukorelli G.</a:t>
            </a:r>
            <a:endParaRPr b="0" i="0" sz="1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5"/>
          <p:cNvSpPr txBox="1"/>
          <p:nvPr/>
        </p:nvSpPr>
        <p:spPr>
          <a:xfrm>
            <a:off x="6265885" y="5953593"/>
            <a:ext cx="59386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WeedSeeker működés közben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Fotó: Kukorelli G. Forrás: Széchenyi István Egyetem, Tangazdaság, Mosonmagyaróvár</a:t>
            </a:r>
            <a:endParaRPr b="0" i="0" sz="1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45"/>
          <p:cNvPicPr preferRelativeResize="0"/>
          <p:nvPr/>
        </p:nvPicPr>
        <p:blipFill rotWithShape="1">
          <a:blip r:embed="rId4">
            <a:alphaModFix/>
          </a:blip>
          <a:srcRect b="52049" l="5069" r="51151" t="27458"/>
          <a:stretch/>
        </p:blipFill>
        <p:spPr>
          <a:xfrm>
            <a:off x="329784" y="4137285"/>
            <a:ext cx="6151967" cy="1618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/>
          <p:nvPr>
            <p:ph idx="1" type="body"/>
          </p:nvPr>
        </p:nvSpPr>
        <p:spPr>
          <a:xfrm>
            <a:off x="900545" y="1439654"/>
            <a:ext cx="9843655" cy="2888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2949"/>
              <a:buNone/>
            </a:pPr>
            <a:r>
              <a:rPr lang="hu-HU">
                <a:solidFill>
                  <a:srgbClr val="00B050"/>
                </a:solidFill>
              </a:rPr>
              <a:t>Digitális képelemző kamerák használata, ami az alak különbözőségen alapul.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2949"/>
              <a:buNone/>
            </a:pPr>
            <a:r>
              <a:rPr lang="hu-HU">
                <a:solidFill>
                  <a:srgbClr val="00B050"/>
                </a:solidFill>
              </a:rPr>
              <a:t>Szükséges eszközök:</a:t>
            </a:r>
            <a:endParaRPr/>
          </a:p>
          <a:p>
            <a:pPr indent="-285750" lvl="1" marL="7429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6774"/>
              <a:buFont typeface="Arial"/>
              <a:buChar char="•"/>
            </a:pPr>
            <a:r>
              <a:rPr lang="hu-HU">
                <a:solidFill>
                  <a:srgbClr val="00B050"/>
                </a:solidFill>
              </a:rPr>
              <a:t>Bi-spectrális kamera</a:t>
            </a:r>
            <a:endParaRPr/>
          </a:p>
          <a:p>
            <a:pPr indent="-285750" lvl="1" marL="7429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6774"/>
              <a:buFont typeface="Arial"/>
              <a:buChar char="•"/>
            </a:pPr>
            <a:r>
              <a:rPr lang="hu-HU">
                <a:solidFill>
                  <a:srgbClr val="00B050"/>
                </a:solidFill>
              </a:rPr>
              <a:t>DGPS</a:t>
            </a:r>
            <a:endParaRPr/>
          </a:p>
          <a:p>
            <a:pPr indent="-285750" lvl="1" marL="7429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6774"/>
              <a:buFont typeface="Arial"/>
              <a:buChar char="•"/>
            </a:pPr>
            <a:r>
              <a:rPr lang="hu-HU">
                <a:solidFill>
                  <a:srgbClr val="00B050"/>
                </a:solidFill>
              </a:rPr>
              <a:t>Képelemző szoftver</a:t>
            </a:r>
            <a:endParaRPr/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6774"/>
              <a:buChar char="•"/>
            </a:pPr>
            <a:r>
              <a:rPr lang="hu-HU">
                <a:solidFill>
                  <a:srgbClr val="00B050"/>
                </a:solidFill>
              </a:rPr>
              <a:t>A H-szenzor sikeres alkalmazásáról számoltak be a 2016-os PREGA konferencián, mely tanulmány szerint a szenzor képes volt az őszi búzában a nagy széltippan szelektív gyomirtását elvégezni (</a:t>
            </a:r>
            <a:r>
              <a:rPr i="1" lang="hu-HU">
                <a:solidFill>
                  <a:srgbClr val="00B050"/>
                </a:solidFill>
              </a:rPr>
              <a:t>Siflis 2016).</a:t>
            </a:r>
            <a:endParaRPr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2949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981"/>
              <a:buNone/>
            </a:pPr>
            <a:r>
              <a:rPr lang="hu-HU" sz="2300">
                <a:solidFill>
                  <a:srgbClr val="00B050"/>
                </a:solidFill>
              </a:rPr>
              <a:t>A szenzorok gyomképek betáplálása alapján taníthatóak, egyes nemzetközi tanulmányok szerint adott gyomflórához adaptálható.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2949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46"/>
          <p:cNvPicPr preferRelativeResize="0"/>
          <p:nvPr/>
        </p:nvPicPr>
        <p:blipFill rotWithShape="1">
          <a:blip r:embed="rId3">
            <a:alphaModFix/>
          </a:blip>
          <a:srcRect b="17705" l="16807" r="14200" t="10492"/>
          <a:stretch/>
        </p:blipFill>
        <p:spPr>
          <a:xfrm>
            <a:off x="6644073" y="4077072"/>
            <a:ext cx="4204455" cy="232818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12" name="Google Shape;312;p46"/>
          <p:cNvSpPr txBox="1"/>
          <p:nvPr>
            <p:ph type="title"/>
          </p:nvPr>
        </p:nvSpPr>
        <p:spPr>
          <a:xfrm>
            <a:off x="839416" y="188640"/>
            <a:ext cx="8822167" cy="1335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7. Gyomfelismerő szenzorok alkalmazása </a:t>
            </a:r>
            <a:br>
              <a:rPr lang="hu-HU" sz="3200">
                <a:solidFill>
                  <a:srgbClr val="00B050"/>
                </a:solidFill>
              </a:rPr>
            </a:br>
            <a:r>
              <a:rPr lang="hu-HU" sz="2000">
                <a:solidFill>
                  <a:srgbClr val="00B050"/>
                </a:solidFill>
              </a:rPr>
              <a:t>	7. 3. szelektív gyomfelismerő szenzorok</a:t>
            </a:r>
            <a:endParaRPr sz="2000">
              <a:solidFill>
                <a:srgbClr val="00B050"/>
              </a:solidFill>
            </a:endParaRPr>
          </a:p>
        </p:txBody>
      </p:sp>
      <p:sp>
        <p:nvSpPr>
          <p:cNvPr id="313" name="Google Shape;313;p46"/>
          <p:cNvSpPr txBox="1"/>
          <p:nvPr/>
        </p:nvSpPr>
        <p:spPr>
          <a:xfrm>
            <a:off x="6744072" y="6381328"/>
            <a:ext cx="413657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H-szenzor. Forrás: www.agricon.de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46"/>
          <p:cNvPicPr preferRelativeResize="0"/>
          <p:nvPr/>
        </p:nvPicPr>
        <p:blipFill rotWithShape="1">
          <a:blip r:embed="rId4">
            <a:alphaModFix/>
          </a:blip>
          <a:srcRect b="30484" l="10879" r="69197" t="35063"/>
          <a:stretch/>
        </p:blipFill>
        <p:spPr>
          <a:xfrm>
            <a:off x="2999656" y="4149080"/>
            <a:ext cx="2376264" cy="231025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6"/>
          <p:cNvSpPr txBox="1"/>
          <p:nvPr/>
        </p:nvSpPr>
        <p:spPr>
          <a:xfrm>
            <a:off x="2135560" y="6525344"/>
            <a:ext cx="482453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DAT-szenzor. Forrás: https://www.dimensionsagri.no/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/>
          <p:nvPr>
            <p:ph type="title"/>
          </p:nvPr>
        </p:nvSpPr>
        <p:spPr>
          <a:xfrm>
            <a:off x="695400" y="0"/>
            <a:ext cx="10539845" cy="1324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8. Precíziós gyomszabályozás széles sortávolságú kultúrákban 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7"/>
          <p:cNvSpPr txBox="1"/>
          <p:nvPr>
            <p:ph idx="1" type="body"/>
          </p:nvPr>
        </p:nvSpPr>
        <p:spPr>
          <a:xfrm>
            <a:off x="767408" y="1412776"/>
            <a:ext cx="5521035" cy="4928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A széles sortávolságú kultúrák precíziós gyomszabályozásának folyamatirányítása számos vonatkozásban eltér az. ún. sűrű vetésű kultúrákétól.</a:t>
            </a:r>
            <a:endParaRPr sz="17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Széles sortáv, gyenge gyomelnyomó képesség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Talajok gyommaggal történő magas fertőzöttségi szintje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Kritikus kompetíciós periódus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t/>
            </a:r>
            <a:endParaRPr sz="17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Különböző gyomirtási módok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	Prepost – előzőekben ismertetett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	Presowing</a:t>
            </a:r>
            <a:endParaRPr sz="17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	Preemergens</a:t>
            </a:r>
            <a:endParaRPr sz="17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	Posztemergens</a:t>
            </a:r>
            <a:endParaRPr sz="17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t/>
            </a:r>
            <a:endParaRPr sz="17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A szintetikus gyomirtó szereknek alapvetően két csoportját különböztethetjük meg: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	Talajherbicidek</a:t>
            </a:r>
            <a:endParaRPr sz="17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4467"/>
              <a:buNone/>
            </a:pPr>
            <a:r>
              <a:rPr lang="hu-HU" sz="1700">
                <a:solidFill>
                  <a:srgbClr val="00B050"/>
                </a:solidFill>
              </a:rPr>
              <a:t>	Levélherbicidek</a:t>
            </a:r>
            <a:endParaRPr sz="1700">
              <a:solidFill>
                <a:srgbClr val="00B050"/>
              </a:solidFill>
            </a:endParaRPr>
          </a:p>
        </p:txBody>
      </p:sp>
      <p:pic>
        <p:nvPicPr>
          <p:cNvPr descr="D:\GEP képek\2016\Dow\Kukorica Táp\IMG_4128.JPG" id="322" name="Google Shape;32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1292" y="1817298"/>
            <a:ext cx="4357316" cy="40599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3" name="Google Shape;323;p47"/>
          <p:cNvSpPr txBox="1"/>
          <p:nvPr/>
        </p:nvSpPr>
        <p:spPr>
          <a:xfrm>
            <a:off x="7608168" y="5949280"/>
            <a:ext cx="3599726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Kukorica tábla a posztemergens gyomirtás előtt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Fotó: Kukorelli G</a:t>
            </a: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8"/>
          <p:cNvSpPr txBox="1"/>
          <p:nvPr>
            <p:ph type="title"/>
          </p:nvPr>
        </p:nvSpPr>
        <p:spPr>
          <a:xfrm>
            <a:off x="695400" y="2606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8. Precíziós gyomszabályozás széles sortávolságú kultúrákban </a:t>
            </a:r>
            <a:br>
              <a:rPr b="1" lang="hu-HU" sz="3200">
                <a:solidFill>
                  <a:srgbClr val="00B050"/>
                </a:solidFill>
              </a:rPr>
            </a:br>
            <a:r>
              <a:rPr lang="hu-HU" sz="2000">
                <a:solidFill>
                  <a:srgbClr val="00B050"/>
                </a:solidFill>
              </a:rPr>
              <a:t>	8. 1. Talajherbicidek helyspecifikus kijuttatása</a:t>
            </a:r>
            <a:endParaRPr sz="2000">
              <a:solidFill>
                <a:srgbClr val="00B050"/>
              </a:solidFill>
            </a:endParaRPr>
          </a:p>
        </p:txBody>
      </p:sp>
      <p:sp>
        <p:nvSpPr>
          <p:cNvPr id="329" name="Google Shape;329;p48"/>
          <p:cNvSpPr txBox="1"/>
          <p:nvPr>
            <p:ph idx="1" type="body"/>
          </p:nvPr>
        </p:nvSpPr>
        <p:spPr>
          <a:xfrm>
            <a:off x="839416" y="2506662"/>
            <a:ext cx="9764787" cy="25785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A talajherbicidek hatását befolyásoló tényezők:</a:t>
            </a:r>
            <a:endParaRPr/>
          </a:p>
          <a:p>
            <a:pPr indent="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		K</a:t>
            </a:r>
            <a:r>
              <a:rPr baseline="-25000" lang="hu-HU" sz="1800">
                <a:solidFill>
                  <a:srgbClr val="00B050"/>
                </a:solidFill>
              </a:rPr>
              <a:t>A</a:t>
            </a:r>
            <a:r>
              <a:rPr lang="hu-HU" sz="1800">
                <a:solidFill>
                  <a:srgbClr val="00B050"/>
                </a:solidFill>
              </a:rPr>
              <a:t>: Arany-féle kötöttség.</a:t>
            </a:r>
            <a:endParaRPr/>
          </a:p>
          <a:p>
            <a:pPr indent="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		Humusz%</a:t>
            </a:r>
            <a:endParaRPr sz="18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A talajherbicidek helyspecifikus alkalmazását a 2000-es évek elején már a gyakorlat alkalmazta, miszerint a kijutatott herbicid dózis az előzetesen megállapított humusz és kötöttség adatok alapján került meghatározásra.  Magas kötöttség és humusz esetén a magas dózis, alacsony kötöttség/humusz esetén az alacsonyabb herbicid dózis került felhasználásra. (</a:t>
            </a:r>
            <a:r>
              <a:rPr i="1" lang="hu-HU" sz="1800">
                <a:solidFill>
                  <a:srgbClr val="00B050"/>
                </a:solidFill>
              </a:rPr>
              <a:t>Reisinger et al</a:t>
            </a:r>
            <a:r>
              <a:rPr lang="hu-HU" sz="1800">
                <a:solidFill>
                  <a:srgbClr val="00B050"/>
                </a:solidFill>
              </a:rPr>
              <a:t>. 2007)</a:t>
            </a:r>
            <a:endParaRPr sz="180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9"/>
          <p:cNvSpPr txBox="1"/>
          <p:nvPr/>
        </p:nvSpPr>
        <p:spPr>
          <a:xfrm>
            <a:off x="1171960" y="5753486"/>
            <a:ext cx="998072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terület Humusz</a:t>
            </a: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% és AK értéke alapján helyspecifikusan kijutatott preemergens gyomirtó szer kijuttatási térképe.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Ábra: Reisinger P., Forrás: Farkas Kft. , Zimány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9"/>
          <p:cNvSpPr/>
          <p:nvPr/>
        </p:nvSpPr>
        <p:spPr>
          <a:xfrm>
            <a:off x="623392" y="260648"/>
            <a:ext cx="10420113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8. Precíziós gyomszabályozás széles sortávolságú kultúrákban </a:t>
            </a:r>
            <a:br>
              <a:rPr b="1" i="0" lang="hu-HU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8. 1. Talajherbicidek helyspecifikus kijuttatása</a:t>
            </a:r>
            <a:endParaRPr/>
          </a:p>
        </p:txBody>
      </p:sp>
      <p:pic>
        <p:nvPicPr>
          <p:cNvPr descr="C:\Users\Lenovo\OneDrive\SZE\2019\1909racer07tavasz.jpg" id="336" name="Google Shape;33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827" y="1872489"/>
            <a:ext cx="10681624" cy="357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0"/>
          <p:cNvSpPr txBox="1"/>
          <p:nvPr/>
        </p:nvSpPr>
        <p:spPr>
          <a:xfrm>
            <a:off x="983432" y="2060848"/>
            <a:ext cx="10224459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Széles sortávú kultúrákban, magról kelő egy és kétszikű gyomok elleni helyspecifikus kezelés nem/vagy kis valószínűséggel végezhető el. Egy teljes felületű herbicid kezelés szükséges.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egyszikű2007" id="342" name="Google Shape;34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1544" y="2780928"/>
            <a:ext cx="4193637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 kétsz" id="343" name="Google Shape;343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2064" y="2708920"/>
            <a:ext cx="4474354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0"/>
          <p:cNvSpPr/>
          <p:nvPr/>
        </p:nvSpPr>
        <p:spPr>
          <a:xfrm>
            <a:off x="623392" y="44624"/>
            <a:ext cx="10420113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8. Precíziós gyomszabályozás széles sortávolságú kultúrákban </a:t>
            </a:r>
            <a:br>
              <a:rPr b="1" i="0" lang="hu-HU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8. 2. Levélherbicidek helyspecifikus kijuttatása</a:t>
            </a:r>
            <a:endParaRPr/>
          </a:p>
        </p:txBody>
      </p:sp>
      <p:sp>
        <p:nvSpPr>
          <p:cNvPr id="345" name="Google Shape;345;p50"/>
          <p:cNvSpPr txBox="1"/>
          <p:nvPr/>
        </p:nvSpPr>
        <p:spPr>
          <a:xfrm>
            <a:off x="2855640" y="5373216"/>
            <a:ext cx="79928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Napraforgóban végzett gyomfelvételezés eredményei 2010. évből. Balra egyéves egyszikű, jobbra egyéves kétszikű fajok térfoglalása. A térkép alapján nem különíthetőek el táblarészek, ahol egy- és/vagy kétszikű gyomok jelenléte nem látható.  Ábra: Kukorelli G.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1"/>
          <p:cNvSpPr txBox="1"/>
          <p:nvPr/>
        </p:nvSpPr>
        <p:spPr>
          <a:xfrm>
            <a:off x="1127448" y="1700808"/>
            <a:ext cx="1008112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Kukorica  kultúrában az  évelő </a:t>
            </a:r>
            <a:r>
              <a:rPr b="0" i="1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Cirsium arvense </a:t>
            </a: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foltszerű kezelését végeztük el 2020-ban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technológia alkalmazásához szükséges  adottságok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Gyom alaktan: jól elkülöníthető, széles levélzet – drónnal történő felvételezés esetén fontos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Gyomnövény biológia: A </a:t>
            </a:r>
            <a:r>
              <a:rPr b="0" i="1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Cirsium arvense</a:t>
            </a: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: magról történő szaporodásnak nincs jelentősége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Termesztéstechnológiai adottságok: Hatékony gyomirtószer hatóanyagok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Gazdaság technológiai adottsága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Foltkezelés alkalmazásához szükséges eszközök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Gyomfolt felmérése: Kézi GPS vagy drón felvétel, vagy egyéb eszközzel készített felvétel.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Automatikus szakaszkezelővel felszerelt permetező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Határvonalat kezelni képes permetező vezérlő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Multispektrális drónnal történő fotózás után a kijuttatási tervet  egy piaci bevezetés előtt álló felhő alapú szoftver (Cultiwise, https://cultiwise.skymaps.cz/) fejlesztői végezték el.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51"/>
          <p:cNvSpPr/>
          <p:nvPr/>
        </p:nvSpPr>
        <p:spPr>
          <a:xfrm>
            <a:off x="623392" y="44624"/>
            <a:ext cx="10420113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8. Precíziós gyomszabályozás széles sortávolságú kultúrákban </a:t>
            </a:r>
            <a:br>
              <a:rPr b="1" i="0" lang="hu-HU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8. 2. Levélherbicidek helyspecifikus kijuttatása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838200" y="39615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1. Bevezetés, általános ismertetés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838200" y="1628800"/>
            <a:ext cx="983326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hu-HU" sz="1400">
                <a:solidFill>
                  <a:srgbClr val="00B050"/>
                </a:solidFill>
              </a:rPr>
              <a:t>Az integrált növényvédelem alap-pillérei: </a:t>
            </a:r>
            <a:endParaRPr/>
          </a:p>
          <a:p>
            <a:pPr indent="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400">
                <a:solidFill>
                  <a:srgbClr val="00B050"/>
                </a:solidFill>
              </a:rPr>
              <a:t>	a prevenció </a:t>
            </a:r>
            <a:endParaRPr/>
          </a:p>
          <a:p>
            <a:pPr indent="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400">
                <a:solidFill>
                  <a:srgbClr val="00B050"/>
                </a:solidFill>
              </a:rPr>
              <a:t>	a nem vegyszeres védekezési módszerek prioritásának betartása (agrotechnikai, fizikai, biológiai, stb.)</a:t>
            </a:r>
            <a:endParaRPr/>
          </a:p>
          <a:p>
            <a:pPr indent="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400">
                <a:solidFill>
                  <a:srgbClr val="00B050"/>
                </a:solidFill>
              </a:rPr>
              <a:t>	a veszélyes küszöbérték figyelembe vétele a védekezéseknél</a:t>
            </a:r>
            <a:endParaRPr/>
          </a:p>
          <a:p>
            <a:pPr indent="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t/>
            </a:r>
            <a:endParaRPr sz="14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400">
                <a:solidFill>
                  <a:srgbClr val="00B050"/>
                </a:solidFill>
              </a:rPr>
              <a:t>Mindhárom fenti alapkövetelmény betartását segítik és támogatják a precíziós módszerek.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400">
                <a:solidFill>
                  <a:srgbClr val="00B050"/>
                </a:solidFill>
              </a:rPr>
              <a:t>A precíziós növényvédelem önmagában alig valósítható meg, szükséges a növénytermesztés minden munkafázisának minőségi elvégzése a talaj-előkészítéstől a betakarításig.  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400">
                <a:solidFill>
                  <a:srgbClr val="00B050"/>
                </a:solidFill>
              </a:rPr>
              <a:t>A precíziós növényvédelmi módszerek kidolgozása és gyakorlati bevezetése egyrészt azért is szükséges és sürgős feladat, mert az Európai Unióban az illetékes szakbizottságok </a:t>
            </a:r>
            <a:r>
              <a:rPr b="1" lang="hu-HU" sz="1400">
                <a:solidFill>
                  <a:srgbClr val="00B050"/>
                </a:solidFill>
              </a:rPr>
              <a:t>jelentősen csökkentik </a:t>
            </a:r>
            <a:r>
              <a:rPr lang="hu-HU" sz="1400">
                <a:solidFill>
                  <a:srgbClr val="00B050"/>
                </a:solidFill>
              </a:rPr>
              <a:t>a felhasználható kémiai hatóanyagok számát, másrészt felgyorsult a kémiai hatóanyagokkal szemben kialakuló </a:t>
            </a:r>
            <a:r>
              <a:rPr b="1" lang="hu-HU" sz="1400">
                <a:solidFill>
                  <a:srgbClr val="00B050"/>
                </a:solidFill>
              </a:rPr>
              <a:t>rezisztencia </a:t>
            </a:r>
            <a:r>
              <a:rPr lang="hu-HU" sz="1400">
                <a:solidFill>
                  <a:srgbClr val="00B050"/>
                </a:solidFill>
              </a:rPr>
              <a:t>a károsító szervezetekben.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911424" y="4842982"/>
            <a:ext cx="9833264" cy="1394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 növényeket károsító szervezetek a mezőgazdasági területeken (szántóföldi táblákon)</a:t>
            </a:r>
            <a:r>
              <a:rPr b="1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heterogén előfordulást mutatnak</a:t>
            </a: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  Vannak károsító mentes területek és léteznek különböző mértékben előforduló kórokozók, kártevő állatok és gyomnövények.  A precíziós módszerek bevezetése előtt a védekezési technológiák táblaszinten történtek, ott is védekeztünk, ahol nem volt indokolt és ez költségnövekedéssel és környezetszennyezéssel járt. A precíziós növényvédelem módszerei ezt az ellentmondást oldják fel.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/>
          <p:nvPr>
            <p:ph type="title"/>
          </p:nvPr>
        </p:nvSpPr>
        <p:spPr>
          <a:xfrm>
            <a:off x="636395" y="1484784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b="0" lang="hu-HU" sz="2000"/>
              <a:t>A helyspecifikus gyomirtás lépései és feladatmegosztása:</a:t>
            </a:r>
            <a:endParaRPr b="0" sz="2000"/>
          </a:p>
        </p:txBody>
      </p:sp>
      <p:pic>
        <p:nvPicPr>
          <p:cNvPr id="357" name="Google Shape;357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3212976"/>
            <a:ext cx="10972800" cy="176444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2"/>
          <p:cNvSpPr txBox="1"/>
          <p:nvPr/>
        </p:nvSpPr>
        <p:spPr>
          <a:xfrm>
            <a:off x="1775520" y="2740278"/>
            <a:ext cx="182420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Adatgyűjtés (Gazdálkodó)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2"/>
          <p:cNvSpPr txBox="1"/>
          <p:nvPr/>
        </p:nvSpPr>
        <p:spPr>
          <a:xfrm>
            <a:off x="5327915" y="2698007"/>
            <a:ext cx="12481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Analízis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(Szolgáltató)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2"/>
          <p:cNvSpPr txBox="1"/>
          <p:nvPr/>
        </p:nvSpPr>
        <p:spPr>
          <a:xfrm>
            <a:off x="6960096" y="2698007"/>
            <a:ext cx="17281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Vizualizáció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(Szolgáltató)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2"/>
          <p:cNvSpPr txBox="1"/>
          <p:nvPr/>
        </p:nvSpPr>
        <p:spPr>
          <a:xfrm>
            <a:off x="9264352" y="2697730"/>
            <a:ext cx="22082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Helyspecifikus kijuttatás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(Gazdálkodó)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2"/>
          <p:cNvSpPr/>
          <p:nvPr/>
        </p:nvSpPr>
        <p:spPr>
          <a:xfrm>
            <a:off x="623392" y="44624"/>
            <a:ext cx="10420113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8. Precíziós gyomszabályozás széles sortávolságú kultúrákban </a:t>
            </a:r>
            <a:br>
              <a:rPr b="1" i="0" lang="hu-HU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u-HU" sz="2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8. 2. Levélherbicidek helyspecifikus kijuttatása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GEP KÉPEK\2019\Monsanto\2019571003_móvár dicamba hatékonyság\0516\DJI_0600.JPG" id="367" name="Google Shape;36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097" y="44624"/>
            <a:ext cx="10064439" cy="566124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3"/>
          <p:cNvSpPr txBox="1"/>
          <p:nvPr/>
        </p:nvSpPr>
        <p:spPr>
          <a:xfrm>
            <a:off x="2207568" y="5858108"/>
            <a:ext cx="79928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Cirsium arvense </a:t>
            </a: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foltszerű károsítása kukoricában, 2020 május. Fotó: Kukorelli G.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435" y="116632"/>
            <a:ext cx="10657184" cy="597666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4"/>
          <p:cNvSpPr txBox="1"/>
          <p:nvPr/>
        </p:nvSpPr>
        <p:spPr>
          <a:xfrm>
            <a:off x="2207568" y="6217567"/>
            <a:ext cx="79928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ltispektrális drón működés közben. 2020 május. Fotó: Kukorelli G.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384" y="1196752"/>
            <a:ext cx="10972800" cy="406495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5"/>
          <p:cNvSpPr txBox="1"/>
          <p:nvPr/>
        </p:nvSpPr>
        <p:spPr>
          <a:xfrm>
            <a:off x="2135560" y="5445224"/>
            <a:ext cx="79928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Drónfelvételekből készült ortofotó. Forrás: Czíria K. (Skympas s.r.o.)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384" y="1340768"/>
            <a:ext cx="10972797" cy="406495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6"/>
          <p:cNvSpPr txBox="1"/>
          <p:nvPr/>
        </p:nvSpPr>
        <p:spPr>
          <a:xfrm>
            <a:off x="2135560" y="5445224"/>
            <a:ext cx="79928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Drónfotókból készült NDVI felvétel. Forrás: Czíria K. (Skympas s.r.o.)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7"/>
          <p:cNvSpPr txBox="1"/>
          <p:nvPr>
            <p:ph type="title"/>
          </p:nvPr>
        </p:nvSpPr>
        <p:spPr>
          <a:xfrm>
            <a:off x="609600" y="274639"/>
            <a:ext cx="10972800" cy="4591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5"/>
              <a:buNone/>
            </a:pPr>
            <a:r>
              <a:rPr lang="hu-HU"/>
              <a:t>Aplikációs térkép</a:t>
            </a:r>
            <a:endParaRPr/>
          </a:p>
        </p:txBody>
      </p:sp>
      <p:pic>
        <p:nvPicPr>
          <p:cNvPr id="393" name="Google Shape;393;p5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392" y="1268760"/>
            <a:ext cx="10972797" cy="406173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7"/>
          <p:cNvSpPr txBox="1"/>
          <p:nvPr/>
        </p:nvSpPr>
        <p:spPr>
          <a:xfrm>
            <a:off x="623392" y="5589240"/>
            <a:ext cx="1096921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 tábla teljes gyomtérképe nem csak vizuális információt képes nyújtani, hanem munkagépre is tölthető. </a:t>
            </a: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Forrás: Czíria K. (Skympas s.r.o.)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8"/>
          <p:cNvSpPr txBox="1"/>
          <p:nvPr>
            <p:ph type="title"/>
          </p:nvPr>
        </p:nvSpPr>
        <p:spPr>
          <a:xfrm>
            <a:off x="321547" y="18864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Automatikus gyomlehatárolás</a:t>
            </a:r>
            <a:endParaRPr/>
          </a:p>
        </p:txBody>
      </p:sp>
      <p:sp>
        <p:nvSpPr>
          <p:cNvPr id="400" name="Google Shape;400;p58"/>
          <p:cNvSpPr txBox="1"/>
          <p:nvPr>
            <p:ph idx="1" type="body"/>
          </p:nvPr>
        </p:nvSpPr>
        <p:spPr>
          <a:xfrm>
            <a:off x="445051" y="5733256"/>
            <a:ext cx="11555605" cy="576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6883"/>
              <a:buNone/>
            </a:pPr>
            <a:r>
              <a:rPr lang="hu-HU">
                <a:solidFill>
                  <a:srgbClr val="00B050"/>
                </a:solidFill>
              </a:rPr>
              <a:t>A tábla teljes gyomtérképe nem csak vizuális információt képes nyújtani, hanem munkagépre is tölthető. </a:t>
            </a: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Forrás: Czíria K. (Skympas s.r.o.)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6883"/>
              <a:buNone/>
            </a:pPr>
            <a:r>
              <a:t/>
            </a:r>
            <a:endParaRPr/>
          </a:p>
        </p:txBody>
      </p:sp>
      <p:pic>
        <p:nvPicPr>
          <p:cNvPr id="401" name="Google Shape;40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315" y="1268760"/>
            <a:ext cx="10974085" cy="4340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Mély gépi tanulás (Deep Learning) használata gyomfelismeréshez</a:t>
            </a:r>
            <a:endParaRPr/>
          </a:p>
        </p:txBody>
      </p:sp>
      <p:pic>
        <p:nvPicPr>
          <p:cNvPr id="407" name="Google Shape;407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6617" y="1867103"/>
            <a:ext cx="8223999" cy="3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7687" y="5517232"/>
            <a:ext cx="5050801" cy="49813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9"/>
          <p:cNvSpPr txBox="1"/>
          <p:nvPr/>
        </p:nvSpPr>
        <p:spPr>
          <a:xfrm>
            <a:off x="407368" y="2924944"/>
            <a:ext cx="2770629" cy="1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Mély gépi tanulás után elkülönített cukorrépa és Cirsium arvense</a:t>
            </a:r>
            <a:r>
              <a:rPr b="0" i="0" lang="hu-HU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növények.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Ábra:</a:t>
            </a:r>
            <a:r>
              <a:rPr b="0" i="0" lang="hu-HU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Czíria K.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Forrás:</a:t>
            </a:r>
            <a:r>
              <a:rPr b="0" i="0" lang="hu-HU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Skymaps s.r.o.</a:t>
            </a:r>
            <a:endParaRPr b="0" i="0" sz="1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60"/>
          <p:cNvPicPr preferRelativeResize="0"/>
          <p:nvPr/>
        </p:nvPicPr>
        <p:blipFill rotWithShape="1">
          <a:blip r:embed="rId3">
            <a:alphaModFix/>
          </a:blip>
          <a:srcRect b="6250" l="24161" r="6296" t="17344"/>
          <a:stretch/>
        </p:blipFill>
        <p:spPr>
          <a:xfrm>
            <a:off x="1703512" y="260648"/>
            <a:ext cx="9048328" cy="558924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0"/>
          <p:cNvSpPr txBox="1"/>
          <p:nvPr/>
        </p:nvSpPr>
        <p:spPr>
          <a:xfrm>
            <a:off x="2135560" y="5949280"/>
            <a:ext cx="79928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Cirsium arvense  </a:t>
            </a: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kukoricában, NDVI felvétel. Ábra: Kukorelli G.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1"/>
          <p:cNvPicPr preferRelativeResize="0"/>
          <p:nvPr/>
        </p:nvPicPr>
        <p:blipFill rotWithShape="1">
          <a:blip r:embed="rId3">
            <a:alphaModFix/>
          </a:blip>
          <a:srcRect b="6250" l="23054" r="6296" t="17344"/>
          <a:stretch/>
        </p:blipFill>
        <p:spPr>
          <a:xfrm>
            <a:off x="1775520" y="260648"/>
            <a:ext cx="9192344" cy="558924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1"/>
          <p:cNvSpPr txBox="1"/>
          <p:nvPr/>
        </p:nvSpPr>
        <p:spPr>
          <a:xfrm>
            <a:off x="2135560" y="5949280"/>
            <a:ext cx="799288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Cirsium arvense  </a:t>
            </a: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kukoricában, NDVI felvétel. Sárga vonal: </a:t>
            </a:r>
            <a:r>
              <a:rPr b="0" i="1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Cirsium arvense </a:t>
            </a: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által elfoglalt terület határvonala, a Cultiwise szoftverrel történő feldolgozás után.  Ábra: Kukorelli G. Forrás: Skymaps s.r.o.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839788" y="3962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u-HU">
                <a:solidFill>
                  <a:srgbClr val="00B050"/>
                </a:solidFill>
              </a:rPr>
              <a:t>1. Bevezetés, általános ismertetés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841375" y="1556792"/>
            <a:ext cx="10141815" cy="4907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 sz="1600">
                <a:solidFill>
                  <a:srgbClr val="00B050"/>
                </a:solidFill>
              </a:rPr>
              <a:t>Lényegesebb fogalmi meghatározások:</a:t>
            </a:r>
            <a:endParaRPr/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i="1" lang="hu-HU" sz="1600">
                <a:solidFill>
                  <a:srgbClr val="00B050"/>
                </a:solidFill>
              </a:rPr>
              <a:t>Győrffy</a:t>
            </a:r>
            <a:r>
              <a:rPr lang="hu-HU" sz="1600">
                <a:solidFill>
                  <a:srgbClr val="00B050"/>
                </a:solidFill>
              </a:rPr>
              <a:t> (2000) szerint „a precíziós mezőgazdaság magába foglalja a termőhelyhez alkalmazkodó termesztést, táblán belül változó         technológiát, integrált növényvédelmet, a csúcstechnológiát, távérzékelést, térinformatikát, (…) jelenti továbbá a kártevők, gyomok, betegségek táblán belüli eloszlásának törvényszerűségeinek figyelembevételét.”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hu-HU" sz="1600">
                <a:solidFill>
                  <a:srgbClr val="00B050"/>
                </a:solidFill>
              </a:rPr>
              <a:t>A </a:t>
            </a:r>
            <a:r>
              <a:rPr lang="hu-HU" sz="1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</a:t>
            </a:r>
            <a:r>
              <a:rPr lang="hu-HU" sz="1600">
                <a:solidFill>
                  <a:srgbClr val="00B050"/>
                </a:solidFill>
              </a:rPr>
              <a:t>precision farming” (precíziós gazdálkodás): valamennyi növénytermesztési input (műtrágya, mész, növényvédő szer, vetőmag stb.) helyspecifikus szabályozása a veszteség csökkentése, a nyereség növelése és a környezet minőségének megőrzése céljából.</a:t>
            </a:r>
            <a:r>
              <a:rPr b="1" lang="hu-HU" sz="1600">
                <a:solidFill>
                  <a:srgbClr val="00B050"/>
                </a:solidFill>
              </a:rPr>
              <a:t> </a:t>
            </a:r>
            <a:r>
              <a:rPr lang="hu-HU" sz="1600">
                <a:solidFill>
                  <a:srgbClr val="00B050"/>
                </a:solidFill>
              </a:rPr>
              <a:t>(</a:t>
            </a:r>
            <a:r>
              <a:rPr i="1" lang="hu-HU" sz="1600">
                <a:solidFill>
                  <a:srgbClr val="00B050"/>
                </a:solidFill>
              </a:rPr>
              <a:t>Morgan - Ess 1997</a:t>
            </a:r>
            <a:r>
              <a:rPr lang="hu-HU" sz="1600">
                <a:solidFill>
                  <a:srgbClr val="00B050"/>
                </a:solidFill>
              </a:rPr>
              <a:t>).</a:t>
            </a:r>
            <a:r>
              <a:rPr b="1" lang="hu-HU" sz="1600">
                <a:solidFill>
                  <a:srgbClr val="00B050"/>
                </a:solidFill>
              </a:rPr>
              <a:t>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600">
              <a:solidFill>
                <a:srgbClr val="00B050"/>
              </a:solidFill>
            </a:endParaRPr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hu-HU" sz="1600">
                <a:solidFill>
                  <a:srgbClr val="00B050"/>
                </a:solidFill>
              </a:rPr>
              <a:t>A precíziós mezőgazdaság úgy is felfogható, mint egy térinformatikai alapokon nyugvó mezőgazdasági döntéstámogatási rendszer és gazdálkodási forma, amely figyelembe veszi a termőhely térbeli heterogenitását (</a:t>
            </a:r>
            <a:r>
              <a:rPr i="1" lang="hu-HU" sz="1600">
                <a:solidFill>
                  <a:srgbClr val="00B050"/>
                </a:solidFill>
              </a:rPr>
              <a:t>Nagy 2004</a:t>
            </a:r>
            <a:r>
              <a:rPr lang="hu-HU" sz="1600">
                <a:solidFill>
                  <a:srgbClr val="00B050"/>
                </a:solidFill>
              </a:rPr>
              <a:t>). 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hu-HU" sz="1600">
                <a:solidFill>
                  <a:srgbClr val="00B050"/>
                </a:solidFill>
              </a:rPr>
              <a:t>A precíziós mezőgazdaság az Információs Társadalomnak és a tömegessé váló Információs Technológiának (IT) a mezőgazdasági szakterületen történő leképeződése (</a:t>
            </a:r>
            <a:r>
              <a:rPr i="1" lang="hu-HU" sz="1600">
                <a:solidFill>
                  <a:srgbClr val="00B050"/>
                </a:solidFill>
              </a:rPr>
              <a:t>Tamás 2001</a:t>
            </a:r>
            <a:r>
              <a:rPr lang="hu-HU" sz="1600">
                <a:solidFill>
                  <a:srgbClr val="00B050"/>
                </a:solidFill>
              </a:rPr>
              <a:t>).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</a:pPr>
            <a:r>
              <a:t/>
            </a:r>
            <a:endParaRPr sz="1600">
              <a:solidFill>
                <a:srgbClr val="00B050"/>
              </a:solidFill>
            </a:endParaRPr>
          </a:p>
          <a:p>
            <a:pPr indent="-4064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hu-HU" sz="1600">
                <a:solidFill>
                  <a:srgbClr val="00B050"/>
                </a:solidFill>
              </a:rPr>
              <a:t>A precíziós növényvédelem helyett gyakran használjuk a helyspecifikus szinonimát.</a:t>
            </a:r>
            <a:endParaRPr sz="1600">
              <a:solidFill>
                <a:srgbClr val="00B05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a.jpg" id="426" name="Google Shape;42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7528" y="332656"/>
            <a:ext cx="8387682" cy="512822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2"/>
          <p:cNvSpPr txBox="1"/>
          <p:nvPr/>
        </p:nvSpPr>
        <p:spPr>
          <a:xfrm>
            <a:off x="2207568" y="5661248"/>
            <a:ext cx="799288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Sárga</a:t>
            </a:r>
            <a:r>
              <a:rPr b="0" i="1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: Cirsium arvense </a:t>
            </a: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által elfoglalt terület határvonala, a Cultiwise szoftverrel történő feldolgozás után . Piros terület: Permetezővel kezelt terület. Ábra: Kukorelli G.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33" name="Google Shape;433;p63"/>
          <p:cNvSpPr txBox="1"/>
          <p:nvPr>
            <p:ph idx="1" type="body"/>
          </p:nvPr>
        </p:nvSpPr>
        <p:spPr>
          <a:xfrm>
            <a:off x="7824192" y="1844824"/>
            <a:ext cx="3816424" cy="3384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/>
              <a:t>A vetéshiba helyén látható kezelt, elpusztult mezei acat.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/>
              <a:t>Fotó: Kukorelli Gábor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/>
              <a:t>Széchenyi István Egyetem, Tangazdaság, Mosonmagyaróvár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/>
              <a:t>A foltkezelés során a területen, a mezei acat ellen alkalmazott készítmény esetében 75%-os megtakarítást értünk el.</a:t>
            </a:r>
            <a:endParaRPr sz="1800"/>
          </a:p>
        </p:txBody>
      </p:sp>
      <p:pic>
        <p:nvPicPr>
          <p:cNvPr descr="C:\Users\Asus\Pictures\acat\DJI_0785.JPG" id="434" name="Google Shape;434;p63"/>
          <p:cNvPicPr preferRelativeResize="0"/>
          <p:nvPr/>
        </p:nvPicPr>
        <p:blipFill rotWithShape="1">
          <a:blip r:embed="rId3">
            <a:alphaModFix/>
          </a:blip>
          <a:srcRect b="22221" l="7273" r="37273" t="16049"/>
          <a:stretch/>
        </p:blipFill>
        <p:spPr>
          <a:xfrm>
            <a:off x="695400" y="620688"/>
            <a:ext cx="6912768" cy="530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4"/>
          <p:cNvSpPr txBox="1"/>
          <p:nvPr>
            <p:ph type="title"/>
          </p:nvPr>
        </p:nvSpPr>
        <p:spPr>
          <a:xfrm>
            <a:off x="831928" y="500697"/>
            <a:ext cx="10515600" cy="1324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br>
              <a:rPr b="1" lang="hu-HU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3600">
                <a:solidFill>
                  <a:srgbClr val="00B050"/>
                </a:solidFill>
              </a:rPr>
              <a:t> </a:t>
            </a:r>
            <a:r>
              <a:rPr lang="hu-HU" sz="4000">
                <a:solidFill>
                  <a:srgbClr val="00B050"/>
                </a:solidFill>
              </a:rPr>
              <a:t>8. Precíziós gyomszabályozás széles sortávolságú kultúrákban</a:t>
            </a:r>
            <a:br>
              <a:rPr lang="hu-HU">
                <a:solidFill>
                  <a:srgbClr val="00B050"/>
                </a:solidFill>
              </a:rPr>
            </a:br>
            <a:r>
              <a:rPr lang="hu-HU" sz="2000">
                <a:solidFill>
                  <a:srgbClr val="00B050"/>
                </a:solidFill>
              </a:rPr>
              <a:t> </a:t>
            </a:r>
            <a:r>
              <a:rPr lang="hu-HU" sz="2200">
                <a:solidFill>
                  <a:srgbClr val="00B050"/>
                </a:solidFill>
              </a:rPr>
              <a:t>	8. 3. Szenzorvezérelt kultivátor</a:t>
            </a:r>
            <a:br>
              <a:rPr b="1" lang="hu-HU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64"/>
          <p:cNvSpPr txBox="1"/>
          <p:nvPr>
            <p:ph idx="1" type="body"/>
          </p:nvPr>
        </p:nvSpPr>
        <p:spPr>
          <a:xfrm>
            <a:off x="263352" y="1844824"/>
            <a:ext cx="525658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széles sortávolságú kultúrnövények precíziós gyomszabályozásánál a szenzortechnikai fizikai gyomszabályozó eszközöknek különleges szerepük és jelentőségük van. 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Precíziós szántóföldi kultivátor 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Kertészeti kultúrákban precíziós sor- és tőköz kapálógép,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Ezek kombinációja vegyszeres gyomirtási módszerekkel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1" name="Google Shape;441;p64"/>
          <p:cNvGrpSpPr/>
          <p:nvPr/>
        </p:nvGrpSpPr>
        <p:grpSpPr>
          <a:xfrm>
            <a:off x="5896243" y="2323475"/>
            <a:ext cx="6095888" cy="3795090"/>
            <a:chOff x="5896243" y="2323475"/>
            <a:chExt cx="6095888" cy="3795090"/>
          </a:xfrm>
        </p:grpSpPr>
        <p:pic>
          <p:nvPicPr>
            <p:cNvPr id="442" name="Google Shape;442;p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96243" y="2323475"/>
              <a:ext cx="5691153" cy="379509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43" name="Google Shape;443;p64"/>
            <p:cNvSpPr/>
            <p:nvPr/>
          </p:nvSpPr>
          <p:spPr>
            <a:xfrm flipH="1" rot="10800000">
              <a:off x="9462514" y="3912433"/>
              <a:ext cx="865707" cy="139967"/>
            </a:xfrm>
            <a:prstGeom prst="leftArrow">
              <a:avLst>
                <a:gd fmla="val 50000" name="adj1"/>
                <a:gd fmla="val 320652" name="adj2"/>
              </a:avLst>
            </a:pr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4"/>
            <p:cNvSpPr txBox="1"/>
            <p:nvPr/>
          </p:nvSpPr>
          <p:spPr>
            <a:xfrm>
              <a:off x="10405177" y="3841303"/>
              <a:ext cx="1586954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hu-HU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Sorfigyelő optika</a:t>
              </a:r>
              <a:endParaRPr/>
            </a:p>
          </p:txBody>
        </p:sp>
      </p:grpSp>
      <p:sp>
        <p:nvSpPr>
          <p:cNvPr id="445" name="Google Shape;445;p64"/>
          <p:cNvSpPr txBox="1"/>
          <p:nvPr/>
        </p:nvSpPr>
        <p:spPr>
          <a:xfrm>
            <a:off x="6670623" y="6205928"/>
            <a:ext cx="446706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Precíziós szántóföldi sorközművelő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Fotó: Reisinger P., Forrás: Farkas Kft., Zimány</a:t>
            </a:r>
            <a:endParaRPr b="0" i="0" sz="1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/>
          <p:nvPr>
            <p:ph type="title"/>
          </p:nvPr>
        </p:nvSpPr>
        <p:spPr>
          <a:xfrm>
            <a:off x="962890" y="476672"/>
            <a:ext cx="10332027" cy="12926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hu-HU" sz="3600">
                <a:solidFill>
                  <a:srgbClr val="00B050"/>
                </a:solidFill>
              </a:rPr>
              <a:t> </a:t>
            </a:r>
            <a:r>
              <a:rPr lang="hu-HU" sz="4000">
                <a:solidFill>
                  <a:srgbClr val="00B050"/>
                </a:solidFill>
              </a:rPr>
              <a:t>8. Precíziós gyomszabályozás széles sortávolságú kultúrákban</a:t>
            </a:r>
            <a:br>
              <a:rPr lang="hu-HU">
                <a:solidFill>
                  <a:srgbClr val="00B050"/>
                </a:solidFill>
              </a:rPr>
            </a:br>
            <a:r>
              <a:rPr lang="hu-HU" sz="2200">
                <a:solidFill>
                  <a:srgbClr val="00B050"/>
                </a:solidFill>
              </a:rPr>
              <a:t>	8. 3. Szenzorvezérelt kultivátor működési elve</a:t>
            </a:r>
            <a:endParaRPr sz="2200">
              <a:solidFill>
                <a:srgbClr val="00B050"/>
              </a:solidFill>
            </a:endParaRPr>
          </a:p>
        </p:txBody>
      </p:sp>
      <p:pic>
        <p:nvPicPr>
          <p:cNvPr descr="A képen képernyőkép látható&#10;&#10;A leírás teljesen megbízható" id="451" name="Google Shape;451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128602"/>
            <a:ext cx="6305550" cy="3943429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2" name="Google Shape;452;p65"/>
          <p:cNvSpPr txBox="1"/>
          <p:nvPr/>
        </p:nvSpPr>
        <p:spPr>
          <a:xfrm>
            <a:off x="779489" y="6072031"/>
            <a:ext cx="538146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Precíziós sorközművelő működési ábrája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Ábra: Borsiczky I.</a:t>
            </a:r>
            <a:endParaRPr b="0" i="0" sz="1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SC00634" id="453" name="Google Shape;453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7922" y="2128602"/>
            <a:ext cx="5256688" cy="39434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4" name="Google Shape;454;p65"/>
          <p:cNvSpPr txBox="1"/>
          <p:nvPr/>
        </p:nvSpPr>
        <p:spPr>
          <a:xfrm>
            <a:off x="6816080" y="6207695"/>
            <a:ext cx="496855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Fizikai gyomszabályozás végzése közvetlenül a kukorica sora mellett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Fotó: Reisinger P., Forrás: Farkas Kft., Zimány</a:t>
            </a:r>
            <a:endParaRPr b="0" i="0" sz="1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6"/>
          <p:cNvSpPr txBox="1"/>
          <p:nvPr>
            <p:ph type="title"/>
          </p:nvPr>
        </p:nvSpPr>
        <p:spPr>
          <a:xfrm>
            <a:off x="747045" y="604017"/>
            <a:ext cx="10319274" cy="134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hu-HU" sz="4000">
                <a:solidFill>
                  <a:srgbClr val="00B050"/>
                </a:solidFill>
              </a:rPr>
              <a:t> 8. Precíziós gyomszabályozás széles sortávolságú kultúrákban </a:t>
            </a:r>
            <a:br>
              <a:rPr lang="hu-HU">
                <a:solidFill>
                  <a:srgbClr val="00B050"/>
                </a:solidFill>
              </a:rPr>
            </a:br>
            <a:r>
              <a:rPr lang="hu-HU" sz="2200">
                <a:solidFill>
                  <a:srgbClr val="00B050"/>
                </a:solidFill>
              </a:rPr>
              <a:t>	8. 4. Sorköz kultivátorozás sávpermetezéssel</a:t>
            </a:r>
            <a:endParaRPr sz="2200">
              <a:solidFill>
                <a:srgbClr val="00B050"/>
              </a:solidFill>
            </a:endParaRPr>
          </a:p>
        </p:txBody>
      </p:sp>
      <p:pic>
        <p:nvPicPr>
          <p:cNvPr id="460" name="Google Shape;46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5436" y="1700808"/>
            <a:ext cx="4426154" cy="432432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61" name="Google Shape;461;p66"/>
          <p:cNvSpPr txBox="1"/>
          <p:nvPr/>
        </p:nvSpPr>
        <p:spPr>
          <a:xfrm>
            <a:off x="923690" y="2982471"/>
            <a:ext cx="5645318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 sorköz fizikai gyomszabályozása jól kombinálható sávpermetezési módszerekkel.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 módszer alkalmazásával </a:t>
            </a:r>
            <a:r>
              <a:rPr b="1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40-60 % megtakarítás </a:t>
            </a:r>
            <a:r>
              <a:rPr b="0" i="0" lang="hu-HU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érhető el</a:t>
            </a:r>
            <a:r>
              <a:rPr b="0" i="0" lang="hu-H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66"/>
          <p:cNvSpPr txBox="1"/>
          <p:nvPr/>
        </p:nvSpPr>
        <p:spPr>
          <a:xfrm>
            <a:off x="6565689" y="6093296"/>
            <a:ext cx="52465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Sorpermetező és sorközművelő kultivátorral végzett gyomirtás eredményessége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Fotó: Reisinger P., Forrás: Farkas Kft., Zimány</a:t>
            </a:r>
            <a:endParaRPr b="0" i="0" sz="1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68" name="Google Shape;468;p67"/>
          <p:cNvSpPr txBox="1"/>
          <p:nvPr>
            <p:ph idx="1" type="body"/>
          </p:nvPr>
        </p:nvSpPr>
        <p:spPr>
          <a:xfrm>
            <a:off x="321547" y="1825625"/>
            <a:ext cx="411826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700" u="sng"/>
              <a:t>Sávos gyomirtás alkalmazása szójában, 2018: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 u="sng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700" u="sng"/>
              <a:t>Alapkezelés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700"/>
              <a:t>2018.04.19. Wing P 4 l/ha, Sencor 600 SC 0,55 l/ha, teljes felületkezelés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700" u="sng"/>
              <a:t>Állomány kezelés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700"/>
              <a:t>2018.05.16.-17. Pulsar 1 l/ha kultivátorral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1700"/>
              <a:t>2018.05.29.-30. Basagran 2 l/ha kultivátorral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képen fű, égbolt, kültéri, mező látható&#10;&#10;A leírás teljesen megbízható" id="469" name="Google Shape;469;p67"/>
          <p:cNvPicPr preferRelativeResize="0"/>
          <p:nvPr/>
        </p:nvPicPr>
        <p:blipFill rotWithShape="1">
          <a:blip r:embed="rId3">
            <a:alphaModFix/>
          </a:blip>
          <a:srcRect b="0" l="14398" r="12122" t="0"/>
          <a:stretch/>
        </p:blipFill>
        <p:spPr>
          <a:xfrm>
            <a:off x="5015880" y="332656"/>
            <a:ext cx="6589025" cy="5963214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7"/>
          <p:cNvSpPr txBox="1"/>
          <p:nvPr/>
        </p:nvSpPr>
        <p:spPr>
          <a:xfrm>
            <a:off x="5807968" y="6309320"/>
            <a:ext cx="52565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Sávos gyomirtás alkalmazása szójában. Fotó: Borsiczky I. Forrás: B-Aranykorona Kft., Bicsérd 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8"/>
          <p:cNvSpPr txBox="1"/>
          <p:nvPr>
            <p:ph idx="1" type="body"/>
          </p:nvPr>
        </p:nvSpPr>
        <p:spPr>
          <a:xfrm>
            <a:off x="407368" y="2636912"/>
            <a:ext cx="4550317" cy="739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1800"/>
              <a:t>Gyommentes állomány 2018. 06. 21-én</a:t>
            </a:r>
            <a:endParaRPr sz="1800"/>
          </a:p>
        </p:txBody>
      </p:sp>
      <p:pic>
        <p:nvPicPr>
          <p:cNvPr descr="A képen kültéri, fű, növény, talaj látható&#10;&#10;A leírás teljesen megbízható" id="476" name="Google Shape;476;p68"/>
          <p:cNvPicPr preferRelativeResize="0"/>
          <p:nvPr/>
        </p:nvPicPr>
        <p:blipFill rotWithShape="1">
          <a:blip r:embed="rId3">
            <a:alphaModFix/>
          </a:blip>
          <a:srcRect b="0" l="14722" r="11798" t="0"/>
          <a:stretch/>
        </p:blipFill>
        <p:spPr>
          <a:xfrm>
            <a:off x="5231904" y="697961"/>
            <a:ext cx="6120680" cy="553935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8"/>
          <p:cNvSpPr txBox="1"/>
          <p:nvPr/>
        </p:nvSpPr>
        <p:spPr>
          <a:xfrm>
            <a:off x="5375920" y="6289575"/>
            <a:ext cx="597666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Sávos állománykezelés hatékonyságaszójában. Forrás: Borsiczky I. Forrás: B-Aranykorona Kft., Bicsérd 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/>
          <p:nvPr>
            <p:ph idx="1" type="body"/>
          </p:nvPr>
        </p:nvSpPr>
        <p:spPr>
          <a:xfrm>
            <a:off x="1562470" y="1615737"/>
            <a:ext cx="9942142" cy="4722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000"/>
              <a:t>Feltételek</a:t>
            </a:r>
            <a:endParaRPr b="1"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/>
              <a:t>Jó minőségű magágy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/>
              <a:t>Késlekedés nélküli vetés (egyenletes vetésmélység!)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b="1" lang="hu-HU" sz="2000"/>
              <a:t>Egyenletes kelés </a:t>
            </a:r>
            <a:r>
              <a:rPr lang="hu-HU" sz="2000"/>
              <a:t>(kultúrnövény + gyom)</a:t>
            </a:r>
            <a:endParaRPr sz="20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000"/>
              <a:t>Munkavégzés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/>
              <a:t>Egyenletes haladás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/>
              <a:t>Odafigyelés </a:t>
            </a:r>
            <a:endParaRPr sz="20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/>
              <a:t>Technológiai fegyelem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2000"/>
              <a:t>Sávos permetezés eredménye: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b="1" lang="hu-HU" sz="2000"/>
              <a:t>50% vegyszer megtakarítás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000"/>
              <a:t>Környezetvédelem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 sz="20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 sz="20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 sz="2000"/>
          </a:p>
        </p:txBody>
      </p:sp>
      <p:sp>
        <p:nvSpPr>
          <p:cNvPr id="483" name="Google Shape;483;p69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484" name="Google Shape;484;p69"/>
          <p:cNvSpPr txBox="1"/>
          <p:nvPr/>
        </p:nvSpPr>
        <p:spPr>
          <a:xfrm>
            <a:off x="961302" y="0"/>
            <a:ext cx="10319274" cy="134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0000"/>
              <a:buFont typeface="Calibri"/>
              <a:buNone/>
            </a:pPr>
            <a:r>
              <a:rPr b="1" i="0" lang="hu-HU" sz="4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8. Precíziós gyomszabályozás széles sortávolságú kultúrákban </a:t>
            </a:r>
            <a:br>
              <a:rPr b="1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u-HU" sz="2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8. 4. Sorköz kultivátorozás sávpermetezéssel</a:t>
            </a:r>
            <a:endParaRPr b="1" i="0" sz="22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0"/>
          <p:cNvSpPr txBox="1"/>
          <p:nvPr>
            <p:ph type="title"/>
          </p:nvPr>
        </p:nvSpPr>
        <p:spPr>
          <a:xfrm>
            <a:off x="869372" y="569987"/>
            <a:ext cx="11163301" cy="13141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9. Precíziós gyomszabályozási eljárások az ökogazdálkodásban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kültéri látható&#10;&#10;A leírás teljesen megbízható" id="490" name="Google Shape;49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5464" y="1717902"/>
            <a:ext cx="4830184" cy="4367605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1" name="Google Shape;491;p70"/>
          <p:cNvSpPr txBox="1"/>
          <p:nvPr/>
        </p:nvSpPr>
        <p:spPr>
          <a:xfrm>
            <a:off x="869372" y="2421816"/>
            <a:ext cx="5682951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Az öko gazdalkodási körülmények között szintetikus gyomirtószer felhasználására nincsen lehetőség.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gyomszabályozást pusztán fizikai módszerekkel kell megoldani.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Szántóföldi kultúrákban (kukorica, napraforgó) a sorköz kultivátor + ujjas gyomirtó sorművelő eszközzel biztosítható a teljes gyommentesség.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fizikai gyomirtási műveletet több (2-4) alkalommal szükséges elvégezni.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70"/>
          <p:cNvSpPr txBox="1"/>
          <p:nvPr/>
        </p:nvSpPr>
        <p:spPr>
          <a:xfrm>
            <a:off x="6985416" y="611548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Ujjas gyomirtó működése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Forrás: Borsiczky I., Forrás: B-Aranykorona kft., Bicsérd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1"/>
          <p:cNvSpPr txBox="1"/>
          <p:nvPr>
            <p:ph type="title"/>
          </p:nvPr>
        </p:nvSpPr>
        <p:spPr>
          <a:xfrm>
            <a:off x="848591" y="5105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9. Precíziós gyomszabályozási eljárások az ökogazdálkodásban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CF00045" id="498" name="Google Shape;498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3141" y="1853496"/>
            <a:ext cx="5254609" cy="4351338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9" name="Google Shape;499;p71"/>
          <p:cNvSpPr txBox="1"/>
          <p:nvPr/>
        </p:nvSpPr>
        <p:spPr>
          <a:xfrm>
            <a:off x="848591" y="2222799"/>
            <a:ext cx="5432612" cy="2739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Sor-és tőköz művelő kultivátorok: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Alkalmazási területe elsősorban kertészeti kultúrákban</a:t>
            </a:r>
            <a:endParaRPr/>
          </a:p>
          <a:p>
            <a:pPr indent="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Digitális videokamerák képeit használják a növényi egyedek pozícióját rögzítik, mely alapján a tőközművelő elemeket egyedileg szinkronizálják</a:t>
            </a:r>
            <a:endParaRPr/>
          </a:p>
          <a:p>
            <a:pPr indent="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gépek teljesítménye eléri a 6 növény / sec. </a:t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Eredményeink alapján 95% fölötti gyomirtási hatékonyságot képes produkálni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1"/>
          <p:cNvSpPr/>
          <p:nvPr/>
        </p:nvSpPr>
        <p:spPr>
          <a:xfrm>
            <a:off x="8348822" y="6222169"/>
            <a:ext cx="188324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Tőközművelő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Fotó: Borsiczky I.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21547" y="-27384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1. Bevezetés, általános ismertetés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7049" y="1700808"/>
            <a:ext cx="5787453" cy="371735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2" name="Google Shape;102;p18"/>
          <p:cNvSpPr txBox="1"/>
          <p:nvPr/>
        </p:nvSpPr>
        <p:spPr>
          <a:xfrm>
            <a:off x="838200" y="1052736"/>
            <a:ext cx="586969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Növényvédelmi kezelések lehetséges térbeni felbontása: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Egyedszintű</a:t>
            </a:r>
            <a:endParaRPr/>
          </a:p>
          <a:p>
            <a:pPr indent="-2413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Rácsháló alapú</a:t>
            </a:r>
            <a:endParaRPr/>
          </a:p>
          <a:p>
            <a:pPr indent="-2413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Táblarész kezelés</a:t>
            </a:r>
            <a:endParaRPr/>
          </a:p>
          <a:p>
            <a:pPr indent="-2413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Táblaszintű kezelés</a:t>
            </a:r>
            <a:endParaRPr b="0" i="0" sz="11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pera kert2_1" id="103" name="Google Shape;103;p18"/>
          <p:cNvPicPr preferRelativeResize="0"/>
          <p:nvPr/>
        </p:nvPicPr>
        <p:blipFill rotWithShape="1">
          <a:blip r:embed="rId4">
            <a:alphaModFix/>
          </a:blip>
          <a:srcRect b="9207" l="3743" r="3565" t="8587"/>
          <a:stretch/>
        </p:blipFill>
        <p:spPr>
          <a:xfrm>
            <a:off x="1119467" y="3573016"/>
            <a:ext cx="3536373" cy="225783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4" name="Google Shape;104;p18"/>
          <p:cNvSpPr txBox="1"/>
          <p:nvPr/>
        </p:nvSpPr>
        <p:spPr>
          <a:xfrm>
            <a:off x="422788" y="5858108"/>
            <a:ext cx="50251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0,5 ha-ként kijelölt gyomfelvételezési mintapontok elhelyezkedése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Ábra:  Kukorelli </a:t>
            </a:r>
            <a:r>
              <a:rPr b="0" i="0" lang="hu-HU" sz="1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G. </a:t>
            </a:r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6359786" y="5589240"/>
            <a:ext cx="46019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Növényvédelmi kezelések térbeli felbontása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b="0" i="1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Christensen</a:t>
            </a: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et al. 2009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2"/>
          <p:cNvSpPr txBox="1"/>
          <p:nvPr>
            <p:ph type="title"/>
          </p:nvPr>
        </p:nvSpPr>
        <p:spPr>
          <a:xfrm>
            <a:off x="838200" y="481527"/>
            <a:ext cx="11173691" cy="12818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9. Precíziós gyomszabályozási eljárások az ökogazdálkodásban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6" name="Google Shape;506;p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2036" y="2149019"/>
            <a:ext cx="5734829" cy="3388982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7" name="Google Shape;507;p72"/>
          <p:cNvSpPr txBox="1"/>
          <p:nvPr/>
        </p:nvSpPr>
        <p:spPr>
          <a:xfrm>
            <a:off x="730419" y="2149019"/>
            <a:ext cx="4952045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Tapasztalatok: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Fontos a helyes gépbeállítás, melyet naponta többször ellenőrizni szükséges</a:t>
            </a:r>
            <a:endParaRPr/>
          </a:p>
          <a:p>
            <a:pPr indent="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Optimális kezelési  időpont: gyomcsírázás időszaka</a:t>
            </a:r>
            <a:endParaRPr/>
          </a:p>
          <a:p>
            <a:pPr indent="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Alapfeltétel a jó magágy, egyenletes kelés.</a:t>
            </a:r>
            <a:endParaRPr/>
          </a:p>
          <a:p>
            <a:pPr indent="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Csírázó, szabad szemmel még nem látható gyomok ellen a legeredményesebb.</a:t>
            </a:r>
            <a:endParaRPr/>
          </a:p>
          <a:p>
            <a:pPr indent="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Megerősödött gyomok ellen nem alkalmazható eredményesen.</a:t>
            </a:r>
            <a:endParaRPr/>
          </a:p>
          <a:p>
            <a:pPr indent="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Convolvulus arvensis</a:t>
            </a: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(aprószulák) magas borítottságakor nem alkalmazható eredményesen.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Jó hatását figyeltük meg a talajcserepesedés megszüntetésében.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72"/>
          <p:cNvSpPr txBox="1"/>
          <p:nvPr/>
        </p:nvSpPr>
        <p:spPr>
          <a:xfrm>
            <a:off x="5981075" y="5626894"/>
            <a:ext cx="56363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Fizikai gyomszabályozás öko-kukorica táblán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Fotó: Borsiczky I., Forrás: B-Aranykorona kft., Bicsérd</a:t>
            </a:r>
            <a:endParaRPr b="0" i="0" sz="1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3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9. Precíziós gyomszabályozási eljárások az ökogazdálkodásban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514" name="Google Shape;514;p73"/>
          <p:cNvSpPr txBox="1"/>
          <p:nvPr>
            <p:ph idx="1" type="body"/>
          </p:nvPr>
        </p:nvSpPr>
        <p:spPr>
          <a:xfrm>
            <a:off x="551384" y="2246014"/>
            <a:ext cx="570267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900">
                <a:solidFill>
                  <a:srgbClr val="00B050"/>
                </a:solidFill>
              </a:rPr>
              <a:t>Saját vizsgálatokat napraforgóban és kukoricába 2017 és 2018-ban Bicsérden végeztünk.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00">
              <a:solidFill>
                <a:srgbClr val="00B05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900">
                <a:solidFill>
                  <a:srgbClr val="00B050"/>
                </a:solidFill>
              </a:rPr>
              <a:t>Eredmények: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900">
                <a:solidFill>
                  <a:srgbClr val="00B050"/>
                </a:solidFill>
              </a:rPr>
              <a:t>A napraforgó kelésétől a kb. 60 cm-es állapotig 4-5 alkalommal elvégezhető a művelet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900">
                <a:solidFill>
                  <a:srgbClr val="00B050"/>
                </a:solidFill>
              </a:rPr>
              <a:t> 38,75 hektáros táblán az átlagtermés 2,9 t/ha volt, mely azonos volt a vegyszeresen kezelt területek átlagtermésével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15" name="Google Shape;515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9035" y="1825625"/>
            <a:ext cx="4774765" cy="3852311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6" name="Google Shape;516;p73"/>
          <p:cNvSpPr txBox="1"/>
          <p:nvPr/>
        </p:nvSpPr>
        <p:spPr>
          <a:xfrm>
            <a:off x="6685613" y="5677936"/>
            <a:ext cx="458699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Újjas gyomirtó használatának eredménye öko-kukoricában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Fotó: Borsiczky I., Forrás:  B-Aranykorona Kft., Bicsérd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4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10. Eredmények állókultúrák permetezésében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522" name="Google Shape;522;p7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Szőlő, gyümölcs (állókultúrák) növényvédelmi permetezései alapvetően eltérnek a szabadföldi felületkezelésektől.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A lombfelület permetezés szabályozásához a gyakorlat már lombérzékelővel ellátott permetezőket alkalmaznak, a nem-célhely permetlé kijuttatás elkerülése érdekében.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A technológia valós időben történő beállítási munkákat tesz lehetővé.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Egyes tanulmányokban ultrahangos rendszert alkalmaztak, mely a célhely azonosítására szolgált. A fa levélzetének szélessége és sűrűsége alapján meghatározták a permetlé mennyiségét (</a:t>
            </a:r>
            <a:r>
              <a:rPr i="1" lang="hu-HU" sz="1800">
                <a:solidFill>
                  <a:srgbClr val="00B050"/>
                </a:solidFill>
              </a:rPr>
              <a:t>Balsari et al. 2007</a:t>
            </a:r>
            <a:r>
              <a:rPr lang="hu-HU" sz="1800">
                <a:solidFill>
                  <a:srgbClr val="00B050"/>
                </a:solidFill>
              </a:rPr>
              <a:t>).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1" lang="hu-HU" sz="1800">
                <a:solidFill>
                  <a:srgbClr val="00B050"/>
                </a:solidFill>
              </a:rPr>
              <a:t>Li et al. </a:t>
            </a:r>
            <a:r>
              <a:rPr lang="hu-HU" sz="1800">
                <a:solidFill>
                  <a:srgbClr val="00B050"/>
                </a:solidFill>
              </a:rPr>
              <a:t>(2018) differenciált dózis kijuttatására alkalmas gyümölcsös permetezőt fejlesztettek ki, mely LiDAR szenzor használatával a fa levélzetéhez igazodó algoritmus alapján végezte a lombpermetezést. Eredményei alapján 46%-os permetlé megtakarítást ért el, azonos fedési százalék mellett.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5"/>
          <p:cNvSpPr txBox="1"/>
          <p:nvPr>
            <p:ph type="title"/>
          </p:nvPr>
        </p:nvSpPr>
        <p:spPr>
          <a:xfrm>
            <a:off x="7175593" y="5487813"/>
            <a:ext cx="35179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hu-HU" sz="1400">
                <a:solidFill>
                  <a:srgbClr val="00B050"/>
                </a:solidFill>
              </a:rPr>
              <a:t>Bosch által fejlesztett gyomláló robot</a:t>
            </a:r>
            <a:br>
              <a:rPr b="0" lang="hu-HU" sz="1400">
                <a:solidFill>
                  <a:srgbClr val="00B050"/>
                </a:solidFill>
              </a:rPr>
            </a:br>
            <a:r>
              <a:rPr b="0" lang="hu-HU" sz="1400">
                <a:solidFill>
                  <a:srgbClr val="00B050"/>
                </a:solidFill>
              </a:rPr>
              <a:t>Forrás: Bosch - https://www.bosch-presse.de/</a:t>
            </a:r>
            <a:endParaRPr b="0" sz="1400">
              <a:solidFill>
                <a:srgbClr val="00B050"/>
              </a:solidFill>
            </a:endParaRPr>
          </a:p>
        </p:txBody>
      </p:sp>
      <p:sp>
        <p:nvSpPr>
          <p:cNvPr id="528" name="Google Shape;528;p75"/>
          <p:cNvSpPr txBox="1"/>
          <p:nvPr>
            <p:ph idx="1" type="body"/>
          </p:nvPr>
        </p:nvSpPr>
        <p:spPr>
          <a:xfrm>
            <a:off x="838200" y="1825625"/>
            <a:ext cx="10515600" cy="1004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2857"/>
              <a:buNone/>
            </a:pPr>
            <a:r>
              <a:rPr lang="hu-HU">
                <a:solidFill>
                  <a:srgbClr val="00B050"/>
                </a:solidFill>
              </a:rPr>
              <a:t>Robotizáción alapuló technológiák elsősorban a fizikai gyomszabályozás, növényfelület monitoring technológiai fejlesztésen alapulnak.</a:t>
            </a:r>
            <a:endParaRPr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2857"/>
              <a:buNone/>
            </a:pPr>
            <a:r>
              <a:rPr lang="hu-HU">
                <a:solidFill>
                  <a:srgbClr val="00B050"/>
                </a:solidFill>
              </a:rPr>
              <a:t>A jelenlegi gépek kis területteljesítménye miatt jelentőségük elsősorban a zöldségfélék termesztésénél mutatkozik meg.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descr="KÃ©ptalÃ¡lat a kÃ¶vetkezÅre: âamazone weed robotâ" id="529" name="Google Shape;52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8556" y="3013364"/>
            <a:ext cx="5010127" cy="264575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0" name="Google Shape;530;p75"/>
          <p:cNvPicPr preferRelativeResize="0"/>
          <p:nvPr/>
        </p:nvPicPr>
        <p:blipFill rotWithShape="1">
          <a:blip r:embed="rId4">
            <a:alphaModFix/>
          </a:blip>
          <a:srcRect b="25563" l="25457" r="21965" t="15750"/>
          <a:stretch/>
        </p:blipFill>
        <p:spPr>
          <a:xfrm>
            <a:off x="719963" y="3013364"/>
            <a:ext cx="5621119" cy="264575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31" name="Google Shape;531;p75"/>
          <p:cNvSpPr txBox="1"/>
          <p:nvPr/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0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11. Autonóm robotok alkalmazása</a:t>
            </a:r>
            <a:endParaRPr b="0" i="0" sz="3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75"/>
          <p:cNvSpPr txBox="1"/>
          <p:nvPr/>
        </p:nvSpPr>
        <p:spPr>
          <a:xfrm>
            <a:off x="2228551" y="5486194"/>
            <a:ext cx="2603945" cy="934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Ecorobotix gyomláló robot</a:t>
            </a:r>
            <a:b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Forrás: </a:t>
            </a: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www.ecorobotix.com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6"/>
          <p:cNvSpPr txBox="1"/>
          <p:nvPr>
            <p:ph idx="1" type="body"/>
          </p:nvPr>
        </p:nvSpPr>
        <p:spPr>
          <a:xfrm>
            <a:off x="838200" y="1873539"/>
            <a:ext cx="424968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A növényvédelem új fejlesztési irányát képezi a Permetező Drónok alkalmazása.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Permetező drón gyakorlati alkalmazása 2019 áprilisában a Széchenyi István Egyetem mosonmagyaróvári Tangazdaságában tesztelésre került.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A gyakorlati alkalmazás paraméterei: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10-20 l/ha permetlé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1,5 méter permetezési magasság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800">
                <a:solidFill>
                  <a:srgbClr val="00B050"/>
                </a:solidFill>
              </a:rPr>
              <a:t>4-6 hektár/h teljesítmény</a:t>
            </a:r>
            <a:endParaRPr/>
          </a:p>
        </p:txBody>
      </p:sp>
      <p:pic>
        <p:nvPicPr>
          <p:cNvPr descr="G:\GEP KÉPEK\2019\Monsanto\dron napraforgó\permetezés\SAM_8320.JPG" id="538" name="Google Shape;538;p76"/>
          <p:cNvPicPr preferRelativeResize="0"/>
          <p:nvPr/>
        </p:nvPicPr>
        <p:blipFill rotWithShape="1">
          <a:blip r:embed="rId3">
            <a:alphaModFix/>
          </a:blip>
          <a:srcRect b="44264" l="35962" r="28320" t="23243"/>
          <a:stretch/>
        </p:blipFill>
        <p:spPr>
          <a:xfrm>
            <a:off x="5290856" y="2490194"/>
            <a:ext cx="5659775" cy="343297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9" name="Google Shape;539;p76"/>
          <p:cNvSpPr txBox="1"/>
          <p:nvPr/>
        </p:nvSpPr>
        <p:spPr>
          <a:xfrm>
            <a:off x="2350407" y="5557610"/>
            <a:ext cx="5574393" cy="1060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6"/>
          <p:cNvSpPr txBox="1"/>
          <p:nvPr/>
        </p:nvSpPr>
        <p:spPr>
          <a:xfrm>
            <a:off x="5096656" y="5981785"/>
            <a:ext cx="6235908" cy="696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Permetező drón működés közben a Széchenyi István</a:t>
            </a: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Egyetem mosonmagyaróvári Tangazdaságában</a:t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/>
              <a:buNone/>
            </a:pP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Fotó: </a:t>
            </a: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Udvarhelyi Cs</a:t>
            </a:r>
            <a:r>
              <a:rPr b="0" i="0" lang="hu-HU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., Forrás: Drone Agro Kft.</a:t>
            </a:r>
            <a:endParaRPr/>
          </a:p>
        </p:txBody>
      </p:sp>
      <p:sp>
        <p:nvSpPr>
          <p:cNvPr id="541" name="Google Shape;541;p76"/>
          <p:cNvSpPr txBox="1"/>
          <p:nvPr/>
        </p:nvSpPr>
        <p:spPr>
          <a:xfrm>
            <a:off x="838200" y="5410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0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12. Permetező </a:t>
            </a:r>
            <a:r>
              <a:rPr b="0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0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rónok alkalmazása</a:t>
            </a:r>
            <a:endParaRPr b="0" i="0" sz="3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13. Irodalomjegyzék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547" name="Google Shape;547;p77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Balsari, P. - Doruchowski, G. - Marucco, P. - Tamagnone, M. - Van De Zande, J.C. - Wenneker, M. (2007): The development of a Crop Identification System (CIS) able to adjust the spray application to the target characteristics. Proceedings of the 9th Workshop on Spray Application Techniques in Fruit Growing – SuProFruit 2007. Alnarp, Sweden. (Bjugstad, N., Andersen, P. G., Jorgensen, M., Svensson, S .A. and Servin, D., Eds.). 17–18.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Borsiczky I.- Reisinger P. (2013): Precíziós megoldások a gyomnövények ellen. Biokultúra. 2013/2. 32-33.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Borsiczky I. (2016): Optikai szenzoros vezérlés a sorközművelésben, (In II. PREGA, PRECÍZIÓS GAZDÁLKODÁS, Digitalizáción innen és túl p.53.); ISBN 978-963-12-5342-9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Borsiczky (2018): Szenzor technikára alapozott helyspecifikus gyomszabályozás hatása a szántóföldi gyomflóra változására  PhD disszertáció 142 p.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Borsiczky I.- Reisinger P. (2017): Demonstration of an autonomous photo-optical weed mapper, Joint EWRS Workshop of the Working Groups Physical and Cultural Weed Control and Crop-Weed Interactions, Nyon, Switzerland, 2-5 April 2017</a:t>
            </a:r>
            <a:endParaRPr sz="1200"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Borsiczky I.- Reisinger P. (2018): weed control with autonomous weed mapper in winter cereals, 18th european weed research society symposium: new approaches for smarter weed management, 17-21 June 2018, Ljubljana, Slovenia, ISBN 978-961-6998-21-5, p. 73.</a:t>
            </a:r>
            <a:endParaRPr sz="1200"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Christensen S. - Sogaard H.T. - Kudsk P. - Norremark M. - Lund I. - Nadimi E. – Jorgensen R. (2009): Site-Specific Weed Control Technologies. Weed Research 49, 233–241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Csiba M. – Reisinger P. – Neményi M. – Kőmíves T. (2009): Szenzoros vizsgálatok a gyomnövények valós idejű detektálására. Magyar Gyomkutatás és Technológia. X. évfolyam 2. 63-70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Domonkos Zs. - Szabó-Szigeti V. - Farkas A. - Pinke Gy. - Reisinger P. – Tóth P. (2016): Az ürömlevelű parlagfű (</a:t>
            </a:r>
            <a:r>
              <a:rPr i="1" lang="hu-HU" sz="1200">
                <a:solidFill>
                  <a:srgbClr val="00B050"/>
                </a:solidFill>
              </a:rPr>
              <a:t>Ambrosia artemisiifolia</a:t>
            </a:r>
            <a:r>
              <a:rPr lang="hu-HU" sz="1200">
                <a:solidFill>
                  <a:srgbClr val="00B050"/>
                </a:solidFill>
              </a:rPr>
              <a:t> L.) elterjedésének vizsgálata Csallóközben és Szigetközben 2015-ben. Magyar Gyomkutatás és Technológia, 2016. 17 1. 16-27.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Gausman H.W. – W.A. Allen (1973): Optical parameters of leaves of 30 species, Plant Physiology 52:57-62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/>
              <a:t>Gerhards, R. – Gutjahr, C. – Weis, M. – Keller, M. – Sökefeld, M. – Möhring, J. – Piepho, H. P. (2011): Using precision farming technology to quantify yield effects attributed to weed competition and herbicide application. Weed Research 52: 6–15.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Győrffy B. (2000): Javaslat a precíziós agrárgazdálkodás kutatási programjának indítására. A Magyar Tudományos Akadémia Agrártudományi osztályának 2000. évi tájékoztatója. Budapest, pp. 17-22.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Jaquemoud S. – F. Baret (1990): PROSPECT- A modelof leaf optical-properties spectra, Remote Sensing of Environment, 34:75-91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Kovács T. (2012): A pattanóbogarak (</a:t>
            </a:r>
            <a:r>
              <a:rPr i="1" lang="hu-HU" sz="1200">
                <a:solidFill>
                  <a:srgbClr val="00B050"/>
                </a:solidFill>
              </a:rPr>
              <a:t>Agriotes spp</a:t>
            </a:r>
            <a:r>
              <a:rPr lang="hu-HU" sz="1200">
                <a:solidFill>
                  <a:srgbClr val="00B050"/>
                </a:solidFill>
              </a:rPr>
              <a:t>.) és a drótférgek előrejelzése precíziós módszerekkel.       Doktori értekezés. Mosonmagyaróvár 130 p. </a:t>
            </a:r>
            <a:endParaRPr sz="1200"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2162"/>
              <a:buChar char="•"/>
            </a:pPr>
            <a:r>
              <a:rPr lang="hu-HU" sz="1200">
                <a:solidFill>
                  <a:srgbClr val="00B050"/>
                </a:solidFill>
              </a:rPr>
              <a:t>Kuroli G. - Kovács T. - Pomsár P. - Németh L. - Páli O. - Kuroli M. (2006): A drótférgek lokációja és szezonális elhelyezkedése a talajokban. Növényvédelem 42 (10), 545-551. </a:t>
            </a:r>
            <a:endParaRPr sz="1200">
              <a:solidFill>
                <a:srgbClr val="00B050"/>
              </a:solidFill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62162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  <a:p>
            <a: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69498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13. Irodalomjegyzék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553" name="Google Shape;553;p78"/>
          <p:cNvSpPr txBox="1"/>
          <p:nvPr>
            <p:ph idx="1" type="body"/>
          </p:nvPr>
        </p:nvSpPr>
        <p:spPr>
          <a:xfrm>
            <a:off x="838200" y="1825624"/>
            <a:ext cx="10515600" cy="51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/>
              <a:t>Kukorelli G. (2012): Herbicid-toleráns kultúrnövények gyomszabályozása, és helyük Magyarország növénytermesztési szerkezetébe. PhD értekezés.</a:t>
            </a:r>
            <a:endParaRPr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Li,L. – He X. - Song, J. - Liu,Y. - Zeng,A. - Liu, Y. - Liu, Ch. – Liu, Z.  (2018): Design and experiment of variable rate orchard sprayer based on laser scanning sensor. International Journal of Agricultural and Biological ngeneering 11(1):101-108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Mahlein A-K. - Steiner U. - Dehne H-W. - Oerke E-C. (2010) Spectral signatures of sugar beet leaves for the detection and differentiation of diseases. Precis Agric 11:413–431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Melander B. - Liebman M. - Davis A.S. - Gallandt E. R. - Bàrberi P. - Moonen A-C. - Rasmussen J. - van der Weide R. – F. Vidotto (2017): Non-Chemical Weed Management, in Weed Research: Expanding Horizons (eds P. E. Hatcher and R. J. Froud-Williams), John Wiley &amp; Sons, Ltd, Chichester, UK. 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Morgan, M. - Ess, D. (1997): The Precision Farming Guide for Agriculturist. John Deere &amp;   Co.  2-3.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Nagy S.  (2004): A gyomfelvételezési módszerek fejlesztése a precíziós gyomszabályozás tervezéséhez Doktori értekezés. Mosonmagyaróvár 197 p.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Németh T. - Neményi M. - Harnos Zs. (szerk.)(2007): A precíziós mezőgazdaság módszertana. JATE Press-MTA TAKI. Szeged. ISBN: 978-963-482-831-1 239 p.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Oerke E. C. - Gerhards R. - Menz G.- Sikora R. A.  (eds.) (2010): Precision Crop Protection- the Challenge and Use of Heterogenity, Springer ISBN 978-90-481-9276-9</a:t>
            </a:r>
            <a:endParaRPr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Nagy S.  (2004): A gyomfelvételezési módszerek fejlesztése a precíziós gyomszabályozás tervezéséhez Doktori értekezés. Mosonmagyaróvár 197 p.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Németh T. - Neményi M. - Harnos Zs. (szerk.)(2007): A precíziós mezőgazdaság módszertana. JATE Press-MTA TAKI. Szeged. ISBN: 978-963-482-831-1 239 p.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Oerke E. C. - Gerhards R. - Menz G.- Sikora R. A.  (eds.) (2010): Precision Crop Protection- the Challenge and Use of Heterogenity, Springer ISBN 978-90-481-9276-9</a:t>
            </a:r>
            <a:endParaRPr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Öbel, H. - Gerhards, R.- Beckers, G. - Dicke, D. - Sökefeld, M. - Lock, R.- Nabaut, A. - Therburg, R. D. (2004): Teilschlagspecifische Unkrautbekämpfung durch raumbezogene   Bildverarbeitung im Offline (und Online)-Verfahren (TURBO) – erste Erfahrungen aus der Praxis</a:t>
            </a:r>
            <a:endParaRPr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Reisinger P. - Borsiczky I.  (2009): A parlagfű (</a:t>
            </a:r>
            <a:r>
              <a:rPr i="1" lang="hu-HU">
                <a:solidFill>
                  <a:srgbClr val="00B050"/>
                </a:solidFill>
              </a:rPr>
              <a:t>Ambrosia artemisiifolia </a:t>
            </a:r>
            <a:r>
              <a:rPr lang="hu-HU">
                <a:solidFill>
                  <a:srgbClr val="00B050"/>
                </a:solidFill>
              </a:rPr>
              <a:t>L.) többszöri kaszálásának és glifozáttal történő vegyszeres gyomirtásának hatásvizsgálata. Növényvédelem (8) 440-444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Reisinger P. - Farkas  B. - Kukorelli G.(2012): Precíziós technológiával végzett gyomirtási kísérlet őszi búzában Axial One herbiciddel.</a:t>
            </a:r>
            <a:r>
              <a:rPr i="1" lang="hu-HU">
                <a:solidFill>
                  <a:srgbClr val="00B050"/>
                </a:solidFill>
              </a:rPr>
              <a:t> </a:t>
            </a:r>
            <a:r>
              <a:rPr lang="hu-HU">
                <a:solidFill>
                  <a:srgbClr val="00B050"/>
                </a:solidFill>
              </a:rPr>
              <a:t>Magyar Gyomkutatás és Technológia</a:t>
            </a:r>
            <a:r>
              <a:rPr i="1" lang="hu-HU">
                <a:solidFill>
                  <a:srgbClr val="00B050"/>
                </a:solidFill>
              </a:rPr>
              <a:t> </a:t>
            </a:r>
            <a:r>
              <a:rPr lang="hu-HU">
                <a:solidFill>
                  <a:srgbClr val="00B050"/>
                </a:solidFill>
              </a:rPr>
              <a:t>13:(2) pp. 63-74 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Reisinger, P. - Kőmíves, T. -  Nagy, S. (2003): A gyomfelvételezés mintasűrűségére vonatkozó vizsgálatok a precíziós gyomszabályozás tervezéséhez. Növényvédelem. 39. (9) 413-419.</a:t>
            </a:r>
            <a:endParaRPr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Reisinger P. - Németh L.- Pomsár P. - Páli O. - Kuroli M. - Ősz F. (2006): Model experiment for optimising the number of weed survey sample areas Zeitschrift für Pflanzenkrankenheiten und Pflanzenschutz Sonderheft XX, 249-254 </a:t>
            </a:r>
            <a:endParaRPr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Char char="•"/>
            </a:pPr>
            <a:r>
              <a:rPr lang="hu-HU">
                <a:solidFill>
                  <a:srgbClr val="00B050"/>
                </a:solidFill>
              </a:rPr>
              <a:t>Reisinger P., Pecze Zs., Pálmai O.</a:t>
            </a:r>
            <a:r>
              <a:rPr baseline="30000" lang="hu-HU">
                <a:solidFill>
                  <a:srgbClr val="00B050"/>
                </a:solidFill>
              </a:rPr>
              <a:t> </a:t>
            </a:r>
            <a:r>
              <a:rPr lang="hu-HU">
                <a:solidFill>
                  <a:srgbClr val="00B050"/>
                </a:solidFill>
              </a:rPr>
              <a:t>(2007):</a:t>
            </a:r>
            <a:r>
              <a:rPr b="1" lang="hu-HU">
                <a:solidFill>
                  <a:srgbClr val="00B050"/>
                </a:solidFill>
              </a:rPr>
              <a:t> </a:t>
            </a:r>
            <a:r>
              <a:rPr lang="hu-HU">
                <a:solidFill>
                  <a:srgbClr val="00B050"/>
                </a:solidFill>
              </a:rPr>
              <a:t>A talaj kötöttségének és humusztartalmának figyelembevétele a precíziós gyomszabályozási technológiák tervezésénél. Magyar Gyomkutatás és Technológia (Hungarian Weed Research and Technology) VIII. (1) 59-67</a:t>
            </a:r>
            <a:endParaRPr/>
          </a:p>
          <a:p>
            <a: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60714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60714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13. Irodalomjegyzék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559" name="Google Shape;559;p7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200">
                <a:solidFill>
                  <a:srgbClr val="00B050"/>
                </a:solidFill>
              </a:rPr>
              <a:t>Siflis, A. (2016): Szenzoros gyomkezelés valós időben - világújdonság - H-sensor az Agricontól. Precíziós Gazdálkodás. Digitalizáció innen és túl. Válogatás a II. PREGA Konferencia Precíziós Gazdálkodási és Agrárinformatikai Konferencia előadásaiból. pp. 55.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200">
                <a:solidFill>
                  <a:srgbClr val="00B050"/>
                </a:solidFill>
              </a:rPr>
              <a:t>Sökefeld M. - Gerhards R. (2004) Automatic weed mapping by digital image processing. Landtechnik.59 (3):154–155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200">
                <a:solidFill>
                  <a:srgbClr val="00B050"/>
                </a:solidFill>
              </a:rPr>
              <a:t>Tamás J.(2001): Precíziós mezőgazdaság elmélete és gyakorlata. Mezőgazdasági Szaktudás Kiadó. Bp. 144 p.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200">
                <a:solidFill>
                  <a:srgbClr val="00B050"/>
                </a:solidFill>
              </a:rPr>
              <a:t>Tamás J. - Reisinger P. (2004): Széles spektrumú kézi kamera alkalmazhatósága a terepi gyomfelvételezés során Magyar Gyomkutatás és Technológia (Hungarian Weed Research and Technology) 5 (2) 43-51.</a:t>
            </a:r>
            <a:endParaRPr sz="1200"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200">
                <a:solidFill>
                  <a:srgbClr val="00B050"/>
                </a:solidFill>
              </a:rPr>
              <a:t>Ujvárosi M.(1973):  Gyomnövények, gyomirtás. Mezőgazdasági Kiadó Budapest. </a:t>
            </a:r>
            <a:endParaRPr sz="1200">
              <a:solidFill>
                <a:srgbClr val="00B05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200">
                <a:solidFill>
                  <a:srgbClr val="00B050"/>
                </a:solidFill>
              </a:rPr>
              <a:t>Van De Zande, J. C. - Wenneker, M. - Meuleman, J. - Achten, V. - Balsari, P. - Doruchowski, G. (2007). Development of a Crop Health Sensor to minimise spray applications in apple. Proceedings of the 9th Workshop on Spray Application Techniques in Fruit Growing – SuProFruit 2007. Alnarp, Sweden. (Bjugstad, N., Andersen, P .G., Jorgensen, M., Svensson, S. A. and Servin, D., Eds.). 13–14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200">
                <a:solidFill>
                  <a:srgbClr val="00B050"/>
                </a:solidFill>
              </a:rPr>
              <a:t>Van Der Weide R Y, Bleeker P O, Achten VTJM, Lotz LAP, Fogelberg F &amp; Melander B, 2008: Innovation in mechanical weed control in crop rows. Weed Research 48, 215–224.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200">
                <a:solidFill>
                  <a:srgbClr val="00B050"/>
                </a:solidFill>
              </a:rPr>
              <a:t> 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838200" y="170567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rPr lang="hu-HU">
                <a:solidFill>
                  <a:srgbClr val="00B050"/>
                </a:solidFill>
              </a:rPr>
              <a:t>Helyspecifikus/precíziós növényvédelem alkalmazásának feltételei: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Font typeface="Arial"/>
              <a:buChar char="•"/>
            </a:pPr>
            <a:r>
              <a:rPr b="1" i="1" lang="hu-HU">
                <a:solidFill>
                  <a:srgbClr val="00B050"/>
                </a:solidFill>
              </a:rPr>
              <a:t>Immobilitás</a:t>
            </a:r>
            <a:r>
              <a:rPr lang="hu-HU">
                <a:solidFill>
                  <a:srgbClr val="00B050"/>
                </a:solidFill>
              </a:rPr>
              <a:t>: Az immobilitás miatt a gyomok és egyéb kis helyzetváltoztatással működő kártevők, (nematódák és drótférgek) lehetnek a helyspecifikus növényvédelem első számú célpontjai. </a:t>
            </a:r>
            <a:endParaRPr/>
          </a:p>
          <a:p>
            <a:pPr indent="-1714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Font typeface="Arial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Font typeface="Arial"/>
              <a:buChar char="•"/>
            </a:pPr>
            <a:r>
              <a:rPr b="1" i="1" lang="hu-HU">
                <a:solidFill>
                  <a:srgbClr val="00B050"/>
                </a:solidFill>
              </a:rPr>
              <a:t>Technológiai választék</a:t>
            </a:r>
            <a:r>
              <a:rPr lang="hu-HU">
                <a:solidFill>
                  <a:srgbClr val="00B050"/>
                </a:solidFill>
              </a:rPr>
              <a:t>: Helyspecifikus növényvédelmi beavatkozás abban az esetben tervezhető, ha a kultúrnövénynek megvan a növényvédelmi technológiája. Kutatások  elsősorban búza, kalászosok, kukorica felé irányulnak, mert ott megfelelő a szerválaszték, illetve vannak gyomirtási szempontból csoportosítható, külön kezelhető gyomproblémák. </a:t>
            </a:r>
            <a:endParaRPr/>
          </a:p>
          <a:p>
            <a:pPr indent="-1714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Font typeface="Arial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Font typeface="Arial"/>
              <a:buChar char="•"/>
            </a:pPr>
            <a:r>
              <a:rPr b="1" i="1" lang="hu-HU">
                <a:solidFill>
                  <a:srgbClr val="00B050"/>
                </a:solidFill>
              </a:rPr>
              <a:t>Gazdaságosság</a:t>
            </a:r>
            <a:r>
              <a:rPr lang="hu-HU">
                <a:solidFill>
                  <a:srgbClr val="00B050"/>
                </a:solidFill>
              </a:rPr>
              <a:t>: A befektetett munka, beruházás megtérülő legyen. Pl. bizonyos gyomirtási gondok nagy költséggel kezelhetőek és az egész táblát nagy költséggel kezelni nem gazdaságos, viszont foltszerűen érdemes lenne, hogy a gyomnövény tova terjedését, felszaporodásának gátat lehessen szabni.</a:t>
            </a:r>
            <a:endParaRPr/>
          </a:p>
          <a:p>
            <a:pPr indent="-1714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Font typeface="Arial"/>
              <a:buNone/>
            </a:pPr>
            <a:r>
              <a:t/>
            </a:r>
            <a:endParaRPr>
              <a:solidFill>
                <a:srgbClr val="00B050"/>
              </a:solidFill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836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838200" y="3801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1. Bevezetés, általános ismertetés</a:t>
            </a:r>
            <a:endParaRPr b="0" i="0" sz="3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00B050"/>
                </a:solidFill>
              </a:rPr>
              <a:t>1. Bevezetés, általános ismertetés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117557" y="1452843"/>
            <a:ext cx="4970331" cy="5094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Helyspecifikus növényvédelmi beavatkozások lehetősége a különböző szakterületeken: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1. Gyomnövények – helyhez kötöttség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2. Kórokozók – fertőzési forrás</a:t>
            </a:r>
            <a:endParaRPr/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3. Kártevők – kis helyzetváltoztató mozgást végző egyedek (Drótférgek, nematódák, kukoricabogár lárva)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8" name="Google Shape;118;p20"/>
          <p:cNvGraphicFramePr/>
          <p:nvPr/>
        </p:nvGraphicFramePr>
        <p:xfrm>
          <a:off x="5268190" y="1738207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{0054C5F4-BE55-4F77-9678-E89655DF47DB}</a:tableStyleId>
              </a:tblPr>
              <a:tblGrid>
                <a:gridCol w="1954400"/>
                <a:gridCol w="1231275"/>
                <a:gridCol w="1074925"/>
                <a:gridCol w="1270350"/>
                <a:gridCol w="1192175"/>
              </a:tblGrid>
              <a:tr h="442600"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Precíziós védekezési technológia használatának lehetősége a különböző kártevőcsoportokon belül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 hMerge="1"/>
                <a:tc hMerge="1"/>
                <a:tc hMerge="1"/>
                <a:tc hMerge="1"/>
              </a:tr>
              <a:tr h="17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22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Jellegzetesség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Gyom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Nematodák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Rovarok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Patogének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419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Az organizmus mérete (mm)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1-1000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0,1-1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0,1-00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0,0001-1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210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Életciklus szezononként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1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1-5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1-8 (?)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1-9 (?)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419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Mobilitás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Nagyon alacsony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Alacsony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Alacsonytól a magasig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Magas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419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Táblán belüli heterogenitás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XX(X)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XX(X)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X(X)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X(-)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419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Detektálhatóság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Egyedek (XX)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Betegség tünetek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Egyedek, tünetek 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Betegség tünetek 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22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Azonosíthatóság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XX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-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?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?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22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Kvantifikálhatóság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XX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22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Prognosztizálhatóság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X(X)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X(X)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22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Adatkezelés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Off/On-line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Off-line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22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Kijuttatási technológia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XX(X)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(X)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?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  <a:tr h="419300"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800" u="none" cap="none" strike="noStrike"/>
                        <a:t>XX fejlett stádium; X első lépések, korlátozott ismeretek; ? Nem ismert, nem megvalósítható; - kevés ismeret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 hMerge="1"/>
                <a:tc hMerge="1"/>
                <a:tc hMerge="1"/>
                <a:tc hMerge="1"/>
              </a:tr>
              <a:tr h="55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100" u="none" cap="small" strike="noStrike"/>
                        <a:t>Oerke et al, 2010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100" u="none" cap="none" strike="noStrike"/>
                        <a:t> 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1550" marL="41550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838200" y="374779"/>
            <a:ext cx="10089630" cy="1480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hu-H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2. A precíziós (helyspecifikus) növényvédelem végrehajtásának feltételei</a:t>
            </a:r>
            <a:br>
              <a:rPr lang="hu-HU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838200" y="1855605"/>
            <a:ext cx="966700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hu-HU" sz="1800">
                <a:solidFill>
                  <a:srgbClr val="00B050"/>
                </a:solidFill>
              </a:rPr>
              <a:t>Pontos földrajzi helymeghatározás</a:t>
            </a:r>
            <a:r>
              <a:rPr lang="hu-HU" sz="1800">
                <a:solidFill>
                  <a:srgbClr val="00B050"/>
                </a:solidFill>
              </a:rPr>
              <a:t> (DGPS, tér- és idő azonosítás)</a:t>
            </a:r>
            <a:endParaRPr/>
          </a:p>
          <a:p>
            <a:pPr indent="-2286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>
                <a:solidFill>
                  <a:srgbClr val="00B050"/>
                </a:solidFill>
              </a:rPr>
              <a:t>Műholdas helymeghatározás segítségével a mintavételezés, majd a kivitelezés során a helyzet pontos azonosítása szükséges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>
                <a:solidFill>
                  <a:srgbClr val="00B050"/>
                </a:solidFill>
              </a:rPr>
              <a:t>Három szintje:</a:t>
            </a:r>
            <a:endParaRPr/>
          </a:p>
          <a:p>
            <a:pPr indent="-342900" lvl="1" marL="8001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1400">
                <a:solidFill>
                  <a:srgbClr val="00B050"/>
                </a:solidFill>
              </a:rPr>
              <a:t>Mintavételezés: általában kézi eszközök használatával végezzük</a:t>
            </a:r>
            <a:endParaRPr/>
          </a:p>
          <a:p>
            <a:pPr indent="-342900" lvl="1" marL="8001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hu-HU" sz="1400">
                <a:solidFill>
                  <a:srgbClr val="00B050"/>
                </a:solidFill>
              </a:rPr>
              <a:t>Adatfeldolgozásra használt szoftver (kapcsolatot teremt a mintavételezés és a kivitelezés között)</a:t>
            </a:r>
            <a:endParaRPr/>
          </a:p>
          <a:p>
            <a:pPr indent="-342900" lvl="1" marL="8001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hu-HU" sz="1400">
                <a:solidFill>
                  <a:srgbClr val="00B050"/>
                </a:solidFill>
              </a:rPr>
              <a:t>Kivitelezés: Erőgépre és munkagépre szerelt fedélzeti számítógép, mely képes a kijuttatási tervet végrehajtani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B050"/>
              </a:solidFill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1800">
                <a:solidFill>
                  <a:srgbClr val="00B050"/>
                </a:solidFill>
              </a:rPr>
              <a:t>Helymeghatározás pontossága:</a:t>
            </a:r>
            <a:endParaRPr/>
          </a:p>
          <a:p>
            <a:pPr indent="-285750" lvl="1" marL="7429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400">
                <a:solidFill>
                  <a:srgbClr val="00B050"/>
                </a:solidFill>
              </a:rPr>
              <a:t>20-30 cm: EGNOS</a:t>
            </a:r>
            <a:endParaRPr/>
          </a:p>
          <a:p>
            <a:pPr indent="-285750" lvl="1" marL="7429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400">
                <a:solidFill>
                  <a:srgbClr val="00B050"/>
                </a:solidFill>
              </a:rPr>
              <a:t>2-3 cm: saját bázisállomás, RTK ( a növényvédelmi beavatkozás során, elsősorban a kivitelezés fázisánál ezen 	pontosság alkalmazása szükséges)</a:t>
            </a:r>
            <a:endParaRPr/>
          </a:p>
          <a:p>
            <a:pPr indent="-285750" lvl="1" marL="7429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1400">
                <a:solidFill>
                  <a:srgbClr val="00B050"/>
                </a:solidFill>
              </a:rPr>
              <a:t>Egyéb: OmniStar, RangePointRTX, stb.</a:t>
            </a:r>
            <a:endParaRPr/>
          </a:p>
          <a:p>
            <a: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2021-04-21T15:27:09Z</dcterms:created>
  <dc:creator>Péter Varga</dc:creator>
</cp:coreProperties>
</file>