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262" r:id="rId5"/>
    <p:sldId id="259" r:id="rId6"/>
    <p:sldId id="644" r:id="rId7"/>
    <p:sldId id="261" r:id="rId8"/>
    <p:sldId id="655" r:id="rId9"/>
    <p:sldId id="260" r:id="rId10"/>
    <p:sldId id="266" r:id="rId11"/>
    <p:sldId id="265" r:id="rId12"/>
    <p:sldId id="264" r:id="rId13"/>
    <p:sldId id="263" r:id="rId14"/>
    <p:sldId id="271" r:id="rId15"/>
    <p:sldId id="270" r:id="rId16"/>
    <p:sldId id="269" r:id="rId17"/>
    <p:sldId id="634" r:id="rId18"/>
    <p:sldId id="268" r:id="rId19"/>
    <p:sldId id="267" r:id="rId20"/>
    <p:sldId id="275" r:id="rId21"/>
    <p:sldId id="276" r:id="rId22"/>
    <p:sldId id="274" r:id="rId23"/>
    <p:sldId id="273" r:id="rId24"/>
    <p:sldId id="272" r:id="rId25"/>
    <p:sldId id="277" r:id="rId26"/>
    <p:sldId id="278" r:id="rId27"/>
    <p:sldId id="279" r:id="rId28"/>
    <p:sldId id="380" r:id="rId29"/>
    <p:sldId id="381" r:id="rId30"/>
    <p:sldId id="374" r:id="rId31"/>
    <p:sldId id="383" r:id="rId32"/>
    <p:sldId id="379" r:id="rId33"/>
    <p:sldId id="386" r:id="rId34"/>
    <p:sldId id="629" r:id="rId35"/>
    <p:sldId id="385" r:id="rId36"/>
    <p:sldId id="384" r:id="rId37"/>
    <p:sldId id="630" r:id="rId38"/>
    <p:sldId id="631" r:id="rId39"/>
    <p:sldId id="280" r:id="rId40"/>
    <p:sldId id="632" r:id="rId41"/>
    <p:sldId id="648" r:id="rId42"/>
    <p:sldId id="637" r:id="rId43"/>
    <p:sldId id="643" r:id="rId44"/>
    <p:sldId id="635" r:id="rId45"/>
    <p:sldId id="649" r:id="rId46"/>
    <p:sldId id="650" r:id="rId47"/>
    <p:sldId id="651" r:id="rId48"/>
    <p:sldId id="652" r:id="rId49"/>
    <p:sldId id="653" r:id="rId50"/>
    <p:sldId id="636" r:id="rId51"/>
    <p:sldId id="638" r:id="rId52"/>
    <p:sldId id="639" r:id="rId53"/>
    <p:sldId id="640" r:id="rId54"/>
    <p:sldId id="642" r:id="rId55"/>
    <p:sldId id="641" r:id="rId56"/>
    <p:sldId id="633" r:id="rId57"/>
    <p:sldId id="656" r:id="rId58"/>
    <p:sldId id="657" r:id="rId5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1" roundtripDataSignature="AMtx7mj/YgChDxrHdlbjqiZlReiv6js5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4" autoAdjust="0"/>
    <p:restoredTop sz="75993" autoAdjust="0"/>
  </p:normalViewPr>
  <p:slideViewPr>
    <p:cSldViewPr snapToGrid="0">
      <p:cViewPr varScale="1">
        <p:scale>
          <a:sx n="55" d="100"/>
          <a:sy n="55" d="100"/>
        </p:scale>
        <p:origin x="13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1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2152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9681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Van pH mérés videó 3 db, és caco3 videó is 3 db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80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0624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6524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969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0418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Van videó – szerkeszteni kell, vagy újat csinálni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5669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5835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9190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Ide van videó homok, vályog, agyag – szerkeszteni kell vagy új kell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41946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67497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94592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Van videó – </a:t>
            </a:r>
            <a:r>
              <a:rPr lang="hu-HU" dirty="0" err="1"/>
              <a:t>szekeszteni</a:t>
            </a:r>
            <a:r>
              <a:rPr lang="hu-HU" dirty="0"/>
              <a:t> kell, vagy új kell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16935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4420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Videó a </a:t>
            </a:r>
            <a:r>
              <a:rPr lang="hu-HU" dirty="0" err="1"/>
              <a:t>tréfogattömeg</a:t>
            </a:r>
            <a:r>
              <a:rPr lang="hu-HU" dirty="0"/>
              <a:t> mintavételről, ezt bárki meg tudja tenni kell hozzá </a:t>
            </a:r>
            <a:r>
              <a:rPr lang="hu-HU" dirty="0" err="1"/>
              <a:t>efgy</a:t>
            </a:r>
            <a:r>
              <a:rPr lang="hu-HU" dirty="0"/>
              <a:t> üres konzervdoboz – videót szerkeszteni kell! </a:t>
            </a:r>
          </a:p>
        </p:txBody>
      </p:sp>
    </p:spTree>
    <p:extLst>
      <p:ext uri="{BB962C8B-B14F-4D97-AF65-F5344CB8AC3E}">
        <p14:creationId xmlns:p14="http://schemas.microsoft.com/office/powerpoint/2010/main" val="37139258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hu-HU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hu-HU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hu-HU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6805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76806" name="Rectangle 6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523331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756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2497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125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1294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7311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222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9239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ímdia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14" name="Google Shape;14;p3" descr="A képen szöveg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17B51FA-3D5B-47E7-8F1F-E6482A87E9A1}" type="slidenum">
              <a:rPr lang="hu-HU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66480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3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4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9" name="Google Shape;9;p2" descr="A képen szöveg látható&#10;&#10;Automatikusan generált leírás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6.jpeg"/><Relationship Id="rId4" Type="http://schemas.openxmlformats.org/officeDocument/2006/relationships/image" Target="../media/image31.wmf"/><Relationship Id="rId9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image" Target="../media/image11.jpe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microsoft.com/office/2007/relationships/hdphoto" Target="../media/hdphoto1.wdp"/><Relationship Id="rId5" Type="http://schemas.openxmlformats.org/officeDocument/2006/relationships/image" Target="../media/image14.png"/><Relationship Id="rId15" Type="http://schemas.openxmlformats.org/officeDocument/2006/relationships/image" Target="../media/image23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</a:pPr>
            <a:r>
              <a:rPr lang="hu-HU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Gyakorlati Talajtan gazdálkodóknak</a:t>
            </a:r>
            <a:endParaRPr dirty="0"/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636300" y="2508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humusz jelentősége a talajban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297641" y="1407272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indent="-457200"/>
            <a:r>
              <a:rPr lang="hu-HU" dirty="0"/>
              <a:t>A talajra jellemző sötét színű szervesanyagok keveréke;</a:t>
            </a:r>
          </a:p>
          <a:p>
            <a:pPr indent="-457200"/>
            <a:r>
              <a:rPr lang="hu-HU" dirty="0"/>
              <a:t>Humuszanyagok az elhalt és lebomló biomasszából képződnek,;</a:t>
            </a:r>
          </a:p>
          <a:p>
            <a:pPr indent="-457200"/>
            <a:r>
              <a:rPr lang="hu-HU" dirty="0"/>
              <a:t>Bonyolult összetételű makromolekulák, kolloidok -nagy fajlagos felülettel és töltéssel rendelkeznek – erős víz és tápanyagmegkötő képességük van</a:t>
            </a:r>
          </a:p>
          <a:p>
            <a:pPr indent="-457200"/>
            <a:r>
              <a:rPr lang="hu-HU" dirty="0"/>
              <a:t>Az egyik legfontosabb szerkezet képző, szerkezeti elem összetartó, ragasztó anyag;</a:t>
            </a:r>
          </a:p>
          <a:p>
            <a:pPr indent="-457200"/>
            <a:r>
              <a:rPr lang="hu-HU" dirty="0"/>
              <a:t>Mennyiségét és minőségét nagymértékben befolyásolja az egykori és jelenlegi vegetáció, a klimatikus körülmények és a mindenkori gazdálkodás jellege, minősége; </a:t>
            </a:r>
          </a:p>
          <a:p>
            <a:pPr indent="-457200"/>
            <a:r>
              <a:rPr lang="hu-HU" dirty="0"/>
              <a:t>Csupán néhány százalék mennyiségben tartalmaznak talajaink szervesanyagot, többnyire 1-5% közötti mennyiségben;</a:t>
            </a:r>
          </a:p>
          <a:p>
            <a:pPr indent="-457200"/>
            <a:r>
              <a:rPr lang="hu-HU" dirty="0"/>
              <a:t>Kis mennyiségük ellenére nagyon fontos szerepet töltenek be a talajfunkciók maradéktalan ellátásában, a talajokat érő negatív hatások csökkentésében! </a:t>
            </a:r>
          </a:p>
          <a:p>
            <a:pPr indent="-45720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02938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Humusz jelentősége a talajban </a:t>
            </a:r>
            <a:r>
              <a:rPr lang="hu-HU" dirty="0">
                <a:solidFill>
                  <a:srgbClr val="FF0000"/>
                </a:solidFill>
              </a:rPr>
              <a:t>- 1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455084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/>
            <a:r>
              <a:rPr lang="hu-HU" dirty="0"/>
              <a:t>Szín: a talajok színét főleg a szervesanyag határozza meg, így fontos szerepet játszik a talajok felmelegedésében;</a:t>
            </a:r>
          </a:p>
          <a:p>
            <a:pPr indent="-457200"/>
            <a:r>
              <a:rPr lang="hu-HU" dirty="0"/>
              <a:t>Képes a tápanyag-ionokat megkötni és szükség esetén a talajoldatba visszaengedve felvehetővé tenni;</a:t>
            </a:r>
          </a:p>
          <a:p>
            <a:pPr indent="-457200"/>
            <a:r>
              <a:rPr lang="hu-HU" dirty="0"/>
              <a:t>Nagy víztartó képesség: saját tömegük hússzorosának megfelelő mennyiségű nedvességet képesek megkötni, így kedvező vízgazdálkodási tulajdonságokat eredményeznek a talajban; </a:t>
            </a:r>
          </a:p>
          <a:p>
            <a:pPr indent="-457200"/>
            <a:r>
              <a:rPr lang="hu-HU" dirty="0"/>
              <a:t>Fontos szerepet játszik a talajok tápanyagtároló és szolgáltató képességében. </a:t>
            </a:r>
          </a:p>
          <a:p>
            <a:pPr indent="-457200"/>
            <a:endParaRPr lang="hu-HU" dirty="0"/>
          </a:p>
          <a:p>
            <a:pPr indent="-45720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0549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Humusz jelentősége a talajban </a:t>
            </a:r>
            <a:r>
              <a:rPr lang="hu-HU" dirty="0">
                <a:solidFill>
                  <a:srgbClr val="FF0000"/>
                </a:solidFill>
              </a:rPr>
              <a:t>- 2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586566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/>
            <a:r>
              <a:rPr lang="hu-HU" dirty="0"/>
              <a:t>Többértékű fémionokkal stabil kapcsolatot alakít ki, így elősegíti a mikroelemek visszatartását a talajban;</a:t>
            </a:r>
          </a:p>
          <a:p>
            <a:pPr indent="-457200"/>
            <a:r>
              <a:rPr lang="hu-HU" dirty="0"/>
              <a:t>A szerves és ásványi részecskék összekapcsolódása a legfontosabb szerkezetépítő folyamat; </a:t>
            </a:r>
          </a:p>
          <a:p>
            <a:pPr indent="-457200"/>
            <a:r>
              <a:rPr lang="hu-HU" dirty="0"/>
              <a:t>Szerves molekulákhoz kapcsolódik serkentve a talaj bioaktivitását;</a:t>
            </a:r>
          </a:p>
          <a:p>
            <a:pPr indent="-457200"/>
            <a:r>
              <a:rPr lang="hu-HU" dirty="0"/>
              <a:t>Vízben nem, vagy csak kis mértékben oldódik, nem mosódik ki a talajból. </a:t>
            </a:r>
          </a:p>
          <a:p>
            <a:pPr indent="-457200"/>
            <a:endParaRPr lang="hu-HU" dirty="0"/>
          </a:p>
          <a:p>
            <a:pPr marL="0" indent="0">
              <a:buNone/>
            </a:pPr>
            <a:r>
              <a:rPr lang="hu-HU" b="1" dirty="0"/>
              <a:t>A humusztartalom mélységi eloszlásának ismerete szükséges az okszerű, növénytermesztés megvalósításához!  </a:t>
            </a:r>
          </a:p>
          <a:p>
            <a:pPr indent="-457200"/>
            <a:endParaRPr lang="hu-HU" dirty="0"/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6135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Talajok szervesanyag, humusz tartalmának megőrzése, növelése 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/>
            <a:r>
              <a:rPr lang="hu-HU" dirty="0"/>
              <a:t>Talajkímélő művelési módok alkalmazása</a:t>
            </a:r>
          </a:p>
          <a:p>
            <a:pPr indent="-457200"/>
            <a:r>
              <a:rPr lang="hu-HU" dirty="0"/>
              <a:t>Bolygatás, szántás, forgatás csökkentése, minimum- és no-</a:t>
            </a:r>
            <a:r>
              <a:rPr lang="hu-HU" dirty="0" err="1"/>
              <a:t>till</a:t>
            </a:r>
            <a:r>
              <a:rPr lang="hu-HU" dirty="0"/>
              <a:t> alkalmazása</a:t>
            </a:r>
          </a:p>
          <a:p>
            <a:pPr indent="-457200"/>
            <a:r>
              <a:rPr lang="hu-HU" dirty="0"/>
              <a:t>Pozitív egyenlegű szervesanyag gazdálkodás</a:t>
            </a:r>
          </a:p>
          <a:p>
            <a:pPr indent="-457200"/>
            <a:r>
              <a:rPr lang="hu-HU" dirty="0"/>
              <a:t>Talajpusztulási folyamatok mérséklése</a:t>
            </a:r>
          </a:p>
          <a:p>
            <a:pPr indent="-457200"/>
            <a:r>
              <a:rPr lang="hu-HU" dirty="0"/>
              <a:t>Szármaradványok, szerves trágyák, szerves termésnövelő és talajjavító anyagok kijuttatása</a:t>
            </a:r>
          </a:p>
          <a:p>
            <a:pPr indent="-457200"/>
            <a:r>
              <a:rPr lang="hu-HU" dirty="0"/>
              <a:t>Zöldtrágya növények alkalmazása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6257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Talajok kémiai tulajdonságai, talajkémhatás 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69359" y="1568636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/>
            <a:r>
              <a:rPr lang="hu-HU" dirty="0"/>
              <a:t>A kémhatás a </a:t>
            </a:r>
            <a:r>
              <a:rPr lang="hu-HU" dirty="0">
                <a:solidFill>
                  <a:srgbClr val="FF0000"/>
                </a:solidFill>
              </a:rPr>
              <a:t>talajoldat lúgos, közömbös vagy savas állapotára vonatkozik,, mely az oldatban lévő H</a:t>
            </a:r>
            <a:r>
              <a:rPr lang="hu-HU" baseline="30000" dirty="0">
                <a:solidFill>
                  <a:srgbClr val="FF0000"/>
                </a:solidFill>
              </a:rPr>
              <a:t>+</a:t>
            </a:r>
            <a:r>
              <a:rPr lang="hu-HU" dirty="0">
                <a:solidFill>
                  <a:srgbClr val="FF0000"/>
                </a:solidFill>
              </a:rPr>
              <a:t>-ionok koncentrációjától függ.</a:t>
            </a:r>
          </a:p>
          <a:p>
            <a:pPr indent="-457200"/>
            <a:r>
              <a:rPr lang="hu-HU" dirty="0"/>
              <a:t>Az egyik leggyakrabban mért talajparaméter</a:t>
            </a:r>
            <a:endParaRPr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DC23C00-BF5E-47BD-A06C-34663F53D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9625" y="3630553"/>
            <a:ext cx="371456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hu-HU" sz="1800" dirty="0">
                <a:solidFill>
                  <a:srgbClr val="00B050"/>
                </a:solidFill>
                <a:latin typeface="Calibri" panose="020F0502020204030204" pitchFamily="34" charset="0"/>
              </a:rPr>
              <a:t>&lt;4,5 pH 	</a:t>
            </a:r>
            <a:r>
              <a:rPr lang="hu-HU" altLang="hu-HU" sz="1800" dirty="0">
                <a:solidFill>
                  <a:srgbClr val="00B050"/>
                </a:solidFill>
                <a:latin typeface="Calibri" panose="020F0502020204030204" pitchFamily="34" charset="0"/>
              </a:rPr>
              <a:t>	</a:t>
            </a:r>
            <a:r>
              <a:rPr lang="en-GB" altLang="hu-HU" sz="1800" dirty="0">
                <a:solidFill>
                  <a:srgbClr val="00B050"/>
                </a:solidFill>
                <a:latin typeface="Calibri" panose="020F0502020204030204" pitchFamily="34" charset="0"/>
              </a:rPr>
              <a:t>er</a:t>
            </a:r>
            <a:r>
              <a:rPr lang="hu-HU" altLang="hu-HU" sz="1800" dirty="0">
                <a:solidFill>
                  <a:srgbClr val="00B050"/>
                </a:solidFill>
                <a:latin typeface="Calibri" panose="020F0502020204030204" pitchFamily="34" charset="0"/>
              </a:rPr>
              <a:t>ő</a:t>
            </a:r>
            <a:r>
              <a:rPr lang="en-GB" altLang="hu-HU" sz="1800" dirty="0" err="1">
                <a:solidFill>
                  <a:srgbClr val="00B050"/>
                </a:solidFill>
                <a:latin typeface="Calibri" panose="020F0502020204030204" pitchFamily="34" charset="0"/>
              </a:rPr>
              <a:t>sen</a:t>
            </a:r>
            <a:r>
              <a:rPr lang="en-GB" altLang="hu-HU" sz="18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n-GB" altLang="hu-HU" sz="1800" dirty="0" err="1">
                <a:solidFill>
                  <a:srgbClr val="00B050"/>
                </a:solidFill>
                <a:latin typeface="Calibri" panose="020F0502020204030204" pitchFamily="34" charset="0"/>
              </a:rPr>
              <a:t>savanyú</a:t>
            </a:r>
            <a:endParaRPr lang="en-GB" altLang="hu-HU" sz="1800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hu-HU" sz="1800" dirty="0">
                <a:solidFill>
                  <a:srgbClr val="00B050"/>
                </a:solidFill>
                <a:latin typeface="Calibri" panose="020F0502020204030204" pitchFamily="34" charset="0"/>
              </a:rPr>
              <a:t>4,5-5,5 pH 	</a:t>
            </a:r>
            <a:r>
              <a:rPr lang="en-GB" altLang="hu-HU" sz="1800" dirty="0" err="1">
                <a:solidFill>
                  <a:srgbClr val="00B050"/>
                </a:solidFill>
                <a:latin typeface="Calibri" panose="020F0502020204030204" pitchFamily="34" charset="0"/>
              </a:rPr>
              <a:t>savanyú</a:t>
            </a:r>
            <a:endParaRPr lang="en-GB" altLang="hu-HU" sz="1800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hu-HU" sz="1800" dirty="0">
                <a:solidFill>
                  <a:srgbClr val="00B050"/>
                </a:solidFill>
                <a:latin typeface="Calibri" panose="020F0502020204030204" pitchFamily="34" charset="0"/>
              </a:rPr>
              <a:t>5,5-6,8 pH	 </a:t>
            </a:r>
            <a:r>
              <a:rPr lang="en-GB" altLang="hu-HU" sz="1800" dirty="0" err="1">
                <a:solidFill>
                  <a:srgbClr val="00B050"/>
                </a:solidFill>
                <a:latin typeface="Calibri" panose="020F0502020204030204" pitchFamily="34" charset="0"/>
              </a:rPr>
              <a:t>gyengén</a:t>
            </a:r>
            <a:r>
              <a:rPr lang="en-GB" altLang="hu-HU" sz="18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n-GB" altLang="hu-HU" sz="1800" dirty="0" err="1">
                <a:solidFill>
                  <a:srgbClr val="00B050"/>
                </a:solidFill>
                <a:latin typeface="Calibri" panose="020F0502020204030204" pitchFamily="34" charset="0"/>
              </a:rPr>
              <a:t>savanyú</a:t>
            </a:r>
            <a:endParaRPr lang="en-GB" altLang="hu-HU" sz="1800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hu-HU" sz="1800" dirty="0">
                <a:solidFill>
                  <a:srgbClr val="00B050"/>
                </a:solidFill>
                <a:latin typeface="Calibri" panose="020F0502020204030204" pitchFamily="34" charset="0"/>
              </a:rPr>
              <a:t>6,8-7,2 pH 	</a:t>
            </a:r>
            <a:r>
              <a:rPr lang="en-GB" altLang="hu-HU" sz="1800" dirty="0" err="1">
                <a:solidFill>
                  <a:srgbClr val="00B050"/>
                </a:solidFill>
                <a:latin typeface="Calibri" panose="020F0502020204030204" pitchFamily="34" charset="0"/>
              </a:rPr>
              <a:t>közömbös</a:t>
            </a:r>
            <a:endParaRPr lang="en-GB" altLang="hu-HU" sz="1800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hu-HU" sz="1800" dirty="0">
                <a:solidFill>
                  <a:srgbClr val="00B050"/>
                </a:solidFill>
                <a:latin typeface="Calibri" panose="020F0502020204030204" pitchFamily="34" charset="0"/>
              </a:rPr>
              <a:t>7,2-8,5 pH 	</a:t>
            </a:r>
            <a:r>
              <a:rPr lang="en-GB" altLang="hu-HU" sz="1800" dirty="0" err="1">
                <a:solidFill>
                  <a:srgbClr val="00B050"/>
                </a:solidFill>
                <a:latin typeface="Calibri" panose="020F0502020204030204" pitchFamily="34" charset="0"/>
              </a:rPr>
              <a:t>gyengén</a:t>
            </a:r>
            <a:r>
              <a:rPr lang="en-GB" altLang="hu-HU" sz="18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n-GB" altLang="hu-HU" sz="1800" dirty="0" err="1">
                <a:solidFill>
                  <a:srgbClr val="00B050"/>
                </a:solidFill>
                <a:latin typeface="Calibri" panose="020F0502020204030204" pitchFamily="34" charset="0"/>
              </a:rPr>
              <a:t>lúgos</a:t>
            </a:r>
            <a:endParaRPr lang="en-GB" altLang="hu-HU" sz="1800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hu-HU" sz="1800" dirty="0">
                <a:solidFill>
                  <a:srgbClr val="00B050"/>
                </a:solidFill>
                <a:latin typeface="Calibri" panose="020F0502020204030204" pitchFamily="34" charset="0"/>
              </a:rPr>
              <a:t>8,5-9,0 pH 	</a:t>
            </a:r>
            <a:r>
              <a:rPr lang="en-GB" altLang="hu-HU" sz="1800" dirty="0" err="1">
                <a:solidFill>
                  <a:srgbClr val="00B050"/>
                </a:solidFill>
                <a:latin typeface="Calibri" panose="020F0502020204030204" pitchFamily="34" charset="0"/>
              </a:rPr>
              <a:t>lúgos</a:t>
            </a:r>
            <a:endParaRPr lang="en-GB" altLang="hu-HU" sz="1800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hu-HU" sz="1800" dirty="0">
                <a:solidFill>
                  <a:srgbClr val="00B050"/>
                </a:solidFill>
                <a:latin typeface="Calibri" panose="020F0502020204030204" pitchFamily="34" charset="0"/>
              </a:rPr>
              <a:t>&gt;9,0 pH 	</a:t>
            </a:r>
            <a:r>
              <a:rPr lang="hu-HU" altLang="hu-HU" sz="1800" dirty="0">
                <a:solidFill>
                  <a:srgbClr val="00B050"/>
                </a:solidFill>
                <a:latin typeface="Calibri" panose="020F0502020204030204" pitchFamily="34" charset="0"/>
              </a:rPr>
              <a:t>	</a:t>
            </a:r>
            <a:r>
              <a:rPr lang="en-GB" altLang="hu-HU" sz="1800" dirty="0">
                <a:solidFill>
                  <a:srgbClr val="00B050"/>
                </a:solidFill>
                <a:latin typeface="Calibri" panose="020F0502020204030204" pitchFamily="34" charset="0"/>
              </a:rPr>
              <a:t>er</a:t>
            </a:r>
            <a:r>
              <a:rPr lang="hu-HU" altLang="hu-HU" sz="1800" dirty="0">
                <a:solidFill>
                  <a:srgbClr val="00B050"/>
                </a:solidFill>
                <a:latin typeface="Calibri" panose="020F0502020204030204" pitchFamily="34" charset="0"/>
              </a:rPr>
              <a:t>ő</a:t>
            </a:r>
            <a:r>
              <a:rPr lang="en-GB" altLang="hu-HU" sz="1800" dirty="0" err="1">
                <a:solidFill>
                  <a:srgbClr val="00B050"/>
                </a:solidFill>
                <a:latin typeface="Calibri" panose="020F0502020204030204" pitchFamily="34" charset="0"/>
              </a:rPr>
              <a:t>sen</a:t>
            </a:r>
            <a:r>
              <a:rPr lang="en-GB" altLang="hu-HU" sz="18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n-GB" altLang="hu-HU" sz="1800" dirty="0" err="1">
                <a:solidFill>
                  <a:srgbClr val="00B050"/>
                </a:solidFill>
                <a:latin typeface="Calibri" panose="020F0502020204030204" pitchFamily="34" charset="0"/>
              </a:rPr>
              <a:t>lúgos</a:t>
            </a:r>
            <a:endParaRPr lang="en-GB" altLang="hu-HU" sz="1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243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Kémhatás jelentősége 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508872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indent="-457200"/>
            <a:r>
              <a:rPr lang="hu-HU" dirty="0"/>
              <a:t>Bevezetése forradalmi volt a különböző talajproblémák megértésében; </a:t>
            </a:r>
          </a:p>
          <a:p>
            <a:pPr indent="-457200"/>
            <a:r>
              <a:rPr lang="hu-HU" dirty="0"/>
              <a:t>Összefüggésben van a talaj CaCO</a:t>
            </a:r>
            <a:r>
              <a:rPr lang="hu-HU" baseline="-25000" dirty="0"/>
              <a:t>3, </a:t>
            </a:r>
            <a:r>
              <a:rPr lang="hu-HU" dirty="0"/>
              <a:t>H</a:t>
            </a:r>
            <a:r>
              <a:rPr lang="hu-HU" baseline="30000" dirty="0"/>
              <a:t>+</a:t>
            </a:r>
            <a:r>
              <a:rPr lang="hu-HU" dirty="0"/>
              <a:t> és Al</a:t>
            </a:r>
            <a:r>
              <a:rPr lang="hu-HU" baseline="30000" dirty="0"/>
              <a:t>3+</a:t>
            </a:r>
            <a:r>
              <a:rPr lang="hu-HU" dirty="0"/>
              <a:t>,</a:t>
            </a:r>
            <a:r>
              <a:rPr lang="hu-HU" baseline="30000" dirty="0"/>
              <a:t> </a:t>
            </a:r>
            <a:r>
              <a:rPr lang="hu-HU" dirty="0"/>
              <a:t>továbbá a Na</a:t>
            </a:r>
            <a:r>
              <a:rPr lang="hu-HU" baseline="30000" dirty="0"/>
              <a:t>+</a:t>
            </a:r>
            <a:r>
              <a:rPr lang="hu-HU" dirty="0"/>
              <a:t> ion mennyiségével;</a:t>
            </a:r>
          </a:p>
          <a:p>
            <a:pPr indent="-457200"/>
            <a:r>
              <a:rPr lang="hu-HU" dirty="0"/>
              <a:t>Meghatározza a gazdasági növények fejlődését, termésbiztonságát, termésmennyiségét;</a:t>
            </a:r>
          </a:p>
          <a:p>
            <a:pPr indent="-457200"/>
            <a:r>
              <a:rPr lang="hu-HU" dirty="0"/>
              <a:t>Befolyásolja a tápanyagok felvehetőségét, mozgását a talajban;</a:t>
            </a:r>
          </a:p>
          <a:p>
            <a:pPr indent="-457200"/>
            <a:r>
              <a:rPr lang="hu-HU" dirty="0"/>
              <a:t>Meghatározza a talajok biológiai aktivitását;</a:t>
            </a:r>
          </a:p>
          <a:p>
            <a:pPr indent="-457200"/>
            <a:r>
              <a:rPr lang="hu-HU" dirty="0"/>
              <a:t>Hatással van a talajok szerkezetére, vízgazdálkodási tulajdonságaira;</a:t>
            </a:r>
          </a:p>
          <a:p>
            <a:pPr marL="0" indent="0">
              <a:buNone/>
            </a:pPr>
            <a:r>
              <a:rPr lang="hu-HU" b="1" dirty="0"/>
              <a:t>A talaj kémhatás mélységi </a:t>
            </a:r>
            <a:r>
              <a:rPr lang="hu-HU" b="1" dirty="0">
                <a:solidFill>
                  <a:srgbClr val="FF0000"/>
                </a:solidFill>
              </a:rPr>
              <a:t>megjelenésének</a:t>
            </a:r>
            <a:r>
              <a:rPr lang="hu-HU" b="1" dirty="0"/>
              <a:t> ismerete szükséges az okszerű növénytermesztés megvalósításához!  </a:t>
            </a:r>
          </a:p>
          <a:p>
            <a:pPr indent="-45720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3134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83197"/>
            <a:ext cx="11555700" cy="102407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Talajmeszezés </a:t>
            </a:r>
            <a:br>
              <a:rPr lang="hu-HU" dirty="0"/>
            </a:br>
            <a:r>
              <a:rPr lang="hu-HU" dirty="0"/>
              <a:t> 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407272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dirty="0" err="1"/>
              <a:t>Ca</a:t>
            </a:r>
            <a:r>
              <a:rPr lang="hu-HU" baseline="-25000" dirty="0"/>
              <a:t> </a:t>
            </a:r>
            <a:r>
              <a:rPr lang="hu-HU" dirty="0"/>
              <a:t>tartalmú talajjavító anyagokkal szabályozni lehet a talajok kémhatását mely során: </a:t>
            </a:r>
          </a:p>
          <a:p>
            <a:pPr indent="-457200"/>
            <a:r>
              <a:rPr lang="hu-HU" dirty="0"/>
              <a:t>Javul a talajszerkezet;</a:t>
            </a:r>
          </a:p>
          <a:p>
            <a:pPr indent="-457200"/>
            <a:r>
              <a:rPr lang="hu-HU" dirty="0"/>
              <a:t>Javul a vízbeszivárgás, nedvesség tárolás;</a:t>
            </a:r>
          </a:p>
          <a:p>
            <a:pPr indent="-457200"/>
            <a:r>
              <a:rPr lang="hu-HU" dirty="0"/>
              <a:t>Számos tápelem felvehetősége nő; </a:t>
            </a:r>
          </a:p>
          <a:p>
            <a:pPr indent="-457200"/>
            <a:r>
              <a:rPr lang="hu-HU" dirty="0"/>
              <a:t>Al</a:t>
            </a:r>
            <a:r>
              <a:rPr lang="hu-HU" baseline="30000" dirty="0"/>
              <a:t>3+</a:t>
            </a:r>
            <a:r>
              <a:rPr lang="hu-HU" dirty="0"/>
              <a:t> toxicitás csökken;</a:t>
            </a:r>
          </a:p>
          <a:p>
            <a:pPr indent="-457200"/>
            <a:r>
              <a:rPr lang="hu-HU" dirty="0"/>
              <a:t>Mikrobiális aktivitás nő;</a:t>
            </a:r>
          </a:p>
          <a:p>
            <a:pPr indent="-457200"/>
            <a:r>
              <a:rPr lang="hu-HU" dirty="0"/>
              <a:t>Termékenység nő;</a:t>
            </a:r>
          </a:p>
          <a:p>
            <a:pPr indent="-45720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8977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B73BD4-CAF0-4408-B15B-4E844787F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912" y="9407"/>
            <a:ext cx="11555605" cy="1325563"/>
          </a:xfrm>
        </p:spPr>
        <p:txBody>
          <a:bodyPr/>
          <a:lstStyle/>
          <a:p>
            <a:r>
              <a:rPr lang="hu-HU" dirty="0"/>
              <a:t>Talajok sótartalma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BE51E78-AF55-4B74-90B4-7E4C9891C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452" y="1106717"/>
            <a:ext cx="11555605" cy="4351338"/>
          </a:xfrm>
        </p:spPr>
        <p:txBody>
          <a:bodyPr/>
          <a:lstStyle/>
          <a:p>
            <a:pPr marL="114300" indent="0">
              <a:buNone/>
            </a:pPr>
            <a:r>
              <a:rPr lang="hu-HU" dirty="0"/>
              <a:t>Természetes vagy emberi hatásokra a talajokban megnövekedhet a vízben oldható sótartalom, mely Magyarországon gyakori probléma. </a:t>
            </a:r>
          </a:p>
          <a:p>
            <a:r>
              <a:rPr lang="hu-HU" dirty="0"/>
              <a:t>A nagy vízben oldott sótartalom k</a:t>
            </a:r>
            <a:r>
              <a:rPr lang="hu-HU" dirty="0">
                <a:solidFill>
                  <a:srgbClr val="FF0000"/>
                </a:solidFill>
              </a:rPr>
              <a:t>edvezőtlenül</a:t>
            </a:r>
            <a:r>
              <a:rPr lang="hu-HU" dirty="0"/>
              <a:t> befolyásolja a talajok kémia</a:t>
            </a:r>
            <a:r>
              <a:rPr lang="hu-HU" dirty="0">
                <a:solidFill>
                  <a:srgbClr val="FF0000"/>
                </a:solidFill>
              </a:rPr>
              <a:t>i</a:t>
            </a:r>
            <a:r>
              <a:rPr lang="hu-HU" dirty="0"/>
              <a:t>, fizikai, biológiai tulajdonságaikat, ezáltal romlik a talajok szerkezete, vízbefogadó és raktározó képessége, a nagy sótartalom csökkenti a felvehető víz mennyiségét és hátráltatja a növények fejlődését, növekedését. </a:t>
            </a:r>
          </a:p>
          <a:p>
            <a:endParaRPr lang="hu-HU" dirty="0"/>
          </a:p>
        </p:txBody>
      </p:sp>
      <p:graphicFrame>
        <p:nvGraphicFramePr>
          <p:cNvPr id="4" name="Táblázat 4">
            <a:extLst>
              <a:ext uri="{FF2B5EF4-FFF2-40B4-BE49-F238E27FC236}">
                <a16:creationId xmlns:a16="http://schemas.microsoft.com/office/drawing/2014/main" id="{4FEDC745-2270-46BD-9E2C-87EE1B4A5C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184838"/>
              </p:ext>
            </p:extLst>
          </p:nvPr>
        </p:nvGraphicFramePr>
        <p:xfrm>
          <a:off x="1573680" y="4318044"/>
          <a:ext cx="9984921" cy="198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3868837526"/>
                    </a:ext>
                  </a:extLst>
                </a:gridCol>
                <a:gridCol w="6041571">
                  <a:extLst>
                    <a:ext uri="{9D8B030D-6E8A-4147-A177-3AD203B41FA5}">
                      <a16:colId xmlns:a16="http://schemas.microsoft.com/office/drawing/2014/main" val="6454538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20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Sótartalom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Növényekre gyakorolt hatás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6216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0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&lt;0,05%, Só csak nyomokban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20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Termesztett növények nem érzékenyek rá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5696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0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0,05-0, 15%, Gyengén </a:t>
                      </a:r>
                      <a:r>
                        <a:rPr lang="hu-HU" sz="2000" b="0" i="0" u="none" strike="noStrike" cap="none" dirty="0" err="1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szoloncsákos</a:t>
                      </a:r>
                      <a:endParaRPr lang="hu-HU" sz="2000" b="0" i="0" u="none" strike="noStrike" cap="none" dirty="0">
                        <a:solidFill>
                          <a:srgbClr val="1C9E4A"/>
                        </a:solidFill>
                        <a:latin typeface="Calibri"/>
                        <a:cs typeface="Calibri"/>
                        <a:sym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20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Sóérzékeny növények nem termeszthetők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677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0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0,15-0,40%, </a:t>
                      </a:r>
                      <a:r>
                        <a:rPr lang="hu-HU" sz="2000" b="0" i="0" u="none" strike="noStrike" cap="none" dirty="0" err="1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Szoloncsákos</a:t>
                      </a:r>
                      <a:endParaRPr lang="hu-HU" sz="2000" b="0" i="0" u="none" strike="noStrike" cap="none" dirty="0">
                        <a:solidFill>
                          <a:srgbClr val="1C9E4A"/>
                        </a:solidFill>
                        <a:latin typeface="Calibri"/>
                        <a:cs typeface="Calibri"/>
                        <a:sym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20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Kevés sótűrő növény viseli 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6584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0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&gt;0,40%, Erősen </a:t>
                      </a:r>
                      <a:r>
                        <a:rPr lang="hu-HU" sz="2000" b="0" i="0" u="none" strike="noStrike" cap="none" dirty="0" err="1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szoloncsákos</a:t>
                      </a:r>
                      <a:endParaRPr lang="hu-HU" sz="2000" b="0" i="0" u="none" strike="noStrike" cap="none" dirty="0">
                        <a:solidFill>
                          <a:srgbClr val="1C9E4A"/>
                        </a:solidFill>
                        <a:latin typeface="Calibri"/>
                        <a:cs typeface="Calibri"/>
                        <a:sym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20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Kultúrnövény nem termeszthető benne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7950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3262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Talajok színe </a:t>
            </a:r>
            <a:r>
              <a:rPr lang="hu-HU" dirty="0">
                <a:solidFill>
                  <a:srgbClr val="FF0000"/>
                </a:solidFill>
              </a:rPr>
              <a:t>utal (??)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/>
            <a:r>
              <a:rPr lang="hu-HU" dirty="0"/>
              <a:t>a talajok szervesanyag tartalmára, </a:t>
            </a:r>
          </a:p>
          <a:p>
            <a:pPr indent="-457200"/>
            <a:r>
              <a:rPr lang="hu-HU" dirty="0"/>
              <a:t>nedvességi állapotára, </a:t>
            </a:r>
          </a:p>
          <a:p>
            <a:pPr indent="-457200"/>
            <a:r>
              <a:rPr lang="hu-HU" dirty="0"/>
              <a:t>vízgazdálkodási tulajdonságaira, </a:t>
            </a:r>
          </a:p>
          <a:p>
            <a:pPr indent="-457200"/>
            <a:r>
              <a:rPr lang="hu-HU" dirty="0"/>
              <a:t>ásványi összetételre, </a:t>
            </a:r>
          </a:p>
          <a:p>
            <a:pPr indent="-457200"/>
            <a:r>
              <a:rPr lang="hu-HU" dirty="0"/>
              <a:t>kiválások, bevonatok elkülönítésére.  </a:t>
            </a:r>
          </a:p>
          <a:p>
            <a:pPr indent="-45720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2794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Talajok szilárd fázisának tulajdonságai 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dirty="0"/>
              <a:t>A talajok szilárd fázisában igen sokféle méretű építő elem található, a néhány száz nanométeres (kolloid) részecskéktől kezdve egész a pár cm-es kőzettörmelékekig.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dirty="0"/>
              <a:t>A különböző nagyságú szemcsék minősége, mennyisége és egymáshoz viszonyított aránya befolyásolja a talajok kémiai, fizikai és biológiai, továbbá vízgazdálkodási tulajdonságait, azáltal a talajok termékenységét is.  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4122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Tartalomjegyzék 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514350" lvl="0" indent="-514350" algn="l" rtl="0">
              <a:spcBef>
                <a:spcPts val="1000"/>
              </a:spcBef>
              <a:spcAft>
                <a:spcPts val="0"/>
              </a:spcAft>
              <a:buAutoNum type="arabicPeriod"/>
            </a:pPr>
            <a:r>
              <a:rPr lang="hu-HU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Bevezetés, általános ismertetés  					3. dia</a:t>
            </a:r>
          </a:p>
          <a:p>
            <a:pPr marL="514350" lvl="0" indent="-514350" algn="l" rtl="0">
              <a:spcBef>
                <a:spcPts val="1000"/>
              </a:spcBef>
              <a:spcAft>
                <a:spcPts val="0"/>
              </a:spcAft>
              <a:buAutoNum type="arabicPeriod"/>
            </a:pPr>
            <a:r>
              <a:rPr lang="hu-HU" dirty="0"/>
              <a:t>A talaj 									4. dia </a:t>
            </a:r>
          </a:p>
          <a:p>
            <a:pPr marL="514350" lvl="0" indent="-514350" algn="l" rtl="0">
              <a:spcBef>
                <a:spcPts val="1000"/>
              </a:spcBef>
              <a:spcAft>
                <a:spcPts val="0"/>
              </a:spcAft>
              <a:buAutoNum type="arabicPeriod"/>
            </a:pPr>
            <a:r>
              <a:rPr lang="hu-HU" dirty="0"/>
              <a:t>Talajok funkciói 								5-6. dia</a:t>
            </a:r>
          </a:p>
          <a:p>
            <a:pPr marL="514350" lvl="0" indent="-514350" algn="l" rtl="0">
              <a:spcBef>
                <a:spcPts val="1000"/>
              </a:spcBef>
              <a:spcAft>
                <a:spcPts val="0"/>
              </a:spcAft>
              <a:buAutoNum type="arabicPeriod"/>
            </a:pPr>
            <a:r>
              <a:rPr lang="hu-HU" dirty="0"/>
              <a:t>A talajok különbözők 							7. dia</a:t>
            </a:r>
          </a:p>
          <a:p>
            <a:pPr marL="514350" indent="-514350">
              <a:buFont typeface="Arial"/>
              <a:buAutoNum type="arabicPeriod"/>
            </a:pPr>
            <a:r>
              <a:rPr lang="hu-HU" altLang="hu-HU" sz="2800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Egyszerűsített, képes határozókulcs a javasolt típusokhoz		8. dia</a:t>
            </a:r>
          </a:p>
          <a:p>
            <a:pPr marL="514350" lvl="0" indent="-514350" algn="l" rtl="0">
              <a:spcBef>
                <a:spcPts val="1000"/>
              </a:spcBef>
              <a:spcAft>
                <a:spcPts val="0"/>
              </a:spcAft>
              <a:buAutoNum type="arabicPeriod"/>
            </a:pPr>
            <a:r>
              <a:rPr lang="hu-HU" dirty="0"/>
              <a:t>Talajok biológia és kémiai tulajdonságai				9-17. dia</a:t>
            </a:r>
          </a:p>
          <a:p>
            <a:pPr marL="514350" lvl="0" indent="-514350" algn="l" rtl="0">
              <a:spcBef>
                <a:spcPts val="1000"/>
              </a:spcBef>
              <a:spcAft>
                <a:spcPts val="0"/>
              </a:spcAft>
              <a:buAutoNum type="arabicPeriod"/>
            </a:pPr>
            <a:r>
              <a:rPr lang="hu-HU" dirty="0"/>
              <a:t>Talajok fizikai és nedvességgazdálkodási tulajdonságai 		18-40. dia</a:t>
            </a:r>
          </a:p>
          <a:p>
            <a:pPr marL="514350" lvl="0" indent="-514350" algn="l" rtl="0">
              <a:spcBef>
                <a:spcPts val="1000"/>
              </a:spcBef>
              <a:spcAft>
                <a:spcPts val="0"/>
              </a:spcAft>
              <a:buAutoNum type="arabicPeriod"/>
            </a:pPr>
            <a:r>
              <a:rPr lang="hu-HU" dirty="0"/>
              <a:t>Talajvédő művelési módok						41. dia </a:t>
            </a:r>
          </a:p>
          <a:p>
            <a:pPr marL="514350" lvl="0" indent="-514350" algn="l" rtl="0">
              <a:spcBef>
                <a:spcPts val="1000"/>
              </a:spcBef>
              <a:spcAft>
                <a:spcPts val="0"/>
              </a:spcAft>
              <a:buAutoNum type="arabicPeriod"/>
            </a:pPr>
            <a:r>
              <a:rPr lang="hu-HU" dirty="0"/>
              <a:t>Esettanulmányok 							42. dia</a:t>
            </a:r>
          </a:p>
          <a:p>
            <a:pPr marL="514350" lvl="0" indent="-514350" algn="l" rtl="0">
              <a:spcBef>
                <a:spcPts val="1000"/>
              </a:spcBef>
              <a:spcAft>
                <a:spcPts val="0"/>
              </a:spcAft>
              <a:buAutoNum type="arabicPeriod"/>
            </a:pPr>
            <a:r>
              <a:rPr lang="hu-HU" dirty="0"/>
              <a:t>Összefoglalás 								56. dia 	 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124568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talajok fizikai félesége és jelentőségük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301803"/>
            <a:ext cx="6687778" cy="46419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5000" dirty="0"/>
              <a:t>A talajt alkotó ásványi szemcsék méretfrakcióinak arányát fejez ki. </a:t>
            </a:r>
            <a:r>
              <a:rPr lang="hu-HU" sz="5000" dirty="0" err="1">
                <a:solidFill>
                  <a:srgbClr val="FF0000"/>
                </a:solidFill>
              </a:rPr>
              <a:t>EGYszerűbben</a:t>
            </a:r>
            <a:r>
              <a:rPr lang="hu-HU" sz="5000" dirty="0">
                <a:solidFill>
                  <a:srgbClr val="FF0000"/>
                </a:solidFill>
              </a:rPr>
              <a:t> </a:t>
            </a:r>
          </a:p>
          <a:p>
            <a:pPr indent="-457200"/>
            <a:r>
              <a:rPr lang="hu-HU" altLang="hu-HU" sz="5000" dirty="0"/>
              <a:t>Stabil (csak hosszú idő alatt változó) talajtulajdonság, </a:t>
            </a:r>
          </a:p>
          <a:p>
            <a:pPr indent="-457200"/>
            <a:r>
              <a:rPr lang="hu-HU" altLang="hu-HU" sz="5000" dirty="0"/>
              <a:t>Minél kisebb a szemcseátmérő annál nagyobb fajlagos felület, így a hozzá kapcsolódó egyéb tulajdonságok is növekednek, </a:t>
            </a:r>
          </a:p>
          <a:p>
            <a:pPr indent="-457200"/>
            <a:r>
              <a:rPr lang="hu-HU" altLang="hu-HU" sz="5000" dirty="0"/>
              <a:t>Meghatározza a talajok vízgazdálkodási, szerkezetképződési, kémiai és biológiai tulajdonságait, továbbá a levegő-, hő- és tápanyag-gazdálkodását, ezáltal egy adott talaj termékenységét.</a:t>
            </a:r>
          </a:p>
          <a:p>
            <a:pPr indent="-457200"/>
            <a:r>
              <a:rPr lang="hu-HU" altLang="hu-HU" sz="5000" dirty="0"/>
              <a:t>Meghatározza a szemcsék közötti jellemző pórusátmérőt, illetve ezek eloszlását</a:t>
            </a:r>
          </a:p>
          <a:p>
            <a:pPr indent="-457200"/>
            <a:endParaRPr lang="hu-HU" sz="5000" b="1" dirty="0"/>
          </a:p>
          <a:p>
            <a:pPr marL="0" indent="0">
              <a:buNone/>
            </a:pPr>
            <a:r>
              <a:rPr lang="hu-HU" sz="5000" b="1" dirty="0"/>
              <a:t>A fizikai féleség mélységi eloszlásának ismerete szükséges az okszerű növénytermesztés megvalósításához!  </a:t>
            </a:r>
          </a:p>
          <a:p>
            <a:pPr marL="0" indent="0">
              <a:buNone/>
            </a:pPr>
            <a:r>
              <a:rPr lang="hu-HU" altLang="hu-HU" dirty="0"/>
              <a:t> </a:t>
            </a:r>
          </a:p>
          <a:p>
            <a:pPr indent="-457200"/>
            <a:endParaRPr lang="hu-HU" altLang="hu-HU" dirty="0"/>
          </a:p>
          <a:p>
            <a:pPr indent="-457200"/>
            <a:endParaRPr lang="hu-HU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B4EC32C-026B-4E63-AEDF-FD06EACF8F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67" t="16269" r="62063" b="48062"/>
          <a:stretch/>
        </p:blipFill>
        <p:spPr>
          <a:xfrm>
            <a:off x="8318377" y="2093706"/>
            <a:ext cx="3558870" cy="3293007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ACB6AB87-BBA9-43CF-A30E-FA23E858E506}"/>
              </a:ext>
            </a:extLst>
          </p:cNvPr>
          <p:cNvSpPr txBox="1"/>
          <p:nvPr/>
        </p:nvSpPr>
        <p:spPr>
          <a:xfrm>
            <a:off x="7009325" y="2502290"/>
            <a:ext cx="15358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Fajlagos felület, ionmegkötő képesség, vízmegkötő képesség</a:t>
            </a:r>
          </a:p>
        </p:txBody>
      </p:sp>
    </p:spTree>
    <p:extLst>
      <p:ext uri="{BB962C8B-B14F-4D97-AF65-F5344CB8AC3E}">
        <p14:creationId xmlns:p14="http://schemas.microsoft.com/office/powerpoint/2010/main" val="3696350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Fizikai féleség laboratóriumi jellemzése: Arany-féle kötöttségi szám (K</a:t>
            </a:r>
            <a:r>
              <a:rPr lang="hu-HU" baseline="-25000" dirty="0"/>
              <a:t>A</a:t>
            </a:r>
            <a:r>
              <a:rPr lang="hu-HU" dirty="0"/>
              <a:t>)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dirty="0"/>
              <a:t>Az Arany-féle kötöttségi szám az a cm³-ben kifejezett vízmennyiség, amelyet 100 g légszáraz talajhoz kell adagolni az ún. „fonalpróba” eléréséig.</a:t>
            </a:r>
            <a:endParaRPr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66B33027-67E8-411A-BBDA-880F40B52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124" y="3340223"/>
            <a:ext cx="3749365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23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 idx="4294967295"/>
          </p:nvPr>
        </p:nvSpPr>
        <p:spPr>
          <a:xfrm>
            <a:off x="636588" y="365125"/>
            <a:ext cx="11555412" cy="132556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r>
              <a:rPr lang="hu-HU" dirty="0"/>
              <a:t>A laboratóriumból kapott eredmények értékelése, a kötöttségi számokhoz tartozó fizikai féleség értékek</a:t>
            </a:r>
            <a:br>
              <a:rPr lang="hu-HU" dirty="0"/>
            </a:br>
            <a:endParaRPr dirty="0"/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EA46A49D-7F94-4372-B060-19CF7D9BE6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497328"/>
              </p:ext>
            </p:extLst>
          </p:nvPr>
        </p:nvGraphicFramePr>
        <p:xfrm>
          <a:off x="3110593" y="1477734"/>
          <a:ext cx="5651669" cy="4173473"/>
        </p:xfrm>
        <a:graphic>
          <a:graphicData uri="http://schemas.openxmlformats.org/drawingml/2006/table">
            <a:tbl>
              <a:tblPr/>
              <a:tblGrid>
                <a:gridCol w="3296288">
                  <a:extLst>
                    <a:ext uri="{9D8B030D-6E8A-4147-A177-3AD203B41FA5}">
                      <a16:colId xmlns:a16="http://schemas.microsoft.com/office/drawing/2014/main" val="2367276753"/>
                    </a:ext>
                  </a:extLst>
                </a:gridCol>
                <a:gridCol w="2355381">
                  <a:extLst>
                    <a:ext uri="{9D8B030D-6E8A-4147-A177-3AD203B41FA5}">
                      <a16:colId xmlns:a16="http://schemas.microsoft.com/office/drawing/2014/main" val="520352792"/>
                    </a:ext>
                  </a:extLst>
                </a:gridCol>
              </a:tblGrid>
              <a:tr h="10041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ja-JP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MS Mincho" pitchFamily="49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itchFamily="49" charset="-128"/>
                          <a:cs typeface="Calibri" panose="020F0502020204030204" pitchFamily="34" charset="0"/>
                        </a:rPr>
                        <a:t>Fizikai talajféleség</a:t>
                      </a:r>
                      <a:endParaRPr kumimoji="0" lang="hu-HU" altLang="ja-JP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MS Mincho" pitchFamily="49" charset="-128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Arany-féle </a:t>
                      </a:r>
                      <a:r>
                        <a:rPr kumimoji="0" lang="hu-HU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itchFamily="49" charset="-128"/>
                          <a:cs typeface="Calibri" panose="020F0502020204030204" pitchFamily="34" charset="0"/>
                        </a:rPr>
                        <a:t>kötöttségi szám</a:t>
                      </a:r>
                      <a:r>
                        <a:rPr kumimoji="0" lang="hu-HU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itchFamily="49" charset="-128"/>
                          <a:cs typeface="Calibri" panose="020F0502020204030204" pitchFamily="34" charset="0"/>
                        </a:rPr>
                        <a:t>K</a:t>
                      </a:r>
                      <a:r>
                        <a:rPr kumimoji="0" lang="hu-HU" altLang="ja-JP" sz="2000" b="1" i="0" u="none" strike="noStrike" cap="none" normalizeH="0" baseline="-3000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itchFamily="49" charset="-128"/>
                          <a:cs typeface="Calibri" panose="020F0502020204030204" pitchFamily="34" charset="0"/>
                        </a:rPr>
                        <a:t>A</a:t>
                      </a:r>
                      <a:endParaRPr kumimoji="0" lang="hu-HU" altLang="ja-JP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1534564"/>
                  </a:ext>
                </a:extLst>
              </a:tr>
              <a:tr h="408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itchFamily="49" charset="-128"/>
                          <a:cs typeface="Calibri" panose="020F0502020204030204" pitchFamily="34" charset="0"/>
                        </a:rPr>
                        <a:t>Durva homok</a:t>
                      </a:r>
                      <a:endParaRPr kumimoji="0" lang="hu-HU" altLang="ja-JP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itchFamily="49" charset="-128"/>
                          <a:cs typeface="Calibri" panose="020F0502020204030204" pitchFamily="34" charset="0"/>
                        </a:rPr>
                        <a:t>&lt; 25</a:t>
                      </a:r>
                      <a:endParaRPr kumimoji="0" lang="hu-HU" altLang="ja-JP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0506261"/>
                  </a:ext>
                </a:extLst>
              </a:tr>
              <a:tr h="408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itchFamily="49" charset="-128"/>
                          <a:cs typeface="Calibri" panose="020F0502020204030204" pitchFamily="34" charset="0"/>
                        </a:rPr>
                        <a:t>Homok</a:t>
                      </a:r>
                      <a:endParaRPr kumimoji="0" lang="hu-HU" altLang="ja-JP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itchFamily="49" charset="-128"/>
                          <a:cs typeface="Calibri" panose="020F0502020204030204" pitchFamily="34" charset="0"/>
                        </a:rPr>
                        <a:t>25 - 30</a:t>
                      </a:r>
                      <a:endParaRPr kumimoji="0" lang="hu-HU" altLang="ja-JP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8832902"/>
                  </a:ext>
                </a:extLst>
              </a:tr>
              <a:tr h="4192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itchFamily="49" charset="-128"/>
                          <a:cs typeface="Calibri" panose="020F0502020204030204" pitchFamily="34" charset="0"/>
                        </a:rPr>
                        <a:t>Homokos vályog </a:t>
                      </a:r>
                      <a:endParaRPr kumimoji="0" lang="hu-HU" altLang="ja-JP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itchFamily="49" charset="-128"/>
                          <a:cs typeface="Calibri" panose="020F0502020204030204" pitchFamily="34" charset="0"/>
                        </a:rPr>
                        <a:t>30 - 37</a:t>
                      </a:r>
                      <a:endParaRPr kumimoji="0" lang="hu-HU" altLang="ja-JP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5553844"/>
                  </a:ext>
                </a:extLst>
              </a:tr>
              <a:tr h="408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itchFamily="49" charset="-128"/>
                          <a:cs typeface="Calibri" panose="020F0502020204030204" pitchFamily="34" charset="0"/>
                        </a:rPr>
                        <a:t>Vályog</a:t>
                      </a:r>
                      <a:endParaRPr kumimoji="0" lang="hu-HU" altLang="ja-JP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itchFamily="49" charset="-128"/>
                          <a:cs typeface="Calibri" panose="020F0502020204030204" pitchFamily="34" charset="0"/>
                        </a:rPr>
                        <a:t>37 - 42</a:t>
                      </a:r>
                      <a:endParaRPr kumimoji="0" lang="hu-HU" altLang="ja-JP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696512"/>
                  </a:ext>
                </a:extLst>
              </a:tr>
              <a:tr h="408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itchFamily="49" charset="-128"/>
                          <a:cs typeface="Calibri" panose="020F0502020204030204" pitchFamily="34" charset="0"/>
                        </a:rPr>
                        <a:t>Agyagos vályog 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itchFamily="49" charset="-128"/>
                          <a:cs typeface="Calibri" panose="020F0502020204030204" pitchFamily="34" charset="0"/>
                        </a:rPr>
                        <a:t>42 - 50</a:t>
                      </a:r>
                      <a:endParaRPr kumimoji="0" lang="hu-HU" altLang="ja-JP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4780482"/>
                  </a:ext>
                </a:extLst>
              </a:tr>
              <a:tr h="408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itchFamily="49" charset="-128"/>
                          <a:cs typeface="Calibri" panose="020F0502020204030204" pitchFamily="34" charset="0"/>
                        </a:rPr>
                        <a:t>Agyag</a:t>
                      </a:r>
                      <a:endParaRPr kumimoji="0" lang="hu-HU" altLang="ja-JP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itchFamily="49" charset="-128"/>
                          <a:cs typeface="Calibri" panose="020F0502020204030204" pitchFamily="34" charset="0"/>
                        </a:rPr>
                        <a:t>50 - 60</a:t>
                      </a:r>
                      <a:endParaRPr kumimoji="0" lang="hu-HU" altLang="ja-JP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3042416"/>
                  </a:ext>
                </a:extLst>
              </a:tr>
              <a:tr h="7042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itchFamily="49" charset="-128"/>
                          <a:cs typeface="Calibri" panose="020F0502020204030204" pitchFamily="34" charset="0"/>
                        </a:rPr>
                        <a:t>Nehéz agyag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itchFamily="49" charset="-128"/>
                          <a:cs typeface="Calibri" panose="020F0502020204030204" pitchFamily="34" charset="0"/>
                        </a:rPr>
                        <a:t> (vagy szikes agyag)</a:t>
                      </a:r>
                      <a:endParaRPr kumimoji="0" lang="hu-HU" altLang="ja-JP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itchFamily="49" charset="-128"/>
                          <a:cs typeface="Calibri" panose="020F0502020204030204" pitchFamily="34" charset="0"/>
                        </a:rPr>
                        <a:t>60 &lt;</a:t>
                      </a:r>
                      <a:endParaRPr kumimoji="0" lang="hu-HU" altLang="ja-JP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851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0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 idx="4294967295"/>
          </p:nvPr>
        </p:nvSpPr>
        <p:spPr>
          <a:xfrm>
            <a:off x="59765" y="120090"/>
            <a:ext cx="12132235" cy="132556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Talajok fizikai féleségének terepi meghatározása - gyúrópróba</a:t>
            </a:r>
            <a:endParaRPr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0AB676B-3B7C-4211-89DB-6C6ED71B5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30" y="1518559"/>
            <a:ext cx="9066175" cy="35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650F517-695D-4B04-AFCE-AF069C20F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163" y="4775955"/>
            <a:ext cx="5834953" cy="166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0D130F1C-FA71-4E6B-8D3C-396B4C9ED2EA}"/>
              </a:ext>
            </a:extLst>
          </p:cNvPr>
          <p:cNvSpPr/>
          <p:nvPr/>
        </p:nvSpPr>
        <p:spPr>
          <a:xfrm>
            <a:off x="2416910" y="6347035"/>
            <a:ext cx="7407725" cy="519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    homokos vályog;     </a:t>
            </a:r>
            <a:r>
              <a:rPr lang="hu-HU" dirty="0" err="1"/>
              <a:t>vályog</a:t>
            </a:r>
            <a:r>
              <a:rPr lang="hu-HU" dirty="0"/>
              <a:t>;             iszap; 	agyagos vályog;  	agyag</a:t>
            </a:r>
            <a:endParaRPr lang="en-US" dirty="0"/>
          </a:p>
          <a:p>
            <a:r>
              <a:rPr lang="hu-HU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928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0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Talajszerkezet 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78697" y="12541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buNone/>
            </a:pPr>
            <a:r>
              <a:rPr lang="hu-HU" dirty="0"/>
              <a:t>A talajszerkezet a talajt felépítő szerkezeti elemek összessége. A szerkezeti elemek az egyedi szemcsék </a:t>
            </a:r>
            <a:r>
              <a:rPr lang="hu-HU" dirty="0" err="1"/>
              <a:t>kötőerők</a:t>
            </a:r>
            <a:r>
              <a:rPr lang="hu-HU" dirty="0"/>
              <a:t> és kötőanyagok </a:t>
            </a:r>
            <a:r>
              <a:rPr lang="hu-HU" dirty="0">
                <a:solidFill>
                  <a:srgbClr val="FF0000"/>
                </a:solidFill>
              </a:rPr>
              <a:t>általi</a:t>
            </a:r>
            <a:r>
              <a:rPr lang="hu-HU" dirty="0"/>
              <a:t> összekapcsolódásával jönnek létre, különböző méretben és formában. 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dirty="0"/>
              <a:t>A szerkezeti elemek kialakításában legfontosabb kötőanyagok: </a:t>
            </a:r>
          </a:p>
          <a:p>
            <a:pPr indent="-457200"/>
            <a:r>
              <a:rPr lang="hu-HU" dirty="0"/>
              <a:t>humusz, </a:t>
            </a:r>
          </a:p>
          <a:p>
            <a:pPr indent="-457200"/>
            <a:r>
              <a:rPr lang="hu-HU" dirty="0"/>
              <a:t>agyag, </a:t>
            </a:r>
          </a:p>
          <a:p>
            <a:pPr indent="-457200"/>
            <a:r>
              <a:rPr lang="hu-HU" dirty="0"/>
              <a:t>CaCO</a:t>
            </a:r>
            <a:r>
              <a:rPr lang="hu-HU" baseline="-25000" dirty="0"/>
              <a:t>3</a:t>
            </a:r>
            <a:r>
              <a:rPr lang="hu-HU" dirty="0"/>
              <a:t>, </a:t>
            </a:r>
          </a:p>
          <a:p>
            <a:pPr indent="-457200"/>
            <a:r>
              <a:rPr lang="hu-HU" dirty="0"/>
              <a:t>állati – növényi élettevékenységekhez tartozó melléktermékek, gombafonalak, nyálkák stb.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9274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>
                <a:solidFill>
                  <a:srgbClr val="FF0000"/>
                </a:solidFill>
              </a:rPr>
              <a:t>A genetikai vagy morfológiai talaj szerkezet ??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793839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altLang="hu-HU" b="1" dirty="0"/>
              <a:t>Szerkezet nélküli talaj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altLang="hu-HU" dirty="0"/>
              <a:t>Jellemző formájú aggregátumokat nem lehet felismerni</a:t>
            </a:r>
          </a:p>
          <a:p>
            <a:pPr>
              <a:spcBef>
                <a:spcPct val="0"/>
              </a:spcBef>
            </a:pPr>
            <a:r>
              <a:rPr lang="hu-HU" altLang="hu-HU" dirty="0"/>
              <a:t>Különálló szemcsék </a:t>
            </a:r>
          </a:p>
          <a:p>
            <a:pPr>
              <a:spcBef>
                <a:spcPct val="0"/>
              </a:spcBef>
            </a:pPr>
            <a:r>
              <a:rPr lang="hu-HU" altLang="hu-HU" dirty="0"/>
              <a:t>Tömődött / cementált talaj</a:t>
            </a:r>
          </a:p>
          <a:p>
            <a:pPr>
              <a:spcBef>
                <a:spcPct val="0"/>
              </a:spcBef>
            </a:pPr>
            <a:r>
              <a:rPr lang="hu-HU" altLang="hu-HU" dirty="0"/>
              <a:t>Oka a homokos szövet vagy a túlművelés </a:t>
            </a:r>
          </a:p>
          <a:p>
            <a:pPr marL="114300" indent="0">
              <a:spcBef>
                <a:spcPct val="0"/>
              </a:spcBef>
              <a:buNone/>
            </a:pPr>
            <a:endParaRPr lang="hu-HU" altLang="hu-HU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b="1" dirty="0"/>
              <a:t>Szerkezetes talaj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dirty="0"/>
              <a:t>Már kisebb nyomóhatásra jellemző, egymáshoz hasonló formájú stabil aggregátumokra esik szét.</a:t>
            </a:r>
          </a:p>
          <a:p>
            <a:pPr marL="114300" indent="0">
              <a:spcBef>
                <a:spcPct val="0"/>
              </a:spcBef>
              <a:buNone/>
            </a:pPr>
            <a:endParaRPr lang="hu-HU" altLang="hu-HU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1660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 idx="4294967295"/>
          </p:nvPr>
        </p:nvSpPr>
        <p:spPr>
          <a:xfrm>
            <a:off x="576823" y="186543"/>
            <a:ext cx="11555412" cy="132556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talajok szerkezeti elemeinek típusai </a:t>
            </a:r>
            <a:endParaRPr dirty="0"/>
          </a:p>
        </p:txBody>
      </p:sp>
      <p:graphicFrame>
        <p:nvGraphicFramePr>
          <p:cNvPr id="8" name="Group 2">
            <a:extLst>
              <a:ext uri="{FF2B5EF4-FFF2-40B4-BE49-F238E27FC236}">
                <a16:creationId xmlns:a16="http://schemas.microsoft.com/office/drawing/2014/main" id="{62C8EB6D-B4F5-4FE9-A5E5-EB9172B5DA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38680"/>
              </p:ext>
            </p:extLst>
          </p:nvPr>
        </p:nvGraphicFramePr>
        <p:xfrm>
          <a:off x="3293616" y="2938508"/>
          <a:ext cx="5240784" cy="2624092"/>
        </p:xfrm>
        <a:graphic>
          <a:graphicData uri="http://schemas.openxmlformats.org/drawingml/2006/table">
            <a:tbl>
              <a:tblPr/>
              <a:tblGrid>
                <a:gridCol w="1746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6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6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120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20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Object 19">
            <a:extLst>
              <a:ext uri="{FF2B5EF4-FFF2-40B4-BE49-F238E27FC236}">
                <a16:creationId xmlns:a16="http://schemas.microsoft.com/office/drawing/2014/main" id="{E00DA005-437C-4616-8496-EB2E8C86B1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907031"/>
              </p:ext>
            </p:extLst>
          </p:nvPr>
        </p:nvGraphicFramePr>
        <p:xfrm>
          <a:off x="4076924" y="1618222"/>
          <a:ext cx="1714275" cy="1666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105481" name="Object 19">
                        <a:extLst>
                          <a:ext uri="{FF2B5EF4-FFF2-40B4-BE49-F238E27FC236}">
                            <a16:creationId xmlns:a16="http://schemas.microsoft.com/office/drawing/2014/main" id="{161E1BA1-C566-4643-B506-90303C953F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6924" y="1618222"/>
                        <a:ext cx="1714275" cy="16663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0">
            <a:extLst>
              <a:ext uri="{FF2B5EF4-FFF2-40B4-BE49-F238E27FC236}">
                <a16:creationId xmlns:a16="http://schemas.microsoft.com/office/drawing/2014/main" id="{2A51DAD7-636A-4105-8BFD-49F062C145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567515"/>
              </p:ext>
            </p:extLst>
          </p:nvPr>
        </p:nvGraphicFramePr>
        <p:xfrm>
          <a:off x="6820124" y="1663118"/>
          <a:ext cx="1714275" cy="1621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5" imgW="4572000" imgH="3429000" progId="PowerPoint.Slide.8">
                  <p:embed/>
                </p:oleObj>
              </mc:Choice>
              <mc:Fallback>
                <p:oleObj name="Slide" r:id="rId5" imgW="4572000" imgH="3429000" progId="PowerPoint.Slide.8">
                  <p:embed/>
                  <p:pic>
                    <p:nvPicPr>
                      <p:cNvPr id="105482" name="Object 20">
                        <a:extLst>
                          <a:ext uri="{FF2B5EF4-FFF2-40B4-BE49-F238E27FC236}">
                            <a16:creationId xmlns:a16="http://schemas.microsoft.com/office/drawing/2014/main" id="{B687C4BC-9215-4855-8A5F-4E697FAEDA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0124" y="1663118"/>
                        <a:ext cx="1714275" cy="16214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1">
            <a:extLst>
              <a:ext uri="{FF2B5EF4-FFF2-40B4-BE49-F238E27FC236}">
                <a16:creationId xmlns:a16="http://schemas.microsoft.com/office/drawing/2014/main" id="{E38F5BE0-002B-4557-A8D3-495370A1E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812" y="1654935"/>
            <a:ext cx="1567337" cy="1472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3DDE8465-7780-4017-9086-69C472C10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91" y="3915235"/>
            <a:ext cx="1554072" cy="14693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3">
            <a:extLst>
              <a:ext uri="{FF2B5EF4-FFF2-40B4-BE49-F238E27FC236}">
                <a16:creationId xmlns:a16="http://schemas.microsoft.com/office/drawing/2014/main" id="{A8974F4E-335B-4CD5-8D9F-3FF28D608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899" y="3915234"/>
            <a:ext cx="1469379" cy="14693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D36BE446-9FD0-4C29-8341-53C8CE151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450" y="3915235"/>
            <a:ext cx="1567337" cy="14693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205D7CBF-FF9C-4A62-B1F1-CE16CFAC3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544" y="3233490"/>
            <a:ext cx="940145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dirty="0"/>
              <a:t>    morzsás              	      szemcsés                    diós (poliéderes)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96A33A5C-B5D4-429E-AB54-4D925CEA2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69" y="5480989"/>
            <a:ext cx="9277165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800" dirty="0"/>
              <a:t>           hasábos                   oszlopos 		lemezes </a:t>
            </a:r>
          </a:p>
        </p:txBody>
      </p:sp>
    </p:spTree>
    <p:extLst>
      <p:ext uri="{BB962C8B-B14F-4D97-AF65-F5344CB8AC3E}">
        <p14:creationId xmlns:p14="http://schemas.microsoft.com/office/powerpoint/2010/main" val="1997131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37662" y="168784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Az agronómiai talajszerkezet 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37662" y="1483371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hu-HU" altLang="hu-HU" dirty="0"/>
              <a:t>a talaj termékenység szempontjából kedvező aggregátum-állapot és elrendeződés, a szerkezeti elemek vízzel és művelő eszközökkel szembeni ellenállósága.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E11141-DAC5-4971-8050-518EC8B89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0" t="79854" r="46712" b="8752"/>
          <a:stretch>
            <a:fillRect/>
          </a:stretch>
        </p:blipFill>
        <p:spPr bwMode="auto">
          <a:xfrm>
            <a:off x="2077152" y="3602546"/>
            <a:ext cx="71374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3">
            <a:extLst>
              <a:ext uri="{FF2B5EF4-FFF2-40B4-BE49-F238E27FC236}">
                <a16:creationId xmlns:a16="http://schemas.microsoft.com/office/drawing/2014/main" id="{B30C7B98-85F9-4233-B704-C5186C9E4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2037" y="3222625"/>
            <a:ext cx="28813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Nedvesítés előtt</a:t>
            </a:r>
            <a:endParaRPr lang="en-US" altLang="hu-HU" sz="2800" dirty="0">
              <a:solidFill>
                <a:srgbClr val="1C9E4A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" name="Szövegdoboz 7">
            <a:extLst>
              <a:ext uri="{FF2B5EF4-FFF2-40B4-BE49-F238E27FC236}">
                <a16:creationId xmlns:a16="http://schemas.microsoft.com/office/drawing/2014/main" id="{FF053462-3273-4676-8D60-5A92DC758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512" y="3222625"/>
            <a:ext cx="2879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1C9E4A"/>
                </a:solidFill>
                <a:latin typeface="Calibri"/>
                <a:cs typeface="Calibri"/>
              </a:rPr>
              <a:t>Nedvesítés</a:t>
            </a:r>
            <a:r>
              <a:rPr lang="hu-HU" altLang="hu-HU" sz="2400" dirty="0">
                <a:latin typeface="Arial" panose="020B0604020202020204" pitchFamily="34" charset="0"/>
              </a:rPr>
              <a:t> </a:t>
            </a:r>
            <a:r>
              <a:rPr lang="hu-HU" altLang="hu-HU" sz="2800" dirty="0">
                <a:solidFill>
                  <a:srgbClr val="1C9E4A"/>
                </a:solidFill>
                <a:latin typeface="Calibri"/>
                <a:cs typeface="Calibri"/>
              </a:rPr>
              <a:t>után</a:t>
            </a:r>
            <a:endParaRPr lang="en-US" altLang="hu-HU" sz="2800" dirty="0">
              <a:solidFill>
                <a:srgbClr val="1C9E4A"/>
              </a:solidFill>
              <a:latin typeface="Calibri"/>
              <a:cs typeface="Calibri"/>
            </a:endParaRPr>
          </a:p>
        </p:txBody>
      </p:sp>
      <p:sp>
        <p:nvSpPr>
          <p:cNvPr id="7" name="Szövegdoboz 4">
            <a:extLst>
              <a:ext uri="{FF2B5EF4-FFF2-40B4-BE49-F238E27FC236}">
                <a16:creationId xmlns:a16="http://schemas.microsoft.com/office/drawing/2014/main" id="{E0C4C735-4148-4CC5-9F03-9BC5C0688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2649" y="5903893"/>
            <a:ext cx="32400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szervesanyag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sok           kevés </a:t>
            </a:r>
            <a:endParaRPr lang="en-US" altLang="hu-HU" sz="2800" dirty="0">
              <a:solidFill>
                <a:srgbClr val="1C9E4A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9" name="Szövegdoboz 4">
            <a:extLst>
              <a:ext uri="{FF2B5EF4-FFF2-40B4-BE49-F238E27FC236}">
                <a16:creationId xmlns:a16="http://schemas.microsoft.com/office/drawing/2014/main" id="{E0C4C735-4148-4CC5-9F03-9BC5C0688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5330" y="5834571"/>
            <a:ext cx="32400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szervesanyag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sok           kevés </a:t>
            </a:r>
            <a:endParaRPr lang="en-US" altLang="hu-HU" sz="2800" dirty="0">
              <a:solidFill>
                <a:srgbClr val="1C9E4A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1349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42C187-2D40-4345-821C-71ED2379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talajszerkezet jelentősége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8AB73BB-56E0-45AA-AEBD-A994854EA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431178"/>
            <a:ext cx="11555605" cy="4351338"/>
          </a:xfrm>
        </p:spPr>
        <p:txBody>
          <a:bodyPr>
            <a:normAutofit fontScale="92500"/>
          </a:bodyPr>
          <a:lstStyle/>
          <a:p>
            <a:pPr marL="114300" indent="0">
              <a:buNone/>
            </a:pPr>
            <a:endParaRPr lang="hu-HU" dirty="0"/>
          </a:p>
          <a:p>
            <a:r>
              <a:rPr lang="hu-HU" altLang="hu-HU" dirty="0"/>
              <a:t>M</a:t>
            </a:r>
            <a:r>
              <a:rPr lang="hu-HU" altLang="hu-HU" sz="2800" dirty="0"/>
              <a:t>eghatározza a talajok </a:t>
            </a:r>
            <a:r>
              <a:rPr lang="hu-HU" altLang="hu-HU" dirty="0"/>
              <a:t>mechanikai,  vízgazdálkodási, beszivárgási, kémiai, ionkötő, </a:t>
            </a:r>
            <a:r>
              <a:rPr lang="hu-HU" altLang="hu-HU" dirty="0">
                <a:sym typeface="Wingdings" panose="05000000000000000000" pitchFamily="2" charset="2"/>
              </a:rPr>
              <a:t>levegő-, hő- és tápanyag-gazdálkodási, biológia </a:t>
            </a:r>
            <a:r>
              <a:rPr lang="hu-HU" altLang="hu-HU" dirty="0"/>
              <a:t>tulajdonságait, a </a:t>
            </a:r>
            <a:r>
              <a:rPr lang="hu-HU" dirty="0"/>
              <a:t>porozitást, talajpusztulással szembeni ellenálló képességét, a talajművelést</a:t>
            </a:r>
            <a:r>
              <a:rPr lang="hu-HU" altLang="hu-HU" dirty="0"/>
              <a:t>.</a:t>
            </a:r>
          </a:p>
          <a:p>
            <a:r>
              <a:rPr lang="hu-HU" altLang="hu-HU" dirty="0">
                <a:solidFill>
                  <a:srgbClr val="FF0000"/>
                </a:solidFill>
              </a:rPr>
              <a:t>A nem megfelelő </a:t>
            </a:r>
            <a:r>
              <a:rPr lang="hu-HU" altLang="hu-HU" dirty="0"/>
              <a:t>művelés hatására a szerkezet leromlik, a szerkezeti elemek összetörnek, a talaj porosodik, melynek hatására csökken a beszivárgás és a vízkapacitás, miközben nő az aszályérzékenység és a túltelített állapotok kialakulásának esélye.</a:t>
            </a:r>
          </a:p>
          <a:p>
            <a:r>
              <a:rPr lang="hu-HU" altLang="hu-HU" dirty="0"/>
              <a:t>Menetszám csökkentésével, talajvédő művelési módok alkalmazásával, illetve szervesanyag bevitellel és a mikrobiológiai aktivitás növelésével javítható.</a:t>
            </a:r>
          </a:p>
          <a:p>
            <a:endParaRPr lang="hu-HU" alt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08286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A67822F-B50C-4F8C-944A-6A990B4B7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Térfogattömeg és a sűrűség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4910C23-6AC3-47A0-825D-95F03BFE9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759" y="1690688"/>
            <a:ext cx="11555605" cy="4351338"/>
          </a:xfrm>
        </p:spPr>
        <p:txBody>
          <a:bodyPr/>
          <a:lstStyle/>
          <a:p>
            <a:r>
              <a:rPr lang="hu-HU" dirty="0"/>
              <a:t>Térfogattömeg: egységnyi térfogatú, bolygatatlan abszolút száraz talaj tömege (g/cm</a:t>
            </a:r>
            <a:r>
              <a:rPr lang="hu-HU" baseline="30000" dirty="0"/>
              <a:t>3</a:t>
            </a:r>
            <a:r>
              <a:rPr lang="hu-HU" dirty="0"/>
              <a:t> ), jellemző értéke: 1,1-1,6 g/cm</a:t>
            </a:r>
            <a:r>
              <a:rPr lang="hu-HU" baseline="30000" dirty="0"/>
              <a:t>3</a:t>
            </a:r>
            <a:r>
              <a:rPr lang="hu-HU" dirty="0"/>
              <a:t>. </a:t>
            </a:r>
          </a:p>
          <a:p>
            <a:r>
              <a:rPr lang="hu-HU" dirty="0"/>
              <a:t>Sűrűség: e</a:t>
            </a:r>
            <a:r>
              <a:rPr lang="hu-HU" altLang="hu-HU" dirty="0"/>
              <a:t>gységnyi térfogatú, hézagmentes, teljesen tömörített abszolút száraz talaj tömege (g/cm</a:t>
            </a:r>
            <a:r>
              <a:rPr lang="hu-HU" altLang="hu-HU" baseline="30000" dirty="0"/>
              <a:t>3 </a:t>
            </a:r>
            <a:r>
              <a:rPr lang="hu-HU" altLang="hu-HU" dirty="0"/>
              <a:t>), jellemző értéke állandó: 2,65 g/cm</a:t>
            </a:r>
            <a:r>
              <a:rPr lang="hu-HU" altLang="hu-HU" baseline="30000" dirty="0"/>
              <a:t>3</a:t>
            </a:r>
            <a:r>
              <a:rPr lang="hu-HU" altLang="hu-HU" dirty="0"/>
              <a:t>. </a:t>
            </a:r>
          </a:p>
          <a:p>
            <a:endParaRPr lang="hu-HU" altLang="hu-HU" dirty="0"/>
          </a:p>
          <a:p>
            <a:pPr marL="114300" indent="0">
              <a:buNone/>
            </a:pPr>
            <a:endParaRPr lang="hu-HU" altLang="hu-HU" dirty="0"/>
          </a:p>
          <a:p>
            <a:pPr marL="114300" indent="0" algn="ctr">
              <a:buNone/>
            </a:pPr>
            <a:r>
              <a:rPr lang="hu-HU" altLang="hu-HU" dirty="0"/>
              <a:t>A térfogattömeg változó talajtulajdonság, vegetációs időszakon belül is jelentősen változik. A sűrűség állandó tulajdonság!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40831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Bevezetés, általános ismertetés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253400"/>
            <a:ext cx="9026639" cy="488994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tananyagban röviden áttekintjük a </a:t>
            </a:r>
            <a:r>
              <a:rPr lang="hu-H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talajok 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sokféleségét meghatározó  kémiai, fizikai talajtulajdonságokat, melyek befolyásolhatják a növénytermesztés sikerét, és szolgálják a tápanyag-utánpótlás, talajjavítás és talajvédelmi beavatkozások tervezését.</a:t>
            </a: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tananyag feldolgozásával a olvasó, értelmezni tudja a táblán belüli talaj változatosságot, akár a laboratóriumból kapott a felső 0-30 cm-es réteget reprezentáló átlagminták eredményeinek felhasználásával. Rávilágítunk, hogy a 0-30 cm-es réteg ismertén túl, miért fontos a talaj mélyebb szintjeinek az ismerete is, akár egyszerű önálló terepi felvételezés során a talaj mélyebb szintjeiből gyűjtött talajminták vizsgálatával. </a:t>
            </a:r>
          </a:p>
          <a:p>
            <a:pPr>
              <a:lnSpc>
                <a:spcPct val="110000"/>
              </a:lnSpc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tananyag segíti megérteni és értelmezni az egyszerű talajtulajdonságokat és ezek jelentőségét, továbbá  a környezetre, növénytermesztésre gyakorolt hatását. Részeletesen foglalkozunk a talajok szervesanyag tartalmával, kémiai tulajdonságaival és megismerkedünk a talajok </a:t>
            </a:r>
            <a:r>
              <a:rPr lang="hu-H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szemcse összetételével és ezek meghatározó hatásával a 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nedvességgazdálkodási tulajdonságokra, a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művelhetőségre</a:t>
            </a:r>
            <a:r>
              <a:rPr lang="hu-H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tápanyag-gazdálkodásra és végső soron a termőképességre.  A tanananyagban egyszerű terepi praktikák is bemutatásra kerülnek, melyek segítségével számos kémiai, fizikai, biológia tulajdonság is megfigyelhető és értelmezhető, így segíthetik a gazdálkodás okszerűségét, jövedelmezőségét és egyben a talajok védelmét.</a:t>
            </a:r>
          </a:p>
          <a:p>
            <a:endParaRPr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C5951E1-B690-4C6C-997E-2410181289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08" r="22366"/>
          <a:stretch/>
        </p:blipFill>
        <p:spPr>
          <a:xfrm>
            <a:off x="9445301" y="1413769"/>
            <a:ext cx="2554751" cy="472957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kumimoji="1"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kumimoji="1" sz="16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kumimoji="1"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hu-HU" altLang="hu-HU">
              <a:solidFill>
                <a:srgbClr val="FFFFFF"/>
              </a:solidFill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kumimoji="1"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kumimoji="1" sz="16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kumimoji="1"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hu-HU" altLang="hu-HU">
              <a:solidFill>
                <a:srgbClr val="FFFFFF"/>
              </a:solidFill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 spcFirstLastPara="1" wrap="square" lIns="90488" tIns="44450" rIns="90488" bIns="44450" anchor="t" anchorCtr="0">
            <a:normAutofit/>
          </a:bodyPr>
          <a:lstStyle/>
          <a:p>
            <a:pPr>
              <a:buFontTx/>
              <a:buNone/>
            </a:pPr>
            <a:endParaRPr lang="en-US" altLang="hu-HU" sz="2000"/>
          </a:p>
          <a:p>
            <a:endParaRPr lang="en-US" altLang="hu-HU" sz="2000"/>
          </a:p>
          <a:p>
            <a:pPr>
              <a:buFontTx/>
              <a:buNone/>
            </a:pPr>
            <a:endParaRPr lang="en-US" altLang="hu-HU" sz="2000"/>
          </a:p>
        </p:txBody>
      </p:sp>
      <p:graphicFrame>
        <p:nvGraphicFramePr>
          <p:cNvPr id="803054" name="Group 23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7603072"/>
              </p:ext>
            </p:extLst>
          </p:nvPr>
        </p:nvGraphicFramePr>
        <p:xfrm>
          <a:off x="1631504" y="364326"/>
          <a:ext cx="8784976" cy="5769545"/>
        </p:xfrm>
        <a:graphic>
          <a:graphicData uri="http://schemas.openxmlformats.org/drawingml/2006/table">
            <a:tbl>
              <a:tblPr/>
              <a:tblGrid>
                <a:gridCol w="2952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028"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Általános kapcsolat a térfogattömeg és a gyökérnövekedés között a talaj fizikai félesége alapján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763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Fizikai féleség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Ideális térfogattömeg (g/cm</a:t>
                      </a:r>
                      <a:r>
                        <a:rPr lang="hu-HU" sz="1600" b="0" i="0" u="none" strike="noStrike" cap="none" baseline="30000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A gyökérnövekedést esetlegesen befolyásoló térfogattömeg érték (g/cm</a:t>
                      </a:r>
                      <a:r>
                        <a:rPr lang="hu-HU" sz="1600" b="0" i="0" u="none" strike="noStrike" cap="none" baseline="30000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A gyökérnövekedést akadályozó térfogattömeg  érték (g/cm</a:t>
                      </a:r>
                      <a:r>
                        <a:rPr lang="hu-HU" sz="1600" b="0" i="0" u="none" strike="noStrike" cap="none" baseline="30000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7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homok, vályogos homok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&lt; 1.60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&lt; 1.69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&gt; 1.80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35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homokos vályog, </a:t>
                      </a:r>
                      <a:r>
                        <a:rPr lang="hu-HU" sz="1600" b="0" i="0" u="none" strike="noStrike" cap="none" dirty="0" err="1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vályog</a:t>
                      </a:r>
                      <a:endParaRPr lang="hu-HU" sz="1600" b="0" i="0" u="none" strike="noStrike" cap="none" dirty="0">
                        <a:solidFill>
                          <a:srgbClr val="1C9E4A"/>
                        </a:solidFill>
                        <a:latin typeface="Calibri"/>
                        <a:cs typeface="Calibri"/>
                        <a:sym typeface="Calibri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&lt; 1.40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&lt; 1.63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&gt; 1.80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31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homokos agyagos vályog, </a:t>
                      </a:r>
                      <a:r>
                        <a:rPr lang="hu-HU" sz="1600" b="0" i="0" u="none" strike="noStrike" cap="none" dirty="0" err="1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vályog</a:t>
                      </a: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, agyagos vályog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&lt; 1.40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&lt; 1.60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&gt; 1.75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iszap, iszapos vályog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&lt; 1.30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&lt; 1.60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&gt; 1.75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iszapos vályog, iszapos agyagos vályog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&lt; 1.40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&lt; 1.55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&gt; 1.65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4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homokos agyag, iszapos agyag, néhány agyagos vályog (35-45% agyagtartalom)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&lt; 1.10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&lt; 1.49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&gt; 1.58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14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agyag (&gt;45% agyagtart.)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&lt; 1.10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&lt; 1.39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u-HU" sz="1600" b="0" i="0" u="none" strike="noStrike" cap="none" dirty="0">
                          <a:solidFill>
                            <a:srgbClr val="1C9E4A"/>
                          </a:solidFill>
                          <a:latin typeface="Calibri"/>
                          <a:cs typeface="Calibri"/>
                          <a:sym typeface="Calibri"/>
                        </a:rPr>
                        <a:t>&gt; 1.47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8175010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46CDDA-089F-4716-BAE2-FE9E58F8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77" y="90208"/>
            <a:ext cx="11555605" cy="1325563"/>
          </a:xfrm>
        </p:spPr>
        <p:txBody>
          <a:bodyPr/>
          <a:lstStyle/>
          <a:p>
            <a:r>
              <a:rPr lang="hu-HU" dirty="0"/>
              <a:t>A talajok pórustere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781F895-23E0-4579-9AA0-F6EC32878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418" y="1257860"/>
            <a:ext cx="11555605" cy="4351338"/>
          </a:xfrm>
        </p:spPr>
        <p:txBody>
          <a:bodyPr/>
          <a:lstStyle/>
          <a:p>
            <a:pPr marL="114300" indent="0">
              <a:buNone/>
            </a:pPr>
            <a:r>
              <a:rPr lang="hu-HU" dirty="0"/>
              <a:t>A szilárd részek által ki nem töltött rész a talajban. </a:t>
            </a:r>
          </a:p>
          <a:p>
            <a:pPr marL="114300" indent="0">
              <a:buNone/>
            </a:pPr>
            <a:r>
              <a:rPr lang="hu-HU" dirty="0"/>
              <a:t>Ideális esetben a szilárd rész és a pórustér aránya 50:50%. </a:t>
            </a:r>
          </a:p>
          <a:p>
            <a:pPr marL="114300" indent="0">
              <a:buNone/>
            </a:pPr>
            <a:endParaRPr lang="hu-HU" dirty="0"/>
          </a:p>
          <a:p>
            <a:pPr marL="114300" indent="0">
              <a:buNone/>
            </a:pPr>
            <a:r>
              <a:rPr lang="hu-HU" dirty="0"/>
              <a:t>A pórustér kiszámítható a következő képlettel: </a:t>
            </a:r>
          </a:p>
          <a:p>
            <a:pPr marL="114300" indent="0">
              <a:buNone/>
            </a:pPr>
            <a:endParaRPr lang="hu-HU" dirty="0"/>
          </a:p>
          <a:p>
            <a:pPr marL="114300" indent="0">
              <a:buNone/>
            </a:pPr>
            <a:endParaRPr lang="hu-HU" dirty="0"/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9F793B09-4B8B-4E06-BCB0-352FE587A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729504"/>
            <a:ext cx="851254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 i="1" dirty="0"/>
              <a:t>	</a:t>
            </a:r>
            <a:r>
              <a:rPr lang="hu-HU" altLang="hu-HU" sz="2000" i="1" dirty="0">
                <a:solidFill>
                  <a:srgbClr val="00B050"/>
                </a:solidFill>
              </a:rPr>
              <a:t>    	</a:t>
            </a:r>
            <a:r>
              <a:rPr lang="hu-HU" altLang="hu-HU" sz="3600" i="1" dirty="0">
                <a:solidFill>
                  <a:srgbClr val="00B050"/>
                </a:solidFill>
                <a:sym typeface="Symbol" panose="05050102010706020507" pitchFamily="18" charset="2"/>
              </a:rPr>
              <a:t>Térfogattömeg</a:t>
            </a:r>
            <a:br>
              <a:rPr lang="hu-HU" altLang="hu-HU" sz="3600" i="1" dirty="0">
                <a:solidFill>
                  <a:srgbClr val="00B050"/>
                </a:solidFill>
              </a:rPr>
            </a:br>
            <a:r>
              <a:rPr lang="en-US" altLang="hu-HU" sz="3600" i="1" dirty="0">
                <a:solidFill>
                  <a:srgbClr val="00B050"/>
                </a:solidFill>
              </a:rPr>
              <a:t>P % </a:t>
            </a:r>
            <a:r>
              <a:rPr lang="en-US" altLang="hu-HU" sz="3600" i="1" dirty="0">
                <a:solidFill>
                  <a:srgbClr val="00B050"/>
                </a:solidFill>
                <a:sym typeface="Symbol" panose="05050102010706020507" pitchFamily="18" charset="2"/>
              </a:rPr>
              <a:t></a:t>
            </a:r>
            <a:r>
              <a:rPr lang="en-US" altLang="hu-HU" sz="3600" i="1" dirty="0">
                <a:solidFill>
                  <a:srgbClr val="00B050"/>
                </a:solidFill>
              </a:rPr>
              <a:t> </a:t>
            </a:r>
            <a:r>
              <a:rPr lang="hu-HU" altLang="hu-HU" sz="3600" i="1" dirty="0">
                <a:solidFill>
                  <a:srgbClr val="00B050"/>
                </a:solidFill>
              </a:rPr>
              <a:t>(</a:t>
            </a:r>
            <a:r>
              <a:rPr lang="en-US" altLang="hu-HU" sz="3600" i="1" dirty="0">
                <a:solidFill>
                  <a:srgbClr val="00B050"/>
                </a:solidFill>
              </a:rPr>
              <a:t> 1 -  </a:t>
            </a:r>
            <a:r>
              <a:rPr lang="hu-HU" altLang="hu-HU" sz="3600" i="1" dirty="0">
                <a:solidFill>
                  <a:srgbClr val="00B050"/>
                </a:solidFill>
              </a:rPr>
              <a:t>	</a:t>
            </a:r>
            <a:r>
              <a:rPr lang="en-US" altLang="hu-HU" sz="3600" i="1" dirty="0">
                <a:solidFill>
                  <a:srgbClr val="00B050"/>
                </a:solidFill>
              </a:rPr>
              <a:t>------- </a:t>
            </a:r>
            <a:r>
              <a:rPr lang="hu-HU" altLang="hu-HU" sz="3600" i="1" dirty="0">
                <a:solidFill>
                  <a:srgbClr val="00B050"/>
                </a:solidFill>
              </a:rPr>
              <a:t>	)</a:t>
            </a:r>
            <a:r>
              <a:rPr lang="en-US" altLang="hu-HU" sz="3600" i="1" dirty="0">
                <a:solidFill>
                  <a:srgbClr val="00B050"/>
                </a:solidFill>
              </a:rPr>
              <a:t> *  100  (%)    </a:t>
            </a:r>
            <a:endParaRPr lang="hu-HU" altLang="hu-HU" sz="3600" i="1" dirty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3600" i="1" dirty="0">
                <a:solidFill>
                  <a:srgbClr val="00B050"/>
                </a:solidFill>
              </a:rPr>
              <a:t>                        </a:t>
            </a:r>
            <a:r>
              <a:rPr lang="hu-HU" altLang="hu-HU" sz="3600" i="1" dirty="0">
                <a:solidFill>
                  <a:srgbClr val="00B050"/>
                </a:solidFill>
                <a:sym typeface="Symbol" panose="05050102010706020507" pitchFamily="18" charset="2"/>
              </a:rPr>
              <a:t>Sűrűség</a:t>
            </a:r>
            <a:r>
              <a:rPr lang="en-US" altLang="hu-HU" sz="3600" i="1" dirty="0">
                <a:solidFill>
                  <a:srgbClr val="00B050"/>
                </a:solidFill>
              </a:rPr>
              <a:t>		</a:t>
            </a:r>
            <a:r>
              <a:rPr lang="hu-HU" altLang="hu-HU" sz="3600" i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9712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abadkézi sokszög 4"/>
          <p:cNvSpPr/>
          <p:nvPr/>
        </p:nvSpPr>
        <p:spPr>
          <a:xfrm>
            <a:off x="3736975" y="471488"/>
            <a:ext cx="731838" cy="557212"/>
          </a:xfrm>
          <a:custGeom>
            <a:avLst/>
            <a:gdLst>
              <a:gd name="connsiteX0" fmla="*/ 393192 w 731520"/>
              <a:gd name="connsiteY0" fmla="*/ 0 h 557784"/>
              <a:gd name="connsiteX1" fmla="*/ 393192 w 731520"/>
              <a:gd name="connsiteY1" fmla="*/ 0 h 557784"/>
              <a:gd name="connsiteX2" fmla="*/ 210312 w 731520"/>
              <a:gd name="connsiteY2" fmla="*/ 9144 h 557784"/>
              <a:gd name="connsiteX3" fmla="*/ 155448 w 731520"/>
              <a:gd name="connsiteY3" fmla="*/ 27432 h 557784"/>
              <a:gd name="connsiteX4" fmla="*/ 128016 w 731520"/>
              <a:gd name="connsiteY4" fmla="*/ 36576 h 557784"/>
              <a:gd name="connsiteX5" fmla="*/ 100584 w 731520"/>
              <a:gd name="connsiteY5" fmla="*/ 64008 h 557784"/>
              <a:gd name="connsiteX6" fmla="*/ 73152 w 731520"/>
              <a:gd name="connsiteY6" fmla="*/ 73152 h 557784"/>
              <a:gd name="connsiteX7" fmla="*/ 45720 w 731520"/>
              <a:gd name="connsiteY7" fmla="*/ 91440 h 557784"/>
              <a:gd name="connsiteX8" fmla="*/ 36576 w 731520"/>
              <a:gd name="connsiteY8" fmla="*/ 118872 h 557784"/>
              <a:gd name="connsiteX9" fmla="*/ 18288 w 731520"/>
              <a:gd name="connsiteY9" fmla="*/ 146304 h 557784"/>
              <a:gd name="connsiteX10" fmla="*/ 0 w 731520"/>
              <a:gd name="connsiteY10" fmla="*/ 182880 h 557784"/>
              <a:gd name="connsiteX11" fmla="*/ 9144 w 731520"/>
              <a:gd name="connsiteY11" fmla="*/ 475488 h 557784"/>
              <a:gd name="connsiteX12" fmla="*/ 82296 w 731520"/>
              <a:gd name="connsiteY12" fmla="*/ 521208 h 557784"/>
              <a:gd name="connsiteX13" fmla="*/ 118872 w 731520"/>
              <a:gd name="connsiteY13" fmla="*/ 530352 h 557784"/>
              <a:gd name="connsiteX14" fmla="*/ 173736 w 731520"/>
              <a:gd name="connsiteY14" fmla="*/ 548640 h 557784"/>
              <a:gd name="connsiteX15" fmla="*/ 274320 w 731520"/>
              <a:gd name="connsiteY15" fmla="*/ 557784 h 557784"/>
              <a:gd name="connsiteX16" fmla="*/ 585216 w 731520"/>
              <a:gd name="connsiteY16" fmla="*/ 548640 h 557784"/>
              <a:gd name="connsiteX17" fmla="*/ 612648 w 731520"/>
              <a:gd name="connsiteY17" fmla="*/ 539496 h 557784"/>
              <a:gd name="connsiteX18" fmla="*/ 676656 w 731520"/>
              <a:gd name="connsiteY18" fmla="*/ 493776 h 557784"/>
              <a:gd name="connsiteX19" fmla="*/ 685800 w 731520"/>
              <a:gd name="connsiteY19" fmla="*/ 457200 h 557784"/>
              <a:gd name="connsiteX20" fmla="*/ 704088 w 731520"/>
              <a:gd name="connsiteY20" fmla="*/ 429768 h 557784"/>
              <a:gd name="connsiteX21" fmla="*/ 722376 w 731520"/>
              <a:gd name="connsiteY21" fmla="*/ 356616 h 557784"/>
              <a:gd name="connsiteX22" fmla="*/ 731520 w 731520"/>
              <a:gd name="connsiteY22" fmla="*/ 329184 h 557784"/>
              <a:gd name="connsiteX23" fmla="*/ 722376 w 731520"/>
              <a:gd name="connsiteY23" fmla="*/ 118872 h 557784"/>
              <a:gd name="connsiteX24" fmla="*/ 704088 w 731520"/>
              <a:gd name="connsiteY24" fmla="*/ 91440 h 557784"/>
              <a:gd name="connsiteX25" fmla="*/ 621792 w 731520"/>
              <a:gd name="connsiteY25" fmla="*/ 54864 h 557784"/>
              <a:gd name="connsiteX26" fmla="*/ 557784 w 731520"/>
              <a:gd name="connsiteY26" fmla="*/ 27432 h 557784"/>
              <a:gd name="connsiteX27" fmla="*/ 502920 w 731520"/>
              <a:gd name="connsiteY27" fmla="*/ 9144 h 557784"/>
              <a:gd name="connsiteX28" fmla="*/ 393192 w 731520"/>
              <a:gd name="connsiteY28" fmla="*/ 0 h 557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31520" h="557784">
                <a:moveTo>
                  <a:pt x="393192" y="0"/>
                </a:moveTo>
                <a:lnTo>
                  <a:pt x="393192" y="0"/>
                </a:lnTo>
                <a:cubicBezTo>
                  <a:pt x="332232" y="3048"/>
                  <a:pt x="270946" y="2148"/>
                  <a:pt x="210312" y="9144"/>
                </a:cubicBezTo>
                <a:cubicBezTo>
                  <a:pt x="191162" y="11354"/>
                  <a:pt x="173736" y="21336"/>
                  <a:pt x="155448" y="27432"/>
                </a:cubicBezTo>
                <a:lnTo>
                  <a:pt x="128016" y="36576"/>
                </a:lnTo>
                <a:cubicBezTo>
                  <a:pt x="118872" y="45720"/>
                  <a:pt x="111344" y="56835"/>
                  <a:pt x="100584" y="64008"/>
                </a:cubicBezTo>
                <a:cubicBezTo>
                  <a:pt x="92564" y="69355"/>
                  <a:pt x="81773" y="68841"/>
                  <a:pt x="73152" y="73152"/>
                </a:cubicBezTo>
                <a:cubicBezTo>
                  <a:pt x="63322" y="78067"/>
                  <a:pt x="54864" y="85344"/>
                  <a:pt x="45720" y="91440"/>
                </a:cubicBezTo>
                <a:cubicBezTo>
                  <a:pt x="42672" y="100584"/>
                  <a:pt x="40887" y="110251"/>
                  <a:pt x="36576" y="118872"/>
                </a:cubicBezTo>
                <a:cubicBezTo>
                  <a:pt x="31661" y="128702"/>
                  <a:pt x="23740" y="136762"/>
                  <a:pt x="18288" y="146304"/>
                </a:cubicBezTo>
                <a:cubicBezTo>
                  <a:pt x="11525" y="158139"/>
                  <a:pt x="6096" y="170688"/>
                  <a:pt x="0" y="182880"/>
                </a:cubicBezTo>
                <a:cubicBezTo>
                  <a:pt x="3048" y="280416"/>
                  <a:pt x="810" y="378261"/>
                  <a:pt x="9144" y="475488"/>
                </a:cubicBezTo>
                <a:cubicBezTo>
                  <a:pt x="12045" y="509338"/>
                  <a:pt x="62753" y="516322"/>
                  <a:pt x="82296" y="521208"/>
                </a:cubicBezTo>
                <a:cubicBezTo>
                  <a:pt x="94488" y="524256"/>
                  <a:pt x="106835" y="526741"/>
                  <a:pt x="118872" y="530352"/>
                </a:cubicBezTo>
                <a:cubicBezTo>
                  <a:pt x="137336" y="535891"/>
                  <a:pt x="154538" y="546895"/>
                  <a:pt x="173736" y="548640"/>
                </a:cubicBezTo>
                <a:lnTo>
                  <a:pt x="274320" y="557784"/>
                </a:lnTo>
                <a:cubicBezTo>
                  <a:pt x="377952" y="554736"/>
                  <a:pt x="481690" y="554236"/>
                  <a:pt x="585216" y="548640"/>
                </a:cubicBezTo>
                <a:cubicBezTo>
                  <a:pt x="594841" y="548120"/>
                  <a:pt x="604628" y="544843"/>
                  <a:pt x="612648" y="539496"/>
                </a:cubicBezTo>
                <a:cubicBezTo>
                  <a:pt x="723860" y="465355"/>
                  <a:pt x="550362" y="556923"/>
                  <a:pt x="676656" y="493776"/>
                </a:cubicBezTo>
                <a:cubicBezTo>
                  <a:pt x="679704" y="481584"/>
                  <a:pt x="680850" y="468751"/>
                  <a:pt x="685800" y="457200"/>
                </a:cubicBezTo>
                <a:cubicBezTo>
                  <a:pt x="690129" y="447099"/>
                  <a:pt x="700332" y="440096"/>
                  <a:pt x="704088" y="429768"/>
                </a:cubicBezTo>
                <a:cubicBezTo>
                  <a:pt x="712678" y="406147"/>
                  <a:pt x="714428" y="380461"/>
                  <a:pt x="722376" y="356616"/>
                </a:cubicBezTo>
                <a:lnTo>
                  <a:pt x="731520" y="329184"/>
                </a:lnTo>
                <a:cubicBezTo>
                  <a:pt x="728472" y="259080"/>
                  <a:pt x="730419" y="188580"/>
                  <a:pt x="722376" y="118872"/>
                </a:cubicBezTo>
                <a:cubicBezTo>
                  <a:pt x="721116" y="107955"/>
                  <a:pt x="711859" y="99211"/>
                  <a:pt x="704088" y="91440"/>
                </a:cubicBezTo>
                <a:cubicBezTo>
                  <a:pt x="666867" y="54219"/>
                  <a:pt x="676117" y="91081"/>
                  <a:pt x="621792" y="54864"/>
                </a:cubicBezTo>
                <a:cubicBezTo>
                  <a:pt x="578271" y="25850"/>
                  <a:pt x="611463" y="43536"/>
                  <a:pt x="557784" y="27432"/>
                </a:cubicBezTo>
                <a:cubicBezTo>
                  <a:pt x="539320" y="21893"/>
                  <a:pt x="522197" y="9144"/>
                  <a:pt x="502920" y="9144"/>
                </a:cubicBezTo>
                <a:lnTo>
                  <a:pt x="393192" y="0"/>
                </a:ln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6" name="Szabadkézi sokszög 5"/>
          <p:cNvSpPr/>
          <p:nvPr/>
        </p:nvSpPr>
        <p:spPr>
          <a:xfrm>
            <a:off x="4583114" y="1268413"/>
            <a:ext cx="682625" cy="704850"/>
          </a:xfrm>
          <a:custGeom>
            <a:avLst/>
            <a:gdLst>
              <a:gd name="connsiteX0" fmla="*/ 394474 w 682499"/>
              <a:gd name="connsiteY0" fmla="*/ 0 h 704088"/>
              <a:gd name="connsiteX1" fmla="*/ 394474 w 682499"/>
              <a:gd name="connsiteY1" fmla="*/ 0 h 704088"/>
              <a:gd name="connsiteX2" fmla="*/ 321322 w 682499"/>
              <a:gd name="connsiteY2" fmla="*/ 27432 h 704088"/>
              <a:gd name="connsiteX3" fmla="*/ 266458 w 682499"/>
              <a:gd name="connsiteY3" fmla="*/ 45720 h 704088"/>
              <a:gd name="connsiteX4" fmla="*/ 239026 w 682499"/>
              <a:gd name="connsiteY4" fmla="*/ 54864 h 704088"/>
              <a:gd name="connsiteX5" fmla="*/ 202450 w 682499"/>
              <a:gd name="connsiteY5" fmla="*/ 73152 h 704088"/>
              <a:gd name="connsiteX6" fmla="*/ 156730 w 682499"/>
              <a:gd name="connsiteY6" fmla="*/ 91440 h 704088"/>
              <a:gd name="connsiteX7" fmla="*/ 101866 w 682499"/>
              <a:gd name="connsiteY7" fmla="*/ 109728 h 704088"/>
              <a:gd name="connsiteX8" fmla="*/ 74434 w 682499"/>
              <a:gd name="connsiteY8" fmla="*/ 128016 h 704088"/>
              <a:gd name="connsiteX9" fmla="*/ 56146 w 682499"/>
              <a:gd name="connsiteY9" fmla="*/ 182880 h 704088"/>
              <a:gd name="connsiteX10" fmla="*/ 37858 w 682499"/>
              <a:gd name="connsiteY10" fmla="*/ 210312 h 704088"/>
              <a:gd name="connsiteX11" fmla="*/ 10426 w 682499"/>
              <a:gd name="connsiteY11" fmla="*/ 265176 h 704088"/>
              <a:gd name="connsiteX12" fmla="*/ 19570 w 682499"/>
              <a:gd name="connsiteY12" fmla="*/ 612648 h 704088"/>
              <a:gd name="connsiteX13" fmla="*/ 28714 w 682499"/>
              <a:gd name="connsiteY13" fmla="*/ 640080 h 704088"/>
              <a:gd name="connsiteX14" fmla="*/ 83578 w 682499"/>
              <a:gd name="connsiteY14" fmla="*/ 658368 h 704088"/>
              <a:gd name="connsiteX15" fmla="*/ 165874 w 682499"/>
              <a:gd name="connsiteY15" fmla="*/ 685800 h 704088"/>
              <a:gd name="connsiteX16" fmla="*/ 193306 w 682499"/>
              <a:gd name="connsiteY16" fmla="*/ 694944 h 704088"/>
              <a:gd name="connsiteX17" fmla="*/ 220738 w 682499"/>
              <a:gd name="connsiteY17" fmla="*/ 704088 h 704088"/>
              <a:gd name="connsiteX18" fmla="*/ 312178 w 682499"/>
              <a:gd name="connsiteY18" fmla="*/ 694944 h 704088"/>
              <a:gd name="connsiteX19" fmla="*/ 339610 w 682499"/>
              <a:gd name="connsiteY19" fmla="*/ 685800 h 704088"/>
              <a:gd name="connsiteX20" fmla="*/ 376186 w 682499"/>
              <a:gd name="connsiteY20" fmla="*/ 676656 h 704088"/>
              <a:gd name="connsiteX21" fmla="*/ 431050 w 682499"/>
              <a:gd name="connsiteY21" fmla="*/ 658368 h 704088"/>
              <a:gd name="connsiteX22" fmla="*/ 485914 w 682499"/>
              <a:gd name="connsiteY22" fmla="*/ 621792 h 704088"/>
              <a:gd name="connsiteX23" fmla="*/ 513346 w 682499"/>
              <a:gd name="connsiteY23" fmla="*/ 566928 h 704088"/>
              <a:gd name="connsiteX24" fmla="*/ 531634 w 682499"/>
              <a:gd name="connsiteY24" fmla="*/ 539496 h 704088"/>
              <a:gd name="connsiteX25" fmla="*/ 549922 w 682499"/>
              <a:gd name="connsiteY25" fmla="*/ 466344 h 704088"/>
              <a:gd name="connsiteX26" fmla="*/ 559066 w 682499"/>
              <a:gd name="connsiteY26" fmla="*/ 438912 h 704088"/>
              <a:gd name="connsiteX27" fmla="*/ 522490 w 682499"/>
              <a:gd name="connsiteY27" fmla="*/ 9144 h 704088"/>
              <a:gd name="connsiteX28" fmla="*/ 458482 w 682499"/>
              <a:gd name="connsiteY28" fmla="*/ 0 h 704088"/>
              <a:gd name="connsiteX29" fmla="*/ 394474 w 682499"/>
              <a:gd name="connsiteY29" fmla="*/ 0 h 70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2499" h="704088">
                <a:moveTo>
                  <a:pt x="394474" y="0"/>
                </a:moveTo>
                <a:lnTo>
                  <a:pt x="394474" y="0"/>
                </a:lnTo>
                <a:lnTo>
                  <a:pt x="321322" y="27432"/>
                </a:lnTo>
                <a:cubicBezTo>
                  <a:pt x="303168" y="33916"/>
                  <a:pt x="284746" y="39624"/>
                  <a:pt x="266458" y="45720"/>
                </a:cubicBezTo>
                <a:cubicBezTo>
                  <a:pt x="257314" y="48768"/>
                  <a:pt x="247647" y="50553"/>
                  <a:pt x="239026" y="54864"/>
                </a:cubicBezTo>
                <a:cubicBezTo>
                  <a:pt x="226834" y="60960"/>
                  <a:pt x="214906" y="67616"/>
                  <a:pt x="202450" y="73152"/>
                </a:cubicBezTo>
                <a:cubicBezTo>
                  <a:pt x="187451" y="79818"/>
                  <a:pt x="172156" y="85831"/>
                  <a:pt x="156730" y="91440"/>
                </a:cubicBezTo>
                <a:cubicBezTo>
                  <a:pt x="138613" y="98028"/>
                  <a:pt x="117906" y="99035"/>
                  <a:pt x="101866" y="109728"/>
                </a:cubicBezTo>
                <a:lnTo>
                  <a:pt x="74434" y="128016"/>
                </a:lnTo>
                <a:cubicBezTo>
                  <a:pt x="68338" y="146304"/>
                  <a:pt x="66839" y="166840"/>
                  <a:pt x="56146" y="182880"/>
                </a:cubicBezTo>
                <a:cubicBezTo>
                  <a:pt x="50050" y="192024"/>
                  <a:pt x="42773" y="200482"/>
                  <a:pt x="37858" y="210312"/>
                </a:cubicBezTo>
                <a:cubicBezTo>
                  <a:pt x="0" y="286028"/>
                  <a:pt x="62837" y="186560"/>
                  <a:pt x="10426" y="265176"/>
                </a:cubicBezTo>
                <a:cubicBezTo>
                  <a:pt x="13474" y="381000"/>
                  <a:pt x="13925" y="496922"/>
                  <a:pt x="19570" y="612648"/>
                </a:cubicBezTo>
                <a:cubicBezTo>
                  <a:pt x="20040" y="622275"/>
                  <a:pt x="20871" y="634478"/>
                  <a:pt x="28714" y="640080"/>
                </a:cubicBezTo>
                <a:cubicBezTo>
                  <a:pt x="44401" y="651285"/>
                  <a:pt x="65290" y="652272"/>
                  <a:pt x="83578" y="658368"/>
                </a:cubicBezTo>
                <a:lnTo>
                  <a:pt x="165874" y="685800"/>
                </a:lnTo>
                <a:lnTo>
                  <a:pt x="193306" y="694944"/>
                </a:lnTo>
                <a:lnTo>
                  <a:pt x="220738" y="704088"/>
                </a:lnTo>
                <a:cubicBezTo>
                  <a:pt x="251218" y="701040"/>
                  <a:pt x="281902" y="699602"/>
                  <a:pt x="312178" y="694944"/>
                </a:cubicBezTo>
                <a:cubicBezTo>
                  <a:pt x="321705" y="693478"/>
                  <a:pt x="330342" y="688448"/>
                  <a:pt x="339610" y="685800"/>
                </a:cubicBezTo>
                <a:cubicBezTo>
                  <a:pt x="351694" y="682348"/>
                  <a:pt x="364149" y="680267"/>
                  <a:pt x="376186" y="676656"/>
                </a:cubicBezTo>
                <a:cubicBezTo>
                  <a:pt x="394650" y="671117"/>
                  <a:pt x="415010" y="669061"/>
                  <a:pt x="431050" y="658368"/>
                </a:cubicBezTo>
                <a:lnTo>
                  <a:pt x="485914" y="621792"/>
                </a:lnTo>
                <a:cubicBezTo>
                  <a:pt x="538325" y="543176"/>
                  <a:pt x="475488" y="642644"/>
                  <a:pt x="513346" y="566928"/>
                </a:cubicBezTo>
                <a:cubicBezTo>
                  <a:pt x="518261" y="557098"/>
                  <a:pt x="526719" y="549326"/>
                  <a:pt x="531634" y="539496"/>
                </a:cubicBezTo>
                <a:cubicBezTo>
                  <a:pt x="542085" y="518594"/>
                  <a:pt x="544705" y="487212"/>
                  <a:pt x="549922" y="466344"/>
                </a:cubicBezTo>
                <a:cubicBezTo>
                  <a:pt x="552260" y="456993"/>
                  <a:pt x="556018" y="448056"/>
                  <a:pt x="559066" y="438912"/>
                </a:cubicBezTo>
                <a:cubicBezTo>
                  <a:pt x="556510" y="321334"/>
                  <a:pt x="682499" y="41146"/>
                  <a:pt x="522490" y="9144"/>
                </a:cubicBezTo>
                <a:cubicBezTo>
                  <a:pt x="501356" y="4917"/>
                  <a:pt x="479818" y="3048"/>
                  <a:pt x="458482" y="0"/>
                </a:cubicBezTo>
                <a:cubicBezTo>
                  <a:pt x="406079" y="10481"/>
                  <a:pt x="426663" y="2193"/>
                  <a:pt x="394474" y="0"/>
                </a:cubicBez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7" name="Szabadkézi sokszög 6"/>
          <p:cNvSpPr/>
          <p:nvPr/>
        </p:nvSpPr>
        <p:spPr>
          <a:xfrm>
            <a:off x="2927351" y="333376"/>
            <a:ext cx="398463" cy="887413"/>
          </a:xfrm>
          <a:custGeom>
            <a:avLst/>
            <a:gdLst>
              <a:gd name="connsiteX0" fmla="*/ 9144 w 397867"/>
              <a:gd name="connsiteY0" fmla="*/ 146304 h 888600"/>
              <a:gd name="connsiteX1" fmla="*/ 9144 w 397867"/>
              <a:gd name="connsiteY1" fmla="*/ 146304 h 888600"/>
              <a:gd name="connsiteX2" fmla="*/ 0 w 397867"/>
              <a:gd name="connsiteY2" fmla="*/ 448056 h 888600"/>
              <a:gd name="connsiteX3" fmla="*/ 9144 w 397867"/>
              <a:gd name="connsiteY3" fmla="*/ 649224 h 888600"/>
              <a:gd name="connsiteX4" fmla="*/ 18288 w 397867"/>
              <a:gd name="connsiteY4" fmla="*/ 694944 h 888600"/>
              <a:gd name="connsiteX5" fmla="*/ 36576 w 397867"/>
              <a:gd name="connsiteY5" fmla="*/ 731520 h 888600"/>
              <a:gd name="connsiteX6" fmla="*/ 54864 w 397867"/>
              <a:gd name="connsiteY6" fmla="*/ 786384 h 888600"/>
              <a:gd name="connsiteX7" fmla="*/ 100584 w 397867"/>
              <a:gd name="connsiteY7" fmla="*/ 868680 h 888600"/>
              <a:gd name="connsiteX8" fmla="*/ 155448 w 397867"/>
              <a:gd name="connsiteY8" fmla="*/ 886968 h 888600"/>
              <a:gd name="connsiteX9" fmla="*/ 320040 w 397867"/>
              <a:gd name="connsiteY9" fmla="*/ 877824 h 888600"/>
              <a:gd name="connsiteX10" fmla="*/ 338328 w 397867"/>
              <a:gd name="connsiteY10" fmla="*/ 850392 h 888600"/>
              <a:gd name="connsiteX11" fmla="*/ 347472 w 397867"/>
              <a:gd name="connsiteY11" fmla="*/ 731520 h 888600"/>
              <a:gd name="connsiteX12" fmla="*/ 356616 w 397867"/>
              <a:gd name="connsiteY12" fmla="*/ 704088 h 888600"/>
              <a:gd name="connsiteX13" fmla="*/ 365760 w 397867"/>
              <a:gd name="connsiteY13" fmla="*/ 667512 h 888600"/>
              <a:gd name="connsiteX14" fmla="*/ 374904 w 397867"/>
              <a:gd name="connsiteY14" fmla="*/ 640080 h 888600"/>
              <a:gd name="connsiteX15" fmla="*/ 393192 w 397867"/>
              <a:gd name="connsiteY15" fmla="*/ 576072 h 888600"/>
              <a:gd name="connsiteX16" fmla="*/ 384048 w 397867"/>
              <a:gd name="connsiteY16" fmla="*/ 320040 h 888600"/>
              <a:gd name="connsiteX17" fmla="*/ 356616 w 397867"/>
              <a:gd name="connsiteY17" fmla="*/ 283464 h 888600"/>
              <a:gd name="connsiteX18" fmla="*/ 310896 w 397867"/>
              <a:gd name="connsiteY18" fmla="*/ 237744 h 888600"/>
              <a:gd name="connsiteX19" fmla="*/ 301752 w 397867"/>
              <a:gd name="connsiteY19" fmla="*/ 210312 h 888600"/>
              <a:gd name="connsiteX20" fmla="*/ 265176 w 397867"/>
              <a:gd name="connsiteY20" fmla="*/ 155448 h 888600"/>
              <a:gd name="connsiteX21" fmla="*/ 219456 w 397867"/>
              <a:gd name="connsiteY21" fmla="*/ 64008 h 888600"/>
              <a:gd name="connsiteX22" fmla="*/ 219456 w 397867"/>
              <a:gd name="connsiteY22" fmla="*/ 64008 h 888600"/>
              <a:gd name="connsiteX23" fmla="*/ 210312 w 397867"/>
              <a:gd name="connsiteY23" fmla="*/ 36576 h 888600"/>
              <a:gd name="connsiteX24" fmla="*/ 155448 w 397867"/>
              <a:gd name="connsiteY24" fmla="*/ 0 h 888600"/>
              <a:gd name="connsiteX25" fmla="*/ 54864 w 397867"/>
              <a:gd name="connsiteY25" fmla="*/ 9144 h 888600"/>
              <a:gd name="connsiteX26" fmla="*/ 27432 w 397867"/>
              <a:gd name="connsiteY26" fmla="*/ 18288 h 888600"/>
              <a:gd name="connsiteX27" fmla="*/ 0 w 397867"/>
              <a:gd name="connsiteY27" fmla="*/ 73152 h 888600"/>
              <a:gd name="connsiteX28" fmla="*/ 9144 w 397867"/>
              <a:gd name="connsiteY28" fmla="*/ 146304 h 88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97867" h="888600">
                <a:moveTo>
                  <a:pt x="9144" y="146304"/>
                </a:moveTo>
                <a:lnTo>
                  <a:pt x="9144" y="146304"/>
                </a:lnTo>
                <a:cubicBezTo>
                  <a:pt x="6096" y="246888"/>
                  <a:pt x="0" y="347426"/>
                  <a:pt x="0" y="448056"/>
                </a:cubicBezTo>
                <a:cubicBezTo>
                  <a:pt x="0" y="515181"/>
                  <a:pt x="4185" y="582282"/>
                  <a:pt x="9144" y="649224"/>
                </a:cubicBezTo>
                <a:cubicBezTo>
                  <a:pt x="10292" y="664723"/>
                  <a:pt x="13373" y="680200"/>
                  <a:pt x="18288" y="694944"/>
                </a:cubicBezTo>
                <a:cubicBezTo>
                  <a:pt x="22599" y="707876"/>
                  <a:pt x="31514" y="718864"/>
                  <a:pt x="36576" y="731520"/>
                </a:cubicBezTo>
                <a:cubicBezTo>
                  <a:pt x="43735" y="749418"/>
                  <a:pt x="48768" y="768096"/>
                  <a:pt x="54864" y="786384"/>
                </a:cubicBezTo>
                <a:cubicBezTo>
                  <a:pt x="62915" y="810538"/>
                  <a:pt x="77003" y="860820"/>
                  <a:pt x="100584" y="868680"/>
                </a:cubicBezTo>
                <a:lnTo>
                  <a:pt x="155448" y="886968"/>
                </a:lnTo>
                <a:cubicBezTo>
                  <a:pt x="210312" y="883920"/>
                  <a:pt x="266158" y="888600"/>
                  <a:pt x="320040" y="877824"/>
                </a:cubicBezTo>
                <a:cubicBezTo>
                  <a:pt x="330816" y="875669"/>
                  <a:pt x="336303" y="861193"/>
                  <a:pt x="338328" y="850392"/>
                </a:cubicBezTo>
                <a:cubicBezTo>
                  <a:pt x="345652" y="811332"/>
                  <a:pt x="342543" y="770954"/>
                  <a:pt x="347472" y="731520"/>
                </a:cubicBezTo>
                <a:cubicBezTo>
                  <a:pt x="348668" y="721956"/>
                  <a:pt x="353968" y="713356"/>
                  <a:pt x="356616" y="704088"/>
                </a:cubicBezTo>
                <a:cubicBezTo>
                  <a:pt x="360068" y="692004"/>
                  <a:pt x="362308" y="679596"/>
                  <a:pt x="365760" y="667512"/>
                </a:cubicBezTo>
                <a:cubicBezTo>
                  <a:pt x="368408" y="658244"/>
                  <a:pt x="372256" y="649348"/>
                  <a:pt x="374904" y="640080"/>
                </a:cubicBezTo>
                <a:cubicBezTo>
                  <a:pt x="397867" y="559708"/>
                  <a:pt x="371268" y="641845"/>
                  <a:pt x="393192" y="576072"/>
                </a:cubicBezTo>
                <a:cubicBezTo>
                  <a:pt x="390144" y="490728"/>
                  <a:pt x="394640" y="404779"/>
                  <a:pt x="384048" y="320040"/>
                </a:cubicBezTo>
                <a:cubicBezTo>
                  <a:pt x="382158" y="304918"/>
                  <a:pt x="365474" y="295865"/>
                  <a:pt x="356616" y="283464"/>
                </a:cubicBezTo>
                <a:cubicBezTo>
                  <a:pt x="328907" y="244671"/>
                  <a:pt x="350797" y="264345"/>
                  <a:pt x="310896" y="237744"/>
                </a:cubicBezTo>
                <a:cubicBezTo>
                  <a:pt x="307848" y="228600"/>
                  <a:pt x="306433" y="218738"/>
                  <a:pt x="301752" y="210312"/>
                </a:cubicBezTo>
                <a:cubicBezTo>
                  <a:pt x="291078" y="191099"/>
                  <a:pt x="265176" y="155448"/>
                  <a:pt x="265176" y="155448"/>
                </a:cubicBezTo>
                <a:cubicBezTo>
                  <a:pt x="250701" y="97549"/>
                  <a:pt x="263003" y="129329"/>
                  <a:pt x="219456" y="64008"/>
                </a:cubicBezTo>
                <a:lnTo>
                  <a:pt x="219456" y="64008"/>
                </a:lnTo>
                <a:cubicBezTo>
                  <a:pt x="216408" y="54864"/>
                  <a:pt x="217128" y="43392"/>
                  <a:pt x="210312" y="36576"/>
                </a:cubicBezTo>
                <a:cubicBezTo>
                  <a:pt x="194770" y="21034"/>
                  <a:pt x="155448" y="0"/>
                  <a:pt x="155448" y="0"/>
                </a:cubicBezTo>
                <a:cubicBezTo>
                  <a:pt x="121920" y="3048"/>
                  <a:pt x="88192" y="4383"/>
                  <a:pt x="54864" y="9144"/>
                </a:cubicBezTo>
                <a:cubicBezTo>
                  <a:pt x="45322" y="10507"/>
                  <a:pt x="34958" y="12267"/>
                  <a:pt x="27432" y="18288"/>
                </a:cubicBezTo>
                <a:cubicBezTo>
                  <a:pt x="11318" y="31180"/>
                  <a:pt x="6024" y="55081"/>
                  <a:pt x="0" y="73152"/>
                </a:cubicBezTo>
                <a:lnTo>
                  <a:pt x="9144" y="146304"/>
                </a:ln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8" name="Szabadkézi sokszög 7"/>
          <p:cNvSpPr/>
          <p:nvPr/>
        </p:nvSpPr>
        <p:spPr>
          <a:xfrm>
            <a:off x="3575051" y="1341438"/>
            <a:ext cx="715963" cy="755650"/>
          </a:xfrm>
          <a:custGeom>
            <a:avLst/>
            <a:gdLst>
              <a:gd name="connsiteX0" fmla="*/ 505096 w 716042"/>
              <a:gd name="connsiteY0" fmla="*/ 6374 h 756182"/>
              <a:gd name="connsiteX1" fmla="*/ 505096 w 716042"/>
              <a:gd name="connsiteY1" fmla="*/ 6374 h 756182"/>
              <a:gd name="connsiteX2" fmla="*/ 340504 w 716042"/>
              <a:gd name="connsiteY2" fmla="*/ 24662 h 756182"/>
              <a:gd name="connsiteX3" fmla="*/ 276496 w 716042"/>
              <a:gd name="connsiteY3" fmla="*/ 42950 h 756182"/>
              <a:gd name="connsiteX4" fmla="*/ 249064 w 716042"/>
              <a:gd name="connsiteY4" fmla="*/ 61238 h 756182"/>
              <a:gd name="connsiteX5" fmla="*/ 203344 w 716042"/>
              <a:gd name="connsiteY5" fmla="*/ 198398 h 756182"/>
              <a:gd name="connsiteX6" fmla="*/ 194200 w 716042"/>
              <a:gd name="connsiteY6" fmla="*/ 225830 h 756182"/>
              <a:gd name="connsiteX7" fmla="*/ 185056 w 716042"/>
              <a:gd name="connsiteY7" fmla="*/ 253262 h 756182"/>
              <a:gd name="connsiteX8" fmla="*/ 157624 w 716042"/>
              <a:gd name="connsiteY8" fmla="*/ 271550 h 756182"/>
              <a:gd name="connsiteX9" fmla="*/ 148480 w 716042"/>
              <a:gd name="connsiteY9" fmla="*/ 298982 h 756182"/>
              <a:gd name="connsiteX10" fmla="*/ 121048 w 716042"/>
              <a:gd name="connsiteY10" fmla="*/ 317270 h 756182"/>
              <a:gd name="connsiteX11" fmla="*/ 66184 w 716042"/>
              <a:gd name="connsiteY11" fmla="*/ 362990 h 756182"/>
              <a:gd name="connsiteX12" fmla="*/ 57040 w 716042"/>
              <a:gd name="connsiteY12" fmla="*/ 390422 h 756182"/>
              <a:gd name="connsiteX13" fmla="*/ 38752 w 716042"/>
              <a:gd name="connsiteY13" fmla="*/ 417854 h 756182"/>
              <a:gd name="connsiteX14" fmla="*/ 29608 w 716042"/>
              <a:gd name="connsiteY14" fmla="*/ 454430 h 756182"/>
              <a:gd name="connsiteX15" fmla="*/ 11320 w 716042"/>
              <a:gd name="connsiteY15" fmla="*/ 509294 h 756182"/>
              <a:gd name="connsiteX16" fmla="*/ 2176 w 716042"/>
              <a:gd name="connsiteY16" fmla="*/ 536726 h 756182"/>
              <a:gd name="connsiteX17" fmla="*/ 11320 w 716042"/>
              <a:gd name="connsiteY17" fmla="*/ 701318 h 756182"/>
              <a:gd name="connsiteX18" fmla="*/ 38752 w 716042"/>
              <a:gd name="connsiteY18" fmla="*/ 710462 h 756182"/>
              <a:gd name="connsiteX19" fmla="*/ 75328 w 716042"/>
              <a:gd name="connsiteY19" fmla="*/ 719606 h 756182"/>
              <a:gd name="connsiteX20" fmla="*/ 130192 w 716042"/>
              <a:gd name="connsiteY20" fmla="*/ 737894 h 756182"/>
              <a:gd name="connsiteX21" fmla="*/ 157624 w 716042"/>
              <a:gd name="connsiteY21" fmla="*/ 747038 h 756182"/>
              <a:gd name="connsiteX22" fmla="*/ 258208 w 716042"/>
              <a:gd name="connsiteY22" fmla="*/ 756182 h 756182"/>
              <a:gd name="connsiteX23" fmla="*/ 523384 w 716042"/>
              <a:gd name="connsiteY23" fmla="*/ 747038 h 756182"/>
              <a:gd name="connsiteX24" fmla="*/ 578248 w 716042"/>
              <a:gd name="connsiteY24" fmla="*/ 728750 h 756182"/>
              <a:gd name="connsiteX25" fmla="*/ 614824 w 716042"/>
              <a:gd name="connsiteY25" fmla="*/ 701318 h 756182"/>
              <a:gd name="connsiteX26" fmla="*/ 651400 w 716042"/>
              <a:gd name="connsiteY26" fmla="*/ 646454 h 756182"/>
              <a:gd name="connsiteX27" fmla="*/ 678832 w 716042"/>
              <a:gd name="connsiteY27" fmla="*/ 591590 h 756182"/>
              <a:gd name="connsiteX28" fmla="*/ 687976 w 716042"/>
              <a:gd name="connsiteY28" fmla="*/ 555014 h 756182"/>
              <a:gd name="connsiteX29" fmla="*/ 706264 w 716042"/>
              <a:gd name="connsiteY29" fmla="*/ 500150 h 756182"/>
              <a:gd name="connsiteX30" fmla="*/ 697120 w 716042"/>
              <a:gd name="connsiteY30" fmla="*/ 170966 h 756182"/>
              <a:gd name="connsiteX31" fmla="*/ 614824 w 716042"/>
              <a:gd name="connsiteY31" fmla="*/ 116102 h 756182"/>
              <a:gd name="connsiteX32" fmla="*/ 587392 w 716042"/>
              <a:gd name="connsiteY32" fmla="*/ 97814 h 756182"/>
              <a:gd name="connsiteX33" fmla="*/ 578248 w 716042"/>
              <a:gd name="connsiteY33" fmla="*/ 70382 h 756182"/>
              <a:gd name="connsiteX34" fmla="*/ 523384 w 716042"/>
              <a:gd name="connsiteY34" fmla="*/ 33806 h 756182"/>
              <a:gd name="connsiteX35" fmla="*/ 505096 w 716042"/>
              <a:gd name="connsiteY35" fmla="*/ 6374 h 75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16042" h="756182">
                <a:moveTo>
                  <a:pt x="505096" y="6374"/>
                </a:moveTo>
                <a:lnTo>
                  <a:pt x="505096" y="6374"/>
                </a:lnTo>
                <a:cubicBezTo>
                  <a:pt x="285044" y="21044"/>
                  <a:pt x="426820" y="0"/>
                  <a:pt x="340504" y="24662"/>
                </a:cubicBezTo>
                <a:cubicBezTo>
                  <a:pt x="326832" y="28568"/>
                  <a:pt x="291112" y="35642"/>
                  <a:pt x="276496" y="42950"/>
                </a:cubicBezTo>
                <a:cubicBezTo>
                  <a:pt x="266666" y="47865"/>
                  <a:pt x="258208" y="55142"/>
                  <a:pt x="249064" y="61238"/>
                </a:cubicBezTo>
                <a:lnTo>
                  <a:pt x="203344" y="198398"/>
                </a:lnTo>
                <a:lnTo>
                  <a:pt x="194200" y="225830"/>
                </a:lnTo>
                <a:cubicBezTo>
                  <a:pt x="191152" y="234974"/>
                  <a:pt x="193076" y="247915"/>
                  <a:pt x="185056" y="253262"/>
                </a:cubicBezTo>
                <a:lnTo>
                  <a:pt x="157624" y="271550"/>
                </a:lnTo>
                <a:cubicBezTo>
                  <a:pt x="154576" y="280694"/>
                  <a:pt x="154501" y="291456"/>
                  <a:pt x="148480" y="298982"/>
                </a:cubicBezTo>
                <a:cubicBezTo>
                  <a:pt x="141615" y="307564"/>
                  <a:pt x="129491" y="310235"/>
                  <a:pt x="121048" y="317270"/>
                </a:cubicBezTo>
                <a:cubicBezTo>
                  <a:pt x="50642" y="375942"/>
                  <a:pt x="134292" y="317584"/>
                  <a:pt x="66184" y="362990"/>
                </a:cubicBezTo>
                <a:cubicBezTo>
                  <a:pt x="63136" y="372134"/>
                  <a:pt x="61351" y="381801"/>
                  <a:pt x="57040" y="390422"/>
                </a:cubicBezTo>
                <a:cubicBezTo>
                  <a:pt x="52125" y="400252"/>
                  <a:pt x="43081" y="407753"/>
                  <a:pt x="38752" y="417854"/>
                </a:cubicBezTo>
                <a:cubicBezTo>
                  <a:pt x="33802" y="429405"/>
                  <a:pt x="33219" y="442393"/>
                  <a:pt x="29608" y="454430"/>
                </a:cubicBezTo>
                <a:cubicBezTo>
                  <a:pt x="24069" y="472894"/>
                  <a:pt x="17416" y="491006"/>
                  <a:pt x="11320" y="509294"/>
                </a:cubicBezTo>
                <a:lnTo>
                  <a:pt x="2176" y="536726"/>
                </a:lnTo>
                <a:cubicBezTo>
                  <a:pt x="5224" y="591590"/>
                  <a:pt x="0" y="647548"/>
                  <a:pt x="11320" y="701318"/>
                </a:cubicBezTo>
                <a:cubicBezTo>
                  <a:pt x="13306" y="710750"/>
                  <a:pt x="29484" y="707814"/>
                  <a:pt x="38752" y="710462"/>
                </a:cubicBezTo>
                <a:cubicBezTo>
                  <a:pt x="50836" y="713914"/>
                  <a:pt x="63291" y="715995"/>
                  <a:pt x="75328" y="719606"/>
                </a:cubicBezTo>
                <a:cubicBezTo>
                  <a:pt x="93792" y="725145"/>
                  <a:pt x="111904" y="731798"/>
                  <a:pt x="130192" y="737894"/>
                </a:cubicBezTo>
                <a:cubicBezTo>
                  <a:pt x="139336" y="740942"/>
                  <a:pt x="148025" y="746165"/>
                  <a:pt x="157624" y="747038"/>
                </a:cubicBezTo>
                <a:lnTo>
                  <a:pt x="258208" y="756182"/>
                </a:lnTo>
                <a:cubicBezTo>
                  <a:pt x="346600" y="753134"/>
                  <a:pt x="435263" y="754591"/>
                  <a:pt x="523384" y="747038"/>
                </a:cubicBezTo>
                <a:cubicBezTo>
                  <a:pt x="542591" y="745392"/>
                  <a:pt x="578248" y="728750"/>
                  <a:pt x="578248" y="728750"/>
                </a:cubicBezTo>
                <a:cubicBezTo>
                  <a:pt x="590440" y="719606"/>
                  <a:pt x="604699" y="712709"/>
                  <a:pt x="614824" y="701318"/>
                </a:cubicBezTo>
                <a:cubicBezTo>
                  <a:pt x="629426" y="684890"/>
                  <a:pt x="639208" y="664742"/>
                  <a:pt x="651400" y="646454"/>
                </a:cubicBezTo>
                <a:cubicBezTo>
                  <a:pt x="671438" y="616398"/>
                  <a:pt x="669368" y="624716"/>
                  <a:pt x="678832" y="591590"/>
                </a:cubicBezTo>
                <a:cubicBezTo>
                  <a:pt x="682284" y="579506"/>
                  <a:pt x="684365" y="567051"/>
                  <a:pt x="687976" y="555014"/>
                </a:cubicBezTo>
                <a:cubicBezTo>
                  <a:pt x="693515" y="536550"/>
                  <a:pt x="706264" y="500150"/>
                  <a:pt x="706264" y="500150"/>
                </a:cubicBezTo>
                <a:cubicBezTo>
                  <a:pt x="703216" y="390422"/>
                  <a:pt x="716042" y="279093"/>
                  <a:pt x="697120" y="170966"/>
                </a:cubicBezTo>
                <a:lnTo>
                  <a:pt x="614824" y="116102"/>
                </a:lnTo>
                <a:lnTo>
                  <a:pt x="587392" y="97814"/>
                </a:lnTo>
                <a:cubicBezTo>
                  <a:pt x="584344" y="88670"/>
                  <a:pt x="585064" y="77198"/>
                  <a:pt x="578248" y="70382"/>
                </a:cubicBezTo>
                <a:cubicBezTo>
                  <a:pt x="562706" y="54840"/>
                  <a:pt x="544236" y="40757"/>
                  <a:pt x="523384" y="33806"/>
                </a:cubicBezTo>
                <a:cubicBezTo>
                  <a:pt x="491863" y="23299"/>
                  <a:pt x="508144" y="10946"/>
                  <a:pt x="505096" y="6374"/>
                </a:cubicBez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9" name="Szabadkézi sokszög 8"/>
          <p:cNvSpPr/>
          <p:nvPr/>
        </p:nvSpPr>
        <p:spPr>
          <a:xfrm>
            <a:off x="4872039" y="549275"/>
            <a:ext cx="695325" cy="401638"/>
          </a:xfrm>
          <a:custGeom>
            <a:avLst/>
            <a:gdLst>
              <a:gd name="connsiteX0" fmla="*/ 0 w 694944"/>
              <a:gd name="connsiteY0" fmla="*/ 82296 h 402336"/>
              <a:gd name="connsiteX1" fmla="*/ 0 w 694944"/>
              <a:gd name="connsiteY1" fmla="*/ 82296 h 402336"/>
              <a:gd name="connsiteX2" fmla="*/ 9144 w 694944"/>
              <a:gd name="connsiteY2" fmla="*/ 210312 h 402336"/>
              <a:gd name="connsiteX3" fmla="*/ 18288 w 694944"/>
              <a:gd name="connsiteY3" fmla="*/ 237744 h 402336"/>
              <a:gd name="connsiteX4" fmla="*/ 45720 w 694944"/>
              <a:gd name="connsiteY4" fmla="*/ 256032 h 402336"/>
              <a:gd name="connsiteX5" fmla="*/ 100584 w 694944"/>
              <a:gd name="connsiteY5" fmla="*/ 310896 h 402336"/>
              <a:gd name="connsiteX6" fmla="*/ 155448 w 694944"/>
              <a:gd name="connsiteY6" fmla="*/ 338328 h 402336"/>
              <a:gd name="connsiteX7" fmla="*/ 182880 w 694944"/>
              <a:gd name="connsiteY7" fmla="*/ 356616 h 402336"/>
              <a:gd name="connsiteX8" fmla="*/ 246888 w 694944"/>
              <a:gd name="connsiteY8" fmla="*/ 374904 h 402336"/>
              <a:gd name="connsiteX9" fmla="*/ 356616 w 694944"/>
              <a:gd name="connsiteY9" fmla="*/ 402336 h 402336"/>
              <a:gd name="connsiteX10" fmla="*/ 640080 w 694944"/>
              <a:gd name="connsiteY10" fmla="*/ 393192 h 402336"/>
              <a:gd name="connsiteX11" fmla="*/ 685800 w 694944"/>
              <a:gd name="connsiteY11" fmla="*/ 329184 h 402336"/>
              <a:gd name="connsiteX12" fmla="*/ 694944 w 694944"/>
              <a:gd name="connsiteY12" fmla="*/ 301752 h 402336"/>
              <a:gd name="connsiteX13" fmla="*/ 685800 w 694944"/>
              <a:gd name="connsiteY13" fmla="*/ 164592 h 402336"/>
              <a:gd name="connsiteX14" fmla="*/ 676656 w 694944"/>
              <a:gd name="connsiteY14" fmla="*/ 137160 h 402336"/>
              <a:gd name="connsiteX15" fmla="*/ 612648 w 694944"/>
              <a:gd name="connsiteY15" fmla="*/ 91440 h 402336"/>
              <a:gd name="connsiteX16" fmla="*/ 585216 w 694944"/>
              <a:gd name="connsiteY16" fmla="*/ 73152 h 402336"/>
              <a:gd name="connsiteX17" fmla="*/ 530352 w 694944"/>
              <a:gd name="connsiteY17" fmla="*/ 54864 h 402336"/>
              <a:gd name="connsiteX18" fmla="*/ 265176 w 694944"/>
              <a:gd name="connsiteY18" fmla="*/ 36576 h 402336"/>
              <a:gd name="connsiteX19" fmla="*/ 237744 w 694944"/>
              <a:gd name="connsiteY19" fmla="*/ 27432 h 402336"/>
              <a:gd name="connsiteX20" fmla="*/ 201168 w 694944"/>
              <a:gd name="connsiteY20" fmla="*/ 18288 h 402336"/>
              <a:gd name="connsiteX21" fmla="*/ 146304 w 694944"/>
              <a:gd name="connsiteY21" fmla="*/ 0 h 402336"/>
              <a:gd name="connsiteX22" fmla="*/ 73152 w 694944"/>
              <a:gd name="connsiteY22" fmla="*/ 9144 h 402336"/>
              <a:gd name="connsiteX23" fmla="*/ 45720 w 694944"/>
              <a:gd name="connsiteY23" fmla="*/ 18288 h 402336"/>
              <a:gd name="connsiteX24" fmla="*/ 0 w 694944"/>
              <a:gd name="connsiteY24" fmla="*/ 82296 h 402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94944" h="402336">
                <a:moveTo>
                  <a:pt x="0" y="82296"/>
                </a:moveTo>
                <a:lnTo>
                  <a:pt x="0" y="82296"/>
                </a:lnTo>
                <a:cubicBezTo>
                  <a:pt x="3048" y="124968"/>
                  <a:pt x="4145" y="167824"/>
                  <a:pt x="9144" y="210312"/>
                </a:cubicBezTo>
                <a:cubicBezTo>
                  <a:pt x="10270" y="219885"/>
                  <a:pt x="12267" y="230218"/>
                  <a:pt x="18288" y="237744"/>
                </a:cubicBezTo>
                <a:cubicBezTo>
                  <a:pt x="25153" y="246326"/>
                  <a:pt x="37506" y="248731"/>
                  <a:pt x="45720" y="256032"/>
                </a:cubicBezTo>
                <a:cubicBezTo>
                  <a:pt x="65050" y="273215"/>
                  <a:pt x="79065" y="296550"/>
                  <a:pt x="100584" y="310896"/>
                </a:cubicBezTo>
                <a:cubicBezTo>
                  <a:pt x="179200" y="363307"/>
                  <a:pt x="79732" y="300470"/>
                  <a:pt x="155448" y="338328"/>
                </a:cubicBezTo>
                <a:cubicBezTo>
                  <a:pt x="165278" y="343243"/>
                  <a:pt x="173050" y="351701"/>
                  <a:pt x="182880" y="356616"/>
                </a:cubicBezTo>
                <a:cubicBezTo>
                  <a:pt x="198245" y="364299"/>
                  <a:pt x="232239" y="370509"/>
                  <a:pt x="246888" y="374904"/>
                </a:cubicBezTo>
                <a:cubicBezTo>
                  <a:pt x="337454" y="402074"/>
                  <a:pt x="265316" y="387119"/>
                  <a:pt x="356616" y="402336"/>
                </a:cubicBezTo>
                <a:cubicBezTo>
                  <a:pt x="451104" y="399288"/>
                  <a:pt x="545706" y="398743"/>
                  <a:pt x="640080" y="393192"/>
                </a:cubicBezTo>
                <a:cubicBezTo>
                  <a:pt x="681533" y="390754"/>
                  <a:pt x="672998" y="367589"/>
                  <a:pt x="685800" y="329184"/>
                </a:cubicBezTo>
                <a:lnTo>
                  <a:pt x="694944" y="301752"/>
                </a:lnTo>
                <a:cubicBezTo>
                  <a:pt x="691896" y="256032"/>
                  <a:pt x="690860" y="210133"/>
                  <a:pt x="685800" y="164592"/>
                </a:cubicBezTo>
                <a:cubicBezTo>
                  <a:pt x="684736" y="155012"/>
                  <a:pt x="682003" y="145180"/>
                  <a:pt x="676656" y="137160"/>
                </a:cubicBezTo>
                <a:cubicBezTo>
                  <a:pt x="656033" y="106226"/>
                  <a:pt x="643453" y="109043"/>
                  <a:pt x="612648" y="91440"/>
                </a:cubicBezTo>
                <a:cubicBezTo>
                  <a:pt x="603106" y="85988"/>
                  <a:pt x="595259" y="77615"/>
                  <a:pt x="585216" y="73152"/>
                </a:cubicBezTo>
                <a:cubicBezTo>
                  <a:pt x="567600" y="65323"/>
                  <a:pt x="549255" y="58645"/>
                  <a:pt x="530352" y="54864"/>
                </a:cubicBezTo>
                <a:cubicBezTo>
                  <a:pt x="412838" y="31361"/>
                  <a:pt x="500160" y="46367"/>
                  <a:pt x="265176" y="36576"/>
                </a:cubicBezTo>
                <a:cubicBezTo>
                  <a:pt x="256032" y="33528"/>
                  <a:pt x="247012" y="30080"/>
                  <a:pt x="237744" y="27432"/>
                </a:cubicBezTo>
                <a:cubicBezTo>
                  <a:pt x="225660" y="23980"/>
                  <a:pt x="213205" y="21899"/>
                  <a:pt x="201168" y="18288"/>
                </a:cubicBezTo>
                <a:cubicBezTo>
                  <a:pt x="182704" y="12749"/>
                  <a:pt x="146304" y="0"/>
                  <a:pt x="146304" y="0"/>
                </a:cubicBezTo>
                <a:cubicBezTo>
                  <a:pt x="121920" y="3048"/>
                  <a:pt x="97329" y="4748"/>
                  <a:pt x="73152" y="9144"/>
                </a:cubicBezTo>
                <a:cubicBezTo>
                  <a:pt x="63669" y="10868"/>
                  <a:pt x="52536" y="11472"/>
                  <a:pt x="45720" y="18288"/>
                </a:cubicBezTo>
                <a:cubicBezTo>
                  <a:pt x="30178" y="33830"/>
                  <a:pt x="7620" y="71628"/>
                  <a:pt x="0" y="82296"/>
                </a:cubicBez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10" name="Szabadkézi sokszög 9"/>
          <p:cNvSpPr/>
          <p:nvPr/>
        </p:nvSpPr>
        <p:spPr>
          <a:xfrm>
            <a:off x="4151313" y="2349500"/>
            <a:ext cx="698500" cy="520700"/>
          </a:xfrm>
          <a:custGeom>
            <a:avLst/>
            <a:gdLst>
              <a:gd name="connsiteX0" fmla="*/ 660597 w 698631"/>
              <a:gd name="connsiteY0" fmla="*/ 330627 h 520732"/>
              <a:gd name="connsiteX1" fmla="*/ 660597 w 698631"/>
              <a:gd name="connsiteY1" fmla="*/ 330627 h 520732"/>
              <a:gd name="connsiteX2" fmla="*/ 633165 w 698631"/>
              <a:gd name="connsiteY2" fmla="*/ 211755 h 520732"/>
              <a:gd name="connsiteX3" fmla="*/ 624021 w 698631"/>
              <a:gd name="connsiteY3" fmla="*/ 184323 h 520732"/>
              <a:gd name="connsiteX4" fmla="*/ 596589 w 698631"/>
              <a:gd name="connsiteY4" fmla="*/ 166035 h 520732"/>
              <a:gd name="connsiteX5" fmla="*/ 532581 w 698631"/>
              <a:gd name="connsiteY5" fmla="*/ 129459 h 520732"/>
              <a:gd name="connsiteX6" fmla="*/ 514293 w 698631"/>
              <a:gd name="connsiteY6" fmla="*/ 102027 h 520732"/>
              <a:gd name="connsiteX7" fmla="*/ 477717 w 698631"/>
              <a:gd name="connsiteY7" fmla="*/ 83739 h 520732"/>
              <a:gd name="connsiteX8" fmla="*/ 450285 w 698631"/>
              <a:gd name="connsiteY8" fmla="*/ 65451 h 520732"/>
              <a:gd name="connsiteX9" fmla="*/ 413709 w 698631"/>
              <a:gd name="connsiteY9" fmla="*/ 47163 h 520732"/>
              <a:gd name="connsiteX10" fmla="*/ 331413 w 698631"/>
              <a:gd name="connsiteY10" fmla="*/ 1443 h 520732"/>
              <a:gd name="connsiteX11" fmla="*/ 93669 w 698631"/>
              <a:gd name="connsiteY11" fmla="*/ 10587 h 520732"/>
              <a:gd name="connsiteX12" fmla="*/ 66237 w 698631"/>
              <a:gd name="connsiteY12" fmla="*/ 28875 h 520732"/>
              <a:gd name="connsiteX13" fmla="*/ 47949 w 698631"/>
              <a:gd name="connsiteY13" fmla="*/ 65451 h 520732"/>
              <a:gd name="connsiteX14" fmla="*/ 29661 w 698631"/>
              <a:gd name="connsiteY14" fmla="*/ 92883 h 520732"/>
              <a:gd name="connsiteX15" fmla="*/ 20517 w 698631"/>
              <a:gd name="connsiteY15" fmla="*/ 138603 h 520732"/>
              <a:gd name="connsiteX16" fmla="*/ 2229 w 698631"/>
              <a:gd name="connsiteY16" fmla="*/ 193467 h 520732"/>
              <a:gd name="connsiteX17" fmla="*/ 11373 w 698631"/>
              <a:gd name="connsiteY17" fmla="*/ 367203 h 520732"/>
              <a:gd name="connsiteX18" fmla="*/ 75381 w 698631"/>
              <a:gd name="connsiteY18" fmla="*/ 431211 h 520732"/>
              <a:gd name="connsiteX19" fmla="*/ 111957 w 698631"/>
              <a:gd name="connsiteY19" fmla="*/ 440355 h 520732"/>
              <a:gd name="connsiteX20" fmla="*/ 148533 w 698631"/>
              <a:gd name="connsiteY20" fmla="*/ 458643 h 520732"/>
              <a:gd name="connsiteX21" fmla="*/ 221685 w 698631"/>
              <a:gd name="connsiteY21" fmla="*/ 476931 h 520732"/>
              <a:gd name="connsiteX22" fmla="*/ 258261 w 698631"/>
              <a:gd name="connsiteY22" fmla="*/ 486075 h 520732"/>
              <a:gd name="connsiteX23" fmla="*/ 285693 w 698631"/>
              <a:gd name="connsiteY23" fmla="*/ 504363 h 520732"/>
              <a:gd name="connsiteX24" fmla="*/ 660597 w 698631"/>
              <a:gd name="connsiteY24" fmla="*/ 486075 h 520732"/>
              <a:gd name="connsiteX25" fmla="*/ 678885 w 698631"/>
              <a:gd name="connsiteY25" fmla="*/ 458643 h 520732"/>
              <a:gd name="connsiteX26" fmla="*/ 660597 w 698631"/>
              <a:gd name="connsiteY26" fmla="*/ 330627 h 52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98631" h="520732">
                <a:moveTo>
                  <a:pt x="660597" y="330627"/>
                </a:moveTo>
                <a:lnTo>
                  <a:pt x="660597" y="330627"/>
                </a:lnTo>
                <a:cubicBezTo>
                  <a:pt x="646847" y="206873"/>
                  <a:pt x="665328" y="286802"/>
                  <a:pt x="633165" y="211755"/>
                </a:cubicBezTo>
                <a:cubicBezTo>
                  <a:pt x="629368" y="202896"/>
                  <a:pt x="630042" y="191849"/>
                  <a:pt x="624021" y="184323"/>
                </a:cubicBezTo>
                <a:cubicBezTo>
                  <a:pt x="617156" y="175741"/>
                  <a:pt x="605532" y="172423"/>
                  <a:pt x="596589" y="166035"/>
                </a:cubicBezTo>
                <a:cubicBezTo>
                  <a:pt x="548150" y="131436"/>
                  <a:pt x="577097" y="144298"/>
                  <a:pt x="532581" y="129459"/>
                </a:cubicBezTo>
                <a:cubicBezTo>
                  <a:pt x="526485" y="120315"/>
                  <a:pt x="522736" y="109062"/>
                  <a:pt x="514293" y="102027"/>
                </a:cubicBezTo>
                <a:cubicBezTo>
                  <a:pt x="503821" y="93301"/>
                  <a:pt x="489552" y="90502"/>
                  <a:pt x="477717" y="83739"/>
                </a:cubicBezTo>
                <a:cubicBezTo>
                  <a:pt x="468175" y="78287"/>
                  <a:pt x="459827" y="70903"/>
                  <a:pt x="450285" y="65451"/>
                </a:cubicBezTo>
                <a:cubicBezTo>
                  <a:pt x="438450" y="58688"/>
                  <a:pt x="425398" y="54176"/>
                  <a:pt x="413709" y="47163"/>
                </a:cubicBezTo>
                <a:cubicBezTo>
                  <a:pt x="335104" y="0"/>
                  <a:pt x="386591" y="19836"/>
                  <a:pt x="331413" y="1443"/>
                </a:cubicBezTo>
                <a:cubicBezTo>
                  <a:pt x="252165" y="4491"/>
                  <a:pt x="172555" y="2426"/>
                  <a:pt x="93669" y="10587"/>
                </a:cubicBezTo>
                <a:cubicBezTo>
                  <a:pt x="82738" y="11718"/>
                  <a:pt x="73272" y="20432"/>
                  <a:pt x="66237" y="28875"/>
                </a:cubicBezTo>
                <a:cubicBezTo>
                  <a:pt x="57511" y="39347"/>
                  <a:pt x="54712" y="53616"/>
                  <a:pt x="47949" y="65451"/>
                </a:cubicBezTo>
                <a:cubicBezTo>
                  <a:pt x="42497" y="74993"/>
                  <a:pt x="35757" y="83739"/>
                  <a:pt x="29661" y="92883"/>
                </a:cubicBezTo>
                <a:cubicBezTo>
                  <a:pt x="26613" y="108123"/>
                  <a:pt x="24606" y="123609"/>
                  <a:pt x="20517" y="138603"/>
                </a:cubicBezTo>
                <a:cubicBezTo>
                  <a:pt x="15445" y="157201"/>
                  <a:pt x="2229" y="193467"/>
                  <a:pt x="2229" y="193467"/>
                </a:cubicBezTo>
                <a:cubicBezTo>
                  <a:pt x="5277" y="251379"/>
                  <a:pt x="0" y="310337"/>
                  <a:pt x="11373" y="367203"/>
                </a:cubicBezTo>
                <a:cubicBezTo>
                  <a:pt x="21059" y="415633"/>
                  <a:pt x="41234" y="421455"/>
                  <a:pt x="75381" y="431211"/>
                </a:cubicBezTo>
                <a:cubicBezTo>
                  <a:pt x="87465" y="434663"/>
                  <a:pt x="100190" y="435942"/>
                  <a:pt x="111957" y="440355"/>
                </a:cubicBezTo>
                <a:cubicBezTo>
                  <a:pt x="124720" y="445141"/>
                  <a:pt x="136004" y="453273"/>
                  <a:pt x="148533" y="458643"/>
                </a:cubicBezTo>
                <a:cubicBezTo>
                  <a:pt x="174928" y="469955"/>
                  <a:pt x="191960" y="470325"/>
                  <a:pt x="221685" y="476931"/>
                </a:cubicBezTo>
                <a:cubicBezTo>
                  <a:pt x="233953" y="479657"/>
                  <a:pt x="246069" y="483027"/>
                  <a:pt x="258261" y="486075"/>
                </a:cubicBezTo>
                <a:cubicBezTo>
                  <a:pt x="267405" y="492171"/>
                  <a:pt x="274707" y="504088"/>
                  <a:pt x="285693" y="504363"/>
                </a:cubicBezTo>
                <a:cubicBezTo>
                  <a:pt x="570199" y="511476"/>
                  <a:pt x="521967" y="520732"/>
                  <a:pt x="660597" y="486075"/>
                </a:cubicBezTo>
                <a:cubicBezTo>
                  <a:pt x="666693" y="476931"/>
                  <a:pt x="673970" y="468473"/>
                  <a:pt x="678885" y="458643"/>
                </a:cubicBezTo>
                <a:cubicBezTo>
                  <a:pt x="698631" y="419150"/>
                  <a:pt x="663645" y="351963"/>
                  <a:pt x="660597" y="330627"/>
                </a:cubicBez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11" name="Szabadkézi sokszög 10"/>
          <p:cNvSpPr/>
          <p:nvPr/>
        </p:nvSpPr>
        <p:spPr>
          <a:xfrm>
            <a:off x="3071813" y="2349500"/>
            <a:ext cx="773112" cy="630238"/>
          </a:xfrm>
          <a:custGeom>
            <a:avLst/>
            <a:gdLst>
              <a:gd name="connsiteX0" fmla="*/ 530352 w 773396"/>
              <a:gd name="connsiteY0" fmla="*/ 0 h 630936"/>
              <a:gd name="connsiteX1" fmla="*/ 530352 w 773396"/>
              <a:gd name="connsiteY1" fmla="*/ 0 h 630936"/>
              <a:gd name="connsiteX2" fmla="*/ 265176 w 773396"/>
              <a:gd name="connsiteY2" fmla="*/ 9144 h 630936"/>
              <a:gd name="connsiteX3" fmla="*/ 182880 w 773396"/>
              <a:gd name="connsiteY3" fmla="*/ 45720 h 630936"/>
              <a:gd name="connsiteX4" fmla="*/ 146304 w 773396"/>
              <a:gd name="connsiteY4" fmla="*/ 54864 h 630936"/>
              <a:gd name="connsiteX5" fmla="*/ 91440 w 773396"/>
              <a:gd name="connsiteY5" fmla="*/ 91440 h 630936"/>
              <a:gd name="connsiteX6" fmla="*/ 64008 w 773396"/>
              <a:gd name="connsiteY6" fmla="*/ 109728 h 630936"/>
              <a:gd name="connsiteX7" fmla="*/ 45720 w 773396"/>
              <a:gd name="connsiteY7" fmla="*/ 137160 h 630936"/>
              <a:gd name="connsiteX8" fmla="*/ 9144 w 773396"/>
              <a:gd name="connsiteY8" fmla="*/ 228600 h 630936"/>
              <a:gd name="connsiteX9" fmla="*/ 0 w 773396"/>
              <a:gd name="connsiteY9" fmla="*/ 283464 h 630936"/>
              <a:gd name="connsiteX10" fmla="*/ 9144 w 773396"/>
              <a:gd name="connsiteY10" fmla="*/ 475488 h 630936"/>
              <a:gd name="connsiteX11" fmla="*/ 18288 w 773396"/>
              <a:gd name="connsiteY11" fmla="*/ 502920 h 630936"/>
              <a:gd name="connsiteX12" fmla="*/ 45720 w 773396"/>
              <a:gd name="connsiteY12" fmla="*/ 530352 h 630936"/>
              <a:gd name="connsiteX13" fmla="*/ 155448 w 773396"/>
              <a:gd name="connsiteY13" fmla="*/ 585216 h 630936"/>
              <a:gd name="connsiteX14" fmla="*/ 219456 w 773396"/>
              <a:gd name="connsiteY14" fmla="*/ 612648 h 630936"/>
              <a:gd name="connsiteX15" fmla="*/ 292608 w 773396"/>
              <a:gd name="connsiteY15" fmla="*/ 630936 h 630936"/>
              <a:gd name="connsiteX16" fmla="*/ 667512 w 773396"/>
              <a:gd name="connsiteY16" fmla="*/ 621792 h 630936"/>
              <a:gd name="connsiteX17" fmla="*/ 704088 w 773396"/>
              <a:gd name="connsiteY17" fmla="*/ 612648 h 630936"/>
              <a:gd name="connsiteX18" fmla="*/ 731520 w 773396"/>
              <a:gd name="connsiteY18" fmla="*/ 594360 h 630936"/>
              <a:gd name="connsiteX19" fmla="*/ 749808 w 773396"/>
              <a:gd name="connsiteY19" fmla="*/ 566928 h 630936"/>
              <a:gd name="connsiteX20" fmla="*/ 749808 w 773396"/>
              <a:gd name="connsiteY20" fmla="*/ 329184 h 630936"/>
              <a:gd name="connsiteX21" fmla="*/ 704088 w 773396"/>
              <a:gd name="connsiteY21" fmla="*/ 256032 h 630936"/>
              <a:gd name="connsiteX22" fmla="*/ 685800 w 773396"/>
              <a:gd name="connsiteY22" fmla="*/ 228600 h 630936"/>
              <a:gd name="connsiteX23" fmla="*/ 658368 w 773396"/>
              <a:gd name="connsiteY23" fmla="*/ 210312 h 630936"/>
              <a:gd name="connsiteX24" fmla="*/ 621792 w 773396"/>
              <a:gd name="connsiteY24" fmla="*/ 155448 h 630936"/>
              <a:gd name="connsiteX25" fmla="*/ 585216 w 773396"/>
              <a:gd name="connsiteY25" fmla="*/ 100584 h 630936"/>
              <a:gd name="connsiteX26" fmla="*/ 566928 w 773396"/>
              <a:gd name="connsiteY26" fmla="*/ 73152 h 630936"/>
              <a:gd name="connsiteX27" fmla="*/ 557784 w 773396"/>
              <a:gd name="connsiteY27" fmla="*/ 45720 h 630936"/>
              <a:gd name="connsiteX28" fmla="*/ 530352 w 773396"/>
              <a:gd name="connsiteY28" fmla="*/ 0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73396" h="630936">
                <a:moveTo>
                  <a:pt x="530352" y="0"/>
                </a:moveTo>
                <a:lnTo>
                  <a:pt x="530352" y="0"/>
                </a:lnTo>
                <a:cubicBezTo>
                  <a:pt x="441960" y="3048"/>
                  <a:pt x="353297" y="1591"/>
                  <a:pt x="265176" y="9144"/>
                </a:cubicBezTo>
                <a:cubicBezTo>
                  <a:pt x="194086" y="15237"/>
                  <a:pt x="229659" y="25672"/>
                  <a:pt x="182880" y="45720"/>
                </a:cubicBezTo>
                <a:cubicBezTo>
                  <a:pt x="171329" y="50670"/>
                  <a:pt x="158496" y="51816"/>
                  <a:pt x="146304" y="54864"/>
                </a:cubicBezTo>
                <a:lnTo>
                  <a:pt x="91440" y="91440"/>
                </a:lnTo>
                <a:lnTo>
                  <a:pt x="64008" y="109728"/>
                </a:lnTo>
                <a:cubicBezTo>
                  <a:pt x="57912" y="118872"/>
                  <a:pt x="51172" y="127618"/>
                  <a:pt x="45720" y="137160"/>
                </a:cubicBezTo>
                <a:cubicBezTo>
                  <a:pt x="31674" y="161741"/>
                  <a:pt x="13552" y="202151"/>
                  <a:pt x="9144" y="228600"/>
                </a:cubicBezTo>
                <a:lnTo>
                  <a:pt x="0" y="283464"/>
                </a:lnTo>
                <a:cubicBezTo>
                  <a:pt x="3048" y="347472"/>
                  <a:pt x="3822" y="411629"/>
                  <a:pt x="9144" y="475488"/>
                </a:cubicBezTo>
                <a:cubicBezTo>
                  <a:pt x="9944" y="485093"/>
                  <a:pt x="12941" y="494900"/>
                  <a:pt x="18288" y="502920"/>
                </a:cubicBezTo>
                <a:cubicBezTo>
                  <a:pt x="25461" y="513680"/>
                  <a:pt x="35512" y="522413"/>
                  <a:pt x="45720" y="530352"/>
                </a:cubicBezTo>
                <a:cubicBezTo>
                  <a:pt x="140060" y="603727"/>
                  <a:pt x="59178" y="537081"/>
                  <a:pt x="155448" y="585216"/>
                </a:cubicBezTo>
                <a:cubicBezTo>
                  <a:pt x="185423" y="600203"/>
                  <a:pt x="189856" y="604575"/>
                  <a:pt x="219456" y="612648"/>
                </a:cubicBezTo>
                <a:cubicBezTo>
                  <a:pt x="243705" y="619261"/>
                  <a:pt x="292608" y="630936"/>
                  <a:pt x="292608" y="630936"/>
                </a:cubicBezTo>
                <a:cubicBezTo>
                  <a:pt x="417576" y="627888"/>
                  <a:pt x="542630" y="627342"/>
                  <a:pt x="667512" y="621792"/>
                </a:cubicBezTo>
                <a:cubicBezTo>
                  <a:pt x="680067" y="621234"/>
                  <a:pt x="692537" y="617598"/>
                  <a:pt x="704088" y="612648"/>
                </a:cubicBezTo>
                <a:cubicBezTo>
                  <a:pt x="714189" y="608319"/>
                  <a:pt x="722376" y="600456"/>
                  <a:pt x="731520" y="594360"/>
                </a:cubicBezTo>
                <a:cubicBezTo>
                  <a:pt x="737616" y="585216"/>
                  <a:pt x="745949" y="577218"/>
                  <a:pt x="749808" y="566928"/>
                </a:cubicBezTo>
                <a:cubicBezTo>
                  <a:pt x="773396" y="504027"/>
                  <a:pt x="751953" y="348492"/>
                  <a:pt x="749808" y="329184"/>
                </a:cubicBezTo>
                <a:cubicBezTo>
                  <a:pt x="743714" y="274341"/>
                  <a:pt x="738627" y="279058"/>
                  <a:pt x="704088" y="256032"/>
                </a:cubicBezTo>
                <a:cubicBezTo>
                  <a:pt x="697992" y="246888"/>
                  <a:pt x="693571" y="236371"/>
                  <a:pt x="685800" y="228600"/>
                </a:cubicBezTo>
                <a:cubicBezTo>
                  <a:pt x="678029" y="220829"/>
                  <a:pt x="665605" y="218583"/>
                  <a:pt x="658368" y="210312"/>
                </a:cubicBezTo>
                <a:cubicBezTo>
                  <a:pt x="643894" y="193771"/>
                  <a:pt x="633984" y="173736"/>
                  <a:pt x="621792" y="155448"/>
                </a:cubicBezTo>
                <a:lnTo>
                  <a:pt x="585216" y="100584"/>
                </a:lnTo>
                <a:cubicBezTo>
                  <a:pt x="579120" y="91440"/>
                  <a:pt x="570403" y="83578"/>
                  <a:pt x="566928" y="73152"/>
                </a:cubicBezTo>
                <a:cubicBezTo>
                  <a:pt x="563880" y="64008"/>
                  <a:pt x="563805" y="53246"/>
                  <a:pt x="557784" y="45720"/>
                </a:cubicBezTo>
                <a:cubicBezTo>
                  <a:pt x="525280" y="5090"/>
                  <a:pt x="534924" y="7620"/>
                  <a:pt x="530352" y="0"/>
                </a:cubicBez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12" name="Szabadkézi sokszög 11"/>
          <p:cNvSpPr/>
          <p:nvPr/>
        </p:nvSpPr>
        <p:spPr>
          <a:xfrm rot="526715">
            <a:off x="5148263" y="1866901"/>
            <a:ext cx="347662" cy="809625"/>
          </a:xfrm>
          <a:custGeom>
            <a:avLst/>
            <a:gdLst>
              <a:gd name="connsiteX0" fmla="*/ 338328 w 347472"/>
              <a:gd name="connsiteY0" fmla="*/ 0 h 810239"/>
              <a:gd name="connsiteX1" fmla="*/ 338328 w 347472"/>
              <a:gd name="connsiteY1" fmla="*/ 0 h 810239"/>
              <a:gd name="connsiteX2" fmla="*/ 219456 w 347472"/>
              <a:gd name="connsiteY2" fmla="*/ 18288 h 810239"/>
              <a:gd name="connsiteX3" fmla="*/ 192024 w 347472"/>
              <a:gd name="connsiteY3" fmla="*/ 36576 h 810239"/>
              <a:gd name="connsiteX4" fmla="*/ 155448 w 347472"/>
              <a:gd name="connsiteY4" fmla="*/ 100584 h 810239"/>
              <a:gd name="connsiteX5" fmla="*/ 137160 w 347472"/>
              <a:gd name="connsiteY5" fmla="*/ 155448 h 810239"/>
              <a:gd name="connsiteX6" fmla="*/ 118872 w 347472"/>
              <a:gd name="connsiteY6" fmla="*/ 219456 h 810239"/>
              <a:gd name="connsiteX7" fmla="*/ 100584 w 347472"/>
              <a:gd name="connsiteY7" fmla="*/ 274320 h 810239"/>
              <a:gd name="connsiteX8" fmla="*/ 82296 w 347472"/>
              <a:gd name="connsiteY8" fmla="*/ 329184 h 810239"/>
              <a:gd name="connsiteX9" fmla="*/ 73152 w 347472"/>
              <a:gd name="connsiteY9" fmla="*/ 356616 h 810239"/>
              <a:gd name="connsiteX10" fmla="*/ 64008 w 347472"/>
              <a:gd name="connsiteY10" fmla="*/ 384048 h 810239"/>
              <a:gd name="connsiteX11" fmla="*/ 54864 w 347472"/>
              <a:gd name="connsiteY11" fmla="*/ 420624 h 810239"/>
              <a:gd name="connsiteX12" fmla="*/ 36576 w 347472"/>
              <a:gd name="connsiteY12" fmla="*/ 475488 h 810239"/>
              <a:gd name="connsiteX13" fmla="*/ 18288 w 347472"/>
              <a:gd name="connsiteY13" fmla="*/ 530352 h 810239"/>
              <a:gd name="connsiteX14" fmla="*/ 9144 w 347472"/>
              <a:gd name="connsiteY14" fmla="*/ 557784 h 810239"/>
              <a:gd name="connsiteX15" fmla="*/ 0 w 347472"/>
              <a:gd name="connsiteY15" fmla="*/ 585216 h 810239"/>
              <a:gd name="connsiteX16" fmla="*/ 9144 w 347472"/>
              <a:gd name="connsiteY16" fmla="*/ 768096 h 810239"/>
              <a:gd name="connsiteX17" fmla="*/ 27432 w 347472"/>
              <a:gd name="connsiteY17" fmla="*/ 795528 h 810239"/>
              <a:gd name="connsiteX18" fmla="*/ 54864 w 347472"/>
              <a:gd name="connsiteY18" fmla="*/ 804672 h 810239"/>
              <a:gd name="connsiteX19" fmla="*/ 164592 w 347472"/>
              <a:gd name="connsiteY19" fmla="*/ 795528 h 810239"/>
              <a:gd name="connsiteX20" fmla="*/ 210312 w 347472"/>
              <a:gd name="connsiteY20" fmla="*/ 713232 h 810239"/>
              <a:gd name="connsiteX21" fmla="*/ 228600 w 347472"/>
              <a:gd name="connsiteY21" fmla="*/ 685800 h 810239"/>
              <a:gd name="connsiteX22" fmla="*/ 237744 w 347472"/>
              <a:gd name="connsiteY22" fmla="*/ 658368 h 810239"/>
              <a:gd name="connsiteX23" fmla="*/ 246888 w 347472"/>
              <a:gd name="connsiteY23" fmla="*/ 329184 h 810239"/>
              <a:gd name="connsiteX24" fmla="*/ 265176 w 347472"/>
              <a:gd name="connsiteY24" fmla="*/ 274320 h 810239"/>
              <a:gd name="connsiteX25" fmla="*/ 320040 w 347472"/>
              <a:gd name="connsiteY25" fmla="*/ 109728 h 810239"/>
              <a:gd name="connsiteX26" fmla="*/ 338328 w 347472"/>
              <a:gd name="connsiteY26" fmla="*/ 54864 h 810239"/>
              <a:gd name="connsiteX27" fmla="*/ 347472 w 347472"/>
              <a:gd name="connsiteY27" fmla="*/ 27432 h 810239"/>
              <a:gd name="connsiteX28" fmla="*/ 338328 w 347472"/>
              <a:gd name="connsiteY28" fmla="*/ 0 h 81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47472" h="810239">
                <a:moveTo>
                  <a:pt x="338328" y="0"/>
                </a:moveTo>
                <a:lnTo>
                  <a:pt x="338328" y="0"/>
                </a:lnTo>
                <a:cubicBezTo>
                  <a:pt x="312103" y="2622"/>
                  <a:pt x="252410" y="1811"/>
                  <a:pt x="219456" y="18288"/>
                </a:cubicBezTo>
                <a:cubicBezTo>
                  <a:pt x="209626" y="23203"/>
                  <a:pt x="201168" y="30480"/>
                  <a:pt x="192024" y="36576"/>
                </a:cubicBezTo>
                <a:cubicBezTo>
                  <a:pt x="166909" y="137036"/>
                  <a:pt x="204973" y="11439"/>
                  <a:pt x="155448" y="100584"/>
                </a:cubicBezTo>
                <a:cubicBezTo>
                  <a:pt x="146086" y="117435"/>
                  <a:pt x="143256" y="137160"/>
                  <a:pt x="137160" y="155448"/>
                </a:cubicBezTo>
                <a:cubicBezTo>
                  <a:pt x="106430" y="247639"/>
                  <a:pt x="153317" y="104639"/>
                  <a:pt x="118872" y="219456"/>
                </a:cubicBezTo>
                <a:cubicBezTo>
                  <a:pt x="113333" y="237920"/>
                  <a:pt x="106680" y="256032"/>
                  <a:pt x="100584" y="274320"/>
                </a:cubicBezTo>
                <a:lnTo>
                  <a:pt x="82296" y="329184"/>
                </a:lnTo>
                <a:lnTo>
                  <a:pt x="73152" y="356616"/>
                </a:lnTo>
                <a:cubicBezTo>
                  <a:pt x="70104" y="365760"/>
                  <a:pt x="66346" y="374697"/>
                  <a:pt x="64008" y="384048"/>
                </a:cubicBezTo>
                <a:cubicBezTo>
                  <a:pt x="60960" y="396240"/>
                  <a:pt x="58475" y="408587"/>
                  <a:pt x="54864" y="420624"/>
                </a:cubicBezTo>
                <a:cubicBezTo>
                  <a:pt x="49325" y="439088"/>
                  <a:pt x="42672" y="457200"/>
                  <a:pt x="36576" y="475488"/>
                </a:cubicBezTo>
                <a:lnTo>
                  <a:pt x="18288" y="530352"/>
                </a:lnTo>
                <a:lnTo>
                  <a:pt x="9144" y="557784"/>
                </a:lnTo>
                <a:lnTo>
                  <a:pt x="0" y="585216"/>
                </a:lnTo>
                <a:cubicBezTo>
                  <a:pt x="3048" y="646176"/>
                  <a:pt x="1250" y="707573"/>
                  <a:pt x="9144" y="768096"/>
                </a:cubicBezTo>
                <a:cubicBezTo>
                  <a:pt x="10565" y="778993"/>
                  <a:pt x="18850" y="788663"/>
                  <a:pt x="27432" y="795528"/>
                </a:cubicBezTo>
                <a:cubicBezTo>
                  <a:pt x="34958" y="801549"/>
                  <a:pt x="45720" y="801624"/>
                  <a:pt x="54864" y="804672"/>
                </a:cubicBezTo>
                <a:cubicBezTo>
                  <a:pt x="91440" y="801624"/>
                  <a:pt x="130966" y="810239"/>
                  <a:pt x="164592" y="795528"/>
                </a:cubicBezTo>
                <a:cubicBezTo>
                  <a:pt x="201496" y="779383"/>
                  <a:pt x="196418" y="741019"/>
                  <a:pt x="210312" y="713232"/>
                </a:cubicBezTo>
                <a:cubicBezTo>
                  <a:pt x="215227" y="703402"/>
                  <a:pt x="223685" y="695630"/>
                  <a:pt x="228600" y="685800"/>
                </a:cubicBezTo>
                <a:cubicBezTo>
                  <a:pt x="232911" y="677179"/>
                  <a:pt x="234696" y="667512"/>
                  <a:pt x="237744" y="658368"/>
                </a:cubicBezTo>
                <a:cubicBezTo>
                  <a:pt x="240792" y="548640"/>
                  <a:pt x="239067" y="438675"/>
                  <a:pt x="246888" y="329184"/>
                </a:cubicBezTo>
                <a:cubicBezTo>
                  <a:pt x="248261" y="309956"/>
                  <a:pt x="259080" y="292608"/>
                  <a:pt x="265176" y="274320"/>
                </a:cubicBezTo>
                <a:lnTo>
                  <a:pt x="320040" y="109728"/>
                </a:lnTo>
                <a:lnTo>
                  <a:pt x="338328" y="54864"/>
                </a:lnTo>
                <a:cubicBezTo>
                  <a:pt x="341376" y="45720"/>
                  <a:pt x="347472" y="37071"/>
                  <a:pt x="347472" y="27432"/>
                </a:cubicBezTo>
                <a:lnTo>
                  <a:pt x="338328" y="0"/>
                </a:ln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13" name="Szabadkézi sokszög 12"/>
          <p:cNvSpPr/>
          <p:nvPr/>
        </p:nvSpPr>
        <p:spPr>
          <a:xfrm>
            <a:off x="2711451" y="1700213"/>
            <a:ext cx="549275" cy="495300"/>
          </a:xfrm>
          <a:custGeom>
            <a:avLst/>
            <a:gdLst>
              <a:gd name="connsiteX0" fmla="*/ 447880 w 549893"/>
              <a:gd name="connsiteY0" fmla="*/ 54864 h 494366"/>
              <a:gd name="connsiteX1" fmla="*/ 447880 w 549893"/>
              <a:gd name="connsiteY1" fmla="*/ 54864 h 494366"/>
              <a:gd name="connsiteX2" fmla="*/ 338152 w 549893"/>
              <a:gd name="connsiteY2" fmla="*/ 18288 h 494366"/>
              <a:gd name="connsiteX3" fmla="*/ 310720 w 549893"/>
              <a:gd name="connsiteY3" fmla="*/ 9144 h 494366"/>
              <a:gd name="connsiteX4" fmla="*/ 265000 w 549893"/>
              <a:gd name="connsiteY4" fmla="*/ 0 h 494366"/>
              <a:gd name="connsiteX5" fmla="*/ 155272 w 549893"/>
              <a:gd name="connsiteY5" fmla="*/ 9144 h 494366"/>
              <a:gd name="connsiteX6" fmla="*/ 127840 w 549893"/>
              <a:gd name="connsiteY6" fmla="*/ 27432 h 494366"/>
              <a:gd name="connsiteX7" fmla="*/ 100408 w 549893"/>
              <a:gd name="connsiteY7" fmla="*/ 36576 h 494366"/>
              <a:gd name="connsiteX8" fmla="*/ 63832 w 549893"/>
              <a:gd name="connsiteY8" fmla="*/ 64008 h 494366"/>
              <a:gd name="connsiteX9" fmla="*/ 36400 w 549893"/>
              <a:gd name="connsiteY9" fmla="*/ 82296 h 494366"/>
              <a:gd name="connsiteX10" fmla="*/ 18112 w 549893"/>
              <a:gd name="connsiteY10" fmla="*/ 155448 h 494366"/>
              <a:gd name="connsiteX11" fmla="*/ 63832 w 549893"/>
              <a:gd name="connsiteY11" fmla="*/ 374904 h 494366"/>
              <a:gd name="connsiteX12" fmla="*/ 118696 w 549893"/>
              <a:gd name="connsiteY12" fmla="*/ 411480 h 494366"/>
              <a:gd name="connsiteX13" fmla="*/ 146128 w 549893"/>
              <a:gd name="connsiteY13" fmla="*/ 420624 h 494366"/>
              <a:gd name="connsiteX14" fmla="*/ 173560 w 549893"/>
              <a:gd name="connsiteY14" fmla="*/ 438912 h 494366"/>
              <a:gd name="connsiteX15" fmla="*/ 228424 w 549893"/>
              <a:gd name="connsiteY15" fmla="*/ 457200 h 494366"/>
              <a:gd name="connsiteX16" fmla="*/ 255856 w 549893"/>
              <a:gd name="connsiteY16" fmla="*/ 466344 h 494366"/>
              <a:gd name="connsiteX17" fmla="*/ 447880 w 549893"/>
              <a:gd name="connsiteY17" fmla="*/ 429768 h 494366"/>
              <a:gd name="connsiteX18" fmla="*/ 466168 w 549893"/>
              <a:gd name="connsiteY18" fmla="*/ 374904 h 494366"/>
              <a:gd name="connsiteX19" fmla="*/ 493600 w 549893"/>
              <a:gd name="connsiteY19" fmla="*/ 292608 h 494366"/>
              <a:gd name="connsiteX20" fmla="*/ 502744 w 549893"/>
              <a:gd name="connsiteY20" fmla="*/ 265176 h 494366"/>
              <a:gd name="connsiteX21" fmla="*/ 511888 w 549893"/>
              <a:gd name="connsiteY21" fmla="*/ 237744 h 494366"/>
              <a:gd name="connsiteX22" fmla="*/ 475312 w 549893"/>
              <a:gd name="connsiteY22" fmla="*/ 82296 h 494366"/>
              <a:gd name="connsiteX23" fmla="*/ 447880 w 549893"/>
              <a:gd name="connsiteY23" fmla="*/ 54864 h 49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9893" h="494366">
                <a:moveTo>
                  <a:pt x="447880" y="54864"/>
                </a:moveTo>
                <a:lnTo>
                  <a:pt x="447880" y="54864"/>
                </a:lnTo>
                <a:lnTo>
                  <a:pt x="338152" y="18288"/>
                </a:lnTo>
                <a:cubicBezTo>
                  <a:pt x="329008" y="15240"/>
                  <a:pt x="320171" y="11034"/>
                  <a:pt x="310720" y="9144"/>
                </a:cubicBezTo>
                <a:lnTo>
                  <a:pt x="265000" y="0"/>
                </a:lnTo>
                <a:cubicBezTo>
                  <a:pt x="228424" y="3048"/>
                  <a:pt x="191262" y="1946"/>
                  <a:pt x="155272" y="9144"/>
                </a:cubicBezTo>
                <a:cubicBezTo>
                  <a:pt x="144496" y="11299"/>
                  <a:pt x="137670" y="22517"/>
                  <a:pt x="127840" y="27432"/>
                </a:cubicBezTo>
                <a:cubicBezTo>
                  <a:pt x="119219" y="31743"/>
                  <a:pt x="109552" y="33528"/>
                  <a:pt x="100408" y="36576"/>
                </a:cubicBezTo>
                <a:cubicBezTo>
                  <a:pt x="88216" y="45720"/>
                  <a:pt x="76233" y="55150"/>
                  <a:pt x="63832" y="64008"/>
                </a:cubicBezTo>
                <a:cubicBezTo>
                  <a:pt x="54889" y="70396"/>
                  <a:pt x="43265" y="73714"/>
                  <a:pt x="36400" y="82296"/>
                </a:cubicBezTo>
                <a:cubicBezTo>
                  <a:pt x="28902" y="91669"/>
                  <a:pt x="18567" y="153171"/>
                  <a:pt x="18112" y="155448"/>
                </a:cubicBezTo>
                <a:cubicBezTo>
                  <a:pt x="20416" y="196913"/>
                  <a:pt x="0" y="332349"/>
                  <a:pt x="63832" y="374904"/>
                </a:cubicBezTo>
                <a:cubicBezTo>
                  <a:pt x="82120" y="387096"/>
                  <a:pt x="97844" y="404529"/>
                  <a:pt x="118696" y="411480"/>
                </a:cubicBezTo>
                <a:cubicBezTo>
                  <a:pt x="127840" y="414528"/>
                  <a:pt x="137507" y="416313"/>
                  <a:pt x="146128" y="420624"/>
                </a:cubicBezTo>
                <a:cubicBezTo>
                  <a:pt x="155958" y="425539"/>
                  <a:pt x="163517" y="434449"/>
                  <a:pt x="173560" y="438912"/>
                </a:cubicBezTo>
                <a:cubicBezTo>
                  <a:pt x="191176" y="446741"/>
                  <a:pt x="210136" y="451104"/>
                  <a:pt x="228424" y="457200"/>
                </a:cubicBezTo>
                <a:lnTo>
                  <a:pt x="255856" y="466344"/>
                </a:lnTo>
                <a:cubicBezTo>
                  <a:pt x="304189" y="463659"/>
                  <a:pt x="411992" y="494366"/>
                  <a:pt x="447880" y="429768"/>
                </a:cubicBezTo>
                <a:cubicBezTo>
                  <a:pt x="457242" y="412917"/>
                  <a:pt x="460072" y="393192"/>
                  <a:pt x="466168" y="374904"/>
                </a:cubicBezTo>
                <a:lnTo>
                  <a:pt x="493600" y="292608"/>
                </a:lnTo>
                <a:lnTo>
                  <a:pt x="502744" y="265176"/>
                </a:lnTo>
                <a:lnTo>
                  <a:pt x="511888" y="237744"/>
                </a:lnTo>
                <a:cubicBezTo>
                  <a:pt x="498121" y="17464"/>
                  <a:pt x="549893" y="119587"/>
                  <a:pt x="475312" y="82296"/>
                </a:cubicBezTo>
                <a:cubicBezTo>
                  <a:pt x="471457" y="80368"/>
                  <a:pt x="469216" y="76200"/>
                  <a:pt x="447880" y="54864"/>
                </a:cubicBez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14" name="Szabadkézi sokszög 13"/>
          <p:cNvSpPr/>
          <p:nvPr/>
        </p:nvSpPr>
        <p:spPr>
          <a:xfrm rot="5968319">
            <a:off x="1837532" y="2031207"/>
            <a:ext cx="682625" cy="703262"/>
          </a:xfrm>
          <a:custGeom>
            <a:avLst/>
            <a:gdLst>
              <a:gd name="connsiteX0" fmla="*/ 394474 w 682499"/>
              <a:gd name="connsiteY0" fmla="*/ 0 h 704088"/>
              <a:gd name="connsiteX1" fmla="*/ 394474 w 682499"/>
              <a:gd name="connsiteY1" fmla="*/ 0 h 704088"/>
              <a:gd name="connsiteX2" fmla="*/ 321322 w 682499"/>
              <a:gd name="connsiteY2" fmla="*/ 27432 h 704088"/>
              <a:gd name="connsiteX3" fmla="*/ 266458 w 682499"/>
              <a:gd name="connsiteY3" fmla="*/ 45720 h 704088"/>
              <a:gd name="connsiteX4" fmla="*/ 239026 w 682499"/>
              <a:gd name="connsiteY4" fmla="*/ 54864 h 704088"/>
              <a:gd name="connsiteX5" fmla="*/ 202450 w 682499"/>
              <a:gd name="connsiteY5" fmla="*/ 73152 h 704088"/>
              <a:gd name="connsiteX6" fmla="*/ 156730 w 682499"/>
              <a:gd name="connsiteY6" fmla="*/ 91440 h 704088"/>
              <a:gd name="connsiteX7" fmla="*/ 101866 w 682499"/>
              <a:gd name="connsiteY7" fmla="*/ 109728 h 704088"/>
              <a:gd name="connsiteX8" fmla="*/ 74434 w 682499"/>
              <a:gd name="connsiteY8" fmla="*/ 128016 h 704088"/>
              <a:gd name="connsiteX9" fmla="*/ 56146 w 682499"/>
              <a:gd name="connsiteY9" fmla="*/ 182880 h 704088"/>
              <a:gd name="connsiteX10" fmla="*/ 37858 w 682499"/>
              <a:gd name="connsiteY10" fmla="*/ 210312 h 704088"/>
              <a:gd name="connsiteX11" fmla="*/ 10426 w 682499"/>
              <a:gd name="connsiteY11" fmla="*/ 265176 h 704088"/>
              <a:gd name="connsiteX12" fmla="*/ 19570 w 682499"/>
              <a:gd name="connsiteY12" fmla="*/ 612648 h 704088"/>
              <a:gd name="connsiteX13" fmla="*/ 28714 w 682499"/>
              <a:gd name="connsiteY13" fmla="*/ 640080 h 704088"/>
              <a:gd name="connsiteX14" fmla="*/ 83578 w 682499"/>
              <a:gd name="connsiteY14" fmla="*/ 658368 h 704088"/>
              <a:gd name="connsiteX15" fmla="*/ 165874 w 682499"/>
              <a:gd name="connsiteY15" fmla="*/ 685800 h 704088"/>
              <a:gd name="connsiteX16" fmla="*/ 193306 w 682499"/>
              <a:gd name="connsiteY16" fmla="*/ 694944 h 704088"/>
              <a:gd name="connsiteX17" fmla="*/ 220738 w 682499"/>
              <a:gd name="connsiteY17" fmla="*/ 704088 h 704088"/>
              <a:gd name="connsiteX18" fmla="*/ 312178 w 682499"/>
              <a:gd name="connsiteY18" fmla="*/ 694944 h 704088"/>
              <a:gd name="connsiteX19" fmla="*/ 339610 w 682499"/>
              <a:gd name="connsiteY19" fmla="*/ 685800 h 704088"/>
              <a:gd name="connsiteX20" fmla="*/ 376186 w 682499"/>
              <a:gd name="connsiteY20" fmla="*/ 676656 h 704088"/>
              <a:gd name="connsiteX21" fmla="*/ 431050 w 682499"/>
              <a:gd name="connsiteY21" fmla="*/ 658368 h 704088"/>
              <a:gd name="connsiteX22" fmla="*/ 485914 w 682499"/>
              <a:gd name="connsiteY22" fmla="*/ 621792 h 704088"/>
              <a:gd name="connsiteX23" fmla="*/ 513346 w 682499"/>
              <a:gd name="connsiteY23" fmla="*/ 566928 h 704088"/>
              <a:gd name="connsiteX24" fmla="*/ 531634 w 682499"/>
              <a:gd name="connsiteY24" fmla="*/ 539496 h 704088"/>
              <a:gd name="connsiteX25" fmla="*/ 549922 w 682499"/>
              <a:gd name="connsiteY25" fmla="*/ 466344 h 704088"/>
              <a:gd name="connsiteX26" fmla="*/ 559066 w 682499"/>
              <a:gd name="connsiteY26" fmla="*/ 438912 h 704088"/>
              <a:gd name="connsiteX27" fmla="*/ 522490 w 682499"/>
              <a:gd name="connsiteY27" fmla="*/ 9144 h 704088"/>
              <a:gd name="connsiteX28" fmla="*/ 458482 w 682499"/>
              <a:gd name="connsiteY28" fmla="*/ 0 h 704088"/>
              <a:gd name="connsiteX29" fmla="*/ 394474 w 682499"/>
              <a:gd name="connsiteY29" fmla="*/ 0 h 70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2499" h="704088">
                <a:moveTo>
                  <a:pt x="394474" y="0"/>
                </a:moveTo>
                <a:lnTo>
                  <a:pt x="394474" y="0"/>
                </a:lnTo>
                <a:lnTo>
                  <a:pt x="321322" y="27432"/>
                </a:lnTo>
                <a:cubicBezTo>
                  <a:pt x="303168" y="33916"/>
                  <a:pt x="284746" y="39624"/>
                  <a:pt x="266458" y="45720"/>
                </a:cubicBezTo>
                <a:cubicBezTo>
                  <a:pt x="257314" y="48768"/>
                  <a:pt x="247647" y="50553"/>
                  <a:pt x="239026" y="54864"/>
                </a:cubicBezTo>
                <a:cubicBezTo>
                  <a:pt x="226834" y="60960"/>
                  <a:pt x="214906" y="67616"/>
                  <a:pt x="202450" y="73152"/>
                </a:cubicBezTo>
                <a:cubicBezTo>
                  <a:pt x="187451" y="79818"/>
                  <a:pt x="172156" y="85831"/>
                  <a:pt x="156730" y="91440"/>
                </a:cubicBezTo>
                <a:cubicBezTo>
                  <a:pt x="138613" y="98028"/>
                  <a:pt x="117906" y="99035"/>
                  <a:pt x="101866" y="109728"/>
                </a:cubicBezTo>
                <a:lnTo>
                  <a:pt x="74434" y="128016"/>
                </a:lnTo>
                <a:cubicBezTo>
                  <a:pt x="68338" y="146304"/>
                  <a:pt x="66839" y="166840"/>
                  <a:pt x="56146" y="182880"/>
                </a:cubicBezTo>
                <a:cubicBezTo>
                  <a:pt x="50050" y="192024"/>
                  <a:pt x="42773" y="200482"/>
                  <a:pt x="37858" y="210312"/>
                </a:cubicBezTo>
                <a:cubicBezTo>
                  <a:pt x="0" y="286028"/>
                  <a:pt x="62837" y="186560"/>
                  <a:pt x="10426" y="265176"/>
                </a:cubicBezTo>
                <a:cubicBezTo>
                  <a:pt x="13474" y="381000"/>
                  <a:pt x="13925" y="496922"/>
                  <a:pt x="19570" y="612648"/>
                </a:cubicBezTo>
                <a:cubicBezTo>
                  <a:pt x="20040" y="622275"/>
                  <a:pt x="20871" y="634478"/>
                  <a:pt x="28714" y="640080"/>
                </a:cubicBezTo>
                <a:cubicBezTo>
                  <a:pt x="44401" y="651285"/>
                  <a:pt x="65290" y="652272"/>
                  <a:pt x="83578" y="658368"/>
                </a:cubicBezTo>
                <a:lnTo>
                  <a:pt x="165874" y="685800"/>
                </a:lnTo>
                <a:lnTo>
                  <a:pt x="193306" y="694944"/>
                </a:lnTo>
                <a:lnTo>
                  <a:pt x="220738" y="704088"/>
                </a:lnTo>
                <a:cubicBezTo>
                  <a:pt x="251218" y="701040"/>
                  <a:pt x="281902" y="699602"/>
                  <a:pt x="312178" y="694944"/>
                </a:cubicBezTo>
                <a:cubicBezTo>
                  <a:pt x="321705" y="693478"/>
                  <a:pt x="330342" y="688448"/>
                  <a:pt x="339610" y="685800"/>
                </a:cubicBezTo>
                <a:cubicBezTo>
                  <a:pt x="351694" y="682348"/>
                  <a:pt x="364149" y="680267"/>
                  <a:pt x="376186" y="676656"/>
                </a:cubicBezTo>
                <a:cubicBezTo>
                  <a:pt x="394650" y="671117"/>
                  <a:pt x="415010" y="669061"/>
                  <a:pt x="431050" y="658368"/>
                </a:cubicBezTo>
                <a:lnTo>
                  <a:pt x="485914" y="621792"/>
                </a:lnTo>
                <a:cubicBezTo>
                  <a:pt x="538325" y="543176"/>
                  <a:pt x="475488" y="642644"/>
                  <a:pt x="513346" y="566928"/>
                </a:cubicBezTo>
                <a:cubicBezTo>
                  <a:pt x="518261" y="557098"/>
                  <a:pt x="526719" y="549326"/>
                  <a:pt x="531634" y="539496"/>
                </a:cubicBezTo>
                <a:cubicBezTo>
                  <a:pt x="542085" y="518594"/>
                  <a:pt x="544705" y="487212"/>
                  <a:pt x="549922" y="466344"/>
                </a:cubicBezTo>
                <a:cubicBezTo>
                  <a:pt x="552260" y="456993"/>
                  <a:pt x="556018" y="448056"/>
                  <a:pt x="559066" y="438912"/>
                </a:cubicBezTo>
                <a:cubicBezTo>
                  <a:pt x="556510" y="321334"/>
                  <a:pt x="682499" y="41146"/>
                  <a:pt x="522490" y="9144"/>
                </a:cubicBezTo>
                <a:cubicBezTo>
                  <a:pt x="501356" y="4917"/>
                  <a:pt x="479818" y="3048"/>
                  <a:pt x="458482" y="0"/>
                </a:cubicBezTo>
                <a:cubicBezTo>
                  <a:pt x="406079" y="10481"/>
                  <a:pt x="426663" y="2193"/>
                  <a:pt x="394474" y="0"/>
                </a:cubicBez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15" name="Szabadkézi sokszög 14"/>
          <p:cNvSpPr/>
          <p:nvPr/>
        </p:nvSpPr>
        <p:spPr>
          <a:xfrm rot="18662183">
            <a:off x="2024064" y="1173164"/>
            <a:ext cx="695325" cy="403225"/>
          </a:xfrm>
          <a:custGeom>
            <a:avLst/>
            <a:gdLst>
              <a:gd name="connsiteX0" fmla="*/ 0 w 694944"/>
              <a:gd name="connsiteY0" fmla="*/ 82296 h 402336"/>
              <a:gd name="connsiteX1" fmla="*/ 0 w 694944"/>
              <a:gd name="connsiteY1" fmla="*/ 82296 h 402336"/>
              <a:gd name="connsiteX2" fmla="*/ 9144 w 694944"/>
              <a:gd name="connsiteY2" fmla="*/ 210312 h 402336"/>
              <a:gd name="connsiteX3" fmla="*/ 18288 w 694944"/>
              <a:gd name="connsiteY3" fmla="*/ 237744 h 402336"/>
              <a:gd name="connsiteX4" fmla="*/ 45720 w 694944"/>
              <a:gd name="connsiteY4" fmla="*/ 256032 h 402336"/>
              <a:gd name="connsiteX5" fmla="*/ 100584 w 694944"/>
              <a:gd name="connsiteY5" fmla="*/ 310896 h 402336"/>
              <a:gd name="connsiteX6" fmla="*/ 155448 w 694944"/>
              <a:gd name="connsiteY6" fmla="*/ 338328 h 402336"/>
              <a:gd name="connsiteX7" fmla="*/ 182880 w 694944"/>
              <a:gd name="connsiteY7" fmla="*/ 356616 h 402336"/>
              <a:gd name="connsiteX8" fmla="*/ 246888 w 694944"/>
              <a:gd name="connsiteY8" fmla="*/ 374904 h 402336"/>
              <a:gd name="connsiteX9" fmla="*/ 356616 w 694944"/>
              <a:gd name="connsiteY9" fmla="*/ 402336 h 402336"/>
              <a:gd name="connsiteX10" fmla="*/ 640080 w 694944"/>
              <a:gd name="connsiteY10" fmla="*/ 393192 h 402336"/>
              <a:gd name="connsiteX11" fmla="*/ 685800 w 694944"/>
              <a:gd name="connsiteY11" fmla="*/ 329184 h 402336"/>
              <a:gd name="connsiteX12" fmla="*/ 694944 w 694944"/>
              <a:gd name="connsiteY12" fmla="*/ 301752 h 402336"/>
              <a:gd name="connsiteX13" fmla="*/ 685800 w 694944"/>
              <a:gd name="connsiteY13" fmla="*/ 164592 h 402336"/>
              <a:gd name="connsiteX14" fmla="*/ 676656 w 694944"/>
              <a:gd name="connsiteY14" fmla="*/ 137160 h 402336"/>
              <a:gd name="connsiteX15" fmla="*/ 612648 w 694944"/>
              <a:gd name="connsiteY15" fmla="*/ 91440 h 402336"/>
              <a:gd name="connsiteX16" fmla="*/ 585216 w 694944"/>
              <a:gd name="connsiteY16" fmla="*/ 73152 h 402336"/>
              <a:gd name="connsiteX17" fmla="*/ 530352 w 694944"/>
              <a:gd name="connsiteY17" fmla="*/ 54864 h 402336"/>
              <a:gd name="connsiteX18" fmla="*/ 265176 w 694944"/>
              <a:gd name="connsiteY18" fmla="*/ 36576 h 402336"/>
              <a:gd name="connsiteX19" fmla="*/ 237744 w 694944"/>
              <a:gd name="connsiteY19" fmla="*/ 27432 h 402336"/>
              <a:gd name="connsiteX20" fmla="*/ 201168 w 694944"/>
              <a:gd name="connsiteY20" fmla="*/ 18288 h 402336"/>
              <a:gd name="connsiteX21" fmla="*/ 146304 w 694944"/>
              <a:gd name="connsiteY21" fmla="*/ 0 h 402336"/>
              <a:gd name="connsiteX22" fmla="*/ 73152 w 694944"/>
              <a:gd name="connsiteY22" fmla="*/ 9144 h 402336"/>
              <a:gd name="connsiteX23" fmla="*/ 45720 w 694944"/>
              <a:gd name="connsiteY23" fmla="*/ 18288 h 402336"/>
              <a:gd name="connsiteX24" fmla="*/ 0 w 694944"/>
              <a:gd name="connsiteY24" fmla="*/ 82296 h 402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94944" h="402336">
                <a:moveTo>
                  <a:pt x="0" y="82296"/>
                </a:moveTo>
                <a:lnTo>
                  <a:pt x="0" y="82296"/>
                </a:lnTo>
                <a:cubicBezTo>
                  <a:pt x="3048" y="124968"/>
                  <a:pt x="4145" y="167824"/>
                  <a:pt x="9144" y="210312"/>
                </a:cubicBezTo>
                <a:cubicBezTo>
                  <a:pt x="10270" y="219885"/>
                  <a:pt x="12267" y="230218"/>
                  <a:pt x="18288" y="237744"/>
                </a:cubicBezTo>
                <a:cubicBezTo>
                  <a:pt x="25153" y="246326"/>
                  <a:pt x="37506" y="248731"/>
                  <a:pt x="45720" y="256032"/>
                </a:cubicBezTo>
                <a:cubicBezTo>
                  <a:pt x="65050" y="273215"/>
                  <a:pt x="79065" y="296550"/>
                  <a:pt x="100584" y="310896"/>
                </a:cubicBezTo>
                <a:cubicBezTo>
                  <a:pt x="179200" y="363307"/>
                  <a:pt x="79732" y="300470"/>
                  <a:pt x="155448" y="338328"/>
                </a:cubicBezTo>
                <a:cubicBezTo>
                  <a:pt x="165278" y="343243"/>
                  <a:pt x="173050" y="351701"/>
                  <a:pt x="182880" y="356616"/>
                </a:cubicBezTo>
                <a:cubicBezTo>
                  <a:pt x="198245" y="364299"/>
                  <a:pt x="232239" y="370509"/>
                  <a:pt x="246888" y="374904"/>
                </a:cubicBezTo>
                <a:cubicBezTo>
                  <a:pt x="337454" y="402074"/>
                  <a:pt x="265316" y="387119"/>
                  <a:pt x="356616" y="402336"/>
                </a:cubicBezTo>
                <a:cubicBezTo>
                  <a:pt x="451104" y="399288"/>
                  <a:pt x="545706" y="398743"/>
                  <a:pt x="640080" y="393192"/>
                </a:cubicBezTo>
                <a:cubicBezTo>
                  <a:pt x="681533" y="390754"/>
                  <a:pt x="672998" y="367589"/>
                  <a:pt x="685800" y="329184"/>
                </a:cubicBezTo>
                <a:lnTo>
                  <a:pt x="694944" y="301752"/>
                </a:lnTo>
                <a:cubicBezTo>
                  <a:pt x="691896" y="256032"/>
                  <a:pt x="690860" y="210133"/>
                  <a:pt x="685800" y="164592"/>
                </a:cubicBezTo>
                <a:cubicBezTo>
                  <a:pt x="684736" y="155012"/>
                  <a:pt x="682003" y="145180"/>
                  <a:pt x="676656" y="137160"/>
                </a:cubicBezTo>
                <a:cubicBezTo>
                  <a:pt x="656033" y="106226"/>
                  <a:pt x="643453" y="109043"/>
                  <a:pt x="612648" y="91440"/>
                </a:cubicBezTo>
                <a:cubicBezTo>
                  <a:pt x="603106" y="85988"/>
                  <a:pt x="595259" y="77615"/>
                  <a:pt x="585216" y="73152"/>
                </a:cubicBezTo>
                <a:cubicBezTo>
                  <a:pt x="567600" y="65323"/>
                  <a:pt x="549255" y="58645"/>
                  <a:pt x="530352" y="54864"/>
                </a:cubicBezTo>
                <a:cubicBezTo>
                  <a:pt x="412838" y="31361"/>
                  <a:pt x="500160" y="46367"/>
                  <a:pt x="265176" y="36576"/>
                </a:cubicBezTo>
                <a:cubicBezTo>
                  <a:pt x="256032" y="33528"/>
                  <a:pt x="247012" y="30080"/>
                  <a:pt x="237744" y="27432"/>
                </a:cubicBezTo>
                <a:cubicBezTo>
                  <a:pt x="225660" y="23980"/>
                  <a:pt x="213205" y="21899"/>
                  <a:pt x="201168" y="18288"/>
                </a:cubicBezTo>
                <a:cubicBezTo>
                  <a:pt x="182704" y="12749"/>
                  <a:pt x="146304" y="0"/>
                  <a:pt x="146304" y="0"/>
                </a:cubicBezTo>
                <a:cubicBezTo>
                  <a:pt x="121920" y="3048"/>
                  <a:pt x="97329" y="4748"/>
                  <a:pt x="73152" y="9144"/>
                </a:cubicBezTo>
                <a:cubicBezTo>
                  <a:pt x="63669" y="10868"/>
                  <a:pt x="52536" y="11472"/>
                  <a:pt x="45720" y="18288"/>
                </a:cubicBezTo>
                <a:cubicBezTo>
                  <a:pt x="30178" y="33830"/>
                  <a:pt x="7620" y="71628"/>
                  <a:pt x="0" y="82296"/>
                </a:cubicBez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16" name="Szabadkézi sokszög 15"/>
          <p:cNvSpPr/>
          <p:nvPr/>
        </p:nvSpPr>
        <p:spPr>
          <a:xfrm>
            <a:off x="1847851" y="188913"/>
            <a:ext cx="792163" cy="639762"/>
          </a:xfrm>
          <a:custGeom>
            <a:avLst/>
            <a:gdLst>
              <a:gd name="connsiteX0" fmla="*/ 11870 w 793191"/>
              <a:gd name="connsiteY0" fmla="*/ 91440 h 639899"/>
              <a:gd name="connsiteX1" fmla="*/ 11870 w 793191"/>
              <a:gd name="connsiteY1" fmla="*/ 91440 h 639899"/>
              <a:gd name="connsiteX2" fmla="*/ 30158 w 793191"/>
              <a:gd name="connsiteY2" fmla="*/ 210312 h 639899"/>
              <a:gd name="connsiteX3" fmla="*/ 39302 w 793191"/>
              <a:gd name="connsiteY3" fmla="*/ 256032 h 639899"/>
              <a:gd name="connsiteX4" fmla="*/ 57590 w 793191"/>
              <a:gd name="connsiteY4" fmla="*/ 420624 h 639899"/>
              <a:gd name="connsiteX5" fmla="*/ 75878 w 793191"/>
              <a:gd name="connsiteY5" fmla="*/ 475488 h 639899"/>
              <a:gd name="connsiteX6" fmla="*/ 103310 w 793191"/>
              <a:gd name="connsiteY6" fmla="*/ 493776 h 639899"/>
              <a:gd name="connsiteX7" fmla="*/ 158174 w 793191"/>
              <a:gd name="connsiteY7" fmla="*/ 539496 h 639899"/>
              <a:gd name="connsiteX8" fmla="*/ 185606 w 793191"/>
              <a:gd name="connsiteY8" fmla="*/ 548640 h 639899"/>
              <a:gd name="connsiteX9" fmla="*/ 231326 w 793191"/>
              <a:gd name="connsiteY9" fmla="*/ 603504 h 639899"/>
              <a:gd name="connsiteX10" fmla="*/ 286190 w 793191"/>
              <a:gd name="connsiteY10" fmla="*/ 621792 h 639899"/>
              <a:gd name="connsiteX11" fmla="*/ 651950 w 793191"/>
              <a:gd name="connsiteY11" fmla="*/ 612648 h 639899"/>
              <a:gd name="connsiteX12" fmla="*/ 697670 w 793191"/>
              <a:gd name="connsiteY12" fmla="*/ 566928 h 639899"/>
              <a:gd name="connsiteX13" fmla="*/ 752534 w 793191"/>
              <a:gd name="connsiteY13" fmla="*/ 502920 h 639899"/>
              <a:gd name="connsiteX14" fmla="*/ 770822 w 793191"/>
              <a:gd name="connsiteY14" fmla="*/ 448056 h 639899"/>
              <a:gd name="connsiteX15" fmla="*/ 779966 w 793191"/>
              <a:gd name="connsiteY15" fmla="*/ 420624 h 639899"/>
              <a:gd name="connsiteX16" fmla="*/ 770822 w 793191"/>
              <a:gd name="connsiteY16" fmla="*/ 320040 h 639899"/>
              <a:gd name="connsiteX17" fmla="*/ 734246 w 793191"/>
              <a:gd name="connsiteY17" fmla="*/ 265176 h 639899"/>
              <a:gd name="connsiteX18" fmla="*/ 715958 w 793191"/>
              <a:gd name="connsiteY18" fmla="*/ 237744 h 639899"/>
              <a:gd name="connsiteX19" fmla="*/ 670238 w 793191"/>
              <a:gd name="connsiteY19" fmla="*/ 182880 h 639899"/>
              <a:gd name="connsiteX20" fmla="*/ 642806 w 793191"/>
              <a:gd name="connsiteY20" fmla="*/ 173736 h 639899"/>
              <a:gd name="connsiteX21" fmla="*/ 615374 w 793191"/>
              <a:gd name="connsiteY21" fmla="*/ 146304 h 639899"/>
              <a:gd name="connsiteX22" fmla="*/ 542222 w 793191"/>
              <a:gd name="connsiteY22" fmla="*/ 109728 h 639899"/>
              <a:gd name="connsiteX23" fmla="*/ 459926 w 793191"/>
              <a:gd name="connsiteY23" fmla="*/ 45720 h 639899"/>
              <a:gd name="connsiteX24" fmla="*/ 405062 w 793191"/>
              <a:gd name="connsiteY24" fmla="*/ 18288 h 639899"/>
              <a:gd name="connsiteX25" fmla="*/ 350198 w 793191"/>
              <a:gd name="connsiteY25" fmla="*/ 0 h 639899"/>
              <a:gd name="connsiteX26" fmla="*/ 139886 w 793191"/>
              <a:gd name="connsiteY26" fmla="*/ 9144 h 639899"/>
              <a:gd name="connsiteX27" fmla="*/ 94166 w 793191"/>
              <a:gd name="connsiteY27" fmla="*/ 18288 h 639899"/>
              <a:gd name="connsiteX28" fmla="*/ 39302 w 793191"/>
              <a:gd name="connsiteY28" fmla="*/ 36576 h 639899"/>
              <a:gd name="connsiteX29" fmla="*/ 21014 w 793191"/>
              <a:gd name="connsiteY29" fmla="*/ 64008 h 639899"/>
              <a:gd name="connsiteX30" fmla="*/ 11870 w 793191"/>
              <a:gd name="connsiteY30" fmla="*/ 91440 h 639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93191" h="639899">
                <a:moveTo>
                  <a:pt x="11870" y="91440"/>
                </a:moveTo>
                <a:lnTo>
                  <a:pt x="11870" y="91440"/>
                </a:lnTo>
                <a:cubicBezTo>
                  <a:pt x="17966" y="131064"/>
                  <a:pt x="23567" y="170767"/>
                  <a:pt x="30158" y="210312"/>
                </a:cubicBezTo>
                <a:cubicBezTo>
                  <a:pt x="32713" y="225642"/>
                  <a:pt x="37675" y="240576"/>
                  <a:pt x="39302" y="256032"/>
                </a:cubicBezTo>
                <a:cubicBezTo>
                  <a:pt x="49484" y="352759"/>
                  <a:pt x="38028" y="355418"/>
                  <a:pt x="57590" y="420624"/>
                </a:cubicBezTo>
                <a:cubicBezTo>
                  <a:pt x="63129" y="439088"/>
                  <a:pt x="59838" y="464795"/>
                  <a:pt x="75878" y="475488"/>
                </a:cubicBezTo>
                <a:cubicBezTo>
                  <a:pt x="85022" y="481584"/>
                  <a:pt x="94867" y="486741"/>
                  <a:pt x="103310" y="493776"/>
                </a:cubicBezTo>
                <a:cubicBezTo>
                  <a:pt x="133644" y="519055"/>
                  <a:pt x="124120" y="522469"/>
                  <a:pt x="158174" y="539496"/>
                </a:cubicBezTo>
                <a:cubicBezTo>
                  <a:pt x="166795" y="543807"/>
                  <a:pt x="176462" y="545592"/>
                  <a:pt x="185606" y="548640"/>
                </a:cubicBezTo>
                <a:cubicBezTo>
                  <a:pt x="196989" y="565714"/>
                  <a:pt x="212689" y="593150"/>
                  <a:pt x="231326" y="603504"/>
                </a:cubicBezTo>
                <a:cubicBezTo>
                  <a:pt x="248177" y="612866"/>
                  <a:pt x="286190" y="621792"/>
                  <a:pt x="286190" y="621792"/>
                </a:cubicBezTo>
                <a:cubicBezTo>
                  <a:pt x="408110" y="618744"/>
                  <a:pt x="530288" y="621136"/>
                  <a:pt x="651950" y="612648"/>
                </a:cubicBezTo>
                <a:cubicBezTo>
                  <a:pt x="675682" y="610992"/>
                  <a:pt x="686130" y="580776"/>
                  <a:pt x="697670" y="566928"/>
                </a:cubicBezTo>
                <a:cubicBezTo>
                  <a:pt x="793191" y="452303"/>
                  <a:pt x="649800" y="639899"/>
                  <a:pt x="752534" y="502920"/>
                </a:cubicBezTo>
                <a:lnTo>
                  <a:pt x="770822" y="448056"/>
                </a:lnTo>
                <a:lnTo>
                  <a:pt x="779966" y="420624"/>
                </a:lnTo>
                <a:cubicBezTo>
                  <a:pt x="776918" y="387096"/>
                  <a:pt x="780321" y="352338"/>
                  <a:pt x="770822" y="320040"/>
                </a:cubicBezTo>
                <a:cubicBezTo>
                  <a:pt x="764620" y="298954"/>
                  <a:pt x="746438" y="283464"/>
                  <a:pt x="734246" y="265176"/>
                </a:cubicBezTo>
                <a:lnTo>
                  <a:pt x="715958" y="237744"/>
                </a:lnTo>
                <a:cubicBezTo>
                  <a:pt x="702464" y="217502"/>
                  <a:pt x="691360" y="196961"/>
                  <a:pt x="670238" y="182880"/>
                </a:cubicBezTo>
                <a:cubicBezTo>
                  <a:pt x="662218" y="177533"/>
                  <a:pt x="651950" y="176784"/>
                  <a:pt x="642806" y="173736"/>
                </a:cubicBezTo>
                <a:cubicBezTo>
                  <a:pt x="633662" y="164592"/>
                  <a:pt x="626284" y="153247"/>
                  <a:pt x="615374" y="146304"/>
                </a:cubicBezTo>
                <a:cubicBezTo>
                  <a:pt x="592374" y="131668"/>
                  <a:pt x="561499" y="129005"/>
                  <a:pt x="542222" y="109728"/>
                </a:cubicBezTo>
                <a:cubicBezTo>
                  <a:pt x="518553" y="86059"/>
                  <a:pt x="492738" y="56657"/>
                  <a:pt x="459926" y="45720"/>
                </a:cubicBezTo>
                <a:cubicBezTo>
                  <a:pt x="359882" y="12372"/>
                  <a:pt x="511417" y="65557"/>
                  <a:pt x="405062" y="18288"/>
                </a:cubicBezTo>
                <a:cubicBezTo>
                  <a:pt x="387446" y="10459"/>
                  <a:pt x="350198" y="0"/>
                  <a:pt x="350198" y="0"/>
                </a:cubicBezTo>
                <a:cubicBezTo>
                  <a:pt x="280094" y="3048"/>
                  <a:pt x="209878" y="4145"/>
                  <a:pt x="139886" y="9144"/>
                </a:cubicBezTo>
                <a:cubicBezTo>
                  <a:pt x="124384" y="10251"/>
                  <a:pt x="109160" y="14199"/>
                  <a:pt x="94166" y="18288"/>
                </a:cubicBezTo>
                <a:cubicBezTo>
                  <a:pt x="75568" y="23360"/>
                  <a:pt x="39302" y="36576"/>
                  <a:pt x="39302" y="36576"/>
                </a:cubicBezTo>
                <a:cubicBezTo>
                  <a:pt x="33206" y="45720"/>
                  <a:pt x="25929" y="54178"/>
                  <a:pt x="21014" y="64008"/>
                </a:cubicBezTo>
                <a:cubicBezTo>
                  <a:pt x="0" y="106036"/>
                  <a:pt x="13394" y="86868"/>
                  <a:pt x="11870" y="91440"/>
                </a:cubicBez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17" name="Szabadkézi sokszög 16"/>
          <p:cNvSpPr/>
          <p:nvPr/>
        </p:nvSpPr>
        <p:spPr>
          <a:xfrm>
            <a:off x="2208214" y="2997200"/>
            <a:ext cx="693737" cy="401638"/>
          </a:xfrm>
          <a:custGeom>
            <a:avLst/>
            <a:gdLst>
              <a:gd name="connsiteX0" fmla="*/ 0 w 694944"/>
              <a:gd name="connsiteY0" fmla="*/ 82296 h 402336"/>
              <a:gd name="connsiteX1" fmla="*/ 0 w 694944"/>
              <a:gd name="connsiteY1" fmla="*/ 82296 h 402336"/>
              <a:gd name="connsiteX2" fmla="*/ 9144 w 694944"/>
              <a:gd name="connsiteY2" fmla="*/ 210312 h 402336"/>
              <a:gd name="connsiteX3" fmla="*/ 18288 w 694944"/>
              <a:gd name="connsiteY3" fmla="*/ 237744 h 402336"/>
              <a:gd name="connsiteX4" fmla="*/ 45720 w 694944"/>
              <a:gd name="connsiteY4" fmla="*/ 256032 h 402336"/>
              <a:gd name="connsiteX5" fmla="*/ 100584 w 694944"/>
              <a:gd name="connsiteY5" fmla="*/ 310896 h 402336"/>
              <a:gd name="connsiteX6" fmla="*/ 155448 w 694944"/>
              <a:gd name="connsiteY6" fmla="*/ 338328 h 402336"/>
              <a:gd name="connsiteX7" fmla="*/ 182880 w 694944"/>
              <a:gd name="connsiteY7" fmla="*/ 356616 h 402336"/>
              <a:gd name="connsiteX8" fmla="*/ 246888 w 694944"/>
              <a:gd name="connsiteY8" fmla="*/ 374904 h 402336"/>
              <a:gd name="connsiteX9" fmla="*/ 356616 w 694944"/>
              <a:gd name="connsiteY9" fmla="*/ 402336 h 402336"/>
              <a:gd name="connsiteX10" fmla="*/ 640080 w 694944"/>
              <a:gd name="connsiteY10" fmla="*/ 393192 h 402336"/>
              <a:gd name="connsiteX11" fmla="*/ 685800 w 694944"/>
              <a:gd name="connsiteY11" fmla="*/ 329184 h 402336"/>
              <a:gd name="connsiteX12" fmla="*/ 694944 w 694944"/>
              <a:gd name="connsiteY12" fmla="*/ 301752 h 402336"/>
              <a:gd name="connsiteX13" fmla="*/ 685800 w 694944"/>
              <a:gd name="connsiteY13" fmla="*/ 164592 h 402336"/>
              <a:gd name="connsiteX14" fmla="*/ 676656 w 694944"/>
              <a:gd name="connsiteY14" fmla="*/ 137160 h 402336"/>
              <a:gd name="connsiteX15" fmla="*/ 612648 w 694944"/>
              <a:gd name="connsiteY15" fmla="*/ 91440 h 402336"/>
              <a:gd name="connsiteX16" fmla="*/ 585216 w 694944"/>
              <a:gd name="connsiteY16" fmla="*/ 73152 h 402336"/>
              <a:gd name="connsiteX17" fmla="*/ 530352 w 694944"/>
              <a:gd name="connsiteY17" fmla="*/ 54864 h 402336"/>
              <a:gd name="connsiteX18" fmla="*/ 265176 w 694944"/>
              <a:gd name="connsiteY18" fmla="*/ 36576 h 402336"/>
              <a:gd name="connsiteX19" fmla="*/ 237744 w 694944"/>
              <a:gd name="connsiteY19" fmla="*/ 27432 h 402336"/>
              <a:gd name="connsiteX20" fmla="*/ 201168 w 694944"/>
              <a:gd name="connsiteY20" fmla="*/ 18288 h 402336"/>
              <a:gd name="connsiteX21" fmla="*/ 146304 w 694944"/>
              <a:gd name="connsiteY21" fmla="*/ 0 h 402336"/>
              <a:gd name="connsiteX22" fmla="*/ 73152 w 694944"/>
              <a:gd name="connsiteY22" fmla="*/ 9144 h 402336"/>
              <a:gd name="connsiteX23" fmla="*/ 45720 w 694944"/>
              <a:gd name="connsiteY23" fmla="*/ 18288 h 402336"/>
              <a:gd name="connsiteX24" fmla="*/ 0 w 694944"/>
              <a:gd name="connsiteY24" fmla="*/ 82296 h 402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94944" h="402336">
                <a:moveTo>
                  <a:pt x="0" y="82296"/>
                </a:moveTo>
                <a:lnTo>
                  <a:pt x="0" y="82296"/>
                </a:lnTo>
                <a:cubicBezTo>
                  <a:pt x="3048" y="124968"/>
                  <a:pt x="4145" y="167824"/>
                  <a:pt x="9144" y="210312"/>
                </a:cubicBezTo>
                <a:cubicBezTo>
                  <a:pt x="10270" y="219885"/>
                  <a:pt x="12267" y="230218"/>
                  <a:pt x="18288" y="237744"/>
                </a:cubicBezTo>
                <a:cubicBezTo>
                  <a:pt x="25153" y="246326"/>
                  <a:pt x="37506" y="248731"/>
                  <a:pt x="45720" y="256032"/>
                </a:cubicBezTo>
                <a:cubicBezTo>
                  <a:pt x="65050" y="273215"/>
                  <a:pt x="79065" y="296550"/>
                  <a:pt x="100584" y="310896"/>
                </a:cubicBezTo>
                <a:cubicBezTo>
                  <a:pt x="179200" y="363307"/>
                  <a:pt x="79732" y="300470"/>
                  <a:pt x="155448" y="338328"/>
                </a:cubicBezTo>
                <a:cubicBezTo>
                  <a:pt x="165278" y="343243"/>
                  <a:pt x="173050" y="351701"/>
                  <a:pt x="182880" y="356616"/>
                </a:cubicBezTo>
                <a:cubicBezTo>
                  <a:pt x="198245" y="364299"/>
                  <a:pt x="232239" y="370509"/>
                  <a:pt x="246888" y="374904"/>
                </a:cubicBezTo>
                <a:cubicBezTo>
                  <a:pt x="337454" y="402074"/>
                  <a:pt x="265316" y="387119"/>
                  <a:pt x="356616" y="402336"/>
                </a:cubicBezTo>
                <a:cubicBezTo>
                  <a:pt x="451104" y="399288"/>
                  <a:pt x="545706" y="398743"/>
                  <a:pt x="640080" y="393192"/>
                </a:cubicBezTo>
                <a:cubicBezTo>
                  <a:pt x="681533" y="390754"/>
                  <a:pt x="672998" y="367589"/>
                  <a:pt x="685800" y="329184"/>
                </a:cubicBezTo>
                <a:lnTo>
                  <a:pt x="694944" y="301752"/>
                </a:lnTo>
                <a:cubicBezTo>
                  <a:pt x="691896" y="256032"/>
                  <a:pt x="690860" y="210133"/>
                  <a:pt x="685800" y="164592"/>
                </a:cubicBezTo>
                <a:cubicBezTo>
                  <a:pt x="684736" y="155012"/>
                  <a:pt x="682003" y="145180"/>
                  <a:pt x="676656" y="137160"/>
                </a:cubicBezTo>
                <a:cubicBezTo>
                  <a:pt x="656033" y="106226"/>
                  <a:pt x="643453" y="109043"/>
                  <a:pt x="612648" y="91440"/>
                </a:cubicBezTo>
                <a:cubicBezTo>
                  <a:pt x="603106" y="85988"/>
                  <a:pt x="595259" y="77615"/>
                  <a:pt x="585216" y="73152"/>
                </a:cubicBezTo>
                <a:cubicBezTo>
                  <a:pt x="567600" y="65323"/>
                  <a:pt x="549255" y="58645"/>
                  <a:pt x="530352" y="54864"/>
                </a:cubicBezTo>
                <a:cubicBezTo>
                  <a:pt x="412838" y="31361"/>
                  <a:pt x="500160" y="46367"/>
                  <a:pt x="265176" y="36576"/>
                </a:cubicBezTo>
                <a:cubicBezTo>
                  <a:pt x="256032" y="33528"/>
                  <a:pt x="247012" y="30080"/>
                  <a:pt x="237744" y="27432"/>
                </a:cubicBezTo>
                <a:cubicBezTo>
                  <a:pt x="225660" y="23980"/>
                  <a:pt x="213205" y="21899"/>
                  <a:pt x="201168" y="18288"/>
                </a:cubicBezTo>
                <a:cubicBezTo>
                  <a:pt x="182704" y="12749"/>
                  <a:pt x="146304" y="0"/>
                  <a:pt x="146304" y="0"/>
                </a:cubicBezTo>
                <a:cubicBezTo>
                  <a:pt x="121920" y="3048"/>
                  <a:pt x="97329" y="4748"/>
                  <a:pt x="73152" y="9144"/>
                </a:cubicBezTo>
                <a:cubicBezTo>
                  <a:pt x="63669" y="10868"/>
                  <a:pt x="52536" y="11472"/>
                  <a:pt x="45720" y="18288"/>
                </a:cubicBezTo>
                <a:cubicBezTo>
                  <a:pt x="30178" y="33830"/>
                  <a:pt x="7620" y="71628"/>
                  <a:pt x="0" y="82296"/>
                </a:cubicBez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18" name="Szabadkézi sokszög 17"/>
          <p:cNvSpPr/>
          <p:nvPr/>
        </p:nvSpPr>
        <p:spPr>
          <a:xfrm>
            <a:off x="3935413" y="3141663"/>
            <a:ext cx="550862" cy="493712"/>
          </a:xfrm>
          <a:custGeom>
            <a:avLst/>
            <a:gdLst>
              <a:gd name="connsiteX0" fmla="*/ 447880 w 549893"/>
              <a:gd name="connsiteY0" fmla="*/ 54864 h 494366"/>
              <a:gd name="connsiteX1" fmla="*/ 447880 w 549893"/>
              <a:gd name="connsiteY1" fmla="*/ 54864 h 494366"/>
              <a:gd name="connsiteX2" fmla="*/ 338152 w 549893"/>
              <a:gd name="connsiteY2" fmla="*/ 18288 h 494366"/>
              <a:gd name="connsiteX3" fmla="*/ 310720 w 549893"/>
              <a:gd name="connsiteY3" fmla="*/ 9144 h 494366"/>
              <a:gd name="connsiteX4" fmla="*/ 265000 w 549893"/>
              <a:gd name="connsiteY4" fmla="*/ 0 h 494366"/>
              <a:gd name="connsiteX5" fmla="*/ 155272 w 549893"/>
              <a:gd name="connsiteY5" fmla="*/ 9144 h 494366"/>
              <a:gd name="connsiteX6" fmla="*/ 127840 w 549893"/>
              <a:gd name="connsiteY6" fmla="*/ 27432 h 494366"/>
              <a:gd name="connsiteX7" fmla="*/ 100408 w 549893"/>
              <a:gd name="connsiteY7" fmla="*/ 36576 h 494366"/>
              <a:gd name="connsiteX8" fmla="*/ 63832 w 549893"/>
              <a:gd name="connsiteY8" fmla="*/ 64008 h 494366"/>
              <a:gd name="connsiteX9" fmla="*/ 36400 w 549893"/>
              <a:gd name="connsiteY9" fmla="*/ 82296 h 494366"/>
              <a:gd name="connsiteX10" fmla="*/ 18112 w 549893"/>
              <a:gd name="connsiteY10" fmla="*/ 155448 h 494366"/>
              <a:gd name="connsiteX11" fmla="*/ 63832 w 549893"/>
              <a:gd name="connsiteY11" fmla="*/ 374904 h 494366"/>
              <a:gd name="connsiteX12" fmla="*/ 118696 w 549893"/>
              <a:gd name="connsiteY12" fmla="*/ 411480 h 494366"/>
              <a:gd name="connsiteX13" fmla="*/ 146128 w 549893"/>
              <a:gd name="connsiteY13" fmla="*/ 420624 h 494366"/>
              <a:gd name="connsiteX14" fmla="*/ 173560 w 549893"/>
              <a:gd name="connsiteY14" fmla="*/ 438912 h 494366"/>
              <a:gd name="connsiteX15" fmla="*/ 228424 w 549893"/>
              <a:gd name="connsiteY15" fmla="*/ 457200 h 494366"/>
              <a:gd name="connsiteX16" fmla="*/ 255856 w 549893"/>
              <a:gd name="connsiteY16" fmla="*/ 466344 h 494366"/>
              <a:gd name="connsiteX17" fmla="*/ 447880 w 549893"/>
              <a:gd name="connsiteY17" fmla="*/ 429768 h 494366"/>
              <a:gd name="connsiteX18" fmla="*/ 466168 w 549893"/>
              <a:gd name="connsiteY18" fmla="*/ 374904 h 494366"/>
              <a:gd name="connsiteX19" fmla="*/ 493600 w 549893"/>
              <a:gd name="connsiteY19" fmla="*/ 292608 h 494366"/>
              <a:gd name="connsiteX20" fmla="*/ 502744 w 549893"/>
              <a:gd name="connsiteY20" fmla="*/ 265176 h 494366"/>
              <a:gd name="connsiteX21" fmla="*/ 511888 w 549893"/>
              <a:gd name="connsiteY21" fmla="*/ 237744 h 494366"/>
              <a:gd name="connsiteX22" fmla="*/ 475312 w 549893"/>
              <a:gd name="connsiteY22" fmla="*/ 82296 h 494366"/>
              <a:gd name="connsiteX23" fmla="*/ 447880 w 549893"/>
              <a:gd name="connsiteY23" fmla="*/ 54864 h 49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9893" h="494366">
                <a:moveTo>
                  <a:pt x="447880" y="54864"/>
                </a:moveTo>
                <a:lnTo>
                  <a:pt x="447880" y="54864"/>
                </a:lnTo>
                <a:lnTo>
                  <a:pt x="338152" y="18288"/>
                </a:lnTo>
                <a:cubicBezTo>
                  <a:pt x="329008" y="15240"/>
                  <a:pt x="320171" y="11034"/>
                  <a:pt x="310720" y="9144"/>
                </a:cubicBezTo>
                <a:lnTo>
                  <a:pt x="265000" y="0"/>
                </a:lnTo>
                <a:cubicBezTo>
                  <a:pt x="228424" y="3048"/>
                  <a:pt x="191262" y="1946"/>
                  <a:pt x="155272" y="9144"/>
                </a:cubicBezTo>
                <a:cubicBezTo>
                  <a:pt x="144496" y="11299"/>
                  <a:pt x="137670" y="22517"/>
                  <a:pt x="127840" y="27432"/>
                </a:cubicBezTo>
                <a:cubicBezTo>
                  <a:pt x="119219" y="31743"/>
                  <a:pt x="109552" y="33528"/>
                  <a:pt x="100408" y="36576"/>
                </a:cubicBezTo>
                <a:cubicBezTo>
                  <a:pt x="88216" y="45720"/>
                  <a:pt x="76233" y="55150"/>
                  <a:pt x="63832" y="64008"/>
                </a:cubicBezTo>
                <a:cubicBezTo>
                  <a:pt x="54889" y="70396"/>
                  <a:pt x="43265" y="73714"/>
                  <a:pt x="36400" y="82296"/>
                </a:cubicBezTo>
                <a:cubicBezTo>
                  <a:pt x="28902" y="91669"/>
                  <a:pt x="18567" y="153171"/>
                  <a:pt x="18112" y="155448"/>
                </a:cubicBezTo>
                <a:cubicBezTo>
                  <a:pt x="20416" y="196913"/>
                  <a:pt x="0" y="332349"/>
                  <a:pt x="63832" y="374904"/>
                </a:cubicBezTo>
                <a:cubicBezTo>
                  <a:pt x="82120" y="387096"/>
                  <a:pt x="97844" y="404529"/>
                  <a:pt x="118696" y="411480"/>
                </a:cubicBezTo>
                <a:cubicBezTo>
                  <a:pt x="127840" y="414528"/>
                  <a:pt x="137507" y="416313"/>
                  <a:pt x="146128" y="420624"/>
                </a:cubicBezTo>
                <a:cubicBezTo>
                  <a:pt x="155958" y="425539"/>
                  <a:pt x="163517" y="434449"/>
                  <a:pt x="173560" y="438912"/>
                </a:cubicBezTo>
                <a:cubicBezTo>
                  <a:pt x="191176" y="446741"/>
                  <a:pt x="210136" y="451104"/>
                  <a:pt x="228424" y="457200"/>
                </a:cubicBezTo>
                <a:lnTo>
                  <a:pt x="255856" y="466344"/>
                </a:lnTo>
                <a:cubicBezTo>
                  <a:pt x="304189" y="463659"/>
                  <a:pt x="411992" y="494366"/>
                  <a:pt x="447880" y="429768"/>
                </a:cubicBezTo>
                <a:cubicBezTo>
                  <a:pt x="457242" y="412917"/>
                  <a:pt x="460072" y="393192"/>
                  <a:pt x="466168" y="374904"/>
                </a:cubicBezTo>
                <a:lnTo>
                  <a:pt x="493600" y="292608"/>
                </a:lnTo>
                <a:lnTo>
                  <a:pt x="502744" y="265176"/>
                </a:lnTo>
                <a:lnTo>
                  <a:pt x="511888" y="237744"/>
                </a:lnTo>
                <a:cubicBezTo>
                  <a:pt x="498121" y="17464"/>
                  <a:pt x="549893" y="119587"/>
                  <a:pt x="475312" y="82296"/>
                </a:cubicBezTo>
                <a:cubicBezTo>
                  <a:pt x="471457" y="80368"/>
                  <a:pt x="469216" y="76200"/>
                  <a:pt x="447880" y="54864"/>
                </a:cubicBez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19" name="Szabadkézi sokszög 18"/>
          <p:cNvSpPr/>
          <p:nvPr/>
        </p:nvSpPr>
        <p:spPr>
          <a:xfrm rot="20399786">
            <a:off x="3098801" y="3379788"/>
            <a:ext cx="682625" cy="704850"/>
          </a:xfrm>
          <a:custGeom>
            <a:avLst/>
            <a:gdLst>
              <a:gd name="connsiteX0" fmla="*/ 394474 w 682499"/>
              <a:gd name="connsiteY0" fmla="*/ 0 h 704088"/>
              <a:gd name="connsiteX1" fmla="*/ 394474 w 682499"/>
              <a:gd name="connsiteY1" fmla="*/ 0 h 704088"/>
              <a:gd name="connsiteX2" fmla="*/ 321322 w 682499"/>
              <a:gd name="connsiteY2" fmla="*/ 27432 h 704088"/>
              <a:gd name="connsiteX3" fmla="*/ 266458 w 682499"/>
              <a:gd name="connsiteY3" fmla="*/ 45720 h 704088"/>
              <a:gd name="connsiteX4" fmla="*/ 239026 w 682499"/>
              <a:gd name="connsiteY4" fmla="*/ 54864 h 704088"/>
              <a:gd name="connsiteX5" fmla="*/ 202450 w 682499"/>
              <a:gd name="connsiteY5" fmla="*/ 73152 h 704088"/>
              <a:gd name="connsiteX6" fmla="*/ 156730 w 682499"/>
              <a:gd name="connsiteY6" fmla="*/ 91440 h 704088"/>
              <a:gd name="connsiteX7" fmla="*/ 101866 w 682499"/>
              <a:gd name="connsiteY7" fmla="*/ 109728 h 704088"/>
              <a:gd name="connsiteX8" fmla="*/ 74434 w 682499"/>
              <a:gd name="connsiteY8" fmla="*/ 128016 h 704088"/>
              <a:gd name="connsiteX9" fmla="*/ 56146 w 682499"/>
              <a:gd name="connsiteY9" fmla="*/ 182880 h 704088"/>
              <a:gd name="connsiteX10" fmla="*/ 37858 w 682499"/>
              <a:gd name="connsiteY10" fmla="*/ 210312 h 704088"/>
              <a:gd name="connsiteX11" fmla="*/ 10426 w 682499"/>
              <a:gd name="connsiteY11" fmla="*/ 265176 h 704088"/>
              <a:gd name="connsiteX12" fmla="*/ 19570 w 682499"/>
              <a:gd name="connsiteY12" fmla="*/ 612648 h 704088"/>
              <a:gd name="connsiteX13" fmla="*/ 28714 w 682499"/>
              <a:gd name="connsiteY13" fmla="*/ 640080 h 704088"/>
              <a:gd name="connsiteX14" fmla="*/ 83578 w 682499"/>
              <a:gd name="connsiteY14" fmla="*/ 658368 h 704088"/>
              <a:gd name="connsiteX15" fmla="*/ 165874 w 682499"/>
              <a:gd name="connsiteY15" fmla="*/ 685800 h 704088"/>
              <a:gd name="connsiteX16" fmla="*/ 193306 w 682499"/>
              <a:gd name="connsiteY16" fmla="*/ 694944 h 704088"/>
              <a:gd name="connsiteX17" fmla="*/ 220738 w 682499"/>
              <a:gd name="connsiteY17" fmla="*/ 704088 h 704088"/>
              <a:gd name="connsiteX18" fmla="*/ 312178 w 682499"/>
              <a:gd name="connsiteY18" fmla="*/ 694944 h 704088"/>
              <a:gd name="connsiteX19" fmla="*/ 339610 w 682499"/>
              <a:gd name="connsiteY19" fmla="*/ 685800 h 704088"/>
              <a:gd name="connsiteX20" fmla="*/ 376186 w 682499"/>
              <a:gd name="connsiteY20" fmla="*/ 676656 h 704088"/>
              <a:gd name="connsiteX21" fmla="*/ 431050 w 682499"/>
              <a:gd name="connsiteY21" fmla="*/ 658368 h 704088"/>
              <a:gd name="connsiteX22" fmla="*/ 485914 w 682499"/>
              <a:gd name="connsiteY22" fmla="*/ 621792 h 704088"/>
              <a:gd name="connsiteX23" fmla="*/ 513346 w 682499"/>
              <a:gd name="connsiteY23" fmla="*/ 566928 h 704088"/>
              <a:gd name="connsiteX24" fmla="*/ 531634 w 682499"/>
              <a:gd name="connsiteY24" fmla="*/ 539496 h 704088"/>
              <a:gd name="connsiteX25" fmla="*/ 549922 w 682499"/>
              <a:gd name="connsiteY25" fmla="*/ 466344 h 704088"/>
              <a:gd name="connsiteX26" fmla="*/ 559066 w 682499"/>
              <a:gd name="connsiteY26" fmla="*/ 438912 h 704088"/>
              <a:gd name="connsiteX27" fmla="*/ 522490 w 682499"/>
              <a:gd name="connsiteY27" fmla="*/ 9144 h 704088"/>
              <a:gd name="connsiteX28" fmla="*/ 458482 w 682499"/>
              <a:gd name="connsiteY28" fmla="*/ 0 h 704088"/>
              <a:gd name="connsiteX29" fmla="*/ 394474 w 682499"/>
              <a:gd name="connsiteY29" fmla="*/ 0 h 70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2499" h="704088">
                <a:moveTo>
                  <a:pt x="394474" y="0"/>
                </a:moveTo>
                <a:lnTo>
                  <a:pt x="394474" y="0"/>
                </a:lnTo>
                <a:lnTo>
                  <a:pt x="321322" y="27432"/>
                </a:lnTo>
                <a:cubicBezTo>
                  <a:pt x="303168" y="33916"/>
                  <a:pt x="284746" y="39624"/>
                  <a:pt x="266458" y="45720"/>
                </a:cubicBezTo>
                <a:cubicBezTo>
                  <a:pt x="257314" y="48768"/>
                  <a:pt x="247647" y="50553"/>
                  <a:pt x="239026" y="54864"/>
                </a:cubicBezTo>
                <a:cubicBezTo>
                  <a:pt x="226834" y="60960"/>
                  <a:pt x="214906" y="67616"/>
                  <a:pt x="202450" y="73152"/>
                </a:cubicBezTo>
                <a:cubicBezTo>
                  <a:pt x="187451" y="79818"/>
                  <a:pt x="172156" y="85831"/>
                  <a:pt x="156730" y="91440"/>
                </a:cubicBezTo>
                <a:cubicBezTo>
                  <a:pt x="138613" y="98028"/>
                  <a:pt x="117906" y="99035"/>
                  <a:pt x="101866" y="109728"/>
                </a:cubicBezTo>
                <a:lnTo>
                  <a:pt x="74434" y="128016"/>
                </a:lnTo>
                <a:cubicBezTo>
                  <a:pt x="68338" y="146304"/>
                  <a:pt x="66839" y="166840"/>
                  <a:pt x="56146" y="182880"/>
                </a:cubicBezTo>
                <a:cubicBezTo>
                  <a:pt x="50050" y="192024"/>
                  <a:pt x="42773" y="200482"/>
                  <a:pt x="37858" y="210312"/>
                </a:cubicBezTo>
                <a:cubicBezTo>
                  <a:pt x="0" y="286028"/>
                  <a:pt x="62837" y="186560"/>
                  <a:pt x="10426" y="265176"/>
                </a:cubicBezTo>
                <a:cubicBezTo>
                  <a:pt x="13474" y="381000"/>
                  <a:pt x="13925" y="496922"/>
                  <a:pt x="19570" y="612648"/>
                </a:cubicBezTo>
                <a:cubicBezTo>
                  <a:pt x="20040" y="622275"/>
                  <a:pt x="20871" y="634478"/>
                  <a:pt x="28714" y="640080"/>
                </a:cubicBezTo>
                <a:cubicBezTo>
                  <a:pt x="44401" y="651285"/>
                  <a:pt x="65290" y="652272"/>
                  <a:pt x="83578" y="658368"/>
                </a:cubicBezTo>
                <a:lnTo>
                  <a:pt x="165874" y="685800"/>
                </a:lnTo>
                <a:lnTo>
                  <a:pt x="193306" y="694944"/>
                </a:lnTo>
                <a:lnTo>
                  <a:pt x="220738" y="704088"/>
                </a:lnTo>
                <a:cubicBezTo>
                  <a:pt x="251218" y="701040"/>
                  <a:pt x="281902" y="699602"/>
                  <a:pt x="312178" y="694944"/>
                </a:cubicBezTo>
                <a:cubicBezTo>
                  <a:pt x="321705" y="693478"/>
                  <a:pt x="330342" y="688448"/>
                  <a:pt x="339610" y="685800"/>
                </a:cubicBezTo>
                <a:cubicBezTo>
                  <a:pt x="351694" y="682348"/>
                  <a:pt x="364149" y="680267"/>
                  <a:pt x="376186" y="676656"/>
                </a:cubicBezTo>
                <a:cubicBezTo>
                  <a:pt x="394650" y="671117"/>
                  <a:pt x="415010" y="669061"/>
                  <a:pt x="431050" y="658368"/>
                </a:cubicBezTo>
                <a:lnTo>
                  <a:pt x="485914" y="621792"/>
                </a:lnTo>
                <a:cubicBezTo>
                  <a:pt x="538325" y="543176"/>
                  <a:pt x="475488" y="642644"/>
                  <a:pt x="513346" y="566928"/>
                </a:cubicBezTo>
                <a:cubicBezTo>
                  <a:pt x="518261" y="557098"/>
                  <a:pt x="526719" y="549326"/>
                  <a:pt x="531634" y="539496"/>
                </a:cubicBezTo>
                <a:cubicBezTo>
                  <a:pt x="542085" y="518594"/>
                  <a:pt x="544705" y="487212"/>
                  <a:pt x="549922" y="466344"/>
                </a:cubicBezTo>
                <a:cubicBezTo>
                  <a:pt x="552260" y="456993"/>
                  <a:pt x="556018" y="448056"/>
                  <a:pt x="559066" y="438912"/>
                </a:cubicBezTo>
                <a:cubicBezTo>
                  <a:pt x="556510" y="321334"/>
                  <a:pt x="682499" y="41146"/>
                  <a:pt x="522490" y="9144"/>
                </a:cubicBezTo>
                <a:cubicBezTo>
                  <a:pt x="501356" y="4917"/>
                  <a:pt x="479818" y="3048"/>
                  <a:pt x="458482" y="0"/>
                </a:cubicBezTo>
                <a:cubicBezTo>
                  <a:pt x="406079" y="10481"/>
                  <a:pt x="426663" y="2193"/>
                  <a:pt x="394474" y="0"/>
                </a:cubicBez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20" name="Szabadkézi sokszög 19"/>
          <p:cNvSpPr/>
          <p:nvPr/>
        </p:nvSpPr>
        <p:spPr>
          <a:xfrm rot="20287029">
            <a:off x="8550275" y="881063"/>
            <a:ext cx="731838" cy="557212"/>
          </a:xfrm>
          <a:custGeom>
            <a:avLst/>
            <a:gdLst>
              <a:gd name="connsiteX0" fmla="*/ 393192 w 731520"/>
              <a:gd name="connsiteY0" fmla="*/ 0 h 557784"/>
              <a:gd name="connsiteX1" fmla="*/ 393192 w 731520"/>
              <a:gd name="connsiteY1" fmla="*/ 0 h 557784"/>
              <a:gd name="connsiteX2" fmla="*/ 210312 w 731520"/>
              <a:gd name="connsiteY2" fmla="*/ 9144 h 557784"/>
              <a:gd name="connsiteX3" fmla="*/ 155448 w 731520"/>
              <a:gd name="connsiteY3" fmla="*/ 27432 h 557784"/>
              <a:gd name="connsiteX4" fmla="*/ 128016 w 731520"/>
              <a:gd name="connsiteY4" fmla="*/ 36576 h 557784"/>
              <a:gd name="connsiteX5" fmla="*/ 100584 w 731520"/>
              <a:gd name="connsiteY5" fmla="*/ 64008 h 557784"/>
              <a:gd name="connsiteX6" fmla="*/ 73152 w 731520"/>
              <a:gd name="connsiteY6" fmla="*/ 73152 h 557784"/>
              <a:gd name="connsiteX7" fmla="*/ 45720 w 731520"/>
              <a:gd name="connsiteY7" fmla="*/ 91440 h 557784"/>
              <a:gd name="connsiteX8" fmla="*/ 36576 w 731520"/>
              <a:gd name="connsiteY8" fmla="*/ 118872 h 557784"/>
              <a:gd name="connsiteX9" fmla="*/ 18288 w 731520"/>
              <a:gd name="connsiteY9" fmla="*/ 146304 h 557784"/>
              <a:gd name="connsiteX10" fmla="*/ 0 w 731520"/>
              <a:gd name="connsiteY10" fmla="*/ 182880 h 557784"/>
              <a:gd name="connsiteX11" fmla="*/ 9144 w 731520"/>
              <a:gd name="connsiteY11" fmla="*/ 475488 h 557784"/>
              <a:gd name="connsiteX12" fmla="*/ 82296 w 731520"/>
              <a:gd name="connsiteY12" fmla="*/ 521208 h 557784"/>
              <a:gd name="connsiteX13" fmla="*/ 118872 w 731520"/>
              <a:gd name="connsiteY13" fmla="*/ 530352 h 557784"/>
              <a:gd name="connsiteX14" fmla="*/ 173736 w 731520"/>
              <a:gd name="connsiteY14" fmla="*/ 548640 h 557784"/>
              <a:gd name="connsiteX15" fmla="*/ 274320 w 731520"/>
              <a:gd name="connsiteY15" fmla="*/ 557784 h 557784"/>
              <a:gd name="connsiteX16" fmla="*/ 585216 w 731520"/>
              <a:gd name="connsiteY16" fmla="*/ 548640 h 557784"/>
              <a:gd name="connsiteX17" fmla="*/ 612648 w 731520"/>
              <a:gd name="connsiteY17" fmla="*/ 539496 h 557784"/>
              <a:gd name="connsiteX18" fmla="*/ 676656 w 731520"/>
              <a:gd name="connsiteY18" fmla="*/ 493776 h 557784"/>
              <a:gd name="connsiteX19" fmla="*/ 685800 w 731520"/>
              <a:gd name="connsiteY19" fmla="*/ 457200 h 557784"/>
              <a:gd name="connsiteX20" fmla="*/ 704088 w 731520"/>
              <a:gd name="connsiteY20" fmla="*/ 429768 h 557784"/>
              <a:gd name="connsiteX21" fmla="*/ 722376 w 731520"/>
              <a:gd name="connsiteY21" fmla="*/ 356616 h 557784"/>
              <a:gd name="connsiteX22" fmla="*/ 731520 w 731520"/>
              <a:gd name="connsiteY22" fmla="*/ 329184 h 557784"/>
              <a:gd name="connsiteX23" fmla="*/ 722376 w 731520"/>
              <a:gd name="connsiteY23" fmla="*/ 118872 h 557784"/>
              <a:gd name="connsiteX24" fmla="*/ 704088 w 731520"/>
              <a:gd name="connsiteY24" fmla="*/ 91440 h 557784"/>
              <a:gd name="connsiteX25" fmla="*/ 621792 w 731520"/>
              <a:gd name="connsiteY25" fmla="*/ 54864 h 557784"/>
              <a:gd name="connsiteX26" fmla="*/ 557784 w 731520"/>
              <a:gd name="connsiteY26" fmla="*/ 27432 h 557784"/>
              <a:gd name="connsiteX27" fmla="*/ 502920 w 731520"/>
              <a:gd name="connsiteY27" fmla="*/ 9144 h 557784"/>
              <a:gd name="connsiteX28" fmla="*/ 393192 w 731520"/>
              <a:gd name="connsiteY28" fmla="*/ 0 h 557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31520" h="557784">
                <a:moveTo>
                  <a:pt x="393192" y="0"/>
                </a:moveTo>
                <a:lnTo>
                  <a:pt x="393192" y="0"/>
                </a:lnTo>
                <a:cubicBezTo>
                  <a:pt x="332232" y="3048"/>
                  <a:pt x="270946" y="2148"/>
                  <a:pt x="210312" y="9144"/>
                </a:cubicBezTo>
                <a:cubicBezTo>
                  <a:pt x="191162" y="11354"/>
                  <a:pt x="173736" y="21336"/>
                  <a:pt x="155448" y="27432"/>
                </a:cubicBezTo>
                <a:lnTo>
                  <a:pt x="128016" y="36576"/>
                </a:lnTo>
                <a:cubicBezTo>
                  <a:pt x="118872" y="45720"/>
                  <a:pt x="111344" y="56835"/>
                  <a:pt x="100584" y="64008"/>
                </a:cubicBezTo>
                <a:cubicBezTo>
                  <a:pt x="92564" y="69355"/>
                  <a:pt x="81773" y="68841"/>
                  <a:pt x="73152" y="73152"/>
                </a:cubicBezTo>
                <a:cubicBezTo>
                  <a:pt x="63322" y="78067"/>
                  <a:pt x="54864" y="85344"/>
                  <a:pt x="45720" y="91440"/>
                </a:cubicBezTo>
                <a:cubicBezTo>
                  <a:pt x="42672" y="100584"/>
                  <a:pt x="40887" y="110251"/>
                  <a:pt x="36576" y="118872"/>
                </a:cubicBezTo>
                <a:cubicBezTo>
                  <a:pt x="31661" y="128702"/>
                  <a:pt x="23740" y="136762"/>
                  <a:pt x="18288" y="146304"/>
                </a:cubicBezTo>
                <a:cubicBezTo>
                  <a:pt x="11525" y="158139"/>
                  <a:pt x="6096" y="170688"/>
                  <a:pt x="0" y="182880"/>
                </a:cubicBezTo>
                <a:cubicBezTo>
                  <a:pt x="3048" y="280416"/>
                  <a:pt x="810" y="378261"/>
                  <a:pt x="9144" y="475488"/>
                </a:cubicBezTo>
                <a:cubicBezTo>
                  <a:pt x="12045" y="509338"/>
                  <a:pt x="62753" y="516322"/>
                  <a:pt x="82296" y="521208"/>
                </a:cubicBezTo>
                <a:cubicBezTo>
                  <a:pt x="94488" y="524256"/>
                  <a:pt x="106835" y="526741"/>
                  <a:pt x="118872" y="530352"/>
                </a:cubicBezTo>
                <a:cubicBezTo>
                  <a:pt x="137336" y="535891"/>
                  <a:pt x="154538" y="546895"/>
                  <a:pt x="173736" y="548640"/>
                </a:cubicBezTo>
                <a:lnTo>
                  <a:pt x="274320" y="557784"/>
                </a:lnTo>
                <a:cubicBezTo>
                  <a:pt x="377952" y="554736"/>
                  <a:pt x="481690" y="554236"/>
                  <a:pt x="585216" y="548640"/>
                </a:cubicBezTo>
                <a:cubicBezTo>
                  <a:pt x="594841" y="548120"/>
                  <a:pt x="604628" y="544843"/>
                  <a:pt x="612648" y="539496"/>
                </a:cubicBezTo>
                <a:cubicBezTo>
                  <a:pt x="723860" y="465355"/>
                  <a:pt x="550362" y="556923"/>
                  <a:pt x="676656" y="493776"/>
                </a:cubicBezTo>
                <a:cubicBezTo>
                  <a:pt x="679704" y="481584"/>
                  <a:pt x="680850" y="468751"/>
                  <a:pt x="685800" y="457200"/>
                </a:cubicBezTo>
                <a:cubicBezTo>
                  <a:pt x="690129" y="447099"/>
                  <a:pt x="700332" y="440096"/>
                  <a:pt x="704088" y="429768"/>
                </a:cubicBezTo>
                <a:cubicBezTo>
                  <a:pt x="712678" y="406147"/>
                  <a:pt x="714428" y="380461"/>
                  <a:pt x="722376" y="356616"/>
                </a:cubicBezTo>
                <a:lnTo>
                  <a:pt x="731520" y="329184"/>
                </a:lnTo>
                <a:cubicBezTo>
                  <a:pt x="728472" y="259080"/>
                  <a:pt x="730419" y="188580"/>
                  <a:pt x="722376" y="118872"/>
                </a:cubicBezTo>
                <a:cubicBezTo>
                  <a:pt x="721116" y="107955"/>
                  <a:pt x="711859" y="99211"/>
                  <a:pt x="704088" y="91440"/>
                </a:cubicBezTo>
                <a:cubicBezTo>
                  <a:pt x="666867" y="54219"/>
                  <a:pt x="676117" y="91081"/>
                  <a:pt x="621792" y="54864"/>
                </a:cubicBezTo>
                <a:cubicBezTo>
                  <a:pt x="578271" y="25850"/>
                  <a:pt x="611463" y="43536"/>
                  <a:pt x="557784" y="27432"/>
                </a:cubicBezTo>
                <a:cubicBezTo>
                  <a:pt x="539320" y="21893"/>
                  <a:pt x="522197" y="9144"/>
                  <a:pt x="502920" y="9144"/>
                </a:cubicBezTo>
                <a:lnTo>
                  <a:pt x="393192" y="0"/>
                </a:ln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21" name="Szabadkézi sokszög 20"/>
          <p:cNvSpPr/>
          <p:nvPr/>
        </p:nvSpPr>
        <p:spPr>
          <a:xfrm rot="18940086">
            <a:off x="9269414" y="2127251"/>
            <a:ext cx="682625" cy="703263"/>
          </a:xfrm>
          <a:custGeom>
            <a:avLst/>
            <a:gdLst>
              <a:gd name="connsiteX0" fmla="*/ 394474 w 682499"/>
              <a:gd name="connsiteY0" fmla="*/ 0 h 704088"/>
              <a:gd name="connsiteX1" fmla="*/ 394474 w 682499"/>
              <a:gd name="connsiteY1" fmla="*/ 0 h 704088"/>
              <a:gd name="connsiteX2" fmla="*/ 321322 w 682499"/>
              <a:gd name="connsiteY2" fmla="*/ 27432 h 704088"/>
              <a:gd name="connsiteX3" fmla="*/ 266458 w 682499"/>
              <a:gd name="connsiteY3" fmla="*/ 45720 h 704088"/>
              <a:gd name="connsiteX4" fmla="*/ 239026 w 682499"/>
              <a:gd name="connsiteY4" fmla="*/ 54864 h 704088"/>
              <a:gd name="connsiteX5" fmla="*/ 202450 w 682499"/>
              <a:gd name="connsiteY5" fmla="*/ 73152 h 704088"/>
              <a:gd name="connsiteX6" fmla="*/ 156730 w 682499"/>
              <a:gd name="connsiteY6" fmla="*/ 91440 h 704088"/>
              <a:gd name="connsiteX7" fmla="*/ 101866 w 682499"/>
              <a:gd name="connsiteY7" fmla="*/ 109728 h 704088"/>
              <a:gd name="connsiteX8" fmla="*/ 74434 w 682499"/>
              <a:gd name="connsiteY8" fmla="*/ 128016 h 704088"/>
              <a:gd name="connsiteX9" fmla="*/ 56146 w 682499"/>
              <a:gd name="connsiteY9" fmla="*/ 182880 h 704088"/>
              <a:gd name="connsiteX10" fmla="*/ 37858 w 682499"/>
              <a:gd name="connsiteY10" fmla="*/ 210312 h 704088"/>
              <a:gd name="connsiteX11" fmla="*/ 10426 w 682499"/>
              <a:gd name="connsiteY11" fmla="*/ 265176 h 704088"/>
              <a:gd name="connsiteX12" fmla="*/ 19570 w 682499"/>
              <a:gd name="connsiteY12" fmla="*/ 612648 h 704088"/>
              <a:gd name="connsiteX13" fmla="*/ 28714 w 682499"/>
              <a:gd name="connsiteY13" fmla="*/ 640080 h 704088"/>
              <a:gd name="connsiteX14" fmla="*/ 83578 w 682499"/>
              <a:gd name="connsiteY14" fmla="*/ 658368 h 704088"/>
              <a:gd name="connsiteX15" fmla="*/ 165874 w 682499"/>
              <a:gd name="connsiteY15" fmla="*/ 685800 h 704088"/>
              <a:gd name="connsiteX16" fmla="*/ 193306 w 682499"/>
              <a:gd name="connsiteY16" fmla="*/ 694944 h 704088"/>
              <a:gd name="connsiteX17" fmla="*/ 220738 w 682499"/>
              <a:gd name="connsiteY17" fmla="*/ 704088 h 704088"/>
              <a:gd name="connsiteX18" fmla="*/ 312178 w 682499"/>
              <a:gd name="connsiteY18" fmla="*/ 694944 h 704088"/>
              <a:gd name="connsiteX19" fmla="*/ 339610 w 682499"/>
              <a:gd name="connsiteY19" fmla="*/ 685800 h 704088"/>
              <a:gd name="connsiteX20" fmla="*/ 376186 w 682499"/>
              <a:gd name="connsiteY20" fmla="*/ 676656 h 704088"/>
              <a:gd name="connsiteX21" fmla="*/ 431050 w 682499"/>
              <a:gd name="connsiteY21" fmla="*/ 658368 h 704088"/>
              <a:gd name="connsiteX22" fmla="*/ 485914 w 682499"/>
              <a:gd name="connsiteY22" fmla="*/ 621792 h 704088"/>
              <a:gd name="connsiteX23" fmla="*/ 513346 w 682499"/>
              <a:gd name="connsiteY23" fmla="*/ 566928 h 704088"/>
              <a:gd name="connsiteX24" fmla="*/ 531634 w 682499"/>
              <a:gd name="connsiteY24" fmla="*/ 539496 h 704088"/>
              <a:gd name="connsiteX25" fmla="*/ 549922 w 682499"/>
              <a:gd name="connsiteY25" fmla="*/ 466344 h 704088"/>
              <a:gd name="connsiteX26" fmla="*/ 559066 w 682499"/>
              <a:gd name="connsiteY26" fmla="*/ 438912 h 704088"/>
              <a:gd name="connsiteX27" fmla="*/ 522490 w 682499"/>
              <a:gd name="connsiteY27" fmla="*/ 9144 h 704088"/>
              <a:gd name="connsiteX28" fmla="*/ 458482 w 682499"/>
              <a:gd name="connsiteY28" fmla="*/ 0 h 704088"/>
              <a:gd name="connsiteX29" fmla="*/ 394474 w 682499"/>
              <a:gd name="connsiteY29" fmla="*/ 0 h 70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2499" h="704088">
                <a:moveTo>
                  <a:pt x="394474" y="0"/>
                </a:moveTo>
                <a:lnTo>
                  <a:pt x="394474" y="0"/>
                </a:lnTo>
                <a:lnTo>
                  <a:pt x="321322" y="27432"/>
                </a:lnTo>
                <a:cubicBezTo>
                  <a:pt x="303168" y="33916"/>
                  <a:pt x="284746" y="39624"/>
                  <a:pt x="266458" y="45720"/>
                </a:cubicBezTo>
                <a:cubicBezTo>
                  <a:pt x="257314" y="48768"/>
                  <a:pt x="247647" y="50553"/>
                  <a:pt x="239026" y="54864"/>
                </a:cubicBezTo>
                <a:cubicBezTo>
                  <a:pt x="226834" y="60960"/>
                  <a:pt x="214906" y="67616"/>
                  <a:pt x="202450" y="73152"/>
                </a:cubicBezTo>
                <a:cubicBezTo>
                  <a:pt x="187451" y="79818"/>
                  <a:pt x="172156" y="85831"/>
                  <a:pt x="156730" y="91440"/>
                </a:cubicBezTo>
                <a:cubicBezTo>
                  <a:pt x="138613" y="98028"/>
                  <a:pt x="117906" y="99035"/>
                  <a:pt x="101866" y="109728"/>
                </a:cubicBezTo>
                <a:lnTo>
                  <a:pt x="74434" y="128016"/>
                </a:lnTo>
                <a:cubicBezTo>
                  <a:pt x="68338" y="146304"/>
                  <a:pt x="66839" y="166840"/>
                  <a:pt x="56146" y="182880"/>
                </a:cubicBezTo>
                <a:cubicBezTo>
                  <a:pt x="50050" y="192024"/>
                  <a:pt x="42773" y="200482"/>
                  <a:pt x="37858" y="210312"/>
                </a:cubicBezTo>
                <a:cubicBezTo>
                  <a:pt x="0" y="286028"/>
                  <a:pt x="62837" y="186560"/>
                  <a:pt x="10426" y="265176"/>
                </a:cubicBezTo>
                <a:cubicBezTo>
                  <a:pt x="13474" y="381000"/>
                  <a:pt x="13925" y="496922"/>
                  <a:pt x="19570" y="612648"/>
                </a:cubicBezTo>
                <a:cubicBezTo>
                  <a:pt x="20040" y="622275"/>
                  <a:pt x="20871" y="634478"/>
                  <a:pt x="28714" y="640080"/>
                </a:cubicBezTo>
                <a:cubicBezTo>
                  <a:pt x="44401" y="651285"/>
                  <a:pt x="65290" y="652272"/>
                  <a:pt x="83578" y="658368"/>
                </a:cubicBezTo>
                <a:lnTo>
                  <a:pt x="165874" y="685800"/>
                </a:lnTo>
                <a:lnTo>
                  <a:pt x="193306" y="694944"/>
                </a:lnTo>
                <a:lnTo>
                  <a:pt x="220738" y="704088"/>
                </a:lnTo>
                <a:cubicBezTo>
                  <a:pt x="251218" y="701040"/>
                  <a:pt x="281902" y="699602"/>
                  <a:pt x="312178" y="694944"/>
                </a:cubicBezTo>
                <a:cubicBezTo>
                  <a:pt x="321705" y="693478"/>
                  <a:pt x="330342" y="688448"/>
                  <a:pt x="339610" y="685800"/>
                </a:cubicBezTo>
                <a:cubicBezTo>
                  <a:pt x="351694" y="682348"/>
                  <a:pt x="364149" y="680267"/>
                  <a:pt x="376186" y="676656"/>
                </a:cubicBezTo>
                <a:cubicBezTo>
                  <a:pt x="394650" y="671117"/>
                  <a:pt x="415010" y="669061"/>
                  <a:pt x="431050" y="658368"/>
                </a:cubicBezTo>
                <a:lnTo>
                  <a:pt x="485914" y="621792"/>
                </a:lnTo>
                <a:cubicBezTo>
                  <a:pt x="538325" y="543176"/>
                  <a:pt x="475488" y="642644"/>
                  <a:pt x="513346" y="566928"/>
                </a:cubicBezTo>
                <a:cubicBezTo>
                  <a:pt x="518261" y="557098"/>
                  <a:pt x="526719" y="549326"/>
                  <a:pt x="531634" y="539496"/>
                </a:cubicBezTo>
                <a:cubicBezTo>
                  <a:pt x="542085" y="518594"/>
                  <a:pt x="544705" y="487212"/>
                  <a:pt x="549922" y="466344"/>
                </a:cubicBezTo>
                <a:cubicBezTo>
                  <a:pt x="552260" y="456993"/>
                  <a:pt x="556018" y="448056"/>
                  <a:pt x="559066" y="438912"/>
                </a:cubicBezTo>
                <a:cubicBezTo>
                  <a:pt x="556510" y="321334"/>
                  <a:pt x="682499" y="41146"/>
                  <a:pt x="522490" y="9144"/>
                </a:cubicBezTo>
                <a:cubicBezTo>
                  <a:pt x="501356" y="4917"/>
                  <a:pt x="479818" y="3048"/>
                  <a:pt x="458482" y="0"/>
                </a:cubicBezTo>
                <a:cubicBezTo>
                  <a:pt x="406079" y="10481"/>
                  <a:pt x="426663" y="2193"/>
                  <a:pt x="394474" y="0"/>
                </a:cubicBez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22" name="Szabadkézi sokszög 21"/>
          <p:cNvSpPr/>
          <p:nvPr/>
        </p:nvSpPr>
        <p:spPr>
          <a:xfrm>
            <a:off x="8183563" y="1341438"/>
            <a:ext cx="398462" cy="887412"/>
          </a:xfrm>
          <a:custGeom>
            <a:avLst/>
            <a:gdLst>
              <a:gd name="connsiteX0" fmla="*/ 9144 w 397867"/>
              <a:gd name="connsiteY0" fmla="*/ 146304 h 888600"/>
              <a:gd name="connsiteX1" fmla="*/ 9144 w 397867"/>
              <a:gd name="connsiteY1" fmla="*/ 146304 h 888600"/>
              <a:gd name="connsiteX2" fmla="*/ 0 w 397867"/>
              <a:gd name="connsiteY2" fmla="*/ 448056 h 888600"/>
              <a:gd name="connsiteX3" fmla="*/ 9144 w 397867"/>
              <a:gd name="connsiteY3" fmla="*/ 649224 h 888600"/>
              <a:gd name="connsiteX4" fmla="*/ 18288 w 397867"/>
              <a:gd name="connsiteY4" fmla="*/ 694944 h 888600"/>
              <a:gd name="connsiteX5" fmla="*/ 36576 w 397867"/>
              <a:gd name="connsiteY5" fmla="*/ 731520 h 888600"/>
              <a:gd name="connsiteX6" fmla="*/ 54864 w 397867"/>
              <a:gd name="connsiteY6" fmla="*/ 786384 h 888600"/>
              <a:gd name="connsiteX7" fmla="*/ 100584 w 397867"/>
              <a:gd name="connsiteY7" fmla="*/ 868680 h 888600"/>
              <a:gd name="connsiteX8" fmla="*/ 155448 w 397867"/>
              <a:gd name="connsiteY8" fmla="*/ 886968 h 888600"/>
              <a:gd name="connsiteX9" fmla="*/ 320040 w 397867"/>
              <a:gd name="connsiteY9" fmla="*/ 877824 h 888600"/>
              <a:gd name="connsiteX10" fmla="*/ 338328 w 397867"/>
              <a:gd name="connsiteY10" fmla="*/ 850392 h 888600"/>
              <a:gd name="connsiteX11" fmla="*/ 347472 w 397867"/>
              <a:gd name="connsiteY11" fmla="*/ 731520 h 888600"/>
              <a:gd name="connsiteX12" fmla="*/ 356616 w 397867"/>
              <a:gd name="connsiteY12" fmla="*/ 704088 h 888600"/>
              <a:gd name="connsiteX13" fmla="*/ 365760 w 397867"/>
              <a:gd name="connsiteY13" fmla="*/ 667512 h 888600"/>
              <a:gd name="connsiteX14" fmla="*/ 374904 w 397867"/>
              <a:gd name="connsiteY14" fmla="*/ 640080 h 888600"/>
              <a:gd name="connsiteX15" fmla="*/ 393192 w 397867"/>
              <a:gd name="connsiteY15" fmla="*/ 576072 h 888600"/>
              <a:gd name="connsiteX16" fmla="*/ 384048 w 397867"/>
              <a:gd name="connsiteY16" fmla="*/ 320040 h 888600"/>
              <a:gd name="connsiteX17" fmla="*/ 356616 w 397867"/>
              <a:gd name="connsiteY17" fmla="*/ 283464 h 888600"/>
              <a:gd name="connsiteX18" fmla="*/ 310896 w 397867"/>
              <a:gd name="connsiteY18" fmla="*/ 237744 h 888600"/>
              <a:gd name="connsiteX19" fmla="*/ 301752 w 397867"/>
              <a:gd name="connsiteY19" fmla="*/ 210312 h 888600"/>
              <a:gd name="connsiteX20" fmla="*/ 265176 w 397867"/>
              <a:gd name="connsiteY20" fmla="*/ 155448 h 888600"/>
              <a:gd name="connsiteX21" fmla="*/ 219456 w 397867"/>
              <a:gd name="connsiteY21" fmla="*/ 64008 h 888600"/>
              <a:gd name="connsiteX22" fmla="*/ 219456 w 397867"/>
              <a:gd name="connsiteY22" fmla="*/ 64008 h 888600"/>
              <a:gd name="connsiteX23" fmla="*/ 210312 w 397867"/>
              <a:gd name="connsiteY23" fmla="*/ 36576 h 888600"/>
              <a:gd name="connsiteX24" fmla="*/ 155448 w 397867"/>
              <a:gd name="connsiteY24" fmla="*/ 0 h 888600"/>
              <a:gd name="connsiteX25" fmla="*/ 54864 w 397867"/>
              <a:gd name="connsiteY25" fmla="*/ 9144 h 888600"/>
              <a:gd name="connsiteX26" fmla="*/ 27432 w 397867"/>
              <a:gd name="connsiteY26" fmla="*/ 18288 h 888600"/>
              <a:gd name="connsiteX27" fmla="*/ 0 w 397867"/>
              <a:gd name="connsiteY27" fmla="*/ 73152 h 888600"/>
              <a:gd name="connsiteX28" fmla="*/ 9144 w 397867"/>
              <a:gd name="connsiteY28" fmla="*/ 146304 h 88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97867" h="888600">
                <a:moveTo>
                  <a:pt x="9144" y="146304"/>
                </a:moveTo>
                <a:lnTo>
                  <a:pt x="9144" y="146304"/>
                </a:lnTo>
                <a:cubicBezTo>
                  <a:pt x="6096" y="246888"/>
                  <a:pt x="0" y="347426"/>
                  <a:pt x="0" y="448056"/>
                </a:cubicBezTo>
                <a:cubicBezTo>
                  <a:pt x="0" y="515181"/>
                  <a:pt x="4185" y="582282"/>
                  <a:pt x="9144" y="649224"/>
                </a:cubicBezTo>
                <a:cubicBezTo>
                  <a:pt x="10292" y="664723"/>
                  <a:pt x="13373" y="680200"/>
                  <a:pt x="18288" y="694944"/>
                </a:cubicBezTo>
                <a:cubicBezTo>
                  <a:pt x="22599" y="707876"/>
                  <a:pt x="31514" y="718864"/>
                  <a:pt x="36576" y="731520"/>
                </a:cubicBezTo>
                <a:cubicBezTo>
                  <a:pt x="43735" y="749418"/>
                  <a:pt x="48768" y="768096"/>
                  <a:pt x="54864" y="786384"/>
                </a:cubicBezTo>
                <a:cubicBezTo>
                  <a:pt x="62915" y="810538"/>
                  <a:pt x="77003" y="860820"/>
                  <a:pt x="100584" y="868680"/>
                </a:cubicBezTo>
                <a:lnTo>
                  <a:pt x="155448" y="886968"/>
                </a:lnTo>
                <a:cubicBezTo>
                  <a:pt x="210312" y="883920"/>
                  <a:pt x="266158" y="888600"/>
                  <a:pt x="320040" y="877824"/>
                </a:cubicBezTo>
                <a:cubicBezTo>
                  <a:pt x="330816" y="875669"/>
                  <a:pt x="336303" y="861193"/>
                  <a:pt x="338328" y="850392"/>
                </a:cubicBezTo>
                <a:cubicBezTo>
                  <a:pt x="345652" y="811332"/>
                  <a:pt x="342543" y="770954"/>
                  <a:pt x="347472" y="731520"/>
                </a:cubicBezTo>
                <a:cubicBezTo>
                  <a:pt x="348668" y="721956"/>
                  <a:pt x="353968" y="713356"/>
                  <a:pt x="356616" y="704088"/>
                </a:cubicBezTo>
                <a:cubicBezTo>
                  <a:pt x="360068" y="692004"/>
                  <a:pt x="362308" y="679596"/>
                  <a:pt x="365760" y="667512"/>
                </a:cubicBezTo>
                <a:cubicBezTo>
                  <a:pt x="368408" y="658244"/>
                  <a:pt x="372256" y="649348"/>
                  <a:pt x="374904" y="640080"/>
                </a:cubicBezTo>
                <a:cubicBezTo>
                  <a:pt x="397867" y="559708"/>
                  <a:pt x="371268" y="641845"/>
                  <a:pt x="393192" y="576072"/>
                </a:cubicBezTo>
                <a:cubicBezTo>
                  <a:pt x="390144" y="490728"/>
                  <a:pt x="394640" y="404779"/>
                  <a:pt x="384048" y="320040"/>
                </a:cubicBezTo>
                <a:cubicBezTo>
                  <a:pt x="382158" y="304918"/>
                  <a:pt x="365474" y="295865"/>
                  <a:pt x="356616" y="283464"/>
                </a:cubicBezTo>
                <a:cubicBezTo>
                  <a:pt x="328907" y="244671"/>
                  <a:pt x="350797" y="264345"/>
                  <a:pt x="310896" y="237744"/>
                </a:cubicBezTo>
                <a:cubicBezTo>
                  <a:pt x="307848" y="228600"/>
                  <a:pt x="306433" y="218738"/>
                  <a:pt x="301752" y="210312"/>
                </a:cubicBezTo>
                <a:cubicBezTo>
                  <a:pt x="291078" y="191099"/>
                  <a:pt x="265176" y="155448"/>
                  <a:pt x="265176" y="155448"/>
                </a:cubicBezTo>
                <a:cubicBezTo>
                  <a:pt x="250701" y="97549"/>
                  <a:pt x="263003" y="129329"/>
                  <a:pt x="219456" y="64008"/>
                </a:cubicBezTo>
                <a:lnTo>
                  <a:pt x="219456" y="64008"/>
                </a:lnTo>
                <a:cubicBezTo>
                  <a:pt x="216408" y="54864"/>
                  <a:pt x="217128" y="43392"/>
                  <a:pt x="210312" y="36576"/>
                </a:cubicBezTo>
                <a:cubicBezTo>
                  <a:pt x="194770" y="21034"/>
                  <a:pt x="155448" y="0"/>
                  <a:pt x="155448" y="0"/>
                </a:cubicBezTo>
                <a:cubicBezTo>
                  <a:pt x="121920" y="3048"/>
                  <a:pt x="88192" y="4383"/>
                  <a:pt x="54864" y="9144"/>
                </a:cubicBezTo>
                <a:cubicBezTo>
                  <a:pt x="45322" y="10507"/>
                  <a:pt x="34958" y="12267"/>
                  <a:pt x="27432" y="18288"/>
                </a:cubicBezTo>
                <a:cubicBezTo>
                  <a:pt x="11318" y="31180"/>
                  <a:pt x="6024" y="55081"/>
                  <a:pt x="0" y="73152"/>
                </a:cubicBezTo>
                <a:lnTo>
                  <a:pt x="9144" y="146304"/>
                </a:ln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23" name="Szabadkézi sokszög 22"/>
          <p:cNvSpPr/>
          <p:nvPr/>
        </p:nvSpPr>
        <p:spPr>
          <a:xfrm rot="10309295">
            <a:off x="8666163" y="1603375"/>
            <a:ext cx="715962" cy="757238"/>
          </a:xfrm>
          <a:custGeom>
            <a:avLst/>
            <a:gdLst>
              <a:gd name="connsiteX0" fmla="*/ 505096 w 716042"/>
              <a:gd name="connsiteY0" fmla="*/ 6374 h 756182"/>
              <a:gd name="connsiteX1" fmla="*/ 505096 w 716042"/>
              <a:gd name="connsiteY1" fmla="*/ 6374 h 756182"/>
              <a:gd name="connsiteX2" fmla="*/ 340504 w 716042"/>
              <a:gd name="connsiteY2" fmla="*/ 24662 h 756182"/>
              <a:gd name="connsiteX3" fmla="*/ 276496 w 716042"/>
              <a:gd name="connsiteY3" fmla="*/ 42950 h 756182"/>
              <a:gd name="connsiteX4" fmla="*/ 249064 w 716042"/>
              <a:gd name="connsiteY4" fmla="*/ 61238 h 756182"/>
              <a:gd name="connsiteX5" fmla="*/ 203344 w 716042"/>
              <a:gd name="connsiteY5" fmla="*/ 198398 h 756182"/>
              <a:gd name="connsiteX6" fmla="*/ 194200 w 716042"/>
              <a:gd name="connsiteY6" fmla="*/ 225830 h 756182"/>
              <a:gd name="connsiteX7" fmla="*/ 185056 w 716042"/>
              <a:gd name="connsiteY7" fmla="*/ 253262 h 756182"/>
              <a:gd name="connsiteX8" fmla="*/ 157624 w 716042"/>
              <a:gd name="connsiteY8" fmla="*/ 271550 h 756182"/>
              <a:gd name="connsiteX9" fmla="*/ 148480 w 716042"/>
              <a:gd name="connsiteY9" fmla="*/ 298982 h 756182"/>
              <a:gd name="connsiteX10" fmla="*/ 121048 w 716042"/>
              <a:gd name="connsiteY10" fmla="*/ 317270 h 756182"/>
              <a:gd name="connsiteX11" fmla="*/ 66184 w 716042"/>
              <a:gd name="connsiteY11" fmla="*/ 362990 h 756182"/>
              <a:gd name="connsiteX12" fmla="*/ 57040 w 716042"/>
              <a:gd name="connsiteY12" fmla="*/ 390422 h 756182"/>
              <a:gd name="connsiteX13" fmla="*/ 38752 w 716042"/>
              <a:gd name="connsiteY13" fmla="*/ 417854 h 756182"/>
              <a:gd name="connsiteX14" fmla="*/ 29608 w 716042"/>
              <a:gd name="connsiteY14" fmla="*/ 454430 h 756182"/>
              <a:gd name="connsiteX15" fmla="*/ 11320 w 716042"/>
              <a:gd name="connsiteY15" fmla="*/ 509294 h 756182"/>
              <a:gd name="connsiteX16" fmla="*/ 2176 w 716042"/>
              <a:gd name="connsiteY16" fmla="*/ 536726 h 756182"/>
              <a:gd name="connsiteX17" fmla="*/ 11320 w 716042"/>
              <a:gd name="connsiteY17" fmla="*/ 701318 h 756182"/>
              <a:gd name="connsiteX18" fmla="*/ 38752 w 716042"/>
              <a:gd name="connsiteY18" fmla="*/ 710462 h 756182"/>
              <a:gd name="connsiteX19" fmla="*/ 75328 w 716042"/>
              <a:gd name="connsiteY19" fmla="*/ 719606 h 756182"/>
              <a:gd name="connsiteX20" fmla="*/ 130192 w 716042"/>
              <a:gd name="connsiteY20" fmla="*/ 737894 h 756182"/>
              <a:gd name="connsiteX21" fmla="*/ 157624 w 716042"/>
              <a:gd name="connsiteY21" fmla="*/ 747038 h 756182"/>
              <a:gd name="connsiteX22" fmla="*/ 258208 w 716042"/>
              <a:gd name="connsiteY22" fmla="*/ 756182 h 756182"/>
              <a:gd name="connsiteX23" fmla="*/ 523384 w 716042"/>
              <a:gd name="connsiteY23" fmla="*/ 747038 h 756182"/>
              <a:gd name="connsiteX24" fmla="*/ 578248 w 716042"/>
              <a:gd name="connsiteY24" fmla="*/ 728750 h 756182"/>
              <a:gd name="connsiteX25" fmla="*/ 614824 w 716042"/>
              <a:gd name="connsiteY25" fmla="*/ 701318 h 756182"/>
              <a:gd name="connsiteX26" fmla="*/ 651400 w 716042"/>
              <a:gd name="connsiteY26" fmla="*/ 646454 h 756182"/>
              <a:gd name="connsiteX27" fmla="*/ 678832 w 716042"/>
              <a:gd name="connsiteY27" fmla="*/ 591590 h 756182"/>
              <a:gd name="connsiteX28" fmla="*/ 687976 w 716042"/>
              <a:gd name="connsiteY28" fmla="*/ 555014 h 756182"/>
              <a:gd name="connsiteX29" fmla="*/ 706264 w 716042"/>
              <a:gd name="connsiteY29" fmla="*/ 500150 h 756182"/>
              <a:gd name="connsiteX30" fmla="*/ 697120 w 716042"/>
              <a:gd name="connsiteY30" fmla="*/ 170966 h 756182"/>
              <a:gd name="connsiteX31" fmla="*/ 614824 w 716042"/>
              <a:gd name="connsiteY31" fmla="*/ 116102 h 756182"/>
              <a:gd name="connsiteX32" fmla="*/ 587392 w 716042"/>
              <a:gd name="connsiteY32" fmla="*/ 97814 h 756182"/>
              <a:gd name="connsiteX33" fmla="*/ 578248 w 716042"/>
              <a:gd name="connsiteY33" fmla="*/ 70382 h 756182"/>
              <a:gd name="connsiteX34" fmla="*/ 523384 w 716042"/>
              <a:gd name="connsiteY34" fmla="*/ 33806 h 756182"/>
              <a:gd name="connsiteX35" fmla="*/ 505096 w 716042"/>
              <a:gd name="connsiteY35" fmla="*/ 6374 h 75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16042" h="756182">
                <a:moveTo>
                  <a:pt x="505096" y="6374"/>
                </a:moveTo>
                <a:lnTo>
                  <a:pt x="505096" y="6374"/>
                </a:lnTo>
                <a:cubicBezTo>
                  <a:pt x="285044" y="21044"/>
                  <a:pt x="426820" y="0"/>
                  <a:pt x="340504" y="24662"/>
                </a:cubicBezTo>
                <a:cubicBezTo>
                  <a:pt x="326832" y="28568"/>
                  <a:pt x="291112" y="35642"/>
                  <a:pt x="276496" y="42950"/>
                </a:cubicBezTo>
                <a:cubicBezTo>
                  <a:pt x="266666" y="47865"/>
                  <a:pt x="258208" y="55142"/>
                  <a:pt x="249064" y="61238"/>
                </a:cubicBezTo>
                <a:lnTo>
                  <a:pt x="203344" y="198398"/>
                </a:lnTo>
                <a:lnTo>
                  <a:pt x="194200" y="225830"/>
                </a:lnTo>
                <a:cubicBezTo>
                  <a:pt x="191152" y="234974"/>
                  <a:pt x="193076" y="247915"/>
                  <a:pt x="185056" y="253262"/>
                </a:cubicBezTo>
                <a:lnTo>
                  <a:pt x="157624" y="271550"/>
                </a:lnTo>
                <a:cubicBezTo>
                  <a:pt x="154576" y="280694"/>
                  <a:pt x="154501" y="291456"/>
                  <a:pt x="148480" y="298982"/>
                </a:cubicBezTo>
                <a:cubicBezTo>
                  <a:pt x="141615" y="307564"/>
                  <a:pt x="129491" y="310235"/>
                  <a:pt x="121048" y="317270"/>
                </a:cubicBezTo>
                <a:cubicBezTo>
                  <a:pt x="50642" y="375942"/>
                  <a:pt x="134292" y="317584"/>
                  <a:pt x="66184" y="362990"/>
                </a:cubicBezTo>
                <a:cubicBezTo>
                  <a:pt x="63136" y="372134"/>
                  <a:pt x="61351" y="381801"/>
                  <a:pt x="57040" y="390422"/>
                </a:cubicBezTo>
                <a:cubicBezTo>
                  <a:pt x="52125" y="400252"/>
                  <a:pt x="43081" y="407753"/>
                  <a:pt x="38752" y="417854"/>
                </a:cubicBezTo>
                <a:cubicBezTo>
                  <a:pt x="33802" y="429405"/>
                  <a:pt x="33219" y="442393"/>
                  <a:pt x="29608" y="454430"/>
                </a:cubicBezTo>
                <a:cubicBezTo>
                  <a:pt x="24069" y="472894"/>
                  <a:pt x="17416" y="491006"/>
                  <a:pt x="11320" y="509294"/>
                </a:cubicBezTo>
                <a:lnTo>
                  <a:pt x="2176" y="536726"/>
                </a:lnTo>
                <a:cubicBezTo>
                  <a:pt x="5224" y="591590"/>
                  <a:pt x="0" y="647548"/>
                  <a:pt x="11320" y="701318"/>
                </a:cubicBezTo>
                <a:cubicBezTo>
                  <a:pt x="13306" y="710750"/>
                  <a:pt x="29484" y="707814"/>
                  <a:pt x="38752" y="710462"/>
                </a:cubicBezTo>
                <a:cubicBezTo>
                  <a:pt x="50836" y="713914"/>
                  <a:pt x="63291" y="715995"/>
                  <a:pt x="75328" y="719606"/>
                </a:cubicBezTo>
                <a:cubicBezTo>
                  <a:pt x="93792" y="725145"/>
                  <a:pt x="111904" y="731798"/>
                  <a:pt x="130192" y="737894"/>
                </a:cubicBezTo>
                <a:cubicBezTo>
                  <a:pt x="139336" y="740942"/>
                  <a:pt x="148025" y="746165"/>
                  <a:pt x="157624" y="747038"/>
                </a:cubicBezTo>
                <a:lnTo>
                  <a:pt x="258208" y="756182"/>
                </a:lnTo>
                <a:cubicBezTo>
                  <a:pt x="346600" y="753134"/>
                  <a:pt x="435263" y="754591"/>
                  <a:pt x="523384" y="747038"/>
                </a:cubicBezTo>
                <a:cubicBezTo>
                  <a:pt x="542591" y="745392"/>
                  <a:pt x="578248" y="728750"/>
                  <a:pt x="578248" y="728750"/>
                </a:cubicBezTo>
                <a:cubicBezTo>
                  <a:pt x="590440" y="719606"/>
                  <a:pt x="604699" y="712709"/>
                  <a:pt x="614824" y="701318"/>
                </a:cubicBezTo>
                <a:cubicBezTo>
                  <a:pt x="629426" y="684890"/>
                  <a:pt x="639208" y="664742"/>
                  <a:pt x="651400" y="646454"/>
                </a:cubicBezTo>
                <a:cubicBezTo>
                  <a:pt x="671438" y="616398"/>
                  <a:pt x="669368" y="624716"/>
                  <a:pt x="678832" y="591590"/>
                </a:cubicBezTo>
                <a:cubicBezTo>
                  <a:pt x="682284" y="579506"/>
                  <a:pt x="684365" y="567051"/>
                  <a:pt x="687976" y="555014"/>
                </a:cubicBezTo>
                <a:cubicBezTo>
                  <a:pt x="693515" y="536550"/>
                  <a:pt x="706264" y="500150"/>
                  <a:pt x="706264" y="500150"/>
                </a:cubicBezTo>
                <a:cubicBezTo>
                  <a:pt x="703216" y="390422"/>
                  <a:pt x="716042" y="279093"/>
                  <a:pt x="697120" y="170966"/>
                </a:cubicBezTo>
                <a:lnTo>
                  <a:pt x="614824" y="116102"/>
                </a:lnTo>
                <a:lnTo>
                  <a:pt x="587392" y="97814"/>
                </a:lnTo>
                <a:cubicBezTo>
                  <a:pt x="584344" y="88670"/>
                  <a:pt x="585064" y="77198"/>
                  <a:pt x="578248" y="70382"/>
                </a:cubicBezTo>
                <a:cubicBezTo>
                  <a:pt x="562706" y="54840"/>
                  <a:pt x="544236" y="40757"/>
                  <a:pt x="523384" y="33806"/>
                </a:cubicBezTo>
                <a:cubicBezTo>
                  <a:pt x="491863" y="23299"/>
                  <a:pt x="508144" y="10946"/>
                  <a:pt x="505096" y="6374"/>
                </a:cubicBez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24" name="Szabadkézi sokszög 23"/>
          <p:cNvSpPr/>
          <p:nvPr/>
        </p:nvSpPr>
        <p:spPr>
          <a:xfrm>
            <a:off x="9480551" y="1700214"/>
            <a:ext cx="695325" cy="403225"/>
          </a:xfrm>
          <a:custGeom>
            <a:avLst/>
            <a:gdLst>
              <a:gd name="connsiteX0" fmla="*/ 0 w 694944"/>
              <a:gd name="connsiteY0" fmla="*/ 82296 h 402336"/>
              <a:gd name="connsiteX1" fmla="*/ 0 w 694944"/>
              <a:gd name="connsiteY1" fmla="*/ 82296 h 402336"/>
              <a:gd name="connsiteX2" fmla="*/ 9144 w 694944"/>
              <a:gd name="connsiteY2" fmla="*/ 210312 h 402336"/>
              <a:gd name="connsiteX3" fmla="*/ 18288 w 694944"/>
              <a:gd name="connsiteY3" fmla="*/ 237744 h 402336"/>
              <a:gd name="connsiteX4" fmla="*/ 45720 w 694944"/>
              <a:gd name="connsiteY4" fmla="*/ 256032 h 402336"/>
              <a:gd name="connsiteX5" fmla="*/ 100584 w 694944"/>
              <a:gd name="connsiteY5" fmla="*/ 310896 h 402336"/>
              <a:gd name="connsiteX6" fmla="*/ 155448 w 694944"/>
              <a:gd name="connsiteY6" fmla="*/ 338328 h 402336"/>
              <a:gd name="connsiteX7" fmla="*/ 182880 w 694944"/>
              <a:gd name="connsiteY7" fmla="*/ 356616 h 402336"/>
              <a:gd name="connsiteX8" fmla="*/ 246888 w 694944"/>
              <a:gd name="connsiteY8" fmla="*/ 374904 h 402336"/>
              <a:gd name="connsiteX9" fmla="*/ 356616 w 694944"/>
              <a:gd name="connsiteY9" fmla="*/ 402336 h 402336"/>
              <a:gd name="connsiteX10" fmla="*/ 640080 w 694944"/>
              <a:gd name="connsiteY10" fmla="*/ 393192 h 402336"/>
              <a:gd name="connsiteX11" fmla="*/ 685800 w 694944"/>
              <a:gd name="connsiteY11" fmla="*/ 329184 h 402336"/>
              <a:gd name="connsiteX12" fmla="*/ 694944 w 694944"/>
              <a:gd name="connsiteY12" fmla="*/ 301752 h 402336"/>
              <a:gd name="connsiteX13" fmla="*/ 685800 w 694944"/>
              <a:gd name="connsiteY13" fmla="*/ 164592 h 402336"/>
              <a:gd name="connsiteX14" fmla="*/ 676656 w 694944"/>
              <a:gd name="connsiteY14" fmla="*/ 137160 h 402336"/>
              <a:gd name="connsiteX15" fmla="*/ 612648 w 694944"/>
              <a:gd name="connsiteY15" fmla="*/ 91440 h 402336"/>
              <a:gd name="connsiteX16" fmla="*/ 585216 w 694944"/>
              <a:gd name="connsiteY16" fmla="*/ 73152 h 402336"/>
              <a:gd name="connsiteX17" fmla="*/ 530352 w 694944"/>
              <a:gd name="connsiteY17" fmla="*/ 54864 h 402336"/>
              <a:gd name="connsiteX18" fmla="*/ 265176 w 694944"/>
              <a:gd name="connsiteY18" fmla="*/ 36576 h 402336"/>
              <a:gd name="connsiteX19" fmla="*/ 237744 w 694944"/>
              <a:gd name="connsiteY19" fmla="*/ 27432 h 402336"/>
              <a:gd name="connsiteX20" fmla="*/ 201168 w 694944"/>
              <a:gd name="connsiteY20" fmla="*/ 18288 h 402336"/>
              <a:gd name="connsiteX21" fmla="*/ 146304 w 694944"/>
              <a:gd name="connsiteY21" fmla="*/ 0 h 402336"/>
              <a:gd name="connsiteX22" fmla="*/ 73152 w 694944"/>
              <a:gd name="connsiteY22" fmla="*/ 9144 h 402336"/>
              <a:gd name="connsiteX23" fmla="*/ 45720 w 694944"/>
              <a:gd name="connsiteY23" fmla="*/ 18288 h 402336"/>
              <a:gd name="connsiteX24" fmla="*/ 0 w 694944"/>
              <a:gd name="connsiteY24" fmla="*/ 82296 h 402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94944" h="402336">
                <a:moveTo>
                  <a:pt x="0" y="82296"/>
                </a:moveTo>
                <a:lnTo>
                  <a:pt x="0" y="82296"/>
                </a:lnTo>
                <a:cubicBezTo>
                  <a:pt x="3048" y="124968"/>
                  <a:pt x="4145" y="167824"/>
                  <a:pt x="9144" y="210312"/>
                </a:cubicBezTo>
                <a:cubicBezTo>
                  <a:pt x="10270" y="219885"/>
                  <a:pt x="12267" y="230218"/>
                  <a:pt x="18288" y="237744"/>
                </a:cubicBezTo>
                <a:cubicBezTo>
                  <a:pt x="25153" y="246326"/>
                  <a:pt x="37506" y="248731"/>
                  <a:pt x="45720" y="256032"/>
                </a:cubicBezTo>
                <a:cubicBezTo>
                  <a:pt x="65050" y="273215"/>
                  <a:pt x="79065" y="296550"/>
                  <a:pt x="100584" y="310896"/>
                </a:cubicBezTo>
                <a:cubicBezTo>
                  <a:pt x="179200" y="363307"/>
                  <a:pt x="79732" y="300470"/>
                  <a:pt x="155448" y="338328"/>
                </a:cubicBezTo>
                <a:cubicBezTo>
                  <a:pt x="165278" y="343243"/>
                  <a:pt x="173050" y="351701"/>
                  <a:pt x="182880" y="356616"/>
                </a:cubicBezTo>
                <a:cubicBezTo>
                  <a:pt x="198245" y="364299"/>
                  <a:pt x="232239" y="370509"/>
                  <a:pt x="246888" y="374904"/>
                </a:cubicBezTo>
                <a:cubicBezTo>
                  <a:pt x="337454" y="402074"/>
                  <a:pt x="265316" y="387119"/>
                  <a:pt x="356616" y="402336"/>
                </a:cubicBezTo>
                <a:cubicBezTo>
                  <a:pt x="451104" y="399288"/>
                  <a:pt x="545706" y="398743"/>
                  <a:pt x="640080" y="393192"/>
                </a:cubicBezTo>
                <a:cubicBezTo>
                  <a:pt x="681533" y="390754"/>
                  <a:pt x="672998" y="367589"/>
                  <a:pt x="685800" y="329184"/>
                </a:cubicBezTo>
                <a:lnTo>
                  <a:pt x="694944" y="301752"/>
                </a:lnTo>
                <a:cubicBezTo>
                  <a:pt x="691896" y="256032"/>
                  <a:pt x="690860" y="210133"/>
                  <a:pt x="685800" y="164592"/>
                </a:cubicBezTo>
                <a:cubicBezTo>
                  <a:pt x="684736" y="155012"/>
                  <a:pt x="682003" y="145180"/>
                  <a:pt x="676656" y="137160"/>
                </a:cubicBezTo>
                <a:cubicBezTo>
                  <a:pt x="656033" y="106226"/>
                  <a:pt x="643453" y="109043"/>
                  <a:pt x="612648" y="91440"/>
                </a:cubicBezTo>
                <a:cubicBezTo>
                  <a:pt x="603106" y="85988"/>
                  <a:pt x="595259" y="77615"/>
                  <a:pt x="585216" y="73152"/>
                </a:cubicBezTo>
                <a:cubicBezTo>
                  <a:pt x="567600" y="65323"/>
                  <a:pt x="549255" y="58645"/>
                  <a:pt x="530352" y="54864"/>
                </a:cubicBezTo>
                <a:cubicBezTo>
                  <a:pt x="412838" y="31361"/>
                  <a:pt x="500160" y="46367"/>
                  <a:pt x="265176" y="36576"/>
                </a:cubicBezTo>
                <a:cubicBezTo>
                  <a:pt x="256032" y="33528"/>
                  <a:pt x="247012" y="30080"/>
                  <a:pt x="237744" y="27432"/>
                </a:cubicBezTo>
                <a:cubicBezTo>
                  <a:pt x="225660" y="23980"/>
                  <a:pt x="213205" y="21899"/>
                  <a:pt x="201168" y="18288"/>
                </a:cubicBezTo>
                <a:cubicBezTo>
                  <a:pt x="182704" y="12749"/>
                  <a:pt x="146304" y="0"/>
                  <a:pt x="146304" y="0"/>
                </a:cubicBezTo>
                <a:cubicBezTo>
                  <a:pt x="121920" y="3048"/>
                  <a:pt x="97329" y="4748"/>
                  <a:pt x="73152" y="9144"/>
                </a:cubicBezTo>
                <a:cubicBezTo>
                  <a:pt x="63669" y="10868"/>
                  <a:pt x="52536" y="11472"/>
                  <a:pt x="45720" y="18288"/>
                </a:cubicBezTo>
                <a:cubicBezTo>
                  <a:pt x="30178" y="33830"/>
                  <a:pt x="7620" y="71628"/>
                  <a:pt x="0" y="82296"/>
                </a:cubicBez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25" name="Szabadkézi sokszög 24"/>
          <p:cNvSpPr/>
          <p:nvPr/>
        </p:nvSpPr>
        <p:spPr>
          <a:xfrm>
            <a:off x="8543925" y="3141663"/>
            <a:ext cx="698500" cy="520700"/>
          </a:xfrm>
          <a:custGeom>
            <a:avLst/>
            <a:gdLst>
              <a:gd name="connsiteX0" fmla="*/ 660597 w 698631"/>
              <a:gd name="connsiteY0" fmla="*/ 330627 h 520732"/>
              <a:gd name="connsiteX1" fmla="*/ 660597 w 698631"/>
              <a:gd name="connsiteY1" fmla="*/ 330627 h 520732"/>
              <a:gd name="connsiteX2" fmla="*/ 633165 w 698631"/>
              <a:gd name="connsiteY2" fmla="*/ 211755 h 520732"/>
              <a:gd name="connsiteX3" fmla="*/ 624021 w 698631"/>
              <a:gd name="connsiteY3" fmla="*/ 184323 h 520732"/>
              <a:gd name="connsiteX4" fmla="*/ 596589 w 698631"/>
              <a:gd name="connsiteY4" fmla="*/ 166035 h 520732"/>
              <a:gd name="connsiteX5" fmla="*/ 532581 w 698631"/>
              <a:gd name="connsiteY5" fmla="*/ 129459 h 520732"/>
              <a:gd name="connsiteX6" fmla="*/ 514293 w 698631"/>
              <a:gd name="connsiteY6" fmla="*/ 102027 h 520732"/>
              <a:gd name="connsiteX7" fmla="*/ 477717 w 698631"/>
              <a:gd name="connsiteY7" fmla="*/ 83739 h 520732"/>
              <a:gd name="connsiteX8" fmla="*/ 450285 w 698631"/>
              <a:gd name="connsiteY8" fmla="*/ 65451 h 520732"/>
              <a:gd name="connsiteX9" fmla="*/ 413709 w 698631"/>
              <a:gd name="connsiteY9" fmla="*/ 47163 h 520732"/>
              <a:gd name="connsiteX10" fmla="*/ 331413 w 698631"/>
              <a:gd name="connsiteY10" fmla="*/ 1443 h 520732"/>
              <a:gd name="connsiteX11" fmla="*/ 93669 w 698631"/>
              <a:gd name="connsiteY11" fmla="*/ 10587 h 520732"/>
              <a:gd name="connsiteX12" fmla="*/ 66237 w 698631"/>
              <a:gd name="connsiteY12" fmla="*/ 28875 h 520732"/>
              <a:gd name="connsiteX13" fmla="*/ 47949 w 698631"/>
              <a:gd name="connsiteY13" fmla="*/ 65451 h 520732"/>
              <a:gd name="connsiteX14" fmla="*/ 29661 w 698631"/>
              <a:gd name="connsiteY14" fmla="*/ 92883 h 520732"/>
              <a:gd name="connsiteX15" fmla="*/ 20517 w 698631"/>
              <a:gd name="connsiteY15" fmla="*/ 138603 h 520732"/>
              <a:gd name="connsiteX16" fmla="*/ 2229 w 698631"/>
              <a:gd name="connsiteY16" fmla="*/ 193467 h 520732"/>
              <a:gd name="connsiteX17" fmla="*/ 11373 w 698631"/>
              <a:gd name="connsiteY17" fmla="*/ 367203 h 520732"/>
              <a:gd name="connsiteX18" fmla="*/ 75381 w 698631"/>
              <a:gd name="connsiteY18" fmla="*/ 431211 h 520732"/>
              <a:gd name="connsiteX19" fmla="*/ 111957 w 698631"/>
              <a:gd name="connsiteY19" fmla="*/ 440355 h 520732"/>
              <a:gd name="connsiteX20" fmla="*/ 148533 w 698631"/>
              <a:gd name="connsiteY20" fmla="*/ 458643 h 520732"/>
              <a:gd name="connsiteX21" fmla="*/ 221685 w 698631"/>
              <a:gd name="connsiteY21" fmla="*/ 476931 h 520732"/>
              <a:gd name="connsiteX22" fmla="*/ 258261 w 698631"/>
              <a:gd name="connsiteY22" fmla="*/ 486075 h 520732"/>
              <a:gd name="connsiteX23" fmla="*/ 285693 w 698631"/>
              <a:gd name="connsiteY23" fmla="*/ 504363 h 520732"/>
              <a:gd name="connsiteX24" fmla="*/ 660597 w 698631"/>
              <a:gd name="connsiteY24" fmla="*/ 486075 h 520732"/>
              <a:gd name="connsiteX25" fmla="*/ 678885 w 698631"/>
              <a:gd name="connsiteY25" fmla="*/ 458643 h 520732"/>
              <a:gd name="connsiteX26" fmla="*/ 660597 w 698631"/>
              <a:gd name="connsiteY26" fmla="*/ 330627 h 52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98631" h="520732">
                <a:moveTo>
                  <a:pt x="660597" y="330627"/>
                </a:moveTo>
                <a:lnTo>
                  <a:pt x="660597" y="330627"/>
                </a:lnTo>
                <a:cubicBezTo>
                  <a:pt x="646847" y="206873"/>
                  <a:pt x="665328" y="286802"/>
                  <a:pt x="633165" y="211755"/>
                </a:cubicBezTo>
                <a:cubicBezTo>
                  <a:pt x="629368" y="202896"/>
                  <a:pt x="630042" y="191849"/>
                  <a:pt x="624021" y="184323"/>
                </a:cubicBezTo>
                <a:cubicBezTo>
                  <a:pt x="617156" y="175741"/>
                  <a:pt x="605532" y="172423"/>
                  <a:pt x="596589" y="166035"/>
                </a:cubicBezTo>
                <a:cubicBezTo>
                  <a:pt x="548150" y="131436"/>
                  <a:pt x="577097" y="144298"/>
                  <a:pt x="532581" y="129459"/>
                </a:cubicBezTo>
                <a:cubicBezTo>
                  <a:pt x="526485" y="120315"/>
                  <a:pt x="522736" y="109062"/>
                  <a:pt x="514293" y="102027"/>
                </a:cubicBezTo>
                <a:cubicBezTo>
                  <a:pt x="503821" y="93301"/>
                  <a:pt x="489552" y="90502"/>
                  <a:pt x="477717" y="83739"/>
                </a:cubicBezTo>
                <a:cubicBezTo>
                  <a:pt x="468175" y="78287"/>
                  <a:pt x="459827" y="70903"/>
                  <a:pt x="450285" y="65451"/>
                </a:cubicBezTo>
                <a:cubicBezTo>
                  <a:pt x="438450" y="58688"/>
                  <a:pt x="425398" y="54176"/>
                  <a:pt x="413709" y="47163"/>
                </a:cubicBezTo>
                <a:cubicBezTo>
                  <a:pt x="335104" y="0"/>
                  <a:pt x="386591" y="19836"/>
                  <a:pt x="331413" y="1443"/>
                </a:cubicBezTo>
                <a:cubicBezTo>
                  <a:pt x="252165" y="4491"/>
                  <a:pt x="172555" y="2426"/>
                  <a:pt x="93669" y="10587"/>
                </a:cubicBezTo>
                <a:cubicBezTo>
                  <a:pt x="82738" y="11718"/>
                  <a:pt x="73272" y="20432"/>
                  <a:pt x="66237" y="28875"/>
                </a:cubicBezTo>
                <a:cubicBezTo>
                  <a:pt x="57511" y="39347"/>
                  <a:pt x="54712" y="53616"/>
                  <a:pt x="47949" y="65451"/>
                </a:cubicBezTo>
                <a:cubicBezTo>
                  <a:pt x="42497" y="74993"/>
                  <a:pt x="35757" y="83739"/>
                  <a:pt x="29661" y="92883"/>
                </a:cubicBezTo>
                <a:cubicBezTo>
                  <a:pt x="26613" y="108123"/>
                  <a:pt x="24606" y="123609"/>
                  <a:pt x="20517" y="138603"/>
                </a:cubicBezTo>
                <a:cubicBezTo>
                  <a:pt x="15445" y="157201"/>
                  <a:pt x="2229" y="193467"/>
                  <a:pt x="2229" y="193467"/>
                </a:cubicBezTo>
                <a:cubicBezTo>
                  <a:pt x="5277" y="251379"/>
                  <a:pt x="0" y="310337"/>
                  <a:pt x="11373" y="367203"/>
                </a:cubicBezTo>
                <a:cubicBezTo>
                  <a:pt x="21059" y="415633"/>
                  <a:pt x="41234" y="421455"/>
                  <a:pt x="75381" y="431211"/>
                </a:cubicBezTo>
                <a:cubicBezTo>
                  <a:pt x="87465" y="434663"/>
                  <a:pt x="100190" y="435942"/>
                  <a:pt x="111957" y="440355"/>
                </a:cubicBezTo>
                <a:cubicBezTo>
                  <a:pt x="124720" y="445141"/>
                  <a:pt x="136004" y="453273"/>
                  <a:pt x="148533" y="458643"/>
                </a:cubicBezTo>
                <a:cubicBezTo>
                  <a:pt x="174928" y="469955"/>
                  <a:pt x="191960" y="470325"/>
                  <a:pt x="221685" y="476931"/>
                </a:cubicBezTo>
                <a:cubicBezTo>
                  <a:pt x="233953" y="479657"/>
                  <a:pt x="246069" y="483027"/>
                  <a:pt x="258261" y="486075"/>
                </a:cubicBezTo>
                <a:cubicBezTo>
                  <a:pt x="267405" y="492171"/>
                  <a:pt x="274707" y="504088"/>
                  <a:pt x="285693" y="504363"/>
                </a:cubicBezTo>
                <a:cubicBezTo>
                  <a:pt x="570199" y="511476"/>
                  <a:pt x="521967" y="520732"/>
                  <a:pt x="660597" y="486075"/>
                </a:cubicBezTo>
                <a:cubicBezTo>
                  <a:pt x="666693" y="476931"/>
                  <a:pt x="673970" y="468473"/>
                  <a:pt x="678885" y="458643"/>
                </a:cubicBezTo>
                <a:cubicBezTo>
                  <a:pt x="698631" y="419150"/>
                  <a:pt x="663645" y="351963"/>
                  <a:pt x="660597" y="330627"/>
                </a:cubicBez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26" name="Szabadkézi sokszög 25"/>
          <p:cNvSpPr/>
          <p:nvPr/>
        </p:nvSpPr>
        <p:spPr>
          <a:xfrm>
            <a:off x="8058150" y="2349500"/>
            <a:ext cx="774700" cy="630238"/>
          </a:xfrm>
          <a:custGeom>
            <a:avLst/>
            <a:gdLst>
              <a:gd name="connsiteX0" fmla="*/ 530352 w 773396"/>
              <a:gd name="connsiteY0" fmla="*/ 0 h 630936"/>
              <a:gd name="connsiteX1" fmla="*/ 530352 w 773396"/>
              <a:gd name="connsiteY1" fmla="*/ 0 h 630936"/>
              <a:gd name="connsiteX2" fmla="*/ 265176 w 773396"/>
              <a:gd name="connsiteY2" fmla="*/ 9144 h 630936"/>
              <a:gd name="connsiteX3" fmla="*/ 182880 w 773396"/>
              <a:gd name="connsiteY3" fmla="*/ 45720 h 630936"/>
              <a:gd name="connsiteX4" fmla="*/ 146304 w 773396"/>
              <a:gd name="connsiteY4" fmla="*/ 54864 h 630936"/>
              <a:gd name="connsiteX5" fmla="*/ 91440 w 773396"/>
              <a:gd name="connsiteY5" fmla="*/ 91440 h 630936"/>
              <a:gd name="connsiteX6" fmla="*/ 64008 w 773396"/>
              <a:gd name="connsiteY6" fmla="*/ 109728 h 630936"/>
              <a:gd name="connsiteX7" fmla="*/ 45720 w 773396"/>
              <a:gd name="connsiteY7" fmla="*/ 137160 h 630936"/>
              <a:gd name="connsiteX8" fmla="*/ 9144 w 773396"/>
              <a:gd name="connsiteY8" fmla="*/ 228600 h 630936"/>
              <a:gd name="connsiteX9" fmla="*/ 0 w 773396"/>
              <a:gd name="connsiteY9" fmla="*/ 283464 h 630936"/>
              <a:gd name="connsiteX10" fmla="*/ 9144 w 773396"/>
              <a:gd name="connsiteY10" fmla="*/ 475488 h 630936"/>
              <a:gd name="connsiteX11" fmla="*/ 18288 w 773396"/>
              <a:gd name="connsiteY11" fmla="*/ 502920 h 630936"/>
              <a:gd name="connsiteX12" fmla="*/ 45720 w 773396"/>
              <a:gd name="connsiteY12" fmla="*/ 530352 h 630936"/>
              <a:gd name="connsiteX13" fmla="*/ 155448 w 773396"/>
              <a:gd name="connsiteY13" fmla="*/ 585216 h 630936"/>
              <a:gd name="connsiteX14" fmla="*/ 219456 w 773396"/>
              <a:gd name="connsiteY14" fmla="*/ 612648 h 630936"/>
              <a:gd name="connsiteX15" fmla="*/ 292608 w 773396"/>
              <a:gd name="connsiteY15" fmla="*/ 630936 h 630936"/>
              <a:gd name="connsiteX16" fmla="*/ 667512 w 773396"/>
              <a:gd name="connsiteY16" fmla="*/ 621792 h 630936"/>
              <a:gd name="connsiteX17" fmla="*/ 704088 w 773396"/>
              <a:gd name="connsiteY17" fmla="*/ 612648 h 630936"/>
              <a:gd name="connsiteX18" fmla="*/ 731520 w 773396"/>
              <a:gd name="connsiteY18" fmla="*/ 594360 h 630936"/>
              <a:gd name="connsiteX19" fmla="*/ 749808 w 773396"/>
              <a:gd name="connsiteY19" fmla="*/ 566928 h 630936"/>
              <a:gd name="connsiteX20" fmla="*/ 749808 w 773396"/>
              <a:gd name="connsiteY20" fmla="*/ 329184 h 630936"/>
              <a:gd name="connsiteX21" fmla="*/ 704088 w 773396"/>
              <a:gd name="connsiteY21" fmla="*/ 256032 h 630936"/>
              <a:gd name="connsiteX22" fmla="*/ 685800 w 773396"/>
              <a:gd name="connsiteY22" fmla="*/ 228600 h 630936"/>
              <a:gd name="connsiteX23" fmla="*/ 658368 w 773396"/>
              <a:gd name="connsiteY23" fmla="*/ 210312 h 630936"/>
              <a:gd name="connsiteX24" fmla="*/ 621792 w 773396"/>
              <a:gd name="connsiteY24" fmla="*/ 155448 h 630936"/>
              <a:gd name="connsiteX25" fmla="*/ 585216 w 773396"/>
              <a:gd name="connsiteY25" fmla="*/ 100584 h 630936"/>
              <a:gd name="connsiteX26" fmla="*/ 566928 w 773396"/>
              <a:gd name="connsiteY26" fmla="*/ 73152 h 630936"/>
              <a:gd name="connsiteX27" fmla="*/ 557784 w 773396"/>
              <a:gd name="connsiteY27" fmla="*/ 45720 h 630936"/>
              <a:gd name="connsiteX28" fmla="*/ 530352 w 773396"/>
              <a:gd name="connsiteY28" fmla="*/ 0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73396" h="630936">
                <a:moveTo>
                  <a:pt x="530352" y="0"/>
                </a:moveTo>
                <a:lnTo>
                  <a:pt x="530352" y="0"/>
                </a:lnTo>
                <a:cubicBezTo>
                  <a:pt x="441960" y="3048"/>
                  <a:pt x="353297" y="1591"/>
                  <a:pt x="265176" y="9144"/>
                </a:cubicBezTo>
                <a:cubicBezTo>
                  <a:pt x="194086" y="15237"/>
                  <a:pt x="229659" y="25672"/>
                  <a:pt x="182880" y="45720"/>
                </a:cubicBezTo>
                <a:cubicBezTo>
                  <a:pt x="171329" y="50670"/>
                  <a:pt x="158496" y="51816"/>
                  <a:pt x="146304" y="54864"/>
                </a:cubicBezTo>
                <a:lnTo>
                  <a:pt x="91440" y="91440"/>
                </a:lnTo>
                <a:lnTo>
                  <a:pt x="64008" y="109728"/>
                </a:lnTo>
                <a:cubicBezTo>
                  <a:pt x="57912" y="118872"/>
                  <a:pt x="51172" y="127618"/>
                  <a:pt x="45720" y="137160"/>
                </a:cubicBezTo>
                <a:cubicBezTo>
                  <a:pt x="31674" y="161741"/>
                  <a:pt x="13552" y="202151"/>
                  <a:pt x="9144" y="228600"/>
                </a:cubicBezTo>
                <a:lnTo>
                  <a:pt x="0" y="283464"/>
                </a:lnTo>
                <a:cubicBezTo>
                  <a:pt x="3048" y="347472"/>
                  <a:pt x="3822" y="411629"/>
                  <a:pt x="9144" y="475488"/>
                </a:cubicBezTo>
                <a:cubicBezTo>
                  <a:pt x="9944" y="485093"/>
                  <a:pt x="12941" y="494900"/>
                  <a:pt x="18288" y="502920"/>
                </a:cubicBezTo>
                <a:cubicBezTo>
                  <a:pt x="25461" y="513680"/>
                  <a:pt x="35512" y="522413"/>
                  <a:pt x="45720" y="530352"/>
                </a:cubicBezTo>
                <a:cubicBezTo>
                  <a:pt x="140060" y="603727"/>
                  <a:pt x="59178" y="537081"/>
                  <a:pt x="155448" y="585216"/>
                </a:cubicBezTo>
                <a:cubicBezTo>
                  <a:pt x="185423" y="600203"/>
                  <a:pt x="189856" y="604575"/>
                  <a:pt x="219456" y="612648"/>
                </a:cubicBezTo>
                <a:cubicBezTo>
                  <a:pt x="243705" y="619261"/>
                  <a:pt x="292608" y="630936"/>
                  <a:pt x="292608" y="630936"/>
                </a:cubicBezTo>
                <a:cubicBezTo>
                  <a:pt x="417576" y="627888"/>
                  <a:pt x="542630" y="627342"/>
                  <a:pt x="667512" y="621792"/>
                </a:cubicBezTo>
                <a:cubicBezTo>
                  <a:pt x="680067" y="621234"/>
                  <a:pt x="692537" y="617598"/>
                  <a:pt x="704088" y="612648"/>
                </a:cubicBezTo>
                <a:cubicBezTo>
                  <a:pt x="714189" y="608319"/>
                  <a:pt x="722376" y="600456"/>
                  <a:pt x="731520" y="594360"/>
                </a:cubicBezTo>
                <a:cubicBezTo>
                  <a:pt x="737616" y="585216"/>
                  <a:pt x="745949" y="577218"/>
                  <a:pt x="749808" y="566928"/>
                </a:cubicBezTo>
                <a:cubicBezTo>
                  <a:pt x="773396" y="504027"/>
                  <a:pt x="751953" y="348492"/>
                  <a:pt x="749808" y="329184"/>
                </a:cubicBezTo>
                <a:cubicBezTo>
                  <a:pt x="743714" y="274341"/>
                  <a:pt x="738627" y="279058"/>
                  <a:pt x="704088" y="256032"/>
                </a:cubicBezTo>
                <a:cubicBezTo>
                  <a:pt x="697992" y="246888"/>
                  <a:pt x="693571" y="236371"/>
                  <a:pt x="685800" y="228600"/>
                </a:cubicBezTo>
                <a:cubicBezTo>
                  <a:pt x="678029" y="220829"/>
                  <a:pt x="665605" y="218583"/>
                  <a:pt x="658368" y="210312"/>
                </a:cubicBezTo>
                <a:cubicBezTo>
                  <a:pt x="643894" y="193771"/>
                  <a:pt x="633984" y="173736"/>
                  <a:pt x="621792" y="155448"/>
                </a:cubicBezTo>
                <a:lnTo>
                  <a:pt x="585216" y="100584"/>
                </a:lnTo>
                <a:cubicBezTo>
                  <a:pt x="579120" y="91440"/>
                  <a:pt x="570403" y="83578"/>
                  <a:pt x="566928" y="73152"/>
                </a:cubicBezTo>
                <a:cubicBezTo>
                  <a:pt x="563880" y="64008"/>
                  <a:pt x="563805" y="53246"/>
                  <a:pt x="557784" y="45720"/>
                </a:cubicBezTo>
                <a:cubicBezTo>
                  <a:pt x="525280" y="5090"/>
                  <a:pt x="534924" y="7620"/>
                  <a:pt x="530352" y="0"/>
                </a:cubicBez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27" name="Szabadkézi sokszög 26"/>
          <p:cNvSpPr/>
          <p:nvPr/>
        </p:nvSpPr>
        <p:spPr>
          <a:xfrm rot="7965924">
            <a:off x="9002714" y="2490789"/>
            <a:ext cx="346075" cy="809625"/>
          </a:xfrm>
          <a:custGeom>
            <a:avLst/>
            <a:gdLst>
              <a:gd name="connsiteX0" fmla="*/ 338328 w 347472"/>
              <a:gd name="connsiteY0" fmla="*/ 0 h 810239"/>
              <a:gd name="connsiteX1" fmla="*/ 338328 w 347472"/>
              <a:gd name="connsiteY1" fmla="*/ 0 h 810239"/>
              <a:gd name="connsiteX2" fmla="*/ 219456 w 347472"/>
              <a:gd name="connsiteY2" fmla="*/ 18288 h 810239"/>
              <a:gd name="connsiteX3" fmla="*/ 192024 w 347472"/>
              <a:gd name="connsiteY3" fmla="*/ 36576 h 810239"/>
              <a:gd name="connsiteX4" fmla="*/ 155448 w 347472"/>
              <a:gd name="connsiteY4" fmla="*/ 100584 h 810239"/>
              <a:gd name="connsiteX5" fmla="*/ 137160 w 347472"/>
              <a:gd name="connsiteY5" fmla="*/ 155448 h 810239"/>
              <a:gd name="connsiteX6" fmla="*/ 118872 w 347472"/>
              <a:gd name="connsiteY6" fmla="*/ 219456 h 810239"/>
              <a:gd name="connsiteX7" fmla="*/ 100584 w 347472"/>
              <a:gd name="connsiteY7" fmla="*/ 274320 h 810239"/>
              <a:gd name="connsiteX8" fmla="*/ 82296 w 347472"/>
              <a:gd name="connsiteY8" fmla="*/ 329184 h 810239"/>
              <a:gd name="connsiteX9" fmla="*/ 73152 w 347472"/>
              <a:gd name="connsiteY9" fmla="*/ 356616 h 810239"/>
              <a:gd name="connsiteX10" fmla="*/ 64008 w 347472"/>
              <a:gd name="connsiteY10" fmla="*/ 384048 h 810239"/>
              <a:gd name="connsiteX11" fmla="*/ 54864 w 347472"/>
              <a:gd name="connsiteY11" fmla="*/ 420624 h 810239"/>
              <a:gd name="connsiteX12" fmla="*/ 36576 w 347472"/>
              <a:gd name="connsiteY12" fmla="*/ 475488 h 810239"/>
              <a:gd name="connsiteX13" fmla="*/ 18288 w 347472"/>
              <a:gd name="connsiteY13" fmla="*/ 530352 h 810239"/>
              <a:gd name="connsiteX14" fmla="*/ 9144 w 347472"/>
              <a:gd name="connsiteY14" fmla="*/ 557784 h 810239"/>
              <a:gd name="connsiteX15" fmla="*/ 0 w 347472"/>
              <a:gd name="connsiteY15" fmla="*/ 585216 h 810239"/>
              <a:gd name="connsiteX16" fmla="*/ 9144 w 347472"/>
              <a:gd name="connsiteY16" fmla="*/ 768096 h 810239"/>
              <a:gd name="connsiteX17" fmla="*/ 27432 w 347472"/>
              <a:gd name="connsiteY17" fmla="*/ 795528 h 810239"/>
              <a:gd name="connsiteX18" fmla="*/ 54864 w 347472"/>
              <a:gd name="connsiteY18" fmla="*/ 804672 h 810239"/>
              <a:gd name="connsiteX19" fmla="*/ 164592 w 347472"/>
              <a:gd name="connsiteY19" fmla="*/ 795528 h 810239"/>
              <a:gd name="connsiteX20" fmla="*/ 210312 w 347472"/>
              <a:gd name="connsiteY20" fmla="*/ 713232 h 810239"/>
              <a:gd name="connsiteX21" fmla="*/ 228600 w 347472"/>
              <a:gd name="connsiteY21" fmla="*/ 685800 h 810239"/>
              <a:gd name="connsiteX22" fmla="*/ 237744 w 347472"/>
              <a:gd name="connsiteY22" fmla="*/ 658368 h 810239"/>
              <a:gd name="connsiteX23" fmla="*/ 246888 w 347472"/>
              <a:gd name="connsiteY23" fmla="*/ 329184 h 810239"/>
              <a:gd name="connsiteX24" fmla="*/ 265176 w 347472"/>
              <a:gd name="connsiteY24" fmla="*/ 274320 h 810239"/>
              <a:gd name="connsiteX25" fmla="*/ 320040 w 347472"/>
              <a:gd name="connsiteY25" fmla="*/ 109728 h 810239"/>
              <a:gd name="connsiteX26" fmla="*/ 338328 w 347472"/>
              <a:gd name="connsiteY26" fmla="*/ 54864 h 810239"/>
              <a:gd name="connsiteX27" fmla="*/ 347472 w 347472"/>
              <a:gd name="connsiteY27" fmla="*/ 27432 h 810239"/>
              <a:gd name="connsiteX28" fmla="*/ 338328 w 347472"/>
              <a:gd name="connsiteY28" fmla="*/ 0 h 81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47472" h="810239">
                <a:moveTo>
                  <a:pt x="338328" y="0"/>
                </a:moveTo>
                <a:lnTo>
                  <a:pt x="338328" y="0"/>
                </a:lnTo>
                <a:cubicBezTo>
                  <a:pt x="312103" y="2622"/>
                  <a:pt x="252410" y="1811"/>
                  <a:pt x="219456" y="18288"/>
                </a:cubicBezTo>
                <a:cubicBezTo>
                  <a:pt x="209626" y="23203"/>
                  <a:pt x="201168" y="30480"/>
                  <a:pt x="192024" y="36576"/>
                </a:cubicBezTo>
                <a:cubicBezTo>
                  <a:pt x="166909" y="137036"/>
                  <a:pt x="204973" y="11439"/>
                  <a:pt x="155448" y="100584"/>
                </a:cubicBezTo>
                <a:cubicBezTo>
                  <a:pt x="146086" y="117435"/>
                  <a:pt x="143256" y="137160"/>
                  <a:pt x="137160" y="155448"/>
                </a:cubicBezTo>
                <a:cubicBezTo>
                  <a:pt x="106430" y="247639"/>
                  <a:pt x="153317" y="104639"/>
                  <a:pt x="118872" y="219456"/>
                </a:cubicBezTo>
                <a:cubicBezTo>
                  <a:pt x="113333" y="237920"/>
                  <a:pt x="106680" y="256032"/>
                  <a:pt x="100584" y="274320"/>
                </a:cubicBezTo>
                <a:lnTo>
                  <a:pt x="82296" y="329184"/>
                </a:lnTo>
                <a:lnTo>
                  <a:pt x="73152" y="356616"/>
                </a:lnTo>
                <a:cubicBezTo>
                  <a:pt x="70104" y="365760"/>
                  <a:pt x="66346" y="374697"/>
                  <a:pt x="64008" y="384048"/>
                </a:cubicBezTo>
                <a:cubicBezTo>
                  <a:pt x="60960" y="396240"/>
                  <a:pt x="58475" y="408587"/>
                  <a:pt x="54864" y="420624"/>
                </a:cubicBezTo>
                <a:cubicBezTo>
                  <a:pt x="49325" y="439088"/>
                  <a:pt x="42672" y="457200"/>
                  <a:pt x="36576" y="475488"/>
                </a:cubicBezTo>
                <a:lnTo>
                  <a:pt x="18288" y="530352"/>
                </a:lnTo>
                <a:lnTo>
                  <a:pt x="9144" y="557784"/>
                </a:lnTo>
                <a:lnTo>
                  <a:pt x="0" y="585216"/>
                </a:lnTo>
                <a:cubicBezTo>
                  <a:pt x="3048" y="646176"/>
                  <a:pt x="1250" y="707573"/>
                  <a:pt x="9144" y="768096"/>
                </a:cubicBezTo>
                <a:cubicBezTo>
                  <a:pt x="10565" y="778993"/>
                  <a:pt x="18850" y="788663"/>
                  <a:pt x="27432" y="795528"/>
                </a:cubicBezTo>
                <a:cubicBezTo>
                  <a:pt x="34958" y="801549"/>
                  <a:pt x="45720" y="801624"/>
                  <a:pt x="54864" y="804672"/>
                </a:cubicBezTo>
                <a:cubicBezTo>
                  <a:pt x="91440" y="801624"/>
                  <a:pt x="130966" y="810239"/>
                  <a:pt x="164592" y="795528"/>
                </a:cubicBezTo>
                <a:cubicBezTo>
                  <a:pt x="201496" y="779383"/>
                  <a:pt x="196418" y="741019"/>
                  <a:pt x="210312" y="713232"/>
                </a:cubicBezTo>
                <a:cubicBezTo>
                  <a:pt x="215227" y="703402"/>
                  <a:pt x="223685" y="695630"/>
                  <a:pt x="228600" y="685800"/>
                </a:cubicBezTo>
                <a:cubicBezTo>
                  <a:pt x="232911" y="677179"/>
                  <a:pt x="234696" y="667512"/>
                  <a:pt x="237744" y="658368"/>
                </a:cubicBezTo>
                <a:cubicBezTo>
                  <a:pt x="240792" y="548640"/>
                  <a:pt x="239067" y="438675"/>
                  <a:pt x="246888" y="329184"/>
                </a:cubicBezTo>
                <a:cubicBezTo>
                  <a:pt x="248261" y="309956"/>
                  <a:pt x="259080" y="292608"/>
                  <a:pt x="265176" y="274320"/>
                </a:cubicBezTo>
                <a:lnTo>
                  <a:pt x="320040" y="109728"/>
                </a:lnTo>
                <a:lnTo>
                  <a:pt x="338328" y="54864"/>
                </a:lnTo>
                <a:cubicBezTo>
                  <a:pt x="341376" y="45720"/>
                  <a:pt x="347472" y="37071"/>
                  <a:pt x="347472" y="27432"/>
                </a:cubicBezTo>
                <a:lnTo>
                  <a:pt x="338328" y="0"/>
                </a:ln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28" name="Szabadkézi sokszög 27"/>
          <p:cNvSpPr/>
          <p:nvPr/>
        </p:nvSpPr>
        <p:spPr>
          <a:xfrm>
            <a:off x="9409114" y="1125538"/>
            <a:ext cx="549275" cy="493712"/>
          </a:xfrm>
          <a:custGeom>
            <a:avLst/>
            <a:gdLst>
              <a:gd name="connsiteX0" fmla="*/ 447880 w 549893"/>
              <a:gd name="connsiteY0" fmla="*/ 54864 h 494366"/>
              <a:gd name="connsiteX1" fmla="*/ 447880 w 549893"/>
              <a:gd name="connsiteY1" fmla="*/ 54864 h 494366"/>
              <a:gd name="connsiteX2" fmla="*/ 338152 w 549893"/>
              <a:gd name="connsiteY2" fmla="*/ 18288 h 494366"/>
              <a:gd name="connsiteX3" fmla="*/ 310720 w 549893"/>
              <a:gd name="connsiteY3" fmla="*/ 9144 h 494366"/>
              <a:gd name="connsiteX4" fmla="*/ 265000 w 549893"/>
              <a:gd name="connsiteY4" fmla="*/ 0 h 494366"/>
              <a:gd name="connsiteX5" fmla="*/ 155272 w 549893"/>
              <a:gd name="connsiteY5" fmla="*/ 9144 h 494366"/>
              <a:gd name="connsiteX6" fmla="*/ 127840 w 549893"/>
              <a:gd name="connsiteY6" fmla="*/ 27432 h 494366"/>
              <a:gd name="connsiteX7" fmla="*/ 100408 w 549893"/>
              <a:gd name="connsiteY7" fmla="*/ 36576 h 494366"/>
              <a:gd name="connsiteX8" fmla="*/ 63832 w 549893"/>
              <a:gd name="connsiteY8" fmla="*/ 64008 h 494366"/>
              <a:gd name="connsiteX9" fmla="*/ 36400 w 549893"/>
              <a:gd name="connsiteY9" fmla="*/ 82296 h 494366"/>
              <a:gd name="connsiteX10" fmla="*/ 18112 w 549893"/>
              <a:gd name="connsiteY10" fmla="*/ 155448 h 494366"/>
              <a:gd name="connsiteX11" fmla="*/ 63832 w 549893"/>
              <a:gd name="connsiteY11" fmla="*/ 374904 h 494366"/>
              <a:gd name="connsiteX12" fmla="*/ 118696 w 549893"/>
              <a:gd name="connsiteY12" fmla="*/ 411480 h 494366"/>
              <a:gd name="connsiteX13" fmla="*/ 146128 w 549893"/>
              <a:gd name="connsiteY13" fmla="*/ 420624 h 494366"/>
              <a:gd name="connsiteX14" fmla="*/ 173560 w 549893"/>
              <a:gd name="connsiteY14" fmla="*/ 438912 h 494366"/>
              <a:gd name="connsiteX15" fmla="*/ 228424 w 549893"/>
              <a:gd name="connsiteY15" fmla="*/ 457200 h 494366"/>
              <a:gd name="connsiteX16" fmla="*/ 255856 w 549893"/>
              <a:gd name="connsiteY16" fmla="*/ 466344 h 494366"/>
              <a:gd name="connsiteX17" fmla="*/ 447880 w 549893"/>
              <a:gd name="connsiteY17" fmla="*/ 429768 h 494366"/>
              <a:gd name="connsiteX18" fmla="*/ 466168 w 549893"/>
              <a:gd name="connsiteY18" fmla="*/ 374904 h 494366"/>
              <a:gd name="connsiteX19" fmla="*/ 493600 w 549893"/>
              <a:gd name="connsiteY19" fmla="*/ 292608 h 494366"/>
              <a:gd name="connsiteX20" fmla="*/ 502744 w 549893"/>
              <a:gd name="connsiteY20" fmla="*/ 265176 h 494366"/>
              <a:gd name="connsiteX21" fmla="*/ 511888 w 549893"/>
              <a:gd name="connsiteY21" fmla="*/ 237744 h 494366"/>
              <a:gd name="connsiteX22" fmla="*/ 475312 w 549893"/>
              <a:gd name="connsiteY22" fmla="*/ 82296 h 494366"/>
              <a:gd name="connsiteX23" fmla="*/ 447880 w 549893"/>
              <a:gd name="connsiteY23" fmla="*/ 54864 h 49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9893" h="494366">
                <a:moveTo>
                  <a:pt x="447880" y="54864"/>
                </a:moveTo>
                <a:lnTo>
                  <a:pt x="447880" y="54864"/>
                </a:lnTo>
                <a:lnTo>
                  <a:pt x="338152" y="18288"/>
                </a:lnTo>
                <a:cubicBezTo>
                  <a:pt x="329008" y="15240"/>
                  <a:pt x="320171" y="11034"/>
                  <a:pt x="310720" y="9144"/>
                </a:cubicBezTo>
                <a:lnTo>
                  <a:pt x="265000" y="0"/>
                </a:lnTo>
                <a:cubicBezTo>
                  <a:pt x="228424" y="3048"/>
                  <a:pt x="191262" y="1946"/>
                  <a:pt x="155272" y="9144"/>
                </a:cubicBezTo>
                <a:cubicBezTo>
                  <a:pt x="144496" y="11299"/>
                  <a:pt x="137670" y="22517"/>
                  <a:pt x="127840" y="27432"/>
                </a:cubicBezTo>
                <a:cubicBezTo>
                  <a:pt x="119219" y="31743"/>
                  <a:pt x="109552" y="33528"/>
                  <a:pt x="100408" y="36576"/>
                </a:cubicBezTo>
                <a:cubicBezTo>
                  <a:pt x="88216" y="45720"/>
                  <a:pt x="76233" y="55150"/>
                  <a:pt x="63832" y="64008"/>
                </a:cubicBezTo>
                <a:cubicBezTo>
                  <a:pt x="54889" y="70396"/>
                  <a:pt x="43265" y="73714"/>
                  <a:pt x="36400" y="82296"/>
                </a:cubicBezTo>
                <a:cubicBezTo>
                  <a:pt x="28902" y="91669"/>
                  <a:pt x="18567" y="153171"/>
                  <a:pt x="18112" y="155448"/>
                </a:cubicBezTo>
                <a:cubicBezTo>
                  <a:pt x="20416" y="196913"/>
                  <a:pt x="0" y="332349"/>
                  <a:pt x="63832" y="374904"/>
                </a:cubicBezTo>
                <a:cubicBezTo>
                  <a:pt x="82120" y="387096"/>
                  <a:pt x="97844" y="404529"/>
                  <a:pt x="118696" y="411480"/>
                </a:cubicBezTo>
                <a:cubicBezTo>
                  <a:pt x="127840" y="414528"/>
                  <a:pt x="137507" y="416313"/>
                  <a:pt x="146128" y="420624"/>
                </a:cubicBezTo>
                <a:cubicBezTo>
                  <a:pt x="155958" y="425539"/>
                  <a:pt x="163517" y="434449"/>
                  <a:pt x="173560" y="438912"/>
                </a:cubicBezTo>
                <a:cubicBezTo>
                  <a:pt x="191176" y="446741"/>
                  <a:pt x="210136" y="451104"/>
                  <a:pt x="228424" y="457200"/>
                </a:cubicBezTo>
                <a:lnTo>
                  <a:pt x="255856" y="466344"/>
                </a:lnTo>
                <a:cubicBezTo>
                  <a:pt x="304189" y="463659"/>
                  <a:pt x="411992" y="494366"/>
                  <a:pt x="447880" y="429768"/>
                </a:cubicBezTo>
                <a:cubicBezTo>
                  <a:pt x="457242" y="412917"/>
                  <a:pt x="460072" y="393192"/>
                  <a:pt x="466168" y="374904"/>
                </a:cubicBezTo>
                <a:lnTo>
                  <a:pt x="493600" y="292608"/>
                </a:lnTo>
                <a:lnTo>
                  <a:pt x="502744" y="265176"/>
                </a:lnTo>
                <a:lnTo>
                  <a:pt x="511888" y="237744"/>
                </a:lnTo>
                <a:cubicBezTo>
                  <a:pt x="498121" y="17464"/>
                  <a:pt x="549893" y="119587"/>
                  <a:pt x="475312" y="82296"/>
                </a:cubicBezTo>
                <a:cubicBezTo>
                  <a:pt x="471457" y="80368"/>
                  <a:pt x="469216" y="76200"/>
                  <a:pt x="447880" y="54864"/>
                </a:cubicBez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29" name="Szabadkézi sokszög 28"/>
          <p:cNvSpPr/>
          <p:nvPr/>
        </p:nvSpPr>
        <p:spPr>
          <a:xfrm rot="5968319">
            <a:off x="7814470" y="2967832"/>
            <a:ext cx="682625" cy="703263"/>
          </a:xfrm>
          <a:custGeom>
            <a:avLst/>
            <a:gdLst>
              <a:gd name="connsiteX0" fmla="*/ 394474 w 682499"/>
              <a:gd name="connsiteY0" fmla="*/ 0 h 704088"/>
              <a:gd name="connsiteX1" fmla="*/ 394474 w 682499"/>
              <a:gd name="connsiteY1" fmla="*/ 0 h 704088"/>
              <a:gd name="connsiteX2" fmla="*/ 321322 w 682499"/>
              <a:gd name="connsiteY2" fmla="*/ 27432 h 704088"/>
              <a:gd name="connsiteX3" fmla="*/ 266458 w 682499"/>
              <a:gd name="connsiteY3" fmla="*/ 45720 h 704088"/>
              <a:gd name="connsiteX4" fmla="*/ 239026 w 682499"/>
              <a:gd name="connsiteY4" fmla="*/ 54864 h 704088"/>
              <a:gd name="connsiteX5" fmla="*/ 202450 w 682499"/>
              <a:gd name="connsiteY5" fmla="*/ 73152 h 704088"/>
              <a:gd name="connsiteX6" fmla="*/ 156730 w 682499"/>
              <a:gd name="connsiteY6" fmla="*/ 91440 h 704088"/>
              <a:gd name="connsiteX7" fmla="*/ 101866 w 682499"/>
              <a:gd name="connsiteY7" fmla="*/ 109728 h 704088"/>
              <a:gd name="connsiteX8" fmla="*/ 74434 w 682499"/>
              <a:gd name="connsiteY8" fmla="*/ 128016 h 704088"/>
              <a:gd name="connsiteX9" fmla="*/ 56146 w 682499"/>
              <a:gd name="connsiteY9" fmla="*/ 182880 h 704088"/>
              <a:gd name="connsiteX10" fmla="*/ 37858 w 682499"/>
              <a:gd name="connsiteY10" fmla="*/ 210312 h 704088"/>
              <a:gd name="connsiteX11" fmla="*/ 10426 w 682499"/>
              <a:gd name="connsiteY11" fmla="*/ 265176 h 704088"/>
              <a:gd name="connsiteX12" fmla="*/ 19570 w 682499"/>
              <a:gd name="connsiteY12" fmla="*/ 612648 h 704088"/>
              <a:gd name="connsiteX13" fmla="*/ 28714 w 682499"/>
              <a:gd name="connsiteY13" fmla="*/ 640080 h 704088"/>
              <a:gd name="connsiteX14" fmla="*/ 83578 w 682499"/>
              <a:gd name="connsiteY14" fmla="*/ 658368 h 704088"/>
              <a:gd name="connsiteX15" fmla="*/ 165874 w 682499"/>
              <a:gd name="connsiteY15" fmla="*/ 685800 h 704088"/>
              <a:gd name="connsiteX16" fmla="*/ 193306 w 682499"/>
              <a:gd name="connsiteY16" fmla="*/ 694944 h 704088"/>
              <a:gd name="connsiteX17" fmla="*/ 220738 w 682499"/>
              <a:gd name="connsiteY17" fmla="*/ 704088 h 704088"/>
              <a:gd name="connsiteX18" fmla="*/ 312178 w 682499"/>
              <a:gd name="connsiteY18" fmla="*/ 694944 h 704088"/>
              <a:gd name="connsiteX19" fmla="*/ 339610 w 682499"/>
              <a:gd name="connsiteY19" fmla="*/ 685800 h 704088"/>
              <a:gd name="connsiteX20" fmla="*/ 376186 w 682499"/>
              <a:gd name="connsiteY20" fmla="*/ 676656 h 704088"/>
              <a:gd name="connsiteX21" fmla="*/ 431050 w 682499"/>
              <a:gd name="connsiteY21" fmla="*/ 658368 h 704088"/>
              <a:gd name="connsiteX22" fmla="*/ 485914 w 682499"/>
              <a:gd name="connsiteY22" fmla="*/ 621792 h 704088"/>
              <a:gd name="connsiteX23" fmla="*/ 513346 w 682499"/>
              <a:gd name="connsiteY23" fmla="*/ 566928 h 704088"/>
              <a:gd name="connsiteX24" fmla="*/ 531634 w 682499"/>
              <a:gd name="connsiteY24" fmla="*/ 539496 h 704088"/>
              <a:gd name="connsiteX25" fmla="*/ 549922 w 682499"/>
              <a:gd name="connsiteY25" fmla="*/ 466344 h 704088"/>
              <a:gd name="connsiteX26" fmla="*/ 559066 w 682499"/>
              <a:gd name="connsiteY26" fmla="*/ 438912 h 704088"/>
              <a:gd name="connsiteX27" fmla="*/ 522490 w 682499"/>
              <a:gd name="connsiteY27" fmla="*/ 9144 h 704088"/>
              <a:gd name="connsiteX28" fmla="*/ 458482 w 682499"/>
              <a:gd name="connsiteY28" fmla="*/ 0 h 704088"/>
              <a:gd name="connsiteX29" fmla="*/ 394474 w 682499"/>
              <a:gd name="connsiteY29" fmla="*/ 0 h 70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2499" h="704088">
                <a:moveTo>
                  <a:pt x="394474" y="0"/>
                </a:moveTo>
                <a:lnTo>
                  <a:pt x="394474" y="0"/>
                </a:lnTo>
                <a:lnTo>
                  <a:pt x="321322" y="27432"/>
                </a:lnTo>
                <a:cubicBezTo>
                  <a:pt x="303168" y="33916"/>
                  <a:pt x="284746" y="39624"/>
                  <a:pt x="266458" y="45720"/>
                </a:cubicBezTo>
                <a:cubicBezTo>
                  <a:pt x="257314" y="48768"/>
                  <a:pt x="247647" y="50553"/>
                  <a:pt x="239026" y="54864"/>
                </a:cubicBezTo>
                <a:cubicBezTo>
                  <a:pt x="226834" y="60960"/>
                  <a:pt x="214906" y="67616"/>
                  <a:pt x="202450" y="73152"/>
                </a:cubicBezTo>
                <a:cubicBezTo>
                  <a:pt x="187451" y="79818"/>
                  <a:pt x="172156" y="85831"/>
                  <a:pt x="156730" y="91440"/>
                </a:cubicBezTo>
                <a:cubicBezTo>
                  <a:pt x="138613" y="98028"/>
                  <a:pt x="117906" y="99035"/>
                  <a:pt x="101866" y="109728"/>
                </a:cubicBezTo>
                <a:lnTo>
                  <a:pt x="74434" y="128016"/>
                </a:lnTo>
                <a:cubicBezTo>
                  <a:pt x="68338" y="146304"/>
                  <a:pt x="66839" y="166840"/>
                  <a:pt x="56146" y="182880"/>
                </a:cubicBezTo>
                <a:cubicBezTo>
                  <a:pt x="50050" y="192024"/>
                  <a:pt x="42773" y="200482"/>
                  <a:pt x="37858" y="210312"/>
                </a:cubicBezTo>
                <a:cubicBezTo>
                  <a:pt x="0" y="286028"/>
                  <a:pt x="62837" y="186560"/>
                  <a:pt x="10426" y="265176"/>
                </a:cubicBezTo>
                <a:cubicBezTo>
                  <a:pt x="13474" y="381000"/>
                  <a:pt x="13925" y="496922"/>
                  <a:pt x="19570" y="612648"/>
                </a:cubicBezTo>
                <a:cubicBezTo>
                  <a:pt x="20040" y="622275"/>
                  <a:pt x="20871" y="634478"/>
                  <a:pt x="28714" y="640080"/>
                </a:cubicBezTo>
                <a:cubicBezTo>
                  <a:pt x="44401" y="651285"/>
                  <a:pt x="65290" y="652272"/>
                  <a:pt x="83578" y="658368"/>
                </a:cubicBezTo>
                <a:lnTo>
                  <a:pt x="165874" y="685800"/>
                </a:lnTo>
                <a:lnTo>
                  <a:pt x="193306" y="694944"/>
                </a:lnTo>
                <a:lnTo>
                  <a:pt x="220738" y="704088"/>
                </a:lnTo>
                <a:cubicBezTo>
                  <a:pt x="251218" y="701040"/>
                  <a:pt x="281902" y="699602"/>
                  <a:pt x="312178" y="694944"/>
                </a:cubicBezTo>
                <a:cubicBezTo>
                  <a:pt x="321705" y="693478"/>
                  <a:pt x="330342" y="688448"/>
                  <a:pt x="339610" y="685800"/>
                </a:cubicBezTo>
                <a:cubicBezTo>
                  <a:pt x="351694" y="682348"/>
                  <a:pt x="364149" y="680267"/>
                  <a:pt x="376186" y="676656"/>
                </a:cubicBezTo>
                <a:cubicBezTo>
                  <a:pt x="394650" y="671117"/>
                  <a:pt x="415010" y="669061"/>
                  <a:pt x="431050" y="658368"/>
                </a:cubicBezTo>
                <a:lnTo>
                  <a:pt x="485914" y="621792"/>
                </a:lnTo>
                <a:cubicBezTo>
                  <a:pt x="538325" y="543176"/>
                  <a:pt x="475488" y="642644"/>
                  <a:pt x="513346" y="566928"/>
                </a:cubicBezTo>
                <a:cubicBezTo>
                  <a:pt x="518261" y="557098"/>
                  <a:pt x="526719" y="549326"/>
                  <a:pt x="531634" y="539496"/>
                </a:cubicBezTo>
                <a:cubicBezTo>
                  <a:pt x="542085" y="518594"/>
                  <a:pt x="544705" y="487212"/>
                  <a:pt x="549922" y="466344"/>
                </a:cubicBezTo>
                <a:cubicBezTo>
                  <a:pt x="552260" y="456993"/>
                  <a:pt x="556018" y="448056"/>
                  <a:pt x="559066" y="438912"/>
                </a:cubicBezTo>
                <a:cubicBezTo>
                  <a:pt x="556510" y="321334"/>
                  <a:pt x="682499" y="41146"/>
                  <a:pt x="522490" y="9144"/>
                </a:cubicBezTo>
                <a:cubicBezTo>
                  <a:pt x="501356" y="4917"/>
                  <a:pt x="479818" y="3048"/>
                  <a:pt x="458482" y="0"/>
                </a:cubicBezTo>
                <a:cubicBezTo>
                  <a:pt x="406079" y="10481"/>
                  <a:pt x="426663" y="2193"/>
                  <a:pt x="394474" y="0"/>
                </a:cubicBez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30" name="Szabadkézi sokszög 29"/>
          <p:cNvSpPr/>
          <p:nvPr/>
        </p:nvSpPr>
        <p:spPr>
          <a:xfrm rot="18662183">
            <a:off x="7423945" y="2110583"/>
            <a:ext cx="695325" cy="401637"/>
          </a:xfrm>
          <a:custGeom>
            <a:avLst/>
            <a:gdLst>
              <a:gd name="connsiteX0" fmla="*/ 0 w 694944"/>
              <a:gd name="connsiteY0" fmla="*/ 82296 h 402336"/>
              <a:gd name="connsiteX1" fmla="*/ 0 w 694944"/>
              <a:gd name="connsiteY1" fmla="*/ 82296 h 402336"/>
              <a:gd name="connsiteX2" fmla="*/ 9144 w 694944"/>
              <a:gd name="connsiteY2" fmla="*/ 210312 h 402336"/>
              <a:gd name="connsiteX3" fmla="*/ 18288 w 694944"/>
              <a:gd name="connsiteY3" fmla="*/ 237744 h 402336"/>
              <a:gd name="connsiteX4" fmla="*/ 45720 w 694944"/>
              <a:gd name="connsiteY4" fmla="*/ 256032 h 402336"/>
              <a:gd name="connsiteX5" fmla="*/ 100584 w 694944"/>
              <a:gd name="connsiteY5" fmla="*/ 310896 h 402336"/>
              <a:gd name="connsiteX6" fmla="*/ 155448 w 694944"/>
              <a:gd name="connsiteY6" fmla="*/ 338328 h 402336"/>
              <a:gd name="connsiteX7" fmla="*/ 182880 w 694944"/>
              <a:gd name="connsiteY7" fmla="*/ 356616 h 402336"/>
              <a:gd name="connsiteX8" fmla="*/ 246888 w 694944"/>
              <a:gd name="connsiteY8" fmla="*/ 374904 h 402336"/>
              <a:gd name="connsiteX9" fmla="*/ 356616 w 694944"/>
              <a:gd name="connsiteY9" fmla="*/ 402336 h 402336"/>
              <a:gd name="connsiteX10" fmla="*/ 640080 w 694944"/>
              <a:gd name="connsiteY10" fmla="*/ 393192 h 402336"/>
              <a:gd name="connsiteX11" fmla="*/ 685800 w 694944"/>
              <a:gd name="connsiteY11" fmla="*/ 329184 h 402336"/>
              <a:gd name="connsiteX12" fmla="*/ 694944 w 694944"/>
              <a:gd name="connsiteY12" fmla="*/ 301752 h 402336"/>
              <a:gd name="connsiteX13" fmla="*/ 685800 w 694944"/>
              <a:gd name="connsiteY13" fmla="*/ 164592 h 402336"/>
              <a:gd name="connsiteX14" fmla="*/ 676656 w 694944"/>
              <a:gd name="connsiteY14" fmla="*/ 137160 h 402336"/>
              <a:gd name="connsiteX15" fmla="*/ 612648 w 694944"/>
              <a:gd name="connsiteY15" fmla="*/ 91440 h 402336"/>
              <a:gd name="connsiteX16" fmla="*/ 585216 w 694944"/>
              <a:gd name="connsiteY16" fmla="*/ 73152 h 402336"/>
              <a:gd name="connsiteX17" fmla="*/ 530352 w 694944"/>
              <a:gd name="connsiteY17" fmla="*/ 54864 h 402336"/>
              <a:gd name="connsiteX18" fmla="*/ 265176 w 694944"/>
              <a:gd name="connsiteY18" fmla="*/ 36576 h 402336"/>
              <a:gd name="connsiteX19" fmla="*/ 237744 w 694944"/>
              <a:gd name="connsiteY19" fmla="*/ 27432 h 402336"/>
              <a:gd name="connsiteX20" fmla="*/ 201168 w 694944"/>
              <a:gd name="connsiteY20" fmla="*/ 18288 h 402336"/>
              <a:gd name="connsiteX21" fmla="*/ 146304 w 694944"/>
              <a:gd name="connsiteY21" fmla="*/ 0 h 402336"/>
              <a:gd name="connsiteX22" fmla="*/ 73152 w 694944"/>
              <a:gd name="connsiteY22" fmla="*/ 9144 h 402336"/>
              <a:gd name="connsiteX23" fmla="*/ 45720 w 694944"/>
              <a:gd name="connsiteY23" fmla="*/ 18288 h 402336"/>
              <a:gd name="connsiteX24" fmla="*/ 0 w 694944"/>
              <a:gd name="connsiteY24" fmla="*/ 82296 h 402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94944" h="402336">
                <a:moveTo>
                  <a:pt x="0" y="82296"/>
                </a:moveTo>
                <a:lnTo>
                  <a:pt x="0" y="82296"/>
                </a:lnTo>
                <a:cubicBezTo>
                  <a:pt x="3048" y="124968"/>
                  <a:pt x="4145" y="167824"/>
                  <a:pt x="9144" y="210312"/>
                </a:cubicBezTo>
                <a:cubicBezTo>
                  <a:pt x="10270" y="219885"/>
                  <a:pt x="12267" y="230218"/>
                  <a:pt x="18288" y="237744"/>
                </a:cubicBezTo>
                <a:cubicBezTo>
                  <a:pt x="25153" y="246326"/>
                  <a:pt x="37506" y="248731"/>
                  <a:pt x="45720" y="256032"/>
                </a:cubicBezTo>
                <a:cubicBezTo>
                  <a:pt x="65050" y="273215"/>
                  <a:pt x="79065" y="296550"/>
                  <a:pt x="100584" y="310896"/>
                </a:cubicBezTo>
                <a:cubicBezTo>
                  <a:pt x="179200" y="363307"/>
                  <a:pt x="79732" y="300470"/>
                  <a:pt x="155448" y="338328"/>
                </a:cubicBezTo>
                <a:cubicBezTo>
                  <a:pt x="165278" y="343243"/>
                  <a:pt x="173050" y="351701"/>
                  <a:pt x="182880" y="356616"/>
                </a:cubicBezTo>
                <a:cubicBezTo>
                  <a:pt x="198245" y="364299"/>
                  <a:pt x="232239" y="370509"/>
                  <a:pt x="246888" y="374904"/>
                </a:cubicBezTo>
                <a:cubicBezTo>
                  <a:pt x="337454" y="402074"/>
                  <a:pt x="265316" y="387119"/>
                  <a:pt x="356616" y="402336"/>
                </a:cubicBezTo>
                <a:cubicBezTo>
                  <a:pt x="451104" y="399288"/>
                  <a:pt x="545706" y="398743"/>
                  <a:pt x="640080" y="393192"/>
                </a:cubicBezTo>
                <a:cubicBezTo>
                  <a:pt x="681533" y="390754"/>
                  <a:pt x="672998" y="367589"/>
                  <a:pt x="685800" y="329184"/>
                </a:cubicBezTo>
                <a:lnTo>
                  <a:pt x="694944" y="301752"/>
                </a:lnTo>
                <a:cubicBezTo>
                  <a:pt x="691896" y="256032"/>
                  <a:pt x="690860" y="210133"/>
                  <a:pt x="685800" y="164592"/>
                </a:cubicBezTo>
                <a:cubicBezTo>
                  <a:pt x="684736" y="155012"/>
                  <a:pt x="682003" y="145180"/>
                  <a:pt x="676656" y="137160"/>
                </a:cubicBezTo>
                <a:cubicBezTo>
                  <a:pt x="656033" y="106226"/>
                  <a:pt x="643453" y="109043"/>
                  <a:pt x="612648" y="91440"/>
                </a:cubicBezTo>
                <a:cubicBezTo>
                  <a:pt x="603106" y="85988"/>
                  <a:pt x="595259" y="77615"/>
                  <a:pt x="585216" y="73152"/>
                </a:cubicBezTo>
                <a:cubicBezTo>
                  <a:pt x="567600" y="65323"/>
                  <a:pt x="549255" y="58645"/>
                  <a:pt x="530352" y="54864"/>
                </a:cubicBezTo>
                <a:cubicBezTo>
                  <a:pt x="412838" y="31361"/>
                  <a:pt x="500160" y="46367"/>
                  <a:pt x="265176" y="36576"/>
                </a:cubicBezTo>
                <a:cubicBezTo>
                  <a:pt x="256032" y="33528"/>
                  <a:pt x="247012" y="30080"/>
                  <a:pt x="237744" y="27432"/>
                </a:cubicBezTo>
                <a:cubicBezTo>
                  <a:pt x="225660" y="23980"/>
                  <a:pt x="213205" y="21899"/>
                  <a:pt x="201168" y="18288"/>
                </a:cubicBezTo>
                <a:cubicBezTo>
                  <a:pt x="182704" y="12749"/>
                  <a:pt x="146304" y="0"/>
                  <a:pt x="146304" y="0"/>
                </a:cubicBezTo>
                <a:cubicBezTo>
                  <a:pt x="121920" y="3048"/>
                  <a:pt x="97329" y="4748"/>
                  <a:pt x="73152" y="9144"/>
                </a:cubicBezTo>
                <a:cubicBezTo>
                  <a:pt x="63669" y="10868"/>
                  <a:pt x="52536" y="11472"/>
                  <a:pt x="45720" y="18288"/>
                </a:cubicBezTo>
                <a:cubicBezTo>
                  <a:pt x="30178" y="33830"/>
                  <a:pt x="7620" y="71628"/>
                  <a:pt x="0" y="82296"/>
                </a:cubicBez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31" name="Szabadkézi sokszög 30"/>
          <p:cNvSpPr/>
          <p:nvPr/>
        </p:nvSpPr>
        <p:spPr>
          <a:xfrm>
            <a:off x="7318375" y="1276351"/>
            <a:ext cx="793750" cy="639763"/>
          </a:xfrm>
          <a:custGeom>
            <a:avLst/>
            <a:gdLst>
              <a:gd name="connsiteX0" fmla="*/ 11870 w 793191"/>
              <a:gd name="connsiteY0" fmla="*/ 91440 h 639899"/>
              <a:gd name="connsiteX1" fmla="*/ 11870 w 793191"/>
              <a:gd name="connsiteY1" fmla="*/ 91440 h 639899"/>
              <a:gd name="connsiteX2" fmla="*/ 30158 w 793191"/>
              <a:gd name="connsiteY2" fmla="*/ 210312 h 639899"/>
              <a:gd name="connsiteX3" fmla="*/ 39302 w 793191"/>
              <a:gd name="connsiteY3" fmla="*/ 256032 h 639899"/>
              <a:gd name="connsiteX4" fmla="*/ 57590 w 793191"/>
              <a:gd name="connsiteY4" fmla="*/ 420624 h 639899"/>
              <a:gd name="connsiteX5" fmla="*/ 75878 w 793191"/>
              <a:gd name="connsiteY5" fmla="*/ 475488 h 639899"/>
              <a:gd name="connsiteX6" fmla="*/ 103310 w 793191"/>
              <a:gd name="connsiteY6" fmla="*/ 493776 h 639899"/>
              <a:gd name="connsiteX7" fmla="*/ 158174 w 793191"/>
              <a:gd name="connsiteY7" fmla="*/ 539496 h 639899"/>
              <a:gd name="connsiteX8" fmla="*/ 185606 w 793191"/>
              <a:gd name="connsiteY8" fmla="*/ 548640 h 639899"/>
              <a:gd name="connsiteX9" fmla="*/ 231326 w 793191"/>
              <a:gd name="connsiteY9" fmla="*/ 603504 h 639899"/>
              <a:gd name="connsiteX10" fmla="*/ 286190 w 793191"/>
              <a:gd name="connsiteY10" fmla="*/ 621792 h 639899"/>
              <a:gd name="connsiteX11" fmla="*/ 651950 w 793191"/>
              <a:gd name="connsiteY11" fmla="*/ 612648 h 639899"/>
              <a:gd name="connsiteX12" fmla="*/ 697670 w 793191"/>
              <a:gd name="connsiteY12" fmla="*/ 566928 h 639899"/>
              <a:gd name="connsiteX13" fmla="*/ 752534 w 793191"/>
              <a:gd name="connsiteY13" fmla="*/ 502920 h 639899"/>
              <a:gd name="connsiteX14" fmla="*/ 770822 w 793191"/>
              <a:gd name="connsiteY14" fmla="*/ 448056 h 639899"/>
              <a:gd name="connsiteX15" fmla="*/ 779966 w 793191"/>
              <a:gd name="connsiteY15" fmla="*/ 420624 h 639899"/>
              <a:gd name="connsiteX16" fmla="*/ 770822 w 793191"/>
              <a:gd name="connsiteY16" fmla="*/ 320040 h 639899"/>
              <a:gd name="connsiteX17" fmla="*/ 734246 w 793191"/>
              <a:gd name="connsiteY17" fmla="*/ 265176 h 639899"/>
              <a:gd name="connsiteX18" fmla="*/ 715958 w 793191"/>
              <a:gd name="connsiteY18" fmla="*/ 237744 h 639899"/>
              <a:gd name="connsiteX19" fmla="*/ 670238 w 793191"/>
              <a:gd name="connsiteY19" fmla="*/ 182880 h 639899"/>
              <a:gd name="connsiteX20" fmla="*/ 642806 w 793191"/>
              <a:gd name="connsiteY20" fmla="*/ 173736 h 639899"/>
              <a:gd name="connsiteX21" fmla="*/ 615374 w 793191"/>
              <a:gd name="connsiteY21" fmla="*/ 146304 h 639899"/>
              <a:gd name="connsiteX22" fmla="*/ 542222 w 793191"/>
              <a:gd name="connsiteY22" fmla="*/ 109728 h 639899"/>
              <a:gd name="connsiteX23" fmla="*/ 459926 w 793191"/>
              <a:gd name="connsiteY23" fmla="*/ 45720 h 639899"/>
              <a:gd name="connsiteX24" fmla="*/ 405062 w 793191"/>
              <a:gd name="connsiteY24" fmla="*/ 18288 h 639899"/>
              <a:gd name="connsiteX25" fmla="*/ 350198 w 793191"/>
              <a:gd name="connsiteY25" fmla="*/ 0 h 639899"/>
              <a:gd name="connsiteX26" fmla="*/ 139886 w 793191"/>
              <a:gd name="connsiteY26" fmla="*/ 9144 h 639899"/>
              <a:gd name="connsiteX27" fmla="*/ 94166 w 793191"/>
              <a:gd name="connsiteY27" fmla="*/ 18288 h 639899"/>
              <a:gd name="connsiteX28" fmla="*/ 39302 w 793191"/>
              <a:gd name="connsiteY28" fmla="*/ 36576 h 639899"/>
              <a:gd name="connsiteX29" fmla="*/ 21014 w 793191"/>
              <a:gd name="connsiteY29" fmla="*/ 64008 h 639899"/>
              <a:gd name="connsiteX30" fmla="*/ 11870 w 793191"/>
              <a:gd name="connsiteY30" fmla="*/ 91440 h 639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93191" h="639899">
                <a:moveTo>
                  <a:pt x="11870" y="91440"/>
                </a:moveTo>
                <a:lnTo>
                  <a:pt x="11870" y="91440"/>
                </a:lnTo>
                <a:cubicBezTo>
                  <a:pt x="17966" y="131064"/>
                  <a:pt x="23567" y="170767"/>
                  <a:pt x="30158" y="210312"/>
                </a:cubicBezTo>
                <a:cubicBezTo>
                  <a:pt x="32713" y="225642"/>
                  <a:pt x="37675" y="240576"/>
                  <a:pt x="39302" y="256032"/>
                </a:cubicBezTo>
                <a:cubicBezTo>
                  <a:pt x="49484" y="352759"/>
                  <a:pt x="38028" y="355418"/>
                  <a:pt x="57590" y="420624"/>
                </a:cubicBezTo>
                <a:cubicBezTo>
                  <a:pt x="63129" y="439088"/>
                  <a:pt x="59838" y="464795"/>
                  <a:pt x="75878" y="475488"/>
                </a:cubicBezTo>
                <a:cubicBezTo>
                  <a:pt x="85022" y="481584"/>
                  <a:pt x="94867" y="486741"/>
                  <a:pt x="103310" y="493776"/>
                </a:cubicBezTo>
                <a:cubicBezTo>
                  <a:pt x="133644" y="519055"/>
                  <a:pt x="124120" y="522469"/>
                  <a:pt x="158174" y="539496"/>
                </a:cubicBezTo>
                <a:cubicBezTo>
                  <a:pt x="166795" y="543807"/>
                  <a:pt x="176462" y="545592"/>
                  <a:pt x="185606" y="548640"/>
                </a:cubicBezTo>
                <a:cubicBezTo>
                  <a:pt x="196989" y="565714"/>
                  <a:pt x="212689" y="593150"/>
                  <a:pt x="231326" y="603504"/>
                </a:cubicBezTo>
                <a:cubicBezTo>
                  <a:pt x="248177" y="612866"/>
                  <a:pt x="286190" y="621792"/>
                  <a:pt x="286190" y="621792"/>
                </a:cubicBezTo>
                <a:cubicBezTo>
                  <a:pt x="408110" y="618744"/>
                  <a:pt x="530288" y="621136"/>
                  <a:pt x="651950" y="612648"/>
                </a:cubicBezTo>
                <a:cubicBezTo>
                  <a:pt x="675682" y="610992"/>
                  <a:pt x="686130" y="580776"/>
                  <a:pt x="697670" y="566928"/>
                </a:cubicBezTo>
                <a:cubicBezTo>
                  <a:pt x="793191" y="452303"/>
                  <a:pt x="649800" y="639899"/>
                  <a:pt x="752534" y="502920"/>
                </a:cubicBezTo>
                <a:lnTo>
                  <a:pt x="770822" y="448056"/>
                </a:lnTo>
                <a:lnTo>
                  <a:pt x="779966" y="420624"/>
                </a:lnTo>
                <a:cubicBezTo>
                  <a:pt x="776918" y="387096"/>
                  <a:pt x="780321" y="352338"/>
                  <a:pt x="770822" y="320040"/>
                </a:cubicBezTo>
                <a:cubicBezTo>
                  <a:pt x="764620" y="298954"/>
                  <a:pt x="746438" y="283464"/>
                  <a:pt x="734246" y="265176"/>
                </a:cubicBezTo>
                <a:lnTo>
                  <a:pt x="715958" y="237744"/>
                </a:lnTo>
                <a:cubicBezTo>
                  <a:pt x="702464" y="217502"/>
                  <a:pt x="691360" y="196961"/>
                  <a:pt x="670238" y="182880"/>
                </a:cubicBezTo>
                <a:cubicBezTo>
                  <a:pt x="662218" y="177533"/>
                  <a:pt x="651950" y="176784"/>
                  <a:pt x="642806" y="173736"/>
                </a:cubicBezTo>
                <a:cubicBezTo>
                  <a:pt x="633662" y="164592"/>
                  <a:pt x="626284" y="153247"/>
                  <a:pt x="615374" y="146304"/>
                </a:cubicBezTo>
                <a:cubicBezTo>
                  <a:pt x="592374" y="131668"/>
                  <a:pt x="561499" y="129005"/>
                  <a:pt x="542222" y="109728"/>
                </a:cubicBezTo>
                <a:cubicBezTo>
                  <a:pt x="518553" y="86059"/>
                  <a:pt x="492738" y="56657"/>
                  <a:pt x="459926" y="45720"/>
                </a:cubicBezTo>
                <a:cubicBezTo>
                  <a:pt x="359882" y="12372"/>
                  <a:pt x="511417" y="65557"/>
                  <a:pt x="405062" y="18288"/>
                </a:cubicBezTo>
                <a:cubicBezTo>
                  <a:pt x="387446" y="10459"/>
                  <a:pt x="350198" y="0"/>
                  <a:pt x="350198" y="0"/>
                </a:cubicBezTo>
                <a:cubicBezTo>
                  <a:pt x="280094" y="3048"/>
                  <a:pt x="209878" y="4145"/>
                  <a:pt x="139886" y="9144"/>
                </a:cubicBezTo>
                <a:cubicBezTo>
                  <a:pt x="124384" y="10251"/>
                  <a:pt x="109160" y="14199"/>
                  <a:pt x="94166" y="18288"/>
                </a:cubicBezTo>
                <a:cubicBezTo>
                  <a:pt x="75568" y="23360"/>
                  <a:pt x="39302" y="36576"/>
                  <a:pt x="39302" y="36576"/>
                </a:cubicBezTo>
                <a:cubicBezTo>
                  <a:pt x="33206" y="45720"/>
                  <a:pt x="25929" y="54178"/>
                  <a:pt x="21014" y="64008"/>
                </a:cubicBezTo>
                <a:cubicBezTo>
                  <a:pt x="0" y="106036"/>
                  <a:pt x="13394" y="86868"/>
                  <a:pt x="11870" y="91440"/>
                </a:cubicBez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32" name="Szabadkézi sokszög 31"/>
          <p:cNvSpPr/>
          <p:nvPr/>
        </p:nvSpPr>
        <p:spPr>
          <a:xfrm>
            <a:off x="7680326" y="836614"/>
            <a:ext cx="695325" cy="403225"/>
          </a:xfrm>
          <a:custGeom>
            <a:avLst/>
            <a:gdLst>
              <a:gd name="connsiteX0" fmla="*/ 0 w 694944"/>
              <a:gd name="connsiteY0" fmla="*/ 82296 h 402336"/>
              <a:gd name="connsiteX1" fmla="*/ 0 w 694944"/>
              <a:gd name="connsiteY1" fmla="*/ 82296 h 402336"/>
              <a:gd name="connsiteX2" fmla="*/ 9144 w 694944"/>
              <a:gd name="connsiteY2" fmla="*/ 210312 h 402336"/>
              <a:gd name="connsiteX3" fmla="*/ 18288 w 694944"/>
              <a:gd name="connsiteY3" fmla="*/ 237744 h 402336"/>
              <a:gd name="connsiteX4" fmla="*/ 45720 w 694944"/>
              <a:gd name="connsiteY4" fmla="*/ 256032 h 402336"/>
              <a:gd name="connsiteX5" fmla="*/ 100584 w 694944"/>
              <a:gd name="connsiteY5" fmla="*/ 310896 h 402336"/>
              <a:gd name="connsiteX6" fmla="*/ 155448 w 694944"/>
              <a:gd name="connsiteY6" fmla="*/ 338328 h 402336"/>
              <a:gd name="connsiteX7" fmla="*/ 182880 w 694944"/>
              <a:gd name="connsiteY7" fmla="*/ 356616 h 402336"/>
              <a:gd name="connsiteX8" fmla="*/ 246888 w 694944"/>
              <a:gd name="connsiteY8" fmla="*/ 374904 h 402336"/>
              <a:gd name="connsiteX9" fmla="*/ 356616 w 694944"/>
              <a:gd name="connsiteY9" fmla="*/ 402336 h 402336"/>
              <a:gd name="connsiteX10" fmla="*/ 640080 w 694944"/>
              <a:gd name="connsiteY10" fmla="*/ 393192 h 402336"/>
              <a:gd name="connsiteX11" fmla="*/ 685800 w 694944"/>
              <a:gd name="connsiteY11" fmla="*/ 329184 h 402336"/>
              <a:gd name="connsiteX12" fmla="*/ 694944 w 694944"/>
              <a:gd name="connsiteY12" fmla="*/ 301752 h 402336"/>
              <a:gd name="connsiteX13" fmla="*/ 685800 w 694944"/>
              <a:gd name="connsiteY13" fmla="*/ 164592 h 402336"/>
              <a:gd name="connsiteX14" fmla="*/ 676656 w 694944"/>
              <a:gd name="connsiteY14" fmla="*/ 137160 h 402336"/>
              <a:gd name="connsiteX15" fmla="*/ 612648 w 694944"/>
              <a:gd name="connsiteY15" fmla="*/ 91440 h 402336"/>
              <a:gd name="connsiteX16" fmla="*/ 585216 w 694944"/>
              <a:gd name="connsiteY16" fmla="*/ 73152 h 402336"/>
              <a:gd name="connsiteX17" fmla="*/ 530352 w 694944"/>
              <a:gd name="connsiteY17" fmla="*/ 54864 h 402336"/>
              <a:gd name="connsiteX18" fmla="*/ 265176 w 694944"/>
              <a:gd name="connsiteY18" fmla="*/ 36576 h 402336"/>
              <a:gd name="connsiteX19" fmla="*/ 237744 w 694944"/>
              <a:gd name="connsiteY19" fmla="*/ 27432 h 402336"/>
              <a:gd name="connsiteX20" fmla="*/ 201168 w 694944"/>
              <a:gd name="connsiteY20" fmla="*/ 18288 h 402336"/>
              <a:gd name="connsiteX21" fmla="*/ 146304 w 694944"/>
              <a:gd name="connsiteY21" fmla="*/ 0 h 402336"/>
              <a:gd name="connsiteX22" fmla="*/ 73152 w 694944"/>
              <a:gd name="connsiteY22" fmla="*/ 9144 h 402336"/>
              <a:gd name="connsiteX23" fmla="*/ 45720 w 694944"/>
              <a:gd name="connsiteY23" fmla="*/ 18288 h 402336"/>
              <a:gd name="connsiteX24" fmla="*/ 0 w 694944"/>
              <a:gd name="connsiteY24" fmla="*/ 82296 h 402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94944" h="402336">
                <a:moveTo>
                  <a:pt x="0" y="82296"/>
                </a:moveTo>
                <a:lnTo>
                  <a:pt x="0" y="82296"/>
                </a:lnTo>
                <a:cubicBezTo>
                  <a:pt x="3048" y="124968"/>
                  <a:pt x="4145" y="167824"/>
                  <a:pt x="9144" y="210312"/>
                </a:cubicBezTo>
                <a:cubicBezTo>
                  <a:pt x="10270" y="219885"/>
                  <a:pt x="12267" y="230218"/>
                  <a:pt x="18288" y="237744"/>
                </a:cubicBezTo>
                <a:cubicBezTo>
                  <a:pt x="25153" y="246326"/>
                  <a:pt x="37506" y="248731"/>
                  <a:pt x="45720" y="256032"/>
                </a:cubicBezTo>
                <a:cubicBezTo>
                  <a:pt x="65050" y="273215"/>
                  <a:pt x="79065" y="296550"/>
                  <a:pt x="100584" y="310896"/>
                </a:cubicBezTo>
                <a:cubicBezTo>
                  <a:pt x="179200" y="363307"/>
                  <a:pt x="79732" y="300470"/>
                  <a:pt x="155448" y="338328"/>
                </a:cubicBezTo>
                <a:cubicBezTo>
                  <a:pt x="165278" y="343243"/>
                  <a:pt x="173050" y="351701"/>
                  <a:pt x="182880" y="356616"/>
                </a:cubicBezTo>
                <a:cubicBezTo>
                  <a:pt x="198245" y="364299"/>
                  <a:pt x="232239" y="370509"/>
                  <a:pt x="246888" y="374904"/>
                </a:cubicBezTo>
                <a:cubicBezTo>
                  <a:pt x="337454" y="402074"/>
                  <a:pt x="265316" y="387119"/>
                  <a:pt x="356616" y="402336"/>
                </a:cubicBezTo>
                <a:cubicBezTo>
                  <a:pt x="451104" y="399288"/>
                  <a:pt x="545706" y="398743"/>
                  <a:pt x="640080" y="393192"/>
                </a:cubicBezTo>
                <a:cubicBezTo>
                  <a:pt x="681533" y="390754"/>
                  <a:pt x="672998" y="367589"/>
                  <a:pt x="685800" y="329184"/>
                </a:cubicBezTo>
                <a:lnTo>
                  <a:pt x="694944" y="301752"/>
                </a:lnTo>
                <a:cubicBezTo>
                  <a:pt x="691896" y="256032"/>
                  <a:pt x="690860" y="210133"/>
                  <a:pt x="685800" y="164592"/>
                </a:cubicBezTo>
                <a:cubicBezTo>
                  <a:pt x="684736" y="155012"/>
                  <a:pt x="682003" y="145180"/>
                  <a:pt x="676656" y="137160"/>
                </a:cubicBezTo>
                <a:cubicBezTo>
                  <a:pt x="656033" y="106226"/>
                  <a:pt x="643453" y="109043"/>
                  <a:pt x="612648" y="91440"/>
                </a:cubicBezTo>
                <a:cubicBezTo>
                  <a:pt x="603106" y="85988"/>
                  <a:pt x="595259" y="77615"/>
                  <a:pt x="585216" y="73152"/>
                </a:cubicBezTo>
                <a:cubicBezTo>
                  <a:pt x="567600" y="65323"/>
                  <a:pt x="549255" y="58645"/>
                  <a:pt x="530352" y="54864"/>
                </a:cubicBezTo>
                <a:cubicBezTo>
                  <a:pt x="412838" y="31361"/>
                  <a:pt x="500160" y="46367"/>
                  <a:pt x="265176" y="36576"/>
                </a:cubicBezTo>
                <a:cubicBezTo>
                  <a:pt x="256032" y="33528"/>
                  <a:pt x="247012" y="30080"/>
                  <a:pt x="237744" y="27432"/>
                </a:cubicBezTo>
                <a:cubicBezTo>
                  <a:pt x="225660" y="23980"/>
                  <a:pt x="213205" y="21899"/>
                  <a:pt x="201168" y="18288"/>
                </a:cubicBezTo>
                <a:cubicBezTo>
                  <a:pt x="182704" y="12749"/>
                  <a:pt x="146304" y="0"/>
                  <a:pt x="146304" y="0"/>
                </a:cubicBezTo>
                <a:cubicBezTo>
                  <a:pt x="121920" y="3048"/>
                  <a:pt x="97329" y="4748"/>
                  <a:pt x="73152" y="9144"/>
                </a:cubicBezTo>
                <a:cubicBezTo>
                  <a:pt x="63669" y="10868"/>
                  <a:pt x="52536" y="11472"/>
                  <a:pt x="45720" y="18288"/>
                </a:cubicBezTo>
                <a:cubicBezTo>
                  <a:pt x="30178" y="33830"/>
                  <a:pt x="7620" y="71628"/>
                  <a:pt x="0" y="82296"/>
                </a:cubicBez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33" name="Szabadkézi sokszög 32"/>
          <p:cNvSpPr/>
          <p:nvPr/>
        </p:nvSpPr>
        <p:spPr>
          <a:xfrm>
            <a:off x="7032626" y="1844675"/>
            <a:ext cx="549275" cy="495300"/>
          </a:xfrm>
          <a:custGeom>
            <a:avLst/>
            <a:gdLst>
              <a:gd name="connsiteX0" fmla="*/ 447880 w 549893"/>
              <a:gd name="connsiteY0" fmla="*/ 54864 h 494366"/>
              <a:gd name="connsiteX1" fmla="*/ 447880 w 549893"/>
              <a:gd name="connsiteY1" fmla="*/ 54864 h 494366"/>
              <a:gd name="connsiteX2" fmla="*/ 338152 w 549893"/>
              <a:gd name="connsiteY2" fmla="*/ 18288 h 494366"/>
              <a:gd name="connsiteX3" fmla="*/ 310720 w 549893"/>
              <a:gd name="connsiteY3" fmla="*/ 9144 h 494366"/>
              <a:gd name="connsiteX4" fmla="*/ 265000 w 549893"/>
              <a:gd name="connsiteY4" fmla="*/ 0 h 494366"/>
              <a:gd name="connsiteX5" fmla="*/ 155272 w 549893"/>
              <a:gd name="connsiteY5" fmla="*/ 9144 h 494366"/>
              <a:gd name="connsiteX6" fmla="*/ 127840 w 549893"/>
              <a:gd name="connsiteY6" fmla="*/ 27432 h 494366"/>
              <a:gd name="connsiteX7" fmla="*/ 100408 w 549893"/>
              <a:gd name="connsiteY7" fmla="*/ 36576 h 494366"/>
              <a:gd name="connsiteX8" fmla="*/ 63832 w 549893"/>
              <a:gd name="connsiteY8" fmla="*/ 64008 h 494366"/>
              <a:gd name="connsiteX9" fmla="*/ 36400 w 549893"/>
              <a:gd name="connsiteY9" fmla="*/ 82296 h 494366"/>
              <a:gd name="connsiteX10" fmla="*/ 18112 w 549893"/>
              <a:gd name="connsiteY10" fmla="*/ 155448 h 494366"/>
              <a:gd name="connsiteX11" fmla="*/ 63832 w 549893"/>
              <a:gd name="connsiteY11" fmla="*/ 374904 h 494366"/>
              <a:gd name="connsiteX12" fmla="*/ 118696 w 549893"/>
              <a:gd name="connsiteY12" fmla="*/ 411480 h 494366"/>
              <a:gd name="connsiteX13" fmla="*/ 146128 w 549893"/>
              <a:gd name="connsiteY13" fmla="*/ 420624 h 494366"/>
              <a:gd name="connsiteX14" fmla="*/ 173560 w 549893"/>
              <a:gd name="connsiteY14" fmla="*/ 438912 h 494366"/>
              <a:gd name="connsiteX15" fmla="*/ 228424 w 549893"/>
              <a:gd name="connsiteY15" fmla="*/ 457200 h 494366"/>
              <a:gd name="connsiteX16" fmla="*/ 255856 w 549893"/>
              <a:gd name="connsiteY16" fmla="*/ 466344 h 494366"/>
              <a:gd name="connsiteX17" fmla="*/ 447880 w 549893"/>
              <a:gd name="connsiteY17" fmla="*/ 429768 h 494366"/>
              <a:gd name="connsiteX18" fmla="*/ 466168 w 549893"/>
              <a:gd name="connsiteY18" fmla="*/ 374904 h 494366"/>
              <a:gd name="connsiteX19" fmla="*/ 493600 w 549893"/>
              <a:gd name="connsiteY19" fmla="*/ 292608 h 494366"/>
              <a:gd name="connsiteX20" fmla="*/ 502744 w 549893"/>
              <a:gd name="connsiteY20" fmla="*/ 265176 h 494366"/>
              <a:gd name="connsiteX21" fmla="*/ 511888 w 549893"/>
              <a:gd name="connsiteY21" fmla="*/ 237744 h 494366"/>
              <a:gd name="connsiteX22" fmla="*/ 475312 w 549893"/>
              <a:gd name="connsiteY22" fmla="*/ 82296 h 494366"/>
              <a:gd name="connsiteX23" fmla="*/ 447880 w 549893"/>
              <a:gd name="connsiteY23" fmla="*/ 54864 h 49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9893" h="494366">
                <a:moveTo>
                  <a:pt x="447880" y="54864"/>
                </a:moveTo>
                <a:lnTo>
                  <a:pt x="447880" y="54864"/>
                </a:lnTo>
                <a:lnTo>
                  <a:pt x="338152" y="18288"/>
                </a:lnTo>
                <a:cubicBezTo>
                  <a:pt x="329008" y="15240"/>
                  <a:pt x="320171" y="11034"/>
                  <a:pt x="310720" y="9144"/>
                </a:cubicBezTo>
                <a:lnTo>
                  <a:pt x="265000" y="0"/>
                </a:lnTo>
                <a:cubicBezTo>
                  <a:pt x="228424" y="3048"/>
                  <a:pt x="191262" y="1946"/>
                  <a:pt x="155272" y="9144"/>
                </a:cubicBezTo>
                <a:cubicBezTo>
                  <a:pt x="144496" y="11299"/>
                  <a:pt x="137670" y="22517"/>
                  <a:pt x="127840" y="27432"/>
                </a:cubicBezTo>
                <a:cubicBezTo>
                  <a:pt x="119219" y="31743"/>
                  <a:pt x="109552" y="33528"/>
                  <a:pt x="100408" y="36576"/>
                </a:cubicBezTo>
                <a:cubicBezTo>
                  <a:pt x="88216" y="45720"/>
                  <a:pt x="76233" y="55150"/>
                  <a:pt x="63832" y="64008"/>
                </a:cubicBezTo>
                <a:cubicBezTo>
                  <a:pt x="54889" y="70396"/>
                  <a:pt x="43265" y="73714"/>
                  <a:pt x="36400" y="82296"/>
                </a:cubicBezTo>
                <a:cubicBezTo>
                  <a:pt x="28902" y="91669"/>
                  <a:pt x="18567" y="153171"/>
                  <a:pt x="18112" y="155448"/>
                </a:cubicBezTo>
                <a:cubicBezTo>
                  <a:pt x="20416" y="196913"/>
                  <a:pt x="0" y="332349"/>
                  <a:pt x="63832" y="374904"/>
                </a:cubicBezTo>
                <a:cubicBezTo>
                  <a:pt x="82120" y="387096"/>
                  <a:pt x="97844" y="404529"/>
                  <a:pt x="118696" y="411480"/>
                </a:cubicBezTo>
                <a:cubicBezTo>
                  <a:pt x="127840" y="414528"/>
                  <a:pt x="137507" y="416313"/>
                  <a:pt x="146128" y="420624"/>
                </a:cubicBezTo>
                <a:cubicBezTo>
                  <a:pt x="155958" y="425539"/>
                  <a:pt x="163517" y="434449"/>
                  <a:pt x="173560" y="438912"/>
                </a:cubicBezTo>
                <a:cubicBezTo>
                  <a:pt x="191176" y="446741"/>
                  <a:pt x="210136" y="451104"/>
                  <a:pt x="228424" y="457200"/>
                </a:cubicBezTo>
                <a:lnTo>
                  <a:pt x="255856" y="466344"/>
                </a:lnTo>
                <a:cubicBezTo>
                  <a:pt x="304189" y="463659"/>
                  <a:pt x="411992" y="494366"/>
                  <a:pt x="447880" y="429768"/>
                </a:cubicBezTo>
                <a:cubicBezTo>
                  <a:pt x="457242" y="412917"/>
                  <a:pt x="460072" y="393192"/>
                  <a:pt x="466168" y="374904"/>
                </a:cubicBezTo>
                <a:lnTo>
                  <a:pt x="493600" y="292608"/>
                </a:lnTo>
                <a:lnTo>
                  <a:pt x="502744" y="265176"/>
                </a:lnTo>
                <a:lnTo>
                  <a:pt x="511888" y="237744"/>
                </a:lnTo>
                <a:cubicBezTo>
                  <a:pt x="498121" y="17464"/>
                  <a:pt x="549893" y="119587"/>
                  <a:pt x="475312" y="82296"/>
                </a:cubicBezTo>
                <a:cubicBezTo>
                  <a:pt x="471457" y="80368"/>
                  <a:pt x="469216" y="76200"/>
                  <a:pt x="447880" y="54864"/>
                </a:cubicBez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34" name="Szabadkézi sokszög 33"/>
          <p:cNvSpPr/>
          <p:nvPr/>
        </p:nvSpPr>
        <p:spPr>
          <a:xfrm rot="20399786">
            <a:off x="7275514" y="2660651"/>
            <a:ext cx="682625" cy="703263"/>
          </a:xfrm>
          <a:custGeom>
            <a:avLst/>
            <a:gdLst>
              <a:gd name="connsiteX0" fmla="*/ 394474 w 682499"/>
              <a:gd name="connsiteY0" fmla="*/ 0 h 704088"/>
              <a:gd name="connsiteX1" fmla="*/ 394474 w 682499"/>
              <a:gd name="connsiteY1" fmla="*/ 0 h 704088"/>
              <a:gd name="connsiteX2" fmla="*/ 321322 w 682499"/>
              <a:gd name="connsiteY2" fmla="*/ 27432 h 704088"/>
              <a:gd name="connsiteX3" fmla="*/ 266458 w 682499"/>
              <a:gd name="connsiteY3" fmla="*/ 45720 h 704088"/>
              <a:gd name="connsiteX4" fmla="*/ 239026 w 682499"/>
              <a:gd name="connsiteY4" fmla="*/ 54864 h 704088"/>
              <a:gd name="connsiteX5" fmla="*/ 202450 w 682499"/>
              <a:gd name="connsiteY5" fmla="*/ 73152 h 704088"/>
              <a:gd name="connsiteX6" fmla="*/ 156730 w 682499"/>
              <a:gd name="connsiteY6" fmla="*/ 91440 h 704088"/>
              <a:gd name="connsiteX7" fmla="*/ 101866 w 682499"/>
              <a:gd name="connsiteY7" fmla="*/ 109728 h 704088"/>
              <a:gd name="connsiteX8" fmla="*/ 74434 w 682499"/>
              <a:gd name="connsiteY8" fmla="*/ 128016 h 704088"/>
              <a:gd name="connsiteX9" fmla="*/ 56146 w 682499"/>
              <a:gd name="connsiteY9" fmla="*/ 182880 h 704088"/>
              <a:gd name="connsiteX10" fmla="*/ 37858 w 682499"/>
              <a:gd name="connsiteY10" fmla="*/ 210312 h 704088"/>
              <a:gd name="connsiteX11" fmla="*/ 10426 w 682499"/>
              <a:gd name="connsiteY11" fmla="*/ 265176 h 704088"/>
              <a:gd name="connsiteX12" fmla="*/ 19570 w 682499"/>
              <a:gd name="connsiteY12" fmla="*/ 612648 h 704088"/>
              <a:gd name="connsiteX13" fmla="*/ 28714 w 682499"/>
              <a:gd name="connsiteY13" fmla="*/ 640080 h 704088"/>
              <a:gd name="connsiteX14" fmla="*/ 83578 w 682499"/>
              <a:gd name="connsiteY14" fmla="*/ 658368 h 704088"/>
              <a:gd name="connsiteX15" fmla="*/ 165874 w 682499"/>
              <a:gd name="connsiteY15" fmla="*/ 685800 h 704088"/>
              <a:gd name="connsiteX16" fmla="*/ 193306 w 682499"/>
              <a:gd name="connsiteY16" fmla="*/ 694944 h 704088"/>
              <a:gd name="connsiteX17" fmla="*/ 220738 w 682499"/>
              <a:gd name="connsiteY17" fmla="*/ 704088 h 704088"/>
              <a:gd name="connsiteX18" fmla="*/ 312178 w 682499"/>
              <a:gd name="connsiteY18" fmla="*/ 694944 h 704088"/>
              <a:gd name="connsiteX19" fmla="*/ 339610 w 682499"/>
              <a:gd name="connsiteY19" fmla="*/ 685800 h 704088"/>
              <a:gd name="connsiteX20" fmla="*/ 376186 w 682499"/>
              <a:gd name="connsiteY20" fmla="*/ 676656 h 704088"/>
              <a:gd name="connsiteX21" fmla="*/ 431050 w 682499"/>
              <a:gd name="connsiteY21" fmla="*/ 658368 h 704088"/>
              <a:gd name="connsiteX22" fmla="*/ 485914 w 682499"/>
              <a:gd name="connsiteY22" fmla="*/ 621792 h 704088"/>
              <a:gd name="connsiteX23" fmla="*/ 513346 w 682499"/>
              <a:gd name="connsiteY23" fmla="*/ 566928 h 704088"/>
              <a:gd name="connsiteX24" fmla="*/ 531634 w 682499"/>
              <a:gd name="connsiteY24" fmla="*/ 539496 h 704088"/>
              <a:gd name="connsiteX25" fmla="*/ 549922 w 682499"/>
              <a:gd name="connsiteY25" fmla="*/ 466344 h 704088"/>
              <a:gd name="connsiteX26" fmla="*/ 559066 w 682499"/>
              <a:gd name="connsiteY26" fmla="*/ 438912 h 704088"/>
              <a:gd name="connsiteX27" fmla="*/ 522490 w 682499"/>
              <a:gd name="connsiteY27" fmla="*/ 9144 h 704088"/>
              <a:gd name="connsiteX28" fmla="*/ 458482 w 682499"/>
              <a:gd name="connsiteY28" fmla="*/ 0 h 704088"/>
              <a:gd name="connsiteX29" fmla="*/ 394474 w 682499"/>
              <a:gd name="connsiteY29" fmla="*/ 0 h 70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2499" h="704088">
                <a:moveTo>
                  <a:pt x="394474" y="0"/>
                </a:moveTo>
                <a:lnTo>
                  <a:pt x="394474" y="0"/>
                </a:lnTo>
                <a:lnTo>
                  <a:pt x="321322" y="27432"/>
                </a:lnTo>
                <a:cubicBezTo>
                  <a:pt x="303168" y="33916"/>
                  <a:pt x="284746" y="39624"/>
                  <a:pt x="266458" y="45720"/>
                </a:cubicBezTo>
                <a:cubicBezTo>
                  <a:pt x="257314" y="48768"/>
                  <a:pt x="247647" y="50553"/>
                  <a:pt x="239026" y="54864"/>
                </a:cubicBezTo>
                <a:cubicBezTo>
                  <a:pt x="226834" y="60960"/>
                  <a:pt x="214906" y="67616"/>
                  <a:pt x="202450" y="73152"/>
                </a:cubicBezTo>
                <a:cubicBezTo>
                  <a:pt x="187451" y="79818"/>
                  <a:pt x="172156" y="85831"/>
                  <a:pt x="156730" y="91440"/>
                </a:cubicBezTo>
                <a:cubicBezTo>
                  <a:pt x="138613" y="98028"/>
                  <a:pt x="117906" y="99035"/>
                  <a:pt x="101866" y="109728"/>
                </a:cubicBezTo>
                <a:lnTo>
                  <a:pt x="74434" y="128016"/>
                </a:lnTo>
                <a:cubicBezTo>
                  <a:pt x="68338" y="146304"/>
                  <a:pt x="66839" y="166840"/>
                  <a:pt x="56146" y="182880"/>
                </a:cubicBezTo>
                <a:cubicBezTo>
                  <a:pt x="50050" y="192024"/>
                  <a:pt x="42773" y="200482"/>
                  <a:pt x="37858" y="210312"/>
                </a:cubicBezTo>
                <a:cubicBezTo>
                  <a:pt x="0" y="286028"/>
                  <a:pt x="62837" y="186560"/>
                  <a:pt x="10426" y="265176"/>
                </a:cubicBezTo>
                <a:cubicBezTo>
                  <a:pt x="13474" y="381000"/>
                  <a:pt x="13925" y="496922"/>
                  <a:pt x="19570" y="612648"/>
                </a:cubicBezTo>
                <a:cubicBezTo>
                  <a:pt x="20040" y="622275"/>
                  <a:pt x="20871" y="634478"/>
                  <a:pt x="28714" y="640080"/>
                </a:cubicBezTo>
                <a:cubicBezTo>
                  <a:pt x="44401" y="651285"/>
                  <a:pt x="65290" y="652272"/>
                  <a:pt x="83578" y="658368"/>
                </a:cubicBezTo>
                <a:lnTo>
                  <a:pt x="165874" y="685800"/>
                </a:lnTo>
                <a:lnTo>
                  <a:pt x="193306" y="694944"/>
                </a:lnTo>
                <a:lnTo>
                  <a:pt x="220738" y="704088"/>
                </a:lnTo>
                <a:cubicBezTo>
                  <a:pt x="251218" y="701040"/>
                  <a:pt x="281902" y="699602"/>
                  <a:pt x="312178" y="694944"/>
                </a:cubicBezTo>
                <a:cubicBezTo>
                  <a:pt x="321705" y="693478"/>
                  <a:pt x="330342" y="688448"/>
                  <a:pt x="339610" y="685800"/>
                </a:cubicBezTo>
                <a:cubicBezTo>
                  <a:pt x="351694" y="682348"/>
                  <a:pt x="364149" y="680267"/>
                  <a:pt x="376186" y="676656"/>
                </a:cubicBezTo>
                <a:cubicBezTo>
                  <a:pt x="394650" y="671117"/>
                  <a:pt x="415010" y="669061"/>
                  <a:pt x="431050" y="658368"/>
                </a:cubicBezTo>
                <a:lnTo>
                  <a:pt x="485914" y="621792"/>
                </a:lnTo>
                <a:cubicBezTo>
                  <a:pt x="538325" y="543176"/>
                  <a:pt x="475488" y="642644"/>
                  <a:pt x="513346" y="566928"/>
                </a:cubicBezTo>
                <a:cubicBezTo>
                  <a:pt x="518261" y="557098"/>
                  <a:pt x="526719" y="549326"/>
                  <a:pt x="531634" y="539496"/>
                </a:cubicBezTo>
                <a:cubicBezTo>
                  <a:pt x="542085" y="518594"/>
                  <a:pt x="544705" y="487212"/>
                  <a:pt x="549922" y="466344"/>
                </a:cubicBezTo>
                <a:cubicBezTo>
                  <a:pt x="552260" y="456993"/>
                  <a:pt x="556018" y="448056"/>
                  <a:pt x="559066" y="438912"/>
                </a:cubicBezTo>
                <a:cubicBezTo>
                  <a:pt x="556510" y="321334"/>
                  <a:pt x="682499" y="41146"/>
                  <a:pt x="522490" y="9144"/>
                </a:cubicBezTo>
                <a:cubicBezTo>
                  <a:pt x="501356" y="4917"/>
                  <a:pt x="479818" y="3048"/>
                  <a:pt x="458482" y="0"/>
                </a:cubicBezTo>
                <a:cubicBezTo>
                  <a:pt x="406079" y="10481"/>
                  <a:pt x="426663" y="2193"/>
                  <a:pt x="394474" y="0"/>
                </a:cubicBezTo>
                <a:close/>
              </a:path>
            </a:pathLst>
          </a:custGeom>
          <a:solidFill>
            <a:srgbClr val="C28446"/>
          </a:solidFill>
          <a:ln w="165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35" name="Téglalap 34"/>
          <p:cNvSpPr/>
          <p:nvPr/>
        </p:nvSpPr>
        <p:spPr>
          <a:xfrm>
            <a:off x="2640013" y="5732464"/>
            <a:ext cx="647700" cy="649287"/>
          </a:xfrm>
          <a:prstGeom prst="rect">
            <a:avLst/>
          </a:prstGeom>
          <a:solidFill>
            <a:srgbClr val="C28446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36" name="Téglalap 35"/>
          <p:cNvSpPr/>
          <p:nvPr/>
        </p:nvSpPr>
        <p:spPr>
          <a:xfrm>
            <a:off x="8040688" y="5732464"/>
            <a:ext cx="647700" cy="649287"/>
          </a:xfrm>
          <a:prstGeom prst="rect">
            <a:avLst/>
          </a:prstGeom>
          <a:solidFill>
            <a:srgbClr val="385D8A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37" name="Téglalap 36"/>
          <p:cNvSpPr/>
          <p:nvPr/>
        </p:nvSpPr>
        <p:spPr>
          <a:xfrm>
            <a:off x="5591175" y="5732464"/>
            <a:ext cx="649288" cy="64928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185379" name="Szövegdoboz 37"/>
          <p:cNvSpPr txBox="1">
            <a:spLocks noChangeArrowheads="1"/>
          </p:cNvSpPr>
          <p:nvPr/>
        </p:nvSpPr>
        <p:spPr bwMode="auto">
          <a:xfrm>
            <a:off x="3432176" y="5805489"/>
            <a:ext cx="22320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sz="2800">
                <a:latin typeface="Calibri" pitchFamily="34" charset="0"/>
              </a:rPr>
              <a:t>Talajszemcse</a:t>
            </a:r>
          </a:p>
        </p:txBody>
      </p:sp>
      <p:sp>
        <p:nvSpPr>
          <p:cNvPr id="185380" name="Szövegdoboz 38"/>
          <p:cNvSpPr txBox="1">
            <a:spLocks noChangeArrowheads="1"/>
          </p:cNvSpPr>
          <p:nvPr/>
        </p:nvSpPr>
        <p:spPr bwMode="auto">
          <a:xfrm>
            <a:off x="8904288" y="5786439"/>
            <a:ext cx="7921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sz="2800">
                <a:latin typeface="Calibri" pitchFamily="34" charset="0"/>
              </a:rPr>
              <a:t>Víz</a:t>
            </a:r>
          </a:p>
        </p:txBody>
      </p:sp>
      <p:sp>
        <p:nvSpPr>
          <p:cNvPr id="185381" name="Szövegdoboz 39"/>
          <p:cNvSpPr txBox="1">
            <a:spLocks noChangeArrowheads="1"/>
          </p:cNvSpPr>
          <p:nvPr/>
        </p:nvSpPr>
        <p:spPr bwMode="auto">
          <a:xfrm>
            <a:off x="6456363" y="5761039"/>
            <a:ext cx="16557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sz="2800">
                <a:latin typeface="Calibri" pitchFamily="34" charset="0"/>
              </a:rPr>
              <a:t>Levegő</a:t>
            </a:r>
          </a:p>
        </p:txBody>
      </p:sp>
      <p:sp>
        <p:nvSpPr>
          <p:cNvPr id="185382" name="Szövegdoboz 40"/>
          <p:cNvSpPr txBox="1">
            <a:spLocks noChangeArrowheads="1"/>
          </p:cNvSpPr>
          <p:nvPr/>
        </p:nvSpPr>
        <p:spPr bwMode="auto">
          <a:xfrm>
            <a:off x="752228" y="4392646"/>
            <a:ext cx="483894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sz="3600" dirty="0">
                <a:latin typeface="Calibri" pitchFamily="34" charset="0"/>
              </a:rPr>
              <a:t>Nem tömődött, ideális térfogattömeg, pórustér</a:t>
            </a:r>
          </a:p>
        </p:txBody>
      </p:sp>
      <p:sp>
        <p:nvSpPr>
          <p:cNvPr id="185383" name="Szövegdoboz 41"/>
          <p:cNvSpPr txBox="1">
            <a:spLocks noChangeArrowheads="1"/>
          </p:cNvSpPr>
          <p:nvPr/>
        </p:nvSpPr>
        <p:spPr bwMode="auto">
          <a:xfrm>
            <a:off x="6096000" y="4057358"/>
            <a:ext cx="53851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sz="3600" dirty="0">
                <a:latin typeface="Calibri" pitchFamily="34" charset="0"/>
              </a:rPr>
              <a:t>Tömődött, nagy térfogattömeg, kis pórustér</a:t>
            </a:r>
          </a:p>
        </p:txBody>
      </p:sp>
    </p:spTree>
    <p:extLst>
      <p:ext uri="{BB962C8B-B14F-4D97-AF65-F5344CB8AC3E}">
        <p14:creationId xmlns:p14="http://schemas.microsoft.com/office/powerpoint/2010/main" val="786684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46CDDA-089F-4716-BAE2-FE9E58F8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Térfogattömeg jelentősége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781F895-23E0-4579-9AA0-F6EC328785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hu-HU" dirty="0"/>
              <a:t>Változó talajtulajdonság. </a:t>
            </a:r>
          </a:p>
          <a:p>
            <a:r>
              <a:rPr lang="hu-HU" altLang="hu-HU" dirty="0"/>
              <a:t>M</a:t>
            </a:r>
            <a:r>
              <a:rPr lang="hu-HU" altLang="hu-HU" sz="2800" dirty="0"/>
              <a:t>eghatározza a talajok: </a:t>
            </a:r>
            <a:r>
              <a:rPr lang="hu-HU" altLang="hu-HU" dirty="0"/>
              <a:t>mechanikai,  vízgazdálkodási, kémiai, ionkötő, </a:t>
            </a:r>
            <a:r>
              <a:rPr lang="hu-HU" altLang="hu-HU" dirty="0">
                <a:sym typeface="Wingdings" panose="05000000000000000000" pitchFamily="2" charset="2"/>
              </a:rPr>
              <a:t>levegő-, hő- és tápanyag-gazdálkodási, biológia </a:t>
            </a:r>
            <a:r>
              <a:rPr lang="hu-HU" altLang="hu-HU" dirty="0"/>
              <a:t>tulajdonságait, a </a:t>
            </a:r>
            <a:r>
              <a:rPr lang="hu-HU" dirty="0"/>
              <a:t>porozitást, talajpusztulással szembeni ellenálló képességét, a talajművelést</a:t>
            </a:r>
            <a:r>
              <a:rPr lang="hu-HU" altLang="hu-HU" dirty="0"/>
              <a:t>.</a:t>
            </a:r>
          </a:p>
          <a:p>
            <a:endParaRPr lang="hu-HU" dirty="0"/>
          </a:p>
          <a:p>
            <a:pPr marL="114300" indent="0">
              <a:buNone/>
            </a:pPr>
            <a:r>
              <a:rPr kumimoji="0" lang="hu-HU" sz="2800" b="1" i="0" u="none" strike="noStrike" kern="0" cap="none" spc="0" normalizeH="0" baseline="0" noProof="0" dirty="0">
                <a:ln>
                  <a:noFill/>
                </a:ln>
                <a:solidFill>
                  <a:srgbClr val="1C9E4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 térfogattömeg mélységi eloszlásának ismerete szükséges az okszerű, növénytermesztés megvalósításához!  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385601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Cím 1">
            <a:extLst>
              <a:ext uri="{FF2B5EF4-FFF2-40B4-BE49-F238E27FC236}">
                <a16:creationId xmlns:a16="http://schemas.microsoft.com/office/drawing/2014/main" id="{F033D906-A0A5-4B66-BCA1-10A468851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371" y="-79375"/>
            <a:ext cx="10115550" cy="1143000"/>
          </a:xfrm>
        </p:spPr>
        <p:txBody>
          <a:bodyPr>
            <a:normAutofit/>
          </a:bodyPr>
          <a:lstStyle/>
          <a:p>
            <a:pPr algn="ctr"/>
            <a:r>
              <a:rPr lang="hu-HU" altLang="hu-HU" dirty="0"/>
              <a:t>Túlművelés hatására kialakuló szerkezeti leromlás</a:t>
            </a:r>
            <a:br>
              <a:rPr lang="hu-HU" altLang="hu-HU" dirty="0"/>
            </a:br>
            <a:r>
              <a:rPr lang="hu-HU" altLang="hu-HU" sz="2800" dirty="0">
                <a:solidFill>
                  <a:srgbClr val="FF0000"/>
                </a:solidFill>
              </a:rPr>
              <a:t>magas?</a:t>
            </a:r>
            <a:r>
              <a:rPr lang="hu-HU" altLang="hu-HU" sz="2800" dirty="0"/>
              <a:t> térfogattömeg, </a:t>
            </a:r>
            <a:r>
              <a:rPr lang="hu-HU" altLang="hu-HU" sz="2800" dirty="0">
                <a:solidFill>
                  <a:srgbClr val="FF0000"/>
                </a:solidFill>
              </a:rPr>
              <a:t>alacsony?</a:t>
            </a:r>
            <a:r>
              <a:rPr lang="hu-HU" altLang="hu-HU" sz="2800" dirty="0"/>
              <a:t> porozitás</a:t>
            </a:r>
            <a:endParaRPr lang="en-US" altLang="hu-HU" sz="2800" dirty="0"/>
          </a:p>
        </p:txBody>
      </p:sp>
      <p:pic>
        <p:nvPicPr>
          <p:cNvPr id="136195" name="Picture 2">
            <a:extLst>
              <a:ext uri="{FF2B5EF4-FFF2-40B4-BE49-F238E27FC236}">
                <a16:creationId xmlns:a16="http://schemas.microsoft.com/office/drawing/2014/main" id="{374C4D4D-2421-4224-B8CF-072650B8B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3" y="1073376"/>
            <a:ext cx="3779837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6" name="Picture 3">
            <a:extLst>
              <a:ext uri="{FF2B5EF4-FFF2-40B4-BE49-F238E27FC236}">
                <a16:creationId xmlns:a16="http://schemas.microsoft.com/office/drawing/2014/main" id="{70EE6D0D-A9C8-4A27-A3BF-380D46027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1073376"/>
            <a:ext cx="2879725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Picture 4">
            <a:extLst>
              <a:ext uri="{FF2B5EF4-FFF2-40B4-BE49-F238E27FC236}">
                <a16:creationId xmlns:a16="http://schemas.microsoft.com/office/drawing/2014/main" id="{F413CD1B-DEFF-4B0E-ACC7-AF9C579CE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2969530"/>
            <a:ext cx="28797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8" name="Kép 1">
            <a:extLst>
              <a:ext uri="{FF2B5EF4-FFF2-40B4-BE49-F238E27FC236}">
                <a16:creationId xmlns:a16="http://schemas.microsoft.com/office/drawing/2014/main" id="{4D2C90E1-61BD-486F-8D08-5A95A0B92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4842779"/>
            <a:ext cx="287972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46CDDA-089F-4716-BAE2-FE9E58F8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Talajok nedvességgazdálkodási tulajdonsága 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781F895-23E0-4579-9AA0-F6EC328785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Összefügg a talaj termékenységével;</a:t>
            </a:r>
          </a:p>
          <a:p>
            <a:r>
              <a:rPr lang="hu-HU" dirty="0"/>
              <a:t>Megszabja a termesztett növények víz- és levegőellátottságát;</a:t>
            </a:r>
          </a:p>
          <a:p>
            <a:r>
              <a:rPr lang="hu-HU" dirty="0"/>
              <a:t>Befolyásolja a biológiai aktivitást;</a:t>
            </a:r>
          </a:p>
          <a:p>
            <a:r>
              <a:rPr lang="hu-HU" dirty="0"/>
              <a:t>Meghatározza a tápanyagfelvételt; </a:t>
            </a:r>
          </a:p>
          <a:p>
            <a:r>
              <a:rPr lang="hu-HU" dirty="0"/>
              <a:t>Meghatározza a </a:t>
            </a:r>
            <a:r>
              <a:rPr lang="hu-HU" dirty="0" err="1"/>
              <a:t>művelhetőséget</a:t>
            </a:r>
            <a:r>
              <a:rPr lang="hu-HU" dirty="0"/>
              <a:t>;</a:t>
            </a:r>
          </a:p>
          <a:p>
            <a:r>
              <a:rPr lang="hu-HU" dirty="0"/>
              <a:t>Előrevetíti a különböző beavatkozások lehetőségét, szükségszerűségét. 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970601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46CDDA-089F-4716-BAE2-FE9E58F8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talajok nedvességállapotának jelentősége  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781F895-23E0-4579-9AA0-F6EC328785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 dirty="0"/>
              <a:t>Talajművelés optimális idejének megválasztása;</a:t>
            </a:r>
          </a:p>
          <a:p>
            <a:r>
              <a:rPr lang="hu-HU" altLang="hu-HU" dirty="0"/>
              <a:t>Optimális tápanyag felvétel;</a:t>
            </a:r>
          </a:p>
          <a:p>
            <a:r>
              <a:rPr lang="hu-HU" altLang="hu-HU" dirty="0"/>
              <a:t>Kiegyensúlyozott biológiai élet;</a:t>
            </a:r>
          </a:p>
          <a:p>
            <a:r>
              <a:rPr lang="hu-HU" altLang="hu-HU" dirty="0"/>
              <a:t>Az öntözés idejének, az öntözővíz mennyiségének és az öntözés intenzitásának helyes megválasztása;</a:t>
            </a:r>
          </a:p>
          <a:p>
            <a:r>
              <a:rPr lang="hu-HU" altLang="hu-HU" dirty="0"/>
              <a:t>Klímakár csökkentés.</a:t>
            </a:r>
          </a:p>
          <a:p>
            <a:pPr marL="11430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84653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46B78D6-C1CA-4637-B2F9-67C898944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nedvességgazdálkodását befolyásoló talajtulajdonságok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9D92695-3A75-4687-8BE2-097FE84E64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Humusz mennyisége, a humuszos szintek mélysége; </a:t>
            </a:r>
          </a:p>
          <a:p>
            <a:r>
              <a:rPr lang="hu-HU" dirty="0"/>
              <a:t>Talajok kémiai tulajdonságainak változása; </a:t>
            </a:r>
          </a:p>
          <a:p>
            <a:r>
              <a:rPr lang="hu-HU" dirty="0"/>
              <a:t>Talajok fizikai félesége, és azok változása a mélyebb szintekben; </a:t>
            </a:r>
          </a:p>
          <a:p>
            <a:r>
              <a:rPr lang="hu-HU" dirty="0"/>
              <a:t>A talajok szerkezetessége a felszíni és felszín alatti szintekben; </a:t>
            </a:r>
          </a:p>
          <a:p>
            <a:r>
              <a:rPr lang="hu-HU" dirty="0"/>
              <a:t>Tömörödöttség, a térfogattömeg értékek változása a talajban; </a:t>
            </a:r>
          </a:p>
          <a:p>
            <a:r>
              <a:rPr lang="hu-HU" dirty="0"/>
              <a:t>Pórustér mennyisége és változása, mind a felszíni és felszín alatti szintekben.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27402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FF636E-2A36-4D2A-8500-F124F92CF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Talajok nedvességtartalma és a vízkészlettípusai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72C8B3F-836E-4B78-87C2-60DC1A20E4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hu-HU" dirty="0"/>
              <a:t>Kifejezhető g-ban, tömeg %-ban, térfogat %-ban, illetve mm-ben.</a:t>
            </a:r>
          </a:p>
          <a:p>
            <a:r>
              <a:rPr lang="hu-HU" dirty="0"/>
              <a:t>Holtvíz: a talajnedvesség azon része amit a növények már nem képesek felvenni a talajból, </a:t>
            </a:r>
          </a:p>
          <a:p>
            <a:r>
              <a:rPr lang="hu-HU" dirty="0"/>
              <a:t>Felvehető vízmennyisége (</a:t>
            </a:r>
            <a:r>
              <a:rPr lang="hu-HU" dirty="0" err="1"/>
              <a:t>diszponibilis</a:t>
            </a:r>
            <a:r>
              <a:rPr lang="hu-HU" dirty="0"/>
              <a:t> víz): a növények által hozzáférhető nedvesség mennyisége, </a:t>
            </a:r>
          </a:p>
          <a:p>
            <a:r>
              <a:rPr lang="hu-HU" dirty="0"/>
              <a:t>Maximális víztelítettség: vízzel telített talaj – megegyezik a pórustérrel</a:t>
            </a:r>
          </a:p>
          <a:p>
            <a:r>
              <a:rPr lang="hu-HU" dirty="0"/>
              <a:t>Szabadföldi vízkapacitás: az a vízmennyiség, amit a talaj a gravitációval szemben visszatartani képes. </a:t>
            </a:r>
          </a:p>
        </p:txBody>
      </p:sp>
    </p:spTree>
    <p:extLst>
      <p:ext uri="{BB962C8B-B14F-4D97-AF65-F5344CB8AC3E}">
        <p14:creationId xmlns:p14="http://schemas.microsoft.com/office/powerpoint/2010/main" val="42039116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talajvíz időszakos jelenlétének felismerése a szelvényben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dirty="0"/>
              <a:t>Szürke szín, vagy szürkében vörös foltosság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C34E881-10D3-46DE-B183-9C5991D1F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912" y="2565647"/>
            <a:ext cx="5565605" cy="40008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4920792C-7A3F-45A9-BD0F-908E957C0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190" y="2565647"/>
            <a:ext cx="2450051" cy="4000833"/>
          </a:xfrm>
          <a:prstGeom prst="rect">
            <a:avLst/>
          </a:prstGeom>
        </p:spPr>
      </p:pic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id="{04721B16-2595-4EEC-B63B-1B350EAA9E80}"/>
              </a:ext>
            </a:extLst>
          </p:cNvPr>
          <p:cNvCxnSpPr>
            <a:cxnSpLocks/>
          </p:cNvCxnSpPr>
          <p:nvPr/>
        </p:nvCxnSpPr>
        <p:spPr>
          <a:xfrm flipV="1">
            <a:off x="4010025" y="5124450"/>
            <a:ext cx="2828925" cy="3429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326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talaj </a:t>
            </a:r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452763"/>
            <a:ext cx="10979727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indent="-457200"/>
            <a:r>
              <a:rPr lang="hu-HU" dirty="0"/>
              <a:t>A Föld legkülső, mállott szilárd burka;</a:t>
            </a:r>
          </a:p>
          <a:p>
            <a:pPr indent="-457200"/>
            <a:r>
              <a:rPr lang="hu-HU" dirty="0"/>
              <a:t>Eltér a talajképző kőzettől;</a:t>
            </a:r>
          </a:p>
          <a:p>
            <a:pPr indent="-457200"/>
            <a:r>
              <a:rPr lang="hu-HU" dirty="0"/>
              <a:t>A mállott felszínt a rajta és benne élő elővilág és az általuk termelt élő és lebomló, átalakuló szerves anyag teszi talajjá;</a:t>
            </a:r>
          </a:p>
          <a:p>
            <a:pPr indent="-457200"/>
            <a:r>
              <a:rPr lang="hu-HU" dirty="0">
                <a:solidFill>
                  <a:srgbClr val="FF0000"/>
                </a:solidFill>
              </a:rPr>
              <a:t>Lassan és csak feltételesen</a:t>
            </a:r>
            <a:r>
              <a:rPr lang="hu-HU" dirty="0"/>
              <a:t> megújítható természeti erőforrás; </a:t>
            </a:r>
          </a:p>
          <a:p>
            <a:pPr indent="-457200"/>
            <a:r>
              <a:rPr lang="hu-HU" dirty="0">
                <a:solidFill>
                  <a:srgbClr val="FF0000"/>
                </a:solidFill>
              </a:rPr>
              <a:t>A talajok tulajdonságai térben és mélységi megjelenésükben – vagyis szintekre </a:t>
            </a:r>
            <a:r>
              <a:rPr lang="hu-HU" dirty="0" err="1">
                <a:solidFill>
                  <a:srgbClr val="FF0000"/>
                </a:solidFill>
              </a:rPr>
              <a:t>tagozódáukban</a:t>
            </a:r>
            <a:r>
              <a:rPr lang="hu-HU" dirty="0">
                <a:solidFill>
                  <a:srgbClr val="FF0000"/>
                </a:solidFill>
              </a:rPr>
              <a:t> változatosak</a:t>
            </a:r>
            <a:r>
              <a:rPr lang="hu-HU" dirty="0"/>
              <a:t>. </a:t>
            </a:r>
          </a:p>
          <a:p>
            <a:pPr indent="-457200"/>
            <a:r>
              <a:rPr lang="hu-HU" dirty="0">
                <a:solidFill>
                  <a:srgbClr val="FF0000"/>
                </a:solidFill>
              </a:rPr>
              <a:t>Tulajdonságaik időben változnak.</a:t>
            </a:r>
          </a:p>
          <a:p>
            <a:pPr indent="-457200"/>
            <a:r>
              <a:rPr lang="hu-HU" dirty="0"/>
              <a:t>Különböző ásványi és kémiai összetételű, méretű, alakú és térbeli elrendezésű részecskék halmaza; </a:t>
            </a:r>
          </a:p>
          <a:p>
            <a:pPr indent="-457200"/>
            <a:r>
              <a:rPr lang="hu-HU" dirty="0"/>
              <a:t>Egyidejűleg tartalmaz ásványi- és szervesanyagot, nedvességet, levegőt, felvehető formában lévő oldott tápanyagokat, ionokat, élő és elhalt szervezeteket;</a:t>
            </a:r>
          </a:p>
          <a:p>
            <a:pPr indent="-457200"/>
            <a:r>
              <a:rPr lang="hu-HU" dirty="0"/>
              <a:t>A természeti környezet része, szoros kapcsolatban van az élővilággal, légkörrel, hidroszférával és a kőzetburokkal; </a:t>
            </a:r>
          </a:p>
          <a:p>
            <a:pPr indent="-457200"/>
            <a:endParaRPr lang="hu-HU" dirty="0"/>
          </a:p>
          <a:p>
            <a:pPr indent="-457200"/>
            <a:endParaRPr lang="hu-HU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2279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EF9663-E409-4961-935C-AD2E706CA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47" y="340632"/>
            <a:ext cx="11555605" cy="1325563"/>
          </a:xfrm>
        </p:spPr>
        <p:txBody>
          <a:bodyPr/>
          <a:lstStyle/>
          <a:p>
            <a:r>
              <a:rPr lang="hu-HU" dirty="0"/>
              <a:t>Pangóvíz jelenlétének felismerése a szelvényben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7292BC1-2D08-4789-A1A6-20F397DFB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850" y="2743200"/>
            <a:ext cx="4191000" cy="3143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2945887-3FBF-44E1-A002-9E109AD62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825" y="1671918"/>
            <a:ext cx="3636860" cy="4658751"/>
          </a:xfrm>
          <a:prstGeom prst="rect">
            <a:avLst/>
          </a:prstGeom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557667F1-AB7E-4CDF-BD38-20567E6CF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5685" y="1359554"/>
            <a:ext cx="6279278" cy="1325562"/>
          </a:xfrm>
        </p:spPr>
        <p:txBody>
          <a:bodyPr>
            <a:normAutofit lnSpcReduction="10000"/>
          </a:bodyPr>
          <a:lstStyle/>
          <a:p>
            <a:r>
              <a:rPr lang="hu-HU" dirty="0"/>
              <a:t>Szürkülő, fakuló szín a törésfelszíneken a talajanyag színéhez képest, illetve a szántott réteg egészében</a:t>
            </a:r>
          </a:p>
        </p:txBody>
      </p: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A6093CEE-917E-4FCC-869F-7169FE378BE3}"/>
              </a:ext>
            </a:extLst>
          </p:cNvPr>
          <p:cNvCxnSpPr>
            <a:cxnSpLocks/>
          </p:cNvCxnSpPr>
          <p:nvPr/>
        </p:nvCxnSpPr>
        <p:spPr>
          <a:xfrm>
            <a:off x="4800600" y="4001293"/>
            <a:ext cx="3552825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9605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Talajvédő művelési módok</a:t>
            </a:r>
            <a:br>
              <a:rPr lang="hu-HU" dirty="0"/>
            </a:br>
            <a:br>
              <a:rPr lang="hu-HU" dirty="0"/>
            </a:b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90919" y="1164317"/>
            <a:ext cx="11555605" cy="4783721"/>
          </a:xfrm>
        </p:spPr>
        <p:txBody>
          <a:bodyPr>
            <a:normAutofit fontScale="70000" lnSpcReduction="20000"/>
          </a:bodyPr>
          <a:lstStyle/>
          <a:p>
            <a:pPr marL="114300" indent="0">
              <a:buNone/>
            </a:pPr>
            <a:r>
              <a:rPr lang="hu-HU" dirty="0"/>
              <a:t>Kiemelt cél a szerkezeti leromlás elkerülése, szerkezetjavítás, pórustérfogat és beszivárgás növelés, anaerob állapotok elkerülése, szervesanyag tartalom növelése és a mikrobiológiai aktivitás fokozása</a:t>
            </a:r>
          </a:p>
          <a:p>
            <a:r>
              <a:rPr lang="hu-HU" dirty="0"/>
              <a:t>Eszközök</a:t>
            </a:r>
          </a:p>
          <a:p>
            <a:pPr lvl="1"/>
            <a:r>
              <a:rPr lang="hu-HU" dirty="0"/>
              <a:t>Mulcshagyó művelés – védi a felszínt, gátolja a csepperóziót, akadályozza a felszín </a:t>
            </a:r>
            <a:r>
              <a:rPr lang="hu-HU" dirty="0" err="1"/>
              <a:t>eliszapolódását</a:t>
            </a:r>
            <a:r>
              <a:rPr lang="hu-HU" dirty="0"/>
              <a:t>, kérgesedést, csökkenti a párolgást,</a:t>
            </a:r>
          </a:p>
          <a:p>
            <a:pPr lvl="1"/>
            <a:r>
              <a:rPr lang="hu-HU" dirty="0"/>
              <a:t>Szármaradvány gazdálkodás és talajvédő művelés, szerves anyag forrás a mikróbáknak, a szerkezetépítésnek, a tömörödött talaj porozitásának növelése,</a:t>
            </a:r>
          </a:p>
          <a:p>
            <a:pPr lvl="1"/>
            <a:r>
              <a:rPr lang="hu-HU" dirty="0"/>
              <a:t>Takaró növények és köztes vetés alkalmazása az állandó talajfedés biztosítására - szerves anyag forrás a mikróbáknak, a szerkezetépítésnek, gyökérjáratok képzése a beszivárgás elősegítésére, porozitás növelés, vízkapacitás növelés, csepperózió elleni védelem, </a:t>
            </a:r>
            <a:endParaRPr lang="en-US" dirty="0"/>
          </a:p>
          <a:p>
            <a:pPr lvl="1"/>
            <a:r>
              <a:rPr lang="hu-HU" dirty="0"/>
              <a:t>Szervesanyag bevitel, trágyázás, zöldtrágyázás,</a:t>
            </a:r>
          </a:p>
          <a:p>
            <a:pPr lvl="1"/>
            <a:r>
              <a:rPr lang="hu-HU" dirty="0"/>
              <a:t>Sávos művelés a domboldalra merőlegesen, eltérő kultúrák lejtőre merőleges sávjainak kialakítása,</a:t>
            </a:r>
          </a:p>
          <a:p>
            <a:pPr lvl="1"/>
            <a:r>
              <a:rPr lang="hu-HU" dirty="0"/>
              <a:t>Szintvonalas művelés, vagy a lejtő irányával minél nagyobb szöget bezáró művelés,</a:t>
            </a:r>
          </a:p>
          <a:p>
            <a:pPr lvl="1"/>
            <a:r>
              <a:rPr lang="hu-HU" dirty="0"/>
              <a:t>Füvesített, eróziónak ellenálló vízelvezető sávok kialakítása a táblán belül,</a:t>
            </a:r>
          </a:p>
          <a:p>
            <a:pPr lvl="1"/>
            <a:r>
              <a:rPr lang="hu-HU" dirty="0"/>
              <a:t>A felszín bolygatásának csökkentése:</a:t>
            </a:r>
          </a:p>
          <a:p>
            <a:pPr lvl="2"/>
            <a:r>
              <a:rPr lang="hu-HU" dirty="0"/>
              <a:t>Menetszám csökkentés</a:t>
            </a:r>
          </a:p>
          <a:p>
            <a:pPr lvl="2"/>
            <a:r>
              <a:rPr lang="hu-HU" dirty="0"/>
              <a:t>Csökkentett guminyomás, ikerkerekes, lánctalpas traktorok alkalmazása</a:t>
            </a:r>
          </a:p>
          <a:p>
            <a:pPr lvl="2"/>
            <a:r>
              <a:rPr lang="hu-HU" dirty="0"/>
              <a:t>Direkt vetés</a:t>
            </a:r>
          </a:p>
          <a:p>
            <a:pPr lvl="2"/>
            <a:r>
              <a:rPr lang="hu-HU" dirty="0"/>
              <a:t>Forgatás nélküli művelés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8485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C43CBC-750C-4A6C-8030-74AEE95CB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Talajmintázás, mintázási egységek kialakítása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2086E62-4013-4AE3-8CBC-A60DC409B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18. Helyspecifikus tápanyag-gazdálkodás - Dr. Láng Vince</a:t>
            </a:r>
          </a:p>
        </p:txBody>
      </p:sp>
    </p:spTree>
    <p:extLst>
      <p:ext uri="{BB962C8B-B14F-4D97-AF65-F5344CB8AC3E}">
        <p14:creationId xmlns:p14="http://schemas.microsoft.com/office/powerpoint/2010/main" val="18228904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61D91C-E709-44E7-9EE3-658E317AD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Talaj adatbázisok létrehozása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AA540E7-84DE-487F-BD86-18E0BC4D2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6" y="1467407"/>
            <a:ext cx="11555605" cy="4351338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A táblán belüli változatosság megismerése nélkül nem tudunk hatékonyan gazdálkodni. Mire figyeljünk, honnan kapunk információt?</a:t>
            </a:r>
          </a:p>
          <a:p>
            <a:pPr lvl="1"/>
            <a:r>
              <a:rPr lang="hu-HU" dirty="0"/>
              <a:t>Műholdfelvételek, légifotók (pl. Google </a:t>
            </a:r>
            <a:r>
              <a:rPr lang="hu-HU" dirty="0" err="1"/>
              <a:t>Earth</a:t>
            </a:r>
            <a:r>
              <a:rPr lang="hu-HU" dirty="0"/>
              <a:t>, </a:t>
            </a:r>
            <a:r>
              <a:rPr lang="hu-HU" dirty="0" err="1"/>
              <a:t>Mepár</a:t>
            </a:r>
            <a:r>
              <a:rPr lang="hu-HU" dirty="0"/>
              <a:t>) – több időpontban készített felvételek mutatják a táblán belüli változatosságot</a:t>
            </a:r>
          </a:p>
          <a:p>
            <a:pPr lvl="1"/>
            <a:r>
              <a:rPr lang="hu-HU" dirty="0"/>
              <a:t>Domborzatmodellek (pl. RTK-s gépek magassági adatai), térképek alapján jellemezhető a domborzat, ami nagyon meghatározó a talajtulajdonságokban, keressük az kiemelkedő magaslatokat, mélyedéseket, </a:t>
            </a:r>
          </a:p>
          <a:p>
            <a:pPr lvl="1"/>
            <a:r>
              <a:rPr lang="hu-HU" dirty="0"/>
              <a:t>Vízállásos, vízösszefolyásos, aszályérzékeny területek foltjai</a:t>
            </a:r>
          </a:p>
          <a:p>
            <a:pPr lvl="1"/>
            <a:r>
              <a:rPr lang="hu-HU" dirty="0"/>
              <a:t>Eltérő színű talajfelszínek</a:t>
            </a:r>
          </a:p>
          <a:p>
            <a:pPr lvl="1"/>
            <a:r>
              <a:rPr lang="hu-HU" dirty="0"/>
              <a:t>Talajtani mintavételezési adatok hozzárendelése az eltérő foltokhoz</a:t>
            </a:r>
          </a:p>
          <a:p>
            <a:pPr lvl="1"/>
            <a:r>
              <a:rPr lang="hu-HU" dirty="0"/>
              <a:t>Ássunk szelvényeket a jellemző pontokon</a:t>
            </a:r>
          </a:p>
          <a:p>
            <a:pPr lvl="1"/>
            <a:r>
              <a:rPr lang="hu-HU" dirty="0"/>
              <a:t>Labortóriumi vizsgálati eredmények </a:t>
            </a:r>
          </a:p>
          <a:p>
            <a:pPr marL="571500" lvl="1" indent="0">
              <a:buNone/>
            </a:pPr>
            <a:endParaRPr lang="hu-HU" dirty="0"/>
          </a:p>
          <a:p>
            <a:pPr marL="571500" lvl="1" indent="0">
              <a:buNone/>
            </a:pPr>
            <a:r>
              <a:rPr lang="hu-HU" dirty="0"/>
              <a:t>De legjobb, ha szakemberhez fordulunk!</a:t>
            </a:r>
          </a:p>
          <a:p>
            <a:pPr marL="11430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13562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DC66A2-80F0-438A-9ECD-AE7781A3D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Laboratóriumi talaj vizsgálati jegyzőkönyv</a:t>
            </a:r>
            <a:br>
              <a:rPr lang="hu-HU" dirty="0"/>
            </a:br>
            <a:r>
              <a:rPr lang="hu-HU" i="1" dirty="0"/>
              <a:t>Alap vizsgálat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C7B3A29-F2F5-4D26-8D6A-771F2F3E10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hu-HU" dirty="0"/>
              <a:t>Elvégzett alap talajtulajdonságok: </a:t>
            </a:r>
          </a:p>
          <a:p>
            <a:r>
              <a:rPr lang="hu-HU" dirty="0">
                <a:effectLst/>
              </a:rPr>
              <a:t>kémhatás pH(H</a:t>
            </a:r>
            <a:r>
              <a:rPr lang="hu-HU" baseline="-25000" dirty="0">
                <a:effectLst/>
              </a:rPr>
              <a:t>2</a:t>
            </a:r>
            <a:r>
              <a:rPr lang="hu-HU" dirty="0">
                <a:effectLst/>
              </a:rPr>
              <a:t>O),</a:t>
            </a:r>
          </a:p>
          <a:p>
            <a:r>
              <a:rPr lang="hu-HU" dirty="0">
                <a:effectLst/>
              </a:rPr>
              <a:t>kötöttségi szám (K</a:t>
            </a:r>
            <a:r>
              <a:rPr lang="hu-HU" baseline="-25000" dirty="0">
                <a:effectLst/>
              </a:rPr>
              <a:t>A</a:t>
            </a:r>
            <a:r>
              <a:rPr lang="hu-HU" dirty="0">
                <a:effectLst/>
              </a:rPr>
              <a:t>),</a:t>
            </a:r>
          </a:p>
          <a:p>
            <a:r>
              <a:rPr lang="hu-HU" dirty="0">
                <a:effectLst/>
              </a:rPr>
              <a:t>összes karbonát tartalom (CaCO</a:t>
            </a:r>
            <a:r>
              <a:rPr lang="hu-HU" baseline="-25000" dirty="0">
                <a:effectLst/>
              </a:rPr>
              <a:t>3</a:t>
            </a:r>
            <a:r>
              <a:rPr lang="hu-HU" dirty="0">
                <a:effectLst/>
              </a:rPr>
              <a:t> %) vagy </a:t>
            </a:r>
            <a:r>
              <a:rPr lang="hu-HU" dirty="0" err="1">
                <a:solidFill>
                  <a:srgbClr val="FF0000"/>
                </a:solidFill>
                <a:effectLst/>
              </a:rPr>
              <a:t>hidrolitos</a:t>
            </a:r>
            <a:r>
              <a:rPr lang="hu-HU" dirty="0">
                <a:solidFill>
                  <a:srgbClr val="FF0000"/>
                </a:solidFill>
                <a:effectLst/>
              </a:rPr>
              <a:t> </a:t>
            </a:r>
            <a:r>
              <a:rPr lang="hu-HU" dirty="0" err="1">
                <a:solidFill>
                  <a:srgbClr val="FF0000"/>
                </a:solidFill>
                <a:effectLst/>
              </a:rPr>
              <a:t>aciditás</a:t>
            </a:r>
            <a:r>
              <a:rPr lang="hu-HU" dirty="0">
                <a:solidFill>
                  <a:srgbClr val="FF0000"/>
                </a:solidFill>
                <a:effectLst/>
              </a:rPr>
              <a:t> (y1),- erről nem szó még</a:t>
            </a:r>
          </a:p>
          <a:p>
            <a:r>
              <a:rPr lang="hu-HU" dirty="0">
                <a:effectLst/>
              </a:rPr>
              <a:t>vízben oldható összes sótartalom (%),</a:t>
            </a:r>
          </a:p>
          <a:p>
            <a:r>
              <a:rPr lang="hu-HU" dirty="0">
                <a:effectLst/>
              </a:rPr>
              <a:t>humusztartalom (%),</a:t>
            </a:r>
          </a:p>
          <a:p>
            <a:pPr marL="11430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549430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0145" y="-209910"/>
            <a:ext cx="11555605" cy="1325563"/>
          </a:xfrm>
        </p:spPr>
        <p:txBody>
          <a:bodyPr/>
          <a:lstStyle/>
          <a:p>
            <a:r>
              <a:rPr lang="hu-HU" dirty="0"/>
              <a:t>Idősoros műholdképek </a:t>
            </a:r>
            <a:br>
              <a:rPr lang="hu-HU" dirty="0"/>
            </a:br>
            <a:r>
              <a:rPr lang="hu-HU" sz="2000" dirty="0"/>
              <a:t>Megfigyelhetők a visszatérő talaj és növénymintázatok</a:t>
            </a:r>
            <a:endParaRPr lang="en-US" sz="20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Kép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" y="1015345"/>
            <a:ext cx="5280660" cy="3733800"/>
          </a:xfrm>
          <a:prstGeom prst="rect">
            <a:avLst/>
          </a:prstGeom>
        </p:spPr>
      </p:pic>
      <p:pic>
        <p:nvPicPr>
          <p:cNvPr id="6" name="Kép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010" y="-31750"/>
            <a:ext cx="5253990" cy="3714750"/>
          </a:xfrm>
          <a:prstGeom prst="rect">
            <a:avLst/>
          </a:prstGeom>
        </p:spPr>
      </p:pic>
      <p:pic>
        <p:nvPicPr>
          <p:cNvPr id="7" name="Kép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505" y="3250925"/>
            <a:ext cx="5143500" cy="363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892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0" y="-115888"/>
            <a:ext cx="11555413" cy="1325563"/>
          </a:xfrm>
        </p:spPr>
        <p:txBody>
          <a:bodyPr>
            <a:normAutofit fontScale="90000"/>
          </a:bodyPr>
          <a:lstStyle/>
          <a:p>
            <a:r>
              <a:rPr lang="hu-HU" dirty="0"/>
              <a:t>Domborzatmodellek</a:t>
            </a:r>
            <a:br>
              <a:rPr lang="hu-HU" dirty="0"/>
            </a:br>
            <a:r>
              <a:rPr lang="hu-HU" sz="2700" dirty="0"/>
              <a:t>Amit a domborzat magyaráz… </a:t>
            </a:r>
            <a:r>
              <a:rPr lang="hu-HU" sz="2700" dirty="0" err="1"/>
              <a:t>mikromélyedések</a:t>
            </a:r>
            <a:r>
              <a:rPr lang="hu-HU" sz="2700" dirty="0"/>
              <a:t>, magaslatok.  Pár 10 cm is számít!</a:t>
            </a:r>
            <a:endParaRPr lang="en-US" sz="2700" dirty="0"/>
          </a:p>
        </p:txBody>
      </p:sp>
      <p:pic>
        <p:nvPicPr>
          <p:cNvPr id="4" name="Kép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40" y="1133475"/>
            <a:ext cx="5173345" cy="3657600"/>
          </a:xfrm>
          <a:prstGeom prst="rect">
            <a:avLst/>
          </a:prstGeom>
        </p:spPr>
      </p:pic>
      <p:pic>
        <p:nvPicPr>
          <p:cNvPr id="5" name="Kép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093" y="2280039"/>
            <a:ext cx="5776913" cy="451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45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Vessük össze a hozamtérképekkel, biomassza adatokkal</a:t>
            </a:r>
            <a:br>
              <a:rPr lang="hu-HU" dirty="0"/>
            </a:br>
            <a:r>
              <a:rPr lang="hu-HU" dirty="0"/>
              <a:t>DE!!!  Figyeljünk az évjárati hatásokra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Hozamtérkép</a:t>
            </a:r>
            <a:endParaRPr lang="en-US" dirty="0"/>
          </a:p>
        </p:txBody>
      </p:sp>
      <p:pic>
        <p:nvPicPr>
          <p:cNvPr id="4" name="Kép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5" y="1428750"/>
            <a:ext cx="5286375" cy="3725993"/>
          </a:xfrm>
          <a:prstGeom prst="rect">
            <a:avLst/>
          </a:prstGeom>
        </p:spPr>
      </p:pic>
      <p:pic>
        <p:nvPicPr>
          <p:cNvPr id="5" name="Kép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4" y="2454183"/>
            <a:ext cx="5105400" cy="360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611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Értsük meg a tábla működését!</a:t>
            </a:r>
            <a:br>
              <a:rPr lang="hu-HU" dirty="0"/>
            </a:br>
            <a:r>
              <a:rPr lang="hu-HU" dirty="0">
                <a:solidFill>
                  <a:srgbClr val="FF0000"/>
                </a:solidFill>
              </a:rPr>
              <a:t>Csak a szelvények genetikája segíthet! ???</a:t>
            </a:r>
            <a:br>
              <a:rPr lang="hu-HU" dirty="0">
                <a:solidFill>
                  <a:srgbClr val="FF0000"/>
                </a:solidFill>
              </a:rPr>
            </a:br>
            <a:r>
              <a:rPr lang="hu-HU" dirty="0"/>
              <a:t>A talaj tulajdonságai nagyon sok mindent magyaráznak!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2486" y="2506662"/>
            <a:ext cx="4138367" cy="4351338"/>
          </a:xfrm>
        </p:spPr>
        <p:txBody>
          <a:bodyPr/>
          <a:lstStyle/>
          <a:p>
            <a:pPr marL="114300" indent="0">
              <a:buNone/>
            </a:pPr>
            <a:r>
              <a:rPr lang="hu-HU" dirty="0"/>
              <a:t>Vessük össze a talajfoltokat a  domborzattal, hozamtérképpel, növényállománnyal</a:t>
            </a:r>
            <a:endParaRPr lang="en-US" dirty="0"/>
          </a:p>
        </p:txBody>
      </p:sp>
      <p:pic>
        <p:nvPicPr>
          <p:cNvPr id="4" name="Kép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33" y="1882066"/>
            <a:ext cx="7029101" cy="490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74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7852" y="0"/>
            <a:ext cx="11555605" cy="1325563"/>
          </a:xfrm>
        </p:spPr>
        <p:txBody>
          <a:bodyPr/>
          <a:lstStyle/>
          <a:p>
            <a:r>
              <a:rPr lang="hu-HU" dirty="0"/>
              <a:t>Alternatív megközelítések – </a:t>
            </a:r>
            <a:r>
              <a:rPr lang="hu-HU" dirty="0">
                <a:solidFill>
                  <a:srgbClr val="FF0000"/>
                </a:solidFill>
              </a:rPr>
              <a:t>mire?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56731" y="1050645"/>
            <a:ext cx="11555605" cy="4351338"/>
          </a:xfrm>
        </p:spPr>
        <p:txBody>
          <a:bodyPr>
            <a:noAutofit/>
          </a:bodyPr>
          <a:lstStyle/>
          <a:p>
            <a:r>
              <a:rPr lang="hu-HU" sz="3200" dirty="0"/>
              <a:t>Eljárások</a:t>
            </a:r>
          </a:p>
          <a:p>
            <a:pPr lvl="1"/>
            <a:r>
              <a:rPr lang="hu-HU" sz="2800" dirty="0"/>
              <a:t>Műholdas vegetációs indexek, NDVI</a:t>
            </a:r>
          </a:p>
          <a:p>
            <a:pPr lvl="2"/>
            <a:r>
              <a:rPr lang="hu-HU" sz="2400" dirty="0"/>
              <a:t>Időjárás és agrotechnikai függő, egy vegetációs időszakon belül is hatalmas változások</a:t>
            </a:r>
          </a:p>
          <a:p>
            <a:pPr lvl="1"/>
            <a:r>
              <a:rPr lang="hu-HU" sz="2800" dirty="0"/>
              <a:t>Talajellenállás, vezetőképesség, mágneses </a:t>
            </a:r>
            <a:r>
              <a:rPr lang="hu-HU" sz="2800" dirty="0" err="1"/>
              <a:t>permeabilitás</a:t>
            </a:r>
            <a:r>
              <a:rPr lang="hu-HU" sz="2800" dirty="0"/>
              <a:t>, </a:t>
            </a:r>
            <a:r>
              <a:rPr lang="hu-HU" sz="2800" dirty="0" err="1"/>
              <a:t>dielektromos</a:t>
            </a:r>
            <a:r>
              <a:rPr lang="hu-HU" sz="2800" dirty="0"/>
              <a:t> állandó vagy </a:t>
            </a:r>
            <a:r>
              <a:rPr lang="hu-HU" sz="2800" dirty="0" err="1"/>
              <a:t>permittivitás</a:t>
            </a:r>
            <a:r>
              <a:rPr lang="hu-HU" sz="2800" dirty="0"/>
              <a:t> – VERIS, EM38, Földradar</a:t>
            </a:r>
          </a:p>
          <a:p>
            <a:pPr lvl="2"/>
            <a:r>
              <a:rPr lang="hu-HU" sz="2400" dirty="0"/>
              <a:t>A talajok elektromágneses jellemzőinek meghatározásában a legfontosabb tényező a talaj pillanatnyi nedvességtartalma, ami számos talajtulajdonsággal, (humusztartalom, agyagtartalom, porozitás, stb</a:t>
            </a:r>
            <a:r>
              <a:rPr lang="hu-HU" sz="2400" dirty="0">
                <a:sym typeface="Wingdings" panose="05000000000000000000" pitchFamily="2" charset="2"/>
              </a:rPr>
              <a:t>.) mutat erős összefüggést</a:t>
            </a:r>
            <a:r>
              <a:rPr lang="hu-HU" sz="2400" dirty="0"/>
              <a:t>! Nagyon hasznos és jó adatok a térképezésben, de nem talajtérképek! A talajnedvességet jelző pillanatfelvételek, melyek teljesen más képet mutatnak száraz és nedves talajok esetén (eső után 1, 5, 10, 20 nappal)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4601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Talajok funkciói 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0" y="1415192"/>
            <a:ext cx="6310072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indent="-457200"/>
            <a:r>
              <a:rPr lang="hu-HU" dirty="0"/>
              <a:t>Fontos tulajdonsága a termékenység, vagyis, hogy a növények számára a kellő időpontban és mennyiségben tápanyagot és nedvességet szolgáltat;</a:t>
            </a:r>
          </a:p>
          <a:p>
            <a:pPr indent="-457200"/>
            <a:r>
              <a:rPr lang="hu-HU" dirty="0"/>
              <a:t>Termékenységén túl, </a:t>
            </a:r>
            <a:r>
              <a:rPr lang="hu-HU" dirty="0">
                <a:solidFill>
                  <a:srgbClr val="FF0000"/>
                </a:solidFill>
              </a:rPr>
              <a:t>még számos funkciót látnak el.  </a:t>
            </a:r>
          </a:p>
          <a:p>
            <a:pPr indent="-457200"/>
            <a:r>
              <a:rPr lang="hu-HU" dirty="0"/>
              <a:t>A talajok sokrétű funkcióinak, a talajok tulajdonságainak ismerete, megfelelő használata  meghatározza az emberi élet minőségét ezáltal a földi életünk jövőjét is!  </a:t>
            </a:r>
            <a:r>
              <a:rPr lang="hu-HU" dirty="0">
                <a:solidFill>
                  <a:srgbClr val="FF0000"/>
                </a:solidFill>
              </a:rPr>
              <a:t>Ezt mutatja be a FAO-</a:t>
            </a:r>
            <a:r>
              <a:rPr lang="hu-HU" dirty="0" err="1">
                <a:solidFill>
                  <a:srgbClr val="FF0000"/>
                </a:solidFill>
              </a:rPr>
              <a:t>nak</a:t>
            </a:r>
            <a:r>
              <a:rPr lang="hu-HU" dirty="0">
                <a:solidFill>
                  <a:srgbClr val="FF0000"/>
                </a:solidFill>
              </a:rPr>
              <a:t> a Talajok Nemzetközi Évére kiadott posztere.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67BC8471-5BFC-47F5-9C73-7DF53B828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329" y="1755322"/>
            <a:ext cx="5028660" cy="325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993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2630BE-2664-43D9-8E22-0BFD51840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Talajtulajdonságok ábrázolása és értelmezése csak a felső 0-30 cm-es rétegből I.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4EFC620-BB56-4E62-A3A2-22EF9F320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363519"/>
            <a:ext cx="11555605" cy="4351338"/>
          </a:xfrm>
        </p:spPr>
        <p:txBody>
          <a:bodyPr/>
          <a:lstStyle/>
          <a:p>
            <a:pPr marL="114300" indent="0">
              <a:buNone/>
            </a:pPr>
            <a:r>
              <a:rPr lang="hu-HU" dirty="0"/>
              <a:t>Lehetőség van a labor adatok ábrázolására tulajdonság térképek formájában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9DDAFE2-74DB-4ABE-AD6D-EBF7AC192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167" y="2364619"/>
            <a:ext cx="6108968" cy="4320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35AF49F-A7EF-46EB-9C92-DB5A17DC4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962" y="2538000"/>
            <a:ext cx="6108968" cy="43200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3DB7BB4-F552-4FF3-8C6E-82B9B1A48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4564" y="1864069"/>
            <a:ext cx="610896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1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EFA54CC7-A4B7-483D-9AF6-A0AB5D90E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67" y="1985224"/>
            <a:ext cx="4027405" cy="284800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1448BCA-6D8E-4EF6-A21C-24E126C9F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72" y="-14582"/>
            <a:ext cx="11555605" cy="1325563"/>
          </a:xfrm>
        </p:spPr>
        <p:txBody>
          <a:bodyPr/>
          <a:lstStyle/>
          <a:p>
            <a:r>
              <a:rPr lang="hu-HU" dirty="0"/>
              <a:t>Talajtulajdonságok ábrázolása és értelmezése csak a felső 0-30 cm-es rétegből II.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3BAAA0F-86B8-4FD8-A2E8-C0B9EB7AB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2572" y="1156138"/>
            <a:ext cx="11555605" cy="4351338"/>
          </a:xfrm>
        </p:spPr>
        <p:txBody>
          <a:bodyPr/>
          <a:lstStyle/>
          <a:p>
            <a:r>
              <a:rPr lang="hu-HU" dirty="0"/>
              <a:t>Célszerűbb a rendelkezésre álló laboratóriumi adatokból un. kategória  térképek előállítása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384D013-ACAC-44AB-A7B7-9A17A3328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3" t="13033"/>
          <a:stretch/>
        </p:blipFill>
        <p:spPr>
          <a:xfrm>
            <a:off x="6212263" y="2837468"/>
            <a:ext cx="5555913" cy="375699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D7FFB82-273B-457B-AA42-C556F52624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75" t="18861"/>
          <a:stretch/>
        </p:blipFill>
        <p:spPr>
          <a:xfrm>
            <a:off x="5401558" y="1809945"/>
            <a:ext cx="4717660" cy="350517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22D2E13-4853-40C1-BDD6-E184C1A153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86" t="15111"/>
          <a:stretch/>
        </p:blipFill>
        <p:spPr>
          <a:xfrm>
            <a:off x="3191647" y="4011411"/>
            <a:ext cx="3685810" cy="255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3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7DABFDB-7AC9-4C41-8A82-15F577E98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FF0000"/>
                </a:solidFill>
              </a:rPr>
              <a:t>?</a:t>
            </a:r>
            <a:r>
              <a:rPr lang="hu-HU" dirty="0"/>
              <a:t>Probléma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094475D-173F-4E47-A373-04AA7D9ED5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Sok esetben csupán a felső 0-30 cm-ből származó átlagminták elemzése során bizonyos kérdésekre nem tudunk megfelelő választ adni a rendelkezésre álló információkból, nem tudjuk megfelelően magyarázni a különböző eredményeket. Ilyen esetekben célszerű a talaj mélyebb szintjeit is megvizsgálni, illetve elhagyni az átlagmintákat és a tábla jellemző pontjain egyedi mintákból dolgozni. </a:t>
            </a:r>
          </a:p>
        </p:txBody>
      </p:sp>
    </p:spTree>
    <p:extLst>
      <p:ext uri="{BB962C8B-B14F-4D97-AF65-F5344CB8AC3E}">
        <p14:creationId xmlns:p14="http://schemas.microsoft.com/office/powerpoint/2010/main" val="9229696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0A2721-C264-410B-842B-37A08B671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Lehetséges válaszok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BBF20B5-8A9B-4885-B02F-F763704B4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842" y="2260631"/>
            <a:ext cx="6108968" cy="4320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96230BF-F307-4D20-88CD-52D314A0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473" y="2260631"/>
            <a:ext cx="6108968" cy="4320000"/>
          </a:xfrm>
          <a:prstGeom prst="rect">
            <a:avLst/>
          </a:prstGeom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5247E5CA-1670-4E9E-97A3-C4DBDADBB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848" y="1355108"/>
            <a:ext cx="11555605" cy="4351338"/>
          </a:xfrm>
        </p:spPr>
        <p:txBody>
          <a:bodyPr/>
          <a:lstStyle/>
          <a:p>
            <a:r>
              <a:rPr lang="hu-HU" dirty="0"/>
              <a:t>humuszos szint vastagsága, </a:t>
            </a:r>
          </a:p>
          <a:p>
            <a:r>
              <a:rPr lang="hu-HU" dirty="0"/>
              <a:t>vízhatás, </a:t>
            </a:r>
          </a:p>
          <a:p>
            <a:r>
              <a:rPr lang="hu-HU" dirty="0"/>
              <a:t>só és/vagy CaCO</a:t>
            </a:r>
            <a:r>
              <a:rPr lang="hu-HU" baseline="-25000" dirty="0"/>
              <a:t>3</a:t>
            </a:r>
            <a:r>
              <a:rPr lang="hu-HU" dirty="0"/>
              <a:t> tartalom változás, felhalmozódás a mélyebb szintekben,</a:t>
            </a:r>
          </a:p>
          <a:p>
            <a:r>
              <a:rPr lang="hu-HU" dirty="0"/>
              <a:t>fizikai féleség változás, </a:t>
            </a:r>
          </a:p>
          <a:p>
            <a:r>
              <a:rPr lang="hu-HU" dirty="0"/>
              <a:t>nagy térfogattömeg érték, </a:t>
            </a:r>
          </a:p>
          <a:p>
            <a:r>
              <a:rPr lang="hu-HU" dirty="0"/>
              <a:t>csökkent pórustér.  </a:t>
            </a:r>
          </a:p>
        </p:txBody>
      </p:sp>
    </p:spTree>
    <p:extLst>
      <p:ext uri="{BB962C8B-B14F-4D97-AF65-F5344CB8AC3E}">
        <p14:creationId xmlns:p14="http://schemas.microsoft.com/office/powerpoint/2010/main" val="202353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24F0A3A-2AC0-4DAD-A869-1DC865D18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adatbázisok és térképi alapok további felhasználása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FF9DB7C-1E83-4250-B105-396FA6D11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421747"/>
            <a:ext cx="11555605" cy="4351338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hu-HU" dirty="0"/>
              <a:t>A rendelkezésre álló térképek és adatbázisok lehetőséget biztosítanak: </a:t>
            </a:r>
          </a:p>
          <a:p>
            <a:r>
              <a:rPr lang="hu-HU" dirty="0"/>
              <a:t>A talajmintavételek helyeinek optimalizálására,</a:t>
            </a:r>
          </a:p>
          <a:p>
            <a:r>
              <a:rPr lang="hu-HU" dirty="0"/>
              <a:t>A talajjavítás precíziós tervezésére,</a:t>
            </a:r>
          </a:p>
          <a:p>
            <a:r>
              <a:rPr lang="hu-HU" dirty="0"/>
              <a:t>Helyspecifikus szervesanyag-gazdálkodásra,</a:t>
            </a:r>
          </a:p>
          <a:p>
            <a:r>
              <a:rPr lang="hu-HU" dirty="0"/>
              <a:t>Szántóföldi munkafolyamatok precízebb tervezésére és végrehajtására,</a:t>
            </a:r>
          </a:p>
          <a:p>
            <a:r>
              <a:rPr lang="hu-HU" dirty="0"/>
              <a:t>Megmutatják, hol képes a talaj nagyobb dózisok befogadására, veszteségek elkerülésével,</a:t>
            </a:r>
          </a:p>
          <a:p>
            <a:r>
              <a:rPr lang="hu-HU" dirty="0"/>
              <a:t>Precíziós öntözésre, nedvességgazdálkodásra, </a:t>
            </a:r>
          </a:p>
          <a:p>
            <a:r>
              <a:rPr lang="hu-HU" dirty="0"/>
              <a:t>Precíziós talajvédelem lehetőségére. </a:t>
            </a:r>
          </a:p>
          <a:p>
            <a:pPr marL="114300" indent="0">
              <a:buNone/>
            </a:pPr>
            <a:r>
              <a:rPr lang="hu-HU" dirty="0"/>
              <a:t>MELYEK MINDEGYIKE KÖLTSÉGMEGTKARÍTÁST  EREDMÉNYEZ!!!</a:t>
            </a:r>
          </a:p>
        </p:txBody>
      </p:sp>
    </p:spTree>
    <p:extLst>
      <p:ext uri="{BB962C8B-B14F-4D97-AF65-F5344CB8AC3E}">
        <p14:creationId xmlns:p14="http://schemas.microsoft.com/office/powerpoint/2010/main" val="36264670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2D2FC6-E124-4374-8DE7-E7436083F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47" y="223082"/>
            <a:ext cx="11555605" cy="1325563"/>
          </a:xfrm>
        </p:spPr>
        <p:txBody>
          <a:bodyPr/>
          <a:lstStyle/>
          <a:p>
            <a:r>
              <a:rPr lang="hu-HU" dirty="0"/>
              <a:t>„Otthon” elvégezhető vizsgálatok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C28956F-D3A3-4BFD-B0AF-90EF7E2E8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475273"/>
            <a:ext cx="11555605" cy="4351338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Humuszos szintek vastagságának meghatározása,</a:t>
            </a:r>
          </a:p>
          <a:p>
            <a:r>
              <a:rPr lang="hu-HU" dirty="0"/>
              <a:t>Talaj biológiai tulajdonságainak vizsgálata, </a:t>
            </a:r>
          </a:p>
          <a:p>
            <a:r>
              <a:rPr lang="hu-HU" dirty="0"/>
              <a:t>CaCO</a:t>
            </a:r>
            <a:r>
              <a:rPr lang="hu-HU" baseline="-25000" dirty="0"/>
              <a:t>3</a:t>
            </a:r>
            <a:r>
              <a:rPr lang="hu-HU" dirty="0"/>
              <a:t> tartalom meghatározása,</a:t>
            </a:r>
          </a:p>
          <a:p>
            <a:r>
              <a:rPr lang="hu-HU" dirty="0"/>
              <a:t>Talaj kémhatásának meghatározása indikátor folyadékkal,</a:t>
            </a:r>
          </a:p>
          <a:p>
            <a:r>
              <a:rPr lang="hu-HU" dirty="0"/>
              <a:t>Fizikai féleség meghatározása gyúrópróba segítségével,  </a:t>
            </a:r>
          </a:p>
          <a:p>
            <a:r>
              <a:rPr lang="hu-HU" dirty="0"/>
              <a:t>Tömődött rétegek mélységének lehatárolása,</a:t>
            </a:r>
          </a:p>
          <a:p>
            <a:r>
              <a:rPr lang="hu-HU" dirty="0"/>
              <a:t>Talaj szerkezetességének megállapítása, </a:t>
            </a:r>
          </a:p>
          <a:p>
            <a:r>
              <a:rPr lang="hu-HU" dirty="0"/>
              <a:t>Térfogattömeg meghatározása, </a:t>
            </a:r>
          </a:p>
          <a:p>
            <a:r>
              <a:rPr lang="hu-HU" dirty="0"/>
              <a:t>Nedvességtartalom meghatározása, </a:t>
            </a:r>
          </a:p>
          <a:p>
            <a:r>
              <a:rPr lang="hu-HU" dirty="0"/>
              <a:t>Pórustér kiszámolása, </a:t>
            </a:r>
          </a:p>
          <a:p>
            <a:r>
              <a:rPr lang="hu-HU" dirty="0"/>
              <a:t>Vízhatás megjelenése.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75281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17F6247-57D7-402D-94E7-F0E332DA5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Mit tanultunk?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D71AD8F-9557-4FB6-909F-0E4D0264F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145" y="1344858"/>
            <a:ext cx="11555605" cy="4351338"/>
          </a:xfrm>
        </p:spPr>
        <p:txBody>
          <a:bodyPr>
            <a:normAutofit fontScale="77500" lnSpcReduction="20000"/>
          </a:bodyPr>
          <a:lstStyle/>
          <a:p>
            <a:r>
              <a:rPr lang="hu-HU" dirty="0"/>
              <a:t>A talajaink még a táblákon belül is igen nagy változatosságot mutatnak;</a:t>
            </a:r>
          </a:p>
          <a:p>
            <a:r>
              <a:rPr lang="hu-HU" dirty="0"/>
              <a:t>A talajtípusok a fizikai-kémiai és biológiai tulajdonságok egységéből fakadó működési rendszerek, melynek megértése segít a tábla okszerű művelésében, az időjárási viszonyokhoz való alkalmazkodásban és az adottságok jobb kihasználásában;</a:t>
            </a:r>
          </a:p>
          <a:p>
            <a:r>
              <a:rPr lang="hu-HU" dirty="0"/>
              <a:t>A talajok nem csak horizontálisan, de mélységükben is nagy változatosságot mutatnak, melyek meghatározzák a víz- és tápanyaggazdálkodást; </a:t>
            </a:r>
          </a:p>
          <a:p>
            <a:r>
              <a:rPr lang="hu-HU" dirty="0"/>
              <a:t>Az odafigyelő gazda sok mindent meg tud határozni, megérteni a tábla művelésénél jelentkező problémákat különbségeket. Ásson szelvényt és próbálja meg értelmezni a laborvizsgálatok adatait;</a:t>
            </a:r>
          </a:p>
          <a:p>
            <a:r>
              <a:rPr lang="hu-HU" dirty="0">
                <a:solidFill>
                  <a:srgbClr val="FF0000"/>
                </a:solidFill>
              </a:rPr>
              <a:t>Ismerje fel a talajokban lezajló degradációs folyamatokat </a:t>
            </a:r>
            <a:r>
              <a:rPr lang="hu-HU" dirty="0"/>
              <a:t>és tudatosan keresse a talajok minőségét javító művelési módokat; </a:t>
            </a:r>
            <a:r>
              <a:rPr lang="hu-HU" dirty="0">
                <a:solidFill>
                  <a:srgbClr val="FF0000"/>
                </a:solidFill>
              </a:rPr>
              <a:t>EZEK NEM KERÜLTEK tárgyalásra</a:t>
            </a:r>
          </a:p>
          <a:p>
            <a:r>
              <a:rPr lang="hu-HU" dirty="0"/>
              <a:t>A talaj egy nagyon összetett, óriási értéket képviselő természeti-környezeti erőforrás, érdemes megismerni, hogy a leghatékonyabban és fenntartható módon műveljük!  Fektessen időt és energiát a megismerésébe, forduljon szakértőkhöz!</a:t>
            </a:r>
          </a:p>
        </p:txBody>
      </p:sp>
    </p:spTree>
    <p:extLst>
      <p:ext uri="{BB962C8B-B14F-4D97-AF65-F5344CB8AC3E}">
        <p14:creationId xmlns:p14="http://schemas.microsoft.com/office/powerpoint/2010/main" val="27077343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3B58EB-7C7F-4CE6-BD52-23E013A5B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70" y="143183"/>
            <a:ext cx="11555605" cy="1325563"/>
          </a:xfrm>
        </p:spPr>
        <p:txBody>
          <a:bodyPr/>
          <a:lstStyle/>
          <a:p>
            <a:r>
              <a:rPr lang="hu-HU" dirty="0"/>
              <a:t>Felhasznált irodalom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313B0B9-7662-40E0-A62A-2A28DBC044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39476" y="947587"/>
            <a:ext cx="10390285" cy="513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defTabSz="914400" eaLnBrk="0" fontAlgn="base" latinLnBrk="0" hangingPunct="0">
              <a:spcBef>
                <a:spcPts val="0"/>
              </a:spcBef>
              <a:buNone/>
              <a:tabLst/>
            </a:pPr>
            <a:endParaRPr lang="hu-HU" altLang="hu-HU" sz="1200" b="1" dirty="0"/>
          </a:p>
          <a:p>
            <a:pPr marL="171450" indent="-171450" eaLnBrk="0" fontAlgn="base" hangingPunct="0">
              <a:spcBef>
                <a:spcPts val="0"/>
              </a:spcBef>
            </a:pPr>
            <a:r>
              <a:rPr lang="hu-HU" altLang="hu-HU" sz="1600" b="1" dirty="0" err="1"/>
              <a:t>Blume</a:t>
            </a:r>
            <a:r>
              <a:rPr lang="hu-HU" altLang="hu-HU" sz="1600" b="1" dirty="0"/>
              <a:t> HP, </a:t>
            </a:r>
            <a:r>
              <a:rPr lang="hu-HU" altLang="hu-HU" sz="1600" b="1" dirty="0" err="1"/>
              <a:t>Brümmer</a:t>
            </a:r>
            <a:r>
              <a:rPr lang="hu-HU" altLang="hu-HU" sz="1600" b="1" dirty="0"/>
              <a:t> G. W, </a:t>
            </a:r>
            <a:r>
              <a:rPr lang="hu-HU" altLang="hu-HU" sz="1600" b="1" dirty="0" err="1"/>
              <a:t>Fleige</a:t>
            </a:r>
            <a:r>
              <a:rPr lang="hu-HU" altLang="hu-HU" sz="1600" b="1" dirty="0"/>
              <a:t> H, Horn R, </a:t>
            </a:r>
            <a:r>
              <a:rPr lang="hu-HU" altLang="hu-HU" sz="1600" b="1" dirty="0" err="1"/>
              <a:t>Kandeler</a:t>
            </a:r>
            <a:r>
              <a:rPr lang="hu-HU" altLang="hu-HU" sz="1600" b="1" dirty="0"/>
              <a:t> E, </a:t>
            </a:r>
            <a:r>
              <a:rPr lang="hu-HU" altLang="hu-HU" sz="1600" b="1" dirty="0" err="1"/>
              <a:t>Kögel-Knabner</a:t>
            </a:r>
            <a:r>
              <a:rPr lang="hu-HU" altLang="hu-HU" sz="1600" b="1" dirty="0"/>
              <a:t> I, </a:t>
            </a:r>
            <a:r>
              <a:rPr lang="hu-HU" altLang="hu-HU" sz="1600" b="1" dirty="0" err="1"/>
              <a:t>Kretzschmar</a:t>
            </a:r>
            <a:r>
              <a:rPr lang="hu-HU" altLang="hu-HU" sz="1600" b="1" dirty="0"/>
              <a:t> R, </a:t>
            </a:r>
            <a:r>
              <a:rPr lang="hu-HU" altLang="hu-HU" sz="1600" b="1" dirty="0" err="1"/>
              <a:t>Stahr</a:t>
            </a:r>
            <a:r>
              <a:rPr lang="hu-HU" altLang="hu-HU" sz="1600" b="1" dirty="0"/>
              <a:t> K, </a:t>
            </a:r>
            <a:r>
              <a:rPr lang="hu-HU" altLang="hu-HU" sz="1600" b="1" dirty="0" err="1"/>
              <a:t>Wilke</a:t>
            </a:r>
            <a:r>
              <a:rPr lang="hu-HU" altLang="hu-HU" sz="1600" b="1" dirty="0"/>
              <a:t> BM (2015): </a:t>
            </a:r>
            <a:r>
              <a:rPr lang="hu-HU" altLang="hu-HU" sz="1600" b="1" dirty="0" err="1"/>
              <a:t>Scheffer</a:t>
            </a:r>
            <a:r>
              <a:rPr lang="hu-HU" altLang="hu-HU" sz="1600" b="1" dirty="0"/>
              <a:t>/</a:t>
            </a:r>
            <a:r>
              <a:rPr lang="hu-HU" altLang="hu-HU" sz="1600" b="1" dirty="0" err="1"/>
              <a:t>Schachtschabel</a:t>
            </a:r>
            <a:r>
              <a:rPr lang="hu-HU" altLang="hu-HU" sz="1600" b="1" dirty="0"/>
              <a:t> </a:t>
            </a:r>
            <a:r>
              <a:rPr lang="hu-HU" altLang="hu-HU" sz="1600" b="1" dirty="0" err="1"/>
              <a:t>Soil</a:t>
            </a:r>
            <a:r>
              <a:rPr lang="hu-HU" altLang="hu-HU" sz="1600" b="1" dirty="0"/>
              <a:t> Science. Springer </a:t>
            </a:r>
          </a:p>
          <a:p>
            <a:pPr marL="171450" indent="-171450" eaLnBrk="0" fontAlgn="base" hangingPunct="0">
              <a:spcBef>
                <a:spcPts val="0"/>
              </a:spcBef>
            </a:pPr>
            <a:r>
              <a:rPr lang="hu-HU" altLang="hu-HU" sz="1600" b="1" dirty="0"/>
              <a:t>Coleman, D.C., D.A. </a:t>
            </a:r>
            <a:r>
              <a:rPr lang="hu-HU" altLang="hu-HU" sz="1600" b="1" dirty="0" err="1"/>
              <a:t>Crossley</a:t>
            </a:r>
            <a:r>
              <a:rPr lang="hu-HU" altLang="hu-HU" sz="1600" b="1" dirty="0"/>
              <a:t>, P.F. Hendrix. (2004): Fundamentals of </a:t>
            </a:r>
            <a:r>
              <a:rPr lang="hu-HU" altLang="hu-HU" sz="1600" b="1" dirty="0" err="1"/>
              <a:t>Soil</a:t>
            </a:r>
            <a:r>
              <a:rPr lang="hu-HU" altLang="hu-HU" sz="1600" b="1" dirty="0"/>
              <a:t> </a:t>
            </a:r>
            <a:r>
              <a:rPr lang="hu-HU" altLang="hu-HU" sz="1600" b="1" dirty="0" err="1"/>
              <a:t>Ecology</a:t>
            </a:r>
            <a:r>
              <a:rPr lang="hu-HU" altLang="hu-HU" sz="1600" b="1" dirty="0"/>
              <a:t>. </a:t>
            </a:r>
            <a:r>
              <a:rPr lang="hu-HU" altLang="hu-HU" sz="1600" b="1" dirty="0" err="1"/>
              <a:t>Second</a:t>
            </a:r>
            <a:r>
              <a:rPr lang="hu-HU" altLang="hu-HU" sz="1600" b="1" dirty="0"/>
              <a:t> Edition. </a:t>
            </a:r>
            <a:r>
              <a:rPr lang="hu-HU" altLang="hu-HU" sz="1600" b="1" dirty="0" err="1"/>
              <a:t>Elsevier</a:t>
            </a:r>
            <a:r>
              <a:rPr lang="hu-HU" altLang="hu-HU" sz="1600" b="1" dirty="0"/>
              <a:t> </a:t>
            </a:r>
            <a:r>
              <a:rPr lang="hu-HU" altLang="hu-HU" sz="1600" b="1" dirty="0" err="1"/>
              <a:t>Academic</a:t>
            </a:r>
            <a:r>
              <a:rPr lang="hu-HU" altLang="hu-HU" sz="1600" b="1" dirty="0"/>
              <a:t> Press. Amsterdam. p. 79–184.</a:t>
            </a:r>
          </a:p>
          <a:p>
            <a:pPr marL="171450" indent="-171450" eaLnBrk="0" fontAlgn="base" hangingPunct="0">
              <a:spcBef>
                <a:spcPts val="0"/>
              </a:spcBef>
            </a:pPr>
            <a:r>
              <a:rPr lang="hu-HU" altLang="hu-HU" sz="1600" b="1" dirty="0" err="1"/>
              <a:t>Killham</a:t>
            </a:r>
            <a:r>
              <a:rPr lang="hu-HU" altLang="hu-HU" sz="1600" b="1" dirty="0"/>
              <a:t>, K. (1999): </a:t>
            </a:r>
            <a:r>
              <a:rPr lang="hu-HU" altLang="hu-HU" sz="1600" b="1" dirty="0" err="1"/>
              <a:t>Soil</a:t>
            </a:r>
            <a:r>
              <a:rPr lang="hu-HU" altLang="hu-HU" sz="1600" b="1" dirty="0"/>
              <a:t> </a:t>
            </a:r>
            <a:r>
              <a:rPr lang="hu-HU" altLang="hu-HU" sz="1600" b="1" dirty="0" err="1"/>
              <a:t>Ecology</a:t>
            </a:r>
            <a:r>
              <a:rPr lang="hu-HU" altLang="hu-HU" sz="1600" b="1" dirty="0"/>
              <a:t>. Cambridge University Press.</a:t>
            </a:r>
          </a:p>
          <a:p>
            <a:pPr marL="171450" indent="-171450" eaLnBrk="0" fontAlgn="base" hangingPunct="0">
              <a:spcBef>
                <a:spcPts val="0"/>
              </a:spcBef>
            </a:pPr>
            <a:r>
              <a:rPr lang="hu-HU" altLang="hu-HU" sz="1600" b="1" dirty="0"/>
              <a:t>Horn R., </a:t>
            </a:r>
            <a:r>
              <a:rPr lang="hu-HU" altLang="hu-HU" sz="1600" b="1" dirty="0" err="1"/>
              <a:t>Fleige</a:t>
            </a:r>
            <a:r>
              <a:rPr lang="hu-HU" altLang="hu-HU" sz="1600" b="1" dirty="0"/>
              <a:t> H, </a:t>
            </a:r>
            <a:r>
              <a:rPr lang="hu-HU" altLang="hu-HU" sz="1600" b="1" dirty="0" err="1"/>
              <a:t>Peth</a:t>
            </a:r>
            <a:r>
              <a:rPr lang="hu-HU" altLang="hu-HU" sz="1600" b="1" dirty="0"/>
              <a:t> S., Peng X. (2006): </a:t>
            </a:r>
            <a:r>
              <a:rPr lang="hu-HU" altLang="hu-HU" sz="1600" b="1" dirty="0" err="1"/>
              <a:t>Soil</a:t>
            </a:r>
            <a:r>
              <a:rPr lang="hu-HU" altLang="hu-HU" sz="1600" b="1" dirty="0"/>
              <a:t> Management </a:t>
            </a:r>
            <a:r>
              <a:rPr lang="hu-HU" altLang="hu-HU" sz="1600" b="1" dirty="0" err="1"/>
              <a:t>for</a:t>
            </a:r>
            <a:r>
              <a:rPr lang="hu-HU" altLang="hu-HU" sz="1600" b="1" dirty="0"/>
              <a:t> </a:t>
            </a:r>
            <a:r>
              <a:rPr lang="hu-HU" altLang="hu-HU" sz="1600" b="1" dirty="0" err="1"/>
              <a:t>Sustainibility</a:t>
            </a:r>
            <a:r>
              <a:rPr lang="hu-HU" altLang="hu-HU" sz="1600" b="1" dirty="0"/>
              <a:t>. </a:t>
            </a:r>
            <a:r>
              <a:rPr lang="hu-HU" altLang="hu-HU" sz="1600" b="1" dirty="0" err="1"/>
              <a:t>Advances</a:t>
            </a:r>
            <a:r>
              <a:rPr lang="hu-HU" altLang="hu-HU" sz="1600" b="1" dirty="0"/>
              <a:t> in </a:t>
            </a:r>
            <a:r>
              <a:rPr lang="hu-HU" altLang="hu-HU" sz="1600" b="1" dirty="0" err="1"/>
              <a:t>geology</a:t>
            </a:r>
            <a:r>
              <a:rPr lang="hu-HU" altLang="hu-HU" sz="1600" b="1" dirty="0"/>
              <a:t> 38, IUSS.</a:t>
            </a:r>
          </a:p>
          <a:p>
            <a:pPr marL="171450" indent="-171450" eaLnBrk="0" fontAlgn="base" hangingPunct="0">
              <a:spcBef>
                <a:spcPts val="0"/>
              </a:spcBef>
            </a:pPr>
            <a:r>
              <a:rPr lang="hu-HU" altLang="hu-HU" sz="1600" b="1" dirty="0" err="1"/>
              <a:t>Michéli</a:t>
            </a:r>
            <a:r>
              <a:rPr lang="hu-HU" altLang="hu-HU" sz="1600" b="1" dirty="0"/>
              <a:t> E. (2018): </a:t>
            </a:r>
            <a:r>
              <a:rPr lang="hu-HU" sz="1600" b="1" dirty="0"/>
              <a:t>A Kárpát-medence talajtípusai. </a:t>
            </a:r>
            <a:r>
              <a:rPr lang="hu-HU" sz="1600" b="1" dirty="0" err="1"/>
              <a:t>Agronapló</a:t>
            </a:r>
            <a:r>
              <a:rPr lang="hu-HU" sz="1600" b="1" dirty="0"/>
              <a:t>. 2018. 09. p.:57-59</a:t>
            </a:r>
          </a:p>
          <a:p>
            <a:pPr marL="171450" indent="-171450" eaLnBrk="0" fontAlgn="base" hangingPunct="0">
              <a:spcBef>
                <a:spcPts val="0"/>
              </a:spcBef>
            </a:pPr>
            <a:r>
              <a:rPr lang="hu-HU" sz="1600" b="1" dirty="0" err="1"/>
              <a:t>Michéli</a:t>
            </a:r>
            <a:r>
              <a:rPr lang="hu-HU" sz="1600" b="1" dirty="0"/>
              <a:t> E., Fuchs M., Szegi T., Csorba Á., Dobos E., Szabóné </a:t>
            </a:r>
            <a:r>
              <a:rPr lang="hu-HU" sz="1600" b="1" dirty="0" err="1"/>
              <a:t>Kele</a:t>
            </a:r>
            <a:r>
              <a:rPr lang="hu-HU" sz="1600" b="1" dirty="0"/>
              <a:t> G., (2018): A diagnosztikus szemléletben megújítotthazai talajosztályozási </a:t>
            </a:r>
            <a:r>
              <a:rPr lang="hu-HU" sz="1600" b="1" dirty="0" err="1"/>
              <a:t>rendszer.Alapelvek</a:t>
            </a:r>
            <a:r>
              <a:rPr lang="hu-HU" sz="1600" b="1" dirty="0"/>
              <a:t>, felépítés, osztályozási szabályok. Vitaanyag 2018.10.10. Szent István Egyetemi Kiadó, Gödöllő.</a:t>
            </a:r>
          </a:p>
          <a:p>
            <a:pPr marL="171450" indent="-171450" eaLnBrk="0" fontAlgn="base" hangingPunct="0">
              <a:spcBef>
                <a:spcPts val="0"/>
              </a:spcBef>
            </a:pPr>
            <a:r>
              <a:rPr lang="hu-HU" altLang="hu-HU" sz="1600" b="1" dirty="0" err="1"/>
              <a:t>Stefanovits</a:t>
            </a:r>
            <a:r>
              <a:rPr lang="hu-HU" altLang="hu-HU" sz="1600" b="1" dirty="0"/>
              <a:t> P. (1992): Talajtan. Mezőgazda Kiadó, Budapest. </a:t>
            </a:r>
          </a:p>
          <a:p>
            <a:pPr marL="171450" indent="-171450" eaLnBrk="0" fontAlgn="base" hangingPunct="0">
              <a:spcBef>
                <a:spcPts val="0"/>
              </a:spcBef>
            </a:pPr>
            <a:r>
              <a:rPr lang="hu-HU" altLang="hu-HU" sz="1600" b="1" dirty="0" err="1"/>
              <a:t>Stefanovits</a:t>
            </a:r>
            <a:r>
              <a:rPr lang="hu-HU" altLang="hu-HU" sz="1600" b="1" dirty="0"/>
              <a:t> P., Filep </a:t>
            </a:r>
            <a:r>
              <a:rPr lang="hu-HU" altLang="hu-HU" sz="1600" b="1" dirty="0" err="1"/>
              <a:t>Gy</a:t>
            </a:r>
            <a:r>
              <a:rPr lang="hu-HU" altLang="hu-HU" sz="1600" b="1" dirty="0"/>
              <a:t>., </a:t>
            </a:r>
            <a:r>
              <a:rPr lang="hu-HU" altLang="hu-HU" sz="1600" b="1" dirty="0" err="1"/>
              <a:t>Füleky</a:t>
            </a:r>
            <a:r>
              <a:rPr lang="hu-HU" altLang="hu-HU" sz="1600" b="1" dirty="0"/>
              <a:t> </a:t>
            </a:r>
            <a:r>
              <a:rPr lang="hu-HU" altLang="hu-HU" sz="1600" b="1" dirty="0" err="1"/>
              <a:t>Gy</a:t>
            </a:r>
            <a:r>
              <a:rPr lang="hu-HU" altLang="hu-HU" sz="1600" b="1" dirty="0"/>
              <a:t>. (1999): Talajtan. Mezőgazda Kiadó, Budapest. </a:t>
            </a:r>
          </a:p>
          <a:p>
            <a:pPr marL="171450" indent="-171450" eaLnBrk="0" fontAlgn="base" hangingPunct="0">
              <a:spcBef>
                <a:spcPts val="0"/>
              </a:spcBef>
            </a:pPr>
            <a:r>
              <a:rPr lang="hu-HU" sz="1600" b="1" dirty="0"/>
              <a:t>Szabó I. M. (2008): Az általános talajtan biológiai alapjai. </a:t>
            </a:r>
            <a:r>
              <a:rPr lang="hu-HU" sz="1600" b="1" dirty="0" err="1"/>
              <a:t>Mundus</a:t>
            </a:r>
            <a:r>
              <a:rPr lang="hu-HU" sz="1600" b="1" dirty="0"/>
              <a:t> Magyar Egyetemi Kiadó. Budapest.</a:t>
            </a:r>
            <a:endParaRPr lang="hu-HU" altLang="hu-HU" sz="1600" b="1" dirty="0"/>
          </a:p>
          <a:p>
            <a:pPr marL="171450" indent="-171450" eaLnBrk="0" fontAlgn="base" hangingPunct="0">
              <a:spcBef>
                <a:spcPts val="0"/>
              </a:spcBef>
            </a:pPr>
            <a:r>
              <a:rPr lang="hu-HU" altLang="hu-HU" sz="1600" b="1" dirty="0" err="1"/>
              <a:t>Tisdall</a:t>
            </a:r>
            <a:r>
              <a:rPr lang="hu-HU" altLang="hu-HU" sz="1600" b="1" dirty="0"/>
              <a:t> J. M. és </a:t>
            </a:r>
            <a:r>
              <a:rPr lang="hu-HU" altLang="hu-HU" sz="1600" b="1" dirty="0" err="1"/>
              <a:t>Oades</a:t>
            </a:r>
            <a:r>
              <a:rPr lang="hu-HU" altLang="hu-HU" sz="1600" b="1" dirty="0"/>
              <a:t> J. M. (1982): </a:t>
            </a:r>
            <a:r>
              <a:rPr lang="hu-HU" altLang="hu-HU" sz="1600" b="1" dirty="0" err="1"/>
              <a:t>Organic</a:t>
            </a:r>
            <a:r>
              <a:rPr lang="hu-HU" altLang="hu-HU" sz="1600" b="1" dirty="0"/>
              <a:t> </a:t>
            </a:r>
            <a:r>
              <a:rPr lang="hu-HU" altLang="hu-HU" sz="1600" b="1" dirty="0" err="1"/>
              <a:t>matter</a:t>
            </a:r>
            <a:r>
              <a:rPr lang="hu-HU" altLang="hu-HU" sz="1600" b="1" dirty="0"/>
              <a:t> and </a:t>
            </a:r>
            <a:r>
              <a:rPr lang="hu-HU" altLang="hu-HU" sz="1600" b="1" dirty="0" err="1"/>
              <a:t>water-stable</a:t>
            </a:r>
            <a:r>
              <a:rPr lang="hu-HU" altLang="hu-HU" sz="1600" b="1" dirty="0"/>
              <a:t> </a:t>
            </a:r>
            <a:r>
              <a:rPr lang="hu-HU" altLang="hu-HU" sz="1600" b="1" dirty="0" err="1"/>
              <a:t>aggregates</a:t>
            </a:r>
            <a:r>
              <a:rPr lang="hu-HU" altLang="hu-HU" sz="1600" b="1" dirty="0"/>
              <a:t> in </a:t>
            </a:r>
            <a:r>
              <a:rPr lang="hu-HU" altLang="hu-HU" sz="1600" b="1" dirty="0" err="1"/>
              <a:t>soils</a:t>
            </a:r>
            <a:r>
              <a:rPr lang="hu-HU" altLang="hu-HU" sz="1600" b="1" dirty="0"/>
              <a:t>. Journal of </a:t>
            </a:r>
            <a:r>
              <a:rPr lang="hu-HU" altLang="hu-HU" sz="1600" b="1" dirty="0" err="1"/>
              <a:t>Soil</a:t>
            </a:r>
            <a:r>
              <a:rPr lang="hu-HU" altLang="hu-HU" sz="1600" b="1" dirty="0"/>
              <a:t> Science, 33. p. 141–163</a:t>
            </a:r>
          </a:p>
          <a:p>
            <a:pPr marL="171450" indent="-171450" eaLnBrk="0" fontAlgn="base" hangingPunct="0">
              <a:spcBef>
                <a:spcPts val="0"/>
              </a:spcBef>
            </a:pPr>
            <a:r>
              <a:rPr lang="hu-HU" altLang="hu-HU" sz="1600" b="1" dirty="0" err="1"/>
              <a:t>Tisdall</a:t>
            </a:r>
            <a:r>
              <a:rPr lang="hu-HU" altLang="hu-HU" sz="1600" b="1" dirty="0"/>
              <a:t> J. M., Smith S. E. és </a:t>
            </a:r>
            <a:r>
              <a:rPr lang="hu-HU" altLang="hu-HU" sz="1600" b="1" dirty="0" err="1"/>
              <a:t>Rengasamy</a:t>
            </a:r>
            <a:r>
              <a:rPr lang="hu-HU" altLang="hu-HU" sz="1600" b="1" dirty="0"/>
              <a:t> P. (1997): </a:t>
            </a:r>
            <a:r>
              <a:rPr lang="hu-HU" altLang="hu-HU" sz="1600" b="1" dirty="0" err="1"/>
              <a:t>Aggregation</a:t>
            </a:r>
            <a:r>
              <a:rPr lang="hu-HU" altLang="hu-HU" sz="1600" b="1" dirty="0"/>
              <a:t> of </a:t>
            </a:r>
            <a:r>
              <a:rPr lang="hu-HU" altLang="hu-HU" sz="1600" b="1" dirty="0" err="1"/>
              <a:t>soil</a:t>
            </a:r>
            <a:r>
              <a:rPr lang="hu-HU" altLang="hu-HU" sz="1600" b="1" dirty="0"/>
              <a:t> </a:t>
            </a:r>
            <a:r>
              <a:rPr lang="hu-HU" altLang="hu-HU" sz="1600" b="1" dirty="0" err="1"/>
              <a:t>by</a:t>
            </a:r>
            <a:r>
              <a:rPr lang="hu-HU" altLang="hu-HU" sz="1600" b="1" dirty="0"/>
              <a:t> </a:t>
            </a:r>
            <a:r>
              <a:rPr lang="hu-HU" altLang="hu-HU" sz="1600" b="1" dirty="0" err="1"/>
              <a:t>fungal</a:t>
            </a:r>
            <a:r>
              <a:rPr lang="hu-HU" altLang="hu-HU" sz="1600" b="1" dirty="0"/>
              <a:t> </a:t>
            </a:r>
            <a:r>
              <a:rPr lang="hu-HU" altLang="hu-HU" sz="1600" b="1" dirty="0" err="1"/>
              <a:t>hyphae</a:t>
            </a:r>
            <a:r>
              <a:rPr lang="hu-HU" altLang="hu-HU" sz="1600" b="1" dirty="0"/>
              <a:t>. </a:t>
            </a:r>
            <a:r>
              <a:rPr lang="hu-HU" altLang="hu-HU" sz="1600" b="1" dirty="0" err="1"/>
              <a:t>Australian</a:t>
            </a:r>
            <a:r>
              <a:rPr lang="hu-HU" altLang="hu-HU" sz="1600" b="1" dirty="0"/>
              <a:t> Journal of </a:t>
            </a:r>
            <a:r>
              <a:rPr lang="hu-HU" altLang="hu-HU" sz="1600" b="1" dirty="0" err="1"/>
              <a:t>Soil</a:t>
            </a:r>
            <a:r>
              <a:rPr lang="hu-HU" altLang="hu-HU" sz="1600" b="1" dirty="0"/>
              <a:t> Research 35. p. 55–60</a:t>
            </a:r>
          </a:p>
          <a:p>
            <a:pPr marL="171450" indent="-171450" eaLnBrk="0" fontAlgn="base" hangingPunct="0">
              <a:spcBef>
                <a:spcPts val="0"/>
              </a:spcBef>
            </a:pPr>
            <a:r>
              <a:rPr lang="hu-HU" altLang="hu-HU" sz="1600" b="1" dirty="0" err="1"/>
              <a:t>Troeh</a:t>
            </a:r>
            <a:r>
              <a:rPr lang="hu-HU" altLang="hu-HU" sz="1600" b="1" dirty="0"/>
              <a:t> R. F. és Thompson M. L. (1993): </a:t>
            </a:r>
            <a:r>
              <a:rPr lang="hu-HU" altLang="hu-HU" sz="1600" b="1" dirty="0" err="1"/>
              <a:t>Soils</a:t>
            </a:r>
            <a:r>
              <a:rPr lang="hu-HU" altLang="hu-HU" sz="1600" b="1" dirty="0"/>
              <a:t> and </a:t>
            </a:r>
            <a:r>
              <a:rPr lang="hu-HU" altLang="hu-HU" sz="1600" b="1" dirty="0" err="1"/>
              <a:t>soil</a:t>
            </a:r>
            <a:r>
              <a:rPr lang="hu-HU" altLang="hu-HU" sz="1600" b="1" dirty="0"/>
              <a:t> </a:t>
            </a:r>
            <a:r>
              <a:rPr lang="hu-HU" altLang="hu-HU" sz="1600" b="1" dirty="0" err="1"/>
              <a:t>fertility</a:t>
            </a:r>
            <a:r>
              <a:rPr lang="hu-HU" altLang="hu-HU" sz="1600" b="1" dirty="0"/>
              <a:t>. Oxford University Press.</a:t>
            </a:r>
          </a:p>
          <a:p>
            <a:pPr marL="171450" indent="-171450" eaLnBrk="0" fontAlgn="base" hangingPunct="0">
              <a:spcBef>
                <a:spcPts val="0"/>
              </a:spcBef>
            </a:pPr>
            <a:r>
              <a:rPr lang="hu-HU" altLang="hu-HU" sz="1600" b="1" dirty="0" err="1"/>
              <a:t>Várallyay</a:t>
            </a:r>
            <a:r>
              <a:rPr lang="hu-HU" altLang="hu-HU" sz="1600" b="1" dirty="0"/>
              <a:t> </a:t>
            </a:r>
            <a:r>
              <a:rPr lang="hu-HU" altLang="hu-HU" sz="1600" b="1" dirty="0" err="1"/>
              <a:t>Gy</a:t>
            </a:r>
            <a:r>
              <a:rPr lang="hu-HU" altLang="hu-HU" sz="1600" b="1" dirty="0"/>
              <a:t>. (2002): A mezőgazdaság vízgazdálkodási alapjai. Budapest </a:t>
            </a:r>
          </a:p>
          <a:p>
            <a:pPr marL="171450" indent="-171450" eaLnBrk="0" fontAlgn="base" hangingPunct="0">
              <a:spcBef>
                <a:spcPts val="0"/>
              </a:spcBef>
            </a:pPr>
            <a:r>
              <a:rPr lang="hu-HU" altLang="hu-HU" sz="1600" b="1" dirty="0"/>
              <a:t>Weil R. R. and </a:t>
            </a:r>
            <a:r>
              <a:rPr lang="hu-HU" altLang="hu-HU" sz="1600" b="1" dirty="0" err="1"/>
              <a:t>Brady</a:t>
            </a:r>
            <a:r>
              <a:rPr lang="hu-HU" altLang="hu-HU" sz="1600" b="1" dirty="0"/>
              <a:t> C. N. (2016): The </a:t>
            </a:r>
            <a:r>
              <a:rPr lang="hu-HU" altLang="hu-HU" sz="1600" b="1" dirty="0" err="1"/>
              <a:t>Nature</a:t>
            </a:r>
            <a:r>
              <a:rPr lang="hu-HU" altLang="hu-HU" sz="1600" b="1" dirty="0"/>
              <a:t> and </a:t>
            </a:r>
            <a:r>
              <a:rPr lang="hu-HU" altLang="hu-HU" sz="1600" b="1" dirty="0" err="1"/>
              <a:t>Properties</a:t>
            </a:r>
            <a:r>
              <a:rPr lang="hu-HU" altLang="hu-HU" sz="1600" b="1" dirty="0"/>
              <a:t> of </a:t>
            </a:r>
            <a:r>
              <a:rPr lang="hu-HU" altLang="hu-HU" sz="1600" b="1" dirty="0" err="1"/>
              <a:t>Soils</a:t>
            </a:r>
            <a:r>
              <a:rPr lang="hu-HU" altLang="hu-HU" sz="1600" b="1" dirty="0"/>
              <a:t>. </a:t>
            </a:r>
            <a:r>
              <a:rPr lang="hu-HU" altLang="hu-HU" sz="1600" b="1" dirty="0" err="1"/>
              <a:t>Prentice</a:t>
            </a:r>
            <a:r>
              <a:rPr lang="hu-HU" altLang="hu-HU" sz="1600" b="1" dirty="0"/>
              <a:t> Hall, New Jersey, USA. </a:t>
            </a:r>
          </a:p>
          <a:p>
            <a:pPr marL="171450" indent="-171450" eaLnBrk="0" fontAlgn="base" hangingPunct="0">
              <a:spcBef>
                <a:spcPts val="0"/>
              </a:spcBef>
            </a:pPr>
            <a:r>
              <a:rPr lang="hu-HU" altLang="hu-HU" sz="1600" b="1" dirty="0"/>
              <a:t>http://www.fao.org/soils-2015/about/en/</a:t>
            </a:r>
          </a:p>
          <a:p>
            <a:pPr marL="171450" indent="-171450" eaLnBrk="0" fontAlgn="base" hangingPunct="0">
              <a:spcBef>
                <a:spcPts val="0"/>
              </a:spcBef>
            </a:pPr>
            <a:endParaRPr lang="hu-HU" altLang="hu-HU" sz="1600" b="1" dirty="0"/>
          </a:p>
        </p:txBody>
      </p:sp>
    </p:spTree>
    <p:extLst>
      <p:ext uri="{BB962C8B-B14F-4D97-AF65-F5344CB8AC3E}">
        <p14:creationId xmlns:p14="http://schemas.microsoft.com/office/powerpoint/2010/main" val="28522078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0931224-3D8E-4D7A-80E0-42DC5DF79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Fogalomtár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E6C3C0F-7263-4A7A-B465-755A1E238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924" y="1401296"/>
            <a:ext cx="11555605" cy="4351338"/>
          </a:xfrm>
        </p:spPr>
        <p:txBody>
          <a:bodyPr>
            <a:normAutofit fontScale="55000" lnSpcReduction="20000"/>
          </a:bodyPr>
          <a:lstStyle/>
          <a:p>
            <a:r>
              <a:rPr lang="hu-HU" dirty="0"/>
              <a:t>Talaj</a:t>
            </a:r>
          </a:p>
          <a:p>
            <a:r>
              <a:rPr lang="hu-HU" dirty="0"/>
              <a:t>Talajfunkciók</a:t>
            </a:r>
          </a:p>
          <a:p>
            <a:r>
              <a:rPr lang="hu-HU" dirty="0"/>
              <a:t>Kémhatás</a:t>
            </a:r>
          </a:p>
          <a:p>
            <a:r>
              <a:rPr lang="hu-HU" dirty="0"/>
              <a:t>Biodiverzitás</a:t>
            </a:r>
          </a:p>
          <a:p>
            <a:r>
              <a:rPr lang="hu-HU" dirty="0"/>
              <a:t>Talajok szervesanyaga, humusz </a:t>
            </a:r>
          </a:p>
          <a:p>
            <a:r>
              <a:rPr lang="hu-HU" dirty="0"/>
              <a:t>Sótartalom</a:t>
            </a:r>
          </a:p>
          <a:p>
            <a:r>
              <a:rPr lang="hu-HU" dirty="0"/>
              <a:t>Fizikai féleség</a:t>
            </a:r>
          </a:p>
          <a:p>
            <a:r>
              <a:rPr lang="hu-HU" dirty="0"/>
              <a:t>Térfogattömeg</a:t>
            </a:r>
          </a:p>
          <a:p>
            <a:r>
              <a:rPr lang="hu-HU" dirty="0"/>
              <a:t>Sűrűség</a:t>
            </a:r>
          </a:p>
          <a:p>
            <a:r>
              <a:rPr lang="hu-HU" dirty="0"/>
              <a:t>Porozitás</a:t>
            </a:r>
          </a:p>
          <a:p>
            <a:r>
              <a:rPr lang="hu-HU" dirty="0"/>
              <a:t>Szerkezet</a:t>
            </a:r>
          </a:p>
          <a:p>
            <a:r>
              <a:rPr lang="hu-HU" dirty="0"/>
              <a:t>Agronómiai szerkezet</a:t>
            </a:r>
          </a:p>
          <a:p>
            <a:r>
              <a:rPr lang="hu-HU" dirty="0" err="1"/>
              <a:t>Talajvízglej</a:t>
            </a:r>
            <a:endParaRPr lang="hu-HU" dirty="0"/>
          </a:p>
          <a:p>
            <a:r>
              <a:rPr lang="hu-HU" dirty="0" err="1"/>
              <a:t>Pangóvízglej</a:t>
            </a:r>
            <a:r>
              <a:rPr lang="hu-HU" dirty="0"/>
              <a:t>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4663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67BC8471-5BFC-47F5-9C73-7DF53B828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05" y="365125"/>
            <a:ext cx="10140045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43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talajok különbözők  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14753" y="1390619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/>
            <a:r>
              <a:rPr lang="hu-HU" dirty="0"/>
              <a:t>A talajok térben is és időben is </a:t>
            </a:r>
            <a:r>
              <a:rPr lang="hu-HU" dirty="0">
                <a:solidFill>
                  <a:srgbClr val="FF0000"/>
                </a:solidFill>
              </a:rPr>
              <a:t>változatosak</a:t>
            </a:r>
            <a:r>
              <a:rPr lang="hu-HU" dirty="0"/>
              <a:t>;</a:t>
            </a:r>
          </a:p>
          <a:p>
            <a:pPr indent="-457200"/>
            <a:r>
              <a:rPr lang="hu-HU" dirty="0"/>
              <a:t>Területi változatosságukon túl fontos a </a:t>
            </a:r>
            <a:r>
              <a:rPr lang="hu-HU" dirty="0" err="1"/>
              <a:t>mélységbeli</a:t>
            </a:r>
            <a:r>
              <a:rPr lang="hu-HU" dirty="0"/>
              <a:t> tulajdonságaik ismerete is, funkcióik maradéktalan fenntartásához!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18F3759-FB9E-4E3A-89EE-89A8CE679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68" y="3250413"/>
            <a:ext cx="4776611" cy="3061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08520C-3EFF-4EF2-A37A-B56C5BC13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127" y="3150460"/>
            <a:ext cx="1580370" cy="354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03D6C8-D598-473C-83AD-62731538B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497" y="3150460"/>
            <a:ext cx="1580370" cy="354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21D2EBD5-FA9D-46D5-9498-7F5056D87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83"/>
          <a:stretch>
            <a:fillRect/>
          </a:stretch>
        </p:blipFill>
        <p:spPr bwMode="auto">
          <a:xfrm>
            <a:off x="8605553" y="3151966"/>
            <a:ext cx="1577324" cy="354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BCF46C54-E3A1-40D4-B904-740087B53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0038" r="56189" b="4333"/>
          <a:stretch>
            <a:fillRect/>
          </a:stretch>
        </p:blipFill>
        <p:spPr bwMode="auto">
          <a:xfrm>
            <a:off x="10064241" y="3151966"/>
            <a:ext cx="1591692" cy="35480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411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Kép 11">
            <a:extLst>
              <a:ext uri="{FF2B5EF4-FFF2-40B4-BE49-F238E27FC236}">
                <a16:creationId xmlns:a16="http://schemas.microsoft.com/office/drawing/2014/main" id="{582D733B-490B-4B04-9EB7-47CC5C2A1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4" t="-227" r="36" b="36881"/>
          <a:stretch/>
        </p:blipFill>
        <p:spPr bwMode="auto">
          <a:xfrm>
            <a:off x="5269393" y="481398"/>
            <a:ext cx="1158907" cy="16648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Kép 12">
            <a:extLst>
              <a:ext uri="{FF2B5EF4-FFF2-40B4-BE49-F238E27FC236}">
                <a16:creationId xmlns:a16="http://schemas.microsoft.com/office/drawing/2014/main" id="{A66BCC29-99BC-45DD-8AF2-DC2DC3B94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8" r="18037"/>
          <a:stretch/>
        </p:blipFill>
        <p:spPr bwMode="auto">
          <a:xfrm>
            <a:off x="5263850" y="2723091"/>
            <a:ext cx="1158907" cy="1723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Kép 6">
            <a:extLst>
              <a:ext uri="{FF2B5EF4-FFF2-40B4-BE49-F238E27FC236}">
                <a16:creationId xmlns:a16="http://schemas.microsoft.com/office/drawing/2014/main" id="{D8A790AD-37BF-46F2-9DAD-5E5ADC3DD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4" r="26615"/>
          <a:stretch/>
        </p:blipFill>
        <p:spPr bwMode="auto">
          <a:xfrm>
            <a:off x="5263849" y="4805215"/>
            <a:ext cx="1143000" cy="16650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>
            <a:extLst>
              <a:ext uri="{FF2B5EF4-FFF2-40B4-BE49-F238E27FC236}">
                <a16:creationId xmlns:a16="http://schemas.microsoft.com/office/drawing/2014/main" id="{4E675589-2248-4C9F-A260-3F559DF9D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3462484" y="524900"/>
            <a:ext cx="1150502" cy="1621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Kép 56">
            <a:extLst>
              <a:ext uri="{FF2B5EF4-FFF2-40B4-BE49-F238E27FC236}">
                <a16:creationId xmlns:a16="http://schemas.microsoft.com/office/drawing/2014/main" id="{AC518648-1F64-4A44-8E1A-BBDDDA0494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4833" r="13200"/>
          <a:stretch/>
        </p:blipFill>
        <p:spPr>
          <a:xfrm>
            <a:off x="3438143" y="2730855"/>
            <a:ext cx="1136172" cy="1619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0659" name="Picture 19" descr="H:\Képek\SOILS_EUROPE\HISTOSOLS\Histosol_1.jpg">
            <a:extLst>
              <a:ext uri="{FF2B5EF4-FFF2-40B4-BE49-F238E27FC236}">
                <a16:creationId xmlns:a16="http://schemas.microsoft.com/office/drawing/2014/main" id="{D1E66E18-1700-4FFA-B112-E250A038C9E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6444"/>
          <a:stretch>
            <a:fillRect/>
          </a:stretch>
        </p:blipFill>
        <p:spPr bwMode="auto">
          <a:xfrm>
            <a:off x="1586496" y="521956"/>
            <a:ext cx="1036637" cy="1627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Chernosem_Hungary_EM">
            <a:extLst>
              <a:ext uri="{FF2B5EF4-FFF2-40B4-BE49-F238E27FC236}">
                <a16:creationId xmlns:a16="http://schemas.microsoft.com/office/drawing/2014/main" id="{A77CD79D-2DC5-42A6-8E59-C872378F1124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8" t="10213" r="28716" b="16328"/>
          <a:stretch>
            <a:fillRect/>
          </a:stretch>
        </p:blipFill>
        <p:spPr bwMode="auto">
          <a:xfrm>
            <a:off x="1606248" y="2723090"/>
            <a:ext cx="1044575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:\Képek\SOILS_EUROPE\LEPTOSOLS\Lepto_EM.jpg">
            <a:extLst>
              <a:ext uri="{FF2B5EF4-FFF2-40B4-BE49-F238E27FC236}">
                <a16:creationId xmlns:a16="http://schemas.microsoft.com/office/drawing/2014/main" id="{518BD76D-313E-48F6-A89F-8810CC56EFF0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0" t="10332" r="2"/>
          <a:stretch>
            <a:fillRect/>
          </a:stretch>
        </p:blipFill>
        <p:spPr bwMode="auto">
          <a:xfrm>
            <a:off x="7136398" y="521957"/>
            <a:ext cx="1112837" cy="1651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953F3AC8-3DD9-4382-9179-695598A29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15" t="33916" r="19165" b="11729"/>
          <a:stretch>
            <a:fillRect/>
          </a:stretch>
        </p:blipFill>
        <p:spPr bwMode="auto">
          <a:xfrm>
            <a:off x="3406473" y="4813150"/>
            <a:ext cx="1114425" cy="1658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6" name="Picture 33" descr="Regosols_profile2">
            <a:extLst>
              <a:ext uri="{FF2B5EF4-FFF2-40B4-BE49-F238E27FC236}">
                <a16:creationId xmlns:a16="http://schemas.microsoft.com/office/drawing/2014/main" id="{3EE29586-8DB3-4D85-AE1B-044A6299E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2"/>
          <a:stretch>
            <a:fillRect/>
          </a:stretch>
        </p:blipFill>
        <p:spPr bwMode="auto">
          <a:xfrm>
            <a:off x="9023045" y="4805216"/>
            <a:ext cx="1143000" cy="1627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30" descr="Fluvisols">
            <a:extLst>
              <a:ext uri="{FF2B5EF4-FFF2-40B4-BE49-F238E27FC236}">
                <a16:creationId xmlns:a16="http://schemas.microsoft.com/office/drawing/2014/main" id="{7B35B584-7409-4810-BEDB-C9664190C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01" y="4813151"/>
            <a:ext cx="1172110" cy="16571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38" descr="Luvusol_latvia_profile2">
            <a:extLst>
              <a:ext uri="{FF2B5EF4-FFF2-40B4-BE49-F238E27FC236}">
                <a16:creationId xmlns:a16="http://schemas.microsoft.com/office/drawing/2014/main" id="{CBF04F97-BF78-400C-A062-302712AB1FC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48" y="4813150"/>
            <a:ext cx="1114425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2" descr="DSCN4025">
            <a:extLst>
              <a:ext uri="{FF2B5EF4-FFF2-40B4-BE49-F238E27FC236}">
                <a16:creationId xmlns:a16="http://schemas.microsoft.com/office/drawing/2014/main" id="{CCF45405-89AA-426A-8B42-BB49CE131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388" y="2726265"/>
            <a:ext cx="1112837" cy="1627188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82" name="Picture 6">
            <a:extLst>
              <a:ext uri="{FF2B5EF4-FFF2-40B4-BE49-F238E27FC236}">
                <a16:creationId xmlns:a16="http://schemas.microsoft.com/office/drawing/2014/main" id="{F48C97C7-5145-4D19-AE7B-D82AD06DA16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048" y="2732615"/>
            <a:ext cx="1114425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31" descr="Solonetz_profile1">
            <a:extLst>
              <a:ext uri="{FF2B5EF4-FFF2-40B4-BE49-F238E27FC236}">
                <a16:creationId xmlns:a16="http://schemas.microsoft.com/office/drawing/2014/main" id="{F47A55AE-05EB-4368-8F5F-E489F8D9C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058" y="523547"/>
            <a:ext cx="1120775" cy="1627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abadkézi sokszög 2">
            <a:extLst>
              <a:ext uri="{FF2B5EF4-FFF2-40B4-BE49-F238E27FC236}">
                <a16:creationId xmlns:a16="http://schemas.microsoft.com/office/drawing/2014/main" id="{8486B144-6C63-459D-BD6D-A7341448C160}"/>
              </a:ext>
            </a:extLst>
          </p:cNvPr>
          <p:cNvSpPr/>
          <p:nvPr/>
        </p:nvSpPr>
        <p:spPr>
          <a:xfrm>
            <a:off x="1987157" y="1517379"/>
            <a:ext cx="1081088" cy="804394"/>
          </a:xfrm>
          <a:custGeom>
            <a:avLst/>
            <a:gdLst>
              <a:gd name="connsiteX0" fmla="*/ 0 w 1340656"/>
              <a:gd name="connsiteY0" fmla="*/ 80439 h 804394"/>
              <a:gd name="connsiteX1" fmla="*/ 80439 w 1340656"/>
              <a:gd name="connsiteY1" fmla="*/ 0 h 804394"/>
              <a:gd name="connsiteX2" fmla="*/ 1260217 w 1340656"/>
              <a:gd name="connsiteY2" fmla="*/ 0 h 804394"/>
              <a:gd name="connsiteX3" fmla="*/ 1340656 w 1340656"/>
              <a:gd name="connsiteY3" fmla="*/ 80439 h 804394"/>
              <a:gd name="connsiteX4" fmla="*/ 1340656 w 1340656"/>
              <a:gd name="connsiteY4" fmla="*/ 723955 h 804394"/>
              <a:gd name="connsiteX5" fmla="*/ 1260217 w 1340656"/>
              <a:gd name="connsiteY5" fmla="*/ 804394 h 804394"/>
              <a:gd name="connsiteX6" fmla="*/ 80439 w 1340656"/>
              <a:gd name="connsiteY6" fmla="*/ 804394 h 804394"/>
              <a:gd name="connsiteX7" fmla="*/ 0 w 1340656"/>
              <a:gd name="connsiteY7" fmla="*/ 723955 h 804394"/>
              <a:gd name="connsiteX8" fmla="*/ 0 w 1340656"/>
              <a:gd name="connsiteY8" fmla="*/ 80439 h 80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56" h="804394">
                <a:moveTo>
                  <a:pt x="0" y="80439"/>
                </a:moveTo>
                <a:cubicBezTo>
                  <a:pt x="0" y="36014"/>
                  <a:pt x="36014" y="0"/>
                  <a:pt x="80439" y="0"/>
                </a:cubicBezTo>
                <a:lnTo>
                  <a:pt x="1260217" y="0"/>
                </a:lnTo>
                <a:cubicBezTo>
                  <a:pt x="1304642" y="0"/>
                  <a:pt x="1340656" y="36014"/>
                  <a:pt x="1340656" y="80439"/>
                </a:cubicBezTo>
                <a:lnTo>
                  <a:pt x="1340656" y="723955"/>
                </a:lnTo>
                <a:cubicBezTo>
                  <a:pt x="1340656" y="768380"/>
                  <a:pt x="1304642" y="804394"/>
                  <a:pt x="1260217" y="804394"/>
                </a:cubicBezTo>
                <a:lnTo>
                  <a:pt x="80439" y="804394"/>
                </a:lnTo>
                <a:cubicBezTo>
                  <a:pt x="36014" y="804394"/>
                  <a:pt x="0" y="768380"/>
                  <a:pt x="0" y="723955"/>
                </a:cubicBezTo>
                <a:lnTo>
                  <a:pt x="0" y="80439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3570" tIns="103570" rIns="103570" bIns="103570" spcCol="1270" anchor="ctr"/>
          <a:lstStyle/>
          <a:p>
            <a:pPr algn="ctr" defTabSz="933388">
              <a:lnSpc>
                <a:spcPct val="90000"/>
              </a:lnSpc>
              <a:spcAft>
                <a:spcPct val="35000"/>
              </a:spcAft>
              <a:defRPr/>
            </a:pPr>
            <a: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Tőzeg szint vastagsága</a:t>
            </a:r>
            <a:b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&gt; 40 cm</a:t>
            </a:r>
            <a:b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Láptalajok</a:t>
            </a:r>
          </a:p>
        </p:txBody>
      </p:sp>
      <p:sp>
        <p:nvSpPr>
          <p:cNvPr id="5" name="Szabadkézi sokszög 4">
            <a:extLst>
              <a:ext uri="{FF2B5EF4-FFF2-40B4-BE49-F238E27FC236}">
                <a16:creationId xmlns:a16="http://schemas.microsoft.com/office/drawing/2014/main" id="{2C4EEF5A-0798-4855-A412-9DEA329AA1C6}"/>
              </a:ext>
            </a:extLst>
          </p:cNvPr>
          <p:cNvSpPr/>
          <p:nvPr/>
        </p:nvSpPr>
        <p:spPr>
          <a:xfrm>
            <a:off x="2906428" y="986376"/>
            <a:ext cx="201849" cy="331788"/>
          </a:xfrm>
          <a:custGeom>
            <a:avLst/>
            <a:gdLst>
              <a:gd name="connsiteX0" fmla="*/ 0 w 412624"/>
              <a:gd name="connsiteY0" fmla="*/ 66496 h 332482"/>
              <a:gd name="connsiteX1" fmla="*/ 246383 w 412624"/>
              <a:gd name="connsiteY1" fmla="*/ 66496 h 332482"/>
              <a:gd name="connsiteX2" fmla="*/ 246383 w 412624"/>
              <a:gd name="connsiteY2" fmla="*/ 0 h 332482"/>
              <a:gd name="connsiteX3" fmla="*/ 412624 w 412624"/>
              <a:gd name="connsiteY3" fmla="*/ 166241 h 332482"/>
              <a:gd name="connsiteX4" fmla="*/ 246383 w 412624"/>
              <a:gd name="connsiteY4" fmla="*/ 332482 h 332482"/>
              <a:gd name="connsiteX5" fmla="*/ 246383 w 412624"/>
              <a:gd name="connsiteY5" fmla="*/ 265986 h 332482"/>
              <a:gd name="connsiteX6" fmla="*/ 0 w 412624"/>
              <a:gd name="connsiteY6" fmla="*/ 265986 h 332482"/>
              <a:gd name="connsiteX7" fmla="*/ 0 w 412624"/>
              <a:gd name="connsiteY7" fmla="*/ 66496 h 33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624" h="332482">
                <a:moveTo>
                  <a:pt x="0" y="66496"/>
                </a:moveTo>
                <a:lnTo>
                  <a:pt x="246383" y="66496"/>
                </a:lnTo>
                <a:lnTo>
                  <a:pt x="246383" y="0"/>
                </a:lnTo>
                <a:lnTo>
                  <a:pt x="412624" y="166241"/>
                </a:lnTo>
                <a:lnTo>
                  <a:pt x="246383" y="332482"/>
                </a:lnTo>
                <a:lnTo>
                  <a:pt x="246383" y="265986"/>
                </a:lnTo>
                <a:lnTo>
                  <a:pt x="0" y="265986"/>
                </a:lnTo>
                <a:lnTo>
                  <a:pt x="0" y="66496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2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0" tIns="66496" rIns="99745" bIns="66496" spcCol="1270" anchor="ctr"/>
          <a:lstStyle/>
          <a:p>
            <a:pPr algn="ctr" defTabSz="622259">
              <a:lnSpc>
                <a:spcPct val="90000"/>
              </a:lnSpc>
              <a:spcAft>
                <a:spcPct val="35000"/>
              </a:spcAft>
              <a:defRPr/>
            </a:pPr>
            <a:endParaRPr lang="hu-H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Szabadkézi sokszög 8">
            <a:extLst>
              <a:ext uri="{FF2B5EF4-FFF2-40B4-BE49-F238E27FC236}">
                <a16:creationId xmlns:a16="http://schemas.microsoft.com/office/drawing/2014/main" id="{0318B8E7-262F-44CF-A0F3-D194E96E83E2}"/>
              </a:ext>
            </a:extLst>
          </p:cNvPr>
          <p:cNvSpPr/>
          <p:nvPr/>
        </p:nvSpPr>
        <p:spPr>
          <a:xfrm>
            <a:off x="5651244" y="1555782"/>
            <a:ext cx="1215083" cy="780984"/>
          </a:xfrm>
          <a:custGeom>
            <a:avLst/>
            <a:gdLst>
              <a:gd name="connsiteX0" fmla="*/ 0 w 1340656"/>
              <a:gd name="connsiteY0" fmla="*/ 80439 h 804394"/>
              <a:gd name="connsiteX1" fmla="*/ 80439 w 1340656"/>
              <a:gd name="connsiteY1" fmla="*/ 0 h 804394"/>
              <a:gd name="connsiteX2" fmla="*/ 1260217 w 1340656"/>
              <a:gd name="connsiteY2" fmla="*/ 0 h 804394"/>
              <a:gd name="connsiteX3" fmla="*/ 1340656 w 1340656"/>
              <a:gd name="connsiteY3" fmla="*/ 80439 h 804394"/>
              <a:gd name="connsiteX4" fmla="*/ 1340656 w 1340656"/>
              <a:gd name="connsiteY4" fmla="*/ 723955 h 804394"/>
              <a:gd name="connsiteX5" fmla="*/ 1260217 w 1340656"/>
              <a:gd name="connsiteY5" fmla="*/ 804394 h 804394"/>
              <a:gd name="connsiteX6" fmla="*/ 80439 w 1340656"/>
              <a:gd name="connsiteY6" fmla="*/ 804394 h 804394"/>
              <a:gd name="connsiteX7" fmla="*/ 0 w 1340656"/>
              <a:gd name="connsiteY7" fmla="*/ 723955 h 804394"/>
              <a:gd name="connsiteX8" fmla="*/ 0 w 1340656"/>
              <a:gd name="connsiteY8" fmla="*/ 80439 h 80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56" h="804394">
                <a:moveTo>
                  <a:pt x="0" y="80439"/>
                </a:moveTo>
                <a:cubicBezTo>
                  <a:pt x="0" y="36014"/>
                  <a:pt x="36014" y="0"/>
                  <a:pt x="80439" y="0"/>
                </a:cubicBezTo>
                <a:lnTo>
                  <a:pt x="1260217" y="0"/>
                </a:lnTo>
                <a:cubicBezTo>
                  <a:pt x="1304642" y="0"/>
                  <a:pt x="1340656" y="36014"/>
                  <a:pt x="1340656" y="80439"/>
                </a:cubicBezTo>
                <a:lnTo>
                  <a:pt x="1340656" y="723955"/>
                </a:lnTo>
                <a:cubicBezTo>
                  <a:pt x="1340656" y="768380"/>
                  <a:pt x="1304642" y="804394"/>
                  <a:pt x="1260217" y="804394"/>
                </a:cubicBezTo>
                <a:lnTo>
                  <a:pt x="80439" y="804394"/>
                </a:lnTo>
                <a:cubicBezTo>
                  <a:pt x="36014" y="804394"/>
                  <a:pt x="0" y="768380"/>
                  <a:pt x="0" y="723955"/>
                </a:cubicBezTo>
                <a:lnTo>
                  <a:pt x="0" y="80439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3570" tIns="103570" rIns="103570" bIns="103570" spcCol="1270" anchor="ctr"/>
          <a:lstStyle/>
          <a:p>
            <a:pPr algn="ctr" defTabSz="933388">
              <a:lnSpc>
                <a:spcPct val="90000"/>
              </a:lnSpc>
              <a:spcAft>
                <a:spcPct val="35000"/>
              </a:spcAft>
              <a:defRPr/>
            </a:pPr>
            <a: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Kemény kőzet </a:t>
            </a:r>
            <a:b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10 cm</a:t>
            </a:r>
            <a:r>
              <a:rPr lang="hu-HU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-en belül</a:t>
            </a:r>
            <a:br>
              <a:rPr lang="hu-HU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Köves sziklás váztalajok</a:t>
            </a:r>
          </a:p>
        </p:txBody>
      </p:sp>
      <p:sp>
        <p:nvSpPr>
          <p:cNvPr id="10" name="Szabadkézi sokszög 9">
            <a:extLst>
              <a:ext uri="{FF2B5EF4-FFF2-40B4-BE49-F238E27FC236}">
                <a16:creationId xmlns:a16="http://schemas.microsoft.com/office/drawing/2014/main" id="{CCC389A3-0CBD-4FDB-BF03-7B696B8012C2}"/>
              </a:ext>
            </a:extLst>
          </p:cNvPr>
          <p:cNvSpPr/>
          <p:nvPr/>
        </p:nvSpPr>
        <p:spPr>
          <a:xfrm>
            <a:off x="6666420" y="986376"/>
            <a:ext cx="181120" cy="331788"/>
          </a:xfrm>
          <a:custGeom>
            <a:avLst/>
            <a:gdLst>
              <a:gd name="connsiteX0" fmla="*/ 0 w 417765"/>
              <a:gd name="connsiteY0" fmla="*/ 66496 h 332482"/>
              <a:gd name="connsiteX1" fmla="*/ 251524 w 417765"/>
              <a:gd name="connsiteY1" fmla="*/ 66496 h 332482"/>
              <a:gd name="connsiteX2" fmla="*/ 251524 w 417765"/>
              <a:gd name="connsiteY2" fmla="*/ 0 h 332482"/>
              <a:gd name="connsiteX3" fmla="*/ 417765 w 417765"/>
              <a:gd name="connsiteY3" fmla="*/ 166241 h 332482"/>
              <a:gd name="connsiteX4" fmla="*/ 251524 w 417765"/>
              <a:gd name="connsiteY4" fmla="*/ 332482 h 332482"/>
              <a:gd name="connsiteX5" fmla="*/ 251524 w 417765"/>
              <a:gd name="connsiteY5" fmla="*/ 265986 h 332482"/>
              <a:gd name="connsiteX6" fmla="*/ 0 w 417765"/>
              <a:gd name="connsiteY6" fmla="*/ 265986 h 332482"/>
              <a:gd name="connsiteX7" fmla="*/ 0 w 417765"/>
              <a:gd name="connsiteY7" fmla="*/ 66496 h 33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765" h="332482">
                <a:moveTo>
                  <a:pt x="0" y="66496"/>
                </a:moveTo>
                <a:lnTo>
                  <a:pt x="251524" y="66496"/>
                </a:lnTo>
                <a:lnTo>
                  <a:pt x="251524" y="0"/>
                </a:lnTo>
                <a:lnTo>
                  <a:pt x="417765" y="166241"/>
                </a:lnTo>
                <a:lnTo>
                  <a:pt x="251524" y="332482"/>
                </a:lnTo>
                <a:lnTo>
                  <a:pt x="251524" y="265986"/>
                </a:lnTo>
                <a:lnTo>
                  <a:pt x="0" y="265986"/>
                </a:lnTo>
                <a:lnTo>
                  <a:pt x="0" y="66496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2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0" tIns="66496" rIns="99745" bIns="66496" spcCol="1270" anchor="ctr"/>
          <a:lstStyle/>
          <a:p>
            <a:pPr algn="ctr" defTabSz="622259">
              <a:lnSpc>
                <a:spcPct val="90000"/>
              </a:lnSpc>
              <a:spcAft>
                <a:spcPct val="35000"/>
              </a:spcAft>
              <a:defRPr/>
            </a:pPr>
            <a:endParaRPr lang="hu-H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Szabadkézi sokszög 12">
            <a:extLst>
              <a:ext uri="{FF2B5EF4-FFF2-40B4-BE49-F238E27FC236}">
                <a16:creationId xmlns:a16="http://schemas.microsoft.com/office/drawing/2014/main" id="{0C7DE4D0-A48C-495B-A996-0C792F8E93BA}"/>
              </a:ext>
            </a:extLst>
          </p:cNvPr>
          <p:cNvSpPr/>
          <p:nvPr/>
        </p:nvSpPr>
        <p:spPr>
          <a:xfrm>
            <a:off x="9315629" y="1532456"/>
            <a:ext cx="1319717" cy="804394"/>
          </a:xfrm>
          <a:custGeom>
            <a:avLst/>
            <a:gdLst>
              <a:gd name="connsiteX0" fmla="*/ 0 w 1340656"/>
              <a:gd name="connsiteY0" fmla="*/ 80439 h 804394"/>
              <a:gd name="connsiteX1" fmla="*/ 80439 w 1340656"/>
              <a:gd name="connsiteY1" fmla="*/ 0 h 804394"/>
              <a:gd name="connsiteX2" fmla="*/ 1260217 w 1340656"/>
              <a:gd name="connsiteY2" fmla="*/ 0 h 804394"/>
              <a:gd name="connsiteX3" fmla="*/ 1340656 w 1340656"/>
              <a:gd name="connsiteY3" fmla="*/ 80439 h 804394"/>
              <a:gd name="connsiteX4" fmla="*/ 1340656 w 1340656"/>
              <a:gd name="connsiteY4" fmla="*/ 723955 h 804394"/>
              <a:gd name="connsiteX5" fmla="*/ 1260217 w 1340656"/>
              <a:gd name="connsiteY5" fmla="*/ 804394 h 804394"/>
              <a:gd name="connsiteX6" fmla="*/ 80439 w 1340656"/>
              <a:gd name="connsiteY6" fmla="*/ 804394 h 804394"/>
              <a:gd name="connsiteX7" fmla="*/ 0 w 1340656"/>
              <a:gd name="connsiteY7" fmla="*/ 723955 h 804394"/>
              <a:gd name="connsiteX8" fmla="*/ 0 w 1340656"/>
              <a:gd name="connsiteY8" fmla="*/ 80439 h 80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56" h="804394">
                <a:moveTo>
                  <a:pt x="0" y="80439"/>
                </a:moveTo>
                <a:cubicBezTo>
                  <a:pt x="0" y="36014"/>
                  <a:pt x="36014" y="0"/>
                  <a:pt x="80439" y="0"/>
                </a:cubicBezTo>
                <a:lnTo>
                  <a:pt x="1260217" y="0"/>
                </a:lnTo>
                <a:cubicBezTo>
                  <a:pt x="1304642" y="0"/>
                  <a:pt x="1340656" y="36014"/>
                  <a:pt x="1340656" y="80439"/>
                </a:cubicBezTo>
                <a:lnTo>
                  <a:pt x="1340656" y="723955"/>
                </a:lnTo>
                <a:cubicBezTo>
                  <a:pt x="1340656" y="768380"/>
                  <a:pt x="1304642" y="804394"/>
                  <a:pt x="1260217" y="804394"/>
                </a:cubicBezTo>
                <a:lnTo>
                  <a:pt x="80439" y="804394"/>
                </a:lnTo>
                <a:cubicBezTo>
                  <a:pt x="36014" y="804394"/>
                  <a:pt x="0" y="768380"/>
                  <a:pt x="0" y="723955"/>
                </a:cubicBezTo>
                <a:lnTo>
                  <a:pt x="0" y="80439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3570" tIns="103570" rIns="103570" bIns="103570" spcCol="1270" anchor="ctr"/>
          <a:lstStyle/>
          <a:p>
            <a:pPr algn="ctr">
              <a:defRPr/>
            </a:pPr>
            <a: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Na</a:t>
            </a:r>
            <a:r>
              <a:rPr lang="en-US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(ESP </a:t>
            </a:r>
            <a: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&gt; </a:t>
            </a:r>
            <a:r>
              <a:rPr lang="en-US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15) </a:t>
            </a:r>
            <a: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felhalmozódás </a:t>
            </a:r>
            <a:b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100 cm-en belül</a:t>
            </a:r>
            <a:endParaRPr lang="hu-HU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hu-HU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Szolonyec</a:t>
            </a:r>
            <a:r>
              <a:rPr lang="hu-H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talajok</a:t>
            </a:r>
          </a:p>
        </p:txBody>
      </p:sp>
      <p:sp>
        <p:nvSpPr>
          <p:cNvPr id="14" name="Szabadkézi sokszög 13">
            <a:extLst>
              <a:ext uri="{FF2B5EF4-FFF2-40B4-BE49-F238E27FC236}">
                <a16:creationId xmlns:a16="http://schemas.microsoft.com/office/drawing/2014/main" id="{60333CE0-7AA4-4D0D-88D4-4CEC44015F4D}"/>
              </a:ext>
            </a:extLst>
          </p:cNvPr>
          <p:cNvSpPr/>
          <p:nvPr/>
        </p:nvSpPr>
        <p:spPr>
          <a:xfrm rot="21564505">
            <a:off x="9638581" y="2438611"/>
            <a:ext cx="331787" cy="176499"/>
          </a:xfrm>
          <a:custGeom>
            <a:avLst/>
            <a:gdLst>
              <a:gd name="connsiteX0" fmla="*/ 0 w 833795"/>
              <a:gd name="connsiteY0" fmla="*/ 66496 h 332482"/>
              <a:gd name="connsiteX1" fmla="*/ 667554 w 833795"/>
              <a:gd name="connsiteY1" fmla="*/ 66496 h 332482"/>
              <a:gd name="connsiteX2" fmla="*/ 667554 w 833795"/>
              <a:gd name="connsiteY2" fmla="*/ 0 h 332482"/>
              <a:gd name="connsiteX3" fmla="*/ 833795 w 833795"/>
              <a:gd name="connsiteY3" fmla="*/ 166241 h 332482"/>
              <a:gd name="connsiteX4" fmla="*/ 667554 w 833795"/>
              <a:gd name="connsiteY4" fmla="*/ 332482 h 332482"/>
              <a:gd name="connsiteX5" fmla="*/ 667554 w 833795"/>
              <a:gd name="connsiteY5" fmla="*/ 265986 h 332482"/>
              <a:gd name="connsiteX6" fmla="*/ 0 w 833795"/>
              <a:gd name="connsiteY6" fmla="*/ 265986 h 332482"/>
              <a:gd name="connsiteX7" fmla="*/ 0 w 833795"/>
              <a:gd name="connsiteY7" fmla="*/ 66496 h 33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3795" h="332482">
                <a:moveTo>
                  <a:pt x="667036" y="0"/>
                </a:moveTo>
                <a:lnTo>
                  <a:pt x="667036" y="266192"/>
                </a:lnTo>
                <a:lnTo>
                  <a:pt x="833794" y="266192"/>
                </a:lnTo>
                <a:lnTo>
                  <a:pt x="416898" y="332482"/>
                </a:lnTo>
                <a:lnTo>
                  <a:pt x="1" y="266192"/>
                </a:lnTo>
                <a:lnTo>
                  <a:pt x="166759" y="266192"/>
                </a:lnTo>
                <a:lnTo>
                  <a:pt x="166759" y="0"/>
                </a:lnTo>
                <a:lnTo>
                  <a:pt x="667036" y="0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2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66496" tIns="0" rIns="66496" bIns="99745" spcCol="1270" anchor="ctr"/>
          <a:lstStyle/>
          <a:p>
            <a:pPr algn="ctr" defTabSz="755599">
              <a:lnSpc>
                <a:spcPct val="90000"/>
              </a:lnSpc>
              <a:spcAft>
                <a:spcPct val="35000"/>
              </a:spcAft>
              <a:defRPr/>
            </a:pPr>
            <a:endParaRPr lang="hu-H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Szabadkézi sokszög 14">
            <a:extLst>
              <a:ext uri="{FF2B5EF4-FFF2-40B4-BE49-F238E27FC236}">
                <a16:creationId xmlns:a16="http://schemas.microsoft.com/office/drawing/2014/main" id="{C6480E56-8F86-45FF-A59D-1E94F7EBCC1A}"/>
              </a:ext>
            </a:extLst>
          </p:cNvPr>
          <p:cNvSpPr/>
          <p:nvPr/>
        </p:nvSpPr>
        <p:spPr>
          <a:xfrm>
            <a:off x="9307193" y="3711098"/>
            <a:ext cx="1328152" cy="812512"/>
          </a:xfrm>
          <a:custGeom>
            <a:avLst/>
            <a:gdLst>
              <a:gd name="connsiteX0" fmla="*/ 0 w 1340656"/>
              <a:gd name="connsiteY0" fmla="*/ 80439 h 804394"/>
              <a:gd name="connsiteX1" fmla="*/ 80439 w 1340656"/>
              <a:gd name="connsiteY1" fmla="*/ 0 h 804394"/>
              <a:gd name="connsiteX2" fmla="*/ 1260217 w 1340656"/>
              <a:gd name="connsiteY2" fmla="*/ 0 h 804394"/>
              <a:gd name="connsiteX3" fmla="*/ 1340656 w 1340656"/>
              <a:gd name="connsiteY3" fmla="*/ 80439 h 804394"/>
              <a:gd name="connsiteX4" fmla="*/ 1340656 w 1340656"/>
              <a:gd name="connsiteY4" fmla="*/ 723955 h 804394"/>
              <a:gd name="connsiteX5" fmla="*/ 1260217 w 1340656"/>
              <a:gd name="connsiteY5" fmla="*/ 804394 h 804394"/>
              <a:gd name="connsiteX6" fmla="*/ 80439 w 1340656"/>
              <a:gd name="connsiteY6" fmla="*/ 804394 h 804394"/>
              <a:gd name="connsiteX7" fmla="*/ 0 w 1340656"/>
              <a:gd name="connsiteY7" fmla="*/ 723955 h 804394"/>
              <a:gd name="connsiteX8" fmla="*/ 0 w 1340656"/>
              <a:gd name="connsiteY8" fmla="*/ 80439 h 80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56" h="804394">
                <a:moveTo>
                  <a:pt x="0" y="80439"/>
                </a:moveTo>
                <a:cubicBezTo>
                  <a:pt x="0" y="36014"/>
                  <a:pt x="36014" y="0"/>
                  <a:pt x="80439" y="0"/>
                </a:cubicBezTo>
                <a:lnTo>
                  <a:pt x="1260217" y="0"/>
                </a:lnTo>
                <a:cubicBezTo>
                  <a:pt x="1304642" y="0"/>
                  <a:pt x="1340656" y="36014"/>
                  <a:pt x="1340656" y="80439"/>
                </a:cubicBezTo>
                <a:lnTo>
                  <a:pt x="1340656" y="723955"/>
                </a:lnTo>
                <a:cubicBezTo>
                  <a:pt x="1340656" y="768380"/>
                  <a:pt x="1304642" y="804394"/>
                  <a:pt x="1260217" y="804394"/>
                </a:cubicBezTo>
                <a:lnTo>
                  <a:pt x="80439" y="804394"/>
                </a:lnTo>
                <a:cubicBezTo>
                  <a:pt x="36014" y="804394"/>
                  <a:pt x="0" y="768380"/>
                  <a:pt x="0" y="723955"/>
                </a:cubicBezTo>
                <a:lnTo>
                  <a:pt x="0" y="80439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3570" tIns="103570" rIns="103570" bIns="103570" spcCol="1270" anchor="ctr"/>
          <a:lstStyle/>
          <a:p>
            <a:pPr algn="ctr" defTabSz="933388">
              <a:spcAft>
                <a:spcPct val="35000"/>
              </a:spcAft>
              <a:defRPr/>
            </a:pPr>
            <a: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Só</a:t>
            </a:r>
            <a:r>
              <a:rPr lang="en-US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felhalmozódás </a:t>
            </a:r>
            <a:r>
              <a:rPr lang="en-US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altLang="hu-HU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magas</a:t>
            </a:r>
            <a:r>
              <a:rPr lang="en-US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EC, pH)</a:t>
            </a:r>
            <a:br>
              <a:rPr lang="en-US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50 cm-en belül</a:t>
            </a:r>
            <a:b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Szoloncsák</a:t>
            </a:r>
            <a:r>
              <a:rPr lang="hu-H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talajok</a:t>
            </a:r>
          </a:p>
        </p:txBody>
      </p:sp>
      <p:sp>
        <p:nvSpPr>
          <p:cNvPr id="19" name="Szabadkézi sokszög 18">
            <a:extLst>
              <a:ext uri="{FF2B5EF4-FFF2-40B4-BE49-F238E27FC236}">
                <a16:creationId xmlns:a16="http://schemas.microsoft.com/office/drawing/2014/main" id="{762E33A1-5D31-43DD-86E9-965B441A9F7B}"/>
              </a:ext>
            </a:extLst>
          </p:cNvPr>
          <p:cNvSpPr/>
          <p:nvPr/>
        </p:nvSpPr>
        <p:spPr>
          <a:xfrm>
            <a:off x="5824418" y="3727560"/>
            <a:ext cx="1184897" cy="812512"/>
          </a:xfrm>
          <a:custGeom>
            <a:avLst/>
            <a:gdLst>
              <a:gd name="connsiteX0" fmla="*/ 0 w 1340656"/>
              <a:gd name="connsiteY0" fmla="*/ 80439 h 804394"/>
              <a:gd name="connsiteX1" fmla="*/ 80439 w 1340656"/>
              <a:gd name="connsiteY1" fmla="*/ 0 h 804394"/>
              <a:gd name="connsiteX2" fmla="*/ 1260217 w 1340656"/>
              <a:gd name="connsiteY2" fmla="*/ 0 h 804394"/>
              <a:gd name="connsiteX3" fmla="*/ 1340656 w 1340656"/>
              <a:gd name="connsiteY3" fmla="*/ 80439 h 804394"/>
              <a:gd name="connsiteX4" fmla="*/ 1340656 w 1340656"/>
              <a:gd name="connsiteY4" fmla="*/ 723955 h 804394"/>
              <a:gd name="connsiteX5" fmla="*/ 1260217 w 1340656"/>
              <a:gd name="connsiteY5" fmla="*/ 804394 h 804394"/>
              <a:gd name="connsiteX6" fmla="*/ 80439 w 1340656"/>
              <a:gd name="connsiteY6" fmla="*/ 804394 h 804394"/>
              <a:gd name="connsiteX7" fmla="*/ 0 w 1340656"/>
              <a:gd name="connsiteY7" fmla="*/ 723955 h 804394"/>
              <a:gd name="connsiteX8" fmla="*/ 0 w 1340656"/>
              <a:gd name="connsiteY8" fmla="*/ 80439 h 80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56" h="804394">
                <a:moveTo>
                  <a:pt x="0" y="80439"/>
                </a:moveTo>
                <a:cubicBezTo>
                  <a:pt x="0" y="36014"/>
                  <a:pt x="36014" y="0"/>
                  <a:pt x="80439" y="0"/>
                </a:cubicBezTo>
                <a:lnTo>
                  <a:pt x="1260217" y="0"/>
                </a:lnTo>
                <a:cubicBezTo>
                  <a:pt x="1304642" y="0"/>
                  <a:pt x="1340656" y="36014"/>
                  <a:pt x="1340656" y="80439"/>
                </a:cubicBezTo>
                <a:lnTo>
                  <a:pt x="1340656" y="723955"/>
                </a:lnTo>
                <a:cubicBezTo>
                  <a:pt x="1340656" y="768380"/>
                  <a:pt x="1304642" y="804394"/>
                  <a:pt x="1260217" y="804394"/>
                </a:cubicBezTo>
                <a:lnTo>
                  <a:pt x="80439" y="804394"/>
                </a:lnTo>
                <a:cubicBezTo>
                  <a:pt x="36014" y="804394"/>
                  <a:pt x="0" y="768380"/>
                  <a:pt x="0" y="723955"/>
                </a:cubicBezTo>
                <a:lnTo>
                  <a:pt x="0" y="80439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3570" tIns="103570" rIns="103570" bIns="103570" spcCol="1270" anchor="ctr"/>
          <a:lstStyle/>
          <a:p>
            <a:pPr algn="ctr" defTabSz="933388">
              <a:lnSpc>
                <a:spcPct val="90000"/>
              </a:lnSpc>
              <a:spcAft>
                <a:spcPct val="35000"/>
              </a:spcAft>
              <a:defRPr/>
            </a:pPr>
            <a:r>
              <a:rPr lang="hu-HU" altLang="hu-HU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Talajvízglejes</a:t>
            </a:r>
            <a: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színmintázat</a:t>
            </a:r>
            <a:b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50 cm-en belül</a:t>
            </a:r>
            <a:b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Réti talajok</a:t>
            </a:r>
          </a:p>
        </p:txBody>
      </p:sp>
      <p:sp>
        <p:nvSpPr>
          <p:cNvPr id="21" name="Szabadkézi sokszög 20">
            <a:extLst>
              <a:ext uri="{FF2B5EF4-FFF2-40B4-BE49-F238E27FC236}">
                <a16:creationId xmlns:a16="http://schemas.microsoft.com/office/drawing/2014/main" id="{7A367C63-BE2B-45A5-90A0-C0D8D65C033B}"/>
              </a:ext>
            </a:extLst>
          </p:cNvPr>
          <p:cNvSpPr/>
          <p:nvPr/>
        </p:nvSpPr>
        <p:spPr>
          <a:xfrm>
            <a:off x="3734608" y="3727561"/>
            <a:ext cx="1245904" cy="772003"/>
          </a:xfrm>
          <a:custGeom>
            <a:avLst/>
            <a:gdLst>
              <a:gd name="connsiteX0" fmla="*/ 0 w 1340656"/>
              <a:gd name="connsiteY0" fmla="*/ 80439 h 804394"/>
              <a:gd name="connsiteX1" fmla="*/ 80439 w 1340656"/>
              <a:gd name="connsiteY1" fmla="*/ 0 h 804394"/>
              <a:gd name="connsiteX2" fmla="*/ 1260217 w 1340656"/>
              <a:gd name="connsiteY2" fmla="*/ 0 h 804394"/>
              <a:gd name="connsiteX3" fmla="*/ 1340656 w 1340656"/>
              <a:gd name="connsiteY3" fmla="*/ 80439 h 804394"/>
              <a:gd name="connsiteX4" fmla="*/ 1340656 w 1340656"/>
              <a:gd name="connsiteY4" fmla="*/ 723955 h 804394"/>
              <a:gd name="connsiteX5" fmla="*/ 1260217 w 1340656"/>
              <a:gd name="connsiteY5" fmla="*/ 804394 h 804394"/>
              <a:gd name="connsiteX6" fmla="*/ 80439 w 1340656"/>
              <a:gd name="connsiteY6" fmla="*/ 804394 h 804394"/>
              <a:gd name="connsiteX7" fmla="*/ 0 w 1340656"/>
              <a:gd name="connsiteY7" fmla="*/ 723955 h 804394"/>
              <a:gd name="connsiteX8" fmla="*/ 0 w 1340656"/>
              <a:gd name="connsiteY8" fmla="*/ 80439 h 80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56" h="804394">
                <a:moveTo>
                  <a:pt x="0" y="80439"/>
                </a:moveTo>
                <a:cubicBezTo>
                  <a:pt x="0" y="36014"/>
                  <a:pt x="36014" y="0"/>
                  <a:pt x="80439" y="0"/>
                </a:cubicBezTo>
                <a:lnTo>
                  <a:pt x="1260217" y="0"/>
                </a:lnTo>
                <a:cubicBezTo>
                  <a:pt x="1304642" y="0"/>
                  <a:pt x="1340656" y="36014"/>
                  <a:pt x="1340656" y="80439"/>
                </a:cubicBezTo>
                <a:lnTo>
                  <a:pt x="1340656" y="723955"/>
                </a:lnTo>
                <a:cubicBezTo>
                  <a:pt x="1340656" y="768380"/>
                  <a:pt x="1304642" y="804394"/>
                  <a:pt x="1260217" y="804394"/>
                </a:cubicBezTo>
                <a:lnTo>
                  <a:pt x="80439" y="804394"/>
                </a:lnTo>
                <a:cubicBezTo>
                  <a:pt x="36014" y="804394"/>
                  <a:pt x="0" y="768380"/>
                  <a:pt x="0" y="723955"/>
                </a:cubicBezTo>
                <a:lnTo>
                  <a:pt x="0" y="80439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3570" tIns="103570" rIns="103570" bIns="103570" spcCol="1270" anchor="ctr"/>
          <a:lstStyle/>
          <a:p>
            <a:pPr algn="ctr">
              <a:spcBef>
                <a:spcPct val="0"/>
              </a:spcBef>
            </a:pPr>
            <a:r>
              <a:rPr lang="en-GB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CaCO</a:t>
            </a:r>
            <a:r>
              <a:rPr lang="en-GB" altLang="en-US" sz="1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hu-HU" altLang="en-US" sz="1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&gt; 25%</a:t>
            </a:r>
          </a:p>
          <a:p>
            <a:pPr algn="ctr">
              <a:spcBef>
                <a:spcPct val="0"/>
              </a:spcBef>
            </a:pPr>
            <a:r>
              <a:rPr lang="hu-HU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felhalmozódás</a:t>
            </a:r>
            <a: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altLang="hu-H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50 cm-en belül</a:t>
            </a:r>
            <a:endParaRPr lang="hu-HU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defTabSz="933388">
              <a:spcAft>
                <a:spcPct val="35000"/>
              </a:spcAft>
              <a:defRPr/>
            </a:pPr>
            <a:r>
              <a:rPr lang="hu-H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Karbonát talajok</a:t>
            </a:r>
          </a:p>
        </p:txBody>
      </p:sp>
      <p:sp>
        <p:nvSpPr>
          <p:cNvPr id="23" name="Szabadkézi sokszög 22">
            <a:extLst>
              <a:ext uri="{FF2B5EF4-FFF2-40B4-BE49-F238E27FC236}">
                <a16:creationId xmlns:a16="http://schemas.microsoft.com/office/drawing/2014/main" id="{57D437F0-D1F1-47BB-81AB-EAFB603B413F}"/>
              </a:ext>
            </a:extLst>
          </p:cNvPr>
          <p:cNvSpPr/>
          <p:nvPr/>
        </p:nvSpPr>
        <p:spPr>
          <a:xfrm>
            <a:off x="1977808" y="3695937"/>
            <a:ext cx="1238284" cy="804394"/>
          </a:xfrm>
          <a:custGeom>
            <a:avLst/>
            <a:gdLst>
              <a:gd name="connsiteX0" fmla="*/ 0 w 1340656"/>
              <a:gd name="connsiteY0" fmla="*/ 80439 h 804394"/>
              <a:gd name="connsiteX1" fmla="*/ 80439 w 1340656"/>
              <a:gd name="connsiteY1" fmla="*/ 0 h 804394"/>
              <a:gd name="connsiteX2" fmla="*/ 1260217 w 1340656"/>
              <a:gd name="connsiteY2" fmla="*/ 0 h 804394"/>
              <a:gd name="connsiteX3" fmla="*/ 1340656 w 1340656"/>
              <a:gd name="connsiteY3" fmla="*/ 80439 h 804394"/>
              <a:gd name="connsiteX4" fmla="*/ 1340656 w 1340656"/>
              <a:gd name="connsiteY4" fmla="*/ 723955 h 804394"/>
              <a:gd name="connsiteX5" fmla="*/ 1260217 w 1340656"/>
              <a:gd name="connsiteY5" fmla="*/ 804394 h 804394"/>
              <a:gd name="connsiteX6" fmla="*/ 80439 w 1340656"/>
              <a:gd name="connsiteY6" fmla="*/ 804394 h 804394"/>
              <a:gd name="connsiteX7" fmla="*/ 0 w 1340656"/>
              <a:gd name="connsiteY7" fmla="*/ 723955 h 804394"/>
              <a:gd name="connsiteX8" fmla="*/ 0 w 1340656"/>
              <a:gd name="connsiteY8" fmla="*/ 80439 h 80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56" h="804394">
                <a:moveTo>
                  <a:pt x="0" y="80439"/>
                </a:moveTo>
                <a:cubicBezTo>
                  <a:pt x="0" y="36014"/>
                  <a:pt x="36014" y="0"/>
                  <a:pt x="80439" y="0"/>
                </a:cubicBezTo>
                <a:lnTo>
                  <a:pt x="1260217" y="0"/>
                </a:lnTo>
                <a:cubicBezTo>
                  <a:pt x="1304642" y="0"/>
                  <a:pt x="1340656" y="36014"/>
                  <a:pt x="1340656" y="80439"/>
                </a:cubicBezTo>
                <a:lnTo>
                  <a:pt x="1340656" y="723955"/>
                </a:lnTo>
                <a:cubicBezTo>
                  <a:pt x="1340656" y="768380"/>
                  <a:pt x="1304642" y="804394"/>
                  <a:pt x="1260217" y="804394"/>
                </a:cubicBezTo>
                <a:lnTo>
                  <a:pt x="80439" y="804394"/>
                </a:lnTo>
                <a:cubicBezTo>
                  <a:pt x="36014" y="804394"/>
                  <a:pt x="0" y="768380"/>
                  <a:pt x="0" y="723955"/>
                </a:cubicBezTo>
                <a:lnTo>
                  <a:pt x="0" y="80439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5950" tIns="95950" rIns="95950" bIns="95950" spcCol="127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GB" alt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Sötét</a:t>
            </a:r>
            <a:r>
              <a:rPr lang="en-GB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hu-HU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mély, h</a:t>
            </a:r>
            <a:r>
              <a:rPr lang="en-GB" alt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umuszos</a:t>
            </a:r>
            <a:r>
              <a:rPr lang="en-GB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r>
              <a:rPr lang="en-GB" alt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bázistelített</a:t>
            </a:r>
            <a:endParaRPr lang="en-GB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defTabSz="844494">
              <a:lnSpc>
                <a:spcPct val="90000"/>
              </a:lnSpc>
              <a:defRPr/>
            </a:pPr>
            <a:r>
              <a:rPr lang="hu-H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Mezőségi talajok</a:t>
            </a:r>
          </a:p>
        </p:txBody>
      </p:sp>
      <p:sp>
        <p:nvSpPr>
          <p:cNvPr id="24" name="Szabadkézi sokszög 23">
            <a:extLst>
              <a:ext uri="{FF2B5EF4-FFF2-40B4-BE49-F238E27FC236}">
                <a16:creationId xmlns:a16="http://schemas.microsoft.com/office/drawing/2014/main" id="{D1360618-7155-4964-A698-139C1B12EDAA}"/>
              </a:ext>
            </a:extLst>
          </p:cNvPr>
          <p:cNvSpPr/>
          <p:nvPr/>
        </p:nvSpPr>
        <p:spPr>
          <a:xfrm rot="8203">
            <a:off x="1606481" y="4490495"/>
            <a:ext cx="331788" cy="197543"/>
          </a:xfrm>
          <a:custGeom>
            <a:avLst/>
            <a:gdLst>
              <a:gd name="connsiteX0" fmla="*/ 0 w 834070"/>
              <a:gd name="connsiteY0" fmla="*/ 66496 h 332482"/>
              <a:gd name="connsiteX1" fmla="*/ 667829 w 834070"/>
              <a:gd name="connsiteY1" fmla="*/ 66496 h 332482"/>
              <a:gd name="connsiteX2" fmla="*/ 667829 w 834070"/>
              <a:gd name="connsiteY2" fmla="*/ 0 h 332482"/>
              <a:gd name="connsiteX3" fmla="*/ 834070 w 834070"/>
              <a:gd name="connsiteY3" fmla="*/ 166241 h 332482"/>
              <a:gd name="connsiteX4" fmla="*/ 667829 w 834070"/>
              <a:gd name="connsiteY4" fmla="*/ 332482 h 332482"/>
              <a:gd name="connsiteX5" fmla="*/ 667829 w 834070"/>
              <a:gd name="connsiteY5" fmla="*/ 265986 h 332482"/>
              <a:gd name="connsiteX6" fmla="*/ 0 w 834070"/>
              <a:gd name="connsiteY6" fmla="*/ 265986 h 332482"/>
              <a:gd name="connsiteX7" fmla="*/ 0 w 834070"/>
              <a:gd name="connsiteY7" fmla="*/ 66496 h 33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4070" h="332482">
                <a:moveTo>
                  <a:pt x="667257" y="0"/>
                </a:moveTo>
                <a:lnTo>
                  <a:pt x="667257" y="266214"/>
                </a:lnTo>
                <a:lnTo>
                  <a:pt x="834070" y="266214"/>
                </a:lnTo>
                <a:lnTo>
                  <a:pt x="417035" y="332482"/>
                </a:lnTo>
                <a:lnTo>
                  <a:pt x="0" y="266214"/>
                </a:lnTo>
                <a:lnTo>
                  <a:pt x="166813" y="266214"/>
                </a:lnTo>
                <a:lnTo>
                  <a:pt x="166813" y="0"/>
                </a:lnTo>
                <a:lnTo>
                  <a:pt x="667257" y="0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2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66495" tIns="0" rIns="66496" bIns="99744" spcCol="1270" anchor="ctr"/>
          <a:lstStyle/>
          <a:p>
            <a:pPr algn="ctr" defTabSz="755599">
              <a:lnSpc>
                <a:spcPct val="90000"/>
              </a:lnSpc>
              <a:spcAft>
                <a:spcPct val="35000"/>
              </a:spcAft>
              <a:defRPr/>
            </a:pPr>
            <a:endParaRPr lang="hu-H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Szabadkézi sokszög 24">
            <a:extLst>
              <a:ext uri="{FF2B5EF4-FFF2-40B4-BE49-F238E27FC236}">
                <a16:creationId xmlns:a16="http://schemas.microsoft.com/office/drawing/2014/main" id="{CA26695D-EAAD-4CCE-972C-17D55F33CF70}"/>
              </a:ext>
            </a:extLst>
          </p:cNvPr>
          <p:cNvSpPr/>
          <p:nvPr/>
        </p:nvSpPr>
        <p:spPr>
          <a:xfrm>
            <a:off x="1631952" y="5823734"/>
            <a:ext cx="1582227" cy="804394"/>
          </a:xfrm>
          <a:custGeom>
            <a:avLst/>
            <a:gdLst>
              <a:gd name="connsiteX0" fmla="*/ 0 w 1340656"/>
              <a:gd name="connsiteY0" fmla="*/ 80439 h 804394"/>
              <a:gd name="connsiteX1" fmla="*/ 80439 w 1340656"/>
              <a:gd name="connsiteY1" fmla="*/ 0 h 804394"/>
              <a:gd name="connsiteX2" fmla="*/ 1260217 w 1340656"/>
              <a:gd name="connsiteY2" fmla="*/ 0 h 804394"/>
              <a:gd name="connsiteX3" fmla="*/ 1340656 w 1340656"/>
              <a:gd name="connsiteY3" fmla="*/ 80439 h 804394"/>
              <a:gd name="connsiteX4" fmla="*/ 1340656 w 1340656"/>
              <a:gd name="connsiteY4" fmla="*/ 723955 h 804394"/>
              <a:gd name="connsiteX5" fmla="*/ 1260217 w 1340656"/>
              <a:gd name="connsiteY5" fmla="*/ 804394 h 804394"/>
              <a:gd name="connsiteX6" fmla="*/ 80439 w 1340656"/>
              <a:gd name="connsiteY6" fmla="*/ 804394 h 804394"/>
              <a:gd name="connsiteX7" fmla="*/ 0 w 1340656"/>
              <a:gd name="connsiteY7" fmla="*/ 723955 h 804394"/>
              <a:gd name="connsiteX8" fmla="*/ 0 w 1340656"/>
              <a:gd name="connsiteY8" fmla="*/ 80439 h 80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56" h="804394">
                <a:moveTo>
                  <a:pt x="0" y="80439"/>
                </a:moveTo>
                <a:cubicBezTo>
                  <a:pt x="0" y="36014"/>
                  <a:pt x="36014" y="0"/>
                  <a:pt x="80439" y="0"/>
                </a:cubicBezTo>
                <a:lnTo>
                  <a:pt x="1260217" y="0"/>
                </a:lnTo>
                <a:cubicBezTo>
                  <a:pt x="1304642" y="0"/>
                  <a:pt x="1340656" y="36014"/>
                  <a:pt x="1340656" y="80439"/>
                </a:cubicBezTo>
                <a:lnTo>
                  <a:pt x="1340656" y="723955"/>
                </a:lnTo>
                <a:cubicBezTo>
                  <a:pt x="1340656" y="768380"/>
                  <a:pt x="1304642" y="804394"/>
                  <a:pt x="1260217" y="804394"/>
                </a:cubicBezTo>
                <a:lnTo>
                  <a:pt x="80439" y="804394"/>
                </a:lnTo>
                <a:cubicBezTo>
                  <a:pt x="36014" y="804394"/>
                  <a:pt x="0" y="768380"/>
                  <a:pt x="0" y="723955"/>
                </a:cubicBezTo>
                <a:lnTo>
                  <a:pt x="0" y="80439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9760" tIns="99760" rIns="99760" bIns="99760" spcCol="1270" anchor="ctr"/>
          <a:lstStyle/>
          <a:p>
            <a:pPr algn="ctr" defTabSz="888941">
              <a:defRPr/>
            </a:pPr>
            <a: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Agyagfelhalmozódás </a:t>
            </a:r>
            <a:br>
              <a:rPr lang="en-US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100 cm-en</a:t>
            </a:r>
            <a:r>
              <a:rPr lang="en-US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b</a:t>
            </a:r>
            <a: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elül</a:t>
            </a:r>
          </a:p>
          <a:p>
            <a:pPr algn="ctr" defTabSz="888941">
              <a:defRPr/>
            </a:pPr>
            <a:r>
              <a:rPr lang="hu-HU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Agyagbemosódásos</a:t>
            </a:r>
            <a:endParaRPr lang="hu-H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defTabSz="888941">
              <a:defRPr/>
            </a:pPr>
            <a:r>
              <a:rPr lang="hu-H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talajok</a:t>
            </a:r>
          </a:p>
        </p:txBody>
      </p:sp>
      <p:sp>
        <p:nvSpPr>
          <p:cNvPr id="26" name="Szabadkézi sokszög 25">
            <a:extLst>
              <a:ext uri="{FF2B5EF4-FFF2-40B4-BE49-F238E27FC236}">
                <a16:creationId xmlns:a16="http://schemas.microsoft.com/office/drawing/2014/main" id="{21DB13E1-8C25-49AB-9511-7D1FA069D33F}"/>
              </a:ext>
            </a:extLst>
          </p:cNvPr>
          <p:cNvSpPr/>
          <p:nvPr/>
        </p:nvSpPr>
        <p:spPr>
          <a:xfrm>
            <a:off x="2943604" y="5195879"/>
            <a:ext cx="198744" cy="333375"/>
          </a:xfrm>
          <a:custGeom>
            <a:avLst/>
            <a:gdLst>
              <a:gd name="connsiteX0" fmla="*/ 0 w 406750"/>
              <a:gd name="connsiteY0" fmla="*/ 66496 h 332482"/>
              <a:gd name="connsiteX1" fmla="*/ 240509 w 406750"/>
              <a:gd name="connsiteY1" fmla="*/ 66496 h 332482"/>
              <a:gd name="connsiteX2" fmla="*/ 240509 w 406750"/>
              <a:gd name="connsiteY2" fmla="*/ 0 h 332482"/>
              <a:gd name="connsiteX3" fmla="*/ 406750 w 406750"/>
              <a:gd name="connsiteY3" fmla="*/ 166241 h 332482"/>
              <a:gd name="connsiteX4" fmla="*/ 240509 w 406750"/>
              <a:gd name="connsiteY4" fmla="*/ 332482 h 332482"/>
              <a:gd name="connsiteX5" fmla="*/ 240509 w 406750"/>
              <a:gd name="connsiteY5" fmla="*/ 265986 h 332482"/>
              <a:gd name="connsiteX6" fmla="*/ 0 w 406750"/>
              <a:gd name="connsiteY6" fmla="*/ 265986 h 332482"/>
              <a:gd name="connsiteX7" fmla="*/ 0 w 406750"/>
              <a:gd name="connsiteY7" fmla="*/ 66496 h 33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750" h="332482">
                <a:moveTo>
                  <a:pt x="0" y="66496"/>
                </a:moveTo>
                <a:lnTo>
                  <a:pt x="240509" y="66496"/>
                </a:lnTo>
                <a:lnTo>
                  <a:pt x="240509" y="0"/>
                </a:lnTo>
                <a:lnTo>
                  <a:pt x="406750" y="166241"/>
                </a:lnTo>
                <a:lnTo>
                  <a:pt x="240509" y="332482"/>
                </a:lnTo>
                <a:lnTo>
                  <a:pt x="240509" y="265986"/>
                </a:lnTo>
                <a:lnTo>
                  <a:pt x="0" y="265986"/>
                </a:lnTo>
                <a:lnTo>
                  <a:pt x="0" y="66496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2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0" tIns="66496" rIns="99745" bIns="66496" spcCol="1270" anchor="ctr"/>
          <a:lstStyle/>
          <a:p>
            <a:pPr algn="ctr" defTabSz="622259">
              <a:lnSpc>
                <a:spcPct val="90000"/>
              </a:lnSpc>
              <a:spcAft>
                <a:spcPct val="35000"/>
              </a:spcAft>
              <a:defRPr/>
            </a:pPr>
            <a:endParaRPr lang="hu-H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Szabadkézi sokszög 26">
            <a:extLst>
              <a:ext uri="{FF2B5EF4-FFF2-40B4-BE49-F238E27FC236}">
                <a16:creationId xmlns:a16="http://schemas.microsoft.com/office/drawing/2014/main" id="{C63209F2-AA8F-42DB-814A-6ABAE75B308A}"/>
              </a:ext>
            </a:extLst>
          </p:cNvPr>
          <p:cNvSpPr/>
          <p:nvPr/>
        </p:nvSpPr>
        <p:spPr>
          <a:xfrm>
            <a:off x="3599572" y="5886364"/>
            <a:ext cx="1313338" cy="741764"/>
          </a:xfrm>
          <a:custGeom>
            <a:avLst/>
            <a:gdLst>
              <a:gd name="connsiteX0" fmla="*/ 0 w 1340656"/>
              <a:gd name="connsiteY0" fmla="*/ 80439 h 804394"/>
              <a:gd name="connsiteX1" fmla="*/ 80439 w 1340656"/>
              <a:gd name="connsiteY1" fmla="*/ 0 h 804394"/>
              <a:gd name="connsiteX2" fmla="*/ 1260217 w 1340656"/>
              <a:gd name="connsiteY2" fmla="*/ 0 h 804394"/>
              <a:gd name="connsiteX3" fmla="*/ 1340656 w 1340656"/>
              <a:gd name="connsiteY3" fmla="*/ 80439 h 804394"/>
              <a:gd name="connsiteX4" fmla="*/ 1340656 w 1340656"/>
              <a:gd name="connsiteY4" fmla="*/ 723955 h 804394"/>
              <a:gd name="connsiteX5" fmla="*/ 1260217 w 1340656"/>
              <a:gd name="connsiteY5" fmla="*/ 804394 h 804394"/>
              <a:gd name="connsiteX6" fmla="*/ 80439 w 1340656"/>
              <a:gd name="connsiteY6" fmla="*/ 804394 h 804394"/>
              <a:gd name="connsiteX7" fmla="*/ 0 w 1340656"/>
              <a:gd name="connsiteY7" fmla="*/ 723955 h 804394"/>
              <a:gd name="connsiteX8" fmla="*/ 0 w 1340656"/>
              <a:gd name="connsiteY8" fmla="*/ 80439 h 80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56" h="804394">
                <a:moveTo>
                  <a:pt x="0" y="80439"/>
                </a:moveTo>
                <a:cubicBezTo>
                  <a:pt x="0" y="36014"/>
                  <a:pt x="36014" y="0"/>
                  <a:pt x="80439" y="0"/>
                </a:cubicBezTo>
                <a:lnTo>
                  <a:pt x="1260217" y="0"/>
                </a:lnTo>
                <a:cubicBezTo>
                  <a:pt x="1304642" y="0"/>
                  <a:pt x="1340656" y="36014"/>
                  <a:pt x="1340656" y="80439"/>
                </a:cubicBezTo>
                <a:lnTo>
                  <a:pt x="1340656" y="723955"/>
                </a:lnTo>
                <a:cubicBezTo>
                  <a:pt x="1340656" y="768380"/>
                  <a:pt x="1304642" y="804394"/>
                  <a:pt x="1260217" y="804394"/>
                </a:cubicBezTo>
                <a:lnTo>
                  <a:pt x="80439" y="804394"/>
                </a:lnTo>
                <a:cubicBezTo>
                  <a:pt x="36014" y="804394"/>
                  <a:pt x="0" y="768380"/>
                  <a:pt x="0" y="723955"/>
                </a:cubicBezTo>
                <a:lnTo>
                  <a:pt x="0" y="80439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3570" tIns="103570" rIns="103570" bIns="103570" spcCol="127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Durva </a:t>
            </a:r>
            <a:r>
              <a:rPr lang="en-US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(ho</a:t>
            </a:r>
            <a:r>
              <a:rPr lang="hu-HU" altLang="hu-HU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mo</a:t>
            </a:r>
            <a:r>
              <a:rPr lang="en-US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kos) </a:t>
            </a:r>
            <a: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textúra </a:t>
            </a:r>
            <a:endParaRPr lang="en-US" altLang="hu-H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100 cm-ig </a:t>
            </a:r>
            <a:b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Homok talajok</a:t>
            </a:r>
          </a:p>
        </p:txBody>
      </p:sp>
      <p:sp>
        <p:nvSpPr>
          <p:cNvPr id="28" name="Szabadkézi sokszög 27">
            <a:extLst>
              <a:ext uri="{FF2B5EF4-FFF2-40B4-BE49-F238E27FC236}">
                <a16:creationId xmlns:a16="http://schemas.microsoft.com/office/drawing/2014/main" id="{8F49B180-9959-4A4E-8912-CAD742D2DEA2}"/>
              </a:ext>
            </a:extLst>
          </p:cNvPr>
          <p:cNvSpPr/>
          <p:nvPr/>
        </p:nvSpPr>
        <p:spPr>
          <a:xfrm>
            <a:off x="4905259" y="5195879"/>
            <a:ext cx="204178" cy="333375"/>
          </a:xfrm>
          <a:custGeom>
            <a:avLst/>
            <a:gdLst>
              <a:gd name="connsiteX0" fmla="*/ 0 w 417765"/>
              <a:gd name="connsiteY0" fmla="*/ 66496 h 332482"/>
              <a:gd name="connsiteX1" fmla="*/ 251524 w 417765"/>
              <a:gd name="connsiteY1" fmla="*/ 66496 h 332482"/>
              <a:gd name="connsiteX2" fmla="*/ 251524 w 417765"/>
              <a:gd name="connsiteY2" fmla="*/ 0 h 332482"/>
              <a:gd name="connsiteX3" fmla="*/ 417765 w 417765"/>
              <a:gd name="connsiteY3" fmla="*/ 166241 h 332482"/>
              <a:gd name="connsiteX4" fmla="*/ 251524 w 417765"/>
              <a:gd name="connsiteY4" fmla="*/ 332482 h 332482"/>
              <a:gd name="connsiteX5" fmla="*/ 251524 w 417765"/>
              <a:gd name="connsiteY5" fmla="*/ 265986 h 332482"/>
              <a:gd name="connsiteX6" fmla="*/ 0 w 417765"/>
              <a:gd name="connsiteY6" fmla="*/ 265986 h 332482"/>
              <a:gd name="connsiteX7" fmla="*/ 0 w 417765"/>
              <a:gd name="connsiteY7" fmla="*/ 66496 h 33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765" h="332482">
                <a:moveTo>
                  <a:pt x="0" y="66496"/>
                </a:moveTo>
                <a:lnTo>
                  <a:pt x="251524" y="66496"/>
                </a:lnTo>
                <a:lnTo>
                  <a:pt x="251524" y="0"/>
                </a:lnTo>
                <a:lnTo>
                  <a:pt x="417765" y="166241"/>
                </a:lnTo>
                <a:lnTo>
                  <a:pt x="251524" y="332482"/>
                </a:lnTo>
                <a:lnTo>
                  <a:pt x="251524" y="265986"/>
                </a:lnTo>
                <a:lnTo>
                  <a:pt x="0" y="265986"/>
                </a:lnTo>
                <a:lnTo>
                  <a:pt x="0" y="66496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2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0" tIns="66496" rIns="99745" bIns="66496" spcCol="1270" anchor="ctr"/>
          <a:lstStyle/>
          <a:p>
            <a:pPr algn="ctr" defTabSz="622259">
              <a:lnSpc>
                <a:spcPct val="90000"/>
              </a:lnSpc>
              <a:spcAft>
                <a:spcPct val="35000"/>
              </a:spcAft>
              <a:defRPr/>
            </a:pPr>
            <a:endParaRPr lang="hu-H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Szabadkézi sokszög 28">
            <a:extLst>
              <a:ext uri="{FF2B5EF4-FFF2-40B4-BE49-F238E27FC236}">
                <a16:creationId xmlns:a16="http://schemas.microsoft.com/office/drawing/2014/main" id="{3946894E-76D6-4252-B890-397F481A44F7}"/>
              </a:ext>
            </a:extLst>
          </p:cNvPr>
          <p:cNvSpPr/>
          <p:nvPr/>
        </p:nvSpPr>
        <p:spPr>
          <a:xfrm>
            <a:off x="5654492" y="5882018"/>
            <a:ext cx="1311583" cy="741764"/>
          </a:xfrm>
          <a:custGeom>
            <a:avLst/>
            <a:gdLst>
              <a:gd name="connsiteX0" fmla="*/ 0 w 1340656"/>
              <a:gd name="connsiteY0" fmla="*/ 80439 h 804394"/>
              <a:gd name="connsiteX1" fmla="*/ 80439 w 1340656"/>
              <a:gd name="connsiteY1" fmla="*/ 0 h 804394"/>
              <a:gd name="connsiteX2" fmla="*/ 1260217 w 1340656"/>
              <a:gd name="connsiteY2" fmla="*/ 0 h 804394"/>
              <a:gd name="connsiteX3" fmla="*/ 1340656 w 1340656"/>
              <a:gd name="connsiteY3" fmla="*/ 80439 h 804394"/>
              <a:gd name="connsiteX4" fmla="*/ 1340656 w 1340656"/>
              <a:gd name="connsiteY4" fmla="*/ 723955 h 804394"/>
              <a:gd name="connsiteX5" fmla="*/ 1260217 w 1340656"/>
              <a:gd name="connsiteY5" fmla="*/ 804394 h 804394"/>
              <a:gd name="connsiteX6" fmla="*/ 80439 w 1340656"/>
              <a:gd name="connsiteY6" fmla="*/ 804394 h 804394"/>
              <a:gd name="connsiteX7" fmla="*/ 0 w 1340656"/>
              <a:gd name="connsiteY7" fmla="*/ 723955 h 804394"/>
              <a:gd name="connsiteX8" fmla="*/ 0 w 1340656"/>
              <a:gd name="connsiteY8" fmla="*/ 80439 h 80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56" h="804394">
                <a:moveTo>
                  <a:pt x="0" y="80439"/>
                </a:moveTo>
                <a:cubicBezTo>
                  <a:pt x="0" y="36014"/>
                  <a:pt x="36014" y="0"/>
                  <a:pt x="80439" y="0"/>
                </a:cubicBezTo>
                <a:lnTo>
                  <a:pt x="1260217" y="0"/>
                </a:lnTo>
                <a:cubicBezTo>
                  <a:pt x="1304642" y="0"/>
                  <a:pt x="1340656" y="36014"/>
                  <a:pt x="1340656" y="80439"/>
                </a:cubicBezTo>
                <a:lnTo>
                  <a:pt x="1340656" y="723955"/>
                </a:lnTo>
                <a:cubicBezTo>
                  <a:pt x="1340656" y="768380"/>
                  <a:pt x="1304642" y="804394"/>
                  <a:pt x="1260217" y="804394"/>
                </a:cubicBezTo>
                <a:lnTo>
                  <a:pt x="80439" y="804394"/>
                </a:lnTo>
                <a:cubicBezTo>
                  <a:pt x="36014" y="804394"/>
                  <a:pt x="0" y="768380"/>
                  <a:pt x="0" y="723955"/>
                </a:cubicBezTo>
                <a:lnTo>
                  <a:pt x="0" y="80439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3570" tIns="103570" rIns="103570" bIns="103570" spcCol="1270" anchor="ctr"/>
          <a:lstStyle/>
          <a:p>
            <a:pPr algn="ctr" defTabSz="933388">
              <a:lnSpc>
                <a:spcPct val="90000"/>
              </a:lnSpc>
              <a:spcAft>
                <a:spcPct val="35000"/>
              </a:spcAft>
              <a:defRPr/>
            </a:pPr>
            <a:r>
              <a:rPr lang="hu-HU" altLang="hu-HU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Gyengén fejlett talajok</a:t>
            </a:r>
          </a:p>
          <a:p>
            <a:pPr algn="ctr" defTabSz="933388">
              <a:lnSpc>
                <a:spcPct val="90000"/>
              </a:lnSpc>
              <a:spcAft>
                <a:spcPct val="35000"/>
              </a:spcAft>
              <a:defRPr/>
            </a:pPr>
            <a:r>
              <a:rPr lang="hu-H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Barnaföld</a:t>
            </a:r>
            <a:r>
              <a:rPr lang="en-US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ek</a:t>
            </a:r>
            <a:endParaRPr lang="hu-H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Szabadkézi sokszög 29">
            <a:extLst>
              <a:ext uri="{FF2B5EF4-FFF2-40B4-BE49-F238E27FC236}">
                <a16:creationId xmlns:a16="http://schemas.microsoft.com/office/drawing/2014/main" id="{4E51E734-F34E-4816-BA62-8491913216DC}"/>
              </a:ext>
            </a:extLst>
          </p:cNvPr>
          <p:cNvSpPr/>
          <p:nvPr/>
        </p:nvSpPr>
        <p:spPr>
          <a:xfrm>
            <a:off x="6816241" y="5195701"/>
            <a:ext cx="204178" cy="333375"/>
          </a:xfrm>
          <a:custGeom>
            <a:avLst/>
            <a:gdLst>
              <a:gd name="connsiteX0" fmla="*/ 0 w 417765"/>
              <a:gd name="connsiteY0" fmla="*/ 66496 h 332482"/>
              <a:gd name="connsiteX1" fmla="*/ 251524 w 417765"/>
              <a:gd name="connsiteY1" fmla="*/ 66496 h 332482"/>
              <a:gd name="connsiteX2" fmla="*/ 251524 w 417765"/>
              <a:gd name="connsiteY2" fmla="*/ 0 h 332482"/>
              <a:gd name="connsiteX3" fmla="*/ 417765 w 417765"/>
              <a:gd name="connsiteY3" fmla="*/ 166241 h 332482"/>
              <a:gd name="connsiteX4" fmla="*/ 251524 w 417765"/>
              <a:gd name="connsiteY4" fmla="*/ 332482 h 332482"/>
              <a:gd name="connsiteX5" fmla="*/ 251524 w 417765"/>
              <a:gd name="connsiteY5" fmla="*/ 265986 h 332482"/>
              <a:gd name="connsiteX6" fmla="*/ 0 w 417765"/>
              <a:gd name="connsiteY6" fmla="*/ 265986 h 332482"/>
              <a:gd name="connsiteX7" fmla="*/ 0 w 417765"/>
              <a:gd name="connsiteY7" fmla="*/ 66496 h 33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765" h="332482">
                <a:moveTo>
                  <a:pt x="0" y="66496"/>
                </a:moveTo>
                <a:lnTo>
                  <a:pt x="251524" y="66496"/>
                </a:lnTo>
                <a:lnTo>
                  <a:pt x="251524" y="0"/>
                </a:lnTo>
                <a:lnTo>
                  <a:pt x="417765" y="166241"/>
                </a:lnTo>
                <a:lnTo>
                  <a:pt x="251524" y="332482"/>
                </a:lnTo>
                <a:lnTo>
                  <a:pt x="251524" y="265986"/>
                </a:lnTo>
                <a:lnTo>
                  <a:pt x="0" y="265986"/>
                </a:lnTo>
                <a:lnTo>
                  <a:pt x="0" y="66496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2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0" tIns="66496" rIns="99745" bIns="66496" spcCol="1270" anchor="ctr"/>
          <a:lstStyle/>
          <a:p>
            <a:pPr algn="ctr" defTabSz="622259">
              <a:lnSpc>
                <a:spcPct val="90000"/>
              </a:lnSpc>
              <a:spcAft>
                <a:spcPct val="35000"/>
              </a:spcAft>
              <a:defRPr/>
            </a:pPr>
            <a:endParaRPr lang="hu-H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Szabadkézi sokszög 30">
            <a:extLst>
              <a:ext uri="{FF2B5EF4-FFF2-40B4-BE49-F238E27FC236}">
                <a16:creationId xmlns:a16="http://schemas.microsoft.com/office/drawing/2014/main" id="{B0AB03A1-3740-421D-A2EC-E48373EE5C0B}"/>
              </a:ext>
            </a:extLst>
          </p:cNvPr>
          <p:cNvSpPr/>
          <p:nvPr/>
        </p:nvSpPr>
        <p:spPr>
          <a:xfrm>
            <a:off x="7443701" y="5865228"/>
            <a:ext cx="1340656" cy="741765"/>
          </a:xfrm>
          <a:custGeom>
            <a:avLst/>
            <a:gdLst>
              <a:gd name="connsiteX0" fmla="*/ 0 w 1340656"/>
              <a:gd name="connsiteY0" fmla="*/ 80439 h 804394"/>
              <a:gd name="connsiteX1" fmla="*/ 80439 w 1340656"/>
              <a:gd name="connsiteY1" fmla="*/ 0 h 804394"/>
              <a:gd name="connsiteX2" fmla="*/ 1260217 w 1340656"/>
              <a:gd name="connsiteY2" fmla="*/ 0 h 804394"/>
              <a:gd name="connsiteX3" fmla="*/ 1340656 w 1340656"/>
              <a:gd name="connsiteY3" fmla="*/ 80439 h 804394"/>
              <a:gd name="connsiteX4" fmla="*/ 1340656 w 1340656"/>
              <a:gd name="connsiteY4" fmla="*/ 723955 h 804394"/>
              <a:gd name="connsiteX5" fmla="*/ 1260217 w 1340656"/>
              <a:gd name="connsiteY5" fmla="*/ 804394 h 804394"/>
              <a:gd name="connsiteX6" fmla="*/ 80439 w 1340656"/>
              <a:gd name="connsiteY6" fmla="*/ 804394 h 804394"/>
              <a:gd name="connsiteX7" fmla="*/ 0 w 1340656"/>
              <a:gd name="connsiteY7" fmla="*/ 723955 h 804394"/>
              <a:gd name="connsiteX8" fmla="*/ 0 w 1340656"/>
              <a:gd name="connsiteY8" fmla="*/ 80439 h 80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56" h="804394">
                <a:moveTo>
                  <a:pt x="0" y="80439"/>
                </a:moveTo>
                <a:cubicBezTo>
                  <a:pt x="0" y="36014"/>
                  <a:pt x="36014" y="0"/>
                  <a:pt x="80439" y="0"/>
                </a:cubicBezTo>
                <a:lnTo>
                  <a:pt x="1260217" y="0"/>
                </a:lnTo>
                <a:cubicBezTo>
                  <a:pt x="1304642" y="0"/>
                  <a:pt x="1340656" y="36014"/>
                  <a:pt x="1340656" y="80439"/>
                </a:cubicBezTo>
                <a:lnTo>
                  <a:pt x="1340656" y="723955"/>
                </a:lnTo>
                <a:cubicBezTo>
                  <a:pt x="1340656" y="768380"/>
                  <a:pt x="1304642" y="804394"/>
                  <a:pt x="1260217" y="804394"/>
                </a:cubicBezTo>
                <a:lnTo>
                  <a:pt x="80439" y="804394"/>
                </a:lnTo>
                <a:cubicBezTo>
                  <a:pt x="36014" y="804394"/>
                  <a:pt x="0" y="768380"/>
                  <a:pt x="0" y="723955"/>
                </a:cubicBezTo>
                <a:lnTo>
                  <a:pt x="0" y="80439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3570" tIns="103570" rIns="103570" bIns="103570" spcCol="1270" anchor="ctr"/>
          <a:lstStyle/>
          <a:p>
            <a:pPr algn="ctr" defTabSz="933388">
              <a:lnSpc>
                <a:spcPct val="90000"/>
              </a:lnSpc>
              <a:spcAft>
                <a:spcPct val="35000"/>
              </a:spcAft>
              <a:defRPr/>
            </a:pPr>
            <a:r>
              <a:rPr lang="hu-HU" altLang="hu-HU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Rétegzettség </a:t>
            </a:r>
            <a:br>
              <a:rPr lang="hu-HU" altLang="hu-HU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altLang="hu-HU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50 cm-en belül</a:t>
            </a:r>
            <a:r>
              <a:rPr lang="en-US" altLang="hu-HU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hu-HU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kezd</a:t>
            </a:r>
            <a:r>
              <a:rPr lang="hu-HU" altLang="hu-HU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őd</a:t>
            </a:r>
            <a:r>
              <a:rPr lang="en-US" altLang="hu-HU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ve</a:t>
            </a:r>
            <a:br>
              <a:rPr lang="hu-HU" altLang="hu-HU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Hordalék talajok</a:t>
            </a:r>
          </a:p>
        </p:txBody>
      </p:sp>
      <p:sp>
        <p:nvSpPr>
          <p:cNvPr id="3072" name="Szabadkézi sokszög 3071">
            <a:extLst>
              <a:ext uri="{FF2B5EF4-FFF2-40B4-BE49-F238E27FC236}">
                <a16:creationId xmlns:a16="http://schemas.microsoft.com/office/drawing/2014/main" id="{26A42D10-BF63-4855-A7D1-BA472CA39F80}"/>
              </a:ext>
            </a:extLst>
          </p:cNvPr>
          <p:cNvSpPr/>
          <p:nvPr/>
        </p:nvSpPr>
        <p:spPr>
          <a:xfrm>
            <a:off x="8646040" y="5202411"/>
            <a:ext cx="204178" cy="333375"/>
          </a:xfrm>
          <a:custGeom>
            <a:avLst/>
            <a:gdLst>
              <a:gd name="connsiteX0" fmla="*/ 0 w 334021"/>
              <a:gd name="connsiteY0" fmla="*/ 66496 h 332482"/>
              <a:gd name="connsiteX1" fmla="*/ 167780 w 334021"/>
              <a:gd name="connsiteY1" fmla="*/ 66496 h 332482"/>
              <a:gd name="connsiteX2" fmla="*/ 167780 w 334021"/>
              <a:gd name="connsiteY2" fmla="*/ 0 h 332482"/>
              <a:gd name="connsiteX3" fmla="*/ 334021 w 334021"/>
              <a:gd name="connsiteY3" fmla="*/ 166241 h 332482"/>
              <a:gd name="connsiteX4" fmla="*/ 167780 w 334021"/>
              <a:gd name="connsiteY4" fmla="*/ 332482 h 332482"/>
              <a:gd name="connsiteX5" fmla="*/ 167780 w 334021"/>
              <a:gd name="connsiteY5" fmla="*/ 265986 h 332482"/>
              <a:gd name="connsiteX6" fmla="*/ 0 w 334021"/>
              <a:gd name="connsiteY6" fmla="*/ 265986 h 332482"/>
              <a:gd name="connsiteX7" fmla="*/ 0 w 334021"/>
              <a:gd name="connsiteY7" fmla="*/ 66496 h 33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4021" h="332482">
                <a:moveTo>
                  <a:pt x="0" y="66496"/>
                </a:moveTo>
                <a:lnTo>
                  <a:pt x="167780" y="66496"/>
                </a:lnTo>
                <a:lnTo>
                  <a:pt x="167780" y="0"/>
                </a:lnTo>
                <a:lnTo>
                  <a:pt x="334021" y="166241"/>
                </a:lnTo>
                <a:lnTo>
                  <a:pt x="167780" y="332482"/>
                </a:lnTo>
                <a:lnTo>
                  <a:pt x="167780" y="265986"/>
                </a:lnTo>
                <a:lnTo>
                  <a:pt x="0" y="265986"/>
                </a:lnTo>
                <a:lnTo>
                  <a:pt x="0" y="66496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2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0" tIns="66496" rIns="99745" bIns="66496" spcCol="1270" anchor="ctr"/>
          <a:lstStyle/>
          <a:p>
            <a:pPr algn="ctr" defTabSz="622259">
              <a:lnSpc>
                <a:spcPct val="90000"/>
              </a:lnSpc>
              <a:spcAft>
                <a:spcPct val="35000"/>
              </a:spcAft>
              <a:defRPr/>
            </a:pPr>
            <a:endParaRPr lang="hu-H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73" name="Szabadkézi sokszög 3072">
            <a:extLst>
              <a:ext uri="{FF2B5EF4-FFF2-40B4-BE49-F238E27FC236}">
                <a16:creationId xmlns:a16="http://schemas.microsoft.com/office/drawing/2014/main" id="{A0104224-CDE1-4F7F-843B-B7CF22CEF2F1}"/>
              </a:ext>
            </a:extLst>
          </p:cNvPr>
          <p:cNvSpPr/>
          <p:nvPr/>
        </p:nvSpPr>
        <p:spPr>
          <a:xfrm>
            <a:off x="9287688" y="5823734"/>
            <a:ext cx="1193762" cy="804394"/>
          </a:xfrm>
          <a:custGeom>
            <a:avLst/>
            <a:gdLst>
              <a:gd name="connsiteX0" fmla="*/ 0 w 1340656"/>
              <a:gd name="connsiteY0" fmla="*/ 80439 h 804394"/>
              <a:gd name="connsiteX1" fmla="*/ 80439 w 1340656"/>
              <a:gd name="connsiteY1" fmla="*/ 0 h 804394"/>
              <a:gd name="connsiteX2" fmla="*/ 1260217 w 1340656"/>
              <a:gd name="connsiteY2" fmla="*/ 0 h 804394"/>
              <a:gd name="connsiteX3" fmla="*/ 1340656 w 1340656"/>
              <a:gd name="connsiteY3" fmla="*/ 80439 h 804394"/>
              <a:gd name="connsiteX4" fmla="*/ 1340656 w 1340656"/>
              <a:gd name="connsiteY4" fmla="*/ 723955 h 804394"/>
              <a:gd name="connsiteX5" fmla="*/ 1260217 w 1340656"/>
              <a:gd name="connsiteY5" fmla="*/ 804394 h 804394"/>
              <a:gd name="connsiteX6" fmla="*/ 80439 w 1340656"/>
              <a:gd name="connsiteY6" fmla="*/ 804394 h 804394"/>
              <a:gd name="connsiteX7" fmla="*/ 0 w 1340656"/>
              <a:gd name="connsiteY7" fmla="*/ 723955 h 804394"/>
              <a:gd name="connsiteX8" fmla="*/ 0 w 1340656"/>
              <a:gd name="connsiteY8" fmla="*/ 80439 h 80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56" h="804394">
                <a:moveTo>
                  <a:pt x="0" y="80439"/>
                </a:moveTo>
                <a:cubicBezTo>
                  <a:pt x="0" y="36014"/>
                  <a:pt x="36014" y="0"/>
                  <a:pt x="80439" y="0"/>
                </a:cubicBezTo>
                <a:lnTo>
                  <a:pt x="1260217" y="0"/>
                </a:lnTo>
                <a:cubicBezTo>
                  <a:pt x="1304642" y="0"/>
                  <a:pt x="1340656" y="36014"/>
                  <a:pt x="1340656" y="80439"/>
                </a:cubicBezTo>
                <a:lnTo>
                  <a:pt x="1340656" y="723955"/>
                </a:lnTo>
                <a:cubicBezTo>
                  <a:pt x="1340656" y="768380"/>
                  <a:pt x="1304642" y="804394"/>
                  <a:pt x="1260217" y="804394"/>
                </a:cubicBezTo>
                <a:lnTo>
                  <a:pt x="80439" y="804394"/>
                </a:lnTo>
                <a:cubicBezTo>
                  <a:pt x="36014" y="804394"/>
                  <a:pt x="0" y="768380"/>
                  <a:pt x="0" y="723955"/>
                </a:cubicBezTo>
                <a:lnTo>
                  <a:pt x="0" y="80439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3570" tIns="103570" rIns="103570" bIns="103570" spcCol="127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Más</a:t>
            </a:r>
            <a: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, jellegtelen</a:t>
            </a:r>
            <a:endParaRPr lang="en-US" altLang="hu-H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hu-HU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talajok</a:t>
            </a:r>
            <a:endParaRPr lang="hu-HU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defTabSz="933388">
              <a:lnSpc>
                <a:spcPct val="90000"/>
              </a:lnSpc>
              <a:spcAft>
                <a:spcPct val="35000"/>
              </a:spcAft>
              <a:defRPr/>
            </a:pPr>
            <a:r>
              <a:rPr lang="hu-H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Földeskopár</a:t>
            </a:r>
          </a:p>
        </p:txBody>
      </p:sp>
      <p:sp>
        <p:nvSpPr>
          <p:cNvPr id="70723" name="Téglalap 1">
            <a:extLst>
              <a:ext uri="{FF2B5EF4-FFF2-40B4-BE49-F238E27FC236}">
                <a16:creationId xmlns:a16="http://schemas.microsoft.com/office/drawing/2014/main" id="{B21DF780-5ED4-484E-B881-DB4B8DDAA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"/>
            <a:ext cx="914400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hu-HU" altLang="hu-HU" sz="2800" dirty="0">
                <a:solidFill>
                  <a:srgbClr val="1C9E4A"/>
                </a:solidFill>
                <a:latin typeface="Calibri"/>
                <a:cs typeface="Calibri"/>
                <a:sym typeface="Calibri"/>
              </a:rPr>
              <a:t>Egyszerűsített, képes határozókulcs a javasolt típusokhoz</a:t>
            </a:r>
          </a:p>
        </p:txBody>
      </p:sp>
      <p:grpSp>
        <p:nvGrpSpPr>
          <p:cNvPr id="4" name="Csoportba foglalás 58">
            <a:extLst>
              <a:ext uri="{FF2B5EF4-FFF2-40B4-BE49-F238E27FC236}">
                <a16:creationId xmlns:a16="http://schemas.microsoft.com/office/drawing/2014/main" id="{893BF44B-F38D-4B8E-BF7A-58CFC0024F74}"/>
              </a:ext>
            </a:extLst>
          </p:cNvPr>
          <p:cNvGrpSpPr>
            <a:grpSpLocks/>
          </p:cNvGrpSpPr>
          <p:nvPr/>
        </p:nvGrpSpPr>
        <p:grpSpPr bwMode="auto">
          <a:xfrm>
            <a:off x="7234995" y="1507693"/>
            <a:ext cx="1758071" cy="830997"/>
            <a:chOff x="5667680" y="2192263"/>
            <a:chExt cx="1638300" cy="818888"/>
          </a:xfrm>
        </p:grpSpPr>
        <p:sp>
          <p:nvSpPr>
            <p:cNvPr id="11" name="Szabadkézi sokszög 10">
              <a:extLst>
                <a:ext uri="{FF2B5EF4-FFF2-40B4-BE49-F238E27FC236}">
                  <a16:creationId xmlns:a16="http://schemas.microsoft.com/office/drawing/2014/main" id="{4D830D0A-2DA6-4D92-92E3-5154A988077A}"/>
                </a:ext>
              </a:extLst>
            </p:cNvPr>
            <p:cNvSpPr/>
            <p:nvPr/>
          </p:nvSpPr>
          <p:spPr>
            <a:xfrm>
              <a:off x="5796134" y="2204862"/>
              <a:ext cx="1340656" cy="804394"/>
            </a:xfrm>
            <a:custGeom>
              <a:avLst/>
              <a:gdLst>
                <a:gd name="connsiteX0" fmla="*/ 0 w 1340656"/>
                <a:gd name="connsiteY0" fmla="*/ 80439 h 804394"/>
                <a:gd name="connsiteX1" fmla="*/ 80439 w 1340656"/>
                <a:gd name="connsiteY1" fmla="*/ 0 h 804394"/>
                <a:gd name="connsiteX2" fmla="*/ 1260217 w 1340656"/>
                <a:gd name="connsiteY2" fmla="*/ 0 h 804394"/>
                <a:gd name="connsiteX3" fmla="*/ 1340656 w 1340656"/>
                <a:gd name="connsiteY3" fmla="*/ 80439 h 804394"/>
                <a:gd name="connsiteX4" fmla="*/ 1340656 w 1340656"/>
                <a:gd name="connsiteY4" fmla="*/ 723955 h 804394"/>
                <a:gd name="connsiteX5" fmla="*/ 1260217 w 1340656"/>
                <a:gd name="connsiteY5" fmla="*/ 804394 h 804394"/>
                <a:gd name="connsiteX6" fmla="*/ 80439 w 1340656"/>
                <a:gd name="connsiteY6" fmla="*/ 804394 h 804394"/>
                <a:gd name="connsiteX7" fmla="*/ 0 w 1340656"/>
                <a:gd name="connsiteY7" fmla="*/ 723955 h 804394"/>
                <a:gd name="connsiteX8" fmla="*/ 0 w 1340656"/>
                <a:gd name="connsiteY8" fmla="*/ 80439 h 804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0656" h="804394">
                  <a:moveTo>
                    <a:pt x="0" y="80439"/>
                  </a:moveTo>
                  <a:cubicBezTo>
                    <a:pt x="0" y="36014"/>
                    <a:pt x="36014" y="0"/>
                    <a:pt x="80439" y="0"/>
                  </a:cubicBezTo>
                  <a:lnTo>
                    <a:pt x="1260217" y="0"/>
                  </a:lnTo>
                  <a:cubicBezTo>
                    <a:pt x="1304642" y="0"/>
                    <a:pt x="1340656" y="36014"/>
                    <a:pt x="1340656" y="80439"/>
                  </a:cubicBezTo>
                  <a:lnTo>
                    <a:pt x="1340656" y="723955"/>
                  </a:lnTo>
                  <a:cubicBezTo>
                    <a:pt x="1340656" y="768380"/>
                    <a:pt x="1304642" y="804394"/>
                    <a:pt x="1260217" y="804394"/>
                  </a:cubicBezTo>
                  <a:lnTo>
                    <a:pt x="80439" y="804394"/>
                  </a:lnTo>
                  <a:cubicBezTo>
                    <a:pt x="36014" y="804394"/>
                    <a:pt x="0" y="768380"/>
                    <a:pt x="0" y="723955"/>
                  </a:cubicBezTo>
                  <a:lnTo>
                    <a:pt x="0" y="80439"/>
                  </a:lnTo>
                  <a:close/>
                </a:path>
              </a:pathLst>
            </a:custGeom>
            <a:solidFill>
              <a:schemeClr val="bg1">
                <a:alpha val="77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3570" tIns="103570" rIns="103570" bIns="103570" spcCol="1270" anchor="ctr"/>
            <a:lstStyle/>
            <a:p>
              <a:pPr algn="ctr" defTabSz="933388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8" name="Szövegdoboz 57">
              <a:extLst>
                <a:ext uri="{FF2B5EF4-FFF2-40B4-BE49-F238E27FC236}">
                  <a16:creationId xmlns:a16="http://schemas.microsoft.com/office/drawing/2014/main" id="{1CF8AC27-330C-4BB4-A995-A48D93C8BB7B}"/>
                </a:ext>
              </a:extLst>
            </p:cNvPr>
            <p:cNvSpPr txBox="1"/>
            <p:nvPr/>
          </p:nvSpPr>
          <p:spPr>
            <a:xfrm>
              <a:off x="5667680" y="2192263"/>
              <a:ext cx="1638300" cy="818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hu-HU" altLang="hu-HU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Összefüggő kemény</a:t>
              </a:r>
              <a:br>
                <a:rPr lang="hu-HU" altLang="hu-HU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hu-HU" altLang="hu-HU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kőzet &lt; 25 cm</a:t>
              </a:r>
              <a:r>
                <a:rPr lang="en-US" altLang="hu-HU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, </a:t>
              </a:r>
              <a:r>
                <a:rPr lang="hu-HU" altLang="hu-HU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br>
                <a:rPr lang="hu-HU" altLang="hu-HU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hu-HU" altLang="hu-HU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v. földesrész &lt; 20%</a:t>
              </a:r>
              <a:endParaRPr lang="en-US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endParaRPr>
            </a:p>
            <a:p>
              <a:pPr algn="ctr">
                <a:defRPr/>
              </a:pPr>
              <a:r>
                <a:rPr lang="hu-H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Kőzethatású talajok</a:t>
              </a:r>
            </a:p>
          </p:txBody>
        </p:sp>
      </p:grpSp>
      <p:grpSp>
        <p:nvGrpSpPr>
          <p:cNvPr id="7" name="Csoportba foglalás 60">
            <a:extLst>
              <a:ext uri="{FF2B5EF4-FFF2-40B4-BE49-F238E27FC236}">
                <a16:creationId xmlns:a16="http://schemas.microsoft.com/office/drawing/2014/main" id="{6A3682DB-00DF-4C9E-85B3-F72C076F7B13}"/>
              </a:ext>
            </a:extLst>
          </p:cNvPr>
          <p:cNvGrpSpPr>
            <a:grpSpLocks/>
          </p:cNvGrpSpPr>
          <p:nvPr/>
        </p:nvGrpSpPr>
        <p:grpSpPr bwMode="auto">
          <a:xfrm>
            <a:off x="7345068" y="3717044"/>
            <a:ext cx="1663695" cy="844959"/>
            <a:chOff x="5700560" y="4000245"/>
            <a:chExt cx="1607516" cy="844467"/>
          </a:xfrm>
        </p:grpSpPr>
        <p:sp>
          <p:nvSpPr>
            <p:cNvPr id="17" name="Szabadkézi sokszög 16">
              <a:extLst>
                <a:ext uri="{FF2B5EF4-FFF2-40B4-BE49-F238E27FC236}">
                  <a16:creationId xmlns:a16="http://schemas.microsoft.com/office/drawing/2014/main" id="{84AFF6DD-8D6D-4B69-A111-A74878F2B268}"/>
                </a:ext>
              </a:extLst>
            </p:cNvPr>
            <p:cNvSpPr/>
            <p:nvPr/>
          </p:nvSpPr>
          <p:spPr>
            <a:xfrm>
              <a:off x="5814595" y="4000245"/>
              <a:ext cx="1340656" cy="804394"/>
            </a:xfrm>
            <a:custGeom>
              <a:avLst/>
              <a:gdLst>
                <a:gd name="connsiteX0" fmla="*/ 0 w 1340656"/>
                <a:gd name="connsiteY0" fmla="*/ 80439 h 804394"/>
                <a:gd name="connsiteX1" fmla="*/ 80439 w 1340656"/>
                <a:gd name="connsiteY1" fmla="*/ 0 h 804394"/>
                <a:gd name="connsiteX2" fmla="*/ 1260217 w 1340656"/>
                <a:gd name="connsiteY2" fmla="*/ 0 h 804394"/>
                <a:gd name="connsiteX3" fmla="*/ 1340656 w 1340656"/>
                <a:gd name="connsiteY3" fmla="*/ 80439 h 804394"/>
                <a:gd name="connsiteX4" fmla="*/ 1340656 w 1340656"/>
                <a:gd name="connsiteY4" fmla="*/ 723955 h 804394"/>
                <a:gd name="connsiteX5" fmla="*/ 1260217 w 1340656"/>
                <a:gd name="connsiteY5" fmla="*/ 804394 h 804394"/>
                <a:gd name="connsiteX6" fmla="*/ 80439 w 1340656"/>
                <a:gd name="connsiteY6" fmla="*/ 804394 h 804394"/>
                <a:gd name="connsiteX7" fmla="*/ 0 w 1340656"/>
                <a:gd name="connsiteY7" fmla="*/ 723955 h 804394"/>
                <a:gd name="connsiteX8" fmla="*/ 0 w 1340656"/>
                <a:gd name="connsiteY8" fmla="*/ 80439 h 804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0656" h="804394">
                  <a:moveTo>
                    <a:pt x="0" y="80439"/>
                  </a:moveTo>
                  <a:cubicBezTo>
                    <a:pt x="0" y="36014"/>
                    <a:pt x="36014" y="0"/>
                    <a:pt x="80439" y="0"/>
                  </a:cubicBezTo>
                  <a:lnTo>
                    <a:pt x="1260217" y="0"/>
                  </a:lnTo>
                  <a:cubicBezTo>
                    <a:pt x="1304642" y="0"/>
                    <a:pt x="1340656" y="36014"/>
                    <a:pt x="1340656" y="80439"/>
                  </a:cubicBezTo>
                  <a:lnTo>
                    <a:pt x="1340656" y="723955"/>
                  </a:lnTo>
                  <a:cubicBezTo>
                    <a:pt x="1340656" y="768380"/>
                    <a:pt x="1304642" y="804394"/>
                    <a:pt x="1260217" y="804394"/>
                  </a:cubicBezTo>
                  <a:lnTo>
                    <a:pt x="80439" y="804394"/>
                  </a:lnTo>
                  <a:cubicBezTo>
                    <a:pt x="36014" y="804394"/>
                    <a:pt x="0" y="768380"/>
                    <a:pt x="0" y="723955"/>
                  </a:cubicBezTo>
                  <a:lnTo>
                    <a:pt x="0" y="80439"/>
                  </a:lnTo>
                  <a:close/>
                </a:path>
              </a:pathLst>
            </a:custGeom>
            <a:solidFill>
              <a:schemeClr val="bg1">
                <a:alpha val="77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3570" tIns="103570" rIns="103570" bIns="103570" spcCol="1270" anchor="ctr"/>
            <a:lstStyle/>
            <a:p>
              <a:pPr algn="ctr" defTabSz="933388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0" name="Szövegdoboz 59">
              <a:extLst>
                <a:ext uri="{FF2B5EF4-FFF2-40B4-BE49-F238E27FC236}">
                  <a16:creationId xmlns:a16="http://schemas.microsoft.com/office/drawing/2014/main" id="{B1B381CF-B939-48C7-882C-CCA590D094FD}"/>
                </a:ext>
              </a:extLst>
            </p:cNvPr>
            <p:cNvSpPr txBox="1"/>
            <p:nvPr/>
          </p:nvSpPr>
          <p:spPr>
            <a:xfrm>
              <a:off x="5700560" y="4014197"/>
              <a:ext cx="1607516" cy="830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hu-HU" altLang="hu-HU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Agyag &gt; 30 %  </a:t>
              </a:r>
              <a:br>
                <a:rPr lang="en-US" altLang="hu-HU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hu-HU" altLang="hu-HU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duzzad</a:t>
              </a:r>
              <a:r>
                <a:rPr lang="en-US" altLang="hu-HU" sz="1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ás</a:t>
              </a:r>
              <a:endParaRPr lang="en-US" alt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>
                <a:spcBef>
                  <a:spcPct val="0"/>
                </a:spcBef>
              </a:pPr>
              <a:r>
                <a:rPr lang="en-US" altLang="en-US" sz="1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repedezés</a:t>
              </a:r>
              <a:r>
                <a:rPr lang="en-US" alt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br>
                <a:rPr lang="hu-HU" alt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hu-H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Duzzadó agyagtalajok</a:t>
              </a:r>
            </a:p>
          </p:txBody>
        </p:sp>
      </p:grpSp>
      <p:grpSp>
        <p:nvGrpSpPr>
          <p:cNvPr id="2" name="Csoportba foglalás 56">
            <a:extLst>
              <a:ext uri="{FF2B5EF4-FFF2-40B4-BE49-F238E27FC236}">
                <a16:creationId xmlns:a16="http://schemas.microsoft.com/office/drawing/2014/main" id="{CAFEDAA7-011F-4019-8579-948187E904FF}"/>
              </a:ext>
            </a:extLst>
          </p:cNvPr>
          <p:cNvGrpSpPr>
            <a:grpSpLocks/>
          </p:cNvGrpSpPr>
          <p:nvPr/>
        </p:nvGrpSpPr>
        <p:grpSpPr bwMode="auto">
          <a:xfrm>
            <a:off x="3664060" y="1507693"/>
            <a:ext cx="1600391" cy="800609"/>
            <a:chOff x="2065946" y="2199660"/>
            <a:chExt cx="1638547" cy="478546"/>
          </a:xfrm>
        </p:grpSpPr>
        <p:sp>
          <p:nvSpPr>
            <p:cNvPr id="6" name="Szabadkézi sokszög 5">
              <a:extLst>
                <a:ext uri="{FF2B5EF4-FFF2-40B4-BE49-F238E27FC236}">
                  <a16:creationId xmlns:a16="http://schemas.microsoft.com/office/drawing/2014/main" id="{2F218745-2ED8-4D8A-8B6A-300CD3CE74B1}"/>
                </a:ext>
              </a:extLst>
            </p:cNvPr>
            <p:cNvSpPr/>
            <p:nvPr/>
          </p:nvSpPr>
          <p:spPr>
            <a:xfrm>
              <a:off x="2288500" y="2199660"/>
              <a:ext cx="1275608" cy="478546"/>
            </a:xfrm>
            <a:custGeom>
              <a:avLst/>
              <a:gdLst>
                <a:gd name="connsiteX0" fmla="*/ 0 w 1340656"/>
                <a:gd name="connsiteY0" fmla="*/ 80439 h 804394"/>
                <a:gd name="connsiteX1" fmla="*/ 80439 w 1340656"/>
                <a:gd name="connsiteY1" fmla="*/ 0 h 804394"/>
                <a:gd name="connsiteX2" fmla="*/ 1260217 w 1340656"/>
                <a:gd name="connsiteY2" fmla="*/ 0 h 804394"/>
                <a:gd name="connsiteX3" fmla="*/ 1340656 w 1340656"/>
                <a:gd name="connsiteY3" fmla="*/ 80439 h 804394"/>
                <a:gd name="connsiteX4" fmla="*/ 1340656 w 1340656"/>
                <a:gd name="connsiteY4" fmla="*/ 723955 h 804394"/>
                <a:gd name="connsiteX5" fmla="*/ 1260217 w 1340656"/>
                <a:gd name="connsiteY5" fmla="*/ 804394 h 804394"/>
                <a:gd name="connsiteX6" fmla="*/ 80439 w 1340656"/>
                <a:gd name="connsiteY6" fmla="*/ 804394 h 804394"/>
                <a:gd name="connsiteX7" fmla="*/ 0 w 1340656"/>
                <a:gd name="connsiteY7" fmla="*/ 723955 h 804394"/>
                <a:gd name="connsiteX8" fmla="*/ 0 w 1340656"/>
                <a:gd name="connsiteY8" fmla="*/ 80439 h 804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0656" h="804394">
                  <a:moveTo>
                    <a:pt x="0" y="80439"/>
                  </a:moveTo>
                  <a:cubicBezTo>
                    <a:pt x="0" y="36014"/>
                    <a:pt x="36014" y="0"/>
                    <a:pt x="80439" y="0"/>
                  </a:cubicBezTo>
                  <a:lnTo>
                    <a:pt x="1260217" y="0"/>
                  </a:lnTo>
                  <a:cubicBezTo>
                    <a:pt x="1304642" y="0"/>
                    <a:pt x="1340656" y="36014"/>
                    <a:pt x="1340656" y="80439"/>
                  </a:cubicBezTo>
                  <a:lnTo>
                    <a:pt x="1340656" y="723955"/>
                  </a:lnTo>
                  <a:cubicBezTo>
                    <a:pt x="1340656" y="768380"/>
                    <a:pt x="1304642" y="804394"/>
                    <a:pt x="1260217" y="804394"/>
                  </a:cubicBezTo>
                  <a:lnTo>
                    <a:pt x="80439" y="804394"/>
                  </a:lnTo>
                  <a:cubicBezTo>
                    <a:pt x="36014" y="804394"/>
                    <a:pt x="0" y="768380"/>
                    <a:pt x="0" y="723955"/>
                  </a:cubicBezTo>
                  <a:lnTo>
                    <a:pt x="0" y="80439"/>
                  </a:lnTo>
                  <a:close/>
                </a:path>
              </a:pathLst>
            </a:custGeom>
            <a:solidFill>
              <a:schemeClr val="bg1">
                <a:alpha val="77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9760" tIns="99760" rIns="99760" bIns="99760" spcCol="1270" anchor="ctr"/>
            <a:lstStyle/>
            <a:p>
              <a:pPr algn="ctr" defTabSz="888941">
                <a:lnSpc>
                  <a:spcPct val="90000"/>
                </a:lnSpc>
                <a:defRPr/>
              </a:pPr>
              <a:endParaRPr 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6" name="Szövegdoboz 55">
              <a:extLst>
                <a:ext uri="{FF2B5EF4-FFF2-40B4-BE49-F238E27FC236}">
                  <a16:creationId xmlns:a16="http://schemas.microsoft.com/office/drawing/2014/main" id="{9B4378CB-75C6-4D4B-A246-B35E6603DDDA}"/>
                </a:ext>
              </a:extLst>
            </p:cNvPr>
            <p:cNvSpPr txBox="1"/>
            <p:nvPr/>
          </p:nvSpPr>
          <p:spPr>
            <a:xfrm>
              <a:off x="2065946" y="2222101"/>
              <a:ext cx="1638547" cy="456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hu-HU" altLang="hu-HU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Erőteljes</a:t>
              </a:r>
              <a:br>
                <a:rPr lang="hu-HU" altLang="hu-HU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hu-HU" altLang="hu-HU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emberi</a:t>
              </a:r>
              <a:br>
                <a:rPr lang="hu-HU" altLang="hu-HU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hu-HU" altLang="hu-HU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tevékenység</a:t>
              </a:r>
              <a:endParaRPr lang="hu-HU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 defTabSz="888941">
                <a:lnSpc>
                  <a:spcPct val="90000"/>
                </a:lnSpc>
                <a:defRPr/>
              </a:pPr>
              <a:r>
                <a:rPr lang="hu-H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 Antropogén talajok</a:t>
              </a:r>
            </a:p>
          </p:txBody>
        </p:sp>
      </p:grpSp>
      <p:sp>
        <p:nvSpPr>
          <p:cNvPr id="8" name="Szabadkézi sokszög 7">
            <a:extLst>
              <a:ext uri="{FF2B5EF4-FFF2-40B4-BE49-F238E27FC236}">
                <a16:creationId xmlns:a16="http://schemas.microsoft.com/office/drawing/2014/main" id="{BF5462FA-B380-410D-A36E-69D6F57CDC9C}"/>
              </a:ext>
            </a:extLst>
          </p:cNvPr>
          <p:cNvSpPr/>
          <p:nvPr/>
        </p:nvSpPr>
        <p:spPr>
          <a:xfrm>
            <a:off x="4757939" y="971636"/>
            <a:ext cx="204178" cy="331788"/>
          </a:xfrm>
          <a:custGeom>
            <a:avLst/>
            <a:gdLst>
              <a:gd name="connsiteX0" fmla="*/ 0 w 417765"/>
              <a:gd name="connsiteY0" fmla="*/ 66496 h 332482"/>
              <a:gd name="connsiteX1" fmla="*/ 251524 w 417765"/>
              <a:gd name="connsiteY1" fmla="*/ 66496 h 332482"/>
              <a:gd name="connsiteX2" fmla="*/ 251524 w 417765"/>
              <a:gd name="connsiteY2" fmla="*/ 0 h 332482"/>
              <a:gd name="connsiteX3" fmla="*/ 417765 w 417765"/>
              <a:gd name="connsiteY3" fmla="*/ 166241 h 332482"/>
              <a:gd name="connsiteX4" fmla="*/ 251524 w 417765"/>
              <a:gd name="connsiteY4" fmla="*/ 332482 h 332482"/>
              <a:gd name="connsiteX5" fmla="*/ 251524 w 417765"/>
              <a:gd name="connsiteY5" fmla="*/ 265986 h 332482"/>
              <a:gd name="connsiteX6" fmla="*/ 0 w 417765"/>
              <a:gd name="connsiteY6" fmla="*/ 265986 h 332482"/>
              <a:gd name="connsiteX7" fmla="*/ 0 w 417765"/>
              <a:gd name="connsiteY7" fmla="*/ 66496 h 33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765" h="332482">
                <a:moveTo>
                  <a:pt x="0" y="66496"/>
                </a:moveTo>
                <a:lnTo>
                  <a:pt x="251524" y="66496"/>
                </a:lnTo>
                <a:lnTo>
                  <a:pt x="251524" y="0"/>
                </a:lnTo>
                <a:lnTo>
                  <a:pt x="417765" y="166241"/>
                </a:lnTo>
                <a:lnTo>
                  <a:pt x="251524" y="332482"/>
                </a:lnTo>
                <a:lnTo>
                  <a:pt x="251524" y="265986"/>
                </a:lnTo>
                <a:lnTo>
                  <a:pt x="0" y="265986"/>
                </a:lnTo>
                <a:lnTo>
                  <a:pt x="0" y="66496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2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0" tIns="66496" rIns="99745" bIns="66496" spcCol="1270" anchor="ctr"/>
          <a:lstStyle/>
          <a:p>
            <a:pPr algn="ctr" defTabSz="622259">
              <a:lnSpc>
                <a:spcPct val="90000"/>
              </a:lnSpc>
              <a:spcAft>
                <a:spcPct val="35000"/>
              </a:spcAft>
              <a:defRPr/>
            </a:pPr>
            <a:endParaRPr lang="hu-H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Szabadkézi sokszög 11">
            <a:extLst>
              <a:ext uri="{FF2B5EF4-FFF2-40B4-BE49-F238E27FC236}">
                <a16:creationId xmlns:a16="http://schemas.microsoft.com/office/drawing/2014/main" id="{ACC0C77B-3523-44DD-A9AB-5E40512759E2}"/>
              </a:ext>
            </a:extLst>
          </p:cNvPr>
          <p:cNvSpPr/>
          <p:nvPr/>
        </p:nvSpPr>
        <p:spPr>
          <a:xfrm>
            <a:off x="8488943" y="1027227"/>
            <a:ext cx="204178" cy="331788"/>
          </a:xfrm>
          <a:custGeom>
            <a:avLst/>
            <a:gdLst>
              <a:gd name="connsiteX0" fmla="*/ 0 w 417765"/>
              <a:gd name="connsiteY0" fmla="*/ 66496 h 332482"/>
              <a:gd name="connsiteX1" fmla="*/ 251524 w 417765"/>
              <a:gd name="connsiteY1" fmla="*/ 66496 h 332482"/>
              <a:gd name="connsiteX2" fmla="*/ 251524 w 417765"/>
              <a:gd name="connsiteY2" fmla="*/ 0 h 332482"/>
              <a:gd name="connsiteX3" fmla="*/ 417765 w 417765"/>
              <a:gd name="connsiteY3" fmla="*/ 166241 h 332482"/>
              <a:gd name="connsiteX4" fmla="*/ 251524 w 417765"/>
              <a:gd name="connsiteY4" fmla="*/ 332482 h 332482"/>
              <a:gd name="connsiteX5" fmla="*/ 251524 w 417765"/>
              <a:gd name="connsiteY5" fmla="*/ 265986 h 332482"/>
              <a:gd name="connsiteX6" fmla="*/ 0 w 417765"/>
              <a:gd name="connsiteY6" fmla="*/ 265986 h 332482"/>
              <a:gd name="connsiteX7" fmla="*/ 0 w 417765"/>
              <a:gd name="connsiteY7" fmla="*/ 66496 h 33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765" h="332482">
                <a:moveTo>
                  <a:pt x="0" y="66496"/>
                </a:moveTo>
                <a:lnTo>
                  <a:pt x="251524" y="66496"/>
                </a:lnTo>
                <a:lnTo>
                  <a:pt x="251524" y="0"/>
                </a:lnTo>
                <a:lnTo>
                  <a:pt x="417765" y="166241"/>
                </a:lnTo>
                <a:lnTo>
                  <a:pt x="251524" y="332482"/>
                </a:lnTo>
                <a:lnTo>
                  <a:pt x="251524" y="265986"/>
                </a:lnTo>
                <a:lnTo>
                  <a:pt x="0" y="265986"/>
                </a:lnTo>
                <a:lnTo>
                  <a:pt x="0" y="66496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2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0" tIns="66496" rIns="99745" bIns="66496" spcCol="1270" anchor="ctr"/>
          <a:lstStyle/>
          <a:p>
            <a:pPr algn="ctr" defTabSz="622259">
              <a:lnSpc>
                <a:spcPct val="90000"/>
              </a:lnSpc>
              <a:spcAft>
                <a:spcPct val="35000"/>
              </a:spcAft>
              <a:defRPr/>
            </a:pPr>
            <a:endParaRPr lang="hu-H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Szabadkézi sokszög 21">
            <a:extLst>
              <a:ext uri="{FF2B5EF4-FFF2-40B4-BE49-F238E27FC236}">
                <a16:creationId xmlns:a16="http://schemas.microsoft.com/office/drawing/2014/main" id="{DDB0540E-E4CA-4404-B295-89D3C51A3DA3}"/>
              </a:ext>
            </a:extLst>
          </p:cNvPr>
          <p:cNvSpPr/>
          <p:nvPr/>
        </p:nvSpPr>
        <p:spPr>
          <a:xfrm>
            <a:off x="2927353" y="3183138"/>
            <a:ext cx="204178" cy="331788"/>
          </a:xfrm>
          <a:custGeom>
            <a:avLst/>
            <a:gdLst>
              <a:gd name="connsiteX0" fmla="*/ 0 w 417765"/>
              <a:gd name="connsiteY0" fmla="*/ 66496 h 332482"/>
              <a:gd name="connsiteX1" fmla="*/ 251524 w 417765"/>
              <a:gd name="connsiteY1" fmla="*/ 66496 h 332482"/>
              <a:gd name="connsiteX2" fmla="*/ 251524 w 417765"/>
              <a:gd name="connsiteY2" fmla="*/ 0 h 332482"/>
              <a:gd name="connsiteX3" fmla="*/ 417765 w 417765"/>
              <a:gd name="connsiteY3" fmla="*/ 166241 h 332482"/>
              <a:gd name="connsiteX4" fmla="*/ 251524 w 417765"/>
              <a:gd name="connsiteY4" fmla="*/ 332482 h 332482"/>
              <a:gd name="connsiteX5" fmla="*/ 251524 w 417765"/>
              <a:gd name="connsiteY5" fmla="*/ 265986 h 332482"/>
              <a:gd name="connsiteX6" fmla="*/ 0 w 417765"/>
              <a:gd name="connsiteY6" fmla="*/ 265986 h 332482"/>
              <a:gd name="connsiteX7" fmla="*/ 0 w 417765"/>
              <a:gd name="connsiteY7" fmla="*/ 66496 h 33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765" h="332482">
                <a:moveTo>
                  <a:pt x="417765" y="265986"/>
                </a:moveTo>
                <a:lnTo>
                  <a:pt x="166241" y="265986"/>
                </a:lnTo>
                <a:lnTo>
                  <a:pt x="166241" y="332482"/>
                </a:lnTo>
                <a:lnTo>
                  <a:pt x="0" y="166241"/>
                </a:lnTo>
                <a:lnTo>
                  <a:pt x="166241" y="0"/>
                </a:lnTo>
                <a:lnTo>
                  <a:pt x="166241" y="66496"/>
                </a:lnTo>
                <a:lnTo>
                  <a:pt x="417765" y="66496"/>
                </a:lnTo>
                <a:lnTo>
                  <a:pt x="417765" y="265986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2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9745" tIns="66496" rIns="1" bIns="66496" spcCol="1270" anchor="ctr"/>
          <a:lstStyle/>
          <a:p>
            <a:pPr algn="ctr" defTabSz="622259">
              <a:lnSpc>
                <a:spcPct val="90000"/>
              </a:lnSpc>
              <a:spcAft>
                <a:spcPct val="35000"/>
              </a:spcAft>
              <a:defRPr/>
            </a:pPr>
            <a:endParaRPr lang="hu-H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Szabadkézi sokszög 19">
            <a:extLst>
              <a:ext uri="{FF2B5EF4-FFF2-40B4-BE49-F238E27FC236}">
                <a16:creationId xmlns:a16="http://schemas.microsoft.com/office/drawing/2014/main" id="{A40A7DFA-6D0C-47E8-8FEC-13002543BB5A}"/>
              </a:ext>
            </a:extLst>
          </p:cNvPr>
          <p:cNvSpPr/>
          <p:nvPr/>
        </p:nvSpPr>
        <p:spPr>
          <a:xfrm>
            <a:off x="4822202" y="3183138"/>
            <a:ext cx="204178" cy="331788"/>
          </a:xfrm>
          <a:custGeom>
            <a:avLst/>
            <a:gdLst>
              <a:gd name="connsiteX0" fmla="*/ 0 w 417765"/>
              <a:gd name="connsiteY0" fmla="*/ 66496 h 332482"/>
              <a:gd name="connsiteX1" fmla="*/ 251524 w 417765"/>
              <a:gd name="connsiteY1" fmla="*/ 66496 h 332482"/>
              <a:gd name="connsiteX2" fmla="*/ 251524 w 417765"/>
              <a:gd name="connsiteY2" fmla="*/ 0 h 332482"/>
              <a:gd name="connsiteX3" fmla="*/ 417765 w 417765"/>
              <a:gd name="connsiteY3" fmla="*/ 166241 h 332482"/>
              <a:gd name="connsiteX4" fmla="*/ 251524 w 417765"/>
              <a:gd name="connsiteY4" fmla="*/ 332482 h 332482"/>
              <a:gd name="connsiteX5" fmla="*/ 251524 w 417765"/>
              <a:gd name="connsiteY5" fmla="*/ 265986 h 332482"/>
              <a:gd name="connsiteX6" fmla="*/ 0 w 417765"/>
              <a:gd name="connsiteY6" fmla="*/ 265986 h 332482"/>
              <a:gd name="connsiteX7" fmla="*/ 0 w 417765"/>
              <a:gd name="connsiteY7" fmla="*/ 66496 h 33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765" h="332482">
                <a:moveTo>
                  <a:pt x="417765" y="265986"/>
                </a:moveTo>
                <a:lnTo>
                  <a:pt x="166241" y="265986"/>
                </a:lnTo>
                <a:lnTo>
                  <a:pt x="166241" y="332482"/>
                </a:lnTo>
                <a:lnTo>
                  <a:pt x="0" y="166241"/>
                </a:lnTo>
                <a:lnTo>
                  <a:pt x="166241" y="0"/>
                </a:lnTo>
                <a:lnTo>
                  <a:pt x="166241" y="66496"/>
                </a:lnTo>
                <a:lnTo>
                  <a:pt x="417765" y="66496"/>
                </a:lnTo>
                <a:lnTo>
                  <a:pt x="417765" y="265986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2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9745" tIns="66497" rIns="1" bIns="66496" spcCol="1270" anchor="ctr"/>
          <a:lstStyle/>
          <a:p>
            <a:pPr algn="ctr" defTabSz="622259">
              <a:lnSpc>
                <a:spcPct val="90000"/>
              </a:lnSpc>
              <a:spcAft>
                <a:spcPct val="35000"/>
              </a:spcAft>
              <a:defRPr/>
            </a:pPr>
            <a:endParaRPr lang="hu-H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Szabadkézi sokszög 17">
            <a:extLst>
              <a:ext uri="{FF2B5EF4-FFF2-40B4-BE49-F238E27FC236}">
                <a16:creationId xmlns:a16="http://schemas.microsoft.com/office/drawing/2014/main" id="{F2F369D1-DDDD-4593-805C-D49FFBBD9298}"/>
              </a:ext>
            </a:extLst>
          </p:cNvPr>
          <p:cNvSpPr/>
          <p:nvPr/>
        </p:nvSpPr>
        <p:spPr>
          <a:xfrm>
            <a:off x="6684171" y="3183138"/>
            <a:ext cx="204178" cy="331788"/>
          </a:xfrm>
          <a:custGeom>
            <a:avLst/>
            <a:gdLst>
              <a:gd name="connsiteX0" fmla="*/ 0 w 417765"/>
              <a:gd name="connsiteY0" fmla="*/ 66496 h 332482"/>
              <a:gd name="connsiteX1" fmla="*/ 251524 w 417765"/>
              <a:gd name="connsiteY1" fmla="*/ 66496 h 332482"/>
              <a:gd name="connsiteX2" fmla="*/ 251524 w 417765"/>
              <a:gd name="connsiteY2" fmla="*/ 0 h 332482"/>
              <a:gd name="connsiteX3" fmla="*/ 417765 w 417765"/>
              <a:gd name="connsiteY3" fmla="*/ 166241 h 332482"/>
              <a:gd name="connsiteX4" fmla="*/ 251524 w 417765"/>
              <a:gd name="connsiteY4" fmla="*/ 332482 h 332482"/>
              <a:gd name="connsiteX5" fmla="*/ 251524 w 417765"/>
              <a:gd name="connsiteY5" fmla="*/ 265986 h 332482"/>
              <a:gd name="connsiteX6" fmla="*/ 0 w 417765"/>
              <a:gd name="connsiteY6" fmla="*/ 265986 h 332482"/>
              <a:gd name="connsiteX7" fmla="*/ 0 w 417765"/>
              <a:gd name="connsiteY7" fmla="*/ 66496 h 33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765" h="332482">
                <a:moveTo>
                  <a:pt x="417765" y="265986"/>
                </a:moveTo>
                <a:lnTo>
                  <a:pt x="166241" y="265986"/>
                </a:lnTo>
                <a:lnTo>
                  <a:pt x="166241" y="332482"/>
                </a:lnTo>
                <a:lnTo>
                  <a:pt x="0" y="166241"/>
                </a:lnTo>
                <a:lnTo>
                  <a:pt x="166241" y="0"/>
                </a:lnTo>
                <a:lnTo>
                  <a:pt x="166241" y="66496"/>
                </a:lnTo>
                <a:lnTo>
                  <a:pt x="417765" y="66496"/>
                </a:lnTo>
                <a:lnTo>
                  <a:pt x="417765" y="265986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2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9745" tIns="66497" rIns="0" bIns="66496" spcCol="1270" anchor="ctr"/>
          <a:lstStyle/>
          <a:p>
            <a:pPr algn="ctr" defTabSz="622259">
              <a:lnSpc>
                <a:spcPct val="90000"/>
              </a:lnSpc>
              <a:spcAft>
                <a:spcPct val="35000"/>
              </a:spcAft>
              <a:defRPr/>
            </a:pPr>
            <a:endParaRPr lang="hu-H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Szabadkézi sokszög 15">
            <a:extLst>
              <a:ext uri="{FF2B5EF4-FFF2-40B4-BE49-F238E27FC236}">
                <a16:creationId xmlns:a16="http://schemas.microsoft.com/office/drawing/2014/main" id="{B2DA9DAF-34D3-4E32-B93E-7ABCBCD377AD}"/>
              </a:ext>
            </a:extLst>
          </p:cNvPr>
          <p:cNvSpPr/>
          <p:nvPr/>
        </p:nvSpPr>
        <p:spPr>
          <a:xfrm>
            <a:off x="8484992" y="3198312"/>
            <a:ext cx="204178" cy="331788"/>
          </a:xfrm>
          <a:custGeom>
            <a:avLst/>
            <a:gdLst>
              <a:gd name="connsiteX0" fmla="*/ 0 w 417765"/>
              <a:gd name="connsiteY0" fmla="*/ 66496 h 332482"/>
              <a:gd name="connsiteX1" fmla="*/ 251524 w 417765"/>
              <a:gd name="connsiteY1" fmla="*/ 66496 h 332482"/>
              <a:gd name="connsiteX2" fmla="*/ 251524 w 417765"/>
              <a:gd name="connsiteY2" fmla="*/ 0 h 332482"/>
              <a:gd name="connsiteX3" fmla="*/ 417765 w 417765"/>
              <a:gd name="connsiteY3" fmla="*/ 166241 h 332482"/>
              <a:gd name="connsiteX4" fmla="*/ 251524 w 417765"/>
              <a:gd name="connsiteY4" fmla="*/ 332482 h 332482"/>
              <a:gd name="connsiteX5" fmla="*/ 251524 w 417765"/>
              <a:gd name="connsiteY5" fmla="*/ 265986 h 332482"/>
              <a:gd name="connsiteX6" fmla="*/ 0 w 417765"/>
              <a:gd name="connsiteY6" fmla="*/ 265986 h 332482"/>
              <a:gd name="connsiteX7" fmla="*/ 0 w 417765"/>
              <a:gd name="connsiteY7" fmla="*/ 66496 h 33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765" h="332482">
                <a:moveTo>
                  <a:pt x="417765" y="265986"/>
                </a:moveTo>
                <a:lnTo>
                  <a:pt x="166241" y="265986"/>
                </a:lnTo>
                <a:lnTo>
                  <a:pt x="166241" y="332482"/>
                </a:lnTo>
                <a:lnTo>
                  <a:pt x="0" y="166241"/>
                </a:lnTo>
                <a:lnTo>
                  <a:pt x="166241" y="0"/>
                </a:lnTo>
                <a:lnTo>
                  <a:pt x="166241" y="66496"/>
                </a:lnTo>
                <a:lnTo>
                  <a:pt x="417765" y="66496"/>
                </a:lnTo>
                <a:lnTo>
                  <a:pt x="417765" y="265986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2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9745" tIns="66496" rIns="0" bIns="66496" spcCol="1270" anchor="ctr"/>
          <a:lstStyle/>
          <a:p>
            <a:pPr algn="ctr" defTabSz="622259">
              <a:lnSpc>
                <a:spcPct val="90000"/>
              </a:lnSpc>
              <a:spcAft>
                <a:spcPct val="35000"/>
              </a:spcAft>
              <a:defRPr/>
            </a:pPr>
            <a:endParaRPr lang="hu-H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9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14753" y="-67583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Talajlakó szervezetek jelentősége a talajban 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14753" y="1074511"/>
            <a:ext cx="8129995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indent="-457200"/>
            <a:r>
              <a:rPr lang="hu-HU" dirty="0"/>
              <a:t>Szervesanyag forrás a talajképződéshez; </a:t>
            </a:r>
            <a:r>
              <a:rPr lang="hu-HU" dirty="0">
                <a:solidFill>
                  <a:srgbClr val="FF0000"/>
                </a:solidFill>
              </a:rPr>
              <a:t>???</a:t>
            </a:r>
          </a:p>
          <a:p>
            <a:pPr indent="-457200"/>
            <a:r>
              <a:rPr lang="hu-HU" dirty="0"/>
              <a:t>A talajon, illetve a talajban felhalmozódó elhalt növényi maradványok, biomassza aprítása, lebontása, a talaj mélyebb </a:t>
            </a:r>
            <a:r>
              <a:rPr lang="hu-HU" dirty="0">
                <a:solidFill>
                  <a:srgbClr val="FF0000"/>
                </a:solidFill>
              </a:rPr>
              <a:t>szintjeibe </a:t>
            </a:r>
            <a:r>
              <a:rPr lang="hu-HU" dirty="0"/>
              <a:t>keverése;</a:t>
            </a:r>
          </a:p>
          <a:p>
            <a:pPr indent="-457200"/>
            <a:r>
              <a:rPr lang="hu-HU" dirty="0"/>
              <a:t>A szerves anyagban tárolt tápanyagok megkötése, illetve felvehető formába </a:t>
            </a:r>
            <a:r>
              <a:rPr lang="hu-HU" dirty="0">
                <a:solidFill>
                  <a:srgbClr val="FF0000"/>
                </a:solidFill>
              </a:rPr>
              <a:t>vitele</a:t>
            </a:r>
            <a:r>
              <a:rPr lang="hu-HU" dirty="0"/>
              <a:t>;</a:t>
            </a:r>
          </a:p>
          <a:p>
            <a:pPr indent="-457200"/>
            <a:r>
              <a:rPr lang="hu-HU" dirty="0" err="1"/>
              <a:t>Humuszosodás</a:t>
            </a:r>
            <a:r>
              <a:rPr lang="hu-HU" dirty="0"/>
              <a:t>, humuszképződés folyamatának elősegítése; </a:t>
            </a:r>
          </a:p>
          <a:p>
            <a:pPr indent="-457200"/>
            <a:r>
              <a:rPr lang="hu-HU" dirty="0"/>
              <a:t>A talaj ásványi és szerves anyagainak keverése;</a:t>
            </a:r>
          </a:p>
          <a:p>
            <a:pPr indent="-457200"/>
            <a:r>
              <a:rPr lang="hu-HU" dirty="0"/>
              <a:t>Talajszerkezet képzés;</a:t>
            </a:r>
          </a:p>
          <a:p>
            <a:pPr indent="-457200"/>
            <a:r>
              <a:rPr lang="hu-HU" dirty="0"/>
              <a:t>Víz- és nedvességgazdálkodási tulajdonságok fenntartása, javítása; </a:t>
            </a:r>
            <a:r>
              <a:rPr lang="hu-HU" dirty="0">
                <a:solidFill>
                  <a:srgbClr val="FF0000"/>
                </a:solidFill>
              </a:rPr>
              <a:t>járatok??</a:t>
            </a:r>
          </a:p>
          <a:p>
            <a:pPr indent="-457200"/>
            <a:r>
              <a:rPr lang="hu-HU" dirty="0"/>
              <a:t>Számos egyéb folyamat, amik hozzájárulnak hogy talajain egészségesek és termékenyek legyenek. </a:t>
            </a:r>
          </a:p>
          <a:p>
            <a:pPr indent="-457200"/>
            <a:endParaRPr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20734671-B815-4FE0-93CF-6A34D4901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567" y="1825625"/>
            <a:ext cx="3194886" cy="446053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416629" y="5855273"/>
            <a:ext cx="66947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rgbClr val="00B050"/>
                </a:solidFill>
              </a:rPr>
              <a:t>Talajélet nélkül nincs talaj!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930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</TotalTime>
  <Words>3864</Words>
  <Application>Microsoft Office PowerPoint</Application>
  <PresentationFormat>Szélesvásznú</PresentationFormat>
  <Paragraphs>432</Paragraphs>
  <Slides>58</Slides>
  <Notes>27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58</vt:i4>
      </vt:variant>
    </vt:vector>
  </HeadingPairs>
  <TitlesOfParts>
    <vt:vector size="65" baseType="lpstr">
      <vt:lpstr>Arial</vt:lpstr>
      <vt:lpstr>Calibri</vt:lpstr>
      <vt:lpstr>Calibri Light</vt:lpstr>
      <vt:lpstr>Comic Sans MS</vt:lpstr>
      <vt:lpstr>Times New Roman</vt:lpstr>
      <vt:lpstr>Office-téma</vt:lpstr>
      <vt:lpstr>Slide</vt:lpstr>
      <vt:lpstr>Gyakorlati Talajtan gazdálkodóknak</vt:lpstr>
      <vt:lpstr>Tartalomjegyzék </vt:lpstr>
      <vt:lpstr>Bevezetés, általános ismertetés</vt:lpstr>
      <vt:lpstr>A talaj </vt:lpstr>
      <vt:lpstr>Talajok funkciói </vt:lpstr>
      <vt:lpstr>PowerPoint-bemutató</vt:lpstr>
      <vt:lpstr>A talajok különbözők  </vt:lpstr>
      <vt:lpstr>PowerPoint-bemutató</vt:lpstr>
      <vt:lpstr>Talajlakó szervezetek jelentősége a talajban </vt:lpstr>
      <vt:lpstr>A humusz jelentősége a talajban</vt:lpstr>
      <vt:lpstr>Humusz jelentősége a talajban - 1</vt:lpstr>
      <vt:lpstr>Humusz jelentősége a talajban - 2</vt:lpstr>
      <vt:lpstr>Talajok szervesanyag, humusz tartalmának megőrzése, növelése </vt:lpstr>
      <vt:lpstr>Talajok kémiai tulajdonságai, talajkémhatás </vt:lpstr>
      <vt:lpstr>Kémhatás jelentősége </vt:lpstr>
      <vt:lpstr>Talajmeszezés   </vt:lpstr>
      <vt:lpstr>Talajok sótartalma </vt:lpstr>
      <vt:lpstr>Talajok színe utal (??)</vt:lpstr>
      <vt:lpstr>Talajok szilárd fázisának tulajdonságai </vt:lpstr>
      <vt:lpstr>A talajok fizikai félesége és jelentőségük</vt:lpstr>
      <vt:lpstr>Fizikai féleség laboratóriumi jellemzése: Arany-féle kötöttségi szám (KA)</vt:lpstr>
      <vt:lpstr>A laboratóriumból kapott eredmények értékelése, a kötöttségi számokhoz tartozó fizikai féleség értékek </vt:lpstr>
      <vt:lpstr>Talajok fizikai féleségének terepi meghatározása - gyúrópróba</vt:lpstr>
      <vt:lpstr>Talajszerkezet </vt:lpstr>
      <vt:lpstr>A genetikai vagy morfológiai talaj szerkezet ??</vt:lpstr>
      <vt:lpstr>A talajok szerkezeti elemeinek típusai </vt:lpstr>
      <vt:lpstr>Az agronómiai talajszerkezet </vt:lpstr>
      <vt:lpstr>A talajszerkezet jelentősége </vt:lpstr>
      <vt:lpstr>Térfogattömeg és a sűrűség</vt:lpstr>
      <vt:lpstr>PowerPoint-bemutató</vt:lpstr>
      <vt:lpstr>A talajok pórustere</vt:lpstr>
      <vt:lpstr>PowerPoint-bemutató</vt:lpstr>
      <vt:lpstr>Térfogattömeg jelentősége </vt:lpstr>
      <vt:lpstr>Túlművelés hatására kialakuló szerkezeti leromlás magas? térfogattömeg, alacsony? porozitás</vt:lpstr>
      <vt:lpstr>Talajok nedvességgazdálkodási tulajdonsága  </vt:lpstr>
      <vt:lpstr>A talajok nedvességállapotának jelentősége   </vt:lpstr>
      <vt:lpstr>A nedvességgazdálkodását befolyásoló talajtulajdonságok</vt:lpstr>
      <vt:lpstr>Talajok nedvességtartalma és a vízkészlettípusai</vt:lpstr>
      <vt:lpstr>A talajvíz időszakos jelenlétének felismerése a szelvényben</vt:lpstr>
      <vt:lpstr>Pangóvíz jelenlétének felismerése a szelvényben</vt:lpstr>
      <vt:lpstr>Talajvédő művelési módok  </vt:lpstr>
      <vt:lpstr>Talajmintázás, mintázási egységek kialakítása </vt:lpstr>
      <vt:lpstr>Talaj adatbázisok létrehozása </vt:lpstr>
      <vt:lpstr>Laboratóriumi talaj vizsgálati jegyzőkönyv Alap vizsgálat</vt:lpstr>
      <vt:lpstr>Idősoros műholdképek  Megfigyelhetők a visszatérő talaj és növénymintázatok</vt:lpstr>
      <vt:lpstr>Domborzatmodellek Amit a domborzat magyaráz… mikromélyedések, magaslatok.  Pár 10 cm is számít!</vt:lpstr>
      <vt:lpstr>Vessük össze a hozamtérképekkel, biomassza adatokkal DE!!!  Figyeljünk az évjárati hatásokra</vt:lpstr>
      <vt:lpstr>Értsük meg a tábla működését! Csak a szelvények genetikája segíthet! ??? A talaj tulajdonságai nagyon sok mindent magyaráznak!</vt:lpstr>
      <vt:lpstr>Alternatív megközelítések – mire?</vt:lpstr>
      <vt:lpstr>Talajtulajdonságok ábrázolása és értelmezése csak a felső 0-30 cm-es rétegből I. </vt:lpstr>
      <vt:lpstr>Talajtulajdonságok ábrázolása és értelmezése csak a felső 0-30 cm-es rétegből II. </vt:lpstr>
      <vt:lpstr>?Probléma</vt:lpstr>
      <vt:lpstr>Lehetséges válaszok </vt:lpstr>
      <vt:lpstr>Az adatbázisok és térképi alapok további felhasználása</vt:lpstr>
      <vt:lpstr>„Otthon” elvégezhető vizsgálatok </vt:lpstr>
      <vt:lpstr>Mit tanultunk?</vt:lpstr>
      <vt:lpstr>Felhasznált irodalom</vt:lpstr>
      <vt:lpstr>Fogalomtár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Gyakorlati Talajtan gazdálkodóknak</dc:title>
  <dc:creator>Péter Varga</dc:creator>
  <cp:lastModifiedBy>Dr. Szegi Tamás András</cp:lastModifiedBy>
  <cp:revision>107</cp:revision>
  <dcterms:created xsi:type="dcterms:W3CDTF">2021-04-21T15:27:09Z</dcterms:created>
  <dcterms:modified xsi:type="dcterms:W3CDTF">2021-07-06T07:59:09Z</dcterms:modified>
</cp:coreProperties>
</file>