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Default Extension="docx" ContentType="application/vnd.openxmlformats-officedocument.wordprocessingml.document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28" r:id="rId39"/>
    <p:sldId id="294" r:id="rId40"/>
    <p:sldId id="295" r:id="rId41"/>
    <p:sldId id="296" r:id="rId42"/>
    <p:sldId id="297" r:id="rId43"/>
    <p:sldId id="329" r:id="rId44"/>
    <p:sldId id="299" r:id="rId45"/>
    <p:sldId id="330" r:id="rId46"/>
    <p:sldId id="331" r:id="rId47"/>
    <p:sldId id="302" r:id="rId48"/>
    <p:sldId id="303" r:id="rId49"/>
    <p:sldId id="304" r:id="rId50"/>
    <p:sldId id="305" r:id="rId51"/>
    <p:sldId id="306" r:id="rId52"/>
    <p:sldId id="332" r:id="rId53"/>
    <p:sldId id="333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5" r:id="rId68"/>
    <p:sldId id="322" r:id="rId69"/>
    <p:sldId id="323" r:id="rId70"/>
    <p:sldId id="326" r:id="rId71"/>
    <p:sldId id="327" r:id="rId72"/>
    <p:sldId id="324" r:id="rId73"/>
  </p:sldIdLst>
  <p:sldSz cx="12192000" cy="6858000"/>
  <p:notesSz cx="6858000" cy="9144000"/>
  <p:embeddedFontLst>
    <p:embeddedFont>
      <p:font typeface="Calibri" pitchFamily="34" charset="0"/>
      <p:regular r:id="rId75"/>
      <p:bold r:id="rId76"/>
      <p:italic r:id="rId77"/>
      <p:boldItalic r:id="rId78"/>
    </p:embeddedFont>
    <p:embeddedFont>
      <p:font typeface="Roboto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3" roundtripDataSignature="AMtx7mjhB8KZ3KqTicONlVmx2rCQtkfr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354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2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opnutrition.com/efu-site-specific-nutrient-management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5O9N0cymY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mezőgazdasági termelés célja a profit, amit az egységnyi területre jutó hozam költséghatékony növelésével érhetünk el. Adott területen a termelési szint négy fő tényezőtől függ, amelyek a következők: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fajták genetikai adottságai,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agrotechnológiai lehetőségek (színvonal és kapacitás)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input (vetőmag, műtrágya, növényvédőszer) finanszírozásának lehetőségei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környezeti tényezők, mint a klimatikus adottságok és a talaj adottságok.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költséghatékony hozamnövelés csak akkor valósulhat meg, ha a négy fő tényező összhangban van egymással. Hiába választunk egy intenzív fajtát, ha nem tudjuk számára a megfelelő tápanyag-visszapótlási színvonalat biztosítani, vagy az éghajlati adottságok nem kedveznek az adott fajtának.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hozamot meghatározó tényezők közül, a fajta genetikai tulajdonságai megválaszthatók, az agrotechnikai és az input finanszírozási lehetőségek korlátok között változtathatók, de a környezeti tényezők adottak. A legtöbb környezeti tényezőre nem vagyunk hatással. Ez alól bizonyos mértékben a talaj a kivétel. A talaj adottságait megváltoztatni teljes mértékeben nem tudjuk, de hatással tudunk lenni a talajra. Az agrotechnikával és a talajerőgazdálkodással, amellyel elősegíthetjük a talaj termékenységének megőrzését és növelését. Amennyiben az agrotechnikai és input finanszírozási tényezőktől eltekintünk, akkor a termelési szintet egy-egy termőhelyen a kiválasztott fajta és a tápanyagellátás határozza meg. A rendszeres tápanyagutánpótlás nélkülözhetetlen a talajok termékenységének megőrzésében. A tápanyagutánpótlás hasznosulását a talaj egyéb tulajdonságai is befolyásolják, például a talaj szervesanyag tartalma, pH-ja és a vízháztartási jellemzői. Az optimális talajerőgazdálkodási technológia kidolgozására (szervesanyag tartalom növelése, pH befolyásolás, biológiai élet növelése), a tápanyag-visszapótlási szint megválasztásához szükség van a talaj és az ott végbemenő folyamatok megismerésére.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talaj a legfontosabb természeti erőforrásunk, megismerése környezetvédelmi, termesztéstechnológiai és gazdasági szempontból is elengedhetetlen. A talaj tápanyagtartalma térben és időben változik. Vannak olyan paraméterek, amelyek lassan változnak (pl. humusztartalom) és más paraméterek változása rövid idő alatt is jelentős (pl. nitrogén tartalom). A talajtulajdonságok ismerte nélkül nem lehet a technológiát megfelelően alkalmazni. A talajok legnagyobb része heterogén, amely azt jelenti, hogy a hagyományos gazdálkodás során alkalmazott technológia illetve inputok bizonyos részein a területnek optimálisak, máshol pedig nem. Az input anyagokból a terület egy részén túl nagy mennyiséget adunk ki, amely emeli a termelési költségeket és növeli a környezetterhelést. A tábla más részén pedig a szükségesnél kisebb mennyiség kerül a területre, amely negatív hatással van a hozamra és a profitra egyaránt. A precíziós technológia a térinformatika segítségével megmutatja a talajok táblán belüli változatosságát. Az azonos tulajdonságokkal rendelkező táblán belüli részek lehatárolásra kerülhetnek, és folyamatos adatgyűjtés, tárolás és elemzés válik lehetővé. A táblán belüli eltérő tulajdonságú területek számára optimalizálható a kijuttatható input (pl. tápanyag) mennyisége és a technológia lehetővé teszi a táblán belüli változtatott mennyiségben való kijuttatását. Ezzel a technológiával a gazdaságosság, a várható korlátozásoknak való megfelelés, a környezettudatos gazdálkodás (amely minden gazdálkodó elemi érdeke a folyamatos, magas színvonalú termelés érdekében) egyszerre valósítható meg</a:t>
            </a:r>
            <a:r>
              <a:rPr lang="hu-HU"/>
              <a:t> 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növények tápanyagigénye a tenyészidőszak különböző szakaszaiban elemenként eltérő. A nitrogént elsősorban a vegetatív fázisban igényli a növény. A foszfor felvételében két maximum figyelhető meg: a fejlődés kezdeti szakaszában a gyökérképződéshez, illetve reproduktív szakaszban a virág- és magképződéshez szükséges nagyobb mennyiségű foszfor. A kálium igény nagy a vegetatív fázisban, ekkor a levéltömeg kialakulásában és szénhidrátképzésben vesz részt, később a reproduktív fejlődési szakaszban, a tartalékanyagok képzéséhez szükséges. A tápanyagfelvétel üteme és ritmusa növényfajonként is változó, ezért általánosságban nem határozható meg egyértelműen.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 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Az N-, P-, K-, Ca-, Mg-, S-ellátás szempontjából a gyökéren keresztüli tápanyagfelvétel döntő jelentőségű, mivel csak így képes a növény a szárazanyag-produkcióhoz szükséges tápanyagot megfelelő mennyiségben felvenni. A növények tápelem szükségletüket a talaj természetes tápanyagaiból, illetve a talajba juttatott trágyákból fedezik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 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kijuttatható műtrágya mennyiséget számos tényező befolyásolja. Döntő jelentőségű, hogy a növénynek a fejlődés különböző szakaszaiban a tápanyagok megfelelő mennyiségben és arányban álljanak rendelkezésre. Ennek az irányelvnek való megvalósítása azt kívánja, hogy rendelkezzünk információval a termelési területen a talaj: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technológia szempontjából jelenetős tulajdonságairól,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(felvehető formában lévő) tápanyagtartalmáról,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tápanyagok hasznosulásának korlátozó tényezőiről.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Általánosságban jellemző Magyarországon, hogy kevés olyan mezőgazdasági tábla van, amely heterogén. Ez azt jelenti, hogy a hagyományos technológia korlátozza a talajok megismerhetőségét, hiszen ebben az esetben a gazdálkodási egység a tábla. Tábla szinten kerül meghatározásra a technológiai elemek valamennyi paramétere (kijuttatott tápanyag mennyisége, növényvédőszer dózisa, tőszám). Könnyeben belátható, hogy egy heterogén talaj esetében bizonyos helyeken ez nem optimális. A digitalizáció ebben nyújt segítséget. A területen lévő azonos talajtulajdonságú talajrészeket kezeli egységként és a tápanyag-visszapótlás így optimális szinten történik.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u="sng">
                <a:solidFill>
                  <a:schemeClr val="hlink"/>
                </a:solidFill>
                <a:hlinkClick r:id="rId3"/>
              </a:rPr>
              <a:t>https://www.cropnutrition.com/efu-site-specific-nutrient-management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/>
              <a:t>Talaj tápanyagtérképek. Készülhet 5 ha-os hagyományos mintavételi eljárás alapján készült térkép alapján, amelyet kiegészítünk a gazdálkodás során kritikus pontoknak tartott mintavételi helyekkel. A 3 ha-os mintavételi egység tekintetében megoszlanak a vélemények, egyes források szerint pontosabb képet kapunk a területről, de vannak olyan szakemberek, akik a 3 ha-os minta alapján készült talajtérképek felbontását nem tartják a mintavétel és vizsgálat költségeihez képest jelentősnek.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/>
              <a:t>A legtöbb precíziós technológiával foglalkozó rendszer a  helyspecifikus mintavételi eljárást részesíti előnyben.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Hozamtérképek. A</a:t>
            </a:r>
            <a:r>
              <a:rPr lang="hu-HU"/>
              <a:t> hozamtérképezés – a több éven át történő hozammérés, hogy a kultúra, évjárat, stb. befolyásoló hatása mellett is pontos képet tudjunk alkotni. A megfelelő minőségű adat alapkövetelmény, ezért a </a:t>
            </a: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kombájn kalibrálása minden aratás előtt szükséges, lehetőleg fajtánként a megfelelő minőségű adat érdekében. Az adatokat a legtöbb esetben fel kell dolgozni, ami során a zavarokat/hibákat kiszűrik, „tisztítják” a nyers adatokat.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Számos tényező módosíthatja a hozamtérképet, ezért a gazdálkodó megfigyelései teszik teljessé a hozamról kapott képet. Ilyen módosító tényező lehet a vadkár, belvíz miatti a táblának egy részén későbbi időpontban való vetés, ahol a hozam alacsonyabb, vagy a technológiai hiba.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Precíziós talajmintavétel alapján készült tápanyag térképek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Műholdas idősoros felvételek. Nagy előnyük, hogy már a helyspecifikus technológiai alkalmazása előtti időből is rendelkezésre álló adatok letölthetők. Ezeket nagyon sok a helyspecifikus tápanyag-visszapótlási rendszer felhasználja alapadatként (AXIÁL SoilMap, KITE - PrecZone, Xarvio FIELD MAP)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Digitális domborzati modellek – amelyek a víz lefolyási zónái meghatározásához nyújtanak segítséget, amely az csapadékadatokkal és a talajtulajdonságokkal együtt a talaj vízszolgáltató képességét mutathatja meg adott évben. Az eróziós hatások értékeléséhez is felhasználható a domborzati modell, amely  a tápanyagok és a kemikáliák mobilizálódását is befolyásolhatja.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Forrás: https://www.axial.hu/gps/vantage/adatmanagement/zonazas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zóna azonos termőképességű területet jelent. Ennek megfelelően, a terület termőképességét és annak táblán belüli különbségeit kell tudnunk mérni, meghatározni.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helyspecifikus növénytermesztés megvalósításához az első lépés a táblán belüli kezelési egységek, zónák kijelölése, illetve ezen zónák termőképességének minél pontosabb meghatározása.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helyspecifikus növénytermesztés megvalósításához az első lépés a táblán belüli kezelési egységek, zónák kijelölése, illetve ezen zónák termőképességének minél pontosabb meghatározása.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zónák legfőbb ismérve, hogy az általuk lehatárolt területen belül a termőképesség – bizonyos határok között – azonos. A zónák lehatárolása tehát alapjaiban határozza meg a helyspecifikus gazdálkodás sikerét. Ha a zónák lehatárolása helyes, a zóna kellően homogén. Ha a zóna helytelenül kerül kijelölésre, lesznek benne gyenge és jó termőképességű területek is. Ezzel gyakorlatilag – kisebb léptékben – ugyanazt a hibát követjük el, mint a táblaszintű gazdálkodásban: az átlagos inputfelhasználással a gyenge részekre indokolatlanul sokat fordítunk, az átlag feletti részek termőképességét pedig nem használjuk ki teljes mértékben. Ugyanez történik akkor is, ha a zónák termőképességét helytelenül, vagy pontatlanul határozzuk meg.</a:t>
            </a: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Táblán belüli kezelési egységek, zónák kijelölése, illetve ezen zónák termőképességének minél pontosabb meghatározása - Ha a zónák lehatárolása helyes, a zóna kellően homogén.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Felhasználható adatok: távérzékelési adatok (NDVI) és a tábláról gyűjtött műveleti adatok (domborzat és hozam).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táblán belül változó méretű, de maximum 3 hektáros menedzsment zónák kialakítása javasolt.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precíziós tápanyaggazdálkodás alapját a tábláinkon pontos koordinátákhoz rögzített talajmintavétel adja.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talajmintavétel a mintavevő autó GPS-el és automata fúró rendszerű talajmintavevő berendezéssel végzi el.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fenti módszerek közül egyedül a hozammérés az, mely a hozam tényleges mérésén alapul. Az összes többi módszer egy-egy hozamot befolyásoló tényező, vagy tényezőcsoport mérésére épül, és abból próbál a hozamra becslést adni. Függően attól hogy az egyes években az adott tényező milyen mértékben befolyásolta a hozamot és mennyire megalapozott az adott paraméter és a hozam közötti összefüggés – ez a becslés kisebb, vagy nagyobb hibával terhelt.  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Felmerül a kérdés, mit tudunk tenni, ha nincsenek hozamtérképeink, de szeretnénk elindulni a helyspecifikus gazdálkodással? Kihagyhatók a hozam adatok? Hiszen korábban sem volt más információnk, mint a tábla átlaghozama és az 5 ha-os talajmintavételből származó tápanyag-ellátottsági adatok. 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Véleményünk szerint nem. 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Mégpedig azért nem, mivel számunkra a hozam, az adott zónák maximális termőképessége a legfontosabb információ. A talaj tápanyag-ellátottságának mintázata pedig nem feltétlenül jelenik meg a hozamtérképek mintázatában.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Mert más tényezők is befolyásolják a hozamunkat, mint a technológiai hibák, az erózió, a lehullott csapadék mennyisége és a domborzat kapcsolata, a vadkár. Ezeket az információkat a hozamtérkép nem jeleníti meg, de jelzi a hozamcsökkenést. A rendszer pontossága érdekében valamennyi információra szükség van a pontos zónalehatárolás érdekében.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A helyspecifikus tápanyag-gazdálkodás (és a precíziós növénytermesztés) előnyei: 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okszerű tápanyag-visszapótlás a megfelelő időben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egységes növény, jobb ellenállóképesség és stressztűrő képesség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gyorsabban kialakuló gyomelnyomó képesség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környezetkímélő, dokumentálható termesztéstechnológia (versenyelőny, támogatáshoz való hozzáférés)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profit növekedés - javuló gazdaságosság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költségek optimalizálása (inputköltség csökkentésének lehetősége a hozambiztonság veszélyeztetése nélkül)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fajlagos beruházási igény csökken – (nagyobb munkasebesség, látási viszonyoktól független munkavégzési lehetőség)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magas szintű termesztési és munkakultúra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teljesítményalapú bérezés lehetősége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megbízható, folyamatosan bővülő adatbázis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digitális kataszteri nyilvántartás és táblatörzskönyv lehetősége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nyomon követhető minőség-ellenőrzés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kontrollált költség- és energiafelhasználás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termelési folyamatba való hatékony beavatkozási lehetőség, gyors reagálás</a:t>
            </a:r>
            <a:endParaRPr/>
          </a:p>
          <a:p>
            <a:pPr marL="742950" lvl="1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-2984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○"/>
            </a:pPr>
            <a:r>
              <a:rPr lang="hu-HU" sz="12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helyspecifikus tápanyag-gazdálkodás (és a precíziós növénytermesztés) hátrányai:</a:t>
            </a:r>
            <a:endParaRPr/>
          </a:p>
          <a:p>
            <a:pPr marL="74295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magasabb beruházási költség – amely az eredeti gazdálkodási színvonaltól függ</a:t>
            </a:r>
            <a:endParaRPr/>
          </a:p>
          <a:p>
            <a:pPr marL="74295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input költség növekedésének lehetősége, amennyiben a gazdaság nem </a:t>
            </a:r>
            <a:endParaRPr/>
          </a:p>
          <a:p>
            <a:pPr marL="74295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nem megfelelő adatfelvétel a gazdaságosságot veszélyezteti</a:t>
            </a:r>
            <a:endParaRPr/>
          </a:p>
          <a:p>
            <a:pPr marL="74295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munkafolyamatba való beépítése a precíziós rendszerek használatának szakértelem és a munkavállalói ellenállás esetén a rendszer funkcióinak használata korlátozott a megfelelő minőségű információ hiányában</a:t>
            </a:r>
            <a:endParaRPr/>
          </a:p>
          <a:p>
            <a:pPr marL="74295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nagyobb teljesítményű gépekre alapozott termelés meghibásodás alatt nagyobb kapacitáskiesést jelentenek</a:t>
            </a:r>
            <a:endParaRPr/>
          </a:p>
          <a:p>
            <a:pPr marL="74295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nagyobb informatikai tudást igényel az agronómus/szaktanácsadó részéről</a:t>
            </a:r>
            <a:endParaRPr/>
          </a:p>
          <a:p>
            <a:pPr marL="742950" lvl="1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 dirty="0"/>
              <a:t>KITE: </a:t>
            </a:r>
            <a:r>
              <a:rPr lang="hu-HU" u="sng" dirty="0">
                <a:solidFill>
                  <a:schemeClr val="hlink"/>
                </a:solidFill>
                <a:hlinkClick r:id="rId3"/>
              </a:rPr>
              <a:t>https://www.youtube.com/watch?v=Hj5O9N0cymY</a:t>
            </a:r>
            <a:endParaRPr dirty="0"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 sz="11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AXIAL: https://www.youtube.com/watch?v=biUKnhUJqsU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videók két precíziós technológiával foglalkozó rendszer helyspecifikus tápanyag-visszapótlási módszerét mutatja be. Ki kell emelni, hogy a szakértők folyamatos segítséget adnak a gazdálkodónak, a területen a mintavételi pontok kijelölése szakmai szempontok szerint történik, a gazdálkodó közreműködésével (a talajról a gazdálkodás során szerzett tapasztalatait felhasználva). A mintavétel előre meghatározott mintavételi pontok alapján történik, nagy pontosságú (RTK) GPS </a:t>
            </a:r>
            <a:r>
              <a:rPr lang="hu-HU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koordintáták</a:t>
            </a: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alapján. A mintavétel automatizált, az azonos mélységből vett mintavétel, így emberi beavatkozás nélkül történik. A részmintákból az átlagminta ismét automatikusan képződik, így a homogenitás megfelelő, az emberi tényezőt, mint hibaforrást a rendszerek kizárják. A mintákat azonnal ellátják az azonosításhoz szükséges jelzéssel, a főbb információk ezen jól láthatók. A mintákat akkreditált laboratóriumban elemzik és az eredményeket a talajmintavételi pontokhoz tartozó GPS koordinátához rögzítik a rendszert üzemeltetők. Ezzel a mintavétel megtervezésétől a minták eredményének a rendszerbe kerülését felügyeli a szolgáltató, az alapadatok minősége garantált. 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Forrás: https://www.danuba.hu/talajszkenneles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A talajszkennerek az elektromágneses vezetőképességbeli különbség mérésén alapul. Az eltérő fizikai féleségű és sótartalmú  talajrészek másként vezetik az elektromosságot. A talaj vezetőképességének meghatározására két módszert különíthetünk el, attól függően, hogy a készülék érintkezik-e közvetlenül a talaj felszínével: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Kontakt talajszkenner (csoroszlyákat használ elektródaként)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Nem-kontakt talajszkenner (elektromágneses indukciók segítségével)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1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SzPts val="1100"/>
              <a:buChar char="○"/>
            </a:pPr>
            <a:r>
              <a:rPr lang="hu-HU" sz="2800"/>
              <a:t>Egyes típusú talajszkennerek esetében a következő paraméterek is mérésre kerülnek:</a:t>
            </a:r>
            <a:endParaRPr/>
          </a:p>
          <a:p>
            <a:pPr marL="808038" lvl="1" indent="-357188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 sz="2800"/>
              <a:t>pH</a:t>
            </a:r>
            <a:endParaRPr/>
          </a:p>
          <a:p>
            <a:pPr marL="808038" lvl="1" indent="-357188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hu-HU" sz="2800"/>
              <a:t>Szervesanyag tartalom</a:t>
            </a:r>
            <a:endParaRPr/>
          </a:p>
          <a:p>
            <a:pPr marL="0" lvl="1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SzPts val="1100"/>
              <a:buNone/>
            </a:pPr>
            <a:r>
              <a:rPr lang="hu-HU" sz="2800"/>
              <a:t> Az azonos tulajdonságú talajfoltok a mérési eredmények alapján geostatisztikai módszerek segítségével lehatárolásra kerülnek és a legtöbb eseteben a zónák lehatárolásához, vagy a talajmintavételi pontok kijelöléséhez használják a kapott információkat.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Az N-, P-, K-, Ca-, Mg-, S-ellátás szempontjából a gyökéren keresztüli tápanyagfelvétel döntő jelentőségű, mivel csak így képes a növény a szárazanyag-produkcióhoz szükséges tápanyagot megfelelő mennyiségben felvenni. A növények tápelem szükségletüket a talaj természetes tápanyagaiból, illetve a talajba juttatott trágyákból fedezik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 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 Talajélet feltételei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levegő (oxigén),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 a nedvesség,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táplálék,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kémhatás,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hőmérséklet,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sótartalom és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konkurens szervezetek (jelen nagyobb mennyiségben, ha fenti tényezők bármelyikének kedvező aránya megváltozik, romlik. 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talajban élő mikroorganizmusok – baktériumok, gombák – alakítják át a talajban lévő tápanyagokat a növény számára felvehető formába. Az életfeltételükhöz szükséges környezeti feltételeket meg kell teremteni, mert nem megfelelő viszonyok között aktivitásuk csökken, a talajban lévő tápanyagok felvehető formába történő átalakulása lelassul, ami a növény nem megfelelő táplálásához vezet.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mikroorganizmusok érzékenyek a talaj pH szintjére. A savas pH kedvezőtlen számukra, </a:t>
            </a:r>
            <a:r>
              <a:rPr lang="hu-HU" sz="1100" b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ilyenkor talajjavítás szükséges (meszezés).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talajok szervesanyag tartalmával a talaj fizikai tulajdonságait javítjuk. A szántóföldi növények szármaradványai jelentős mennyiségű tápanyagot (N, P, K) tartalmaznak, amit mikrobiális lebontás és feltárás után a következő kultúrák hasznosíthatnak. </a:t>
            </a:r>
            <a:endParaRPr sz="110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Éppen ezért fontos, hogy használjunk szerves anyagokat a gazdálkodás során, mint például a kultúrnövény szármaradványait, szervestrágyáat, zöldtrágyát, komposztot,  vagy a kissé elfeledett szennyvíziszapot (aminek kijuttatása csak szabályozott keretek között történhet). A növényi maradványok irányított bontásával a talajok szervesanyag-tartalmát növeljük, ami a baktériumok zavartalan működéséhez szükséges. Ne feledjük, a baktériumtrágyák és gombakultúrák használata tápanyag-visszapótlás nélkül, a talaj tápanyagtartalmának kimerüléséhez vezethet!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A szervesanyagban gazdag talaj jobban raktározza a vizet, és a terület aszályérzékenysége  alacsonyabb lesz, amely hozamot és a hozambiztonságot növeli. A jó szerkezetű talaj könnyebben művelhető, így a művelési költségei alacsonyabbak. A szántóföldi növények szármaradványai jelentős mennyiségű tápanyagot (N, P, K) tartalmaznak, amit mikrobiális lebontás és feltárás után a következő kultúrák hasznosíthatnak.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talajban élő mikroorganizmusok – baktériumok, gombák – alakítják át a talajban lévő tápanyagokat a növény számára felvehető formába. Az életfeltételükhöz szükséges környezeti feltételeket meg kell teremteni, mert nem megfelelő viszonyok között aktivitásuk csökken, a talajban lévő tápanyagok felvehető formába történő átalakulása lelassul, ami a növény nem megfelelő táplálásához vezet. A szervesanyagban gazdag talaj jobban raktározza a vizet, és a terület aszályérzékenysége  alacsonyabb lesz, amely hozamot és a hozambiztonságot növeli. A jó szerkezetű talaj könnyebben művelhető, így a művelési költségei alacsonyabbak. A szántóföldi növények szármaradványai jelentős mennyiségű tápanyagot (N, P, K) tartalmaznak, amit mikrobiális lebontás és feltárás után a következő kultúrák hasznosíthatnak. A szármaradványok lebontásához szükséges N mennyisége helyspecifikusan változhat, ha a táblán belüli egyenetlen szalmaelosztást felmérjük (pl. a kombájn több helyen megáll és ilyenkor nagyobb mennyiségű szalma kerül a talajra).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Baktérium trágya kijuttatása esetén a tápanyag-visszazpótlás szükséges, különben a baktériumok kimerítik a talaj tápanyag készéletét. Az élős szervezetek csak akkor tudnak hasznosulni a talajban, ha számukra kedvező feltételeket biztosítunk (pH). A kedvezőtlen időjárási körülmények is befolyásolják a kijuttatott baktériumtrágyák, gombakultúrák aktivitását. Hideg vagy aszályos időszak is kedvezőtlen számukra, hatásuk ilyenkor alacsonyabb. A megfelelő kijuttatási technológia betartása fontos, erről a szakértők tesznek ajánlást. A legtöbb esetben azonnali bedolgozás szükséges a kijuttatás után. Amennyiben a készítmények hűtést igényelnek felhasználás előtt, biztosítani kell a megfelelő tárolási feltételeket.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zöldtrágya bedolgozása a talajok szervesanyag tartalmát növeli, a termelési „profit” a következő kultúrákban fog jelentkezni. Bizonyos kultúrák zöldtrágyanövényként való alkalmazása – mustár – a talajlakó kártevőket is gyéríti, mivel csípős ízanyagukat nem kedvelik.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/>
              <a:t>Forrás: https://www.youtube.com/watch?v=Mt2OJv6-Tgs&amp;t=40s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precíziós szervestárgya szórás alatt dinamikus súlymérés történik, így a helyspecifikus kijuttatásra alkalmas eszköz. A szóráskép vizsgálatakor csak 13.5%-os szórási veszteséget mértek. A rendszert ISOBUS vezérlőegységgel felszerelt. A kívánt szórási mennyiség után a rendszer automatikusan beállítja a kaparóléc optimális sebességét. A rendszer folyamatosan méri a kijuttatott mennyiséget és a GPS koordinátákhoz tervezett mennyiséget, ami 1 kg pontossággal kiadható a szervestrágya. A kijuttatási arány a vezérlőegységen keresztül szabályozható. Dinamikus mérleg – kijuttatás szabályozás mellett az adatok tárolása is végbemegy.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 dirty="0"/>
              <a:t>Forrás: https://www.youtube.com/watch?v=ib3DF7OeM14&amp;t=39s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 dirty="0"/>
              <a:t>A növénytermesztés során a két legfontosabb tápanyag-visszapótlási forma az alaptrágyázás és a fejtárgyázás. A vegetációs időszak későbbi fázisaiban ezt a műveletet pótolni nem tudjuk.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Alaptrágyázás:A</a:t>
            </a: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kémhatás is fontos tényező: semlegestől eltérő kémhatás során például szintén számolnunk kell tápanyagveszteséggel, gondolva elsősorban a foszfor lekötődési problémákra.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Az őszi szántás előtt végzik, a  kijuttatni kívánt P és K műtrágya közel teljes mennyiségét és esetleg a N műtrágya kisebb részét juttatják ki. A foszfor és a kálium mozgása nem jelentős a talajban. A talaj összes kálium tartalma a legtöbb esetben meghaladja a foszfor és a nitrogén mennyiségét.  A legtöbb kálium a kötött, agyagos talajokban van, mert főképp az agyagrészecskékben található. A szántóföldi növénytermesztés során jelentős mennyiségű tápelem – különösen foszfor – kerül ki a körforgásból, ezért ezeket a mennyiségét pótolni kell. A foszfor hasznosulásával kapcsolatban külön ki kell emelni a szervestrágyázás jelentőségét, mivel a szervestrágyák elősegítik a talajfoszfátok </a:t>
            </a:r>
            <a:r>
              <a:rPr lang="hu-HU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feltáródását</a:t>
            </a: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dirty="0"/>
              <a:t>Helyspecifikusan optimalizálható nitrogén, foszfor, kálim alaptrágya-kijuttatási mennyisége. A kijuttatási térkép alapján megtörténhet a helyspecifikus, változó dózisú kijuttatás. Amelynek a formái lehetnek: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dirty="0" err="1"/>
              <a:t>mono</a:t>
            </a:r>
            <a:r>
              <a:rPr lang="hu-HU" dirty="0"/>
              <a:t> műtrágyák (K és P műtrágya külön dózisban, akár egy menetben történő kijuttatása, osztott tartályos műtrágyaszóróval)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dirty="0"/>
              <a:t>egyedi igényeknek megfelelően hidegen összeállított műtrágyák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dirty="0"/>
              <a:t>folyékony műtrágyák  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dirty="0"/>
              <a:t>A szilárd műtrágyák esetében nagyon fontos, hogy a műtrágya szemcsézettsége lehetővé tegye az egyenletes szóráskép megvalósulását. A műtrágya bevonata a hatóanyag(ok) </a:t>
            </a:r>
            <a:r>
              <a:rPr lang="hu-HU" dirty="0" err="1"/>
              <a:t>feltáródásának</a:t>
            </a:r>
            <a:r>
              <a:rPr lang="hu-HU" dirty="0"/>
              <a:t> dinamikáját is befolyásolja, amely jelentős hatással van a hasznosuláson keresztül a hozamra. </a:t>
            </a: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dirty="0"/>
              <a:t>Forrás: </a:t>
            </a:r>
            <a:r>
              <a:rPr lang="hu-H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https://www.youtube.com/watch?v=p0W3oM-FAPs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Forrás: https://hu.kverneland.com/Kverneland-brand-Hungary/Mutragyaszoras-eszkoezei/Tarcsas-mutragyaszorok/Kverneland-Exacta-CL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sz="11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 John </a:t>
            </a:r>
            <a:r>
              <a:rPr lang="hu-HU" sz="1100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Deere</a:t>
            </a:r>
            <a:r>
              <a:rPr lang="hu-HU" sz="11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R4030–</a:t>
            </a:r>
            <a:r>
              <a:rPr lang="hu-HU" sz="1100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hu-HU" sz="11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önjáró permetező átszerelhető szilárd műtrágyaszóróra. A szilárd műtrágyatartály akár osztott kivitelben is szerelhető, így egyidejűleg foszfor és kálium helyspecifikus szórására is alkalmas. Mivel Magyarország talajai káliummal közepesen vagy jól ellátottak, de ugyanez nem mondható el a foszforról, ahol jelentősen nagyobb szintű tápanyag-visszapótlás szükséges. A helyspecifikus kijuttatás alkalmazásával költséghatékonyság növelhető, különösen abban az esetben, amikor a két típusú </a:t>
            </a:r>
            <a:r>
              <a:rPr lang="hu-HU" sz="1100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mono</a:t>
            </a:r>
            <a:r>
              <a:rPr lang="hu-HU" sz="11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műtrágyát egy menetben tudjuk helyspecifikusan kijuttatni. </a:t>
            </a:r>
            <a:endParaRPr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/>
              <a:t>Forrás: https://www.danuba.hu/valtozo_dozisu_pkca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Talajmintavételi eredmények alapján változó dózisú alapműtrágyák kiadásával a cél, az optimális talaj feltételek megteremtése. A tápanyagok kiadása mellett azok hasznosulását is figyelemmel kell követni, a talajt komplex rendszerként kell tekinteni.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táblán belül a gyengébb tápanyagszolgáltató képességű részekre nagyobb adagú alaptrágya kerül kijuttatásra - ahol hasznosulását egyéb tényező nem befolyásolja – és ezzel a hozam növelhető.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Azokra a tábla részekre nem juttatunk ki tápanyagot (vagy kevesebbet), ahol annak szintje megfelelő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tápanyagok kiadása mellett azok hasznosulását is figyelemmel kell követni, a talajt komplex rendszerként kell tekinteni.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tápelemek természetes úton szerves és szervetlen formában jelen vannak a talajokban különböző mennyiségben, azonban a talajok fizikai, kémiai és biológiai tulajdonságai nagyban befolyásolják ezek – és a kijuttatott tápelemek – feltáródását és felvehetőségét a növények számára.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alaptrágya P tartalma hozzájárul a gyökér megfelelő fejlődéséhez, ami az aszálytűrést is javítja.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pH savas tartományba kerül, a tápanyagszolgáltató képessége csökken, ilyen esetben a talaj pH javítása elengedhetetlen (mész kijuttatása szükséges), különben a kijuttatott tápanyagok nem megfelelően hasznosulnak és a hozamra gyakorolt hatása csökken Savanyú talajokon a biológiai, bakteriális aktivitás is csökken, a tápanyagfeltárás általuk valósul(na) meg. Ennek következtében a növény számára kevesebb tápanyag kerül felvehető formába. A pH értékét az optimálishoz közelítve a talaj tápanyagszolgáltató képessége is jelentősen javul.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harmonikus tápanyag-visszapótlás során a mezo- és mikroelemek szerepéről nem szabad elfeledkezni, a zavartalan fejlődéshez ezek a tápelemek is nélkülözhetetlenek. Ilyen fontos mezoelem például a kalcium, ami elengedhetetlen a gyökerek egészséges és normális fejlődéséhez, a sejtfalak megfelelő kialakításához, valamint a szénhidrát anyagcsere szabályozásához. Hiányában ezek a folyamatok elégtelenül működnek, súlyos esetben pedig a növény pusztulását is okozhatja.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Több tápanyag-visszapótlási modell vagy szaktanácsadási rendszer esetén is tapasztalták, hogy a hozam maximalizálását célzó ajánlott kijuttatandó hatóanyag-mennyiség a gazdaságosnál magasabb. Ez két okból is helytelen: egyrészt a túlzott nitrogénkijuttatás miatt a nitrogén nem tud hasznosulni, ami környezeti veszélyforrást jelent; másrészt a nagyobb mértékű kijuttatás a hozamokat negatív irányba befolyásolja, ami jelentős többletköltséget is eredményez. Az időjárási bizonytalanságok ugyan szintén jelentősen befolyásolhatják a növénytermesztés sikerességét, azonban a túlzott, vagy túl kevés tápanyag kijuttatása gazdasági növényeink ellenálló képességére is jelentős befolyással bír, végeredményben a hozamokra, így a jövedelmezőségre is kihat. Forrás: https://www.agronaplo.hu/szakfolyoirat/2014/02/szantofold/tapanyag-kijuttatas-a-precizios-gazdalkodasban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teljes folyamatot lefedő rendszerek előnye, hogy az alapmintavétel pontosságára is nagy figyelmet fordítanak, amelyek alapvetően befolyásolják a tápanyag-visszapótlás hatékonyságát (Kitáp, MaxiMAP, MySoyl, Xarvio).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A kijuttatandó mennyiség meghatározásánál az első eldöntendő kérdés, hogy mi a célunk, a növények kezdeti fejlődéséhez szükséges foszfor biztosítása (a klasszikus értelembe vett starter műtrágyázás) vagy a tenyészidőszak tápelem szükségletét próbáljuk valamelyest, de harmonikusan fedezni.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növények tápanyagigénye a tenyészidőszak különböző szakaszaiban elemenként eltérő. A nitrogént elsősorban a vegetatív fázisban igényli a növény. A foszfor felvételében két maximum figyelhető meg: a fejlődés kezdeti szakaszában a gyökérképződéshez, illetve reproduktív szakaszban a virág- és magképződéshez szükséges nagyobb mennyiségű foszfor. </a:t>
            </a:r>
            <a:endParaRPr b="1"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b="1"/>
              <a:t>A vetéssel egy menetben kijuttatott starter formája lehet: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mikrogranulált - talajfertőtlenítés a vetéssel egy menetben kijuttatható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granulált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folyékony  starter.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 A folyékony műtrágya használatának egyik előnye a nagyobb mértékű hasznosulás a szilárd formákkal szemben.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A granulált műtrágyák esetében a jó vízoldékonyság, és a magas foszfortartalom a kezdeti gyökérfejlődésnél fontos. Ezen kívül mikroelemtartalommal is rendelkezhet.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A startertrágya alkalmazásának előnyei: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gyors fejlődésnek indult, erős csíranövény,  csírafertőző betegségekre kevésbé fogékony.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intenzív fejlődés, korai gyomelnyomó képesség kialakulása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erőteljesebb, kiterjedtebb gyökérzet, jobb stressztűrő képesség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jobb egészségi állapot – kártevők, korokozókkal szemben jobb ellenálló képesség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b="1"/>
              <a:t>Forrás: https://hu.kverneland.com/Kverneland-brand-Hungary/Permetezogepek/Front-fueggesztett-permetezogepek/Kverneland-iXtra-LiFe</a:t>
            </a: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foszfor utánpótlása létfontosságú a növénytermesztés során, hiszen minden energiaigényes és anyagcserefolyamat csak akkor tud biztonságosan lezajlani, ha ez a tápelem megfelelő mennyiségben és felvehető módon van jelen a talajban. Különösen igaz ez a csírázás és a kezdeti fejlődés időszakában.. A gyökérfejlődés erőteljes lesz, a gyökérszőrök képződése intenzívvé válik, ha van foszfor a talajban. A foszforfelvétel 90%-a gyökérszőrökön keresztül megy végbe.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A sorba történő kijuttatással a sor mellé pozícionálva és a vetési mélység alá történhet a műtrágya kijuttatása jobb hasznosulás.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Formája lehet szilárd vagy folyékony.  A folyékony forma népszerűsége nő.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Nagyobb beruházás esetén célszerű a sokoldalú felhasználási lehetőségeket szem előtt tartani. A front tartály lehetővé teszi a szakaszolást Kverneland iXtra LiFe esetébenés változtatható dózisú (VR) kijuttatást, de alkalmas a sávpermetezésre, vetéssel egymenetben (költséghatékony), mechanikus gyomírtáskor sorpermetezésre, növény kondícionáló anyagok kijuttatására. </a:t>
            </a:r>
            <a:r>
              <a:rPr lang="hu-HU" sz="1100"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110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Forrás: http://eta.bibl.u-szeged.hu/5361/7/Prec%C3%ADzi%C3%B3s%20gazd%C3%A1lkod%C3%A1s%20g%C3%A9pei-vet%C3%A9s.pdf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Forrás: https://www.precisionplanting.com/products/product/furrowjet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Forrás: https://www.kite.hu/mezogazdasagi-hirek-aktualitasok/szerintem-nincs-jobb-a-precision-planting-keszlettel-felszerelt-john-deere-vetogepnel-ha-precizios-vetesrol-van-szo/293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/>
              <a:t>A RTK pontosságú GPS használata lehetővé teszi a vetőgép táblán belüli precíz munkáját. FurrowJet egy vetőgépre szerelt műtrágya-kijuttató munkaeszköz, mely lehetővé teszi, hogy ne csak a barázdába, hanem a mag két oldalától 2-2 cm távolságra egy-egy sávban is kijuttatható legyen a műtrágya.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 A folyékony formának köszönhetően a csíranövény gyökérfejlődéséhez azonnal rendelkezésre áll a P, így a kelés egyöntetű és dinamikus lesz.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starter műtrágya hatását erősíti a talajnedvesség által szabályozott SmartDepth automatikus mélységállító rendszer (Precision Planting) a precíziós vetésű soros növények számára. SmartFirmer barázdamélység nedvességmérőjéből áll.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SmartDepth mélységszabályozó berendezés vetőelemek mélységállító szerkezetét állítaj helyspecifikusan, a valós időben a vetőágyban mért talajnedvesség tartalom alapján.  A rendszer segítségéval a mag mindig az adott helyen az optimális feltételek közé kerül, amely tovább növeli az egyenletes kelés lehetőségét.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szenzorok vetés közben a barázda számos parméterét (nedvesség, magárok hőmérséklet, szervesanyag tartalom, barázda egyenletesség, vetésmélység) rögzítik és az adatok tárolásra kerülnek, később elemezhetők.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Magyar gyakorlati tapasztalat szerint, kukorica állományban a Precision Planting rendszerével á</a:t>
            </a: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ltalában 14 km/h sebességgel vetettek, 99%-os vetési pontossággal. De 18 km/h sebességnél is 97%-os volt a pontosság. Nagy sebességnél is precíz és állandó vetésmélység - és tőtávolságtartást tapasztaltak.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Forrás: https://agroforum.hu/lapszam-cikk/zoldites-szerepe-az-erozio-elleni-talajvedelem-rendszereben/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területről folyamatosan műholdak által gyűjtött adatok is rendelkezésre állnak, ezek egy része bárki által megtekinthető, letölthető. A műholdak által készített felvételek több évre visszamenőleg is rendelkezésre állnak, amelyek lehetővé teszik a terület előéletének megismerését. Leszűrhetjük kultúránként, évjáratonként (aszályos, csapadékos) és együtt elemezhetjük ezeket, meghatározva a főbb tendenciákat a talaj-időjárás-fajta-technológia esetében.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ilyen típusú elemzés nagy szakértelmet igényel, és nem utolsó sorban költséges térinformatikai szoftvereket. Napjainkban számos szolgáltató foglalkozik műholdak által készített NDVI felvételek alapján változástérkép készítésével. Ezek a térképek azonban csupán a területen lévő növényállományban bekövetkező változásokat mutatják meg, de az okok feltárásához szükség van egyéb információkra. Amennyiben a változás hirtelen következik be, vagy nem ismert a gazdálkodó által sem a változás oka, célszerű a területen határszemlét tartani. Vegetációs időben azonban nem egyszerű a nagyobb táblák minden részét megközelíteni, vagy a természeti adottságok nem teszik lehetővé (pl. eső utáni nagy sár). Ilyen esetben kitűnően használhatók a drónok, amelyek a területen könnyedén és pontosan megtalálják a kritikus részeket és kamera segítségével rögzítik a helyszínen látottakat. A tápanyag-visszapótlás szempontjából ez azért fontos, mert sok esetben adott területre nem érdemes nitrogént kijuttatni, mert a hozamra nem gyakorol már hatást. Ilyen eset lehet, amikor a napraforgó fejét már a vad leharapta, a növény tovább él – csökkenő biomassza tömeget mutat a műhold felvétel – de termés már ezeken a növényeken nem fog képződni.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dirty="0"/>
              <a:t>Forrás: https://www.kite.hu/tudastar/virtualis-hatarszemle-8-precsat-extra-hatarszemle-a-vilagurbol/184</a:t>
            </a:r>
            <a:endParaRPr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dirty="0"/>
              <a:t>A növényállomány folyamatos kontrollálása távérzékeléssel is megvalósulhat. A műholdas felvételek alapján a rendszer érzékeli és vizualizálja, ha az állományban hirtelen bekövetkező változás áll be, így az okok feltárás azonnal megkezdhető. </a:t>
            </a:r>
            <a:endParaRPr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sz="1100" dirty="0"/>
              <a:t>A KITE applikáció segítségével egy adott táblán nyomon tudjuk követni a változásokat; pontosan lehatárolhatók lesznek az </a:t>
            </a:r>
            <a:r>
              <a:rPr lang="hu-HU" sz="1100" dirty="0" err="1"/>
              <a:t>agrotechnológiai</a:t>
            </a:r>
            <a:r>
              <a:rPr lang="hu-HU" sz="1100" dirty="0"/>
              <a:t> hibák, illetve a talaj heterogenitásából adódó foltok, amelyet visszatükröz a növényi biomassza; ezen kívül a jégkár, vadkár hatása is hatékony módon érzékelhető.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dirty="0"/>
              <a:t>A dróntechnológia lehetővé teszi, hogy azokra a helyekre is eljussunk határszemlére, amely egyébként nehezen vagy egyáltalán nem megközelíthető. 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dirty="0"/>
              <a:t>A drónok használata folyamatos határszemlét is lehetővé tesz, hiszen ebben az esetben, csak a tábla életének folyamatos </a:t>
            </a:r>
            <a:r>
              <a:rPr lang="hu-HU" dirty="0" err="1"/>
              <a:t>nyomonkövetése</a:t>
            </a:r>
            <a:r>
              <a:rPr lang="hu-HU" dirty="0"/>
              <a:t> ad információt. A drónok használata jogszabályhoz kötött, amely 2021-ben változott. Az alkalmazásuk előtt szükséges a kötelezettségekkel tisztában lenni, ami lehet: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dirty="0"/>
              <a:t>regisztrációs kötelezettség, 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dirty="0"/>
              <a:t>repülési bejelentési kötelezettség, 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dirty="0" err="1"/>
              <a:t>rónpilótai</a:t>
            </a:r>
            <a:r>
              <a:rPr lang="hu-HU" dirty="0"/>
              <a:t> jogosítvány megléte. 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 dirty="0"/>
              <a:t>Forrás: </a:t>
            </a:r>
            <a:r>
              <a:rPr lang="hu-HU" dirty="0">
                <a:solidFill>
                  <a:schemeClr val="dk1"/>
                </a:solidFill>
              </a:rPr>
              <a:t>https://www.youtube.com/watch?v=5WwNy-XOdSk</a:t>
            </a:r>
            <a:endParaRPr dirty="0"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 dirty="0"/>
              <a:t>Forrás: </a:t>
            </a:r>
            <a:r>
              <a:rPr lang="hu-HU" b="0" dirty="0">
                <a:solidFill>
                  <a:schemeClr val="dk1"/>
                </a:solidFill>
              </a:rPr>
              <a:t>https://www.youtube.com/watch?v=5JMJuiriBc0</a:t>
            </a:r>
            <a:endParaRPr dirty="0"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 b="0" dirty="0">
                <a:solidFill>
                  <a:schemeClr val="dk1"/>
                </a:solidFill>
              </a:rPr>
              <a:t>Forrás: http://www.maphsmart.co.uk/index.php?page=application-services</a:t>
            </a:r>
            <a:endParaRPr dirty="0"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 b="0" dirty="0">
                <a:solidFill>
                  <a:schemeClr val="dk1"/>
                </a:solidFill>
              </a:rPr>
              <a:t>Forrás: https://www.smart-farming.hu/category/greenseeker/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nitrogénszenzorok a növényállomány fejlettségéről és nitrogénellátottságáról ad képet, a növényállomány biomassza és </a:t>
            </a:r>
            <a:r>
              <a:rPr lang="hu-HU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vitalitásbeli</a:t>
            </a: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különbségek alapján. a szenzor az NDVI index érétkeit méri és a táblán belüli különbségek alapján valós időben vezérli a műtrágya kijuttatást. 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egy növényi vegetációs index, az úgynevezett NVDI értéket méri és a táblán belüli 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Két kijuttatási stratégia közül tudunk választani: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Kisebb NDVI érték = több műtrágya kijuttatás (fordított arányosság)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Ezt a stratégiát akkor használják, ha növény fejlődésének korai szakaszában van, ebben az esetben a cél a homogén állomány elérése.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Kisebb NDVI érték = kevesebb műtrágya kijuttatás (egyenes arányosság)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Későbbi fejtrágyázás esetében a magasabb terméspotenciállal rendelkező részre juttatt ki nagyobb adagú műtrágyát, így növelve a hozamot.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szenzor csak a valós idejű értékeket veszi figyelembe.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0" dirty="0">
              <a:solidFill>
                <a:schemeClr val="dk1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0" dirty="0">
              <a:solidFill>
                <a:schemeClr val="dk1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0" dirty="0">
              <a:solidFill>
                <a:schemeClr val="dk1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0"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Forrás: https://www.yara.hu/tapanyagellatas/eszkozok/yara-imageit/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megmutatja a felhasználóknak, hogy mennyi nitrogént kell kijuttatniuk ahhoz, hogy optimális terméshozamot és –minőséget érjenek el, az ImageIT minőségbiztosított műtrágyázási javaslatokat is ad a Yara által preferált termékekkel kapcsolatosan, valamint elküldi a legközelebbi Yara iroda elérhetőségeit.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alkalmazás a gazdálkodó okostelefonjának kameráját csúcstechnológiájú tápanyagvizsgálóvá alakítja át. Az ImageIT a levéltakaró, a levelek zöld színe és a barna levelek becsült mennyisége alapján számítja ki a nitrogénfelvételt. Az alkalmazás mögött meghúzódó technológia olyan részletes képelemzést tesz lehetővé, amely kategorizálja a levél képpontjait, kiszűri a „zajos” képrészleteket, és megszámolja a levél képpontjait. Annak ellenére, hogy egy fejlett mezőgazdasági alkalmazásról van szó, az ImageIT felhasználóbarát és rugalmas a műszaki követelmények tekintetében is. Az alkalmazást nem befolyásolja a kamera típusa, és alacsony felbontású, 50-200 KB méretű képekkel dolgozik.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gyenge térerővel rendelkező területeken az ImageIT offline módban menti el a képeket, és így a képek hálózati kapcsolat nélkül is elkészíthetőek, majd pedig akkor küldi el a fotókat értelmezésre, amikor az okostelefon WiFi hálózatot észlel, vagy 3G zónába ér. Forrás: Yara.hu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A pozícionált helyspecifikus kijuttatás lényege, hogy a változtatott dózis mellett, a gyökér zónába kerül a műtrágya. A műtrágya ebben az esetben is lehet: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folyékony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szilárd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sorközműveléssel együtt végzett folyékony műtrágya-kijuttatás - itt a magas növényállományban a növények felett haladó szórókeretről belógató szettel a pl. a kukorica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/>
              <a:t>Forrás: Genezis (https://genezispartner.hu/wp-content/uploads/2021/04/Lombtragya_katalogus_2020.pdf)</a:t>
            </a: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/>
              <a:t>Forrás: https://www.yara.hu/tapanyagellatas/eszkozok/yara-checkit/</a:t>
            </a: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/>
              <a:t>.</a:t>
            </a:r>
            <a:r>
              <a:rPr lang="hu-HU" sz="1100" b="1"/>
              <a:t> Főbb tudnivalók: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/>
              <a:t>A </a:t>
            </a:r>
            <a:r>
              <a:rPr lang="hu-HU" sz="1100" b="1"/>
              <a:t>mikroelem pótlásra hatékony</a:t>
            </a:r>
            <a:r>
              <a:rPr lang="hu-HU" sz="1100"/>
              <a:t>, mivel a makroelemekhez képest kis mennyiség kell belőlük, és talajon keresztül nem költséghatékony kijuttatásuk.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/>
              <a:t>A levélen keresztüli tápanyagfelvétel serkenti a gyökéren keresztüli tápanyag felvételt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/>
              <a:t>Egyes tápelemek felszívódása is akár nagyságrendekkel jobb, mint gyökéren keresztüli táplálás (talajtrágyázás) esetén  (ennek folyamat nem teljesen tisztázott)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/>
              <a:t>A makroelemek (NPK) csak részben pótolhatók levéltrágyával - hiánytünet megszüntetésére alkalmas kijuttatási forma, a terméskiesés csökkentésére. A levélen keresztül a makroelem igény teljes mennyiségben nem elégíthető ki, mivel ezekből az elemekből nagy mennyiséget igényel a növény.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 sz="1100" b="0"/>
              <a:t>A mikroelemek pótlása rendkívül fontos élettani és táplálkozási szerepük miatt. Amennyiben valamely mikroelem hiányban van, ez súlyos gazdasági kárt okoz.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CheckIT a Yara mezőgazdasági mobil alkalmazása. Az ebben található fotógyűjtemény segítséget nyújt az esetleges tápelemhiányok gyors és egyszerű felismeréséhez és kezeléséhez. </a:t>
            </a: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felhasználók nagy felbontású fotókon azonosíthatják be a hiánybetegségeket, s azokat a tünetek, a tüneteknek a növényen való előfordulása, illetve a tünetek feltételezett oka szerint tovább szűrhetik. Miután megtörtént a hiánybetegség okának meghatározása, az alkalmazás további információkkal szolgál azzal kapcsolatosan, hogy az adott hiánybetegség miként befolyásolja a növény fejlődését, mely talajtípusoknál fordul elő leginkább, és mely tényezők tudják még tovább rontani azt. A CheckIT műtrágyázási javaslatokat is nyújt a beazonosított hiánybetegségek kezeléséhez, valamint egyéb olyan termékek használatára is javaslatot tesz, amelyek lehetővé teszik a megelőző kezeléseket is a következő tenyészidőszakra.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alkalmazás személyre szabott, és a növény termőterülete szerint lokalizált, valamint a célország hivatalos nyelvét használja. A CheckIT-et úgy tervezték meg, hogy gyenge térerővel rendelkező vidéki területeken is lehessen használni. Ez lehetővé teszi a gazdálkodók számára, hogy szükség szerint helyszíni elemzéseket is végezhessenek, s hogy javaslatokat kapjanak a hiánybetegségekkel kapcsolatosan, s ezáltal javíthassanak a termés minőségén és a hozam mennyiségén. A CheckIT mobil helymeghatározó szolgáltatások révén el is tudja küldeni a legközelebbi Yara iroda elérhetőségét. Forrás: yara.hu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/>
              <a:t>Forrás: saját - https://www.agronaplo.hu/szakfolyoirat/2021/03/gepesites/ezert-kincs-az-agraradat-2-resz-novenyvedelem-es-kijuttatastechnologia</a:t>
            </a: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/>
              <a:t>A folyékony formában történő nitrogén műtrágya kijuttatása az egyre szárazabb tavaszi időszakok miatt a technológia szerves része lett. </a:t>
            </a:r>
            <a:r>
              <a:rPr lang="hu-H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Stabile NS formájában adják ki a folyékony nitrogént a területekre. A kijuttatást 1,5 bar nyomáson végezik, ez nagyméretű cseppekkel és cseppnehezékkel, alacsony hőmérsékleten ajánlott. Így a lé le tud peregni a levélen, és a gyökéren keresztül felszívódva hasznosulhat. Érdemes figyelni arra, hogy abban az esetben képes perzselni, ha hengerezés után mechanikai sérülések vannak a növényeken, ezeken keresztül bejut a levélfelületbe, és roncsolást okoz.</a:t>
            </a: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/>
              <a:t>NDVI térképek alapján történő menedzsment zóna lehatárolás a heterogenitás láthatóvá válik és az adatok alapján a menedzsment zónák mentén helyspecifikus folyékony fejtrágya kijuttatása, valamint további elemzés az okok feltárására.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 folyékony fejtrágya kijuttatás látszólag a 2020-as évben is egységes állományt hozott létre, azonban a hozamtérképek jelezték, hogy az állomány heterogén, a felhasznált tápanyag-visszapótlási rendszer hatékonyságát rontja valamely talajtani paraméter, vagy egyéb tényező. Az input anyag felhasználás várható korlátozása miatt, a termelés hatékonyabbá tétele mellett döntöttek a műtrágyafelhasználás terén. A helyspecifikus gazdálkodás műszaki háttere rendelkezésre áll, de a rendszerek közötti választás előtt szükségesnek tartották megvizsgálni a területeket és az irányvonalakat ez után kijelölni.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Az Envirosense Kft. Által készített elemzés szerint 2020. május 24-i műholdfelvételeken jól látszik az Alsórét-Elülső dűlő neve tábla őszi búza állományának heterogenitása. A menedzsment zóna lehatárolásnál ez a fajta heterogenitás még inkább szembetűnő. Az üzenet: a terület jelentős részén a kijuttatott műtrágya nem hasznosult.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/>
              <a:t>A klímaváltozás hatásaihoz való alkalmazkodás a növénytermesztés új kihívása, mindezt csökkentett műtrágya és növényvédőszer felhasználása mellett kell megvalósítania a termelőnek. A klímaváltozás hatása, hogy az extrém időjárású napok száma emelkedik – az idő ablak szűkül. Rövidebb idő alatt kell elvégezni a technológiai munkákat. A tápanyag-visszapótlás kritikus pont.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A növények vízigénye növényfajonként változó. A vízfelhasználás mértéke a környezeti tényezők hatására is jelentősen változik, így az éghajlat, a talaj tápanyag- és víztartalma, továbbá a trágyázás nagy mértékben módosítják azt. Optimális tápanyagellátás mellett legkisebb a transzspiráció – JOBB AZ ASZÁLYTŰRÉS A növény vízleadása.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A növény fejlődését a legkisebb mennyiségben rendelkezésre álló tápanyag korlátozza. Az egyoldalú tápanyag-visszapótlás nem lehet gazdaságos.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 Az aszálytűrés fokozása érdekében a növény fenológiai igényeinek megfelelő mennyiségű és felvehető formában lévő tápanyag biztosítása, az egyre gyakoribb szélsőséges időjárás mellett új stratégiákat igényel.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Kritikus időszak a növények és a termelők szempontjából tavaszi időszak, ahol az előbb említett időjárási feltételek mellett új irányokat érdemes keresni.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/>
              <a:t>A tavaszi startert műtrágya kijuttatás formája növénytáplálási, és munkaszervezési kérdés egyaránt. A gép- és emberi erőforrás kapacitás szempontjából érdemes osztottan kijuttatni a folyékony és a szilárd formájú nitrogént.  A helyes mezőgazdasági gyakorlat szerint trágya kijuttatása csak február 15-e után történhet. A március elején kijuttatott szilárd műtrágya előnye, hogy a korai kijuttatási dátum miatt képes lesz hasznosulni. A nitrogén műtrágyák esetében ha sokáig maradnak a talajfelszínen, a párolgás miatt tápanyagtartalmuk csökken. </a:t>
            </a:r>
            <a:r>
              <a:rPr lang="hu-HU" b="1"/>
              <a:t>Javaslat: </a:t>
            </a:r>
            <a:r>
              <a:rPr lang="hu-HU"/>
              <a:t>Érdemes osztottan kijuttatni a nitrogént folyékony és a szilárd formában (30-70%-ban).   A március elején kijuttatott szilárd műtrágya előnye, hogy a korai kijuttatási dátum miatt képes lesz hasznosulni. Az új generációs műtrágyák közül javasolt az elhúzódó hatástartamú ún. retard készítményt választani. Ezzel a technológiával a 10-12 hétre biztosítjuk a növény számára szükséges nitrogén mennyiséget.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Amennyiben az intenzív gazdálkodási színvonalról térnek át a helyspecifikus tápanyag-visszapótlási rendszerre, a következő közvetlen hatásokkal kell számolni: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/>
              <a:t>A </a:t>
            </a:r>
            <a:r>
              <a:rPr lang="hu-HU" sz="1100" b="1"/>
              <a:t>talajok helyspecifikus megismerése </a:t>
            </a:r>
            <a:r>
              <a:rPr lang="hu-HU" sz="1100"/>
              <a:t>– </a:t>
            </a:r>
            <a:r>
              <a:rPr lang="hu-HU" sz="1100" b="1"/>
              <a:t>problémák feltárása </a:t>
            </a:r>
            <a:r>
              <a:rPr lang="hu-HU" sz="1100"/>
              <a:t>– </a:t>
            </a:r>
            <a:r>
              <a:rPr lang="hu-HU" sz="1100" b="1"/>
              <a:t>kezelési lehetőségek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1"/>
              <a:t>Hozamnövekedés  - hozamnövelése ill. megtartása </a:t>
            </a:r>
            <a:r>
              <a:rPr lang="hu-HU" sz="1100"/>
              <a:t>– műtrágya mennyiség csökkentése </a:t>
            </a:r>
            <a:r>
              <a:rPr lang="hu-HU" sz="1100" b="1"/>
              <a:t>– költség csökkentés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1"/>
              <a:t>Aratás előtti hozam információk </a:t>
            </a:r>
            <a:r>
              <a:rPr lang="hu-HU" sz="1100"/>
              <a:t>- beavatkozási </a:t>
            </a:r>
            <a:r>
              <a:rPr lang="hu-HU" sz="1100" b="1"/>
              <a:t>lehetőség a hozamfokozásra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/>
              <a:t>A </a:t>
            </a:r>
            <a:r>
              <a:rPr lang="hu-HU" sz="1100" b="1"/>
              <a:t>talaj biológiai életéről információ </a:t>
            </a:r>
            <a:r>
              <a:rPr lang="hu-HU" sz="1100"/>
              <a:t>- </a:t>
            </a:r>
            <a:r>
              <a:rPr lang="hu-HU" sz="1100" b="1"/>
              <a:t>baktériumtrágyák, biostimulátorok</a:t>
            </a:r>
            <a:r>
              <a:rPr lang="hu-HU" sz="1100"/>
              <a:t> – </a:t>
            </a:r>
            <a:r>
              <a:rPr lang="hu-HU" sz="1100" b="1"/>
              <a:t>felvehető tápanyagtartalom növelése </a:t>
            </a:r>
            <a:r>
              <a:rPr lang="hu-HU" sz="1100"/>
              <a:t>– hozamfokozás </a:t>
            </a:r>
            <a:r>
              <a:rPr lang="hu-HU" sz="1100" b="1"/>
              <a:t>műtrágya kijuttatás nélkül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1"/>
              <a:t>Megnövekedett munkasebesség </a:t>
            </a:r>
            <a:r>
              <a:rPr lang="hu-HU" sz="1100"/>
              <a:t>– </a:t>
            </a:r>
            <a:r>
              <a:rPr lang="hu-HU" sz="1100" b="1"/>
              <a:t>műveleti időablak </a:t>
            </a:r>
            <a:r>
              <a:rPr lang="hu-HU" sz="1100"/>
              <a:t>(optimális idő a munkavégzésre) </a:t>
            </a:r>
            <a:r>
              <a:rPr lang="hu-HU" sz="1100" b="1"/>
              <a:t>jobb kihasználása </a:t>
            </a:r>
            <a:r>
              <a:rPr lang="hu-HU" sz="1100"/>
              <a:t>-  </a:t>
            </a:r>
            <a:r>
              <a:rPr lang="hu-HU" sz="1100" b="1"/>
              <a:t>fajlagos gépberuházási költség csökken</a:t>
            </a:r>
            <a:endParaRPr sz="110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A közvetett hatások: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/>
              <a:t>A </a:t>
            </a:r>
            <a:r>
              <a:rPr lang="hu-HU" sz="1100" b="1"/>
              <a:t>talajok helyspecifikus megismerése </a:t>
            </a:r>
            <a:r>
              <a:rPr lang="hu-HU" sz="1100"/>
              <a:t>– </a:t>
            </a:r>
            <a:r>
              <a:rPr lang="hu-HU" sz="1100" b="1"/>
              <a:t>problémák feltárása </a:t>
            </a:r>
            <a:r>
              <a:rPr lang="hu-HU" sz="1100"/>
              <a:t>– </a:t>
            </a:r>
            <a:r>
              <a:rPr lang="hu-HU" sz="1100" b="1"/>
              <a:t>kezelési lehetőségek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1"/>
              <a:t>Hozamnövekedés  - hozamnövelése ill. megtartása </a:t>
            </a:r>
            <a:r>
              <a:rPr lang="hu-HU" sz="1100"/>
              <a:t>– műtrágya mennyiség csökkentése </a:t>
            </a:r>
            <a:r>
              <a:rPr lang="hu-HU" sz="1100" b="1"/>
              <a:t>– költség csökkentés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1"/>
              <a:t>Aratás előtti hozam információk </a:t>
            </a:r>
            <a:r>
              <a:rPr lang="hu-HU" sz="1100"/>
              <a:t>- beavatkozási </a:t>
            </a:r>
            <a:r>
              <a:rPr lang="hu-HU" sz="1100" b="1"/>
              <a:t>lehetőség a hozamfokozásra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/>
              <a:t>A </a:t>
            </a:r>
            <a:r>
              <a:rPr lang="hu-HU" sz="1100" b="1"/>
              <a:t>talaj biológiai életéről információ </a:t>
            </a:r>
            <a:r>
              <a:rPr lang="hu-HU" sz="1100"/>
              <a:t>- </a:t>
            </a:r>
            <a:r>
              <a:rPr lang="hu-HU" sz="1100" b="1"/>
              <a:t>baktériumtrágyák, biostimulátorok</a:t>
            </a:r>
            <a:r>
              <a:rPr lang="hu-HU" sz="1100"/>
              <a:t> – </a:t>
            </a:r>
            <a:r>
              <a:rPr lang="hu-HU" sz="1100" b="1"/>
              <a:t>felvehető tápanyagtartalom növelése </a:t>
            </a:r>
            <a:r>
              <a:rPr lang="hu-HU" sz="1100"/>
              <a:t>– hozamfokozás </a:t>
            </a:r>
            <a:r>
              <a:rPr lang="hu-HU" sz="1100" b="1"/>
              <a:t>műtrágya kijuttatás nélkül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1"/>
              <a:t>Megnövekedett munkasebesség </a:t>
            </a:r>
            <a:r>
              <a:rPr lang="hu-HU" sz="1100"/>
              <a:t>– </a:t>
            </a:r>
            <a:r>
              <a:rPr lang="hu-HU" sz="1100" b="1"/>
              <a:t>műveleti időablak </a:t>
            </a:r>
            <a:r>
              <a:rPr lang="hu-HU" sz="1100"/>
              <a:t>(optimális idő a munkavégzésre) </a:t>
            </a:r>
            <a:r>
              <a:rPr lang="hu-HU" sz="1100" b="1"/>
              <a:t>jobb kihasználása </a:t>
            </a:r>
            <a:r>
              <a:rPr lang="hu-HU" sz="1100"/>
              <a:t>-  </a:t>
            </a:r>
            <a:r>
              <a:rPr lang="hu-HU" sz="1100" b="1"/>
              <a:t>fajlagos gépberuházási költség csökken</a:t>
            </a:r>
            <a:endParaRPr sz="110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u-HU"/>
              <a:t>Amennyiben az extenzív gazdálkodási színvonalról térnek át a helyspecifikus tápanyag-visszapótlási rendszerre, a következő közvetlen hatásokkal kell számolni: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/>
              <a:t>A </a:t>
            </a:r>
            <a:r>
              <a:rPr lang="hu-HU" sz="1100" b="1"/>
              <a:t>talajok helyspecifikus megismerése </a:t>
            </a:r>
            <a:r>
              <a:rPr lang="hu-HU" sz="1100"/>
              <a:t>– </a:t>
            </a:r>
            <a:r>
              <a:rPr lang="hu-HU" sz="1100" b="1"/>
              <a:t>problémák feltárása </a:t>
            </a:r>
            <a:r>
              <a:rPr lang="hu-HU" sz="1100"/>
              <a:t>– </a:t>
            </a:r>
            <a:r>
              <a:rPr lang="hu-HU" sz="1100" b="1"/>
              <a:t>kezelési lehetőségek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1"/>
              <a:t>Hozamnövekedés  - hozamnövelése </a:t>
            </a:r>
            <a:r>
              <a:rPr lang="hu-HU" sz="1100"/>
              <a:t>– műtrágya mennyiség növelése </a:t>
            </a:r>
            <a:r>
              <a:rPr lang="hu-HU" sz="1100" b="1"/>
              <a:t>– költség növelés DE profit növekedés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1"/>
              <a:t>Aratás előtti hozam információk </a:t>
            </a:r>
            <a:r>
              <a:rPr lang="hu-HU" sz="1100"/>
              <a:t>- beavatkozási </a:t>
            </a:r>
            <a:r>
              <a:rPr lang="hu-HU" sz="1100" b="1"/>
              <a:t>lehetőség a hozamfokozásra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/>
              <a:t>A </a:t>
            </a:r>
            <a:r>
              <a:rPr lang="hu-HU" sz="1100" b="1"/>
              <a:t>talaj biológiai életéről információ </a:t>
            </a:r>
            <a:r>
              <a:rPr lang="hu-HU" sz="1100"/>
              <a:t>- </a:t>
            </a:r>
            <a:r>
              <a:rPr lang="hu-HU" sz="1100" b="1"/>
              <a:t>baktériumtrágyák, biostimulátorok</a:t>
            </a:r>
            <a:r>
              <a:rPr lang="hu-HU" sz="1100"/>
              <a:t> – </a:t>
            </a:r>
            <a:r>
              <a:rPr lang="hu-HU" sz="1100" b="1"/>
              <a:t>felvehető tápanyagtartalom növelése </a:t>
            </a:r>
            <a:r>
              <a:rPr lang="hu-HU" sz="1100"/>
              <a:t>– hozamfokozás </a:t>
            </a:r>
            <a:r>
              <a:rPr lang="hu-HU" sz="1100" b="1"/>
              <a:t>műtrágya kijuttatás nélkül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100" b="1"/>
              <a:t>Megnövekedett munkasebesség </a:t>
            </a:r>
            <a:r>
              <a:rPr lang="hu-HU" sz="1100"/>
              <a:t>– </a:t>
            </a:r>
            <a:r>
              <a:rPr lang="hu-HU" sz="1100" b="1"/>
              <a:t>műveleti időablak </a:t>
            </a:r>
            <a:r>
              <a:rPr lang="hu-HU" sz="1100"/>
              <a:t>(optimális idő a munkavégzésre) </a:t>
            </a:r>
            <a:r>
              <a:rPr lang="hu-HU" sz="1100" b="1"/>
              <a:t>jobb kihasználása </a:t>
            </a:r>
            <a:r>
              <a:rPr lang="hu-HU" sz="1100"/>
              <a:t>-  </a:t>
            </a:r>
            <a:r>
              <a:rPr lang="hu-HU" sz="1100" b="1"/>
              <a:t>fajlagos gépberuházási költség csökken, de a gépberuházási költség növekedhet a helyspecifikus technológiára alkalmas gépek beszerzésével.</a:t>
            </a:r>
            <a:endParaRPr sz="110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/>
              <a:t>A közvetett hatások: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Egységes növényállomány – stressztűrő képesség fokozás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Egységes növényállomány – </a:t>
            </a:r>
            <a:r>
              <a:rPr lang="hu-HU" sz="11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egységes, időben kialakuló gyomelnyomó képesség – herbicid felhasználás csökkenthető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1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talajélet fokozása </a:t>
            </a:r>
            <a:r>
              <a:rPr lang="hu-HU" sz="11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a műtrágya felhasználása nélkül hozamemelés - </a:t>
            </a:r>
            <a:r>
              <a:rPr lang="hu-HU" sz="11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EU új agrárpolitikai célkitűzéseknek való megfelelés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Támogatások</a:t>
            </a:r>
            <a:r>
              <a:rPr lang="hu-HU" sz="11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hoz való hozzájutási lehetőség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Piaci előnyök </a:t>
            </a:r>
            <a:r>
              <a:rPr lang="hu-HU" sz="11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(követelmények) a fenntarthatósági követelményeknek való megfeleléssel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Kimutatható és dokumentálható fenntartható gazdálkodás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1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terület értékének növekedése </a:t>
            </a:r>
            <a:r>
              <a:rPr lang="hu-HU" sz="11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– adatbázis építéssel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1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Munkafolyamatok átláthatósága növekszik – jobb logisztika </a:t>
            </a: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Forrás: KITE Zrt.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A vetés során a cél, hogy minden mag a keléshez optimális feltételek közé kerüljön, a számára ideális tápanyagok optimális távolságra, felvehető formában rendelkezésre álljanak. Ez azt jelenti, hogy minden egyes magnak  a megfelelő mélységbe – a kellő nedvességi körülmények közé – kell kerülnie, ahol a kellő időben a kellő mennyiségű, összetételű tápanyaghoz felvehető formában kell hozzájutnia. Ezek a feltételek egy mezőgazdasági területen a hagyományos gazdálkodási keretek között természetesen nem teljesíthetők. A precíziós növénytermesztés lehetővé teszi, hogy a talaj heterogén tulajdonságiról pontos információkat kapjunk. A szenzor technológiának és a helyspecifikusa változtatható munakműveleteknek köszönhetően a magok az adott viszonyok közötti ideális helyre tudnak kerülni, szinte egyedileg történik a vetés. A jó gyakorlat példa bemutatja, hogy a technológia homogénebb állományt hoz létre, a hozamra gyakorolt hatása is jelentős.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b="1" i="1"/>
              <a:t>Vizsgálati hely</a:t>
            </a:r>
            <a:r>
              <a:rPr lang="hu-HU" b="1"/>
              <a:t>: </a:t>
            </a:r>
            <a:r>
              <a:rPr lang="hu-HU"/>
              <a:t>Wilmingtonban (Ohio állam)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b="1" i="1"/>
              <a:t>Alap technológia</a:t>
            </a:r>
            <a:r>
              <a:rPr lang="hu-HU" b="1"/>
              <a:t>: </a:t>
            </a:r>
            <a:r>
              <a:rPr lang="hu-HU"/>
              <a:t>normál mennyiségekkel végzett vetést és starterkijuttatást tengerszint feletti magasságban, változó talajtípusoknál, jelentős eltérésekkel.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b="1" i="1"/>
              <a:t>Választott technológia:</a:t>
            </a:r>
            <a:r>
              <a:rPr lang="hu-HU"/>
              <a:t>Precision Planting  vSet® Select és vApplyHD™ rendszer,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b="1" i="1"/>
              <a:t>Cél:</a:t>
            </a:r>
            <a:r>
              <a:rPr lang="hu-HU"/>
              <a:t> egyenletesebb vetőmag és a starter kijuttatását a terméshozam optimalizálás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i="1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/>
              <a:t>Két év hasonló időjárási körülmények között terméshozam 1 t/ha növekedést mutatott ki a kijuttatott starter mennyiségének szabályozása mellett - a hibridnek és a tőszámnak megfelelően -  csökkent az összes felhasznált starter mennyisége 30%-kal.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utriag.com/mulderschart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ondomacchina.it/en/multirate-kverneland-smart-fertilization-c2552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gro.hu/agrarhirek/merre-tovabb-tapanyag-gazdalkodasi-rendszerek/" TargetMode="External"/><Relationship Id="rId5" Type="http://schemas.openxmlformats.org/officeDocument/2006/relationships/hyperlink" Target="http://www.atk.hu/hu/proplanta" TargetMode="Externa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gric.wa.gov.au/soil-acidity/effects-soil-acidity?page=0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Word_dokumentum1.docx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biUKnhUJqsU?feature=oembed" TargetMode="External"/><Relationship Id="rId1" Type="http://schemas.openxmlformats.org/officeDocument/2006/relationships/video" Target="https://www.youtube.com/embed/Hj5O9N0cymY?feature=oembed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turcycle.com/compost-and-soils-the-foundation-of-nutrition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t2OJv6-Tgs?start=40&amp;feature=oembed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ere.hu/hu/mezogazdasagi-menedzsment-megoldasok/precizios-gazdalkodas/harvestlab-3000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b3DF7OeM14?start=39&amp;feature=oembed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0W3oM-FAPs?feature=oembed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www.kite.hu/tudastar/virtualis-hatarszemle-8-precsat-extra-hatarszemle-a-vilagurbol/184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video" Target="https://www.youtube.com/embed/5JMJuiriBc0?feature=oembed" TargetMode="External"/><Relationship Id="rId1" Type="http://schemas.openxmlformats.org/officeDocument/2006/relationships/video" Target="https://www.youtube.com/embed/5WwNy-XOdSk?feature=oembed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raragazat.hu/hir/a-co2-tragyazas-akar-10-30-kal-tobbet-hoz/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nuba.hu/valtozo_dozisu_pkca" TargetMode="External"/><Relationship Id="rId13" Type="http://schemas.openxmlformats.org/officeDocument/2006/relationships/hyperlink" Target="https://www.nive.hu/Downloads/Szakkepzesi_dokumentumok/Bemeneti_kompetenciak_meresi_ertekelesi_eszkozrendszerenek_kialakitasa/20_2220_003_101215.pdf" TargetMode="External"/><Relationship Id="rId18" Type="http://schemas.openxmlformats.org/officeDocument/2006/relationships/hyperlink" Target="https://hu.kverneland.com/Kverneland-brand-Hungary/Mutragyaszoras-eszkoezei/Tarcsas-mutragyaszorok/Kverneland-Exacta-CL" TargetMode="External"/><Relationship Id="rId26" Type="http://schemas.openxmlformats.org/officeDocument/2006/relationships/hyperlink" Target="http://www.atk.hu/hu/proplanta" TargetMode="External"/><Relationship Id="rId3" Type="http://schemas.openxmlformats.org/officeDocument/2006/relationships/hyperlink" Target="https://agroforum.hu/lapszam-cikk/kite-fejlesztesek-a-tapanyag-utanpotlasban/" TargetMode="External"/><Relationship Id="rId21" Type="http://schemas.openxmlformats.org/officeDocument/2006/relationships/hyperlink" Target="https://naturcycle.com/compost-and-soils-the-foundation-of-nutrition/" TargetMode="External"/><Relationship Id="rId7" Type="http://schemas.openxmlformats.org/officeDocument/2006/relationships/hyperlink" Target="https://www.axial.hu/gps/vantage/adatmanagement/zonazas" TargetMode="External"/><Relationship Id="rId12" Type="http://schemas.openxmlformats.org/officeDocument/2006/relationships/hyperlink" Target="https://envirosense.hu/2021/04/24/vadkarral-es-belvizzel-erintett-mezogazdasagi-teruletek-azonositasa/" TargetMode="External"/><Relationship Id="rId17" Type="http://schemas.openxmlformats.org/officeDocument/2006/relationships/hyperlink" Target="https://www.agronaplo.hu/szakfolyoirat/2014/02/szantofold/tapanyag-kijuttatas-a-precizios-gazdalkodasban" TargetMode="External"/><Relationship Id="rId25" Type="http://schemas.openxmlformats.org/officeDocument/2006/relationships/hyperlink" Target="https://www.mondomacchina.it/en/multirate-kverneland-smart-fertilization-c2552" TargetMode="External"/><Relationship Id="rId2" Type="http://schemas.openxmlformats.org/officeDocument/2006/relationships/hyperlink" Target="https://agraragazat.hu/hir/a-starter-mutragyazas-szerepe-jelentosege/" TargetMode="External"/><Relationship Id="rId16" Type="http://schemas.openxmlformats.org/officeDocument/2006/relationships/hyperlink" Target="https://agroforum.hu/szakcikkek/novenytermesztes-szakcikkek/alaptragyazas-extrakkal-eurofertil-top-49-nps/" TargetMode="External"/><Relationship Id="rId20" Type="http://schemas.openxmlformats.org/officeDocument/2006/relationships/hyperlink" Target="https://preciziosgazdalkoda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grarunio.hu/gepesites/5057-folyekony-mutragya-kijuttatasa" TargetMode="External"/><Relationship Id="rId11" Type="http://schemas.openxmlformats.org/officeDocument/2006/relationships/hyperlink" Target="https://agroforum.hu/szakcikkek/novenytermesztes-szakcikkek/taposastol-a-ragasig-vadkar-napraforgoban/" TargetMode="External"/><Relationship Id="rId24" Type="http://schemas.openxmlformats.org/officeDocument/2006/relationships/hyperlink" Target="https://www.nutriag.com/mulderschart/" TargetMode="External"/><Relationship Id="rId5" Type="http://schemas.openxmlformats.org/officeDocument/2006/relationships/hyperlink" Target="https://www.agrarszektor.hu/agrarpenzek/a-szamok-nem-hazudnak-durvan-megnott-tavaly-a-gazdak-jovedelme-magyarorszagon.27192.html" TargetMode="External"/><Relationship Id="rId15" Type="http://schemas.openxmlformats.org/officeDocument/2006/relationships/hyperlink" Target="https://agroforum.hu/lapszam-cikk/zoldites-szerepe-az-erozio-elleni-talajvedelem-rendszereben/" TargetMode="External"/><Relationship Id="rId23" Type="http://schemas.openxmlformats.org/officeDocument/2006/relationships/hyperlink" Target="http://geisseler.ucdavis.edu/Guidelines/N_Sunflower.html" TargetMode="External"/><Relationship Id="rId28" Type="http://schemas.openxmlformats.org/officeDocument/2006/relationships/hyperlink" Target="https://www.agric.wa.gov.au/soil-acidity/effects-soil-acidity?page=02" TargetMode="External"/><Relationship Id="rId10" Type="http://schemas.openxmlformats.org/officeDocument/2006/relationships/hyperlink" Target="https://www.kite.hu/mezogazdasagi-hirek-aktualitasok/precizios-szolgaltatasokkal-dijazzuk-ha-most-rendeli-meg-a-tavaszi-komplex-mutragyakat/495" TargetMode="External"/><Relationship Id="rId19" Type="http://schemas.openxmlformats.org/officeDocument/2006/relationships/hyperlink" Target="https://www.yara.hu/tapanyagellatas/eszkozok/yara-imageit/" TargetMode="External"/><Relationship Id="rId4" Type="http://schemas.openxmlformats.org/officeDocument/2006/relationships/hyperlink" Target="https://mepar.mvh.allamkincstar.gov.hu/" TargetMode="External"/><Relationship Id="rId9" Type="http://schemas.openxmlformats.org/officeDocument/2006/relationships/hyperlink" Target="https://www.kite.hu/assets/images/dyn_images/pdfs/1620627230_KITE_PRECISIONplanting2021-g_fsc_web.pdf" TargetMode="External"/><Relationship Id="rId14" Type="http://schemas.openxmlformats.org/officeDocument/2006/relationships/hyperlink" Target="https://www.agronaplo.hu/szakfolyoirat/2021/03/gepesites/ezert-kincs-az-agraradat-2-resz-novenyvedelem-es-kijuttatastechnologia" TargetMode="External"/><Relationship Id="rId22" Type="http://schemas.openxmlformats.org/officeDocument/2006/relationships/hyperlink" Target="https://agraragazat.hu/hir/a-co2-tragyazas-akar-10-30-kal-tobbet-hoz/" TargetMode="External"/><Relationship Id="rId27" Type="http://schemas.openxmlformats.org/officeDocument/2006/relationships/hyperlink" Target="https://www.magro.hu/agrarhirek/merre-tovabb-tapanyag-gazdalkodasi-rendszerek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eisseler.ucdavis.edu/Guidelines/N_Sunflower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dirty="0"/>
              <a:t>Talajerőgazdálkodás a gyakorlatban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60000"/>
              <a:buNone/>
            </a:pPr>
            <a:r>
              <a:rPr lang="hu-HU"/>
              <a:t>Dr. Gulyás Miklós, Dr. Ambrus Andrea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60000"/>
              <a:buNone/>
            </a:pPr>
            <a:r>
              <a:rPr lang="hu-HU"/>
              <a:t>Magyar Agrár- és Élettudományi Egyetem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 descr="mulders-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8128" y="2420888"/>
            <a:ext cx="4727848" cy="405019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Tápelemek kölcsönhatása</a:t>
            </a:r>
            <a:endParaRPr dirty="0"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35360" y="1556792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Antagonizmus: az a jelenség, amelynek során az egyik tápelem túlsúlya a másik felvételét lassítja vagy megakadályozza</a:t>
            </a:r>
            <a:endParaRPr dirty="0"/>
          </a:p>
          <a:p>
            <a: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400" dirty="0"/>
              <a:t>NH</a:t>
            </a:r>
            <a:r>
              <a:rPr lang="hu-HU" sz="2400" baseline="-25000" dirty="0"/>
              <a:t>4</a:t>
            </a:r>
            <a:r>
              <a:rPr lang="hu-HU" sz="2400" dirty="0"/>
              <a:t>-K		NH</a:t>
            </a:r>
            <a:r>
              <a:rPr lang="hu-HU" sz="2400" baseline="-25000" dirty="0"/>
              <a:t>4</a:t>
            </a:r>
            <a:r>
              <a:rPr lang="hu-HU" sz="2400" dirty="0"/>
              <a:t>-Ca         	</a:t>
            </a:r>
            <a:r>
              <a:rPr lang="hu-HU" sz="2400" dirty="0" err="1"/>
              <a:t>Al</a:t>
            </a:r>
            <a:r>
              <a:rPr lang="hu-HU" sz="2400" dirty="0"/>
              <a:t>-P</a:t>
            </a:r>
            <a:br>
              <a:rPr lang="hu-HU" sz="2400" dirty="0"/>
            </a:br>
            <a:r>
              <a:rPr lang="hu-HU" sz="2400" dirty="0"/>
              <a:t>Mg-K        	P-Fe              	B-</a:t>
            </a:r>
            <a:r>
              <a:rPr lang="hu-HU" sz="2400" dirty="0" err="1"/>
              <a:t>Mo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Na-K         	</a:t>
            </a:r>
            <a:r>
              <a:rPr lang="hu-HU" sz="2400" dirty="0" err="1"/>
              <a:t>Zn</a:t>
            </a:r>
            <a:r>
              <a:rPr lang="hu-HU" sz="2400" dirty="0"/>
              <a:t>-Fe           	Mg-</a:t>
            </a:r>
            <a:r>
              <a:rPr lang="hu-HU" sz="2400" dirty="0" err="1"/>
              <a:t>Mn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 err="1"/>
              <a:t>Ca-K</a:t>
            </a:r>
            <a:r>
              <a:rPr lang="hu-HU" sz="2400" dirty="0"/>
              <a:t>           	</a:t>
            </a:r>
            <a:r>
              <a:rPr lang="hu-HU" sz="2400" dirty="0" err="1"/>
              <a:t>Mn</a:t>
            </a:r>
            <a:r>
              <a:rPr lang="hu-HU" sz="2400" dirty="0"/>
              <a:t>-Fe           	</a:t>
            </a:r>
            <a:r>
              <a:rPr lang="hu-HU" sz="2400" dirty="0" err="1"/>
              <a:t>Ca</a:t>
            </a:r>
            <a:r>
              <a:rPr lang="hu-HU" sz="2400" dirty="0"/>
              <a:t>-B</a:t>
            </a:r>
            <a:br>
              <a:rPr lang="hu-HU" sz="2400" dirty="0"/>
            </a:br>
            <a:r>
              <a:rPr lang="hu-HU" sz="2400" dirty="0" err="1"/>
              <a:t>Ca</a:t>
            </a:r>
            <a:r>
              <a:rPr lang="hu-HU" sz="2400" dirty="0"/>
              <a:t>-Fe         	P-</a:t>
            </a:r>
            <a:r>
              <a:rPr lang="hu-HU" sz="2400" dirty="0" err="1"/>
              <a:t>Zn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 err="1"/>
              <a:t>Szinergizmus</a:t>
            </a:r>
            <a:r>
              <a:rPr lang="hu-HU" dirty="0"/>
              <a:t>: az elemek nemcsak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	zavarhatják, hanem elő is segíthetik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	egymás felvételét</a:t>
            </a:r>
            <a:endParaRPr dirty="0"/>
          </a:p>
          <a:p>
            <a: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400" dirty="0"/>
              <a:t> NO</a:t>
            </a:r>
            <a:r>
              <a:rPr lang="hu-HU" sz="2400" baseline="-25000" dirty="0"/>
              <a:t>3</a:t>
            </a:r>
            <a:r>
              <a:rPr lang="hu-HU" sz="2400" dirty="0"/>
              <a:t>-Mo       Cu-CaCO</a:t>
            </a:r>
            <a:r>
              <a:rPr lang="hu-HU" sz="2400" baseline="-25000" dirty="0"/>
              <a:t>3</a:t>
            </a:r>
            <a:r>
              <a:rPr lang="hu-HU" sz="1000" b="1" dirty="0"/>
              <a:t> </a:t>
            </a:r>
            <a:endParaRPr dirty="0"/>
          </a:p>
        </p:txBody>
      </p:sp>
      <p:sp>
        <p:nvSpPr>
          <p:cNvPr id="126" name="Google Shape;126;p21"/>
          <p:cNvSpPr txBox="1"/>
          <p:nvPr/>
        </p:nvSpPr>
        <p:spPr>
          <a:xfrm>
            <a:off x="8184232" y="6453336"/>
            <a:ext cx="288032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</a:t>
            </a:r>
            <a:r>
              <a:rPr lang="hu-HU" sz="1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:  https://www.nutriag.com/mulderschart</a:t>
            </a: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4570464" y="5794179"/>
            <a:ext cx="2592653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Kövesse a nyilakat! A zöld az antagonizmust, a fekete a </a:t>
            </a:r>
            <a:r>
              <a:rPr lang="hu-HU" dirty="0" err="1" smtClean="0"/>
              <a:t>szinergizmust</a:t>
            </a:r>
            <a:r>
              <a:rPr lang="hu-HU" dirty="0" smtClean="0"/>
              <a:t> jelenti!</a:t>
            </a:r>
            <a:endParaRPr lang="hu-HU" dirty="0"/>
          </a:p>
        </p:txBody>
      </p:sp>
      <p:sp>
        <p:nvSpPr>
          <p:cNvPr id="7" name="Mosolygó arc 6"/>
          <p:cNvSpPr/>
          <p:nvPr/>
        </p:nvSpPr>
        <p:spPr>
          <a:xfrm>
            <a:off x="4383651" y="6453336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Tápelemek hasznosulása</a:t>
            </a:r>
            <a:endParaRPr dirty="0"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tápanyag hasznosulása kifejezi, hogy a kijuttatott trágyából mennyit vesz fel a növény, azaz hasznosít.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hasznosulást befolyásolják a trágyaféleségek tulajdonságai és a talaj tulajdonságai, a közöttük lévő kölcsönhatások.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Gyengén ellátott talajokon jobb a hasznosulás.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Hazai körülmények között 100kg műtrágya hatóanyagból átlagosan hasznosul: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hu-HU" sz="2400" b="1" dirty="0"/>
              <a:t>			N: 40-80kg		P</a:t>
            </a:r>
            <a:r>
              <a:rPr lang="hu-HU" sz="2400" b="1" baseline="-25000" dirty="0"/>
              <a:t>2</a:t>
            </a:r>
            <a:r>
              <a:rPr lang="hu-HU" sz="2400" b="1" dirty="0"/>
              <a:t>O</a:t>
            </a:r>
            <a:r>
              <a:rPr lang="hu-HU" sz="2400" b="1" baseline="-25000" dirty="0"/>
              <a:t>5</a:t>
            </a:r>
            <a:r>
              <a:rPr lang="hu-HU" sz="2400" b="1" dirty="0"/>
              <a:t>: 15-35 kg		K</a:t>
            </a:r>
            <a:r>
              <a:rPr lang="hu-HU" sz="2400" b="1" baseline="-25000" dirty="0"/>
              <a:t>2</a:t>
            </a:r>
            <a:r>
              <a:rPr lang="hu-HU" sz="2400" b="1" dirty="0"/>
              <a:t>O: 40-70 kg</a:t>
            </a:r>
            <a:r>
              <a:rPr lang="hu-HU" dirty="0"/>
              <a:t>	</a:t>
            </a: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5850193" y="5655755"/>
            <a:ext cx="2615381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 a hazai körülmények közötti hasznosulási értékeket!</a:t>
            </a:r>
          </a:p>
          <a:p>
            <a:pPr algn="ctr"/>
            <a:endParaRPr lang="hu-HU" dirty="0"/>
          </a:p>
        </p:txBody>
      </p:sp>
      <p:sp>
        <p:nvSpPr>
          <p:cNvPr id="5" name="Mosolygó arc 4"/>
          <p:cNvSpPr/>
          <p:nvPr/>
        </p:nvSpPr>
        <p:spPr>
          <a:xfrm>
            <a:off x="5663380" y="6394549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tápelemek szerepe, hatása</a:t>
            </a:r>
            <a:endParaRPr dirty="0"/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N: hajtásnövekedés, termésképzés, fehérjeszintézis, nitrogén formák jelentősége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P: anyagcsere folyamatok, sejtalkotó, energia háztartás, problémás felvétel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K: </a:t>
            </a:r>
            <a:r>
              <a:rPr lang="hu-HU" dirty="0" err="1"/>
              <a:t>enzimaktivátor</a:t>
            </a:r>
            <a:r>
              <a:rPr lang="hu-HU" dirty="0"/>
              <a:t>, vízháztartás </a:t>
            </a:r>
            <a:r>
              <a:rPr lang="hu-HU" dirty="0" smtClean="0"/>
              <a:t>szabályzás</a:t>
            </a:r>
            <a:r>
              <a:rPr lang="hu-HU" dirty="0"/>
              <a:t>, stressztűrőképesség növelés, mozgékony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 err="1"/>
              <a:t>Ca</a:t>
            </a:r>
            <a:r>
              <a:rPr lang="hu-HU" dirty="0"/>
              <a:t>: sejtmembrán működés, szénhidrát anyagcsere, növekedés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Mg: klorofill, fotoszintézis, aminosav és fehérjeszintézis, katalizátor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S: aminosav és fehérjeszintézis, zsírsav szintézis, klorofill képzés</a:t>
            </a: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8652387" y="365125"/>
            <a:ext cx="2212258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Fontos! Jegyezze meg a tápelemek főbb szerepeit!</a:t>
            </a:r>
            <a:endParaRPr lang="hu-HU" dirty="0"/>
          </a:p>
        </p:txBody>
      </p:sp>
      <p:sp>
        <p:nvSpPr>
          <p:cNvPr id="5" name="Mosolygó arc 4"/>
          <p:cNvSpPr/>
          <p:nvPr/>
        </p:nvSpPr>
        <p:spPr>
          <a:xfrm>
            <a:off x="8542321" y="1091750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tápelemek szerepe, hatása</a:t>
            </a:r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Fe: enzimatikus reakciók közreműködője, klorofill, nem mozog a növényben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Mn: enzimaktivátor, fotoszintézis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B: virág termékenyülés, magkötödés, szénhidrát anyagcsere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Zn: enzimaktivátor, nitrogén anyagcsere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Cu: enzimaktivátor, fehérje-, szénhidrát szintézis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Mo: enzimaktivátor, nitrátreduktáz enzim fontos szerep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Co: Rhizobium fajok, B</a:t>
            </a:r>
            <a:r>
              <a:rPr lang="hu-HU" baseline="-25000"/>
              <a:t>12</a:t>
            </a:r>
            <a:r>
              <a:rPr lang="hu-HU"/>
              <a:t> vitamin</a:t>
            </a:r>
            <a:endParaRPr/>
          </a:p>
        </p:txBody>
      </p:sp>
      <p:sp>
        <p:nvSpPr>
          <p:cNvPr id="3" name="Fazetta 2"/>
          <p:cNvSpPr/>
          <p:nvPr/>
        </p:nvSpPr>
        <p:spPr>
          <a:xfrm>
            <a:off x="8573728" y="506698"/>
            <a:ext cx="2389239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 a tápelemek </a:t>
            </a:r>
            <a:r>
              <a:rPr lang="hu-HU" dirty="0" smtClean="0"/>
              <a:t>főbb szerepét </a:t>
            </a:r>
            <a:r>
              <a:rPr lang="hu-HU" dirty="0" smtClean="0"/>
              <a:t>a növény életében!</a:t>
            </a:r>
            <a:endParaRPr lang="hu-HU" dirty="0"/>
          </a:p>
        </p:txBody>
      </p:sp>
      <p:sp>
        <p:nvSpPr>
          <p:cNvPr id="6" name="Mosolygó arc 5"/>
          <p:cNvSpPr/>
          <p:nvPr/>
        </p:nvSpPr>
        <p:spPr>
          <a:xfrm>
            <a:off x="8386915" y="1233323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Tápelemek szerepe a gyakorlatban</a:t>
            </a:r>
            <a:endParaRPr dirty="0"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dirty="0"/>
              <a:t>A vetéssel egyidejűleg adott nitrogén alaptrágya elsősorban az állománysűrűséget növeli a gabonákban, de a dőlési veszélyt is fokozza.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dirty="0"/>
              <a:t>A tavaszi fejtrágyázás ugyancsak növeli az állománysűrűséget, de kedvező hatású a </a:t>
            </a:r>
            <a:r>
              <a:rPr lang="hu-HU" dirty="0" err="1"/>
              <a:t>kalászonkénti</a:t>
            </a:r>
            <a:r>
              <a:rPr lang="hu-HU" dirty="0"/>
              <a:t> szemszámra is.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dirty="0"/>
              <a:t>Szemképződés idején adott kiegészítő N-trágya a gabonaszem nyersfehérjetartalmát emeli.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dirty="0"/>
              <a:t>Sörárpa termesztésénél a nagyobb szénhidráttartalom és kisebb fehérjetartalom elérése a cél, ezért a K- és P-adagokat pedig növelni kell a N adagokat pedig csökkenteni.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dirty="0"/>
              <a:t>A K-trágyázás növeli a burgonya termését, a keményítő- és C-vitamin tartalmat. A foszfor pedig a keményítő minőségére hat kedvezően.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dirty="0"/>
              <a:t>Az olajnövények esetében a N-felesleg káros, csökkenti az olajtartalmat, a betegségekkel szembeni ellenálló képességet és kinyújtja az érést. A jó K-ellátás növeli az ezermagtömeget és az olaj telítetlen zsírsavtartalmát. A foszfor pedig a zsírsavak szintézisét segíti elő. Emiatt a jó minőség feltétele a mérsékelt N-, illetve a bőséges P-, K-, és S ellátás.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None/>
            </a:pP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8003458" y="491613"/>
            <a:ext cx="3647768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meg, hogy mely növény esetében mely tápelem játszik fontos szerepet!</a:t>
            </a:r>
            <a:endParaRPr lang="hu-HU" dirty="0"/>
          </a:p>
        </p:txBody>
      </p:sp>
      <p:sp>
        <p:nvSpPr>
          <p:cNvPr id="5" name="Mosolygó arc 4"/>
          <p:cNvSpPr/>
          <p:nvPr/>
        </p:nvSpPr>
        <p:spPr>
          <a:xfrm>
            <a:off x="7816645" y="1285707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talaj </a:t>
            </a:r>
            <a:r>
              <a:rPr lang="hu-HU" dirty="0" smtClean="0"/>
              <a:t>szervesanyag- </a:t>
            </a:r>
            <a:r>
              <a:rPr lang="hu-HU" dirty="0"/>
              <a:t>és a tápanyagok kapcsolata</a:t>
            </a:r>
            <a:endParaRPr dirty="0"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talajban található nitrogén 95-98%-a szerves anyaghoz kötődik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talajban található foszfor kb. 50%-a szerves anyaghoz kötődik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talajban található kén 30-40%-a szerves anyaghoz kötődik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tápelemek </a:t>
            </a:r>
            <a:r>
              <a:rPr lang="hu-HU" dirty="0" err="1"/>
              <a:t>raktára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Szerepe van a kémhatás és toxikus elemek szabályozásában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Élettér és táplálékforrás a talaj mikroszervezetei részére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 dirty="0"/>
          </a:p>
          <a:p>
            <a:pPr marL="45720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 dirty="0"/>
              <a:t>	</a:t>
            </a:r>
            <a:r>
              <a:rPr lang="hu-HU" b="1" dirty="0"/>
              <a:t>Megfelelő szervesanyag tartalom és rendszeres visszapótlás</a:t>
            </a:r>
            <a:endParaRPr dirty="0"/>
          </a:p>
          <a:p>
            <a:pPr marL="45720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 b="1" dirty="0"/>
              <a:t> = </a:t>
            </a:r>
            <a:endParaRPr dirty="0"/>
          </a:p>
          <a:p>
            <a:pPr marL="45720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 b="1" dirty="0"/>
              <a:t>Egészséges, tápanyagokban gazdag talaj</a:t>
            </a:r>
            <a:endParaRPr b="1" dirty="0"/>
          </a:p>
        </p:txBody>
      </p:sp>
      <p:sp>
        <p:nvSpPr>
          <p:cNvPr id="2" name="Fazetta 1"/>
          <p:cNvSpPr/>
          <p:nvPr/>
        </p:nvSpPr>
        <p:spPr>
          <a:xfrm>
            <a:off x="9462053" y="2694039"/>
            <a:ext cx="2503806" cy="11146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meg, hogy a szervesanyagok mely tápanyagok felvételében játszanak szerepet!</a:t>
            </a:r>
            <a:endParaRPr lang="hu-HU" dirty="0"/>
          </a:p>
        </p:txBody>
      </p:sp>
      <p:sp>
        <p:nvSpPr>
          <p:cNvPr id="5" name="Mosolygó arc 4"/>
          <p:cNvSpPr/>
          <p:nvPr/>
        </p:nvSpPr>
        <p:spPr>
          <a:xfrm>
            <a:off x="9281652" y="3488133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4R szemlélet</a:t>
            </a:r>
            <a:endParaRPr dirty="0"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66385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helyspecifikus tápanyag-gazdálkodás célja a talaj tápanyag-ellátásának térbeni és időbeni optimalizálása a növény igényeinek megfelelően.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Ez négy fő elv alapján történik, 4R (Right </a:t>
            </a:r>
            <a:r>
              <a:rPr lang="hu-HU" dirty="0" err="1"/>
              <a:t>source</a:t>
            </a:r>
            <a:r>
              <a:rPr lang="hu-HU" dirty="0"/>
              <a:t>-Megfelelő anyag, Right </a:t>
            </a:r>
            <a:r>
              <a:rPr lang="hu-HU" dirty="0" err="1"/>
              <a:t>rate</a:t>
            </a:r>
            <a:r>
              <a:rPr lang="hu-HU" dirty="0"/>
              <a:t>-Megfelelő mennyiségben, Right </a:t>
            </a:r>
            <a:r>
              <a:rPr lang="hu-HU" dirty="0" err="1"/>
              <a:t>time</a:t>
            </a:r>
            <a:r>
              <a:rPr lang="hu-HU" dirty="0"/>
              <a:t>-Megfelelő időben, Right </a:t>
            </a:r>
            <a:r>
              <a:rPr lang="hu-HU" dirty="0" err="1"/>
              <a:t>place</a:t>
            </a:r>
            <a:r>
              <a:rPr lang="hu-HU" dirty="0"/>
              <a:t>-Megfelelő helyre).</a:t>
            </a:r>
            <a:endParaRPr dirty="0"/>
          </a:p>
        </p:txBody>
      </p:sp>
      <p:grpSp>
        <p:nvGrpSpPr>
          <p:cNvPr id="163" name="Google Shape;163;p27"/>
          <p:cNvGrpSpPr/>
          <p:nvPr/>
        </p:nvGrpSpPr>
        <p:grpSpPr>
          <a:xfrm>
            <a:off x="6975170" y="1197195"/>
            <a:ext cx="4481674" cy="4481675"/>
            <a:chOff x="735154" y="443"/>
            <a:chExt cx="4481674" cy="4481675"/>
          </a:xfrm>
        </p:grpSpPr>
        <p:sp>
          <p:nvSpPr>
            <p:cNvPr id="164" name="Google Shape;164;p27"/>
            <p:cNvSpPr/>
            <p:nvPr/>
          </p:nvSpPr>
          <p:spPr>
            <a:xfrm>
              <a:off x="1732781" y="998070"/>
              <a:ext cx="2486421" cy="2486421"/>
            </a:xfrm>
            <a:prstGeom prst="ellipse">
              <a:avLst/>
            </a:pr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7"/>
            <p:cNvSpPr txBox="1"/>
            <p:nvPr/>
          </p:nvSpPr>
          <p:spPr>
            <a:xfrm>
              <a:off x="1732781" y="998070"/>
              <a:ext cx="2486421" cy="248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50" tIns="82550" rIns="82550" bIns="82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6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4R</a:t>
              </a:r>
              <a:endParaRPr/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2354386" y="443"/>
              <a:ext cx="1243210" cy="1243210"/>
            </a:xfrm>
            <a:prstGeom prst="ellipse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7"/>
            <p:cNvSpPr txBox="1"/>
            <p:nvPr/>
          </p:nvSpPr>
          <p:spPr>
            <a:xfrm>
              <a:off x="2354386" y="443"/>
              <a:ext cx="1243210" cy="1243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Right source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3973618" y="1619676"/>
              <a:ext cx="1243210" cy="1243210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7"/>
            <p:cNvSpPr txBox="1"/>
            <p:nvPr/>
          </p:nvSpPr>
          <p:spPr>
            <a:xfrm>
              <a:off x="3973618" y="1619676"/>
              <a:ext cx="1243210" cy="1243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Right time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2354386" y="3238908"/>
              <a:ext cx="1243210" cy="1243210"/>
            </a:xfrm>
            <a:prstGeom prst="ellipse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7"/>
            <p:cNvSpPr txBox="1"/>
            <p:nvPr/>
          </p:nvSpPr>
          <p:spPr>
            <a:xfrm>
              <a:off x="2354386" y="3238908"/>
              <a:ext cx="1243210" cy="1243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Right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None/>
              </a:pPr>
              <a:r>
                <a:rPr lang="hu-HU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735154" y="1619676"/>
              <a:ext cx="1243210" cy="1243210"/>
            </a:xfrm>
            <a:prstGeom prst="ellipse">
              <a:avLst/>
            </a:prstGeom>
            <a:noFill/>
            <a:ln w="2540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7"/>
            <p:cNvSpPr txBox="1"/>
            <p:nvPr/>
          </p:nvSpPr>
          <p:spPr>
            <a:xfrm>
              <a:off x="735154" y="1619676"/>
              <a:ext cx="1243210" cy="1243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Right rate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Szövegdoboz 14"/>
          <p:cNvSpPr txBox="1"/>
          <p:nvPr/>
        </p:nvSpPr>
        <p:spPr>
          <a:xfrm>
            <a:off x="9973585" y="4945711"/>
            <a:ext cx="1563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>
                <a:latin typeface="Calibri" pitchFamily="34" charset="0"/>
                <a:cs typeface="Calibri" pitchFamily="34" charset="0"/>
              </a:rPr>
              <a:t>Forrás: Saját szerkesztés</a:t>
            </a:r>
            <a:endParaRPr lang="hu-HU" sz="1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tápanyagutánpótlás alapja - talajmintavétel</a:t>
            </a:r>
            <a:endParaRPr dirty="0"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Hagyományos mintavétel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mintavételi egységeknek talajtanilag egységesnek (homogénnek) kell lenniük, és az így kijelölt egységeken kell az átlagmintát begyűjteni.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Amennyiben egy parcella területe meghaladja az 5 hektárt úgy a percellát maximum 5 hektáros, homogén mintavételi területekre kell bontani.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Az egy termelő által azonos művelésben részesített, egymással összefüggő kisebb parcellák 5 hektárig egy mintavétellel jellemezhetők.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Az átlagmintát talajtanilag egységes (homogén) területről, azonos szintből, és egységes módszerrel szabad venni: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szántóföldi kultúráknál, a művelt rétegből (általában a 0-30 cm-es) parcellánként,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rét-legelő kultúránál, a 2-20 cm mélységből (a 0-2 cm-es gyepréteget eltávolítva) parcellánként,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 állókultúráknál, max 5 hektáronként veszünk egy átlagmintát. A részmintákat szőlő, gyümölcs ültetvényeknél a 0-30, 30-60 cm, bogyósoknál 0-20, 20-40, cm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tápanyagutánpótlás alapja - talajmintavétel</a:t>
            </a:r>
            <a:endParaRPr dirty="0"/>
          </a:p>
        </p:txBody>
      </p:sp>
      <p:sp>
        <p:nvSpPr>
          <p:cNvPr id="185" name="Google Shape;185;p29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Hagyományos mintavétel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Az átlagminta legalább 20 vagy rét-legelő esetén 30 részmintából áll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Trágyázás után 100 nap elteltével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Szervestrágyázás esetén 6 hónap elteltével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	vehető minta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>
                <a:solidFill>
                  <a:srgbClr val="FF0000"/>
                </a:solidFill>
              </a:rPr>
              <a:t>Tilos mintát venni: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>
                <a:solidFill>
                  <a:srgbClr val="FF0000"/>
                </a:solidFill>
              </a:rPr>
              <a:t>tábla 20m-es sávja, forgók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>
                <a:solidFill>
                  <a:srgbClr val="FF0000"/>
                </a:solidFill>
              </a:rPr>
              <a:t>depók helyén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>
                <a:solidFill>
                  <a:srgbClr val="FF0000"/>
                </a:solidFill>
              </a:rPr>
              <a:t>állatok delelő helyén</a:t>
            </a:r>
            <a:endParaRPr dirty="0"/>
          </a:p>
        </p:txBody>
      </p:sp>
      <p:pic>
        <p:nvPicPr>
          <p:cNvPr id="186" name="Google Shape;18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0136" y="3068960"/>
            <a:ext cx="4550370" cy="344470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8616280" y="6597352"/>
            <a:ext cx="36004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Forrás: NAK </a:t>
            </a:r>
            <a:r>
              <a:rPr lang="hu-HU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Talajmintavételezési</a:t>
            </a: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útmutató</a:t>
            </a: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5179890" y="4400581"/>
            <a:ext cx="2133600" cy="102255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 a mintavételi eljárásokat az ábrán!</a:t>
            </a:r>
          </a:p>
          <a:p>
            <a:pPr algn="ctr"/>
            <a:endParaRPr lang="hu-HU" dirty="0"/>
          </a:p>
        </p:txBody>
      </p:sp>
      <p:sp>
        <p:nvSpPr>
          <p:cNvPr id="7" name="Mosolygó arc 6"/>
          <p:cNvSpPr/>
          <p:nvPr/>
        </p:nvSpPr>
        <p:spPr>
          <a:xfrm>
            <a:off x="4993077" y="5174814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Talajmintavétel – Mit? Miért?</a:t>
            </a:r>
            <a:endParaRPr dirty="0"/>
          </a:p>
        </p:txBody>
      </p:sp>
      <p:sp>
        <p:nvSpPr>
          <p:cNvPr id="193" name="Google Shape;193;p3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tábla széle mindig nagyobb kitettségnek van kitéve. A gépek itt forognak, a szomszédos táblák, erdősávok mentén szegélyhatás érvényesül.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táblák szélén, vagy a táblákon kialakított trágyadepó, műtrágya depó, szalmakazal szintén jelentős hatással lehet a mintavételre.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Állattartás esetén azokon a helyeken ahol koncentráltan megfordulnak az állatok, az ürítés mértéke is megnő.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dirty="0">
                <a:solidFill>
                  <a:srgbClr val="FF0000"/>
                </a:solidFill>
              </a:rPr>
              <a:t>Ha ilyen helyeken mintázunk, torz, túl magas tápanyag koncentrációt mérhetünk, mely akár hatósági szankciókat is vonhat maga </a:t>
            </a:r>
            <a:r>
              <a:rPr lang="hu-HU" dirty="0" smtClean="0">
                <a:solidFill>
                  <a:srgbClr val="FF0000"/>
                </a:solidFill>
              </a:rPr>
              <a:t>után!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7482348" y="521109"/>
            <a:ext cx="2300749" cy="7669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Koncentráljon az összefüggésekre!</a:t>
            </a:r>
            <a:endParaRPr lang="hu-HU" dirty="0"/>
          </a:p>
        </p:txBody>
      </p:sp>
      <p:sp>
        <p:nvSpPr>
          <p:cNvPr id="5" name="Mosolygó arc 4"/>
          <p:cNvSpPr/>
          <p:nvPr/>
        </p:nvSpPr>
        <p:spPr>
          <a:xfrm>
            <a:off x="7295535" y="1106097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144566" y="-401790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3400" dirty="0"/>
              <a:t>Tartalomjegyzék</a:t>
            </a:r>
            <a:endParaRPr sz="3400"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144566" y="511279"/>
            <a:ext cx="11555700" cy="584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3" anchor="t" anchorCtr="0">
            <a:normAutofit fontScale="32500" lnSpcReduction="20000"/>
          </a:bodyPr>
          <a:lstStyle/>
          <a:p>
            <a:r>
              <a:rPr lang="hu-HU" b="1" dirty="0" smtClean="0"/>
              <a:t>Bevezetés 3. dia</a:t>
            </a:r>
            <a:endParaRPr lang="hu-HU" dirty="0"/>
          </a:p>
          <a:p>
            <a:r>
              <a:rPr lang="hu-HU" b="1" dirty="0"/>
              <a:t>Témaspecifikus szakmai kérdések- </a:t>
            </a:r>
            <a:r>
              <a:rPr lang="hu-HU" b="1" dirty="0" smtClean="0"/>
              <a:t>4-5.  dia</a:t>
            </a:r>
            <a:endParaRPr lang="hu-HU" dirty="0"/>
          </a:p>
          <a:p>
            <a:r>
              <a:rPr lang="hu-HU" b="1" dirty="0"/>
              <a:t>Talajerőgazdálkodás vagy tápanyaggazdálkodás </a:t>
            </a:r>
            <a:r>
              <a:rPr lang="hu-HU" b="1" dirty="0" smtClean="0"/>
              <a:t>6. dia</a:t>
            </a:r>
            <a:endParaRPr lang="hu-HU" dirty="0"/>
          </a:p>
          <a:p>
            <a:r>
              <a:rPr lang="hu-HU" b="1" dirty="0"/>
              <a:t>A növényi tápanyagfelvétel </a:t>
            </a:r>
            <a:r>
              <a:rPr lang="hu-HU" b="1" dirty="0" smtClean="0"/>
              <a:t>7. </a:t>
            </a:r>
            <a:r>
              <a:rPr lang="hu-HU" b="1" dirty="0"/>
              <a:t>dia</a:t>
            </a:r>
            <a:endParaRPr lang="hu-HU" dirty="0"/>
          </a:p>
          <a:p>
            <a:r>
              <a:rPr lang="hu-HU" b="1" dirty="0" smtClean="0"/>
              <a:t>A </a:t>
            </a:r>
            <a:r>
              <a:rPr lang="hu-HU" b="1" dirty="0"/>
              <a:t>tápanyagfelvételt befolyásoló tényezők </a:t>
            </a:r>
            <a:r>
              <a:rPr lang="hu-HU" b="1" dirty="0" smtClean="0"/>
              <a:t>8. dia</a:t>
            </a:r>
            <a:endParaRPr lang="hu-HU" dirty="0"/>
          </a:p>
          <a:p>
            <a:r>
              <a:rPr lang="hu-HU" b="1" dirty="0"/>
              <a:t>A tápelemfélvétel dinamikája </a:t>
            </a:r>
            <a:r>
              <a:rPr lang="hu-HU" b="1" dirty="0" smtClean="0"/>
              <a:t>9. dia</a:t>
            </a:r>
            <a:endParaRPr lang="hu-HU" dirty="0"/>
          </a:p>
          <a:p>
            <a:r>
              <a:rPr lang="hu-HU" b="1" dirty="0"/>
              <a:t>Tápelemek kölcsönhatása </a:t>
            </a:r>
            <a:r>
              <a:rPr lang="hu-HU" b="1" dirty="0" smtClean="0"/>
              <a:t>10. dia</a:t>
            </a:r>
            <a:endParaRPr lang="hu-HU" dirty="0"/>
          </a:p>
          <a:p>
            <a:r>
              <a:rPr lang="hu-HU" b="1" dirty="0" smtClean="0"/>
              <a:t>Tápelemek hasznosulása 11.  dia</a:t>
            </a:r>
            <a:endParaRPr lang="hu-HU" dirty="0" smtClean="0"/>
          </a:p>
          <a:p>
            <a:r>
              <a:rPr lang="hu-HU" b="1" dirty="0" smtClean="0"/>
              <a:t>A </a:t>
            </a:r>
            <a:r>
              <a:rPr lang="hu-HU" b="1" dirty="0"/>
              <a:t>tápelemek szerepe, hatása </a:t>
            </a:r>
            <a:r>
              <a:rPr lang="hu-HU" b="1" dirty="0" smtClean="0"/>
              <a:t>12-13. dia</a:t>
            </a:r>
            <a:endParaRPr lang="hu-HU" dirty="0" smtClean="0"/>
          </a:p>
          <a:p>
            <a:r>
              <a:rPr lang="hu-HU" b="1" dirty="0" smtClean="0"/>
              <a:t>Tápelemek szerepe a gyakorlatban 14. dia</a:t>
            </a:r>
            <a:endParaRPr lang="hu-HU" dirty="0" smtClean="0"/>
          </a:p>
          <a:p>
            <a:r>
              <a:rPr lang="hu-HU" b="1" dirty="0" smtClean="0"/>
              <a:t>A talaj </a:t>
            </a:r>
            <a:r>
              <a:rPr lang="hu-HU" b="1" dirty="0" err="1" smtClean="0"/>
              <a:t>szervesanyaga</a:t>
            </a:r>
            <a:r>
              <a:rPr lang="hu-HU" b="1" dirty="0" smtClean="0"/>
              <a:t> és a tápanyagok kapcsolata 15. dia</a:t>
            </a:r>
            <a:endParaRPr lang="hu-HU" dirty="0" smtClean="0"/>
          </a:p>
          <a:p>
            <a:r>
              <a:rPr lang="hu-HU" b="1" dirty="0" smtClean="0"/>
              <a:t>A 4R szemlélet 16. dia</a:t>
            </a:r>
            <a:endParaRPr lang="hu-HU" dirty="0" smtClean="0"/>
          </a:p>
          <a:p>
            <a:r>
              <a:rPr lang="hu-HU" b="1" dirty="0" smtClean="0"/>
              <a:t>A tápanyagutánpótlás alapja – talajmintavétel 17-18. dia</a:t>
            </a:r>
            <a:endParaRPr lang="hu-HU" dirty="0" smtClean="0"/>
          </a:p>
          <a:p>
            <a:r>
              <a:rPr lang="hu-HU" b="1" dirty="0" smtClean="0"/>
              <a:t>Talajmintavétel – Mit? Miért? 19. dia</a:t>
            </a:r>
            <a:endParaRPr lang="hu-HU" dirty="0" smtClean="0"/>
          </a:p>
          <a:p>
            <a:r>
              <a:rPr lang="hu-HU" b="1" dirty="0" smtClean="0"/>
              <a:t>A </a:t>
            </a:r>
            <a:r>
              <a:rPr lang="hu-HU" b="1" dirty="0"/>
              <a:t>tápanyagutánpótlás alapja – talajmintavétel 20 – </a:t>
            </a:r>
            <a:r>
              <a:rPr lang="hu-HU" b="1" dirty="0" smtClean="0"/>
              <a:t>21. dia</a:t>
            </a:r>
            <a:endParaRPr lang="hu-HU" dirty="0"/>
          </a:p>
          <a:p>
            <a:r>
              <a:rPr lang="hu-HU" b="1" dirty="0"/>
              <a:t>Különbség a mintavételezések között </a:t>
            </a:r>
            <a:r>
              <a:rPr lang="hu-HU" b="1" dirty="0" smtClean="0"/>
              <a:t>22. dia</a:t>
            </a:r>
            <a:endParaRPr lang="hu-HU" dirty="0"/>
          </a:p>
          <a:p>
            <a:r>
              <a:rPr lang="hu-HU" b="1" dirty="0"/>
              <a:t>Zónák kialakítása </a:t>
            </a:r>
            <a:r>
              <a:rPr lang="hu-HU" b="1" dirty="0" smtClean="0"/>
              <a:t>23. dia</a:t>
            </a:r>
            <a:endParaRPr lang="hu-HU" dirty="0"/>
          </a:p>
          <a:p>
            <a:r>
              <a:rPr lang="hu-HU" b="1" dirty="0"/>
              <a:t>Kijuttatás tervezés </a:t>
            </a:r>
            <a:r>
              <a:rPr lang="hu-HU" b="1" dirty="0" smtClean="0"/>
              <a:t>24. dia</a:t>
            </a:r>
            <a:endParaRPr lang="hu-HU" dirty="0"/>
          </a:p>
          <a:p>
            <a:r>
              <a:rPr lang="hu-HU" b="1" dirty="0"/>
              <a:t>Szaktanácsadó szoftverek </a:t>
            </a:r>
            <a:r>
              <a:rPr lang="hu-HU" b="1" dirty="0" smtClean="0"/>
              <a:t>25. dia</a:t>
            </a:r>
            <a:endParaRPr lang="hu-HU" dirty="0"/>
          </a:p>
          <a:p>
            <a:r>
              <a:rPr lang="hu-HU" b="1" dirty="0"/>
              <a:t>Inputanyagok – Szilárd műtrágyák </a:t>
            </a:r>
            <a:r>
              <a:rPr lang="hu-HU" b="1" dirty="0" smtClean="0"/>
              <a:t>26. dia</a:t>
            </a:r>
            <a:endParaRPr lang="hu-HU" dirty="0"/>
          </a:p>
          <a:p>
            <a:r>
              <a:rPr lang="hu-HU" b="1" dirty="0"/>
              <a:t>Inputanyagok – Folyékony műtrágyák </a:t>
            </a:r>
            <a:r>
              <a:rPr lang="hu-HU" b="1" dirty="0" smtClean="0"/>
              <a:t>27. dia</a:t>
            </a:r>
            <a:endParaRPr lang="hu-HU" dirty="0"/>
          </a:p>
          <a:p>
            <a:r>
              <a:rPr lang="hu-HU" b="1" dirty="0" smtClean="0"/>
              <a:t>Inputanyagok – Szervesanyagok 28. dia</a:t>
            </a:r>
            <a:endParaRPr lang="hu-HU" dirty="0" smtClean="0"/>
          </a:p>
          <a:p>
            <a:r>
              <a:rPr lang="hu-HU" b="1" dirty="0" smtClean="0"/>
              <a:t>Inputanyagok </a:t>
            </a:r>
            <a:r>
              <a:rPr lang="hu-HU" b="1" dirty="0"/>
              <a:t>– Meszezés </a:t>
            </a:r>
            <a:r>
              <a:rPr lang="hu-HU" b="1" dirty="0" smtClean="0"/>
              <a:t>29</a:t>
            </a:r>
            <a:r>
              <a:rPr lang="hu-HU" b="1" dirty="0"/>
              <a:t>.  </a:t>
            </a:r>
            <a:r>
              <a:rPr lang="hu-HU" b="1" dirty="0" smtClean="0"/>
              <a:t>dia</a:t>
            </a:r>
            <a:endParaRPr lang="hu-HU" dirty="0"/>
          </a:p>
          <a:p>
            <a:r>
              <a:rPr lang="hu-HU" b="1" dirty="0" smtClean="0"/>
              <a:t>Inputanyagok – Mikroelemek 30. dia</a:t>
            </a:r>
            <a:endParaRPr lang="hu-HU" dirty="0" smtClean="0"/>
          </a:p>
          <a:p>
            <a:r>
              <a:rPr lang="hu-HU" b="1" dirty="0" smtClean="0"/>
              <a:t>Mit</a:t>
            </a:r>
            <a:r>
              <a:rPr lang="hu-HU" b="1" dirty="0"/>
              <a:t>? Mikor? Hova? </a:t>
            </a:r>
            <a:r>
              <a:rPr lang="hu-HU" b="1" dirty="0" smtClean="0"/>
              <a:t>31. dia</a:t>
            </a:r>
            <a:endParaRPr lang="hu-HU" dirty="0"/>
          </a:p>
          <a:p>
            <a:r>
              <a:rPr lang="hu-HU" b="1" dirty="0"/>
              <a:t>A talajerőgazdálkodás a gyakorlatban és a digitalizáció </a:t>
            </a:r>
            <a:r>
              <a:rPr lang="hu-HU" b="1" dirty="0" smtClean="0"/>
              <a:t>32. dia</a:t>
            </a:r>
            <a:endParaRPr lang="hu-HU" dirty="0"/>
          </a:p>
          <a:p>
            <a:r>
              <a:rPr lang="hu-HU" b="1" dirty="0"/>
              <a:t>A talaj megismerése és a digitalizáció </a:t>
            </a:r>
            <a:r>
              <a:rPr lang="hu-HU" b="1" dirty="0" smtClean="0"/>
              <a:t>33. dia</a:t>
            </a:r>
            <a:endParaRPr lang="hu-HU" dirty="0"/>
          </a:p>
          <a:p>
            <a:r>
              <a:rPr lang="hu-HU" b="1" dirty="0"/>
              <a:t>Helyspecifikus tápanyag-visszapótlás célja </a:t>
            </a:r>
            <a:r>
              <a:rPr lang="hu-HU" b="1" dirty="0" smtClean="0"/>
              <a:t>34. dia</a:t>
            </a:r>
            <a:endParaRPr lang="hu-HU" dirty="0"/>
          </a:p>
          <a:p>
            <a:r>
              <a:rPr lang="hu-HU" b="1" dirty="0"/>
              <a:t>Helyspecifikus tápanyag-visszapótlás célja </a:t>
            </a:r>
            <a:r>
              <a:rPr lang="hu-HU" b="1" dirty="0" smtClean="0"/>
              <a:t>35. dia</a:t>
            </a:r>
            <a:endParaRPr lang="hu-HU" dirty="0"/>
          </a:p>
          <a:p>
            <a:r>
              <a:rPr lang="hu-HU" b="1" dirty="0"/>
              <a:t>Táblán belüli zónák kialakítása </a:t>
            </a:r>
            <a:r>
              <a:rPr lang="hu-HU" b="1" dirty="0" smtClean="0"/>
              <a:t>36. dia</a:t>
            </a:r>
            <a:endParaRPr lang="hu-HU" dirty="0"/>
          </a:p>
          <a:p>
            <a:r>
              <a:rPr lang="hu-HU" b="1" dirty="0"/>
              <a:t>Helyspecifikus tápanyag-gazdálkodás előnyei és hátrányai </a:t>
            </a:r>
            <a:r>
              <a:rPr lang="hu-HU" b="1" dirty="0" smtClean="0"/>
              <a:t>37. dia</a:t>
            </a:r>
            <a:endParaRPr lang="hu-HU" dirty="0"/>
          </a:p>
          <a:p>
            <a:r>
              <a:rPr lang="hu-HU" b="1" dirty="0"/>
              <a:t>Menedzsment zóna alapú talajmintavétel </a:t>
            </a:r>
            <a:r>
              <a:rPr lang="hu-HU" b="1" dirty="0" smtClean="0"/>
              <a:t>38. dia</a:t>
            </a:r>
            <a:endParaRPr lang="hu-HU" dirty="0"/>
          </a:p>
          <a:p>
            <a:r>
              <a:rPr lang="hu-HU" b="1" dirty="0"/>
              <a:t>Talaj </a:t>
            </a:r>
            <a:r>
              <a:rPr lang="hu-HU" b="1" dirty="0" err="1"/>
              <a:t>szkennelés</a:t>
            </a:r>
            <a:r>
              <a:rPr lang="hu-HU" b="1" dirty="0"/>
              <a:t> </a:t>
            </a:r>
            <a:r>
              <a:rPr lang="hu-HU" b="1" dirty="0" smtClean="0"/>
              <a:t>39. dia</a:t>
            </a:r>
            <a:endParaRPr lang="hu-HU" dirty="0"/>
          </a:p>
          <a:p>
            <a:r>
              <a:rPr lang="hu-HU" b="1" dirty="0"/>
              <a:t>Hozamnövelés – hozambiztonság – csökkenthető így a műtrágya adag? </a:t>
            </a:r>
            <a:r>
              <a:rPr lang="hu-HU" b="1" dirty="0" smtClean="0"/>
              <a:t>40. dia</a:t>
            </a:r>
            <a:endParaRPr lang="hu-HU" dirty="0"/>
          </a:p>
          <a:p>
            <a:r>
              <a:rPr lang="hu-HU" b="1" dirty="0"/>
              <a:t>Miért fontos a talajélet? </a:t>
            </a:r>
            <a:r>
              <a:rPr lang="hu-HU" b="1" dirty="0" smtClean="0"/>
              <a:t>41. dia</a:t>
            </a:r>
            <a:endParaRPr lang="hu-HU" dirty="0"/>
          </a:p>
          <a:p>
            <a:r>
              <a:rPr lang="hu-HU" b="1" dirty="0"/>
              <a:t>Talajélet javítás –  a kulcs a fenntarthatósághoz </a:t>
            </a:r>
            <a:r>
              <a:rPr lang="hu-HU" b="1" dirty="0" smtClean="0"/>
              <a:t>42. dia</a:t>
            </a:r>
            <a:endParaRPr lang="hu-HU" dirty="0"/>
          </a:p>
          <a:p>
            <a:r>
              <a:rPr lang="hu-HU" b="1" dirty="0"/>
              <a:t>Helyspecifikus szervestrágya vagy komposzt kijuttatás </a:t>
            </a:r>
            <a:r>
              <a:rPr lang="hu-HU" b="1" dirty="0" smtClean="0"/>
              <a:t>43. dia</a:t>
            </a:r>
            <a:endParaRPr lang="hu-HU" dirty="0"/>
          </a:p>
          <a:p>
            <a:r>
              <a:rPr lang="hu-HU" b="1" dirty="0"/>
              <a:t>Precíziós hígtrágyatrágya kijuttatás </a:t>
            </a:r>
            <a:r>
              <a:rPr lang="hu-HU" b="1" dirty="0" smtClean="0"/>
              <a:t>44. dia</a:t>
            </a:r>
            <a:endParaRPr lang="hu-HU" dirty="0"/>
          </a:p>
          <a:p>
            <a:r>
              <a:rPr lang="hu-HU" b="1" dirty="0"/>
              <a:t>Helyspecifikus alapműtrágya kijuttatás folyamata </a:t>
            </a:r>
            <a:r>
              <a:rPr lang="hu-HU" b="1" dirty="0" smtClean="0"/>
              <a:t>45. dia</a:t>
            </a:r>
            <a:endParaRPr lang="hu-HU" dirty="0"/>
          </a:p>
          <a:p>
            <a:r>
              <a:rPr lang="hu-HU" b="1" dirty="0"/>
              <a:t>Helyspecifikus alapműtrágya kijuttatás gépei </a:t>
            </a:r>
            <a:r>
              <a:rPr lang="hu-HU" b="1" dirty="0" smtClean="0"/>
              <a:t>46 dia</a:t>
            </a:r>
            <a:endParaRPr lang="hu-HU" dirty="0"/>
          </a:p>
          <a:p>
            <a:r>
              <a:rPr lang="hu-HU" b="1" dirty="0"/>
              <a:t>Helyspecifikus alapműtrágya kijuttatási rendszerek </a:t>
            </a:r>
            <a:r>
              <a:rPr lang="hu-HU" b="1" dirty="0" smtClean="0"/>
              <a:t>47. dia</a:t>
            </a:r>
            <a:endParaRPr lang="hu-HU" dirty="0"/>
          </a:p>
          <a:p>
            <a:r>
              <a:rPr lang="hu-HU" b="1" dirty="0"/>
              <a:t>Milyen lehetőségeink vannak a starter műtrágyázásra? </a:t>
            </a:r>
            <a:r>
              <a:rPr lang="hu-HU" b="1" dirty="0" smtClean="0"/>
              <a:t>48. dia</a:t>
            </a:r>
            <a:endParaRPr lang="hu-HU" dirty="0"/>
          </a:p>
          <a:p>
            <a:r>
              <a:rPr lang="hu-HU" b="1" dirty="0"/>
              <a:t>Vetéssel egymenetbe kijuttatható starter műtrágyák </a:t>
            </a:r>
            <a:r>
              <a:rPr lang="hu-HU" b="1" dirty="0" smtClean="0"/>
              <a:t>49. dia</a:t>
            </a:r>
            <a:endParaRPr lang="hu-HU" dirty="0"/>
          </a:p>
          <a:p>
            <a:r>
              <a:rPr lang="hu-HU" b="1" dirty="0"/>
              <a:t>Startert műtrágya kijuttatás SMART formában </a:t>
            </a:r>
            <a:r>
              <a:rPr lang="hu-HU" b="1" dirty="0" smtClean="0"/>
              <a:t>50. dia</a:t>
            </a:r>
            <a:endParaRPr lang="hu-HU" dirty="0"/>
          </a:p>
          <a:p>
            <a:r>
              <a:rPr lang="hu-HU" b="1" dirty="0"/>
              <a:t>Távérzékelés – műholdak  –  a növényállomány folyamatos kontroll </a:t>
            </a:r>
            <a:r>
              <a:rPr lang="hu-HU" b="1" dirty="0" smtClean="0"/>
              <a:t>51. dia</a:t>
            </a:r>
            <a:endParaRPr lang="hu-HU" dirty="0"/>
          </a:p>
          <a:p>
            <a:r>
              <a:rPr lang="hu-HU" b="1" dirty="0"/>
              <a:t>Távérzékelés – a növényállomány folyamatos kontroll </a:t>
            </a:r>
            <a:r>
              <a:rPr lang="hu-HU" b="1" dirty="0" smtClean="0"/>
              <a:t>52. dia</a:t>
            </a:r>
            <a:endParaRPr lang="hu-HU" dirty="0"/>
          </a:p>
          <a:p>
            <a:r>
              <a:rPr lang="hu-HU" b="1" dirty="0"/>
              <a:t>Helyspecifikus  műtrágya kijuttatása – </a:t>
            </a:r>
            <a:r>
              <a:rPr lang="hu-HU" b="1" dirty="0" err="1"/>
              <a:t>on</a:t>
            </a:r>
            <a:r>
              <a:rPr lang="hu-HU" b="1" dirty="0"/>
              <a:t>-</a:t>
            </a:r>
            <a:r>
              <a:rPr lang="hu-HU" b="1" dirty="0" err="1"/>
              <a:t>the</a:t>
            </a:r>
            <a:r>
              <a:rPr lang="hu-HU" b="1" dirty="0"/>
              <a:t>-go szenzorok </a:t>
            </a:r>
            <a:r>
              <a:rPr lang="hu-HU" b="1" dirty="0" smtClean="0"/>
              <a:t>53. dia</a:t>
            </a:r>
            <a:endParaRPr lang="hu-HU" dirty="0"/>
          </a:p>
          <a:p>
            <a:r>
              <a:rPr lang="hu-HU" b="1" dirty="0"/>
              <a:t>Hasznos mobil applikáció a tápanyag-visszapótlásban </a:t>
            </a:r>
            <a:r>
              <a:rPr lang="hu-HU" b="1" dirty="0" smtClean="0"/>
              <a:t>54. dia</a:t>
            </a:r>
            <a:endParaRPr lang="hu-HU" dirty="0"/>
          </a:p>
          <a:p>
            <a:r>
              <a:rPr lang="hu-HU" b="1" dirty="0"/>
              <a:t>Fejtárgya kijuttatás </a:t>
            </a:r>
            <a:r>
              <a:rPr lang="hu-HU" b="1" dirty="0" smtClean="0"/>
              <a:t>55. dia</a:t>
            </a:r>
            <a:endParaRPr lang="hu-HU" dirty="0"/>
          </a:p>
          <a:p>
            <a:r>
              <a:rPr lang="hu-HU" b="1" dirty="0"/>
              <a:t>Pozícionált műtrágya kijuttatás – helyspecifikus fejtárgya kapás növények esetében </a:t>
            </a:r>
            <a:r>
              <a:rPr lang="hu-HU" b="1" dirty="0" smtClean="0"/>
              <a:t>56. dia</a:t>
            </a:r>
            <a:endParaRPr lang="hu-HU" dirty="0"/>
          </a:p>
          <a:p>
            <a:r>
              <a:rPr lang="hu-HU" b="1" dirty="0"/>
              <a:t>Levéltrágyázás </a:t>
            </a:r>
            <a:r>
              <a:rPr lang="hu-HU" b="1" dirty="0" smtClean="0"/>
              <a:t>57. dia</a:t>
            </a:r>
            <a:endParaRPr lang="hu-HU" dirty="0"/>
          </a:p>
          <a:p>
            <a:r>
              <a:rPr lang="hu-HU" b="1" dirty="0"/>
              <a:t>Jó gyakorlat példa – a folyékony nitrogén fejtrágya és a lombtrágya kijuttatása Gyöngyöspatán a Havas 92 Szövetkezetben </a:t>
            </a:r>
            <a:r>
              <a:rPr lang="hu-HU" b="1" dirty="0" smtClean="0"/>
              <a:t>58. dia</a:t>
            </a:r>
            <a:endParaRPr lang="hu-HU" dirty="0"/>
          </a:p>
          <a:p>
            <a:r>
              <a:rPr lang="hu-HU" b="1" dirty="0"/>
              <a:t>Jó gyakorlat példa – a folyékony nitrogén fejtrágya és a lombtrágya kijuttatása Gyöngyöspatán a Havas 92 Szövetkezetben – továbblépés </a:t>
            </a:r>
            <a:r>
              <a:rPr lang="hu-HU" b="1" dirty="0" smtClean="0"/>
              <a:t>59. dia </a:t>
            </a:r>
            <a:endParaRPr lang="hu-HU" dirty="0"/>
          </a:p>
          <a:p>
            <a:r>
              <a:rPr lang="hu-HU" b="1" dirty="0"/>
              <a:t>Jó gyakorlat példa – tavaszi időszak fejtrágyázása </a:t>
            </a:r>
            <a:r>
              <a:rPr lang="hu-HU" b="1" dirty="0" smtClean="0"/>
              <a:t>60. dia</a:t>
            </a:r>
            <a:endParaRPr lang="hu-HU" dirty="0"/>
          </a:p>
          <a:p>
            <a:r>
              <a:rPr lang="hu-HU" b="1" dirty="0"/>
              <a:t>Mit ad a digitalizáció és helyspecifikus talajerő-visszapótlás? </a:t>
            </a:r>
            <a:r>
              <a:rPr lang="hu-HU" b="1" dirty="0" smtClean="0"/>
              <a:t>61. dia</a:t>
            </a:r>
            <a:endParaRPr lang="hu-HU" dirty="0"/>
          </a:p>
          <a:p>
            <a:r>
              <a:rPr lang="hu-HU" b="1" dirty="0"/>
              <a:t>Mit ad a digitalizáció és helyspecifikus tápanyag-visszapótlás? </a:t>
            </a:r>
            <a:r>
              <a:rPr lang="hu-HU" b="1" dirty="0" smtClean="0"/>
              <a:t>62. dia</a:t>
            </a:r>
            <a:endParaRPr lang="hu-HU" dirty="0"/>
          </a:p>
          <a:p>
            <a:r>
              <a:rPr lang="hu-HU" b="1" dirty="0"/>
              <a:t>Jó gyakorlat példa – Helyspecifikus vetés helyspecifikus startert műtrágyával </a:t>
            </a:r>
            <a:r>
              <a:rPr lang="hu-HU" b="1" dirty="0" smtClean="0"/>
              <a:t>63. dia</a:t>
            </a:r>
            <a:endParaRPr lang="hu-HU" dirty="0"/>
          </a:p>
          <a:p>
            <a:r>
              <a:rPr lang="hu-HU" b="1" dirty="0"/>
              <a:t>Fogalomtár </a:t>
            </a:r>
            <a:r>
              <a:rPr lang="hu-HU" b="1" dirty="0" smtClean="0"/>
              <a:t>64-68 dia</a:t>
            </a:r>
            <a:endParaRPr lang="hu-HU" dirty="0"/>
          </a:p>
          <a:p>
            <a:r>
              <a:rPr lang="hu-HU" b="1" dirty="0"/>
              <a:t>Ellenőrző kérdések </a:t>
            </a:r>
            <a:r>
              <a:rPr lang="hu-HU" b="1" dirty="0" smtClean="0"/>
              <a:t>69-70 dia</a:t>
            </a:r>
          </a:p>
          <a:p>
            <a:r>
              <a:rPr lang="hu-HU" b="1" dirty="0" smtClean="0"/>
              <a:t>Felhasznált hivatkozások 71. dia </a:t>
            </a:r>
            <a:endParaRPr lang="hu-HU" dirty="0"/>
          </a:p>
          <a:p>
            <a:r>
              <a:rPr lang="hu-HU" b="1" dirty="0"/>
              <a:t>TAG-</a:t>
            </a:r>
            <a:r>
              <a:rPr lang="hu-HU" b="1" dirty="0" err="1"/>
              <a:t>ek</a:t>
            </a:r>
            <a:r>
              <a:rPr lang="hu-HU" b="1" dirty="0"/>
              <a:t> </a:t>
            </a:r>
            <a:r>
              <a:rPr lang="hu-HU" b="1" dirty="0" smtClean="0"/>
              <a:t>72. dia</a:t>
            </a:r>
            <a:endParaRPr lang="hu-HU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tápanyagutánpótlás alapja - talajmintavétel</a:t>
            </a:r>
            <a:endParaRPr dirty="0"/>
          </a:p>
        </p:txBody>
      </p:sp>
      <p:sp>
        <p:nvSpPr>
          <p:cNvPr id="199" name="Google Shape;199;p31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Helyspecifikus mintavétel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helyspecifikus növénytermesztés alapfeltétele a helyspecifikus talajmintavételezés.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különböző mintavételi helyek meghatározásához viszont nagy szakértelem és megfelelő mintavételezési stratégia szükséges. Ehhez segítségünkre lehetnek hozamtérképek, amennyiben rendelkezésünkre állnak, de lehetnek nagy pontossággal elkészített légifelvételek vagy a talaj tulajdonságait megjelenítő felvételek, például: elektromos vezetőképesség</a:t>
            </a: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4673671" y="5575840"/>
            <a:ext cx="3211800" cy="120224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meg, a helyspecifikus talajmintavételhez  felhasználható adatforrásokat!</a:t>
            </a:r>
            <a:endParaRPr lang="hu-HU" dirty="0"/>
          </a:p>
        </p:txBody>
      </p:sp>
      <p:sp>
        <p:nvSpPr>
          <p:cNvPr id="5" name="Mosolygó arc 4"/>
          <p:cNvSpPr/>
          <p:nvPr/>
        </p:nvSpPr>
        <p:spPr>
          <a:xfrm>
            <a:off x="4486858" y="6394826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tápanyagutánpótlás alapja - talajmintavétel</a:t>
            </a:r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Helyspecifikus mintavétel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75630"/>
              <a:buChar char="•"/>
            </a:pPr>
            <a:r>
              <a:rPr lang="hu-HU"/>
              <a:t>A precíziós mintavétel előre meghatározott, elkülönített, művelési zónákra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	alapozva jelölt pontokon történik. Ezen zónák lehatárolása történhet pl. hozamtérképek, műholdképek vagy NDVI felvételek alapján. 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75630"/>
              <a:buChar char="•"/>
            </a:pPr>
            <a:r>
              <a:rPr lang="hu-HU"/>
              <a:t>A „grid point” másnéven négyzethálós mintavételezés esetében az előre kidolgozott négyzetháló mentén történik a mintázás. 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u-HU"/>
              <a:t>Előnye, hogy nem szükséges hozzá a tábla heterogenitásának ismerete, ugyanakkor egységes képet ad a terület tulajdonságairól.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613449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Különbség a mintavételezések között</a:t>
            </a:r>
            <a:endParaRPr dirty="0"/>
          </a:p>
        </p:txBody>
      </p:sp>
      <p:sp>
        <p:nvSpPr>
          <p:cNvPr id="211" name="Google Shape;211;p33"/>
          <p:cNvSpPr txBox="1">
            <a:spLocks noGrp="1"/>
          </p:cNvSpPr>
          <p:nvPr>
            <p:ph type="body" idx="1"/>
          </p:nvPr>
        </p:nvSpPr>
        <p:spPr>
          <a:xfrm>
            <a:off x="321547" y="2420887"/>
            <a:ext cx="11555605" cy="375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Hagyományos és precíziós mintázás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	adataiból készített humusz ellátottsági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	térkép.</a:t>
            </a:r>
            <a:endParaRPr/>
          </a:p>
        </p:txBody>
      </p:sp>
      <p:grpSp>
        <p:nvGrpSpPr>
          <p:cNvPr id="212" name="Google Shape;212;p33"/>
          <p:cNvGrpSpPr/>
          <p:nvPr/>
        </p:nvGrpSpPr>
        <p:grpSpPr>
          <a:xfrm>
            <a:off x="7032104" y="188640"/>
            <a:ext cx="4752528" cy="6504491"/>
            <a:chOff x="6240016" y="0"/>
            <a:chExt cx="4752528" cy="6504491"/>
          </a:xfrm>
        </p:grpSpPr>
        <p:pic>
          <p:nvPicPr>
            <p:cNvPr id="213" name="Google Shape;213;p33"/>
            <p:cNvPicPr preferRelativeResize="0"/>
            <p:nvPr/>
          </p:nvPicPr>
          <p:blipFill rotWithShape="1">
            <a:blip r:embed="rId3">
              <a:alphaModFix/>
            </a:blip>
            <a:srcRect t="49996"/>
            <a:stretch/>
          </p:blipFill>
          <p:spPr>
            <a:xfrm>
              <a:off x="6240016" y="0"/>
              <a:ext cx="4752528" cy="3384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33"/>
            <p:cNvPicPr preferRelativeResize="0"/>
            <p:nvPr/>
          </p:nvPicPr>
          <p:blipFill rotWithShape="1">
            <a:blip r:embed="rId4">
              <a:alphaModFix/>
            </a:blip>
            <a:srcRect t="49273"/>
            <a:stretch/>
          </p:blipFill>
          <p:spPr>
            <a:xfrm>
              <a:off x="6240016" y="3140968"/>
              <a:ext cx="4752528" cy="33635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5" name="Google Shape;215;p33"/>
          <p:cNvSpPr txBox="1"/>
          <p:nvPr/>
        </p:nvSpPr>
        <p:spPr>
          <a:xfrm>
            <a:off x="5375920" y="6381328"/>
            <a:ext cx="208823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Forrás: Gergely Dávid</a:t>
            </a:r>
            <a:endParaRPr/>
          </a:p>
        </p:txBody>
      </p:sp>
      <p:sp>
        <p:nvSpPr>
          <p:cNvPr id="3" name="Fazetta 2"/>
          <p:cNvSpPr/>
          <p:nvPr/>
        </p:nvSpPr>
        <p:spPr>
          <a:xfrm>
            <a:off x="1130710" y="4788310"/>
            <a:ext cx="3894514" cy="11831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meg, a két térkép közötti </a:t>
            </a:r>
            <a:r>
              <a:rPr lang="hu-HU" dirty="0" err="1" smtClean="0"/>
              <a:t>felbontásbeli</a:t>
            </a:r>
            <a:r>
              <a:rPr lang="hu-HU" dirty="0" smtClean="0"/>
              <a:t> különbségeket! Mennyivel pontosabb képet látunk a helyspecifikus mintavétel alapján készült térképen!</a:t>
            </a:r>
            <a:endParaRPr lang="hu-HU" dirty="0"/>
          </a:p>
        </p:txBody>
      </p:sp>
      <p:sp>
        <p:nvSpPr>
          <p:cNvPr id="10" name="Mosolygó arc 9"/>
          <p:cNvSpPr/>
          <p:nvPr/>
        </p:nvSpPr>
        <p:spPr>
          <a:xfrm>
            <a:off x="1014336" y="5649094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Zónák kialakítása</a:t>
            </a:r>
            <a:endParaRPr dirty="0"/>
          </a:p>
        </p:txBody>
      </p:sp>
      <p:sp>
        <p:nvSpPr>
          <p:cNvPr id="221" name="Google Shape;221;p34"/>
          <p:cNvSpPr txBox="1">
            <a:spLocks noGrp="1"/>
          </p:cNvSpPr>
          <p:nvPr>
            <p:ph type="body" idx="1"/>
          </p:nvPr>
        </p:nvSpPr>
        <p:spPr>
          <a:xfrm>
            <a:off x="335360" y="1484784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zónák kialakításában a hozamtérképeknek, távérzékelési megoldásoknak talaj-, </a:t>
            </a:r>
            <a:r>
              <a:rPr lang="hu-HU" dirty="0" err="1"/>
              <a:t>növényscannereknek</a:t>
            </a:r>
            <a:r>
              <a:rPr lang="hu-HU" dirty="0"/>
              <a:t> </a:t>
            </a:r>
            <a:r>
              <a:rPr lang="hu-HU" dirty="0" smtClean="0"/>
              <a:t>létfontosságú </a:t>
            </a:r>
            <a:r>
              <a:rPr lang="hu-HU" dirty="0"/>
              <a:t>szerepe van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nagy mennyiségben keletkező adatok feldolgozására speciális térinformatikai megoldások állnak rendelkezésre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kialakult zónákhoz rendelhetők különböző inputanyag mennyiségek </a:t>
            </a:r>
            <a:endParaRPr dirty="0"/>
          </a:p>
        </p:txBody>
      </p:sp>
      <p:pic>
        <p:nvPicPr>
          <p:cNvPr id="222" name="Google Shape;222;p34" descr="https://www.mondomacchina.it/ew/ew_rivista/images/imageset/big_kverneland%2011%202019.jpg"/>
          <p:cNvPicPr preferRelativeResize="0"/>
          <p:nvPr/>
        </p:nvPicPr>
        <p:blipFill rotWithShape="1">
          <a:blip r:embed="rId3">
            <a:alphaModFix/>
          </a:blip>
          <a:srcRect t="10648" r="19001"/>
          <a:stretch/>
        </p:blipFill>
        <p:spPr>
          <a:xfrm>
            <a:off x="3791744" y="4005064"/>
            <a:ext cx="4320480" cy="241706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 txBox="1"/>
          <p:nvPr/>
        </p:nvSpPr>
        <p:spPr>
          <a:xfrm>
            <a:off x="3575720" y="6495147"/>
            <a:ext cx="50405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Forrás:</a:t>
            </a:r>
            <a:r>
              <a:rPr lang="hu-HU" sz="10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hu-HU" sz="1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hu-HU" sz="10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www.mondomacchina.it</a:t>
            </a:r>
            <a:r>
              <a:rPr lang="hu-HU" sz="1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/en/multirate-kverneland-smart-fertilization-c2552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8908025" y="442368"/>
            <a:ext cx="2507227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 a zónák kialakításának információigényét!</a:t>
            </a:r>
            <a:endParaRPr lang="hu-HU" dirty="0"/>
          </a:p>
        </p:txBody>
      </p:sp>
      <p:sp>
        <p:nvSpPr>
          <p:cNvPr id="7" name="Mosolygó arc 6"/>
          <p:cNvSpPr/>
          <p:nvPr/>
        </p:nvSpPr>
        <p:spPr>
          <a:xfrm>
            <a:off x="8799871" y="1178768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Kijuttatás tervezés</a:t>
            </a:r>
            <a:endParaRPr/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Amennyiben ismerjük a talajtulajdonságokat, ismerjük a növény igényeit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Meghatározható a kijuttatás ideje, módja, mennyisége és formája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Ezzel teljesül a 4R szemlélet minden pillére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Szaktanácsadó szoftverek</a:t>
            </a:r>
            <a:endParaRPr dirty="0"/>
          </a:p>
        </p:txBody>
      </p:sp>
      <p:pic>
        <p:nvPicPr>
          <p:cNvPr id="235" name="Google Shape;23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548" y="1556792"/>
            <a:ext cx="584748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9032" y="1556792"/>
            <a:ext cx="5928242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 txBox="1"/>
          <p:nvPr/>
        </p:nvSpPr>
        <p:spPr>
          <a:xfrm>
            <a:off x="1055440" y="5949280"/>
            <a:ext cx="48245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http://www.atk.hu/hu/proplanta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6"/>
          <p:cNvSpPr txBox="1"/>
          <p:nvPr/>
        </p:nvSpPr>
        <p:spPr>
          <a:xfrm>
            <a:off x="6221534" y="5949280"/>
            <a:ext cx="56371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https://www.magro.hu/agrarhirek/merre-tovabb-tapanyag-gazdalkodasi-rendszerek/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7680960" y="310101"/>
            <a:ext cx="3537647" cy="109744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 az alábbi ábra mennyire szemléletes és mennyire megkönnyíti a talajvizsgálati eredmények megértését!</a:t>
            </a:r>
            <a:endParaRPr lang="hu-HU" dirty="0"/>
          </a:p>
        </p:txBody>
      </p:sp>
      <p:sp>
        <p:nvSpPr>
          <p:cNvPr id="8" name="Mosolygó arc 7"/>
          <p:cNvSpPr/>
          <p:nvPr/>
        </p:nvSpPr>
        <p:spPr>
          <a:xfrm>
            <a:off x="7541339" y="1096290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Inputanyagok – Szilárd műtrágyák</a:t>
            </a:r>
            <a:endParaRPr dirty="0"/>
          </a:p>
        </p:txBody>
      </p:sp>
      <p:sp>
        <p:nvSpPr>
          <p:cNvPr id="244" name="Google Shape;244;p37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 err="1"/>
              <a:t>Mono</a:t>
            </a:r>
            <a:r>
              <a:rPr lang="hu-HU" dirty="0"/>
              <a:t> műtrágyák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Komplex műtrágyák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Összetett műtrágyák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 dirty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None/>
            </a:pPr>
            <a:r>
              <a:rPr lang="hu-HU" dirty="0"/>
              <a:t>	Előnyök:				</a:t>
            </a:r>
            <a:r>
              <a:rPr lang="hu-HU" dirty="0" smtClean="0"/>
              <a:t>         </a:t>
            </a:r>
            <a:r>
              <a:rPr lang="hu-HU" dirty="0" smtClean="0">
                <a:solidFill>
                  <a:srgbClr val="FF0000"/>
                </a:solidFill>
              </a:rPr>
              <a:t>Hátrányok</a:t>
            </a:r>
            <a:r>
              <a:rPr lang="hu-HU" dirty="0">
                <a:solidFill>
                  <a:srgbClr val="FF0000"/>
                </a:solidFill>
              </a:rPr>
              <a:t>:</a:t>
            </a:r>
            <a:endParaRPr dirty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None/>
            </a:pPr>
            <a:r>
              <a:rPr lang="hu-HU" dirty="0"/>
              <a:t>	</a:t>
            </a:r>
            <a:r>
              <a:rPr lang="hu-HU" dirty="0" smtClean="0"/>
              <a:t>	</a:t>
            </a:r>
            <a:r>
              <a:rPr lang="hu-HU" sz="1800" dirty="0" smtClean="0"/>
              <a:t>könnyű </a:t>
            </a:r>
            <a:r>
              <a:rPr lang="hu-HU" sz="1800" dirty="0"/>
              <a:t>kezelhetőség, szállítás	</a:t>
            </a:r>
            <a:r>
              <a:rPr lang="hu-HU" sz="1800" dirty="0" smtClean="0"/>
              <a:t>			</a:t>
            </a:r>
            <a:r>
              <a:rPr lang="hu-HU" sz="1800" dirty="0" smtClean="0">
                <a:solidFill>
                  <a:srgbClr val="FF0000"/>
                </a:solidFill>
              </a:rPr>
              <a:t>tapadási </a:t>
            </a:r>
            <a:r>
              <a:rPr lang="hu-HU" sz="1800" dirty="0">
                <a:solidFill>
                  <a:srgbClr val="FF0000"/>
                </a:solidFill>
              </a:rPr>
              <a:t>hajlam</a:t>
            </a:r>
            <a:endParaRPr dirty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hu-HU" sz="1800" dirty="0"/>
              <a:t>	</a:t>
            </a:r>
            <a:r>
              <a:rPr lang="hu-HU" sz="1800" dirty="0" smtClean="0"/>
              <a:t>	</a:t>
            </a:r>
            <a:r>
              <a:rPr lang="hu-HU" sz="1800" dirty="0" err="1" smtClean="0"/>
              <a:t>helyspecifikusan</a:t>
            </a:r>
            <a:r>
              <a:rPr lang="hu-HU" sz="1800" dirty="0" smtClean="0"/>
              <a:t> </a:t>
            </a:r>
            <a:r>
              <a:rPr lang="hu-HU" sz="1800" dirty="0"/>
              <a:t>alkalmazható	</a:t>
            </a:r>
            <a:r>
              <a:rPr lang="hu-HU" sz="1800" dirty="0" smtClean="0"/>
              <a:t>			</a:t>
            </a:r>
            <a:r>
              <a:rPr lang="hu-HU" sz="1800" dirty="0" smtClean="0">
                <a:solidFill>
                  <a:srgbClr val="FF0000"/>
                </a:solidFill>
              </a:rPr>
              <a:t>változó </a:t>
            </a:r>
            <a:r>
              <a:rPr lang="hu-HU" sz="1800" dirty="0">
                <a:solidFill>
                  <a:srgbClr val="FF0000"/>
                </a:solidFill>
              </a:rPr>
              <a:t>szemcseméret</a:t>
            </a:r>
            <a:endParaRPr dirty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hu-HU" sz="1800" dirty="0"/>
              <a:t>	</a:t>
            </a:r>
            <a:r>
              <a:rPr lang="hu-HU" sz="1800" dirty="0" smtClean="0"/>
              <a:t>	nem </a:t>
            </a:r>
            <a:r>
              <a:rPr lang="hu-HU" sz="1800" dirty="0"/>
              <a:t>igényes speciális berendezést	</a:t>
            </a:r>
            <a:r>
              <a:rPr lang="hu-HU" sz="1800" dirty="0" smtClean="0"/>
              <a:t>		</a:t>
            </a:r>
            <a:r>
              <a:rPr lang="hu-HU" sz="1800" dirty="0" smtClean="0">
                <a:solidFill>
                  <a:srgbClr val="FF0000"/>
                </a:solidFill>
              </a:rPr>
              <a:t>agrotechnikai </a:t>
            </a:r>
            <a:r>
              <a:rPr lang="hu-HU" sz="1800" dirty="0">
                <a:solidFill>
                  <a:srgbClr val="FF0000"/>
                </a:solidFill>
              </a:rPr>
              <a:t>műveletekkel nem </a:t>
            </a:r>
            <a:r>
              <a:rPr lang="hu-HU" sz="1800" dirty="0"/>
              <a:t>		</a:t>
            </a:r>
            <a:r>
              <a:rPr lang="hu-HU" sz="1800" dirty="0" smtClean="0"/>
              <a:t>	speciális </a:t>
            </a:r>
            <a:r>
              <a:rPr lang="hu-HU" sz="1800" dirty="0"/>
              <a:t>bevonatokkal szabályozható 	</a:t>
            </a:r>
            <a:r>
              <a:rPr lang="hu-HU" sz="1800" dirty="0" smtClean="0"/>
              <a:t>		</a:t>
            </a:r>
            <a:r>
              <a:rPr lang="hu-HU" sz="1800" dirty="0" smtClean="0">
                <a:solidFill>
                  <a:srgbClr val="FF0000"/>
                </a:solidFill>
              </a:rPr>
              <a:t>mindig </a:t>
            </a:r>
            <a:r>
              <a:rPr lang="hu-HU" sz="1800" dirty="0">
                <a:solidFill>
                  <a:srgbClr val="FF0000"/>
                </a:solidFill>
              </a:rPr>
              <a:t>kombinálható</a:t>
            </a:r>
            <a:endParaRPr dirty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hu-HU" sz="1800" dirty="0">
                <a:solidFill>
                  <a:srgbClr val="FF0000"/>
                </a:solidFill>
              </a:rPr>
              <a:t>	</a:t>
            </a:r>
            <a:r>
              <a:rPr lang="hu-HU" sz="1800" dirty="0" smtClean="0">
                <a:solidFill>
                  <a:srgbClr val="FF0000"/>
                </a:solidFill>
              </a:rPr>
              <a:t>	</a:t>
            </a:r>
            <a:r>
              <a:rPr lang="hu-HU" sz="1800" dirty="0" smtClean="0"/>
              <a:t> </a:t>
            </a:r>
            <a:r>
              <a:rPr lang="hu-HU" sz="1800" dirty="0"/>
              <a:t>a tápanyagok feltáródása </a:t>
            </a:r>
            <a:r>
              <a:rPr lang="hu-HU" sz="1800" dirty="0">
                <a:solidFill>
                  <a:srgbClr val="FF0000"/>
                </a:solidFill>
              </a:rPr>
              <a:t>	</a:t>
            </a:r>
            <a:r>
              <a:rPr lang="hu-HU" sz="1800" dirty="0" smtClean="0">
                <a:solidFill>
                  <a:srgbClr val="FF0000"/>
                </a:solidFill>
              </a:rPr>
              <a:t>			</a:t>
            </a:r>
            <a:r>
              <a:rPr lang="hu-HU" sz="1800" dirty="0" err="1" smtClean="0">
                <a:solidFill>
                  <a:srgbClr val="FF0000"/>
                </a:solidFill>
              </a:rPr>
              <a:t>vízoldékonyság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>
                <a:solidFill>
                  <a:srgbClr val="FF0000"/>
                </a:solidFill>
              </a:rPr>
              <a:t>változó</a:t>
            </a:r>
            <a:endParaRPr sz="1800" dirty="0">
              <a:solidFill>
                <a:srgbClr val="FF0000"/>
              </a:solidFill>
            </a:endParaRPr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hu-HU" sz="1800" dirty="0">
                <a:solidFill>
                  <a:srgbClr val="FF0000"/>
                </a:solidFill>
              </a:rPr>
              <a:t>		</a:t>
            </a:r>
            <a:r>
              <a:rPr lang="hu-HU" sz="1800" dirty="0" smtClean="0">
                <a:solidFill>
                  <a:srgbClr val="FF0000"/>
                </a:solidFill>
              </a:rPr>
              <a:t>						nagyarányú </a:t>
            </a:r>
            <a:r>
              <a:rPr lang="hu-HU" sz="1800" dirty="0">
                <a:solidFill>
                  <a:srgbClr val="FF0000"/>
                </a:solidFill>
              </a:rPr>
              <a:t>veszteségek</a:t>
            </a:r>
            <a:r>
              <a:rPr lang="hu-HU" sz="1800" dirty="0"/>
              <a:t>	</a:t>
            </a:r>
            <a:endParaRPr dirty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hu-HU" sz="1800" dirty="0"/>
              <a:t>				</a:t>
            </a:r>
            <a:endParaRPr dirty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hu-HU" sz="1800" dirty="0"/>
              <a:t>			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Inputanyagok – Folyékony műtrágyák</a:t>
            </a:r>
            <a:endParaRPr dirty="0"/>
          </a:p>
        </p:txBody>
      </p:sp>
      <p:sp>
        <p:nvSpPr>
          <p:cNvPr id="250" name="Google Shape;250;p38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N-oldatok (cseppfolyós ammónia, vizes ammónia, ammónium-nitrát, karbamid, kalcium-nitrát vizes oldatai)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NP-oldatok (ammóniával semlegesített </a:t>
            </a:r>
            <a:r>
              <a:rPr lang="hu-HU" dirty="0" err="1"/>
              <a:t>orto</a:t>
            </a:r>
            <a:r>
              <a:rPr lang="hu-HU" dirty="0"/>
              <a:t>-, vagy </a:t>
            </a:r>
            <a:r>
              <a:rPr lang="hu-HU" dirty="0" err="1"/>
              <a:t>polifoszforsav</a:t>
            </a:r>
            <a:r>
              <a:rPr lang="hu-HU" dirty="0"/>
              <a:t> oldatai)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8571"/>
              <a:buChar char="•"/>
            </a:pPr>
            <a:r>
              <a:rPr lang="hu-HU" dirty="0"/>
              <a:t>Az ilyen foszfort tartalmazó oldatok  könnyen felvehetők, a lekötődés és kicsapódás veszélye is lecsökken)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NPK-oldatok (leggyakrabban NP-oldatok káliummal kiegészített változatai (</a:t>
            </a:r>
            <a:r>
              <a:rPr lang="hu-HU" dirty="0" err="1"/>
              <a:t>KCl</a:t>
            </a:r>
            <a:r>
              <a:rPr lang="hu-HU" dirty="0"/>
              <a:t>))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Szuszpenziós műtrágyák (szilárd részeket is tartalmazó NPK-oldatok)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endParaRPr dirty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None/>
            </a:pPr>
            <a:r>
              <a:rPr lang="hu-HU" dirty="0"/>
              <a:t>	</a:t>
            </a:r>
            <a:r>
              <a:rPr lang="hu-HU" dirty="0" smtClean="0"/>
              <a:t>Előnyök:	</a:t>
            </a:r>
            <a:r>
              <a:rPr lang="hu-HU" dirty="0" smtClean="0"/>
              <a:t>					</a:t>
            </a:r>
            <a:r>
              <a:rPr lang="hu-HU" dirty="0" smtClean="0">
                <a:solidFill>
                  <a:srgbClr val="FF0000"/>
                </a:solidFill>
              </a:rPr>
              <a:t>Hátrányok</a:t>
            </a:r>
            <a:r>
              <a:rPr lang="hu-HU" dirty="0" smtClean="0">
                <a:solidFill>
                  <a:srgbClr val="FF0000"/>
                </a:solidFill>
              </a:rPr>
              <a:t>:</a:t>
            </a:r>
            <a:endParaRPr dirty="0" smtClean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42857"/>
              <a:buNone/>
            </a:pPr>
            <a:r>
              <a:rPr lang="hu-HU" dirty="0" smtClean="0"/>
              <a:t>	</a:t>
            </a:r>
            <a:r>
              <a:rPr lang="hu-HU" dirty="0" smtClean="0"/>
              <a:t>	</a:t>
            </a:r>
            <a:r>
              <a:rPr lang="hu-HU" sz="2300" dirty="0" smtClean="0"/>
              <a:t>egyenletes </a:t>
            </a:r>
            <a:r>
              <a:rPr lang="hu-HU" sz="2300" dirty="0" smtClean="0"/>
              <a:t>kijuttatás, könnyű szakaszolhatóság	</a:t>
            </a:r>
            <a:r>
              <a:rPr lang="hu-HU" sz="2300" dirty="0" smtClean="0"/>
              <a:t>	</a:t>
            </a:r>
            <a:r>
              <a:rPr lang="hu-HU" sz="2300" dirty="0" smtClean="0">
                <a:solidFill>
                  <a:srgbClr val="FF0000"/>
                </a:solidFill>
              </a:rPr>
              <a:t>magas </a:t>
            </a:r>
            <a:r>
              <a:rPr lang="hu-HU" sz="2300" dirty="0" smtClean="0">
                <a:solidFill>
                  <a:srgbClr val="FF0000"/>
                </a:solidFill>
              </a:rPr>
              <a:t>műszaki igény</a:t>
            </a:r>
            <a:endParaRPr sz="2300" dirty="0" smtClean="0">
              <a:solidFill>
                <a:srgbClr val="FF0000"/>
              </a:solidFill>
            </a:endParaRPr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42857"/>
              <a:buNone/>
            </a:pPr>
            <a:r>
              <a:rPr lang="hu-HU" sz="2300" dirty="0" smtClean="0"/>
              <a:t>	</a:t>
            </a:r>
            <a:r>
              <a:rPr lang="hu-HU" sz="2300" dirty="0" smtClean="0"/>
              <a:t>	mikroelemekkel </a:t>
            </a:r>
            <a:r>
              <a:rPr lang="hu-HU" sz="2300" dirty="0" smtClean="0"/>
              <a:t>könnyedén kiegészíthető	</a:t>
            </a:r>
            <a:r>
              <a:rPr lang="hu-HU" sz="2300" dirty="0" smtClean="0"/>
              <a:t>		</a:t>
            </a:r>
            <a:r>
              <a:rPr lang="hu-HU" sz="2300" dirty="0" smtClean="0">
                <a:solidFill>
                  <a:srgbClr val="FF0000"/>
                </a:solidFill>
              </a:rPr>
              <a:t>magas </a:t>
            </a:r>
            <a:r>
              <a:rPr lang="hu-HU" sz="2300" dirty="0" smtClean="0">
                <a:solidFill>
                  <a:srgbClr val="FF0000"/>
                </a:solidFill>
              </a:rPr>
              <a:t>szintű üzemszervezés</a:t>
            </a:r>
            <a:endParaRPr sz="2300" dirty="0" smtClean="0">
              <a:solidFill>
                <a:srgbClr val="FF0000"/>
              </a:solidFill>
            </a:endParaRPr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42857"/>
              <a:buNone/>
            </a:pPr>
            <a:r>
              <a:rPr lang="hu-HU" sz="2300" dirty="0" smtClean="0"/>
              <a:t>	</a:t>
            </a:r>
            <a:r>
              <a:rPr lang="hu-HU" sz="2300" dirty="0" smtClean="0"/>
              <a:t>	agrotechnikai </a:t>
            </a:r>
            <a:r>
              <a:rPr lang="hu-HU" sz="2300" dirty="0" smtClean="0"/>
              <a:t>műveletekkel kombinálható</a:t>
            </a:r>
            <a:endParaRPr sz="2900" dirty="0" smtClean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42857"/>
              <a:buNone/>
            </a:pPr>
            <a:r>
              <a:rPr lang="hu-HU" sz="2300" dirty="0" smtClean="0"/>
              <a:t>	</a:t>
            </a:r>
            <a:r>
              <a:rPr lang="hu-HU" sz="2300" dirty="0" smtClean="0"/>
              <a:t>	agrotechnikai </a:t>
            </a:r>
            <a:r>
              <a:rPr lang="hu-HU" sz="2300" dirty="0" smtClean="0"/>
              <a:t>műveletekkel nem 			</a:t>
            </a:r>
            <a:endParaRPr sz="2900" dirty="0" smtClean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42857"/>
              <a:buNone/>
            </a:pPr>
            <a:r>
              <a:rPr lang="hu-HU" sz="2300" dirty="0" smtClean="0"/>
              <a:t>	</a:t>
            </a:r>
            <a:r>
              <a:rPr lang="hu-HU" sz="2300" dirty="0" smtClean="0"/>
              <a:t>	veszteségmentes </a:t>
            </a:r>
            <a:r>
              <a:rPr lang="hu-HU" sz="2300" dirty="0" smtClean="0"/>
              <a:t>kijuttatás	</a:t>
            </a:r>
            <a:endParaRPr sz="2900" dirty="0" smtClean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42857"/>
              <a:buNone/>
            </a:pPr>
            <a:r>
              <a:rPr lang="hu-HU" sz="2300" dirty="0" smtClean="0"/>
              <a:t>	</a:t>
            </a:r>
            <a:r>
              <a:rPr lang="hu-HU" sz="2300" dirty="0" smtClean="0"/>
              <a:t>	nedvességtartalom</a:t>
            </a:r>
            <a:r>
              <a:rPr lang="hu-HU" sz="2300" dirty="0" smtClean="0"/>
              <a:t>	</a:t>
            </a:r>
            <a:endParaRPr dirty="0" smtClean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42857"/>
              <a:buNone/>
            </a:pPr>
            <a:r>
              <a:rPr lang="hu-HU" sz="1800" dirty="0" smtClean="0"/>
              <a:t>				</a:t>
            </a:r>
            <a:endParaRPr dirty="0" smtClean="0"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42857"/>
              <a:buNone/>
            </a:pPr>
            <a:r>
              <a:rPr lang="hu-HU" sz="1800" dirty="0" smtClean="0"/>
              <a:t>			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>
            <a:spLocks noGrp="1"/>
          </p:cNvSpPr>
          <p:nvPr>
            <p:ph type="title"/>
          </p:nvPr>
        </p:nvSpPr>
        <p:spPr>
          <a:xfrm>
            <a:off x="85691" y="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Inputanyagok – Szervesanyagok</a:t>
            </a:r>
            <a:endParaRPr dirty="0"/>
          </a:p>
        </p:txBody>
      </p:sp>
      <p:sp>
        <p:nvSpPr>
          <p:cNvPr id="256" name="Google Shape;256;p39"/>
          <p:cNvSpPr txBox="1">
            <a:spLocks noGrp="1"/>
          </p:cNvSpPr>
          <p:nvPr>
            <p:ph type="body" idx="1"/>
          </p:nvPr>
        </p:nvSpPr>
        <p:spPr>
          <a:xfrm>
            <a:off x="85691" y="1628219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114300" algn="l" rtl="0">
              <a:lnSpc>
                <a:spcPct val="132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 dirty="0"/>
              <a:t>Istállótrágya </a:t>
            </a:r>
            <a:endParaRPr sz="2400" dirty="0"/>
          </a:p>
          <a:p>
            <a:pPr marL="457200" lvl="0" indent="-114300" algn="l" rtl="0">
              <a:lnSpc>
                <a:spcPct val="132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 dirty="0"/>
              <a:t>Hígtrágya</a:t>
            </a:r>
            <a:endParaRPr sz="2400" dirty="0"/>
          </a:p>
          <a:p>
            <a:pPr marL="457200" lvl="0" indent="-114300" algn="l" rtl="0">
              <a:lnSpc>
                <a:spcPct val="132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 dirty="0"/>
              <a:t>Biogázüzemi erjesztési maradék </a:t>
            </a:r>
            <a:endParaRPr sz="2400" dirty="0"/>
          </a:p>
          <a:p>
            <a:pPr marL="457200" lvl="0" indent="-114300" algn="l" rtl="0">
              <a:lnSpc>
                <a:spcPct val="132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 dirty="0"/>
              <a:t>Zöldtrágya, növényi melléktermék </a:t>
            </a:r>
            <a:endParaRPr sz="2400" dirty="0"/>
          </a:p>
          <a:p>
            <a:pPr marL="457200" lvl="0" indent="-114300" algn="l" rtl="0">
              <a:lnSpc>
                <a:spcPct val="132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 dirty="0"/>
              <a:t>Komposzt </a:t>
            </a:r>
            <a:endParaRPr sz="2400" dirty="0"/>
          </a:p>
          <a:p>
            <a:pPr marL="457200" lvl="0" indent="-114300" algn="l" rtl="0">
              <a:lnSpc>
                <a:spcPct val="132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 dirty="0"/>
              <a:t>Egyéb szerves</a:t>
            </a:r>
            <a:endParaRPr sz="2400" dirty="0"/>
          </a:p>
        </p:txBody>
      </p:sp>
      <p:sp>
        <p:nvSpPr>
          <p:cNvPr id="257" name="Google Shape;257;p39"/>
          <p:cNvSpPr txBox="1"/>
          <p:nvPr/>
        </p:nvSpPr>
        <p:spPr>
          <a:xfrm>
            <a:off x="5729119" y="780606"/>
            <a:ext cx="6168008" cy="675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Előnyök</a:t>
            </a:r>
            <a:endParaRPr sz="2200" b="1" dirty="0"/>
          </a:p>
          <a:p>
            <a:pPr marL="457200" marR="0" lvl="0" indent="-114300" algn="l" rtl="0">
              <a:lnSpc>
                <a:spcPct val="154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Javítja a talaj víz- és levegőgazdálkodását</a:t>
            </a:r>
            <a:endParaRPr sz="2200" dirty="0"/>
          </a:p>
          <a:p>
            <a:pPr marL="457200" marR="0" lvl="0" indent="-114300" algn="l" rtl="0">
              <a:lnSpc>
                <a:spcPct val="154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Növeli a </a:t>
            </a:r>
            <a:r>
              <a:rPr lang="hu-HU" sz="2200" b="0" i="0" u="none" strike="noStrike" cap="none" dirty="0" smtClean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pórusteret</a:t>
            </a:r>
            <a:endParaRPr sz="2200" dirty="0"/>
          </a:p>
          <a:p>
            <a:pPr marL="457200" marR="0" lvl="0" indent="-114300" algn="l" rtl="0">
              <a:lnSpc>
                <a:spcPct val="154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Kedvező szerkezet, lazítja a talajt</a:t>
            </a:r>
            <a:endParaRPr sz="2200" dirty="0"/>
          </a:p>
          <a:p>
            <a:pPr marL="457200" marR="0" lvl="0" indent="-114300" algn="l" rtl="0">
              <a:lnSpc>
                <a:spcPct val="154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Kedvezően hat a hőgazdálkodásra</a:t>
            </a:r>
            <a:endParaRPr sz="2200" dirty="0"/>
          </a:p>
          <a:p>
            <a:pPr marL="457200" marR="0" lvl="0" indent="-114300" algn="l" rtl="0">
              <a:lnSpc>
                <a:spcPct val="154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A fizikai hatások </a:t>
            </a:r>
            <a:r>
              <a:rPr lang="hu-HU" sz="2200" b="0" i="0" u="none" strike="noStrike" cap="none" dirty="0" smtClean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hosszútávúak</a:t>
            </a:r>
            <a:endParaRPr sz="2200" dirty="0"/>
          </a:p>
          <a:p>
            <a:pPr marL="457200" marR="0" lvl="0" indent="-114300" algn="l" rtl="0">
              <a:lnSpc>
                <a:spcPct val="154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Javítja a tápanyagtartalmat, pH, CEC...</a:t>
            </a:r>
            <a:endParaRPr sz="2200" dirty="0"/>
          </a:p>
          <a:p>
            <a:pPr marL="457200" marR="0" lvl="0" indent="-114300" algn="l" rtl="0">
              <a:lnSpc>
                <a:spcPct val="154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Segíti a mikroszervezetek működését, ezáltal javul a feltáródás, közben növényi hormonok is keletkeznek.</a:t>
            </a:r>
            <a:endParaRPr sz="2200" dirty="0"/>
          </a:p>
          <a:p>
            <a:pPr marL="457200" marR="0" lvl="0" indent="0" algn="l" rtl="0">
              <a:lnSpc>
                <a:spcPct val="154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9"/>
          <p:cNvSpPr/>
          <p:nvPr/>
        </p:nvSpPr>
        <p:spPr>
          <a:xfrm>
            <a:off x="4655839" y="1555586"/>
            <a:ext cx="1152128" cy="4968552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8813123" y="434475"/>
            <a:ext cx="2458064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 a szervesanyagok formáit és főbb előnyeit!</a:t>
            </a:r>
            <a:endParaRPr lang="hu-HU" dirty="0"/>
          </a:p>
        </p:txBody>
      </p:sp>
      <p:sp>
        <p:nvSpPr>
          <p:cNvPr id="7" name="Mosolygó arc 6"/>
          <p:cNvSpPr/>
          <p:nvPr/>
        </p:nvSpPr>
        <p:spPr>
          <a:xfrm>
            <a:off x="8705158" y="1206566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Inputanyagok – Meszezés</a:t>
            </a:r>
            <a:endParaRPr dirty="0"/>
          </a:p>
        </p:txBody>
      </p:sp>
      <p:sp>
        <p:nvSpPr>
          <p:cNvPr id="264" name="Google Shape;264;p40"/>
          <p:cNvSpPr txBox="1">
            <a:spLocks noGrp="1"/>
          </p:cNvSpPr>
          <p:nvPr>
            <p:ph type="body" idx="1"/>
          </p:nvPr>
        </p:nvSpPr>
        <p:spPr>
          <a:xfrm>
            <a:off x="335361" y="1556792"/>
            <a:ext cx="7128792" cy="453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1081"/>
              <a:buChar char="•"/>
            </a:pPr>
            <a:r>
              <a:rPr lang="hu-HU" sz="2400" dirty="0"/>
              <a:t>Savanyú közegben a tartós morzsás szerkezet nem tud kialakulni – tömődött, nem megfelelő víz- és levegőgazdálkodás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1081"/>
              <a:buChar char="•"/>
            </a:pPr>
            <a:r>
              <a:rPr lang="hu-HU" sz="2400" dirty="0"/>
              <a:t>A savanyodás hatására nő a szabad Al</a:t>
            </a:r>
            <a:r>
              <a:rPr lang="hu-HU" sz="2400" baseline="30000" dirty="0"/>
              <a:t>3+ </a:t>
            </a:r>
            <a:r>
              <a:rPr lang="hu-HU" sz="2400" dirty="0"/>
              <a:t>és Mn</a:t>
            </a:r>
            <a:r>
              <a:rPr lang="hu-HU" sz="2400" baseline="30000" dirty="0"/>
              <a:t>2+ </a:t>
            </a:r>
            <a:r>
              <a:rPr lang="hu-HU" sz="2400" dirty="0"/>
              <a:t>ionok mennyisége, oldatba kerülése – növényi toxicitás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1081"/>
              <a:buChar char="•"/>
            </a:pPr>
            <a:r>
              <a:rPr lang="hu-HU" sz="2400" dirty="0"/>
              <a:t>Az oldat magas Al</a:t>
            </a:r>
            <a:r>
              <a:rPr lang="hu-HU" sz="2400" baseline="30000" dirty="0"/>
              <a:t>3+ </a:t>
            </a:r>
            <a:r>
              <a:rPr lang="hu-HU" sz="2400" dirty="0"/>
              <a:t>koncentrációja csökkenti a foszfor, kalcium, magnézium, vas felvételét –oldhatatlan csapadék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1081"/>
              <a:buChar char="•"/>
            </a:pPr>
            <a:r>
              <a:rPr lang="hu-HU" sz="2400" dirty="0"/>
              <a:t>A baktériumok 4,5-5,0 pH-</a:t>
            </a:r>
            <a:r>
              <a:rPr lang="hu-HU" sz="2400" dirty="0" err="1"/>
              <a:t>nál</a:t>
            </a:r>
            <a:r>
              <a:rPr lang="hu-HU" sz="2400" dirty="0"/>
              <a:t> savanyúbb kémhatásnál nem fejlődnek megfelelően, csökkenő mineralizáció, nitrifikáció, cellulózbontás, nitrogénkötés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1081"/>
              <a:buChar char="•"/>
            </a:pPr>
            <a:r>
              <a:rPr lang="hu-HU" sz="2400" dirty="0"/>
              <a:t>A vízben rosszul oldódó </a:t>
            </a:r>
            <a:r>
              <a:rPr lang="hu-HU" sz="2400" dirty="0" err="1"/>
              <a:t>Ca</a:t>
            </a:r>
            <a:r>
              <a:rPr lang="hu-HU" sz="2400" dirty="0"/>
              <a:t>-karbonát révén a szénsavas mésszel történt trágyázás csak lassan, de tartósan érvényesül. A talaj pH-értéke sem változik ugrásszerűen.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1081"/>
              <a:buChar char="•"/>
            </a:pPr>
            <a:r>
              <a:rPr lang="hu-HU" sz="2400" dirty="0"/>
              <a:t>Gyors hatású oxidok közvetlen beavatkozáshoz valók</a:t>
            </a:r>
            <a:endParaRPr sz="2400" dirty="0"/>
          </a:p>
        </p:txBody>
      </p:sp>
      <p:pic>
        <p:nvPicPr>
          <p:cNvPr id="265" name="Google Shape;265;p40" descr="Barley seedlings grown in limed (left) and unlimed (right) acidic subsurface soil; there are no symptoms of aluminium toxicity in the limed treatmen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2184" y="1772816"/>
            <a:ext cx="4146719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0">
            <a:hlinkClick r:id="rId4"/>
          </p:cNvPr>
          <p:cNvSpPr txBox="1"/>
          <p:nvPr/>
        </p:nvSpPr>
        <p:spPr>
          <a:xfrm>
            <a:off x="7752184" y="5301208"/>
            <a:ext cx="42958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https://www.agric.wa.gov.au/soil-acidity/effects-soil-acidity?page=02 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8209934" y="506698"/>
            <a:ext cx="2910349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Keresse meg az összefüggést a gyökérnövekedés és a talaj pH </a:t>
            </a:r>
            <a:r>
              <a:rPr lang="hu-HU" dirty="0" smtClean="0"/>
              <a:t>értéke </a:t>
            </a:r>
            <a:r>
              <a:rPr lang="hu-HU" dirty="0" smtClean="0"/>
              <a:t>között!</a:t>
            </a:r>
            <a:endParaRPr lang="hu-HU" dirty="0"/>
          </a:p>
        </p:txBody>
      </p:sp>
      <p:sp>
        <p:nvSpPr>
          <p:cNvPr id="7" name="Mosolygó arc 6"/>
          <p:cNvSpPr/>
          <p:nvPr/>
        </p:nvSpPr>
        <p:spPr>
          <a:xfrm>
            <a:off x="8023121" y="1247983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21547" y="44624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Bevezetés</a:t>
            </a:r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321547" y="1124744"/>
            <a:ext cx="11555700" cy="483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600"/>
              <a:t>A növénytermesztés sikerének első lépcsőfoka a termőhely, azon belül a talaj és a tápanyagok növényekre gyakorolt hatásának ismerete. A tananyag bemutatja a talaj termőképességének pontos megismerésére szolgáló helyspecifikus talajmintavételi eljárást, a legújabb digitális technológián alapuló zónák lehatárolására alkalmas távérzékelési eljárásokat, amelyek hozzájárulnak a talajban végbemenő változások követéséhez, a helyes tápanyag-visszapótlás rendszer megválasztásához. Megismerheti a hallgató a műtrágya fajták közötti különbségeket, felhasználásuk hely-specifikus technológiai javaslatait, gazdasági, üzemszervezési és technológiai követelményeit és gyakorlati megoldásait. 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00" b="1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600"/>
              <a:t>A talaj tápanyagtartalmának helyspecifikus ismerete az egyik alapja a művelési zónák lehatárolásának. A helyspecifikus tápanyagkijuttatás, a tápanyagok pozícionálása, a precíziós növénytermesztés egyik alapvető eleme, amely gazdasági és környezetvédelmi szempontból egyaránt meghatározó. A tananyag által megszerzett tudás lehetővé teszi a fenntartható és költséghatékony helyspecifikus tápanyag-visszapótlási technológiai rendszer tudatos és szakszerű kialakítását. </a:t>
            </a:r>
            <a:endParaRPr sz="1600" b="1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600"/>
              <a:t> </a:t>
            </a:r>
            <a:endParaRPr sz="900" b="1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600"/>
              <a:t>A helyspecifikus tápanyag-visszapótlás közvetlen hatása a hozam mennyiségében és minőségében érzékelhető, amely lehetővé teszi a helyspecifikusan a profit maximalizálását, nem veszélyeztetve a hozambiztonságot. Alkalmazásával, egészséges és egységesen, dinamikusan fejlődő növényállomány érhető el, ahol a gyomirtási és növényvédelmi költségek is csökkenhetnek, a környezeti hatásokkal szembeni nagyobb ellenállóképességnek köszönhetően magasabb hozamot érhetünk el. </a:t>
            </a:r>
            <a:endParaRPr sz="1600" b="1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600"/>
              <a:t> </a:t>
            </a:r>
            <a:endParaRPr sz="1600" b="1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600"/>
              <a:t>A növénytermesztés a talajerőgazdálkodásnál kezdődik. Megmutatjuk, hogy a digitalizáció segítségével, a helyspecifikus tápanyag-visszapótlással, a megfelelő műtrágya és technológia megválasztásával, hogyan növelhető a profit, csökkenthető az input költség. </a:t>
            </a:r>
            <a:endParaRPr sz="1600" b="1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Inputanyagok - Mikroelemek</a:t>
            </a:r>
            <a:endParaRPr dirty="0"/>
          </a:p>
        </p:txBody>
      </p:sp>
      <p:sp>
        <p:nvSpPr>
          <p:cNvPr id="272" name="Google Shape;272;p41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Hazai viszonylatban a talajaink mikroelemekben szegények.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talajtulajdonságok miatt a felvehető mikroelem mennyisége elenyésző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Talajtrágyázással nem feltétlenül javul a felvehető mikroelem tartalom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 err="1"/>
              <a:t>antagonista</a:t>
            </a:r>
            <a:r>
              <a:rPr lang="hu-HU" dirty="0"/>
              <a:t> hatás, megkötődés, kicsapódás</a:t>
            </a:r>
            <a:endParaRPr dirty="0"/>
          </a:p>
          <a:p>
            <a: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mikroelem utánpótlás elsődlegesen javasolt formája a lombtrágyázás</a:t>
            </a: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6990734" y="5191432"/>
            <a:ext cx="2310582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meg, a mikroelem pótlás főbb formáját!</a:t>
            </a:r>
            <a:endParaRPr lang="hu-HU" dirty="0"/>
          </a:p>
        </p:txBody>
      </p:sp>
      <p:sp>
        <p:nvSpPr>
          <p:cNvPr id="5" name="Mosolygó arc 4"/>
          <p:cNvSpPr/>
          <p:nvPr/>
        </p:nvSpPr>
        <p:spPr>
          <a:xfrm>
            <a:off x="6803921" y="5985333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Mit? Mikor? Hova?</a:t>
            </a:r>
            <a:endParaRPr dirty="0"/>
          </a:p>
        </p:txBody>
      </p:sp>
      <p:sp>
        <p:nvSpPr>
          <p:cNvPr id="278" name="Google Shape;278;p4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Savanyító hatású trágyaszereket ne alkalmazzunk savanyú kémhatású területeken/ meszezés szükséges a tápelemek felvehetőségének növelése érdekében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só vagy kloridérzékeny növények esetében kerüljük a magas koncentrációjú inputanyagok használatát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tartós egyenletes feltáródás elérése érdekében alkalmazzunk bevonatos, retard hatású műtrágyákat, ezzel szabályozva az egyenletes tápanyagfelvételt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könnyen felvehető tápanyagok kimagasló hatásúak a növényi fejlődésre, alkalmazzunk folyékony műtrágyákat ha van rá lehetőségünk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mikrogranulált és folyékony műtrágyákból kevesebb szükséges, jobban pozicionálható - környezetkímélő megoldás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könnyen lekötődő hagyomásnyos foszfor műtrágyák helyett használjunk polyfoszfát formákat (akár tavasszal, vetéssel egymenetben)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endParaRPr/>
          </a:p>
        </p:txBody>
      </p:sp>
      <p:sp>
        <p:nvSpPr>
          <p:cNvPr id="2" name="Fazetta 1"/>
          <p:cNvSpPr/>
          <p:nvPr/>
        </p:nvSpPr>
        <p:spPr>
          <a:xfrm>
            <a:off x="6459794" y="530942"/>
            <a:ext cx="2005780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Figyelem! Főbb összefüggések!</a:t>
            </a:r>
            <a:endParaRPr lang="hu-HU" dirty="0"/>
          </a:p>
        </p:txBody>
      </p:sp>
      <p:sp>
        <p:nvSpPr>
          <p:cNvPr id="5" name="Mosolygó arc 4"/>
          <p:cNvSpPr/>
          <p:nvPr/>
        </p:nvSpPr>
        <p:spPr>
          <a:xfrm>
            <a:off x="6272981" y="1248764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 txBox="1">
            <a:spLocks noGrp="1"/>
          </p:cNvSpPr>
          <p:nvPr>
            <p:ph type="title"/>
          </p:nvPr>
        </p:nvSpPr>
        <p:spPr>
          <a:xfrm>
            <a:off x="321547" y="-91744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A talajerőgazdálkodás a gyakorlatban és a </a:t>
            </a:r>
            <a:r>
              <a:rPr lang="hu-HU" dirty="0" smtClean="0"/>
              <a:t>digitalizáció</a:t>
            </a:r>
            <a:endParaRPr dirty="0"/>
          </a:p>
        </p:txBody>
      </p:sp>
      <p:sp>
        <p:nvSpPr>
          <p:cNvPr id="284" name="Google Shape;284;p43"/>
          <p:cNvSpPr txBox="1">
            <a:spLocks noGrp="1"/>
          </p:cNvSpPr>
          <p:nvPr>
            <p:ph type="body" idx="1"/>
          </p:nvPr>
        </p:nvSpPr>
        <p:spPr>
          <a:xfrm>
            <a:off x="397813" y="192669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85" name="Google Shape;285;p43"/>
          <p:cNvSpPr/>
          <p:nvPr/>
        </p:nvSpPr>
        <p:spPr>
          <a:xfrm>
            <a:off x="9230768" y="2989735"/>
            <a:ext cx="2718500" cy="113698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CÉL – TERMÉSÁTLAG HATÉKONY NÖVELÉSE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3"/>
          <p:cNvSpPr/>
          <p:nvPr/>
        </p:nvSpPr>
        <p:spPr>
          <a:xfrm>
            <a:off x="3885019" y="1149248"/>
            <a:ext cx="2354996" cy="914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NÖVÉNY GENETIKAI ADOTTSÁGAI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3"/>
          <p:cNvSpPr/>
          <p:nvPr/>
        </p:nvSpPr>
        <p:spPr>
          <a:xfrm>
            <a:off x="6046260" y="5187650"/>
            <a:ext cx="1804220" cy="914400"/>
          </a:xfrm>
          <a:prstGeom prst="rect">
            <a:avLst/>
          </a:prstGeom>
          <a:solidFill>
            <a:srgbClr val="8DA9DB"/>
          </a:solidFill>
          <a:ln w="25400" cap="flat" cmpd="sng">
            <a:solidFill>
              <a:srgbClr val="B3C6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Környezeti adottságok</a:t>
            </a:r>
            <a:endParaRPr/>
          </a:p>
        </p:txBody>
      </p:sp>
      <p:sp>
        <p:nvSpPr>
          <p:cNvPr id="288" name="Google Shape;288;p43"/>
          <p:cNvSpPr/>
          <p:nvPr/>
        </p:nvSpPr>
        <p:spPr>
          <a:xfrm>
            <a:off x="3881650" y="4530162"/>
            <a:ext cx="2358366" cy="914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TALAJADOTTSÁG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(talajerőgazdálkodás)</a:t>
            </a:r>
            <a:endParaRPr/>
          </a:p>
        </p:txBody>
      </p:sp>
      <p:pic>
        <p:nvPicPr>
          <p:cNvPr id="289" name="Google Shape;28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196155">
            <a:off x="3025338" y="4646094"/>
            <a:ext cx="723236" cy="68253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3"/>
          <p:cNvSpPr/>
          <p:nvPr/>
        </p:nvSpPr>
        <p:spPr>
          <a:xfrm rot="6528236">
            <a:off x="7983135" y="1112865"/>
            <a:ext cx="422788" cy="1931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3"/>
          <p:cNvSpPr/>
          <p:nvPr/>
        </p:nvSpPr>
        <p:spPr>
          <a:xfrm rot="5400000">
            <a:off x="7823208" y="2966125"/>
            <a:ext cx="422788" cy="1931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3"/>
          <p:cNvSpPr/>
          <p:nvPr/>
        </p:nvSpPr>
        <p:spPr>
          <a:xfrm rot="4324605">
            <a:off x="8035627" y="3890683"/>
            <a:ext cx="422788" cy="1931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3"/>
          <p:cNvSpPr/>
          <p:nvPr/>
        </p:nvSpPr>
        <p:spPr>
          <a:xfrm>
            <a:off x="3876735" y="2331546"/>
            <a:ext cx="2363280" cy="914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AGROTECHNIKAI LEHETŐSÉGEK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3"/>
          <p:cNvSpPr/>
          <p:nvPr/>
        </p:nvSpPr>
        <p:spPr>
          <a:xfrm>
            <a:off x="3876735" y="3463777"/>
            <a:ext cx="2363280" cy="914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INPUT FINANSZÍROZÁSI LEHETŐSÉGEK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3"/>
          <p:cNvSpPr/>
          <p:nvPr/>
        </p:nvSpPr>
        <p:spPr>
          <a:xfrm>
            <a:off x="3876734" y="5610044"/>
            <a:ext cx="2363281" cy="914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KLIMATIKUS ADOTTSÁG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3"/>
          <p:cNvSpPr/>
          <p:nvPr/>
        </p:nvSpPr>
        <p:spPr>
          <a:xfrm>
            <a:off x="2807859" y="1510187"/>
            <a:ext cx="708341" cy="4859545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956" y="2717482"/>
            <a:ext cx="2371725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3"/>
          <p:cNvSpPr/>
          <p:nvPr/>
        </p:nvSpPr>
        <p:spPr>
          <a:xfrm rot="5840976">
            <a:off x="7731945" y="1986600"/>
            <a:ext cx="484632" cy="200626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Fazetta 2"/>
          <p:cNvSpPr/>
          <p:nvPr/>
        </p:nvSpPr>
        <p:spPr>
          <a:xfrm>
            <a:off x="9429135" y="792442"/>
            <a:ext cx="2520133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 az ábrán, hogy a hatékony termelés mitől függ!</a:t>
            </a:r>
            <a:endParaRPr lang="hu-HU" dirty="0"/>
          </a:p>
        </p:txBody>
      </p:sp>
      <p:sp>
        <p:nvSpPr>
          <p:cNvPr id="20" name="Mosolygó arc 19"/>
          <p:cNvSpPr/>
          <p:nvPr/>
        </p:nvSpPr>
        <p:spPr>
          <a:xfrm>
            <a:off x="9344255" y="1543436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0" y="-114053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talaj megismerése és a digitalizáció</a:t>
            </a:r>
            <a:endParaRPr dirty="0"/>
          </a:p>
        </p:txBody>
      </p:sp>
      <p:sp>
        <p:nvSpPr>
          <p:cNvPr id="305" name="Google Shape;305;p44"/>
          <p:cNvSpPr/>
          <p:nvPr/>
        </p:nvSpPr>
        <p:spPr>
          <a:xfrm>
            <a:off x="191345" y="3584025"/>
            <a:ext cx="2160240" cy="107710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TALAJ – TÉRBEN ÉS IDŐBEN VÁLTOZIK </a:t>
            </a:r>
            <a:endParaRPr sz="1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4"/>
          <p:cNvSpPr/>
          <p:nvPr/>
        </p:nvSpPr>
        <p:spPr>
          <a:xfrm>
            <a:off x="3703464" y="3691135"/>
            <a:ext cx="2783774" cy="107710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TALAJ ADATOK GPS KOORDINÁTÁKHOZ KÖTÖTTEK ÉS VIZUALIZÁLHATÓK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4"/>
          <p:cNvSpPr/>
          <p:nvPr/>
        </p:nvSpPr>
        <p:spPr>
          <a:xfrm>
            <a:off x="7646110" y="3659063"/>
            <a:ext cx="2088232" cy="106878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AZ ADTOK GYŰJTÉSE FOLYAMATOS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4"/>
          <p:cNvSpPr/>
          <p:nvPr/>
        </p:nvSpPr>
        <p:spPr>
          <a:xfrm>
            <a:off x="7492867" y="5618927"/>
            <a:ext cx="2304256" cy="86409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TALAJ VÁLTOZÁSA NYOMONKÖVETHETŐ</a:t>
            </a:r>
            <a:endParaRPr/>
          </a:p>
        </p:txBody>
      </p:sp>
      <p:pic>
        <p:nvPicPr>
          <p:cNvPr id="309" name="Google Shape;30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2370" y="1124254"/>
            <a:ext cx="1336635" cy="1481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4"/>
          <p:cNvSpPr/>
          <p:nvPr/>
        </p:nvSpPr>
        <p:spPr>
          <a:xfrm>
            <a:off x="7358935" y="43886"/>
            <a:ext cx="2380684" cy="100968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3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DIGITALIZÁCIÓ! ADATALAPÚ DÖNTÉS!</a:t>
            </a:r>
            <a:endParaRPr sz="13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4"/>
          <p:cNvSpPr/>
          <p:nvPr/>
        </p:nvSpPr>
        <p:spPr>
          <a:xfrm rot="-5400000">
            <a:off x="854119" y="2663417"/>
            <a:ext cx="936104" cy="4580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4"/>
          <p:cNvSpPr/>
          <p:nvPr/>
        </p:nvSpPr>
        <p:spPr>
          <a:xfrm>
            <a:off x="355477" y="1297325"/>
            <a:ext cx="2053293" cy="96832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HOGY LEHET MEGISMERNI?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4"/>
          <p:cNvSpPr/>
          <p:nvPr/>
        </p:nvSpPr>
        <p:spPr>
          <a:xfrm>
            <a:off x="3739213" y="5608151"/>
            <a:ext cx="2734654" cy="914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TECHNOLÓGIAI, IDŐJÁRÁS HATÁSAI ELEMEZHETŐK</a:t>
            </a:r>
            <a:endParaRPr/>
          </a:p>
        </p:txBody>
      </p:sp>
      <p:sp>
        <p:nvSpPr>
          <p:cNvPr id="314" name="Google Shape;314;p44"/>
          <p:cNvSpPr/>
          <p:nvPr/>
        </p:nvSpPr>
        <p:spPr>
          <a:xfrm>
            <a:off x="3717935" y="1312402"/>
            <a:ext cx="2943005" cy="96297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GAZDASÁGI HATÉKONYSÁG, FENNTARTHATÓ GAZDÁLKODÁS KÖVETELMÉNYEI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4"/>
          <p:cNvSpPr/>
          <p:nvPr/>
        </p:nvSpPr>
        <p:spPr>
          <a:xfrm rot="5400000">
            <a:off x="9696400" y="2883267"/>
            <a:ext cx="3312368" cy="144016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GAZDASÁGI HATÉKONYSÁG, FENNTARTHATÓ GAZDÁLKODÁS A GYAKORLATBAN</a:t>
            </a:r>
            <a:endParaRPr sz="16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4"/>
          <p:cNvSpPr/>
          <p:nvPr/>
        </p:nvSpPr>
        <p:spPr>
          <a:xfrm rot="5400000">
            <a:off x="2767964" y="1117273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4"/>
          <p:cNvSpPr/>
          <p:nvPr/>
        </p:nvSpPr>
        <p:spPr>
          <a:xfrm>
            <a:off x="2510636" y="3945378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4"/>
          <p:cNvSpPr/>
          <p:nvPr/>
        </p:nvSpPr>
        <p:spPr>
          <a:xfrm rot="10800000">
            <a:off x="5264214" y="2524254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4"/>
          <p:cNvSpPr txBox="1"/>
          <p:nvPr/>
        </p:nvSpPr>
        <p:spPr>
          <a:xfrm>
            <a:off x="6435672" y="2623806"/>
            <a:ext cx="311816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HELYSPECIFIKUS TECHNOLÓGIA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4"/>
          <p:cNvSpPr/>
          <p:nvPr/>
        </p:nvSpPr>
        <p:spPr>
          <a:xfrm>
            <a:off x="6666499" y="3647354"/>
            <a:ext cx="865241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4"/>
          <p:cNvSpPr/>
          <p:nvPr/>
        </p:nvSpPr>
        <p:spPr>
          <a:xfrm>
            <a:off x="8541547" y="5066796"/>
            <a:ext cx="448703" cy="47428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4"/>
          <p:cNvSpPr/>
          <p:nvPr/>
        </p:nvSpPr>
        <p:spPr>
          <a:xfrm>
            <a:off x="4643804" y="5022388"/>
            <a:ext cx="448703" cy="47428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4"/>
          <p:cNvSpPr/>
          <p:nvPr/>
        </p:nvSpPr>
        <p:spPr>
          <a:xfrm>
            <a:off x="6688487" y="5541986"/>
            <a:ext cx="742583" cy="4320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4"/>
          <p:cNvSpPr/>
          <p:nvPr/>
        </p:nvSpPr>
        <p:spPr>
          <a:xfrm>
            <a:off x="4548152" y="2585653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4"/>
          <p:cNvSpPr/>
          <p:nvPr/>
        </p:nvSpPr>
        <p:spPr>
          <a:xfrm rot="10800000">
            <a:off x="6646290" y="4187694"/>
            <a:ext cx="865241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4"/>
          <p:cNvSpPr/>
          <p:nvPr/>
        </p:nvSpPr>
        <p:spPr>
          <a:xfrm rot="10800000">
            <a:off x="6627159" y="5983731"/>
            <a:ext cx="742583" cy="4320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4"/>
          <p:cNvSpPr/>
          <p:nvPr/>
        </p:nvSpPr>
        <p:spPr>
          <a:xfrm rot="10800000">
            <a:off x="8030738" y="5066795"/>
            <a:ext cx="448703" cy="47428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4"/>
          <p:cNvSpPr/>
          <p:nvPr/>
        </p:nvSpPr>
        <p:spPr>
          <a:xfrm rot="10800000">
            <a:off x="5102141" y="4991673"/>
            <a:ext cx="448703" cy="47428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4"/>
          <p:cNvSpPr/>
          <p:nvPr/>
        </p:nvSpPr>
        <p:spPr>
          <a:xfrm>
            <a:off x="9785550" y="672956"/>
            <a:ext cx="568400" cy="5972214"/>
          </a:xfrm>
          <a:prstGeom prst="rightBrace">
            <a:avLst>
              <a:gd name="adj1" fmla="val 54166"/>
              <a:gd name="adj2" fmla="val 50000"/>
            </a:avLst>
          </a:prstGeom>
          <a:noFill/>
          <a:ln w="5715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4"/>
          <p:cNvSpPr/>
          <p:nvPr/>
        </p:nvSpPr>
        <p:spPr>
          <a:xfrm rot="-5400000">
            <a:off x="2857070" y="153413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10107561" y="151748"/>
            <a:ext cx="2048872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Kövesse a nyilakat és a leíró szöveget az összefüggések megértéséhez!</a:t>
            </a:r>
            <a:endParaRPr lang="hu-HU" dirty="0"/>
          </a:p>
        </p:txBody>
      </p:sp>
      <p:sp>
        <p:nvSpPr>
          <p:cNvPr id="31" name="Mosolygó arc 30"/>
          <p:cNvSpPr/>
          <p:nvPr/>
        </p:nvSpPr>
        <p:spPr>
          <a:xfrm>
            <a:off x="10107561" y="1002534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5"/>
          <p:cNvSpPr txBox="1">
            <a:spLocks noGrp="1"/>
          </p:cNvSpPr>
          <p:nvPr>
            <p:ph type="title"/>
          </p:nvPr>
        </p:nvSpPr>
        <p:spPr>
          <a:xfrm>
            <a:off x="321547" y="365126"/>
            <a:ext cx="11555605" cy="52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5"/>
              <a:buNone/>
            </a:pPr>
            <a:r>
              <a:rPr lang="hu-HU" dirty="0"/>
              <a:t>Helyspecifikus tápanyag-visszapótlás célja</a:t>
            </a:r>
            <a:endParaRPr dirty="0"/>
          </a:p>
        </p:txBody>
      </p:sp>
      <p:sp>
        <p:nvSpPr>
          <p:cNvPr id="336" name="Google Shape;336;p4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72984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 b="1"/>
              <a:t>A tápanyag-visszapótlás célja a fejlődés különböző szakaszaiban a tápanyagok megfelelő mennyiségben és arányban álljanak rendelkezésre a növénynek</a:t>
            </a:r>
            <a:r>
              <a:rPr lang="hu-HU"/>
              <a:t>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/>
          </a:p>
          <a:p>
            <a:pPr marL="10287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None/>
            </a:pPr>
            <a:r>
              <a:rPr lang="hu-HU"/>
              <a:t>                                                 </a:t>
            </a:r>
            <a:r>
              <a:rPr lang="hu-HU" sz="2800"/>
              <a:t>Heterogének a talajok?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/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/>
              <a:t>Heterogén talaj esetében a tápanyag-visszapótlásnak is a talaj térbeli változatosságához kell alkalmazkodnia. </a:t>
            </a:r>
            <a:endParaRPr/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endParaRPr/>
          </a:p>
        </p:txBody>
      </p:sp>
      <p:sp>
        <p:nvSpPr>
          <p:cNvPr id="337" name="Google Shape;337;p45"/>
          <p:cNvSpPr/>
          <p:nvPr/>
        </p:nvSpPr>
        <p:spPr>
          <a:xfrm>
            <a:off x="3664513" y="3598606"/>
            <a:ext cx="334297" cy="100289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0" y="2382270"/>
            <a:ext cx="4465948" cy="280916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5"/>
          <p:cNvSpPr txBox="1"/>
          <p:nvPr/>
        </p:nvSpPr>
        <p:spPr>
          <a:xfrm>
            <a:off x="8328248" y="5397212"/>
            <a:ext cx="25811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Táblán belüli talajheterogenitás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4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mepar.hu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40" name="Google Shape;340;p45"/>
          <p:cNvSpPr/>
          <p:nvPr/>
        </p:nvSpPr>
        <p:spPr>
          <a:xfrm>
            <a:off x="7384026" y="3943451"/>
            <a:ext cx="1494503" cy="3132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8328248" y="365126"/>
            <a:ext cx="3628104" cy="154386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 az ábrán a terület látható változatosságát! Gondolja át, hogy hagyományos technológiával elvárható-e egységes profitszint a területen belül!</a:t>
            </a:r>
            <a:endParaRPr lang="hu-HU" dirty="0"/>
          </a:p>
        </p:txBody>
      </p:sp>
      <p:sp>
        <p:nvSpPr>
          <p:cNvPr id="9" name="Mosolygó arc 8"/>
          <p:cNvSpPr/>
          <p:nvPr/>
        </p:nvSpPr>
        <p:spPr>
          <a:xfrm>
            <a:off x="8150941" y="1570740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6"/>
          <p:cNvSpPr txBox="1">
            <a:spLocks noGrp="1"/>
          </p:cNvSpPr>
          <p:nvPr>
            <p:ph type="title"/>
          </p:nvPr>
        </p:nvSpPr>
        <p:spPr>
          <a:xfrm>
            <a:off x="335360" y="-15040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Helyspecifikus tápanyag-visszapótlás célja</a:t>
            </a:r>
            <a:endParaRPr dirty="0"/>
          </a:p>
        </p:txBody>
      </p:sp>
      <p:sp>
        <p:nvSpPr>
          <p:cNvPr id="346" name="Google Shape;346;p46"/>
          <p:cNvSpPr txBox="1">
            <a:spLocks noGrp="1"/>
          </p:cNvSpPr>
          <p:nvPr>
            <p:ph type="body" idx="1"/>
          </p:nvPr>
        </p:nvSpPr>
        <p:spPr>
          <a:xfrm>
            <a:off x="90160" y="947476"/>
            <a:ext cx="7445999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000" dirty="0"/>
              <a:t>Milyen térképek segítenek a területünk térbeli változatosságát ? 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 dirty="0"/>
              <a:t>Talaj tápanyagtérképek (hagyományos, helyspecifikus mintavételi eljárással alapján készült)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 dirty="0"/>
              <a:t>Hozamtérképek – (kombájn kalibrálás és az adatok feldolgozása)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 dirty="0"/>
              <a:t>Gazdálkodó megfigyelései  – (vadkár, belvizes rész későbbi vetésidőpontja, növényvédelmi problémák)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 dirty="0"/>
              <a:t>Műholdas idősoros felvételek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 dirty="0"/>
              <a:t>Digitális domborzati modellek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  <p:sp>
        <p:nvSpPr>
          <p:cNvPr id="347" name="Google Shape;347;p46"/>
          <p:cNvSpPr/>
          <p:nvPr/>
        </p:nvSpPr>
        <p:spPr>
          <a:xfrm>
            <a:off x="3809230" y="1412776"/>
            <a:ext cx="169466" cy="51592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0652" y="4437112"/>
            <a:ext cx="3566472" cy="1761608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6"/>
          <p:cNvSpPr txBox="1"/>
          <p:nvPr/>
        </p:nvSpPr>
        <p:spPr>
          <a:xfrm>
            <a:off x="3443902" y="6229655"/>
            <a:ext cx="21916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Digitális domborzat modell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saját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50" name="Google Shape;35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7881" y="1576053"/>
            <a:ext cx="4108578" cy="225971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6"/>
          <p:cNvSpPr/>
          <p:nvPr/>
        </p:nvSpPr>
        <p:spPr>
          <a:xfrm>
            <a:off x="7092340" y="4029359"/>
            <a:ext cx="509966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helyspecifikus</a:t>
            </a: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tápanyag-visszapótlás folyamata </a:t>
            </a:r>
            <a:endParaRPr sz="1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4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cropnutrition.com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A: GPS vezérlet talajmintavétel a pontos talajvizsgálati adatokért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B: Változó dózisú műtrágya kijuttatás a hatékonyság növeléséhez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C: Tőszám vetés és a talaj tulajdonságainak megfelelő </a:t>
            </a:r>
            <a:r>
              <a:rPr lang="hu-HU" sz="1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tápanyagutánpótlás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D: Terepi felvételezés új digitális technológiákkal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E: </a:t>
            </a:r>
            <a:r>
              <a:rPr lang="hu-HU" sz="1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On-the-go</a:t>
            </a: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hozamtérképezők a változékonyság mérésére</a:t>
            </a: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436038" y="4912543"/>
            <a:ext cx="2301496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 az ábrán a domborzat változatosságát! </a:t>
            </a:r>
            <a:endParaRPr lang="hu-HU" dirty="0"/>
          </a:p>
        </p:txBody>
      </p:sp>
      <p:sp>
        <p:nvSpPr>
          <p:cNvPr id="10" name="Mosolygó arc 9"/>
          <p:cNvSpPr/>
          <p:nvPr/>
        </p:nvSpPr>
        <p:spPr>
          <a:xfrm>
            <a:off x="335360" y="5677425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7"/>
          <p:cNvSpPr txBox="1">
            <a:spLocks noGrp="1"/>
          </p:cNvSpPr>
          <p:nvPr>
            <p:ph type="title"/>
          </p:nvPr>
        </p:nvSpPr>
        <p:spPr>
          <a:xfrm>
            <a:off x="481036" y="-116903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b="0" dirty="0"/>
              <a:t>Táblán belüli zónák kialakítása</a:t>
            </a:r>
            <a:endParaRPr dirty="0"/>
          </a:p>
        </p:txBody>
      </p:sp>
      <p:sp>
        <p:nvSpPr>
          <p:cNvPr id="357" name="Google Shape;357;p47"/>
          <p:cNvSpPr txBox="1">
            <a:spLocks noGrp="1"/>
          </p:cNvSpPr>
          <p:nvPr>
            <p:ph type="body" idx="1"/>
          </p:nvPr>
        </p:nvSpPr>
        <p:spPr>
          <a:xfrm>
            <a:off x="191344" y="1208660"/>
            <a:ext cx="4896544" cy="53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Char char="•"/>
            </a:pPr>
            <a:r>
              <a:rPr lang="hu-HU" dirty="0"/>
              <a:t>Táblán belüli kezelési egységek, zónák kijelölése, illetve ezen zónák termőképességének minél pontosabb meghatározása - Ha a zónák lehatárolása helyes, a zóna kellően homogén.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Char char="•"/>
            </a:pPr>
            <a:r>
              <a:rPr lang="hu-HU" dirty="0"/>
              <a:t>Felhasználható adatok: távérzékelési adatok (NDVI) és a tábláról gyűjtött műveleti adatok (domborzat és hozam).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Char char="•"/>
            </a:pPr>
            <a:r>
              <a:rPr lang="hu-HU" dirty="0"/>
              <a:t>A táblán belül változó méretű, de maximum 3 hektáros menedzsment zónák kialakítása javasolt.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Char char="•"/>
            </a:pPr>
            <a:r>
              <a:rPr lang="hu-HU" dirty="0"/>
              <a:t>A precíziós </a:t>
            </a:r>
            <a:r>
              <a:rPr lang="hu-HU" dirty="0" err="1"/>
              <a:t>tápanyaggazdálkodás</a:t>
            </a:r>
            <a:r>
              <a:rPr lang="hu-HU" dirty="0"/>
              <a:t> alapját a tábláinkon pontos koordinátákhoz rögzített talajmintavétel adja.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Char char="•"/>
            </a:pPr>
            <a:r>
              <a:rPr lang="hu-HU" dirty="0"/>
              <a:t>A talajmintavétel a mintavevő autó GPS-el és automata fúró rendszerű talajmintavevő berendezéssel végzi el. 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hu-HU" dirty="0">
                <a:solidFill>
                  <a:schemeClr val="tx1"/>
                </a:solidFill>
              </a:rPr>
              <a:t>Forrás: Axiál Kft. </a:t>
            </a:r>
            <a:endParaRPr dirty="0">
              <a:solidFill>
                <a:schemeClr val="tx1"/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endParaRPr dirty="0"/>
          </a:p>
        </p:txBody>
      </p:sp>
      <p:sp>
        <p:nvSpPr>
          <p:cNvPr id="358" name="Google Shape;358;p47"/>
          <p:cNvSpPr txBox="1"/>
          <p:nvPr/>
        </p:nvSpPr>
        <p:spPr>
          <a:xfrm>
            <a:off x="5550150" y="5507842"/>
            <a:ext cx="1491114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5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axial.hu</a:t>
            </a:r>
            <a:endParaRPr dirty="0">
              <a:solidFill>
                <a:schemeClr val="tx1"/>
              </a:solidFill>
            </a:endParaRPr>
          </a:p>
        </p:txBody>
      </p:sp>
      <p:graphicFrame>
        <p:nvGraphicFramePr>
          <p:cNvPr id="359" name="Google Shape;359;p47"/>
          <p:cNvGraphicFramePr>
            <a:graphicFrameLocks noChangeAspect="1"/>
          </p:cNvGraphicFramePr>
          <p:nvPr/>
        </p:nvGraphicFramePr>
        <p:xfrm>
          <a:off x="5519936" y="1340768"/>
          <a:ext cx="6368605" cy="4000761"/>
        </p:xfrm>
        <a:graphic>
          <a:graphicData uri="http://schemas.openxmlformats.org/presentationml/2006/ole">
            <p:oleObj spid="_x0000_s1036" r:id="rId4" imgW="6368605" imgH="4000761" progId="Word.Document.12">
              <p:embed/>
            </p:oleObj>
          </a:graphicData>
        </a:graphic>
      </p:graphicFrame>
      <p:sp>
        <p:nvSpPr>
          <p:cNvPr id="2" name="Fazetta 1"/>
          <p:cNvSpPr/>
          <p:nvPr/>
        </p:nvSpPr>
        <p:spPr>
          <a:xfrm>
            <a:off x="8180440" y="132039"/>
            <a:ext cx="2922870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Nézze meg figyelmesen a mérési módszerek előnyeit-hátrányait!</a:t>
            </a:r>
            <a:endParaRPr lang="hu-HU" dirty="0"/>
          </a:p>
        </p:txBody>
      </p:sp>
      <p:sp>
        <p:nvSpPr>
          <p:cNvPr id="7" name="Mosolygó arc 6"/>
          <p:cNvSpPr/>
          <p:nvPr/>
        </p:nvSpPr>
        <p:spPr>
          <a:xfrm>
            <a:off x="8085726" y="891455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8"/>
          <p:cNvSpPr txBox="1">
            <a:spLocks noGrp="1"/>
          </p:cNvSpPr>
          <p:nvPr>
            <p:ph type="title"/>
          </p:nvPr>
        </p:nvSpPr>
        <p:spPr>
          <a:xfrm>
            <a:off x="191344" y="-58733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Helyspecifikus tápanyag-gazdálkodás előnyei és hátrányai</a:t>
            </a:r>
            <a:endParaRPr dirty="0"/>
          </a:p>
        </p:txBody>
      </p:sp>
      <p:sp>
        <p:nvSpPr>
          <p:cNvPr id="365" name="Google Shape;365;p48"/>
          <p:cNvSpPr txBox="1">
            <a:spLocks noGrp="1"/>
          </p:cNvSpPr>
          <p:nvPr>
            <p:ph type="body" idx="1"/>
          </p:nvPr>
        </p:nvSpPr>
        <p:spPr>
          <a:xfrm>
            <a:off x="86900" y="980728"/>
            <a:ext cx="6854573" cy="542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hu-HU" b="1">
                <a:latin typeface="Calibri"/>
                <a:ea typeface="Calibri"/>
                <a:cs typeface="Calibri"/>
                <a:sym typeface="Calibri"/>
              </a:rPr>
              <a:t>A helyspecifikus tápanyag-gazdálkodás (és a precíziós növénytermesztés) előnyei:  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okszerű tápanyag-visszapótlás a megfelelő időben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egységes növény, jobb ellenállóképesség és stressztűrő képesség 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gyorsabban kialakuló gyomelnyomó képesség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környezetkímélő, dokumentálható termesztéstechnológia (versenyelőny, támogatáshoz való hozzáférés)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profit növekedés - javuló gazdaságosság 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költségek optimalizálása (inputköltség csökkentésének lehetősége a hozambiztonság veszélyeztetése nélkül)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fajlagos beruházási igény csökken – (nagyobb munkasebesség, látási viszonyoktól független munkavégzési lehetőség)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magas szintű termesztési és munkakultúra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teljesítményalapú bérezés lehetősége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megbízható, folyamatosan bővülő adatbázis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digitális kataszteri nyilvántartás és táblatörzskönyv lehetősége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nyomon követhető minőség-ellenőrzés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kontrollált költség- és energiafelhasználás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Char char="•"/>
            </a:pPr>
            <a:r>
              <a:rPr lang="hu-HU">
                <a:latin typeface="Calibri"/>
                <a:ea typeface="Calibri"/>
                <a:cs typeface="Calibri"/>
                <a:sym typeface="Calibri"/>
              </a:rPr>
              <a:t>termelési folyamatba való hatékony beavatkozási lehetőség, gyors reagálás</a:t>
            </a:r>
            <a:endParaRPr/>
          </a:p>
          <a:p>
            <a:pPr marL="742950" lvl="1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7142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8"/>
          <p:cNvSpPr/>
          <p:nvPr/>
        </p:nvSpPr>
        <p:spPr>
          <a:xfrm>
            <a:off x="6766560" y="1448503"/>
            <a:ext cx="5164676" cy="38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helyspecifikus tápanyag-gazdálkodás (és a precíziós növénytermesztés) hátrányai:</a:t>
            </a:r>
            <a:endParaRPr dirty="0">
              <a:solidFill>
                <a:srgbClr val="FF0000"/>
              </a:solidFill>
            </a:endParaRPr>
          </a:p>
          <a:p>
            <a:pPr marL="742950" marR="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7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magasabb beruházási költség – amely az eredeti gazdálkodási színvonaltól függ</a:t>
            </a:r>
            <a:endParaRPr dirty="0">
              <a:solidFill>
                <a:srgbClr val="FF0000"/>
              </a:solidFill>
            </a:endParaRPr>
          </a:p>
          <a:p>
            <a:pPr marL="742950" marR="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7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input költség növekedésének lehetősége, amennyiben a gazdaság nem </a:t>
            </a:r>
            <a:endParaRPr dirty="0">
              <a:solidFill>
                <a:srgbClr val="FF0000"/>
              </a:solidFill>
            </a:endParaRPr>
          </a:p>
          <a:p>
            <a:pPr marL="742950" marR="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7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nem megfelelő adatfelvétel a gazdaságosságot veszélyezteti</a:t>
            </a:r>
            <a:endParaRPr dirty="0">
              <a:solidFill>
                <a:srgbClr val="FF0000"/>
              </a:solidFill>
            </a:endParaRPr>
          </a:p>
          <a:p>
            <a:pPr marL="742950" marR="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7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munkafolyamatba való beépítése a precíziós rendszerek használatának szakértelem és a munkavállalói ellenállás esetén a rendszer funkcióinak használata korlátozott a megfelelő minőségű információ hiányában</a:t>
            </a:r>
            <a:endParaRPr sz="17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7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nagyobb teljesítményű gépekre alapozott termelés meghibásodás alatt nagyobb kapacitáskiesést jelentenek</a:t>
            </a:r>
            <a:endParaRPr sz="17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7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nagyobb informatikai tudást igényel az agronómus/szaktanácsadó részéről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" name="Fazetta 1"/>
          <p:cNvSpPr/>
          <p:nvPr/>
        </p:nvSpPr>
        <p:spPr>
          <a:xfrm>
            <a:off x="3514186" y="5682650"/>
            <a:ext cx="4847304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Olvassa el figyelmesen a felsorolásokat és próbáljon válaszolni arra a kérdésre, hogy a gazdálkodása eredeti színvonal alapján milyen hatásokra </a:t>
            </a:r>
            <a:r>
              <a:rPr lang="hu-HU" dirty="0" err="1" smtClean="0"/>
              <a:t>számíhat</a:t>
            </a:r>
            <a:r>
              <a:rPr lang="hu-HU" dirty="0" smtClean="0"/>
              <a:t>!</a:t>
            </a:r>
            <a:endParaRPr lang="hu-HU" dirty="0"/>
          </a:p>
        </p:txBody>
      </p:sp>
      <p:sp>
        <p:nvSpPr>
          <p:cNvPr id="6" name="Mosolygó arc 5"/>
          <p:cNvSpPr/>
          <p:nvPr/>
        </p:nvSpPr>
        <p:spPr>
          <a:xfrm>
            <a:off x="3358681" y="6439392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9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Menedzsment zóna alapú talajmintavétel </a:t>
            </a:r>
            <a:endParaRPr dirty="0"/>
          </a:p>
        </p:txBody>
      </p:sp>
      <p:sp>
        <p:nvSpPr>
          <p:cNvPr id="373" name="Google Shape;373;p49"/>
          <p:cNvSpPr/>
          <p:nvPr/>
        </p:nvSpPr>
        <p:spPr>
          <a:xfrm>
            <a:off x="-55042" y="5445224"/>
            <a:ext cx="5832648" cy="82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Helyspecifikus tápanyagmintavétel folyamata</a:t>
            </a:r>
            <a:endParaRPr dirty="0"/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KITE Zrt</a:t>
            </a:r>
            <a:r>
              <a:rPr lang="hu-HU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b="0" i="0" u="sng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9"/>
          <p:cNvSpPr/>
          <p:nvPr/>
        </p:nvSpPr>
        <p:spPr>
          <a:xfrm>
            <a:off x="6099349" y="5445224"/>
            <a:ext cx="6096000" cy="66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Helyspecifikus tápanyagmintavétel folyamata</a:t>
            </a:r>
            <a:endParaRPr dirty="0"/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AXIAL Kft.</a:t>
            </a:r>
            <a:endParaRPr sz="16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nline médiaelem 1">
            <a:hlinkClick r:id="" action="ppaction://media"/>
            <a:extLst>
              <a:ext uri="{FF2B5EF4-FFF2-40B4-BE49-F238E27FC236}">
                <a16:creationId xmlns:a16="http://schemas.microsoft.com/office/drawing/2014/main" xmlns="" id="{2D19F55B-52B0-4841-968D-AB21A6CA3F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42259" y="1920451"/>
            <a:ext cx="5347265" cy="3094654"/>
          </a:xfrm>
          <a:prstGeom prst="rect">
            <a:avLst/>
          </a:prstGeom>
        </p:spPr>
      </p:pic>
      <p:pic>
        <p:nvPicPr>
          <p:cNvPr id="3" name="Online médiaelem 2">
            <a:hlinkClick r:id="" action="ppaction://media"/>
            <a:extLst>
              <a:ext uri="{FF2B5EF4-FFF2-40B4-BE49-F238E27FC236}">
                <a16:creationId xmlns:a16="http://schemas.microsoft.com/office/drawing/2014/main" xmlns="" id="{7EDCCE78-21BD-409E-8E25-60B17D42417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402476" y="1920451"/>
            <a:ext cx="5347265" cy="3094654"/>
          </a:xfrm>
          <a:prstGeom prst="rect">
            <a:avLst/>
          </a:prstGeom>
        </p:spPr>
      </p:pic>
      <p:sp>
        <p:nvSpPr>
          <p:cNvPr id="7" name="Fazetta 6"/>
          <p:cNvSpPr/>
          <p:nvPr/>
        </p:nvSpPr>
        <p:spPr>
          <a:xfrm>
            <a:off x="4799296" y="5736347"/>
            <a:ext cx="1956620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Nézze meg a videókat!</a:t>
            </a:r>
            <a:endParaRPr lang="hu-HU" dirty="0"/>
          </a:p>
        </p:txBody>
      </p:sp>
      <p:sp>
        <p:nvSpPr>
          <p:cNvPr id="8" name="Mosolygó arc 7"/>
          <p:cNvSpPr/>
          <p:nvPr/>
        </p:nvSpPr>
        <p:spPr>
          <a:xfrm>
            <a:off x="4612483" y="6395504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>
            <a:spLocks noGrp="1"/>
          </p:cNvSpPr>
          <p:nvPr>
            <p:ph type="title"/>
          </p:nvPr>
        </p:nvSpPr>
        <p:spPr>
          <a:xfrm>
            <a:off x="175604" y="-243408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Talaj </a:t>
            </a:r>
            <a:r>
              <a:rPr lang="hu-HU" dirty="0" err="1"/>
              <a:t>szkennelés</a:t>
            </a:r>
            <a:endParaRPr dirty="0"/>
          </a:p>
        </p:txBody>
      </p:sp>
      <p:sp>
        <p:nvSpPr>
          <p:cNvPr id="381" name="Google Shape;381;p50"/>
          <p:cNvSpPr txBox="1">
            <a:spLocks noGrp="1"/>
          </p:cNvSpPr>
          <p:nvPr>
            <p:ph type="body" idx="1"/>
          </p:nvPr>
        </p:nvSpPr>
        <p:spPr>
          <a:xfrm>
            <a:off x="31630" y="692696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hu-HU" dirty="0"/>
              <a:t>A talajszkennerek az elektromágneses </a:t>
            </a:r>
            <a:r>
              <a:rPr lang="hu-HU" dirty="0" err="1"/>
              <a:t>vezetőképességbeli</a:t>
            </a:r>
            <a:r>
              <a:rPr lang="hu-HU" dirty="0"/>
              <a:t> különbség mérésén alapul. Az eltérő fizikai féleségű és </a:t>
            </a:r>
            <a:r>
              <a:rPr lang="hu-HU" dirty="0" err="1"/>
              <a:t>sótartalmú</a:t>
            </a:r>
            <a:r>
              <a:rPr lang="hu-HU" dirty="0"/>
              <a:t>  talajrészek másként vezetik az elektromosságot. A talaj vezetőképességének meghatározására két módszert különíthetünk el, attól függően, hogy a készülék érintkezik-e közvetlenül a talaj felszínével: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Kontakt talajszkenner (csoroszlyákat használ elektródaként)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 dirty="0"/>
              <a:t>Nem-kontakt talajszkenner (elektromágneses indukciók segítségével)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endParaRPr dirty="0"/>
          </a:p>
          <a:p>
            <a:pPr marL="0" lvl="1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ct val="91836"/>
              <a:buChar char="•"/>
            </a:pPr>
            <a:r>
              <a:rPr lang="hu-HU" sz="2800" dirty="0"/>
              <a:t>Egyes típusú talajszkennerek esetében a következő paraméterek is mérésre kerülnek:</a:t>
            </a:r>
            <a:endParaRPr sz="2800" dirty="0"/>
          </a:p>
          <a:p>
            <a:pPr marL="808038" lvl="1" indent="-357188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ct val="91836"/>
              <a:buFont typeface="Arial"/>
              <a:buChar char="•"/>
            </a:pPr>
            <a:r>
              <a:rPr lang="hu-HU" sz="2800" dirty="0"/>
              <a:t>pH</a:t>
            </a:r>
            <a:endParaRPr dirty="0"/>
          </a:p>
          <a:p>
            <a:pPr marL="808038" lvl="1" indent="-357188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ct val="91836"/>
              <a:buFont typeface="Arial"/>
              <a:buChar char="•"/>
            </a:pPr>
            <a:r>
              <a:rPr lang="hu-HU" sz="2800" dirty="0"/>
              <a:t>Szervesanyag tartalom</a:t>
            </a:r>
            <a:endParaRPr dirty="0"/>
          </a:p>
          <a:p>
            <a:pPr marL="0" lvl="1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ct val="91836"/>
              <a:buNone/>
            </a:pPr>
            <a:r>
              <a:rPr lang="hu-HU" sz="2800" dirty="0"/>
              <a:t> Az azonos tulajdonságú talajfoltok a mérési eredmények alapján </a:t>
            </a:r>
            <a:r>
              <a:rPr lang="hu-HU" sz="2800" dirty="0" err="1"/>
              <a:t>geostatisztikai</a:t>
            </a:r>
            <a:r>
              <a:rPr lang="hu-HU" sz="2800" dirty="0"/>
              <a:t> módszerek segítségével lehatárolásra kerülnek és a legtöbb eseteben a zónák lehatárolásához, vagy a talajmintavételi pontok kijelöléséhez használják a kapott információkat. 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endParaRPr dirty="0"/>
          </a:p>
        </p:txBody>
      </p:sp>
      <p:pic>
        <p:nvPicPr>
          <p:cNvPr id="382" name="Google Shape;38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3535" y="4783984"/>
            <a:ext cx="7177129" cy="193395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0"/>
          <p:cNvSpPr txBox="1"/>
          <p:nvPr/>
        </p:nvSpPr>
        <p:spPr>
          <a:xfrm>
            <a:off x="3287688" y="6457890"/>
            <a:ext cx="17027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6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danuba.hu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Témaspecifikus szakmai kérdések</a:t>
            </a:r>
            <a:endParaRPr dirty="0"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4864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 a talajerőgazdálkodás (tápanyagutánpótlás) tárgya?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 befolyásolja a tápanyagok, felvételét hasznosulását?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 a tápanyagok szerepe?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Hova, mennyit, mikor, mit </a:t>
            </a:r>
            <a:r>
              <a:rPr lang="hu-HU" dirty="0" smtClean="0"/>
              <a:t>juttassunk </a:t>
            </a:r>
            <a:r>
              <a:rPr lang="hu-HU" dirty="0"/>
              <a:t>ki?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Milyen alternatív megoldások jöhetnek szóba?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  <p:pic>
        <p:nvPicPr>
          <p:cNvPr id="82" name="Google Shape;82;p15" descr="Compost &amp; Soils: the Foundation of Nutrition – Naturcyc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3952" y="1628800"/>
            <a:ext cx="6300465" cy="472534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5951984" y="6309320"/>
            <a:ext cx="597666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https://naturcycle.com/compost-and-soils-the-foundation-of-nutrition/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1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Hozamnövelés – hozambiztonság – csökkenthető így a műtrágya adag?</a:t>
            </a:r>
            <a:endParaRPr dirty="0"/>
          </a:p>
        </p:txBody>
      </p:sp>
      <p:sp>
        <p:nvSpPr>
          <p:cNvPr id="389" name="Google Shape;389;p51"/>
          <p:cNvSpPr txBox="1">
            <a:spLocks noGrp="1"/>
          </p:cNvSpPr>
          <p:nvPr>
            <p:ph type="body" idx="1"/>
          </p:nvPr>
        </p:nvSpPr>
        <p:spPr>
          <a:xfrm>
            <a:off x="976263" y="1673554"/>
            <a:ext cx="5601518" cy="104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90" name="Google Shape;390;p51"/>
          <p:cNvSpPr/>
          <p:nvPr/>
        </p:nvSpPr>
        <p:spPr>
          <a:xfrm>
            <a:off x="336768" y="3386685"/>
            <a:ext cx="2020185" cy="914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HOZAM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1"/>
          <p:cNvSpPr/>
          <p:nvPr/>
        </p:nvSpPr>
        <p:spPr>
          <a:xfrm>
            <a:off x="5228893" y="3386685"/>
            <a:ext cx="2020186" cy="914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HOZAMBIZTONSÁG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1"/>
          <p:cNvSpPr/>
          <p:nvPr/>
        </p:nvSpPr>
        <p:spPr>
          <a:xfrm>
            <a:off x="1433381" y="1808209"/>
            <a:ext cx="5358580" cy="169081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7F7F7F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43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AZ EU ZÖLD MEGÁLLAPODÁS – CSÖKKENTENI KELL A FELHASZNÁLT MŰTRÁGYA MENNYISÉGET!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51"/>
          <p:cNvSpPr/>
          <p:nvPr/>
        </p:nvSpPr>
        <p:spPr>
          <a:xfrm>
            <a:off x="9461890" y="2203643"/>
            <a:ext cx="2264735" cy="914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HELYSPECIFIKUS TÁPANYAG-VISSZAPÓTLÁS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1"/>
          <p:cNvSpPr/>
          <p:nvPr/>
        </p:nvSpPr>
        <p:spPr>
          <a:xfrm>
            <a:off x="9461890" y="4771862"/>
            <a:ext cx="2360429" cy="914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BIOSTIMULÁTOROK ALKALMAZÁSA – AKÁR HELYSPECIFIKUSAN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1"/>
          <p:cNvSpPr/>
          <p:nvPr/>
        </p:nvSpPr>
        <p:spPr>
          <a:xfrm>
            <a:off x="9461890" y="3588821"/>
            <a:ext cx="2264735" cy="71226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SZERVESANYAG VISSZAPÓTLÁS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3551" y="3765754"/>
            <a:ext cx="2845342" cy="188059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1"/>
          <p:cNvSpPr txBox="1"/>
          <p:nvPr/>
        </p:nvSpPr>
        <p:spPr>
          <a:xfrm>
            <a:off x="2261419" y="5843193"/>
            <a:ext cx="18790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4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agrarszektor.hu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98" name="Google Shape;398;p51"/>
          <p:cNvSpPr/>
          <p:nvPr/>
        </p:nvSpPr>
        <p:spPr>
          <a:xfrm>
            <a:off x="7618722" y="3499023"/>
            <a:ext cx="1288026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5493380" y="5686262"/>
            <a:ext cx="2769355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Olvassa el a diához tartozó szöveget az összefüggések megértése miatt!</a:t>
            </a:r>
            <a:endParaRPr lang="hu-HU" dirty="0"/>
          </a:p>
        </p:txBody>
      </p:sp>
      <p:sp>
        <p:nvSpPr>
          <p:cNvPr id="14" name="Mosolygó arc 13"/>
          <p:cNvSpPr/>
          <p:nvPr/>
        </p:nvSpPr>
        <p:spPr>
          <a:xfrm>
            <a:off x="5381855" y="6345419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Miért fontos a talajélet? </a:t>
            </a:r>
            <a:endParaRPr dirty="0"/>
          </a:p>
        </p:txBody>
      </p:sp>
      <p:sp>
        <p:nvSpPr>
          <p:cNvPr id="404" name="Google Shape;404;p52"/>
          <p:cNvSpPr txBox="1">
            <a:spLocks noGrp="1"/>
          </p:cNvSpPr>
          <p:nvPr>
            <p:ph type="body" idx="1"/>
          </p:nvPr>
        </p:nvSpPr>
        <p:spPr>
          <a:xfrm>
            <a:off x="321547" y="1690688"/>
            <a:ext cx="41866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</a:t>
            </a:r>
            <a:r>
              <a:rPr lang="hu-HU" b="1"/>
              <a:t>Talajélet feltételei </a:t>
            </a:r>
            <a:endParaRPr b="1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levegő (oxigén),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 a nedvesség,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táplálék,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kémhatás,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hőmérséklet,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sótartalom és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konkurens szervezetek.</a:t>
            </a:r>
            <a:endParaRPr/>
          </a:p>
        </p:txBody>
      </p:sp>
      <p:sp>
        <p:nvSpPr>
          <p:cNvPr id="405" name="Google Shape;405;p52"/>
          <p:cNvSpPr/>
          <p:nvPr/>
        </p:nvSpPr>
        <p:spPr>
          <a:xfrm>
            <a:off x="3863753" y="1459435"/>
            <a:ext cx="7679318" cy="504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2300" b="1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talajban élő mikroorganizmusok </a:t>
            </a: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– baktériumok, gombák – </a:t>
            </a:r>
            <a:r>
              <a:rPr lang="hu-HU" sz="2300" b="1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alakítják át a talajban lévő tápanyagokat a növény számára </a:t>
            </a: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felvehető formába. </a:t>
            </a:r>
            <a:endParaRPr sz="23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mikroorganizmusok </a:t>
            </a:r>
            <a:r>
              <a:rPr lang="hu-HU" sz="2300" b="1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érzékenyek a talaj pH szintjére, a savas pH kedvezőtlen számukra, ilyenkor talajjavítás szükséges (meszezés)</a:t>
            </a: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Ne feledjük, a </a:t>
            </a:r>
            <a:r>
              <a:rPr lang="hu-HU" sz="2300" b="1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baktériumtrágyák és gombakultúrák használata tápanyag-visszapótlás nélkül, a talaj tápanyagtartalmának kimerüléséhez vezethet!</a:t>
            </a:r>
            <a:endParaRPr sz="2300" b="1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2300" b="1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szervesanyagban gazdag talaj </a:t>
            </a: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jobban raktározza a vizet, és a terület </a:t>
            </a:r>
            <a:r>
              <a:rPr lang="hu-HU" sz="2300" b="1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aszályérzékenysége  alacsonyabb </a:t>
            </a: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lesz, amely hozamot és a hozambiztonságot növeli.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2300" b="1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jó szerkezetű talaj könnyebben művelhető, így a művelési költségei alacsonyabbak</a:t>
            </a:r>
            <a:r>
              <a:rPr lang="hu-HU" sz="23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3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3"/>
          <p:cNvSpPr txBox="1">
            <a:spLocks noGrp="1"/>
          </p:cNvSpPr>
          <p:nvPr>
            <p:ph type="title"/>
          </p:nvPr>
        </p:nvSpPr>
        <p:spPr>
          <a:xfrm>
            <a:off x="321546" y="149216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Talajélet javítás –  a kulcs a fenntarthatósághoz</a:t>
            </a:r>
            <a:endParaRPr dirty="0"/>
          </a:p>
        </p:txBody>
      </p:sp>
      <p:sp>
        <p:nvSpPr>
          <p:cNvPr id="411" name="Google Shape;411;p53"/>
          <p:cNvSpPr txBox="1">
            <a:spLocks noGrp="1"/>
          </p:cNvSpPr>
          <p:nvPr>
            <p:ph type="body" idx="1"/>
          </p:nvPr>
        </p:nvSpPr>
        <p:spPr>
          <a:xfrm>
            <a:off x="321547" y="1484784"/>
            <a:ext cx="11555605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A talajélet javításával műtrágya mennyisége, csökkenthető. A kiadott műtrágya és a talajban lévő tápanyagok felvehetősége is hasznosulása javul.</a:t>
            </a:r>
            <a:endParaRPr dirty="0"/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412" name="Google Shape;412;p53"/>
          <p:cNvSpPr/>
          <p:nvPr/>
        </p:nvSpPr>
        <p:spPr>
          <a:xfrm>
            <a:off x="554579" y="3509345"/>
            <a:ext cx="4910358" cy="1350012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43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talajok szervesanyag tartalmának növelése - szervestrágya, hígtrágya, zöldtrágya, szalma + baktérium bedolgozása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3"/>
          <p:cNvSpPr/>
          <p:nvPr/>
        </p:nvSpPr>
        <p:spPr>
          <a:xfrm>
            <a:off x="6960655" y="3509345"/>
            <a:ext cx="4584171" cy="144119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43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talaj mikrobiológiai élet javítása -talajkondícionálók, biostimulátorok, baktériumok, gomba kultúrák alkalmazása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3"/>
          <p:cNvSpPr/>
          <p:nvPr/>
        </p:nvSpPr>
        <p:spPr>
          <a:xfrm rot="1993933">
            <a:off x="5209965" y="2485238"/>
            <a:ext cx="509945" cy="75903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53"/>
          <p:cNvSpPr/>
          <p:nvPr/>
        </p:nvSpPr>
        <p:spPr>
          <a:xfrm rot="-1692997">
            <a:off x="6664858" y="2475708"/>
            <a:ext cx="484632" cy="7545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53"/>
          <p:cNvSpPr/>
          <p:nvPr/>
        </p:nvSpPr>
        <p:spPr>
          <a:xfrm>
            <a:off x="6023992" y="5284414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műtrágya hatóanyagok kijuttatása mellett biztosítják azok jobb felszívódását és hasznosulását és hozzájárulnak az optimális talajszerkezet kialakításához és fenntartásához.</a:t>
            </a: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2340077" y="5410920"/>
            <a:ext cx="2094271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 az összefüggéseket!</a:t>
            </a:r>
            <a:endParaRPr lang="hu-HU" dirty="0"/>
          </a:p>
        </p:txBody>
      </p:sp>
      <p:sp>
        <p:nvSpPr>
          <p:cNvPr id="10" name="Mosolygó arc 9"/>
          <p:cNvSpPr/>
          <p:nvPr/>
        </p:nvSpPr>
        <p:spPr>
          <a:xfrm>
            <a:off x="2255197" y="6154229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4"/>
          <p:cNvSpPr txBox="1">
            <a:spLocks noGrp="1"/>
          </p:cNvSpPr>
          <p:nvPr>
            <p:ph type="title"/>
          </p:nvPr>
        </p:nvSpPr>
        <p:spPr>
          <a:xfrm>
            <a:off x="335360" y="-124269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Helyspecifikus szervestrágya vagy komposzt kijuttatás</a:t>
            </a:r>
            <a:endParaRPr dirty="0"/>
          </a:p>
        </p:txBody>
      </p:sp>
      <p:pic>
        <p:nvPicPr>
          <p:cNvPr id="422" name="Google Shape;422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344" y="4065639"/>
            <a:ext cx="3110248" cy="204774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4"/>
          <p:cNvSpPr txBox="1">
            <a:spLocks noGrp="1"/>
          </p:cNvSpPr>
          <p:nvPr>
            <p:ph type="body" idx="1"/>
          </p:nvPr>
        </p:nvSpPr>
        <p:spPr>
          <a:xfrm>
            <a:off x="-9872" y="1042737"/>
            <a:ext cx="769004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/>
              <a:t>Strautmann univerzális szervestrágya szóró, amely komposzt kiadásra is alkalmas.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/>
              <a:t>A precíziós szervestárgya szórás alatt dinamikus súlymérés történik, így a helyspecifikus kijuttatásra alkalmas eszköz. A szóráskép vizsgálatakor csak 13.5%-os szórási veszteséget mértek. A rendszert ISOBUS vezérlőegységgel felszerelt.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/>
              <a:t>1 kg pontossággal kiadható a szervestrágya. Dinamikus mérleg – kijuttatás szabályozás mellett az adatok tárolása is végbemegy. </a:t>
            </a:r>
            <a:endParaRPr/>
          </a:p>
        </p:txBody>
      </p:sp>
      <p:pic>
        <p:nvPicPr>
          <p:cNvPr id="424" name="Google Shape;424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6280" y="1412776"/>
            <a:ext cx="2917433" cy="204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édiaelem 1">
            <a:hlinkClick r:id="" action="ppaction://media"/>
            <a:extLst>
              <a:ext uri="{FF2B5EF4-FFF2-40B4-BE49-F238E27FC236}">
                <a16:creationId xmlns:a16="http://schemas.microsoft.com/office/drawing/2014/main" xmlns="" id="{6132EE29-C3ED-46BB-AB99-F2B39A343C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822681" y="4045513"/>
            <a:ext cx="4711032" cy="2661733"/>
          </a:xfrm>
          <a:prstGeom prst="rect">
            <a:avLst/>
          </a:prstGeom>
        </p:spPr>
      </p:pic>
      <p:sp>
        <p:nvSpPr>
          <p:cNvPr id="7" name="Fazetta 6"/>
          <p:cNvSpPr/>
          <p:nvPr/>
        </p:nvSpPr>
        <p:spPr>
          <a:xfrm>
            <a:off x="4360722" y="4918086"/>
            <a:ext cx="2015613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Nézze meg a videót!</a:t>
            </a:r>
            <a:endParaRPr lang="hu-HU" dirty="0"/>
          </a:p>
        </p:txBody>
      </p:sp>
      <p:sp>
        <p:nvSpPr>
          <p:cNvPr id="8" name="Mosolygó arc 7"/>
          <p:cNvSpPr/>
          <p:nvPr/>
        </p:nvSpPr>
        <p:spPr>
          <a:xfrm>
            <a:off x="4173909" y="5637391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Precíziós hígtrágyatrágya kijuttatás</a:t>
            </a:r>
            <a:endParaRPr dirty="0"/>
          </a:p>
        </p:txBody>
      </p:sp>
      <p:sp>
        <p:nvSpPr>
          <p:cNvPr id="431" name="Google Shape;431;p55"/>
          <p:cNvSpPr txBox="1">
            <a:spLocks noGrp="1"/>
          </p:cNvSpPr>
          <p:nvPr>
            <p:ph type="body" idx="1"/>
          </p:nvPr>
        </p:nvSpPr>
        <p:spPr>
          <a:xfrm>
            <a:off x="321547" y="1556792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John Deere álltal kifejlesztett HarvestLab 3000 érzékelő lehetővé teszi a tápanyagok folyamatos mérését a hígtrágyában, így nemcsak m³ / ha, hanem kg / ha N, P és K is kijuttatható, az ásványi trágyákhoz hasonlóan.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HarvestLab érzékelő DLG-tanúsítvánnyal rendelkezik az N és P mérésére, mely megegyezik az akkreditált laboratóriumok pontosságával.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Áramlásmérővel kombinálva helyspecifikus kijuttatás is megvalósítható a segítségével </a:t>
            </a:r>
            <a:endParaRPr/>
          </a:p>
        </p:txBody>
      </p:sp>
      <p:pic>
        <p:nvPicPr>
          <p:cNvPr id="432" name="Google Shape;432;p55" descr="One Sensor – three applications"/>
          <p:cNvPicPr preferRelativeResize="0"/>
          <p:nvPr/>
        </p:nvPicPr>
        <p:blipFill rotWithShape="1">
          <a:blip r:embed="rId3">
            <a:alphaModFix/>
          </a:blip>
          <a:srcRect l="22640" t="14000" r="24204" b="16000"/>
          <a:stretch/>
        </p:blipFill>
        <p:spPr>
          <a:xfrm>
            <a:off x="4583832" y="4121696"/>
            <a:ext cx="3694010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5"/>
          <p:cNvSpPr txBox="1"/>
          <p:nvPr/>
        </p:nvSpPr>
        <p:spPr>
          <a:xfrm>
            <a:off x="7608168" y="6309320"/>
            <a:ext cx="43204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0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https://www.deere.hu/hu/mezogazdasagi-menedzsment-megoldasok/precizios-gazdalkodas/harvestlab-3000</a:t>
            </a:r>
            <a:r>
              <a:rPr lang="hu-HU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6"/>
          <p:cNvSpPr txBox="1">
            <a:spLocks noGrp="1"/>
          </p:cNvSpPr>
          <p:nvPr>
            <p:ph type="title"/>
          </p:nvPr>
        </p:nvSpPr>
        <p:spPr>
          <a:xfrm>
            <a:off x="123016" y="116632"/>
            <a:ext cx="11555605" cy="90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Helyspecifikus alapműtrágya kijuttatás folyamata </a:t>
            </a:r>
            <a:endParaRPr dirty="0"/>
          </a:p>
        </p:txBody>
      </p:sp>
      <p:sp>
        <p:nvSpPr>
          <p:cNvPr id="439" name="Google Shape;439;p56"/>
          <p:cNvSpPr txBox="1">
            <a:spLocks noGrp="1"/>
          </p:cNvSpPr>
          <p:nvPr>
            <p:ph type="body" idx="1"/>
          </p:nvPr>
        </p:nvSpPr>
        <p:spPr>
          <a:xfrm>
            <a:off x="-12965" y="1209312"/>
            <a:ext cx="8061216" cy="514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 dirty="0"/>
              <a:t>A növénytermesztés során a két legfontosabb tápanyag-visszapótlási forma az </a:t>
            </a:r>
            <a:r>
              <a:rPr lang="hu-HU" sz="1800" b="1" dirty="0"/>
              <a:t>alaptrágyázás és a fejtárgyázás</a:t>
            </a:r>
            <a:r>
              <a:rPr lang="hu-HU" sz="1800" dirty="0"/>
              <a:t>. A vegetációs időszak későbbi fázisaiban ezt a műveletet pótolni nem tudjuk. </a:t>
            </a:r>
            <a:endParaRPr sz="18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 dirty="0"/>
              <a:t>A talajok nitrogén, foszfor, kálium tartalma a legtöbb táblán belül is változatos, amely azt jelenti, hogy az optimális dózis talajfoltonként változik. </a:t>
            </a:r>
            <a:endParaRPr sz="18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 dirty="0"/>
              <a:t>A helyspecifikus tápanyag-visszapótlási rendszer lehetővé teszi a változtatott dózisú kijuttatását az alaptrágyáknak az előre elkészített kijuttatási térkép alapján. </a:t>
            </a:r>
            <a:endParaRPr sz="18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 dirty="0"/>
              <a:t>A műszaki feltétel a mérleggel felszerelt műtrágyaszóró. </a:t>
            </a:r>
            <a:endParaRPr sz="18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 b="1" dirty="0"/>
              <a:t>Kijuttatási forma és halmazállapot szerint: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800" dirty="0" err="1"/>
              <a:t>mono</a:t>
            </a:r>
            <a:r>
              <a:rPr lang="hu-HU" sz="1800" dirty="0"/>
              <a:t> műtrágyák (K és P műtrágya külön dózisban, akár egy menetben történő kijuttatása, osztott tartályos műtrágyaszóróval)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800" dirty="0"/>
              <a:t>Összetett szilárd műtrágyák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800" dirty="0"/>
              <a:t>egyedi igényeknek megfelelően hidegen összeállított műtrágyák (KITE </a:t>
            </a:r>
            <a:r>
              <a:rPr lang="hu-HU" sz="1800" dirty="0" err="1"/>
              <a:t>Zrt</a:t>
            </a:r>
            <a:r>
              <a:rPr lang="hu-HU" sz="1800" dirty="0"/>
              <a:t>.)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800" dirty="0"/>
              <a:t>folyékony műtrágyák.  </a:t>
            </a:r>
            <a:endParaRPr sz="1800" dirty="0"/>
          </a:p>
        </p:txBody>
      </p:sp>
      <p:sp>
        <p:nvSpPr>
          <p:cNvPr id="441" name="Google Shape;441;p56"/>
          <p:cNvSpPr/>
          <p:nvPr/>
        </p:nvSpPr>
        <p:spPr>
          <a:xfrm>
            <a:off x="8040216" y="3474054"/>
            <a:ext cx="38154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Helyspecifikus műtrágyaszóró Sulky X40 ECONOV </a:t>
            </a:r>
            <a:endParaRPr/>
          </a:p>
        </p:txBody>
      </p:sp>
      <p:pic>
        <p:nvPicPr>
          <p:cNvPr id="442" name="Google Shape;442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8251" y="3879273"/>
            <a:ext cx="3894866" cy="2189793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6"/>
          <p:cNvSpPr/>
          <p:nvPr/>
        </p:nvSpPr>
        <p:spPr>
          <a:xfrm>
            <a:off x="7605592" y="6166508"/>
            <a:ext cx="433752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Két </a:t>
            </a:r>
            <a:r>
              <a:rPr lang="hu-HU" sz="1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mono</a:t>
            </a: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műtrágyát egyszerre, helyspecifikusan szóró önjáró John </a:t>
            </a:r>
            <a:r>
              <a:rPr lang="hu-HU" sz="1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456New </a:t>
            </a:r>
            <a:r>
              <a:rPr lang="hu-HU" sz="1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Leader</a:t>
            </a:r>
            <a:endParaRPr sz="1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 deere.com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Online médiaelem 1">
            <a:hlinkClick r:id="" action="ppaction://media"/>
            <a:extLst>
              <a:ext uri="{FF2B5EF4-FFF2-40B4-BE49-F238E27FC236}">
                <a16:creationId xmlns:a16="http://schemas.microsoft.com/office/drawing/2014/main" xmlns="" id="{06A94BE0-200C-4D41-808F-08992208D80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40216" y="1209312"/>
            <a:ext cx="3815468" cy="2155739"/>
          </a:xfrm>
          <a:prstGeom prst="rect">
            <a:avLst/>
          </a:prstGeom>
        </p:spPr>
      </p:pic>
      <p:sp>
        <p:nvSpPr>
          <p:cNvPr id="8" name="Fazetta 7"/>
          <p:cNvSpPr/>
          <p:nvPr/>
        </p:nvSpPr>
        <p:spPr>
          <a:xfrm>
            <a:off x="9997387" y="143247"/>
            <a:ext cx="1858297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Nézze meg a videót!</a:t>
            </a:r>
            <a:endParaRPr lang="hu-HU" dirty="0"/>
          </a:p>
        </p:txBody>
      </p:sp>
      <p:sp>
        <p:nvSpPr>
          <p:cNvPr id="9" name="Mosolygó arc 8"/>
          <p:cNvSpPr/>
          <p:nvPr/>
        </p:nvSpPr>
        <p:spPr>
          <a:xfrm>
            <a:off x="9947950" y="838414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7"/>
          <p:cNvSpPr txBox="1">
            <a:spLocks noGrp="1"/>
          </p:cNvSpPr>
          <p:nvPr>
            <p:ph type="title"/>
          </p:nvPr>
        </p:nvSpPr>
        <p:spPr>
          <a:xfrm>
            <a:off x="119336" y="-89909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Helyspecifikus alapműtrágya kijuttatás gépei</a:t>
            </a:r>
            <a:endParaRPr dirty="0"/>
          </a:p>
        </p:txBody>
      </p:sp>
      <p:sp>
        <p:nvSpPr>
          <p:cNvPr id="449" name="Google Shape;449;p57"/>
          <p:cNvSpPr txBox="1">
            <a:spLocks noGrp="1"/>
          </p:cNvSpPr>
          <p:nvPr>
            <p:ph type="body" idx="1"/>
          </p:nvPr>
        </p:nvSpPr>
        <p:spPr>
          <a:xfrm>
            <a:off x="339080" y="3241474"/>
            <a:ext cx="4313039" cy="75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400" dirty="0"/>
              <a:t>John </a:t>
            </a:r>
            <a:r>
              <a:rPr lang="hu-HU" sz="1400" dirty="0" err="1"/>
              <a:t>Deere</a:t>
            </a:r>
            <a:r>
              <a:rPr lang="hu-HU" sz="1400" dirty="0"/>
              <a:t> R4030-as sorozatú önjáró permetező </a:t>
            </a:r>
            <a:endParaRPr dirty="0"/>
          </a:p>
          <a:p>
            <a:pPr marL="114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400" dirty="0">
                <a:solidFill>
                  <a:schemeClr val="tx1"/>
                </a:solidFill>
              </a:rPr>
              <a:t>Forrás: KITE Zrt.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51" name="Google Shape;451;p57"/>
          <p:cNvSpPr/>
          <p:nvPr/>
        </p:nvSpPr>
        <p:spPr>
          <a:xfrm>
            <a:off x="5303912" y="858995"/>
            <a:ext cx="5760640" cy="247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Helyspecifikus műtrágyaszórókkal szemben támasztott követelmények:</a:t>
            </a:r>
            <a:endParaRPr/>
          </a:p>
          <a:p>
            <a:pPr marL="457200" marR="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pontos műtrágya-elosztás,</a:t>
            </a:r>
            <a:endParaRPr/>
          </a:p>
          <a:p>
            <a:pPr marL="457200" marR="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egyenletes szóráskép</a:t>
            </a:r>
            <a:endParaRPr/>
          </a:p>
          <a:p>
            <a:pPr marL="457200" marR="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egyenletes ürítés,</a:t>
            </a:r>
            <a:endParaRPr/>
          </a:p>
          <a:p>
            <a:pPr marL="457200" marR="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pontos határszórás </a:t>
            </a:r>
            <a:endParaRPr sz="18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precíz szórás normál és fejtrágyázásnál</a:t>
            </a:r>
            <a:endParaRPr sz="18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57"/>
          <p:cNvSpPr/>
          <p:nvPr/>
        </p:nvSpPr>
        <p:spPr>
          <a:xfrm>
            <a:off x="1163475" y="5974420"/>
            <a:ext cx="32207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Kverneland</a:t>
            </a: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CenterFlow</a:t>
            </a: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szórási rendszer</a:t>
            </a:r>
            <a:endParaRPr dirty="0"/>
          </a:p>
          <a:p>
            <a:pPr marL="1143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kverneland.hu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53" name="Google Shape;453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586" y="3848222"/>
            <a:ext cx="3756533" cy="2126198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7"/>
          <p:cNvSpPr/>
          <p:nvPr/>
        </p:nvSpPr>
        <p:spPr>
          <a:xfrm>
            <a:off x="5303912" y="3840925"/>
            <a:ext cx="60960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Pontos szóráskép: A dupla átfedésű szóráskép pontos szórásképet biztosít. Ez nagyon fontos a nagy teljesítményű műtrágyázás ás haladási sebesség esetén.</a:t>
            </a:r>
            <a:endParaRPr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Minimális szélhatás, maximális tolerancia: Lapos/sík szórótárcsák és vízszintes szóráskép szimmetrikus szórásképet ad.</a:t>
            </a:r>
            <a:endParaRPr/>
          </a:p>
        </p:txBody>
      </p:sp>
      <p:sp>
        <p:nvSpPr>
          <p:cNvPr id="455" name="Google Shape;455;p57"/>
          <p:cNvSpPr/>
          <p:nvPr/>
        </p:nvSpPr>
        <p:spPr>
          <a:xfrm>
            <a:off x="8616280" y="5441362"/>
            <a:ext cx="18982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kverneland.hu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Online médiaelem 1">
            <a:hlinkClick r:id="" action="ppaction://media"/>
            <a:extLst>
              <a:ext uri="{FF2B5EF4-FFF2-40B4-BE49-F238E27FC236}">
                <a16:creationId xmlns:a16="http://schemas.microsoft.com/office/drawing/2014/main" xmlns="" id="{837FA1E4-FCC8-4D0B-BA32-28699C2E25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3358" y="1037087"/>
            <a:ext cx="3756533" cy="2122441"/>
          </a:xfrm>
          <a:prstGeom prst="rect">
            <a:avLst/>
          </a:prstGeom>
        </p:spPr>
      </p:pic>
      <p:sp>
        <p:nvSpPr>
          <p:cNvPr id="10" name="Fazetta 9"/>
          <p:cNvSpPr/>
          <p:nvPr/>
        </p:nvSpPr>
        <p:spPr>
          <a:xfrm>
            <a:off x="9511665" y="1495873"/>
            <a:ext cx="2005781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Nézze meg a videót!</a:t>
            </a:r>
            <a:endParaRPr lang="hu-HU" dirty="0"/>
          </a:p>
        </p:txBody>
      </p:sp>
      <p:sp>
        <p:nvSpPr>
          <p:cNvPr id="11" name="Mosolygó arc 10"/>
          <p:cNvSpPr/>
          <p:nvPr/>
        </p:nvSpPr>
        <p:spPr>
          <a:xfrm>
            <a:off x="9378605" y="2346659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8"/>
          <p:cNvSpPr txBox="1">
            <a:spLocks noGrp="1"/>
          </p:cNvSpPr>
          <p:nvPr>
            <p:ph type="title"/>
          </p:nvPr>
        </p:nvSpPr>
        <p:spPr>
          <a:xfrm>
            <a:off x="395974" y="-243408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Helyspecifikus alapműtrágya kijuttatási rendszerek</a:t>
            </a:r>
            <a:endParaRPr dirty="0"/>
          </a:p>
        </p:txBody>
      </p:sp>
      <p:sp>
        <p:nvSpPr>
          <p:cNvPr id="461" name="Google Shape;461;p58"/>
          <p:cNvSpPr txBox="1">
            <a:spLocks noGrp="1"/>
          </p:cNvSpPr>
          <p:nvPr>
            <p:ph type="body" idx="1"/>
          </p:nvPr>
        </p:nvSpPr>
        <p:spPr>
          <a:xfrm>
            <a:off x="0" y="810580"/>
            <a:ext cx="5231904" cy="5714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 b="1" dirty="0"/>
              <a:t>Talajmintavételi eredmények alapján változó dózisú alapműtrágyák kiadásával a cél, az optimális talaj feltételek megteremtése. </a:t>
            </a:r>
            <a:endParaRPr b="1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 dirty="0"/>
              <a:t>A táblán belül a gyengébb tápanyagszolgáltató képességű részekre nagyobb adagú alaptrágya kerül kijuttatásra - ahol hasznosulását egyéb tényez nem befolyásolja – és ezzel a hozam növelhető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u-HU" dirty="0"/>
              <a:t>Azokra a tábla részekre nem juttatunk ki tápanyagot (vagy kevesebbet), ahol annak szintje megfelelő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dirty="0"/>
              <a:t>A </a:t>
            </a:r>
            <a:r>
              <a:rPr lang="hu-HU" b="1" dirty="0"/>
              <a:t>tápanyagok kiadása </a:t>
            </a:r>
            <a:r>
              <a:rPr lang="hu-HU" dirty="0"/>
              <a:t>mellett azok </a:t>
            </a:r>
            <a:r>
              <a:rPr lang="hu-HU" b="1" dirty="0"/>
              <a:t>hasznosulását </a:t>
            </a:r>
            <a:r>
              <a:rPr lang="hu-HU" dirty="0"/>
              <a:t>is figyelemmel kell követni, a </a:t>
            </a:r>
            <a:r>
              <a:rPr lang="hu-HU" b="1" dirty="0"/>
              <a:t>talajt komplex rendszerként kell tekinteni.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b="1" dirty="0"/>
              <a:t>Hasznosulást korlátozó tényezők lehetnek  lehet a savas pH, alacsony szervesanyag tartalom.</a:t>
            </a:r>
            <a:endParaRPr b="1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None/>
            </a:pPr>
            <a:endParaRPr b="1" dirty="0"/>
          </a:p>
        </p:txBody>
      </p:sp>
      <p:pic>
        <p:nvPicPr>
          <p:cNvPr id="462" name="Google Shape;462;p58" descr="https://www.danuba.hu/storage/service/vr_pkca/Mysoyl-3par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7279" y="2316141"/>
            <a:ext cx="6874610" cy="251352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8"/>
          <p:cNvSpPr/>
          <p:nvPr/>
        </p:nvSpPr>
        <p:spPr>
          <a:xfrm>
            <a:off x="6173776" y="5137447"/>
            <a:ext cx="4144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Foszfor, kálium és pH értékek a MySoyl alkalmazásban</a:t>
            </a:r>
            <a:endParaRPr/>
          </a:p>
        </p:txBody>
      </p:sp>
      <p:sp>
        <p:nvSpPr>
          <p:cNvPr id="464" name="Google Shape;464;p58"/>
          <p:cNvSpPr/>
          <p:nvPr/>
        </p:nvSpPr>
        <p:spPr>
          <a:xfrm>
            <a:off x="7608168" y="5445224"/>
            <a:ext cx="15167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4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danuba.hu</a:t>
            </a:r>
            <a:endParaRPr sz="14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7462683" y="838129"/>
            <a:ext cx="3034128" cy="127877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 a lenti ábrán a talajtani paraméterek területen belüli változatosságát!</a:t>
            </a:r>
            <a:endParaRPr lang="hu-HU" dirty="0"/>
          </a:p>
        </p:txBody>
      </p:sp>
      <p:sp>
        <p:nvSpPr>
          <p:cNvPr id="8" name="Mosolygó arc 7"/>
          <p:cNvSpPr/>
          <p:nvPr/>
        </p:nvSpPr>
        <p:spPr>
          <a:xfrm>
            <a:off x="7275870" y="1738362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9"/>
          <p:cNvSpPr txBox="1">
            <a:spLocks noGrp="1"/>
          </p:cNvSpPr>
          <p:nvPr>
            <p:ph type="title"/>
          </p:nvPr>
        </p:nvSpPr>
        <p:spPr>
          <a:xfrm>
            <a:off x="191344" y="260648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b="0" dirty="0"/>
              <a:t>Milyen lehetőségeink vannak a starter műtrágyázásra?</a:t>
            </a:r>
            <a:br>
              <a:rPr lang="hu-HU" b="0" dirty="0"/>
            </a:br>
            <a:endParaRPr dirty="0"/>
          </a:p>
        </p:txBody>
      </p:sp>
      <p:sp>
        <p:nvSpPr>
          <p:cNvPr id="470" name="Google Shape;470;p59"/>
          <p:cNvSpPr txBox="1">
            <a:spLocks noGrp="1"/>
          </p:cNvSpPr>
          <p:nvPr>
            <p:ph type="body" idx="1"/>
          </p:nvPr>
        </p:nvSpPr>
        <p:spPr>
          <a:xfrm>
            <a:off x="6312024" y="1052736"/>
            <a:ext cx="5688632" cy="590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 b="1"/>
              <a:t>A vetéssel egy menetben kijuttatott starter formája lehet: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mikrogranulált - talajfertőtlenítés a vetéssel egy menetben kijuttatható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granulált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folyékony  starter.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 b="1"/>
              <a:t>Kijuttatás helyes szerint:</a:t>
            </a:r>
            <a:endParaRPr sz="2200" b="1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/>
              <a:t> a vetőmag közelébe juttatható ki folyékony/szilárd műtrágya.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/>
              <a:t>sorműtrágyázás műtrágya a magok közelében kerül kijuttatásra.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 b="1"/>
              <a:t>A starter műtrágya két fő tápanyaga: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a gyors feltáródású nitrogén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foszfor (gyökérképződés elősegítésére)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000"/>
              <a:t>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sp>
        <p:nvSpPr>
          <p:cNvPr id="471" name="Google Shape;471;p59"/>
          <p:cNvSpPr/>
          <p:nvPr/>
        </p:nvSpPr>
        <p:spPr>
          <a:xfrm>
            <a:off x="301035" y="998380"/>
            <a:ext cx="6336704" cy="569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starter műtrágyázásnak nagy szerepe van a növények kezdeti fejlődésére, gyökeresedésére. </a:t>
            </a:r>
            <a:endParaRPr sz="2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Kezdeti fejlődéskor a gyökérzet megfelelően fejlődik, pozitív hatást gyakorol</a:t>
            </a:r>
            <a:endParaRPr dirty="0"/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tápanyagfelvételre</a:t>
            </a:r>
            <a:endParaRPr dirty="0"/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aszálytűrésre</a:t>
            </a:r>
            <a:endParaRPr dirty="0"/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termés mennyiségére</a:t>
            </a:r>
            <a:endParaRPr sz="2400" b="0" i="1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9"/>
          <p:cNvSpPr/>
          <p:nvPr/>
        </p:nvSpPr>
        <p:spPr>
          <a:xfrm>
            <a:off x="3441430" y="2731987"/>
            <a:ext cx="288032" cy="57606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9"/>
          <p:cNvSpPr/>
          <p:nvPr/>
        </p:nvSpPr>
        <p:spPr>
          <a:xfrm>
            <a:off x="3441430" y="3991371"/>
            <a:ext cx="288032" cy="6632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9"/>
          <p:cNvSpPr/>
          <p:nvPr/>
        </p:nvSpPr>
        <p:spPr>
          <a:xfrm>
            <a:off x="3431404" y="5445224"/>
            <a:ext cx="288032" cy="6632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149188" y="3846339"/>
            <a:ext cx="1995948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 az összefüggéseket!</a:t>
            </a:r>
          </a:p>
          <a:p>
            <a:pPr algn="ctr"/>
            <a:endParaRPr lang="hu-HU" dirty="0"/>
          </a:p>
        </p:txBody>
      </p:sp>
      <p:sp>
        <p:nvSpPr>
          <p:cNvPr id="9" name="Mosolygó arc 8"/>
          <p:cNvSpPr/>
          <p:nvPr/>
        </p:nvSpPr>
        <p:spPr>
          <a:xfrm>
            <a:off x="62310" y="4637043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0"/>
          <p:cNvSpPr txBox="1">
            <a:spLocks noGrp="1"/>
          </p:cNvSpPr>
          <p:nvPr>
            <p:ph type="title"/>
          </p:nvPr>
        </p:nvSpPr>
        <p:spPr>
          <a:xfrm>
            <a:off x="407368" y="29074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Vetéssel egymenetbe kijuttatható starter műtrágyák</a:t>
            </a:r>
            <a:endParaRPr dirty="0"/>
          </a:p>
        </p:txBody>
      </p:sp>
      <p:sp>
        <p:nvSpPr>
          <p:cNvPr id="480" name="Google Shape;480;p60"/>
          <p:cNvSpPr txBox="1">
            <a:spLocks noGrp="1"/>
          </p:cNvSpPr>
          <p:nvPr>
            <p:ph type="body" idx="1"/>
          </p:nvPr>
        </p:nvSpPr>
        <p:spPr>
          <a:xfrm>
            <a:off x="335360" y="1137640"/>
            <a:ext cx="10743005" cy="1859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sorba történő kijuttatással a sor mellé pozícionálva és a vetési mélység alá történhet a műtrágya kijuttatása                     jobb hasznosulás.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Formája lehet szilárd vagy folyékony.  A folyékony forma népszerűsége nő.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 dirty="0"/>
          </a:p>
        </p:txBody>
      </p:sp>
      <p:sp>
        <p:nvSpPr>
          <p:cNvPr id="481" name="Google Shape;481;p60"/>
          <p:cNvSpPr/>
          <p:nvPr/>
        </p:nvSpPr>
        <p:spPr>
          <a:xfrm>
            <a:off x="6020810" y="1777423"/>
            <a:ext cx="936104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60"/>
          <p:cNvSpPr/>
          <p:nvPr/>
        </p:nvSpPr>
        <p:spPr>
          <a:xfrm>
            <a:off x="407368" y="2996952"/>
            <a:ext cx="6717213" cy="345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front tartály előnyt jelent, hiszen  lehetővé teszi a szakaszolást, ahogy a </a:t>
            </a:r>
            <a:r>
              <a:rPr lang="hu-HU" sz="2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Kverneland</a:t>
            </a:r>
            <a:r>
              <a:rPr lang="hu-HU" sz="2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iXtra</a:t>
            </a:r>
            <a:r>
              <a:rPr lang="hu-HU" sz="2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r>
              <a:rPr lang="hu-HU" sz="2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esetében, és változtatható dózisú (VR) kijuttatást, de alkalmas a sávpermetezésre, vetéssel egymenetben (költséghatékony), mechanikus gyomírtáskor sorpermetezésre, növény </a:t>
            </a:r>
            <a:r>
              <a:rPr lang="hu-HU" sz="24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kondícionáló</a:t>
            </a:r>
            <a:r>
              <a:rPr lang="hu-HU" sz="2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anyagok kijuttatására</a:t>
            </a: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hu-HU" sz="2200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2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28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28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60"/>
          <p:cNvSpPr/>
          <p:nvPr/>
        </p:nvSpPr>
        <p:spPr>
          <a:xfrm>
            <a:off x="7824192" y="551723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4" name="Google Shape;48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9300" y="2488242"/>
            <a:ext cx="3303505" cy="3600449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60"/>
          <p:cNvSpPr/>
          <p:nvPr/>
        </p:nvSpPr>
        <p:spPr>
          <a:xfrm>
            <a:off x="8059526" y="6095559"/>
            <a:ext cx="205376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Kverneland</a:t>
            </a: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iXtra</a:t>
            </a: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endParaRPr sz="16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6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kverneland.hu</a:t>
            </a: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Témaspecifikus szakmai kérdések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Hogyan segíti a digitalizáció a talaj és a benne végbemenő folyamatok megismerését?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Hogyan valósíthatjuk meg a tápanyag-visszapótlást a hozam növelésével, a termésbiztonság megőrzésével, javításával, profitorientáltan és a fenntartható gazdálkodási előírásokkal összhangban?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klímaváltozás hatásaihoz való alkalmazkodás során milyen lehetőségeket nyújt a digitalizáció?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Változó klíma - változó tápanyag-visszapótlási technológiai alternatívák?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Milyen hatásokkal kell számolni a helyspecifikus tápanyag-visszapótlás bevezetésénélintenzív és extenzív termelési szint esetében?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1"/>
          <p:cNvSpPr txBox="1">
            <a:spLocks noGrp="1"/>
          </p:cNvSpPr>
          <p:nvPr>
            <p:ph type="title"/>
          </p:nvPr>
        </p:nvSpPr>
        <p:spPr>
          <a:xfrm>
            <a:off x="191344" y="-184101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Startert műtrágya kijuttatás SMART formában</a:t>
            </a:r>
            <a:endParaRPr dirty="0"/>
          </a:p>
        </p:txBody>
      </p:sp>
      <p:sp>
        <p:nvSpPr>
          <p:cNvPr id="491" name="Google Shape;491;p61"/>
          <p:cNvSpPr txBox="1">
            <a:spLocks noGrp="1"/>
          </p:cNvSpPr>
          <p:nvPr>
            <p:ph type="body" idx="1"/>
          </p:nvPr>
        </p:nvSpPr>
        <p:spPr>
          <a:xfrm>
            <a:off x="-134442" y="908720"/>
            <a:ext cx="8136903" cy="640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 dirty="0" err="1"/>
              <a:t>FurrowJet</a:t>
            </a:r>
            <a:r>
              <a:rPr lang="hu-HU" sz="2200" dirty="0"/>
              <a:t> egy vetőgépre szerelt műtrágya-kijuttató munkaeszköz, mely lehetővé teszi, a mag két oldalától 2-2 cm távolságra egy-egy sávban is kijuttatható legyen a műtrágya. </a:t>
            </a:r>
            <a:endParaRPr sz="22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 dirty="0"/>
              <a:t>A starter műtrágya hatását erősíti a talajnedvesség által szabályozott </a:t>
            </a:r>
            <a:r>
              <a:rPr lang="hu-HU" sz="2200" dirty="0" err="1"/>
              <a:t>SmartDepth</a:t>
            </a:r>
            <a:r>
              <a:rPr lang="hu-HU" sz="2200" dirty="0"/>
              <a:t> automatikus mélységállító rendszer (</a:t>
            </a:r>
            <a:r>
              <a:rPr lang="hu-HU" sz="2200" dirty="0" err="1"/>
              <a:t>Precision</a:t>
            </a:r>
            <a:r>
              <a:rPr lang="hu-HU" sz="2200" dirty="0"/>
              <a:t> </a:t>
            </a:r>
            <a:r>
              <a:rPr lang="hu-HU" sz="2200" dirty="0" err="1"/>
              <a:t>Planting</a:t>
            </a:r>
            <a:r>
              <a:rPr lang="hu-HU" sz="2200" dirty="0"/>
              <a:t>) a precíziós vetésű soros növények számára. 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sz="22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 dirty="0" err="1" smtClean="0"/>
              <a:t>SmartDepth</a:t>
            </a:r>
            <a:r>
              <a:rPr lang="hu-HU" sz="2200" dirty="0" smtClean="0"/>
              <a:t> </a:t>
            </a:r>
            <a:r>
              <a:rPr lang="hu-HU" sz="2200" dirty="0"/>
              <a:t>mélységszabályozó berendezés vetőelemek mélységállító szerkezetét állítja helyspecifikusan, a valós időben a vetőágyban mért talajnedvesség tartalom alapján.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 dirty="0"/>
              <a:t>A szenzorok vetés közben a barázda számos parméterét (nedvesség, magárok hőmérséklet, szervesanyag tartalom, barázda egyenletesség, vetésmélység) rögzítik és az adatok tárolásra kerülnek, később elemezhetők. 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 </a:t>
            </a:r>
            <a:endParaRPr dirty="0"/>
          </a:p>
        </p:txBody>
      </p:sp>
      <p:pic>
        <p:nvPicPr>
          <p:cNvPr id="492" name="Google Shape;492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8905596" y="3423973"/>
            <a:ext cx="1952498" cy="2675147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61"/>
          <p:cNvSpPr txBox="1"/>
          <p:nvPr/>
        </p:nvSpPr>
        <p:spPr>
          <a:xfrm>
            <a:off x="7608168" y="5914267"/>
            <a:ext cx="43981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Egyöntetű, dinamikus napraforgó kelés, a 45 </a:t>
            </a: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ha-os</a:t>
            </a: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táblán a kelés egyszerre, 5 órán belül történt. 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saját </a:t>
            </a:r>
            <a:endParaRPr sz="16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2222" y="842989"/>
            <a:ext cx="3689326" cy="2075246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1"/>
          <p:cNvSpPr/>
          <p:nvPr/>
        </p:nvSpPr>
        <p:spPr>
          <a:xfrm>
            <a:off x="8182222" y="3024050"/>
            <a:ext cx="38637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FurrowJet</a:t>
            </a: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műtrágya kijuttató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6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precisionplanting.com</a:t>
            </a:r>
            <a:endParaRPr sz="16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2"/>
          <p:cNvSpPr txBox="1">
            <a:spLocks noGrp="1"/>
          </p:cNvSpPr>
          <p:nvPr>
            <p:ph type="title"/>
          </p:nvPr>
        </p:nvSpPr>
        <p:spPr>
          <a:xfrm>
            <a:off x="191344" y="49382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Távérzékelés – műholdak  –  a növényállomány folyamatos kontroll</a:t>
            </a:r>
            <a:endParaRPr dirty="0"/>
          </a:p>
        </p:txBody>
      </p:sp>
      <p:pic>
        <p:nvPicPr>
          <p:cNvPr id="501" name="Google Shape;50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0046" y="3146650"/>
            <a:ext cx="2304256" cy="1680547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2"/>
          <p:cNvSpPr txBox="1">
            <a:spLocks noGrp="1"/>
          </p:cNvSpPr>
          <p:nvPr>
            <p:ph type="body" idx="1"/>
          </p:nvPr>
        </p:nvSpPr>
        <p:spPr>
          <a:xfrm>
            <a:off x="6490365" y="1278186"/>
            <a:ext cx="5256584" cy="200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900" dirty="0"/>
              <a:t>Az NDVI térképek információt nyújt a hozam területen belüli változatosságáról – alap lehet a helyspecifikus nitrogén kijuttatáshoz, de az </a:t>
            </a:r>
            <a:r>
              <a:rPr lang="hu-HU" sz="1900" b="1" dirty="0"/>
              <a:t>NDVI érték változásának számos oka lehet</a:t>
            </a:r>
            <a:r>
              <a:rPr lang="hu-HU" sz="1900" dirty="0"/>
              <a:t>!</a:t>
            </a:r>
            <a:endParaRPr dirty="0"/>
          </a:p>
        </p:txBody>
      </p:sp>
      <p:pic>
        <p:nvPicPr>
          <p:cNvPr id="503" name="Google Shape;503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344" y="2162009"/>
            <a:ext cx="5934568" cy="3120036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2"/>
          <p:cNvSpPr/>
          <p:nvPr/>
        </p:nvSpPr>
        <p:spPr>
          <a:xfrm>
            <a:off x="6349260" y="5805264"/>
            <a:ext cx="29694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Vadrágás kártétel napraforgóban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4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agroforum.hu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05" name="Google Shape;505;p62"/>
          <p:cNvSpPr/>
          <p:nvPr/>
        </p:nvSpPr>
        <p:spPr>
          <a:xfrm>
            <a:off x="1441509" y="5415069"/>
            <a:ext cx="30906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Műhold által készített NDVI térkép </a:t>
            </a:r>
            <a:endParaRPr sz="14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4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Sentinelhub</a:t>
            </a: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4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Playground</a:t>
            </a:r>
            <a:endParaRPr sz="14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62"/>
          <p:cNvSpPr/>
          <p:nvPr/>
        </p:nvSpPr>
        <p:spPr>
          <a:xfrm>
            <a:off x="1950687" y="6071313"/>
            <a:ext cx="4522392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9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9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dróntechnológia</a:t>
            </a:r>
            <a:r>
              <a:rPr lang="hu-HU" sz="19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, mint támogató rendszer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9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saját és </a:t>
            </a:r>
            <a:r>
              <a:rPr lang="hu-HU" sz="19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Envirosenese</a:t>
            </a:r>
            <a:r>
              <a:rPr lang="hu-HU" sz="19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Kft.  </a:t>
            </a:r>
            <a:endParaRPr sz="19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5214" y="2708542"/>
            <a:ext cx="2576553" cy="193241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2"/>
          <p:cNvSpPr/>
          <p:nvPr/>
        </p:nvSpPr>
        <p:spPr>
          <a:xfrm>
            <a:off x="9210667" y="4809429"/>
            <a:ext cx="284564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4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Vonalas erózió kukoricatáblán Vértes-hegység körzetében (2017)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4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agroforum.hu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21875" y="-211072"/>
            <a:ext cx="1396691" cy="251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azetta 1"/>
          <p:cNvSpPr/>
          <p:nvPr/>
        </p:nvSpPr>
        <p:spPr>
          <a:xfrm>
            <a:off x="2172929" y="920249"/>
            <a:ext cx="3215894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 az ábrákon a növényállomány változatosságát és a lehetséges okait!</a:t>
            </a:r>
            <a:endParaRPr lang="hu-HU" dirty="0"/>
          </a:p>
        </p:txBody>
      </p:sp>
      <p:sp>
        <p:nvSpPr>
          <p:cNvPr id="13" name="Mosolygó arc 12"/>
          <p:cNvSpPr/>
          <p:nvPr/>
        </p:nvSpPr>
        <p:spPr>
          <a:xfrm>
            <a:off x="2078216" y="1606389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3"/>
          <p:cNvSpPr txBox="1">
            <a:spLocks noGrp="1"/>
          </p:cNvSpPr>
          <p:nvPr>
            <p:ph type="title"/>
          </p:nvPr>
        </p:nvSpPr>
        <p:spPr>
          <a:xfrm>
            <a:off x="321547" y="-128811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Távérzékelés – a növényállomány folyamatos kontroll</a:t>
            </a:r>
            <a:endParaRPr dirty="0"/>
          </a:p>
        </p:txBody>
      </p:sp>
      <p:sp>
        <p:nvSpPr>
          <p:cNvPr id="515" name="Google Shape;515;p63"/>
          <p:cNvSpPr txBox="1">
            <a:spLocks noGrp="1"/>
          </p:cNvSpPr>
          <p:nvPr>
            <p:ph type="body" idx="1"/>
          </p:nvPr>
        </p:nvSpPr>
        <p:spPr>
          <a:xfrm>
            <a:off x="191344" y="697842"/>
            <a:ext cx="1130525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 dirty="0"/>
              <a:t>A KITE applikáció segítségével egy adott táblán nyomon tudjuk követni a változásokat; pontosan lehatárolhatók lesznek az </a:t>
            </a:r>
            <a:r>
              <a:rPr lang="hu-HU" sz="2200" dirty="0" err="1"/>
              <a:t>agrotechnológiai</a:t>
            </a:r>
            <a:r>
              <a:rPr lang="hu-HU" sz="2200" dirty="0"/>
              <a:t> hibák, illetve a talaj heterogenitásából adódó foltok, amelyet visszatükröz a növényi biomassza; ezen kívül a jégkár, vadkár hatása is hatékony módon érzékelhető.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 dirty="0"/>
              <a:t>A dróntechnológia lehetővé teszi, hogy azokra a helyekre is eljussunk határszemlére, amely egyébként nehezen vagy egyáltalán nem megközelíthető.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200" dirty="0"/>
              <a:t>A drónok használata folyamatos határszemlét is lehetővé tesz, hiszen ebben az esetben, csak a tábla életének folyamatos </a:t>
            </a:r>
            <a:r>
              <a:rPr lang="hu-HU" sz="2200" dirty="0" err="1"/>
              <a:t>nyomonkövetése</a:t>
            </a:r>
            <a:r>
              <a:rPr lang="hu-HU" sz="2200" dirty="0"/>
              <a:t> ad információt. 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  <p:pic>
        <p:nvPicPr>
          <p:cNvPr id="517" name="Google Shape;51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1584" y="3604602"/>
            <a:ext cx="1284278" cy="2305113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3"/>
          <p:cNvSpPr/>
          <p:nvPr/>
        </p:nvSpPr>
        <p:spPr>
          <a:xfrm>
            <a:off x="-54277" y="6012577"/>
            <a:ext cx="6096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Drónnal történő felvételezés</a:t>
            </a:r>
            <a:endParaRPr sz="16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saját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Kép 3">
            <a:hlinkClick r:id="rId4"/>
            <a:extLst>
              <a:ext uri="{FF2B5EF4-FFF2-40B4-BE49-F238E27FC236}">
                <a16:creationId xmlns:a16="http://schemas.microsoft.com/office/drawing/2014/main" xmlns="" id="{9C9508E6-04A0-4618-A99E-6B4B4232E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293" y="4081398"/>
            <a:ext cx="4943755" cy="2430777"/>
          </a:xfrm>
          <a:prstGeom prst="rect">
            <a:avLst/>
          </a:prstGeom>
        </p:spPr>
      </p:pic>
      <p:pic>
        <p:nvPicPr>
          <p:cNvPr id="6" name="Ábra 5" descr="Kurzor">
            <a:extLst>
              <a:ext uri="{FF2B5EF4-FFF2-40B4-BE49-F238E27FC236}">
                <a16:creationId xmlns:a16="http://schemas.microsoft.com/office/drawing/2014/main" xmlns="" id="{3C7375C0-E894-475C-AB43-825B11C78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8148604">
            <a:off x="5901202" y="4730400"/>
            <a:ext cx="748094" cy="748094"/>
          </a:xfrm>
          <a:prstGeom prst="rect">
            <a:avLst/>
          </a:prstGeom>
        </p:spPr>
      </p:pic>
      <p:sp>
        <p:nvSpPr>
          <p:cNvPr id="9" name="Fazetta 8"/>
          <p:cNvSpPr/>
          <p:nvPr/>
        </p:nvSpPr>
        <p:spPr>
          <a:xfrm>
            <a:off x="4159585" y="4576309"/>
            <a:ext cx="1779638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Nézze meg a videót!</a:t>
            </a:r>
            <a:endParaRPr lang="hu-HU" dirty="0"/>
          </a:p>
        </p:txBody>
      </p:sp>
      <p:sp>
        <p:nvSpPr>
          <p:cNvPr id="10" name="Mosolygó arc 9"/>
          <p:cNvSpPr/>
          <p:nvPr/>
        </p:nvSpPr>
        <p:spPr>
          <a:xfrm>
            <a:off x="4046965" y="5277167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4"/>
          <p:cNvSpPr txBox="1">
            <a:spLocks noGrp="1"/>
          </p:cNvSpPr>
          <p:nvPr>
            <p:ph type="title"/>
          </p:nvPr>
        </p:nvSpPr>
        <p:spPr>
          <a:xfrm>
            <a:off x="263352" y="-133301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Helyspecifikus  műtrágya kijuttatása – </a:t>
            </a:r>
            <a:r>
              <a:rPr lang="hu-HU" dirty="0" err="1"/>
              <a:t>on</a:t>
            </a:r>
            <a:r>
              <a:rPr lang="hu-HU" dirty="0"/>
              <a:t>-</a:t>
            </a:r>
            <a:r>
              <a:rPr lang="hu-HU" dirty="0" err="1"/>
              <a:t>the</a:t>
            </a:r>
            <a:r>
              <a:rPr lang="hu-HU" dirty="0"/>
              <a:t>-go szenzorok</a:t>
            </a:r>
            <a:endParaRPr dirty="0"/>
          </a:p>
        </p:txBody>
      </p:sp>
      <p:sp>
        <p:nvSpPr>
          <p:cNvPr id="524" name="Google Shape;524;p64"/>
          <p:cNvSpPr txBox="1">
            <a:spLocks noGrp="1"/>
          </p:cNvSpPr>
          <p:nvPr>
            <p:ph type="body" idx="1"/>
          </p:nvPr>
        </p:nvSpPr>
        <p:spPr>
          <a:xfrm>
            <a:off x="4943872" y="4164888"/>
            <a:ext cx="73448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587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/>
              <a:t>A nitrogénszenzorok – </a:t>
            </a:r>
            <a:r>
              <a:rPr lang="hu-HU" sz="1800" b="1"/>
              <a:t>on-the-go szenzorok- </a:t>
            </a:r>
            <a:r>
              <a:rPr lang="hu-HU" sz="1800"/>
              <a:t>valós időben adnak tájékoztatást a növényállomány fejlettségéről és nitrogénellátottságáról adnak képet. </a:t>
            </a:r>
            <a:endParaRPr/>
          </a:p>
          <a:p>
            <a:pPr marL="1587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/>
              <a:t>Két kijuttatási stratégia közül tudunk választani: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hu-HU" sz="1800" b="1"/>
              <a:t>Kisebb NDVI érték = több műtrágya kijuttatás </a:t>
            </a:r>
            <a:r>
              <a:rPr lang="hu-HU" sz="1800"/>
              <a:t>(fordított arányosság) – alacsony fejlettségi szintű állomány</a:t>
            </a: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hu-HU" sz="1800" b="1"/>
              <a:t>Kisebb NDVI érték = kevesebb műtrágya kijuttatás </a:t>
            </a:r>
            <a:r>
              <a:rPr lang="hu-HU" sz="1800"/>
              <a:t>(egyenes arányosság) – fejlett állomány</a:t>
            </a:r>
            <a:endParaRPr sz="1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  <p:sp>
        <p:nvSpPr>
          <p:cNvPr id="526" name="Google Shape;526;p64"/>
          <p:cNvSpPr/>
          <p:nvPr/>
        </p:nvSpPr>
        <p:spPr>
          <a:xfrm>
            <a:off x="7770578" y="3645024"/>
            <a:ext cx="35399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NEXT GreenSeeker N-szenzor használata differenciált műtrágyaszóráshoz</a:t>
            </a:r>
            <a:endParaRPr/>
          </a:p>
        </p:txBody>
      </p:sp>
      <p:sp>
        <p:nvSpPr>
          <p:cNvPr id="528" name="Google Shape;528;p64"/>
          <p:cNvSpPr/>
          <p:nvPr/>
        </p:nvSpPr>
        <p:spPr>
          <a:xfrm>
            <a:off x="881481" y="3545906"/>
            <a:ext cx="38991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Yara</a:t>
            </a:r>
            <a:r>
              <a:rPr lang="hu-H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 szenzorral folyékony nitrogén kijuttatás – 30%-os megtakarítás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3432" y="4365104"/>
            <a:ext cx="4451499" cy="230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édiaelem 1">
            <a:hlinkClick r:id="" action="ppaction://media"/>
            <a:extLst>
              <a:ext uri="{FF2B5EF4-FFF2-40B4-BE49-F238E27FC236}">
                <a16:creationId xmlns:a16="http://schemas.microsoft.com/office/drawing/2014/main" xmlns="" id="{3ACB6FE6-DC4C-4522-8409-26CD598753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83432" y="1152792"/>
            <a:ext cx="3899182" cy="2245964"/>
          </a:xfrm>
          <a:prstGeom prst="rect">
            <a:avLst/>
          </a:prstGeom>
        </p:spPr>
      </p:pic>
      <p:pic>
        <p:nvPicPr>
          <p:cNvPr id="3" name="Online médiaelem 2">
            <a:hlinkClick r:id="" action="ppaction://media"/>
            <a:extLst>
              <a:ext uri="{FF2B5EF4-FFF2-40B4-BE49-F238E27FC236}">
                <a16:creationId xmlns:a16="http://schemas.microsoft.com/office/drawing/2014/main" xmlns="" id="{669C23E1-3D7E-4B70-B0E2-F8C67C95702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7411337" y="1146623"/>
            <a:ext cx="3964239" cy="2239795"/>
          </a:xfrm>
          <a:prstGeom prst="rect">
            <a:avLst/>
          </a:prstGeom>
        </p:spPr>
      </p:pic>
      <p:sp>
        <p:nvSpPr>
          <p:cNvPr id="9" name="Fazetta 8"/>
          <p:cNvSpPr/>
          <p:nvPr/>
        </p:nvSpPr>
        <p:spPr>
          <a:xfrm>
            <a:off x="5272093" y="2013828"/>
            <a:ext cx="1755771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Nézze meg a videókat!</a:t>
            </a:r>
            <a:endParaRPr lang="hu-HU" dirty="0"/>
          </a:p>
        </p:txBody>
      </p:sp>
      <p:sp>
        <p:nvSpPr>
          <p:cNvPr id="10" name="Mosolygó arc 9"/>
          <p:cNvSpPr/>
          <p:nvPr/>
        </p:nvSpPr>
        <p:spPr>
          <a:xfrm>
            <a:off x="5133231" y="2774660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Hasznos mobil applikáció a tápanyag-visszapótlásban</a:t>
            </a:r>
            <a:endParaRPr dirty="0"/>
          </a:p>
        </p:txBody>
      </p:sp>
      <p:sp>
        <p:nvSpPr>
          <p:cNvPr id="535" name="Google Shape;535;p6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649453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Yara ImageIT egy olyan mezőgazdasági mobil alkalmazás, amelyet a növények nitrogénfelvételének méréséhez fejlesztettek ki, s amely a növény fényképe alapján ad javaslatokat a nitrogénfelhasználással kapcsolatosan.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Az alkalmazás a gazdálkodó okostelefonjának kameráját tápanyagvizsgálóvá alakítja át.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 Az ImageIT a levéltakaró, a levelek zöld színe és a barna levelek becsült mennyisége alapján számítja ki a nitrogénfelvételt.</a:t>
            </a:r>
            <a:endParaRPr/>
          </a:p>
        </p:txBody>
      </p:sp>
      <p:pic>
        <p:nvPicPr>
          <p:cNvPr id="536" name="Google Shape;53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8288" y="1340768"/>
            <a:ext cx="2260934" cy="4617942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5"/>
          <p:cNvSpPr/>
          <p:nvPr/>
        </p:nvSpPr>
        <p:spPr>
          <a:xfrm>
            <a:off x="8486499" y="6093296"/>
            <a:ext cx="266451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Yara</a:t>
            </a: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ImageIT</a:t>
            </a: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mobil applikáció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6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yara.hu</a:t>
            </a: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6508955" y="3323303"/>
            <a:ext cx="2179333" cy="214362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Próbálja saját mobiljára letölteni az applikációt és próbálja ki!</a:t>
            </a:r>
            <a:endParaRPr lang="hu-HU" dirty="0"/>
          </a:p>
          <a:p>
            <a:pPr algn="ctr"/>
            <a:r>
              <a:rPr lang="hu-HU" dirty="0" smtClean="0"/>
              <a:t>Keressen hasznos applikációkat!</a:t>
            </a:r>
          </a:p>
          <a:p>
            <a:pPr algn="ctr"/>
            <a:endParaRPr lang="hu-HU" dirty="0"/>
          </a:p>
        </p:txBody>
      </p:sp>
      <p:sp>
        <p:nvSpPr>
          <p:cNvPr id="7" name="Mosolygó arc 6"/>
          <p:cNvSpPr/>
          <p:nvPr/>
        </p:nvSpPr>
        <p:spPr>
          <a:xfrm>
            <a:off x="6427354" y="5179309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Fejtárgya kijuttatás</a:t>
            </a:r>
            <a:endParaRPr dirty="0"/>
          </a:p>
        </p:txBody>
      </p:sp>
      <p:sp>
        <p:nvSpPr>
          <p:cNvPr id="543" name="Google Shape;543;p66"/>
          <p:cNvSpPr txBox="1">
            <a:spLocks noGrp="1"/>
          </p:cNvSpPr>
          <p:nvPr>
            <p:ph type="body" idx="1"/>
          </p:nvPr>
        </p:nvSpPr>
        <p:spPr>
          <a:xfrm>
            <a:off x="191344" y="1340768"/>
            <a:ext cx="11555605" cy="46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vegetációs időben végzett műtrágyázás. A műtrágyát a növénnyel fedett talajra szórjuk, és az a talajba mosódik.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kijuttatást 1,5 bar nyomáson végezzük, ez nagyméretű cseppekkel és cseppnehezékkel, alacsony hőmérsékleten ajánlott. Így a lé le tud peregni a levélen, és a gyökéren keresztül felszívódva hasznosulhat. Érdemes figyelni arra, hogy abban az esetben képes perzselni, ha hengerezés után mechanikai sérülések vannak a növényeken, ezeken keresztül bejut a levélfelületbe, és roncsolást okoz.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helyspecifikus kijuttatáshoz az állomány fejlődésének és a piaci (ár)változásoknak folyamatos nyomonkövetés mellett lehetőség van hatékonyan beavatkozni, helyspecifikusan kijuttatni a fejtrágyát.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Helyspecifikus kijuttatás történhet off-line (adat gyűjtés – adatfeldolgozás – elemzés – helyspecifikus dózis javaslat meghatározása időben eltér a kijuttatástól)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on-line – (adat gyűjtés – adatfeldolgozás – elemzés – helyspecifikus dózis javaslat és a kijuttatás egy időben történik)</a:t>
            </a:r>
            <a:endParaRPr/>
          </a:p>
        </p:txBody>
      </p:sp>
      <p:sp>
        <p:nvSpPr>
          <p:cNvPr id="2" name="Fazetta 1"/>
          <p:cNvSpPr/>
          <p:nvPr/>
        </p:nvSpPr>
        <p:spPr>
          <a:xfrm>
            <a:off x="6443477" y="5618939"/>
            <a:ext cx="2602199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 a fejtrágya kijuttatás technikáját!</a:t>
            </a:r>
            <a:endParaRPr lang="hu-HU" dirty="0"/>
          </a:p>
        </p:txBody>
      </p:sp>
      <p:sp>
        <p:nvSpPr>
          <p:cNvPr id="5" name="Mosolygó arc 4"/>
          <p:cNvSpPr/>
          <p:nvPr/>
        </p:nvSpPr>
        <p:spPr>
          <a:xfrm>
            <a:off x="6256664" y="6330838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7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Pozícionált műtrágya kijuttatás – helyspecifikus fejtárgya kapás növények esetében</a:t>
            </a:r>
            <a:endParaRPr dirty="0"/>
          </a:p>
        </p:txBody>
      </p:sp>
      <p:sp>
        <p:nvSpPr>
          <p:cNvPr id="549" name="Google Shape;549;p67"/>
          <p:cNvSpPr txBox="1">
            <a:spLocks noGrp="1"/>
          </p:cNvSpPr>
          <p:nvPr>
            <p:ph type="body" idx="1"/>
          </p:nvPr>
        </p:nvSpPr>
        <p:spPr>
          <a:xfrm>
            <a:off x="321547" y="1628800"/>
            <a:ext cx="433429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pozícionált helyspecifikus kijuttatás lényege, hogy a változtatott dózis mellett, a gyökér zónába kerül a műtrágya. A műtrágya ebben az esetben is lehet: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folyékony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szilárd 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  <p:sp>
        <p:nvSpPr>
          <p:cNvPr id="550" name="Google Shape;550;p67"/>
          <p:cNvSpPr/>
          <p:nvPr/>
        </p:nvSpPr>
        <p:spPr>
          <a:xfrm>
            <a:off x="5447928" y="1661174"/>
            <a:ext cx="6264696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Sorközműveléssel együtt végzett folyékony műtrágya-kijuttatás - itt a magas növényállományban a növények felett haladó szórókeretről belógató szettel a pl. a kukorica gyökeréhez adagolható a folyékony műtrágya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8"/>
          <p:cNvSpPr txBox="1">
            <a:spLocks noGrp="1"/>
          </p:cNvSpPr>
          <p:nvPr>
            <p:ph type="title"/>
          </p:nvPr>
        </p:nvSpPr>
        <p:spPr>
          <a:xfrm>
            <a:off x="174181" y="202756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Levéltrágyázás</a:t>
            </a:r>
            <a:br>
              <a:rPr lang="hu-HU" dirty="0"/>
            </a:br>
            <a:endParaRPr dirty="0"/>
          </a:p>
        </p:txBody>
      </p:sp>
      <p:sp>
        <p:nvSpPr>
          <p:cNvPr id="556" name="Google Shape;556;p68"/>
          <p:cNvSpPr txBox="1">
            <a:spLocks noGrp="1"/>
          </p:cNvSpPr>
          <p:nvPr>
            <p:ph type="body" idx="1"/>
          </p:nvPr>
        </p:nvSpPr>
        <p:spPr>
          <a:xfrm>
            <a:off x="321546" y="885535"/>
            <a:ext cx="5630437" cy="57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516"/>
              <a:buNone/>
            </a:pPr>
            <a:r>
              <a:rPr lang="hu-HU" sz="3600" b="1" dirty="0"/>
              <a:t>Főbb tudnivalók: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4516"/>
              <a:buChar char="•"/>
            </a:pPr>
            <a:r>
              <a:rPr lang="hu-HU" sz="3600" dirty="0"/>
              <a:t>A </a:t>
            </a:r>
            <a:r>
              <a:rPr lang="hu-HU" sz="3600" b="1" dirty="0"/>
              <a:t>mikroelem pótlásra hatékony</a:t>
            </a:r>
            <a:r>
              <a:rPr lang="hu-HU" sz="3600" dirty="0"/>
              <a:t>, kis mennyiség kell belőlük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4516"/>
              <a:buChar char="•"/>
            </a:pPr>
            <a:r>
              <a:rPr lang="hu-HU" sz="3600" dirty="0"/>
              <a:t>A levélen keresztüli tápanyagfelvétel serkenti a gyökéren keresztüli tápanyag felvételt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4516"/>
              <a:buChar char="•"/>
            </a:pPr>
            <a:r>
              <a:rPr lang="hu-HU" sz="3600" dirty="0"/>
              <a:t>Egyes tápelemek felszívódása is akár nagyságrendekkel jobb, mint gyökéren keresztüli táplálás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4516"/>
              <a:buChar char="•"/>
            </a:pPr>
            <a:r>
              <a:rPr lang="hu-HU" sz="3600" dirty="0"/>
              <a:t>A </a:t>
            </a:r>
            <a:r>
              <a:rPr lang="hu-HU" sz="3600" dirty="0" err="1"/>
              <a:t>makroelemek</a:t>
            </a:r>
            <a:r>
              <a:rPr lang="hu-HU" sz="3600" dirty="0"/>
              <a:t> (NPK) csak részben pótolhatók levéltrágyával</a:t>
            </a:r>
            <a:endParaRPr sz="36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516"/>
              <a:buNone/>
            </a:pPr>
            <a:r>
              <a:rPr lang="hu-HU" sz="3600" dirty="0"/>
              <a:t>A </a:t>
            </a:r>
            <a:r>
              <a:rPr lang="hu-HU" sz="3600" b="1" dirty="0"/>
              <a:t>mikroelemek pótlása rendkívül fontos élettani és táplálkozási szerepük miatt</a:t>
            </a:r>
            <a:r>
              <a:rPr lang="hu-HU" sz="3600" dirty="0"/>
              <a:t>. </a:t>
            </a:r>
            <a:endParaRPr dirty="0"/>
          </a:p>
        </p:txBody>
      </p:sp>
      <p:sp>
        <p:nvSpPr>
          <p:cNvPr id="557" name="Google Shape;557;p68"/>
          <p:cNvSpPr/>
          <p:nvPr/>
        </p:nvSpPr>
        <p:spPr>
          <a:xfrm>
            <a:off x="3431704" y="6222975"/>
            <a:ext cx="15087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Genezis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558" name="Google Shape;558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7946" y="420606"/>
            <a:ext cx="2598960" cy="3316273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68"/>
          <p:cNvSpPr/>
          <p:nvPr/>
        </p:nvSpPr>
        <p:spPr>
          <a:xfrm>
            <a:off x="6773388" y="4425344"/>
            <a:ext cx="4943872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22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CheckIT</a:t>
            </a: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hu-HU" sz="22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Yara</a:t>
            </a:r>
            <a:r>
              <a:rPr lang="hu-HU" sz="22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mezőgazdasági mobil alkalmazása. Az ebben található fotógyűjtemény segítséget nyújt az esetleges tápelemhiányok gyors és egyszerű felismeréséhez és kezeléséhez.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Yara.hu</a:t>
            </a:r>
            <a:endParaRPr sz="22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68"/>
          <p:cNvSpPr/>
          <p:nvPr/>
        </p:nvSpPr>
        <p:spPr>
          <a:xfrm>
            <a:off x="7814880" y="3583259"/>
            <a:ext cx="362631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Yara</a:t>
            </a: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CheckIT</a:t>
            </a: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tápelemhiány</a:t>
            </a: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felismerő </a:t>
            </a: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 sz="16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6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yara.com</a:t>
            </a:r>
            <a:endParaRPr sz="16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5717552" y="184093"/>
            <a:ext cx="1956816" cy="20354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Próbálja ki az applikációt, és keressen kulcsszavakkal hasznos applikációkat!</a:t>
            </a:r>
          </a:p>
          <a:p>
            <a:pPr algn="ctr"/>
            <a:endParaRPr lang="hu-HU" dirty="0"/>
          </a:p>
        </p:txBody>
      </p:sp>
      <p:sp>
        <p:nvSpPr>
          <p:cNvPr id="9" name="Mosolygó arc 8"/>
          <p:cNvSpPr/>
          <p:nvPr/>
        </p:nvSpPr>
        <p:spPr>
          <a:xfrm>
            <a:off x="5555984" y="1963628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9"/>
          <p:cNvSpPr txBox="1">
            <a:spLocks noGrp="1"/>
          </p:cNvSpPr>
          <p:nvPr>
            <p:ph type="title"/>
          </p:nvPr>
        </p:nvSpPr>
        <p:spPr>
          <a:xfrm>
            <a:off x="350908" y="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5"/>
              <a:buNone/>
            </a:pPr>
            <a:r>
              <a:rPr lang="hu-HU" dirty="0"/>
              <a:t>Jó gyakorlat példa – a folyékony nitrogén fejtrágya és a lombtrágya kijuttatása Gyöngyöspatán a Havas 92 Szövetkezetben</a:t>
            </a:r>
            <a:endParaRPr dirty="0"/>
          </a:p>
        </p:txBody>
      </p:sp>
      <p:sp>
        <p:nvSpPr>
          <p:cNvPr id="566" name="Google Shape;566;p69"/>
          <p:cNvSpPr txBox="1">
            <a:spLocks noGrp="1"/>
          </p:cNvSpPr>
          <p:nvPr>
            <p:ph type="body" idx="1"/>
          </p:nvPr>
        </p:nvSpPr>
        <p:spPr>
          <a:xfrm>
            <a:off x="318818" y="1052736"/>
            <a:ext cx="7646661" cy="527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None/>
            </a:pPr>
            <a:r>
              <a:rPr lang="hu-HU" b="1"/>
              <a:t>Helyszín: </a:t>
            </a:r>
            <a:r>
              <a:rPr lang="hu-HU"/>
              <a:t>Havas 92 Szövetkezet, Gyöngyöspata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None/>
            </a:pPr>
            <a:r>
              <a:rPr lang="hu-HU" b="1"/>
              <a:t>Időpont: </a:t>
            </a:r>
            <a:r>
              <a:rPr lang="hu-HU"/>
              <a:t>2021. május 10.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None/>
            </a:pPr>
            <a:r>
              <a:rPr lang="hu-HU" b="1"/>
              <a:t>Állomány: </a:t>
            </a:r>
            <a:r>
              <a:rPr lang="hu-HU"/>
              <a:t>őszi búza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None/>
            </a:pPr>
            <a:r>
              <a:rPr lang="hu-HU" b="1"/>
              <a:t>Jó gyakorlat: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Száraz tavaszok – folyékony nitrogén kijuttatás (Stabile NS)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Kijuttatási nyomás: 1,5 bar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Alkalmazott segédanyag: cseppnehezék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Fúvóka beállítása: nagy cseppméretre – minél kevesebb időt töltsön a műtrágya a lombon a perzselő hatás miatt.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/>
              <a:t>Mire kell figyelni: a növényi sérülések esetén a műtrágya perzselhet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None/>
            </a:pPr>
            <a:r>
              <a:rPr lang="hu-HU" b="1"/>
              <a:t>Továbblépés: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None/>
            </a:pPr>
            <a:r>
              <a:rPr lang="hu-HU"/>
              <a:t>NDVI térképek alapján történő menedzsment zóna lehatárolás a heterogenitás láthatóvá válik és az adatok alapján a menedzsment zónák mentén helyspecifikus folyékony fejtrágya kijuttatása, valamint további elemzés az okok feltárására. </a:t>
            </a:r>
            <a:endParaRPr/>
          </a:p>
        </p:txBody>
      </p:sp>
      <p:pic>
        <p:nvPicPr>
          <p:cNvPr id="567" name="Google Shape;567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7089" y="1641987"/>
            <a:ext cx="3517813" cy="2627754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69"/>
          <p:cNvSpPr txBox="1"/>
          <p:nvPr/>
        </p:nvSpPr>
        <p:spPr>
          <a:xfrm>
            <a:off x="7799512" y="4492431"/>
            <a:ext cx="43924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Őszi búza állomány - folyékony </a:t>
            </a:r>
            <a:r>
              <a:rPr lang="hu-HU" sz="1600" b="0" i="0" u="none" strike="noStrike" cap="none" dirty="0" err="1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Stabile</a:t>
            </a:r>
            <a:r>
              <a:rPr lang="hu-HU" sz="1600" b="0" i="0" u="none" strike="noStrike" cap="none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NS műtrágya hatása őszi búzán Gyöngyöspatán</a:t>
            </a:r>
            <a:endParaRPr sz="16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saját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Fazetta 1"/>
          <p:cNvSpPr/>
          <p:nvPr/>
        </p:nvSpPr>
        <p:spPr>
          <a:xfrm>
            <a:off x="8523526" y="5323428"/>
            <a:ext cx="2824940" cy="144626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 a fenti képen az őszi búza egységes, sötét zöld színét, amely a megfelelő </a:t>
            </a:r>
            <a:r>
              <a:rPr lang="hu-HU" dirty="0" err="1" smtClean="0"/>
              <a:t>tápanyagellátottságot</a:t>
            </a:r>
            <a:r>
              <a:rPr lang="hu-HU" dirty="0" smtClean="0"/>
              <a:t> jelenti!</a:t>
            </a:r>
          </a:p>
          <a:p>
            <a:pPr algn="ctr"/>
            <a:endParaRPr lang="hu-HU" dirty="0"/>
          </a:p>
        </p:txBody>
      </p:sp>
      <p:sp>
        <p:nvSpPr>
          <p:cNvPr id="7" name="Mosolygó arc 6"/>
          <p:cNvSpPr/>
          <p:nvPr/>
        </p:nvSpPr>
        <p:spPr>
          <a:xfrm>
            <a:off x="8410191" y="6386432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0"/>
          <p:cNvSpPr txBox="1">
            <a:spLocks noGrp="1"/>
          </p:cNvSpPr>
          <p:nvPr>
            <p:ph type="title"/>
          </p:nvPr>
        </p:nvSpPr>
        <p:spPr>
          <a:xfrm>
            <a:off x="191344" y="18864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5"/>
              <a:buNone/>
            </a:pPr>
            <a:r>
              <a:rPr lang="hu-HU" dirty="0"/>
              <a:t>Jó gyakorlat példa – a folyékony nitrogén fejtrágya és a lombtrágya kijuttatása Gyöngyöspatán a Havas 92 Szövetkezetben - továbblépés</a:t>
            </a:r>
            <a:endParaRPr dirty="0"/>
          </a:p>
        </p:txBody>
      </p:sp>
      <p:pic>
        <p:nvPicPr>
          <p:cNvPr id="574" name="Google Shape;574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5960" y="1124744"/>
            <a:ext cx="5852155" cy="258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4112" y="3682948"/>
            <a:ext cx="4745955" cy="236470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0"/>
          <p:cNvSpPr txBox="1">
            <a:spLocks noGrp="1"/>
          </p:cNvSpPr>
          <p:nvPr>
            <p:ph type="body" idx="1"/>
          </p:nvPr>
        </p:nvSpPr>
        <p:spPr>
          <a:xfrm>
            <a:off x="21157" y="1515642"/>
            <a:ext cx="5884991" cy="468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 sz="2200" b="1" dirty="0"/>
              <a:t>Tábla neve: </a:t>
            </a:r>
            <a:r>
              <a:rPr lang="hu-HU" sz="2200" dirty="0"/>
              <a:t>Alsórét-Elülső </a:t>
            </a:r>
            <a:endParaRPr sz="22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 sz="2200" b="1" dirty="0"/>
              <a:t>Állomány: </a:t>
            </a:r>
            <a:r>
              <a:rPr lang="hu-HU" sz="2200" dirty="0"/>
              <a:t>őszi búza</a:t>
            </a:r>
            <a:endParaRPr sz="22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 sz="2200" b="1" dirty="0"/>
              <a:t>Probléma: </a:t>
            </a:r>
            <a:r>
              <a:rPr lang="hu-HU" sz="2200" dirty="0"/>
              <a:t>A folyékony fejtrágya kijuttatás látszólag a 2020-as évben is egységes állományt hozott létre, azonban a hozamtérképek jelezték, hogy az állomány heterogén.</a:t>
            </a:r>
            <a:endParaRPr sz="22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 sz="2200" b="1" dirty="0"/>
              <a:t>Vizsgálat: </a:t>
            </a:r>
            <a:r>
              <a:rPr lang="hu-HU" sz="2200" dirty="0"/>
              <a:t>NDVI térképek alapján menedzsment zóna lehatárolás</a:t>
            </a:r>
            <a:endParaRPr sz="22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 sz="2200" b="1" dirty="0"/>
              <a:t>Az üzenet: </a:t>
            </a:r>
            <a:r>
              <a:rPr lang="hu-HU" sz="2200" dirty="0"/>
              <a:t>a terület jelentős részén a kijuttatott műtrágya nem hasznosult.</a:t>
            </a:r>
            <a:endParaRPr sz="22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 sz="2200" b="1" dirty="0"/>
              <a:t>Megoldás</a:t>
            </a:r>
            <a:r>
              <a:rPr lang="hu-HU" sz="2200" dirty="0"/>
              <a:t>: a helyspecifikus gazdálkodásra folyamatos áttérés </a:t>
            </a:r>
            <a:endParaRPr sz="2200" dirty="0"/>
          </a:p>
        </p:txBody>
      </p:sp>
      <p:sp>
        <p:nvSpPr>
          <p:cNvPr id="577" name="Google Shape;577;p70"/>
          <p:cNvSpPr/>
          <p:nvPr/>
        </p:nvSpPr>
        <p:spPr>
          <a:xfrm>
            <a:off x="7320136" y="6196162"/>
            <a:ext cx="473719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rgbClr val="1C9E4A"/>
                </a:solidFill>
                <a:latin typeface="Calibri"/>
                <a:ea typeface="Calibri"/>
                <a:cs typeface="Calibri"/>
              </a:rPr>
              <a:t>Őszi búza NDVI index és menedzsment zóna lehatárolás </a:t>
            </a:r>
            <a:r>
              <a:rPr lang="hu-HU" sz="1200" dirty="0" smtClean="0">
                <a:solidFill>
                  <a:srgbClr val="1C9E4A"/>
                </a:solidFill>
                <a:latin typeface="Calibri"/>
                <a:ea typeface="Calibri"/>
                <a:cs typeface="Calibri"/>
              </a:rPr>
              <a:t>Gyöngyöspatán</a:t>
            </a:r>
            <a:endParaRPr lang="hu-HU" sz="2200" dirty="0" smtClean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0" i="0" u="none" strike="noStrike" cap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Forrás</a:t>
            </a:r>
            <a:r>
              <a:rPr lang="hu-HU" sz="11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: Havas 92 Szövetkezet - </a:t>
            </a:r>
            <a:r>
              <a:rPr lang="hu-HU" sz="1100" b="0" i="0" u="none" strike="noStrike" cap="none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Envirosense</a:t>
            </a:r>
            <a:r>
              <a:rPr lang="hu-HU" sz="11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Kft. </a:t>
            </a:r>
            <a:endParaRPr sz="14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3256768" y="5624186"/>
            <a:ext cx="3692588" cy="116732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Hasonlítsa össze a két képet! A menedzsment zóna lehatárolás (alsó kép) kapcsolatát a növényi biomassza mennyiségével (felső kép)</a:t>
            </a:r>
            <a:endParaRPr lang="hu-HU" dirty="0"/>
          </a:p>
        </p:txBody>
      </p:sp>
      <p:sp>
        <p:nvSpPr>
          <p:cNvPr id="8" name="Mosolygó arc 7"/>
          <p:cNvSpPr/>
          <p:nvPr/>
        </p:nvSpPr>
        <p:spPr>
          <a:xfrm>
            <a:off x="3213617" y="6435419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21547" y="306132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Talajerőgazdálkodás vagy tápanyaggazdálkodás</a:t>
            </a:r>
            <a:endParaRPr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hatékony és okszerű tápanyag visszapótlás alapfeltétele, hogy ismerjük minél részletesebben, pontosabban a talaj-növény-tápanyag rendszert.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tápanyaggazdálkodás csupán egy kis szelete az egésznek, az agrokémia tudományterületén belül.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Kapcsolódó tudományterületek, ismeretanyagok: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szerves-, szervetlen és biokémia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biológia, növénytan , növényélettan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talajtan, talajkémia, talajbiológia, talajfizika</a:t>
            </a:r>
            <a:endParaRPr dirty="0"/>
          </a:p>
          <a:p>
            <a: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1"/>
          <p:cNvSpPr txBox="1">
            <a:spLocks noGrp="1"/>
          </p:cNvSpPr>
          <p:nvPr>
            <p:ph type="title"/>
          </p:nvPr>
        </p:nvSpPr>
        <p:spPr>
          <a:xfrm>
            <a:off x="191344" y="0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Jó gyakorlat példa – tavaszi időszak fejtrágyázása</a:t>
            </a:r>
            <a:endParaRPr dirty="0"/>
          </a:p>
        </p:txBody>
      </p:sp>
      <p:sp>
        <p:nvSpPr>
          <p:cNvPr id="583" name="Google Shape;583;p71"/>
          <p:cNvSpPr txBox="1">
            <a:spLocks noGrp="1"/>
          </p:cNvSpPr>
          <p:nvPr>
            <p:ph type="body" idx="1"/>
          </p:nvPr>
        </p:nvSpPr>
        <p:spPr>
          <a:xfrm>
            <a:off x="222535" y="1124744"/>
            <a:ext cx="11555700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Probléma:  </a:t>
            </a:r>
            <a:r>
              <a:rPr lang="hu-HU" b="1"/>
              <a:t>aszályos napok száma nő + csökkentett műtrágya és növényvédőszer felhasználásra kell számítani</a:t>
            </a:r>
            <a:r>
              <a:rPr lang="hu-HU"/>
              <a:t>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A klímaváltozás hatása, hogy az </a:t>
            </a:r>
            <a:r>
              <a:rPr lang="hu-HU" b="1"/>
              <a:t>extrém időjárású napok száma emelkedik – az idő ablak szűkül</a:t>
            </a:r>
            <a:r>
              <a:rPr lang="hu-HU"/>
              <a:t>. Rövidebb idő alatt kell elvégezni a technológiai munkákat. A </a:t>
            </a:r>
            <a:r>
              <a:rPr lang="hu-HU" b="1"/>
              <a:t>tápanyag-visszapótlás kritikus pont</a:t>
            </a:r>
            <a:r>
              <a:rPr lang="hu-HU"/>
              <a:t>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 b="1"/>
              <a:t>Kritikus tavaszi időszak: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b="1"/>
              <a:t>Cél: </a:t>
            </a:r>
            <a:r>
              <a:rPr lang="hu-HU"/>
              <a:t>a növények dinamikus, egységes kezdeti fejlődése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b="1"/>
              <a:t>Probléma: </a:t>
            </a:r>
            <a:r>
              <a:rPr lang="hu-HU"/>
              <a:t>egyre </a:t>
            </a:r>
            <a:r>
              <a:rPr lang="hu-HU" b="1"/>
              <a:t>szűkülő időablak </a:t>
            </a:r>
            <a:r>
              <a:rPr lang="hu-HU"/>
              <a:t>– rövidebb az optimális idő a </a:t>
            </a:r>
            <a:r>
              <a:rPr lang="hu-HU" b="1"/>
              <a:t>tápanyag-visszapótlásra</a:t>
            </a:r>
            <a:r>
              <a:rPr lang="hu-HU"/>
              <a:t>, </a:t>
            </a:r>
            <a:r>
              <a:rPr lang="hu-HU" b="1"/>
              <a:t>munkaszervezési szempontból a kapacitás összehangolás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b="1"/>
              <a:t>Javaslat: </a:t>
            </a:r>
            <a:r>
              <a:rPr lang="hu-HU"/>
              <a:t>Érdemes osztottan kijuttatni a nitrogént folyékony és a szilárd formában (30-70%-ban).   A március elején kijuttatott szilárd műtrágya előnye, hogy a korai kijuttatási dátum miatt képes lesz hasznosulni. Az új generációs műtrágyák közül javasolt az elhúzódó hatástartamú ún. retard készítményt választani. Ezzel a technológiával a 10-12 hétre biztosítjuk a növény számára szükséges nitrogén mennyiséget.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2"/>
          <p:cNvSpPr txBox="1">
            <a:spLocks noGrp="1"/>
          </p:cNvSpPr>
          <p:nvPr>
            <p:ph type="title"/>
          </p:nvPr>
        </p:nvSpPr>
        <p:spPr>
          <a:xfrm>
            <a:off x="564519" y="-4631"/>
            <a:ext cx="117576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Mit ad a digitalizáció és helyspecifikus talajerő-visszapótlás?</a:t>
            </a:r>
            <a:endParaRPr dirty="0"/>
          </a:p>
        </p:txBody>
      </p:sp>
      <p:sp>
        <p:nvSpPr>
          <p:cNvPr id="589" name="Google Shape;589;p72"/>
          <p:cNvSpPr txBox="1">
            <a:spLocks noGrp="1"/>
          </p:cNvSpPr>
          <p:nvPr>
            <p:ph type="body" idx="1"/>
          </p:nvPr>
        </p:nvSpPr>
        <p:spPr>
          <a:xfrm>
            <a:off x="0" y="2211575"/>
            <a:ext cx="6205091" cy="46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1800"/>
              <a:t>A </a:t>
            </a:r>
            <a:r>
              <a:rPr lang="hu-HU" sz="1800" b="1"/>
              <a:t>talajok helyspecifikus megismerése </a:t>
            </a:r>
            <a:r>
              <a:rPr lang="hu-HU" sz="1800"/>
              <a:t>– </a:t>
            </a:r>
            <a:r>
              <a:rPr lang="hu-HU" sz="1800" b="1"/>
              <a:t>problémák feltárása </a:t>
            </a:r>
            <a:r>
              <a:rPr lang="hu-HU" sz="1800"/>
              <a:t>– </a:t>
            </a:r>
            <a:r>
              <a:rPr lang="hu-HU" sz="1800" b="1"/>
              <a:t>kezelési lehetőségek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1800" b="1"/>
              <a:t>Hozamnövekedés  - hozamnövelése ill. megtartása </a:t>
            </a:r>
            <a:r>
              <a:rPr lang="hu-HU" sz="1800"/>
              <a:t>– műtrágya mennyiség csökkentése </a:t>
            </a:r>
            <a:r>
              <a:rPr lang="hu-HU" sz="1800" b="1"/>
              <a:t>– költség csökkentés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1800" b="1"/>
              <a:t>Aratás előtti hozam információk </a:t>
            </a:r>
            <a:r>
              <a:rPr lang="hu-HU" sz="1800"/>
              <a:t>- beavatkozási </a:t>
            </a:r>
            <a:r>
              <a:rPr lang="hu-HU" sz="1800" b="1"/>
              <a:t>lehetőség a hozamfokozásra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1800"/>
              <a:t>A </a:t>
            </a:r>
            <a:r>
              <a:rPr lang="hu-HU" sz="1800" b="1"/>
              <a:t>talaj biológiai életéről információ </a:t>
            </a:r>
            <a:r>
              <a:rPr lang="hu-HU" sz="1800"/>
              <a:t>- </a:t>
            </a:r>
            <a:r>
              <a:rPr lang="hu-HU" sz="1800" b="1"/>
              <a:t>baktériumtrágyák, biostimulátorok</a:t>
            </a:r>
            <a:r>
              <a:rPr lang="hu-HU" sz="1800"/>
              <a:t> – </a:t>
            </a:r>
            <a:r>
              <a:rPr lang="hu-HU" sz="1800" b="1"/>
              <a:t>felvehető tápanyagtartalom növelése </a:t>
            </a:r>
            <a:r>
              <a:rPr lang="hu-HU" sz="1800"/>
              <a:t>– hozamfokozás </a:t>
            </a:r>
            <a:r>
              <a:rPr lang="hu-HU" sz="1800" b="1"/>
              <a:t>műtrágya kijuttatás nélkül </a:t>
            </a:r>
            <a:endParaRPr sz="1800" b="1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1800" b="1"/>
              <a:t>Megnövekedett munkasebesség </a:t>
            </a:r>
            <a:r>
              <a:rPr lang="hu-HU" sz="1800"/>
              <a:t>– </a:t>
            </a:r>
            <a:r>
              <a:rPr lang="hu-HU" sz="1800" b="1"/>
              <a:t>műveleti időablak </a:t>
            </a:r>
            <a:r>
              <a:rPr lang="hu-HU" sz="1800"/>
              <a:t>(optimális idő a munkavégzésre) </a:t>
            </a:r>
            <a:r>
              <a:rPr lang="hu-HU" sz="1800" b="1"/>
              <a:t>jobb kihasználása </a:t>
            </a:r>
            <a:r>
              <a:rPr lang="hu-HU" sz="1800"/>
              <a:t>-  </a:t>
            </a:r>
            <a:r>
              <a:rPr lang="hu-HU" sz="1800" b="1"/>
              <a:t>fajlagos gépberuházási költség csökken</a:t>
            </a:r>
            <a:endParaRPr sz="1800"/>
          </a:p>
        </p:txBody>
      </p:sp>
      <p:sp>
        <p:nvSpPr>
          <p:cNvPr id="590" name="Google Shape;590;p72"/>
          <p:cNvSpPr/>
          <p:nvPr/>
        </p:nvSpPr>
        <p:spPr>
          <a:xfrm>
            <a:off x="1733107" y="1320932"/>
            <a:ext cx="1428440" cy="678658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KÖZVETLEN HATÁSOK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72"/>
          <p:cNvSpPr/>
          <p:nvPr/>
        </p:nvSpPr>
        <p:spPr>
          <a:xfrm>
            <a:off x="9101470" y="1159068"/>
            <a:ext cx="1544714" cy="758322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KÖZVETETT HATÁSOK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72"/>
          <p:cNvSpPr/>
          <p:nvPr/>
        </p:nvSpPr>
        <p:spPr>
          <a:xfrm>
            <a:off x="5465134" y="1159068"/>
            <a:ext cx="1881964" cy="840522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ÁTTÉRÉS INTENZÍV GAZÁLKODÁSI SZÍNVONALRÓL</a:t>
            </a:r>
            <a:endParaRPr/>
          </a:p>
        </p:txBody>
      </p:sp>
      <p:sp>
        <p:nvSpPr>
          <p:cNvPr id="593" name="Google Shape;593;p72"/>
          <p:cNvSpPr/>
          <p:nvPr/>
        </p:nvSpPr>
        <p:spPr>
          <a:xfrm>
            <a:off x="6443330" y="2222206"/>
            <a:ext cx="5575783" cy="557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Egységes növényállomány – stressztűrő képesség fokozás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Egységes növényállomány – </a:t>
            </a: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egységes, időben kialakuló gyomelnyomó képesség – herbicid felhasználás csökkenthető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talajélet fokozása </a:t>
            </a: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a műtrágya felhasználása nélkül hozamemelés - </a:t>
            </a: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EU új agrárpolitikai célkitűzéseknek való megfelelés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Támogatások</a:t>
            </a: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hoz való hozzájutási lehetőség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Piaci előnyök </a:t>
            </a: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(követelmények) a fenntarthatósági követelményeknek való megfeleléssel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Kimutatható és dokumentálható fenntartható gazdálkodás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terület értékének növekedése </a:t>
            </a: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– adatbázis építéssel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Munkafolyamatok átláthatósága növekszik – jobb logisztika </a:t>
            </a:r>
            <a:endParaRPr/>
          </a:p>
          <a:p>
            <a:pPr marL="4572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3"/>
          <p:cNvSpPr txBox="1">
            <a:spLocks noGrp="1"/>
          </p:cNvSpPr>
          <p:nvPr>
            <p:ph type="title"/>
          </p:nvPr>
        </p:nvSpPr>
        <p:spPr>
          <a:xfrm>
            <a:off x="564519" y="-4631"/>
            <a:ext cx="117576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Mit ad a digitalizáció és helyspecifikus tápanyag-visszapótlás?</a:t>
            </a:r>
            <a:endParaRPr dirty="0"/>
          </a:p>
        </p:txBody>
      </p:sp>
      <p:sp>
        <p:nvSpPr>
          <p:cNvPr id="599" name="Google Shape;599;p73"/>
          <p:cNvSpPr txBox="1">
            <a:spLocks noGrp="1"/>
          </p:cNvSpPr>
          <p:nvPr>
            <p:ph type="body" idx="1"/>
          </p:nvPr>
        </p:nvSpPr>
        <p:spPr>
          <a:xfrm>
            <a:off x="0" y="2030341"/>
            <a:ext cx="6205091" cy="46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1800"/>
              <a:t>A </a:t>
            </a:r>
            <a:r>
              <a:rPr lang="hu-HU" sz="1800" b="1"/>
              <a:t>talajok helyspecifikus megismerése </a:t>
            </a:r>
            <a:r>
              <a:rPr lang="hu-HU" sz="1800"/>
              <a:t>– </a:t>
            </a:r>
            <a:r>
              <a:rPr lang="hu-HU" sz="1800" b="1"/>
              <a:t>problémák feltárása </a:t>
            </a:r>
            <a:r>
              <a:rPr lang="hu-HU" sz="1800"/>
              <a:t>– </a:t>
            </a:r>
            <a:r>
              <a:rPr lang="hu-HU" sz="1800" b="1"/>
              <a:t>kezelési lehetőségek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1800" b="1"/>
              <a:t>Hozamnövekedés  - hozamnövelése </a:t>
            </a:r>
            <a:r>
              <a:rPr lang="hu-HU" sz="1800"/>
              <a:t>– műtrágya mennyiség növelése </a:t>
            </a:r>
            <a:r>
              <a:rPr lang="hu-HU" sz="1800" b="1"/>
              <a:t>– költség növelés DE profit növekedés</a:t>
            </a:r>
            <a:endParaRPr sz="1800" b="1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1800" b="1"/>
              <a:t>Aratás előtti hozam információk </a:t>
            </a:r>
            <a:r>
              <a:rPr lang="hu-HU" sz="1800"/>
              <a:t>- beavatkozási </a:t>
            </a:r>
            <a:r>
              <a:rPr lang="hu-HU" sz="1800" b="1"/>
              <a:t>lehetőség a hozamfokozásra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1800"/>
              <a:t>A </a:t>
            </a:r>
            <a:r>
              <a:rPr lang="hu-HU" sz="1800" b="1"/>
              <a:t>talaj biológiai életéről információ </a:t>
            </a:r>
            <a:r>
              <a:rPr lang="hu-HU" sz="1800"/>
              <a:t>- </a:t>
            </a:r>
            <a:r>
              <a:rPr lang="hu-HU" sz="1800" b="1"/>
              <a:t>baktériumtrágyák, biostimulátorok</a:t>
            </a:r>
            <a:r>
              <a:rPr lang="hu-HU" sz="1800"/>
              <a:t> – </a:t>
            </a:r>
            <a:r>
              <a:rPr lang="hu-HU" sz="1800" b="1"/>
              <a:t>felvehető tápanyagtartalom növelése </a:t>
            </a:r>
            <a:r>
              <a:rPr lang="hu-HU" sz="1800"/>
              <a:t>– hozamfokozás </a:t>
            </a:r>
            <a:r>
              <a:rPr lang="hu-HU" sz="1800" b="1"/>
              <a:t>műtrágya kijuttatás nélkül </a:t>
            </a:r>
            <a:endParaRPr sz="1800" b="1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1800" b="1"/>
              <a:t>Megnövekedett munkasebesség </a:t>
            </a:r>
            <a:r>
              <a:rPr lang="hu-HU" sz="1800"/>
              <a:t>– </a:t>
            </a:r>
            <a:r>
              <a:rPr lang="hu-HU" sz="1800" b="1"/>
              <a:t>műveleti időablak </a:t>
            </a:r>
            <a:r>
              <a:rPr lang="hu-HU" sz="1800"/>
              <a:t>(optimális idő a munkavégzésre) </a:t>
            </a:r>
            <a:r>
              <a:rPr lang="hu-HU" sz="1800" b="1"/>
              <a:t>jobb kihasználása </a:t>
            </a:r>
            <a:r>
              <a:rPr lang="hu-HU" sz="1800"/>
              <a:t>-  </a:t>
            </a:r>
            <a:r>
              <a:rPr lang="hu-HU" sz="1800" b="1"/>
              <a:t>fajlagos gépberuházási költség csökken, de a gépberuházási költség növekedhet a helyspecifikus technológiára alkalmas gépek beszerzésével.</a:t>
            </a:r>
            <a:endParaRPr sz="1800"/>
          </a:p>
        </p:txBody>
      </p:sp>
      <p:sp>
        <p:nvSpPr>
          <p:cNvPr id="600" name="Google Shape;600;p73"/>
          <p:cNvSpPr/>
          <p:nvPr/>
        </p:nvSpPr>
        <p:spPr>
          <a:xfrm>
            <a:off x="1446029" y="1415440"/>
            <a:ext cx="1492235" cy="72657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KÖZVETLEN HATÁSOK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73"/>
          <p:cNvSpPr/>
          <p:nvPr/>
        </p:nvSpPr>
        <p:spPr>
          <a:xfrm>
            <a:off x="8888819" y="1322679"/>
            <a:ext cx="1555346" cy="656572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KÖZVETETT HATÁSOK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73"/>
          <p:cNvSpPr/>
          <p:nvPr/>
        </p:nvSpPr>
        <p:spPr>
          <a:xfrm>
            <a:off x="5127712" y="1035084"/>
            <a:ext cx="2154757" cy="90074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ÁTTÉRÉS EXTENZÍV GAZÁLKODÁSI SZÍNVONALRÓL</a:t>
            </a:r>
            <a:endParaRPr/>
          </a:p>
        </p:txBody>
      </p:sp>
      <p:sp>
        <p:nvSpPr>
          <p:cNvPr id="603" name="Google Shape;603;p73"/>
          <p:cNvSpPr/>
          <p:nvPr/>
        </p:nvSpPr>
        <p:spPr>
          <a:xfrm>
            <a:off x="6596001" y="2174133"/>
            <a:ext cx="5575783" cy="4930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Egységes növényállomány – stressztűrő képesség fokozás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Egységes növényállomány – </a:t>
            </a: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egységes, időben kialakuló gyomelnyomó képesség – herbicid felhasználás csökkenthető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talajélet fokozása </a:t>
            </a: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a műtrágya felhasználása nélkül hozamemelés - </a:t>
            </a: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EU új agrárpolitikai célkitűzéseknek való megfelelés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Támogatások</a:t>
            </a: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hoz való hozzájutási lehetőség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Piaci előnyök </a:t>
            </a: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(követelmények) a fenntarthatósági követelményeknek való megfeleléssel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Kimutatható és dokumentálható fenntartható gazdálkodás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terület értékének növekedése </a:t>
            </a:r>
            <a:r>
              <a:rPr lang="hu-HU"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– adatbázis építéssel</a:t>
            </a:r>
            <a:endParaRPr/>
          </a:p>
          <a:p>
            <a:pPr marL="4572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18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Munkafolyamatok átláthatósága növekszik – jobb logisztika </a:t>
            </a:r>
            <a:endParaRPr/>
          </a:p>
          <a:p>
            <a:pPr marL="4572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4"/>
          <p:cNvSpPr txBox="1">
            <a:spLocks noGrp="1"/>
          </p:cNvSpPr>
          <p:nvPr>
            <p:ph type="title"/>
          </p:nvPr>
        </p:nvSpPr>
        <p:spPr>
          <a:xfrm>
            <a:off x="0" y="-124572"/>
            <a:ext cx="764480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5"/>
              <a:buNone/>
            </a:pPr>
            <a:r>
              <a:rPr lang="hu-HU" dirty="0"/>
              <a:t>Jó gyakorlat példa – Helyspecifikus vetés helyspecifikus startert műtrágyával</a:t>
            </a:r>
            <a:endParaRPr dirty="0"/>
          </a:p>
        </p:txBody>
      </p:sp>
      <p:sp>
        <p:nvSpPr>
          <p:cNvPr id="609" name="Google Shape;609;p74"/>
          <p:cNvSpPr txBox="1">
            <a:spLocks noGrp="1"/>
          </p:cNvSpPr>
          <p:nvPr>
            <p:ph type="body" idx="1"/>
          </p:nvPr>
        </p:nvSpPr>
        <p:spPr>
          <a:xfrm>
            <a:off x="185447" y="995061"/>
            <a:ext cx="6515188" cy="4949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b="1" i="1" dirty="0"/>
              <a:t>Vizsgálati hely</a:t>
            </a:r>
            <a:r>
              <a:rPr lang="hu-HU" b="1" dirty="0"/>
              <a:t>: </a:t>
            </a:r>
            <a:r>
              <a:rPr lang="hu-HU" dirty="0" err="1"/>
              <a:t>Wilmingtonban</a:t>
            </a:r>
            <a:r>
              <a:rPr lang="hu-HU" dirty="0"/>
              <a:t> (Ohio állam)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b="1" i="1" dirty="0"/>
              <a:t>Alap technológia</a:t>
            </a:r>
            <a:r>
              <a:rPr lang="hu-HU" b="1" dirty="0"/>
              <a:t>: </a:t>
            </a:r>
            <a:r>
              <a:rPr lang="hu-HU" dirty="0"/>
              <a:t>normál mennyiségekkel végzett vetést és starterkijuttatást tengerszint feletti magasságban, változó talajtípusoknál, jelentős eltérésekkel.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b="1" i="1" dirty="0"/>
              <a:t>Választott </a:t>
            </a:r>
            <a:r>
              <a:rPr lang="hu-HU" b="1" i="1" dirty="0" err="1"/>
              <a:t>technológia:</a:t>
            </a:r>
            <a:r>
              <a:rPr lang="hu-HU" dirty="0" err="1"/>
              <a:t>Precision</a:t>
            </a:r>
            <a:r>
              <a:rPr lang="hu-HU" dirty="0"/>
              <a:t> </a:t>
            </a:r>
            <a:r>
              <a:rPr lang="hu-HU" dirty="0" err="1"/>
              <a:t>Planting</a:t>
            </a:r>
            <a:r>
              <a:rPr lang="hu-HU" dirty="0"/>
              <a:t>  </a:t>
            </a:r>
            <a:r>
              <a:rPr lang="hu-HU" dirty="0" err="1"/>
              <a:t>vSet</a:t>
            </a:r>
            <a:r>
              <a:rPr lang="hu-HU" dirty="0"/>
              <a:t>® </a:t>
            </a:r>
            <a:r>
              <a:rPr lang="hu-HU" dirty="0" err="1"/>
              <a:t>Select</a:t>
            </a:r>
            <a:r>
              <a:rPr lang="hu-HU" dirty="0"/>
              <a:t> és </a:t>
            </a:r>
            <a:r>
              <a:rPr lang="hu-HU" dirty="0" err="1"/>
              <a:t>vApplyHD</a:t>
            </a:r>
            <a:r>
              <a:rPr lang="hu-HU" dirty="0"/>
              <a:t>™ rendszer,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b="1" i="1" dirty="0"/>
              <a:t>Cél:</a:t>
            </a:r>
            <a:r>
              <a:rPr lang="hu-HU" dirty="0"/>
              <a:t> egyenletesebb vetőmag és a starter kijuttatását a terméshozam optimalizálás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None/>
            </a:pPr>
            <a:endParaRPr b="1" i="1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Char char="•"/>
            </a:pPr>
            <a:r>
              <a:rPr lang="hu-HU" dirty="0"/>
              <a:t>Két év hasonló időjárási körülmények között terméshozam 1 t/ha növekedést mutatott ki a kijuttatott starter mennyiségének szabályozása mellett - a hibridnek és a tőszámnak megfelelően -  csökkent az összes felhasznált starter mennyisége 30%-</a:t>
            </a:r>
            <a:r>
              <a:rPr lang="hu-HU" dirty="0" err="1"/>
              <a:t>kal</a:t>
            </a:r>
            <a:r>
              <a:rPr lang="hu-HU" dirty="0"/>
              <a:t>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2949"/>
              <a:buNone/>
            </a:pPr>
            <a:endParaRPr dirty="0"/>
          </a:p>
        </p:txBody>
      </p:sp>
      <p:pic>
        <p:nvPicPr>
          <p:cNvPr id="610" name="Google Shape;61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7728" y="382772"/>
            <a:ext cx="3045114" cy="245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3038" y="3546648"/>
            <a:ext cx="3294494" cy="2654459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74"/>
          <p:cNvSpPr/>
          <p:nvPr/>
        </p:nvSpPr>
        <p:spPr>
          <a:xfrm>
            <a:off x="2063552" y="6187527"/>
            <a:ext cx="1576072" cy="327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rPr lang="hu-HU" sz="17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7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kite.hu</a:t>
            </a:r>
            <a:endParaRPr sz="17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74"/>
          <p:cNvSpPr/>
          <p:nvPr/>
        </p:nvSpPr>
        <p:spPr>
          <a:xfrm>
            <a:off x="6700635" y="6231198"/>
            <a:ext cx="5679896" cy="67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rPr lang="hu-HU" sz="1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2. ábra: 2016-os terméshozam térkép 178 bu/A (11,97 t/ha) a tábla változó mennyiségű vetőmaggal lett bevetve, változó mennyiségű műtrágyával</a:t>
            </a:r>
            <a:endParaRPr/>
          </a:p>
        </p:txBody>
      </p:sp>
      <p:sp>
        <p:nvSpPr>
          <p:cNvPr id="614" name="Google Shape;614;p74"/>
          <p:cNvSpPr/>
          <p:nvPr/>
        </p:nvSpPr>
        <p:spPr>
          <a:xfrm>
            <a:off x="6860966" y="2872617"/>
            <a:ext cx="4962916" cy="67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rPr lang="hu-HU" sz="1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1. ábrar : 2012-es terméshozam térkép 10,89 t/ha a tábla normál mennyiségű vetőmaggal lett bevetve, normál mennyiségű műtrágyával</a:t>
            </a:r>
            <a:endParaRPr/>
          </a:p>
        </p:txBody>
      </p:sp>
      <p:sp>
        <p:nvSpPr>
          <p:cNvPr id="2" name="Fazetta 1"/>
          <p:cNvSpPr/>
          <p:nvPr/>
        </p:nvSpPr>
        <p:spPr>
          <a:xfrm>
            <a:off x="3821373" y="5308979"/>
            <a:ext cx="3535315" cy="124377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 a hozamtérkép kiegyenlítettségét az alsó képen. Ez a helyspecifikus tápanyag-visszapótlás hatása!</a:t>
            </a:r>
            <a:endParaRPr lang="hu-HU" dirty="0"/>
          </a:p>
        </p:txBody>
      </p:sp>
      <p:sp>
        <p:nvSpPr>
          <p:cNvPr id="10" name="Mosolygó arc 9"/>
          <p:cNvSpPr/>
          <p:nvPr/>
        </p:nvSpPr>
        <p:spPr>
          <a:xfrm>
            <a:off x="3715871" y="6228403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Fogalomtár</a:t>
            </a:r>
            <a:endParaRPr dirty="0"/>
          </a:p>
        </p:txBody>
      </p:sp>
      <p:sp>
        <p:nvSpPr>
          <p:cNvPr id="620" name="Google Shape;620;p7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u="sng" dirty="0"/>
              <a:t>Tömegáramlás:</a:t>
            </a:r>
            <a:r>
              <a:rPr lang="hu-HU" dirty="0"/>
              <a:t> a folyamatot a növények transzspirációja indítja meg, mely során a vízben oldott tápelemek is eljutnak a gyökér felszínére. A gyökér felszínéhez érkező tápelemek mennyisége a vízmozgás sebességétől, a növények vízfogyasztásától, illetve a vízben oldott tápelemkoncentrációtól függ. Erre a mechanizmusra hatással van a talaj nedvességtartalma, annak csökkenésével csökken a vízmozgás sebessége is, valamint az alacsony hőmérséklet, amely jelentősen csökkenti a transzspiráció folyamatát </a:t>
            </a:r>
            <a:endParaRPr u="sng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u="sng" dirty="0"/>
              <a:t>Diffúzió: </a:t>
            </a:r>
            <a:r>
              <a:rPr lang="hu-HU" dirty="0"/>
              <a:t>amennyiben sem kontakt cserével, sem anyagáramlással nem jut megfelelő mennyiségű tápelem a gyökér felületéhez, abban az esetben a gyökérre merőleges koncentrációgradiens lép fel, ez pedig elmozdulását indukálja a növényben A diffúzió a P és a K felvétele esetében jellemző, 0,1-0,15 mm-es körzetből történik a felvételük </a:t>
            </a:r>
            <a:endParaRPr u="sng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 u="sng" dirty="0"/>
              <a:t>Kontakt csere:</a:t>
            </a:r>
            <a:r>
              <a:rPr lang="hu-HU" dirty="0"/>
              <a:t> a gyökér közvetlen környezetében a szilárd talajkolloidok felületén abszorbeált ionok kontakt cserével kicserélődnek a gyökérszőrök felületén, az adszorpciós helyeken lévő H</a:t>
            </a:r>
            <a:r>
              <a:rPr lang="hu-HU" baseline="30000" dirty="0"/>
              <a:t>+</a:t>
            </a:r>
            <a:r>
              <a:rPr lang="hu-HU" dirty="0"/>
              <a:t>- és HCO</a:t>
            </a:r>
            <a:r>
              <a:rPr lang="hu-HU" baseline="30000" dirty="0"/>
              <a:t>3-</a:t>
            </a:r>
            <a:r>
              <a:rPr lang="hu-HU" dirty="0"/>
              <a:t>-ionokkal. </a:t>
            </a:r>
            <a:endParaRPr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Fogalomtár</a:t>
            </a:r>
            <a:endParaRPr/>
          </a:p>
        </p:txBody>
      </p:sp>
      <p:sp>
        <p:nvSpPr>
          <p:cNvPr id="626" name="Google Shape;626;p76"/>
          <p:cNvSpPr txBox="1">
            <a:spLocks noGrp="1"/>
          </p:cNvSpPr>
          <p:nvPr>
            <p:ph type="body" idx="1"/>
          </p:nvPr>
        </p:nvSpPr>
        <p:spPr>
          <a:xfrm>
            <a:off x="321547" y="1484784"/>
            <a:ext cx="11555605" cy="469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 u="sng" dirty="0" err="1"/>
              <a:t>Agroökológiai</a:t>
            </a:r>
            <a:r>
              <a:rPr lang="hu-HU" u="sng" dirty="0"/>
              <a:t> potenciál:</a:t>
            </a:r>
            <a:r>
              <a:rPr lang="hu-HU" dirty="0"/>
              <a:t> termőhelyi viszonyok (talaj, éghajlat, domborzat, klimatikus viszonyok)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 u="sng" dirty="0"/>
              <a:t>Antagonizmus:</a:t>
            </a:r>
            <a:r>
              <a:rPr lang="hu-HU" dirty="0"/>
              <a:t> Az a jelenség, amelynek során az egyik tápelem túlsúlya a másik felvételét lassítja vagy </a:t>
            </a:r>
            <a:r>
              <a:rPr lang="hu-HU" dirty="0" smtClean="0"/>
              <a:t>megakadályozza</a:t>
            </a:r>
          </a:p>
          <a:p>
            <a:pPr marL="114300" lvl="0" indent="0">
              <a:buSzPct val="102857"/>
              <a:buNone/>
            </a:pPr>
            <a:r>
              <a:rPr lang="hu-HU" u="sng" dirty="0" err="1" smtClean="0"/>
              <a:t>Szinergizmus</a:t>
            </a:r>
            <a:r>
              <a:rPr lang="hu-HU" u="sng" dirty="0" smtClean="0"/>
              <a:t>:</a:t>
            </a:r>
            <a:r>
              <a:rPr lang="hu-HU" dirty="0" smtClean="0"/>
              <a:t> </a:t>
            </a:r>
            <a:r>
              <a:rPr lang="hu-HU" dirty="0" smtClean="0"/>
              <a:t>Az elemek nemcsak zavarhatják, hanem elő is segíthetik egymás felvételét; a jelenséget </a:t>
            </a:r>
            <a:r>
              <a:rPr lang="hu-HU" b="1" dirty="0" err="1" smtClean="0"/>
              <a:t>ion-szinergizmusnak</a:t>
            </a:r>
            <a:r>
              <a:rPr lang="hu-HU" dirty="0" smtClean="0"/>
              <a:t> nevezzük</a:t>
            </a:r>
            <a:r>
              <a:rPr lang="hu-HU" sz="2300" dirty="0" smtClean="0"/>
              <a:t>. </a:t>
            </a:r>
            <a:r>
              <a:rPr lang="hu-HU" sz="2300" b="1" dirty="0" smtClean="0"/>
              <a:t>NO</a:t>
            </a:r>
            <a:r>
              <a:rPr lang="hu-HU" sz="2300" b="1" baseline="30000" dirty="0" smtClean="0"/>
              <a:t>3-</a:t>
            </a:r>
            <a:r>
              <a:rPr lang="hu-HU" sz="2300" b="1" dirty="0" smtClean="0"/>
              <a:t>-Mo</a:t>
            </a:r>
            <a:r>
              <a:rPr lang="hu-HU" sz="2300" b="1" dirty="0" smtClean="0"/>
              <a:t>       </a:t>
            </a:r>
            <a:r>
              <a:rPr lang="hu-HU" sz="2300" b="1" dirty="0" smtClean="0"/>
              <a:t>Cu-CaCO</a:t>
            </a:r>
            <a:r>
              <a:rPr lang="hu-HU" sz="2300" b="1" baseline="-25000" dirty="0" smtClean="0"/>
              <a:t>3</a:t>
            </a:r>
            <a:r>
              <a:rPr lang="hu-HU" sz="2300" b="1" dirty="0" smtClean="0"/>
              <a:t>  </a:t>
            </a:r>
            <a:r>
              <a:rPr lang="hu-HU" sz="2000" b="1" dirty="0" smtClean="0"/>
              <a:t> 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 u="sng" dirty="0" err="1" smtClean="0"/>
              <a:t>Helyspecifikus</a:t>
            </a:r>
            <a:r>
              <a:rPr lang="hu-HU" u="sng" dirty="0" smtClean="0"/>
              <a:t> </a:t>
            </a:r>
            <a:r>
              <a:rPr lang="hu-HU" u="sng" dirty="0" err="1"/>
              <a:t>tápanyagutánpótlás</a:t>
            </a:r>
            <a:r>
              <a:rPr lang="hu-HU" u="sng" dirty="0"/>
              <a:t>: </a:t>
            </a:r>
            <a:r>
              <a:rPr lang="hu-HU" dirty="0"/>
              <a:t>Adott területi tulajdonságokhoz, alakított tápanyag kijuttatás,  mely </a:t>
            </a:r>
            <a:r>
              <a:rPr lang="hu-HU" dirty="0" err="1"/>
              <a:t>növényspecifikus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 u="sng" dirty="0" smtClean="0"/>
              <a:t>Management </a:t>
            </a:r>
            <a:r>
              <a:rPr lang="hu-HU" u="sng" dirty="0"/>
              <a:t>zóna:</a:t>
            </a:r>
            <a:r>
              <a:rPr lang="hu-HU" dirty="0"/>
              <a:t> Olyan homogénnek tekinthető egység, melyen belül az agrotechnikai módszerek és az </a:t>
            </a:r>
            <a:r>
              <a:rPr lang="hu-HU" dirty="0" err="1"/>
              <a:t>inputanyagfelhasználás</a:t>
            </a:r>
            <a:r>
              <a:rPr lang="hu-HU" dirty="0"/>
              <a:t> egységes. Kialakítására nem vonatkoznak szabályok, sem méretét, sem alakját tekintve. A zónák </a:t>
            </a:r>
            <a:r>
              <a:rPr lang="hu-HU" dirty="0" err="1"/>
              <a:t>létrehozásáre</a:t>
            </a:r>
            <a:r>
              <a:rPr lang="hu-HU" dirty="0"/>
              <a:t> többféle bemeneti adat is használható.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 u="sng" dirty="0"/>
              <a:t>Műveleti ablak vagy idő ablak (</a:t>
            </a:r>
            <a:r>
              <a:rPr lang="hu-HU" u="sng" dirty="0" err="1"/>
              <a:t>time</a:t>
            </a:r>
            <a:r>
              <a:rPr lang="hu-HU" u="sng" dirty="0"/>
              <a:t> </a:t>
            </a:r>
            <a:r>
              <a:rPr lang="hu-HU" u="sng" dirty="0" err="1"/>
              <a:t>window</a:t>
            </a:r>
            <a:r>
              <a:rPr lang="hu-HU" u="sng" dirty="0"/>
              <a:t>): </a:t>
            </a:r>
            <a:r>
              <a:rPr lang="hu-HU" dirty="0"/>
              <a:t>az optimális időszak, adott technológiai művelet elvégzésére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 u="sng" dirty="0"/>
              <a:t>NDVI:</a:t>
            </a:r>
            <a:r>
              <a:rPr lang="hu-HU" dirty="0"/>
              <a:t> Normalizált Differenciált Vegetációs Index, széles körben alkalmazott távérzékelési mutató, mely az állomány </a:t>
            </a:r>
            <a:r>
              <a:rPr lang="hu-HU" dirty="0" err="1"/>
              <a:t>biomasszatömegére</a:t>
            </a:r>
            <a:r>
              <a:rPr lang="hu-HU" dirty="0"/>
              <a:t> utal. </a:t>
            </a:r>
            <a:r>
              <a:rPr lang="hu-HU" dirty="0" err="1"/>
              <a:t>Dimnzió</a:t>
            </a:r>
            <a:r>
              <a:rPr lang="hu-HU" dirty="0"/>
              <a:t> nélküli szám, értéke -1 és 1 között változik. </a:t>
            </a:r>
            <a:r>
              <a:rPr lang="hu-HU" dirty="0" err="1"/>
              <a:t>Aszámításához</a:t>
            </a:r>
            <a:r>
              <a:rPr lang="hu-HU" dirty="0"/>
              <a:t> közeli infravörös és vörös hullámhosszban készített adathalmaz szükséges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endParaRPr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7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Fogalomtár</a:t>
            </a:r>
            <a:endParaRPr dirty="0"/>
          </a:p>
        </p:txBody>
      </p:sp>
      <p:sp>
        <p:nvSpPr>
          <p:cNvPr id="632" name="Google Shape;632;p77"/>
          <p:cNvSpPr txBox="1">
            <a:spLocks noGrp="1"/>
          </p:cNvSpPr>
          <p:nvPr>
            <p:ph type="body" idx="1"/>
          </p:nvPr>
        </p:nvSpPr>
        <p:spPr>
          <a:xfrm>
            <a:off x="321547" y="1340768"/>
            <a:ext cx="1155560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hu-HU" u="sng" dirty="0" err="1"/>
              <a:t>Off</a:t>
            </a:r>
            <a:r>
              <a:rPr lang="hu-HU" u="sng" dirty="0"/>
              <a:t>-line munkaművelet: </a:t>
            </a:r>
            <a:r>
              <a:rPr lang="hu-HU" dirty="0"/>
              <a:t>adat gyűjtés – adatfeldolgozás – elemzés – helyspecifikus dózis javaslat meghatározása időben eltér a kijuttatástól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hu-HU" u="sng" dirty="0"/>
              <a:t>On-line munkaművelet</a:t>
            </a:r>
            <a:r>
              <a:rPr lang="hu-HU" dirty="0"/>
              <a:t>: adat gyűjtés – adatfeldolgozás – elemzés – helyspecifikus dózis javaslat és a kijuttatás egy időben történik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hu-HU" u="sng" dirty="0"/>
              <a:t>Tápelem dinamika: </a:t>
            </a:r>
            <a:r>
              <a:rPr lang="hu-HU" dirty="0"/>
              <a:t>A tápanyagok felvételének időbeni változása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hu-HU" u="sng" dirty="0"/>
              <a:t>Távérzékelés:</a:t>
            </a:r>
            <a:r>
              <a:rPr lang="hu-HU" dirty="0"/>
              <a:t> A távérzékelés azon adatgyűjtési és feldolgozási technikák összessége, amelyek segítségével különböző módszerekkel, eszközökkel, különböző távolságból szerezhetünk információt a megfigyelés tárgyáról anélkül, hogy azzal közvetlen fizikai érintkezésbe kerülnénk.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hu-HU" u="sng" dirty="0"/>
              <a:t>Térinformatika:</a:t>
            </a:r>
            <a:r>
              <a:rPr lang="hu-HU" dirty="0"/>
              <a:t> A térinformatika (GIS – </a:t>
            </a:r>
            <a:r>
              <a:rPr lang="hu-HU" dirty="0" err="1"/>
              <a:t>Geographical</a:t>
            </a:r>
            <a:r>
              <a:rPr lang="hu-HU" dirty="0"/>
              <a:t> </a:t>
            </a:r>
            <a:r>
              <a:rPr lang="hu-HU" dirty="0" err="1"/>
              <a:t>Information</a:t>
            </a:r>
            <a:r>
              <a:rPr lang="hu-HU" dirty="0"/>
              <a:t> System) földrajzi adatok elemzésére kidolgozott speciális információs rendszer, melyet földrajzi helyhez kapcsolódó adatok gyűjtésére, tárolására, kezelésére, elemzésére, a levezetett információk megjelenítésére, a földrajzi jelenségek megfigyelésére, modellezésére dolgoztak ki.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hu-HU" u="sng" dirty="0" smtClean="0"/>
              <a:t>Transzspiráció</a:t>
            </a:r>
            <a:r>
              <a:rPr lang="hu-HU" u="sng" dirty="0"/>
              <a:t>:</a:t>
            </a:r>
            <a:r>
              <a:rPr lang="hu-HU" dirty="0"/>
              <a:t> növények </a:t>
            </a:r>
            <a:r>
              <a:rPr lang="hu-HU" dirty="0" err="1"/>
              <a:t>szótmáin</a:t>
            </a:r>
            <a:r>
              <a:rPr lang="hu-HU" dirty="0"/>
              <a:t> keresztüli víz- vagy vízgőzleadása, elpárologtatása.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endParaRPr sz="2800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endParaRPr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78517"/>
            <a:ext cx="11555605" cy="1325563"/>
          </a:xfrm>
        </p:spPr>
        <p:txBody>
          <a:bodyPr/>
          <a:lstStyle/>
          <a:p>
            <a:r>
              <a:rPr lang="hu-HU" dirty="0"/>
              <a:t>Fogalomtár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39660" y="968991"/>
            <a:ext cx="11555605" cy="4798539"/>
          </a:xfrm>
        </p:spPr>
        <p:txBody>
          <a:bodyPr>
            <a:noAutofit/>
          </a:bodyPr>
          <a:lstStyle/>
          <a:p>
            <a:pPr marL="114300" indent="0">
              <a:lnSpc>
                <a:spcPct val="70000"/>
              </a:lnSpc>
              <a:buSzPct val="91836"/>
              <a:buNone/>
            </a:pPr>
            <a:r>
              <a:rPr lang="hu-HU" sz="1800" u="sng" dirty="0" err="1"/>
              <a:t>On</a:t>
            </a:r>
            <a:r>
              <a:rPr lang="hu-HU" sz="1800" u="sng" dirty="0"/>
              <a:t>-</a:t>
            </a:r>
            <a:r>
              <a:rPr lang="hu-HU" sz="1800" u="sng" dirty="0" err="1"/>
              <a:t>the</a:t>
            </a:r>
            <a:r>
              <a:rPr lang="hu-HU" sz="1800" u="sng" dirty="0"/>
              <a:t>-go szenzor: </a:t>
            </a:r>
            <a:r>
              <a:rPr lang="hu-HU" sz="1800" dirty="0"/>
              <a:t>„röptében”, az érzékeléssel egymenetben történik a </a:t>
            </a:r>
            <a:r>
              <a:rPr lang="hu-HU" sz="1800" dirty="0" smtClean="0"/>
              <a:t>kezelés/kijuttatás</a:t>
            </a:r>
          </a:p>
          <a:p>
            <a:pPr marL="114300" indent="0">
              <a:lnSpc>
                <a:spcPct val="100000"/>
              </a:lnSpc>
              <a:buSzPct val="91836"/>
              <a:buNone/>
            </a:pPr>
            <a:r>
              <a:rPr lang="hu-HU" sz="1800" u="sng" dirty="0" smtClean="0"/>
              <a:t>Hígtrágya: </a:t>
            </a:r>
            <a:r>
              <a:rPr lang="hu-HU" sz="1800" dirty="0"/>
              <a:t>almozás nélküli állattartás közben keletkező folyékony halmazállapotú szerves trágya, amely bélsárból, vizeletből és a trágya eltávolítására felhasznált vízből áll</a:t>
            </a:r>
            <a:r>
              <a:rPr lang="hu-HU" sz="1800" dirty="0" smtClean="0"/>
              <a:t>.</a:t>
            </a:r>
          </a:p>
          <a:p>
            <a:pPr marL="114300" indent="0">
              <a:lnSpc>
                <a:spcPct val="100000"/>
              </a:lnSpc>
              <a:buSzPct val="91836"/>
              <a:buNone/>
            </a:pPr>
            <a:r>
              <a:rPr lang="hu-HU" sz="1800" u="sng" dirty="0" err="1" smtClean="0"/>
              <a:t>Makroelemek</a:t>
            </a:r>
            <a:r>
              <a:rPr lang="hu-HU" sz="1800" u="sng" dirty="0" smtClean="0"/>
              <a:t>: </a:t>
            </a:r>
            <a:r>
              <a:rPr lang="hu-HU" sz="1800" dirty="0" smtClean="0"/>
              <a:t>fő tápelemek, mint N, P, K - </a:t>
            </a:r>
            <a:r>
              <a:rPr lang="pt-BR" sz="1800" dirty="0"/>
              <a:t>a növény szempontjából esszenciális elem</a:t>
            </a:r>
            <a:endParaRPr lang="hu-HU" sz="1800" dirty="0" smtClean="0"/>
          </a:p>
          <a:p>
            <a:pPr marL="114300" indent="0">
              <a:lnSpc>
                <a:spcPct val="100000"/>
              </a:lnSpc>
              <a:buSzPct val="91836"/>
              <a:buNone/>
            </a:pPr>
            <a:r>
              <a:rPr lang="hu-HU" sz="1800" u="sng" dirty="0" err="1" smtClean="0"/>
              <a:t>Mikorelemek</a:t>
            </a:r>
            <a:r>
              <a:rPr lang="hu-HU" sz="1800" u="sng" dirty="0" smtClean="0"/>
              <a:t>: </a:t>
            </a:r>
            <a:r>
              <a:rPr lang="pt-BR" sz="1800" dirty="0"/>
              <a:t>másodlagos </a:t>
            </a:r>
            <a:r>
              <a:rPr lang="pt-BR" sz="1800" dirty="0" smtClean="0"/>
              <a:t>elemek: </a:t>
            </a:r>
            <a:r>
              <a:rPr lang="pt-BR" sz="1800" dirty="0"/>
              <a:t>Ca, Mg, </a:t>
            </a:r>
            <a:r>
              <a:rPr lang="pt-BR" sz="1800" dirty="0" smtClean="0"/>
              <a:t>S</a:t>
            </a:r>
            <a:r>
              <a:rPr lang="hu-HU" sz="1800" dirty="0" smtClean="0"/>
              <a:t> - </a:t>
            </a:r>
            <a:r>
              <a:rPr lang="pt-BR" sz="1800" dirty="0"/>
              <a:t>a növény szempontjából esszenciális </a:t>
            </a:r>
            <a:r>
              <a:rPr lang="pt-BR" sz="1800" dirty="0" smtClean="0"/>
              <a:t>elem</a:t>
            </a:r>
            <a:r>
              <a:rPr lang="hu-HU" sz="1800" dirty="0" smtClean="0"/>
              <a:t>,  </a:t>
            </a:r>
            <a:r>
              <a:rPr lang="hu-HU" sz="1800" dirty="0"/>
              <a:t>mikroelemek a növényi szervezetben csak kis mennyiségben (0,01% - 0,00001%) fordulnak elő, ennek ellenére a növényi életfolyamatokban betöltött szerepük alapvető jelentőségű </a:t>
            </a:r>
            <a:r>
              <a:rPr lang="hu-HU" sz="1800" dirty="0" smtClean="0"/>
              <a:t> Fe</a:t>
            </a:r>
            <a:r>
              <a:rPr lang="hu-HU" sz="1800" dirty="0"/>
              <a:t>, </a:t>
            </a:r>
            <a:r>
              <a:rPr lang="hu-HU" sz="1800" dirty="0" err="1"/>
              <a:t>Zn</a:t>
            </a:r>
            <a:r>
              <a:rPr lang="hu-HU" sz="1800" dirty="0"/>
              <a:t>, </a:t>
            </a:r>
            <a:r>
              <a:rPr lang="hu-HU" sz="1800" dirty="0" err="1"/>
              <a:t>Cu</a:t>
            </a:r>
            <a:r>
              <a:rPr lang="hu-HU" sz="1800" dirty="0" smtClean="0"/>
              <a:t>, </a:t>
            </a:r>
            <a:r>
              <a:rPr lang="hu-HU" sz="1800" dirty="0" err="1" smtClean="0"/>
              <a:t>Mn</a:t>
            </a:r>
            <a:r>
              <a:rPr lang="hu-HU" sz="1800" dirty="0" smtClean="0"/>
              <a:t>, </a:t>
            </a:r>
            <a:r>
              <a:rPr lang="hu-HU" sz="1800" dirty="0" err="1" smtClean="0"/>
              <a:t>Mo</a:t>
            </a:r>
            <a:r>
              <a:rPr lang="hu-HU" sz="1800" dirty="0" smtClean="0"/>
              <a:t>, B…</a:t>
            </a:r>
          </a:p>
          <a:p>
            <a:pPr marL="114300" indent="0">
              <a:lnSpc>
                <a:spcPct val="100000"/>
              </a:lnSpc>
              <a:buSzPct val="91836"/>
              <a:buNone/>
            </a:pPr>
            <a:r>
              <a:rPr lang="hu-HU" sz="1800" u="sng" dirty="0" smtClean="0"/>
              <a:t>Szervesanyag:</a:t>
            </a:r>
            <a:r>
              <a:rPr lang="hu-HU" sz="1800" dirty="0" smtClean="0"/>
              <a:t> talaj </a:t>
            </a:r>
            <a:r>
              <a:rPr lang="hu-HU" sz="1800" dirty="0" err="1" smtClean="0"/>
              <a:t>szervesanyaga</a:t>
            </a:r>
            <a:r>
              <a:rPr lang="hu-HU" sz="1800" dirty="0" smtClean="0"/>
              <a:t> magában foglalja a talajban található szerves vegyületek összességét, az élő növényi és állati szervezetek </a:t>
            </a:r>
            <a:r>
              <a:rPr lang="hu-HU" sz="1800" dirty="0" smtClean="0"/>
              <a:t>kivételével</a:t>
            </a:r>
          </a:p>
          <a:p>
            <a:pPr marL="114300" indent="0">
              <a:lnSpc>
                <a:spcPct val="100000"/>
              </a:lnSpc>
              <a:buSzPct val="91836"/>
              <a:buNone/>
            </a:pPr>
            <a:r>
              <a:rPr lang="hu-HU" sz="1800" u="sng" dirty="0" smtClean="0"/>
              <a:t>Nem valódi humuszanyagok: </a:t>
            </a:r>
            <a:r>
              <a:rPr lang="hu-HU" sz="1800" dirty="0" smtClean="0"/>
              <a:t>a lebomlás során felszabadult, de nem </a:t>
            </a:r>
            <a:r>
              <a:rPr lang="hu-HU" sz="1800" dirty="0" err="1" smtClean="0"/>
              <a:t>humifikálódott</a:t>
            </a:r>
            <a:r>
              <a:rPr lang="hu-HU" sz="1800" dirty="0" smtClean="0"/>
              <a:t>, meghatározott szerkezettel rendelkező </a:t>
            </a:r>
            <a:r>
              <a:rPr lang="hu-HU" sz="1800" dirty="0" err="1" smtClean="0"/>
              <a:t>szervesanyagokat</a:t>
            </a:r>
            <a:r>
              <a:rPr lang="hu-HU" sz="1800" dirty="0" smtClean="0"/>
              <a:t> (például a </a:t>
            </a:r>
            <a:r>
              <a:rPr lang="hu-HU" sz="1800" dirty="0" err="1" smtClean="0"/>
              <a:t>poliszacharidokat</a:t>
            </a:r>
            <a:r>
              <a:rPr lang="hu-HU" sz="1800" dirty="0" smtClean="0"/>
              <a:t>, fehérjéket, cukrokat, aminosavakat) foglalják magukba</a:t>
            </a:r>
            <a:endParaRPr lang="hu-HU" sz="1800" u="sng" dirty="0" smtClean="0"/>
          </a:p>
          <a:p>
            <a:pPr marL="114300" indent="0">
              <a:lnSpc>
                <a:spcPct val="100000"/>
              </a:lnSpc>
              <a:buSzPct val="91836"/>
              <a:buNone/>
            </a:pPr>
            <a:r>
              <a:rPr lang="hu-HU" sz="1800" u="sng" dirty="0" smtClean="0"/>
              <a:t>Valódi humuszanyagok: </a:t>
            </a:r>
            <a:r>
              <a:rPr lang="hu-HU" sz="1800" dirty="0" err="1" smtClean="0"/>
              <a:t>biogén</a:t>
            </a:r>
            <a:r>
              <a:rPr lang="hu-HU" sz="1800" dirty="0" smtClean="0"/>
              <a:t> eredetű, heterogén szerves makromolekulákból </a:t>
            </a:r>
            <a:r>
              <a:rPr lang="hu-HU" sz="1800" dirty="0" smtClean="0"/>
              <a:t>keletkező</a:t>
            </a:r>
            <a:r>
              <a:rPr lang="hu-HU" sz="1800" dirty="0" smtClean="0"/>
              <a:t>, kolloid természetű, sötét színű, </a:t>
            </a:r>
            <a:r>
              <a:rPr lang="hu-HU" sz="1800" dirty="0" smtClean="0"/>
              <a:t>képlettel </a:t>
            </a:r>
            <a:r>
              <a:rPr lang="hu-HU" sz="1800" dirty="0" smtClean="0"/>
              <a:t>nem definiálható savkarakterű polimerek</a:t>
            </a:r>
            <a:r>
              <a:rPr lang="hu-HU" sz="1800" dirty="0" smtClean="0"/>
              <a:t>. </a:t>
            </a:r>
            <a:r>
              <a:rPr lang="hu-HU" sz="1800" dirty="0" smtClean="0"/>
              <a:t>Egymástól eltérő frakciókból (</a:t>
            </a:r>
            <a:r>
              <a:rPr lang="hu-HU" sz="1800" dirty="0" err="1" smtClean="0"/>
              <a:t>fulvósav</a:t>
            </a:r>
            <a:r>
              <a:rPr lang="hu-HU" sz="1800" dirty="0" smtClean="0"/>
              <a:t>, </a:t>
            </a:r>
            <a:r>
              <a:rPr lang="hu-HU" sz="1800" dirty="0" err="1" smtClean="0"/>
              <a:t>huminsav</a:t>
            </a:r>
            <a:r>
              <a:rPr lang="hu-HU" sz="1800" dirty="0" smtClean="0"/>
              <a:t> és </a:t>
            </a:r>
            <a:r>
              <a:rPr lang="hu-HU" sz="1800" dirty="0" err="1" smtClean="0"/>
              <a:t>humin</a:t>
            </a:r>
            <a:r>
              <a:rPr lang="hu-HU" sz="1800" dirty="0" smtClean="0"/>
              <a:t>) állnak, melyek viselkedését és funkcióit az őket felépítő </a:t>
            </a:r>
            <a:r>
              <a:rPr lang="hu-HU" sz="1800" dirty="0" smtClean="0"/>
              <a:t>aromás </a:t>
            </a:r>
            <a:r>
              <a:rPr lang="hu-HU" sz="1800" dirty="0" smtClean="0"/>
              <a:t>gyűrűk, és </a:t>
            </a:r>
            <a:r>
              <a:rPr lang="hu-HU" sz="1800" dirty="0" smtClean="0"/>
              <a:t>a kapcsolódó </a:t>
            </a:r>
            <a:r>
              <a:rPr lang="hu-HU" sz="1800" dirty="0" smtClean="0"/>
              <a:t>oldalláncok és funkciós csoportok aránya határozza meg</a:t>
            </a:r>
            <a:r>
              <a:rPr lang="hu-HU" sz="1800" dirty="0" smtClean="0"/>
              <a:t>..</a:t>
            </a:r>
            <a:r>
              <a:rPr lang="hu-HU" sz="1800" dirty="0" smtClean="0"/>
              <a:t> A humuszfrakciók mindegyike megtalálható a </a:t>
            </a:r>
            <a:r>
              <a:rPr lang="hu-HU" sz="1800" dirty="0" smtClean="0"/>
              <a:t>talajokban melyek meghatározzák </a:t>
            </a:r>
            <a:r>
              <a:rPr lang="hu-HU" sz="1800" dirty="0" smtClean="0"/>
              <a:t>a talaj humuszanyagának stabilitását </a:t>
            </a:r>
            <a:r>
              <a:rPr lang="hu-HU" sz="1800" dirty="0" smtClean="0"/>
              <a:t>és a </a:t>
            </a:r>
            <a:r>
              <a:rPr lang="hu-HU" sz="1800" dirty="0" smtClean="0"/>
              <a:t>talaj minőségét is.</a:t>
            </a:r>
            <a:endParaRPr lang="hu-HU" sz="1800" u="sng" dirty="0" smtClean="0"/>
          </a:p>
          <a:p>
            <a:pPr marL="114300" indent="0">
              <a:lnSpc>
                <a:spcPct val="100000"/>
              </a:lnSpc>
              <a:buSzPct val="91836"/>
              <a:buNone/>
            </a:pPr>
            <a:endParaRPr lang="hu-HU" sz="1800" dirty="0" smtClean="0"/>
          </a:p>
          <a:p>
            <a:pPr marL="114300" indent="0">
              <a:lnSpc>
                <a:spcPct val="70000"/>
              </a:lnSpc>
              <a:buSzPct val="91836"/>
              <a:buNone/>
            </a:pPr>
            <a:r>
              <a:rPr lang="hu-HU" sz="1800" dirty="0" smtClean="0"/>
              <a:t> </a:t>
            </a:r>
            <a:endParaRPr lang="hu-HU" sz="1800" dirty="0"/>
          </a:p>
          <a:p>
            <a:pPr marL="114300" indent="0">
              <a:lnSpc>
                <a:spcPct val="70000"/>
              </a:lnSpc>
              <a:buSzPct val="91836"/>
              <a:buNone/>
            </a:pPr>
            <a:endParaRPr lang="hu-HU" sz="1800" dirty="0"/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xmlns="" val="27862581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Ellenőrző kérdések</a:t>
            </a:r>
            <a:endParaRPr/>
          </a:p>
        </p:txBody>
      </p:sp>
      <p:sp>
        <p:nvSpPr>
          <p:cNvPr id="638" name="Google Shape;638;p78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Milyen módon történik a tápanyagok felvétele?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</a:t>
            </a:r>
            <a:r>
              <a:rPr lang="hu-HU" dirty="0" err="1"/>
              <a:t>makroelemekre</a:t>
            </a:r>
            <a:r>
              <a:rPr lang="hu-HU" dirty="0"/>
              <a:t> milyen tápanyag felvételi folyamat jellemző?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Milyen tápelem kölcsönhatásokat ismer?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Miért fontos a talaj </a:t>
            </a:r>
            <a:r>
              <a:rPr lang="hu-HU" dirty="0" err="1"/>
              <a:t>szervesanyaga</a:t>
            </a:r>
            <a:r>
              <a:rPr lang="hu-HU" dirty="0"/>
              <a:t> tápanyagutánpótlás szempontjából?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Mit jelent a 4R szemlélet?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Mik a szilárd műtrágyák előnyei?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Mik az oldat műtrágyák előnyei?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Miért nem alkalmas a CaCO</a:t>
            </a:r>
            <a:r>
              <a:rPr lang="hu-HU" baseline="-25000" dirty="0"/>
              <a:t>3 </a:t>
            </a:r>
            <a:r>
              <a:rPr lang="hu-HU" dirty="0"/>
              <a:t>azonnali meszező hatás kiváltására?</a:t>
            </a:r>
            <a:endParaRPr baseline="-250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9"/>
          <p:cNvSpPr txBox="1">
            <a:spLocks noGrp="1"/>
          </p:cNvSpPr>
          <p:nvPr>
            <p:ph type="title"/>
          </p:nvPr>
        </p:nvSpPr>
        <p:spPr>
          <a:xfrm>
            <a:off x="321547" y="-56803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Ellenőrző kérdések</a:t>
            </a:r>
            <a:endParaRPr/>
          </a:p>
        </p:txBody>
      </p:sp>
      <p:sp>
        <p:nvSpPr>
          <p:cNvPr id="644" name="Google Shape;644;p79"/>
          <p:cNvSpPr txBox="1">
            <a:spLocks noGrp="1"/>
          </p:cNvSpPr>
          <p:nvPr>
            <p:ph type="body" idx="1"/>
          </p:nvPr>
        </p:nvSpPr>
        <p:spPr>
          <a:xfrm>
            <a:off x="191344" y="908720"/>
            <a:ext cx="11555605" cy="547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Hogyan járul hozzá  a harmonikus tápanyag-visszapótlás a növények stressztűrésének növeléséhez?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Milyen adatokra van szükség a helyspecifikus tápanyag-visszapótlási rendszer kialakításához?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Milyen adatok alapján célszerű a táblán belüli zónákat lehatárolni?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Mi az alaptrágyázás feladata és milyen szempontok szerint történik a helyspecifikus kijuttatás?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Mi a startert tárgyázás feladata és hogy járul hozzá a digitalilzáció a kijuttatás pontosságához?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fejtrágyázás esetében milyen hely-specifikus kijuttatási módszereket ismer?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Miben különbözik a folyékony műtrágya és lombtrágya kijuttatásai módja?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Hogyan járulnak hozzá a fenntartható gazdálkodás gyakorlati megvalósításához a helyspecifikus tápanyag-visszapótlási rendszerek?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Milyen szerepe van a talajélet megőrzésének a fenntartható gazdálkodási gyakorlatban?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 descr="https://agraragazat.hu/wp-content/uploads/2016/10/a_co2_tragyazas_akar_10_30_kal_tobbet_hoz_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6542" y="2420888"/>
            <a:ext cx="3115458" cy="3655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növényi tápanyagfelvétel</a:t>
            </a:r>
            <a:endParaRPr dirty="0"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zöld növények a fotoszintézis során  a fény energiáját kémiai energiává alakítják, a folyamat végterméke szénhidrátok és oxigén.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tápanyagfelvétel elsősorban a gyökéren keresztül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	történik, míg a lombon keresztüli tápanyagfelvétel csak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	kiegészítésként szolgál(hat).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felvétel történhet:</a:t>
            </a:r>
            <a:endParaRPr dirty="0"/>
          </a:p>
          <a:p>
            <a:pPr marL="1903413" lvl="4" indent="-28733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800" dirty="0">
                <a:solidFill>
                  <a:srgbClr val="1C9E4A"/>
                </a:solidFill>
              </a:rPr>
              <a:t>Tömegáramlással ( N, S, </a:t>
            </a:r>
            <a:r>
              <a:rPr lang="hu-HU" sz="2800" dirty="0" err="1">
                <a:solidFill>
                  <a:srgbClr val="1C9E4A"/>
                </a:solidFill>
              </a:rPr>
              <a:t>Ca</a:t>
            </a:r>
            <a:r>
              <a:rPr lang="hu-HU" sz="2800" dirty="0">
                <a:solidFill>
                  <a:srgbClr val="1C9E4A"/>
                </a:solidFill>
              </a:rPr>
              <a:t>, Mg…)</a:t>
            </a:r>
            <a:endParaRPr dirty="0"/>
          </a:p>
          <a:p>
            <a:pPr marL="1903413" lvl="4" indent="-28733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800" dirty="0" err="1"/>
              <a:t>Diffuzióval</a:t>
            </a:r>
            <a:r>
              <a:rPr lang="hu-HU" sz="2800" dirty="0"/>
              <a:t> (P, K, Fe…)</a:t>
            </a:r>
            <a:endParaRPr dirty="0"/>
          </a:p>
          <a:p>
            <a:pPr marL="1903413" lvl="4" indent="-28733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800" dirty="0">
                <a:solidFill>
                  <a:srgbClr val="1C9E4A"/>
                </a:solidFill>
              </a:rPr>
              <a:t>Gyökérfelületen kontakt cserével (</a:t>
            </a:r>
            <a:r>
              <a:rPr lang="hu-HU" sz="2800" dirty="0" err="1">
                <a:solidFill>
                  <a:srgbClr val="1C9E4A"/>
                </a:solidFill>
              </a:rPr>
              <a:t>Ca</a:t>
            </a:r>
            <a:r>
              <a:rPr lang="hu-HU" sz="2800" dirty="0">
                <a:solidFill>
                  <a:srgbClr val="1C9E4A"/>
                </a:solidFill>
              </a:rPr>
              <a:t> </a:t>
            </a:r>
            <a:r>
              <a:rPr lang="hu-HU" sz="2800" dirty="0" err="1">
                <a:solidFill>
                  <a:srgbClr val="1C9E4A"/>
                </a:solidFill>
              </a:rPr>
              <a:t>Zn</a:t>
            </a:r>
            <a:r>
              <a:rPr lang="hu-HU" sz="2800" dirty="0">
                <a:solidFill>
                  <a:srgbClr val="1C9E4A"/>
                </a:solidFill>
              </a:rPr>
              <a:t>, </a:t>
            </a:r>
            <a:r>
              <a:rPr lang="hu-HU" sz="2800" dirty="0" err="1">
                <a:solidFill>
                  <a:srgbClr val="1C9E4A"/>
                </a:solidFill>
              </a:rPr>
              <a:t>Mn</a:t>
            </a:r>
            <a:r>
              <a:rPr lang="hu-HU" sz="2800" dirty="0">
                <a:solidFill>
                  <a:srgbClr val="1C9E4A"/>
                </a:solidFill>
              </a:rPr>
              <a:t>…)</a:t>
            </a:r>
            <a:endParaRPr dirty="0"/>
          </a:p>
        </p:txBody>
      </p:sp>
      <p:sp>
        <p:nvSpPr>
          <p:cNvPr id="103" name="Google Shape;103;p18"/>
          <p:cNvSpPr txBox="1"/>
          <p:nvPr/>
        </p:nvSpPr>
        <p:spPr>
          <a:xfrm>
            <a:off x="7824192" y="6525344"/>
            <a:ext cx="436780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https://agraragazat.hu/hir/a-co2-tragyazas-akar-10-30-kal-tobbet-hoz/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3727" y="79990"/>
            <a:ext cx="11555605" cy="637765"/>
          </a:xfrm>
        </p:spPr>
        <p:txBody>
          <a:bodyPr/>
          <a:lstStyle/>
          <a:p>
            <a:r>
              <a:rPr lang="hu-HU" dirty="0" smtClean="0"/>
              <a:t>Felhasznált irodalom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93727" y="786581"/>
            <a:ext cx="11555605" cy="5459208"/>
          </a:xfrm>
        </p:spPr>
        <p:txBody>
          <a:bodyPr numCol="3">
            <a:normAutofit fontScale="40000" lnSpcReduction="20000"/>
          </a:bodyPr>
          <a:lstStyle/>
          <a:p>
            <a:r>
              <a:rPr lang="hu-HU" sz="3000" u="sng" dirty="0">
                <a:solidFill>
                  <a:schemeClr val="accent1"/>
                </a:solidFill>
                <a:hlinkClick r:id="rId2"/>
              </a:rPr>
              <a:t>https://agraragazat.hu/hir/a-starter-mutragyazas-szerepe-jelentosege/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3"/>
              </a:rPr>
              <a:t>https://agroforum.hu/lapszam-cikk/kite-fejlesztesek-a-tapanyag-utanpotlasban/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3"/>
              </a:rPr>
              <a:t>https://agroforum.hu/lapszam-cikk/kite-fejlesztesek-a-tapanyag-utanpotlasban/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4"/>
              </a:rPr>
              <a:t>https://mepar.mvh.allamkincstar.gov.hu/#/viewer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5"/>
              </a:rPr>
              <a:t>https://www.agrarszektor.hu/agrarpenzek/a-szamok-nem-hazudnak-durvan-megnott-tavaly-a-gazdak-jovedelme-magyarorszagon.27192.html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6"/>
              </a:rPr>
              <a:t>https://www.agrarunio.hu/gepesites/5057-folyekony-mutragya-kijuttatasa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7"/>
              </a:rPr>
              <a:t>https://www.axial.hu/gps/vantage/adatmanagement/zonazas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8"/>
              </a:rPr>
              <a:t>https://www.danuba.hu/valtozo_dozisu_pkca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9"/>
              </a:rPr>
              <a:t>https://www.kite.hu/assets/images/dyn_images/pdfs/1620627230_KITE_PRECISIONplanting2021-g_fsc_web.pdf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10"/>
              </a:rPr>
              <a:t>https://www.kite.hu/mezogazdasagi-hirek-aktualitasok/precizios-szolgaltatasokkal-dijazzuk-ha-most-rendeli-meg-a-tavaszi-komplex-mutragyakat/495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11"/>
              </a:rPr>
              <a:t>https://agroforum.hu/szakcikkek/novenytermesztes-szakcikkek/taposastol-a-ragasig-vadkar-napraforgoban/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12"/>
              </a:rPr>
              <a:t>https://envirosense.hu/2021/04/24/vadkarral-es-belvizzel-erintett-mezogazdasagi-teruletek-azonositasa/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</a:rPr>
              <a:t>https://www.danuba.hu/valtozo_dozisu_pkca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13"/>
              </a:rPr>
              <a:t>https://www.nive.hu/Downloads/Szakkepzesi_dokumentumok/Bemeneti_kompetenciak_meresi_ertekelesi_eszkozrendszerenek_kialakitasa/20_2220_003_101215.pdf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14"/>
              </a:rPr>
              <a:t>https://www.agronaplo.hu/szakfolyoirat/2021/03/gepesites/ezert-kincs-az-agraradat-2-resz-novenyvedelem-es-kijuttatastechnologia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</a:rPr>
              <a:t>https://www.deere.com/en/sprayers/dn456-dry-spinner-spreader/</a:t>
            </a:r>
            <a:r>
              <a:rPr lang="hu-HU" sz="3000" u="sng" dirty="0">
                <a:solidFill>
                  <a:schemeClr val="accent1"/>
                </a:solidFill>
                <a:hlinkClick r:id="rId15"/>
              </a:rPr>
              <a:t>https://agroforum.hu/lapszam-cikk/zoldites-szerepe-az-erozio-elleni-talajvedelem-rendszereben/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7"/>
              </a:rPr>
              <a:t>https://www.axial.hu/gps/vantage/adatmanagement/zonazas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16"/>
              </a:rPr>
              <a:t>https://agroforum.hu/szakcikkek/novenytermesztes-szakcikkek/alaptragyazas-extrakkal-eurofertil-top-49-nps/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17"/>
              </a:rPr>
              <a:t>https://www.agronaplo.hu/szakfolyoirat/2014/02/szantofold/tapanyag-kijuttatas-a-precizios-gazdalkodasban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18"/>
              </a:rPr>
              <a:t>https://hu.kverneland.com/Kverneland-brand-Hungary/Mutragyaszoras-eszkoezei/Tarcsas-mutragyaszorok/Kverneland-Exacta-CL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u="sng" dirty="0">
                <a:solidFill>
                  <a:schemeClr val="accent1"/>
                </a:solidFill>
                <a:hlinkClick r:id="rId19"/>
              </a:rPr>
              <a:t>https://www.yara.hu/tapanyagellatas/eszkozok/yara-imageit/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dirty="0">
                <a:solidFill>
                  <a:schemeClr val="accent1"/>
                </a:solidFill>
              </a:rPr>
              <a:t>http://eta.bibl.u-szeged.hu/5361/7/Prec%C3%ADzi%C3%B3s%20gazd%C3%A1lkod%C3%A1s%20g%C3%A9pei-vet%C3%A9s.pdf</a:t>
            </a:r>
          </a:p>
          <a:p>
            <a:r>
              <a:rPr lang="hu-HU" sz="3000" dirty="0">
                <a:solidFill>
                  <a:schemeClr val="accent1"/>
                </a:solidFill>
              </a:rPr>
              <a:t>https://www.precisionplanting.com/products/product/furrowjet</a:t>
            </a:r>
          </a:p>
          <a:p>
            <a:r>
              <a:rPr lang="hu-HU" sz="3000" dirty="0">
                <a:solidFill>
                  <a:schemeClr val="accent1"/>
                </a:solidFill>
              </a:rPr>
              <a:t>https://www.kite.hu/mezogazdasagi-hirek-aktualitasok/szerintem-nincs-jobb-a-precision-planting-keszlettel-felszerelt-john-deere-vetogepnel-ha-precizios-vetesrol-van-szo/293</a:t>
            </a:r>
          </a:p>
          <a:p>
            <a:r>
              <a:rPr lang="hu-HU" sz="3000" dirty="0" err="1" smtClean="0">
                <a:solidFill>
                  <a:schemeClr val="accent1"/>
                </a:solidFill>
              </a:rPr>
              <a:t>Strautmann</a:t>
            </a:r>
            <a:r>
              <a:rPr lang="hu-HU" sz="3000" dirty="0" smtClean="0">
                <a:solidFill>
                  <a:schemeClr val="accent1"/>
                </a:solidFill>
              </a:rPr>
              <a:t> </a:t>
            </a:r>
            <a:r>
              <a:rPr lang="hu-HU" sz="3000" dirty="0">
                <a:solidFill>
                  <a:schemeClr val="accent1"/>
                </a:solidFill>
              </a:rPr>
              <a:t>univerzális szervestrágyaszórók a precíziós szervestrágya kijuttatáshoz! </a:t>
            </a:r>
            <a:r>
              <a:rPr lang="hu-HU" sz="3000" u="sng" dirty="0">
                <a:solidFill>
                  <a:schemeClr val="accent1"/>
                </a:solidFill>
                <a:hlinkClick r:id="rId20"/>
              </a:rPr>
              <a:t>https://preciziosgazdalkodas.com/</a:t>
            </a:r>
            <a:endParaRPr lang="hu-HU" sz="3000" dirty="0">
              <a:solidFill>
                <a:schemeClr val="accent1"/>
              </a:solidFill>
            </a:endParaRPr>
          </a:p>
          <a:p>
            <a:r>
              <a:rPr lang="hu-HU" sz="3000" dirty="0">
                <a:solidFill>
                  <a:schemeClr val="accent1"/>
                </a:solidFill>
              </a:rPr>
              <a:t>A precíziós műtrágyaszórók dózisváltás-pontosságának vizsgálata. www. </a:t>
            </a:r>
            <a:r>
              <a:rPr lang="hu-HU" sz="3000" dirty="0" err="1" smtClean="0">
                <a:solidFill>
                  <a:schemeClr val="accent1"/>
                </a:solidFill>
              </a:rPr>
              <a:t>preciziosgazdalkodas.com</a:t>
            </a:r>
            <a:endParaRPr lang="hu-HU" sz="3000" dirty="0" smtClean="0">
              <a:solidFill>
                <a:schemeClr val="accent1"/>
              </a:solidFill>
            </a:endParaRPr>
          </a:p>
          <a:p>
            <a:endParaRPr lang="hu-HU" sz="3000" dirty="0" smtClean="0">
              <a:solidFill>
                <a:schemeClr val="accent1"/>
              </a:solidFill>
            </a:endParaRPr>
          </a:p>
          <a:p>
            <a:r>
              <a:rPr lang="hu-HU" sz="3000" u="sng" dirty="0" smtClean="0">
                <a:solidFill>
                  <a:srgbClr val="000000"/>
                </a:solidFill>
                <a:hlinkClick r:id="rId21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https</a:t>
            </a:r>
            <a:r>
              <a:rPr lang="hu-HU" sz="3000" u="sng" dirty="0" smtClean="0">
                <a:solidFill>
                  <a:srgbClr val="000000"/>
                </a:solidFill>
                <a:hlinkClick r:id="rId21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://naturcycle.com/compost-and-soils-the-foundation-of-nutrition/ </a:t>
            </a:r>
            <a:endParaRPr lang="hu-HU" sz="3000" u="sng" dirty="0" smtClean="0">
              <a:solidFill>
                <a:srgbClr val="000000"/>
              </a:solidFill>
            </a:endParaRPr>
          </a:p>
          <a:p>
            <a:r>
              <a:rPr lang="hu-HU" sz="3000" u="sng" dirty="0" smtClean="0">
                <a:solidFill>
                  <a:srgbClr val="000000"/>
                </a:solidFill>
                <a:hlinkClick r:id="rId22"/>
              </a:rPr>
              <a:t>https://agraragazat.hu/hir/a-co2-tragyazas-akar-10-30-kal-tobbet-hoz/</a:t>
            </a:r>
            <a:endParaRPr lang="hu-HU" sz="3000" u="sng" dirty="0" smtClean="0">
              <a:solidFill>
                <a:srgbClr val="000000"/>
              </a:solidFill>
            </a:endParaRPr>
          </a:p>
          <a:p>
            <a:r>
              <a:rPr lang="hu-HU" sz="3000" u="sng" dirty="0" smtClean="0">
                <a:solidFill>
                  <a:srgbClr val="000000"/>
                </a:solidFill>
                <a:hlinkClick r:id="rId23"/>
              </a:rPr>
              <a:t>http://geisseler.ucdavis.edu/Guidelines/N_Sunflower.html</a:t>
            </a:r>
            <a:endParaRPr lang="hu-HU" sz="3000" u="sng" dirty="0" smtClean="0">
              <a:solidFill>
                <a:srgbClr val="000000"/>
              </a:solidFill>
            </a:endParaRPr>
          </a:p>
          <a:p>
            <a:r>
              <a:rPr lang="hu-HU" sz="3000" u="sng" dirty="0" smtClean="0">
                <a:solidFill>
                  <a:srgbClr val="000000"/>
                </a:solidFill>
                <a:hlinkClick r:id="rId24"/>
              </a:rPr>
              <a:t>https://www.nutriag.com/mulderschart</a:t>
            </a:r>
            <a:r>
              <a:rPr lang="hu-HU" sz="3000" dirty="0" smtClean="0">
                <a:solidFill>
                  <a:srgbClr val="000000"/>
                </a:solidFill>
                <a:hlinkClick r:id="rId24"/>
              </a:rPr>
              <a:t>/</a:t>
            </a:r>
            <a:endParaRPr lang="hu-HU" sz="3000" dirty="0" smtClean="0">
              <a:solidFill>
                <a:srgbClr val="000000"/>
              </a:solidFill>
            </a:endParaRPr>
          </a:p>
          <a:p>
            <a:r>
              <a:rPr lang="hu-HU" sz="3000" u="sng" dirty="0" smtClean="0">
                <a:solidFill>
                  <a:srgbClr val="000000"/>
                </a:solidFill>
                <a:hlinkClick r:id="rId2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https</a:t>
            </a:r>
            <a:r>
              <a:rPr lang="hu-HU" sz="3000" u="sng" dirty="0" smtClean="0">
                <a:solidFill>
                  <a:srgbClr val="000000"/>
                </a:solidFill>
                <a:hlinkClick r:id="rId2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://</a:t>
            </a:r>
            <a:r>
              <a:rPr lang="hu-HU" sz="3000" u="sng" dirty="0" smtClean="0">
                <a:solidFill>
                  <a:srgbClr val="000000"/>
                </a:solidFill>
                <a:hlinkClick r:id="rId2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www.mondomacchina.it</a:t>
            </a:r>
            <a:r>
              <a:rPr lang="hu-HU" sz="3000" u="sng" dirty="0" smtClean="0">
                <a:solidFill>
                  <a:srgbClr val="000000"/>
                </a:solidFill>
                <a:hlinkClick r:id="rId2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/en/multirate-kverneland-smart-fertilization-c2552</a:t>
            </a:r>
            <a:endParaRPr lang="hu-HU" sz="3000" dirty="0" smtClean="0">
              <a:solidFill>
                <a:srgbClr val="000000"/>
              </a:solidFill>
            </a:endParaRPr>
          </a:p>
          <a:p>
            <a:r>
              <a:rPr lang="hu-HU" sz="3000" u="sng" dirty="0" smtClean="0">
                <a:solidFill>
                  <a:srgbClr val="000000"/>
                </a:solidFill>
                <a:hlinkClick r:id="rId26"/>
              </a:rPr>
              <a:t>http://www.atk.hu/hu/proplanta</a:t>
            </a:r>
            <a:endParaRPr lang="hu-HU" sz="3000" u="sng" dirty="0" smtClean="0">
              <a:solidFill>
                <a:srgbClr val="000000"/>
              </a:solidFill>
            </a:endParaRPr>
          </a:p>
          <a:p>
            <a:r>
              <a:rPr lang="hu-HU" sz="3000" u="sng" dirty="0" smtClean="0">
                <a:solidFill>
                  <a:srgbClr val="000000"/>
                </a:solidFill>
                <a:hlinkClick r:id="rId27"/>
              </a:rPr>
              <a:t>https://www.magro.hu/agrarhirek/merre-tovabb-tapanyag-gazdalkodasi-rendszerek</a:t>
            </a:r>
            <a:endParaRPr lang="hu-HU" sz="3000" u="sng" dirty="0" smtClean="0">
              <a:solidFill>
                <a:srgbClr val="000000"/>
              </a:solidFill>
            </a:endParaRPr>
          </a:p>
          <a:p>
            <a:r>
              <a:rPr lang="hu-HU" sz="3000" u="sng" dirty="0" smtClean="0">
                <a:solidFill>
                  <a:srgbClr val="000000"/>
                </a:solidFill>
                <a:hlinkClick r:id="rId2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https://www.agric.wa.gov.au/soil-acidity/effects-soil-acidity?page=02</a:t>
            </a:r>
            <a:endParaRPr lang="hu-HU" sz="3000" u="sng" dirty="0" smtClean="0">
              <a:solidFill>
                <a:srgbClr val="000000"/>
              </a:solidFill>
            </a:endParaRPr>
          </a:p>
          <a:p>
            <a:endParaRPr lang="hu-HU" sz="3000" dirty="0" smtClean="0">
              <a:solidFill>
                <a:schemeClr val="accent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22126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Felhasznált irodalom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1547" y="1351128"/>
            <a:ext cx="11555605" cy="4825835"/>
          </a:xfrm>
        </p:spPr>
        <p:txBody>
          <a:bodyPr>
            <a:normAutofit fontScale="77500" lnSpcReduction="20000"/>
          </a:bodyPr>
          <a:lstStyle/>
          <a:p>
            <a:r>
              <a:rPr lang="hu-HU" sz="2100" dirty="0" smtClean="0">
                <a:solidFill>
                  <a:schemeClr val="accent1"/>
                </a:solidFill>
              </a:rPr>
              <a:t>Schmidt </a:t>
            </a:r>
            <a:r>
              <a:rPr lang="hu-HU" sz="2100" dirty="0" smtClean="0">
                <a:solidFill>
                  <a:schemeClr val="accent1"/>
                </a:solidFill>
              </a:rPr>
              <a:t>R., Mogyorósi B., Gergely I. (2012): Szenzorok alkalmazása a precíziós növénytermesztésben, AGRÁRTUDOMÁNYI KÖZLEMÉNYEK, 2012/49</a:t>
            </a:r>
          </a:p>
          <a:p>
            <a:r>
              <a:rPr lang="hu-HU" sz="2100" dirty="0" smtClean="0">
                <a:solidFill>
                  <a:srgbClr val="0070C0"/>
                </a:solidFill>
              </a:rPr>
              <a:t>Ambrus</a:t>
            </a:r>
            <a:r>
              <a:rPr lang="hu-HU" sz="2100" dirty="0" smtClean="0">
                <a:solidFill>
                  <a:srgbClr val="0070C0"/>
                </a:solidFill>
              </a:rPr>
              <a:t>, Andrea </a:t>
            </a:r>
            <a:r>
              <a:rPr lang="hu-HU" sz="2100" dirty="0" err="1" smtClean="0">
                <a:solidFill>
                  <a:srgbClr val="0070C0"/>
                </a:solidFill>
              </a:rPr>
              <a:t>Difficulties</a:t>
            </a:r>
            <a:r>
              <a:rPr lang="hu-HU" sz="2100" dirty="0" smtClean="0">
                <a:solidFill>
                  <a:srgbClr val="0070C0"/>
                </a:solidFill>
              </a:rPr>
              <a:t> of </a:t>
            </a:r>
            <a:r>
              <a:rPr lang="hu-HU" sz="2100" dirty="0" err="1" smtClean="0">
                <a:solidFill>
                  <a:srgbClr val="0070C0"/>
                </a:solidFill>
              </a:rPr>
              <a:t>application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precision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technology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on</a:t>
            </a:r>
            <a:r>
              <a:rPr lang="hu-HU" sz="2100" dirty="0" smtClean="0">
                <a:solidFill>
                  <a:srgbClr val="0070C0"/>
                </a:solidFill>
              </a:rPr>
              <a:t> a </a:t>
            </a:r>
            <a:r>
              <a:rPr lang="hu-HU" sz="2100" dirty="0" err="1" smtClean="0">
                <a:solidFill>
                  <a:srgbClr val="0070C0"/>
                </a:solidFill>
              </a:rPr>
              <a:t>Hungarian</a:t>
            </a:r>
            <a:r>
              <a:rPr lang="hu-HU" sz="2100" dirty="0" smtClean="0">
                <a:solidFill>
                  <a:srgbClr val="0070C0"/>
                </a:solidFill>
              </a:rPr>
              <a:t> farm EKONOMIKA POLNOHOSPODÁRSTVA 2020 : 2 pp. 28-37. , 10 p. (2020</a:t>
            </a:r>
            <a:r>
              <a:rPr lang="hu-HU" sz="21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hu-HU" sz="2100" dirty="0" smtClean="0">
                <a:solidFill>
                  <a:srgbClr val="0070C0"/>
                </a:solidFill>
              </a:rPr>
              <a:t>Ambrus, Andrea A szántóföldi növénytermesztés hatékonyság növelése és az </a:t>
            </a:r>
            <a:r>
              <a:rPr lang="hu-HU" sz="2100" dirty="0" err="1" smtClean="0">
                <a:solidFill>
                  <a:srgbClr val="0070C0"/>
                </a:solidFill>
              </a:rPr>
              <a:t>agrárdigitalizáció</a:t>
            </a:r>
            <a:r>
              <a:rPr lang="hu-HU" sz="2100" dirty="0" smtClean="0">
                <a:solidFill>
                  <a:srgbClr val="0070C0"/>
                </a:solidFill>
              </a:rPr>
              <a:t> kapcsolatrendszere </a:t>
            </a:r>
            <a:r>
              <a:rPr lang="hu-HU" sz="2100" dirty="0" err="1" smtClean="0">
                <a:solidFill>
                  <a:srgbClr val="0070C0"/>
                </a:solidFill>
              </a:rPr>
              <a:t>In</a:t>
            </a:r>
            <a:r>
              <a:rPr lang="hu-HU" sz="2100" dirty="0" smtClean="0">
                <a:solidFill>
                  <a:srgbClr val="0070C0"/>
                </a:solidFill>
              </a:rPr>
              <a:t>: Bujdosó, Zoltán; </a:t>
            </a:r>
            <a:r>
              <a:rPr lang="hu-HU" sz="2100" dirty="0" err="1" smtClean="0">
                <a:solidFill>
                  <a:srgbClr val="0070C0"/>
                </a:solidFill>
              </a:rPr>
              <a:t>Dinya</a:t>
            </a:r>
            <a:r>
              <a:rPr lang="hu-HU" sz="2100" dirty="0" smtClean="0">
                <a:solidFill>
                  <a:srgbClr val="0070C0"/>
                </a:solidFill>
              </a:rPr>
              <a:t>, László; Csernák, József (szerk.) XVII. Nemzetközi Tudományos Napok [17th International </a:t>
            </a:r>
            <a:r>
              <a:rPr lang="hu-HU" sz="2100" dirty="0" err="1" smtClean="0">
                <a:solidFill>
                  <a:srgbClr val="0070C0"/>
                </a:solidFill>
              </a:rPr>
              <a:t>Scientific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Days</a:t>
            </a:r>
            <a:r>
              <a:rPr lang="hu-HU" sz="2100" dirty="0" smtClean="0">
                <a:solidFill>
                  <a:srgbClr val="0070C0"/>
                </a:solidFill>
              </a:rPr>
              <a:t>] [XVII. </a:t>
            </a:r>
            <a:r>
              <a:rPr lang="hu-HU" sz="2100" dirty="0" err="1" smtClean="0">
                <a:solidFill>
                  <a:srgbClr val="0070C0"/>
                </a:solidFill>
              </a:rPr>
              <a:t>Internationale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Wissenschaftliche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Tagung</a:t>
            </a:r>
            <a:r>
              <a:rPr lang="hu-HU" sz="2100" dirty="0" smtClean="0">
                <a:solidFill>
                  <a:srgbClr val="0070C0"/>
                </a:solidFill>
              </a:rPr>
              <a:t>] : online konferencia [online </a:t>
            </a:r>
            <a:r>
              <a:rPr lang="hu-HU" sz="2100" dirty="0" err="1" smtClean="0">
                <a:solidFill>
                  <a:srgbClr val="0070C0"/>
                </a:solidFill>
              </a:rPr>
              <a:t>conference</a:t>
            </a:r>
            <a:r>
              <a:rPr lang="hu-HU" sz="2100" dirty="0" smtClean="0">
                <a:solidFill>
                  <a:srgbClr val="0070C0"/>
                </a:solidFill>
              </a:rPr>
              <a:t>] [</a:t>
            </a:r>
            <a:r>
              <a:rPr lang="hu-HU" sz="2100" dirty="0" err="1" smtClean="0">
                <a:solidFill>
                  <a:srgbClr val="0070C0"/>
                </a:solidFill>
              </a:rPr>
              <a:t>online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Konferenz</a:t>
            </a:r>
            <a:r>
              <a:rPr lang="hu-HU" sz="2100" dirty="0" smtClean="0">
                <a:solidFill>
                  <a:srgbClr val="0070C0"/>
                </a:solidFill>
              </a:rPr>
              <a:t>] : Környezeti, gazdasági és társadalmi kihívások 2020 után [</a:t>
            </a:r>
            <a:r>
              <a:rPr lang="hu-HU" sz="2100" dirty="0" err="1" smtClean="0">
                <a:solidFill>
                  <a:srgbClr val="0070C0"/>
                </a:solidFill>
              </a:rPr>
              <a:t>Environmental</a:t>
            </a:r>
            <a:r>
              <a:rPr lang="hu-HU" sz="2100" dirty="0" smtClean="0">
                <a:solidFill>
                  <a:srgbClr val="0070C0"/>
                </a:solidFill>
              </a:rPr>
              <a:t>, </a:t>
            </a:r>
            <a:r>
              <a:rPr lang="hu-HU" sz="2100" dirty="0" err="1" smtClean="0">
                <a:solidFill>
                  <a:srgbClr val="0070C0"/>
                </a:solidFill>
              </a:rPr>
              <a:t>Economic</a:t>
            </a:r>
            <a:r>
              <a:rPr lang="hu-HU" sz="2100" dirty="0" smtClean="0">
                <a:solidFill>
                  <a:srgbClr val="0070C0"/>
                </a:solidFill>
              </a:rPr>
              <a:t> and </a:t>
            </a:r>
            <a:r>
              <a:rPr lang="hu-HU" sz="2100" dirty="0" err="1" smtClean="0">
                <a:solidFill>
                  <a:srgbClr val="0070C0"/>
                </a:solidFill>
              </a:rPr>
              <a:t>Social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Challenges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after</a:t>
            </a:r>
            <a:r>
              <a:rPr lang="hu-HU" sz="2100" dirty="0" smtClean="0">
                <a:solidFill>
                  <a:srgbClr val="0070C0"/>
                </a:solidFill>
              </a:rPr>
              <a:t> 2020][</a:t>
            </a:r>
            <a:r>
              <a:rPr lang="hu-HU" sz="2100" dirty="0" err="1" smtClean="0">
                <a:solidFill>
                  <a:srgbClr val="0070C0"/>
                </a:solidFill>
              </a:rPr>
              <a:t>Herausforderungen</a:t>
            </a:r>
            <a:r>
              <a:rPr lang="hu-HU" sz="2100" dirty="0" smtClean="0">
                <a:solidFill>
                  <a:srgbClr val="0070C0"/>
                </a:solidFill>
              </a:rPr>
              <a:t> der </a:t>
            </a:r>
            <a:r>
              <a:rPr lang="hu-HU" sz="2100" dirty="0" err="1" smtClean="0">
                <a:solidFill>
                  <a:srgbClr val="0070C0"/>
                </a:solidFill>
              </a:rPr>
              <a:t>Umwelt</a:t>
            </a:r>
            <a:r>
              <a:rPr lang="hu-HU" sz="2100" dirty="0" smtClean="0">
                <a:solidFill>
                  <a:srgbClr val="0070C0"/>
                </a:solidFill>
              </a:rPr>
              <a:t>, </a:t>
            </a:r>
            <a:r>
              <a:rPr lang="hu-HU" sz="2100" dirty="0" err="1" smtClean="0">
                <a:solidFill>
                  <a:srgbClr val="0070C0"/>
                </a:solidFill>
              </a:rPr>
              <a:t>Wirtschaft</a:t>
            </a:r>
            <a:r>
              <a:rPr lang="hu-HU" sz="2100" dirty="0" smtClean="0">
                <a:solidFill>
                  <a:srgbClr val="0070C0"/>
                </a:solidFill>
              </a:rPr>
              <a:t> und </a:t>
            </a:r>
            <a:r>
              <a:rPr lang="hu-HU" sz="2100" dirty="0" err="1" smtClean="0">
                <a:solidFill>
                  <a:srgbClr val="0070C0"/>
                </a:solidFill>
              </a:rPr>
              <a:t>Gesellschaft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nach</a:t>
            </a:r>
            <a:r>
              <a:rPr lang="hu-HU" sz="2100" dirty="0" smtClean="0">
                <a:solidFill>
                  <a:srgbClr val="0070C0"/>
                </a:solidFill>
              </a:rPr>
              <a:t> 2020] : Tanulmányok [</a:t>
            </a:r>
            <a:r>
              <a:rPr lang="hu-HU" sz="2100" dirty="0" err="1" smtClean="0">
                <a:solidFill>
                  <a:srgbClr val="0070C0"/>
                </a:solidFill>
              </a:rPr>
              <a:t>Publications</a:t>
            </a:r>
            <a:r>
              <a:rPr lang="hu-HU" sz="2100" dirty="0" smtClean="0">
                <a:solidFill>
                  <a:srgbClr val="0070C0"/>
                </a:solidFill>
              </a:rPr>
              <a:t>][</a:t>
            </a:r>
            <a:r>
              <a:rPr lang="hu-HU" sz="2100" dirty="0" err="1" smtClean="0">
                <a:solidFill>
                  <a:srgbClr val="0070C0"/>
                </a:solidFill>
              </a:rPr>
              <a:t>Publicatione</a:t>
            </a:r>
            <a:r>
              <a:rPr lang="hu-HU" sz="2100" dirty="0" smtClean="0">
                <a:solidFill>
                  <a:srgbClr val="0070C0"/>
                </a:solidFill>
              </a:rPr>
              <a:t>] Gyöngyös, Magyarország : Károly Róbert Kft. (2020) 1 241 p. pp. 44-51. , 8 p</a:t>
            </a:r>
            <a:r>
              <a:rPr lang="hu-HU" sz="21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hu-HU" sz="2100" dirty="0" err="1" smtClean="0">
                <a:solidFill>
                  <a:srgbClr val="0070C0"/>
                </a:solidFill>
              </a:rPr>
              <a:t>Milics</a:t>
            </a:r>
            <a:r>
              <a:rPr lang="hu-HU" sz="2100" dirty="0" smtClean="0">
                <a:solidFill>
                  <a:srgbClr val="0070C0"/>
                </a:solidFill>
              </a:rPr>
              <a:t>, G. ; Vér, A. ; Szekeres, L. ; </a:t>
            </a:r>
            <a:r>
              <a:rPr lang="hu-HU" sz="2100" dirty="0" err="1" smtClean="0">
                <a:solidFill>
                  <a:srgbClr val="0070C0"/>
                </a:solidFill>
              </a:rPr>
              <a:t>Kauser</a:t>
            </a:r>
            <a:r>
              <a:rPr lang="hu-HU" sz="2100" dirty="0" smtClean="0">
                <a:solidFill>
                  <a:srgbClr val="0070C0"/>
                </a:solidFill>
              </a:rPr>
              <a:t>, J. </a:t>
            </a:r>
            <a:r>
              <a:rPr lang="hu-HU" sz="2100" dirty="0" err="1" smtClean="0">
                <a:solidFill>
                  <a:srgbClr val="0070C0"/>
                </a:solidFill>
              </a:rPr>
              <a:t>Effect</a:t>
            </a:r>
            <a:r>
              <a:rPr lang="hu-HU" sz="2100" dirty="0" smtClean="0">
                <a:solidFill>
                  <a:srgbClr val="0070C0"/>
                </a:solidFill>
              </a:rPr>
              <a:t> of </a:t>
            </a:r>
            <a:r>
              <a:rPr lang="hu-HU" sz="2100" dirty="0" err="1" smtClean="0">
                <a:solidFill>
                  <a:srgbClr val="0070C0"/>
                </a:solidFill>
              </a:rPr>
              <a:t>variable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rate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phosphorus</a:t>
            </a:r>
            <a:r>
              <a:rPr lang="hu-HU" sz="2100" dirty="0" smtClean="0">
                <a:solidFill>
                  <a:srgbClr val="0070C0"/>
                </a:solidFill>
              </a:rPr>
              <a:t> and </a:t>
            </a:r>
            <a:r>
              <a:rPr lang="hu-HU" sz="2100" dirty="0" err="1" smtClean="0">
                <a:solidFill>
                  <a:srgbClr val="0070C0"/>
                </a:solidFill>
              </a:rPr>
              <a:t>nitrogen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fertilizing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on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winter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wheat</a:t>
            </a:r>
            <a:r>
              <a:rPr lang="hu-HU" sz="2100" dirty="0" smtClean="0">
                <a:solidFill>
                  <a:srgbClr val="0070C0"/>
                </a:solidFill>
              </a:rPr>
              <a:t> ( </a:t>
            </a:r>
            <a:r>
              <a:rPr lang="hu-HU" sz="2100" dirty="0" err="1" smtClean="0">
                <a:solidFill>
                  <a:srgbClr val="0070C0"/>
                </a:solidFill>
              </a:rPr>
              <a:t>Triticum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aestivum</a:t>
            </a:r>
            <a:r>
              <a:rPr lang="hu-HU" sz="2100" dirty="0" smtClean="0">
                <a:solidFill>
                  <a:srgbClr val="0070C0"/>
                </a:solidFill>
              </a:rPr>
              <a:t> L.) </a:t>
            </a:r>
            <a:r>
              <a:rPr lang="hu-HU" sz="2100" dirty="0" err="1" smtClean="0">
                <a:solidFill>
                  <a:srgbClr val="0070C0"/>
                </a:solidFill>
              </a:rPr>
              <a:t>in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Mezoföld</a:t>
            </a:r>
            <a:r>
              <a:rPr lang="hu-HU" sz="2100" dirty="0" smtClean="0">
                <a:solidFill>
                  <a:srgbClr val="0070C0"/>
                </a:solidFill>
              </a:rPr>
              <a:t>, Hungary </a:t>
            </a:r>
            <a:r>
              <a:rPr lang="hu-HU" sz="2100" dirty="0" err="1" smtClean="0">
                <a:solidFill>
                  <a:srgbClr val="0070C0"/>
                </a:solidFill>
              </a:rPr>
              <a:t>In</a:t>
            </a:r>
            <a:r>
              <a:rPr lang="hu-HU" sz="2100" dirty="0" smtClean="0">
                <a:solidFill>
                  <a:srgbClr val="0070C0"/>
                </a:solidFill>
              </a:rPr>
              <a:t>: </a:t>
            </a:r>
            <a:r>
              <a:rPr lang="hu-HU" sz="2100" dirty="0" err="1" smtClean="0">
                <a:solidFill>
                  <a:srgbClr val="0070C0"/>
                </a:solidFill>
              </a:rPr>
              <a:t>Stafford</a:t>
            </a:r>
            <a:r>
              <a:rPr lang="hu-HU" sz="2100" dirty="0" smtClean="0">
                <a:solidFill>
                  <a:srgbClr val="0070C0"/>
                </a:solidFill>
              </a:rPr>
              <a:t>, J V (szerk.) </a:t>
            </a:r>
            <a:r>
              <a:rPr lang="hu-HU" sz="2100" dirty="0" err="1" smtClean="0">
                <a:solidFill>
                  <a:srgbClr val="0070C0"/>
                </a:solidFill>
              </a:rPr>
              <a:t>Precision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agriculture</a:t>
            </a:r>
            <a:r>
              <a:rPr lang="hu-HU" sz="2100" dirty="0" smtClean="0">
                <a:solidFill>
                  <a:srgbClr val="0070C0"/>
                </a:solidFill>
              </a:rPr>
              <a:t> ’19 </a:t>
            </a:r>
            <a:r>
              <a:rPr lang="hu-HU" sz="2100" dirty="0" err="1" smtClean="0">
                <a:solidFill>
                  <a:srgbClr val="0070C0"/>
                </a:solidFill>
              </a:rPr>
              <a:t>Montpellier</a:t>
            </a:r>
            <a:r>
              <a:rPr lang="hu-HU" sz="2100" dirty="0" smtClean="0">
                <a:solidFill>
                  <a:srgbClr val="0070C0"/>
                </a:solidFill>
              </a:rPr>
              <a:t>, Franciaország : </a:t>
            </a:r>
            <a:r>
              <a:rPr lang="hu-HU" sz="2100" dirty="0" err="1" smtClean="0">
                <a:solidFill>
                  <a:srgbClr val="0070C0"/>
                </a:solidFill>
              </a:rPr>
              <a:t>Wageningen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Academic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Publishers</a:t>
            </a:r>
            <a:r>
              <a:rPr lang="hu-HU" sz="2100" dirty="0" smtClean="0">
                <a:solidFill>
                  <a:srgbClr val="0070C0"/>
                </a:solidFill>
              </a:rPr>
              <a:t> (2019) pp. 547-553. , 7 p. DOI </a:t>
            </a:r>
            <a:r>
              <a:rPr lang="hu-HU" sz="2100" dirty="0" err="1" smtClean="0">
                <a:solidFill>
                  <a:srgbClr val="0070C0"/>
                </a:solidFill>
              </a:rPr>
              <a:t>Scopus</a:t>
            </a:r>
            <a:r>
              <a:rPr lang="hu-HU" sz="2100" dirty="0" smtClean="0">
                <a:solidFill>
                  <a:srgbClr val="0070C0"/>
                </a:solidFill>
              </a:rPr>
              <a:t> Egyéb </a:t>
            </a:r>
            <a:r>
              <a:rPr lang="hu-HU" sz="2100" dirty="0" smtClean="0">
                <a:solidFill>
                  <a:srgbClr val="0070C0"/>
                </a:solidFill>
              </a:rPr>
              <a:t>URL</a:t>
            </a:r>
          </a:p>
          <a:p>
            <a:r>
              <a:rPr lang="hu-HU" sz="2100" dirty="0" err="1" smtClean="0">
                <a:solidFill>
                  <a:srgbClr val="0070C0"/>
                </a:solidFill>
              </a:rPr>
              <a:t>Stefanovics</a:t>
            </a:r>
            <a:r>
              <a:rPr lang="hu-HU" sz="2100" dirty="0" smtClean="0">
                <a:solidFill>
                  <a:srgbClr val="0070C0"/>
                </a:solidFill>
              </a:rPr>
              <a:t> Pál- Filep György- </a:t>
            </a:r>
            <a:r>
              <a:rPr lang="hu-HU" sz="2100" dirty="0" err="1" smtClean="0">
                <a:solidFill>
                  <a:srgbClr val="0070C0"/>
                </a:solidFill>
              </a:rPr>
              <a:t>Füleky</a:t>
            </a:r>
            <a:r>
              <a:rPr lang="hu-HU" sz="2100" dirty="0" smtClean="0">
                <a:solidFill>
                  <a:srgbClr val="0070C0"/>
                </a:solidFill>
              </a:rPr>
              <a:t> György: Talajtan Mezőgazda Kiadó, Budapest </a:t>
            </a:r>
            <a:r>
              <a:rPr lang="hu-HU" sz="2100" dirty="0" smtClean="0">
                <a:solidFill>
                  <a:srgbClr val="0070C0"/>
                </a:solidFill>
              </a:rPr>
              <a:t>1999</a:t>
            </a:r>
          </a:p>
          <a:p>
            <a:r>
              <a:rPr lang="hu-HU" sz="2100" dirty="0" err="1" smtClean="0">
                <a:solidFill>
                  <a:srgbClr val="0070C0"/>
                </a:solidFill>
              </a:rPr>
              <a:t>Füleky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Gy</a:t>
            </a:r>
            <a:r>
              <a:rPr lang="hu-HU" sz="2100" dirty="0" smtClean="0">
                <a:solidFill>
                  <a:srgbClr val="0070C0"/>
                </a:solidFill>
              </a:rPr>
              <a:t>.: Tápanyag-gazdálkodás (</a:t>
            </a:r>
            <a:r>
              <a:rPr lang="hu-HU" sz="2100" dirty="0" err="1" smtClean="0">
                <a:solidFill>
                  <a:srgbClr val="0070C0"/>
                </a:solidFill>
              </a:rPr>
              <a:t>Nutrient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balance</a:t>
            </a:r>
            <a:r>
              <a:rPr lang="hu-HU" sz="2100" dirty="0" smtClean="0">
                <a:solidFill>
                  <a:srgbClr val="0070C0"/>
                </a:solidFill>
              </a:rPr>
              <a:t>), Mezőgazdasági Kiadó, </a:t>
            </a:r>
            <a:r>
              <a:rPr lang="hu-HU" sz="2100" dirty="0" smtClean="0">
                <a:solidFill>
                  <a:srgbClr val="0070C0"/>
                </a:solidFill>
              </a:rPr>
              <a:t>1999</a:t>
            </a:r>
          </a:p>
          <a:p>
            <a:r>
              <a:rPr lang="hu-HU" sz="2100" dirty="0" err="1" smtClean="0">
                <a:solidFill>
                  <a:srgbClr val="0070C0"/>
                </a:solidFill>
              </a:rPr>
              <a:t>Loch</a:t>
            </a:r>
            <a:r>
              <a:rPr lang="hu-HU" sz="2100" dirty="0" smtClean="0">
                <a:solidFill>
                  <a:srgbClr val="0070C0"/>
                </a:solidFill>
              </a:rPr>
              <a:t> J. – </a:t>
            </a:r>
            <a:r>
              <a:rPr lang="hu-HU" sz="2100" dirty="0" err="1" smtClean="0">
                <a:solidFill>
                  <a:srgbClr val="0070C0"/>
                </a:solidFill>
              </a:rPr>
              <a:t>Nosticzius</a:t>
            </a:r>
            <a:r>
              <a:rPr lang="hu-HU" sz="2100" dirty="0" smtClean="0">
                <a:solidFill>
                  <a:srgbClr val="0070C0"/>
                </a:solidFill>
              </a:rPr>
              <a:t> Á.: Agrokémia és Növényvédelmi kémia, Mezőgazda Kiadó, Budapest 2004</a:t>
            </a:r>
          </a:p>
          <a:p>
            <a:r>
              <a:rPr lang="hu-HU" sz="2100" dirty="0" smtClean="0">
                <a:solidFill>
                  <a:srgbClr val="0070C0"/>
                </a:solidFill>
              </a:rPr>
              <a:t>Kádár I. </a:t>
            </a:r>
            <a:r>
              <a:rPr lang="hu-HU" sz="2100" dirty="0" smtClean="0">
                <a:solidFill>
                  <a:srgbClr val="0070C0"/>
                </a:solidFill>
              </a:rPr>
              <a:t>: A növénytáplálás alapelvei és módszerei, Budapest 1997</a:t>
            </a:r>
          </a:p>
          <a:p>
            <a:r>
              <a:rPr lang="en-US" sz="2100" dirty="0" smtClean="0">
                <a:solidFill>
                  <a:srgbClr val="0070C0"/>
                </a:solidFill>
              </a:rPr>
              <a:t>S</a:t>
            </a:r>
            <a:r>
              <a:rPr lang="hu-HU" sz="2100" dirty="0" err="1" smtClean="0">
                <a:solidFill>
                  <a:srgbClr val="0070C0"/>
                </a:solidFill>
              </a:rPr>
              <a:t>oil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en-US" sz="2100" dirty="0" smtClean="0">
                <a:solidFill>
                  <a:srgbClr val="0070C0"/>
                </a:solidFill>
              </a:rPr>
              <a:t>F</a:t>
            </a:r>
            <a:r>
              <a:rPr lang="hu-HU" sz="2100" dirty="0" err="1" smtClean="0">
                <a:solidFill>
                  <a:srgbClr val="0070C0"/>
                </a:solidFill>
              </a:rPr>
              <a:t>ertility</a:t>
            </a:r>
            <a:r>
              <a:rPr lang="en-US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smtClean="0">
                <a:solidFill>
                  <a:srgbClr val="0070C0"/>
                </a:solidFill>
              </a:rPr>
              <a:t>and</a:t>
            </a:r>
            <a:r>
              <a:rPr lang="en-US" sz="2100" dirty="0" smtClean="0">
                <a:solidFill>
                  <a:srgbClr val="0070C0"/>
                </a:solidFill>
              </a:rPr>
              <a:t> F</a:t>
            </a:r>
            <a:r>
              <a:rPr lang="hu-HU" sz="2100" dirty="0" err="1" smtClean="0">
                <a:solidFill>
                  <a:srgbClr val="0070C0"/>
                </a:solidFill>
              </a:rPr>
              <a:t>ertilizers</a:t>
            </a:r>
            <a:r>
              <a:rPr lang="en-US" sz="2100" dirty="0" smtClean="0">
                <a:solidFill>
                  <a:srgbClr val="0070C0"/>
                </a:solidFill>
              </a:rPr>
              <a:t>: </a:t>
            </a:r>
            <a:r>
              <a:rPr lang="en-US" sz="2100" dirty="0" smtClean="0">
                <a:solidFill>
                  <a:srgbClr val="0070C0"/>
                </a:solidFill>
              </a:rPr>
              <a:t>An Introduction to Nutrient Management. </a:t>
            </a:r>
            <a:r>
              <a:rPr lang="en-US" sz="2100" dirty="0" smtClean="0">
                <a:solidFill>
                  <a:srgbClr val="0070C0"/>
                </a:solidFill>
              </a:rPr>
              <a:t>(Tisdale</a:t>
            </a:r>
            <a:r>
              <a:rPr lang="hu-HU" sz="2100" dirty="0" smtClean="0">
                <a:solidFill>
                  <a:srgbClr val="0070C0"/>
                </a:solidFill>
              </a:rPr>
              <a:t>-</a:t>
            </a:r>
            <a:r>
              <a:rPr lang="en-US" sz="2100" dirty="0" smtClean="0">
                <a:solidFill>
                  <a:srgbClr val="0070C0"/>
                </a:solidFill>
              </a:rPr>
              <a:t>Nelson) (2005). Seventh Edition. Pearson Prentice Hall Inc., USA.</a:t>
            </a:r>
          </a:p>
          <a:p>
            <a:r>
              <a:rPr lang="hu-HU" sz="2100" dirty="0" err="1" smtClean="0">
                <a:solidFill>
                  <a:srgbClr val="0070C0"/>
                </a:solidFill>
              </a:rPr>
              <a:t>Plant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hu-HU" sz="2100" dirty="0" err="1" smtClean="0">
                <a:solidFill>
                  <a:srgbClr val="0070C0"/>
                </a:solidFill>
              </a:rPr>
              <a:t>Analysis</a:t>
            </a:r>
            <a:r>
              <a:rPr lang="hu-HU" sz="2100" dirty="0" smtClean="0">
                <a:solidFill>
                  <a:srgbClr val="0070C0"/>
                </a:solidFill>
              </a:rPr>
              <a:t> </a:t>
            </a:r>
            <a:r>
              <a:rPr lang="en-US" sz="2100" dirty="0" smtClean="0">
                <a:solidFill>
                  <a:srgbClr val="0070C0"/>
                </a:solidFill>
              </a:rPr>
              <a:t>(1997</a:t>
            </a:r>
            <a:r>
              <a:rPr lang="en-US" sz="2100" dirty="0" smtClean="0">
                <a:solidFill>
                  <a:srgbClr val="0070C0"/>
                </a:solidFill>
              </a:rPr>
              <a:t>). </a:t>
            </a:r>
            <a:r>
              <a:rPr lang="en-US" sz="2100" dirty="0" smtClean="0">
                <a:solidFill>
                  <a:srgbClr val="0070C0"/>
                </a:solidFill>
              </a:rPr>
              <a:t>Ed. By D.J. Reuter and J. B. Robinson. CSIRO Publishing</a:t>
            </a:r>
          </a:p>
          <a:p>
            <a:endParaRPr lang="hu-HU" sz="2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3203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65126"/>
            <a:ext cx="11555605" cy="677094"/>
          </a:xfrm>
        </p:spPr>
        <p:txBody>
          <a:bodyPr/>
          <a:lstStyle/>
          <a:p>
            <a:r>
              <a:rPr lang="hu-HU" dirty="0"/>
              <a:t>TAG-</a:t>
            </a:r>
            <a:r>
              <a:rPr lang="hu-HU" dirty="0" err="1"/>
              <a:t>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1547" y="934065"/>
            <a:ext cx="11555605" cy="5351053"/>
          </a:xfrm>
        </p:spPr>
        <p:txBody>
          <a:bodyPr numCol="2">
            <a:normAutofit lnSpcReduction="10000"/>
          </a:bodyPr>
          <a:lstStyle/>
          <a:p>
            <a:pPr lvl="0"/>
            <a:r>
              <a:rPr lang="hu-HU" b="1" dirty="0"/>
              <a:t>digitalizáció</a:t>
            </a:r>
            <a:endParaRPr lang="hu-HU" dirty="0"/>
          </a:p>
          <a:p>
            <a:pPr lvl="0"/>
            <a:r>
              <a:rPr lang="hu-HU" b="1" dirty="0" err="1"/>
              <a:t>dróntechnológia</a:t>
            </a:r>
            <a:endParaRPr lang="hu-HU" dirty="0"/>
          </a:p>
          <a:p>
            <a:pPr lvl="0"/>
            <a:r>
              <a:rPr lang="hu-HU" b="1" dirty="0"/>
              <a:t>helyspecifikus tápanyag-gazdálkodás</a:t>
            </a:r>
            <a:endParaRPr lang="hu-HU" dirty="0"/>
          </a:p>
          <a:p>
            <a:pPr lvl="0"/>
            <a:r>
              <a:rPr lang="hu-HU" b="1" dirty="0"/>
              <a:t>kijuttatás tervezés</a:t>
            </a:r>
            <a:endParaRPr lang="hu-HU" dirty="0"/>
          </a:p>
          <a:p>
            <a:pPr lvl="0"/>
            <a:r>
              <a:rPr lang="hu-HU" b="1" dirty="0"/>
              <a:t>menedzsment zóna</a:t>
            </a:r>
            <a:endParaRPr lang="hu-HU" dirty="0"/>
          </a:p>
          <a:p>
            <a:pPr lvl="0"/>
            <a:r>
              <a:rPr lang="hu-HU" b="1" dirty="0"/>
              <a:t>műtrágya</a:t>
            </a:r>
            <a:endParaRPr lang="hu-HU" dirty="0"/>
          </a:p>
          <a:p>
            <a:pPr lvl="0"/>
            <a:r>
              <a:rPr lang="hu-HU" b="1" dirty="0"/>
              <a:t>NDVI térkép</a:t>
            </a:r>
            <a:endParaRPr lang="hu-HU" dirty="0"/>
          </a:p>
          <a:p>
            <a:pPr lvl="0"/>
            <a:r>
              <a:rPr lang="hu-HU" b="1" dirty="0"/>
              <a:t>növénytermesztés</a:t>
            </a:r>
            <a:endParaRPr lang="hu-HU" dirty="0"/>
          </a:p>
          <a:p>
            <a:pPr lvl="0"/>
            <a:r>
              <a:rPr lang="hu-HU" b="1" dirty="0" err="1"/>
              <a:t>on</a:t>
            </a:r>
            <a:r>
              <a:rPr lang="hu-HU" b="1" dirty="0"/>
              <a:t>-</a:t>
            </a:r>
            <a:r>
              <a:rPr lang="hu-HU" b="1" dirty="0" err="1"/>
              <a:t>the</a:t>
            </a:r>
            <a:r>
              <a:rPr lang="hu-HU" b="1" dirty="0"/>
              <a:t>-go szenzorok</a:t>
            </a:r>
            <a:endParaRPr lang="hu-HU" dirty="0"/>
          </a:p>
          <a:p>
            <a:pPr lvl="0"/>
            <a:r>
              <a:rPr lang="hu-HU" b="1" dirty="0"/>
              <a:t>pozícionált műtrágya kijuttatás</a:t>
            </a:r>
            <a:endParaRPr lang="hu-HU" dirty="0"/>
          </a:p>
          <a:p>
            <a:pPr lvl="0"/>
            <a:r>
              <a:rPr lang="hu-HU" b="1" dirty="0"/>
              <a:t>precíziós hígtrágya kijuttatás</a:t>
            </a:r>
            <a:endParaRPr lang="hu-HU" dirty="0"/>
          </a:p>
          <a:p>
            <a:pPr lvl="0"/>
            <a:r>
              <a:rPr lang="hu-HU" b="1" dirty="0"/>
              <a:t>precíziós talajmintavétel</a:t>
            </a:r>
            <a:endParaRPr lang="hu-HU" dirty="0"/>
          </a:p>
          <a:p>
            <a:pPr lvl="0"/>
            <a:r>
              <a:rPr lang="hu-HU" b="1" dirty="0"/>
              <a:t>szervesanyagok</a:t>
            </a:r>
            <a:endParaRPr lang="hu-HU" dirty="0"/>
          </a:p>
          <a:p>
            <a:pPr lvl="0"/>
            <a:r>
              <a:rPr lang="hu-HU" b="1" dirty="0"/>
              <a:t>talajélet</a:t>
            </a:r>
            <a:endParaRPr lang="hu-HU" dirty="0"/>
          </a:p>
          <a:p>
            <a:pPr lvl="0"/>
            <a:r>
              <a:rPr lang="hu-HU" b="1" dirty="0"/>
              <a:t>talajerőgazdálkodás</a:t>
            </a:r>
            <a:endParaRPr lang="hu-HU" dirty="0"/>
          </a:p>
          <a:p>
            <a:pPr lvl="0"/>
            <a:r>
              <a:rPr lang="hu-HU" b="1" dirty="0"/>
              <a:t>talajszkennelés</a:t>
            </a:r>
            <a:endParaRPr lang="hu-HU" dirty="0"/>
          </a:p>
          <a:p>
            <a:pPr lvl="0"/>
            <a:r>
              <a:rPr lang="hu-HU" b="1" dirty="0"/>
              <a:t>tápanyag</a:t>
            </a:r>
            <a:endParaRPr lang="hu-HU" dirty="0"/>
          </a:p>
          <a:p>
            <a:pPr lvl="0"/>
            <a:r>
              <a:rPr lang="hu-HU" b="1" dirty="0"/>
              <a:t>tápanyaggazdálkodás</a:t>
            </a:r>
            <a:endParaRPr lang="hu-HU" dirty="0"/>
          </a:p>
          <a:p>
            <a:pPr lvl="0"/>
            <a:r>
              <a:rPr lang="hu-HU" b="1" dirty="0"/>
              <a:t>tápelemfelvétel</a:t>
            </a:r>
            <a:endParaRPr lang="hu-HU" dirty="0"/>
          </a:p>
          <a:p>
            <a:pPr lvl="0"/>
            <a:r>
              <a:rPr lang="hu-HU" b="1" dirty="0"/>
              <a:t>távérzékelés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853663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90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tápanyagfelvételt befolyásoló tényezők</a:t>
            </a:r>
            <a:endParaRPr dirty="0"/>
          </a:p>
        </p:txBody>
      </p:sp>
      <p:sp>
        <p:nvSpPr>
          <p:cNvPr id="109" name="Google Shape;109;p19"/>
          <p:cNvSpPr txBox="1"/>
          <p:nvPr/>
        </p:nvSpPr>
        <p:spPr>
          <a:xfrm>
            <a:off x="436865" y="1268760"/>
            <a:ext cx="506273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b="1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Milyen formában fordulhatnak elő a tápelemek a talajban?</a:t>
            </a:r>
            <a:endParaRPr sz="2400" b="0" i="0" u="none" strike="noStrike" cap="none" dirty="0">
              <a:solidFill>
                <a:srgbClr val="1C9E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hu-HU" sz="2400" b="0" i="0" u="none" strike="noStrike" cap="none" dirty="0" smtClean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talajoldatban </a:t>
            </a: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oldott (ionos) formában,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agyagásványokon fixált állapotban,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agyagásványok rétegrácsaiba kötötten,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ásványi formában,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szervesanyaghoz kötötten.</a:t>
            </a:r>
            <a:endParaRPr dirty="0"/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endParaRPr sz="2800" b="0" i="0" u="none" strike="noStrike" cap="none" dirty="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7032104" y="1340768"/>
            <a:ext cx="482453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Mi befolyásolja a tápelemek felvehetőségét?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növényre jellemző genetikai tulajdonságok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környezeti tényezők (hőmérséklet, fény…)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talajoldat mennyisége (a talaj nedvességtartalma),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a talaj pH-ja,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szervesanyag tartalom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a talajban élő mikroorganizmusok,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4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a talajkémiai tulajdonságok,</a:t>
            </a:r>
            <a:endParaRPr dirty="0"/>
          </a:p>
        </p:txBody>
      </p:sp>
      <p:sp>
        <p:nvSpPr>
          <p:cNvPr id="2" name="Fazetta 1"/>
          <p:cNvSpPr/>
          <p:nvPr/>
        </p:nvSpPr>
        <p:spPr>
          <a:xfrm>
            <a:off x="9968846" y="88493"/>
            <a:ext cx="1887794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Jegyezze meg a befolyásoló tényezőket!</a:t>
            </a:r>
            <a:endParaRPr lang="hu-HU" dirty="0"/>
          </a:p>
        </p:txBody>
      </p:sp>
      <p:sp>
        <p:nvSpPr>
          <p:cNvPr id="6" name="Mosolygó arc 5"/>
          <p:cNvSpPr/>
          <p:nvPr/>
        </p:nvSpPr>
        <p:spPr>
          <a:xfrm>
            <a:off x="9761521" y="819658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 descr="http://geisseler.ucdavis.edu/Guidelines/Sunflower_curv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8248" y="4622626"/>
            <a:ext cx="3714750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335360" y="18864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tápelemfélvétel dinamikája</a:t>
            </a:r>
            <a:endParaRPr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335360" y="1268760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növények tápanyag szükséglete és tápanyag felvétele a vegetációs idő során változó intenzitású.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legmegfelelőbb tápanyagutánpótlási mód és idő megválasztása a tápanyagfelvétel időbeni változásainak (dinamikájának) ismeret lehetséges.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tápanyagfelvétel szakaszai nem azonosak a növény fejlődési szakaszaival.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Általános igazság, hogy a csírázás, fejlődés időszakában van szüksége a növénynek nagyobb mennyiségű foszforra, illetve a virágzáskor, míg a  nitrogén és a kálium ezzel ellentételesen viselkedik.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Növényre jellemző a felvétel dinamikája</a:t>
            </a:r>
            <a:endParaRPr dirty="0"/>
          </a:p>
        </p:txBody>
      </p:sp>
      <p:sp>
        <p:nvSpPr>
          <p:cNvPr id="118" name="Google Shape;118;p20"/>
          <p:cNvSpPr txBox="1"/>
          <p:nvPr/>
        </p:nvSpPr>
        <p:spPr>
          <a:xfrm>
            <a:off x="4799856" y="6611779"/>
            <a:ext cx="396044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lang="hu-HU" sz="1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http://geisseler.ucdavis.edu/Guidelines/N_Sunflower.html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azetta 1"/>
          <p:cNvSpPr/>
          <p:nvPr/>
        </p:nvSpPr>
        <p:spPr>
          <a:xfrm>
            <a:off x="4799857" y="5437239"/>
            <a:ext cx="3164272" cy="10424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Figyelje meg, </a:t>
            </a:r>
            <a:r>
              <a:rPr lang="hu-HU" dirty="0" smtClean="0"/>
              <a:t>mely fejlődési stádiumban </a:t>
            </a:r>
            <a:r>
              <a:rPr lang="hu-HU" dirty="0" smtClean="0"/>
              <a:t>legnagyobb  a tápanyagfelvétel!</a:t>
            </a:r>
            <a:endParaRPr lang="hu-HU" dirty="0"/>
          </a:p>
        </p:txBody>
      </p:sp>
      <p:sp>
        <p:nvSpPr>
          <p:cNvPr id="7" name="Mosolygó arc 6"/>
          <p:cNvSpPr/>
          <p:nvPr/>
        </p:nvSpPr>
        <p:spPr>
          <a:xfrm>
            <a:off x="4688076" y="6162458"/>
            <a:ext cx="373625" cy="3832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12586</Words>
  <Application>Microsoft Office PowerPoint</Application>
  <PresentationFormat>Egyéni</PresentationFormat>
  <Paragraphs>1078</Paragraphs>
  <Slides>72</Slides>
  <Notes>68</Notes>
  <HiddenSlides>0</HiddenSlides>
  <MMClips>7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72</vt:i4>
      </vt:variant>
    </vt:vector>
  </HeadingPairs>
  <TitlesOfParts>
    <vt:vector size="77" baseType="lpstr">
      <vt:lpstr>Arial</vt:lpstr>
      <vt:lpstr>Calibri</vt:lpstr>
      <vt:lpstr>Roboto</vt:lpstr>
      <vt:lpstr>Office-téma</vt:lpstr>
      <vt:lpstr>Microsoft Office Word dokumentum</vt:lpstr>
      <vt:lpstr>Talajerőgazdálkodás a gyakorlatban</vt:lpstr>
      <vt:lpstr>Tartalomjegyzék</vt:lpstr>
      <vt:lpstr>Bevezetés</vt:lpstr>
      <vt:lpstr>Témaspecifikus szakmai kérdések</vt:lpstr>
      <vt:lpstr>Témaspecifikus szakmai kérdések</vt:lpstr>
      <vt:lpstr>Talajerőgazdálkodás vagy tápanyaggazdálkodás</vt:lpstr>
      <vt:lpstr>A növényi tápanyagfelvétel</vt:lpstr>
      <vt:lpstr>A tápanyagfelvételt befolyásoló tényezők</vt:lpstr>
      <vt:lpstr>A tápelemfélvétel dinamikája</vt:lpstr>
      <vt:lpstr>Tápelemek kölcsönhatása</vt:lpstr>
      <vt:lpstr>Tápelemek hasznosulása</vt:lpstr>
      <vt:lpstr>A tápelemek szerepe, hatása</vt:lpstr>
      <vt:lpstr>A tápelemek szerepe, hatása</vt:lpstr>
      <vt:lpstr>Tápelemek szerepe a gyakorlatban</vt:lpstr>
      <vt:lpstr>A talaj szervesanyag- és a tápanyagok kapcsolata</vt:lpstr>
      <vt:lpstr>A 4R szemlélet</vt:lpstr>
      <vt:lpstr>A tápanyagutánpótlás alapja - talajmintavétel</vt:lpstr>
      <vt:lpstr>A tápanyagutánpótlás alapja - talajmintavétel</vt:lpstr>
      <vt:lpstr>Talajmintavétel – Mit? Miért?</vt:lpstr>
      <vt:lpstr>A tápanyagutánpótlás alapja - talajmintavétel</vt:lpstr>
      <vt:lpstr>A tápanyagutánpótlás alapja - talajmintavétel</vt:lpstr>
      <vt:lpstr>Különbség a mintavételezések között</vt:lpstr>
      <vt:lpstr>Zónák kialakítása</vt:lpstr>
      <vt:lpstr>Kijuttatás tervezés</vt:lpstr>
      <vt:lpstr>Szaktanácsadó szoftverek</vt:lpstr>
      <vt:lpstr>Inputanyagok – Szilárd műtrágyák</vt:lpstr>
      <vt:lpstr>Inputanyagok – Folyékony műtrágyák</vt:lpstr>
      <vt:lpstr>Inputanyagok – Szervesanyagok</vt:lpstr>
      <vt:lpstr>Inputanyagok – Meszezés</vt:lpstr>
      <vt:lpstr>Inputanyagok - Mikroelemek</vt:lpstr>
      <vt:lpstr>Mit? Mikor? Hova?</vt:lpstr>
      <vt:lpstr>A talajerőgazdálkodás a gyakorlatban és a digitalizáció</vt:lpstr>
      <vt:lpstr>A talaj megismerése és a digitalizáció</vt:lpstr>
      <vt:lpstr>Helyspecifikus tápanyag-visszapótlás célja</vt:lpstr>
      <vt:lpstr>Helyspecifikus tápanyag-visszapótlás célja</vt:lpstr>
      <vt:lpstr>Táblán belüli zónák kialakítása</vt:lpstr>
      <vt:lpstr>Helyspecifikus tápanyag-gazdálkodás előnyei és hátrányai</vt:lpstr>
      <vt:lpstr>Menedzsment zóna alapú talajmintavétel </vt:lpstr>
      <vt:lpstr>Talaj szkennelés</vt:lpstr>
      <vt:lpstr>Hozamnövelés – hozambiztonság – csökkenthető így a műtrágya adag?</vt:lpstr>
      <vt:lpstr>Miért fontos a talajélet? </vt:lpstr>
      <vt:lpstr>Talajélet javítás –  a kulcs a fenntarthatósághoz</vt:lpstr>
      <vt:lpstr>Helyspecifikus szervestrágya vagy komposzt kijuttatás</vt:lpstr>
      <vt:lpstr>Precíziós hígtrágyatrágya kijuttatás</vt:lpstr>
      <vt:lpstr>Helyspecifikus alapműtrágya kijuttatás folyamata </vt:lpstr>
      <vt:lpstr>Helyspecifikus alapműtrágya kijuttatás gépei</vt:lpstr>
      <vt:lpstr>Helyspecifikus alapműtrágya kijuttatási rendszerek</vt:lpstr>
      <vt:lpstr>Milyen lehetőségeink vannak a starter műtrágyázásra? </vt:lpstr>
      <vt:lpstr>Vetéssel egymenetbe kijuttatható starter műtrágyák</vt:lpstr>
      <vt:lpstr>Startert műtrágya kijuttatás SMART formában</vt:lpstr>
      <vt:lpstr>Távérzékelés – műholdak  –  a növényállomány folyamatos kontroll</vt:lpstr>
      <vt:lpstr>Távérzékelés – a növényállomány folyamatos kontroll</vt:lpstr>
      <vt:lpstr>Helyspecifikus  műtrágya kijuttatása – on-the-go szenzorok</vt:lpstr>
      <vt:lpstr>Hasznos mobil applikáció a tápanyag-visszapótlásban</vt:lpstr>
      <vt:lpstr>Fejtárgya kijuttatás</vt:lpstr>
      <vt:lpstr>Pozícionált műtrágya kijuttatás – helyspecifikus fejtárgya kapás növények esetében</vt:lpstr>
      <vt:lpstr>Levéltrágyázás </vt:lpstr>
      <vt:lpstr>Jó gyakorlat példa – a folyékony nitrogén fejtrágya és a lombtrágya kijuttatása Gyöngyöspatán a Havas 92 Szövetkezetben</vt:lpstr>
      <vt:lpstr>Jó gyakorlat példa – a folyékony nitrogén fejtrágya és a lombtrágya kijuttatása Gyöngyöspatán a Havas 92 Szövetkezetben - továbblépés</vt:lpstr>
      <vt:lpstr>Jó gyakorlat példa – tavaszi időszak fejtrágyázása</vt:lpstr>
      <vt:lpstr>Mit ad a digitalizáció és helyspecifikus talajerő-visszapótlás?</vt:lpstr>
      <vt:lpstr>Mit ad a digitalizáció és helyspecifikus tápanyag-visszapótlás?</vt:lpstr>
      <vt:lpstr>Jó gyakorlat példa – Helyspecifikus vetés helyspecifikus startert műtrágyával</vt:lpstr>
      <vt:lpstr>Fogalomtár</vt:lpstr>
      <vt:lpstr>Fogalomtár</vt:lpstr>
      <vt:lpstr>Fogalomtár</vt:lpstr>
      <vt:lpstr>Fogalomtár</vt:lpstr>
      <vt:lpstr>Ellenőrző kérdések</vt:lpstr>
      <vt:lpstr>Ellenőrző kérdések</vt:lpstr>
      <vt:lpstr>Felhasznált irodalom</vt:lpstr>
      <vt:lpstr>Felhasznált irodalom</vt:lpstr>
      <vt:lpstr>TAG-ek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Talajerőgazdálkodás a gyakorlatban</dc:title>
  <dc:creator>Péter Varga</dc:creator>
  <cp:lastModifiedBy>user</cp:lastModifiedBy>
  <cp:revision>33</cp:revision>
  <dcterms:created xsi:type="dcterms:W3CDTF">2021-04-21T15:27:09Z</dcterms:created>
  <dcterms:modified xsi:type="dcterms:W3CDTF">2021-06-30T15:02:27Z</dcterms:modified>
</cp:coreProperties>
</file>