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493" r:id="rId74"/>
    <p:sldId id="505" r:id="rId75"/>
  </p:sldIdLst>
  <p:sldSz cx="12192000" cy="6858000"/>
  <p:notesSz cx="6858000" cy="9144000"/>
  <p:embeddedFontLst>
    <p:embeddedFont>
      <p:font typeface="Calibri" panose="020F0502020204030204" pitchFamily="34" charset="0"/>
      <p:regular r:id="rId77"/>
      <p:bold r:id="rId78"/>
      <p:italic r:id="rId79"/>
      <p:boldItalic r:id="rId80"/>
    </p:embeddedFont>
    <p:embeddedFont>
      <p:font typeface="Helvetica Neue" panose="020B0604020202020204" charset="0"/>
      <p:regular r:id="rId81"/>
      <p:bold r:id="rId82"/>
      <p:italic r:id="rId83"/>
      <p:boldItalic r:id="rId84"/>
    </p:embeddedFont>
    <p:embeddedFont>
      <p:font typeface="Open Sans" panose="020B0606030504020204" pitchFamily="34" charset="0"/>
      <p:regular r:id="rId85"/>
      <p:bold r:id="rId86"/>
      <p:italic r:id="rId87"/>
      <p:boldItalic r:id="rId88"/>
    </p:embeddedFont>
    <p:embeddedFont>
      <p:font typeface="Source Sans Pro" panose="020B0503030403020204" pitchFamily="34" charset="0"/>
      <p:regular r:id="rId89"/>
      <p:bold r:id="rId90"/>
      <p:italic r:id="rId91"/>
      <p:boldItalic r:id="rId92"/>
    </p:embeddedFont>
    <p:embeddedFont>
      <p:font typeface="Tahoma" panose="020B0604030504040204" pitchFamily="34" charset="0"/>
      <p:regular r:id="rId93"/>
      <p:bold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5" roundtripDataSignature="AMtx7mgsYA0xAlB6qYZYiM1j0HmXphDC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026" autoAdjust="0"/>
  </p:normalViewPr>
  <p:slideViewPr>
    <p:cSldViewPr snapToGrid="0">
      <p:cViewPr varScale="1">
        <p:scale>
          <a:sx n="38" d="100"/>
          <a:sy n="38" d="100"/>
        </p:scale>
        <p:origin x="17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font" Target="fonts/font14.fntdata"/><Relationship Id="rId95"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7.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u.wikipedia.org/wiki/Tulajdons%C3%A1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hu.wikipedia.org/wiki/Biol%C3%B3gia" TargetMode="External"/><Relationship Id="rId5" Type="http://schemas.openxmlformats.org/officeDocument/2006/relationships/hyperlink" Target="https://hu.wikipedia.org/wiki/K%C3%A9mia" TargetMode="External"/><Relationship Id="rId4" Type="http://schemas.openxmlformats.org/officeDocument/2006/relationships/hyperlink" Target="https://hu.wikipedia.org/wiki/Fizika"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m2.mtmt.hu/api/publication/30390355"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pig-world.co.uk/features/the-mutual-benefits-of-outdoor-pig-production.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just" rtl="0">
              <a:lnSpc>
                <a:spcPct val="100000"/>
              </a:lnSpc>
              <a:spcBef>
                <a:spcPts val="0"/>
              </a:spcBef>
              <a:spcAft>
                <a:spcPts val="0"/>
              </a:spcAft>
              <a:buSzPts val="1100"/>
              <a:buNone/>
            </a:pPr>
            <a:r>
              <a:rPr lang="hu-HU" sz="1800" b="0">
                <a:latin typeface="Calibri"/>
                <a:ea typeface="Calibri"/>
                <a:cs typeface="Calibri"/>
                <a:sym typeface="Calibri"/>
              </a:rPr>
              <a:t>A Precíziós állattenyésztés c. tananyag átfogó képet kíván adni arról, hogy mit jelent a precíziós állattenyésztés (PLF), milyen technológiák állnak ma rendelkezésünkre az állattartásban és takarmányozásban, amik a precíziós jelzővel illethetők.  A tananyag elsősorban az intenzív állattartásban, tejelő szarvasmarha, sertés és baromfi tartásban alkalmazott eszközöket és rendszereket mutatja be, példaként azonban néhány olyan rendszer is bemutatásra kerül, mely a szabadtartású sertés és szarvasmarha tartásban alkalmazható. Nem célunk az összes okos eszköz és technológia felsorolása, de kiemelten kezeljük azokat, amik a gyakorlatban már elterjedtek és a mindennapok munkáját jelentősen megkönnyítik vagy gazdasági szempontból előnyösnek ítélhetők. Bemutatunk olyan esettanulmányokat, melyekben a döntéstámogatást a precíziós eszközök, illetve a használatukból szerzett információ adja. Ehhez áttekintjük az PLF rendszerekben alkalmazott szenzorokat, távfelügyeleti rendszereket, az adatátvitelhez szükséges info-kommunikációs csatornákat. Példákat hozunk, hogy a gyűjtött adat, hogyan válik információvá és ezt hogyan lehet felhasználni a telepi management számára. </a:t>
            </a:r>
            <a:endParaRPr sz="1800" b="1">
              <a:latin typeface="Times New Roman"/>
              <a:ea typeface="Times New Roman"/>
              <a:cs typeface="Times New Roman"/>
              <a:sym typeface="Times New Roman"/>
            </a:endParaRPr>
          </a:p>
          <a:p>
            <a:pPr marL="457200" lvl="0" indent="-298450" algn="just" rtl="0">
              <a:lnSpc>
                <a:spcPct val="100000"/>
              </a:lnSpc>
              <a:spcBef>
                <a:spcPts val="0"/>
              </a:spcBef>
              <a:spcAft>
                <a:spcPts val="0"/>
              </a:spcAft>
              <a:buSzPts val="1100"/>
              <a:buChar char="●"/>
            </a:pPr>
            <a:r>
              <a:rPr lang="hu-HU" sz="1800" b="0">
                <a:latin typeface="Calibri"/>
                <a:ea typeface="Calibri"/>
                <a:cs typeface="Calibri"/>
                <a:sym typeface="Calibri"/>
              </a:rPr>
              <a:t>A tananyag feldolgozásával az olvasó átfogó képet kap a PLF rendszerekről, azok használhatóságáról. Az összegyűjtött ismeretek alapján el tudja dönteni, hogy melyek azok az eszközök, melyek egy induló vagy melyek egy már működő gazdaságban segítik a napi managementet, illetve mik azok az információk, amelyek segítségével hosszútávú, stratégiai döntéseket tudnak meghozni. </a:t>
            </a:r>
            <a:endParaRPr sz="1800" b="1">
              <a:latin typeface="Times New Roman"/>
              <a:ea typeface="Times New Roman"/>
              <a:cs typeface="Times New Roman"/>
              <a:sym typeface="Times New Roman"/>
            </a:endParaRPr>
          </a:p>
        </p:txBody>
      </p:sp>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 folyamatok irányítása minden összetett tevékenység szükséges feltétele. Így van ez  a precíziós állattartás területén is.</a:t>
            </a:r>
            <a:endParaRPr/>
          </a:p>
          <a:p>
            <a:pPr marL="158750" lvl="0" indent="0" algn="l" rtl="0">
              <a:lnSpc>
                <a:spcPct val="100000"/>
              </a:lnSpc>
              <a:spcBef>
                <a:spcPts val="0"/>
              </a:spcBef>
              <a:spcAft>
                <a:spcPts val="0"/>
              </a:spcAft>
              <a:buSzPts val="1100"/>
              <a:buNone/>
            </a:pPr>
            <a:r>
              <a:rPr lang="hu-HU"/>
              <a:t>Az iparban sok évtizede jelentős kultúrája van, annak, hogy a teljes üzemmenet kézben van tartva, megfelelő mennyiségű információ áll rendelkezésre a folyamatok áttekintéséhez, befolyásoláshoz, beavatkozáshoz.</a:t>
            </a:r>
            <a:endParaRPr/>
          </a:p>
          <a:p>
            <a:pPr marL="158750" lvl="0" indent="0" algn="l" rtl="0">
              <a:lnSpc>
                <a:spcPct val="100000"/>
              </a:lnSpc>
              <a:spcBef>
                <a:spcPts val="0"/>
              </a:spcBef>
              <a:spcAft>
                <a:spcPts val="0"/>
              </a:spcAft>
              <a:buSzPts val="1100"/>
              <a:buNone/>
            </a:pPr>
            <a:r>
              <a:rPr lang="hu-HU"/>
              <a:t>A mezőgazdaság területén ennek kevéssé van múltja.</a:t>
            </a:r>
            <a:endParaRPr/>
          </a:p>
          <a:p>
            <a:pPr marL="158750" lvl="0" indent="0" algn="l" rtl="0">
              <a:lnSpc>
                <a:spcPct val="100000"/>
              </a:lnSpc>
              <a:spcBef>
                <a:spcPts val="0"/>
              </a:spcBef>
              <a:spcAft>
                <a:spcPts val="0"/>
              </a:spcAft>
              <a:buSzPts val="1100"/>
              <a:buNone/>
            </a:pPr>
            <a:r>
              <a:rPr lang="hu-HU"/>
              <a:t>Pedig a nagyüzemi állattartás összetett ÜZEM, a működési feltételek pedig sok tekintetben szigorúbb szabályozás betartását követelik meg, mint a klasszikus ipari termelésben. Ez elsősorban az állategészségügy, a fertőzések és megbetegedések távoltartása területén igaz.</a:t>
            </a:r>
            <a:endParaRPr/>
          </a:p>
          <a:p>
            <a:pPr marL="158750" lvl="0" indent="0" algn="l" rtl="0">
              <a:lnSpc>
                <a:spcPct val="100000"/>
              </a:lnSpc>
              <a:spcBef>
                <a:spcPts val="0"/>
              </a:spcBef>
              <a:spcAft>
                <a:spcPts val="0"/>
              </a:spcAft>
              <a:buSzPts val="1100"/>
              <a:buNone/>
            </a:pPr>
            <a:r>
              <a:rPr lang="hu-HU"/>
              <a:t>Az állattartó telepek tagolt kialakítása a múltban nem tette lehetővé az információ egységes biztosítását a telep teljes területén. A korszerű, informatikával is felszerelt megoldások általában szigetszerűen kerültek kiépítésre (pl. fejőházi rendszer) a telep többi egysége változatlan rendszerben üzemelt tovább.</a:t>
            </a:r>
            <a:endParaRPr/>
          </a:p>
          <a:p>
            <a:pPr marL="158750" lvl="0" indent="0" algn="l" rtl="0">
              <a:lnSpc>
                <a:spcPct val="100000"/>
              </a:lnSpc>
              <a:spcBef>
                <a:spcPts val="0"/>
              </a:spcBef>
              <a:spcAft>
                <a:spcPts val="0"/>
              </a:spcAft>
              <a:buSzPts val="1100"/>
              <a:buNone/>
            </a:pPr>
            <a:r>
              <a:rPr lang="hu-HU"/>
              <a:t>Az informatika mai szintjén – elsősorban a vezeték nélküli eszközök fejlődésével -  lehetőség nyílik az információ gyors és biztonságos és nem mellesleg költséghatékonyabb továbbítására.</a:t>
            </a:r>
            <a:endParaRPr/>
          </a:p>
          <a:p>
            <a:pPr marL="158750" lvl="0" indent="0" algn="l" rtl="0">
              <a:lnSpc>
                <a:spcPct val="100000"/>
              </a:lnSpc>
              <a:spcBef>
                <a:spcPts val="0"/>
              </a:spcBef>
              <a:spcAft>
                <a:spcPts val="0"/>
              </a:spcAft>
              <a:buSzPts val="1100"/>
              <a:buNone/>
            </a:pPr>
            <a:r>
              <a:rPr lang="hu-HU"/>
              <a:t>Elsősorban informatikai alapú fejlesztések  segítségével megsokszorozható az az információ mennyiség, ami rendelkezésre áll a precízebb működéshez, a kontrol szintjének emeléséhez.</a:t>
            </a:r>
            <a:endParaRPr/>
          </a:p>
          <a:p>
            <a:pPr marL="457200" lvl="0" indent="-22860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hu-HU"/>
              <a:t>Forrás: Okosfarm</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146" name="Google Shape;146;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1. Észlelésnek nevezzük egy paraméter folyamatos vagy periodikus mérését, és a mérés eredményének vizualizálását valamilyen formában. Ez a szint általában akkor (és a gyakorlatban úgy) valósul meg, ha valamilyen kézi eszközzel mérést végzünk, és a kijelzőről leolvassuk a mért értéket. Ebben az esetben a mért érték alapján a mérést végzőnek kell eldöntenie, hogy elindítja-e a következő szintet, azaz jelzést indít, illetve amennyiben a felelősségi köre megengedi/megköveteli, hogy a folyamatba is beavatkozzon.</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2. Az emberi beavatkozás nélküli jelzéshez az adott paraméter folyamatos mérése szükséges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jelzőrendszer folyamatosan értékeli a mért értéket, és amennyiben az a normál üzemi tartománytól eltér, akkor valamilyen jelzőberendezés indít. Ennek a jelzésnek köznapi neve a riasztás, de a mérnöki szóhasználat szinte kizárólag a jelzés szót használja az irányítástechnikában.</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 a jelzés többféle lehet: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akusztikus, azaz valamilyen hangjelző megszólaltatása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vizuális, általában képernyőn létrehozott állapot változás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Vezeték nélküli kommunikációs csatornán (rádióhullám, GSM, mobil internet) továbbított jelzés a kijelölt személy készülékére.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Ebben az esetben a jelzést már egyértelműen azt jelenti, hogy a folyamat eltért a kívánt iránytól és beavatkozás szükséges.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Gyakran a jelzőrendszerek két típusú jelzés küldésére is alkalmasak, annak függvényében, hogy az eltérés illetve a paraméter változásának sebessége milyen mértékű.</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Kis eltérés esetén előjelzés (vagy tájékoztatási fokozat), nagy eltérés esetén éles jelzés küldésére is képesek. Ebben az esetben a jelzés értékelésével a szakember el tudja dönteni mennyire sürgős a beavatkozást elvégezni.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beavatkozás automatikus jelzés esetén is manuális, azaz igényli az emberi tényező jelenlétét és döntését.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3. Beavatkozás. Teljesen automatizált rendszerekben a mérés és az értékelés nem jelzést továbbít, hanem szabályozási kör segítségével elindítja a beavatkozást a folyamatba.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beavatkozó egység szabályozó elemek vezérlésével biztosítja a szükséges korrekciót.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Természetesen automatizált működés esetén is lehetőség van a kezelőszemélyzet tájékoztatására a beavatkozás közben vagy még annak megkezdése előtt a korábban ismertetett módokon. Automatikus rendszerek is lehetőséget biztosítanak arra, hogy a személyzet felülbírálja a vezérlést, amennyiben ezt az üzemi körülmények megkívánják.</a:t>
            </a:r>
            <a:endParaRPr/>
          </a:p>
          <a:p>
            <a:pPr marL="457200" lvl="0" indent="-22860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hu-HU"/>
              <a:t>Forrás: Okosfarm </a:t>
            </a:r>
            <a:endParaRPr/>
          </a:p>
          <a:p>
            <a:pPr marL="457200" lvl="0" indent="-228600" algn="l" rtl="0">
              <a:lnSpc>
                <a:spcPct val="100000"/>
              </a:lnSpc>
              <a:spcBef>
                <a:spcPts val="0"/>
              </a:spcBef>
              <a:spcAft>
                <a:spcPts val="0"/>
              </a:spcAft>
              <a:buSzPts val="1100"/>
              <a:buNone/>
            </a:pPr>
            <a:endParaRPr/>
          </a:p>
        </p:txBody>
      </p:sp>
      <p:sp>
        <p:nvSpPr>
          <p:cNvPr id="170" name="Google Shape;170;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folyamatok szabályozása folyamatos döntések meghozatalát igényli.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döntéshozó annál megalapozottabb, és várhatóan jobb döntést képes hozni az adott pillanatban, minél több értékelhető információ (adat) áll rendelkezésére a döntés tárgyával kapcsolatban.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 a megállapítás akkor igaz, ha az adatok áttekinthetőek, hitelesek és pontosak.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Ebben a rendszerben a döntéshozó nem feltétlenül a humán felhasználó az információ felhasználója lehet rendszer is(gép, berendezés, vezérlő szabályozó elem)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Arra a pontra, (végpont) ahonnan adatot szeretnénk kapni, mérőeszközt kell elhelyeznünk.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Ennek a mérőeszköznek az a feladata, hogy egy fizikai mennyiséget értelmezhető adattá alakítson át és alkalmassá tegye a továbbításra.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Mérési pontok elhelyezkedése: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állattartásban a mérési pontokat leggyakrabban az állatok életterében, megfelelő pontosságú mérés eléréséhez pedig az állat fejmagasságában kell elhelyezni.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 a tény olyan üzemi körülményeket teremt a szenzor kialakítása szempontjából, amelyeknek nem könnyű megfelelni.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Tokozás és csatlakozások kialakításakor a következő szempontokat kell figyelembe venni: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állatok életterében jelentős mennyiségű maró anyag és gáz keletkezik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jószág a szenzort folyamatosan „birtokba akarja venni” piszkálja és megpróbálja megrágni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istállók, sertésbatériák tisztítása és fertőtlenítése nagy nyomású lúgos anyagokkal történik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Ezek alapján az az elsődleges kritérium, hogy robosztus, zárt kialakítású megfelelő IP védettségű legyen a szenzor.</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Tervezési és felhasználási szempontból az egyes elvárások ellentmondásban is lehetnek.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Léteznek olyan mérendő mennyiségek, amelyek estében mintavételezéséhez biztosítani kell a levegő szabad áramlását, amelyet a teljesen zárt kialakítás nem tesz lehetővé.</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egyes eszközök energiaigénye nagyban függ a mérési elvtől, valamint a mérések gyakoriságától. Az energiaellátásukat ennek megfelelően kell kiválasztani, szem előtt tartva azt a szempontot, hogy a kialakítható tápellátás a lehető legstabilabb legyen. Ez a megoldás sok esetben már a felhasználási helyszín alapján eldől, mivel egy elektromos hálózattal ellátott épületben evidens a 230V hálózati elektromos csatlakozás használata, de például szabadtartás esetén ennek kiépítése olyan költségeket jelenthet, ami már nem teszi megtérülővé az adatpont kialakítását. Ebben az esetben alternatív energiaforrást kell találni, ami a szenzor kialakításának megfelelő. Ugyanez a szempont fennáll a kapcsolódási pontok kialakításánál is. Az adattovábbítás módját szintén a környezethez kell igazítani, például épületen belül sok egyedi vezeték nélküli eszköz használata interferenciát eredményezhet, itt a legtöbb esetben jó alternatíva a kábeles kapcsolat. Az épületek között, nagy távolságok áthidalására vagy külterületen viszont jó alternatíva lehet valamilyen vezeték nélküli hálózat kialakítása.</a:t>
            </a:r>
            <a:endParaRPr/>
          </a:p>
          <a:p>
            <a:pPr marL="15875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None/>
            </a:pPr>
            <a:r>
              <a:rPr lang="hu-HU" sz="1200">
                <a:solidFill>
                  <a:schemeClr val="dk1"/>
                </a:solidFill>
                <a:latin typeface="Arial"/>
                <a:ea typeface="Arial"/>
                <a:cs typeface="Arial"/>
                <a:sym typeface="Arial"/>
              </a:rPr>
              <a:t>Forrás: Okosfarm </a:t>
            </a:r>
            <a:endParaRPr sz="120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
        <p:nvSpPr>
          <p:cNvPr id="183" name="Google Shape;183;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Az előző pontban bevezettük a szenzor fogalmát, mint adatgyűjtő eszközt. </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a:t>
            </a:r>
            <a:r>
              <a:rPr lang="hu-HU" sz="1100" b="0" i="0" u="sng" strike="noStrike" cap="none">
                <a:solidFill>
                  <a:srgbClr val="202122"/>
                </a:solidFill>
                <a:latin typeface="Arial"/>
                <a:ea typeface="Arial"/>
                <a:cs typeface="Arial"/>
                <a:sym typeface="Arial"/>
              </a:rPr>
              <a:t> szenzor</a:t>
            </a:r>
            <a:r>
              <a:rPr lang="hu-HU" sz="1100" b="0" i="0" u="none" strike="noStrike" cap="none">
                <a:solidFill>
                  <a:srgbClr val="202122"/>
                </a:solidFill>
                <a:latin typeface="Arial"/>
                <a:ea typeface="Arial"/>
                <a:cs typeface="Arial"/>
                <a:sym typeface="Arial"/>
              </a:rPr>
              <a:t> olyan elem, amely egy mérendő </a:t>
            </a:r>
            <a:r>
              <a:rPr lang="hu-HU" sz="1100" b="0" i="0" u="sng" strike="noStrike" cap="none">
                <a:solidFill>
                  <a:srgbClr val="202122"/>
                </a:solidFill>
                <a:latin typeface="Arial"/>
                <a:ea typeface="Arial"/>
                <a:cs typeface="Arial"/>
                <a:sym typeface="Arial"/>
                <a:hlinkClick r:id="rId3">
                  <a:extLst>
                    <a:ext uri="{A12FA001-AC4F-418D-AE19-62706E023703}">
                      <ahyp:hlinkClr xmlns:ahyp="http://schemas.microsoft.com/office/drawing/2018/hyperlinkcolor" val="tx"/>
                    </a:ext>
                  </a:extLst>
                </a:hlinkClick>
              </a:rPr>
              <a:t>tulajdonságtól</a:t>
            </a:r>
            <a:r>
              <a:rPr lang="hu-HU" sz="1100" b="0" i="0" u="none" strike="noStrike" cap="none">
                <a:solidFill>
                  <a:srgbClr val="202122"/>
                </a:solidFill>
                <a:latin typeface="Arial"/>
                <a:ea typeface="Arial"/>
                <a:cs typeface="Arial"/>
                <a:sym typeface="Arial"/>
              </a:rPr>
              <a:t> függő jelet szolgáltat. A mérendő tulajdonság és a jel egyaránt lehet </a:t>
            </a:r>
            <a:r>
              <a:rPr lang="hu-HU" sz="1100" b="0" i="0" u="sng" strike="noStrike" cap="none">
                <a:solidFill>
                  <a:srgbClr val="202122"/>
                </a:solidFill>
                <a:latin typeface="Arial"/>
                <a:ea typeface="Arial"/>
                <a:cs typeface="Arial"/>
                <a:sym typeface="Arial"/>
                <a:hlinkClick r:id="rId4">
                  <a:extLst>
                    <a:ext uri="{A12FA001-AC4F-418D-AE19-62706E023703}">
                      <ahyp:hlinkClr xmlns:ahyp="http://schemas.microsoft.com/office/drawing/2018/hyperlinkcolor" val="tx"/>
                    </a:ext>
                  </a:extLst>
                </a:hlinkClick>
              </a:rPr>
              <a:t>fizikai</a:t>
            </a:r>
            <a:r>
              <a:rPr lang="hu-HU" sz="1100" b="0" i="0" u="none" strike="noStrike" cap="none">
                <a:solidFill>
                  <a:srgbClr val="202122"/>
                </a:solidFill>
                <a:latin typeface="Arial"/>
                <a:ea typeface="Arial"/>
                <a:cs typeface="Arial"/>
                <a:sym typeface="Arial"/>
              </a:rPr>
              <a:t>, </a:t>
            </a:r>
            <a:r>
              <a:rPr lang="hu-HU" sz="1100" b="0" i="0" u="sng" strike="noStrike" cap="none">
                <a:solidFill>
                  <a:srgbClr val="202122"/>
                </a:solidFill>
                <a:latin typeface="Arial"/>
                <a:ea typeface="Arial"/>
                <a:cs typeface="Arial"/>
                <a:sym typeface="Arial"/>
                <a:hlinkClick r:id="rId5">
                  <a:extLst>
                    <a:ext uri="{A12FA001-AC4F-418D-AE19-62706E023703}">
                      <ahyp:hlinkClr xmlns:ahyp="http://schemas.microsoft.com/office/drawing/2018/hyperlinkcolor" val="tx"/>
                    </a:ext>
                  </a:extLst>
                </a:hlinkClick>
              </a:rPr>
              <a:t>kémiai</a:t>
            </a:r>
            <a:r>
              <a:rPr lang="hu-HU" sz="1100" b="0" i="0" u="none" strike="noStrike" cap="none">
                <a:solidFill>
                  <a:srgbClr val="202122"/>
                </a:solidFill>
                <a:latin typeface="Arial"/>
                <a:ea typeface="Arial"/>
                <a:cs typeface="Arial"/>
                <a:sym typeface="Arial"/>
              </a:rPr>
              <a:t>, </a:t>
            </a:r>
            <a:r>
              <a:rPr lang="hu-HU" sz="1100" b="0" i="0" u="sng" strike="noStrike" cap="none">
                <a:solidFill>
                  <a:srgbClr val="202122"/>
                </a:solidFill>
                <a:latin typeface="Arial"/>
                <a:ea typeface="Arial"/>
                <a:cs typeface="Arial"/>
                <a:sym typeface="Arial"/>
                <a:hlinkClick r:id="rId6">
                  <a:extLst>
                    <a:ext uri="{A12FA001-AC4F-418D-AE19-62706E023703}">
                      <ahyp:hlinkClr xmlns:ahyp="http://schemas.microsoft.com/office/drawing/2018/hyperlinkcolor" val="tx"/>
                    </a:ext>
                  </a:extLst>
                </a:hlinkClick>
              </a:rPr>
              <a:t>biológiai</a:t>
            </a:r>
            <a:r>
              <a:rPr lang="hu-HU" sz="1100" b="0" i="0" u="none" strike="noStrike" cap="none">
                <a:solidFill>
                  <a:srgbClr val="202122"/>
                </a:solidFill>
                <a:latin typeface="Arial"/>
                <a:ea typeface="Arial"/>
                <a:cs typeface="Arial"/>
                <a:sym typeface="Arial"/>
              </a:rPr>
              <a:t> stb. jellegű. </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Fontos, hogy a mérendő tulajdonság, és az érzékelő által szolgáltatott jel egymásnak kölcsönösen egyértelmű függvényei legyenek.</a:t>
            </a:r>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Ez bármely mérési metódusra igaz.</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Tekintsük át, milyen mérési metódusokat használunk leggyakrabban:</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Fizikai adatmérő szenzor</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 leggyakoribb mérésre használt szenzortípus. Valamely fizikai mennyiséget, (ilyen pl. a hőmérséklet, nedvességtartalom) alakít át mérhető elektromos jel formába. Az elektromos jel változása a mért érték változásának függvénye. Előnye az egyszerűség és skálázhatóság.</a:t>
            </a:r>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Kémiai szenzor</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 mérőeszköz rendelkezik egy olyan anyaggal amely gerjesztés (elsősorban előfűtés) hatására reakcióba lép a környezettel, és ezek alapján szolgáltatja azt a mérhető mennyiséget, amely indikátor maramétere a mérésnek. </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Ezeket elsősorban gáz koncentrációjának mérésére használjuk. Az állattartásban leggyakoribb az ammónia mérése. </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 szenzor típus hátránya, hogy költségesebb az üzemeltetés, mert a speciális anyag a használatban „elfogy” ezért időtartama véges. Fél év három év távlatában cserélendő. A kialakítás gyakran olyan, hogy nem a teljes szenzort, csak az anyagot tartalmazó betétet szükséges cserélni.</a:t>
            </a:r>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Vizuális elemzésen alapuló módszerek</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Az elmúlt években ez a módszer robbanásszerűen fejlődött.</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 metódus lényege: képi információtartalom szoftveres algoritmusok elemzése. Ebből az információból számszerű adat előállítása. </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 technológia alapja a megfelelően részletes képi információ. </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Ennek biztosítása elengedhetetlen a megfelelő pontosságú méréshez/becsléshez.</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 technológia haszna, hogy  elkülönült részfeladatok/eredmények és nagy rendszerekben felhasználható adatok előállítására egyaránt alkalmas.</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Másik nagy előnye, hogy a szoftverfejlesztés egyik fő célpontja a mobiltelefonos applikáció, ami az egyébként is használt okostelefonokon is megjeleníthető, nincs speciális hardver igénye. </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 technológia felhasználást gyakorlati példákkal később is taglaljuk.</a:t>
            </a:r>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Elektromos táplálású mérőeszközök</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Mivel egy számszerű adatot szolgáltatnak, a szenzorokhoz soroljuk ezeket a berendezéseket. Kialakításukban azonban összetettebb, gyakran saját mechanikai rendszert, vagy önálló kiértékelő elektronikai egységet tartalmaznak. </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Elsősorban folyadékok, gázok állapotváltozásának mérésére használatosak</a:t>
            </a:r>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Gépi adatok felhasználása</a:t>
            </a:r>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Adatszolgáltató szenzorként használható a gépészeti eszközökbe beépített saját mérési pontok kiolvasása is. Ezek a gépek működési paramétereiről vagy meghibásodásáról adnak információt, amely a későbbiekben bemutatásra kerülő vezérlő/távfelügyeleti rendszerekben is szerepet kapnak.</a:t>
            </a:r>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100" b="0" i="0" u="none" strike="noStrike" cap="none">
                <a:solidFill>
                  <a:srgbClr val="202122"/>
                </a:solidFill>
                <a:latin typeface="Arial"/>
                <a:ea typeface="Arial"/>
                <a:cs typeface="Arial"/>
                <a:sym typeface="Arial"/>
              </a:rPr>
              <a:t>Forrás: Okosfarm </a:t>
            </a:r>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202122"/>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Az állattartásban használt  szenzorokat a működési metódus mellett megkülönböztethetjük a mérés célja, valamint a mérés helye szerint.</a:t>
            </a:r>
            <a:endParaRPr/>
          </a:p>
          <a:p>
            <a:pPr marL="158750" lvl="0" indent="0" algn="l" rtl="0">
              <a:lnSpc>
                <a:spcPct val="100000"/>
              </a:lnSpc>
              <a:spcBef>
                <a:spcPts val="0"/>
              </a:spcBef>
              <a:spcAft>
                <a:spcPts val="0"/>
              </a:spcAft>
              <a:buSzPts val="1100"/>
              <a:buNone/>
            </a:pPr>
            <a:r>
              <a:rPr lang="hu-HU"/>
              <a:t>Ez a megközelítés azért fontos, mert funkció központú, ez alapján jobban átlátható komplex rendszerekben  betöltött szerepük.</a:t>
            </a:r>
            <a:endParaRPr/>
          </a:p>
          <a:p>
            <a:pPr marL="158750" lvl="0" indent="0" algn="l" rtl="0">
              <a:lnSpc>
                <a:spcPct val="100000"/>
              </a:lnSpc>
              <a:spcBef>
                <a:spcPts val="0"/>
              </a:spcBef>
              <a:spcAft>
                <a:spcPts val="0"/>
              </a:spcAft>
              <a:buSzPts val="1100"/>
              <a:buNone/>
            </a:pPr>
            <a:r>
              <a:rPr lang="hu-HU"/>
              <a:t>Négy jól elkülöníthető csoportot jelöltünk meg. Az egyes csoportok funkcióit, működését a következő diák részletesen bemutatják.</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Okosfarm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Az állattartásban használatos szenzoroknál funkciójukat tekintve három csoportot különböztetünk meg. Az első csoport az állatok életterének környezeti adatait méri. A legelterjedtebb mérés a hőmérsékletre vonatkozik. Ez lehet térhőmérséklet, amikor is egy-egy istálló, terem vagy akár szabad terület hőmérsékletét mérjük, de sok esetben bizonyos anyagok belső, maghőmérsékletét is felügyelni kell. A hőmérsékleti adatok mellett az állatok hőérzetéhez nagyban hozzájárul a páratartalom, így ezt a két paramétert az esetek nagy részében közösen mérjük. A különböző gázok (ammónia, széndioxid, stb.) mérése az állatjóléti szempontok miatt elengedhetetlen, valamint a szellőztetés intenzitását is programozhatjuk velük. A gázok mérését jellemzően több szinten végezzük, azonban a legtöbbször az állat fejmagasságába mindenképp kerül szenzor. Ez komoly tervezést igényel a fizikai kialakítást illetően, mivel a gázérzékelő szenzoroknak közvetlen kapcsolat szükséges a környezeti levegővel, viszont ellen kell állni a mosásnak, takarításnak és az állatok érdeklődésének is. Az állattartási környezet két meghatározó paramétere még a fénymennyiség mérése – különösen fényprogramok alkalmazása esetén, például sertés vagy baromfi -, illetve a hang, mint zaj mérése. Jellemzően ez az érték akkor mutat kiugrásokat, ha az állatok megijedtek vagy nem érzik jól magukat a környezetben.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OKOSFARM</a:t>
            </a:r>
            <a:endParaRPr/>
          </a:p>
          <a:p>
            <a:pPr marL="158750" lvl="0" indent="0" algn="l" rtl="0">
              <a:lnSpc>
                <a:spcPct val="100000"/>
              </a:lnSpc>
              <a:spcBef>
                <a:spcPts val="0"/>
              </a:spcBef>
              <a:spcAft>
                <a:spcPts val="0"/>
              </a:spcAft>
              <a:buSzPts val="1100"/>
              <a:buNone/>
            </a:pPr>
            <a:r>
              <a:rPr lang="hu-HU"/>
              <a:t>Kép: OKOSFARM</a:t>
            </a:r>
            <a:endParaRPr/>
          </a:p>
        </p:txBody>
      </p:sp>
      <p:sp>
        <p:nvSpPr>
          <p:cNvPr id="204" name="Google Shape;204;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 második csoport azokat a szenzorokat tartalmazza, amik az állattartás üzemi folyamataihoz kapcsolódnak. Ilyenek például a különböző folyadékszint mérők. Ezek lehetnek kontaktus nélküli (pl. ultrahangos elven működő) szenzorok, vagy egy pályán vezetett úszó elvén működő műszerek. Az ideális kialakítás kiválasztása a felhasználási terület alapján történik, például ha trágyatároló tartályban kell mérést végezni az egészen más közeget jelent, mint egy tej, vagy víztartályban. A folyamat felügyeletéhez elengedhetetlen az egyes sziget szerű gépészetek mérése és rendszerbe integrálása. A tápanyag behordás, itatás, mérlegelés rendszerei sok esetben saját szenzorokkal előszereltek, de egyedi mérőpontok kialakítása is lehetséges. A harmadik csoport az épületfelügyeleti szenzorok. Ezek jellemzően az automatizált gépészeti rendszerek részeiként jelennek meg, mint például a szellőzés vagy ventilátor vezérlés megoldásai hőmérséklet, páratartalom vagy gázérzékelő szenzorok adatai alapján. Kiemelten fontos feladat egyes nélkülözhetetlen gépészetek és infrastruktúrák működési felügyelete, mint például az ivóvíz, vagy az elektromos áram megléte. Az épületgépészeti mérésekből költséghely alapú energiafelhasználási adatokat is gyűjthetünk, így az önköltség számítás és optimalizálás akár gépenként kontrollálható.</a:t>
            </a:r>
            <a:endParaRPr/>
          </a:p>
          <a:p>
            <a:pPr marL="158750" lvl="0" indent="0" algn="l" rtl="0">
              <a:lnSpc>
                <a:spcPct val="100000"/>
              </a:lnSpc>
              <a:spcBef>
                <a:spcPts val="0"/>
              </a:spcBef>
              <a:spcAft>
                <a:spcPts val="0"/>
              </a:spcAft>
              <a:buSzPts val="1100"/>
              <a:buNone/>
            </a:pPr>
            <a:r>
              <a:rPr lang="hu-HU"/>
              <a:t>2021-től az energiafogyasztás mérése bizonyos üzemméret mellett almérők kialakításával és adattárolással törvényi kötelezettség! Az állattartó telepek jó része a törvény hatálya alá tartozik.</a:t>
            </a:r>
            <a:endParaRPr/>
          </a:p>
          <a:p>
            <a:pPr marL="457200" lvl="0"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OKOSFARM</a:t>
            </a:r>
            <a:endParaRPr/>
          </a:p>
          <a:p>
            <a:pPr marL="158750" lvl="0" indent="0" algn="l" rtl="0">
              <a:lnSpc>
                <a:spcPct val="100000"/>
              </a:lnSpc>
              <a:spcBef>
                <a:spcPts val="0"/>
              </a:spcBef>
              <a:spcAft>
                <a:spcPts val="0"/>
              </a:spcAft>
              <a:buSzPts val="1100"/>
              <a:buNone/>
            </a:pPr>
            <a:r>
              <a:rPr lang="hu-HU"/>
              <a:t>Kép: OKOSFARM</a:t>
            </a:r>
            <a:endParaRPr/>
          </a:p>
        </p:txBody>
      </p:sp>
      <p:sp>
        <p:nvSpPr>
          <p:cNvPr id="212" name="Google Shape;212;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Korábban említésre került, hogy a vizuális (képi) információ számszerű adattá konvertálása az elmúlt években mekkora fejlődésen ment keresztül.</a:t>
            </a:r>
            <a:endParaRPr/>
          </a:p>
          <a:p>
            <a:pPr marL="158750" lvl="0" indent="0" algn="l" rtl="0">
              <a:lnSpc>
                <a:spcPct val="100000"/>
              </a:lnSpc>
              <a:spcBef>
                <a:spcPts val="0"/>
              </a:spcBef>
              <a:spcAft>
                <a:spcPts val="0"/>
              </a:spcAft>
              <a:buSzPts val="1100"/>
              <a:buNone/>
            </a:pPr>
            <a:r>
              <a:rPr lang="hu-HU"/>
              <a:t>Tudni kell, hogy jelen pillanatban a technológia jó része a kísérleti fázis végén, a piaci bevezetés kezdetén van, a „finomhangolás” állapotában van.</a:t>
            </a:r>
            <a:endParaRPr/>
          </a:p>
          <a:p>
            <a:pPr marL="158750" lvl="0" indent="0" algn="l" rtl="0">
              <a:lnSpc>
                <a:spcPct val="100000"/>
              </a:lnSpc>
              <a:spcBef>
                <a:spcPts val="0"/>
              </a:spcBef>
              <a:spcAft>
                <a:spcPts val="0"/>
              </a:spcAft>
              <a:buSzPts val="1100"/>
              <a:buNone/>
            </a:pPr>
            <a:r>
              <a:rPr lang="hu-HU"/>
              <a:t>Már használható, de kalkulálni kell azzal, hogy működési pontossága és működési biztonsága még nem 100%.</a:t>
            </a:r>
            <a:endParaRPr/>
          </a:p>
          <a:p>
            <a:pPr marL="158750" lvl="0" indent="0" algn="l" rtl="0">
              <a:lnSpc>
                <a:spcPct val="100000"/>
              </a:lnSpc>
              <a:spcBef>
                <a:spcPts val="0"/>
              </a:spcBef>
              <a:spcAft>
                <a:spcPts val="0"/>
              </a:spcAft>
              <a:buSzPts val="1100"/>
              <a:buNone/>
            </a:pPr>
            <a:r>
              <a:rPr lang="hu-HU"/>
              <a:t>A fejlesztések viszont egyértelműen előre vetítik, hogy ez a mérési metódus a következő évek favoritja lesz, a következők miatt.</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Érintésmentes adat biztosítása</a:t>
            </a:r>
            <a:endParaRPr/>
          </a:p>
          <a:p>
            <a:pPr marL="457200" lvl="0" indent="-298450" algn="l" rtl="0">
              <a:lnSpc>
                <a:spcPct val="100000"/>
              </a:lnSpc>
              <a:spcBef>
                <a:spcPts val="0"/>
              </a:spcBef>
              <a:spcAft>
                <a:spcPts val="0"/>
              </a:spcAft>
              <a:buSzPts val="1100"/>
              <a:buChar char="●"/>
            </a:pPr>
            <a:r>
              <a:rPr lang="hu-HU"/>
              <a:t>Egyszerű használat</a:t>
            </a:r>
            <a:endParaRPr/>
          </a:p>
          <a:p>
            <a:pPr marL="457200" lvl="0" indent="-298450" algn="l" rtl="0">
              <a:lnSpc>
                <a:spcPct val="100000"/>
              </a:lnSpc>
              <a:spcBef>
                <a:spcPts val="0"/>
              </a:spcBef>
              <a:spcAft>
                <a:spcPts val="0"/>
              </a:spcAft>
              <a:buSzPts val="1100"/>
              <a:buChar char="●"/>
            </a:pPr>
            <a:r>
              <a:rPr lang="hu-HU"/>
              <a:t>Jó ár/érték arány</a:t>
            </a:r>
            <a:endParaRPr/>
          </a:p>
          <a:p>
            <a:pPr marL="457200" lvl="0" indent="-298450" algn="l" rtl="0">
              <a:lnSpc>
                <a:spcPct val="100000"/>
              </a:lnSpc>
              <a:spcBef>
                <a:spcPts val="0"/>
              </a:spcBef>
              <a:spcAft>
                <a:spcPts val="0"/>
              </a:spcAft>
              <a:buSzPts val="1100"/>
              <a:buChar char="●"/>
            </a:pPr>
            <a:r>
              <a:rPr lang="hu-HU"/>
              <a:t>Egy jól leírható részfolyamatra kapott eredmény</a:t>
            </a:r>
            <a:endParaRPr/>
          </a:p>
          <a:p>
            <a:pPr marL="457200" lvl="0" indent="-298450" algn="l" rtl="0">
              <a:lnSpc>
                <a:spcPct val="100000"/>
              </a:lnSpc>
              <a:spcBef>
                <a:spcPts val="0"/>
              </a:spcBef>
              <a:spcAft>
                <a:spcPts val="0"/>
              </a:spcAft>
              <a:buSzPts val="1100"/>
              <a:buChar char="●"/>
            </a:pPr>
            <a:r>
              <a:rPr lang="hu-HU"/>
              <a:t>Integrálhatóság</a:t>
            </a:r>
            <a:endParaRPr/>
          </a:p>
          <a:p>
            <a:pPr marL="457200" lvl="0" indent="-298450" algn="l" rtl="0">
              <a:lnSpc>
                <a:spcPct val="100000"/>
              </a:lnSpc>
              <a:spcBef>
                <a:spcPts val="0"/>
              </a:spcBef>
              <a:spcAft>
                <a:spcPts val="0"/>
              </a:spcAft>
              <a:buSzPts val="1100"/>
              <a:buChar char="●"/>
            </a:pPr>
            <a:r>
              <a:rPr lang="hu-HU"/>
              <a:t>Mobiltelefonos applikáció használat lehetősége </a:t>
            </a:r>
            <a:endParaRPr/>
          </a:p>
          <a:p>
            <a:pPr marL="457200" lvl="0"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Néhány gyakorlati példa a  vizuális információ elemzéséből kapott számszerű információ felhasználására</a:t>
            </a:r>
            <a:endParaRPr/>
          </a:p>
          <a:p>
            <a:pPr marL="158750" lvl="0" indent="0" algn="l" rtl="0">
              <a:lnSpc>
                <a:spcPct val="100000"/>
              </a:lnSpc>
              <a:spcBef>
                <a:spcPts val="0"/>
              </a:spcBef>
              <a:spcAft>
                <a:spcPts val="0"/>
              </a:spcAft>
              <a:buSzPts val="1100"/>
              <a:buNone/>
            </a:pPr>
            <a:endParaRPr/>
          </a:p>
          <a:p>
            <a:pPr marL="44450" lvl="0" indent="0" algn="l" rtl="0">
              <a:lnSpc>
                <a:spcPct val="100000"/>
              </a:lnSpc>
              <a:spcBef>
                <a:spcPts val="0"/>
              </a:spcBef>
              <a:spcAft>
                <a:spcPts val="0"/>
              </a:spcAft>
              <a:buSzPts val="1100"/>
              <a:buNone/>
            </a:pPr>
            <a:r>
              <a:rPr lang="hu-HU" sz="1100"/>
              <a:t>Állategyedszámlálás kamerával</a:t>
            </a:r>
            <a:endParaRPr/>
          </a:p>
          <a:p>
            <a:pPr marL="44450" lvl="0" indent="0" algn="l" rtl="0">
              <a:lnSpc>
                <a:spcPct val="100000"/>
              </a:lnSpc>
              <a:spcBef>
                <a:spcPts val="0"/>
              </a:spcBef>
              <a:spcAft>
                <a:spcPts val="0"/>
              </a:spcAft>
              <a:buSzPts val="1100"/>
              <a:buNone/>
            </a:pPr>
            <a:r>
              <a:rPr lang="hu-HU" sz="1100"/>
              <a:t>Logisztikában, állomány deponálásában, szabadtartásban nyújt segítséget</a:t>
            </a:r>
            <a:endParaRPr/>
          </a:p>
          <a:p>
            <a:pPr marL="44450" lvl="0" indent="0" algn="l" rtl="0">
              <a:lnSpc>
                <a:spcPct val="100000"/>
              </a:lnSpc>
              <a:spcBef>
                <a:spcPts val="0"/>
              </a:spcBef>
              <a:spcAft>
                <a:spcPts val="0"/>
              </a:spcAft>
              <a:buSzPts val="1100"/>
              <a:buNone/>
            </a:pPr>
            <a:endParaRPr sz="1100"/>
          </a:p>
          <a:p>
            <a:pPr marL="44450" lvl="0" indent="0" algn="l" rtl="0">
              <a:lnSpc>
                <a:spcPct val="100000"/>
              </a:lnSpc>
              <a:spcBef>
                <a:spcPts val="0"/>
              </a:spcBef>
              <a:spcAft>
                <a:spcPts val="0"/>
              </a:spcAft>
              <a:buSzPts val="1100"/>
              <a:buNone/>
            </a:pPr>
            <a:r>
              <a:rPr lang="hu-HU" sz="1100"/>
              <a:t>Mozgás elemzés kamerával</a:t>
            </a:r>
            <a:endParaRPr/>
          </a:p>
          <a:p>
            <a:pPr marL="44450" lvl="0" indent="0" algn="l" rtl="0">
              <a:lnSpc>
                <a:spcPct val="100000"/>
              </a:lnSpc>
              <a:spcBef>
                <a:spcPts val="0"/>
              </a:spcBef>
              <a:spcAft>
                <a:spcPts val="0"/>
              </a:spcAft>
              <a:buSzPts val="1100"/>
              <a:buNone/>
            </a:pPr>
            <a:r>
              <a:rPr lang="hu-HU" sz="1100"/>
              <a:t>A különböző megbetegedések, ( pl szarvasmarha sántaság) detektálására, az állatok állapotának megítélésére használható</a:t>
            </a:r>
            <a:endParaRPr/>
          </a:p>
          <a:p>
            <a:pPr marL="44450" lvl="0" indent="0" algn="l" rtl="0">
              <a:lnSpc>
                <a:spcPct val="100000"/>
              </a:lnSpc>
              <a:spcBef>
                <a:spcPts val="0"/>
              </a:spcBef>
              <a:spcAft>
                <a:spcPts val="0"/>
              </a:spcAft>
              <a:buSzPts val="1100"/>
              <a:buNone/>
            </a:pPr>
            <a:endParaRPr sz="1100"/>
          </a:p>
          <a:p>
            <a:pPr marL="44450" lvl="0" indent="0" algn="l" rtl="0">
              <a:lnSpc>
                <a:spcPct val="100000"/>
              </a:lnSpc>
              <a:spcBef>
                <a:spcPts val="0"/>
              </a:spcBef>
              <a:spcAft>
                <a:spcPts val="0"/>
              </a:spcAft>
              <a:buSzPts val="1100"/>
              <a:buNone/>
            </a:pPr>
            <a:r>
              <a:rPr lang="hu-HU" sz="1100"/>
              <a:t>Légzésszám figyelés kamerával</a:t>
            </a:r>
            <a:endParaRPr/>
          </a:p>
          <a:p>
            <a:pPr marL="44450" lvl="0" indent="0" algn="l" rtl="0">
              <a:lnSpc>
                <a:spcPct val="100000"/>
              </a:lnSpc>
              <a:spcBef>
                <a:spcPts val="0"/>
              </a:spcBef>
              <a:spcAft>
                <a:spcPts val="0"/>
              </a:spcAft>
              <a:buSzPts val="1100"/>
              <a:buNone/>
            </a:pPr>
            <a:r>
              <a:rPr lang="hu-HU" sz="1100"/>
              <a:t>Az állomány viselkedésének vizsgálatára, normál állapotban és  szélsőséges ( pl hőstressz) helyzetben. Tenyésztésben fajtanemesítés esetén az új egyedek </a:t>
            </a:r>
            <a:endParaRPr/>
          </a:p>
          <a:p>
            <a:pPr marL="44450" lvl="0" indent="0" algn="l" rtl="0">
              <a:lnSpc>
                <a:spcPct val="100000"/>
              </a:lnSpc>
              <a:spcBef>
                <a:spcPts val="0"/>
              </a:spcBef>
              <a:spcAft>
                <a:spcPts val="0"/>
              </a:spcAft>
              <a:buSzPts val="1100"/>
              <a:buNone/>
            </a:pPr>
            <a:endParaRPr sz="1100"/>
          </a:p>
          <a:p>
            <a:pPr marL="44450" lvl="0" indent="0" algn="l" rtl="0">
              <a:lnSpc>
                <a:spcPct val="100000"/>
              </a:lnSpc>
              <a:spcBef>
                <a:spcPts val="0"/>
              </a:spcBef>
              <a:spcAft>
                <a:spcPts val="0"/>
              </a:spcAft>
              <a:buSzPts val="1100"/>
              <a:buNone/>
            </a:pPr>
            <a:endParaRPr sz="1100"/>
          </a:p>
          <a:p>
            <a:pPr marL="44450" lvl="0" indent="0" algn="l" rtl="0">
              <a:lnSpc>
                <a:spcPct val="100000"/>
              </a:lnSpc>
              <a:spcBef>
                <a:spcPts val="0"/>
              </a:spcBef>
              <a:spcAft>
                <a:spcPts val="0"/>
              </a:spcAft>
              <a:buSzPts val="1100"/>
              <a:buNone/>
            </a:pPr>
            <a:r>
              <a:rPr lang="hu-HU" sz="1100"/>
              <a:t>Súlymérés kamerával</a:t>
            </a:r>
            <a:endParaRPr/>
          </a:p>
          <a:p>
            <a:pPr marL="44450" lvl="0" indent="0" algn="l" rtl="0">
              <a:lnSpc>
                <a:spcPct val="100000"/>
              </a:lnSpc>
              <a:spcBef>
                <a:spcPts val="0"/>
              </a:spcBef>
              <a:spcAft>
                <a:spcPts val="0"/>
              </a:spcAft>
              <a:buSzPts val="1100"/>
              <a:buNone/>
            </a:pPr>
            <a:r>
              <a:rPr lang="hu-HU" sz="1100"/>
              <a:t>Szarvasmarha súlymérés applikációval</a:t>
            </a:r>
            <a:endParaRPr/>
          </a:p>
          <a:p>
            <a:pPr marL="44450" lvl="0" indent="0" algn="l" rtl="0">
              <a:lnSpc>
                <a:spcPct val="100000"/>
              </a:lnSpc>
              <a:spcBef>
                <a:spcPts val="0"/>
              </a:spcBef>
              <a:spcAft>
                <a:spcPts val="0"/>
              </a:spcAft>
              <a:buSzPts val="1100"/>
              <a:buNone/>
            </a:pPr>
            <a:r>
              <a:rPr lang="hu-HU" sz="1100"/>
              <a:t>Az képi információ algoritmus alapú megközelítésének egyik legígéretesebb alkalmazása. Sertéseknél egyed és batéria szinten is képes a súlybecslésre. </a:t>
            </a:r>
            <a:endParaRPr/>
          </a:p>
          <a:p>
            <a:pPr marL="44450" lvl="0" indent="0" algn="l" rtl="0">
              <a:lnSpc>
                <a:spcPct val="100000"/>
              </a:lnSpc>
              <a:spcBef>
                <a:spcPts val="0"/>
              </a:spcBef>
              <a:spcAft>
                <a:spcPts val="0"/>
              </a:spcAft>
              <a:buSzPts val="1100"/>
              <a:buNone/>
            </a:pPr>
            <a:r>
              <a:rPr lang="hu-HU" sz="1100"/>
              <a:t>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OKOSFARM</a:t>
            </a:r>
            <a:endParaRPr/>
          </a:p>
          <a:p>
            <a:pPr marL="158750" lvl="0" indent="0" algn="l" rtl="0">
              <a:lnSpc>
                <a:spcPct val="100000"/>
              </a:lnSpc>
              <a:spcBef>
                <a:spcPts val="0"/>
              </a:spcBef>
              <a:spcAft>
                <a:spcPts val="0"/>
              </a:spcAft>
              <a:buSzPts val="1100"/>
              <a:buNone/>
            </a:pPr>
            <a:r>
              <a:rPr lang="hu-HU"/>
              <a:t>Kép: PIG BROTHER, OKOSFARM</a:t>
            </a:r>
            <a:endParaRPr/>
          </a:p>
        </p:txBody>
      </p:sp>
      <p:sp>
        <p:nvSpPr>
          <p:cNvPr id="220" name="Google Shape;220;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Takarmány szkenner</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Speciális részfeladat az állattartásban a takarmány beltartalmi értékének meghatározása.</a:t>
            </a:r>
            <a:endParaRPr/>
          </a:p>
          <a:p>
            <a:pPr marL="158750" lvl="0" indent="0" algn="l" rtl="0">
              <a:lnSpc>
                <a:spcPct val="100000"/>
              </a:lnSpc>
              <a:spcBef>
                <a:spcPts val="0"/>
              </a:spcBef>
              <a:spcAft>
                <a:spcPts val="0"/>
              </a:spcAft>
              <a:buSzPts val="1100"/>
              <a:buNone/>
            </a:pPr>
            <a:r>
              <a:rPr lang="hu-HU"/>
              <a:t>Erre nyújt jól használható költséghatékony megoldást a módszer.</a:t>
            </a:r>
            <a:endParaRPr/>
          </a:p>
          <a:p>
            <a:pPr marL="158750" lvl="0" indent="0" algn="l" rtl="0">
              <a:lnSpc>
                <a:spcPct val="100000"/>
              </a:lnSpc>
              <a:spcBef>
                <a:spcPts val="0"/>
              </a:spcBef>
              <a:spcAft>
                <a:spcPts val="0"/>
              </a:spcAft>
              <a:buSzPts val="1100"/>
              <a:buNone/>
            </a:pPr>
            <a:r>
              <a:rPr lang="hu-HU"/>
              <a:t>A takarmányozás adatai folyamatosan mérhetők, az adatok eltárolhatók.</a:t>
            </a:r>
            <a:endParaRPr/>
          </a:p>
          <a:p>
            <a:pPr marL="158750" lvl="0" indent="0" algn="l" rtl="0">
              <a:lnSpc>
                <a:spcPct val="100000"/>
              </a:lnSpc>
              <a:spcBef>
                <a:spcPts val="0"/>
              </a:spcBef>
              <a:spcAft>
                <a:spcPts val="0"/>
              </a:spcAft>
              <a:buSzPts val="1100"/>
              <a:buNone/>
            </a:pPr>
            <a:r>
              <a:rPr lang="hu-HU"/>
              <a:t>Az egyedfejlődés egyik bemenő paramétereként és minőségbiztosítási elemként is felhasználható.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Csernozjom Kft.</a:t>
            </a:r>
            <a:endParaRPr/>
          </a:p>
          <a:p>
            <a:pPr marL="158750" lvl="0" indent="0" algn="l" rtl="0">
              <a:lnSpc>
                <a:spcPct val="100000"/>
              </a:lnSpc>
              <a:spcBef>
                <a:spcPts val="0"/>
              </a:spcBef>
              <a:spcAft>
                <a:spcPts val="0"/>
              </a:spcAft>
              <a:buSzPts val="1100"/>
              <a:buNone/>
            </a:pPr>
            <a:r>
              <a:rPr lang="hu-HU"/>
              <a:t>Kép: Csernozjom Kft.</a:t>
            </a:r>
            <a:endParaRPr/>
          </a:p>
        </p:txBody>
      </p:sp>
      <p:sp>
        <p:nvSpPr>
          <p:cNvPr id="229" name="Google Shape;229;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Összefoglalva a szenzorok által mért, naplózott, a kapcsolódó szoftverek által vizualizált és élő adatok, jelzések által nyújtott információk értéke a következő: mivel nem szükséges a felügyelt pozícióban tartózkodni az észleléshez, ezért egy felelős több területre tud figyelni, ami által humán kapacitás szabadul fel. A valós idejű kommunikációnak hála az egy személyre jutó megnövekedett területi felügyelet ellenére sem növekszik, sőt, csökken a veszteségek esélye, mert megvan a célzott beavatkozás lehetősége. Az automatizálás területén, mely az állattartásban a hatékonyabb működést célzó fejlesztési irányok alapja, nem is lehetséges adatgyűjtés és adatelemzés nélkül megfelelő beállításokat elérni. A vezetői döntéstámogatás megalapozottságát is nagy százalékban ezek az információk adják, ezért a szervezet fejlesztésben, humán erőforrás és folyamat menedzsment kérdésekben is egyre nagyobb szerepet kapnak ezek az adatok. A megrendelők, beszállítók és a működéshez nélkülözhetetlen külső üzemeltetést végző cégek is nagyobb hatékonysággal tudnak együttműködni egy vállalattal, ha az strukturált adatgyűjtő rendszereket használ. A minőségbiztosítás alapja is az automatizált adatgyűjtés és naplózás, ez pedig megrendelői szempontból is pozitív visszacsatolásokat eredményez.</a:t>
            </a:r>
            <a:endParaRPr/>
          </a:p>
          <a:p>
            <a:pPr marL="457200" lvl="0"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OKOSFARM</a:t>
            </a:r>
            <a:endParaRPr/>
          </a:p>
        </p:txBody>
      </p:sp>
      <p:sp>
        <p:nvSpPr>
          <p:cNvPr id="239" name="Google Shape;239;p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hu-HU"/>
              <a:t>Ha már megvan a kialakított mérési pont, és az adattovábbítás hálózata is, szükség van egy központra, ahol az adatokat tárolhatjuk, valamint a szoftveres megoldásokat menedzselhetjük. Meg kell különböztetni a szerver és a kliens fogalmát. Előbbi a rendszer működéséért felel és az adatok tárolását biztosítja, míg utóbbi a vizualizációs felületet jelenti. Egyszerűbb eszközöknél a szerver és a kliens összevonódik, ilyen például egy olyan eszköz, ami helyi kijelzővel rendelkezik és saját memóriájából olvashatók vissza adatok. Nagyobb méretű telepeken, több szenzort és helyi adatátviteli hálózatot alkalmazva már egy saját szerver üzemeltetése célszerű, amit helyben, vagy a hálózaton belül érhetünk el egy kliens számítógép, vagy akár tablet, okostelefon alkalmazásával. A kliens mobilitásának érdekében igen elterjedtek a felhő tárhely alapú megoldások. Ez esetben internet kapcsolat szükséges az adatok gyűjtéséhez, és a felhőben futó alkalmazás fogja az esetleges jelző, vagy értékelő feladatokat elvégezni. Elérése jellemzően webes felületen, felhasználónév/jelszó megadásával lehetséges, ahol a saját fiókunkhoz férhetünk hozzá. Mivel a felhő alapú megoldások ki vannak téve az internetszolgáltatás működésének, valamint az adatok fizikailag nem a felhasználó eszközén találhatók, ezért komolyabb IT biztonságot és nagyobb rendelkezésre állást igénylő – például vezérléseket is végző - rendszerek esetén a lokális szerverek még mindig a legelfogadottabbak. Ezek viszont kombinálhatók külső akár interneten keresztüli kliens eléréssel, így „saját felhő” megoldásként is értelmezhetők.</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hu-HU"/>
              <a:t>Forrás: Okosfarm</a:t>
            </a:r>
            <a:endParaRPr/>
          </a:p>
          <a:p>
            <a:pPr marL="0" marR="0" lvl="0" indent="0" algn="l" rtl="0">
              <a:lnSpc>
                <a:spcPct val="100000"/>
              </a:lnSpc>
              <a:spcBef>
                <a:spcPts val="0"/>
              </a:spcBef>
              <a:spcAft>
                <a:spcPts val="0"/>
              </a:spcAft>
              <a:buClr>
                <a:srgbClr val="000000"/>
              </a:buClr>
              <a:buSzPts val="1100"/>
              <a:buFont typeface="Arial"/>
              <a:buNone/>
            </a:pPr>
            <a:r>
              <a:rPr lang="hu-HU"/>
              <a:t>Kép: Okosfarm</a:t>
            </a:r>
            <a:endParaRPr/>
          </a:p>
          <a:p>
            <a:pPr marL="457200" lvl="0" indent="-228600" algn="l" rtl="0">
              <a:lnSpc>
                <a:spcPct val="100000"/>
              </a:lnSpc>
              <a:spcBef>
                <a:spcPts val="0"/>
              </a:spcBef>
              <a:spcAft>
                <a:spcPts val="0"/>
              </a:spcAft>
              <a:buSzPts val="1100"/>
              <a:buNone/>
            </a:pPr>
            <a:endParaRPr/>
          </a:p>
        </p:txBody>
      </p:sp>
      <p:sp>
        <p:nvSpPr>
          <p:cNvPr id="247" name="Google Shape;247;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 következőkben részletesen megvizsgáljuk és csoportosítjuk az egyes vezetékes és vezeték nélküli adattovábbítási technikákat, valamint a tápellátási lehetőségeket.  A legegyszerűbb szenzorok analóg jeltovábbítással rendelkeznek. Erre a legegyszerűbb példa a relék működése. A relé segítségével egy alacsony energiaigényű ki/be típusú állapotváltozást tudunk létre hozni. Ez az állapotváltozás az eszköz kimenetén lehet egy helyi jelzést indító kapcsoló, de akár vezérelhet nagyobb áramfelvételű berendezést is. Legegyszerűbb példája a szobai termosztát, ahol beállíthatom a hőmérsékletet, majd ha a belső mérő közeg eléri a beállított határértéket, záródik egy kimeneti áramkör – és indulhat a fűtés vagy a hűtés. Ez az „igen/nem” jellegű kommunikáció azonban csak nagyon egyszerű adatokat képes közölni, folyamatok során felmerülő értékek mérésére korlátozottan alkalmas. Erre lehet megoldás a méréstechnika analóg elemeire kifejlesztett 4-20mA vagy HART szabványok alkalmazása. A gépészetekben leginkább elterjedtek a BUS alapú, vagy soros porti kommunikációs modulok. Járművekben a kétvezetékes CAN-BUS a legelterjedtebb, termelésben és állattartásban használatos gépeknél a MODBUS a jellemző. Címezhetők az adatpontok, az adatfeldolgozó eszköz pedig regiszterekből olvassa ki az adott állapotváltozásokat. Az IP alapú jelátvitel segítségével Ethernet szabványon belüli eszközöket csatlakoztathatunk, ahol szabványos tápellátási és adatkódolási megoldások léteznek. Nagy előnye, hogy lassan az ipari területeken is a legelterjedtebb platform, valamint könnyen, szoftverek segítségével paraméterezhetők. Az IP alapú jelátvitel vezeték nélküli formája a Wi-Fi, illetve a többi mikrohullámú átviteli megoldás. Ezekkel az eszközökkel ugyanolyan belső hálózatot tudunk kialakítani, mint a vezetékes megoldásokkal, kapacitásuk pedig több kilométer is lehet. Kis távolságok vezeték nélküli áthidalásánál megoldás lehet a Bluetooth technológia, azon belül is kifejezetten a szenzorokhoz használatos BLE (Bluetooth Low Energy) megoldások. Telekommunikációs szolgáltatók közreműködésével az utóbbi években kezdődött meg a LoRa és a Narrow Band IoT hálózatok kiépítése. Előbbi saját fizikai hálózaton működik, utóbbi a mobilkommunikációs hálózatokat használja. Az adattovábbítás mellett a szenzorok tápellátását szintén az adott felhasználási helyhez és annak infrastruktúrájához kell igazítani. A legalapvetőbb a hálózati tápellátás, azonban a vezeték nélküli eszközöknél sok esetben elvárás a szigetszerű működés lehetősége. Ez azt jelenti, hogy a tápellátást is integrált módon, akkumulátorokkal kell megoldani. Ezeknél a szenzoroknál fontos, hogy az alacsony feszültség és áramigény mellett a jeltovábbítás ne legyen folyamatos, mivel ez a leginkább energiaigényes funkció. Ezek a szenzorok alvó állapotban vannak, és bizonyos időközönként (órák, vagy akár napok) küldenek adatot. Ha folyamatos adattovábbítás szükséges, mégis külterületen, hálózati tápellátás nélkül kell szenzorokat telepíteni, megoldás lehet a napelemes tápellátás. A napelemes rendszerek esetében szintén akkumulátorok biztosítják az energiát, azonban ezek – a napsütéses órák függvényében – folyamatos töltöttség alatt vannak.</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None/>
            </a:pPr>
            <a:r>
              <a:rPr lang="hu-HU"/>
              <a:t>Forrás: Okosfarm</a:t>
            </a:r>
            <a:endParaRPr/>
          </a:p>
          <a:p>
            <a:pPr marL="457200" lvl="0" indent="-228600" algn="l" rtl="0">
              <a:lnSpc>
                <a:spcPct val="100000"/>
              </a:lnSpc>
              <a:spcBef>
                <a:spcPts val="0"/>
              </a:spcBef>
              <a:spcAft>
                <a:spcPts val="0"/>
              </a:spcAft>
              <a:buSzPts val="1100"/>
              <a:buNone/>
            </a:pPr>
            <a:endParaRPr/>
          </a:p>
        </p:txBody>
      </p:sp>
      <p:sp>
        <p:nvSpPr>
          <p:cNvPr id="255" name="Google Shape;255;p3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Elegendő mennyiségű adatot áll rendelkezésünkre, és a „szállítási útvonalak” is rendelkezésre állnak.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adatfelhasználás minősége és eredményessége szempontjából a következő lépcső az adatok megjelenítése, más szóval vizualizációja.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Alapelv, hogy az adat vizualizációnak a funkciót kell kiszolgálni.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információ ma már megjelenhet szobafal méretű monitoron és mobiltelefonon egyaránt.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Ennek megfelelően a megjelenített információ struktúráját úgy kell összeállítani, hogy megfeleljen a következő kritériumoknak: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1. Átlátható</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2. Informatív</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3. Kezelhető</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Ennek a megvalósításához tisztázni a következőket: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1. Milyen adatokra van szüksége a felhasználónak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2. Milyen eszközön nézi a képernyőt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3. Milyen aktivitást végez vele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 betekintés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 kezelés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 vezérlés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4. Milyen kommunikációs csatornán kapcsolódik az adatközponthoz</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alkalmazott képernyő típusok közül a leggyakoribbak a következők: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1. numerikus adatokat tartalmazó adattáblák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2. térképes (épület vagy telephely) megjelenítés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3. Idősávos megjelenítés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4. Grafikonok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5. Riasztási képernyő (ez általában megváltozott színnel, mérettel, villogással jelzi azt az adatot vagy eseményt, ami eltér a normál tartománytól)</a:t>
            </a:r>
            <a:endParaRPr/>
          </a:p>
          <a:p>
            <a:pPr marL="15875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Forrás: OKOSFARM</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Kép: OKOSFARM</a:t>
            </a:r>
            <a:endParaRPr/>
          </a:p>
          <a:p>
            <a:pPr marL="457200" lvl="0" indent="-228600" algn="l" rtl="0">
              <a:lnSpc>
                <a:spcPct val="100000"/>
              </a:lnSpc>
              <a:spcBef>
                <a:spcPts val="0"/>
              </a:spcBef>
              <a:spcAft>
                <a:spcPts val="0"/>
              </a:spcAft>
              <a:buSzPts val="1100"/>
              <a:buNone/>
            </a:pPr>
            <a:endParaRPr/>
          </a:p>
        </p:txBody>
      </p:sp>
      <p:sp>
        <p:nvSpPr>
          <p:cNvPr id="264" name="Google Shape;264;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adatok felhasználását 2 csoportra oszthatjuk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1. azonnali (RealTime) adatok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azonnali általában az operatív, azaz az üzemeltetési tevékenységet segíti.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Ezeket az adatokat használja a telepen dolgozó szakember, részlegvezető, telepvezető, aki a pillanatnyi állapotot értelmezi, és ennek megfelelően értékel és dönt az esetleges korrekció szükségességéről.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Pl. ha egy istállóért felelős szakember mobiltelefonjának képernyőjére érkeznek az adatok, akkor ő csak azt kapja meg, amelyre a felelőssége kiterjed. viszont azokkal a releváns adatokkal folyamatosan „képben van”</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Amennyiben a rendszer rendelkezik jelző (riasztás) funkcióval, döntően az azonnali adatokat használja. Összehasonlítja egy referencia értékkel, és amennyiben az eltérés nagyobb, mint a beállított tűréshatár, állapotváltozást kezdeményez.</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riasztási funkció kiegészíthető azzal, ha a rendszer a pillanatnyi érték mellett dolgozik a múltban tárolt adatokkal és figyelembe veszi az adatváltozás sebességét is.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2. Idősávos adatok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adatvizualizálásra alkalmas rendszerek szinte kivétel nélkül kapcsolatban vannak az adatbázissal. Ennek megfelelően az adatok a feladat függvényében időbeli változásuk szerint lehet megjeleníteni. Az időtáv átfogása néhány perctől akár éves nagyságrendig terjedhet, az adattárolás kapacitásának függvényében.</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idősávos adatokat általában valamely trend értékeléséhez, vagy stratégia felállításához használják.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Több adat együttes idősávos vizsgálata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adat vizualizációt használva lehetőség nyílik az adatok együttes idősávos megjelenítésére, az egyes tényezők változásának együtthatását, korrelációját értékelni, kimutatni.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Ha erre algoritmust szervezünk, akkor már adat elemzésről beszélhetünk.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Ha továbbvisszük a gondolatmenetet, és a környezeti adatok elemzéséhez hozzátesszük az adott időszak gazdasági, termelési mutatóit, akkor komplex képet kapunk arról, hogy az egyes tényezők változása hogyan befolyásolta a gazdasági teljesítményt.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Ennek mentén a fejlődés állomásai:</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Folyamatoptimalizálás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Folyamatautomatizálás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Mesterséges intelligencia</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hu-HU"/>
              <a:t>Forrás: Okosfarm</a:t>
            </a:r>
            <a:endParaRPr/>
          </a:p>
          <a:p>
            <a:pPr marL="457200" lvl="0" indent="-228600" algn="l" rtl="0">
              <a:lnSpc>
                <a:spcPct val="100000"/>
              </a:lnSpc>
              <a:spcBef>
                <a:spcPts val="0"/>
              </a:spcBef>
              <a:spcAft>
                <a:spcPts val="0"/>
              </a:spcAft>
              <a:buSzPts val="1100"/>
              <a:buNone/>
            </a:pPr>
            <a:endParaRPr/>
          </a:p>
        </p:txBody>
      </p:sp>
      <p:sp>
        <p:nvSpPr>
          <p:cNvPr id="272" name="Google Shape;272;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 felhasználók alatt azokat az üzemi szereplőket értjük, akik a mért és vizualizált adatokat saját munkájukhoz, tevékenységükhöz felhasználják. A legalapvetőbb felhasználói csoport a gépek, mivel ezek automatizált működése kizárólag akkor lehetséges, ha van bejövő adat ami alapján saját magát vagy egy kapcsolódó gépet vezérelni tud. A kapcsolódó gép lehet helyben, de akár a telep más pontján, azonos hálózaton is. Ezt a kommunikációt nevezzük Machine-to-Machine, azaz M2M megoldásoknak. Ha ez a kommunikáció nem a telephelyen belül, hanem interneten keresztül történik, akkor pedig az IoT (Internet of Things) gyűjtő fogalmat használhatjuk. A második felhasználói csoport a telepi dolgozók, és helyi vezetők. Az ő feladatuk a gépek felügyelete, illetve észrevenni azt, amit a gép, illetve a szenzor nem vesz figyelembe. Az ő feladatuk a gépek feletti korrekciók és egyéb beavatkozások elvégzése, melyekhez a mérés adatok nyújtanak támaszt, hogy megfelelő helyen és időben történjenek meg. Ez a felhasználói csoport érdekelt leginkább a valós idejű adatok és riasztások kezelésében. A harmadik csoport a döntéshozói szint. Ez a csoport jellemzően historikus adatok és azok vizualizációja, valamint külső gazdasági és egyéb körülmények alapján dönt a stratégiai kérdésekben, a jövőbeni fejlesztési irányok meghatározásában valamint a hibák és mulasztások rendszer szintű kezelésében.</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OKOSFARM</a:t>
            </a:r>
            <a:endParaRPr/>
          </a:p>
        </p:txBody>
      </p:sp>
      <p:sp>
        <p:nvSpPr>
          <p:cNvPr id="280" name="Google Shape;280;p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Ahogy az előző diákon megjelent, elegendő mennyiségű adatpontot helyezünk el a releváns helyeken. </a:t>
            </a:r>
            <a:endParaRPr/>
          </a:p>
          <a:p>
            <a:pPr marL="158750" lvl="0" indent="0" algn="l" rtl="0">
              <a:lnSpc>
                <a:spcPct val="100000"/>
              </a:lnSpc>
              <a:spcBef>
                <a:spcPts val="0"/>
              </a:spcBef>
              <a:spcAft>
                <a:spcPts val="0"/>
              </a:spcAft>
              <a:buSzPts val="1100"/>
              <a:buNone/>
            </a:pPr>
            <a:r>
              <a:rPr lang="hu-HU"/>
              <a:t>Az adatok központi rendszerbe juttatásra megteremtjük a megfelelő adatátviteli csatornákat.</a:t>
            </a:r>
            <a:endParaRPr/>
          </a:p>
          <a:p>
            <a:pPr marL="158750" lvl="0" indent="0" algn="l" rtl="0">
              <a:lnSpc>
                <a:spcPct val="100000"/>
              </a:lnSpc>
              <a:spcBef>
                <a:spcPts val="0"/>
              </a:spcBef>
              <a:spcAft>
                <a:spcPts val="0"/>
              </a:spcAft>
              <a:buSzPts val="1100"/>
              <a:buNone/>
            </a:pPr>
            <a:r>
              <a:rPr lang="hu-HU"/>
              <a:t>Ezután meg kell teremteni az adatok közötti logikai kapcsolatokat.</a:t>
            </a:r>
            <a:endParaRPr/>
          </a:p>
          <a:p>
            <a:pPr marL="158750" lvl="0" indent="0" algn="l" rtl="0">
              <a:lnSpc>
                <a:spcPct val="100000"/>
              </a:lnSpc>
              <a:spcBef>
                <a:spcPts val="0"/>
              </a:spcBef>
              <a:spcAft>
                <a:spcPts val="0"/>
              </a:spcAft>
              <a:buSzPts val="1100"/>
              <a:buNone/>
            </a:pPr>
            <a:r>
              <a:rPr lang="hu-HU"/>
              <a:t>Ezt természetesen az üzem valós folyamataira kell „rászabni”</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Ennek eszköze egy központi folyamatmenedzsment rendszer. </a:t>
            </a:r>
            <a:endParaRPr/>
          </a:p>
          <a:p>
            <a:pPr marL="158750" lvl="0" indent="0" algn="l" rtl="0">
              <a:lnSpc>
                <a:spcPct val="100000"/>
              </a:lnSpc>
              <a:spcBef>
                <a:spcPts val="0"/>
              </a:spcBef>
              <a:spcAft>
                <a:spcPts val="0"/>
              </a:spcAft>
              <a:buSzPts val="1100"/>
              <a:buNone/>
            </a:pPr>
            <a:r>
              <a:rPr lang="hu-HU"/>
              <a:t>Ez felépül a szoftverből valamint a vezérléseket lekezelő I/O ( input-output) egységekből </a:t>
            </a:r>
            <a:endParaRPr/>
          </a:p>
          <a:p>
            <a:pPr marL="158750" lvl="0" indent="0" algn="l" rtl="0">
              <a:lnSpc>
                <a:spcPct val="100000"/>
              </a:lnSpc>
              <a:spcBef>
                <a:spcPts val="0"/>
              </a:spcBef>
              <a:spcAft>
                <a:spcPts val="0"/>
              </a:spcAft>
              <a:buSzPts val="1100"/>
              <a:buNone/>
            </a:pPr>
            <a:r>
              <a:rPr lang="hu-HU"/>
              <a:t>Ezek az I/O egységek biztosítják, hogy a beérkezett adatokból a vezérlő szoftver által kiadott parancsoknak megfelelően állapotváltozást hozzanak létre a szabályozó és beavatkozó  elemeken.</a:t>
            </a:r>
            <a:endParaRPr/>
          </a:p>
          <a:p>
            <a:pPr marL="158750" lvl="0" indent="0" algn="l" rtl="0">
              <a:lnSpc>
                <a:spcPct val="100000"/>
              </a:lnSpc>
              <a:spcBef>
                <a:spcPts val="0"/>
              </a:spcBef>
              <a:spcAft>
                <a:spcPts val="0"/>
              </a:spcAft>
              <a:buSzPts val="1100"/>
              <a:buNone/>
            </a:pPr>
            <a:r>
              <a:rPr lang="hu-HU"/>
              <a:t>Ki és bekapcsolnak, indítanak, leállítanak.</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Ipari rendszerekben döntő többségében a folyamatok felügyeletére és a vezérlések kialakítására SCADA alapú rendszert használnak</a:t>
            </a:r>
            <a:endParaRPr/>
          </a:p>
          <a:p>
            <a:pPr marL="158750" lvl="0" indent="0" algn="l" rtl="0">
              <a:lnSpc>
                <a:spcPct val="100000"/>
              </a:lnSpc>
              <a:spcBef>
                <a:spcPts val="0"/>
              </a:spcBef>
              <a:spcAft>
                <a:spcPts val="0"/>
              </a:spcAft>
              <a:buSzPts val="1100"/>
              <a:buNone/>
            </a:pPr>
            <a:r>
              <a:rPr lang="hu-HU"/>
              <a:t>Ennek oka, hogy ezek a rendszerek megfelelő adatfeldolgozási kapacitással bírnak, és olyan flexibilisen alakítható grafikus felülettel,</a:t>
            </a:r>
            <a:endParaRPr/>
          </a:p>
          <a:p>
            <a:pPr marL="158750" lvl="0" indent="0" algn="l" rtl="0">
              <a:lnSpc>
                <a:spcPct val="100000"/>
              </a:lnSpc>
              <a:spcBef>
                <a:spcPts val="0"/>
              </a:spcBef>
              <a:spcAft>
                <a:spcPts val="0"/>
              </a:spcAft>
              <a:buSzPts val="1100"/>
              <a:buNone/>
            </a:pPr>
            <a:r>
              <a:rPr lang="hu-HU"/>
              <a:t>Amely képes megvalósítani a korábban az adattárolásra, adatvizualizációra és adatelemzésre megfogalmazott követelményeket.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Okosfarm</a:t>
            </a:r>
            <a:endParaRPr/>
          </a:p>
          <a:p>
            <a:pPr marL="158750" lvl="0" indent="0" algn="l" rtl="0">
              <a:lnSpc>
                <a:spcPct val="100000"/>
              </a:lnSpc>
              <a:spcBef>
                <a:spcPts val="0"/>
              </a:spcBef>
              <a:spcAft>
                <a:spcPts val="0"/>
              </a:spcAft>
              <a:buSzPts val="1100"/>
              <a:buNone/>
            </a:pPr>
            <a:r>
              <a:rPr lang="hu-HU"/>
              <a:t>Kép: Okosfarm</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precíziós állattartás eredményességét és hatékonyságát a szorosan vett termelés mellett működési körülmények, az azt kiszolgáló  és abban részt vevő tényezők, materiális és humán erőforrások működési minősége, rendelkezésre állása határozza meg.</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1. Épületek: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épületek állagát folyamatos ellenőrzés alatt kell tartani. Ez magában foglalja a napi üzemeléssel kapcsolatos információkat, az épület használatából adódó természetes kopásokat, elhasználódásokat.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Biztosítani kell a hatékony és azonnali jelzést az épületekben bekövetkező nem várt vészhelyzetek jelzésére olyan módon, hogy visszakövethető legyen az intézkedési felelősség számonkérése. (nyugtázás)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Ezek általánosan a következők: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Tűz – füst keletkezése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Víz – folyadék betörés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Gázkoncentráció káros szintje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funkcionális épületekben a funkciónak megfelelő kontrol –jelzőrendszert kell kiépíteni.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Ezek a következők lehetnek: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Gépműhely : CO koncentrációérzékelés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Méreganyag raktár : Veszélyes anyag koncentráció vagy veszélyes elegy képződés jelzése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2. Technológia, gépet berendezések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informatika mai színvonala lehetővé teszi, hogy akár korábban telepített informatikai kimeneti egységgel nem rendelkező kiszolgáló elemek is felszerelhetők adattovábbító elemekkel.  A korszerű berendezések pedig sok esetben rendelkeznek szabványos informatikai kapcsolódási ponttal (interface)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 lehetővé teszi, hogy a berendezésekről folyamatosan ADAT keletkezzen, amely továbbítható tárolható és elemezhető.</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Üzemállapot – működés – hiba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Üzemi jellemzők – (hőmérséklet, vibráció) következtetni lehet belőle az elhasználódás mértékére és a várható meghibásodásokra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Üzemidő – tervezhető és optimalizálható a karbantartás.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Összehangolhatóak a leállási periódusok.</a:t>
            </a:r>
            <a:endParaRPr/>
          </a:p>
          <a:p>
            <a:pPr marL="15875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Forrás: OKOSFARM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Forrás képek: OKOSFARM</a:t>
            </a:r>
            <a:endParaRPr sz="1200">
              <a:solidFill>
                <a:schemeClr val="dk1"/>
              </a:solidFill>
              <a:latin typeface="Arial"/>
              <a:ea typeface="Arial"/>
              <a:cs typeface="Arial"/>
              <a:sym typeface="Arial"/>
            </a:endParaRPr>
          </a:p>
        </p:txBody>
      </p:sp>
      <p:sp>
        <p:nvSpPr>
          <p:cNvPr id="300" name="Google Shape;300;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humán erőforrás hatékony működése és szervezett jelenléte, megfelelő szintű kihasználása a precíziós állattartás egyik alap feltétele.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dolgozók ellenőrzött be és kiléptetése (elektronikus, pl kártyás vagy NFC rendszerű belépési ponton) alapja a hatékony munkaidő elszámolásnak.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Azonban a működőképesség fenntartása szempontjából az is jelentős információ, ha egy beosztott dolgozó nem jelenik meg munkavégzésre. Ezt egy intelligens rendszer képes jelezni, és a rendelkezésre álló állományból –figyelembe véve az alkalmasságot – javaslatot tehet az átcsoportosításra.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ellenőrzött (kontrolált) beléptetés lehetőséget biztosít az állattartás szempontjából specifikus további elemek vizsgálatára is</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Munkaképesség vizsgálata: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állattartásban is fontos, hogy a belépő dolgozó valóban munkavégzésre alkalmas állapotban legyen. A beléptetési procedúra random vagy folyamatos módon kiegészíthető például alkohol vagy egyéb tudatmódosító kimutatására alkalmas elemmel, ami az eredmény függvényében engedélyezi vagy megtagadja a beléptetést.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Higéniai feltételek ellenőrzése:</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Az állattartó telep előírásainak megfelelő védőfelszerelés viselése vagy a védő/fertőtlenítő anyag feljuttatása is ellenőrizhető, vagy részévé tehető a belépési protokollnak. Erre megoldást kínál a zsilipes beléptetés kialakítása.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A telephelyen belüli mozgást is szabályozni tudja egy jól kialított beléptető rendszer.</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Állategészségügyi szempontból megkerülhetetlen a dolgozók mozgásának szabályozása.</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Korszerű eszközökkel – nagy távolságú olvasókkal – nem akadályozza, lassítja a munkavégzést, viszont a mozgás, jelenlét, időtartam monitorozása lehetőséget biztosít arra, hogy a dolgozó mikor végezte el a rá bízott feladatokat.</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Szenzorok használata lehetővé teszi, hogy a felhasználó teljes körű információval rendelkezzen a jószág életteréből származó környezeti adatokról, és az életkörülményekről.</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Ezek elsősorban a következők: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Levegőminősére jellemző adatok</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Káros anyag koncentráció</a:t>
            </a:r>
            <a:endParaRPr/>
          </a:p>
          <a:p>
            <a:pPr marL="158750" lvl="0" indent="0" algn="l" rtl="0">
              <a:lnSpc>
                <a:spcPct val="100000"/>
              </a:lnSpc>
              <a:spcBef>
                <a:spcPts val="0"/>
              </a:spcBef>
              <a:spcAft>
                <a:spcPts val="0"/>
              </a:spcAft>
              <a:buSzPts val="1100"/>
              <a:buNone/>
            </a:pPr>
            <a:r>
              <a:rPr lang="hu-HU" sz="1200">
                <a:solidFill>
                  <a:schemeClr val="dk1"/>
                </a:solidFill>
                <a:latin typeface="Arial"/>
                <a:ea typeface="Arial"/>
                <a:cs typeface="Arial"/>
                <a:sym typeface="Arial"/>
              </a:rPr>
              <a:t>Folyadék szintek</a:t>
            </a:r>
            <a:endParaRPr/>
          </a:p>
          <a:p>
            <a:pPr marL="158750" lvl="0" indent="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hu-HU"/>
              <a:t>Forrás: Okosfarm</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p:txBody>
      </p:sp>
      <p:sp>
        <p:nvSpPr>
          <p:cNvPr id="308" name="Google Shape;308;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Megfelelően kialakított vezérlő rendszerrel, és természetesen a korábban taglalt elemek kiépítésével</a:t>
            </a:r>
            <a:endParaRPr/>
          </a:p>
          <a:p>
            <a:pPr marL="158750" lvl="0" indent="0" algn="l" rtl="0">
              <a:lnSpc>
                <a:spcPct val="100000"/>
              </a:lnSpc>
              <a:spcBef>
                <a:spcPts val="0"/>
              </a:spcBef>
              <a:spcAft>
                <a:spcPts val="0"/>
              </a:spcAft>
              <a:buSzPts val="1100"/>
              <a:buNone/>
            </a:pPr>
            <a:r>
              <a:rPr lang="hu-HU"/>
              <a:t>Megvalósítható egy humán erőforrás nélkül, vagy minimális humán erő felhasználásával működő, precíziósan üzemelő állattartó telep.</a:t>
            </a:r>
            <a:endParaRPr/>
          </a:p>
          <a:p>
            <a:pPr marL="158750" lvl="0" indent="0" algn="l" rtl="0">
              <a:lnSpc>
                <a:spcPct val="100000"/>
              </a:lnSpc>
              <a:spcBef>
                <a:spcPts val="0"/>
              </a:spcBef>
              <a:spcAft>
                <a:spcPts val="0"/>
              </a:spcAft>
              <a:buSzPts val="1100"/>
              <a:buNone/>
            </a:pPr>
            <a:r>
              <a:rPr lang="hu-HU"/>
              <a:t>Természetesen ekkor is szükség van a folyamatos kontrol biztosítására. Erre alkalmasak a távfelügyeleti megoldások.</a:t>
            </a:r>
            <a:endParaRPr/>
          </a:p>
          <a:p>
            <a:pPr marL="158750" lvl="0" indent="0" algn="l" rtl="0">
              <a:lnSpc>
                <a:spcPct val="100000"/>
              </a:lnSpc>
              <a:spcBef>
                <a:spcPts val="0"/>
              </a:spcBef>
              <a:spcAft>
                <a:spcPts val="0"/>
              </a:spcAft>
              <a:buSzPts val="1100"/>
              <a:buNone/>
            </a:pPr>
            <a:r>
              <a:rPr lang="hu-HU"/>
              <a:t>A cél az, hogy teljes körű távfelügyeletet alakítsunk ki, amely a termelési folyamatok minden elemét magába foglalja.</a:t>
            </a:r>
            <a:endParaRPr/>
          </a:p>
          <a:p>
            <a:pPr marL="158750" lvl="0" indent="0" algn="l" rtl="0">
              <a:lnSpc>
                <a:spcPct val="100000"/>
              </a:lnSpc>
              <a:spcBef>
                <a:spcPts val="0"/>
              </a:spcBef>
              <a:spcAft>
                <a:spcPts val="0"/>
              </a:spcAft>
              <a:buSzPts val="1100"/>
              <a:buNone/>
            </a:pPr>
            <a:r>
              <a:rPr lang="hu-HU"/>
              <a:t>Ekkor valósítható meg a legoptimálisabb működés azaz a termelés szinkronizáció.</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Azonban a mezőgazdaság valóságában el kell fogadni, hogy vannak olyan tényezők, amelyek figyelembe vételével a fokozatosság elvét szem előtt tartva kell a felügyeletet megteremteni, az egyik technológiáról a másikra átállni, vezérlést, automatizációt megvalósítani a telepen. Különösen akkor igaz ez a megállapítás, ha egy működő telep fejlesztéséről van szó.</a:t>
            </a:r>
            <a:endParaRPr/>
          </a:p>
          <a:p>
            <a:pPr marL="158750" lvl="0" indent="0" algn="l" rtl="0">
              <a:lnSpc>
                <a:spcPct val="100000"/>
              </a:lnSpc>
              <a:spcBef>
                <a:spcPts val="0"/>
              </a:spcBef>
              <a:spcAft>
                <a:spcPts val="0"/>
              </a:spcAft>
              <a:buSzPts val="1100"/>
              <a:buNone/>
            </a:pPr>
            <a:r>
              <a:rPr lang="hu-HU"/>
              <a:t>Ekkor lépésről lépésre átgondoltan kell megvalósítani az átállást, az új rendszerek bevezetését, figyelembe véve a műszaki és financiális igényeket,  a humán erőforrás szakképzettségét és természetesen az  állatállomány jóllétét és biztonságát.</a:t>
            </a:r>
            <a:endParaRPr/>
          </a:p>
          <a:p>
            <a:pPr marL="158750" lvl="0" indent="0" algn="l" rtl="0">
              <a:lnSpc>
                <a:spcPct val="100000"/>
              </a:lnSpc>
              <a:spcBef>
                <a:spcPts val="0"/>
              </a:spcBef>
              <a:spcAft>
                <a:spcPts val="0"/>
              </a:spcAft>
              <a:buSzPts val="1100"/>
              <a:buNone/>
            </a:pPr>
            <a:r>
              <a:rPr lang="hu-HU"/>
              <a:t>Erre ad megoldást a részleges, egy-egy területre kiterjedő felügyeleti rendszer megvalósítása.</a:t>
            </a:r>
            <a:endParaRPr/>
          </a:p>
          <a:p>
            <a:pPr marL="158750" lvl="0" indent="0" algn="l" rtl="0">
              <a:lnSpc>
                <a:spcPct val="100000"/>
              </a:lnSpc>
              <a:spcBef>
                <a:spcPts val="0"/>
              </a:spcBef>
              <a:spcAft>
                <a:spcPts val="0"/>
              </a:spcAft>
              <a:buSzPts val="1100"/>
              <a:buNone/>
            </a:pPr>
            <a:r>
              <a:rPr lang="hu-HU"/>
              <a:t>A következő néhány dián erre látunk megvalósult jógyakorlatokat.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hu-HU"/>
              <a:t>Forrás: Okosfarm</a:t>
            </a:r>
            <a:endParaRPr/>
          </a:p>
          <a:p>
            <a:pPr marL="158750" lvl="0" indent="0" algn="l" rtl="0">
              <a:lnSpc>
                <a:spcPct val="100000"/>
              </a:lnSpc>
              <a:spcBef>
                <a:spcPts val="0"/>
              </a:spcBef>
              <a:spcAft>
                <a:spcPts val="0"/>
              </a:spcAft>
              <a:buSzPts val="1100"/>
              <a:buNone/>
            </a:pPr>
            <a:r>
              <a:rPr lang="hu-HU"/>
              <a:t>Kép: Okosfarm</a:t>
            </a:r>
            <a:endParaRPr/>
          </a:p>
        </p:txBody>
      </p:sp>
      <p:sp>
        <p:nvSpPr>
          <p:cNvPr id="316" name="Google Shape;316;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d03d5b203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None/>
            </a:pPr>
            <a:r>
              <a:rPr lang="hu-HU" sz="1200" dirty="0">
                <a:solidFill>
                  <a:schemeClr val="dk1"/>
                </a:solidFill>
                <a:latin typeface="Arial"/>
                <a:ea typeface="Arial"/>
                <a:cs typeface="Arial"/>
                <a:sym typeface="Arial"/>
              </a:rPr>
              <a:t>A következő 5 dia a precíziós állattenyésztés célját és feltételrendszerét foglalja össze.</a:t>
            </a:r>
            <a:endParaRPr dirty="0"/>
          </a:p>
          <a:p>
            <a:pPr marL="457200" lvl="0" indent="-298450" algn="l" rtl="0">
              <a:lnSpc>
                <a:spcPct val="100000"/>
              </a:lnSpc>
              <a:spcBef>
                <a:spcPts val="0"/>
              </a:spcBef>
              <a:spcAft>
                <a:spcPts val="0"/>
              </a:spcAft>
              <a:buSzPts val="1100"/>
              <a:buFont typeface="Source Sans Pro"/>
              <a:buNone/>
            </a:pPr>
            <a:r>
              <a:rPr lang="hu-HU" sz="1200" b="1" dirty="0">
                <a:solidFill>
                  <a:srgbClr val="000000"/>
                </a:solidFill>
                <a:latin typeface="Source Sans Pro"/>
                <a:ea typeface="Source Sans Pro"/>
                <a:cs typeface="Source Sans Pro"/>
                <a:sym typeface="Source Sans Pro"/>
              </a:rPr>
              <a:t>Mit jelent a precíziós mezőgazdaság? - </a:t>
            </a:r>
            <a:r>
              <a:rPr lang="hu-HU" sz="1200" b="1" dirty="0" err="1">
                <a:solidFill>
                  <a:srgbClr val="000000"/>
                </a:solidFill>
                <a:latin typeface="Source Sans Pro"/>
                <a:ea typeface="Source Sans Pro"/>
                <a:cs typeface="Source Sans Pro"/>
                <a:sym typeface="Source Sans Pro"/>
              </a:rPr>
              <a:t>Precision</a:t>
            </a:r>
            <a:r>
              <a:rPr lang="hu-HU" sz="1200" b="1" dirty="0">
                <a:solidFill>
                  <a:srgbClr val="000000"/>
                </a:solidFill>
                <a:latin typeface="Source Sans Pro"/>
                <a:ea typeface="Source Sans Pro"/>
                <a:cs typeface="Source Sans Pro"/>
                <a:sym typeface="Source Sans Pro"/>
              </a:rPr>
              <a:t> </a:t>
            </a:r>
            <a:r>
              <a:rPr lang="hu-HU" sz="1200" b="1" dirty="0" err="1">
                <a:solidFill>
                  <a:srgbClr val="000000"/>
                </a:solidFill>
                <a:latin typeface="Source Sans Pro"/>
                <a:ea typeface="Source Sans Pro"/>
                <a:cs typeface="Source Sans Pro"/>
                <a:sym typeface="Source Sans Pro"/>
              </a:rPr>
              <a:t>Agriculture</a:t>
            </a:r>
            <a:endParaRPr sz="1200" b="1" dirty="0">
              <a:solidFill>
                <a:srgbClr val="000000"/>
              </a:solidFill>
              <a:latin typeface="Source Sans Pro"/>
              <a:ea typeface="Source Sans Pro"/>
              <a:cs typeface="Source Sans Pro"/>
              <a:sym typeface="Source Sans Pro"/>
            </a:endParaRPr>
          </a:p>
          <a:p>
            <a:pPr marL="457200" lvl="0" indent="-298450" algn="l" rtl="0">
              <a:lnSpc>
                <a:spcPct val="100000"/>
              </a:lnSpc>
              <a:spcBef>
                <a:spcPts val="0"/>
              </a:spcBef>
              <a:spcAft>
                <a:spcPts val="0"/>
              </a:spcAft>
              <a:buSzPts val="1100"/>
              <a:buFont typeface="Arial"/>
              <a:buNone/>
            </a:pPr>
            <a:endParaRPr sz="1200" dirty="0">
              <a:solidFill>
                <a:srgbClr val="000000"/>
              </a:solidFill>
              <a:latin typeface="Source Sans Pro"/>
              <a:ea typeface="Source Sans Pro"/>
              <a:cs typeface="Source Sans Pro"/>
              <a:sym typeface="Source Sans Pro"/>
            </a:endParaRPr>
          </a:p>
          <a:p>
            <a:pPr marL="457200" lvl="0" indent="-298450" algn="l" rtl="0">
              <a:lnSpc>
                <a:spcPct val="100000"/>
              </a:lnSpc>
              <a:spcBef>
                <a:spcPts val="0"/>
              </a:spcBef>
              <a:spcAft>
                <a:spcPts val="0"/>
              </a:spcAft>
              <a:buSzPts val="1100"/>
              <a:buFont typeface="Source Sans Pro"/>
              <a:buNone/>
            </a:pPr>
            <a:r>
              <a:rPr lang="hu-HU" sz="1100" dirty="0">
                <a:solidFill>
                  <a:srgbClr val="000000"/>
                </a:solidFill>
                <a:latin typeface="Source Sans Pro"/>
                <a:ea typeface="Source Sans Pro"/>
                <a:cs typeface="Source Sans Pro"/>
                <a:sym typeface="Source Sans Pro"/>
              </a:rPr>
              <a:t>International Society of </a:t>
            </a:r>
            <a:r>
              <a:rPr lang="hu-HU" sz="1100" dirty="0" err="1">
                <a:solidFill>
                  <a:srgbClr val="000000"/>
                </a:solidFill>
                <a:latin typeface="Source Sans Pro"/>
                <a:ea typeface="Source Sans Pro"/>
                <a:cs typeface="Source Sans Pro"/>
                <a:sym typeface="Source Sans Pro"/>
              </a:rPr>
              <a:t>Precision</a:t>
            </a:r>
            <a:r>
              <a:rPr lang="hu-HU" sz="1100" dirty="0">
                <a:solidFill>
                  <a:srgbClr val="000000"/>
                </a:solidFill>
                <a:latin typeface="Source Sans Pro"/>
                <a:ea typeface="Source Sans Pro"/>
                <a:cs typeface="Source Sans Pro"/>
                <a:sym typeface="Source Sans Pro"/>
              </a:rPr>
              <a:t> </a:t>
            </a:r>
            <a:r>
              <a:rPr lang="hu-HU" sz="1100" dirty="0" err="1">
                <a:solidFill>
                  <a:srgbClr val="000000"/>
                </a:solidFill>
                <a:latin typeface="Source Sans Pro"/>
                <a:ea typeface="Source Sans Pro"/>
                <a:cs typeface="Source Sans Pro"/>
                <a:sym typeface="Source Sans Pro"/>
              </a:rPr>
              <a:t>Agriculture</a:t>
            </a:r>
            <a:r>
              <a:rPr lang="hu-HU" sz="1100" dirty="0">
                <a:solidFill>
                  <a:srgbClr val="000000"/>
                </a:solidFill>
                <a:latin typeface="Source Sans Pro"/>
                <a:ea typeface="Source Sans Pro"/>
                <a:cs typeface="Source Sans Pro"/>
                <a:sym typeface="Source Sans Pro"/>
              </a:rPr>
              <a:t> definíciója szerint:</a:t>
            </a:r>
            <a:endParaRPr dirty="0"/>
          </a:p>
          <a:p>
            <a:pPr marL="457200" lvl="0" indent="-298450" algn="l" rtl="0">
              <a:lnSpc>
                <a:spcPct val="100000"/>
              </a:lnSpc>
              <a:spcBef>
                <a:spcPts val="0"/>
              </a:spcBef>
              <a:spcAft>
                <a:spcPts val="0"/>
              </a:spcAft>
              <a:buSzPts val="1100"/>
              <a:buFont typeface="Source Sans Pro"/>
              <a:buNone/>
            </a:pPr>
            <a:r>
              <a:rPr lang="hu-HU" sz="1100" dirty="0">
                <a:solidFill>
                  <a:srgbClr val="000000"/>
                </a:solidFill>
                <a:latin typeface="Source Sans Pro"/>
                <a:ea typeface="Source Sans Pro"/>
                <a:cs typeface="Source Sans Pro"/>
                <a:sym typeface="Source Sans Pro"/>
              </a:rPr>
              <a:t>„A precíziós mezőgazdaság olyan management stratégia, amely összegyűjti, feldolgozza és elemzi az időbeli, a térbeli és az egyedi adatokat, és azokat más információkkal ötvözi, hogy támogassa a gazdálkodási döntéseket a becsült változékonyságnak megfelelő erőforrás-felhasználási hatékonyság, termelékenység, minőség, nyereségesség és fenntarthatóság javítása érdekében. ”</a:t>
            </a:r>
            <a:endParaRPr dirty="0"/>
          </a:p>
          <a:p>
            <a:pPr marL="457200" lvl="0" indent="-298450" algn="l" rtl="0">
              <a:lnSpc>
                <a:spcPct val="100000"/>
              </a:lnSpc>
              <a:spcBef>
                <a:spcPts val="0"/>
              </a:spcBef>
              <a:spcAft>
                <a:spcPts val="0"/>
              </a:spcAft>
              <a:buSzPts val="1100"/>
              <a:buFont typeface="Arial"/>
              <a:buNone/>
            </a:pPr>
            <a:endParaRPr sz="1100" dirty="0">
              <a:solidFill>
                <a:srgbClr val="000000"/>
              </a:solidFill>
              <a:latin typeface="Source Sans Pro"/>
              <a:ea typeface="Source Sans Pro"/>
              <a:cs typeface="Source Sans Pro"/>
              <a:sym typeface="Source Sans Pro"/>
            </a:endParaRPr>
          </a:p>
          <a:p>
            <a:pPr marL="457200" lvl="0" indent="-298450" algn="l" rtl="0">
              <a:lnSpc>
                <a:spcPct val="100000"/>
              </a:lnSpc>
              <a:spcBef>
                <a:spcPts val="0"/>
              </a:spcBef>
              <a:spcAft>
                <a:spcPts val="0"/>
              </a:spcAft>
              <a:buSzPts val="1100"/>
              <a:buFont typeface="Source Sans Pro"/>
              <a:buNone/>
            </a:pPr>
            <a:r>
              <a:rPr lang="hu-HU" sz="1100" dirty="0">
                <a:solidFill>
                  <a:srgbClr val="000000"/>
                </a:solidFill>
                <a:latin typeface="Source Sans Pro"/>
                <a:ea typeface="Source Sans Pro"/>
                <a:cs typeface="Source Sans Pro"/>
                <a:sym typeface="Source Sans Pro"/>
              </a:rPr>
              <a:t>Más szóval, olyan gazdálkodás, aminek során csúcstechnológiás eszközök alkalmazásával nagyobb hozamot és kevesebb erőforrást érnek el, miközben minimalizálják a lehetséges károkat.</a:t>
            </a:r>
            <a:endParaRPr dirty="0"/>
          </a:p>
          <a:p>
            <a:pPr marL="158750" lvl="0" indent="0" algn="l" rtl="0">
              <a:lnSpc>
                <a:spcPct val="100000"/>
              </a:lnSpc>
              <a:spcBef>
                <a:spcPts val="0"/>
              </a:spcBef>
              <a:spcAft>
                <a:spcPts val="0"/>
              </a:spcAft>
              <a:buSzPts val="1100"/>
              <a:buNone/>
            </a:pPr>
            <a:endParaRPr sz="1100" dirty="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r>
              <a:rPr lang="hu-HU" sz="1100" dirty="0">
                <a:solidFill>
                  <a:schemeClr val="dk1"/>
                </a:solidFill>
                <a:latin typeface="Arial"/>
                <a:ea typeface="Arial"/>
                <a:cs typeface="Arial"/>
                <a:sym typeface="Arial"/>
              </a:rPr>
              <a:t>A precíziós gazdálkodás kifejezés még ma is többeknek a precíziós növénytermesztést jelenti. A térinformatika és a gyorsmódszeres analitikai eljárások robbanásszerű fejlődése a ’70-’80-as években teremtette meg az úgynevezett hely-specifikus gazdálkodás alapjait. Hazánkban egyes szántóföldi növénytermesztéssel foglalkozó gazdaságban már a ’90-es években alkalmazták is a hely-specifikus gazdálkodást, ami akkor még csak annyit jelentett, hogy a szántóföldi gazdálkodást a talaj tápanyag ellátottságára és a hozamtérképekre alapozták, és ezek ismeretében hozták meg a megfelelő szakmai döntéseket pl. az adott terület tápanyag utánpótlására. Ma már olyan integrált, informatikai eszközökkel támogatott komplex rendszerek állnak rendelkezésre a növénytermesztésben, melyek segítségével egy adott szántóföldi parcella termőképessége teljes mértékben kiaknázható. </a:t>
            </a:r>
            <a:endParaRPr dirty="0"/>
          </a:p>
          <a:p>
            <a:pPr marL="457200" lvl="0" indent="-298450" algn="l" rtl="0">
              <a:lnSpc>
                <a:spcPct val="100000"/>
              </a:lnSpc>
              <a:spcBef>
                <a:spcPts val="0"/>
              </a:spcBef>
              <a:spcAft>
                <a:spcPts val="0"/>
              </a:spcAft>
              <a:buSzPts val="1100"/>
              <a:buChar char="●"/>
            </a:pPr>
            <a:r>
              <a:rPr lang="hu-HU" sz="1100" dirty="0">
                <a:solidFill>
                  <a:schemeClr val="dk1"/>
                </a:solidFill>
                <a:latin typeface="Arial"/>
                <a:ea typeface="Arial"/>
                <a:cs typeface="Arial"/>
                <a:sym typeface="Arial"/>
              </a:rPr>
              <a:t>A precíziós gazdálkodás témakörében még viszonylag új terület a precíziós állattartás vagy precíziós állattenyésztés. A kifejezéssel az utóbbi évtizedben ismerkedhetett meg a szakma. Az első, ebben a témában tartott európai konferenciát 2003-ban szervezték (</a:t>
            </a:r>
            <a:r>
              <a:rPr lang="hu-HU" sz="1100" cap="small" dirty="0" err="1">
                <a:solidFill>
                  <a:schemeClr val="dk1"/>
                </a:solidFill>
                <a:latin typeface="Arial"/>
                <a:ea typeface="Arial"/>
                <a:cs typeface="Arial"/>
                <a:sym typeface="Arial"/>
              </a:rPr>
              <a:t>Cox</a:t>
            </a:r>
            <a:r>
              <a:rPr lang="hu-HU" sz="1100" dirty="0">
                <a:solidFill>
                  <a:schemeClr val="dk1"/>
                </a:solidFill>
                <a:latin typeface="Arial"/>
                <a:ea typeface="Arial"/>
                <a:cs typeface="Arial"/>
                <a:sym typeface="Arial"/>
              </a:rPr>
              <a:t>, 2003). Angol nyelvterületen </a:t>
            </a:r>
            <a:r>
              <a:rPr lang="hu-HU" sz="1100" dirty="0" err="1">
                <a:solidFill>
                  <a:schemeClr val="dk1"/>
                </a:solidFill>
                <a:latin typeface="Arial"/>
                <a:ea typeface="Arial"/>
                <a:cs typeface="Arial"/>
                <a:sym typeface="Arial"/>
              </a:rPr>
              <a:t>Precision</a:t>
            </a:r>
            <a:r>
              <a:rPr lang="hu-HU" sz="1100" dirty="0">
                <a:solidFill>
                  <a:schemeClr val="dk1"/>
                </a:solidFill>
                <a:latin typeface="Arial"/>
                <a:ea typeface="Arial"/>
                <a:cs typeface="Arial"/>
                <a:sym typeface="Arial"/>
              </a:rPr>
              <a:t> </a:t>
            </a:r>
            <a:r>
              <a:rPr lang="hu-HU" sz="1100" dirty="0" err="1">
                <a:solidFill>
                  <a:schemeClr val="dk1"/>
                </a:solidFill>
                <a:latin typeface="Arial"/>
                <a:ea typeface="Arial"/>
                <a:cs typeface="Arial"/>
                <a:sym typeface="Arial"/>
              </a:rPr>
              <a:t>Livestock</a:t>
            </a:r>
            <a:r>
              <a:rPr lang="hu-HU" sz="1100" dirty="0">
                <a:solidFill>
                  <a:schemeClr val="dk1"/>
                </a:solidFill>
                <a:latin typeface="Arial"/>
                <a:ea typeface="Arial"/>
                <a:cs typeface="Arial"/>
                <a:sym typeface="Arial"/>
              </a:rPr>
              <a:t> Farming (PLF) illetve </a:t>
            </a:r>
            <a:r>
              <a:rPr lang="hu-HU" sz="1100" dirty="0" err="1">
                <a:solidFill>
                  <a:schemeClr val="dk1"/>
                </a:solidFill>
                <a:latin typeface="Arial"/>
                <a:ea typeface="Arial"/>
                <a:cs typeface="Arial"/>
                <a:sym typeface="Arial"/>
              </a:rPr>
              <a:t>smart</a:t>
            </a:r>
            <a:r>
              <a:rPr lang="hu-HU" sz="1100" dirty="0">
                <a:solidFill>
                  <a:schemeClr val="dk1"/>
                </a:solidFill>
                <a:latin typeface="Arial"/>
                <a:ea typeface="Arial"/>
                <a:cs typeface="Arial"/>
                <a:sym typeface="Arial"/>
              </a:rPr>
              <a:t> farming elnevezéseket használnak, mely utóbbi találó kifejezés arra, hogy a precíziós gazdálkodás során számos úgynevezett „intelligens” technológiát alkalmaznak. Az innovációra épülő precíziós technológiák alkalmazásával folyamatos információgyűjtés történik, ennek következtében hatalmas adathalmaz áll rendelkezésre. Az adatok feldolgozását matematikai modellek végzik, melyek eredményei segítik, de nem feltétlenül helyettesítik a felhasználó szakmai döntéseit.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felügyeleti rendszer összehangoltságát és precizitását mutatja a fejőrobot is.</a:t>
            </a:r>
            <a:endParaRPr/>
          </a:p>
          <a:p>
            <a:pPr marL="0" lvl="0" indent="0" algn="l" rtl="0">
              <a:lnSpc>
                <a:spcPct val="100000"/>
              </a:lnSpc>
              <a:spcBef>
                <a:spcPts val="0"/>
              </a:spcBef>
              <a:spcAft>
                <a:spcPts val="0"/>
              </a:spcAft>
              <a:buSzPts val="1100"/>
              <a:buNone/>
            </a:pPr>
            <a:r>
              <a:rPr lang="hu-HU" b="0" i="0">
                <a:solidFill>
                  <a:srgbClr val="212529"/>
                </a:solidFill>
                <a:latin typeface="Open Sans"/>
                <a:ea typeface="Open Sans"/>
                <a:cs typeface="Open Sans"/>
                <a:sym typeface="Open Sans"/>
              </a:rPr>
              <a:t>Fejőrobottal automatizálhatjuk a nagy fizikai megterhelést és szaktudást igénylő monoton fejést. A precíziós tejtermelés egyik legfejlettebb és legösszetettebb eszköze a fejőrobot. A fejőrobot a fejés valamennyi műveletét: a tőgy előkészítését – beleértve az első tejsugarak elkülönített fejését és annak vizsgálatát –, a fejőkelyhek felhelyezését, azok tőgynegyedenkénti levételét, valamint a tőgybimbó lezárását szigorúan rögzített protokoll szerint végzi, emberi felügyelet és beavatkozás nélkül. A fejőrobottal megvalósul a szarvasmarha-tenyésztők régi álma: a valódi, vakfejés-mentes fejés, hiszen az automatika az adott tőgynegyed kifejését követően leveszi a fejőkelyhet, megszüntetve a vákuumterhelést. A robotizált fejés igazodik a tejleadás élettani folyamataihoz, stresszmentes és önkéntes, tehát a tehén maga választja meg, hogy naponta hányszor keresi fel a fejőegységet. A cél az, hogy a laktáció első harmadában (nagytejű szakasz) termelő tehenek naponta 3-4 alkalommal felkeressék a robotot.</a:t>
            </a:r>
            <a:endParaRPr/>
          </a:p>
          <a:p>
            <a:pPr marL="0" lvl="0" indent="0" algn="l" rtl="0">
              <a:lnSpc>
                <a:spcPct val="100000"/>
              </a:lnSpc>
              <a:spcBef>
                <a:spcPts val="0"/>
              </a:spcBef>
              <a:spcAft>
                <a:spcPts val="0"/>
              </a:spcAft>
              <a:buSzPts val="1100"/>
              <a:buNone/>
            </a:pPr>
            <a:r>
              <a:rPr lang="hu-HU" b="0" i="0">
                <a:solidFill>
                  <a:srgbClr val="212529"/>
                </a:solidFill>
                <a:latin typeface="Open Sans"/>
                <a:ea typeface="Open Sans"/>
                <a:cs typeface="Open Sans"/>
                <a:sym typeface="Open Sans"/>
              </a:rPr>
              <a:t>Forrás: https://agraragazat.hu/hir/automatizalt-tejtermeles-alom-vagy-realitas/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következőkben arról lesz szó, hogy a gyűjtött adatok milyen információt hordoznak.</a:t>
            </a:r>
            <a:endParaRPr/>
          </a:p>
          <a:p>
            <a:pPr marL="0" lvl="0" indent="0" algn="l" rtl="0">
              <a:lnSpc>
                <a:spcPct val="100000"/>
              </a:lnSpc>
              <a:spcBef>
                <a:spcPts val="0"/>
              </a:spcBef>
              <a:spcAft>
                <a:spcPts val="0"/>
              </a:spcAft>
              <a:buSzPts val="1100"/>
              <a:buNone/>
            </a:pPr>
            <a:r>
              <a:rPr lang="hu-HU"/>
              <a:t>Ahogy említettük, a precíziós rendszerek folyamatos real-time adatgyűjtést folytatnak. Az adatok információval szolgálhatnak a környezetről, az állat állapotáról, takarmány és vízfogyasztásáról, élőtömegéről, helyéről, mozgásáról, normális vagy épp deviáns viselkedéséről. Mindezek az adatok és információ – a megfelelő módon feldolgozva és a felhasználónak közvetítve -  segítik a telepi management munkáját és döntéseit.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hu-HU"/>
              <a:t>A továbbiakban először a takarmány előállításban alkalmazható gyorsműszerek eljárásokról lesz szó, majd azokról az eszközökről, amik az állatokról gyűjtenek információt.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b="0" i="0">
              <a:solidFill>
                <a:srgbClr val="20212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hu-HU" b="0" i="0">
                <a:solidFill>
                  <a:srgbClr val="202122"/>
                </a:solidFill>
                <a:latin typeface="Arial"/>
                <a:ea typeface="Arial"/>
                <a:cs typeface="Arial"/>
                <a:sym typeface="Arial"/>
              </a:rPr>
              <a:t>A precíziós technológiák közé csak azok a módszerek kerülhetnek, amik real-time adatokat szolgáltatnak és roncsolásmentes mérést tesznek lehetővé. A </a:t>
            </a:r>
            <a:r>
              <a:rPr lang="hu-HU" b="1" i="0">
                <a:solidFill>
                  <a:srgbClr val="202122"/>
                </a:solidFill>
                <a:latin typeface="Arial"/>
                <a:ea typeface="Arial"/>
                <a:cs typeface="Arial"/>
                <a:sym typeface="Arial"/>
              </a:rPr>
              <a:t>közeli infravörös spektroszkópia</a:t>
            </a:r>
            <a:r>
              <a:rPr lang="hu-HU" b="0" i="0">
                <a:solidFill>
                  <a:srgbClr val="202122"/>
                </a:solidFill>
                <a:latin typeface="Arial"/>
                <a:ea typeface="Arial"/>
                <a:cs typeface="Arial"/>
                <a:sym typeface="Arial"/>
              </a:rPr>
              <a:t> (NIR-spektroszkópia) egy olyan eljárás, ami az elektromágneses spektrum közeli infravörös tartományban képes mérni egy mintán áthaladó vagy onnan visszaverődő fény hullámhosszát (800–2500 nm). A módszert az űrkutatásban alkalmazták elsőként, de ma már számos iparágban elterjedt, ahol anyagok összetételét, minőségét pl. élelmiszerek vagy takarmányok táplálóanyag tartalmát vizsgálják.</a:t>
            </a:r>
            <a:endParaRPr/>
          </a:p>
          <a:p>
            <a:pPr marL="457200" lvl="0" indent="-298450" algn="l" rtl="0">
              <a:lnSpc>
                <a:spcPct val="100000"/>
              </a:lnSpc>
              <a:spcBef>
                <a:spcPts val="0"/>
              </a:spcBef>
              <a:spcAft>
                <a:spcPts val="0"/>
              </a:spcAft>
              <a:buSzPts val="1100"/>
              <a:buChar char="●"/>
            </a:pPr>
            <a:r>
              <a:rPr lang="hu-HU" sz="1100">
                <a:solidFill>
                  <a:srgbClr val="00B050"/>
                </a:solidFill>
                <a:latin typeface="Arial"/>
                <a:ea typeface="Arial"/>
                <a:cs typeface="Arial"/>
                <a:sym typeface="Arial"/>
              </a:rPr>
              <a:t>A módszer alkalmas a takarmányok makrotáplálóanyagainak (fehérje, zsír, rost, stb.) és számos, kis mennyiségben jelenlévő anyag, szennyeződés detektálására (pl. aminosavak, vitaminok, mikotoxinok). Jelentősége, hogy kiváltja a drága és hosszadalmas kémiai vizsgálatokat. A takarmányösszetevők táplálóanyag tartalmát a receptúra készítés előtt mindenképpen meg kell mérni. </a:t>
            </a:r>
            <a:r>
              <a:rPr lang="hu-HU" sz="1100" b="0" i="0">
                <a:solidFill>
                  <a:srgbClr val="00B050"/>
                </a:solidFill>
                <a:latin typeface="Arial"/>
                <a:ea typeface="Arial"/>
                <a:cs typeface="Arial"/>
                <a:sym typeface="Arial"/>
              </a:rPr>
              <a:t>A NIR készülékkel való mérés egy spektumokat ad eredményül, amit a megfelelő információ érdekében matematikai statisztikai módszerekkel fel kell dolgozni. Minden táplálóanyagnak megvan a maga jellegzetes hullámhossz tartománya, de a pontos mérésekhez úgynevezett kalibrációs adathalmazt használnak.</a:t>
            </a:r>
            <a:endParaRPr/>
          </a:p>
          <a:p>
            <a:pPr marL="158750" lvl="0" indent="0" algn="l" rtl="0">
              <a:lnSpc>
                <a:spcPct val="100000"/>
              </a:lnSpc>
              <a:spcBef>
                <a:spcPts val="0"/>
              </a:spcBef>
              <a:spcAft>
                <a:spcPts val="0"/>
              </a:spcAft>
              <a:buSzPts val="1100"/>
              <a:buNone/>
            </a:pPr>
            <a:r>
              <a:rPr lang="hu-HU" sz="1100" b="0" i="0">
                <a:solidFill>
                  <a:srgbClr val="00B050"/>
                </a:solidFill>
                <a:latin typeface="Arial"/>
                <a:ea typeface="Arial"/>
                <a:cs typeface="Arial"/>
                <a:sym typeface="Arial"/>
              </a:rPr>
              <a:t>	</a:t>
            </a:r>
            <a:endParaRPr sz="1100">
              <a:solidFill>
                <a:srgbClr val="00B050"/>
              </a:solidFill>
            </a:endParaRPr>
          </a:p>
          <a:p>
            <a:pPr marL="457200" lvl="0" indent="-228600" algn="l" rtl="0">
              <a:lnSpc>
                <a:spcPct val="100000"/>
              </a:lnSpc>
              <a:spcBef>
                <a:spcPts val="0"/>
              </a:spcBef>
              <a:spcAft>
                <a:spcPts val="0"/>
              </a:spcAft>
              <a:buSzPts val="1100"/>
              <a:buNone/>
            </a:pPr>
            <a:endParaRPr b="0" i="0">
              <a:solidFill>
                <a:srgbClr val="202122"/>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 takarmányozás egyik kulcskérdése, hogy milyen minimális biztonsági rátartás alkalmazása szüksége ahhoz, hogy a törvényben előírt minimum deklarált táplálóanyag tartalmat valóban képesek legyünk biztosítani.</a:t>
            </a:r>
            <a:endParaRPr/>
          </a:p>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 receptúrakészítés során a keveréktakarmányokat úgy állítjuk össze, hogy azok táplálóanyag tartalma megfeleljen az állatok igényének. Ahhoz azonban, hogy a receptúra formulázását minimális (~3%) rátartással lehessen végezni az szükséges, hogy az alapanyagok és a kész keverékek táplálóanyag tartalmáról reális és naprakész információnk legyen.  Ezen információt a NIR technika alkalmazásával szerezhetjük meg (van Kempen és Simmins, 1997).</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hu-HU"/>
              <a:t>Forrás: Halas (2018) </a:t>
            </a:r>
            <a:r>
              <a:rPr lang="hu-HU" sz="1200" b="0">
                <a:solidFill>
                  <a:schemeClr val="dk1"/>
                </a:solidFill>
                <a:latin typeface="Arial"/>
                <a:ea typeface="Arial"/>
                <a:cs typeface="Arial"/>
                <a:sym typeface="Arial"/>
              </a:rPr>
              <a:t>Precíziós takarmányozás a hatékonyság növelésére; hol vannak még tartalékok? PREGA Konferencia és Kiállítás, Budapest</a:t>
            </a:r>
            <a:endParaRPr/>
          </a:p>
          <a:p>
            <a:pPr marL="457200" lvl="0" indent="-228600" algn="l" rtl="0">
              <a:lnSpc>
                <a:spcPct val="100000"/>
              </a:lnSpc>
              <a:spcBef>
                <a:spcPts val="0"/>
              </a:spcBef>
              <a:spcAft>
                <a:spcPts val="0"/>
              </a:spcAft>
              <a:buSzPts val="1100"/>
              <a:buNone/>
            </a:pPr>
            <a:endParaRPr/>
          </a:p>
        </p:txBody>
      </p:sp>
      <p:sp>
        <p:nvSpPr>
          <p:cNvPr id="370" name="Google Shape;370;p4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Az alábbi kisfilm bemutatja, hogy a NIR készülékeket a takarmánykeverő üzem több pontjára is be lehet építeni. Amennyiben van egy készülék, ami a bejövő alapanyagokat méri, akkor ezzel folyamatos, naprakész adatok állnak rendelkezésre a silótornyokban tárol takarmányösszetevőkről. A NIR készüléket el lehet helyezni a keverőberendezés beöntő garatánál, illetve azokban a kihordókban, ahol az előkeverékek és/vagy a késztakarmány átfolyik. A real-time adatfelvételezés azonnali visszacsatolást ad a rendszernek, hogy a receptúra alapján összeállított keverék valóban a megkívánt táplálóanyag tartalommal rendelkezik-e. Amennyiben nem, úgy a belövő információk alapján a számítógépes receptúra formulázó program automatikusan vagy a receptes szakember azonnal pontosítani tudja az összetételt. Ez alapján a megváltoztatott receptúra alapján engedi be a keverő az egyes komponenseket és az ellenőrzés folyamata folytatódik. A megfelelő és főleg nagy pontosságú táplálóanyag összetétel így viszonylag gyorsan elérhető. A rendszer a minőségbiztosítás hatékonyságának növelésén keresztül gazdaságilag is előnyös.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Mind a tejelő, mind a húshasznú szarvasmarha tartás során alapvető fontosságú a homogén takarmánykeverés. A legtöbb telepen az állatok ún. komplett, teljes takarmánykeveréket kapnak (TMR= total mixed ration), mely tartalmazza a tömegtakarmányt és az abrakot is. </a:t>
            </a:r>
            <a:endParaRPr/>
          </a:p>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Ahhoz, hogy garantálni tudjuk a megfelelő TMR-t, szükségünk van a takarmányozási szakértő által meghatározott receptúrára, ami alapján a napi adag összeállításra kerül. A keverés pontosságát nagymértékben javítja, ha keverőkocsi alkalmas az összetevők valós idejű elemzésére, melyet az etetőkocsira szerelt NIRs (near infra red spectroscopy – közeli infravörös spektroszkóp) berendezés biztosít. A NIRs technológia használata egyszerű és megfelelő adatbázis esetén nagyon pontos, azonban a technika gyakorlatban való alkalmazásának korlátja sokáig az volt, hogy a készülék használata laboratóriumi körülményeket igényelt. A keverő-kiosztó kocsikba szerelt NIRs készüléknek ugyanis bírni kell a rázkódást, a port és a szennyeződést. </a:t>
            </a:r>
            <a:endParaRPr/>
          </a:p>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 PoliSPEC NIRs egy olyan robosztus kialakítású berendezés, amely a keverő-kiosztó kocsiba szerelve valós időben felismeri a takarmányozási szakember által összeállított és a valós takarmányadag táplálóanyag tartalmában lévő eltéréseket, tájékoztatja a gépkezelőt és a telepvezetést, és javaslatot tesz a szükséges korrekciókra. Az eszköz működése független a környezeti tényezőktől, ezért a méréseket bármilyen helyszínen el lehet végezni. A fejlesztés során fontos szempont volt, hogy sokféle mintát, különböző környezetben legyen képes feldolgozni, elemezni a NIR készülék.</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Forrás: Strausz (2018) </a:t>
            </a:r>
            <a:r>
              <a:rPr lang="hu-HU" sz="1200" b="0">
                <a:solidFill>
                  <a:schemeClr val="dk1"/>
                </a:solidFill>
                <a:latin typeface="Arial"/>
                <a:ea typeface="Arial"/>
                <a:cs typeface="Arial"/>
                <a:sym typeface="Arial"/>
              </a:rPr>
              <a:t>NIR technológia használata a kérődző állatok takarmányának gyors, precíziós értékelésében, PREGA Konferencia és Kiállítás, Budapest</a:t>
            </a:r>
            <a:endParaRPr/>
          </a:p>
          <a:p>
            <a:pPr marL="457200" lvl="0" indent="-228600" algn="l" rtl="0">
              <a:lnSpc>
                <a:spcPct val="100000"/>
              </a:lnSpc>
              <a:spcBef>
                <a:spcPts val="0"/>
              </a:spcBef>
              <a:spcAft>
                <a:spcPts val="0"/>
              </a:spcAft>
              <a:buSzPts val="1100"/>
              <a:buNone/>
            </a:pPr>
            <a:endParaRPr/>
          </a:p>
        </p:txBody>
      </p:sp>
      <p:sp>
        <p:nvSpPr>
          <p:cNvPr id="390" name="Google Shape;39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b="0" i="0">
                <a:solidFill>
                  <a:srgbClr val="212529"/>
                </a:solidFill>
                <a:latin typeface="Open Sans"/>
                <a:ea typeface="Open Sans"/>
                <a:cs typeface="Open Sans"/>
                <a:sym typeface="Open Sans"/>
              </a:rPr>
              <a:t>Robotokkal automatizálhatjuk a teljes takarmánykiosztást, és a takarmánykeverék időszakonkénti feltolását is, növelve a tehenek szárazanyag-felvételét.</a:t>
            </a:r>
            <a:r>
              <a:rPr lang="hu-HU" b="0" i="0">
                <a:solidFill>
                  <a:srgbClr val="000000"/>
                </a:solidFill>
                <a:latin typeface="Arial"/>
                <a:ea typeface="Arial"/>
                <a:cs typeface="Arial"/>
                <a:sym typeface="Arial"/>
              </a:rPr>
              <a:t> </a:t>
            </a:r>
            <a:endParaRPr/>
          </a:p>
          <a:p>
            <a:pPr marL="457200" lvl="0" indent="-298450" algn="l" rtl="0">
              <a:lnSpc>
                <a:spcPct val="100000"/>
              </a:lnSpc>
              <a:spcBef>
                <a:spcPts val="0"/>
              </a:spcBef>
              <a:spcAft>
                <a:spcPts val="0"/>
              </a:spcAft>
              <a:buSzPts val="1100"/>
              <a:buChar char="●"/>
            </a:pPr>
            <a:r>
              <a:rPr lang="hu-HU" b="0" i="0">
                <a:solidFill>
                  <a:srgbClr val="000000"/>
                </a:solidFill>
                <a:latin typeface="Arial"/>
                <a:ea typeface="Arial"/>
                <a:cs typeface="Arial"/>
                <a:sym typeface="Arial"/>
              </a:rPr>
              <a:t>A növekvő takarmányhigiéniai elvárások valamint a takarmánypazarlás csökkentésének igénye miatt olyan etetőrobotokat fejlesztettek, melyek korábban csak több egymást követő munkafolyamattal voltak elvégezhetők. Az programozott, automatikusan mozgó etetőrobot segítségével a takarmányadagolás, a takarmány forgatása, frissítése és a szennyeződések eltávolítása rendszeresen a nap több szakaszában is megvalósul. Az etetőrobot sínre szerelten esetleg szabadon közlekedhet. Ez utóbbi előnye, hogy ha nem kötött pályán mozog, akkor bármilyen típusú istállóban és különböző technológiájú etetési rendszerek mellett is használható. A szabadon mozgó etetőrobot automatikusan érzékeli a szintkülönbségeket, a vályúkat, így az intelligens rendszernek köszönhetően marásra, terítésre, valamint fúvásra- és szívásra is képes – attól függően, hogy a takarmány terítése, vagy pedig a romlott, szennyezett szilázs eltávolítása az aktuális munkaművelet.</a:t>
            </a:r>
            <a:endParaRPr/>
          </a:p>
          <a:p>
            <a:pPr marL="457200" lvl="0" indent="-298450" algn="l" rtl="0">
              <a:lnSpc>
                <a:spcPct val="100000"/>
              </a:lnSpc>
              <a:spcBef>
                <a:spcPts val="0"/>
              </a:spcBef>
              <a:spcAft>
                <a:spcPts val="0"/>
              </a:spcAft>
              <a:buSzPts val="1100"/>
              <a:buChar char="●"/>
            </a:pPr>
            <a:r>
              <a:rPr lang="hu-HU" b="0" i="0">
                <a:solidFill>
                  <a:srgbClr val="212529"/>
                </a:solidFill>
                <a:latin typeface="Open Sans"/>
                <a:ea typeface="Open Sans"/>
                <a:cs typeface="Open Sans"/>
                <a:sym typeface="Open Sans"/>
              </a:rPr>
              <a:t>Az etetőrobotok előre programozott gyakorisággal egyenletesen kiosztják az általuk elkészített homogén keveréket a tehenek elé. A szakszerű „jászolmenedzsmentnek” fejőrobottal üzemelő tehenészetekben különösen nagy jelentősége van. A „jászoltörténések” száma, ugyanis alapvetően befolyásolja teheneink istállón belüli tartózkodását (etetőtér, pihenőtér, elővárakozó), növeli a szárazanyagfelvételüket, és nagy szerepe van az optimális „tehénforgó” alakulásában. </a:t>
            </a:r>
            <a:endParaRPr/>
          </a:p>
        </p:txBody>
      </p:sp>
      <p:sp>
        <p:nvSpPr>
          <p:cNvPr id="401" name="Google Shape;401;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következő néhány dia az állatok azonosítására és az élősúly meghatározására használt eszközöket mutatja be:</a:t>
            </a:r>
            <a:endParaRPr/>
          </a:p>
          <a:p>
            <a:pPr marL="0" lvl="0" indent="0" algn="l" rtl="0">
              <a:lnSpc>
                <a:spcPct val="100000"/>
              </a:lnSpc>
              <a:spcBef>
                <a:spcPts val="0"/>
              </a:spcBef>
              <a:spcAft>
                <a:spcPts val="0"/>
              </a:spcAft>
              <a:buSzPts val="1100"/>
              <a:buNone/>
            </a:pPr>
            <a:r>
              <a:rPr lang="hu-HU"/>
              <a:t>A PLF alapja, legalábbis a szarvasmarha és a sertés esetében az állatok egyedi adatainak rögzítése. Ehhez első lépés, hogy az állatokat azonosítani kell. Az azonosítás sok esetben rádiófrekvenciás technikával (RFID) történik, vezeték nélküli rendszeren keresztül. Az RFID rendszer két komponensből áll: úgynevezett címkékből (tag) és olvasókból (reader). Az olvasó egy vagy több antennával rendelkezik, amelyek rádióhullámokat bocsátanak ki és jeleket fogadnak vissza az RFID címkéből. Azok a címkék, amelyek az olvasókkal való kapcsolathoz rádióhullámokat használnak az azonosításuk és egyéb információk közlésére, lehetnek aktívak vagy passzívak. Az aktív RFID-címkéket akkumulátorok működtetik, a passzív RFID-címkéket az olvasó táplálja, és nincsenek elemük. Az RFID-címkék az állat nyilvántartási számán kívül további adatokat is tárolhat, a tárolható adatmennyiség ma már egészen nagy volumenű. Az olvasók lehetnek mobilak (kézi leolvasók), de telepíthetők az istálló, a karám vagy a legelő meghatározott pontjaira.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d03d5b2036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precíziós gazdálkodás célja a hatékonyság növelése, ami mind a biológiai hatékonyságot, mind a gazdasági szempontú hatékonyságot magában foglalja. A hatékonyság növelése a környezetbe jutó károsanyag kibocsájtás csökkenését is magában hordozza, így a biológiai, ökonómiai és ökológiai célok mind egyirányba, javítva a fenntarthatóságot. A informatika átszövi a PLF rendszereket, aminek következménye, hogy a takarmány- és az élelmiszerbiztonság magasabb szintre elemelhető, a nyomonkövetés a precíziós rendszerek lényeges eleme.</a:t>
            </a:r>
            <a:endParaRPr/>
          </a:p>
          <a:p>
            <a:pPr marL="0" lvl="0" indent="0" algn="l" rtl="0">
              <a:lnSpc>
                <a:spcPct val="100000"/>
              </a:lnSpc>
              <a:spcBef>
                <a:spcPts val="0"/>
              </a:spcBef>
              <a:spcAft>
                <a:spcPts val="0"/>
              </a:spcAft>
              <a:buSzPts val="1100"/>
              <a:buNone/>
            </a:pPr>
            <a:r>
              <a:rPr lang="hu-HU"/>
              <a:t>A PLF eszközök, technológiai újítások egy része az állatjóllét javítását szolgálja a nagyüzemi körülmények között, ami bizonyíthatóan csökkenti a stresszt és ezen keresztül pozitívan hat az állatok ellenálló képességére. Az állatjóllétet szolgáló eszközök és technológiák alkalmazásával csökkenthető az állattenyésztés gyógyszerfelhasználása és kiszámíthatóbbá válik a termelés. Mindezek nagyban segítik a minőségi élelmiszer előállítást.</a:t>
            </a:r>
            <a:endParaRPr/>
          </a:p>
          <a:p>
            <a:pPr marL="0" lvl="0" indent="0" algn="l" rtl="0">
              <a:lnSpc>
                <a:spcPct val="100000"/>
              </a:lnSpc>
              <a:spcBef>
                <a:spcPts val="0"/>
              </a:spcBef>
              <a:spcAft>
                <a:spcPts val="0"/>
              </a:spcAft>
              <a:buSzPts val="1100"/>
              <a:buNone/>
            </a:pPr>
            <a:r>
              <a:rPr lang="hu-HU"/>
              <a:t>A precíziós állattenyésztés az eddig említett célokon túl a biológiai biztonság (biobiztonság) magasabb fokának eléréséhez is hozzájárul.</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precíziós gazdálkodás elsősorban az intenzív termeléshez kötődik. Ma már a húsmarha tartásban vagy a tejelőtehenészetekben szabad legelőn lévő állatok megfigyelésére is lehetőség van. A precíziós technológiák ebben az esetben az állatok helymeghatározását, a bejárt terület nagyságát és egyéb precíziós technológia alkalmazása, pl. drónra szerelt hiperspektrális kamera esetén az elfogyasztott zöldtakarmány mennyiségét is becsülni tudják.</a:t>
            </a:r>
            <a:endParaRPr/>
          </a:p>
          <a:p>
            <a:pPr marL="457200" lvl="0" indent="-298450" algn="l" rtl="0">
              <a:lnSpc>
                <a:spcPct val="100000"/>
              </a:lnSpc>
              <a:spcBef>
                <a:spcPts val="0"/>
              </a:spcBef>
              <a:spcAft>
                <a:spcPts val="0"/>
              </a:spcAft>
              <a:buSzPts val="1100"/>
              <a:buChar char="●"/>
            </a:pPr>
            <a:r>
              <a:rPr lang="hu-HU"/>
              <a:t>A bal oldali ábrán kék téglalappal jelölt fő jeladóval (master collar) kombinált GPS kommunikál a közeli teheneken elhelyezett alegységekkel (piros szaggatott vonal) valamint az összegyűjtött információt folyamatosan továbbítja a központi számítógép felé (zöld pontozott vonal). A számítógépes szoftver ezen adatok ismeretében számítja ki a szükséges pótabrak vagy további TMR adagokat, melyet az állatok az etetőből fogyasztanak.</a:t>
            </a:r>
            <a:endParaRPr/>
          </a:p>
          <a:p>
            <a:pPr marL="457200" lvl="0" indent="-298450" algn="l" rtl="0">
              <a:lnSpc>
                <a:spcPct val="100000"/>
              </a:lnSpc>
              <a:spcBef>
                <a:spcPts val="0"/>
              </a:spcBef>
              <a:spcAft>
                <a:spcPts val="0"/>
              </a:spcAft>
              <a:buSzPts val="1100"/>
              <a:buChar char="●"/>
            </a:pPr>
            <a:r>
              <a:rPr lang="hu-HU"/>
              <a:t>A dia jobb oldalán látható geokarám vagy geokerítés egy valós földrajzi terület virtuális kerülete. A geokerítés dinamikusan létrehozható. A nyakpánton lévő helymeghatározó segítségével beazonosíthatóak a tehenek. A geokerítés területét megközelítve kis áramütés éri az állatot, aminek következtében „megtanulja”, de legalábbis respektálja azt a területet, amiben legelhet. Az állatok viszonylag gyorsan hozzászoknak és megtanulják a rendszert.</a:t>
            </a:r>
            <a:endParaRPr/>
          </a:p>
        </p:txBody>
      </p:sp>
      <p:sp>
        <p:nvSpPr>
          <p:cNvPr id="424" name="Google Shape;424;p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PLF rendszerek alapinformációja az állatok élősúlya. Az élősúly ismerete, megbízható mérése az alapja a döntési folyamatoknak. Az úgynevezett standard növekedési görbétől való elmaradás azt jelzi, hogy vagy a takarmány vagy a környezeti feltételek nem megfelelőek az állatok számára. Mielőtt a súlygyarapodás nagyon hosszan a célérték alatt lenne, az istálló klímáját, szellőzését, a takarmány nem megfelelőségét vagy éppen az etető vagy itató rendszer hibáját időben ki lehet szűrni. Az időben korrigált hibák után az állomány képes a kompenzációra, azaz a növekedésbeli lemaradást be tudják hozni.  Minél kisebb lemaradást kell behozni, annál nagyobb a valószínűsége, hogy az állomány megfelelő időben és élősúlyban értékesíthető vágásra.</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hu-HU"/>
              <a:t>Az élősúly mérése történhet hagyományosan mérleggel, speciális áthajtóba épített mérleg segítségével (pl. sertés és szarvasmarha esetén) vagy az etetőnél elhelyezett mérleg segítségével. Az ábrán bemutatott sertés etető esetében az állatok két mellső lába egy mérlegen ál, ami méri a rá nehezedő nyomást. Ennek az adatnak az ismeretében egy algoritmus kiszámolja az aktuális élősúlyt. .A baromfifajok esetében az állományban elhelyezett mérlegek rögzíthetik a madarak súlyát. A madaraknál a gyakorlatban még nem terjedt el, hogy a madarakat egyedileg azonosítaná be a mérleg. A nagyállatoknál az egyedi azonosítók miatt ez megtehető, amennyiben minden állat rendelkezik RFID-val. Ha nem, akkor az adott állomány (egy teremben lévő állatok) minden egyes egyedéről lehet információnk (hiszen pl. az áthajtó folyosóba épített mérleg egyedi adatrögzítés tesz lehetővé), azonban ezek nem használhatók fel az egyedi növekedési görbe vagy a gyarapodás mértékének kiszámításához.</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közvetlen súlymérés mellett a sertés és a szarvasmarha (főleg a húsmarha) tartásban lehetőség van a testméretek alapján is következtetni az élőtömegre. </a:t>
            </a:r>
            <a:r>
              <a:rPr lang="hu-HU" sz="1100">
                <a:solidFill>
                  <a:schemeClr val="dk1"/>
                </a:solidFill>
                <a:latin typeface="Arial"/>
                <a:ea typeface="Arial"/>
                <a:cs typeface="Arial"/>
                <a:sym typeface="Arial"/>
              </a:rPr>
              <a:t>A video rendszer által vagy egyéni módon rögzített képek értékelésével és fajtaspecifikus algoritmusok alkalmazásával viszonylag pontos meg lehet adni az állatok élősúlyát. </a:t>
            </a:r>
            <a:r>
              <a:rPr lang="hu-HU"/>
              <a:t>A húsmarhák esetében épp egy magyar fejlesztésű telefonos applikációval az állat testmétereinek felmérését követően kiszámítható a tehenek élősúlya (Agroninja; https://agroninja.com/#/hello).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precíziós takarmányozás több szinten is megvalósítható. Amennyiben mérhető az istállóba érkező takarmány, illetve vízfogyasztás és ez folyamatosan rögzítésre kerül, riport készíthető belőle, akkor a telepen megvalósult a PLF első lépése.</a:t>
            </a:r>
            <a:endParaRPr/>
          </a:p>
          <a:p>
            <a:pPr marL="457200" lvl="0" indent="-298450" algn="l" rtl="0">
              <a:lnSpc>
                <a:spcPct val="100000"/>
              </a:lnSpc>
              <a:spcBef>
                <a:spcPts val="0"/>
              </a:spcBef>
              <a:spcAft>
                <a:spcPts val="0"/>
              </a:spcAft>
              <a:buSzPts val="1100"/>
              <a:buChar char="●"/>
            </a:pPr>
            <a:r>
              <a:rPr lang="hu-HU"/>
              <a:t>Ha az élősúly rögzítésére is lehetőség van, akkor már pontosítható a takarmány összetétele, akár naponta hozzáigazítható az állatok szükségletéhez, amit a csoport élősúly átlaga alapján lehet megadni. A nagyüzemi sertés és baromfi tartás esetében a hízlalás során ritkán alkalmaznak egyedi etetőket, mert egyelőre ezeknek a beruházási költsége meghaladja  azt a nyereséget, amit az egyedi takarmánykiosztással nyernek. Így a baromfinál a korábban bemutatott mérlegelés alapján számított optimális táplálóanyagtartalmú keveréket osztanak ki  naponta (bővebben a következő dián).</a:t>
            </a:r>
            <a:endParaRPr/>
          </a:p>
          <a:p>
            <a:pPr marL="457200" lvl="0" indent="-298450" algn="l" rtl="0">
              <a:lnSpc>
                <a:spcPct val="100000"/>
              </a:lnSpc>
              <a:spcBef>
                <a:spcPts val="0"/>
              </a:spcBef>
              <a:spcAft>
                <a:spcPts val="0"/>
              </a:spcAft>
              <a:buSzPts val="1100"/>
              <a:buChar char="●"/>
            </a:pPr>
            <a:r>
              <a:rPr lang="hu-HU"/>
              <a:t>Hízósertés esetében, ha nincs egyedi azonosítás, akkor is megoldható az állatok kiválogatása vágósúlyban. Ezt egy úgynevezett válogató kapuval lehet megoldani lásd később).</a:t>
            </a:r>
            <a:endParaRPr/>
          </a:p>
          <a:p>
            <a:pPr marL="457200" lvl="0" indent="-298450" algn="l" rtl="0">
              <a:lnSpc>
                <a:spcPct val="100000"/>
              </a:lnSpc>
              <a:spcBef>
                <a:spcPts val="0"/>
              </a:spcBef>
              <a:spcAft>
                <a:spcPts val="0"/>
              </a:spcAft>
              <a:buSzPts val="1100"/>
              <a:buChar char="●"/>
            </a:pPr>
            <a:r>
              <a:rPr lang="hu-HU"/>
              <a:t>Amennyiben egyedi etetők állnak rendelkezésre, úgy az állatok egyedi teljesítményét is nyomon lehet követni, és még pontosabban lehet a táplálóanyag szükségletüket kielégíteni.</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 precíziós takarmányozás során az állatokat az aktuális szükségletüket pontosan kielégítő táplálóanyag tartalmú keverékkel etetjük. Ahhoz azonban, hogy valóban az optimális takarmányt biztosítsuk számukra, olyan információval kell rendelkezni, melyek a madarak aktuális teljesítményét jellemzik. A precíziós brojler tartás alapja, hogy a madarak élősúlyát és takarmány fogyasztását nagy biztonsággal folyamatosan (naponta) mérni tudjuk. Az élősúly méréshez szükség van az istállóban elhelyezett speciális mérlegekre, melyeket a madarak felkeresnek. Amennyiben (véletlenszerűen) az állomány 10-15%-át mérni tudjuk, akkor ezen adatokat reprezentatívnak tekinthetjük. A takarmány fogyás mérését a betárolóból (pl. silótoronyból) való fogyás alapján napi szinten nyomon követhetjük. Matematikai vagy úgynevezett növekedési modellek segítségével meghatározható az adott átlagos élősúly és a korábbi teljesítmény alapján a keveréktakarmány optimális táplálóanyag tartalma akár minden egyes napra. A precíziós rendszerek képesek arra, hogy a keveréktakarmányt naponta a madarak igényéhez igazítsák. Ehhez az szükséges, hogy legalább két keverék álljon rendelkezésre, melyek egyike az adott fázis elején, a másik a fázis végén etetendő takarmány. A két takarmányt a madarak igényeihez mérten különböző arányban keveri a berendezés, így gyakorlatilag egy napról napra változó takarmányozási rendszert alakítunk ki. Ezt természetesen csak teljesen automatizált körülmények között lehet megvalósítani. A precíziós takarmányozás előnye, hogy nincs feleslegben biztosított táplálóanyag a madarak számára, így a táplálóanyagok értékesülése maximális és a brojler előállítás környezeti lábnyoma a minimumra csökkenthető. </a:t>
            </a:r>
            <a:endParaRPr sz="1200">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hu-HU"/>
              <a:t> Forrás: Halas és Dukhta (2018) </a:t>
            </a:r>
            <a:r>
              <a:rPr lang="hu-HU" sz="12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Teljesítménymodellek a brojlertakarmányozásban</a:t>
            </a:r>
            <a:r>
              <a:rPr lang="hu-HU" sz="1200" u="sng">
                <a:solidFill>
                  <a:schemeClr val="dk1"/>
                </a:solidFill>
                <a:latin typeface="Arial"/>
                <a:ea typeface="Arial"/>
                <a:cs typeface="Arial"/>
                <a:sym typeface="Arial"/>
              </a:rPr>
              <a:t>. </a:t>
            </a:r>
            <a:r>
              <a:rPr lang="hu-HU" sz="1200">
                <a:solidFill>
                  <a:schemeClr val="dk1"/>
                </a:solidFill>
                <a:latin typeface="Arial"/>
                <a:ea typeface="Arial"/>
                <a:cs typeface="Arial"/>
                <a:sym typeface="Arial"/>
              </a:rPr>
              <a:t>BAROMFI ÁGAZAT: BAROMFI- ÉS NYÚLTENYÉSZTŐK LAPJA 18 : 4 pp. 60-64</a:t>
            </a:r>
            <a:endParaRPr/>
          </a:p>
          <a:p>
            <a:pPr marL="457200" lvl="0" indent="-228600" algn="l" rtl="0">
              <a:lnSpc>
                <a:spcPct val="100000"/>
              </a:lnSpc>
              <a:spcBef>
                <a:spcPts val="0"/>
              </a:spcBef>
              <a:spcAft>
                <a:spcPts val="0"/>
              </a:spcAft>
              <a:buSzPts val="1100"/>
              <a:buNone/>
            </a:pPr>
            <a:endParaRPr/>
          </a:p>
        </p:txBody>
      </p:sp>
      <p:sp>
        <p:nvSpPr>
          <p:cNvPr id="479" name="Google Shape;479;p5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b="0">
                <a:solidFill>
                  <a:srgbClr val="00B050"/>
                </a:solidFill>
                <a:latin typeface="Calibri"/>
                <a:ea typeface="Calibri"/>
                <a:cs typeface="Calibri"/>
                <a:sym typeface="Calibri"/>
              </a:rPr>
              <a:t>A hizlaldai válogatókapuval a csoport szétnövését csökkenteni lehet, illetve a vágóhídra való értékesítés előtt ki lehet válogatni azokat az állatokat, amik a vágósúlyhoz a legközelebb vannak. </a:t>
            </a:r>
            <a:endParaRPr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szofisztikált precíziós technológiák esetében az állatok egyedi azonosítása szükséges ahhoz, hogy valóban egyedre szabott takarmányozást tudjuk végezni. </a:t>
            </a:r>
            <a:endParaRPr/>
          </a:p>
          <a:p>
            <a:pPr marL="457200" lvl="0" indent="-298450" algn="l" rtl="0">
              <a:lnSpc>
                <a:spcPct val="100000"/>
              </a:lnSpc>
              <a:spcBef>
                <a:spcPts val="0"/>
              </a:spcBef>
              <a:spcAft>
                <a:spcPts val="0"/>
              </a:spcAft>
              <a:buSzPts val="1100"/>
              <a:buChar char="●"/>
            </a:pPr>
            <a:r>
              <a:rPr lang="hu-HU"/>
              <a:t>Átmenetet jelent a hagyományos és precíziós sertéstartás között, ha az egy istállótérben vagy kutricában lévő állatok élősúlyát folyamatosan nyomon követjük, a takarmány ezen információ alapján kerül kiadagolásra, azonban az egyedeket nem tudjuk beazonosítani.</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A precíziós, egyedi etetők használata ma már egyre inkább terjedőben van, de elsősorban a kocaszállásokon találhatók meg nagyobb arányban. A kocák jóval értékesebbek, teljesítményük illetve a kiesések aránya hosszú távon meghatározza a termelés rentabilitását, ezért érthető, hogy a berendezések ebben a korcsoportban terjednek leginkább. A vemhes kocák esetében kerülni kell az állatok elzsírosodását, ezért korlátozott fejadagokat kapnak. Csoportos tartás lévén a hagyományos rendszerekben nehéz volt biztosítani, hogy a fejadagot minden koca pontosan elfogyassza. </a:t>
            </a:r>
            <a:r>
              <a:rPr lang="hu-HU" sz="1200">
                <a:solidFill>
                  <a:schemeClr val="dk1"/>
                </a:solidFill>
                <a:latin typeface="Arial"/>
                <a:ea typeface="Arial"/>
                <a:cs typeface="Arial"/>
                <a:sym typeface="Arial"/>
              </a:rPr>
              <a:t>A precíziós etetők a szociális stresszt is csökkentik, hiszen a csoportos tartásban a korlátozott fejadagok miatt az agresszív egyedek előnyben vannak. A precíziós etetők felismerik az állatokat és a napi adag felett nem engedik a vályúhoz a kocákat. Így a rangsor végén lévők is hozzáférnek a számukra megadott mennyiségű takarmányhoz és az etetőberendezésben nyugodtan, mások zavarása nélkül elfogyaszthatják azt.</a:t>
            </a:r>
            <a:endParaRPr/>
          </a:p>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 speciális etetők a szoptatókocák esetében is folyamatosan mérik a takarmányfelvételt és tárolják az adatokat. Amennyiben a koca takarmányfelvétele nem megfelelő, úgy a rendszer riasztást indít és jelzi, hogy milyen mértékű a kockázati szint. A tenyészállatok precíziós takarmányozása lehetővé teszi a problémás egyedek tenyésztésből való kizárását, növeli a kocák hosszú hasznos élettartamát és javítja a szaporasági teljesítményét.</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527" name="Google Shape;527;p5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Az állatok genotípusához, ivarához, ezek alapján a várható teljesítményhez és az aktuális takarmány felvételhez igazított egyedi takarmányozással a csoport heterogenitása nagymértékben csökkenthető. A precíziós gazdálkodás során az állatokat egyedileg takarmányozzuk. Az egyedi takarmányozás csak úgy valósítható meg, ha az állatok egyedi azonosítóval rendelkeznek és saját fejadagot kapnak az etetőben. A napi abrakadag mennyiségének és összetételének kiszámítása az integrált telepirányítási rendszer adott moduljának a feladata, azt a szoftver az aktuális valamint a korábbi időszakban mért napi élősúlyból számolja ki. Az úgynevezett intelligens egyedi etető berendezéssel nem csak a napi kiosztott adag mennyiségét, de annak összetételét is lehet módosítani. Ehhez a berendezés tartályában legalább két különböző összetételű abrakkeverék van, melyek közül az egyik a hízlalás elején, az induló testsúlynak, míg a tartályban lévő másik keverék a hízlalás végén mérhető testsúlynak megfelelő táplálóanyagtartalmú összetételnek felel meg. A hízlalás során az állatok aktuális testsúlya alapján az etetővel kommunikáló teljesítménymodell kiszámítja az adott sertés táplálóanyag szükségletét és azt, hogy az a két különböző takarmánykeverék milyen arányú kombinációjával illetve milyen mennyiség felvételével elégíthető ki (</a:t>
            </a:r>
            <a:r>
              <a:rPr lang="hu-HU" sz="1200" i="1">
                <a:solidFill>
                  <a:schemeClr val="dk1"/>
                </a:solidFill>
                <a:latin typeface="Arial"/>
                <a:ea typeface="Arial"/>
                <a:cs typeface="Arial"/>
                <a:sym typeface="Arial"/>
              </a:rPr>
              <a:t>Pomar és mtsai</a:t>
            </a:r>
            <a:r>
              <a:rPr lang="hu-HU" sz="1200">
                <a:solidFill>
                  <a:schemeClr val="dk1"/>
                </a:solidFill>
                <a:latin typeface="Arial"/>
                <a:ea typeface="Arial"/>
                <a:cs typeface="Arial"/>
                <a:sym typeface="Arial"/>
              </a:rPr>
              <a:t>., 2009). A berendezéssel a csoport homogenitása jelentősen javul a hagyományos rendszerhez képest. </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Forrás: Halas (2017) </a:t>
            </a:r>
            <a:r>
              <a:rPr lang="hu-HU" sz="1200" b="0">
                <a:solidFill>
                  <a:schemeClr val="dk1"/>
                </a:solidFill>
                <a:latin typeface="Arial"/>
                <a:ea typeface="Arial"/>
                <a:cs typeface="Arial"/>
                <a:sym typeface="Arial"/>
              </a:rPr>
              <a:t>PRECÍZIÓS ÁLLATTARTÁS ÉS TAKARMÁNYOZÁS, Állattenyésztés és Takarmányozás, </a:t>
            </a:r>
            <a:r>
              <a:rPr lang="hu-HU" sz="1200" b="0" i="0">
                <a:solidFill>
                  <a:schemeClr val="dk1"/>
                </a:solidFill>
                <a:latin typeface="Arial"/>
                <a:ea typeface="Arial"/>
                <a:cs typeface="Arial"/>
                <a:sym typeface="Arial"/>
              </a:rPr>
              <a:t>66 : 1 pp. 24-43.</a:t>
            </a:r>
            <a:endParaRPr sz="1200" b="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
        <p:nvSpPr>
          <p:cNvPr id="538" name="Google Shape;538;p5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Manapság az új technológiai fejlesztések segítségével a termelők olyan hatalmas mennyiségű adatot tudnak gyűjteni, elemezni és felhasználni a tejelő állományokról, amely adatok összegyűjtése korábban lehetetlen volt: kifejt tejmennyiség minden egyes tehén mindegyik fejése során, minden egyes tehén testkondíció pontja napi szinten, élősúly, légzésszám, szívverés, rágási aktivitás, kérődzés, bendő pH, testhőmérséklet, vízfogyasztás, takarmányfelvétel, a tőgynegyedek állapota (tőggyulladás felderítése), metán kibocsájtás mérése, sántaság kiszűrése, napi aktivitás (fekvés / állás), állatok helymeghatározása (GPS koordináta).</a:t>
            </a:r>
            <a:endParaRPr/>
          </a:p>
          <a:p>
            <a:pPr marL="0" marR="0" lvl="0" indent="0" algn="l" rtl="0">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Ezen adatok elemzése számos döntésben segítséget ad: a tőgy- valamint a lábproblémák korai felismerése és kezelése, az inszeminálás optimális időpontjának meghatározása, az ellés pontos idejének becslése, stb. </a:t>
            </a:r>
            <a:endParaRPr/>
          </a:p>
          <a:p>
            <a:pPr marL="0" marR="0" lvl="0" indent="0" algn="l" rtl="0">
              <a:lnSpc>
                <a:spcPct val="100000"/>
              </a:lnSpc>
              <a:spcBef>
                <a:spcPts val="0"/>
              </a:spcBef>
              <a:spcAft>
                <a:spcPts val="0"/>
              </a:spcAft>
              <a:buClr>
                <a:srgbClr val="000000"/>
              </a:buClr>
              <a:buSzPts val="1200"/>
              <a:buFont typeface="Arial"/>
              <a:buNone/>
            </a:pPr>
            <a:r>
              <a:rPr lang="hu-HU" sz="1200"/>
              <a:t>A következőkben olyan speciális eszközöket tekintünk át a teljesség igénye nélkül, amik a szarvasmarha tartásban használhatók és a gyakorlatban is jelen vannak.</a:t>
            </a:r>
            <a:endParaRPr/>
          </a:p>
          <a:p>
            <a:pPr marL="0"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p:txBody>
      </p:sp>
      <p:sp>
        <p:nvSpPr>
          <p:cNvPr id="549" name="Google Shape;549;p5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biológiai biztonság iránt igény az elmúlt időszakban nagyon megnövekedett, hiszen a pandémiás betegségek folyamatosan jelen vannak, a globalizációval gyakorlatilag pillanatok alatt megjelenhet bárhol egy kórokozó. A jó managementtel rendelkező állattartó telepek már vagy 10-15 éve felállították az a biztonsági zsiliprendszert, ami ha megszüntetni nem is tudja, de a betegségek behurcolásának veszélyét jelentősen csökkenti.</a:t>
            </a:r>
            <a:endParaRPr/>
          </a:p>
          <a:p>
            <a:pPr marL="0" lvl="0" indent="0" algn="l" rtl="0">
              <a:lnSpc>
                <a:spcPct val="100000"/>
              </a:lnSpc>
              <a:spcBef>
                <a:spcPts val="0"/>
              </a:spcBef>
              <a:spcAft>
                <a:spcPts val="0"/>
              </a:spcAft>
              <a:buSzPts val="1100"/>
              <a:buNone/>
            </a:pPr>
            <a:r>
              <a:rPr lang="hu-HU"/>
              <a:t>Kis túlzással talán korábban a kamionok, munkagépek, látogatók szabadon közlekedhettek az állattartó telepeken, míg a biológiai biztonságot szigorúan vevők esetében a kívülről érkező áruk és személyek csak egy adott pontig jutnak be. Az úgynevezett puffer zóna a veszélyes és tiszta zóna között elhelyezkedő rész, ami a veszélyes zónából érkezők felé újabb szűrőt jelent. Pl. a látogatóknak a veszélyes zónában kell hagyni a saját ruhájukat, zuhanyozás és hajmosást követően léphetnek be a pufferzónába, ahol további védőfelszerelést kapnak ahhoz, hogy a beléphessenek a zöld zónába, ahol az állatok vannak.</a:t>
            </a:r>
            <a:endParaRPr/>
          </a:p>
          <a:p>
            <a:pPr marL="0" lvl="0" indent="0" algn="l" rtl="0">
              <a:lnSpc>
                <a:spcPct val="100000"/>
              </a:lnSpc>
              <a:spcBef>
                <a:spcPts val="0"/>
              </a:spcBef>
              <a:spcAft>
                <a:spcPts val="0"/>
              </a:spcAft>
              <a:buSzPts val="1100"/>
              <a:buNone/>
            </a:pPr>
            <a:r>
              <a:rPr lang="hu-HU"/>
              <a:t>A rendszer összehangolása és managementje az informatika segítségével automatizálható, a veszélyesnek minősített események rögzítésre kerülnek, bármikor visszakereshető, hogy mikor mi/ki lépett be a telepre, mennyi időt töltött ott, merre járt, mikor távozott.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b="0" i="0">
                <a:solidFill>
                  <a:srgbClr val="000000"/>
                </a:solidFill>
                <a:latin typeface="Arial"/>
                <a:ea typeface="Arial"/>
                <a:cs typeface="Arial"/>
                <a:sym typeface="Arial"/>
              </a:rPr>
              <a:t>Mind állatjólét, mind pedig termelési és gazdasági okok miatt is általános elvárás az állatállományok betegségmegelőzése és az esetleges problémák mihamarabb történő kiszűrése. Az állományok megbetegedési esélyét minimálisra kell csökkenteni, amihez a legáltalánosabb és legegyszerűbb módszer a szarvasmarhatartás területén a testhőmérséklet ellenőrzése. A nagylétszámú szarvasmarhatelepeken, ahol több alkalmazott dolgozik, a hagyományos hőmérőzés és adatrögzítés módszere előbb-utóbb kudarcot vall, hiszen az eredményeket össze lehet keverni, a papíron rögzített számok pedig könnyen levesznek. A beépített RFID olvasóval ellátott Urban Vital Control digitális hőmérő lehetővé teszi az egyes állatok testhőmérsékletének rektális kimutatását és tárolását, hőmérsékleti görbék készítését és az adatok továbbítását a vezetőség- vagy a központi nyilvántartórendszer felé.</a:t>
            </a:r>
            <a:endParaRPr/>
          </a:p>
          <a:p>
            <a:pPr marL="457200" lvl="0" indent="-298450" algn="l" rtl="0">
              <a:lnSpc>
                <a:spcPct val="100000"/>
              </a:lnSpc>
              <a:spcBef>
                <a:spcPts val="0"/>
              </a:spcBef>
              <a:spcAft>
                <a:spcPts val="0"/>
              </a:spcAft>
              <a:buSzPts val="1100"/>
              <a:buChar char="●"/>
            </a:pPr>
            <a:r>
              <a:rPr lang="hu-HU" b="0" i="0">
                <a:solidFill>
                  <a:srgbClr val="000000"/>
                </a:solidFill>
                <a:latin typeface="Arial"/>
                <a:ea typeface="Arial"/>
                <a:cs typeface="Arial"/>
                <a:sym typeface="Arial"/>
              </a:rPr>
              <a:t>Az Urban Vital Control mérőrendszer adatait egyszerűen el lehet küldeni az állatorvos számára, de beállítható az egyes mérési eredményekhez riasztási rendszer is, amely azonnal értesíti az illetékes döntéshozót a normálistól való eltérésekről. Időzítő rendszer is beprogramozható, amely segítségével észben tartható egyes egyedek kontrollálása. Az okos-hőmérő szállítható, hiszen internetes hozzáférés mellett bárhonnan szinkronizálhatók az adatok róla. Személyzet-csere esetén az alkalmazott magával viheti az eszközt, hiszen az adatok távoli elérésben is leolvashatók. Az adatátvitel kivitelezhető vezeték nélkül, valamint USB interfészen keresztül is. Az okos-hőmérő képes kommunikálni a forgalomban lévő szabványos állománynyilvántartási rendszerekkel, valamint a sok más programmal is.</a:t>
            </a:r>
            <a:endParaRPr/>
          </a:p>
          <a:p>
            <a:pPr marL="158750" lvl="0" indent="0" algn="l" rtl="0">
              <a:lnSpc>
                <a:spcPct val="100000"/>
              </a:lnSpc>
              <a:spcBef>
                <a:spcPts val="0"/>
              </a:spcBef>
              <a:spcAft>
                <a:spcPts val="0"/>
              </a:spcAft>
              <a:buSzPts val="1100"/>
              <a:buNone/>
            </a:pPr>
            <a:r>
              <a:rPr lang="hu-HU" b="0" i="0">
                <a:solidFill>
                  <a:srgbClr val="000000"/>
                </a:solidFill>
                <a:latin typeface="Arial"/>
                <a:ea typeface="Arial"/>
                <a:cs typeface="Arial"/>
                <a:sym typeface="Arial"/>
              </a:rPr>
              <a:t>Forrás: https://www.agroinform.hu/allattenyesztes/eurotier-2018-kihagyhatatlan-standok-baromfi-es-szarvasmarhatartoknak-37980-001</a:t>
            </a:r>
            <a:endParaRPr/>
          </a:p>
          <a:p>
            <a:pPr marL="158750" lvl="0" indent="0" algn="l" rtl="0">
              <a:lnSpc>
                <a:spcPct val="100000"/>
              </a:lnSpc>
              <a:spcBef>
                <a:spcPts val="0"/>
              </a:spcBef>
              <a:spcAft>
                <a:spcPts val="0"/>
              </a:spcAft>
              <a:buSzPts val="1100"/>
              <a:buNone/>
            </a:pPr>
            <a:endParaRPr b="0" i="0">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hu-HU"/>
              <a:t>Az úgynevezett bendő bolus egy olyan szenzor, amelyet a gazda vagy az állatorvos szájon át – egy speciális eszköz segítségével – juttat be a recésgyomorba (retikulumba). Az elnevezés tehát félrevezető, mert nem a bendőbe (rumen), hanem a recésgyomorba kerül az eszköz. Onnan nem halad tovább a százrétűgyomor felé. Minden bolusnak egyedi azonosítója van, így a bolusból jövő információk az állathoz társíthatók (az állat azonosítására is alkalmas). A bolus anyaga saválló gyanta, ami megvédi az elektromos alkatrészeket a bendőben lévő milliőtől és nem okoz kárt az előgyomorban. A bolus akkumulátorának élettartama hosszú, akár 4-8 év is lehet. A Smart bendő bolust az állatok aktivitásának, bendő hőmérsékletének és mozgásának rögzítésére tervezték. A bolus legalább 350 kg-os állatokban alkalmazható. Az állatba való behelyezés után a bolus széles földrajzi területen kommunikál a központi egységgel (Gateway). A Gateway egy plug&amp;play megoldás, amelyet általában a szarvasmarha istállóban telepítenek.</a:t>
            </a:r>
            <a:endParaRPr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b="0" i="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hu-HU" b="0" i="0">
                <a:solidFill>
                  <a:srgbClr val="000000"/>
                </a:solidFill>
                <a:latin typeface="Arial"/>
                <a:ea typeface="Arial"/>
                <a:cs typeface="Arial"/>
                <a:sym typeface="Arial"/>
              </a:rPr>
              <a:t>A bolus által gyűjtött adatok alapján az alábbi információk gyűjthetők: takarmány- és vízfogyasztás mennyisége, rumináció (kérődzés), bendőmotilitás (bendőmozgások), a mozgásaktivitás és a szív működésének figyelése.</a:t>
            </a:r>
            <a:endParaRPr/>
          </a:p>
          <a:p>
            <a:pPr marL="0" marR="0" lvl="0" indent="0" algn="l" rtl="0">
              <a:lnSpc>
                <a:spcPct val="100000"/>
              </a:lnSpc>
              <a:spcBef>
                <a:spcPts val="0"/>
              </a:spcBef>
              <a:spcAft>
                <a:spcPts val="0"/>
              </a:spcAft>
              <a:buClr>
                <a:srgbClr val="000000"/>
              </a:buClr>
              <a:buSzPts val="1100"/>
              <a:buFont typeface="Arial"/>
              <a:buNone/>
            </a:pPr>
            <a:r>
              <a:rPr lang="hu-HU" b="0" i="0">
                <a:solidFill>
                  <a:srgbClr val="000000"/>
                </a:solidFill>
                <a:latin typeface="Arial"/>
                <a:ea typeface="Arial"/>
                <a:cs typeface="Arial"/>
                <a:sym typeface="Arial"/>
              </a:rPr>
              <a:t>Okos eszköz lévén a gyűjtött adatok továbbításra kerülnek egy felhő-alapú rendszerbe, ahol tárolhatók és bármikor lehívhatók.</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szarvasmarhák emésztési sajátosságai valamint az intenzív tejtermelés táplálóanyag szükségletének kielégítése miatt a nagy abrakhányad etetésével a bendő állapota meglehetősen instabil. Jó takarmányozási management esetén természetesen a bendő pH-ban nem kell nagyobb kilengésekre számítani, azonban a gyakorlatban sajnos gyakran van olyan szituáció, amikor a bendőben uralkodó körülmények a takarmányváltás vagy valamilyen stresszhatás miatt nem tudnak az optimális határértékek között megmaradni. A fermentációs folyamatok  eredményeként a nagytermelésű tehenek előgyomraiban uralkodó kémhatás normál körülmények között is savas, de a pH jelentős mértékű és/vagy hekikus változása mindenképpen kerülendő. Az úgynevezett bendő bolusok folyamatosan képesek információt küldeni a bendő állapotáról és a testhőmérséklet változásáról. A pH megváltozása, valamint a tejtermelési adatok alapján gyorsan lehet reagálni az egyes takarmányozási hibákra.</a:t>
            </a:r>
            <a:endParaRPr/>
          </a:p>
          <a:p>
            <a:pPr marL="457200" lvl="0" indent="-298450" algn="l" rtl="0">
              <a:lnSpc>
                <a:spcPct val="100000"/>
              </a:lnSpc>
              <a:spcBef>
                <a:spcPts val="0"/>
              </a:spcBef>
              <a:spcAft>
                <a:spcPts val="0"/>
              </a:spcAft>
              <a:buSzPts val="1100"/>
              <a:buChar char="●"/>
            </a:pPr>
            <a:r>
              <a:rPr lang="hu-HU"/>
              <a:t>A bendő bolus képes a testhőmérséklet mérésére is, ez alapján az ivarzás pontosan detektálható és a termékenyítés optimális időpontja beazonosítható. A szívritmus detektálásával az ellés ideje is nagy pontossággal meghatározható, így a bendő bolusból származó információ értesítést/riasztást küld az ellés megindulásáról.</a:t>
            </a:r>
            <a:endParaRPr/>
          </a:p>
          <a:p>
            <a:pPr marL="0" marR="0" lvl="0" indent="0" algn="l" rtl="0">
              <a:lnSpc>
                <a:spcPct val="100000"/>
              </a:lnSpc>
              <a:spcBef>
                <a:spcPts val="0"/>
              </a:spcBef>
              <a:spcAft>
                <a:spcPts val="0"/>
              </a:spcAft>
              <a:buClr>
                <a:srgbClr val="000000"/>
              </a:buClr>
              <a:buSzPts val="1100"/>
              <a:buFont typeface="Arial"/>
              <a:buNone/>
            </a:pPr>
            <a:endParaRPr sz="1100" b="0" i="0">
              <a:solidFill>
                <a:schemeClr val="dk1"/>
              </a:solidFill>
              <a:latin typeface="Arial"/>
              <a:ea typeface="Arial"/>
              <a:cs typeface="Arial"/>
              <a:sym typeface="Arial"/>
            </a:endParaRPr>
          </a:p>
          <a:p>
            <a:pPr marL="158750" lvl="0" indent="0" algn="l" rtl="0">
              <a:lnSpc>
                <a:spcPct val="100000"/>
              </a:lnSpc>
              <a:spcBef>
                <a:spcPts val="0"/>
              </a:spcBef>
              <a:spcAft>
                <a:spcPts val="0"/>
              </a:spcAft>
              <a:buSzPts val="1100"/>
              <a:buNone/>
            </a:pPr>
            <a:endParaRPr/>
          </a:p>
        </p:txBody>
      </p:sp>
      <p:sp>
        <p:nvSpPr>
          <p:cNvPr id="576" name="Google Shape;576;p6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Pedométer vagy lépésszámláló </a:t>
            </a:r>
            <a:endParaRPr/>
          </a:p>
          <a:p>
            <a:pPr marL="457200" lvl="0" indent="-298450" algn="l" rtl="0">
              <a:lnSpc>
                <a:spcPct val="100000"/>
              </a:lnSpc>
              <a:spcBef>
                <a:spcPts val="0"/>
              </a:spcBef>
              <a:spcAft>
                <a:spcPts val="0"/>
              </a:spcAft>
              <a:buSzPts val="1100"/>
              <a:buChar char="●"/>
            </a:pPr>
            <a:r>
              <a:rPr lang="hu-HU"/>
              <a:t>Az eszköz működése azon alapul, hogy az állat ivarzáskor nyugtalan, többet járkál, mint máskor. A pedométer az állat lábára erőstett készülék, amely az állat mozgását rögzíti. A rögzített információt a fejőházi PC-n, tableten vagy okostelefonon is láthatjuk (ha az applikációt letöltöttük). Az állat intenzívebb mozgása, az ivarzás jele.</a:t>
            </a:r>
            <a:endParaRPr/>
          </a:p>
          <a:p>
            <a:pPr marL="457200" lvl="0" indent="-298450" algn="l" rtl="0">
              <a:lnSpc>
                <a:spcPct val="100000"/>
              </a:lnSpc>
              <a:spcBef>
                <a:spcPts val="0"/>
              </a:spcBef>
              <a:spcAft>
                <a:spcPts val="0"/>
              </a:spcAft>
              <a:buSzPts val="1100"/>
              <a:buChar char="●"/>
            </a:pPr>
            <a:r>
              <a:rPr lang="hu-HU"/>
              <a:t>Az ivarzás lefolyása során a tehén nem azonos mértékben fogamzó képes. Az ivarzási tünetek megjelenését követő 5.-17. óra közti idő a legoptimálisabb a termékenyítéshez. A pedométer segítségével mind az ivarzó egyedek, mind pedig a termékenyítés optimális időpontja jól meghatározható. A lépésszámláló meglehetősen egyszerű, munkaerő és költséghatékony megoldást kínál a reprodukciós mutatók javítására.</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100"/>
              <a:buFont typeface="Arial"/>
              <a:buNone/>
            </a:pPr>
            <a:r>
              <a:rPr lang="hu-HU" sz="1100" b="0" i="0">
                <a:solidFill>
                  <a:schemeClr val="dk1"/>
                </a:solidFill>
                <a:latin typeface="Arial"/>
                <a:ea typeface="Arial"/>
                <a:cs typeface="Arial"/>
                <a:sym typeface="Arial"/>
              </a:rPr>
              <a:t>A tejelő szarvasmarha-állományokban jelenleg alkalmazott, műszeres méréseken alapuló ellés előrejelző, döntéstámogató rendszerek nagy pontosságúak és megbízhatóak. Az ellés kezdetének előrejelzése lehetővé teszi, hogy eldöntsük, szükség van-e szülészeti segélynyújtásra, ezzel nagyban segít problémás lefolyású ellés során az újszülött borjak és az anyaállatok megmentésében (Kovács, 2019).</a:t>
            </a:r>
            <a:endParaRPr/>
          </a:p>
          <a:p>
            <a:pPr marL="0" marR="0" lvl="0" indent="0" algn="l" rtl="0">
              <a:lnSpc>
                <a:spcPct val="100000"/>
              </a:lnSpc>
              <a:spcBef>
                <a:spcPts val="0"/>
              </a:spcBef>
              <a:spcAft>
                <a:spcPts val="0"/>
              </a:spcAft>
              <a:buClr>
                <a:schemeClr val="dk1"/>
              </a:buClr>
              <a:buSzPts val="1100"/>
              <a:buFont typeface="Arial"/>
              <a:buNone/>
            </a:pPr>
            <a:r>
              <a:rPr lang="hu-HU" sz="1100" b="0" i="0">
                <a:solidFill>
                  <a:schemeClr val="dk1"/>
                </a:solidFill>
                <a:latin typeface="Arial"/>
                <a:ea typeface="Arial"/>
                <a:cs typeface="Arial"/>
                <a:sym typeface="Arial"/>
              </a:rPr>
              <a:t>Egy hazai felmérés igazolta, hogy az intenzív menedzsment intézkedéseket (ivarzókeresési segédeszközök, szexált sperma, gyakori vemhességvizsgálatok) alkalmazó tehenészetekben jobbak a reprodukciós eredmények, ezért a precíziós technológiák alkalmazása a reprodukciós állapot monitorozására lehetőséget ad a szaporodásbiológiai és gazdasági mutatók javítására (Fodor és mtsai., 2019)</a:t>
            </a:r>
            <a:endParaRPr/>
          </a:p>
          <a:p>
            <a:pPr marL="0" marR="0" lvl="0" indent="0" algn="l" rtl="0">
              <a:lnSpc>
                <a:spcPct val="100000"/>
              </a:lnSpc>
              <a:spcBef>
                <a:spcPts val="0"/>
              </a:spcBef>
              <a:spcAft>
                <a:spcPts val="0"/>
              </a:spcAft>
              <a:buClr>
                <a:srgbClr val="000000"/>
              </a:buClr>
              <a:buSzPts val="1100"/>
              <a:buFont typeface="Arial"/>
              <a:buNone/>
            </a:pPr>
            <a:endParaRPr sz="11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hu-HU" sz="1100" b="0" i="0">
                <a:solidFill>
                  <a:schemeClr val="dk1"/>
                </a:solidFill>
                <a:latin typeface="Arial"/>
                <a:ea typeface="Arial"/>
                <a:cs typeface="Arial"/>
                <a:sym typeface="Arial"/>
              </a:rPr>
              <a:t>Forrás: Kovács (2019) Az ellés műszeres előrejelezhetősége tejelő szarvasmarha állományokban, PREGA Konferencia és Kiállítás, Budapest valamint</a:t>
            </a:r>
            <a:endParaRPr/>
          </a:p>
          <a:p>
            <a:pPr marL="0" marR="0" lvl="0" indent="0" algn="l" rtl="0">
              <a:lnSpc>
                <a:spcPct val="100000"/>
              </a:lnSpc>
              <a:spcBef>
                <a:spcPts val="0"/>
              </a:spcBef>
              <a:spcAft>
                <a:spcPts val="0"/>
              </a:spcAft>
              <a:buClr>
                <a:schemeClr val="dk1"/>
              </a:buClr>
              <a:buSzPts val="1100"/>
              <a:buFont typeface="Arial"/>
              <a:buNone/>
            </a:pPr>
            <a:r>
              <a:rPr lang="hu-HU" sz="1100" b="0" i="0">
                <a:solidFill>
                  <a:schemeClr val="dk1"/>
                </a:solidFill>
                <a:latin typeface="Arial"/>
                <a:ea typeface="Arial"/>
                <a:cs typeface="Arial"/>
                <a:sym typeface="Arial"/>
              </a:rPr>
              <a:t>Fodor és mtsai. (2019) Hogyan csinálják a nagyok? – Üszők szaporodásbiológiai menedzsmentje hazai nagy létszámú holstein-fríz tehenészetekben PREGA Konferencia és Kiállítás, Budapest</a:t>
            </a:r>
            <a:endParaRPr/>
          </a:p>
          <a:p>
            <a:pPr marL="457200" lvl="0" indent="-228600" algn="l" rtl="0">
              <a:lnSpc>
                <a:spcPct val="100000"/>
              </a:lnSpc>
              <a:spcBef>
                <a:spcPts val="0"/>
              </a:spcBef>
              <a:spcAft>
                <a:spcPts val="0"/>
              </a:spcAft>
              <a:buSzPts val="1100"/>
              <a:buNone/>
            </a:pPr>
            <a:endParaRPr/>
          </a:p>
        </p:txBody>
      </p:sp>
      <p:sp>
        <p:nvSpPr>
          <p:cNvPr id="587" name="Google Shape;587;p6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53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 mozgáspontszám meghatározása viszonylag gyors és egyszerű minőségi kiértékelése a tehén járásának. A csülöktok alak deformitásainak (pl. havi) meghatározásával azonosíthatók azok tehenek, amelyeknél fennáll a klinikai sántaság kockázata. Ezeket a teheneket kell megvizsgálni, és meg kell keresni a sántaság okát. A csoportos mozgáspontszám annak meghatározására használható fel, hogy várható-e a tejtermelés csökkenése telepi szinten vagy egy adott tehéncsoportnál. A becsült veszteség szolgál annak alapjául, hogy szükség van-e beavatkozásra a telepirányítás vagy a takarmányozás területén. Ugyanakkor a rendszeresen kiértékelt mozgáspontszámok alakulása folyamatos mutatószámot ad a sántaság mértékéről is.</a:t>
            </a:r>
            <a:endParaRPr/>
          </a:p>
          <a:p>
            <a:pPr marL="158750" lvl="0" indent="0" algn="l" rtl="0">
              <a:lnSpc>
                <a:spcPct val="100000"/>
              </a:lnSpc>
              <a:spcBef>
                <a:spcPts val="0"/>
              </a:spcBef>
              <a:spcAft>
                <a:spcPts val="0"/>
              </a:spcAft>
              <a:buSzPts val="1100"/>
              <a:buNone/>
            </a:pPr>
            <a:r>
              <a:rPr lang="hu-HU"/>
              <a:t>Forrás: http://static.atkft.hu/Cikkek/Allateu/Lab_I_V.pdf</a:t>
            </a:r>
            <a:endParaRPr/>
          </a:p>
          <a:p>
            <a:pPr marL="158750" lvl="0" indent="0" algn="l" rtl="0">
              <a:lnSpc>
                <a:spcPct val="100000"/>
              </a:lnSpc>
              <a:spcBef>
                <a:spcPts val="0"/>
              </a:spcBef>
              <a:spcAft>
                <a:spcPts val="0"/>
              </a:spcAft>
              <a:buSzPts val="1100"/>
              <a:buNone/>
            </a:pPr>
            <a:endParaRPr/>
          </a:p>
        </p:txBody>
      </p:sp>
      <p:sp>
        <p:nvSpPr>
          <p:cNvPr id="601" name="Google Shape;601;p6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54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sz="1200" b="0">
                <a:solidFill>
                  <a:schemeClr val="dk1"/>
                </a:solidFill>
                <a:latin typeface="Arial"/>
                <a:ea typeface="Arial"/>
                <a:cs typeface="Arial"/>
                <a:sym typeface="Arial"/>
              </a:rPr>
              <a:t>A fejőrobot az egyik legjobb példa a precíziós technológiák használatára. A robot nem csak fej, elemzi is a teheneket különböző szenzorokkal és az adatok értékeléséhez szükséges programokkal, és ezek mind egy helyen megtalálhatóak. A fejőrobot bármely tehén fejéséhez beállítható. A robot képes a fejőkelyhek automatikus felhelyezésére, a pulzáció beállítása az adott tehénre történik. A szintén egyedileg beállítható stimuláció elősegíti a lehető legjobb tejleadást és gyors tejfolyást. </a:t>
            </a:r>
            <a:endParaRPr/>
          </a:p>
          <a:p>
            <a:pPr marL="457200" lvl="0" indent="-298450" algn="l" rtl="0">
              <a:lnSpc>
                <a:spcPct val="100000"/>
              </a:lnSpc>
              <a:spcBef>
                <a:spcPts val="0"/>
              </a:spcBef>
              <a:spcAft>
                <a:spcPts val="0"/>
              </a:spcAft>
              <a:buSzPts val="1100"/>
              <a:buChar char="●"/>
            </a:pPr>
            <a:r>
              <a:rPr lang="hu-HU" sz="1200" b="0">
                <a:solidFill>
                  <a:schemeClr val="dk1"/>
                </a:solidFill>
                <a:latin typeface="Arial"/>
                <a:ea typeface="Arial"/>
                <a:cs typeface="Arial"/>
                <a:sym typeface="Arial"/>
              </a:rPr>
              <a:t>A négy tejmérő egyedileg méri a tőgynegyedekből kinyert tej mennyiségét és a tejfolyás intenzitását, így valódi tőgynegyed fejést valósít meg. A fejőkelyhek levétele szintén tőgynegyedenként, ideális időben történik. A tejfolyási adatok elemzésével kiszűrhetők az esetleges egészségügyi problémák is.</a:t>
            </a:r>
            <a:endParaRPr/>
          </a:p>
          <a:p>
            <a:pPr marL="457200" lvl="0" indent="-298450" algn="l" rtl="0">
              <a:lnSpc>
                <a:spcPct val="100000"/>
              </a:lnSpc>
              <a:spcBef>
                <a:spcPts val="0"/>
              </a:spcBef>
              <a:spcAft>
                <a:spcPts val="0"/>
              </a:spcAft>
              <a:buSzPts val="1100"/>
              <a:buChar char="●"/>
            </a:pPr>
            <a:r>
              <a:rPr lang="hu-HU" sz="1200" b="0">
                <a:solidFill>
                  <a:schemeClr val="dk1"/>
                </a:solidFill>
                <a:latin typeface="Arial"/>
                <a:ea typeface="Arial"/>
                <a:cs typeface="Arial"/>
                <a:sym typeface="Arial"/>
              </a:rPr>
              <a:t>Az automatikus fejési engedély számítás gondoskodik </a:t>
            </a:r>
            <a:r>
              <a:rPr lang="hu-HU" sz="1200">
                <a:solidFill>
                  <a:schemeClr val="dk1"/>
                </a:solidFill>
                <a:latin typeface="Arial"/>
                <a:ea typeface="Arial"/>
                <a:cs typeface="Arial"/>
                <a:sym typeface="Arial"/>
              </a:rPr>
              <a:t>róla, hogy a tehenek mindig a megfelelő időben legyenek fejve. A számítás a laktációs görbén alapul, figyelembe veszi az előző fejés óta eltelt időt és az elvárt tejmennyiséget is.</a:t>
            </a:r>
            <a:endParaRPr/>
          </a:p>
          <a:p>
            <a:pPr marL="457200" lvl="0" indent="-298450" algn="l" rtl="0">
              <a:lnSpc>
                <a:spcPct val="100000"/>
              </a:lnSpc>
              <a:spcBef>
                <a:spcPts val="0"/>
              </a:spcBef>
              <a:spcAft>
                <a:spcPts val="0"/>
              </a:spcAft>
              <a:buSzPts val="1100"/>
              <a:buChar char="●"/>
            </a:pPr>
            <a:r>
              <a:rPr lang="hu-HU" sz="1200" b="0">
                <a:solidFill>
                  <a:schemeClr val="dk1"/>
                </a:solidFill>
                <a:latin typeface="Arial"/>
                <a:ea typeface="Arial"/>
                <a:cs typeface="Arial"/>
                <a:sym typeface="Arial"/>
              </a:rPr>
              <a:t>A tőgygyulladás előrejelző index szám (MDi) a tőgynegyedenkénti vezetőképesség és vértartalom valamint az előző fejésekhez viszonyított tejleadás és tejfolyás változása alapján jelzi az esetleges problémákat minden egyes tehén esetében, minden egyes fejésnél. Az szükséges beavatkozás már korai stádiumban elvégezhető.</a:t>
            </a:r>
            <a:endParaRPr/>
          </a:p>
          <a:p>
            <a:pPr marL="457200" lvl="0" indent="-298450" algn="l" rtl="0">
              <a:lnSpc>
                <a:spcPct val="100000"/>
              </a:lnSpc>
              <a:spcBef>
                <a:spcPts val="0"/>
              </a:spcBef>
              <a:spcAft>
                <a:spcPts val="0"/>
              </a:spcAft>
              <a:buSzPts val="1100"/>
              <a:buChar char="●"/>
            </a:pPr>
            <a:r>
              <a:rPr lang="hu-HU" sz="1200" b="0">
                <a:solidFill>
                  <a:schemeClr val="dk1"/>
                </a:solidFill>
                <a:latin typeface="Arial"/>
                <a:ea typeface="Arial"/>
                <a:cs typeface="Arial"/>
                <a:sym typeface="Arial"/>
              </a:rPr>
              <a:t>A beépített szomatikus sejtszámláló berendezés </a:t>
            </a:r>
            <a:r>
              <a:rPr lang="hu-HU" sz="1200">
                <a:solidFill>
                  <a:schemeClr val="dk1"/>
                </a:solidFill>
                <a:latin typeface="Arial"/>
                <a:ea typeface="Arial"/>
                <a:cs typeface="Arial"/>
                <a:sym typeface="Arial"/>
              </a:rPr>
              <a:t>minden egyes fejéskor megszámolja a lefejt tejben lévő szomatikus sejtek számát, így a termelőnek pontos, naprakész információt nyújt az állomány tőgyegészségi állapotáról, A megbetegedés már a klinikai tünetek megjelenése előtt felderíthető.</a:t>
            </a:r>
            <a:endParaRPr/>
          </a:p>
          <a:p>
            <a:pPr marL="457200" lvl="0" indent="-22860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hu-HU"/>
              <a:t>Forrás: Tóth (2017) </a:t>
            </a:r>
            <a:r>
              <a:rPr lang="hu-HU" sz="1200" b="0">
                <a:solidFill>
                  <a:schemeClr val="dk1"/>
                </a:solidFill>
                <a:latin typeface="Arial"/>
                <a:ea typeface="Arial"/>
                <a:cs typeface="Arial"/>
                <a:sym typeface="Arial"/>
              </a:rPr>
              <a:t>Precíziós tejtermelés, PREGA Konferencia és Kiállítás, Budapest</a:t>
            </a:r>
            <a:endParaRPr/>
          </a:p>
          <a:p>
            <a:pPr marL="457200" lvl="0" indent="-228600" algn="l" rtl="0">
              <a:lnSpc>
                <a:spcPct val="100000"/>
              </a:lnSpc>
              <a:spcBef>
                <a:spcPts val="0"/>
              </a:spcBef>
              <a:spcAft>
                <a:spcPts val="0"/>
              </a:spcAft>
              <a:buSzPts val="1100"/>
              <a:buNone/>
            </a:pPr>
            <a:endParaRPr/>
          </a:p>
        </p:txBody>
      </p:sp>
      <p:sp>
        <p:nvSpPr>
          <p:cNvPr id="613" name="Google Shape;613;p6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hu-HU" sz="1200" b="0">
                <a:solidFill>
                  <a:schemeClr val="dk1"/>
                </a:solidFill>
                <a:latin typeface="Arial"/>
                <a:ea typeface="Arial"/>
                <a:cs typeface="Arial"/>
                <a:sym typeface="Arial"/>
              </a:rPr>
              <a:t>A tejmennyiség adatok alapján a rendszer automatikusan számítja az egyedek számára kiosztandó abrak mennyiségét, és felügyeli annak elfogyasztását is.</a:t>
            </a:r>
            <a:endParaRPr/>
          </a:p>
          <a:p>
            <a:pPr marL="457200" lvl="0" indent="-228600" algn="l" rtl="0">
              <a:lnSpc>
                <a:spcPct val="100000"/>
              </a:lnSpc>
              <a:spcBef>
                <a:spcPts val="0"/>
              </a:spcBef>
              <a:spcAft>
                <a:spcPts val="0"/>
              </a:spcAft>
              <a:buSzPts val="1100"/>
              <a:buNone/>
            </a:pPr>
            <a:endParaRPr/>
          </a:p>
        </p:txBody>
      </p:sp>
      <p:sp>
        <p:nvSpPr>
          <p:cNvPr id="626" name="Google Shape;626;p6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Az egyedi adatokat a rendszer képes tárolni, azok bármikor lekérhetők, összesíthetők.</a:t>
            </a:r>
            <a:endParaRPr/>
          </a:p>
        </p:txBody>
      </p:sp>
      <p:sp>
        <p:nvSpPr>
          <p:cNvPr id="635" name="Google Shape;635;p6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gazda szeme hizlalja az állatot” – mondás igaz volt a kis gazdaságokban, amikor a gazda még valóban figyelni tudta az állatait, ismerte őket és a megváltozott viselkedés vagy hang alapján már tudta, hogy esetleg baj lesz. A nagy telepeken az iparszerű tartás bevezetésével az állat-ember kapcsolat jelentősen csökkent. A hagyományos állattartó telepeken a legmegbízhatóbb, legfelelőségtudóbb dolgozókat teszik azokba az munkakörökbe, ahol a tenyészállatokkal vagy azzal a korcsoportot látják el, amik a legnagyobb törődést igényelnek. Azokra az állományokra, ahol alapvetően nem „szolott probléma lenni” sokkal kevesebb figyelem jut, pedig a pl. a húselőállítás esetében a sertésnél a növendék és hízó kor, baromfinál a nevelő és befejező szakaszok adják pl. a takarmányköltségek legnagyobb hányadát. A felügyeleti rendszerek nélkül az ebben az időszakban kialakuló nem kirívó problémák sokszor csak a hízlalás végén vagy a vágóhídra való értékesítéskor derültek ki. Az állatok élősúlyának kontrolja és a róluk szerzett audio-vizuális (hang és képi) információk alapján viszont a jelentkező problémák nagyon korán felismerhetők és kezelhetők. Így a termelési költségeket alacsonyan lehet tartani azáltal, mivel nincs elveszett haszon.</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4" name="Google Shape;65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kamarás felvételek egyik kézenfekvő felhasználási területe az állatok viselkedésének figyelése. A képanalízis, főleg a mozgó képek megfelelő és szakszerű értékelése azonban kellően bonyolult ahhoz, hogy ez a megoldás sokáig váratott magára. A kamera felvételek elemzésében használt algoritmusok a mesterséges intelligencia módszereivel kerülnek felhasználásra és arról tájékoztatnak, hogy az állatok között van-e agresszív egyed, van e olyan esemény, ami beavatkozást igényel (pl. farokrágás). A kamerás felvételek kiértékelése során az is lekérhető, hogy vettek-e fel takarmányt és ivóvizet a kutricában lévő állatok, van-e olyan, amelyik aznap kevesebbszer kereste fel az etetőket. A takarmány és vízfogyasztás mennyiségi becslésre ezek a rendszerek egyelőre nem alkalmasak.</a:t>
            </a:r>
            <a:endParaRPr/>
          </a:p>
          <a:p>
            <a:pPr marL="457200" lvl="0" indent="-298450" algn="l" rtl="0">
              <a:lnSpc>
                <a:spcPct val="100000"/>
              </a:lnSpc>
              <a:spcBef>
                <a:spcPts val="0"/>
              </a:spcBef>
              <a:spcAft>
                <a:spcPts val="0"/>
              </a:spcAft>
              <a:buSzPts val="1100"/>
              <a:buChar char="●"/>
            </a:pPr>
            <a:r>
              <a:rPr lang="hu-HU"/>
              <a:t>A képanalízis egyik első gyakorlati alkalmazása az állatszámlálás volt. Egyre több olyan applikáció van, aminek segítségével telefonnal meg lehet számolni az egy adott térben (pl. kutricában) lévő egyedeket. Ez az állatok szállításánál, telepítésénél vagy vágóhídi értékesítésnél különösen nagy segítség, mert az emberi munkával végzett állatszámlálások esetében sokkal nagyobb (volt) a tévedés és a hibázás kockázata.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hu-HU" sz="1200">
                <a:solidFill>
                  <a:schemeClr val="dk1"/>
                </a:solidFill>
                <a:latin typeface="Arial"/>
                <a:ea typeface="Arial"/>
                <a:cs typeface="Arial"/>
                <a:sym typeface="Arial"/>
              </a:rPr>
              <a:t>A PLF rendszerek alapvetően a lehető legjobb környezet megteremtését teszik lehetővé és elsősorban az állatok közötti egyedi különbségek (egyedi variancia) kezeléséről szólnak. Ahhoz, hogy az állatok közti egyedi varianciát kezelni tudjuk egyedileg kell róluk információt gyűjteni – ehhez elengedhetetlen az egyedi azonosítás. A szarvasmarha és sertés esetében az egyedi azonosítás a gyakorlatban is alkalmazott, baromfi esetében ez még nem valósult meg. </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 precíziós állattartás az IT technológiák alkalmazásával olyan tartási, takarmányozási és management rendszert valósít meg, ami a nagy létszámú telepeken is lehetővé teszi az állatok „egyedi gondozását”, a problémák korai felismerését és hatékony megoldását. A szenzorok segítségével az állatról, a környezetről és a takarmányról nagy mennyiségű, valós idejű (real-time) adatot gyűjtünk, amiket aztán speciális szoftverek dolgoznak fel. Az adatfeldolgozás eredményeként riasztást vagy korai figyelmeztetést indíthat a rendszer, vagy egyszerűen az irányítóegységnek parancsot küld arra, hogy pl. a ventilláció beinduljon.  </a:t>
            </a:r>
            <a:endParaRPr/>
          </a:p>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 PLF rendszerek előnye a gyors reagálási képesség, ami a „real-time monitoring” rendszerek használatának és a legmodernebb kommunikációs technológiák felhasználásának köszönhető. A hagyományos rendszerekhez képest újítás az is, hogy technológiai fejlesztések során figyelembe veszik az állatok (természetes) viselkedését, igényeit, és az etológiai kutatások eredményeit. Ismert ugyanis, hogy az állatok komfortérzete nagymértékben kihat a teljesítményükre. Egy-egy viselkedésminta megváltozásával lehet pl. korai szakaszban felismerni az állatok egészségi állapotában bekövetkező változásokat. </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Forrás: Halas (2017) </a:t>
            </a:r>
            <a:r>
              <a:rPr lang="hu-HU" sz="1200" b="0">
                <a:solidFill>
                  <a:schemeClr val="dk1"/>
                </a:solidFill>
                <a:latin typeface="Arial"/>
                <a:ea typeface="Arial"/>
                <a:cs typeface="Arial"/>
                <a:sym typeface="Arial"/>
              </a:rPr>
              <a:t>PRECÍZIÓS ÁLLATTARTÁS ÉS TAKARMÁNYOZÁS, Állattenyésztés és Takarmányozás, </a:t>
            </a:r>
            <a:r>
              <a:rPr lang="hu-HU" sz="1200" b="0" i="0">
                <a:solidFill>
                  <a:schemeClr val="dk1"/>
                </a:solidFill>
                <a:latin typeface="Arial"/>
                <a:ea typeface="Arial"/>
                <a:cs typeface="Arial"/>
                <a:sym typeface="Arial"/>
              </a:rPr>
              <a:t>66 : 1 pp. 24-43.</a:t>
            </a:r>
            <a:endParaRPr sz="1200" b="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
        <p:nvSpPr>
          <p:cNvPr id="104" name="Google Shape;104;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2" name="Google Shape;662;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képanalízis a baromfitartásban is használható. Az állomány eloszlása olyan információt hordoz(hat), ami alapján egy technológiai fennakadást vagy hibát azonnal ki lehet javítani. A dián lévő eYeNamic kamerarendszer, amit az istálló tetőzetére szerelnek, a madarak helyét mutatja adott területen. Természetesen a kamerákat úgy szerelik fel, hogy azok az istálló területét megfelelő módon lefedjék. A dia jobb oldalán látható felső képen a madarak elhelyezkedése rendben van, minden etetővonalon azonos az állatsűrűség. Az alsó képen jól látható, hogy az egyik takarmánykiosztó valószínűleg nem működik, mivel ott nem található madár. A képanalízis alapján a szoftver riasztást is képes küldeni  a felhasználónak, így a probléma oka hamar feltárható. A nem megfelelő eloszlás nem csak a takarmánykiosztó elakadásából adódhat, lehet pl. az itatók meghibásodása is, egy rossz szellőzés (légcsatorna kialakulása).</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a:t>A képanalízis egy másik felhasználási területe a mindennapi managementen túlmutat. A precíziós technológiák által gyűjtött információk olyan rejtett dolgokra is rávilágíthatnak, ami korábban elképzelhetetlen volt. Ezen a dián erre mutatunk be egy példát: egy kutatásban az vizsgálták, hogy lehet-e a madarak mozgása alapján az állategészségügyi státszra következtetni. Két gazdaságban végezték a vizsgálatokat, ahol volt Campylobakterrel fertőzött és mentes állomány is (a </a:t>
            </a:r>
            <a:r>
              <a:rPr lang="hu-HU" i="1"/>
              <a:t>Campylobakter jejuni </a:t>
            </a:r>
            <a:r>
              <a:rPr lang="hu-HU"/>
              <a:t>jelenlétét ellenőrizték).</a:t>
            </a:r>
            <a:endParaRPr/>
          </a:p>
          <a:p>
            <a:pPr marL="457200" lvl="0" indent="-298450" algn="l" rtl="0">
              <a:lnSpc>
                <a:spcPct val="100000"/>
              </a:lnSpc>
              <a:spcBef>
                <a:spcPts val="0"/>
              </a:spcBef>
              <a:spcAft>
                <a:spcPts val="0"/>
              </a:spcAft>
              <a:buSzPts val="1100"/>
              <a:buChar char="●"/>
            </a:pPr>
            <a:r>
              <a:rPr lang="hu-HU" b="0" i="0">
                <a:solidFill>
                  <a:srgbClr val="000000"/>
                </a:solidFill>
                <a:latin typeface="Helvetica Neue"/>
                <a:ea typeface="Helvetica Neue"/>
                <a:cs typeface="Helvetica Neue"/>
                <a:sym typeface="Helvetica Neue"/>
              </a:rPr>
              <a:t>A Campylobacter fertőzések világszerte a bakteriális hasmenéses esetek leggyakoribb, egyes országokban a salmonellózisok után a második leggyakoribb okozói. A betegség állatról emberre terjed, bélfertőzést okoz, ami hasmenésben nyilvánul meg, súlyos esetben kiszáradással jár. A baromfi állományok talán legsúlyosabb problémája, mivel viszonylag gyakran előfordul és, mivel kimutatása viszonylag hosszadalmas, ezért gyakran az állomány érintettsége csak a vágóhídra való értékesítést követően derül ki. Igaz, hogy az elmúlt időben egyre szigorúbb </a:t>
            </a:r>
            <a:r>
              <a:rPr lang="hu-HU"/>
              <a:t>biológiai biztonsági intézkedéseket fogalmaznak meg és alkalmaznak a telepeken, ennek ellenére úgy tűnik, hogy a Campylobacter továbbra is gyakran jelen van a baromtartásban. </a:t>
            </a:r>
            <a:endParaRPr/>
          </a:p>
          <a:p>
            <a:pPr marL="457200" lvl="0" indent="-298450" algn="l" rtl="0">
              <a:lnSpc>
                <a:spcPct val="100000"/>
              </a:lnSpc>
              <a:spcBef>
                <a:spcPts val="0"/>
              </a:spcBef>
              <a:spcAft>
                <a:spcPts val="0"/>
              </a:spcAft>
              <a:buSzPts val="1100"/>
              <a:buChar char="●"/>
            </a:pPr>
            <a:r>
              <a:rPr lang="hu-HU"/>
              <a:t>Colles és munkatársainak eredményei azt mutatják, hogy abban az esetben, ha az állományban kimutatható volt a Campylobacter fertőzés, akkor megváltozott a madarak mozgási mintázata: a bal oldali ábrákról látható, hogy a fertőzött madarak kevesebbet mozogtak, igaz ez csak a vizsgálat korai szakaszában volt igaz mindkét gazdaságban, a 20 napos vagy idősebb madarak esetében az első gazdaságban már nem volt különbség a fertőzött és az egészséges állomány között. A jobb oldali ábra a mozgás egyenletességét mutatja. A kurtosis értéke a statisztikában az eloszlási görbe csúcsosságát mutatja, Ha egy eloszlási függvény csúcsos, az azt jelenti, hogy a csoport homogén, egy ellaposodó eloszlási függvénnyel összehasonlítva. A nagyobb kurtosis értékek a nem fertőzött csoportban tehát azt mutatják, hogy a csoport mozgási intenzitása sokkal egyöntetűbb volt, míg a fertőzött állomány esetében nagy volt a csoporton belüli variancia.</a:t>
            </a:r>
            <a:endParaRPr/>
          </a:p>
          <a:p>
            <a:pPr marL="457200" lvl="0" indent="-298450" algn="l" rtl="0">
              <a:lnSpc>
                <a:spcPct val="100000"/>
              </a:lnSpc>
              <a:spcBef>
                <a:spcPts val="0"/>
              </a:spcBef>
              <a:spcAft>
                <a:spcPts val="0"/>
              </a:spcAft>
              <a:buSzPts val="1100"/>
              <a:buChar char="●"/>
            </a:pPr>
            <a:r>
              <a:rPr lang="hu-HU"/>
              <a:t>A fenti vizsgálat adatai alapján még nem lehet azonnal kimondani, hogy megvan a megoldás a probléma kezelésére. Ennek ellenére az eredmények azért nagyon bíztatóak, mert a PLF technológia segítségével – úgy tűnik – hogy ki lehet mutatni a kórokozó jelenlétét, így az állomány kezelését időben meg lehet kezdeni.</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hu-HU"/>
              <a:t>https://royalsocietypublishing.org/doi/pdf/10.1098/rspb.2015.2323</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7" name="Google Shape;687;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hu-HU"/>
              <a:t>A sertéstartás során nagy kiesést okoz, hogy a légzőszervi problémák miatt csökken az állatok étvágya. Az istállóban elhelyezett mikrofonok segítségével a különböző zajok kiszűrhetők. A légzőszervi problémák kiszűrésére fejlesztett szoftver képes megkülönböztetni az állatok köhögését más zajoktól (pl. ajtócsapódás). Ráadásul a fejlesztés során az is kiderült, hogy a különböző kóroktanú köhögéseknek a hangfrekvenciás képe elkülöníthető egymástól. Ez alapján a szoftver arra is képes, hogy a köhögés alapján identifikálja a kórokozót, így célzottabb kezelést lehet alkalamazni a terápia során.</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b="0" i="0">
                <a:solidFill>
                  <a:srgbClr val="575656"/>
                </a:solidFill>
                <a:latin typeface="Open Sans"/>
                <a:ea typeface="Open Sans"/>
                <a:cs typeface="Open Sans"/>
                <a:sym typeface="Open Sans"/>
              </a:rPr>
              <a:t>A hőkamerák alkalmazása egyre jobban elterjed már a gyakorlatban, mivel azonnali</a:t>
            </a:r>
            <a:r>
              <a:rPr lang="hu-HU" sz="1100">
                <a:solidFill>
                  <a:srgbClr val="00B050"/>
                </a:solidFill>
                <a:latin typeface="Calibri"/>
                <a:ea typeface="Calibri"/>
                <a:cs typeface="Calibri"/>
                <a:sym typeface="Calibri"/>
              </a:rPr>
              <a:t>, nem invazív, biztonságos, fájdalommentes és viszonylag pontos módszer egyes állategészségügyi problémák jelenlétének felderítéséhez. A ma használatos kamerák </a:t>
            </a:r>
            <a:r>
              <a:rPr lang="hu-HU" b="0" i="0">
                <a:solidFill>
                  <a:srgbClr val="575656"/>
                </a:solidFill>
                <a:latin typeface="Open Sans"/>
                <a:ea typeface="Open Sans"/>
                <a:cs typeface="Open Sans"/>
                <a:sym typeface="Open Sans"/>
              </a:rPr>
              <a:t>akár 0,05° C pontossággal adják meg az állat testfelületérnek hőmérsékletét. A naponta többször különböző testrészeken elvégzett rendszeres adatgyűjtés és összehasonlítás lehetővé teszi a legkisebb eltérések korai felismerését. A jelentős kieséseket okozó betegségek korai szakaszban való felismerése és kezelése jelentős mértékben csökkentheti az állatorvosi kötségeket vagy az egyéb elmaradt hasznot (pl. Mortellaro-kórral küzdő tenyészbika erőtlensége következtében, vagy a Mastitis-Metritis-Agalactiae (MMA) szindróma következményeként kialakuló állapot6veszteség). Az infravörös termográfia hatékonyan alkalmazható az állattenyésztés minden fázisában fázisában, így a szarvasmarhák, sertések vagy juhok esetében is:</a:t>
            </a:r>
            <a:endParaRPr/>
          </a:p>
          <a:p>
            <a:pPr marL="457200" lvl="0" indent="-298450" algn="l" rtl="0">
              <a:lnSpc>
                <a:spcPct val="100000"/>
              </a:lnSpc>
              <a:spcBef>
                <a:spcPts val="0"/>
              </a:spcBef>
              <a:spcAft>
                <a:spcPts val="0"/>
              </a:spcAft>
              <a:buSzPts val="1100"/>
              <a:buFont typeface="Arial"/>
              <a:buChar char="•"/>
            </a:pPr>
            <a:r>
              <a:rPr lang="hu-HU" b="0" i="0">
                <a:solidFill>
                  <a:srgbClr val="666666"/>
                </a:solidFill>
                <a:latin typeface="Open Sans"/>
                <a:ea typeface="Open Sans"/>
                <a:cs typeface="Open Sans"/>
                <a:sym typeface="Open Sans"/>
              </a:rPr>
              <a:t>ivarzás ellenőrzés, ideális megtermékenyítési időpont meghatározása,</a:t>
            </a:r>
            <a:endParaRPr/>
          </a:p>
          <a:p>
            <a:pPr marL="457200" lvl="0" indent="-298450" algn="l" rtl="0">
              <a:lnSpc>
                <a:spcPct val="100000"/>
              </a:lnSpc>
              <a:spcBef>
                <a:spcPts val="0"/>
              </a:spcBef>
              <a:spcAft>
                <a:spcPts val="0"/>
              </a:spcAft>
              <a:buSzPts val="1100"/>
              <a:buFont typeface="Arial"/>
              <a:buChar char="•"/>
            </a:pPr>
            <a:r>
              <a:rPr lang="hu-HU" b="0" i="0">
                <a:solidFill>
                  <a:srgbClr val="666666"/>
                </a:solidFill>
                <a:latin typeface="Open Sans"/>
                <a:ea typeface="Open Sans"/>
                <a:cs typeface="Open Sans"/>
                <a:sym typeface="Open Sans"/>
              </a:rPr>
              <a:t>herefunkció ellenőrzése,</a:t>
            </a:r>
            <a:endParaRPr/>
          </a:p>
          <a:p>
            <a:pPr marL="457200" lvl="0" indent="-298450" algn="l" rtl="0">
              <a:lnSpc>
                <a:spcPct val="100000"/>
              </a:lnSpc>
              <a:spcBef>
                <a:spcPts val="0"/>
              </a:spcBef>
              <a:spcAft>
                <a:spcPts val="0"/>
              </a:spcAft>
              <a:buSzPts val="1100"/>
              <a:buFont typeface="Arial"/>
              <a:buChar char="•"/>
            </a:pPr>
            <a:r>
              <a:rPr lang="hu-HU" b="0" i="0">
                <a:solidFill>
                  <a:srgbClr val="666666"/>
                </a:solidFill>
                <a:latin typeface="Open Sans"/>
                <a:ea typeface="Open Sans"/>
                <a:cs typeface="Open Sans"/>
                <a:sym typeface="Open Sans"/>
              </a:rPr>
              <a:t>vemhesség felügyelete,</a:t>
            </a:r>
            <a:endParaRPr/>
          </a:p>
          <a:p>
            <a:pPr marL="457200" lvl="0" indent="-298450" algn="l" rtl="0">
              <a:lnSpc>
                <a:spcPct val="100000"/>
              </a:lnSpc>
              <a:spcBef>
                <a:spcPts val="0"/>
              </a:spcBef>
              <a:spcAft>
                <a:spcPts val="0"/>
              </a:spcAft>
              <a:buSzPts val="1100"/>
              <a:buFont typeface="Arial"/>
              <a:buChar char="•"/>
            </a:pPr>
            <a:r>
              <a:rPr lang="hu-HU" b="0" i="0">
                <a:solidFill>
                  <a:srgbClr val="666666"/>
                </a:solidFill>
                <a:latin typeface="Open Sans"/>
                <a:ea typeface="Open Sans"/>
                <a:cs typeface="Open Sans"/>
                <a:sym typeface="Open Sans"/>
              </a:rPr>
              <a:t>a tőgy egészségének felügyelete,</a:t>
            </a:r>
            <a:endParaRPr/>
          </a:p>
          <a:p>
            <a:pPr marL="457200" lvl="0" indent="-298450" algn="l" rtl="0">
              <a:lnSpc>
                <a:spcPct val="100000"/>
              </a:lnSpc>
              <a:spcBef>
                <a:spcPts val="0"/>
              </a:spcBef>
              <a:spcAft>
                <a:spcPts val="0"/>
              </a:spcAft>
              <a:buSzPts val="1100"/>
              <a:buFont typeface="Arial"/>
              <a:buChar char="•"/>
            </a:pPr>
            <a:r>
              <a:rPr lang="hu-HU" b="0" i="0">
                <a:solidFill>
                  <a:srgbClr val="666666"/>
                </a:solidFill>
                <a:latin typeface="Open Sans"/>
                <a:ea typeface="Open Sans"/>
                <a:cs typeface="Open Sans"/>
                <a:sym typeface="Open Sans"/>
              </a:rPr>
              <a:t>gyulladások felismerése végtagokban, </a:t>
            </a:r>
            <a:endParaRPr/>
          </a:p>
          <a:p>
            <a:pPr marL="457200" lvl="0" indent="-298450" algn="l" rtl="0">
              <a:lnSpc>
                <a:spcPct val="100000"/>
              </a:lnSpc>
              <a:spcBef>
                <a:spcPts val="0"/>
              </a:spcBef>
              <a:spcAft>
                <a:spcPts val="0"/>
              </a:spcAft>
              <a:buSzPts val="1100"/>
              <a:buFont typeface="Arial"/>
              <a:buChar char="•"/>
            </a:pPr>
            <a:r>
              <a:rPr lang="hu-HU" b="0" i="0">
                <a:solidFill>
                  <a:srgbClr val="666666"/>
                </a:solidFill>
                <a:latin typeface="Open Sans"/>
                <a:ea typeface="Open Sans"/>
                <a:cs typeface="Open Sans"/>
                <a:sym typeface="Open Sans"/>
              </a:rPr>
              <a:t>és általános egészségügyi állapot ellenőrzés.</a:t>
            </a:r>
            <a:endParaRPr/>
          </a:p>
          <a:p>
            <a:pPr marL="457200" lvl="0" indent="-228600" algn="l" rtl="0">
              <a:lnSpc>
                <a:spcPct val="100000"/>
              </a:lnSpc>
              <a:spcBef>
                <a:spcPts val="0"/>
              </a:spcBef>
              <a:spcAft>
                <a:spcPts val="0"/>
              </a:spcAft>
              <a:buSzPts val="1100"/>
              <a:buFont typeface="Arial"/>
              <a:buNone/>
            </a:pPr>
            <a:endParaRPr b="0" i="0">
              <a:solidFill>
                <a:srgbClr val="666666"/>
              </a:solidFill>
              <a:latin typeface="Open Sans"/>
              <a:ea typeface="Open Sans"/>
              <a:cs typeface="Open Sans"/>
              <a:sym typeface="Open Sans"/>
            </a:endParaRPr>
          </a:p>
          <a:p>
            <a:pPr marL="457200" lvl="0" indent="-298450" algn="l" rtl="0">
              <a:lnSpc>
                <a:spcPct val="100000"/>
              </a:lnSpc>
              <a:spcBef>
                <a:spcPts val="0"/>
              </a:spcBef>
              <a:spcAft>
                <a:spcPts val="0"/>
              </a:spcAft>
              <a:buSzPts val="1100"/>
              <a:buFont typeface="Arial"/>
              <a:buChar char="•"/>
            </a:pPr>
            <a:r>
              <a:rPr lang="hu-HU" b="0" i="0">
                <a:solidFill>
                  <a:srgbClr val="666666"/>
                </a:solidFill>
                <a:latin typeface="Open Sans"/>
                <a:ea typeface="Open Sans"/>
                <a:cs typeface="Open Sans"/>
                <a:sym typeface="Open Sans"/>
              </a:rPr>
              <a:t>A betegségek korai felismerésén túl több olyan vizsgálat is van, ami azt mutatja, hogy az állatok hatékonysága (pl. takarmányértékesítése) is értékelhető a hőkamera segítségével. Ezen ismeret alkalmazása még nem került be a precíziós rendszerek kínálta funkciók közé, de valószínűleg a későbbiekben igen. Pl. a hőkamerás felvételek eredményei alapján pontosíthatók lennének az állatok létfenntartó energiaszükségletében lévő különbség, amit a növekedési modellek input adatként felhasználhatnának és ezzel jelentősen pontosítható lenne a növekedési modellek becslése.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következőkben egy esettanulmányt mutatunk be.</a:t>
            </a:r>
            <a:endParaRPr/>
          </a:p>
        </p:txBody>
      </p:sp>
      <p:sp>
        <p:nvSpPr>
          <p:cNvPr id="712" name="Google Shape;71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just" rtl="0">
              <a:lnSpc>
                <a:spcPct val="107000"/>
              </a:lnSpc>
              <a:spcBef>
                <a:spcPts val="0"/>
              </a:spcBef>
              <a:spcAft>
                <a:spcPts val="0"/>
              </a:spcAft>
              <a:buSzPts val="1100"/>
              <a:buChar char="●"/>
            </a:pPr>
            <a:r>
              <a:rPr lang="hu-HU" sz="1800">
                <a:latin typeface="Calibri"/>
                <a:ea typeface="Calibri"/>
                <a:cs typeface="Calibri"/>
                <a:sym typeface="Calibri"/>
              </a:rPr>
              <a:t>A sertések szabadban való tartása régmúltra tekint vissza. Az intenzív, nagyüzemi tartási rendszereket megelőző időszakban ez volt az általánosan elterjedt tartásmód, mely az intenzív rendszerek megjelenésével sem tűnt el, csupán részaránya vált jóval kisebbé. Napjainkban intenzív sertéseket is nevelnek szabad vagy félszabad körülmények között, példaként mutatjuk be: </a:t>
            </a:r>
            <a:r>
              <a:rPr lang="hu-HU" sz="18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https://www.pig-world.co.uk/features/the-mutual-benefits-of-outdoor-pig-production.html</a:t>
            </a:r>
            <a:endParaRPr sz="1800">
              <a:latin typeface="Calibri"/>
              <a:ea typeface="Calibri"/>
              <a:cs typeface="Calibri"/>
              <a:sym typeface="Calibri"/>
            </a:endParaRPr>
          </a:p>
          <a:p>
            <a:pPr marL="228600" lvl="0" indent="-228600" algn="just" rtl="0">
              <a:lnSpc>
                <a:spcPct val="107000"/>
              </a:lnSpc>
              <a:spcBef>
                <a:spcPts val="800"/>
              </a:spcBef>
              <a:spcAft>
                <a:spcPts val="0"/>
              </a:spcAft>
              <a:buSzPts val="1100"/>
              <a:buChar char="●"/>
            </a:pPr>
            <a:r>
              <a:rPr lang="hu-HU" sz="1800">
                <a:latin typeface="Calibri"/>
                <a:ea typeface="Calibri"/>
                <a:cs typeface="Calibri"/>
                <a:sym typeface="Calibri"/>
              </a:rPr>
              <a:t>Az intenzív sertésfajták mellett az ún. extenzív sertésfajtáknak (mint amilyen a mangalica, az ibériai sertés stb.) teremt optimális körülményeket a szabadban tartás. Ezek a sertésfajták nem igénylik, sőt, nem is szeretik, az intenzív, automatizált technológiát. Ezt sem tenyésztési, sem hizlalási teljesítményükben nem hálálják meg. Számukra a szabadban tartás, az időjárásnak való kitettség nem hátrány. Azonban egy szempontból biztos, hogy közös ez a két tartásmód: a hiteles, naprakész információk megszerzésében, mely az informatika segítségével valósítható meg igazán.</a:t>
            </a:r>
            <a:endParaRPr/>
          </a:p>
          <a:p>
            <a:pPr marL="0" lvl="0" indent="0" algn="l" rtl="0">
              <a:lnSpc>
                <a:spcPct val="100000"/>
              </a:lnSpc>
              <a:spcBef>
                <a:spcPts val="80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7" name="Google Shape;72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228600" algn="just" rtl="0">
              <a:lnSpc>
                <a:spcPct val="107000"/>
              </a:lnSpc>
              <a:spcBef>
                <a:spcPts val="0"/>
              </a:spcBef>
              <a:spcAft>
                <a:spcPts val="0"/>
              </a:spcAft>
              <a:buSzPts val="1100"/>
              <a:buChar char="●"/>
            </a:pPr>
            <a:r>
              <a:rPr lang="hu-HU" sz="1800">
                <a:latin typeface="Calibri"/>
                <a:ea typeface="Calibri"/>
                <a:cs typeface="Calibri"/>
                <a:sym typeface="Calibri"/>
              </a:rPr>
              <a:t>Projektünkben két kérdéscsoportra keressük a választ:</a:t>
            </a:r>
            <a:endParaRPr/>
          </a:p>
          <a:p>
            <a:pPr marL="342900" lvl="0" indent="-342900" algn="just" rtl="0">
              <a:lnSpc>
                <a:spcPct val="107000"/>
              </a:lnSpc>
              <a:spcBef>
                <a:spcPts val="800"/>
              </a:spcBef>
              <a:spcAft>
                <a:spcPts val="0"/>
              </a:spcAft>
              <a:buSzPts val="1100"/>
              <a:buFont typeface="Calibri"/>
              <a:buChar char="-"/>
            </a:pPr>
            <a:r>
              <a:rPr lang="hu-HU" sz="1800">
                <a:latin typeface="Calibri"/>
                <a:ea typeface="Calibri"/>
                <a:cs typeface="Calibri"/>
                <a:sym typeface="Calibri"/>
              </a:rPr>
              <a:t>közvetlenül arra, hogy milyen informatikai nyomonkövetési módszerrel lehet egyedi adatokat gyűjteni a szabadban tartott mangalica tenyészkoca-állományról és van-e, ha igen mekkora hatása az időjárásnak a kocák napi életritmusára és aktivitására, valamint igazolhatunk-e társas kapcsolati mintákat.</a:t>
            </a:r>
            <a:endParaRPr/>
          </a:p>
          <a:p>
            <a:pPr marL="342900" lvl="0" indent="-342900" algn="just" rtl="0">
              <a:lnSpc>
                <a:spcPct val="107000"/>
              </a:lnSpc>
              <a:spcBef>
                <a:spcPts val="0"/>
              </a:spcBef>
              <a:spcAft>
                <a:spcPts val="0"/>
              </a:spcAft>
              <a:buSzPts val="1100"/>
              <a:buFont typeface="Calibri"/>
              <a:buChar char="-"/>
            </a:pPr>
            <a:r>
              <a:rPr lang="hu-HU" sz="1800">
                <a:latin typeface="Calibri"/>
                <a:ea typeface="Calibri"/>
                <a:cs typeface="Calibri"/>
                <a:sym typeface="Calibri"/>
              </a:rPr>
              <a:t>közvetetten arra, hogy lehetséges-e egy egzakt adatbázisra alapozva egy olyan applikáció fejlesztése, mely segít a gazdának a kocákról hasznos információkat megjeleníteni, illetve a gazda által bevitt adatokkal integrálható-e a szenzorok által gyűjtött adatbázis. Segíthet-e jobb gazdasági döntések meghozatalában ez a módszer?</a:t>
            </a:r>
            <a:endParaRPr/>
          </a:p>
          <a:p>
            <a:pPr marL="457200" lvl="0" indent="-228600" algn="l" rtl="0">
              <a:lnSpc>
                <a:spcPct val="100000"/>
              </a:lnSpc>
              <a:spcBef>
                <a:spcPts val="80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A dián a kísérleti állomány tartástechnológiáját mutatjuk be és az adatgyűjtés módját, az ehhez szükséges informatikai eszközöket.</a:t>
            </a:r>
            <a:endParaRPr/>
          </a:p>
          <a:p>
            <a:pPr marL="0" marR="0" lvl="0" indent="0" algn="l" rtl="0">
              <a:lnSpc>
                <a:spcPct val="100000"/>
              </a:lnSpc>
              <a:spcBef>
                <a:spcPts val="0"/>
              </a:spcBef>
              <a:spcAft>
                <a:spcPts val="0"/>
              </a:spcAft>
              <a:buClr>
                <a:srgbClr val="000000"/>
              </a:buClr>
              <a:buSzPts val="1100"/>
              <a:buFont typeface="Arial"/>
              <a:buNone/>
            </a:pPr>
            <a:endParaRPr sz="1800">
              <a:latin typeface="Calibri"/>
              <a:ea typeface="Calibri"/>
              <a:cs typeface="Calibri"/>
              <a:sym typeface="Calibri"/>
            </a:endParaRPr>
          </a:p>
          <a:p>
            <a:pPr marL="342900" lvl="0" indent="-342900" algn="l" rtl="0">
              <a:lnSpc>
                <a:spcPct val="100000"/>
              </a:lnSpc>
              <a:spcBef>
                <a:spcPts val="0"/>
              </a:spcBef>
              <a:spcAft>
                <a:spcPts val="0"/>
              </a:spcAft>
              <a:buSzPts val="1100"/>
              <a:buFont typeface="Arial"/>
              <a:buChar char="•"/>
            </a:pPr>
            <a:r>
              <a:rPr lang="hu-HU" sz="1800">
                <a:latin typeface="Calibri"/>
                <a:ea typeface="Calibri"/>
                <a:cs typeface="Calibri"/>
                <a:sym typeface="Calibri"/>
              </a:rPr>
              <a:t>A kocák mozgását és az időjárási adatokat egy adatbázisban tároljuk. Az adatbázisban folyamatosan szűrjük és kezeljük a hibás, illetve zajos adatokat. A kocák adatait az egy vizsgálati térhez tartozó leolvasók számától függetlenül egyesített rendszerben tudjuk kezelni, azaz, ha 30 másodpercnél többet töltött a koca az adott helyen, függetlenül attól, hogy melyik leolvasó jelzett ki- illetve belépést, azt egy eseményként értelmezzük</a:t>
            </a:r>
            <a:endParaRPr/>
          </a:p>
          <a:p>
            <a:pPr marL="0" lvl="0" indent="0" algn="l" rtl="0">
              <a:lnSpc>
                <a:spcPct val="100000"/>
              </a:lnSpc>
              <a:spcBef>
                <a:spcPts val="0"/>
              </a:spcBef>
              <a:spcAft>
                <a:spcPts val="0"/>
              </a:spcAft>
              <a:buSzPts val="1100"/>
              <a:buNone/>
            </a:pPr>
            <a:endParaRPr sz="1800">
              <a:latin typeface="Calibri"/>
              <a:ea typeface="Calibri"/>
              <a:cs typeface="Calibri"/>
              <a:sym typeface="Calibri"/>
            </a:endParaRPr>
          </a:p>
          <a:p>
            <a:pPr marL="342900" lvl="0" indent="-342900" algn="l" rtl="0">
              <a:lnSpc>
                <a:spcPct val="100000"/>
              </a:lnSpc>
              <a:spcBef>
                <a:spcPts val="0"/>
              </a:spcBef>
              <a:spcAft>
                <a:spcPts val="0"/>
              </a:spcAft>
              <a:buSzPts val="1100"/>
              <a:buFont typeface="Arial"/>
              <a:buChar char="•"/>
            </a:pPr>
            <a:r>
              <a:rPr lang="hu-HU" sz="1800">
                <a:latin typeface="Calibri"/>
                <a:ea typeface="Calibri"/>
                <a:cs typeface="Calibri"/>
                <a:sym typeface="Calibri"/>
              </a:rPr>
              <a:t>A teljes nyers adatbázist, egyenlőre, ezzel a technikával dolgozzuk fel amihez két adatkészletet hozunk létre:</a:t>
            </a:r>
            <a:endParaRPr/>
          </a:p>
          <a:p>
            <a:pPr marL="742950" lvl="1" indent="-285750" algn="l" rtl="0">
              <a:lnSpc>
                <a:spcPct val="100000"/>
              </a:lnSpc>
              <a:spcBef>
                <a:spcPts val="0"/>
              </a:spcBef>
              <a:spcAft>
                <a:spcPts val="0"/>
              </a:spcAft>
              <a:buSzPts val="1100"/>
              <a:buFont typeface="Arial"/>
              <a:buChar char="•"/>
            </a:pPr>
            <a:r>
              <a:rPr lang="hu-HU" sz="1800">
                <a:latin typeface="Calibri"/>
                <a:ea typeface="Calibri"/>
                <a:cs typeface="Calibri"/>
                <a:sym typeface="Calibri"/>
              </a:rPr>
              <a:t>olyan adatsorokat, ahol az adott időtartományban a rendszer nem észlel sertéseket, illetve,</a:t>
            </a:r>
            <a:endParaRPr/>
          </a:p>
          <a:p>
            <a:pPr marL="742950" lvl="1" indent="-285750" algn="l" rtl="0">
              <a:lnSpc>
                <a:spcPct val="100000"/>
              </a:lnSpc>
              <a:spcBef>
                <a:spcPts val="0"/>
              </a:spcBef>
              <a:spcAft>
                <a:spcPts val="0"/>
              </a:spcAft>
              <a:buSzPts val="1100"/>
              <a:buFont typeface="Arial"/>
              <a:buChar char="•"/>
            </a:pPr>
            <a:r>
              <a:rPr lang="hu-HU" sz="1800">
                <a:latin typeface="Calibri"/>
                <a:ea typeface="Calibri"/>
                <a:cs typeface="Calibri"/>
                <a:sym typeface="Calibri"/>
              </a:rPr>
              <a:t>azokat az eseteket, ahol legalább egy sertés aktivitást regisztráltunk;</a:t>
            </a:r>
            <a:endParaRPr/>
          </a:p>
          <a:p>
            <a:pPr marL="457200" lvl="1" indent="0" algn="l" rtl="0">
              <a:lnSpc>
                <a:spcPct val="100000"/>
              </a:lnSpc>
              <a:spcBef>
                <a:spcPts val="0"/>
              </a:spcBef>
              <a:spcAft>
                <a:spcPts val="0"/>
              </a:spcAft>
              <a:buSzPts val="1100"/>
              <a:buNone/>
            </a:pPr>
            <a:endParaRPr sz="1800">
              <a:latin typeface="Calibri"/>
              <a:ea typeface="Calibri"/>
              <a:cs typeface="Calibri"/>
              <a:sym typeface="Calibri"/>
            </a:endParaRPr>
          </a:p>
          <a:p>
            <a:pPr marL="342900" lvl="0" indent="-342900" algn="l" rtl="0">
              <a:lnSpc>
                <a:spcPct val="100000"/>
              </a:lnSpc>
              <a:spcBef>
                <a:spcPts val="0"/>
              </a:spcBef>
              <a:spcAft>
                <a:spcPts val="0"/>
              </a:spcAft>
              <a:buSzPts val="1100"/>
              <a:buFont typeface="Arial"/>
              <a:buChar char="•"/>
            </a:pPr>
            <a:r>
              <a:rPr lang="hu-HU" sz="1800">
                <a:latin typeface="Calibri"/>
                <a:ea typeface="Calibri"/>
                <a:cs typeface="Calibri"/>
                <a:sym typeface="Calibri"/>
              </a:rPr>
              <a:t>Ezekkel, az adatbázisban – a nyers adatokon kívül - eltárolt feldolgozott, szűrt adatokkal dolgozik a rendszer adattudományi modulja, amely</a:t>
            </a:r>
            <a:endParaRPr/>
          </a:p>
          <a:p>
            <a:pPr marL="742950" lvl="1" indent="-285750" algn="l" rtl="0">
              <a:lnSpc>
                <a:spcPct val="100000"/>
              </a:lnSpc>
              <a:spcBef>
                <a:spcPts val="0"/>
              </a:spcBef>
              <a:spcAft>
                <a:spcPts val="0"/>
              </a:spcAft>
              <a:buSzPts val="1100"/>
              <a:buFont typeface="Arial"/>
              <a:buChar char="•"/>
            </a:pPr>
            <a:r>
              <a:rPr lang="hu-HU" sz="1800">
                <a:latin typeface="Calibri"/>
                <a:ea typeface="Calibri"/>
                <a:cs typeface="Calibri"/>
                <a:sym typeface="Calibri"/>
              </a:rPr>
              <a:t>osztályozza az egyes aktivitásokhoz tartozó időjárási adatokat minden vizsgált koca esetében és ezeket a felhasználó által meghatározott adattartományokba sorolja a további adatfeldolgozáshoz,</a:t>
            </a:r>
            <a:endParaRPr/>
          </a:p>
          <a:p>
            <a:pPr marL="742950" lvl="1" indent="-285750" algn="l" rtl="0">
              <a:lnSpc>
                <a:spcPct val="100000"/>
              </a:lnSpc>
              <a:spcBef>
                <a:spcPts val="0"/>
              </a:spcBef>
              <a:spcAft>
                <a:spcPts val="0"/>
              </a:spcAft>
              <a:buSzPts val="1100"/>
              <a:buFont typeface="Arial"/>
              <a:buChar char="•"/>
            </a:pPr>
            <a:r>
              <a:rPr lang="hu-HU" sz="1800">
                <a:latin typeface="Calibri"/>
                <a:ea typeface="Calibri"/>
                <a:cs typeface="Calibri"/>
                <a:sym typeface="Calibri"/>
              </a:rPr>
              <a:t>gyakori minták keresésére kidolgozott adatbányászati módszerek segítségével keres a kocák mozgására jellemző gyakori mintázatokat, mint pl. az egyes kocák aktivitása és az időjárási körülmények közötti (amelyekre jelenleg tartományokként tekintünk), bizonyos küszöbérték feletti rejtett és újszerű összefüggéseket.</a:t>
            </a:r>
            <a:endParaRPr/>
          </a:p>
          <a:p>
            <a:pPr marL="742950" lvl="1" indent="-215900" algn="l" rtl="0">
              <a:lnSpc>
                <a:spcPct val="100000"/>
              </a:lnSpc>
              <a:spcBef>
                <a:spcPts val="0"/>
              </a:spcBef>
              <a:spcAft>
                <a:spcPts val="0"/>
              </a:spcAft>
              <a:buSzPts val="1100"/>
              <a:buFont typeface="Arial"/>
              <a:buNone/>
            </a:pPr>
            <a:endParaRPr sz="18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hu-HU" sz="1800">
                <a:latin typeface="Calibri"/>
                <a:ea typeface="Calibri"/>
                <a:cs typeface="Calibri"/>
                <a:sym typeface="Calibri"/>
              </a:rPr>
              <a:t>A leolvasók által küldött, a kocák mozgására és az időjárási tényezőkre vonatkozó adatok kezelését, feldolgozását és a kiválasztott adattudományi módszert mutatjuk be röviden. Tekintettel arra, hogy számos adattudományi módszer létezik, ki kell választanunk a legmegfelelőbbet – ami nem mindig sikerül elsőre. Úgy tűnik, hogy a FPM (frequent pattern mining – gyakori minták bányászata) jónak bizonyul. Ebben a tananyagrészben még nem térünk ki az ezzel a módszerrel elért eredményekre, de fontosnak tartjuk bemutatni, mert az eddigi és a jövőbeli eredményeink eléréséhez használjuk.</a:t>
            </a:r>
            <a:endParaRPr/>
          </a:p>
          <a:p>
            <a:pPr marL="742950" lvl="1" indent="-215900" algn="l" rtl="0">
              <a:lnSpc>
                <a:spcPct val="100000"/>
              </a:lnSpc>
              <a:spcBef>
                <a:spcPts val="0"/>
              </a:spcBef>
              <a:spcAft>
                <a:spcPts val="0"/>
              </a:spcAft>
              <a:buSzPts val="1100"/>
              <a:buFont typeface="Arial"/>
              <a:buNone/>
            </a:pPr>
            <a:endParaRPr sz="18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hu-HU" sz="1800">
                <a:latin typeface="Calibri"/>
                <a:ea typeface="Calibri"/>
                <a:cs typeface="Calibri"/>
                <a:sym typeface="Calibri"/>
              </a:rPr>
              <a:t>A rendszert folyamatosan bővítjük újabb adatfeldolgozó és analitikai modulokkal a gazdával való közös konzultációk és a tőle kapott visszajelzések alapján</a:t>
            </a:r>
            <a:endParaRPr/>
          </a:p>
          <a:p>
            <a:pPr marL="457200" marR="0" lvl="0" indent="-298450" algn="l" rtl="0">
              <a:lnSpc>
                <a:spcPct val="100000"/>
              </a:lnSpc>
              <a:spcBef>
                <a:spcPts val="0"/>
              </a:spcBef>
              <a:spcAft>
                <a:spcPts val="0"/>
              </a:spcAft>
              <a:buClr>
                <a:srgbClr val="000000"/>
              </a:buClr>
              <a:buSzPts val="1100"/>
              <a:buFont typeface="Arial"/>
              <a:buChar char="●"/>
            </a:pPr>
            <a:r>
              <a:rPr lang="hu-HU" sz="1800">
                <a:latin typeface="Calibri"/>
                <a:ea typeface="Calibri"/>
                <a:cs typeface="Calibri"/>
                <a:sym typeface="Calibri"/>
              </a:rPr>
              <a:t>Ahhoz, hogy az eddig kapott eredményeket szemléltethessük és az abban rejlő további vizsgálati lehetőségeket is feltárhassuk, a gazdasági élet számos területén alkalmazott módszert, a BI (Business Intelligence – üzleti intelligencia) programcsoporton belül a Plateau vizuális megjelenítést választottuk.</a:t>
            </a:r>
            <a:endParaRPr/>
          </a:p>
          <a:p>
            <a:pPr marL="457200" marR="0" lvl="0" indent="-228600" algn="l" rtl="0">
              <a:lnSpc>
                <a:spcPct val="100000"/>
              </a:lnSpc>
              <a:spcBef>
                <a:spcPts val="0"/>
              </a:spcBef>
              <a:spcAft>
                <a:spcPts val="0"/>
              </a:spcAft>
              <a:buClr>
                <a:srgbClr val="000000"/>
              </a:buClr>
              <a:buSzPts val="1100"/>
              <a:buFont typeface="Arial"/>
              <a:buNone/>
            </a:pPr>
            <a:endParaRPr sz="1800">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hu-HU" sz="1800">
                <a:latin typeface="Calibri"/>
                <a:ea typeface="Calibri"/>
                <a:cs typeface="Calibri"/>
                <a:sym typeface="Calibri"/>
              </a:rPr>
              <a:t>A dián a kocák viselkedési adatai alapján készített néhány, érdekes eredményt mutatunk be. Látható, hogy a kocák egyedi aktivitása jelentősen eltér egymástól és összefüggés látszik egyes kocák napi életritmusában. Ezeknek az adatoknak a további értékelésében segítségül szeretnénk hívni a gépi tanulási módszerek közül a klaszterezést, mert látszik, hogy egymás társaságát kereső kocacsoportok alakultak meg a legelőn.</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hu-HU" sz="1800">
                <a:latin typeface="Calibri"/>
                <a:ea typeface="Calibri"/>
                <a:cs typeface="Calibri"/>
                <a:sym typeface="Calibri"/>
              </a:rPr>
              <a:t>Az időjárásnak hatása van a kocák aktivitására – ez egyértelműen látszik az ezeket az adatokat megjelenítő grafikonokon. Számtalan grafikont készítettünk még, ezek közül az egyes évszakok eltérő átlagos napi aktivitását tüntettük fel (tavaszi időszakról még nincsenek adataink, de hamarosan lesznek).</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hu-HU" sz="1200">
                <a:solidFill>
                  <a:schemeClr val="dk1"/>
                </a:solidFill>
                <a:latin typeface="Arial"/>
                <a:ea typeface="Arial"/>
                <a:cs typeface="Arial"/>
                <a:sym typeface="Arial"/>
              </a:rPr>
              <a:t>A precíziós állattenyésztést (angolban </a:t>
            </a:r>
            <a:r>
              <a:rPr lang="hu-HU" sz="1200" b="1" i="1">
                <a:solidFill>
                  <a:schemeClr val="dk1"/>
                </a:solidFill>
                <a:latin typeface="Arial"/>
                <a:ea typeface="Arial"/>
                <a:cs typeface="Arial"/>
                <a:sym typeface="Arial"/>
              </a:rPr>
              <a:t>P</a:t>
            </a:r>
            <a:r>
              <a:rPr lang="hu-HU" sz="1200" i="1">
                <a:solidFill>
                  <a:schemeClr val="dk1"/>
                </a:solidFill>
                <a:latin typeface="Arial"/>
                <a:ea typeface="Arial"/>
                <a:cs typeface="Arial"/>
                <a:sym typeface="Arial"/>
              </a:rPr>
              <a:t>recision </a:t>
            </a:r>
            <a:r>
              <a:rPr lang="hu-HU" sz="1200" b="1" i="1">
                <a:solidFill>
                  <a:schemeClr val="dk1"/>
                </a:solidFill>
                <a:latin typeface="Arial"/>
                <a:ea typeface="Arial"/>
                <a:cs typeface="Arial"/>
                <a:sym typeface="Arial"/>
              </a:rPr>
              <a:t>L</a:t>
            </a:r>
            <a:r>
              <a:rPr lang="hu-HU" sz="1200" i="1">
                <a:solidFill>
                  <a:schemeClr val="dk1"/>
                </a:solidFill>
                <a:latin typeface="Arial"/>
                <a:ea typeface="Arial"/>
                <a:cs typeface="Arial"/>
                <a:sym typeface="Arial"/>
              </a:rPr>
              <a:t>ivestock </a:t>
            </a:r>
            <a:r>
              <a:rPr lang="hu-HU" sz="1200" b="1" i="1">
                <a:solidFill>
                  <a:schemeClr val="dk1"/>
                </a:solidFill>
                <a:latin typeface="Arial"/>
                <a:ea typeface="Arial"/>
                <a:cs typeface="Arial"/>
                <a:sym typeface="Arial"/>
              </a:rPr>
              <a:t>F</a:t>
            </a:r>
            <a:r>
              <a:rPr lang="hu-HU" sz="1200" i="1">
                <a:solidFill>
                  <a:schemeClr val="dk1"/>
                </a:solidFill>
                <a:latin typeface="Arial"/>
                <a:ea typeface="Arial"/>
                <a:cs typeface="Arial"/>
                <a:sym typeface="Arial"/>
              </a:rPr>
              <a:t>arming</a:t>
            </a:r>
            <a:r>
              <a:rPr lang="hu-HU" sz="1200">
                <a:solidFill>
                  <a:schemeClr val="dk1"/>
                </a:solidFill>
                <a:latin typeface="Arial"/>
                <a:ea typeface="Arial"/>
                <a:cs typeface="Arial"/>
                <a:sym typeface="Arial"/>
              </a:rPr>
              <a:t>, </a:t>
            </a:r>
            <a:r>
              <a:rPr lang="hu-HU" sz="1200" b="1">
                <a:solidFill>
                  <a:schemeClr val="dk1"/>
                </a:solidFill>
                <a:latin typeface="Arial"/>
                <a:ea typeface="Arial"/>
                <a:cs typeface="Arial"/>
                <a:sym typeface="Arial"/>
              </a:rPr>
              <a:t>PLF</a:t>
            </a:r>
            <a:r>
              <a:rPr lang="hu-HU" sz="1200">
                <a:solidFill>
                  <a:schemeClr val="dk1"/>
                </a:solidFill>
                <a:latin typeface="Arial"/>
                <a:ea typeface="Arial"/>
                <a:cs typeface="Arial"/>
                <a:sym typeface="Arial"/>
              </a:rPr>
              <a:t>) gyakran az angolból vett „</a:t>
            </a:r>
            <a:r>
              <a:rPr lang="hu-HU" sz="1200" i="1">
                <a:solidFill>
                  <a:schemeClr val="dk1"/>
                </a:solidFill>
                <a:latin typeface="Arial"/>
                <a:ea typeface="Arial"/>
                <a:cs typeface="Arial"/>
                <a:sym typeface="Arial"/>
              </a:rPr>
              <a:t>smart farming</a:t>
            </a:r>
            <a:r>
              <a:rPr lang="hu-HU" sz="1200">
                <a:solidFill>
                  <a:schemeClr val="dk1"/>
                </a:solidFill>
                <a:latin typeface="Arial"/>
                <a:ea typeface="Arial"/>
                <a:cs typeface="Arial"/>
                <a:sym typeface="Arial"/>
              </a:rPr>
              <a:t>” néven említik. A „</a:t>
            </a:r>
            <a:r>
              <a:rPr lang="hu-HU" sz="1200" i="1">
                <a:solidFill>
                  <a:schemeClr val="dk1"/>
                </a:solidFill>
                <a:latin typeface="Arial"/>
                <a:ea typeface="Arial"/>
                <a:cs typeface="Arial"/>
                <a:sym typeface="Arial"/>
              </a:rPr>
              <a:t>smart farming</a:t>
            </a:r>
            <a:r>
              <a:rPr lang="hu-HU" sz="1200">
                <a:solidFill>
                  <a:schemeClr val="dk1"/>
                </a:solidFill>
                <a:latin typeface="Arial"/>
                <a:ea typeface="Arial"/>
                <a:cs typeface="Arial"/>
                <a:sym typeface="Arial"/>
              </a:rPr>
              <a:t>” kifejezés tükörfordítása ügyes/értelmes gazdálkodás, mely igen tömören jelzi mindazt, ami a PLF megvalósítása során a legfőbb cél. Szabatos megfogalmazással élve a precíziós állattenyésztés a legfejlettebb technológiák felhasználásával olyan tartási, takarmányozási és menedzsment rendszert valósít meg, mely a nagy létszámú telepeken is lehetővé teszi az állatok „egyedi gondozását”, a problémák korai felismerését és hatékony megoldását. A precíziós állattartás célja gyakorlatilag semmiben nem különbözik a hagyományos termelési technológiákat alkalmazó rendszerektől, a hatékonyság és versenyképesség érdekében a lehető legoptimálisabb készletgazdálkodást valósít meg. A biológiai hatékonyság növeléséhez igénybe veszi a kutatás-fejlesztés eredményeit, melyek a technológiai innováció, a genetika, a takarmányozás, az etológia és egyéb, az állati termelést befolyásoló tényezőkkel kapcsolatos új tudományos ismeretekhez kötődnek. A megvalósíthatóság feltétele a </a:t>
            </a:r>
            <a:r>
              <a:rPr lang="hu-HU" sz="1200" i="1">
                <a:solidFill>
                  <a:schemeClr val="dk1"/>
                </a:solidFill>
                <a:latin typeface="Arial"/>
                <a:ea typeface="Arial"/>
                <a:cs typeface="Arial"/>
                <a:sym typeface="Arial"/>
              </a:rPr>
              <a:t>folyamatos adatgyűjtés</a:t>
            </a:r>
            <a:r>
              <a:rPr lang="hu-HU" sz="1200">
                <a:solidFill>
                  <a:schemeClr val="dk1"/>
                </a:solidFill>
                <a:latin typeface="Arial"/>
                <a:ea typeface="Arial"/>
                <a:cs typeface="Arial"/>
                <a:sym typeface="Arial"/>
              </a:rPr>
              <a:t>. Az óriási adatállomány miatt az összegyűjtött információ csak megfelelő számítógépes rendszerekkel kezelhető. Ez azonban csupán látszólag hátrány, hiszen így válik lehetővé az azonnali és hatékony adatfeldolgozás, mely szükséges a döntések előkészítéséhez és a gyors reagáláshoz. </a:t>
            </a:r>
            <a:endParaRPr/>
          </a:p>
          <a:p>
            <a:pPr marL="457200" lvl="0" indent="-298450" algn="l" rtl="0">
              <a:lnSpc>
                <a:spcPct val="100000"/>
              </a:lnSpc>
              <a:spcBef>
                <a:spcPts val="0"/>
              </a:spcBef>
              <a:spcAft>
                <a:spcPts val="0"/>
              </a:spcAft>
              <a:buSzPts val="1100"/>
              <a:buChar char="●"/>
            </a:pPr>
            <a:r>
              <a:rPr lang="hu-HU"/>
              <a:t>A precíziós állattartás tehát olyan gyakorlatok sorozatát, rendszerben való működését jelenti, amelyek célja, hogy az ember képes legyen – az állattartó telepek méretének növekedése ellenére is – az állatok igényeinek minél pontosabb nyomon követésére és az állatok szükségleteinek minél magasabb szintű kielégítésére. A precíziós állattartás az IT technológiák alkalmazásával olyan tartási, takarmányozási és management rendszert valósít meg, mely a nagy létszámú telepeken is lehetővé teszi az állatok „egyedi gondozását”, a problémák korai felismerését és hatékony megoldását.</a:t>
            </a:r>
            <a:endParaRPr/>
          </a:p>
          <a:p>
            <a:pPr marL="0" marR="0" lvl="0" indent="0" algn="l" rtl="0">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Forrás: Halas (2017) </a:t>
            </a:r>
            <a:r>
              <a:rPr lang="hu-HU" sz="1200" b="0">
                <a:solidFill>
                  <a:schemeClr val="dk1"/>
                </a:solidFill>
                <a:latin typeface="Arial"/>
                <a:ea typeface="Arial"/>
                <a:cs typeface="Arial"/>
                <a:sym typeface="Arial"/>
              </a:rPr>
              <a:t>PRECÍZIÓS ÁLLATTARTÁS ÉS TAKARMÁNYOZÁS, Állattenyésztés és Takarmányozás, </a:t>
            </a:r>
            <a:r>
              <a:rPr lang="hu-HU" sz="1200" b="0" i="0">
                <a:solidFill>
                  <a:schemeClr val="dk1"/>
                </a:solidFill>
                <a:latin typeface="Arial"/>
                <a:ea typeface="Arial"/>
                <a:cs typeface="Arial"/>
                <a:sym typeface="Arial"/>
              </a:rPr>
              <a:t>66 : 1 pp. 24-43.</a:t>
            </a:r>
            <a:endParaRPr sz="1200" b="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
        <p:nvSpPr>
          <p:cNvPr id="125" name="Google Shape;125;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hu-HU" sz="1800">
                <a:latin typeface="Calibri"/>
                <a:ea typeface="Calibri"/>
                <a:cs typeface="Calibri"/>
                <a:sym typeface="Calibri"/>
              </a:rPr>
              <a:t>Az eddigi eredményeinkből levonható néhány következtetést írtuk le ezen a dián. A projekt jelenleg is tart, így nagyon bízunk abban, hogy a vizsgálat kezdetén feltett kérdéseinkre is választ kapunk. Az applikáció fejlesztése folyamatban van, ebből szakdolgozat készül az ELTE Informatikai Karán.</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88204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hu-HU" dirty="0"/>
              <a:t>Az állattartás jogszabályi feltételrendszerét </a:t>
            </a:r>
            <a:r>
              <a:rPr lang="hu-HU" sz="1100" b="0" i="0" u="none" strike="noStrike" cap="none" dirty="0">
                <a:solidFill>
                  <a:srgbClr val="000000"/>
                </a:solidFill>
                <a:latin typeface="Arial"/>
                <a:cs typeface="Arial"/>
                <a:sym typeface="Arial"/>
              </a:rPr>
              <a:t>a 2011. évi CLVIII. törvény az állatok védelméről és kíméletéről szóló 1998. évi XXVIII. törvény módosításáról szóló rendelet szabályozza Magyarországon. Ennek része a „</a:t>
            </a:r>
            <a:r>
              <a:rPr lang="hu-HU" b="0" i="0" dirty="0">
                <a:solidFill>
                  <a:srgbClr val="333333"/>
                </a:solidFill>
                <a:effectLst/>
                <a:latin typeface="Helvetica Neue" panose="020B0604020202020204" charset="0"/>
              </a:rPr>
              <a:t>az állat kíméletére, az állatkínzás és az állatkárosítás tilalmára, valamint a jó gazda gondosságára vonatkozó rendelkezések”;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hu-HU" dirty="0"/>
              <a:t>Az állatok öt szabadságjoga szerint biztosítani kell számukra a mentességet: • az éhségtől, szomjúságtól, • a fájdalomtól, sérüléstől, betegségektől, • a félelemtől, káros hatásoktól, • a természetes viselkedést korlátozó körülményektől, • a kényelmetlenségtől és a rossz érzéstől.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hu-HU" dirty="0"/>
              <a:t>A gazdálkodóknak mindenben teljesíteniük kell a mezőgazdasági haszonállatok jólétére vonatkozó alábbi előírásokat: • Az állattartó köteles a jó gazda gondosságával eljárni, az állat fajtájának és szükségleteinek megfelelő feltételek biztosításáról gondoskodni. • Az állatnak tilos indokolatlan vagy elkerülhető fájdalmat, szenvedést vagy sérülést okozni. • Az állattartónak biztosítani kell az egymásra veszélyt jelentő, egymást nyugtalanító állatok elkülönített tartását. • Az állattartónak gondoskodnia kell az állat igényeinek megfelelő rendszeres, de legalább napi egyszeri ellenőrzésről. • Az állattartó az állatot nem bántalmazhatja, nem uszíthatja emberre vagy állatra, nem idomíthatja állatviadalra, nem foghatja kényszertakarmányozásra, nem mozgathatja, szállíthatja, vagy nem helyezheti el a kíméletét nem biztosító módon. Az állattartónak gondoskodni kell az állatok biztonságos elhelyezéséről. Ez megköveteli az épületekre, berendezésekre vonatkozó szabályok betartását. • Az állat zárt tartására szolgáló épületet úgy kell megépíteni és karbantartani, hogy a tűzveszély a lehető legkisebb legyen. • Szabad tartás esetén biztosítani kell az állatok számára olyan területet, illetve létesítményt, ahol azok a szélsőséges időjárási körülmények esetén, valamint a ragadozókkal és az egészségre ártalmas hatásokkal szemben védelmet találnak.</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hu-HU" sz="1100" b="0" i="0" u="none" strike="noStrike" cap="none" dirty="0">
                <a:solidFill>
                  <a:srgbClr val="000000"/>
                </a:solidFill>
                <a:latin typeface="Arial"/>
                <a:cs typeface="Arial"/>
                <a:sym typeface="Arial"/>
              </a:rPr>
              <a:t>Forrás: https://kozfoglalkoztatas.kormany.hu/download/a/d3/e0000/%C3%81ltal%C3%A1nos%20%C3%A1llattart%C3%A1s.pdf</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hu-HU" sz="1100" b="0" i="0" u="none" strike="noStrike" cap="none" dirty="0">
              <a:solidFill>
                <a:srgbClr val="000000"/>
              </a:solidFill>
              <a:latin typeface="Arial"/>
              <a:cs typeface="Arial"/>
              <a:sym typeface="Arial"/>
            </a:endParaRPr>
          </a:p>
          <a:p>
            <a:endParaRPr lang="en-GB" dirty="0"/>
          </a:p>
        </p:txBody>
      </p:sp>
    </p:spTree>
    <p:extLst>
      <p:ext uri="{BB962C8B-B14F-4D97-AF65-F5344CB8AC3E}">
        <p14:creationId xmlns:p14="http://schemas.microsoft.com/office/powerpoint/2010/main" val="785602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52A5CEAC-8FA7-458E-B253-4AFB9CC53794}" type="slidenum">
              <a:rPr lang="hu-HU" smtClean="0"/>
              <a:t>73</a:t>
            </a:fld>
            <a:endParaRPr lang="hu-HU"/>
          </a:p>
        </p:txBody>
      </p:sp>
    </p:spTree>
    <p:extLst>
      <p:ext uri="{BB962C8B-B14F-4D97-AF65-F5344CB8AC3E}">
        <p14:creationId xmlns:p14="http://schemas.microsoft.com/office/powerpoint/2010/main" val="26491858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52A5CEAC-8FA7-458E-B253-4AFB9CC53794}" type="slidenum">
              <a:rPr lang="hu-HU" smtClean="0"/>
              <a:t>74</a:t>
            </a:fld>
            <a:endParaRPr lang="hu-HU"/>
          </a:p>
        </p:txBody>
      </p:sp>
    </p:spTree>
    <p:extLst>
      <p:ext uri="{BB962C8B-B14F-4D97-AF65-F5344CB8AC3E}">
        <p14:creationId xmlns:p14="http://schemas.microsoft.com/office/powerpoint/2010/main" val="2649185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hu-HU"/>
              <a:t>Az informatika átszövi a mindennapokat. A munka világát és a magánéletet egyaránt. </a:t>
            </a:r>
            <a:endParaRPr/>
          </a:p>
          <a:p>
            <a:pPr marL="158750" lvl="0" indent="0" algn="l" rtl="0">
              <a:lnSpc>
                <a:spcPct val="100000"/>
              </a:lnSpc>
              <a:spcBef>
                <a:spcPts val="0"/>
              </a:spcBef>
              <a:spcAft>
                <a:spcPts val="0"/>
              </a:spcAft>
              <a:buSzPts val="1100"/>
              <a:buNone/>
            </a:pPr>
            <a:r>
              <a:rPr lang="hu-HU"/>
              <a:t>Folyamatosan használjuk az adat és az információ kifejezéseket.</a:t>
            </a:r>
            <a:endParaRPr/>
          </a:p>
          <a:p>
            <a:pPr marL="158750" lvl="0" indent="0" algn="l" rtl="0">
              <a:lnSpc>
                <a:spcPct val="100000"/>
              </a:lnSpc>
              <a:spcBef>
                <a:spcPts val="0"/>
              </a:spcBef>
              <a:spcAft>
                <a:spcPts val="0"/>
              </a:spcAft>
              <a:buSzPts val="1100"/>
              <a:buNone/>
            </a:pPr>
            <a:r>
              <a:rPr lang="hu-HU"/>
              <a:t>A jobb megértéshez szükséges egyértelműen megfogalmazni a fogalmak jelentését és a közöttük lévő kapcsolatot. </a:t>
            </a:r>
            <a:endParaRPr/>
          </a:p>
          <a:p>
            <a:pPr marL="158750" lvl="0" indent="0" algn="l" rtl="0">
              <a:lnSpc>
                <a:spcPct val="100000"/>
              </a:lnSpc>
              <a:spcBef>
                <a:spcPts val="0"/>
              </a:spcBef>
              <a:spcAft>
                <a:spcPts val="0"/>
              </a:spcAft>
              <a:buSzPts val="1100"/>
              <a:buNone/>
            </a:pPr>
            <a:r>
              <a:rPr lang="hu-HU"/>
              <a:t>Ezt taglalja a dia.</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None/>
            </a:pPr>
            <a:r>
              <a:rPr lang="hu-HU"/>
              <a:t>Forrás: Informatika.gtportal.eu/alapfogalmak</a:t>
            </a:r>
            <a:endParaRPr/>
          </a:p>
          <a:p>
            <a:pPr marL="457200" lvl="0" indent="-228600" algn="l" rtl="0">
              <a:lnSpc>
                <a:spcPct val="100000"/>
              </a:lnSpc>
              <a:spcBef>
                <a:spcPts val="0"/>
              </a:spcBef>
              <a:spcAft>
                <a:spcPts val="0"/>
              </a:spcAft>
              <a:buSzPts val="1100"/>
              <a:buNone/>
            </a:pPr>
            <a:endParaRPr/>
          </a:p>
        </p:txBody>
      </p:sp>
      <p:sp>
        <p:nvSpPr>
          <p:cNvPr id="139" name="Google Shape;139;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hu-HU"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9"/>
        <p:cNvGrpSpPr/>
        <p:nvPr/>
      </p:nvGrpSpPr>
      <p:grpSpPr>
        <a:xfrm>
          <a:off x="0" y="0"/>
          <a:ext cx="0" cy="0"/>
          <a:chOff x="0" y="0"/>
          <a:chExt cx="0" cy="0"/>
        </a:xfrm>
      </p:grpSpPr>
      <p:sp>
        <p:nvSpPr>
          <p:cNvPr id="20" name="Google Shape;20;p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4" name="Google Shape;2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9" name="Google Shape;29;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
        <p:nvSpPr>
          <p:cNvPr id="40" name="Google Shape;40;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5" name="Google Shape;45;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6" name="Google Shape;46;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2">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oG-xemnh5dA"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ww.youtube.com/watch?v=GG1_koIsLM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www.scielo.br/pdf/rbz/v38nspe/v38nspea14.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jp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www.scielo.br/pdf/rbz/v38nspe/v38nspea23.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hyperlink" Target="https://www.system-happel.de/se_data/_filebank/pdf/prospekte/Lactivatorengl.pdf" TargetMode="External"/><Relationship Id="rId7"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hyperlink" Target="http://hqhtrade.hu/fejestechnika/ivarzas-megfigyelo-rendszer" TargetMode="Externa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hyperlink" Target="https://www.youtube.com/watch?v=YT5cmrIiZE4"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www.youtube.com/watch?v=4ahez-7cDdM"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academic.oup.com/af/article/7/1/12/4638763" TargetMode="Externa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jpg"/></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8.jpg"/></Relationships>
</file>

<file path=ppt/slides/_rels/slide6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14.jpg"/><Relationship Id="rId7" Type="http://schemas.openxmlformats.org/officeDocument/2006/relationships/image" Target="../media/image118.jp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allatvedelem.wordpress.com/2012/01/06/2011-evi-clviii-torveny-az-allatok-vedelmerol-es-kimeleterol-szolo-1998-evi-xxviii-torveny-modositasarol/"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a:solidFill>
                  <a:srgbClr val="00B050"/>
                </a:solidFill>
                <a:latin typeface="Calibri"/>
                <a:ea typeface="Calibri"/>
                <a:cs typeface="Calibri"/>
                <a:sym typeface="Calibri"/>
              </a:rPr>
              <a:t>Precíziós állattenyésztés</a:t>
            </a:r>
            <a:endParaRPr sz="23900">
              <a:solidFill>
                <a:srgbClr val="00B050"/>
              </a:solidFill>
            </a:endParaRPr>
          </a:p>
        </p:txBody>
      </p:sp>
      <p:sp>
        <p:nvSpPr>
          <p:cNvPr id="60" name="Google Shape;60;p1"/>
          <p:cNvSpPr txBox="1">
            <a:spLocks noGrp="1"/>
          </p:cNvSpPr>
          <p:nvPr>
            <p:ph type="subTitle" idx="1"/>
          </p:nvPr>
        </p:nvSpPr>
        <p:spPr>
          <a:xfrm>
            <a:off x="1389530" y="3602038"/>
            <a:ext cx="9144000" cy="4320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C9E4A"/>
              </a:buClr>
              <a:buSzPts val="2400"/>
              <a:buNone/>
            </a:pPr>
            <a:r>
              <a:rPr lang="hu-HU"/>
              <a:t>Halas Veronika és Kövesdi József</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Adatgyűjtés – alapok.  </a:t>
            </a:r>
            <a:r>
              <a:rPr lang="hu-HU" sz="3600"/>
              <a:t>A kontrol szerepe</a:t>
            </a:r>
            <a:endParaRPr/>
          </a:p>
        </p:txBody>
      </p:sp>
      <p:sp>
        <p:nvSpPr>
          <p:cNvPr id="149" name="Google Shape;149;p20"/>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000"/>
              <a:t>Az állattartás hatékonysága jövedelmezősége és biztonsága döntő mértékben függ attól, mennyire látjuk át, tartjuk kézben és irányítjuk a folyamatokat. Összegezve, milyen szinten vagyunk képesek kontrol alatt tartani azokat.</a:t>
            </a:r>
            <a:endParaRPr/>
          </a:p>
          <a:p>
            <a:pPr marL="114300" lvl="0" indent="0" algn="l" rtl="0">
              <a:lnSpc>
                <a:spcPct val="90000"/>
              </a:lnSpc>
              <a:spcBef>
                <a:spcPts val="1000"/>
              </a:spcBef>
              <a:spcAft>
                <a:spcPts val="0"/>
              </a:spcAft>
              <a:buSzPts val="1800"/>
              <a:buNone/>
            </a:pPr>
            <a:r>
              <a:rPr lang="hu-HU" sz="2000"/>
              <a:t>Definíció szerint a kontroll:</a:t>
            </a:r>
            <a:endParaRPr/>
          </a:p>
          <a:p>
            <a:pPr marL="114300" lvl="0" indent="0" algn="l" rtl="0">
              <a:lnSpc>
                <a:spcPct val="90000"/>
              </a:lnSpc>
              <a:spcBef>
                <a:spcPts val="1000"/>
              </a:spcBef>
              <a:spcAft>
                <a:spcPts val="0"/>
              </a:spcAft>
              <a:buSzPts val="1800"/>
              <a:buNone/>
            </a:pPr>
            <a:r>
              <a:rPr lang="hu-HU" sz="2000"/>
              <a:t>Kontrol - egy folyamat, eseménysor,  szándékunk szerinti alakítása, kormányzása annak érdekében, hogy a kívánatos célt elérje.</a:t>
            </a:r>
            <a:endParaRPr/>
          </a:p>
          <a:p>
            <a:pPr marL="114300" lvl="0" indent="0" algn="l" rtl="0">
              <a:lnSpc>
                <a:spcPct val="90000"/>
              </a:lnSpc>
              <a:spcBef>
                <a:spcPts val="1000"/>
              </a:spcBef>
              <a:spcAft>
                <a:spcPts val="0"/>
              </a:spcAft>
              <a:buSzPts val="1800"/>
              <a:buNone/>
            </a:pPr>
            <a:endParaRPr sz="2000"/>
          </a:p>
          <a:p>
            <a:pPr marL="114300" lvl="0" indent="0" algn="l" rtl="0">
              <a:lnSpc>
                <a:spcPct val="90000"/>
              </a:lnSpc>
              <a:spcBef>
                <a:spcPts val="1000"/>
              </a:spcBef>
              <a:spcAft>
                <a:spcPts val="0"/>
              </a:spcAft>
              <a:buSzPts val="1800"/>
              <a:buNone/>
            </a:pPr>
            <a:r>
              <a:rPr lang="hu-HU" sz="2000"/>
              <a:t>Elemei:</a:t>
            </a:r>
            <a:endParaRPr/>
          </a:p>
          <a:p>
            <a:pPr marL="114300" lvl="0" indent="0" algn="l" rtl="0">
              <a:lnSpc>
                <a:spcPct val="90000"/>
              </a:lnSpc>
              <a:spcBef>
                <a:spcPts val="1000"/>
              </a:spcBef>
              <a:spcAft>
                <a:spcPts val="0"/>
              </a:spcAft>
              <a:buSzPts val="1800"/>
              <a:buNone/>
            </a:pPr>
            <a:r>
              <a:rPr lang="hu-HU" sz="2000"/>
              <a:t>- megfelelő haladási irányon induljon,</a:t>
            </a:r>
            <a:endParaRPr/>
          </a:p>
          <a:p>
            <a:pPr marL="114300" lvl="0" indent="0" algn="l" rtl="0">
              <a:lnSpc>
                <a:spcPct val="90000"/>
              </a:lnSpc>
              <a:spcBef>
                <a:spcPts val="1000"/>
              </a:spcBef>
              <a:spcAft>
                <a:spcPts val="0"/>
              </a:spcAft>
              <a:buSzPts val="1800"/>
              <a:buNone/>
            </a:pPr>
            <a:r>
              <a:rPr lang="hu-HU" sz="2000"/>
              <a:t>- korlátok közt maradjon, </a:t>
            </a:r>
            <a:endParaRPr/>
          </a:p>
          <a:p>
            <a:pPr marL="114300" lvl="0" indent="0" algn="l" rtl="0">
              <a:lnSpc>
                <a:spcPct val="90000"/>
              </a:lnSpc>
              <a:spcBef>
                <a:spcPts val="1000"/>
              </a:spcBef>
              <a:spcAft>
                <a:spcPts val="0"/>
              </a:spcAft>
              <a:buSzPts val="1800"/>
              <a:buNone/>
            </a:pPr>
            <a:r>
              <a:rPr lang="hu-HU" sz="2000"/>
              <a:t>- a megfelelő eredményt, következményt, hatást okozza.</a:t>
            </a:r>
            <a:endParaRPr/>
          </a:p>
        </p:txBody>
      </p:sp>
      <p:grpSp>
        <p:nvGrpSpPr>
          <p:cNvPr id="150" name="Google Shape;150;p20"/>
          <p:cNvGrpSpPr/>
          <p:nvPr/>
        </p:nvGrpSpPr>
        <p:grpSpPr>
          <a:xfrm>
            <a:off x="6013390" y="3671047"/>
            <a:ext cx="5969865" cy="2864223"/>
            <a:chOff x="-418785" y="0"/>
            <a:chExt cx="5969865" cy="2864223"/>
          </a:xfrm>
        </p:grpSpPr>
        <p:sp>
          <p:nvSpPr>
            <p:cNvPr id="151" name="Google Shape;151;p20"/>
            <p:cNvSpPr/>
            <p:nvPr/>
          </p:nvSpPr>
          <p:spPr>
            <a:xfrm>
              <a:off x="-418785" y="0"/>
              <a:ext cx="5969865" cy="2864223"/>
            </a:xfrm>
            <a:custGeom>
              <a:avLst/>
              <a:gdLst/>
              <a:ahLst/>
              <a:cxnLst/>
              <a:rect l="l" t="t" r="r" b="b"/>
              <a:pathLst>
                <a:path w="120000" h="120000" extrusionOk="0">
                  <a:moveTo>
                    <a:pt x="0" y="120000"/>
                  </a:moveTo>
                  <a:quadBezTo>
                    <a:pt x="20000" y="40000"/>
                    <a:pt x="105607" y="15000"/>
                  </a:quadBezTo>
                  <a:lnTo>
                    <a:pt x="104796" y="0"/>
                  </a:lnTo>
                  <a:lnTo>
                    <a:pt x="120000" y="24000"/>
                  </a:lnTo>
                  <a:lnTo>
                    <a:pt x="108039" y="60000"/>
                  </a:lnTo>
                  <a:lnTo>
                    <a:pt x="107228" y="45000"/>
                  </a:lnTo>
                  <a:quadBezTo>
                    <a:pt x="30000" y="55000"/>
                    <a:pt x="0" y="120000"/>
                  </a:quadBezTo>
                  <a:close/>
                </a:path>
              </a:pathLst>
            </a:cu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0"/>
            <p:cNvSpPr/>
            <p:nvPr/>
          </p:nvSpPr>
          <p:spPr>
            <a:xfrm>
              <a:off x="726170" y="2129836"/>
              <a:ext cx="105403" cy="105403"/>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0"/>
            <p:cNvSpPr/>
            <p:nvPr/>
          </p:nvSpPr>
          <p:spPr>
            <a:xfrm>
              <a:off x="778872" y="2182537"/>
              <a:ext cx="600341" cy="68168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txBox="1"/>
            <p:nvPr/>
          </p:nvSpPr>
          <p:spPr>
            <a:xfrm>
              <a:off x="778872" y="2182537"/>
              <a:ext cx="600341" cy="681685"/>
            </a:xfrm>
            <a:prstGeom prst="rect">
              <a:avLst/>
            </a:prstGeom>
            <a:noFill/>
            <a:ln>
              <a:noFill/>
            </a:ln>
          </p:spPr>
          <p:txBody>
            <a:bodyPr spcFirstLastPara="1" wrap="square" lIns="55850" tIns="0" rIns="0" bIns="0" anchor="t" anchorCtr="0">
              <a:noAutofit/>
            </a:bodyPr>
            <a:lstStyle/>
            <a:p>
              <a:pPr marL="0" marR="0" lvl="0" indent="0" algn="l" rtl="0">
                <a:lnSpc>
                  <a:spcPct val="90000"/>
                </a:lnSpc>
                <a:spcBef>
                  <a:spcPts val="0"/>
                </a:spcBef>
                <a:spcAft>
                  <a:spcPts val="0"/>
                </a:spcAft>
                <a:buClr>
                  <a:srgbClr val="000000"/>
                </a:buClr>
                <a:buSzPts val="800"/>
                <a:buFont typeface="Arial"/>
                <a:buNone/>
              </a:pPr>
              <a:r>
                <a:rPr lang="hu-HU" sz="800" b="0" i="0" u="none" strike="noStrike" cap="none">
                  <a:solidFill>
                    <a:srgbClr val="000000"/>
                  </a:solidFill>
                  <a:latin typeface="Arial"/>
                  <a:ea typeface="Arial"/>
                  <a:cs typeface="Arial"/>
                  <a:sym typeface="Arial"/>
                </a:rPr>
                <a:t>Folyamat definiálása</a:t>
              </a:r>
              <a:endParaRPr/>
            </a:p>
          </p:txBody>
        </p:sp>
        <p:sp>
          <p:nvSpPr>
            <p:cNvPr id="155" name="Google Shape;155;p20"/>
            <p:cNvSpPr/>
            <p:nvPr/>
          </p:nvSpPr>
          <p:spPr>
            <a:xfrm>
              <a:off x="1296723" y="1581623"/>
              <a:ext cx="164979" cy="164979"/>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0"/>
            <p:cNvSpPr/>
            <p:nvPr/>
          </p:nvSpPr>
          <p:spPr>
            <a:xfrm>
              <a:off x="1379213" y="1664113"/>
              <a:ext cx="760737" cy="12001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0"/>
            <p:cNvSpPr txBox="1"/>
            <p:nvPr/>
          </p:nvSpPr>
          <p:spPr>
            <a:xfrm>
              <a:off x="1379213" y="1664113"/>
              <a:ext cx="760737" cy="1200109"/>
            </a:xfrm>
            <a:prstGeom prst="rect">
              <a:avLst/>
            </a:prstGeom>
            <a:noFill/>
            <a:ln>
              <a:noFill/>
            </a:ln>
          </p:spPr>
          <p:txBody>
            <a:bodyPr spcFirstLastPara="1" wrap="square" lIns="87400" tIns="0" rIns="0" bIns="0" anchor="t" anchorCtr="0">
              <a:noAutofit/>
            </a:bodyPr>
            <a:lstStyle/>
            <a:p>
              <a:pPr marL="0" marR="0" lvl="0" indent="0" algn="l" rtl="0">
                <a:lnSpc>
                  <a:spcPct val="90000"/>
                </a:lnSpc>
                <a:spcBef>
                  <a:spcPts val="0"/>
                </a:spcBef>
                <a:spcAft>
                  <a:spcPts val="0"/>
                </a:spcAft>
                <a:buClr>
                  <a:srgbClr val="000000"/>
                </a:buClr>
                <a:buSzPts val="800"/>
                <a:buFont typeface="Arial"/>
                <a:buNone/>
              </a:pPr>
              <a:r>
                <a:rPr lang="hu-HU" sz="800" b="0" i="0" u="none" strike="noStrike" cap="none">
                  <a:solidFill>
                    <a:srgbClr val="000000"/>
                  </a:solidFill>
                  <a:latin typeface="Arial"/>
                  <a:ea typeface="Arial"/>
                  <a:cs typeface="Arial"/>
                  <a:sym typeface="Arial"/>
                </a:rPr>
                <a:t>Tudatos lépések</a:t>
              </a:r>
              <a:endParaRPr/>
            </a:p>
          </p:txBody>
        </p:sp>
        <p:sp>
          <p:nvSpPr>
            <p:cNvPr id="158" name="Google Shape;158;p20"/>
            <p:cNvSpPr/>
            <p:nvPr/>
          </p:nvSpPr>
          <p:spPr>
            <a:xfrm>
              <a:off x="2029964" y="1144543"/>
              <a:ext cx="219972" cy="219972"/>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p:nvPr/>
          </p:nvSpPr>
          <p:spPr>
            <a:xfrm>
              <a:off x="2139951" y="1254529"/>
              <a:ext cx="884472" cy="16096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txBox="1"/>
            <p:nvPr/>
          </p:nvSpPr>
          <p:spPr>
            <a:xfrm>
              <a:off x="2139951" y="1254529"/>
              <a:ext cx="884472" cy="1609693"/>
            </a:xfrm>
            <a:prstGeom prst="rect">
              <a:avLst/>
            </a:prstGeom>
            <a:noFill/>
            <a:ln>
              <a:noFill/>
            </a:ln>
          </p:spPr>
          <p:txBody>
            <a:bodyPr spcFirstLastPara="1" wrap="square" lIns="116550" tIns="0" rIns="0" bIns="0" anchor="t" anchorCtr="0">
              <a:noAutofit/>
            </a:bodyPr>
            <a:lstStyle/>
            <a:p>
              <a:pPr marL="0" marR="0" lvl="0" indent="0" algn="l" rtl="0">
                <a:lnSpc>
                  <a:spcPct val="90000"/>
                </a:lnSpc>
                <a:spcBef>
                  <a:spcPts val="0"/>
                </a:spcBef>
                <a:spcAft>
                  <a:spcPts val="0"/>
                </a:spcAft>
                <a:buClr>
                  <a:srgbClr val="000000"/>
                </a:buClr>
                <a:buSzPts val="800"/>
                <a:buFont typeface="Arial"/>
                <a:buNone/>
              </a:pPr>
              <a:r>
                <a:rPr lang="hu-HU" sz="800" b="0" i="0" u="none" strike="noStrike" cap="none">
                  <a:solidFill>
                    <a:srgbClr val="000000"/>
                  </a:solidFill>
                  <a:latin typeface="Arial"/>
                  <a:ea typeface="Arial"/>
                  <a:cs typeface="Arial"/>
                  <a:sym typeface="Arial"/>
                </a:rPr>
                <a:t>Eltérések érzékelése</a:t>
              </a:r>
              <a:endParaRPr/>
            </a:p>
          </p:txBody>
        </p:sp>
        <p:sp>
          <p:nvSpPr>
            <p:cNvPr id="161" name="Google Shape;161;p20"/>
            <p:cNvSpPr/>
            <p:nvPr/>
          </p:nvSpPr>
          <p:spPr>
            <a:xfrm>
              <a:off x="2882357" y="803128"/>
              <a:ext cx="284130" cy="284130"/>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p:nvPr/>
          </p:nvSpPr>
          <p:spPr>
            <a:xfrm>
              <a:off x="3024423" y="945193"/>
              <a:ext cx="916551" cy="19190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0"/>
            <p:cNvSpPr txBox="1"/>
            <p:nvPr/>
          </p:nvSpPr>
          <p:spPr>
            <a:xfrm>
              <a:off x="3024423" y="945193"/>
              <a:ext cx="916551" cy="1919029"/>
            </a:xfrm>
            <a:prstGeom prst="rect">
              <a:avLst/>
            </a:prstGeom>
            <a:noFill/>
            <a:ln>
              <a:noFill/>
            </a:ln>
          </p:spPr>
          <p:txBody>
            <a:bodyPr spcFirstLastPara="1" wrap="square" lIns="150550" tIns="0" rIns="0" bIns="0" anchor="t" anchorCtr="0">
              <a:noAutofit/>
            </a:bodyPr>
            <a:lstStyle/>
            <a:p>
              <a:pPr marL="0" marR="0" lvl="0" indent="0" algn="l" rtl="0">
                <a:lnSpc>
                  <a:spcPct val="90000"/>
                </a:lnSpc>
                <a:spcBef>
                  <a:spcPts val="0"/>
                </a:spcBef>
                <a:spcAft>
                  <a:spcPts val="0"/>
                </a:spcAft>
                <a:buClr>
                  <a:srgbClr val="000000"/>
                </a:buClr>
                <a:buSzPts val="800"/>
                <a:buFont typeface="Arial"/>
                <a:buNone/>
              </a:pPr>
              <a:r>
                <a:rPr lang="hu-HU" sz="800" b="0" i="0" u="none" strike="noStrike" cap="none">
                  <a:solidFill>
                    <a:srgbClr val="000000"/>
                  </a:solidFill>
                  <a:latin typeface="Arial"/>
                  <a:ea typeface="Arial"/>
                  <a:cs typeface="Arial"/>
                  <a:sym typeface="Arial"/>
                </a:rPr>
                <a:t>Korrekció</a:t>
              </a:r>
              <a:endParaRPr/>
            </a:p>
          </p:txBody>
        </p:sp>
        <p:sp>
          <p:nvSpPr>
            <p:cNvPr id="164" name="Google Shape;164;p20"/>
            <p:cNvSpPr/>
            <p:nvPr/>
          </p:nvSpPr>
          <p:spPr>
            <a:xfrm>
              <a:off x="3759955" y="575135"/>
              <a:ext cx="362037" cy="362037"/>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p:nvPr/>
          </p:nvSpPr>
          <p:spPr>
            <a:xfrm>
              <a:off x="3940974" y="756154"/>
              <a:ext cx="916551" cy="21080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txBox="1"/>
            <p:nvPr/>
          </p:nvSpPr>
          <p:spPr>
            <a:xfrm>
              <a:off x="3940974" y="756154"/>
              <a:ext cx="916551" cy="2108068"/>
            </a:xfrm>
            <a:prstGeom prst="rect">
              <a:avLst/>
            </a:prstGeom>
            <a:noFill/>
            <a:ln>
              <a:noFill/>
            </a:ln>
          </p:spPr>
          <p:txBody>
            <a:bodyPr spcFirstLastPara="1" wrap="square" lIns="191825" tIns="0" rIns="0" bIns="0" anchor="t" anchorCtr="0">
              <a:noAutofit/>
            </a:bodyPr>
            <a:lstStyle/>
            <a:p>
              <a:pPr marL="0" marR="0" lvl="0" indent="0" algn="l" rtl="0">
                <a:lnSpc>
                  <a:spcPct val="90000"/>
                </a:lnSpc>
                <a:spcBef>
                  <a:spcPts val="0"/>
                </a:spcBef>
                <a:spcAft>
                  <a:spcPts val="0"/>
                </a:spcAft>
                <a:buClr>
                  <a:srgbClr val="000000"/>
                </a:buClr>
                <a:buSzPts val="800"/>
                <a:buFont typeface="Arial"/>
                <a:buNone/>
              </a:pPr>
              <a:r>
                <a:rPr lang="hu-HU" sz="800" b="0" i="0" u="none" strike="noStrike" cap="none">
                  <a:solidFill>
                    <a:srgbClr val="000000"/>
                  </a:solidFill>
                  <a:latin typeface="Arial"/>
                  <a:ea typeface="Arial"/>
                  <a:cs typeface="Arial"/>
                  <a:sym typeface="Arial"/>
                </a:rPr>
                <a:t>Elért eredmény</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Adatgyűjtés – Alapok.  </a:t>
            </a:r>
            <a:r>
              <a:rPr lang="hu-HU" sz="3600"/>
              <a:t>A kontrol szintjei </a:t>
            </a:r>
            <a:endParaRPr/>
          </a:p>
        </p:txBody>
      </p:sp>
      <p:sp>
        <p:nvSpPr>
          <p:cNvPr id="173" name="Google Shape;173;p21"/>
          <p:cNvSpPr txBox="1">
            <a:spLocks noGrp="1"/>
          </p:cNvSpPr>
          <p:nvPr>
            <p:ph type="body" idx="1"/>
          </p:nvPr>
        </p:nvSpPr>
        <p:spPr>
          <a:xfrm>
            <a:off x="321547" y="1415722"/>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000"/>
              <a:t>A kontroll a folyamatok, és felügyeleti rendszerek tekintetében három szintre osztható:</a:t>
            </a:r>
            <a:endParaRPr/>
          </a:p>
          <a:p>
            <a:pPr marL="0" lvl="0" indent="0" algn="l" rtl="0">
              <a:lnSpc>
                <a:spcPct val="90000"/>
              </a:lnSpc>
              <a:spcBef>
                <a:spcPts val="1000"/>
              </a:spcBef>
              <a:spcAft>
                <a:spcPts val="0"/>
              </a:spcAft>
              <a:buSzPts val="1800"/>
              <a:buNone/>
            </a:pPr>
            <a:r>
              <a:rPr lang="hu-HU" sz="2000"/>
              <a:t> 1. Észlelés </a:t>
            </a:r>
            <a:endParaRPr/>
          </a:p>
          <a:p>
            <a:pPr marL="571500" lvl="1" indent="0" algn="l" rtl="0">
              <a:lnSpc>
                <a:spcPct val="90000"/>
              </a:lnSpc>
              <a:spcBef>
                <a:spcPts val="500"/>
              </a:spcBef>
              <a:spcAft>
                <a:spcPts val="0"/>
              </a:spcAft>
              <a:buSzPts val="1800"/>
              <a:buNone/>
            </a:pPr>
            <a:r>
              <a:rPr lang="hu-HU" sz="2000"/>
              <a:t>A keletkezés helyén mért értékelhető adat. </a:t>
            </a:r>
            <a:endParaRPr/>
          </a:p>
          <a:p>
            <a:pPr marL="114300" lvl="0" indent="0" algn="l" rtl="0">
              <a:lnSpc>
                <a:spcPct val="90000"/>
              </a:lnSpc>
              <a:spcBef>
                <a:spcPts val="1000"/>
              </a:spcBef>
              <a:spcAft>
                <a:spcPts val="0"/>
              </a:spcAft>
              <a:buSzPts val="1800"/>
              <a:buNone/>
            </a:pPr>
            <a:r>
              <a:rPr lang="hu-HU" sz="2000"/>
              <a:t>2. Jelzés</a:t>
            </a:r>
            <a:endParaRPr/>
          </a:p>
          <a:p>
            <a:pPr marL="571500" lvl="1" indent="0" algn="l" rtl="0">
              <a:lnSpc>
                <a:spcPct val="90000"/>
              </a:lnSpc>
              <a:spcBef>
                <a:spcPts val="500"/>
              </a:spcBef>
              <a:spcAft>
                <a:spcPts val="0"/>
              </a:spcAft>
              <a:buSzPts val="1800"/>
              <a:buNone/>
            </a:pPr>
            <a:r>
              <a:rPr lang="hu-HU" sz="2000"/>
              <a:t>Az észlelés helyéről valamilyen kommunikációs csatornán továbbított adat. A normál értéktől való különbözés esetén állapotváltozást hoz létre valamilyen tájékoztató elemen.</a:t>
            </a:r>
            <a:endParaRPr/>
          </a:p>
          <a:p>
            <a:pPr marL="114300" lvl="0" indent="0" algn="l" rtl="0">
              <a:lnSpc>
                <a:spcPct val="90000"/>
              </a:lnSpc>
              <a:spcBef>
                <a:spcPts val="1000"/>
              </a:spcBef>
              <a:spcAft>
                <a:spcPts val="0"/>
              </a:spcAft>
              <a:buSzPts val="1800"/>
              <a:buNone/>
            </a:pPr>
            <a:r>
              <a:rPr lang="hu-HU" sz="2000"/>
              <a:t>3. Beavatkozás</a:t>
            </a:r>
            <a:endParaRPr/>
          </a:p>
          <a:p>
            <a:pPr marL="571500" lvl="1" indent="0" algn="l" rtl="0">
              <a:lnSpc>
                <a:spcPct val="90000"/>
              </a:lnSpc>
              <a:spcBef>
                <a:spcPts val="500"/>
              </a:spcBef>
              <a:spcAft>
                <a:spcPts val="0"/>
              </a:spcAft>
              <a:buSzPts val="1800"/>
              <a:buNone/>
            </a:pPr>
            <a:r>
              <a:rPr lang="hu-HU" sz="2000"/>
              <a:t>Az emberi tényezőtől függetlenül is képes a folyamat befolyásolására illetve korrekciójára.</a:t>
            </a:r>
            <a:endParaRPr/>
          </a:p>
          <a:p>
            <a:pPr marL="457200" lvl="0" indent="-228600" algn="l" rtl="0">
              <a:lnSpc>
                <a:spcPct val="90000"/>
              </a:lnSpc>
              <a:spcBef>
                <a:spcPts val="1000"/>
              </a:spcBef>
              <a:spcAft>
                <a:spcPts val="0"/>
              </a:spcAft>
              <a:buClr>
                <a:srgbClr val="1C9E4A"/>
              </a:buClr>
              <a:buSzPts val="1800"/>
              <a:buNone/>
            </a:pPr>
            <a:endParaRPr sz="2400"/>
          </a:p>
        </p:txBody>
      </p:sp>
      <p:sp>
        <p:nvSpPr>
          <p:cNvPr id="174" name="Google Shape;174;p21"/>
          <p:cNvSpPr/>
          <p:nvPr/>
        </p:nvSpPr>
        <p:spPr>
          <a:xfrm>
            <a:off x="3785606" y="5774960"/>
            <a:ext cx="2101723" cy="604889"/>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385623"/>
              </a:solidFill>
              <a:latin typeface="Arial"/>
              <a:ea typeface="Arial"/>
              <a:cs typeface="Arial"/>
              <a:sym typeface="Arial"/>
            </a:endParaRPr>
          </a:p>
        </p:txBody>
      </p:sp>
      <p:sp>
        <p:nvSpPr>
          <p:cNvPr id="175" name="Google Shape;175;p21"/>
          <p:cNvSpPr/>
          <p:nvPr/>
        </p:nvSpPr>
        <p:spPr>
          <a:xfrm>
            <a:off x="5615302" y="5430732"/>
            <a:ext cx="2368270" cy="949117"/>
          </a:xfrm>
          <a:prstGeom prst="rect">
            <a:avLst/>
          </a:prstGeom>
          <a:solidFill>
            <a:srgbClr val="C9C9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6" name="Google Shape;176;p21"/>
          <p:cNvSpPr/>
          <p:nvPr/>
        </p:nvSpPr>
        <p:spPr>
          <a:xfrm>
            <a:off x="7677046" y="5061006"/>
            <a:ext cx="2399581" cy="1325564"/>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7" name="Google Shape;177;p21"/>
          <p:cNvSpPr txBox="1"/>
          <p:nvPr/>
        </p:nvSpPr>
        <p:spPr>
          <a:xfrm>
            <a:off x="3995090" y="5366950"/>
            <a:ext cx="168275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000" b="1" i="0" u="none" strike="noStrike" cap="none">
                <a:solidFill>
                  <a:srgbClr val="0C0C0C"/>
                </a:solidFill>
                <a:latin typeface="Arial"/>
                <a:ea typeface="Arial"/>
                <a:cs typeface="Arial"/>
                <a:sym typeface="Arial"/>
              </a:rPr>
              <a:t>Mérés/Adat</a:t>
            </a:r>
            <a:endParaRPr/>
          </a:p>
        </p:txBody>
      </p:sp>
      <p:sp>
        <p:nvSpPr>
          <p:cNvPr id="178" name="Google Shape;178;p21"/>
          <p:cNvSpPr txBox="1"/>
          <p:nvPr/>
        </p:nvSpPr>
        <p:spPr>
          <a:xfrm>
            <a:off x="5590044" y="4958940"/>
            <a:ext cx="230018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000" b="1" i="0" u="none" strike="noStrike" cap="none">
                <a:solidFill>
                  <a:srgbClr val="0C0C0C"/>
                </a:solidFill>
                <a:latin typeface="Arial"/>
                <a:ea typeface="Arial"/>
                <a:cs typeface="Arial"/>
                <a:sym typeface="Arial"/>
              </a:rPr>
              <a:t>Jelzés/Riasztás</a:t>
            </a:r>
            <a:endParaRPr/>
          </a:p>
        </p:txBody>
      </p:sp>
      <p:sp>
        <p:nvSpPr>
          <p:cNvPr id="179" name="Google Shape;179;p21"/>
          <p:cNvSpPr txBox="1"/>
          <p:nvPr/>
        </p:nvSpPr>
        <p:spPr>
          <a:xfrm>
            <a:off x="7890230" y="4522989"/>
            <a:ext cx="190982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000" b="1" i="0" u="none" strike="noStrike" cap="none">
                <a:solidFill>
                  <a:srgbClr val="0C0C0C"/>
                </a:solidFill>
                <a:latin typeface="Arial"/>
                <a:ea typeface="Arial"/>
                <a:cs typeface="Arial"/>
                <a:sym typeface="Arial"/>
              </a:rPr>
              <a:t>Beavatkozás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2.1  – </a:t>
            </a:r>
            <a:r>
              <a:rPr lang="hu-HU" sz="3600"/>
              <a:t> Adatgyűjtési pont kialakításának szempontjai</a:t>
            </a:r>
            <a:endParaRPr/>
          </a:p>
        </p:txBody>
      </p:sp>
      <p:sp>
        <p:nvSpPr>
          <p:cNvPr id="186" name="Google Shape;186;p2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rgbClr val="1C9E4A"/>
              </a:buClr>
              <a:buSzPct val="97297"/>
              <a:buChar char="•"/>
            </a:pPr>
            <a:r>
              <a:rPr lang="hu-HU" sz="2000"/>
              <a:t>Adatpontok kialakítása</a:t>
            </a:r>
            <a:endParaRPr/>
          </a:p>
          <a:p>
            <a:pPr marL="457200" lvl="0" indent="-342900" algn="l" rtl="0">
              <a:lnSpc>
                <a:spcPct val="90000"/>
              </a:lnSpc>
              <a:spcBef>
                <a:spcPts val="1000"/>
              </a:spcBef>
              <a:spcAft>
                <a:spcPts val="0"/>
              </a:spcAft>
              <a:buClr>
                <a:srgbClr val="1C9E4A"/>
              </a:buClr>
              <a:buSzPct val="97297"/>
              <a:buChar char="•"/>
            </a:pPr>
            <a:r>
              <a:rPr lang="hu-HU" sz="2000"/>
              <a:t>Azokon a pontokon, amelyekről adatra van szükségünk ki mérési pontot kell kialakítani.</a:t>
            </a:r>
            <a:endParaRPr/>
          </a:p>
          <a:p>
            <a:pPr marL="457200" lvl="0" indent="-342900" algn="l" rtl="0">
              <a:lnSpc>
                <a:spcPct val="90000"/>
              </a:lnSpc>
              <a:spcBef>
                <a:spcPts val="1000"/>
              </a:spcBef>
              <a:spcAft>
                <a:spcPts val="0"/>
              </a:spcAft>
              <a:buClr>
                <a:srgbClr val="1C9E4A"/>
              </a:buClr>
              <a:buSzPct val="97297"/>
              <a:buChar char="•"/>
            </a:pPr>
            <a:r>
              <a:rPr lang="hu-HU" sz="2000"/>
              <a:t>A mérési pont feladata:</a:t>
            </a:r>
            <a:endParaRPr/>
          </a:p>
          <a:p>
            <a:pPr marL="914400" lvl="1" indent="-342900" algn="l" rtl="0">
              <a:lnSpc>
                <a:spcPct val="90000"/>
              </a:lnSpc>
              <a:spcBef>
                <a:spcPts val="500"/>
              </a:spcBef>
              <a:spcAft>
                <a:spcPts val="0"/>
              </a:spcAft>
              <a:buSzPct val="97297"/>
              <a:buChar char="•"/>
            </a:pPr>
            <a:r>
              <a:rPr lang="hu-HU" sz="2000"/>
              <a:t>Valamely fizikai jellemzőt adattá alakítja</a:t>
            </a:r>
            <a:endParaRPr/>
          </a:p>
          <a:p>
            <a:pPr marL="914400" lvl="1" indent="-342900" algn="l" rtl="0">
              <a:lnSpc>
                <a:spcPct val="90000"/>
              </a:lnSpc>
              <a:spcBef>
                <a:spcPts val="500"/>
              </a:spcBef>
              <a:spcAft>
                <a:spcPts val="0"/>
              </a:spcAft>
              <a:buSzPct val="97297"/>
              <a:buChar char="•"/>
            </a:pPr>
            <a:r>
              <a:rPr lang="hu-HU" sz="2000"/>
              <a:t>Alkalmassá teszi az adat továbbításra</a:t>
            </a:r>
            <a:endParaRPr/>
          </a:p>
          <a:p>
            <a:pPr marL="914400" lvl="1" indent="-228600" algn="l" rtl="0">
              <a:lnSpc>
                <a:spcPct val="90000"/>
              </a:lnSpc>
              <a:spcBef>
                <a:spcPts val="500"/>
              </a:spcBef>
              <a:spcAft>
                <a:spcPts val="0"/>
              </a:spcAft>
              <a:buSzPct val="97297"/>
              <a:buNone/>
            </a:pPr>
            <a:endParaRPr sz="2000"/>
          </a:p>
          <a:p>
            <a:pPr marL="457200" lvl="0" indent="-342900" algn="l" rtl="0">
              <a:lnSpc>
                <a:spcPct val="90000"/>
              </a:lnSpc>
              <a:spcBef>
                <a:spcPts val="1000"/>
              </a:spcBef>
              <a:spcAft>
                <a:spcPts val="0"/>
              </a:spcAft>
              <a:buClr>
                <a:srgbClr val="1C9E4A"/>
              </a:buClr>
              <a:buSzPct val="97297"/>
              <a:buChar char="•"/>
            </a:pPr>
            <a:r>
              <a:rPr lang="hu-HU" sz="2000"/>
              <a:t>Mérési pont kialakításának szempontjai:</a:t>
            </a:r>
            <a:endParaRPr/>
          </a:p>
          <a:p>
            <a:pPr marL="914400" lvl="1" indent="-342900" algn="l" rtl="0">
              <a:lnSpc>
                <a:spcPct val="90000"/>
              </a:lnSpc>
              <a:spcBef>
                <a:spcPts val="500"/>
              </a:spcBef>
              <a:spcAft>
                <a:spcPts val="0"/>
              </a:spcAft>
              <a:buSzPct val="97297"/>
              <a:buChar char="•"/>
            </a:pPr>
            <a:r>
              <a:rPr lang="hu-HU" sz="2000"/>
              <a:t>Adatgyűjtésre alkalmas helyen legyen elhelyezve</a:t>
            </a:r>
            <a:endParaRPr/>
          </a:p>
          <a:p>
            <a:pPr marL="914400" lvl="1" indent="-342900" algn="l" rtl="0">
              <a:lnSpc>
                <a:spcPct val="90000"/>
              </a:lnSpc>
              <a:spcBef>
                <a:spcPts val="500"/>
              </a:spcBef>
              <a:spcAft>
                <a:spcPts val="0"/>
              </a:spcAft>
              <a:buSzPct val="97297"/>
              <a:buChar char="•"/>
            </a:pPr>
            <a:r>
              <a:rPr lang="hu-HU" sz="2000"/>
              <a:t>A mért értékek relevánsak legyenek</a:t>
            </a:r>
            <a:endParaRPr/>
          </a:p>
          <a:p>
            <a:pPr marL="914400" lvl="1" indent="-342900" algn="l" rtl="0">
              <a:lnSpc>
                <a:spcPct val="90000"/>
              </a:lnSpc>
              <a:spcBef>
                <a:spcPts val="500"/>
              </a:spcBef>
              <a:spcAft>
                <a:spcPts val="0"/>
              </a:spcAft>
              <a:buSzPct val="97297"/>
              <a:buChar char="•"/>
            </a:pPr>
            <a:r>
              <a:rPr lang="hu-HU" sz="2000"/>
              <a:t>Mérés szempontjából megfelelő fizikai kialakítás</a:t>
            </a:r>
            <a:endParaRPr/>
          </a:p>
          <a:p>
            <a:pPr marL="914400" lvl="1" indent="-342900" algn="l" rtl="0">
              <a:lnSpc>
                <a:spcPct val="90000"/>
              </a:lnSpc>
              <a:spcBef>
                <a:spcPts val="500"/>
              </a:spcBef>
              <a:spcAft>
                <a:spcPts val="0"/>
              </a:spcAft>
              <a:buSzPct val="97297"/>
              <a:buChar char="•"/>
            </a:pPr>
            <a:r>
              <a:rPr lang="hu-HU" sz="2000"/>
              <a:t>Elvárt adatsűrűségnek megfelelő energia (tápellátás) biztosítása</a:t>
            </a:r>
            <a:endParaRPr/>
          </a:p>
          <a:p>
            <a:pPr marL="914400" lvl="1" indent="-342900" algn="l" rtl="0">
              <a:lnSpc>
                <a:spcPct val="90000"/>
              </a:lnSpc>
              <a:spcBef>
                <a:spcPts val="500"/>
              </a:spcBef>
              <a:spcAft>
                <a:spcPts val="0"/>
              </a:spcAft>
              <a:buSzPct val="97297"/>
              <a:buChar char="•"/>
            </a:pPr>
            <a:r>
              <a:rPr lang="hu-HU" sz="2000"/>
              <a:t>Adattovábbitás módjának megfelelő kapcsolódási protokoll (interface) kialakítása</a:t>
            </a:r>
            <a:endParaRPr/>
          </a:p>
          <a:p>
            <a:pPr marL="457200" lvl="0" indent="-342900" algn="l" rtl="0">
              <a:lnSpc>
                <a:spcPct val="90000"/>
              </a:lnSpc>
              <a:spcBef>
                <a:spcPts val="1000"/>
              </a:spcBef>
              <a:spcAft>
                <a:spcPts val="0"/>
              </a:spcAft>
              <a:buClr>
                <a:srgbClr val="1C9E4A"/>
              </a:buClr>
              <a:buSzPct val="97297"/>
              <a:buChar char="•"/>
            </a:pPr>
            <a:r>
              <a:rPr lang="hu-HU" sz="2000"/>
              <a:t>Az adatgyűjtésre és adattovábbításra alkalmas mérési pont neve: SZENZOR</a:t>
            </a:r>
            <a:endParaRPr/>
          </a:p>
          <a:p>
            <a:pPr marL="914400" lvl="1" indent="-228600" algn="l" rtl="0">
              <a:lnSpc>
                <a:spcPct val="90000"/>
              </a:lnSpc>
              <a:spcBef>
                <a:spcPts val="500"/>
              </a:spcBef>
              <a:spcAft>
                <a:spcPts val="0"/>
              </a:spcAft>
              <a:buSzPct val="97297"/>
              <a:buNone/>
            </a:pPr>
            <a:endParaRPr sz="2000"/>
          </a:p>
          <a:p>
            <a:pPr marL="914400" lvl="1" indent="-228600" algn="l" rtl="0">
              <a:lnSpc>
                <a:spcPct val="90000"/>
              </a:lnSpc>
              <a:spcBef>
                <a:spcPts val="500"/>
              </a:spcBef>
              <a:spcAft>
                <a:spcPts val="0"/>
              </a:spcAft>
              <a:buSzPct val="97297"/>
              <a:buNone/>
            </a:pPr>
            <a:endParaRPr sz="2000"/>
          </a:p>
          <a:p>
            <a:pPr marL="457200" lvl="0" indent="-228600" algn="l" rtl="0">
              <a:lnSpc>
                <a:spcPct val="90000"/>
              </a:lnSpc>
              <a:spcBef>
                <a:spcPts val="1000"/>
              </a:spcBef>
              <a:spcAft>
                <a:spcPts val="0"/>
              </a:spcAft>
              <a:buClr>
                <a:srgbClr val="1C9E4A"/>
              </a:buClr>
              <a:buSzPct val="97297"/>
              <a:buNone/>
            </a:pPr>
            <a:endParaRPr sz="2000"/>
          </a:p>
        </p:txBody>
      </p:sp>
      <p:pic>
        <p:nvPicPr>
          <p:cNvPr id="187" name="Google Shape;187;p22"/>
          <p:cNvPicPr preferRelativeResize="0"/>
          <p:nvPr/>
        </p:nvPicPr>
        <p:blipFill rotWithShape="1">
          <a:blip r:embed="rId3">
            <a:alphaModFix/>
          </a:blip>
          <a:srcRect/>
          <a:stretch/>
        </p:blipFill>
        <p:spPr>
          <a:xfrm>
            <a:off x="8519160" y="2743200"/>
            <a:ext cx="3021330" cy="24971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2.1 Adatgyűjtés eszközei – Szenzorok csoportosítása mérési metódusok szerint</a:t>
            </a:r>
            <a:endParaRPr/>
          </a:p>
        </p:txBody>
      </p:sp>
      <p:sp>
        <p:nvSpPr>
          <p:cNvPr id="193" name="Google Shape;193;p23"/>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C9E4A"/>
              </a:buClr>
              <a:buSzPts val="1800"/>
              <a:buChar char="•"/>
            </a:pPr>
            <a:r>
              <a:rPr lang="hu-HU" sz="2000" dirty="0"/>
              <a:t>Környezeti adatmérő fizikai szenzorok</a:t>
            </a:r>
            <a:endParaRPr dirty="0"/>
          </a:p>
          <a:p>
            <a:pPr marL="457200" lvl="0" indent="-342900" algn="l" rtl="0">
              <a:lnSpc>
                <a:spcPct val="90000"/>
              </a:lnSpc>
              <a:spcBef>
                <a:spcPts val="1000"/>
              </a:spcBef>
              <a:spcAft>
                <a:spcPts val="0"/>
              </a:spcAft>
              <a:buClr>
                <a:srgbClr val="1C9E4A"/>
              </a:buClr>
              <a:buSzPts val="1800"/>
              <a:buChar char="•"/>
            </a:pPr>
            <a:r>
              <a:rPr lang="hu-HU" sz="2000" dirty="0"/>
              <a:t>Kémiai szenzorok</a:t>
            </a:r>
            <a:endParaRPr dirty="0"/>
          </a:p>
          <a:p>
            <a:pPr marL="457200" lvl="0" indent="-342900" algn="l" rtl="0">
              <a:lnSpc>
                <a:spcPct val="90000"/>
              </a:lnSpc>
              <a:spcBef>
                <a:spcPts val="1000"/>
              </a:spcBef>
              <a:spcAft>
                <a:spcPts val="0"/>
              </a:spcAft>
              <a:buClr>
                <a:srgbClr val="1C9E4A"/>
              </a:buClr>
              <a:buSzPts val="1800"/>
              <a:buChar char="•"/>
            </a:pPr>
            <a:r>
              <a:rPr lang="hu-HU" sz="2000" dirty="0"/>
              <a:t>Vizuális elemzésen alapuló módszerek: kamerás elemzések </a:t>
            </a:r>
            <a:endParaRPr dirty="0"/>
          </a:p>
          <a:p>
            <a:pPr marL="457200" lvl="0" indent="-342900" algn="l" rtl="0">
              <a:lnSpc>
                <a:spcPct val="90000"/>
              </a:lnSpc>
              <a:spcBef>
                <a:spcPts val="1000"/>
              </a:spcBef>
              <a:spcAft>
                <a:spcPts val="0"/>
              </a:spcAft>
              <a:buClr>
                <a:srgbClr val="1C9E4A"/>
              </a:buClr>
              <a:buSzPts val="1800"/>
              <a:buChar char="•"/>
            </a:pPr>
            <a:r>
              <a:rPr lang="hu-HU" sz="2000" dirty="0"/>
              <a:t>Elektromos táplálású mérő egységek:</a:t>
            </a:r>
            <a:endParaRPr dirty="0"/>
          </a:p>
          <a:p>
            <a:pPr marL="342900" lvl="0" indent="-342900" algn="l" rtl="0">
              <a:lnSpc>
                <a:spcPct val="90000"/>
              </a:lnSpc>
              <a:spcBef>
                <a:spcPts val="1000"/>
              </a:spcBef>
              <a:spcAft>
                <a:spcPts val="0"/>
              </a:spcAft>
              <a:buSzPts val="1800"/>
              <a:buChar char="•"/>
            </a:pPr>
            <a:r>
              <a:rPr lang="hu-HU" sz="2000" dirty="0"/>
              <a:t>Egyedi mérőeszközök: szinttávadók, áramlásmérők, nyomásmérők</a:t>
            </a:r>
            <a:endParaRPr dirty="0"/>
          </a:p>
          <a:p>
            <a:pPr marL="342900" lvl="0" indent="-342900" algn="l" rtl="0">
              <a:lnSpc>
                <a:spcPct val="90000"/>
              </a:lnSpc>
              <a:spcBef>
                <a:spcPts val="1000"/>
              </a:spcBef>
              <a:spcAft>
                <a:spcPts val="0"/>
              </a:spcAft>
              <a:buSzPts val="1800"/>
              <a:buChar char="•"/>
            </a:pPr>
            <a:r>
              <a:rPr lang="hu-HU" sz="2000" dirty="0"/>
              <a:t> gépi adatgyűjtés: helyi technológiai gépek adatainak kiolvasása, hibajelek  </a:t>
            </a:r>
            <a:endParaRPr dirty="0"/>
          </a:p>
          <a:p>
            <a:pPr marL="457200" lvl="0" indent="-228600" algn="l" rtl="0">
              <a:lnSpc>
                <a:spcPct val="90000"/>
              </a:lnSpc>
              <a:spcBef>
                <a:spcPts val="1000"/>
              </a:spcBef>
              <a:spcAft>
                <a:spcPts val="0"/>
              </a:spcAft>
              <a:buClr>
                <a:srgbClr val="1C9E4A"/>
              </a:buClr>
              <a:buSzPts val="1800"/>
              <a:buNone/>
            </a:pPr>
            <a:endParaRPr dirty="0"/>
          </a:p>
        </p:txBody>
      </p:sp>
      <p:pic>
        <p:nvPicPr>
          <p:cNvPr id="194" name="Google Shape;194;p23"/>
          <p:cNvPicPr preferRelativeResize="0"/>
          <p:nvPr/>
        </p:nvPicPr>
        <p:blipFill rotWithShape="1">
          <a:blip r:embed="rId3">
            <a:alphaModFix/>
          </a:blip>
          <a:srcRect/>
          <a:stretch/>
        </p:blipFill>
        <p:spPr>
          <a:xfrm>
            <a:off x="9652720" y="3069772"/>
            <a:ext cx="2047354" cy="29609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2.1 Szenzorok csoportosítása az adatforrás helye szerint </a:t>
            </a:r>
            <a:endParaRPr/>
          </a:p>
        </p:txBody>
      </p:sp>
      <p:sp>
        <p:nvSpPr>
          <p:cNvPr id="200" name="Google Shape;200;p24"/>
          <p:cNvSpPr txBox="1">
            <a:spLocks noGrp="1"/>
          </p:cNvSpPr>
          <p:nvPr>
            <p:ph type="body" idx="1"/>
          </p:nvPr>
        </p:nvSpPr>
        <p:spPr>
          <a:xfrm>
            <a:off x="321547" y="1503947"/>
            <a:ext cx="11555605" cy="4673016"/>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1000"/>
              </a:spcBef>
              <a:spcAft>
                <a:spcPts val="0"/>
              </a:spcAft>
              <a:buSzPts val="1800"/>
              <a:buChar char="•"/>
            </a:pPr>
            <a:r>
              <a:rPr lang="hu-HU" sz="2400"/>
              <a:t>Környezeti adatok gyűjtése</a:t>
            </a:r>
            <a:endParaRPr/>
          </a:p>
          <a:p>
            <a:pPr marL="0" lvl="0" indent="0" algn="l" rtl="0">
              <a:lnSpc>
                <a:spcPct val="90000"/>
              </a:lnSpc>
              <a:spcBef>
                <a:spcPts val="1000"/>
              </a:spcBef>
              <a:spcAft>
                <a:spcPts val="0"/>
              </a:spcAft>
              <a:buSzPts val="1800"/>
              <a:buNone/>
            </a:pPr>
            <a:endParaRPr sz="2400"/>
          </a:p>
          <a:p>
            <a:pPr marL="342900" lvl="0" indent="-342900" algn="l" rtl="0">
              <a:lnSpc>
                <a:spcPct val="90000"/>
              </a:lnSpc>
              <a:spcBef>
                <a:spcPts val="1000"/>
              </a:spcBef>
              <a:spcAft>
                <a:spcPts val="0"/>
              </a:spcAft>
              <a:buSzPts val="1800"/>
              <a:buChar char="•"/>
            </a:pPr>
            <a:r>
              <a:rPr lang="hu-HU" sz="2400"/>
              <a:t>Gépészetekről gyűjtött adatok</a:t>
            </a:r>
            <a:endParaRPr/>
          </a:p>
          <a:p>
            <a:pPr marL="0" lvl="0" indent="0" algn="l" rtl="0">
              <a:lnSpc>
                <a:spcPct val="90000"/>
              </a:lnSpc>
              <a:spcBef>
                <a:spcPts val="1000"/>
              </a:spcBef>
              <a:spcAft>
                <a:spcPts val="0"/>
              </a:spcAft>
              <a:buSzPts val="1800"/>
              <a:buNone/>
            </a:pPr>
            <a:endParaRPr sz="2400"/>
          </a:p>
          <a:p>
            <a:pPr marL="342900" lvl="0" indent="-342900" algn="l" rtl="0">
              <a:lnSpc>
                <a:spcPct val="90000"/>
              </a:lnSpc>
              <a:spcBef>
                <a:spcPts val="1000"/>
              </a:spcBef>
              <a:spcAft>
                <a:spcPts val="0"/>
              </a:spcAft>
              <a:buSzPts val="1800"/>
              <a:buChar char="•"/>
            </a:pPr>
            <a:r>
              <a:rPr lang="hu-HU" sz="2400"/>
              <a:t>Állatokról gyűjtött adatok</a:t>
            </a:r>
            <a:endParaRPr/>
          </a:p>
          <a:p>
            <a:pPr marL="0" lvl="0" indent="0" algn="l" rtl="0">
              <a:lnSpc>
                <a:spcPct val="90000"/>
              </a:lnSpc>
              <a:spcBef>
                <a:spcPts val="1000"/>
              </a:spcBef>
              <a:spcAft>
                <a:spcPts val="0"/>
              </a:spcAft>
              <a:buSzPts val="1800"/>
              <a:buNone/>
            </a:pPr>
            <a:endParaRPr sz="2400"/>
          </a:p>
          <a:p>
            <a:pPr marL="342900" lvl="0" indent="-342900" algn="l" rtl="0">
              <a:lnSpc>
                <a:spcPct val="90000"/>
              </a:lnSpc>
              <a:spcBef>
                <a:spcPts val="1000"/>
              </a:spcBef>
              <a:spcAft>
                <a:spcPts val="0"/>
              </a:spcAft>
              <a:buSzPts val="1800"/>
              <a:buChar char="•"/>
            </a:pPr>
            <a:r>
              <a:rPr lang="hu-HU" sz="2400"/>
              <a:t>Takarmányból gyűjtött adatok</a:t>
            </a:r>
            <a:endParaRPr/>
          </a:p>
          <a:p>
            <a:pPr marL="342900" lvl="0" indent="-228600" algn="l" rtl="0">
              <a:lnSpc>
                <a:spcPct val="90000"/>
              </a:lnSpc>
              <a:spcBef>
                <a:spcPts val="1000"/>
              </a:spcBef>
              <a:spcAft>
                <a:spcPts val="0"/>
              </a:spcAft>
              <a:buSzPts val="1800"/>
              <a:buNone/>
            </a:pP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5"/>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2.1 </a:t>
            </a:r>
            <a:r>
              <a:rPr lang="hu-HU" sz="3600"/>
              <a:t>Szenzorok felhasználása</a:t>
            </a:r>
            <a:endParaRPr/>
          </a:p>
        </p:txBody>
      </p:sp>
      <p:sp>
        <p:nvSpPr>
          <p:cNvPr id="207" name="Google Shape;207;p25"/>
          <p:cNvSpPr txBox="1">
            <a:spLocks noGrp="1"/>
          </p:cNvSpPr>
          <p:nvPr>
            <p:ph type="body" idx="1"/>
          </p:nvPr>
        </p:nvSpPr>
        <p:spPr>
          <a:xfrm>
            <a:off x="838200" y="1503680"/>
            <a:ext cx="10515600" cy="512064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000"/>
              <a:t>1. Állatok életteréből nyert tartási körülményekre vonatkozó környezeti adatok</a:t>
            </a:r>
            <a:endParaRPr/>
          </a:p>
          <a:p>
            <a:pPr marL="285750" lvl="0" indent="-285750" algn="l" rtl="0">
              <a:lnSpc>
                <a:spcPct val="90000"/>
              </a:lnSpc>
              <a:spcBef>
                <a:spcPts val="1000"/>
              </a:spcBef>
              <a:spcAft>
                <a:spcPts val="0"/>
              </a:spcAft>
              <a:buSzPts val="1800"/>
              <a:buFont typeface="Calibri"/>
              <a:buChar char="-"/>
            </a:pPr>
            <a:r>
              <a:rPr lang="hu-HU" sz="2000"/>
              <a:t>Hőmérséklet</a:t>
            </a:r>
            <a:endParaRPr/>
          </a:p>
          <a:p>
            <a:pPr marL="285750" lvl="0" indent="-285750" algn="l" rtl="0">
              <a:lnSpc>
                <a:spcPct val="90000"/>
              </a:lnSpc>
              <a:spcBef>
                <a:spcPts val="1000"/>
              </a:spcBef>
              <a:spcAft>
                <a:spcPts val="0"/>
              </a:spcAft>
              <a:buSzPts val="1800"/>
              <a:buFont typeface="Calibri"/>
              <a:buChar char="-"/>
            </a:pPr>
            <a:r>
              <a:rPr lang="hu-HU" sz="2000"/>
              <a:t>Nedvesség, páratartalom</a:t>
            </a:r>
            <a:endParaRPr/>
          </a:p>
          <a:p>
            <a:pPr marL="285750" lvl="0" indent="-285750" algn="l" rtl="0">
              <a:lnSpc>
                <a:spcPct val="90000"/>
              </a:lnSpc>
              <a:spcBef>
                <a:spcPts val="1000"/>
              </a:spcBef>
              <a:spcAft>
                <a:spcPts val="0"/>
              </a:spcAft>
              <a:buSzPts val="1800"/>
              <a:buFont typeface="Calibri"/>
              <a:buChar char="-"/>
            </a:pPr>
            <a:r>
              <a:rPr lang="hu-HU" sz="2000"/>
              <a:t>Gázok (NH3, CO2, stb.)</a:t>
            </a:r>
            <a:endParaRPr/>
          </a:p>
          <a:p>
            <a:pPr marL="285750" lvl="0" indent="-285750" algn="l" rtl="0">
              <a:lnSpc>
                <a:spcPct val="90000"/>
              </a:lnSpc>
              <a:spcBef>
                <a:spcPts val="1000"/>
              </a:spcBef>
              <a:spcAft>
                <a:spcPts val="0"/>
              </a:spcAft>
              <a:buSzPts val="1800"/>
              <a:buFont typeface="Calibri"/>
              <a:buChar char="-"/>
            </a:pPr>
            <a:r>
              <a:rPr lang="hu-HU" sz="2000"/>
              <a:t>Fény</a:t>
            </a:r>
            <a:endParaRPr/>
          </a:p>
          <a:p>
            <a:pPr marL="285750" lvl="0" indent="-285750" algn="l" rtl="0">
              <a:lnSpc>
                <a:spcPct val="90000"/>
              </a:lnSpc>
              <a:spcBef>
                <a:spcPts val="1000"/>
              </a:spcBef>
              <a:spcAft>
                <a:spcPts val="0"/>
              </a:spcAft>
              <a:buSzPts val="1800"/>
              <a:buFont typeface="Calibri"/>
              <a:buChar char="-"/>
            </a:pPr>
            <a:r>
              <a:rPr lang="hu-HU" sz="2000"/>
              <a:t>Hang, zajszint</a:t>
            </a:r>
            <a:endParaRPr/>
          </a:p>
          <a:p>
            <a:pPr marL="114300" lvl="0" indent="0" algn="l" rtl="0">
              <a:lnSpc>
                <a:spcPct val="90000"/>
              </a:lnSpc>
              <a:spcBef>
                <a:spcPts val="1000"/>
              </a:spcBef>
              <a:spcAft>
                <a:spcPts val="0"/>
              </a:spcAft>
              <a:buSzPts val="1800"/>
              <a:buNone/>
            </a:pPr>
            <a:endParaRPr sz="2000"/>
          </a:p>
        </p:txBody>
      </p:sp>
      <p:pic>
        <p:nvPicPr>
          <p:cNvPr id="208" name="Google Shape;208;p25"/>
          <p:cNvPicPr preferRelativeResize="0"/>
          <p:nvPr/>
        </p:nvPicPr>
        <p:blipFill rotWithShape="1">
          <a:blip r:embed="rId3">
            <a:alphaModFix/>
          </a:blip>
          <a:srcRect l="4712" t="19024" r="17009" b="6199"/>
          <a:stretch/>
        </p:blipFill>
        <p:spPr>
          <a:xfrm>
            <a:off x="7394027" y="2767441"/>
            <a:ext cx="3405352" cy="30269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2.1 </a:t>
            </a:r>
            <a:r>
              <a:rPr lang="hu-HU" sz="3600"/>
              <a:t>Szenzorok felhasználása</a:t>
            </a:r>
            <a:endParaRPr/>
          </a:p>
        </p:txBody>
      </p:sp>
      <p:sp>
        <p:nvSpPr>
          <p:cNvPr id="215" name="Google Shape;215;p26"/>
          <p:cNvSpPr txBox="1">
            <a:spLocks noGrp="1"/>
          </p:cNvSpPr>
          <p:nvPr>
            <p:ph type="body" idx="1"/>
          </p:nvPr>
        </p:nvSpPr>
        <p:spPr>
          <a:xfrm>
            <a:off x="838200" y="1503680"/>
            <a:ext cx="10515600" cy="512064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000"/>
              <a:t>2. Épületgépészeti, a kívánt környezet biztosításához szükséges adatok</a:t>
            </a:r>
            <a:endParaRPr/>
          </a:p>
          <a:p>
            <a:pPr marL="114300" lvl="0" indent="0" algn="l" rtl="0">
              <a:lnSpc>
                <a:spcPct val="90000"/>
              </a:lnSpc>
              <a:spcBef>
                <a:spcPts val="1000"/>
              </a:spcBef>
              <a:spcAft>
                <a:spcPts val="0"/>
              </a:spcAft>
              <a:buSzPts val="1800"/>
              <a:buNone/>
            </a:pPr>
            <a:endParaRPr sz="2000"/>
          </a:p>
          <a:p>
            <a:pPr marL="342900" lvl="0" indent="-342900" algn="l" rtl="0">
              <a:lnSpc>
                <a:spcPct val="90000"/>
              </a:lnSpc>
              <a:spcBef>
                <a:spcPts val="1000"/>
              </a:spcBef>
              <a:spcAft>
                <a:spcPts val="0"/>
              </a:spcAft>
              <a:buSzPts val="1800"/>
              <a:buChar char="•"/>
            </a:pPr>
            <a:r>
              <a:rPr lang="hu-HU" sz="2000"/>
              <a:t>Víznyomás</a:t>
            </a:r>
            <a:endParaRPr/>
          </a:p>
          <a:p>
            <a:pPr marL="342900" lvl="0" indent="-342900" algn="l" rtl="0">
              <a:lnSpc>
                <a:spcPct val="100000"/>
              </a:lnSpc>
              <a:spcBef>
                <a:spcPts val="1000"/>
              </a:spcBef>
              <a:spcAft>
                <a:spcPts val="0"/>
              </a:spcAft>
              <a:buSzPts val="1800"/>
              <a:buChar char="•"/>
            </a:pPr>
            <a:r>
              <a:rPr lang="hu-HU" sz="2000"/>
              <a:t>Fűtés, hűtés, szellőzés</a:t>
            </a:r>
            <a:endParaRPr/>
          </a:p>
          <a:p>
            <a:pPr marL="342900" lvl="0" indent="-342900" algn="l" rtl="0">
              <a:lnSpc>
                <a:spcPct val="100000"/>
              </a:lnSpc>
              <a:spcBef>
                <a:spcPts val="1000"/>
              </a:spcBef>
              <a:spcAft>
                <a:spcPts val="0"/>
              </a:spcAft>
              <a:buSzPts val="1800"/>
              <a:buChar char="•"/>
            </a:pPr>
            <a:r>
              <a:rPr lang="hu-HU" sz="2000"/>
              <a:t>Trágyakezelés ellenőrzése</a:t>
            </a:r>
            <a:endParaRPr/>
          </a:p>
          <a:p>
            <a:pPr marL="342900" lvl="0" indent="-342900" algn="l" rtl="0">
              <a:lnSpc>
                <a:spcPct val="100000"/>
              </a:lnSpc>
              <a:spcBef>
                <a:spcPts val="1000"/>
              </a:spcBef>
              <a:spcAft>
                <a:spcPts val="0"/>
              </a:spcAft>
              <a:buSzPts val="1800"/>
              <a:buChar char="•"/>
            </a:pPr>
            <a:r>
              <a:rPr lang="hu-HU" sz="2000"/>
              <a:t>Energiafelhasználási adatok,</a:t>
            </a:r>
            <a:endParaRPr/>
          </a:p>
          <a:p>
            <a:pPr marL="0" lvl="0" indent="0" algn="l" rtl="0">
              <a:lnSpc>
                <a:spcPct val="100000"/>
              </a:lnSpc>
              <a:spcBef>
                <a:spcPts val="1000"/>
              </a:spcBef>
              <a:spcAft>
                <a:spcPts val="0"/>
              </a:spcAft>
              <a:buSzPts val="1800"/>
              <a:buNone/>
            </a:pPr>
            <a:r>
              <a:rPr lang="hu-HU" sz="2000"/>
              <a:t>	költséghelyek mérése</a:t>
            </a:r>
            <a:endParaRPr/>
          </a:p>
          <a:p>
            <a:pPr marL="457200" lvl="0" indent="-228600" algn="l" rtl="0">
              <a:lnSpc>
                <a:spcPct val="90000"/>
              </a:lnSpc>
              <a:spcBef>
                <a:spcPts val="1000"/>
              </a:spcBef>
              <a:spcAft>
                <a:spcPts val="0"/>
              </a:spcAft>
              <a:buClr>
                <a:srgbClr val="1C9E4A"/>
              </a:buClr>
              <a:buSzPts val="1800"/>
              <a:buNone/>
            </a:pPr>
            <a:endParaRPr sz="2000"/>
          </a:p>
        </p:txBody>
      </p:sp>
      <p:pic>
        <p:nvPicPr>
          <p:cNvPr id="216" name="Google Shape;216;p26"/>
          <p:cNvPicPr preferRelativeResize="0"/>
          <p:nvPr/>
        </p:nvPicPr>
        <p:blipFill rotWithShape="1">
          <a:blip r:embed="rId3">
            <a:alphaModFix/>
          </a:blip>
          <a:srcRect/>
          <a:stretch/>
        </p:blipFill>
        <p:spPr>
          <a:xfrm>
            <a:off x="4829628" y="2410118"/>
            <a:ext cx="7040825" cy="42142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2.1 </a:t>
            </a:r>
            <a:r>
              <a:rPr lang="hu-HU" sz="3600"/>
              <a:t>Szenzorok felhasználása</a:t>
            </a:r>
            <a:endParaRPr/>
          </a:p>
        </p:txBody>
      </p:sp>
      <p:sp>
        <p:nvSpPr>
          <p:cNvPr id="223" name="Google Shape;223;p27"/>
          <p:cNvSpPr txBox="1">
            <a:spLocks noGrp="1"/>
          </p:cNvSpPr>
          <p:nvPr>
            <p:ph type="body" idx="1"/>
          </p:nvPr>
        </p:nvSpPr>
        <p:spPr>
          <a:xfrm>
            <a:off x="838200" y="1503680"/>
            <a:ext cx="10515600" cy="512064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000"/>
              <a:t>3. Az állatokról leolvasható adatok</a:t>
            </a:r>
            <a:endParaRPr/>
          </a:p>
          <a:p>
            <a:pPr marL="114300" lvl="0" indent="0" algn="l" rtl="0">
              <a:lnSpc>
                <a:spcPct val="90000"/>
              </a:lnSpc>
              <a:spcBef>
                <a:spcPts val="1000"/>
              </a:spcBef>
              <a:spcAft>
                <a:spcPts val="0"/>
              </a:spcAft>
              <a:buSzPts val="1800"/>
              <a:buNone/>
            </a:pPr>
            <a:endParaRPr sz="2000"/>
          </a:p>
          <a:p>
            <a:pPr marL="342900" lvl="0" indent="-342900" algn="l" rtl="0">
              <a:lnSpc>
                <a:spcPct val="90000"/>
              </a:lnSpc>
              <a:spcBef>
                <a:spcPts val="1000"/>
              </a:spcBef>
              <a:spcAft>
                <a:spcPts val="0"/>
              </a:spcAft>
              <a:buSzPts val="1800"/>
              <a:buChar char="•"/>
            </a:pPr>
            <a:r>
              <a:rPr lang="hu-HU" sz="2000"/>
              <a:t>Állategyedszámlálás kamerával</a:t>
            </a:r>
            <a:endParaRPr/>
          </a:p>
          <a:p>
            <a:pPr marL="342900" lvl="0" indent="-342900" algn="l" rtl="0">
              <a:lnSpc>
                <a:spcPct val="90000"/>
              </a:lnSpc>
              <a:spcBef>
                <a:spcPts val="1000"/>
              </a:spcBef>
              <a:spcAft>
                <a:spcPts val="0"/>
              </a:spcAft>
              <a:buSzPts val="1800"/>
              <a:buChar char="•"/>
            </a:pPr>
            <a:r>
              <a:rPr lang="hu-HU" sz="2000"/>
              <a:t>Mozgás elemzés kamerával</a:t>
            </a:r>
            <a:endParaRPr/>
          </a:p>
          <a:p>
            <a:pPr marL="342900" lvl="0" indent="-342900" algn="l" rtl="0">
              <a:lnSpc>
                <a:spcPct val="90000"/>
              </a:lnSpc>
              <a:spcBef>
                <a:spcPts val="1000"/>
              </a:spcBef>
              <a:spcAft>
                <a:spcPts val="0"/>
              </a:spcAft>
              <a:buSzPts val="1800"/>
              <a:buChar char="•"/>
            </a:pPr>
            <a:r>
              <a:rPr lang="hu-HU" sz="2000"/>
              <a:t>Légzésszám figyelés kamerával</a:t>
            </a:r>
            <a:endParaRPr/>
          </a:p>
          <a:p>
            <a:pPr marL="342900" lvl="0" indent="-342900" algn="l" rtl="0">
              <a:lnSpc>
                <a:spcPct val="90000"/>
              </a:lnSpc>
              <a:spcBef>
                <a:spcPts val="1000"/>
              </a:spcBef>
              <a:spcAft>
                <a:spcPts val="0"/>
              </a:spcAft>
              <a:buSzPts val="1800"/>
              <a:buChar char="•"/>
            </a:pPr>
            <a:r>
              <a:rPr lang="hu-HU" sz="2000"/>
              <a:t>Súlymérés kamerával</a:t>
            </a:r>
            <a:endParaRPr/>
          </a:p>
          <a:p>
            <a:pPr marL="342900" lvl="0" indent="-342900" algn="l" rtl="0">
              <a:lnSpc>
                <a:spcPct val="90000"/>
              </a:lnSpc>
              <a:spcBef>
                <a:spcPts val="1000"/>
              </a:spcBef>
              <a:spcAft>
                <a:spcPts val="0"/>
              </a:spcAft>
              <a:buSzPts val="1800"/>
              <a:buChar char="•"/>
            </a:pPr>
            <a:r>
              <a:rPr lang="hu-HU" sz="2000"/>
              <a:t>Szarvasmarha súlymérés applikációval</a:t>
            </a:r>
            <a:endParaRPr/>
          </a:p>
          <a:p>
            <a:pPr marL="114300" lvl="0" indent="0" algn="l" rtl="0">
              <a:lnSpc>
                <a:spcPct val="90000"/>
              </a:lnSpc>
              <a:spcBef>
                <a:spcPts val="1000"/>
              </a:spcBef>
              <a:spcAft>
                <a:spcPts val="0"/>
              </a:spcAft>
              <a:buSzPts val="1800"/>
              <a:buNone/>
            </a:pPr>
            <a:endParaRPr sz="2000"/>
          </a:p>
        </p:txBody>
      </p:sp>
      <p:pic>
        <p:nvPicPr>
          <p:cNvPr id="224" name="Google Shape;224;p27"/>
          <p:cNvPicPr preferRelativeResize="0"/>
          <p:nvPr/>
        </p:nvPicPr>
        <p:blipFill rotWithShape="1">
          <a:blip r:embed="rId3">
            <a:alphaModFix/>
          </a:blip>
          <a:srcRect/>
          <a:stretch/>
        </p:blipFill>
        <p:spPr>
          <a:xfrm>
            <a:off x="7080063" y="3556490"/>
            <a:ext cx="4535413" cy="3023609"/>
          </a:xfrm>
          <a:prstGeom prst="rect">
            <a:avLst/>
          </a:prstGeom>
          <a:noFill/>
          <a:ln>
            <a:noFill/>
          </a:ln>
        </p:spPr>
      </p:pic>
      <p:pic>
        <p:nvPicPr>
          <p:cNvPr id="225" name="Google Shape;225;p27"/>
          <p:cNvPicPr preferRelativeResize="0"/>
          <p:nvPr/>
        </p:nvPicPr>
        <p:blipFill rotWithShape="1">
          <a:blip r:embed="rId4">
            <a:alphaModFix/>
          </a:blip>
          <a:srcRect/>
          <a:stretch/>
        </p:blipFill>
        <p:spPr>
          <a:xfrm>
            <a:off x="7080063" y="820987"/>
            <a:ext cx="4404575" cy="22892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2.1 </a:t>
            </a:r>
            <a:r>
              <a:rPr lang="hu-HU" sz="3600"/>
              <a:t>Szenzorok felhasználása</a:t>
            </a:r>
            <a:endParaRPr/>
          </a:p>
        </p:txBody>
      </p:sp>
      <p:sp>
        <p:nvSpPr>
          <p:cNvPr id="232" name="Google Shape;232;p28"/>
          <p:cNvSpPr txBox="1">
            <a:spLocks noGrp="1"/>
          </p:cNvSpPr>
          <p:nvPr>
            <p:ph type="body" idx="1"/>
          </p:nvPr>
        </p:nvSpPr>
        <p:spPr>
          <a:xfrm>
            <a:off x="838200" y="1579880"/>
            <a:ext cx="10515600" cy="51207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000"/>
              <a:t>4. Takarmányból gyűjtött adatok</a:t>
            </a:r>
            <a:endParaRPr/>
          </a:p>
          <a:p>
            <a:pPr marL="457200" lvl="0" indent="-342900" algn="l" rtl="0">
              <a:lnSpc>
                <a:spcPct val="90000"/>
              </a:lnSpc>
              <a:spcBef>
                <a:spcPts val="1000"/>
              </a:spcBef>
              <a:spcAft>
                <a:spcPts val="0"/>
              </a:spcAft>
              <a:buClr>
                <a:srgbClr val="1C9E4A"/>
              </a:buClr>
              <a:buSzPts val="1800"/>
              <a:buChar char="•"/>
            </a:pPr>
            <a:r>
              <a:rPr lang="hu-HU" sz="2000"/>
              <a:t>Takarmányszkenner használatával gyors vizsgálat</a:t>
            </a:r>
            <a:endParaRPr/>
          </a:p>
          <a:p>
            <a:pPr marL="457200" lvl="0" indent="-342900" algn="l" rtl="0">
              <a:lnSpc>
                <a:spcPct val="90000"/>
              </a:lnSpc>
              <a:spcBef>
                <a:spcPts val="1000"/>
              </a:spcBef>
              <a:spcAft>
                <a:spcPts val="0"/>
              </a:spcAft>
              <a:buClr>
                <a:srgbClr val="1C9E4A"/>
              </a:buClr>
              <a:buSzPts val="1800"/>
              <a:buChar char="•"/>
            </a:pPr>
            <a:r>
              <a:rPr lang="hu-HU" sz="2000"/>
              <a:t>Helyszínen elvégezhető mérés</a:t>
            </a:r>
            <a:endParaRPr/>
          </a:p>
          <a:p>
            <a:pPr marL="457200" lvl="0" indent="-342900" algn="l" rtl="0">
              <a:lnSpc>
                <a:spcPct val="90000"/>
              </a:lnSpc>
              <a:spcBef>
                <a:spcPts val="1000"/>
              </a:spcBef>
              <a:spcAft>
                <a:spcPts val="0"/>
              </a:spcAft>
              <a:buClr>
                <a:srgbClr val="1C9E4A"/>
              </a:buClr>
              <a:buSzPts val="1800"/>
              <a:buChar char="•"/>
            </a:pPr>
            <a:r>
              <a:rPr lang="hu-HU" sz="2000"/>
              <a:t>Takarmány beltartalmi értékének meghatározása</a:t>
            </a:r>
            <a:endParaRPr/>
          </a:p>
          <a:p>
            <a:pPr marL="457200" lvl="0" indent="-342900" algn="l" rtl="0">
              <a:lnSpc>
                <a:spcPct val="90000"/>
              </a:lnSpc>
              <a:spcBef>
                <a:spcPts val="1000"/>
              </a:spcBef>
              <a:spcAft>
                <a:spcPts val="0"/>
              </a:spcAft>
              <a:buClr>
                <a:srgbClr val="1C9E4A"/>
              </a:buClr>
              <a:buSzPts val="1800"/>
              <a:buChar char="•"/>
            </a:pPr>
            <a:r>
              <a:rPr lang="hu-HU" sz="2000"/>
              <a:t>Applikáción megjelenő azonnali eredmény</a:t>
            </a:r>
            <a:endParaRPr/>
          </a:p>
          <a:p>
            <a:pPr marL="457200" lvl="0" indent="-342900" algn="l" rtl="0">
              <a:lnSpc>
                <a:spcPct val="90000"/>
              </a:lnSpc>
              <a:spcBef>
                <a:spcPts val="1000"/>
              </a:spcBef>
              <a:spcAft>
                <a:spcPts val="0"/>
              </a:spcAft>
              <a:buClr>
                <a:srgbClr val="1C9E4A"/>
              </a:buClr>
              <a:buSzPts val="1800"/>
              <a:buChar char="•"/>
            </a:pPr>
            <a:r>
              <a:rPr lang="hu-HU" sz="2000"/>
              <a:t>Adatbázissal való összehasonlítás </a:t>
            </a:r>
            <a:endParaRPr/>
          </a:p>
          <a:p>
            <a:pPr marL="457200" lvl="0" indent="-342900" algn="l" rtl="0">
              <a:lnSpc>
                <a:spcPct val="90000"/>
              </a:lnSpc>
              <a:spcBef>
                <a:spcPts val="1000"/>
              </a:spcBef>
              <a:spcAft>
                <a:spcPts val="0"/>
              </a:spcAft>
              <a:buClr>
                <a:srgbClr val="1C9E4A"/>
              </a:buClr>
              <a:buSzPts val="1800"/>
              <a:buChar char="•"/>
            </a:pPr>
            <a:r>
              <a:rPr lang="hu-HU" sz="2000"/>
              <a:t>Folyamatos minőségbiztosítás</a:t>
            </a:r>
            <a:endParaRPr/>
          </a:p>
          <a:p>
            <a:pPr marL="457200" lvl="0" indent="-228600" algn="l" rtl="0">
              <a:lnSpc>
                <a:spcPct val="90000"/>
              </a:lnSpc>
              <a:spcBef>
                <a:spcPts val="1000"/>
              </a:spcBef>
              <a:spcAft>
                <a:spcPts val="0"/>
              </a:spcAft>
              <a:buClr>
                <a:srgbClr val="1C9E4A"/>
              </a:buClr>
              <a:buSzPts val="1800"/>
              <a:buNone/>
            </a:pPr>
            <a:endParaRPr sz="2000"/>
          </a:p>
        </p:txBody>
      </p:sp>
      <p:pic>
        <p:nvPicPr>
          <p:cNvPr id="233" name="Google Shape;233;p28"/>
          <p:cNvPicPr preferRelativeResize="0"/>
          <p:nvPr/>
        </p:nvPicPr>
        <p:blipFill rotWithShape="1">
          <a:blip r:embed="rId3">
            <a:alphaModFix/>
          </a:blip>
          <a:srcRect/>
          <a:stretch/>
        </p:blipFill>
        <p:spPr>
          <a:xfrm>
            <a:off x="8588047" y="3792220"/>
            <a:ext cx="4254500" cy="2832100"/>
          </a:xfrm>
          <a:prstGeom prst="rect">
            <a:avLst/>
          </a:prstGeom>
          <a:noFill/>
          <a:ln>
            <a:noFill/>
          </a:ln>
        </p:spPr>
      </p:pic>
      <p:pic>
        <p:nvPicPr>
          <p:cNvPr id="234" name="Google Shape;234;p28"/>
          <p:cNvPicPr preferRelativeResize="0"/>
          <p:nvPr/>
        </p:nvPicPr>
        <p:blipFill rotWithShape="1">
          <a:blip r:embed="rId4">
            <a:alphaModFix/>
          </a:blip>
          <a:srcRect/>
          <a:stretch/>
        </p:blipFill>
        <p:spPr>
          <a:xfrm>
            <a:off x="7974169" y="1145318"/>
            <a:ext cx="3379631" cy="3012186"/>
          </a:xfrm>
          <a:prstGeom prst="rect">
            <a:avLst/>
          </a:prstGeom>
          <a:noFill/>
          <a:ln>
            <a:noFill/>
          </a:ln>
        </p:spPr>
      </p:pic>
      <p:pic>
        <p:nvPicPr>
          <p:cNvPr id="235" name="Google Shape;235;p28"/>
          <p:cNvPicPr preferRelativeResize="0"/>
          <p:nvPr/>
        </p:nvPicPr>
        <p:blipFill rotWithShape="1">
          <a:blip r:embed="rId5">
            <a:alphaModFix/>
          </a:blip>
          <a:srcRect/>
          <a:stretch/>
        </p:blipFill>
        <p:spPr>
          <a:xfrm>
            <a:off x="5700274" y="3708554"/>
            <a:ext cx="2936383" cy="26848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9"/>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2.1  Szenzorok felhasználása  – </a:t>
            </a:r>
            <a:r>
              <a:rPr lang="hu-HU" sz="3600"/>
              <a:t>Az információ értéke </a:t>
            </a:r>
            <a:endParaRPr/>
          </a:p>
        </p:txBody>
      </p:sp>
      <p:sp>
        <p:nvSpPr>
          <p:cNvPr id="242" name="Google Shape;242;p29"/>
          <p:cNvSpPr txBox="1">
            <a:spLocks noGrp="1"/>
          </p:cNvSpPr>
          <p:nvPr>
            <p:ph type="body" idx="1"/>
          </p:nvPr>
        </p:nvSpPr>
        <p:spPr>
          <a:xfrm>
            <a:off x="314848" y="1596119"/>
            <a:ext cx="11555605" cy="435133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1000"/>
              </a:spcBef>
              <a:spcAft>
                <a:spcPts val="0"/>
              </a:spcAft>
              <a:buSzPts val="1800"/>
              <a:buChar char="•"/>
            </a:pPr>
            <a:r>
              <a:rPr lang="hu-HU" sz="2800"/>
              <a:t>Megfelelő helyről érkezik, de nincs helyhez kötve</a:t>
            </a:r>
            <a:endParaRPr/>
          </a:p>
          <a:p>
            <a:pPr marL="457200" lvl="0" indent="-457200" algn="l" rtl="0">
              <a:lnSpc>
                <a:spcPct val="90000"/>
              </a:lnSpc>
              <a:spcBef>
                <a:spcPts val="1000"/>
              </a:spcBef>
              <a:spcAft>
                <a:spcPts val="0"/>
              </a:spcAft>
              <a:buSzPts val="1800"/>
              <a:buChar char="•"/>
            </a:pPr>
            <a:r>
              <a:rPr lang="hu-HU" sz="2800"/>
              <a:t>Valós időben érkezik, segít megelőzni a veszteséget</a:t>
            </a:r>
            <a:endParaRPr/>
          </a:p>
          <a:p>
            <a:pPr marL="457200" lvl="0" indent="-457200" algn="l" rtl="0">
              <a:lnSpc>
                <a:spcPct val="90000"/>
              </a:lnSpc>
              <a:spcBef>
                <a:spcPts val="1000"/>
              </a:spcBef>
              <a:spcAft>
                <a:spcPts val="0"/>
              </a:spcAft>
              <a:buSzPts val="1800"/>
              <a:buChar char="•"/>
            </a:pPr>
            <a:r>
              <a:rPr lang="hu-HU" sz="2800"/>
              <a:t>Historikus és élő adatok segítségével növekszik a kontrol minden területen, kiszűrhetők a hibák</a:t>
            </a:r>
            <a:endParaRPr/>
          </a:p>
          <a:p>
            <a:pPr marL="457200" lvl="0" indent="-457200" algn="l" rtl="0">
              <a:lnSpc>
                <a:spcPct val="90000"/>
              </a:lnSpc>
              <a:spcBef>
                <a:spcPts val="1000"/>
              </a:spcBef>
              <a:spcAft>
                <a:spcPts val="0"/>
              </a:spcAft>
              <a:buSzPts val="1800"/>
              <a:buChar char="•"/>
            </a:pPr>
            <a:r>
              <a:rPr lang="hu-HU"/>
              <a:t>Alapja</a:t>
            </a:r>
            <a:r>
              <a:rPr lang="hu-HU" sz="2800"/>
              <a:t> a működés automatizálásnak, a hatékonyság növelésének</a:t>
            </a:r>
            <a:endParaRPr/>
          </a:p>
          <a:p>
            <a:pPr marL="457200" lvl="0" indent="-457200" algn="l" rtl="0">
              <a:lnSpc>
                <a:spcPct val="90000"/>
              </a:lnSpc>
              <a:spcBef>
                <a:spcPts val="1000"/>
              </a:spcBef>
              <a:spcAft>
                <a:spcPts val="0"/>
              </a:spcAft>
              <a:buSzPts val="1800"/>
              <a:buChar char="•"/>
            </a:pPr>
            <a:r>
              <a:rPr lang="hu-HU"/>
              <a:t>Minőségbiztosítás támogatása</a:t>
            </a:r>
            <a:endParaRPr sz="2800"/>
          </a:p>
          <a:p>
            <a:pPr marL="457200" lvl="0" indent="-342900" algn="l" rtl="0">
              <a:lnSpc>
                <a:spcPct val="90000"/>
              </a:lnSpc>
              <a:spcBef>
                <a:spcPts val="1000"/>
              </a:spcBef>
              <a:spcAft>
                <a:spcPts val="0"/>
              </a:spcAft>
              <a:buSzPts val="1800"/>
              <a:buNone/>
            </a:pPr>
            <a:endParaRPr sz="2800"/>
          </a:p>
          <a:p>
            <a:pPr marL="457200" lvl="0" indent="-228600" algn="l" rtl="0">
              <a:lnSpc>
                <a:spcPct val="90000"/>
              </a:lnSpc>
              <a:spcBef>
                <a:spcPts val="1000"/>
              </a:spcBef>
              <a:spcAft>
                <a:spcPts val="0"/>
              </a:spcAft>
              <a:buClr>
                <a:srgbClr val="1C9E4A"/>
              </a:buClr>
              <a:buSzPts val="1800"/>
              <a:buNone/>
            </a:pPr>
            <a:endParaRPr sz="2800"/>
          </a:p>
          <a:p>
            <a:pPr marL="457200" lvl="0" indent="-228600" algn="l" rtl="0">
              <a:lnSpc>
                <a:spcPct val="90000"/>
              </a:lnSpc>
              <a:spcBef>
                <a:spcPts val="1000"/>
              </a:spcBef>
              <a:spcAft>
                <a:spcPts val="0"/>
              </a:spcAft>
              <a:buClr>
                <a:srgbClr val="1C9E4A"/>
              </a:buClr>
              <a:buSzPts val="1800"/>
              <a:buNone/>
            </a:pPr>
            <a:endParaRPr sz="2800"/>
          </a:p>
          <a:p>
            <a:pPr marL="457200" lvl="0" indent="-228600" algn="l" rtl="0">
              <a:lnSpc>
                <a:spcPct val="90000"/>
              </a:lnSpc>
              <a:spcBef>
                <a:spcPts val="1000"/>
              </a:spcBef>
              <a:spcAft>
                <a:spcPts val="0"/>
              </a:spcAft>
              <a:buClr>
                <a:srgbClr val="1C9E4A"/>
              </a:buClr>
              <a:buSzPts val="1800"/>
              <a:buNone/>
            </a:pPr>
            <a:endParaRPr sz="2800"/>
          </a:p>
          <a:p>
            <a:pPr marL="457200" lvl="0" indent="-228600" algn="l" rtl="0">
              <a:lnSpc>
                <a:spcPct val="90000"/>
              </a:lnSpc>
              <a:spcBef>
                <a:spcPts val="1000"/>
              </a:spcBef>
              <a:spcAft>
                <a:spcPts val="0"/>
              </a:spcAft>
              <a:buClr>
                <a:srgbClr val="1C9E4A"/>
              </a:buClr>
              <a:buSzPts val="1800"/>
              <a:buNone/>
            </a:pPr>
            <a:endParaRPr sz="2800"/>
          </a:p>
        </p:txBody>
      </p:sp>
      <p:pic>
        <p:nvPicPr>
          <p:cNvPr id="243" name="Google Shape;243;p29"/>
          <p:cNvPicPr preferRelativeResize="0"/>
          <p:nvPr/>
        </p:nvPicPr>
        <p:blipFill rotWithShape="1">
          <a:blip r:embed="rId3">
            <a:alphaModFix/>
          </a:blip>
          <a:srcRect/>
          <a:stretch/>
        </p:blipFill>
        <p:spPr>
          <a:xfrm>
            <a:off x="8781143" y="4728326"/>
            <a:ext cx="2986768" cy="19350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Tartalom</a:t>
            </a:r>
            <a:endParaRPr/>
          </a:p>
        </p:txBody>
      </p:sp>
      <p:sp>
        <p:nvSpPr>
          <p:cNvPr id="66" name="Google Shape;66;p14"/>
          <p:cNvSpPr txBox="1">
            <a:spLocks noGrp="1"/>
          </p:cNvSpPr>
          <p:nvPr>
            <p:ph type="body" idx="1"/>
          </p:nvPr>
        </p:nvSpPr>
        <p:spPr>
          <a:xfrm>
            <a:off x="321547" y="1358536"/>
            <a:ext cx="11555700" cy="5499463"/>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1. A precíziós gazdálkodás és a PLF filozófiája, előzményei, feltételrendszere</a:t>
            </a:r>
            <a:endParaRPr dirty="0"/>
          </a:p>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2. Adatgyűjtés </a:t>
            </a:r>
            <a:endParaRPr dirty="0"/>
          </a:p>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	2.1. szenzorok - környezeti adatok, az állatról gyűjtött adatok, a takarmányról gyűjtött 	adatok</a:t>
            </a:r>
            <a:endParaRPr dirty="0"/>
          </a:p>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	2.2. Az adatgyűjtés, továbbítás és feldolgozás folyamata - rendszerek, kapcsolatok, műszaki 	és informatikai alapok</a:t>
            </a:r>
            <a:endParaRPr dirty="0"/>
          </a:p>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	2.3. Adathasználat a vezérlési folyamatokban</a:t>
            </a:r>
            <a:endParaRPr dirty="0"/>
          </a:p>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	2.4. Távfelügyeleti rendszerek elvi felépítése és gyakorlati példák</a:t>
            </a:r>
            <a:endParaRPr dirty="0"/>
          </a:p>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3. A gyűjtött adat, mint információ felhasználása </a:t>
            </a:r>
            <a:endParaRPr dirty="0"/>
          </a:p>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	3.1. Takarmányok előállítása, minőségbiztosítás</a:t>
            </a:r>
            <a:endParaRPr dirty="0"/>
          </a:p>
          <a:p>
            <a:pPr marL="114300" lvl="0" indent="0" algn="l" rtl="0">
              <a:lnSpc>
                <a:spcPct val="90000"/>
              </a:lnSpc>
              <a:spcBef>
                <a:spcPts val="1000"/>
              </a:spcBef>
              <a:spcAft>
                <a:spcPts val="0"/>
              </a:spcAft>
              <a:buSzPts val="1800"/>
              <a:buNone/>
            </a:pPr>
            <a:r>
              <a:rPr lang="hu-HU" sz="2000" b="0" i="0" dirty="0">
                <a:solidFill>
                  <a:srgbClr val="00B050"/>
                </a:solidFill>
                <a:latin typeface="Tahoma"/>
                <a:ea typeface="Tahoma"/>
                <a:cs typeface="Tahoma"/>
                <a:sym typeface="Tahoma"/>
              </a:rPr>
              <a:t>	3.2. Az állatokról gyűjtött információk felhasználása </a:t>
            </a:r>
            <a:endParaRPr dirty="0"/>
          </a:p>
          <a:p>
            <a:pPr marL="114300" lvl="0" indent="0" algn="l" rtl="0">
              <a:lnSpc>
                <a:spcPct val="90000"/>
              </a:lnSpc>
              <a:spcBef>
                <a:spcPts val="1000"/>
              </a:spcBef>
              <a:spcAft>
                <a:spcPts val="0"/>
              </a:spcAft>
              <a:buSzPts val="1800"/>
              <a:buNone/>
            </a:pPr>
            <a:r>
              <a:rPr lang="hu-HU" sz="2000" dirty="0">
                <a:solidFill>
                  <a:srgbClr val="00B050"/>
                </a:solidFill>
                <a:latin typeface="Tahoma"/>
                <a:ea typeface="Tahoma"/>
                <a:cs typeface="Tahoma"/>
                <a:sym typeface="Tahoma"/>
              </a:rPr>
              <a:t>		- élősúly, takarmányfogyasztás</a:t>
            </a:r>
            <a:endParaRPr dirty="0"/>
          </a:p>
          <a:p>
            <a:pPr marL="114300" lvl="0" indent="0" algn="l" rtl="0">
              <a:lnSpc>
                <a:spcPct val="90000"/>
              </a:lnSpc>
              <a:spcBef>
                <a:spcPts val="1000"/>
              </a:spcBef>
              <a:spcAft>
                <a:spcPts val="0"/>
              </a:spcAft>
              <a:buSzPts val="1800"/>
              <a:buNone/>
            </a:pPr>
            <a:r>
              <a:rPr lang="hu-HU" sz="2000" dirty="0">
                <a:solidFill>
                  <a:srgbClr val="00B050"/>
                </a:solidFill>
                <a:latin typeface="Tahoma"/>
                <a:ea typeface="Tahoma"/>
                <a:cs typeface="Tahoma"/>
                <a:sym typeface="Tahoma"/>
              </a:rPr>
              <a:t>		- szarvasmarhánál alkalmazott precíziós eszközök</a:t>
            </a:r>
            <a:endParaRPr dirty="0"/>
          </a:p>
          <a:p>
            <a:pPr marL="114300" lvl="0" indent="0" algn="l" rtl="0">
              <a:lnSpc>
                <a:spcPct val="90000"/>
              </a:lnSpc>
              <a:spcBef>
                <a:spcPts val="1000"/>
              </a:spcBef>
              <a:spcAft>
                <a:spcPts val="0"/>
              </a:spcAft>
              <a:buSzPts val="1800"/>
              <a:buNone/>
            </a:pPr>
            <a:r>
              <a:rPr lang="hu-HU" sz="2000" dirty="0">
                <a:solidFill>
                  <a:srgbClr val="00B050"/>
                </a:solidFill>
                <a:latin typeface="Tahoma"/>
                <a:ea typeface="Tahoma"/>
                <a:cs typeface="Tahoma"/>
                <a:sym typeface="Tahoma"/>
              </a:rPr>
              <a:t>		- kép és hang analízis, térinformatikai elemzések</a:t>
            </a:r>
            <a:endParaRPr dirty="0"/>
          </a:p>
          <a:p>
            <a:pPr marL="114300" lvl="0" indent="0" algn="l" rtl="0">
              <a:lnSpc>
                <a:spcPct val="90000"/>
              </a:lnSpc>
              <a:spcBef>
                <a:spcPts val="1000"/>
              </a:spcBef>
              <a:spcAft>
                <a:spcPts val="0"/>
              </a:spcAft>
              <a:buSzPts val="1800"/>
              <a:buNone/>
            </a:pPr>
            <a:r>
              <a:rPr lang="hu-HU" sz="2000" dirty="0">
                <a:solidFill>
                  <a:srgbClr val="00B050"/>
                </a:solidFill>
                <a:latin typeface="Tahoma"/>
                <a:ea typeface="Tahoma"/>
                <a:cs typeface="Tahoma"/>
                <a:sym typeface="Tahoma"/>
              </a:rPr>
              <a:t> </a:t>
            </a:r>
            <a:endParaRPr sz="2000" b="0" i="0" dirty="0">
              <a:solidFill>
                <a:srgbClr val="00B050"/>
              </a:solidFill>
              <a:latin typeface="Tahoma"/>
              <a:ea typeface="Tahoma"/>
              <a:cs typeface="Tahoma"/>
              <a:sym typeface="Tahoma"/>
            </a:endParaRPr>
          </a:p>
          <a:p>
            <a:pPr marL="0" lvl="0" indent="0" algn="l" rtl="0">
              <a:lnSpc>
                <a:spcPct val="90000"/>
              </a:lnSpc>
              <a:spcBef>
                <a:spcPts val="1000"/>
              </a:spcBef>
              <a:spcAft>
                <a:spcPts val="0"/>
              </a:spcAft>
              <a:buSzPts val="1800"/>
              <a:buNone/>
            </a:pPr>
            <a:endParaRPr sz="2000" dirty="0"/>
          </a:p>
        </p:txBody>
      </p:sp>
      <p:pic>
        <p:nvPicPr>
          <p:cNvPr id="67" name="Google Shape;67;p14"/>
          <p:cNvPicPr preferRelativeResize="0"/>
          <p:nvPr/>
        </p:nvPicPr>
        <p:blipFill rotWithShape="1">
          <a:blip r:embed="rId3">
            <a:alphaModFix/>
          </a:blip>
          <a:srcRect/>
          <a:stretch/>
        </p:blipFill>
        <p:spPr>
          <a:xfrm>
            <a:off x="8726848" y="4545578"/>
            <a:ext cx="3150399" cy="2111449"/>
          </a:xfrm>
          <a:prstGeom prst="rect">
            <a:avLst/>
          </a:prstGeom>
          <a:noFill/>
          <a:ln w="9525" cap="flat" cmpd="sng">
            <a:solidFill>
              <a:srgbClr val="F5F7FC"/>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0"/>
          <p:cNvSpPr txBox="1">
            <a:spLocks noGrp="1"/>
          </p:cNvSpPr>
          <p:nvPr>
            <p:ph type="title"/>
          </p:nvPr>
        </p:nvSpPr>
        <p:spPr>
          <a:xfrm>
            <a:off x="333704" y="2797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2.2 </a:t>
            </a:r>
            <a:r>
              <a:rPr lang="hu-HU" sz="3600"/>
              <a:t>Adatgyűjtés, adattovábbítás, adattárolás </a:t>
            </a:r>
            <a:endParaRPr/>
          </a:p>
        </p:txBody>
      </p:sp>
      <p:sp>
        <p:nvSpPr>
          <p:cNvPr id="250" name="Google Shape;250;p30"/>
          <p:cNvSpPr txBox="1">
            <a:spLocks noGrp="1"/>
          </p:cNvSpPr>
          <p:nvPr>
            <p:ph type="body" idx="1"/>
          </p:nvPr>
        </p:nvSpPr>
        <p:spPr>
          <a:xfrm>
            <a:off x="838200" y="1605280"/>
            <a:ext cx="10515600" cy="4988560"/>
          </a:xfrm>
          <a:prstGeom prst="rect">
            <a:avLst/>
          </a:prstGeom>
          <a:noFill/>
          <a:ln>
            <a:noFill/>
          </a:ln>
        </p:spPr>
        <p:txBody>
          <a:bodyPr spcFirstLastPara="1" wrap="square" lIns="91425" tIns="45700" rIns="91425" bIns="45700" anchor="t" anchorCtr="0">
            <a:normAutofit/>
          </a:bodyPr>
          <a:lstStyle/>
          <a:p>
            <a:pPr marL="1028700" lvl="2" indent="0" algn="l" rtl="0">
              <a:lnSpc>
                <a:spcPct val="90000"/>
              </a:lnSpc>
              <a:spcBef>
                <a:spcPts val="500"/>
              </a:spcBef>
              <a:spcAft>
                <a:spcPts val="0"/>
              </a:spcAft>
              <a:buSzPts val="1800"/>
              <a:buNone/>
            </a:pPr>
            <a:r>
              <a:rPr lang="hu-HU" sz="2400"/>
              <a:t>Adat lekérdezés szoftveres elemei:</a:t>
            </a:r>
            <a:endParaRPr/>
          </a:p>
          <a:p>
            <a:pPr marL="914400" lvl="2" indent="0" algn="l" rtl="0">
              <a:lnSpc>
                <a:spcPct val="90000"/>
              </a:lnSpc>
              <a:spcBef>
                <a:spcPts val="500"/>
              </a:spcBef>
              <a:spcAft>
                <a:spcPts val="0"/>
              </a:spcAft>
              <a:buSzPts val="1800"/>
              <a:buNone/>
            </a:pPr>
            <a:r>
              <a:rPr lang="hu-HU" sz="2400"/>
              <a:t>Szerver: ahol az adatot tároljuk, és/vagy az alapvető, illetve rendszer szintű algoritmusok futnak</a:t>
            </a:r>
            <a:endParaRPr/>
          </a:p>
          <a:p>
            <a:pPr marL="914400" lvl="2" indent="0" algn="l" rtl="0">
              <a:lnSpc>
                <a:spcPct val="90000"/>
              </a:lnSpc>
              <a:spcBef>
                <a:spcPts val="500"/>
              </a:spcBef>
              <a:spcAft>
                <a:spcPts val="0"/>
              </a:spcAft>
              <a:buSzPts val="1800"/>
              <a:buNone/>
            </a:pPr>
            <a:r>
              <a:rPr lang="hu-HU" sz="2400"/>
              <a:t>Kliens: az a szoftver, aminek segítségével grafikus megjelenítés révén az adatokat olvashatjuk és a rendszert kezelhetjük.</a:t>
            </a:r>
            <a:endParaRPr/>
          </a:p>
          <a:p>
            <a:pPr marL="1028700" lvl="2" indent="0" algn="l" rtl="0">
              <a:lnSpc>
                <a:spcPct val="90000"/>
              </a:lnSpc>
              <a:spcBef>
                <a:spcPts val="500"/>
              </a:spcBef>
              <a:spcAft>
                <a:spcPts val="0"/>
              </a:spcAft>
              <a:buSzPts val="1800"/>
              <a:buNone/>
            </a:pPr>
            <a:endParaRPr sz="2400"/>
          </a:p>
          <a:p>
            <a:pPr marL="1028700" lvl="2" indent="0" algn="l" rtl="0">
              <a:lnSpc>
                <a:spcPct val="90000"/>
              </a:lnSpc>
              <a:spcBef>
                <a:spcPts val="500"/>
              </a:spcBef>
              <a:spcAft>
                <a:spcPts val="0"/>
              </a:spcAft>
              <a:buSzPts val="1800"/>
              <a:buNone/>
            </a:pPr>
            <a:r>
              <a:rPr lang="hu-HU" sz="2400"/>
              <a:t>Adattárolási módszerek és szerver környezet:</a:t>
            </a:r>
            <a:endParaRPr/>
          </a:p>
          <a:p>
            <a:pPr marL="1028700" lvl="2" indent="0" algn="l" rtl="0">
              <a:lnSpc>
                <a:spcPct val="90000"/>
              </a:lnSpc>
              <a:spcBef>
                <a:spcPts val="500"/>
              </a:spcBef>
              <a:spcAft>
                <a:spcPts val="0"/>
              </a:spcAft>
              <a:buSzPts val="1800"/>
              <a:buNone/>
            </a:pPr>
            <a:r>
              <a:rPr lang="hu-HU" sz="2400"/>
              <a:t>1.  	Eszköz szintű adattárolás</a:t>
            </a:r>
            <a:endParaRPr/>
          </a:p>
          <a:p>
            <a:pPr marL="1028700" lvl="2" indent="0" algn="l" rtl="0">
              <a:lnSpc>
                <a:spcPct val="90000"/>
              </a:lnSpc>
              <a:spcBef>
                <a:spcPts val="500"/>
              </a:spcBef>
              <a:spcAft>
                <a:spcPts val="0"/>
              </a:spcAft>
              <a:buSzPts val="1800"/>
              <a:buNone/>
            </a:pPr>
            <a:r>
              <a:rPr lang="hu-HU" sz="2400"/>
              <a:t>2.	Lokális szerver, lokális kliens</a:t>
            </a:r>
            <a:endParaRPr/>
          </a:p>
          <a:p>
            <a:pPr marL="1028700" lvl="2" indent="0" algn="l" rtl="0">
              <a:lnSpc>
                <a:spcPct val="90000"/>
              </a:lnSpc>
              <a:spcBef>
                <a:spcPts val="500"/>
              </a:spcBef>
              <a:spcAft>
                <a:spcPts val="0"/>
              </a:spcAft>
              <a:buSzPts val="1800"/>
              <a:buNone/>
            </a:pPr>
            <a:r>
              <a:rPr lang="hu-HU" sz="2400"/>
              <a:t>3.	Felhő alapú információ gyűjtés, webes kliens</a:t>
            </a:r>
            <a:endParaRPr/>
          </a:p>
          <a:p>
            <a:pPr marL="1028700" lvl="2" indent="0" algn="l" rtl="0">
              <a:lnSpc>
                <a:spcPct val="90000"/>
              </a:lnSpc>
              <a:spcBef>
                <a:spcPts val="500"/>
              </a:spcBef>
              <a:spcAft>
                <a:spcPts val="0"/>
              </a:spcAft>
              <a:buSzPts val="1800"/>
              <a:buNone/>
            </a:pPr>
            <a:r>
              <a:rPr lang="hu-HU" sz="2400"/>
              <a:t>4.	Lokális szerver, külső kliens eléréssel</a:t>
            </a:r>
            <a:endParaRPr/>
          </a:p>
          <a:p>
            <a:pPr marL="914400" lvl="1" indent="-228600" algn="l" rtl="0">
              <a:lnSpc>
                <a:spcPct val="90000"/>
              </a:lnSpc>
              <a:spcBef>
                <a:spcPts val="500"/>
              </a:spcBef>
              <a:spcAft>
                <a:spcPts val="0"/>
              </a:spcAft>
              <a:buSzPts val="1800"/>
              <a:buNone/>
            </a:pPr>
            <a:endParaRPr/>
          </a:p>
          <a:p>
            <a:pPr marL="457200" lvl="0" indent="-228600" algn="l" rtl="0">
              <a:lnSpc>
                <a:spcPct val="90000"/>
              </a:lnSpc>
              <a:spcBef>
                <a:spcPts val="1000"/>
              </a:spcBef>
              <a:spcAft>
                <a:spcPts val="0"/>
              </a:spcAft>
              <a:buClr>
                <a:srgbClr val="1C9E4A"/>
              </a:buClr>
              <a:buSzPts val="1800"/>
              <a:buNone/>
            </a:pPr>
            <a:endParaRPr sz="2400"/>
          </a:p>
        </p:txBody>
      </p:sp>
      <p:pic>
        <p:nvPicPr>
          <p:cNvPr id="251" name="Google Shape;251;p30"/>
          <p:cNvPicPr preferRelativeResize="0"/>
          <p:nvPr/>
        </p:nvPicPr>
        <p:blipFill rotWithShape="1">
          <a:blip r:embed="rId3">
            <a:alphaModFix/>
          </a:blip>
          <a:srcRect/>
          <a:stretch/>
        </p:blipFill>
        <p:spPr>
          <a:xfrm>
            <a:off x="8632935" y="3414548"/>
            <a:ext cx="3443452" cy="34434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1"/>
          <p:cNvSpPr txBox="1">
            <a:spLocks noGrp="1"/>
          </p:cNvSpPr>
          <p:nvPr>
            <p:ph type="title"/>
          </p:nvPr>
        </p:nvSpPr>
        <p:spPr>
          <a:xfrm>
            <a:off x="318197" y="219147"/>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2.2  – </a:t>
            </a:r>
            <a:r>
              <a:rPr lang="hu-HU" sz="3600"/>
              <a:t>Adat továbbítás lehetőségei</a:t>
            </a:r>
            <a:endParaRPr/>
          </a:p>
        </p:txBody>
      </p:sp>
      <p:sp>
        <p:nvSpPr>
          <p:cNvPr id="258" name="Google Shape;258;p31"/>
          <p:cNvSpPr txBox="1">
            <a:spLocks noGrp="1"/>
          </p:cNvSpPr>
          <p:nvPr>
            <p:ph type="body" idx="1"/>
          </p:nvPr>
        </p:nvSpPr>
        <p:spPr>
          <a:xfrm>
            <a:off x="-258556" y="1300697"/>
            <a:ext cx="11555605" cy="4959971"/>
          </a:xfrm>
          <a:prstGeom prst="rect">
            <a:avLst/>
          </a:prstGeom>
          <a:noFill/>
          <a:ln>
            <a:noFill/>
          </a:ln>
        </p:spPr>
        <p:txBody>
          <a:bodyPr spcFirstLastPara="1" wrap="square" lIns="91425" tIns="45700" rIns="91425" bIns="45700" anchor="t" anchorCtr="0">
            <a:normAutofit/>
          </a:bodyPr>
          <a:lstStyle/>
          <a:p>
            <a:pPr marL="571500" lvl="1" indent="0" algn="l" rtl="0">
              <a:lnSpc>
                <a:spcPct val="90000"/>
              </a:lnSpc>
              <a:spcBef>
                <a:spcPts val="500"/>
              </a:spcBef>
              <a:spcAft>
                <a:spcPts val="0"/>
              </a:spcAft>
              <a:buSzPts val="1800"/>
              <a:buNone/>
            </a:pPr>
            <a:r>
              <a:rPr lang="hu-HU" sz="2200" b="1"/>
              <a:t>Szenzorok adattovábbítási lehetőségei:</a:t>
            </a:r>
            <a:endParaRPr/>
          </a:p>
          <a:p>
            <a:pPr marL="571500" lvl="1" indent="0" algn="l" rtl="0">
              <a:lnSpc>
                <a:spcPct val="90000"/>
              </a:lnSpc>
              <a:spcBef>
                <a:spcPts val="500"/>
              </a:spcBef>
              <a:spcAft>
                <a:spcPts val="0"/>
              </a:spcAft>
              <a:buSzPts val="1800"/>
              <a:buNone/>
            </a:pPr>
            <a:r>
              <a:rPr lang="hu-HU" sz="2200"/>
              <a:t>Vezetékes jeltovábbítás</a:t>
            </a:r>
            <a:endParaRPr/>
          </a:p>
          <a:p>
            <a:pPr marL="1028700" lvl="2" indent="0" algn="l" rtl="0">
              <a:lnSpc>
                <a:spcPct val="90000"/>
              </a:lnSpc>
              <a:spcBef>
                <a:spcPts val="500"/>
              </a:spcBef>
              <a:spcAft>
                <a:spcPts val="0"/>
              </a:spcAft>
              <a:buSzPts val="1800"/>
              <a:buNone/>
            </a:pPr>
            <a:r>
              <a:rPr lang="hu-HU" sz="2200"/>
              <a:t>Analóg jelátvitel (relékimenet, 4-20mA távadók, HART)</a:t>
            </a:r>
            <a:endParaRPr/>
          </a:p>
          <a:p>
            <a:pPr marL="1028700" lvl="2" indent="0" algn="l" rtl="0">
              <a:lnSpc>
                <a:spcPct val="90000"/>
              </a:lnSpc>
              <a:spcBef>
                <a:spcPts val="500"/>
              </a:spcBef>
              <a:spcAft>
                <a:spcPts val="0"/>
              </a:spcAft>
              <a:buSzPts val="1800"/>
              <a:buNone/>
            </a:pPr>
            <a:r>
              <a:rPr lang="hu-HU" sz="2200"/>
              <a:t>Soros port (MODBUS TCP, MODBUS RTU, CAN-BUS)</a:t>
            </a:r>
            <a:endParaRPr/>
          </a:p>
          <a:p>
            <a:pPr marL="1028700" lvl="2" indent="0" algn="l" rtl="0">
              <a:lnSpc>
                <a:spcPct val="90000"/>
              </a:lnSpc>
              <a:spcBef>
                <a:spcPts val="500"/>
              </a:spcBef>
              <a:spcAft>
                <a:spcPts val="0"/>
              </a:spcAft>
              <a:buSzPts val="1800"/>
              <a:buNone/>
            </a:pPr>
            <a:r>
              <a:rPr lang="hu-HU" sz="2200"/>
              <a:t>IP alapú jelátvitel (TCP/IP protokol)</a:t>
            </a:r>
            <a:endParaRPr/>
          </a:p>
          <a:p>
            <a:pPr marL="1028700" lvl="2" indent="0" algn="l" rtl="0">
              <a:lnSpc>
                <a:spcPct val="90000"/>
              </a:lnSpc>
              <a:spcBef>
                <a:spcPts val="500"/>
              </a:spcBef>
              <a:spcAft>
                <a:spcPts val="0"/>
              </a:spcAft>
              <a:buSzPts val="1800"/>
              <a:buNone/>
            </a:pPr>
            <a:r>
              <a:rPr lang="hu-HU" sz="2200"/>
              <a:t>LAN</a:t>
            </a:r>
            <a:endParaRPr/>
          </a:p>
          <a:p>
            <a:pPr marL="571500" lvl="1" indent="0" algn="l" rtl="0">
              <a:lnSpc>
                <a:spcPct val="90000"/>
              </a:lnSpc>
              <a:spcBef>
                <a:spcPts val="500"/>
              </a:spcBef>
              <a:spcAft>
                <a:spcPts val="0"/>
              </a:spcAft>
              <a:buSzPts val="1800"/>
              <a:buNone/>
            </a:pPr>
            <a:r>
              <a:rPr lang="hu-HU" sz="2200" b="1"/>
              <a:t>Vezeték nélküli jeltovábbítás:</a:t>
            </a:r>
            <a:endParaRPr/>
          </a:p>
          <a:p>
            <a:pPr marL="1028700" lvl="2" indent="0" algn="l" rtl="0">
              <a:lnSpc>
                <a:spcPct val="90000"/>
              </a:lnSpc>
              <a:spcBef>
                <a:spcPts val="500"/>
              </a:spcBef>
              <a:spcAft>
                <a:spcPts val="0"/>
              </a:spcAft>
              <a:buSzPts val="1800"/>
              <a:buNone/>
            </a:pPr>
            <a:r>
              <a:rPr lang="hu-HU" sz="2200"/>
              <a:t>Wi-Fi , Mikrohullám</a:t>
            </a:r>
            <a:endParaRPr/>
          </a:p>
          <a:p>
            <a:pPr marL="1028700" lvl="2" indent="0" algn="l" rtl="0">
              <a:lnSpc>
                <a:spcPct val="90000"/>
              </a:lnSpc>
              <a:spcBef>
                <a:spcPts val="500"/>
              </a:spcBef>
              <a:spcAft>
                <a:spcPts val="0"/>
              </a:spcAft>
              <a:buSzPts val="1800"/>
              <a:buNone/>
            </a:pPr>
            <a:r>
              <a:rPr lang="hu-HU" sz="2200"/>
              <a:t>Bluetooth , WAN</a:t>
            </a:r>
            <a:endParaRPr/>
          </a:p>
          <a:p>
            <a:pPr marL="1028700" lvl="2" indent="0" algn="l" rtl="0">
              <a:lnSpc>
                <a:spcPct val="90000"/>
              </a:lnSpc>
              <a:spcBef>
                <a:spcPts val="500"/>
              </a:spcBef>
              <a:spcAft>
                <a:spcPts val="0"/>
              </a:spcAft>
              <a:buSzPts val="1800"/>
              <a:buNone/>
            </a:pPr>
            <a:r>
              <a:rPr lang="hu-HU" sz="2200"/>
              <a:t>LoRa </a:t>
            </a:r>
            <a:endParaRPr/>
          </a:p>
          <a:p>
            <a:pPr marL="1028700" lvl="2" indent="0" algn="l" rtl="0">
              <a:lnSpc>
                <a:spcPct val="90000"/>
              </a:lnSpc>
              <a:spcBef>
                <a:spcPts val="500"/>
              </a:spcBef>
              <a:spcAft>
                <a:spcPts val="0"/>
              </a:spcAft>
              <a:buSzPts val="1800"/>
              <a:buNone/>
            </a:pPr>
            <a:r>
              <a:rPr lang="hu-HU" sz="2200"/>
              <a:t>Narrowband IOT </a:t>
            </a:r>
            <a:endParaRPr/>
          </a:p>
          <a:p>
            <a:pPr marL="1028700" lvl="2" indent="0" algn="l" rtl="0">
              <a:lnSpc>
                <a:spcPct val="90000"/>
              </a:lnSpc>
              <a:spcBef>
                <a:spcPts val="500"/>
              </a:spcBef>
              <a:spcAft>
                <a:spcPts val="0"/>
              </a:spcAft>
              <a:buSzPts val="1800"/>
              <a:buNone/>
            </a:pPr>
            <a:r>
              <a:rPr lang="hu-HU" sz="2200"/>
              <a:t>M2M</a:t>
            </a:r>
            <a:endParaRPr/>
          </a:p>
          <a:p>
            <a:pPr marL="914400" lvl="1" indent="-228600" algn="l" rtl="0">
              <a:lnSpc>
                <a:spcPct val="90000"/>
              </a:lnSpc>
              <a:spcBef>
                <a:spcPts val="500"/>
              </a:spcBef>
              <a:spcAft>
                <a:spcPts val="0"/>
              </a:spcAft>
              <a:buSzPts val="1800"/>
              <a:buNone/>
            </a:pPr>
            <a:endParaRPr sz="2200"/>
          </a:p>
          <a:p>
            <a:pPr marL="457200" lvl="0" indent="-228600" algn="l" rtl="0">
              <a:lnSpc>
                <a:spcPct val="90000"/>
              </a:lnSpc>
              <a:spcBef>
                <a:spcPts val="1000"/>
              </a:spcBef>
              <a:spcAft>
                <a:spcPts val="0"/>
              </a:spcAft>
              <a:buClr>
                <a:srgbClr val="1C9E4A"/>
              </a:buClr>
              <a:buSzPts val="1800"/>
              <a:buNone/>
            </a:pPr>
            <a:endParaRPr sz="2200"/>
          </a:p>
        </p:txBody>
      </p:sp>
      <p:sp>
        <p:nvSpPr>
          <p:cNvPr id="259" name="Google Shape;259;p31"/>
          <p:cNvSpPr txBox="1"/>
          <p:nvPr/>
        </p:nvSpPr>
        <p:spPr>
          <a:xfrm>
            <a:off x="7585378" y="1320474"/>
            <a:ext cx="4461478" cy="1631216"/>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None/>
            </a:pPr>
            <a:r>
              <a:rPr lang="hu-HU" sz="1900" b="1" i="0" u="none" strike="noStrike" cap="none">
                <a:solidFill>
                  <a:srgbClr val="7F7F7F"/>
                </a:solidFill>
                <a:latin typeface="Calibri"/>
                <a:ea typeface="Calibri"/>
                <a:cs typeface="Calibri"/>
                <a:sym typeface="Calibri"/>
              </a:rPr>
              <a:t>Szenzorok tápellátása:</a:t>
            </a:r>
            <a:endParaRPr/>
          </a:p>
          <a:p>
            <a:pPr marL="0" marR="0" lvl="2" indent="0" algn="l" rtl="0">
              <a:lnSpc>
                <a:spcPct val="100000"/>
              </a:lnSpc>
              <a:spcBef>
                <a:spcPts val="0"/>
              </a:spcBef>
              <a:spcAft>
                <a:spcPts val="0"/>
              </a:spcAft>
              <a:buNone/>
            </a:pPr>
            <a:r>
              <a:rPr lang="hu-HU" sz="1900" b="0" i="0" u="none" strike="noStrike" cap="none">
                <a:solidFill>
                  <a:srgbClr val="7F7F7F"/>
                </a:solidFill>
                <a:latin typeface="Calibri"/>
                <a:ea typeface="Calibri"/>
                <a:cs typeface="Calibri"/>
                <a:sym typeface="Calibri"/>
              </a:rPr>
              <a:t>Vezetékes (hálózati) tápellátás</a:t>
            </a:r>
            <a:endParaRPr/>
          </a:p>
          <a:p>
            <a:pPr marL="0" marR="0" lvl="2" indent="0" algn="l" rtl="0">
              <a:lnSpc>
                <a:spcPct val="100000"/>
              </a:lnSpc>
              <a:spcBef>
                <a:spcPts val="0"/>
              </a:spcBef>
              <a:spcAft>
                <a:spcPts val="0"/>
              </a:spcAft>
              <a:buNone/>
            </a:pPr>
            <a:r>
              <a:rPr lang="hu-HU" sz="1900" b="0" i="0" u="none" strike="noStrike" cap="none">
                <a:solidFill>
                  <a:srgbClr val="7F7F7F"/>
                </a:solidFill>
                <a:latin typeface="Calibri"/>
                <a:ea typeface="Calibri"/>
                <a:cs typeface="Calibri"/>
                <a:sym typeface="Calibri"/>
              </a:rPr>
              <a:t>Eszközbe integrált tápellátás (akkumulátor)</a:t>
            </a:r>
            <a:endParaRPr/>
          </a:p>
          <a:p>
            <a:pPr marL="0" marR="0" lvl="2" indent="0" algn="l" rtl="0">
              <a:lnSpc>
                <a:spcPct val="100000"/>
              </a:lnSpc>
              <a:spcBef>
                <a:spcPts val="0"/>
              </a:spcBef>
              <a:spcAft>
                <a:spcPts val="0"/>
              </a:spcAft>
              <a:buNone/>
            </a:pPr>
            <a:r>
              <a:rPr lang="hu-HU" sz="1900" b="0" i="0" u="none" strike="noStrike" cap="none">
                <a:solidFill>
                  <a:srgbClr val="7F7F7F"/>
                </a:solidFill>
                <a:latin typeface="Calibri"/>
                <a:ea typeface="Calibri"/>
                <a:cs typeface="Calibri"/>
                <a:sym typeface="Calibri"/>
              </a:rPr>
              <a:t>Alternatív energiaforrások (napelem)</a:t>
            </a:r>
            <a:endParaRPr/>
          </a:p>
          <a:p>
            <a:pPr marL="0" marR="0" lvl="0" indent="0" algn="l" rtl="0">
              <a:lnSpc>
                <a:spcPct val="100000"/>
              </a:lnSpc>
              <a:spcBef>
                <a:spcPts val="0"/>
              </a:spcBef>
              <a:spcAft>
                <a:spcPts val="0"/>
              </a:spcAft>
              <a:buNone/>
            </a:pPr>
            <a:endParaRPr sz="2400" b="0" i="0" u="none" strike="noStrike" cap="none">
              <a:solidFill>
                <a:srgbClr val="7F7F7F"/>
              </a:solidFill>
              <a:latin typeface="Arial"/>
              <a:ea typeface="Arial"/>
              <a:cs typeface="Arial"/>
              <a:sym typeface="Arial"/>
            </a:endParaRPr>
          </a:p>
        </p:txBody>
      </p:sp>
      <p:pic>
        <p:nvPicPr>
          <p:cNvPr id="260" name="Google Shape;260;p31"/>
          <p:cNvPicPr preferRelativeResize="0"/>
          <p:nvPr/>
        </p:nvPicPr>
        <p:blipFill rotWithShape="1">
          <a:blip r:embed="rId3">
            <a:alphaModFix/>
          </a:blip>
          <a:srcRect t="9550"/>
          <a:stretch/>
        </p:blipFill>
        <p:spPr>
          <a:xfrm>
            <a:off x="5519246" y="3222723"/>
            <a:ext cx="5805055" cy="330897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2.2  </a:t>
            </a:r>
            <a:r>
              <a:rPr lang="hu-HU" sz="3600"/>
              <a:t>Adat vizualizáció adatelemzés </a:t>
            </a:r>
            <a:endParaRPr/>
          </a:p>
        </p:txBody>
      </p:sp>
      <p:sp>
        <p:nvSpPr>
          <p:cNvPr id="267" name="Google Shape;267;p32"/>
          <p:cNvSpPr txBox="1">
            <a:spLocks noGrp="1"/>
          </p:cNvSpPr>
          <p:nvPr>
            <p:ph type="body" idx="1"/>
          </p:nvPr>
        </p:nvSpPr>
        <p:spPr>
          <a:xfrm>
            <a:off x="314848" y="1610633"/>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400"/>
              <a:t>Adatvizualizáció céljai:</a:t>
            </a:r>
            <a:endParaRPr/>
          </a:p>
          <a:p>
            <a:pPr marL="457200" lvl="0" indent="-342900" algn="l" rtl="0">
              <a:lnSpc>
                <a:spcPct val="90000"/>
              </a:lnSpc>
              <a:spcBef>
                <a:spcPts val="1000"/>
              </a:spcBef>
              <a:spcAft>
                <a:spcPts val="0"/>
              </a:spcAft>
              <a:buClr>
                <a:srgbClr val="1C9E4A"/>
              </a:buClr>
              <a:buSzPts val="1800"/>
              <a:buChar char="•"/>
            </a:pPr>
            <a:r>
              <a:rPr lang="hu-HU" sz="2400"/>
              <a:t>Átlátható folyamatok,Strukturálható információ</a:t>
            </a:r>
            <a:endParaRPr/>
          </a:p>
          <a:p>
            <a:pPr marL="457200" lvl="0" indent="-342900" algn="l" rtl="0">
              <a:lnSpc>
                <a:spcPct val="90000"/>
              </a:lnSpc>
              <a:spcBef>
                <a:spcPts val="1000"/>
              </a:spcBef>
              <a:spcAft>
                <a:spcPts val="0"/>
              </a:spcAft>
              <a:buClr>
                <a:srgbClr val="1C9E4A"/>
              </a:buClr>
              <a:buSzPts val="1800"/>
              <a:buChar char="•"/>
            </a:pPr>
            <a:r>
              <a:rPr lang="hu-HU" sz="2400"/>
              <a:t>Azonnali (Real Time) rendelkezésre állás</a:t>
            </a:r>
            <a:endParaRPr/>
          </a:p>
          <a:p>
            <a:pPr marL="457200" lvl="0" indent="-342900" algn="l" rtl="0">
              <a:lnSpc>
                <a:spcPct val="90000"/>
              </a:lnSpc>
              <a:spcBef>
                <a:spcPts val="1000"/>
              </a:spcBef>
              <a:spcAft>
                <a:spcPts val="0"/>
              </a:spcAft>
              <a:buClr>
                <a:srgbClr val="1C9E4A"/>
              </a:buClr>
              <a:buSzPts val="1800"/>
              <a:buChar char="•"/>
            </a:pPr>
            <a:r>
              <a:rPr lang="hu-HU" sz="2400"/>
              <a:t>Telephelyi információ</a:t>
            </a:r>
            <a:endParaRPr/>
          </a:p>
          <a:p>
            <a:pPr marL="914400" lvl="1" indent="-342900" algn="l" rtl="0">
              <a:lnSpc>
                <a:spcPct val="90000"/>
              </a:lnSpc>
              <a:spcBef>
                <a:spcPts val="500"/>
              </a:spcBef>
              <a:spcAft>
                <a:spcPts val="0"/>
              </a:spcAft>
              <a:buSzPts val="1800"/>
              <a:buChar char="•"/>
            </a:pPr>
            <a:r>
              <a:rPr lang="hu-HU"/>
              <a:t>Telepvezetői információ</a:t>
            </a:r>
            <a:endParaRPr/>
          </a:p>
          <a:p>
            <a:pPr marL="914400" lvl="1" indent="-342900" algn="l" rtl="0">
              <a:lnSpc>
                <a:spcPct val="90000"/>
              </a:lnSpc>
              <a:spcBef>
                <a:spcPts val="500"/>
              </a:spcBef>
              <a:spcAft>
                <a:spcPts val="0"/>
              </a:spcAft>
              <a:buSzPts val="1800"/>
              <a:buChar char="•"/>
            </a:pPr>
            <a:r>
              <a:rPr lang="hu-HU"/>
              <a:t>Szakember</a:t>
            </a:r>
            <a:endParaRPr/>
          </a:p>
          <a:p>
            <a:pPr marL="457200" lvl="0" indent="-342900" algn="l" rtl="0">
              <a:lnSpc>
                <a:spcPct val="90000"/>
              </a:lnSpc>
              <a:spcBef>
                <a:spcPts val="1000"/>
              </a:spcBef>
              <a:spcAft>
                <a:spcPts val="0"/>
              </a:spcAft>
              <a:buClr>
                <a:srgbClr val="1C9E4A"/>
              </a:buClr>
              <a:buSzPts val="1800"/>
              <a:buChar char="•"/>
            </a:pPr>
            <a:r>
              <a:rPr lang="hu-HU" sz="2400"/>
              <a:t>Cégvezetői információ</a:t>
            </a:r>
            <a:endParaRPr/>
          </a:p>
          <a:p>
            <a:pPr marL="914400" lvl="1" indent="-342900" algn="l" rtl="0">
              <a:lnSpc>
                <a:spcPct val="90000"/>
              </a:lnSpc>
              <a:spcBef>
                <a:spcPts val="500"/>
              </a:spcBef>
              <a:spcAft>
                <a:spcPts val="0"/>
              </a:spcAft>
              <a:buSzPts val="1800"/>
              <a:buChar char="•"/>
            </a:pPr>
            <a:r>
              <a:rPr lang="hu-HU"/>
              <a:t>Gazdasági adatokkal történő </a:t>
            </a:r>
            <a:r>
              <a:rPr lang="hu-HU" b="1"/>
              <a:t>összekapcsolás</a:t>
            </a:r>
            <a:endParaRPr/>
          </a:p>
          <a:p>
            <a:pPr marL="914400" lvl="1" indent="-342900" algn="l" rtl="0">
              <a:lnSpc>
                <a:spcPct val="90000"/>
              </a:lnSpc>
              <a:spcBef>
                <a:spcPts val="500"/>
              </a:spcBef>
              <a:spcAft>
                <a:spcPts val="0"/>
              </a:spcAft>
              <a:buSzPts val="1800"/>
              <a:buChar char="•"/>
            </a:pPr>
            <a:r>
              <a:rPr lang="hu-HU"/>
              <a:t>Trendek meghatározása</a:t>
            </a:r>
            <a:endParaRPr/>
          </a:p>
          <a:p>
            <a:pPr marL="914400" lvl="1" indent="-342900" algn="l" rtl="0">
              <a:lnSpc>
                <a:spcPct val="90000"/>
              </a:lnSpc>
              <a:spcBef>
                <a:spcPts val="500"/>
              </a:spcBef>
              <a:spcAft>
                <a:spcPts val="0"/>
              </a:spcAft>
              <a:buSzPts val="1800"/>
              <a:buChar char="•"/>
            </a:pPr>
            <a:r>
              <a:rPr lang="hu-HU"/>
              <a:t>Folyamat optimalizálás</a:t>
            </a:r>
            <a:endParaRPr/>
          </a:p>
          <a:p>
            <a:pPr marL="457200" lvl="0" indent="-228600" algn="l" rtl="0">
              <a:lnSpc>
                <a:spcPct val="90000"/>
              </a:lnSpc>
              <a:spcBef>
                <a:spcPts val="1000"/>
              </a:spcBef>
              <a:spcAft>
                <a:spcPts val="0"/>
              </a:spcAft>
              <a:buClr>
                <a:srgbClr val="1C9E4A"/>
              </a:buClr>
              <a:buSzPts val="1800"/>
              <a:buNone/>
            </a:pPr>
            <a:endParaRPr sz="2400"/>
          </a:p>
          <a:p>
            <a:pPr marL="457200" lvl="0" indent="-228600" algn="l" rtl="0">
              <a:lnSpc>
                <a:spcPct val="90000"/>
              </a:lnSpc>
              <a:spcBef>
                <a:spcPts val="1000"/>
              </a:spcBef>
              <a:spcAft>
                <a:spcPts val="0"/>
              </a:spcAft>
              <a:buClr>
                <a:srgbClr val="1C9E4A"/>
              </a:buClr>
              <a:buSzPts val="1800"/>
              <a:buNone/>
            </a:pPr>
            <a:endParaRPr sz="2400"/>
          </a:p>
          <a:p>
            <a:pPr marL="457200" lvl="0" indent="-228600" algn="l" rtl="0">
              <a:lnSpc>
                <a:spcPct val="90000"/>
              </a:lnSpc>
              <a:spcBef>
                <a:spcPts val="1000"/>
              </a:spcBef>
              <a:spcAft>
                <a:spcPts val="0"/>
              </a:spcAft>
              <a:buClr>
                <a:srgbClr val="1C9E4A"/>
              </a:buClr>
              <a:buSzPts val="1800"/>
              <a:buNone/>
            </a:pPr>
            <a:endParaRPr sz="2400"/>
          </a:p>
        </p:txBody>
      </p:sp>
      <p:pic>
        <p:nvPicPr>
          <p:cNvPr id="268" name="Google Shape;268;p32"/>
          <p:cNvPicPr preferRelativeResize="0"/>
          <p:nvPr/>
        </p:nvPicPr>
        <p:blipFill rotWithShape="1">
          <a:blip r:embed="rId3">
            <a:alphaModFix/>
          </a:blip>
          <a:srcRect l="15406" t="17843" r="13614"/>
          <a:stretch/>
        </p:blipFill>
        <p:spPr>
          <a:xfrm>
            <a:off x="6949130" y="2333297"/>
            <a:ext cx="5218590" cy="33977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3"/>
          <p:cNvSpPr txBox="1">
            <a:spLocks noGrp="1"/>
          </p:cNvSpPr>
          <p:nvPr>
            <p:ph type="body" idx="1"/>
          </p:nvPr>
        </p:nvSpPr>
        <p:spPr>
          <a:xfrm>
            <a:off x="318196" y="1253331"/>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400"/>
              <a:t>Adatvizualizációs rendszerek működési szempontjai:</a:t>
            </a:r>
            <a:endParaRPr/>
          </a:p>
          <a:p>
            <a:pPr marL="457200" lvl="0" indent="-342900" algn="l" rtl="0">
              <a:lnSpc>
                <a:spcPct val="90000"/>
              </a:lnSpc>
              <a:spcBef>
                <a:spcPts val="1000"/>
              </a:spcBef>
              <a:spcAft>
                <a:spcPts val="0"/>
              </a:spcAft>
              <a:buClr>
                <a:srgbClr val="1C9E4A"/>
              </a:buClr>
              <a:buSzPts val="1800"/>
              <a:buChar char="•"/>
            </a:pPr>
            <a:r>
              <a:rPr lang="hu-HU" sz="2400"/>
              <a:t>Mért adatok összefüggésének értelmezése</a:t>
            </a:r>
            <a:endParaRPr/>
          </a:p>
          <a:p>
            <a:pPr marL="457200" lvl="0" indent="-342900" algn="l" rtl="0">
              <a:lnSpc>
                <a:spcPct val="90000"/>
              </a:lnSpc>
              <a:spcBef>
                <a:spcPts val="1000"/>
              </a:spcBef>
              <a:spcAft>
                <a:spcPts val="0"/>
              </a:spcAft>
              <a:buClr>
                <a:srgbClr val="1C9E4A"/>
              </a:buClr>
              <a:buSzPts val="1800"/>
              <a:buChar char="•"/>
            </a:pPr>
            <a:r>
              <a:rPr lang="hu-HU" sz="2400"/>
              <a:t>Mért adatok összefüggésének értékelése</a:t>
            </a:r>
            <a:endParaRPr/>
          </a:p>
          <a:p>
            <a:pPr marL="457200" lvl="0" indent="-342900" algn="l" rtl="0">
              <a:lnSpc>
                <a:spcPct val="90000"/>
              </a:lnSpc>
              <a:spcBef>
                <a:spcPts val="1000"/>
              </a:spcBef>
              <a:spcAft>
                <a:spcPts val="0"/>
              </a:spcAft>
              <a:buClr>
                <a:srgbClr val="1C9E4A"/>
              </a:buClr>
              <a:buSzPts val="1800"/>
              <a:buChar char="•"/>
            </a:pPr>
            <a:r>
              <a:rPr lang="hu-HU" sz="2400"/>
              <a:t>Kiugró értékek jelzése – szokványos trendektől  való eltérés</a:t>
            </a:r>
            <a:endParaRPr/>
          </a:p>
          <a:p>
            <a:pPr marL="457200" lvl="0" indent="-342900" algn="l" rtl="0">
              <a:lnSpc>
                <a:spcPct val="90000"/>
              </a:lnSpc>
              <a:spcBef>
                <a:spcPts val="1000"/>
              </a:spcBef>
              <a:spcAft>
                <a:spcPts val="0"/>
              </a:spcAft>
              <a:buClr>
                <a:srgbClr val="1C9E4A"/>
              </a:buClr>
              <a:buSzPts val="1800"/>
              <a:buChar char="•"/>
            </a:pPr>
            <a:r>
              <a:rPr lang="hu-HU" sz="2400"/>
              <a:t>Előzmény értékekből </a:t>
            </a:r>
            <a:endParaRPr/>
          </a:p>
          <a:p>
            <a:pPr marL="114300" lvl="0" indent="0" algn="l" rtl="0">
              <a:lnSpc>
                <a:spcPct val="90000"/>
              </a:lnSpc>
              <a:spcBef>
                <a:spcPts val="1000"/>
              </a:spcBef>
              <a:spcAft>
                <a:spcPts val="0"/>
              </a:spcAft>
              <a:buSzPts val="1800"/>
              <a:buNone/>
            </a:pPr>
            <a:r>
              <a:rPr lang="hu-HU" sz="2400"/>
              <a:t>     prognosztizálás</a:t>
            </a:r>
            <a:endParaRPr/>
          </a:p>
          <a:p>
            <a:pPr marL="457200" lvl="0" indent="-228600" algn="l" rtl="0">
              <a:lnSpc>
                <a:spcPct val="90000"/>
              </a:lnSpc>
              <a:spcBef>
                <a:spcPts val="1000"/>
              </a:spcBef>
              <a:spcAft>
                <a:spcPts val="0"/>
              </a:spcAft>
              <a:buClr>
                <a:srgbClr val="1C9E4A"/>
              </a:buClr>
              <a:buSzPts val="1800"/>
              <a:buNone/>
            </a:pPr>
            <a:endParaRPr sz="2400"/>
          </a:p>
          <a:p>
            <a:pPr marL="457200" lvl="0" indent="-228600" algn="l" rtl="0">
              <a:lnSpc>
                <a:spcPct val="90000"/>
              </a:lnSpc>
              <a:spcBef>
                <a:spcPts val="1000"/>
              </a:spcBef>
              <a:spcAft>
                <a:spcPts val="0"/>
              </a:spcAft>
              <a:buClr>
                <a:srgbClr val="1C9E4A"/>
              </a:buClr>
              <a:buSzPts val="1800"/>
              <a:buNone/>
            </a:pPr>
            <a:endParaRPr sz="2400"/>
          </a:p>
        </p:txBody>
      </p:sp>
      <p:pic>
        <p:nvPicPr>
          <p:cNvPr id="275" name="Google Shape;275;p33"/>
          <p:cNvPicPr preferRelativeResize="0"/>
          <p:nvPr/>
        </p:nvPicPr>
        <p:blipFill rotWithShape="1">
          <a:blip r:embed="rId3">
            <a:alphaModFix/>
          </a:blip>
          <a:srcRect t="10098"/>
          <a:stretch/>
        </p:blipFill>
        <p:spPr>
          <a:xfrm>
            <a:off x="4131961" y="3429000"/>
            <a:ext cx="7638109" cy="3275987"/>
          </a:xfrm>
          <a:prstGeom prst="rect">
            <a:avLst/>
          </a:prstGeom>
          <a:noFill/>
          <a:ln>
            <a:noFill/>
          </a:ln>
        </p:spPr>
      </p:pic>
      <p:sp>
        <p:nvSpPr>
          <p:cNvPr id="276" name="Google Shape;276;p33"/>
          <p:cNvSpPr txBox="1"/>
          <p:nvPr/>
        </p:nvSpPr>
        <p:spPr>
          <a:xfrm>
            <a:off x="318197" y="93662"/>
            <a:ext cx="1155560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1" i="0" u="none" strike="noStrike" cap="none">
                <a:solidFill>
                  <a:srgbClr val="1C9E4A"/>
                </a:solidFill>
                <a:latin typeface="Calibri"/>
                <a:ea typeface="Calibri"/>
                <a:cs typeface="Calibri"/>
                <a:sym typeface="Calibri"/>
              </a:rPr>
              <a:t>2.2 Adat vizualizáció adatelemzés 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txBox="1">
            <a:spLocks noGrp="1"/>
          </p:cNvSpPr>
          <p:nvPr>
            <p:ph type="title"/>
          </p:nvPr>
        </p:nvSpPr>
        <p:spPr>
          <a:xfrm>
            <a:off x="318197" y="215834"/>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2.2  </a:t>
            </a:r>
            <a:r>
              <a:rPr lang="hu-HU" sz="3600"/>
              <a:t>Az adatok felhasználói</a:t>
            </a:r>
            <a:endParaRPr/>
          </a:p>
        </p:txBody>
      </p:sp>
      <p:sp>
        <p:nvSpPr>
          <p:cNvPr id="283" name="Google Shape;283;p34"/>
          <p:cNvSpPr txBox="1">
            <a:spLocks noGrp="1"/>
          </p:cNvSpPr>
          <p:nvPr>
            <p:ph type="body" idx="1"/>
          </p:nvPr>
        </p:nvSpPr>
        <p:spPr>
          <a:xfrm>
            <a:off x="431300" y="1125085"/>
            <a:ext cx="10515600" cy="5111931"/>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0"/>
              </a:spcBef>
              <a:spcAft>
                <a:spcPts val="0"/>
              </a:spcAft>
              <a:buSzPts val="1800"/>
              <a:buNone/>
            </a:pPr>
            <a:r>
              <a:rPr lang="hu-HU" sz="2400"/>
              <a:t>1. Gépek:</a:t>
            </a:r>
            <a:endParaRPr/>
          </a:p>
          <a:p>
            <a:pPr marL="457200" lvl="0" indent="-342900" algn="l" rtl="0">
              <a:lnSpc>
                <a:spcPct val="100000"/>
              </a:lnSpc>
              <a:spcBef>
                <a:spcPts val="0"/>
              </a:spcBef>
              <a:spcAft>
                <a:spcPts val="0"/>
              </a:spcAft>
              <a:buSzPts val="1800"/>
              <a:buChar char="•"/>
            </a:pPr>
            <a:r>
              <a:rPr lang="hu-HU" sz="2400"/>
              <a:t> Automatizálási megoldások, vezérlések</a:t>
            </a:r>
            <a:endParaRPr/>
          </a:p>
          <a:p>
            <a:pPr marL="457200" lvl="0" indent="-342900" algn="l" rtl="0">
              <a:lnSpc>
                <a:spcPct val="100000"/>
              </a:lnSpc>
              <a:spcBef>
                <a:spcPts val="0"/>
              </a:spcBef>
              <a:spcAft>
                <a:spcPts val="0"/>
              </a:spcAft>
              <a:buSzPts val="1800"/>
              <a:buChar char="•"/>
            </a:pPr>
            <a:r>
              <a:rPr lang="hu-HU" sz="2400"/>
              <a:t>Helyi vagy távoli vezérlések</a:t>
            </a:r>
            <a:endParaRPr/>
          </a:p>
          <a:p>
            <a:pPr marL="457200" lvl="0" indent="-342900" algn="l" rtl="0">
              <a:lnSpc>
                <a:spcPct val="100000"/>
              </a:lnSpc>
              <a:spcBef>
                <a:spcPts val="0"/>
              </a:spcBef>
              <a:spcAft>
                <a:spcPts val="0"/>
              </a:spcAft>
              <a:buSzPts val="1800"/>
              <a:buChar char="•"/>
            </a:pPr>
            <a:r>
              <a:rPr lang="hu-HU" sz="2400"/>
              <a:t>IoT, M2M</a:t>
            </a:r>
            <a:endParaRPr/>
          </a:p>
          <a:p>
            <a:pPr marL="114300" lvl="0" indent="0" algn="l" rtl="0">
              <a:lnSpc>
                <a:spcPct val="100000"/>
              </a:lnSpc>
              <a:spcBef>
                <a:spcPts val="0"/>
              </a:spcBef>
              <a:spcAft>
                <a:spcPts val="0"/>
              </a:spcAft>
              <a:buSzPts val="1800"/>
              <a:buNone/>
            </a:pPr>
            <a:r>
              <a:rPr lang="hu-HU" sz="2400"/>
              <a:t>2. Dolgozók, telepvezetők:</a:t>
            </a:r>
            <a:endParaRPr/>
          </a:p>
          <a:p>
            <a:pPr marL="457200" lvl="0" indent="-342900" algn="l" rtl="0">
              <a:lnSpc>
                <a:spcPct val="100000"/>
              </a:lnSpc>
              <a:spcBef>
                <a:spcPts val="0"/>
              </a:spcBef>
              <a:spcAft>
                <a:spcPts val="0"/>
              </a:spcAft>
              <a:buSzPts val="1800"/>
              <a:buChar char="•"/>
            </a:pPr>
            <a:r>
              <a:rPr lang="hu-HU" sz="2400"/>
              <a:t>Helyszínen azonnali információ</a:t>
            </a:r>
            <a:endParaRPr/>
          </a:p>
          <a:p>
            <a:pPr marL="457200" lvl="0" indent="-342900" algn="l" rtl="0">
              <a:lnSpc>
                <a:spcPct val="100000"/>
              </a:lnSpc>
              <a:spcBef>
                <a:spcPts val="0"/>
              </a:spcBef>
              <a:spcAft>
                <a:spcPts val="0"/>
              </a:spcAft>
              <a:buSzPts val="1800"/>
              <a:buChar char="•"/>
            </a:pPr>
            <a:r>
              <a:rPr lang="hu-HU" sz="2400"/>
              <a:t>Nem mért körülményekkel való összevetés, helyszíni állapotvizsgálat</a:t>
            </a:r>
            <a:endParaRPr/>
          </a:p>
          <a:p>
            <a:pPr marL="457200" lvl="0" indent="-342900" algn="l" rtl="0">
              <a:lnSpc>
                <a:spcPct val="100000"/>
              </a:lnSpc>
              <a:spcBef>
                <a:spcPts val="0"/>
              </a:spcBef>
              <a:spcAft>
                <a:spcPts val="0"/>
              </a:spcAft>
              <a:buSzPts val="1800"/>
              <a:buChar char="•"/>
            </a:pPr>
            <a:r>
              <a:rPr lang="hu-HU" sz="2400"/>
              <a:t>Időben és megfelelő ponton való beavatkozás lehetősége</a:t>
            </a:r>
            <a:endParaRPr/>
          </a:p>
          <a:p>
            <a:pPr marL="114300" lvl="0" indent="0" algn="l" rtl="0">
              <a:lnSpc>
                <a:spcPct val="100000"/>
              </a:lnSpc>
              <a:spcBef>
                <a:spcPts val="0"/>
              </a:spcBef>
              <a:spcAft>
                <a:spcPts val="0"/>
              </a:spcAft>
              <a:buSzPts val="1800"/>
              <a:buNone/>
            </a:pPr>
            <a:r>
              <a:rPr lang="hu-HU" sz="2400"/>
              <a:t>3. Cégvezetés:</a:t>
            </a:r>
            <a:endParaRPr/>
          </a:p>
          <a:p>
            <a:pPr marL="457200" lvl="0" indent="-342900" algn="l" rtl="0">
              <a:lnSpc>
                <a:spcPct val="100000"/>
              </a:lnSpc>
              <a:spcBef>
                <a:spcPts val="0"/>
              </a:spcBef>
              <a:spcAft>
                <a:spcPts val="0"/>
              </a:spcAft>
              <a:buSzPts val="1800"/>
              <a:buChar char="•"/>
            </a:pPr>
            <a:r>
              <a:rPr lang="hu-HU" sz="2400"/>
              <a:t>Mért és naplózott adatokból, összefüggésekből trendek vizsgálata</a:t>
            </a:r>
            <a:endParaRPr/>
          </a:p>
          <a:p>
            <a:pPr marL="457200" lvl="0" indent="-342900" algn="l" rtl="0">
              <a:lnSpc>
                <a:spcPct val="100000"/>
              </a:lnSpc>
              <a:spcBef>
                <a:spcPts val="0"/>
              </a:spcBef>
              <a:spcAft>
                <a:spcPts val="0"/>
              </a:spcAft>
              <a:buSzPts val="1800"/>
              <a:buChar char="•"/>
            </a:pPr>
            <a:r>
              <a:rPr lang="hu-HU" sz="2400"/>
              <a:t>Döntéstámogatás, összevetések gazdasági eredményekkel és célokkal</a:t>
            </a:r>
            <a:endParaRPr/>
          </a:p>
          <a:p>
            <a:pPr marL="457200" lvl="0" indent="-342900" algn="l" rtl="0">
              <a:lnSpc>
                <a:spcPct val="100000"/>
              </a:lnSpc>
              <a:spcBef>
                <a:spcPts val="0"/>
              </a:spcBef>
              <a:spcAft>
                <a:spcPts val="0"/>
              </a:spcAft>
              <a:buSzPts val="1800"/>
              <a:buChar char="•"/>
            </a:pPr>
            <a:r>
              <a:rPr lang="hu-HU" sz="2400"/>
              <a:t>Hibák és mulasztások kiszűrése</a:t>
            </a:r>
            <a:endParaRPr/>
          </a:p>
          <a:p>
            <a:pPr marL="457200" lvl="0" indent="-342900" algn="l" rtl="0">
              <a:lnSpc>
                <a:spcPct val="100000"/>
              </a:lnSpc>
              <a:spcBef>
                <a:spcPts val="0"/>
              </a:spcBef>
              <a:spcAft>
                <a:spcPts val="0"/>
              </a:spcAft>
              <a:buSzPts val="1800"/>
              <a:buChar char="•"/>
            </a:pPr>
            <a:r>
              <a:rPr lang="hu-HU" sz="2400"/>
              <a:t>Automatizálási és optimalizálási irányok meghatározása</a:t>
            </a:r>
            <a:endParaRPr/>
          </a:p>
          <a:p>
            <a:pPr marL="457200" lvl="0" indent="-228600" algn="l" rtl="0">
              <a:lnSpc>
                <a:spcPct val="100000"/>
              </a:lnSpc>
              <a:spcBef>
                <a:spcPts val="0"/>
              </a:spcBef>
              <a:spcAft>
                <a:spcPts val="0"/>
              </a:spcAft>
              <a:buSzPts val="1800"/>
              <a:buNone/>
            </a:pPr>
            <a:endParaRPr sz="2400"/>
          </a:p>
          <a:p>
            <a:pPr marL="457200" lvl="0" indent="-228600" algn="l" rtl="0">
              <a:lnSpc>
                <a:spcPct val="100000"/>
              </a:lnSpc>
              <a:spcBef>
                <a:spcPts val="0"/>
              </a:spcBef>
              <a:spcAft>
                <a:spcPts val="0"/>
              </a:spcAft>
              <a:buSzPts val="1800"/>
              <a:buNone/>
            </a:pPr>
            <a:endParaRPr sz="2400"/>
          </a:p>
          <a:p>
            <a:pPr marL="457200" lvl="0" indent="-228600" algn="l" rtl="0">
              <a:lnSpc>
                <a:spcPct val="100000"/>
              </a:lnSpc>
              <a:spcBef>
                <a:spcPts val="0"/>
              </a:spcBef>
              <a:spcAft>
                <a:spcPts val="0"/>
              </a:spcAft>
              <a:buSzPts val="1800"/>
              <a:buNone/>
            </a:pPr>
            <a:endParaRPr sz="2400"/>
          </a:p>
          <a:p>
            <a:pPr marL="457200" lvl="0" indent="-228600" algn="l" rtl="0">
              <a:lnSpc>
                <a:spcPct val="100000"/>
              </a:lnSpc>
              <a:spcBef>
                <a:spcPts val="0"/>
              </a:spcBef>
              <a:spcAft>
                <a:spcPts val="0"/>
              </a:spcAft>
              <a:buSzPts val="1800"/>
              <a:buNone/>
            </a:pPr>
            <a:endParaRPr sz="2400"/>
          </a:p>
        </p:txBody>
      </p:sp>
      <p:pic>
        <p:nvPicPr>
          <p:cNvPr id="284" name="Google Shape;284;p34"/>
          <p:cNvPicPr preferRelativeResize="0"/>
          <p:nvPr/>
        </p:nvPicPr>
        <p:blipFill rotWithShape="1">
          <a:blip r:embed="rId3">
            <a:alphaModFix/>
          </a:blip>
          <a:srcRect/>
          <a:stretch/>
        </p:blipFill>
        <p:spPr>
          <a:xfrm>
            <a:off x="8627692" y="901976"/>
            <a:ext cx="706771" cy="1967036"/>
          </a:xfrm>
          <a:prstGeom prst="rect">
            <a:avLst/>
          </a:prstGeom>
          <a:noFill/>
          <a:ln>
            <a:noFill/>
          </a:ln>
        </p:spPr>
      </p:pic>
      <p:pic>
        <p:nvPicPr>
          <p:cNvPr id="285" name="Google Shape;285;p34"/>
          <p:cNvPicPr preferRelativeResize="0"/>
          <p:nvPr/>
        </p:nvPicPr>
        <p:blipFill rotWithShape="1">
          <a:blip r:embed="rId4">
            <a:alphaModFix/>
          </a:blip>
          <a:srcRect/>
          <a:stretch/>
        </p:blipFill>
        <p:spPr>
          <a:xfrm>
            <a:off x="9789336" y="2306161"/>
            <a:ext cx="655680" cy="1891866"/>
          </a:xfrm>
          <a:prstGeom prst="rect">
            <a:avLst/>
          </a:prstGeom>
          <a:noFill/>
          <a:ln>
            <a:noFill/>
          </a:ln>
        </p:spPr>
      </p:pic>
      <p:pic>
        <p:nvPicPr>
          <p:cNvPr id="286" name="Google Shape;286;p34"/>
          <p:cNvPicPr preferRelativeResize="0"/>
          <p:nvPr/>
        </p:nvPicPr>
        <p:blipFill rotWithShape="1">
          <a:blip r:embed="rId5">
            <a:alphaModFix/>
          </a:blip>
          <a:srcRect/>
          <a:stretch/>
        </p:blipFill>
        <p:spPr>
          <a:xfrm flipH="1">
            <a:off x="11164614" y="3598840"/>
            <a:ext cx="740832" cy="1967036"/>
          </a:xfrm>
          <a:prstGeom prst="rect">
            <a:avLst/>
          </a:prstGeom>
          <a:noFill/>
          <a:ln>
            <a:noFill/>
          </a:ln>
        </p:spPr>
      </p:pic>
      <p:sp>
        <p:nvSpPr>
          <p:cNvPr id="287" name="Google Shape;287;p34"/>
          <p:cNvSpPr txBox="1"/>
          <p:nvPr/>
        </p:nvSpPr>
        <p:spPr>
          <a:xfrm>
            <a:off x="7726737" y="2801973"/>
            <a:ext cx="23930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000" b="1" i="0" u="none" strike="noStrike" cap="none">
                <a:solidFill>
                  <a:srgbClr val="548135"/>
                </a:solidFill>
                <a:latin typeface="Arial"/>
                <a:ea typeface="Arial"/>
                <a:cs typeface="Arial"/>
                <a:sym typeface="Arial"/>
              </a:rPr>
              <a:t>Cégvezető</a:t>
            </a:r>
            <a:endParaRPr/>
          </a:p>
        </p:txBody>
      </p:sp>
      <p:sp>
        <p:nvSpPr>
          <p:cNvPr id="288" name="Google Shape;288;p34"/>
          <p:cNvSpPr txBox="1"/>
          <p:nvPr/>
        </p:nvSpPr>
        <p:spPr>
          <a:xfrm>
            <a:off x="8900591" y="4182248"/>
            <a:ext cx="23930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000" b="1" i="0" u="none" strike="noStrike" cap="none">
                <a:solidFill>
                  <a:srgbClr val="548135"/>
                </a:solidFill>
                <a:latin typeface="Arial"/>
                <a:ea typeface="Arial"/>
                <a:cs typeface="Arial"/>
                <a:sym typeface="Arial"/>
              </a:rPr>
              <a:t>Telepvezető</a:t>
            </a:r>
            <a:endParaRPr/>
          </a:p>
        </p:txBody>
      </p:sp>
      <p:sp>
        <p:nvSpPr>
          <p:cNvPr id="289" name="Google Shape;289;p34"/>
          <p:cNvSpPr txBox="1"/>
          <p:nvPr/>
        </p:nvSpPr>
        <p:spPr>
          <a:xfrm>
            <a:off x="10355224" y="5560957"/>
            <a:ext cx="23930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2000" b="1" i="0" u="none" strike="noStrike" cap="none">
                <a:solidFill>
                  <a:srgbClr val="548135"/>
                </a:solidFill>
                <a:latin typeface="Arial"/>
                <a:ea typeface="Arial"/>
                <a:cs typeface="Arial"/>
                <a:sym typeface="Arial"/>
              </a:rPr>
              <a:t>Dolgozó</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5"/>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2.3 Adathasználat a vezérlési folyamatokban</a:t>
            </a:r>
            <a:endParaRPr/>
          </a:p>
        </p:txBody>
      </p:sp>
      <p:sp>
        <p:nvSpPr>
          <p:cNvPr id="295" name="Google Shape;295;p35"/>
          <p:cNvSpPr txBox="1">
            <a:spLocks noGrp="1"/>
          </p:cNvSpPr>
          <p:nvPr>
            <p:ph type="body" idx="1"/>
          </p:nvPr>
        </p:nvSpPr>
        <p:spPr>
          <a:xfrm>
            <a:off x="314848" y="163090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400"/>
              <a:t>Az állattartó telepek hatékony vezérléséhez  a következők szükségesek:</a:t>
            </a:r>
            <a:endParaRPr/>
          </a:p>
          <a:p>
            <a:pPr marL="457200" lvl="0" indent="-342900" algn="l" rtl="0">
              <a:lnSpc>
                <a:spcPct val="90000"/>
              </a:lnSpc>
              <a:spcBef>
                <a:spcPts val="1000"/>
              </a:spcBef>
              <a:spcAft>
                <a:spcPts val="0"/>
              </a:spcAft>
              <a:buClr>
                <a:srgbClr val="1C9E4A"/>
              </a:buClr>
              <a:buSzPts val="1800"/>
              <a:buChar char="•"/>
            </a:pPr>
            <a:r>
              <a:rPr lang="hu-HU" sz="2400"/>
              <a:t>Megfelelő adatmennyiség a termelési folyamat minden eleméről</a:t>
            </a:r>
            <a:endParaRPr/>
          </a:p>
          <a:p>
            <a:pPr marL="914400" lvl="1" indent="-342900" algn="l" rtl="0">
              <a:lnSpc>
                <a:spcPct val="90000"/>
              </a:lnSpc>
              <a:spcBef>
                <a:spcPts val="500"/>
              </a:spcBef>
              <a:spcAft>
                <a:spcPts val="0"/>
              </a:spcAft>
              <a:buSzPts val="1800"/>
              <a:buChar char="•"/>
            </a:pPr>
            <a:r>
              <a:rPr lang="hu-HU"/>
              <a:t>Állatállomány</a:t>
            </a:r>
            <a:endParaRPr/>
          </a:p>
          <a:p>
            <a:pPr marL="914400" lvl="1" indent="-342900" algn="l" rtl="0">
              <a:lnSpc>
                <a:spcPct val="90000"/>
              </a:lnSpc>
              <a:spcBef>
                <a:spcPts val="500"/>
              </a:spcBef>
              <a:spcAft>
                <a:spcPts val="0"/>
              </a:spcAft>
              <a:buSzPts val="1800"/>
              <a:buChar char="•"/>
            </a:pPr>
            <a:r>
              <a:rPr lang="hu-HU"/>
              <a:t>Környezeti adatok</a:t>
            </a:r>
            <a:endParaRPr/>
          </a:p>
          <a:p>
            <a:pPr marL="914400" lvl="1" indent="-342900" algn="l" rtl="0">
              <a:lnSpc>
                <a:spcPct val="90000"/>
              </a:lnSpc>
              <a:spcBef>
                <a:spcPts val="500"/>
              </a:spcBef>
              <a:spcAft>
                <a:spcPts val="0"/>
              </a:spcAft>
              <a:buSzPts val="1800"/>
              <a:buChar char="•"/>
            </a:pPr>
            <a:r>
              <a:rPr lang="hu-HU"/>
              <a:t>Humán erőforrások</a:t>
            </a:r>
            <a:endParaRPr/>
          </a:p>
          <a:p>
            <a:pPr marL="914400" lvl="1" indent="-342900" algn="l" rtl="0">
              <a:lnSpc>
                <a:spcPct val="90000"/>
              </a:lnSpc>
              <a:spcBef>
                <a:spcPts val="500"/>
              </a:spcBef>
              <a:spcAft>
                <a:spcPts val="0"/>
              </a:spcAft>
              <a:buSzPts val="1800"/>
              <a:buChar char="•"/>
            </a:pPr>
            <a:r>
              <a:rPr lang="hu-HU"/>
              <a:t>Gépészetek</a:t>
            </a:r>
            <a:endParaRPr/>
          </a:p>
          <a:p>
            <a:pPr marL="457200" lvl="0" indent="-342900" algn="l" rtl="0">
              <a:lnSpc>
                <a:spcPct val="90000"/>
              </a:lnSpc>
              <a:spcBef>
                <a:spcPts val="1000"/>
              </a:spcBef>
              <a:spcAft>
                <a:spcPts val="0"/>
              </a:spcAft>
              <a:buClr>
                <a:srgbClr val="1C9E4A"/>
              </a:buClr>
              <a:buSzPts val="1800"/>
              <a:buChar char="•"/>
            </a:pPr>
            <a:r>
              <a:rPr lang="hu-HU" sz="2400"/>
              <a:t>Kiépített  stabil informatikai rendszer</a:t>
            </a:r>
            <a:endParaRPr/>
          </a:p>
          <a:p>
            <a:pPr marL="457200" lvl="0" indent="-342900" algn="l" rtl="0">
              <a:lnSpc>
                <a:spcPct val="90000"/>
              </a:lnSpc>
              <a:spcBef>
                <a:spcPts val="1000"/>
              </a:spcBef>
              <a:spcAft>
                <a:spcPts val="0"/>
              </a:spcAft>
              <a:buClr>
                <a:srgbClr val="1C9E4A"/>
              </a:buClr>
              <a:buSzPts val="1800"/>
              <a:buChar char="•"/>
            </a:pPr>
            <a:r>
              <a:rPr lang="hu-HU" sz="2400"/>
              <a:t>Jól átlátható működési struktúra</a:t>
            </a:r>
            <a:endParaRPr/>
          </a:p>
          <a:p>
            <a:pPr marL="457200" lvl="0" indent="-342900" algn="l" rtl="0">
              <a:lnSpc>
                <a:spcPct val="90000"/>
              </a:lnSpc>
              <a:spcBef>
                <a:spcPts val="1000"/>
              </a:spcBef>
              <a:spcAft>
                <a:spcPts val="0"/>
              </a:spcAft>
              <a:buClr>
                <a:srgbClr val="1C9E4A"/>
              </a:buClr>
              <a:buSzPts val="1800"/>
              <a:buChar char="•"/>
            </a:pPr>
            <a:r>
              <a:rPr lang="hu-HU" sz="2400"/>
              <a:t>Leképezve a vezérlő szoftver szintjére</a:t>
            </a:r>
            <a:endParaRPr/>
          </a:p>
          <a:p>
            <a:pPr marL="114300" lvl="0" indent="0" algn="l" rtl="0">
              <a:lnSpc>
                <a:spcPct val="90000"/>
              </a:lnSpc>
              <a:spcBef>
                <a:spcPts val="1000"/>
              </a:spcBef>
              <a:spcAft>
                <a:spcPts val="0"/>
              </a:spcAft>
              <a:buSzPts val="1800"/>
              <a:buNone/>
            </a:pPr>
            <a:endParaRPr sz="2400"/>
          </a:p>
        </p:txBody>
      </p:sp>
      <p:pic>
        <p:nvPicPr>
          <p:cNvPr id="296" name="Google Shape;296;p35"/>
          <p:cNvPicPr preferRelativeResize="0"/>
          <p:nvPr/>
        </p:nvPicPr>
        <p:blipFill rotWithShape="1">
          <a:blip r:embed="rId3">
            <a:alphaModFix/>
          </a:blip>
          <a:srcRect/>
          <a:stretch/>
        </p:blipFill>
        <p:spPr>
          <a:xfrm>
            <a:off x="5776686" y="2869620"/>
            <a:ext cx="6188845" cy="34876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2.3 Adathasználat a vezérlési folyamatokban</a:t>
            </a:r>
            <a:endParaRPr/>
          </a:p>
        </p:txBody>
      </p:sp>
      <p:sp>
        <p:nvSpPr>
          <p:cNvPr id="303" name="Google Shape;303;p36"/>
          <p:cNvSpPr txBox="1">
            <a:spLocks noGrp="1"/>
          </p:cNvSpPr>
          <p:nvPr>
            <p:ph type="body" idx="1"/>
          </p:nvPr>
        </p:nvSpPr>
        <p:spPr>
          <a:xfrm>
            <a:off x="693057" y="1339865"/>
            <a:ext cx="10515600" cy="4619383"/>
          </a:xfrm>
          <a:prstGeom prst="rect">
            <a:avLst/>
          </a:prstGeom>
          <a:noFill/>
          <a:ln>
            <a:noFill/>
          </a:ln>
        </p:spPr>
        <p:txBody>
          <a:bodyPr spcFirstLastPara="1" wrap="square" lIns="91425" tIns="45700" rIns="91425" bIns="45700" anchor="t" anchorCtr="0">
            <a:noAutofit/>
          </a:bodyPr>
          <a:lstStyle/>
          <a:p>
            <a:pPr marL="457200" lvl="0" indent="-114300" algn="l" rtl="0">
              <a:lnSpc>
                <a:spcPct val="100000"/>
              </a:lnSpc>
              <a:spcBef>
                <a:spcPts val="1000"/>
              </a:spcBef>
              <a:spcAft>
                <a:spcPts val="0"/>
              </a:spcAft>
              <a:buSzPts val="1800"/>
              <a:buChar char="•"/>
            </a:pPr>
            <a:r>
              <a:rPr lang="hu-HU" sz="2400"/>
              <a:t>Az állattartás teljes folyamatának felügyeletéhez a következő elemek – amelyek külön-külön is rendszert alkotnak – mindegyikének folyamatosan rendelkezésre kell állnia. </a:t>
            </a:r>
            <a:endParaRPr/>
          </a:p>
          <a:p>
            <a:pPr marL="457200" lvl="0" indent="-114300" algn="l" rtl="0">
              <a:lnSpc>
                <a:spcPct val="100000"/>
              </a:lnSpc>
              <a:spcBef>
                <a:spcPts val="1000"/>
              </a:spcBef>
              <a:spcAft>
                <a:spcPts val="0"/>
              </a:spcAft>
              <a:buSzPts val="1800"/>
              <a:buChar char="•"/>
            </a:pPr>
            <a:r>
              <a:rPr lang="hu-HU" sz="2400"/>
              <a:t>Épületek </a:t>
            </a:r>
            <a:endParaRPr/>
          </a:p>
          <a:p>
            <a:pPr marL="914400" lvl="1" indent="-114300" algn="l" rtl="0">
              <a:lnSpc>
                <a:spcPct val="100000"/>
              </a:lnSpc>
              <a:spcBef>
                <a:spcPts val="500"/>
              </a:spcBef>
              <a:spcAft>
                <a:spcPts val="0"/>
              </a:spcAft>
              <a:buSzPts val="1800"/>
              <a:buChar char="•"/>
            </a:pPr>
            <a:r>
              <a:rPr lang="hu-HU"/>
              <a:t>Állatok élettere</a:t>
            </a:r>
            <a:endParaRPr/>
          </a:p>
          <a:p>
            <a:pPr marL="914400" lvl="1" indent="-114300" algn="l" rtl="0">
              <a:lnSpc>
                <a:spcPct val="100000"/>
              </a:lnSpc>
              <a:spcBef>
                <a:spcPts val="500"/>
              </a:spcBef>
              <a:spcAft>
                <a:spcPts val="0"/>
              </a:spcAft>
              <a:buSzPts val="1800"/>
              <a:buChar char="•"/>
            </a:pPr>
            <a:r>
              <a:rPr lang="hu-HU"/>
              <a:t>Kiszolgáló épületek </a:t>
            </a:r>
            <a:endParaRPr/>
          </a:p>
          <a:p>
            <a:pPr marL="914400" lvl="1" indent="-114300" algn="l" rtl="0">
              <a:lnSpc>
                <a:spcPct val="100000"/>
              </a:lnSpc>
              <a:spcBef>
                <a:spcPts val="500"/>
              </a:spcBef>
              <a:spcAft>
                <a:spcPts val="0"/>
              </a:spcAft>
              <a:buSzPts val="1800"/>
              <a:buChar char="•"/>
            </a:pPr>
            <a:r>
              <a:rPr lang="hu-HU"/>
              <a:t>Funkcionális épületek</a:t>
            </a:r>
            <a:endParaRPr/>
          </a:p>
        </p:txBody>
      </p:sp>
      <p:sp>
        <p:nvSpPr>
          <p:cNvPr id="304" name="Google Shape;304;p36"/>
          <p:cNvSpPr txBox="1"/>
          <p:nvPr/>
        </p:nvSpPr>
        <p:spPr>
          <a:xfrm>
            <a:off x="5388429" y="2781542"/>
            <a:ext cx="5588000" cy="2949525"/>
          </a:xfrm>
          <a:prstGeom prst="rect">
            <a:avLst/>
          </a:prstGeom>
          <a:noFill/>
          <a:ln>
            <a:noFill/>
          </a:ln>
        </p:spPr>
        <p:txBody>
          <a:bodyPr spcFirstLastPara="1" wrap="square" lIns="91425" tIns="45700" rIns="91425" bIns="45700" anchor="t" anchorCtr="0">
            <a:spAutoFit/>
          </a:bodyPr>
          <a:lstStyle/>
          <a:p>
            <a:pPr marL="457200" marR="0" lvl="0" indent="-114300" algn="l" rtl="0">
              <a:lnSpc>
                <a:spcPct val="100000"/>
              </a:lnSpc>
              <a:spcBef>
                <a:spcPts val="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Technológia - Gépek, berendezések</a:t>
            </a:r>
            <a:endParaRPr/>
          </a:p>
          <a:p>
            <a:pPr marL="800100" marR="0" lvl="3" indent="-114300" algn="l" rtl="0">
              <a:lnSpc>
                <a:spcPct val="10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Takarmányozó rendszer</a:t>
            </a:r>
            <a:endParaRPr/>
          </a:p>
          <a:p>
            <a:pPr marL="800100" marR="0" lvl="1" indent="-114300" algn="l" rtl="0">
              <a:lnSpc>
                <a:spcPct val="10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Itató berendezés</a:t>
            </a:r>
            <a:endParaRPr/>
          </a:p>
          <a:p>
            <a:pPr marL="800100" marR="0" lvl="1" indent="-114300" algn="l" rtl="0">
              <a:lnSpc>
                <a:spcPct val="10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Fűtés (hűtés)</a:t>
            </a:r>
            <a:endParaRPr/>
          </a:p>
          <a:p>
            <a:pPr marL="800100" marR="0" lvl="1" indent="-114300" algn="l" rtl="0">
              <a:lnSpc>
                <a:spcPct val="10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Szellőztetés</a:t>
            </a:r>
            <a:endParaRPr/>
          </a:p>
          <a:p>
            <a:pPr marL="800100" marR="0" lvl="1" indent="-114300" algn="l" rtl="0">
              <a:lnSpc>
                <a:spcPct val="10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Világítás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7"/>
          <p:cNvPicPr preferRelativeResize="0"/>
          <p:nvPr/>
        </p:nvPicPr>
        <p:blipFill rotWithShape="1">
          <a:blip r:embed="rId3">
            <a:alphaModFix/>
          </a:blip>
          <a:srcRect t="10966"/>
          <a:stretch/>
        </p:blipFill>
        <p:spPr>
          <a:xfrm>
            <a:off x="4966639" y="3614057"/>
            <a:ext cx="7036175" cy="2957015"/>
          </a:xfrm>
          <a:prstGeom prst="rect">
            <a:avLst/>
          </a:prstGeom>
          <a:noFill/>
          <a:ln>
            <a:noFill/>
          </a:ln>
        </p:spPr>
      </p:pic>
      <p:sp>
        <p:nvSpPr>
          <p:cNvPr id="311" name="Google Shape;311;p37"/>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2.3 Adathasználat a vezérlési folyamatokban 2.</a:t>
            </a:r>
            <a:endParaRPr/>
          </a:p>
        </p:txBody>
      </p:sp>
      <p:sp>
        <p:nvSpPr>
          <p:cNvPr id="312" name="Google Shape;312;p37"/>
          <p:cNvSpPr txBox="1">
            <a:spLocks noGrp="1"/>
          </p:cNvSpPr>
          <p:nvPr>
            <p:ph type="body" idx="1"/>
          </p:nvPr>
        </p:nvSpPr>
        <p:spPr>
          <a:xfrm>
            <a:off x="314848" y="1458459"/>
            <a:ext cx="11555605"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rgbClr val="1C9E4A"/>
              </a:buClr>
              <a:buSzPts val="1800"/>
              <a:buChar char="•"/>
            </a:pPr>
            <a:r>
              <a:rPr lang="hu-HU" sz="2400"/>
              <a:t>Dolgozók</a:t>
            </a:r>
            <a:endParaRPr/>
          </a:p>
          <a:p>
            <a:pPr marL="914400" lvl="1" indent="-342900" algn="l" rtl="0">
              <a:lnSpc>
                <a:spcPct val="90000"/>
              </a:lnSpc>
              <a:spcBef>
                <a:spcPts val="500"/>
              </a:spcBef>
              <a:spcAft>
                <a:spcPts val="0"/>
              </a:spcAft>
              <a:buSzPts val="1800"/>
              <a:buChar char="•"/>
            </a:pPr>
            <a:r>
              <a:rPr lang="hu-HU"/>
              <a:t>Jelenlét ellenőrzése</a:t>
            </a:r>
            <a:endParaRPr/>
          </a:p>
          <a:p>
            <a:pPr marL="914400" lvl="1" indent="-342900" algn="l" rtl="0">
              <a:lnSpc>
                <a:spcPct val="90000"/>
              </a:lnSpc>
              <a:spcBef>
                <a:spcPts val="500"/>
              </a:spcBef>
              <a:spcAft>
                <a:spcPts val="0"/>
              </a:spcAft>
              <a:buSzPts val="1800"/>
              <a:buChar char="•"/>
            </a:pPr>
            <a:r>
              <a:rPr lang="hu-HU"/>
              <a:t>Munkaképesség vizsgálata</a:t>
            </a:r>
            <a:endParaRPr/>
          </a:p>
          <a:p>
            <a:pPr marL="914400" lvl="1" indent="-342900" algn="l" rtl="0">
              <a:lnSpc>
                <a:spcPct val="90000"/>
              </a:lnSpc>
              <a:spcBef>
                <a:spcPts val="500"/>
              </a:spcBef>
              <a:spcAft>
                <a:spcPts val="0"/>
              </a:spcAft>
              <a:buSzPts val="1800"/>
              <a:buChar char="•"/>
            </a:pPr>
            <a:r>
              <a:rPr lang="hu-HU"/>
              <a:t>Higiéniai feltételek ellenőrzése</a:t>
            </a:r>
            <a:endParaRPr/>
          </a:p>
          <a:p>
            <a:pPr marL="914400" lvl="1" indent="-342900" algn="l" rtl="0">
              <a:lnSpc>
                <a:spcPct val="90000"/>
              </a:lnSpc>
              <a:spcBef>
                <a:spcPts val="500"/>
              </a:spcBef>
              <a:spcAft>
                <a:spcPts val="0"/>
              </a:spcAft>
              <a:buSzPts val="1800"/>
              <a:buChar char="•"/>
            </a:pPr>
            <a:r>
              <a:rPr lang="hu-HU"/>
              <a:t>Telepen belüli belépés szabályozása </a:t>
            </a:r>
            <a:endParaRPr/>
          </a:p>
          <a:p>
            <a:pPr marL="914400" lvl="1" indent="-342900" algn="l" rtl="0">
              <a:lnSpc>
                <a:spcPct val="90000"/>
              </a:lnSpc>
              <a:spcBef>
                <a:spcPts val="500"/>
              </a:spcBef>
              <a:spcAft>
                <a:spcPts val="0"/>
              </a:spcAft>
              <a:buSzPts val="1800"/>
              <a:buChar char="•"/>
            </a:pPr>
            <a:r>
              <a:rPr lang="hu-HU"/>
              <a:t>Munkavégzés (munkafolyamatok) ellenőrzése</a:t>
            </a:r>
            <a:endParaRPr/>
          </a:p>
          <a:p>
            <a:pPr marL="914400" lvl="1" indent="-228600" algn="l" rtl="0">
              <a:lnSpc>
                <a:spcPct val="90000"/>
              </a:lnSpc>
              <a:spcBef>
                <a:spcPts val="500"/>
              </a:spcBef>
              <a:spcAft>
                <a:spcPts val="0"/>
              </a:spcAft>
              <a:buSzPts val="1800"/>
              <a:buNone/>
            </a:pPr>
            <a:endParaRPr/>
          </a:p>
          <a:p>
            <a:pPr marL="457200" lvl="0" indent="-342900" algn="l" rtl="0">
              <a:lnSpc>
                <a:spcPct val="90000"/>
              </a:lnSpc>
              <a:spcBef>
                <a:spcPts val="1000"/>
              </a:spcBef>
              <a:spcAft>
                <a:spcPts val="0"/>
              </a:spcAft>
              <a:buClr>
                <a:srgbClr val="1C9E4A"/>
              </a:buClr>
              <a:buSzPts val="1800"/>
              <a:buChar char="•"/>
            </a:pPr>
            <a:r>
              <a:rPr lang="hu-HU" sz="2400"/>
              <a:t>Állatállomány</a:t>
            </a:r>
            <a:endParaRPr/>
          </a:p>
          <a:p>
            <a:pPr marL="914400" lvl="1" indent="-342900" algn="l" rtl="0">
              <a:lnSpc>
                <a:spcPct val="90000"/>
              </a:lnSpc>
              <a:spcBef>
                <a:spcPts val="500"/>
              </a:spcBef>
              <a:spcAft>
                <a:spcPts val="0"/>
              </a:spcAft>
              <a:buSzPts val="1800"/>
              <a:buChar char="•"/>
            </a:pPr>
            <a:r>
              <a:rPr lang="hu-HU"/>
              <a:t>Környezeti adatok vizsgálata</a:t>
            </a:r>
            <a:endParaRPr/>
          </a:p>
          <a:p>
            <a:pPr marL="914400" lvl="1" indent="-342900" algn="l" rtl="0">
              <a:lnSpc>
                <a:spcPct val="90000"/>
              </a:lnSpc>
              <a:spcBef>
                <a:spcPts val="500"/>
              </a:spcBef>
              <a:spcAft>
                <a:spcPts val="0"/>
              </a:spcAft>
              <a:buSzPts val="1800"/>
              <a:buChar char="•"/>
            </a:pPr>
            <a:r>
              <a:rPr lang="hu-HU"/>
              <a:t>Állat jólléti információk</a:t>
            </a:r>
            <a:endParaRPr/>
          </a:p>
          <a:p>
            <a:pPr marL="914400" lvl="1" indent="-342900" algn="l" rtl="0">
              <a:lnSpc>
                <a:spcPct val="90000"/>
              </a:lnSpc>
              <a:spcBef>
                <a:spcPts val="500"/>
              </a:spcBef>
              <a:spcAft>
                <a:spcPts val="0"/>
              </a:spcAft>
              <a:buSzPts val="1800"/>
              <a:buChar char="•"/>
            </a:pPr>
            <a:r>
              <a:rPr lang="hu-HU"/>
              <a:t>Életfunkciók vizsgálat </a:t>
            </a:r>
            <a:endParaRPr/>
          </a:p>
          <a:p>
            <a:pPr marL="457200" lvl="0" indent="-228600" algn="l" rtl="0">
              <a:lnSpc>
                <a:spcPct val="90000"/>
              </a:lnSpc>
              <a:spcBef>
                <a:spcPts val="1000"/>
              </a:spcBef>
              <a:spcAft>
                <a:spcPts val="0"/>
              </a:spcAft>
              <a:buClr>
                <a:srgbClr val="1C9E4A"/>
              </a:buClr>
              <a:buSzPts val="1800"/>
              <a:buNone/>
            </a:pPr>
            <a:endParaRPr sz="2400"/>
          </a:p>
          <a:p>
            <a:pPr marL="457200" lvl="0" indent="-228600" algn="l" rtl="0">
              <a:lnSpc>
                <a:spcPct val="90000"/>
              </a:lnSpc>
              <a:spcBef>
                <a:spcPts val="1000"/>
              </a:spcBef>
              <a:spcAft>
                <a:spcPts val="0"/>
              </a:spcAft>
              <a:buClr>
                <a:srgbClr val="1C9E4A"/>
              </a:buClr>
              <a:buSzPts val="1800"/>
              <a:buNone/>
            </a:pP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2.4 távfelügyeleti rendszerek.</a:t>
            </a:r>
            <a:endParaRPr/>
          </a:p>
        </p:txBody>
      </p:sp>
      <p:sp>
        <p:nvSpPr>
          <p:cNvPr id="319" name="Google Shape;319;p38"/>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a:t>Teljes körű</a:t>
            </a:r>
            <a:endParaRPr/>
          </a:p>
          <a:p>
            <a:pPr marL="114300" lvl="0" indent="0" algn="l" rtl="0">
              <a:lnSpc>
                <a:spcPct val="90000"/>
              </a:lnSpc>
              <a:spcBef>
                <a:spcPts val="1000"/>
              </a:spcBef>
              <a:spcAft>
                <a:spcPts val="0"/>
              </a:spcAft>
              <a:buSzPts val="1800"/>
              <a:buNone/>
            </a:pPr>
            <a:r>
              <a:rPr lang="hu-HU"/>
              <a:t> távfelügyelet</a:t>
            </a: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r>
              <a:rPr lang="hu-HU"/>
              <a:t>Részleges</a:t>
            </a:r>
            <a:endParaRPr/>
          </a:p>
          <a:p>
            <a:pPr marL="114300" lvl="0" indent="0" algn="l" rtl="0">
              <a:lnSpc>
                <a:spcPct val="90000"/>
              </a:lnSpc>
              <a:spcBef>
                <a:spcPts val="1000"/>
              </a:spcBef>
              <a:spcAft>
                <a:spcPts val="0"/>
              </a:spcAft>
              <a:buSzPts val="1800"/>
              <a:buNone/>
            </a:pPr>
            <a:r>
              <a:rPr lang="hu-HU"/>
              <a:t>Távfelügyelet</a:t>
            </a:r>
            <a:endParaRPr/>
          </a:p>
        </p:txBody>
      </p:sp>
      <p:pic>
        <p:nvPicPr>
          <p:cNvPr id="320" name="Google Shape;320;p38"/>
          <p:cNvPicPr preferRelativeResize="0"/>
          <p:nvPr/>
        </p:nvPicPr>
        <p:blipFill rotWithShape="1">
          <a:blip r:embed="rId3">
            <a:alphaModFix/>
          </a:blip>
          <a:srcRect/>
          <a:stretch/>
        </p:blipFill>
        <p:spPr>
          <a:xfrm>
            <a:off x="2993572" y="1344992"/>
            <a:ext cx="9084524" cy="504695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9"/>
          <p:cNvPicPr preferRelativeResize="0"/>
          <p:nvPr/>
        </p:nvPicPr>
        <p:blipFill rotWithShape="1">
          <a:blip r:embed="rId3">
            <a:alphaModFix/>
          </a:blip>
          <a:srcRect/>
          <a:stretch/>
        </p:blipFill>
        <p:spPr>
          <a:xfrm>
            <a:off x="1389888" y="219456"/>
            <a:ext cx="9579335" cy="6273420"/>
          </a:xfrm>
          <a:prstGeom prst="rect">
            <a:avLst/>
          </a:prstGeom>
          <a:noFill/>
          <a:ln>
            <a:noFill/>
          </a:ln>
        </p:spPr>
      </p:pic>
      <p:sp>
        <p:nvSpPr>
          <p:cNvPr id="326" name="Google Shape;326;p39"/>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2.4 felügyeleti rendszerek -  pasztörizálás felügyelet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gd03d5b2036_1_0"/>
          <p:cNvPicPr preferRelativeResize="0"/>
          <p:nvPr/>
        </p:nvPicPr>
        <p:blipFill rotWithShape="1">
          <a:blip r:embed="rId3">
            <a:alphaModFix/>
          </a:blip>
          <a:srcRect/>
          <a:stretch/>
        </p:blipFill>
        <p:spPr>
          <a:xfrm>
            <a:off x="9092170" y="1540866"/>
            <a:ext cx="2808288" cy="2438400"/>
          </a:xfrm>
          <a:prstGeom prst="rect">
            <a:avLst/>
          </a:prstGeom>
          <a:noFill/>
          <a:ln>
            <a:noFill/>
          </a:ln>
        </p:spPr>
      </p:pic>
      <p:sp>
        <p:nvSpPr>
          <p:cNvPr id="73" name="Google Shape;73;gd03d5b2036_1_0"/>
          <p:cNvSpPr txBox="1"/>
          <p:nvPr/>
        </p:nvSpPr>
        <p:spPr>
          <a:xfrm>
            <a:off x="563880" y="228251"/>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4400" b="1" i="0" u="none" strike="noStrike" cap="none">
                <a:solidFill>
                  <a:srgbClr val="00B050"/>
                </a:solidFill>
                <a:latin typeface="Calibri"/>
                <a:ea typeface="Calibri"/>
                <a:cs typeface="Calibri"/>
                <a:sym typeface="Calibri"/>
              </a:rPr>
              <a:t>Bevezetés - </a:t>
            </a:r>
            <a:r>
              <a:rPr lang="hu-HU" sz="3600" b="1" i="0" u="none" strike="noStrike" cap="none">
                <a:solidFill>
                  <a:srgbClr val="00B050"/>
                </a:solidFill>
                <a:latin typeface="Calibri"/>
                <a:ea typeface="Calibri"/>
                <a:cs typeface="Calibri"/>
                <a:sym typeface="Calibri"/>
              </a:rPr>
              <a:t>Precíziós gazdálkodás</a:t>
            </a:r>
            <a:endParaRPr sz="3600" b="1" i="0" u="none" strike="noStrike" cap="none">
              <a:solidFill>
                <a:srgbClr val="00B050"/>
              </a:solidFill>
              <a:latin typeface="Calibri"/>
              <a:ea typeface="Calibri"/>
              <a:cs typeface="Calibri"/>
              <a:sym typeface="Calibri"/>
            </a:endParaRPr>
          </a:p>
        </p:txBody>
      </p:sp>
      <p:sp>
        <p:nvSpPr>
          <p:cNvPr id="74" name="Google Shape;74;gd03d5b2036_1_0"/>
          <p:cNvSpPr txBox="1"/>
          <p:nvPr/>
        </p:nvSpPr>
        <p:spPr>
          <a:xfrm>
            <a:off x="3562010" y="1911873"/>
            <a:ext cx="2453770" cy="1543318"/>
          </a:xfrm>
          <a:prstGeom prst="rect">
            <a:avLst/>
          </a:prstGeom>
          <a:noFill/>
          <a:ln>
            <a:noFill/>
          </a:ln>
        </p:spPr>
        <p:txBody>
          <a:bodyPr spcFirstLastPara="1" wrap="square" lIns="65350" tIns="32675" rIns="65350" bIns="32675" anchor="t" anchorCtr="0">
            <a:spAutoFit/>
          </a:bodyPr>
          <a:lstStyle/>
          <a:p>
            <a:pPr marL="245070" marR="0" lvl="0" indent="-245070" algn="l" rtl="0">
              <a:lnSpc>
                <a:spcPct val="10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Right amount</a:t>
            </a:r>
            <a:endParaRPr sz="2400" b="0" i="0" u="none" strike="noStrike" cap="none">
              <a:solidFill>
                <a:srgbClr val="00B050"/>
              </a:solidFill>
              <a:latin typeface="Calibri"/>
              <a:ea typeface="Calibri"/>
              <a:cs typeface="Calibri"/>
              <a:sym typeface="Calibri"/>
            </a:endParaRPr>
          </a:p>
          <a:p>
            <a:pPr marL="245070" marR="0" lvl="0" indent="-245070" algn="l" rtl="0">
              <a:lnSpc>
                <a:spcPct val="10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Right proportion</a:t>
            </a:r>
            <a:endParaRPr sz="2400" b="0" i="0" u="none" strike="noStrike" cap="none">
              <a:solidFill>
                <a:srgbClr val="00B050"/>
              </a:solidFill>
              <a:latin typeface="Calibri"/>
              <a:ea typeface="Calibri"/>
              <a:cs typeface="Calibri"/>
              <a:sym typeface="Calibri"/>
            </a:endParaRPr>
          </a:p>
          <a:p>
            <a:pPr marL="245070" marR="0" lvl="0" indent="-245070" algn="l" rtl="0">
              <a:lnSpc>
                <a:spcPct val="10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Right form</a:t>
            </a:r>
            <a:endParaRPr sz="2400" b="0" i="0" u="none" strike="noStrike" cap="none">
              <a:solidFill>
                <a:srgbClr val="00B050"/>
              </a:solidFill>
              <a:latin typeface="Calibri"/>
              <a:ea typeface="Calibri"/>
              <a:cs typeface="Calibri"/>
              <a:sym typeface="Calibri"/>
            </a:endParaRPr>
          </a:p>
          <a:p>
            <a:pPr marL="245070" marR="0" lvl="0" indent="-245070" algn="l" rtl="0">
              <a:lnSpc>
                <a:spcPct val="10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Right time</a:t>
            </a:r>
            <a:endParaRPr sz="3200" b="0" i="0" u="none" strike="noStrike" cap="none">
              <a:solidFill>
                <a:srgbClr val="00B050"/>
              </a:solidFill>
              <a:latin typeface="Calibri"/>
              <a:ea typeface="Calibri"/>
              <a:cs typeface="Calibri"/>
              <a:sym typeface="Calibri"/>
            </a:endParaRPr>
          </a:p>
        </p:txBody>
      </p:sp>
      <p:sp>
        <p:nvSpPr>
          <p:cNvPr id="75" name="Google Shape;75;gd03d5b2036_1_0"/>
          <p:cNvSpPr txBox="1"/>
          <p:nvPr/>
        </p:nvSpPr>
        <p:spPr>
          <a:xfrm>
            <a:off x="6192215" y="1866218"/>
            <a:ext cx="3066117" cy="1912650"/>
          </a:xfrm>
          <a:prstGeom prst="rect">
            <a:avLst/>
          </a:prstGeom>
          <a:noFill/>
          <a:ln>
            <a:noFill/>
          </a:ln>
        </p:spPr>
        <p:txBody>
          <a:bodyPr spcFirstLastPara="1" wrap="square" lIns="65350" tIns="32675" rIns="65350" bIns="32675" anchor="t" anchorCtr="0">
            <a:spAutoFit/>
          </a:bodyPr>
          <a:lstStyle/>
          <a:p>
            <a:pPr marL="245070" marR="0" lvl="0" indent="-245070" algn="l" rtl="0">
              <a:lnSpc>
                <a:spcPct val="10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Megfelelő mennyiség</a:t>
            </a:r>
            <a:endParaRPr/>
          </a:p>
          <a:p>
            <a:pPr marL="245070" marR="0" lvl="0" indent="-245070" algn="l" rtl="0">
              <a:lnSpc>
                <a:spcPct val="10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Megfelelő arány</a:t>
            </a:r>
            <a:endParaRPr/>
          </a:p>
          <a:p>
            <a:pPr marL="245070" marR="0" lvl="0" indent="-245070" algn="l" rtl="0">
              <a:lnSpc>
                <a:spcPct val="10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Megfelelő formában</a:t>
            </a:r>
            <a:endParaRPr/>
          </a:p>
          <a:p>
            <a:pPr marL="245070" marR="0" lvl="0" indent="-245070" algn="l" rtl="0">
              <a:lnSpc>
                <a:spcPct val="10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Megfelelő időben</a:t>
            </a:r>
            <a:endParaRPr/>
          </a:p>
          <a:p>
            <a:pPr marL="245070" marR="0" lvl="0" indent="-92670" algn="l" rtl="0">
              <a:lnSpc>
                <a:spcPct val="100000"/>
              </a:lnSpc>
              <a:spcBef>
                <a:spcPts val="0"/>
              </a:spcBef>
              <a:spcAft>
                <a:spcPts val="0"/>
              </a:spcAft>
              <a:buClr>
                <a:srgbClr val="000000"/>
              </a:buClr>
              <a:buSzPts val="2400"/>
              <a:buFont typeface="Arial"/>
              <a:buNone/>
            </a:pPr>
            <a:endParaRPr sz="2400" b="0" i="0" u="none" strike="noStrike" cap="none">
              <a:solidFill>
                <a:srgbClr val="00B050"/>
              </a:solidFill>
              <a:latin typeface="Calibri"/>
              <a:ea typeface="Calibri"/>
              <a:cs typeface="Calibri"/>
              <a:sym typeface="Calibri"/>
            </a:endParaRPr>
          </a:p>
        </p:txBody>
      </p:sp>
      <p:pic>
        <p:nvPicPr>
          <p:cNvPr id="76" name="Google Shape;76;gd03d5b2036_1_0" descr="Képtalálat a következőre: „precision agriculture”"/>
          <p:cNvPicPr preferRelativeResize="0"/>
          <p:nvPr/>
        </p:nvPicPr>
        <p:blipFill rotWithShape="1">
          <a:blip r:embed="rId4">
            <a:alphaModFix/>
          </a:blip>
          <a:srcRect/>
          <a:stretch/>
        </p:blipFill>
        <p:spPr>
          <a:xfrm>
            <a:off x="612828" y="1553814"/>
            <a:ext cx="2806534" cy="1604873"/>
          </a:xfrm>
          <a:prstGeom prst="rect">
            <a:avLst/>
          </a:prstGeom>
          <a:noFill/>
          <a:ln>
            <a:noFill/>
          </a:ln>
        </p:spPr>
      </p:pic>
      <p:sp>
        <p:nvSpPr>
          <p:cNvPr id="77" name="Google Shape;77;gd03d5b2036_1_0"/>
          <p:cNvSpPr/>
          <p:nvPr/>
        </p:nvSpPr>
        <p:spPr>
          <a:xfrm>
            <a:off x="796016" y="1208447"/>
            <a:ext cx="10961700" cy="5113524"/>
          </a:xfrm>
          <a:prstGeom prst="rect">
            <a:avLst/>
          </a:prstGeom>
          <a:noFill/>
          <a:ln>
            <a:noFill/>
          </a:ln>
        </p:spPr>
        <p:txBody>
          <a:bodyPr spcFirstLastPara="1" wrap="square" lIns="65350" tIns="32675" rIns="65350" bIns="32675" anchor="t" anchorCtr="0">
            <a:spAutoFit/>
          </a:bodyPr>
          <a:lstStyle/>
          <a:p>
            <a:pPr marL="0" marR="0" lvl="0" indent="0" algn="l" rtl="0">
              <a:lnSpc>
                <a:spcPct val="100000"/>
              </a:lnSpc>
              <a:spcBef>
                <a:spcPts val="0"/>
              </a:spcBef>
              <a:spcAft>
                <a:spcPts val="0"/>
              </a:spcAft>
              <a:buNone/>
            </a:pPr>
            <a:r>
              <a:rPr lang="hu-HU" sz="2000" b="0" i="0" u="none" strike="noStrike" cap="none" dirty="0">
                <a:solidFill>
                  <a:srgbClr val="00B050"/>
                </a:solidFill>
                <a:latin typeface="Calibri"/>
                <a:ea typeface="Calibri"/>
                <a:cs typeface="Calibri"/>
                <a:sym typeface="Calibri"/>
              </a:rPr>
              <a:t> 														</a:t>
            </a:r>
            <a:r>
              <a:rPr lang="hu-HU" sz="2400" b="1" i="0" u="none" strike="noStrike" cap="none" dirty="0">
                <a:solidFill>
                  <a:srgbClr val="00B050"/>
                </a:solidFill>
                <a:latin typeface="Calibri"/>
                <a:ea typeface="Calibri"/>
                <a:cs typeface="Calibri"/>
                <a:sym typeface="Calibri"/>
              </a:rPr>
              <a:t>„4R” szabály</a:t>
            </a:r>
            <a:endParaRPr sz="2000" b="1"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r>
              <a:rPr lang="hu-HU" sz="2000" b="0" i="0" u="none" strike="noStrike" cap="none" dirty="0">
                <a:solidFill>
                  <a:srgbClr val="00B05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endParaRPr sz="2000" b="0"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endParaRPr sz="2400" b="1"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r>
              <a:rPr lang="hu-HU" sz="2400" b="0" i="0" u="none" strike="noStrike" cap="none" dirty="0" err="1">
                <a:solidFill>
                  <a:srgbClr val="00B050"/>
                </a:solidFill>
                <a:latin typeface="Calibri"/>
                <a:ea typeface="Calibri"/>
                <a:cs typeface="Calibri"/>
                <a:sym typeface="Calibri"/>
              </a:rPr>
              <a:t>Precision</a:t>
            </a:r>
            <a:r>
              <a:rPr lang="hu-HU" sz="2400" b="0" i="0" u="none" strike="noStrike" cap="none" dirty="0">
                <a:solidFill>
                  <a:srgbClr val="00B050"/>
                </a:solidFill>
                <a:latin typeface="Calibri"/>
                <a:ea typeface="Calibri"/>
                <a:cs typeface="Calibri"/>
                <a:sym typeface="Calibri"/>
              </a:rPr>
              <a:t> </a:t>
            </a:r>
            <a:r>
              <a:rPr lang="hu-HU" sz="2400" b="0" i="0" u="none" strike="noStrike" cap="none" dirty="0" err="1">
                <a:solidFill>
                  <a:srgbClr val="00B050"/>
                </a:solidFill>
                <a:latin typeface="Calibri"/>
                <a:ea typeface="Calibri"/>
                <a:cs typeface="Calibri"/>
                <a:sym typeface="Calibri"/>
              </a:rPr>
              <a:t>Livestock</a:t>
            </a:r>
            <a:r>
              <a:rPr lang="hu-HU" sz="2400" b="0" i="0" u="none" strike="noStrike" cap="none" dirty="0">
                <a:solidFill>
                  <a:srgbClr val="00B050"/>
                </a:solidFill>
                <a:latin typeface="Calibri"/>
                <a:ea typeface="Calibri"/>
                <a:cs typeface="Calibri"/>
                <a:sym typeface="Calibri"/>
              </a:rPr>
              <a:t> Farming (PLF):</a:t>
            </a:r>
            <a:endParaRPr dirty="0"/>
          </a:p>
          <a:p>
            <a:pPr marL="0" marR="0" lvl="0" indent="0" algn="l" rtl="0">
              <a:lnSpc>
                <a:spcPct val="100000"/>
              </a:lnSpc>
              <a:spcBef>
                <a:spcPts val="0"/>
              </a:spcBef>
              <a:spcAft>
                <a:spcPts val="0"/>
              </a:spcAft>
              <a:buNone/>
            </a:pPr>
            <a:r>
              <a:rPr lang="hu-HU" sz="2400" b="0" i="0" u="none" strike="noStrike" cap="none" dirty="0">
                <a:solidFill>
                  <a:srgbClr val="00B050"/>
                </a:solidFill>
                <a:latin typeface="Calibri"/>
                <a:ea typeface="Calibri"/>
                <a:cs typeface="Calibri"/>
                <a:sym typeface="Calibri"/>
              </a:rPr>
              <a:t>Precíziós állattenyésztés – precíziós állattartás</a:t>
            </a:r>
            <a:endParaRPr dirty="0"/>
          </a:p>
          <a:p>
            <a:pPr marL="0" marR="0" lvl="0" indent="0" algn="l" rtl="0">
              <a:lnSpc>
                <a:spcPct val="100000"/>
              </a:lnSpc>
              <a:spcBef>
                <a:spcPts val="0"/>
              </a:spcBef>
              <a:spcAft>
                <a:spcPts val="0"/>
              </a:spcAft>
              <a:buNone/>
            </a:pPr>
            <a:r>
              <a:rPr lang="hu-HU" sz="2400" b="0" i="0" u="none" strike="noStrike" cap="none" dirty="0">
                <a:solidFill>
                  <a:srgbClr val="00B050"/>
                </a:solidFill>
                <a:latin typeface="Calibri"/>
                <a:ea typeface="Calibri"/>
                <a:cs typeface="Calibri"/>
                <a:sym typeface="Calibri"/>
              </a:rPr>
              <a:t>Precíziós takarmányozás: „</a:t>
            </a:r>
            <a:r>
              <a:rPr lang="hu-HU" sz="2400" b="0" i="0" u="none" strike="noStrike" cap="none" dirty="0" err="1">
                <a:solidFill>
                  <a:srgbClr val="00B050"/>
                </a:solidFill>
                <a:latin typeface="Calibri"/>
                <a:ea typeface="Calibri"/>
                <a:cs typeface="Calibri"/>
                <a:sym typeface="Calibri"/>
              </a:rPr>
              <a:t>information</a:t>
            </a:r>
            <a:r>
              <a:rPr lang="hu-HU" sz="2400" b="0" i="0" u="none" strike="noStrike" cap="none" dirty="0">
                <a:solidFill>
                  <a:srgbClr val="00B050"/>
                </a:solidFill>
                <a:latin typeface="Calibri"/>
                <a:ea typeface="Calibri"/>
                <a:cs typeface="Calibri"/>
                <a:sym typeface="Calibri"/>
              </a:rPr>
              <a:t> </a:t>
            </a:r>
            <a:r>
              <a:rPr lang="hu-HU" sz="2400" b="0" i="0" u="none" strike="noStrike" cap="none" dirty="0" err="1">
                <a:solidFill>
                  <a:srgbClr val="00B050"/>
                </a:solidFill>
                <a:latin typeface="Calibri"/>
                <a:ea typeface="Calibri"/>
                <a:cs typeface="Calibri"/>
                <a:sym typeface="Calibri"/>
              </a:rPr>
              <a:t>intensive</a:t>
            </a:r>
            <a:r>
              <a:rPr lang="hu-HU" sz="2400" b="0" i="0" u="none" strike="noStrike" cap="none" dirty="0">
                <a:solidFill>
                  <a:srgbClr val="00B050"/>
                </a:solidFill>
                <a:latin typeface="Calibri"/>
                <a:ea typeface="Calibri"/>
                <a:cs typeface="Calibri"/>
                <a:sym typeface="Calibri"/>
              </a:rPr>
              <a:t> </a:t>
            </a:r>
            <a:r>
              <a:rPr lang="hu-HU" sz="2400" b="0" i="0" u="none" strike="noStrike" cap="none" dirty="0" err="1">
                <a:solidFill>
                  <a:srgbClr val="00B050"/>
                </a:solidFill>
                <a:latin typeface="Calibri"/>
                <a:ea typeface="Calibri"/>
                <a:cs typeface="Calibri"/>
                <a:sym typeface="Calibri"/>
              </a:rPr>
              <a:t>nutrition</a:t>
            </a:r>
            <a:r>
              <a:rPr lang="hu-HU" sz="2400" b="0" i="0" u="none" strike="noStrike" cap="none" dirty="0">
                <a:solidFill>
                  <a:srgbClr val="00B050"/>
                </a:solidFill>
                <a:latin typeface="Calibri"/>
                <a:ea typeface="Calibri"/>
                <a:cs typeface="Calibri"/>
                <a:sym typeface="Calibri"/>
              </a:rPr>
              <a:t>” </a:t>
            </a:r>
            <a:endParaRPr sz="2400" b="0"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endParaRPr sz="2800" b="0"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dirty="0">
              <a:solidFill>
                <a:srgbClr val="00B050"/>
              </a:solidFill>
              <a:latin typeface="Calibri"/>
              <a:ea typeface="Calibri"/>
              <a:cs typeface="Calibri"/>
              <a:sym typeface="Calibri"/>
            </a:endParaRPr>
          </a:p>
          <a:p>
            <a:pPr marL="0" marR="0" lvl="0" indent="0" algn="l" rtl="0">
              <a:lnSpc>
                <a:spcPct val="100000"/>
              </a:lnSpc>
              <a:spcBef>
                <a:spcPts val="0"/>
              </a:spcBef>
              <a:spcAft>
                <a:spcPts val="0"/>
              </a:spcAft>
              <a:buNone/>
            </a:pPr>
            <a:endParaRPr sz="2000" b="0" i="0" u="none" strike="noStrike" cap="none" dirty="0">
              <a:solidFill>
                <a:srgbClr val="00B050"/>
              </a:solidFill>
              <a:latin typeface="Calibri"/>
              <a:ea typeface="Calibri"/>
              <a:cs typeface="Calibri"/>
              <a:sym typeface="Calibri"/>
            </a:endParaRPr>
          </a:p>
        </p:txBody>
      </p:sp>
      <p:pic>
        <p:nvPicPr>
          <p:cNvPr id="78" name="Google Shape;78;gd03d5b2036_1_0"/>
          <p:cNvPicPr preferRelativeResize="0"/>
          <p:nvPr/>
        </p:nvPicPr>
        <p:blipFill rotWithShape="1">
          <a:blip r:embed="rId5">
            <a:alphaModFix/>
          </a:blip>
          <a:srcRect/>
          <a:stretch/>
        </p:blipFill>
        <p:spPr>
          <a:xfrm>
            <a:off x="9692574" y="4217804"/>
            <a:ext cx="1817551" cy="2579180"/>
          </a:xfrm>
          <a:prstGeom prst="rect">
            <a:avLst/>
          </a:prstGeom>
          <a:noFill/>
          <a:ln>
            <a:noFill/>
          </a:ln>
        </p:spPr>
      </p:pic>
      <p:sp>
        <p:nvSpPr>
          <p:cNvPr id="79" name="Google Shape;79;gd03d5b2036_1_0"/>
          <p:cNvSpPr/>
          <p:nvPr/>
        </p:nvSpPr>
        <p:spPr>
          <a:xfrm rot="5400000">
            <a:off x="313508" y="-299244"/>
            <a:ext cx="796834" cy="1423851"/>
          </a:xfrm>
          <a:prstGeom prst="rtTriangl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0"/>
          <p:cNvSpPr txBox="1">
            <a:spLocks noGrp="1"/>
          </p:cNvSpPr>
          <p:nvPr>
            <p:ph type="title"/>
          </p:nvPr>
        </p:nvSpPr>
        <p:spPr>
          <a:xfrm>
            <a:off x="321547" y="343354"/>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2.4 felügyeleti rendszerek – Trágyakezelés monitoring </a:t>
            </a:r>
            <a:endParaRPr/>
          </a:p>
        </p:txBody>
      </p:sp>
      <p:pic>
        <p:nvPicPr>
          <p:cNvPr id="332" name="Google Shape;332;p40"/>
          <p:cNvPicPr preferRelativeResize="0"/>
          <p:nvPr/>
        </p:nvPicPr>
        <p:blipFill rotWithShape="1">
          <a:blip r:embed="rId3">
            <a:alphaModFix/>
          </a:blip>
          <a:srcRect/>
          <a:stretch/>
        </p:blipFill>
        <p:spPr>
          <a:xfrm>
            <a:off x="885158" y="1502229"/>
            <a:ext cx="10457444" cy="4453745"/>
          </a:xfrm>
          <a:prstGeom prst="rect">
            <a:avLst/>
          </a:prstGeom>
          <a:noFill/>
          <a:ln>
            <a:noFill/>
          </a:ln>
        </p:spPr>
      </p:pic>
      <p:sp>
        <p:nvSpPr>
          <p:cNvPr id="333" name="Google Shape;333;p40"/>
          <p:cNvSpPr txBox="1"/>
          <p:nvPr/>
        </p:nvSpPr>
        <p:spPr>
          <a:xfrm>
            <a:off x="2720893" y="6083003"/>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https://www.youtube.com/watch?v=6aIbqlgk9S0</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1"/>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2.4 felügyeleti rendszerek  - fejőrobot </a:t>
            </a:r>
            <a:endParaRPr/>
          </a:p>
        </p:txBody>
      </p:sp>
      <p:pic>
        <p:nvPicPr>
          <p:cNvPr id="339" name="Google Shape;339;p41"/>
          <p:cNvPicPr preferRelativeResize="0"/>
          <p:nvPr/>
        </p:nvPicPr>
        <p:blipFill rotWithShape="1">
          <a:blip r:embed="rId3">
            <a:alphaModFix/>
          </a:blip>
          <a:srcRect/>
          <a:stretch/>
        </p:blipFill>
        <p:spPr>
          <a:xfrm>
            <a:off x="4242816" y="1481899"/>
            <a:ext cx="6980524" cy="4648668"/>
          </a:xfrm>
          <a:prstGeom prst="rect">
            <a:avLst/>
          </a:prstGeom>
          <a:noFill/>
          <a:ln>
            <a:noFill/>
          </a:ln>
        </p:spPr>
      </p:pic>
      <p:sp>
        <p:nvSpPr>
          <p:cNvPr id="340" name="Google Shape;340;p41"/>
          <p:cNvSpPr txBox="1"/>
          <p:nvPr/>
        </p:nvSpPr>
        <p:spPr>
          <a:xfrm>
            <a:off x="572419" y="1827170"/>
            <a:ext cx="3767378" cy="3188565"/>
          </a:xfrm>
          <a:prstGeom prst="rect">
            <a:avLst/>
          </a:prstGeom>
          <a:noFill/>
          <a:ln>
            <a:noFill/>
          </a:ln>
        </p:spPr>
        <p:txBody>
          <a:bodyPr spcFirstLastPara="1" wrap="square" lIns="91425" tIns="45700" rIns="91425" bIns="45700" anchor="t" anchorCtr="0">
            <a:spAutoFit/>
          </a:bodyPr>
          <a:lstStyle/>
          <a:p>
            <a:pPr marL="114300" marR="0" lvl="0" indent="0" algn="l" rtl="0">
              <a:lnSpc>
                <a:spcPct val="90000"/>
              </a:lnSpc>
              <a:spcBef>
                <a:spcPts val="0"/>
              </a:spcBef>
              <a:spcAft>
                <a:spcPts val="0"/>
              </a:spcAft>
              <a:buNone/>
            </a:pPr>
            <a:r>
              <a:rPr lang="hu-HU" sz="2400" b="0" i="0" u="none" strike="noStrike" cap="none">
                <a:solidFill>
                  <a:srgbClr val="1C9E4A"/>
                </a:solidFill>
                <a:latin typeface="Calibri"/>
                <a:ea typeface="Calibri"/>
                <a:cs typeface="Calibri"/>
                <a:sym typeface="Calibri"/>
              </a:rPr>
              <a:t>Automatizált tejtermelés</a:t>
            </a:r>
            <a:endParaRPr/>
          </a:p>
          <a:p>
            <a:pPr marL="457200" marR="0" lvl="1" indent="-342900" algn="l" rtl="0">
              <a:lnSpc>
                <a:spcPct val="9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Tőgyelőkészítés</a:t>
            </a:r>
            <a:endParaRPr/>
          </a:p>
          <a:p>
            <a:pPr marL="457200" marR="0" lvl="1" indent="-342900" algn="l" rtl="0">
              <a:lnSpc>
                <a:spcPct val="9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kehelyfelhelyezés</a:t>
            </a:r>
            <a:endParaRPr/>
          </a:p>
          <a:p>
            <a:pPr marL="457200" marR="0" lvl="1" indent="-342900" algn="l" rtl="0">
              <a:lnSpc>
                <a:spcPct val="9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Tőgynegyedenkénti fejés</a:t>
            </a:r>
            <a:endParaRPr/>
          </a:p>
          <a:p>
            <a:pPr marL="457200" marR="0" lvl="1" indent="-342900" algn="l" rtl="0">
              <a:lnSpc>
                <a:spcPct val="9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Tőgybimbó lezárása</a:t>
            </a:r>
            <a:endParaRPr/>
          </a:p>
          <a:p>
            <a:pPr marL="457200" marR="0" lvl="1" indent="-342900" algn="l" rtl="0">
              <a:lnSpc>
                <a:spcPct val="90000"/>
              </a:lnSpc>
              <a:spcBef>
                <a:spcPts val="10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Tejminőség monitoring</a:t>
            </a:r>
            <a:endParaRPr/>
          </a:p>
          <a:p>
            <a:pPr marL="457200" marR="0" lvl="1" indent="-228600" algn="l" rtl="0">
              <a:lnSpc>
                <a:spcPct val="90000"/>
              </a:lnSpc>
              <a:spcBef>
                <a:spcPts val="1000"/>
              </a:spcBef>
              <a:spcAft>
                <a:spcPts val="0"/>
              </a:spcAft>
              <a:buClr>
                <a:srgbClr val="1C9E4A"/>
              </a:buClr>
              <a:buSzPts val="1800"/>
              <a:buFont typeface="Arial"/>
              <a:buNone/>
            </a:pPr>
            <a:endParaRPr sz="2400" b="0" i="0" u="none" strike="noStrike" cap="none">
              <a:solidFill>
                <a:srgbClr val="1C9E4A"/>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2"/>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1C9E4A"/>
              </a:buClr>
              <a:buSzPct val="111111"/>
              <a:buFont typeface="Calibri"/>
              <a:buNone/>
            </a:pPr>
            <a:br>
              <a:rPr lang="hu-HU"/>
            </a:br>
            <a:r>
              <a:rPr lang="hu-HU"/>
              <a:t>A GYŰJTÖTT ADAT, MINT INFORMÁCIÓ FELHASZNÁLÁSA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p:nvPr/>
        </p:nvSpPr>
        <p:spPr>
          <a:xfrm rot="5400000">
            <a:off x="465908" y="-146844"/>
            <a:ext cx="796834" cy="1423851"/>
          </a:xfrm>
          <a:prstGeom prst="rtTriangl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51" name="Google Shape;351;p43"/>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hu-HU"/>
              <a:t>ADAT ÉS INFORMÁCIÓ</a:t>
            </a:r>
            <a:endParaRPr/>
          </a:p>
        </p:txBody>
      </p:sp>
      <p:pic>
        <p:nvPicPr>
          <p:cNvPr id="352" name="Google Shape;352;p43"/>
          <p:cNvPicPr preferRelativeResize="0"/>
          <p:nvPr/>
        </p:nvPicPr>
        <p:blipFill rotWithShape="1">
          <a:blip r:embed="rId3">
            <a:alphaModFix/>
          </a:blip>
          <a:srcRect/>
          <a:stretch/>
        </p:blipFill>
        <p:spPr>
          <a:xfrm>
            <a:off x="4736370" y="2234565"/>
            <a:ext cx="3588870" cy="4486088"/>
          </a:xfrm>
          <a:prstGeom prst="rect">
            <a:avLst/>
          </a:prstGeom>
          <a:noFill/>
          <a:ln>
            <a:noFill/>
          </a:ln>
        </p:spPr>
      </p:pic>
      <p:pic>
        <p:nvPicPr>
          <p:cNvPr id="353" name="Google Shape;353;p43"/>
          <p:cNvPicPr preferRelativeResize="0"/>
          <p:nvPr/>
        </p:nvPicPr>
        <p:blipFill rotWithShape="1">
          <a:blip r:embed="rId4">
            <a:alphaModFix/>
          </a:blip>
          <a:srcRect/>
          <a:stretch/>
        </p:blipFill>
        <p:spPr>
          <a:xfrm>
            <a:off x="5178558" y="1320330"/>
            <a:ext cx="914235" cy="914235"/>
          </a:xfrm>
          <a:prstGeom prst="rect">
            <a:avLst/>
          </a:prstGeom>
          <a:noFill/>
          <a:ln>
            <a:noFill/>
          </a:ln>
        </p:spPr>
      </p:pic>
      <p:pic>
        <p:nvPicPr>
          <p:cNvPr id="354" name="Google Shape;354;p43"/>
          <p:cNvPicPr preferRelativeResize="0"/>
          <p:nvPr/>
        </p:nvPicPr>
        <p:blipFill rotWithShape="1">
          <a:blip r:embed="rId5">
            <a:alphaModFix/>
          </a:blip>
          <a:srcRect/>
          <a:stretch/>
        </p:blipFill>
        <p:spPr>
          <a:xfrm>
            <a:off x="1207810" y="4602998"/>
            <a:ext cx="2892741" cy="1650807"/>
          </a:xfrm>
          <a:prstGeom prst="rect">
            <a:avLst/>
          </a:prstGeom>
          <a:noFill/>
          <a:ln>
            <a:noFill/>
          </a:ln>
        </p:spPr>
      </p:pic>
      <p:pic>
        <p:nvPicPr>
          <p:cNvPr id="355" name="Google Shape;355;p43" descr="http://static2.buchi.com/sites/default/files/styles/content_large/public/solution-images/NIR-Online_X_Square_0.jpg?itok=e7El9Myf"/>
          <p:cNvPicPr preferRelativeResize="0"/>
          <p:nvPr/>
        </p:nvPicPr>
        <p:blipFill rotWithShape="1">
          <a:blip r:embed="rId6">
            <a:alphaModFix/>
          </a:blip>
          <a:srcRect/>
          <a:stretch/>
        </p:blipFill>
        <p:spPr>
          <a:xfrm>
            <a:off x="8006512" y="2162101"/>
            <a:ext cx="4185488" cy="3043411"/>
          </a:xfrm>
          <a:prstGeom prst="rect">
            <a:avLst/>
          </a:prstGeom>
          <a:noFill/>
          <a:ln>
            <a:noFill/>
          </a:ln>
        </p:spPr>
      </p:pic>
      <p:pic>
        <p:nvPicPr>
          <p:cNvPr id="356" name="Google Shape;356;p43"/>
          <p:cNvPicPr preferRelativeResize="0"/>
          <p:nvPr/>
        </p:nvPicPr>
        <p:blipFill rotWithShape="1">
          <a:blip r:embed="rId7">
            <a:alphaModFix/>
          </a:blip>
          <a:srcRect/>
          <a:stretch/>
        </p:blipFill>
        <p:spPr>
          <a:xfrm>
            <a:off x="1078513" y="2234565"/>
            <a:ext cx="3143185" cy="1743893"/>
          </a:xfrm>
          <a:prstGeom prst="rect">
            <a:avLst/>
          </a:prstGeom>
          <a:noFill/>
          <a:ln>
            <a:noFill/>
          </a:ln>
          <a:effectLst>
            <a:outerShdw blurRad="225425" dist="50800" dir="5220000" algn="ctr">
              <a:srgbClr val="000000">
                <a:alpha val="32941"/>
              </a:srgbClr>
            </a:outerShdw>
          </a:effectLst>
        </p:spPr>
      </p:pic>
      <p:pic>
        <p:nvPicPr>
          <p:cNvPr id="357" name="Google Shape;357;p43"/>
          <p:cNvPicPr preferRelativeResize="0"/>
          <p:nvPr/>
        </p:nvPicPr>
        <p:blipFill rotWithShape="1">
          <a:blip r:embed="rId4">
            <a:alphaModFix/>
          </a:blip>
          <a:srcRect/>
          <a:stretch/>
        </p:blipFill>
        <p:spPr>
          <a:xfrm>
            <a:off x="2154731" y="4232366"/>
            <a:ext cx="673527" cy="673527"/>
          </a:xfrm>
          <a:prstGeom prst="rect">
            <a:avLst/>
          </a:prstGeom>
          <a:noFill/>
          <a:ln>
            <a:noFill/>
          </a:ln>
        </p:spPr>
      </p:pic>
      <p:sp>
        <p:nvSpPr>
          <p:cNvPr id="358" name="Google Shape;358;p43"/>
          <p:cNvSpPr/>
          <p:nvPr/>
        </p:nvSpPr>
        <p:spPr>
          <a:xfrm rot="5400000">
            <a:off x="313508" y="-299244"/>
            <a:ext cx="796834" cy="1423851"/>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txBox="1">
            <a:spLocks noGrp="1"/>
          </p:cNvSpPr>
          <p:nvPr>
            <p:ph type="title"/>
          </p:nvPr>
        </p:nvSpPr>
        <p:spPr>
          <a:xfrm>
            <a:off x="711925" y="299811"/>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Közeli infravörös (NIR) spektroszkópia alkalmazása</a:t>
            </a:r>
            <a:endParaRPr/>
          </a:p>
        </p:txBody>
      </p:sp>
      <p:sp>
        <p:nvSpPr>
          <p:cNvPr id="364" name="Google Shape;364;p44"/>
          <p:cNvSpPr txBox="1">
            <a:spLocks noGrp="1"/>
          </p:cNvSpPr>
          <p:nvPr>
            <p:ph type="body" idx="1"/>
          </p:nvPr>
        </p:nvSpPr>
        <p:spPr>
          <a:xfrm>
            <a:off x="321548" y="1330324"/>
            <a:ext cx="5218444" cy="5227865"/>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rgbClr val="1C9E4A"/>
              </a:buClr>
              <a:buSzPct val="81081"/>
              <a:buChar char="•"/>
            </a:pPr>
            <a:r>
              <a:rPr lang="hu-HU" sz="2400">
                <a:solidFill>
                  <a:srgbClr val="00B050"/>
                </a:solidFill>
                <a:latin typeface="Arial"/>
                <a:ea typeface="Arial"/>
                <a:cs typeface="Arial"/>
                <a:sym typeface="Arial"/>
              </a:rPr>
              <a:t>Roncsolásmentes</a:t>
            </a:r>
            <a:endParaRPr/>
          </a:p>
          <a:p>
            <a:pPr marL="457200" lvl="0" indent="-342900" algn="l" rtl="0">
              <a:lnSpc>
                <a:spcPct val="90000"/>
              </a:lnSpc>
              <a:spcBef>
                <a:spcPts val="1000"/>
              </a:spcBef>
              <a:spcAft>
                <a:spcPts val="0"/>
              </a:spcAft>
              <a:buClr>
                <a:srgbClr val="1C9E4A"/>
              </a:buClr>
              <a:buSzPct val="81081"/>
              <a:buChar char="•"/>
            </a:pPr>
            <a:r>
              <a:rPr lang="hu-HU" sz="2400" b="0" i="0">
                <a:solidFill>
                  <a:srgbClr val="00B050"/>
                </a:solidFill>
                <a:latin typeface="Arial"/>
                <a:ea typeface="Arial"/>
                <a:cs typeface="Arial"/>
                <a:sym typeface="Arial"/>
              </a:rPr>
              <a:t>Gyorsműszeres analitikai eljárás</a:t>
            </a:r>
            <a:endParaRPr/>
          </a:p>
          <a:p>
            <a:pPr marL="457200" lvl="0" indent="-342900" algn="l" rtl="0">
              <a:lnSpc>
                <a:spcPct val="90000"/>
              </a:lnSpc>
              <a:spcBef>
                <a:spcPts val="1000"/>
              </a:spcBef>
              <a:spcAft>
                <a:spcPts val="0"/>
              </a:spcAft>
              <a:buClr>
                <a:srgbClr val="1C9E4A"/>
              </a:buClr>
              <a:buSzPct val="81081"/>
              <a:buChar char="•"/>
            </a:pPr>
            <a:r>
              <a:rPr lang="hu-HU" sz="2400" b="0" i="0">
                <a:solidFill>
                  <a:srgbClr val="00B050"/>
                </a:solidFill>
                <a:latin typeface="Arial"/>
                <a:ea typeface="Arial"/>
                <a:cs typeface="Arial"/>
                <a:sym typeface="Arial"/>
              </a:rPr>
              <a:t>Mérés 800–2500 nm fényhullámhossz tartományban</a:t>
            </a:r>
            <a:endParaRPr/>
          </a:p>
          <a:p>
            <a:pPr marL="457200" lvl="0" indent="-342900" algn="l" rtl="0">
              <a:lnSpc>
                <a:spcPct val="90000"/>
              </a:lnSpc>
              <a:spcBef>
                <a:spcPts val="1000"/>
              </a:spcBef>
              <a:spcAft>
                <a:spcPts val="0"/>
              </a:spcAft>
              <a:buClr>
                <a:srgbClr val="1C9E4A"/>
              </a:buClr>
              <a:buSzPct val="81081"/>
              <a:buChar char="•"/>
            </a:pPr>
            <a:r>
              <a:rPr lang="hu-HU" sz="2400">
                <a:solidFill>
                  <a:srgbClr val="00B050"/>
                </a:solidFill>
                <a:latin typeface="Arial"/>
                <a:ea typeface="Arial"/>
                <a:cs typeface="Arial"/>
                <a:sym typeface="Arial"/>
              </a:rPr>
              <a:t>Alkalmas a takarmányok makrotáplálóanyagainak (fehérje, zsír, rost, stb.) és számos, kis mennyiségben jelenlévő anyag, szennyeződés detektálására (pl. aminosavak, vitaminok, mikotoxinok) </a:t>
            </a:r>
            <a:endParaRPr sz="2400" b="0" i="0">
              <a:solidFill>
                <a:srgbClr val="00B050"/>
              </a:solidFill>
              <a:latin typeface="Arial"/>
              <a:ea typeface="Arial"/>
              <a:cs typeface="Arial"/>
              <a:sym typeface="Arial"/>
            </a:endParaRPr>
          </a:p>
          <a:p>
            <a:pPr marL="457200" lvl="0" indent="-342900" algn="l" rtl="0">
              <a:lnSpc>
                <a:spcPct val="90000"/>
              </a:lnSpc>
              <a:spcBef>
                <a:spcPts val="1000"/>
              </a:spcBef>
              <a:spcAft>
                <a:spcPts val="0"/>
              </a:spcAft>
              <a:buClr>
                <a:srgbClr val="1C9E4A"/>
              </a:buClr>
              <a:buSzPct val="81081"/>
              <a:buChar char="•"/>
            </a:pPr>
            <a:r>
              <a:rPr lang="hu-HU" sz="2400" b="0" i="0">
                <a:solidFill>
                  <a:srgbClr val="00B050"/>
                </a:solidFill>
                <a:latin typeface="Arial"/>
                <a:ea typeface="Arial"/>
                <a:cs typeface="Arial"/>
                <a:sym typeface="Arial"/>
              </a:rPr>
              <a:t>Kalibrációs adathalmaz szükséges</a:t>
            </a:r>
            <a:endParaRPr/>
          </a:p>
          <a:p>
            <a:pPr marL="457200" lvl="0" indent="-342900" algn="l" rtl="0">
              <a:lnSpc>
                <a:spcPct val="90000"/>
              </a:lnSpc>
              <a:spcBef>
                <a:spcPts val="1000"/>
              </a:spcBef>
              <a:spcAft>
                <a:spcPts val="0"/>
              </a:spcAft>
              <a:buClr>
                <a:srgbClr val="1C9E4A"/>
              </a:buClr>
              <a:buSzPct val="81081"/>
              <a:buChar char="•"/>
            </a:pPr>
            <a:r>
              <a:rPr lang="hu-HU" sz="2400">
                <a:solidFill>
                  <a:srgbClr val="00B050"/>
                </a:solidFill>
                <a:latin typeface="Arial"/>
                <a:ea typeface="Arial"/>
                <a:cs typeface="Arial"/>
                <a:sym typeface="Arial"/>
              </a:rPr>
              <a:t>A</a:t>
            </a:r>
            <a:r>
              <a:rPr lang="hu-HU" sz="2400" b="0" i="0">
                <a:solidFill>
                  <a:srgbClr val="00B050"/>
                </a:solidFill>
                <a:latin typeface="Arial"/>
                <a:ea typeface="Arial"/>
                <a:cs typeface="Arial"/>
                <a:sym typeface="Arial"/>
              </a:rPr>
              <a:t>kár emészthető táplálóanyag tartalmat is lehet mérni. </a:t>
            </a:r>
            <a:endParaRPr sz="2400">
              <a:solidFill>
                <a:srgbClr val="00B050"/>
              </a:solidFill>
            </a:endParaRPr>
          </a:p>
        </p:txBody>
      </p:sp>
      <p:pic>
        <p:nvPicPr>
          <p:cNvPr id="365" name="Google Shape;365;p44"/>
          <p:cNvPicPr preferRelativeResize="0"/>
          <p:nvPr/>
        </p:nvPicPr>
        <p:blipFill rotWithShape="1">
          <a:blip r:embed="rId3">
            <a:alphaModFix/>
          </a:blip>
          <a:srcRect/>
          <a:stretch/>
        </p:blipFill>
        <p:spPr>
          <a:xfrm>
            <a:off x="5708469" y="1330324"/>
            <a:ext cx="6000205" cy="5348867"/>
          </a:xfrm>
          <a:prstGeom prst="rect">
            <a:avLst/>
          </a:prstGeom>
          <a:noFill/>
          <a:ln>
            <a:noFill/>
          </a:ln>
        </p:spPr>
      </p:pic>
      <p:sp>
        <p:nvSpPr>
          <p:cNvPr id="366" name="Google Shape;366;p44"/>
          <p:cNvSpPr/>
          <p:nvPr/>
        </p:nvSpPr>
        <p:spPr>
          <a:xfrm rot="5400000">
            <a:off x="313508" y="-299244"/>
            <a:ext cx="796834" cy="1423851"/>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p:nvPr/>
        </p:nvSpPr>
        <p:spPr>
          <a:xfrm>
            <a:off x="972365" y="249745"/>
            <a:ext cx="10972800" cy="11430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000000"/>
              </a:buClr>
              <a:buSzPts val="3600"/>
              <a:buFont typeface="Arial"/>
              <a:buNone/>
            </a:pPr>
            <a:r>
              <a:rPr lang="hu-HU" sz="3600" b="0" i="0" u="none" strike="noStrike" cap="none">
                <a:solidFill>
                  <a:srgbClr val="00B050"/>
                </a:solidFill>
                <a:latin typeface="Calibri"/>
                <a:ea typeface="Calibri"/>
                <a:cs typeface="Calibri"/>
                <a:sym typeface="Calibri"/>
              </a:rPr>
              <a:t>Táplálóanyag tartalom a takarmányban</a:t>
            </a:r>
            <a:endParaRPr/>
          </a:p>
        </p:txBody>
      </p:sp>
      <p:sp>
        <p:nvSpPr>
          <p:cNvPr id="373" name="Google Shape;373;p45"/>
          <p:cNvSpPr/>
          <p:nvPr/>
        </p:nvSpPr>
        <p:spPr>
          <a:xfrm>
            <a:off x="687867" y="1291878"/>
            <a:ext cx="10894532" cy="2800717"/>
          </a:xfrm>
          <a:prstGeom prst="rect">
            <a:avLst/>
          </a:prstGeom>
          <a:noFill/>
          <a:ln>
            <a:noFill/>
          </a:ln>
        </p:spPr>
        <p:txBody>
          <a:bodyPr spcFirstLastPara="1" wrap="square" lIns="87125" tIns="43550" rIns="87125" bIns="43550" anchor="t" anchorCtr="0">
            <a:spAutoFit/>
          </a:bodyPr>
          <a:lstStyle/>
          <a:p>
            <a:pPr marL="0" marR="0" lvl="0" indent="0" algn="l" rtl="0">
              <a:lnSpc>
                <a:spcPct val="150000"/>
              </a:lnSpc>
              <a:spcBef>
                <a:spcPts val="0"/>
              </a:spcBef>
              <a:spcAft>
                <a:spcPts val="0"/>
              </a:spcAft>
              <a:buNone/>
            </a:pPr>
            <a:r>
              <a:rPr lang="hu-HU" sz="2400" b="0" i="0" u="none" strike="noStrike" cap="none">
                <a:solidFill>
                  <a:srgbClr val="00B050"/>
                </a:solidFill>
                <a:latin typeface="Calibri"/>
                <a:ea typeface="Calibri"/>
                <a:cs typeface="Calibri"/>
                <a:sym typeface="Calibri"/>
              </a:rPr>
              <a:t>Receptúra készítés: biztonsági rátartás – mennyi rátartás szükséges?</a:t>
            </a:r>
            <a:endParaRPr/>
          </a:p>
          <a:p>
            <a:pPr marL="0" marR="0" lvl="1" indent="0" algn="l" rtl="0">
              <a:lnSpc>
                <a:spcPct val="150000"/>
              </a:lnSpc>
              <a:spcBef>
                <a:spcPts val="0"/>
              </a:spcBef>
              <a:spcAft>
                <a:spcPts val="0"/>
              </a:spcAft>
              <a:buNone/>
            </a:pPr>
            <a:r>
              <a:rPr lang="hu-HU" sz="2400" b="0" i="0" u="none" strike="noStrike" cap="none">
                <a:solidFill>
                  <a:srgbClr val="00B050"/>
                </a:solidFill>
                <a:latin typeface="Calibri"/>
                <a:ea typeface="Calibri"/>
                <a:cs typeface="Calibri"/>
                <a:sym typeface="Calibri"/>
              </a:rPr>
              <a:t>	tételek szórása, analitika bizonytalansága, minőségi kifogás, stb.</a:t>
            </a:r>
            <a:endParaRPr/>
          </a:p>
          <a:p>
            <a:pPr marL="0" marR="0" lvl="0" indent="0" algn="l" rtl="0">
              <a:lnSpc>
                <a:spcPct val="150000"/>
              </a:lnSpc>
              <a:spcBef>
                <a:spcPts val="0"/>
              </a:spcBef>
              <a:spcAft>
                <a:spcPts val="0"/>
              </a:spcAft>
              <a:buNone/>
            </a:pPr>
            <a:endParaRPr sz="2400" b="0" i="0" u="none" strike="noStrike" cap="none">
              <a:solidFill>
                <a:srgbClr val="00B050"/>
              </a:solidFill>
              <a:latin typeface="Calibri"/>
              <a:ea typeface="Calibri"/>
              <a:cs typeface="Calibri"/>
              <a:sym typeface="Calibri"/>
            </a:endParaRPr>
          </a:p>
          <a:p>
            <a:pPr marL="0" marR="0" lvl="0" indent="0" algn="l" rtl="0">
              <a:lnSpc>
                <a:spcPct val="150000"/>
              </a:lnSpc>
              <a:spcBef>
                <a:spcPts val="0"/>
              </a:spcBef>
              <a:spcAft>
                <a:spcPts val="0"/>
              </a:spcAft>
              <a:buNone/>
            </a:pPr>
            <a:r>
              <a:rPr lang="hu-HU" sz="2400" b="0" i="0" u="none" strike="noStrike" cap="none">
                <a:solidFill>
                  <a:srgbClr val="00B050"/>
                </a:solidFill>
                <a:latin typeface="Calibri"/>
                <a:ea typeface="Calibri"/>
                <a:cs typeface="Calibri"/>
                <a:sym typeface="Calibri"/>
              </a:rPr>
              <a:t>										</a:t>
            </a:r>
            <a:endParaRPr/>
          </a:p>
          <a:p>
            <a:pPr marL="0" marR="0" lvl="0" indent="0" algn="l" rtl="0">
              <a:lnSpc>
                <a:spcPct val="150000"/>
              </a:lnSpc>
              <a:spcBef>
                <a:spcPts val="0"/>
              </a:spcBef>
              <a:spcAft>
                <a:spcPts val="0"/>
              </a:spcAft>
              <a:buNone/>
            </a:pPr>
            <a:endParaRPr sz="2400" b="0" i="0" u="none" strike="noStrike" cap="none">
              <a:solidFill>
                <a:srgbClr val="00B050"/>
              </a:solidFill>
              <a:latin typeface="Calibri"/>
              <a:ea typeface="Calibri"/>
              <a:cs typeface="Calibri"/>
              <a:sym typeface="Calibri"/>
            </a:endParaRPr>
          </a:p>
        </p:txBody>
      </p:sp>
      <p:pic>
        <p:nvPicPr>
          <p:cNvPr id="374" name="Google Shape;374;p45" descr="Kapcsolódó kép"/>
          <p:cNvPicPr preferRelativeResize="0"/>
          <p:nvPr/>
        </p:nvPicPr>
        <p:blipFill rotWithShape="1">
          <a:blip r:embed="rId3">
            <a:alphaModFix/>
          </a:blip>
          <a:srcRect/>
          <a:stretch/>
        </p:blipFill>
        <p:spPr>
          <a:xfrm>
            <a:off x="9470406" y="5033862"/>
            <a:ext cx="2542485" cy="1690060"/>
          </a:xfrm>
          <a:prstGeom prst="rect">
            <a:avLst/>
          </a:prstGeom>
          <a:noFill/>
          <a:ln>
            <a:noFill/>
          </a:ln>
        </p:spPr>
      </p:pic>
      <p:sp>
        <p:nvSpPr>
          <p:cNvPr id="375" name="Google Shape;375;p45"/>
          <p:cNvSpPr txBox="1"/>
          <p:nvPr/>
        </p:nvSpPr>
        <p:spPr>
          <a:xfrm>
            <a:off x="5055907" y="2685346"/>
            <a:ext cx="6526492" cy="3473529"/>
          </a:xfrm>
          <a:prstGeom prst="rect">
            <a:avLst/>
          </a:prstGeom>
          <a:noFill/>
          <a:ln>
            <a:noFill/>
          </a:ln>
        </p:spPr>
        <p:txBody>
          <a:bodyPr spcFirstLastPara="1" wrap="square" lIns="87125" tIns="43550" rIns="87125" bIns="43550" anchor="t" anchorCtr="0">
            <a:spAutoFit/>
          </a:bodyPr>
          <a:lstStyle/>
          <a:p>
            <a:pPr marL="0" marR="0" lvl="0" indent="0" algn="l" rtl="0">
              <a:lnSpc>
                <a:spcPct val="150000"/>
              </a:lnSpc>
              <a:spcBef>
                <a:spcPts val="0"/>
              </a:spcBef>
              <a:spcAft>
                <a:spcPts val="0"/>
              </a:spcAft>
              <a:buNone/>
            </a:pPr>
            <a:r>
              <a:rPr lang="hu-HU" sz="2200" b="1" i="0" u="none" strike="noStrike" cap="none">
                <a:solidFill>
                  <a:srgbClr val="00B050"/>
                </a:solidFill>
                <a:latin typeface="Calibri"/>
                <a:ea typeface="Calibri"/>
                <a:cs typeface="Calibri"/>
                <a:sym typeface="Calibri"/>
              </a:rPr>
              <a:t>NIRS használatával a biztonsági rátartás jelentősen csökkenthető.</a:t>
            </a:r>
            <a:endParaRPr/>
          </a:p>
          <a:p>
            <a:pPr marL="326753" marR="0" lvl="0" indent="-326753" algn="l" rtl="0">
              <a:lnSpc>
                <a:spcPct val="150000"/>
              </a:lnSpc>
              <a:spcBef>
                <a:spcPts val="0"/>
              </a:spcBef>
              <a:spcAft>
                <a:spcPts val="0"/>
              </a:spcAft>
              <a:buClr>
                <a:srgbClr val="000000"/>
              </a:buClr>
              <a:buSzPts val="2200"/>
              <a:buFont typeface="Arial"/>
              <a:buChar char="-"/>
            </a:pPr>
            <a:r>
              <a:rPr lang="hu-HU" sz="2200" b="0" i="0" u="none" strike="noStrike" cap="none">
                <a:solidFill>
                  <a:srgbClr val="00B050"/>
                </a:solidFill>
                <a:latin typeface="Calibri"/>
                <a:ea typeface="Calibri"/>
                <a:cs typeface="Calibri"/>
                <a:sym typeface="Calibri"/>
              </a:rPr>
              <a:t>gyors, pontos mérés megfelelő kalibrációs adathalmaz esetén</a:t>
            </a:r>
            <a:endParaRPr/>
          </a:p>
          <a:p>
            <a:pPr marL="326753" marR="0" lvl="0" indent="-326753" algn="l" rtl="0">
              <a:lnSpc>
                <a:spcPct val="150000"/>
              </a:lnSpc>
              <a:spcBef>
                <a:spcPts val="0"/>
              </a:spcBef>
              <a:spcAft>
                <a:spcPts val="0"/>
              </a:spcAft>
              <a:buClr>
                <a:srgbClr val="000000"/>
              </a:buClr>
              <a:buSzPts val="2200"/>
              <a:buFont typeface="Arial"/>
              <a:buChar char="-"/>
            </a:pPr>
            <a:r>
              <a:rPr lang="hu-HU" sz="2200" b="0" i="0" u="none" strike="noStrike" cap="none">
                <a:solidFill>
                  <a:srgbClr val="00B050"/>
                </a:solidFill>
                <a:latin typeface="Calibri"/>
                <a:ea typeface="Calibri"/>
                <a:cs typeface="Calibri"/>
                <a:sym typeface="Calibri"/>
              </a:rPr>
              <a:t>in-line NIRS folyamatos kontroll a keverék-takarmány gyártás során</a:t>
            </a:r>
            <a:endParaRPr/>
          </a:p>
          <a:p>
            <a:pPr marL="0" marR="0" lvl="0" indent="0" algn="l" rtl="0">
              <a:lnSpc>
                <a:spcPct val="100000"/>
              </a:lnSpc>
              <a:spcBef>
                <a:spcPts val="0"/>
              </a:spcBef>
              <a:spcAft>
                <a:spcPts val="0"/>
              </a:spcAft>
              <a:buNone/>
            </a:pPr>
            <a:endParaRPr sz="2200" b="0" i="0" u="none" strike="noStrike" cap="none">
              <a:solidFill>
                <a:srgbClr val="00B050"/>
              </a:solidFill>
              <a:latin typeface="Calibri"/>
              <a:ea typeface="Calibri"/>
              <a:cs typeface="Calibri"/>
              <a:sym typeface="Calibri"/>
            </a:endParaRPr>
          </a:p>
        </p:txBody>
      </p:sp>
      <p:sp>
        <p:nvSpPr>
          <p:cNvPr id="376" name="Google Shape;376;p45"/>
          <p:cNvSpPr/>
          <p:nvPr/>
        </p:nvSpPr>
        <p:spPr>
          <a:xfrm>
            <a:off x="777057" y="2129616"/>
            <a:ext cx="390617" cy="153880"/>
          </a:xfrm>
          <a:prstGeom prst="rightArrow">
            <a:avLst>
              <a:gd name="adj1" fmla="val 50000"/>
              <a:gd name="adj2" fmla="val 50000"/>
            </a:avLst>
          </a:prstGeom>
          <a:solidFill>
            <a:schemeClr val="accent2"/>
          </a:solidFill>
          <a:ln w="9525" cap="flat" cmpd="sng">
            <a:solidFill>
              <a:schemeClr val="accent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rgbClr val="00B050"/>
              </a:solidFill>
              <a:latin typeface="Arial"/>
              <a:ea typeface="Arial"/>
              <a:cs typeface="Arial"/>
              <a:sym typeface="Arial"/>
            </a:endParaRPr>
          </a:p>
        </p:txBody>
      </p:sp>
      <p:pic>
        <p:nvPicPr>
          <p:cNvPr id="377" name="Google Shape;377;p45" descr="http://static2.buchi.com/sites/default/files/styles/content_large/public/solution-images/NIR-Online_X_Square_0.jpg?itok=e7El9Myf"/>
          <p:cNvPicPr preferRelativeResize="0"/>
          <p:nvPr/>
        </p:nvPicPr>
        <p:blipFill rotWithShape="1">
          <a:blip r:embed="rId4">
            <a:alphaModFix/>
          </a:blip>
          <a:srcRect/>
          <a:stretch/>
        </p:blipFill>
        <p:spPr>
          <a:xfrm>
            <a:off x="609600" y="2685346"/>
            <a:ext cx="4185488" cy="3043411"/>
          </a:xfrm>
          <a:prstGeom prst="rect">
            <a:avLst/>
          </a:prstGeom>
          <a:noFill/>
          <a:ln>
            <a:noFill/>
          </a:ln>
        </p:spPr>
      </p:pic>
      <p:sp>
        <p:nvSpPr>
          <p:cNvPr id="378" name="Google Shape;378;p45"/>
          <p:cNvSpPr/>
          <p:nvPr/>
        </p:nvSpPr>
        <p:spPr>
          <a:xfrm rot="5400000">
            <a:off x="313508" y="-299244"/>
            <a:ext cx="796834" cy="1423851"/>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txBox="1">
            <a:spLocks noGrp="1"/>
          </p:cNvSpPr>
          <p:nvPr>
            <p:ph type="title"/>
          </p:nvPr>
        </p:nvSpPr>
        <p:spPr>
          <a:xfrm>
            <a:off x="478301" y="327524"/>
            <a:ext cx="1155560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62500"/>
              <a:buNone/>
            </a:pPr>
            <a:br>
              <a:rPr lang="hu-HU" sz="3200" b="0" u="sng">
                <a:solidFill>
                  <a:schemeClr val="hlink"/>
                </a:solidFill>
                <a:hlinkClick r:id="rId3"/>
              </a:rPr>
            </a:br>
            <a:r>
              <a:rPr lang="hu-HU" sz="3200" b="0" u="sng">
                <a:solidFill>
                  <a:schemeClr val="hlink"/>
                </a:solidFill>
                <a:hlinkClick r:id="rId3"/>
              </a:rPr>
              <a:t>https://www.youtube.com/watch?v=oG-xemnh5dA</a:t>
            </a:r>
            <a:br>
              <a:rPr lang="hu-HU" sz="3200" b="0"/>
            </a:br>
            <a:endParaRPr sz="3200" b="0"/>
          </a:p>
        </p:txBody>
      </p:sp>
      <p:sp>
        <p:nvSpPr>
          <p:cNvPr id="384" name="Google Shape;384;p46"/>
          <p:cNvSpPr txBox="1">
            <a:spLocks noGrp="1"/>
          </p:cNvSpPr>
          <p:nvPr>
            <p:ph type="body" idx="1"/>
          </p:nvPr>
        </p:nvSpPr>
        <p:spPr>
          <a:xfrm>
            <a:off x="3006643" y="6216309"/>
            <a:ext cx="7294099" cy="553131"/>
          </a:xfrm>
          <a:prstGeom prst="rect">
            <a:avLst/>
          </a:prstGeom>
          <a:noFill/>
          <a:ln>
            <a:noFill/>
          </a:ln>
        </p:spPr>
        <p:txBody>
          <a:bodyPr spcFirstLastPara="1" wrap="square" lIns="91425" tIns="45700" rIns="91425" bIns="45700" anchor="t" anchorCtr="0">
            <a:normAutofit/>
          </a:bodyPr>
          <a:lstStyle/>
          <a:p>
            <a:pPr marL="457200" lvl="0" indent="-342900" algn="r" rtl="0">
              <a:lnSpc>
                <a:spcPct val="90000"/>
              </a:lnSpc>
              <a:spcBef>
                <a:spcPts val="1000"/>
              </a:spcBef>
              <a:spcAft>
                <a:spcPts val="0"/>
              </a:spcAft>
              <a:buSzPts val="1800"/>
              <a:buChar char="•"/>
            </a:pPr>
            <a:r>
              <a:rPr lang="hu-HU" sz="2000" u="sng">
                <a:solidFill>
                  <a:schemeClr val="hlink"/>
                </a:solidFill>
                <a:hlinkClick r:id="rId4"/>
              </a:rPr>
              <a:t>https://www.youtube.com/watch?v=GG1_koIsLM0</a:t>
            </a:r>
            <a:endParaRPr sz="2000"/>
          </a:p>
        </p:txBody>
      </p:sp>
      <p:pic>
        <p:nvPicPr>
          <p:cNvPr id="385" name="Google Shape;385;p46"/>
          <p:cNvPicPr preferRelativeResize="0"/>
          <p:nvPr/>
        </p:nvPicPr>
        <p:blipFill rotWithShape="1">
          <a:blip r:embed="rId5">
            <a:alphaModFix/>
          </a:blip>
          <a:srcRect/>
          <a:stretch/>
        </p:blipFill>
        <p:spPr>
          <a:xfrm>
            <a:off x="1525495" y="1653087"/>
            <a:ext cx="8905875" cy="4248150"/>
          </a:xfrm>
          <a:prstGeom prst="rect">
            <a:avLst/>
          </a:prstGeom>
          <a:noFill/>
          <a:ln>
            <a:noFill/>
          </a:ln>
        </p:spPr>
      </p:pic>
      <p:sp>
        <p:nvSpPr>
          <p:cNvPr id="386" name="Google Shape;386;p46"/>
          <p:cNvSpPr/>
          <p:nvPr/>
        </p:nvSpPr>
        <p:spPr>
          <a:xfrm rot="5400000">
            <a:off x="313508" y="-299244"/>
            <a:ext cx="796834" cy="1423851"/>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7"/>
          <p:cNvSpPr txBox="1"/>
          <p:nvPr/>
        </p:nvSpPr>
        <p:spPr>
          <a:xfrm>
            <a:off x="953511" y="205730"/>
            <a:ext cx="10972800" cy="11430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000000"/>
              </a:buClr>
              <a:buSzPts val="3600"/>
              <a:buFont typeface="Arial"/>
              <a:buNone/>
            </a:pPr>
            <a:r>
              <a:rPr lang="hu-HU" sz="3600" b="0" i="0" u="none" strike="noStrike" cap="none">
                <a:solidFill>
                  <a:srgbClr val="00B050"/>
                </a:solidFill>
                <a:latin typeface="Calibri"/>
                <a:ea typeface="Calibri"/>
                <a:cs typeface="Calibri"/>
                <a:sym typeface="Calibri"/>
              </a:rPr>
              <a:t>Táplálóanyag tartalom a takarmányban</a:t>
            </a:r>
            <a:endParaRPr/>
          </a:p>
        </p:txBody>
      </p:sp>
      <p:sp>
        <p:nvSpPr>
          <p:cNvPr id="393" name="Google Shape;393;p47"/>
          <p:cNvSpPr/>
          <p:nvPr/>
        </p:nvSpPr>
        <p:spPr>
          <a:xfrm>
            <a:off x="648734" y="1030621"/>
            <a:ext cx="10894532" cy="2689340"/>
          </a:xfrm>
          <a:prstGeom prst="rect">
            <a:avLst/>
          </a:prstGeom>
          <a:noFill/>
          <a:ln>
            <a:noFill/>
          </a:ln>
        </p:spPr>
        <p:txBody>
          <a:bodyPr spcFirstLastPara="1" wrap="square" lIns="87125" tIns="43550" rIns="87125" bIns="43550" anchor="t" anchorCtr="0">
            <a:spAutoFit/>
          </a:bodyPr>
          <a:lstStyle/>
          <a:p>
            <a:pPr marL="0" marR="0" lvl="0" indent="0" algn="l" rtl="0">
              <a:lnSpc>
                <a:spcPct val="150000"/>
              </a:lnSpc>
              <a:spcBef>
                <a:spcPts val="0"/>
              </a:spcBef>
              <a:spcAft>
                <a:spcPts val="0"/>
              </a:spcAft>
              <a:buNone/>
            </a:pPr>
            <a:r>
              <a:rPr lang="hu-HU" sz="2800" b="1" i="0" u="none" strike="noStrike" cap="none">
                <a:solidFill>
                  <a:srgbClr val="00B050"/>
                </a:solidFill>
                <a:latin typeface="Calibri"/>
                <a:ea typeface="Calibri"/>
                <a:cs typeface="Calibri"/>
                <a:sym typeface="Calibri"/>
              </a:rPr>
              <a:t>TMR összeállítása:</a:t>
            </a:r>
            <a:endParaRPr/>
          </a:p>
          <a:p>
            <a:pPr marL="0" marR="0" lvl="0" indent="0" algn="l" rtl="0">
              <a:lnSpc>
                <a:spcPct val="150000"/>
              </a:lnSpc>
              <a:spcBef>
                <a:spcPts val="0"/>
              </a:spcBef>
              <a:spcAft>
                <a:spcPts val="0"/>
              </a:spcAft>
              <a:buNone/>
            </a:pPr>
            <a:r>
              <a:rPr lang="hu-HU" sz="2800" b="0" i="0" u="none" strike="noStrike" cap="none">
                <a:solidFill>
                  <a:srgbClr val="00B050"/>
                </a:solidFill>
                <a:latin typeface="Calibri"/>
                <a:ea typeface="Calibri"/>
                <a:cs typeface="Calibri"/>
                <a:sym typeface="Calibri"/>
              </a:rPr>
              <a:t>	NIRS használata az összetevők táplálóanyag tartalmának becslésére</a:t>
            </a:r>
            <a:endParaRPr/>
          </a:p>
          <a:p>
            <a:pPr marL="0" marR="0" lvl="0" indent="0" algn="l" rtl="0">
              <a:lnSpc>
                <a:spcPct val="150000"/>
              </a:lnSpc>
              <a:spcBef>
                <a:spcPts val="0"/>
              </a:spcBef>
              <a:spcAft>
                <a:spcPts val="0"/>
              </a:spcAft>
              <a:buNone/>
            </a:pPr>
            <a:r>
              <a:rPr lang="hu-HU" sz="2800" b="0" i="0" u="none" strike="noStrike" cap="none">
                <a:solidFill>
                  <a:srgbClr val="00B050"/>
                </a:solidFill>
                <a:latin typeface="Calibri"/>
                <a:ea typeface="Calibri"/>
                <a:cs typeface="Calibri"/>
                <a:sym typeface="Calibri"/>
              </a:rPr>
              <a:t>									</a:t>
            </a:r>
            <a:endParaRPr/>
          </a:p>
          <a:p>
            <a:pPr marL="0" marR="0" lvl="0" indent="0" algn="l" rtl="0">
              <a:lnSpc>
                <a:spcPct val="150000"/>
              </a:lnSpc>
              <a:spcBef>
                <a:spcPts val="0"/>
              </a:spcBef>
              <a:spcAft>
                <a:spcPts val="0"/>
              </a:spcAft>
              <a:buNone/>
            </a:pPr>
            <a:endParaRPr sz="3200" b="0" i="0" u="none" strike="noStrike" cap="none">
              <a:solidFill>
                <a:srgbClr val="00B050"/>
              </a:solidFill>
              <a:latin typeface="Calibri"/>
              <a:ea typeface="Calibri"/>
              <a:cs typeface="Calibri"/>
              <a:sym typeface="Calibri"/>
            </a:endParaRPr>
          </a:p>
        </p:txBody>
      </p:sp>
      <p:sp>
        <p:nvSpPr>
          <p:cNvPr id="394" name="Google Shape;394;p47"/>
          <p:cNvSpPr/>
          <p:nvPr/>
        </p:nvSpPr>
        <p:spPr>
          <a:xfrm>
            <a:off x="758203" y="2029991"/>
            <a:ext cx="390617" cy="153880"/>
          </a:xfrm>
          <a:prstGeom prst="rightArrow">
            <a:avLst>
              <a:gd name="adj1" fmla="val 50000"/>
              <a:gd name="adj2" fmla="val 50000"/>
            </a:avLst>
          </a:prstGeom>
          <a:solidFill>
            <a:schemeClr val="accent2"/>
          </a:solidFill>
          <a:ln w="9525" cap="flat" cmpd="sng">
            <a:solidFill>
              <a:schemeClr val="accent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rgbClr val="00B050"/>
              </a:solidFill>
              <a:latin typeface="Calibri"/>
              <a:ea typeface="Calibri"/>
              <a:cs typeface="Calibri"/>
              <a:sym typeface="Calibri"/>
            </a:endParaRPr>
          </a:p>
        </p:txBody>
      </p:sp>
      <p:pic>
        <p:nvPicPr>
          <p:cNvPr id="395" name="Google Shape;395;p47"/>
          <p:cNvPicPr preferRelativeResize="0"/>
          <p:nvPr/>
        </p:nvPicPr>
        <p:blipFill rotWithShape="1">
          <a:blip r:embed="rId3">
            <a:alphaModFix/>
          </a:blip>
          <a:srcRect/>
          <a:stretch/>
        </p:blipFill>
        <p:spPr>
          <a:xfrm>
            <a:off x="1458807" y="2729497"/>
            <a:ext cx="2291453" cy="3426013"/>
          </a:xfrm>
          <a:prstGeom prst="rect">
            <a:avLst/>
          </a:prstGeom>
          <a:noFill/>
          <a:ln>
            <a:noFill/>
          </a:ln>
        </p:spPr>
      </p:pic>
      <p:pic>
        <p:nvPicPr>
          <p:cNvPr id="396" name="Google Shape;396;p47"/>
          <p:cNvPicPr preferRelativeResize="0"/>
          <p:nvPr/>
        </p:nvPicPr>
        <p:blipFill rotWithShape="1">
          <a:blip r:embed="rId4">
            <a:alphaModFix/>
          </a:blip>
          <a:srcRect/>
          <a:stretch/>
        </p:blipFill>
        <p:spPr>
          <a:xfrm>
            <a:off x="4345534" y="2729497"/>
            <a:ext cx="6387659" cy="3599296"/>
          </a:xfrm>
          <a:prstGeom prst="rect">
            <a:avLst/>
          </a:prstGeom>
          <a:noFill/>
          <a:ln>
            <a:noFill/>
          </a:ln>
        </p:spPr>
      </p:pic>
      <p:sp>
        <p:nvSpPr>
          <p:cNvPr id="397" name="Google Shape;397;p47"/>
          <p:cNvSpPr/>
          <p:nvPr/>
        </p:nvSpPr>
        <p:spPr>
          <a:xfrm rot="5400000">
            <a:off x="313508" y="-299244"/>
            <a:ext cx="796834" cy="1423851"/>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8"/>
          <p:cNvSpPr txBox="1"/>
          <p:nvPr/>
        </p:nvSpPr>
        <p:spPr>
          <a:xfrm>
            <a:off x="953511" y="205730"/>
            <a:ext cx="10972800" cy="1143000"/>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rgbClr val="000000"/>
              </a:buClr>
              <a:buSzPts val="3600"/>
              <a:buFont typeface="Arial"/>
              <a:buNone/>
            </a:pPr>
            <a:r>
              <a:rPr lang="hu-HU" sz="3600" b="0" i="0" u="none" strike="noStrike" cap="none">
                <a:solidFill>
                  <a:srgbClr val="00B050"/>
                </a:solidFill>
                <a:latin typeface="Calibri"/>
                <a:ea typeface="Calibri"/>
                <a:cs typeface="Calibri"/>
                <a:sym typeface="Calibri"/>
              </a:rPr>
              <a:t>Takarmánykiosztók, etetőrobotok  </a:t>
            </a:r>
            <a:endParaRPr/>
          </a:p>
        </p:txBody>
      </p:sp>
      <p:sp>
        <p:nvSpPr>
          <p:cNvPr id="404" name="Google Shape;404;p48"/>
          <p:cNvSpPr/>
          <p:nvPr/>
        </p:nvSpPr>
        <p:spPr>
          <a:xfrm rot="5400000">
            <a:off x="313508" y="-299244"/>
            <a:ext cx="796834" cy="1423851"/>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5" name="Google Shape;405;p48" descr="Automatic Feeding – GEA MIX&amp;CARRY WIC"/>
          <p:cNvPicPr preferRelativeResize="0"/>
          <p:nvPr/>
        </p:nvPicPr>
        <p:blipFill rotWithShape="1">
          <a:blip r:embed="rId3">
            <a:alphaModFix/>
          </a:blip>
          <a:srcRect r="22495"/>
          <a:stretch/>
        </p:blipFill>
        <p:spPr>
          <a:xfrm>
            <a:off x="4170249" y="4292161"/>
            <a:ext cx="3292832" cy="2389857"/>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6" name="Google Shape;406;p48" descr="Automatic Feeding Free Stall Feeder"/>
          <p:cNvPicPr preferRelativeResize="0"/>
          <p:nvPr/>
        </p:nvPicPr>
        <p:blipFill rotWithShape="1">
          <a:blip r:embed="rId4">
            <a:alphaModFix/>
          </a:blip>
          <a:srcRect/>
          <a:stretch/>
        </p:blipFill>
        <p:spPr>
          <a:xfrm>
            <a:off x="7801525" y="4267806"/>
            <a:ext cx="4297104" cy="241712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07" name="Google Shape;407;p48" descr="Automated Feeding MixFeeder with WIC system"/>
          <p:cNvPicPr preferRelativeResize="0"/>
          <p:nvPr/>
        </p:nvPicPr>
        <p:blipFill rotWithShape="1">
          <a:blip r:embed="rId5">
            <a:alphaModFix/>
          </a:blip>
          <a:srcRect/>
          <a:stretch/>
        </p:blipFill>
        <p:spPr>
          <a:xfrm>
            <a:off x="4111664" y="1538245"/>
            <a:ext cx="4297104" cy="2417121"/>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408" name="Google Shape;408;p48"/>
          <p:cNvSpPr txBox="1"/>
          <p:nvPr/>
        </p:nvSpPr>
        <p:spPr>
          <a:xfrm>
            <a:off x="220135" y="1431448"/>
            <a:ext cx="3950114" cy="334642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7000"/>
              </a:lnSpc>
              <a:spcBef>
                <a:spcPts val="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Takarmányadagolás</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Jászolmanagement </a:t>
            </a:r>
            <a:r>
              <a:rPr lang="hu-HU" sz="2000" b="0" i="0" u="none" strike="noStrike" cap="none">
                <a:solidFill>
                  <a:srgbClr val="00B050"/>
                </a:solidFill>
                <a:latin typeface="Calibri"/>
                <a:ea typeface="Calibri"/>
                <a:cs typeface="Calibri"/>
                <a:sym typeface="Calibri"/>
              </a:rPr>
              <a:t>(takarmány forgatása, frissítése, a szennyeződések eltávolítása) </a:t>
            </a:r>
            <a:endParaRPr sz="2400" b="0" i="0" u="none" strike="noStrike" cap="none">
              <a:solidFill>
                <a:srgbClr val="00B050"/>
              </a:solidFill>
              <a:latin typeface="Calibri"/>
              <a:ea typeface="Calibri"/>
              <a:cs typeface="Calibri"/>
              <a:sym typeface="Calibri"/>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Naponta folyamatosan</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Kötött pályás vagy szabadon mozgó</a:t>
            </a:r>
            <a:endParaRPr sz="2400" b="0" i="0" u="none" strike="noStrike" cap="none">
              <a:solidFill>
                <a:srgbClr val="00B050"/>
              </a:solidFill>
              <a:latin typeface="Calibri"/>
              <a:ea typeface="Calibri"/>
              <a:cs typeface="Calibri"/>
              <a:sym typeface="Calibri"/>
            </a:endParaRPr>
          </a:p>
        </p:txBody>
      </p:sp>
      <p:pic>
        <p:nvPicPr>
          <p:cNvPr id="409" name="Google Shape;409;p48"/>
          <p:cNvPicPr preferRelativeResize="0"/>
          <p:nvPr/>
        </p:nvPicPr>
        <p:blipFill rotWithShape="1">
          <a:blip r:embed="rId6">
            <a:alphaModFix/>
          </a:blip>
          <a:srcRect/>
          <a:stretch/>
        </p:blipFill>
        <p:spPr>
          <a:xfrm>
            <a:off x="8531728" y="1538245"/>
            <a:ext cx="3440137" cy="248511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9"/>
          <p:cNvSpPr txBox="1"/>
          <p:nvPr/>
        </p:nvSpPr>
        <p:spPr>
          <a:xfrm>
            <a:off x="711925" y="45298"/>
            <a:ext cx="9404723"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Az állatok azonosítása</a:t>
            </a:r>
            <a:endParaRPr sz="3600" b="0" i="0" u="none" strike="noStrike" cap="none">
              <a:solidFill>
                <a:srgbClr val="00B050"/>
              </a:solidFill>
              <a:latin typeface="Calibri"/>
              <a:ea typeface="Calibri"/>
              <a:cs typeface="Calibri"/>
              <a:sym typeface="Calibri"/>
            </a:endParaRPr>
          </a:p>
        </p:txBody>
      </p:sp>
      <p:sp>
        <p:nvSpPr>
          <p:cNvPr id="415" name="Google Shape;415;p49"/>
          <p:cNvSpPr txBox="1"/>
          <p:nvPr/>
        </p:nvSpPr>
        <p:spPr>
          <a:xfrm>
            <a:off x="99229" y="1331259"/>
            <a:ext cx="5482681" cy="5526741"/>
          </a:xfrm>
          <a:prstGeom prst="rect">
            <a:avLst/>
          </a:prstGeom>
          <a:noFill/>
          <a:ln>
            <a:noFill/>
          </a:ln>
        </p:spPr>
        <p:txBody>
          <a:bodyPr spcFirstLastPara="1" wrap="square" lIns="91425" tIns="45700" rIns="91425" bIns="45700" anchor="t" anchorCtr="0">
            <a:normAutofit/>
          </a:bodyPr>
          <a:lstStyle/>
          <a:p>
            <a:pPr marL="114300" marR="0" lvl="0" indent="0" algn="just" rtl="0">
              <a:lnSpc>
                <a:spcPct val="107000"/>
              </a:lnSpc>
              <a:spcBef>
                <a:spcPts val="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Krotáliába épített címke (tag)</a:t>
            </a:r>
            <a:endParaRPr/>
          </a:p>
          <a:p>
            <a:pPr marL="114300" marR="0" lvl="0" indent="0" algn="just"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Nyakpánt</a:t>
            </a:r>
            <a:endParaRPr/>
          </a:p>
          <a:p>
            <a:pPr marL="114300" marR="0" lvl="0" indent="0" algn="just" rtl="0">
              <a:lnSpc>
                <a:spcPct val="107000"/>
              </a:lnSpc>
              <a:spcBef>
                <a:spcPts val="800"/>
              </a:spcBef>
              <a:spcAft>
                <a:spcPts val="0"/>
              </a:spcAft>
              <a:buClr>
                <a:srgbClr val="1C9E4A"/>
              </a:buClr>
              <a:buSzPts val="1800"/>
              <a:buFont typeface="Arial"/>
              <a:buNone/>
            </a:pPr>
            <a:endParaRPr sz="2400" b="0" i="0" u="none" strike="noStrike" cap="none">
              <a:solidFill>
                <a:srgbClr val="00B050"/>
              </a:solidFill>
              <a:latin typeface="Calibri"/>
              <a:ea typeface="Calibri"/>
              <a:cs typeface="Calibri"/>
              <a:sym typeface="Calibri"/>
            </a:endParaRPr>
          </a:p>
          <a:p>
            <a:pPr marL="114300" marR="0" lvl="0" indent="0" algn="just"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Kombinált azonosítók</a:t>
            </a:r>
            <a:endParaRPr/>
          </a:p>
          <a:p>
            <a:pPr marL="114300" marR="0" lvl="0" indent="0" algn="just" rtl="0">
              <a:lnSpc>
                <a:spcPct val="107000"/>
              </a:lnSpc>
              <a:spcBef>
                <a:spcPts val="800"/>
              </a:spcBef>
              <a:spcAft>
                <a:spcPts val="0"/>
              </a:spcAft>
              <a:buClr>
                <a:srgbClr val="1C9E4A"/>
              </a:buClr>
              <a:buSzPts val="1800"/>
              <a:buFont typeface="Arial"/>
              <a:buNone/>
            </a:pPr>
            <a:r>
              <a:rPr lang="hu-HU" sz="2000" b="0" i="0" u="none" strike="noStrike" cap="none">
                <a:solidFill>
                  <a:srgbClr val="00B050"/>
                </a:solidFill>
                <a:latin typeface="Calibri"/>
                <a:ea typeface="Calibri"/>
                <a:cs typeface="Calibri"/>
                <a:sym typeface="Calibri"/>
              </a:rPr>
              <a:t>Nem csak azonosításra, hanem egyéb információszerzésre is alkalmas:</a:t>
            </a:r>
            <a:endParaRPr/>
          </a:p>
          <a:p>
            <a:pPr marL="114300" marR="0" lvl="0" indent="0" algn="just"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Lépésszámláló (pedométer)</a:t>
            </a:r>
            <a:endParaRPr/>
          </a:p>
          <a:p>
            <a:pPr marL="114300" marR="0" lvl="0" indent="0" algn="just"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Gyorsulásmérő (akcelerométer)</a:t>
            </a:r>
            <a:endParaRPr/>
          </a:p>
          <a:p>
            <a:pPr marL="114300" marR="0" lvl="0" indent="0" algn="just" rtl="0">
              <a:lnSpc>
                <a:spcPct val="107000"/>
              </a:lnSpc>
              <a:spcBef>
                <a:spcPts val="800"/>
              </a:spcBef>
              <a:spcAft>
                <a:spcPts val="80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Bendő bolus</a:t>
            </a:r>
            <a:endParaRPr sz="2400" b="0" i="0" u="none" strike="noStrike" cap="none">
              <a:solidFill>
                <a:srgbClr val="00B050"/>
              </a:solidFill>
              <a:latin typeface="Calibri"/>
              <a:ea typeface="Calibri"/>
              <a:cs typeface="Calibri"/>
              <a:sym typeface="Calibri"/>
            </a:endParaRPr>
          </a:p>
        </p:txBody>
      </p:sp>
      <p:pic>
        <p:nvPicPr>
          <p:cNvPr id="416" name="Google Shape;416;p49"/>
          <p:cNvPicPr preferRelativeResize="0"/>
          <p:nvPr/>
        </p:nvPicPr>
        <p:blipFill rotWithShape="1">
          <a:blip r:embed="rId3">
            <a:alphaModFix/>
          </a:blip>
          <a:srcRect/>
          <a:stretch/>
        </p:blipFill>
        <p:spPr>
          <a:xfrm>
            <a:off x="8630740" y="1249262"/>
            <a:ext cx="3291840" cy="1851239"/>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17" name="Google Shape;417;p49" descr="Activity Detection CowScout"/>
          <p:cNvPicPr preferRelativeResize="0"/>
          <p:nvPr/>
        </p:nvPicPr>
        <p:blipFill rotWithShape="1">
          <a:blip r:embed="rId4">
            <a:alphaModFix/>
          </a:blip>
          <a:srcRect/>
          <a:stretch/>
        </p:blipFill>
        <p:spPr>
          <a:xfrm>
            <a:off x="5071631" y="1249262"/>
            <a:ext cx="3291840" cy="185166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18" name="Google Shape;418;p49" descr="PDF) Validation of RumiWatch pedometers measuring lying, standing and  walking of cattle"/>
          <p:cNvPicPr preferRelativeResize="0"/>
          <p:nvPr/>
        </p:nvPicPr>
        <p:blipFill rotWithShape="1">
          <a:blip r:embed="rId5">
            <a:alphaModFix/>
          </a:blip>
          <a:srcRect/>
          <a:stretch/>
        </p:blipFill>
        <p:spPr>
          <a:xfrm>
            <a:off x="8928195" y="3991626"/>
            <a:ext cx="2696930" cy="269693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419" name="Google Shape;419;p49"/>
          <p:cNvSpPr/>
          <p:nvPr/>
        </p:nvSpPr>
        <p:spPr>
          <a:xfrm rot="5400000">
            <a:off x="313508" y="-313508"/>
            <a:ext cx="796834" cy="1423851"/>
          </a:xfrm>
          <a:prstGeom prst="rtTriangl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0" name="Google Shape;420;p49"/>
          <p:cNvPicPr preferRelativeResize="0"/>
          <p:nvPr/>
        </p:nvPicPr>
        <p:blipFill rotWithShape="1">
          <a:blip r:embed="rId6">
            <a:alphaModFix/>
          </a:blip>
          <a:srcRect/>
          <a:stretch/>
        </p:blipFill>
        <p:spPr>
          <a:xfrm>
            <a:off x="5071631" y="4094629"/>
            <a:ext cx="3326357" cy="2490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d03d5b2036_1_5"/>
          <p:cNvSpPr txBox="1">
            <a:spLocks noGrp="1"/>
          </p:cNvSpPr>
          <p:nvPr>
            <p:ph type="body" idx="1"/>
          </p:nvPr>
        </p:nvSpPr>
        <p:spPr>
          <a:xfrm>
            <a:off x="318150" y="1553814"/>
            <a:ext cx="11555700" cy="43512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1000"/>
              </a:spcBef>
              <a:spcAft>
                <a:spcPts val="0"/>
              </a:spcAft>
              <a:buSzPts val="1800"/>
              <a:buFont typeface="Arial"/>
              <a:buChar char="•"/>
            </a:pPr>
            <a:r>
              <a:rPr lang="hu-HU" dirty="0"/>
              <a:t>Biológiai teljesítmény – hatékonyság növelése</a:t>
            </a:r>
            <a:endParaRPr dirty="0"/>
          </a:p>
          <a:p>
            <a:pPr marL="457200" lvl="0" indent="-457200" algn="l" rtl="0">
              <a:lnSpc>
                <a:spcPct val="90000"/>
              </a:lnSpc>
              <a:spcBef>
                <a:spcPts val="1000"/>
              </a:spcBef>
              <a:spcAft>
                <a:spcPts val="0"/>
              </a:spcAft>
              <a:buSzPts val="1800"/>
              <a:buFont typeface="Arial"/>
              <a:buChar char="•"/>
            </a:pPr>
            <a:r>
              <a:rPr lang="hu-HU" dirty="0"/>
              <a:t>Ökonómiai teljesítmény – hatékonyság növelése</a:t>
            </a:r>
            <a:endParaRPr dirty="0"/>
          </a:p>
          <a:p>
            <a:pPr marL="457200" lvl="0" indent="-457200" algn="l" rtl="0">
              <a:lnSpc>
                <a:spcPct val="90000"/>
              </a:lnSpc>
              <a:spcBef>
                <a:spcPts val="1000"/>
              </a:spcBef>
              <a:spcAft>
                <a:spcPts val="0"/>
              </a:spcAft>
              <a:buSzPts val="1800"/>
              <a:buFont typeface="Arial"/>
              <a:buChar char="•"/>
            </a:pPr>
            <a:r>
              <a:rPr lang="hu-HU" dirty="0"/>
              <a:t>Ökológiai lábnyom csökkentése</a:t>
            </a:r>
            <a:endParaRPr dirty="0"/>
          </a:p>
          <a:p>
            <a:pPr marL="457200" lvl="0" indent="-457200" algn="l" rtl="0">
              <a:lnSpc>
                <a:spcPct val="90000"/>
              </a:lnSpc>
              <a:spcBef>
                <a:spcPts val="1000"/>
              </a:spcBef>
              <a:spcAft>
                <a:spcPts val="0"/>
              </a:spcAft>
              <a:buSzPts val="1800"/>
              <a:buFont typeface="Arial"/>
              <a:buChar char="•"/>
            </a:pPr>
            <a:r>
              <a:rPr lang="hu-HU" dirty="0"/>
              <a:t>Takarmány- és élelmiszerbiztonság – </a:t>
            </a:r>
            <a:r>
              <a:rPr lang="hu-HU" dirty="0" err="1"/>
              <a:t>nyomonkövetés</a:t>
            </a:r>
            <a:endParaRPr dirty="0"/>
          </a:p>
          <a:p>
            <a:pPr marL="457200" lvl="0" indent="-457200" algn="l" rtl="0">
              <a:lnSpc>
                <a:spcPct val="90000"/>
              </a:lnSpc>
              <a:spcBef>
                <a:spcPts val="1000"/>
              </a:spcBef>
              <a:spcAft>
                <a:spcPts val="0"/>
              </a:spcAft>
              <a:buSzPts val="1800"/>
              <a:buFont typeface="Arial"/>
              <a:buChar char="•"/>
            </a:pPr>
            <a:r>
              <a:rPr lang="hu-HU" dirty="0"/>
              <a:t>Élelmiszerminőség, állatjóllét</a:t>
            </a:r>
            <a:endParaRPr dirty="0"/>
          </a:p>
          <a:p>
            <a:pPr marL="457200" lvl="0" indent="-457200" algn="l" rtl="0">
              <a:lnSpc>
                <a:spcPct val="90000"/>
              </a:lnSpc>
              <a:spcBef>
                <a:spcPts val="1000"/>
              </a:spcBef>
              <a:spcAft>
                <a:spcPts val="0"/>
              </a:spcAft>
              <a:buSzPts val="1800"/>
              <a:buFont typeface="Arial"/>
              <a:buChar char="•"/>
            </a:pPr>
            <a:r>
              <a:rPr lang="hu-HU" dirty="0" err="1"/>
              <a:t>Biobiztonság</a:t>
            </a:r>
            <a:r>
              <a:rPr lang="hu-HU" dirty="0"/>
              <a:t> – állat és humán egészség</a:t>
            </a:r>
          </a:p>
          <a:p>
            <a:pPr marL="457200" lvl="0" indent="-457200" algn="l" rtl="0">
              <a:lnSpc>
                <a:spcPct val="90000"/>
              </a:lnSpc>
              <a:spcBef>
                <a:spcPts val="1000"/>
              </a:spcBef>
              <a:spcAft>
                <a:spcPts val="0"/>
              </a:spcAft>
              <a:buSzPts val="1800"/>
              <a:buFont typeface="Arial"/>
              <a:buChar char="•"/>
            </a:pPr>
            <a:endParaRPr lang="hu-HU" dirty="0"/>
          </a:p>
          <a:p>
            <a:pPr marL="0" lvl="0" indent="0" algn="l" rtl="0">
              <a:lnSpc>
                <a:spcPct val="90000"/>
              </a:lnSpc>
              <a:spcBef>
                <a:spcPts val="1000"/>
              </a:spcBef>
              <a:spcAft>
                <a:spcPts val="0"/>
              </a:spcAft>
              <a:buSzPts val="1800"/>
              <a:buNone/>
            </a:pPr>
            <a:endParaRPr b="1" dirty="0"/>
          </a:p>
          <a:p>
            <a:pPr marL="0" lvl="0" indent="0" algn="l" rtl="0">
              <a:lnSpc>
                <a:spcPct val="90000"/>
              </a:lnSpc>
              <a:spcBef>
                <a:spcPts val="1000"/>
              </a:spcBef>
              <a:spcAft>
                <a:spcPts val="0"/>
              </a:spcAft>
              <a:buSzPts val="1800"/>
              <a:buNone/>
            </a:pPr>
            <a:endParaRPr dirty="0"/>
          </a:p>
          <a:p>
            <a:pPr marL="457200" lvl="0" indent="-342900" algn="l" rtl="0">
              <a:lnSpc>
                <a:spcPct val="90000"/>
              </a:lnSpc>
              <a:spcBef>
                <a:spcPts val="1000"/>
              </a:spcBef>
              <a:spcAft>
                <a:spcPts val="0"/>
              </a:spcAft>
              <a:buSzPts val="1800"/>
              <a:buFont typeface="Arial"/>
              <a:buNone/>
            </a:pPr>
            <a:endParaRPr dirty="0"/>
          </a:p>
          <a:p>
            <a:pPr marL="457200" lvl="0" indent="-342900" algn="l" rtl="0">
              <a:lnSpc>
                <a:spcPct val="90000"/>
              </a:lnSpc>
              <a:spcBef>
                <a:spcPts val="1000"/>
              </a:spcBef>
              <a:spcAft>
                <a:spcPts val="0"/>
              </a:spcAft>
              <a:buSzPts val="1800"/>
              <a:buFont typeface="Arial"/>
              <a:buNone/>
            </a:pPr>
            <a:endParaRPr dirty="0"/>
          </a:p>
          <a:p>
            <a:pPr marL="457200" lvl="0" indent="-342900" algn="l" rtl="0">
              <a:lnSpc>
                <a:spcPct val="90000"/>
              </a:lnSpc>
              <a:spcBef>
                <a:spcPts val="1000"/>
              </a:spcBef>
              <a:spcAft>
                <a:spcPts val="0"/>
              </a:spcAft>
              <a:buSzPts val="1800"/>
              <a:buFont typeface="Arial"/>
              <a:buNone/>
            </a:pPr>
            <a:endParaRPr dirty="0"/>
          </a:p>
        </p:txBody>
      </p:sp>
      <p:sp>
        <p:nvSpPr>
          <p:cNvPr id="85" name="Google Shape;85;gd03d5b2036_1_5"/>
          <p:cNvSpPr txBox="1"/>
          <p:nvPr/>
        </p:nvSpPr>
        <p:spPr>
          <a:xfrm>
            <a:off x="563880" y="228251"/>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4400" b="1" i="0" u="none" strike="noStrike" cap="none">
                <a:solidFill>
                  <a:srgbClr val="00B050"/>
                </a:solidFill>
                <a:latin typeface="Calibri"/>
                <a:ea typeface="Calibri"/>
                <a:cs typeface="Calibri"/>
                <a:sym typeface="Calibri"/>
              </a:rPr>
              <a:t>Bevezetés – </a:t>
            </a:r>
            <a:r>
              <a:rPr lang="hu-HU" sz="3600" b="1" i="0" u="none" strike="noStrike" cap="none">
                <a:solidFill>
                  <a:srgbClr val="00B050"/>
                </a:solidFill>
                <a:latin typeface="Calibri"/>
                <a:ea typeface="Calibri"/>
                <a:cs typeface="Calibri"/>
                <a:sym typeface="Calibri"/>
              </a:rPr>
              <a:t>PLF a fenntarthatóság szolgálatában</a:t>
            </a:r>
            <a:endParaRPr sz="3600" b="1" i="0" u="none" strike="noStrike" cap="none">
              <a:solidFill>
                <a:srgbClr val="00B050"/>
              </a:solidFill>
              <a:latin typeface="Calibri"/>
              <a:ea typeface="Calibri"/>
              <a:cs typeface="Calibri"/>
              <a:sym typeface="Calibri"/>
            </a:endParaRPr>
          </a:p>
        </p:txBody>
      </p:sp>
      <p:pic>
        <p:nvPicPr>
          <p:cNvPr id="86" name="Google Shape;86;gd03d5b2036_1_5"/>
          <p:cNvPicPr preferRelativeResize="0"/>
          <p:nvPr/>
        </p:nvPicPr>
        <p:blipFill rotWithShape="1">
          <a:blip r:embed="rId3">
            <a:alphaModFix/>
          </a:blip>
          <a:srcRect/>
          <a:stretch/>
        </p:blipFill>
        <p:spPr>
          <a:xfrm>
            <a:off x="8059783" y="3650144"/>
            <a:ext cx="3753832" cy="2979605"/>
          </a:xfrm>
          <a:prstGeom prst="rect">
            <a:avLst/>
          </a:prstGeom>
          <a:noFill/>
          <a:ln>
            <a:noFill/>
          </a:ln>
        </p:spPr>
      </p:pic>
      <p:sp>
        <p:nvSpPr>
          <p:cNvPr id="87" name="Google Shape;87;gd03d5b2036_1_5"/>
          <p:cNvSpPr/>
          <p:nvPr/>
        </p:nvSpPr>
        <p:spPr>
          <a:xfrm rot="5400000">
            <a:off x="313508" y="-299244"/>
            <a:ext cx="796834" cy="1423851"/>
          </a:xfrm>
          <a:prstGeom prst="rtTriangl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0"/>
          <p:cNvSpPr txBox="1">
            <a:spLocks noGrp="1"/>
          </p:cNvSpPr>
          <p:nvPr>
            <p:ph type="title"/>
          </p:nvPr>
        </p:nvSpPr>
        <p:spPr>
          <a:xfrm>
            <a:off x="804863" y="169182"/>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sz="3600" b="0"/>
              <a:t>Precíziós legeltetés – geokerítés rendszere</a:t>
            </a:r>
            <a:endParaRPr sz="3600" b="0"/>
          </a:p>
        </p:txBody>
      </p:sp>
      <p:pic>
        <p:nvPicPr>
          <p:cNvPr id="427" name="Google Shape;427;p50"/>
          <p:cNvPicPr preferRelativeResize="0"/>
          <p:nvPr/>
        </p:nvPicPr>
        <p:blipFill rotWithShape="1">
          <a:blip r:embed="rId3">
            <a:alphaModFix/>
          </a:blip>
          <a:srcRect/>
          <a:stretch/>
        </p:blipFill>
        <p:spPr>
          <a:xfrm>
            <a:off x="460978" y="1815228"/>
            <a:ext cx="5211769" cy="4145335"/>
          </a:xfrm>
          <a:prstGeom prst="rect">
            <a:avLst/>
          </a:prstGeom>
          <a:noFill/>
          <a:ln>
            <a:noFill/>
          </a:ln>
        </p:spPr>
      </p:pic>
      <p:sp>
        <p:nvSpPr>
          <p:cNvPr id="428" name="Google Shape;428;p50"/>
          <p:cNvSpPr txBox="1"/>
          <p:nvPr/>
        </p:nvSpPr>
        <p:spPr>
          <a:xfrm>
            <a:off x="392658" y="5911714"/>
            <a:ext cx="540340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http://www.scielo.br/pdf/rbz/v38nspe/v38nspea14.pdf</a:t>
            </a:r>
            <a:endParaRPr sz="1400" b="0" i="0" u="none" strike="noStrike" cap="none">
              <a:solidFill>
                <a:srgbClr val="000000"/>
              </a:solidFill>
              <a:latin typeface="Arial"/>
              <a:ea typeface="Arial"/>
              <a:cs typeface="Arial"/>
              <a:sym typeface="Arial"/>
            </a:endParaRPr>
          </a:p>
        </p:txBody>
      </p:sp>
      <p:pic>
        <p:nvPicPr>
          <p:cNvPr id="429" name="Google Shape;429;p50"/>
          <p:cNvPicPr preferRelativeResize="0"/>
          <p:nvPr/>
        </p:nvPicPr>
        <p:blipFill rotWithShape="1">
          <a:blip r:embed="rId5">
            <a:alphaModFix/>
          </a:blip>
          <a:srcRect/>
          <a:stretch/>
        </p:blipFill>
        <p:spPr>
          <a:xfrm>
            <a:off x="5843418" y="1345473"/>
            <a:ext cx="5955924" cy="2965270"/>
          </a:xfrm>
          <a:prstGeom prst="rect">
            <a:avLst/>
          </a:prstGeom>
          <a:noFill/>
          <a:ln>
            <a:noFill/>
          </a:ln>
        </p:spPr>
      </p:pic>
      <p:pic>
        <p:nvPicPr>
          <p:cNvPr id="430" name="Google Shape;430;p50"/>
          <p:cNvPicPr preferRelativeResize="0"/>
          <p:nvPr/>
        </p:nvPicPr>
        <p:blipFill rotWithShape="1">
          <a:blip r:embed="rId6">
            <a:alphaModFix/>
          </a:blip>
          <a:srcRect/>
          <a:stretch/>
        </p:blipFill>
        <p:spPr>
          <a:xfrm>
            <a:off x="9446162" y="4416226"/>
            <a:ext cx="2353180" cy="2075542"/>
          </a:xfrm>
          <a:prstGeom prst="rect">
            <a:avLst/>
          </a:prstGeom>
          <a:noFill/>
          <a:ln>
            <a:noFill/>
          </a:ln>
        </p:spPr>
      </p:pic>
      <p:sp>
        <p:nvSpPr>
          <p:cNvPr id="431" name="Google Shape;431;p50"/>
          <p:cNvSpPr/>
          <p:nvPr/>
        </p:nvSpPr>
        <p:spPr>
          <a:xfrm rot="5400000">
            <a:off x="313508" y="-313508"/>
            <a:ext cx="796834" cy="1423851"/>
          </a:xfrm>
          <a:prstGeom prst="rtTriangl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2" name="Google Shape;432;p50"/>
          <p:cNvSpPr txBox="1"/>
          <p:nvPr/>
        </p:nvSpPr>
        <p:spPr>
          <a:xfrm>
            <a:off x="627017" y="1672046"/>
            <a:ext cx="10695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Laca, 2009</a:t>
            </a:r>
            <a:endParaRPr sz="1400" b="0" i="0" u="none" strike="noStrike" cap="none">
              <a:solidFill>
                <a:srgbClr val="000000"/>
              </a:solidFill>
              <a:latin typeface="Arial"/>
              <a:ea typeface="Arial"/>
              <a:cs typeface="Arial"/>
              <a:sym typeface="Arial"/>
            </a:endParaRPr>
          </a:p>
        </p:txBody>
      </p:sp>
      <p:pic>
        <p:nvPicPr>
          <p:cNvPr id="433" name="Google Shape;433;p50" descr="GPS ear tags for cattle tracking | mOOvement"/>
          <p:cNvPicPr preferRelativeResize="0"/>
          <p:nvPr/>
        </p:nvPicPr>
        <p:blipFill rotWithShape="1">
          <a:blip r:embed="rId7">
            <a:alphaModFix/>
          </a:blip>
          <a:srcRect/>
          <a:stretch/>
        </p:blipFill>
        <p:spPr>
          <a:xfrm>
            <a:off x="5927509" y="4275309"/>
            <a:ext cx="3263890" cy="2251585"/>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1"/>
          <p:cNvSpPr txBox="1"/>
          <p:nvPr/>
        </p:nvSpPr>
        <p:spPr>
          <a:xfrm>
            <a:off x="711925" y="45298"/>
            <a:ext cx="9404723"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Az állatok azonosítása</a:t>
            </a:r>
            <a:endParaRPr sz="3600" b="0" i="0" u="none" strike="noStrike" cap="none">
              <a:solidFill>
                <a:srgbClr val="00B050"/>
              </a:solidFill>
              <a:latin typeface="Calibri"/>
              <a:ea typeface="Calibri"/>
              <a:cs typeface="Calibri"/>
              <a:sym typeface="Calibri"/>
            </a:endParaRPr>
          </a:p>
        </p:txBody>
      </p:sp>
      <p:sp>
        <p:nvSpPr>
          <p:cNvPr id="439" name="Google Shape;439;p51"/>
          <p:cNvSpPr txBox="1"/>
          <p:nvPr/>
        </p:nvSpPr>
        <p:spPr>
          <a:xfrm>
            <a:off x="99229" y="1331259"/>
            <a:ext cx="5482681" cy="5526741"/>
          </a:xfrm>
          <a:prstGeom prst="rect">
            <a:avLst/>
          </a:prstGeom>
          <a:noFill/>
          <a:ln>
            <a:noFill/>
          </a:ln>
        </p:spPr>
        <p:txBody>
          <a:bodyPr spcFirstLastPara="1" wrap="square" lIns="91425" tIns="45700" rIns="91425" bIns="45700" anchor="t" anchorCtr="0">
            <a:normAutofit/>
          </a:bodyPr>
          <a:lstStyle/>
          <a:p>
            <a:pPr marL="114300" marR="0" lvl="0" indent="0" algn="just" rtl="0">
              <a:lnSpc>
                <a:spcPct val="107000"/>
              </a:lnSpc>
              <a:spcBef>
                <a:spcPts val="0"/>
              </a:spcBef>
              <a:spcAft>
                <a:spcPts val="0"/>
              </a:spcAft>
              <a:buClr>
                <a:srgbClr val="1C9E4A"/>
              </a:buClr>
              <a:buSzPts val="1800"/>
              <a:buFont typeface="Arial"/>
              <a:buNone/>
            </a:pPr>
            <a:endParaRPr sz="2400" b="0" i="0" u="none" strike="noStrike" cap="none">
              <a:solidFill>
                <a:srgbClr val="00B050"/>
              </a:solidFill>
              <a:latin typeface="Calibri"/>
              <a:ea typeface="Calibri"/>
              <a:cs typeface="Calibri"/>
              <a:sym typeface="Calibri"/>
            </a:endParaRPr>
          </a:p>
          <a:p>
            <a:pPr marL="114300" marR="0" lvl="0" indent="0" algn="just"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Sertés esetében a leggyakrabban RFID krotáliában</a:t>
            </a:r>
            <a:endParaRPr sz="2400" b="0" i="0" u="none" strike="noStrike" cap="none">
              <a:solidFill>
                <a:srgbClr val="00B050"/>
              </a:solidFill>
              <a:latin typeface="Calibri"/>
              <a:ea typeface="Calibri"/>
              <a:cs typeface="Calibri"/>
              <a:sym typeface="Calibri"/>
            </a:endParaRPr>
          </a:p>
          <a:p>
            <a:pPr marL="114300" marR="0" lvl="0" indent="0" algn="just"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Bőr alá juttatott chip – drága, nehezen visszanyerhető</a:t>
            </a:r>
            <a:endParaRPr/>
          </a:p>
          <a:p>
            <a:pPr marL="114300" marR="0" lvl="0" indent="0" algn="just" rtl="0">
              <a:lnSpc>
                <a:spcPct val="107000"/>
              </a:lnSpc>
              <a:spcBef>
                <a:spcPts val="800"/>
              </a:spcBef>
              <a:spcAft>
                <a:spcPts val="0"/>
              </a:spcAft>
              <a:buClr>
                <a:srgbClr val="1C9E4A"/>
              </a:buClr>
              <a:buSzPts val="1800"/>
              <a:buFont typeface="Arial"/>
              <a:buNone/>
            </a:pPr>
            <a:endParaRPr sz="2400" b="0" i="0" u="none" strike="noStrike" cap="none">
              <a:solidFill>
                <a:srgbClr val="00B050"/>
              </a:solidFill>
              <a:latin typeface="Calibri"/>
              <a:ea typeface="Calibri"/>
              <a:cs typeface="Calibri"/>
              <a:sym typeface="Calibri"/>
            </a:endParaRPr>
          </a:p>
          <a:p>
            <a:pPr marL="114300" marR="0" lvl="0" indent="0" algn="just"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Új, állatbarát megoldás lehet az arcfelismerés – a technológia még nincs kiforrva, a felismerés hatékonysága nem megfelelő</a:t>
            </a:r>
            <a:endParaRPr/>
          </a:p>
          <a:p>
            <a:pPr marL="114300" marR="0" lvl="0" indent="0" algn="just" rtl="0">
              <a:lnSpc>
                <a:spcPct val="107000"/>
              </a:lnSpc>
              <a:spcBef>
                <a:spcPts val="800"/>
              </a:spcBef>
              <a:spcAft>
                <a:spcPts val="0"/>
              </a:spcAft>
              <a:buClr>
                <a:srgbClr val="1C9E4A"/>
              </a:buClr>
              <a:buSzPts val="1800"/>
              <a:buFont typeface="Arial"/>
              <a:buNone/>
            </a:pPr>
            <a:endParaRPr sz="2400" b="0" i="0" u="none" strike="noStrike" cap="none">
              <a:solidFill>
                <a:srgbClr val="00B050"/>
              </a:solidFill>
              <a:latin typeface="Calibri"/>
              <a:ea typeface="Calibri"/>
              <a:cs typeface="Calibri"/>
              <a:sym typeface="Calibri"/>
            </a:endParaRPr>
          </a:p>
          <a:p>
            <a:pPr marL="114300" marR="0" lvl="0" indent="0" algn="just" rtl="0">
              <a:lnSpc>
                <a:spcPct val="107000"/>
              </a:lnSpc>
              <a:spcBef>
                <a:spcPts val="800"/>
              </a:spcBef>
              <a:spcAft>
                <a:spcPts val="800"/>
              </a:spcAft>
              <a:buClr>
                <a:srgbClr val="1C9E4A"/>
              </a:buClr>
              <a:buSzPts val="1800"/>
              <a:buFont typeface="Arial"/>
              <a:buNone/>
            </a:pPr>
            <a:endParaRPr sz="2400" b="0" i="0" u="none" strike="noStrike" cap="none">
              <a:solidFill>
                <a:srgbClr val="00B050"/>
              </a:solidFill>
              <a:latin typeface="Calibri"/>
              <a:ea typeface="Calibri"/>
              <a:cs typeface="Calibri"/>
              <a:sym typeface="Calibri"/>
            </a:endParaRPr>
          </a:p>
        </p:txBody>
      </p:sp>
      <p:sp>
        <p:nvSpPr>
          <p:cNvPr id="440" name="Google Shape;440;p51"/>
          <p:cNvSpPr/>
          <p:nvPr/>
        </p:nvSpPr>
        <p:spPr>
          <a:xfrm rot="5400000">
            <a:off x="313508" y="-313508"/>
            <a:ext cx="796834" cy="1423851"/>
          </a:xfrm>
          <a:prstGeom prst="rtTriangl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1" name="Google Shape;441;p51" descr="Изображение выглядит как другой, множество, группа, различные&#10;&#10;Автоматически созданное описание"/>
          <p:cNvPicPr preferRelativeResize="0"/>
          <p:nvPr/>
        </p:nvPicPr>
        <p:blipFill rotWithShape="1">
          <a:blip r:embed="rId3">
            <a:alphaModFix/>
          </a:blip>
          <a:srcRect/>
          <a:stretch/>
        </p:blipFill>
        <p:spPr>
          <a:xfrm>
            <a:off x="6095999" y="3288142"/>
            <a:ext cx="5963043" cy="3569858"/>
          </a:xfrm>
          <a:prstGeom prst="rect">
            <a:avLst/>
          </a:prstGeom>
          <a:noFill/>
          <a:ln>
            <a:noFill/>
          </a:ln>
        </p:spPr>
      </p:pic>
      <p:pic>
        <p:nvPicPr>
          <p:cNvPr id="442" name="Google Shape;442;p51"/>
          <p:cNvPicPr preferRelativeResize="0"/>
          <p:nvPr/>
        </p:nvPicPr>
        <p:blipFill rotWithShape="1">
          <a:blip r:embed="rId4">
            <a:alphaModFix/>
          </a:blip>
          <a:srcRect/>
          <a:stretch/>
        </p:blipFill>
        <p:spPr>
          <a:xfrm>
            <a:off x="6194606" y="979149"/>
            <a:ext cx="5898164" cy="225448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2"/>
          <p:cNvSpPr txBox="1"/>
          <p:nvPr/>
        </p:nvSpPr>
        <p:spPr>
          <a:xfrm>
            <a:off x="711925" y="45298"/>
            <a:ext cx="9404723"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Az állatok élősúlyának mérése vagy becslése</a:t>
            </a:r>
            <a:endParaRPr sz="3600" b="0" i="0" u="none" strike="noStrike" cap="none">
              <a:solidFill>
                <a:srgbClr val="00B050"/>
              </a:solidFill>
              <a:latin typeface="Calibri"/>
              <a:ea typeface="Calibri"/>
              <a:cs typeface="Calibri"/>
              <a:sym typeface="Calibri"/>
            </a:endParaRPr>
          </a:p>
        </p:txBody>
      </p:sp>
      <p:sp>
        <p:nvSpPr>
          <p:cNvPr id="448" name="Google Shape;448;p52"/>
          <p:cNvSpPr/>
          <p:nvPr/>
        </p:nvSpPr>
        <p:spPr>
          <a:xfrm rot="5400000">
            <a:off x="313508" y="-313508"/>
            <a:ext cx="796834" cy="1423851"/>
          </a:xfrm>
          <a:prstGeom prst="rtTriangl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9" name="Google Shape;449;p52"/>
          <p:cNvPicPr preferRelativeResize="0"/>
          <p:nvPr/>
        </p:nvPicPr>
        <p:blipFill rotWithShape="1">
          <a:blip r:embed="rId3">
            <a:alphaModFix/>
          </a:blip>
          <a:srcRect/>
          <a:stretch/>
        </p:blipFill>
        <p:spPr>
          <a:xfrm>
            <a:off x="583304" y="1491125"/>
            <a:ext cx="8034385" cy="1787651"/>
          </a:xfrm>
          <a:prstGeom prst="rect">
            <a:avLst/>
          </a:prstGeom>
          <a:noFill/>
          <a:ln>
            <a:noFill/>
          </a:ln>
        </p:spPr>
      </p:pic>
      <p:pic>
        <p:nvPicPr>
          <p:cNvPr id="450" name="Google Shape;450;p52"/>
          <p:cNvPicPr preferRelativeResize="0"/>
          <p:nvPr/>
        </p:nvPicPr>
        <p:blipFill rotWithShape="1">
          <a:blip r:embed="rId4">
            <a:alphaModFix/>
          </a:blip>
          <a:srcRect/>
          <a:stretch/>
        </p:blipFill>
        <p:spPr>
          <a:xfrm>
            <a:off x="8811123" y="1491126"/>
            <a:ext cx="2981722" cy="4467000"/>
          </a:xfrm>
          <a:prstGeom prst="rect">
            <a:avLst/>
          </a:prstGeom>
          <a:noFill/>
          <a:ln>
            <a:noFill/>
          </a:ln>
        </p:spPr>
      </p:pic>
      <p:pic>
        <p:nvPicPr>
          <p:cNvPr id="451" name="Google Shape;451;p52"/>
          <p:cNvPicPr preferRelativeResize="0"/>
          <p:nvPr/>
        </p:nvPicPr>
        <p:blipFill rotWithShape="1">
          <a:blip r:embed="rId5">
            <a:alphaModFix/>
          </a:blip>
          <a:srcRect/>
          <a:stretch/>
        </p:blipFill>
        <p:spPr>
          <a:xfrm>
            <a:off x="3066403" y="3442254"/>
            <a:ext cx="2010899" cy="2529126"/>
          </a:xfrm>
          <a:prstGeom prst="rect">
            <a:avLst/>
          </a:prstGeom>
          <a:noFill/>
          <a:ln>
            <a:noFill/>
          </a:ln>
        </p:spPr>
      </p:pic>
      <p:pic>
        <p:nvPicPr>
          <p:cNvPr id="452" name="Google Shape;452;p52"/>
          <p:cNvPicPr preferRelativeResize="0"/>
          <p:nvPr/>
        </p:nvPicPr>
        <p:blipFill rotWithShape="1">
          <a:blip r:embed="rId6">
            <a:alphaModFix/>
          </a:blip>
          <a:srcRect/>
          <a:stretch/>
        </p:blipFill>
        <p:spPr>
          <a:xfrm>
            <a:off x="583304" y="3470529"/>
            <a:ext cx="2165441" cy="2472576"/>
          </a:xfrm>
          <a:prstGeom prst="rect">
            <a:avLst/>
          </a:prstGeom>
          <a:noFill/>
          <a:ln>
            <a:noFill/>
          </a:ln>
        </p:spPr>
      </p:pic>
      <p:pic>
        <p:nvPicPr>
          <p:cNvPr id="453" name="Google Shape;453;p52" descr="Изображение выглядит как внутренний, человек&#10;&#10;Автоматически созданное описание"/>
          <p:cNvPicPr preferRelativeResize="0"/>
          <p:nvPr/>
        </p:nvPicPr>
        <p:blipFill rotWithShape="1">
          <a:blip r:embed="rId7">
            <a:alphaModFix/>
          </a:blip>
          <a:srcRect/>
          <a:stretch/>
        </p:blipFill>
        <p:spPr>
          <a:xfrm>
            <a:off x="5394960" y="3415747"/>
            <a:ext cx="3319446" cy="254772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3"/>
          <p:cNvSpPr txBox="1"/>
          <p:nvPr/>
        </p:nvSpPr>
        <p:spPr>
          <a:xfrm>
            <a:off x="711925" y="45298"/>
            <a:ext cx="9404723"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Az állatok élősúlyának mérése vagy becslése</a:t>
            </a:r>
            <a:endParaRPr sz="3600" b="0" i="0" u="none" strike="noStrike" cap="none">
              <a:solidFill>
                <a:srgbClr val="00B050"/>
              </a:solidFill>
              <a:latin typeface="Calibri"/>
              <a:ea typeface="Calibri"/>
              <a:cs typeface="Calibri"/>
              <a:sym typeface="Calibri"/>
            </a:endParaRPr>
          </a:p>
        </p:txBody>
      </p:sp>
      <p:sp>
        <p:nvSpPr>
          <p:cNvPr id="459" name="Google Shape;459;p53"/>
          <p:cNvSpPr/>
          <p:nvPr/>
        </p:nvSpPr>
        <p:spPr>
          <a:xfrm rot="5400000">
            <a:off x="313508" y="-313508"/>
            <a:ext cx="796834" cy="1423851"/>
          </a:xfrm>
          <a:prstGeom prst="rtTriangl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0" name="Google Shape;460;p53"/>
          <p:cNvPicPr preferRelativeResize="0"/>
          <p:nvPr/>
        </p:nvPicPr>
        <p:blipFill rotWithShape="1">
          <a:blip r:embed="rId3">
            <a:alphaModFix/>
          </a:blip>
          <a:srcRect/>
          <a:stretch/>
        </p:blipFill>
        <p:spPr>
          <a:xfrm>
            <a:off x="306977" y="1252764"/>
            <a:ext cx="3296611" cy="2539773"/>
          </a:xfrm>
          <a:prstGeom prst="rect">
            <a:avLst/>
          </a:prstGeom>
          <a:noFill/>
          <a:ln>
            <a:noFill/>
          </a:ln>
        </p:spPr>
      </p:pic>
      <p:pic>
        <p:nvPicPr>
          <p:cNvPr id="461" name="Google Shape;461;p53" descr="20090709T123913 68.jpg"/>
          <p:cNvPicPr preferRelativeResize="0"/>
          <p:nvPr/>
        </p:nvPicPr>
        <p:blipFill rotWithShape="1">
          <a:blip r:embed="rId4">
            <a:alphaModFix/>
          </a:blip>
          <a:srcRect/>
          <a:stretch/>
        </p:blipFill>
        <p:spPr>
          <a:xfrm>
            <a:off x="8344205" y="1283011"/>
            <a:ext cx="3296611" cy="2540380"/>
          </a:xfrm>
          <a:prstGeom prst="rect">
            <a:avLst/>
          </a:prstGeom>
          <a:noFill/>
          <a:ln>
            <a:noFill/>
          </a:ln>
        </p:spPr>
      </p:pic>
      <p:pic>
        <p:nvPicPr>
          <p:cNvPr id="462" name="Google Shape;462;p53"/>
          <p:cNvPicPr preferRelativeResize="0"/>
          <p:nvPr/>
        </p:nvPicPr>
        <p:blipFill rotWithShape="1">
          <a:blip r:embed="rId5">
            <a:alphaModFix/>
          </a:blip>
          <a:srcRect l="-716" t="5341" r="-3010" b="-887"/>
          <a:stretch/>
        </p:blipFill>
        <p:spPr>
          <a:xfrm>
            <a:off x="7646760" y="4021211"/>
            <a:ext cx="4070622" cy="2586791"/>
          </a:xfrm>
          <a:prstGeom prst="rect">
            <a:avLst/>
          </a:prstGeom>
          <a:noFill/>
          <a:ln>
            <a:noFill/>
          </a:ln>
        </p:spPr>
      </p:pic>
      <p:sp>
        <p:nvSpPr>
          <p:cNvPr id="463" name="Google Shape;463;p53"/>
          <p:cNvSpPr txBox="1"/>
          <p:nvPr/>
        </p:nvSpPr>
        <p:spPr>
          <a:xfrm>
            <a:off x="445750" y="3970045"/>
            <a:ext cx="6795073" cy="22467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hu-HU" sz="2000" b="0" i="0" u="none" strike="noStrike" cap="none">
                <a:solidFill>
                  <a:srgbClr val="00B050"/>
                </a:solidFill>
                <a:latin typeface="Arial"/>
                <a:ea typeface="Arial"/>
                <a:cs typeface="Arial"/>
                <a:sym typeface="Arial"/>
              </a:rPr>
              <a:t>Mérés vagy becslés?</a:t>
            </a:r>
            <a:endParaRPr/>
          </a:p>
          <a:p>
            <a:pPr marL="342900" marR="0" lvl="0" indent="-342900" algn="l" rtl="0">
              <a:lnSpc>
                <a:spcPct val="100000"/>
              </a:lnSpc>
              <a:spcBef>
                <a:spcPts val="0"/>
              </a:spcBef>
              <a:spcAft>
                <a:spcPts val="0"/>
              </a:spcAft>
              <a:buClr>
                <a:srgbClr val="000000"/>
              </a:buClr>
              <a:buSzPts val="2000"/>
              <a:buFont typeface="Arial"/>
              <a:buChar char="•"/>
            </a:pPr>
            <a:r>
              <a:rPr lang="hu-HU" sz="2000" b="0" i="0" u="none" strike="noStrike" cap="none">
                <a:solidFill>
                  <a:srgbClr val="00B050"/>
                </a:solidFill>
                <a:latin typeface="Arial"/>
                <a:ea typeface="Arial"/>
                <a:cs typeface="Arial"/>
                <a:sym typeface="Arial"/>
              </a:rPr>
              <a:t>A mérés pontosabb, de a mérleg folyamatos ellenőrzése, karbantartása munkaigényes.</a:t>
            </a:r>
            <a:endParaRPr/>
          </a:p>
          <a:p>
            <a:pPr marL="342900" marR="0" lvl="0" indent="-342900" algn="l" rtl="0">
              <a:lnSpc>
                <a:spcPct val="100000"/>
              </a:lnSpc>
              <a:spcBef>
                <a:spcPts val="0"/>
              </a:spcBef>
              <a:spcAft>
                <a:spcPts val="0"/>
              </a:spcAft>
              <a:buClr>
                <a:srgbClr val="000000"/>
              </a:buClr>
              <a:buSzPts val="2000"/>
              <a:buFont typeface="Arial"/>
              <a:buChar char="•"/>
            </a:pPr>
            <a:r>
              <a:rPr lang="hu-HU" sz="2000" b="0" i="0" u="none" strike="noStrike" cap="none">
                <a:solidFill>
                  <a:srgbClr val="00B050"/>
                </a:solidFill>
                <a:latin typeface="Arial"/>
                <a:ea typeface="Arial"/>
                <a:cs typeface="Arial"/>
                <a:sym typeface="Arial"/>
              </a:rPr>
              <a:t>A becslés pontossága egyes esetekben gyengébb lehet, mint a közvetlen súlymérésnek, de a képanalízis alapján végzett becslés esetében kisebb a meghibásodás veszélye.</a:t>
            </a:r>
            <a:endParaRPr sz="2000" b="0" i="0" u="none" strike="noStrike" cap="none">
              <a:solidFill>
                <a:srgbClr val="00B050"/>
              </a:solidFill>
              <a:latin typeface="Arial"/>
              <a:ea typeface="Arial"/>
              <a:cs typeface="Arial"/>
              <a:sym typeface="Arial"/>
            </a:endParaRPr>
          </a:p>
        </p:txBody>
      </p:sp>
      <p:sp>
        <p:nvSpPr>
          <p:cNvPr id="464" name="Google Shape;464;p53"/>
          <p:cNvSpPr txBox="1"/>
          <p:nvPr/>
        </p:nvSpPr>
        <p:spPr>
          <a:xfrm>
            <a:off x="9522550" y="991397"/>
            <a:ext cx="21948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1" u="none" strike="noStrike" cap="none">
                <a:solidFill>
                  <a:schemeClr val="dk1"/>
                </a:solidFill>
                <a:latin typeface="Arial"/>
                <a:ea typeface="Arial"/>
                <a:cs typeface="Arial"/>
                <a:sym typeface="Arial"/>
              </a:rPr>
              <a:t>Bánházi és mtsai</a:t>
            </a:r>
            <a:r>
              <a:rPr lang="hu-HU" sz="1400" b="0" i="0" u="none" strike="noStrike" cap="none">
                <a:solidFill>
                  <a:schemeClr val="dk1"/>
                </a:solidFill>
                <a:latin typeface="Arial"/>
                <a:ea typeface="Arial"/>
                <a:cs typeface="Arial"/>
                <a:sym typeface="Arial"/>
              </a:rPr>
              <a:t>., 2009 </a:t>
            </a:r>
            <a:endParaRPr sz="1400" b="1" i="0" u="none" strike="noStrike" cap="none">
              <a:solidFill>
                <a:srgbClr val="000000"/>
              </a:solidFill>
              <a:latin typeface="Arial"/>
              <a:ea typeface="Arial"/>
              <a:cs typeface="Arial"/>
              <a:sym typeface="Arial"/>
            </a:endParaRPr>
          </a:p>
        </p:txBody>
      </p:sp>
      <p:pic>
        <p:nvPicPr>
          <p:cNvPr id="465" name="Google Shape;465;p53"/>
          <p:cNvPicPr preferRelativeResize="0"/>
          <p:nvPr/>
        </p:nvPicPr>
        <p:blipFill rotWithShape="1">
          <a:blip r:embed="rId6">
            <a:alphaModFix/>
          </a:blip>
          <a:srcRect/>
          <a:stretch/>
        </p:blipFill>
        <p:spPr>
          <a:xfrm>
            <a:off x="3832195" y="1294917"/>
            <a:ext cx="4283403" cy="2516568"/>
          </a:xfrm>
          <a:prstGeom prst="rect">
            <a:avLst/>
          </a:prstGeom>
          <a:noFill/>
          <a:ln>
            <a:noFill/>
          </a:ln>
        </p:spPr>
      </p:pic>
      <p:sp>
        <p:nvSpPr>
          <p:cNvPr id="466" name="Google Shape;466;p53"/>
          <p:cNvSpPr txBox="1"/>
          <p:nvPr/>
        </p:nvSpPr>
        <p:spPr>
          <a:xfrm>
            <a:off x="9551418" y="4033117"/>
            <a:ext cx="21948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1" u="none" strike="noStrike" cap="none">
                <a:solidFill>
                  <a:schemeClr val="dk1"/>
                </a:solidFill>
                <a:latin typeface="Arial"/>
                <a:ea typeface="Arial"/>
                <a:cs typeface="Arial"/>
                <a:sym typeface="Arial"/>
              </a:rPr>
              <a:t>Bánházi és mtsai</a:t>
            </a:r>
            <a:r>
              <a:rPr lang="hu-HU" sz="1400" b="0" i="0" u="none" strike="noStrike" cap="none">
                <a:solidFill>
                  <a:schemeClr val="dk1"/>
                </a:solidFill>
                <a:latin typeface="Arial"/>
                <a:ea typeface="Arial"/>
                <a:cs typeface="Arial"/>
                <a:sym typeface="Arial"/>
              </a:rPr>
              <a:t>., 2009 </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54" descr="EasyBlend"/>
          <p:cNvPicPr preferRelativeResize="0"/>
          <p:nvPr/>
        </p:nvPicPr>
        <p:blipFill rotWithShape="1">
          <a:blip r:embed="rId3">
            <a:alphaModFix/>
          </a:blip>
          <a:srcRect/>
          <a:stretch/>
        </p:blipFill>
        <p:spPr>
          <a:xfrm>
            <a:off x="5414286" y="1716106"/>
            <a:ext cx="6611493" cy="4672122"/>
          </a:xfrm>
          <a:prstGeom prst="rect">
            <a:avLst/>
          </a:prstGeom>
          <a:noFill/>
          <a:ln>
            <a:noFill/>
          </a:ln>
        </p:spPr>
      </p:pic>
      <p:sp>
        <p:nvSpPr>
          <p:cNvPr id="472" name="Google Shape;472;p54"/>
          <p:cNvSpPr txBox="1"/>
          <p:nvPr/>
        </p:nvSpPr>
        <p:spPr>
          <a:xfrm>
            <a:off x="711925" y="45298"/>
            <a:ext cx="9404723"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Takarmány- és vízfelvétel mérése</a:t>
            </a:r>
            <a:endParaRPr sz="3600" b="0" i="0" u="none" strike="noStrike" cap="none">
              <a:solidFill>
                <a:srgbClr val="00B050"/>
              </a:solidFill>
              <a:latin typeface="Calibri"/>
              <a:ea typeface="Calibri"/>
              <a:cs typeface="Calibri"/>
              <a:sym typeface="Calibri"/>
            </a:endParaRPr>
          </a:p>
        </p:txBody>
      </p:sp>
      <p:sp>
        <p:nvSpPr>
          <p:cNvPr id="473" name="Google Shape;473;p54"/>
          <p:cNvSpPr/>
          <p:nvPr/>
        </p:nvSpPr>
        <p:spPr>
          <a:xfrm rot="5400000">
            <a:off x="313508" y="-313508"/>
            <a:ext cx="796834" cy="1423851"/>
          </a:xfrm>
          <a:prstGeom prst="rtTriangle">
            <a:avLst/>
          </a:prstGeom>
          <a:solidFill>
            <a:srgbClr val="8DA9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4" name="Google Shape;474;p54"/>
          <p:cNvSpPr txBox="1"/>
          <p:nvPr/>
        </p:nvSpPr>
        <p:spPr>
          <a:xfrm>
            <a:off x="711925" y="1506448"/>
            <a:ext cx="6611493"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Az istállóba belépő (kiosztára kerülő) takarmány és ivóvíz mérése </a:t>
            </a:r>
            <a:endParaRPr/>
          </a:p>
          <a:p>
            <a:pPr marL="0" marR="0" lvl="0" indent="0" algn="l" rtl="0">
              <a:lnSpc>
                <a:spcPct val="100000"/>
              </a:lnSpc>
              <a:spcBef>
                <a:spcPts val="0"/>
              </a:spcBef>
              <a:spcAft>
                <a:spcPts val="0"/>
              </a:spcAft>
              <a:buNone/>
            </a:pPr>
            <a:endParaRPr sz="24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A takarmányozási fázisok helyett lehetőség van a folyamatosan, naponta kevert abrak kiosztására is</a:t>
            </a:r>
            <a:endParaRPr/>
          </a:p>
          <a:p>
            <a:pPr marL="0" marR="0" lvl="0" indent="0" algn="l" rtl="0">
              <a:lnSpc>
                <a:spcPct val="100000"/>
              </a:lnSpc>
              <a:spcBef>
                <a:spcPts val="0"/>
              </a:spcBef>
              <a:spcAft>
                <a:spcPts val="0"/>
              </a:spcAft>
              <a:buNone/>
            </a:pPr>
            <a:endParaRPr sz="24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Élősúly méréssel kombinálva.</a:t>
            </a:r>
            <a:endParaRPr/>
          </a:p>
        </p:txBody>
      </p:sp>
      <p:sp>
        <p:nvSpPr>
          <p:cNvPr id="475" name="Google Shape;475;p54"/>
          <p:cNvSpPr txBox="1"/>
          <p:nvPr/>
        </p:nvSpPr>
        <p:spPr>
          <a:xfrm>
            <a:off x="711925" y="4762946"/>
            <a:ext cx="6098976" cy="10464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Több (ált.max. 3) siló egyidejű kezelése, két takarmány összekeverése (blending)</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Precíziós brojler takarmányozás</a:t>
            </a:r>
            <a:endParaRPr/>
          </a:p>
        </p:txBody>
      </p:sp>
      <p:sp>
        <p:nvSpPr>
          <p:cNvPr id="482" name="Google Shape;482;p55"/>
          <p:cNvSpPr/>
          <p:nvPr/>
        </p:nvSpPr>
        <p:spPr>
          <a:xfrm>
            <a:off x="4980764" y="617609"/>
            <a:ext cx="6961200" cy="8208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Dussart és Meda (2017)</a:t>
            </a:r>
            <a:endParaRPr sz="2400" b="0" i="0" u="none" strike="noStrike" cap="none">
              <a:solidFill>
                <a:srgbClr val="7F7F7F"/>
              </a:solidFill>
              <a:latin typeface="Arial"/>
              <a:ea typeface="Arial"/>
              <a:cs typeface="Arial"/>
              <a:sym typeface="Arial"/>
            </a:endParaRPr>
          </a:p>
        </p:txBody>
      </p:sp>
      <p:grpSp>
        <p:nvGrpSpPr>
          <p:cNvPr id="483" name="Google Shape;483;p55"/>
          <p:cNvGrpSpPr/>
          <p:nvPr/>
        </p:nvGrpSpPr>
        <p:grpSpPr>
          <a:xfrm>
            <a:off x="1451741" y="1450975"/>
            <a:ext cx="7693848" cy="4610081"/>
            <a:chOff x="576296" y="1449487"/>
            <a:chExt cx="7668112" cy="4715817"/>
          </a:xfrm>
        </p:grpSpPr>
        <p:pic>
          <p:nvPicPr>
            <p:cNvPr id="484" name="Google Shape;484;p55"/>
            <p:cNvPicPr preferRelativeResize="0"/>
            <p:nvPr/>
          </p:nvPicPr>
          <p:blipFill rotWithShape="1">
            <a:blip r:embed="rId3">
              <a:alphaModFix/>
            </a:blip>
            <a:srcRect/>
            <a:stretch/>
          </p:blipFill>
          <p:spPr>
            <a:xfrm>
              <a:off x="1119708" y="2307679"/>
              <a:ext cx="7124700" cy="3857625"/>
            </a:xfrm>
            <a:prstGeom prst="rect">
              <a:avLst/>
            </a:prstGeom>
            <a:noFill/>
            <a:ln>
              <a:noFill/>
            </a:ln>
          </p:spPr>
        </p:pic>
        <p:pic>
          <p:nvPicPr>
            <p:cNvPr id="485" name="Google Shape;485;p55" descr="https://lecrabeinfo.net/app/uploads/2013/03/connaitre-composants-ordinateur-configuration-pc-dcf0bb.png"/>
            <p:cNvPicPr preferRelativeResize="0"/>
            <p:nvPr/>
          </p:nvPicPr>
          <p:blipFill rotWithShape="1">
            <a:blip r:embed="rId4">
              <a:alphaModFix/>
            </a:blip>
            <a:srcRect/>
            <a:stretch/>
          </p:blipFill>
          <p:spPr>
            <a:xfrm>
              <a:off x="4326280" y="1449487"/>
              <a:ext cx="1104925" cy="1104925"/>
            </a:xfrm>
            <a:prstGeom prst="rect">
              <a:avLst/>
            </a:prstGeom>
            <a:noFill/>
            <a:ln>
              <a:noFill/>
            </a:ln>
          </p:spPr>
        </p:pic>
        <p:cxnSp>
          <p:nvCxnSpPr>
            <p:cNvPr id="486" name="Google Shape;486;p55"/>
            <p:cNvCxnSpPr/>
            <p:nvPr/>
          </p:nvCxnSpPr>
          <p:spPr>
            <a:xfrm rot="10800000">
              <a:off x="5458344" y="2119924"/>
              <a:ext cx="1399040" cy="1214839"/>
            </a:xfrm>
            <a:prstGeom prst="straightConnector1">
              <a:avLst/>
            </a:prstGeom>
            <a:noFill/>
            <a:ln w="9525" cap="flat" cmpd="sng">
              <a:solidFill>
                <a:srgbClr val="008000"/>
              </a:solidFill>
              <a:prstDash val="dash"/>
              <a:round/>
              <a:headEnd type="none" w="sm" len="sm"/>
              <a:tailEnd type="triangle" w="med" len="med"/>
            </a:ln>
          </p:spPr>
        </p:cxnSp>
        <p:sp>
          <p:nvSpPr>
            <p:cNvPr id="487" name="Google Shape;487;p55"/>
            <p:cNvSpPr txBox="1"/>
            <p:nvPr/>
          </p:nvSpPr>
          <p:spPr>
            <a:xfrm>
              <a:off x="5431205" y="1783697"/>
              <a:ext cx="70724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rgbClr val="FF0000"/>
                  </a:solidFill>
                  <a:latin typeface="Calibri"/>
                  <a:ea typeface="Calibri"/>
                  <a:cs typeface="Calibri"/>
                  <a:sym typeface="Calibri"/>
                </a:rPr>
                <a:t>Élősúly</a:t>
              </a:r>
              <a:endParaRPr sz="1400" b="1" i="1" u="none" strike="noStrike" cap="none">
                <a:solidFill>
                  <a:srgbClr val="FF0000"/>
                </a:solidFill>
                <a:latin typeface="Calibri"/>
                <a:ea typeface="Calibri"/>
                <a:cs typeface="Calibri"/>
                <a:sym typeface="Calibri"/>
              </a:endParaRPr>
            </a:p>
          </p:txBody>
        </p:sp>
        <p:sp>
          <p:nvSpPr>
            <p:cNvPr id="488" name="Google Shape;488;p55"/>
            <p:cNvSpPr txBox="1"/>
            <p:nvPr/>
          </p:nvSpPr>
          <p:spPr>
            <a:xfrm>
              <a:off x="2497827" y="2027286"/>
              <a:ext cx="16015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rgbClr val="FF0000"/>
                  </a:solidFill>
                  <a:latin typeface="Calibri"/>
                  <a:ea typeface="Calibri"/>
                  <a:cs typeface="Calibri"/>
                  <a:sym typeface="Calibri"/>
                </a:rPr>
                <a:t>Takarmány felvétel</a:t>
              </a:r>
              <a:endParaRPr sz="1400" b="1" i="1" u="none" strike="noStrike" cap="none">
                <a:solidFill>
                  <a:srgbClr val="FF0000"/>
                </a:solidFill>
                <a:latin typeface="Calibri"/>
                <a:ea typeface="Calibri"/>
                <a:cs typeface="Calibri"/>
                <a:sym typeface="Calibri"/>
              </a:endParaRPr>
            </a:p>
          </p:txBody>
        </p:sp>
        <p:sp>
          <p:nvSpPr>
            <p:cNvPr id="489" name="Google Shape;489;p55"/>
            <p:cNvSpPr txBox="1"/>
            <p:nvPr/>
          </p:nvSpPr>
          <p:spPr>
            <a:xfrm>
              <a:off x="3846333" y="3212976"/>
              <a:ext cx="1805787" cy="5769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rgbClr val="FF0000"/>
                  </a:solidFill>
                  <a:latin typeface="Calibri"/>
                  <a:ea typeface="Calibri"/>
                  <a:cs typeface="Calibri"/>
                  <a:sym typeface="Calibri"/>
                </a:rPr>
                <a:t>keveréktakarmány</a:t>
              </a:r>
              <a:endParaRPr/>
            </a:p>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rgbClr val="FF0000"/>
                  </a:solidFill>
                  <a:latin typeface="Calibri"/>
                  <a:ea typeface="Calibri"/>
                  <a:cs typeface="Calibri"/>
                  <a:sym typeface="Calibri"/>
                </a:rPr>
                <a:t> A &amp; B</a:t>
              </a:r>
              <a:endParaRPr/>
            </a:p>
          </p:txBody>
        </p:sp>
        <p:cxnSp>
          <p:nvCxnSpPr>
            <p:cNvPr id="490" name="Google Shape;490;p55"/>
            <p:cNvCxnSpPr/>
            <p:nvPr/>
          </p:nvCxnSpPr>
          <p:spPr>
            <a:xfrm rot="10800000" flipH="1">
              <a:off x="1619997" y="2181191"/>
              <a:ext cx="2647018" cy="1967549"/>
            </a:xfrm>
            <a:prstGeom prst="straightConnector1">
              <a:avLst/>
            </a:prstGeom>
            <a:noFill/>
            <a:ln w="9525" cap="flat" cmpd="sng">
              <a:solidFill>
                <a:srgbClr val="008000"/>
              </a:solidFill>
              <a:prstDash val="dash"/>
              <a:round/>
              <a:headEnd type="none" w="sm" len="sm"/>
              <a:tailEnd type="triangle" w="med" len="med"/>
            </a:ln>
          </p:spPr>
        </p:cxnSp>
        <p:cxnSp>
          <p:nvCxnSpPr>
            <p:cNvPr id="491" name="Google Shape;491;p55"/>
            <p:cNvCxnSpPr>
              <a:stCxn id="492" idx="1"/>
            </p:cNvCxnSpPr>
            <p:nvPr/>
          </p:nvCxnSpPr>
          <p:spPr>
            <a:xfrm rot="10800000">
              <a:off x="5135520" y="2424339"/>
              <a:ext cx="516600" cy="910200"/>
            </a:xfrm>
            <a:prstGeom prst="straightConnector1">
              <a:avLst/>
            </a:prstGeom>
            <a:noFill/>
            <a:ln w="12700" cap="flat" cmpd="sng">
              <a:solidFill>
                <a:srgbClr val="323F4F"/>
              </a:solidFill>
              <a:prstDash val="dash"/>
              <a:round/>
              <a:headEnd type="none" w="sm" len="sm"/>
              <a:tailEnd type="none" w="sm" len="sm"/>
            </a:ln>
          </p:spPr>
        </p:cxnSp>
        <p:sp>
          <p:nvSpPr>
            <p:cNvPr id="493" name="Google Shape;493;p55"/>
            <p:cNvSpPr txBox="1"/>
            <p:nvPr/>
          </p:nvSpPr>
          <p:spPr>
            <a:xfrm>
              <a:off x="576296" y="2726539"/>
              <a:ext cx="1262765" cy="3393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chemeClr val="dk1"/>
                  </a:solidFill>
                  <a:latin typeface="Calibri"/>
                  <a:ea typeface="Calibri"/>
                  <a:cs typeface="Calibri"/>
                  <a:sym typeface="Calibri"/>
                </a:rPr>
                <a:t>Előkeverék A</a:t>
              </a:r>
              <a:endParaRPr/>
            </a:p>
          </p:txBody>
        </p:sp>
        <p:sp>
          <p:nvSpPr>
            <p:cNvPr id="494" name="Google Shape;494;p55"/>
            <p:cNvSpPr txBox="1"/>
            <p:nvPr/>
          </p:nvSpPr>
          <p:spPr>
            <a:xfrm>
              <a:off x="4010117" y="2732076"/>
              <a:ext cx="1363965" cy="3393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chemeClr val="dk1"/>
                  </a:solidFill>
                  <a:latin typeface="Calibri"/>
                  <a:ea typeface="Calibri"/>
                  <a:cs typeface="Calibri"/>
                  <a:sym typeface="Calibri"/>
                </a:rPr>
                <a:t>Előkeverék B</a:t>
              </a:r>
              <a:endParaRPr/>
            </a:p>
          </p:txBody>
        </p:sp>
        <p:sp>
          <p:nvSpPr>
            <p:cNvPr id="495" name="Google Shape;495;p55"/>
            <p:cNvSpPr txBox="1"/>
            <p:nvPr/>
          </p:nvSpPr>
          <p:spPr>
            <a:xfrm>
              <a:off x="886521" y="4082602"/>
              <a:ext cx="85537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chemeClr val="dk1"/>
                  </a:solidFill>
                  <a:latin typeface="Calibri"/>
                  <a:ea typeface="Calibri"/>
                  <a:cs typeface="Calibri"/>
                  <a:sym typeface="Calibri"/>
                </a:rPr>
                <a:t>mérleg</a:t>
              </a:r>
              <a:endParaRPr sz="1400" b="1" i="1" u="none" strike="noStrike" cap="none">
                <a:solidFill>
                  <a:schemeClr val="dk1"/>
                </a:solidFill>
                <a:latin typeface="Calibri"/>
                <a:ea typeface="Calibri"/>
                <a:cs typeface="Calibri"/>
                <a:sym typeface="Calibri"/>
              </a:endParaRPr>
            </a:p>
          </p:txBody>
        </p:sp>
        <p:sp>
          <p:nvSpPr>
            <p:cNvPr id="496" name="Google Shape;496;p55"/>
            <p:cNvSpPr txBox="1"/>
            <p:nvPr/>
          </p:nvSpPr>
          <p:spPr>
            <a:xfrm>
              <a:off x="1208806" y="4981399"/>
              <a:ext cx="128902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chemeClr val="dk1"/>
                  </a:solidFill>
                  <a:latin typeface="Calibri"/>
                  <a:ea typeface="Calibri"/>
                  <a:cs typeface="Calibri"/>
                  <a:sym typeface="Calibri"/>
                </a:rPr>
                <a:t>Keverő berendezés</a:t>
              </a:r>
              <a:endParaRPr sz="1400" b="1" i="1" u="none" strike="noStrike" cap="none">
                <a:solidFill>
                  <a:schemeClr val="dk1"/>
                </a:solidFill>
                <a:latin typeface="Calibri"/>
                <a:ea typeface="Calibri"/>
                <a:cs typeface="Calibri"/>
                <a:sym typeface="Calibri"/>
              </a:endParaRPr>
            </a:p>
          </p:txBody>
        </p:sp>
        <p:sp>
          <p:nvSpPr>
            <p:cNvPr id="497" name="Google Shape;497;p55"/>
            <p:cNvSpPr txBox="1"/>
            <p:nvPr/>
          </p:nvSpPr>
          <p:spPr>
            <a:xfrm>
              <a:off x="4732316" y="4504318"/>
              <a:ext cx="20259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chemeClr val="dk1"/>
                  </a:solidFill>
                  <a:latin typeface="Calibri"/>
                  <a:ea typeface="Calibri"/>
                  <a:cs typeface="Calibri"/>
                  <a:sym typeface="Calibri"/>
                </a:rPr>
                <a:t>Takarmány kiosztás</a:t>
              </a:r>
              <a:endParaRPr sz="1400" b="1" i="1" u="none" strike="noStrike" cap="none">
                <a:solidFill>
                  <a:schemeClr val="dk1"/>
                </a:solidFill>
                <a:latin typeface="Calibri"/>
                <a:ea typeface="Calibri"/>
                <a:cs typeface="Calibri"/>
                <a:sym typeface="Calibri"/>
              </a:endParaRPr>
            </a:p>
          </p:txBody>
        </p:sp>
        <p:sp>
          <p:nvSpPr>
            <p:cNvPr id="492" name="Google Shape;492;p55"/>
            <p:cNvSpPr txBox="1"/>
            <p:nvPr/>
          </p:nvSpPr>
          <p:spPr>
            <a:xfrm>
              <a:off x="5652120" y="3180650"/>
              <a:ext cx="128902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1" i="1" u="none" strike="noStrike" cap="none">
                  <a:solidFill>
                    <a:schemeClr val="dk1"/>
                  </a:solidFill>
                  <a:latin typeface="Calibri"/>
                  <a:ea typeface="Calibri"/>
                  <a:cs typeface="Calibri"/>
                  <a:sym typeface="Calibri"/>
                </a:rPr>
                <a:t>mérleg</a:t>
              </a:r>
              <a:endParaRPr sz="1400" b="1" i="1" u="none" strike="noStrike" cap="none">
                <a:solidFill>
                  <a:schemeClr val="dk1"/>
                </a:solidFill>
                <a:latin typeface="Calibri"/>
                <a:ea typeface="Calibri"/>
                <a:cs typeface="Calibri"/>
                <a:sym typeface="Calibri"/>
              </a:endParaRPr>
            </a:p>
          </p:txBody>
        </p:sp>
      </p:grpSp>
      <p:grpSp>
        <p:nvGrpSpPr>
          <p:cNvPr id="498" name="Google Shape;498;p55"/>
          <p:cNvGrpSpPr/>
          <p:nvPr/>
        </p:nvGrpSpPr>
        <p:grpSpPr>
          <a:xfrm>
            <a:off x="6349207" y="5570885"/>
            <a:ext cx="5592763" cy="1108073"/>
            <a:chOff x="1284070" y="5072339"/>
            <a:chExt cx="5592192" cy="1108378"/>
          </a:xfrm>
        </p:grpSpPr>
        <p:sp>
          <p:nvSpPr>
            <p:cNvPr id="499" name="Google Shape;499;p55"/>
            <p:cNvSpPr/>
            <p:nvPr/>
          </p:nvSpPr>
          <p:spPr>
            <a:xfrm>
              <a:off x="1763446" y="5402629"/>
              <a:ext cx="1439716" cy="360461"/>
            </a:xfrm>
            <a:prstGeom prst="rect">
              <a:avLst/>
            </a:prstGeom>
            <a:solidFill>
              <a:srgbClr val="33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F273C"/>
                </a:solidFill>
                <a:latin typeface="Arial"/>
                <a:ea typeface="Arial"/>
                <a:cs typeface="Arial"/>
                <a:sym typeface="Arial"/>
              </a:endParaRPr>
            </a:p>
          </p:txBody>
        </p:sp>
        <p:sp>
          <p:nvSpPr>
            <p:cNvPr id="500" name="Google Shape;500;p55"/>
            <p:cNvSpPr/>
            <p:nvPr/>
          </p:nvSpPr>
          <p:spPr>
            <a:xfrm>
              <a:off x="1763446" y="5820255"/>
              <a:ext cx="1439716" cy="360462"/>
            </a:xfrm>
            <a:prstGeom prst="rect">
              <a:avLst/>
            </a:prstGeom>
            <a:solidFill>
              <a:srgbClr val="3366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F273C"/>
                </a:solidFill>
                <a:latin typeface="Arial"/>
                <a:ea typeface="Arial"/>
                <a:cs typeface="Arial"/>
                <a:sym typeface="Arial"/>
              </a:endParaRPr>
            </a:p>
          </p:txBody>
        </p:sp>
        <p:sp>
          <p:nvSpPr>
            <p:cNvPr id="501" name="Google Shape;501;p55"/>
            <p:cNvSpPr/>
            <p:nvPr/>
          </p:nvSpPr>
          <p:spPr>
            <a:xfrm>
              <a:off x="3203162" y="5820255"/>
              <a:ext cx="2233384" cy="360462"/>
            </a:xfrm>
            <a:prstGeom prst="rect">
              <a:avLst/>
            </a:prstGeom>
            <a:solidFill>
              <a:srgbClr val="66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F273C"/>
                </a:solidFill>
                <a:latin typeface="Arial"/>
                <a:ea typeface="Arial"/>
                <a:cs typeface="Arial"/>
                <a:sym typeface="Arial"/>
              </a:endParaRPr>
            </a:p>
          </p:txBody>
        </p:sp>
        <p:sp>
          <p:nvSpPr>
            <p:cNvPr id="502" name="Google Shape;502;p55"/>
            <p:cNvSpPr/>
            <p:nvPr/>
          </p:nvSpPr>
          <p:spPr>
            <a:xfrm>
              <a:off x="3203162" y="5820255"/>
              <a:ext cx="2233384" cy="360462"/>
            </a:xfrm>
            <a:prstGeom prst="rtTriangle">
              <a:avLst/>
            </a:prstGeom>
            <a:solidFill>
              <a:srgbClr val="00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F273C"/>
                </a:solidFill>
                <a:latin typeface="Arial"/>
                <a:ea typeface="Arial"/>
                <a:cs typeface="Arial"/>
                <a:sym typeface="Arial"/>
              </a:endParaRPr>
            </a:p>
          </p:txBody>
        </p:sp>
        <p:sp>
          <p:nvSpPr>
            <p:cNvPr id="503" name="Google Shape;503;p55"/>
            <p:cNvSpPr/>
            <p:nvPr/>
          </p:nvSpPr>
          <p:spPr>
            <a:xfrm>
              <a:off x="5436546" y="5820255"/>
              <a:ext cx="1439716" cy="360462"/>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F273C"/>
                </a:solidFill>
                <a:latin typeface="Arial"/>
                <a:ea typeface="Arial"/>
                <a:cs typeface="Arial"/>
                <a:sym typeface="Arial"/>
              </a:endParaRPr>
            </a:p>
          </p:txBody>
        </p:sp>
        <p:sp>
          <p:nvSpPr>
            <p:cNvPr id="504" name="Google Shape;504;p55"/>
            <p:cNvSpPr/>
            <p:nvPr/>
          </p:nvSpPr>
          <p:spPr>
            <a:xfrm>
              <a:off x="5436546" y="5820255"/>
              <a:ext cx="1439716" cy="360462"/>
            </a:xfrm>
            <a:prstGeom prst="rtTriangle">
              <a:avLst/>
            </a:prstGeom>
            <a:solidFill>
              <a:srgbClr val="66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F273C"/>
                </a:solidFill>
                <a:latin typeface="Arial"/>
                <a:ea typeface="Arial"/>
                <a:cs typeface="Arial"/>
                <a:sym typeface="Arial"/>
              </a:endParaRPr>
            </a:p>
          </p:txBody>
        </p:sp>
        <p:sp>
          <p:nvSpPr>
            <p:cNvPr id="505" name="Google Shape;505;p55"/>
            <p:cNvSpPr/>
            <p:nvPr/>
          </p:nvSpPr>
          <p:spPr>
            <a:xfrm>
              <a:off x="3203162" y="5402629"/>
              <a:ext cx="2233384" cy="360461"/>
            </a:xfrm>
            <a:prstGeom prst="rect">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F273C"/>
                </a:solidFill>
                <a:latin typeface="Arial"/>
                <a:ea typeface="Arial"/>
                <a:cs typeface="Arial"/>
                <a:sym typeface="Arial"/>
              </a:endParaRPr>
            </a:p>
          </p:txBody>
        </p:sp>
        <p:sp>
          <p:nvSpPr>
            <p:cNvPr id="506" name="Google Shape;506;p55"/>
            <p:cNvSpPr/>
            <p:nvPr/>
          </p:nvSpPr>
          <p:spPr>
            <a:xfrm>
              <a:off x="5436546" y="5402629"/>
              <a:ext cx="1439716" cy="360461"/>
            </a:xfrm>
            <a:prstGeom prst="rect">
              <a:avLst/>
            </a:prstGeom>
            <a:solidFill>
              <a:srgbClr val="FF99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F273C"/>
                </a:solidFill>
                <a:latin typeface="Arial"/>
                <a:ea typeface="Arial"/>
                <a:cs typeface="Arial"/>
                <a:sym typeface="Arial"/>
              </a:endParaRPr>
            </a:p>
          </p:txBody>
        </p:sp>
        <p:sp>
          <p:nvSpPr>
            <p:cNvPr id="507" name="Google Shape;507;p55"/>
            <p:cNvSpPr txBox="1"/>
            <p:nvPr/>
          </p:nvSpPr>
          <p:spPr>
            <a:xfrm>
              <a:off x="1336453" y="5423272"/>
              <a:ext cx="352389" cy="3699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hu-HU" sz="1800" b="0" i="0" u="none" strike="noStrike" cap="none">
                  <a:solidFill>
                    <a:srgbClr val="0F273C"/>
                  </a:solidFill>
                  <a:latin typeface="Arial"/>
                  <a:ea typeface="Arial"/>
                  <a:cs typeface="Arial"/>
                  <a:sym typeface="Arial"/>
                </a:rPr>
                <a:t>C</a:t>
              </a:r>
              <a:endParaRPr/>
            </a:p>
          </p:txBody>
        </p:sp>
        <p:sp>
          <p:nvSpPr>
            <p:cNvPr id="508" name="Google Shape;508;p55"/>
            <p:cNvSpPr txBox="1"/>
            <p:nvPr/>
          </p:nvSpPr>
          <p:spPr>
            <a:xfrm>
              <a:off x="1284070" y="5805965"/>
              <a:ext cx="479376" cy="368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hu-HU" sz="1800" b="0" i="0" u="none" strike="noStrike" cap="none">
                  <a:solidFill>
                    <a:srgbClr val="0F273C"/>
                  </a:solidFill>
                  <a:latin typeface="Arial"/>
                  <a:ea typeface="Arial"/>
                  <a:cs typeface="Arial"/>
                  <a:sym typeface="Arial"/>
                </a:rPr>
                <a:t>PF</a:t>
              </a:r>
              <a:endParaRPr/>
            </a:p>
          </p:txBody>
        </p:sp>
        <p:cxnSp>
          <p:nvCxnSpPr>
            <p:cNvPr id="509" name="Google Shape;509;p55"/>
            <p:cNvCxnSpPr/>
            <p:nvPr/>
          </p:nvCxnSpPr>
          <p:spPr>
            <a:xfrm>
              <a:off x="1763446" y="5374046"/>
              <a:ext cx="5112816" cy="0"/>
            </a:xfrm>
            <a:prstGeom prst="straightConnector1">
              <a:avLst/>
            </a:prstGeom>
            <a:noFill/>
            <a:ln w="9525" cap="flat" cmpd="sng">
              <a:solidFill>
                <a:schemeClr val="dk1"/>
              </a:solidFill>
              <a:prstDash val="solid"/>
              <a:round/>
              <a:headEnd type="none" w="sm" len="sm"/>
              <a:tailEnd type="none" w="sm" len="sm"/>
            </a:ln>
          </p:spPr>
        </p:cxnSp>
        <p:cxnSp>
          <p:nvCxnSpPr>
            <p:cNvPr id="510" name="Google Shape;510;p55"/>
            <p:cNvCxnSpPr/>
            <p:nvPr/>
          </p:nvCxnSpPr>
          <p:spPr>
            <a:xfrm>
              <a:off x="1763446" y="5301002"/>
              <a:ext cx="0" cy="73045"/>
            </a:xfrm>
            <a:prstGeom prst="straightConnector1">
              <a:avLst/>
            </a:prstGeom>
            <a:noFill/>
            <a:ln w="9525" cap="flat" cmpd="sng">
              <a:solidFill>
                <a:schemeClr val="dk1"/>
              </a:solidFill>
              <a:prstDash val="solid"/>
              <a:round/>
              <a:headEnd type="none" w="sm" len="sm"/>
              <a:tailEnd type="none" w="sm" len="sm"/>
            </a:ln>
          </p:spPr>
        </p:cxnSp>
        <p:cxnSp>
          <p:nvCxnSpPr>
            <p:cNvPr id="511" name="Google Shape;511;p55"/>
            <p:cNvCxnSpPr/>
            <p:nvPr/>
          </p:nvCxnSpPr>
          <p:spPr>
            <a:xfrm>
              <a:off x="3203162" y="5301002"/>
              <a:ext cx="0" cy="73045"/>
            </a:xfrm>
            <a:prstGeom prst="straightConnector1">
              <a:avLst/>
            </a:prstGeom>
            <a:noFill/>
            <a:ln w="9525" cap="flat" cmpd="sng">
              <a:solidFill>
                <a:schemeClr val="dk1"/>
              </a:solidFill>
              <a:prstDash val="solid"/>
              <a:round/>
              <a:headEnd type="none" w="sm" len="sm"/>
              <a:tailEnd type="none" w="sm" len="sm"/>
            </a:ln>
          </p:spPr>
        </p:cxnSp>
        <p:cxnSp>
          <p:nvCxnSpPr>
            <p:cNvPr id="512" name="Google Shape;512;p55"/>
            <p:cNvCxnSpPr/>
            <p:nvPr/>
          </p:nvCxnSpPr>
          <p:spPr>
            <a:xfrm>
              <a:off x="5436546" y="5301002"/>
              <a:ext cx="0" cy="73045"/>
            </a:xfrm>
            <a:prstGeom prst="straightConnector1">
              <a:avLst/>
            </a:prstGeom>
            <a:noFill/>
            <a:ln w="9525" cap="flat" cmpd="sng">
              <a:solidFill>
                <a:schemeClr val="dk1"/>
              </a:solidFill>
              <a:prstDash val="solid"/>
              <a:round/>
              <a:headEnd type="none" w="sm" len="sm"/>
              <a:tailEnd type="none" w="sm" len="sm"/>
            </a:ln>
          </p:spPr>
        </p:cxnSp>
        <p:cxnSp>
          <p:nvCxnSpPr>
            <p:cNvPr id="513" name="Google Shape;513;p55"/>
            <p:cNvCxnSpPr/>
            <p:nvPr/>
          </p:nvCxnSpPr>
          <p:spPr>
            <a:xfrm>
              <a:off x="6876262" y="5301002"/>
              <a:ext cx="0" cy="73045"/>
            </a:xfrm>
            <a:prstGeom prst="straightConnector1">
              <a:avLst/>
            </a:prstGeom>
            <a:noFill/>
            <a:ln w="9525" cap="flat" cmpd="sng">
              <a:solidFill>
                <a:schemeClr val="dk1"/>
              </a:solidFill>
              <a:prstDash val="solid"/>
              <a:round/>
              <a:headEnd type="none" w="sm" len="sm"/>
              <a:tailEnd type="none" w="sm" len="sm"/>
            </a:ln>
          </p:spPr>
        </p:cxnSp>
        <p:sp>
          <p:nvSpPr>
            <p:cNvPr id="514" name="Google Shape;514;p55"/>
            <p:cNvSpPr txBox="1"/>
            <p:nvPr/>
          </p:nvSpPr>
          <p:spPr>
            <a:xfrm>
              <a:off x="6571493" y="5072339"/>
              <a:ext cx="184131" cy="2778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F273C"/>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56"/>
          <p:cNvPicPr preferRelativeResize="0"/>
          <p:nvPr/>
        </p:nvPicPr>
        <p:blipFill rotWithShape="1">
          <a:blip r:embed="rId3">
            <a:alphaModFix/>
          </a:blip>
          <a:srcRect/>
          <a:stretch/>
        </p:blipFill>
        <p:spPr>
          <a:xfrm>
            <a:off x="6026250" y="1491126"/>
            <a:ext cx="5815584" cy="5102352"/>
          </a:xfrm>
          <a:prstGeom prst="rect">
            <a:avLst/>
          </a:prstGeom>
          <a:noFill/>
          <a:ln>
            <a:noFill/>
          </a:ln>
        </p:spPr>
      </p:pic>
      <p:sp>
        <p:nvSpPr>
          <p:cNvPr id="520" name="Google Shape;520;p56"/>
          <p:cNvSpPr txBox="1"/>
          <p:nvPr/>
        </p:nvSpPr>
        <p:spPr>
          <a:xfrm>
            <a:off x="967957" y="246234"/>
            <a:ext cx="9404723"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Hizlaldai válogató kapu sematikus elhelyezése és működése</a:t>
            </a:r>
            <a:endParaRPr sz="3600" b="0" i="0" u="none" strike="noStrike" cap="none">
              <a:solidFill>
                <a:srgbClr val="00B050"/>
              </a:solidFill>
              <a:latin typeface="Calibri"/>
              <a:ea typeface="Calibri"/>
              <a:cs typeface="Calibri"/>
              <a:sym typeface="Calibri"/>
            </a:endParaRPr>
          </a:p>
        </p:txBody>
      </p:sp>
      <p:sp>
        <p:nvSpPr>
          <p:cNvPr id="521" name="Google Shape;521;p56"/>
          <p:cNvSpPr/>
          <p:nvPr/>
        </p:nvSpPr>
        <p:spPr>
          <a:xfrm rot="5400000">
            <a:off x="313508" y="-313508"/>
            <a:ext cx="796834" cy="1423851"/>
          </a:xfrm>
          <a:prstGeom prst="rtTriangle">
            <a:avLst/>
          </a:prstGeom>
          <a:solidFill>
            <a:srgbClr val="8DA9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2" name="Google Shape;522;p56"/>
          <p:cNvSpPr txBox="1"/>
          <p:nvPr/>
        </p:nvSpPr>
        <p:spPr>
          <a:xfrm>
            <a:off x="9624542" y="1029461"/>
            <a:ext cx="221727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400" b="0" i="0" u="none" strike="noStrike" cap="none">
                <a:solidFill>
                  <a:srgbClr val="7F7F7F"/>
                </a:solidFill>
                <a:latin typeface="Calibri"/>
                <a:ea typeface="Calibri"/>
                <a:cs typeface="Calibri"/>
                <a:sym typeface="Calibri"/>
              </a:rPr>
              <a:t>NEDAP rendszer</a:t>
            </a:r>
            <a:endParaRPr sz="2400" b="0" i="0" u="none" strike="noStrike" cap="none">
              <a:solidFill>
                <a:srgbClr val="7F7F7F"/>
              </a:solidFill>
              <a:latin typeface="Arial"/>
              <a:ea typeface="Arial"/>
              <a:cs typeface="Arial"/>
              <a:sym typeface="Arial"/>
            </a:endParaRPr>
          </a:p>
        </p:txBody>
      </p:sp>
      <p:pic>
        <p:nvPicPr>
          <p:cNvPr id="523" name="Google Shape;523;p56"/>
          <p:cNvPicPr preferRelativeResize="0"/>
          <p:nvPr/>
        </p:nvPicPr>
        <p:blipFill rotWithShape="1">
          <a:blip r:embed="rId4">
            <a:alphaModFix/>
          </a:blip>
          <a:srcRect/>
          <a:stretch/>
        </p:blipFill>
        <p:spPr>
          <a:xfrm>
            <a:off x="280416" y="1491126"/>
            <a:ext cx="5815584" cy="443833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7"/>
          <p:cNvSpPr txBox="1"/>
          <p:nvPr/>
        </p:nvSpPr>
        <p:spPr>
          <a:xfrm>
            <a:off x="330945" y="1607981"/>
            <a:ext cx="6929392" cy="3816429"/>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None/>
            </a:pPr>
            <a:r>
              <a:rPr lang="hu-HU" sz="2400" b="0" i="0" u="none" strike="noStrike" cap="none">
                <a:solidFill>
                  <a:srgbClr val="00B050"/>
                </a:solidFill>
                <a:latin typeface="Arial"/>
                <a:ea typeface="Arial"/>
                <a:cs typeface="Arial"/>
                <a:sym typeface="Arial"/>
              </a:rPr>
              <a:t>Precíziós etetők:</a:t>
            </a:r>
            <a:endParaRPr/>
          </a:p>
          <a:p>
            <a:pPr marL="342900" marR="0" lvl="1" indent="-342900" algn="l" rtl="0">
              <a:lnSpc>
                <a:spcPct val="100000"/>
              </a:lnSpc>
              <a:spcBef>
                <a:spcPts val="1200"/>
              </a:spcBef>
              <a:spcAft>
                <a:spcPts val="0"/>
              </a:spcAft>
              <a:buClr>
                <a:srgbClr val="000000"/>
              </a:buClr>
              <a:buSzPts val="2400"/>
              <a:buFont typeface="Arial"/>
              <a:buChar char="•"/>
            </a:pPr>
            <a:r>
              <a:rPr lang="hu-HU" sz="2400" b="0" i="0" u="none" strike="noStrike" cap="none">
                <a:solidFill>
                  <a:srgbClr val="00B050"/>
                </a:solidFill>
                <a:latin typeface="Arial"/>
                <a:ea typeface="Arial"/>
                <a:cs typeface="Arial"/>
                <a:sym typeface="Arial"/>
              </a:rPr>
              <a:t>az állatok egyedi azonosítása ’RFID Tag’</a:t>
            </a:r>
            <a:endParaRPr/>
          </a:p>
          <a:p>
            <a:pPr marL="342900" marR="0" lvl="1" indent="-342900" algn="l" rtl="0">
              <a:lnSpc>
                <a:spcPct val="100000"/>
              </a:lnSpc>
              <a:spcBef>
                <a:spcPts val="1200"/>
              </a:spcBef>
              <a:spcAft>
                <a:spcPts val="0"/>
              </a:spcAft>
              <a:buClr>
                <a:srgbClr val="000000"/>
              </a:buClr>
              <a:buSzPts val="2400"/>
              <a:buFont typeface="Arial"/>
              <a:buChar char="•"/>
            </a:pPr>
            <a:r>
              <a:rPr lang="hu-HU" sz="2400" b="0" i="0" u="none" strike="noStrike" cap="none">
                <a:solidFill>
                  <a:srgbClr val="00B050"/>
                </a:solidFill>
                <a:latin typeface="Arial"/>
                <a:ea typeface="Arial"/>
                <a:cs typeface="Arial"/>
                <a:sym typeface="Arial"/>
              </a:rPr>
              <a:t>hízóknál még kevésbé terjedt el</a:t>
            </a:r>
            <a:endParaRPr/>
          </a:p>
          <a:p>
            <a:pPr marL="342900" marR="0" lvl="1" indent="-342900" algn="l" rtl="0">
              <a:lnSpc>
                <a:spcPct val="100000"/>
              </a:lnSpc>
              <a:spcBef>
                <a:spcPts val="1200"/>
              </a:spcBef>
              <a:spcAft>
                <a:spcPts val="0"/>
              </a:spcAft>
              <a:buClr>
                <a:srgbClr val="000000"/>
              </a:buClr>
              <a:buSzPts val="2400"/>
              <a:buFont typeface="Arial"/>
              <a:buChar char="•"/>
            </a:pPr>
            <a:r>
              <a:rPr lang="hu-HU" sz="2400" b="0" i="0" u="none" strike="noStrike" cap="none">
                <a:solidFill>
                  <a:srgbClr val="00B050"/>
                </a:solidFill>
                <a:latin typeface="Arial"/>
                <a:ea typeface="Arial"/>
                <a:cs typeface="Arial"/>
                <a:sym typeface="Arial"/>
              </a:rPr>
              <a:t>kocáknál gyakorlatban is</a:t>
            </a:r>
            <a:endParaRPr/>
          </a:p>
          <a:p>
            <a:pPr marL="342900" marR="0" lvl="1" indent="-342900" algn="l" rtl="0">
              <a:lnSpc>
                <a:spcPct val="100000"/>
              </a:lnSpc>
              <a:spcBef>
                <a:spcPts val="1200"/>
              </a:spcBef>
              <a:spcAft>
                <a:spcPts val="0"/>
              </a:spcAft>
              <a:buClr>
                <a:srgbClr val="000000"/>
              </a:buClr>
              <a:buSzPts val="2400"/>
              <a:buFont typeface="Arial"/>
              <a:buChar char="•"/>
            </a:pPr>
            <a:r>
              <a:rPr lang="hu-HU" sz="2400" b="0" i="0" u="none" strike="noStrike" cap="none">
                <a:solidFill>
                  <a:srgbClr val="00B050"/>
                </a:solidFill>
                <a:latin typeface="Arial"/>
                <a:ea typeface="Arial"/>
                <a:cs typeface="Arial"/>
                <a:sym typeface="Arial"/>
              </a:rPr>
              <a:t>vemhes kocáknál (csoportos tartás) megoldható az egyedi etetés, fejadag!</a:t>
            </a:r>
            <a:endParaRPr/>
          </a:p>
          <a:p>
            <a:pPr marL="342900" marR="0" lvl="1" indent="-342900" algn="l" rtl="0">
              <a:lnSpc>
                <a:spcPct val="100000"/>
              </a:lnSpc>
              <a:spcBef>
                <a:spcPts val="1200"/>
              </a:spcBef>
              <a:spcAft>
                <a:spcPts val="0"/>
              </a:spcAft>
              <a:buClr>
                <a:srgbClr val="000000"/>
              </a:buClr>
              <a:buSzPts val="2400"/>
              <a:buFont typeface="Arial"/>
              <a:buChar char="•"/>
            </a:pPr>
            <a:r>
              <a:rPr lang="hu-HU" sz="2400" b="0" i="0" u="none" strike="noStrike" cap="none">
                <a:solidFill>
                  <a:srgbClr val="00B050"/>
                </a:solidFill>
                <a:latin typeface="Arial"/>
                <a:ea typeface="Arial"/>
                <a:cs typeface="Arial"/>
                <a:sym typeface="Arial"/>
              </a:rPr>
              <a:t>szoptatókocáknál várható tak. felvételi görbe, információ/riasztás az aktuális fogyasztásról</a:t>
            </a:r>
            <a:endParaRPr sz="2400" b="0" i="0" u="none" strike="noStrike" cap="none">
              <a:solidFill>
                <a:srgbClr val="00B050"/>
              </a:solidFill>
              <a:latin typeface="Arial"/>
              <a:ea typeface="Arial"/>
              <a:cs typeface="Arial"/>
              <a:sym typeface="Arial"/>
            </a:endParaRPr>
          </a:p>
        </p:txBody>
      </p:sp>
      <p:pic>
        <p:nvPicPr>
          <p:cNvPr id="530" name="Google Shape;530;p57"/>
          <p:cNvPicPr preferRelativeResize="0"/>
          <p:nvPr/>
        </p:nvPicPr>
        <p:blipFill rotWithShape="1">
          <a:blip r:embed="rId3">
            <a:alphaModFix/>
          </a:blip>
          <a:srcRect/>
          <a:stretch/>
        </p:blipFill>
        <p:spPr>
          <a:xfrm>
            <a:off x="9381805" y="1607981"/>
            <a:ext cx="2703510" cy="1821017"/>
          </a:xfrm>
          <a:prstGeom prst="rect">
            <a:avLst/>
          </a:prstGeom>
          <a:noFill/>
          <a:ln>
            <a:noFill/>
          </a:ln>
        </p:spPr>
      </p:pic>
      <p:pic>
        <p:nvPicPr>
          <p:cNvPr id="531" name="Google Shape;531;p57"/>
          <p:cNvPicPr preferRelativeResize="0"/>
          <p:nvPr/>
        </p:nvPicPr>
        <p:blipFill rotWithShape="1">
          <a:blip r:embed="rId4">
            <a:alphaModFix/>
          </a:blip>
          <a:srcRect/>
          <a:stretch/>
        </p:blipFill>
        <p:spPr>
          <a:xfrm>
            <a:off x="7394065" y="1758797"/>
            <a:ext cx="2064073" cy="1519387"/>
          </a:xfrm>
          <a:prstGeom prst="rect">
            <a:avLst/>
          </a:prstGeom>
          <a:noFill/>
          <a:ln>
            <a:noFill/>
          </a:ln>
        </p:spPr>
      </p:pic>
      <p:pic>
        <p:nvPicPr>
          <p:cNvPr id="532" name="Google Shape;532;p57"/>
          <p:cNvPicPr preferRelativeResize="0"/>
          <p:nvPr/>
        </p:nvPicPr>
        <p:blipFill rotWithShape="1">
          <a:blip r:embed="rId5">
            <a:alphaModFix/>
          </a:blip>
          <a:srcRect/>
          <a:stretch/>
        </p:blipFill>
        <p:spPr>
          <a:xfrm>
            <a:off x="7394065" y="3579817"/>
            <a:ext cx="4466991" cy="2757483"/>
          </a:xfrm>
          <a:prstGeom prst="rect">
            <a:avLst/>
          </a:prstGeom>
          <a:noFill/>
          <a:ln>
            <a:noFill/>
          </a:ln>
        </p:spPr>
      </p:pic>
      <p:sp>
        <p:nvSpPr>
          <p:cNvPr id="533" name="Google Shape;533;p57"/>
          <p:cNvSpPr txBox="1"/>
          <p:nvPr/>
        </p:nvSpPr>
        <p:spPr>
          <a:xfrm>
            <a:off x="711925" y="45298"/>
            <a:ext cx="9404723"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Takarmány- és vízfelvétel mérése</a:t>
            </a:r>
            <a:endParaRPr sz="3600" b="0" i="0" u="none" strike="noStrike" cap="none">
              <a:solidFill>
                <a:srgbClr val="00B050"/>
              </a:solidFill>
              <a:latin typeface="Calibri"/>
              <a:ea typeface="Calibri"/>
              <a:cs typeface="Calibri"/>
              <a:sym typeface="Calibri"/>
            </a:endParaRPr>
          </a:p>
        </p:txBody>
      </p:sp>
      <p:sp>
        <p:nvSpPr>
          <p:cNvPr id="534" name="Google Shape;534;p57"/>
          <p:cNvSpPr/>
          <p:nvPr/>
        </p:nvSpPr>
        <p:spPr>
          <a:xfrm rot="5400000">
            <a:off x="313508" y="-313508"/>
            <a:ext cx="796834" cy="1423851"/>
          </a:xfrm>
          <a:prstGeom prst="rtTriangle">
            <a:avLst/>
          </a:prstGeom>
          <a:solidFill>
            <a:srgbClr val="8DA9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8"/>
          <p:cNvPicPr preferRelativeResize="0"/>
          <p:nvPr/>
        </p:nvPicPr>
        <p:blipFill rotWithShape="1">
          <a:blip r:embed="rId3">
            <a:alphaModFix/>
          </a:blip>
          <a:srcRect/>
          <a:stretch/>
        </p:blipFill>
        <p:spPr>
          <a:xfrm>
            <a:off x="5029881" y="2028825"/>
            <a:ext cx="6267450" cy="4157663"/>
          </a:xfrm>
          <a:prstGeom prst="rect">
            <a:avLst/>
          </a:prstGeom>
          <a:noFill/>
          <a:ln>
            <a:noFill/>
          </a:ln>
        </p:spPr>
      </p:pic>
      <p:sp>
        <p:nvSpPr>
          <p:cNvPr id="541" name="Google Shape;541;p58"/>
          <p:cNvSpPr txBox="1"/>
          <p:nvPr/>
        </p:nvSpPr>
        <p:spPr>
          <a:xfrm>
            <a:off x="378604" y="2148114"/>
            <a:ext cx="4380495" cy="378565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400"/>
              <a:buFont typeface="Arial"/>
              <a:buChar char="-"/>
            </a:pPr>
            <a:r>
              <a:rPr lang="hu-HU" sz="2400" b="0" i="0" u="none" strike="noStrike" cap="none">
                <a:solidFill>
                  <a:srgbClr val="7F7F7F"/>
                </a:solidFill>
                <a:latin typeface="Arial"/>
                <a:ea typeface="Arial"/>
                <a:cs typeface="Arial"/>
                <a:sym typeface="Arial"/>
              </a:rPr>
              <a:t>Egyedi etetők</a:t>
            </a:r>
            <a:endParaRPr/>
          </a:p>
          <a:p>
            <a:pPr marL="457200" marR="0" lvl="0" indent="-457200" algn="l" rtl="0">
              <a:lnSpc>
                <a:spcPct val="100000"/>
              </a:lnSpc>
              <a:spcBef>
                <a:spcPts val="0"/>
              </a:spcBef>
              <a:spcAft>
                <a:spcPts val="0"/>
              </a:spcAft>
              <a:buClr>
                <a:srgbClr val="000000"/>
              </a:buClr>
              <a:buSzPts val="2400"/>
              <a:buFont typeface="Arial"/>
              <a:buChar char="-"/>
            </a:pPr>
            <a:r>
              <a:rPr lang="hu-HU" sz="2400" b="0" i="0" u="none" strike="noStrike" cap="none">
                <a:solidFill>
                  <a:srgbClr val="7F7F7F"/>
                </a:solidFill>
                <a:latin typeface="Arial"/>
                <a:ea typeface="Arial"/>
                <a:cs typeface="Arial"/>
                <a:sym typeface="Arial"/>
              </a:rPr>
              <a:t>Folyamatos élősúly mérés</a:t>
            </a:r>
            <a:endParaRPr/>
          </a:p>
          <a:p>
            <a:pPr marL="457200" marR="0" lvl="0" indent="-457200" algn="l" rtl="0">
              <a:lnSpc>
                <a:spcPct val="100000"/>
              </a:lnSpc>
              <a:spcBef>
                <a:spcPts val="0"/>
              </a:spcBef>
              <a:spcAft>
                <a:spcPts val="0"/>
              </a:spcAft>
              <a:buClr>
                <a:srgbClr val="000000"/>
              </a:buClr>
              <a:buSzPts val="2400"/>
              <a:buFont typeface="Arial"/>
              <a:buChar char="-"/>
            </a:pPr>
            <a:r>
              <a:rPr lang="hu-HU" sz="2400" b="0" i="0" u="none" strike="noStrike" cap="none">
                <a:solidFill>
                  <a:srgbClr val="7F7F7F"/>
                </a:solidFill>
                <a:latin typeface="Arial"/>
                <a:ea typeface="Arial"/>
                <a:cs typeface="Arial"/>
                <a:sym typeface="Arial"/>
              </a:rPr>
              <a:t>Egyedi tak. adag</a:t>
            </a:r>
            <a:endParaRPr/>
          </a:p>
          <a:p>
            <a:pPr marL="457200" marR="0" lvl="0" indent="-457200" algn="l" rtl="0">
              <a:lnSpc>
                <a:spcPct val="100000"/>
              </a:lnSpc>
              <a:spcBef>
                <a:spcPts val="0"/>
              </a:spcBef>
              <a:spcAft>
                <a:spcPts val="0"/>
              </a:spcAft>
              <a:buClr>
                <a:srgbClr val="000000"/>
              </a:buClr>
              <a:buSzPts val="2400"/>
              <a:buFont typeface="Arial"/>
              <a:buChar char="-"/>
            </a:pPr>
            <a:r>
              <a:rPr lang="hu-HU" sz="2400" b="0" i="0" u="none" strike="noStrike" cap="none">
                <a:solidFill>
                  <a:srgbClr val="7F7F7F"/>
                </a:solidFill>
                <a:latin typeface="Arial"/>
                <a:ea typeface="Arial"/>
                <a:cs typeface="Arial"/>
                <a:sym typeface="Arial"/>
              </a:rPr>
              <a:t>Egyedre szabott tápl.a.</a:t>
            </a:r>
            <a:endParaRPr/>
          </a:p>
          <a:p>
            <a:pPr marL="0" marR="0" lvl="0" indent="0" algn="l"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	tartalmú keverék</a:t>
            </a:r>
            <a:endParaRPr/>
          </a:p>
          <a:p>
            <a:pPr marL="0" marR="0" lvl="0" indent="0" algn="l" rtl="0">
              <a:lnSpc>
                <a:spcPct val="100000"/>
              </a:lnSpc>
              <a:spcBef>
                <a:spcPts val="0"/>
              </a:spcBef>
              <a:spcAft>
                <a:spcPts val="0"/>
              </a:spcAft>
              <a:buNone/>
            </a:pPr>
            <a:endParaRPr sz="24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7F7F7F"/>
              </a:solidFill>
              <a:latin typeface="Arial"/>
              <a:ea typeface="Arial"/>
              <a:cs typeface="Arial"/>
              <a:sym typeface="Arial"/>
            </a:endParaRPr>
          </a:p>
          <a:p>
            <a:pPr marL="0" marR="0" lvl="0" indent="0" algn="ctr"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Növekedési modellel számított</a:t>
            </a:r>
            <a:endParaRPr/>
          </a:p>
          <a:p>
            <a:pPr marL="0" marR="0" lvl="0" indent="0" algn="ctr"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tápl.a. szükséglet alapján</a:t>
            </a:r>
            <a:endParaRPr sz="2400" b="0" i="0" u="none" strike="noStrike" cap="none">
              <a:solidFill>
                <a:srgbClr val="7F7F7F"/>
              </a:solidFill>
              <a:latin typeface="Arial"/>
              <a:ea typeface="Arial"/>
              <a:cs typeface="Arial"/>
              <a:sym typeface="Arial"/>
            </a:endParaRPr>
          </a:p>
        </p:txBody>
      </p:sp>
      <p:sp>
        <p:nvSpPr>
          <p:cNvPr id="542" name="Google Shape;542;p58"/>
          <p:cNvSpPr/>
          <p:nvPr/>
        </p:nvSpPr>
        <p:spPr>
          <a:xfrm>
            <a:off x="2091700" y="4419600"/>
            <a:ext cx="584200" cy="533400"/>
          </a:xfrm>
          <a:prstGeom prst="downArrow">
            <a:avLst>
              <a:gd name="adj1" fmla="val 50000"/>
              <a:gd name="adj2" fmla="val 50000"/>
            </a:avLst>
          </a:prstGeom>
          <a:solidFill>
            <a:srgbClr val="00B05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543" name="Google Shape;543;p58"/>
          <p:cNvSpPr txBox="1"/>
          <p:nvPr/>
        </p:nvSpPr>
        <p:spPr>
          <a:xfrm>
            <a:off x="6096000" y="6189890"/>
            <a:ext cx="540340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http://www.scielo.br/pdf/rbz/v38nspe/v38nspea23.pdf</a:t>
            </a:r>
            <a:endParaRPr sz="1400" b="0" i="0" u="none" strike="noStrike" cap="none">
              <a:solidFill>
                <a:srgbClr val="000000"/>
              </a:solidFill>
              <a:latin typeface="Arial"/>
              <a:ea typeface="Arial"/>
              <a:cs typeface="Arial"/>
              <a:sym typeface="Arial"/>
            </a:endParaRPr>
          </a:p>
        </p:txBody>
      </p:sp>
      <p:sp>
        <p:nvSpPr>
          <p:cNvPr id="544" name="Google Shape;544;p58"/>
          <p:cNvSpPr txBox="1"/>
          <p:nvPr/>
        </p:nvSpPr>
        <p:spPr>
          <a:xfrm>
            <a:off x="711925" y="108394"/>
            <a:ext cx="9404723"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1C9E4A"/>
                </a:solidFill>
                <a:latin typeface="Calibri"/>
                <a:ea typeface="Calibri"/>
                <a:cs typeface="Calibri"/>
                <a:sym typeface="Calibri"/>
              </a:rPr>
              <a:t>Automatikus és intelligens etetőrendszer hízósertések részére </a:t>
            </a:r>
            <a:r>
              <a:rPr lang="hu-HU" sz="2400" b="0" i="0" u="none" strike="noStrike" cap="none">
                <a:solidFill>
                  <a:srgbClr val="1C9E4A"/>
                </a:solidFill>
                <a:latin typeface="Calibri"/>
                <a:ea typeface="Calibri"/>
                <a:cs typeface="Calibri"/>
                <a:sym typeface="Calibri"/>
              </a:rPr>
              <a:t>(Pomar et al, 2009)</a:t>
            </a:r>
            <a:endParaRPr/>
          </a:p>
        </p:txBody>
      </p:sp>
      <p:sp>
        <p:nvSpPr>
          <p:cNvPr id="545" name="Google Shape;545;p58"/>
          <p:cNvSpPr/>
          <p:nvPr/>
        </p:nvSpPr>
        <p:spPr>
          <a:xfrm rot="5400000">
            <a:off x="313508" y="-313508"/>
            <a:ext cx="796834" cy="1423851"/>
          </a:xfrm>
          <a:prstGeom prst="rtTriangle">
            <a:avLst/>
          </a:prstGeom>
          <a:solidFill>
            <a:srgbClr val="8DA9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p59"/>
          <p:cNvPicPr preferRelativeResize="0"/>
          <p:nvPr/>
        </p:nvPicPr>
        <p:blipFill rotWithShape="1">
          <a:blip r:embed="rId3">
            <a:alphaModFix/>
          </a:blip>
          <a:srcRect/>
          <a:stretch/>
        </p:blipFill>
        <p:spPr>
          <a:xfrm>
            <a:off x="1554481" y="1231333"/>
            <a:ext cx="9162287" cy="5144080"/>
          </a:xfrm>
          <a:prstGeom prst="rect">
            <a:avLst/>
          </a:prstGeom>
          <a:noFill/>
          <a:ln>
            <a:noFill/>
          </a:ln>
        </p:spPr>
      </p:pic>
      <p:sp>
        <p:nvSpPr>
          <p:cNvPr id="552" name="Google Shape;552;p59"/>
          <p:cNvSpPr txBox="1"/>
          <p:nvPr/>
        </p:nvSpPr>
        <p:spPr>
          <a:xfrm>
            <a:off x="711925" y="45298"/>
            <a:ext cx="10535195"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Speciális precíziós eszközök a szarvasmarha tartásban </a:t>
            </a:r>
            <a:endParaRPr sz="3600" b="0" i="0" u="none" strike="noStrike" cap="none">
              <a:solidFill>
                <a:srgbClr val="00B050"/>
              </a:solidFill>
              <a:latin typeface="Calibri"/>
              <a:ea typeface="Calibri"/>
              <a:cs typeface="Calibri"/>
              <a:sym typeface="Calibri"/>
            </a:endParaRPr>
          </a:p>
        </p:txBody>
      </p:sp>
      <p:sp>
        <p:nvSpPr>
          <p:cNvPr id="553" name="Google Shape;553;p59"/>
          <p:cNvSpPr/>
          <p:nvPr/>
        </p:nvSpPr>
        <p:spPr>
          <a:xfrm rot="5400000">
            <a:off x="313508" y="-313508"/>
            <a:ext cx="796834" cy="1423851"/>
          </a:xfrm>
          <a:prstGeom prst="rtTriangle">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318150" y="181771"/>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Biosecurity: biobiztonság – régen és most</a:t>
            </a:r>
            <a:endParaRPr/>
          </a:p>
        </p:txBody>
      </p:sp>
      <p:grpSp>
        <p:nvGrpSpPr>
          <p:cNvPr id="93" name="Google Shape;93;p15"/>
          <p:cNvGrpSpPr/>
          <p:nvPr/>
        </p:nvGrpSpPr>
        <p:grpSpPr>
          <a:xfrm>
            <a:off x="2651306" y="1507471"/>
            <a:ext cx="8598806" cy="5134072"/>
            <a:chOff x="2546804" y="1435300"/>
            <a:chExt cx="8598806" cy="5134072"/>
          </a:xfrm>
        </p:grpSpPr>
        <p:pic>
          <p:nvPicPr>
            <p:cNvPr id="94" name="Google Shape;94;p15"/>
            <p:cNvPicPr preferRelativeResize="0"/>
            <p:nvPr/>
          </p:nvPicPr>
          <p:blipFill rotWithShape="1">
            <a:blip r:embed="rId3">
              <a:alphaModFix/>
            </a:blip>
            <a:srcRect/>
            <a:stretch/>
          </p:blipFill>
          <p:spPr>
            <a:xfrm>
              <a:off x="2677885" y="1444922"/>
              <a:ext cx="8467725" cy="5124450"/>
            </a:xfrm>
            <a:prstGeom prst="rect">
              <a:avLst/>
            </a:prstGeom>
            <a:noFill/>
            <a:ln>
              <a:noFill/>
            </a:ln>
          </p:spPr>
        </p:pic>
        <p:sp>
          <p:nvSpPr>
            <p:cNvPr id="95" name="Google Shape;95;p15"/>
            <p:cNvSpPr txBox="1"/>
            <p:nvPr/>
          </p:nvSpPr>
          <p:spPr>
            <a:xfrm>
              <a:off x="2821576" y="1435300"/>
              <a:ext cx="163285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00" b="1" i="0" u="sng" strike="noStrike" cap="none">
                  <a:solidFill>
                    <a:srgbClr val="000000"/>
                  </a:solidFill>
                  <a:latin typeface="Arial"/>
                  <a:ea typeface="Arial"/>
                  <a:cs typeface="Arial"/>
                  <a:sym typeface="Arial"/>
                </a:rPr>
                <a:t>A múltban</a:t>
              </a:r>
              <a:endParaRPr sz="1800" b="1" i="0" u="sng" strike="noStrike" cap="none">
                <a:solidFill>
                  <a:srgbClr val="000000"/>
                </a:solidFill>
                <a:latin typeface="Arial"/>
                <a:ea typeface="Arial"/>
                <a:cs typeface="Arial"/>
                <a:sym typeface="Arial"/>
              </a:endParaRPr>
            </a:p>
          </p:txBody>
        </p:sp>
        <p:sp>
          <p:nvSpPr>
            <p:cNvPr id="96" name="Google Shape;96;p15"/>
            <p:cNvSpPr txBox="1"/>
            <p:nvPr/>
          </p:nvSpPr>
          <p:spPr>
            <a:xfrm>
              <a:off x="2880358" y="3244334"/>
              <a:ext cx="163285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00" b="1" i="0" u="sng" strike="noStrike" cap="none">
                  <a:solidFill>
                    <a:srgbClr val="000000"/>
                  </a:solidFill>
                  <a:latin typeface="Arial"/>
                  <a:ea typeface="Arial"/>
                  <a:cs typeface="Arial"/>
                  <a:sym typeface="Arial"/>
                </a:rPr>
                <a:t>Jelenleg</a:t>
              </a:r>
              <a:endParaRPr sz="1800" b="1" i="0" u="sng" strike="noStrike" cap="none">
                <a:solidFill>
                  <a:srgbClr val="000000"/>
                </a:solidFill>
                <a:latin typeface="Arial"/>
                <a:ea typeface="Arial"/>
                <a:cs typeface="Arial"/>
                <a:sym typeface="Arial"/>
              </a:endParaRPr>
            </a:p>
          </p:txBody>
        </p:sp>
        <p:sp>
          <p:nvSpPr>
            <p:cNvPr id="97" name="Google Shape;97;p15"/>
            <p:cNvSpPr txBox="1"/>
            <p:nvPr/>
          </p:nvSpPr>
          <p:spPr>
            <a:xfrm>
              <a:off x="2546804" y="2100293"/>
              <a:ext cx="244169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600" b="1" i="0" u="none" strike="noStrike" cap="none">
                  <a:solidFill>
                    <a:srgbClr val="000000"/>
                  </a:solidFill>
                  <a:latin typeface="Arial"/>
                  <a:ea typeface="Arial"/>
                  <a:cs typeface="Arial"/>
                  <a:sym typeface="Arial"/>
                </a:rPr>
                <a:t>Mozgás:</a:t>
              </a:r>
              <a:endParaRPr/>
            </a:p>
            <a:p>
              <a:pPr marL="0" marR="0" lvl="0" indent="0" algn="l" rtl="0">
                <a:lnSpc>
                  <a:spcPct val="100000"/>
                </a:lnSpc>
                <a:spcBef>
                  <a:spcPts val="0"/>
                </a:spcBef>
                <a:spcAft>
                  <a:spcPts val="0"/>
                </a:spcAft>
                <a:buNone/>
              </a:pPr>
              <a:r>
                <a:rPr lang="hu-HU" sz="1600" b="0" i="0" u="none" strike="noStrike" cap="none">
                  <a:solidFill>
                    <a:srgbClr val="000000"/>
                  </a:solidFill>
                  <a:latin typeface="Arial"/>
                  <a:ea typeface="Arial"/>
                  <a:cs typeface="Arial"/>
                  <a:sym typeface="Arial"/>
                </a:rPr>
                <a:t>Kamionok, gépjárművek,</a:t>
              </a:r>
              <a:endParaRPr/>
            </a:p>
            <a:p>
              <a:pPr marL="0" marR="0" lvl="0" indent="0" algn="l" rtl="0">
                <a:lnSpc>
                  <a:spcPct val="100000"/>
                </a:lnSpc>
                <a:spcBef>
                  <a:spcPts val="0"/>
                </a:spcBef>
                <a:spcAft>
                  <a:spcPts val="0"/>
                </a:spcAft>
                <a:buNone/>
              </a:pPr>
              <a:r>
                <a:rPr lang="hu-HU" sz="1600" b="0" i="0" u="none" strike="noStrike" cap="none">
                  <a:solidFill>
                    <a:srgbClr val="000000"/>
                  </a:solidFill>
                  <a:latin typeface="Arial"/>
                  <a:ea typeface="Arial"/>
                  <a:cs typeface="Arial"/>
                  <a:sym typeface="Arial"/>
                </a:rPr>
                <a:t>munkagépek, látogatók</a:t>
              </a:r>
              <a:endParaRPr sz="1600" b="0" i="0" u="none" strike="noStrike" cap="none">
                <a:solidFill>
                  <a:srgbClr val="000000"/>
                </a:solidFill>
                <a:latin typeface="Arial"/>
                <a:ea typeface="Arial"/>
                <a:cs typeface="Arial"/>
                <a:sym typeface="Arial"/>
              </a:endParaRPr>
            </a:p>
          </p:txBody>
        </p:sp>
        <p:sp>
          <p:nvSpPr>
            <p:cNvPr id="98" name="Google Shape;98;p15"/>
            <p:cNvSpPr txBox="1"/>
            <p:nvPr/>
          </p:nvSpPr>
          <p:spPr>
            <a:xfrm>
              <a:off x="4077124" y="4184819"/>
              <a:ext cx="793807"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0000"/>
                  </a:solidFill>
                  <a:latin typeface="Arial"/>
                  <a:ea typeface="Arial"/>
                  <a:cs typeface="Arial"/>
                  <a:sym typeface="Arial"/>
                </a:rPr>
                <a:t>Vágóhíd</a:t>
              </a:r>
              <a:endParaRPr sz="1200" b="1" i="0" u="none" strike="noStrike" cap="none">
                <a:solidFill>
                  <a:srgbClr val="000000"/>
                </a:solidFill>
                <a:latin typeface="Arial"/>
                <a:ea typeface="Arial"/>
                <a:cs typeface="Arial"/>
                <a:sym typeface="Arial"/>
              </a:endParaRPr>
            </a:p>
          </p:txBody>
        </p:sp>
        <p:sp>
          <p:nvSpPr>
            <p:cNvPr id="99" name="Google Shape;99;p15"/>
            <p:cNvSpPr txBox="1"/>
            <p:nvPr/>
          </p:nvSpPr>
          <p:spPr>
            <a:xfrm>
              <a:off x="9809384" y="2561197"/>
              <a:ext cx="793807"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1" i="0" u="none" strike="noStrike" cap="none">
                  <a:solidFill>
                    <a:srgbClr val="000000"/>
                  </a:solidFill>
                  <a:latin typeface="Arial"/>
                  <a:ea typeface="Arial"/>
                  <a:cs typeface="Arial"/>
                  <a:sym typeface="Arial"/>
                </a:rPr>
                <a:t>Vágóhíd</a:t>
              </a:r>
              <a:endParaRPr sz="1200" b="1" i="0" u="none" strike="noStrike" cap="none">
                <a:solidFill>
                  <a:srgbClr val="000000"/>
                </a:solidFill>
                <a:latin typeface="Arial"/>
                <a:ea typeface="Arial"/>
                <a:cs typeface="Arial"/>
                <a:sym typeface="Arial"/>
              </a:endParaRPr>
            </a:p>
          </p:txBody>
        </p:sp>
      </p:grpSp>
      <p:sp>
        <p:nvSpPr>
          <p:cNvPr id="100" name="Google Shape;100;p15"/>
          <p:cNvSpPr/>
          <p:nvPr/>
        </p:nvSpPr>
        <p:spPr>
          <a:xfrm rot="5400000">
            <a:off x="313508" y="-299244"/>
            <a:ext cx="796834" cy="1423851"/>
          </a:xfrm>
          <a:prstGeom prst="rtTriangl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60"/>
          <p:cNvPicPr preferRelativeResize="0"/>
          <p:nvPr/>
        </p:nvPicPr>
        <p:blipFill rotWithShape="1">
          <a:blip r:embed="rId3">
            <a:alphaModFix/>
          </a:blip>
          <a:srcRect/>
          <a:stretch/>
        </p:blipFill>
        <p:spPr>
          <a:xfrm>
            <a:off x="6709612" y="1345473"/>
            <a:ext cx="4963767" cy="5133702"/>
          </a:xfrm>
          <a:prstGeom prst="rect">
            <a:avLst/>
          </a:prstGeom>
          <a:noFill/>
          <a:ln>
            <a:noFill/>
          </a:ln>
        </p:spPr>
      </p:pic>
      <p:sp>
        <p:nvSpPr>
          <p:cNvPr id="559" name="Google Shape;559;p60"/>
          <p:cNvSpPr txBox="1"/>
          <p:nvPr/>
        </p:nvSpPr>
        <p:spPr>
          <a:xfrm>
            <a:off x="711925" y="45298"/>
            <a:ext cx="10535195"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Speciális precíziós eszközök a szarvasmarha tartásban </a:t>
            </a:r>
            <a:endParaRPr sz="3600" b="0" i="0" u="none" strike="noStrike" cap="none">
              <a:solidFill>
                <a:srgbClr val="00B050"/>
              </a:solidFill>
              <a:latin typeface="Calibri"/>
              <a:ea typeface="Calibri"/>
              <a:cs typeface="Calibri"/>
              <a:sym typeface="Calibri"/>
            </a:endParaRPr>
          </a:p>
        </p:txBody>
      </p:sp>
      <p:sp>
        <p:nvSpPr>
          <p:cNvPr id="560" name="Google Shape;560;p60"/>
          <p:cNvSpPr/>
          <p:nvPr/>
        </p:nvSpPr>
        <p:spPr>
          <a:xfrm rot="5400000">
            <a:off x="313508" y="-313508"/>
            <a:ext cx="796834" cy="1423851"/>
          </a:xfrm>
          <a:prstGeom prst="rtTriangle">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1" name="Google Shape;561;p60"/>
          <p:cNvSpPr txBox="1"/>
          <p:nvPr/>
        </p:nvSpPr>
        <p:spPr>
          <a:xfrm>
            <a:off x="949234" y="1375024"/>
            <a:ext cx="5146766" cy="54829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hu-HU" sz="2800" b="0" i="0" u="none" strike="noStrike" cap="none">
                <a:solidFill>
                  <a:srgbClr val="00B050"/>
                </a:solidFill>
                <a:latin typeface="Calibri"/>
                <a:ea typeface="Calibri"/>
                <a:cs typeface="Calibri"/>
                <a:sym typeface="Calibri"/>
              </a:rPr>
              <a:t>Rektális okos-hőmérő</a:t>
            </a:r>
            <a:endParaRPr/>
          </a:p>
          <a:p>
            <a:pPr marL="457200" marR="0" lvl="0" indent="-457200" algn="l" rtl="0">
              <a:lnSpc>
                <a:spcPct val="15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Digitális testhőmérséklet mérés</a:t>
            </a:r>
            <a:endParaRPr/>
          </a:p>
          <a:p>
            <a:pPr marL="457200" marR="0" lvl="0" indent="-457200" algn="l" rtl="0">
              <a:lnSpc>
                <a:spcPct val="15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beépített RFID olvasó</a:t>
            </a:r>
            <a:endParaRPr/>
          </a:p>
          <a:p>
            <a:pPr marL="457200" marR="0" lvl="0" indent="-457200" algn="l" rtl="0">
              <a:lnSpc>
                <a:spcPct val="15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adattárolását, hőmérsékleti görbék készítése és az adatok továbbítása</a:t>
            </a:r>
            <a:endParaRPr sz="2400" b="0" i="0" u="none" strike="noStrike" cap="none">
              <a:solidFill>
                <a:srgbClr val="00B050"/>
              </a:solidFill>
              <a:latin typeface="Calibri"/>
              <a:ea typeface="Calibri"/>
              <a:cs typeface="Calibri"/>
              <a:sym typeface="Calibri"/>
            </a:endParaRPr>
          </a:p>
          <a:p>
            <a:pPr marL="457200" marR="0" lvl="0" indent="-457200" algn="l" rtl="0">
              <a:lnSpc>
                <a:spcPct val="150000"/>
              </a:lnSpc>
              <a:spcBef>
                <a:spcPts val="0"/>
              </a:spcBef>
              <a:spcAft>
                <a:spcPts val="0"/>
              </a:spcAft>
              <a:buClr>
                <a:srgbClr val="000000"/>
              </a:buClr>
              <a:buSzPts val="2400"/>
              <a:buFont typeface="Arial"/>
              <a:buChar char="•"/>
            </a:pPr>
            <a:r>
              <a:rPr lang="hu-HU" sz="2400" b="0" i="0" u="none" strike="noStrike" cap="none">
                <a:solidFill>
                  <a:srgbClr val="00B050"/>
                </a:solidFill>
                <a:latin typeface="Calibri"/>
                <a:ea typeface="Calibri"/>
                <a:cs typeface="Calibri"/>
                <a:sym typeface="Calibri"/>
              </a:rPr>
              <a:t>internetes hozzáférés mellett bárhonnan szinkronizálhatók az adatok </a:t>
            </a:r>
            <a:endParaRPr sz="2400" b="0" i="0" u="none" strike="noStrike" cap="none">
              <a:solidFill>
                <a:srgbClr val="00B050"/>
              </a:solidFill>
              <a:latin typeface="Calibri"/>
              <a:ea typeface="Calibri"/>
              <a:cs typeface="Calibri"/>
              <a:sym typeface="Calibri"/>
            </a:endParaRPr>
          </a:p>
          <a:p>
            <a:pPr marL="342900" marR="0" lvl="0" indent="-215900" algn="l" rtl="0">
              <a:lnSpc>
                <a:spcPct val="150000"/>
              </a:lnSpc>
              <a:spcBef>
                <a:spcPts val="0"/>
              </a:spcBef>
              <a:spcAft>
                <a:spcPts val="0"/>
              </a:spcAft>
              <a:buClr>
                <a:srgbClr val="000000"/>
              </a:buClr>
              <a:buSzPts val="2000"/>
              <a:buFont typeface="Arial"/>
              <a:buNone/>
            </a:pPr>
            <a:endParaRPr sz="2000" b="0" i="0" u="none" strike="noStrike" cap="none">
              <a:solidFill>
                <a:srgbClr val="00B050"/>
              </a:solidFill>
              <a:latin typeface="Arial"/>
              <a:ea typeface="Arial"/>
              <a:cs typeface="Arial"/>
              <a:sym typeface="Arial"/>
            </a:endParaRPr>
          </a:p>
          <a:p>
            <a:pPr marL="342900" marR="0" lvl="0" indent="-215900" algn="l" rtl="0">
              <a:lnSpc>
                <a:spcPct val="150000"/>
              </a:lnSpc>
              <a:spcBef>
                <a:spcPts val="0"/>
              </a:spcBef>
              <a:spcAft>
                <a:spcPts val="0"/>
              </a:spcAft>
              <a:buClr>
                <a:srgbClr val="000000"/>
              </a:buClr>
              <a:buSzPts val="2000"/>
              <a:buFont typeface="Arial"/>
              <a:buNone/>
            </a:pPr>
            <a:endParaRPr sz="2000" b="0" i="0" u="none" strike="noStrike" cap="none">
              <a:solidFill>
                <a:srgbClr val="00B05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1"/>
          <p:cNvSpPr txBox="1"/>
          <p:nvPr/>
        </p:nvSpPr>
        <p:spPr>
          <a:xfrm>
            <a:off x="711925" y="45298"/>
            <a:ext cx="10535195" cy="140053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Speciális precíziós eszközök a szarvasmarha tartásban:</a:t>
            </a:r>
            <a:endParaRPr/>
          </a:p>
          <a:p>
            <a:pPr marL="0" marR="0" lvl="0" indent="0" algn="ctr"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Bendő bolus </a:t>
            </a:r>
            <a:endParaRPr sz="3600" b="0" i="0" u="none" strike="noStrike" cap="none">
              <a:solidFill>
                <a:srgbClr val="00B050"/>
              </a:solidFill>
              <a:latin typeface="Calibri"/>
              <a:ea typeface="Calibri"/>
              <a:cs typeface="Calibri"/>
              <a:sym typeface="Calibri"/>
            </a:endParaRPr>
          </a:p>
        </p:txBody>
      </p:sp>
      <p:sp>
        <p:nvSpPr>
          <p:cNvPr id="567" name="Google Shape;567;p61"/>
          <p:cNvSpPr/>
          <p:nvPr/>
        </p:nvSpPr>
        <p:spPr>
          <a:xfrm rot="5400000">
            <a:off x="313508" y="-313508"/>
            <a:ext cx="796834" cy="1423851"/>
          </a:xfrm>
          <a:prstGeom prst="rtTriangle">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68" name="Google Shape;568;p61"/>
          <p:cNvPicPr preferRelativeResize="0"/>
          <p:nvPr/>
        </p:nvPicPr>
        <p:blipFill rotWithShape="1">
          <a:blip r:embed="rId3">
            <a:alphaModFix/>
          </a:blip>
          <a:srcRect/>
          <a:stretch/>
        </p:blipFill>
        <p:spPr>
          <a:xfrm>
            <a:off x="5843452" y="2917348"/>
            <a:ext cx="5631725" cy="3421361"/>
          </a:xfrm>
          <a:prstGeom prst="rect">
            <a:avLst/>
          </a:prstGeom>
          <a:noFill/>
          <a:ln>
            <a:noFill/>
          </a:ln>
        </p:spPr>
      </p:pic>
      <p:pic>
        <p:nvPicPr>
          <p:cNvPr id="569" name="Google Shape;569;p61"/>
          <p:cNvPicPr preferRelativeResize="0"/>
          <p:nvPr/>
        </p:nvPicPr>
        <p:blipFill rotWithShape="1">
          <a:blip r:embed="rId4">
            <a:alphaModFix/>
          </a:blip>
          <a:srcRect/>
          <a:stretch/>
        </p:blipFill>
        <p:spPr>
          <a:xfrm>
            <a:off x="557228" y="1613670"/>
            <a:ext cx="4858444" cy="2553382"/>
          </a:xfrm>
          <a:prstGeom prst="rect">
            <a:avLst/>
          </a:prstGeom>
          <a:noFill/>
          <a:ln w="9525" cap="flat" cmpd="sng">
            <a:solidFill>
              <a:schemeClr val="dk2"/>
            </a:solidFill>
            <a:prstDash val="solid"/>
            <a:round/>
            <a:headEnd type="none" w="sm" len="sm"/>
            <a:tailEnd type="none" w="sm" len="sm"/>
          </a:ln>
        </p:spPr>
      </p:pic>
      <p:pic>
        <p:nvPicPr>
          <p:cNvPr id="570" name="Google Shape;570;p61"/>
          <p:cNvPicPr preferRelativeResize="0"/>
          <p:nvPr/>
        </p:nvPicPr>
        <p:blipFill rotWithShape="1">
          <a:blip r:embed="rId5">
            <a:alphaModFix/>
          </a:blip>
          <a:srcRect/>
          <a:stretch/>
        </p:blipFill>
        <p:spPr>
          <a:xfrm>
            <a:off x="1217803" y="3832156"/>
            <a:ext cx="4923136" cy="3489982"/>
          </a:xfrm>
          <a:prstGeom prst="rect">
            <a:avLst/>
          </a:prstGeom>
          <a:noFill/>
          <a:ln>
            <a:noFill/>
          </a:ln>
        </p:spPr>
      </p:pic>
      <p:sp>
        <p:nvSpPr>
          <p:cNvPr id="571" name="Google Shape;571;p61"/>
          <p:cNvSpPr txBox="1"/>
          <p:nvPr/>
        </p:nvSpPr>
        <p:spPr>
          <a:xfrm>
            <a:off x="5806045" y="1613670"/>
            <a:ext cx="5828727"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400" b="0" i="0" u="none" strike="noStrike" cap="none">
                <a:solidFill>
                  <a:srgbClr val="00B050"/>
                </a:solidFill>
                <a:latin typeface="Calibri"/>
                <a:ea typeface="Calibri"/>
                <a:cs typeface="Calibri"/>
                <a:sym typeface="Calibri"/>
              </a:rPr>
              <a:t>A bendő bolust az állatok aktivitásának, bendő pH-jának, hőmérsékletének és mozgásának rögzítésére tervezték. </a:t>
            </a:r>
            <a:endParaRPr sz="2400" b="1" i="0" u="none" strike="noStrike" cap="none">
              <a:solidFill>
                <a:srgbClr val="00B050"/>
              </a:solidFill>
              <a:latin typeface="Calibri"/>
              <a:ea typeface="Calibri"/>
              <a:cs typeface="Calibri"/>
              <a:sym typeface="Calibri"/>
            </a:endParaRPr>
          </a:p>
        </p:txBody>
      </p:sp>
      <p:pic>
        <p:nvPicPr>
          <p:cNvPr id="572" name="Google Shape;572;p61"/>
          <p:cNvPicPr preferRelativeResize="0"/>
          <p:nvPr/>
        </p:nvPicPr>
        <p:blipFill rotWithShape="1">
          <a:blip r:embed="rId6">
            <a:alphaModFix/>
          </a:blip>
          <a:srcRect/>
          <a:stretch/>
        </p:blipFill>
        <p:spPr>
          <a:xfrm>
            <a:off x="500507" y="4608576"/>
            <a:ext cx="2174910" cy="153372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2"/>
          <p:cNvSpPr txBox="1">
            <a:spLocks noGrp="1"/>
          </p:cNvSpPr>
          <p:nvPr>
            <p:ph type="body" idx="1"/>
          </p:nvPr>
        </p:nvSpPr>
        <p:spPr>
          <a:xfrm>
            <a:off x="5916719" y="1367178"/>
            <a:ext cx="4625007" cy="2113194"/>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3200" b="1"/>
              <a:t>Bendő bolus</a:t>
            </a:r>
            <a:endParaRPr sz="3200" b="1"/>
          </a:p>
          <a:p>
            <a:pPr marL="457200" lvl="0" indent="-457200" algn="l" rtl="0">
              <a:lnSpc>
                <a:spcPct val="90000"/>
              </a:lnSpc>
              <a:spcBef>
                <a:spcPts val="1000"/>
              </a:spcBef>
              <a:spcAft>
                <a:spcPts val="0"/>
              </a:spcAft>
              <a:buSzPts val="1800"/>
              <a:buFont typeface="Calibri"/>
              <a:buChar char="-"/>
            </a:pPr>
            <a:r>
              <a:rPr lang="hu-HU" sz="2400"/>
              <a:t>Testhőmérséklet</a:t>
            </a:r>
            <a:endParaRPr/>
          </a:p>
          <a:p>
            <a:pPr marL="457200" lvl="0" indent="-457200" algn="l" rtl="0">
              <a:lnSpc>
                <a:spcPct val="90000"/>
              </a:lnSpc>
              <a:spcBef>
                <a:spcPts val="1000"/>
              </a:spcBef>
              <a:spcAft>
                <a:spcPts val="0"/>
              </a:spcAft>
              <a:buSzPts val="1800"/>
              <a:buFont typeface="Calibri"/>
              <a:buChar char="-"/>
            </a:pPr>
            <a:r>
              <a:rPr lang="hu-HU" sz="2400"/>
              <a:t>Bendő pH</a:t>
            </a:r>
            <a:endParaRPr/>
          </a:p>
          <a:p>
            <a:pPr marL="457200" lvl="0" indent="-457200" algn="l" rtl="0">
              <a:lnSpc>
                <a:spcPct val="90000"/>
              </a:lnSpc>
              <a:spcBef>
                <a:spcPts val="1000"/>
              </a:spcBef>
              <a:spcAft>
                <a:spcPts val="0"/>
              </a:spcAft>
              <a:buSzPts val="1800"/>
              <a:buFont typeface="Calibri"/>
              <a:buChar char="-"/>
            </a:pPr>
            <a:r>
              <a:rPr lang="hu-HU" sz="2400"/>
              <a:t>Bendőaktivitás mérés</a:t>
            </a:r>
            <a:endParaRPr sz="2400"/>
          </a:p>
        </p:txBody>
      </p:sp>
      <p:pic>
        <p:nvPicPr>
          <p:cNvPr id="579" name="Google Shape;579;p62"/>
          <p:cNvPicPr preferRelativeResize="0"/>
          <p:nvPr/>
        </p:nvPicPr>
        <p:blipFill rotWithShape="1">
          <a:blip r:embed="rId3">
            <a:alphaModFix/>
          </a:blip>
          <a:srcRect/>
          <a:stretch/>
        </p:blipFill>
        <p:spPr>
          <a:xfrm>
            <a:off x="523138" y="1291777"/>
            <a:ext cx="4819571" cy="2735121"/>
          </a:xfrm>
          <a:prstGeom prst="rect">
            <a:avLst/>
          </a:prstGeom>
          <a:noFill/>
          <a:ln>
            <a:noFill/>
          </a:ln>
        </p:spPr>
      </p:pic>
      <p:sp>
        <p:nvSpPr>
          <p:cNvPr id="580" name="Google Shape;580;p62"/>
          <p:cNvSpPr/>
          <p:nvPr/>
        </p:nvSpPr>
        <p:spPr>
          <a:xfrm rot="5400000">
            <a:off x="313508" y="-313508"/>
            <a:ext cx="796834" cy="1423851"/>
          </a:xfrm>
          <a:prstGeom prst="rtTriangle">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1" name="Google Shape;581;p62"/>
          <p:cNvSpPr txBox="1"/>
          <p:nvPr/>
        </p:nvSpPr>
        <p:spPr>
          <a:xfrm>
            <a:off x="894805" y="-33352"/>
            <a:ext cx="10639698" cy="14005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1C9E4A"/>
              </a:buClr>
              <a:buSzPts val="1800"/>
              <a:buFont typeface="Calibri"/>
              <a:buNone/>
            </a:pPr>
            <a:r>
              <a:rPr lang="hu-HU" sz="3600" b="0" i="0" u="none" strike="noStrike" cap="none">
                <a:solidFill>
                  <a:srgbClr val="00B050"/>
                </a:solidFill>
                <a:latin typeface="Calibri"/>
                <a:ea typeface="Calibri"/>
                <a:cs typeface="Calibri"/>
                <a:sym typeface="Calibri"/>
              </a:rPr>
              <a:t>Speciális precíziós eszközök a szarvasmarha tartásban:</a:t>
            </a:r>
            <a:endParaRPr/>
          </a:p>
        </p:txBody>
      </p:sp>
      <p:pic>
        <p:nvPicPr>
          <p:cNvPr id="582" name="Google Shape;582;p62"/>
          <p:cNvPicPr preferRelativeResize="0"/>
          <p:nvPr/>
        </p:nvPicPr>
        <p:blipFill rotWithShape="1">
          <a:blip r:embed="rId4">
            <a:alphaModFix/>
          </a:blip>
          <a:srcRect/>
          <a:stretch/>
        </p:blipFill>
        <p:spPr>
          <a:xfrm>
            <a:off x="7471954" y="3373010"/>
            <a:ext cx="4415041" cy="3424555"/>
          </a:xfrm>
          <a:prstGeom prst="rect">
            <a:avLst/>
          </a:prstGeom>
          <a:noFill/>
          <a:ln>
            <a:noFill/>
          </a:ln>
        </p:spPr>
      </p:pic>
      <p:sp>
        <p:nvSpPr>
          <p:cNvPr id="583" name="Google Shape;583;p62"/>
          <p:cNvSpPr txBox="1"/>
          <p:nvPr/>
        </p:nvSpPr>
        <p:spPr>
          <a:xfrm>
            <a:off x="1606731" y="4654501"/>
            <a:ext cx="6512590" cy="1663405"/>
          </a:xfrm>
          <a:prstGeom prst="rect">
            <a:avLst/>
          </a:prstGeom>
          <a:noFill/>
          <a:ln>
            <a:noFill/>
          </a:ln>
        </p:spPr>
        <p:txBody>
          <a:bodyPr spcFirstLastPara="1" wrap="square" lIns="91425" tIns="45700" rIns="91425" bIns="45700" anchor="t" anchorCtr="0">
            <a:normAutofit/>
          </a:bodyPr>
          <a:lstStyle/>
          <a:p>
            <a:pPr marL="1371600" marR="0" lvl="2" indent="-342900" algn="l" rtl="0">
              <a:lnSpc>
                <a:spcPct val="90000"/>
              </a:lnSpc>
              <a:spcBef>
                <a:spcPts val="5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Ivarzás figyelés, ellési monitoring</a:t>
            </a:r>
            <a:endParaRPr/>
          </a:p>
          <a:p>
            <a:pPr marL="1371600" marR="0" lvl="2" indent="-342900" algn="l" rtl="0">
              <a:lnSpc>
                <a:spcPct val="90000"/>
              </a:lnSpc>
              <a:spcBef>
                <a:spcPts val="5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Bendő állapot monitoring</a:t>
            </a:r>
            <a:endParaRPr/>
          </a:p>
          <a:p>
            <a:pPr marL="1371600" marR="0" lvl="2" indent="-342900" algn="l" rtl="0">
              <a:lnSpc>
                <a:spcPct val="90000"/>
              </a:lnSpc>
              <a:spcBef>
                <a:spcPts val="500"/>
              </a:spcBef>
              <a:spcAft>
                <a:spcPts val="0"/>
              </a:spcAft>
              <a:buClr>
                <a:srgbClr val="1C9E4A"/>
              </a:buClr>
              <a:buSzPts val="1800"/>
              <a:buFont typeface="Arial"/>
              <a:buChar char="•"/>
            </a:pPr>
            <a:r>
              <a:rPr lang="hu-HU" sz="2400" b="0" i="0" u="none" strike="noStrike" cap="none">
                <a:solidFill>
                  <a:srgbClr val="1C9E4A"/>
                </a:solidFill>
                <a:latin typeface="Calibri"/>
                <a:ea typeface="Calibri"/>
                <a:cs typeface="Calibri"/>
                <a:sym typeface="Calibri"/>
              </a:rPr>
              <a:t>Gyors reakció készség</a:t>
            </a:r>
            <a:endParaRPr sz="2400" b="0" i="0" u="none" strike="noStrike" cap="none">
              <a:solidFill>
                <a:srgbClr val="1C9E4A"/>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3"/>
          <p:cNvSpPr txBox="1">
            <a:spLocks noGrp="1"/>
          </p:cNvSpPr>
          <p:nvPr>
            <p:ph type="title"/>
          </p:nvPr>
        </p:nvSpPr>
        <p:spPr>
          <a:xfrm>
            <a:off x="636395" y="114882"/>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Ivarzás detektálás</a:t>
            </a:r>
            <a:endParaRPr/>
          </a:p>
        </p:txBody>
      </p:sp>
      <p:sp>
        <p:nvSpPr>
          <p:cNvPr id="590" name="Google Shape;590;p63"/>
          <p:cNvSpPr txBox="1">
            <a:spLocks noGrp="1"/>
          </p:cNvSpPr>
          <p:nvPr>
            <p:ph type="body" idx="1"/>
          </p:nvPr>
        </p:nvSpPr>
        <p:spPr>
          <a:xfrm>
            <a:off x="636395" y="1280498"/>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C9E4A"/>
              </a:buClr>
              <a:buSzPts val="1800"/>
              <a:buChar char="•"/>
            </a:pPr>
            <a:r>
              <a:rPr lang="hu-HU"/>
              <a:t>Pedométer – lépésszámláló segítségével</a:t>
            </a:r>
            <a:endParaRPr/>
          </a:p>
          <a:p>
            <a:pPr marL="342900" lvl="0" indent="-342900" algn="l" rtl="0">
              <a:lnSpc>
                <a:spcPct val="90000"/>
              </a:lnSpc>
              <a:spcBef>
                <a:spcPts val="1000"/>
              </a:spcBef>
              <a:spcAft>
                <a:spcPts val="0"/>
              </a:spcAft>
              <a:buSzPts val="1800"/>
              <a:buFont typeface="Calibri"/>
              <a:buChar char="-"/>
            </a:pPr>
            <a:r>
              <a:rPr lang="hu-HU" sz="2400"/>
              <a:t>az ivarzás detektálására </a:t>
            </a:r>
            <a:endParaRPr/>
          </a:p>
          <a:p>
            <a:pPr marL="342900" lvl="0" indent="-342900" algn="l" rtl="0">
              <a:lnSpc>
                <a:spcPct val="90000"/>
              </a:lnSpc>
              <a:spcBef>
                <a:spcPts val="1000"/>
              </a:spcBef>
              <a:spcAft>
                <a:spcPts val="0"/>
              </a:spcAft>
              <a:buSzPts val="1800"/>
              <a:buFont typeface="Calibri"/>
              <a:buChar char="-"/>
            </a:pPr>
            <a:r>
              <a:rPr lang="hu-HU" sz="2400"/>
              <a:t>azonosító és mozgás-aktivitásjelző egybeépítve</a:t>
            </a:r>
            <a:endParaRPr/>
          </a:p>
          <a:p>
            <a:pPr marL="342900" lvl="0" indent="-342900" algn="l" rtl="0">
              <a:lnSpc>
                <a:spcPct val="90000"/>
              </a:lnSpc>
              <a:spcBef>
                <a:spcPts val="1000"/>
              </a:spcBef>
              <a:spcAft>
                <a:spcPts val="0"/>
              </a:spcAft>
              <a:buSzPts val="1800"/>
              <a:buFont typeface="Calibri"/>
              <a:buChar char="-"/>
            </a:pPr>
            <a:r>
              <a:rPr lang="hu-HU" sz="2400"/>
              <a:t>90 %-os ivarzás megállapítás</a:t>
            </a:r>
            <a:endParaRPr/>
          </a:p>
          <a:p>
            <a:pPr marL="342900" lvl="0" indent="-342900" algn="l" rtl="0">
              <a:lnSpc>
                <a:spcPct val="90000"/>
              </a:lnSpc>
              <a:spcBef>
                <a:spcPts val="1000"/>
              </a:spcBef>
              <a:spcAft>
                <a:spcPts val="0"/>
              </a:spcAft>
              <a:buSzPts val="1800"/>
              <a:buFont typeface="Calibri"/>
              <a:buChar char="-"/>
            </a:pPr>
            <a:r>
              <a:rPr lang="hu-HU" sz="2400"/>
              <a:t>100 %-os állatazonosítás</a:t>
            </a:r>
            <a:endParaRPr/>
          </a:p>
          <a:p>
            <a:pPr marL="457200" lvl="0" indent="-228600" algn="l" rtl="0">
              <a:lnSpc>
                <a:spcPct val="90000"/>
              </a:lnSpc>
              <a:spcBef>
                <a:spcPts val="1000"/>
              </a:spcBef>
              <a:spcAft>
                <a:spcPts val="0"/>
              </a:spcAft>
              <a:buClr>
                <a:srgbClr val="1C9E4A"/>
              </a:buClr>
              <a:buSzPts val="1800"/>
              <a:buNone/>
            </a:pPr>
            <a:endParaRPr/>
          </a:p>
          <a:p>
            <a:pPr marL="457200" lvl="0" indent="-228600" algn="l" rtl="0">
              <a:lnSpc>
                <a:spcPct val="90000"/>
              </a:lnSpc>
              <a:spcBef>
                <a:spcPts val="1000"/>
              </a:spcBef>
              <a:spcAft>
                <a:spcPts val="0"/>
              </a:spcAft>
              <a:buClr>
                <a:srgbClr val="1C9E4A"/>
              </a:buClr>
              <a:buSzPts val="1800"/>
              <a:buNone/>
            </a:pPr>
            <a:endParaRPr/>
          </a:p>
          <a:p>
            <a:pPr marL="457200" lvl="0" indent="-228600" algn="l" rtl="0">
              <a:lnSpc>
                <a:spcPct val="90000"/>
              </a:lnSpc>
              <a:spcBef>
                <a:spcPts val="1000"/>
              </a:spcBef>
              <a:spcAft>
                <a:spcPts val="0"/>
              </a:spcAft>
              <a:buClr>
                <a:srgbClr val="1C9E4A"/>
              </a:buClr>
              <a:buSzPts val="1800"/>
              <a:buNone/>
            </a:pPr>
            <a:endParaRPr/>
          </a:p>
        </p:txBody>
      </p:sp>
      <p:sp>
        <p:nvSpPr>
          <p:cNvPr id="591" name="Google Shape;591;p63"/>
          <p:cNvSpPr txBox="1"/>
          <p:nvPr/>
        </p:nvSpPr>
        <p:spPr>
          <a:xfrm>
            <a:off x="1522415" y="6260448"/>
            <a:ext cx="721544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https://www.system-happel.de/se_data/_filebank/pdf/prospekte/Lactivatorengl.pdf</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pic>
        <p:nvPicPr>
          <p:cNvPr id="592" name="Google Shape;592;p63" descr="http://hqhtrade.hu/uploads/editor/imagea001.jpg"/>
          <p:cNvPicPr preferRelativeResize="0"/>
          <p:nvPr/>
        </p:nvPicPr>
        <p:blipFill rotWithShape="1">
          <a:blip r:embed="rId4">
            <a:alphaModFix/>
          </a:blip>
          <a:srcRect/>
          <a:stretch/>
        </p:blipFill>
        <p:spPr>
          <a:xfrm>
            <a:off x="7031214" y="3474565"/>
            <a:ext cx="4980074" cy="2785883"/>
          </a:xfrm>
          <a:prstGeom prst="rect">
            <a:avLst/>
          </a:prstGeom>
          <a:noFill/>
          <a:ln>
            <a:noFill/>
          </a:ln>
        </p:spPr>
      </p:pic>
      <p:sp>
        <p:nvSpPr>
          <p:cNvPr id="593" name="Google Shape;593;p63"/>
          <p:cNvSpPr txBox="1"/>
          <p:nvPr/>
        </p:nvSpPr>
        <p:spPr>
          <a:xfrm>
            <a:off x="7795149" y="6237505"/>
            <a:ext cx="4294830" cy="4616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hu-HU" sz="12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http://hqhtrade.hu/fejestechnika/ivarzas-megfigyelo-rendszer</a:t>
            </a:r>
            <a:endParaRPr sz="12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pic>
        <p:nvPicPr>
          <p:cNvPr id="594" name="Google Shape;594;p63"/>
          <p:cNvPicPr preferRelativeResize="0"/>
          <p:nvPr/>
        </p:nvPicPr>
        <p:blipFill rotWithShape="1">
          <a:blip r:embed="rId6">
            <a:alphaModFix/>
          </a:blip>
          <a:srcRect/>
          <a:stretch/>
        </p:blipFill>
        <p:spPr>
          <a:xfrm>
            <a:off x="654888" y="4389121"/>
            <a:ext cx="3307198" cy="1862134"/>
          </a:xfrm>
          <a:prstGeom prst="rect">
            <a:avLst/>
          </a:prstGeom>
          <a:noFill/>
          <a:ln>
            <a:noFill/>
          </a:ln>
        </p:spPr>
      </p:pic>
      <p:pic>
        <p:nvPicPr>
          <p:cNvPr id="595" name="Google Shape;595;p63"/>
          <p:cNvPicPr preferRelativeResize="0"/>
          <p:nvPr/>
        </p:nvPicPr>
        <p:blipFill rotWithShape="1">
          <a:blip r:embed="rId7">
            <a:alphaModFix/>
          </a:blip>
          <a:srcRect/>
          <a:stretch/>
        </p:blipFill>
        <p:spPr>
          <a:xfrm>
            <a:off x="4077987" y="4357298"/>
            <a:ext cx="2837326" cy="1880207"/>
          </a:xfrm>
          <a:prstGeom prst="rect">
            <a:avLst/>
          </a:prstGeom>
          <a:noFill/>
          <a:ln>
            <a:noFill/>
          </a:ln>
        </p:spPr>
      </p:pic>
      <p:sp>
        <p:nvSpPr>
          <p:cNvPr id="596" name="Google Shape;596;p63"/>
          <p:cNvSpPr/>
          <p:nvPr/>
        </p:nvSpPr>
        <p:spPr>
          <a:xfrm rot="5400000">
            <a:off x="313508" y="-313508"/>
            <a:ext cx="796834" cy="1423851"/>
          </a:xfrm>
          <a:prstGeom prst="rtTriangle">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7" name="Google Shape;597;p63"/>
          <p:cNvSpPr txBox="1"/>
          <p:nvPr/>
        </p:nvSpPr>
        <p:spPr>
          <a:xfrm>
            <a:off x="7575455" y="482603"/>
            <a:ext cx="4435833" cy="26776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2400" b="0" i="0" u="none" strike="noStrike" cap="none">
                <a:solidFill>
                  <a:srgbClr val="7F7F7F"/>
                </a:solidFill>
                <a:latin typeface="Calibri"/>
                <a:ea typeface="Calibri"/>
                <a:cs typeface="Calibri"/>
                <a:sym typeface="Calibri"/>
              </a:rPr>
              <a:t>A </a:t>
            </a:r>
            <a:r>
              <a:rPr lang="hu-HU" sz="2400" b="1" i="0" u="none" strike="noStrike" cap="none">
                <a:solidFill>
                  <a:srgbClr val="7F7F7F"/>
                </a:solidFill>
                <a:latin typeface="Calibri"/>
                <a:ea typeface="Calibri"/>
                <a:cs typeface="Calibri"/>
                <a:sym typeface="Calibri"/>
              </a:rPr>
              <a:t>pedométer</a:t>
            </a:r>
            <a:r>
              <a:rPr lang="hu-HU" sz="2400" b="0" i="0" u="none" strike="noStrike" cap="none">
                <a:solidFill>
                  <a:srgbClr val="7F7F7F"/>
                </a:solidFill>
                <a:latin typeface="Calibri"/>
                <a:ea typeface="Calibri"/>
                <a:cs typeface="Calibri"/>
                <a:sym typeface="Calibri"/>
              </a:rPr>
              <a:t> az állat lábára erőstett készülék, érzékeli és rögzíti a mozgást. Mivel az állat ivarzáskor nyugtalan, többet mozog, ugrálja társait, ezért a mozgási minta megváltozása az ivarzás jele.</a:t>
            </a:r>
            <a:endParaRPr sz="2400" b="0" i="0" u="none" strike="noStrike" cap="none">
              <a:solidFill>
                <a:srgbClr val="7F7F7F"/>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64"/>
          <p:cNvSpPr txBox="1">
            <a:spLocks noGrp="1"/>
          </p:cNvSpPr>
          <p:nvPr>
            <p:ph type="title"/>
          </p:nvPr>
        </p:nvSpPr>
        <p:spPr>
          <a:xfrm>
            <a:off x="636395" y="114882"/>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Lábproblémák, sántaság monitorozása</a:t>
            </a:r>
            <a:endParaRPr/>
          </a:p>
        </p:txBody>
      </p:sp>
      <p:sp>
        <p:nvSpPr>
          <p:cNvPr id="604" name="Google Shape;604;p64"/>
          <p:cNvSpPr txBox="1">
            <a:spLocks noGrp="1"/>
          </p:cNvSpPr>
          <p:nvPr>
            <p:ph type="body" idx="1"/>
          </p:nvPr>
        </p:nvSpPr>
        <p:spPr>
          <a:xfrm>
            <a:off x="636394" y="1280498"/>
            <a:ext cx="7070692" cy="1828462"/>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C9E4A"/>
              </a:buClr>
              <a:buSzPts val="1800"/>
              <a:buChar char="•"/>
            </a:pPr>
            <a:r>
              <a:rPr lang="hu-HU"/>
              <a:t>Pedométer – lépésszámláló segítségével</a:t>
            </a:r>
            <a:endParaRPr/>
          </a:p>
          <a:p>
            <a:pPr marL="0" lvl="0" indent="0" algn="l" rtl="0">
              <a:lnSpc>
                <a:spcPct val="90000"/>
              </a:lnSpc>
              <a:spcBef>
                <a:spcPts val="1000"/>
              </a:spcBef>
              <a:spcAft>
                <a:spcPts val="0"/>
              </a:spcAft>
              <a:buSzPts val="1800"/>
              <a:buNone/>
            </a:pPr>
            <a:r>
              <a:rPr lang="hu-HU" sz="2400"/>
              <a:t>	jelzi a rendszer a csökkenő mozgási 	aktivitást, 	ami utal(hat) a lábvég problémákra</a:t>
            </a:r>
            <a:endParaRPr/>
          </a:p>
          <a:p>
            <a:pPr marL="342900" lvl="0" indent="-228600" algn="l" rtl="0">
              <a:lnSpc>
                <a:spcPct val="90000"/>
              </a:lnSpc>
              <a:spcBef>
                <a:spcPts val="1000"/>
              </a:spcBef>
              <a:spcAft>
                <a:spcPts val="0"/>
              </a:spcAft>
              <a:buSzPts val="1800"/>
              <a:buFont typeface="Calibri"/>
              <a:buNone/>
            </a:pPr>
            <a:endParaRPr sz="2400"/>
          </a:p>
          <a:p>
            <a:pPr marL="342900" lvl="0" indent="-228600" algn="l" rtl="0">
              <a:lnSpc>
                <a:spcPct val="90000"/>
              </a:lnSpc>
              <a:spcBef>
                <a:spcPts val="1000"/>
              </a:spcBef>
              <a:spcAft>
                <a:spcPts val="0"/>
              </a:spcAft>
              <a:buSzPts val="1800"/>
              <a:buFont typeface="Calibri"/>
              <a:buNone/>
            </a:pPr>
            <a:endParaRPr/>
          </a:p>
          <a:p>
            <a:pPr marL="457200" lvl="0" indent="-228600" algn="l" rtl="0">
              <a:lnSpc>
                <a:spcPct val="90000"/>
              </a:lnSpc>
              <a:spcBef>
                <a:spcPts val="1000"/>
              </a:spcBef>
              <a:spcAft>
                <a:spcPts val="0"/>
              </a:spcAft>
              <a:buClr>
                <a:srgbClr val="1C9E4A"/>
              </a:buClr>
              <a:buSzPts val="1800"/>
              <a:buNone/>
            </a:pPr>
            <a:endParaRPr/>
          </a:p>
          <a:p>
            <a:pPr marL="457200" lvl="0" indent="-228600" algn="l" rtl="0">
              <a:lnSpc>
                <a:spcPct val="90000"/>
              </a:lnSpc>
              <a:spcBef>
                <a:spcPts val="1000"/>
              </a:spcBef>
              <a:spcAft>
                <a:spcPts val="0"/>
              </a:spcAft>
              <a:buClr>
                <a:srgbClr val="1C9E4A"/>
              </a:buClr>
              <a:buSzPts val="1800"/>
              <a:buNone/>
            </a:pPr>
            <a:endParaRPr/>
          </a:p>
        </p:txBody>
      </p:sp>
      <p:sp>
        <p:nvSpPr>
          <p:cNvPr id="605" name="Google Shape;605;p64"/>
          <p:cNvSpPr/>
          <p:nvPr/>
        </p:nvSpPr>
        <p:spPr>
          <a:xfrm rot="5400000">
            <a:off x="313508" y="-313508"/>
            <a:ext cx="796834" cy="1423851"/>
          </a:xfrm>
          <a:prstGeom prst="rtTriangle">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06" name="Google Shape;606;p64"/>
          <p:cNvPicPr preferRelativeResize="0"/>
          <p:nvPr/>
        </p:nvPicPr>
        <p:blipFill rotWithShape="1">
          <a:blip r:embed="rId3">
            <a:alphaModFix/>
          </a:blip>
          <a:srcRect/>
          <a:stretch/>
        </p:blipFill>
        <p:spPr>
          <a:xfrm>
            <a:off x="7711162" y="1268627"/>
            <a:ext cx="3879668" cy="2012152"/>
          </a:xfrm>
          <a:prstGeom prst="rect">
            <a:avLst/>
          </a:prstGeom>
          <a:noFill/>
          <a:ln>
            <a:noFill/>
          </a:ln>
        </p:spPr>
      </p:pic>
      <p:pic>
        <p:nvPicPr>
          <p:cNvPr id="607" name="Google Shape;607;p64"/>
          <p:cNvPicPr preferRelativeResize="0"/>
          <p:nvPr/>
        </p:nvPicPr>
        <p:blipFill rotWithShape="1">
          <a:blip r:embed="rId4">
            <a:alphaModFix/>
          </a:blip>
          <a:srcRect/>
          <a:stretch/>
        </p:blipFill>
        <p:spPr>
          <a:xfrm>
            <a:off x="6109193" y="3539186"/>
            <a:ext cx="5481637" cy="1510583"/>
          </a:xfrm>
          <a:prstGeom prst="rect">
            <a:avLst/>
          </a:prstGeom>
          <a:noFill/>
          <a:ln>
            <a:noFill/>
          </a:ln>
        </p:spPr>
      </p:pic>
      <p:pic>
        <p:nvPicPr>
          <p:cNvPr id="608" name="Google Shape;608;p64"/>
          <p:cNvPicPr preferRelativeResize="0"/>
          <p:nvPr/>
        </p:nvPicPr>
        <p:blipFill rotWithShape="1">
          <a:blip r:embed="rId5">
            <a:alphaModFix/>
          </a:blip>
          <a:srcRect/>
          <a:stretch/>
        </p:blipFill>
        <p:spPr>
          <a:xfrm>
            <a:off x="6096000" y="5076936"/>
            <a:ext cx="5494830" cy="1583144"/>
          </a:xfrm>
          <a:prstGeom prst="rect">
            <a:avLst/>
          </a:prstGeom>
          <a:noFill/>
          <a:ln>
            <a:noFill/>
          </a:ln>
        </p:spPr>
      </p:pic>
      <p:sp>
        <p:nvSpPr>
          <p:cNvPr id="609" name="Google Shape;609;p64"/>
          <p:cNvSpPr txBox="1"/>
          <p:nvPr/>
        </p:nvSpPr>
        <p:spPr>
          <a:xfrm>
            <a:off x="711925" y="3960649"/>
            <a:ext cx="5008102" cy="1616853"/>
          </a:xfrm>
          <a:prstGeom prst="rect">
            <a:avLst/>
          </a:prstGeom>
          <a:noFill/>
          <a:ln>
            <a:noFill/>
          </a:ln>
        </p:spPr>
        <p:txBody>
          <a:bodyPr spcFirstLastPara="1" wrap="square" lIns="91425" tIns="45700" rIns="91425" bIns="45700" anchor="t" anchorCtr="0">
            <a:spAutoFit/>
          </a:bodyPr>
          <a:lstStyle/>
          <a:p>
            <a:pPr marL="457200" marR="0" lvl="0" indent="-342900" algn="l" rtl="0">
              <a:lnSpc>
                <a:spcPct val="90000"/>
              </a:lnSpc>
              <a:spcBef>
                <a:spcPts val="0"/>
              </a:spcBef>
              <a:spcAft>
                <a:spcPts val="0"/>
              </a:spcAft>
              <a:buClr>
                <a:srgbClr val="1C9E4A"/>
              </a:buClr>
              <a:buSzPts val="1800"/>
              <a:buFont typeface="Arial"/>
              <a:buChar char="•"/>
            </a:pPr>
            <a:r>
              <a:rPr lang="hu-HU" sz="2800" b="0" i="0" u="none" strike="noStrike" cap="none">
                <a:solidFill>
                  <a:srgbClr val="1C9E4A"/>
                </a:solidFill>
                <a:latin typeface="Calibri"/>
                <a:ea typeface="Calibri"/>
                <a:cs typeface="Calibri"/>
                <a:sym typeface="Calibri"/>
              </a:rPr>
              <a:t>Kamerás felvételek</a:t>
            </a:r>
            <a:endParaRPr/>
          </a:p>
          <a:p>
            <a:pPr marL="114300" marR="0" lvl="0" indent="0" algn="l" rtl="0">
              <a:lnSpc>
                <a:spcPct val="90000"/>
              </a:lnSpc>
              <a:spcBef>
                <a:spcPts val="1000"/>
              </a:spcBef>
              <a:spcAft>
                <a:spcPts val="0"/>
              </a:spcAft>
              <a:buNone/>
            </a:pPr>
            <a:r>
              <a:rPr lang="hu-HU" sz="2400" b="0" i="0" u="none" strike="noStrike" cap="none">
                <a:solidFill>
                  <a:srgbClr val="1C9E4A"/>
                </a:solidFill>
                <a:latin typeface="Calibri"/>
                <a:ea typeface="Calibri"/>
                <a:cs typeface="Calibri"/>
                <a:sym typeface="Calibri"/>
              </a:rPr>
              <a:t>- az állat mozgása, testtartása alapján</a:t>
            </a:r>
            <a:endParaRPr/>
          </a:p>
          <a:p>
            <a:pPr marL="114300" marR="0" lvl="0" indent="0" algn="l" rtl="0">
              <a:lnSpc>
                <a:spcPct val="90000"/>
              </a:lnSpc>
              <a:spcBef>
                <a:spcPts val="1000"/>
              </a:spcBef>
              <a:spcAft>
                <a:spcPts val="0"/>
              </a:spcAft>
              <a:buNone/>
            </a:pPr>
            <a:r>
              <a:rPr lang="hu-HU" sz="2400" b="0" i="0" u="none" strike="noStrike" cap="none">
                <a:solidFill>
                  <a:srgbClr val="1C9E4A"/>
                </a:solidFill>
                <a:latin typeface="Calibri"/>
                <a:ea typeface="Calibri"/>
                <a:cs typeface="Calibri"/>
                <a:sym typeface="Calibri"/>
              </a:rPr>
              <a:t>- szoftveres értékelés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5"/>
          <p:cNvSpPr txBox="1">
            <a:spLocks noGrp="1"/>
          </p:cNvSpPr>
          <p:nvPr>
            <p:ph type="title"/>
          </p:nvPr>
        </p:nvSpPr>
        <p:spPr>
          <a:xfrm>
            <a:off x="670850" y="120856"/>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Precíziós tejtermelés - fejőrobot</a:t>
            </a:r>
            <a:endParaRPr/>
          </a:p>
        </p:txBody>
      </p:sp>
      <p:pic>
        <p:nvPicPr>
          <p:cNvPr id="616" name="Google Shape;616;p65"/>
          <p:cNvPicPr preferRelativeResize="0"/>
          <p:nvPr/>
        </p:nvPicPr>
        <p:blipFill rotWithShape="1">
          <a:blip r:embed="rId3">
            <a:alphaModFix/>
          </a:blip>
          <a:srcRect/>
          <a:stretch/>
        </p:blipFill>
        <p:spPr>
          <a:xfrm>
            <a:off x="396670" y="1046288"/>
            <a:ext cx="6056361" cy="4428307"/>
          </a:xfrm>
          <a:prstGeom prst="rect">
            <a:avLst/>
          </a:prstGeom>
          <a:noFill/>
          <a:ln>
            <a:noFill/>
          </a:ln>
        </p:spPr>
      </p:pic>
      <p:sp>
        <p:nvSpPr>
          <p:cNvPr id="617" name="Google Shape;617;p65"/>
          <p:cNvSpPr txBox="1"/>
          <p:nvPr/>
        </p:nvSpPr>
        <p:spPr>
          <a:xfrm>
            <a:off x="3864123" y="4918173"/>
            <a:ext cx="165622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400" b="0" i="0" u="none" strike="noStrike" cap="none">
                <a:solidFill>
                  <a:srgbClr val="7F7F7F"/>
                </a:solidFill>
                <a:latin typeface="Arial"/>
                <a:ea typeface="Arial"/>
                <a:cs typeface="Arial"/>
                <a:sym typeface="Arial"/>
              </a:rPr>
              <a:t>Tóth, 2017</a:t>
            </a:r>
            <a:endParaRPr sz="2400" b="0" i="0" u="none" strike="noStrike" cap="none">
              <a:solidFill>
                <a:srgbClr val="7F7F7F"/>
              </a:solidFill>
              <a:latin typeface="Arial"/>
              <a:ea typeface="Arial"/>
              <a:cs typeface="Arial"/>
              <a:sym typeface="Arial"/>
            </a:endParaRPr>
          </a:p>
        </p:txBody>
      </p:sp>
      <p:sp>
        <p:nvSpPr>
          <p:cNvPr id="618" name="Google Shape;618;p65"/>
          <p:cNvSpPr/>
          <p:nvPr/>
        </p:nvSpPr>
        <p:spPr>
          <a:xfrm>
            <a:off x="7520918" y="1046309"/>
            <a:ext cx="467108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000" b="0" i="0" u="none" strike="noStrike" cap="none">
                <a:solidFill>
                  <a:schemeClr val="dk1"/>
                </a:solidFill>
                <a:latin typeface="Arial"/>
                <a:ea typeface="Arial"/>
                <a:cs typeface="Arial"/>
                <a:sym typeface="Arial"/>
              </a:rPr>
              <a:t>Automatikus fejőkehely-felhelyezés.</a:t>
            </a:r>
            <a:endParaRPr/>
          </a:p>
        </p:txBody>
      </p:sp>
      <p:pic>
        <p:nvPicPr>
          <p:cNvPr id="619" name="Google Shape;619;p65"/>
          <p:cNvPicPr preferRelativeResize="0"/>
          <p:nvPr/>
        </p:nvPicPr>
        <p:blipFill rotWithShape="1">
          <a:blip r:embed="rId4">
            <a:alphaModFix/>
          </a:blip>
          <a:srcRect/>
          <a:stretch/>
        </p:blipFill>
        <p:spPr>
          <a:xfrm>
            <a:off x="5371217" y="3579884"/>
            <a:ext cx="5908257" cy="2943566"/>
          </a:xfrm>
          <a:prstGeom prst="rect">
            <a:avLst/>
          </a:prstGeom>
          <a:noFill/>
          <a:ln>
            <a:noFill/>
          </a:ln>
        </p:spPr>
      </p:pic>
      <p:pic>
        <p:nvPicPr>
          <p:cNvPr id="620" name="Google Shape;620;p65"/>
          <p:cNvPicPr preferRelativeResize="0"/>
          <p:nvPr/>
        </p:nvPicPr>
        <p:blipFill rotWithShape="1">
          <a:blip r:embed="rId5">
            <a:alphaModFix/>
          </a:blip>
          <a:srcRect/>
          <a:stretch/>
        </p:blipFill>
        <p:spPr>
          <a:xfrm>
            <a:off x="8191768" y="1446419"/>
            <a:ext cx="3329382" cy="1826741"/>
          </a:xfrm>
          <a:prstGeom prst="rect">
            <a:avLst/>
          </a:prstGeom>
          <a:noFill/>
          <a:ln>
            <a:noFill/>
          </a:ln>
        </p:spPr>
      </p:pic>
      <p:sp>
        <p:nvSpPr>
          <p:cNvPr id="621" name="Google Shape;621;p65"/>
          <p:cNvSpPr/>
          <p:nvPr/>
        </p:nvSpPr>
        <p:spPr>
          <a:xfrm rot="5400000">
            <a:off x="313508" y="-313508"/>
            <a:ext cx="796834" cy="1423851"/>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22" name="Google Shape;622;p65"/>
          <p:cNvSpPr txBox="1"/>
          <p:nvPr/>
        </p:nvSpPr>
        <p:spPr>
          <a:xfrm>
            <a:off x="367320" y="5600120"/>
            <a:ext cx="611505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8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https://www.youtube.com/watch?v=4ahez-7cDdM</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hu-HU" sz="18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https://www.youtube.com/watch?v=YT5cmrIiZE4</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66"/>
          <p:cNvPicPr preferRelativeResize="0"/>
          <p:nvPr/>
        </p:nvPicPr>
        <p:blipFill rotWithShape="1">
          <a:blip r:embed="rId3">
            <a:alphaModFix/>
          </a:blip>
          <a:srcRect/>
          <a:stretch/>
        </p:blipFill>
        <p:spPr>
          <a:xfrm>
            <a:off x="1026297" y="1493521"/>
            <a:ext cx="9286385" cy="4648834"/>
          </a:xfrm>
          <a:prstGeom prst="rect">
            <a:avLst/>
          </a:prstGeom>
          <a:noFill/>
          <a:ln>
            <a:noFill/>
          </a:ln>
        </p:spPr>
      </p:pic>
      <p:sp>
        <p:nvSpPr>
          <p:cNvPr id="629" name="Google Shape;629;p66"/>
          <p:cNvSpPr txBox="1"/>
          <p:nvPr/>
        </p:nvSpPr>
        <p:spPr>
          <a:xfrm>
            <a:off x="10195569" y="5907314"/>
            <a:ext cx="150220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400" b="0" i="0" u="none" strike="noStrike" cap="none">
                <a:solidFill>
                  <a:srgbClr val="000000"/>
                </a:solidFill>
                <a:latin typeface="Arial"/>
                <a:ea typeface="Arial"/>
                <a:cs typeface="Arial"/>
                <a:sym typeface="Arial"/>
              </a:rPr>
              <a:t>Tóth, 2017</a:t>
            </a:r>
            <a:endParaRPr sz="2400" b="0" i="0" u="none" strike="noStrike" cap="none">
              <a:solidFill>
                <a:srgbClr val="000000"/>
              </a:solidFill>
              <a:latin typeface="Arial"/>
              <a:ea typeface="Arial"/>
              <a:cs typeface="Arial"/>
              <a:sym typeface="Arial"/>
            </a:endParaRPr>
          </a:p>
        </p:txBody>
      </p:sp>
      <p:sp>
        <p:nvSpPr>
          <p:cNvPr id="630" name="Google Shape;630;p66"/>
          <p:cNvSpPr txBox="1">
            <a:spLocks noGrp="1"/>
          </p:cNvSpPr>
          <p:nvPr>
            <p:ph type="title"/>
          </p:nvPr>
        </p:nvSpPr>
        <p:spPr>
          <a:xfrm>
            <a:off x="670850" y="120856"/>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Precíziós tejtermelés - fejőrobot</a:t>
            </a:r>
            <a:endParaRPr/>
          </a:p>
        </p:txBody>
      </p:sp>
      <p:sp>
        <p:nvSpPr>
          <p:cNvPr id="631" name="Google Shape;631;p66"/>
          <p:cNvSpPr/>
          <p:nvPr/>
        </p:nvSpPr>
        <p:spPr>
          <a:xfrm rot="5400000">
            <a:off x="313508" y="-313508"/>
            <a:ext cx="796834" cy="1423851"/>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67"/>
          <p:cNvPicPr preferRelativeResize="0"/>
          <p:nvPr/>
        </p:nvPicPr>
        <p:blipFill rotWithShape="1">
          <a:blip r:embed="rId3">
            <a:alphaModFix/>
          </a:blip>
          <a:srcRect/>
          <a:stretch/>
        </p:blipFill>
        <p:spPr>
          <a:xfrm>
            <a:off x="469549" y="1349613"/>
            <a:ext cx="9726027" cy="4557712"/>
          </a:xfrm>
          <a:prstGeom prst="rect">
            <a:avLst/>
          </a:prstGeom>
          <a:noFill/>
          <a:ln>
            <a:noFill/>
          </a:ln>
        </p:spPr>
      </p:pic>
      <p:sp>
        <p:nvSpPr>
          <p:cNvPr id="638" name="Google Shape;638;p67"/>
          <p:cNvSpPr txBox="1"/>
          <p:nvPr/>
        </p:nvSpPr>
        <p:spPr>
          <a:xfrm>
            <a:off x="10195569" y="5907314"/>
            <a:ext cx="150220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400" b="0" i="0" u="none" strike="noStrike" cap="none">
                <a:solidFill>
                  <a:srgbClr val="000000"/>
                </a:solidFill>
                <a:latin typeface="Arial"/>
                <a:ea typeface="Arial"/>
                <a:cs typeface="Arial"/>
                <a:sym typeface="Arial"/>
              </a:rPr>
              <a:t>Tóth, 2017</a:t>
            </a:r>
            <a:endParaRPr sz="2400" b="0" i="0" u="none" strike="noStrike" cap="none">
              <a:solidFill>
                <a:srgbClr val="000000"/>
              </a:solidFill>
              <a:latin typeface="Arial"/>
              <a:ea typeface="Arial"/>
              <a:cs typeface="Arial"/>
              <a:sym typeface="Arial"/>
            </a:endParaRPr>
          </a:p>
        </p:txBody>
      </p:sp>
      <p:sp>
        <p:nvSpPr>
          <p:cNvPr id="639" name="Google Shape;639;p67"/>
          <p:cNvSpPr txBox="1">
            <a:spLocks noGrp="1"/>
          </p:cNvSpPr>
          <p:nvPr>
            <p:ph type="title"/>
          </p:nvPr>
        </p:nvSpPr>
        <p:spPr>
          <a:xfrm>
            <a:off x="670850" y="120856"/>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Precíziós tejtermelés - fejőrobot</a:t>
            </a:r>
            <a:endParaRPr/>
          </a:p>
        </p:txBody>
      </p:sp>
      <p:sp>
        <p:nvSpPr>
          <p:cNvPr id="640" name="Google Shape;640;p67"/>
          <p:cNvSpPr/>
          <p:nvPr/>
        </p:nvSpPr>
        <p:spPr>
          <a:xfrm rot="5400000">
            <a:off x="313508" y="-313508"/>
            <a:ext cx="796834" cy="1423851"/>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68"/>
          <p:cNvSpPr txBox="1"/>
          <p:nvPr/>
        </p:nvSpPr>
        <p:spPr>
          <a:xfrm>
            <a:off x="844062" y="398417"/>
            <a:ext cx="10507562" cy="6988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hu-HU" sz="3600" b="1" i="0" u="none" strike="noStrike" cap="none">
                <a:solidFill>
                  <a:srgbClr val="1C9E4A"/>
                </a:solidFill>
                <a:latin typeface="Calibri"/>
                <a:ea typeface="Calibri"/>
                <a:cs typeface="Calibri"/>
                <a:sym typeface="Calibri"/>
              </a:rPr>
              <a:t>Audio-vizuális információk</a:t>
            </a:r>
            <a:endParaRPr sz="3600" b="1" i="0" u="none" strike="noStrike" cap="none">
              <a:solidFill>
                <a:srgbClr val="1C9E4A"/>
              </a:solidFill>
              <a:latin typeface="Calibri"/>
              <a:ea typeface="Calibri"/>
              <a:cs typeface="Calibri"/>
              <a:sym typeface="Calibri"/>
            </a:endParaRPr>
          </a:p>
        </p:txBody>
      </p:sp>
      <p:sp>
        <p:nvSpPr>
          <p:cNvPr id="646" name="Google Shape;646;p68"/>
          <p:cNvSpPr/>
          <p:nvPr/>
        </p:nvSpPr>
        <p:spPr>
          <a:xfrm rot="5400000">
            <a:off x="313508" y="-313508"/>
            <a:ext cx="796834" cy="1423851"/>
          </a:xfrm>
          <a:prstGeom prst="rtTriangl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7" name="Google Shape;647;p68"/>
          <p:cNvSpPr txBox="1"/>
          <p:nvPr/>
        </p:nvSpPr>
        <p:spPr>
          <a:xfrm>
            <a:off x="371245" y="1431448"/>
            <a:ext cx="7095065" cy="2461058"/>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7000"/>
              </a:lnSpc>
              <a:spcBef>
                <a:spcPts val="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Kamera felvételek adatainak felhasználása</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Hanganalízis</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Hőkamerás mérések</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Térinformatikai adatfeldolgozás</a:t>
            </a:r>
            <a:endParaRPr/>
          </a:p>
          <a:p>
            <a:pPr marL="457200" marR="0" lvl="0" indent="-228600" algn="l" rtl="0">
              <a:lnSpc>
                <a:spcPct val="107000"/>
              </a:lnSpc>
              <a:spcBef>
                <a:spcPts val="800"/>
              </a:spcBef>
              <a:spcAft>
                <a:spcPts val="0"/>
              </a:spcAft>
              <a:buClr>
                <a:srgbClr val="1C9E4A"/>
              </a:buClr>
              <a:buSzPts val="1800"/>
              <a:buFont typeface="Arial"/>
              <a:buNone/>
            </a:pPr>
            <a:endParaRPr sz="2400" b="0" i="0" u="none" strike="noStrike" cap="none">
              <a:solidFill>
                <a:srgbClr val="00B050"/>
              </a:solidFill>
              <a:latin typeface="Calibri"/>
              <a:ea typeface="Calibri"/>
              <a:cs typeface="Calibri"/>
              <a:sym typeface="Calibri"/>
            </a:endParaRPr>
          </a:p>
        </p:txBody>
      </p:sp>
      <p:pic>
        <p:nvPicPr>
          <p:cNvPr id="648" name="Google Shape;648;p68"/>
          <p:cNvPicPr preferRelativeResize="0"/>
          <p:nvPr/>
        </p:nvPicPr>
        <p:blipFill rotWithShape="1">
          <a:blip r:embed="rId3">
            <a:alphaModFix/>
          </a:blip>
          <a:srcRect/>
          <a:stretch/>
        </p:blipFill>
        <p:spPr>
          <a:xfrm>
            <a:off x="6731000" y="1431448"/>
            <a:ext cx="5040284" cy="3122188"/>
          </a:xfrm>
          <a:prstGeom prst="rect">
            <a:avLst/>
          </a:prstGeom>
          <a:noFill/>
          <a:ln>
            <a:noFill/>
          </a:ln>
        </p:spPr>
      </p:pic>
      <p:pic>
        <p:nvPicPr>
          <p:cNvPr id="649" name="Google Shape;649;p68"/>
          <p:cNvPicPr preferRelativeResize="0"/>
          <p:nvPr/>
        </p:nvPicPr>
        <p:blipFill rotWithShape="1">
          <a:blip r:embed="rId4">
            <a:alphaModFix/>
          </a:blip>
          <a:srcRect/>
          <a:stretch/>
        </p:blipFill>
        <p:spPr>
          <a:xfrm>
            <a:off x="5032445" y="3543300"/>
            <a:ext cx="4806770" cy="2709816"/>
          </a:xfrm>
          <a:prstGeom prst="rect">
            <a:avLst/>
          </a:prstGeom>
          <a:noFill/>
          <a:ln>
            <a:noFill/>
          </a:ln>
        </p:spPr>
      </p:pic>
      <p:pic>
        <p:nvPicPr>
          <p:cNvPr id="650" name="Google Shape;650;p68"/>
          <p:cNvPicPr preferRelativeResize="0"/>
          <p:nvPr/>
        </p:nvPicPr>
        <p:blipFill rotWithShape="1">
          <a:blip r:embed="rId5">
            <a:alphaModFix/>
          </a:blip>
          <a:srcRect/>
          <a:stretch/>
        </p:blipFill>
        <p:spPr>
          <a:xfrm>
            <a:off x="9954349" y="4738177"/>
            <a:ext cx="1701800" cy="1721406"/>
          </a:xfrm>
          <a:prstGeom prst="rect">
            <a:avLst/>
          </a:prstGeom>
          <a:noFill/>
          <a:ln>
            <a:noFill/>
          </a:ln>
        </p:spPr>
      </p:pic>
      <p:pic>
        <p:nvPicPr>
          <p:cNvPr id="651" name="Google Shape;651;p68"/>
          <p:cNvPicPr preferRelativeResize="0"/>
          <p:nvPr/>
        </p:nvPicPr>
        <p:blipFill rotWithShape="1">
          <a:blip r:embed="rId6">
            <a:alphaModFix/>
          </a:blip>
          <a:srcRect/>
          <a:stretch/>
        </p:blipFill>
        <p:spPr>
          <a:xfrm>
            <a:off x="2120659" y="3543299"/>
            <a:ext cx="2709817" cy="270981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69"/>
          <p:cNvPicPr preferRelativeResize="0"/>
          <p:nvPr/>
        </p:nvPicPr>
        <p:blipFill rotWithShape="1">
          <a:blip r:embed="rId3">
            <a:alphaModFix/>
          </a:blip>
          <a:srcRect/>
          <a:stretch/>
        </p:blipFill>
        <p:spPr>
          <a:xfrm>
            <a:off x="4902654" y="1366895"/>
            <a:ext cx="6305550" cy="4695825"/>
          </a:xfrm>
          <a:prstGeom prst="rect">
            <a:avLst/>
          </a:prstGeom>
          <a:noFill/>
          <a:ln>
            <a:noFill/>
          </a:ln>
        </p:spPr>
      </p:pic>
      <p:sp>
        <p:nvSpPr>
          <p:cNvPr id="657" name="Google Shape;657;p69"/>
          <p:cNvSpPr txBox="1"/>
          <p:nvPr/>
        </p:nvSpPr>
        <p:spPr>
          <a:xfrm>
            <a:off x="844062" y="398417"/>
            <a:ext cx="10507562" cy="6988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hu-HU" sz="3600" b="1" i="0" u="none" strike="noStrike" cap="none">
                <a:solidFill>
                  <a:srgbClr val="1C9E4A"/>
                </a:solidFill>
                <a:latin typeface="Calibri"/>
                <a:ea typeface="Calibri"/>
                <a:cs typeface="Calibri"/>
                <a:sym typeface="Calibri"/>
              </a:rPr>
              <a:t>Viselkedés monitoring</a:t>
            </a:r>
            <a:endParaRPr sz="3600" b="1" i="0" u="none" strike="noStrike" cap="none">
              <a:solidFill>
                <a:srgbClr val="1C9E4A"/>
              </a:solidFill>
              <a:latin typeface="Calibri"/>
              <a:ea typeface="Calibri"/>
              <a:cs typeface="Calibri"/>
              <a:sym typeface="Calibri"/>
            </a:endParaRPr>
          </a:p>
        </p:txBody>
      </p:sp>
      <p:sp>
        <p:nvSpPr>
          <p:cNvPr id="658" name="Google Shape;658;p69"/>
          <p:cNvSpPr/>
          <p:nvPr/>
        </p:nvSpPr>
        <p:spPr>
          <a:xfrm rot="5400000">
            <a:off x="313508" y="-313508"/>
            <a:ext cx="796834" cy="1423851"/>
          </a:xfrm>
          <a:prstGeom prst="rtTriangl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59" name="Google Shape;659;p69"/>
          <p:cNvSpPr txBox="1"/>
          <p:nvPr/>
        </p:nvSpPr>
        <p:spPr>
          <a:xfrm>
            <a:off x="220135" y="1431448"/>
            <a:ext cx="4573934" cy="2461058"/>
          </a:xfrm>
          <a:prstGeom prst="rect">
            <a:avLst/>
          </a:prstGeom>
          <a:noFill/>
          <a:ln>
            <a:noFill/>
          </a:ln>
        </p:spPr>
        <p:txBody>
          <a:bodyPr spcFirstLastPara="1" wrap="square" lIns="91425" tIns="45700" rIns="91425" bIns="45700" anchor="t" anchorCtr="0">
            <a:spAutoFit/>
          </a:bodyPr>
          <a:lstStyle/>
          <a:p>
            <a:pPr marL="457200" marR="0" lvl="0" indent="-342900" algn="l" rtl="0">
              <a:lnSpc>
                <a:spcPct val="107000"/>
              </a:lnSpc>
              <a:spcBef>
                <a:spcPts val="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Farokrágás „kezelése” </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Agresszív egyedek kiszűrése</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Állategészségügyi kontroll</a:t>
            </a:r>
            <a:endParaRPr/>
          </a:p>
          <a:p>
            <a:pPr marL="114300" marR="0" lvl="4" indent="0" algn="l" rtl="0">
              <a:lnSpc>
                <a:spcPct val="107000"/>
              </a:lnSpc>
              <a:spcBef>
                <a:spcPts val="800"/>
              </a:spcBef>
              <a:spcAft>
                <a:spcPts val="0"/>
              </a:spcAft>
              <a:buNone/>
            </a:pPr>
            <a:r>
              <a:rPr lang="hu-HU" sz="2400" b="0" i="0" u="none" strike="noStrike" cap="none">
                <a:solidFill>
                  <a:srgbClr val="00B050"/>
                </a:solidFill>
                <a:latin typeface="Calibri"/>
                <a:ea typeface="Calibri"/>
                <a:cs typeface="Calibri"/>
                <a:sym typeface="Calibri"/>
              </a:rPr>
              <a:t>	- takarmány- és vízfelvétel</a:t>
            </a:r>
            <a:endParaRPr/>
          </a:p>
          <a:p>
            <a:pPr marL="114300" marR="0" lvl="4" indent="0" algn="l" rtl="0">
              <a:lnSpc>
                <a:spcPct val="107000"/>
              </a:lnSpc>
              <a:spcBef>
                <a:spcPts val="800"/>
              </a:spcBef>
              <a:spcAft>
                <a:spcPts val="0"/>
              </a:spcAft>
              <a:buNone/>
            </a:pPr>
            <a:r>
              <a:rPr lang="hu-HU" sz="2400" b="0" i="0" u="none" strike="noStrike" cap="none">
                <a:solidFill>
                  <a:srgbClr val="00B050"/>
                </a:solidFill>
                <a:latin typeface="Calibri"/>
                <a:ea typeface="Calibri"/>
                <a:cs typeface="Calibri"/>
                <a:sym typeface="Calibri"/>
              </a:rPr>
              <a:t>	  tényének ellenőrzése</a:t>
            </a:r>
            <a:endParaRPr sz="2400" b="0" i="0" u="none" strike="noStrike" cap="none">
              <a:solidFill>
                <a:srgbClr val="00B05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06" name="Google Shape;106;p16"/>
          <p:cNvGrpSpPr/>
          <p:nvPr/>
        </p:nvGrpSpPr>
        <p:grpSpPr>
          <a:xfrm>
            <a:off x="-1" y="14265"/>
            <a:ext cx="11956159" cy="6666401"/>
            <a:chOff x="-1" y="14265"/>
            <a:chExt cx="11956159" cy="6666401"/>
          </a:xfrm>
        </p:grpSpPr>
        <p:pic>
          <p:nvPicPr>
            <p:cNvPr id="107" name="Google Shape;107;p16"/>
            <p:cNvPicPr preferRelativeResize="0"/>
            <p:nvPr/>
          </p:nvPicPr>
          <p:blipFill rotWithShape="1">
            <a:blip r:embed="rId3">
              <a:alphaModFix/>
            </a:blip>
            <a:srcRect/>
            <a:stretch/>
          </p:blipFill>
          <p:spPr>
            <a:xfrm>
              <a:off x="8022801" y="1161589"/>
              <a:ext cx="3905250" cy="3114675"/>
            </a:xfrm>
            <a:prstGeom prst="rect">
              <a:avLst/>
            </a:prstGeom>
            <a:noFill/>
            <a:ln>
              <a:noFill/>
            </a:ln>
          </p:spPr>
        </p:pic>
        <p:grpSp>
          <p:nvGrpSpPr>
            <p:cNvPr id="108" name="Google Shape;108;p16"/>
            <p:cNvGrpSpPr/>
            <p:nvPr/>
          </p:nvGrpSpPr>
          <p:grpSpPr>
            <a:xfrm>
              <a:off x="263948" y="226324"/>
              <a:ext cx="10032948" cy="6051366"/>
              <a:chOff x="263949" y="226324"/>
              <a:chExt cx="9062913" cy="6051366"/>
            </a:xfrm>
          </p:grpSpPr>
          <p:pic>
            <p:nvPicPr>
              <p:cNvPr id="109" name="Google Shape;109;p16" descr="https://www.researchgate.net/profile/Tomas_Norton/publication/313237499/figure/download/fig1/AS:457345533779969@1486051080274/Vision-of-precision-livestock-farming-technology-implementation.png"/>
              <p:cNvPicPr preferRelativeResize="0"/>
              <p:nvPr/>
            </p:nvPicPr>
            <p:blipFill rotWithShape="1">
              <a:blip r:embed="rId4">
                <a:alphaModFix/>
              </a:blip>
              <a:srcRect/>
              <a:stretch/>
            </p:blipFill>
            <p:spPr>
              <a:xfrm>
                <a:off x="263949" y="239452"/>
                <a:ext cx="8245681" cy="5668906"/>
              </a:xfrm>
              <a:prstGeom prst="rect">
                <a:avLst/>
              </a:prstGeom>
              <a:noFill/>
              <a:ln>
                <a:noFill/>
              </a:ln>
            </p:spPr>
          </p:pic>
          <p:sp>
            <p:nvSpPr>
              <p:cNvPr id="110" name="Google Shape;110;p16"/>
              <p:cNvSpPr txBox="1"/>
              <p:nvPr/>
            </p:nvSpPr>
            <p:spPr>
              <a:xfrm>
                <a:off x="614680" y="5908358"/>
                <a:ext cx="24828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Guarino és mtsai. (2017)</a:t>
                </a:r>
                <a:endParaRPr sz="1400" b="0" i="0" u="none" strike="noStrike" cap="none">
                  <a:solidFill>
                    <a:srgbClr val="000000"/>
                  </a:solidFill>
                  <a:latin typeface="Arial"/>
                  <a:ea typeface="Arial"/>
                  <a:cs typeface="Arial"/>
                  <a:sym typeface="Arial"/>
                </a:endParaRPr>
              </a:p>
            </p:txBody>
          </p:sp>
          <p:sp>
            <p:nvSpPr>
              <p:cNvPr id="111" name="Google Shape;111;p16"/>
              <p:cNvSpPr txBox="1"/>
              <p:nvPr/>
            </p:nvSpPr>
            <p:spPr>
              <a:xfrm>
                <a:off x="614680" y="1498862"/>
                <a:ext cx="1129279"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PLF</a:t>
                </a:r>
                <a:endParaRPr/>
              </a:p>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szenzorok</a:t>
                </a:r>
                <a:endParaRPr sz="1400" b="0" i="0" u="none" strike="noStrike" cap="none">
                  <a:solidFill>
                    <a:srgbClr val="000000"/>
                  </a:solidFill>
                  <a:latin typeface="Arial"/>
                  <a:ea typeface="Arial"/>
                  <a:cs typeface="Arial"/>
                  <a:sym typeface="Arial"/>
                </a:endParaRPr>
              </a:p>
            </p:txBody>
          </p:sp>
          <p:sp>
            <p:nvSpPr>
              <p:cNvPr id="112" name="Google Shape;112;p16"/>
              <p:cNvSpPr txBox="1"/>
              <p:nvPr/>
            </p:nvSpPr>
            <p:spPr>
              <a:xfrm>
                <a:off x="1977687" y="4780961"/>
                <a:ext cx="1129279"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PLF</a:t>
                </a:r>
                <a:endParaRPr/>
              </a:p>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szoftver</a:t>
                </a:r>
                <a:endParaRPr sz="1400" b="0" i="0" u="none" strike="noStrike" cap="none">
                  <a:solidFill>
                    <a:srgbClr val="000000"/>
                  </a:solidFill>
                  <a:latin typeface="Arial"/>
                  <a:ea typeface="Arial"/>
                  <a:cs typeface="Arial"/>
                  <a:sym typeface="Arial"/>
                </a:endParaRPr>
              </a:p>
            </p:txBody>
          </p:sp>
          <p:sp>
            <p:nvSpPr>
              <p:cNvPr id="113" name="Google Shape;113;p16"/>
              <p:cNvSpPr txBox="1"/>
              <p:nvPr/>
            </p:nvSpPr>
            <p:spPr>
              <a:xfrm>
                <a:off x="3724606" y="4510892"/>
                <a:ext cx="875676"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kontroll</a:t>
                </a:r>
                <a:endParaRPr sz="1400" b="0" i="0" u="none" strike="noStrike" cap="none">
                  <a:solidFill>
                    <a:srgbClr val="000000"/>
                  </a:solidFill>
                  <a:latin typeface="Arial"/>
                  <a:ea typeface="Arial"/>
                  <a:cs typeface="Arial"/>
                  <a:sym typeface="Arial"/>
                </a:endParaRPr>
              </a:p>
            </p:txBody>
          </p:sp>
          <p:sp>
            <p:nvSpPr>
              <p:cNvPr id="114" name="Google Shape;114;p16"/>
              <p:cNvSpPr txBox="1"/>
              <p:nvPr/>
            </p:nvSpPr>
            <p:spPr>
              <a:xfrm>
                <a:off x="3638747" y="5323024"/>
                <a:ext cx="96153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információ</a:t>
                </a:r>
                <a:endParaRPr sz="1400" b="0" i="0" u="none" strike="noStrike" cap="none">
                  <a:solidFill>
                    <a:srgbClr val="000000"/>
                  </a:solidFill>
                  <a:latin typeface="Arial"/>
                  <a:ea typeface="Arial"/>
                  <a:cs typeface="Arial"/>
                  <a:sym typeface="Arial"/>
                </a:endParaRPr>
              </a:p>
            </p:txBody>
          </p:sp>
          <p:sp>
            <p:nvSpPr>
              <p:cNvPr id="115" name="Google Shape;115;p16"/>
              <p:cNvSpPr txBox="1"/>
              <p:nvPr/>
            </p:nvSpPr>
            <p:spPr>
              <a:xfrm>
                <a:off x="6243134" y="4627072"/>
                <a:ext cx="732701" cy="307777"/>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riasztás</a:t>
                </a:r>
                <a:endParaRPr sz="1400" b="0" i="0" u="none" strike="noStrike" cap="none">
                  <a:solidFill>
                    <a:srgbClr val="000000"/>
                  </a:solidFill>
                  <a:latin typeface="Arial"/>
                  <a:ea typeface="Arial"/>
                  <a:cs typeface="Arial"/>
                  <a:sym typeface="Arial"/>
                </a:endParaRPr>
              </a:p>
            </p:txBody>
          </p:sp>
          <p:sp>
            <p:nvSpPr>
              <p:cNvPr id="116" name="Google Shape;116;p16"/>
              <p:cNvSpPr txBox="1"/>
              <p:nvPr/>
            </p:nvSpPr>
            <p:spPr>
              <a:xfrm>
                <a:off x="5316718" y="5169135"/>
                <a:ext cx="1659117" cy="307777"/>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korai figyelmeztetés</a:t>
                </a:r>
                <a:endParaRPr sz="1400" b="0" i="0" u="none" strike="noStrike" cap="none">
                  <a:solidFill>
                    <a:srgbClr val="000000"/>
                  </a:solidFill>
                  <a:latin typeface="Arial"/>
                  <a:ea typeface="Arial"/>
                  <a:cs typeface="Arial"/>
                  <a:sym typeface="Arial"/>
                </a:endParaRPr>
              </a:p>
            </p:txBody>
          </p:sp>
          <p:sp>
            <p:nvSpPr>
              <p:cNvPr id="117" name="Google Shape;117;p16"/>
              <p:cNvSpPr txBox="1"/>
              <p:nvPr/>
            </p:nvSpPr>
            <p:spPr>
              <a:xfrm>
                <a:off x="5910606" y="5498765"/>
                <a:ext cx="1065229" cy="307777"/>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hu-HU" sz="1400" b="0" i="0" u="none" strike="noStrike" cap="none">
                    <a:solidFill>
                      <a:srgbClr val="000000"/>
                    </a:solidFill>
                    <a:latin typeface="Arial"/>
                    <a:ea typeface="Arial"/>
                    <a:cs typeface="Arial"/>
                    <a:sym typeface="Arial"/>
                  </a:rPr>
                  <a:t>irányítópult</a:t>
                </a:r>
                <a:endParaRPr sz="1400" b="0" i="0" u="none" strike="noStrike" cap="none">
                  <a:solidFill>
                    <a:srgbClr val="000000"/>
                  </a:solidFill>
                  <a:latin typeface="Arial"/>
                  <a:ea typeface="Arial"/>
                  <a:cs typeface="Arial"/>
                  <a:sym typeface="Arial"/>
                </a:endParaRPr>
              </a:p>
            </p:txBody>
          </p:sp>
          <p:sp>
            <p:nvSpPr>
              <p:cNvPr id="118" name="Google Shape;118;p16"/>
              <p:cNvSpPr txBox="1"/>
              <p:nvPr/>
            </p:nvSpPr>
            <p:spPr>
              <a:xfrm>
                <a:off x="1222586" y="226324"/>
                <a:ext cx="810427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3200" b="0" i="0" u="none" strike="noStrike" cap="none">
                    <a:solidFill>
                      <a:srgbClr val="00B050"/>
                    </a:solidFill>
                    <a:latin typeface="Arial"/>
                    <a:ea typeface="Arial"/>
                    <a:cs typeface="Arial"/>
                    <a:sym typeface="Arial"/>
                  </a:rPr>
                  <a:t>A PLF feltételrendszere</a:t>
                </a:r>
                <a:endParaRPr sz="3200" b="0" i="0" u="none" strike="noStrike" cap="none">
                  <a:solidFill>
                    <a:srgbClr val="00B050"/>
                  </a:solidFill>
                  <a:latin typeface="Arial"/>
                  <a:ea typeface="Arial"/>
                  <a:cs typeface="Arial"/>
                  <a:sym typeface="Arial"/>
                </a:endParaRPr>
              </a:p>
            </p:txBody>
          </p:sp>
        </p:grpSp>
        <p:sp>
          <p:nvSpPr>
            <p:cNvPr id="119" name="Google Shape;119;p16"/>
            <p:cNvSpPr/>
            <p:nvPr/>
          </p:nvSpPr>
          <p:spPr>
            <a:xfrm>
              <a:off x="9521258" y="4276264"/>
              <a:ext cx="2434901" cy="92333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None/>
              </a:pPr>
              <a:r>
                <a:rPr lang="hu-HU" sz="1800" b="1" i="0" u="none" strike="noStrike" cap="none">
                  <a:solidFill>
                    <a:srgbClr val="000000"/>
                  </a:solidFill>
                  <a:latin typeface="Arial"/>
                  <a:ea typeface="Arial"/>
                  <a:cs typeface="Arial"/>
                  <a:sym typeface="Arial"/>
                </a:rPr>
                <a:t>Az állatok egyedi azonosítása!</a:t>
              </a:r>
              <a:endParaRPr/>
            </a:p>
            <a:p>
              <a:pPr marL="0" marR="0" lvl="1"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20" name="Google Shape;120;p16"/>
            <p:cNvSpPr txBox="1"/>
            <p:nvPr/>
          </p:nvSpPr>
          <p:spPr>
            <a:xfrm>
              <a:off x="2741450" y="6311334"/>
              <a:ext cx="525958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https://academic.oup.com/af/article/7/1/12/4638763</a:t>
              </a:r>
              <a:endParaRPr sz="1400" b="0" i="0" u="none" strike="noStrike" cap="none">
                <a:solidFill>
                  <a:srgbClr val="000000"/>
                </a:solidFill>
                <a:latin typeface="Arial"/>
                <a:ea typeface="Arial"/>
                <a:cs typeface="Arial"/>
                <a:sym typeface="Arial"/>
              </a:endParaRPr>
            </a:p>
          </p:txBody>
        </p:sp>
        <p:sp>
          <p:nvSpPr>
            <p:cNvPr id="121" name="Google Shape;121;p16"/>
            <p:cNvSpPr/>
            <p:nvPr/>
          </p:nvSpPr>
          <p:spPr>
            <a:xfrm rot="5400000">
              <a:off x="313508" y="-299244"/>
              <a:ext cx="796834" cy="1423851"/>
            </a:xfrm>
            <a:prstGeom prst="rtTriangl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0"/>
          <p:cNvSpPr/>
          <p:nvPr/>
        </p:nvSpPr>
        <p:spPr>
          <a:xfrm>
            <a:off x="1524001"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5" name="Google Shape;665;p70"/>
          <p:cNvSpPr/>
          <p:nvPr/>
        </p:nvSpPr>
        <p:spPr>
          <a:xfrm>
            <a:off x="1524000" y="989856"/>
            <a:ext cx="285656" cy="153888"/>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400"/>
              <a:buFont typeface="Arial"/>
              <a:buNone/>
            </a:pPr>
            <a:r>
              <a:rPr lang="hu-HU" sz="400" b="1"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pic>
        <p:nvPicPr>
          <p:cNvPr id="666" name="Google Shape;666;p70" descr="Képtalálat a következőre: „activity monitoring PLF”"/>
          <p:cNvPicPr preferRelativeResize="0"/>
          <p:nvPr/>
        </p:nvPicPr>
        <p:blipFill rotWithShape="1">
          <a:blip r:embed="rId3">
            <a:alphaModFix/>
          </a:blip>
          <a:srcRect/>
          <a:stretch/>
        </p:blipFill>
        <p:spPr>
          <a:xfrm>
            <a:off x="7243014" y="3895646"/>
            <a:ext cx="3046163" cy="2285256"/>
          </a:xfrm>
          <a:prstGeom prst="rect">
            <a:avLst/>
          </a:prstGeom>
          <a:noFill/>
          <a:ln>
            <a:noFill/>
          </a:ln>
        </p:spPr>
      </p:pic>
      <p:pic>
        <p:nvPicPr>
          <p:cNvPr id="667" name="Google Shape;667;p70" descr="Kapcsolódó kép"/>
          <p:cNvPicPr preferRelativeResize="0"/>
          <p:nvPr/>
        </p:nvPicPr>
        <p:blipFill rotWithShape="1">
          <a:blip r:embed="rId4">
            <a:alphaModFix/>
          </a:blip>
          <a:srcRect/>
          <a:stretch/>
        </p:blipFill>
        <p:spPr>
          <a:xfrm>
            <a:off x="7241747" y="1411533"/>
            <a:ext cx="3047430" cy="2285256"/>
          </a:xfrm>
          <a:prstGeom prst="rect">
            <a:avLst/>
          </a:prstGeom>
          <a:noFill/>
          <a:ln>
            <a:noFill/>
          </a:ln>
        </p:spPr>
      </p:pic>
      <p:sp>
        <p:nvSpPr>
          <p:cNvPr id="668" name="Google Shape;668;p70"/>
          <p:cNvSpPr txBox="1"/>
          <p:nvPr/>
        </p:nvSpPr>
        <p:spPr>
          <a:xfrm>
            <a:off x="844062" y="398417"/>
            <a:ext cx="10507562" cy="6988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9E4A"/>
              </a:buClr>
              <a:buSzPts val="1800"/>
              <a:buFont typeface="Arial"/>
              <a:buNone/>
            </a:pPr>
            <a:r>
              <a:rPr lang="hu-HU" sz="3600" b="1" i="0" u="none" strike="noStrike" cap="none">
                <a:solidFill>
                  <a:srgbClr val="1C9E4A"/>
                </a:solidFill>
                <a:latin typeface="Calibri"/>
                <a:ea typeface="Calibri"/>
                <a:cs typeface="Calibri"/>
                <a:sym typeface="Calibri"/>
              </a:rPr>
              <a:t>Képanalízis – technológiai hibák kiszűrése</a:t>
            </a:r>
            <a:endParaRPr sz="3600" b="1" i="0" u="none" strike="noStrike" cap="none">
              <a:solidFill>
                <a:srgbClr val="1C9E4A"/>
              </a:solidFill>
              <a:latin typeface="Calibri"/>
              <a:ea typeface="Calibri"/>
              <a:cs typeface="Calibri"/>
              <a:sym typeface="Calibri"/>
            </a:endParaRPr>
          </a:p>
        </p:txBody>
      </p:sp>
      <p:sp>
        <p:nvSpPr>
          <p:cNvPr id="669" name="Google Shape;669;p70"/>
          <p:cNvSpPr/>
          <p:nvPr/>
        </p:nvSpPr>
        <p:spPr>
          <a:xfrm rot="5400000">
            <a:off x="313508" y="-313508"/>
            <a:ext cx="796834" cy="1423851"/>
          </a:xfrm>
          <a:prstGeom prst="rtTriangl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70" name="Google Shape;670;p70"/>
          <p:cNvPicPr preferRelativeResize="0"/>
          <p:nvPr/>
        </p:nvPicPr>
        <p:blipFill rotWithShape="1">
          <a:blip r:embed="rId5">
            <a:alphaModFix/>
          </a:blip>
          <a:srcRect/>
          <a:stretch/>
        </p:blipFill>
        <p:spPr>
          <a:xfrm>
            <a:off x="998033" y="1004705"/>
            <a:ext cx="4242268" cy="5128940"/>
          </a:xfrm>
          <a:prstGeom prst="rect">
            <a:avLst/>
          </a:prstGeom>
          <a:noFill/>
          <a:ln>
            <a:noFill/>
          </a:ln>
        </p:spPr>
      </p:pic>
      <p:sp>
        <p:nvSpPr>
          <p:cNvPr id="671" name="Google Shape;671;p70"/>
          <p:cNvSpPr txBox="1"/>
          <p:nvPr/>
        </p:nvSpPr>
        <p:spPr>
          <a:xfrm>
            <a:off x="4817915" y="4825594"/>
            <a:ext cx="23246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FF0000"/>
                </a:solidFill>
                <a:latin typeface="Arial"/>
                <a:ea typeface="Arial"/>
                <a:cs typeface="Arial"/>
                <a:sym typeface="Arial"/>
              </a:rPr>
              <a:t>Rosszul beállított etető,</a:t>
            </a:r>
            <a:endParaRPr/>
          </a:p>
          <a:p>
            <a:pPr marL="0" marR="0" lvl="0" indent="0" algn="l" rtl="0">
              <a:lnSpc>
                <a:spcPct val="100000"/>
              </a:lnSpc>
              <a:spcBef>
                <a:spcPts val="0"/>
              </a:spcBef>
              <a:spcAft>
                <a:spcPts val="0"/>
              </a:spcAft>
              <a:buNone/>
            </a:pPr>
            <a:r>
              <a:rPr lang="hu-HU" sz="1400" b="0" i="0" u="none" strike="noStrike" cap="none">
                <a:solidFill>
                  <a:srgbClr val="FF0000"/>
                </a:solidFill>
                <a:latin typeface="Arial"/>
                <a:ea typeface="Arial"/>
                <a:cs typeface="Arial"/>
                <a:sym typeface="Arial"/>
              </a:rPr>
              <a:t>blokkolt takarmánykiosztás</a:t>
            </a:r>
            <a:endParaRPr sz="1400" b="0" i="0" u="none" strike="noStrike" cap="none">
              <a:solidFill>
                <a:srgbClr val="FF0000"/>
              </a:solidFill>
              <a:latin typeface="Arial"/>
              <a:ea typeface="Arial"/>
              <a:cs typeface="Arial"/>
              <a:sym typeface="Arial"/>
            </a:endParaRPr>
          </a:p>
        </p:txBody>
      </p:sp>
      <p:sp>
        <p:nvSpPr>
          <p:cNvPr id="672" name="Google Shape;672;p70"/>
          <p:cNvSpPr txBox="1"/>
          <p:nvPr/>
        </p:nvSpPr>
        <p:spPr>
          <a:xfrm>
            <a:off x="5135990" y="2830632"/>
            <a:ext cx="183736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548135"/>
                </a:solidFill>
                <a:latin typeface="Arial"/>
                <a:ea typeface="Arial"/>
                <a:cs typeface="Arial"/>
                <a:sym typeface="Arial"/>
              </a:rPr>
              <a:t>A takarmánykiosztás</a:t>
            </a:r>
            <a:endParaRPr/>
          </a:p>
          <a:p>
            <a:pPr marL="0" marR="0" lvl="0" indent="0" algn="l" rtl="0">
              <a:lnSpc>
                <a:spcPct val="100000"/>
              </a:lnSpc>
              <a:spcBef>
                <a:spcPts val="0"/>
              </a:spcBef>
              <a:spcAft>
                <a:spcPts val="0"/>
              </a:spcAft>
              <a:buNone/>
            </a:pPr>
            <a:r>
              <a:rPr lang="hu-HU" sz="1400" b="0" i="0" u="none" strike="noStrike" cap="none">
                <a:solidFill>
                  <a:srgbClr val="548135"/>
                </a:solidFill>
                <a:latin typeface="Arial"/>
                <a:ea typeface="Arial"/>
                <a:cs typeface="Arial"/>
                <a:sym typeface="Arial"/>
              </a:rPr>
              <a:t>rendben</a:t>
            </a:r>
            <a:endParaRPr sz="1400" b="0" i="0" u="none" strike="noStrike" cap="none">
              <a:solidFill>
                <a:srgbClr val="548135"/>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71"/>
          <p:cNvPicPr preferRelativeResize="0"/>
          <p:nvPr/>
        </p:nvPicPr>
        <p:blipFill rotWithShape="1">
          <a:blip r:embed="rId3">
            <a:alphaModFix/>
          </a:blip>
          <a:srcRect/>
          <a:stretch/>
        </p:blipFill>
        <p:spPr>
          <a:xfrm>
            <a:off x="7061199" y="2718168"/>
            <a:ext cx="4449899" cy="4048805"/>
          </a:xfrm>
          <a:prstGeom prst="rect">
            <a:avLst/>
          </a:prstGeom>
          <a:noFill/>
          <a:ln>
            <a:noFill/>
          </a:ln>
        </p:spPr>
      </p:pic>
      <p:pic>
        <p:nvPicPr>
          <p:cNvPr id="678" name="Google Shape;678;p71"/>
          <p:cNvPicPr preferRelativeResize="0"/>
          <p:nvPr/>
        </p:nvPicPr>
        <p:blipFill rotWithShape="1">
          <a:blip r:embed="rId4">
            <a:alphaModFix/>
          </a:blip>
          <a:srcRect/>
          <a:stretch/>
        </p:blipFill>
        <p:spPr>
          <a:xfrm>
            <a:off x="2389052" y="2718168"/>
            <a:ext cx="4449900" cy="4027659"/>
          </a:xfrm>
          <a:prstGeom prst="rect">
            <a:avLst/>
          </a:prstGeom>
          <a:noFill/>
          <a:ln>
            <a:noFill/>
          </a:ln>
        </p:spPr>
      </p:pic>
      <p:sp>
        <p:nvSpPr>
          <p:cNvPr id="679" name="Google Shape;679;p71"/>
          <p:cNvSpPr txBox="1"/>
          <p:nvPr/>
        </p:nvSpPr>
        <p:spPr>
          <a:xfrm>
            <a:off x="711925" y="1066800"/>
            <a:ext cx="10507562"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hu-HU" sz="2000" b="0" i="0" u="none" strike="noStrike" cap="none">
                <a:solidFill>
                  <a:srgbClr val="00B050"/>
                </a:solidFill>
                <a:latin typeface="Arial"/>
                <a:ea typeface="Arial"/>
                <a:cs typeface="Arial"/>
                <a:sym typeface="Arial"/>
              </a:rPr>
              <a:t>Kísérleti eredmény: brojlercsirke állomány viselkedése és az állomány </a:t>
            </a:r>
            <a:r>
              <a:rPr lang="hu-HU" sz="2000" b="0" i="1" u="none" strike="noStrike" cap="none">
                <a:solidFill>
                  <a:srgbClr val="00B050"/>
                </a:solidFill>
                <a:latin typeface="Arial"/>
                <a:ea typeface="Arial"/>
                <a:cs typeface="Arial"/>
                <a:sym typeface="Arial"/>
              </a:rPr>
              <a:t>Campylobacter</a:t>
            </a:r>
            <a:r>
              <a:rPr lang="hu-HU" sz="2000" b="0" i="0" u="none" strike="noStrike" cap="none">
                <a:solidFill>
                  <a:srgbClr val="00B050"/>
                </a:solidFill>
                <a:latin typeface="Arial"/>
                <a:ea typeface="Arial"/>
                <a:cs typeface="Arial"/>
                <a:sym typeface="Arial"/>
              </a:rPr>
              <a:t> státusza között kapcsolat (10 napos madaraknál)</a:t>
            </a:r>
            <a:endParaRPr/>
          </a:p>
          <a:p>
            <a:pPr marL="0" marR="0" lvl="0" indent="0" algn="l" rtl="0">
              <a:lnSpc>
                <a:spcPct val="100000"/>
              </a:lnSpc>
              <a:spcBef>
                <a:spcPts val="0"/>
              </a:spcBef>
              <a:spcAft>
                <a:spcPts val="0"/>
              </a:spcAft>
              <a:buClr>
                <a:srgbClr val="000000"/>
              </a:buClr>
              <a:buSzPts val="2000"/>
              <a:buFont typeface="Arial"/>
              <a:buNone/>
            </a:pPr>
            <a:r>
              <a:rPr lang="hu-HU" sz="2000" b="0" i="0" u="none" strike="noStrike" cap="none">
                <a:solidFill>
                  <a:srgbClr val="00B050"/>
                </a:solidFill>
                <a:latin typeface="Arial"/>
                <a:ea typeface="Arial"/>
                <a:cs typeface="Arial"/>
                <a:sym typeface="Arial"/>
              </a:rPr>
              <a:t>A Campylobacter fertőzött állományban kevesebb az átlagos mozgás intenzitás (bal ábrák) és kevésbé egyenletes mozgás (jobb ábrák), mint azoknál az állományoknál, amelyeknél nem mutatták ki Campylobacter jelenlétét (a és b ábra két különböző gazdaságot mutat)</a:t>
            </a:r>
            <a:endParaRPr/>
          </a:p>
        </p:txBody>
      </p:sp>
      <p:sp>
        <p:nvSpPr>
          <p:cNvPr id="680" name="Google Shape;680;p71"/>
          <p:cNvSpPr/>
          <p:nvPr/>
        </p:nvSpPr>
        <p:spPr>
          <a:xfrm>
            <a:off x="1524001"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1" name="Google Shape;681;p71"/>
          <p:cNvSpPr/>
          <p:nvPr/>
        </p:nvSpPr>
        <p:spPr>
          <a:xfrm>
            <a:off x="1524000" y="989856"/>
            <a:ext cx="285656" cy="153888"/>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400"/>
              <a:buFont typeface="Arial"/>
              <a:buNone/>
            </a:pPr>
            <a:r>
              <a:rPr lang="hu-HU" sz="400" b="1"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682" name="Google Shape;682;p71"/>
          <p:cNvSpPr txBox="1"/>
          <p:nvPr/>
        </p:nvSpPr>
        <p:spPr>
          <a:xfrm>
            <a:off x="844062" y="398417"/>
            <a:ext cx="10507562" cy="6988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9E4A"/>
              </a:buClr>
              <a:buSzPts val="1800"/>
              <a:buFont typeface="Arial"/>
              <a:buNone/>
            </a:pPr>
            <a:r>
              <a:rPr lang="hu-HU" sz="3600" b="1" i="0" u="none" strike="noStrike" cap="none">
                <a:solidFill>
                  <a:srgbClr val="1C9E4A"/>
                </a:solidFill>
                <a:latin typeface="Calibri"/>
                <a:ea typeface="Calibri"/>
                <a:cs typeface="Calibri"/>
                <a:sym typeface="Calibri"/>
              </a:rPr>
              <a:t>Képanalízis – állategészségügyi problémák kiszűrése</a:t>
            </a:r>
            <a:endParaRPr sz="3600" b="1" i="0" u="none" strike="noStrike" cap="none">
              <a:solidFill>
                <a:srgbClr val="1C9E4A"/>
              </a:solidFill>
              <a:latin typeface="Calibri"/>
              <a:ea typeface="Calibri"/>
              <a:cs typeface="Calibri"/>
              <a:sym typeface="Calibri"/>
            </a:endParaRPr>
          </a:p>
        </p:txBody>
      </p:sp>
      <p:sp>
        <p:nvSpPr>
          <p:cNvPr id="683" name="Google Shape;683;p71"/>
          <p:cNvSpPr/>
          <p:nvPr/>
        </p:nvSpPr>
        <p:spPr>
          <a:xfrm rot="5400000">
            <a:off x="313508" y="-313508"/>
            <a:ext cx="796834" cy="1423851"/>
          </a:xfrm>
          <a:prstGeom prst="rtTriangl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4" name="Google Shape;684;p71"/>
          <p:cNvSpPr txBox="1"/>
          <p:nvPr/>
        </p:nvSpPr>
        <p:spPr>
          <a:xfrm>
            <a:off x="807490" y="5868144"/>
            <a:ext cx="182614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600" b="0" i="0" u="none" strike="noStrike" cap="none">
                <a:solidFill>
                  <a:srgbClr val="7F7F7F"/>
                </a:solidFill>
                <a:latin typeface="Arial"/>
                <a:ea typeface="Arial"/>
                <a:cs typeface="Arial"/>
                <a:sym typeface="Arial"/>
              </a:rPr>
              <a:t>Colles et al., 2016</a:t>
            </a:r>
            <a:endParaRPr sz="1600" b="0" i="0" u="none" strike="noStrike" cap="none">
              <a:solidFill>
                <a:srgbClr val="7F7F7F"/>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72"/>
          <p:cNvSpPr/>
          <p:nvPr/>
        </p:nvSpPr>
        <p:spPr>
          <a:xfrm>
            <a:off x="1524001"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0" name="Google Shape;690;p72"/>
          <p:cNvSpPr/>
          <p:nvPr/>
        </p:nvSpPr>
        <p:spPr>
          <a:xfrm>
            <a:off x="1524001"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1" name="Google Shape;691;p72"/>
          <p:cNvSpPr txBox="1"/>
          <p:nvPr/>
        </p:nvSpPr>
        <p:spPr>
          <a:xfrm>
            <a:off x="844062" y="398417"/>
            <a:ext cx="10507562" cy="6988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9E4A"/>
              </a:buClr>
              <a:buSzPts val="1800"/>
              <a:buFont typeface="Arial"/>
              <a:buNone/>
            </a:pPr>
            <a:r>
              <a:rPr lang="hu-HU" sz="3600" b="1" i="0" u="none" strike="noStrike" cap="none">
                <a:solidFill>
                  <a:srgbClr val="1C9E4A"/>
                </a:solidFill>
                <a:latin typeface="Calibri"/>
                <a:ea typeface="Calibri"/>
                <a:cs typeface="Calibri"/>
                <a:sym typeface="Calibri"/>
              </a:rPr>
              <a:t>Hanganalízis – állategészségügyi problémák kiszűrése</a:t>
            </a:r>
            <a:endParaRPr sz="3600" b="1" i="0" u="none" strike="noStrike" cap="none">
              <a:solidFill>
                <a:srgbClr val="1C9E4A"/>
              </a:solidFill>
              <a:latin typeface="Calibri"/>
              <a:ea typeface="Calibri"/>
              <a:cs typeface="Calibri"/>
              <a:sym typeface="Calibri"/>
            </a:endParaRPr>
          </a:p>
        </p:txBody>
      </p:sp>
      <p:sp>
        <p:nvSpPr>
          <p:cNvPr id="692" name="Google Shape;692;p72"/>
          <p:cNvSpPr/>
          <p:nvPr/>
        </p:nvSpPr>
        <p:spPr>
          <a:xfrm rot="5400000">
            <a:off x="313508" y="-313508"/>
            <a:ext cx="796834" cy="1423851"/>
          </a:xfrm>
          <a:prstGeom prst="rtTriangl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93" name="Google Shape;693;p72"/>
          <p:cNvPicPr preferRelativeResize="0"/>
          <p:nvPr/>
        </p:nvPicPr>
        <p:blipFill rotWithShape="1">
          <a:blip r:embed="rId3">
            <a:alphaModFix/>
          </a:blip>
          <a:srcRect/>
          <a:stretch/>
        </p:blipFill>
        <p:spPr>
          <a:xfrm>
            <a:off x="7402749" y="2936380"/>
            <a:ext cx="4586299" cy="2606283"/>
          </a:xfrm>
          <a:prstGeom prst="rect">
            <a:avLst/>
          </a:prstGeom>
          <a:noFill/>
          <a:ln>
            <a:noFill/>
          </a:ln>
        </p:spPr>
      </p:pic>
      <p:pic>
        <p:nvPicPr>
          <p:cNvPr id="694" name="Google Shape;694;p72"/>
          <p:cNvPicPr preferRelativeResize="0"/>
          <p:nvPr/>
        </p:nvPicPr>
        <p:blipFill rotWithShape="1">
          <a:blip r:embed="rId4">
            <a:alphaModFix/>
          </a:blip>
          <a:srcRect/>
          <a:stretch/>
        </p:blipFill>
        <p:spPr>
          <a:xfrm>
            <a:off x="-1" y="1822018"/>
            <a:ext cx="7402749" cy="3826510"/>
          </a:xfrm>
          <a:prstGeom prst="rect">
            <a:avLst/>
          </a:prstGeom>
          <a:noFill/>
          <a:ln>
            <a:noFill/>
          </a:ln>
        </p:spPr>
      </p:pic>
      <p:sp>
        <p:nvSpPr>
          <p:cNvPr id="695" name="Google Shape;695;p72"/>
          <p:cNvSpPr txBox="1"/>
          <p:nvPr/>
        </p:nvSpPr>
        <p:spPr>
          <a:xfrm>
            <a:off x="7402749" y="5648528"/>
            <a:ext cx="4497151"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chemeClr val="dk1"/>
                </a:solidFill>
                <a:latin typeface="Arial"/>
                <a:ea typeface="Arial"/>
                <a:cs typeface="Arial"/>
                <a:sym typeface="Arial"/>
              </a:rPr>
              <a:t>PCV2: 2-es típusú sertés cirkóvírus</a:t>
            </a:r>
            <a:endParaRPr/>
          </a:p>
          <a:p>
            <a:pPr marL="0" marR="0" lvl="0" indent="0" algn="l" rtl="0">
              <a:lnSpc>
                <a:spcPct val="100000"/>
              </a:lnSpc>
              <a:spcBef>
                <a:spcPts val="0"/>
              </a:spcBef>
              <a:spcAft>
                <a:spcPts val="0"/>
              </a:spcAft>
              <a:buClr>
                <a:srgbClr val="000000"/>
              </a:buClr>
              <a:buSzPts val="1400"/>
              <a:buFont typeface="Arial"/>
              <a:buNone/>
            </a:pPr>
            <a:r>
              <a:rPr lang="hu-HU" sz="1400" b="0" i="0" u="none" strike="noStrike" cap="none">
                <a:solidFill>
                  <a:schemeClr val="dk1"/>
                </a:solidFill>
                <a:latin typeface="Arial"/>
                <a:ea typeface="Arial"/>
                <a:cs typeface="Arial"/>
                <a:sym typeface="Arial"/>
              </a:rPr>
              <a:t>PRRS: porcine reproductive and respiratory syndrome MH: Mycoplasma hyopneumoniae</a:t>
            </a:r>
            <a:endParaRPr sz="1400" b="0" i="0" u="none" strike="noStrike" cap="none">
              <a:solidFill>
                <a:schemeClr val="dk1"/>
              </a:solidFill>
              <a:latin typeface="Arial"/>
              <a:ea typeface="Arial"/>
              <a:cs typeface="Arial"/>
              <a:sym typeface="Arial"/>
            </a:endParaRPr>
          </a:p>
        </p:txBody>
      </p:sp>
      <p:sp>
        <p:nvSpPr>
          <p:cNvPr id="696" name="Google Shape;696;p72"/>
          <p:cNvSpPr txBox="1"/>
          <p:nvPr/>
        </p:nvSpPr>
        <p:spPr>
          <a:xfrm>
            <a:off x="7250107" y="1643718"/>
            <a:ext cx="4891583" cy="1292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hu-HU" sz="2000" b="0" i="0" u="none" strike="noStrike" cap="none">
                <a:solidFill>
                  <a:schemeClr val="dk1"/>
                </a:solidFill>
                <a:latin typeface="Arial"/>
                <a:ea typeface="Arial"/>
                <a:cs typeface="Arial"/>
                <a:sym typeface="Arial"/>
              </a:rPr>
              <a:t>Normál és különböző kórokozók által kiváltott köhögés frekvenciájának spektruma</a:t>
            </a:r>
            <a:endParaRPr/>
          </a:p>
          <a:p>
            <a:pPr marL="0" marR="0" lvl="0" indent="0" algn="ctr" rtl="0">
              <a:lnSpc>
                <a:spcPct val="100000"/>
              </a:lnSpc>
              <a:spcBef>
                <a:spcPts val="0"/>
              </a:spcBef>
              <a:spcAft>
                <a:spcPts val="0"/>
              </a:spcAft>
              <a:buClr>
                <a:srgbClr val="000000"/>
              </a:buClr>
              <a:buSzPts val="1600"/>
              <a:buFont typeface="Arial"/>
              <a:buNone/>
            </a:pPr>
            <a:r>
              <a:rPr lang="hu-HU" sz="1600" b="0" i="0" u="none" strike="noStrike" cap="none">
                <a:solidFill>
                  <a:schemeClr val="dk1"/>
                </a:solidFill>
                <a:latin typeface="Arial"/>
                <a:ea typeface="Arial"/>
                <a:cs typeface="Arial"/>
                <a:sym typeface="Arial"/>
              </a:rPr>
              <a:t>(Gutierrez et al., 2010) </a:t>
            </a:r>
            <a:endParaRPr sz="1600" b="0" i="0" u="none" strike="noStrike" cap="none">
              <a:solidFill>
                <a:schemeClr val="dk1"/>
              </a:solidFill>
              <a:latin typeface="Arial"/>
              <a:ea typeface="Arial"/>
              <a:cs typeface="Arial"/>
              <a:sym typeface="Arial"/>
            </a:endParaRPr>
          </a:p>
        </p:txBody>
      </p:sp>
      <p:sp>
        <p:nvSpPr>
          <p:cNvPr id="697" name="Google Shape;697;p72"/>
          <p:cNvSpPr txBox="1"/>
          <p:nvPr/>
        </p:nvSpPr>
        <p:spPr>
          <a:xfrm>
            <a:off x="3048000" y="3281462"/>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00B050"/>
                </a:solidFill>
                <a:latin typeface="Tahoma"/>
                <a:ea typeface="Tahoma"/>
                <a:cs typeface="Tahoma"/>
                <a:sym typeface="Tahoma"/>
              </a:rPr>
              <a:t>Növekedési modellek alkalmazása a PLF rendszerekben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3"/>
          <p:cNvSpPr/>
          <p:nvPr/>
        </p:nvSpPr>
        <p:spPr>
          <a:xfrm>
            <a:off x="1524001"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3" name="Google Shape;703;p73"/>
          <p:cNvSpPr/>
          <p:nvPr/>
        </p:nvSpPr>
        <p:spPr>
          <a:xfrm>
            <a:off x="1524001" y="43934"/>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4" name="Google Shape;704;p73"/>
          <p:cNvSpPr txBox="1"/>
          <p:nvPr/>
        </p:nvSpPr>
        <p:spPr>
          <a:xfrm>
            <a:off x="844062" y="398417"/>
            <a:ext cx="10507562" cy="6988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C9E4A"/>
              </a:buClr>
              <a:buSzPts val="1800"/>
              <a:buFont typeface="Arial"/>
              <a:buNone/>
            </a:pPr>
            <a:r>
              <a:rPr lang="hu-HU" sz="3600" b="1" i="0" u="none" strike="noStrike" cap="none">
                <a:solidFill>
                  <a:srgbClr val="1C9E4A"/>
                </a:solidFill>
                <a:latin typeface="Calibri"/>
                <a:ea typeface="Calibri"/>
                <a:cs typeface="Calibri"/>
                <a:sym typeface="Calibri"/>
              </a:rPr>
              <a:t>Hőkamerával gyűjtött adatok felhasználása</a:t>
            </a:r>
            <a:endParaRPr sz="3600" b="1" i="0" u="none" strike="noStrike" cap="none">
              <a:solidFill>
                <a:srgbClr val="1C9E4A"/>
              </a:solidFill>
              <a:latin typeface="Calibri"/>
              <a:ea typeface="Calibri"/>
              <a:cs typeface="Calibri"/>
              <a:sym typeface="Calibri"/>
            </a:endParaRPr>
          </a:p>
        </p:txBody>
      </p:sp>
      <p:sp>
        <p:nvSpPr>
          <p:cNvPr id="705" name="Google Shape;705;p73"/>
          <p:cNvSpPr/>
          <p:nvPr/>
        </p:nvSpPr>
        <p:spPr>
          <a:xfrm rot="5400000">
            <a:off x="313508" y="-313508"/>
            <a:ext cx="796834" cy="1423851"/>
          </a:xfrm>
          <a:prstGeom prst="rtTriangle">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6" name="Google Shape;706;p73"/>
          <p:cNvSpPr txBox="1"/>
          <p:nvPr/>
        </p:nvSpPr>
        <p:spPr>
          <a:xfrm>
            <a:off x="246787" y="1213944"/>
            <a:ext cx="5023713" cy="5526741"/>
          </a:xfrm>
          <a:prstGeom prst="rect">
            <a:avLst/>
          </a:prstGeom>
          <a:noFill/>
          <a:ln>
            <a:noFill/>
          </a:ln>
        </p:spPr>
        <p:txBody>
          <a:bodyPr spcFirstLastPara="1" wrap="square" lIns="91425" tIns="45700" rIns="91425" bIns="45700" anchor="t" anchorCtr="0">
            <a:normAutofit/>
          </a:bodyPr>
          <a:lstStyle/>
          <a:p>
            <a:pPr marL="114300" marR="0" lvl="0" indent="0" algn="l" rtl="0">
              <a:lnSpc>
                <a:spcPct val="107000"/>
              </a:lnSpc>
              <a:spcBef>
                <a:spcPts val="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Infravörös termográf</a:t>
            </a:r>
            <a:endParaRPr/>
          </a:p>
          <a:p>
            <a:pPr marL="114300" marR="0" lvl="0" indent="0" algn="l"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(Infrared Thermography = IRT)</a:t>
            </a:r>
            <a:endParaRPr/>
          </a:p>
          <a:p>
            <a:pPr marL="114300" marR="0" lvl="0" indent="0" algn="l"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Gyors, nem invazív, biztonságos, fájdalommentes és viszonylag pontos módszer:</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Egészségi állapot értékelésére</a:t>
            </a:r>
            <a:endParaRPr/>
          </a:p>
          <a:p>
            <a:pPr marL="114300" marR="0" lvl="0" indent="0" algn="l" rtl="0">
              <a:lnSpc>
                <a:spcPct val="107000"/>
              </a:lnSpc>
              <a:spcBef>
                <a:spcPts val="800"/>
              </a:spcBef>
              <a:spcAft>
                <a:spcPts val="0"/>
              </a:spcAft>
              <a:buClr>
                <a:srgbClr val="1C9E4A"/>
              </a:buClr>
              <a:buSzPts val="1800"/>
              <a:buFont typeface="Arial"/>
              <a:buNone/>
            </a:pPr>
            <a:r>
              <a:rPr lang="hu-HU" sz="2400" b="0" i="0" u="none" strike="noStrike" cap="none">
                <a:solidFill>
                  <a:srgbClr val="00B050"/>
                </a:solidFill>
                <a:latin typeface="Calibri"/>
                <a:ea typeface="Calibri"/>
                <a:cs typeface="Calibri"/>
                <a:sym typeface="Calibri"/>
              </a:rPr>
              <a:t>	tőgy, lábvégproblémák</a:t>
            </a:r>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Környezeti feltételek monitoringja</a:t>
            </a:r>
            <a:endParaRPr sz="2400" b="0" i="0" u="none" strike="noStrike" cap="none">
              <a:solidFill>
                <a:srgbClr val="00B050"/>
              </a:solidFill>
              <a:latin typeface="Calibri"/>
              <a:ea typeface="Calibri"/>
              <a:cs typeface="Calibri"/>
              <a:sym typeface="Calibri"/>
            </a:endParaRPr>
          </a:p>
          <a:p>
            <a:pPr marL="457200" marR="0" lvl="0" indent="-342900" algn="l" rtl="0">
              <a:lnSpc>
                <a:spcPct val="107000"/>
              </a:lnSpc>
              <a:spcBef>
                <a:spcPts val="800"/>
              </a:spcBef>
              <a:spcAft>
                <a:spcPts val="0"/>
              </a:spcAft>
              <a:buClr>
                <a:srgbClr val="1C9E4A"/>
              </a:buClr>
              <a:buSzPts val="1800"/>
              <a:buFont typeface="Arial"/>
              <a:buChar char="-"/>
            </a:pPr>
            <a:r>
              <a:rPr lang="hu-HU" sz="2400" b="0" i="0" u="none" strike="noStrike" cap="none">
                <a:solidFill>
                  <a:srgbClr val="00B050"/>
                </a:solidFill>
                <a:latin typeface="Calibri"/>
                <a:ea typeface="Calibri"/>
                <a:cs typeface="Calibri"/>
                <a:sym typeface="Calibri"/>
              </a:rPr>
              <a:t>Takarmányozási hatékonyságának vizsgálata</a:t>
            </a:r>
            <a:endParaRPr sz="2400" b="0" i="0" u="none" strike="noStrike" cap="none">
              <a:solidFill>
                <a:srgbClr val="00B050"/>
              </a:solidFill>
              <a:latin typeface="Calibri"/>
              <a:ea typeface="Calibri"/>
              <a:cs typeface="Calibri"/>
              <a:sym typeface="Calibri"/>
            </a:endParaRPr>
          </a:p>
          <a:p>
            <a:pPr marL="457200" marR="0" lvl="0" indent="-228600" algn="just" rtl="0">
              <a:lnSpc>
                <a:spcPct val="90000"/>
              </a:lnSpc>
              <a:spcBef>
                <a:spcPts val="1800"/>
              </a:spcBef>
              <a:spcAft>
                <a:spcPts val="0"/>
              </a:spcAft>
              <a:buClr>
                <a:srgbClr val="1C9E4A"/>
              </a:buClr>
              <a:buSzPts val="1800"/>
              <a:buFont typeface="Arial"/>
              <a:buNone/>
            </a:pPr>
            <a:endParaRPr sz="2800" b="0" i="0" u="none" strike="noStrike" cap="none">
              <a:solidFill>
                <a:srgbClr val="00B050"/>
              </a:solidFill>
              <a:latin typeface="Calibri"/>
              <a:ea typeface="Calibri"/>
              <a:cs typeface="Calibri"/>
              <a:sym typeface="Calibri"/>
            </a:endParaRPr>
          </a:p>
        </p:txBody>
      </p:sp>
      <p:pic>
        <p:nvPicPr>
          <p:cNvPr id="707" name="Google Shape;707;p73"/>
          <p:cNvPicPr preferRelativeResize="0"/>
          <p:nvPr/>
        </p:nvPicPr>
        <p:blipFill rotWithShape="1">
          <a:blip r:embed="rId3">
            <a:alphaModFix/>
          </a:blip>
          <a:srcRect t="8590"/>
          <a:stretch/>
        </p:blipFill>
        <p:spPr>
          <a:xfrm>
            <a:off x="5490372" y="4727519"/>
            <a:ext cx="6454841" cy="2013166"/>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708" name="Google Shape;708;p73"/>
          <p:cNvPicPr preferRelativeResize="0"/>
          <p:nvPr/>
        </p:nvPicPr>
        <p:blipFill rotWithShape="1">
          <a:blip r:embed="rId4">
            <a:alphaModFix/>
          </a:blip>
          <a:srcRect/>
          <a:stretch/>
        </p:blipFill>
        <p:spPr>
          <a:xfrm>
            <a:off x="8824228" y="1807282"/>
            <a:ext cx="3120985" cy="276018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709" name="Google Shape;709;p73" descr="Thermal imagery"/>
          <p:cNvPicPr preferRelativeResize="0"/>
          <p:nvPr/>
        </p:nvPicPr>
        <p:blipFill rotWithShape="1">
          <a:blip r:embed="rId5">
            <a:alphaModFix/>
          </a:blip>
          <a:srcRect/>
          <a:stretch/>
        </p:blipFill>
        <p:spPr>
          <a:xfrm>
            <a:off x="5596807" y="2489782"/>
            <a:ext cx="3120985" cy="2077684"/>
          </a:xfrm>
          <a:prstGeom prst="roundRect">
            <a:avLst>
              <a:gd name="adj" fmla="val 16667"/>
            </a:avLst>
          </a:prstGeom>
          <a:noFill/>
          <a:ln>
            <a:noFill/>
          </a:ln>
          <a:effectLst>
            <a:outerShdw blurRad="76200" dist="38100" dir="7800000" algn="tl" rotWithShape="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4"/>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1C9E4A"/>
              </a:buClr>
              <a:buSzPct val="111111"/>
              <a:buFont typeface="Calibri"/>
              <a:buNone/>
            </a:pPr>
            <a:r>
              <a:rPr lang="hu-HU"/>
              <a:t>Szabadban tartott sertések viselkedésének vizsgálata az informatika segítségével</a:t>
            </a:r>
            <a:endParaRPr/>
          </a:p>
        </p:txBody>
      </p:sp>
      <p:sp>
        <p:nvSpPr>
          <p:cNvPr id="715" name="Google Shape;715;p74"/>
          <p:cNvSpPr txBox="1">
            <a:spLocks noGrp="1"/>
          </p:cNvSpPr>
          <p:nvPr>
            <p:ph type="subTitle" idx="1"/>
          </p:nvPr>
        </p:nvSpPr>
        <p:spPr>
          <a:xfrm>
            <a:off x="1402977" y="3529841"/>
            <a:ext cx="9144000" cy="162594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C9E4A"/>
              </a:buClr>
              <a:buSzPts val="2400"/>
              <a:buNone/>
            </a:pPr>
            <a:r>
              <a:rPr lang="hu-HU" sz="1800"/>
              <a:t>Angyalné Dr. Alexy Márta, agrármérnök, az Agrárinformatikai Kutatócsoport vezetője</a:t>
            </a:r>
            <a:endParaRPr/>
          </a:p>
          <a:p>
            <a:pPr marL="0" lvl="0" indent="0" algn="l" rtl="0">
              <a:lnSpc>
                <a:spcPct val="90000"/>
              </a:lnSpc>
              <a:spcBef>
                <a:spcPts val="0"/>
              </a:spcBef>
              <a:spcAft>
                <a:spcPts val="0"/>
              </a:spcAft>
              <a:buClr>
                <a:srgbClr val="1C9E4A"/>
              </a:buClr>
              <a:buSzPts val="2400"/>
              <a:buNone/>
            </a:pPr>
            <a:r>
              <a:rPr lang="hu-HU" sz="1800"/>
              <a:t>Tarcsi Ádám, Data Science és IoT Lab vezetője</a:t>
            </a:r>
            <a:endParaRPr/>
          </a:p>
          <a:p>
            <a:pPr marL="0" lvl="0" indent="0" algn="l" rtl="0">
              <a:lnSpc>
                <a:spcPct val="90000"/>
              </a:lnSpc>
              <a:spcBef>
                <a:spcPts val="0"/>
              </a:spcBef>
              <a:spcAft>
                <a:spcPts val="0"/>
              </a:spcAft>
              <a:buClr>
                <a:srgbClr val="1C9E4A"/>
              </a:buClr>
              <a:buSzPts val="2400"/>
              <a:buNone/>
            </a:pPr>
            <a:r>
              <a:rPr lang="hu-HU" sz="1800"/>
              <a:t>Mészáros Dániel, BSc-hallgató</a:t>
            </a:r>
            <a:endParaRPr/>
          </a:p>
          <a:p>
            <a:pPr marL="0" lvl="0" indent="0" algn="l" rtl="0">
              <a:lnSpc>
                <a:spcPct val="90000"/>
              </a:lnSpc>
              <a:spcBef>
                <a:spcPts val="0"/>
              </a:spcBef>
              <a:spcAft>
                <a:spcPts val="0"/>
              </a:spcAft>
              <a:buClr>
                <a:srgbClr val="1C9E4A"/>
              </a:buClr>
              <a:buSzPts val="2400"/>
              <a:buNone/>
            </a:pPr>
            <a:r>
              <a:rPr lang="hu-HU" sz="1800"/>
              <a:t>Lengyel László, BSc-hallgató</a:t>
            </a:r>
            <a:endParaRPr sz="16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5"/>
          <p:cNvSpPr txBox="1">
            <a:spLocks noGrp="1"/>
          </p:cNvSpPr>
          <p:nvPr>
            <p:ph type="title"/>
          </p:nvPr>
        </p:nvSpPr>
        <p:spPr>
          <a:xfrm>
            <a:off x="321547" y="327802"/>
            <a:ext cx="11555700" cy="5865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Témafelvetés</a:t>
            </a:r>
            <a:endParaRPr/>
          </a:p>
        </p:txBody>
      </p:sp>
      <p:sp>
        <p:nvSpPr>
          <p:cNvPr id="721" name="Google Shape;721;p75"/>
          <p:cNvSpPr txBox="1">
            <a:spLocks noGrp="1"/>
          </p:cNvSpPr>
          <p:nvPr>
            <p:ph type="body" idx="1"/>
          </p:nvPr>
        </p:nvSpPr>
        <p:spPr>
          <a:xfrm>
            <a:off x="475472" y="983974"/>
            <a:ext cx="6163867" cy="3657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800"/>
              <a:buNone/>
            </a:pPr>
            <a:r>
              <a:rPr lang="hu-HU" sz="1800"/>
              <a:t>A nagyüzemi, intenzív, zárt sertéstartási rendszerek mellett jelen vannak azok a tartástechnológiák, melyekben:</a:t>
            </a:r>
            <a:endParaRPr/>
          </a:p>
          <a:p>
            <a:pPr marL="457200" lvl="0" indent="-457200" algn="l" rtl="0">
              <a:lnSpc>
                <a:spcPct val="100000"/>
              </a:lnSpc>
              <a:spcBef>
                <a:spcPts val="1000"/>
              </a:spcBef>
              <a:spcAft>
                <a:spcPts val="0"/>
              </a:spcAft>
              <a:buSzPts val="1800"/>
              <a:buChar char="•"/>
            </a:pPr>
            <a:r>
              <a:rPr lang="hu-HU" sz="1800"/>
              <a:t>szabad vagy félszabad körülmények között</a:t>
            </a:r>
            <a:endParaRPr/>
          </a:p>
          <a:p>
            <a:pPr marL="457200" lvl="0" indent="-457200" algn="l" rtl="0">
              <a:lnSpc>
                <a:spcPct val="100000"/>
              </a:lnSpc>
              <a:spcBef>
                <a:spcPts val="1000"/>
              </a:spcBef>
              <a:spcAft>
                <a:spcPts val="0"/>
              </a:spcAft>
              <a:buSzPts val="1800"/>
              <a:buChar char="•"/>
            </a:pPr>
            <a:r>
              <a:rPr lang="hu-HU" sz="1800"/>
              <a:t>extenzív takarmányozással</a:t>
            </a:r>
            <a:endParaRPr/>
          </a:p>
          <a:p>
            <a:pPr marL="457200" lvl="0" indent="-457200" algn="l" rtl="0">
              <a:lnSpc>
                <a:spcPct val="100000"/>
              </a:lnSpc>
              <a:spcBef>
                <a:spcPts val="1000"/>
              </a:spcBef>
              <a:spcAft>
                <a:spcPts val="0"/>
              </a:spcAft>
              <a:buSzPts val="1800"/>
              <a:buChar char="•"/>
            </a:pPr>
            <a:r>
              <a:rPr lang="hu-HU" sz="1800"/>
              <a:t>minimális automatizáltság és gépesítettség mellett (vagy enélkül)</a:t>
            </a:r>
            <a:endParaRPr/>
          </a:p>
          <a:p>
            <a:pPr marL="457200" lvl="0" indent="-457200" algn="l" rtl="0">
              <a:lnSpc>
                <a:spcPct val="100000"/>
              </a:lnSpc>
              <a:spcBef>
                <a:spcPts val="1000"/>
              </a:spcBef>
              <a:spcAft>
                <a:spcPts val="0"/>
              </a:spcAft>
              <a:buSzPts val="1800"/>
              <a:buChar char="•"/>
            </a:pPr>
            <a:r>
              <a:rPr lang="hu-HU" sz="1800"/>
              <a:t>extenzív vagy intenzív sertésfajtákat tartanak, tenyésztenek és hizlalnak.</a:t>
            </a:r>
            <a:endParaRPr/>
          </a:p>
          <a:p>
            <a:pPr marL="0" lvl="0" indent="0" algn="l" rtl="0">
              <a:lnSpc>
                <a:spcPct val="100000"/>
              </a:lnSpc>
              <a:spcBef>
                <a:spcPts val="1000"/>
              </a:spcBef>
              <a:spcAft>
                <a:spcPts val="0"/>
              </a:spcAft>
              <a:buSzPts val="1800"/>
              <a:buNone/>
            </a:pPr>
            <a:r>
              <a:rPr lang="hu-HU" sz="1800"/>
              <a:t>Ezekben a(z) – ökológiai sertéstartási – rendszerekben is egyre nagyobb jelentősége van az egyedi digitális adatok gyűjtésének.</a:t>
            </a:r>
            <a:endParaRPr/>
          </a:p>
          <a:p>
            <a:pPr marL="457200" lvl="0" indent="-342900" algn="l" rtl="0">
              <a:lnSpc>
                <a:spcPct val="100000"/>
              </a:lnSpc>
              <a:spcBef>
                <a:spcPts val="1000"/>
              </a:spcBef>
              <a:spcAft>
                <a:spcPts val="0"/>
              </a:spcAft>
              <a:buSzPts val="1800"/>
              <a:buNone/>
            </a:pPr>
            <a:endParaRPr sz="2400"/>
          </a:p>
        </p:txBody>
      </p:sp>
      <p:pic>
        <p:nvPicPr>
          <p:cNvPr id="722" name="Google Shape;722;p75" descr="A képen fű, kültéri, mező, legelő látható&#10;&#10;Automatikusan generált leírás"/>
          <p:cNvPicPr preferRelativeResize="0"/>
          <p:nvPr/>
        </p:nvPicPr>
        <p:blipFill rotWithShape="1">
          <a:blip r:embed="rId3">
            <a:alphaModFix/>
          </a:blip>
          <a:srcRect/>
          <a:stretch/>
        </p:blipFill>
        <p:spPr>
          <a:xfrm>
            <a:off x="6802016" y="1230346"/>
            <a:ext cx="4914512" cy="3276341"/>
          </a:xfrm>
          <a:prstGeom prst="rect">
            <a:avLst/>
          </a:prstGeom>
          <a:noFill/>
          <a:ln>
            <a:noFill/>
          </a:ln>
        </p:spPr>
      </p:pic>
      <p:sp>
        <p:nvSpPr>
          <p:cNvPr id="723" name="Google Shape;723;p75"/>
          <p:cNvSpPr txBox="1"/>
          <p:nvPr/>
        </p:nvSpPr>
        <p:spPr>
          <a:xfrm>
            <a:off x="321547" y="4957520"/>
            <a:ext cx="11394981" cy="12618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2000" b="0" i="0" u="none" strike="noStrike" cap="none">
                <a:solidFill>
                  <a:srgbClr val="1C9E4A"/>
                </a:solidFill>
                <a:latin typeface="Calibri"/>
                <a:ea typeface="Calibri"/>
                <a:cs typeface="Calibri"/>
                <a:sym typeface="Calibri"/>
              </a:rPr>
              <a:t>Az adatok információvá való átalakítása révén a gazdálkodó döntései pontosabbá és tervezhetőbbé válnak, a vásárlói bizalom erősíthető az effajta, prémium minőségű termékek iránt és megalapozható a termőföldtől a villáig koncepció – már a termékelőállítás első lépésétől.</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p:txBody>
      </p:sp>
      <p:sp>
        <p:nvSpPr>
          <p:cNvPr id="724" name="Google Shape;724;p75"/>
          <p:cNvSpPr txBox="1"/>
          <p:nvPr/>
        </p:nvSpPr>
        <p:spPr>
          <a:xfrm>
            <a:off x="9829473" y="6240018"/>
            <a:ext cx="18870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7F7F7F"/>
                </a:solidFill>
                <a:latin typeface="Arial"/>
                <a:ea typeface="Arial"/>
                <a:cs typeface="Arial"/>
                <a:sym typeface="Arial"/>
              </a:rPr>
              <a:t>Alexy és munkatársai</a:t>
            </a:r>
            <a:endParaRPr sz="1400" b="0" i="0" u="none" strike="noStrike" cap="none">
              <a:solidFill>
                <a:srgbClr val="7F7F7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76"/>
          <p:cNvSpPr txBox="1">
            <a:spLocks noGrp="1"/>
          </p:cNvSpPr>
          <p:nvPr>
            <p:ph type="title"/>
          </p:nvPr>
        </p:nvSpPr>
        <p:spPr>
          <a:xfrm>
            <a:off x="547396" y="191229"/>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Mire szeretnénk választ kapni?</a:t>
            </a:r>
            <a:endParaRPr/>
          </a:p>
        </p:txBody>
      </p:sp>
      <p:sp>
        <p:nvSpPr>
          <p:cNvPr id="730" name="Google Shape;730;p76"/>
          <p:cNvSpPr txBox="1">
            <a:spLocks noGrp="1"/>
          </p:cNvSpPr>
          <p:nvPr>
            <p:ph type="body" idx="1"/>
          </p:nvPr>
        </p:nvSpPr>
        <p:spPr>
          <a:xfrm>
            <a:off x="321547" y="1474237"/>
            <a:ext cx="11555605" cy="4795934"/>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hu-HU" sz="2000"/>
              <a:t>Projektünkben választ keresünk az alábbi kérdésekre:</a:t>
            </a:r>
            <a:endParaRPr/>
          </a:p>
          <a:p>
            <a:pPr marL="114300" lvl="0" indent="0" algn="l" rtl="0">
              <a:lnSpc>
                <a:spcPct val="90000"/>
              </a:lnSpc>
              <a:spcBef>
                <a:spcPts val="1000"/>
              </a:spcBef>
              <a:spcAft>
                <a:spcPts val="0"/>
              </a:spcAft>
              <a:buSzPts val="1800"/>
              <a:buNone/>
            </a:pPr>
            <a:r>
              <a:rPr lang="hu-HU" sz="2000" b="1"/>
              <a:t>Közvetlenül</a:t>
            </a:r>
            <a:r>
              <a:rPr lang="hu-HU" sz="2000"/>
              <a:t>:</a:t>
            </a:r>
            <a:endParaRPr/>
          </a:p>
          <a:p>
            <a:pPr marL="457200" lvl="0" indent="-342900" algn="l" rtl="0">
              <a:lnSpc>
                <a:spcPct val="90000"/>
              </a:lnSpc>
              <a:spcBef>
                <a:spcPts val="1000"/>
              </a:spcBef>
              <a:spcAft>
                <a:spcPts val="0"/>
              </a:spcAft>
              <a:buClr>
                <a:srgbClr val="1C9E4A"/>
              </a:buClr>
              <a:buSzPts val="1800"/>
              <a:buChar char="•"/>
            </a:pPr>
            <a:r>
              <a:rPr lang="hu-HU" sz="2000"/>
              <a:t>Hogyan tudunk egyedi, digitális adatokat gyűjteni a legelőn tartott mangalica tenyészkocák viselkedéséről?</a:t>
            </a:r>
            <a:endParaRPr/>
          </a:p>
          <a:p>
            <a:pPr marL="457200" lvl="0" indent="-342900" algn="l" rtl="0">
              <a:lnSpc>
                <a:spcPct val="90000"/>
              </a:lnSpc>
              <a:spcBef>
                <a:spcPts val="1000"/>
              </a:spcBef>
              <a:spcAft>
                <a:spcPts val="0"/>
              </a:spcAft>
              <a:buClr>
                <a:srgbClr val="1C9E4A"/>
              </a:buClr>
              <a:buSzPts val="1800"/>
              <a:buChar char="•"/>
            </a:pPr>
            <a:r>
              <a:rPr lang="hu-HU" sz="2000"/>
              <a:t>Van-e hatása az időjárásnak a mangalica kocák aktivitására?</a:t>
            </a:r>
            <a:endParaRPr/>
          </a:p>
          <a:p>
            <a:pPr marL="457200" lvl="0" indent="-342900" algn="l" rtl="0">
              <a:lnSpc>
                <a:spcPct val="90000"/>
              </a:lnSpc>
              <a:spcBef>
                <a:spcPts val="1000"/>
              </a:spcBef>
              <a:spcAft>
                <a:spcPts val="0"/>
              </a:spcAft>
              <a:buClr>
                <a:srgbClr val="1C9E4A"/>
              </a:buClr>
              <a:buSzPts val="1800"/>
              <a:buChar char="•"/>
            </a:pPr>
            <a:r>
              <a:rPr lang="hu-HU" sz="2000"/>
              <a:t>Találunk-e ismétlődő viselkedésmintákat a kocák szociális viselkedésében?</a:t>
            </a:r>
            <a:endParaRPr/>
          </a:p>
          <a:p>
            <a:pPr marL="114300" lvl="0" indent="0" algn="l" rtl="0">
              <a:lnSpc>
                <a:spcPct val="90000"/>
              </a:lnSpc>
              <a:spcBef>
                <a:spcPts val="1000"/>
              </a:spcBef>
              <a:spcAft>
                <a:spcPts val="0"/>
              </a:spcAft>
              <a:buSzPts val="1800"/>
              <a:buNone/>
            </a:pPr>
            <a:r>
              <a:rPr lang="hu-HU" sz="2000" b="1"/>
              <a:t>Közvetve</a:t>
            </a:r>
            <a:r>
              <a:rPr lang="hu-HU" sz="2000"/>
              <a:t>:</a:t>
            </a:r>
            <a:endParaRPr/>
          </a:p>
          <a:p>
            <a:pPr marL="457200" lvl="0" indent="-342900" algn="l" rtl="0">
              <a:lnSpc>
                <a:spcPct val="90000"/>
              </a:lnSpc>
              <a:spcBef>
                <a:spcPts val="1000"/>
              </a:spcBef>
              <a:spcAft>
                <a:spcPts val="0"/>
              </a:spcAft>
              <a:buClr>
                <a:srgbClr val="1C9E4A"/>
              </a:buClr>
              <a:buSzPts val="1800"/>
              <a:buChar char="•"/>
            </a:pPr>
            <a:r>
              <a:rPr lang="hu-HU" sz="2000"/>
              <a:t>Létrehozható-e egy adatbázis és fejleszthető-e egy applikáció, melynek segítségével a gazdálkodó valós idejű, hiteles információt kap a szabadban tartott sertésállományról?</a:t>
            </a:r>
            <a:endParaRPr/>
          </a:p>
          <a:p>
            <a:pPr marL="457200" lvl="0" indent="-342900" algn="l" rtl="0">
              <a:lnSpc>
                <a:spcPct val="90000"/>
              </a:lnSpc>
              <a:spcBef>
                <a:spcPts val="1000"/>
              </a:spcBef>
              <a:spcAft>
                <a:spcPts val="0"/>
              </a:spcAft>
              <a:buClr>
                <a:srgbClr val="1C9E4A"/>
              </a:buClr>
              <a:buSzPts val="1800"/>
              <a:buChar char="•"/>
            </a:pPr>
            <a:r>
              <a:rPr lang="hu-HU" sz="2000"/>
              <a:t>A gazdálkodó által bevitt adatokkal kiegészítve (termékenyülési és szaporasági adatok, stb.) ki lehet-e alakítani egy döntéstámogató rendszert?</a:t>
            </a:r>
            <a:endParaRPr/>
          </a:p>
        </p:txBody>
      </p:sp>
      <p:pic>
        <p:nvPicPr>
          <p:cNvPr id="731" name="Google Shape;731;p76" descr="A képen huzal, kerítés, juh, fű látható&#10;&#10;Automatikusan generált leírás"/>
          <p:cNvPicPr preferRelativeResize="0"/>
          <p:nvPr/>
        </p:nvPicPr>
        <p:blipFill rotWithShape="1">
          <a:blip r:embed="rId3">
            <a:alphaModFix/>
          </a:blip>
          <a:srcRect/>
          <a:stretch/>
        </p:blipFill>
        <p:spPr>
          <a:xfrm>
            <a:off x="8673897" y="343629"/>
            <a:ext cx="2970707" cy="1980471"/>
          </a:xfrm>
          <a:prstGeom prst="rect">
            <a:avLst/>
          </a:prstGeom>
          <a:noFill/>
          <a:ln>
            <a:noFill/>
          </a:ln>
        </p:spPr>
      </p:pic>
      <p:sp>
        <p:nvSpPr>
          <p:cNvPr id="732" name="Google Shape;732;p76"/>
          <p:cNvSpPr txBox="1"/>
          <p:nvPr/>
        </p:nvSpPr>
        <p:spPr>
          <a:xfrm>
            <a:off x="9829473" y="6240018"/>
            <a:ext cx="18870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7F7F7F"/>
                </a:solidFill>
                <a:latin typeface="Arial"/>
                <a:ea typeface="Arial"/>
                <a:cs typeface="Arial"/>
                <a:sym typeface="Arial"/>
              </a:rPr>
              <a:t>Alexy és munkatársai</a:t>
            </a:r>
            <a:endParaRPr sz="1400" b="0" i="0" u="none" strike="noStrike" cap="none">
              <a:solidFill>
                <a:srgbClr val="7F7F7F"/>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77" descr="A képen kültéri, égbolt, fű, talaj látható&#10;&#10;Automatikusan generált leírás"/>
          <p:cNvPicPr preferRelativeResize="0"/>
          <p:nvPr/>
        </p:nvPicPr>
        <p:blipFill rotWithShape="1">
          <a:blip r:embed="rId3">
            <a:alphaModFix/>
          </a:blip>
          <a:srcRect/>
          <a:stretch/>
        </p:blipFill>
        <p:spPr>
          <a:xfrm>
            <a:off x="8515689" y="94798"/>
            <a:ext cx="3399933" cy="2266622"/>
          </a:xfrm>
          <a:prstGeom prst="rect">
            <a:avLst/>
          </a:prstGeom>
          <a:noFill/>
          <a:ln>
            <a:noFill/>
          </a:ln>
        </p:spPr>
      </p:pic>
      <p:sp>
        <p:nvSpPr>
          <p:cNvPr id="738" name="Google Shape;738;p77"/>
          <p:cNvSpPr txBox="1">
            <a:spLocks noGrp="1"/>
          </p:cNvSpPr>
          <p:nvPr>
            <p:ph type="title"/>
          </p:nvPr>
        </p:nvSpPr>
        <p:spPr>
          <a:xfrm>
            <a:off x="301248" y="628805"/>
            <a:ext cx="4274834" cy="84259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11111"/>
              <a:buNone/>
            </a:pPr>
            <a:r>
              <a:rPr lang="hu-HU"/>
              <a:t>Anyag és módszer - kutatási infrastruktúra és a mangalicák…</a:t>
            </a:r>
            <a:endParaRPr/>
          </a:p>
        </p:txBody>
      </p:sp>
      <p:pic>
        <p:nvPicPr>
          <p:cNvPr id="739" name="Google Shape;739;p77" descr="A képen kültéri, juh, fű, talaj látható&#10;&#10;Automatikusan generált leírás"/>
          <p:cNvPicPr preferRelativeResize="0">
            <a:picLocks noGrp="1"/>
          </p:cNvPicPr>
          <p:nvPr>
            <p:ph type="pic" idx="2"/>
          </p:nvPr>
        </p:nvPicPr>
        <p:blipFill rotWithShape="1">
          <a:blip r:embed="rId4">
            <a:alphaModFix/>
          </a:blip>
          <a:srcRect l="2508" r="2508" b="18266"/>
          <a:stretch/>
        </p:blipFill>
        <p:spPr>
          <a:xfrm>
            <a:off x="5254652" y="143682"/>
            <a:ext cx="3360589" cy="2168854"/>
          </a:xfrm>
          <a:prstGeom prst="rect">
            <a:avLst/>
          </a:prstGeom>
          <a:noFill/>
          <a:ln>
            <a:noFill/>
          </a:ln>
        </p:spPr>
      </p:pic>
      <p:sp>
        <p:nvSpPr>
          <p:cNvPr id="740" name="Google Shape;740;p77"/>
          <p:cNvSpPr txBox="1">
            <a:spLocks noGrp="1"/>
          </p:cNvSpPr>
          <p:nvPr>
            <p:ph type="body" idx="1"/>
          </p:nvPr>
        </p:nvSpPr>
        <p:spPr>
          <a:xfrm>
            <a:off x="301248" y="1471396"/>
            <a:ext cx="5078526" cy="3129634"/>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1000"/>
              </a:spcBef>
              <a:spcAft>
                <a:spcPts val="0"/>
              </a:spcAft>
              <a:buSzPts val="1600"/>
              <a:buFont typeface="Arial"/>
              <a:buChar char="•"/>
            </a:pPr>
            <a:r>
              <a:rPr lang="hu-HU" sz="1800"/>
              <a:t>25 szőke mangalica tenyészkoca, csoportos tartásban, egyedileg megjelölve passzív RFID-t tartalmazó krotáliával </a:t>
            </a:r>
            <a:endParaRPr/>
          </a:p>
          <a:p>
            <a:pPr marL="285750" lvl="0" indent="-285750" algn="l" rtl="0">
              <a:lnSpc>
                <a:spcPct val="90000"/>
              </a:lnSpc>
              <a:spcBef>
                <a:spcPts val="1000"/>
              </a:spcBef>
              <a:spcAft>
                <a:spcPts val="0"/>
              </a:spcAft>
              <a:buSzPts val="1600"/>
              <a:buFont typeface="Arial"/>
              <a:buChar char="•"/>
            </a:pPr>
            <a:r>
              <a:rPr lang="hu-HU" sz="1800"/>
              <a:t>extenzív takarmányozás és tartástechnológia </a:t>
            </a:r>
            <a:endParaRPr/>
          </a:p>
          <a:p>
            <a:pPr marL="285750" lvl="0" indent="-285750" algn="l" rtl="0">
              <a:lnSpc>
                <a:spcPct val="90000"/>
              </a:lnSpc>
              <a:spcBef>
                <a:spcPts val="1000"/>
              </a:spcBef>
              <a:spcAft>
                <a:spcPts val="0"/>
              </a:spcAft>
              <a:buSzPts val="1600"/>
              <a:buFont typeface="Arial"/>
              <a:buChar char="•"/>
            </a:pPr>
            <a:r>
              <a:rPr lang="hu-HU" sz="1800"/>
              <a:t>a dagonyázóhely környékén elhelyezett 4 db leolvasó-egység rögzíti a megjelölt kocák jelenlétét a kísérleti területen</a:t>
            </a:r>
            <a:endParaRPr/>
          </a:p>
          <a:p>
            <a:pPr marL="285750" lvl="0" indent="-285750" algn="l" rtl="0">
              <a:lnSpc>
                <a:spcPct val="90000"/>
              </a:lnSpc>
              <a:spcBef>
                <a:spcPts val="1000"/>
              </a:spcBef>
              <a:spcAft>
                <a:spcPts val="0"/>
              </a:spcAft>
              <a:buSzPts val="1600"/>
              <a:buFont typeface="Arial"/>
              <a:buChar char="•"/>
            </a:pPr>
            <a:r>
              <a:rPr lang="hu-HU" sz="1800"/>
              <a:t>a leolvasók óránként rögzítik a hőmérsékleti, légnyomási és relatív légnedvesség értékeket -&gt; adatbázis létrehozása</a:t>
            </a:r>
            <a:endParaRPr/>
          </a:p>
          <a:p>
            <a:pPr marL="285750" lvl="0" indent="-184150" algn="l" rtl="0">
              <a:lnSpc>
                <a:spcPct val="90000"/>
              </a:lnSpc>
              <a:spcBef>
                <a:spcPts val="1000"/>
              </a:spcBef>
              <a:spcAft>
                <a:spcPts val="0"/>
              </a:spcAft>
              <a:buSzPts val="1600"/>
              <a:buFont typeface="Arial"/>
              <a:buNone/>
            </a:pPr>
            <a:endParaRPr sz="1800"/>
          </a:p>
          <a:p>
            <a:pPr marL="285750" lvl="0" indent="-184150" algn="l" rtl="0">
              <a:lnSpc>
                <a:spcPct val="90000"/>
              </a:lnSpc>
              <a:spcBef>
                <a:spcPts val="1000"/>
              </a:spcBef>
              <a:spcAft>
                <a:spcPts val="0"/>
              </a:spcAft>
              <a:buSzPts val="1600"/>
              <a:buFont typeface="Arial"/>
              <a:buNone/>
            </a:pPr>
            <a:endParaRPr sz="1800">
              <a:solidFill>
                <a:schemeClr val="dk1"/>
              </a:solidFill>
            </a:endParaRPr>
          </a:p>
          <a:p>
            <a:pPr marL="0" lvl="0" indent="0" algn="l" rtl="0">
              <a:lnSpc>
                <a:spcPct val="90000"/>
              </a:lnSpc>
              <a:spcBef>
                <a:spcPts val="1000"/>
              </a:spcBef>
              <a:spcAft>
                <a:spcPts val="0"/>
              </a:spcAft>
              <a:buSzPts val="1600"/>
              <a:buNone/>
            </a:pPr>
            <a:endParaRPr sz="1800"/>
          </a:p>
        </p:txBody>
      </p:sp>
      <p:pic>
        <p:nvPicPr>
          <p:cNvPr id="741" name="Google Shape;741;p77" descr="A képen kültéri, talaj látható&#10;&#10;Automatikusan generált leírás"/>
          <p:cNvPicPr preferRelativeResize="0"/>
          <p:nvPr/>
        </p:nvPicPr>
        <p:blipFill rotWithShape="1">
          <a:blip r:embed="rId5">
            <a:alphaModFix/>
          </a:blip>
          <a:srcRect l="17759" t="37756" r="-17759" b="-7312"/>
          <a:stretch/>
        </p:blipFill>
        <p:spPr>
          <a:xfrm rot="10800000">
            <a:off x="5316566" y="2098613"/>
            <a:ext cx="4157522" cy="2168855"/>
          </a:xfrm>
          <a:prstGeom prst="rect">
            <a:avLst/>
          </a:prstGeom>
          <a:noFill/>
          <a:ln>
            <a:noFill/>
          </a:ln>
        </p:spPr>
      </p:pic>
      <p:pic>
        <p:nvPicPr>
          <p:cNvPr id="742" name="Google Shape;742;p77" descr="A képen gyertya látható&#10;&#10;Automatikusan generált leírás"/>
          <p:cNvPicPr preferRelativeResize="0"/>
          <p:nvPr/>
        </p:nvPicPr>
        <p:blipFill rotWithShape="1">
          <a:blip r:embed="rId6">
            <a:alphaModFix/>
          </a:blip>
          <a:srcRect/>
          <a:stretch/>
        </p:blipFill>
        <p:spPr>
          <a:xfrm>
            <a:off x="9947265" y="5099082"/>
            <a:ext cx="1355941" cy="1355941"/>
          </a:xfrm>
          <a:prstGeom prst="rect">
            <a:avLst/>
          </a:prstGeom>
          <a:noFill/>
          <a:ln>
            <a:noFill/>
          </a:ln>
        </p:spPr>
      </p:pic>
      <p:pic>
        <p:nvPicPr>
          <p:cNvPr id="743" name="Google Shape;743;p77" descr="A képen fa, kültéri látható&#10;&#10;Automatikusan generált leírás"/>
          <p:cNvPicPr preferRelativeResize="0"/>
          <p:nvPr/>
        </p:nvPicPr>
        <p:blipFill rotWithShape="1">
          <a:blip r:embed="rId7">
            <a:alphaModFix/>
          </a:blip>
          <a:srcRect l="3701" r="11886" b="-3"/>
          <a:stretch/>
        </p:blipFill>
        <p:spPr>
          <a:xfrm rot="5400000">
            <a:off x="9258136" y="2511699"/>
            <a:ext cx="2740127" cy="2434639"/>
          </a:xfrm>
          <a:prstGeom prst="rect">
            <a:avLst/>
          </a:prstGeom>
          <a:noFill/>
          <a:ln>
            <a:noFill/>
          </a:ln>
        </p:spPr>
      </p:pic>
      <p:pic>
        <p:nvPicPr>
          <p:cNvPr id="744" name="Google Shape;744;p77" descr="A képen kültéri, természet látható&#10;&#10;Automatikusan generált leírás"/>
          <p:cNvPicPr preferRelativeResize="0"/>
          <p:nvPr/>
        </p:nvPicPr>
        <p:blipFill rotWithShape="1">
          <a:blip r:embed="rId8">
            <a:alphaModFix/>
          </a:blip>
          <a:srcRect/>
          <a:stretch/>
        </p:blipFill>
        <p:spPr>
          <a:xfrm rot="5400000">
            <a:off x="7944935" y="4587381"/>
            <a:ext cx="2462789" cy="1847092"/>
          </a:xfrm>
          <a:prstGeom prst="rect">
            <a:avLst/>
          </a:prstGeom>
          <a:noFill/>
          <a:ln>
            <a:noFill/>
          </a:ln>
        </p:spPr>
      </p:pic>
      <p:sp>
        <p:nvSpPr>
          <p:cNvPr id="745" name="Google Shape;745;p77"/>
          <p:cNvSpPr txBox="1"/>
          <p:nvPr/>
        </p:nvSpPr>
        <p:spPr>
          <a:xfrm>
            <a:off x="225285" y="4585073"/>
            <a:ext cx="7972827" cy="157786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Char char="•"/>
            </a:pPr>
            <a:r>
              <a:rPr lang="hu-HU" sz="1800" b="0" i="0" u="none" strike="noStrike" cap="none">
                <a:solidFill>
                  <a:srgbClr val="1C9E4A"/>
                </a:solidFill>
                <a:latin typeface="Calibri"/>
                <a:ea typeface="Calibri"/>
                <a:cs typeface="Calibri"/>
                <a:sym typeface="Calibri"/>
              </a:rPr>
              <a:t>Adattudományi modul feladata:</a:t>
            </a:r>
            <a:endParaRPr/>
          </a:p>
          <a:p>
            <a:pPr marL="742950" marR="0" lvl="1" indent="-285750" algn="l" rtl="0">
              <a:lnSpc>
                <a:spcPct val="100000"/>
              </a:lnSpc>
              <a:spcBef>
                <a:spcPts val="0"/>
              </a:spcBef>
              <a:spcAft>
                <a:spcPts val="0"/>
              </a:spcAft>
              <a:buClr>
                <a:srgbClr val="000000"/>
              </a:buClr>
              <a:buSzPts val="1800"/>
              <a:buFont typeface="Arial"/>
              <a:buChar char="•"/>
            </a:pPr>
            <a:r>
              <a:rPr lang="hu-HU" sz="1800" b="0" i="0" u="none" strike="noStrike" cap="none">
                <a:solidFill>
                  <a:srgbClr val="1C9E4A"/>
                </a:solidFill>
                <a:latin typeface="Calibri"/>
                <a:ea typeface="Calibri"/>
                <a:cs typeface="Calibri"/>
                <a:sym typeface="Calibri"/>
              </a:rPr>
              <a:t>osztályozza az egyes aktivitásokhoz tartozó időjárási adatokat és adattartományokba sorolja,</a:t>
            </a:r>
            <a:endParaRPr/>
          </a:p>
          <a:p>
            <a:pPr marL="742950" marR="0" lvl="1" indent="-285750" algn="l" rtl="0">
              <a:lnSpc>
                <a:spcPct val="100000"/>
              </a:lnSpc>
              <a:spcBef>
                <a:spcPts val="0"/>
              </a:spcBef>
              <a:spcAft>
                <a:spcPts val="0"/>
              </a:spcAft>
              <a:buClr>
                <a:srgbClr val="000000"/>
              </a:buClr>
              <a:buSzPts val="1800"/>
              <a:buFont typeface="Arial"/>
              <a:buChar char="•"/>
            </a:pPr>
            <a:r>
              <a:rPr lang="hu-HU" sz="1800" b="0" i="0" u="none" strike="noStrike" cap="none">
                <a:solidFill>
                  <a:srgbClr val="1C9E4A"/>
                </a:solidFill>
                <a:latin typeface="Calibri"/>
                <a:ea typeface="Calibri"/>
                <a:cs typeface="Calibri"/>
                <a:sym typeface="Calibri"/>
              </a:rPr>
              <a:t>gyakori minták keresése adatbányászati módszerekkel</a:t>
            </a:r>
            <a:endParaRPr/>
          </a:p>
          <a:p>
            <a:pPr marL="285750" marR="0" lvl="0" indent="-285750" algn="l" rtl="0">
              <a:lnSpc>
                <a:spcPct val="90000"/>
              </a:lnSpc>
              <a:spcBef>
                <a:spcPts val="1000"/>
              </a:spcBef>
              <a:spcAft>
                <a:spcPts val="0"/>
              </a:spcAft>
              <a:buClr>
                <a:srgbClr val="1C9E4A"/>
              </a:buClr>
              <a:buSzPts val="1600"/>
              <a:buFont typeface="Arial"/>
              <a:buChar char="•"/>
            </a:pPr>
            <a:r>
              <a:rPr lang="hu-HU" sz="1800" b="0" i="0" u="none" strike="noStrike" cap="none">
                <a:solidFill>
                  <a:srgbClr val="1C9E4A"/>
                </a:solidFill>
                <a:latin typeface="Calibri"/>
                <a:ea typeface="Calibri"/>
                <a:cs typeface="Calibri"/>
                <a:sym typeface="Calibri"/>
              </a:rPr>
              <a:t>Az adatokat BI (Businnes Intelligence)-modellek alkalmazásával jelenítettük meg</a:t>
            </a:r>
            <a:endParaRPr/>
          </a:p>
        </p:txBody>
      </p:sp>
      <p:sp>
        <p:nvSpPr>
          <p:cNvPr id="746" name="Google Shape;746;p77"/>
          <p:cNvSpPr txBox="1"/>
          <p:nvPr/>
        </p:nvSpPr>
        <p:spPr>
          <a:xfrm>
            <a:off x="10099876" y="6313198"/>
            <a:ext cx="18870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7F7F7F"/>
                </a:solidFill>
                <a:latin typeface="Arial"/>
                <a:ea typeface="Arial"/>
                <a:cs typeface="Arial"/>
                <a:sym typeface="Arial"/>
              </a:rPr>
              <a:t>Alexy és munkatársai</a:t>
            </a:r>
            <a:endParaRPr sz="1400" b="0" i="0" u="none" strike="noStrike" cap="none">
              <a:solidFill>
                <a:srgbClr val="7F7F7F"/>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78"/>
          <p:cNvSpPr txBox="1">
            <a:spLocks noGrp="1"/>
          </p:cNvSpPr>
          <p:nvPr>
            <p:ph type="title"/>
          </p:nvPr>
        </p:nvSpPr>
        <p:spPr>
          <a:xfrm>
            <a:off x="204580" y="193370"/>
            <a:ext cx="577445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Eddigi eredmények -</a:t>
            </a:r>
            <a:br>
              <a:rPr lang="hu-HU"/>
            </a:br>
            <a:r>
              <a:rPr lang="hu-HU"/>
              <a:t>kocák szociális viselkedése</a:t>
            </a:r>
            <a:endParaRPr/>
          </a:p>
        </p:txBody>
      </p:sp>
      <p:pic>
        <p:nvPicPr>
          <p:cNvPr id="752" name="Google Shape;752;p78"/>
          <p:cNvPicPr preferRelativeResize="0"/>
          <p:nvPr/>
        </p:nvPicPr>
        <p:blipFill rotWithShape="1">
          <a:blip r:embed="rId3">
            <a:alphaModFix/>
          </a:blip>
          <a:srcRect t="5607" b="7687"/>
          <a:stretch/>
        </p:blipFill>
        <p:spPr>
          <a:xfrm>
            <a:off x="747088" y="1391318"/>
            <a:ext cx="3567197" cy="2919559"/>
          </a:xfrm>
          <a:prstGeom prst="rect">
            <a:avLst/>
          </a:prstGeom>
          <a:noFill/>
          <a:ln>
            <a:noFill/>
          </a:ln>
        </p:spPr>
      </p:pic>
      <p:sp>
        <p:nvSpPr>
          <p:cNvPr id="753" name="Google Shape;753;p78"/>
          <p:cNvSpPr txBox="1"/>
          <p:nvPr/>
        </p:nvSpPr>
        <p:spPr>
          <a:xfrm flipH="1">
            <a:off x="465596" y="4310877"/>
            <a:ext cx="4348999" cy="5351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548135"/>
                </a:solidFill>
                <a:latin typeface="Arial"/>
                <a:ea typeface="Arial"/>
                <a:cs typeface="Arial"/>
                <a:sym typeface="Arial"/>
              </a:rPr>
              <a:t>A megfigyelési zónában a kocák három, egymástól jól elkülöníthető csoportját tudjuk megkülönböztetni.</a:t>
            </a:r>
            <a:endParaRPr/>
          </a:p>
        </p:txBody>
      </p:sp>
      <p:sp>
        <p:nvSpPr>
          <p:cNvPr id="754" name="Google Shape;754;p78"/>
          <p:cNvSpPr txBox="1"/>
          <p:nvPr/>
        </p:nvSpPr>
        <p:spPr>
          <a:xfrm flipH="1">
            <a:off x="6291942" y="2555766"/>
            <a:ext cx="4652865" cy="5351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548135"/>
                </a:solidFill>
                <a:latin typeface="Arial"/>
                <a:ea typeface="Arial"/>
                <a:cs typeface="Arial"/>
                <a:sym typeface="Arial"/>
              </a:rPr>
              <a:t>Az öt legaktívabb koca együtt érkezik é közel azonos időt tölt el a megfigyelési zónában.</a:t>
            </a:r>
            <a:endParaRPr/>
          </a:p>
        </p:txBody>
      </p:sp>
      <p:sp>
        <p:nvSpPr>
          <p:cNvPr id="755" name="Google Shape;755;p78"/>
          <p:cNvSpPr txBox="1"/>
          <p:nvPr/>
        </p:nvSpPr>
        <p:spPr>
          <a:xfrm flipH="1">
            <a:off x="6212967" y="5505799"/>
            <a:ext cx="473183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548135"/>
                </a:solidFill>
                <a:latin typeface="Arial"/>
                <a:ea typeface="Arial"/>
                <a:cs typeface="Arial"/>
                <a:sym typeface="Arial"/>
              </a:rPr>
              <a:t>Öt, ismét együtt mozgó koca figyelhető meg a kísérleti helyszínen, akik 2-3 órával később érkeznek.</a:t>
            </a:r>
            <a:endParaRPr/>
          </a:p>
        </p:txBody>
      </p:sp>
      <p:sp>
        <p:nvSpPr>
          <p:cNvPr id="756" name="Google Shape;756;p78"/>
          <p:cNvSpPr txBox="1"/>
          <p:nvPr/>
        </p:nvSpPr>
        <p:spPr>
          <a:xfrm flipH="1">
            <a:off x="465596" y="5106380"/>
            <a:ext cx="434899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548135"/>
                </a:solidFill>
                <a:latin typeface="Arial"/>
                <a:ea typeface="Arial"/>
                <a:cs typeface="Arial"/>
                <a:sym typeface="Arial"/>
              </a:rPr>
              <a:t>Két másik koca szintén együtt mozog, de ők jóval kevesebb időt töltenek a dagonyázóhelyen.</a:t>
            </a:r>
            <a:endParaRPr/>
          </a:p>
        </p:txBody>
      </p:sp>
      <p:pic>
        <p:nvPicPr>
          <p:cNvPr id="757" name="Google Shape;757;p78"/>
          <p:cNvPicPr preferRelativeResize="0"/>
          <p:nvPr/>
        </p:nvPicPr>
        <p:blipFill rotWithShape="1">
          <a:blip r:embed="rId4">
            <a:alphaModFix/>
          </a:blip>
          <a:srcRect/>
          <a:stretch/>
        </p:blipFill>
        <p:spPr>
          <a:xfrm>
            <a:off x="6095999" y="3324164"/>
            <a:ext cx="4848807" cy="2031607"/>
          </a:xfrm>
          <a:prstGeom prst="rect">
            <a:avLst/>
          </a:prstGeom>
          <a:noFill/>
          <a:ln>
            <a:noFill/>
          </a:ln>
        </p:spPr>
      </p:pic>
      <p:pic>
        <p:nvPicPr>
          <p:cNvPr id="758" name="Google Shape;758;p78"/>
          <p:cNvPicPr preferRelativeResize="0"/>
          <p:nvPr/>
        </p:nvPicPr>
        <p:blipFill rotWithShape="1">
          <a:blip r:embed="rId5">
            <a:alphaModFix/>
          </a:blip>
          <a:srcRect/>
          <a:stretch/>
        </p:blipFill>
        <p:spPr>
          <a:xfrm>
            <a:off x="6212968" y="196395"/>
            <a:ext cx="4731840" cy="2255047"/>
          </a:xfrm>
          <a:prstGeom prst="rect">
            <a:avLst/>
          </a:prstGeom>
          <a:noFill/>
          <a:ln>
            <a:noFill/>
          </a:ln>
        </p:spPr>
      </p:pic>
      <p:sp>
        <p:nvSpPr>
          <p:cNvPr id="759" name="Google Shape;759;p78"/>
          <p:cNvSpPr txBox="1"/>
          <p:nvPr/>
        </p:nvSpPr>
        <p:spPr>
          <a:xfrm>
            <a:off x="9829473" y="6240018"/>
            <a:ext cx="18870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7F7F7F"/>
                </a:solidFill>
                <a:latin typeface="Arial"/>
                <a:ea typeface="Arial"/>
                <a:cs typeface="Arial"/>
                <a:sym typeface="Arial"/>
              </a:rPr>
              <a:t>Alexy és munkatársai</a:t>
            </a:r>
            <a:endParaRPr sz="1400" b="0" i="0" u="none" strike="noStrike" cap="none">
              <a:solidFill>
                <a:srgbClr val="7F7F7F"/>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79"/>
          <p:cNvSpPr txBox="1">
            <a:spLocks noGrp="1"/>
          </p:cNvSpPr>
          <p:nvPr>
            <p:ph type="title"/>
          </p:nvPr>
        </p:nvSpPr>
        <p:spPr>
          <a:xfrm>
            <a:off x="218910" y="167738"/>
            <a:ext cx="11555605" cy="7638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Eddigi eredmények – időjárás hatása a kocák aktivitására</a:t>
            </a:r>
            <a:endParaRPr/>
          </a:p>
        </p:txBody>
      </p:sp>
      <p:pic>
        <p:nvPicPr>
          <p:cNvPr id="765" name="Google Shape;765;p79"/>
          <p:cNvPicPr preferRelativeResize="0"/>
          <p:nvPr/>
        </p:nvPicPr>
        <p:blipFill rotWithShape="1">
          <a:blip r:embed="rId3">
            <a:alphaModFix/>
          </a:blip>
          <a:srcRect t="5648" b="2367"/>
          <a:stretch/>
        </p:blipFill>
        <p:spPr>
          <a:xfrm>
            <a:off x="972391" y="861115"/>
            <a:ext cx="3291699" cy="2095827"/>
          </a:xfrm>
          <a:prstGeom prst="rect">
            <a:avLst/>
          </a:prstGeom>
          <a:noFill/>
          <a:ln>
            <a:noFill/>
          </a:ln>
        </p:spPr>
      </p:pic>
      <p:pic>
        <p:nvPicPr>
          <p:cNvPr id="766" name="Google Shape;766;p79"/>
          <p:cNvPicPr preferRelativeResize="0"/>
          <p:nvPr/>
        </p:nvPicPr>
        <p:blipFill rotWithShape="1">
          <a:blip r:embed="rId4">
            <a:alphaModFix/>
          </a:blip>
          <a:srcRect t="5208" b="4752"/>
          <a:stretch/>
        </p:blipFill>
        <p:spPr>
          <a:xfrm>
            <a:off x="5735712" y="768788"/>
            <a:ext cx="5237088" cy="2184556"/>
          </a:xfrm>
          <a:prstGeom prst="rect">
            <a:avLst/>
          </a:prstGeom>
          <a:noFill/>
          <a:ln>
            <a:noFill/>
          </a:ln>
        </p:spPr>
      </p:pic>
      <p:pic>
        <p:nvPicPr>
          <p:cNvPr id="767" name="Google Shape;767;p79"/>
          <p:cNvPicPr preferRelativeResize="0"/>
          <p:nvPr/>
        </p:nvPicPr>
        <p:blipFill rotWithShape="1">
          <a:blip r:embed="rId5">
            <a:alphaModFix/>
          </a:blip>
          <a:srcRect t="4631" b="5343"/>
          <a:stretch/>
        </p:blipFill>
        <p:spPr>
          <a:xfrm>
            <a:off x="556649" y="3532855"/>
            <a:ext cx="4503369" cy="2208566"/>
          </a:xfrm>
          <a:prstGeom prst="rect">
            <a:avLst/>
          </a:prstGeom>
          <a:noFill/>
          <a:ln>
            <a:noFill/>
          </a:ln>
        </p:spPr>
      </p:pic>
      <p:pic>
        <p:nvPicPr>
          <p:cNvPr id="768" name="Google Shape;768;p79"/>
          <p:cNvPicPr preferRelativeResize="0"/>
          <p:nvPr/>
        </p:nvPicPr>
        <p:blipFill rotWithShape="1">
          <a:blip r:embed="rId6">
            <a:alphaModFix/>
          </a:blip>
          <a:srcRect t="5699" b="5585"/>
          <a:stretch/>
        </p:blipFill>
        <p:spPr>
          <a:xfrm>
            <a:off x="5885673" y="3650702"/>
            <a:ext cx="5087127" cy="2208566"/>
          </a:xfrm>
          <a:prstGeom prst="rect">
            <a:avLst/>
          </a:prstGeom>
          <a:noFill/>
          <a:ln>
            <a:noFill/>
          </a:ln>
        </p:spPr>
      </p:pic>
      <p:sp>
        <p:nvSpPr>
          <p:cNvPr id="769" name="Google Shape;769;p79"/>
          <p:cNvSpPr txBox="1"/>
          <p:nvPr/>
        </p:nvSpPr>
        <p:spPr>
          <a:xfrm flipH="1">
            <a:off x="556649" y="2953344"/>
            <a:ext cx="50603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0" i="0" u="none" strike="noStrike" cap="none">
                <a:solidFill>
                  <a:srgbClr val="548135"/>
                </a:solidFill>
                <a:latin typeface="Arial"/>
                <a:ea typeface="Arial"/>
                <a:cs typeface="Arial"/>
                <a:sym typeface="Arial"/>
              </a:rPr>
              <a:t>Adott hőmérsékleten vizsgálva a kocák aktivitását: az állatok leginkább 0 és +4 C°-on voltak aktívak</a:t>
            </a:r>
            <a:endParaRPr/>
          </a:p>
        </p:txBody>
      </p:sp>
      <p:sp>
        <p:nvSpPr>
          <p:cNvPr id="770" name="Google Shape;770;p79"/>
          <p:cNvSpPr txBox="1"/>
          <p:nvPr/>
        </p:nvSpPr>
        <p:spPr>
          <a:xfrm flipH="1">
            <a:off x="5735711" y="2953344"/>
            <a:ext cx="573161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0" i="0" u="none" strike="noStrike" cap="none">
                <a:solidFill>
                  <a:srgbClr val="548135"/>
                </a:solidFill>
                <a:latin typeface="Arial"/>
                <a:ea typeface="Arial"/>
                <a:cs typeface="Arial"/>
                <a:sym typeface="Arial"/>
              </a:rPr>
              <a:t>A nyári időszakban (2020. július-augusztus) vizsgálva a kocák napi aktivitását, a grafikonon jól látszik a két aktivitási csúcs (egyik a reggeli, a másik a késő délutáni órákban)</a:t>
            </a:r>
            <a:endParaRPr/>
          </a:p>
        </p:txBody>
      </p:sp>
      <p:sp>
        <p:nvSpPr>
          <p:cNvPr id="771" name="Google Shape;771;p79"/>
          <p:cNvSpPr txBox="1"/>
          <p:nvPr/>
        </p:nvSpPr>
        <p:spPr>
          <a:xfrm flipH="1">
            <a:off x="509250" y="5859268"/>
            <a:ext cx="50603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0" i="0" u="none" strike="noStrike" cap="none">
                <a:solidFill>
                  <a:srgbClr val="548135"/>
                </a:solidFill>
                <a:latin typeface="Arial"/>
                <a:ea typeface="Arial"/>
                <a:cs typeface="Arial"/>
                <a:sym typeface="Arial"/>
              </a:rPr>
              <a:t>Az őszi időszakban (szeptember-november) az első aktivitási csúcsot egy laposabb kora délutáni megnövekedett aktivitás követ.</a:t>
            </a:r>
            <a:endParaRPr/>
          </a:p>
        </p:txBody>
      </p:sp>
      <p:sp>
        <p:nvSpPr>
          <p:cNvPr id="772" name="Google Shape;772;p79"/>
          <p:cNvSpPr txBox="1"/>
          <p:nvPr/>
        </p:nvSpPr>
        <p:spPr>
          <a:xfrm flipH="1">
            <a:off x="5899045" y="5910295"/>
            <a:ext cx="556827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200" b="0" i="0" u="none" strike="noStrike" cap="none">
                <a:solidFill>
                  <a:srgbClr val="548135"/>
                </a:solidFill>
                <a:latin typeface="Arial"/>
                <a:ea typeface="Arial"/>
                <a:cs typeface="Arial"/>
                <a:sym typeface="Arial"/>
              </a:rPr>
              <a:t>A téli időszakban (december-január) az első, reggeli aktivitási csúcsot egy másik követi a kora délutáni órákban. A három évszak közül, ebben az időszakban vonulnak el legkorábban a megfigyelési területről.</a:t>
            </a:r>
            <a:r>
              <a:rPr lang="hu-HU" sz="1200" b="0" i="0" u="none" strike="noStrike" cap="none">
                <a:solidFill>
                  <a:srgbClr val="000000"/>
                </a:solidFill>
                <a:latin typeface="Arial"/>
                <a:ea typeface="Arial"/>
                <a:cs typeface="Arial"/>
                <a:sym typeface="Arial"/>
              </a:rPr>
              <a:t> </a:t>
            </a:r>
            <a:endParaRPr/>
          </a:p>
        </p:txBody>
      </p:sp>
      <p:sp>
        <p:nvSpPr>
          <p:cNvPr id="773" name="Google Shape;773;p79"/>
          <p:cNvSpPr txBox="1"/>
          <p:nvPr/>
        </p:nvSpPr>
        <p:spPr>
          <a:xfrm>
            <a:off x="9909680" y="6497233"/>
            <a:ext cx="18870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7F7F7F"/>
                </a:solidFill>
                <a:latin typeface="Arial"/>
                <a:ea typeface="Arial"/>
                <a:cs typeface="Arial"/>
                <a:sym typeface="Arial"/>
              </a:rPr>
              <a:t>Alexy és munkatársai</a:t>
            </a:r>
            <a:endParaRPr sz="1400" b="0" i="0" u="none" strike="noStrike" cap="none">
              <a:solidFill>
                <a:srgbClr val="7F7F7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837363" y="8228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Precíziós állattenyésztés</a:t>
            </a:r>
            <a:endParaRPr/>
          </a:p>
        </p:txBody>
      </p:sp>
      <p:pic>
        <p:nvPicPr>
          <p:cNvPr id="128" name="Google Shape;128;p17"/>
          <p:cNvPicPr preferRelativeResize="0"/>
          <p:nvPr/>
        </p:nvPicPr>
        <p:blipFill rotWithShape="1">
          <a:blip r:embed="rId3">
            <a:alphaModFix/>
          </a:blip>
          <a:srcRect/>
          <a:stretch/>
        </p:blipFill>
        <p:spPr>
          <a:xfrm>
            <a:off x="8201211" y="873668"/>
            <a:ext cx="3669242" cy="5110664"/>
          </a:xfrm>
          <a:prstGeom prst="rect">
            <a:avLst/>
          </a:prstGeom>
          <a:noFill/>
          <a:ln w="9525" cap="flat" cmpd="sng">
            <a:solidFill>
              <a:srgbClr val="000000"/>
            </a:solidFill>
            <a:prstDash val="solid"/>
            <a:miter lim="800000"/>
            <a:headEnd type="none" w="sm" len="sm"/>
            <a:tailEnd type="none" w="sm" len="sm"/>
          </a:ln>
        </p:spPr>
      </p:pic>
      <p:sp>
        <p:nvSpPr>
          <p:cNvPr id="129" name="Google Shape;129;p17"/>
          <p:cNvSpPr txBox="1"/>
          <p:nvPr/>
        </p:nvSpPr>
        <p:spPr>
          <a:xfrm>
            <a:off x="321547" y="1068303"/>
            <a:ext cx="7646796" cy="51090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hu-HU" sz="2800" b="0" i="0" u="none" strike="noStrike" cap="none">
                <a:solidFill>
                  <a:srgbClr val="7F7F7F"/>
                </a:solidFill>
                <a:latin typeface="Arial"/>
                <a:ea typeface="Arial"/>
                <a:cs typeface="Arial"/>
                <a:sym typeface="Arial"/>
              </a:rPr>
              <a:t>„</a:t>
            </a:r>
            <a:r>
              <a:rPr lang="hu-HU" sz="1800" b="0" i="0" u="none" strike="noStrike" cap="none">
                <a:solidFill>
                  <a:srgbClr val="7F7F7F"/>
                </a:solidFill>
                <a:latin typeface="Arial"/>
                <a:ea typeface="Arial"/>
                <a:cs typeface="Arial"/>
                <a:sym typeface="Arial"/>
              </a:rPr>
              <a:t>A PLF rendszerek a biológiai hatékonyság növeléséhez igénybe veszik a kutatás-fejlesztés eredményeit, melyek a technológiai innováció, a genetika, a takarmányozás, az etológia és egyéb, az állati termelést befolyásoló tényezőkkel kapcsolatos új tudományos ismeretekhez kötődnek.” </a:t>
            </a:r>
            <a:r>
              <a:rPr lang="hu-HU" sz="1800" b="0" i="1" u="none" strike="noStrike" cap="none">
                <a:solidFill>
                  <a:srgbClr val="7F7F7F"/>
                </a:solidFill>
                <a:latin typeface="Arial"/>
                <a:ea typeface="Arial"/>
                <a:cs typeface="Arial"/>
                <a:sym typeface="Arial"/>
              </a:rPr>
              <a:t>Mollo és mtsai</a:t>
            </a:r>
            <a:r>
              <a:rPr lang="hu-HU" sz="1800" b="0" i="0" u="none" strike="noStrike" cap="none">
                <a:solidFill>
                  <a:srgbClr val="7F7F7F"/>
                </a:solidFill>
                <a:latin typeface="Arial"/>
                <a:ea typeface="Arial"/>
                <a:cs typeface="Arial"/>
                <a:sym typeface="Arial"/>
              </a:rPr>
              <a:t>. (2009)</a:t>
            </a:r>
            <a:endParaRPr/>
          </a:p>
          <a:p>
            <a:pPr marL="0" marR="0" lvl="0" indent="0" algn="just" rtl="0">
              <a:lnSpc>
                <a:spcPct val="100000"/>
              </a:lnSpc>
              <a:spcBef>
                <a:spcPts val="0"/>
              </a:spcBef>
              <a:spcAft>
                <a:spcPts val="0"/>
              </a:spcAft>
              <a:buNone/>
            </a:pPr>
            <a:endParaRPr sz="2800" b="0" i="0" u="none" strike="noStrike" cap="none">
              <a:solidFill>
                <a:srgbClr val="7F7F7F"/>
              </a:solidFill>
              <a:latin typeface="Arial"/>
              <a:ea typeface="Arial"/>
              <a:cs typeface="Arial"/>
              <a:sym typeface="Arial"/>
            </a:endParaRPr>
          </a:p>
          <a:p>
            <a:pPr marL="0" marR="0" lvl="0" indent="0" algn="just" rtl="0">
              <a:lnSpc>
                <a:spcPct val="100000"/>
              </a:lnSpc>
              <a:spcBef>
                <a:spcPts val="0"/>
              </a:spcBef>
              <a:spcAft>
                <a:spcPts val="0"/>
              </a:spcAft>
              <a:buNone/>
            </a:pPr>
            <a:r>
              <a:rPr lang="hu-HU" sz="1800" b="0" i="0" u="none" strike="noStrike" cap="none">
                <a:solidFill>
                  <a:srgbClr val="7F7F7F"/>
                </a:solidFill>
                <a:latin typeface="Arial"/>
                <a:ea typeface="Arial"/>
                <a:cs typeface="Arial"/>
                <a:sym typeface="Arial"/>
              </a:rPr>
              <a:t>„A precíziós állattartás olyan gyakorlatok sorozatát, rendszerben való működését jelenti, amelyek célja, hogy az ember képes legyen – az állattartó telepek méretének növekedése ellenére is – az állatok igényeinek minél pontosabb nyomon követésére és az állatok szükségleteinek minél magasabb szintű kielégítésére.”</a:t>
            </a:r>
            <a:endParaRPr/>
          </a:p>
          <a:p>
            <a:pPr marL="0" marR="0" lvl="0" indent="0" algn="r" rtl="0">
              <a:lnSpc>
                <a:spcPct val="100000"/>
              </a:lnSpc>
              <a:spcBef>
                <a:spcPts val="0"/>
              </a:spcBef>
              <a:spcAft>
                <a:spcPts val="0"/>
              </a:spcAft>
              <a:buNone/>
            </a:pPr>
            <a:r>
              <a:rPr lang="hu-HU" sz="1800" b="0" i="1" u="none" strike="noStrike" cap="none">
                <a:solidFill>
                  <a:srgbClr val="7F7F7F"/>
                </a:solidFill>
                <a:latin typeface="Arial"/>
                <a:ea typeface="Arial"/>
                <a:cs typeface="Arial"/>
                <a:sym typeface="Arial"/>
              </a:rPr>
              <a:t>Vranken és Berckmans </a:t>
            </a:r>
            <a:r>
              <a:rPr lang="hu-HU" sz="1800" b="0" i="0" u="none" strike="noStrike" cap="none">
                <a:solidFill>
                  <a:srgbClr val="7F7F7F"/>
                </a:solidFill>
                <a:latin typeface="Arial"/>
                <a:ea typeface="Arial"/>
                <a:cs typeface="Arial"/>
                <a:sym typeface="Arial"/>
              </a:rPr>
              <a:t>(2017)</a:t>
            </a:r>
            <a:endParaRPr/>
          </a:p>
          <a:p>
            <a:pPr marL="0" marR="0" lvl="0" indent="0" algn="r" rtl="0">
              <a:lnSpc>
                <a:spcPct val="100000"/>
              </a:lnSpc>
              <a:spcBef>
                <a:spcPts val="0"/>
              </a:spcBef>
              <a:spcAft>
                <a:spcPts val="0"/>
              </a:spcAft>
              <a:buNone/>
            </a:pPr>
            <a:endParaRPr sz="1800" b="0" i="0" u="none" strike="noStrike" cap="none">
              <a:solidFill>
                <a:srgbClr val="7F7F7F"/>
              </a:solidFill>
              <a:latin typeface="Arial"/>
              <a:ea typeface="Arial"/>
              <a:cs typeface="Arial"/>
              <a:sym typeface="Arial"/>
            </a:endParaRPr>
          </a:p>
          <a:p>
            <a:pPr marL="0" marR="0" lvl="0" indent="0" algn="just" rtl="0">
              <a:lnSpc>
                <a:spcPct val="100000"/>
              </a:lnSpc>
              <a:spcBef>
                <a:spcPts val="0"/>
              </a:spcBef>
              <a:spcAft>
                <a:spcPts val="0"/>
              </a:spcAft>
              <a:buNone/>
            </a:pPr>
            <a:r>
              <a:rPr lang="hu-HU" sz="1800" b="0" i="0" u="none" strike="noStrike" cap="none">
                <a:solidFill>
                  <a:srgbClr val="7F7F7F"/>
                </a:solidFill>
                <a:latin typeface="Arial"/>
                <a:ea typeface="Arial"/>
                <a:cs typeface="Arial"/>
                <a:sym typeface="Arial"/>
              </a:rPr>
              <a:t>A precíziós állattartás az IT technológiák alkalmazásával olyan tartási, takarmányozási és management rendszert valósít meg, mely a nagy létszámú telepeken is lehetővé teszi az állatok „egyedi gondozását”, a problémák korai felismerését és hatékony megoldását. </a:t>
            </a:r>
            <a:r>
              <a:rPr lang="hu-HU" sz="1800" b="0" i="1" u="none" strike="noStrike" cap="none">
                <a:solidFill>
                  <a:srgbClr val="7F7F7F"/>
                </a:solidFill>
                <a:latin typeface="Arial"/>
                <a:ea typeface="Arial"/>
                <a:cs typeface="Arial"/>
                <a:sym typeface="Arial"/>
              </a:rPr>
              <a:t>Halas </a:t>
            </a:r>
            <a:r>
              <a:rPr lang="hu-HU" sz="1800" b="0" i="0" u="none" strike="noStrike" cap="none">
                <a:solidFill>
                  <a:srgbClr val="7F7F7F"/>
                </a:solidFill>
                <a:latin typeface="Arial"/>
                <a:ea typeface="Arial"/>
                <a:cs typeface="Arial"/>
                <a:sym typeface="Arial"/>
              </a:rPr>
              <a:t>(2018)</a:t>
            </a:r>
            <a:endParaRPr sz="1800" b="0" i="0" u="none" strike="noStrike" cap="none">
              <a:solidFill>
                <a:srgbClr val="7F7F7F"/>
              </a:solidFill>
              <a:latin typeface="Arial"/>
              <a:ea typeface="Arial"/>
              <a:cs typeface="Arial"/>
              <a:sym typeface="Arial"/>
            </a:endParaRPr>
          </a:p>
        </p:txBody>
      </p:sp>
      <p:sp>
        <p:nvSpPr>
          <p:cNvPr id="130" name="Google Shape;130;p17"/>
          <p:cNvSpPr/>
          <p:nvPr/>
        </p:nvSpPr>
        <p:spPr>
          <a:xfrm rot="5400000">
            <a:off x="313508" y="-299244"/>
            <a:ext cx="796834" cy="1423851"/>
          </a:xfrm>
          <a:prstGeom prst="rtTriangl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80"/>
          <p:cNvSpPr txBox="1">
            <a:spLocks noGrp="1"/>
          </p:cNvSpPr>
          <p:nvPr>
            <p:ph type="title"/>
          </p:nvPr>
        </p:nvSpPr>
        <p:spPr>
          <a:xfrm>
            <a:off x="321547" y="365125"/>
            <a:ext cx="11555605" cy="5492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C9E4A"/>
              </a:buClr>
              <a:buSzPct val="55555"/>
              <a:buNone/>
            </a:pPr>
            <a:r>
              <a:rPr lang="hu-HU"/>
              <a:t>Következtetések</a:t>
            </a:r>
            <a:endParaRPr/>
          </a:p>
        </p:txBody>
      </p:sp>
      <p:sp>
        <p:nvSpPr>
          <p:cNvPr id="779" name="Google Shape;779;p80"/>
          <p:cNvSpPr txBox="1">
            <a:spLocks noGrp="1"/>
          </p:cNvSpPr>
          <p:nvPr>
            <p:ph type="body" idx="1"/>
          </p:nvPr>
        </p:nvSpPr>
        <p:spPr>
          <a:xfrm>
            <a:off x="321547" y="914400"/>
            <a:ext cx="11555605" cy="5262563"/>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120000"/>
              </a:lnSpc>
              <a:spcBef>
                <a:spcPts val="1000"/>
              </a:spcBef>
              <a:spcAft>
                <a:spcPts val="0"/>
              </a:spcAft>
              <a:buSzPct val="91836"/>
              <a:buNone/>
            </a:pPr>
            <a:r>
              <a:rPr lang="hu-HU"/>
              <a:t>Kocák szociális viselkedése</a:t>
            </a:r>
            <a:endParaRPr/>
          </a:p>
          <a:p>
            <a:pPr marL="914400" lvl="1" indent="-342900" algn="l" rtl="0">
              <a:lnSpc>
                <a:spcPct val="120000"/>
              </a:lnSpc>
              <a:spcBef>
                <a:spcPts val="500"/>
              </a:spcBef>
              <a:spcAft>
                <a:spcPts val="0"/>
              </a:spcAft>
              <a:buSzPct val="107142"/>
              <a:buChar char="•"/>
            </a:pPr>
            <a:r>
              <a:rPr lang="hu-HU"/>
              <a:t>A csoportosan tartott kocák között kialakulnak ún. állandó társas kapcsolatok,  vannak kocák, akik keresik egymás társaságát</a:t>
            </a:r>
            <a:endParaRPr/>
          </a:p>
          <a:p>
            <a:pPr marL="914400" lvl="1" indent="-342900" algn="l" rtl="0">
              <a:lnSpc>
                <a:spcPct val="120000"/>
              </a:lnSpc>
              <a:spcBef>
                <a:spcPts val="500"/>
              </a:spcBef>
              <a:spcAft>
                <a:spcPts val="0"/>
              </a:spcAft>
              <a:buSzPct val="107142"/>
              <a:buChar char="•"/>
            </a:pPr>
            <a:r>
              <a:rPr lang="hu-HU"/>
              <a:t>Kiegészítve a fialási adatokkal, szeretnénk megvizsgálni, hogy ezek a kocák fialásai és malacnevelési időszaka között van-e összefüggés</a:t>
            </a:r>
            <a:endParaRPr/>
          </a:p>
          <a:p>
            <a:pPr marL="914400" lvl="1" indent="-342900" algn="l" rtl="0">
              <a:lnSpc>
                <a:spcPct val="120000"/>
              </a:lnSpc>
              <a:spcBef>
                <a:spcPts val="500"/>
              </a:spcBef>
              <a:spcAft>
                <a:spcPts val="0"/>
              </a:spcAft>
              <a:buSzPct val="107142"/>
              <a:buChar char="•"/>
            </a:pPr>
            <a:r>
              <a:rPr lang="hu-HU"/>
              <a:t>Az egyes csoportok egymástól jól elkülöníthetőek, aktivitási maximumuk egymást követi</a:t>
            </a:r>
            <a:endParaRPr/>
          </a:p>
          <a:p>
            <a:pPr marL="114300" lvl="0" indent="0" algn="l" rtl="0">
              <a:lnSpc>
                <a:spcPct val="120000"/>
              </a:lnSpc>
              <a:spcBef>
                <a:spcPts val="1000"/>
              </a:spcBef>
              <a:spcAft>
                <a:spcPts val="0"/>
              </a:spcAft>
              <a:buSzPct val="91836"/>
              <a:buNone/>
            </a:pPr>
            <a:r>
              <a:rPr lang="hu-HU"/>
              <a:t>Az időjárás hatása a kocák aktivitására</a:t>
            </a:r>
            <a:endParaRPr/>
          </a:p>
          <a:p>
            <a:pPr marL="914400" lvl="1" indent="-342900" algn="l" rtl="0">
              <a:lnSpc>
                <a:spcPct val="120000"/>
              </a:lnSpc>
              <a:spcBef>
                <a:spcPts val="500"/>
              </a:spcBef>
              <a:spcAft>
                <a:spcPts val="0"/>
              </a:spcAft>
              <a:buSzPct val="107142"/>
              <a:buChar char="•"/>
            </a:pPr>
            <a:r>
              <a:rPr lang="hu-HU"/>
              <a:t>Korábbi, ezirányú kísérletünkben megfigyeltek szerint, a két aktivitási csúcs többé-kevésbé mindhárom vizsgált időszakban megfigyelhető. Egy aktivitási csúcs a reggeli-kora délelőtti órákban, egy pedig a délutáni órákban (utóbbiban az évszakhatás is megfigyelhető). A kocák éjszaka nyugalomban vannak, aktivitásuk minimális</a:t>
            </a:r>
            <a:endParaRPr/>
          </a:p>
          <a:p>
            <a:pPr marL="914400" lvl="1" indent="-342900" algn="l" rtl="0">
              <a:lnSpc>
                <a:spcPct val="120000"/>
              </a:lnSpc>
              <a:spcBef>
                <a:spcPts val="500"/>
              </a:spcBef>
              <a:spcAft>
                <a:spcPts val="0"/>
              </a:spcAft>
              <a:buSzPct val="107142"/>
              <a:buChar char="•"/>
            </a:pPr>
            <a:r>
              <a:rPr lang="hu-HU"/>
              <a:t>A 0 és +4 C° között a legaktívabbak (azaz a dagonyázóhelyet nem csak testük hűtésére használják).</a:t>
            </a:r>
            <a:endParaRPr/>
          </a:p>
          <a:p>
            <a:pPr marL="914400" lvl="1" indent="-342900" algn="l" rtl="0">
              <a:lnSpc>
                <a:spcPct val="120000"/>
              </a:lnSpc>
              <a:spcBef>
                <a:spcPts val="500"/>
              </a:spcBef>
              <a:spcAft>
                <a:spcPts val="0"/>
              </a:spcAft>
              <a:buSzPct val="107142"/>
              <a:buChar char="•"/>
            </a:pPr>
            <a:r>
              <a:rPr lang="hu-HU"/>
              <a:t>A dagonyázóhely az általános jólétükben is szerepet játszik</a:t>
            </a:r>
            <a:endParaRPr/>
          </a:p>
          <a:p>
            <a:pPr marL="114300" lvl="0" indent="0" algn="l" rtl="0">
              <a:lnSpc>
                <a:spcPct val="120000"/>
              </a:lnSpc>
              <a:spcBef>
                <a:spcPts val="1000"/>
              </a:spcBef>
              <a:spcAft>
                <a:spcPts val="0"/>
              </a:spcAft>
              <a:buSzPct val="91836"/>
              <a:buNone/>
            </a:pPr>
            <a:r>
              <a:rPr lang="hu-HU"/>
              <a:t>A közvetett kérdések megválaszolásán dolgozunk, ezek a projekt következő szakaszában valósulnak meg.</a:t>
            </a:r>
            <a:endParaRPr/>
          </a:p>
          <a:p>
            <a:pPr marL="914400" lvl="1" indent="-228600" algn="l" rtl="0">
              <a:lnSpc>
                <a:spcPct val="90000"/>
              </a:lnSpc>
              <a:spcBef>
                <a:spcPts val="500"/>
              </a:spcBef>
              <a:spcAft>
                <a:spcPts val="0"/>
              </a:spcAft>
              <a:buSzPct val="107142"/>
              <a:buNone/>
            </a:pPr>
            <a:endParaRPr/>
          </a:p>
          <a:p>
            <a:pPr marL="914400" lvl="1" indent="-228600" algn="l" rtl="0">
              <a:lnSpc>
                <a:spcPct val="90000"/>
              </a:lnSpc>
              <a:spcBef>
                <a:spcPts val="500"/>
              </a:spcBef>
              <a:spcAft>
                <a:spcPts val="0"/>
              </a:spcAft>
              <a:buSzPct val="107142"/>
              <a:buNone/>
            </a:pPr>
            <a:endParaRPr/>
          </a:p>
        </p:txBody>
      </p:sp>
      <p:sp>
        <p:nvSpPr>
          <p:cNvPr id="780" name="Google Shape;780;p80"/>
          <p:cNvSpPr txBox="1"/>
          <p:nvPr/>
        </p:nvSpPr>
        <p:spPr>
          <a:xfrm>
            <a:off x="9829473" y="6240018"/>
            <a:ext cx="188705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hu-HU" sz="1400" b="0" i="0" u="none" strike="noStrike" cap="none">
                <a:solidFill>
                  <a:srgbClr val="7F7F7F"/>
                </a:solidFill>
                <a:latin typeface="Arial"/>
                <a:ea typeface="Arial"/>
                <a:cs typeface="Arial"/>
                <a:sym typeface="Arial"/>
              </a:rPr>
              <a:t>Alexy és munkatársai</a:t>
            </a:r>
            <a:endParaRPr sz="1400" b="0" i="0" u="none" strike="noStrike" cap="none">
              <a:solidFill>
                <a:srgbClr val="7F7F7F"/>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2E3B3B1-3022-4C50-88DF-17E95D7FEC62}"/>
              </a:ext>
            </a:extLst>
          </p:cNvPr>
          <p:cNvSpPr>
            <a:spLocks noGrp="1"/>
          </p:cNvSpPr>
          <p:nvPr>
            <p:ph type="title"/>
          </p:nvPr>
        </p:nvSpPr>
        <p:spPr/>
        <p:txBody>
          <a:bodyPr/>
          <a:lstStyle/>
          <a:p>
            <a:r>
              <a:rPr lang="hu-HU" dirty="0"/>
              <a:t>Kulcsszavak – tag-ek</a:t>
            </a:r>
            <a:endParaRPr lang="en-GB" dirty="0"/>
          </a:p>
        </p:txBody>
      </p:sp>
      <p:sp>
        <p:nvSpPr>
          <p:cNvPr id="3" name="Szöveg helye 2">
            <a:extLst>
              <a:ext uri="{FF2B5EF4-FFF2-40B4-BE49-F238E27FC236}">
                <a16:creationId xmlns:a16="http://schemas.microsoft.com/office/drawing/2014/main" id="{ADCB56E4-F2ED-48D4-9949-BAD4E139EC54}"/>
              </a:ext>
            </a:extLst>
          </p:cNvPr>
          <p:cNvSpPr>
            <a:spLocks noGrp="1"/>
          </p:cNvSpPr>
          <p:nvPr>
            <p:ph type="body" idx="1"/>
          </p:nvPr>
        </p:nvSpPr>
        <p:spPr>
          <a:xfrm>
            <a:off x="1000649" y="1591297"/>
            <a:ext cx="3869526" cy="4351338"/>
          </a:xfrm>
        </p:spPr>
        <p:txBody>
          <a:bodyPr>
            <a:normAutofit lnSpcReduction="10000"/>
          </a:bodyPr>
          <a:lstStyle/>
          <a:p>
            <a:r>
              <a:rPr lang="hu-HU" b="0" i="0" dirty="0">
                <a:solidFill>
                  <a:schemeClr val="tx2">
                    <a:lumMod val="50000"/>
                  </a:schemeClr>
                </a:solidFill>
                <a:effectLst/>
                <a:latin typeface="Tahoma" panose="020B0604030504040204" pitchFamily="34" charset="0"/>
              </a:rPr>
              <a:t>Azonosítás</a:t>
            </a:r>
          </a:p>
          <a:p>
            <a:r>
              <a:rPr lang="hu-HU" dirty="0">
                <a:solidFill>
                  <a:schemeClr val="tx2">
                    <a:lumMod val="50000"/>
                  </a:schemeClr>
                </a:solidFill>
                <a:latin typeface="Tahoma" panose="020B0604030504040204" pitchFamily="34" charset="0"/>
              </a:rPr>
              <a:t>E</a:t>
            </a:r>
            <a:r>
              <a:rPr lang="hu-HU" b="0" i="0" dirty="0">
                <a:solidFill>
                  <a:schemeClr val="tx2">
                    <a:lumMod val="50000"/>
                  </a:schemeClr>
                </a:solidFill>
                <a:effectLst/>
                <a:latin typeface="Tahoma" panose="020B0604030504040204" pitchFamily="34" charset="0"/>
              </a:rPr>
              <a:t>gyedi variancia</a:t>
            </a:r>
          </a:p>
          <a:p>
            <a:r>
              <a:rPr lang="hu-HU" b="0" i="0" dirty="0">
                <a:solidFill>
                  <a:schemeClr val="tx2">
                    <a:lumMod val="50000"/>
                  </a:schemeClr>
                </a:solidFill>
                <a:effectLst/>
                <a:latin typeface="Tahoma" panose="020B0604030504040204" pitchFamily="34" charset="0"/>
              </a:rPr>
              <a:t>Adat</a:t>
            </a:r>
          </a:p>
          <a:p>
            <a:r>
              <a:rPr lang="hu-HU" b="0" i="0" dirty="0">
                <a:solidFill>
                  <a:schemeClr val="tx2">
                    <a:lumMod val="50000"/>
                  </a:schemeClr>
                </a:solidFill>
                <a:effectLst/>
                <a:latin typeface="Tahoma" panose="020B0604030504040204" pitchFamily="34" charset="0"/>
              </a:rPr>
              <a:t>Információ</a:t>
            </a:r>
          </a:p>
          <a:p>
            <a:r>
              <a:rPr lang="hu-HU" b="0" i="0" dirty="0">
                <a:solidFill>
                  <a:schemeClr val="tx2">
                    <a:lumMod val="50000"/>
                  </a:schemeClr>
                </a:solidFill>
                <a:effectLst/>
                <a:latin typeface="Tahoma" panose="020B0604030504040204" pitchFamily="34" charset="0"/>
              </a:rPr>
              <a:t>Mérés</a:t>
            </a:r>
          </a:p>
          <a:p>
            <a:r>
              <a:rPr lang="hu-HU" b="0" i="0" dirty="0">
                <a:solidFill>
                  <a:schemeClr val="tx2">
                    <a:lumMod val="50000"/>
                  </a:schemeClr>
                </a:solidFill>
                <a:effectLst/>
                <a:latin typeface="Tahoma" panose="020B0604030504040204" pitchFamily="34" charset="0"/>
              </a:rPr>
              <a:t>Becslés</a:t>
            </a:r>
          </a:p>
          <a:p>
            <a:r>
              <a:rPr lang="hu-HU" b="0" i="0" dirty="0">
                <a:solidFill>
                  <a:schemeClr val="tx2">
                    <a:lumMod val="50000"/>
                  </a:schemeClr>
                </a:solidFill>
                <a:effectLst/>
                <a:latin typeface="Tahoma" panose="020B0604030504040204" pitchFamily="34" charset="0"/>
              </a:rPr>
              <a:t>Monitoring</a:t>
            </a:r>
          </a:p>
          <a:p>
            <a:r>
              <a:rPr lang="hu-HU" b="0" i="0" dirty="0">
                <a:solidFill>
                  <a:schemeClr val="tx2">
                    <a:lumMod val="50000"/>
                  </a:schemeClr>
                </a:solidFill>
                <a:effectLst/>
                <a:latin typeface="Tahoma" panose="020B0604030504040204" pitchFamily="34" charset="0"/>
              </a:rPr>
              <a:t>Visszacsatolás</a:t>
            </a:r>
          </a:p>
          <a:p>
            <a:r>
              <a:rPr lang="hu-HU" dirty="0">
                <a:solidFill>
                  <a:schemeClr val="tx2">
                    <a:lumMod val="50000"/>
                  </a:schemeClr>
                </a:solidFill>
                <a:latin typeface="Tahoma" panose="020B0604030504040204" pitchFamily="34" charset="0"/>
              </a:rPr>
              <a:t>V</a:t>
            </a:r>
            <a:r>
              <a:rPr lang="hu-HU" b="0" i="0" dirty="0">
                <a:solidFill>
                  <a:schemeClr val="tx2">
                    <a:lumMod val="50000"/>
                  </a:schemeClr>
                </a:solidFill>
                <a:effectLst/>
                <a:latin typeface="Tahoma" panose="020B0604030504040204" pitchFamily="34" charset="0"/>
              </a:rPr>
              <a:t>izualizáció</a:t>
            </a:r>
            <a:endParaRPr lang="en-GB" dirty="0">
              <a:solidFill>
                <a:schemeClr val="tx2">
                  <a:lumMod val="50000"/>
                </a:schemeClr>
              </a:solidFill>
            </a:endParaRPr>
          </a:p>
        </p:txBody>
      </p:sp>
      <p:sp>
        <p:nvSpPr>
          <p:cNvPr id="4" name="Szövegdoboz 3">
            <a:extLst>
              <a:ext uri="{FF2B5EF4-FFF2-40B4-BE49-F238E27FC236}">
                <a16:creationId xmlns:a16="http://schemas.microsoft.com/office/drawing/2014/main" id="{4D648B15-B23B-489F-A75C-B42848839BFC}"/>
              </a:ext>
            </a:extLst>
          </p:cNvPr>
          <p:cNvSpPr txBox="1"/>
          <p:nvPr/>
        </p:nvSpPr>
        <p:spPr>
          <a:xfrm>
            <a:off x="6610760" y="2244060"/>
            <a:ext cx="3415930" cy="2895023"/>
          </a:xfrm>
          <a:prstGeom prst="rect">
            <a:avLst/>
          </a:prstGeom>
          <a:noFill/>
          <a:ln>
            <a:solidFill>
              <a:schemeClr val="accent2"/>
            </a:solidFill>
          </a:ln>
        </p:spPr>
        <p:txBody>
          <a:bodyPr wrap="square" rtlCol="0">
            <a:spAutoFit/>
          </a:bodyPr>
          <a:lstStyle/>
          <a:p>
            <a:pPr marL="0" marR="0" lvl="0" indent="0" algn="l" rtl="0">
              <a:lnSpc>
                <a:spcPct val="150000"/>
              </a:lnSpc>
              <a:spcBef>
                <a:spcPts val="0"/>
              </a:spcBef>
              <a:spcAft>
                <a:spcPts val="0"/>
              </a:spcAft>
              <a:buNone/>
            </a:pPr>
            <a:r>
              <a:rPr lang="hu-HU" sz="2400" b="1" i="0" u="none" strike="noStrike" cap="none" dirty="0">
                <a:solidFill>
                  <a:srgbClr val="00B050"/>
                </a:solidFill>
                <a:latin typeface="Calibri"/>
                <a:ea typeface="Calibri"/>
                <a:cs typeface="Calibri"/>
                <a:sym typeface="Calibri"/>
              </a:rPr>
              <a:t>Precíziós mezőgazdaság adatalapú gazdálkodás </a:t>
            </a:r>
            <a:endParaRPr lang="hu-HU" sz="2400" dirty="0"/>
          </a:p>
          <a:p>
            <a:pPr marL="0" marR="0" lvl="0" indent="0" algn="l" rtl="0">
              <a:lnSpc>
                <a:spcPct val="150000"/>
              </a:lnSpc>
              <a:spcBef>
                <a:spcPts val="0"/>
              </a:spcBef>
              <a:spcAft>
                <a:spcPts val="0"/>
              </a:spcAft>
              <a:buNone/>
            </a:pPr>
            <a:r>
              <a:rPr lang="hu-HU" sz="2800" b="0" i="0" u="none" strike="noStrike" cap="none" dirty="0">
                <a:solidFill>
                  <a:srgbClr val="1C9E4A"/>
                </a:solidFill>
                <a:latin typeface="Calibri"/>
                <a:ea typeface="Calibri"/>
                <a:cs typeface="Calibri"/>
                <a:sym typeface="Calibri"/>
              </a:rPr>
              <a:t>SMART</a:t>
            </a:r>
            <a:r>
              <a:rPr lang="hu-HU" sz="2400" b="1" i="0" u="none" strike="noStrike" cap="none" dirty="0">
                <a:solidFill>
                  <a:srgbClr val="00B050"/>
                </a:solidFill>
                <a:latin typeface="Calibri"/>
                <a:ea typeface="Calibri"/>
                <a:cs typeface="Calibri"/>
                <a:sym typeface="Calibri"/>
              </a:rPr>
              <a:t> farming</a:t>
            </a:r>
          </a:p>
          <a:p>
            <a:pPr marL="0" marR="0" lvl="0" indent="0" algn="l" rtl="0">
              <a:lnSpc>
                <a:spcPct val="150000"/>
              </a:lnSpc>
              <a:spcBef>
                <a:spcPts val="0"/>
              </a:spcBef>
              <a:spcAft>
                <a:spcPts val="0"/>
              </a:spcAft>
              <a:buNone/>
            </a:pPr>
            <a:r>
              <a:rPr lang="hu-HU" sz="2400" b="1" i="0" u="none" strike="noStrike" cap="none" dirty="0">
                <a:solidFill>
                  <a:srgbClr val="00B050"/>
                </a:solidFill>
                <a:latin typeface="Calibri"/>
                <a:ea typeface="Calibri"/>
                <a:cs typeface="Calibri"/>
                <a:sym typeface="Calibri"/>
              </a:rPr>
              <a:t>Internet of </a:t>
            </a:r>
            <a:r>
              <a:rPr lang="hu-HU" sz="2400" b="1" i="0" u="none" strike="noStrike" cap="none" dirty="0" err="1">
                <a:solidFill>
                  <a:srgbClr val="00B050"/>
                </a:solidFill>
                <a:latin typeface="Calibri"/>
                <a:ea typeface="Calibri"/>
                <a:cs typeface="Calibri"/>
                <a:sym typeface="Calibri"/>
              </a:rPr>
              <a:t>Things</a:t>
            </a:r>
            <a:r>
              <a:rPr lang="hu-HU" sz="2400" b="1" i="0" u="none" strike="noStrike" cap="none" dirty="0">
                <a:solidFill>
                  <a:srgbClr val="00B050"/>
                </a:solidFill>
                <a:latin typeface="Calibri"/>
                <a:ea typeface="Calibri"/>
                <a:cs typeface="Calibri"/>
                <a:sym typeface="Calibri"/>
              </a:rPr>
              <a:t> (</a:t>
            </a:r>
            <a:r>
              <a:rPr lang="hu-HU" sz="2400" b="1" i="0" u="none" strike="noStrike" cap="none" dirty="0" err="1">
                <a:solidFill>
                  <a:srgbClr val="00B050"/>
                </a:solidFill>
                <a:latin typeface="Calibri"/>
                <a:ea typeface="Calibri"/>
                <a:cs typeface="Calibri"/>
                <a:sym typeface="Calibri"/>
              </a:rPr>
              <a:t>IoT</a:t>
            </a:r>
            <a:r>
              <a:rPr lang="hu-HU" sz="2400" b="1" i="0" u="none" strike="noStrike" cap="none" dirty="0">
                <a:solidFill>
                  <a:srgbClr val="00B050"/>
                </a:solidFill>
                <a:latin typeface="Calibri"/>
                <a:ea typeface="Calibri"/>
                <a:cs typeface="Calibri"/>
                <a:sym typeface="Calibri"/>
              </a:rPr>
              <a:t>) Big Data + Data Mining</a:t>
            </a:r>
            <a:endParaRPr lang="en-GB" sz="2400" dirty="0"/>
          </a:p>
        </p:txBody>
      </p:sp>
    </p:spTree>
    <p:extLst>
      <p:ext uri="{BB962C8B-B14F-4D97-AF65-F5344CB8AC3E}">
        <p14:creationId xmlns:p14="http://schemas.microsoft.com/office/powerpoint/2010/main" val="20653331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7F08BA-B3F4-4258-9BD1-E51D75E11270}"/>
              </a:ext>
            </a:extLst>
          </p:cNvPr>
          <p:cNvSpPr>
            <a:spLocks noGrp="1"/>
          </p:cNvSpPr>
          <p:nvPr>
            <p:ph type="title"/>
          </p:nvPr>
        </p:nvSpPr>
        <p:spPr/>
        <p:txBody>
          <a:bodyPr/>
          <a:lstStyle/>
          <a:p>
            <a:r>
              <a:rPr lang="hu-HU" b="1" dirty="0"/>
              <a:t>Állattenyésztés, állattartás jogszabályi környezete</a:t>
            </a:r>
            <a:br>
              <a:rPr lang="hu-HU" b="1" dirty="0"/>
            </a:br>
            <a:endParaRPr lang="en-GB" dirty="0"/>
          </a:p>
        </p:txBody>
      </p:sp>
      <p:sp>
        <p:nvSpPr>
          <p:cNvPr id="3" name="Szöveg helye 2">
            <a:extLst>
              <a:ext uri="{FF2B5EF4-FFF2-40B4-BE49-F238E27FC236}">
                <a16:creationId xmlns:a16="http://schemas.microsoft.com/office/drawing/2014/main" id="{93E060F8-470A-454C-9F7F-ED83218FC8B4}"/>
              </a:ext>
            </a:extLst>
          </p:cNvPr>
          <p:cNvSpPr>
            <a:spLocks noGrp="1"/>
          </p:cNvSpPr>
          <p:nvPr>
            <p:ph type="body" idx="1"/>
          </p:nvPr>
        </p:nvSpPr>
        <p:spPr/>
        <p:txBody>
          <a:bodyPr/>
          <a:lstStyle/>
          <a:p>
            <a:pPr marL="114300" indent="0">
              <a:buNone/>
            </a:pPr>
            <a:endParaRPr lang="hu-HU" b="1" i="0" dirty="0">
              <a:solidFill>
                <a:srgbClr val="333333"/>
              </a:solidFill>
              <a:effectLst/>
              <a:latin typeface="Helvetica Neue" panose="020B0604020202020204" charset="0"/>
            </a:endParaRPr>
          </a:p>
          <a:p>
            <a:pPr marL="114300" indent="0">
              <a:buNone/>
            </a:pPr>
            <a:r>
              <a:rPr lang="hu-HU" b="1" i="0" dirty="0">
                <a:solidFill>
                  <a:srgbClr val="333333"/>
                </a:solidFill>
                <a:effectLst/>
                <a:latin typeface="Helvetica Neue" panose="020B0604020202020204" charset="0"/>
              </a:rPr>
              <a:t>2011. évi CLVIII. törvény az állatok védelméről és kíméletéről szóló 1998. évi XXVIII. törvény módosításáról</a:t>
            </a:r>
          </a:p>
          <a:p>
            <a:r>
              <a:rPr lang="en-GB" dirty="0">
                <a:hlinkClick r:id="rId3"/>
              </a:rPr>
              <a:t>https://allatvedelem.wordpress.com/2012/01/06/2011-evi-clviii-torveny-az-allatok-vedelmerol-es-kimeleterol-szolo-1998-evi-xxviii-torveny-modositasarol/</a:t>
            </a:r>
            <a:endParaRPr lang="hu-HU" dirty="0"/>
          </a:p>
          <a:p>
            <a:endParaRPr lang="hu-HU" dirty="0"/>
          </a:p>
          <a:p>
            <a:r>
              <a:rPr lang="hu-HU" dirty="0"/>
              <a:t>A törvény illetve a rendelet nem tér ki a precíziós állattartás követelményeire, de a PLF maga magasabb színvonalú állatjóllétet biztosít.</a:t>
            </a:r>
            <a:endParaRPr lang="en-GB" dirty="0"/>
          </a:p>
        </p:txBody>
      </p:sp>
    </p:spTree>
    <p:extLst>
      <p:ext uri="{BB962C8B-B14F-4D97-AF65-F5344CB8AC3E}">
        <p14:creationId xmlns:p14="http://schemas.microsoft.com/office/powerpoint/2010/main" val="994742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Fogalomtár</a:t>
            </a:r>
          </a:p>
        </p:txBody>
      </p:sp>
      <p:sp>
        <p:nvSpPr>
          <p:cNvPr id="39" name="Szövegdoboz 38">
            <a:extLst>
              <a:ext uri="{FF2B5EF4-FFF2-40B4-BE49-F238E27FC236}">
                <a16:creationId xmlns:a16="http://schemas.microsoft.com/office/drawing/2014/main" id="{C418A7FC-7281-4A44-A7B9-A809DCF81B31}"/>
              </a:ext>
            </a:extLst>
          </p:cNvPr>
          <p:cNvSpPr txBox="1"/>
          <p:nvPr/>
        </p:nvSpPr>
        <p:spPr>
          <a:xfrm>
            <a:off x="528234" y="1399968"/>
            <a:ext cx="11442094" cy="4801314"/>
          </a:xfrm>
          <a:prstGeom prst="rect">
            <a:avLst/>
          </a:prstGeom>
          <a:noFill/>
        </p:spPr>
        <p:txBody>
          <a:bodyPr wrap="square" rtlCol="0">
            <a:spAutoFit/>
          </a:bodyPr>
          <a:lstStyle/>
          <a:p>
            <a:r>
              <a:rPr lang="hu-HU" b="1" dirty="0" err="1"/>
              <a:t>NIRs</a:t>
            </a:r>
            <a:r>
              <a:rPr lang="hu-HU" dirty="0"/>
              <a:t>: </a:t>
            </a:r>
            <a:r>
              <a:rPr lang="hu-HU" dirty="0" err="1"/>
              <a:t>Near</a:t>
            </a:r>
            <a:r>
              <a:rPr lang="hu-HU" dirty="0"/>
              <a:t> </a:t>
            </a:r>
            <a:r>
              <a:rPr lang="hu-HU" dirty="0" err="1"/>
              <a:t>Infrared</a:t>
            </a:r>
            <a:r>
              <a:rPr lang="hu-HU" dirty="0"/>
              <a:t> </a:t>
            </a:r>
            <a:r>
              <a:rPr lang="hu-HU" dirty="0" err="1"/>
              <a:t>Spetroscopy</a:t>
            </a:r>
            <a:r>
              <a:rPr lang="hu-HU" dirty="0"/>
              <a:t> – közeli infravörös spektroszkópia. Gyors, megbízható módszer a takarmányok, élelmiszerek vagy </a:t>
            </a:r>
            <a:r>
              <a:rPr lang="hu-HU" dirty="0" err="1"/>
              <a:t>bármály</a:t>
            </a:r>
            <a:r>
              <a:rPr lang="hu-HU" dirty="0"/>
              <a:t> más eredetű anyagok kémiai összetételének vizsgálatára. Költséghatékony, roncsolás mentes analitikai módszer.</a:t>
            </a:r>
          </a:p>
          <a:p>
            <a:r>
              <a:rPr lang="hu-HU" b="1" dirty="0"/>
              <a:t>Szomatikus sejtszám</a:t>
            </a:r>
            <a:r>
              <a:rPr lang="hu-HU" u="sng" dirty="0"/>
              <a:t>:</a:t>
            </a:r>
            <a:r>
              <a:rPr lang="hu-HU" dirty="0"/>
              <a:t> A szomatikus vagy testi sejtek jelenléte a tejben, melyek egészséges állatnál is mérhetők. A szomatikus sejtszám a tőgy egészségi állapotának kifejezője, tőgygyulladás esetén a szomatikus sejtszám &gt; 300.000 / cm</a:t>
            </a:r>
            <a:r>
              <a:rPr lang="hu-HU" baseline="30000" dirty="0"/>
              <a:t>3</a:t>
            </a:r>
            <a:r>
              <a:rPr lang="hu-HU" dirty="0"/>
              <a:t>. </a:t>
            </a:r>
          </a:p>
          <a:p>
            <a:r>
              <a:rPr lang="hu-HU" b="1" dirty="0"/>
              <a:t>TMR</a:t>
            </a:r>
            <a:r>
              <a:rPr lang="hu-HU" dirty="0"/>
              <a:t>: Total mixed </a:t>
            </a:r>
            <a:r>
              <a:rPr lang="hu-HU" dirty="0" err="1"/>
              <a:t>ration</a:t>
            </a:r>
            <a:r>
              <a:rPr lang="hu-HU" dirty="0"/>
              <a:t>. Szarvasmarhák esetében használják, jelentése komplett, teljes takarmánykeverék, mely tartalmazza a tömegtakarmányt és az abrakot is.</a:t>
            </a:r>
          </a:p>
          <a:p>
            <a:r>
              <a:rPr lang="hu-HU" b="1" dirty="0" err="1"/>
              <a:t>In</a:t>
            </a:r>
            <a:r>
              <a:rPr lang="hu-HU" b="1" dirty="0"/>
              <a:t> </a:t>
            </a:r>
            <a:r>
              <a:rPr lang="hu-HU" b="1" dirty="0" err="1"/>
              <a:t>silico</a:t>
            </a:r>
            <a:r>
              <a:rPr lang="hu-HU" b="1" dirty="0"/>
              <a:t> becslés</a:t>
            </a:r>
            <a:r>
              <a:rPr lang="hu-HU" dirty="0"/>
              <a:t>: számítógépes modell szimuláció eredménye.</a:t>
            </a:r>
          </a:p>
          <a:p>
            <a:r>
              <a:rPr lang="hu-HU" b="1" dirty="0"/>
              <a:t>Emészthető aminosav</a:t>
            </a:r>
            <a:r>
              <a:rPr lang="hu-HU" dirty="0"/>
              <a:t>: a takarmányfehérjék értékét azok aminosav összetétele határozza meg. Az aminosavak csak akkor tudnak </a:t>
            </a:r>
            <a:r>
              <a:rPr lang="hu-HU" dirty="0" err="1"/>
              <a:t>értékesülni</a:t>
            </a:r>
            <a:r>
              <a:rPr lang="hu-HU" dirty="0"/>
              <a:t> az állati szervezetben, ha a tápcsatornából felszívódtak. Az emészthető aminosav az a mennyiségű aminosav a takarmányban, ami a képes arra, hogy az enzimes emésztés során a fehérjéből felszabaduljon és a tápcsatorna meghatározott helyén felszívódjon. </a:t>
            </a:r>
          </a:p>
          <a:p>
            <a:r>
              <a:rPr lang="hu-HU" b="1" dirty="0" err="1"/>
              <a:t>Lys</a:t>
            </a:r>
            <a:r>
              <a:rPr lang="hu-HU" dirty="0"/>
              <a:t>= </a:t>
            </a:r>
            <a:r>
              <a:rPr lang="hu-HU" dirty="0" err="1"/>
              <a:t>lizin</a:t>
            </a:r>
            <a:r>
              <a:rPr lang="hu-HU" dirty="0"/>
              <a:t>, </a:t>
            </a:r>
            <a:r>
              <a:rPr lang="hu-HU" b="1" dirty="0" err="1"/>
              <a:t>Thr</a:t>
            </a:r>
            <a:r>
              <a:rPr lang="hu-HU" dirty="0"/>
              <a:t>=</a:t>
            </a:r>
            <a:r>
              <a:rPr lang="hu-HU" dirty="0" err="1"/>
              <a:t>treonin</a:t>
            </a:r>
            <a:r>
              <a:rPr lang="hu-HU" dirty="0"/>
              <a:t>, </a:t>
            </a:r>
            <a:r>
              <a:rPr lang="hu-HU" b="1" dirty="0"/>
              <a:t>M+C</a:t>
            </a:r>
            <a:r>
              <a:rPr lang="hu-HU" dirty="0"/>
              <a:t>= </a:t>
            </a:r>
            <a:r>
              <a:rPr lang="hu-HU" dirty="0" err="1"/>
              <a:t>metionin</a:t>
            </a:r>
            <a:r>
              <a:rPr lang="hu-HU" dirty="0"/>
              <a:t> és </a:t>
            </a:r>
            <a:r>
              <a:rPr lang="hu-HU" dirty="0" err="1"/>
              <a:t>cisztin</a:t>
            </a:r>
            <a:r>
              <a:rPr lang="hu-HU" dirty="0"/>
              <a:t>: a </a:t>
            </a:r>
            <a:r>
              <a:rPr lang="hu-HU" dirty="0" err="1"/>
              <a:t>lizin</a:t>
            </a:r>
            <a:r>
              <a:rPr lang="hu-HU" dirty="0"/>
              <a:t>, </a:t>
            </a:r>
            <a:r>
              <a:rPr lang="hu-HU" dirty="0" err="1"/>
              <a:t>metionin</a:t>
            </a:r>
            <a:r>
              <a:rPr lang="hu-HU" dirty="0"/>
              <a:t>, </a:t>
            </a:r>
            <a:r>
              <a:rPr lang="hu-HU" dirty="0" err="1"/>
              <a:t>cisztin</a:t>
            </a:r>
            <a:r>
              <a:rPr lang="hu-HU" dirty="0"/>
              <a:t>, és a </a:t>
            </a:r>
            <a:r>
              <a:rPr lang="hu-HU" dirty="0" err="1"/>
              <a:t>treonin</a:t>
            </a:r>
            <a:r>
              <a:rPr lang="hu-HU" dirty="0"/>
              <a:t> aminosavak. Ezeken kívül további 16 aminosav van, mely az takarmányfehérjéket és az állati szervezetet felépíti. A </a:t>
            </a:r>
            <a:r>
              <a:rPr lang="hu-HU" dirty="0" err="1"/>
              <a:t>Lys</a:t>
            </a:r>
            <a:r>
              <a:rPr lang="hu-HU" dirty="0"/>
              <a:t>, </a:t>
            </a:r>
            <a:r>
              <a:rPr lang="hu-HU" dirty="0" err="1"/>
              <a:t>Met</a:t>
            </a:r>
            <a:r>
              <a:rPr lang="hu-HU" dirty="0"/>
              <a:t> és a </a:t>
            </a:r>
            <a:r>
              <a:rPr lang="hu-HU" dirty="0" err="1"/>
              <a:t>Thr</a:t>
            </a:r>
            <a:r>
              <a:rPr lang="hu-HU" dirty="0"/>
              <a:t> úgynevezett nélkülözhetetlen aminosavak, ezeket az állati szervezet nem tudja felépíteni.  A nélkülözhetetlen aminosavakat a takarmánnyal megfelelő mennyiségben kell felvenni ahhoz, hogy az állatok teljesítményét a takarmányozás ne korlátozza.</a:t>
            </a:r>
          </a:p>
          <a:p>
            <a:r>
              <a:rPr lang="hu-HU" b="1" dirty="0"/>
              <a:t>Testkondíció:</a:t>
            </a:r>
            <a:r>
              <a:rPr lang="hu-HU" dirty="0"/>
              <a:t> az állatok tápláltsági állapotát mutatja. </a:t>
            </a:r>
          </a:p>
        </p:txBody>
      </p:sp>
    </p:spTree>
    <p:extLst>
      <p:ext uri="{BB962C8B-B14F-4D97-AF65-F5344CB8AC3E}">
        <p14:creationId xmlns:p14="http://schemas.microsoft.com/office/powerpoint/2010/main" val="17072686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Fogalomtár</a:t>
            </a:r>
          </a:p>
        </p:txBody>
      </p:sp>
      <p:sp>
        <p:nvSpPr>
          <p:cNvPr id="39" name="Szövegdoboz 38">
            <a:extLst>
              <a:ext uri="{FF2B5EF4-FFF2-40B4-BE49-F238E27FC236}">
                <a16:creationId xmlns:a16="http://schemas.microsoft.com/office/drawing/2014/main" id="{C418A7FC-7281-4A44-A7B9-A809DCF81B31}"/>
              </a:ext>
            </a:extLst>
          </p:cNvPr>
          <p:cNvSpPr txBox="1"/>
          <p:nvPr/>
        </p:nvSpPr>
        <p:spPr>
          <a:xfrm>
            <a:off x="528234" y="1399968"/>
            <a:ext cx="11442094" cy="2862322"/>
          </a:xfrm>
          <a:prstGeom prst="rect">
            <a:avLst/>
          </a:prstGeom>
          <a:noFill/>
        </p:spPr>
        <p:txBody>
          <a:bodyPr wrap="square" rtlCol="0">
            <a:spAutoFit/>
          </a:bodyPr>
          <a:lstStyle/>
          <a:p>
            <a:endParaRPr lang="hu-HU" b="1" dirty="0"/>
          </a:p>
          <a:p>
            <a:r>
              <a:rPr lang="hu-HU" b="1" dirty="0"/>
              <a:t>TCP/IP</a:t>
            </a:r>
            <a:r>
              <a:rPr lang="hu-HU" dirty="0"/>
              <a:t> - </a:t>
            </a:r>
            <a:r>
              <a:rPr lang="hu-HU" b="1" dirty="0" err="1"/>
              <a:t>T</a:t>
            </a:r>
            <a:r>
              <a:rPr lang="hu-HU" dirty="0" err="1"/>
              <a:t>ransmission</a:t>
            </a:r>
            <a:r>
              <a:rPr lang="hu-HU" dirty="0"/>
              <a:t> </a:t>
            </a:r>
            <a:r>
              <a:rPr lang="hu-HU" b="1" dirty="0" err="1"/>
              <a:t>C</a:t>
            </a:r>
            <a:r>
              <a:rPr lang="hu-HU" dirty="0" err="1"/>
              <a:t>ontrol</a:t>
            </a:r>
            <a:r>
              <a:rPr lang="hu-HU" dirty="0"/>
              <a:t> </a:t>
            </a:r>
            <a:r>
              <a:rPr lang="hu-HU" b="1" dirty="0" err="1"/>
              <a:t>P</a:t>
            </a:r>
            <a:r>
              <a:rPr lang="hu-HU" dirty="0" err="1"/>
              <a:t>rotocol</a:t>
            </a:r>
            <a:r>
              <a:rPr lang="hu-HU" dirty="0"/>
              <a:t>/</a:t>
            </a:r>
            <a:r>
              <a:rPr lang="hu-HU" b="1" dirty="0"/>
              <a:t>I</a:t>
            </a:r>
            <a:r>
              <a:rPr lang="hu-HU" dirty="0"/>
              <a:t>nternet </a:t>
            </a:r>
            <a:r>
              <a:rPr lang="hu-HU" b="1" dirty="0" err="1"/>
              <a:t>P</a:t>
            </a:r>
            <a:r>
              <a:rPr lang="hu-HU" dirty="0" err="1"/>
              <a:t>rotocol</a:t>
            </a:r>
            <a:r>
              <a:rPr lang="hu-HU" dirty="0"/>
              <a:t> - átviteli vezérlő protokoll/internetprotokoll </a:t>
            </a:r>
            <a:endParaRPr lang="hu-HU" b="1" dirty="0"/>
          </a:p>
          <a:p>
            <a:r>
              <a:rPr lang="hu-HU" b="1" dirty="0"/>
              <a:t>LAN – </a:t>
            </a:r>
            <a:r>
              <a:rPr lang="hu-HU" dirty="0"/>
              <a:t>Local </a:t>
            </a:r>
            <a:r>
              <a:rPr lang="hu-HU" dirty="0" err="1"/>
              <a:t>Area</a:t>
            </a:r>
            <a:r>
              <a:rPr lang="hu-HU" dirty="0"/>
              <a:t> Network  - Helyi (lokális) számítógépes hálózat</a:t>
            </a:r>
            <a:endParaRPr lang="hu-HU" b="1" dirty="0"/>
          </a:p>
          <a:p>
            <a:r>
              <a:rPr lang="hu-HU" b="1" dirty="0"/>
              <a:t>WAN – </a:t>
            </a:r>
            <a:r>
              <a:rPr lang="hu-HU" dirty="0"/>
              <a:t>Wide </a:t>
            </a:r>
            <a:r>
              <a:rPr lang="hu-HU" dirty="0" err="1"/>
              <a:t>Area</a:t>
            </a:r>
            <a:r>
              <a:rPr lang="hu-HU" dirty="0"/>
              <a:t> Network  Területileg vagy struktúrájában nagyobb számítógépes hálózat (pl. egyetemi hálózat)</a:t>
            </a:r>
          </a:p>
          <a:p>
            <a:r>
              <a:rPr lang="hu-HU" b="1" dirty="0"/>
              <a:t>MODBUS – </a:t>
            </a:r>
            <a:r>
              <a:rPr lang="hu-HU" dirty="0"/>
              <a:t>Ipari elektronikában használt szabványos kommunikáció</a:t>
            </a:r>
            <a:endParaRPr lang="hu-HU" b="1" dirty="0"/>
          </a:p>
          <a:p>
            <a:r>
              <a:rPr lang="hu-HU" b="1" dirty="0" err="1"/>
              <a:t>IoT</a:t>
            </a:r>
            <a:r>
              <a:rPr lang="hu-HU" dirty="0"/>
              <a:t> – Internet of </a:t>
            </a:r>
            <a:r>
              <a:rPr lang="hu-HU" dirty="0" err="1"/>
              <a:t>Things</a:t>
            </a:r>
            <a:r>
              <a:rPr lang="hu-HU" dirty="0"/>
              <a:t> – a dolgok internete </a:t>
            </a:r>
          </a:p>
          <a:p>
            <a:r>
              <a:rPr lang="hu-HU" b="1" dirty="0" err="1"/>
              <a:t>Narrow</a:t>
            </a:r>
            <a:r>
              <a:rPr lang="hu-HU" b="1" dirty="0"/>
              <a:t> </a:t>
            </a:r>
            <a:r>
              <a:rPr lang="hu-HU" b="1" dirty="0" err="1"/>
              <a:t>Band</a:t>
            </a:r>
            <a:r>
              <a:rPr lang="hu-HU" dirty="0" err="1"/>
              <a:t>-</a:t>
            </a:r>
            <a:r>
              <a:rPr lang="hu-HU" b="1" dirty="0" err="1"/>
              <a:t>IoT</a:t>
            </a:r>
            <a:r>
              <a:rPr lang="hu-HU" dirty="0"/>
              <a:t> egy új, szabványosított mobil technológia, amely a szolgáltatók jelenleg meglevő hálózatain fog futni az </a:t>
            </a:r>
            <a:r>
              <a:rPr lang="hu-HU" b="1" dirty="0"/>
              <a:t>Internet of </a:t>
            </a:r>
            <a:r>
              <a:rPr lang="hu-HU" b="1" dirty="0" err="1"/>
              <a:t>Things</a:t>
            </a:r>
            <a:r>
              <a:rPr lang="hu-HU" dirty="0" err="1"/>
              <a:t>-re</a:t>
            </a:r>
            <a:r>
              <a:rPr lang="hu-HU" dirty="0"/>
              <a:t> optimalizálva.</a:t>
            </a:r>
          </a:p>
          <a:p>
            <a:r>
              <a:rPr lang="hu-HU" b="1" dirty="0" err="1"/>
              <a:t>LoRa</a:t>
            </a:r>
            <a:r>
              <a:rPr lang="hu-HU" dirty="0"/>
              <a:t> -  Rádiós eszközök nagy kiterjedésű hálózata saját kommunikációs protokollal</a:t>
            </a:r>
          </a:p>
          <a:p>
            <a:r>
              <a:rPr lang="hu-HU" b="1" dirty="0"/>
              <a:t>M2M</a:t>
            </a:r>
            <a:r>
              <a:rPr lang="hu-HU" dirty="0"/>
              <a:t> – </a:t>
            </a:r>
            <a:r>
              <a:rPr lang="hu-HU" dirty="0" err="1"/>
              <a:t>Machine</a:t>
            </a:r>
            <a:r>
              <a:rPr lang="hu-HU" dirty="0"/>
              <a:t> </a:t>
            </a:r>
            <a:r>
              <a:rPr lang="hu-HU" dirty="0" err="1"/>
              <a:t>to</a:t>
            </a:r>
            <a:r>
              <a:rPr lang="hu-HU" dirty="0"/>
              <a:t> </a:t>
            </a:r>
            <a:r>
              <a:rPr lang="hu-HU" dirty="0" err="1"/>
              <a:t>Machine</a:t>
            </a:r>
            <a:r>
              <a:rPr lang="hu-HU" dirty="0"/>
              <a:t> – gépek közötti közvetlen adatátvitel</a:t>
            </a:r>
          </a:p>
        </p:txBody>
      </p:sp>
    </p:spTree>
    <p:extLst>
      <p:ext uri="{BB962C8B-B14F-4D97-AF65-F5344CB8AC3E}">
        <p14:creationId xmlns:p14="http://schemas.microsoft.com/office/powerpoint/2010/main" val="547292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br>
              <a:rPr lang="hu-HU"/>
            </a:br>
            <a:r>
              <a:rPr lang="hu-HU"/>
              <a:t>Adatgyűjtés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C9E4A"/>
              </a:buClr>
              <a:buSzPts val="1800"/>
              <a:buNone/>
            </a:pPr>
            <a:r>
              <a:rPr lang="hu-HU"/>
              <a:t>Adatgyűjtés – alapok.  Adat mint információ</a:t>
            </a:r>
            <a:endParaRPr/>
          </a:p>
        </p:txBody>
      </p:sp>
      <p:sp>
        <p:nvSpPr>
          <p:cNvPr id="142" name="Google Shape;142;p19"/>
          <p:cNvSpPr txBox="1">
            <a:spLocks noGrp="1"/>
          </p:cNvSpPr>
          <p:nvPr>
            <p:ph type="body" idx="1"/>
          </p:nvPr>
        </p:nvSpPr>
        <p:spPr>
          <a:xfrm>
            <a:off x="838200" y="1503680"/>
            <a:ext cx="10515600" cy="510032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C9E4A"/>
              </a:buClr>
              <a:buSzPts val="1800"/>
              <a:buChar char="•"/>
            </a:pPr>
            <a:r>
              <a:rPr lang="hu-HU" sz="2000"/>
              <a:t>Az állattartás precizitása, azaz a folyamatok kontrolja annál magasabb szintű, minél több adat áll rendelkezésünkre annak érdekében, hogy azt értelmezve, értékelve és rendszerezve képesek legyünk megalapozott és pontos döntéseket hozni.</a:t>
            </a:r>
            <a:endParaRPr/>
          </a:p>
          <a:p>
            <a:pPr marL="457200" lvl="0" indent="-342900" algn="l" rtl="0">
              <a:lnSpc>
                <a:spcPct val="90000"/>
              </a:lnSpc>
              <a:spcBef>
                <a:spcPts val="1000"/>
              </a:spcBef>
              <a:spcAft>
                <a:spcPts val="0"/>
              </a:spcAft>
              <a:buClr>
                <a:srgbClr val="1C9E4A"/>
              </a:buClr>
              <a:buSzPts val="1800"/>
              <a:buChar char="•"/>
            </a:pPr>
            <a:r>
              <a:rPr lang="hu-HU" sz="2000"/>
              <a:t>Az adat definíciója:</a:t>
            </a:r>
            <a:endParaRPr/>
          </a:p>
          <a:p>
            <a:pPr marL="457200" lvl="0" indent="-342900" algn="l" rtl="0">
              <a:lnSpc>
                <a:spcPct val="90000"/>
              </a:lnSpc>
              <a:spcBef>
                <a:spcPts val="1000"/>
              </a:spcBef>
              <a:spcAft>
                <a:spcPts val="0"/>
              </a:spcAft>
              <a:buClr>
                <a:srgbClr val="1C9E4A"/>
              </a:buClr>
              <a:buSzPts val="1800"/>
              <a:buChar char="•"/>
            </a:pPr>
            <a:r>
              <a:rPr lang="hu-HU" sz="2000"/>
              <a:t>Az adat elemi ismeret. Az adat tények, fogalmak olyan megjelenési formája, amely alkalmas emberi eszközökkel történő értelmezésre, feldolgozásra, továbbításra. </a:t>
            </a:r>
            <a:endParaRPr/>
          </a:p>
          <a:p>
            <a:pPr marL="457200" lvl="0" indent="-342900" algn="l" rtl="0">
              <a:lnSpc>
                <a:spcPct val="90000"/>
              </a:lnSpc>
              <a:spcBef>
                <a:spcPts val="1000"/>
              </a:spcBef>
              <a:spcAft>
                <a:spcPts val="0"/>
              </a:spcAft>
              <a:buClr>
                <a:srgbClr val="1C9E4A"/>
              </a:buClr>
              <a:buSzPts val="1800"/>
              <a:buChar char="•"/>
            </a:pPr>
            <a:r>
              <a:rPr lang="hu-HU" sz="2000"/>
              <a:t>Az adatokból a továbbítást gondolkodás vagy gépi feldolgozás útján információkat, azaz új ismereteket nyerünk. </a:t>
            </a:r>
            <a:endParaRPr/>
          </a:p>
          <a:p>
            <a:pPr marL="457200" lvl="0" indent="-342900" algn="l" rtl="0">
              <a:lnSpc>
                <a:spcPct val="90000"/>
              </a:lnSpc>
              <a:spcBef>
                <a:spcPts val="1000"/>
              </a:spcBef>
              <a:spcAft>
                <a:spcPts val="0"/>
              </a:spcAft>
              <a:buClr>
                <a:srgbClr val="1C9E4A"/>
              </a:buClr>
              <a:buSzPts val="1800"/>
              <a:buChar char="•"/>
            </a:pPr>
            <a:r>
              <a:rPr lang="hu-HU" sz="2000" b="1"/>
              <a:t>Mi az információ?</a:t>
            </a:r>
            <a:r>
              <a:rPr lang="hu-HU" sz="2000"/>
              <a:t> </a:t>
            </a:r>
            <a:br>
              <a:rPr lang="hu-HU" sz="2000"/>
            </a:br>
            <a:r>
              <a:rPr lang="hu-HU" sz="2000"/>
              <a:t>Az információ olyan új ismeret, amely megszerzője számára szükséges, és korábbi tudása alapján értelmezhető. Az információ olyan tény, amelynek megismerésekor olyan tudásra teszünk szert, ami addig nem volt a birtokunkban. (Úgy is fogalmazhatunk, hogy az információ valamely meglévő bizonytalanságot szüntet meg.) </a:t>
            </a:r>
            <a:r>
              <a:rPr lang="hu-HU" sz="2000" b="1"/>
              <a:t>Azokat az információkat, amelyekből valamilyen konkrét tényt tudunk meg adatnak is nevezzük. Az információ értelmezett adat.</a:t>
            </a:r>
            <a:endParaRPr sz="2000"/>
          </a:p>
        </p:txBody>
      </p:sp>
    </p:spTree>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16570</Words>
  <Application>Microsoft Office PowerPoint</Application>
  <PresentationFormat>Szélesvásznú</PresentationFormat>
  <Paragraphs>1034</Paragraphs>
  <Slides>74</Slides>
  <Notes>74</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74</vt:i4>
      </vt:variant>
    </vt:vector>
  </HeadingPairs>
  <TitlesOfParts>
    <vt:vector size="82" baseType="lpstr">
      <vt:lpstr>Tahoma</vt:lpstr>
      <vt:lpstr>Open Sans</vt:lpstr>
      <vt:lpstr>Source Sans Pro</vt:lpstr>
      <vt:lpstr>Helvetica Neue</vt:lpstr>
      <vt:lpstr>Calibri</vt:lpstr>
      <vt:lpstr>Arial</vt:lpstr>
      <vt:lpstr>Times New Roman</vt:lpstr>
      <vt:lpstr>Office-téma</vt:lpstr>
      <vt:lpstr>Precíziós állattenyésztés</vt:lpstr>
      <vt:lpstr>Tartalom</vt:lpstr>
      <vt:lpstr>PowerPoint-bemutató</vt:lpstr>
      <vt:lpstr>PowerPoint-bemutató</vt:lpstr>
      <vt:lpstr>Biosecurity: biobiztonság – régen és most</vt:lpstr>
      <vt:lpstr>PowerPoint-bemutató</vt:lpstr>
      <vt:lpstr>Precíziós állattenyésztés</vt:lpstr>
      <vt:lpstr> Adatgyűjtés</vt:lpstr>
      <vt:lpstr>Adatgyűjtés – alapok.  Adat mint információ</vt:lpstr>
      <vt:lpstr>Adatgyűjtés – alapok.  A kontrol szerepe</vt:lpstr>
      <vt:lpstr>Adatgyűjtés – Alapok.  A kontrol szintjei </vt:lpstr>
      <vt:lpstr>2.1  –  Adatgyűjtési pont kialakításának szempontjai</vt:lpstr>
      <vt:lpstr>2.1 Adatgyűjtés eszközei – Szenzorok csoportosítása mérési metódusok szerint</vt:lpstr>
      <vt:lpstr>2.1 Szenzorok csoportosítása az adatforrás helye szerint </vt:lpstr>
      <vt:lpstr>2.1 Szenzorok felhasználása</vt:lpstr>
      <vt:lpstr>2.1 Szenzorok felhasználása</vt:lpstr>
      <vt:lpstr>2.1 Szenzorok felhasználása</vt:lpstr>
      <vt:lpstr>2.1 Szenzorok felhasználása</vt:lpstr>
      <vt:lpstr>2.1  Szenzorok felhasználása  – Az információ értéke </vt:lpstr>
      <vt:lpstr>2.2 Adatgyűjtés, adattovábbítás, adattárolás </vt:lpstr>
      <vt:lpstr>2.2  – Adat továbbítás lehetőségei</vt:lpstr>
      <vt:lpstr>2.2  Adat vizualizáció adatelemzés </vt:lpstr>
      <vt:lpstr>PowerPoint-bemutató</vt:lpstr>
      <vt:lpstr>2.2  Az adatok felhasználói</vt:lpstr>
      <vt:lpstr>2.3 Adathasználat a vezérlési folyamatokban</vt:lpstr>
      <vt:lpstr>2.3 Adathasználat a vezérlési folyamatokban</vt:lpstr>
      <vt:lpstr>2.3 Adathasználat a vezérlési folyamatokban 2.</vt:lpstr>
      <vt:lpstr>2.4 távfelügyeleti rendszerek.</vt:lpstr>
      <vt:lpstr>2.4 felügyeleti rendszerek -  pasztörizálás felügyelet</vt:lpstr>
      <vt:lpstr>2.4 felügyeleti rendszerek – Trágyakezelés monitoring </vt:lpstr>
      <vt:lpstr>2.4 felügyeleti rendszerek  - fejőrobot </vt:lpstr>
      <vt:lpstr> A GYŰJTÖTT ADAT, MINT INFORMÁCIÓ FELHASZNÁLÁSA</vt:lpstr>
      <vt:lpstr>ADAT ÉS INFORMÁCIÓ</vt:lpstr>
      <vt:lpstr>Közeli infravörös (NIR) spektroszkópia alkalmazása</vt:lpstr>
      <vt:lpstr>PowerPoint-bemutató</vt:lpstr>
      <vt:lpstr> https://www.youtube.com/watch?v=oG-xemnh5dA </vt:lpstr>
      <vt:lpstr>PowerPoint-bemutató</vt:lpstr>
      <vt:lpstr>PowerPoint-bemutató</vt:lpstr>
      <vt:lpstr>PowerPoint-bemutató</vt:lpstr>
      <vt:lpstr>Precíziós legeltetés – geokerítés rendszere</vt:lpstr>
      <vt:lpstr>PowerPoint-bemutató</vt:lpstr>
      <vt:lpstr>PowerPoint-bemutató</vt:lpstr>
      <vt:lpstr>PowerPoint-bemutató</vt:lpstr>
      <vt:lpstr>PowerPoint-bemutató</vt:lpstr>
      <vt:lpstr>Precíziós brojler takarmányozás</vt:lpstr>
      <vt:lpstr>PowerPoint-bemutató</vt:lpstr>
      <vt:lpstr>PowerPoint-bemutató</vt:lpstr>
      <vt:lpstr>PowerPoint-bemutató</vt:lpstr>
      <vt:lpstr>PowerPoint-bemutató</vt:lpstr>
      <vt:lpstr>PowerPoint-bemutató</vt:lpstr>
      <vt:lpstr>PowerPoint-bemutató</vt:lpstr>
      <vt:lpstr>PowerPoint-bemutató</vt:lpstr>
      <vt:lpstr>Ivarzás detektálás</vt:lpstr>
      <vt:lpstr>Lábproblémák, sántaság monitorozása</vt:lpstr>
      <vt:lpstr>Precíziós tejtermelés - fejőrobot</vt:lpstr>
      <vt:lpstr>Precíziós tejtermelés - fejőrobot</vt:lpstr>
      <vt:lpstr>Precíziós tejtermelés - fejőrobot</vt:lpstr>
      <vt:lpstr>PowerPoint-bemutató</vt:lpstr>
      <vt:lpstr>PowerPoint-bemutató</vt:lpstr>
      <vt:lpstr>PowerPoint-bemutató</vt:lpstr>
      <vt:lpstr>PowerPoint-bemutató</vt:lpstr>
      <vt:lpstr>PowerPoint-bemutató</vt:lpstr>
      <vt:lpstr>PowerPoint-bemutató</vt:lpstr>
      <vt:lpstr>Szabadban tartott sertések viselkedésének vizsgálata az informatika segítségével</vt:lpstr>
      <vt:lpstr>Témafelvetés</vt:lpstr>
      <vt:lpstr>Mire szeretnénk választ kapni?</vt:lpstr>
      <vt:lpstr>Anyag és módszer - kutatási infrastruktúra és a mangalicák…</vt:lpstr>
      <vt:lpstr>Eddigi eredmények - kocák szociális viselkedése</vt:lpstr>
      <vt:lpstr>Eddigi eredmények – időjárás hatása a kocák aktivitására</vt:lpstr>
      <vt:lpstr>Következtetések</vt:lpstr>
      <vt:lpstr>Kulcsszavak – tag-ek</vt:lpstr>
      <vt:lpstr>Állattenyésztés, állattartás jogszabályi környezete </vt:lpstr>
      <vt:lpstr>Fogalomtár</vt:lpstr>
      <vt:lpstr>Fogalomtár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Precíziós állattenyésztés</dc:title>
  <dc:creator>Péter Varga</dc:creator>
  <cp:lastModifiedBy>Veronika Halas</cp:lastModifiedBy>
  <cp:revision>4</cp:revision>
  <dcterms:created xsi:type="dcterms:W3CDTF">2021-04-21T15:27:09Z</dcterms:created>
  <dcterms:modified xsi:type="dcterms:W3CDTF">2021-06-29T23:20:13Z</dcterms:modified>
</cp:coreProperties>
</file>